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handoutMasterIdLst>
    <p:handoutMasterId r:id="rId59"/>
  </p:handoutMasterIdLst>
  <p:sldIdLst>
    <p:sldId id="256" r:id="rId2"/>
    <p:sldId id="260" r:id="rId3"/>
    <p:sldId id="259" r:id="rId4"/>
    <p:sldId id="261" r:id="rId5"/>
    <p:sldId id="265" r:id="rId6"/>
    <p:sldId id="262" r:id="rId7"/>
    <p:sldId id="264" r:id="rId8"/>
    <p:sldId id="297" r:id="rId9"/>
    <p:sldId id="295" r:id="rId10"/>
    <p:sldId id="298" r:id="rId11"/>
    <p:sldId id="296" r:id="rId12"/>
    <p:sldId id="274" r:id="rId13"/>
    <p:sldId id="305" r:id="rId14"/>
    <p:sldId id="313" r:id="rId15"/>
    <p:sldId id="310" r:id="rId16"/>
    <p:sldId id="311" r:id="rId17"/>
    <p:sldId id="312" r:id="rId18"/>
    <p:sldId id="319" r:id="rId19"/>
    <p:sldId id="304" r:id="rId20"/>
    <p:sldId id="275" r:id="rId21"/>
    <p:sldId id="277" r:id="rId22"/>
    <p:sldId id="314" r:id="rId23"/>
    <p:sldId id="315" r:id="rId24"/>
    <p:sldId id="316" r:id="rId25"/>
    <p:sldId id="321" r:id="rId26"/>
    <p:sldId id="320" r:id="rId27"/>
    <p:sldId id="308" r:id="rId28"/>
    <p:sldId id="306" r:id="rId29"/>
    <p:sldId id="307" r:id="rId30"/>
    <p:sldId id="309" r:id="rId31"/>
    <p:sldId id="279" r:id="rId32"/>
    <p:sldId id="318" r:id="rId33"/>
    <p:sldId id="322" r:id="rId34"/>
    <p:sldId id="323" r:id="rId35"/>
    <p:sldId id="324" r:id="rId36"/>
    <p:sldId id="300" r:id="rId37"/>
    <p:sldId id="325" r:id="rId38"/>
    <p:sldId id="352" r:id="rId39"/>
    <p:sldId id="326" r:id="rId40"/>
    <p:sldId id="327" r:id="rId41"/>
    <p:sldId id="328" r:id="rId42"/>
    <p:sldId id="329" r:id="rId43"/>
    <p:sldId id="331" r:id="rId44"/>
    <p:sldId id="330" r:id="rId45"/>
    <p:sldId id="353" r:id="rId46"/>
    <p:sldId id="347" r:id="rId47"/>
    <p:sldId id="282" r:id="rId48"/>
    <p:sldId id="334" r:id="rId49"/>
    <p:sldId id="289" r:id="rId50"/>
    <p:sldId id="291" r:id="rId51"/>
    <p:sldId id="335" r:id="rId52"/>
    <p:sldId id="345" r:id="rId53"/>
    <p:sldId id="351" r:id="rId54"/>
    <p:sldId id="349" r:id="rId55"/>
    <p:sldId id="337" r:id="rId56"/>
    <p:sldId id="354" r:id="rId57"/>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00602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22268A-5523-4E61-BD79-0C57A0DB84D5}" type="datetimeFigureOut">
              <a:rPr lang="bg-BG" smtClean="0"/>
              <a:pPr/>
              <a:t>23.1.2018 г.</a:t>
            </a:fld>
            <a:endParaRPr lang="bg-BG"/>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EF29AF-3852-475E-92A5-6AA65D2BA11B}" type="slidenum">
              <a:rPr lang="bg-BG" smtClean="0"/>
              <a:pPr/>
              <a:t>‹#›</a:t>
            </a:fld>
            <a:endParaRPr lang="bg-BG"/>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072297-F0C1-485E-886B-CFCBD7CF43EC}" type="datetimeFigureOut">
              <a:rPr lang="bg-BG" smtClean="0"/>
              <a:pPr/>
              <a:t>23.1.2018 г.</a:t>
            </a:fld>
            <a:endParaRPr lang="bg-B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E664DA-860F-4C13-91E3-F3A2D5793533}" type="slidenum">
              <a:rPr lang="bg-BG" smtClean="0"/>
              <a:pPr/>
              <a:t>‹#›</a:t>
            </a:fld>
            <a:endParaRPr lang="bg-BG"/>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dirty="0"/>
          </a:p>
        </p:txBody>
      </p:sp>
      <p:sp>
        <p:nvSpPr>
          <p:cNvPr id="4" name="Slide Number Placeholder 3"/>
          <p:cNvSpPr>
            <a:spLocks noGrp="1"/>
          </p:cNvSpPr>
          <p:nvPr>
            <p:ph type="sldNum" sz="quarter" idx="10"/>
          </p:nvPr>
        </p:nvSpPr>
        <p:spPr/>
        <p:txBody>
          <a:bodyPr/>
          <a:lstStyle/>
          <a:p>
            <a:fld id="{95E664DA-860F-4C13-91E3-F3A2D5793533}" type="slidenum">
              <a:rPr lang="bg-BG" smtClean="0"/>
              <a:pPr/>
              <a:t>49</a:t>
            </a:fld>
            <a:endParaRPr lang="bg-B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D7C5FF85-6016-44E0-A3CE-28C631CF79D8}" type="datetimeFigureOut">
              <a:rPr lang="bg-BG" smtClean="0"/>
              <a:pPr/>
              <a:t>23.1.2018 г.</a:t>
            </a:fld>
            <a:endParaRPr lang="bg-BG"/>
          </a:p>
        </p:txBody>
      </p:sp>
      <p:sp>
        <p:nvSpPr>
          <p:cNvPr id="2" name="Footer Placeholder 1"/>
          <p:cNvSpPr>
            <a:spLocks noGrp="1"/>
          </p:cNvSpPr>
          <p:nvPr>
            <p:ph type="ftr" sz="quarter" idx="11"/>
          </p:nvPr>
        </p:nvSpPr>
        <p:spPr/>
        <p:txBody>
          <a:bodyPr/>
          <a:lstStyle/>
          <a:p>
            <a:endParaRPr lang="bg-BG"/>
          </a:p>
        </p:txBody>
      </p:sp>
      <p:sp>
        <p:nvSpPr>
          <p:cNvPr id="15" name="Slide Number Placeholder 14"/>
          <p:cNvSpPr>
            <a:spLocks noGrp="1"/>
          </p:cNvSpPr>
          <p:nvPr>
            <p:ph type="sldNum" sz="quarter" idx="12"/>
          </p:nvPr>
        </p:nvSpPr>
        <p:spPr>
          <a:xfrm>
            <a:off x="8229600" y="6473952"/>
            <a:ext cx="758952" cy="246888"/>
          </a:xfrm>
        </p:spPr>
        <p:txBody>
          <a:bodyPr/>
          <a:lstStyle/>
          <a:p>
            <a:fld id="{F1890F67-89F5-4BDE-BEAB-795A24E270C3}" type="slidenum">
              <a:rPr lang="bg-BG" smtClean="0"/>
              <a:pPr/>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5FF85-6016-44E0-A3CE-28C631CF79D8}" type="datetimeFigureOut">
              <a:rPr lang="bg-BG" smtClean="0"/>
              <a:pPr/>
              <a:t>23.1.2018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F1890F67-89F5-4BDE-BEAB-795A24E270C3}" type="slidenum">
              <a:rPr lang="bg-BG" smtClean="0"/>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5FF85-6016-44E0-A3CE-28C631CF79D8}" type="datetimeFigureOut">
              <a:rPr lang="bg-BG" smtClean="0"/>
              <a:pPr/>
              <a:t>23.1.2018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F1890F67-89F5-4BDE-BEAB-795A24E270C3}" type="slidenum">
              <a:rPr lang="bg-BG" smtClean="0"/>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7C5FF85-6016-44E0-A3CE-28C631CF79D8}" type="datetimeFigureOut">
              <a:rPr lang="bg-BG" smtClean="0"/>
              <a:pPr/>
              <a:t>23.1.2018 г.</a:t>
            </a:fld>
            <a:endParaRPr lang="bg-BG"/>
          </a:p>
        </p:txBody>
      </p:sp>
      <p:sp>
        <p:nvSpPr>
          <p:cNvPr id="19" name="Footer Placeholder 18"/>
          <p:cNvSpPr>
            <a:spLocks noGrp="1"/>
          </p:cNvSpPr>
          <p:nvPr>
            <p:ph type="ftr" sz="quarter" idx="11"/>
          </p:nvPr>
        </p:nvSpPr>
        <p:spPr>
          <a:xfrm>
            <a:off x="3581400" y="76200"/>
            <a:ext cx="2895600" cy="288925"/>
          </a:xfrm>
        </p:spPr>
        <p:txBody>
          <a:bodyPr/>
          <a:lstStyle/>
          <a:p>
            <a:endParaRPr lang="bg-BG"/>
          </a:p>
        </p:txBody>
      </p:sp>
      <p:sp>
        <p:nvSpPr>
          <p:cNvPr id="16" name="Slide Number Placeholder 15"/>
          <p:cNvSpPr>
            <a:spLocks noGrp="1"/>
          </p:cNvSpPr>
          <p:nvPr>
            <p:ph type="sldNum" sz="quarter" idx="12"/>
          </p:nvPr>
        </p:nvSpPr>
        <p:spPr>
          <a:xfrm>
            <a:off x="8229600" y="6473952"/>
            <a:ext cx="758952" cy="246888"/>
          </a:xfrm>
        </p:spPr>
        <p:txBody>
          <a:bodyPr/>
          <a:lstStyle/>
          <a:p>
            <a:fld id="{F1890F67-89F5-4BDE-BEAB-795A24E270C3}" type="slidenum">
              <a:rPr lang="bg-BG" smtClean="0"/>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D7C5FF85-6016-44E0-A3CE-28C631CF79D8}" type="datetimeFigureOut">
              <a:rPr lang="bg-BG" smtClean="0"/>
              <a:pPr/>
              <a:t>23.1.2018 г.</a:t>
            </a:fld>
            <a:endParaRPr lang="bg-BG"/>
          </a:p>
        </p:txBody>
      </p:sp>
      <p:sp>
        <p:nvSpPr>
          <p:cNvPr id="11" name="Footer Placeholder 10"/>
          <p:cNvSpPr>
            <a:spLocks noGrp="1"/>
          </p:cNvSpPr>
          <p:nvPr>
            <p:ph type="ftr" sz="quarter" idx="11"/>
          </p:nvPr>
        </p:nvSpPr>
        <p:spPr/>
        <p:txBody>
          <a:bodyPr/>
          <a:lstStyle/>
          <a:p>
            <a:endParaRPr lang="bg-BG"/>
          </a:p>
        </p:txBody>
      </p:sp>
      <p:sp>
        <p:nvSpPr>
          <p:cNvPr id="16" name="Slide Number Placeholder 15"/>
          <p:cNvSpPr>
            <a:spLocks noGrp="1"/>
          </p:cNvSpPr>
          <p:nvPr>
            <p:ph type="sldNum" sz="quarter" idx="12"/>
          </p:nvPr>
        </p:nvSpPr>
        <p:spPr/>
        <p:txBody>
          <a:bodyPr/>
          <a:lstStyle/>
          <a:p>
            <a:fld id="{F1890F67-89F5-4BDE-BEAB-795A24E270C3}" type="slidenum">
              <a:rPr lang="bg-BG" smtClean="0"/>
              <a:pPr/>
              <a:t>‹#›</a:t>
            </a:fld>
            <a:endParaRPr lang="bg-BG"/>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D7C5FF85-6016-44E0-A3CE-28C631CF79D8}" type="datetimeFigureOut">
              <a:rPr lang="bg-BG" smtClean="0"/>
              <a:pPr/>
              <a:t>23.1.2018 г.</a:t>
            </a:fld>
            <a:endParaRPr lang="bg-BG"/>
          </a:p>
        </p:txBody>
      </p:sp>
      <p:sp>
        <p:nvSpPr>
          <p:cNvPr id="10" name="Footer Placeholder 9"/>
          <p:cNvSpPr>
            <a:spLocks noGrp="1"/>
          </p:cNvSpPr>
          <p:nvPr>
            <p:ph type="ftr" sz="quarter" idx="11"/>
          </p:nvPr>
        </p:nvSpPr>
        <p:spPr/>
        <p:txBody>
          <a:bodyPr/>
          <a:lstStyle/>
          <a:p>
            <a:endParaRPr lang="bg-BG"/>
          </a:p>
        </p:txBody>
      </p:sp>
      <p:sp>
        <p:nvSpPr>
          <p:cNvPr id="31" name="Slide Number Placeholder 30"/>
          <p:cNvSpPr>
            <a:spLocks noGrp="1"/>
          </p:cNvSpPr>
          <p:nvPr>
            <p:ph type="sldNum" sz="quarter" idx="12"/>
          </p:nvPr>
        </p:nvSpPr>
        <p:spPr/>
        <p:txBody>
          <a:bodyPr/>
          <a:lstStyle/>
          <a:p>
            <a:fld id="{F1890F67-89F5-4BDE-BEAB-795A24E270C3}" type="slidenum">
              <a:rPr lang="bg-BG" smtClean="0"/>
              <a:pPr/>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D7C5FF85-6016-44E0-A3CE-28C631CF79D8}" type="datetimeFigureOut">
              <a:rPr lang="bg-BG" smtClean="0"/>
              <a:pPr/>
              <a:t>23.1.2018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a:xfrm>
            <a:off x="8229600" y="6477000"/>
            <a:ext cx="762000" cy="246888"/>
          </a:xfrm>
        </p:spPr>
        <p:txBody>
          <a:bodyPr/>
          <a:lstStyle/>
          <a:p>
            <a:fld id="{F1890F67-89F5-4BDE-BEAB-795A24E270C3}" type="slidenum">
              <a:rPr lang="bg-BG" smtClean="0"/>
              <a:pPr/>
              <a:t>‹#›</a:t>
            </a:fld>
            <a:endParaRPr lang="bg-BG"/>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7C5FF85-6016-44E0-A3CE-28C631CF79D8}" type="datetimeFigureOut">
              <a:rPr lang="bg-BG" smtClean="0"/>
              <a:pPr/>
              <a:t>23.1.2018 г.</a:t>
            </a:fld>
            <a:endParaRPr lang="bg-BG"/>
          </a:p>
        </p:txBody>
      </p:sp>
      <p:sp>
        <p:nvSpPr>
          <p:cNvPr id="21" name="Footer Placeholder 20"/>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F1890F67-89F5-4BDE-BEAB-795A24E270C3}" type="slidenum">
              <a:rPr lang="bg-BG" smtClean="0"/>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7C5FF85-6016-44E0-A3CE-28C631CF79D8}" type="datetimeFigureOut">
              <a:rPr lang="bg-BG" smtClean="0"/>
              <a:pPr/>
              <a:t>23.1.2018 г.</a:t>
            </a:fld>
            <a:endParaRPr lang="bg-BG"/>
          </a:p>
        </p:txBody>
      </p:sp>
      <p:sp>
        <p:nvSpPr>
          <p:cNvPr id="24" name="Footer Placeholder 23"/>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F1890F67-89F5-4BDE-BEAB-795A24E270C3}" type="slidenum">
              <a:rPr lang="bg-BG" smtClean="0"/>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7C5FF85-6016-44E0-A3CE-28C631CF79D8}" type="datetimeFigureOut">
              <a:rPr lang="bg-BG" smtClean="0"/>
              <a:pPr/>
              <a:t>23.1.2018 г.</a:t>
            </a:fld>
            <a:endParaRPr lang="bg-BG"/>
          </a:p>
        </p:txBody>
      </p:sp>
      <p:sp>
        <p:nvSpPr>
          <p:cNvPr id="29" name="Footer Placeholder 28"/>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F1890F67-89F5-4BDE-BEAB-795A24E270C3}" type="slidenum">
              <a:rPr lang="bg-BG" smtClean="0"/>
              <a:pPr/>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D7C5FF85-6016-44E0-A3CE-28C631CF79D8}" type="datetimeFigureOut">
              <a:rPr lang="bg-BG" smtClean="0"/>
              <a:pPr/>
              <a:t>23.1.2018 г.</a:t>
            </a:fld>
            <a:endParaRPr lang="bg-BG"/>
          </a:p>
        </p:txBody>
      </p:sp>
      <p:sp>
        <p:nvSpPr>
          <p:cNvPr id="5" name="Footer Placeholder 4"/>
          <p:cNvSpPr>
            <a:spLocks noGrp="1"/>
          </p:cNvSpPr>
          <p:nvPr>
            <p:ph type="ftr" sz="quarter" idx="11"/>
          </p:nvPr>
        </p:nvSpPr>
        <p:spPr/>
        <p:txBody>
          <a:bodyPr/>
          <a:lstStyle/>
          <a:p>
            <a:endParaRPr lang="bg-BG"/>
          </a:p>
        </p:txBody>
      </p:sp>
      <p:sp>
        <p:nvSpPr>
          <p:cNvPr id="31" name="Slide Number Placeholder 30"/>
          <p:cNvSpPr>
            <a:spLocks noGrp="1"/>
          </p:cNvSpPr>
          <p:nvPr>
            <p:ph type="sldNum" sz="quarter" idx="12"/>
          </p:nvPr>
        </p:nvSpPr>
        <p:spPr/>
        <p:txBody>
          <a:bodyPr/>
          <a:lstStyle/>
          <a:p>
            <a:fld id="{F1890F67-89F5-4BDE-BEAB-795A24E270C3}" type="slidenum">
              <a:rPr lang="bg-BG" smtClean="0"/>
              <a:pPr/>
              <a:t>‹#›</a:t>
            </a:fld>
            <a:endParaRPr lang="bg-BG"/>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7C5FF85-6016-44E0-A3CE-28C631CF79D8}" type="datetimeFigureOut">
              <a:rPr lang="bg-BG" smtClean="0"/>
              <a:pPr/>
              <a:t>23.1.2018 г.</a:t>
            </a:fld>
            <a:endParaRPr lang="bg-BG"/>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bg-BG"/>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1890F67-89F5-4BDE-BEAB-795A24E270C3}" type="slidenum">
              <a:rPr lang="bg-BG" smtClean="0"/>
              <a:pPr/>
              <a:t>‹#›</a:t>
            </a:fld>
            <a:endParaRPr lang="bg-BG"/>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340768"/>
            <a:ext cx="8568952" cy="2880321"/>
          </a:xfrm>
        </p:spPr>
        <p:txBody>
          <a:bodyPr>
            <a:normAutofit fontScale="90000"/>
          </a:bodyPr>
          <a:lstStyle/>
          <a:p>
            <a:pPr algn="r"/>
            <a:r>
              <a:rPr lang="en-US" dirty="0" smtClean="0"/>
              <a:t>Respiration. Pulmonary and alveolar ventilation. Lung capacities. Gas exchange through respiratory membrane. Gas transport between the lungs and tissues</a:t>
            </a:r>
            <a:endParaRPr lang="bg-BG" dirty="0"/>
          </a:p>
        </p:txBody>
      </p:sp>
      <p:sp>
        <p:nvSpPr>
          <p:cNvPr id="3" name="Subtitle 2"/>
          <p:cNvSpPr>
            <a:spLocks noGrp="1"/>
          </p:cNvSpPr>
          <p:nvPr>
            <p:ph type="subTitle" idx="1"/>
          </p:nvPr>
        </p:nvSpPr>
        <p:spPr>
          <a:xfrm>
            <a:off x="4211960" y="5085184"/>
            <a:ext cx="4752528" cy="1587624"/>
          </a:xfrm>
        </p:spPr>
        <p:txBody>
          <a:bodyPr>
            <a:normAutofit fontScale="92500"/>
          </a:bodyPr>
          <a:lstStyle/>
          <a:p>
            <a:pPr algn="r">
              <a:lnSpc>
                <a:spcPct val="90000"/>
              </a:lnSpc>
            </a:pPr>
            <a:r>
              <a:rPr lang="en-US" b="1" i="1" dirty="0" smtClean="0"/>
              <a:t>Assoc. Prof. </a:t>
            </a:r>
            <a:r>
              <a:rPr lang="en-US" b="1" i="1" dirty="0" err="1" smtClean="0"/>
              <a:t>Boryana</a:t>
            </a:r>
            <a:r>
              <a:rPr lang="en-US" b="1" i="1" dirty="0" smtClean="0"/>
              <a:t> </a:t>
            </a:r>
            <a:r>
              <a:rPr lang="en-US" b="1" i="1" dirty="0" err="1" smtClean="0"/>
              <a:t>Ruseva</a:t>
            </a:r>
            <a:r>
              <a:rPr lang="en-US" b="1" i="1" dirty="0" smtClean="0"/>
              <a:t>, MD, PhD</a:t>
            </a:r>
          </a:p>
          <a:p>
            <a:pPr algn="r">
              <a:lnSpc>
                <a:spcPct val="90000"/>
              </a:lnSpc>
            </a:pPr>
            <a:r>
              <a:rPr lang="en-US" b="1" i="1" dirty="0" smtClean="0"/>
              <a:t>Department of Physiology</a:t>
            </a:r>
          </a:p>
          <a:p>
            <a:pPr algn="r">
              <a:lnSpc>
                <a:spcPct val="90000"/>
              </a:lnSpc>
            </a:pPr>
            <a:r>
              <a:rPr lang="en-US" b="1" i="1" dirty="0" smtClean="0"/>
              <a:t>Medical University</a:t>
            </a:r>
          </a:p>
          <a:p>
            <a:pPr algn="r">
              <a:lnSpc>
                <a:spcPct val="90000"/>
              </a:lnSpc>
            </a:pPr>
            <a:r>
              <a:rPr lang="en-US" b="1" i="1" dirty="0" smtClean="0"/>
              <a:t>Pleven</a:t>
            </a:r>
            <a:r>
              <a:rPr lang="en-US" b="1" i="1" dirty="0" smtClean="0">
                <a:solidFill>
                  <a:srgbClr val="FF0066"/>
                </a:solidFill>
              </a:rPr>
              <a:t> </a:t>
            </a:r>
          </a:p>
          <a:p>
            <a:pPr algn="r"/>
            <a:endParaRPr lang="bg-BG" dirty="0"/>
          </a:p>
        </p:txBody>
      </p:sp>
      <p:pic>
        <p:nvPicPr>
          <p:cNvPr id="1026" name="Picture 2" descr="C:\Users\user\Documents\AEO_2 semester\respiratory system\human_respiratory_system.png"/>
          <p:cNvPicPr>
            <a:picLocks noChangeAspect="1" noChangeArrowheads="1"/>
          </p:cNvPicPr>
          <p:nvPr/>
        </p:nvPicPr>
        <p:blipFill>
          <a:blip r:embed="rId3" cstate="print"/>
          <a:srcRect/>
          <a:stretch>
            <a:fillRect/>
          </a:stretch>
        </p:blipFill>
        <p:spPr bwMode="auto">
          <a:xfrm>
            <a:off x="179512" y="3645024"/>
            <a:ext cx="3096344" cy="3042359"/>
          </a:xfrm>
          <a:prstGeom prst="rect">
            <a:avLst/>
          </a:prstGeom>
          <a:noFill/>
        </p:spPr>
      </p:pic>
      <p:graphicFrame>
        <p:nvGraphicFramePr>
          <p:cNvPr id="50177" name="Object 6"/>
          <p:cNvGraphicFramePr>
            <a:graphicFrameLocks noChangeAspect="1"/>
          </p:cNvGraphicFramePr>
          <p:nvPr/>
        </p:nvGraphicFramePr>
        <p:xfrm>
          <a:off x="1115616" y="116632"/>
          <a:ext cx="862013" cy="882650"/>
        </p:xfrm>
        <a:graphic>
          <a:graphicData uri="http://schemas.openxmlformats.org/presentationml/2006/ole">
            <p:oleObj spid="_x0000_s50177" r:id="rId4" imgW="4785480" imgH="4894560" progId="CorelDRAW.Graphic.10">
              <p:embed/>
            </p:oleObj>
          </a:graphicData>
        </a:graphic>
      </p:graphicFrame>
      <p:sp>
        <p:nvSpPr>
          <p:cNvPr id="7" name="TextBox 6"/>
          <p:cNvSpPr txBox="1"/>
          <p:nvPr/>
        </p:nvSpPr>
        <p:spPr>
          <a:xfrm>
            <a:off x="2051720" y="116632"/>
            <a:ext cx="4381713" cy="1231106"/>
          </a:xfrm>
          <a:prstGeom prst="rect">
            <a:avLst/>
          </a:prstGeom>
          <a:noFill/>
        </p:spPr>
        <p:txBody>
          <a:bodyPr wrap="none" rtlCol="0">
            <a:spAutoFit/>
          </a:bodyPr>
          <a:lstStyle/>
          <a:p>
            <a:pPr algn="ctr"/>
            <a:r>
              <a:rPr lang="en-US" altLang="bg-BG" sz="2000" b="1" dirty="0" smtClean="0">
                <a:solidFill>
                  <a:schemeClr val="accent1">
                    <a:lumMod val="75000"/>
                  </a:schemeClr>
                </a:solidFill>
                <a:latin typeface="Times New Roman" pitchFamily="18" charset="0"/>
                <a:cs typeface="Times New Roman" pitchFamily="18" charset="0"/>
              </a:rPr>
              <a:t>MEDICAL UNIVERSITY – PLEVEN</a:t>
            </a:r>
            <a:endParaRPr lang="bg-BG" altLang="bg-BG" sz="2000" b="1" dirty="0" smtClean="0">
              <a:solidFill>
                <a:schemeClr val="accent1">
                  <a:lumMod val="75000"/>
                </a:schemeClr>
              </a:solidFill>
              <a:latin typeface="Times New Roman" pitchFamily="18" charset="0"/>
              <a:cs typeface="Times New Roman" pitchFamily="18" charset="0"/>
            </a:endParaRPr>
          </a:p>
          <a:p>
            <a:pPr algn="ctr"/>
            <a:r>
              <a:rPr lang="en-US" altLang="bg-BG" b="1" dirty="0" smtClean="0">
                <a:solidFill>
                  <a:schemeClr val="accent1">
                    <a:lumMod val="75000"/>
                  </a:schemeClr>
                </a:solidFill>
                <a:latin typeface="Times New Roman" pitchFamily="18" charset="0"/>
                <a:cs typeface="Times New Roman" pitchFamily="18" charset="0"/>
              </a:rPr>
              <a:t>FACULTY OF MEDICINE</a:t>
            </a:r>
            <a:endParaRPr lang="bg-BG" altLang="bg-BG" b="1" dirty="0" smtClean="0">
              <a:solidFill>
                <a:schemeClr val="accent1">
                  <a:lumMod val="75000"/>
                </a:schemeClr>
              </a:solidFill>
              <a:latin typeface="Times New Roman" pitchFamily="18" charset="0"/>
              <a:cs typeface="Times New Roman" pitchFamily="18" charset="0"/>
            </a:endParaRPr>
          </a:p>
          <a:p>
            <a:pPr algn="ctr"/>
            <a:r>
              <a:rPr lang="en-US" altLang="bg-BG" b="1" dirty="0" smtClean="0">
                <a:solidFill>
                  <a:schemeClr val="accent1">
                    <a:lumMod val="75000"/>
                  </a:schemeClr>
                </a:solidFill>
                <a:latin typeface="Times New Roman" pitchFamily="18" charset="0"/>
                <a:cs typeface="Times New Roman" pitchFamily="18" charset="0"/>
              </a:rPr>
              <a:t>DISTANCE LEARNING CENTER</a:t>
            </a:r>
            <a:endParaRPr lang="bg-BG" dirty="0" smtClean="0">
              <a:solidFill>
                <a:schemeClr val="accent1">
                  <a:lumMod val="75000"/>
                </a:schemeClr>
              </a:solidFill>
            </a:endParaRPr>
          </a:p>
          <a:p>
            <a:endParaRPr lang="bg-BG" dirty="0"/>
          </a:p>
        </p:txBody>
      </p:sp>
      <p:sp>
        <p:nvSpPr>
          <p:cNvPr id="8" name="TextBox 7"/>
          <p:cNvSpPr txBox="1"/>
          <p:nvPr/>
        </p:nvSpPr>
        <p:spPr>
          <a:xfrm>
            <a:off x="0" y="1052736"/>
            <a:ext cx="2843808" cy="646331"/>
          </a:xfrm>
          <a:prstGeom prst="rect">
            <a:avLst/>
          </a:prstGeom>
          <a:noFill/>
        </p:spPr>
        <p:txBody>
          <a:bodyPr wrap="square" rtlCol="0">
            <a:spAutoFit/>
          </a:bodyPr>
          <a:lstStyle/>
          <a:p>
            <a:r>
              <a:rPr lang="en-US" altLang="en-US" b="1" dirty="0" smtClean="0">
                <a:latin typeface="Arial Black" panose="020B0A04020102020204" pitchFamily="34" charset="0"/>
                <a:cs typeface="+mn-ea"/>
              </a:rPr>
              <a:t>Lecture </a:t>
            </a:r>
            <a:r>
              <a:rPr lang="bg-BG" altLang="en-US" b="1" dirty="0" smtClean="0">
                <a:latin typeface="Arial Black" panose="020B0A04020102020204" pitchFamily="34" charset="0"/>
                <a:cs typeface="Arial" panose="020B0604020202020204" pitchFamily="34" charset="0"/>
              </a:rPr>
              <a:t>№</a:t>
            </a:r>
            <a:r>
              <a:rPr lang="bg-BG" altLang="en-US" b="1" dirty="0" smtClean="0">
                <a:latin typeface="Arial Black" panose="020B0A04020102020204" pitchFamily="34" charset="0"/>
                <a:cs typeface="+mn-ea"/>
              </a:rPr>
              <a:t> </a:t>
            </a:r>
            <a:r>
              <a:rPr lang="en-US" altLang="en-US" b="1" dirty="0" smtClean="0">
                <a:latin typeface="Arial Black" panose="020B0A04020102020204" pitchFamily="34" charset="0"/>
                <a:cs typeface="+mn-ea"/>
              </a:rPr>
              <a:t>12</a:t>
            </a:r>
            <a:endParaRPr lang="bg-BG" altLang="en-US" b="1" dirty="0" smtClean="0">
              <a:latin typeface="Arial Black" panose="020B0A04020102020204" pitchFamily="34" charset="0"/>
              <a:cs typeface="Arial" panose="020B0604020202020204" pitchFamily="34" charset="0"/>
            </a:endParaRPr>
          </a:p>
          <a:p>
            <a:endParaRPr lang="bg-BG" dirty="0"/>
          </a:p>
        </p:txBody>
      </p:sp>
      <p:cxnSp>
        <p:nvCxnSpPr>
          <p:cNvPr id="10" name="Straight Connector 9"/>
          <p:cNvCxnSpPr/>
          <p:nvPr/>
        </p:nvCxnSpPr>
        <p:spPr>
          <a:xfrm>
            <a:off x="2555776" y="692696"/>
            <a:ext cx="324036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5076056" cy="838200"/>
          </a:xfrm>
        </p:spPr>
        <p:txBody>
          <a:bodyPr>
            <a:normAutofit fontScale="90000"/>
          </a:bodyPr>
          <a:lstStyle/>
          <a:p>
            <a:pPr>
              <a:defRPr/>
            </a:pPr>
            <a:r>
              <a:rPr lang="en-US" b="1" dirty="0" smtClean="0"/>
              <a:t>Mechanics of Pulmonary Ventilation</a:t>
            </a:r>
            <a:endParaRPr lang="bg-BG" dirty="0"/>
          </a:p>
        </p:txBody>
      </p:sp>
      <p:pic>
        <p:nvPicPr>
          <p:cNvPr id="23556" name="Picture 2"/>
          <p:cNvPicPr>
            <a:picLocks noChangeAspect="1" noChangeArrowheads="1"/>
          </p:cNvPicPr>
          <p:nvPr/>
        </p:nvPicPr>
        <p:blipFill>
          <a:blip r:embed="rId2" cstate="print"/>
          <a:srcRect/>
          <a:stretch>
            <a:fillRect/>
          </a:stretch>
        </p:blipFill>
        <p:spPr bwMode="auto">
          <a:xfrm>
            <a:off x="4067944" y="3861048"/>
            <a:ext cx="1905000" cy="2676525"/>
          </a:xfrm>
          <a:prstGeom prst="rect">
            <a:avLst/>
          </a:prstGeom>
          <a:noFill/>
          <a:ln w="9525">
            <a:solidFill>
              <a:schemeClr val="accent1">
                <a:lumMod val="50000"/>
              </a:schemeClr>
            </a:solidFill>
            <a:miter lim="800000"/>
            <a:headEnd/>
            <a:tailEnd/>
          </a:ln>
        </p:spPr>
      </p:pic>
      <p:pic>
        <p:nvPicPr>
          <p:cNvPr id="23557" name="Picture 3"/>
          <p:cNvPicPr>
            <a:picLocks noChangeAspect="1" noChangeArrowheads="1"/>
          </p:cNvPicPr>
          <p:nvPr/>
        </p:nvPicPr>
        <p:blipFill>
          <a:blip r:embed="rId3" cstate="print"/>
          <a:srcRect/>
          <a:stretch>
            <a:fillRect/>
          </a:stretch>
        </p:blipFill>
        <p:spPr bwMode="auto">
          <a:xfrm>
            <a:off x="6588224" y="3861048"/>
            <a:ext cx="1905000" cy="2676525"/>
          </a:xfrm>
          <a:prstGeom prst="rect">
            <a:avLst/>
          </a:prstGeom>
          <a:noFill/>
          <a:ln w="9525">
            <a:solidFill>
              <a:schemeClr val="accent1">
                <a:lumMod val="50000"/>
              </a:schemeClr>
            </a:solidFill>
            <a:miter lim="800000"/>
            <a:headEnd/>
            <a:tailEnd/>
          </a:ln>
        </p:spPr>
      </p:pic>
      <p:pic>
        <p:nvPicPr>
          <p:cNvPr id="23558" name="Picture 4"/>
          <p:cNvPicPr>
            <a:picLocks noChangeAspect="1" noChangeArrowheads="1"/>
          </p:cNvPicPr>
          <p:nvPr/>
        </p:nvPicPr>
        <p:blipFill>
          <a:blip r:embed="rId4" cstate="print"/>
          <a:srcRect/>
          <a:stretch>
            <a:fillRect/>
          </a:stretch>
        </p:blipFill>
        <p:spPr bwMode="auto">
          <a:xfrm>
            <a:off x="1259632" y="4365104"/>
            <a:ext cx="1905000" cy="1981200"/>
          </a:xfrm>
          <a:prstGeom prst="rect">
            <a:avLst/>
          </a:prstGeom>
          <a:noFill/>
          <a:ln w="9525">
            <a:solidFill>
              <a:schemeClr val="accent1">
                <a:lumMod val="50000"/>
              </a:schemeClr>
            </a:solidFill>
            <a:miter lim="800000"/>
            <a:headEnd/>
            <a:tailEnd/>
          </a:ln>
        </p:spPr>
      </p:pic>
      <p:pic>
        <p:nvPicPr>
          <p:cNvPr id="23559" name="Picture 2"/>
          <p:cNvPicPr>
            <a:picLocks noChangeAspect="1" noChangeArrowheads="1"/>
          </p:cNvPicPr>
          <p:nvPr/>
        </p:nvPicPr>
        <p:blipFill>
          <a:blip r:embed="rId5" cstate="print"/>
          <a:srcRect/>
          <a:stretch>
            <a:fillRect/>
          </a:stretch>
        </p:blipFill>
        <p:spPr bwMode="auto">
          <a:xfrm>
            <a:off x="395536" y="1628800"/>
            <a:ext cx="3314700" cy="2181225"/>
          </a:xfrm>
          <a:prstGeom prst="rect">
            <a:avLst/>
          </a:prstGeom>
          <a:noFill/>
          <a:ln w="9525">
            <a:solidFill>
              <a:schemeClr val="accent1">
                <a:lumMod val="50000"/>
              </a:schemeClr>
            </a:solidFill>
            <a:miter lim="800000"/>
            <a:headEnd/>
            <a:tailEnd/>
          </a:ln>
        </p:spPr>
      </p:pic>
      <p:pic>
        <p:nvPicPr>
          <p:cNvPr id="8" name="Picture 4" descr="http://mcb.berkeley.edu/courses/mcb136/topic/Respiration/SlideSet1/Resp1_files/slide0014_image030.jpg"/>
          <p:cNvPicPr>
            <a:picLocks noGrp="1" noChangeAspect="1" noChangeArrowheads="1"/>
          </p:cNvPicPr>
          <p:nvPr>
            <p:ph idx="1"/>
          </p:nvPr>
        </p:nvPicPr>
        <p:blipFill>
          <a:blip r:embed="rId6" cstate="print"/>
          <a:srcRect/>
          <a:stretch>
            <a:fillRect/>
          </a:stretch>
        </p:blipFill>
        <p:spPr bwMode="auto">
          <a:xfrm>
            <a:off x="5076056" y="404664"/>
            <a:ext cx="3672408" cy="3168352"/>
          </a:xfrm>
          <a:prstGeom prst="rect">
            <a:avLst/>
          </a:prstGeom>
          <a:noFill/>
          <a:ln w="19050">
            <a:solidFill>
              <a:schemeClr val="accent1">
                <a:lumMod val="50000"/>
              </a:schemeClr>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57200"/>
            <a:ext cx="8236024" cy="838200"/>
          </a:xfrm>
        </p:spPr>
        <p:txBody>
          <a:bodyPr>
            <a:normAutofit/>
          </a:bodyPr>
          <a:lstStyle/>
          <a:p>
            <a:r>
              <a:rPr lang="en-US" sz="3200" dirty="0" smtClean="0"/>
              <a:t>Respiratory muscles</a:t>
            </a:r>
            <a:endParaRPr lang="bg-BG" sz="3200" dirty="0"/>
          </a:p>
        </p:txBody>
      </p:sp>
      <p:sp>
        <p:nvSpPr>
          <p:cNvPr id="3" name="Content Placeholder 2"/>
          <p:cNvSpPr>
            <a:spLocks noGrp="1"/>
          </p:cNvSpPr>
          <p:nvPr>
            <p:ph idx="1"/>
          </p:nvPr>
        </p:nvSpPr>
        <p:spPr>
          <a:xfrm>
            <a:off x="304800" y="1052736"/>
            <a:ext cx="8686800" cy="5805264"/>
          </a:xfrm>
        </p:spPr>
        <p:txBody>
          <a:bodyPr>
            <a:normAutofit fontScale="92500" lnSpcReduction="10000"/>
          </a:bodyPr>
          <a:lstStyle/>
          <a:p>
            <a:pPr>
              <a:buFont typeface="Wingdings" pitchFamily="2" charset="2"/>
              <a:buChar char="v"/>
            </a:pPr>
            <a:r>
              <a:rPr lang="en-US" dirty="0" smtClean="0"/>
              <a:t>The most important muscles that raise the rib cage are the </a:t>
            </a:r>
            <a:r>
              <a:rPr lang="en-US" b="1" i="1" dirty="0" smtClean="0"/>
              <a:t>external intercostals</a:t>
            </a:r>
            <a:r>
              <a:rPr lang="en-US" i="1" dirty="0" smtClean="0"/>
              <a:t>, but others that help are the (1) </a:t>
            </a:r>
            <a:r>
              <a:rPr lang="en-US" i="1" dirty="0" err="1" smtClean="0"/>
              <a:t>sternocleidomastoid</a:t>
            </a:r>
            <a:r>
              <a:rPr lang="en-US" i="1" dirty="0" smtClean="0"/>
              <a:t> muscles, </a:t>
            </a:r>
            <a:r>
              <a:rPr lang="en-US" dirty="0" smtClean="0"/>
              <a:t>which lift upward on the sternum; (2) </a:t>
            </a:r>
            <a:r>
              <a:rPr lang="en-US" i="1" dirty="0" smtClean="0"/>
              <a:t>anterior </a:t>
            </a:r>
            <a:r>
              <a:rPr lang="en-US" i="1" dirty="0" err="1" smtClean="0"/>
              <a:t>serrati</a:t>
            </a:r>
            <a:r>
              <a:rPr lang="en-US" i="1" dirty="0" smtClean="0"/>
              <a:t>, which lift many of the </a:t>
            </a:r>
            <a:r>
              <a:rPr lang="en-US" dirty="0" smtClean="0"/>
              <a:t>ribs; and (3) </a:t>
            </a:r>
            <a:r>
              <a:rPr lang="en-US" i="1" dirty="0" err="1" smtClean="0"/>
              <a:t>scaleni</a:t>
            </a:r>
            <a:r>
              <a:rPr lang="en-US" i="1" dirty="0" smtClean="0"/>
              <a:t>, which lift the first two ribs.</a:t>
            </a:r>
          </a:p>
          <a:p>
            <a:pPr>
              <a:buFont typeface="Wingdings" pitchFamily="2" charset="2"/>
              <a:buChar char="v"/>
            </a:pPr>
            <a:r>
              <a:rPr lang="en-US" dirty="0" smtClean="0"/>
              <a:t>The muscles that pull the rib cage downward during expiration are mainly the (1) </a:t>
            </a:r>
            <a:r>
              <a:rPr lang="en-US" b="1" i="1" dirty="0" smtClean="0"/>
              <a:t>abdominal </a:t>
            </a:r>
            <a:r>
              <a:rPr lang="en-US" b="1" i="1" dirty="0" err="1" smtClean="0"/>
              <a:t>recti</a:t>
            </a:r>
            <a:r>
              <a:rPr lang="en-US" i="1" dirty="0" smtClean="0"/>
              <a:t>, which have the powerful effect of pulling downward on </a:t>
            </a:r>
            <a:r>
              <a:rPr lang="en-US" dirty="0" smtClean="0"/>
              <a:t>the lower ribs at the same time that they and other abdominal muscles also compress the abdominal contents upward against the diaphragm, and (2) </a:t>
            </a:r>
            <a:r>
              <a:rPr lang="en-US" b="1" i="1" dirty="0" smtClean="0"/>
              <a:t>internal intercostals</a:t>
            </a:r>
            <a:r>
              <a:rPr lang="en-US" i="1" dirty="0" smtClean="0"/>
              <a:t>.</a:t>
            </a:r>
            <a:endParaRPr lang="bg-BG"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bg-BG"/>
          </a:p>
        </p:txBody>
      </p:sp>
      <p:sp>
        <p:nvSpPr>
          <p:cNvPr id="25603" name="Content Placeholder 2"/>
          <p:cNvSpPr>
            <a:spLocks noGrp="1"/>
          </p:cNvSpPr>
          <p:nvPr>
            <p:ph idx="1"/>
          </p:nvPr>
        </p:nvSpPr>
        <p:spPr/>
        <p:txBody>
          <a:bodyPr/>
          <a:lstStyle/>
          <a:p>
            <a:endParaRPr lang="bg-BG" dirty="0" smtClean="0"/>
          </a:p>
        </p:txBody>
      </p:sp>
      <p:pic>
        <p:nvPicPr>
          <p:cNvPr id="25604" name="Picture 5" descr="http://mcb.berkeley.edu/courses/mcb136/topic/Respiration/SlideSet1/Resp1_files/slide0013_image027.gif"/>
          <p:cNvPicPr>
            <a:picLocks noChangeAspect="1" noChangeArrowheads="1"/>
          </p:cNvPicPr>
          <p:nvPr/>
        </p:nvPicPr>
        <p:blipFill>
          <a:blip r:embed="rId2" cstate="print"/>
          <a:srcRect/>
          <a:stretch>
            <a:fillRect/>
          </a:stretch>
        </p:blipFill>
        <p:spPr bwMode="auto">
          <a:xfrm>
            <a:off x="2339752" y="188640"/>
            <a:ext cx="3829050" cy="2879725"/>
          </a:xfrm>
          <a:prstGeom prst="rect">
            <a:avLst/>
          </a:prstGeom>
          <a:noFill/>
          <a:ln w="9525">
            <a:solidFill>
              <a:schemeClr val="accent1">
                <a:lumMod val="50000"/>
              </a:schemeClr>
            </a:solidFill>
            <a:miter lim="800000"/>
            <a:headEnd/>
            <a:tailEnd/>
          </a:ln>
        </p:spPr>
      </p:pic>
      <p:pic>
        <p:nvPicPr>
          <p:cNvPr id="25605" name="Picture 7" descr="http://mcb.berkeley.edu/courses/mcb136/topic/Respiration/SlideSet1/Resp1_files/slide0013_image028.gif"/>
          <p:cNvPicPr>
            <a:picLocks noChangeAspect="1" noChangeArrowheads="1"/>
          </p:cNvPicPr>
          <p:nvPr/>
        </p:nvPicPr>
        <p:blipFill>
          <a:blip r:embed="rId3" cstate="print"/>
          <a:srcRect/>
          <a:stretch>
            <a:fillRect/>
          </a:stretch>
        </p:blipFill>
        <p:spPr bwMode="auto">
          <a:xfrm>
            <a:off x="539552" y="3356992"/>
            <a:ext cx="3840163" cy="2879725"/>
          </a:xfrm>
          <a:prstGeom prst="rect">
            <a:avLst/>
          </a:prstGeom>
          <a:noFill/>
          <a:ln w="9525">
            <a:solidFill>
              <a:schemeClr val="accent1">
                <a:lumMod val="50000"/>
              </a:schemeClr>
            </a:solidFill>
            <a:miter lim="800000"/>
            <a:headEnd/>
            <a:tailEnd/>
          </a:ln>
        </p:spPr>
      </p:pic>
      <p:pic>
        <p:nvPicPr>
          <p:cNvPr id="25606" name="Picture 6" descr="http://mcb.berkeley.edu/courses/mcb136/topic/Respiration/SlideSet1/Resp1_files/slide0013_image029.gif"/>
          <p:cNvPicPr>
            <a:picLocks noChangeAspect="1" noChangeArrowheads="1"/>
          </p:cNvPicPr>
          <p:nvPr/>
        </p:nvPicPr>
        <p:blipFill>
          <a:blip r:embed="rId4" cstate="print"/>
          <a:srcRect/>
          <a:stretch>
            <a:fillRect/>
          </a:stretch>
        </p:blipFill>
        <p:spPr bwMode="auto">
          <a:xfrm>
            <a:off x="4572000" y="3356992"/>
            <a:ext cx="3840163" cy="2903538"/>
          </a:xfrm>
          <a:prstGeom prst="rect">
            <a:avLst/>
          </a:prstGeom>
          <a:noFill/>
          <a:ln w="9525">
            <a:solidFill>
              <a:schemeClr val="accent1">
                <a:lumMod val="50000"/>
              </a:schemeClr>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86800" cy="838200"/>
          </a:xfrm>
        </p:spPr>
        <p:txBody>
          <a:bodyPr>
            <a:normAutofit fontScale="90000"/>
          </a:bodyPr>
          <a:lstStyle/>
          <a:p>
            <a:r>
              <a:rPr lang="en-US" b="1" dirty="0" smtClean="0"/>
              <a:t>Effect of the Thoracic Cage</a:t>
            </a:r>
            <a:br>
              <a:rPr lang="en-US" b="1" dirty="0" smtClean="0"/>
            </a:br>
            <a:r>
              <a:rPr lang="en-US" b="1" dirty="0" smtClean="0"/>
              <a:t>on Lung Expansibility</a:t>
            </a:r>
            <a:endParaRPr lang="bg-BG" dirty="0"/>
          </a:p>
        </p:txBody>
      </p:sp>
      <p:sp>
        <p:nvSpPr>
          <p:cNvPr id="3" name="Content Placeholder 2"/>
          <p:cNvSpPr>
            <a:spLocks noGrp="1"/>
          </p:cNvSpPr>
          <p:nvPr>
            <p:ph idx="1"/>
          </p:nvPr>
        </p:nvSpPr>
        <p:spPr>
          <a:xfrm>
            <a:off x="107504" y="1196752"/>
            <a:ext cx="9036496" cy="5661248"/>
          </a:xfrm>
        </p:spPr>
        <p:txBody>
          <a:bodyPr>
            <a:normAutofit fontScale="92500" lnSpcReduction="20000"/>
          </a:bodyPr>
          <a:lstStyle/>
          <a:p>
            <a:pPr>
              <a:buFont typeface="Wingdings" pitchFamily="2" charset="2"/>
              <a:buChar char="v"/>
            </a:pPr>
            <a:r>
              <a:rPr lang="en-US" dirty="0" smtClean="0"/>
              <a:t>The thoracic cage has its own elastic and viscous characteristics, similar to those of the lungs; even if the lungs were not present in the thorax, muscular effort would still be required to expand the thoracic cage.</a:t>
            </a:r>
          </a:p>
          <a:p>
            <a:pPr>
              <a:buFont typeface="Wingdings" pitchFamily="2" charset="2"/>
              <a:buChar char="v"/>
            </a:pPr>
            <a:r>
              <a:rPr lang="en-US" dirty="0" smtClean="0"/>
              <a:t>The compliance of the entire pulmonary system (the lungs and thoracic cage together) is measured while expanding the lungs of a totally relaxed or paralyzed person. </a:t>
            </a:r>
          </a:p>
          <a:p>
            <a:pPr>
              <a:buFont typeface="Wingdings" pitchFamily="2" charset="2"/>
              <a:buChar char="Ø"/>
            </a:pPr>
            <a:r>
              <a:rPr lang="en-US" dirty="0" smtClean="0"/>
              <a:t>To do this, air is forced into the lungs a little at a time while recording lung pressures and volumes. </a:t>
            </a:r>
          </a:p>
          <a:p>
            <a:pPr>
              <a:buFont typeface="Wingdings" pitchFamily="2" charset="2"/>
              <a:buChar char="Ø"/>
            </a:pPr>
            <a:r>
              <a:rPr lang="en-US" dirty="0" smtClean="0"/>
              <a:t>To inflate this total pulmonary system, almost twice as much pressure is needed as to inflate the same lungs after removal from the chest cage.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a:xfrm>
            <a:off x="0" y="548680"/>
            <a:ext cx="8991600" cy="6048672"/>
          </a:xfrm>
        </p:spPr>
        <p:txBody>
          <a:bodyPr>
            <a:normAutofit lnSpcReduction="10000"/>
          </a:bodyPr>
          <a:lstStyle/>
          <a:p>
            <a:pPr>
              <a:buFont typeface="Wingdings" pitchFamily="2" charset="2"/>
              <a:buChar char="Ø"/>
            </a:pPr>
            <a:r>
              <a:rPr lang="en-US" dirty="0" smtClean="0"/>
              <a:t>Therefore, the </a:t>
            </a:r>
            <a:r>
              <a:rPr lang="en-US" b="1" i="1" u="sng" dirty="0" smtClean="0">
                <a:solidFill>
                  <a:srgbClr val="7030A0"/>
                </a:solidFill>
              </a:rPr>
              <a:t>compliance </a:t>
            </a:r>
            <a:r>
              <a:rPr lang="en-US" dirty="0" smtClean="0"/>
              <a:t>of the combined lung-thorax system is almost exactly one half that of the lungs alone =110 ml of volume per cm of water pressure for the combined system, compared with </a:t>
            </a:r>
            <a:r>
              <a:rPr lang="en-US" dirty="0" smtClean="0">
                <a:solidFill>
                  <a:srgbClr val="7030A0"/>
                </a:solidFill>
              </a:rPr>
              <a:t>200 ml/cm water pressure </a:t>
            </a:r>
            <a:r>
              <a:rPr lang="en-US" dirty="0" smtClean="0"/>
              <a:t>for the lungs alone. </a:t>
            </a:r>
          </a:p>
          <a:p>
            <a:pPr>
              <a:buFont typeface="Wingdings" pitchFamily="2" charset="2"/>
              <a:buChar char="Ø"/>
            </a:pPr>
            <a:r>
              <a:rPr lang="en-US" dirty="0" smtClean="0"/>
              <a:t>The characteristics of the compliance diagram are determined by the elastic forces of the lungs.</a:t>
            </a:r>
          </a:p>
          <a:p>
            <a:pPr>
              <a:buFont typeface="Wingdings" pitchFamily="2" charset="2"/>
              <a:buChar char="Ø"/>
            </a:pPr>
            <a:r>
              <a:rPr lang="en-US" dirty="0" smtClean="0"/>
              <a:t>These can be divided into two parts: (1) </a:t>
            </a:r>
            <a:r>
              <a:rPr lang="en-US" i="1" dirty="0" smtClean="0"/>
              <a:t>elastic forces of the lung tissue itself and (2) elastic forces caused by surface tension of the fluid that lines the inside walls of the alveoli and other lung air spaces.</a:t>
            </a:r>
            <a:endParaRPr lang="bg-BG"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324528" cy="838200"/>
          </a:xfrm>
        </p:spPr>
        <p:txBody>
          <a:bodyPr>
            <a:normAutofit fontScale="90000"/>
          </a:bodyPr>
          <a:lstStyle/>
          <a:p>
            <a:r>
              <a:rPr lang="en-US" b="1" dirty="0" smtClean="0"/>
              <a:t>Movement of Air In and Out of the Lungs and the Pressures That Cause the Movement</a:t>
            </a:r>
            <a:endParaRPr lang="bg-BG" dirty="0"/>
          </a:p>
        </p:txBody>
      </p:sp>
      <p:sp>
        <p:nvSpPr>
          <p:cNvPr id="3" name="Content Placeholder 2"/>
          <p:cNvSpPr>
            <a:spLocks noGrp="1"/>
          </p:cNvSpPr>
          <p:nvPr>
            <p:ph idx="1"/>
          </p:nvPr>
        </p:nvSpPr>
        <p:spPr>
          <a:xfrm>
            <a:off x="0" y="1340768"/>
            <a:ext cx="9144000" cy="5303838"/>
          </a:xfrm>
        </p:spPr>
        <p:txBody>
          <a:bodyPr>
            <a:normAutofit fontScale="77500" lnSpcReduction="20000"/>
          </a:bodyPr>
          <a:lstStyle/>
          <a:p>
            <a:pPr>
              <a:buFont typeface="Wingdings" pitchFamily="2" charset="2"/>
              <a:buChar char="Ø"/>
            </a:pPr>
            <a:r>
              <a:rPr lang="en-US" dirty="0" smtClean="0"/>
              <a:t>The lung is an elastic structure that collapses like a balloon and expels all its air through the trachea whenever there is no force to keep it inflated. </a:t>
            </a:r>
          </a:p>
          <a:p>
            <a:pPr>
              <a:buFont typeface="Wingdings" pitchFamily="2" charset="2"/>
              <a:buChar char="Ø"/>
            </a:pPr>
            <a:r>
              <a:rPr lang="en-US" dirty="0" smtClean="0"/>
              <a:t>Also, there are no attachments between the lung and the walls of the chest cage, except where it is suspended at its </a:t>
            </a:r>
            <a:r>
              <a:rPr lang="en-US" dirty="0" err="1" smtClean="0"/>
              <a:t>hilum</a:t>
            </a:r>
            <a:r>
              <a:rPr lang="en-US" dirty="0" smtClean="0"/>
              <a:t> from the </a:t>
            </a:r>
            <a:r>
              <a:rPr lang="en-US" dirty="0" err="1" smtClean="0"/>
              <a:t>mediastinum</a:t>
            </a:r>
            <a:r>
              <a:rPr lang="en-US" dirty="0" smtClean="0"/>
              <a:t>. </a:t>
            </a:r>
          </a:p>
          <a:p>
            <a:pPr>
              <a:buFont typeface="Wingdings" pitchFamily="2" charset="2"/>
              <a:buChar char="Ø"/>
            </a:pPr>
            <a:r>
              <a:rPr lang="en-US" dirty="0" smtClean="0"/>
              <a:t>Instead, the lung “floats” in the thoracic cavity, surrounded by a thin layer of </a:t>
            </a:r>
            <a:r>
              <a:rPr lang="en-US" i="1" dirty="0" smtClean="0"/>
              <a:t>pleural fluid that lubricates movement of the lungs within the </a:t>
            </a:r>
            <a:r>
              <a:rPr lang="en-US" dirty="0" smtClean="0"/>
              <a:t>cavity.</a:t>
            </a:r>
          </a:p>
          <a:p>
            <a:pPr>
              <a:buFont typeface="Wingdings" pitchFamily="2" charset="2"/>
              <a:buChar char="Ø"/>
            </a:pPr>
            <a:r>
              <a:rPr lang="en-US" dirty="0" smtClean="0"/>
              <a:t>Further, continual suction of excess fluid into lymphatic channels maintains a slight suction between the visceral surface of the lung pleura and the parietal pleural surface of the thoracic cavity. </a:t>
            </a:r>
          </a:p>
          <a:p>
            <a:pPr>
              <a:buFont typeface="Wingdings" pitchFamily="2" charset="2"/>
              <a:buChar char="Ø"/>
            </a:pPr>
            <a:r>
              <a:rPr lang="en-US" dirty="0" smtClean="0"/>
              <a:t>Therefore, the lungs are held to the thoracic wall as if glued there, except that they are well lubricated and can slide freely as the chest expands and contracts.</a:t>
            </a:r>
            <a:endParaRPr lang="bg-BG"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0648"/>
            <a:ext cx="8686800" cy="1034752"/>
          </a:xfrm>
        </p:spPr>
        <p:txBody>
          <a:bodyPr/>
          <a:lstStyle/>
          <a:p>
            <a:endParaRPr lang="bg-BG" dirty="0"/>
          </a:p>
        </p:txBody>
      </p:sp>
      <p:sp>
        <p:nvSpPr>
          <p:cNvPr id="3" name="Content Placeholder 2"/>
          <p:cNvSpPr>
            <a:spLocks noGrp="1"/>
          </p:cNvSpPr>
          <p:nvPr>
            <p:ph idx="1"/>
          </p:nvPr>
        </p:nvSpPr>
        <p:spPr>
          <a:xfrm>
            <a:off x="0" y="188640"/>
            <a:ext cx="8991600" cy="6669360"/>
          </a:xfrm>
        </p:spPr>
        <p:txBody>
          <a:bodyPr>
            <a:normAutofit lnSpcReduction="10000"/>
          </a:bodyPr>
          <a:lstStyle/>
          <a:p>
            <a:pPr>
              <a:buFont typeface="Wingdings" pitchFamily="2" charset="2"/>
              <a:buChar char="q"/>
            </a:pPr>
            <a:r>
              <a:rPr lang="en-US" b="1" i="1" u="sng" dirty="0" smtClean="0">
                <a:solidFill>
                  <a:srgbClr val="FF0000"/>
                </a:solidFill>
              </a:rPr>
              <a:t>Pleural pressure </a:t>
            </a:r>
            <a:r>
              <a:rPr lang="en-US" i="1" dirty="0" smtClean="0"/>
              <a:t>is the pressure of the fluid in the thin </a:t>
            </a:r>
            <a:r>
              <a:rPr lang="en-US" dirty="0" smtClean="0"/>
              <a:t>space between the lung pleura and the chest wall pleura. </a:t>
            </a:r>
          </a:p>
          <a:p>
            <a:pPr>
              <a:buFont typeface="Wingdings" pitchFamily="2" charset="2"/>
              <a:buChar char="v"/>
            </a:pPr>
            <a:r>
              <a:rPr lang="en-US" dirty="0" smtClean="0"/>
              <a:t>This is normally a slight suction, which means a slightly </a:t>
            </a:r>
            <a:r>
              <a:rPr lang="en-US" i="1" dirty="0" smtClean="0"/>
              <a:t>negative pressure. </a:t>
            </a:r>
          </a:p>
          <a:p>
            <a:pPr>
              <a:buFont typeface="Wingdings" pitchFamily="2" charset="2"/>
              <a:buChar char="v"/>
            </a:pPr>
            <a:r>
              <a:rPr lang="en-US" i="1" dirty="0" smtClean="0">
                <a:solidFill>
                  <a:srgbClr val="FF0000"/>
                </a:solidFill>
              </a:rPr>
              <a:t>The </a:t>
            </a:r>
            <a:r>
              <a:rPr lang="en-US" dirty="0" smtClean="0">
                <a:solidFill>
                  <a:srgbClr val="FF0000"/>
                </a:solidFill>
              </a:rPr>
              <a:t>normal pleural pressure at the beginning of inspiration is about –5 cm of water</a:t>
            </a:r>
            <a:r>
              <a:rPr lang="en-US" dirty="0" smtClean="0"/>
              <a:t>, which is the amount suction required to hold the lungs open to their resting level. </a:t>
            </a:r>
          </a:p>
          <a:p>
            <a:pPr>
              <a:buFont typeface="Wingdings" pitchFamily="2" charset="2"/>
              <a:buChar char="v"/>
            </a:pPr>
            <a:r>
              <a:rPr lang="en-US" dirty="0" smtClean="0"/>
              <a:t>Then, </a:t>
            </a:r>
            <a:r>
              <a:rPr lang="en-US" dirty="0" smtClean="0">
                <a:solidFill>
                  <a:srgbClr val="FF0000"/>
                </a:solidFill>
              </a:rPr>
              <a:t>during normal inspiration</a:t>
            </a:r>
            <a:r>
              <a:rPr lang="en-US" dirty="0" smtClean="0"/>
              <a:t>, expansion of the chest cage pulls outward on the lungs with greater force and creates more negative pressure, to an av. of about </a:t>
            </a:r>
            <a:r>
              <a:rPr lang="en-US" dirty="0" smtClean="0">
                <a:solidFill>
                  <a:srgbClr val="FF0000"/>
                </a:solidFill>
              </a:rPr>
              <a:t>–7.5 cm of water</a:t>
            </a:r>
            <a:r>
              <a:rPr lang="en-US" dirty="0" smtClean="0"/>
              <a:t>.</a:t>
            </a:r>
            <a:endParaRPr lang="bg-BG"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dirty="0"/>
          </a:p>
        </p:txBody>
      </p:sp>
      <p:sp>
        <p:nvSpPr>
          <p:cNvPr id="3" name="Content Placeholder 2"/>
          <p:cNvSpPr>
            <a:spLocks noGrp="1"/>
          </p:cNvSpPr>
          <p:nvPr>
            <p:ph idx="1"/>
          </p:nvPr>
        </p:nvSpPr>
        <p:spPr>
          <a:xfrm>
            <a:off x="304800" y="116632"/>
            <a:ext cx="8686800" cy="6741368"/>
          </a:xfrm>
        </p:spPr>
        <p:txBody>
          <a:bodyPr>
            <a:normAutofit/>
          </a:bodyPr>
          <a:lstStyle/>
          <a:p>
            <a:pPr>
              <a:buFont typeface="Wingdings" pitchFamily="2" charset="2"/>
              <a:buChar char="q"/>
            </a:pPr>
            <a:r>
              <a:rPr lang="en-US" b="1" i="1" u="sng" dirty="0" smtClean="0">
                <a:solidFill>
                  <a:srgbClr val="0070C0"/>
                </a:solidFill>
              </a:rPr>
              <a:t>Alveolar pressure </a:t>
            </a:r>
            <a:r>
              <a:rPr lang="en-US" i="1" dirty="0" smtClean="0"/>
              <a:t>is the pressure of the air inside the </a:t>
            </a:r>
            <a:r>
              <a:rPr lang="en-US" dirty="0" smtClean="0"/>
              <a:t>lung alveoli. </a:t>
            </a:r>
          </a:p>
          <a:p>
            <a:pPr>
              <a:buFont typeface="Wingdings" pitchFamily="2" charset="2"/>
              <a:buChar char="v"/>
            </a:pPr>
            <a:r>
              <a:rPr lang="en-US" dirty="0" smtClean="0">
                <a:solidFill>
                  <a:srgbClr val="0070C0"/>
                </a:solidFill>
              </a:rPr>
              <a:t>When</a:t>
            </a:r>
            <a:r>
              <a:rPr lang="en-US" dirty="0" smtClean="0"/>
              <a:t> the glottis is open and </a:t>
            </a:r>
            <a:r>
              <a:rPr lang="en-US" dirty="0" smtClean="0">
                <a:solidFill>
                  <a:srgbClr val="0070C0"/>
                </a:solidFill>
              </a:rPr>
              <a:t>no air is flowing into or out of the lungs, the pressures in all parts of the respiratory tree, all the way to the alveoli,</a:t>
            </a:r>
            <a:r>
              <a:rPr lang="en-US" dirty="0" smtClean="0"/>
              <a:t> </a:t>
            </a:r>
            <a:r>
              <a:rPr lang="en-US" dirty="0" smtClean="0">
                <a:solidFill>
                  <a:srgbClr val="0070C0"/>
                </a:solidFill>
              </a:rPr>
              <a:t>are equal to atmospheric pressure</a:t>
            </a:r>
            <a:r>
              <a:rPr lang="en-US" dirty="0" smtClean="0"/>
              <a:t>, which is considered to be zero reference pressure in the airways - that is, 0 cm water pressure. </a:t>
            </a:r>
          </a:p>
          <a:p>
            <a:pPr>
              <a:buFont typeface="Wingdings" pitchFamily="2" charset="2"/>
              <a:buChar char="v"/>
            </a:pPr>
            <a:r>
              <a:rPr lang="en-US" dirty="0" smtClean="0"/>
              <a:t>To cause inward flow of air into the alveoli </a:t>
            </a:r>
            <a:r>
              <a:rPr lang="en-US" dirty="0" smtClean="0">
                <a:solidFill>
                  <a:srgbClr val="0070C0"/>
                </a:solidFill>
              </a:rPr>
              <a:t>during inspiration, the pressure in the alveoli must fall to a value slightly below atmospheric pressure (below 0)</a:t>
            </a:r>
            <a:r>
              <a:rPr lang="en-US" dirty="0" smtClean="0"/>
              <a:t>.</a:t>
            </a:r>
            <a:endParaRPr lang="bg-BG"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a:xfrm>
            <a:off x="304800" y="476672"/>
            <a:ext cx="8686800" cy="6120680"/>
          </a:xfrm>
        </p:spPr>
        <p:txBody>
          <a:bodyPr>
            <a:normAutofit/>
          </a:bodyPr>
          <a:lstStyle/>
          <a:p>
            <a:pPr>
              <a:buFont typeface="Wingdings" pitchFamily="2" charset="2"/>
              <a:buChar char="q"/>
            </a:pPr>
            <a:r>
              <a:rPr lang="en-US" b="1" i="1" u="sng" dirty="0" err="1" smtClean="0">
                <a:solidFill>
                  <a:schemeClr val="accent1">
                    <a:lumMod val="75000"/>
                  </a:schemeClr>
                </a:solidFill>
              </a:rPr>
              <a:t>Transpulmonary</a:t>
            </a:r>
            <a:r>
              <a:rPr lang="en-US" b="1" i="1" u="sng" dirty="0" smtClean="0">
                <a:solidFill>
                  <a:schemeClr val="accent1">
                    <a:lumMod val="75000"/>
                  </a:schemeClr>
                </a:solidFill>
              </a:rPr>
              <a:t> Pressure</a:t>
            </a:r>
          </a:p>
          <a:p>
            <a:pPr>
              <a:buFont typeface="Wingdings" pitchFamily="2" charset="2"/>
              <a:buChar char="v"/>
            </a:pPr>
            <a:r>
              <a:rPr lang="en-US" dirty="0" smtClean="0">
                <a:solidFill>
                  <a:schemeClr val="accent1">
                    <a:lumMod val="75000"/>
                  </a:schemeClr>
                </a:solidFill>
              </a:rPr>
              <a:t>The difference between the alveolar pressure and the pleural pressure is called the </a:t>
            </a:r>
            <a:r>
              <a:rPr lang="en-US" i="1" dirty="0" err="1" smtClean="0">
                <a:solidFill>
                  <a:schemeClr val="accent1">
                    <a:lumMod val="75000"/>
                  </a:schemeClr>
                </a:solidFill>
              </a:rPr>
              <a:t>transpulmonary</a:t>
            </a:r>
            <a:r>
              <a:rPr lang="en-US" i="1" dirty="0" smtClean="0">
                <a:solidFill>
                  <a:schemeClr val="accent1">
                    <a:lumMod val="75000"/>
                  </a:schemeClr>
                </a:solidFill>
              </a:rPr>
              <a:t> pressure. </a:t>
            </a:r>
          </a:p>
          <a:p>
            <a:pPr>
              <a:buFont typeface="Wingdings" pitchFamily="2" charset="2"/>
              <a:buChar char="v"/>
            </a:pPr>
            <a:r>
              <a:rPr lang="en-US" i="1" dirty="0" smtClean="0"/>
              <a:t>It is the pressure difference between that in </a:t>
            </a:r>
            <a:r>
              <a:rPr lang="en-US" dirty="0" smtClean="0"/>
              <a:t>the alveoli and that on the outer surfaces of the lungs, and </a:t>
            </a:r>
          </a:p>
          <a:p>
            <a:pPr>
              <a:buFont typeface="Wingdings" pitchFamily="2" charset="2"/>
              <a:buChar char="v"/>
            </a:pPr>
            <a:r>
              <a:rPr lang="en-US" dirty="0" smtClean="0"/>
              <a:t>it is a measure of the elastic forces in the lungs that tend to collapse the lungs at each instant of respiration, called the </a:t>
            </a:r>
            <a:r>
              <a:rPr lang="en-US" i="1" dirty="0" smtClean="0"/>
              <a:t>recoil pressure.</a:t>
            </a:r>
            <a:endParaRPr lang="bg-BG"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bg-BG"/>
          </a:p>
        </p:txBody>
      </p:sp>
      <p:sp>
        <p:nvSpPr>
          <p:cNvPr id="1028" name="Content Placeholder 2"/>
          <p:cNvSpPr>
            <a:spLocks noGrp="1"/>
          </p:cNvSpPr>
          <p:nvPr>
            <p:ph idx="1"/>
          </p:nvPr>
        </p:nvSpPr>
        <p:spPr/>
        <p:txBody>
          <a:bodyPr/>
          <a:lstStyle/>
          <a:p>
            <a:endParaRPr lang="bg-BG" smtClean="0"/>
          </a:p>
        </p:txBody>
      </p:sp>
      <p:graphicFrame>
        <p:nvGraphicFramePr>
          <p:cNvPr id="1026" name="Object 2"/>
          <p:cNvGraphicFramePr>
            <a:graphicFrameLocks noChangeAspect="1"/>
          </p:cNvGraphicFramePr>
          <p:nvPr/>
        </p:nvGraphicFramePr>
        <p:xfrm>
          <a:off x="1143000" y="117475"/>
          <a:ext cx="6165304" cy="6623893"/>
        </p:xfrm>
        <a:graphic>
          <a:graphicData uri="http://schemas.openxmlformats.org/presentationml/2006/ole">
            <p:oleObj spid="_x0000_s31746" r:id="rId3" imgW="5534065" imgH="6748512" progId="">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44000" cy="720080"/>
          </a:xfrm>
        </p:spPr>
        <p:txBody>
          <a:bodyPr>
            <a:noAutofit/>
          </a:bodyPr>
          <a:lstStyle/>
          <a:p>
            <a:r>
              <a:rPr lang="en-US" sz="2800" dirty="0" smtClean="0"/>
              <a:t>The goals of respiration are to provide oxygen to</a:t>
            </a:r>
            <a:br>
              <a:rPr lang="en-US" sz="2800" dirty="0" smtClean="0"/>
            </a:br>
            <a:r>
              <a:rPr lang="en-US" sz="2800" dirty="0" smtClean="0"/>
              <a:t>the tissues and to remove carbon dioxide.</a:t>
            </a:r>
            <a:endParaRPr lang="bg-BG" sz="2800" dirty="0"/>
          </a:p>
        </p:txBody>
      </p:sp>
      <p:sp>
        <p:nvSpPr>
          <p:cNvPr id="3" name="Content Placeholder 2"/>
          <p:cNvSpPr>
            <a:spLocks noGrp="1"/>
          </p:cNvSpPr>
          <p:nvPr>
            <p:ph idx="1"/>
          </p:nvPr>
        </p:nvSpPr>
        <p:spPr>
          <a:xfrm>
            <a:off x="0" y="1268760"/>
            <a:ext cx="9144000" cy="5589240"/>
          </a:xfrm>
        </p:spPr>
        <p:txBody>
          <a:bodyPr>
            <a:normAutofit fontScale="92500" lnSpcReduction="10000"/>
          </a:bodyPr>
          <a:lstStyle/>
          <a:p>
            <a:pPr>
              <a:buFont typeface="Wingdings" pitchFamily="2" charset="2"/>
              <a:buChar char="q"/>
            </a:pPr>
            <a:r>
              <a:rPr lang="en-US" dirty="0" smtClean="0"/>
              <a:t>To achieve these goals, respiration can be divided into four major functions: </a:t>
            </a:r>
          </a:p>
          <a:p>
            <a:pPr>
              <a:buFont typeface="Wingdings" pitchFamily="2" charset="2"/>
              <a:buChar char="Ø"/>
            </a:pPr>
            <a:r>
              <a:rPr lang="en-US" dirty="0" smtClean="0"/>
              <a:t>(1) </a:t>
            </a:r>
            <a:r>
              <a:rPr lang="en-US" i="1" dirty="0" smtClean="0"/>
              <a:t>pulmonary ventilation, </a:t>
            </a:r>
            <a:r>
              <a:rPr lang="en-US" dirty="0" smtClean="0"/>
              <a:t>which means the inflow and outflow of air between the atmosphere and the lung alveoli; </a:t>
            </a:r>
          </a:p>
          <a:p>
            <a:pPr>
              <a:buFont typeface="Wingdings" pitchFamily="2" charset="2"/>
              <a:buChar char="Ø"/>
            </a:pPr>
            <a:r>
              <a:rPr lang="en-US" dirty="0" smtClean="0"/>
              <a:t>(2) </a:t>
            </a:r>
            <a:r>
              <a:rPr lang="en-US" i="1" dirty="0" smtClean="0"/>
              <a:t>diffusion of oxygen and carbon dioxide between the alveoli and the blood;  </a:t>
            </a:r>
          </a:p>
          <a:p>
            <a:pPr>
              <a:buFont typeface="Wingdings" pitchFamily="2" charset="2"/>
              <a:buChar char="Ø"/>
            </a:pPr>
            <a:r>
              <a:rPr lang="en-US" i="1" dirty="0" smtClean="0"/>
              <a:t>(3) transport of oxygen and carbon dioxide in the blood and body fluids to and from the body’s tissue cells; and</a:t>
            </a:r>
          </a:p>
          <a:p>
            <a:pPr>
              <a:buFont typeface="Wingdings" pitchFamily="2" charset="2"/>
              <a:buChar char="Ø"/>
            </a:pPr>
            <a:r>
              <a:rPr lang="en-US" dirty="0" smtClean="0"/>
              <a:t>(4) </a:t>
            </a:r>
            <a:r>
              <a:rPr lang="en-US" i="1" dirty="0" smtClean="0"/>
              <a:t>regulation of ventilation and other facets of respiration.</a:t>
            </a:r>
            <a:endParaRPr lang="bg-BG"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bg-BG"/>
          </a:p>
        </p:txBody>
      </p:sp>
      <p:sp>
        <p:nvSpPr>
          <p:cNvPr id="26627" name="Content Placeholder 2"/>
          <p:cNvSpPr>
            <a:spLocks noGrp="1"/>
          </p:cNvSpPr>
          <p:nvPr>
            <p:ph idx="1"/>
          </p:nvPr>
        </p:nvSpPr>
        <p:spPr/>
        <p:txBody>
          <a:bodyPr/>
          <a:lstStyle/>
          <a:p>
            <a:endParaRPr lang="bg-BG" smtClean="0"/>
          </a:p>
        </p:txBody>
      </p:sp>
      <p:pic>
        <p:nvPicPr>
          <p:cNvPr id="26628" name="Picture 3" descr="http://mcb.berkeley.edu/courses/mcb136/topic/Respiration/SlideSet1/Resp1_files/slide0016_image034.gif"/>
          <p:cNvPicPr>
            <a:picLocks noChangeAspect="1" noChangeArrowheads="1"/>
          </p:cNvPicPr>
          <p:nvPr/>
        </p:nvPicPr>
        <p:blipFill>
          <a:blip r:embed="rId2" cstate="print"/>
          <a:srcRect/>
          <a:stretch>
            <a:fillRect/>
          </a:stretch>
        </p:blipFill>
        <p:spPr bwMode="auto">
          <a:xfrm>
            <a:off x="303213" y="228600"/>
            <a:ext cx="8537575" cy="6400800"/>
          </a:xfrm>
          <a:prstGeom prst="rect">
            <a:avLst/>
          </a:prstGeom>
          <a:noFill/>
          <a:ln w="28575">
            <a:solidFill>
              <a:schemeClr val="accent1">
                <a:lumMod val="50000"/>
              </a:schemeClr>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bg-BG" dirty="0"/>
          </a:p>
        </p:txBody>
      </p:sp>
      <p:sp>
        <p:nvSpPr>
          <p:cNvPr id="28675" name="Content Placeholder 2"/>
          <p:cNvSpPr>
            <a:spLocks noGrp="1"/>
          </p:cNvSpPr>
          <p:nvPr>
            <p:ph idx="1"/>
          </p:nvPr>
        </p:nvSpPr>
        <p:spPr/>
        <p:txBody>
          <a:bodyPr/>
          <a:lstStyle/>
          <a:p>
            <a:endParaRPr lang="bg-BG" dirty="0" smtClean="0"/>
          </a:p>
        </p:txBody>
      </p:sp>
      <p:pic>
        <p:nvPicPr>
          <p:cNvPr id="28676" name="Picture 4" descr="http://mcb.berkeley.edu/courses/mcb136/topic/Respiration/SlideSet1/Resp1_files/slide0017_image036.gif"/>
          <p:cNvPicPr>
            <a:picLocks noChangeAspect="1" noChangeArrowheads="1"/>
          </p:cNvPicPr>
          <p:nvPr/>
        </p:nvPicPr>
        <p:blipFill>
          <a:blip r:embed="rId2" cstate="print"/>
          <a:srcRect/>
          <a:stretch>
            <a:fillRect/>
          </a:stretch>
        </p:blipFill>
        <p:spPr bwMode="auto">
          <a:xfrm>
            <a:off x="251520" y="260648"/>
            <a:ext cx="4536504" cy="3817938"/>
          </a:xfrm>
          <a:prstGeom prst="rect">
            <a:avLst/>
          </a:prstGeom>
          <a:noFill/>
          <a:ln w="28575">
            <a:solidFill>
              <a:schemeClr val="accent1">
                <a:lumMod val="50000"/>
              </a:schemeClr>
            </a:solidFill>
            <a:miter lim="800000"/>
            <a:headEnd/>
            <a:tailEnd/>
          </a:ln>
        </p:spPr>
      </p:pic>
      <p:pic>
        <p:nvPicPr>
          <p:cNvPr id="28677" name="Picture 5" descr="http://mcb.berkeley.edu/courses/mcb136/topic/Respiration/SlideSet1/Resp1_files/slide0017_image035.gif"/>
          <p:cNvPicPr>
            <a:picLocks noChangeAspect="1" noChangeArrowheads="1"/>
          </p:cNvPicPr>
          <p:nvPr/>
        </p:nvPicPr>
        <p:blipFill>
          <a:blip r:embed="rId3" cstate="print"/>
          <a:srcRect/>
          <a:stretch>
            <a:fillRect/>
          </a:stretch>
        </p:blipFill>
        <p:spPr bwMode="auto">
          <a:xfrm>
            <a:off x="5004048" y="2132856"/>
            <a:ext cx="3924944" cy="3783013"/>
          </a:xfrm>
          <a:prstGeom prst="rect">
            <a:avLst/>
          </a:prstGeom>
          <a:noFill/>
          <a:ln w="28575">
            <a:solidFill>
              <a:schemeClr val="accent1">
                <a:lumMod val="50000"/>
              </a:schemeClr>
            </a:solidFill>
            <a:miter lim="800000"/>
            <a:headEnd/>
            <a:tailEnd/>
          </a:ln>
        </p:spPr>
      </p:pic>
      <p:sp>
        <p:nvSpPr>
          <p:cNvPr id="6" name="TextBox 5"/>
          <p:cNvSpPr txBox="1"/>
          <p:nvPr/>
        </p:nvSpPr>
        <p:spPr>
          <a:xfrm>
            <a:off x="4559091" y="6021288"/>
            <a:ext cx="4584909" cy="707886"/>
          </a:xfrm>
          <a:prstGeom prst="rect">
            <a:avLst/>
          </a:prstGeom>
          <a:solidFill>
            <a:schemeClr val="accent1">
              <a:lumMod val="75000"/>
            </a:schemeClr>
          </a:solidFill>
        </p:spPr>
        <p:txBody>
          <a:bodyPr wrap="none" rtlCol="0">
            <a:spAutoFit/>
          </a:bodyPr>
          <a:lstStyle/>
          <a:p>
            <a:r>
              <a:rPr lang="en-US" sz="2000" dirty="0" smtClean="0"/>
              <a:t>Collapse of the lung, when </a:t>
            </a:r>
          </a:p>
          <a:p>
            <a:r>
              <a:rPr lang="en-US" sz="2000" dirty="0" smtClean="0"/>
              <a:t>atmospheric pressure = pleural pressure</a:t>
            </a:r>
            <a:endParaRPr lang="bg-BG"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686800" cy="838200"/>
          </a:xfrm>
        </p:spPr>
        <p:txBody>
          <a:bodyPr>
            <a:normAutofit fontScale="90000"/>
          </a:bodyPr>
          <a:lstStyle/>
          <a:p>
            <a:r>
              <a:rPr lang="en-US" b="1" dirty="0" smtClean="0"/>
              <a:t>Surfactant, Surface Tension, and Collapse of the Alveoli</a:t>
            </a:r>
            <a:endParaRPr lang="bg-BG" dirty="0"/>
          </a:p>
        </p:txBody>
      </p:sp>
      <p:sp>
        <p:nvSpPr>
          <p:cNvPr id="22531" name="Content Placeholder 2"/>
          <p:cNvSpPr>
            <a:spLocks noGrp="1"/>
          </p:cNvSpPr>
          <p:nvPr>
            <p:ph idx="1"/>
          </p:nvPr>
        </p:nvSpPr>
        <p:spPr>
          <a:xfrm>
            <a:off x="0" y="1554162"/>
            <a:ext cx="9144000" cy="5303838"/>
          </a:xfrm>
        </p:spPr>
        <p:txBody>
          <a:bodyPr>
            <a:normAutofit lnSpcReduction="10000"/>
          </a:bodyPr>
          <a:lstStyle/>
          <a:p>
            <a:pPr>
              <a:buFont typeface="Wingdings" pitchFamily="2" charset="2"/>
              <a:buChar char="Ø"/>
            </a:pPr>
            <a:r>
              <a:rPr lang="en-US" dirty="0" smtClean="0"/>
              <a:t>When water forms a surface with air, the water molecules on the surface of the water have an especially strong attraction for one another. As a result, the water surface is always attempting to contract. </a:t>
            </a:r>
          </a:p>
          <a:p>
            <a:pPr>
              <a:buFont typeface="Wingdings" pitchFamily="2" charset="2"/>
              <a:buChar char="Ø"/>
            </a:pPr>
            <a:r>
              <a:rPr lang="en-US" dirty="0" smtClean="0"/>
              <a:t>This results in an attempt to force the air out of the alveoli through the bronchi and, in doing so, causes the alveoli to try to collapse. </a:t>
            </a:r>
          </a:p>
          <a:p>
            <a:pPr>
              <a:buFont typeface="Wingdings" pitchFamily="2" charset="2"/>
              <a:buChar char="Ø"/>
            </a:pPr>
            <a:r>
              <a:rPr lang="en-US" dirty="0" smtClean="0"/>
              <a:t>The net effect is to cause an elastic contractile force of the entire lungs, which is called the </a:t>
            </a:r>
            <a:r>
              <a:rPr lang="en-US" b="1" i="1" dirty="0" smtClean="0"/>
              <a:t>surface tension elastic force.</a:t>
            </a:r>
            <a:endParaRPr lang="bg-BG" b="1"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964488" cy="838200"/>
          </a:xfrm>
        </p:spPr>
        <p:txBody>
          <a:bodyPr>
            <a:normAutofit fontScale="90000"/>
          </a:bodyPr>
          <a:lstStyle/>
          <a:p>
            <a:r>
              <a:rPr lang="en-US" b="1" dirty="0" smtClean="0"/>
              <a:t>Surfactant and Its Effect on Surface Tension.</a:t>
            </a:r>
            <a:endParaRPr lang="bg-BG" dirty="0"/>
          </a:p>
        </p:txBody>
      </p:sp>
      <p:sp>
        <p:nvSpPr>
          <p:cNvPr id="3" name="Content Placeholder 2"/>
          <p:cNvSpPr>
            <a:spLocks noGrp="1"/>
          </p:cNvSpPr>
          <p:nvPr>
            <p:ph idx="1"/>
          </p:nvPr>
        </p:nvSpPr>
        <p:spPr>
          <a:xfrm>
            <a:off x="107504" y="1124744"/>
            <a:ext cx="8928992" cy="5976664"/>
          </a:xfrm>
        </p:spPr>
        <p:txBody>
          <a:bodyPr>
            <a:normAutofit fontScale="92500" lnSpcReduction="20000"/>
          </a:bodyPr>
          <a:lstStyle/>
          <a:p>
            <a:pPr>
              <a:buFont typeface="Wingdings" pitchFamily="2" charset="2"/>
              <a:buChar char="Ø"/>
            </a:pPr>
            <a:r>
              <a:rPr lang="en-US" dirty="0" smtClean="0">
                <a:solidFill>
                  <a:schemeClr val="accent1">
                    <a:lumMod val="75000"/>
                  </a:schemeClr>
                </a:solidFill>
              </a:rPr>
              <a:t>Surfactant is a </a:t>
            </a:r>
            <a:r>
              <a:rPr lang="en-US" i="1" dirty="0" smtClean="0">
                <a:solidFill>
                  <a:schemeClr val="accent1">
                    <a:lumMod val="75000"/>
                  </a:schemeClr>
                </a:solidFill>
              </a:rPr>
              <a:t>surface active agent in water, which means that it </a:t>
            </a:r>
            <a:r>
              <a:rPr lang="en-US" dirty="0" smtClean="0">
                <a:solidFill>
                  <a:schemeClr val="accent1">
                    <a:lumMod val="75000"/>
                  </a:schemeClr>
                </a:solidFill>
              </a:rPr>
              <a:t>greatly reduces the surface tension of water. </a:t>
            </a:r>
          </a:p>
          <a:p>
            <a:pPr>
              <a:buFont typeface="Wingdings" pitchFamily="2" charset="2"/>
              <a:buChar char="Ø"/>
            </a:pPr>
            <a:r>
              <a:rPr lang="en-US" dirty="0" smtClean="0"/>
              <a:t>It is secreted by special surfactant-secreting epithelial cells called </a:t>
            </a:r>
            <a:r>
              <a:rPr lang="en-US" i="1" dirty="0" smtClean="0"/>
              <a:t>type II alveolar epithelial cells, which constitute </a:t>
            </a:r>
            <a:r>
              <a:rPr lang="en-US" dirty="0" smtClean="0"/>
              <a:t>about 10 % of the surface area of the alveoli.</a:t>
            </a:r>
          </a:p>
          <a:p>
            <a:pPr>
              <a:buFont typeface="Wingdings" pitchFamily="2" charset="2"/>
              <a:buChar char="Ø"/>
            </a:pPr>
            <a:r>
              <a:rPr lang="en-US" dirty="0" smtClean="0"/>
              <a:t>These cells are granular, containing lipid inclusions that are secreted in the surfactant into the alveoli.</a:t>
            </a:r>
          </a:p>
          <a:p>
            <a:pPr>
              <a:buFont typeface="Wingdings" pitchFamily="2" charset="2"/>
              <a:buChar char="Ø"/>
            </a:pPr>
            <a:r>
              <a:rPr lang="en-US" dirty="0" smtClean="0">
                <a:solidFill>
                  <a:schemeClr val="accent1">
                    <a:lumMod val="50000"/>
                  </a:schemeClr>
                </a:solidFill>
              </a:rPr>
              <a:t>Surfactant is a complex mixture of several phospholipids, proteins, and ions. </a:t>
            </a:r>
          </a:p>
          <a:p>
            <a:pPr>
              <a:buFont typeface="Wingdings" pitchFamily="2" charset="2"/>
              <a:buChar char="Ø"/>
            </a:pPr>
            <a:r>
              <a:rPr lang="en-US" dirty="0" smtClean="0">
                <a:solidFill>
                  <a:schemeClr val="accent1">
                    <a:lumMod val="50000"/>
                  </a:schemeClr>
                </a:solidFill>
              </a:rPr>
              <a:t>The most important components are the </a:t>
            </a:r>
            <a:r>
              <a:rPr lang="en-US" dirty="0" err="1" smtClean="0">
                <a:solidFill>
                  <a:schemeClr val="accent1">
                    <a:lumMod val="50000"/>
                  </a:schemeClr>
                </a:solidFill>
              </a:rPr>
              <a:t>phospholipid</a:t>
            </a:r>
            <a:r>
              <a:rPr lang="en-US" dirty="0" smtClean="0">
                <a:solidFill>
                  <a:schemeClr val="accent1">
                    <a:lumMod val="50000"/>
                  </a:schemeClr>
                </a:solidFill>
              </a:rPr>
              <a:t> </a:t>
            </a:r>
            <a:r>
              <a:rPr lang="en-US" i="1" dirty="0" err="1" smtClean="0">
                <a:solidFill>
                  <a:schemeClr val="accent1">
                    <a:lumMod val="50000"/>
                  </a:schemeClr>
                </a:solidFill>
              </a:rPr>
              <a:t>dipalmitoylphosphatidylcholine</a:t>
            </a:r>
            <a:r>
              <a:rPr lang="en-US" i="1" dirty="0" smtClean="0">
                <a:solidFill>
                  <a:schemeClr val="accent1">
                    <a:lumMod val="50000"/>
                  </a:schemeClr>
                </a:solidFill>
              </a:rPr>
              <a:t>, surfactant </a:t>
            </a:r>
            <a:r>
              <a:rPr lang="en-US" i="1" dirty="0" err="1" smtClean="0">
                <a:solidFill>
                  <a:schemeClr val="accent1">
                    <a:lumMod val="50000"/>
                  </a:schemeClr>
                </a:solidFill>
              </a:rPr>
              <a:t>apoproteins</a:t>
            </a:r>
            <a:r>
              <a:rPr lang="en-US" i="1" dirty="0" smtClean="0">
                <a:solidFill>
                  <a:schemeClr val="accent1">
                    <a:lumMod val="50000"/>
                  </a:schemeClr>
                </a:solidFill>
              </a:rPr>
              <a:t>, and calcium ions.</a:t>
            </a:r>
            <a:endParaRPr lang="bg-BG"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7944" y="1268760"/>
            <a:ext cx="5076056" cy="1008112"/>
          </a:xfrm>
        </p:spPr>
        <p:txBody>
          <a:bodyPr/>
          <a:lstStyle/>
          <a:p>
            <a:pPr>
              <a:defRPr/>
            </a:pPr>
            <a:r>
              <a:rPr lang="en-US" dirty="0" smtClean="0"/>
              <a:t>alveoli</a:t>
            </a:r>
            <a:endParaRPr lang="bg-BG" dirty="0"/>
          </a:p>
        </p:txBody>
      </p:sp>
      <p:sp>
        <p:nvSpPr>
          <p:cNvPr id="16387" name="Content Placeholder 2"/>
          <p:cNvSpPr>
            <a:spLocks noGrp="1"/>
          </p:cNvSpPr>
          <p:nvPr>
            <p:ph idx="1"/>
          </p:nvPr>
        </p:nvSpPr>
        <p:spPr>
          <a:xfrm>
            <a:off x="1357313" y="4143375"/>
            <a:ext cx="7100887" cy="1952625"/>
          </a:xfrm>
        </p:spPr>
        <p:txBody>
          <a:bodyPr/>
          <a:lstStyle/>
          <a:p>
            <a:endParaRPr lang="bg-BG" dirty="0" smtClean="0"/>
          </a:p>
        </p:txBody>
      </p:sp>
      <p:pic>
        <p:nvPicPr>
          <p:cNvPr id="16388" name="Picture 5" descr="http://www.people.eku.edu/ritchisong/alveoli2.jpg"/>
          <p:cNvPicPr>
            <a:picLocks noChangeAspect="1" noChangeArrowheads="1"/>
          </p:cNvPicPr>
          <p:nvPr/>
        </p:nvPicPr>
        <p:blipFill>
          <a:blip r:embed="rId2" cstate="print"/>
          <a:srcRect/>
          <a:stretch>
            <a:fillRect/>
          </a:stretch>
        </p:blipFill>
        <p:spPr bwMode="auto">
          <a:xfrm>
            <a:off x="4067944" y="2564904"/>
            <a:ext cx="4618037" cy="3074988"/>
          </a:xfrm>
          <a:prstGeom prst="rect">
            <a:avLst/>
          </a:prstGeom>
          <a:noFill/>
          <a:ln w="28575">
            <a:solidFill>
              <a:schemeClr val="accent2">
                <a:lumMod val="50000"/>
              </a:schemeClr>
            </a:solidFill>
            <a:miter lim="800000"/>
            <a:headEnd/>
            <a:tailEnd/>
          </a:ln>
        </p:spPr>
      </p:pic>
      <p:pic>
        <p:nvPicPr>
          <p:cNvPr id="16389" name="Picture 7" descr="http://www.people.eku.edu/ritchisong/AlveoliDrawing.GIF"/>
          <p:cNvPicPr>
            <a:picLocks noChangeAspect="1" noChangeArrowheads="1"/>
          </p:cNvPicPr>
          <p:nvPr/>
        </p:nvPicPr>
        <p:blipFill>
          <a:blip r:embed="rId3" cstate="print"/>
          <a:srcRect/>
          <a:stretch>
            <a:fillRect/>
          </a:stretch>
        </p:blipFill>
        <p:spPr bwMode="auto">
          <a:xfrm>
            <a:off x="467544" y="1052736"/>
            <a:ext cx="3021012" cy="3703637"/>
          </a:xfrm>
          <a:prstGeom prst="rect">
            <a:avLst/>
          </a:prstGeom>
          <a:noFill/>
          <a:ln w="28575">
            <a:solidFill>
              <a:schemeClr val="accent2">
                <a:lumMod val="50000"/>
              </a:schemeClr>
            </a:solidFill>
            <a:miter lim="800000"/>
            <a:headEnd/>
            <a:tailEnd/>
          </a:ln>
        </p:spPr>
      </p:pic>
      <p:sp>
        <p:nvSpPr>
          <p:cNvPr id="6" name="Rectangle 5"/>
          <p:cNvSpPr/>
          <p:nvPr/>
        </p:nvSpPr>
        <p:spPr>
          <a:xfrm>
            <a:off x="4067944" y="5805264"/>
            <a:ext cx="4572000" cy="830263"/>
          </a:xfrm>
          <a:prstGeom prst="rect">
            <a:avLst/>
          </a:prstGeom>
        </p:spPr>
        <p:txBody>
          <a:bodyPr>
            <a:spAutoFit/>
          </a:bodyPr>
          <a:lstStyle/>
          <a:p>
            <a:pPr algn="ctr">
              <a:defRPr/>
            </a:pPr>
            <a:r>
              <a:rPr lang="en-US" b="1" dirty="0">
                <a:effectLst>
                  <a:outerShdw blurRad="38100" dist="38100" dir="2700000" algn="tl">
                    <a:srgbClr val="000000"/>
                  </a:outerShdw>
                </a:effectLst>
              </a:rPr>
              <a:t>Lung cells that produce surfactant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bg-BG"/>
          </a:p>
        </p:txBody>
      </p:sp>
      <p:sp>
        <p:nvSpPr>
          <p:cNvPr id="19459" name="Content Placeholder 2"/>
          <p:cNvSpPr>
            <a:spLocks noGrp="1"/>
          </p:cNvSpPr>
          <p:nvPr>
            <p:ph idx="1"/>
          </p:nvPr>
        </p:nvSpPr>
        <p:spPr/>
        <p:txBody>
          <a:bodyPr/>
          <a:lstStyle/>
          <a:p>
            <a:endParaRPr lang="bg-BG" smtClean="0"/>
          </a:p>
        </p:txBody>
      </p:sp>
      <p:pic>
        <p:nvPicPr>
          <p:cNvPr id="19460" name="Picture 2"/>
          <p:cNvPicPr>
            <a:picLocks noChangeAspect="1" noChangeArrowheads="1"/>
          </p:cNvPicPr>
          <p:nvPr/>
        </p:nvPicPr>
        <p:blipFill>
          <a:blip r:embed="rId2" cstate="print"/>
          <a:srcRect/>
          <a:stretch>
            <a:fillRect/>
          </a:stretch>
        </p:blipFill>
        <p:spPr bwMode="auto">
          <a:xfrm>
            <a:off x="571500" y="428625"/>
            <a:ext cx="8278813" cy="6221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sz="2400" b="1" dirty="0" smtClean="0"/>
              <a:t>Pressure in Occluded Alveoli Caused by Surface Tension</a:t>
            </a:r>
            <a:endParaRPr lang="bg-BG" sz="2400" dirty="0"/>
          </a:p>
        </p:txBody>
      </p:sp>
      <p:sp>
        <p:nvSpPr>
          <p:cNvPr id="3" name="Content Placeholder 2"/>
          <p:cNvSpPr>
            <a:spLocks noGrp="1"/>
          </p:cNvSpPr>
          <p:nvPr>
            <p:ph idx="1"/>
          </p:nvPr>
        </p:nvSpPr>
        <p:spPr>
          <a:xfrm>
            <a:off x="0" y="692696"/>
            <a:ext cx="9144000" cy="6165304"/>
          </a:xfrm>
        </p:spPr>
        <p:txBody>
          <a:bodyPr>
            <a:normAutofit fontScale="92500" lnSpcReduction="20000"/>
          </a:bodyPr>
          <a:lstStyle/>
          <a:p>
            <a:pPr>
              <a:buFont typeface="Wingdings" pitchFamily="2" charset="2"/>
              <a:buChar char="Ø"/>
            </a:pPr>
            <a:r>
              <a:rPr lang="en-US" sz="2600" dirty="0" smtClean="0">
                <a:solidFill>
                  <a:schemeClr val="accent1">
                    <a:lumMod val="50000"/>
                  </a:schemeClr>
                </a:solidFill>
              </a:rPr>
              <a:t>If the air passages leading from the alveoli of the lungs are blocked, the surface tension in the alveoli tends to collapse the alveoli. This creates positive pressure in the alveoli, attempting to push the air out. </a:t>
            </a:r>
          </a:p>
          <a:p>
            <a:pPr>
              <a:buFont typeface="Wingdings" pitchFamily="2" charset="2"/>
              <a:buChar char="Ø"/>
            </a:pPr>
            <a:r>
              <a:rPr lang="en-US" sz="2600" dirty="0" smtClean="0">
                <a:solidFill>
                  <a:schemeClr val="accent1">
                    <a:lumMod val="50000"/>
                  </a:schemeClr>
                </a:solidFill>
              </a:rPr>
              <a:t>The amount of pressure generated in this way in an alveolus can be calculated from the following formula: </a:t>
            </a:r>
          </a:p>
          <a:p>
            <a:pPr>
              <a:buFont typeface="Wingdings" pitchFamily="2" charset="2"/>
              <a:buChar char="Ø"/>
            </a:pPr>
            <a:r>
              <a:rPr lang="en-US" sz="2000" b="1" dirty="0" smtClean="0">
                <a:solidFill>
                  <a:schemeClr val="accent1">
                    <a:lumMod val="50000"/>
                  </a:schemeClr>
                </a:solidFill>
              </a:rPr>
              <a:t>Pressure</a:t>
            </a:r>
            <a:r>
              <a:rPr lang="bg-BG" sz="2000" b="1" dirty="0" smtClean="0">
                <a:solidFill>
                  <a:schemeClr val="accent1">
                    <a:lumMod val="50000"/>
                  </a:schemeClr>
                </a:solidFill>
              </a:rPr>
              <a:t>=2</a:t>
            </a:r>
            <a:r>
              <a:rPr lang="en-US" sz="2000" b="1" dirty="0" smtClean="0">
                <a:solidFill>
                  <a:schemeClr val="accent1">
                    <a:lumMod val="50000"/>
                  </a:schemeClr>
                </a:solidFill>
              </a:rPr>
              <a:t> x Surface tension/Radius of alveolus</a:t>
            </a:r>
          </a:p>
          <a:p>
            <a:pPr>
              <a:buFont typeface="Wingdings" pitchFamily="2" charset="2"/>
              <a:buChar char="Ø"/>
            </a:pPr>
            <a:r>
              <a:rPr lang="en-US" sz="2600" dirty="0" smtClean="0"/>
              <a:t>For the average-sized alveolus with a radius of about 100 </a:t>
            </a:r>
            <a:r>
              <a:rPr lang="el-GR" sz="2600" dirty="0" smtClean="0"/>
              <a:t>μ</a:t>
            </a:r>
            <a:r>
              <a:rPr lang="en-US" sz="2600" dirty="0" smtClean="0"/>
              <a:t>m and lined with </a:t>
            </a:r>
            <a:r>
              <a:rPr lang="en-US" sz="2600" i="1" dirty="0" smtClean="0"/>
              <a:t>normal surfactant, this </a:t>
            </a:r>
            <a:r>
              <a:rPr lang="en-US" sz="2600" dirty="0" smtClean="0"/>
              <a:t>calculates to be about 4 cm of water pressure (3 mm Hg). If the alveoli were lined with pure water without any surfactant, the pressure would calculate to be about 18 cm of water pressure, 4.5 times as great. Thus, one sees how important surfactant is in reducing alveolar surface tension and therefore also reducing the effort required by the respiratory muscles to expand the lungs.</a:t>
            </a:r>
          </a:p>
          <a:p>
            <a:pPr>
              <a:buFont typeface="Wingdings" pitchFamily="2" charset="2"/>
              <a:buChar char="Ø"/>
            </a:pPr>
            <a:r>
              <a:rPr lang="en-US" sz="2600" dirty="0" smtClean="0">
                <a:solidFill>
                  <a:schemeClr val="accent1">
                    <a:lumMod val="50000"/>
                  </a:schemeClr>
                </a:solidFill>
              </a:rPr>
              <a:t>Many premature babies have little or no surfactant in the alveoli when they are born, and their lungs have an extreme tendency to collapse, sometimes as great as 6 to 8 times that in a normal adult person. This causes the condition called </a:t>
            </a:r>
            <a:r>
              <a:rPr lang="en-US" sz="2600" b="1" i="1" dirty="0" smtClean="0">
                <a:solidFill>
                  <a:schemeClr val="accent1">
                    <a:lumMod val="50000"/>
                  </a:schemeClr>
                </a:solidFill>
              </a:rPr>
              <a:t>respiratory distress syndrome of the newborn.</a:t>
            </a:r>
            <a:endParaRPr lang="en-US" sz="2600" b="1" dirty="0" smtClean="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7544" y="457200"/>
            <a:ext cx="8524056" cy="838200"/>
          </a:xfrm>
        </p:spPr>
        <p:txBody>
          <a:bodyPr/>
          <a:lstStyle/>
          <a:p>
            <a:pPr eaLnBrk="1" hangingPunct="1">
              <a:defRPr/>
            </a:pPr>
            <a:r>
              <a:rPr lang="en-US" dirty="0" err="1" smtClean="0"/>
              <a:t>spirometry</a:t>
            </a:r>
            <a:endParaRPr lang="bg-BG" dirty="0" smtClean="0"/>
          </a:p>
        </p:txBody>
      </p:sp>
      <p:sp>
        <p:nvSpPr>
          <p:cNvPr id="29699" name="Rectangle 3"/>
          <p:cNvSpPr>
            <a:spLocks noGrp="1" noChangeArrowheads="1"/>
          </p:cNvSpPr>
          <p:nvPr>
            <p:ph type="body" idx="1"/>
          </p:nvPr>
        </p:nvSpPr>
        <p:spPr/>
        <p:txBody>
          <a:bodyPr/>
          <a:lstStyle/>
          <a:p>
            <a:pPr eaLnBrk="1" hangingPunct="1"/>
            <a:endParaRPr lang="bg-BG" smtClean="0"/>
          </a:p>
        </p:txBody>
      </p:sp>
      <p:pic>
        <p:nvPicPr>
          <p:cNvPr id="29700" name="Picture 4" descr="http://mcb.berkeley.edu/courses/mcb136/topic/Respiration/SlideSet1/Resp1_files/slide0015_image032.gif"/>
          <p:cNvPicPr>
            <a:picLocks noChangeAspect="1" noChangeArrowheads="1"/>
          </p:cNvPicPr>
          <p:nvPr/>
        </p:nvPicPr>
        <p:blipFill>
          <a:blip r:embed="rId2" cstate="print"/>
          <a:srcRect/>
          <a:stretch>
            <a:fillRect/>
          </a:stretch>
        </p:blipFill>
        <p:spPr bwMode="auto">
          <a:xfrm>
            <a:off x="323528" y="1484784"/>
            <a:ext cx="8561388" cy="5064125"/>
          </a:xfrm>
          <a:prstGeom prst="rect">
            <a:avLst/>
          </a:prstGeom>
          <a:noFill/>
          <a:ln w="28575">
            <a:solidFill>
              <a:schemeClr val="accent1">
                <a:lumMod val="75000"/>
              </a:schemeClr>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57200"/>
            <a:ext cx="8740080" cy="838200"/>
          </a:xfrm>
        </p:spPr>
        <p:txBody>
          <a:bodyPr>
            <a:normAutofit/>
          </a:bodyPr>
          <a:lstStyle/>
          <a:p>
            <a:r>
              <a:rPr lang="en-US" b="1" dirty="0" smtClean="0"/>
              <a:t>Pulmonary Volumes</a:t>
            </a:r>
            <a:endParaRPr lang="bg-BG" dirty="0"/>
          </a:p>
        </p:txBody>
      </p:sp>
      <p:sp>
        <p:nvSpPr>
          <p:cNvPr id="3" name="Content Placeholder 2"/>
          <p:cNvSpPr>
            <a:spLocks noGrp="1"/>
          </p:cNvSpPr>
          <p:nvPr>
            <p:ph idx="1"/>
          </p:nvPr>
        </p:nvSpPr>
        <p:spPr>
          <a:xfrm>
            <a:off x="0" y="1196752"/>
            <a:ext cx="9144000" cy="5661248"/>
          </a:xfrm>
        </p:spPr>
        <p:txBody>
          <a:bodyPr>
            <a:normAutofit fontScale="92500" lnSpcReduction="20000"/>
          </a:bodyPr>
          <a:lstStyle/>
          <a:p>
            <a:pPr>
              <a:buNone/>
            </a:pPr>
            <a:r>
              <a:rPr lang="en-US" dirty="0" smtClean="0"/>
              <a:t>1. The </a:t>
            </a:r>
            <a:r>
              <a:rPr lang="en-US" i="1" dirty="0" smtClean="0">
                <a:solidFill>
                  <a:schemeClr val="accent1">
                    <a:lumMod val="50000"/>
                  </a:schemeClr>
                </a:solidFill>
              </a:rPr>
              <a:t>tidal volume </a:t>
            </a:r>
            <a:r>
              <a:rPr lang="en-US" dirty="0" smtClean="0"/>
              <a:t>is the volume of air inspired or expired with each normal breath; it amounts to about 500 ml in the adult male.</a:t>
            </a:r>
          </a:p>
          <a:p>
            <a:pPr>
              <a:buNone/>
            </a:pPr>
            <a:r>
              <a:rPr lang="en-US" dirty="0" smtClean="0"/>
              <a:t>2. The </a:t>
            </a:r>
            <a:r>
              <a:rPr lang="en-US" i="1" dirty="0" smtClean="0">
                <a:solidFill>
                  <a:schemeClr val="accent1">
                    <a:lumMod val="50000"/>
                  </a:schemeClr>
                </a:solidFill>
              </a:rPr>
              <a:t>inspiratory reserve volume </a:t>
            </a:r>
            <a:r>
              <a:rPr lang="en-US" i="1" dirty="0" smtClean="0"/>
              <a:t>is the extra volume </a:t>
            </a:r>
            <a:r>
              <a:rPr lang="en-US" dirty="0" smtClean="0"/>
              <a:t>of air that can be inspired over and above the normal tidal volume when the person inspires with full force; it is usually equal to about 3000 ml.</a:t>
            </a:r>
          </a:p>
          <a:p>
            <a:pPr>
              <a:buNone/>
            </a:pPr>
            <a:r>
              <a:rPr lang="en-US" dirty="0" smtClean="0"/>
              <a:t>3. The </a:t>
            </a:r>
            <a:r>
              <a:rPr lang="en-US" i="1" dirty="0" smtClean="0">
                <a:solidFill>
                  <a:schemeClr val="accent1">
                    <a:lumMod val="50000"/>
                  </a:schemeClr>
                </a:solidFill>
              </a:rPr>
              <a:t>expiratory reserve volume </a:t>
            </a:r>
            <a:r>
              <a:rPr lang="en-US" i="1" dirty="0" smtClean="0"/>
              <a:t>is the maximum </a:t>
            </a:r>
            <a:r>
              <a:rPr lang="en-US" dirty="0" smtClean="0"/>
              <a:t>extra volume of air that can be expired by forceful expiration after the end of a normal tidal expiration; this normally amounts to about 1100 ml.</a:t>
            </a:r>
          </a:p>
          <a:p>
            <a:pPr>
              <a:buNone/>
            </a:pPr>
            <a:r>
              <a:rPr lang="en-US" dirty="0" smtClean="0"/>
              <a:t>4. The </a:t>
            </a:r>
            <a:r>
              <a:rPr lang="en-US" i="1" dirty="0" smtClean="0">
                <a:solidFill>
                  <a:schemeClr val="accent1">
                    <a:lumMod val="50000"/>
                  </a:schemeClr>
                </a:solidFill>
              </a:rPr>
              <a:t>residual volume </a:t>
            </a:r>
            <a:r>
              <a:rPr lang="en-US" i="1" dirty="0" smtClean="0"/>
              <a:t>is the volume of air </a:t>
            </a:r>
            <a:r>
              <a:rPr lang="en-US" dirty="0" smtClean="0"/>
              <a:t>remaining in the lungs after the most forceful expiration; this volume averages about 1200 ml.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Pulmonary Capacities</a:t>
            </a:r>
            <a:r>
              <a:rPr lang="bg-BG" dirty="0" smtClean="0"/>
              <a:t/>
            </a:r>
            <a:br>
              <a:rPr lang="bg-BG" dirty="0" smtClean="0"/>
            </a:br>
            <a:endParaRPr lang="bg-BG" dirty="0"/>
          </a:p>
        </p:txBody>
      </p:sp>
      <p:sp>
        <p:nvSpPr>
          <p:cNvPr id="3" name="Content Placeholder 2"/>
          <p:cNvSpPr>
            <a:spLocks noGrp="1"/>
          </p:cNvSpPr>
          <p:nvPr>
            <p:ph idx="1"/>
          </p:nvPr>
        </p:nvSpPr>
        <p:spPr>
          <a:xfrm>
            <a:off x="0" y="1124744"/>
            <a:ext cx="9144000" cy="5733256"/>
          </a:xfrm>
        </p:spPr>
        <p:txBody>
          <a:bodyPr>
            <a:normAutofit fontScale="70000" lnSpcReduction="20000"/>
          </a:bodyPr>
          <a:lstStyle/>
          <a:p>
            <a:pPr>
              <a:buNone/>
            </a:pPr>
            <a:r>
              <a:rPr lang="en-US" dirty="0" smtClean="0"/>
              <a:t>1. The </a:t>
            </a:r>
            <a:r>
              <a:rPr lang="en-US" b="1" i="1" u="sng" dirty="0" smtClean="0"/>
              <a:t>inspiratory capacity </a:t>
            </a:r>
            <a:r>
              <a:rPr lang="en-US" i="1" dirty="0" smtClean="0"/>
              <a:t>equals the tidal volume </a:t>
            </a:r>
            <a:r>
              <a:rPr lang="en-US" dirty="0" smtClean="0"/>
              <a:t>plus the </a:t>
            </a:r>
            <a:r>
              <a:rPr lang="en-US" i="1" dirty="0" smtClean="0"/>
              <a:t>inspiratory reserve volume. This is the </a:t>
            </a:r>
            <a:r>
              <a:rPr lang="en-US" dirty="0" smtClean="0"/>
              <a:t>amount of air (about 3500 ml) a person can breathe in, beginning at the normal expiratory level and distending the lungs to the maximum amount.</a:t>
            </a:r>
          </a:p>
          <a:p>
            <a:pPr>
              <a:buNone/>
            </a:pPr>
            <a:r>
              <a:rPr lang="en-US" dirty="0" smtClean="0"/>
              <a:t>2. The </a:t>
            </a:r>
            <a:r>
              <a:rPr lang="en-US" b="1" i="1" u="sng" dirty="0" smtClean="0"/>
              <a:t>functional residual capacity </a:t>
            </a:r>
            <a:r>
              <a:rPr lang="en-US" i="1" dirty="0" smtClean="0"/>
              <a:t>equals the expiratory reserve volume plus the residual volume. This is the amount of air that remains in </a:t>
            </a:r>
            <a:r>
              <a:rPr lang="en-US" dirty="0" smtClean="0"/>
              <a:t>the lungs at the end of normal expiration (about 2300 ml).</a:t>
            </a:r>
          </a:p>
          <a:p>
            <a:pPr>
              <a:buNone/>
            </a:pPr>
            <a:r>
              <a:rPr lang="en-US" dirty="0" smtClean="0">
                <a:solidFill>
                  <a:srgbClr val="C00000"/>
                </a:solidFill>
              </a:rPr>
              <a:t>3. The </a:t>
            </a:r>
            <a:r>
              <a:rPr lang="en-US" b="1" i="1" u="sng" dirty="0" smtClean="0">
                <a:solidFill>
                  <a:srgbClr val="C00000"/>
                </a:solidFill>
              </a:rPr>
              <a:t>vital capacity </a:t>
            </a:r>
            <a:r>
              <a:rPr lang="en-US" i="1" dirty="0" smtClean="0">
                <a:solidFill>
                  <a:srgbClr val="C00000"/>
                </a:solidFill>
              </a:rPr>
              <a:t>equals the inspiratory reserve volume plus the tidal volume plus the expiratory reserve volume. This is the maximum amount of </a:t>
            </a:r>
            <a:r>
              <a:rPr lang="en-US" dirty="0" smtClean="0">
                <a:solidFill>
                  <a:srgbClr val="C00000"/>
                </a:solidFill>
              </a:rPr>
              <a:t>air a person can expel from the lungs after first filling the lungs to their maximum extent and then expiring to the maximum extent (av. 4600 ml).</a:t>
            </a:r>
          </a:p>
          <a:p>
            <a:pPr>
              <a:buNone/>
            </a:pPr>
            <a:r>
              <a:rPr lang="en-US" dirty="0" smtClean="0"/>
              <a:t>4. The </a:t>
            </a:r>
            <a:r>
              <a:rPr lang="en-US" b="1" i="1" u="sng" dirty="0" smtClean="0"/>
              <a:t>total lung capacity</a:t>
            </a:r>
            <a:r>
              <a:rPr lang="en-US" b="1" i="1" dirty="0" smtClean="0"/>
              <a:t> </a:t>
            </a:r>
            <a:r>
              <a:rPr lang="en-US" i="1" dirty="0" smtClean="0"/>
              <a:t>is the maximum volume to </a:t>
            </a:r>
            <a:r>
              <a:rPr lang="en-US" dirty="0" smtClean="0"/>
              <a:t>which the lungs can be expanded with the greatest possible effort (about 5800 ml); it is equal to the </a:t>
            </a:r>
            <a:r>
              <a:rPr lang="en-US" i="1" dirty="0" smtClean="0"/>
              <a:t>vital capacity plus the residual volume.</a:t>
            </a:r>
          </a:p>
          <a:p>
            <a:pPr>
              <a:buNone/>
            </a:pPr>
            <a:endParaRPr lang="en-US" i="1" dirty="0" smtClean="0"/>
          </a:p>
          <a:p>
            <a:r>
              <a:rPr lang="en-US" i="1" dirty="0" smtClean="0">
                <a:solidFill>
                  <a:srgbClr val="00602B"/>
                </a:solidFill>
              </a:rPr>
              <a:t>All pulmonary volumes and capacities are about 20 to 25 % less in women than in men, and they are </a:t>
            </a:r>
            <a:r>
              <a:rPr lang="en-US" dirty="0" smtClean="0">
                <a:solidFill>
                  <a:srgbClr val="00602B"/>
                </a:solidFill>
              </a:rPr>
              <a:t>greater in large and athletic people than in small and asthenic people.</a:t>
            </a:r>
            <a:endParaRPr lang="bg-BG" dirty="0">
              <a:solidFill>
                <a:srgbClr val="00602B"/>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pic>
        <p:nvPicPr>
          <p:cNvPr id="3074" name="Picture 2" descr="C:\Users\user\Pictures\emtrespupper.gif"/>
          <p:cNvPicPr>
            <a:picLocks noGrp="1" noChangeAspect="1" noChangeArrowheads="1"/>
          </p:cNvPicPr>
          <p:nvPr>
            <p:ph idx="1"/>
          </p:nvPr>
        </p:nvPicPr>
        <p:blipFill>
          <a:blip r:embed="rId2" cstate="print"/>
          <a:srcRect/>
          <a:stretch>
            <a:fillRect/>
          </a:stretch>
        </p:blipFill>
        <p:spPr bwMode="auto">
          <a:xfrm>
            <a:off x="1763688" y="548680"/>
            <a:ext cx="5760640" cy="612068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Pulmonary ventilation</a:t>
            </a:r>
            <a:endParaRPr lang="bg-BG" dirty="0"/>
          </a:p>
        </p:txBody>
      </p:sp>
      <p:sp>
        <p:nvSpPr>
          <p:cNvPr id="3" name="Content Placeholder 2"/>
          <p:cNvSpPr>
            <a:spLocks noGrp="1"/>
          </p:cNvSpPr>
          <p:nvPr>
            <p:ph idx="1"/>
          </p:nvPr>
        </p:nvSpPr>
        <p:spPr>
          <a:xfrm>
            <a:off x="0" y="1268760"/>
            <a:ext cx="9144000" cy="5589240"/>
          </a:xfrm>
        </p:spPr>
        <p:txBody>
          <a:bodyPr>
            <a:normAutofit fontScale="77500" lnSpcReduction="20000"/>
          </a:bodyPr>
          <a:lstStyle/>
          <a:p>
            <a:pPr>
              <a:buFont typeface="Wingdings" pitchFamily="2" charset="2"/>
              <a:buChar char="Ø"/>
            </a:pPr>
            <a:r>
              <a:rPr lang="en-US" dirty="0" smtClean="0"/>
              <a:t>The </a:t>
            </a:r>
            <a:r>
              <a:rPr lang="en-US" i="1" dirty="0" smtClean="0">
                <a:solidFill>
                  <a:srgbClr val="C00000"/>
                </a:solidFill>
              </a:rPr>
              <a:t>minute respiratory volume </a:t>
            </a:r>
            <a:r>
              <a:rPr lang="en-US" i="1" dirty="0" smtClean="0"/>
              <a:t>is the total amount of </a:t>
            </a:r>
            <a:r>
              <a:rPr lang="en-US" dirty="0" smtClean="0"/>
              <a:t>new air moved into the respiratory passages each minute; this is equal to the </a:t>
            </a:r>
            <a:r>
              <a:rPr lang="en-US" i="1" dirty="0" smtClean="0"/>
              <a:t>tidal volume times the respiratory rate per minute. The normal tidal volume is </a:t>
            </a:r>
            <a:r>
              <a:rPr lang="en-US" dirty="0" smtClean="0"/>
              <a:t>about 500 milliliters, and the normal respiratory rate is about 12 breaths per minute. Therefore, the </a:t>
            </a:r>
            <a:r>
              <a:rPr lang="en-US" i="1" dirty="0" smtClean="0"/>
              <a:t>minute respiratory volume averages about </a:t>
            </a:r>
            <a:r>
              <a:rPr lang="en-US" i="1" u="sng" dirty="0" smtClean="0">
                <a:solidFill>
                  <a:srgbClr val="C00000"/>
                </a:solidFill>
              </a:rPr>
              <a:t>6 L/min</a:t>
            </a:r>
            <a:r>
              <a:rPr lang="en-US" i="1" dirty="0" smtClean="0">
                <a:solidFill>
                  <a:srgbClr val="C00000"/>
                </a:solidFill>
              </a:rPr>
              <a:t>.</a:t>
            </a:r>
          </a:p>
          <a:p>
            <a:pPr>
              <a:buFont typeface="Wingdings" pitchFamily="2" charset="2"/>
              <a:buChar char="Ø"/>
            </a:pPr>
            <a:r>
              <a:rPr lang="en-US" dirty="0" smtClean="0">
                <a:solidFill>
                  <a:srgbClr val="FF0000"/>
                </a:solidFill>
              </a:rPr>
              <a:t>Alveolar ventilation </a:t>
            </a:r>
            <a:r>
              <a:rPr lang="en-US" dirty="0" smtClean="0"/>
              <a:t>per minute is the total volume of new air entering the alveoli and adjacent gas exchange areas each minute. It is equal to the respiratory rate times the amount of new air that enters these areas with each breath.</a:t>
            </a:r>
          </a:p>
          <a:p>
            <a:pPr>
              <a:buFont typeface="Wingdings" pitchFamily="2" charset="2"/>
              <a:buChar char="§"/>
            </a:pPr>
            <a:r>
              <a:rPr lang="en-US" dirty="0" smtClean="0"/>
              <a:t>	A V=RR•(TV –DV)</a:t>
            </a:r>
          </a:p>
          <a:p>
            <a:pPr>
              <a:buFont typeface="Wingdings" pitchFamily="2" charset="2"/>
              <a:buChar char="§"/>
            </a:pPr>
            <a:r>
              <a:rPr lang="en-US" dirty="0" smtClean="0"/>
              <a:t>where AV is the volume of alveolar ventilation per minute, RR is the frequency of respiration per minute, TV is the tidal volume, and DV is the physiologic dead space volume.</a:t>
            </a:r>
          </a:p>
          <a:p>
            <a:pPr>
              <a:buFont typeface="Wingdings" pitchFamily="2" charset="2"/>
              <a:buChar char="§"/>
            </a:pPr>
            <a:r>
              <a:rPr lang="en-US" dirty="0" smtClean="0"/>
              <a:t>Thus, with a normal tidal volume of 500 ml, a normal dead space of 150 ml, and a respiratory rate of 12 breaths per minute, alveolar ventilation equals </a:t>
            </a:r>
            <a:r>
              <a:rPr lang="en-US" i="1" u="sng" dirty="0" smtClean="0">
                <a:solidFill>
                  <a:srgbClr val="FF0000"/>
                </a:solidFill>
              </a:rPr>
              <a:t>4,2 L/min</a:t>
            </a:r>
            <a:r>
              <a:rPr lang="en-US" dirty="0" smtClean="0">
                <a:solidFill>
                  <a:srgbClr val="FF0000"/>
                </a:solidFill>
              </a:rPr>
              <a:t>.</a:t>
            </a:r>
            <a:endParaRPr lang="bg-BG"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11560" y="457200"/>
            <a:ext cx="7992888" cy="838200"/>
          </a:xfrm>
        </p:spPr>
        <p:txBody>
          <a:bodyPr>
            <a:normAutofit/>
          </a:bodyPr>
          <a:lstStyle/>
          <a:p>
            <a:pPr algn="ctr" eaLnBrk="1" hangingPunct="1">
              <a:defRPr/>
            </a:pPr>
            <a:r>
              <a:rPr lang="en-US" sz="3200" dirty="0" smtClean="0"/>
              <a:t>Pulmonary volumes and capacities</a:t>
            </a:r>
            <a:endParaRPr lang="bg-BG" sz="3200" dirty="0" smtClean="0"/>
          </a:p>
        </p:txBody>
      </p:sp>
      <p:sp>
        <p:nvSpPr>
          <p:cNvPr id="30723" name="Rectangle 3"/>
          <p:cNvSpPr>
            <a:spLocks noGrp="1" noChangeArrowheads="1"/>
          </p:cNvSpPr>
          <p:nvPr>
            <p:ph type="body" idx="1"/>
          </p:nvPr>
        </p:nvSpPr>
        <p:spPr/>
        <p:txBody>
          <a:bodyPr/>
          <a:lstStyle/>
          <a:p>
            <a:pPr eaLnBrk="1" hangingPunct="1"/>
            <a:endParaRPr lang="bg-BG" dirty="0" smtClean="0"/>
          </a:p>
        </p:txBody>
      </p:sp>
      <p:pic>
        <p:nvPicPr>
          <p:cNvPr id="30724" name="Picture 4" descr="http://mcb.berkeley.edu/courses/mcb136/topic/Respiration/SlideSet1/Resp1_files/slide0018_image038.gif"/>
          <p:cNvPicPr>
            <a:picLocks noChangeAspect="1" noChangeArrowheads="1"/>
          </p:cNvPicPr>
          <p:nvPr/>
        </p:nvPicPr>
        <p:blipFill>
          <a:blip r:embed="rId2" cstate="print"/>
          <a:srcRect/>
          <a:stretch>
            <a:fillRect/>
          </a:stretch>
        </p:blipFill>
        <p:spPr bwMode="auto">
          <a:xfrm>
            <a:off x="1115616" y="1268760"/>
            <a:ext cx="6754813" cy="5280025"/>
          </a:xfrm>
          <a:prstGeom prst="rect">
            <a:avLst/>
          </a:prstGeom>
          <a:noFill/>
          <a:ln w="28575">
            <a:solidFill>
              <a:schemeClr val="accent1">
                <a:lumMod val="75000"/>
              </a:schemeClr>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48072"/>
          </a:xfrm>
        </p:spPr>
        <p:txBody>
          <a:bodyPr>
            <a:normAutofit fontScale="90000"/>
          </a:bodyPr>
          <a:lstStyle/>
          <a:p>
            <a:pPr algn="ctr"/>
            <a:r>
              <a:rPr lang="en-US" b="1" dirty="0" smtClean="0"/>
              <a:t>Physics of Gas Diffusion and Gas</a:t>
            </a:r>
            <a:br>
              <a:rPr lang="en-US" b="1" dirty="0" smtClean="0"/>
            </a:br>
            <a:r>
              <a:rPr lang="en-US" b="1" dirty="0" smtClean="0"/>
              <a:t>Partial Pressures</a:t>
            </a:r>
            <a:endParaRPr lang="bg-BG" dirty="0"/>
          </a:p>
        </p:txBody>
      </p:sp>
      <p:sp>
        <p:nvSpPr>
          <p:cNvPr id="3" name="Content Placeholder 2"/>
          <p:cNvSpPr>
            <a:spLocks noGrp="1"/>
          </p:cNvSpPr>
          <p:nvPr>
            <p:ph idx="1"/>
          </p:nvPr>
        </p:nvSpPr>
        <p:spPr>
          <a:xfrm>
            <a:off x="0" y="1124744"/>
            <a:ext cx="9144000" cy="5733256"/>
          </a:xfrm>
        </p:spPr>
        <p:txBody>
          <a:bodyPr>
            <a:normAutofit fontScale="85000" lnSpcReduction="20000"/>
          </a:bodyPr>
          <a:lstStyle/>
          <a:p>
            <a:pPr>
              <a:buFont typeface="Wingdings" pitchFamily="2" charset="2"/>
              <a:buChar char="q"/>
            </a:pPr>
            <a:r>
              <a:rPr lang="en-US" b="1" i="1" u="sng" dirty="0" smtClean="0">
                <a:solidFill>
                  <a:schemeClr val="accent1">
                    <a:lumMod val="50000"/>
                  </a:schemeClr>
                </a:solidFill>
              </a:rPr>
              <a:t>Gas Pressures in a Mixture of Gases - “Partial Pressures” of Individual Gases</a:t>
            </a:r>
          </a:p>
          <a:p>
            <a:pPr>
              <a:buFont typeface="Wingdings" pitchFamily="2" charset="2"/>
              <a:buChar char="Ø"/>
            </a:pPr>
            <a:r>
              <a:rPr lang="en-US" dirty="0" smtClean="0"/>
              <a:t>Pressure is caused by multiple impacts of moving molecules against a surface. </a:t>
            </a:r>
          </a:p>
          <a:p>
            <a:pPr>
              <a:buFont typeface="Wingdings" pitchFamily="2" charset="2"/>
              <a:buChar char="Ø"/>
            </a:pPr>
            <a:r>
              <a:rPr lang="en-US" dirty="0" smtClean="0"/>
              <a:t>The pressure of a gas acting on the surfaces of the respiratory passages and alveoli is proportional to the summated force of impact of all the molecules of that gas striking the surface at any given instant. </a:t>
            </a:r>
          </a:p>
          <a:p>
            <a:pPr>
              <a:buFont typeface="Wingdings" pitchFamily="2" charset="2"/>
              <a:buChar char="Ø"/>
            </a:pPr>
            <a:r>
              <a:rPr lang="en-US" dirty="0" smtClean="0"/>
              <a:t>This means that </a:t>
            </a:r>
            <a:r>
              <a:rPr lang="en-US" i="1" dirty="0" smtClean="0"/>
              <a:t>the pressure is directly proportional to the concentration of the gas molecules.</a:t>
            </a:r>
          </a:p>
          <a:p>
            <a:pPr>
              <a:buFont typeface="Wingdings" pitchFamily="2" charset="2"/>
              <a:buChar char="Ø"/>
            </a:pPr>
            <a:r>
              <a:rPr lang="en-US" dirty="0" smtClean="0"/>
              <a:t>In respiratory physiology, one deals with mixtures of gases, mainly of </a:t>
            </a:r>
            <a:r>
              <a:rPr lang="en-US" i="1" dirty="0" smtClean="0"/>
              <a:t>oxygen, nitrogen, and carbon dioxide.</a:t>
            </a:r>
          </a:p>
          <a:p>
            <a:pPr>
              <a:buFont typeface="Wingdings" pitchFamily="2" charset="2"/>
              <a:buChar char="Ø"/>
            </a:pPr>
            <a:r>
              <a:rPr lang="en-US" dirty="0" smtClean="0">
                <a:solidFill>
                  <a:schemeClr val="accent1">
                    <a:lumMod val="50000"/>
                  </a:schemeClr>
                </a:solidFill>
              </a:rPr>
              <a:t>The rate of diffusion of each of these gases is directly proportional to the pressure caused by that gas alone, which is called the </a:t>
            </a:r>
            <a:r>
              <a:rPr lang="en-US" i="1" dirty="0" smtClean="0">
                <a:solidFill>
                  <a:schemeClr val="accent1">
                    <a:lumMod val="50000"/>
                  </a:schemeClr>
                </a:solidFill>
              </a:rPr>
              <a:t>partial pressure of that gas.</a:t>
            </a:r>
            <a:endParaRPr lang="bg-BG"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Content Placeholder 2"/>
          <p:cNvSpPr>
            <a:spLocks noGrp="1"/>
          </p:cNvSpPr>
          <p:nvPr>
            <p:ph idx="1"/>
          </p:nvPr>
        </p:nvSpPr>
        <p:spPr>
          <a:xfrm>
            <a:off x="0" y="188640"/>
            <a:ext cx="9144000" cy="6669360"/>
          </a:xfrm>
        </p:spPr>
        <p:txBody>
          <a:bodyPr>
            <a:normAutofit fontScale="85000" lnSpcReduction="10000"/>
          </a:bodyPr>
          <a:lstStyle/>
          <a:p>
            <a:pPr>
              <a:buFont typeface="Wingdings" pitchFamily="2" charset="2"/>
              <a:buChar char="Ø"/>
            </a:pPr>
            <a:r>
              <a:rPr lang="en-US" dirty="0" smtClean="0"/>
              <a:t>Consider air, which has an approximate composition</a:t>
            </a:r>
          </a:p>
          <a:p>
            <a:pPr>
              <a:buFont typeface="Wingdings" pitchFamily="2" charset="2"/>
              <a:buChar char="Ø"/>
            </a:pPr>
            <a:r>
              <a:rPr lang="en-US" dirty="0" smtClean="0">
                <a:latin typeface="+mj-lt"/>
              </a:rPr>
              <a:t>Of 79 % nitrogen and 21 % oxygen and </a:t>
            </a:r>
            <a:r>
              <a:rPr lang="bg-BG" dirty="0" smtClean="0">
                <a:solidFill>
                  <a:schemeClr val="tx1"/>
                </a:solidFill>
                <a:effectLst>
                  <a:outerShdw blurRad="38100" dist="38100" dir="2700000" algn="tl">
                    <a:srgbClr val="000000">
                      <a:alpha val="43137"/>
                    </a:srgbClr>
                  </a:outerShdw>
                </a:effectLst>
              </a:rPr>
              <a:t>0,04% </a:t>
            </a:r>
            <a:r>
              <a:rPr lang="en-US" dirty="0" smtClean="0">
                <a:solidFill>
                  <a:schemeClr val="tx1"/>
                </a:solidFill>
                <a:effectLst>
                  <a:outerShdw blurRad="38100" dist="38100" dir="2700000" algn="tl">
                    <a:srgbClr val="000000">
                      <a:alpha val="43137"/>
                    </a:srgbClr>
                  </a:outerShdw>
                </a:effectLst>
              </a:rPr>
              <a:t> of carbon dioxide and inert gases</a:t>
            </a:r>
            <a:r>
              <a:rPr lang="en-US" dirty="0" smtClean="0">
                <a:solidFill>
                  <a:schemeClr val="tx1"/>
                </a:solidFill>
              </a:rPr>
              <a:t>. </a:t>
            </a:r>
          </a:p>
          <a:p>
            <a:pPr>
              <a:buFont typeface="Wingdings" pitchFamily="2" charset="2"/>
              <a:buChar char="Ø"/>
            </a:pPr>
            <a:r>
              <a:rPr lang="en-US" dirty="0" smtClean="0"/>
              <a:t>The total pressure of this mixture at sea level averages760 mm Hg. </a:t>
            </a:r>
          </a:p>
          <a:p>
            <a:pPr>
              <a:buFont typeface="Wingdings" pitchFamily="2" charset="2"/>
              <a:buChar char="Ø"/>
            </a:pPr>
            <a:r>
              <a:rPr lang="en-US" dirty="0" smtClean="0"/>
              <a:t>It is clear from the preceding description of the molecular basis of pressure that each gas contributes to the total pressure in direct proportion to its concentration.</a:t>
            </a:r>
          </a:p>
          <a:p>
            <a:pPr>
              <a:buFont typeface="Wingdings" pitchFamily="2" charset="2"/>
              <a:buChar char="Ø"/>
            </a:pPr>
            <a:r>
              <a:rPr lang="en-US" dirty="0" smtClean="0"/>
              <a:t>Therefore, 79 % of the 760 mm Hg is caused by nitrogen (600 mm Hg) and 21 % by oxygen (160 mm Hg).</a:t>
            </a:r>
          </a:p>
          <a:p>
            <a:pPr>
              <a:buFont typeface="Wingdings" pitchFamily="2" charset="2"/>
              <a:buChar char="Ø"/>
            </a:pPr>
            <a:r>
              <a:rPr lang="en-US" dirty="0" smtClean="0"/>
              <a:t> Thus, the “partial pressure” of nitrogen in the mixture is 600 mm Hg, and the “partial pressure” of oxygen is 160 mm Hg; the total pressure is 760 mm Hg, the sum of the individual partial pressures.</a:t>
            </a:r>
          </a:p>
          <a:p>
            <a:pPr>
              <a:buFont typeface="Wingdings" pitchFamily="2" charset="2"/>
              <a:buChar char="Ø"/>
            </a:pPr>
            <a:r>
              <a:rPr lang="en-US" dirty="0" smtClean="0"/>
              <a:t>The partial pressures of individual gases in a mixture are designated by the symbols pO</a:t>
            </a:r>
            <a:r>
              <a:rPr lang="en-US" baseline="-25000" dirty="0" smtClean="0"/>
              <a:t>2</a:t>
            </a:r>
            <a:r>
              <a:rPr lang="en-US" dirty="0" smtClean="0"/>
              <a:t>, pCO</a:t>
            </a:r>
            <a:r>
              <a:rPr lang="en-US" baseline="-25000" dirty="0" smtClean="0"/>
              <a:t>2</a:t>
            </a:r>
            <a:r>
              <a:rPr lang="en-US" dirty="0" smtClean="0"/>
              <a:t>, pN</a:t>
            </a:r>
            <a:r>
              <a:rPr lang="en-US" baseline="-25000" dirty="0" smtClean="0"/>
              <a:t>2</a:t>
            </a:r>
            <a:r>
              <a:rPr lang="en-US" dirty="0" smtClean="0"/>
              <a:t>.</a:t>
            </a:r>
            <a:endParaRPr lang="bg-BG"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820472" cy="838200"/>
          </a:xfrm>
        </p:spPr>
        <p:txBody>
          <a:bodyPr>
            <a:noAutofit/>
          </a:bodyPr>
          <a:lstStyle/>
          <a:p>
            <a:r>
              <a:rPr lang="en-US" sz="2800" b="1" dirty="0" smtClean="0"/>
              <a:t>Factors That Determine the Partial Pressure of </a:t>
            </a:r>
            <a:br>
              <a:rPr lang="en-US" sz="2800" b="1" dirty="0" smtClean="0"/>
            </a:br>
            <a:r>
              <a:rPr lang="en-US" sz="2800" b="1" dirty="0" smtClean="0"/>
              <a:t>a Gas Dissolved in a Fluid</a:t>
            </a:r>
            <a:endParaRPr lang="bg-BG" sz="2800" dirty="0"/>
          </a:p>
        </p:txBody>
      </p:sp>
      <p:sp>
        <p:nvSpPr>
          <p:cNvPr id="3" name="Content Placeholder 2"/>
          <p:cNvSpPr>
            <a:spLocks noGrp="1"/>
          </p:cNvSpPr>
          <p:nvPr>
            <p:ph idx="1"/>
          </p:nvPr>
        </p:nvSpPr>
        <p:spPr>
          <a:xfrm>
            <a:off x="179512" y="1196752"/>
            <a:ext cx="8812088" cy="5661248"/>
          </a:xfrm>
        </p:spPr>
        <p:txBody>
          <a:bodyPr>
            <a:normAutofit/>
          </a:bodyPr>
          <a:lstStyle/>
          <a:p>
            <a:pPr>
              <a:buFont typeface="Wingdings" pitchFamily="2" charset="2"/>
              <a:buChar char="v"/>
            </a:pPr>
            <a:r>
              <a:rPr lang="en-US" sz="2800" dirty="0" smtClean="0"/>
              <a:t>The partial pressure of a gas in a solution is determined not only by its concentration but also by the </a:t>
            </a:r>
            <a:r>
              <a:rPr lang="en-US" sz="2800" i="1" dirty="0" smtClean="0"/>
              <a:t>solubility coefficient of the gas.</a:t>
            </a:r>
          </a:p>
          <a:p>
            <a:pPr>
              <a:buFont typeface="Wingdings" pitchFamily="2" charset="2"/>
              <a:buChar char="v"/>
            </a:pPr>
            <a:r>
              <a:rPr lang="en-US" sz="2800" dirty="0" smtClean="0"/>
              <a:t>These relations are expressed by the following formula, which is </a:t>
            </a:r>
            <a:r>
              <a:rPr lang="en-US" sz="2800" i="1" dirty="0" smtClean="0"/>
              <a:t>Henry’s law:</a:t>
            </a:r>
          </a:p>
          <a:p>
            <a:pPr>
              <a:buNone/>
            </a:pPr>
            <a:r>
              <a:rPr lang="en-US" sz="2000" dirty="0" smtClean="0">
                <a:solidFill>
                  <a:srgbClr val="C00000"/>
                </a:solidFill>
              </a:rPr>
              <a:t>	Partial pressure = Concentration of dissolved gas / Solubility coefficient</a:t>
            </a:r>
          </a:p>
          <a:p>
            <a:pPr>
              <a:buFont typeface="Wingdings" pitchFamily="2" charset="2"/>
              <a:buChar char="v"/>
            </a:pPr>
            <a:r>
              <a:rPr lang="en-US" sz="2800" dirty="0" smtClean="0"/>
              <a:t>Carbon dioxide is more than 20 times as soluble as oxygen.</a:t>
            </a:r>
          </a:p>
          <a:p>
            <a:pPr>
              <a:buFont typeface="Wingdings" pitchFamily="2" charset="2"/>
              <a:buChar char="v"/>
            </a:pPr>
            <a:r>
              <a:rPr lang="en-US" sz="2800" dirty="0" smtClean="0"/>
              <a:t>Therefore, the partial pressure of carbon dioxide (for a given concentration) is less than one twentieth that exerted by oxygen.</a:t>
            </a:r>
            <a:endParaRPr lang="bg-BG" sz="2800" dirty="0">
              <a:solidFill>
                <a:srgbClr val="C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892480" cy="838200"/>
          </a:xfrm>
        </p:spPr>
        <p:txBody>
          <a:bodyPr>
            <a:noAutofit/>
          </a:bodyPr>
          <a:lstStyle/>
          <a:p>
            <a:r>
              <a:rPr lang="en-US" sz="2400" b="1" dirty="0" smtClean="0"/>
              <a:t>Diffusion of Gases Between the Gas Phase in the Alveoli and the Dissolved Phase in the Pulmonary Blood</a:t>
            </a:r>
            <a:endParaRPr lang="bg-BG" sz="2400" dirty="0"/>
          </a:p>
        </p:txBody>
      </p:sp>
      <p:sp>
        <p:nvSpPr>
          <p:cNvPr id="3" name="Content Placeholder 2"/>
          <p:cNvSpPr>
            <a:spLocks noGrp="1"/>
          </p:cNvSpPr>
          <p:nvPr>
            <p:ph idx="1"/>
          </p:nvPr>
        </p:nvSpPr>
        <p:spPr>
          <a:xfrm>
            <a:off x="0" y="1412776"/>
            <a:ext cx="9144000" cy="5256584"/>
          </a:xfrm>
        </p:spPr>
        <p:txBody>
          <a:bodyPr>
            <a:normAutofit fontScale="92500" lnSpcReduction="20000"/>
          </a:bodyPr>
          <a:lstStyle/>
          <a:p>
            <a:pPr>
              <a:buFont typeface="Wingdings" pitchFamily="2" charset="2"/>
              <a:buChar char="v"/>
            </a:pPr>
            <a:r>
              <a:rPr lang="en-US" dirty="0" smtClean="0"/>
              <a:t>The partial pressure of each gas in the alveolar respiratory gas mixture tends to force molecules of that gas into solution in the blood of the alveolar capillaries. </a:t>
            </a:r>
          </a:p>
          <a:p>
            <a:pPr>
              <a:buFont typeface="Wingdings" pitchFamily="2" charset="2"/>
              <a:buChar char="v"/>
            </a:pPr>
            <a:r>
              <a:rPr lang="en-US" dirty="0" smtClean="0"/>
              <a:t>Conversely, the molecules of the same gas that are already dissolved in the blood are bouncing randomly in the fluid of the blood, and some of these bouncing molecules escape back into the alveoli. </a:t>
            </a:r>
          </a:p>
          <a:p>
            <a:pPr>
              <a:buFont typeface="Wingdings" pitchFamily="2" charset="2"/>
              <a:buChar char="v"/>
            </a:pPr>
            <a:r>
              <a:rPr lang="en-US" dirty="0" smtClean="0"/>
              <a:t>The rate at which they escape is directly proportional to their partial pressure in the blood.</a:t>
            </a:r>
          </a:p>
          <a:p>
            <a:pPr>
              <a:buFont typeface="Wingdings" pitchFamily="2" charset="2"/>
              <a:buChar char="v"/>
            </a:pPr>
            <a:r>
              <a:rPr lang="en-US" dirty="0" smtClean="0"/>
              <a:t>But in which direction will </a:t>
            </a:r>
            <a:r>
              <a:rPr lang="en-US" i="1" dirty="0" smtClean="0"/>
              <a:t>net diffusion of the gas </a:t>
            </a:r>
            <a:r>
              <a:rPr lang="en-US" dirty="0" smtClean="0"/>
              <a:t>occur? The answer is that </a:t>
            </a:r>
            <a:r>
              <a:rPr lang="en-US" dirty="0" smtClean="0">
                <a:solidFill>
                  <a:srgbClr val="C00000"/>
                </a:solidFill>
              </a:rPr>
              <a:t>net diffusion is determined by the difference between the two partial pressures.</a:t>
            </a:r>
            <a:endParaRPr lang="bg-BG" dirty="0">
              <a:solidFill>
                <a:srgbClr val="C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bg-BG"/>
          </a:p>
        </p:txBody>
      </p:sp>
      <p:sp>
        <p:nvSpPr>
          <p:cNvPr id="20483" name="Content Placeholder 2"/>
          <p:cNvSpPr>
            <a:spLocks noGrp="1"/>
          </p:cNvSpPr>
          <p:nvPr>
            <p:ph idx="1"/>
          </p:nvPr>
        </p:nvSpPr>
        <p:spPr/>
        <p:txBody>
          <a:bodyPr/>
          <a:lstStyle/>
          <a:p>
            <a:endParaRPr lang="bg-BG" smtClean="0"/>
          </a:p>
        </p:txBody>
      </p:sp>
      <p:pic>
        <p:nvPicPr>
          <p:cNvPr id="20484" name="Picture 2"/>
          <p:cNvPicPr>
            <a:picLocks noChangeAspect="1" noChangeArrowheads="1"/>
          </p:cNvPicPr>
          <p:nvPr/>
        </p:nvPicPr>
        <p:blipFill>
          <a:blip r:embed="rId2" cstate="print"/>
          <a:srcRect/>
          <a:stretch>
            <a:fillRect/>
          </a:stretch>
        </p:blipFill>
        <p:spPr bwMode="auto">
          <a:xfrm>
            <a:off x="1403648" y="0"/>
            <a:ext cx="6236171" cy="6858000"/>
          </a:xfrm>
          <a:prstGeom prst="rect">
            <a:avLst/>
          </a:prstGeom>
          <a:noFill/>
          <a:ln w="28575">
            <a:solidFill>
              <a:schemeClr val="accent1">
                <a:lumMod val="75000"/>
              </a:schemeClr>
            </a:solid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748464" cy="838200"/>
          </a:xfrm>
        </p:spPr>
        <p:txBody>
          <a:bodyPr>
            <a:noAutofit/>
          </a:bodyPr>
          <a:lstStyle/>
          <a:p>
            <a:r>
              <a:rPr lang="en-US" sz="2800" b="1" dirty="0" smtClean="0"/>
              <a:t>Diffusion of Gases Through the Respiratory Membrane</a:t>
            </a:r>
            <a:endParaRPr lang="bg-BG" sz="2800" dirty="0"/>
          </a:p>
        </p:txBody>
      </p:sp>
      <p:sp>
        <p:nvSpPr>
          <p:cNvPr id="3" name="Content Placeholder 2"/>
          <p:cNvSpPr>
            <a:spLocks noGrp="1"/>
          </p:cNvSpPr>
          <p:nvPr>
            <p:ph idx="1"/>
          </p:nvPr>
        </p:nvSpPr>
        <p:spPr>
          <a:xfrm>
            <a:off x="0" y="1268760"/>
            <a:ext cx="6156176" cy="5589240"/>
          </a:xfrm>
        </p:spPr>
        <p:txBody>
          <a:bodyPr/>
          <a:lstStyle/>
          <a:p>
            <a:pPr>
              <a:buFont typeface="Wingdings" pitchFamily="2" charset="2"/>
              <a:buChar char="q"/>
            </a:pPr>
            <a:r>
              <a:rPr lang="en-US" sz="2800" b="1" dirty="0" smtClean="0"/>
              <a:t>Respiratory Unit, </a:t>
            </a:r>
            <a:r>
              <a:rPr lang="en-US" sz="2800" dirty="0" smtClean="0"/>
              <a:t>which is composed of a </a:t>
            </a:r>
            <a:r>
              <a:rPr lang="en-US" sz="2800" i="1" dirty="0" smtClean="0"/>
              <a:t>respiratory bronchiole, alveolar ducts, atria, and alveoli.</a:t>
            </a:r>
          </a:p>
          <a:p>
            <a:pPr>
              <a:buFont typeface="Wingdings" pitchFamily="2" charset="2"/>
              <a:buChar char="q"/>
            </a:pPr>
            <a:r>
              <a:rPr lang="en-US" sz="2800" dirty="0" smtClean="0"/>
              <a:t>The alveolar walls are extremely thin, and between the alveoli is an almost solid network of interconnecting capillaries.</a:t>
            </a:r>
          </a:p>
          <a:p>
            <a:endParaRPr lang="bg-BG" dirty="0"/>
          </a:p>
        </p:txBody>
      </p:sp>
      <p:pic>
        <p:nvPicPr>
          <p:cNvPr id="65538" name="Picture 2" descr="F:\lectures_ELE_2 semester\1e83951f3f5e42f6b630aec4c1cadc80.png"/>
          <p:cNvPicPr>
            <a:picLocks noChangeAspect="1" noChangeArrowheads="1"/>
          </p:cNvPicPr>
          <p:nvPr/>
        </p:nvPicPr>
        <p:blipFill>
          <a:blip r:embed="rId2" cstate="print"/>
          <a:srcRect/>
          <a:stretch>
            <a:fillRect/>
          </a:stretch>
        </p:blipFill>
        <p:spPr bwMode="auto">
          <a:xfrm>
            <a:off x="5940153" y="1340768"/>
            <a:ext cx="3203848" cy="5103922"/>
          </a:xfrm>
          <a:prstGeom prst="rect">
            <a:avLst/>
          </a:prstGeom>
          <a:noFill/>
        </p:spPr>
      </p:pic>
      <p:pic>
        <p:nvPicPr>
          <p:cNvPr id="5" name="Picture 2"/>
          <p:cNvPicPr>
            <a:picLocks noChangeAspect="1" noChangeArrowheads="1"/>
          </p:cNvPicPr>
          <p:nvPr/>
        </p:nvPicPr>
        <p:blipFill>
          <a:blip r:embed="rId3" cstate="print"/>
          <a:srcRect/>
          <a:stretch>
            <a:fillRect/>
          </a:stretch>
        </p:blipFill>
        <p:spPr bwMode="auto">
          <a:xfrm>
            <a:off x="2771800" y="4221088"/>
            <a:ext cx="3031622"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Respiratory Membrane</a:t>
            </a:r>
            <a:endParaRPr lang="bg-BG" dirty="0"/>
          </a:p>
        </p:txBody>
      </p:sp>
      <p:sp>
        <p:nvSpPr>
          <p:cNvPr id="3" name="Content Placeholder 2"/>
          <p:cNvSpPr>
            <a:spLocks noGrp="1"/>
          </p:cNvSpPr>
          <p:nvPr>
            <p:ph idx="1"/>
          </p:nvPr>
        </p:nvSpPr>
        <p:spPr>
          <a:xfrm>
            <a:off x="0" y="1554162"/>
            <a:ext cx="9144000" cy="5303838"/>
          </a:xfrm>
        </p:spPr>
        <p:txBody>
          <a:bodyPr>
            <a:normAutofit fontScale="85000" lnSpcReduction="10000"/>
          </a:bodyPr>
          <a:lstStyle/>
          <a:p>
            <a:pPr>
              <a:buFont typeface="Wingdings" pitchFamily="2" charset="2"/>
              <a:buChar char="q"/>
            </a:pPr>
            <a:r>
              <a:rPr lang="en-US" sz="3800" b="1" i="1" u="sng" dirty="0" smtClean="0">
                <a:solidFill>
                  <a:schemeClr val="accent1">
                    <a:lumMod val="75000"/>
                  </a:schemeClr>
                </a:solidFill>
              </a:rPr>
              <a:t>Layers of the respiratory membrane:</a:t>
            </a:r>
          </a:p>
          <a:p>
            <a:pPr>
              <a:buNone/>
            </a:pPr>
            <a:r>
              <a:rPr lang="en-US" dirty="0" smtClean="0"/>
              <a:t>1. A layer of fluid lining the alveolus and containing surfactant that reduces the surface tension of the alveolar fluid</a:t>
            </a:r>
          </a:p>
          <a:p>
            <a:pPr>
              <a:buNone/>
            </a:pPr>
            <a:r>
              <a:rPr lang="en-US" dirty="0" smtClean="0"/>
              <a:t>2. The alveolar epithelium composed of thin epithelial cells</a:t>
            </a:r>
          </a:p>
          <a:p>
            <a:pPr>
              <a:buNone/>
            </a:pPr>
            <a:r>
              <a:rPr lang="en-US" dirty="0" smtClean="0"/>
              <a:t>3. An epithelial basement membrane</a:t>
            </a:r>
          </a:p>
          <a:p>
            <a:pPr>
              <a:buNone/>
            </a:pPr>
            <a:r>
              <a:rPr lang="en-US" dirty="0" smtClean="0"/>
              <a:t>4. A thin interstitial space between the alveolar epithelium and the capillary membrane</a:t>
            </a:r>
          </a:p>
          <a:p>
            <a:pPr>
              <a:buNone/>
            </a:pPr>
            <a:r>
              <a:rPr lang="en-US" dirty="0" smtClean="0"/>
              <a:t>5. A capillary basement membrane that in many places fuses with the alveolar epithelial basement membrane</a:t>
            </a:r>
          </a:p>
          <a:p>
            <a:pPr>
              <a:buNone/>
            </a:pPr>
            <a:r>
              <a:rPr lang="en-US" dirty="0" smtClean="0"/>
              <a:t>6. The capillary endothelial membrane</a:t>
            </a:r>
            <a:endParaRPr lang="bg-BG"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457200"/>
            <a:ext cx="9505056" cy="595536"/>
          </a:xfrm>
        </p:spPr>
        <p:txBody>
          <a:bodyPr>
            <a:normAutofit fontScale="90000"/>
          </a:bodyPr>
          <a:lstStyle/>
          <a:p>
            <a:r>
              <a:rPr lang="en-US" sz="2000" i="1" dirty="0" smtClean="0"/>
              <a:t>Ultra structure of the alveolar respiratory membrane, shown in cross section</a:t>
            </a:r>
            <a:endParaRPr lang="bg-BG" sz="2000" i="1" dirty="0"/>
          </a:p>
        </p:txBody>
      </p:sp>
      <p:pic>
        <p:nvPicPr>
          <p:cNvPr id="64514" name="Picture 2" descr="F:\lectures_ELE_2 semester\a66baefa534449dcbda42b00e4ca9677.png"/>
          <p:cNvPicPr>
            <a:picLocks noGrp="1" noChangeAspect="1" noChangeArrowheads="1"/>
          </p:cNvPicPr>
          <p:nvPr>
            <p:ph idx="1"/>
          </p:nvPr>
        </p:nvPicPr>
        <p:blipFill>
          <a:blip r:embed="rId2" cstate="print"/>
          <a:srcRect/>
          <a:stretch>
            <a:fillRect/>
          </a:stretch>
        </p:blipFill>
        <p:spPr bwMode="auto">
          <a:xfrm>
            <a:off x="2123728" y="1052736"/>
            <a:ext cx="4968552" cy="580526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92696"/>
          </a:xfrm>
        </p:spPr>
        <p:txBody>
          <a:bodyPr/>
          <a:lstStyle/>
          <a:p>
            <a:pPr>
              <a:defRPr/>
            </a:pPr>
            <a:r>
              <a:rPr lang="en-US" sz="2800" b="1" dirty="0" smtClean="0">
                <a:solidFill>
                  <a:schemeClr val="bg2">
                    <a:lumMod val="25000"/>
                  </a:schemeClr>
                </a:solidFill>
                <a:effectLst>
                  <a:outerShdw blurRad="38100" dist="38100" dir="2700000" algn="tl">
                    <a:srgbClr val="000000">
                      <a:alpha val="43137"/>
                    </a:srgbClr>
                  </a:outerShdw>
                </a:effectLst>
              </a:rPr>
              <a:t>Upper portion of the respiratory system</a:t>
            </a:r>
            <a:endParaRPr lang="bg-BG" sz="2800" b="1" dirty="0">
              <a:solidFill>
                <a:schemeClr val="bg2">
                  <a:lumMod val="25000"/>
                </a:schemeClr>
              </a:solidFill>
            </a:endParaRPr>
          </a:p>
        </p:txBody>
      </p:sp>
      <p:sp>
        <p:nvSpPr>
          <p:cNvPr id="10243" name="Content Placeholder 2"/>
          <p:cNvSpPr>
            <a:spLocks noGrp="1"/>
          </p:cNvSpPr>
          <p:nvPr>
            <p:ph sz="half" idx="1"/>
          </p:nvPr>
        </p:nvSpPr>
        <p:spPr>
          <a:xfrm>
            <a:off x="5076056" y="476672"/>
            <a:ext cx="4067944" cy="6093296"/>
          </a:xfrm>
        </p:spPr>
        <p:txBody>
          <a:bodyPr>
            <a:noAutofit/>
          </a:bodyPr>
          <a:lstStyle/>
          <a:p>
            <a:pPr>
              <a:buFont typeface="Wingdings" pitchFamily="2" charset="2"/>
              <a:buChar char="q"/>
            </a:pPr>
            <a:r>
              <a:rPr lang="en-US" sz="1800" dirty="0" smtClean="0"/>
              <a:t>As air passes through the nose, three distinct normal respiratory functions are performed by the nasal cavities:</a:t>
            </a:r>
          </a:p>
          <a:p>
            <a:pPr>
              <a:buNone/>
            </a:pPr>
            <a:r>
              <a:rPr lang="en-US" sz="1800" dirty="0" smtClean="0"/>
              <a:t>(1) the air is </a:t>
            </a:r>
            <a:r>
              <a:rPr lang="en-US" sz="1800" b="1" i="1" dirty="0" smtClean="0"/>
              <a:t>warmed</a:t>
            </a:r>
            <a:r>
              <a:rPr lang="en-US" sz="1800" i="1" dirty="0" smtClean="0"/>
              <a:t> by the extensive surfaces of </a:t>
            </a:r>
            <a:r>
              <a:rPr lang="en-US" sz="1800" dirty="0" smtClean="0"/>
              <a:t>the </a:t>
            </a:r>
            <a:r>
              <a:rPr lang="en-US" sz="1800" dirty="0" err="1" smtClean="0"/>
              <a:t>conchae</a:t>
            </a:r>
            <a:r>
              <a:rPr lang="en-US" sz="1800" dirty="0" smtClean="0"/>
              <a:t> and septum, a total area of about 160 square cm </a:t>
            </a:r>
          </a:p>
          <a:p>
            <a:pPr>
              <a:buNone/>
            </a:pPr>
            <a:r>
              <a:rPr lang="en-US" sz="1800" dirty="0" smtClean="0"/>
              <a:t>(2) the air is </a:t>
            </a:r>
            <a:r>
              <a:rPr lang="en-US" sz="1800" i="1" dirty="0" smtClean="0"/>
              <a:t>almost completely </a:t>
            </a:r>
            <a:r>
              <a:rPr lang="en-US" sz="1800" b="1" i="1" dirty="0" smtClean="0"/>
              <a:t>humidified</a:t>
            </a:r>
            <a:r>
              <a:rPr lang="en-US" sz="1800" i="1" dirty="0" smtClean="0"/>
              <a:t> even before it passes </a:t>
            </a:r>
            <a:r>
              <a:rPr lang="en-US" sz="1800" dirty="0" smtClean="0"/>
              <a:t>beyond the nose; and</a:t>
            </a:r>
          </a:p>
          <a:p>
            <a:pPr>
              <a:buNone/>
            </a:pPr>
            <a:r>
              <a:rPr lang="en-US" sz="1800" dirty="0" smtClean="0"/>
              <a:t>(3) the air is </a:t>
            </a:r>
            <a:r>
              <a:rPr lang="en-US" sz="1800" b="1" i="1" dirty="0" smtClean="0"/>
              <a:t>partially filtered</a:t>
            </a:r>
            <a:r>
              <a:rPr lang="en-US" sz="1800" i="1" dirty="0" smtClean="0"/>
              <a:t>.</a:t>
            </a:r>
          </a:p>
          <a:p>
            <a:pPr>
              <a:buFont typeface="Wingdings" pitchFamily="2" charset="2"/>
              <a:buChar char="Ø"/>
            </a:pPr>
            <a:r>
              <a:rPr lang="en-US" sz="1800" dirty="0" smtClean="0"/>
              <a:t>These functions together are called the </a:t>
            </a:r>
            <a:r>
              <a:rPr lang="en-US" sz="1800" b="1" i="1" dirty="0" smtClean="0"/>
              <a:t>air conditioning function of the upper respiratory passageways. </a:t>
            </a:r>
          </a:p>
          <a:p>
            <a:pPr>
              <a:buFont typeface="Wingdings" pitchFamily="2" charset="2"/>
              <a:buChar char="Ø"/>
            </a:pPr>
            <a:r>
              <a:rPr lang="en-US" sz="1800" i="1" dirty="0" smtClean="0"/>
              <a:t>Ordinarily, </a:t>
            </a:r>
            <a:r>
              <a:rPr lang="en-US" sz="1800" dirty="0" smtClean="0"/>
              <a:t>the temperature of the inspired air rises to within 1°F of body temperature and to within 2 to 3 % of full saturation with water vapor before it reaches the trachea.</a:t>
            </a:r>
          </a:p>
          <a:p>
            <a:pPr>
              <a:buFont typeface="Wingdings" pitchFamily="2" charset="2"/>
              <a:buChar char="Ø"/>
            </a:pPr>
            <a:r>
              <a:rPr lang="en-US" sz="1400" dirty="0" smtClean="0"/>
              <a:t>(A temperature interval of 1 °F is equal to an interval of </a:t>
            </a:r>
            <a:r>
              <a:rPr lang="en-US" sz="1400" baseline="30000" dirty="0" smtClean="0"/>
              <a:t>5</a:t>
            </a:r>
            <a:r>
              <a:rPr lang="en-US" sz="1400" dirty="0" smtClean="0"/>
              <a:t>⁄</a:t>
            </a:r>
            <a:r>
              <a:rPr lang="en-US" sz="1400" baseline="-25000" dirty="0" smtClean="0"/>
              <a:t>9</a:t>
            </a:r>
            <a:r>
              <a:rPr lang="en-US" sz="1400" dirty="0" smtClean="0"/>
              <a:t> degrees Celsius)</a:t>
            </a:r>
            <a:endParaRPr lang="bg-BG" sz="1400" dirty="0" smtClean="0"/>
          </a:p>
        </p:txBody>
      </p:sp>
      <p:sp>
        <p:nvSpPr>
          <p:cNvPr id="4" name="Content Placeholder 3"/>
          <p:cNvSpPr>
            <a:spLocks noGrp="1"/>
          </p:cNvSpPr>
          <p:nvPr>
            <p:ph sz="half" idx="2"/>
          </p:nvPr>
        </p:nvSpPr>
        <p:spPr>
          <a:xfrm flipH="1">
            <a:off x="9144000" y="1052736"/>
            <a:ext cx="324544" cy="5805264"/>
          </a:xfrm>
        </p:spPr>
        <p:txBody>
          <a:bodyPr>
            <a:normAutofit/>
          </a:bodyPr>
          <a:lstStyle/>
          <a:p>
            <a:pPr>
              <a:buFont typeface="Wingdings" pitchFamily="2" charset="2"/>
              <a:buNone/>
              <a:defRPr/>
            </a:pPr>
            <a:endParaRPr lang="bg-BG" b="1" dirty="0" smtClean="0">
              <a:solidFill>
                <a:schemeClr val="bg2">
                  <a:lumMod val="25000"/>
                </a:schemeClr>
              </a:solidFill>
              <a:effectLst>
                <a:outerShdw blurRad="38100" dist="38100" dir="2700000" algn="tl">
                  <a:srgbClr val="000000">
                    <a:alpha val="43137"/>
                  </a:srgbClr>
                </a:outerShdw>
              </a:effectLst>
            </a:endParaRPr>
          </a:p>
        </p:txBody>
      </p:sp>
      <p:pic>
        <p:nvPicPr>
          <p:cNvPr id="10245" name="Picture 2"/>
          <p:cNvPicPr>
            <a:picLocks noChangeAspect="1" noChangeArrowheads="1"/>
          </p:cNvPicPr>
          <p:nvPr/>
        </p:nvPicPr>
        <p:blipFill>
          <a:blip r:embed="rId2" cstate="print"/>
          <a:srcRect/>
          <a:stretch>
            <a:fillRect/>
          </a:stretch>
        </p:blipFill>
        <p:spPr bwMode="auto">
          <a:xfrm>
            <a:off x="-838723" y="1844824"/>
            <a:ext cx="5864332" cy="4557217"/>
          </a:xfrm>
          <a:prstGeom prst="rect">
            <a:avLst/>
          </a:prstGeom>
          <a:noFill/>
          <a:ln w="28575">
            <a:solidFill>
              <a:schemeClr val="accent1">
                <a:lumMod val="50000"/>
              </a:schemeClr>
            </a:solid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892480" cy="838200"/>
          </a:xfrm>
        </p:spPr>
        <p:txBody>
          <a:bodyPr>
            <a:noAutofit/>
          </a:bodyPr>
          <a:lstStyle/>
          <a:p>
            <a:r>
              <a:rPr lang="en-US" sz="2800" b="1" i="1" dirty="0" smtClean="0"/>
              <a:t>Factors That Affect the Rate of Gas Diffusion Through the Respiratory Membrane:</a:t>
            </a:r>
            <a:endParaRPr lang="bg-BG" sz="2800" i="1" dirty="0"/>
          </a:p>
        </p:txBody>
      </p:sp>
      <p:sp>
        <p:nvSpPr>
          <p:cNvPr id="3" name="Content Placeholder 2"/>
          <p:cNvSpPr>
            <a:spLocks noGrp="1"/>
          </p:cNvSpPr>
          <p:nvPr>
            <p:ph idx="1"/>
          </p:nvPr>
        </p:nvSpPr>
        <p:spPr>
          <a:xfrm>
            <a:off x="304800" y="1628800"/>
            <a:ext cx="8686800" cy="5040560"/>
          </a:xfrm>
        </p:spPr>
        <p:txBody>
          <a:bodyPr/>
          <a:lstStyle/>
          <a:p>
            <a:pPr>
              <a:buFont typeface="Wingdings" pitchFamily="2" charset="2"/>
              <a:buChar char="§"/>
            </a:pPr>
            <a:r>
              <a:rPr lang="en-US" dirty="0" smtClean="0"/>
              <a:t>(1) the </a:t>
            </a:r>
            <a:r>
              <a:rPr lang="en-US" i="1" dirty="0" smtClean="0"/>
              <a:t>thickness of the membrane, </a:t>
            </a:r>
          </a:p>
          <a:p>
            <a:pPr>
              <a:buFont typeface="Wingdings" pitchFamily="2" charset="2"/>
              <a:buChar char="§"/>
            </a:pPr>
            <a:r>
              <a:rPr lang="en-US" i="1" dirty="0" smtClean="0"/>
              <a:t>(2) the surface area of the membrane, </a:t>
            </a:r>
          </a:p>
          <a:p>
            <a:pPr>
              <a:buFont typeface="Wingdings" pitchFamily="2" charset="2"/>
              <a:buChar char="§"/>
            </a:pPr>
            <a:r>
              <a:rPr lang="en-US" i="1" dirty="0" smtClean="0"/>
              <a:t>(3) the diffusion coefficient </a:t>
            </a:r>
            <a:r>
              <a:rPr lang="en-US" dirty="0" smtClean="0"/>
              <a:t>of the gas in the substance of the membrane, and</a:t>
            </a:r>
          </a:p>
          <a:p>
            <a:pPr>
              <a:buFont typeface="Wingdings" pitchFamily="2" charset="2"/>
              <a:buChar char="§"/>
            </a:pPr>
            <a:r>
              <a:rPr lang="en-US" dirty="0" smtClean="0"/>
              <a:t>(4) the </a:t>
            </a:r>
            <a:r>
              <a:rPr lang="en-US" i="1" dirty="0" smtClean="0"/>
              <a:t>partial pressure difference of the gas between </a:t>
            </a:r>
            <a:r>
              <a:rPr lang="en-US" dirty="0" smtClean="0"/>
              <a:t>the two sides of the membrane.</a:t>
            </a:r>
            <a:endParaRPr lang="bg-BG"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964488" cy="838200"/>
          </a:xfrm>
        </p:spPr>
        <p:txBody>
          <a:bodyPr>
            <a:noAutofit/>
          </a:bodyPr>
          <a:lstStyle/>
          <a:p>
            <a:r>
              <a:rPr lang="en-US" sz="2800" b="1" dirty="0" smtClean="0"/>
              <a:t>Diffusing Capacity of the Respiratory Membrane</a:t>
            </a:r>
            <a:endParaRPr lang="bg-BG" sz="2800" dirty="0"/>
          </a:p>
        </p:txBody>
      </p:sp>
      <p:sp>
        <p:nvSpPr>
          <p:cNvPr id="3" name="Content Placeholder 2"/>
          <p:cNvSpPr>
            <a:spLocks noGrp="1"/>
          </p:cNvSpPr>
          <p:nvPr>
            <p:ph idx="1"/>
          </p:nvPr>
        </p:nvSpPr>
        <p:spPr>
          <a:xfrm>
            <a:off x="0" y="1052736"/>
            <a:ext cx="9144000" cy="5805264"/>
          </a:xfrm>
        </p:spPr>
        <p:txBody>
          <a:bodyPr>
            <a:normAutofit fontScale="77500" lnSpcReduction="20000"/>
          </a:bodyPr>
          <a:lstStyle/>
          <a:p>
            <a:pPr>
              <a:buFont typeface="Wingdings" pitchFamily="2" charset="2"/>
              <a:buChar char="q"/>
            </a:pPr>
            <a:r>
              <a:rPr lang="en-US" b="1" u="sng" dirty="0" smtClean="0"/>
              <a:t>Diffusing Capacity for Oxygen</a:t>
            </a:r>
          </a:p>
          <a:p>
            <a:pPr>
              <a:buFont typeface="Arial" charset="0"/>
              <a:buChar char="•"/>
            </a:pPr>
            <a:r>
              <a:rPr lang="en-US" i="1" dirty="0" smtClean="0">
                <a:solidFill>
                  <a:srgbClr val="C00000"/>
                </a:solidFill>
              </a:rPr>
              <a:t>Diffusing capacity for oxygen under resting conditions </a:t>
            </a:r>
            <a:r>
              <a:rPr lang="en-US" dirty="0" smtClean="0">
                <a:solidFill>
                  <a:srgbClr val="C00000"/>
                </a:solidFill>
              </a:rPr>
              <a:t>averages </a:t>
            </a:r>
            <a:r>
              <a:rPr lang="en-US" i="1" dirty="0" smtClean="0">
                <a:solidFill>
                  <a:srgbClr val="C00000"/>
                </a:solidFill>
              </a:rPr>
              <a:t>21 ml/min/mm Hg</a:t>
            </a:r>
          </a:p>
          <a:p>
            <a:pPr>
              <a:buFont typeface="Wingdings" pitchFamily="2" charset="2"/>
              <a:buChar char="v"/>
            </a:pPr>
            <a:r>
              <a:rPr lang="en-US" dirty="0" smtClean="0"/>
              <a:t>The mean oxygen pressure difference across the respiratory membrane during normal, quiet breathing is about 11 mm Hg. Multiplication of this pressure by the diffusing capacity gives a total of about 230 ml of oxygen diffusing through the respiratory membrane each minute; this is equal to the rate at which the resting body uses oxygen.</a:t>
            </a:r>
            <a:endParaRPr lang="en-US" b="1" dirty="0" smtClean="0"/>
          </a:p>
          <a:p>
            <a:pPr>
              <a:buFont typeface="Wingdings" pitchFamily="2" charset="2"/>
              <a:buChar char="q"/>
            </a:pPr>
            <a:r>
              <a:rPr lang="en-US" b="1" u="sng" dirty="0" smtClean="0"/>
              <a:t>Diffusing Capacity for Carbon Dioxide</a:t>
            </a:r>
          </a:p>
          <a:p>
            <a:pPr>
              <a:buFont typeface="Arial" charset="0"/>
              <a:buChar char="•"/>
            </a:pPr>
            <a:r>
              <a:rPr lang="en-US" dirty="0" smtClean="0">
                <a:solidFill>
                  <a:srgbClr val="0070C0"/>
                </a:solidFill>
              </a:rPr>
              <a:t>Expected diffusing capacity for carbon dioxide under resting conditions av. 400 to 450 ml/min/ mm Hg</a:t>
            </a:r>
          </a:p>
          <a:p>
            <a:pPr>
              <a:buFont typeface="Wingdings" pitchFamily="2" charset="2"/>
              <a:buChar char="v"/>
            </a:pPr>
            <a:r>
              <a:rPr lang="en-US" dirty="0" smtClean="0"/>
              <a:t>Carbon dioxide diffuses through the respiratory membrane so rapidly that the average pCO</a:t>
            </a:r>
            <a:r>
              <a:rPr lang="en-US" baseline="-25000" dirty="0" smtClean="0"/>
              <a:t>2</a:t>
            </a:r>
            <a:r>
              <a:rPr lang="en-US" dirty="0" smtClean="0"/>
              <a:t> in the pulmonary blood is not far different from the pCO</a:t>
            </a:r>
            <a:r>
              <a:rPr lang="en-US" baseline="-25000" dirty="0" smtClean="0"/>
              <a:t>2</a:t>
            </a:r>
            <a:r>
              <a:rPr lang="en-US" dirty="0" smtClean="0"/>
              <a:t> in the alveoli - the average difference is less than 1 mm Hg  — and with the available techniques, this difference is too small to be measured.</a:t>
            </a:r>
            <a:endParaRPr lang="en-US" dirty="0" smtClean="0">
              <a:solidFill>
                <a:srgbClr val="0070C0"/>
              </a:solidFill>
            </a:endParaRPr>
          </a:p>
          <a:p>
            <a:pPr>
              <a:buFont typeface="Arial" charset="0"/>
              <a:buChar char="•"/>
            </a:pPr>
            <a:endParaRPr lang="bg-BG" dirty="0">
              <a:solidFill>
                <a:srgbClr val="0070C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54162"/>
            <a:ext cx="9144000" cy="5303838"/>
          </a:xfrm>
        </p:spPr>
        <p:txBody>
          <a:bodyPr>
            <a:normAutofit fontScale="92500" lnSpcReduction="20000"/>
          </a:bodyPr>
          <a:lstStyle/>
          <a:p>
            <a:pPr>
              <a:buFont typeface="Wingdings" pitchFamily="2" charset="2"/>
              <a:buChar char="v"/>
            </a:pPr>
            <a:r>
              <a:rPr lang="en-US" b="1" dirty="0" smtClean="0"/>
              <a:t>When there is both normal alveolar ventilation </a:t>
            </a:r>
            <a:r>
              <a:rPr lang="en-US" dirty="0" smtClean="0"/>
              <a:t>and normal alveolar capillary blood flow (normal alveolar perfusion), exchange of oxygen and carbon dioxide through the respiratory membrane is nearly optimal,</a:t>
            </a:r>
          </a:p>
          <a:p>
            <a:pPr>
              <a:buFont typeface="Wingdings" pitchFamily="2" charset="2"/>
              <a:buChar char="v"/>
            </a:pPr>
            <a:r>
              <a:rPr lang="en-US" dirty="0" smtClean="0"/>
              <a:t>and alveolar pO</a:t>
            </a:r>
            <a:r>
              <a:rPr lang="en-US" baseline="-25000" dirty="0" smtClean="0"/>
              <a:t>2</a:t>
            </a:r>
            <a:r>
              <a:rPr lang="en-US" dirty="0" smtClean="0"/>
              <a:t> is normally at a level of 104 mm Hg, which lies between that of the inspired air (149 mm Hg) and that of venous blood (40 mm Hg). </a:t>
            </a:r>
          </a:p>
          <a:p>
            <a:pPr>
              <a:buFont typeface="Wingdings" pitchFamily="2" charset="2"/>
              <a:buChar char="v"/>
            </a:pPr>
            <a:r>
              <a:rPr lang="en-US" dirty="0" smtClean="0"/>
              <a:t>Likewise, alveolar pCO</a:t>
            </a:r>
            <a:r>
              <a:rPr lang="en-US" baseline="-25000" dirty="0" smtClean="0"/>
              <a:t>2</a:t>
            </a:r>
            <a:r>
              <a:rPr lang="en-US" dirty="0" smtClean="0"/>
              <a:t> lies between two extremes; it is normally 40 mm Hg, in contrast to 45 mm Hg in venous blood and 0 mm Hg in inspired air. </a:t>
            </a:r>
          </a:p>
          <a:p>
            <a:pPr>
              <a:buFont typeface="Wingdings" pitchFamily="2" charset="2"/>
              <a:buChar char="v"/>
            </a:pPr>
            <a:r>
              <a:rPr lang="en-US" dirty="0" smtClean="0"/>
              <a:t>Thus, under normal conditions, the alveolar air pO</a:t>
            </a:r>
            <a:r>
              <a:rPr lang="en-US" baseline="-25000" dirty="0" smtClean="0"/>
              <a:t>2 </a:t>
            </a:r>
            <a:r>
              <a:rPr lang="en-US" dirty="0" smtClean="0"/>
              <a:t>averages 104 mm Hg and the pCO</a:t>
            </a:r>
            <a:r>
              <a:rPr lang="en-US" baseline="-25000" dirty="0" smtClean="0"/>
              <a:t>2</a:t>
            </a:r>
            <a:r>
              <a:rPr lang="en-US" dirty="0" smtClean="0"/>
              <a:t> averages 40 mm Hg.</a:t>
            </a:r>
            <a:endParaRPr lang="bg-BG" dirty="0"/>
          </a:p>
        </p:txBody>
      </p:sp>
      <p:sp>
        <p:nvSpPr>
          <p:cNvPr id="4" name="Title 3"/>
          <p:cNvSpPr>
            <a:spLocks noGrp="1"/>
          </p:cNvSpPr>
          <p:nvPr>
            <p:ph type="title"/>
          </p:nvPr>
        </p:nvSpPr>
        <p:spPr>
          <a:xfrm>
            <a:off x="331912" y="332656"/>
            <a:ext cx="8812088" cy="1340768"/>
          </a:xfrm>
        </p:spPr>
        <p:txBody>
          <a:bodyPr>
            <a:noAutofit/>
          </a:bodyPr>
          <a:lstStyle/>
          <a:p>
            <a:r>
              <a:rPr lang="en-US" sz="2800" b="1" dirty="0" smtClean="0"/>
              <a:t>Gas Exchange and Alveolar Partial Pressures When Ventilation/perfusion ratio is normal</a:t>
            </a:r>
            <a:br>
              <a:rPr lang="en-US" sz="2800" b="1" dirty="0" smtClean="0"/>
            </a:br>
            <a:r>
              <a:rPr lang="bg-BG" sz="2000" b="1" dirty="0" smtClean="0"/>
              <a:t/>
            </a:r>
            <a:br>
              <a:rPr lang="bg-BG" sz="2000" b="1" dirty="0" smtClean="0"/>
            </a:br>
            <a:endParaRPr lang="bg-BG" sz="2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5976664" cy="838200"/>
          </a:xfrm>
        </p:spPr>
        <p:txBody>
          <a:bodyPr>
            <a:normAutofit/>
          </a:bodyPr>
          <a:lstStyle/>
          <a:p>
            <a:r>
              <a:rPr lang="en-US" sz="2800" b="1" dirty="0" smtClean="0"/>
              <a:t>respiratory quotient (RQ)</a:t>
            </a:r>
            <a:endParaRPr lang="bg-BG" sz="2800" dirty="0"/>
          </a:p>
        </p:txBody>
      </p:sp>
      <p:sp>
        <p:nvSpPr>
          <p:cNvPr id="3" name="Content Placeholder 2"/>
          <p:cNvSpPr>
            <a:spLocks noGrp="1"/>
          </p:cNvSpPr>
          <p:nvPr>
            <p:ph idx="1"/>
          </p:nvPr>
        </p:nvSpPr>
        <p:spPr>
          <a:xfrm>
            <a:off x="0" y="1554162"/>
            <a:ext cx="9144000" cy="4525963"/>
          </a:xfrm>
        </p:spPr>
        <p:txBody>
          <a:bodyPr/>
          <a:lstStyle/>
          <a:p>
            <a:pPr>
              <a:buFont typeface="Wingdings" pitchFamily="2" charset="2"/>
              <a:buChar char="v"/>
            </a:pPr>
            <a:r>
              <a:rPr lang="en-US" dirty="0" smtClean="0"/>
              <a:t>The cells of the body consume an average </a:t>
            </a:r>
            <a:r>
              <a:rPr lang="en-US" b="1" dirty="0" smtClean="0"/>
              <a:t>250 ml of oxygen per minute</a:t>
            </a:r>
            <a:r>
              <a:rPr lang="en-US" dirty="0" smtClean="0"/>
              <a:t> and produce about </a:t>
            </a:r>
            <a:r>
              <a:rPr lang="en-US" b="1" dirty="0" smtClean="0"/>
              <a:t>200 ml of carbon dioxide per minute</a:t>
            </a:r>
            <a:r>
              <a:rPr lang="en-US" dirty="0" smtClean="0"/>
              <a:t>. </a:t>
            </a:r>
          </a:p>
          <a:p>
            <a:pPr>
              <a:buFont typeface="Wingdings" pitchFamily="2" charset="2"/>
              <a:buChar char="v"/>
            </a:pPr>
            <a:r>
              <a:rPr lang="en-US" dirty="0" smtClean="0"/>
              <a:t>The ratio of the carbon dioxide produced over the oxygen consumed is called the </a:t>
            </a:r>
            <a:r>
              <a:rPr lang="en-US" b="1" dirty="0" smtClean="0"/>
              <a:t>respiratory quotient. </a:t>
            </a:r>
          </a:p>
          <a:p>
            <a:pPr>
              <a:buFont typeface="Wingdings" pitchFamily="2" charset="2"/>
              <a:buChar char="v"/>
            </a:pPr>
            <a:r>
              <a:rPr lang="en-US" dirty="0" smtClean="0"/>
              <a:t>Hence, the av. respiratory quotient is </a:t>
            </a:r>
            <a:r>
              <a:rPr lang="en-US" b="1" dirty="0" smtClean="0"/>
              <a:t>0.8</a:t>
            </a:r>
            <a:r>
              <a:rPr lang="en-US" dirty="0" smtClean="0"/>
              <a:t>. </a:t>
            </a:r>
            <a:endParaRPr lang="bg-BG"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532440" cy="838200"/>
          </a:xfrm>
        </p:spPr>
        <p:txBody>
          <a:bodyPr>
            <a:normAutofit/>
          </a:bodyPr>
          <a:lstStyle/>
          <a:p>
            <a:r>
              <a:rPr lang="en-US" dirty="0" smtClean="0"/>
              <a:t>We will discuss:</a:t>
            </a:r>
            <a:endParaRPr lang="bg-BG" dirty="0"/>
          </a:p>
        </p:txBody>
      </p:sp>
      <p:sp>
        <p:nvSpPr>
          <p:cNvPr id="3" name="Content Placeholder 2"/>
          <p:cNvSpPr>
            <a:spLocks noGrp="1"/>
          </p:cNvSpPr>
          <p:nvPr>
            <p:ph idx="1"/>
          </p:nvPr>
        </p:nvSpPr>
        <p:spPr>
          <a:xfrm>
            <a:off x="304800" y="980728"/>
            <a:ext cx="8686800" cy="5877272"/>
          </a:xfrm>
        </p:spPr>
        <p:txBody>
          <a:bodyPr>
            <a:normAutofit lnSpcReduction="10000"/>
          </a:bodyPr>
          <a:lstStyle/>
          <a:p>
            <a:pPr>
              <a:buFont typeface="Wingdings" pitchFamily="2" charset="2"/>
              <a:buChar char="q"/>
            </a:pPr>
            <a:r>
              <a:rPr lang="en-US" b="1" dirty="0" smtClean="0"/>
              <a:t>Diffusion of Oxygen from the Alveoli to the Pulmonary Capillary Blood</a:t>
            </a:r>
            <a:endParaRPr lang="en-US" dirty="0" smtClean="0"/>
          </a:p>
          <a:p>
            <a:pPr>
              <a:buFont typeface="Wingdings" pitchFamily="2" charset="2"/>
              <a:buChar char="Ø"/>
            </a:pPr>
            <a:r>
              <a:rPr lang="en-US" dirty="0" smtClean="0"/>
              <a:t>the </a:t>
            </a:r>
            <a:r>
              <a:rPr lang="en-US" i="1" dirty="0" smtClean="0"/>
              <a:t>initial pressure difference that causes oxygen to </a:t>
            </a:r>
            <a:r>
              <a:rPr lang="en-US" dirty="0" smtClean="0"/>
              <a:t>diffuse into the pulmonary capillary is 104 – 40, or 64 mm Hg</a:t>
            </a:r>
          </a:p>
          <a:p>
            <a:pPr>
              <a:buFont typeface="Wingdings" pitchFamily="2" charset="2"/>
              <a:buChar char="q"/>
            </a:pPr>
            <a:r>
              <a:rPr lang="en-US" b="1" dirty="0" smtClean="0"/>
              <a:t>Diffusion of Oxygen from the Peripheral Capillaries to the Tissue Cells</a:t>
            </a:r>
          </a:p>
          <a:p>
            <a:pPr>
              <a:buFont typeface="Wingdings" pitchFamily="2" charset="2"/>
              <a:buChar char="Ø"/>
            </a:pPr>
            <a:r>
              <a:rPr lang="en-US" dirty="0" smtClean="0"/>
              <a:t>the normal intracellular pO</a:t>
            </a:r>
            <a:r>
              <a:rPr lang="en-US" baseline="-25000" dirty="0" smtClean="0"/>
              <a:t>2 </a:t>
            </a:r>
            <a:r>
              <a:rPr lang="en-US" dirty="0" smtClean="0"/>
              <a:t>ranges from as low as 5 mm Hg to as high as 40 mm Hg</a:t>
            </a:r>
          </a:p>
          <a:p>
            <a:pPr>
              <a:buFont typeface="Wingdings" pitchFamily="2" charset="2"/>
              <a:buChar char="q"/>
            </a:pPr>
            <a:r>
              <a:rPr lang="en-US" b="1" dirty="0" smtClean="0"/>
              <a:t>Diffusion of Carbon Dioxide from the Peripheral Tissue Cells into the Capillaries and from the Pulmonary Capillaries into the Alveoli</a:t>
            </a:r>
            <a:endParaRPr lang="bg-BG" dirty="0" smtClean="0"/>
          </a:p>
          <a:p>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7772400" cy="980728"/>
          </a:xfrm>
        </p:spPr>
        <p:txBody>
          <a:bodyPr/>
          <a:lstStyle/>
          <a:p>
            <a:pPr algn="ctr">
              <a:defRPr/>
            </a:pPr>
            <a:r>
              <a:rPr lang="en-US" dirty="0" smtClean="0"/>
              <a:t>Gas exchange</a:t>
            </a:r>
            <a:endParaRPr lang="bg-BG" dirty="0"/>
          </a:p>
        </p:txBody>
      </p:sp>
      <p:pic>
        <p:nvPicPr>
          <p:cNvPr id="16387" name="Picture 3" descr="F:\lectures_ELE_2 semester\Picture18.jpg"/>
          <p:cNvPicPr>
            <a:picLocks noChangeAspect="1" noChangeArrowheads="1"/>
          </p:cNvPicPr>
          <p:nvPr/>
        </p:nvPicPr>
        <p:blipFill>
          <a:blip r:embed="rId2" cstate="print"/>
          <a:srcRect/>
          <a:stretch>
            <a:fillRect/>
          </a:stretch>
        </p:blipFill>
        <p:spPr bwMode="auto">
          <a:xfrm>
            <a:off x="1331641" y="908720"/>
            <a:ext cx="6624736" cy="5544616"/>
          </a:xfrm>
          <a:prstGeom prst="rect">
            <a:avLst/>
          </a:prstGeom>
          <a:noFill/>
          <a:ln w="28575">
            <a:solidFill>
              <a:schemeClr val="accent1">
                <a:lumMod val="75000"/>
              </a:schemeClr>
            </a:solid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59432"/>
            <a:ext cx="9252520" cy="1610816"/>
          </a:xfrm>
        </p:spPr>
        <p:txBody>
          <a:bodyPr>
            <a:normAutofit/>
          </a:bodyPr>
          <a:lstStyle/>
          <a:p>
            <a:r>
              <a:rPr lang="en-US" sz="2000" cap="none" dirty="0" smtClean="0"/>
              <a:t>When blood first arrives at the pulmonary capillary at its arteriole end, the partial pressures of carbon dioxide and oxygen are: </a:t>
            </a:r>
            <a:r>
              <a:rPr lang="en-US" sz="2000" cap="none" dirty="0" smtClean="0">
                <a:solidFill>
                  <a:srgbClr val="0070C0"/>
                </a:solidFill>
              </a:rPr>
              <a:t>pC</a:t>
            </a:r>
            <a:r>
              <a:rPr lang="en-US" sz="2000" dirty="0" smtClean="0">
                <a:solidFill>
                  <a:srgbClr val="0070C0"/>
                </a:solidFill>
              </a:rPr>
              <a:t>O</a:t>
            </a:r>
            <a:r>
              <a:rPr lang="en-US" sz="2000" baseline="-25000" dirty="0" smtClean="0">
                <a:solidFill>
                  <a:srgbClr val="0070C0"/>
                </a:solidFill>
              </a:rPr>
              <a:t>2</a:t>
            </a:r>
            <a:r>
              <a:rPr lang="en-US" sz="2000" cap="none" dirty="0" smtClean="0">
                <a:solidFill>
                  <a:srgbClr val="0070C0"/>
                </a:solidFill>
              </a:rPr>
              <a:t>= 45 mm Hg</a:t>
            </a:r>
            <a:r>
              <a:rPr lang="en-US" sz="2000" cap="none" dirty="0" smtClean="0"/>
              <a:t>, </a:t>
            </a:r>
            <a:r>
              <a:rPr lang="en-US" sz="2000" cap="none" dirty="0" smtClean="0">
                <a:solidFill>
                  <a:srgbClr val="FF0000"/>
                </a:solidFill>
              </a:rPr>
              <a:t>p</a:t>
            </a:r>
            <a:r>
              <a:rPr lang="en-US" sz="2000" dirty="0" smtClean="0">
                <a:solidFill>
                  <a:srgbClr val="FF0000"/>
                </a:solidFill>
              </a:rPr>
              <a:t>O</a:t>
            </a:r>
            <a:r>
              <a:rPr lang="en-US" sz="2000" baseline="-25000" dirty="0" smtClean="0">
                <a:solidFill>
                  <a:srgbClr val="FF0000"/>
                </a:solidFill>
              </a:rPr>
              <a:t>2</a:t>
            </a:r>
            <a:r>
              <a:rPr lang="en-US" sz="2000" cap="none" dirty="0" smtClean="0">
                <a:solidFill>
                  <a:srgbClr val="FF0000"/>
                </a:solidFill>
              </a:rPr>
              <a:t> = 40 mm Hg.</a:t>
            </a:r>
            <a:endParaRPr lang="bg-BG" sz="2000" dirty="0">
              <a:solidFill>
                <a:srgbClr val="FF0000"/>
              </a:solidFill>
            </a:endParaRPr>
          </a:p>
        </p:txBody>
      </p:sp>
      <p:pic>
        <p:nvPicPr>
          <p:cNvPr id="4" name="Picture 2" descr="shows the partial pressures of oxygen and carbon dioxide gases at each end of the pulmonary capillary"/>
          <p:cNvPicPr>
            <a:picLocks noGrp="1" noChangeAspect="1" noChangeArrowheads="1"/>
          </p:cNvPicPr>
          <p:nvPr>
            <p:ph idx="1"/>
          </p:nvPr>
        </p:nvPicPr>
        <p:blipFill>
          <a:blip r:embed="rId2" cstate="print"/>
          <a:srcRect/>
          <a:stretch>
            <a:fillRect/>
          </a:stretch>
        </p:blipFill>
        <p:spPr bwMode="auto">
          <a:xfrm>
            <a:off x="971600" y="980728"/>
            <a:ext cx="7056784" cy="5877272"/>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86800" cy="838200"/>
          </a:xfrm>
        </p:spPr>
        <p:txBody>
          <a:bodyPr>
            <a:normAutofit fontScale="90000"/>
          </a:bodyPr>
          <a:lstStyle/>
          <a:p>
            <a:r>
              <a:rPr lang="en-US" b="1" dirty="0" smtClean="0"/>
              <a:t>Transport of Oxygen from the Lungs to the Body Tissues</a:t>
            </a:r>
            <a:endParaRPr lang="bg-BG" dirty="0"/>
          </a:p>
        </p:txBody>
      </p:sp>
      <p:sp>
        <p:nvSpPr>
          <p:cNvPr id="10243" name="Content Placeholder 2"/>
          <p:cNvSpPr>
            <a:spLocks noGrp="1"/>
          </p:cNvSpPr>
          <p:nvPr>
            <p:ph idx="1"/>
          </p:nvPr>
        </p:nvSpPr>
        <p:spPr>
          <a:xfrm>
            <a:off x="0" y="1268760"/>
            <a:ext cx="9144000" cy="5589240"/>
          </a:xfrm>
        </p:spPr>
        <p:txBody>
          <a:bodyPr>
            <a:normAutofit fontScale="92500" lnSpcReduction="20000"/>
          </a:bodyPr>
          <a:lstStyle/>
          <a:p>
            <a:pPr>
              <a:buFont typeface="Wingdings" pitchFamily="2" charset="2"/>
              <a:buChar char="Ø"/>
            </a:pPr>
            <a:r>
              <a:rPr lang="en-US" dirty="0" smtClean="0"/>
              <a:t>Once </a:t>
            </a:r>
            <a:r>
              <a:rPr lang="en-US" i="1" dirty="0" smtClean="0"/>
              <a:t>oxygen has diffused from the alveoli into </a:t>
            </a:r>
            <a:r>
              <a:rPr lang="en-US" dirty="0" smtClean="0"/>
              <a:t>the pulmonary blood, it is transported to the peripheral tissue capillaries almost entirely in combination with hemoglobin. </a:t>
            </a:r>
          </a:p>
          <a:p>
            <a:pPr>
              <a:buFont typeface="Wingdings" pitchFamily="2" charset="2"/>
              <a:buChar char="Ø"/>
            </a:pPr>
            <a:r>
              <a:rPr lang="en-US" dirty="0" smtClean="0"/>
              <a:t>The presence of hemoglobin in the red blood cells allows the blood to transport 30 to 100 times as much oxygen as could be transported in the form of dissolved oxygen in the water of the blood.</a:t>
            </a:r>
          </a:p>
          <a:p>
            <a:pPr>
              <a:buFont typeface="Wingdings" pitchFamily="2" charset="2"/>
              <a:buChar char="Ø"/>
            </a:pPr>
            <a:r>
              <a:rPr lang="en-US" dirty="0" smtClean="0"/>
              <a:t>Normally, about 97 % of the oxygen transported from the lungs to the tissues is carried in chemical combination with hemoglobin in the red blood cells.</a:t>
            </a:r>
          </a:p>
          <a:p>
            <a:pPr>
              <a:buFont typeface="Wingdings" pitchFamily="2" charset="2"/>
              <a:buChar char="Ø"/>
            </a:pPr>
            <a:r>
              <a:rPr lang="en-US" dirty="0" smtClean="0"/>
              <a:t>The remaining 3 % is transported in the dissolved state in the water of the plasma and blood cells.</a:t>
            </a:r>
            <a:endParaRPr lang="bg-BG"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Oxygen-Hemoglobin Dissociation Curve</a:t>
            </a:r>
            <a:endParaRPr lang="bg-BG" dirty="0"/>
          </a:p>
        </p:txBody>
      </p:sp>
      <p:sp>
        <p:nvSpPr>
          <p:cNvPr id="3" name="Content Placeholder 2"/>
          <p:cNvSpPr>
            <a:spLocks noGrp="1"/>
          </p:cNvSpPr>
          <p:nvPr>
            <p:ph idx="1"/>
          </p:nvPr>
        </p:nvSpPr>
        <p:spPr>
          <a:xfrm>
            <a:off x="0" y="1554162"/>
            <a:ext cx="9144000" cy="5303838"/>
          </a:xfrm>
        </p:spPr>
        <p:txBody>
          <a:bodyPr>
            <a:normAutofit fontScale="92500" lnSpcReduction="20000"/>
          </a:bodyPr>
          <a:lstStyle/>
          <a:p>
            <a:pPr>
              <a:buFont typeface="Wingdings" pitchFamily="2" charset="2"/>
              <a:buChar char="Ø"/>
            </a:pPr>
            <a:r>
              <a:rPr lang="en-US" dirty="0" smtClean="0"/>
              <a:t>The oxygen-hemoglobin dissociation curve, which demonstrates a progressive increase in the percentage of hemoglobin bound with oxygen as blood </a:t>
            </a:r>
            <a:r>
              <a:rPr lang="en-US" dirty="0" smtClean="0">
                <a:solidFill>
                  <a:srgbClr val="FF0000"/>
                </a:solidFill>
              </a:rPr>
              <a:t>pO</a:t>
            </a:r>
            <a:r>
              <a:rPr lang="en-US" baseline="-25000" dirty="0" smtClean="0">
                <a:solidFill>
                  <a:srgbClr val="FF0000"/>
                </a:solidFill>
              </a:rPr>
              <a:t>2</a:t>
            </a:r>
            <a:r>
              <a:rPr lang="en-US" dirty="0" smtClean="0"/>
              <a:t> increases, which is called the </a:t>
            </a:r>
            <a:r>
              <a:rPr lang="en-US" i="1" dirty="0" smtClean="0"/>
              <a:t>per cent saturation of hemoglobin. </a:t>
            </a:r>
          </a:p>
          <a:p>
            <a:pPr>
              <a:buFont typeface="Wingdings" pitchFamily="2" charset="2"/>
              <a:buChar char="Ø"/>
            </a:pPr>
            <a:r>
              <a:rPr lang="en-US" i="1" dirty="0" smtClean="0"/>
              <a:t>Because the blood leaving the lungs and </a:t>
            </a:r>
            <a:r>
              <a:rPr lang="en-US" dirty="0" smtClean="0"/>
              <a:t>entering the systemic arteries usually has a </a:t>
            </a:r>
            <a:r>
              <a:rPr lang="en-US" dirty="0" smtClean="0">
                <a:solidFill>
                  <a:srgbClr val="FF0000"/>
                </a:solidFill>
              </a:rPr>
              <a:t>pO</a:t>
            </a:r>
            <a:r>
              <a:rPr lang="en-US" baseline="-25000" dirty="0" smtClean="0">
                <a:solidFill>
                  <a:srgbClr val="FF0000"/>
                </a:solidFill>
              </a:rPr>
              <a:t>2</a:t>
            </a:r>
            <a:r>
              <a:rPr lang="en-US" dirty="0" smtClean="0"/>
              <a:t> of about 95 mm Hg, one can see from the dissociation curve that the </a:t>
            </a:r>
            <a:r>
              <a:rPr lang="en-US" i="1" dirty="0" smtClean="0"/>
              <a:t>usual </a:t>
            </a:r>
            <a:r>
              <a:rPr lang="en-US" i="1" dirty="0" smtClean="0">
                <a:solidFill>
                  <a:srgbClr val="FF0000"/>
                </a:solidFill>
              </a:rPr>
              <a:t>oxygen saturation of systemic arterial blood averages 97 %.</a:t>
            </a:r>
          </a:p>
          <a:p>
            <a:pPr>
              <a:buFont typeface="Wingdings" pitchFamily="2" charset="2"/>
              <a:buChar char="Ø"/>
            </a:pPr>
            <a:r>
              <a:rPr lang="en-US" i="1" dirty="0" smtClean="0"/>
              <a:t> Conversely, in normal </a:t>
            </a:r>
            <a:r>
              <a:rPr lang="en-US" dirty="0" smtClean="0"/>
              <a:t>venous blood returning from the peripheral tissues, the </a:t>
            </a:r>
            <a:r>
              <a:rPr lang="en-US" dirty="0" smtClean="0">
                <a:solidFill>
                  <a:srgbClr val="FF0000"/>
                </a:solidFill>
              </a:rPr>
              <a:t>pO</a:t>
            </a:r>
            <a:r>
              <a:rPr lang="en-US" baseline="-25000" dirty="0" smtClean="0">
                <a:solidFill>
                  <a:srgbClr val="FF0000"/>
                </a:solidFill>
              </a:rPr>
              <a:t>2</a:t>
            </a:r>
            <a:r>
              <a:rPr lang="en-US" dirty="0" smtClean="0"/>
              <a:t> is about 40 mm Hg, and </a:t>
            </a:r>
            <a:r>
              <a:rPr lang="en-US" i="1" dirty="0" smtClean="0"/>
              <a:t>the saturation of hemoglobin averages 75 %.</a:t>
            </a:r>
            <a:endParaRPr lang="bg-BG"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oxygen-hemoglobin dissociation curve</a:t>
            </a:r>
            <a:endParaRPr lang="bg-BG" dirty="0"/>
          </a:p>
        </p:txBody>
      </p:sp>
      <p:pic>
        <p:nvPicPr>
          <p:cNvPr id="24580" name="Picture 3"/>
          <p:cNvPicPr>
            <a:picLocks noChangeAspect="1" noChangeArrowheads="1"/>
          </p:cNvPicPr>
          <p:nvPr/>
        </p:nvPicPr>
        <p:blipFill>
          <a:blip r:embed="rId3" cstate="print"/>
          <a:srcRect/>
          <a:stretch>
            <a:fillRect/>
          </a:stretch>
        </p:blipFill>
        <p:spPr bwMode="auto">
          <a:xfrm>
            <a:off x="1907704" y="1484784"/>
            <a:ext cx="5112568"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Respiratory epithelium</a:t>
            </a:r>
            <a:endParaRPr lang="bg-BG" dirty="0"/>
          </a:p>
        </p:txBody>
      </p:sp>
      <p:sp>
        <p:nvSpPr>
          <p:cNvPr id="13315" name="Content Placeholder 2"/>
          <p:cNvSpPr>
            <a:spLocks noGrp="1"/>
          </p:cNvSpPr>
          <p:nvPr>
            <p:ph sz="half" idx="1"/>
          </p:nvPr>
        </p:nvSpPr>
        <p:spPr/>
        <p:txBody>
          <a:bodyPr/>
          <a:lstStyle/>
          <a:p>
            <a:endParaRPr lang="bg-BG" smtClean="0"/>
          </a:p>
        </p:txBody>
      </p:sp>
      <p:sp>
        <p:nvSpPr>
          <p:cNvPr id="13316" name="Content Placeholder 3"/>
          <p:cNvSpPr>
            <a:spLocks noGrp="1"/>
          </p:cNvSpPr>
          <p:nvPr>
            <p:ph sz="half" idx="2"/>
          </p:nvPr>
        </p:nvSpPr>
        <p:spPr/>
        <p:txBody>
          <a:bodyPr/>
          <a:lstStyle/>
          <a:p>
            <a:endParaRPr lang="bg-BG" smtClean="0"/>
          </a:p>
        </p:txBody>
      </p:sp>
      <p:pic>
        <p:nvPicPr>
          <p:cNvPr id="13317" name="Picture 4" descr="http://mcb.berkeley.edu/courses/mcb136/topic/Respiration/SlideSet1/Resp1_files/slide0006_image014.gif"/>
          <p:cNvPicPr>
            <a:picLocks noChangeAspect="1" noChangeArrowheads="1"/>
          </p:cNvPicPr>
          <p:nvPr/>
        </p:nvPicPr>
        <p:blipFill>
          <a:blip r:embed="rId2" cstate="print"/>
          <a:srcRect/>
          <a:stretch>
            <a:fillRect/>
          </a:stretch>
        </p:blipFill>
        <p:spPr bwMode="auto">
          <a:xfrm>
            <a:off x="467544" y="1340768"/>
            <a:ext cx="8458200" cy="489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normAutofit/>
          </a:bodyPr>
          <a:lstStyle/>
          <a:p>
            <a:pPr algn="ctr"/>
            <a:r>
              <a:rPr lang="en-US" sz="2000" b="1" dirty="0" smtClean="0"/>
              <a:t>Factors That Shift the Oxygen-Hemoglobin Dissociation Curve:</a:t>
            </a:r>
            <a:endParaRPr lang="bg-BG" sz="2000" dirty="0"/>
          </a:p>
        </p:txBody>
      </p:sp>
      <p:sp>
        <p:nvSpPr>
          <p:cNvPr id="26627" name="Content Placeholder 2"/>
          <p:cNvSpPr>
            <a:spLocks noGrp="1"/>
          </p:cNvSpPr>
          <p:nvPr>
            <p:ph idx="1"/>
          </p:nvPr>
        </p:nvSpPr>
        <p:spPr/>
        <p:txBody>
          <a:bodyPr/>
          <a:lstStyle/>
          <a:p>
            <a:endParaRPr lang="bg-BG" smtClean="0"/>
          </a:p>
        </p:txBody>
      </p:sp>
      <p:pic>
        <p:nvPicPr>
          <p:cNvPr id="26628" name="Picture 2"/>
          <p:cNvPicPr>
            <a:picLocks noChangeAspect="1" noChangeArrowheads="1"/>
          </p:cNvPicPr>
          <p:nvPr/>
        </p:nvPicPr>
        <p:blipFill>
          <a:blip r:embed="rId2" cstate="print"/>
          <a:srcRect/>
          <a:stretch>
            <a:fillRect/>
          </a:stretch>
        </p:blipFill>
        <p:spPr bwMode="auto">
          <a:xfrm>
            <a:off x="1259632" y="809625"/>
            <a:ext cx="6429375" cy="6048375"/>
          </a:xfrm>
          <a:prstGeom prst="rect">
            <a:avLst/>
          </a:prstGeom>
          <a:noFill/>
          <a:ln w="28575">
            <a:solidFill>
              <a:schemeClr val="accent1">
                <a:lumMod val="75000"/>
              </a:schemeClr>
            </a:solid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bg-BG"/>
          </a:p>
        </p:txBody>
      </p:sp>
      <p:sp>
        <p:nvSpPr>
          <p:cNvPr id="25603" name="Content Placeholder 2"/>
          <p:cNvSpPr>
            <a:spLocks noGrp="1"/>
          </p:cNvSpPr>
          <p:nvPr>
            <p:ph idx="1"/>
          </p:nvPr>
        </p:nvSpPr>
        <p:spPr/>
        <p:txBody>
          <a:bodyPr/>
          <a:lstStyle/>
          <a:p>
            <a:endParaRPr lang="bg-BG" dirty="0" smtClean="0"/>
          </a:p>
        </p:txBody>
      </p:sp>
      <p:pic>
        <p:nvPicPr>
          <p:cNvPr id="25604" name="Picture 2"/>
          <p:cNvPicPr>
            <a:picLocks noChangeAspect="1" noChangeArrowheads="1"/>
          </p:cNvPicPr>
          <p:nvPr/>
        </p:nvPicPr>
        <p:blipFill>
          <a:blip r:embed="rId2" cstate="print"/>
          <a:srcRect/>
          <a:stretch>
            <a:fillRect/>
          </a:stretch>
        </p:blipFill>
        <p:spPr bwMode="auto">
          <a:xfrm>
            <a:off x="827584" y="980728"/>
            <a:ext cx="7348538" cy="5522912"/>
          </a:xfrm>
          <a:prstGeom prst="rect">
            <a:avLst/>
          </a:prstGeom>
          <a:noFill/>
          <a:ln w="28575">
            <a:solidFill>
              <a:schemeClr val="accent1">
                <a:lumMod val="75000"/>
              </a:schemeClr>
            </a:solid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Diffusion of carbon dioxide in the tissues</a:t>
            </a:r>
            <a:endParaRPr lang="bg-BG" sz="2400" dirty="0"/>
          </a:p>
        </p:txBody>
      </p:sp>
      <p:pic>
        <p:nvPicPr>
          <p:cNvPr id="68610" name="Picture 2" descr="F:\lectures_3sem_bg\figure_17_11a_labeled.jpg"/>
          <p:cNvPicPr>
            <a:picLocks noGrp="1" noChangeAspect="1" noChangeArrowheads="1"/>
          </p:cNvPicPr>
          <p:nvPr>
            <p:ph idx="1"/>
          </p:nvPr>
        </p:nvPicPr>
        <p:blipFill>
          <a:blip r:embed="rId2" cstate="print"/>
          <a:srcRect/>
          <a:stretch>
            <a:fillRect/>
          </a:stretch>
        </p:blipFill>
        <p:spPr bwMode="auto">
          <a:xfrm>
            <a:off x="1835696" y="1124744"/>
            <a:ext cx="5184576" cy="5733256"/>
          </a:xfrm>
          <a:prstGeom prst="rect">
            <a:avLst/>
          </a:prstGeom>
          <a:noFill/>
          <a:ln w="28575">
            <a:solidFill>
              <a:schemeClr val="accent1">
                <a:lumMod val="75000"/>
              </a:schemeClr>
            </a:solid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568952" cy="838200"/>
          </a:xfrm>
        </p:spPr>
        <p:txBody>
          <a:bodyPr>
            <a:noAutofit/>
          </a:bodyPr>
          <a:lstStyle/>
          <a:p>
            <a:r>
              <a:rPr lang="en-US" sz="2800" b="1" dirty="0" smtClean="0"/>
              <a:t>Chemical Forms in Which Carbon Dioxide Is Transported</a:t>
            </a:r>
            <a:endParaRPr lang="bg-BG" sz="2800" dirty="0"/>
          </a:p>
        </p:txBody>
      </p:sp>
      <p:sp>
        <p:nvSpPr>
          <p:cNvPr id="3" name="Content Placeholder 2"/>
          <p:cNvSpPr>
            <a:spLocks noGrp="1"/>
          </p:cNvSpPr>
          <p:nvPr>
            <p:ph idx="1"/>
          </p:nvPr>
        </p:nvSpPr>
        <p:spPr>
          <a:xfrm>
            <a:off x="331912" y="1772816"/>
            <a:ext cx="8812088" cy="4755158"/>
          </a:xfrm>
        </p:spPr>
        <p:txBody>
          <a:bodyPr/>
          <a:lstStyle/>
          <a:p>
            <a:pPr>
              <a:buFont typeface="Wingdings" pitchFamily="2" charset="2"/>
              <a:buChar char="v"/>
            </a:pPr>
            <a:r>
              <a:rPr lang="en-US" b="1" dirty="0" smtClean="0"/>
              <a:t>Transport of Carbon Dioxide in the Form of Bicarbonate Ion – 70%</a:t>
            </a:r>
          </a:p>
          <a:p>
            <a:pPr>
              <a:buFont typeface="Wingdings" pitchFamily="2" charset="2"/>
              <a:buChar char="v"/>
            </a:pPr>
            <a:r>
              <a:rPr lang="en-US" b="1" dirty="0" smtClean="0"/>
              <a:t>Transport of Carbon Dioxide in Combination with Hemoglobin (</a:t>
            </a:r>
            <a:r>
              <a:rPr lang="en-US" b="1" dirty="0" err="1" smtClean="0"/>
              <a:t>Carbaminohemoglobin</a:t>
            </a:r>
            <a:r>
              <a:rPr lang="en-US" b="1" dirty="0" smtClean="0"/>
              <a:t>) - 23%</a:t>
            </a:r>
          </a:p>
          <a:p>
            <a:pPr>
              <a:buFont typeface="Wingdings" pitchFamily="2" charset="2"/>
              <a:buChar char="v"/>
            </a:pPr>
            <a:r>
              <a:rPr lang="en-US" b="1" dirty="0" smtClean="0"/>
              <a:t>Transport of Carbon Dioxide in the Dissolved State - 7%</a:t>
            </a:r>
            <a:endParaRPr lang="bg-BG"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371656" cy="838200"/>
          </a:xfrm>
        </p:spPr>
        <p:txBody>
          <a:bodyPr>
            <a:normAutofit/>
          </a:bodyPr>
          <a:lstStyle/>
          <a:p>
            <a:pPr algn="ctr"/>
            <a:r>
              <a:rPr lang="en-US" sz="2400" dirty="0" smtClean="0"/>
              <a:t>Diffusion of carbon dioxide in the alveolus</a:t>
            </a:r>
            <a:endParaRPr lang="bg-BG" sz="2400" dirty="0"/>
          </a:p>
        </p:txBody>
      </p:sp>
      <p:pic>
        <p:nvPicPr>
          <p:cNvPr id="69635" name="Picture 3"/>
          <p:cNvPicPr>
            <a:picLocks noGrp="1" noChangeAspect="1" noChangeArrowheads="1"/>
          </p:cNvPicPr>
          <p:nvPr>
            <p:ph idx="1"/>
          </p:nvPr>
        </p:nvPicPr>
        <p:blipFill>
          <a:blip r:embed="rId2" cstate="print"/>
          <a:srcRect/>
          <a:stretch>
            <a:fillRect/>
          </a:stretch>
        </p:blipFill>
        <p:spPr bwMode="auto">
          <a:xfrm>
            <a:off x="1979712" y="1124744"/>
            <a:ext cx="4896544" cy="5733256"/>
          </a:xfrm>
          <a:prstGeom prst="rect">
            <a:avLst/>
          </a:prstGeom>
          <a:noFill/>
          <a:ln w="28575">
            <a:solidFill>
              <a:schemeClr val="accent1">
                <a:lumMod val="75000"/>
              </a:schemeClr>
            </a:solid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pic>
        <p:nvPicPr>
          <p:cNvPr id="65538" name="Picture 2" descr="F:\lectures_ELE_2 semester\15-2.jpg"/>
          <p:cNvPicPr>
            <a:picLocks noGrp="1" noChangeAspect="1" noChangeArrowheads="1"/>
          </p:cNvPicPr>
          <p:nvPr>
            <p:ph idx="1"/>
          </p:nvPr>
        </p:nvPicPr>
        <p:blipFill>
          <a:blip r:embed="rId2" cstate="print"/>
          <a:srcRect/>
          <a:stretch>
            <a:fillRect/>
          </a:stretch>
        </p:blipFill>
        <p:spPr bwMode="auto">
          <a:xfrm>
            <a:off x="1547664" y="404664"/>
            <a:ext cx="5688632" cy="6453336"/>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899592" y="549275"/>
            <a:ext cx="7561783" cy="1008063"/>
          </a:xfrm>
        </p:spPr>
        <p:txBody>
          <a:bodyPr>
            <a:normAutofit fontScale="90000"/>
          </a:bodyPr>
          <a:lstStyle/>
          <a:p>
            <a:pPr algn="ctr"/>
            <a:r>
              <a:rPr lang="bg-BG" sz="3200" dirty="0" smtClean="0">
                <a:solidFill>
                  <a:srgbClr val="FF0000"/>
                </a:solidFill>
              </a:rPr>
              <a:t>Т</a:t>
            </a:r>
            <a:r>
              <a:rPr lang="en-US" sz="3200" dirty="0" smtClean="0">
                <a:solidFill>
                  <a:srgbClr val="FF0000"/>
                </a:solidFill>
              </a:rPr>
              <a:t>hanks for your attention</a:t>
            </a:r>
            <a:r>
              <a:rPr lang="bg-BG" sz="3200" dirty="0" smtClean="0">
                <a:solidFill>
                  <a:srgbClr val="FF0000"/>
                </a:solidFill>
              </a:rPr>
              <a:t>!</a:t>
            </a:r>
            <a:r>
              <a:rPr lang="bg-BG" sz="3200" i="1" dirty="0" smtClean="0">
                <a:solidFill>
                  <a:srgbClr val="FF0000"/>
                </a:solidFill>
              </a:rPr>
              <a:t/>
            </a:r>
            <a:br>
              <a:rPr lang="bg-BG" sz="3200" i="1" dirty="0" smtClean="0">
                <a:solidFill>
                  <a:srgbClr val="FF0000"/>
                </a:solidFill>
              </a:rPr>
            </a:br>
            <a:r>
              <a:rPr lang="en-US" sz="3400" b="1" i="1" dirty="0">
                <a:solidFill>
                  <a:srgbClr val="FF0066"/>
                </a:solidFill>
              </a:rPr>
              <a:t/>
            </a:r>
            <a:br>
              <a:rPr lang="en-US" sz="3400" b="1" i="1" dirty="0">
                <a:solidFill>
                  <a:srgbClr val="FF0066"/>
                </a:solidFill>
              </a:rPr>
            </a:br>
            <a:endParaRPr lang="bg-BG" sz="3400" b="1" i="1" dirty="0">
              <a:solidFill>
                <a:srgbClr val="FF0066"/>
              </a:solidFill>
            </a:endParaRPr>
          </a:p>
        </p:txBody>
      </p:sp>
      <p:sp>
        <p:nvSpPr>
          <p:cNvPr id="51203" name="Rectangle 3"/>
          <p:cNvSpPr>
            <a:spLocks noGrp="1" noChangeArrowheads="1"/>
          </p:cNvSpPr>
          <p:nvPr>
            <p:ph type="body" idx="1"/>
          </p:nvPr>
        </p:nvSpPr>
        <p:spPr>
          <a:xfrm>
            <a:off x="457200" y="1700213"/>
            <a:ext cx="8229600" cy="4430712"/>
          </a:xfrm>
        </p:spPr>
        <p:txBody>
          <a:bodyPr/>
          <a:lstStyle/>
          <a:p>
            <a:pPr>
              <a:buFont typeface="Wingdings" pitchFamily="2" charset="2"/>
              <a:buNone/>
            </a:pPr>
            <a:r>
              <a:rPr lang="bg-BG" sz="3600" i="1"/>
              <a:t> </a:t>
            </a:r>
            <a:endParaRPr lang="en-US" sz="3600" b="1" i="1">
              <a:solidFill>
                <a:srgbClr val="FF0066"/>
              </a:solidFill>
            </a:endParaRPr>
          </a:p>
        </p:txBody>
      </p:sp>
      <p:pic>
        <p:nvPicPr>
          <p:cNvPr id="51204" name="Picture 4"/>
          <p:cNvPicPr>
            <a:picLocks noChangeAspect="1" noChangeArrowheads="1"/>
          </p:cNvPicPr>
          <p:nvPr/>
        </p:nvPicPr>
        <p:blipFill>
          <a:blip r:embed="rId2" cstate="print"/>
          <a:srcRect/>
          <a:stretch>
            <a:fillRect/>
          </a:stretch>
        </p:blipFill>
        <p:spPr bwMode="auto">
          <a:xfrm>
            <a:off x="971550" y="1341438"/>
            <a:ext cx="7272338" cy="5040312"/>
          </a:xfrm>
          <a:prstGeom prst="rect">
            <a:avLst/>
          </a:prstGeom>
          <a:noFill/>
          <a:ln w="28575">
            <a:solidFill>
              <a:schemeClr val="accent1"/>
            </a:solid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bg-BG"/>
          </a:p>
        </p:txBody>
      </p:sp>
      <p:sp>
        <p:nvSpPr>
          <p:cNvPr id="12291" name="Content Placeholder 2"/>
          <p:cNvSpPr>
            <a:spLocks noGrp="1"/>
          </p:cNvSpPr>
          <p:nvPr>
            <p:ph sz="half" idx="1"/>
          </p:nvPr>
        </p:nvSpPr>
        <p:spPr/>
        <p:txBody>
          <a:bodyPr/>
          <a:lstStyle/>
          <a:p>
            <a:endParaRPr lang="bg-BG" smtClean="0"/>
          </a:p>
        </p:txBody>
      </p:sp>
      <p:sp>
        <p:nvSpPr>
          <p:cNvPr id="12292" name="Content Placeholder 3"/>
          <p:cNvSpPr>
            <a:spLocks noGrp="1"/>
          </p:cNvSpPr>
          <p:nvPr>
            <p:ph sz="half" idx="2"/>
          </p:nvPr>
        </p:nvSpPr>
        <p:spPr/>
        <p:txBody>
          <a:bodyPr/>
          <a:lstStyle/>
          <a:p>
            <a:endParaRPr lang="bg-BG" smtClean="0"/>
          </a:p>
        </p:txBody>
      </p:sp>
      <p:pic>
        <p:nvPicPr>
          <p:cNvPr id="12293" name="Picture 4" descr="http://mcb.berkeley.edu/courses/mcb136/topic/Respiration/SlideSet1/Resp1_files/slide0005_image012.gif"/>
          <p:cNvPicPr>
            <a:picLocks noChangeAspect="1" noChangeArrowheads="1"/>
          </p:cNvPicPr>
          <p:nvPr/>
        </p:nvPicPr>
        <p:blipFill>
          <a:blip r:embed="rId2" cstate="print"/>
          <a:srcRect/>
          <a:stretch>
            <a:fillRect/>
          </a:stretch>
        </p:blipFill>
        <p:spPr bwMode="auto">
          <a:xfrm>
            <a:off x="492125" y="371475"/>
            <a:ext cx="8161338" cy="6115050"/>
          </a:xfrm>
          <a:prstGeom prst="rect">
            <a:avLst/>
          </a:prstGeom>
          <a:noFill/>
          <a:ln w="28575">
            <a:solidFill>
              <a:schemeClr val="accent1">
                <a:lumMod val="50000"/>
              </a:schemeClr>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3563" y="-315416"/>
            <a:ext cx="3500437" cy="2247900"/>
          </a:xfrm>
        </p:spPr>
        <p:txBody>
          <a:bodyPr/>
          <a:lstStyle/>
          <a:p>
            <a:pPr>
              <a:defRPr/>
            </a:pPr>
            <a:r>
              <a:rPr lang="en-US" sz="2800" b="1" dirty="0" smtClean="0">
                <a:solidFill>
                  <a:schemeClr val="bg2">
                    <a:lumMod val="25000"/>
                  </a:schemeClr>
                </a:solidFill>
                <a:effectLst>
                  <a:outerShdw blurRad="38100" dist="38100" dir="2700000" algn="tl">
                    <a:srgbClr val="000000">
                      <a:alpha val="43137"/>
                    </a:srgbClr>
                  </a:outerShdw>
                </a:effectLst>
              </a:rPr>
              <a:t>Lower portion of respiratory system</a:t>
            </a:r>
            <a:endParaRPr lang="bg-BG" sz="2800" dirty="0">
              <a:solidFill>
                <a:schemeClr val="bg2">
                  <a:lumMod val="25000"/>
                </a:schemeClr>
              </a:solidFill>
            </a:endParaRPr>
          </a:p>
        </p:txBody>
      </p:sp>
      <p:pic>
        <p:nvPicPr>
          <p:cNvPr id="15364" name="Picture 2"/>
          <p:cNvPicPr>
            <a:picLocks noChangeAspect="1" noChangeArrowheads="1"/>
          </p:cNvPicPr>
          <p:nvPr/>
        </p:nvPicPr>
        <p:blipFill>
          <a:blip r:embed="rId2" cstate="print"/>
          <a:srcRect/>
          <a:stretch>
            <a:fillRect/>
          </a:stretch>
        </p:blipFill>
        <p:spPr bwMode="auto">
          <a:xfrm>
            <a:off x="323528" y="306387"/>
            <a:ext cx="5299075" cy="6551613"/>
          </a:xfrm>
          <a:prstGeom prst="rect">
            <a:avLst/>
          </a:prstGeom>
          <a:noFill/>
          <a:ln w="28575">
            <a:solidFill>
              <a:schemeClr val="accent1"/>
            </a:solidFill>
            <a:miter lim="800000"/>
            <a:headEnd/>
            <a:tailEnd/>
          </a:ln>
        </p:spPr>
      </p:pic>
      <p:sp>
        <p:nvSpPr>
          <p:cNvPr id="6" name="TextBox 5"/>
          <p:cNvSpPr txBox="1"/>
          <p:nvPr/>
        </p:nvSpPr>
        <p:spPr>
          <a:xfrm>
            <a:off x="5652120" y="5589240"/>
            <a:ext cx="1973361" cy="400110"/>
          </a:xfrm>
          <a:prstGeom prst="rect">
            <a:avLst/>
          </a:prstGeom>
          <a:solidFill>
            <a:schemeClr val="bg1"/>
          </a:solidFill>
          <a:ln>
            <a:solidFill>
              <a:schemeClr val="accent1">
                <a:lumMod val="50000"/>
              </a:schemeClr>
            </a:solidFill>
          </a:ln>
        </p:spPr>
        <p:txBody>
          <a:bodyPr wrap="none" rtlCol="0">
            <a:spAutoFit/>
          </a:bodyPr>
          <a:lstStyle/>
          <a:p>
            <a:r>
              <a:rPr lang="en-US" sz="2000" b="1" dirty="0" smtClean="0">
                <a:solidFill>
                  <a:schemeClr val="accent1">
                    <a:lumMod val="50000"/>
                  </a:schemeClr>
                </a:solidFill>
              </a:rPr>
              <a:t>Cluster of alveoli</a:t>
            </a:r>
            <a:endParaRPr lang="bg-BG" sz="2000" b="1" dirty="0">
              <a:solidFill>
                <a:schemeClr val="accent1">
                  <a:lumMod val="50000"/>
                </a:schemeClr>
              </a:solidFill>
            </a:endParaRPr>
          </a:p>
        </p:txBody>
      </p:sp>
      <p:cxnSp>
        <p:nvCxnSpPr>
          <p:cNvPr id="8" name="Straight Arrow Connector 7"/>
          <p:cNvCxnSpPr/>
          <p:nvPr/>
        </p:nvCxnSpPr>
        <p:spPr>
          <a:xfrm flipH="1">
            <a:off x="5220072" y="5805264"/>
            <a:ext cx="360040"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7" name="Picture 4" descr="http://mcb.berkeley.edu/courses/mcb136/topic/Respiration/SlideSet1/Resp1_files/slide0007_image015.jpg"/>
          <p:cNvPicPr>
            <a:picLocks noGrp="1" noChangeAspect="1" noChangeArrowheads="1"/>
          </p:cNvPicPr>
          <p:nvPr>
            <p:ph idx="1"/>
          </p:nvPr>
        </p:nvPicPr>
        <p:blipFill>
          <a:blip r:embed="rId3" cstate="print"/>
          <a:srcRect/>
          <a:stretch>
            <a:fillRect/>
          </a:stretch>
        </p:blipFill>
        <p:spPr bwMode="auto">
          <a:xfrm>
            <a:off x="5796136" y="2636912"/>
            <a:ext cx="3168352" cy="2698385"/>
          </a:xfrm>
          <a:prstGeom prst="rect">
            <a:avLst/>
          </a:prstGeom>
          <a:noFill/>
          <a:ln w="28575">
            <a:solidFill>
              <a:schemeClr val="accent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57200"/>
            <a:ext cx="8092008" cy="838200"/>
          </a:xfrm>
        </p:spPr>
        <p:txBody>
          <a:bodyPr/>
          <a:lstStyle/>
          <a:p>
            <a:r>
              <a:rPr lang="en-US" dirty="0" smtClean="0"/>
              <a:t>The phases of breathing</a:t>
            </a:r>
            <a:endParaRPr lang="bg-BG" dirty="0"/>
          </a:p>
        </p:txBody>
      </p:sp>
      <p:pic>
        <p:nvPicPr>
          <p:cNvPr id="2050" name="Picture 2" descr="C:\Users\user\Documents\AEO_2 semester\respiratory system\inhalation_exhalation.png"/>
          <p:cNvPicPr>
            <a:picLocks noGrp="1" noChangeAspect="1" noChangeArrowheads="1"/>
          </p:cNvPicPr>
          <p:nvPr>
            <p:ph idx="1"/>
          </p:nvPr>
        </p:nvPicPr>
        <p:blipFill>
          <a:blip r:embed="rId2" cstate="print"/>
          <a:srcRect/>
          <a:stretch>
            <a:fillRect/>
          </a:stretch>
        </p:blipFill>
        <p:spPr bwMode="auto">
          <a:xfrm>
            <a:off x="1043608" y="1268760"/>
            <a:ext cx="7056784" cy="511256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Mechanics of Pulmonary Ventilation</a:t>
            </a:r>
            <a:endParaRPr lang="bg-BG" dirty="0"/>
          </a:p>
        </p:txBody>
      </p:sp>
      <p:sp>
        <p:nvSpPr>
          <p:cNvPr id="3" name="Content Placeholder 2"/>
          <p:cNvSpPr>
            <a:spLocks noGrp="1"/>
          </p:cNvSpPr>
          <p:nvPr>
            <p:ph idx="1"/>
          </p:nvPr>
        </p:nvSpPr>
        <p:spPr/>
        <p:txBody>
          <a:bodyPr/>
          <a:lstStyle/>
          <a:p>
            <a:pPr>
              <a:buFont typeface="Wingdings" pitchFamily="2" charset="2"/>
              <a:buChar char="v"/>
            </a:pPr>
            <a:r>
              <a:rPr lang="en-US" dirty="0" smtClean="0"/>
              <a:t>The lungs can be expanded and contracted in two ways:</a:t>
            </a:r>
          </a:p>
          <a:p>
            <a:pPr>
              <a:buNone/>
            </a:pPr>
            <a:r>
              <a:rPr lang="en-US" dirty="0" smtClean="0"/>
              <a:t>(1) by downward and upward movement of the diaphragm to lengthen or shorten the chest cavity, and </a:t>
            </a:r>
          </a:p>
          <a:p>
            <a:pPr>
              <a:buNone/>
            </a:pPr>
            <a:r>
              <a:rPr lang="en-US" dirty="0" smtClean="0"/>
              <a:t>(2) by elevation and depression of the ribs to increase and decrease the anterior-posterior diameter of the chest cavity.</a:t>
            </a:r>
            <a:endParaRPr lang="bg-BG"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1017</TotalTime>
  <Words>3535</Words>
  <Application>Microsoft Office PowerPoint</Application>
  <PresentationFormat>On-screen Show (4:3)</PresentationFormat>
  <Paragraphs>186</Paragraphs>
  <Slides>56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Trek</vt:lpstr>
      <vt:lpstr>CorelDRAW.Graphic.10</vt:lpstr>
      <vt:lpstr>Respiration. Pulmonary and alveolar ventilation. Lung capacities. Gas exchange through respiratory membrane. Gas transport between the lungs and tissues</vt:lpstr>
      <vt:lpstr>The goals of respiration are to provide oxygen to the tissues and to remove carbon dioxide.</vt:lpstr>
      <vt:lpstr>Slide 3</vt:lpstr>
      <vt:lpstr>Upper portion of the respiratory system</vt:lpstr>
      <vt:lpstr>Respiratory epithelium</vt:lpstr>
      <vt:lpstr>Slide 6</vt:lpstr>
      <vt:lpstr>Lower portion of respiratory system</vt:lpstr>
      <vt:lpstr>The phases of breathing</vt:lpstr>
      <vt:lpstr>Mechanics of Pulmonary Ventilation</vt:lpstr>
      <vt:lpstr>Mechanics of Pulmonary Ventilation</vt:lpstr>
      <vt:lpstr>Respiratory muscles</vt:lpstr>
      <vt:lpstr>Slide 12</vt:lpstr>
      <vt:lpstr>Effect of the Thoracic Cage on Lung Expansibility</vt:lpstr>
      <vt:lpstr>Slide 14</vt:lpstr>
      <vt:lpstr>Movement of Air In and Out of the Lungs and the Pressures That Cause the Movement</vt:lpstr>
      <vt:lpstr>Slide 16</vt:lpstr>
      <vt:lpstr>Slide 17</vt:lpstr>
      <vt:lpstr>Slide 18</vt:lpstr>
      <vt:lpstr>Slide 19</vt:lpstr>
      <vt:lpstr>Slide 20</vt:lpstr>
      <vt:lpstr>Slide 21</vt:lpstr>
      <vt:lpstr>Surfactant, Surface Tension, and Collapse of the Alveoli</vt:lpstr>
      <vt:lpstr>Surfactant and Its Effect on Surface Tension.</vt:lpstr>
      <vt:lpstr>alveoli</vt:lpstr>
      <vt:lpstr>Slide 25</vt:lpstr>
      <vt:lpstr>Pressure in Occluded Alveoli Caused by Surface Tension</vt:lpstr>
      <vt:lpstr>spirometry</vt:lpstr>
      <vt:lpstr>Pulmonary Volumes</vt:lpstr>
      <vt:lpstr>Pulmonary Capacities </vt:lpstr>
      <vt:lpstr>Pulmonary ventilation</vt:lpstr>
      <vt:lpstr>Pulmonary volumes and capacities</vt:lpstr>
      <vt:lpstr>Physics of Gas Diffusion and Gas Partial Pressures</vt:lpstr>
      <vt:lpstr>Slide 33</vt:lpstr>
      <vt:lpstr>Factors That Determine the Partial Pressure of  a Gas Dissolved in a Fluid</vt:lpstr>
      <vt:lpstr>Diffusion of Gases Between the Gas Phase in the Alveoli and the Dissolved Phase in the Pulmonary Blood</vt:lpstr>
      <vt:lpstr>Slide 36</vt:lpstr>
      <vt:lpstr>Diffusion of Gases Through the Respiratory Membrane</vt:lpstr>
      <vt:lpstr>Respiratory Membrane</vt:lpstr>
      <vt:lpstr>Ultra structure of the alveolar respiratory membrane, shown in cross section</vt:lpstr>
      <vt:lpstr>Factors That Affect the Rate of Gas Diffusion Through the Respiratory Membrane:</vt:lpstr>
      <vt:lpstr>Diffusing Capacity of the Respiratory Membrane</vt:lpstr>
      <vt:lpstr>Gas Exchange and Alveolar Partial Pressures When Ventilation/perfusion ratio is normal  </vt:lpstr>
      <vt:lpstr>respiratory quotient (RQ)</vt:lpstr>
      <vt:lpstr>We will discuss:</vt:lpstr>
      <vt:lpstr>Gas exchange</vt:lpstr>
      <vt:lpstr>When blood first arrives at the pulmonary capillary at its arteriole end, the partial pressures of carbon dioxide and oxygen are: pCO2= 45 mm Hg, pO2 = 40 mm Hg.</vt:lpstr>
      <vt:lpstr>Transport of Oxygen from the Lungs to the Body Tissues</vt:lpstr>
      <vt:lpstr>Oxygen-Hemoglobin Dissociation Curve</vt:lpstr>
      <vt:lpstr>oxygen-hemoglobin dissociation curve</vt:lpstr>
      <vt:lpstr>Factors That Shift the Oxygen-Hemoglobin Dissociation Curve:</vt:lpstr>
      <vt:lpstr>Slide 51</vt:lpstr>
      <vt:lpstr>Diffusion of carbon dioxide in the tissues</vt:lpstr>
      <vt:lpstr>Chemical Forms in Which Carbon Dioxide Is Transported</vt:lpstr>
      <vt:lpstr>Diffusion of carbon dioxide in the alveolus</vt:lpstr>
      <vt:lpstr>Slide 55</vt:lpstr>
      <vt:lpstr>Тhanks for your attention!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Respiration. Lung capacities. Pulmonary and alveolar ventilation. Gas exchange through respiratory membrane. Gas transport between the lungs and tissues</dc:title>
  <dc:creator>user</dc:creator>
  <cp:lastModifiedBy>user</cp:lastModifiedBy>
  <cp:revision>91</cp:revision>
  <dcterms:created xsi:type="dcterms:W3CDTF">2013-11-21T13:21:16Z</dcterms:created>
  <dcterms:modified xsi:type="dcterms:W3CDTF">2018-01-23T14:09:08Z</dcterms:modified>
</cp:coreProperties>
</file>