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52"/>
  </p:handoutMasterIdLst>
  <p:sldIdLst>
    <p:sldId id="256" r:id="rId2"/>
    <p:sldId id="265" r:id="rId3"/>
    <p:sldId id="257" r:id="rId4"/>
    <p:sldId id="258" r:id="rId5"/>
    <p:sldId id="263" r:id="rId6"/>
    <p:sldId id="259" r:id="rId7"/>
    <p:sldId id="274" r:id="rId8"/>
    <p:sldId id="269" r:id="rId9"/>
    <p:sldId id="260" r:id="rId10"/>
    <p:sldId id="266" r:id="rId11"/>
    <p:sldId id="271" r:id="rId12"/>
    <p:sldId id="267" r:id="rId13"/>
    <p:sldId id="276" r:id="rId14"/>
    <p:sldId id="268" r:id="rId15"/>
    <p:sldId id="277" r:id="rId16"/>
    <p:sldId id="275" r:id="rId17"/>
    <p:sldId id="261" r:id="rId18"/>
    <p:sldId id="272" r:id="rId19"/>
    <p:sldId id="273" r:id="rId20"/>
    <p:sldId id="278" r:id="rId21"/>
    <p:sldId id="264" r:id="rId22"/>
    <p:sldId id="270" r:id="rId23"/>
    <p:sldId id="279" r:id="rId24"/>
    <p:sldId id="282" r:id="rId25"/>
    <p:sldId id="284" r:id="rId26"/>
    <p:sldId id="307" r:id="rId27"/>
    <p:sldId id="283" r:id="rId28"/>
    <p:sldId id="294" r:id="rId29"/>
    <p:sldId id="306" r:id="rId30"/>
    <p:sldId id="286" r:id="rId31"/>
    <p:sldId id="285" r:id="rId32"/>
    <p:sldId id="287" r:id="rId33"/>
    <p:sldId id="288" r:id="rId34"/>
    <p:sldId id="289" r:id="rId35"/>
    <p:sldId id="291" r:id="rId36"/>
    <p:sldId id="292" r:id="rId37"/>
    <p:sldId id="293" r:id="rId38"/>
    <p:sldId id="296" r:id="rId39"/>
    <p:sldId id="299" r:id="rId40"/>
    <p:sldId id="297" r:id="rId41"/>
    <p:sldId id="298" r:id="rId42"/>
    <p:sldId id="280" r:id="rId43"/>
    <p:sldId id="281" r:id="rId44"/>
    <p:sldId id="305" r:id="rId45"/>
    <p:sldId id="300" r:id="rId46"/>
    <p:sldId id="301" r:id="rId47"/>
    <p:sldId id="302" r:id="rId48"/>
    <p:sldId id="303" r:id="rId49"/>
    <p:sldId id="304" r:id="rId50"/>
    <p:sldId id="308" r:id="rId51"/>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C3CD67-E863-4F55-AEAE-40119E0C9C80}" type="datetimeFigureOut">
              <a:rPr lang="bg-BG" smtClean="0"/>
              <a:pPr/>
              <a:t>9.3.2018 г.</a:t>
            </a:fld>
            <a:endParaRPr lang="bg-BG"/>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9DF03F-99CF-4E99-AF36-B083237D9D65}" type="slidenum">
              <a:rPr lang="bg-BG" smtClean="0"/>
              <a:pPr/>
              <a:t>‹#›</a:t>
            </a:fld>
            <a:endParaRPr lang="bg-BG"/>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BD9C-1CBB-497A-A5CF-3C8EA0BDB927}" type="datetimeFigureOut">
              <a:rPr lang="bg-BG" smtClean="0"/>
              <a:pPr/>
              <a:t>9.3.2018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58C2547-31DE-4BA3-AD97-A9DD26C3F766}" type="slidenum">
              <a:rPr lang="bg-BG" smtClean="0"/>
              <a:pPr/>
              <a:t>‹#›</a:t>
            </a:fld>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FBD9C-1CBB-497A-A5CF-3C8EA0BDB927}" type="datetimeFigureOut">
              <a:rPr lang="bg-BG" smtClean="0"/>
              <a:pPr/>
              <a:t>9.3.2018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C2547-31DE-4BA3-AD97-A9DD26C3F766}" type="slidenum">
              <a:rPr lang="bg-BG" smtClean="0"/>
              <a:pPr/>
              <a:t>‹#›</a:t>
            </a:fld>
            <a:endParaRPr lang="bg-BG"/>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00808"/>
            <a:ext cx="9036496" cy="3672408"/>
          </a:xfrm>
        </p:spPr>
        <p:txBody>
          <a:bodyPr>
            <a:noAutofit/>
          </a:bodyPr>
          <a:lstStyle/>
          <a:p>
            <a:r>
              <a:rPr lang="en-US" sz="4400" dirty="0" smtClean="0">
                <a:solidFill>
                  <a:schemeClr val="accent1">
                    <a:lumMod val="75000"/>
                  </a:schemeClr>
                </a:solidFill>
              </a:rPr>
              <a:t>The body fluid compartments: extracellular and intracellular fluids. Regulation of the fluid volume and </a:t>
            </a:r>
            <a:r>
              <a:rPr lang="en-US" sz="4400" dirty="0" err="1" smtClean="0">
                <a:solidFill>
                  <a:schemeClr val="accent1">
                    <a:lumMod val="75000"/>
                  </a:schemeClr>
                </a:solidFill>
              </a:rPr>
              <a:t>osmolarity</a:t>
            </a:r>
            <a:r>
              <a:rPr lang="en-US" sz="4400" dirty="0" smtClean="0">
                <a:solidFill>
                  <a:schemeClr val="accent1">
                    <a:lumMod val="75000"/>
                  </a:schemeClr>
                </a:solidFill>
              </a:rPr>
              <a:t>.</a:t>
            </a:r>
            <a:br>
              <a:rPr lang="en-US" sz="4400" dirty="0" smtClean="0">
                <a:solidFill>
                  <a:schemeClr val="accent1">
                    <a:lumMod val="75000"/>
                  </a:schemeClr>
                </a:solidFill>
              </a:rPr>
            </a:br>
            <a:r>
              <a:rPr lang="en-US" sz="4400" dirty="0" smtClean="0">
                <a:solidFill>
                  <a:schemeClr val="accent1">
                    <a:lumMod val="75000"/>
                  </a:schemeClr>
                </a:solidFill>
              </a:rPr>
              <a:t>Acid - base balance regulation</a:t>
            </a:r>
            <a:endParaRPr lang="bg-BG" sz="4400" dirty="0">
              <a:solidFill>
                <a:schemeClr val="accent1">
                  <a:lumMod val="75000"/>
                </a:schemeClr>
              </a:solidFill>
            </a:endParaRPr>
          </a:p>
        </p:txBody>
      </p:sp>
      <p:sp>
        <p:nvSpPr>
          <p:cNvPr id="3" name="Subtitle 2"/>
          <p:cNvSpPr>
            <a:spLocks noGrp="1"/>
          </p:cNvSpPr>
          <p:nvPr>
            <p:ph type="subTitle" idx="1"/>
          </p:nvPr>
        </p:nvSpPr>
        <p:spPr>
          <a:xfrm>
            <a:off x="467544" y="5373216"/>
            <a:ext cx="7854696" cy="1368152"/>
          </a:xfrm>
        </p:spPr>
        <p:txBody>
          <a:bodyPr>
            <a:normAutofit/>
          </a:bodyPr>
          <a:lstStyle/>
          <a:p>
            <a:r>
              <a:rPr lang="en-US" sz="2400" i="1" dirty="0" smtClean="0">
                <a:solidFill>
                  <a:srgbClr val="0070C0"/>
                </a:solidFill>
              </a:rPr>
              <a:t>Assoc. Prof. </a:t>
            </a:r>
            <a:r>
              <a:rPr lang="en-US" sz="2400" i="1" dirty="0" err="1" smtClean="0">
                <a:solidFill>
                  <a:srgbClr val="0070C0"/>
                </a:solidFill>
              </a:rPr>
              <a:t>Boryana</a:t>
            </a:r>
            <a:r>
              <a:rPr lang="en-US" sz="2400" i="1" dirty="0" smtClean="0">
                <a:solidFill>
                  <a:srgbClr val="0070C0"/>
                </a:solidFill>
              </a:rPr>
              <a:t> </a:t>
            </a:r>
            <a:r>
              <a:rPr lang="en-US" sz="2400" i="1" dirty="0" err="1" smtClean="0">
                <a:solidFill>
                  <a:srgbClr val="0070C0"/>
                </a:solidFill>
              </a:rPr>
              <a:t>Ruseva</a:t>
            </a:r>
            <a:r>
              <a:rPr lang="en-US" sz="2400" i="1" dirty="0" smtClean="0">
                <a:solidFill>
                  <a:srgbClr val="0070C0"/>
                </a:solidFill>
              </a:rPr>
              <a:t>, MD, PhD</a:t>
            </a:r>
          </a:p>
          <a:p>
            <a:r>
              <a:rPr lang="en-US" sz="2400" i="1" dirty="0" smtClean="0">
                <a:solidFill>
                  <a:srgbClr val="0070C0"/>
                </a:solidFill>
              </a:rPr>
              <a:t>Department of Physiology</a:t>
            </a:r>
          </a:p>
          <a:p>
            <a:r>
              <a:rPr lang="en-US" sz="2400" i="1" dirty="0" smtClean="0">
                <a:solidFill>
                  <a:srgbClr val="0070C0"/>
                </a:solidFill>
              </a:rPr>
              <a:t>Medical University-Pleven</a:t>
            </a:r>
            <a:endParaRPr lang="bg-BG" sz="2400" i="1" dirty="0" smtClean="0">
              <a:solidFill>
                <a:srgbClr val="0070C0"/>
              </a:solidFill>
            </a:endParaRPr>
          </a:p>
          <a:p>
            <a:pPr algn="just"/>
            <a:endParaRPr lang="bg-BG" dirty="0" smtClean="0"/>
          </a:p>
          <a:p>
            <a:pPr algn="just"/>
            <a:endParaRPr lang="bg-BG" dirty="0"/>
          </a:p>
        </p:txBody>
      </p:sp>
      <p:pic>
        <p:nvPicPr>
          <p:cNvPr id="4" name="Picture 4"/>
          <p:cNvPicPr>
            <a:picLocks noChangeAspect="1" noChangeArrowheads="1"/>
          </p:cNvPicPr>
          <p:nvPr/>
        </p:nvPicPr>
        <p:blipFill>
          <a:blip r:embed="rId2" cstate="print"/>
          <a:srcRect/>
          <a:stretch>
            <a:fillRect/>
          </a:stretch>
        </p:blipFill>
        <p:spPr bwMode="auto">
          <a:xfrm>
            <a:off x="971600" y="332656"/>
            <a:ext cx="1008286" cy="936055"/>
          </a:xfrm>
          <a:prstGeom prst="rect">
            <a:avLst/>
          </a:prstGeom>
          <a:noFill/>
          <a:ln w="9525">
            <a:solidFill>
              <a:schemeClr val="tx2"/>
            </a:solidFill>
            <a:miter lim="800000"/>
            <a:headEnd/>
            <a:tailEnd/>
          </a:ln>
        </p:spPr>
      </p:pic>
      <p:sp>
        <p:nvSpPr>
          <p:cNvPr id="5" name="TextBox 4"/>
          <p:cNvSpPr txBox="1"/>
          <p:nvPr/>
        </p:nvSpPr>
        <p:spPr>
          <a:xfrm>
            <a:off x="2339752" y="260648"/>
            <a:ext cx="4381713" cy="1231106"/>
          </a:xfrm>
          <a:prstGeom prst="rect">
            <a:avLst/>
          </a:prstGeom>
          <a:noFill/>
        </p:spPr>
        <p:txBody>
          <a:bodyPr wrap="none" rtlCol="0">
            <a:spAutoFit/>
          </a:bodyPr>
          <a:lstStyle/>
          <a:p>
            <a:pPr algn="ctr"/>
            <a:r>
              <a:rPr lang="en-US" altLang="bg-BG" sz="2000" b="1" dirty="0" smtClean="0">
                <a:solidFill>
                  <a:srgbClr val="0070C0"/>
                </a:solidFill>
                <a:latin typeface="Times New Roman" pitchFamily="18" charset="0"/>
                <a:cs typeface="Times New Roman" pitchFamily="18" charset="0"/>
              </a:rPr>
              <a:t>MEDICAL UNIVERSITY – PLEVEN</a:t>
            </a:r>
            <a:endParaRPr lang="bg-BG" altLang="bg-BG" sz="2000" b="1" dirty="0" smtClean="0">
              <a:solidFill>
                <a:srgbClr val="0070C0"/>
              </a:solidFill>
              <a:latin typeface="Times New Roman" pitchFamily="18" charset="0"/>
              <a:cs typeface="Times New Roman" pitchFamily="18" charset="0"/>
            </a:endParaRPr>
          </a:p>
          <a:p>
            <a:pPr algn="ctr"/>
            <a:r>
              <a:rPr lang="en-US" altLang="bg-BG" b="1" dirty="0" smtClean="0">
                <a:solidFill>
                  <a:srgbClr val="0070C0"/>
                </a:solidFill>
                <a:latin typeface="Times New Roman" pitchFamily="18" charset="0"/>
                <a:cs typeface="Times New Roman" pitchFamily="18" charset="0"/>
              </a:rPr>
              <a:t>FACULTY OF MEDICINE</a:t>
            </a:r>
            <a:endParaRPr lang="bg-BG" altLang="bg-BG" b="1" dirty="0" smtClean="0">
              <a:solidFill>
                <a:srgbClr val="0070C0"/>
              </a:solidFill>
              <a:latin typeface="Times New Roman" pitchFamily="18" charset="0"/>
              <a:cs typeface="Times New Roman" pitchFamily="18" charset="0"/>
            </a:endParaRPr>
          </a:p>
          <a:p>
            <a:pPr algn="ctr"/>
            <a:r>
              <a:rPr lang="en-US" altLang="bg-BG" b="1" dirty="0" smtClean="0">
                <a:solidFill>
                  <a:srgbClr val="0070C0"/>
                </a:solidFill>
                <a:latin typeface="Times New Roman" pitchFamily="18" charset="0"/>
                <a:cs typeface="Times New Roman" pitchFamily="18" charset="0"/>
              </a:rPr>
              <a:t>DISTANCE LEARNING CENTER</a:t>
            </a:r>
            <a:endParaRPr lang="bg-BG" altLang="bg-BG" b="1" dirty="0" smtClean="0">
              <a:solidFill>
                <a:srgbClr val="0070C0"/>
              </a:solidFill>
              <a:latin typeface="Times New Roman" pitchFamily="18" charset="0"/>
              <a:cs typeface="Times New Roman" pitchFamily="18" charset="0"/>
            </a:endParaRPr>
          </a:p>
          <a:p>
            <a:endParaRPr lang="bg-BG" dirty="0"/>
          </a:p>
        </p:txBody>
      </p:sp>
      <p:cxnSp>
        <p:nvCxnSpPr>
          <p:cNvPr id="7" name="Straight Connector 6"/>
          <p:cNvCxnSpPr/>
          <p:nvPr/>
        </p:nvCxnSpPr>
        <p:spPr>
          <a:xfrm>
            <a:off x="3059832" y="908720"/>
            <a:ext cx="295232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9872" y="1340768"/>
            <a:ext cx="1935658" cy="646331"/>
          </a:xfrm>
          <a:prstGeom prst="rect">
            <a:avLst/>
          </a:prstGeom>
          <a:noFill/>
        </p:spPr>
        <p:txBody>
          <a:bodyPr wrap="none" rtlCol="0">
            <a:spAutoFit/>
          </a:bodyPr>
          <a:lstStyle/>
          <a:p>
            <a:r>
              <a:rPr lang="en-US" altLang="en-US" b="1" dirty="0" smtClean="0">
                <a:solidFill>
                  <a:srgbClr val="002060"/>
                </a:solidFill>
                <a:latin typeface="Arial Black" panose="020B0A04020102020204" pitchFamily="34" charset="0"/>
                <a:cs typeface="+mn-ea"/>
              </a:rPr>
              <a:t>Lecture </a:t>
            </a:r>
            <a:r>
              <a:rPr lang="bg-BG" altLang="en-US" b="1" dirty="0" smtClean="0">
                <a:solidFill>
                  <a:srgbClr val="002060"/>
                </a:solidFill>
                <a:latin typeface="Arial Black" panose="020B0A04020102020204" pitchFamily="34" charset="0"/>
                <a:cs typeface="Arial" panose="020B0604020202020204" pitchFamily="34" charset="0"/>
              </a:rPr>
              <a:t>№</a:t>
            </a:r>
            <a:r>
              <a:rPr lang="bg-BG" altLang="en-US" b="1" dirty="0" smtClean="0">
                <a:solidFill>
                  <a:srgbClr val="002060"/>
                </a:solidFill>
                <a:latin typeface="Arial Black" panose="020B0A04020102020204" pitchFamily="34" charset="0"/>
                <a:cs typeface="+mn-ea"/>
              </a:rPr>
              <a:t> </a:t>
            </a:r>
            <a:r>
              <a:rPr lang="en-US" altLang="en-US" b="1" dirty="0" smtClean="0">
                <a:solidFill>
                  <a:srgbClr val="002060"/>
                </a:solidFill>
                <a:latin typeface="Arial Black" panose="020B0A04020102020204" pitchFamily="34" charset="0"/>
                <a:cs typeface="+mn-ea"/>
              </a:rPr>
              <a:t>19</a:t>
            </a:r>
            <a:endParaRPr lang="bg-BG" altLang="en-US" b="1" dirty="0" smtClean="0">
              <a:solidFill>
                <a:srgbClr val="002060"/>
              </a:solidFill>
              <a:latin typeface="Arial Black" panose="020B0A04020102020204" pitchFamily="34" charset="0"/>
              <a:cs typeface="Arial" panose="020B0604020202020204" pitchFamily="34" charset="0"/>
            </a:endParaRPr>
          </a:p>
          <a:p>
            <a:endParaRPr lang="bg-B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260648"/>
            <a:ext cx="9144000" cy="6597352"/>
          </a:xfrm>
        </p:spPr>
        <p:txBody>
          <a:bodyPr>
            <a:noAutofit/>
          </a:bodyPr>
          <a:lstStyle/>
          <a:p>
            <a:pPr>
              <a:buFont typeface="Wingdings" pitchFamily="2" charset="2"/>
              <a:buChar char="v"/>
            </a:pPr>
            <a:r>
              <a:rPr lang="en-US" dirty="0" smtClean="0">
                <a:solidFill>
                  <a:schemeClr val="accent1">
                    <a:lumMod val="75000"/>
                  </a:schemeClr>
                </a:solidFill>
              </a:rPr>
              <a:t>The extracellular fluid, including the plasma  and the interstitial fluid, contains large amounts of sodium and chloride ions, reasonably large amounts of bicarbonate ions, but only small quantities of potassium, calcium, magnesium, phosphate, and organic acid ions.</a:t>
            </a:r>
          </a:p>
          <a:p>
            <a:pPr>
              <a:buFont typeface="Wingdings" pitchFamily="2" charset="2"/>
              <a:buChar char="v"/>
            </a:pPr>
            <a:r>
              <a:rPr lang="en-US" dirty="0" smtClean="0">
                <a:solidFill>
                  <a:schemeClr val="accent1">
                    <a:lumMod val="75000"/>
                  </a:schemeClr>
                </a:solidFill>
              </a:rPr>
              <a:t>The composition of extracellular fluid is carefully regulated by various mechanisms, but especially by the kidneys. </a:t>
            </a:r>
          </a:p>
          <a:p>
            <a:pPr>
              <a:buFont typeface="Wingdings" pitchFamily="2" charset="2"/>
              <a:buChar char="v"/>
            </a:pPr>
            <a:r>
              <a:rPr lang="en-US" dirty="0" smtClean="0">
                <a:solidFill>
                  <a:schemeClr val="accent1">
                    <a:lumMod val="75000"/>
                  </a:schemeClr>
                </a:solidFill>
              </a:rPr>
              <a:t>This allows the cells to remain continually bathed in a fluid that contains the proper concentration of electrolytes and nutrients for optimal cell function.</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pic>
        <p:nvPicPr>
          <p:cNvPr id="3074" name="Picture 2" descr="F:\lectures_ELE_14\q9mwuQIdOqAFT9oZfR7MRw.jpg"/>
          <p:cNvPicPr>
            <a:picLocks noGrp="1" noChangeAspect="1" noChangeArrowheads="1"/>
          </p:cNvPicPr>
          <p:nvPr>
            <p:ph idx="1"/>
          </p:nvPr>
        </p:nvPicPr>
        <p:blipFill>
          <a:blip r:embed="rId2" cstate="print"/>
          <a:srcRect/>
          <a:stretch>
            <a:fillRect/>
          </a:stretch>
        </p:blipFill>
        <p:spPr bwMode="auto">
          <a:xfrm>
            <a:off x="0" y="0"/>
            <a:ext cx="4392488" cy="3816424"/>
          </a:xfrm>
          <a:prstGeom prst="rect">
            <a:avLst/>
          </a:prstGeom>
          <a:noFill/>
          <a:ln>
            <a:solidFill>
              <a:schemeClr val="accent1"/>
            </a:solidFill>
          </a:ln>
        </p:spPr>
      </p:pic>
      <p:pic>
        <p:nvPicPr>
          <p:cNvPr id="3075" name="Picture 3" descr="F:\lectures_ELE_14\conctab.gif"/>
          <p:cNvPicPr>
            <a:picLocks noChangeAspect="1" noChangeArrowheads="1"/>
          </p:cNvPicPr>
          <p:nvPr/>
        </p:nvPicPr>
        <p:blipFill>
          <a:blip r:embed="rId3" cstate="print"/>
          <a:srcRect/>
          <a:stretch>
            <a:fillRect/>
          </a:stretch>
        </p:blipFill>
        <p:spPr bwMode="auto">
          <a:xfrm>
            <a:off x="3248025" y="3486150"/>
            <a:ext cx="5895975" cy="3371850"/>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2304256"/>
          </a:xfrm>
        </p:spPr>
        <p:txBody>
          <a:bodyPr>
            <a:noAutofit/>
          </a:bodyPr>
          <a:lstStyle/>
          <a:p>
            <a:pPr algn="ctr"/>
            <a:r>
              <a:rPr lang="en-US" sz="3600" b="1" dirty="0" smtClean="0">
                <a:solidFill>
                  <a:schemeClr val="tx2">
                    <a:lumMod val="75000"/>
                  </a:schemeClr>
                </a:solidFill>
              </a:rPr>
              <a:t>Regulation of Fluid Exchange</a:t>
            </a:r>
            <a:br>
              <a:rPr lang="en-US" sz="3600" b="1" dirty="0" smtClean="0">
                <a:solidFill>
                  <a:schemeClr val="tx2">
                    <a:lumMod val="75000"/>
                  </a:schemeClr>
                </a:solidFill>
              </a:rPr>
            </a:br>
            <a:r>
              <a:rPr lang="en-US" sz="3600" b="1" dirty="0" smtClean="0">
                <a:solidFill>
                  <a:schemeClr val="tx2">
                    <a:lumMod val="75000"/>
                  </a:schemeClr>
                </a:solidFill>
              </a:rPr>
              <a:t>and Osmotic Equilibrium</a:t>
            </a:r>
            <a:br>
              <a:rPr lang="en-US" sz="3600" b="1" dirty="0" smtClean="0">
                <a:solidFill>
                  <a:schemeClr val="tx2">
                    <a:lumMod val="75000"/>
                  </a:schemeClr>
                </a:solidFill>
              </a:rPr>
            </a:br>
            <a:r>
              <a:rPr lang="en-US" sz="3600" b="1" dirty="0" smtClean="0">
                <a:solidFill>
                  <a:schemeClr val="tx2">
                    <a:lumMod val="75000"/>
                  </a:schemeClr>
                </a:solidFill>
              </a:rPr>
              <a:t>Between Intracellular and</a:t>
            </a:r>
            <a:br>
              <a:rPr lang="en-US" sz="3600" b="1" dirty="0" smtClean="0">
                <a:solidFill>
                  <a:schemeClr val="tx2">
                    <a:lumMod val="75000"/>
                  </a:schemeClr>
                </a:solidFill>
              </a:rPr>
            </a:br>
            <a:r>
              <a:rPr lang="en-US" sz="3600" b="1" dirty="0" smtClean="0">
                <a:solidFill>
                  <a:schemeClr val="tx2">
                    <a:lumMod val="75000"/>
                  </a:schemeClr>
                </a:solidFill>
              </a:rPr>
              <a:t>Extracellular Fluid</a:t>
            </a:r>
            <a:endParaRPr lang="bg-BG" sz="3600" dirty="0">
              <a:solidFill>
                <a:schemeClr val="tx2">
                  <a:lumMod val="75000"/>
                </a:schemeClr>
              </a:solidFill>
            </a:endParaRPr>
          </a:p>
        </p:txBody>
      </p:sp>
      <p:sp>
        <p:nvSpPr>
          <p:cNvPr id="3" name="Content Placeholder 2"/>
          <p:cNvSpPr>
            <a:spLocks noGrp="1"/>
          </p:cNvSpPr>
          <p:nvPr>
            <p:ph idx="1"/>
          </p:nvPr>
        </p:nvSpPr>
        <p:spPr>
          <a:xfrm>
            <a:off x="0" y="2708920"/>
            <a:ext cx="9144000" cy="4149080"/>
          </a:xfrm>
        </p:spPr>
        <p:txBody>
          <a:bodyPr>
            <a:noAutofit/>
          </a:bodyPr>
          <a:lstStyle/>
          <a:p>
            <a:pPr>
              <a:buFont typeface="Wingdings" pitchFamily="2" charset="2"/>
              <a:buChar char="v"/>
            </a:pPr>
            <a:r>
              <a:rPr lang="en-US" dirty="0" smtClean="0">
                <a:solidFill>
                  <a:schemeClr val="accent1">
                    <a:lumMod val="75000"/>
                  </a:schemeClr>
                </a:solidFill>
              </a:rPr>
              <a:t>A frequent problem in treating seriously ill patients is maintaining adequate fluids in one or both of the intracellular and extracellular compartments.</a:t>
            </a:r>
          </a:p>
          <a:p>
            <a:pPr>
              <a:buFont typeface="Wingdings" pitchFamily="2" charset="2"/>
              <a:buChar char="v"/>
            </a:pPr>
            <a:r>
              <a:rPr lang="en-US" dirty="0" smtClean="0">
                <a:solidFill>
                  <a:schemeClr val="accent1">
                    <a:lumMod val="75000"/>
                  </a:schemeClr>
                </a:solidFill>
              </a:rPr>
              <a:t>The relative amounts of extracellular fluid distributed between the plasma and interstitial spaces are determined mainly by the balance of hydrostatic and colloid osmotic forces across the capillary membranes.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lstStyle/>
          <a:p>
            <a:endParaRPr lang="bg-BG" dirty="0"/>
          </a:p>
        </p:txBody>
      </p:sp>
      <p:sp>
        <p:nvSpPr>
          <p:cNvPr id="3" name="Content Placeholder 2"/>
          <p:cNvSpPr>
            <a:spLocks noGrp="1"/>
          </p:cNvSpPr>
          <p:nvPr>
            <p:ph idx="1"/>
          </p:nvPr>
        </p:nvSpPr>
        <p:spPr>
          <a:xfrm>
            <a:off x="0" y="260648"/>
            <a:ext cx="9144000" cy="6597352"/>
          </a:xfrm>
        </p:spPr>
        <p:txBody>
          <a:bodyPr>
            <a:normAutofit/>
          </a:bodyPr>
          <a:lstStyle/>
          <a:p>
            <a:pPr>
              <a:buFont typeface="Wingdings" pitchFamily="2" charset="2"/>
              <a:buChar char="q"/>
            </a:pPr>
            <a:r>
              <a:rPr lang="en-US" i="1" dirty="0" smtClean="0">
                <a:solidFill>
                  <a:schemeClr val="tx2">
                    <a:lumMod val="75000"/>
                  </a:schemeClr>
                </a:solidFill>
              </a:rPr>
              <a:t>Osmosis is the net diffusion of water across a selectively permeable membrane from a region of high water concentration to one that has a lower water concentration.</a:t>
            </a:r>
          </a:p>
          <a:p>
            <a:pPr>
              <a:buFont typeface="Wingdings" pitchFamily="2" charset="2"/>
              <a:buChar char="Ø"/>
            </a:pPr>
            <a:r>
              <a:rPr lang="en-US" sz="2400" dirty="0" smtClean="0">
                <a:solidFill>
                  <a:schemeClr val="accent1">
                    <a:lumMod val="75000"/>
                  </a:schemeClr>
                </a:solidFill>
              </a:rPr>
              <a:t>When a solute is added to pure water, this reduces the concentration of water in the mixture. Thus, the higher the solute concentration in a solution, the lower the water concentration. </a:t>
            </a:r>
          </a:p>
          <a:p>
            <a:pPr>
              <a:buFont typeface="Wingdings" pitchFamily="2" charset="2"/>
              <a:buChar char="Ø"/>
            </a:pPr>
            <a:r>
              <a:rPr lang="en-US" sz="2400" dirty="0" smtClean="0">
                <a:solidFill>
                  <a:schemeClr val="accent1">
                    <a:lumMod val="75000"/>
                  </a:schemeClr>
                </a:solidFill>
              </a:rPr>
              <a:t>Further, water diffuses from a region of low solute concentration (high water concentration) to one with a high solute concentration (low water concentration).</a:t>
            </a:r>
          </a:p>
          <a:p>
            <a:pPr>
              <a:buFont typeface="Wingdings" pitchFamily="2" charset="2"/>
              <a:buChar char="Ø"/>
            </a:pPr>
            <a:r>
              <a:rPr lang="en-US" sz="2400" dirty="0" smtClean="0">
                <a:solidFill>
                  <a:schemeClr val="accent1">
                    <a:lumMod val="75000"/>
                  </a:schemeClr>
                </a:solidFill>
              </a:rPr>
              <a:t>The term </a:t>
            </a:r>
            <a:r>
              <a:rPr lang="en-US" sz="2400" dirty="0" err="1" smtClean="0">
                <a:solidFill>
                  <a:schemeClr val="accent1">
                    <a:lumMod val="75000"/>
                  </a:schemeClr>
                </a:solidFill>
              </a:rPr>
              <a:t>osmole</a:t>
            </a:r>
            <a:r>
              <a:rPr lang="en-US" sz="2400" dirty="0" smtClean="0">
                <a:solidFill>
                  <a:schemeClr val="accent1">
                    <a:lumMod val="75000"/>
                  </a:schemeClr>
                </a:solidFill>
              </a:rPr>
              <a:t> refers to the number of </a:t>
            </a:r>
            <a:r>
              <a:rPr lang="en-US" sz="2400" dirty="0" err="1" smtClean="0">
                <a:solidFill>
                  <a:schemeClr val="accent1">
                    <a:lumMod val="75000"/>
                  </a:schemeClr>
                </a:solidFill>
              </a:rPr>
              <a:t>osmotically</a:t>
            </a:r>
            <a:r>
              <a:rPr lang="en-US" sz="2400" dirty="0" smtClean="0">
                <a:solidFill>
                  <a:schemeClr val="accent1">
                    <a:lumMod val="75000"/>
                  </a:schemeClr>
                </a:solidFill>
              </a:rPr>
              <a:t> active particles in a solution rather than to the molar concentration.</a:t>
            </a:r>
          </a:p>
          <a:p>
            <a:pPr>
              <a:buFont typeface="Wingdings" pitchFamily="2" charset="2"/>
              <a:buChar char="Ø"/>
            </a:pPr>
            <a:r>
              <a:rPr lang="en-US" sz="2400" dirty="0" smtClean="0">
                <a:solidFill>
                  <a:schemeClr val="accent1">
                    <a:lumMod val="75000"/>
                  </a:schemeClr>
                </a:solidFill>
              </a:rPr>
              <a:t>The term </a:t>
            </a:r>
            <a:r>
              <a:rPr lang="en-US" sz="2400" i="1" dirty="0" err="1" smtClean="0">
                <a:solidFill>
                  <a:schemeClr val="accent1">
                    <a:lumMod val="75000"/>
                  </a:schemeClr>
                </a:solidFill>
              </a:rPr>
              <a:t>milliosmole</a:t>
            </a:r>
            <a:r>
              <a:rPr lang="en-US" sz="2400" i="1" dirty="0" smtClean="0">
                <a:solidFill>
                  <a:schemeClr val="accent1">
                    <a:lumMod val="75000"/>
                  </a:schemeClr>
                </a:solidFill>
              </a:rPr>
              <a:t> (</a:t>
            </a:r>
            <a:r>
              <a:rPr lang="en-US" sz="2400" i="1" dirty="0" err="1" smtClean="0">
                <a:solidFill>
                  <a:schemeClr val="accent1">
                    <a:lumMod val="75000"/>
                  </a:schemeClr>
                </a:solidFill>
              </a:rPr>
              <a:t>mOsm</a:t>
            </a:r>
            <a:r>
              <a:rPr lang="en-US" sz="2400" i="1" dirty="0" smtClean="0">
                <a:solidFill>
                  <a:schemeClr val="accent1">
                    <a:lumMod val="75000"/>
                  </a:schemeClr>
                </a:solidFill>
              </a:rPr>
              <a:t>), which equals 1/1000 </a:t>
            </a:r>
            <a:r>
              <a:rPr lang="en-US" sz="2400" dirty="0" err="1" smtClean="0">
                <a:solidFill>
                  <a:schemeClr val="accent1">
                    <a:lumMod val="75000"/>
                  </a:schemeClr>
                </a:solidFill>
              </a:rPr>
              <a:t>osmole</a:t>
            </a:r>
            <a:r>
              <a:rPr lang="en-US" sz="2400" dirty="0" smtClean="0">
                <a:solidFill>
                  <a:schemeClr val="accent1">
                    <a:lumMod val="75000"/>
                  </a:schemeClr>
                </a:solidFill>
              </a:rPr>
              <a:t>, is commonly used.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lstStyle/>
          <a:p>
            <a:endParaRPr lang="bg-BG" dirty="0"/>
          </a:p>
        </p:txBody>
      </p:sp>
      <p:sp>
        <p:nvSpPr>
          <p:cNvPr id="3" name="Content Placeholder 2"/>
          <p:cNvSpPr>
            <a:spLocks noGrp="1"/>
          </p:cNvSpPr>
          <p:nvPr>
            <p:ph idx="1"/>
          </p:nvPr>
        </p:nvSpPr>
        <p:spPr>
          <a:xfrm>
            <a:off x="0" y="548680"/>
            <a:ext cx="9144000" cy="6309320"/>
          </a:xfrm>
        </p:spPr>
        <p:txBody>
          <a:bodyPr>
            <a:normAutofit/>
          </a:bodyPr>
          <a:lstStyle/>
          <a:p>
            <a:pPr>
              <a:buFont typeface="Wingdings" pitchFamily="2" charset="2"/>
              <a:buChar char="Ø"/>
            </a:pPr>
            <a:r>
              <a:rPr lang="en-US" sz="2400" dirty="0" smtClean="0">
                <a:solidFill>
                  <a:schemeClr val="accent1">
                    <a:lumMod val="75000"/>
                  </a:schemeClr>
                </a:solidFill>
              </a:rPr>
              <a:t>Osmosis of water molecules across a selectively permeable membrane can be opposed by applying a pressure in the direction opposite that of the osmosis. </a:t>
            </a:r>
          </a:p>
          <a:p>
            <a:pPr>
              <a:buFont typeface="Wingdings" pitchFamily="2" charset="2"/>
              <a:buChar char="Ø"/>
            </a:pPr>
            <a:r>
              <a:rPr lang="en-US" sz="2400" dirty="0" smtClean="0">
                <a:solidFill>
                  <a:schemeClr val="accent1">
                    <a:lumMod val="75000"/>
                  </a:schemeClr>
                </a:solidFill>
              </a:rPr>
              <a:t>The precise amount of pressure required to prevent the osmosis is called the </a:t>
            </a:r>
            <a:r>
              <a:rPr lang="en-US" sz="2400" b="1" i="1" dirty="0" smtClean="0">
                <a:solidFill>
                  <a:schemeClr val="accent1">
                    <a:lumMod val="75000"/>
                  </a:schemeClr>
                </a:solidFill>
              </a:rPr>
              <a:t>osmotic pressure</a:t>
            </a:r>
            <a:r>
              <a:rPr lang="en-US" sz="2400" i="1" dirty="0" smtClean="0">
                <a:solidFill>
                  <a:schemeClr val="accent1">
                    <a:lumMod val="75000"/>
                  </a:schemeClr>
                </a:solidFill>
              </a:rPr>
              <a:t>.</a:t>
            </a:r>
            <a:endParaRPr lang="en-US" sz="2400" dirty="0" smtClean="0">
              <a:solidFill>
                <a:schemeClr val="accent1">
                  <a:lumMod val="75000"/>
                </a:schemeClr>
              </a:solidFill>
            </a:endParaRPr>
          </a:p>
          <a:p>
            <a:pPr>
              <a:buFont typeface="Wingdings" pitchFamily="2" charset="2"/>
              <a:buChar char="Ø"/>
            </a:pPr>
            <a:r>
              <a:rPr lang="en-US" sz="2400" dirty="0" smtClean="0">
                <a:solidFill>
                  <a:schemeClr val="accent1">
                    <a:lumMod val="75000"/>
                  </a:schemeClr>
                </a:solidFill>
              </a:rPr>
              <a:t>The distribution of fluid between intracellular and extracellular compartments, in contrast, is determined mainly by the osmotic effect of the smaller solutes - especially sodium, chloride, and other electrolytes - acting across the cell membrane.</a:t>
            </a:r>
            <a:endParaRPr lang="en-US" sz="2400" dirty="0" smtClean="0"/>
          </a:p>
          <a:p>
            <a:pPr>
              <a:buFont typeface="Wingdings" pitchFamily="2" charset="2"/>
              <a:buChar char="Ø"/>
            </a:pPr>
            <a:r>
              <a:rPr lang="en-US" sz="2400" dirty="0" smtClean="0">
                <a:solidFill>
                  <a:schemeClr val="accent1">
                    <a:lumMod val="75000"/>
                  </a:schemeClr>
                </a:solidFill>
              </a:rPr>
              <a:t>The reason for this is that the cell membranes are highly permeable to water but relatively impermeable to even small ions such as sodium and chloride. </a:t>
            </a:r>
          </a:p>
          <a:p>
            <a:pPr>
              <a:buFont typeface="Wingdings" pitchFamily="2" charset="2"/>
              <a:buChar char="Ø"/>
            </a:pPr>
            <a:r>
              <a:rPr lang="en-US" sz="2400" dirty="0" smtClean="0">
                <a:solidFill>
                  <a:schemeClr val="accent1">
                    <a:lumMod val="75000"/>
                  </a:schemeClr>
                </a:solidFill>
              </a:rPr>
              <a:t>Therefore, water moves across the cell membrane rapidly, so that the intracellular fluid remains isotonic with the extracellular fluid.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179512" y="260648"/>
            <a:ext cx="8784976" cy="6408712"/>
          </a:xfrm>
        </p:spPr>
        <p:txBody>
          <a:bodyPr>
            <a:normAutofit fontScale="85000" lnSpcReduction="10000"/>
          </a:bodyPr>
          <a:lstStyle/>
          <a:p>
            <a:r>
              <a:rPr lang="en-US" b="1" i="1" u="sng" dirty="0" err="1" smtClean="0">
                <a:solidFill>
                  <a:schemeClr val="accent4">
                    <a:lumMod val="50000"/>
                  </a:schemeClr>
                </a:solidFill>
              </a:rPr>
              <a:t>Isosmotic</a:t>
            </a:r>
            <a:r>
              <a:rPr lang="en-US" b="1" i="1" u="sng" dirty="0" smtClean="0">
                <a:solidFill>
                  <a:schemeClr val="accent4">
                    <a:lumMod val="50000"/>
                  </a:schemeClr>
                </a:solidFill>
              </a:rPr>
              <a:t>, </a:t>
            </a:r>
            <a:r>
              <a:rPr lang="en-US" b="1" i="1" u="sng" dirty="0" err="1" smtClean="0">
                <a:solidFill>
                  <a:schemeClr val="accent4">
                    <a:lumMod val="50000"/>
                  </a:schemeClr>
                </a:solidFill>
              </a:rPr>
              <a:t>Hyperosmotic</a:t>
            </a:r>
            <a:r>
              <a:rPr lang="en-US" b="1" i="1" u="sng" dirty="0" smtClean="0">
                <a:solidFill>
                  <a:schemeClr val="accent4">
                    <a:lumMod val="50000"/>
                  </a:schemeClr>
                </a:solidFill>
              </a:rPr>
              <a:t>, and Hypo-osmotic Fluids </a:t>
            </a:r>
          </a:p>
          <a:p>
            <a:pPr>
              <a:buFont typeface="Wingdings" pitchFamily="2" charset="2"/>
              <a:buChar char="Ø"/>
            </a:pPr>
            <a:r>
              <a:rPr lang="en-US" dirty="0" smtClean="0">
                <a:solidFill>
                  <a:schemeClr val="accent1">
                    <a:lumMod val="75000"/>
                  </a:schemeClr>
                </a:solidFill>
              </a:rPr>
              <a:t>The terms isotonic, hypotonic, and hypertonic refer to whether solutions will cause a change in cell volume.</a:t>
            </a:r>
          </a:p>
          <a:p>
            <a:pPr>
              <a:buFont typeface="Wingdings" pitchFamily="2" charset="2"/>
              <a:buChar char="Ø"/>
            </a:pPr>
            <a:r>
              <a:rPr lang="en-US" dirty="0" smtClean="0">
                <a:solidFill>
                  <a:schemeClr val="accent1">
                    <a:lumMod val="75000"/>
                  </a:schemeClr>
                </a:solidFill>
              </a:rPr>
              <a:t>The tonicity of solutions depends on the concentration of </a:t>
            </a:r>
            <a:r>
              <a:rPr lang="en-US" dirty="0" err="1" smtClean="0">
                <a:solidFill>
                  <a:schemeClr val="accent1">
                    <a:lumMod val="75000"/>
                  </a:schemeClr>
                </a:solidFill>
              </a:rPr>
              <a:t>impermeant</a:t>
            </a:r>
            <a:r>
              <a:rPr lang="en-US" dirty="0" smtClean="0">
                <a:solidFill>
                  <a:schemeClr val="accent1">
                    <a:lumMod val="75000"/>
                  </a:schemeClr>
                </a:solidFill>
              </a:rPr>
              <a:t> solutes. Some solutes, however, can permeate the cell membrane. </a:t>
            </a:r>
          </a:p>
          <a:p>
            <a:pPr>
              <a:buFont typeface="Wingdings" pitchFamily="2" charset="2"/>
              <a:buChar char="Ø"/>
            </a:pPr>
            <a:r>
              <a:rPr lang="en-US" dirty="0" smtClean="0">
                <a:solidFill>
                  <a:schemeClr val="accent1">
                    <a:lumMod val="75000"/>
                  </a:schemeClr>
                </a:solidFill>
              </a:rPr>
              <a:t>Solutions with an </a:t>
            </a:r>
            <a:r>
              <a:rPr lang="en-US" dirty="0" err="1" smtClean="0">
                <a:solidFill>
                  <a:schemeClr val="accent1">
                    <a:lumMod val="75000"/>
                  </a:schemeClr>
                </a:solidFill>
              </a:rPr>
              <a:t>osmolarity</a:t>
            </a:r>
            <a:r>
              <a:rPr lang="en-US" dirty="0" smtClean="0">
                <a:solidFill>
                  <a:schemeClr val="accent1">
                    <a:lumMod val="75000"/>
                  </a:schemeClr>
                </a:solidFill>
              </a:rPr>
              <a:t> the same as the cell are called </a:t>
            </a:r>
            <a:r>
              <a:rPr lang="en-US" i="1" u="sng" dirty="0" err="1" smtClean="0">
                <a:solidFill>
                  <a:schemeClr val="accent1">
                    <a:lumMod val="75000"/>
                  </a:schemeClr>
                </a:solidFill>
              </a:rPr>
              <a:t>isosmotic</a:t>
            </a:r>
            <a:r>
              <a:rPr lang="en-US" i="1" dirty="0" smtClean="0">
                <a:solidFill>
                  <a:schemeClr val="accent1">
                    <a:lumMod val="75000"/>
                  </a:schemeClr>
                </a:solidFill>
              </a:rPr>
              <a:t>, </a:t>
            </a:r>
            <a:r>
              <a:rPr lang="en-US" dirty="0" smtClean="0">
                <a:solidFill>
                  <a:schemeClr val="accent1">
                    <a:lumMod val="75000"/>
                  </a:schemeClr>
                </a:solidFill>
              </a:rPr>
              <a:t>regardless of whether the solute can penetrate the cell membrane. </a:t>
            </a:r>
            <a:r>
              <a:rPr lang="en-US" dirty="0" err="1" smtClean="0">
                <a:solidFill>
                  <a:schemeClr val="accent1">
                    <a:lumMod val="75000"/>
                  </a:schemeClr>
                </a:solidFill>
              </a:rPr>
              <a:t>Osmolality</a:t>
            </a:r>
            <a:r>
              <a:rPr lang="en-US" dirty="0" smtClean="0">
                <a:solidFill>
                  <a:schemeClr val="accent1">
                    <a:lumMod val="75000"/>
                  </a:schemeClr>
                </a:solidFill>
              </a:rPr>
              <a:t> of blood plasma averages about 290 </a:t>
            </a:r>
            <a:r>
              <a:rPr lang="en-US" dirty="0" err="1" smtClean="0">
                <a:solidFill>
                  <a:schemeClr val="accent1">
                    <a:lumMod val="75000"/>
                  </a:schemeClr>
                </a:solidFill>
              </a:rPr>
              <a:t>mOsm</a:t>
            </a:r>
            <a:r>
              <a:rPr lang="en-US" dirty="0" smtClean="0">
                <a:solidFill>
                  <a:schemeClr val="accent1">
                    <a:lumMod val="75000"/>
                  </a:schemeClr>
                </a:solidFill>
              </a:rPr>
              <a:t>/kg H</a:t>
            </a:r>
            <a:r>
              <a:rPr lang="en-US" sz="1400" b="1" dirty="0" smtClean="0">
                <a:solidFill>
                  <a:schemeClr val="accent1">
                    <a:lumMod val="75000"/>
                  </a:schemeClr>
                </a:solidFill>
              </a:rPr>
              <a:t>2</a:t>
            </a:r>
            <a:r>
              <a:rPr lang="en-US" dirty="0" smtClean="0">
                <a:solidFill>
                  <a:schemeClr val="accent1">
                    <a:lumMod val="75000"/>
                  </a:schemeClr>
                </a:solidFill>
              </a:rPr>
              <a:t>O.  For humans 0,9% solution of sodium chloride is </a:t>
            </a:r>
            <a:r>
              <a:rPr lang="en-US" dirty="0" err="1" smtClean="0">
                <a:solidFill>
                  <a:schemeClr val="accent1">
                    <a:lumMod val="75000"/>
                  </a:schemeClr>
                </a:solidFill>
              </a:rPr>
              <a:t>isosmotic</a:t>
            </a:r>
            <a:r>
              <a:rPr lang="en-US" dirty="0" smtClean="0">
                <a:solidFill>
                  <a:schemeClr val="accent1">
                    <a:lumMod val="75000"/>
                  </a:schemeClr>
                </a:solidFill>
              </a:rPr>
              <a:t>.</a:t>
            </a:r>
          </a:p>
          <a:p>
            <a:pPr>
              <a:buFont typeface="Wingdings" pitchFamily="2" charset="2"/>
              <a:buChar char="Ø"/>
            </a:pPr>
            <a:r>
              <a:rPr lang="en-US" dirty="0" smtClean="0">
                <a:solidFill>
                  <a:schemeClr val="accent1">
                    <a:lumMod val="75000"/>
                  </a:schemeClr>
                </a:solidFill>
              </a:rPr>
              <a:t>The terms </a:t>
            </a:r>
            <a:r>
              <a:rPr lang="en-US" i="1" u="sng" dirty="0" err="1" smtClean="0">
                <a:solidFill>
                  <a:schemeClr val="accent1">
                    <a:lumMod val="75000"/>
                  </a:schemeClr>
                </a:solidFill>
              </a:rPr>
              <a:t>hyperosmotic</a:t>
            </a:r>
            <a:r>
              <a:rPr lang="en-US" i="1" dirty="0" smtClean="0">
                <a:solidFill>
                  <a:schemeClr val="accent1">
                    <a:lumMod val="75000"/>
                  </a:schemeClr>
                </a:solidFill>
              </a:rPr>
              <a:t> and </a:t>
            </a:r>
            <a:r>
              <a:rPr lang="en-US" i="1" u="sng" dirty="0" smtClean="0">
                <a:solidFill>
                  <a:schemeClr val="accent1">
                    <a:lumMod val="75000"/>
                  </a:schemeClr>
                </a:solidFill>
              </a:rPr>
              <a:t>hypo-osmotic</a:t>
            </a:r>
            <a:r>
              <a:rPr lang="en-US" i="1" dirty="0" smtClean="0">
                <a:solidFill>
                  <a:schemeClr val="accent1">
                    <a:lumMod val="75000"/>
                  </a:schemeClr>
                </a:solidFill>
              </a:rPr>
              <a:t> refer to </a:t>
            </a:r>
            <a:r>
              <a:rPr lang="en-US" dirty="0" smtClean="0">
                <a:solidFill>
                  <a:schemeClr val="accent1">
                    <a:lumMod val="75000"/>
                  </a:schemeClr>
                </a:solidFill>
              </a:rPr>
              <a:t>solutions that have a higher or lower </a:t>
            </a:r>
            <a:r>
              <a:rPr lang="en-US" dirty="0" err="1" smtClean="0">
                <a:solidFill>
                  <a:schemeClr val="accent1">
                    <a:lumMod val="75000"/>
                  </a:schemeClr>
                </a:solidFill>
              </a:rPr>
              <a:t>osmolarity</a:t>
            </a:r>
            <a:r>
              <a:rPr lang="en-US" dirty="0" smtClean="0">
                <a:solidFill>
                  <a:schemeClr val="accent1">
                    <a:lumMod val="75000"/>
                  </a:schemeClr>
                </a:solidFill>
              </a:rPr>
              <a:t>, respectively, compared with the normal extracellular fluid, without regard for whether the solute permeates the cell membrane.</a:t>
            </a:r>
          </a:p>
          <a:p>
            <a:pPr>
              <a:buFont typeface="Wingdings" pitchFamily="2" charset="2"/>
              <a:buChar char="Ø"/>
            </a:pP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808"/>
            <a:ext cx="4067944" cy="4023320"/>
          </a:xfrm>
        </p:spPr>
        <p:txBody>
          <a:bodyPr>
            <a:noAutofit/>
          </a:bodyPr>
          <a:lstStyle/>
          <a:p>
            <a:pPr algn="l"/>
            <a:r>
              <a:rPr lang="en-US" sz="2400" dirty="0" smtClean="0">
                <a:solidFill>
                  <a:schemeClr val="accent2">
                    <a:lumMod val="75000"/>
                  </a:schemeClr>
                </a:solidFill>
              </a:rPr>
              <a:t>Effect of adding isotonic, </a:t>
            </a:r>
            <a:br>
              <a:rPr lang="en-US" sz="2400" dirty="0" smtClean="0">
                <a:solidFill>
                  <a:schemeClr val="accent2">
                    <a:lumMod val="75000"/>
                  </a:schemeClr>
                </a:solidFill>
              </a:rPr>
            </a:br>
            <a:r>
              <a:rPr lang="en-US" sz="2400" dirty="0" smtClean="0">
                <a:solidFill>
                  <a:schemeClr val="accent2">
                    <a:lumMod val="75000"/>
                  </a:schemeClr>
                </a:solidFill>
              </a:rPr>
              <a:t>hypertonic, and hypotonic </a:t>
            </a:r>
            <a:br>
              <a:rPr lang="en-US" sz="2400" dirty="0" smtClean="0">
                <a:solidFill>
                  <a:schemeClr val="accent2">
                    <a:lumMod val="75000"/>
                  </a:schemeClr>
                </a:solidFill>
              </a:rPr>
            </a:br>
            <a:r>
              <a:rPr lang="en-US" sz="2400" dirty="0" smtClean="0">
                <a:solidFill>
                  <a:schemeClr val="accent2">
                    <a:lumMod val="75000"/>
                  </a:schemeClr>
                </a:solidFill>
              </a:rPr>
              <a:t>solutions to the extracellular </a:t>
            </a:r>
            <a:br>
              <a:rPr lang="en-US" sz="2400" dirty="0" smtClean="0">
                <a:solidFill>
                  <a:schemeClr val="accent2">
                    <a:lumMod val="75000"/>
                  </a:schemeClr>
                </a:solidFill>
              </a:rPr>
            </a:br>
            <a:r>
              <a:rPr lang="en-US" sz="2400" dirty="0" smtClean="0">
                <a:solidFill>
                  <a:schemeClr val="accent2">
                    <a:lumMod val="75000"/>
                  </a:schemeClr>
                </a:solidFill>
              </a:rPr>
              <a:t>fluid after osmotic equilibrium.</a:t>
            </a:r>
            <a:br>
              <a:rPr lang="en-US" sz="2400" dirty="0" smtClean="0">
                <a:solidFill>
                  <a:schemeClr val="accent2">
                    <a:lumMod val="75000"/>
                  </a:schemeClr>
                </a:solidFill>
              </a:rPr>
            </a:br>
            <a:r>
              <a:rPr lang="en-US" sz="2400" dirty="0" smtClean="0">
                <a:solidFill>
                  <a:schemeClr val="accent2">
                    <a:lumMod val="75000"/>
                  </a:schemeClr>
                </a:solidFill>
              </a:rPr>
              <a:t>The normal state is indicated </a:t>
            </a:r>
            <a:br>
              <a:rPr lang="en-US" sz="2400" dirty="0" smtClean="0">
                <a:solidFill>
                  <a:schemeClr val="accent2">
                    <a:lumMod val="75000"/>
                  </a:schemeClr>
                </a:solidFill>
              </a:rPr>
            </a:br>
            <a:r>
              <a:rPr lang="en-US" sz="2400" dirty="0" smtClean="0">
                <a:solidFill>
                  <a:schemeClr val="accent2">
                    <a:lumMod val="75000"/>
                  </a:schemeClr>
                </a:solidFill>
              </a:rPr>
              <a:t>by the solid lines, and the </a:t>
            </a:r>
            <a:br>
              <a:rPr lang="en-US" sz="2400" dirty="0" smtClean="0">
                <a:solidFill>
                  <a:schemeClr val="accent2">
                    <a:lumMod val="75000"/>
                  </a:schemeClr>
                </a:solidFill>
              </a:rPr>
            </a:br>
            <a:r>
              <a:rPr lang="en-US" sz="2400" dirty="0" smtClean="0">
                <a:solidFill>
                  <a:schemeClr val="accent2">
                    <a:lumMod val="75000"/>
                  </a:schemeClr>
                </a:solidFill>
              </a:rPr>
              <a:t>shifts from normal are shown </a:t>
            </a:r>
            <a:br>
              <a:rPr lang="en-US" sz="2400" dirty="0" smtClean="0">
                <a:solidFill>
                  <a:schemeClr val="accent2">
                    <a:lumMod val="75000"/>
                  </a:schemeClr>
                </a:solidFill>
              </a:rPr>
            </a:br>
            <a:r>
              <a:rPr lang="en-US" sz="2400" dirty="0" smtClean="0">
                <a:solidFill>
                  <a:schemeClr val="accent2">
                    <a:lumMod val="75000"/>
                  </a:schemeClr>
                </a:solidFill>
              </a:rPr>
              <a:t>by the shaded areas.</a:t>
            </a:r>
            <a:br>
              <a:rPr lang="en-US" sz="2400" dirty="0" smtClean="0">
                <a:solidFill>
                  <a:schemeClr val="accent2">
                    <a:lumMod val="75000"/>
                  </a:schemeClr>
                </a:solidFill>
              </a:rPr>
            </a:br>
            <a:r>
              <a:rPr lang="en-US" sz="2400" dirty="0" smtClean="0">
                <a:solidFill>
                  <a:schemeClr val="accent2">
                    <a:lumMod val="75000"/>
                  </a:schemeClr>
                </a:solidFill>
              </a:rPr>
              <a:t>The volumes of intracellular</a:t>
            </a:r>
            <a:br>
              <a:rPr lang="en-US" sz="2400" dirty="0" smtClean="0">
                <a:solidFill>
                  <a:schemeClr val="accent2">
                    <a:lumMod val="75000"/>
                  </a:schemeClr>
                </a:solidFill>
              </a:rPr>
            </a:br>
            <a:r>
              <a:rPr lang="en-US" sz="2400" dirty="0" smtClean="0">
                <a:solidFill>
                  <a:schemeClr val="accent2">
                    <a:lumMod val="75000"/>
                  </a:schemeClr>
                </a:solidFill>
              </a:rPr>
              <a:t> and extracellular fluid </a:t>
            </a:r>
            <a:br>
              <a:rPr lang="en-US" sz="2400" dirty="0" smtClean="0">
                <a:solidFill>
                  <a:schemeClr val="accent2">
                    <a:lumMod val="75000"/>
                  </a:schemeClr>
                </a:solidFill>
              </a:rPr>
            </a:br>
            <a:r>
              <a:rPr lang="en-US" sz="2400" dirty="0" smtClean="0">
                <a:solidFill>
                  <a:schemeClr val="accent2">
                    <a:lumMod val="75000"/>
                  </a:schemeClr>
                </a:solidFill>
              </a:rPr>
              <a:t>compartments are shown </a:t>
            </a:r>
            <a:br>
              <a:rPr lang="en-US" sz="2400" dirty="0" smtClean="0">
                <a:solidFill>
                  <a:schemeClr val="accent2">
                    <a:lumMod val="75000"/>
                  </a:schemeClr>
                </a:solidFill>
              </a:rPr>
            </a:br>
            <a:r>
              <a:rPr lang="en-US" sz="2400" dirty="0" smtClean="0">
                <a:solidFill>
                  <a:schemeClr val="accent2">
                    <a:lumMod val="75000"/>
                  </a:schemeClr>
                </a:solidFill>
              </a:rPr>
              <a:t>in the abscissa of each </a:t>
            </a:r>
            <a:br>
              <a:rPr lang="en-US" sz="2400" dirty="0" smtClean="0">
                <a:solidFill>
                  <a:schemeClr val="accent2">
                    <a:lumMod val="75000"/>
                  </a:schemeClr>
                </a:solidFill>
              </a:rPr>
            </a:br>
            <a:r>
              <a:rPr lang="en-US" sz="2400" dirty="0" smtClean="0">
                <a:solidFill>
                  <a:schemeClr val="accent2">
                    <a:lumMod val="75000"/>
                  </a:schemeClr>
                </a:solidFill>
              </a:rPr>
              <a:t>diagram, and the </a:t>
            </a:r>
            <a:r>
              <a:rPr lang="en-US" sz="2400" dirty="0" err="1" smtClean="0">
                <a:solidFill>
                  <a:schemeClr val="accent2">
                    <a:lumMod val="75000"/>
                  </a:schemeClr>
                </a:solidFill>
              </a:rPr>
              <a:t>osmolarities</a:t>
            </a:r>
            <a:r>
              <a:rPr lang="en-US" sz="2400" dirty="0" smtClean="0">
                <a:solidFill>
                  <a:schemeClr val="accent2">
                    <a:lumMod val="75000"/>
                  </a:schemeClr>
                </a:solidFill>
              </a:rPr>
              <a:t/>
            </a:r>
            <a:br>
              <a:rPr lang="en-US" sz="2400" dirty="0" smtClean="0">
                <a:solidFill>
                  <a:schemeClr val="accent2">
                    <a:lumMod val="75000"/>
                  </a:schemeClr>
                </a:solidFill>
              </a:rPr>
            </a:br>
            <a:r>
              <a:rPr lang="en-US" sz="2400" dirty="0" smtClean="0">
                <a:solidFill>
                  <a:schemeClr val="accent2">
                    <a:lumMod val="75000"/>
                  </a:schemeClr>
                </a:solidFill>
              </a:rPr>
              <a:t> of these compartments</a:t>
            </a:r>
            <a:br>
              <a:rPr lang="en-US" sz="2400" dirty="0" smtClean="0">
                <a:solidFill>
                  <a:schemeClr val="accent2">
                    <a:lumMod val="75000"/>
                  </a:schemeClr>
                </a:solidFill>
              </a:rPr>
            </a:br>
            <a:r>
              <a:rPr lang="en-US" sz="2400" dirty="0" smtClean="0">
                <a:solidFill>
                  <a:schemeClr val="accent2">
                    <a:lumMod val="75000"/>
                  </a:schemeClr>
                </a:solidFill>
              </a:rPr>
              <a:t> are shown on the ordinates.</a:t>
            </a:r>
            <a:endParaRPr lang="bg-BG" sz="2400" dirty="0">
              <a:solidFill>
                <a:schemeClr val="accent2">
                  <a:lumMod val="75000"/>
                </a:schemeClr>
              </a:solidFill>
            </a:endParaRPr>
          </a:p>
        </p:txBody>
      </p:sp>
      <p:pic>
        <p:nvPicPr>
          <p:cNvPr id="7170" name="Picture 2" descr="F:\lectures_ELE_14\Picture17.png"/>
          <p:cNvPicPr>
            <a:picLocks noGrp="1" noChangeAspect="1" noChangeArrowheads="1"/>
          </p:cNvPicPr>
          <p:nvPr>
            <p:ph idx="1"/>
          </p:nvPr>
        </p:nvPicPr>
        <p:blipFill>
          <a:blip r:embed="rId2" cstate="print"/>
          <a:srcRect/>
          <a:stretch>
            <a:fillRect/>
          </a:stretch>
        </p:blipFill>
        <p:spPr bwMode="auto">
          <a:xfrm>
            <a:off x="3995936" y="908720"/>
            <a:ext cx="5040560" cy="5112568"/>
          </a:xfrm>
          <a:prstGeom prst="rect">
            <a:avLst/>
          </a:prstGeom>
          <a:noFill/>
          <a:ln>
            <a:solidFill>
              <a:srgbClr val="C00000"/>
            </a:solid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0"/>
            <a:ext cx="9144000" cy="6858000"/>
          </a:xfrm>
        </p:spPr>
        <p:txBody>
          <a:bodyPr>
            <a:noAutofit/>
          </a:bodyPr>
          <a:lstStyle/>
          <a:p>
            <a:pPr>
              <a:buFont typeface="Wingdings" pitchFamily="2" charset="2"/>
              <a:buChar char="Ø"/>
            </a:pPr>
            <a:r>
              <a:rPr lang="en-US" dirty="0" smtClean="0">
                <a:solidFill>
                  <a:schemeClr val="accent1">
                    <a:lumMod val="75000"/>
                  </a:schemeClr>
                </a:solidFill>
              </a:rPr>
              <a:t>The concentration of positively charged ions (</a:t>
            </a:r>
            <a:r>
              <a:rPr lang="en-US" dirty="0" err="1" smtClean="0">
                <a:solidFill>
                  <a:schemeClr val="accent1">
                    <a:lumMod val="75000"/>
                  </a:schemeClr>
                </a:solidFill>
              </a:rPr>
              <a:t>cations</a:t>
            </a:r>
            <a:r>
              <a:rPr lang="en-US" dirty="0" smtClean="0">
                <a:solidFill>
                  <a:schemeClr val="accent1">
                    <a:lumMod val="75000"/>
                  </a:schemeClr>
                </a:solidFill>
              </a:rPr>
              <a:t>) is slightly greater (about 2 %) in the plasma than in the interstitial fluid. </a:t>
            </a:r>
          </a:p>
          <a:p>
            <a:pPr>
              <a:buFont typeface="Wingdings" pitchFamily="2" charset="2"/>
              <a:buChar char="Ø"/>
            </a:pPr>
            <a:r>
              <a:rPr lang="en-US" dirty="0" smtClean="0">
                <a:solidFill>
                  <a:schemeClr val="accent1">
                    <a:lumMod val="75000"/>
                  </a:schemeClr>
                </a:solidFill>
              </a:rPr>
              <a:t>The plasma proteins have a net negative charge and, therefore, tend to bind </a:t>
            </a:r>
            <a:r>
              <a:rPr lang="en-US" dirty="0" err="1" smtClean="0">
                <a:solidFill>
                  <a:schemeClr val="accent1">
                    <a:lumMod val="75000"/>
                  </a:schemeClr>
                </a:solidFill>
              </a:rPr>
              <a:t>cations</a:t>
            </a:r>
            <a:r>
              <a:rPr lang="en-US" dirty="0" smtClean="0">
                <a:solidFill>
                  <a:schemeClr val="accent1">
                    <a:lumMod val="75000"/>
                  </a:schemeClr>
                </a:solidFill>
              </a:rPr>
              <a:t>, such as sodium and potassium ions, thus holding extra amounts of these </a:t>
            </a:r>
            <a:r>
              <a:rPr lang="en-US" dirty="0" err="1" smtClean="0">
                <a:solidFill>
                  <a:schemeClr val="accent1">
                    <a:lumMod val="75000"/>
                  </a:schemeClr>
                </a:solidFill>
              </a:rPr>
              <a:t>cations</a:t>
            </a:r>
            <a:r>
              <a:rPr lang="en-US" dirty="0" smtClean="0">
                <a:solidFill>
                  <a:schemeClr val="accent1">
                    <a:lumMod val="75000"/>
                  </a:schemeClr>
                </a:solidFill>
              </a:rPr>
              <a:t> in the plasma along with the plasma proteins. </a:t>
            </a:r>
          </a:p>
          <a:p>
            <a:pPr>
              <a:buFont typeface="Wingdings" pitchFamily="2" charset="2"/>
              <a:buChar char="Ø"/>
            </a:pPr>
            <a:r>
              <a:rPr lang="en-US" dirty="0" smtClean="0">
                <a:solidFill>
                  <a:schemeClr val="accent1">
                    <a:lumMod val="75000"/>
                  </a:schemeClr>
                </a:solidFill>
              </a:rPr>
              <a:t>Conversely, negatively charged ions (anions) tend to have a slightly higher concentration in the interstitial fluid compared with the plasma, because the negative charges of the plasma proteins repel the negatively charged anions.</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algn="ctr"/>
            <a:r>
              <a:rPr lang="en-US" sz="4000" dirty="0" smtClean="0">
                <a:solidFill>
                  <a:schemeClr val="accent4">
                    <a:lumMod val="75000"/>
                  </a:schemeClr>
                </a:solidFill>
              </a:rPr>
              <a:t>Ions composition of body fluids</a:t>
            </a:r>
            <a:endParaRPr lang="bg-BG" sz="4000" dirty="0">
              <a:solidFill>
                <a:schemeClr val="accent4">
                  <a:lumMod val="75000"/>
                </a:schemeClr>
              </a:solidFill>
            </a:endParaRPr>
          </a:p>
        </p:txBody>
      </p:sp>
      <p:pic>
        <p:nvPicPr>
          <p:cNvPr id="4098" name="Picture 2" descr="F:\lectures_ELE_14\Picture3.jpg"/>
          <p:cNvPicPr>
            <a:picLocks noGrp="1" noChangeAspect="1" noChangeArrowheads="1"/>
          </p:cNvPicPr>
          <p:nvPr>
            <p:ph idx="1"/>
          </p:nvPr>
        </p:nvPicPr>
        <p:blipFill>
          <a:blip r:embed="rId2" cstate="print"/>
          <a:srcRect/>
          <a:stretch>
            <a:fillRect/>
          </a:stretch>
        </p:blipFill>
        <p:spPr bwMode="auto">
          <a:xfrm>
            <a:off x="1187624" y="1340768"/>
            <a:ext cx="6552728" cy="4536503"/>
          </a:xfrm>
          <a:prstGeom prst="rect">
            <a:avLst/>
          </a:prstGeom>
          <a:noFill/>
          <a:ln>
            <a:solidFill>
              <a:schemeClr val="accent4">
                <a:lumMod val="75000"/>
              </a:schemeClr>
            </a:solid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143000"/>
          </a:xfrm>
        </p:spPr>
        <p:txBody>
          <a:bodyPr>
            <a:normAutofit/>
          </a:bodyPr>
          <a:lstStyle/>
          <a:p>
            <a:pPr algn="ctr"/>
            <a:r>
              <a:rPr lang="en-US" sz="4000" dirty="0" smtClean="0">
                <a:solidFill>
                  <a:schemeClr val="accent1">
                    <a:lumMod val="75000"/>
                  </a:schemeClr>
                </a:solidFill>
              </a:rPr>
              <a:t>Ions composition of body fluids</a:t>
            </a:r>
            <a:endParaRPr lang="bg-BG" sz="4000" dirty="0">
              <a:solidFill>
                <a:schemeClr val="accent1">
                  <a:lumMod val="75000"/>
                </a:schemeClr>
              </a:solidFill>
            </a:endParaRPr>
          </a:p>
        </p:txBody>
      </p:sp>
      <p:pic>
        <p:nvPicPr>
          <p:cNvPr id="5122" name="Picture 2" descr="F:\lectures_ELE_14\ions.jpg"/>
          <p:cNvPicPr>
            <a:picLocks noGrp="1" noChangeAspect="1" noChangeArrowheads="1"/>
          </p:cNvPicPr>
          <p:nvPr>
            <p:ph idx="1"/>
          </p:nvPr>
        </p:nvPicPr>
        <p:blipFill>
          <a:blip r:embed="rId2" cstate="print"/>
          <a:srcRect/>
          <a:stretch>
            <a:fillRect/>
          </a:stretch>
        </p:blipFill>
        <p:spPr bwMode="auto">
          <a:xfrm>
            <a:off x="1259632" y="1196752"/>
            <a:ext cx="6408712" cy="5199856"/>
          </a:xfrm>
          <a:prstGeom prst="rect">
            <a:avLst/>
          </a:prstGeom>
          <a:noFill/>
          <a:ln>
            <a:solidFill>
              <a:srgbClr val="002060"/>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620688"/>
            <a:ext cx="9144000" cy="6237312"/>
          </a:xfrm>
        </p:spPr>
        <p:txBody>
          <a:bodyPr>
            <a:normAutofit/>
          </a:bodyPr>
          <a:lstStyle/>
          <a:p>
            <a:pPr>
              <a:buFont typeface="Wingdings" pitchFamily="2" charset="2"/>
              <a:buChar char="v"/>
            </a:pPr>
            <a:r>
              <a:rPr lang="en-US" sz="3600" dirty="0" smtClean="0">
                <a:solidFill>
                  <a:schemeClr val="accent1">
                    <a:lumMod val="75000"/>
                  </a:schemeClr>
                </a:solidFill>
              </a:rPr>
              <a:t> The maintenance of a relatively constant volume and a stable composition of the body fluids is essential for homeostasis. </a:t>
            </a:r>
          </a:p>
          <a:p>
            <a:pPr>
              <a:buFont typeface="Wingdings" pitchFamily="2" charset="2"/>
              <a:buChar char="v"/>
            </a:pPr>
            <a:r>
              <a:rPr lang="en-US" sz="3600" dirty="0" smtClean="0">
                <a:solidFill>
                  <a:schemeClr val="accent1">
                    <a:lumMod val="75000"/>
                  </a:schemeClr>
                </a:solidFill>
              </a:rPr>
              <a:t> In the average 70-kg adult human, the total body water is about 60 % of the body weight, or about 42 liters.</a:t>
            </a:r>
          </a:p>
          <a:p>
            <a:pPr>
              <a:buFont typeface="Wingdings" pitchFamily="2" charset="2"/>
              <a:buChar char="v"/>
            </a:pPr>
            <a:r>
              <a:rPr lang="en-US" sz="3600" dirty="0" smtClean="0">
                <a:solidFill>
                  <a:schemeClr val="accent1">
                    <a:lumMod val="75000"/>
                  </a:schemeClr>
                </a:solidFill>
              </a:rPr>
              <a:t> This percentage can change, depending</a:t>
            </a:r>
            <a:br>
              <a:rPr lang="en-US" sz="3600" dirty="0" smtClean="0">
                <a:solidFill>
                  <a:schemeClr val="accent1">
                    <a:lumMod val="75000"/>
                  </a:schemeClr>
                </a:solidFill>
              </a:rPr>
            </a:br>
            <a:r>
              <a:rPr lang="en-US" sz="3600" dirty="0" smtClean="0">
                <a:solidFill>
                  <a:schemeClr val="accent1">
                    <a:lumMod val="75000"/>
                  </a:schemeClr>
                </a:solidFill>
              </a:rPr>
              <a:t>on age, gender, and degree of obesity.</a:t>
            </a:r>
            <a:endParaRPr lang="bg-BG" sz="36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1400"/>
            <a:ext cx="8964488" cy="1484784"/>
          </a:xfrm>
        </p:spPr>
        <p:txBody>
          <a:bodyPr>
            <a:noAutofit/>
          </a:bodyPr>
          <a:lstStyle/>
          <a:p>
            <a:r>
              <a:rPr lang="en-US" sz="3200" b="1" i="1" dirty="0" smtClean="0">
                <a:solidFill>
                  <a:schemeClr val="accent1">
                    <a:lumMod val="75000"/>
                  </a:schemeClr>
                </a:solidFill>
              </a:rPr>
              <a:t>Regulation of Extracellular Fluid </a:t>
            </a:r>
            <a:r>
              <a:rPr lang="en-US" sz="3200" b="1" i="1" dirty="0" err="1" smtClean="0">
                <a:solidFill>
                  <a:schemeClr val="accent1">
                    <a:lumMod val="75000"/>
                  </a:schemeClr>
                </a:solidFill>
              </a:rPr>
              <a:t>Osmolarity</a:t>
            </a:r>
            <a:r>
              <a:rPr lang="en-US" sz="3200" b="1" i="1" dirty="0" smtClean="0">
                <a:solidFill>
                  <a:schemeClr val="accent1">
                    <a:lumMod val="75000"/>
                  </a:schemeClr>
                </a:solidFill>
              </a:rPr>
              <a:t> and Sodium Concentration</a:t>
            </a:r>
            <a:endParaRPr lang="bg-BG" sz="3200" b="1" i="1" dirty="0">
              <a:solidFill>
                <a:schemeClr val="accent1">
                  <a:lumMod val="75000"/>
                </a:schemeClr>
              </a:solidFill>
            </a:endParaRPr>
          </a:p>
        </p:txBody>
      </p:sp>
      <p:sp>
        <p:nvSpPr>
          <p:cNvPr id="3" name="Content Placeholder 2"/>
          <p:cNvSpPr>
            <a:spLocks noGrp="1"/>
          </p:cNvSpPr>
          <p:nvPr>
            <p:ph idx="1"/>
          </p:nvPr>
        </p:nvSpPr>
        <p:spPr>
          <a:xfrm>
            <a:off x="0" y="1268760"/>
            <a:ext cx="9144000" cy="5589240"/>
          </a:xfrm>
        </p:spPr>
        <p:txBody>
          <a:bodyPr>
            <a:normAutofit fontScale="85000" lnSpcReduction="20000"/>
          </a:bodyPr>
          <a:lstStyle/>
          <a:p>
            <a:pPr>
              <a:buFont typeface="Wingdings" pitchFamily="2" charset="2"/>
              <a:buChar char="v"/>
            </a:pPr>
            <a:r>
              <a:rPr lang="en-US" dirty="0" smtClean="0">
                <a:solidFill>
                  <a:schemeClr val="tx2">
                    <a:lumMod val="75000"/>
                  </a:schemeClr>
                </a:solidFill>
              </a:rPr>
              <a:t>For the cells of the body to function properly, they must be bathed in extracellular fluid with a relatively constant concentration of electrolytes and other solutes. The total concentration of solutes in the extracellular fluid - and therefore the </a:t>
            </a:r>
            <a:r>
              <a:rPr lang="en-US" dirty="0" err="1" smtClean="0">
                <a:solidFill>
                  <a:schemeClr val="tx2">
                    <a:lumMod val="75000"/>
                  </a:schemeClr>
                </a:solidFill>
              </a:rPr>
              <a:t>osmolarity</a:t>
            </a:r>
            <a:r>
              <a:rPr lang="en-US" dirty="0" smtClean="0">
                <a:solidFill>
                  <a:schemeClr val="tx2">
                    <a:lumMod val="75000"/>
                  </a:schemeClr>
                </a:solidFill>
              </a:rPr>
              <a:t> - is determined by the amount of solute divided by the volume of the extracellular fluid. </a:t>
            </a:r>
          </a:p>
          <a:p>
            <a:pPr>
              <a:buFont typeface="Wingdings" pitchFamily="2" charset="2"/>
              <a:buChar char="v"/>
            </a:pPr>
            <a:r>
              <a:rPr lang="en-US" dirty="0" smtClean="0">
                <a:solidFill>
                  <a:schemeClr val="tx2">
                    <a:lumMod val="75000"/>
                  </a:schemeClr>
                </a:solidFill>
              </a:rPr>
              <a:t>Thus, to a large extent, extracellular fluid sodium concentration and </a:t>
            </a:r>
            <a:r>
              <a:rPr lang="en-US" dirty="0" err="1" smtClean="0">
                <a:solidFill>
                  <a:schemeClr val="tx2">
                    <a:lumMod val="75000"/>
                  </a:schemeClr>
                </a:solidFill>
              </a:rPr>
              <a:t>osmolarity</a:t>
            </a:r>
            <a:r>
              <a:rPr lang="en-US" dirty="0" smtClean="0">
                <a:solidFill>
                  <a:schemeClr val="tx2">
                    <a:lumMod val="75000"/>
                  </a:schemeClr>
                </a:solidFill>
              </a:rPr>
              <a:t> are regulated by the amount of extracellular water.</a:t>
            </a:r>
          </a:p>
          <a:p>
            <a:pPr>
              <a:buFont typeface="Wingdings" pitchFamily="2" charset="2"/>
              <a:buChar char="v"/>
            </a:pPr>
            <a:r>
              <a:rPr lang="en-US" dirty="0" smtClean="0">
                <a:solidFill>
                  <a:schemeClr val="tx2">
                    <a:lumMod val="75000"/>
                  </a:schemeClr>
                </a:solidFill>
              </a:rPr>
              <a:t> The body water in turn is controlled by:</a:t>
            </a:r>
          </a:p>
          <a:p>
            <a:pPr>
              <a:buNone/>
            </a:pPr>
            <a:r>
              <a:rPr lang="en-US" dirty="0" smtClean="0">
                <a:solidFill>
                  <a:schemeClr val="tx2">
                    <a:lumMod val="75000"/>
                  </a:schemeClr>
                </a:solidFill>
              </a:rPr>
              <a:t> (1) fluid intake, which is regulated by factors that determine thirst, and </a:t>
            </a:r>
          </a:p>
          <a:p>
            <a:pPr>
              <a:buNone/>
            </a:pPr>
            <a:r>
              <a:rPr lang="en-US" dirty="0" smtClean="0">
                <a:solidFill>
                  <a:schemeClr val="tx2">
                    <a:lumMod val="75000"/>
                  </a:schemeClr>
                </a:solidFill>
              </a:rPr>
              <a:t> (2) renal excretion of water, which is controlled by multiple factors that influence </a:t>
            </a:r>
            <a:r>
              <a:rPr lang="en-US" dirty="0" err="1" smtClean="0">
                <a:solidFill>
                  <a:schemeClr val="tx2">
                    <a:lumMod val="75000"/>
                  </a:schemeClr>
                </a:solidFill>
              </a:rPr>
              <a:t>glomerular</a:t>
            </a:r>
            <a:r>
              <a:rPr lang="en-US" dirty="0" smtClean="0">
                <a:solidFill>
                  <a:schemeClr val="tx2">
                    <a:lumMod val="75000"/>
                  </a:schemeClr>
                </a:solidFill>
              </a:rPr>
              <a:t> filtration and tubular </a:t>
            </a:r>
            <a:r>
              <a:rPr lang="en-US" dirty="0" err="1" smtClean="0">
                <a:solidFill>
                  <a:schemeClr val="tx2">
                    <a:lumMod val="75000"/>
                  </a:schemeClr>
                </a:solidFill>
              </a:rPr>
              <a:t>reabsorption</a:t>
            </a:r>
            <a:r>
              <a:rPr lang="en-US" dirty="0" smtClean="0">
                <a:solidFill>
                  <a:schemeClr val="tx2">
                    <a:lumMod val="75000"/>
                  </a:schemeClr>
                </a:solidFill>
              </a:rPr>
              <a:t>.</a:t>
            </a:r>
            <a:endParaRPr lang="bg-BG"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endParaRPr lang="bg-BG"/>
          </a:p>
        </p:txBody>
      </p:sp>
      <p:sp>
        <p:nvSpPr>
          <p:cNvPr id="210947" name="Rectangle 3"/>
          <p:cNvSpPr>
            <a:spLocks noGrp="1" noChangeArrowheads="1"/>
          </p:cNvSpPr>
          <p:nvPr>
            <p:ph idx="1"/>
          </p:nvPr>
        </p:nvSpPr>
        <p:spPr/>
        <p:txBody>
          <a:bodyPr/>
          <a:lstStyle/>
          <a:p>
            <a:endParaRPr lang="bg-BG"/>
          </a:p>
        </p:txBody>
      </p:sp>
      <p:pic>
        <p:nvPicPr>
          <p:cNvPr id="210948" name="Picture 4" descr="fl_4"/>
          <p:cNvPicPr>
            <a:picLocks noChangeAspect="1" noChangeArrowheads="1"/>
          </p:cNvPicPr>
          <p:nvPr/>
        </p:nvPicPr>
        <p:blipFill>
          <a:blip r:embed="rId2" cstate="print"/>
          <a:srcRect/>
          <a:stretch>
            <a:fillRect/>
          </a:stretch>
        </p:blipFill>
        <p:spPr bwMode="auto">
          <a:xfrm>
            <a:off x="539750" y="260350"/>
            <a:ext cx="8064500" cy="63373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04088"/>
            <a:ext cx="9144000" cy="564672"/>
          </a:xfrm>
        </p:spPr>
        <p:txBody>
          <a:bodyPr>
            <a:noAutofit/>
          </a:bodyPr>
          <a:lstStyle/>
          <a:p>
            <a:pPr algn="ctr"/>
            <a:r>
              <a:rPr lang="en-US" sz="3600" b="1" dirty="0" smtClean="0">
                <a:solidFill>
                  <a:schemeClr val="accent1">
                    <a:lumMod val="75000"/>
                  </a:schemeClr>
                </a:solidFill>
              </a:rPr>
              <a:t>Abnormalities of Body Fluid Volume </a:t>
            </a:r>
            <a:r>
              <a:rPr lang="en-US" sz="3200" b="1" dirty="0" smtClean="0">
                <a:solidFill>
                  <a:schemeClr val="accent1">
                    <a:lumMod val="75000"/>
                  </a:schemeClr>
                </a:solidFill>
              </a:rPr>
              <a:t>Regulation: </a:t>
            </a:r>
            <a:r>
              <a:rPr lang="en-US" sz="3200" b="1" dirty="0" err="1" smtClean="0">
                <a:solidFill>
                  <a:schemeClr val="accent1">
                    <a:lumMod val="75000"/>
                  </a:schemeClr>
                </a:solidFill>
              </a:rPr>
              <a:t>Hyponatremia</a:t>
            </a:r>
            <a:r>
              <a:rPr lang="en-US" sz="3200" b="1" dirty="0" smtClean="0">
                <a:solidFill>
                  <a:schemeClr val="accent1">
                    <a:lumMod val="75000"/>
                  </a:schemeClr>
                </a:solidFill>
              </a:rPr>
              <a:t> and </a:t>
            </a:r>
            <a:r>
              <a:rPr lang="en-US" sz="3200" b="1" dirty="0" err="1" smtClean="0">
                <a:solidFill>
                  <a:schemeClr val="accent1">
                    <a:lumMod val="75000"/>
                  </a:schemeClr>
                </a:solidFill>
              </a:rPr>
              <a:t>Hypernatremia</a:t>
            </a:r>
            <a:endParaRPr lang="bg-BG" sz="3200" dirty="0">
              <a:solidFill>
                <a:schemeClr val="accent1">
                  <a:lumMod val="75000"/>
                </a:schemeClr>
              </a:solidFill>
            </a:endParaRPr>
          </a:p>
        </p:txBody>
      </p:sp>
      <p:sp>
        <p:nvSpPr>
          <p:cNvPr id="5" name="Content Placeholder 4"/>
          <p:cNvSpPr>
            <a:spLocks noGrp="1"/>
          </p:cNvSpPr>
          <p:nvPr>
            <p:ph idx="1"/>
          </p:nvPr>
        </p:nvSpPr>
        <p:spPr>
          <a:xfrm>
            <a:off x="0" y="1772816"/>
            <a:ext cx="9144000" cy="5085184"/>
          </a:xfrm>
        </p:spPr>
        <p:txBody>
          <a:bodyPr/>
          <a:lstStyle/>
          <a:p>
            <a:r>
              <a:rPr lang="en-US" dirty="0" smtClean="0">
                <a:solidFill>
                  <a:schemeClr val="tx2">
                    <a:lumMod val="75000"/>
                  </a:schemeClr>
                </a:solidFill>
              </a:rPr>
              <a:t>Hypo-osmotic dehydration - Adrenal insufficiency; overuse of diuretics</a:t>
            </a:r>
          </a:p>
          <a:p>
            <a:r>
              <a:rPr lang="en-US" dirty="0" smtClean="0">
                <a:solidFill>
                  <a:schemeClr val="tx2">
                    <a:lumMod val="75000"/>
                  </a:schemeClr>
                </a:solidFill>
              </a:rPr>
              <a:t>Hypo-osmotic </a:t>
            </a:r>
            <a:r>
              <a:rPr lang="en-US" dirty="0" err="1" smtClean="0">
                <a:solidFill>
                  <a:schemeClr val="tx2">
                    <a:lumMod val="75000"/>
                  </a:schemeClr>
                </a:solidFill>
              </a:rPr>
              <a:t>overhydration</a:t>
            </a:r>
            <a:r>
              <a:rPr lang="en-US" dirty="0" smtClean="0">
                <a:solidFill>
                  <a:schemeClr val="tx2">
                    <a:lumMod val="75000"/>
                  </a:schemeClr>
                </a:solidFill>
              </a:rPr>
              <a:t>  - Excess ADH; </a:t>
            </a:r>
            <a:r>
              <a:rPr lang="en-US" dirty="0" err="1" smtClean="0">
                <a:solidFill>
                  <a:schemeClr val="tx2">
                    <a:lumMod val="75000"/>
                  </a:schemeClr>
                </a:solidFill>
              </a:rPr>
              <a:t>bronchogenic</a:t>
            </a:r>
            <a:r>
              <a:rPr lang="en-US" dirty="0" smtClean="0">
                <a:solidFill>
                  <a:schemeClr val="tx2">
                    <a:lumMod val="75000"/>
                  </a:schemeClr>
                </a:solidFill>
              </a:rPr>
              <a:t> tumor</a:t>
            </a:r>
          </a:p>
          <a:p>
            <a:r>
              <a:rPr lang="en-US" dirty="0" smtClean="0">
                <a:solidFill>
                  <a:schemeClr val="tx2">
                    <a:lumMod val="75000"/>
                  </a:schemeClr>
                </a:solidFill>
              </a:rPr>
              <a:t>Hyper-osmotic dehydration - Diabetes </a:t>
            </a:r>
            <a:r>
              <a:rPr lang="en-US" dirty="0" err="1" smtClean="0">
                <a:solidFill>
                  <a:schemeClr val="tx2">
                    <a:lumMod val="75000"/>
                  </a:schemeClr>
                </a:solidFill>
              </a:rPr>
              <a:t>insipidus</a:t>
            </a:r>
            <a:r>
              <a:rPr lang="en-US" dirty="0" smtClean="0">
                <a:solidFill>
                  <a:schemeClr val="tx2">
                    <a:lumMod val="75000"/>
                  </a:schemeClr>
                </a:solidFill>
              </a:rPr>
              <a:t>; excessive sweating</a:t>
            </a:r>
          </a:p>
          <a:p>
            <a:r>
              <a:rPr lang="en-US" dirty="0" smtClean="0">
                <a:solidFill>
                  <a:schemeClr val="tx2">
                    <a:lumMod val="75000"/>
                  </a:schemeClr>
                </a:solidFill>
              </a:rPr>
              <a:t>Hyper-osmotic </a:t>
            </a:r>
            <a:r>
              <a:rPr lang="en-US" dirty="0" err="1" smtClean="0">
                <a:solidFill>
                  <a:schemeClr val="tx2">
                    <a:lumMod val="75000"/>
                  </a:schemeClr>
                </a:solidFill>
              </a:rPr>
              <a:t>overhydration</a:t>
            </a:r>
            <a:r>
              <a:rPr lang="en-US" dirty="0" smtClean="0">
                <a:solidFill>
                  <a:schemeClr val="tx2">
                    <a:lumMod val="75000"/>
                  </a:schemeClr>
                </a:solidFill>
              </a:rPr>
              <a:t> - Cushing’s disease; primary </a:t>
            </a:r>
            <a:r>
              <a:rPr lang="en-US" dirty="0" err="1" smtClean="0">
                <a:solidFill>
                  <a:schemeClr val="tx2">
                    <a:lumMod val="75000"/>
                  </a:schemeClr>
                </a:solidFill>
              </a:rPr>
              <a:t>aldosteronism</a:t>
            </a:r>
            <a:endParaRPr lang="bg-BG"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71400"/>
            <a:ext cx="8229600" cy="1143000"/>
          </a:xfrm>
        </p:spPr>
        <p:txBody>
          <a:bodyPr>
            <a:normAutofit/>
          </a:bodyPr>
          <a:lstStyle/>
          <a:p>
            <a:r>
              <a:rPr lang="en-US" dirty="0" smtClean="0">
                <a:solidFill>
                  <a:srgbClr val="FF0000"/>
                </a:solidFill>
              </a:rPr>
              <a:t>Regulation of Acid-Base Balance</a:t>
            </a:r>
            <a:endParaRPr lang="bg-BG" dirty="0">
              <a:solidFill>
                <a:srgbClr val="FF0000"/>
              </a:solidFill>
            </a:endParaRPr>
          </a:p>
        </p:txBody>
      </p:sp>
      <p:sp>
        <p:nvSpPr>
          <p:cNvPr id="3" name="Content Placeholder 2"/>
          <p:cNvSpPr>
            <a:spLocks noGrp="1"/>
          </p:cNvSpPr>
          <p:nvPr>
            <p:ph idx="1"/>
          </p:nvPr>
        </p:nvSpPr>
        <p:spPr>
          <a:xfrm>
            <a:off x="179512" y="836712"/>
            <a:ext cx="8784976" cy="5469240"/>
          </a:xfrm>
        </p:spPr>
        <p:txBody>
          <a:bodyPr/>
          <a:lstStyle/>
          <a:p>
            <a:pPr>
              <a:buFont typeface="Wingdings" pitchFamily="2" charset="2"/>
              <a:buChar char="q"/>
            </a:pPr>
            <a:r>
              <a:rPr lang="en-US" dirty="0" smtClean="0">
                <a:solidFill>
                  <a:srgbClr val="C00000"/>
                </a:solidFill>
              </a:rPr>
              <a:t> Regulation of hydrogen ion (H</a:t>
            </a:r>
            <a:r>
              <a:rPr lang="en-US" baseline="30000" dirty="0" smtClean="0">
                <a:solidFill>
                  <a:srgbClr val="C00000"/>
                </a:solidFill>
              </a:rPr>
              <a:t>+</a:t>
            </a:r>
            <a:r>
              <a:rPr lang="en-US" dirty="0" smtClean="0">
                <a:solidFill>
                  <a:srgbClr val="C00000"/>
                </a:solidFill>
              </a:rPr>
              <a:t>) balance is similar in some ways to the regulation of other ions in the body.</a:t>
            </a:r>
          </a:p>
          <a:p>
            <a:pPr>
              <a:buFont typeface="Wingdings" pitchFamily="2" charset="2"/>
              <a:buChar char="q"/>
            </a:pPr>
            <a:r>
              <a:rPr lang="en-US" dirty="0" smtClean="0">
                <a:solidFill>
                  <a:srgbClr val="C00000"/>
                </a:solidFill>
              </a:rPr>
              <a:t> Precise hydrogen ion regulation is essential because the activities of almost all enzyme systems in the body are influenced by hydrogen ion concentration [H</a:t>
            </a:r>
            <a:r>
              <a:rPr lang="en-US" baseline="30000" dirty="0" smtClean="0">
                <a:solidFill>
                  <a:srgbClr val="C00000"/>
                </a:solidFill>
              </a:rPr>
              <a:t>+</a:t>
            </a:r>
            <a:r>
              <a:rPr lang="en-US" dirty="0" smtClean="0">
                <a:solidFill>
                  <a:srgbClr val="C00000"/>
                </a:solidFill>
              </a:rPr>
              <a:t>]. Therefore, changes in hydrogen concentration alter virtually all cell and body functions.</a:t>
            </a:r>
            <a:endParaRPr lang="bg-BG" dirty="0">
              <a:solidFill>
                <a:srgbClr val="C00000"/>
              </a:solidFill>
            </a:endParaRPr>
          </a:p>
        </p:txBody>
      </p:sp>
      <p:pic>
        <p:nvPicPr>
          <p:cNvPr id="10242" name="Picture 2" descr="F:\lectures_ELE_14\Acid-alkaline scales - EN.jpg"/>
          <p:cNvPicPr>
            <a:picLocks noChangeAspect="1" noChangeArrowheads="1"/>
          </p:cNvPicPr>
          <p:nvPr/>
        </p:nvPicPr>
        <p:blipFill>
          <a:blip r:embed="rId2" cstate="print"/>
          <a:srcRect/>
          <a:stretch>
            <a:fillRect/>
          </a:stretch>
        </p:blipFill>
        <p:spPr bwMode="auto">
          <a:xfrm>
            <a:off x="6228184" y="4884964"/>
            <a:ext cx="2915816" cy="1973036"/>
          </a:xfrm>
          <a:prstGeom prst="rect">
            <a:avLst/>
          </a:prstGeom>
          <a:noFill/>
          <a:ln>
            <a:solidFill>
              <a:schemeClr val="tx2">
                <a:lumMod val="75000"/>
              </a:schemeClr>
            </a:solid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76672"/>
            <a:ext cx="8784976" cy="936104"/>
          </a:xfrm>
        </p:spPr>
        <p:txBody>
          <a:bodyPr>
            <a:noAutofit/>
          </a:bodyPr>
          <a:lstStyle/>
          <a:p>
            <a:pPr algn="l">
              <a:buFont typeface="Wingdings" pitchFamily="2" charset="2"/>
              <a:buChar char="q"/>
            </a:pPr>
            <a:r>
              <a:rPr lang="en-US" sz="2800" u="sng" dirty="0" smtClean="0">
                <a:solidFill>
                  <a:srgbClr val="C00000"/>
                </a:solidFill>
              </a:rPr>
              <a:t>Molecules containing hydrogen atoms that can release hydrogen ions in solutions are referred to as </a:t>
            </a:r>
            <a:r>
              <a:rPr lang="en-US" sz="2800" b="1" u="sng" dirty="0" smtClean="0">
                <a:solidFill>
                  <a:srgbClr val="C00000"/>
                </a:solidFill>
              </a:rPr>
              <a:t>acids</a:t>
            </a:r>
            <a:r>
              <a:rPr lang="en-US" sz="2800" dirty="0" smtClean="0">
                <a:solidFill>
                  <a:srgbClr val="C00000"/>
                </a:solidFill>
              </a:rPr>
              <a:t>. </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chemeClr val="accent2">
                    <a:lumMod val="75000"/>
                  </a:schemeClr>
                </a:solidFill>
              </a:rPr>
              <a:t>Daily production of acid is the basic challenge:</a:t>
            </a:r>
            <a:endParaRPr lang="bg-BG" sz="2800" dirty="0">
              <a:solidFill>
                <a:schemeClr val="accent2">
                  <a:lumMod val="75000"/>
                </a:schemeClr>
              </a:solidFill>
            </a:endParaRPr>
          </a:p>
        </p:txBody>
      </p:sp>
      <p:sp>
        <p:nvSpPr>
          <p:cNvPr id="3" name="Content Placeholder 2"/>
          <p:cNvSpPr>
            <a:spLocks noGrp="1"/>
          </p:cNvSpPr>
          <p:nvPr>
            <p:ph idx="1"/>
          </p:nvPr>
        </p:nvSpPr>
        <p:spPr>
          <a:xfrm>
            <a:off x="0" y="1772816"/>
            <a:ext cx="9144000" cy="5085184"/>
          </a:xfrm>
        </p:spPr>
        <p:txBody>
          <a:bodyPr>
            <a:normAutofit fontScale="85000" lnSpcReduction="10000"/>
          </a:bodyPr>
          <a:lstStyle/>
          <a:p>
            <a:pPr>
              <a:buNone/>
            </a:pPr>
            <a:r>
              <a:rPr lang="en-US" b="1" dirty="0" smtClean="0">
                <a:solidFill>
                  <a:schemeClr val="accent2">
                    <a:lumMod val="75000"/>
                  </a:schemeClr>
                </a:solidFill>
              </a:rPr>
              <a:t>1</a:t>
            </a:r>
            <a:r>
              <a:rPr lang="en-US" dirty="0" smtClean="0">
                <a:solidFill>
                  <a:schemeClr val="accent2">
                    <a:lumMod val="75000"/>
                  </a:schemeClr>
                </a:solidFill>
              </a:rPr>
              <a:t>. 13000 - 20000 </a:t>
            </a:r>
            <a:r>
              <a:rPr lang="en-US" dirty="0" err="1" smtClean="0">
                <a:solidFill>
                  <a:schemeClr val="accent2">
                    <a:lumMod val="75000"/>
                  </a:schemeClr>
                </a:solidFill>
              </a:rPr>
              <a:t>mmol</a:t>
            </a:r>
            <a:r>
              <a:rPr lang="en-US" dirty="0" smtClean="0">
                <a:solidFill>
                  <a:schemeClr val="accent2">
                    <a:lumMod val="75000"/>
                  </a:schemeClr>
                </a:solidFill>
              </a:rPr>
              <a:t> of CO</a:t>
            </a:r>
            <a:r>
              <a:rPr lang="en-US" baseline="-25000" dirty="0" smtClean="0">
                <a:solidFill>
                  <a:schemeClr val="accent2">
                    <a:lumMod val="75000"/>
                  </a:schemeClr>
                </a:solidFill>
              </a:rPr>
              <a:t>2 </a:t>
            </a:r>
            <a:r>
              <a:rPr lang="en-US" dirty="0" smtClean="0">
                <a:solidFill>
                  <a:schemeClr val="accent2">
                    <a:lumMod val="75000"/>
                  </a:schemeClr>
                </a:solidFill>
              </a:rPr>
              <a:t>/ day are produced by metabolism. CO</a:t>
            </a:r>
            <a:r>
              <a:rPr lang="en-US" baseline="-25000" dirty="0" smtClean="0">
                <a:solidFill>
                  <a:schemeClr val="accent2">
                    <a:lumMod val="75000"/>
                  </a:schemeClr>
                </a:solidFill>
              </a:rPr>
              <a:t>2</a:t>
            </a:r>
            <a:r>
              <a:rPr lang="en-US" dirty="0" smtClean="0">
                <a:solidFill>
                  <a:schemeClr val="accent2">
                    <a:lumMod val="75000"/>
                  </a:schemeClr>
                </a:solidFill>
              </a:rPr>
              <a:t> is in equilibrium with H</a:t>
            </a:r>
            <a:r>
              <a:rPr lang="en-US" baseline="-25000" dirty="0" smtClean="0">
                <a:solidFill>
                  <a:schemeClr val="accent2">
                    <a:lumMod val="75000"/>
                  </a:schemeClr>
                </a:solidFill>
              </a:rPr>
              <a:t>2</a:t>
            </a:r>
            <a:r>
              <a:rPr lang="en-US" dirty="0" smtClean="0">
                <a:solidFill>
                  <a:schemeClr val="accent2">
                    <a:lumMod val="75000"/>
                  </a:schemeClr>
                </a:solidFill>
              </a:rPr>
              <a:t>CO</a:t>
            </a:r>
            <a:r>
              <a:rPr lang="en-US" baseline="-25000" dirty="0" smtClean="0">
                <a:solidFill>
                  <a:schemeClr val="accent2">
                    <a:lumMod val="75000"/>
                  </a:schemeClr>
                </a:solidFill>
              </a:rPr>
              <a:t>3</a:t>
            </a:r>
            <a:r>
              <a:rPr lang="en-US" dirty="0" smtClean="0">
                <a:solidFill>
                  <a:schemeClr val="accent2">
                    <a:lumMod val="75000"/>
                  </a:schemeClr>
                </a:solidFill>
              </a:rPr>
              <a:t>.</a:t>
            </a:r>
            <a:r>
              <a:rPr lang="en-US" baseline="-25000" dirty="0" smtClean="0">
                <a:solidFill>
                  <a:schemeClr val="accent2">
                    <a:lumMod val="75000"/>
                  </a:schemeClr>
                </a:solidFill>
              </a:rPr>
              <a:t> </a:t>
            </a:r>
            <a:r>
              <a:rPr lang="en-US" dirty="0" smtClean="0">
                <a:solidFill>
                  <a:schemeClr val="accent2">
                    <a:lumMod val="75000"/>
                  </a:schemeClr>
                </a:solidFill>
              </a:rPr>
              <a:t>Both are considered </a:t>
            </a:r>
            <a:r>
              <a:rPr lang="en-US" b="1" dirty="0" smtClean="0">
                <a:solidFill>
                  <a:schemeClr val="accent2">
                    <a:lumMod val="75000"/>
                  </a:schemeClr>
                </a:solidFill>
              </a:rPr>
              <a:t>volatile acids</a:t>
            </a:r>
            <a:r>
              <a:rPr lang="en-US" dirty="0" smtClean="0">
                <a:solidFill>
                  <a:schemeClr val="accent2">
                    <a:lumMod val="75000"/>
                  </a:schemeClr>
                </a:solidFill>
              </a:rPr>
              <a:t>.  </a:t>
            </a:r>
          </a:p>
          <a:p>
            <a:pPr>
              <a:buNone/>
            </a:pPr>
            <a:r>
              <a:rPr lang="en-US" b="1" dirty="0" smtClean="0">
                <a:solidFill>
                  <a:schemeClr val="accent2">
                    <a:lumMod val="75000"/>
                  </a:schemeClr>
                </a:solidFill>
              </a:rPr>
              <a:t>2</a:t>
            </a:r>
            <a:r>
              <a:rPr lang="en-US" dirty="0" smtClean="0">
                <a:solidFill>
                  <a:schemeClr val="accent2">
                    <a:lumMod val="75000"/>
                  </a:schemeClr>
                </a:solidFill>
              </a:rPr>
              <a:t>. </a:t>
            </a:r>
            <a:r>
              <a:rPr lang="en-US" b="1" dirty="0" smtClean="0">
                <a:solidFill>
                  <a:schemeClr val="accent2">
                    <a:lumMod val="75000"/>
                  </a:schemeClr>
                </a:solidFill>
              </a:rPr>
              <a:t>nonvolatile </a:t>
            </a:r>
            <a:r>
              <a:rPr lang="en-US" dirty="0" smtClean="0">
                <a:solidFill>
                  <a:schemeClr val="accent2">
                    <a:lumMod val="75000"/>
                  </a:schemeClr>
                </a:solidFill>
              </a:rPr>
              <a:t>or fixed  </a:t>
            </a:r>
            <a:r>
              <a:rPr lang="en-US" b="1" dirty="0" smtClean="0">
                <a:solidFill>
                  <a:schemeClr val="accent2">
                    <a:lumMod val="75000"/>
                  </a:schemeClr>
                </a:solidFill>
              </a:rPr>
              <a:t>acids   - </a:t>
            </a:r>
            <a:r>
              <a:rPr lang="en-US" dirty="0" smtClean="0">
                <a:solidFill>
                  <a:schemeClr val="accent2">
                    <a:lumMod val="75000"/>
                  </a:schemeClr>
                </a:solidFill>
              </a:rPr>
              <a:t>    40 - 60 </a:t>
            </a:r>
            <a:r>
              <a:rPr lang="en-US" dirty="0" err="1" smtClean="0">
                <a:solidFill>
                  <a:schemeClr val="accent2">
                    <a:lumMod val="75000"/>
                  </a:schemeClr>
                </a:solidFill>
              </a:rPr>
              <a:t>mmol</a:t>
            </a:r>
            <a:r>
              <a:rPr lang="en-US" dirty="0" smtClean="0">
                <a:solidFill>
                  <a:schemeClr val="accent2">
                    <a:lumMod val="75000"/>
                  </a:schemeClr>
                </a:solidFill>
              </a:rPr>
              <a:t> / day (H</a:t>
            </a:r>
            <a:r>
              <a:rPr lang="en-US" baseline="-25000" dirty="0" smtClean="0">
                <a:solidFill>
                  <a:schemeClr val="accent2">
                    <a:lumMod val="75000"/>
                  </a:schemeClr>
                </a:solidFill>
              </a:rPr>
              <a:t>2</a:t>
            </a:r>
            <a:r>
              <a:rPr lang="en-US" dirty="0" smtClean="0">
                <a:solidFill>
                  <a:schemeClr val="accent2">
                    <a:lumMod val="75000"/>
                  </a:schemeClr>
                </a:solidFill>
              </a:rPr>
              <a:t>SO</a:t>
            </a:r>
            <a:r>
              <a:rPr lang="en-US" baseline="-25000" dirty="0" smtClean="0">
                <a:solidFill>
                  <a:schemeClr val="accent2">
                    <a:lumMod val="75000"/>
                  </a:schemeClr>
                </a:solidFill>
              </a:rPr>
              <a:t>4</a:t>
            </a:r>
            <a:r>
              <a:rPr lang="en-US" dirty="0" smtClean="0">
                <a:solidFill>
                  <a:schemeClr val="accent2">
                    <a:lumMod val="75000"/>
                  </a:schemeClr>
                </a:solidFill>
              </a:rPr>
              <a:t>;  H</a:t>
            </a:r>
            <a:r>
              <a:rPr lang="en-US" baseline="-25000" dirty="0" smtClean="0">
                <a:solidFill>
                  <a:schemeClr val="accent2">
                    <a:lumMod val="75000"/>
                  </a:schemeClr>
                </a:solidFill>
              </a:rPr>
              <a:t>2</a:t>
            </a:r>
            <a:r>
              <a:rPr lang="en-US" dirty="0" smtClean="0">
                <a:solidFill>
                  <a:schemeClr val="accent2">
                    <a:lumMod val="75000"/>
                  </a:schemeClr>
                </a:solidFill>
              </a:rPr>
              <a:t> PO</a:t>
            </a:r>
            <a:r>
              <a:rPr lang="en-US" baseline="-25000" dirty="0" smtClean="0">
                <a:solidFill>
                  <a:schemeClr val="accent2">
                    <a:lumMod val="75000"/>
                  </a:schemeClr>
                </a:solidFill>
              </a:rPr>
              <a:t>4</a:t>
            </a:r>
            <a:r>
              <a:rPr lang="en-US" dirty="0" smtClean="0">
                <a:solidFill>
                  <a:schemeClr val="accent2">
                    <a:lumMod val="75000"/>
                  </a:schemeClr>
                </a:solidFill>
              </a:rPr>
              <a:t>; organic acids - from metabolism of phospholipids, carbohydrates and fats).</a:t>
            </a:r>
          </a:p>
          <a:p>
            <a:pPr hangingPunct="0">
              <a:buFont typeface="Wingdings" pitchFamily="2" charset="2"/>
              <a:buChar char="Ø"/>
            </a:pPr>
            <a:r>
              <a:rPr lang="en-US" dirty="0" smtClean="0">
                <a:solidFill>
                  <a:schemeClr val="accent2">
                    <a:lumMod val="75000"/>
                  </a:schemeClr>
                </a:solidFill>
              </a:rPr>
              <a:t>Because H</a:t>
            </a:r>
            <a:r>
              <a:rPr lang="en-US" baseline="30000" dirty="0" smtClean="0">
                <a:solidFill>
                  <a:schemeClr val="accent2">
                    <a:lumMod val="75000"/>
                  </a:schemeClr>
                </a:solidFill>
              </a:rPr>
              <a:t>+</a:t>
            </a:r>
            <a:r>
              <a:rPr lang="en-US" dirty="0" smtClean="0">
                <a:solidFill>
                  <a:schemeClr val="accent2">
                    <a:lumMod val="75000"/>
                  </a:schemeClr>
                </a:solidFill>
              </a:rPr>
              <a:t> concentration normally is low and because these small numbers are cumbersome, it is customary to express H</a:t>
            </a:r>
            <a:r>
              <a:rPr lang="en-US" baseline="30000" dirty="0" smtClean="0">
                <a:solidFill>
                  <a:schemeClr val="accent2">
                    <a:lumMod val="75000"/>
                  </a:schemeClr>
                </a:solidFill>
              </a:rPr>
              <a:t>+</a:t>
            </a:r>
            <a:r>
              <a:rPr lang="en-US" dirty="0" smtClean="0">
                <a:solidFill>
                  <a:schemeClr val="accent2">
                    <a:lumMod val="75000"/>
                  </a:schemeClr>
                </a:solidFill>
              </a:rPr>
              <a:t> concentration on a logarithm scale, using pH units.</a:t>
            </a:r>
            <a:endParaRPr lang="bg-BG" dirty="0" smtClean="0">
              <a:solidFill>
                <a:schemeClr val="accent2">
                  <a:lumMod val="75000"/>
                </a:schemeClr>
              </a:solidFill>
            </a:endParaRPr>
          </a:p>
          <a:p>
            <a:pPr hangingPunct="0">
              <a:buFont typeface="Wingdings" pitchFamily="2" charset="2"/>
              <a:buChar char="Ø"/>
            </a:pPr>
            <a:r>
              <a:rPr lang="en-US" u="sng" dirty="0" smtClean="0">
                <a:solidFill>
                  <a:srgbClr val="C00000"/>
                </a:solidFill>
              </a:rPr>
              <a:t>The </a:t>
            </a:r>
            <a:r>
              <a:rPr lang="en-US" b="1" u="sng" dirty="0" smtClean="0">
                <a:solidFill>
                  <a:srgbClr val="C00000"/>
                </a:solidFill>
              </a:rPr>
              <a:t>pH</a:t>
            </a:r>
            <a:r>
              <a:rPr lang="en-US" u="sng" dirty="0" smtClean="0">
                <a:solidFill>
                  <a:srgbClr val="C00000"/>
                </a:solidFill>
              </a:rPr>
              <a:t> of a solution is defined as the negative logarithm of the H</a:t>
            </a:r>
            <a:r>
              <a:rPr lang="en-US" u="sng" baseline="30000" dirty="0" smtClean="0">
                <a:solidFill>
                  <a:srgbClr val="C00000"/>
                </a:solidFill>
              </a:rPr>
              <a:t>+</a:t>
            </a:r>
            <a:r>
              <a:rPr lang="en-US" u="sng" dirty="0" smtClean="0">
                <a:solidFill>
                  <a:srgbClr val="C00000"/>
                </a:solidFill>
              </a:rPr>
              <a:t> concentration.</a:t>
            </a:r>
            <a:endParaRPr lang="bg-BG" dirty="0" smtClean="0">
              <a:solidFill>
                <a:srgbClr val="C00000"/>
              </a:solidFill>
            </a:endParaRPr>
          </a:p>
          <a:p>
            <a:pPr hangingPunct="0">
              <a:buNone/>
            </a:pPr>
            <a:r>
              <a:rPr lang="en-US" b="1" dirty="0" smtClean="0">
                <a:solidFill>
                  <a:srgbClr val="C00000"/>
                </a:solidFill>
              </a:rPr>
              <a:t>        pH= - log [ H</a:t>
            </a:r>
            <a:r>
              <a:rPr lang="en-US" b="1" baseline="30000" dirty="0" smtClean="0">
                <a:solidFill>
                  <a:srgbClr val="C00000"/>
                </a:solidFill>
              </a:rPr>
              <a:t>+</a:t>
            </a:r>
            <a:r>
              <a:rPr lang="en-US" b="1" dirty="0" smtClean="0">
                <a:solidFill>
                  <a:srgbClr val="C00000"/>
                </a:solidFill>
              </a:rPr>
              <a:t>]</a:t>
            </a:r>
            <a:endParaRPr lang="bg-BG" dirty="0" smtClean="0">
              <a:solidFill>
                <a:srgbClr val="C00000"/>
              </a:solidFill>
            </a:endParaRPr>
          </a:p>
          <a:p>
            <a:endParaRPr lang="bg-BG"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188640"/>
            <a:ext cx="9144000" cy="6552728"/>
          </a:xfrm>
        </p:spPr>
        <p:txBody>
          <a:bodyPr>
            <a:normAutofit lnSpcReduction="10000"/>
          </a:bodyPr>
          <a:lstStyle/>
          <a:p>
            <a:pPr hangingPunct="0">
              <a:buFont typeface="Wingdings" pitchFamily="2" charset="2"/>
              <a:buChar char="q"/>
            </a:pPr>
            <a:r>
              <a:rPr lang="en-US" b="1" dirty="0" smtClean="0">
                <a:solidFill>
                  <a:srgbClr val="FF0000"/>
                </a:solidFill>
              </a:rPr>
              <a:t>The normal pH of arterial blood is 7.4 ± 0.05</a:t>
            </a:r>
          </a:p>
          <a:p>
            <a:pPr hangingPunct="0">
              <a:buNone/>
            </a:pPr>
            <a:r>
              <a:rPr lang="en-US" b="1" dirty="0" smtClean="0">
                <a:solidFill>
                  <a:srgbClr val="FF0000"/>
                </a:solidFill>
              </a:rPr>
              <a:t>	(from 7.35 to 7.45).</a:t>
            </a:r>
            <a:endParaRPr lang="bg-BG" dirty="0" smtClean="0">
              <a:solidFill>
                <a:srgbClr val="FF0000"/>
              </a:solidFill>
            </a:endParaRPr>
          </a:p>
          <a:p>
            <a:pPr hangingPunct="0"/>
            <a:r>
              <a:rPr lang="en-US" dirty="0" smtClean="0">
                <a:solidFill>
                  <a:schemeClr val="accent2">
                    <a:lumMod val="75000"/>
                  </a:schemeClr>
                </a:solidFill>
              </a:rPr>
              <a:t>The pH of venous blood and interstitial fluids is about 7.35 because of the extra amount of CO</a:t>
            </a:r>
            <a:r>
              <a:rPr lang="en-US" baseline="-25000" dirty="0" smtClean="0">
                <a:solidFill>
                  <a:schemeClr val="accent2">
                    <a:lumMod val="75000"/>
                  </a:schemeClr>
                </a:solidFill>
              </a:rPr>
              <a:t>2</a:t>
            </a:r>
            <a:r>
              <a:rPr lang="en-US" dirty="0" smtClean="0">
                <a:solidFill>
                  <a:schemeClr val="accent2">
                    <a:lumMod val="75000"/>
                  </a:schemeClr>
                </a:solidFill>
              </a:rPr>
              <a:t> released from the tissues to form H</a:t>
            </a:r>
            <a:r>
              <a:rPr lang="en-US" baseline="-25000" dirty="0" smtClean="0">
                <a:solidFill>
                  <a:schemeClr val="accent2">
                    <a:lumMod val="75000"/>
                  </a:schemeClr>
                </a:solidFill>
              </a:rPr>
              <a:t>2</a:t>
            </a:r>
            <a:r>
              <a:rPr lang="en-US" dirty="0" smtClean="0">
                <a:solidFill>
                  <a:schemeClr val="accent2">
                    <a:lumMod val="75000"/>
                  </a:schemeClr>
                </a:solidFill>
              </a:rPr>
              <a:t>CO</a:t>
            </a:r>
            <a:r>
              <a:rPr lang="en-US" baseline="-25000" dirty="0" smtClean="0">
                <a:solidFill>
                  <a:schemeClr val="accent2">
                    <a:lumMod val="75000"/>
                  </a:schemeClr>
                </a:solidFill>
              </a:rPr>
              <a:t>3</a:t>
            </a:r>
            <a:r>
              <a:rPr lang="en-US" dirty="0" smtClean="0">
                <a:solidFill>
                  <a:schemeClr val="accent2">
                    <a:lumMod val="75000"/>
                  </a:schemeClr>
                </a:solidFill>
              </a:rPr>
              <a:t> in these fluids. </a:t>
            </a:r>
            <a:endParaRPr lang="bg-BG" dirty="0" smtClean="0">
              <a:solidFill>
                <a:schemeClr val="accent2">
                  <a:lumMod val="75000"/>
                </a:schemeClr>
              </a:solidFill>
            </a:endParaRPr>
          </a:p>
          <a:p>
            <a:pPr hangingPunct="0">
              <a:buFont typeface="Wingdings" pitchFamily="2" charset="2"/>
              <a:buChar char="q"/>
            </a:pPr>
            <a:r>
              <a:rPr lang="en-US" b="1" dirty="0" smtClean="0">
                <a:solidFill>
                  <a:srgbClr val="C00000"/>
                </a:solidFill>
              </a:rPr>
              <a:t>The lower limit of pH of arterial blood at which a person can live more then of a few hours is about 6.8, and the upper limit is about 8.0. </a:t>
            </a:r>
            <a:endParaRPr lang="bg-BG" dirty="0" smtClean="0">
              <a:solidFill>
                <a:srgbClr val="C00000"/>
              </a:solidFill>
            </a:endParaRPr>
          </a:p>
          <a:p>
            <a:pPr hangingPunct="0"/>
            <a:r>
              <a:rPr lang="en-US" dirty="0" smtClean="0">
                <a:solidFill>
                  <a:schemeClr val="accent2">
                    <a:lumMod val="75000"/>
                  </a:schemeClr>
                </a:solidFill>
              </a:rPr>
              <a:t>Intracellular pH is slightly lower than plasma </a:t>
            </a:r>
            <a:r>
              <a:rPr lang="en-US" dirty="0" err="1" smtClean="0">
                <a:solidFill>
                  <a:schemeClr val="accent2">
                    <a:lumMod val="75000"/>
                  </a:schemeClr>
                </a:solidFill>
              </a:rPr>
              <a:t>pH.</a:t>
            </a:r>
            <a:endParaRPr lang="bg-BG" dirty="0" smtClean="0">
              <a:solidFill>
                <a:schemeClr val="accent2">
                  <a:lumMod val="75000"/>
                </a:schemeClr>
              </a:solidFill>
            </a:endParaRPr>
          </a:p>
          <a:p>
            <a:pPr hangingPunct="0">
              <a:buFont typeface="Wingdings" pitchFamily="2" charset="2"/>
              <a:buChar char="q"/>
            </a:pPr>
            <a:r>
              <a:rPr lang="en-US" dirty="0" smtClean="0">
                <a:solidFill>
                  <a:schemeClr val="accent5">
                    <a:lumMod val="50000"/>
                  </a:schemeClr>
                </a:solidFill>
              </a:rPr>
              <a:t> When the pH falls below 7.35</a:t>
            </a:r>
            <a:r>
              <a:rPr lang="bg-BG" dirty="0" smtClean="0">
                <a:solidFill>
                  <a:schemeClr val="accent5">
                    <a:lumMod val="50000"/>
                  </a:schemeClr>
                </a:solidFill>
              </a:rPr>
              <a:t>,</a:t>
            </a:r>
            <a:r>
              <a:rPr lang="en-US" dirty="0" smtClean="0">
                <a:solidFill>
                  <a:schemeClr val="accent5">
                    <a:lumMod val="50000"/>
                  </a:schemeClr>
                </a:solidFill>
              </a:rPr>
              <a:t> a person is considered to have </a:t>
            </a:r>
            <a:r>
              <a:rPr lang="en-US" b="1" dirty="0" smtClean="0">
                <a:solidFill>
                  <a:schemeClr val="accent5">
                    <a:lumMod val="50000"/>
                  </a:schemeClr>
                </a:solidFill>
              </a:rPr>
              <a:t>acidosis </a:t>
            </a:r>
            <a:r>
              <a:rPr lang="en-US" dirty="0" smtClean="0">
                <a:solidFill>
                  <a:schemeClr val="accent5">
                    <a:lumMod val="50000"/>
                  </a:schemeClr>
                </a:solidFill>
              </a:rPr>
              <a:t>and to have </a:t>
            </a:r>
            <a:r>
              <a:rPr lang="en-US" b="1" dirty="0" smtClean="0">
                <a:solidFill>
                  <a:schemeClr val="accent5">
                    <a:lumMod val="50000"/>
                  </a:schemeClr>
                </a:solidFill>
              </a:rPr>
              <a:t>alkalosis</a:t>
            </a:r>
            <a:r>
              <a:rPr lang="en-US" dirty="0" smtClean="0">
                <a:solidFill>
                  <a:schemeClr val="accent5">
                    <a:lumMod val="50000"/>
                  </a:schemeClr>
                </a:solidFill>
              </a:rPr>
              <a:t> when the pH rises above 7.45.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179512" y="188640"/>
            <a:ext cx="8964488" cy="6408712"/>
          </a:xfrm>
        </p:spPr>
        <p:txBody>
          <a:bodyPr>
            <a:normAutofit fontScale="92500"/>
          </a:bodyPr>
          <a:lstStyle/>
          <a:p>
            <a:pPr hangingPunct="0">
              <a:buFont typeface="Wingdings" pitchFamily="2" charset="2"/>
              <a:buChar char="q"/>
            </a:pPr>
            <a:r>
              <a:rPr lang="en-US" b="1" i="1" u="sng" dirty="0" smtClean="0">
                <a:solidFill>
                  <a:srgbClr val="FF0066"/>
                </a:solidFill>
              </a:rPr>
              <a:t>There are three primary systems that regulate the hydrogen ion concentration in the body fluids to prevent acidosis or alkalosis</a:t>
            </a:r>
            <a:r>
              <a:rPr lang="en-US" b="1" i="1" dirty="0" smtClean="0">
                <a:solidFill>
                  <a:srgbClr val="FF0066"/>
                </a:solidFill>
              </a:rPr>
              <a:t>:</a:t>
            </a:r>
            <a:endParaRPr lang="bg-BG" b="1" i="1" dirty="0" smtClean="0">
              <a:solidFill>
                <a:srgbClr val="FF0066"/>
              </a:solidFill>
            </a:endParaRPr>
          </a:p>
          <a:p>
            <a:pPr hangingPunct="0">
              <a:buNone/>
            </a:pPr>
            <a:r>
              <a:rPr lang="en-US" b="1" dirty="0" smtClean="0">
                <a:solidFill>
                  <a:srgbClr val="FF0066"/>
                </a:solidFill>
              </a:rPr>
              <a:t> 1. the chemical acid - base buffer systems of the body fluids</a:t>
            </a:r>
            <a:r>
              <a:rPr lang="en-US" dirty="0" smtClean="0">
                <a:solidFill>
                  <a:srgbClr val="FF0066"/>
                </a:solidFill>
              </a:rPr>
              <a:t>, which immediately combine with acid or base to prevent excessive changes in H</a:t>
            </a:r>
            <a:r>
              <a:rPr lang="en-US" baseline="30000" dirty="0" smtClean="0">
                <a:solidFill>
                  <a:srgbClr val="FF0066"/>
                </a:solidFill>
              </a:rPr>
              <a:t>+</a:t>
            </a:r>
            <a:r>
              <a:rPr lang="en-US" dirty="0" smtClean="0">
                <a:solidFill>
                  <a:srgbClr val="FF0066"/>
                </a:solidFill>
              </a:rPr>
              <a:t> concentration</a:t>
            </a:r>
            <a:endParaRPr lang="bg-BG" dirty="0" smtClean="0">
              <a:solidFill>
                <a:srgbClr val="FF0066"/>
              </a:solidFill>
            </a:endParaRPr>
          </a:p>
          <a:p>
            <a:pPr hangingPunct="0">
              <a:buNone/>
            </a:pPr>
            <a:r>
              <a:rPr lang="en-US" b="1" dirty="0" smtClean="0">
                <a:solidFill>
                  <a:srgbClr val="FF0066"/>
                </a:solidFill>
              </a:rPr>
              <a:t> 2. the respiratory center</a:t>
            </a:r>
            <a:r>
              <a:rPr lang="en-US" dirty="0" smtClean="0">
                <a:solidFill>
                  <a:srgbClr val="FF0066"/>
                </a:solidFill>
              </a:rPr>
              <a:t>, which regulates the removal of CO</a:t>
            </a:r>
            <a:r>
              <a:rPr lang="en-US" baseline="-25000" dirty="0" smtClean="0">
                <a:solidFill>
                  <a:srgbClr val="FF0066"/>
                </a:solidFill>
              </a:rPr>
              <a:t>2</a:t>
            </a:r>
            <a:r>
              <a:rPr lang="en-US" dirty="0" smtClean="0">
                <a:solidFill>
                  <a:srgbClr val="FF0066"/>
                </a:solidFill>
              </a:rPr>
              <a:t> (and therefore H</a:t>
            </a:r>
            <a:r>
              <a:rPr lang="en-US" baseline="-25000" dirty="0" smtClean="0">
                <a:solidFill>
                  <a:srgbClr val="FF0066"/>
                </a:solidFill>
              </a:rPr>
              <a:t>2</a:t>
            </a:r>
            <a:r>
              <a:rPr lang="en-US" dirty="0" smtClean="0">
                <a:solidFill>
                  <a:srgbClr val="FF0066"/>
                </a:solidFill>
              </a:rPr>
              <a:t>CO</a:t>
            </a:r>
            <a:r>
              <a:rPr lang="en-US" baseline="-25000" dirty="0" smtClean="0">
                <a:solidFill>
                  <a:srgbClr val="FF0066"/>
                </a:solidFill>
              </a:rPr>
              <a:t>3</a:t>
            </a:r>
            <a:r>
              <a:rPr lang="en-US" dirty="0" smtClean="0">
                <a:solidFill>
                  <a:srgbClr val="FF0066"/>
                </a:solidFill>
              </a:rPr>
              <a:t>) from the extracellular fluid</a:t>
            </a:r>
            <a:endParaRPr lang="bg-BG" dirty="0" smtClean="0">
              <a:solidFill>
                <a:srgbClr val="FF0066"/>
              </a:solidFill>
            </a:endParaRPr>
          </a:p>
          <a:p>
            <a:pPr hangingPunct="0">
              <a:buNone/>
            </a:pPr>
            <a:r>
              <a:rPr lang="en-US" dirty="0" smtClean="0">
                <a:solidFill>
                  <a:srgbClr val="FF0066"/>
                </a:solidFill>
              </a:rPr>
              <a:t> </a:t>
            </a:r>
            <a:r>
              <a:rPr lang="en-US" b="1" dirty="0" smtClean="0">
                <a:solidFill>
                  <a:srgbClr val="FF0066"/>
                </a:solidFill>
              </a:rPr>
              <a:t>3. the kidneys</a:t>
            </a:r>
            <a:r>
              <a:rPr lang="en-US" dirty="0" smtClean="0">
                <a:solidFill>
                  <a:srgbClr val="FF0066"/>
                </a:solidFill>
              </a:rPr>
              <a:t>, which can excrete either acid urine</a:t>
            </a:r>
            <a:r>
              <a:rPr lang="bg-BG" dirty="0" smtClean="0">
                <a:solidFill>
                  <a:srgbClr val="FF0066"/>
                </a:solidFill>
              </a:rPr>
              <a:t>, </a:t>
            </a:r>
            <a:r>
              <a:rPr lang="en-US" dirty="0" smtClean="0">
                <a:solidFill>
                  <a:srgbClr val="FF0066"/>
                </a:solidFill>
              </a:rPr>
              <a:t>or alkaline urine thereby readjusting the extracellular fluid hydrogen ion concentration toward normal during acidosis or alkalosis.</a:t>
            </a:r>
            <a:endParaRPr lang="bg-BG" dirty="0" smtClean="0">
              <a:solidFill>
                <a:srgbClr val="FF0066"/>
              </a:solidFill>
            </a:endParaRPr>
          </a:p>
          <a:p>
            <a:endParaRPr lang="bg-BG" dirty="0">
              <a:solidFill>
                <a:srgbClr val="FF0066"/>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noAutofit/>
          </a:bodyPr>
          <a:lstStyle/>
          <a:p>
            <a:pPr algn="ctr"/>
            <a:r>
              <a:rPr lang="en-US" sz="4000" b="1" dirty="0" smtClean="0">
                <a:solidFill>
                  <a:schemeClr val="accent2">
                    <a:lumMod val="75000"/>
                  </a:schemeClr>
                </a:solidFill>
              </a:rPr>
              <a:t>Buffering of hydrogen ions in the body fluids</a:t>
            </a:r>
            <a:endParaRPr lang="bg-BG" sz="4000" dirty="0">
              <a:solidFill>
                <a:schemeClr val="accent2">
                  <a:lumMod val="75000"/>
                </a:schemeClr>
              </a:solidFill>
            </a:endParaRPr>
          </a:p>
        </p:txBody>
      </p:sp>
      <p:sp>
        <p:nvSpPr>
          <p:cNvPr id="3" name="Content Placeholder 2"/>
          <p:cNvSpPr>
            <a:spLocks noGrp="1"/>
          </p:cNvSpPr>
          <p:nvPr>
            <p:ph idx="1"/>
          </p:nvPr>
        </p:nvSpPr>
        <p:spPr>
          <a:xfrm>
            <a:off x="0" y="1844824"/>
            <a:ext cx="9144000" cy="4824536"/>
          </a:xfrm>
        </p:spPr>
        <p:txBody>
          <a:bodyPr/>
          <a:lstStyle/>
          <a:p>
            <a:pPr>
              <a:buFont typeface="Wingdings" pitchFamily="2" charset="2"/>
              <a:buChar char="q"/>
            </a:pPr>
            <a:r>
              <a:rPr lang="en-US" dirty="0" smtClean="0">
                <a:solidFill>
                  <a:schemeClr val="accent2">
                    <a:lumMod val="75000"/>
                  </a:schemeClr>
                </a:solidFill>
              </a:rPr>
              <a:t>When there is a change in H</a:t>
            </a:r>
            <a:r>
              <a:rPr lang="en-US" baseline="30000" dirty="0" smtClean="0">
                <a:solidFill>
                  <a:schemeClr val="accent2">
                    <a:lumMod val="75000"/>
                  </a:schemeClr>
                </a:solidFill>
              </a:rPr>
              <a:t>+</a:t>
            </a:r>
            <a:r>
              <a:rPr lang="en-US" dirty="0" smtClean="0">
                <a:solidFill>
                  <a:schemeClr val="accent2">
                    <a:lumMod val="75000"/>
                  </a:schemeClr>
                </a:solidFill>
              </a:rPr>
              <a:t> concentration the </a:t>
            </a:r>
            <a:r>
              <a:rPr lang="en-US" b="1" dirty="0" smtClean="0">
                <a:solidFill>
                  <a:schemeClr val="accent2">
                    <a:lumMod val="75000"/>
                  </a:schemeClr>
                </a:solidFill>
              </a:rPr>
              <a:t>buffer systems </a:t>
            </a:r>
            <a:r>
              <a:rPr lang="en-US" dirty="0" smtClean="0">
                <a:solidFill>
                  <a:schemeClr val="accent2">
                    <a:lumMod val="75000"/>
                  </a:schemeClr>
                </a:solidFill>
              </a:rPr>
              <a:t>of the body fluids react within a fraction of a second to minimize these changes. Buffer systems do not eliminate H</a:t>
            </a:r>
            <a:r>
              <a:rPr lang="en-US" baseline="30000" dirty="0" smtClean="0">
                <a:solidFill>
                  <a:schemeClr val="accent2">
                    <a:lumMod val="75000"/>
                  </a:schemeClr>
                </a:solidFill>
              </a:rPr>
              <a:t>+</a:t>
            </a:r>
            <a:r>
              <a:rPr lang="en-US" dirty="0" smtClean="0">
                <a:solidFill>
                  <a:schemeClr val="accent2">
                    <a:lumMod val="75000"/>
                  </a:schemeClr>
                </a:solidFill>
              </a:rPr>
              <a:t> from the body or add them to the body but only keep them tied up until balance can be re-established.</a:t>
            </a:r>
          </a:p>
          <a:p>
            <a:pPr>
              <a:buFont typeface="Wingdings" pitchFamily="2" charset="2"/>
              <a:buChar char="Ø"/>
            </a:pPr>
            <a:r>
              <a:rPr lang="en-US" b="1" i="1" u="sng" dirty="0" smtClean="0">
                <a:solidFill>
                  <a:schemeClr val="accent2">
                    <a:lumMod val="75000"/>
                  </a:schemeClr>
                </a:solidFill>
              </a:rPr>
              <a:t>Buffer</a:t>
            </a:r>
            <a:r>
              <a:rPr lang="en-US" i="1" u="sng" dirty="0" smtClean="0">
                <a:solidFill>
                  <a:schemeClr val="accent2">
                    <a:lumMod val="75000"/>
                  </a:schemeClr>
                </a:solidFill>
              </a:rPr>
              <a:t>: weak acid, weak base, or salt of an acid or base which helps to resist large pH changes in blood.</a:t>
            </a:r>
            <a:endParaRPr lang="bg-BG" i="1" dirty="0" smtClean="0">
              <a:solidFill>
                <a:schemeClr val="accent2">
                  <a:lumMod val="75000"/>
                </a:schemeClr>
              </a:solidFill>
            </a:endParaRPr>
          </a:p>
          <a:p>
            <a:endParaRPr lang="bg-BG"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9144000" cy="1154392"/>
          </a:xfrm>
        </p:spPr>
        <p:txBody>
          <a:bodyPr>
            <a:noAutofit/>
          </a:bodyPr>
          <a:lstStyle/>
          <a:p>
            <a:r>
              <a:rPr lang="en-US" sz="2800" b="1" dirty="0" smtClean="0"/>
              <a:t>	</a:t>
            </a:r>
            <a:br>
              <a:rPr lang="en-US" sz="2800" b="1" dirty="0" smtClean="0"/>
            </a:br>
            <a:r>
              <a:rPr lang="en-US" sz="2800" b="1" dirty="0" smtClean="0"/>
              <a:t/>
            </a:r>
            <a:br>
              <a:rPr lang="en-US" sz="2800" b="1" dirty="0" smtClean="0"/>
            </a:br>
            <a:r>
              <a:rPr lang="en-US" sz="3200" b="1" dirty="0" err="1" smtClean="0">
                <a:solidFill>
                  <a:schemeClr val="accent2">
                    <a:lumMod val="75000"/>
                  </a:schemeClr>
                </a:solidFill>
              </a:rPr>
              <a:t>Isohydric</a:t>
            </a:r>
            <a:r>
              <a:rPr lang="en-US" sz="3200" b="1" dirty="0" smtClean="0">
                <a:solidFill>
                  <a:schemeClr val="accent2">
                    <a:lumMod val="75000"/>
                  </a:schemeClr>
                </a:solidFill>
              </a:rPr>
              <a:t> principle: All buffers in a common solution are in equilibrium with the same hydrogen ion concentration.</a:t>
            </a:r>
            <a:r>
              <a:rPr lang="bg-BG" sz="3200" dirty="0" smtClean="0"/>
              <a:t/>
            </a:r>
            <a:br>
              <a:rPr lang="bg-BG" sz="3200" dirty="0" smtClean="0"/>
            </a:br>
            <a:endParaRPr lang="bg-BG" sz="3200" dirty="0"/>
          </a:p>
        </p:txBody>
      </p:sp>
      <p:sp>
        <p:nvSpPr>
          <p:cNvPr id="3" name="Content Placeholder 2"/>
          <p:cNvSpPr>
            <a:spLocks noGrp="1"/>
          </p:cNvSpPr>
          <p:nvPr>
            <p:ph idx="1"/>
          </p:nvPr>
        </p:nvSpPr>
        <p:spPr>
          <a:xfrm>
            <a:off x="0" y="1935480"/>
            <a:ext cx="9144000" cy="4389120"/>
          </a:xfrm>
        </p:spPr>
        <p:txBody>
          <a:bodyPr>
            <a:normAutofit fontScale="92500" lnSpcReduction="10000"/>
          </a:bodyPr>
          <a:lstStyle/>
          <a:p>
            <a:pPr hangingPunct="0"/>
            <a:endParaRPr lang="bg-BG" dirty="0" smtClean="0"/>
          </a:p>
          <a:p>
            <a:pPr hangingPunct="0">
              <a:buFont typeface="Wingdings" pitchFamily="2" charset="2"/>
              <a:buChar char="q"/>
            </a:pPr>
            <a:r>
              <a:rPr lang="en-US" b="1" dirty="0" smtClean="0">
                <a:solidFill>
                  <a:schemeClr val="accent2">
                    <a:lumMod val="75000"/>
                  </a:schemeClr>
                </a:solidFill>
              </a:rPr>
              <a:t> </a:t>
            </a:r>
            <a:r>
              <a:rPr lang="en-US" b="1" u="sng" dirty="0" smtClean="0">
                <a:solidFill>
                  <a:schemeClr val="accent2">
                    <a:lumMod val="75000"/>
                  </a:schemeClr>
                </a:solidFill>
              </a:rPr>
              <a:t>Blood buffers</a:t>
            </a:r>
            <a:r>
              <a:rPr lang="en-US" u="sng" dirty="0" smtClean="0">
                <a:solidFill>
                  <a:schemeClr val="accent2">
                    <a:lumMod val="75000"/>
                  </a:schemeClr>
                </a:solidFill>
              </a:rPr>
              <a:t>:</a:t>
            </a:r>
            <a:r>
              <a:rPr lang="en-US" dirty="0" smtClean="0">
                <a:solidFill>
                  <a:schemeClr val="accent2">
                    <a:lumMod val="75000"/>
                  </a:schemeClr>
                </a:solidFill>
              </a:rPr>
              <a:t> 4 buffers exist in blood that prevent large alterations of pH</a:t>
            </a:r>
            <a:endParaRPr lang="bg-BG" dirty="0" smtClean="0">
              <a:solidFill>
                <a:schemeClr val="accent2">
                  <a:lumMod val="75000"/>
                </a:schemeClr>
              </a:solidFill>
            </a:endParaRPr>
          </a:p>
          <a:p>
            <a:pPr hangingPunct="0">
              <a:buNone/>
            </a:pPr>
            <a:r>
              <a:rPr lang="en-US" dirty="0" smtClean="0">
                <a:solidFill>
                  <a:schemeClr val="accent2">
                    <a:lumMod val="75000"/>
                  </a:schemeClr>
                </a:solidFill>
              </a:rPr>
              <a:t> 1. bicarbonate pair NaHCO</a:t>
            </a:r>
            <a:r>
              <a:rPr lang="en-US" baseline="-25000" dirty="0" smtClean="0">
                <a:solidFill>
                  <a:schemeClr val="accent2">
                    <a:lumMod val="75000"/>
                  </a:schemeClr>
                </a:solidFill>
              </a:rPr>
              <a:t>3</a:t>
            </a:r>
            <a:r>
              <a:rPr lang="en-US" dirty="0" smtClean="0">
                <a:solidFill>
                  <a:schemeClr val="accent2">
                    <a:lumMod val="75000"/>
                  </a:schemeClr>
                </a:solidFill>
              </a:rPr>
              <a:t> / H</a:t>
            </a:r>
            <a:r>
              <a:rPr lang="en-US" baseline="-25000" dirty="0" smtClean="0">
                <a:solidFill>
                  <a:schemeClr val="accent2">
                    <a:lumMod val="75000"/>
                  </a:schemeClr>
                </a:solidFill>
              </a:rPr>
              <a:t>2</a:t>
            </a:r>
            <a:r>
              <a:rPr lang="en-US" dirty="0" smtClean="0">
                <a:solidFill>
                  <a:schemeClr val="accent2">
                    <a:lumMod val="75000"/>
                  </a:schemeClr>
                </a:solidFill>
              </a:rPr>
              <a:t> CO</a:t>
            </a:r>
            <a:r>
              <a:rPr lang="en-US" baseline="-25000" dirty="0" smtClean="0">
                <a:solidFill>
                  <a:schemeClr val="accent2">
                    <a:lumMod val="75000"/>
                  </a:schemeClr>
                </a:solidFill>
              </a:rPr>
              <a:t>3</a:t>
            </a:r>
            <a:r>
              <a:rPr lang="en-US" dirty="0" smtClean="0">
                <a:solidFill>
                  <a:schemeClr val="accent2">
                    <a:lumMod val="75000"/>
                  </a:schemeClr>
                </a:solidFill>
              </a:rPr>
              <a:t> *** the most important***</a:t>
            </a:r>
            <a:endParaRPr lang="bg-BG" dirty="0" smtClean="0">
              <a:solidFill>
                <a:schemeClr val="accent2">
                  <a:lumMod val="75000"/>
                </a:schemeClr>
              </a:solidFill>
            </a:endParaRPr>
          </a:p>
          <a:p>
            <a:pPr hangingPunct="0">
              <a:buNone/>
            </a:pPr>
            <a:r>
              <a:rPr lang="en-US" dirty="0" smtClean="0">
                <a:solidFill>
                  <a:schemeClr val="accent2">
                    <a:lumMod val="75000"/>
                  </a:schemeClr>
                </a:solidFill>
              </a:rPr>
              <a:t> 2. hemoglobin pair  </a:t>
            </a:r>
            <a:r>
              <a:rPr lang="en-US" dirty="0" err="1" smtClean="0">
                <a:solidFill>
                  <a:schemeClr val="accent2">
                    <a:lumMod val="75000"/>
                  </a:schemeClr>
                </a:solidFill>
              </a:rPr>
              <a:t>K</a:t>
            </a:r>
            <a:r>
              <a:rPr lang="en-US" baseline="30000" dirty="0" err="1" smtClean="0">
                <a:solidFill>
                  <a:schemeClr val="accent2">
                    <a:lumMod val="75000"/>
                  </a:schemeClr>
                </a:solidFill>
              </a:rPr>
              <a:t>+</a:t>
            </a:r>
            <a:r>
              <a:rPr lang="en-US" dirty="0" err="1" smtClean="0">
                <a:solidFill>
                  <a:schemeClr val="accent2">
                    <a:lumMod val="75000"/>
                  </a:schemeClr>
                </a:solidFill>
              </a:rPr>
              <a:t>Hb</a:t>
            </a:r>
            <a:r>
              <a:rPr lang="en-US" dirty="0" smtClean="0">
                <a:solidFill>
                  <a:schemeClr val="accent2">
                    <a:lumMod val="75000"/>
                  </a:schemeClr>
                </a:solidFill>
              </a:rPr>
              <a:t> / </a:t>
            </a:r>
            <a:r>
              <a:rPr lang="en-US" dirty="0" err="1" smtClean="0">
                <a:solidFill>
                  <a:schemeClr val="accent2">
                    <a:lumMod val="75000"/>
                  </a:schemeClr>
                </a:solidFill>
              </a:rPr>
              <a:t>H</a:t>
            </a:r>
            <a:r>
              <a:rPr lang="en-US" baseline="30000" dirty="0" err="1" smtClean="0">
                <a:solidFill>
                  <a:schemeClr val="accent2">
                    <a:lumMod val="75000"/>
                  </a:schemeClr>
                </a:solidFill>
              </a:rPr>
              <a:t>+</a:t>
            </a:r>
            <a:r>
              <a:rPr lang="en-US" dirty="0" err="1" smtClean="0">
                <a:solidFill>
                  <a:schemeClr val="accent2">
                    <a:lumMod val="75000"/>
                  </a:schemeClr>
                </a:solidFill>
              </a:rPr>
              <a:t>Hb</a:t>
            </a:r>
            <a:r>
              <a:rPr lang="en-US" dirty="0" smtClean="0">
                <a:solidFill>
                  <a:schemeClr val="accent2">
                    <a:lumMod val="75000"/>
                  </a:schemeClr>
                </a:solidFill>
              </a:rPr>
              <a:t> *** the most powerful***</a:t>
            </a:r>
            <a:endParaRPr lang="bg-BG" dirty="0" smtClean="0">
              <a:solidFill>
                <a:schemeClr val="accent2">
                  <a:lumMod val="75000"/>
                </a:schemeClr>
              </a:solidFill>
            </a:endParaRPr>
          </a:p>
          <a:p>
            <a:pPr hangingPunct="0">
              <a:buNone/>
            </a:pPr>
            <a:r>
              <a:rPr lang="en-US" dirty="0" smtClean="0">
                <a:solidFill>
                  <a:schemeClr val="accent2">
                    <a:lumMod val="75000"/>
                  </a:schemeClr>
                </a:solidFill>
              </a:rPr>
              <a:t> </a:t>
            </a:r>
            <a:r>
              <a:rPr lang="fr-FR" dirty="0" smtClean="0">
                <a:solidFill>
                  <a:schemeClr val="accent2">
                    <a:lumMod val="75000"/>
                  </a:schemeClr>
                </a:solidFill>
              </a:rPr>
              <a:t>3. phosphate pair  Na</a:t>
            </a:r>
            <a:r>
              <a:rPr lang="fr-FR" baseline="-25000" dirty="0" smtClean="0">
                <a:solidFill>
                  <a:schemeClr val="accent2">
                    <a:lumMod val="75000"/>
                  </a:schemeClr>
                </a:solidFill>
              </a:rPr>
              <a:t>2</a:t>
            </a:r>
            <a:r>
              <a:rPr lang="fr-FR" dirty="0" smtClean="0">
                <a:solidFill>
                  <a:schemeClr val="accent2">
                    <a:lumMod val="75000"/>
                  </a:schemeClr>
                </a:solidFill>
              </a:rPr>
              <a:t>HPO</a:t>
            </a:r>
            <a:r>
              <a:rPr lang="fr-FR" baseline="-25000" dirty="0" smtClean="0">
                <a:solidFill>
                  <a:schemeClr val="accent2">
                    <a:lumMod val="75000"/>
                  </a:schemeClr>
                </a:solidFill>
              </a:rPr>
              <a:t>4</a:t>
            </a:r>
            <a:r>
              <a:rPr lang="fr-FR" dirty="0" smtClean="0">
                <a:solidFill>
                  <a:schemeClr val="accent2">
                    <a:lumMod val="75000"/>
                  </a:schemeClr>
                </a:solidFill>
              </a:rPr>
              <a:t> / NaH</a:t>
            </a:r>
            <a:r>
              <a:rPr lang="fr-FR" baseline="-25000" dirty="0" smtClean="0">
                <a:solidFill>
                  <a:schemeClr val="accent2">
                    <a:lumMod val="75000"/>
                  </a:schemeClr>
                </a:solidFill>
              </a:rPr>
              <a:t>2</a:t>
            </a:r>
            <a:r>
              <a:rPr lang="fr-FR" dirty="0" smtClean="0">
                <a:solidFill>
                  <a:schemeClr val="accent2">
                    <a:lumMod val="75000"/>
                  </a:schemeClr>
                </a:solidFill>
              </a:rPr>
              <a:t>PO</a:t>
            </a:r>
            <a:r>
              <a:rPr lang="fr-FR" baseline="-25000" dirty="0" smtClean="0">
                <a:solidFill>
                  <a:schemeClr val="accent2">
                    <a:lumMod val="75000"/>
                  </a:schemeClr>
                </a:solidFill>
              </a:rPr>
              <a:t>4</a:t>
            </a:r>
            <a:endParaRPr lang="bg-BG" dirty="0" smtClean="0">
              <a:solidFill>
                <a:schemeClr val="accent2">
                  <a:lumMod val="75000"/>
                </a:schemeClr>
              </a:solidFill>
            </a:endParaRPr>
          </a:p>
          <a:p>
            <a:pPr>
              <a:buNone/>
            </a:pPr>
            <a:r>
              <a:rPr lang="fr-FR" dirty="0" smtClean="0">
                <a:solidFill>
                  <a:schemeClr val="accent2">
                    <a:lumMod val="75000"/>
                  </a:schemeClr>
                </a:solidFill>
              </a:rPr>
              <a:t> 4.</a:t>
            </a:r>
            <a:r>
              <a:rPr lang="en-GB" dirty="0" smtClean="0">
                <a:solidFill>
                  <a:schemeClr val="accent2">
                    <a:lumMod val="75000"/>
                  </a:schemeClr>
                </a:solidFill>
              </a:rPr>
              <a:t> protein</a:t>
            </a:r>
            <a:r>
              <a:rPr lang="fr-FR" dirty="0" smtClean="0">
                <a:solidFill>
                  <a:schemeClr val="accent2">
                    <a:lumMod val="75000"/>
                  </a:schemeClr>
                </a:solidFill>
              </a:rPr>
              <a:t>  pair  Na</a:t>
            </a:r>
            <a:r>
              <a:rPr lang="fr-FR" baseline="30000" dirty="0" smtClean="0">
                <a:solidFill>
                  <a:schemeClr val="accent2">
                    <a:lumMod val="75000"/>
                  </a:schemeClr>
                </a:solidFill>
              </a:rPr>
              <a:t>+</a:t>
            </a:r>
            <a:r>
              <a:rPr lang="fr-FR" dirty="0" err="1" smtClean="0">
                <a:solidFill>
                  <a:schemeClr val="accent2">
                    <a:lumMod val="75000"/>
                  </a:schemeClr>
                </a:solidFill>
              </a:rPr>
              <a:t>protein</a:t>
            </a:r>
            <a:r>
              <a:rPr lang="fr-FR" dirty="0" smtClean="0">
                <a:solidFill>
                  <a:schemeClr val="accent2">
                    <a:lumMod val="75000"/>
                  </a:schemeClr>
                </a:solidFill>
              </a:rPr>
              <a:t> / H</a:t>
            </a:r>
            <a:r>
              <a:rPr lang="fr-FR" baseline="30000" dirty="0" smtClean="0">
                <a:solidFill>
                  <a:schemeClr val="accent2">
                    <a:lumMod val="75000"/>
                  </a:schemeClr>
                </a:solidFill>
              </a:rPr>
              <a:t>+</a:t>
            </a:r>
            <a:r>
              <a:rPr lang="fr-FR" dirty="0" err="1" smtClean="0">
                <a:solidFill>
                  <a:schemeClr val="accent2">
                    <a:lumMod val="75000"/>
                  </a:schemeClr>
                </a:solidFill>
              </a:rPr>
              <a:t>protein</a:t>
            </a:r>
            <a:r>
              <a:rPr lang="fr-FR" dirty="0" smtClean="0">
                <a:solidFill>
                  <a:schemeClr val="accent2">
                    <a:lumMod val="75000"/>
                  </a:schemeClr>
                </a:solidFill>
              </a:rPr>
              <a:t> </a:t>
            </a:r>
            <a:endParaRPr lang="bg-BG"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p:txBody>
          <a:bodyPr/>
          <a:lstStyle/>
          <a:p>
            <a:pPr>
              <a:buFont typeface="Wingdings" pitchFamily="2" charset="2"/>
              <a:buChar char="v"/>
            </a:pPr>
            <a:r>
              <a:rPr lang="en-US" u="sng" dirty="0" smtClean="0">
                <a:solidFill>
                  <a:schemeClr val="accent2">
                    <a:lumMod val="75000"/>
                  </a:schemeClr>
                </a:solidFill>
              </a:rPr>
              <a:t> </a:t>
            </a:r>
            <a:r>
              <a:rPr lang="en-US" sz="2800" b="1" u="sng" dirty="0" smtClean="0">
                <a:solidFill>
                  <a:schemeClr val="accent2">
                    <a:lumMod val="75000"/>
                  </a:schemeClr>
                </a:solidFill>
              </a:rPr>
              <a:t>“Buffer power“</a:t>
            </a:r>
            <a:r>
              <a:rPr lang="en-US" sz="2800" u="sng" dirty="0" smtClean="0">
                <a:solidFill>
                  <a:schemeClr val="accent2">
                    <a:lumMod val="75000"/>
                  </a:schemeClr>
                </a:solidFill>
              </a:rPr>
              <a:t> is determined by : </a:t>
            </a:r>
            <a:r>
              <a:rPr lang="bg-BG" sz="2800" dirty="0" smtClean="0">
                <a:solidFill>
                  <a:schemeClr val="accent2">
                    <a:lumMod val="75000"/>
                  </a:schemeClr>
                </a:solidFill>
              </a:rPr>
              <a:t/>
            </a:r>
            <a:br>
              <a:rPr lang="bg-BG" sz="2800" dirty="0" smtClean="0">
                <a:solidFill>
                  <a:schemeClr val="accent2">
                    <a:lumMod val="75000"/>
                  </a:schemeClr>
                </a:solidFill>
              </a:rPr>
            </a:br>
            <a:r>
              <a:rPr lang="en-US" sz="2800" dirty="0" smtClean="0">
                <a:solidFill>
                  <a:schemeClr val="accent2">
                    <a:lumMod val="75000"/>
                  </a:schemeClr>
                </a:solidFill>
              </a:rPr>
              <a:t>1. absolute concentration of the buffers    </a:t>
            </a:r>
            <a:r>
              <a:rPr lang="bg-BG" sz="2800" dirty="0" smtClean="0">
                <a:solidFill>
                  <a:schemeClr val="accent2">
                    <a:lumMod val="75000"/>
                  </a:schemeClr>
                </a:solidFill>
              </a:rPr>
              <a:t/>
            </a:r>
            <a:br>
              <a:rPr lang="bg-BG" sz="2800" dirty="0" smtClean="0">
                <a:solidFill>
                  <a:schemeClr val="accent2">
                    <a:lumMod val="75000"/>
                  </a:schemeClr>
                </a:solidFill>
              </a:rPr>
            </a:br>
            <a:r>
              <a:rPr lang="en-US" sz="2800" dirty="0" smtClean="0">
                <a:solidFill>
                  <a:schemeClr val="accent2">
                    <a:lumMod val="75000"/>
                  </a:schemeClr>
                </a:solidFill>
              </a:rPr>
              <a:t>2. pH of the fluids</a:t>
            </a:r>
          </a:p>
          <a:p>
            <a:pPr>
              <a:buNone/>
            </a:pPr>
            <a:endParaRPr lang="en-US" sz="2800" dirty="0" smtClean="0">
              <a:solidFill>
                <a:schemeClr val="accent2">
                  <a:lumMod val="75000"/>
                </a:schemeClr>
              </a:solidFill>
            </a:endParaRPr>
          </a:p>
          <a:p>
            <a:pPr>
              <a:buFont typeface="Wingdings" pitchFamily="2" charset="2"/>
              <a:buChar char="Ø"/>
            </a:pPr>
            <a:r>
              <a:rPr lang="en-US" sz="2800" dirty="0" smtClean="0">
                <a:solidFill>
                  <a:srgbClr val="C00000"/>
                </a:solidFill>
              </a:rPr>
              <a:t>The buffer system is the most effective for 1.0 pH unit on either side of its </a:t>
            </a:r>
            <a:r>
              <a:rPr lang="en-US" sz="2800" dirty="0" err="1" smtClean="0">
                <a:solidFill>
                  <a:srgbClr val="C00000"/>
                </a:solidFill>
              </a:rPr>
              <a:t>pK</a:t>
            </a:r>
            <a:r>
              <a:rPr lang="en-US" sz="2800" dirty="0" smtClean="0">
                <a:solidFill>
                  <a:srgbClr val="C00000"/>
                </a:solidFill>
              </a:rPr>
              <a:t> = -log</a:t>
            </a:r>
            <a:r>
              <a:rPr lang="en-US" sz="2400" dirty="0" smtClean="0">
                <a:solidFill>
                  <a:srgbClr val="C00000"/>
                </a:solidFill>
              </a:rPr>
              <a:t> K</a:t>
            </a:r>
            <a:r>
              <a:rPr lang="en-US" sz="2800" dirty="0" smtClean="0">
                <a:solidFill>
                  <a:srgbClr val="C00000"/>
                </a:solidFill>
              </a:rPr>
              <a:t> (dissociation constant of the acid) . </a:t>
            </a:r>
            <a:endParaRPr lang="bg-BG"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720080"/>
          </a:xfrm>
        </p:spPr>
        <p:txBody>
          <a:bodyPr>
            <a:noAutofit/>
          </a:bodyPr>
          <a:lstStyle/>
          <a:p>
            <a:r>
              <a:rPr lang="en-US" sz="3600" b="1" dirty="0" smtClean="0">
                <a:solidFill>
                  <a:schemeClr val="accent1">
                    <a:lumMod val="75000"/>
                  </a:schemeClr>
                </a:solidFill>
              </a:rPr>
              <a:t>Daily Intake of Water</a:t>
            </a:r>
            <a:br>
              <a:rPr lang="en-US" sz="3600" b="1" dirty="0" smtClean="0">
                <a:solidFill>
                  <a:schemeClr val="accent1">
                    <a:lumMod val="75000"/>
                  </a:schemeClr>
                </a:solidFill>
              </a:rPr>
            </a:br>
            <a:endParaRPr lang="bg-BG" sz="3600" dirty="0"/>
          </a:p>
        </p:txBody>
      </p:sp>
      <p:sp>
        <p:nvSpPr>
          <p:cNvPr id="3" name="Content Placeholder 2"/>
          <p:cNvSpPr>
            <a:spLocks noGrp="1"/>
          </p:cNvSpPr>
          <p:nvPr>
            <p:ph idx="1"/>
          </p:nvPr>
        </p:nvSpPr>
        <p:spPr>
          <a:xfrm>
            <a:off x="0" y="620688"/>
            <a:ext cx="9324528" cy="6237312"/>
          </a:xfrm>
        </p:spPr>
        <p:txBody>
          <a:bodyPr>
            <a:noAutofit/>
          </a:bodyPr>
          <a:lstStyle/>
          <a:p>
            <a:pPr>
              <a:buNone/>
            </a:pPr>
            <a:r>
              <a:rPr lang="en-US" dirty="0" smtClean="0">
                <a:solidFill>
                  <a:schemeClr val="accent1">
                    <a:lumMod val="75000"/>
                  </a:schemeClr>
                </a:solidFill>
              </a:rPr>
              <a:t>(1) it is ingested in the form of liquids or water in the food, which together normally add about 2300 ml/day to the body fluids, and </a:t>
            </a:r>
          </a:p>
          <a:p>
            <a:pPr>
              <a:buNone/>
            </a:pPr>
            <a:r>
              <a:rPr lang="en-US" dirty="0" smtClean="0">
                <a:solidFill>
                  <a:schemeClr val="accent1">
                    <a:lumMod val="75000"/>
                  </a:schemeClr>
                </a:solidFill>
              </a:rPr>
              <a:t>(2) it is synthesized in the body as a result of oxidation of carbohydrates, adding  about 200 ml/day. </a:t>
            </a:r>
          </a:p>
          <a:p>
            <a:pPr>
              <a:buFont typeface="Wingdings" pitchFamily="2" charset="2"/>
              <a:buChar char="v"/>
            </a:pPr>
            <a:r>
              <a:rPr lang="en-US" dirty="0" smtClean="0">
                <a:solidFill>
                  <a:schemeClr val="accent1">
                    <a:lumMod val="75000"/>
                  </a:schemeClr>
                </a:solidFill>
              </a:rPr>
              <a:t>This provides a total water intake of about 2500 ml/day</a:t>
            </a:r>
          </a:p>
          <a:p>
            <a:pPr>
              <a:buFont typeface="Wingdings" pitchFamily="2" charset="2"/>
              <a:buChar char="v"/>
            </a:pPr>
            <a:r>
              <a:rPr lang="en-US" dirty="0" smtClean="0">
                <a:solidFill>
                  <a:schemeClr val="accent1">
                    <a:lumMod val="75000"/>
                  </a:schemeClr>
                </a:solidFill>
              </a:rPr>
              <a:t>Intake of water, however, is highly variable among different people and even within the same person on different days, depending on climate, habits, and level of physical activity.</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260648"/>
            <a:ext cx="9036496" cy="6597352"/>
          </a:xfrm>
        </p:spPr>
        <p:txBody>
          <a:bodyPr>
            <a:normAutofit fontScale="85000" lnSpcReduction="10000"/>
          </a:bodyPr>
          <a:lstStyle/>
          <a:p>
            <a:pPr hangingPunct="0">
              <a:buFont typeface="Wingdings" pitchFamily="2" charset="2"/>
              <a:buChar char="q"/>
            </a:pPr>
            <a:r>
              <a:rPr lang="en-US" sz="3300" b="1" dirty="0" smtClean="0">
                <a:solidFill>
                  <a:srgbClr val="FF0066"/>
                </a:solidFill>
              </a:rPr>
              <a:t>The Bicarbonate buffer system </a:t>
            </a:r>
            <a:endParaRPr lang="bg-BG" sz="3300" dirty="0" smtClean="0">
              <a:solidFill>
                <a:srgbClr val="FF0066"/>
              </a:solidFill>
            </a:endParaRPr>
          </a:p>
          <a:p>
            <a:pPr hangingPunct="0"/>
            <a:r>
              <a:rPr lang="en-US" sz="2800" dirty="0" smtClean="0">
                <a:solidFill>
                  <a:srgbClr val="FF0066"/>
                </a:solidFill>
              </a:rPr>
              <a:t>        The bicarbonate buffer system consists of a water solution that contains two ingredients: </a:t>
            </a:r>
            <a:r>
              <a:rPr lang="en-US" sz="2800" b="1" dirty="0" smtClean="0">
                <a:solidFill>
                  <a:srgbClr val="FF0066"/>
                </a:solidFill>
              </a:rPr>
              <a:t>1. H</a:t>
            </a:r>
            <a:r>
              <a:rPr lang="en-US" sz="2800" b="1" baseline="-25000" dirty="0" smtClean="0">
                <a:solidFill>
                  <a:srgbClr val="FF0066"/>
                </a:solidFill>
              </a:rPr>
              <a:t>2</a:t>
            </a:r>
            <a:r>
              <a:rPr lang="en-US" sz="2800" b="1" dirty="0" smtClean="0">
                <a:solidFill>
                  <a:srgbClr val="FF0066"/>
                </a:solidFill>
              </a:rPr>
              <a:t>CO</a:t>
            </a:r>
            <a:r>
              <a:rPr lang="en-US" sz="2800" b="1" baseline="-25000" dirty="0" smtClean="0">
                <a:solidFill>
                  <a:srgbClr val="FF0066"/>
                </a:solidFill>
              </a:rPr>
              <a:t>3   and </a:t>
            </a:r>
            <a:r>
              <a:rPr lang="en-US" sz="2800" b="1" dirty="0" smtClean="0">
                <a:solidFill>
                  <a:srgbClr val="FF0066"/>
                </a:solidFill>
              </a:rPr>
              <a:t>  2. bicarbonate salt  NaHCO</a:t>
            </a:r>
            <a:r>
              <a:rPr lang="en-US" sz="2800" b="1" baseline="-25000" dirty="0" smtClean="0">
                <a:solidFill>
                  <a:srgbClr val="FF0066"/>
                </a:solidFill>
              </a:rPr>
              <a:t>3</a:t>
            </a:r>
            <a:r>
              <a:rPr lang="en-US" sz="2800" baseline="-25000" dirty="0" smtClean="0">
                <a:solidFill>
                  <a:srgbClr val="FF0066"/>
                </a:solidFill>
              </a:rPr>
              <a:t>  </a:t>
            </a:r>
            <a:r>
              <a:rPr lang="en-US" sz="2800" dirty="0" smtClean="0">
                <a:solidFill>
                  <a:srgbClr val="FF0066"/>
                </a:solidFill>
              </a:rPr>
              <a:t>.</a:t>
            </a:r>
            <a:endParaRPr lang="bg-BG" sz="2800" dirty="0" smtClean="0">
              <a:solidFill>
                <a:srgbClr val="FF0066"/>
              </a:solidFill>
            </a:endParaRPr>
          </a:p>
          <a:p>
            <a:pPr hangingPunct="0"/>
            <a:r>
              <a:rPr lang="en-US" sz="2800" dirty="0" smtClean="0">
                <a:solidFill>
                  <a:srgbClr val="FF0066"/>
                </a:solidFill>
              </a:rPr>
              <a:t>        H</a:t>
            </a:r>
            <a:r>
              <a:rPr lang="en-US" sz="2800" baseline="-25000" dirty="0" smtClean="0">
                <a:solidFill>
                  <a:srgbClr val="FF0066"/>
                </a:solidFill>
              </a:rPr>
              <a:t>2</a:t>
            </a:r>
            <a:r>
              <a:rPr lang="en-US" sz="2800" dirty="0" smtClean="0">
                <a:solidFill>
                  <a:srgbClr val="FF0066"/>
                </a:solidFill>
              </a:rPr>
              <a:t>CO</a:t>
            </a:r>
            <a:r>
              <a:rPr lang="en-US" sz="2800" baseline="-25000" dirty="0" smtClean="0">
                <a:solidFill>
                  <a:srgbClr val="FF0066"/>
                </a:solidFill>
              </a:rPr>
              <a:t>3  </a:t>
            </a:r>
            <a:r>
              <a:rPr lang="en-US" sz="2800" dirty="0" smtClean="0">
                <a:solidFill>
                  <a:srgbClr val="FF0066"/>
                </a:solidFill>
              </a:rPr>
              <a:t>is formed in the body by the reaction:</a:t>
            </a:r>
            <a:endParaRPr lang="bg-BG" sz="2800" dirty="0" smtClean="0">
              <a:solidFill>
                <a:srgbClr val="FF0066"/>
              </a:solidFill>
            </a:endParaRPr>
          </a:p>
          <a:p>
            <a:pPr hangingPunct="0"/>
            <a:r>
              <a:rPr lang="en-US" sz="2800" dirty="0" smtClean="0">
                <a:solidFill>
                  <a:srgbClr val="FF0066"/>
                </a:solidFill>
              </a:rPr>
              <a:t>        </a:t>
            </a:r>
            <a:r>
              <a:rPr lang="en-US" sz="2800" b="1" dirty="0" smtClean="0">
                <a:solidFill>
                  <a:srgbClr val="FF0066"/>
                </a:solidFill>
              </a:rPr>
              <a:t>CO</a:t>
            </a:r>
            <a:r>
              <a:rPr lang="en-US" sz="2800" b="1" baseline="-25000" dirty="0" smtClean="0">
                <a:solidFill>
                  <a:srgbClr val="FF0066"/>
                </a:solidFill>
              </a:rPr>
              <a:t>2</a:t>
            </a:r>
            <a:r>
              <a:rPr lang="en-US" sz="2800" b="1" dirty="0" smtClean="0">
                <a:solidFill>
                  <a:srgbClr val="FF0066"/>
                </a:solidFill>
              </a:rPr>
              <a:t> + H</a:t>
            </a:r>
            <a:r>
              <a:rPr lang="en-US" sz="2800" b="1" baseline="-25000" dirty="0" smtClean="0">
                <a:solidFill>
                  <a:srgbClr val="FF0066"/>
                </a:solidFill>
              </a:rPr>
              <a:t>2</a:t>
            </a:r>
            <a:r>
              <a:rPr lang="en-US" sz="2800" b="1" dirty="0" smtClean="0">
                <a:solidFill>
                  <a:srgbClr val="FF0066"/>
                </a:solidFill>
              </a:rPr>
              <a:t>O   </a:t>
            </a:r>
            <a:r>
              <a:rPr lang="en-US" sz="2800" b="1" dirty="0" smtClean="0">
                <a:solidFill>
                  <a:srgbClr val="FF0066"/>
                </a:solidFill>
                <a:sym typeface="Wingdings"/>
              </a:rPr>
              <a:t></a:t>
            </a:r>
            <a:r>
              <a:rPr lang="en-US" sz="2800" b="1" dirty="0" smtClean="0">
                <a:solidFill>
                  <a:srgbClr val="FF0066"/>
                </a:solidFill>
              </a:rPr>
              <a:t> </a:t>
            </a:r>
            <a:r>
              <a:rPr lang="en-US" sz="2800" b="1" baseline="30000" dirty="0" err="1" smtClean="0">
                <a:solidFill>
                  <a:srgbClr val="FF0066"/>
                </a:solidFill>
              </a:rPr>
              <a:t>carbonicanhydrase</a:t>
            </a:r>
            <a:r>
              <a:rPr lang="en-US" sz="2800" b="1" baseline="30000" dirty="0" smtClean="0">
                <a:solidFill>
                  <a:srgbClr val="FF0066"/>
                </a:solidFill>
              </a:rPr>
              <a:t>   </a:t>
            </a:r>
            <a:r>
              <a:rPr lang="en-US" sz="2800" b="1" dirty="0" smtClean="0">
                <a:solidFill>
                  <a:srgbClr val="FF0066"/>
                </a:solidFill>
                <a:sym typeface="Wingdings"/>
              </a:rPr>
              <a:t></a:t>
            </a:r>
            <a:r>
              <a:rPr lang="en-US" sz="2800" b="1" dirty="0" smtClean="0">
                <a:solidFill>
                  <a:srgbClr val="FF0066"/>
                </a:solidFill>
              </a:rPr>
              <a:t>    H</a:t>
            </a:r>
            <a:r>
              <a:rPr lang="en-US" sz="2800" b="1" baseline="-25000" dirty="0" smtClean="0">
                <a:solidFill>
                  <a:srgbClr val="FF0066"/>
                </a:solidFill>
              </a:rPr>
              <a:t>2</a:t>
            </a:r>
            <a:r>
              <a:rPr lang="en-US" sz="2800" b="1" dirty="0" smtClean="0">
                <a:solidFill>
                  <a:srgbClr val="FF0066"/>
                </a:solidFill>
              </a:rPr>
              <a:t>CO</a:t>
            </a:r>
            <a:r>
              <a:rPr lang="en-US" sz="2800" b="1" baseline="-25000" dirty="0" smtClean="0">
                <a:solidFill>
                  <a:srgbClr val="FF0066"/>
                </a:solidFill>
              </a:rPr>
              <a:t>3</a:t>
            </a:r>
            <a:r>
              <a:rPr lang="en-US" sz="2800" b="1" dirty="0" smtClean="0">
                <a:solidFill>
                  <a:srgbClr val="FF0066"/>
                </a:solidFill>
              </a:rPr>
              <a:t>  </a:t>
            </a:r>
            <a:endParaRPr lang="bg-BG" sz="2800" dirty="0" smtClean="0">
              <a:solidFill>
                <a:srgbClr val="FF0066"/>
              </a:solidFill>
            </a:endParaRPr>
          </a:p>
          <a:p>
            <a:pPr hangingPunct="0"/>
            <a:r>
              <a:rPr lang="en-US" sz="2800" dirty="0" smtClean="0">
                <a:solidFill>
                  <a:srgbClr val="FF0066"/>
                </a:solidFill>
              </a:rPr>
              <a:t>       This reaction is slow, and exceedingly small amounts of H</a:t>
            </a:r>
            <a:r>
              <a:rPr lang="en-US" sz="2800" baseline="-25000" dirty="0" smtClean="0">
                <a:solidFill>
                  <a:srgbClr val="FF0066"/>
                </a:solidFill>
              </a:rPr>
              <a:t>2</a:t>
            </a:r>
            <a:r>
              <a:rPr lang="en-US" sz="2800" dirty="0" smtClean="0">
                <a:solidFill>
                  <a:srgbClr val="FF0066"/>
                </a:solidFill>
              </a:rPr>
              <a:t>CO</a:t>
            </a:r>
            <a:r>
              <a:rPr lang="en-US" sz="2800" baseline="-25000" dirty="0" smtClean="0">
                <a:solidFill>
                  <a:srgbClr val="FF0066"/>
                </a:solidFill>
              </a:rPr>
              <a:t>3</a:t>
            </a:r>
            <a:r>
              <a:rPr lang="en-US" sz="2800" dirty="0" smtClean="0">
                <a:solidFill>
                  <a:srgbClr val="FF0066"/>
                </a:solidFill>
              </a:rPr>
              <a:t> are formed unless the enzyme </a:t>
            </a:r>
            <a:r>
              <a:rPr lang="en-US" sz="2800" dirty="0" err="1" smtClean="0">
                <a:solidFill>
                  <a:srgbClr val="FF0066"/>
                </a:solidFill>
              </a:rPr>
              <a:t>carbonicanhydrase</a:t>
            </a:r>
            <a:r>
              <a:rPr lang="en-US" sz="2800" dirty="0" smtClean="0">
                <a:solidFill>
                  <a:srgbClr val="FF0066"/>
                </a:solidFill>
              </a:rPr>
              <a:t> is present. This enzyme is especially abundant in the walls of the lung alveoli and it is also present in the epithelial cells of the renal tubules.</a:t>
            </a:r>
            <a:endParaRPr lang="bg-BG" sz="2800" dirty="0" smtClean="0">
              <a:solidFill>
                <a:srgbClr val="FF0066"/>
              </a:solidFill>
            </a:endParaRPr>
          </a:p>
          <a:p>
            <a:pPr hangingPunct="0"/>
            <a:r>
              <a:rPr lang="en-US" sz="2800" dirty="0" smtClean="0">
                <a:solidFill>
                  <a:srgbClr val="FF0066"/>
                </a:solidFill>
              </a:rPr>
              <a:t>         H</a:t>
            </a:r>
            <a:r>
              <a:rPr lang="en-US" sz="2800" baseline="-25000" dirty="0" smtClean="0">
                <a:solidFill>
                  <a:srgbClr val="FF0066"/>
                </a:solidFill>
              </a:rPr>
              <a:t>2</a:t>
            </a:r>
            <a:r>
              <a:rPr lang="en-US" sz="2800" dirty="0" smtClean="0">
                <a:solidFill>
                  <a:srgbClr val="FF0066"/>
                </a:solidFill>
              </a:rPr>
              <a:t>CO</a:t>
            </a:r>
            <a:r>
              <a:rPr lang="en-US" sz="2800" baseline="-25000" dirty="0" smtClean="0">
                <a:solidFill>
                  <a:srgbClr val="FF0066"/>
                </a:solidFill>
              </a:rPr>
              <a:t>3 </a:t>
            </a:r>
            <a:r>
              <a:rPr lang="en-US" sz="2800" dirty="0" smtClean="0">
                <a:solidFill>
                  <a:srgbClr val="FF0066"/>
                </a:solidFill>
              </a:rPr>
              <a:t> ionizes weakly to form small amounts of H</a:t>
            </a:r>
            <a:r>
              <a:rPr lang="en-US" sz="2800" baseline="30000" dirty="0" smtClean="0">
                <a:solidFill>
                  <a:srgbClr val="FF0066"/>
                </a:solidFill>
              </a:rPr>
              <a:t>+</a:t>
            </a:r>
            <a:r>
              <a:rPr lang="en-US" sz="2800" dirty="0" smtClean="0">
                <a:solidFill>
                  <a:srgbClr val="FF0066"/>
                </a:solidFill>
              </a:rPr>
              <a:t> and HCO</a:t>
            </a:r>
            <a:r>
              <a:rPr lang="en-US" sz="2800" baseline="-25000" dirty="0" smtClean="0">
                <a:solidFill>
                  <a:srgbClr val="FF0066"/>
                </a:solidFill>
              </a:rPr>
              <a:t>3</a:t>
            </a:r>
            <a:r>
              <a:rPr lang="en-US" sz="2800" baseline="30000" dirty="0" smtClean="0">
                <a:solidFill>
                  <a:srgbClr val="FF0066"/>
                </a:solidFill>
              </a:rPr>
              <a:t> -</a:t>
            </a:r>
            <a:r>
              <a:rPr lang="en-US" sz="2800" dirty="0" smtClean="0">
                <a:solidFill>
                  <a:srgbClr val="FF0066"/>
                </a:solidFill>
              </a:rPr>
              <a:t> :</a:t>
            </a:r>
            <a:endParaRPr lang="bg-BG" sz="2800" dirty="0" smtClean="0">
              <a:solidFill>
                <a:srgbClr val="FF0066"/>
              </a:solidFill>
            </a:endParaRPr>
          </a:p>
          <a:p>
            <a:pPr hangingPunct="0"/>
            <a:r>
              <a:rPr lang="en-US" sz="2800" b="1" dirty="0" smtClean="0">
                <a:solidFill>
                  <a:srgbClr val="FF0066"/>
                </a:solidFill>
              </a:rPr>
              <a:t>         H</a:t>
            </a:r>
            <a:r>
              <a:rPr lang="en-US" sz="2800" b="1" baseline="-25000" dirty="0" smtClean="0">
                <a:solidFill>
                  <a:srgbClr val="FF0066"/>
                </a:solidFill>
              </a:rPr>
              <a:t>2</a:t>
            </a:r>
            <a:r>
              <a:rPr lang="en-US" sz="2800" b="1" dirty="0" smtClean="0">
                <a:solidFill>
                  <a:srgbClr val="FF0066"/>
                </a:solidFill>
              </a:rPr>
              <a:t>CO</a:t>
            </a:r>
            <a:r>
              <a:rPr lang="en-US" sz="2800" b="1" baseline="-25000" dirty="0" smtClean="0">
                <a:solidFill>
                  <a:srgbClr val="FF0066"/>
                </a:solidFill>
              </a:rPr>
              <a:t>3</a:t>
            </a:r>
            <a:r>
              <a:rPr lang="en-US" sz="2800" b="1" dirty="0" smtClean="0">
                <a:solidFill>
                  <a:srgbClr val="FF0066"/>
                </a:solidFill>
              </a:rPr>
              <a:t>   ===&gt;    H</a:t>
            </a:r>
            <a:r>
              <a:rPr lang="en-US" sz="2800" b="1" baseline="30000" dirty="0" smtClean="0">
                <a:solidFill>
                  <a:srgbClr val="FF0066"/>
                </a:solidFill>
              </a:rPr>
              <a:t>+   </a:t>
            </a:r>
            <a:r>
              <a:rPr lang="en-US" sz="2800" b="1" dirty="0" smtClean="0">
                <a:solidFill>
                  <a:srgbClr val="FF0066"/>
                </a:solidFill>
              </a:rPr>
              <a:t>  +     HCO</a:t>
            </a:r>
            <a:r>
              <a:rPr lang="en-US" sz="2800" b="1" baseline="-25000" dirty="0" smtClean="0">
                <a:solidFill>
                  <a:srgbClr val="FF0066"/>
                </a:solidFill>
              </a:rPr>
              <a:t>3</a:t>
            </a:r>
            <a:r>
              <a:rPr lang="en-US" sz="2800" b="1" baseline="30000" dirty="0" smtClean="0">
                <a:solidFill>
                  <a:srgbClr val="FF0066"/>
                </a:solidFill>
              </a:rPr>
              <a:t> -</a:t>
            </a:r>
            <a:endParaRPr lang="bg-BG" sz="2800" dirty="0" smtClean="0">
              <a:solidFill>
                <a:srgbClr val="FF0066"/>
              </a:solidFill>
            </a:endParaRPr>
          </a:p>
          <a:p>
            <a:pPr hangingPunct="0"/>
            <a:r>
              <a:rPr lang="en-US" sz="2800" dirty="0" smtClean="0">
                <a:solidFill>
                  <a:srgbClr val="FF0066"/>
                </a:solidFill>
              </a:rPr>
              <a:t>      The second component of the system, bicarbonate salt, occurs predominantly as NaHCO</a:t>
            </a:r>
            <a:r>
              <a:rPr lang="en-US" sz="2800" baseline="-25000" dirty="0" smtClean="0">
                <a:solidFill>
                  <a:srgbClr val="FF0066"/>
                </a:solidFill>
              </a:rPr>
              <a:t>3</a:t>
            </a:r>
            <a:r>
              <a:rPr lang="en-US" sz="2800" dirty="0" smtClean="0">
                <a:solidFill>
                  <a:srgbClr val="FF0066"/>
                </a:solidFill>
              </a:rPr>
              <a:t> in the extracellular fluid. NaHCO</a:t>
            </a:r>
            <a:r>
              <a:rPr lang="en-US" sz="2800" baseline="-25000" dirty="0" smtClean="0">
                <a:solidFill>
                  <a:srgbClr val="FF0066"/>
                </a:solidFill>
              </a:rPr>
              <a:t>3</a:t>
            </a:r>
            <a:r>
              <a:rPr lang="en-US" sz="2800" dirty="0" smtClean="0">
                <a:solidFill>
                  <a:srgbClr val="FF0066"/>
                </a:solidFill>
              </a:rPr>
              <a:t> ionizes almost completely to form bicarbonate ions and sodium ions as follows:</a:t>
            </a:r>
            <a:endParaRPr lang="bg-BG" sz="2800" dirty="0" smtClean="0">
              <a:solidFill>
                <a:srgbClr val="FF0066"/>
              </a:solidFill>
            </a:endParaRPr>
          </a:p>
          <a:p>
            <a:pPr hangingPunct="0"/>
            <a:r>
              <a:rPr lang="en-US" sz="2800" b="1" dirty="0" smtClean="0">
                <a:solidFill>
                  <a:srgbClr val="FF0066"/>
                </a:solidFill>
              </a:rPr>
              <a:t>        NaHCO</a:t>
            </a:r>
            <a:r>
              <a:rPr lang="en-US" sz="2800" b="1" baseline="-25000" dirty="0" smtClean="0">
                <a:solidFill>
                  <a:srgbClr val="FF0066"/>
                </a:solidFill>
              </a:rPr>
              <a:t>3  </a:t>
            </a:r>
            <a:r>
              <a:rPr lang="en-US" sz="2800" b="1" dirty="0" smtClean="0">
                <a:solidFill>
                  <a:srgbClr val="FF0066"/>
                </a:solidFill>
              </a:rPr>
              <a:t>===&gt; Na</a:t>
            </a:r>
            <a:r>
              <a:rPr lang="en-US" sz="2800" b="1" baseline="30000" dirty="0" smtClean="0">
                <a:solidFill>
                  <a:srgbClr val="FF0066"/>
                </a:solidFill>
              </a:rPr>
              <a:t>+</a:t>
            </a:r>
            <a:r>
              <a:rPr lang="en-US" sz="2800" b="1" dirty="0" smtClean="0">
                <a:solidFill>
                  <a:srgbClr val="FF0066"/>
                </a:solidFill>
              </a:rPr>
              <a:t>   +   HCO</a:t>
            </a:r>
            <a:r>
              <a:rPr lang="en-US" sz="2800" b="1" baseline="-25000" dirty="0" smtClean="0">
                <a:solidFill>
                  <a:srgbClr val="FF0066"/>
                </a:solidFill>
              </a:rPr>
              <a:t>3</a:t>
            </a:r>
            <a:r>
              <a:rPr lang="en-US" sz="2800" b="1" baseline="30000" dirty="0" smtClean="0">
                <a:solidFill>
                  <a:srgbClr val="FF0066"/>
                </a:solidFill>
              </a:rPr>
              <a:t> -</a:t>
            </a:r>
            <a:endParaRPr lang="bg-BG" sz="2800" dirty="0" smtClean="0">
              <a:solidFill>
                <a:srgbClr val="FF0066"/>
              </a:solidFill>
            </a:endParaRPr>
          </a:p>
          <a:p>
            <a:endParaRPr lang="bg-BG"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251520" y="476672"/>
            <a:ext cx="8640960" cy="5991944"/>
          </a:xfrm>
        </p:spPr>
        <p:txBody>
          <a:bodyPr>
            <a:normAutofit fontScale="92500" lnSpcReduction="10000"/>
          </a:bodyPr>
          <a:lstStyle/>
          <a:p>
            <a:pPr hangingPunct="0">
              <a:buFont typeface="Wingdings" pitchFamily="2" charset="2"/>
              <a:buChar char="Ø"/>
            </a:pPr>
            <a:r>
              <a:rPr lang="en-US" dirty="0" smtClean="0">
                <a:solidFill>
                  <a:srgbClr val="FF0066"/>
                </a:solidFill>
              </a:rPr>
              <a:t>When a strong acid is added to the bicarbonate buffer solution, the increased H</a:t>
            </a:r>
            <a:r>
              <a:rPr lang="en-US" baseline="30000" dirty="0" smtClean="0">
                <a:solidFill>
                  <a:srgbClr val="FF0066"/>
                </a:solidFill>
              </a:rPr>
              <a:t>+</a:t>
            </a:r>
            <a:r>
              <a:rPr lang="en-US" dirty="0" smtClean="0">
                <a:solidFill>
                  <a:srgbClr val="FF0066"/>
                </a:solidFill>
              </a:rPr>
              <a:t> ions released from the acid are buffered by HCO</a:t>
            </a:r>
            <a:r>
              <a:rPr lang="en-US" baseline="-25000" dirty="0" smtClean="0">
                <a:solidFill>
                  <a:srgbClr val="FF0066"/>
                </a:solidFill>
              </a:rPr>
              <a:t>3</a:t>
            </a:r>
            <a:r>
              <a:rPr lang="en-US" baseline="30000" dirty="0" smtClean="0">
                <a:solidFill>
                  <a:srgbClr val="FF0066"/>
                </a:solidFill>
              </a:rPr>
              <a:t> - </a:t>
            </a:r>
            <a:r>
              <a:rPr lang="en-US" dirty="0" smtClean="0">
                <a:solidFill>
                  <a:srgbClr val="FF0066"/>
                </a:solidFill>
              </a:rPr>
              <a:t>. As a result, more H</a:t>
            </a:r>
            <a:r>
              <a:rPr lang="en-US" baseline="-25000" dirty="0" smtClean="0">
                <a:solidFill>
                  <a:srgbClr val="FF0066"/>
                </a:solidFill>
              </a:rPr>
              <a:t>2</a:t>
            </a:r>
            <a:r>
              <a:rPr lang="en-US" dirty="0" smtClean="0">
                <a:solidFill>
                  <a:srgbClr val="FF0066"/>
                </a:solidFill>
              </a:rPr>
              <a:t>CO</a:t>
            </a:r>
            <a:r>
              <a:rPr lang="en-US" baseline="-25000" dirty="0" smtClean="0">
                <a:solidFill>
                  <a:srgbClr val="FF0066"/>
                </a:solidFill>
              </a:rPr>
              <a:t>3 </a:t>
            </a:r>
            <a:r>
              <a:rPr lang="en-US" dirty="0" smtClean="0">
                <a:solidFill>
                  <a:srgbClr val="FF0066"/>
                </a:solidFill>
              </a:rPr>
              <a:t>is formed, causing increased CO</a:t>
            </a:r>
            <a:r>
              <a:rPr lang="en-US" baseline="-25000" dirty="0" smtClean="0">
                <a:solidFill>
                  <a:srgbClr val="FF0066"/>
                </a:solidFill>
              </a:rPr>
              <a:t>2</a:t>
            </a:r>
            <a:r>
              <a:rPr lang="en-US" dirty="0" smtClean="0">
                <a:solidFill>
                  <a:srgbClr val="FF0066"/>
                </a:solidFill>
              </a:rPr>
              <a:t> and H</a:t>
            </a:r>
            <a:r>
              <a:rPr lang="en-US" baseline="-25000" dirty="0" smtClean="0">
                <a:solidFill>
                  <a:srgbClr val="FF0066"/>
                </a:solidFill>
              </a:rPr>
              <a:t>2</a:t>
            </a:r>
            <a:r>
              <a:rPr lang="en-US" dirty="0" smtClean="0">
                <a:solidFill>
                  <a:srgbClr val="FF0066"/>
                </a:solidFill>
              </a:rPr>
              <a:t>O production. The excess CO</a:t>
            </a:r>
            <a:r>
              <a:rPr lang="en-US" baseline="-25000" dirty="0" smtClean="0">
                <a:solidFill>
                  <a:srgbClr val="FF0066"/>
                </a:solidFill>
              </a:rPr>
              <a:t>2</a:t>
            </a:r>
            <a:r>
              <a:rPr lang="en-US" dirty="0" smtClean="0">
                <a:solidFill>
                  <a:srgbClr val="FF0066"/>
                </a:solidFill>
              </a:rPr>
              <a:t> greatly stimulates respiration, which eliminates the CO</a:t>
            </a:r>
            <a:r>
              <a:rPr lang="en-US" baseline="-25000" dirty="0" smtClean="0">
                <a:solidFill>
                  <a:srgbClr val="FF0066"/>
                </a:solidFill>
              </a:rPr>
              <a:t>2</a:t>
            </a:r>
            <a:r>
              <a:rPr lang="en-US" dirty="0" smtClean="0">
                <a:solidFill>
                  <a:srgbClr val="FF0066"/>
                </a:solidFill>
              </a:rPr>
              <a:t> from the extracellular fluid.</a:t>
            </a:r>
            <a:endParaRPr lang="bg-BG" dirty="0" smtClean="0">
              <a:solidFill>
                <a:srgbClr val="FF0066"/>
              </a:solidFill>
            </a:endParaRPr>
          </a:p>
          <a:p>
            <a:pPr hangingPunct="0">
              <a:buFont typeface="Wingdings" pitchFamily="2" charset="2"/>
              <a:buChar char="Ø"/>
            </a:pPr>
            <a:r>
              <a:rPr lang="en-US" dirty="0" smtClean="0">
                <a:solidFill>
                  <a:srgbClr val="FF0066"/>
                </a:solidFill>
              </a:rPr>
              <a:t>The opposite reaction takes place when a strong base is added to the bicarbonate buffer solution. In this case, the hydroxyl ion (OH</a:t>
            </a:r>
            <a:r>
              <a:rPr lang="en-US" baseline="30000" dirty="0" smtClean="0">
                <a:solidFill>
                  <a:srgbClr val="FF0066"/>
                </a:solidFill>
              </a:rPr>
              <a:t>-</a:t>
            </a:r>
            <a:r>
              <a:rPr lang="en-US" dirty="0" smtClean="0">
                <a:solidFill>
                  <a:srgbClr val="FF0066"/>
                </a:solidFill>
              </a:rPr>
              <a:t>) from the base combines with H</a:t>
            </a:r>
            <a:r>
              <a:rPr lang="en-US" baseline="-25000" dirty="0" smtClean="0">
                <a:solidFill>
                  <a:srgbClr val="FF0066"/>
                </a:solidFill>
              </a:rPr>
              <a:t>2</a:t>
            </a:r>
            <a:r>
              <a:rPr lang="en-US" dirty="0" smtClean="0">
                <a:solidFill>
                  <a:srgbClr val="FF0066"/>
                </a:solidFill>
              </a:rPr>
              <a:t>CO</a:t>
            </a:r>
            <a:r>
              <a:rPr lang="en-US" baseline="-25000" dirty="0" smtClean="0">
                <a:solidFill>
                  <a:srgbClr val="FF0066"/>
                </a:solidFill>
              </a:rPr>
              <a:t>3 </a:t>
            </a:r>
            <a:r>
              <a:rPr lang="en-US" dirty="0" smtClean="0">
                <a:solidFill>
                  <a:srgbClr val="FF0066"/>
                </a:solidFill>
              </a:rPr>
              <a:t>to form additional HCO</a:t>
            </a:r>
            <a:r>
              <a:rPr lang="en-US" baseline="-25000" dirty="0" smtClean="0">
                <a:solidFill>
                  <a:srgbClr val="FF0066"/>
                </a:solidFill>
              </a:rPr>
              <a:t>3</a:t>
            </a:r>
            <a:r>
              <a:rPr lang="en-US" dirty="0" smtClean="0">
                <a:solidFill>
                  <a:srgbClr val="FF0066"/>
                </a:solidFill>
              </a:rPr>
              <a:t> </a:t>
            </a:r>
            <a:r>
              <a:rPr lang="en-US" baseline="30000" dirty="0" smtClean="0">
                <a:solidFill>
                  <a:srgbClr val="FF0066"/>
                </a:solidFill>
              </a:rPr>
              <a:t>-</a:t>
            </a:r>
            <a:r>
              <a:rPr lang="en-US" dirty="0" smtClean="0">
                <a:solidFill>
                  <a:srgbClr val="FF0066"/>
                </a:solidFill>
              </a:rPr>
              <a:t> . The rise in blood HCO</a:t>
            </a:r>
            <a:r>
              <a:rPr lang="en-US" baseline="-25000" dirty="0" smtClean="0">
                <a:solidFill>
                  <a:srgbClr val="FF0066"/>
                </a:solidFill>
              </a:rPr>
              <a:t>3 </a:t>
            </a:r>
            <a:r>
              <a:rPr lang="en-US" baseline="30000" dirty="0" smtClean="0">
                <a:solidFill>
                  <a:srgbClr val="FF0066"/>
                </a:solidFill>
              </a:rPr>
              <a:t>-</a:t>
            </a:r>
            <a:r>
              <a:rPr lang="en-US" dirty="0" smtClean="0">
                <a:solidFill>
                  <a:srgbClr val="FF0066"/>
                </a:solidFill>
              </a:rPr>
              <a:t> that occurs is compensated for by increased renal excretion of HCO</a:t>
            </a:r>
            <a:r>
              <a:rPr lang="en-US" baseline="-25000" dirty="0" smtClean="0">
                <a:solidFill>
                  <a:srgbClr val="FF0066"/>
                </a:solidFill>
              </a:rPr>
              <a:t>3</a:t>
            </a:r>
            <a:r>
              <a:rPr lang="en-US" baseline="30000" dirty="0" smtClean="0">
                <a:solidFill>
                  <a:srgbClr val="FF0066"/>
                </a:solidFill>
              </a:rPr>
              <a:t> - </a:t>
            </a:r>
            <a:r>
              <a:rPr lang="en-US" dirty="0" smtClean="0">
                <a:solidFill>
                  <a:srgbClr val="FF0066"/>
                </a:solidFill>
              </a:rPr>
              <a:t>.</a:t>
            </a:r>
            <a:endParaRPr lang="bg-BG" dirty="0" smtClean="0">
              <a:solidFill>
                <a:srgbClr val="FF0066"/>
              </a:solidFill>
            </a:endParaRPr>
          </a:p>
          <a:p>
            <a:endParaRPr lang="bg-BG"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pPr algn="ctr"/>
            <a:r>
              <a:rPr lang="en-US" sz="3600" b="1" dirty="0" smtClean="0">
                <a:solidFill>
                  <a:srgbClr val="FF0066"/>
                </a:solidFill>
              </a:rPr>
              <a:t>Quantitative dynamics of the Bicarbonate buffer system</a:t>
            </a:r>
            <a:endParaRPr lang="bg-BG" sz="3600" dirty="0">
              <a:solidFill>
                <a:srgbClr val="FF0066"/>
              </a:solidFill>
            </a:endParaRPr>
          </a:p>
        </p:txBody>
      </p:sp>
      <p:sp>
        <p:nvSpPr>
          <p:cNvPr id="3" name="Content Placeholder 2"/>
          <p:cNvSpPr>
            <a:spLocks noGrp="1"/>
          </p:cNvSpPr>
          <p:nvPr>
            <p:ph idx="1"/>
          </p:nvPr>
        </p:nvSpPr>
        <p:spPr>
          <a:xfrm>
            <a:off x="323528" y="1268760"/>
            <a:ext cx="8363272" cy="5400600"/>
          </a:xfrm>
        </p:spPr>
        <p:txBody>
          <a:bodyPr>
            <a:noAutofit/>
          </a:bodyPr>
          <a:lstStyle/>
          <a:p>
            <a:pPr hangingPunct="0">
              <a:buFont typeface="Wingdings" pitchFamily="2" charset="2"/>
              <a:buChar char="v"/>
            </a:pPr>
            <a:r>
              <a:rPr lang="en-US" sz="2400" dirty="0" smtClean="0">
                <a:solidFill>
                  <a:srgbClr val="FF0066"/>
                </a:solidFill>
              </a:rPr>
              <a:t>For any acid, the concentration of the acid relative to its dissociated ions is defined by the </a:t>
            </a:r>
            <a:r>
              <a:rPr lang="en-US" sz="2400" b="1" dirty="0" smtClean="0">
                <a:solidFill>
                  <a:srgbClr val="FF0066"/>
                </a:solidFill>
              </a:rPr>
              <a:t>dissociation constant K</a:t>
            </a:r>
            <a:r>
              <a:rPr lang="en-US" sz="2400" dirty="0" smtClean="0">
                <a:solidFill>
                  <a:srgbClr val="FF0066"/>
                </a:solidFill>
              </a:rPr>
              <a:t>.</a:t>
            </a:r>
            <a:endParaRPr lang="bg-BG" sz="2400" dirty="0" smtClean="0">
              <a:solidFill>
                <a:srgbClr val="FF0066"/>
              </a:solidFill>
            </a:endParaRPr>
          </a:p>
          <a:p>
            <a:pPr hangingPunct="0">
              <a:buNone/>
            </a:pPr>
            <a:r>
              <a:rPr lang="en-US" sz="2400" dirty="0" smtClean="0">
                <a:solidFill>
                  <a:srgbClr val="FF0066"/>
                </a:solidFill>
              </a:rPr>
              <a:t>                       </a:t>
            </a:r>
            <a:endParaRPr lang="bg-BG" sz="2400" dirty="0" smtClean="0">
              <a:solidFill>
                <a:srgbClr val="FF0066"/>
              </a:solidFill>
            </a:endParaRPr>
          </a:p>
          <a:p>
            <a:pPr hangingPunct="0">
              <a:buNone/>
            </a:pPr>
            <a:r>
              <a:rPr lang="en-US" sz="2400" b="1" dirty="0" smtClean="0">
                <a:solidFill>
                  <a:srgbClr val="FF0066"/>
                </a:solidFill>
              </a:rPr>
              <a:t>                 K = [H</a:t>
            </a:r>
            <a:r>
              <a:rPr lang="en-US" sz="2400" b="1" baseline="30000" dirty="0" smtClean="0">
                <a:solidFill>
                  <a:srgbClr val="FF0066"/>
                </a:solidFill>
              </a:rPr>
              <a:t>+ </a:t>
            </a:r>
            <a:r>
              <a:rPr lang="en-US" sz="2400" b="1" dirty="0" smtClean="0">
                <a:solidFill>
                  <a:srgbClr val="FF0066"/>
                </a:solidFill>
              </a:rPr>
              <a:t>] . [ HCO</a:t>
            </a:r>
            <a:r>
              <a:rPr lang="en-US" sz="2400" b="1" baseline="-25000" dirty="0" smtClean="0">
                <a:solidFill>
                  <a:srgbClr val="FF0066"/>
                </a:solidFill>
              </a:rPr>
              <a:t>3</a:t>
            </a:r>
            <a:r>
              <a:rPr lang="en-US" sz="2400" b="1" baseline="30000" dirty="0" smtClean="0">
                <a:solidFill>
                  <a:srgbClr val="FF0066"/>
                </a:solidFill>
              </a:rPr>
              <a:t>-  </a:t>
            </a:r>
            <a:r>
              <a:rPr lang="en-US" sz="2400" b="1" dirty="0" smtClean="0">
                <a:solidFill>
                  <a:srgbClr val="FF0066"/>
                </a:solidFill>
              </a:rPr>
              <a:t>]</a:t>
            </a:r>
            <a:r>
              <a:rPr lang="en-US" sz="2400" b="1" baseline="30000" dirty="0" smtClean="0">
                <a:solidFill>
                  <a:srgbClr val="FF0066"/>
                </a:solidFill>
              </a:rPr>
              <a:t> </a:t>
            </a:r>
            <a:r>
              <a:rPr lang="en-US" sz="2400" b="1" dirty="0" smtClean="0">
                <a:solidFill>
                  <a:srgbClr val="FF0066"/>
                </a:solidFill>
              </a:rPr>
              <a:t>/ H</a:t>
            </a:r>
            <a:r>
              <a:rPr lang="en-US" sz="2400" b="1" baseline="-25000" dirty="0" smtClean="0">
                <a:solidFill>
                  <a:srgbClr val="FF0066"/>
                </a:solidFill>
              </a:rPr>
              <a:t>2</a:t>
            </a:r>
            <a:r>
              <a:rPr lang="en-US" sz="2400" b="1" dirty="0" smtClean="0">
                <a:solidFill>
                  <a:srgbClr val="FF0066"/>
                </a:solidFill>
              </a:rPr>
              <a:t> CO</a:t>
            </a:r>
            <a:r>
              <a:rPr lang="en-US" sz="2400" b="1" baseline="-25000" dirty="0" smtClean="0">
                <a:solidFill>
                  <a:srgbClr val="FF0066"/>
                </a:solidFill>
              </a:rPr>
              <a:t>3</a:t>
            </a:r>
            <a:endParaRPr lang="bg-BG" sz="2400" dirty="0" smtClean="0">
              <a:solidFill>
                <a:srgbClr val="FF0066"/>
              </a:solidFill>
            </a:endParaRPr>
          </a:p>
          <a:p>
            <a:pPr hangingPunct="0">
              <a:buNone/>
            </a:pPr>
            <a:r>
              <a:rPr lang="en-US" sz="2400" b="1" dirty="0" smtClean="0">
                <a:solidFill>
                  <a:srgbClr val="FF0066"/>
                </a:solidFill>
              </a:rPr>
              <a:t>           [ H</a:t>
            </a:r>
            <a:r>
              <a:rPr lang="en-US" sz="2400" b="1" baseline="30000" dirty="0" smtClean="0">
                <a:solidFill>
                  <a:srgbClr val="FF0066"/>
                </a:solidFill>
              </a:rPr>
              <a:t>+ </a:t>
            </a:r>
            <a:r>
              <a:rPr lang="en-US" sz="2400" b="1" dirty="0" smtClean="0">
                <a:solidFill>
                  <a:srgbClr val="FF0066"/>
                </a:solidFill>
              </a:rPr>
              <a:t>] = K . H</a:t>
            </a:r>
            <a:r>
              <a:rPr lang="en-US" sz="2400" b="1" baseline="-25000" dirty="0" smtClean="0">
                <a:solidFill>
                  <a:srgbClr val="FF0066"/>
                </a:solidFill>
              </a:rPr>
              <a:t>2</a:t>
            </a:r>
            <a:r>
              <a:rPr lang="en-US" sz="2400" b="1" dirty="0" smtClean="0">
                <a:solidFill>
                  <a:srgbClr val="FF0066"/>
                </a:solidFill>
              </a:rPr>
              <a:t>CO</a:t>
            </a:r>
            <a:r>
              <a:rPr lang="en-US" sz="2400" b="1" baseline="-25000" dirty="0" smtClean="0">
                <a:solidFill>
                  <a:srgbClr val="FF0066"/>
                </a:solidFill>
              </a:rPr>
              <a:t>3  </a:t>
            </a:r>
            <a:r>
              <a:rPr lang="en-US" sz="2400" b="1" dirty="0" smtClean="0">
                <a:solidFill>
                  <a:srgbClr val="FF0066"/>
                </a:solidFill>
              </a:rPr>
              <a:t>/ [ HCO</a:t>
            </a:r>
            <a:r>
              <a:rPr lang="en-US" sz="2400" b="1" baseline="-25000" dirty="0" smtClean="0">
                <a:solidFill>
                  <a:srgbClr val="FF0066"/>
                </a:solidFill>
              </a:rPr>
              <a:t>3</a:t>
            </a:r>
            <a:r>
              <a:rPr lang="en-US" sz="2400" b="1" baseline="30000" dirty="0" smtClean="0">
                <a:solidFill>
                  <a:srgbClr val="FF0066"/>
                </a:solidFill>
              </a:rPr>
              <a:t>-</a:t>
            </a:r>
            <a:r>
              <a:rPr lang="en-US" sz="2400" b="1" dirty="0" smtClean="0">
                <a:solidFill>
                  <a:srgbClr val="FF0066"/>
                </a:solidFill>
              </a:rPr>
              <a:t> ]</a:t>
            </a:r>
            <a:endParaRPr lang="bg-BG" sz="2400" dirty="0" smtClean="0">
              <a:solidFill>
                <a:srgbClr val="FF0066"/>
              </a:solidFill>
            </a:endParaRPr>
          </a:p>
          <a:p>
            <a:pPr hangingPunct="0">
              <a:buNone/>
            </a:pPr>
            <a:r>
              <a:rPr lang="en-US" sz="2400" b="1" dirty="0" smtClean="0">
                <a:solidFill>
                  <a:srgbClr val="FF0066"/>
                </a:solidFill>
              </a:rPr>
              <a:t>  - log [ H</a:t>
            </a:r>
            <a:r>
              <a:rPr lang="en-US" sz="2400" b="1" baseline="30000" dirty="0" smtClean="0">
                <a:solidFill>
                  <a:srgbClr val="FF0066"/>
                </a:solidFill>
              </a:rPr>
              <a:t>+</a:t>
            </a:r>
            <a:r>
              <a:rPr lang="en-US" sz="2400" b="1" dirty="0" smtClean="0">
                <a:solidFill>
                  <a:srgbClr val="FF0066"/>
                </a:solidFill>
              </a:rPr>
              <a:t> ] = - log K  + log [ HCO</a:t>
            </a:r>
            <a:r>
              <a:rPr lang="en-US" sz="2400" b="1" baseline="-25000" dirty="0" smtClean="0">
                <a:solidFill>
                  <a:srgbClr val="FF0066"/>
                </a:solidFill>
              </a:rPr>
              <a:t>3</a:t>
            </a:r>
            <a:r>
              <a:rPr lang="en-US" sz="2400" b="1" baseline="30000" dirty="0" smtClean="0">
                <a:solidFill>
                  <a:srgbClr val="FF0066"/>
                </a:solidFill>
              </a:rPr>
              <a:t>-</a:t>
            </a:r>
            <a:r>
              <a:rPr lang="en-US" sz="2400" b="1" dirty="0" smtClean="0">
                <a:solidFill>
                  <a:srgbClr val="FF0066"/>
                </a:solidFill>
              </a:rPr>
              <a:t> ] / [H</a:t>
            </a:r>
            <a:r>
              <a:rPr lang="en-US" sz="2400" b="1" baseline="-25000" dirty="0" smtClean="0">
                <a:solidFill>
                  <a:srgbClr val="FF0066"/>
                </a:solidFill>
              </a:rPr>
              <a:t>2</a:t>
            </a:r>
            <a:r>
              <a:rPr lang="en-US" sz="2400" b="1" dirty="0" smtClean="0">
                <a:solidFill>
                  <a:srgbClr val="FF0066"/>
                </a:solidFill>
              </a:rPr>
              <a:t>CO</a:t>
            </a:r>
            <a:r>
              <a:rPr lang="en-US" sz="2400" b="1" baseline="-25000" dirty="0" smtClean="0">
                <a:solidFill>
                  <a:srgbClr val="FF0066"/>
                </a:solidFill>
              </a:rPr>
              <a:t>3</a:t>
            </a:r>
            <a:r>
              <a:rPr lang="en-US" sz="2400" b="1" dirty="0" smtClean="0">
                <a:solidFill>
                  <a:srgbClr val="FF0066"/>
                </a:solidFill>
              </a:rPr>
              <a:t>]</a:t>
            </a:r>
            <a:endParaRPr lang="bg-BG" sz="2400" dirty="0" smtClean="0">
              <a:solidFill>
                <a:srgbClr val="FF0066"/>
              </a:solidFill>
            </a:endParaRPr>
          </a:p>
          <a:p>
            <a:pPr hangingPunct="0">
              <a:buNone/>
            </a:pPr>
            <a:r>
              <a:rPr lang="en-US" sz="2400" dirty="0" smtClean="0">
                <a:solidFill>
                  <a:srgbClr val="FF0066"/>
                </a:solidFill>
              </a:rPr>
              <a:t> </a:t>
            </a:r>
            <a:endParaRPr lang="bg-BG" sz="2400" dirty="0" smtClean="0">
              <a:solidFill>
                <a:srgbClr val="FF0066"/>
              </a:solidFill>
            </a:endParaRPr>
          </a:p>
          <a:p>
            <a:pPr hangingPunct="0">
              <a:buFont typeface="Wingdings" pitchFamily="2" charset="2"/>
              <a:buChar char="v"/>
            </a:pPr>
            <a:r>
              <a:rPr lang="en-US" sz="2400" dirty="0" smtClean="0">
                <a:solidFill>
                  <a:srgbClr val="FF0066"/>
                </a:solidFill>
              </a:rPr>
              <a:t>As discussed above, it is customary to express H</a:t>
            </a:r>
            <a:r>
              <a:rPr lang="en-US" sz="2400" baseline="30000" dirty="0" smtClean="0">
                <a:solidFill>
                  <a:srgbClr val="FF0066"/>
                </a:solidFill>
              </a:rPr>
              <a:t>+</a:t>
            </a:r>
            <a:r>
              <a:rPr lang="en-US" sz="2400" dirty="0" smtClean="0">
                <a:solidFill>
                  <a:srgbClr val="FF0066"/>
                </a:solidFill>
              </a:rPr>
              <a:t> concentration in pH units.</a:t>
            </a:r>
            <a:endParaRPr lang="bg-BG" sz="2400" dirty="0" smtClean="0">
              <a:solidFill>
                <a:srgbClr val="FF0066"/>
              </a:solidFill>
            </a:endParaRPr>
          </a:p>
          <a:p>
            <a:pPr hangingPunct="0"/>
            <a:endParaRPr lang="bg-BG" sz="2400" dirty="0" smtClean="0">
              <a:solidFill>
                <a:srgbClr val="FF0066"/>
              </a:solidFill>
            </a:endParaRPr>
          </a:p>
          <a:p>
            <a:pPr hangingPunct="0">
              <a:buNone/>
            </a:pPr>
            <a:r>
              <a:rPr lang="en-US" sz="2400" b="1" dirty="0" smtClean="0">
                <a:solidFill>
                  <a:srgbClr val="FF0066"/>
                </a:solidFill>
              </a:rPr>
              <a:t>       pH = </a:t>
            </a:r>
            <a:r>
              <a:rPr lang="en-US" sz="2400" b="1" dirty="0" err="1" smtClean="0">
                <a:solidFill>
                  <a:srgbClr val="FF0066"/>
                </a:solidFill>
              </a:rPr>
              <a:t>pK</a:t>
            </a:r>
            <a:r>
              <a:rPr lang="en-US" sz="2400" b="1" dirty="0" smtClean="0">
                <a:solidFill>
                  <a:srgbClr val="FF0066"/>
                </a:solidFill>
              </a:rPr>
              <a:t>  + log  [HCO</a:t>
            </a:r>
            <a:r>
              <a:rPr lang="en-US" sz="2400" b="1" baseline="-25000" dirty="0" smtClean="0">
                <a:solidFill>
                  <a:srgbClr val="FF0066"/>
                </a:solidFill>
              </a:rPr>
              <a:t>3</a:t>
            </a:r>
            <a:r>
              <a:rPr lang="en-US" sz="2400" b="1" baseline="30000" dirty="0" smtClean="0">
                <a:solidFill>
                  <a:srgbClr val="FF0066"/>
                </a:solidFill>
              </a:rPr>
              <a:t>-</a:t>
            </a:r>
            <a:r>
              <a:rPr lang="en-US" sz="2400" b="1" dirty="0" smtClean="0">
                <a:solidFill>
                  <a:srgbClr val="FF0066"/>
                </a:solidFill>
              </a:rPr>
              <a:t> ] /  [H</a:t>
            </a:r>
            <a:r>
              <a:rPr lang="en-US" sz="2400" b="1" baseline="-25000" dirty="0" smtClean="0">
                <a:solidFill>
                  <a:srgbClr val="FF0066"/>
                </a:solidFill>
              </a:rPr>
              <a:t>2</a:t>
            </a:r>
            <a:r>
              <a:rPr lang="en-US" sz="2400" b="1" dirty="0" smtClean="0">
                <a:solidFill>
                  <a:srgbClr val="FF0066"/>
                </a:solidFill>
              </a:rPr>
              <a:t>CO</a:t>
            </a:r>
            <a:r>
              <a:rPr lang="en-US" sz="2400" b="1" baseline="-25000" dirty="0" smtClean="0">
                <a:solidFill>
                  <a:srgbClr val="FF0066"/>
                </a:solidFill>
              </a:rPr>
              <a:t>3</a:t>
            </a:r>
            <a:r>
              <a:rPr lang="en-US" sz="2400" b="1" dirty="0" smtClean="0">
                <a:solidFill>
                  <a:srgbClr val="FF0066"/>
                </a:solidFill>
              </a:rPr>
              <a:t> ]</a:t>
            </a:r>
            <a:endParaRPr lang="bg-BG" sz="2400" dirty="0" smtClean="0">
              <a:solidFill>
                <a:srgbClr val="FF0066"/>
              </a:solidFill>
            </a:endParaRPr>
          </a:p>
          <a:p>
            <a:pPr hangingPunct="0">
              <a:buNone/>
            </a:pPr>
            <a:r>
              <a:rPr lang="en-US" sz="2400" b="1" dirty="0" smtClean="0">
                <a:solidFill>
                  <a:srgbClr val="FF0066"/>
                </a:solidFill>
              </a:rPr>
              <a:t>        </a:t>
            </a:r>
            <a:r>
              <a:rPr lang="en-US" sz="2400" b="1" dirty="0" err="1" smtClean="0">
                <a:solidFill>
                  <a:srgbClr val="FF0066"/>
                </a:solidFill>
              </a:rPr>
              <a:t>pK</a:t>
            </a:r>
            <a:r>
              <a:rPr lang="en-US" sz="2400" b="1" dirty="0" smtClean="0">
                <a:solidFill>
                  <a:srgbClr val="FF0066"/>
                </a:solidFill>
              </a:rPr>
              <a:t> = - log K</a:t>
            </a:r>
            <a:endParaRPr lang="bg-BG" sz="2400" dirty="0" smtClean="0">
              <a:solidFill>
                <a:srgbClr val="FF0066"/>
              </a:solidFill>
            </a:endParaRPr>
          </a:p>
          <a:p>
            <a:endParaRPr lang="bg-BG"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92088"/>
          </a:xfrm>
        </p:spPr>
        <p:txBody>
          <a:bodyPr>
            <a:normAutofit fontScale="90000"/>
          </a:bodyPr>
          <a:lstStyle/>
          <a:p>
            <a:pPr algn="ctr"/>
            <a:r>
              <a:rPr lang="en-US" sz="3600" b="1" dirty="0" smtClean="0">
                <a:solidFill>
                  <a:srgbClr val="FF0066"/>
                </a:solidFill>
              </a:rPr>
              <a:t>Quantitative dynamics of the Bicarbonate buffer system</a:t>
            </a:r>
            <a:endParaRPr lang="bg-BG" sz="3600" dirty="0">
              <a:solidFill>
                <a:srgbClr val="FF0066"/>
              </a:solidFill>
            </a:endParaRPr>
          </a:p>
        </p:txBody>
      </p:sp>
      <p:sp>
        <p:nvSpPr>
          <p:cNvPr id="3" name="Content Placeholder 2"/>
          <p:cNvSpPr>
            <a:spLocks noGrp="1"/>
          </p:cNvSpPr>
          <p:nvPr>
            <p:ph idx="1"/>
          </p:nvPr>
        </p:nvSpPr>
        <p:spPr>
          <a:xfrm>
            <a:off x="107504" y="1100728"/>
            <a:ext cx="9036496" cy="5757272"/>
          </a:xfrm>
        </p:spPr>
        <p:txBody>
          <a:bodyPr>
            <a:normAutofit fontScale="77500" lnSpcReduction="20000"/>
          </a:bodyPr>
          <a:lstStyle/>
          <a:p>
            <a:pPr hangingPunct="0">
              <a:buFont typeface="Wingdings" pitchFamily="2" charset="2"/>
              <a:buChar char="v"/>
            </a:pPr>
            <a:r>
              <a:rPr lang="en-US" dirty="0" smtClean="0">
                <a:solidFill>
                  <a:srgbClr val="FF0066"/>
                </a:solidFill>
              </a:rPr>
              <a:t>However </a:t>
            </a:r>
            <a:r>
              <a:rPr lang="bg-BG" dirty="0" smtClean="0">
                <a:solidFill>
                  <a:srgbClr val="FF0066"/>
                </a:solidFill>
              </a:rPr>
              <a:t>the </a:t>
            </a:r>
            <a:r>
              <a:rPr lang="en-US" dirty="0" smtClean="0">
                <a:solidFill>
                  <a:srgbClr val="FF0066"/>
                </a:solidFill>
              </a:rPr>
              <a:t>most clinical laboratories measure the blood CO</a:t>
            </a:r>
            <a:r>
              <a:rPr lang="en-US" baseline="-25000" dirty="0" smtClean="0">
                <a:solidFill>
                  <a:srgbClr val="FF0066"/>
                </a:solidFill>
              </a:rPr>
              <a:t>2</a:t>
            </a:r>
            <a:r>
              <a:rPr lang="en-US" dirty="0" smtClean="0">
                <a:solidFill>
                  <a:srgbClr val="FF0066"/>
                </a:solidFill>
              </a:rPr>
              <a:t> tension (pCO</a:t>
            </a:r>
            <a:r>
              <a:rPr lang="en-US" baseline="-25000" dirty="0" smtClean="0">
                <a:solidFill>
                  <a:srgbClr val="FF0066"/>
                </a:solidFill>
              </a:rPr>
              <a:t>2</a:t>
            </a:r>
            <a:r>
              <a:rPr lang="en-US" dirty="0" smtClean="0">
                <a:solidFill>
                  <a:srgbClr val="FF0066"/>
                </a:solidFill>
              </a:rPr>
              <a:t>). Under physiological conditions, the solubility coefficient for CO</a:t>
            </a:r>
            <a:r>
              <a:rPr lang="en-US" baseline="-25000" dirty="0" smtClean="0">
                <a:solidFill>
                  <a:srgbClr val="FF0066"/>
                </a:solidFill>
              </a:rPr>
              <a:t>2</a:t>
            </a:r>
            <a:r>
              <a:rPr lang="en-US" dirty="0" smtClean="0">
                <a:solidFill>
                  <a:srgbClr val="FF0066"/>
                </a:solidFill>
              </a:rPr>
              <a:t> is 0.03 </a:t>
            </a:r>
            <a:r>
              <a:rPr lang="en-US" dirty="0" err="1" smtClean="0">
                <a:solidFill>
                  <a:srgbClr val="FF0066"/>
                </a:solidFill>
              </a:rPr>
              <a:t>millimole</a:t>
            </a:r>
            <a:r>
              <a:rPr lang="en-US" dirty="0" smtClean="0">
                <a:solidFill>
                  <a:srgbClr val="FF0066"/>
                </a:solidFill>
              </a:rPr>
              <a:t> / mm Hg at the body temperature. This means that 0.03 </a:t>
            </a:r>
            <a:r>
              <a:rPr lang="en-US" dirty="0" err="1" smtClean="0">
                <a:solidFill>
                  <a:srgbClr val="FF0066"/>
                </a:solidFill>
              </a:rPr>
              <a:t>mmol</a:t>
            </a:r>
            <a:r>
              <a:rPr lang="en-US" dirty="0" smtClean="0">
                <a:solidFill>
                  <a:srgbClr val="FF0066"/>
                </a:solidFill>
              </a:rPr>
              <a:t> of H</a:t>
            </a:r>
            <a:r>
              <a:rPr lang="en-US" baseline="-25000" dirty="0" smtClean="0">
                <a:solidFill>
                  <a:srgbClr val="FF0066"/>
                </a:solidFill>
              </a:rPr>
              <a:t>2</a:t>
            </a:r>
            <a:r>
              <a:rPr lang="en-US" dirty="0" smtClean="0">
                <a:solidFill>
                  <a:srgbClr val="FF0066"/>
                </a:solidFill>
              </a:rPr>
              <a:t>CO</a:t>
            </a:r>
            <a:r>
              <a:rPr lang="en-US" baseline="-25000" dirty="0" smtClean="0">
                <a:solidFill>
                  <a:srgbClr val="FF0066"/>
                </a:solidFill>
              </a:rPr>
              <a:t>3</a:t>
            </a:r>
            <a:r>
              <a:rPr lang="en-US" dirty="0" smtClean="0">
                <a:solidFill>
                  <a:srgbClr val="FF0066"/>
                </a:solidFill>
              </a:rPr>
              <a:t> is present in the blood for each mm of Hg pCO</a:t>
            </a:r>
            <a:r>
              <a:rPr lang="en-US" baseline="-25000" dirty="0" smtClean="0">
                <a:solidFill>
                  <a:srgbClr val="FF0066"/>
                </a:solidFill>
              </a:rPr>
              <a:t>2</a:t>
            </a:r>
            <a:r>
              <a:rPr lang="en-US" dirty="0" smtClean="0">
                <a:solidFill>
                  <a:srgbClr val="FF0066"/>
                </a:solidFill>
              </a:rPr>
              <a:t> measured. Therefore equation of pH can be rewritten as:</a:t>
            </a:r>
            <a:endParaRPr lang="bg-BG" dirty="0" smtClean="0">
              <a:solidFill>
                <a:srgbClr val="FF0066"/>
              </a:solidFill>
            </a:endParaRPr>
          </a:p>
          <a:p>
            <a:pPr hangingPunct="0"/>
            <a:endParaRPr lang="bg-BG" dirty="0" smtClean="0">
              <a:solidFill>
                <a:schemeClr val="bg2">
                  <a:lumMod val="25000"/>
                </a:schemeClr>
              </a:solidFill>
            </a:endParaRPr>
          </a:p>
          <a:p>
            <a:pPr hangingPunct="0">
              <a:buNone/>
            </a:pPr>
            <a:r>
              <a:rPr lang="en-US" b="1" dirty="0" smtClean="0">
                <a:solidFill>
                  <a:srgbClr val="FF0066"/>
                </a:solidFill>
              </a:rPr>
              <a:t>     pH= </a:t>
            </a:r>
            <a:r>
              <a:rPr lang="en-US" b="1" dirty="0" err="1" smtClean="0">
                <a:solidFill>
                  <a:srgbClr val="FF0066"/>
                </a:solidFill>
              </a:rPr>
              <a:t>pK</a:t>
            </a:r>
            <a:r>
              <a:rPr lang="en-US" b="1" dirty="0" smtClean="0">
                <a:solidFill>
                  <a:srgbClr val="FF0066"/>
                </a:solidFill>
              </a:rPr>
              <a:t> + log [ HCO</a:t>
            </a:r>
            <a:r>
              <a:rPr lang="en-US" b="1" baseline="-25000" dirty="0" smtClean="0">
                <a:solidFill>
                  <a:srgbClr val="FF0066"/>
                </a:solidFill>
              </a:rPr>
              <a:t>3</a:t>
            </a:r>
            <a:r>
              <a:rPr lang="en-US" b="1" baseline="30000" dirty="0" smtClean="0">
                <a:solidFill>
                  <a:srgbClr val="FF0066"/>
                </a:solidFill>
              </a:rPr>
              <a:t>-</a:t>
            </a:r>
            <a:r>
              <a:rPr lang="en-US" b="1" dirty="0" smtClean="0">
                <a:solidFill>
                  <a:srgbClr val="FF0066"/>
                </a:solidFill>
              </a:rPr>
              <a:t> ]  /  0.03  .   pCO</a:t>
            </a:r>
            <a:r>
              <a:rPr lang="en-US" b="1" baseline="-25000" dirty="0" smtClean="0">
                <a:solidFill>
                  <a:srgbClr val="FF0066"/>
                </a:solidFill>
              </a:rPr>
              <a:t>2</a:t>
            </a:r>
            <a:endParaRPr lang="bg-BG" dirty="0" smtClean="0">
              <a:solidFill>
                <a:srgbClr val="FF0066"/>
              </a:solidFill>
            </a:endParaRPr>
          </a:p>
          <a:p>
            <a:pPr hangingPunct="0"/>
            <a:endParaRPr lang="bg-BG" dirty="0" smtClean="0">
              <a:solidFill>
                <a:schemeClr val="bg2">
                  <a:lumMod val="25000"/>
                </a:schemeClr>
              </a:solidFill>
            </a:endParaRPr>
          </a:p>
          <a:p>
            <a:pPr hangingPunct="0">
              <a:buFont typeface="Wingdings" pitchFamily="2" charset="2"/>
              <a:buChar char="Ø"/>
            </a:pPr>
            <a:r>
              <a:rPr lang="en-US" dirty="0" smtClean="0">
                <a:solidFill>
                  <a:srgbClr val="FF0066"/>
                </a:solidFill>
              </a:rPr>
              <a:t>This equation is known as</a:t>
            </a:r>
            <a:r>
              <a:rPr lang="en-US" b="1" dirty="0" smtClean="0">
                <a:solidFill>
                  <a:srgbClr val="FF0066"/>
                </a:solidFill>
              </a:rPr>
              <a:t> Henderson - Hassel Balch equation.</a:t>
            </a:r>
            <a:endParaRPr lang="bg-BG" dirty="0" smtClean="0">
              <a:solidFill>
                <a:srgbClr val="FF0066"/>
              </a:solidFill>
            </a:endParaRPr>
          </a:p>
          <a:p>
            <a:pPr hangingPunct="0">
              <a:buFont typeface="Wingdings" pitchFamily="2" charset="2"/>
              <a:buChar char="Ø"/>
            </a:pPr>
            <a:r>
              <a:rPr lang="en-US" dirty="0" smtClean="0">
                <a:solidFill>
                  <a:srgbClr val="FF0066"/>
                </a:solidFill>
              </a:rPr>
              <a:t>For the </a:t>
            </a:r>
            <a:r>
              <a:rPr lang="en-US" b="1" dirty="0" smtClean="0">
                <a:solidFill>
                  <a:srgbClr val="FF0066"/>
                </a:solidFill>
              </a:rPr>
              <a:t>bicarbonate buffer system</a:t>
            </a:r>
            <a:r>
              <a:rPr lang="en-US" dirty="0" smtClean="0">
                <a:solidFill>
                  <a:srgbClr val="FF0066"/>
                </a:solidFill>
              </a:rPr>
              <a:t> the </a:t>
            </a:r>
            <a:r>
              <a:rPr lang="en-US" dirty="0" err="1" smtClean="0">
                <a:solidFill>
                  <a:srgbClr val="FF0066"/>
                </a:solidFill>
              </a:rPr>
              <a:t>pK</a:t>
            </a:r>
            <a:r>
              <a:rPr lang="en-US" dirty="0" smtClean="0">
                <a:solidFill>
                  <a:srgbClr val="FF0066"/>
                </a:solidFill>
              </a:rPr>
              <a:t> is 6.1.</a:t>
            </a:r>
            <a:endParaRPr lang="bg-BG" dirty="0" smtClean="0">
              <a:solidFill>
                <a:srgbClr val="FF0066"/>
              </a:solidFill>
            </a:endParaRPr>
          </a:p>
          <a:p>
            <a:pPr hangingPunct="0">
              <a:buNone/>
            </a:pPr>
            <a:r>
              <a:rPr lang="bg-BG" dirty="0" smtClean="0">
                <a:solidFill>
                  <a:schemeClr val="bg2">
                    <a:lumMod val="25000"/>
                  </a:schemeClr>
                </a:solidFill>
              </a:rPr>
              <a:t>	</a:t>
            </a:r>
            <a:r>
              <a:rPr lang="en-US" dirty="0" smtClean="0">
                <a:solidFill>
                  <a:srgbClr val="FF0066"/>
                </a:solidFill>
              </a:rPr>
              <a:t>pH = 6.1 + log [ HCO</a:t>
            </a:r>
            <a:r>
              <a:rPr lang="en-US" baseline="-25000" dirty="0" smtClean="0">
                <a:solidFill>
                  <a:srgbClr val="FF0066"/>
                </a:solidFill>
              </a:rPr>
              <a:t>3</a:t>
            </a:r>
            <a:r>
              <a:rPr lang="en-US" baseline="30000" dirty="0" smtClean="0">
                <a:solidFill>
                  <a:srgbClr val="FF0066"/>
                </a:solidFill>
              </a:rPr>
              <a:t>-</a:t>
            </a:r>
            <a:r>
              <a:rPr lang="en-US" dirty="0" smtClean="0">
                <a:solidFill>
                  <a:srgbClr val="FF0066"/>
                </a:solidFill>
              </a:rPr>
              <a:t> ] /  0.03  .  pCO</a:t>
            </a:r>
            <a:r>
              <a:rPr lang="en-US" baseline="-25000" dirty="0" smtClean="0">
                <a:solidFill>
                  <a:srgbClr val="FF0066"/>
                </a:solidFill>
              </a:rPr>
              <a:t>2</a:t>
            </a:r>
            <a:endParaRPr lang="bg-BG" dirty="0" smtClean="0">
              <a:solidFill>
                <a:srgbClr val="FF0066"/>
              </a:solidFill>
            </a:endParaRPr>
          </a:p>
          <a:p>
            <a:pPr hangingPunct="0">
              <a:buFont typeface="Wingdings" pitchFamily="2" charset="2"/>
              <a:buChar char="Ø"/>
            </a:pPr>
            <a:r>
              <a:rPr lang="en-US" dirty="0" smtClean="0">
                <a:solidFill>
                  <a:srgbClr val="FF0066"/>
                </a:solidFill>
              </a:rPr>
              <a:t>Normal pCO</a:t>
            </a:r>
            <a:r>
              <a:rPr lang="en-US" baseline="-25000" dirty="0" smtClean="0">
                <a:solidFill>
                  <a:srgbClr val="FF0066"/>
                </a:solidFill>
              </a:rPr>
              <a:t>2</a:t>
            </a:r>
            <a:r>
              <a:rPr lang="en-US" dirty="0" smtClean="0">
                <a:solidFill>
                  <a:srgbClr val="FF0066"/>
                </a:solidFill>
              </a:rPr>
              <a:t> of arterial blood is 40 mm Hg. Normal [HCO</a:t>
            </a:r>
            <a:r>
              <a:rPr lang="en-US" baseline="-25000" dirty="0" smtClean="0">
                <a:solidFill>
                  <a:srgbClr val="FF0066"/>
                </a:solidFill>
              </a:rPr>
              <a:t>3</a:t>
            </a:r>
            <a:r>
              <a:rPr lang="en-US" baseline="30000" dirty="0" smtClean="0">
                <a:solidFill>
                  <a:srgbClr val="FF0066"/>
                </a:solidFill>
              </a:rPr>
              <a:t>-</a:t>
            </a:r>
            <a:r>
              <a:rPr lang="en-US" dirty="0" smtClean="0">
                <a:solidFill>
                  <a:srgbClr val="FF0066"/>
                </a:solidFill>
              </a:rPr>
              <a:t>] is 24mmol / l. Thus:</a:t>
            </a:r>
            <a:endParaRPr lang="bg-BG" dirty="0" smtClean="0">
              <a:solidFill>
                <a:srgbClr val="FF0066"/>
              </a:solidFill>
            </a:endParaRPr>
          </a:p>
          <a:p>
            <a:pPr hangingPunct="0">
              <a:buNone/>
            </a:pPr>
            <a:r>
              <a:rPr lang="en-US" dirty="0" smtClean="0">
                <a:solidFill>
                  <a:srgbClr val="FF0066"/>
                </a:solidFill>
              </a:rPr>
              <a:t>     pH = 6.1 + log 24 / 1.2 =6.1 +1.3 = 7.4</a:t>
            </a:r>
            <a:endParaRPr lang="bg-BG" dirty="0" smtClean="0">
              <a:solidFill>
                <a:srgbClr val="FF0066"/>
              </a:solidFill>
            </a:endParaRPr>
          </a:p>
          <a:p>
            <a:endParaRPr lang="bg-BG"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836712"/>
            <a:ext cx="9144000" cy="5487888"/>
          </a:xfrm>
        </p:spPr>
        <p:txBody>
          <a:bodyPr>
            <a:normAutofit lnSpcReduction="10000"/>
          </a:bodyPr>
          <a:lstStyle/>
          <a:p>
            <a:pPr>
              <a:buFont typeface="Wingdings" pitchFamily="2" charset="2"/>
              <a:buChar char="Ø"/>
            </a:pPr>
            <a:r>
              <a:rPr lang="en-US" dirty="0" smtClean="0">
                <a:solidFill>
                  <a:srgbClr val="FF0066"/>
                </a:solidFill>
              </a:rPr>
              <a:t>We can see that, from equation of Henderson - Hassel Balch, pH of the arterial blood is determined by the ratio of bicarbonate concentration to carbonic acid. Normally this ratio is 20 /1.</a:t>
            </a:r>
          </a:p>
          <a:p>
            <a:pPr>
              <a:buFont typeface="Wingdings" pitchFamily="2" charset="2"/>
              <a:buChar char="Ø"/>
            </a:pPr>
            <a:r>
              <a:rPr lang="en-US" dirty="0" smtClean="0">
                <a:solidFill>
                  <a:srgbClr val="FF0066"/>
                </a:solidFill>
              </a:rPr>
              <a:t>The </a:t>
            </a:r>
            <a:r>
              <a:rPr lang="en-US" b="1" dirty="0" smtClean="0">
                <a:solidFill>
                  <a:srgbClr val="FF0066"/>
                </a:solidFill>
              </a:rPr>
              <a:t>bicarbonate buffer system is the most important extracellular buffer.</a:t>
            </a:r>
            <a:r>
              <a:rPr lang="en-US" dirty="0" smtClean="0">
                <a:solidFill>
                  <a:srgbClr val="FF0066"/>
                </a:solidFill>
              </a:rPr>
              <a:t> </a:t>
            </a:r>
          </a:p>
          <a:p>
            <a:pPr>
              <a:buFont typeface="Wingdings" pitchFamily="2" charset="2"/>
              <a:buChar char="Ø"/>
            </a:pPr>
            <a:r>
              <a:rPr lang="en-US" dirty="0" smtClean="0">
                <a:solidFill>
                  <a:srgbClr val="FF0066"/>
                </a:solidFill>
              </a:rPr>
              <a:t>This is due to the fact that two elements of the buffer system (HCO</a:t>
            </a:r>
            <a:r>
              <a:rPr lang="en-US" baseline="-25000" dirty="0" smtClean="0">
                <a:solidFill>
                  <a:srgbClr val="FF0066"/>
                </a:solidFill>
              </a:rPr>
              <a:t>3</a:t>
            </a:r>
            <a:r>
              <a:rPr lang="en-US" baseline="30000" dirty="0" smtClean="0">
                <a:solidFill>
                  <a:srgbClr val="FF0066"/>
                </a:solidFill>
              </a:rPr>
              <a:t>-</a:t>
            </a:r>
            <a:r>
              <a:rPr lang="en-US" dirty="0" smtClean="0">
                <a:solidFill>
                  <a:srgbClr val="FF0066"/>
                </a:solidFill>
              </a:rPr>
              <a:t> and CO</a:t>
            </a:r>
            <a:r>
              <a:rPr lang="en-US" baseline="-25000" dirty="0" smtClean="0">
                <a:solidFill>
                  <a:srgbClr val="FF0066"/>
                </a:solidFill>
              </a:rPr>
              <a:t>2</a:t>
            </a:r>
            <a:r>
              <a:rPr lang="en-US" dirty="0" smtClean="0">
                <a:solidFill>
                  <a:srgbClr val="FF0066"/>
                </a:solidFill>
              </a:rPr>
              <a:t>) are regulated respectively by the kidneys and the lungs. The bicarbonate buffer system is the most powerful extracellular buffer in the body.</a:t>
            </a:r>
            <a:endParaRPr lang="bg-BG" dirty="0" smtClean="0">
              <a:solidFill>
                <a:srgbClr val="FF0066"/>
              </a:solidFill>
            </a:endParaRPr>
          </a:p>
          <a:p>
            <a:pPr>
              <a:buFont typeface="Wingdings" pitchFamily="2" charset="2"/>
              <a:buChar char="Ø"/>
            </a:pPr>
            <a:endParaRPr lang="bg-BG" dirty="0" smtClean="0"/>
          </a:p>
          <a:p>
            <a:pPr>
              <a:buFont typeface="Wingdings" pitchFamily="2" charset="2"/>
              <a:buChar char="Ø"/>
            </a:pPr>
            <a:endParaRPr lang="bg-BG"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666328"/>
          </a:xfrm>
        </p:spPr>
        <p:txBody>
          <a:bodyPr>
            <a:normAutofit fontScale="90000"/>
          </a:bodyPr>
          <a:lstStyle/>
          <a:p>
            <a:pPr algn="ctr"/>
            <a:r>
              <a:rPr lang="en-US" sz="4000" dirty="0" smtClean="0">
                <a:solidFill>
                  <a:schemeClr val="tx2">
                    <a:lumMod val="75000"/>
                  </a:schemeClr>
                </a:solidFill>
              </a:rPr>
              <a:t>The Phosphate buffer system </a:t>
            </a:r>
            <a:r>
              <a:rPr lang="bg-BG" dirty="0" smtClean="0">
                <a:solidFill>
                  <a:schemeClr val="tx2">
                    <a:lumMod val="75000"/>
                  </a:schemeClr>
                </a:solidFill>
              </a:rPr>
              <a:t/>
            </a:r>
            <a:br>
              <a:rPr lang="bg-BG" dirty="0" smtClean="0">
                <a:solidFill>
                  <a:schemeClr val="tx2">
                    <a:lumMod val="75000"/>
                  </a:schemeClr>
                </a:solidFill>
              </a:rPr>
            </a:br>
            <a:endParaRPr lang="bg-BG" dirty="0">
              <a:solidFill>
                <a:schemeClr val="tx2">
                  <a:lumMod val="75000"/>
                </a:schemeClr>
              </a:solidFill>
            </a:endParaRPr>
          </a:p>
        </p:txBody>
      </p:sp>
      <p:sp>
        <p:nvSpPr>
          <p:cNvPr id="3" name="Content Placeholder 2"/>
          <p:cNvSpPr>
            <a:spLocks noGrp="1"/>
          </p:cNvSpPr>
          <p:nvPr>
            <p:ph idx="1"/>
          </p:nvPr>
        </p:nvSpPr>
        <p:spPr>
          <a:xfrm>
            <a:off x="0" y="764704"/>
            <a:ext cx="9144000" cy="6093296"/>
          </a:xfrm>
        </p:spPr>
        <p:txBody>
          <a:bodyPr>
            <a:normAutofit fontScale="70000" lnSpcReduction="20000"/>
          </a:bodyPr>
          <a:lstStyle/>
          <a:p>
            <a:pPr hangingPunct="0">
              <a:buFont typeface="Wingdings" pitchFamily="2" charset="2"/>
              <a:buChar char="q"/>
            </a:pPr>
            <a:r>
              <a:rPr lang="en-US" dirty="0" smtClean="0">
                <a:solidFill>
                  <a:schemeClr val="accent1">
                    <a:lumMod val="75000"/>
                  </a:schemeClr>
                </a:solidFill>
              </a:rPr>
              <a:t>The main elements of the Phosphate buffer system are </a:t>
            </a:r>
            <a:r>
              <a:rPr lang="en-US" b="1" dirty="0" smtClean="0">
                <a:solidFill>
                  <a:schemeClr val="accent1">
                    <a:lumMod val="75000"/>
                  </a:schemeClr>
                </a:solidFill>
              </a:rPr>
              <a:t>H</a:t>
            </a:r>
            <a:r>
              <a:rPr lang="en-US" b="1" baseline="-25000" dirty="0" smtClean="0">
                <a:solidFill>
                  <a:schemeClr val="accent1">
                    <a:lumMod val="75000"/>
                  </a:schemeClr>
                </a:solidFill>
              </a:rPr>
              <a:t>2</a:t>
            </a:r>
            <a:r>
              <a:rPr lang="en-US" b="1" dirty="0" smtClean="0">
                <a:solidFill>
                  <a:schemeClr val="accent1">
                    <a:lumMod val="75000"/>
                  </a:schemeClr>
                </a:solidFill>
              </a:rPr>
              <a:t>PO</a:t>
            </a:r>
            <a:r>
              <a:rPr lang="en-US" b="1" baseline="-25000" dirty="0" smtClean="0">
                <a:solidFill>
                  <a:schemeClr val="accent1">
                    <a:lumMod val="75000"/>
                  </a:schemeClr>
                </a:solidFill>
              </a:rPr>
              <a:t>4</a:t>
            </a:r>
            <a:r>
              <a:rPr lang="en-US" b="1" baseline="30000" dirty="0" smtClean="0">
                <a:solidFill>
                  <a:schemeClr val="accent1">
                    <a:lumMod val="75000"/>
                  </a:schemeClr>
                </a:solidFill>
              </a:rPr>
              <a:t>-</a:t>
            </a:r>
            <a:r>
              <a:rPr lang="en-US" b="1" dirty="0" smtClean="0">
                <a:solidFill>
                  <a:schemeClr val="accent1">
                    <a:lumMod val="75000"/>
                  </a:schemeClr>
                </a:solidFill>
              </a:rPr>
              <a:t> and HPO</a:t>
            </a:r>
            <a:r>
              <a:rPr lang="en-US" b="1" baseline="-25000" dirty="0" smtClean="0">
                <a:solidFill>
                  <a:schemeClr val="accent1">
                    <a:lumMod val="75000"/>
                  </a:schemeClr>
                </a:solidFill>
              </a:rPr>
              <a:t>4</a:t>
            </a:r>
            <a:r>
              <a:rPr lang="en-US" b="1" baseline="30000" dirty="0" smtClean="0">
                <a:solidFill>
                  <a:schemeClr val="accent1">
                    <a:lumMod val="75000"/>
                  </a:schemeClr>
                </a:solidFill>
              </a:rPr>
              <a:t>=</a:t>
            </a:r>
            <a:r>
              <a:rPr lang="en-US" b="1" dirty="0" smtClean="0">
                <a:solidFill>
                  <a:schemeClr val="accent1">
                    <a:lumMod val="75000"/>
                  </a:schemeClr>
                </a:solidFill>
              </a:rPr>
              <a:t>.</a:t>
            </a:r>
            <a:r>
              <a:rPr lang="en-US" dirty="0" smtClean="0">
                <a:solidFill>
                  <a:schemeClr val="accent1">
                    <a:lumMod val="75000"/>
                  </a:schemeClr>
                </a:solidFill>
              </a:rPr>
              <a:t> When a strong acid is added to a mixture of these two substances, the H</a:t>
            </a:r>
            <a:r>
              <a:rPr lang="en-US" baseline="30000" dirty="0" smtClean="0">
                <a:solidFill>
                  <a:schemeClr val="accent1">
                    <a:lumMod val="75000"/>
                  </a:schemeClr>
                </a:solidFill>
              </a:rPr>
              <a:t>+</a:t>
            </a:r>
            <a:r>
              <a:rPr lang="en-US" dirty="0" smtClean="0">
                <a:solidFill>
                  <a:schemeClr val="accent1">
                    <a:lumMod val="75000"/>
                  </a:schemeClr>
                </a:solidFill>
              </a:rPr>
              <a:t> is accepted by the base HPO</a:t>
            </a:r>
            <a:r>
              <a:rPr lang="en-US" baseline="-25000" dirty="0" smtClean="0">
                <a:solidFill>
                  <a:schemeClr val="accent1">
                    <a:lumMod val="75000"/>
                  </a:schemeClr>
                </a:solidFill>
              </a:rPr>
              <a:t>4</a:t>
            </a:r>
            <a:r>
              <a:rPr lang="en-US" baseline="30000" dirty="0" smtClean="0">
                <a:solidFill>
                  <a:schemeClr val="accent1">
                    <a:lumMod val="75000"/>
                  </a:schemeClr>
                </a:solidFill>
              </a:rPr>
              <a:t>=</a:t>
            </a:r>
            <a:r>
              <a:rPr lang="en-US" dirty="0" smtClean="0">
                <a:solidFill>
                  <a:schemeClr val="accent1">
                    <a:lumMod val="75000"/>
                  </a:schemeClr>
                </a:solidFill>
              </a:rPr>
              <a:t> and converted to H</a:t>
            </a:r>
            <a:r>
              <a:rPr lang="en-US" baseline="-25000" dirty="0" smtClean="0">
                <a:solidFill>
                  <a:schemeClr val="accent1">
                    <a:lumMod val="75000"/>
                  </a:schemeClr>
                </a:solidFill>
              </a:rPr>
              <a:t>2</a:t>
            </a:r>
            <a:r>
              <a:rPr lang="en-US" dirty="0" smtClean="0">
                <a:solidFill>
                  <a:schemeClr val="accent1">
                    <a:lumMod val="75000"/>
                  </a:schemeClr>
                </a:solidFill>
              </a:rPr>
              <a:t>PO</a:t>
            </a:r>
            <a:r>
              <a:rPr lang="en-US" baseline="-25000" dirty="0" smtClean="0">
                <a:solidFill>
                  <a:schemeClr val="accent1">
                    <a:lumMod val="75000"/>
                  </a:schemeClr>
                </a:solidFill>
              </a:rPr>
              <a:t>4</a:t>
            </a:r>
            <a:r>
              <a:rPr lang="en-US" baseline="30000" dirty="0" smtClean="0">
                <a:solidFill>
                  <a:schemeClr val="accent1">
                    <a:lumMod val="75000"/>
                  </a:schemeClr>
                </a:solidFill>
              </a:rPr>
              <a:t>- </a:t>
            </a:r>
            <a:r>
              <a:rPr lang="en-US" dirty="0" smtClean="0">
                <a:solidFill>
                  <a:schemeClr val="accent1">
                    <a:lumMod val="75000"/>
                  </a:schemeClr>
                </a:solidFill>
              </a:rPr>
              <a:t>(weak acid) and the decrease of pH is minimized. When a strong base such as, </a:t>
            </a:r>
            <a:r>
              <a:rPr lang="en-US" dirty="0" err="1" smtClean="0">
                <a:solidFill>
                  <a:schemeClr val="accent1">
                    <a:lumMod val="75000"/>
                  </a:schemeClr>
                </a:solidFill>
              </a:rPr>
              <a:t>NaOH</a:t>
            </a:r>
            <a:r>
              <a:rPr lang="en-US" dirty="0" smtClean="0">
                <a:solidFill>
                  <a:schemeClr val="accent1">
                    <a:lumMod val="75000"/>
                  </a:schemeClr>
                </a:solidFill>
              </a:rPr>
              <a:t>, is added to the buffer system, the OH</a:t>
            </a:r>
            <a:r>
              <a:rPr lang="en-US" baseline="30000" dirty="0" smtClean="0">
                <a:solidFill>
                  <a:schemeClr val="accent1">
                    <a:lumMod val="75000"/>
                  </a:schemeClr>
                </a:solidFill>
              </a:rPr>
              <a:t>-</a:t>
            </a:r>
            <a:r>
              <a:rPr lang="en-US" dirty="0" smtClean="0">
                <a:solidFill>
                  <a:schemeClr val="accent1">
                    <a:lumMod val="75000"/>
                  </a:schemeClr>
                </a:solidFill>
              </a:rPr>
              <a:t> is buffered by the H</a:t>
            </a:r>
            <a:r>
              <a:rPr lang="en-US" baseline="-25000" dirty="0" smtClean="0">
                <a:solidFill>
                  <a:schemeClr val="accent1">
                    <a:lumMod val="75000"/>
                  </a:schemeClr>
                </a:solidFill>
              </a:rPr>
              <a:t>2</a:t>
            </a:r>
            <a:r>
              <a:rPr lang="en-US" dirty="0" smtClean="0">
                <a:solidFill>
                  <a:schemeClr val="accent1">
                    <a:lumMod val="75000"/>
                  </a:schemeClr>
                </a:solidFill>
              </a:rPr>
              <a:t>PO</a:t>
            </a:r>
            <a:r>
              <a:rPr lang="en-US" baseline="-25000" dirty="0" smtClean="0">
                <a:solidFill>
                  <a:schemeClr val="accent1">
                    <a:lumMod val="75000"/>
                  </a:schemeClr>
                </a:solidFill>
              </a:rPr>
              <a:t>4</a:t>
            </a:r>
            <a:r>
              <a:rPr lang="en-US" baseline="30000" dirty="0" smtClean="0">
                <a:solidFill>
                  <a:schemeClr val="accent1">
                    <a:lumMod val="75000"/>
                  </a:schemeClr>
                </a:solidFill>
              </a:rPr>
              <a:t>= </a:t>
            </a:r>
            <a:r>
              <a:rPr lang="en-US" dirty="0" smtClean="0">
                <a:solidFill>
                  <a:schemeClr val="accent1">
                    <a:lumMod val="75000"/>
                  </a:schemeClr>
                </a:solidFill>
              </a:rPr>
              <a:t>to form additional amounts of HPO</a:t>
            </a:r>
            <a:r>
              <a:rPr lang="en-US" baseline="-25000" dirty="0" smtClean="0">
                <a:solidFill>
                  <a:schemeClr val="accent1">
                    <a:lumMod val="75000"/>
                  </a:schemeClr>
                </a:solidFill>
              </a:rPr>
              <a:t>4</a:t>
            </a:r>
            <a:r>
              <a:rPr lang="en-US" baseline="30000" dirty="0" smtClean="0">
                <a:solidFill>
                  <a:schemeClr val="accent1">
                    <a:lumMod val="75000"/>
                  </a:schemeClr>
                </a:solidFill>
              </a:rPr>
              <a:t>=</a:t>
            </a:r>
            <a:r>
              <a:rPr lang="en-US" dirty="0" smtClean="0">
                <a:solidFill>
                  <a:schemeClr val="accent1">
                    <a:lumMod val="75000"/>
                  </a:schemeClr>
                </a:solidFill>
              </a:rPr>
              <a:t> + H</a:t>
            </a:r>
            <a:r>
              <a:rPr lang="en-US" baseline="-25000" dirty="0" smtClean="0">
                <a:solidFill>
                  <a:schemeClr val="accent1">
                    <a:lumMod val="75000"/>
                  </a:schemeClr>
                </a:solidFill>
              </a:rPr>
              <a:t>2</a:t>
            </a:r>
            <a:r>
              <a:rPr lang="en-US" dirty="0" smtClean="0">
                <a:solidFill>
                  <a:schemeClr val="accent1">
                    <a:lumMod val="75000"/>
                  </a:schemeClr>
                </a:solidFill>
              </a:rPr>
              <a:t>O, causing only a slight increase in the </a:t>
            </a:r>
            <a:r>
              <a:rPr lang="en-US" dirty="0" err="1" smtClean="0">
                <a:solidFill>
                  <a:schemeClr val="accent1">
                    <a:lumMod val="75000"/>
                  </a:schemeClr>
                </a:solidFill>
              </a:rPr>
              <a:t>pH.</a:t>
            </a:r>
            <a:endParaRPr lang="bg-BG" dirty="0" smtClean="0">
              <a:solidFill>
                <a:schemeClr val="accent1">
                  <a:lumMod val="75000"/>
                </a:schemeClr>
              </a:solidFill>
            </a:endParaRPr>
          </a:p>
          <a:p>
            <a:pPr hangingPunct="0">
              <a:buFont typeface="Wingdings" pitchFamily="2" charset="2"/>
              <a:buChar char="q"/>
            </a:pPr>
            <a:r>
              <a:rPr lang="en-US" dirty="0" smtClean="0">
                <a:solidFill>
                  <a:schemeClr val="accent1">
                    <a:lumMod val="75000"/>
                  </a:schemeClr>
                </a:solidFill>
              </a:rPr>
              <a:t> The phosphate buffer system has a </a:t>
            </a:r>
            <a:r>
              <a:rPr lang="en-US" dirty="0" err="1" smtClean="0">
                <a:solidFill>
                  <a:schemeClr val="accent1">
                    <a:lumMod val="75000"/>
                  </a:schemeClr>
                </a:solidFill>
              </a:rPr>
              <a:t>pK</a:t>
            </a:r>
            <a:r>
              <a:rPr lang="en-US" dirty="0" smtClean="0">
                <a:solidFill>
                  <a:schemeClr val="accent1">
                    <a:lumMod val="75000"/>
                  </a:schemeClr>
                </a:solidFill>
              </a:rPr>
              <a:t> of 6.8, which is not far from the normal pH of 7.4 in the body fluids.</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a:t>
            </a:r>
            <a:endParaRPr lang="bg-BG" dirty="0" smtClean="0">
              <a:solidFill>
                <a:schemeClr val="accent1">
                  <a:lumMod val="75000"/>
                </a:schemeClr>
              </a:solidFill>
            </a:endParaRPr>
          </a:p>
          <a:p>
            <a:pPr algn="ctr" hangingPunct="0">
              <a:buNone/>
            </a:pPr>
            <a:r>
              <a:rPr lang="en-US" dirty="0" smtClean="0">
                <a:solidFill>
                  <a:schemeClr val="accent1">
                    <a:lumMod val="75000"/>
                  </a:schemeClr>
                </a:solidFill>
              </a:rPr>
              <a:t>	       </a:t>
            </a:r>
            <a:r>
              <a:rPr lang="en-US" b="1" u="sng" dirty="0" smtClean="0">
                <a:solidFill>
                  <a:schemeClr val="accent1">
                    <a:lumMod val="75000"/>
                  </a:schemeClr>
                </a:solidFill>
              </a:rPr>
              <a:t>The Henderson - Hassel Balch equation  for the Phosphate buffer system</a:t>
            </a:r>
            <a:r>
              <a:rPr lang="en-US" u="sng" dirty="0" smtClean="0">
                <a:solidFill>
                  <a:schemeClr val="accent1">
                    <a:lumMod val="75000"/>
                  </a:schemeClr>
                </a:solidFill>
              </a:rPr>
              <a:t> </a:t>
            </a:r>
            <a:r>
              <a:rPr lang="en-US" b="1" u="sng" dirty="0" smtClean="0">
                <a:solidFill>
                  <a:schemeClr val="accent1">
                    <a:lumMod val="75000"/>
                  </a:schemeClr>
                </a:solidFill>
              </a:rPr>
              <a:t>is:</a:t>
            </a:r>
            <a:endParaRPr lang="bg-BG" dirty="0" smtClean="0">
              <a:solidFill>
                <a:schemeClr val="accent1">
                  <a:lumMod val="75000"/>
                </a:schemeClr>
              </a:solidFill>
            </a:endParaRPr>
          </a:p>
          <a:p>
            <a:pPr hangingPunct="0"/>
            <a:endParaRPr lang="bg-BG" dirty="0" smtClean="0">
              <a:solidFill>
                <a:schemeClr val="accent1">
                  <a:lumMod val="75000"/>
                </a:schemeClr>
              </a:solidFill>
            </a:endParaRPr>
          </a:p>
          <a:p>
            <a:pPr hangingPunct="0">
              <a:buNone/>
            </a:pPr>
            <a:r>
              <a:rPr lang="en-US" b="1" dirty="0" smtClean="0">
                <a:solidFill>
                  <a:schemeClr val="accent1">
                    <a:lumMod val="75000"/>
                  </a:schemeClr>
                </a:solidFill>
              </a:rPr>
              <a:t>         pH = 6.8 + log [HPO</a:t>
            </a:r>
            <a:r>
              <a:rPr lang="en-US" b="1" baseline="-25000" dirty="0" smtClean="0">
                <a:solidFill>
                  <a:schemeClr val="accent1">
                    <a:lumMod val="75000"/>
                  </a:schemeClr>
                </a:solidFill>
              </a:rPr>
              <a:t>4</a:t>
            </a:r>
            <a:r>
              <a:rPr lang="en-US" b="1" baseline="30000" dirty="0" smtClean="0">
                <a:solidFill>
                  <a:schemeClr val="accent1">
                    <a:lumMod val="75000"/>
                  </a:schemeClr>
                </a:solidFill>
              </a:rPr>
              <a:t>=</a:t>
            </a:r>
            <a:r>
              <a:rPr lang="en-US" b="1" dirty="0" smtClean="0">
                <a:solidFill>
                  <a:schemeClr val="accent1">
                    <a:lumMod val="75000"/>
                  </a:schemeClr>
                </a:solidFill>
              </a:rPr>
              <a:t> ] / [H</a:t>
            </a:r>
            <a:r>
              <a:rPr lang="en-US" b="1" baseline="-25000" dirty="0" smtClean="0">
                <a:solidFill>
                  <a:schemeClr val="accent1">
                    <a:lumMod val="75000"/>
                  </a:schemeClr>
                </a:solidFill>
              </a:rPr>
              <a:t>2</a:t>
            </a:r>
            <a:r>
              <a:rPr lang="en-US" b="1" dirty="0" smtClean="0">
                <a:solidFill>
                  <a:schemeClr val="accent1">
                    <a:lumMod val="75000"/>
                  </a:schemeClr>
                </a:solidFill>
              </a:rPr>
              <a:t>PO</a:t>
            </a:r>
            <a:r>
              <a:rPr lang="en-US" b="1" baseline="-25000" dirty="0" smtClean="0">
                <a:solidFill>
                  <a:schemeClr val="accent1">
                    <a:lumMod val="75000"/>
                  </a:schemeClr>
                </a:solidFill>
              </a:rPr>
              <a:t>4</a:t>
            </a:r>
            <a:r>
              <a:rPr lang="en-US" b="1" baseline="30000" dirty="0" smtClean="0">
                <a:solidFill>
                  <a:schemeClr val="accent1">
                    <a:lumMod val="75000"/>
                  </a:schemeClr>
                </a:solidFill>
              </a:rPr>
              <a:t>-</a:t>
            </a:r>
            <a:r>
              <a:rPr lang="en-US" b="1" dirty="0" smtClean="0">
                <a:solidFill>
                  <a:schemeClr val="accent1">
                    <a:lumMod val="75000"/>
                  </a:schemeClr>
                </a:solidFill>
              </a:rPr>
              <a:t> ]</a:t>
            </a:r>
            <a:endParaRPr lang="bg-BG" dirty="0" smtClean="0">
              <a:solidFill>
                <a:schemeClr val="accent1">
                  <a:lumMod val="75000"/>
                </a:schemeClr>
              </a:solidFill>
            </a:endParaRPr>
          </a:p>
          <a:p>
            <a:pPr hangingPunct="0"/>
            <a:endParaRPr lang="bg-BG" dirty="0" smtClean="0">
              <a:solidFill>
                <a:schemeClr val="accent1">
                  <a:lumMod val="75000"/>
                </a:schemeClr>
              </a:solidFill>
            </a:endParaRPr>
          </a:p>
          <a:p>
            <a:pPr hangingPunct="0">
              <a:buFont typeface="Wingdings" pitchFamily="2" charset="2"/>
              <a:buChar char="q"/>
            </a:pPr>
            <a:r>
              <a:rPr lang="en-US" dirty="0" smtClean="0">
                <a:solidFill>
                  <a:schemeClr val="accent1">
                    <a:lumMod val="75000"/>
                  </a:schemeClr>
                </a:solidFill>
              </a:rPr>
              <a:t> The total buffering power of the phosphate system in the extracellular fluid is much less than of the bicarbonate buffering system, because its concentration in the extracellular fluid is low, only about 8% of the concentration of the bicarbonate buffer.</a:t>
            </a:r>
            <a:endParaRPr lang="bg-BG" dirty="0" smtClean="0">
              <a:solidFill>
                <a:schemeClr val="accent1">
                  <a:lumMod val="75000"/>
                </a:schemeClr>
              </a:solidFill>
            </a:endParaRPr>
          </a:p>
          <a:p>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404664"/>
            <a:ext cx="9396536" cy="6453336"/>
          </a:xfrm>
        </p:spPr>
        <p:txBody>
          <a:bodyPr>
            <a:normAutofit lnSpcReduction="10000"/>
          </a:bodyPr>
          <a:lstStyle/>
          <a:p>
            <a:pPr hangingPunct="0">
              <a:buFont typeface="Wingdings" pitchFamily="2" charset="2"/>
              <a:buChar char="q"/>
            </a:pPr>
            <a:r>
              <a:rPr lang="en-US" b="1" u="sng" dirty="0" smtClean="0">
                <a:solidFill>
                  <a:schemeClr val="bg2">
                    <a:lumMod val="25000"/>
                  </a:schemeClr>
                </a:solidFill>
              </a:rPr>
              <a:t>Proteins are important intracellular buffers</a:t>
            </a:r>
            <a:endParaRPr lang="bg-BG" b="1" u="sng" dirty="0" smtClean="0">
              <a:solidFill>
                <a:schemeClr val="bg2">
                  <a:lumMod val="25000"/>
                </a:schemeClr>
              </a:solidFill>
            </a:endParaRPr>
          </a:p>
          <a:p>
            <a:pPr hangingPunct="0">
              <a:buFont typeface="Wingdings" pitchFamily="2" charset="2"/>
              <a:buChar char="Ø"/>
            </a:pPr>
            <a:r>
              <a:rPr lang="en-US" dirty="0" smtClean="0">
                <a:solidFill>
                  <a:schemeClr val="bg2">
                    <a:lumMod val="25000"/>
                  </a:schemeClr>
                </a:solidFill>
              </a:rPr>
              <a:t> Proteins are among the most plentiful buffers in the body because of their high concentrations, especially within the cells. </a:t>
            </a:r>
          </a:p>
          <a:p>
            <a:pPr hangingPunct="0">
              <a:buFont typeface="Wingdings" pitchFamily="2" charset="2"/>
              <a:buChar char="Ø"/>
            </a:pPr>
            <a:r>
              <a:rPr lang="en-US" dirty="0" smtClean="0">
                <a:solidFill>
                  <a:schemeClr val="bg2">
                    <a:lumMod val="25000"/>
                  </a:schemeClr>
                </a:solidFill>
              </a:rPr>
              <a:t>The pH of the cells, although slightly lower than in extracellular fluid, nevertheless changes approximately in proportion to extracellular fluid pH changes. </a:t>
            </a:r>
          </a:p>
          <a:p>
            <a:pPr hangingPunct="0">
              <a:buFont typeface="Wingdings" pitchFamily="2" charset="2"/>
              <a:buChar char="Ø"/>
            </a:pPr>
            <a:r>
              <a:rPr lang="en-US" dirty="0" smtClean="0">
                <a:solidFill>
                  <a:schemeClr val="bg2">
                    <a:lumMod val="25000"/>
                  </a:schemeClr>
                </a:solidFill>
              </a:rPr>
              <a:t>There is a slight amount of diffusion of H</a:t>
            </a:r>
            <a:r>
              <a:rPr lang="en-US" baseline="30000" dirty="0" smtClean="0">
                <a:solidFill>
                  <a:schemeClr val="bg2">
                    <a:lumMod val="25000"/>
                  </a:schemeClr>
                </a:solidFill>
              </a:rPr>
              <a:t>+</a:t>
            </a:r>
            <a:r>
              <a:rPr lang="en-US" dirty="0" smtClean="0">
                <a:solidFill>
                  <a:schemeClr val="bg2">
                    <a:lumMod val="25000"/>
                  </a:schemeClr>
                </a:solidFill>
              </a:rPr>
              <a:t> and HCO</a:t>
            </a:r>
            <a:r>
              <a:rPr lang="en-US" baseline="-25000" dirty="0" smtClean="0">
                <a:solidFill>
                  <a:schemeClr val="bg2">
                    <a:lumMod val="25000"/>
                  </a:schemeClr>
                </a:solidFill>
              </a:rPr>
              <a:t>3</a:t>
            </a:r>
            <a:r>
              <a:rPr lang="en-US" baseline="30000" dirty="0" smtClean="0">
                <a:solidFill>
                  <a:schemeClr val="bg2">
                    <a:lumMod val="25000"/>
                  </a:schemeClr>
                </a:solidFill>
              </a:rPr>
              <a:t>-</a:t>
            </a:r>
            <a:r>
              <a:rPr lang="en-US" dirty="0" smtClean="0">
                <a:solidFill>
                  <a:schemeClr val="bg2">
                    <a:lumMod val="25000"/>
                  </a:schemeClr>
                </a:solidFill>
              </a:rPr>
              <a:t> ions throughout the cell membrane, although these ions require several hours to come to equilibrium with the extracellular fluid, except for rapid equilibrium that occurs in the red blood cells.</a:t>
            </a:r>
            <a:endParaRPr lang="bg-BG" dirty="0" smtClean="0">
              <a:solidFill>
                <a:schemeClr val="bg2">
                  <a:lumMod val="25000"/>
                </a:schemeClr>
              </a:solidFill>
            </a:endParaRPr>
          </a:p>
          <a:p>
            <a:endParaRPr lang="bg-BG"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0" y="620688"/>
            <a:ext cx="8964488" cy="5832648"/>
          </a:xfrm>
        </p:spPr>
        <p:txBody>
          <a:bodyPr>
            <a:normAutofit fontScale="92500" lnSpcReduction="10000"/>
          </a:bodyPr>
          <a:lstStyle/>
          <a:p>
            <a:pPr hangingPunct="0">
              <a:buFont typeface="Wingdings" pitchFamily="2" charset="2"/>
              <a:buChar char="q"/>
            </a:pPr>
            <a:r>
              <a:rPr lang="en-US" b="1" dirty="0" smtClean="0">
                <a:solidFill>
                  <a:srgbClr val="FF0000"/>
                </a:solidFill>
              </a:rPr>
              <a:t> In the red blood cells, hemoglobin is an important buffer as follows:</a:t>
            </a:r>
            <a:endParaRPr lang="bg-BG" dirty="0" smtClean="0">
              <a:solidFill>
                <a:srgbClr val="FF0000"/>
              </a:solidFill>
            </a:endParaRPr>
          </a:p>
          <a:p>
            <a:pPr hangingPunct="0">
              <a:buNone/>
            </a:pPr>
            <a:r>
              <a:rPr lang="en-US" b="1" dirty="0" smtClean="0">
                <a:solidFill>
                  <a:srgbClr val="FF0000"/>
                </a:solidFill>
              </a:rPr>
              <a:t>             H</a:t>
            </a:r>
            <a:r>
              <a:rPr lang="en-US" b="1" baseline="30000" dirty="0" smtClean="0">
                <a:solidFill>
                  <a:srgbClr val="FF0000"/>
                </a:solidFill>
              </a:rPr>
              <a:t>+</a:t>
            </a:r>
            <a:r>
              <a:rPr lang="en-US" b="1" dirty="0" smtClean="0">
                <a:solidFill>
                  <a:srgbClr val="FF0000"/>
                </a:solidFill>
              </a:rPr>
              <a:t> + </a:t>
            </a:r>
            <a:r>
              <a:rPr lang="en-US" b="1" dirty="0" err="1" smtClean="0">
                <a:solidFill>
                  <a:srgbClr val="FF0000"/>
                </a:solidFill>
              </a:rPr>
              <a:t>Hb</a:t>
            </a:r>
            <a:r>
              <a:rPr lang="en-US" b="1" dirty="0" smtClean="0">
                <a:solidFill>
                  <a:srgbClr val="FF0000"/>
                </a:solidFill>
              </a:rPr>
              <a:t> &lt;</a:t>
            </a:r>
            <a:r>
              <a:rPr lang="en-US" b="1" dirty="0" smtClean="0">
                <a:solidFill>
                  <a:srgbClr val="FF0000"/>
                </a:solidFill>
                <a:sym typeface="Wingdings" pitchFamily="2" charset="2"/>
              </a:rPr>
              <a:t>---- </a:t>
            </a:r>
            <a:r>
              <a:rPr lang="en-US" b="1" dirty="0" smtClean="0">
                <a:solidFill>
                  <a:srgbClr val="FF0000"/>
                </a:solidFill>
              </a:rPr>
              <a:t>&gt; H </a:t>
            </a:r>
            <a:r>
              <a:rPr lang="en-US" b="1" dirty="0" err="1" smtClean="0">
                <a:solidFill>
                  <a:srgbClr val="FF0000"/>
                </a:solidFill>
              </a:rPr>
              <a:t>Hb</a:t>
            </a:r>
            <a:endParaRPr lang="bg-BG" dirty="0" smtClean="0">
              <a:solidFill>
                <a:srgbClr val="FF0000"/>
              </a:solidFill>
            </a:endParaRPr>
          </a:p>
          <a:p>
            <a:pPr hangingPunct="0">
              <a:buNone/>
            </a:pPr>
            <a:r>
              <a:rPr lang="en-US" b="1" dirty="0" smtClean="0">
                <a:solidFill>
                  <a:srgbClr val="FF0000"/>
                </a:solidFill>
              </a:rPr>
              <a:t> </a:t>
            </a:r>
            <a:endParaRPr lang="bg-BG" dirty="0" smtClean="0">
              <a:solidFill>
                <a:srgbClr val="FF0000"/>
              </a:solidFill>
            </a:endParaRPr>
          </a:p>
          <a:p>
            <a:pPr hangingPunct="0">
              <a:buFont typeface="Wingdings" pitchFamily="2" charset="2"/>
              <a:buChar char="Ø"/>
            </a:pPr>
            <a:r>
              <a:rPr lang="en-US" dirty="0" smtClean="0">
                <a:solidFill>
                  <a:srgbClr val="FF0000"/>
                </a:solidFill>
              </a:rPr>
              <a:t>Experimental studies have shown that 60 to 70 % of the total chemical buffering of the body fluids is inside the cells, and most of this results from the intracellular proteins. </a:t>
            </a:r>
          </a:p>
          <a:p>
            <a:pPr hangingPunct="0">
              <a:buFont typeface="Wingdings" pitchFamily="2" charset="2"/>
              <a:buChar char="Ø"/>
            </a:pPr>
            <a:r>
              <a:rPr lang="en-US" dirty="0" smtClean="0">
                <a:solidFill>
                  <a:srgbClr val="FF0000"/>
                </a:solidFill>
              </a:rPr>
              <a:t>Another factor besides the high concentration of proteins in the cells that contributes to their buffering power is the fact that the </a:t>
            </a:r>
            <a:r>
              <a:rPr lang="en-US" dirty="0" err="1" smtClean="0">
                <a:solidFill>
                  <a:srgbClr val="FF0000"/>
                </a:solidFill>
              </a:rPr>
              <a:t>pK</a:t>
            </a:r>
            <a:r>
              <a:rPr lang="en-US" dirty="0" smtClean="0">
                <a:solidFill>
                  <a:srgbClr val="FF0000"/>
                </a:solidFill>
              </a:rPr>
              <a:t> of many of these protein systems are fairly close to 7.4.</a:t>
            </a:r>
            <a:endParaRPr lang="bg-BG"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373616" cy="2060848"/>
          </a:xfrm>
        </p:spPr>
        <p:txBody>
          <a:bodyPr>
            <a:normAutofit/>
          </a:bodyPr>
          <a:lstStyle/>
          <a:p>
            <a:pPr algn="ctr"/>
            <a:r>
              <a:rPr lang="en-US" sz="3600" b="1" dirty="0" smtClean="0">
                <a:solidFill>
                  <a:schemeClr val="accent5">
                    <a:lumMod val="50000"/>
                  </a:schemeClr>
                </a:solidFill>
              </a:rPr>
              <a:t>Respiratory regulation of acid - base balance</a:t>
            </a:r>
            <a:r>
              <a:rPr lang="bg-BG" b="1" u="sng" dirty="0" smtClean="0">
                <a:solidFill>
                  <a:schemeClr val="accent5">
                    <a:lumMod val="50000"/>
                  </a:schemeClr>
                </a:solidFill>
              </a:rPr>
              <a:t/>
            </a:r>
            <a:br>
              <a:rPr lang="bg-BG" b="1" u="sng" dirty="0" smtClean="0">
                <a:solidFill>
                  <a:schemeClr val="accent5">
                    <a:lumMod val="50000"/>
                  </a:schemeClr>
                </a:solidFill>
              </a:rPr>
            </a:br>
            <a:endParaRPr lang="bg-BG" dirty="0">
              <a:solidFill>
                <a:schemeClr val="accent5">
                  <a:lumMod val="50000"/>
                </a:schemeClr>
              </a:solidFill>
            </a:endParaRPr>
          </a:p>
        </p:txBody>
      </p:sp>
      <p:sp>
        <p:nvSpPr>
          <p:cNvPr id="3" name="Content Placeholder 2"/>
          <p:cNvSpPr>
            <a:spLocks noGrp="1"/>
          </p:cNvSpPr>
          <p:nvPr>
            <p:ph idx="1"/>
          </p:nvPr>
        </p:nvSpPr>
        <p:spPr>
          <a:xfrm>
            <a:off x="0" y="1412776"/>
            <a:ext cx="9144000" cy="5445224"/>
          </a:xfrm>
        </p:spPr>
        <p:txBody>
          <a:bodyPr>
            <a:normAutofit fontScale="92500" lnSpcReduction="20000"/>
          </a:bodyPr>
          <a:lstStyle/>
          <a:p>
            <a:pPr hangingPunct="0">
              <a:buFont typeface="Wingdings" pitchFamily="2" charset="2"/>
              <a:buChar char="q"/>
            </a:pPr>
            <a:r>
              <a:rPr lang="en-US" sz="2900" dirty="0" smtClean="0">
                <a:solidFill>
                  <a:schemeClr val="accent5">
                    <a:lumMod val="50000"/>
                  </a:schemeClr>
                </a:solidFill>
              </a:rPr>
              <a:t>The second line of defense against acid-base disturbances is control of extracellular fluid CO</a:t>
            </a:r>
            <a:r>
              <a:rPr lang="en-US" sz="2900" baseline="-25000" dirty="0" smtClean="0">
                <a:solidFill>
                  <a:schemeClr val="accent5">
                    <a:lumMod val="50000"/>
                  </a:schemeClr>
                </a:solidFill>
              </a:rPr>
              <a:t>2 </a:t>
            </a:r>
            <a:r>
              <a:rPr lang="en-US" sz="2900" dirty="0" smtClean="0">
                <a:solidFill>
                  <a:schemeClr val="accent5">
                    <a:lumMod val="50000"/>
                  </a:schemeClr>
                </a:solidFill>
              </a:rPr>
              <a:t>concentration by the lungs. In discussing the Henderson-Hassel Balch equation, we noted that an increase in p</a:t>
            </a:r>
            <a:r>
              <a:rPr lang="en-US" sz="2900" cap="all" dirty="0" smtClean="0">
                <a:solidFill>
                  <a:schemeClr val="accent5">
                    <a:lumMod val="50000"/>
                  </a:schemeClr>
                </a:solidFill>
              </a:rPr>
              <a:t>co</a:t>
            </a:r>
            <a:r>
              <a:rPr lang="en-US" sz="2900" baseline="-25000" dirty="0" smtClean="0">
                <a:solidFill>
                  <a:schemeClr val="accent5">
                    <a:lumMod val="50000"/>
                  </a:schemeClr>
                </a:solidFill>
              </a:rPr>
              <a:t>2</a:t>
            </a:r>
            <a:r>
              <a:rPr lang="en-US" sz="2900" dirty="0" smtClean="0">
                <a:solidFill>
                  <a:schemeClr val="accent5">
                    <a:lumMod val="50000"/>
                  </a:schemeClr>
                </a:solidFill>
              </a:rPr>
              <a:t> of extracellular fluid decreases the pH, whereas a decrease in p</a:t>
            </a:r>
            <a:r>
              <a:rPr lang="en-US" sz="2900" cap="all" dirty="0" smtClean="0">
                <a:solidFill>
                  <a:schemeClr val="accent5">
                    <a:lumMod val="50000"/>
                  </a:schemeClr>
                </a:solidFill>
              </a:rPr>
              <a:t>co</a:t>
            </a:r>
            <a:r>
              <a:rPr lang="en-US" sz="2900" baseline="-25000" dirty="0" smtClean="0">
                <a:solidFill>
                  <a:schemeClr val="accent5">
                    <a:lumMod val="50000"/>
                  </a:schemeClr>
                </a:solidFill>
              </a:rPr>
              <a:t>2 </a:t>
            </a:r>
            <a:r>
              <a:rPr lang="en-US" sz="2900" dirty="0" smtClean="0">
                <a:solidFill>
                  <a:schemeClr val="accent5">
                    <a:lumMod val="50000"/>
                  </a:schemeClr>
                </a:solidFill>
              </a:rPr>
              <a:t>raises the </a:t>
            </a:r>
            <a:r>
              <a:rPr lang="en-US" sz="2900" dirty="0" err="1" smtClean="0">
                <a:solidFill>
                  <a:schemeClr val="accent5">
                    <a:lumMod val="50000"/>
                  </a:schemeClr>
                </a:solidFill>
              </a:rPr>
              <a:t>pH.</a:t>
            </a:r>
            <a:r>
              <a:rPr lang="en-US" sz="2900" dirty="0" smtClean="0">
                <a:solidFill>
                  <a:schemeClr val="accent5">
                    <a:lumMod val="50000"/>
                  </a:schemeClr>
                </a:solidFill>
              </a:rPr>
              <a:t> </a:t>
            </a:r>
          </a:p>
          <a:p>
            <a:pPr hangingPunct="0">
              <a:buFont typeface="Wingdings" pitchFamily="2" charset="2"/>
              <a:buChar char="Ø"/>
            </a:pPr>
            <a:r>
              <a:rPr lang="en-US" sz="2900" dirty="0" smtClean="0">
                <a:solidFill>
                  <a:schemeClr val="accent5">
                    <a:lumMod val="50000"/>
                  </a:schemeClr>
                </a:solidFill>
              </a:rPr>
              <a:t>Therefore, by adjusting the p</a:t>
            </a:r>
            <a:r>
              <a:rPr lang="en-US" sz="2900" cap="all" dirty="0" smtClean="0">
                <a:solidFill>
                  <a:schemeClr val="accent5">
                    <a:lumMod val="50000"/>
                  </a:schemeClr>
                </a:solidFill>
              </a:rPr>
              <a:t>co</a:t>
            </a:r>
            <a:r>
              <a:rPr lang="en-US" sz="2900" baseline="-25000" dirty="0" smtClean="0">
                <a:solidFill>
                  <a:schemeClr val="accent5">
                    <a:lumMod val="50000"/>
                  </a:schemeClr>
                </a:solidFill>
              </a:rPr>
              <a:t>2</a:t>
            </a:r>
            <a:r>
              <a:rPr lang="en-US" sz="2900" dirty="0" smtClean="0">
                <a:solidFill>
                  <a:schemeClr val="accent5">
                    <a:lumMod val="50000"/>
                  </a:schemeClr>
                </a:solidFill>
              </a:rPr>
              <a:t> either up or down, the lungs can effectively regulate the hydrogen ion concentration of the extracellular fluid. </a:t>
            </a:r>
          </a:p>
          <a:p>
            <a:pPr hangingPunct="0">
              <a:buFont typeface="Wingdings" pitchFamily="2" charset="2"/>
              <a:buChar char="Ø"/>
            </a:pPr>
            <a:r>
              <a:rPr lang="en-US" sz="2900" dirty="0" smtClean="0">
                <a:solidFill>
                  <a:schemeClr val="accent5">
                    <a:lumMod val="50000"/>
                  </a:schemeClr>
                </a:solidFill>
              </a:rPr>
              <a:t>An increase in ventilation eliminates CO</a:t>
            </a:r>
            <a:r>
              <a:rPr lang="en-US" sz="2900" baseline="-25000" dirty="0" smtClean="0">
                <a:solidFill>
                  <a:schemeClr val="accent5">
                    <a:lumMod val="50000"/>
                  </a:schemeClr>
                </a:solidFill>
              </a:rPr>
              <a:t>2</a:t>
            </a:r>
            <a:r>
              <a:rPr lang="en-US" sz="2900" dirty="0" smtClean="0">
                <a:solidFill>
                  <a:schemeClr val="accent5">
                    <a:lumMod val="50000"/>
                  </a:schemeClr>
                </a:solidFill>
              </a:rPr>
              <a:t> from extracellular fluid, which, by mass action, reduces the hydrogen ion concentration. </a:t>
            </a:r>
          </a:p>
          <a:p>
            <a:pPr hangingPunct="0">
              <a:buFont typeface="Wingdings" pitchFamily="2" charset="2"/>
              <a:buChar char="Ø"/>
            </a:pPr>
            <a:r>
              <a:rPr lang="en-US" sz="2900" dirty="0" smtClean="0">
                <a:solidFill>
                  <a:schemeClr val="accent5">
                    <a:lumMod val="50000"/>
                  </a:schemeClr>
                </a:solidFill>
              </a:rPr>
              <a:t>Conversely, decreased ventilation increases CO</a:t>
            </a:r>
            <a:r>
              <a:rPr lang="en-US" sz="2900" baseline="-25000" dirty="0" smtClean="0">
                <a:solidFill>
                  <a:schemeClr val="accent5">
                    <a:lumMod val="50000"/>
                  </a:schemeClr>
                </a:solidFill>
              </a:rPr>
              <a:t>2</a:t>
            </a:r>
            <a:r>
              <a:rPr lang="en-US" sz="2900" dirty="0" smtClean="0">
                <a:solidFill>
                  <a:schemeClr val="accent5">
                    <a:lumMod val="50000"/>
                  </a:schemeClr>
                </a:solidFill>
              </a:rPr>
              <a:t>, thus also increasing hydrogen ion concentration in the extracellular fluid.</a:t>
            </a:r>
            <a:endParaRPr lang="bg-BG" sz="2900" dirty="0" smtClean="0">
              <a:solidFill>
                <a:schemeClr val="accent5">
                  <a:lumMod val="50000"/>
                </a:schemeClr>
              </a:solidFill>
            </a:endParaRPr>
          </a:p>
          <a:p>
            <a:pPr hangingPunct="0">
              <a:buNone/>
            </a:pPr>
            <a:r>
              <a:rPr lang="en-US" sz="2900" dirty="0" smtClean="0">
                <a:solidFill>
                  <a:schemeClr val="accent5">
                    <a:lumMod val="50000"/>
                  </a:schemeClr>
                </a:solidFill>
              </a:rPr>
              <a:t>    </a:t>
            </a:r>
            <a:endParaRPr lang="bg-BG" sz="2900" dirty="0" smtClean="0">
              <a:solidFill>
                <a:schemeClr val="accent5">
                  <a:lumMod val="50000"/>
                </a:schemeClr>
              </a:solidFill>
            </a:endParaRPr>
          </a:p>
          <a:p>
            <a:endParaRPr lang="bg-BG"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fontScale="90000"/>
          </a:bodyPr>
          <a:lstStyle/>
          <a:p>
            <a:pPr algn="ctr"/>
            <a:r>
              <a:rPr lang="en-US" sz="3600" b="1" dirty="0" smtClean="0">
                <a:solidFill>
                  <a:schemeClr val="accent5">
                    <a:lumMod val="50000"/>
                  </a:schemeClr>
                </a:solidFill>
              </a:rPr>
              <a:t>Respiratory regulation of acid - base balance</a:t>
            </a:r>
            <a:endParaRPr lang="bg-BG" sz="3600" dirty="0">
              <a:solidFill>
                <a:schemeClr val="accent5">
                  <a:lumMod val="50000"/>
                </a:schemeClr>
              </a:solidFill>
            </a:endParaRPr>
          </a:p>
        </p:txBody>
      </p:sp>
      <p:sp>
        <p:nvSpPr>
          <p:cNvPr id="3" name="Content Placeholder 2"/>
          <p:cNvSpPr>
            <a:spLocks noGrp="1"/>
          </p:cNvSpPr>
          <p:nvPr>
            <p:ph idx="1"/>
          </p:nvPr>
        </p:nvSpPr>
        <p:spPr>
          <a:xfrm>
            <a:off x="107504" y="1268760"/>
            <a:ext cx="9036496" cy="5589240"/>
          </a:xfrm>
        </p:spPr>
        <p:txBody>
          <a:bodyPr>
            <a:normAutofit fontScale="92500" lnSpcReduction="20000"/>
          </a:bodyPr>
          <a:lstStyle/>
          <a:p>
            <a:pPr hangingPunct="0">
              <a:buFont typeface="Wingdings" pitchFamily="2" charset="2"/>
              <a:buChar char="Ø"/>
            </a:pPr>
            <a:r>
              <a:rPr lang="en-US" sz="2800" dirty="0" smtClean="0">
                <a:solidFill>
                  <a:schemeClr val="accent5">
                    <a:lumMod val="50000"/>
                  </a:schemeClr>
                </a:solidFill>
              </a:rPr>
              <a:t>Respiratory control can not return the hydrogen ion concentration all the way back to normal when some disturbance outside the respiratory system has altered </a:t>
            </a:r>
            <a:r>
              <a:rPr lang="en-US" sz="2800" dirty="0" err="1" smtClean="0">
                <a:solidFill>
                  <a:schemeClr val="accent5">
                    <a:lumMod val="50000"/>
                  </a:schemeClr>
                </a:solidFill>
              </a:rPr>
              <a:t>pH.</a:t>
            </a:r>
            <a:endParaRPr lang="en-US" sz="2800" dirty="0" smtClean="0">
              <a:solidFill>
                <a:schemeClr val="accent5">
                  <a:lumMod val="50000"/>
                </a:schemeClr>
              </a:solidFill>
            </a:endParaRPr>
          </a:p>
          <a:p>
            <a:pPr hangingPunct="0">
              <a:buFont typeface="Wingdings" pitchFamily="2" charset="2"/>
              <a:buChar char="Ø"/>
            </a:pPr>
            <a:r>
              <a:rPr lang="en-US" sz="2800" dirty="0" smtClean="0">
                <a:solidFill>
                  <a:schemeClr val="accent5">
                    <a:lumMod val="50000"/>
                  </a:schemeClr>
                </a:solidFill>
              </a:rPr>
              <a:t> If the hydrogen ion concentration is suddenly increased by adding acid to extracellular fluid and pH falls from 7.4 to 7.0, the respiratory system can return the pH to a value of about 7.2 to 7.3. This response occurs within 3 to 12 minutes.</a:t>
            </a:r>
            <a:endParaRPr lang="bg-BG" sz="2800" dirty="0" smtClean="0">
              <a:solidFill>
                <a:schemeClr val="accent5">
                  <a:lumMod val="50000"/>
                </a:schemeClr>
              </a:solidFill>
            </a:endParaRPr>
          </a:p>
          <a:p>
            <a:pPr hangingPunct="0">
              <a:buFont typeface="Wingdings" pitchFamily="2" charset="2"/>
              <a:buChar char="Ø"/>
            </a:pPr>
            <a:r>
              <a:rPr lang="en-US" sz="2800" dirty="0" smtClean="0">
                <a:solidFill>
                  <a:schemeClr val="accent5">
                    <a:lumMod val="50000"/>
                  </a:schemeClr>
                </a:solidFill>
              </a:rPr>
              <a:t>The overall buffering power of the respiratory system is one to two times as great as the buffering power of all other chemical buffers in the extracellular fluid combined.</a:t>
            </a:r>
            <a:endParaRPr lang="bg-BG" sz="2800" dirty="0" smtClean="0">
              <a:solidFill>
                <a:schemeClr val="accent5">
                  <a:lumMod val="50000"/>
                </a:schemeClr>
              </a:solidFill>
            </a:endParaRPr>
          </a:p>
          <a:p>
            <a:pPr hangingPunct="0">
              <a:buFont typeface="Wingdings" pitchFamily="2" charset="2"/>
              <a:buChar char="Ø"/>
            </a:pPr>
            <a:r>
              <a:rPr lang="en-US" sz="2800" b="1" i="1" dirty="0" smtClean="0">
                <a:solidFill>
                  <a:schemeClr val="accent5">
                    <a:lumMod val="50000"/>
                  </a:schemeClr>
                </a:solidFill>
              </a:rPr>
              <a:t>Respiratory regulation of acid-base balance is a physiological type of buffer system</a:t>
            </a:r>
            <a:r>
              <a:rPr lang="en-US" sz="2800" b="1" dirty="0" smtClean="0">
                <a:solidFill>
                  <a:schemeClr val="accent5">
                    <a:lumMod val="50000"/>
                  </a:schemeClr>
                </a:solidFill>
              </a:rPr>
              <a:t> </a:t>
            </a:r>
            <a:r>
              <a:rPr lang="en-US" sz="2800" dirty="0" smtClean="0">
                <a:solidFill>
                  <a:schemeClr val="accent5">
                    <a:lumMod val="50000"/>
                  </a:schemeClr>
                </a:solidFill>
              </a:rPr>
              <a:t>because it acts rapidly and keeps the hydrogen ion concentration from changing too much until the much more slowly responding kidneys can eliminate the imbalance.</a:t>
            </a:r>
            <a:endParaRPr lang="bg-BG" sz="2800" dirty="0" smtClean="0">
              <a:solidFill>
                <a:schemeClr val="accent5">
                  <a:lumMod val="50000"/>
                </a:schemeClr>
              </a:solidFill>
            </a:endParaRPr>
          </a:p>
          <a:p>
            <a:pPr hangingPunct="0">
              <a:buNone/>
            </a:pPr>
            <a:r>
              <a:rPr lang="en-US" sz="2800" dirty="0" smtClean="0">
                <a:solidFill>
                  <a:schemeClr val="accent5">
                    <a:lumMod val="50000"/>
                  </a:schemeClr>
                </a:solidFill>
              </a:rPr>
              <a:t> </a:t>
            </a:r>
            <a:endParaRPr lang="bg-BG"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7906072" cy="738336"/>
          </a:xfrm>
        </p:spPr>
        <p:txBody>
          <a:bodyPr>
            <a:normAutofit/>
          </a:bodyPr>
          <a:lstStyle/>
          <a:p>
            <a:r>
              <a:rPr lang="en-US" sz="3600" b="1" dirty="0" smtClean="0">
                <a:solidFill>
                  <a:schemeClr val="accent1">
                    <a:lumMod val="75000"/>
                  </a:schemeClr>
                </a:solidFill>
              </a:rPr>
              <a:t>Daily Loss of Body Water</a:t>
            </a:r>
            <a:endParaRPr lang="bg-BG" sz="3600" dirty="0">
              <a:solidFill>
                <a:schemeClr val="accent1">
                  <a:lumMod val="75000"/>
                </a:schemeClr>
              </a:solidFill>
            </a:endParaRPr>
          </a:p>
        </p:txBody>
      </p:sp>
      <p:sp>
        <p:nvSpPr>
          <p:cNvPr id="3" name="Content Placeholder 2"/>
          <p:cNvSpPr>
            <a:spLocks noGrp="1"/>
          </p:cNvSpPr>
          <p:nvPr>
            <p:ph idx="1"/>
          </p:nvPr>
        </p:nvSpPr>
        <p:spPr>
          <a:xfrm>
            <a:off x="0" y="908720"/>
            <a:ext cx="9144000" cy="5760640"/>
          </a:xfrm>
        </p:spPr>
        <p:txBody>
          <a:bodyPr>
            <a:normAutofit fontScale="92500" lnSpcReduction="10000"/>
          </a:bodyPr>
          <a:lstStyle/>
          <a:p>
            <a:pPr marL="514350" indent="-514350">
              <a:buFont typeface="+mj-lt"/>
              <a:buAutoNum type="arabicPeriod"/>
            </a:pPr>
            <a:r>
              <a:rPr lang="en-US" b="1" i="1" dirty="0" smtClean="0">
                <a:solidFill>
                  <a:schemeClr val="accent1">
                    <a:lumMod val="75000"/>
                  </a:schemeClr>
                </a:solidFill>
              </a:rPr>
              <a:t>Water Loss by the Kidneys </a:t>
            </a:r>
            <a:r>
              <a:rPr lang="en-US" b="1" dirty="0" smtClean="0">
                <a:solidFill>
                  <a:schemeClr val="accent1">
                    <a:lumMod val="75000"/>
                  </a:schemeClr>
                </a:solidFill>
              </a:rPr>
              <a:t>–</a:t>
            </a:r>
            <a:r>
              <a:rPr lang="en-US" dirty="0" smtClean="0">
                <a:solidFill>
                  <a:schemeClr val="accent1">
                    <a:lumMod val="75000"/>
                  </a:schemeClr>
                </a:solidFill>
              </a:rPr>
              <a:t>from 0,5 l to 1,5 l/day</a:t>
            </a:r>
          </a:p>
          <a:p>
            <a:pPr marL="514350" indent="-514350">
              <a:buFont typeface="+mj-lt"/>
              <a:buAutoNum type="arabicPeriod"/>
            </a:pPr>
            <a:r>
              <a:rPr lang="en-US" b="1" i="1" dirty="0" smtClean="0">
                <a:solidFill>
                  <a:schemeClr val="accent1">
                    <a:lumMod val="75000"/>
                  </a:schemeClr>
                </a:solidFill>
              </a:rPr>
              <a:t>Water Loss in Feces </a:t>
            </a:r>
            <a:r>
              <a:rPr lang="en-US" b="1" dirty="0" smtClean="0">
                <a:solidFill>
                  <a:schemeClr val="accent1">
                    <a:lumMod val="75000"/>
                  </a:schemeClr>
                </a:solidFill>
              </a:rPr>
              <a:t>- </a:t>
            </a:r>
            <a:r>
              <a:rPr lang="en-US" dirty="0" smtClean="0">
                <a:solidFill>
                  <a:schemeClr val="accent1">
                    <a:lumMod val="75000"/>
                  </a:schemeClr>
                </a:solidFill>
              </a:rPr>
              <a:t>Only a small amount of water (100 ml/day) normally is lost in the feces.</a:t>
            </a:r>
            <a:endParaRPr lang="en-US" b="1" dirty="0" smtClean="0">
              <a:solidFill>
                <a:schemeClr val="accent1">
                  <a:lumMod val="75000"/>
                </a:schemeClr>
              </a:solidFill>
            </a:endParaRPr>
          </a:p>
          <a:p>
            <a:pPr marL="514350" indent="-514350">
              <a:buFont typeface="+mj-lt"/>
              <a:buAutoNum type="arabicPeriod"/>
            </a:pPr>
            <a:r>
              <a:rPr lang="en-US" b="1" i="1" dirty="0" smtClean="0">
                <a:solidFill>
                  <a:schemeClr val="accent1">
                    <a:lumMod val="75000"/>
                  </a:schemeClr>
                </a:solidFill>
              </a:rPr>
              <a:t>Fluid Loss in Sweat </a:t>
            </a:r>
            <a:r>
              <a:rPr lang="en-US" b="1" dirty="0" smtClean="0">
                <a:solidFill>
                  <a:schemeClr val="accent1">
                    <a:lumMod val="75000"/>
                  </a:schemeClr>
                </a:solidFill>
              </a:rPr>
              <a:t>- </a:t>
            </a:r>
            <a:r>
              <a:rPr lang="en-US" dirty="0" smtClean="0">
                <a:solidFill>
                  <a:schemeClr val="accent1">
                    <a:lumMod val="75000"/>
                  </a:schemeClr>
                </a:solidFill>
              </a:rPr>
              <a:t>The amount of water lost by sweating is highly variable, depending on physical activity and environmental temperature. The volume of sweat normally is about 100 ml/day, but in very hot weather or during heavy exercise, water loss in sweat occasionally increases to 1 to 2 l/hour.</a:t>
            </a:r>
            <a:endParaRPr lang="en-US" b="1" dirty="0" smtClean="0">
              <a:solidFill>
                <a:schemeClr val="accent1">
                  <a:lumMod val="75000"/>
                </a:schemeClr>
              </a:solidFill>
            </a:endParaRPr>
          </a:p>
          <a:p>
            <a:pPr marL="514350" indent="-514350">
              <a:buFont typeface="+mj-lt"/>
              <a:buAutoNum type="arabicPeriod"/>
            </a:pPr>
            <a:r>
              <a:rPr lang="en-US" b="1" i="1" dirty="0" smtClean="0">
                <a:solidFill>
                  <a:schemeClr val="accent1">
                    <a:lumMod val="75000"/>
                  </a:schemeClr>
                </a:solidFill>
              </a:rPr>
              <a:t>Insensible Water Loss </a:t>
            </a:r>
            <a:r>
              <a:rPr lang="en-US" b="1" dirty="0" smtClean="0">
                <a:solidFill>
                  <a:schemeClr val="accent1">
                    <a:lumMod val="75000"/>
                  </a:schemeClr>
                </a:solidFill>
              </a:rPr>
              <a:t>- </a:t>
            </a:r>
            <a:r>
              <a:rPr lang="en-US" dirty="0" smtClean="0">
                <a:solidFill>
                  <a:schemeClr val="accent1">
                    <a:lumMod val="75000"/>
                  </a:schemeClr>
                </a:solidFill>
              </a:rPr>
              <a:t>a continuous loss of water by evaporation from the respiratory tract  and diffusion through the skin, which together  account for about 700 ml/day of water loss under normal conditions.</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fontScale="90000"/>
          </a:bodyPr>
          <a:lstStyle/>
          <a:p>
            <a:pPr algn="ctr"/>
            <a:r>
              <a:rPr lang="en-US" sz="3600" b="1" dirty="0" smtClean="0">
                <a:solidFill>
                  <a:srgbClr val="7030A0"/>
                </a:solidFill>
              </a:rPr>
              <a:t>RENAL CONTROL OF ACID-BASE BALANCE</a:t>
            </a:r>
            <a:r>
              <a:rPr lang="bg-BG" b="1" u="sng" dirty="0" smtClean="0">
                <a:solidFill>
                  <a:srgbClr val="7030A0"/>
                </a:solidFill>
              </a:rPr>
              <a:t/>
            </a:r>
            <a:br>
              <a:rPr lang="bg-BG" b="1" u="sng" dirty="0" smtClean="0">
                <a:solidFill>
                  <a:srgbClr val="7030A0"/>
                </a:solidFill>
              </a:rPr>
            </a:br>
            <a:endParaRPr lang="bg-BG" dirty="0">
              <a:solidFill>
                <a:srgbClr val="7030A0"/>
              </a:solidFill>
            </a:endParaRPr>
          </a:p>
        </p:txBody>
      </p:sp>
      <p:sp>
        <p:nvSpPr>
          <p:cNvPr id="3" name="Content Placeholder 2"/>
          <p:cNvSpPr>
            <a:spLocks noGrp="1"/>
          </p:cNvSpPr>
          <p:nvPr>
            <p:ph idx="1"/>
          </p:nvPr>
        </p:nvSpPr>
        <p:spPr>
          <a:xfrm>
            <a:off x="179512" y="764704"/>
            <a:ext cx="8640960" cy="6093296"/>
          </a:xfrm>
        </p:spPr>
        <p:txBody>
          <a:bodyPr>
            <a:normAutofit fontScale="92500"/>
          </a:bodyPr>
          <a:lstStyle/>
          <a:p>
            <a:pPr hangingPunct="0">
              <a:buFont typeface="Wingdings" pitchFamily="2" charset="2"/>
              <a:buChar char="q"/>
            </a:pPr>
            <a:r>
              <a:rPr lang="en-US" b="1" i="1" dirty="0" smtClean="0">
                <a:solidFill>
                  <a:srgbClr val="7030A0"/>
                </a:solidFill>
              </a:rPr>
              <a:t>The kidneys regulate extracellular fluid hydrogen ion concentration through three mechanisms:</a:t>
            </a:r>
            <a:endParaRPr lang="bg-BG" b="1" i="1" dirty="0" smtClean="0">
              <a:solidFill>
                <a:srgbClr val="7030A0"/>
              </a:solidFill>
            </a:endParaRPr>
          </a:p>
          <a:p>
            <a:pPr marL="514350" lvl="0" indent="-514350" hangingPunct="0">
              <a:buFont typeface="+mj-lt"/>
              <a:buAutoNum type="arabicPeriod"/>
            </a:pPr>
            <a:r>
              <a:rPr lang="en-US" b="1" i="1" dirty="0" smtClean="0">
                <a:solidFill>
                  <a:srgbClr val="7030A0"/>
                </a:solidFill>
              </a:rPr>
              <a:t>secretion </a:t>
            </a:r>
            <a:r>
              <a:rPr lang="en-US" b="1" dirty="0" smtClean="0">
                <a:solidFill>
                  <a:srgbClr val="7030A0"/>
                </a:solidFill>
              </a:rPr>
              <a:t>of hydrogen ions,</a:t>
            </a:r>
            <a:endParaRPr lang="bg-BG" dirty="0" smtClean="0">
              <a:solidFill>
                <a:srgbClr val="7030A0"/>
              </a:solidFill>
            </a:endParaRPr>
          </a:p>
          <a:p>
            <a:pPr marL="514350" lvl="0" indent="-514350" hangingPunct="0">
              <a:buFont typeface="+mj-lt"/>
              <a:buAutoNum type="arabicPeriod"/>
            </a:pPr>
            <a:r>
              <a:rPr lang="en-US" b="1" i="1" dirty="0" err="1" smtClean="0">
                <a:solidFill>
                  <a:srgbClr val="7030A0"/>
                </a:solidFill>
              </a:rPr>
              <a:t>reabsorption</a:t>
            </a:r>
            <a:r>
              <a:rPr lang="en-US" b="1" i="1" dirty="0" smtClean="0">
                <a:solidFill>
                  <a:srgbClr val="7030A0"/>
                </a:solidFill>
              </a:rPr>
              <a:t> </a:t>
            </a:r>
            <a:r>
              <a:rPr lang="en-US" b="1" dirty="0" smtClean="0">
                <a:solidFill>
                  <a:srgbClr val="7030A0"/>
                </a:solidFill>
              </a:rPr>
              <a:t>of filtered bicarbonate ions, and </a:t>
            </a:r>
            <a:endParaRPr lang="bg-BG" dirty="0" smtClean="0">
              <a:solidFill>
                <a:srgbClr val="7030A0"/>
              </a:solidFill>
            </a:endParaRPr>
          </a:p>
          <a:p>
            <a:pPr marL="514350" lvl="0" indent="-514350" hangingPunct="0">
              <a:buFont typeface="+mj-lt"/>
              <a:buAutoNum type="arabicPeriod"/>
            </a:pPr>
            <a:r>
              <a:rPr lang="en-US" b="1" i="1" dirty="0" smtClean="0">
                <a:solidFill>
                  <a:srgbClr val="7030A0"/>
                </a:solidFill>
              </a:rPr>
              <a:t>production </a:t>
            </a:r>
            <a:r>
              <a:rPr lang="en-US" b="1" dirty="0" smtClean="0">
                <a:solidFill>
                  <a:srgbClr val="7030A0"/>
                </a:solidFill>
              </a:rPr>
              <a:t>of new bicarbonate ions.</a:t>
            </a:r>
            <a:endParaRPr lang="bg-BG" dirty="0" smtClean="0">
              <a:solidFill>
                <a:srgbClr val="7030A0"/>
              </a:solidFill>
            </a:endParaRPr>
          </a:p>
          <a:p>
            <a:pPr hangingPunct="0">
              <a:buFont typeface="Wingdings" pitchFamily="2" charset="2"/>
              <a:buChar char="Ø"/>
            </a:pPr>
            <a:r>
              <a:rPr lang="en-US" dirty="0" smtClean="0">
                <a:solidFill>
                  <a:srgbClr val="7030A0"/>
                </a:solidFill>
              </a:rPr>
              <a:t>Renal correction of acidosis -&gt; increased excretion of hydrogen ions and increased addition of bicarbonate ions to the extracellular fluid.</a:t>
            </a:r>
            <a:endParaRPr lang="bg-BG" dirty="0" smtClean="0">
              <a:solidFill>
                <a:srgbClr val="7030A0"/>
              </a:solidFill>
            </a:endParaRPr>
          </a:p>
          <a:p>
            <a:pPr hangingPunct="0">
              <a:buFont typeface="Wingdings" pitchFamily="2" charset="2"/>
              <a:buChar char="Ø"/>
            </a:pPr>
            <a:r>
              <a:rPr lang="en-US" dirty="0" smtClean="0">
                <a:solidFill>
                  <a:srgbClr val="7030A0"/>
                </a:solidFill>
              </a:rPr>
              <a:t>Renal correction of alkalosis -&gt; decreased tubular secretion of hydrogen ions and increased excretion of bicarbonate ions.   </a:t>
            </a:r>
            <a:endParaRPr lang="bg-BG" dirty="0" smtClean="0">
              <a:solidFill>
                <a:srgbClr val="7030A0"/>
              </a:solidFill>
            </a:endParaRPr>
          </a:p>
          <a:p>
            <a:endParaRPr lang="bg-BG"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143000"/>
          </a:xfrm>
        </p:spPr>
        <p:txBody>
          <a:bodyPr>
            <a:normAutofit fontScale="90000"/>
          </a:bodyPr>
          <a:lstStyle/>
          <a:p>
            <a:pPr algn="ctr"/>
            <a:r>
              <a:rPr lang="en-US" sz="3600" b="1" dirty="0" smtClean="0">
                <a:solidFill>
                  <a:srgbClr val="7030A0"/>
                </a:solidFill>
              </a:rPr>
              <a:t>RENAL CONTROL OF ACID-BASE BALANCE</a:t>
            </a:r>
            <a:r>
              <a:rPr lang="bg-BG" b="1" u="sng" dirty="0" smtClean="0">
                <a:solidFill>
                  <a:srgbClr val="7030A0"/>
                </a:solidFill>
              </a:rPr>
              <a:t/>
            </a:r>
            <a:br>
              <a:rPr lang="bg-BG" b="1" u="sng" dirty="0" smtClean="0">
                <a:solidFill>
                  <a:srgbClr val="7030A0"/>
                </a:solidFill>
              </a:rPr>
            </a:br>
            <a:endParaRPr lang="bg-BG" dirty="0">
              <a:solidFill>
                <a:srgbClr val="7030A0"/>
              </a:solidFill>
            </a:endParaRPr>
          </a:p>
        </p:txBody>
      </p:sp>
      <p:sp>
        <p:nvSpPr>
          <p:cNvPr id="3" name="Content Placeholder 2"/>
          <p:cNvSpPr>
            <a:spLocks noGrp="1"/>
          </p:cNvSpPr>
          <p:nvPr>
            <p:ph idx="1"/>
          </p:nvPr>
        </p:nvSpPr>
        <p:spPr>
          <a:xfrm>
            <a:off x="251520" y="1935480"/>
            <a:ext cx="8640960" cy="4661872"/>
          </a:xfrm>
        </p:spPr>
        <p:txBody>
          <a:bodyPr>
            <a:normAutofit/>
          </a:bodyPr>
          <a:lstStyle/>
          <a:p>
            <a:pPr>
              <a:buFont typeface="Wingdings" pitchFamily="2" charset="2"/>
              <a:buChar char="Ø"/>
            </a:pPr>
            <a:r>
              <a:rPr lang="en-US" dirty="0" smtClean="0">
                <a:solidFill>
                  <a:srgbClr val="7030A0"/>
                </a:solidFill>
              </a:rPr>
              <a:t>Hydrogen Ions Are Secreted by Secondary Active Transport in the Early Tubular Segments</a:t>
            </a:r>
          </a:p>
          <a:p>
            <a:pPr>
              <a:buFont typeface="Wingdings" pitchFamily="2" charset="2"/>
              <a:buChar char="Ø"/>
            </a:pPr>
            <a:r>
              <a:rPr lang="en-US" dirty="0" smtClean="0">
                <a:solidFill>
                  <a:srgbClr val="7030A0"/>
                </a:solidFill>
              </a:rPr>
              <a:t>Primary Active Secretion of Hydrogen Ions in the Intercalated Cells of Late Distal and Collecting Tubules</a:t>
            </a:r>
          </a:p>
          <a:p>
            <a:pPr>
              <a:buFont typeface="Wingdings" pitchFamily="2" charset="2"/>
              <a:buChar char="Ø"/>
            </a:pPr>
            <a:r>
              <a:rPr lang="en-US" dirty="0" smtClean="0">
                <a:solidFill>
                  <a:srgbClr val="7030A0"/>
                </a:solidFill>
              </a:rPr>
              <a:t>Filtered Bicarbonate Ions Are Reabsorbed by Interaction with Hydrogen Ions in the Tubules</a:t>
            </a:r>
            <a:endParaRPr lang="bg-BG" dirty="0">
              <a:solidFill>
                <a:srgbClr val="7030A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algn="ctr"/>
            <a:r>
              <a:rPr lang="en-US" sz="3600" dirty="0" smtClean="0">
                <a:solidFill>
                  <a:srgbClr val="C00000"/>
                </a:solidFill>
              </a:rPr>
              <a:t>Bicarbonate buffer system of the kidney</a:t>
            </a:r>
            <a:endParaRPr lang="bg-BG" sz="3600" dirty="0">
              <a:solidFill>
                <a:srgbClr val="C00000"/>
              </a:solidFill>
            </a:endParaRPr>
          </a:p>
        </p:txBody>
      </p:sp>
      <p:pic>
        <p:nvPicPr>
          <p:cNvPr id="8194" name="Picture 2" descr="F:\lectures_ELE_14\f51012.jpg"/>
          <p:cNvPicPr>
            <a:picLocks noGrp="1" noChangeAspect="1" noChangeArrowheads="1"/>
          </p:cNvPicPr>
          <p:nvPr>
            <p:ph idx="1"/>
          </p:nvPr>
        </p:nvPicPr>
        <p:blipFill>
          <a:blip r:embed="rId2" cstate="print"/>
          <a:srcRect/>
          <a:stretch>
            <a:fillRect/>
          </a:stretch>
        </p:blipFill>
        <p:spPr bwMode="auto">
          <a:xfrm>
            <a:off x="1043608" y="1196752"/>
            <a:ext cx="7056784" cy="5328592"/>
          </a:xfrm>
          <a:prstGeom prst="rect">
            <a:avLst/>
          </a:prstGeom>
          <a:noFill/>
          <a:ln>
            <a:solidFill>
              <a:schemeClr val="accent1">
                <a:lumMod val="75000"/>
              </a:schemeClr>
            </a:solidFill>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686800" cy="1143000"/>
          </a:xfrm>
        </p:spPr>
        <p:txBody>
          <a:bodyPr>
            <a:noAutofit/>
          </a:bodyPr>
          <a:lstStyle/>
          <a:p>
            <a:r>
              <a:rPr lang="en-US" sz="2800" b="1" dirty="0" smtClean="0">
                <a:solidFill>
                  <a:srgbClr val="7030A0"/>
                </a:solidFill>
              </a:rPr>
              <a:t>Combination of Excess Hydrogen Ions with Phosphate</a:t>
            </a:r>
            <a:br>
              <a:rPr lang="en-US" sz="2800" b="1" dirty="0" smtClean="0">
                <a:solidFill>
                  <a:srgbClr val="7030A0"/>
                </a:solidFill>
              </a:rPr>
            </a:br>
            <a:r>
              <a:rPr lang="en-US" sz="2800" b="1" dirty="0" smtClean="0">
                <a:solidFill>
                  <a:srgbClr val="7030A0"/>
                </a:solidFill>
              </a:rPr>
              <a:t>and Ammonia Buffers in the Tubule - A Mechanism</a:t>
            </a:r>
            <a:br>
              <a:rPr lang="en-US" sz="2800" b="1" dirty="0" smtClean="0">
                <a:solidFill>
                  <a:srgbClr val="7030A0"/>
                </a:solidFill>
              </a:rPr>
            </a:br>
            <a:r>
              <a:rPr lang="en-US" sz="2800" b="1" dirty="0" smtClean="0">
                <a:solidFill>
                  <a:srgbClr val="7030A0"/>
                </a:solidFill>
              </a:rPr>
              <a:t>for Generating “New” Bicarbonate Ions</a:t>
            </a:r>
            <a:endParaRPr lang="bg-BG" sz="2800" dirty="0">
              <a:solidFill>
                <a:srgbClr val="7030A0"/>
              </a:solidFill>
            </a:endParaRPr>
          </a:p>
        </p:txBody>
      </p:sp>
      <p:pic>
        <p:nvPicPr>
          <p:cNvPr id="9218" name="Picture 2" descr="F:\lectures_ELE_14\Ch10-Fig3.jpg"/>
          <p:cNvPicPr>
            <a:picLocks noGrp="1" noChangeAspect="1" noChangeArrowheads="1"/>
          </p:cNvPicPr>
          <p:nvPr>
            <p:ph idx="1"/>
          </p:nvPr>
        </p:nvPicPr>
        <p:blipFill>
          <a:blip r:embed="rId2" cstate="print"/>
          <a:stretch>
            <a:fillRect/>
          </a:stretch>
        </p:blipFill>
        <p:spPr bwMode="auto">
          <a:xfrm>
            <a:off x="1187624" y="1844824"/>
            <a:ext cx="6696744" cy="4680520"/>
          </a:xfrm>
          <a:prstGeom prst="rect">
            <a:avLst/>
          </a:prstGeom>
          <a:noFill/>
          <a:ln w="28575">
            <a:solidFill>
              <a:srgbClr val="7030A0"/>
            </a:solidFill>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1143000"/>
          </a:xfrm>
        </p:spPr>
        <p:txBody>
          <a:bodyPr>
            <a:normAutofit fontScale="90000"/>
          </a:bodyPr>
          <a:lstStyle/>
          <a:p>
            <a:pPr algn="ctr"/>
            <a:r>
              <a:rPr lang="en-US" sz="3600" b="1" dirty="0" smtClean="0">
                <a:solidFill>
                  <a:schemeClr val="accent1">
                    <a:lumMod val="75000"/>
                  </a:schemeClr>
                </a:solidFill>
              </a:rPr>
              <a:t>Determination of acid - base status</a:t>
            </a:r>
            <a:r>
              <a:rPr lang="bg-BG" b="1" dirty="0" smtClean="0">
                <a:solidFill>
                  <a:schemeClr val="accent1">
                    <a:lumMod val="75000"/>
                  </a:schemeClr>
                </a:solidFill>
              </a:rPr>
              <a:t/>
            </a:r>
            <a:br>
              <a:rPr lang="bg-BG" b="1" dirty="0" smtClean="0">
                <a:solidFill>
                  <a:schemeClr val="accent1">
                    <a:lumMod val="75000"/>
                  </a:schemeClr>
                </a:solidFill>
              </a:rPr>
            </a:br>
            <a:endParaRPr lang="bg-BG" dirty="0">
              <a:solidFill>
                <a:schemeClr val="accent1">
                  <a:lumMod val="75000"/>
                </a:schemeClr>
              </a:solidFill>
            </a:endParaRPr>
          </a:p>
        </p:txBody>
      </p:sp>
      <p:sp>
        <p:nvSpPr>
          <p:cNvPr id="3" name="Content Placeholder 2"/>
          <p:cNvSpPr>
            <a:spLocks noGrp="1"/>
          </p:cNvSpPr>
          <p:nvPr>
            <p:ph idx="1"/>
          </p:nvPr>
        </p:nvSpPr>
        <p:spPr>
          <a:xfrm>
            <a:off x="0" y="332656"/>
            <a:ext cx="9144000" cy="6525344"/>
          </a:xfrm>
        </p:spPr>
        <p:txBody>
          <a:bodyPr>
            <a:normAutofit fontScale="62500" lnSpcReduction="20000"/>
          </a:bodyPr>
          <a:lstStyle/>
          <a:p>
            <a:pPr hangingPunct="0">
              <a:buFont typeface="Wingdings" pitchFamily="2" charset="2"/>
              <a:buChar char="q"/>
            </a:pPr>
            <a:r>
              <a:rPr lang="en-US" b="1" i="1" dirty="0" smtClean="0">
                <a:solidFill>
                  <a:schemeClr val="accent1">
                    <a:lumMod val="75000"/>
                  </a:schemeClr>
                </a:solidFill>
              </a:rPr>
              <a:t>Indicators :</a:t>
            </a:r>
            <a:endParaRPr lang="bg-BG" b="1" i="1" dirty="0" smtClean="0">
              <a:solidFill>
                <a:schemeClr val="accent1">
                  <a:lumMod val="75000"/>
                </a:schemeClr>
              </a:solidFill>
            </a:endParaRPr>
          </a:p>
          <a:p>
            <a:pPr hangingPunct="0"/>
            <a:r>
              <a:rPr lang="en-US" b="1" u="sng" dirty="0" smtClean="0">
                <a:solidFill>
                  <a:schemeClr val="accent1">
                    <a:lumMod val="75000"/>
                  </a:schemeClr>
                </a:solidFill>
              </a:rPr>
              <a:t>Actual pH</a:t>
            </a:r>
            <a:r>
              <a:rPr lang="en-US" dirty="0" smtClean="0">
                <a:solidFill>
                  <a:schemeClr val="accent1">
                    <a:lumMod val="75000"/>
                  </a:schemeClr>
                </a:solidFill>
              </a:rPr>
              <a:t>  - pH of </a:t>
            </a:r>
            <a:r>
              <a:rPr lang="en-US" dirty="0" err="1" smtClean="0">
                <a:solidFill>
                  <a:schemeClr val="accent1">
                    <a:lumMod val="75000"/>
                  </a:schemeClr>
                </a:solidFill>
              </a:rPr>
              <a:t>anaerobically</a:t>
            </a:r>
            <a:r>
              <a:rPr lang="en-US" dirty="0" smtClean="0">
                <a:solidFill>
                  <a:schemeClr val="accent1">
                    <a:lumMod val="75000"/>
                  </a:schemeClr>
                </a:solidFill>
              </a:rPr>
              <a:t> taken arterial or arterialized capillary blood at the body temperature 37</a:t>
            </a:r>
            <a:r>
              <a:rPr lang="en-US" baseline="30000" dirty="0" smtClean="0">
                <a:solidFill>
                  <a:schemeClr val="accent1">
                    <a:lumMod val="75000"/>
                  </a:schemeClr>
                </a:solidFill>
              </a:rPr>
              <a:t>0</a:t>
            </a:r>
            <a:r>
              <a:rPr lang="en-US" dirty="0" smtClean="0">
                <a:solidFill>
                  <a:schemeClr val="accent1">
                    <a:lumMod val="75000"/>
                  </a:schemeClr>
                </a:solidFill>
              </a:rPr>
              <a:t> C.</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Normal pH of arterial blood is 7.4 (7.35 - 7.45)</a:t>
            </a:r>
            <a:endParaRPr lang="bg-BG" dirty="0" smtClean="0">
              <a:solidFill>
                <a:schemeClr val="accent1">
                  <a:lumMod val="75000"/>
                </a:schemeClr>
              </a:solidFill>
            </a:endParaRPr>
          </a:p>
          <a:p>
            <a:pPr hangingPunct="0"/>
            <a:r>
              <a:rPr lang="en-US" b="1" u="sng" dirty="0" smtClean="0">
                <a:solidFill>
                  <a:schemeClr val="accent1">
                    <a:lumMod val="75000"/>
                  </a:schemeClr>
                </a:solidFill>
              </a:rPr>
              <a:t>Actual pCO</a:t>
            </a:r>
            <a:r>
              <a:rPr lang="en-US" b="1" u="sng" baseline="-25000" dirty="0" smtClean="0">
                <a:solidFill>
                  <a:schemeClr val="accent1">
                    <a:lumMod val="75000"/>
                  </a:schemeClr>
                </a:solidFill>
              </a:rPr>
              <a:t>2</a:t>
            </a:r>
            <a:r>
              <a:rPr lang="en-US" dirty="0" smtClean="0">
                <a:solidFill>
                  <a:schemeClr val="accent1">
                    <a:lumMod val="75000"/>
                  </a:schemeClr>
                </a:solidFill>
              </a:rPr>
              <a:t> - pCO</a:t>
            </a:r>
            <a:r>
              <a:rPr lang="en-US" baseline="-25000" dirty="0" smtClean="0">
                <a:solidFill>
                  <a:schemeClr val="accent1">
                    <a:lumMod val="75000"/>
                  </a:schemeClr>
                </a:solidFill>
              </a:rPr>
              <a:t>2</a:t>
            </a:r>
            <a:r>
              <a:rPr lang="en-US" dirty="0" smtClean="0">
                <a:solidFill>
                  <a:schemeClr val="accent1">
                    <a:lumMod val="75000"/>
                  </a:schemeClr>
                </a:solidFill>
              </a:rPr>
              <a:t> of </a:t>
            </a:r>
            <a:r>
              <a:rPr lang="en-US" dirty="0" err="1" smtClean="0">
                <a:solidFill>
                  <a:schemeClr val="accent1">
                    <a:lumMod val="75000"/>
                  </a:schemeClr>
                </a:solidFill>
              </a:rPr>
              <a:t>anaerobically</a:t>
            </a:r>
            <a:r>
              <a:rPr lang="en-US" dirty="0" smtClean="0">
                <a:solidFill>
                  <a:schemeClr val="accent1">
                    <a:lumMod val="75000"/>
                  </a:schemeClr>
                </a:solidFill>
              </a:rPr>
              <a:t> taken arterial blood at the body temperature 37</a:t>
            </a:r>
            <a:r>
              <a:rPr lang="en-US" baseline="30000" dirty="0" smtClean="0">
                <a:solidFill>
                  <a:schemeClr val="accent1">
                    <a:lumMod val="75000"/>
                  </a:schemeClr>
                </a:solidFill>
              </a:rPr>
              <a:t>0</a:t>
            </a:r>
            <a:r>
              <a:rPr lang="en-US" dirty="0" smtClean="0">
                <a:solidFill>
                  <a:schemeClr val="accent1">
                    <a:lumMod val="75000"/>
                  </a:schemeClr>
                </a:solidFill>
              </a:rPr>
              <a:t>.</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Normal value - pCO</a:t>
            </a:r>
            <a:r>
              <a:rPr lang="en-US" baseline="-25000" dirty="0" smtClean="0">
                <a:solidFill>
                  <a:schemeClr val="accent1">
                    <a:lumMod val="75000"/>
                  </a:schemeClr>
                </a:solidFill>
              </a:rPr>
              <a:t>2</a:t>
            </a:r>
            <a:r>
              <a:rPr lang="en-US" dirty="0" smtClean="0">
                <a:solidFill>
                  <a:schemeClr val="accent1">
                    <a:lumMod val="75000"/>
                  </a:schemeClr>
                </a:solidFill>
              </a:rPr>
              <a:t>= 40 mm Hg (35 - 45 mm Hg)</a:t>
            </a:r>
            <a:endParaRPr lang="bg-BG" dirty="0" smtClean="0">
              <a:solidFill>
                <a:schemeClr val="accent1">
                  <a:lumMod val="75000"/>
                </a:schemeClr>
              </a:solidFill>
            </a:endParaRPr>
          </a:p>
          <a:p>
            <a:pPr hangingPunct="0"/>
            <a:r>
              <a:rPr lang="en-US" b="1" u="sng" dirty="0" smtClean="0">
                <a:solidFill>
                  <a:schemeClr val="accent1">
                    <a:lumMod val="75000"/>
                  </a:schemeClr>
                </a:solidFill>
              </a:rPr>
              <a:t>Actual [ HCO</a:t>
            </a:r>
            <a:r>
              <a:rPr lang="en-US" b="1" u="sng" baseline="-25000" dirty="0" smtClean="0">
                <a:solidFill>
                  <a:schemeClr val="accent1">
                    <a:lumMod val="75000"/>
                  </a:schemeClr>
                </a:solidFill>
              </a:rPr>
              <a:t>3</a:t>
            </a:r>
            <a:r>
              <a:rPr lang="en-US" b="1" u="sng" baseline="30000" dirty="0" smtClean="0">
                <a:solidFill>
                  <a:schemeClr val="accent1">
                    <a:lumMod val="75000"/>
                  </a:schemeClr>
                </a:solidFill>
              </a:rPr>
              <a:t>-</a:t>
            </a:r>
            <a:r>
              <a:rPr lang="en-US" b="1" u="sng" dirty="0" smtClean="0">
                <a:solidFill>
                  <a:schemeClr val="accent1">
                    <a:lumMod val="75000"/>
                  </a:schemeClr>
                </a:solidFill>
              </a:rPr>
              <a:t> ]</a:t>
            </a:r>
            <a:r>
              <a:rPr lang="en-US" b="1" dirty="0" smtClean="0">
                <a:solidFill>
                  <a:schemeClr val="accent1">
                    <a:lumMod val="75000"/>
                  </a:schemeClr>
                </a:solidFill>
              </a:rPr>
              <a:t> </a:t>
            </a:r>
            <a:r>
              <a:rPr lang="en-US" dirty="0" smtClean="0">
                <a:solidFill>
                  <a:schemeClr val="accent1">
                    <a:lumMod val="75000"/>
                  </a:schemeClr>
                </a:solidFill>
              </a:rPr>
              <a:t>in the blood plasma of </a:t>
            </a:r>
            <a:r>
              <a:rPr lang="en-US" dirty="0" err="1" smtClean="0">
                <a:solidFill>
                  <a:schemeClr val="accent1">
                    <a:lumMod val="75000"/>
                  </a:schemeClr>
                </a:solidFill>
              </a:rPr>
              <a:t>anaerobically</a:t>
            </a:r>
            <a:r>
              <a:rPr lang="en-US" dirty="0" smtClean="0">
                <a:solidFill>
                  <a:schemeClr val="accent1">
                    <a:lumMod val="75000"/>
                  </a:schemeClr>
                </a:solidFill>
              </a:rPr>
              <a:t> taken arterial blood at the body temperature 37</a:t>
            </a:r>
            <a:r>
              <a:rPr lang="en-US" baseline="30000" dirty="0" smtClean="0">
                <a:solidFill>
                  <a:schemeClr val="accent1">
                    <a:lumMod val="75000"/>
                  </a:schemeClr>
                </a:solidFill>
              </a:rPr>
              <a:t>0</a:t>
            </a:r>
            <a:r>
              <a:rPr lang="en-US" dirty="0" smtClean="0">
                <a:solidFill>
                  <a:schemeClr val="accent1">
                    <a:lumMod val="75000"/>
                  </a:schemeClr>
                </a:solidFill>
              </a:rPr>
              <a:t>.</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Normal value of actual bicarbonate concentration = 24 </a:t>
            </a:r>
            <a:r>
              <a:rPr lang="en-US" dirty="0" err="1" smtClean="0">
                <a:solidFill>
                  <a:schemeClr val="accent1">
                    <a:lumMod val="75000"/>
                  </a:schemeClr>
                </a:solidFill>
              </a:rPr>
              <a:t>mmol</a:t>
            </a:r>
            <a:r>
              <a:rPr lang="en-US" dirty="0" smtClean="0">
                <a:solidFill>
                  <a:schemeClr val="accent1">
                    <a:lumMod val="75000"/>
                  </a:schemeClr>
                </a:solidFill>
              </a:rPr>
              <a:t>/l</a:t>
            </a:r>
            <a:endParaRPr lang="bg-BG" dirty="0" smtClean="0">
              <a:solidFill>
                <a:schemeClr val="accent1">
                  <a:lumMod val="75000"/>
                </a:schemeClr>
              </a:solidFill>
            </a:endParaRPr>
          </a:p>
          <a:p>
            <a:pPr hangingPunct="0"/>
            <a:r>
              <a:rPr lang="en-US" b="1" u="sng" dirty="0" smtClean="0">
                <a:solidFill>
                  <a:schemeClr val="accent1">
                    <a:lumMod val="75000"/>
                  </a:schemeClr>
                </a:solidFill>
              </a:rPr>
              <a:t>Standard [ HCO</a:t>
            </a:r>
            <a:r>
              <a:rPr lang="en-US" b="1" u="sng" baseline="-25000" dirty="0" smtClean="0">
                <a:solidFill>
                  <a:schemeClr val="accent1">
                    <a:lumMod val="75000"/>
                  </a:schemeClr>
                </a:solidFill>
              </a:rPr>
              <a:t>3</a:t>
            </a:r>
            <a:r>
              <a:rPr lang="en-US" b="1" u="sng" dirty="0" smtClean="0">
                <a:solidFill>
                  <a:schemeClr val="accent1">
                    <a:lumMod val="75000"/>
                  </a:schemeClr>
                </a:solidFill>
              </a:rPr>
              <a:t>-]</a:t>
            </a:r>
            <a:r>
              <a:rPr lang="en-US" b="1" dirty="0" smtClean="0">
                <a:solidFill>
                  <a:schemeClr val="accent1">
                    <a:lumMod val="75000"/>
                  </a:schemeClr>
                </a:solidFill>
              </a:rPr>
              <a:t> - </a:t>
            </a:r>
            <a:r>
              <a:rPr lang="en-US" dirty="0" smtClean="0">
                <a:solidFill>
                  <a:schemeClr val="accent1">
                    <a:lumMod val="75000"/>
                  </a:schemeClr>
                </a:solidFill>
              </a:rPr>
              <a:t>concentration of bicarbonate in blood plasma at the T=37</a:t>
            </a:r>
            <a:r>
              <a:rPr lang="en-US" baseline="30000" dirty="0" smtClean="0">
                <a:solidFill>
                  <a:schemeClr val="accent1">
                    <a:lumMod val="75000"/>
                  </a:schemeClr>
                </a:solidFill>
              </a:rPr>
              <a:t>0</a:t>
            </a:r>
            <a:r>
              <a:rPr lang="en-US" dirty="0" smtClean="0">
                <a:solidFill>
                  <a:schemeClr val="accent1">
                    <a:lumMod val="75000"/>
                  </a:schemeClr>
                </a:solidFill>
              </a:rPr>
              <a:t>C , which is equilibrated  with a gas, that has pCO</a:t>
            </a:r>
            <a:r>
              <a:rPr lang="en-US" baseline="-25000" dirty="0" smtClean="0">
                <a:solidFill>
                  <a:schemeClr val="accent1">
                    <a:lumMod val="75000"/>
                  </a:schemeClr>
                </a:solidFill>
              </a:rPr>
              <a:t>2</a:t>
            </a:r>
            <a:r>
              <a:rPr lang="en-US" dirty="0" smtClean="0">
                <a:solidFill>
                  <a:schemeClr val="accent1">
                    <a:lumMod val="75000"/>
                  </a:schemeClr>
                </a:solidFill>
              </a:rPr>
              <a:t> = 40 mm Hg and pO</a:t>
            </a:r>
            <a:r>
              <a:rPr lang="en-US" baseline="-25000" dirty="0" smtClean="0">
                <a:solidFill>
                  <a:schemeClr val="accent1">
                    <a:lumMod val="75000"/>
                  </a:schemeClr>
                </a:solidFill>
              </a:rPr>
              <a:t>2</a:t>
            </a:r>
            <a:r>
              <a:rPr lang="en-US" dirty="0" smtClean="0">
                <a:solidFill>
                  <a:schemeClr val="accent1">
                    <a:lumMod val="75000"/>
                  </a:schemeClr>
                </a:solidFill>
              </a:rPr>
              <a:t>, ensuring maximal </a:t>
            </a:r>
            <a:r>
              <a:rPr lang="en-US" dirty="0" err="1" smtClean="0">
                <a:solidFill>
                  <a:schemeClr val="accent1">
                    <a:lumMod val="75000"/>
                  </a:schemeClr>
                </a:solidFill>
              </a:rPr>
              <a:t>Hb</a:t>
            </a:r>
            <a:r>
              <a:rPr lang="en-US" dirty="0" smtClean="0">
                <a:solidFill>
                  <a:schemeClr val="accent1">
                    <a:lumMod val="75000"/>
                  </a:schemeClr>
                </a:solidFill>
              </a:rPr>
              <a:t> saturation.</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Normal value of standard bicarbonate concentration = 24 </a:t>
            </a:r>
            <a:r>
              <a:rPr lang="en-US" dirty="0" err="1" smtClean="0">
                <a:solidFill>
                  <a:schemeClr val="accent1">
                    <a:lumMod val="75000"/>
                  </a:schemeClr>
                </a:solidFill>
              </a:rPr>
              <a:t>mmol</a:t>
            </a:r>
            <a:r>
              <a:rPr lang="en-US" dirty="0" smtClean="0">
                <a:solidFill>
                  <a:schemeClr val="accent1">
                    <a:lumMod val="75000"/>
                  </a:schemeClr>
                </a:solidFill>
              </a:rPr>
              <a:t>/l</a:t>
            </a:r>
            <a:endParaRPr lang="bg-BG" dirty="0" smtClean="0">
              <a:solidFill>
                <a:schemeClr val="accent1">
                  <a:lumMod val="75000"/>
                </a:schemeClr>
              </a:solidFill>
            </a:endParaRPr>
          </a:p>
          <a:p>
            <a:pPr hangingPunct="0"/>
            <a:r>
              <a:rPr lang="en-US" b="1" u="sng" dirty="0" smtClean="0">
                <a:solidFill>
                  <a:schemeClr val="accent1">
                    <a:lumMod val="75000"/>
                  </a:schemeClr>
                </a:solidFill>
              </a:rPr>
              <a:t>Total buffer bases (TBB) </a:t>
            </a:r>
            <a:r>
              <a:rPr lang="en-US" dirty="0" smtClean="0">
                <a:solidFill>
                  <a:schemeClr val="accent1">
                    <a:lumMod val="75000"/>
                  </a:schemeClr>
                </a:solidFill>
              </a:rPr>
              <a:t>- the amount of all buffer bases of the blood:  HCO</a:t>
            </a:r>
            <a:r>
              <a:rPr lang="en-US" baseline="-25000" dirty="0" smtClean="0">
                <a:solidFill>
                  <a:schemeClr val="accent1">
                    <a:lumMod val="75000"/>
                  </a:schemeClr>
                </a:solidFill>
              </a:rPr>
              <a:t>3</a:t>
            </a:r>
            <a:r>
              <a:rPr lang="en-US" baseline="30000" dirty="0" smtClean="0">
                <a:solidFill>
                  <a:schemeClr val="accent1">
                    <a:lumMod val="75000"/>
                  </a:schemeClr>
                </a:solidFill>
              </a:rPr>
              <a:t>-</a:t>
            </a:r>
            <a:r>
              <a:rPr lang="en-US" dirty="0" smtClean="0">
                <a:solidFill>
                  <a:schemeClr val="accent1">
                    <a:lumMod val="75000"/>
                  </a:schemeClr>
                </a:solidFill>
              </a:rPr>
              <a:t>, </a:t>
            </a:r>
            <a:r>
              <a:rPr lang="en-US" dirty="0" err="1" smtClean="0">
                <a:solidFill>
                  <a:schemeClr val="accent1">
                    <a:lumMod val="75000"/>
                  </a:schemeClr>
                </a:solidFill>
              </a:rPr>
              <a:t>Hb</a:t>
            </a:r>
            <a:r>
              <a:rPr lang="en-US" dirty="0" smtClean="0">
                <a:solidFill>
                  <a:schemeClr val="accent1">
                    <a:lumMod val="75000"/>
                  </a:schemeClr>
                </a:solidFill>
              </a:rPr>
              <a:t>, proteins.</a:t>
            </a:r>
            <a:endParaRPr lang="bg-BG" dirty="0" smtClean="0">
              <a:solidFill>
                <a:schemeClr val="accent1">
                  <a:lumMod val="75000"/>
                </a:schemeClr>
              </a:solidFill>
            </a:endParaRPr>
          </a:p>
          <a:p>
            <a:pPr hangingPunct="0">
              <a:buNone/>
            </a:pPr>
            <a:r>
              <a:rPr lang="en-US" dirty="0" smtClean="0">
                <a:solidFill>
                  <a:schemeClr val="accent1">
                    <a:lumMod val="75000"/>
                  </a:schemeClr>
                </a:solidFill>
              </a:rPr>
              <a:t>     Normal value = 48 </a:t>
            </a:r>
            <a:r>
              <a:rPr lang="en-US" dirty="0" err="1" smtClean="0">
                <a:solidFill>
                  <a:schemeClr val="accent1">
                    <a:lumMod val="75000"/>
                  </a:schemeClr>
                </a:solidFill>
              </a:rPr>
              <a:t>mmol</a:t>
            </a:r>
            <a:r>
              <a:rPr lang="en-US" dirty="0" smtClean="0">
                <a:solidFill>
                  <a:schemeClr val="accent1">
                    <a:lumMod val="75000"/>
                  </a:schemeClr>
                </a:solidFill>
              </a:rPr>
              <a:t>/l (44 - 50 </a:t>
            </a:r>
            <a:r>
              <a:rPr lang="en-US" dirty="0" err="1" smtClean="0">
                <a:solidFill>
                  <a:schemeClr val="accent1">
                    <a:lumMod val="75000"/>
                  </a:schemeClr>
                </a:solidFill>
              </a:rPr>
              <a:t>mmol</a:t>
            </a:r>
            <a:r>
              <a:rPr lang="en-US" dirty="0" smtClean="0">
                <a:solidFill>
                  <a:schemeClr val="accent1">
                    <a:lumMod val="75000"/>
                  </a:schemeClr>
                </a:solidFill>
              </a:rPr>
              <a:t>/l)  </a:t>
            </a:r>
            <a:endParaRPr lang="bg-BG" dirty="0" smtClean="0">
              <a:solidFill>
                <a:schemeClr val="accent1">
                  <a:lumMod val="75000"/>
                </a:schemeClr>
              </a:solidFill>
            </a:endParaRPr>
          </a:p>
          <a:p>
            <a:pPr hangingPunct="0"/>
            <a:r>
              <a:rPr lang="en-US" b="1" u="sng" dirty="0" smtClean="0">
                <a:solidFill>
                  <a:schemeClr val="accent1">
                    <a:lumMod val="75000"/>
                  </a:schemeClr>
                </a:solidFill>
              </a:rPr>
              <a:t>Normal buffer bases (NBB) </a:t>
            </a:r>
            <a:r>
              <a:rPr lang="en-US" dirty="0" smtClean="0">
                <a:solidFill>
                  <a:schemeClr val="accent1">
                    <a:lumMod val="75000"/>
                  </a:schemeClr>
                </a:solidFill>
              </a:rPr>
              <a:t>- the amount of all buffer bases of the blood, when pH=7.38 and pCO</a:t>
            </a:r>
            <a:r>
              <a:rPr lang="en-US" baseline="-25000" dirty="0" smtClean="0">
                <a:solidFill>
                  <a:schemeClr val="accent1">
                    <a:lumMod val="75000"/>
                  </a:schemeClr>
                </a:solidFill>
              </a:rPr>
              <a:t>2</a:t>
            </a:r>
            <a:r>
              <a:rPr lang="en-US" dirty="0" smtClean="0">
                <a:solidFill>
                  <a:schemeClr val="accent1">
                    <a:lumMod val="75000"/>
                  </a:schemeClr>
                </a:solidFill>
              </a:rPr>
              <a:t>=40 mm Hg.</a:t>
            </a:r>
            <a:endParaRPr lang="bg-BG" dirty="0" smtClean="0">
              <a:solidFill>
                <a:schemeClr val="accent1">
                  <a:lumMod val="75000"/>
                </a:schemeClr>
              </a:solidFill>
            </a:endParaRPr>
          </a:p>
          <a:p>
            <a:pPr hangingPunct="0"/>
            <a:r>
              <a:rPr lang="en-US" b="1" u="sng" dirty="0" smtClean="0">
                <a:solidFill>
                  <a:schemeClr val="accent1">
                    <a:lumMod val="75000"/>
                  </a:schemeClr>
                </a:solidFill>
              </a:rPr>
              <a:t>    Base excess ( BE )</a:t>
            </a:r>
            <a:r>
              <a:rPr lang="en-US" dirty="0" smtClean="0">
                <a:solidFill>
                  <a:schemeClr val="accent1">
                    <a:lumMod val="75000"/>
                  </a:schemeClr>
                </a:solidFill>
              </a:rPr>
              <a:t> - the difference between actual TBB and NBB</a:t>
            </a:r>
            <a:endParaRPr lang="bg-BG" dirty="0" smtClean="0">
              <a:solidFill>
                <a:schemeClr val="accent1">
                  <a:lumMod val="75000"/>
                </a:schemeClr>
              </a:solidFill>
            </a:endParaRPr>
          </a:p>
          <a:p>
            <a:pPr hangingPunct="0">
              <a:buFont typeface="Wingdings" pitchFamily="2" charset="2"/>
              <a:buChar char="ü"/>
            </a:pPr>
            <a:r>
              <a:rPr lang="en-US" dirty="0" smtClean="0">
                <a:solidFill>
                  <a:schemeClr val="accent1">
                    <a:lumMod val="75000"/>
                  </a:schemeClr>
                </a:solidFill>
              </a:rPr>
              <a:t>    The BE is (+) in alkalosis;  The BE is (-) in acidosis</a:t>
            </a:r>
            <a:endParaRPr lang="bg-BG" dirty="0" smtClean="0">
              <a:solidFill>
                <a:schemeClr val="accent1">
                  <a:lumMod val="75000"/>
                </a:schemeClr>
              </a:solidFill>
            </a:endParaRPr>
          </a:p>
          <a:p>
            <a:pPr hangingPunct="0">
              <a:buFont typeface="Wingdings" pitchFamily="2" charset="2"/>
              <a:buChar char="ü"/>
            </a:pPr>
            <a:r>
              <a:rPr lang="en-US" dirty="0" smtClean="0">
                <a:solidFill>
                  <a:schemeClr val="accent1">
                    <a:lumMod val="75000"/>
                  </a:schemeClr>
                </a:solidFill>
              </a:rPr>
              <a:t>  Normal value of BE = ±2.5 </a:t>
            </a:r>
            <a:r>
              <a:rPr lang="en-US" dirty="0" err="1" smtClean="0">
                <a:solidFill>
                  <a:schemeClr val="accent1">
                    <a:lumMod val="75000"/>
                  </a:schemeClr>
                </a:solidFill>
              </a:rPr>
              <a:t>mmol</a:t>
            </a:r>
            <a:r>
              <a:rPr lang="en-US" dirty="0" smtClean="0">
                <a:solidFill>
                  <a:schemeClr val="accent1">
                    <a:lumMod val="75000"/>
                  </a:schemeClr>
                </a:solidFill>
              </a:rPr>
              <a:t>/l</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980728"/>
          </a:xfrm>
        </p:spPr>
        <p:txBody>
          <a:bodyPr>
            <a:normAutofit/>
          </a:bodyPr>
          <a:lstStyle/>
          <a:p>
            <a:pPr algn="ctr"/>
            <a:r>
              <a:rPr lang="en-US" sz="3600" b="1" dirty="0" smtClean="0">
                <a:solidFill>
                  <a:schemeClr val="accent1">
                    <a:lumMod val="75000"/>
                  </a:schemeClr>
                </a:solidFill>
              </a:rPr>
              <a:t>Classification of acid - base disorders</a:t>
            </a:r>
            <a:endParaRPr lang="bg-BG" sz="3600" dirty="0">
              <a:solidFill>
                <a:schemeClr val="accent1">
                  <a:lumMod val="75000"/>
                </a:schemeClr>
              </a:solidFill>
            </a:endParaRPr>
          </a:p>
        </p:txBody>
      </p:sp>
      <p:sp>
        <p:nvSpPr>
          <p:cNvPr id="3" name="Content Placeholder 2"/>
          <p:cNvSpPr>
            <a:spLocks noGrp="1"/>
          </p:cNvSpPr>
          <p:nvPr>
            <p:ph idx="1"/>
          </p:nvPr>
        </p:nvSpPr>
        <p:spPr>
          <a:xfrm>
            <a:off x="251520" y="764704"/>
            <a:ext cx="8568952" cy="6093296"/>
          </a:xfrm>
        </p:spPr>
        <p:txBody>
          <a:bodyPr>
            <a:normAutofit fontScale="55000" lnSpcReduction="20000"/>
          </a:bodyPr>
          <a:lstStyle/>
          <a:p>
            <a:pPr hangingPunct="0">
              <a:buFont typeface="Wingdings" pitchFamily="2" charset="2"/>
              <a:buChar char="q"/>
            </a:pPr>
            <a:r>
              <a:rPr lang="en-US" sz="3400" b="1" u="sng" dirty="0" smtClean="0">
                <a:solidFill>
                  <a:schemeClr val="accent1">
                    <a:lumMod val="75000"/>
                  </a:schemeClr>
                </a:solidFill>
              </a:rPr>
              <a:t>Respiratory acidosis</a:t>
            </a:r>
            <a:endParaRPr lang="bg-BG" sz="3400" dirty="0" smtClean="0">
              <a:solidFill>
                <a:schemeClr val="accent1">
                  <a:lumMod val="75000"/>
                </a:schemeClr>
              </a:solidFill>
            </a:endParaRPr>
          </a:p>
          <a:p>
            <a:pPr hangingPunct="0"/>
            <a:r>
              <a:rPr lang="en-US" dirty="0" smtClean="0">
                <a:solidFill>
                  <a:schemeClr val="accent1">
                    <a:lumMod val="75000"/>
                  </a:schemeClr>
                </a:solidFill>
              </a:rPr>
              <a:t>1) primary defect is decreased elimination of CO</a:t>
            </a:r>
            <a:r>
              <a:rPr lang="en-US" baseline="-25000" dirty="0" smtClean="0">
                <a:solidFill>
                  <a:schemeClr val="accent1">
                    <a:lumMod val="75000"/>
                  </a:schemeClr>
                </a:solidFill>
              </a:rPr>
              <a:t>2</a:t>
            </a:r>
            <a:r>
              <a:rPr lang="en-US" dirty="0" smtClean="0">
                <a:solidFill>
                  <a:schemeClr val="accent1">
                    <a:lumMod val="75000"/>
                  </a:schemeClr>
                </a:solidFill>
              </a:rPr>
              <a:t>: can be due to increased production of CO</a:t>
            </a:r>
            <a:r>
              <a:rPr lang="en-US" baseline="-25000" dirty="0" smtClean="0">
                <a:solidFill>
                  <a:schemeClr val="accent1">
                    <a:lumMod val="75000"/>
                  </a:schemeClr>
                </a:solidFill>
              </a:rPr>
              <a:t>2</a:t>
            </a:r>
            <a:r>
              <a:rPr lang="en-US" dirty="0" smtClean="0">
                <a:solidFill>
                  <a:schemeClr val="accent1">
                    <a:lumMod val="75000"/>
                  </a:schemeClr>
                </a:solidFill>
              </a:rPr>
              <a:t>, or ventilation/perfusion mismatch</a:t>
            </a:r>
            <a:endParaRPr lang="bg-BG" dirty="0" smtClean="0">
              <a:solidFill>
                <a:schemeClr val="accent1">
                  <a:lumMod val="75000"/>
                </a:schemeClr>
              </a:solidFill>
            </a:endParaRPr>
          </a:p>
          <a:p>
            <a:pPr hangingPunct="0"/>
            <a:r>
              <a:rPr lang="en-US" dirty="0" smtClean="0">
                <a:solidFill>
                  <a:schemeClr val="accent1">
                    <a:lumMod val="75000"/>
                  </a:schemeClr>
                </a:solidFill>
              </a:rPr>
              <a:t>2) causes: </a:t>
            </a:r>
            <a:endParaRPr lang="bg-BG" dirty="0" smtClean="0">
              <a:solidFill>
                <a:schemeClr val="accent1">
                  <a:lumMod val="75000"/>
                </a:schemeClr>
              </a:solidFill>
            </a:endParaRPr>
          </a:p>
          <a:p>
            <a:pPr hangingPunct="0"/>
            <a:r>
              <a:rPr lang="en-US" dirty="0" smtClean="0">
                <a:solidFill>
                  <a:schemeClr val="accent1">
                    <a:lumMod val="75000"/>
                  </a:schemeClr>
                </a:solidFill>
              </a:rPr>
              <a:t>    a. depression of respiratory center in CNS</a:t>
            </a:r>
            <a:endParaRPr lang="bg-BG" dirty="0" smtClean="0">
              <a:solidFill>
                <a:schemeClr val="accent1">
                  <a:lumMod val="75000"/>
                </a:schemeClr>
              </a:solidFill>
            </a:endParaRPr>
          </a:p>
          <a:p>
            <a:pPr hangingPunct="0"/>
            <a:r>
              <a:rPr lang="en-US" dirty="0" smtClean="0">
                <a:solidFill>
                  <a:schemeClr val="accent1">
                    <a:lumMod val="75000"/>
                  </a:schemeClr>
                </a:solidFill>
              </a:rPr>
              <a:t>    b. interference with gas exchange across alveolar membrane</a:t>
            </a:r>
            <a:endParaRPr lang="bg-BG" dirty="0" smtClean="0">
              <a:solidFill>
                <a:schemeClr val="accent1">
                  <a:lumMod val="75000"/>
                </a:schemeClr>
              </a:solidFill>
            </a:endParaRPr>
          </a:p>
          <a:p>
            <a:pPr hangingPunct="0"/>
            <a:r>
              <a:rPr lang="en-US" dirty="0" smtClean="0">
                <a:solidFill>
                  <a:schemeClr val="accent1">
                    <a:lumMod val="75000"/>
                  </a:schemeClr>
                </a:solidFill>
              </a:rPr>
              <a:t>    c. reduction in amount of blood pumped to lungs</a:t>
            </a:r>
            <a:endParaRPr lang="bg-BG" dirty="0" smtClean="0">
              <a:solidFill>
                <a:schemeClr val="accent1">
                  <a:lumMod val="75000"/>
                </a:schemeClr>
              </a:solidFill>
            </a:endParaRPr>
          </a:p>
          <a:p>
            <a:pPr hangingPunct="0"/>
            <a:r>
              <a:rPr lang="en-US" dirty="0" smtClean="0">
                <a:solidFill>
                  <a:schemeClr val="accent1">
                    <a:lumMod val="75000"/>
                  </a:schemeClr>
                </a:solidFill>
              </a:rPr>
              <a:t>3) laboratory findings:</a:t>
            </a:r>
            <a:endParaRPr lang="bg-BG" dirty="0" smtClean="0">
              <a:solidFill>
                <a:schemeClr val="accent1">
                  <a:lumMod val="75000"/>
                </a:schemeClr>
              </a:solidFill>
            </a:endParaRPr>
          </a:p>
          <a:p>
            <a:pPr hangingPunct="0"/>
            <a:r>
              <a:rPr lang="en-US" dirty="0" smtClean="0">
                <a:solidFill>
                  <a:schemeClr val="accent1">
                    <a:lumMod val="75000"/>
                  </a:schemeClr>
                </a:solidFill>
              </a:rPr>
              <a:t>        * pH &lt; 7.35</a:t>
            </a:r>
            <a:endParaRPr lang="bg-BG" dirty="0" smtClean="0">
              <a:solidFill>
                <a:schemeClr val="accent1">
                  <a:lumMod val="75000"/>
                </a:schemeClr>
              </a:solidFill>
            </a:endParaRPr>
          </a:p>
          <a:p>
            <a:pPr hangingPunct="0"/>
            <a:r>
              <a:rPr lang="en-US" dirty="0" smtClean="0">
                <a:solidFill>
                  <a:schemeClr val="accent1">
                    <a:lumMod val="75000"/>
                  </a:schemeClr>
                </a:solidFill>
              </a:rPr>
              <a:t>        * H</a:t>
            </a:r>
            <a:r>
              <a:rPr lang="en-US" baseline="-25000" dirty="0" smtClean="0">
                <a:solidFill>
                  <a:schemeClr val="accent1">
                    <a:lumMod val="75000"/>
                  </a:schemeClr>
                </a:solidFill>
              </a:rPr>
              <a:t>2</a:t>
            </a:r>
            <a:r>
              <a:rPr lang="en-US" dirty="0" smtClean="0">
                <a:solidFill>
                  <a:schemeClr val="accent1">
                    <a:lumMod val="75000"/>
                  </a:schemeClr>
                </a:solidFill>
              </a:rPr>
              <a:t>CO</a:t>
            </a:r>
            <a:r>
              <a:rPr lang="en-US" baseline="-25000" dirty="0" smtClean="0">
                <a:solidFill>
                  <a:schemeClr val="accent1">
                    <a:lumMod val="75000"/>
                  </a:schemeClr>
                </a:solidFill>
              </a:rPr>
              <a:t>3</a:t>
            </a:r>
            <a:r>
              <a:rPr lang="en-US" dirty="0" smtClean="0">
                <a:solidFill>
                  <a:schemeClr val="accent1">
                    <a:lumMod val="75000"/>
                  </a:schemeClr>
                </a:solidFill>
              </a:rPr>
              <a:t> is increased</a:t>
            </a:r>
            <a:endParaRPr lang="bg-BG" dirty="0" smtClean="0">
              <a:solidFill>
                <a:schemeClr val="accent1">
                  <a:lumMod val="75000"/>
                </a:schemeClr>
              </a:solidFill>
            </a:endParaRPr>
          </a:p>
          <a:p>
            <a:pPr hangingPunct="0"/>
            <a:r>
              <a:rPr lang="en-US" dirty="0" smtClean="0">
                <a:solidFill>
                  <a:schemeClr val="accent1">
                    <a:lumMod val="75000"/>
                  </a:schemeClr>
                </a:solidFill>
              </a:rPr>
              <a:t>        * pCO</a:t>
            </a:r>
            <a:r>
              <a:rPr lang="en-US" baseline="-25000" dirty="0" smtClean="0">
                <a:solidFill>
                  <a:schemeClr val="accent1">
                    <a:lumMod val="75000"/>
                  </a:schemeClr>
                </a:solidFill>
              </a:rPr>
              <a:t>2</a:t>
            </a:r>
            <a:r>
              <a:rPr lang="en-US" dirty="0" smtClean="0">
                <a:solidFill>
                  <a:schemeClr val="accent1">
                    <a:lumMod val="75000"/>
                  </a:schemeClr>
                </a:solidFill>
              </a:rPr>
              <a:t> &gt; 45 mm Hg</a:t>
            </a:r>
            <a:endParaRPr lang="bg-BG" dirty="0" smtClean="0">
              <a:solidFill>
                <a:schemeClr val="accent1">
                  <a:lumMod val="75000"/>
                </a:schemeClr>
              </a:solidFill>
            </a:endParaRPr>
          </a:p>
          <a:p>
            <a:pPr hangingPunct="0"/>
            <a:r>
              <a:rPr lang="en-US" dirty="0" smtClean="0">
                <a:solidFill>
                  <a:schemeClr val="accent1">
                    <a:lumMod val="75000"/>
                  </a:schemeClr>
                </a:solidFill>
              </a:rPr>
              <a:t>        * pO</a:t>
            </a:r>
            <a:r>
              <a:rPr lang="en-US" baseline="-25000" dirty="0" smtClean="0">
                <a:solidFill>
                  <a:schemeClr val="accent1">
                    <a:lumMod val="75000"/>
                  </a:schemeClr>
                </a:solidFill>
              </a:rPr>
              <a:t>2</a:t>
            </a:r>
            <a:r>
              <a:rPr lang="en-US" dirty="0" smtClean="0">
                <a:solidFill>
                  <a:schemeClr val="accent1">
                    <a:lumMod val="75000"/>
                  </a:schemeClr>
                </a:solidFill>
              </a:rPr>
              <a:t> decreased unless on respiratory support</a:t>
            </a:r>
            <a:endParaRPr lang="bg-BG" dirty="0" smtClean="0">
              <a:solidFill>
                <a:schemeClr val="accent1">
                  <a:lumMod val="75000"/>
                </a:schemeClr>
              </a:solidFill>
            </a:endParaRPr>
          </a:p>
          <a:p>
            <a:pPr hangingPunct="0"/>
            <a:r>
              <a:rPr lang="en-US" dirty="0" smtClean="0">
                <a:solidFill>
                  <a:schemeClr val="accent1">
                    <a:lumMod val="75000"/>
                  </a:schemeClr>
                </a:solidFill>
              </a:rPr>
              <a:t>        * HCO</a:t>
            </a:r>
            <a:r>
              <a:rPr lang="en-US" baseline="-25000" dirty="0" smtClean="0">
                <a:solidFill>
                  <a:schemeClr val="accent1">
                    <a:lumMod val="75000"/>
                  </a:schemeClr>
                </a:solidFill>
              </a:rPr>
              <a:t>3</a:t>
            </a:r>
            <a:r>
              <a:rPr lang="en-US" baseline="30000" dirty="0" smtClean="0">
                <a:solidFill>
                  <a:schemeClr val="accent1">
                    <a:lumMod val="75000"/>
                  </a:schemeClr>
                </a:solidFill>
              </a:rPr>
              <a:t>-</a:t>
            </a:r>
            <a:r>
              <a:rPr lang="en-US" dirty="0" smtClean="0">
                <a:solidFill>
                  <a:schemeClr val="accent1">
                    <a:lumMod val="75000"/>
                  </a:schemeClr>
                </a:solidFill>
              </a:rPr>
              <a:t> / H</a:t>
            </a:r>
            <a:r>
              <a:rPr lang="en-US" baseline="-25000" dirty="0" smtClean="0">
                <a:solidFill>
                  <a:schemeClr val="accent1">
                    <a:lumMod val="75000"/>
                  </a:schemeClr>
                </a:solidFill>
              </a:rPr>
              <a:t>2</a:t>
            </a:r>
            <a:r>
              <a:rPr lang="en-US" dirty="0" smtClean="0">
                <a:solidFill>
                  <a:schemeClr val="accent1">
                    <a:lumMod val="75000"/>
                  </a:schemeClr>
                </a:solidFill>
              </a:rPr>
              <a:t>CO</a:t>
            </a:r>
            <a:r>
              <a:rPr lang="en-US" baseline="-25000" dirty="0" smtClean="0">
                <a:solidFill>
                  <a:schemeClr val="accent1">
                    <a:lumMod val="75000"/>
                  </a:schemeClr>
                </a:solidFill>
              </a:rPr>
              <a:t>3</a:t>
            </a:r>
            <a:r>
              <a:rPr lang="en-US" dirty="0" smtClean="0">
                <a:solidFill>
                  <a:schemeClr val="accent1">
                    <a:lumMod val="75000"/>
                  </a:schemeClr>
                </a:solidFill>
              </a:rPr>
              <a:t>  &lt; 20</a:t>
            </a:r>
            <a:endParaRPr lang="bg-BG" dirty="0" smtClean="0">
              <a:solidFill>
                <a:schemeClr val="accent1">
                  <a:lumMod val="75000"/>
                </a:schemeClr>
              </a:solidFill>
            </a:endParaRPr>
          </a:p>
          <a:p>
            <a:pPr hangingPunct="0"/>
            <a:r>
              <a:rPr lang="en-US" dirty="0" smtClean="0">
                <a:solidFill>
                  <a:schemeClr val="accent1">
                    <a:lumMod val="75000"/>
                  </a:schemeClr>
                </a:solidFill>
              </a:rPr>
              <a:t>        * [K</a:t>
            </a:r>
            <a:r>
              <a:rPr lang="en-US" baseline="30000" dirty="0" smtClean="0">
                <a:solidFill>
                  <a:schemeClr val="accent1">
                    <a:lumMod val="75000"/>
                  </a:schemeClr>
                </a:solidFill>
              </a:rPr>
              <a:t>+</a:t>
            </a:r>
            <a:r>
              <a:rPr lang="en-US" dirty="0" smtClean="0">
                <a:solidFill>
                  <a:schemeClr val="accent1">
                    <a:lumMod val="75000"/>
                  </a:schemeClr>
                </a:solidFill>
              </a:rPr>
              <a:t>] is increased</a:t>
            </a:r>
            <a:endParaRPr lang="bg-BG" dirty="0" smtClean="0">
              <a:solidFill>
                <a:schemeClr val="accent1">
                  <a:lumMod val="75000"/>
                </a:schemeClr>
              </a:solidFill>
            </a:endParaRPr>
          </a:p>
          <a:p>
            <a:pPr hangingPunct="0"/>
            <a:r>
              <a:rPr lang="en-US" dirty="0" smtClean="0">
                <a:solidFill>
                  <a:schemeClr val="accent1">
                    <a:lumMod val="75000"/>
                  </a:schemeClr>
                </a:solidFill>
              </a:rPr>
              <a:t>4) buffering: </a:t>
            </a:r>
            <a:r>
              <a:rPr lang="en-US" dirty="0" err="1" smtClean="0">
                <a:solidFill>
                  <a:schemeClr val="accent1">
                    <a:lumMod val="75000"/>
                  </a:schemeClr>
                </a:solidFill>
              </a:rPr>
              <a:t>Hb</a:t>
            </a:r>
            <a:r>
              <a:rPr lang="en-US" dirty="0" smtClean="0">
                <a:solidFill>
                  <a:schemeClr val="accent1">
                    <a:lumMod val="75000"/>
                  </a:schemeClr>
                </a:solidFill>
              </a:rPr>
              <a:t> and bicarbonate pair ; K</a:t>
            </a:r>
            <a:r>
              <a:rPr lang="en-US" baseline="30000" dirty="0" smtClean="0">
                <a:solidFill>
                  <a:schemeClr val="accent1">
                    <a:lumMod val="75000"/>
                  </a:schemeClr>
                </a:solidFill>
              </a:rPr>
              <a:t>+</a:t>
            </a:r>
            <a:r>
              <a:rPr lang="en-US" dirty="0" smtClean="0">
                <a:solidFill>
                  <a:schemeClr val="accent1">
                    <a:lumMod val="75000"/>
                  </a:schemeClr>
                </a:solidFill>
              </a:rPr>
              <a:t> / H</a:t>
            </a:r>
            <a:r>
              <a:rPr lang="en-US" baseline="30000" dirty="0" smtClean="0">
                <a:solidFill>
                  <a:schemeClr val="accent1">
                    <a:lumMod val="75000"/>
                  </a:schemeClr>
                </a:solidFill>
              </a:rPr>
              <a:t>+</a:t>
            </a:r>
            <a:r>
              <a:rPr lang="en-US" dirty="0" smtClean="0">
                <a:solidFill>
                  <a:schemeClr val="accent1">
                    <a:lumMod val="75000"/>
                  </a:schemeClr>
                </a:solidFill>
              </a:rPr>
              <a:t>  exchange</a:t>
            </a:r>
            <a:endParaRPr lang="bg-BG" dirty="0" smtClean="0">
              <a:solidFill>
                <a:schemeClr val="accent1">
                  <a:lumMod val="75000"/>
                </a:schemeClr>
              </a:solidFill>
            </a:endParaRPr>
          </a:p>
          <a:p>
            <a:pPr hangingPunct="0"/>
            <a:r>
              <a:rPr lang="en-US" dirty="0" smtClean="0">
                <a:solidFill>
                  <a:schemeClr val="accent1">
                    <a:lumMod val="75000"/>
                  </a:schemeClr>
                </a:solidFill>
              </a:rPr>
              <a:t>5) compensation - kidney:</a:t>
            </a:r>
            <a:endParaRPr lang="bg-BG" dirty="0" smtClean="0">
              <a:solidFill>
                <a:schemeClr val="accent1">
                  <a:lumMod val="75000"/>
                </a:schemeClr>
              </a:solidFill>
            </a:endParaRPr>
          </a:p>
          <a:p>
            <a:pPr hangingPunct="0"/>
            <a:r>
              <a:rPr lang="en-US" dirty="0" smtClean="0">
                <a:solidFill>
                  <a:schemeClr val="accent1">
                    <a:lumMod val="75000"/>
                  </a:schemeClr>
                </a:solidFill>
              </a:rPr>
              <a:t>        * retains HCO</a:t>
            </a:r>
            <a:r>
              <a:rPr lang="en-US" baseline="-25000" dirty="0" smtClean="0">
                <a:solidFill>
                  <a:schemeClr val="accent1">
                    <a:lumMod val="75000"/>
                  </a:schemeClr>
                </a:solidFill>
              </a:rPr>
              <a:t>3</a:t>
            </a:r>
            <a:r>
              <a:rPr lang="en-US" baseline="30000" dirty="0" smtClean="0">
                <a:solidFill>
                  <a:schemeClr val="accent1">
                    <a:lumMod val="75000"/>
                  </a:schemeClr>
                </a:solidFill>
              </a:rPr>
              <a:t>-</a:t>
            </a:r>
            <a:endParaRPr lang="bg-BG" dirty="0" smtClean="0">
              <a:solidFill>
                <a:schemeClr val="accent1">
                  <a:lumMod val="75000"/>
                </a:schemeClr>
              </a:solidFill>
            </a:endParaRPr>
          </a:p>
          <a:p>
            <a:pPr hangingPunct="0"/>
            <a:r>
              <a:rPr lang="en-US" dirty="0" smtClean="0">
                <a:solidFill>
                  <a:schemeClr val="accent1">
                    <a:lumMod val="75000"/>
                  </a:schemeClr>
                </a:solidFill>
              </a:rPr>
              <a:t>        * produces new HCO</a:t>
            </a:r>
            <a:r>
              <a:rPr lang="en-US" baseline="-25000" dirty="0" smtClean="0">
                <a:solidFill>
                  <a:schemeClr val="accent1">
                    <a:lumMod val="75000"/>
                  </a:schemeClr>
                </a:solidFill>
              </a:rPr>
              <a:t>3</a:t>
            </a:r>
            <a:r>
              <a:rPr lang="en-US" baseline="30000" dirty="0" smtClean="0">
                <a:solidFill>
                  <a:schemeClr val="accent1">
                    <a:lumMod val="75000"/>
                  </a:schemeClr>
                </a:solidFill>
              </a:rPr>
              <a:t>-</a:t>
            </a:r>
            <a:endParaRPr lang="bg-BG" dirty="0" smtClean="0">
              <a:solidFill>
                <a:schemeClr val="accent1">
                  <a:lumMod val="75000"/>
                </a:schemeClr>
              </a:solidFill>
            </a:endParaRPr>
          </a:p>
          <a:p>
            <a:pPr hangingPunct="0"/>
            <a:r>
              <a:rPr lang="en-US" dirty="0" smtClean="0">
                <a:solidFill>
                  <a:schemeClr val="accent1">
                    <a:lumMod val="75000"/>
                  </a:schemeClr>
                </a:solidFill>
              </a:rPr>
              <a:t>        * excretes H</a:t>
            </a:r>
            <a:r>
              <a:rPr lang="en-US" baseline="30000" dirty="0" smtClean="0">
                <a:solidFill>
                  <a:schemeClr val="accent1">
                    <a:lumMod val="75000"/>
                  </a:schemeClr>
                </a:solidFill>
              </a:rPr>
              <a:t>+</a:t>
            </a:r>
            <a:endParaRPr lang="bg-BG" dirty="0" smtClean="0">
              <a:solidFill>
                <a:schemeClr val="accent1">
                  <a:lumMod val="75000"/>
                </a:schemeClr>
              </a:solidFill>
            </a:endParaRPr>
          </a:p>
          <a:p>
            <a:pPr hangingPunct="0"/>
            <a:r>
              <a:rPr lang="en-US" dirty="0" smtClean="0">
                <a:solidFill>
                  <a:schemeClr val="accent1">
                    <a:lumMod val="75000"/>
                  </a:schemeClr>
                </a:solidFill>
              </a:rPr>
              <a:t>6) results of compensation: increased buffering capacity and an increase in pH towards normal</a:t>
            </a:r>
            <a:endParaRPr lang="bg-BG" dirty="0" smtClean="0">
              <a:solidFill>
                <a:schemeClr val="accent1">
                  <a:lumMod val="75000"/>
                </a:schemeClr>
              </a:solidFill>
            </a:endParaRPr>
          </a:p>
          <a:p>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8229600" cy="1143000"/>
          </a:xfrm>
        </p:spPr>
        <p:txBody>
          <a:bodyPr>
            <a:normAutofit/>
          </a:bodyPr>
          <a:lstStyle/>
          <a:p>
            <a:pPr algn="ctr"/>
            <a:r>
              <a:rPr lang="en-US" sz="3600" b="1" dirty="0" smtClean="0">
                <a:solidFill>
                  <a:schemeClr val="accent1">
                    <a:lumMod val="75000"/>
                  </a:schemeClr>
                </a:solidFill>
              </a:rPr>
              <a:t>Classification of acid - base disorders</a:t>
            </a:r>
            <a:endParaRPr lang="bg-BG" sz="3600" dirty="0">
              <a:solidFill>
                <a:schemeClr val="accent1">
                  <a:lumMod val="75000"/>
                </a:schemeClr>
              </a:solidFill>
            </a:endParaRPr>
          </a:p>
        </p:txBody>
      </p:sp>
      <p:sp>
        <p:nvSpPr>
          <p:cNvPr id="3" name="Content Placeholder 2"/>
          <p:cNvSpPr>
            <a:spLocks noGrp="1"/>
          </p:cNvSpPr>
          <p:nvPr>
            <p:ph idx="1"/>
          </p:nvPr>
        </p:nvSpPr>
        <p:spPr>
          <a:xfrm>
            <a:off x="457200" y="980728"/>
            <a:ext cx="8229600" cy="5877272"/>
          </a:xfrm>
        </p:spPr>
        <p:txBody>
          <a:bodyPr>
            <a:normAutofit fontScale="70000" lnSpcReduction="20000"/>
          </a:bodyPr>
          <a:lstStyle/>
          <a:p>
            <a:pPr hangingPunct="0">
              <a:buFont typeface="Wingdings" pitchFamily="2" charset="2"/>
              <a:buChar char="q"/>
            </a:pPr>
            <a:r>
              <a:rPr lang="en-US" b="1" u="sng" dirty="0" smtClean="0">
                <a:solidFill>
                  <a:schemeClr val="bg2">
                    <a:lumMod val="25000"/>
                  </a:schemeClr>
                </a:solidFill>
              </a:rPr>
              <a:t>Respiratory alkalosis</a:t>
            </a:r>
            <a:endParaRPr lang="bg-BG" dirty="0" smtClean="0">
              <a:solidFill>
                <a:schemeClr val="bg2">
                  <a:lumMod val="25000"/>
                </a:schemeClr>
              </a:solidFill>
            </a:endParaRPr>
          </a:p>
          <a:p>
            <a:pPr hangingPunct="0"/>
            <a:r>
              <a:rPr lang="en-US" dirty="0" smtClean="0">
                <a:solidFill>
                  <a:schemeClr val="bg2">
                    <a:lumMod val="25000"/>
                  </a:schemeClr>
                </a:solidFill>
              </a:rPr>
              <a:t>1) primary defect: CO</a:t>
            </a:r>
            <a:r>
              <a:rPr lang="en-US" baseline="-25000" dirty="0" smtClean="0">
                <a:solidFill>
                  <a:schemeClr val="bg2">
                    <a:lumMod val="25000"/>
                  </a:schemeClr>
                </a:solidFill>
              </a:rPr>
              <a:t>2</a:t>
            </a:r>
            <a:r>
              <a:rPr lang="en-US" dirty="0" smtClean="0">
                <a:solidFill>
                  <a:schemeClr val="bg2">
                    <a:lumMod val="25000"/>
                  </a:schemeClr>
                </a:solidFill>
              </a:rPr>
              <a:t> deficit</a:t>
            </a:r>
            <a:endParaRPr lang="bg-BG" dirty="0" smtClean="0">
              <a:solidFill>
                <a:schemeClr val="bg2">
                  <a:lumMod val="25000"/>
                </a:schemeClr>
              </a:solidFill>
            </a:endParaRPr>
          </a:p>
          <a:p>
            <a:pPr hangingPunct="0"/>
            <a:r>
              <a:rPr lang="en-US" dirty="0" smtClean="0">
                <a:solidFill>
                  <a:schemeClr val="bg2">
                    <a:lumMod val="25000"/>
                  </a:schemeClr>
                </a:solidFill>
              </a:rPr>
              <a:t>2) causes:</a:t>
            </a:r>
            <a:endParaRPr lang="bg-BG" dirty="0" smtClean="0">
              <a:solidFill>
                <a:schemeClr val="bg2">
                  <a:lumMod val="25000"/>
                </a:schemeClr>
              </a:solidFill>
            </a:endParaRPr>
          </a:p>
          <a:p>
            <a:pPr hangingPunct="0"/>
            <a:r>
              <a:rPr lang="en-US" dirty="0" smtClean="0">
                <a:solidFill>
                  <a:schemeClr val="bg2">
                    <a:lumMod val="25000"/>
                  </a:schemeClr>
                </a:solidFill>
              </a:rPr>
              <a:t>    * overstimulation of respiratory center</a:t>
            </a:r>
            <a:endParaRPr lang="bg-BG" dirty="0" smtClean="0">
              <a:solidFill>
                <a:schemeClr val="bg2">
                  <a:lumMod val="25000"/>
                </a:schemeClr>
              </a:solidFill>
            </a:endParaRPr>
          </a:p>
          <a:p>
            <a:pPr hangingPunct="0"/>
            <a:r>
              <a:rPr lang="en-US" dirty="0" smtClean="0">
                <a:solidFill>
                  <a:schemeClr val="bg2">
                    <a:lumMod val="25000"/>
                  </a:schemeClr>
                </a:solidFill>
              </a:rPr>
              <a:t>    * hyperventilation</a:t>
            </a:r>
            <a:endParaRPr lang="bg-BG" dirty="0" smtClean="0">
              <a:solidFill>
                <a:schemeClr val="bg2">
                  <a:lumMod val="25000"/>
                </a:schemeClr>
              </a:solidFill>
            </a:endParaRPr>
          </a:p>
          <a:p>
            <a:pPr hangingPunct="0"/>
            <a:r>
              <a:rPr lang="en-US" dirty="0" smtClean="0">
                <a:solidFill>
                  <a:schemeClr val="bg2">
                    <a:lumMod val="25000"/>
                  </a:schemeClr>
                </a:solidFill>
              </a:rPr>
              <a:t>3) lab findings:</a:t>
            </a:r>
            <a:endParaRPr lang="bg-BG" dirty="0" smtClean="0">
              <a:solidFill>
                <a:schemeClr val="bg2">
                  <a:lumMod val="25000"/>
                </a:schemeClr>
              </a:solidFill>
            </a:endParaRPr>
          </a:p>
          <a:p>
            <a:pPr hangingPunct="0"/>
            <a:r>
              <a:rPr lang="en-US" dirty="0" smtClean="0">
                <a:solidFill>
                  <a:schemeClr val="bg2">
                    <a:lumMod val="25000"/>
                  </a:schemeClr>
                </a:solidFill>
              </a:rPr>
              <a:t>    * pH &gt; 7.45</a:t>
            </a:r>
            <a:endParaRPr lang="bg-BG" dirty="0" smtClean="0">
              <a:solidFill>
                <a:schemeClr val="bg2">
                  <a:lumMod val="25000"/>
                </a:schemeClr>
              </a:solidFill>
            </a:endParaRPr>
          </a:p>
          <a:p>
            <a:pPr hangingPunct="0"/>
            <a:r>
              <a:rPr lang="en-US" dirty="0" smtClean="0">
                <a:solidFill>
                  <a:schemeClr val="bg2">
                    <a:lumMod val="25000"/>
                  </a:schemeClr>
                </a:solidFill>
              </a:rPr>
              <a:t>    * HCO</a:t>
            </a:r>
            <a:r>
              <a:rPr lang="en-US" baseline="-25000" dirty="0" smtClean="0">
                <a:solidFill>
                  <a:schemeClr val="bg2">
                    <a:lumMod val="25000"/>
                  </a:schemeClr>
                </a:solidFill>
              </a:rPr>
              <a:t>3</a:t>
            </a:r>
            <a:r>
              <a:rPr lang="en-US" baseline="30000" dirty="0" smtClean="0">
                <a:solidFill>
                  <a:schemeClr val="bg2">
                    <a:lumMod val="25000"/>
                  </a:schemeClr>
                </a:solidFill>
              </a:rPr>
              <a:t>-</a:t>
            </a:r>
            <a:r>
              <a:rPr lang="en-US" dirty="0" smtClean="0">
                <a:solidFill>
                  <a:schemeClr val="bg2">
                    <a:lumMod val="25000"/>
                  </a:schemeClr>
                </a:solidFill>
              </a:rPr>
              <a:t> / H</a:t>
            </a:r>
            <a:r>
              <a:rPr lang="en-US" baseline="-25000" dirty="0" smtClean="0">
                <a:solidFill>
                  <a:schemeClr val="bg2">
                    <a:lumMod val="25000"/>
                  </a:schemeClr>
                </a:solidFill>
              </a:rPr>
              <a:t>2</a:t>
            </a:r>
            <a:r>
              <a:rPr lang="en-US" dirty="0" smtClean="0">
                <a:solidFill>
                  <a:schemeClr val="bg2">
                    <a:lumMod val="25000"/>
                  </a:schemeClr>
                </a:solidFill>
              </a:rPr>
              <a:t>CO</a:t>
            </a:r>
            <a:r>
              <a:rPr lang="en-US" baseline="-25000" dirty="0" smtClean="0">
                <a:solidFill>
                  <a:schemeClr val="bg2">
                    <a:lumMod val="25000"/>
                  </a:schemeClr>
                </a:solidFill>
              </a:rPr>
              <a:t>3</a:t>
            </a:r>
            <a:r>
              <a:rPr lang="en-US" dirty="0" smtClean="0">
                <a:solidFill>
                  <a:schemeClr val="bg2">
                    <a:lumMod val="25000"/>
                  </a:schemeClr>
                </a:solidFill>
              </a:rPr>
              <a:t> &gt; 20</a:t>
            </a:r>
            <a:endParaRPr lang="bg-BG" dirty="0" smtClean="0">
              <a:solidFill>
                <a:schemeClr val="bg2">
                  <a:lumMod val="25000"/>
                </a:schemeClr>
              </a:solidFill>
            </a:endParaRPr>
          </a:p>
          <a:p>
            <a:pPr hangingPunct="0"/>
            <a:r>
              <a:rPr lang="en-US" dirty="0" smtClean="0">
                <a:solidFill>
                  <a:schemeClr val="bg2">
                    <a:lumMod val="25000"/>
                  </a:schemeClr>
                </a:solidFill>
              </a:rPr>
              <a:t>    * pCO</a:t>
            </a:r>
            <a:r>
              <a:rPr lang="en-US" baseline="-25000" dirty="0" smtClean="0">
                <a:solidFill>
                  <a:schemeClr val="bg2">
                    <a:lumMod val="25000"/>
                  </a:schemeClr>
                </a:solidFill>
              </a:rPr>
              <a:t>2</a:t>
            </a:r>
            <a:r>
              <a:rPr lang="en-US" dirty="0" smtClean="0">
                <a:solidFill>
                  <a:schemeClr val="bg2">
                    <a:lumMod val="25000"/>
                  </a:schemeClr>
                </a:solidFill>
              </a:rPr>
              <a:t> &lt; 35 mm Hg</a:t>
            </a:r>
            <a:endParaRPr lang="bg-BG" dirty="0" smtClean="0">
              <a:solidFill>
                <a:schemeClr val="bg2">
                  <a:lumMod val="25000"/>
                </a:schemeClr>
              </a:solidFill>
            </a:endParaRPr>
          </a:p>
          <a:p>
            <a:pPr hangingPunct="0"/>
            <a:r>
              <a:rPr lang="en-US" dirty="0" smtClean="0">
                <a:solidFill>
                  <a:schemeClr val="bg2">
                    <a:lumMod val="25000"/>
                  </a:schemeClr>
                </a:solidFill>
              </a:rPr>
              <a:t>    * [K</a:t>
            </a:r>
            <a:r>
              <a:rPr lang="en-US" baseline="30000" dirty="0" smtClean="0">
                <a:solidFill>
                  <a:schemeClr val="bg2">
                    <a:lumMod val="25000"/>
                  </a:schemeClr>
                </a:solidFill>
              </a:rPr>
              <a:t>+</a:t>
            </a:r>
            <a:r>
              <a:rPr lang="en-US" dirty="0" smtClean="0">
                <a:solidFill>
                  <a:schemeClr val="bg2">
                    <a:lumMod val="25000"/>
                  </a:schemeClr>
                </a:solidFill>
              </a:rPr>
              <a:t>] decreased with pO</a:t>
            </a:r>
            <a:r>
              <a:rPr lang="en-US" baseline="-25000" dirty="0" smtClean="0">
                <a:solidFill>
                  <a:schemeClr val="bg2">
                    <a:lumMod val="25000"/>
                  </a:schemeClr>
                </a:solidFill>
              </a:rPr>
              <a:t>2</a:t>
            </a:r>
            <a:r>
              <a:rPr lang="en-US" dirty="0" smtClean="0">
                <a:solidFill>
                  <a:schemeClr val="bg2">
                    <a:lumMod val="25000"/>
                  </a:schemeClr>
                </a:solidFill>
              </a:rPr>
              <a:t> slightly higher </a:t>
            </a:r>
            <a:endParaRPr lang="bg-BG" dirty="0" smtClean="0">
              <a:solidFill>
                <a:schemeClr val="bg2">
                  <a:lumMod val="25000"/>
                </a:schemeClr>
              </a:solidFill>
            </a:endParaRPr>
          </a:p>
          <a:p>
            <a:pPr hangingPunct="0"/>
            <a:r>
              <a:rPr lang="en-US" dirty="0" smtClean="0">
                <a:solidFill>
                  <a:schemeClr val="bg2">
                    <a:lumMod val="25000"/>
                  </a:schemeClr>
                </a:solidFill>
              </a:rPr>
              <a:t>    * H</a:t>
            </a:r>
            <a:r>
              <a:rPr lang="en-US" baseline="-25000" dirty="0" smtClean="0">
                <a:solidFill>
                  <a:schemeClr val="bg2">
                    <a:lumMod val="25000"/>
                  </a:schemeClr>
                </a:solidFill>
              </a:rPr>
              <a:t>2</a:t>
            </a:r>
            <a:r>
              <a:rPr lang="en-US" dirty="0" smtClean="0">
                <a:solidFill>
                  <a:schemeClr val="bg2">
                    <a:lumMod val="25000"/>
                  </a:schemeClr>
                </a:solidFill>
              </a:rPr>
              <a:t>CO</a:t>
            </a:r>
            <a:r>
              <a:rPr lang="en-US" baseline="-25000" dirty="0" smtClean="0">
                <a:solidFill>
                  <a:schemeClr val="bg2">
                    <a:lumMod val="25000"/>
                  </a:schemeClr>
                </a:solidFill>
              </a:rPr>
              <a:t>3</a:t>
            </a:r>
            <a:r>
              <a:rPr lang="en-US" dirty="0" smtClean="0">
                <a:solidFill>
                  <a:schemeClr val="bg2">
                    <a:lumMod val="25000"/>
                  </a:schemeClr>
                </a:solidFill>
              </a:rPr>
              <a:t> decreased</a:t>
            </a:r>
            <a:endParaRPr lang="bg-BG" dirty="0" smtClean="0">
              <a:solidFill>
                <a:schemeClr val="bg2">
                  <a:lumMod val="25000"/>
                </a:schemeClr>
              </a:solidFill>
            </a:endParaRPr>
          </a:p>
          <a:p>
            <a:pPr hangingPunct="0"/>
            <a:r>
              <a:rPr lang="en-US" dirty="0" smtClean="0">
                <a:solidFill>
                  <a:schemeClr val="bg2">
                    <a:lumMod val="25000"/>
                  </a:schemeClr>
                </a:solidFill>
              </a:rPr>
              <a:t>4) buffering : </a:t>
            </a:r>
            <a:r>
              <a:rPr lang="en-US" dirty="0" err="1" smtClean="0">
                <a:solidFill>
                  <a:schemeClr val="bg2">
                    <a:lumMod val="25000"/>
                  </a:schemeClr>
                </a:solidFill>
              </a:rPr>
              <a:t>Hb</a:t>
            </a:r>
            <a:r>
              <a:rPr lang="en-US" dirty="0" smtClean="0">
                <a:solidFill>
                  <a:schemeClr val="bg2">
                    <a:lumMod val="25000"/>
                  </a:schemeClr>
                </a:solidFill>
              </a:rPr>
              <a:t>, lactate excreted from intracellular fluid ---&gt; K</a:t>
            </a:r>
            <a:r>
              <a:rPr lang="en-US" baseline="30000" dirty="0" smtClean="0">
                <a:solidFill>
                  <a:schemeClr val="bg2">
                    <a:lumMod val="25000"/>
                  </a:schemeClr>
                </a:solidFill>
              </a:rPr>
              <a:t>+</a:t>
            </a:r>
            <a:r>
              <a:rPr lang="en-US" dirty="0" smtClean="0">
                <a:solidFill>
                  <a:schemeClr val="bg2">
                    <a:lumMod val="25000"/>
                  </a:schemeClr>
                </a:solidFill>
              </a:rPr>
              <a:t> / H</a:t>
            </a:r>
            <a:r>
              <a:rPr lang="en-US" baseline="30000" dirty="0" smtClean="0">
                <a:solidFill>
                  <a:schemeClr val="bg2">
                    <a:lumMod val="25000"/>
                  </a:schemeClr>
                </a:solidFill>
              </a:rPr>
              <a:t>+</a:t>
            </a:r>
            <a:r>
              <a:rPr lang="en-US" dirty="0" smtClean="0">
                <a:solidFill>
                  <a:schemeClr val="bg2">
                    <a:lumMod val="25000"/>
                  </a:schemeClr>
                </a:solidFill>
              </a:rPr>
              <a:t> exchange</a:t>
            </a:r>
            <a:endParaRPr lang="bg-BG" dirty="0" smtClean="0">
              <a:solidFill>
                <a:schemeClr val="bg2">
                  <a:lumMod val="25000"/>
                </a:schemeClr>
              </a:solidFill>
            </a:endParaRPr>
          </a:p>
          <a:p>
            <a:pPr hangingPunct="0"/>
            <a:r>
              <a:rPr lang="en-US" dirty="0" smtClean="0">
                <a:solidFill>
                  <a:schemeClr val="bg2">
                    <a:lumMod val="25000"/>
                  </a:schemeClr>
                </a:solidFill>
              </a:rPr>
              <a:t>5) compensation -  </a:t>
            </a:r>
            <a:r>
              <a:rPr lang="en-US" i="1" dirty="0" smtClean="0">
                <a:solidFill>
                  <a:schemeClr val="bg2">
                    <a:lumMod val="25000"/>
                  </a:schemeClr>
                </a:solidFill>
              </a:rPr>
              <a:t>kidney :</a:t>
            </a:r>
            <a:r>
              <a:rPr lang="en-US" dirty="0" smtClean="0">
                <a:solidFill>
                  <a:schemeClr val="bg2">
                    <a:lumMod val="25000"/>
                  </a:schemeClr>
                </a:solidFill>
              </a:rPr>
              <a:t> reabsorbs less HCO</a:t>
            </a:r>
            <a:r>
              <a:rPr lang="en-US" baseline="-25000" dirty="0" smtClean="0">
                <a:solidFill>
                  <a:schemeClr val="bg2">
                    <a:lumMod val="25000"/>
                  </a:schemeClr>
                </a:solidFill>
              </a:rPr>
              <a:t>3</a:t>
            </a:r>
            <a:r>
              <a:rPr lang="en-US" baseline="30000" dirty="0" smtClean="0">
                <a:solidFill>
                  <a:schemeClr val="bg2">
                    <a:lumMod val="25000"/>
                  </a:schemeClr>
                </a:solidFill>
              </a:rPr>
              <a:t>-</a:t>
            </a:r>
            <a:endParaRPr lang="bg-BG" dirty="0" smtClean="0">
              <a:solidFill>
                <a:schemeClr val="bg2">
                  <a:lumMod val="25000"/>
                </a:schemeClr>
              </a:solidFill>
            </a:endParaRPr>
          </a:p>
          <a:p>
            <a:pPr hangingPunct="0"/>
            <a:r>
              <a:rPr lang="en-US" dirty="0" smtClean="0">
                <a:solidFill>
                  <a:schemeClr val="bg2">
                    <a:lumMod val="25000"/>
                  </a:schemeClr>
                </a:solidFill>
              </a:rPr>
              <a:t>6) results of compensation: decreased buffering capacity, less base, which decreases the pH towards normal</a:t>
            </a:r>
            <a:endParaRPr lang="bg-BG"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936104"/>
          </a:xfrm>
        </p:spPr>
        <p:txBody>
          <a:bodyPr>
            <a:normAutofit/>
          </a:bodyPr>
          <a:lstStyle/>
          <a:p>
            <a:pPr algn="ctr"/>
            <a:r>
              <a:rPr lang="en-US" sz="3600" b="1" dirty="0" smtClean="0">
                <a:solidFill>
                  <a:schemeClr val="accent1">
                    <a:lumMod val="75000"/>
                  </a:schemeClr>
                </a:solidFill>
              </a:rPr>
              <a:t>Classification of acid - base disorders</a:t>
            </a:r>
            <a:endParaRPr lang="bg-BG" sz="3600" dirty="0">
              <a:solidFill>
                <a:schemeClr val="accent1">
                  <a:lumMod val="75000"/>
                </a:schemeClr>
              </a:solidFill>
            </a:endParaRPr>
          </a:p>
        </p:txBody>
      </p:sp>
      <p:sp>
        <p:nvSpPr>
          <p:cNvPr id="3" name="Content Placeholder 2"/>
          <p:cNvSpPr>
            <a:spLocks noGrp="1"/>
          </p:cNvSpPr>
          <p:nvPr>
            <p:ph idx="1"/>
          </p:nvPr>
        </p:nvSpPr>
        <p:spPr>
          <a:xfrm>
            <a:off x="0" y="692696"/>
            <a:ext cx="9144000" cy="6165304"/>
          </a:xfrm>
        </p:spPr>
        <p:txBody>
          <a:bodyPr>
            <a:normAutofit fontScale="62500" lnSpcReduction="20000"/>
          </a:bodyPr>
          <a:lstStyle/>
          <a:p>
            <a:pPr hangingPunct="0">
              <a:buFont typeface="Wingdings" pitchFamily="2" charset="2"/>
              <a:buChar char="q"/>
            </a:pPr>
            <a:r>
              <a:rPr lang="en-US" sz="3100" b="1" u="sng" dirty="0" smtClean="0">
                <a:solidFill>
                  <a:srgbClr val="FF0000"/>
                </a:solidFill>
              </a:rPr>
              <a:t>Metabolic acidosis</a:t>
            </a:r>
            <a:endParaRPr lang="bg-BG" sz="3100" dirty="0" smtClean="0">
              <a:solidFill>
                <a:srgbClr val="FF0000"/>
              </a:solidFill>
            </a:endParaRPr>
          </a:p>
          <a:p>
            <a:pPr hangingPunct="0"/>
            <a:r>
              <a:rPr lang="en-US" dirty="0" smtClean="0">
                <a:solidFill>
                  <a:srgbClr val="FF0000"/>
                </a:solidFill>
              </a:rPr>
              <a:t>1) primary defect: decrease in HCO</a:t>
            </a:r>
            <a:r>
              <a:rPr lang="en-US" baseline="-25000" dirty="0" smtClean="0">
                <a:solidFill>
                  <a:srgbClr val="FF0000"/>
                </a:solidFill>
              </a:rPr>
              <a:t>3</a:t>
            </a:r>
            <a:r>
              <a:rPr lang="en-US" baseline="30000" dirty="0" smtClean="0">
                <a:solidFill>
                  <a:srgbClr val="FF0000"/>
                </a:solidFill>
              </a:rPr>
              <a:t>-</a:t>
            </a:r>
            <a:r>
              <a:rPr lang="en-US" dirty="0" smtClean="0">
                <a:solidFill>
                  <a:srgbClr val="FF0000"/>
                </a:solidFill>
              </a:rPr>
              <a:t>  or increase in fixed acids from a metabolic problem ( disorder )</a:t>
            </a:r>
            <a:endParaRPr lang="bg-BG" dirty="0" smtClean="0">
              <a:solidFill>
                <a:srgbClr val="FF0000"/>
              </a:solidFill>
            </a:endParaRPr>
          </a:p>
          <a:p>
            <a:pPr hangingPunct="0"/>
            <a:r>
              <a:rPr lang="en-US" dirty="0" smtClean="0">
                <a:solidFill>
                  <a:srgbClr val="FF0000"/>
                </a:solidFill>
              </a:rPr>
              <a:t>2) causes:</a:t>
            </a:r>
            <a:endParaRPr lang="bg-BG" dirty="0" smtClean="0">
              <a:solidFill>
                <a:srgbClr val="FF0000"/>
              </a:solidFill>
            </a:endParaRPr>
          </a:p>
          <a:p>
            <a:pPr hangingPunct="0"/>
            <a:r>
              <a:rPr lang="en-US" dirty="0" smtClean="0">
                <a:solidFill>
                  <a:srgbClr val="FF0000"/>
                </a:solidFill>
              </a:rPr>
              <a:t>   * excessive production of organic acids</a:t>
            </a:r>
            <a:endParaRPr lang="bg-BG" dirty="0" smtClean="0">
              <a:solidFill>
                <a:srgbClr val="FF0000"/>
              </a:solidFill>
            </a:endParaRPr>
          </a:p>
          <a:p>
            <a:pPr hangingPunct="0"/>
            <a:r>
              <a:rPr lang="en-US" dirty="0" smtClean="0">
                <a:solidFill>
                  <a:srgbClr val="FF0000"/>
                </a:solidFill>
              </a:rPr>
              <a:t>   * reduce excretion of acids</a:t>
            </a:r>
            <a:endParaRPr lang="bg-BG" dirty="0" smtClean="0">
              <a:solidFill>
                <a:srgbClr val="FF0000"/>
              </a:solidFill>
            </a:endParaRPr>
          </a:p>
          <a:p>
            <a:pPr hangingPunct="0"/>
            <a:r>
              <a:rPr lang="en-US" dirty="0" smtClean="0">
                <a:solidFill>
                  <a:srgbClr val="FF0000"/>
                </a:solidFill>
              </a:rPr>
              <a:t>   * excessive loss of HCO</a:t>
            </a:r>
            <a:r>
              <a:rPr lang="en-US" baseline="-25000" dirty="0" smtClean="0">
                <a:solidFill>
                  <a:srgbClr val="FF0000"/>
                </a:solidFill>
              </a:rPr>
              <a:t>3</a:t>
            </a:r>
            <a:r>
              <a:rPr lang="en-US" baseline="30000" dirty="0" smtClean="0">
                <a:solidFill>
                  <a:srgbClr val="FF0000"/>
                </a:solidFill>
              </a:rPr>
              <a:t>-</a:t>
            </a:r>
            <a:endParaRPr lang="bg-BG" dirty="0" smtClean="0">
              <a:solidFill>
                <a:srgbClr val="FF0000"/>
              </a:solidFill>
            </a:endParaRPr>
          </a:p>
          <a:p>
            <a:pPr hangingPunct="0"/>
            <a:r>
              <a:rPr lang="en-US" dirty="0" smtClean="0">
                <a:solidFill>
                  <a:srgbClr val="FF0000"/>
                </a:solidFill>
              </a:rPr>
              <a:t>   * toxicity</a:t>
            </a:r>
            <a:endParaRPr lang="bg-BG" dirty="0" smtClean="0">
              <a:solidFill>
                <a:srgbClr val="FF0000"/>
              </a:solidFill>
            </a:endParaRPr>
          </a:p>
          <a:p>
            <a:pPr hangingPunct="0"/>
            <a:r>
              <a:rPr lang="en-US" dirty="0" smtClean="0">
                <a:solidFill>
                  <a:srgbClr val="FF0000"/>
                </a:solidFill>
              </a:rPr>
              <a:t>3) lab findings</a:t>
            </a:r>
            <a:endParaRPr lang="bg-BG" dirty="0" smtClean="0">
              <a:solidFill>
                <a:srgbClr val="FF0000"/>
              </a:solidFill>
            </a:endParaRPr>
          </a:p>
          <a:p>
            <a:pPr hangingPunct="0"/>
            <a:r>
              <a:rPr lang="en-US" dirty="0" smtClean="0">
                <a:solidFill>
                  <a:srgbClr val="FF0000"/>
                </a:solidFill>
              </a:rPr>
              <a:t>   * pH &lt; 7.35</a:t>
            </a:r>
            <a:endParaRPr lang="bg-BG" dirty="0" smtClean="0">
              <a:solidFill>
                <a:srgbClr val="FF0000"/>
              </a:solidFill>
            </a:endParaRPr>
          </a:p>
          <a:p>
            <a:pPr hangingPunct="0"/>
            <a:r>
              <a:rPr lang="en-US" dirty="0" smtClean="0">
                <a:solidFill>
                  <a:srgbClr val="FF0000"/>
                </a:solidFill>
              </a:rPr>
              <a:t>   * pCO</a:t>
            </a:r>
            <a:r>
              <a:rPr lang="en-US" baseline="-25000" dirty="0" smtClean="0">
                <a:solidFill>
                  <a:srgbClr val="FF0000"/>
                </a:solidFill>
              </a:rPr>
              <a:t>2</a:t>
            </a:r>
            <a:r>
              <a:rPr lang="en-US" dirty="0" smtClean="0">
                <a:solidFill>
                  <a:srgbClr val="FF0000"/>
                </a:solidFill>
              </a:rPr>
              <a:t> - decreased</a:t>
            </a:r>
            <a:endParaRPr lang="bg-BG" dirty="0" smtClean="0">
              <a:solidFill>
                <a:srgbClr val="FF0000"/>
              </a:solidFill>
            </a:endParaRPr>
          </a:p>
          <a:p>
            <a:pPr hangingPunct="0"/>
            <a:r>
              <a:rPr lang="en-US" dirty="0" smtClean="0">
                <a:solidFill>
                  <a:srgbClr val="FF0000"/>
                </a:solidFill>
              </a:rPr>
              <a:t>   * HCO</a:t>
            </a:r>
            <a:r>
              <a:rPr lang="en-US" baseline="-25000" dirty="0" smtClean="0">
                <a:solidFill>
                  <a:srgbClr val="FF0000"/>
                </a:solidFill>
              </a:rPr>
              <a:t>3</a:t>
            </a:r>
            <a:r>
              <a:rPr lang="en-US" baseline="30000" dirty="0" smtClean="0">
                <a:solidFill>
                  <a:srgbClr val="FF0000"/>
                </a:solidFill>
              </a:rPr>
              <a:t>-</a:t>
            </a:r>
            <a:r>
              <a:rPr lang="en-US" dirty="0" smtClean="0">
                <a:solidFill>
                  <a:srgbClr val="FF0000"/>
                </a:solidFill>
              </a:rPr>
              <a:t> &lt; 24 </a:t>
            </a:r>
            <a:r>
              <a:rPr lang="en-US" dirty="0" err="1" smtClean="0">
                <a:solidFill>
                  <a:srgbClr val="FF0000"/>
                </a:solidFill>
              </a:rPr>
              <a:t>mmol</a:t>
            </a:r>
            <a:r>
              <a:rPr lang="en-US" dirty="0" smtClean="0">
                <a:solidFill>
                  <a:srgbClr val="FF0000"/>
                </a:solidFill>
              </a:rPr>
              <a:t>/l</a:t>
            </a:r>
            <a:endParaRPr lang="bg-BG" dirty="0" smtClean="0">
              <a:solidFill>
                <a:srgbClr val="FF0000"/>
              </a:solidFill>
            </a:endParaRPr>
          </a:p>
          <a:p>
            <a:pPr hangingPunct="0"/>
            <a:r>
              <a:rPr lang="en-US" dirty="0" smtClean="0">
                <a:solidFill>
                  <a:srgbClr val="FF0000"/>
                </a:solidFill>
              </a:rPr>
              <a:t>   * HCO</a:t>
            </a:r>
            <a:r>
              <a:rPr lang="en-US" baseline="-25000" dirty="0" smtClean="0">
                <a:solidFill>
                  <a:srgbClr val="FF0000"/>
                </a:solidFill>
              </a:rPr>
              <a:t>3</a:t>
            </a:r>
            <a:r>
              <a:rPr lang="en-US" baseline="30000" dirty="0" smtClean="0">
                <a:solidFill>
                  <a:srgbClr val="FF0000"/>
                </a:solidFill>
              </a:rPr>
              <a:t>-</a:t>
            </a:r>
            <a:r>
              <a:rPr lang="en-US" dirty="0" smtClean="0">
                <a:solidFill>
                  <a:srgbClr val="FF0000"/>
                </a:solidFill>
              </a:rPr>
              <a:t> / H</a:t>
            </a:r>
            <a:r>
              <a:rPr lang="en-US" baseline="-25000" dirty="0" smtClean="0">
                <a:solidFill>
                  <a:srgbClr val="FF0000"/>
                </a:solidFill>
              </a:rPr>
              <a:t>2</a:t>
            </a:r>
            <a:r>
              <a:rPr lang="en-US" dirty="0" smtClean="0">
                <a:solidFill>
                  <a:srgbClr val="FF0000"/>
                </a:solidFill>
              </a:rPr>
              <a:t>CO</a:t>
            </a:r>
            <a:r>
              <a:rPr lang="en-US" baseline="-25000" dirty="0" smtClean="0">
                <a:solidFill>
                  <a:srgbClr val="FF0000"/>
                </a:solidFill>
              </a:rPr>
              <a:t>3</a:t>
            </a:r>
            <a:r>
              <a:rPr lang="en-US" dirty="0" smtClean="0">
                <a:solidFill>
                  <a:srgbClr val="FF0000"/>
                </a:solidFill>
              </a:rPr>
              <a:t> &lt;20</a:t>
            </a:r>
            <a:endParaRPr lang="bg-BG" dirty="0" smtClean="0">
              <a:solidFill>
                <a:srgbClr val="FF0000"/>
              </a:solidFill>
            </a:endParaRPr>
          </a:p>
          <a:p>
            <a:pPr hangingPunct="0"/>
            <a:r>
              <a:rPr lang="en-US" dirty="0" smtClean="0">
                <a:solidFill>
                  <a:srgbClr val="FF0000"/>
                </a:solidFill>
              </a:rPr>
              <a:t>4) buffering: </a:t>
            </a:r>
            <a:r>
              <a:rPr lang="en-US" dirty="0" err="1" smtClean="0">
                <a:solidFill>
                  <a:srgbClr val="FF0000"/>
                </a:solidFill>
              </a:rPr>
              <a:t>Hb</a:t>
            </a:r>
            <a:r>
              <a:rPr lang="en-US" dirty="0" smtClean="0">
                <a:solidFill>
                  <a:srgbClr val="FF0000"/>
                </a:solidFill>
              </a:rPr>
              <a:t>, plasma proteins, bicarbonate pair</a:t>
            </a:r>
            <a:endParaRPr lang="bg-BG" dirty="0" smtClean="0">
              <a:solidFill>
                <a:srgbClr val="FF0000"/>
              </a:solidFill>
            </a:endParaRPr>
          </a:p>
          <a:p>
            <a:pPr hangingPunct="0"/>
            <a:r>
              <a:rPr lang="en-US" dirty="0" smtClean="0">
                <a:solidFill>
                  <a:srgbClr val="FF0000"/>
                </a:solidFill>
              </a:rPr>
              <a:t>5) compensation:</a:t>
            </a:r>
            <a:endParaRPr lang="bg-BG" dirty="0" smtClean="0">
              <a:solidFill>
                <a:srgbClr val="FF0000"/>
              </a:solidFill>
            </a:endParaRPr>
          </a:p>
          <a:p>
            <a:pPr hangingPunct="0"/>
            <a:r>
              <a:rPr lang="en-US" dirty="0" smtClean="0">
                <a:solidFill>
                  <a:srgbClr val="FF0000"/>
                </a:solidFill>
              </a:rPr>
              <a:t>   * </a:t>
            </a:r>
            <a:r>
              <a:rPr lang="en-US" i="1" dirty="0" smtClean="0">
                <a:solidFill>
                  <a:srgbClr val="FF0000"/>
                </a:solidFill>
              </a:rPr>
              <a:t>fast</a:t>
            </a:r>
            <a:r>
              <a:rPr lang="en-US" dirty="0" smtClean="0">
                <a:solidFill>
                  <a:srgbClr val="FF0000"/>
                </a:solidFill>
              </a:rPr>
              <a:t> : respiratory - increased ventilation</a:t>
            </a:r>
            <a:endParaRPr lang="bg-BG" dirty="0" smtClean="0">
              <a:solidFill>
                <a:srgbClr val="FF0000"/>
              </a:solidFill>
            </a:endParaRPr>
          </a:p>
          <a:p>
            <a:pPr hangingPunct="0"/>
            <a:r>
              <a:rPr lang="en-US" dirty="0" smtClean="0">
                <a:solidFill>
                  <a:srgbClr val="FF0000"/>
                </a:solidFill>
              </a:rPr>
              <a:t>   * </a:t>
            </a:r>
            <a:r>
              <a:rPr lang="en-US" i="1" dirty="0" smtClean="0">
                <a:solidFill>
                  <a:srgbClr val="FF0000"/>
                </a:solidFill>
              </a:rPr>
              <a:t>slow</a:t>
            </a:r>
            <a:r>
              <a:rPr lang="en-US" dirty="0" smtClean="0">
                <a:solidFill>
                  <a:srgbClr val="FF0000"/>
                </a:solidFill>
              </a:rPr>
              <a:t> : renal - increased excretion of acid, increased production of new HCO</a:t>
            </a:r>
            <a:r>
              <a:rPr lang="en-US" baseline="-25000" dirty="0" smtClean="0">
                <a:solidFill>
                  <a:srgbClr val="FF0000"/>
                </a:solidFill>
              </a:rPr>
              <a:t>3</a:t>
            </a:r>
            <a:r>
              <a:rPr lang="en-US" baseline="30000" dirty="0" smtClean="0">
                <a:solidFill>
                  <a:srgbClr val="FF0000"/>
                </a:solidFill>
              </a:rPr>
              <a:t>-</a:t>
            </a:r>
            <a:endParaRPr lang="bg-BG" dirty="0" smtClean="0">
              <a:solidFill>
                <a:srgbClr val="FF0000"/>
              </a:solidFill>
            </a:endParaRPr>
          </a:p>
          <a:p>
            <a:r>
              <a:rPr lang="en-US" dirty="0" smtClean="0">
                <a:solidFill>
                  <a:srgbClr val="FF0000"/>
                </a:solidFill>
              </a:rPr>
              <a:t>6) results of compensation : increased buffering capacity, increased production of base, excretion of acid leads to increasing pH towards normal</a:t>
            </a:r>
            <a:endParaRPr lang="bg-BG" dirty="0" smtClean="0">
              <a:solidFill>
                <a:srgbClr val="FF0000"/>
              </a:solidFill>
            </a:endParaRPr>
          </a:p>
          <a:p>
            <a:endParaRPr lang="bg-BG"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43408"/>
            <a:ext cx="8568952" cy="1143000"/>
          </a:xfrm>
        </p:spPr>
        <p:txBody>
          <a:bodyPr>
            <a:normAutofit/>
          </a:bodyPr>
          <a:lstStyle/>
          <a:p>
            <a:pPr algn="ctr"/>
            <a:r>
              <a:rPr lang="en-US" sz="3600" b="1" dirty="0" smtClean="0">
                <a:solidFill>
                  <a:schemeClr val="accent1">
                    <a:lumMod val="75000"/>
                  </a:schemeClr>
                </a:solidFill>
              </a:rPr>
              <a:t>Classification of acid - base disorders</a:t>
            </a:r>
            <a:endParaRPr lang="bg-BG" sz="3600" dirty="0">
              <a:solidFill>
                <a:schemeClr val="accent1">
                  <a:lumMod val="75000"/>
                </a:schemeClr>
              </a:solidFill>
            </a:endParaRPr>
          </a:p>
        </p:txBody>
      </p:sp>
      <p:sp>
        <p:nvSpPr>
          <p:cNvPr id="3" name="Content Placeholder 2"/>
          <p:cNvSpPr>
            <a:spLocks noGrp="1"/>
          </p:cNvSpPr>
          <p:nvPr>
            <p:ph idx="1"/>
          </p:nvPr>
        </p:nvSpPr>
        <p:spPr>
          <a:xfrm>
            <a:off x="179512" y="620688"/>
            <a:ext cx="8856984" cy="6237312"/>
          </a:xfrm>
        </p:spPr>
        <p:txBody>
          <a:bodyPr>
            <a:normAutofit fontScale="70000" lnSpcReduction="20000"/>
          </a:bodyPr>
          <a:lstStyle/>
          <a:p>
            <a:pPr hangingPunct="0">
              <a:buFont typeface="Wingdings" pitchFamily="2" charset="2"/>
              <a:buChar char="q"/>
            </a:pPr>
            <a:r>
              <a:rPr lang="en-US" sz="2800" b="1" u="sng" dirty="0" smtClean="0">
                <a:solidFill>
                  <a:schemeClr val="accent2">
                    <a:lumMod val="75000"/>
                  </a:schemeClr>
                </a:solidFill>
              </a:rPr>
              <a:t>Metabolic alkalosis</a:t>
            </a:r>
            <a:endParaRPr lang="bg-BG" sz="2800" b="1" u="sng" dirty="0" smtClean="0">
              <a:solidFill>
                <a:schemeClr val="accent2">
                  <a:lumMod val="75000"/>
                </a:schemeClr>
              </a:solidFill>
            </a:endParaRPr>
          </a:p>
          <a:p>
            <a:pPr hangingPunct="0"/>
            <a:r>
              <a:rPr lang="en-US" dirty="0" smtClean="0">
                <a:solidFill>
                  <a:schemeClr val="accent2">
                    <a:lumMod val="75000"/>
                  </a:schemeClr>
                </a:solidFill>
              </a:rPr>
              <a:t>1) primary defect: excess bicarbonate, or decreased fixed acid</a:t>
            </a:r>
            <a:endParaRPr lang="bg-BG" dirty="0" smtClean="0">
              <a:solidFill>
                <a:schemeClr val="accent2">
                  <a:lumMod val="75000"/>
                </a:schemeClr>
              </a:solidFill>
            </a:endParaRPr>
          </a:p>
          <a:p>
            <a:pPr hangingPunct="0"/>
            <a:r>
              <a:rPr lang="en-US" dirty="0" smtClean="0">
                <a:solidFill>
                  <a:schemeClr val="accent2">
                    <a:lumMod val="75000"/>
                  </a:schemeClr>
                </a:solidFill>
              </a:rPr>
              <a:t>2) causes:</a:t>
            </a:r>
            <a:endParaRPr lang="bg-BG" dirty="0" smtClean="0">
              <a:solidFill>
                <a:schemeClr val="accent2">
                  <a:lumMod val="75000"/>
                </a:schemeClr>
              </a:solidFill>
            </a:endParaRPr>
          </a:p>
          <a:p>
            <a:pPr hangingPunct="0"/>
            <a:r>
              <a:rPr lang="en-US" dirty="0" smtClean="0">
                <a:solidFill>
                  <a:schemeClr val="accent2">
                    <a:lumMod val="75000"/>
                  </a:schemeClr>
                </a:solidFill>
              </a:rPr>
              <a:t>   * over administration of NaHCO</a:t>
            </a:r>
            <a:r>
              <a:rPr lang="en-US" baseline="-25000" dirty="0" smtClean="0">
                <a:solidFill>
                  <a:schemeClr val="accent2">
                    <a:lumMod val="75000"/>
                  </a:schemeClr>
                </a:solidFill>
              </a:rPr>
              <a:t>3</a:t>
            </a:r>
            <a:r>
              <a:rPr lang="en-US" dirty="0" smtClean="0">
                <a:solidFill>
                  <a:schemeClr val="accent2">
                    <a:lumMod val="75000"/>
                  </a:schemeClr>
                </a:solidFill>
              </a:rPr>
              <a:t> or citrate</a:t>
            </a:r>
            <a:endParaRPr lang="bg-BG" dirty="0" smtClean="0">
              <a:solidFill>
                <a:schemeClr val="accent2">
                  <a:lumMod val="75000"/>
                </a:schemeClr>
              </a:solidFill>
            </a:endParaRPr>
          </a:p>
          <a:p>
            <a:pPr hangingPunct="0"/>
            <a:r>
              <a:rPr lang="en-US" dirty="0" smtClean="0">
                <a:solidFill>
                  <a:schemeClr val="accent2">
                    <a:lumMod val="75000"/>
                  </a:schemeClr>
                </a:solidFill>
              </a:rPr>
              <a:t>   * excessive loss of </a:t>
            </a:r>
            <a:r>
              <a:rPr lang="en-US" dirty="0" err="1" smtClean="0">
                <a:solidFill>
                  <a:schemeClr val="accent2">
                    <a:lumMod val="75000"/>
                  </a:schemeClr>
                </a:solidFill>
              </a:rPr>
              <a:t>HCl</a:t>
            </a:r>
            <a:endParaRPr lang="bg-BG" dirty="0" smtClean="0">
              <a:solidFill>
                <a:schemeClr val="accent2">
                  <a:lumMod val="75000"/>
                </a:schemeClr>
              </a:solidFill>
            </a:endParaRPr>
          </a:p>
          <a:p>
            <a:pPr hangingPunct="0"/>
            <a:r>
              <a:rPr lang="en-US" dirty="0" smtClean="0">
                <a:solidFill>
                  <a:schemeClr val="accent2">
                    <a:lumMod val="75000"/>
                  </a:schemeClr>
                </a:solidFill>
              </a:rPr>
              <a:t>   * diseases causing </a:t>
            </a:r>
            <a:r>
              <a:rPr lang="en-US" dirty="0" err="1" smtClean="0">
                <a:solidFill>
                  <a:schemeClr val="accent2">
                    <a:lumMod val="75000"/>
                  </a:schemeClr>
                </a:solidFill>
              </a:rPr>
              <a:t>hypokalemia</a:t>
            </a:r>
            <a:endParaRPr lang="bg-BG" dirty="0" smtClean="0">
              <a:solidFill>
                <a:schemeClr val="accent2">
                  <a:lumMod val="75000"/>
                </a:schemeClr>
              </a:solidFill>
            </a:endParaRPr>
          </a:p>
          <a:p>
            <a:pPr hangingPunct="0"/>
            <a:r>
              <a:rPr lang="en-US" dirty="0" smtClean="0">
                <a:solidFill>
                  <a:schemeClr val="accent2">
                    <a:lumMod val="75000"/>
                  </a:schemeClr>
                </a:solidFill>
              </a:rPr>
              <a:t>3) lab findings:</a:t>
            </a:r>
            <a:endParaRPr lang="bg-BG" dirty="0" smtClean="0">
              <a:solidFill>
                <a:schemeClr val="accent2">
                  <a:lumMod val="75000"/>
                </a:schemeClr>
              </a:solidFill>
            </a:endParaRPr>
          </a:p>
          <a:p>
            <a:pPr hangingPunct="0"/>
            <a:r>
              <a:rPr lang="en-US" dirty="0" smtClean="0">
                <a:solidFill>
                  <a:schemeClr val="accent2">
                    <a:lumMod val="75000"/>
                  </a:schemeClr>
                </a:solidFill>
              </a:rPr>
              <a:t>   * pH &gt; 7.45</a:t>
            </a:r>
            <a:endParaRPr lang="bg-BG" dirty="0" smtClean="0">
              <a:solidFill>
                <a:schemeClr val="accent2">
                  <a:lumMod val="75000"/>
                </a:schemeClr>
              </a:solidFill>
            </a:endParaRPr>
          </a:p>
          <a:p>
            <a:pPr hangingPunct="0"/>
            <a:r>
              <a:rPr lang="en-US" dirty="0" smtClean="0">
                <a:solidFill>
                  <a:schemeClr val="accent2">
                    <a:lumMod val="75000"/>
                  </a:schemeClr>
                </a:solidFill>
              </a:rPr>
              <a:t>   * pCO</a:t>
            </a:r>
            <a:r>
              <a:rPr lang="en-US" baseline="-25000" dirty="0" smtClean="0">
                <a:solidFill>
                  <a:schemeClr val="accent2">
                    <a:lumMod val="75000"/>
                  </a:schemeClr>
                </a:solidFill>
              </a:rPr>
              <a:t>2</a:t>
            </a:r>
            <a:r>
              <a:rPr lang="en-US" dirty="0" smtClean="0">
                <a:solidFill>
                  <a:schemeClr val="accent2">
                    <a:lumMod val="75000"/>
                  </a:schemeClr>
                </a:solidFill>
              </a:rPr>
              <a:t> increased</a:t>
            </a:r>
            <a:endParaRPr lang="bg-BG" dirty="0" smtClean="0">
              <a:solidFill>
                <a:schemeClr val="accent2">
                  <a:lumMod val="75000"/>
                </a:schemeClr>
              </a:solidFill>
            </a:endParaRPr>
          </a:p>
          <a:p>
            <a:pPr hangingPunct="0"/>
            <a:r>
              <a:rPr lang="en-US" dirty="0" smtClean="0">
                <a:solidFill>
                  <a:schemeClr val="accent2">
                    <a:lumMod val="75000"/>
                  </a:schemeClr>
                </a:solidFill>
              </a:rPr>
              <a:t>   * HCO</a:t>
            </a:r>
            <a:r>
              <a:rPr lang="en-US" baseline="-25000" dirty="0" smtClean="0">
                <a:solidFill>
                  <a:schemeClr val="accent2">
                    <a:lumMod val="75000"/>
                  </a:schemeClr>
                </a:solidFill>
              </a:rPr>
              <a:t>3</a:t>
            </a:r>
            <a:r>
              <a:rPr lang="en-US" baseline="30000" dirty="0" smtClean="0">
                <a:solidFill>
                  <a:schemeClr val="accent2">
                    <a:lumMod val="75000"/>
                  </a:schemeClr>
                </a:solidFill>
              </a:rPr>
              <a:t>-</a:t>
            </a:r>
            <a:r>
              <a:rPr lang="en-US" dirty="0" smtClean="0">
                <a:solidFill>
                  <a:schemeClr val="accent2">
                    <a:lumMod val="75000"/>
                  </a:schemeClr>
                </a:solidFill>
              </a:rPr>
              <a:t> &gt;24 </a:t>
            </a:r>
            <a:r>
              <a:rPr lang="en-US" dirty="0" err="1" smtClean="0">
                <a:solidFill>
                  <a:schemeClr val="accent2">
                    <a:lumMod val="75000"/>
                  </a:schemeClr>
                </a:solidFill>
              </a:rPr>
              <a:t>mmol</a:t>
            </a:r>
            <a:r>
              <a:rPr lang="en-US" dirty="0" smtClean="0">
                <a:solidFill>
                  <a:schemeClr val="accent2">
                    <a:lumMod val="75000"/>
                  </a:schemeClr>
                </a:solidFill>
              </a:rPr>
              <a:t>/l</a:t>
            </a:r>
            <a:endParaRPr lang="bg-BG" dirty="0" smtClean="0">
              <a:solidFill>
                <a:schemeClr val="accent2">
                  <a:lumMod val="75000"/>
                </a:schemeClr>
              </a:solidFill>
            </a:endParaRPr>
          </a:p>
          <a:p>
            <a:pPr hangingPunct="0"/>
            <a:r>
              <a:rPr lang="en-US" dirty="0" smtClean="0">
                <a:solidFill>
                  <a:schemeClr val="accent2">
                    <a:lumMod val="75000"/>
                  </a:schemeClr>
                </a:solidFill>
              </a:rPr>
              <a:t>   * HCO</a:t>
            </a:r>
            <a:r>
              <a:rPr lang="en-US" baseline="-25000" dirty="0" smtClean="0">
                <a:solidFill>
                  <a:schemeClr val="accent2">
                    <a:lumMod val="75000"/>
                  </a:schemeClr>
                </a:solidFill>
              </a:rPr>
              <a:t>3</a:t>
            </a:r>
            <a:r>
              <a:rPr lang="en-US" baseline="30000" dirty="0" smtClean="0">
                <a:solidFill>
                  <a:schemeClr val="accent2">
                    <a:lumMod val="75000"/>
                  </a:schemeClr>
                </a:solidFill>
              </a:rPr>
              <a:t>-</a:t>
            </a:r>
            <a:r>
              <a:rPr lang="en-US" dirty="0" smtClean="0">
                <a:solidFill>
                  <a:schemeClr val="accent2">
                    <a:lumMod val="75000"/>
                  </a:schemeClr>
                </a:solidFill>
              </a:rPr>
              <a:t> / H</a:t>
            </a:r>
            <a:r>
              <a:rPr lang="en-US" baseline="-25000" dirty="0" smtClean="0">
                <a:solidFill>
                  <a:schemeClr val="accent2">
                    <a:lumMod val="75000"/>
                  </a:schemeClr>
                </a:solidFill>
              </a:rPr>
              <a:t>2</a:t>
            </a:r>
            <a:r>
              <a:rPr lang="en-US" dirty="0" smtClean="0">
                <a:solidFill>
                  <a:schemeClr val="accent2">
                    <a:lumMod val="75000"/>
                  </a:schemeClr>
                </a:solidFill>
              </a:rPr>
              <a:t>CO</a:t>
            </a:r>
            <a:r>
              <a:rPr lang="en-US" baseline="-25000" dirty="0" smtClean="0">
                <a:solidFill>
                  <a:schemeClr val="accent2">
                    <a:lumMod val="75000"/>
                  </a:schemeClr>
                </a:solidFill>
              </a:rPr>
              <a:t>3</a:t>
            </a:r>
            <a:r>
              <a:rPr lang="en-US" dirty="0" smtClean="0">
                <a:solidFill>
                  <a:schemeClr val="accent2">
                    <a:lumMod val="75000"/>
                  </a:schemeClr>
                </a:solidFill>
              </a:rPr>
              <a:t> &gt;20</a:t>
            </a:r>
            <a:endParaRPr lang="bg-BG" dirty="0" smtClean="0">
              <a:solidFill>
                <a:schemeClr val="accent2">
                  <a:lumMod val="75000"/>
                </a:schemeClr>
              </a:solidFill>
            </a:endParaRPr>
          </a:p>
          <a:p>
            <a:pPr hangingPunct="0"/>
            <a:r>
              <a:rPr lang="en-US" dirty="0" smtClean="0">
                <a:solidFill>
                  <a:schemeClr val="accent2">
                    <a:lumMod val="75000"/>
                  </a:schemeClr>
                </a:solidFill>
              </a:rPr>
              <a:t>4) buffering: </a:t>
            </a:r>
            <a:r>
              <a:rPr lang="en-US" dirty="0" err="1" smtClean="0">
                <a:solidFill>
                  <a:schemeClr val="accent2">
                    <a:lumMod val="75000"/>
                  </a:schemeClr>
                </a:solidFill>
              </a:rPr>
              <a:t>Hb</a:t>
            </a:r>
            <a:r>
              <a:rPr lang="en-US" dirty="0" smtClean="0">
                <a:solidFill>
                  <a:schemeClr val="accent2">
                    <a:lumMod val="75000"/>
                  </a:schemeClr>
                </a:solidFill>
              </a:rPr>
              <a:t>, bicarbonate pair, lactate from intracellular fluid</a:t>
            </a:r>
            <a:endParaRPr lang="bg-BG" dirty="0" smtClean="0">
              <a:solidFill>
                <a:schemeClr val="accent2">
                  <a:lumMod val="75000"/>
                </a:schemeClr>
              </a:solidFill>
            </a:endParaRPr>
          </a:p>
          <a:p>
            <a:pPr hangingPunct="0"/>
            <a:r>
              <a:rPr lang="en-US" dirty="0" smtClean="0">
                <a:solidFill>
                  <a:schemeClr val="accent2">
                    <a:lumMod val="75000"/>
                  </a:schemeClr>
                </a:solidFill>
              </a:rPr>
              <a:t>5) compensation :</a:t>
            </a:r>
            <a:endParaRPr lang="bg-BG" dirty="0" smtClean="0">
              <a:solidFill>
                <a:schemeClr val="accent2">
                  <a:lumMod val="75000"/>
                </a:schemeClr>
              </a:solidFill>
            </a:endParaRPr>
          </a:p>
          <a:p>
            <a:pPr hangingPunct="0"/>
            <a:r>
              <a:rPr lang="en-US" dirty="0" smtClean="0">
                <a:solidFill>
                  <a:schemeClr val="accent2">
                    <a:lumMod val="75000"/>
                  </a:schemeClr>
                </a:solidFill>
              </a:rPr>
              <a:t>   </a:t>
            </a:r>
            <a:r>
              <a:rPr lang="en-US" i="1" dirty="0" smtClean="0">
                <a:solidFill>
                  <a:schemeClr val="accent2">
                    <a:lumMod val="75000"/>
                  </a:schemeClr>
                </a:solidFill>
              </a:rPr>
              <a:t>fast</a:t>
            </a:r>
            <a:r>
              <a:rPr lang="en-US" dirty="0" smtClean="0">
                <a:solidFill>
                  <a:schemeClr val="accent2">
                    <a:lumMod val="75000"/>
                  </a:schemeClr>
                </a:solidFill>
              </a:rPr>
              <a:t>  respiratory : depression of respiratory center</a:t>
            </a:r>
            <a:endParaRPr lang="bg-BG" dirty="0" smtClean="0">
              <a:solidFill>
                <a:schemeClr val="accent2">
                  <a:lumMod val="75000"/>
                </a:schemeClr>
              </a:solidFill>
            </a:endParaRPr>
          </a:p>
          <a:p>
            <a:pPr hangingPunct="0"/>
            <a:r>
              <a:rPr lang="en-US" dirty="0" smtClean="0">
                <a:solidFill>
                  <a:schemeClr val="accent2">
                    <a:lumMod val="75000"/>
                  </a:schemeClr>
                </a:solidFill>
              </a:rPr>
              <a:t>  </a:t>
            </a:r>
            <a:r>
              <a:rPr lang="en-US" i="1" dirty="0" smtClean="0">
                <a:solidFill>
                  <a:schemeClr val="accent2">
                    <a:lumMod val="75000"/>
                  </a:schemeClr>
                </a:solidFill>
              </a:rPr>
              <a:t>slow</a:t>
            </a:r>
            <a:r>
              <a:rPr lang="en-US" dirty="0" smtClean="0">
                <a:solidFill>
                  <a:schemeClr val="accent2">
                    <a:lumMod val="75000"/>
                  </a:schemeClr>
                </a:solidFill>
              </a:rPr>
              <a:t>  renal : decreased </a:t>
            </a:r>
            <a:r>
              <a:rPr lang="en-US" dirty="0" err="1" smtClean="0">
                <a:solidFill>
                  <a:schemeClr val="accent2">
                    <a:lumMod val="75000"/>
                  </a:schemeClr>
                </a:solidFill>
              </a:rPr>
              <a:t>reabsorption</a:t>
            </a:r>
            <a:r>
              <a:rPr lang="en-US" dirty="0" smtClean="0">
                <a:solidFill>
                  <a:schemeClr val="accent2">
                    <a:lumMod val="75000"/>
                  </a:schemeClr>
                </a:solidFill>
              </a:rPr>
              <a:t> of HCO</a:t>
            </a:r>
            <a:r>
              <a:rPr lang="en-US" baseline="-25000" dirty="0" smtClean="0">
                <a:solidFill>
                  <a:schemeClr val="accent2">
                    <a:lumMod val="75000"/>
                  </a:schemeClr>
                </a:solidFill>
              </a:rPr>
              <a:t>3</a:t>
            </a:r>
            <a:r>
              <a:rPr lang="en-US" baseline="30000" dirty="0" smtClean="0">
                <a:solidFill>
                  <a:schemeClr val="accent2">
                    <a:lumMod val="75000"/>
                  </a:schemeClr>
                </a:solidFill>
              </a:rPr>
              <a:t>-</a:t>
            </a:r>
            <a:r>
              <a:rPr lang="en-US" dirty="0" smtClean="0">
                <a:solidFill>
                  <a:schemeClr val="accent2">
                    <a:lumMod val="75000"/>
                  </a:schemeClr>
                </a:solidFill>
              </a:rPr>
              <a:t> , decreased Na</a:t>
            </a:r>
            <a:r>
              <a:rPr lang="en-US" baseline="30000" dirty="0" smtClean="0">
                <a:solidFill>
                  <a:schemeClr val="accent2">
                    <a:lumMod val="75000"/>
                  </a:schemeClr>
                </a:solidFill>
              </a:rPr>
              <a:t>+</a:t>
            </a:r>
            <a:r>
              <a:rPr lang="en-US" dirty="0" smtClean="0">
                <a:solidFill>
                  <a:schemeClr val="accent2">
                    <a:lumMod val="75000"/>
                  </a:schemeClr>
                </a:solidFill>
              </a:rPr>
              <a:t> / H</a:t>
            </a:r>
            <a:r>
              <a:rPr lang="en-US" baseline="30000" dirty="0" smtClean="0">
                <a:solidFill>
                  <a:schemeClr val="accent2">
                    <a:lumMod val="75000"/>
                  </a:schemeClr>
                </a:solidFill>
              </a:rPr>
              <a:t>+</a:t>
            </a:r>
            <a:r>
              <a:rPr lang="en-US" dirty="0" smtClean="0">
                <a:solidFill>
                  <a:schemeClr val="accent2">
                    <a:lumMod val="75000"/>
                  </a:schemeClr>
                </a:solidFill>
              </a:rPr>
              <a:t> exchange on tubular cells</a:t>
            </a:r>
            <a:endParaRPr lang="bg-BG" dirty="0" smtClean="0">
              <a:solidFill>
                <a:schemeClr val="accent2">
                  <a:lumMod val="75000"/>
                </a:schemeClr>
              </a:solidFill>
            </a:endParaRPr>
          </a:p>
          <a:p>
            <a:pPr hangingPunct="0"/>
            <a:r>
              <a:rPr lang="en-US" dirty="0" smtClean="0">
                <a:solidFill>
                  <a:schemeClr val="accent2">
                    <a:lumMod val="75000"/>
                  </a:schemeClr>
                </a:solidFill>
              </a:rPr>
              <a:t>6) results of compensation: decreased buffering capacity, decreasing base concentration, return of pH back towards normal</a:t>
            </a:r>
            <a:endParaRPr lang="bg-BG" dirty="0" smtClean="0">
              <a:solidFill>
                <a:schemeClr val="accent2">
                  <a:lumMod val="75000"/>
                </a:schemeClr>
              </a:solidFill>
            </a:endParaRPr>
          </a:p>
          <a:p>
            <a:endParaRPr lang="bg-BG"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pPr algn="ctr"/>
            <a:r>
              <a:rPr lang="en-US" sz="3600" dirty="0" smtClean="0"/>
              <a:t> </a:t>
            </a:r>
            <a:r>
              <a:rPr lang="en-US" sz="3600" b="1" dirty="0" smtClean="0">
                <a:solidFill>
                  <a:schemeClr val="accent5">
                    <a:lumMod val="50000"/>
                  </a:schemeClr>
                </a:solidFill>
              </a:rPr>
              <a:t>Treatment of acidosis and alkalosis</a:t>
            </a:r>
            <a:r>
              <a:rPr lang="en-US" sz="3600" dirty="0" smtClean="0">
                <a:solidFill>
                  <a:schemeClr val="accent5">
                    <a:lumMod val="50000"/>
                  </a:schemeClr>
                </a:solidFill>
              </a:rPr>
              <a:t> </a:t>
            </a:r>
            <a:endParaRPr lang="bg-BG" sz="3600" dirty="0">
              <a:solidFill>
                <a:schemeClr val="accent5">
                  <a:lumMod val="50000"/>
                </a:schemeClr>
              </a:solidFill>
            </a:endParaRPr>
          </a:p>
        </p:txBody>
      </p:sp>
      <p:sp>
        <p:nvSpPr>
          <p:cNvPr id="3" name="Content Placeholder 2"/>
          <p:cNvSpPr>
            <a:spLocks noGrp="1"/>
          </p:cNvSpPr>
          <p:nvPr>
            <p:ph idx="1"/>
          </p:nvPr>
        </p:nvSpPr>
        <p:spPr>
          <a:xfrm>
            <a:off x="179512" y="1340768"/>
            <a:ext cx="8784976" cy="5517232"/>
          </a:xfrm>
        </p:spPr>
        <p:txBody>
          <a:bodyPr>
            <a:normAutofit fontScale="92500" lnSpcReduction="10000"/>
          </a:bodyPr>
          <a:lstStyle/>
          <a:p>
            <a:pPr hangingPunct="0">
              <a:buFont typeface="Wingdings" pitchFamily="2" charset="2"/>
              <a:buChar char="q"/>
            </a:pPr>
            <a:r>
              <a:rPr lang="en-US" dirty="0" smtClean="0">
                <a:solidFill>
                  <a:schemeClr val="accent5">
                    <a:lumMod val="50000"/>
                  </a:schemeClr>
                </a:solidFill>
              </a:rPr>
              <a:t>The </a:t>
            </a:r>
            <a:r>
              <a:rPr lang="en-US" b="1" dirty="0" smtClean="0">
                <a:solidFill>
                  <a:schemeClr val="accent5">
                    <a:lumMod val="50000"/>
                  </a:schemeClr>
                </a:solidFill>
              </a:rPr>
              <a:t>formula of</a:t>
            </a:r>
            <a:r>
              <a:rPr lang="en-US" dirty="0" smtClean="0">
                <a:solidFill>
                  <a:schemeClr val="accent5">
                    <a:lumMod val="50000"/>
                  </a:schemeClr>
                </a:solidFill>
              </a:rPr>
              <a:t> </a:t>
            </a:r>
            <a:r>
              <a:rPr lang="en-US" b="1" i="1" dirty="0" err="1" smtClean="0">
                <a:solidFill>
                  <a:schemeClr val="accent5">
                    <a:lumMod val="50000"/>
                  </a:schemeClr>
                </a:solidFill>
              </a:rPr>
              <a:t>Melemgaard</a:t>
            </a:r>
            <a:r>
              <a:rPr lang="en-US" b="1" i="1" dirty="0" smtClean="0">
                <a:solidFill>
                  <a:schemeClr val="accent5">
                    <a:lumMod val="50000"/>
                  </a:schemeClr>
                </a:solidFill>
              </a:rPr>
              <a:t> - </a:t>
            </a:r>
            <a:r>
              <a:rPr lang="en-US" b="1" i="1" dirty="0" err="1" smtClean="0">
                <a:solidFill>
                  <a:schemeClr val="accent5">
                    <a:lumMod val="50000"/>
                  </a:schemeClr>
                </a:solidFill>
              </a:rPr>
              <a:t>Astrup</a:t>
            </a:r>
            <a:r>
              <a:rPr lang="en-US" i="1" dirty="0" smtClean="0">
                <a:solidFill>
                  <a:schemeClr val="accent5">
                    <a:lumMod val="50000"/>
                  </a:schemeClr>
                </a:solidFill>
              </a:rPr>
              <a:t> </a:t>
            </a:r>
            <a:r>
              <a:rPr lang="en-US" dirty="0" smtClean="0">
                <a:solidFill>
                  <a:schemeClr val="accent5">
                    <a:lumMod val="50000"/>
                  </a:schemeClr>
                </a:solidFill>
              </a:rPr>
              <a:t>is used to calculate the deficit of bases in acidosis or of acids in alkalosis.</a:t>
            </a:r>
            <a:endParaRPr lang="bg-BG" dirty="0" smtClean="0">
              <a:solidFill>
                <a:schemeClr val="accent5">
                  <a:lumMod val="50000"/>
                </a:schemeClr>
              </a:solidFill>
            </a:endParaRPr>
          </a:p>
          <a:p>
            <a:pPr hangingPunct="0">
              <a:buNone/>
            </a:pPr>
            <a:r>
              <a:rPr lang="en-US" b="1" dirty="0" smtClean="0">
                <a:solidFill>
                  <a:schemeClr val="accent5">
                    <a:lumMod val="50000"/>
                  </a:schemeClr>
                </a:solidFill>
              </a:rPr>
              <a:t>Deficit ml (mol/l) = 0,3 . </a:t>
            </a:r>
            <a:r>
              <a:rPr lang="en-US" b="1" dirty="0" err="1" smtClean="0">
                <a:solidFill>
                  <a:schemeClr val="accent5">
                    <a:lumMod val="50000"/>
                  </a:schemeClr>
                </a:solidFill>
              </a:rPr>
              <a:t>bw</a:t>
            </a:r>
            <a:r>
              <a:rPr lang="en-US" b="1" dirty="0" smtClean="0">
                <a:solidFill>
                  <a:schemeClr val="accent5">
                    <a:lumMod val="50000"/>
                  </a:schemeClr>
                </a:solidFill>
              </a:rPr>
              <a:t> (kg) . BE</a:t>
            </a:r>
            <a:endParaRPr lang="bg-BG" dirty="0" smtClean="0">
              <a:solidFill>
                <a:schemeClr val="accent5">
                  <a:lumMod val="50000"/>
                </a:schemeClr>
              </a:solidFill>
            </a:endParaRPr>
          </a:p>
          <a:p>
            <a:pPr hangingPunct="0">
              <a:buFont typeface="Wingdings" pitchFamily="2" charset="2"/>
              <a:buChar char="Ø"/>
            </a:pPr>
            <a:r>
              <a:rPr lang="en-US" dirty="0" smtClean="0">
                <a:solidFill>
                  <a:schemeClr val="accent5">
                    <a:lumMod val="50000"/>
                  </a:schemeClr>
                </a:solidFill>
              </a:rPr>
              <a:t>To neutralize excess acid the molar concentration solution of sodium bicarbonate or sodium lactate can be infused intravenously with physiological solution at the ratio 1 : 3.</a:t>
            </a:r>
            <a:endParaRPr lang="bg-BG" dirty="0" smtClean="0">
              <a:solidFill>
                <a:schemeClr val="accent5">
                  <a:lumMod val="50000"/>
                </a:schemeClr>
              </a:solidFill>
            </a:endParaRPr>
          </a:p>
          <a:p>
            <a:pPr hangingPunct="0">
              <a:buNone/>
            </a:pPr>
            <a:r>
              <a:rPr lang="en-US" dirty="0" smtClean="0">
                <a:solidFill>
                  <a:schemeClr val="accent5">
                    <a:lumMod val="50000"/>
                  </a:schemeClr>
                </a:solidFill>
              </a:rPr>
              <a:t>    mol/l solution of NaHCO</a:t>
            </a:r>
            <a:r>
              <a:rPr lang="en-US" baseline="-25000" dirty="0" smtClean="0">
                <a:solidFill>
                  <a:schemeClr val="accent5">
                    <a:lumMod val="50000"/>
                  </a:schemeClr>
                </a:solidFill>
              </a:rPr>
              <a:t>3</a:t>
            </a:r>
            <a:r>
              <a:rPr lang="en-US" dirty="0" smtClean="0">
                <a:solidFill>
                  <a:schemeClr val="accent5">
                    <a:lumMod val="50000"/>
                  </a:schemeClr>
                </a:solidFill>
              </a:rPr>
              <a:t> = 8,4 % solution of NaHCO</a:t>
            </a:r>
            <a:r>
              <a:rPr lang="en-US" baseline="-25000" dirty="0" smtClean="0">
                <a:solidFill>
                  <a:schemeClr val="accent5">
                    <a:lumMod val="50000"/>
                  </a:schemeClr>
                </a:solidFill>
              </a:rPr>
              <a:t>3</a:t>
            </a:r>
            <a:endParaRPr lang="bg-BG" dirty="0" smtClean="0">
              <a:solidFill>
                <a:schemeClr val="accent5">
                  <a:lumMod val="50000"/>
                </a:schemeClr>
              </a:solidFill>
            </a:endParaRPr>
          </a:p>
          <a:p>
            <a:pPr hangingPunct="0">
              <a:buFont typeface="Wingdings" pitchFamily="2" charset="2"/>
              <a:buChar char="Ø"/>
            </a:pPr>
            <a:r>
              <a:rPr lang="en-US" dirty="0" smtClean="0">
                <a:solidFill>
                  <a:schemeClr val="accent5">
                    <a:lumMod val="50000"/>
                  </a:schemeClr>
                </a:solidFill>
              </a:rPr>
              <a:t> For the treatment of alkalosis ammonium chloride can be administered.</a:t>
            </a:r>
            <a:endParaRPr lang="bg-BG" dirty="0" smtClean="0">
              <a:solidFill>
                <a:schemeClr val="accent5">
                  <a:lumMod val="50000"/>
                </a:schemeClr>
              </a:solidFill>
            </a:endParaRPr>
          </a:p>
          <a:p>
            <a:pPr hangingPunct="0">
              <a:buNone/>
            </a:pPr>
            <a:r>
              <a:rPr lang="en-US" dirty="0" smtClean="0">
                <a:solidFill>
                  <a:schemeClr val="accent5">
                    <a:lumMod val="50000"/>
                  </a:schemeClr>
                </a:solidFill>
              </a:rPr>
              <a:t>      mol/l solution of NH</a:t>
            </a:r>
            <a:r>
              <a:rPr lang="en-US" baseline="-25000" dirty="0" smtClean="0">
                <a:solidFill>
                  <a:schemeClr val="accent5">
                    <a:lumMod val="50000"/>
                  </a:schemeClr>
                </a:solidFill>
              </a:rPr>
              <a:t>4</a:t>
            </a:r>
            <a:r>
              <a:rPr lang="en-US" dirty="0" smtClean="0">
                <a:solidFill>
                  <a:schemeClr val="accent5">
                    <a:lumMod val="50000"/>
                  </a:schemeClr>
                </a:solidFill>
              </a:rPr>
              <a:t>Cl = 5,3 % solution of NH</a:t>
            </a:r>
            <a:r>
              <a:rPr lang="en-US" baseline="-25000" dirty="0" smtClean="0">
                <a:solidFill>
                  <a:schemeClr val="accent5">
                    <a:lumMod val="50000"/>
                  </a:schemeClr>
                </a:solidFill>
              </a:rPr>
              <a:t>4</a:t>
            </a:r>
            <a:r>
              <a:rPr lang="en-US" dirty="0" smtClean="0">
                <a:solidFill>
                  <a:schemeClr val="accent5">
                    <a:lumMod val="50000"/>
                  </a:schemeClr>
                </a:solidFill>
              </a:rPr>
              <a:t>Cl</a:t>
            </a:r>
            <a:r>
              <a:rPr lang="en-US" b="1" dirty="0" smtClean="0">
                <a:solidFill>
                  <a:schemeClr val="accent5">
                    <a:lumMod val="50000"/>
                  </a:schemeClr>
                </a:solidFill>
              </a:rPr>
              <a:t> </a:t>
            </a:r>
            <a:endParaRPr lang="bg-BG" dirty="0" smtClean="0">
              <a:solidFill>
                <a:schemeClr val="accent5">
                  <a:lumMod val="50000"/>
                </a:schemeClr>
              </a:solidFill>
            </a:endParaRPr>
          </a:p>
          <a:p>
            <a:endParaRPr lang="bg-BG"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endParaRPr lang="bg-BG"/>
          </a:p>
        </p:txBody>
      </p:sp>
      <p:sp>
        <p:nvSpPr>
          <p:cNvPr id="206851" name="Rectangle 3"/>
          <p:cNvSpPr>
            <a:spLocks noGrp="1" noChangeArrowheads="1"/>
          </p:cNvSpPr>
          <p:nvPr>
            <p:ph idx="1"/>
          </p:nvPr>
        </p:nvSpPr>
        <p:spPr/>
        <p:txBody>
          <a:bodyPr/>
          <a:lstStyle/>
          <a:p>
            <a:endParaRPr lang="bg-BG"/>
          </a:p>
        </p:txBody>
      </p:sp>
      <p:pic>
        <p:nvPicPr>
          <p:cNvPr id="206857" name="Picture 9" descr="fl_3"/>
          <p:cNvPicPr>
            <a:picLocks noChangeAspect="1" noChangeArrowheads="1"/>
          </p:cNvPicPr>
          <p:nvPr/>
        </p:nvPicPr>
        <p:blipFill>
          <a:blip r:embed="rId2" cstate="print"/>
          <a:srcRect/>
          <a:stretch>
            <a:fillRect/>
          </a:stretch>
        </p:blipFill>
        <p:spPr bwMode="auto">
          <a:xfrm>
            <a:off x="395536" y="116632"/>
            <a:ext cx="8496944" cy="6624736"/>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7950" y="476250"/>
            <a:ext cx="9036050" cy="1150938"/>
          </a:xfrm>
        </p:spPr>
        <p:txBody>
          <a:bodyPr>
            <a:normAutofit fontScale="90000"/>
          </a:bodyPr>
          <a:lstStyle/>
          <a:p>
            <a:pPr>
              <a:defRPr/>
            </a:pPr>
            <a:r>
              <a:rPr lang="en-US" sz="4000" b="1" i="1" dirty="0" smtClean="0">
                <a:solidFill>
                  <a:srgbClr val="FF0066"/>
                </a:solidFill>
              </a:rPr>
              <a:t>Thanks for your attention</a:t>
            </a:r>
            <a:r>
              <a:rPr lang="bg-BG" sz="4000" b="1" i="1" dirty="0" smtClean="0">
                <a:solidFill>
                  <a:srgbClr val="FF0066"/>
                </a:solidFill>
              </a:rPr>
              <a:t>!</a:t>
            </a:r>
            <a:r>
              <a:rPr lang="bg-BG" sz="4000" b="1" i="1" dirty="0" smtClean="0">
                <a:solidFill>
                  <a:srgbClr val="FF0066"/>
                </a:solidFill>
              </a:rPr>
              <a:t/>
            </a:r>
            <a:br>
              <a:rPr lang="bg-BG" sz="4000" b="1" i="1" dirty="0" smtClean="0">
                <a:solidFill>
                  <a:srgbClr val="FF0066"/>
                </a:solidFill>
              </a:rPr>
            </a:br>
            <a:r>
              <a:rPr lang="en-US" sz="3600" b="1" i="1" dirty="0" smtClean="0">
                <a:solidFill>
                  <a:srgbClr val="FF0066"/>
                </a:solidFill>
              </a:rPr>
              <a:t/>
            </a:r>
            <a:br>
              <a:rPr lang="en-US" sz="3600" b="1" i="1" dirty="0" smtClean="0">
                <a:solidFill>
                  <a:srgbClr val="FF0066"/>
                </a:solidFill>
              </a:rPr>
            </a:br>
            <a:endParaRPr lang="bg-BG" sz="3600" b="1" i="1" dirty="0" smtClean="0">
              <a:solidFill>
                <a:srgbClr val="FF0066"/>
              </a:solidFill>
            </a:endParaRPr>
          </a:p>
        </p:txBody>
      </p:sp>
      <p:sp>
        <p:nvSpPr>
          <p:cNvPr id="49155" name="Rectangle 3"/>
          <p:cNvSpPr>
            <a:spLocks noGrp="1" noChangeArrowheads="1"/>
          </p:cNvSpPr>
          <p:nvPr>
            <p:ph idx="1"/>
          </p:nvPr>
        </p:nvSpPr>
        <p:spPr>
          <a:xfrm>
            <a:off x="457200" y="1700213"/>
            <a:ext cx="8229600" cy="4425950"/>
          </a:xfrm>
        </p:spPr>
        <p:txBody>
          <a:bodyPr/>
          <a:lstStyle/>
          <a:p>
            <a:pPr eaLnBrk="1" hangingPunct="1">
              <a:buFont typeface="Wingdings" pitchFamily="2" charset="2"/>
              <a:buNone/>
              <a:defRPr/>
            </a:pPr>
            <a:r>
              <a:rPr lang="bg-BG" sz="3600" i="1" smtClean="0"/>
              <a:t> </a:t>
            </a:r>
            <a:endParaRPr lang="en-US" sz="3600" b="1" i="1" smtClean="0">
              <a:solidFill>
                <a:srgbClr val="FF0066"/>
              </a:solidFill>
            </a:endParaRPr>
          </a:p>
        </p:txBody>
      </p:sp>
      <p:pic>
        <p:nvPicPr>
          <p:cNvPr id="45060" name="Picture 4"/>
          <p:cNvPicPr>
            <a:picLocks noChangeAspect="1" noChangeArrowheads="1"/>
          </p:cNvPicPr>
          <p:nvPr/>
        </p:nvPicPr>
        <p:blipFill>
          <a:blip r:embed="rId2" cstate="print"/>
          <a:srcRect/>
          <a:stretch>
            <a:fillRect/>
          </a:stretch>
        </p:blipFill>
        <p:spPr bwMode="auto">
          <a:xfrm>
            <a:off x="539750" y="1125538"/>
            <a:ext cx="7920038" cy="5256212"/>
          </a:xfrm>
          <a:prstGeom prst="rect">
            <a:avLst/>
          </a:prstGeom>
          <a:noFill/>
          <a:ln w="9525">
            <a:solidFill>
              <a:srgbClr val="FF0066"/>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normAutofit/>
          </a:bodyPr>
          <a:lstStyle/>
          <a:p>
            <a:pPr algn="ctr"/>
            <a:r>
              <a:rPr lang="en-US" sz="4000" b="1" dirty="0" smtClean="0">
                <a:solidFill>
                  <a:schemeClr val="accent1">
                    <a:lumMod val="75000"/>
                  </a:schemeClr>
                </a:solidFill>
              </a:rPr>
              <a:t>Body Fluid Compartments</a:t>
            </a:r>
            <a:endParaRPr lang="bg-BG" sz="4000" dirty="0">
              <a:solidFill>
                <a:schemeClr val="accent1">
                  <a:lumMod val="75000"/>
                </a:schemeClr>
              </a:solidFill>
            </a:endParaRPr>
          </a:p>
        </p:txBody>
      </p:sp>
      <p:sp>
        <p:nvSpPr>
          <p:cNvPr id="3" name="Content Placeholder 2"/>
          <p:cNvSpPr>
            <a:spLocks noGrp="1"/>
          </p:cNvSpPr>
          <p:nvPr>
            <p:ph idx="1"/>
          </p:nvPr>
        </p:nvSpPr>
        <p:spPr>
          <a:xfrm>
            <a:off x="0" y="1412776"/>
            <a:ext cx="9144000" cy="5445224"/>
          </a:xfrm>
        </p:spPr>
        <p:txBody>
          <a:bodyPr>
            <a:normAutofit/>
          </a:bodyPr>
          <a:lstStyle/>
          <a:p>
            <a:pPr>
              <a:buFont typeface="Wingdings" pitchFamily="2" charset="2"/>
              <a:buChar char="q"/>
            </a:pPr>
            <a:r>
              <a:rPr lang="en-US" sz="3200" dirty="0" smtClean="0">
                <a:solidFill>
                  <a:schemeClr val="accent1">
                    <a:lumMod val="75000"/>
                  </a:schemeClr>
                </a:solidFill>
              </a:rPr>
              <a:t> The total body fluid is distributed mainly between two compartments: </a:t>
            </a:r>
          </a:p>
          <a:p>
            <a:pPr>
              <a:buNone/>
            </a:pPr>
            <a:r>
              <a:rPr lang="en-US" sz="3200" dirty="0" smtClean="0">
                <a:solidFill>
                  <a:schemeClr val="accent1">
                    <a:lumMod val="75000"/>
                  </a:schemeClr>
                </a:solidFill>
              </a:rPr>
              <a:t>I. </a:t>
            </a:r>
            <a:r>
              <a:rPr lang="en-US" sz="3200" i="1" dirty="0" smtClean="0">
                <a:solidFill>
                  <a:schemeClr val="accent1">
                    <a:lumMod val="75000"/>
                  </a:schemeClr>
                </a:solidFill>
              </a:rPr>
              <a:t>the intracellular fluid (40%) and</a:t>
            </a:r>
          </a:p>
          <a:p>
            <a:pPr>
              <a:buNone/>
            </a:pPr>
            <a:r>
              <a:rPr lang="en-US" sz="3200" i="1" dirty="0" smtClean="0">
                <a:solidFill>
                  <a:schemeClr val="accent1">
                    <a:lumMod val="75000"/>
                  </a:schemeClr>
                </a:solidFill>
              </a:rPr>
              <a:t>II. </a:t>
            </a:r>
            <a:r>
              <a:rPr lang="en-US" sz="3200" dirty="0" smtClean="0">
                <a:solidFill>
                  <a:schemeClr val="accent1">
                    <a:lumMod val="75000"/>
                  </a:schemeClr>
                </a:solidFill>
              </a:rPr>
              <a:t>the </a:t>
            </a:r>
            <a:r>
              <a:rPr lang="en-US" sz="3200" i="1" dirty="0" smtClean="0">
                <a:solidFill>
                  <a:schemeClr val="accent1">
                    <a:lumMod val="75000"/>
                  </a:schemeClr>
                </a:solidFill>
              </a:rPr>
              <a:t>extracellular fluid (20%):</a:t>
            </a:r>
          </a:p>
          <a:p>
            <a:pPr>
              <a:buFont typeface="Wingdings" pitchFamily="2" charset="2"/>
              <a:buChar char="Ø"/>
            </a:pPr>
            <a:r>
              <a:rPr lang="en-US" sz="3200" i="1" dirty="0" smtClean="0">
                <a:solidFill>
                  <a:schemeClr val="accent1">
                    <a:lumMod val="75000"/>
                  </a:schemeClr>
                </a:solidFill>
              </a:rPr>
              <a:t>  Interstitial fluid - (14%)</a:t>
            </a:r>
          </a:p>
          <a:p>
            <a:pPr>
              <a:buFont typeface="Wingdings" pitchFamily="2" charset="2"/>
              <a:buChar char="Ø"/>
            </a:pPr>
            <a:r>
              <a:rPr lang="en-US" sz="3200" i="1" dirty="0" smtClean="0">
                <a:solidFill>
                  <a:schemeClr val="accent1">
                    <a:lumMod val="75000"/>
                  </a:schemeClr>
                </a:solidFill>
              </a:rPr>
              <a:t>  </a:t>
            </a:r>
            <a:r>
              <a:rPr lang="en-US" sz="3200" dirty="0" err="1" smtClean="0">
                <a:solidFill>
                  <a:schemeClr val="accent1">
                    <a:lumMod val="75000"/>
                  </a:schemeClr>
                </a:solidFill>
              </a:rPr>
              <a:t>Intravasal</a:t>
            </a:r>
            <a:r>
              <a:rPr lang="en-US" sz="3200" dirty="0" smtClean="0">
                <a:solidFill>
                  <a:schemeClr val="accent1">
                    <a:lumMod val="75000"/>
                  </a:schemeClr>
                </a:solidFill>
              </a:rPr>
              <a:t> </a:t>
            </a:r>
            <a:r>
              <a:rPr lang="en-US" sz="3200" i="1" dirty="0" smtClean="0">
                <a:solidFill>
                  <a:schemeClr val="accent1">
                    <a:lumMod val="75000"/>
                  </a:schemeClr>
                </a:solidFill>
              </a:rPr>
              <a:t>fluid (</a:t>
            </a:r>
            <a:r>
              <a:rPr lang="en-US" sz="3200" dirty="0" smtClean="0">
                <a:solidFill>
                  <a:schemeClr val="accent1">
                    <a:lumMod val="75000"/>
                  </a:schemeClr>
                </a:solidFill>
              </a:rPr>
              <a:t>blood </a:t>
            </a:r>
            <a:r>
              <a:rPr lang="en-US" sz="3200" i="1" dirty="0" smtClean="0">
                <a:solidFill>
                  <a:schemeClr val="accent1">
                    <a:lumMod val="75000"/>
                  </a:schemeClr>
                </a:solidFill>
              </a:rPr>
              <a:t>plasma) - (5%)</a:t>
            </a:r>
          </a:p>
          <a:p>
            <a:pPr>
              <a:buFont typeface="Wingdings" pitchFamily="2" charset="2"/>
              <a:buChar char="Ø"/>
            </a:pPr>
            <a:r>
              <a:rPr lang="en-US" sz="3200" i="1" dirty="0" smtClean="0">
                <a:solidFill>
                  <a:schemeClr val="accent1">
                    <a:lumMod val="75000"/>
                  </a:schemeClr>
                </a:solidFill>
              </a:rPr>
              <a:t> </a:t>
            </a:r>
            <a:r>
              <a:rPr lang="en-US" sz="3200" i="1" dirty="0" err="1" smtClean="0">
                <a:solidFill>
                  <a:schemeClr val="accent1">
                    <a:lumMod val="75000"/>
                  </a:schemeClr>
                </a:solidFill>
              </a:rPr>
              <a:t>Transcellular</a:t>
            </a:r>
            <a:r>
              <a:rPr lang="en-US" sz="3200" i="1" dirty="0" smtClean="0">
                <a:solidFill>
                  <a:schemeClr val="accent1">
                    <a:lumMod val="75000"/>
                  </a:schemeClr>
                </a:solidFill>
              </a:rPr>
              <a:t>  fluid - (1%)</a:t>
            </a:r>
            <a:endParaRPr lang="bg-BG" sz="3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algn="ctr"/>
            <a:r>
              <a:rPr lang="en-US" sz="4000" dirty="0" smtClean="0">
                <a:solidFill>
                  <a:schemeClr val="tx2">
                    <a:lumMod val="75000"/>
                  </a:schemeClr>
                </a:solidFill>
              </a:rPr>
              <a:t>Body</a:t>
            </a:r>
            <a:r>
              <a:rPr lang="en-US" sz="4000" b="1" dirty="0" smtClean="0">
                <a:solidFill>
                  <a:schemeClr val="tx2">
                    <a:lumMod val="75000"/>
                  </a:schemeClr>
                </a:solidFill>
              </a:rPr>
              <a:t> </a:t>
            </a:r>
            <a:r>
              <a:rPr lang="en-US" sz="4000" dirty="0" smtClean="0">
                <a:solidFill>
                  <a:schemeClr val="tx2">
                    <a:lumMod val="75000"/>
                  </a:schemeClr>
                </a:solidFill>
              </a:rPr>
              <a:t>fluid compartments</a:t>
            </a:r>
            <a:endParaRPr lang="bg-BG" sz="4000" dirty="0">
              <a:solidFill>
                <a:schemeClr val="tx2">
                  <a:lumMod val="75000"/>
                </a:schemeClr>
              </a:solidFill>
            </a:endParaRPr>
          </a:p>
        </p:txBody>
      </p:sp>
      <p:pic>
        <p:nvPicPr>
          <p:cNvPr id="6146" name="Picture 2" descr="F:\lectures_ELE_14\fluidcompartments.jpg"/>
          <p:cNvPicPr>
            <a:picLocks noGrp="1" noChangeAspect="1" noChangeArrowheads="1"/>
          </p:cNvPicPr>
          <p:nvPr>
            <p:ph idx="1"/>
          </p:nvPr>
        </p:nvPicPr>
        <p:blipFill>
          <a:blip r:embed="rId2" cstate="print"/>
          <a:srcRect/>
          <a:stretch>
            <a:fillRect/>
          </a:stretch>
        </p:blipFill>
        <p:spPr bwMode="auto">
          <a:xfrm>
            <a:off x="1115616" y="1268760"/>
            <a:ext cx="6768752" cy="5256584"/>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pic>
        <p:nvPicPr>
          <p:cNvPr id="1026" name="Picture 2" descr="F:\lectures_ELE_14\IndianJEndocrMetab_2012_16_2_183_93734_t1.jpg"/>
          <p:cNvPicPr>
            <a:picLocks noGrp="1" noChangeAspect="1" noChangeArrowheads="1"/>
          </p:cNvPicPr>
          <p:nvPr>
            <p:ph idx="1"/>
          </p:nvPr>
        </p:nvPicPr>
        <p:blipFill>
          <a:blip r:embed="rId2" cstate="print"/>
          <a:srcRect/>
          <a:stretch>
            <a:fillRect/>
          </a:stretch>
        </p:blipFill>
        <p:spPr bwMode="auto">
          <a:xfrm>
            <a:off x="395536" y="620688"/>
            <a:ext cx="5102352" cy="3497777"/>
          </a:xfrm>
          <a:prstGeom prst="rect">
            <a:avLst/>
          </a:prstGeom>
          <a:noFill/>
          <a:ln>
            <a:solidFill>
              <a:schemeClr val="accent1"/>
            </a:solidFill>
          </a:ln>
        </p:spPr>
      </p:pic>
      <p:pic>
        <p:nvPicPr>
          <p:cNvPr id="5" name="Picture 2" descr="F:\lectures_ELE_14\WATER_AND_ELECTROLYTE_BALANCE_01.GIF"/>
          <p:cNvPicPr>
            <a:picLocks noChangeAspect="1" noChangeArrowheads="1"/>
          </p:cNvPicPr>
          <p:nvPr/>
        </p:nvPicPr>
        <p:blipFill>
          <a:blip r:embed="rId3" cstate="print"/>
          <a:srcRect/>
          <a:stretch>
            <a:fillRect/>
          </a:stretch>
        </p:blipFill>
        <p:spPr bwMode="auto">
          <a:xfrm>
            <a:off x="4716016" y="4149080"/>
            <a:ext cx="3914775" cy="2552700"/>
          </a:xfrm>
          <a:prstGeom prst="rect">
            <a:avLst/>
          </a:prstGeom>
          <a:noFill/>
          <a:ln>
            <a:solidFill>
              <a:schemeClr val="accent1">
                <a:lumMod val="75000"/>
              </a:schemeClr>
            </a:solid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1143000"/>
          </a:xfrm>
        </p:spPr>
        <p:txBody>
          <a:bodyPr>
            <a:noAutofit/>
          </a:bodyPr>
          <a:lstStyle/>
          <a:p>
            <a:pPr algn="ctr"/>
            <a:r>
              <a:rPr lang="en-US" sz="4000" b="1" dirty="0" smtClean="0">
                <a:solidFill>
                  <a:schemeClr val="tx2">
                    <a:lumMod val="75000"/>
                  </a:schemeClr>
                </a:solidFill>
              </a:rPr>
              <a:t>Constituents of Extracellular</a:t>
            </a:r>
            <a:br>
              <a:rPr lang="en-US" sz="4000" b="1" dirty="0" smtClean="0">
                <a:solidFill>
                  <a:schemeClr val="tx2">
                    <a:lumMod val="75000"/>
                  </a:schemeClr>
                </a:solidFill>
              </a:rPr>
            </a:br>
            <a:r>
              <a:rPr lang="en-US" sz="4000" b="1" dirty="0" smtClean="0">
                <a:solidFill>
                  <a:schemeClr val="tx2">
                    <a:lumMod val="75000"/>
                  </a:schemeClr>
                </a:solidFill>
              </a:rPr>
              <a:t>and Intracellular Fluids</a:t>
            </a:r>
            <a:endParaRPr lang="bg-BG" sz="4000" dirty="0">
              <a:solidFill>
                <a:schemeClr val="tx2">
                  <a:lumMod val="75000"/>
                </a:schemeClr>
              </a:solidFill>
            </a:endParaRPr>
          </a:p>
        </p:txBody>
      </p:sp>
      <p:sp>
        <p:nvSpPr>
          <p:cNvPr id="3" name="Content Placeholder 2"/>
          <p:cNvSpPr>
            <a:spLocks noGrp="1"/>
          </p:cNvSpPr>
          <p:nvPr>
            <p:ph idx="1"/>
          </p:nvPr>
        </p:nvSpPr>
        <p:spPr>
          <a:xfrm>
            <a:off x="0" y="1700808"/>
            <a:ext cx="9144000" cy="5013176"/>
          </a:xfrm>
        </p:spPr>
        <p:txBody>
          <a:bodyPr>
            <a:normAutofit/>
          </a:bodyPr>
          <a:lstStyle/>
          <a:p>
            <a:pPr>
              <a:buFont typeface="Wingdings" pitchFamily="2" charset="2"/>
              <a:buChar char="v"/>
            </a:pPr>
            <a:r>
              <a:rPr lang="en-US" dirty="0" smtClean="0">
                <a:solidFill>
                  <a:schemeClr val="accent1">
                    <a:lumMod val="75000"/>
                  </a:schemeClr>
                </a:solidFill>
              </a:rPr>
              <a:t> Because the plasma and interstitial fluid are separated only by highly permeable capillary membranes, their ionic composition is similar. </a:t>
            </a:r>
          </a:p>
          <a:p>
            <a:pPr>
              <a:buFont typeface="Wingdings" pitchFamily="2" charset="2"/>
              <a:buChar char="v"/>
            </a:pPr>
            <a:r>
              <a:rPr lang="en-US" dirty="0" smtClean="0">
                <a:solidFill>
                  <a:schemeClr val="accent1">
                    <a:lumMod val="75000"/>
                  </a:schemeClr>
                </a:solidFill>
              </a:rPr>
              <a:t> The most important difference between these two  compartments is the higher concentration of protein in the plasma; because the capillaries have a low permeability to the plasma proteins, only small amounts of proteins are leaked into the interstitial spaces in most tissues.</a:t>
            </a:r>
            <a:endParaRPr lang="bg-BG" dirty="0">
              <a:solidFill>
                <a:schemeClr val="accent1">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TotalTime>
  <Words>3870</Words>
  <Application>Microsoft Office PowerPoint</Application>
  <PresentationFormat>On-screen Show (4:3)</PresentationFormat>
  <Paragraphs>275</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The body fluid compartments: extracellular and intracellular fluids. Regulation of the fluid volume and osmolarity. Acid - base balance regulation</vt:lpstr>
      <vt:lpstr>Slide 2</vt:lpstr>
      <vt:lpstr>Daily Intake of Water </vt:lpstr>
      <vt:lpstr>Daily Loss of Body Water</vt:lpstr>
      <vt:lpstr>Slide 5</vt:lpstr>
      <vt:lpstr>Body Fluid Compartments</vt:lpstr>
      <vt:lpstr>Body fluid compartments</vt:lpstr>
      <vt:lpstr>Slide 8</vt:lpstr>
      <vt:lpstr>Constituents of Extracellular and Intracellular Fluids</vt:lpstr>
      <vt:lpstr>Slide 10</vt:lpstr>
      <vt:lpstr>Slide 11</vt:lpstr>
      <vt:lpstr>Regulation of Fluid Exchange and Osmotic Equilibrium Between Intracellular and Extracellular Fluid</vt:lpstr>
      <vt:lpstr>Slide 13</vt:lpstr>
      <vt:lpstr>Slide 14</vt:lpstr>
      <vt:lpstr>Slide 15</vt:lpstr>
      <vt:lpstr>Effect of adding isotonic,  hypertonic, and hypotonic  solutions to the extracellular  fluid after osmotic equilibrium. The normal state is indicated  by the solid lines, and the  shifts from normal are shown  by the shaded areas. The volumes of intracellular  and extracellular fluid  compartments are shown  in the abscissa of each  diagram, and the osmolarities  of these compartments  are shown on the ordinates.</vt:lpstr>
      <vt:lpstr>Slide 17</vt:lpstr>
      <vt:lpstr>Ions composition of body fluids</vt:lpstr>
      <vt:lpstr>Ions composition of body fluids</vt:lpstr>
      <vt:lpstr>Regulation of Extracellular Fluid Osmolarity and Sodium Concentration</vt:lpstr>
      <vt:lpstr>Slide 21</vt:lpstr>
      <vt:lpstr>Abnormalities of Body Fluid Volume Regulation: Hyponatremia and Hypernatremia</vt:lpstr>
      <vt:lpstr>Regulation of Acid-Base Balance</vt:lpstr>
      <vt:lpstr>Molecules containing hydrogen atoms that can release hydrogen ions in solutions are referred to as acids.   Daily production of acid is the basic challenge:</vt:lpstr>
      <vt:lpstr>Slide 25</vt:lpstr>
      <vt:lpstr>Slide 26</vt:lpstr>
      <vt:lpstr>Buffering of hydrogen ions in the body fluids</vt:lpstr>
      <vt:lpstr>   Isohydric principle: All buffers in a common solution are in equilibrium with the same hydrogen ion concentration. </vt:lpstr>
      <vt:lpstr>Slide 29</vt:lpstr>
      <vt:lpstr>Slide 30</vt:lpstr>
      <vt:lpstr>Slide 31</vt:lpstr>
      <vt:lpstr>Quantitative dynamics of the Bicarbonate buffer system</vt:lpstr>
      <vt:lpstr>Quantitative dynamics of the Bicarbonate buffer system</vt:lpstr>
      <vt:lpstr>Slide 34</vt:lpstr>
      <vt:lpstr>The Phosphate buffer system  </vt:lpstr>
      <vt:lpstr>Slide 36</vt:lpstr>
      <vt:lpstr>Slide 37</vt:lpstr>
      <vt:lpstr>Respiratory regulation of acid - base balance </vt:lpstr>
      <vt:lpstr>Respiratory regulation of acid - base balance</vt:lpstr>
      <vt:lpstr>RENAL CONTROL OF ACID-BASE BALANCE </vt:lpstr>
      <vt:lpstr>RENAL CONTROL OF ACID-BASE BALANCE </vt:lpstr>
      <vt:lpstr>Bicarbonate buffer system of the kidney</vt:lpstr>
      <vt:lpstr>Combination of Excess Hydrogen Ions with Phosphate and Ammonia Buffers in the Tubule - A Mechanism for Generating “New” Bicarbonate Ions</vt:lpstr>
      <vt:lpstr>Determination of acid - base status </vt:lpstr>
      <vt:lpstr>Classification of acid - base disorders</vt:lpstr>
      <vt:lpstr>Classification of acid - base disorders</vt:lpstr>
      <vt:lpstr>Classification of acid - base disorders</vt:lpstr>
      <vt:lpstr>Classification of acid - base disorders</vt:lpstr>
      <vt:lpstr> Treatment of acidosis and alkalosis </vt:lpstr>
      <vt:lpstr>Thanks for your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body fluid compartments: extracellular and intracellular fluids. Regulation of the fluid volume and osmolarity – renal and hormonal control. Acid – base regulation</dc:title>
  <dc:creator>user</dc:creator>
  <cp:lastModifiedBy>user</cp:lastModifiedBy>
  <cp:revision>70</cp:revision>
  <dcterms:created xsi:type="dcterms:W3CDTF">2014-02-28T09:37:58Z</dcterms:created>
  <dcterms:modified xsi:type="dcterms:W3CDTF">2018-03-09T08:12:07Z</dcterms:modified>
</cp:coreProperties>
</file>