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4"/>
  </p:handoutMasterIdLst>
  <p:sldIdLst>
    <p:sldId id="256" r:id="rId2"/>
    <p:sldId id="258" r:id="rId3"/>
    <p:sldId id="259" r:id="rId4"/>
    <p:sldId id="264" r:id="rId5"/>
    <p:sldId id="260" r:id="rId6"/>
    <p:sldId id="265" r:id="rId7"/>
    <p:sldId id="270" r:id="rId8"/>
    <p:sldId id="290" r:id="rId9"/>
    <p:sldId id="288" r:id="rId10"/>
    <p:sldId id="291" r:id="rId11"/>
    <p:sldId id="289" r:id="rId12"/>
    <p:sldId id="268" r:id="rId13"/>
    <p:sldId id="269" r:id="rId14"/>
    <p:sldId id="271" r:id="rId15"/>
    <p:sldId id="282" r:id="rId16"/>
    <p:sldId id="311" r:id="rId17"/>
    <p:sldId id="276" r:id="rId18"/>
    <p:sldId id="277" r:id="rId19"/>
    <p:sldId id="272" r:id="rId20"/>
    <p:sldId id="279" r:id="rId21"/>
    <p:sldId id="283" r:id="rId22"/>
    <p:sldId id="294" r:id="rId23"/>
    <p:sldId id="281" r:id="rId24"/>
    <p:sldId id="280" r:id="rId25"/>
    <p:sldId id="292" r:id="rId26"/>
    <p:sldId id="275" r:id="rId27"/>
    <p:sldId id="284" r:id="rId28"/>
    <p:sldId id="312" r:id="rId29"/>
    <p:sldId id="285" r:id="rId30"/>
    <p:sldId id="313" r:id="rId31"/>
    <p:sldId id="286" r:id="rId32"/>
    <p:sldId id="299" r:id="rId33"/>
    <p:sldId id="301" r:id="rId34"/>
    <p:sldId id="302" r:id="rId35"/>
    <p:sldId id="315" r:id="rId36"/>
    <p:sldId id="303" r:id="rId37"/>
    <p:sldId id="304" r:id="rId38"/>
    <p:sldId id="305" r:id="rId39"/>
    <p:sldId id="316" r:id="rId40"/>
    <p:sldId id="306" r:id="rId41"/>
    <p:sldId id="298" r:id="rId42"/>
    <p:sldId id="307" r:id="rId43"/>
    <p:sldId id="295" r:id="rId44"/>
    <p:sldId id="296" r:id="rId45"/>
    <p:sldId id="309" r:id="rId46"/>
    <p:sldId id="308" r:id="rId47"/>
    <p:sldId id="274" r:id="rId48"/>
    <p:sldId id="310" r:id="rId49"/>
    <p:sldId id="293" r:id="rId50"/>
    <p:sldId id="263" r:id="rId51"/>
    <p:sldId id="267" r:id="rId52"/>
    <p:sldId id="317" r:id="rId53"/>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0D1FE4-F600-49E3-A2BE-05614B59D3EE}" type="datetimeFigureOut">
              <a:rPr lang="bg-BG" smtClean="0"/>
              <a:pPr/>
              <a:t>9.3.2018 г.</a:t>
            </a:fld>
            <a:endParaRPr lang="bg-BG"/>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229475-0E5E-40DE-9BFF-BDB867D42242}" type="slidenum">
              <a:rPr lang="bg-BG" smtClean="0"/>
              <a:pPr/>
              <a:t>‹#›</a:t>
            </a:fld>
            <a:endParaRPr lang="bg-BG"/>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2" name="Footer Placeholder 1"/>
          <p:cNvSpPr>
            <a:spLocks noGrp="1"/>
          </p:cNvSpPr>
          <p:nvPr>
            <p:ph type="ftr" sz="quarter" idx="11"/>
          </p:nvPr>
        </p:nvSpPr>
        <p:spPr/>
        <p:txBody>
          <a:bodyPr/>
          <a:lstStyle/>
          <a:p>
            <a:endParaRPr lang="bg-BG"/>
          </a:p>
        </p:txBody>
      </p:sp>
      <p:sp>
        <p:nvSpPr>
          <p:cNvPr id="15" name="Slide Number Placeholder 14"/>
          <p:cNvSpPr>
            <a:spLocks noGrp="1"/>
          </p:cNvSpPr>
          <p:nvPr>
            <p:ph type="sldNum" sz="quarter" idx="12"/>
          </p:nvPr>
        </p:nvSpPr>
        <p:spPr>
          <a:xfrm>
            <a:off x="8229600" y="6473952"/>
            <a:ext cx="758952" cy="246888"/>
          </a:xfrm>
        </p:spPr>
        <p:txBody>
          <a:bodyPr/>
          <a:lstStyle/>
          <a:p>
            <a:fld id="{867C26B8-0091-4A55-AE1C-BC85A1A817DA}"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67C26B8-0091-4A55-AE1C-BC85A1A817DA}"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67C26B8-0091-4A55-AE1C-BC85A1A817DA}"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19" name="Footer Placeholder 18"/>
          <p:cNvSpPr>
            <a:spLocks noGrp="1"/>
          </p:cNvSpPr>
          <p:nvPr>
            <p:ph type="ftr" sz="quarter" idx="11"/>
          </p:nvPr>
        </p:nvSpPr>
        <p:spPr>
          <a:xfrm>
            <a:off x="3581400" y="76200"/>
            <a:ext cx="2895600" cy="288925"/>
          </a:xfrm>
        </p:spPr>
        <p:txBody>
          <a:bodyPr/>
          <a:lstStyle/>
          <a:p>
            <a:endParaRPr lang="bg-BG"/>
          </a:p>
        </p:txBody>
      </p:sp>
      <p:sp>
        <p:nvSpPr>
          <p:cNvPr id="16" name="Slide Number Placeholder 15"/>
          <p:cNvSpPr>
            <a:spLocks noGrp="1"/>
          </p:cNvSpPr>
          <p:nvPr>
            <p:ph type="sldNum" sz="quarter" idx="12"/>
          </p:nvPr>
        </p:nvSpPr>
        <p:spPr>
          <a:xfrm>
            <a:off x="8229600" y="6473952"/>
            <a:ext cx="758952" cy="246888"/>
          </a:xfrm>
        </p:spPr>
        <p:txBody>
          <a:bodyPr/>
          <a:lstStyle/>
          <a:p>
            <a:fld id="{867C26B8-0091-4A55-AE1C-BC85A1A817DA}"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11" name="Footer Placeholder 10"/>
          <p:cNvSpPr>
            <a:spLocks noGrp="1"/>
          </p:cNvSpPr>
          <p:nvPr>
            <p:ph type="ftr" sz="quarter" idx="11"/>
          </p:nvPr>
        </p:nvSpPr>
        <p:spPr/>
        <p:txBody>
          <a:bodyPr/>
          <a:lstStyle/>
          <a:p>
            <a:endParaRPr lang="bg-BG"/>
          </a:p>
        </p:txBody>
      </p:sp>
      <p:sp>
        <p:nvSpPr>
          <p:cNvPr id="16" name="Slide Number Placeholder 15"/>
          <p:cNvSpPr>
            <a:spLocks noGrp="1"/>
          </p:cNvSpPr>
          <p:nvPr>
            <p:ph type="sldNum" sz="quarter" idx="12"/>
          </p:nvPr>
        </p:nvSpPr>
        <p:spPr/>
        <p:txBody>
          <a:bodyPr/>
          <a:lstStyle/>
          <a:p>
            <a:fld id="{867C26B8-0091-4A55-AE1C-BC85A1A817DA}" type="slidenum">
              <a:rPr lang="bg-BG" smtClean="0"/>
              <a:pPr/>
              <a:t>‹#›</a:t>
            </a:fld>
            <a:endParaRPr lang="bg-BG"/>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10" name="Footer Placeholder 9"/>
          <p:cNvSpPr>
            <a:spLocks noGrp="1"/>
          </p:cNvSpPr>
          <p:nvPr>
            <p:ph type="ftr" sz="quarter" idx="11"/>
          </p:nvPr>
        </p:nvSpPr>
        <p:spPr/>
        <p:txBody>
          <a:bodyPr/>
          <a:lstStyle/>
          <a:p>
            <a:endParaRPr lang="bg-BG"/>
          </a:p>
        </p:txBody>
      </p:sp>
      <p:sp>
        <p:nvSpPr>
          <p:cNvPr id="31" name="Slide Number Placeholder 30"/>
          <p:cNvSpPr>
            <a:spLocks noGrp="1"/>
          </p:cNvSpPr>
          <p:nvPr>
            <p:ph type="sldNum" sz="quarter" idx="12"/>
          </p:nvPr>
        </p:nvSpPr>
        <p:spPr/>
        <p:txBody>
          <a:bodyPr/>
          <a:lstStyle/>
          <a:p>
            <a:fld id="{867C26B8-0091-4A55-AE1C-BC85A1A817DA}"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a:xfrm>
            <a:off x="8229600" y="6477000"/>
            <a:ext cx="762000" cy="246888"/>
          </a:xfrm>
        </p:spPr>
        <p:txBody>
          <a:bodyPr/>
          <a:lstStyle/>
          <a:p>
            <a:fld id="{867C26B8-0091-4A55-AE1C-BC85A1A817DA}" type="slidenum">
              <a:rPr lang="bg-BG" smtClean="0"/>
              <a:pPr/>
              <a:t>‹#›</a:t>
            </a:fld>
            <a:endParaRPr lang="bg-BG"/>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21" name="Footer Placeholder 20"/>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67C26B8-0091-4A55-AE1C-BC85A1A817DA}"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24" name="Footer Placeholder 23"/>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67C26B8-0091-4A55-AE1C-BC85A1A817DA}"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29" name="Footer Placeholder 28"/>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67C26B8-0091-4A55-AE1C-BC85A1A817DA}"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E7D20156-291F-421D-BFD7-193CB13197DC}" type="datetimeFigureOut">
              <a:rPr lang="bg-BG" smtClean="0"/>
              <a:pPr/>
              <a:t>9.3.2018 г.</a:t>
            </a:fld>
            <a:endParaRPr lang="bg-BG"/>
          </a:p>
        </p:txBody>
      </p:sp>
      <p:sp>
        <p:nvSpPr>
          <p:cNvPr id="5" name="Footer Placeholder 4"/>
          <p:cNvSpPr>
            <a:spLocks noGrp="1"/>
          </p:cNvSpPr>
          <p:nvPr>
            <p:ph type="ftr" sz="quarter" idx="11"/>
          </p:nvPr>
        </p:nvSpPr>
        <p:spPr/>
        <p:txBody>
          <a:bodyPr/>
          <a:lstStyle/>
          <a:p>
            <a:endParaRPr lang="bg-BG"/>
          </a:p>
        </p:txBody>
      </p:sp>
      <p:sp>
        <p:nvSpPr>
          <p:cNvPr id="31" name="Slide Number Placeholder 30"/>
          <p:cNvSpPr>
            <a:spLocks noGrp="1"/>
          </p:cNvSpPr>
          <p:nvPr>
            <p:ph type="sldNum" sz="quarter" idx="12"/>
          </p:nvPr>
        </p:nvSpPr>
        <p:spPr/>
        <p:txBody>
          <a:bodyPr/>
          <a:lstStyle/>
          <a:p>
            <a:fld id="{867C26B8-0091-4A55-AE1C-BC85A1A817DA}" type="slidenum">
              <a:rPr lang="bg-BG" smtClean="0"/>
              <a:pPr/>
              <a:t>‹#›</a:t>
            </a:fld>
            <a:endParaRPr lang="bg-BG"/>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D20156-291F-421D-BFD7-193CB13197DC}" type="datetimeFigureOut">
              <a:rPr lang="bg-BG" smtClean="0"/>
              <a:pPr/>
              <a:t>9.3.2018 г.</a:t>
            </a:fld>
            <a:endParaRPr lang="bg-BG"/>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bg-BG"/>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67C26B8-0091-4A55-AE1C-BC85A1A817DA}" type="slidenum">
              <a:rPr lang="bg-BG" smtClean="0"/>
              <a:pPr/>
              <a:t>‹#›</a:t>
            </a:fld>
            <a:endParaRPr lang="bg-BG"/>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484784"/>
            <a:ext cx="8856984" cy="3384376"/>
          </a:xfrm>
        </p:spPr>
        <p:txBody>
          <a:bodyPr>
            <a:normAutofit/>
          </a:bodyPr>
          <a:lstStyle/>
          <a:p>
            <a:r>
              <a:rPr lang="en-US" dirty="0" smtClean="0"/>
              <a:t>Urine formation by the kidneys.</a:t>
            </a:r>
            <a:br>
              <a:rPr lang="en-US" dirty="0" smtClean="0"/>
            </a:br>
            <a:r>
              <a:rPr lang="en-US" dirty="0" smtClean="0"/>
              <a:t>Glomerular filtration. </a:t>
            </a:r>
            <a:br>
              <a:rPr lang="en-US" dirty="0" smtClean="0"/>
            </a:br>
            <a:r>
              <a:rPr lang="en-US" dirty="0" smtClean="0"/>
              <a:t>Tubular reabsorption and secretion. </a:t>
            </a:r>
            <a:br>
              <a:rPr lang="en-US" dirty="0" smtClean="0"/>
            </a:br>
            <a:r>
              <a:rPr lang="en-US" dirty="0" smtClean="0"/>
              <a:t>Urine concentration and dilution. Micturition</a:t>
            </a:r>
            <a:endParaRPr lang="bg-BG" dirty="0"/>
          </a:p>
        </p:txBody>
      </p:sp>
      <p:sp>
        <p:nvSpPr>
          <p:cNvPr id="3" name="Subtitle 2"/>
          <p:cNvSpPr>
            <a:spLocks noGrp="1"/>
          </p:cNvSpPr>
          <p:nvPr>
            <p:ph type="subTitle" idx="1"/>
          </p:nvPr>
        </p:nvSpPr>
        <p:spPr>
          <a:xfrm>
            <a:off x="685800" y="5661248"/>
            <a:ext cx="8458200" cy="1340768"/>
          </a:xfrm>
        </p:spPr>
        <p:txBody>
          <a:bodyPr>
            <a:normAutofit fontScale="85000" lnSpcReduction="20000"/>
          </a:bodyPr>
          <a:lstStyle/>
          <a:p>
            <a:pPr algn="r"/>
            <a:r>
              <a:rPr lang="en-US" dirty="0" smtClean="0"/>
              <a:t>Assoc. Prof. Boryana Ruseva, MD, PhD</a:t>
            </a:r>
          </a:p>
          <a:p>
            <a:pPr algn="r"/>
            <a:r>
              <a:rPr lang="en-US" dirty="0" smtClean="0"/>
              <a:t>Department of Physiology</a:t>
            </a:r>
          </a:p>
          <a:p>
            <a:pPr algn="r"/>
            <a:r>
              <a:rPr lang="en-US" dirty="0" smtClean="0"/>
              <a:t>Medical University</a:t>
            </a:r>
          </a:p>
          <a:p>
            <a:pPr algn="r"/>
            <a:r>
              <a:rPr lang="en-US" dirty="0" smtClean="0"/>
              <a:t>Pleven</a:t>
            </a:r>
            <a:endParaRPr lang="bg-BG" dirty="0" smtClean="0"/>
          </a:p>
          <a:p>
            <a:endParaRPr lang="bg-BG" dirty="0"/>
          </a:p>
        </p:txBody>
      </p:sp>
      <p:pic>
        <p:nvPicPr>
          <p:cNvPr id="1026" name="Picture 2" descr="G:\index.jpg"/>
          <p:cNvPicPr>
            <a:picLocks noChangeAspect="1" noChangeArrowheads="1"/>
          </p:cNvPicPr>
          <p:nvPr/>
        </p:nvPicPr>
        <p:blipFill>
          <a:blip r:embed="rId3" cstate="print"/>
          <a:srcRect/>
          <a:stretch>
            <a:fillRect/>
          </a:stretch>
        </p:blipFill>
        <p:spPr bwMode="auto">
          <a:xfrm>
            <a:off x="611560" y="4437112"/>
            <a:ext cx="2019300" cy="2266950"/>
          </a:xfrm>
          <a:prstGeom prst="rect">
            <a:avLst/>
          </a:prstGeom>
          <a:noFill/>
          <a:ln>
            <a:solidFill>
              <a:srgbClr val="002060"/>
            </a:solidFill>
          </a:ln>
        </p:spPr>
      </p:pic>
      <p:sp>
        <p:nvSpPr>
          <p:cNvPr id="5" name="TextBox 4"/>
          <p:cNvSpPr txBox="1"/>
          <p:nvPr/>
        </p:nvSpPr>
        <p:spPr>
          <a:xfrm>
            <a:off x="2812584" y="116632"/>
            <a:ext cx="3678251" cy="1292662"/>
          </a:xfrm>
          <a:prstGeom prst="rect">
            <a:avLst/>
          </a:prstGeom>
          <a:noFill/>
        </p:spPr>
        <p:txBody>
          <a:bodyPr wrap="none" rtlCol="0">
            <a:spAutoFit/>
          </a:bodyPr>
          <a:lstStyle/>
          <a:p>
            <a:pPr algn="ctr">
              <a:defRPr/>
            </a:pPr>
            <a:r>
              <a:rPr lang="en-US" altLang="bg-BG" sz="2000" b="1" dirty="0" smtClean="0">
                <a:solidFill>
                  <a:srgbClr val="002060"/>
                </a:solidFill>
                <a:cs typeface="Times New Roman" pitchFamily="18" charset="0"/>
              </a:rPr>
              <a:t>MEDICAL UNIVERSITY – PLEVEN</a:t>
            </a:r>
            <a:endParaRPr lang="bg-BG" altLang="bg-BG" sz="2000" b="1" dirty="0" smtClean="0">
              <a:solidFill>
                <a:srgbClr val="002060"/>
              </a:solidFill>
              <a:cs typeface="Times New Roman" pitchFamily="18" charset="0"/>
            </a:endParaRPr>
          </a:p>
          <a:p>
            <a:pPr algn="ctr">
              <a:defRPr/>
            </a:pPr>
            <a:r>
              <a:rPr lang="en-US" altLang="bg-BG" sz="2000" b="1" dirty="0" smtClean="0">
                <a:solidFill>
                  <a:srgbClr val="002060"/>
                </a:solidFill>
                <a:cs typeface="Times New Roman" pitchFamily="18" charset="0"/>
              </a:rPr>
              <a:t>FACULTY OF MEDICINE</a:t>
            </a:r>
            <a:endParaRPr lang="bg-BG" altLang="bg-BG" sz="2000" b="1" dirty="0" smtClean="0">
              <a:solidFill>
                <a:srgbClr val="002060"/>
              </a:solidFill>
              <a:cs typeface="Times New Roman" pitchFamily="18" charset="0"/>
            </a:endParaRPr>
          </a:p>
          <a:p>
            <a:pPr algn="ctr">
              <a:defRPr/>
            </a:pPr>
            <a:r>
              <a:rPr lang="en-US" altLang="bg-BG" sz="2000" b="1" dirty="0" smtClean="0">
                <a:solidFill>
                  <a:srgbClr val="002060"/>
                </a:solidFill>
                <a:cs typeface="Times New Roman" pitchFamily="18" charset="0"/>
              </a:rPr>
              <a:t>DISTANCE LEARNING CENTER</a:t>
            </a:r>
            <a:endParaRPr lang="bg-BG" sz="2000" dirty="0" smtClean="0">
              <a:solidFill>
                <a:srgbClr val="002060"/>
              </a:solidFill>
            </a:endParaRPr>
          </a:p>
          <a:p>
            <a:endParaRPr lang="bg-BG" dirty="0"/>
          </a:p>
        </p:txBody>
      </p:sp>
      <p:sp>
        <p:nvSpPr>
          <p:cNvPr id="6" name="TextBox 5"/>
          <p:cNvSpPr txBox="1"/>
          <p:nvPr/>
        </p:nvSpPr>
        <p:spPr>
          <a:xfrm>
            <a:off x="611560" y="1124744"/>
            <a:ext cx="1935658" cy="646331"/>
          </a:xfrm>
          <a:prstGeom prst="rect">
            <a:avLst/>
          </a:prstGeom>
          <a:noFill/>
        </p:spPr>
        <p:txBody>
          <a:bodyPr wrap="none" rtlCol="0">
            <a:spAutoFit/>
          </a:bodyPr>
          <a:lstStyle/>
          <a:p>
            <a:r>
              <a:rPr lang="en-US" altLang="en-US" b="1" dirty="0" smtClean="0">
                <a:solidFill>
                  <a:srgbClr val="002060"/>
                </a:solidFill>
                <a:latin typeface="Arial Black" panose="020B0A04020102020204" pitchFamily="34" charset="0"/>
                <a:cs typeface="+mn-ea"/>
              </a:rPr>
              <a:t>Lecture </a:t>
            </a:r>
            <a:r>
              <a:rPr lang="bg-BG" altLang="en-US" b="1" dirty="0" smtClean="0">
                <a:solidFill>
                  <a:srgbClr val="002060"/>
                </a:solidFill>
                <a:latin typeface="Arial Black" panose="020B0A04020102020204" pitchFamily="34" charset="0"/>
                <a:cs typeface="Arial" panose="020B0604020202020204" pitchFamily="34" charset="0"/>
              </a:rPr>
              <a:t>№</a:t>
            </a:r>
            <a:r>
              <a:rPr lang="bg-BG" altLang="en-US" b="1" dirty="0" smtClean="0">
                <a:solidFill>
                  <a:srgbClr val="002060"/>
                </a:solidFill>
                <a:latin typeface="Arial Black" panose="020B0A04020102020204" pitchFamily="34" charset="0"/>
                <a:cs typeface="+mn-ea"/>
              </a:rPr>
              <a:t> </a:t>
            </a:r>
            <a:r>
              <a:rPr lang="en-US" altLang="en-US" b="1" dirty="0" smtClean="0">
                <a:solidFill>
                  <a:srgbClr val="002060"/>
                </a:solidFill>
                <a:latin typeface="Arial Black" panose="020B0A04020102020204" pitchFamily="34" charset="0"/>
                <a:cs typeface="+mn-ea"/>
              </a:rPr>
              <a:t>18</a:t>
            </a:r>
            <a:endParaRPr lang="bg-BG" altLang="en-US" b="1" dirty="0" smtClean="0">
              <a:solidFill>
                <a:srgbClr val="002060"/>
              </a:solidFill>
              <a:latin typeface="Arial Black" panose="020B0A04020102020204" pitchFamily="34" charset="0"/>
              <a:cs typeface="Arial" panose="020B0604020202020204" pitchFamily="34" charset="0"/>
            </a:endParaRPr>
          </a:p>
          <a:p>
            <a:endParaRPr lang="bg-BG" dirty="0"/>
          </a:p>
        </p:txBody>
      </p:sp>
      <p:graphicFrame>
        <p:nvGraphicFramePr>
          <p:cNvPr id="4" name="Object 6"/>
          <p:cNvGraphicFramePr>
            <a:graphicFrameLocks noChangeAspect="1"/>
          </p:cNvGraphicFramePr>
          <p:nvPr/>
        </p:nvGraphicFramePr>
        <p:xfrm>
          <a:off x="1691680" y="188640"/>
          <a:ext cx="862013" cy="882650"/>
        </p:xfrm>
        <a:graphic>
          <a:graphicData uri="http://schemas.openxmlformats.org/presentationml/2006/ole">
            <p:oleObj spid="_x0000_s1026" r:id="rId4" imgW="4785480" imgH="4894560" progId="">
              <p:embed/>
            </p:oleObj>
          </a:graphicData>
        </a:graphic>
      </p:graphicFrame>
      <p:cxnSp>
        <p:nvCxnSpPr>
          <p:cNvPr id="9" name="Straight Connector 8"/>
          <p:cNvCxnSpPr/>
          <p:nvPr/>
        </p:nvCxnSpPr>
        <p:spPr>
          <a:xfrm>
            <a:off x="3275856" y="764704"/>
            <a:ext cx="266429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u="sng" dirty="0" err="1" smtClean="0">
                <a:solidFill>
                  <a:srgbClr val="002060"/>
                </a:solidFill>
              </a:rPr>
              <a:t>Juxtaglomerular</a:t>
            </a:r>
            <a:r>
              <a:rPr lang="en-US" b="1" i="1" u="sng" dirty="0" smtClean="0">
                <a:solidFill>
                  <a:srgbClr val="002060"/>
                </a:solidFill>
              </a:rPr>
              <a:t> apparatus</a:t>
            </a:r>
            <a:r>
              <a:rPr lang="en-GB" b="1" i="1" u="sng" dirty="0" smtClean="0">
                <a:solidFill>
                  <a:srgbClr val="002060"/>
                </a:solidFill>
              </a:rPr>
              <a:t/>
            </a:r>
            <a:br>
              <a:rPr lang="en-GB" b="1" i="1" u="sng" dirty="0" smtClean="0">
                <a:solidFill>
                  <a:srgbClr val="002060"/>
                </a:solidFill>
              </a:rPr>
            </a:br>
            <a:endParaRPr lang="bg-BG" dirty="0"/>
          </a:p>
        </p:txBody>
      </p:sp>
      <p:pic>
        <p:nvPicPr>
          <p:cNvPr id="2050" name="Picture 2" descr="C:\Users\user\Documents\lectures_ELE_14\Fig7_juxtaglomerular_apparatusa.jpg"/>
          <p:cNvPicPr>
            <a:picLocks noGrp="1" noChangeAspect="1" noChangeArrowheads="1"/>
          </p:cNvPicPr>
          <p:nvPr>
            <p:ph idx="1"/>
          </p:nvPr>
        </p:nvPicPr>
        <p:blipFill>
          <a:blip r:embed="rId2" cstate="print"/>
          <a:srcRect/>
          <a:stretch>
            <a:fillRect/>
          </a:stretch>
        </p:blipFill>
        <p:spPr bwMode="auto">
          <a:xfrm>
            <a:off x="1422888" y="1554163"/>
            <a:ext cx="6450624" cy="45259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98"/>
          <p:cNvPicPr>
            <a:picLocks noChangeAspect="1" noChangeArrowheads="1"/>
          </p:cNvPicPr>
          <p:nvPr/>
        </p:nvPicPr>
        <p:blipFill>
          <a:blip r:embed="rId2" cstate="print">
            <a:lum bright="-12000" contrast="18000"/>
          </a:blip>
          <a:srcRect l="2702" t="2715" r="5406" b="30769"/>
          <a:stretch>
            <a:fillRect/>
          </a:stretch>
        </p:blipFill>
        <p:spPr bwMode="auto">
          <a:xfrm>
            <a:off x="1907704" y="2924944"/>
            <a:ext cx="5112568" cy="3733800"/>
          </a:xfrm>
          <a:prstGeom prst="rect">
            <a:avLst/>
          </a:prstGeom>
          <a:noFill/>
        </p:spPr>
      </p:pic>
      <p:sp>
        <p:nvSpPr>
          <p:cNvPr id="26628" name="Text Box 4"/>
          <p:cNvSpPr txBox="1">
            <a:spLocks noChangeArrowheads="1"/>
          </p:cNvSpPr>
          <p:nvPr/>
        </p:nvSpPr>
        <p:spPr bwMode="auto">
          <a:xfrm>
            <a:off x="251520" y="548680"/>
            <a:ext cx="8784976" cy="52322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sz="2800" b="1" i="1" dirty="0" smtClean="0">
                <a:solidFill>
                  <a:schemeClr val="bg2">
                    <a:lumMod val="25000"/>
                  </a:schemeClr>
                </a:solidFill>
              </a:rPr>
              <a:t>The functions of </a:t>
            </a:r>
            <a:r>
              <a:rPr lang="en-US" sz="2800" b="1" i="1" dirty="0" err="1" smtClean="0">
                <a:solidFill>
                  <a:schemeClr val="bg2">
                    <a:lumMod val="25000"/>
                  </a:schemeClr>
                </a:solidFill>
              </a:rPr>
              <a:t>mesangial</a:t>
            </a:r>
            <a:r>
              <a:rPr lang="en-US" sz="2800" b="1" i="1" dirty="0" smtClean="0">
                <a:solidFill>
                  <a:schemeClr val="bg2">
                    <a:lumMod val="25000"/>
                  </a:schemeClr>
                </a:solidFill>
              </a:rPr>
              <a:t> cells</a:t>
            </a:r>
            <a:r>
              <a:rPr lang="bg-BG" sz="2800" b="1" i="1" dirty="0" smtClean="0">
                <a:solidFill>
                  <a:schemeClr val="bg2">
                    <a:lumMod val="25000"/>
                  </a:schemeClr>
                </a:solidFill>
              </a:rPr>
              <a:t>: </a:t>
            </a:r>
            <a:endParaRPr lang="en-GB" sz="2800" b="1" i="1" dirty="0">
              <a:solidFill>
                <a:schemeClr val="bg2">
                  <a:lumMod val="25000"/>
                </a:schemeClr>
              </a:solidFill>
            </a:endParaRPr>
          </a:p>
        </p:txBody>
      </p:sp>
      <p:sp>
        <p:nvSpPr>
          <p:cNvPr id="26630" name="Text Box 6"/>
          <p:cNvSpPr txBox="1">
            <a:spLocks noChangeArrowheads="1"/>
          </p:cNvSpPr>
          <p:nvPr/>
        </p:nvSpPr>
        <p:spPr bwMode="auto">
          <a:xfrm>
            <a:off x="0" y="1196752"/>
            <a:ext cx="4572000" cy="427037"/>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sz="2200" dirty="0">
                <a:solidFill>
                  <a:schemeClr val="bg2">
                    <a:lumMod val="25000"/>
                  </a:schemeClr>
                </a:solidFill>
              </a:rPr>
              <a:t> </a:t>
            </a:r>
            <a:r>
              <a:rPr lang="en-US" sz="2200" dirty="0" smtClean="0">
                <a:solidFill>
                  <a:schemeClr val="bg2">
                    <a:lumMod val="25000"/>
                  </a:schemeClr>
                </a:solidFill>
              </a:rPr>
              <a:t>supporting</a:t>
            </a:r>
            <a:endParaRPr lang="en-GB" sz="2200" dirty="0">
              <a:solidFill>
                <a:schemeClr val="bg2">
                  <a:lumMod val="25000"/>
                </a:schemeClr>
              </a:solidFill>
            </a:endParaRPr>
          </a:p>
        </p:txBody>
      </p:sp>
      <p:sp>
        <p:nvSpPr>
          <p:cNvPr id="26631" name="Text Box 7"/>
          <p:cNvSpPr txBox="1">
            <a:spLocks noChangeArrowheads="1"/>
          </p:cNvSpPr>
          <p:nvPr/>
        </p:nvSpPr>
        <p:spPr bwMode="auto">
          <a:xfrm>
            <a:off x="0" y="1556792"/>
            <a:ext cx="9144000" cy="427038"/>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sz="2200" dirty="0">
                <a:solidFill>
                  <a:schemeClr val="bg2">
                    <a:lumMod val="25000"/>
                  </a:schemeClr>
                </a:solidFill>
              </a:rPr>
              <a:t> </a:t>
            </a:r>
            <a:r>
              <a:rPr lang="en-US" sz="2200" dirty="0" err="1" smtClean="0">
                <a:solidFill>
                  <a:schemeClr val="bg2">
                    <a:lumMod val="25000"/>
                  </a:schemeClr>
                </a:solidFill>
              </a:rPr>
              <a:t>secretory</a:t>
            </a:r>
            <a:r>
              <a:rPr lang="en-US" sz="2200" dirty="0" smtClean="0">
                <a:solidFill>
                  <a:schemeClr val="bg2">
                    <a:lumMod val="25000"/>
                  </a:schemeClr>
                </a:solidFill>
              </a:rPr>
              <a:t> --&gt;</a:t>
            </a:r>
            <a:r>
              <a:rPr lang="bg-BG" sz="2200" dirty="0" smtClean="0">
                <a:solidFill>
                  <a:schemeClr val="bg2">
                    <a:lumMod val="25000"/>
                  </a:schemeClr>
                </a:solidFill>
              </a:rPr>
              <a:t> </a:t>
            </a:r>
            <a:r>
              <a:rPr lang="en-US" sz="2200" dirty="0" smtClean="0">
                <a:solidFill>
                  <a:schemeClr val="bg2">
                    <a:lumMod val="25000"/>
                  </a:schemeClr>
                </a:solidFill>
              </a:rPr>
              <a:t>prostaglandins, cytokines</a:t>
            </a:r>
            <a:endParaRPr lang="en-GB" sz="2200" dirty="0">
              <a:solidFill>
                <a:schemeClr val="bg2">
                  <a:lumMod val="25000"/>
                </a:schemeClr>
              </a:solidFill>
            </a:endParaRPr>
          </a:p>
        </p:txBody>
      </p:sp>
      <p:sp>
        <p:nvSpPr>
          <p:cNvPr id="26632" name="Text Box 8"/>
          <p:cNvSpPr txBox="1">
            <a:spLocks noChangeArrowheads="1"/>
          </p:cNvSpPr>
          <p:nvPr/>
        </p:nvSpPr>
        <p:spPr bwMode="auto">
          <a:xfrm>
            <a:off x="0" y="1916832"/>
            <a:ext cx="5105400" cy="427037"/>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sz="2200" dirty="0">
                <a:solidFill>
                  <a:schemeClr val="bg2">
                    <a:lumMod val="25000"/>
                  </a:schemeClr>
                </a:solidFill>
              </a:rPr>
              <a:t> </a:t>
            </a:r>
            <a:r>
              <a:rPr lang="en-US" sz="2200" dirty="0" smtClean="0">
                <a:solidFill>
                  <a:schemeClr val="bg2">
                    <a:lumMod val="25000"/>
                  </a:schemeClr>
                </a:solidFill>
              </a:rPr>
              <a:t>defensive</a:t>
            </a:r>
            <a:r>
              <a:rPr lang="bg-BG" sz="2200" dirty="0" smtClean="0">
                <a:solidFill>
                  <a:schemeClr val="bg2">
                    <a:lumMod val="25000"/>
                  </a:schemeClr>
                </a:solidFill>
              </a:rPr>
              <a:t> </a:t>
            </a:r>
            <a:r>
              <a:rPr lang="en-US" sz="2200" dirty="0" smtClean="0">
                <a:solidFill>
                  <a:schemeClr val="bg2">
                    <a:lumMod val="25000"/>
                  </a:schemeClr>
                </a:solidFill>
              </a:rPr>
              <a:t>--&gt;</a:t>
            </a:r>
            <a:r>
              <a:rPr lang="bg-BG" sz="2200" dirty="0" smtClean="0">
                <a:solidFill>
                  <a:schemeClr val="bg2">
                    <a:lumMod val="25000"/>
                  </a:schemeClr>
                </a:solidFill>
              </a:rPr>
              <a:t> </a:t>
            </a:r>
            <a:r>
              <a:rPr lang="en-US" sz="2200" dirty="0" err="1" smtClean="0">
                <a:solidFill>
                  <a:schemeClr val="bg2">
                    <a:lumMod val="25000"/>
                  </a:schemeClr>
                </a:solidFill>
              </a:rPr>
              <a:t>phagocytosis</a:t>
            </a:r>
            <a:endParaRPr lang="en-GB" sz="2200" dirty="0">
              <a:solidFill>
                <a:schemeClr val="bg2">
                  <a:lumMod val="25000"/>
                </a:schemeClr>
              </a:solidFill>
            </a:endParaRPr>
          </a:p>
        </p:txBody>
      </p:sp>
      <p:sp>
        <p:nvSpPr>
          <p:cNvPr id="26633" name="Text Box 9"/>
          <p:cNvSpPr txBox="1">
            <a:spLocks noChangeArrowheads="1"/>
          </p:cNvSpPr>
          <p:nvPr/>
        </p:nvSpPr>
        <p:spPr bwMode="auto">
          <a:xfrm>
            <a:off x="0" y="2348880"/>
            <a:ext cx="9144000" cy="363176"/>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sz="2200" dirty="0">
                <a:solidFill>
                  <a:schemeClr val="bg2">
                    <a:lumMod val="25000"/>
                  </a:schemeClr>
                </a:solidFill>
              </a:rPr>
              <a:t> </a:t>
            </a:r>
            <a:r>
              <a:rPr lang="en-US" sz="2200" dirty="0" smtClean="0">
                <a:solidFill>
                  <a:schemeClr val="bg2">
                    <a:lumMod val="25000"/>
                  </a:schemeClr>
                </a:solidFill>
              </a:rPr>
              <a:t>regulatory</a:t>
            </a:r>
            <a:r>
              <a:rPr lang="bg-BG" sz="2200" dirty="0" smtClean="0">
                <a:solidFill>
                  <a:schemeClr val="bg2">
                    <a:lumMod val="25000"/>
                  </a:schemeClr>
                </a:solidFill>
              </a:rPr>
              <a:t> </a:t>
            </a:r>
            <a:r>
              <a:rPr lang="bg-BG" sz="2200" dirty="0">
                <a:solidFill>
                  <a:schemeClr val="bg2">
                    <a:lumMod val="25000"/>
                  </a:schemeClr>
                </a:solidFill>
              </a:rPr>
              <a:t>– </a:t>
            </a:r>
            <a:r>
              <a:rPr lang="en-US" sz="2200" dirty="0" smtClean="0">
                <a:solidFill>
                  <a:schemeClr val="bg2">
                    <a:lumMod val="25000"/>
                  </a:schemeClr>
                </a:solidFill>
              </a:rPr>
              <a:t>their contraction controls blood flow and filtration area</a:t>
            </a:r>
            <a:endParaRPr lang="en-GB" sz="2200"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1000" fill="hold"/>
                                        <p:tgtEl>
                                          <p:spTgt spid="26628"/>
                                        </p:tgtEl>
                                        <p:attrNameLst>
                                          <p:attrName>ppt_w</p:attrName>
                                        </p:attrNameLst>
                                      </p:cBhvr>
                                      <p:tavLst>
                                        <p:tav tm="0">
                                          <p:val>
                                            <p:fltVal val="0"/>
                                          </p:val>
                                        </p:tav>
                                        <p:tav tm="100000">
                                          <p:val>
                                            <p:strVal val="#ppt_w"/>
                                          </p:val>
                                        </p:tav>
                                      </p:tavLst>
                                    </p:anim>
                                    <p:anim calcmode="lin" valueType="num">
                                      <p:cBhvr>
                                        <p:cTn id="8" dur="1000" fill="hold"/>
                                        <p:tgtEl>
                                          <p:spTgt spid="26628"/>
                                        </p:tgtEl>
                                        <p:attrNameLst>
                                          <p:attrName>ppt_h</p:attrName>
                                        </p:attrNameLst>
                                      </p:cBhvr>
                                      <p:tavLst>
                                        <p:tav tm="0">
                                          <p:val>
                                            <p:fltVal val="0"/>
                                          </p:val>
                                        </p:tav>
                                        <p:tav tm="100000">
                                          <p:val>
                                            <p:strVal val="#ppt_h"/>
                                          </p:val>
                                        </p:tav>
                                      </p:tavLst>
                                    </p:anim>
                                    <p:anim calcmode="lin" valueType="num">
                                      <p:cBhvr>
                                        <p:cTn id="9" dur="1000" fill="hold"/>
                                        <p:tgtEl>
                                          <p:spTgt spid="266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630"/>
                                        </p:tgtEl>
                                        <p:attrNameLst>
                                          <p:attrName>style.visibility</p:attrName>
                                        </p:attrNameLst>
                                      </p:cBhvr>
                                      <p:to>
                                        <p:strVal val="visible"/>
                                      </p:to>
                                    </p:set>
                                    <p:animEffect transition="in" filter="wipe(left)">
                                      <p:cBhvr>
                                        <p:cTn id="15" dur="500"/>
                                        <p:tgtEl>
                                          <p:spTgt spid="2663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wipe(left)">
                                      <p:cBhvr>
                                        <p:cTn id="19" dur="500"/>
                                        <p:tgtEl>
                                          <p:spTgt spid="2663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632"/>
                                        </p:tgtEl>
                                        <p:attrNameLst>
                                          <p:attrName>style.visibility</p:attrName>
                                        </p:attrNameLst>
                                      </p:cBhvr>
                                      <p:to>
                                        <p:strVal val="visible"/>
                                      </p:to>
                                    </p:set>
                                    <p:animEffect transition="in" filter="wipe(left)">
                                      <p:cBhvr>
                                        <p:cTn id="23" dur="500"/>
                                        <p:tgtEl>
                                          <p:spTgt spid="26632"/>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6633"/>
                                        </p:tgtEl>
                                        <p:attrNameLst>
                                          <p:attrName>style.visibility</p:attrName>
                                        </p:attrNameLst>
                                      </p:cBhvr>
                                      <p:to>
                                        <p:strVal val="visible"/>
                                      </p:to>
                                    </p:set>
                                    <p:animEffect transition="in" filter="wipe(left)">
                                      <p:cBhvr>
                                        <p:cTn id="27"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30" grpId="0" autoUpdateAnimBg="0"/>
      <p:bldP spid="26631" grpId="0" autoUpdateAnimBg="0"/>
      <p:bldP spid="26632" grpId="0" autoUpdateAnimBg="0"/>
      <p:bldP spid="2663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Urine Formation Results from: </a:t>
            </a:r>
            <a:br>
              <a:rPr lang="en-US" b="1" dirty="0" smtClean="0"/>
            </a:br>
            <a:endParaRPr lang="bg-BG" dirty="0"/>
          </a:p>
        </p:txBody>
      </p:sp>
      <p:sp>
        <p:nvSpPr>
          <p:cNvPr id="3" name="Content Placeholder 2"/>
          <p:cNvSpPr>
            <a:spLocks noGrp="1"/>
          </p:cNvSpPr>
          <p:nvPr>
            <p:ph idx="1"/>
          </p:nvPr>
        </p:nvSpPr>
        <p:spPr>
          <a:xfrm>
            <a:off x="0" y="1052736"/>
            <a:ext cx="8794304" cy="3803253"/>
          </a:xfrm>
        </p:spPr>
        <p:txBody>
          <a:bodyPr>
            <a:normAutofit/>
          </a:bodyPr>
          <a:lstStyle/>
          <a:p>
            <a:r>
              <a:rPr lang="en-US" sz="2800" b="1" dirty="0" smtClean="0"/>
              <a:t>Glomerular Filtration,</a:t>
            </a:r>
          </a:p>
          <a:p>
            <a:r>
              <a:rPr lang="en-US" sz="2800" b="1" dirty="0" smtClean="0"/>
              <a:t>Tubular Reabsorption, and</a:t>
            </a:r>
          </a:p>
          <a:p>
            <a:r>
              <a:rPr lang="en-US" sz="2800" b="1" dirty="0" smtClean="0"/>
              <a:t>Tubular Secretion</a:t>
            </a:r>
            <a:endParaRPr lang="bg-BG" sz="2800" dirty="0"/>
          </a:p>
        </p:txBody>
      </p:sp>
      <p:pic>
        <p:nvPicPr>
          <p:cNvPr id="4" name="Picture 2"/>
          <p:cNvPicPr>
            <a:picLocks noChangeAspect="1" noChangeArrowheads="1"/>
          </p:cNvPicPr>
          <p:nvPr/>
        </p:nvPicPr>
        <p:blipFill>
          <a:blip r:embed="rId2" cstate="print">
            <a:lum bright="-12000" contrast="24000"/>
          </a:blip>
          <a:srcRect l="5661" r="1888"/>
          <a:stretch>
            <a:fillRect/>
          </a:stretch>
        </p:blipFill>
        <p:spPr bwMode="auto">
          <a:xfrm>
            <a:off x="3419872" y="2204864"/>
            <a:ext cx="5544616" cy="4428901"/>
          </a:xfrm>
          <a:prstGeom prst="rect">
            <a:avLst/>
          </a:prstGeom>
          <a:noFill/>
          <a:ln w="38100">
            <a:solidFill>
              <a:schemeClr val="accent1">
                <a:lumMod val="50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86800" cy="838200"/>
          </a:xfrm>
        </p:spPr>
        <p:txBody>
          <a:bodyPr>
            <a:normAutofit/>
          </a:bodyPr>
          <a:lstStyle/>
          <a:p>
            <a:pPr algn="ctr"/>
            <a:r>
              <a:rPr lang="en-US" sz="3200" b="1" dirty="0" smtClean="0"/>
              <a:t>Glomerular Filtration</a:t>
            </a:r>
            <a:endParaRPr lang="bg-BG" sz="3200" dirty="0"/>
          </a:p>
        </p:txBody>
      </p:sp>
      <p:pic>
        <p:nvPicPr>
          <p:cNvPr id="4" name="Picture 2" descr="FG18_04a"/>
          <p:cNvPicPr>
            <a:picLocks noGrp="1" noChangeAspect="1" noChangeArrowheads="1"/>
          </p:cNvPicPr>
          <p:nvPr>
            <p:ph idx="1"/>
          </p:nvPr>
        </p:nvPicPr>
        <p:blipFill>
          <a:blip r:embed="rId2" cstate="print"/>
          <a:srcRect/>
          <a:stretch>
            <a:fillRect/>
          </a:stretch>
        </p:blipFill>
        <p:spPr bwMode="auto">
          <a:xfrm>
            <a:off x="1635912" y="1554163"/>
            <a:ext cx="6024575" cy="4525962"/>
          </a:xfrm>
          <a:prstGeom prst="rect">
            <a:avLst/>
          </a:prstGeom>
          <a:noFill/>
          <a:ln w="38100">
            <a:solidFill>
              <a:schemeClr val="accent1">
                <a:lumMod val="5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86800" cy="838200"/>
          </a:xfrm>
        </p:spPr>
        <p:txBody>
          <a:bodyPr>
            <a:normAutofit/>
          </a:bodyPr>
          <a:lstStyle/>
          <a:p>
            <a:pPr algn="ctr"/>
            <a:r>
              <a:rPr lang="en-US" sz="3200" dirty="0" smtClean="0"/>
              <a:t>Glomerular filtration membrane</a:t>
            </a:r>
            <a:endParaRPr lang="bg-BG" sz="3200" dirty="0"/>
          </a:p>
        </p:txBody>
      </p:sp>
      <p:pic>
        <p:nvPicPr>
          <p:cNvPr id="6146" name="Picture 2" descr="C:\Users\user\Documents\lectures_ELE_14\filtration-membrane-including-capillary-endothelium-basement-membrane-foot-processes-of-podocyte-of-glomerular-capsule.jpg"/>
          <p:cNvPicPr>
            <a:picLocks noGrp="1" noChangeAspect="1" noChangeArrowheads="1"/>
          </p:cNvPicPr>
          <p:nvPr>
            <p:ph idx="1"/>
          </p:nvPr>
        </p:nvPicPr>
        <p:blipFill>
          <a:blip r:embed="rId2" cstate="print"/>
          <a:srcRect/>
          <a:stretch>
            <a:fillRect/>
          </a:stretch>
        </p:blipFill>
        <p:spPr bwMode="auto">
          <a:xfrm>
            <a:off x="179512" y="1556792"/>
            <a:ext cx="5256584" cy="4899173"/>
          </a:xfrm>
          <a:prstGeom prst="rect">
            <a:avLst/>
          </a:prstGeom>
          <a:noFill/>
          <a:ln w="38100">
            <a:solidFill>
              <a:schemeClr val="accent1">
                <a:lumMod val="50000"/>
              </a:schemeClr>
            </a:solidFill>
          </a:ln>
        </p:spPr>
      </p:pic>
      <p:pic>
        <p:nvPicPr>
          <p:cNvPr id="6147" name="Picture 3" descr="C:\Users\user\Documents\lectures_ELE_14\filter1.gif"/>
          <p:cNvPicPr>
            <a:picLocks noChangeAspect="1" noChangeArrowheads="1"/>
          </p:cNvPicPr>
          <p:nvPr/>
        </p:nvPicPr>
        <p:blipFill>
          <a:blip r:embed="rId3" cstate="print"/>
          <a:srcRect/>
          <a:stretch>
            <a:fillRect/>
          </a:stretch>
        </p:blipFill>
        <p:spPr bwMode="auto">
          <a:xfrm>
            <a:off x="5652120" y="2204864"/>
            <a:ext cx="3240360" cy="3384376"/>
          </a:xfrm>
          <a:prstGeom prst="rect">
            <a:avLst/>
          </a:prstGeom>
          <a:solidFill>
            <a:srgbClr val="FFCCFF"/>
          </a:solidFill>
          <a:ln w="3810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86800" cy="838200"/>
          </a:xfrm>
        </p:spPr>
        <p:txBody>
          <a:bodyPr>
            <a:normAutofit fontScale="90000"/>
          </a:bodyPr>
          <a:lstStyle/>
          <a:p>
            <a:pPr algn="ctr"/>
            <a:r>
              <a:rPr lang="en-US" sz="2800" b="1" dirty="0" smtClean="0"/>
              <a:t>Determinants of the </a:t>
            </a:r>
            <a:r>
              <a:rPr lang="en-US" sz="2800" b="1" dirty="0" err="1" smtClean="0"/>
              <a:t>glomerular</a:t>
            </a:r>
            <a:r>
              <a:rPr lang="en-US" sz="2800" b="1" dirty="0" smtClean="0"/>
              <a:t> filtration rate (GFR)</a:t>
            </a:r>
            <a:endParaRPr lang="bg-BG" sz="2800" dirty="0"/>
          </a:p>
        </p:txBody>
      </p:sp>
      <p:sp>
        <p:nvSpPr>
          <p:cNvPr id="3" name="Content Placeholder 2"/>
          <p:cNvSpPr>
            <a:spLocks noGrp="1"/>
          </p:cNvSpPr>
          <p:nvPr>
            <p:ph idx="1"/>
          </p:nvPr>
        </p:nvSpPr>
        <p:spPr>
          <a:xfrm>
            <a:off x="0" y="1124744"/>
            <a:ext cx="9144000" cy="6048672"/>
          </a:xfrm>
        </p:spPr>
        <p:txBody>
          <a:bodyPr>
            <a:normAutofit/>
          </a:bodyPr>
          <a:lstStyle/>
          <a:p>
            <a:pPr>
              <a:buFont typeface="Wingdings" pitchFamily="2" charset="2"/>
              <a:buChar char="Ø"/>
            </a:pPr>
            <a:r>
              <a:rPr lang="en-US" dirty="0" smtClean="0"/>
              <a:t>The GFR is determined by </a:t>
            </a:r>
          </a:p>
          <a:p>
            <a:pPr>
              <a:buNone/>
            </a:pPr>
            <a:r>
              <a:rPr lang="en-US" dirty="0" smtClean="0"/>
              <a:t>(1) the sum of the hydrostatic and colloid osmotic forces across the </a:t>
            </a:r>
            <a:r>
              <a:rPr lang="en-US" dirty="0" err="1" smtClean="0"/>
              <a:t>glomerular</a:t>
            </a:r>
            <a:r>
              <a:rPr lang="en-US" dirty="0" smtClean="0"/>
              <a:t> membrane, which gives the </a:t>
            </a:r>
            <a:r>
              <a:rPr lang="en-US" i="1" dirty="0" smtClean="0"/>
              <a:t>net filtration pressure, and</a:t>
            </a:r>
          </a:p>
          <a:p>
            <a:pPr>
              <a:buNone/>
            </a:pPr>
            <a:r>
              <a:rPr lang="en-US" dirty="0" smtClean="0"/>
              <a:t>(2) the </a:t>
            </a:r>
            <a:r>
              <a:rPr lang="en-US" dirty="0" err="1" smtClean="0"/>
              <a:t>glomerular</a:t>
            </a:r>
            <a:r>
              <a:rPr lang="en-US" dirty="0" smtClean="0"/>
              <a:t> capillary filtration coefficient, </a:t>
            </a:r>
            <a:r>
              <a:rPr lang="en-US" dirty="0" err="1" smtClean="0"/>
              <a:t>Kf</a:t>
            </a:r>
            <a:r>
              <a:rPr lang="en-US" dirty="0" smtClean="0"/>
              <a:t>. </a:t>
            </a:r>
          </a:p>
          <a:p>
            <a:pPr>
              <a:buFont typeface="Wingdings" pitchFamily="2" charset="2"/>
              <a:buChar char="Ø"/>
            </a:pPr>
            <a:r>
              <a:rPr lang="en-US" dirty="0" smtClean="0"/>
              <a:t>Expressed mathematically, the GFR equals the product of </a:t>
            </a:r>
            <a:r>
              <a:rPr lang="en-US" dirty="0" err="1" smtClean="0"/>
              <a:t>Kf</a:t>
            </a:r>
            <a:r>
              <a:rPr lang="en-US" dirty="0" smtClean="0"/>
              <a:t> and the net filtration pressure:</a:t>
            </a:r>
          </a:p>
          <a:p>
            <a:pPr>
              <a:buNone/>
            </a:pPr>
            <a:endParaRPr lang="en-US" dirty="0" smtClean="0"/>
          </a:p>
          <a:p>
            <a:pPr>
              <a:buNone/>
            </a:pPr>
            <a:r>
              <a:rPr lang="fr-FR" b="1" dirty="0" smtClean="0"/>
              <a:t>	GFR = Kf x Net filtration pressure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304800" y="764704"/>
            <a:ext cx="8686800" cy="6264696"/>
          </a:xfrm>
        </p:spPr>
        <p:txBody>
          <a:bodyPr>
            <a:normAutofit fontScale="85000" lnSpcReduction="20000"/>
          </a:bodyPr>
          <a:lstStyle/>
          <a:p>
            <a:r>
              <a:rPr lang="en-US" b="1" i="1" dirty="0" smtClean="0"/>
              <a:t>The net filtration pressure represents the sum of the hydrostatic and colloid osmotic forces that either favor or oppose filtration across the </a:t>
            </a:r>
            <a:r>
              <a:rPr lang="en-US" b="1" i="1" dirty="0" err="1" smtClean="0"/>
              <a:t>glomerular</a:t>
            </a:r>
            <a:r>
              <a:rPr lang="en-US" b="1" i="1" dirty="0" smtClean="0"/>
              <a:t> capillaries. These forces include:</a:t>
            </a:r>
          </a:p>
          <a:p>
            <a:pPr>
              <a:buNone/>
            </a:pPr>
            <a:r>
              <a:rPr lang="en-US" dirty="0" smtClean="0"/>
              <a:t>(1) hydrostatic pressure inside the </a:t>
            </a:r>
            <a:r>
              <a:rPr lang="en-US" dirty="0" err="1" smtClean="0"/>
              <a:t>glomerular</a:t>
            </a:r>
            <a:r>
              <a:rPr lang="en-US" dirty="0" smtClean="0"/>
              <a:t> capillaries (</a:t>
            </a:r>
            <a:r>
              <a:rPr lang="en-US" dirty="0" err="1" smtClean="0">
                <a:solidFill>
                  <a:srgbClr val="FF0000"/>
                </a:solidFill>
              </a:rPr>
              <a:t>glomerular</a:t>
            </a:r>
            <a:r>
              <a:rPr lang="en-US" dirty="0" smtClean="0">
                <a:solidFill>
                  <a:srgbClr val="FF0000"/>
                </a:solidFill>
              </a:rPr>
              <a:t> hydrostatic pressure, PG</a:t>
            </a:r>
            <a:r>
              <a:rPr lang="en-US" dirty="0" smtClean="0"/>
              <a:t>), which promotes filtration;</a:t>
            </a:r>
          </a:p>
          <a:p>
            <a:pPr>
              <a:buNone/>
            </a:pPr>
            <a:r>
              <a:rPr lang="en-US" dirty="0" smtClean="0"/>
              <a:t>(2) </a:t>
            </a:r>
            <a:r>
              <a:rPr lang="en-US" dirty="0" smtClean="0">
                <a:solidFill>
                  <a:srgbClr val="FF0000"/>
                </a:solidFill>
              </a:rPr>
              <a:t>the hydrostatic pressure in Bowman’s capsule (PB) </a:t>
            </a:r>
            <a:r>
              <a:rPr lang="en-US" dirty="0" smtClean="0"/>
              <a:t>outside the capillaries, which opposes filtration;</a:t>
            </a:r>
          </a:p>
          <a:p>
            <a:pPr>
              <a:buNone/>
            </a:pPr>
            <a:r>
              <a:rPr lang="en-US" dirty="0" smtClean="0"/>
              <a:t>(3</a:t>
            </a:r>
            <a:r>
              <a:rPr lang="en-US" dirty="0" smtClean="0">
                <a:solidFill>
                  <a:srgbClr val="FF0000"/>
                </a:solidFill>
              </a:rPr>
              <a:t>) the colloid osmotic pressure of the </a:t>
            </a:r>
            <a:r>
              <a:rPr lang="en-US" dirty="0" err="1" smtClean="0">
                <a:solidFill>
                  <a:srgbClr val="FF0000"/>
                </a:solidFill>
              </a:rPr>
              <a:t>glomerular</a:t>
            </a:r>
            <a:r>
              <a:rPr lang="en-US" dirty="0" smtClean="0">
                <a:solidFill>
                  <a:srgbClr val="FF0000"/>
                </a:solidFill>
              </a:rPr>
              <a:t> capillary plasma proteins (</a:t>
            </a:r>
            <a:r>
              <a:rPr lang="el-GR" b="1" dirty="0" smtClean="0">
                <a:solidFill>
                  <a:srgbClr val="FF0000"/>
                </a:solidFill>
              </a:rPr>
              <a:t>π</a:t>
            </a:r>
            <a:r>
              <a:rPr lang="en-US" dirty="0" smtClean="0">
                <a:solidFill>
                  <a:srgbClr val="FF0000"/>
                </a:solidFill>
              </a:rPr>
              <a:t>G), </a:t>
            </a:r>
            <a:r>
              <a:rPr lang="en-US" dirty="0" smtClean="0"/>
              <a:t>which opposes filtration; and</a:t>
            </a:r>
          </a:p>
          <a:p>
            <a:pPr>
              <a:buNone/>
            </a:pPr>
            <a:r>
              <a:rPr lang="en-US" dirty="0" smtClean="0"/>
              <a:t>(4) </a:t>
            </a:r>
            <a:r>
              <a:rPr lang="en-US" dirty="0" smtClean="0">
                <a:solidFill>
                  <a:srgbClr val="FF0000"/>
                </a:solidFill>
              </a:rPr>
              <a:t>the colloid osmotic pressure of the proteins in Bowman’s capsule (</a:t>
            </a:r>
            <a:r>
              <a:rPr lang="el-GR" b="1" dirty="0" smtClean="0">
                <a:solidFill>
                  <a:srgbClr val="FF0000"/>
                </a:solidFill>
              </a:rPr>
              <a:t>π</a:t>
            </a:r>
            <a:r>
              <a:rPr lang="en-US" dirty="0" smtClean="0">
                <a:solidFill>
                  <a:srgbClr val="FF0000"/>
                </a:solidFill>
              </a:rPr>
              <a:t>B), </a:t>
            </a:r>
            <a:r>
              <a:rPr lang="en-US" dirty="0" smtClean="0"/>
              <a:t>which promotes filtration. (Under normal conditions, the concentration of protein in the </a:t>
            </a:r>
            <a:r>
              <a:rPr lang="en-US" dirty="0" err="1" smtClean="0"/>
              <a:t>glomerular</a:t>
            </a:r>
            <a:r>
              <a:rPr lang="en-US" dirty="0" smtClean="0"/>
              <a:t> filtrate is so low that the colloid osmotic pressure of the Bowman’s capsule fluid is considered to be zero.)</a:t>
            </a:r>
          </a:p>
          <a:p>
            <a:endParaRPr lang="bg-B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55576"/>
          </a:xfrm>
        </p:spPr>
        <p:txBody>
          <a:bodyPr>
            <a:normAutofit fontScale="90000"/>
          </a:bodyPr>
          <a:lstStyle/>
          <a:p>
            <a:r>
              <a:rPr lang="en-US" sz="2800" dirty="0" smtClean="0"/>
              <a:t>The Glomerular filtration rate can be expressed as</a:t>
            </a:r>
            <a:br>
              <a:rPr lang="en-US" sz="2800" dirty="0" smtClean="0"/>
            </a:br>
            <a:r>
              <a:rPr lang="en-US" sz="2800" b="1" dirty="0" smtClean="0"/>
              <a:t>GFR = </a:t>
            </a:r>
            <a:r>
              <a:rPr lang="en-US" sz="2800" b="1" dirty="0" err="1" smtClean="0"/>
              <a:t>K</a:t>
            </a:r>
            <a:r>
              <a:rPr lang="en-US" sz="2800" b="1" cap="none" dirty="0" err="1" smtClean="0"/>
              <a:t>f</a:t>
            </a:r>
            <a:r>
              <a:rPr lang="en-US" sz="2800" b="1" dirty="0" smtClean="0"/>
              <a:t> </a:t>
            </a:r>
            <a:r>
              <a:rPr lang="en-US" sz="2800" b="1" cap="none" dirty="0" smtClean="0"/>
              <a:t>x</a:t>
            </a:r>
            <a:r>
              <a:rPr lang="en-US" sz="2800" b="1" dirty="0" smtClean="0"/>
              <a:t> (PG – PB – </a:t>
            </a:r>
            <a:r>
              <a:rPr lang="el-GR" sz="2800" b="1" cap="none" dirty="0" smtClean="0"/>
              <a:t>π</a:t>
            </a:r>
            <a:r>
              <a:rPr lang="en-US" sz="2800" b="1" dirty="0" smtClean="0"/>
              <a:t>G + </a:t>
            </a:r>
            <a:r>
              <a:rPr lang="el-GR" sz="2800" b="1" cap="none" dirty="0" smtClean="0"/>
              <a:t>π</a:t>
            </a:r>
            <a:r>
              <a:rPr lang="en-US" sz="2800" b="1" dirty="0" smtClean="0"/>
              <a:t>B)</a:t>
            </a:r>
            <a:r>
              <a:rPr lang="bg-BG" sz="2800" b="1" dirty="0" smtClean="0"/>
              <a:t/>
            </a:r>
            <a:br>
              <a:rPr lang="bg-BG" sz="2800" b="1" dirty="0" smtClean="0"/>
            </a:br>
            <a:endParaRPr lang="bg-BG" sz="3200" dirty="0"/>
          </a:p>
        </p:txBody>
      </p:sp>
      <p:pic>
        <p:nvPicPr>
          <p:cNvPr id="7170" name="Picture 2" descr="C:\Users\user\Documents\lectures_ELE_14\renal9.jpg.png"/>
          <p:cNvPicPr>
            <a:picLocks noGrp="1" noChangeAspect="1" noChangeArrowheads="1"/>
          </p:cNvPicPr>
          <p:nvPr>
            <p:ph idx="1"/>
          </p:nvPr>
        </p:nvPicPr>
        <p:blipFill>
          <a:blip r:embed="rId2" cstate="print"/>
          <a:srcRect/>
          <a:stretch>
            <a:fillRect/>
          </a:stretch>
        </p:blipFill>
        <p:spPr bwMode="auto">
          <a:xfrm>
            <a:off x="1259632" y="1484784"/>
            <a:ext cx="6790375" cy="5040559"/>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8840"/>
          </a:xfrm>
        </p:spPr>
        <p:txBody>
          <a:bodyPr>
            <a:normAutofit/>
          </a:bodyPr>
          <a:lstStyle/>
          <a:p>
            <a:r>
              <a:rPr lang="en-US" sz="2200" b="1" dirty="0" smtClean="0"/>
              <a:t>Factors on </a:t>
            </a:r>
            <a:r>
              <a:rPr lang="en-US" sz="2200" b="1" dirty="0" smtClean="0"/>
              <a:t>which GFR </a:t>
            </a:r>
            <a:r>
              <a:rPr lang="en-US" sz="2200" b="1" dirty="0" smtClean="0"/>
              <a:t>depends </a:t>
            </a:r>
            <a:r>
              <a:rPr lang="en-US" sz="2200" b="1" dirty="0" smtClean="0"/>
              <a:t>:</a:t>
            </a:r>
            <a:r>
              <a:rPr lang="en-US" sz="2200" b="1" dirty="0" smtClean="0"/>
              <a:t/>
            </a:r>
            <a:br>
              <a:rPr lang="en-US" sz="2200" b="1" dirty="0" smtClean="0"/>
            </a:br>
            <a:r>
              <a:rPr lang="en-US" sz="2000" b="1" dirty="0" smtClean="0"/>
              <a:t>1. </a:t>
            </a:r>
            <a:r>
              <a:rPr lang="en-US" sz="2000" cap="none" dirty="0" smtClean="0"/>
              <a:t>increased </a:t>
            </a:r>
            <a:r>
              <a:rPr lang="en-US" sz="2000" cap="none" dirty="0" err="1" smtClean="0"/>
              <a:t>glomerular</a:t>
            </a:r>
            <a:r>
              <a:rPr lang="en-US" sz="2000" cap="none" dirty="0" smtClean="0"/>
              <a:t> capillary filtration coefficient increases </a:t>
            </a:r>
            <a:r>
              <a:rPr lang="en-US" sz="2000" dirty="0" smtClean="0"/>
              <a:t>GFR </a:t>
            </a:r>
            <a:br>
              <a:rPr lang="en-US" sz="2000" dirty="0" smtClean="0"/>
            </a:br>
            <a:r>
              <a:rPr lang="en-US" sz="2000" dirty="0" smtClean="0"/>
              <a:t>2</a:t>
            </a:r>
            <a:r>
              <a:rPr lang="en-US" sz="2000" cap="none" dirty="0" smtClean="0"/>
              <a:t>. increased </a:t>
            </a:r>
            <a:r>
              <a:rPr lang="en-US" sz="2000" cap="none" dirty="0" err="1" smtClean="0"/>
              <a:t>glomerular</a:t>
            </a:r>
            <a:r>
              <a:rPr lang="en-US" sz="2000" cap="none" dirty="0" smtClean="0"/>
              <a:t> capillary hydrostatic pressure increases </a:t>
            </a:r>
            <a:r>
              <a:rPr lang="en-US" sz="2000" dirty="0" smtClean="0"/>
              <a:t>GFR </a:t>
            </a:r>
            <a:br>
              <a:rPr lang="en-US" sz="2000" dirty="0" smtClean="0"/>
            </a:br>
            <a:r>
              <a:rPr lang="en-US" sz="2000" b="1" dirty="0" smtClean="0"/>
              <a:t>3. </a:t>
            </a:r>
            <a:r>
              <a:rPr lang="en-US" sz="2000" cap="none" dirty="0" smtClean="0"/>
              <a:t>increased </a:t>
            </a:r>
            <a:r>
              <a:rPr lang="en-US" sz="2000" cap="none" dirty="0" err="1" smtClean="0"/>
              <a:t>glomerular</a:t>
            </a:r>
            <a:r>
              <a:rPr lang="en-US" sz="2000" cap="none" dirty="0" smtClean="0"/>
              <a:t> capillary colloid osmotic pressure decreases</a:t>
            </a:r>
            <a:r>
              <a:rPr lang="en-US" sz="2000" dirty="0" smtClean="0"/>
              <a:t> GFR </a:t>
            </a:r>
            <a:br>
              <a:rPr lang="en-US" sz="2000" dirty="0" smtClean="0"/>
            </a:br>
            <a:r>
              <a:rPr lang="en-US" sz="2000" dirty="0" smtClean="0"/>
              <a:t>4. </a:t>
            </a:r>
            <a:r>
              <a:rPr lang="en-US" sz="2000" cap="none" dirty="0" smtClean="0"/>
              <a:t>increased Bowman’s capsule hydrostatic pressure decreases </a:t>
            </a:r>
            <a:r>
              <a:rPr lang="en-US" sz="2000" dirty="0" smtClean="0"/>
              <a:t>GFR </a:t>
            </a:r>
            <a:br>
              <a:rPr lang="en-US" sz="2000" dirty="0" smtClean="0"/>
            </a:br>
            <a:endParaRPr lang="bg-BG" sz="2000" dirty="0"/>
          </a:p>
        </p:txBody>
      </p:sp>
      <p:pic>
        <p:nvPicPr>
          <p:cNvPr id="4" name="Picture 2" descr="14_09"/>
          <p:cNvPicPr>
            <a:picLocks noGrp="1" noChangeAspect="1" noChangeArrowheads="1"/>
          </p:cNvPicPr>
          <p:nvPr>
            <p:ph idx="1"/>
          </p:nvPr>
        </p:nvPicPr>
        <p:blipFill>
          <a:blip r:embed="rId2" cstate="print">
            <a:lum bright="-6000" contrast="18000"/>
          </a:blip>
          <a:srcRect t="3474"/>
          <a:stretch>
            <a:fillRect/>
          </a:stretch>
        </p:blipFill>
        <p:spPr bwMode="auto">
          <a:xfrm>
            <a:off x="1115616" y="1700808"/>
            <a:ext cx="6768752" cy="4968552"/>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86800" cy="838200"/>
          </a:xfrm>
        </p:spPr>
        <p:txBody>
          <a:bodyPr>
            <a:normAutofit/>
          </a:bodyPr>
          <a:lstStyle/>
          <a:p>
            <a:pPr algn="ctr"/>
            <a:r>
              <a:rPr lang="en-US" sz="3200" dirty="0" smtClean="0"/>
              <a:t>Glomerular filtration rate</a:t>
            </a:r>
            <a:endParaRPr lang="bg-BG" sz="3200" dirty="0"/>
          </a:p>
        </p:txBody>
      </p:sp>
      <p:pic>
        <p:nvPicPr>
          <p:cNvPr id="4" name="Picture 1031" descr="gr1lf1709b_c"/>
          <p:cNvPicPr>
            <a:picLocks noGrp="1" noChangeAspect="1" noChangeArrowheads="1"/>
          </p:cNvPicPr>
          <p:nvPr>
            <p:ph idx="1"/>
          </p:nvPr>
        </p:nvPicPr>
        <p:blipFill>
          <a:blip r:embed="rId2" cstate="print">
            <a:lum bright="-12000" contrast="24000"/>
          </a:blip>
          <a:srcRect l="11638" r="1633" b="9596"/>
          <a:stretch>
            <a:fillRect/>
          </a:stretch>
        </p:blipFill>
        <p:spPr bwMode="auto">
          <a:xfrm>
            <a:off x="1979712" y="1556792"/>
            <a:ext cx="5301367" cy="4525962"/>
          </a:xfrm>
          <a:prstGeom prst="rect">
            <a:avLst/>
          </a:prstGeom>
          <a:noFill/>
          <a:ln w="38100">
            <a:solidFill>
              <a:schemeClr val="accent1">
                <a:lumMod val="50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099592"/>
          </a:xfrm>
        </p:spPr>
        <p:txBody>
          <a:bodyPr>
            <a:normAutofit fontScale="90000"/>
          </a:bodyPr>
          <a:lstStyle/>
          <a:p>
            <a:r>
              <a:rPr lang="en-US" b="1" dirty="0" smtClean="0"/>
              <a:t>Multiple Functions of the</a:t>
            </a:r>
            <a:br>
              <a:rPr lang="en-US" b="1" dirty="0" smtClean="0"/>
            </a:br>
            <a:r>
              <a:rPr lang="en-US" b="1" dirty="0" smtClean="0"/>
              <a:t>Kidneys in Homeostasis</a:t>
            </a:r>
            <a:endParaRPr lang="bg-BG"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US" dirty="0" smtClean="0"/>
              <a:t>Excretion of metabolic waste products and foreign chemicals</a:t>
            </a:r>
          </a:p>
          <a:p>
            <a:pPr>
              <a:buFont typeface="Wingdings" pitchFamily="2" charset="2"/>
              <a:buChar char="v"/>
            </a:pPr>
            <a:r>
              <a:rPr lang="en-US" dirty="0" smtClean="0"/>
              <a:t>Regulation of water and electrolyte balances</a:t>
            </a:r>
          </a:p>
          <a:p>
            <a:pPr>
              <a:buFont typeface="Wingdings" pitchFamily="2" charset="2"/>
              <a:buChar char="v"/>
            </a:pPr>
            <a:r>
              <a:rPr lang="en-US" dirty="0" smtClean="0"/>
              <a:t>Regulation of body fluid osmolality and electrolyte concentrations</a:t>
            </a:r>
          </a:p>
          <a:p>
            <a:pPr>
              <a:buFont typeface="Wingdings" pitchFamily="2" charset="2"/>
              <a:buChar char="v"/>
            </a:pPr>
            <a:r>
              <a:rPr lang="en-US" dirty="0" smtClean="0"/>
              <a:t>Regulation of arterial pressure</a:t>
            </a:r>
          </a:p>
          <a:p>
            <a:pPr>
              <a:buFont typeface="Wingdings" pitchFamily="2" charset="2"/>
              <a:buChar char="v"/>
            </a:pPr>
            <a:r>
              <a:rPr lang="en-US" dirty="0" smtClean="0"/>
              <a:t>Regulation of acid-base balance</a:t>
            </a:r>
          </a:p>
          <a:p>
            <a:pPr>
              <a:buFont typeface="Wingdings" pitchFamily="2" charset="2"/>
              <a:buChar char="v"/>
            </a:pPr>
            <a:r>
              <a:rPr lang="en-US" dirty="0" smtClean="0"/>
              <a:t>Secretion, metabolism, and excretion of hormones</a:t>
            </a:r>
          </a:p>
          <a:p>
            <a:pPr>
              <a:buFont typeface="Wingdings" pitchFamily="2" charset="2"/>
              <a:buChar char="v"/>
            </a:pPr>
            <a:r>
              <a:rPr lang="en-US" dirty="0" smtClean="0"/>
              <a:t>Gluconeogenesis</a:t>
            </a:r>
            <a:endParaRPr lang="bg-B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0" y="116632"/>
            <a:ext cx="9144000" cy="523220"/>
          </a:xfrm>
          <a:prstGeom prst="rect">
            <a:avLst/>
          </a:prstGeom>
          <a:noFill/>
          <a:ln w="9525">
            <a:noFill/>
            <a:miter lim="800000"/>
            <a:headEnd/>
            <a:tailEnd/>
          </a:ln>
          <a:effectLst/>
        </p:spPr>
        <p:txBody>
          <a:bodyPr wrap="square">
            <a:spAutoFit/>
          </a:bodyPr>
          <a:lstStyle/>
          <a:p>
            <a:pPr algn="ctr"/>
            <a:r>
              <a:rPr lang="en-US" sz="2800" b="1" i="1" dirty="0" err="1">
                <a:solidFill>
                  <a:srgbClr val="00B050"/>
                </a:solidFill>
              </a:rPr>
              <a:t>Autoregulation</a:t>
            </a:r>
            <a:r>
              <a:rPr lang="en-US" sz="2800" b="1" i="1" dirty="0">
                <a:solidFill>
                  <a:srgbClr val="00B050"/>
                </a:solidFill>
              </a:rPr>
              <a:t> of GFR </a:t>
            </a:r>
            <a:r>
              <a:rPr lang="en-US" sz="2800" b="1" i="1" dirty="0" smtClean="0">
                <a:solidFill>
                  <a:srgbClr val="00B050"/>
                </a:solidFill>
              </a:rPr>
              <a:t>and Renal </a:t>
            </a:r>
            <a:r>
              <a:rPr lang="en-US" sz="2800" b="1" i="1" dirty="0">
                <a:solidFill>
                  <a:srgbClr val="00B050"/>
                </a:solidFill>
              </a:rPr>
              <a:t>Blood Flow</a:t>
            </a:r>
            <a:endParaRPr lang="en-GB" sz="2800" i="1" dirty="0">
              <a:solidFill>
                <a:srgbClr val="00B050"/>
              </a:solidFill>
            </a:endParaRPr>
          </a:p>
        </p:txBody>
      </p:sp>
      <p:sp>
        <p:nvSpPr>
          <p:cNvPr id="75780" name="Text Box 4"/>
          <p:cNvSpPr txBox="1">
            <a:spLocks noChangeArrowheads="1"/>
          </p:cNvSpPr>
          <p:nvPr/>
        </p:nvSpPr>
        <p:spPr bwMode="auto">
          <a:xfrm>
            <a:off x="0" y="620688"/>
            <a:ext cx="9372600" cy="1877437"/>
          </a:xfrm>
          <a:prstGeom prst="rect">
            <a:avLst/>
          </a:prstGeom>
          <a:noFill/>
          <a:ln w="9525">
            <a:noFill/>
            <a:miter lim="800000"/>
            <a:headEnd/>
            <a:tailEnd/>
          </a:ln>
          <a:effectLst/>
        </p:spPr>
        <p:txBody>
          <a:bodyPr wrap="square">
            <a:spAutoFit/>
          </a:bodyPr>
          <a:lstStyle/>
          <a:p>
            <a:r>
              <a:rPr lang="en-US" sz="2400" dirty="0" smtClean="0"/>
              <a:t>Renal </a:t>
            </a:r>
            <a:r>
              <a:rPr lang="en-US" sz="2400" dirty="0" err="1"/>
              <a:t>autoregulation</a:t>
            </a:r>
            <a:r>
              <a:rPr lang="en-US" sz="2400" dirty="0"/>
              <a:t> prevents </a:t>
            </a:r>
            <a:r>
              <a:rPr lang="en-US" sz="2400" dirty="0" smtClean="0"/>
              <a:t>large changes </a:t>
            </a:r>
            <a:r>
              <a:rPr lang="en-US" sz="2400" dirty="0"/>
              <a:t>in GFR that would otherwise </a:t>
            </a:r>
            <a:r>
              <a:rPr lang="en-US" sz="2400" dirty="0" smtClean="0"/>
              <a:t>occur when the AP is changed between </a:t>
            </a:r>
            <a:r>
              <a:rPr lang="bg-BG" sz="2200" dirty="0" smtClean="0">
                <a:solidFill>
                  <a:srgbClr val="FFFF00"/>
                </a:solidFill>
              </a:rPr>
              <a:t> </a:t>
            </a:r>
            <a:r>
              <a:rPr lang="bg-BG" sz="2200" dirty="0"/>
              <a:t>80 – 180 </a:t>
            </a:r>
            <a:r>
              <a:rPr lang="en-US" sz="2200" dirty="0"/>
              <a:t>mm </a:t>
            </a:r>
            <a:r>
              <a:rPr lang="en-US" sz="2200" dirty="0" smtClean="0"/>
              <a:t>Hg, using 2 mechanisms:</a:t>
            </a:r>
            <a:endParaRPr lang="en-US" sz="2200" dirty="0" smtClean="0">
              <a:solidFill>
                <a:srgbClr val="FFFF00"/>
              </a:solidFill>
            </a:endParaRPr>
          </a:p>
          <a:p>
            <a:r>
              <a:rPr lang="en-US" sz="2400" dirty="0" smtClean="0"/>
              <a:t>(1) </a:t>
            </a:r>
            <a:r>
              <a:rPr lang="en-US" sz="2400" b="1" i="1" dirty="0" err="1" smtClean="0"/>
              <a:t>Myogenic</a:t>
            </a:r>
            <a:r>
              <a:rPr lang="en-US" sz="2400" b="1" i="1" dirty="0" smtClean="0"/>
              <a:t> </a:t>
            </a:r>
            <a:r>
              <a:rPr lang="en-US" sz="2400" b="1" i="1" dirty="0" err="1" smtClean="0"/>
              <a:t>Autoregulation</a:t>
            </a:r>
            <a:r>
              <a:rPr lang="en-US" sz="2400" b="1" i="1" dirty="0" smtClean="0"/>
              <a:t> of Renal Blood Flow and GFR, </a:t>
            </a:r>
            <a:r>
              <a:rPr lang="en-US" sz="2400" dirty="0" smtClean="0"/>
              <a:t>and</a:t>
            </a:r>
            <a:endParaRPr lang="bg-BG" sz="2400" dirty="0" smtClean="0"/>
          </a:p>
          <a:p>
            <a:endParaRPr lang="en-GB" sz="2200" dirty="0"/>
          </a:p>
        </p:txBody>
      </p:sp>
      <p:sp>
        <p:nvSpPr>
          <p:cNvPr id="75782" name="Text Box 6"/>
          <p:cNvSpPr txBox="1">
            <a:spLocks noChangeArrowheads="1"/>
          </p:cNvSpPr>
          <p:nvPr/>
        </p:nvSpPr>
        <p:spPr bwMode="auto">
          <a:xfrm>
            <a:off x="0" y="1988840"/>
            <a:ext cx="9251504" cy="1200329"/>
          </a:xfrm>
          <a:prstGeom prst="rect">
            <a:avLst/>
          </a:prstGeom>
          <a:noFill/>
          <a:ln w="9525">
            <a:noFill/>
            <a:miter lim="800000"/>
            <a:headEnd/>
            <a:tailEnd/>
          </a:ln>
          <a:effectLst/>
        </p:spPr>
        <p:txBody>
          <a:bodyPr wrap="square">
            <a:spAutoFit/>
          </a:bodyPr>
          <a:lstStyle/>
          <a:p>
            <a:r>
              <a:rPr lang="bg-BG" sz="2400" dirty="0" smtClean="0"/>
              <a:t>(2)</a:t>
            </a:r>
            <a:r>
              <a:rPr lang="en-US" sz="2400" dirty="0" smtClean="0"/>
              <a:t> a phenomenon referred to as </a:t>
            </a:r>
            <a:r>
              <a:rPr lang="en-US" sz="2400" b="1" i="1" dirty="0" err="1" smtClean="0"/>
              <a:t>Glomerulotubular</a:t>
            </a:r>
            <a:r>
              <a:rPr lang="en-US" sz="2400" b="1" i="1" dirty="0" smtClean="0"/>
              <a:t> balance  - </a:t>
            </a:r>
            <a:r>
              <a:rPr lang="en-US" sz="2400" dirty="0" smtClean="0"/>
              <a:t>adaptive </a:t>
            </a:r>
            <a:r>
              <a:rPr lang="en-US" sz="2400" dirty="0"/>
              <a:t>mechanisms in the </a:t>
            </a:r>
            <a:r>
              <a:rPr lang="en-US" sz="2400" dirty="0" smtClean="0"/>
              <a:t>renal tubules </a:t>
            </a:r>
            <a:r>
              <a:rPr lang="en-US" sz="2400" dirty="0"/>
              <a:t>that allow them to increase their </a:t>
            </a:r>
            <a:r>
              <a:rPr lang="en-US" sz="2400" dirty="0" smtClean="0"/>
              <a:t>reabsorption rate </a:t>
            </a:r>
            <a:r>
              <a:rPr lang="en-US" sz="2400" dirty="0"/>
              <a:t>when GFR </a:t>
            </a:r>
            <a:r>
              <a:rPr lang="en-US" sz="2400" dirty="0" smtClean="0"/>
              <a:t>rises. </a:t>
            </a:r>
            <a:endParaRPr lang="en-GB" sz="2200" b="1" dirty="0">
              <a:solidFill>
                <a:srgbClr val="00FFFF"/>
              </a:solidFill>
            </a:endParaRPr>
          </a:p>
        </p:txBody>
      </p:sp>
      <p:sp>
        <p:nvSpPr>
          <p:cNvPr id="75787" name="Text Box 11"/>
          <p:cNvSpPr txBox="1">
            <a:spLocks noChangeArrowheads="1"/>
          </p:cNvSpPr>
          <p:nvPr/>
        </p:nvSpPr>
        <p:spPr bwMode="auto">
          <a:xfrm>
            <a:off x="0" y="3333750"/>
            <a:ext cx="9372600" cy="363176"/>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Ø"/>
            </a:pPr>
            <a:endParaRPr lang="en-GB" sz="2200" dirty="0">
              <a:solidFill>
                <a:srgbClr val="FFCC66"/>
              </a:solidFill>
            </a:endParaRPr>
          </a:p>
        </p:txBody>
      </p:sp>
      <p:pic>
        <p:nvPicPr>
          <p:cNvPr id="75792" name="Picture 16" descr="19"/>
          <p:cNvPicPr>
            <a:picLocks noChangeAspect="1" noChangeArrowheads="1"/>
          </p:cNvPicPr>
          <p:nvPr/>
        </p:nvPicPr>
        <p:blipFill>
          <a:blip r:embed="rId2" cstate="print">
            <a:lum bright="-6000" contrast="12000"/>
          </a:blip>
          <a:srcRect l="6593" t="8139" r="5495" b="18605"/>
          <a:stretch>
            <a:fillRect/>
          </a:stretch>
        </p:blipFill>
        <p:spPr bwMode="auto">
          <a:xfrm>
            <a:off x="4139952" y="3212976"/>
            <a:ext cx="4680520" cy="3312368"/>
          </a:xfrm>
          <a:prstGeom prst="rect">
            <a:avLst/>
          </a:prstGeom>
          <a:noFill/>
          <a:ln w="3810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p:cTn id="7" dur="500" fill="hold"/>
                                        <p:tgtEl>
                                          <p:spTgt spid="75782"/>
                                        </p:tgtEl>
                                        <p:attrNameLst>
                                          <p:attrName>ppt_w</p:attrName>
                                        </p:attrNameLst>
                                      </p:cBhvr>
                                      <p:tavLst>
                                        <p:tav tm="0">
                                          <p:val>
                                            <p:fltVal val="0"/>
                                          </p:val>
                                        </p:tav>
                                        <p:tav tm="100000">
                                          <p:val>
                                            <p:strVal val="#ppt_w"/>
                                          </p:val>
                                        </p:tav>
                                      </p:tavLst>
                                    </p:anim>
                                    <p:anim calcmode="lin" valueType="num">
                                      <p:cBhvr>
                                        <p:cTn id="8" dur="500" fill="hold"/>
                                        <p:tgtEl>
                                          <p:spTgt spid="757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686800" cy="838200"/>
          </a:xfrm>
        </p:spPr>
        <p:txBody>
          <a:bodyPr>
            <a:noAutofit/>
          </a:bodyPr>
          <a:lstStyle/>
          <a:p>
            <a:r>
              <a:rPr lang="en-US" sz="2400" dirty="0" smtClean="0"/>
              <a:t>Role of </a:t>
            </a:r>
            <a:r>
              <a:rPr lang="en-US" sz="2400" dirty="0" err="1" smtClean="0"/>
              <a:t>Tubuloglomerular</a:t>
            </a:r>
            <a:r>
              <a:rPr lang="en-US" sz="2400" dirty="0" smtClean="0"/>
              <a:t> </a:t>
            </a:r>
            <a:br>
              <a:rPr lang="en-US" sz="2400" dirty="0" smtClean="0"/>
            </a:br>
            <a:r>
              <a:rPr lang="en-US" sz="2400" dirty="0" smtClean="0"/>
              <a:t>Feedback in </a:t>
            </a:r>
            <a:r>
              <a:rPr lang="en-US" sz="2400" dirty="0" err="1" smtClean="0"/>
              <a:t>Autoregulation</a:t>
            </a:r>
            <a:r>
              <a:rPr lang="en-US" sz="2400" dirty="0" smtClean="0"/>
              <a:t> of GFR</a:t>
            </a:r>
            <a:endParaRPr lang="bg-BG" sz="2400" dirty="0"/>
          </a:p>
        </p:txBody>
      </p:sp>
      <p:pic>
        <p:nvPicPr>
          <p:cNvPr id="4" name="Picture 44" descr="26"/>
          <p:cNvPicPr>
            <a:picLocks noGrp="1" noChangeAspect="1" noChangeArrowheads="1"/>
          </p:cNvPicPr>
          <p:nvPr>
            <p:ph idx="1"/>
          </p:nvPr>
        </p:nvPicPr>
        <p:blipFill>
          <a:blip r:embed="rId2" cstate="print">
            <a:lum bright="-6000" contrast="18000"/>
          </a:blip>
          <a:srcRect b="4361"/>
          <a:stretch>
            <a:fillRect/>
          </a:stretch>
        </p:blipFill>
        <p:spPr bwMode="auto">
          <a:xfrm>
            <a:off x="0" y="1196752"/>
            <a:ext cx="3240360" cy="5184576"/>
          </a:xfrm>
          <a:prstGeom prst="rect">
            <a:avLst/>
          </a:prstGeom>
          <a:noFill/>
        </p:spPr>
      </p:pic>
      <p:pic>
        <p:nvPicPr>
          <p:cNvPr id="5" name="Picture 45" descr="FG18_010"/>
          <p:cNvPicPr>
            <a:picLocks noChangeAspect="1" noChangeArrowheads="1"/>
          </p:cNvPicPr>
          <p:nvPr/>
        </p:nvPicPr>
        <p:blipFill>
          <a:blip r:embed="rId3" cstate="print">
            <a:lum bright="-6000" contrast="18000"/>
          </a:blip>
          <a:srcRect l="69040" t="2539" r="1720" b="13931"/>
          <a:stretch>
            <a:fillRect/>
          </a:stretch>
        </p:blipFill>
        <p:spPr bwMode="auto">
          <a:xfrm>
            <a:off x="3203848" y="1196752"/>
            <a:ext cx="2593975" cy="5185346"/>
          </a:xfrm>
          <a:prstGeom prst="rect">
            <a:avLst/>
          </a:prstGeom>
          <a:noFill/>
        </p:spPr>
      </p:pic>
      <p:sp>
        <p:nvSpPr>
          <p:cNvPr id="7" name="TextBox 6"/>
          <p:cNvSpPr txBox="1"/>
          <p:nvPr/>
        </p:nvSpPr>
        <p:spPr>
          <a:xfrm>
            <a:off x="5796136" y="117693"/>
            <a:ext cx="3347864" cy="6740307"/>
          </a:xfrm>
          <a:prstGeom prst="rect">
            <a:avLst/>
          </a:prstGeom>
          <a:noFill/>
        </p:spPr>
        <p:txBody>
          <a:bodyPr wrap="square" rtlCol="0">
            <a:spAutoFit/>
          </a:bodyPr>
          <a:lstStyle/>
          <a:p>
            <a:r>
              <a:rPr lang="en-US" sz="2400" dirty="0"/>
              <a:t>To perform the function of </a:t>
            </a:r>
            <a:r>
              <a:rPr lang="en-US" sz="2400" dirty="0" err="1"/>
              <a:t>autoregulation</a:t>
            </a:r>
            <a:r>
              <a:rPr lang="en-US" sz="2400" dirty="0"/>
              <a:t>, the </a:t>
            </a:r>
            <a:r>
              <a:rPr lang="en-US" sz="2400" dirty="0" smtClean="0"/>
              <a:t>kidneys have </a:t>
            </a:r>
            <a:r>
              <a:rPr lang="en-US" sz="2400" dirty="0"/>
              <a:t>a feedback mechanism that links changes </a:t>
            </a:r>
            <a:r>
              <a:rPr lang="en-US" sz="2400" dirty="0" smtClean="0"/>
              <a:t>in sodium </a:t>
            </a:r>
            <a:r>
              <a:rPr lang="en-US" sz="2400" dirty="0"/>
              <a:t>chloride concentration at the macula </a:t>
            </a:r>
            <a:r>
              <a:rPr lang="en-US" sz="2400" dirty="0" err="1" smtClean="0"/>
              <a:t>densa</a:t>
            </a:r>
            <a:r>
              <a:rPr lang="en-US" sz="2400" dirty="0" smtClean="0"/>
              <a:t> with </a:t>
            </a:r>
            <a:r>
              <a:rPr lang="en-US" sz="2400" dirty="0"/>
              <a:t>the control of renal arteriolar resistance. </a:t>
            </a:r>
            <a:r>
              <a:rPr lang="en-US" sz="2400" dirty="0" smtClean="0"/>
              <a:t>This feedback </a:t>
            </a:r>
            <a:r>
              <a:rPr lang="en-US" sz="2400" dirty="0"/>
              <a:t>helps ensure a relatively constant delivery of</a:t>
            </a:r>
          </a:p>
          <a:p>
            <a:r>
              <a:rPr lang="en-US" sz="2400" dirty="0"/>
              <a:t>sodium chloride to the distal tubule and helps </a:t>
            </a:r>
            <a:r>
              <a:rPr lang="en-US" sz="2400" dirty="0" smtClean="0"/>
              <a:t>prevent spurious </a:t>
            </a:r>
            <a:r>
              <a:rPr lang="en-US" sz="2400" dirty="0"/>
              <a:t>fluctuations in renal excretion that would</a:t>
            </a:r>
          </a:p>
          <a:p>
            <a:r>
              <a:rPr lang="en-US" sz="2400" dirty="0"/>
              <a:t>otherwise occur.</a:t>
            </a:r>
            <a:endParaRPr lang="bg-BG"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Hormones and Autacoids That Influence </a:t>
            </a:r>
            <a:r>
              <a:rPr lang="en-US" b="1" dirty="0" err="1" smtClean="0"/>
              <a:t>Glomerular</a:t>
            </a:r>
            <a:r>
              <a:rPr lang="en-US" b="1" dirty="0" smtClean="0"/>
              <a:t> Filtration Rate (GFR)</a:t>
            </a:r>
            <a:br>
              <a:rPr lang="en-US" b="1" dirty="0" smtClean="0"/>
            </a:br>
            <a:endParaRPr lang="bg-BG"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err="1" smtClean="0"/>
              <a:t>Norepinephrine</a:t>
            </a:r>
            <a:r>
              <a:rPr lang="en-US" dirty="0" smtClean="0"/>
              <a:t> </a:t>
            </a:r>
          </a:p>
          <a:p>
            <a:pPr>
              <a:buFont typeface="Wingdings" pitchFamily="2" charset="2"/>
              <a:buChar char="Ø"/>
            </a:pPr>
            <a:r>
              <a:rPr lang="en-US" dirty="0" smtClean="0"/>
              <a:t>Epinephrine</a:t>
            </a:r>
          </a:p>
          <a:p>
            <a:pPr>
              <a:buFont typeface="Wingdings" pitchFamily="2" charset="2"/>
              <a:buChar char="Ø"/>
            </a:pPr>
            <a:r>
              <a:rPr lang="en-US" dirty="0" err="1" smtClean="0"/>
              <a:t>Endothelin</a:t>
            </a:r>
            <a:endParaRPr lang="en-US" dirty="0" smtClean="0"/>
          </a:p>
          <a:p>
            <a:pPr>
              <a:buFont typeface="Wingdings" pitchFamily="2" charset="2"/>
              <a:buChar char="Ø"/>
            </a:pPr>
            <a:r>
              <a:rPr lang="en-US" dirty="0" err="1" smtClean="0"/>
              <a:t>Angiotensin</a:t>
            </a:r>
            <a:r>
              <a:rPr lang="en-US" dirty="0" smtClean="0"/>
              <a:t> II (prevents  )</a:t>
            </a:r>
          </a:p>
          <a:p>
            <a:pPr>
              <a:buFont typeface="Wingdings" pitchFamily="2" charset="2"/>
              <a:buChar char="Ø"/>
            </a:pPr>
            <a:r>
              <a:rPr lang="en-US" dirty="0" smtClean="0"/>
              <a:t>Endothelial-derived nitric oxide</a:t>
            </a:r>
          </a:p>
          <a:p>
            <a:pPr>
              <a:buFont typeface="Wingdings" pitchFamily="2" charset="2"/>
              <a:buChar char="Ø"/>
            </a:pPr>
            <a:r>
              <a:rPr lang="en-US" dirty="0" smtClean="0"/>
              <a:t>Prostaglandins</a:t>
            </a:r>
          </a:p>
          <a:p>
            <a:pPr>
              <a:buFont typeface="Wingdings" pitchFamily="2" charset="2"/>
              <a:buChar char="Ø"/>
            </a:pPr>
            <a:r>
              <a:rPr lang="en-US" dirty="0" err="1" smtClean="0"/>
              <a:t>Bradykinin</a:t>
            </a:r>
            <a:r>
              <a:rPr lang="en-US" dirty="0" smtClean="0"/>
              <a:t> </a:t>
            </a:r>
            <a:endParaRPr lang="bg-BG" dirty="0"/>
          </a:p>
        </p:txBody>
      </p:sp>
      <p:cxnSp>
        <p:nvCxnSpPr>
          <p:cNvPr id="5" name="Straight Arrow Connector 4"/>
          <p:cNvCxnSpPr/>
          <p:nvPr/>
        </p:nvCxnSpPr>
        <p:spPr>
          <a:xfrm>
            <a:off x="3635896" y="1772816"/>
            <a:ext cx="0" cy="21602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87824" y="2420888"/>
            <a:ext cx="0" cy="216024"/>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71800" y="2924944"/>
            <a:ext cx="0" cy="288032"/>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156176" y="4077072"/>
            <a:ext cx="0" cy="288032"/>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19872" y="4653136"/>
            <a:ext cx="0" cy="288032"/>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699792" y="5229200"/>
            <a:ext cx="0" cy="288032"/>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60032" y="3501008"/>
            <a:ext cx="0" cy="288032"/>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86800" cy="838200"/>
          </a:xfrm>
        </p:spPr>
        <p:txBody>
          <a:bodyPr>
            <a:normAutofit/>
          </a:bodyPr>
          <a:lstStyle/>
          <a:p>
            <a:pPr algn="ctr"/>
            <a:r>
              <a:rPr lang="en-US" sz="3200" dirty="0" smtClean="0"/>
              <a:t>hormonal control of GFR</a:t>
            </a:r>
            <a:endParaRPr lang="bg-BG" sz="3200" dirty="0"/>
          </a:p>
        </p:txBody>
      </p:sp>
      <p:pic>
        <p:nvPicPr>
          <p:cNvPr id="4" name="Content Placeholder 3" descr="raas"/>
          <p:cNvPicPr>
            <a:picLocks noGrp="1" noChangeAspect="1" noChangeArrowheads="1"/>
          </p:cNvPicPr>
          <p:nvPr>
            <p:ph idx="1"/>
          </p:nvPr>
        </p:nvPicPr>
        <p:blipFill>
          <a:blip r:embed="rId2" cstate="print">
            <a:lum bright="-6000" contrast="18000"/>
          </a:blip>
          <a:srcRect l="1149" t="5882" r="1149" b="8235"/>
          <a:stretch>
            <a:fillRect/>
          </a:stretch>
        </p:blipFill>
        <p:spPr bwMode="auto">
          <a:xfrm>
            <a:off x="1297998" y="1608448"/>
            <a:ext cx="6700403" cy="4417392"/>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86800" cy="838200"/>
          </a:xfrm>
        </p:spPr>
        <p:txBody>
          <a:bodyPr>
            <a:normAutofit/>
          </a:bodyPr>
          <a:lstStyle/>
          <a:p>
            <a:pPr algn="ctr"/>
            <a:r>
              <a:rPr lang="en-US" sz="3200" dirty="0" smtClean="0"/>
              <a:t>Nervous control of GFR </a:t>
            </a:r>
            <a:endParaRPr lang="bg-BG" sz="3200" dirty="0"/>
          </a:p>
        </p:txBody>
      </p:sp>
      <p:pic>
        <p:nvPicPr>
          <p:cNvPr id="4" name="Picture 8" descr="17_11"/>
          <p:cNvPicPr>
            <a:picLocks noGrp="1" noChangeAspect="1" noChangeArrowheads="1"/>
          </p:cNvPicPr>
          <p:nvPr>
            <p:ph idx="1"/>
          </p:nvPr>
        </p:nvPicPr>
        <p:blipFill>
          <a:blip r:embed="rId2" cstate="print"/>
          <a:srcRect l="3751" t="2777" r="3751"/>
          <a:stretch>
            <a:fillRect/>
          </a:stretch>
        </p:blipFill>
        <p:spPr bwMode="auto">
          <a:xfrm>
            <a:off x="1691680" y="1412776"/>
            <a:ext cx="5911491" cy="5002726"/>
          </a:xfrm>
          <a:prstGeom prst="rect">
            <a:avLst/>
          </a:prstGeom>
          <a:noFill/>
          <a:ln w="38100">
            <a:solidFill>
              <a:schemeClr val="tx2">
                <a:lumMod val="50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Epithelium of the tubular system</a:t>
            </a:r>
            <a:endParaRPr lang="bg-BG" sz="3200" dirty="0"/>
          </a:p>
        </p:txBody>
      </p:sp>
      <p:pic>
        <p:nvPicPr>
          <p:cNvPr id="3074" name="Picture 2" descr="C:\Users\user\Documents\lectures_ELE_14\image1371354069404352.gif"/>
          <p:cNvPicPr>
            <a:picLocks noGrp="1" noChangeAspect="1" noChangeArrowheads="1"/>
          </p:cNvPicPr>
          <p:nvPr>
            <p:ph idx="1"/>
          </p:nvPr>
        </p:nvPicPr>
        <p:blipFill>
          <a:blip r:embed="rId2" cstate="print"/>
          <a:srcRect/>
          <a:stretch>
            <a:fillRect/>
          </a:stretch>
        </p:blipFill>
        <p:spPr bwMode="auto">
          <a:xfrm>
            <a:off x="1604962" y="1484784"/>
            <a:ext cx="6086475" cy="4968552"/>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reabsorption</a:t>
            </a:r>
            <a:endParaRPr lang="bg-BG" dirty="0"/>
          </a:p>
        </p:txBody>
      </p:sp>
      <p:pic>
        <p:nvPicPr>
          <p:cNvPr id="3074" name="Picture 2" descr="C:\Users\user\Documents\lectures_ELE_14\nephron-2.gif"/>
          <p:cNvPicPr>
            <a:picLocks noGrp="1" noChangeAspect="1" noChangeArrowheads="1"/>
          </p:cNvPicPr>
          <p:nvPr>
            <p:ph idx="1"/>
          </p:nvPr>
        </p:nvPicPr>
        <p:blipFill>
          <a:blip r:embed="rId2" cstate="print"/>
          <a:srcRect/>
          <a:stretch>
            <a:fillRect/>
          </a:stretch>
        </p:blipFill>
        <p:spPr bwMode="auto">
          <a:xfrm>
            <a:off x="2123728" y="1844824"/>
            <a:ext cx="4896543" cy="4320480"/>
          </a:xfrm>
          <a:prstGeom prst="rect">
            <a:avLst/>
          </a:prstGeom>
          <a:solidFill>
            <a:schemeClr val="bg1"/>
          </a:solidFill>
          <a:ln w="38100">
            <a:solidFill>
              <a:schemeClr val="tx2">
                <a:lumMod val="50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reabsorption of sodium ions</a:t>
            </a:r>
            <a:endParaRPr lang="bg-BG" dirty="0"/>
          </a:p>
        </p:txBody>
      </p:sp>
      <p:sp>
        <p:nvSpPr>
          <p:cNvPr id="3" name="Content Placeholder 2"/>
          <p:cNvSpPr>
            <a:spLocks noGrp="1"/>
          </p:cNvSpPr>
          <p:nvPr>
            <p:ph idx="1"/>
          </p:nvPr>
        </p:nvSpPr>
        <p:spPr>
          <a:xfrm>
            <a:off x="0" y="1196752"/>
            <a:ext cx="8991600" cy="5472608"/>
          </a:xfrm>
        </p:spPr>
        <p:txBody>
          <a:bodyPr>
            <a:normAutofit lnSpcReduction="10000"/>
          </a:bodyPr>
          <a:lstStyle/>
          <a:p>
            <a:pPr>
              <a:buFont typeface="Wingdings" pitchFamily="2" charset="2"/>
              <a:buChar char="q"/>
            </a:pPr>
            <a:r>
              <a:rPr lang="en-US" dirty="0" smtClean="0"/>
              <a:t>Net reabsorption of sodium ions from the tubular lumen back into the blood involves at least three steps:</a:t>
            </a:r>
          </a:p>
          <a:p>
            <a:pPr>
              <a:buNone/>
            </a:pPr>
            <a:r>
              <a:rPr lang="en-US" dirty="0" smtClean="0"/>
              <a:t>1. Sodium diffuses across the luminal membrane (also called the apical membrane) into the cell down an electrochemical gradient established by the sodium-potassium ATP-</a:t>
            </a:r>
            <a:r>
              <a:rPr lang="en-US" dirty="0" err="1" smtClean="0"/>
              <a:t>ase</a:t>
            </a:r>
            <a:r>
              <a:rPr lang="en-US" dirty="0" smtClean="0"/>
              <a:t> pump on the </a:t>
            </a:r>
            <a:r>
              <a:rPr lang="en-US" dirty="0" err="1" smtClean="0"/>
              <a:t>basolateral</a:t>
            </a:r>
            <a:r>
              <a:rPr lang="en-US" dirty="0" smtClean="0"/>
              <a:t> side of the membrane.</a:t>
            </a:r>
          </a:p>
          <a:p>
            <a:pPr>
              <a:buNone/>
            </a:pPr>
            <a:r>
              <a:rPr lang="en-US" dirty="0" smtClean="0"/>
              <a:t>2. Sodium is transported across the </a:t>
            </a:r>
            <a:r>
              <a:rPr lang="en-US" dirty="0" err="1" smtClean="0"/>
              <a:t>basolateral</a:t>
            </a:r>
            <a:r>
              <a:rPr lang="en-US" dirty="0" smtClean="0"/>
              <a:t> membrane against an electrochemical gradient by the sodium-potassium ATP-</a:t>
            </a:r>
            <a:r>
              <a:rPr lang="en-US" dirty="0" err="1" smtClean="0"/>
              <a:t>ase</a:t>
            </a:r>
            <a:r>
              <a:rPr lang="en-US" dirty="0" smtClean="0"/>
              <a:t> pump.</a:t>
            </a:r>
          </a:p>
          <a:p>
            <a:pPr>
              <a:buNone/>
            </a:pPr>
            <a:endParaRPr lang="bg-B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reabsorption</a:t>
            </a:r>
            <a:r>
              <a:rPr lang="en-US" dirty="0" smtClean="0"/>
              <a:t> of sodium ions</a:t>
            </a:r>
            <a:endParaRPr lang="bg-BG" dirty="0"/>
          </a:p>
        </p:txBody>
      </p:sp>
      <p:sp>
        <p:nvSpPr>
          <p:cNvPr id="3" name="Content Placeholder 2"/>
          <p:cNvSpPr>
            <a:spLocks noGrp="1"/>
          </p:cNvSpPr>
          <p:nvPr>
            <p:ph idx="1"/>
          </p:nvPr>
        </p:nvSpPr>
        <p:spPr>
          <a:xfrm>
            <a:off x="304800" y="1268760"/>
            <a:ext cx="8686800" cy="5589240"/>
          </a:xfrm>
        </p:spPr>
        <p:txBody>
          <a:bodyPr>
            <a:normAutofit fontScale="92500" lnSpcReduction="20000"/>
          </a:bodyPr>
          <a:lstStyle/>
          <a:p>
            <a:pPr>
              <a:buNone/>
            </a:pPr>
            <a:r>
              <a:rPr lang="en-US" dirty="0" smtClean="0"/>
              <a:t>3. Sodium, water, and other substances are reabsorbed from the interstitial fluid into the </a:t>
            </a:r>
            <a:r>
              <a:rPr lang="en-US" dirty="0" err="1" smtClean="0"/>
              <a:t>peritubular</a:t>
            </a:r>
            <a:r>
              <a:rPr lang="en-US" dirty="0" smtClean="0"/>
              <a:t> capillaries by </a:t>
            </a:r>
            <a:r>
              <a:rPr lang="en-US" dirty="0" err="1" smtClean="0"/>
              <a:t>ultrafiltration</a:t>
            </a:r>
            <a:r>
              <a:rPr lang="en-US" dirty="0" smtClean="0"/>
              <a:t>, a passive process driven by the hydrostatic and colloid osmotic pressure gradients.</a:t>
            </a:r>
          </a:p>
          <a:p>
            <a:pPr>
              <a:buFont typeface="Wingdings" pitchFamily="2" charset="2"/>
              <a:buChar char="q"/>
            </a:pPr>
            <a:r>
              <a:rPr lang="en-US" dirty="0" smtClean="0"/>
              <a:t>In the more distal parts of the </a:t>
            </a:r>
            <a:r>
              <a:rPr lang="en-US" dirty="0" err="1" smtClean="0"/>
              <a:t>nephron</a:t>
            </a:r>
            <a:r>
              <a:rPr lang="en-US" dirty="0" smtClean="0"/>
              <a:t>, the epithelial cells have much tighter junctions and transport much smaller amounts of sodium. In these segments, sodium </a:t>
            </a:r>
            <a:r>
              <a:rPr lang="en-US" dirty="0" err="1" smtClean="0"/>
              <a:t>reabsorption</a:t>
            </a:r>
            <a:r>
              <a:rPr lang="en-US" dirty="0" smtClean="0"/>
              <a:t> exhibits a transport maximum similar to that for other actively transported substances.</a:t>
            </a:r>
          </a:p>
          <a:p>
            <a:pPr>
              <a:buFont typeface="Wingdings" pitchFamily="2" charset="2"/>
              <a:buChar char="q"/>
            </a:pPr>
            <a:r>
              <a:rPr lang="en-US" dirty="0" smtClean="0"/>
              <a:t>Furthermore, this transport maximum can be increased in response to certain hormones, such as </a:t>
            </a:r>
            <a:r>
              <a:rPr lang="en-US" i="1" dirty="0" err="1" smtClean="0"/>
              <a:t>aldosterone</a:t>
            </a:r>
            <a:r>
              <a:rPr lang="en-US" i="1" dirty="0" smtClean="0"/>
              <a:t>.</a:t>
            </a:r>
            <a:endParaRPr lang="bg-BG" dirty="0" smtClean="0"/>
          </a:p>
          <a:p>
            <a:pPr>
              <a:buFont typeface="Wingdings" pitchFamily="2" charset="2"/>
              <a:buChar char="q"/>
            </a:pPr>
            <a:endParaRPr lang="bg-B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86800" cy="838200"/>
          </a:xfrm>
        </p:spPr>
        <p:txBody>
          <a:bodyPr>
            <a:noAutofit/>
          </a:bodyPr>
          <a:lstStyle/>
          <a:p>
            <a:r>
              <a:rPr lang="en-US" sz="2800" dirty="0" smtClean="0"/>
              <a:t>secondary active transport of</a:t>
            </a:r>
            <a:br>
              <a:rPr lang="en-US" sz="2800" dirty="0" smtClean="0"/>
            </a:br>
            <a:r>
              <a:rPr lang="en-US" sz="2800" dirty="0" smtClean="0"/>
              <a:t>glucose and amino acids in the proximal tubule</a:t>
            </a:r>
            <a:endParaRPr lang="bg-BG" sz="2800" dirty="0"/>
          </a:p>
        </p:txBody>
      </p:sp>
      <p:sp>
        <p:nvSpPr>
          <p:cNvPr id="3" name="Content Placeholder 2"/>
          <p:cNvSpPr>
            <a:spLocks noGrp="1"/>
          </p:cNvSpPr>
          <p:nvPr>
            <p:ph idx="1"/>
          </p:nvPr>
        </p:nvSpPr>
        <p:spPr>
          <a:xfrm>
            <a:off x="0" y="1196752"/>
            <a:ext cx="9144000" cy="5661248"/>
          </a:xfrm>
        </p:spPr>
        <p:txBody>
          <a:bodyPr>
            <a:normAutofit/>
          </a:bodyPr>
          <a:lstStyle/>
          <a:p>
            <a:pPr>
              <a:buFont typeface="Wingdings" pitchFamily="2" charset="2"/>
              <a:buChar char="q"/>
            </a:pPr>
            <a:r>
              <a:rPr lang="en-US" dirty="0" smtClean="0"/>
              <a:t>In both instances, a specific carrier protein in the brush border combines with a sodium ion and an amino acid or a glucose molecule at the same time. These transport mechanisms are so efficient that they remove virtually all the glucose and amino acids from the tubular lumen. </a:t>
            </a:r>
          </a:p>
          <a:p>
            <a:pPr>
              <a:buFont typeface="Wingdings" pitchFamily="2" charset="2"/>
              <a:buChar char="q"/>
            </a:pPr>
            <a:r>
              <a:rPr lang="en-US" dirty="0" smtClean="0"/>
              <a:t>After entry into the cell, glucose and amino acids exit across the </a:t>
            </a:r>
            <a:r>
              <a:rPr lang="en-US" dirty="0" err="1" smtClean="0"/>
              <a:t>basolateral</a:t>
            </a:r>
            <a:r>
              <a:rPr lang="en-US" dirty="0" smtClean="0"/>
              <a:t> membranes by facilitated diffusion, driven by the high glucose and amino acid concentrations in the cell.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86800" cy="838200"/>
          </a:xfrm>
        </p:spPr>
        <p:txBody>
          <a:bodyPr>
            <a:normAutofit fontScale="90000"/>
          </a:bodyPr>
          <a:lstStyle/>
          <a:p>
            <a:r>
              <a:rPr lang="en-US" b="1" dirty="0" smtClean="0"/>
              <a:t>General Organization of the Kidneys</a:t>
            </a:r>
            <a:br>
              <a:rPr lang="en-US" b="1" dirty="0" smtClean="0"/>
            </a:br>
            <a:r>
              <a:rPr lang="en-US" b="1" dirty="0" smtClean="0"/>
              <a:t>and Urinary Tract</a:t>
            </a:r>
            <a:endParaRPr lang="bg-BG" dirty="0"/>
          </a:p>
        </p:txBody>
      </p:sp>
      <p:pic>
        <p:nvPicPr>
          <p:cNvPr id="4" name="Picture 2" descr="26-1"/>
          <p:cNvPicPr>
            <a:picLocks noGrp="1" noChangeAspect="1" noChangeArrowheads="1"/>
          </p:cNvPicPr>
          <p:nvPr>
            <p:ph idx="1"/>
          </p:nvPr>
        </p:nvPicPr>
        <p:blipFill>
          <a:blip r:embed="rId2" cstate="print"/>
          <a:srcRect/>
          <a:stretch>
            <a:fillRect/>
          </a:stretch>
        </p:blipFill>
        <p:spPr bwMode="auto">
          <a:xfrm>
            <a:off x="2123728" y="1340768"/>
            <a:ext cx="4536504" cy="5256584"/>
          </a:xfrm>
          <a:prstGeom prst="rect">
            <a:avLst/>
          </a:prstGeom>
          <a:noFill/>
          <a:ln w="571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838200"/>
          </a:xfrm>
        </p:spPr>
        <p:txBody>
          <a:bodyPr>
            <a:noAutofit/>
          </a:bodyPr>
          <a:lstStyle/>
          <a:p>
            <a:r>
              <a:rPr lang="en-US" sz="2800" dirty="0" smtClean="0"/>
              <a:t>secondary active transport of</a:t>
            </a:r>
            <a:br>
              <a:rPr lang="en-US" sz="2800" dirty="0" smtClean="0"/>
            </a:br>
            <a:r>
              <a:rPr lang="en-US" sz="2800" dirty="0" smtClean="0"/>
              <a:t>glucose and amino acids in the proximal tubule</a:t>
            </a:r>
            <a:endParaRPr lang="bg-BG" sz="2800" dirty="0"/>
          </a:p>
        </p:txBody>
      </p:sp>
      <p:sp>
        <p:nvSpPr>
          <p:cNvPr id="3" name="Content Placeholder 2"/>
          <p:cNvSpPr>
            <a:spLocks noGrp="1"/>
          </p:cNvSpPr>
          <p:nvPr>
            <p:ph idx="1"/>
          </p:nvPr>
        </p:nvSpPr>
        <p:spPr>
          <a:xfrm>
            <a:off x="0" y="1124744"/>
            <a:ext cx="9144000" cy="5616624"/>
          </a:xfrm>
        </p:spPr>
        <p:txBody>
          <a:bodyPr>
            <a:normAutofit fontScale="85000" lnSpcReduction="10000"/>
          </a:bodyPr>
          <a:lstStyle/>
          <a:p>
            <a:pPr>
              <a:buFont typeface="Wingdings" pitchFamily="2" charset="2"/>
              <a:buChar char="q"/>
            </a:pPr>
            <a:r>
              <a:rPr lang="en-US" dirty="0" smtClean="0"/>
              <a:t>Although transport of glucose against a chemical gradient does not directly use ATP, the </a:t>
            </a:r>
            <a:r>
              <a:rPr lang="en-US" dirty="0" err="1" smtClean="0"/>
              <a:t>reabsorption</a:t>
            </a:r>
            <a:r>
              <a:rPr lang="en-US" dirty="0" smtClean="0"/>
              <a:t> of glucose depends on energy expended by the primary active sodium-potassium </a:t>
            </a:r>
            <a:r>
              <a:rPr lang="en-US" dirty="0" err="1" smtClean="0"/>
              <a:t>ATPase</a:t>
            </a:r>
            <a:r>
              <a:rPr lang="en-US" dirty="0" smtClean="0"/>
              <a:t> pump in the </a:t>
            </a:r>
            <a:r>
              <a:rPr lang="en-US" dirty="0" err="1" smtClean="0"/>
              <a:t>basolateral</a:t>
            </a:r>
            <a:r>
              <a:rPr lang="en-US" dirty="0" smtClean="0"/>
              <a:t> membrane. Because of the activity of this pump, an electrochemical gradient for facilitated diffusion of sodium across the luminal membrane is maintained, and it is this downhill diffusion of sodium to the interior of the cell that provides the energy for the simultaneous uphill transport of glucose across the luminal membrane. </a:t>
            </a:r>
          </a:p>
          <a:p>
            <a:pPr>
              <a:buFont typeface="Wingdings" pitchFamily="2" charset="2"/>
              <a:buChar char="q"/>
            </a:pPr>
            <a:r>
              <a:rPr lang="en-US" dirty="0" smtClean="0"/>
              <a:t>Thus, this </a:t>
            </a:r>
            <a:r>
              <a:rPr lang="en-US" dirty="0" err="1" smtClean="0"/>
              <a:t>reabsorption</a:t>
            </a:r>
            <a:r>
              <a:rPr lang="en-US" dirty="0" smtClean="0"/>
              <a:t> of glucose is referred to as “secondary active transport” because glucose itself is reabsorbed uphill against a chemical gradient, but it is “secondary” to primary active transport of sodium.</a:t>
            </a:r>
            <a:endParaRPr lang="bg-BG" dirty="0" smtClean="0"/>
          </a:p>
          <a:p>
            <a:endParaRPr lang="bg-B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686800" cy="838200"/>
          </a:xfrm>
        </p:spPr>
        <p:txBody>
          <a:bodyPr/>
          <a:lstStyle/>
          <a:p>
            <a:r>
              <a:rPr lang="en-US" dirty="0" err="1" smtClean="0"/>
              <a:t>Reabsorption</a:t>
            </a:r>
            <a:r>
              <a:rPr lang="en-US" dirty="0" smtClean="0"/>
              <a:t> and secretion</a:t>
            </a:r>
            <a:endParaRPr lang="bg-BG" dirty="0"/>
          </a:p>
        </p:txBody>
      </p:sp>
      <p:sp>
        <p:nvSpPr>
          <p:cNvPr id="3" name="Content Placeholder 2"/>
          <p:cNvSpPr>
            <a:spLocks noGrp="1"/>
          </p:cNvSpPr>
          <p:nvPr>
            <p:ph idx="1"/>
          </p:nvPr>
        </p:nvSpPr>
        <p:spPr>
          <a:xfrm>
            <a:off x="0" y="1196752"/>
            <a:ext cx="9144000" cy="5661248"/>
          </a:xfrm>
        </p:spPr>
        <p:txBody>
          <a:bodyPr>
            <a:normAutofit fontScale="85000" lnSpcReduction="20000"/>
          </a:bodyPr>
          <a:lstStyle/>
          <a:p>
            <a:pPr>
              <a:buFont typeface="Wingdings" pitchFamily="2" charset="2"/>
              <a:buChar char="v"/>
            </a:pPr>
            <a:r>
              <a:rPr lang="en-US" dirty="0" smtClean="0">
                <a:solidFill>
                  <a:schemeClr val="accent1">
                    <a:lumMod val="75000"/>
                  </a:schemeClr>
                </a:solidFill>
              </a:rPr>
              <a:t>Passive Water Reabsorption by Osmosis Is Coupled Mainly to Sodium Reabsorption</a:t>
            </a:r>
          </a:p>
          <a:p>
            <a:pPr>
              <a:buFont typeface="Wingdings" pitchFamily="2" charset="2"/>
              <a:buChar char="v"/>
            </a:pPr>
            <a:r>
              <a:rPr lang="en-US" dirty="0" smtClean="0">
                <a:solidFill>
                  <a:schemeClr val="accent1">
                    <a:lumMod val="75000"/>
                  </a:schemeClr>
                </a:solidFill>
              </a:rPr>
              <a:t>Reabsorption of Chloride, Urea, and Other Solutes by Passive Diffusion</a:t>
            </a:r>
          </a:p>
          <a:p>
            <a:pPr>
              <a:buFont typeface="Wingdings" pitchFamily="2" charset="2"/>
              <a:buChar char="v"/>
            </a:pPr>
            <a:r>
              <a:rPr lang="en-US" dirty="0" err="1" smtClean="0">
                <a:solidFill>
                  <a:schemeClr val="accent1">
                    <a:lumMod val="75000"/>
                  </a:schemeClr>
                </a:solidFill>
              </a:rPr>
              <a:t>Reabsorption</a:t>
            </a:r>
            <a:r>
              <a:rPr lang="en-US" dirty="0" smtClean="0">
                <a:solidFill>
                  <a:schemeClr val="accent1">
                    <a:lumMod val="75000"/>
                  </a:schemeClr>
                </a:solidFill>
              </a:rPr>
              <a:t> of </a:t>
            </a:r>
            <a:r>
              <a:rPr lang="en-US" dirty="0" err="1" smtClean="0">
                <a:solidFill>
                  <a:schemeClr val="accent1">
                    <a:lumMod val="75000"/>
                  </a:schemeClr>
                </a:solidFill>
              </a:rPr>
              <a:t>potasium</a:t>
            </a:r>
            <a:r>
              <a:rPr lang="en-US" dirty="0" smtClean="0">
                <a:solidFill>
                  <a:schemeClr val="accent1">
                    <a:lumMod val="75000"/>
                  </a:schemeClr>
                </a:solidFill>
              </a:rPr>
              <a:t> by active transport</a:t>
            </a:r>
          </a:p>
          <a:p>
            <a:pPr>
              <a:buFont typeface="Wingdings" pitchFamily="2" charset="2"/>
              <a:buChar char="v"/>
            </a:pPr>
            <a:r>
              <a:rPr lang="en-US" dirty="0" err="1" smtClean="0">
                <a:solidFill>
                  <a:schemeClr val="accent1">
                    <a:lumMod val="75000"/>
                  </a:schemeClr>
                </a:solidFill>
              </a:rPr>
              <a:t>Reabsorption</a:t>
            </a:r>
            <a:r>
              <a:rPr lang="en-US" dirty="0" smtClean="0">
                <a:solidFill>
                  <a:schemeClr val="accent1">
                    <a:lumMod val="75000"/>
                  </a:schemeClr>
                </a:solidFill>
              </a:rPr>
              <a:t> of calcium by active transport</a:t>
            </a:r>
          </a:p>
          <a:p>
            <a:pPr>
              <a:buNone/>
            </a:pPr>
            <a:r>
              <a:rPr lang="en-US" dirty="0" smtClean="0"/>
              <a:t>	</a:t>
            </a:r>
            <a:r>
              <a:rPr lang="en-US" dirty="0" smtClean="0">
                <a:solidFill>
                  <a:srgbClr val="7030A0"/>
                </a:solidFill>
              </a:rPr>
              <a:t>&gt; </a:t>
            </a:r>
            <a:r>
              <a:rPr lang="en-US" dirty="0" err="1" smtClean="0">
                <a:solidFill>
                  <a:srgbClr val="7030A0"/>
                </a:solidFill>
              </a:rPr>
              <a:t>Reabsorption</a:t>
            </a:r>
            <a:r>
              <a:rPr lang="en-US" dirty="0" smtClean="0">
                <a:solidFill>
                  <a:srgbClr val="7030A0"/>
                </a:solidFill>
              </a:rPr>
              <a:t> of water in the collecting tubules is controlled by ADH</a:t>
            </a:r>
          </a:p>
          <a:p>
            <a:pPr>
              <a:buNone/>
            </a:pPr>
            <a:r>
              <a:rPr lang="en-US" dirty="0" smtClean="0">
                <a:solidFill>
                  <a:srgbClr val="7030A0"/>
                </a:solidFill>
              </a:rPr>
              <a:t>	 &gt; </a:t>
            </a:r>
            <a:r>
              <a:rPr lang="en-US" dirty="0" err="1" smtClean="0">
                <a:solidFill>
                  <a:srgbClr val="7030A0"/>
                </a:solidFill>
              </a:rPr>
              <a:t>Reabsorption</a:t>
            </a:r>
            <a:r>
              <a:rPr lang="en-US" dirty="0" smtClean="0">
                <a:solidFill>
                  <a:srgbClr val="7030A0"/>
                </a:solidFill>
              </a:rPr>
              <a:t> of sodium and secretion of </a:t>
            </a:r>
            <a:r>
              <a:rPr lang="en-US" dirty="0" err="1" smtClean="0">
                <a:solidFill>
                  <a:srgbClr val="7030A0"/>
                </a:solidFill>
              </a:rPr>
              <a:t>potasium</a:t>
            </a:r>
            <a:r>
              <a:rPr lang="en-US" dirty="0" smtClean="0">
                <a:solidFill>
                  <a:srgbClr val="7030A0"/>
                </a:solidFill>
              </a:rPr>
              <a:t> ions  in the distal and collecting tubules is controlled by </a:t>
            </a:r>
            <a:r>
              <a:rPr lang="en-US" dirty="0" err="1" smtClean="0">
                <a:solidFill>
                  <a:srgbClr val="7030A0"/>
                </a:solidFill>
              </a:rPr>
              <a:t>aldosteron</a:t>
            </a:r>
            <a:r>
              <a:rPr lang="en-US" dirty="0" smtClean="0">
                <a:solidFill>
                  <a:srgbClr val="7030A0"/>
                </a:solidFill>
              </a:rPr>
              <a:t> </a:t>
            </a:r>
          </a:p>
          <a:p>
            <a:pPr>
              <a:buNone/>
            </a:pPr>
            <a:r>
              <a:rPr lang="en-US" dirty="0" smtClean="0">
                <a:solidFill>
                  <a:srgbClr val="7030A0"/>
                </a:solidFill>
              </a:rPr>
              <a:t>	&gt; </a:t>
            </a:r>
            <a:r>
              <a:rPr lang="en-US" dirty="0" err="1" smtClean="0">
                <a:solidFill>
                  <a:srgbClr val="7030A0"/>
                </a:solidFill>
              </a:rPr>
              <a:t>Reabsorption</a:t>
            </a:r>
            <a:r>
              <a:rPr lang="en-US" dirty="0" smtClean="0">
                <a:solidFill>
                  <a:srgbClr val="7030A0"/>
                </a:solidFill>
              </a:rPr>
              <a:t> of calcium ions  in the collecting tubules is controlled by </a:t>
            </a:r>
            <a:r>
              <a:rPr lang="en-US" dirty="0" err="1" smtClean="0">
                <a:solidFill>
                  <a:srgbClr val="7030A0"/>
                </a:solidFill>
              </a:rPr>
              <a:t>parathormone</a:t>
            </a:r>
            <a:endParaRPr lang="en-US" dirty="0" smtClean="0">
              <a:solidFill>
                <a:srgbClr val="7030A0"/>
              </a:solidFill>
            </a:endParaRPr>
          </a:p>
          <a:p>
            <a:pPr>
              <a:buNone/>
            </a:pPr>
            <a:r>
              <a:rPr lang="en-US" dirty="0" smtClean="0">
                <a:solidFill>
                  <a:srgbClr val="C00000"/>
                </a:solidFill>
              </a:rPr>
              <a:t>	&gt; Secretion of hydrogen ions along whole tubular system</a:t>
            </a:r>
          </a:p>
          <a:p>
            <a:pPr>
              <a:buNone/>
            </a:pPr>
            <a:endParaRPr lang="en-US" dirty="0" smtClean="0"/>
          </a:p>
          <a:p>
            <a:pPr>
              <a:buNone/>
            </a:pPr>
            <a:endParaRPr lang="en-US" dirty="0" smtClean="0"/>
          </a:p>
          <a:p>
            <a:pPr>
              <a:buNone/>
            </a:pPr>
            <a:endParaRPr lang="bg-B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1520"/>
          </a:xfrm>
        </p:spPr>
        <p:txBody>
          <a:bodyPr>
            <a:normAutofit fontScale="90000"/>
          </a:bodyPr>
          <a:lstStyle/>
          <a:p>
            <a:pPr algn="ctr"/>
            <a:r>
              <a:rPr lang="en-US" dirty="0" smtClean="0"/>
              <a:t>Reabsorption and secretion</a:t>
            </a:r>
            <a:endParaRPr lang="bg-BG" dirty="0"/>
          </a:p>
        </p:txBody>
      </p:sp>
      <p:pic>
        <p:nvPicPr>
          <p:cNvPr id="4098" name="Picture 2" descr="C:\Users\user\Documents\lectures_ELE_14\image005.jpg"/>
          <p:cNvPicPr>
            <a:picLocks noGrp="1" noChangeAspect="1" noChangeArrowheads="1"/>
          </p:cNvPicPr>
          <p:nvPr>
            <p:ph idx="1"/>
          </p:nvPr>
        </p:nvPicPr>
        <p:blipFill>
          <a:blip r:embed="rId2" cstate="print"/>
          <a:srcRect/>
          <a:stretch>
            <a:fillRect/>
          </a:stretch>
        </p:blipFill>
        <p:spPr bwMode="auto">
          <a:xfrm>
            <a:off x="1187624" y="1052736"/>
            <a:ext cx="6840760" cy="5544615"/>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991600" cy="838200"/>
          </a:xfrm>
        </p:spPr>
        <p:txBody>
          <a:bodyPr>
            <a:normAutofit/>
          </a:bodyPr>
          <a:lstStyle/>
          <a:p>
            <a:pPr algn="ctr"/>
            <a:r>
              <a:rPr lang="en-US" sz="3200" b="1" dirty="0" smtClean="0"/>
              <a:t>Regulation of Tubular </a:t>
            </a:r>
            <a:r>
              <a:rPr lang="en-US" sz="3200" b="1" dirty="0" err="1" smtClean="0"/>
              <a:t>Reabsorption</a:t>
            </a:r>
            <a:endParaRPr lang="bg-BG" sz="3200" dirty="0"/>
          </a:p>
        </p:txBody>
      </p:sp>
      <p:sp>
        <p:nvSpPr>
          <p:cNvPr id="3" name="Content Placeholder 2"/>
          <p:cNvSpPr>
            <a:spLocks noGrp="1"/>
          </p:cNvSpPr>
          <p:nvPr>
            <p:ph idx="1"/>
          </p:nvPr>
        </p:nvSpPr>
        <p:spPr>
          <a:xfrm>
            <a:off x="0" y="1554162"/>
            <a:ext cx="9144000" cy="5303838"/>
          </a:xfrm>
        </p:spPr>
        <p:txBody>
          <a:bodyPr>
            <a:normAutofit fontScale="92500" lnSpcReduction="20000"/>
          </a:bodyPr>
          <a:lstStyle/>
          <a:p>
            <a:pPr>
              <a:buFont typeface="Wingdings" pitchFamily="2" charset="2"/>
              <a:buChar char="v"/>
            </a:pPr>
            <a:r>
              <a:rPr lang="en-US" b="1" dirty="0" err="1" smtClean="0"/>
              <a:t>Glomerulotubular</a:t>
            </a:r>
            <a:r>
              <a:rPr lang="en-US" b="1" dirty="0" smtClean="0"/>
              <a:t> Balance - The Ability of the Tubules to Increase </a:t>
            </a:r>
            <a:r>
              <a:rPr lang="en-US" b="1" dirty="0" err="1" smtClean="0"/>
              <a:t>Reabsorption</a:t>
            </a:r>
            <a:r>
              <a:rPr lang="en-US" b="1" dirty="0" smtClean="0"/>
              <a:t> Rate in Response to Increased Tubular Load</a:t>
            </a:r>
          </a:p>
          <a:p>
            <a:pPr>
              <a:buFont typeface="Wingdings" pitchFamily="2" charset="2"/>
              <a:buChar char="v"/>
            </a:pPr>
            <a:r>
              <a:rPr lang="en-US" b="1" dirty="0" err="1" smtClean="0"/>
              <a:t>Peritubular</a:t>
            </a:r>
            <a:r>
              <a:rPr lang="en-US" b="1" dirty="0" smtClean="0"/>
              <a:t> Capillary and Renal Interstitial Fluid Physical Forces</a:t>
            </a:r>
          </a:p>
          <a:p>
            <a:pPr>
              <a:buFont typeface="Wingdings" pitchFamily="2" charset="2"/>
              <a:buChar char="v"/>
            </a:pPr>
            <a:r>
              <a:rPr lang="en-US" b="1" dirty="0" smtClean="0"/>
              <a:t>Effect of Arterial Pressure on Urine Output  - The Pressure-</a:t>
            </a:r>
            <a:r>
              <a:rPr lang="en-US" b="1" dirty="0" err="1" smtClean="0"/>
              <a:t>Natriuresis</a:t>
            </a:r>
            <a:r>
              <a:rPr lang="en-US" b="1" dirty="0" smtClean="0"/>
              <a:t> and Pressure-</a:t>
            </a:r>
            <a:r>
              <a:rPr lang="en-US" b="1" dirty="0" err="1" smtClean="0"/>
              <a:t>Diuresis</a:t>
            </a:r>
            <a:r>
              <a:rPr lang="en-US" b="1" dirty="0" smtClean="0"/>
              <a:t> Mechanisms</a:t>
            </a:r>
          </a:p>
          <a:p>
            <a:pPr>
              <a:buFont typeface="Wingdings" pitchFamily="2" charset="2"/>
              <a:buChar char="v"/>
            </a:pPr>
            <a:r>
              <a:rPr lang="en-US" b="1" dirty="0" smtClean="0"/>
              <a:t>Hormonal Control of Tubular </a:t>
            </a:r>
            <a:r>
              <a:rPr lang="en-US" b="1" dirty="0" err="1" smtClean="0"/>
              <a:t>Reabsorption</a:t>
            </a:r>
            <a:r>
              <a:rPr lang="en-US" b="1" dirty="0" smtClean="0"/>
              <a:t> (ADH, </a:t>
            </a:r>
            <a:r>
              <a:rPr lang="en-US" b="1" dirty="0" err="1" smtClean="0"/>
              <a:t>Aldosterone</a:t>
            </a:r>
            <a:r>
              <a:rPr lang="en-US" b="1" dirty="0" smtClean="0"/>
              <a:t>, </a:t>
            </a:r>
            <a:r>
              <a:rPr lang="en-US" b="1" dirty="0" err="1" smtClean="0"/>
              <a:t>Angiotensin</a:t>
            </a:r>
            <a:r>
              <a:rPr lang="en-US" b="1" dirty="0" smtClean="0"/>
              <a:t> II, Parathyroid hormone, </a:t>
            </a:r>
            <a:r>
              <a:rPr lang="en-US" b="1" dirty="0" err="1" smtClean="0"/>
              <a:t>Atrial</a:t>
            </a:r>
            <a:r>
              <a:rPr lang="en-US" b="1" dirty="0" smtClean="0"/>
              <a:t> </a:t>
            </a:r>
            <a:r>
              <a:rPr lang="en-US" b="1" dirty="0" err="1" smtClean="0"/>
              <a:t>natriuretic</a:t>
            </a:r>
            <a:r>
              <a:rPr lang="en-US" b="1" dirty="0" smtClean="0"/>
              <a:t>  peptide)</a:t>
            </a:r>
          </a:p>
          <a:p>
            <a:pPr>
              <a:buFont typeface="Wingdings" pitchFamily="2" charset="2"/>
              <a:buChar char="v"/>
            </a:pPr>
            <a:r>
              <a:rPr lang="en-US" b="1" dirty="0" smtClean="0"/>
              <a:t>Sympathetic Nervous System Activation Increases Sodium </a:t>
            </a:r>
            <a:r>
              <a:rPr lang="en-US" b="1" dirty="0" err="1" smtClean="0"/>
              <a:t>Reabsorption</a:t>
            </a:r>
            <a:endParaRPr lang="bg-B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720080"/>
          </a:xfrm>
        </p:spPr>
        <p:txBody>
          <a:bodyPr>
            <a:noAutofit/>
          </a:bodyPr>
          <a:lstStyle/>
          <a:p>
            <a:pPr algn="ctr"/>
            <a:r>
              <a:rPr lang="en-US" sz="2800" b="1" dirty="0" smtClean="0"/>
              <a:t>Use of Clearance Methods</a:t>
            </a:r>
            <a:br>
              <a:rPr lang="en-US" sz="2800" b="1" dirty="0" smtClean="0"/>
            </a:br>
            <a:r>
              <a:rPr lang="en-US" sz="2800" b="1" dirty="0" smtClean="0"/>
              <a:t>to Quantify Kidney Function</a:t>
            </a:r>
            <a:endParaRPr lang="bg-BG" sz="2800" dirty="0"/>
          </a:p>
        </p:txBody>
      </p:sp>
      <p:sp>
        <p:nvSpPr>
          <p:cNvPr id="3" name="Content Placeholder 2"/>
          <p:cNvSpPr>
            <a:spLocks noGrp="1"/>
          </p:cNvSpPr>
          <p:nvPr>
            <p:ph idx="1"/>
          </p:nvPr>
        </p:nvSpPr>
        <p:spPr>
          <a:xfrm>
            <a:off x="107504" y="1052736"/>
            <a:ext cx="9036496" cy="5805264"/>
          </a:xfrm>
        </p:spPr>
        <p:txBody>
          <a:bodyPr>
            <a:normAutofit lnSpcReduction="10000"/>
          </a:bodyPr>
          <a:lstStyle/>
          <a:p>
            <a:pPr>
              <a:buFont typeface="Wingdings" pitchFamily="2" charset="2"/>
              <a:buChar char="v"/>
            </a:pPr>
            <a:r>
              <a:rPr lang="en-US" sz="3400" dirty="0" smtClean="0">
                <a:solidFill>
                  <a:srgbClr val="FF0000"/>
                </a:solidFill>
              </a:rPr>
              <a:t>The </a:t>
            </a:r>
            <a:r>
              <a:rPr lang="en-US" sz="3400" b="1" i="1" dirty="0" smtClean="0">
                <a:solidFill>
                  <a:srgbClr val="FF0000"/>
                </a:solidFill>
              </a:rPr>
              <a:t>renal clearance </a:t>
            </a:r>
            <a:r>
              <a:rPr lang="en-US" sz="3400" i="1" dirty="0" smtClean="0">
                <a:solidFill>
                  <a:srgbClr val="FF0000"/>
                </a:solidFill>
              </a:rPr>
              <a:t>of a substance is the volume of plasma that is completely cleared of the substance by the kidneys per unit time.</a:t>
            </a:r>
          </a:p>
          <a:p>
            <a:pPr>
              <a:buFont typeface="Wingdings" pitchFamily="2" charset="2"/>
              <a:buChar char="v"/>
            </a:pPr>
            <a:r>
              <a:rPr lang="en-US" sz="3400" dirty="0" smtClean="0"/>
              <a:t>This is somewhat of an abstract concept because there is no single volume of plasma that is completely cleared of a substance. </a:t>
            </a:r>
          </a:p>
          <a:p>
            <a:pPr hangingPunct="0">
              <a:buFont typeface="Wingdings" pitchFamily="2" charset="2"/>
              <a:buChar char="v"/>
            </a:pPr>
            <a:r>
              <a:rPr lang="en-US" sz="3400" dirty="0" smtClean="0"/>
              <a:t>The concept of renal clearance is based on the principle of mass balance. The renal artery is the single input to the kidney, whereas the renal vein and </a:t>
            </a:r>
            <a:r>
              <a:rPr lang="en-US" sz="3400" dirty="0" err="1" smtClean="0"/>
              <a:t>ureter</a:t>
            </a:r>
            <a:r>
              <a:rPr lang="en-US" sz="3400" dirty="0" smtClean="0"/>
              <a:t> constitute the two output routes. </a:t>
            </a:r>
            <a:endParaRPr lang="bg-B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renal clearance</a:t>
            </a:r>
            <a:endParaRPr lang="bg-BG" dirty="0"/>
          </a:p>
        </p:txBody>
      </p:sp>
      <p:sp>
        <p:nvSpPr>
          <p:cNvPr id="3" name="Content Placeholder 2"/>
          <p:cNvSpPr>
            <a:spLocks noGrp="1"/>
          </p:cNvSpPr>
          <p:nvPr>
            <p:ph idx="1"/>
          </p:nvPr>
        </p:nvSpPr>
        <p:spPr>
          <a:xfrm>
            <a:off x="304800" y="1554162"/>
            <a:ext cx="8686800" cy="5303838"/>
          </a:xfrm>
        </p:spPr>
        <p:txBody>
          <a:bodyPr>
            <a:normAutofit fontScale="92500"/>
          </a:bodyPr>
          <a:lstStyle/>
          <a:p>
            <a:pPr hangingPunct="0">
              <a:buFont typeface="Wingdings" pitchFamily="2" charset="2"/>
              <a:buChar char="v"/>
            </a:pPr>
            <a:r>
              <a:rPr lang="en-US" sz="3400" dirty="0" smtClean="0"/>
              <a:t>Maintaining mass balance the following relationship can be derived:</a:t>
            </a:r>
            <a:endParaRPr lang="bg-BG" sz="3400" dirty="0" smtClean="0"/>
          </a:p>
          <a:p>
            <a:pPr hangingPunct="0">
              <a:buNone/>
            </a:pPr>
            <a:r>
              <a:rPr lang="en-US" b="1" dirty="0" smtClean="0"/>
              <a:t>                </a:t>
            </a:r>
            <a:r>
              <a:rPr lang="en-US" b="1" dirty="0" err="1" smtClean="0"/>
              <a:t>P</a:t>
            </a:r>
            <a:r>
              <a:rPr lang="en-US" b="1" baseline="-25000" dirty="0" err="1" smtClean="0"/>
              <a:t>ax</a:t>
            </a:r>
            <a:r>
              <a:rPr lang="en-US" b="1" dirty="0" smtClean="0"/>
              <a:t> . </a:t>
            </a:r>
            <a:r>
              <a:rPr lang="en-US" b="1" dirty="0" err="1" smtClean="0"/>
              <a:t>RPF</a:t>
            </a:r>
            <a:r>
              <a:rPr lang="en-US" b="1" baseline="-25000" dirty="0" err="1" smtClean="0"/>
              <a:t>a</a:t>
            </a:r>
            <a:r>
              <a:rPr lang="en-US" b="1" dirty="0" smtClean="0"/>
              <a:t> = ( </a:t>
            </a:r>
            <a:r>
              <a:rPr lang="en-US" b="1" dirty="0" err="1" smtClean="0"/>
              <a:t>P</a:t>
            </a:r>
            <a:r>
              <a:rPr lang="en-US" b="1" baseline="-25000" dirty="0" err="1" smtClean="0"/>
              <a:t>vx</a:t>
            </a:r>
            <a:r>
              <a:rPr lang="en-US" b="1" dirty="0" smtClean="0"/>
              <a:t> . </a:t>
            </a:r>
            <a:r>
              <a:rPr lang="en-US" b="1" dirty="0" err="1" smtClean="0"/>
              <a:t>RPF</a:t>
            </a:r>
            <a:r>
              <a:rPr lang="en-US" b="1" baseline="-25000" dirty="0" err="1" smtClean="0"/>
              <a:t>v</a:t>
            </a:r>
            <a:r>
              <a:rPr lang="en-US" b="1" dirty="0" smtClean="0"/>
              <a:t>) + ( </a:t>
            </a:r>
            <a:r>
              <a:rPr lang="en-US" b="1" dirty="0" err="1" smtClean="0"/>
              <a:t>U</a:t>
            </a:r>
            <a:r>
              <a:rPr lang="en-US" b="1" baseline="-25000" dirty="0" err="1" smtClean="0"/>
              <a:t>x</a:t>
            </a:r>
            <a:r>
              <a:rPr lang="en-US" b="1" baseline="-25000" dirty="0" smtClean="0"/>
              <a:t> </a:t>
            </a:r>
            <a:r>
              <a:rPr lang="en-US" b="1" dirty="0" smtClean="0"/>
              <a:t>. V )          </a:t>
            </a:r>
            <a:endParaRPr lang="bg-BG" dirty="0" smtClean="0"/>
          </a:p>
          <a:p>
            <a:pPr hangingPunct="0">
              <a:buNone/>
            </a:pPr>
            <a:r>
              <a:rPr lang="en-US" dirty="0" smtClean="0"/>
              <a:t>    where</a:t>
            </a:r>
            <a:endParaRPr lang="bg-BG" dirty="0" smtClean="0"/>
          </a:p>
          <a:p>
            <a:pPr hangingPunct="0">
              <a:buNone/>
            </a:pPr>
            <a:r>
              <a:rPr lang="en-US" dirty="0" smtClean="0"/>
              <a:t>                </a:t>
            </a:r>
            <a:r>
              <a:rPr lang="en-US" dirty="0" err="1" smtClean="0"/>
              <a:t>P</a:t>
            </a:r>
            <a:r>
              <a:rPr lang="en-US" baseline="-25000" dirty="0" err="1" smtClean="0"/>
              <a:t>ax</a:t>
            </a:r>
            <a:r>
              <a:rPr lang="en-US" dirty="0" smtClean="0"/>
              <a:t> and </a:t>
            </a:r>
            <a:r>
              <a:rPr lang="en-US" dirty="0" err="1" smtClean="0"/>
              <a:t>P</a:t>
            </a:r>
            <a:r>
              <a:rPr lang="en-US" baseline="-25000" dirty="0" err="1" smtClean="0"/>
              <a:t>vx</a:t>
            </a:r>
            <a:r>
              <a:rPr lang="en-US" dirty="0" smtClean="0"/>
              <a:t>   = concentration of substance </a:t>
            </a:r>
            <a:r>
              <a:rPr lang="en-US" b="1" cap="all" dirty="0" smtClean="0"/>
              <a:t>x</a:t>
            </a:r>
            <a:r>
              <a:rPr lang="en-US" dirty="0" smtClean="0"/>
              <a:t> in the renal artery and renal vein plasma</a:t>
            </a:r>
            <a:endParaRPr lang="bg-BG" dirty="0" smtClean="0"/>
          </a:p>
          <a:p>
            <a:pPr hangingPunct="0">
              <a:buNone/>
            </a:pPr>
            <a:r>
              <a:rPr lang="en-US" dirty="0" smtClean="0"/>
              <a:t>                 </a:t>
            </a:r>
            <a:r>
              <a:rPr lang="en-US" dirty="0" err="1" smtClean="0"/>
              <a:t>RPF</a:t>
            </a:r>
            <a:r>
              <a:rPr lang="en-US" baseline="-25000" dirty="0" err="1" smtClean="0"/>
              <a:t>a</a:t>
            </a:r>
            <a:r>
              <a:rPr lang="en-US" dirty="0" smtClean="0"/>
              <a:t>  and  </a:t>
            </a:r>
            <a:r>
              <a:rPr lang="en-US" dirty="0" err="1" smtClean="0"/>
              <a:t>RPF</a:t>
            </a:r>
            <a:r>
              <a:rPr lang="en-US" baseline="-25000" dirty="0" err="1" smtClean="0"/>
              <a:t>v</a:t>
            </a:r>
            <a:r>
              <a:rPr lang="en-US" dirty="0" smtClean="0"/>
              <a:t>  =  renal plasma flow rates in the artery and vein</a:t>
            </a:r>
            <a:endParaRPr lang="bg-BG" dirty="0" smtClean="0"/>
          </a:p>
          <a:p>
            <a:pPr hangingPunct="0">
              <a:buNone/>
            </a:pPr>
            <a:r>
              <a:rPr lang="en-US" dirty="0" smtClean="0"/>
              <a:t>                </a:t>
            </a:r>
            <a:r>
              <a:rPr lang="en-US" dirty="0" err="1" smtClean="0"/>
              <a:t>U</a:t>
            </a:r>
            <a:r>
              <a:rPr lang="en-US" baseline="-25000" dirty="0" err="1" smtClean="0"/>
              <a:t>x</a:t>
            </a:r>
            <a:r>
              <a:rPr lang="en-US" dirty="0" smtClean="0"/>
              <a:t>  = concentration of  </a:t>
            </a:r>
            <a:r>
              <a:rPr lang="en-US" b="1" cap="all" dirty="0" smtClean="0"/>
              <a:t>x</a:t>
            </a:r>
            <a:r>
              <a:rPr lang="en-US" cap="all" dirty="0" smtClean="0"/>
              <a:t> </a:t>
            </a:r>
            <a:r>
              <a:rPr lang="en-US" dirty="0" smtClean="0"/>
              <a:t> in the urine</a:t>
            </a:r>
            <a:endParaRPr lang="bg-BG" dirty="0" smtClean="0"/>
          </a:p>
          <a:p>
            <a:pPr hangingPunct="0">
              <a:buNone/>
            </a:pPr>
            <a:r>
              <a:rPr lang="en-US" dirty="0" smtClean="0"/>
              <a:t>                 V  =  urine flow rate per minute</a:t>
            </a:r>
            <a:endParaRPr lang="bg-BG" dirty="0" smtClean="0"/>
          </a:p>
          <a:p>
            <a:endParaRPr lang="bg-B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0" y="332656"/>
            <a:ext cx="9144000" cy="6336704"/>
          </a:xfrm>
        </p:spPr>
        <p:txBody>
          <a:bodyPr>
            <a:normAutofit fontScale="92500" lnSpcReduction="20000"/>
          </a:bodyPr>
          <a:lstStyle/>
          <a:p>
            <a:pPr>
              <a:buFont typeface="Wingdings" pitchFamily="2" charset="2"/>
              <a:buChar char="v"/>
            </a:pPr>
            <a:r>
              <a:rPr lang="en-US" dirty="0" smtClean="0"/>
              <a:t>The principle of </a:t>
            </a:r>
            <a:r>
              <a:rPr lang="en-US" b="1" dirty="0" smtClean="0"/>
              <a:t>renal clearance (</a:t>
            </a:r>
            <a:r>
              <a:rPr lang="en-US" b="1" dirty="0" err="1" smtClean="0"/>
              <a:t>C</a:t>
            </a:r>
            <a:r>
              <a:rPr lang="en-US" b="1" baseline="-25000" dirty="0" err="1" smtClean="0"/>
              <a:t>x</a:t>
            </a:r>
            <a:r>
              <a:rPr lang="en-US" b="1" dirty="0" smtClean="0"/>
              <a:t>)</a:t>
            </a:r>
            <a:r>
              <a:rPr lang="en-US" dirty="0" smtClean="0"/>
              <a:t> emphasizes the excretory function of the kidney; it considers only the rate at which a substance is excreted into the urine and not the rate at which it is returned to the systemic circulation in the renal vein. Therefore in terms of mass balance, the urinary excretion rate of </a:t>
            </a:r>
            <a:r>
              <a:rPr lang="en-US" b="1" cap="all" dirty="0" smtClean="0"/>
              <a:t>x</a:t>
            </a:r>
            <a:r>
              <a:rPr lang="en-US" dirty="0" smtClean="0"/>
              <a:t> </a:t>
            </a:r>
            <a:r>
              <a:rPr lang="en-US" b="1" dirty="0" smtClean="0"/>
              <a:t>(</a:t>
            </a:r>
            <a:r>
              <a:rPr lang="en-US" b="1" dirty="0" err="1" smtClean="0"/>
              <a:t>U</a:t>
            </a:r>
            <a:r>
              <a:rPr lang="en-US" b="1" baseline="-25000" dirty="0" err="1" smtClean="0"/>
              <a:t>x</a:t>
            </a:r>
            <a:r>
              <a:rPr lang="en-US" b="1" dirty="0" smtClean="0"/>
              <a:t> . V)</a:t>
            </a:r>
            <a:r>
              <a:rPr lang="en-US" dirty="0" smtClean="0"/>
              <a:t> is proportional to the plasma concentration of </a:t>
            </a:r>
            <a:r>
              <a:rPr lang="en-US" b="1" cap="all" dirty="0" smtClean="0"/>
              <a:t>x</a:t>
            </a:r>
            <a:r>
              <a:rPr lang="en-US" dirty="0" smtClean="0"/>
              <a:t> </a:t>
            </a:r>
            <a:r>
              <a:rPr lang="en-US" b="1" dirty="0" smtClean="0"/>
              <a:t>(</a:t>
            </a:r>
            <a:r>
              <a:rPr lang="en-US" b="1" dirty="0" err="1" smtClean="0"/>
              <a:t>P</a:t>
            </a:r>
            <a:r>
              <a:rPr lang="en-US" b="1" baseline="-25000" dirty="0" err="1" smtClean="0"/>
              <a:t>ax</a:t>
            </a:r>
            <a:r>
              <a:rPr lang="en-US" b="1" dirty="0" smtClean="0"/>
              <a:t>).</a:t>
            </a:r>
          </a:p>
          <a:p>
            <a:pPr hangingPunct="0">
              <a:buFont typeface="Wingdings" pitchFamily="2" charset="2"/>
              <a:buChar char="v"/>
            </a:pPr>
            <a:r>
              <a:rPr lang="en-US" dirty="0" smtClean="0"/>
              <a:t>To equate the urinary excretion rate of </a:t>
            </a:r>
            <a:r>
              <a:rPr lang="en-US" b="1" cap="all" dirty="0" smtClean="0"/>
              <a:t>x</a:t>
            </a:r>
            <a:r>
              <a:rPr lang="en-US" cap="all" dirty="0" smtClean="0"/>
              <a:t> </a:t>
            </a:r>
            <a:r>
              <a:rPr lang="en-US" dirty="0" smtClean="0"/>
              <a:t>to its renal arterial plasma concentration one must determine the rate at which </a:t>
            </a:r>
            <a:r>
              <a:rPr lang="en-US" b="1" cap="all" dirty="0" smtClean="0"/>
              <a:t>x</a:t>
            </a:r>
            <a:r>
              <a:rPr lang="en-US" dirty="0" smtClean="0"/>
              <a:t> is removed from the plasma by the kidneys. This removal rate is the clearance </a:t>
            </a:r>
            <a:r>
              <a:rPr lang="en-US" b="1" dirty="0" smtClean="0"/>
              <a:t>(</a:t>
            </a:r>
            <a:r>
              <a:rPr lang="en-US" b="1" dirty="0" err="1" smtClean="0"/>
              <a:t>C</a:t>
            </a:r>
            <a:r>
              <a:rPr lang="en-US" b="1" baseline="-25000" dirty="0" err="1" smtClean="0"/>
              <a:t>x</a:t>
            </a:r>
            <a:r>
              <a:rPr lang="en-US" b="1" dirty="0" smtClean="0"/>
              <a:t>).</a:t>
            </a:r>
            <a:endParaRPr lang="bg-BG" dirty="0" smtClean="0"/>
          </a:p>
          <a:p>
            <a:pPr hangingPunct="0"/>
            <a:r>
              <a:rPr lang="en-US" sz="2600" b="1" dirty="0" err="1" smtClean="0"/>
              <a:t>P</a:t>
            </a:r>
            <a:r>
              <a:rPr lang="en-US" sz="2600" b="1" baseline="-25000" dirty="0" err="1" smtClean="0"/>
              <a:t>ax</a:t>
            </a:r>
            <a:r>
              <a:rPr lang="en-US" sz="2600" b="1" dirty="0" smtClean="0"/>
              <a:t>   .   </a:t>
            </a:r>
            <a:r>
              <a:rPr lang="en-US" sz="2600" b="1" dirty="0" err="1" smtClean="0"/>
              <a:t>C</a:t>
            </a:r>
            <a:r>
              <a:rPr lang="en-US" sz="2600" b="1" baseline="-25000" dirty="0" err="1" smtClean="0"/>
              <a:t>x</a:t>
            </a:r>
            <a:r>
              <a:rPr lang="en-US" sz="2600" b="1" dirty="0" smtClean="0"/>
              <a:t>  =   </a:t>
            </a:r>
            <a:r>
              <a:rPr lang="en-US" sz="2600" b="1" dirty="0" err="1" smtClean="0"/>
              <a:t>U</a:t>
            </a:r>
            <a:r>
              <a:rPr lang="en-US" sz="2600" b="1" baseline="-25000" dirty="0" err="1" smtClean="0"/>
              <a:t>x</a:t>
            </a:r>
            <a:r>
              <a:rPr lang="en-US" sz="2600" b="1" baseline="-25000" dirty="0" smtClean="0"/>
              <a:t> </a:t>
            </a:r>
            <a:r>
              <a:rPr lang="en-US" sz="2600" b="1" dirty="0" smtClean="0"/>
              <a:t> .  V</a:t>
            </a:r>
          </a:p>
          <a:p>
            <a:pPr hangingPunct="0"/>
            <a:r>
              <a:rPr lang="fr-FR" sz="2600" b="1" dirty="0" smtClean="0">
                <a:solidFill>
                  <a:srgbClr val="FF0000"/>
                </a:solidFill>
              </a:rPr>
              <a:t>C</a:t>
            </a:r>
            <a:r>
              <a:rPr lang="fr-FR" sz="2600" b="1" baseline="-25000" dirty="0" smtClean="0">
                <a:solidFill>
                  <a:srgbClr val="FF0000"/>
                </a:solidFill>
              </a:rPr>
              <a:t>x</a:t>
            </a:r>
            <a:r>
              <a:rPr lang="fr-FR" sz="2600" b="1" dirty="0" smtClean="0">
                <a:solidFill>
                  <a:srgbClr val="FF0000"/>
                </a:solidFill>
              </a:rPr>
              <a:t>  =   </a:t>
            </a:r>
            <a:r>
              <a:rPr lang="fr-FR" sz="2600" b="1" dirty="0" err="1" smtClean="0">
                <a:solidFill>
                  <a:srgbClr val="FF0000"/>
                </a:solidFill>
              </a:rPr>
              <a:t>U</a:t>
            </a:r>
            <a:r>
              <a:rPr lang="fr-FR" sz="2600" b="1" baseline="-25000" dirty="0" err="1" smtClean="0">
                <a:solidFill>
                  <a:srgbClr val="FF0000"/>
                </a:solidFill>
              </a:rPr>
              <a:t>x</a:t>
            </a:r>
            <a:r>
              <a:rPr lang="fr-FR" sz="2600" b="1" baseline="-25000" dirty="0" smtClean="0">
                <a:solidFill>
                  <a:srgbClr val="FF0000"/>
                </a:solidFill>
              </a:rPr>
              <a:t> </a:t>
            </a:r>
            <a:r>
              <a:rPr lang="fr-FR" sz="2600" b="1" dirty="0" smtClean="0">
                <a:solidFill>
                  <a:srgbClr val="FF0000"/>
                </a:solidFill>
              </a:rPr>
              <a:t> . V / P</a:t>
            </a:r>
            <a:r>
              <a:rPr lang="fr-FR" sz="2600" b="1" baseline="-25000" dirty="0" smtClean="0">
                <a:solidFill>
                  <a:srgbClr val="FF0000"/>
                </a:solidFill>
              </a:rPr>
              <a:t>x</a:t>
            </a:r>
            <a:r>
              <a:rPr lang="fr-FR" sz="2600" baseline="-25000" dirty="0" smtClean="0">
                <a:solidFill>
                  <a:srgbClr val="FF0000"/>
                </a:solidFill>
              </a:rPr>
              <a:t> </a:t>
            </a:r>
            <a:r>
              <a:rPr lang="fr-FR" sz="2600" dirty="0" smtClean="0"/>
              <a:t>    </a:t>
            </a:r>
            <a:endParaRPr lang="en-US" sz="2600" dirty="0" smtClean="0"/>
          </a:p>
          <a:p>
            <a:pPr hangingPunct="0"/>
            <a:r>
              <a:rPr lang="bg-BG" sz="2800" dirty="0" smtClean="0"/>
              <a:t> </a:t>
            </a:r>
            <a:r>
              <a:rPr lang="fr-FR" sz="2600" b="1" dirty="0" smtClean="0"/>
              <a:t>C</a:t>
            </a:r>
            <a:r>
              <a:rPr lang="fr-FR" sz="2600" b="1" baseline="-25000" dirty="0" smtClean="0"/>
              <a:t>x</a:t>
            </a:r>
            <a:r>
              <a:rPr lang="fr-FR" sz="2600" dirty="0" smtClean="0"/>
              <a:t>  = ml / min    and      </a:t>
            </a:r>
            <a:r>
              <a:rPr lang="fr-FR" sz="2600" b="1" dirty="0" smtClean="0"/>
              <a:t>P</a:t>
            </a:r>
            <a:r>
              <a:rPr lang="fr-FR" sz="2600" b="1" baseline="-25000" dirty="0" smtClean="0"/>
              <a:t>x</a:t>
            </a:r>
            <a:r>
              <a:rPr lang="fr-FR" sz="2600" b="1" dirty="0" smtClean="0"/>
              <a:t> </a:t>
            </a:r>
            <a:r>
              <a:rPr lang="fr-FR" sz="2600" dirty="0" smtClean="0"/>
              <a:t>= mg / ml</a:t>
            </a:r>
          </a:p>
          <a:p>
            <a:pPr hangingPunct="0"/>
            <a:r>
              <a:rPr lang="fr-FR" sz="2600" b="1" dirty="0" smtClean="0"/>
              <a:t>  V</a:t>
            </a:r>
            <a:r>
              <a:rPr lang="fr-FR" sz="2600" dirty="0" smtClean="0"/>
              <a:t>  = ml / min    and       </a:t>
            </a:r>
            <a:r>
              <a:rPr lang="fr-FR" sz="2600" b="1" dirty="0" err="1" smtClean="0"/>
              <a:t>U</a:t>
            </a:r>
            <a:r>
              <a:rPr lang="fr-FR" sz="2600" b="1" baseline="-25000" dirty="0" err="1" smtClean="0"/>
              <a:t>x</a:t>
            </a:r>
            <a:r>
              <a:rPr lang="fr-FR" sz="2600" dirty="0" smtClean="0"/>
              <a:t> = mg / ml</a:t>
            </a:r>
            <a:endParaRPr lang="bg-BG" sz="2600" dirty="0" smtClean="0"/>
          </a:p>
          <a:p>
            <a:pPr hangingPunct="0"/>
            <a:endParaRPr lang="bg-BG" dirty="0" smtClean="0"/>
          </a:p>
          <a:p>
            <a:endParaRPr lang="bg-BG" dirty="0"/>
          </a:p>
        </p:txBody>
      </p:sp>
      <p:cxnSp>
        <p:nvCxnSpPr>
          <p:cNvPr id="6" name="Straight Connector 5"/>
          <p:cNvCxnSpPr/>
          <p:nvPr/>
        </p:nvCxnSpPr>
        <p:spPr>
          <a:xfrm>
            <a:off x="395536" y="5301208"/>
            <a:ext cx="0" cy="36004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5536" y="5661248"/>
            <a:ext cx="252028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536" y="5301208"/>
            <a:ext cx="252028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15816" y="5301208"/>
            <a:ext cx="0" cy="36004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i="1" dirty="0" err="1" smtClean="0"/>
              <a:t>Glomerular</a:t>
            </a:r>
            <a:r>
              <a:rPr lang="en-US" sz="3100" b="1" i="1" dirty="0" smtClean="0"/>
              <a:t> filtration rate  (GFR) and  Clearance of </a:t>
            </a:r>
            <a:r>
              <a:rPr lang="en-US" sz="3100" b="1" i="1" dirty="0" err="1" smtClean="0"/>
              <a:t>Inulin</a:t>
            </a:r>
            <a:r>
              <a:rPr lang="en-US" sz="3100" b="1" i="1" dirty="0" smtClean="0"/>
              <a:t> (</a:t>
            </a:r>
            <a:r>
              <a:rPr lang="en-US" sz="3100" b="1" i="1" dirty="0" err="1" smtClean="0"/>
              <a:t>C</a:t>
            </a:r>
            <a:r>
              <a:rPr lang="en-US" sz="3100" b="1" i="1" baseline="-25000" dirty="0" err="1" smtClean="0"/>
              <a:t>in</a:t>
            </a:r>
            <a:r>
              <a:rPr lang="en-US" sz="3100" b="1" i="1" dirty="0" smtClean="0"/>
              <a:t>)</a:t>
            </a:r>
            <a:r>
              <a:rPr lang="bg-BG" dirty="0" smtClean="0"/>
              <a:t/>
            </a:r>
            <a:br>
              <a:rPr lang="bg-BG" dirty="0" smtClean="0"/>
            </a:br>
            <a:endParaRPr lang="bg-BG" dirty="0"/>
          </a:p>
        </p:txBody>
      </p:sp>
      <p:sp>
        <p:nvSpPr>
          <p:cNvPr id="3" name="Content Placeholder 2"/>
          <p:cNvSpPr>
            <a:spLocks noGrp="1"/>
          </p:cNvSpPr>
          <p:nvPr>
            <p:ph idx="1"/>
          </p:nvPr>
        </p:nvSpPr>
        <p:spPr>
          <a:xfrm>
            <a:off x="0" y="1052736"/>
            <a:ext cx="8892480" cy="4813995"/>
          </a:xfrm>
        </p:spPr>
        <p:txBody>
          <a:bodyPr>
            <a:normAutofit/>
          </a:bodyPr>
          <a:lstStyle/>
          <a:p>
            <a:pPr hangingPunct="0">
              <a:buFont typeface="Wingdings" pitchFamily="2" charset="2"/>
              <a:buChar char="q"/>
            </a:pPr>
            <a:r>
              <a:rPr lang="en-US" sz="2400" b="1" dirty="0" err="1" smtClean="0"/>
              <a:t>Inulin</a:t>
            </a:r>
            <a:r>
              <a:rPr lang="en-US" sz="2400" dirty="0" smtClean="0"/>
              <a:t> is a </a:t>
            </a:r>
            <a:r>
              <a:rPr lang="en-US" sz="2400" dirty="0" err="1" smtClean="0"/>
              <a:t>polyfructose</a:t>
            </a:r>
            <a:r>
              <a:rPr lang="en-US" sz="2400" dirty="0" smtClean="0"/>
              <a:t> molecule (</a:t>
            </a:r>
            <a:r>
              <a:rPr lang="en-US" sz="2400" dirty="0" err="1" smtClean="0"/>
              <a:t>m.w</a:t>
            </a:r>
            <a:r>
              <a:rPr lang="en-US" sz="2400" dirty="0" smtClean="0"/>
              <a:t>. = 5000) that can be used to measure the </a:t>
            </a:r>
            <a:r>
              <a:rPr lang="en-US" sz="2400" b="1" dirty="0" smtClean="0"/>
              <a:t>GFR</a:t>
            </a:r>
            <a:r>
              <a:rPr lang="en-US" sz="2400" dirty="0" smtClean="0"/>
              <a:t>. It is not produced endogenously by the body and therefore must be administered intravenously. </a:t>
            </a:r>
            <a:r>
              <a:rPr lang="en-US" sz="2400" dirty="0" err="1" smtClean="0"/>
              <a:t>Inulin</a:t>
            </a:r>
            <a:r>
              <a:rPr lang="en-US" sz="2400" dirty="0" smtClean="0"/>
              <a:t> is freely filtered at the </a:t>
            </a:r>
            <a:r>
              <a:rPr lang="en-US" sz="2400" dirty="0" err="1" smtClean="0"/>
              <a:t>glomerulus</a:t>
            </a:r>
            <a:r>
              <a:rPr lang="en-US" sz="2400" dirty="0" smtClean="0"/>
              <a:t> and neither reabsorbed, secreted nor metabolized by the cells of the </a:t>
            </a:r>
            <a:r>
              <a:rPr lang="en-US" sz="2400" dirty="0" err="1" smtClean="0"/>
              <a:t>nephron</a:t>
            </a:r>
            <a:r>
              <a:rPr lang="en-US" sz="2400" dirty="0" smtClean="0"/>
              <a:t>. The amount of </a:t>
            </a:r>
            <a:r>
              <a:rPr lang="en-US" sz="2400" dirty="0" err="1" smtClean="0"/>
              <a:t>inulin</a:t>
            </a:r>
            <a:r>
              <a:rPr lang="en-US" sz="2400" dirty="0" smtClean="0"/>
              <a:t> excreted in the urine per minute equals the amount of </a:t>
            </a:r>
            <a:r>
              <a:rPr lang="en-US" sz="2400" dirty="0" err="1" smtClean="0"/>
              <a:t>inulin</a:t>
            </a:r>
            <a:r>
              <a:rPr lang="en-US" sz="2400" dirty="0" smtClean="0"/>
              <a:t> filtered at the </a:t>
            </a:r>
            <a:r>
              <a:rPr lang="en-US" sz="2400" dirty="0" err="1" smtClean="0"/>
              <a:t>glomerulus</a:t>
            </a:r>
            <a:r>
              <a:rPr lang="en-US" sz="2400" dirty="0" smtClean="0"/>
              <a:t> each minute:</a:t>
            </a:r>
            <a:endParaRPr lang="bg-BG" sz="2400" dirty="0" smtClean="0"/>
          </a:p>
          <a:p>
            <a:pPr hangingPunct="0">
              <a:buNone/>
            </a:pPr>
            <a:r>
              <a:rPr lang="en-US" sz="2400" b="1" dirty="0" smtClean="0"/>
              <a:t> amount filtered  =  amount excreted</a:t>
            </a:r>
            <a:endParaRPr lang="bg-BG" sz="2400" dirty="0" smtClean="0"/>
          </a:p>
          <a:p>
            <a:pPr hangingPunct="0">
              <a:buNone/>
            </a:pPr>
            <a:r>
              <a:rPr lang="en-US" sz="2400" dirty="0" smtClean="0"/>
              <a:t>        </a:t>
            </a:r>
            <a:r>
              <a:rPr lang="en-US" sz="2400" b="1" dirty="0" smtClean="0"/>
              <a:t>GFR .  P</a:t>
            </a:r>
            <a:r>
              <a:rPr lang="en-US" sz="2400" b="1" baseline="-25000" dirty="0" smtClean="0"/>
              <a:t>in</a:t>
            </a:r>
            <a:r>
              <a:rPr lang="en-US" sz="2400" b="1" dirty="0" smtClean="0"/>
              <a:t>     =   </a:t>
            </a:r>
            <a:r>
              <a:rPr lang="en-US" sz="2400" b="1" dirty="0" err="1" smtClean="0"/>
              <a:t>U</a:t>
            </a:r>
            <a:r>
              <a:rPr lang="en-US" sz="2400" b="1" baseline="-25000" dirty="0" err="1" smtClean="0"/>
              <a:t>in</a:t>
            </a:r>
            <a:r>
              <a:rPr lang="en-US" sz="2400" b="1" dirty="0" smtClean="0"/>
              <a:t>  .  V</a:t>
            </a:r>
            <a:endParaRPr lang="bg-BG" sz="2400" dirty="0" smtClean="0"/>
          </a:p>
          <a:p>
            <a:pPr hangingPunct="0">
              <a:buNone/>
            </a:pPr>
            <a:r>
              <a:rPr lang="en-US" sz="2400" dirty="0" smtClean="0"/>
              <a:t>                   </a:t>
            </a:r>
            <a:r>
              <a:rPr lang="en-US" sz="2400" b="1" dirty="0" smtClean="0"/>
              <a:t>GFR  =   </a:t>
            </a:r>
            <a:r>
              <a:rPr lang="en-US" sz="2400" b="1" dirty="0" err="1" smtClean="0"/>
              <a:t>U</a:t>
            </a:r>
            <a:r>
              <a:rPr lang="en-US" sz="2400" b="1" baseline="-25000" dirty="0" err="1" smtClean="0"/>
              <a:t>in</a:t>
            </a:r>
            <a:r>
              <a:rPr lang="en-US" sz="2400" b="1" dirty="0" smtClean="0"/>
              <a:t>  .   V  /   P</a:t>
            </a:r>
            <a:r>
              <a:rPr lang="en-US" sz="2400" b="1" baseline="-25000" dirty="0" smtClean="0"/>
              <a:t>in</a:t>
            </a:r>
            <a:r>
              <a:rPr lang="en-US" sz="2400" b="1" dirty="0" smtClean="0"/>
              <a:t> </a:t>
            </a:r>
          </a:p>
          <a:p>
            <a:pPr hangingPunct="0"/>
            <a:endParaRPr lang="bg-BG" sz="2400" dirty="0" smtClean="0"/>
          </a:p>
          <a:p>
            <a:endParaRPr lang="bg-BG" dirty="0"/>
          </a:p>
        </p:txBody>
      </p:sp>
      <p:pic>
        <p:nvPicPr>
          <p:cNvPr id="10242" name="Picture 2" descr="17"/>
          <p:cNvPicPr>
            <a:picLocks noChangeAspect="1" noChangeArrowheads="1"/>
          </p:cNvPicPr>
          <p:nvPr/>
        </p:nvPicPr>
        <p:blipFill>
          <a:blip r:embed="rId2" cstate="print"/>
          <a:srcRect/>
          <a:stretch>
            <a:fillRect/>
          </a:stretch>
        </p:blipFill>
        <p:spPr bwMode="auto">
          <a:xfrm>
            <a:off x="5724128" y="3573016"/>
            <a:ext cx="3235639" cy="3134072"/>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251520" y="0"/>
            <a:ext cx="8686800" cy="7128792"/>
          </a:xfrm>
        </p:spPr>
        <p:txBody>
          <a:bodyPr>
            <a:normAutofit fontScale="85000" lnSpcReduction="20000"/>
          </a:bodyPr>
          <a:lstStyle/>
          <a:p>
            <a:pPr hangingPunct="0">
              <a:buFont typeface="Wingdings" pitchFamily="2" charset="2"/>
              <a:buChar char="q"/>
            </a:pPr>
            <a:r>
              <a:rPr lang="en-US" sz="4200" u="sng" dirty="0" smtClean="0"/>
              <a:t>Any substance that meets the following criteria will serve as an appropriate marker for the measurement of GFR:</a:t>
            </a:r>
            <a:endParaRPr lang="bg-BG" sz="4200" dirty="0" smtClean="0"/>
          </a:p>
          <a:p>
            <a:pPr hangingPunct="0">
              <a:buNone/>
            </a:pPr>
            <a:r>
              <a:rPr lang="en-US" sz="4200" dirty="0" smtClean="0"/>
              <a:t> 1. The substance must be nontoxic.</a:t>
            </a:r>
            <a:endParaRPr lang="bg-BG" sz="4200" dirty="0" smtClean="0"/>
          </a:p>
          <a:p>
            <a:pPr hangingPunct="0">
              <a:buNone/>
            </a:pPr>
            <a:r>
              <a:rPr lang="en-US" sz="4200" dirty="0" smtClean="0"/>
              <a:t> 2. The substance must not bind on plasma proteins.</a:t>
            </a:r>
            <a:endParaRPr lang="bg-BG" sz="4200" dirty="0" smtClean="0"/>
          </a:p>
          <a:p>
            <a:pPr hangingPunct="0">
              <a:buNone/>
            </a:pPr>
            <a:r>
              <a:rPr lang="en-US" sz="4200" dirty="0" smtClean="0"/>
              <a:t> 3. The substance must be freely filtered by the </a:t>
            </a:r>
            <a:r>
              <a:rPr lang="en-US" sz="4200" dirty="0" err="1" smtClean="0"/>
              <a:t>glomerulus</a:t>
            </a:r>
            <a:r>
              <a:rPr lang="en-US" sz="4200" dirty="0" smtClean="0"/>
              <a:t>.</a:t>
            </a:r>
            <a:endParaRPr lang="bg-BG" sz="4200" dirty="0" smtClean="0"/>
          </a:p>
          <a:p>
            <a:pPr hangingPunct="0">
              <a:buNone/>
            </a:pPr>
            <a:r>
              <a:rPr lang="en-US" sz="4200" dirty="0" smtClean="0"/>
              <a:t> 4. The substance must not be reabsorbed or secreted by the </a:t>
            </a:r>
            <a:r>
              <a:rPr lang="en-US" sz="4200" dirty="0" err="1" smtClean="0"/>
              <a:t>nephron</a:t>
            </a:r>
            <a:r>
              <a:rPr lang="en-US" sz="4200" dirty="0" smtClean="0"/>
              <a:t>.</a:t>
            </a:r>
          </a:p>
          <a:p>
            <a:pPr hangingPunct="0">
              <a:buNone/>
            </a:pPr>
            <a:r>
              <a:rPr lang="en-US" sz="4200" dirty="0" smtClean="0"/>
              <a:t>  5. The substance must not be metabolized or produced by the kidney.</a:t>
            </a:r>
            <a:endParaRPr lang="bg-BG" sz="4200" dirty="0" smtClean="0"/>
          </a:p>
          <a:p>
            <a:pPr hangingPunct="0">
              <a:buNone/>
            </a:pPr>
            <a:r>
              <a:rPr lang="en-US" sz="4200" dirty="0" smtClean="0"/>
              <a:t> 6. The substance must not alter GFR.</a:t>
            </a:r>
            <a:endParaRPr lang="bg-BG" sz="4200" dirty="0" smtClean="0"/>
          </a:p>
          <a:p>
            <a:pPr hangingPunct="0">
              <a:buNone/>
            </a:pPr>
            <a:endParaRPr lang="bg-BG" sz="4200" dirty="0" smtClean="0"/>
          </a:p>
          <a:p>
            <a:endParaRPr lang="bg-BG"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0" y="332656"/>
            <a:ext cx="9144000" cy="6525344"/>
          </a:xfrm>
        </p:spPr>
        <p:txBody>
          <a:bodyPr>
            <a:normAutofit fontScale="77500" lnSpcReduction="20000"/>
          </a:bodyPr>
          <a:lstStyle/>
          <a:p>
            <a:pPr hangingPunct="0"/>
            <a:r>
              <a:rPr lang="en-US" dirty="0" smtClean="0"/>
              <a:t>The fact that </a:t>
            </a:r>
            <a:r>
              <a:rPr lang="en-US" dirty="0" err="1" smtClean="0"/>
              <a:t>inulin</a:t>
            </a:r>
            <a:r>
              <a:rPr lang="en-US" dirty="0" smtClean="0"/>
              <a:t> must be infused intravenously limits its use in clinical settings. Consequently </a:t>
            </a:r>
            <a:r>
              <a:rPr lang="en-US" b="1" dirty="0" err="1" smtClean="0"/>
              <a:t>Creatinine</a:t>
            </a:r>
            <a:r>
              <a:rPr lang="en-US" dirty="0" smtClean="0"/>
              <a:t> is used to estimate the GFR. It is a by-product of skeletal muscle </a:t>
            </a:r>
            <a:r>
              <a:rPr lang="en-US" dirty="0" err="1" smtClean="0"/>
              <a:t>creatine</a:t>
            </a:r>
            <a:r>
              <a:rPr lang="en-US" dirty="0" smtClean="0"/>
              <a:t> metabolism. However </a:t>
            </a:r>
            <a:r>
              <a:rPr lang="en-US" dirty="0" err="1" smtClean="0"/>
              <a:t>creatinine</a:t>
            </a:r>
            <a:r>
              <a:rPr lang="en-US" dirty="0" smtClean="0"/>
              <a:t> is not a perfect substance to measure GFR, because it is secreted in the proximal tubule when its plasma concentration is greater than 0.02 mg / ml. The </a:t>
            </a:r>
            <a:r>
              <a:rPr lang="en-US" dirty="0" err="1" smtClean="0"/>
              <a:t>creatinine</a:t>
            </a:r>
            <a:r>
              <a:rPr lang="en-US" dirty="0" smtClean="0"/>
              <a:t> is present in the plasma at a relatively constant concentration and for this reason </a:t>
            </a:r>
            <a:r>
              <a:rPr lang="en-US" b="1" u="sng" dirty="0" err="1" smtClean="0"/>
              <a:t>C</a:t>
            </a:r>
            <a:r>
              <a:rPr lang="en-US" b="1" u="sng" baseline="-25000" dirty="0" err="1" smtClean="0"/>
              <a:t>cr</a:t>
            </a:r>
            <a:r>
              <a:rPr lang="en-US" u="sng" dirty="0" smtClean="0"/>
              <a:t> is the most widely used method of estimating  GFR clinically.</a:t>
            </a:r>
            <a:endParaRPr lang="bg-BG" dirty="0" smtClean="0"/>
          </a:p>
          <a:p>
            <a:pPr hangingPunct="0">
              <a:buNone/>
            </a:pPr>
            <a:r>
              <a:rPr lang="en-US" dirty="0" smtClean="0"/>
              <a:t>    	</a:t>
            </a:r>
            <a:r>
              <a:rPr lang="en-US" u="sng" dirty="0" smtClean="0"/>
              <a:t>GFR is proportional to body surface area and the clearance of each substance must multiply by </a:t>
            </a:r>
            <a:r>
              <a:rPr lang="en-US" b="1" u="sng" dirty="0" smtClean="0"/>
              <a:t>coefficient   K =  1.73  /  BSA</a:t>
            </a:r>
            <a:r>
              <a:rPr lang="en-US" u="sng" dirty="0" smtClean="0"/>
              <a:t> .</a:t>
            </a:r>
            <a:endParaRPr lang="bg-BG" dirty="0" smtClean="0"/>
          </a:p>
          <a:p>
            <a:pPr hangingPunct="0">
              <a:buNone/>
            </a:pPr>
            <a:r>
              <a:rPr lang="en-US" dirty="0" smtClean="0"/>
              <a:t>      	</a:t>
            </a:r>
            <a:r>
              <a:rPr lang="en-US" b="1" dirty="0" smtClean="0"/>
              <a:t>1.73</a:t>
            </a:r>
            <a:r>
              <a:rPr lang="en-US" dirty="0" smtClean="0"/>
              <a:t> m</a:t>
            </a:r>
            <a:r>
              <a:rPr lang="en-US" baseline="30000" dirty="0" smtClean="0"/>
              <a:t>2</a:t>
            </a:r>
            <a:r>
              <a:rPr lang="en-US" dirty="0" smtClean="0"/>
              <a:t> = standard body surface area of 25 years old human</a:t>
            </a:r>
          </a:p>
          <a:p>
            <a:pPr hangingPunct="0">
              <a:buNone/>
            </a:pPr>
            <a:r>
              <a:rPr lang="en-US" b="1" dirty="0" smtClean="0"/>
              <a:t>           BSA = </a:t>
            </a:r>
            <a:r>
              <a:rPr lang="en-US" dirty="0" smtClean="0"/>
              <a:t>m</a:t>
            </a:r>
            <a:r>
              <a:rPr lang="en-US" baseline="30000" dirty="0" smtClean="0"/>
              <a:t>2 </a:t>
            </a:r>
            <a:r>
              <a:rPr lang="en-US" dirty="0" smtClean="0"/>
              <a:t>body surface area of the patient</a:t>
            </a:r>
            <a:endParaRPr lang="bg-BG" dirty="0" smtClean="0"/>
          </a:p>
          <a:p>
            <a:pPr hangingPunct="0"/>
            <a:endParaRPr lang="bg-BG" dirty="0" smtClean="0"/>
          </a:p>
          <a:p>
            <a:pPr hangingPunct="0"/>
            <a:r>
              <a:rPr lang="en-US" b="1" dirty="0" smtClean="0"/>
              <a:t> Normal value of GFR for standard body surface area:</a:t>
            </a:r>
            <a:endParaRPr lang="bg-BG" dirty="0" smtClean="0"/>
          </a:p>
          <a:p>
            <a:pPr hangingPunct="0">
              <a:buNone/>
            </a:pPr>
            <a:r>
              <a:rPr lang="en-US" b="1" dirty="0" smtClean="0"/>
              <a:t> 	</a:t>
            </a:r>
            <a:r>
              <a:rPr lang="fr-FR" b="1" dirty="0" err="1" smtClean="0"/>
              <a:t>C</a:t>
            </a:r>
            <a:r>
              <a:rPr lang="fr-FR" b="1" baseline="-25000" dirty="0" err="1" smtClean="0"/>
              <a:t>in</a:t>
            </a:r>
            <a:r>
              <a:rPr lang="fr-FR" b="1" dirty="0" smtClean="0"/>
              <a:t> = 100 -  150 ml /min ;  av.  </a:t>
            </a:r>
            <a:r>
              <a:rPr lang="fr-FR" b="1" dirty="0" err="1" smtClean="0"/>
              <a:t>C</a:t>
            </a:r>
            <a:r>
              <a:rPr lang="fr-FR" b="1" baseline="-25000" dirty="0" err="1" smtClean="0"/>
              <a:t>in</a:t>
            </a:r>
            <a:r>
              <a:rPr lang="fr-FR" b="1" dirty="0" smtClean="0"/>
              <a:t> = 125 ml /min</a:t>
            </a:r>
            <a:endParaRPr lang="bg-BG" dirty="0" smtClean="0"/>
          </a:p>
          <a:p>
            <a:pPr hangingPunct="0">
              <a:buNone/>
            </a:pPr>
            <a:r>
              <a:rPr lang="fr-FR" b="1" dirty="0" smtClean="0"/>
              <a:t> 	 </a:t>
            </a:r>
            <a:r>
              <a:rPr lang="en-US" b="1" dirty="0" err="1" smtClean="0"/>
              <a:t>C</a:t>
            </a:r>
            <a:r>
              <a:rPr lang="en-US" b="1" baseline="-25000" dirty="0" err="1" smtClean="0"/>
              <a:t>cr</a:t>
            </a:r>
            <a:r>
              <a:rPr lang="en-US" b="1" dirty="0" smtClean="0"/>
              <a:t> =  80 - 180 ml /min</a:t>
            </a:r>
            <a:endParaRPr lang="bg-BG" dirty="0" smtClean="0"/>
          </a:p>
          <a:p>
            <a:endParaRPr lang="bg-B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Anatomy of the kidney</a:t>
            </a:r>
            <a:endParaRPr lang="bg-BG" dirty="0"/>
          </a:p>
        </p:txBody>
      </p:sp>
      <p:pic>
        <p:nvPicPr>
          <p:cNvPr id="2050" name="Picture 2" descr="C:\Users\user\Documents\lectures_ELE_14\ch19_2.png"/>
          <p:cNvPicPr>
            <a:picLocks noGrp="1" noChangeAspect="1" noChangeArrowheads="1"/>
          </p:cNvPicPr>
          <p:nvPr>
            <p:ph idx="1"/>
          </p:nvPr>
        </p:nvPicPr>
        <p:blipFill>
          <a:blip r:embed="rId2" cstate="print"/>
          <a:srcRect/>
          <a:stretch>
            <a:fillRect/>
          </a:stretch>
        </p:blipFill>
        <p:spPr bwMode="auto">
          <a:xfrm>
            <a:off x="1763688" y="1556792"/>
            <a:ext cx="5472608" cy="4824535"/>
          </a:xfrm>
          <a:prstGeom prst="rect">
            <a:avLst/>
          </a:prstGeom>
          <a:noFill/>
          <a:ln w="38100">
            <a:solidFill>
              <a:schemeClr val="accent1">
                <a:lumMod val="50000"/>
              </a:schemeClr>
            </a:solidFill>
          </a:ln>
        </p:spPr>
      </p:pic>
      <p:sp>
        <p:nvSpPr>
          <p:cNvPr id="4" name="Rectangle 3"/>
          <p:cNvSpPr/>
          <p:nvPr/>
        </p:nvSpPr>
        <p:spPr>
          <a:xfrm>
            <a:off x="1979712" y="5805264"/>
            <a:ext cx="1296144" cy="3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0" y="0"/>
            <a:ext cx="9144000" cy="6080125"/>
          </a:xfrm>
        </p:spPr>
        <p:txBody>
          <a:bodyPr/>
          <a:lstStyle/>
          <a:p>
            <a:pPr hangingPunct="0">
              <a:buFont typeface="Wingdings" pitchFamily="2" charset="2"/>
              <a:buChar char="q"/>
            </a:pPr>
            <a:r>
              <a:rPr lang="bg-BG" dirty="0" smtClean="0"/>
              <a:t> </a:t>
            </a:r>
            <a:r>
              <a:rPr lang="en-US" sz="2400" b="1" i="1" u="sng" dirty="0" smtClean="0"/>
              <a:t>Most substances are filtered and either reabsorbed or secreted</a:t>
            </a:r>
            <a:endParaRPr lang="bg-BG" sz="2400" b="1" i="1" dirty="0" smtClean="0"/>
          </a:p>
          <a:p>
            <a:pPr hangingPunct="0">
              <a:buNone/>
            </a:pPr>
            <a:r>
              <a:rPr lang="en-US" sz="2400" dirty="0" smtClean="0"/>
              <a:t>1. If its clearance is less than that of </a:t>
            </a:r>
            <a:r>
              <a:rPr lang="en-US" sz="2400" dirty="0" err="1" smtClean="0"/>
              <a:t>Cin</a:t>
            </a:r>
            <a:r>
              <a:rPr lang="en-US" sz="2400" dirty="0" smtClean="0"/>
              <a:t>, the substance is reabsorbed by the </a:t>
            </a:r>
            <a:r>
              <a:rPr lang="en-US" sz="2400" dirty="0" err="1" smtClean="0"/>
              <a:t>nephron</a:t>
            </a:r>
            <a:r>
              <a:rPr lang="en-US" sz="2400" dirty="0" smtClean="0"/>
              <a:t>.</a:t>
            </a:r>
            <a:endParaRPr lang="bg-BG" sz="2400" dirty="0" smtClean="0"/>
          </a:p>
          <a:p>
            <a:pPr hangingPunct="0">
              <a:buNone/>
            </a:pPr>
            <a:r>
              <a:rPr lang="en-US" sz="2400" dirty="0" smtClean="0"/>
              <a:t>2. If its clearance is greater than that </a:t>
            </a:r>
            <a:r>
              <a:rPr lang="en-US" sz="2400" dirty="0" err="1" smtClean="0"/>
              <a:t>Cin</a:t>
            </a:r>
            <a:r>
              <a:rPr lang="en-US" sz="2400" dirty="0" smtClean="0"/>
              <a:t>, the substance is secreted.</a:t>
            </a:r>
            <a:endParaRPr lang="bg-BG" sz="2400" dirty="0" smtClean="0"/>
          </a:p>
          <a:p>
            <a:pPr hangingPunct="0">
              <a:buNone/>
            </a:pPr>
            <a:r>
              <a:rPr lang="en-US" sz="2400" dirty="0" smtClean="0"/>
              <a:t>3. If its clearance equals that </a:t>
            </a:r>
            <a:r>
              <a:rPr lang="en-US" sz="2400" dirty="0" err="1" smtClean="0"/>
              <a:t>Cin</a:t>
            </a:r>
            <a:r>
              <a:rPr lang="en-US" sz="2400" dirty="0" smtClean="0"/>
              <a:t>, the substance is only filtered.</a:t>
            </a:r>
            <a:endParaRPr lang="bg-BG" sz="2400" dirty="0" smtClean="0"/>
          </a:p>
          <a:p>
            <a:endParaRPr lang="bg-BG" dirty="0"/>
          </a:p>
        </p:txBody>
      </p:sp>
      <p:pic>
        <p:nvPicPr>
          <p:cNvPr id="1026" name="Picture 2" descr="10"/>
          <p:cNvPicPr>
            <a:picLocks noChangeAspect="1" noChangeArrowheads="1"/>
          </p:cNvPicPr>
          <p:nvPr/>
        </p:nvPicPr>
        <p:blipFill>
          <a:blip r:embed="rId2" cstate="print"/>
          <a:srcRect/>
          <a:stretch>
            <a:fillRect/>
          </a:stretch>
        </p:blipFill>
        <p:spPr bwMode="auto">
          <a:xfrm>
            <a:off x="1403648" y="2852936"/>
            <a:ext cx="6120680" cy="3800475"/>
          </a:xfrm>
          <a:prstGeom prst="rect">
            <a:avLst/>
          </a:prstGeom>
          <a:noFill/>
          <a:ln w="28575">
            <a:solidFill>
              <a:schemeClr val="bg2">
                <a:lumMod val="25000"/>
              </a:schemeClr>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48072"/>
          </a:xfrm>
        </p:spPr>
        <p:txBody>
          <a:bodyPr>
            <a:noAutofit/>
          </a:bodyPr>
          <a:lstStyle/>
          <a:p>
            <a:r>
              <a:rPr lang="en-US" sz="1600" dirty="0" smtClean="0"/>
              <a:t>Urinary excretion = </a:t>
            </a:r>
            <a:r>
              <a:rPr lang="en-US" sz="1600" dirty="0" err="1" smtClean="0"/>
              <a:t>Glomerular</a:t>
            </a:r>
            <a:r>
              <a:rPr lang="en-US" sz="1600" dirty="0" smtClean="0"/>
              <a:t> filtration – Tubular </a:t>
            </a:r>
            <a:r>
              <a:rPr lang="en-US" sz="1600" dirty="0" err="1" smtClean="0"/>
              <a:t>reabsorption</a:t>
            </a:r>
            <a:r>
              <a:rPr lang="en-US" sz="1600" dirty="0" smtClean="0"/>
              <a:t> + Tubular secretion</a:t>
            </a:r>
            <a:endParaRPr lang="bg-BG" sz="1600" dirty="0"/>
          </a:p>
        </p:txBody>
      </p:sp>
      <p:pic>
        <p:nvPicPr>
          <p:cNvPr id="6147" name="Picture 3" descr="C:\Users\user\Documents\lectures_ELE_14\urine_formation1361213955215.jpg"/>
          <p:cNvPicPr>
            <a:picLocks noGrp="1" noChangeAspect="1" noChangeArrowheads="1"/>
          </p:cNvPicPr>
          <p:nvPr>
            <p:ph idx="1"/>
          </p:nvPr>
        </p:nvPicPr>
        <p:blipFill>
          <a:blip r:embed="rId2" cstate="print"/>
          <a:srcRect/>
          <a:stretch>
            <a:fillRect/>
          </a:stretch>
        </p:blipFill>
        <p:spPr bwMode="auto">
          <a:xfrm>
            <a:off x="1907704" y="1196752"/>
            <a:ext cx="4968551" cy="54006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u="sng" dirty="0" smtClean="0"/>
              <a:t>PAH  Clearance</a:t>
            </a:r>
            <a:r>
              <a:rPr lang="bg-BG" b="1" dirty="0" smtClean="0"/>
              <a:t/>
            </a:r>
            <a:br>
              <a:rPr lang="bg-BG" b="1" dirty="0" smtClean="0"/>
            </a:br>
            <a:endParaRPr lang="bg-BG" dirty="0"/>
          </a:p>
        </p:txBody>
      </p:sp>
      <p:sp>
        <p:nvSpPr>
          <p:cNvPr id="3" name="Content Placeholder 2"/>
          <p:cNvSpPr>
            <a:spLocks noGrp="1"/>
          </p:cNvSpPr>
          <p:nvPr>
            <p:ph idx="1"/>
          </p:nvPr>
        </p:nvSpPr>
        <p:spPr>
          <a:xfrm>
            <a:off x="0" y="1196752"/>
            <a:ext cx="8991600" cy="5661248"/>
          </a:xfrm>
        </p:spPr>
        <p:txBody>
          <a:bodyPr>
            <a:normAutofit fontScale="92500" lnSpcReduction="20000"/>
          </a:bodyPr>
          <a:lstStyle/>
          <a:p>
            <a:pPr hangingPunct="0">
              <a:buNone/>
            </a:pPr>
            <a:endParaRPr lang="bg-BG" dirty="0" smtClean="0"/>
          </a:p>
          <a:p>
            <a:pPr hangingPunct="0">
              <a:buFont typeface="Wingdings" pitchFamily="2" charset="2"/>
              <a:buChar char="q"/>
            </a:pPr>
            <a:r>
              <a:rPr lang="en-US" dirty="0" smtClean="0"/>
              <a:t>p-</a:t>
            </a:r>
            <a:r>
              <a:rPr lang="en-US" dirty="0" err="1" smtClean="0"/>
              <a:t>Aminohippuric</a:t>
            </a:r>
            <a:r>
              <a:rPr lang="en-US" dirty="0" smtClean="0"/>
              <a:t> acid (PAH) is an organic anion excreted into the urine by the processes of </a:t>
            </a:r>
            <a:r>
              <a:rPr lang="en-US" dirty="0" err="1" smtClean="0"/>
              <a:t>glomerular</a:t>
            </a:r>
            <a:r>
              <a:rPr lang="en-US" dirty="0" smtClean="0"/>
              <a:t> filtration and tubular secretion. As </a:t>
            </a:r>
            <a:r>
              <a:rPr lang="en-US" dirty="0" err="1" smtClean="0"/>
              <a:t>inulin</a:t>
            </a:r>
            <a:r>
              <a:rPr lang="bg-BG" dirty="0" smtClean="0"/>
              <a:t>,</a:t>
            </a:r>
            <a:r>
              <a:rPr lang="en-US" dirty="0" smtClean="0"/>
              <a:t> PAH is not produced in the body and therefore must be infused.</a:t>
            </a:r>
          </a:p>
          <a:p>
            <a:pPr hangingPunct="0">
              <a:buFont typeface="Wingdings" pitchFamily="2" charset="2"/>
              <a:buChar char="q"/>
            </a:pPr>
            <a:endParaRPr lang="bg-BG" dirty="0" smtClean="0"/>
          </a:p>
          <a:p>
            <a:pPr hangingPunct="0">
              <a:buNone/>
            </a:pPr>
            <a:r>
              <a:rPr lang="en-US" b="1" dirty="0" smtClean="0"/>
              <a:t>           C </a:t>
            </a:r>
            <a:r>
              <a:rPr lang="en-US" b="1" cap="all" baseline="-25000" dirty="0" err="1" smtClean="0"/>
              <a:t>pah</a:t>
            </a:r>
            <a:r>
              <a:rPr lang="en-US" b="1" dirty="0" smtClean="0"/>
              <a:t> = U </a:t>
            </a:r>
            <a:r>
              <a:rPr lang="en-US" b="1" cap="all" baseline="-25000" dirty="0" err="1" smtClean="0"/>
              <a:t>pah</a:t>
            </a:r>
            <a:r>
              <a:rPr lang="en-US" b="1" dirty="0" smtClean="0"/>
              <a:t> . V /  P </a:t>
            </a:r>
            <a:r>
              <a:rPr lang="en-US" b="1" cap="all" baseline="-25000" dirty="0" err="1" smtClean="0"/>
              <a:t>pah</a:t>
            </a:r>
            <a:endParaRPr lang="en-US" b="1" cap="all" baseline="-25000" dirty="0" smtClean="0"/>
          </a:p>
          <a:p>
            <a:pPr hangingPunct="0">
              <a:buNone/>
            </a:pPr>
            <a:endParaRPr lang="bg-BG" b="1" dirty="0" smtClean="0"/>
          </a:p>
          <a:p>
            <a:pPr hangingPunct="0">
              <a:buNone/>
            </a:pPr>
            <a:r>
              <a:rPr lang="en-US" b="1" dirty="0" smtClean="0"/>
              <a:t>Normal value of C </a:t>
            </a:r>
            <a:r>
              <a:rPr lang="en-US" b="1" cap="all" baseline="-25000" dirty="0" err="1" smtClean="0"/>
              <a:t>pah</a:t>
            </a:r>
            <a:r>
              <a:rPr lang="en-US" b="1" dirty="0" smtClean="0"/>
              <a:t> for standard body surface area:</a:t>
            </a:r>
            <a:endParaRPr lang="bg-BG" dirty="0" smtClean="0"/>
          </a:p>
          <a:p>
            <a:pPr hangingPunct="0">
              <a:buNone/>
            </a:pPr>
            <a:r>
              <a:rPr lang="de-DE" b="1" dirty="0" smtClean="0"/>
              <a:t>	C </a:t>
            </a:r>
            <a:r>
              <a:rPr lang="de-DE" b="1" cap="all" baseline="-25000" dirty="0" smtClean="0"/>
              <a:t>pah</a:t>
            </a:r>
            <a:r>
              <a:rPr lang="de-DE" b="1" dirty="0" smtClean="0"/>
              <a:t> = 500 - 800  ml / min ;     </a:t>
            </a:r>
          </a:p>
          <a:p>
            <a:pPr hangingPunct="0">
              <a:buNone/>
            </a:pPr>
            <a:r>
              <a:rPr lang="de-DE" b="1" dirty="0" smtClean="0"/>
              <a:t>   </a:t>
            </a:r>
            <a:r>
              <a:rPr lang="en-US" b="1" dirty="0" smtClean="0"/>
              <a:t>C </a:t>
            </a:r>
            <a:r>
              <a:rPr lang="en-US" b="1" cap="all" baseline="-25000" dirty="0" err="1" smtClean="0"/>
              <a:t>pah</a:t>
            </a:r>
            <a:r>
              <a:rPr lang="en-US" b="1" dirty="0" smtClean="0"/>
              <a:t>  = av.  </a:t>
            </a:r>
            <a:r>
              <a:rPr lang="de-DE" b="1" dirty="0" smtClean="0"/>
              <a:t>650  ml / min</a:t>
            </a:r>
            <a:endParaRPr lang="bg-BG" b="1" dirty="0" smtClean="0"/>
          </a:p>
          <a:p>
            <a:endParaRPr lang="bg-BG"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838200"/>
          </a:xfrm>
        </p:spPr>
        <p:txBody>
          <a:bodyPr>
            <a:normAutofit/>
          </a:bodyPr>
          <a:lstStyle/>
          <a:p>
            <a:pPr algn="ctr"/>
            <a:r>
              <a:rPr lang="en-US" sz="2400" b="1" dirty="0" smtClean="0"/>
              <a:t>Transport Maximum for Substances That Are Actively Reabsorbed</a:t>
            </a:r>
            <a:endParaRPr lang="bg-BG" sz="2400" dirty="0"/>
          </a:p>
        </p:txBody>
      </p:sp>
      <p:pic>
        <p:nvPicPr>
          <p:cNvPr id="7170" name="Picture 2" descr="C:\Users\user\Documents\lectures_ELE_14\7c06p12.jpg"/>
          <p:cNvPicPr>
            <a:picLocks noGrp="1" noChangeAspect="1" noChangeArrowheads="1"/>
          </p:cNvPicPr>
          <p:nvPr>
            <p:ph idx="1"/>
          </p:nvPr>
        </p:nvPicPr>
        <p:blipFill>
          <a:blip r:embed="rId2" cstate="print"/>
          <a:srcRect/>
          <a:stretch>
            <a:fillRect/>
          </a:stretch>
        </p:blipFill>
        <p:spPr bwMode="auto">
          <a:xfrm>
            <a:off x="395536" y="1988840"/>
            <a:ext cx="4176464" cy="4107547"/>
          </a:xfrm>
          <a:prstGeom prst="rect">
            <a:avLst/>
          </a:prstGeom>
          <a:noFill/>
          <a:ln w="38100">
            <a:solidFill>
              <a:schemeClr val="tx1"/>
            </a:solidFill>
          </a:ln>
        </p:spPr>
      </p:pic>
      <p:sp>
        <p:nvSpPr>
          <p:cNvPr id="4" name="TextBox 3"/>
          <p:cNvSpPr txBox="1"/>
          <p:nvPr/>
        </p:nvSpPr>
        <p:spPr>
          <a:xfrm>
            <a:off x="4932040" y="1052736"/>
            <a:ext cx="4320480" cy="5355312"/>
          </a:xfrm>
          <a:prstGeom prst="rect">
            <a:avLst/>
          </a:prstGeom>
          <a:noFill/>
        </p:spPr>
        <p:txBody>
          <a:bodyPr wrap="square" rtlCol="0">
            <a:spAutoFit/>
          </a:bodyPr>
          <a:lstStyle/>
          <a:p>
            <a:pPr hangingPunct="0"/>
            <a:r>
              <a:rPr lang="en-US" dirty="0" smtClean="0"/>
              <a:t> We can use clearance method for determining </a:t>
            </a:r>
            <a:r>
              <a:rPr lang="en-US" dirty="0" err="1" smtClean="0"/>
              <a:t>T</a:t>
            </a:r>
            <a:r>
              <a:rPr lang="en-US" baseline="-25000" dirty="0" err="1" smtClean="0"/>
              <a:t>max</a:t>
            </a:r>
            <a:r>
              <a:rPr lang="en-US" baseline="-25000" dirty="0" smtClean="0"/>
              <a:t> </a:t>
            </a:r>
            <a:r>
              <a:rPr lang="en-US" baseline="-25000" dirty="0" err="1" smtClean="0"/>
              <a:t>gl</a:t>
            </a:r>
            <a:r>
              <a:rPr lang="en-US" baseline="-25000" dirty="0" smtClean="0"/>
              <a:t> </a:t>
            </a:r>
            <a:r>
              <a:rPr lang="en-US" dirty="0" smtClean="0"/>
              <a:t>and</a:t>
            </a:r>
            <a:r>
              <a:rPr lang="en-US" baseline="-25000" dirty="0" smtClean="0"/>
              <a:t> </a:t>
            </a:r>
            <a:r>
              <a:rPr lang="en-US" dirty="0" err="1" smtClean="0"/>
              <a:t>S</a:t>
            </a:r>
            <a:r>
              <a:rPr lang="en-US" baseline="-25000" dirty="0" err="1" smtClean="0"/>
              <a:t>max</a:t>
            </a:r>
            <a:r>
              <a:rPr lang="en-US" baseline="-25000" dirty="0" smtClean="0"/>
              <a:t> PAH</a:t>
            </a:r>
            <a:r>
              <a:rPr lang="en-US" dirty="0" smtClean="0"/>
              <a:t>. For most substances that are actively reabsorbed or secreted, there is a limit to the rate at which the solute can be transported. It is due to saturation of the specific transport systems. The glucose transport system in the proximal tubule is a good example.</a:t>
            </a:r>
            <a:endParaRPr lang="bg-BG" dirty="0" smtClean="0"/>
          </a:p>
          <a:p>
            <a:pPr hangingPunct="0"/>
            <a:r>
              <a:rPr lang="en-US" dirty="0" smtClean="0"/>
              <a:t> The </a:t>
            </a:r>
            <a:r>
              <a:rPr lang="en-US" dirty="0" err="1" smtClean="0"/>
              <a:t>T</a:t>
            </a:r>
            <a:r>
              <a:rPr lang="en-US" baseline="-25000" dirty="0" err="1" smtClean="0"/>
              <a:t>max</a:t>
            </a:r>
            <a:r>
              <a:rPr lang="en-US" baseline="-25000" dirty="0" smtClean="0"/>
              <a:t> </a:t>
            </a:r>
            <a:r>
              <a:rPr lang="en-US" baseline="-25000" dirty="0" err="1" smtClean="0"/>
              <a:t>gl</a:t>
            </a:r>
            <a:r>
              <a:rPr lang="en-US" dirty="0" smtClean="0"/>
              <a:t> varies from individual to individual and normally in adult human averages about 320 mg / min (300 - 375 mg / min). When </a:t>
            </a:r>
            <a:r>
              <a:rPr lang="en-US" dirty="0" err="1" smtClean="0"/>
              <a:t>P</a:t>
            </a:r>
            <a:r>
              <a:rPr lang="en-US" baseline="-25000" dirty="0" err="1" smtClean="0"/>
              <a:t>gl</a:t>
            </a:r>
            <a:r>
              <a:rPr lang="en-US" dirty="0" smtClean="0"/>
              <a:t> is normal </a:t>
            </a:r>
            <a:r>
              <a:rPr lang="en-US" dirty="0" err="1" smtClean="0"/>
              <a:t>C</a:t>
            </a:r>
            <a:r>
              <a:rPr lang="en-US" baseline="-25000" dirty="0" err="1" smtClean="0"/>
              <a:t>gl</a:t>
            </a:r>
            <a:r>
              <a:rPr lang="en-US" dirty="0" smtClean="0"/>
              <a:t> = 0, because whole filtered glucose is reabsorbed. The plasma glucose concentration at which glucose first appears in the urine is called the plasma threshold (</a:t>
            </a:r>
            <a:r>
              <a:rPr lang="en-US" dirty="0" err="1" smtClean="0"/>
              <a:t>P</a:t>
            </a:r>
            <a:r>
              <a:rPr lang="en-US" baseline="-25000" dirty="0" err="1" smtClean="0"/>
              <a:t>gl</a:t>
            </a:r>
            <a:r>
              <a:rPr lang="en-US" dirty="0" smtClean="0"/>
              <a:t> = 10 </a:t>
            </a:r>
            <a:r>
              <a:rPr lang="en-US" dirty="0" err="1" smtClean="0"/>
              <a:t>mmol</a:t>
            </a:r>
            <a:r>
              <a:rPr lang="en-US" dirty="0" smtClean="0"/>
              <a:t>/l). Beyond this point the excretion rate increases linearly and parallels the filtered load.</a:t>
            </a:r>
            <a:endParaRPr lang="bg-BG" dirty="0"/>
          </a:p>
        </p:txBody>
      </p:sp>
      <p:sp>
        <p:nvSpPr>
          <p:cNvPr id="5" name="TextBox 4"/>
          <p:cNvSpPr txBox="1"/>
          <p:nvPr/>
        </p:nvSpPr>
        <p:spPr>
          <a:xfrm>
            <a:off x="611560" y="1124744"/>
            <a:ext cx="3047629" cy="369332"/>
          </a:xfrm>
          <a:prstGeom prst="rect">
            <a:avLst/>
          </a:prstGeom>
          <a:noFill/>
        </p:spPr>
        <p:txBody>
          <a:bodyPr wrap="none" rtlCol="0">
            <a:spAutoFit/>
          </a:bodyPr>
          <a:lstStyle/>
          <a:p>
            <a:r>
              <a:rPr lang="fr-FR" b="1" dirty="0" smtClean="0"/>
              <a:t> </a:t>
            </a:r>
            <a:r>
              <a:rPr lang="en-US" b="1" dirty="0" err="1" smtClean="0"/>
              <a:t>T</a:t>
            </a:r>
            <a:r>
              <a:rPr lang="en-US" b="1" baseline="-25000" dirty="0" err="1" smtClean="0"/>
              <a:t>max</a:t>
            </a:r>
            <a:r>
              <a:rPr lang="en-US" b="1" baseline="-25000" dirty="0" smtClean="0"/>
              <a:t> </a:t>
            </a:r>
            <a:r>
              <a:rPr lang="en-US" b="1" baseline="-25000" dirty="0" err="1" smtClean="0"/>
              <a:t>gl</a:t>
            </a:r>
            <a:r>
              <a:rPr lang="en-US" b="1" dirty="0" smtClean="0"/>
              <a:t> =   </a:t>
            </a:r>
            <a:r>
              <a:rPr lang="en-US" b="1" dirty="0" err="1" smtClean="0"/>
              <a:t>C</a:t>
            </a:r>
            <a:r>
              <a:rPr lang="en-US" b="1" baseline="-25000" dirty="0" err="1" smtClean="0"/>
              <a:t>in</a:t>
            </a:r>
            <a:r>
              <a:rPr lang="en-US" b="1" dirty="0" smtClean="0"/>
              <a:t> . </a:t>
            </a:r>
            <a:r>
              <a:rPr lang="en-US" b="1" dirty="0" err="1" smtClean="0"/>
              <a:t>P</a:t>
            </a:r>
            <a:r>
              <a:rPr lang="en-US" b="1" baseline="-25000" dirty="0" err="1" smtClean="0"/>
              <a:t>gl</a:t>
            </a:r>
            <a:r>
              <a:rPr lang="en-US" b="1" dirty="0" smtClean="0"/>
              <a:t>      -    U </a:t>
            </a:r>
            <a:r>
              <a:rPr lang="en-US" b="1" baseline="-25000" dirty="0" err="1" smtClean="0"/>
              <a:t>gl</a:t>
            </a:r>
            <a:r>
              <a:rPr lang="en-US" b="1" dirty="0" smtClean="0"/>
              <a:t> . V</a:t>
            </a:r>
            <a:endParaRPr lang="bg-B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838200"/>
          </a:xfrm>
        </p:spPr>
        <p:txBody>
          <a:bodyPr>
            <a:normAutofit/>
          </a:bodyPr>
          <a:lstStyle/>
          <a:p>
            <a:pPr algn="ctr"/>
            <a:r>
              <a:rPr lang="en-US" sz="2400" b="1" dirty="0" smtClean="0"/>
              <a:t>Transport Maximums for Substances That Are Actively Secreted</a:t>
            </a:r>
            <a:endParaRPr lang="bg-BG" sz="2400" dirty="0"/>
          </a:p>
        </p:txBody>
      </p:sp>
      <p:pic>
        <p:nvPicPr>
          <p:cNvPr id="9218" name="Picture 2" descr="C:\Users\user\Documents\lectures_ELE_14\7c05p23.jpg"/>
          <p:cNvPicPr>
            <a:picLocks noGrp="1" noChangeAspect="1" noChangeArrowheads="1"/>
          </p:cNvPicPr>
          <p:nvPr>
            <p:ph idx="1"/>
          </p:nvPr>
        </p:nvPicPr>
        <p:blipFill>
          <a:blip r:embed="rId2" cstate="print"/>
          <a:srcRect/>
          <a:stretch>
            <a:fillRect/>
          </a:stretch>
        </p:blipFill>
        <p:spPr bwMode="auto">
          <a:xfrm>
            <a:off x="611560" y="2132856"/>
            <a:ext cx="4022322" cy="3960440"/>
          </a:xfrm>
          <a:prstGeom prst="rect">
            <a:avLst/>
          </a:prstGeom>
          <a:noFill/>
          <a:ln w="38100">
            <a:solidFill>
              <a:schemeClr val="tx1"/>
            </a:solidFill>
          </a:ln>
        </p:spPr>
      </p:pic>
      <p:sp>
        <p:nvSpPr>
          <p:cNvPr id="4" name="TextBox 3"/>
          <p:cNvSpPr txBox="1"/>
          <p:nvPr/>
        </p:nvSpPr>
        <p:spPr>
          <a:xfrm>
            <a:off x="5148064" y="1052736"/>
            <a:ext cx="3995936" cy="5909310"/>
          </a:xfrm>
          <a:prstGeom prst="rect">
            <a:avLst/>
          </a:prstGeom>
          <a:noFill/>
        </p:spPr>
        <p:txBody>
          <a:bodyPr wrap="square" rtlCol="0">
            <a:spAutoFit/>
          </a:bodyPr>
          <a:lstStyle/>
          <a:p>
            <a:r>
              <a:rPr lang="en-US" dirty="0" smtClean="0"/>
              <a:t> At a constant GFR the filtered load of PAH increases linearly whit the increase in plasma PAH concentration. The secretion process becomes saturated between P </a:t>
            </a:r>
            <a:r>
              <a:rPr lang="en-US" cap="all" baseline="-25000" dirty="0" err="1" smtClean="0"/>
              <a:t>pah</a:t>
            </a:r>
            <a:r>
              <a:rPr lang="en-US" dirty="0" smtClean="0"/>
              <a:t> of 0,1 and 0,2 mg / ml. Below the </a:t>
            </a:r>
            <a:r>
              <a:rPr lang="en-US" dirty="0" err="1" smtClean="0"/>
              <a:t>S</a:t>
            </a:r>
            <a:r>
              <a:rPr lang="en-US" baseline="-25000" dirty="0" err="1" smtClean="0"/>
              <a:t>max</a:t>
            </a:r>
            <a:r>
              <a:rPr lang="en-US" dirty="0" smtClean="0"/>
              <a:t> </a:t>
            </a:r>
            <a:r>
              <a:rPr lang="en-US" cap="all" baseline="-25000" dirty="0" err="1" smtClean="0"/>
              <a:t>pah</a:t>
            </a:r>
            <a:r>
              <a:rPr lang="en-US" dirty="0" smtClean="0"/>
              <a:t> virtually all of the PAH that enters the kidney is excreted, thus </a:t>
            </a:r>
            <a:r>
              <a:rPr lang="en-US" u="sng" dirty="0" smtClean="0"/>
              <a:t>clearance of PAH can be used to measure the renal  plasma  flow </a:t>
            </a:r>
            <a:r>
              <a:rPr lang="en-US" dirty="0" smtClean="0"/>
              <a:t>(</a:t>
            </a:r>
            <a:r>
              <a:rPr lang="en-US" b="1" dirty="0" smtClean="0"/>
              <a:t>RPF)</a:t>
            </a:r>
            <a:r>
              <a:rPr lang="en-US" dirty="0" smtClean="0"/>
              <a:t>. Approximately 90 % of plasma does in fact flow through </a:t>
            </a:r>
            <a:r>
              <a:rPr lang="en-US" dirty="0" err="1" smtClean="0"/>
              <a:t>peritubular</a:t>
            </a:r>
            <a:r>
              <a:rPr lang="en-US" dirty="0" smtClean="0"/>
              <a:t> capillaries that surround the proximal tubules (</a:t>
            </a:r>
            <a:r>
              <a:rPr lang="en-US" b="1" dirty="0" smtClean="0"/>
              <a:t>effective renal plasma flow - ERPF</a:t>
            </a:r>
            <a:r>
              <a:rPr lang="en-US" dirty="0" smtClean="0"/>
              <a:t>). However 10 % perfuse some of the </a:t>
            </a:r>
            <a:r>
              <a:rPr lang="en-US" dirty="0" err="1" smtClean="0"/>
              <a:t>medullary</a:t>
            </a:r>
            <a:r>
              <a:rPr lang="en-US" dirty="0" smtClean="0"/>
              <a:t> structures, the renal capsule and part of the renal </a:t>
            </a:r>
            <a:r>
              <a:rPr lang="en-US" dirty="0" err="1" smtClean="0"/>
              <a:t>hilum</a:t>
            </a:r>
            <a:r>
              <a:rPr lang="en-US" dirty="0" smtClean="0"/>
              <a:t>. Thus the PAH in this plasma can not be secreted and this portion of PAH is returned to the systemic circulation in the renal vein plasma</a:t>
            </a:r>
            <a:endParaRPr lang="bg-BG" dirty="0"/>
          </a:p>
        </p:txBody>
      </p:sp>
      <p:sp>
        <p:nvSpPr>
          <p:cNvPr id="5" name="TextBox 4"/>
          <p:cNvSpPr txBox="1"/>
          <p:nvPr/>
        </p:nvSpPr>
        <p:spPr>
          <a:xfrm>
            <a:off x="179512" y="1052736"/>
            <a:ext cx="4982903" cy="923330"/>
          </a:xfrm>
          <a:prstGeom prst="rect">
            <a:avLst/>
          </a:prstGeom>
          <a:noFill/>
        </p:spPr>
        <p:txBody>
          <a:bodyPr wrap="none" rtlCol="0">
            <a:spAutoFit/>
          </a:bodyPr>
          <a:lstStyle/>
          <a:p>
            <a:pPr hangingPunct="0"/>
            <a:r>
              <a:rPr lang="en-US" b="1" dirty="0" err="1" smtClean="0"/>
              <a:t>S</a:t>
            </a:r>
            <a:r>
              <a:rPr lang="en-US" b="1" baseline="-25000" dirty="0" err="1" smtClean="0"/>
              <a:t>max</a:t>
            </a:r>
            <a:r>
              <a:rPr lang="en-US" b="1" dirty="0" smtClean="0"/>
              <a:t> </a:t>
            </a:r>
            <a:r>
              <a:rPr lang="en-US" b="1" cap="all" baseline="-25000" dirty="0" err="1" smtClean="0"/>
              <a:t>pah</a:t>
            </a:r>
            <a:r>
              <a:rPr lang="en-US" b="1" dirty="0" smtClean="0"/>
              <a:t>          =     U </a:t>
            </a:r>
            <a:r>
              <a:rPr lang="en-US" b="1" cap="all" baseline="-25000" dirty="0" err="1" smtClean="0"/>
              <a:t>pah</a:t>
            </a:r>
            <a:r>
              <a:rPr lang="en-US" b="1" dirty="0" smtClean="0"/>
              <a:t> .  V         -      </a:t>
            </a:r>
            <a:r>
              <a:rPr lang="en-US" b="1" dirty="0" err="1" smtClean="0"/>
              <a:t>C</a:t>
            </a:r>
            <a:r>
              <a:rPr lang="en-US" b="1" baseline="-25000" dirty="0" err="1" smtClean="0"/>
              <a:t>in</a:t>
            </a:r>
            <a:r>
              <a:rPr lang="en-US" b="1" dirty="0" smtClean="0"/>
              <a:t> .  P </a:t>
            </a:r>
            <a:r>
              <a:rPr lang="en-US" b="1" cap="all" baseline="-25000" dirty="0" err="1" smtClean="0"/>
              <a:t>pah</a:t>
            </a:r>
            <a:endParaRPr lang="bg-BG" b="1" dirty="0" smtClean="0"/>
          </a:p>
          <a:p>
            <a:pPr hangingPunct="0"/>
            <a:r>
              <a:rPr lang="en-US" b="1" dirty="0" err="1" smtClean="0"/>
              <a:t>S</a:t>
            </a:r>
            <a:r>
              <a:rPr lang="en-US" b="1" baseline="-25000" dirty="0" err="1" smtClean="0"/>
              <a:t>max</a:t>
            </a:r>
            <a:r>
              <a:rPr lang="en-US" b="1" dirty="0" smtClean="0"/>
              <a:t> </a:t>
            </a:r>
            <a:r>
              <a:rPr lang="en-US" b="1" cap="all" baseline="-25000" dirty="0" err="1" smtClean="0"/>
              <a:t>pah</a:t>
            </a:r>
            <a:r>
              <a:rPr lang="en-US" b="1" dirty="0" smtClean="0"/>
              <a:t>    -   normal average value of 80 mg / min</a:t>
            </a:r>
            <a:endParaRPr lang="bg-BG" b="1" dirty="0" smtClean="0"/>
          </a:p>
          <a:p>
            <a:endParaRPr lang="bg-BG"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304800" y="404664"/>
            <a:ext cx="8686800" cy="6336704"/>
          </a:xfrm>
        </p:spPr>
        <p:txBody>
          <a:bodyPr>
            <a:normAutofit/>
          </a:bodyPr>
          <a:lstStyle/>
          <a:p>
            <a:pPr hangingPunct="0">
              <a:buFont typeface="Wingdings" pitchFamily="2" charset="2"/>
              <a:buChar char="§"/>
            </a:pPr>
            <a:r>
              <a:rPr lang="en-US" dirty="0" smtClean="0"/>
              <a:t> </a:t>
            </a:r>
            <a:r>
              <a:rPr lang="fr-FR" b="1" dirty="0" smtClean="0"/>
              <a:t>ERPF = </a:t>
            </a:r>
            <a:r>
              <a:rPr lang="fr-FR" b="1" dirty="0" err="1" smtClean="0"/>
              <a:t>C</a:t>
            </a:r>
            <a:r>
              <a:rPr lang="fr-FR" b="1" cap="all" baseline="-25000" dirty="0" err="1" smtClean="0"/>
              <a:t>pah</a:t>
            </a:r>
            <a:endParaRPr lang="bg-BG" dirty="0" smtClean="0"/>
          </a:p>
          <a:p>
            <a:pPr hangingPunct="0">
              <a:buFont typeface="Wingdings" pitchFamily="2" charset="2"/>
              <a:buChar char="§"/>
            </a:pPr>
            <a:r>
              <a:rPr lang="fr-FR" dirty="0" smtClean="0"/>
              <a:t> ERPF -   90%               T RPF= ERPF . </a:t>
            </a:r>
            <a:r>
              <a:rPr lang="en-US" dirty="0" smtClean="0"/>
              <a:t>100 /  90</a:t>
            </a:r>
            <a:endParaRPr lang="bg-BG" dirty="0" smtClean="0"/>
          </a:p>
          <a:p>
            <a:pPr hangingPunct="0">
              <a:buFont typeface="Wingdings" pitchFamily="2" charset="2"/>
              <a:buChar char="§"/>
            </a:pPr>
            <a:r>
              <a:rPr lang="en-US" dirty="0" smtClean="0"/>
              <a:t> TRPF - 100%               T RPF</a:t>
            </a:r>
            <a:r>
              <a:rPr lang="en-US" b="1" dirty="0" smtClean="0"/>
              <a:t>= ERPF  / 0.9</a:t>
            </a:r>
            <a:endParaRPr lang="bg-BG" dirty="0" smtClean="0"/>
          </a:p>
          <a:p>
            <a:pPr hangingPunct="0">
              <a:buFont typeface="Wingdings" pitchFamily="2" charset="2"/>
              <a:buChar char="§"/>
            </a:pPr>
            <a:r>
              <a:rPr lang="en-US" dirty="0" smtClean="0"/>
              <a:t> The </a:t>
            </a:r>
            <a:r>
              <a:rPr lang="en-US" b="1" dirty="0" smtClean="0"/>
              <a:t>C </a:t>
            </a:r>
            <a:r>
              <a:rPr lang="en-US" b="1" cap="all" baseline="-25000" dirty="0" err="1" smtClean="0"/>
              <a:t>pah</a:t>
            </a:r>
            <a:r>
              <a:rPr lang="en-US" b="1" dirty="0" smtClean="0"/>
              <a:t> also can be used to estimate the renal blood  flow  (RBF).</a:t>
            </a:r>
            <a:r>
              <a:rPr lang="en-US" dirty="0" smtClean="0"/>
              <a:t> Whole blood consists of a cellular fraction (</a:t>
            </a:r>
            <a:r>
              <a:rPr lang="en-US" dirty="0" err="1" smtClean="0"/>
              <a:t>Hematocrit</a:t>
            </a:r>
            <a:r>
              <a:rPr lang="en-US" dirty="0" smtClean="0"/>
              <a:t>) and a plasma fraction (1- </a:t>
            </a:r>
            <a:r>
              <a:rPr lang="en-US" dirty="0" err="1" smtClean="0"/>
              <a:t>Hct</a:t>
            </a:r>
            <a:r>
              <a:rPr lang="en-US" dirty="0" smtClean="0"/>
              <a:t> ). Once the </a:t>
            </a:r>
            <a:r>
              <a:rPr lang="en-US" dirty="0" err="1" smtClean="0"/>
              <a:t>Hct</a:t>
            </a:r>
            <a:r>
              <a:rPr lang="en-US" dirty="0" smtClean="0"/>
              <a:t> is known, TRBF can be calculated as </a:t>
            </a:r>
            <a:endParaRPr lang="bg-BG" dirty="0" smtClean="0"/>
          </a:p>
          <a:p>
            <a:pPr hangingPunct="0">
              <a:buFont typeface="Wingdings" pitchFamily="2" charset="2"/>
              <a:buChar char="§"/>
            </a:pPr>
            <a:r>
              <a:rPr lang="en-US" b="1" dirty="0" smtClean="0"/>
              <a:t>TRBF = TRPF  / 1 - </a:t>
            </a:r>
            <a:r>
              <a:rPr lang="en-US" b="1" dirty="0" err="1" smtClean="0"/>
              <a:t>Hct</a:t>
            </a:r>
            <a:r>
              <a:rPr lang="en-US" b="1" dirty="0" smtClean="0"/>
              <a:t>    </a:t>
            </a:r>
            <a:endParaRPr lang="bg-BG" dirty="0" smtClean="0"/>
          </a:p>
          <a:p>
            <a:pPr hangingPunct="0">
              <a:buFont typeface="Wingdings" pitchFamily="2" charset="2"/>
              <a:buChar char="§"/>
            </a:pPr>
            <a:r>
              <a:rPr lang="en-US" dirty="0" smtClean="0"/>
              <a:t> </a:t>
            </a:r>
            <a:r>
              <a:rPr lang="en-US" b="1" dirty="0" smtClean="0"/>
              <a:t>RBF   normal av. value = 1200 ml / min  </a:t>
            </a:r>
            <a:endParaRPr lang="bg-BG"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424"/>
            <a:ext cx="8892480" cy="2232248"/>
          </a:xfrm>
        </p:spPr>
        <p:txBody>
          <a:bodyPr>
            <a:normAutofit/>
          </a:bodyPr>
          <a:lstStyle/>
          <a:p>
            <a:pPr hangingPunct="0"/>
            <a:r>
              <a:rPr lang="en-US" sz="2800" dirty="0" smtClean="0"/>
              <a:t>Filtration fraction (FF) -</a:t>
            </a:r>
            <a:br>
              <a:rPr lang="en-US" sz="2800" dirty="0" smtClean="0"/>
            </a:br>
            <a:r>
              <a:rPr lang="en-US" sz="2000" dirty="0" smtClean="0"/>
              <a:t>The portion of plasma that is filtered passing trough the </a:t>
            </a:r>
            <a:r>
              <a:rPr lang="en-US" sz="2000" dirty="0" err="1" smtClean="0"/>
              <a:t>nefrons</a:t>
            </a:r>
            <a:r>
              <a:rPr lang="en-US" sz="2000" dirty="0" smtClean="0"/>
              <a:t> </a:t>
            </a:r>
            <a:r>
              <a:rPr lang="bg-BG" sz="2000" dirty="0" smtClean="0"/>
              <a:t/>
            </a:r>
            <a:br>
              <a:rPr lang="bg-BG" sz="2000" dirty="0" smtClean="0"/>
            </a:br>
            <a:endParaRPr lang="bg-BG" sz="1800" dirty="0"/>
          </a:p>
        </p:txBody>
      </p:sp>
      <p:pic>
        <p:nvPicPr>
          <p:cNvPr id="8194" name="Picture 2" descr="C:\Users\user\Documents\lectures_ELE_14\SzBncrvuVJ0aKYmeNXGJZA.jpg"/>
          <p:cNvPicPr>
            <a:picLocks noGrp="1" noChangeAspect="1" noChangeArrowheads="1"/>
          </p:cNvPicPr>
          <p:nvPr>
            <p:ph idx="1"/>
          </p:nvPr>
        </p:nvPicPr>
        <p:blipFill>
          <a:blip r:embed="rId2" cstate="print"/>
          <a:srcRect/>
          <a:stretch>
            <a:fillRect/>
          </a:stretch>
        </p:blipFill>
        <p:spPr bwMode="auto">
          <a:xfrm>
            <a:off x="3848080" y="1340768"/>
            <a:ext cx="4756368" cy="4886680"/>
          </a:xfrm>
          <a:prstGeom prst="rect">
            <a:avLst/>
          </a:prstGeom>
          <a:noFill/>
          <a:ln w="38100">
            <a:solidFill>
              <a:schemeClr val="tx1"/>
            </a:solidFill>
          </a:ln>
        </p:spPr>
      </p:pic>
      <p:sp>
        <p:nvSpPr>
          <p:cNvPr id="4" name="TextBox 3"/>
          <p:cNvSpPr txBox="1"/>
          <p:nvPr/>
        </p:nvSpPr>
        <p:spPr>
          <a:xfrm>
            <a:off x="0" y="3140968"/>
            <a:ext cx="3637342" cy="1015663"/>
          </a:xfrm>
          <a:prstGeom prst="rect">
            <a:avLst/>
          </a:prstGeom>
          <a:noFill/>
        </p:spPr>
        <p:txBody>
          <a:bodyPr wrap="none" rtlCol="0">
            <a:spAutoFit/>
          </a:bodyPr>
          <a:lstStyle/>
          <a:p>
            <a:r>
              <a:rPr lang="en-US" sz="2000" b="1" dirty="0" smtClean="0"/>
              <a:t> FF = GFR .100 / ERPF</a:t>
            </a:r>
            <a:r>
              <a:rPr lang="bg-BG" sz="2000" b="1" dirty="0" smtClean="0"/>
              <a:t/>
            </a:r>
            <a:br>
              <a:rPr lang="bg-BG" sz="2000" b="1" dirty="0" smtClean="0"/>
            </a:br>
            <a:r>
              <a:rPr lang="en-US" sz="2000" b="1" dirty="0" smtClean="0"/>
              <a:t>               FF = </a:t>
            </a:r>
            <a:r>
              <a:rPr lang="en-US" sz="2000" b="1" dirty="0" err="1" smtClean="0"/>
              <a:t>C</a:t>
            </a:r>
            <a:r>
              <a:rPr lang="en-US" sz="2000" b="1" baseline="-25000" dirty="0" err="1" smtClean="0"/>
              <a:t>in</a:t>
            </a:r>
            <a:r>
              <a:rPr lang="en-US" sz="2000" b="1" dirty="0" smtClean="0"/>
              <a:t> . 100 / C </a:t>
            </a:r>
            <a:r>
              <a:rPr lang="en-US" sz="2000" b="1" baseline="-25000" dirty="0" err="1" smtClean="0"/>
              <a:t>pah</a:t>
            </a:r>
            <a:r>
              <a:rPr lang="bg-BG" sz="2000" b="1" dirty="0" smtClean="0"/>
              <a:t/>
            </a:r>
            <a:br>
              <a:rPr lang="bg-BG" sz="2000" b="1" dirty="0" smtClean="0"/>
            </a:br>
            <a:r>
              <a:rPr lang="en-US" sz="2000" dirty="0" smtClean="0"/>
              <a:t>  </a:t>
            </a:r>
            <a:r>
              <a:rPr lang="en-US" sz="2000" b="1" dirty="0" smtClean="0"/>
              <a:t>normal av. value of  FF =  20% </a:t>
            </a:r>
            <a:endParaRPr lang="bg-BG"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Concentration and dilution of urine</a:t>
            </a:r>
            <a:endParaRPr lang="bg-BG" sz="2800" dirty="0"/>
          </a:p>
        </p:txBody>
      </p:sp>
      <p:pic>
        <p:nvPicPr>
          <p:cNvPr id="5122" name="Picture 2" descr="C:\Users\user\Documents\lectures_ELE_14\nephron1316573008962.jpg"/>
          <p:cNvPicPr>
            <a:picLocks noGrp="1" noChangeAspect="1" noChangeArrowheads="1"/>
          </p:cNvPicPr>
          <p:nvPr>
            <p:ph idx="1"/>
          </p:nvPr>
        </p:nvPicPr>
        <p:blipFill>
          <a:blip r:embed="rId2" cstate="print"/>
          <a:srcRect/>
          <a:stretch>
            <a:fillRect/>
          </a:stretch>
        </p:blipFill>
        <p:spPr bwMode="auto">
          <a:xfrm>
            <a:off x="2163613" y="1554162"/>
            <a:ext cx="4969173" cy="4827165"/>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5122" name="Picture 2" descr="C:\Users\user\Documents\lectures_ELE_14\countercurrent.fig.04.bmp"/>
          <p:cNvPicPr>
            <a:picLocks noGrp="1" noChangeAspect="1" noChangeArrowheads="1"/>
          </p:cNvPicPr>
          <p:nvPr>
            <p:ph idx="1"/>
          </p:nvPr>
        </p:nvPicPr>
        <p:blipFill>
          <a:blip r:embed="rId2" cstate="print"/>
          <a:srcRect/>
          <a:stretch>
            <a:fillRect/>
          </a:stretch>
        </p:blipFill>
        <p:spPr bwMode="auto">
          <a:xfrm>
            <a:off x="1331640" y="692696"/>
            <a:ext cx="6480720" cy="5616624"/>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4099" name="Picture 3" descr="C:\Users\user\Documents\lectures_ELE_14\countercurrent.fig.07.bmp"/>
          <p:cNvPicPr>
            <a:picLocks noGrp="1" noChangeAspect="1" noChangeArrowheads="1"/>
          </p:cNvPicPr>
          <p:nvPr>
            <p:ph idx="1"/>
          </p:nvPr>
        </p:nvPicPr>
        <p:blipFill>
          <a:blip r:embed="rId2" cstate="print"/>
          <a:srcRect/>
          <a:stretch>
            <a:fillRect/>
          </a:stretch>
        </p:blipFill>
        <p:spPr bwMode="auto">
          <a:xfrm>
            <a:off x="1475656" y="764704"/>
            <a:ext cx="6192689" cy="5616624"/>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640"/>
            <a:ext cx="8686800" cy="936104"/>
          </a:xfrm>
        </p:spPr>
        <p:txBody>
          <a:bodyPr>
            <a:normAutofit fontScale="90000"/>
          </a:bodyPr>
          <a:lstStyle/>
          <a:p>
            <a:r>
              <a:rPr lang="en-US" b="1" dirty="0" smtClean="0"/>
              <a:t>The Nephron Is the Functional Unit</a:t>
            </a:r>
            <a:br>
              <a:rPr lang="en-US" b="1" dirty="0" smtClean="0"/>
            </a:br>
            <a:r>
              <a:rPr lang="en-US" b="1" dirty="0" smtClean="0"/>
              <a:t>of the Kidney</a:t>
            </a:r>
            <a:endParaRPr lang="bg-BG" dirty="0"/>
          </a:p>
        </p:txBody>
      </p:sp>
      <p:pic>
        <p:nvPicPr>
          <p:cNvPr id="4" name="Picture 1026" descr="FG18_01j"/>
          <p:cNvPicPr>
            <a:picLocks noGrp="1" noChangeAspect="1" noChangeArrowheads="1"/>
          </p:cNvPicPr>
          <p:nvPr>
            <p:ph idx="1"/>
          </p:nvPr>
        </p:nvPicPr>
        <p:blipFill>
          <a:blip r:embed="rId2" cstate="print">
            <a:lum bright="-12000" contrast="30000"/>
          </a:blip>
          <a:srcRect l="20760" r="23038"/>
          <a:stretch>
            <a:fillRect/>
          </a:stretch>
        </p:blipFill>
        <p:spPr bwMode="auto">
          <a:xfrm>
            <a:off x="2051720" y="1196752"/>
            <a:ext cx="4968552" cy="5400600"/>
          </a:xfrm>
          <a:prstGeom prst="rect">
            <a:avLst/>
          </a:prstGeom>
          <a:noFill/>
          <a:ln w="38100">
            <a:solidFill>
              <a:schemeClr val="accent1">
                <a:lumMod val="50000"/>
              </a:schemeClr>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95536"/>
          </a:xfrm>
        </p:spPr>
        <p:txBody>
          <a:bodyPr>
            <a:normAutofit fontScale="90000"/>
          </a:bodyPr>
          <a:lstStyle/>
          <a:p>
            <a:r>
              <a:rPr lang="en-US" b="1" dirty="0" smtClean="0"/>
              <a:t>Micturition</a:t>
            </a:r>
            <a:endParaRPr lang="bg-BG"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pPr>
              <a:buFont typeface="Wingdings" pitchFamily="2" charset="2"/>
              <a:buChar char="q"/>
            </a:pPr>
            <a:r>
              <a:rPr lang="en-US" dirty="0" smtClean="0"/>
              <a:t>Micturition is the process by which the urinary bladder empties when it becomes filled. </a:t>
            </a:r>
          </a:p>
          <a:p>
            <a:pPr>
              <a:buFont typeface="Wingdings" pitchFamily="2" charset="2"/>
              <a:buChar char="q"/>
            </a:pPr>
            <a:r>
              <a:rPr lang="en-US" dirty="0" smtClean="0"/>
              <a:t>This involves two main steps: </a:t>
            </a:r>
          </a:p>
          <a:p>
            <a:pPr>
              <a:buFont typeface="Wingdings" pitchFamily="2" charset="2"/>
              <a:buChar char="Ø"/>
            </a:pPr>
            <a:r>
              <a:rPr lang="en-US" dirty="0" smtClean="0"/>
              <a:t>First, the bladder fills progressively until the tension in its walls rises above a threshold level; this elicits </a:t>
            </a:r>
          </a:p>
          <a:p>
            <a:pPr>
              <a:buFont typeface="Wingdings" pitchFamily="2" charset="2"/>
              <a:buChar char="Ø"/>
            </a:pPr>
            <a:r>
              <a:rPr lang="en-US" dirty="0" smtClean="0"/>
              <a:t>the second step, which is a nervous reflex called</a:t>
            </a:r>
            <a:br>
              <a:rPr lang="en-US" dirty="0" smtClean="0"/>
            </a:br>
            <a:r>
              <a:rPr lang="en-US" dirty="0" smtClean="0"/>
              <a:t>the </a:t>
            </a:r>
            <a:r>
              <a:rPr lang="en-US" i="1" dirty="0" smtClean="0">
                <a:solidFill>
                  <a:schemeClr val="accent1">
                    <a:lumMod val="75000"/>
                  </a:schemeClr>
                </a:solidFill>
              </a:rPr>
              <a:t>micturition reflex </a:t>
            </a:r>
            <a:r>
              <a:rPr lang="en-US" i="1" dirty="0" smtClean="0"/>
              <a:t>that empties the bladder or, if this </a:t>
            </a:r>
            <a:r>
              <a:rPr lang="en-US" dirty="0" smtClean="0"/>
              <a:t>fails, at least causes a conscious desire to urinate.</a:t>
            </a:r>
          </a:p>
          <a:p>
            <a:pPr>
              <a:buFont typeface="Wingdings" pitchFamily="2" charset="2"/>
              <a:buChar char="q"/>
            </a:pPr>
            <a:r>
              <a:rPr lang="en-US" dirty="0" smtClean="0"/>
              <a:t>Although the </a:t>
            </a:r>
            <a:r>
              <a:rPr lang="en-US" dirty="0" err="1" smtClean="0"/>
              <a:t>micturition</a:t>
            </a:r>
            <a:r>
              <a:rPr lang="en-US" dirty="0" smtClean="0"/>
              <a:t> reflex is an autonomic spinal</a:t>
            </a:r>
          </a:p>
          <a:p>
            <a:pPr>
              <a:buNone/>
            </a:pPr>
            <a:r>
              <a:rPr lang="en-US" dirty="0" smtClean="0"/>
              <a:t>	cord reflex, it can also be inhibited or facilitated by centers in the cerebral cortex or brain stem.</a:t>
            </a:r>
            <a:endParaRPr lang="bg-BG"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Micturition Reflex</a:t>
            </a:r>
            <a:endParaRPr lang="bg-BG" dirty="0"/>
          </a:p>
        </p:txBody>
      </p:sp>
      <p:sp>
        <p:nvSpPr>
          <p:cNvPr id="3" name="Content Placeholder 2"/>
          <p:cNvSpPr>
            <a:spLocks noGrp="1"/>
          </p:cNvSpPr>
          <p:nvPr>
            <p:ph idx="1"/>
          </p:nvPr>
        </p:nvSpPr>
        <p:spPr>
          <a:xfrm>
            <a:off x="152400" y="1268760"/>
            <a:ext cx="8991600" cy="5589240"/>
          </a:xfrm>
        </p:spPr>
        <p:txBody>
          <a:bodyPr>
            <a:normAutofit fontScale="77500" lnSpcReduction="20000"/>
          </a:bodyPr>
          <a:lstStyle/>
          <a:p>
            <a:pPr>
              <a:buFont typeface="Wingdings" pitchFamily="2" charset="2"/>
              <a:buChar char="v"/>
            </a:pPr>
            <a:r>
              <a:rPr lang="en-US" dirty="0" smtClean="0"/>
              <a:t>It is stretch reflex initiated by </a:t>
            </a:r>
            <a:r>
              <a:rPr lang="en-US" i="1" dirty="0" smtClean="0"/>
              <a:t>sensory stretch receptors in the bladder wall, especially </a:t>
            </a:r>
            <a:r>
              <a:rPr lang="en-US" dirty="0" smtClean="0"/>
              <a:t>by the receptors in the posterior urethra when this area begins to fill with urine at the higher bladder pressures.</a:t>
            </a:r>
          </a:p>
          <a:p>
            <a:pPr>
              <a:buFont typeface="Wingdings" pitchFamily="2" charset="2"/>
              <a:buChar char="v"/>
            </a:pPr>
            <a:r>
              <a:rPr lang="en-US" dirty="0" smtClean="0"/>
              <a:t>Sensory signals from the bladder stretch receptors are conducted to the sacral segments of the cord through the </a:t>
            </a:r>
            <a:r>
              <a:rPr lang="en-US" i="1" dirty="0" smtClean="0"/>
              <a:t>pelvic nerves and then reflexively back </a:t>
            </a:r>
            <a:r>
              <a:rPr lang="en-US" dirty="0" smtClean="0"/>
              <a:t>again to the bladder through the </a:t>
            </a:r>
            <a:r>
              <a:rPr lang="en-US" i="1" dirty="0" smtClean="0"/>
              <a:t>parasympathetic nerve fibers by way of these same nerves.</a:t>
            </a:r>
          </a:p>
          <a:p>
            <a:pPr>
              <a:buFont typeface="Wingdings" pitchFamily="2" charset="2"/>
              <a:buChar char="v"/>
            </a:pPr>
            <a:r>
              <a:rPr lang="en-US" dirty="0" smtClean="0"/>
              <a:t>The </a:t>
            </a:r>
            <a:r>
              <a:rPr lang="en-US" dirty="0" err="1" smtClean="0"/>
              <a:t>micturition</a:t>
            </a:r>
            <a:r>
              <a:rPr lang="en-US" dirty="0" smtClean="0"/>
              <a:t> reflex is a completely autonomic spinal cord reflex, but it can be inhibited or facilitated by centers in the brain. These centers include</a:t>
            </a:r>
          </a:p>
          <a:p>
            <a:pPr>
              <a:buNone/>
            </a:pPr>
            <a:r>
              <a:rPr lang="en-US" dirty="0" smtClean="0"/>
              <a:t>	 (1) strong </a:t>
            </a:r>
            <a:r>
              <a:rPr lang="en-US" i="1" dirty="0" smtClean="0"/>
              <a:t>facilitative and inhibitory centers in the brain stem, located mainly in the </a:t>
            </a:r>
            <a:r>
              <a:rPr lang="en-US" i="1" dirty="0" err="1" smtClean="0"/>
              <a:t>pons</a:t>
            </a:r>
            <a:r>
              <a:rPr lang="en-US" i="1" dirty="0" smtClean="0"/>
              <a:t>, and </a:t>
            </a:r>
          </a:p>
          <a:p>
            <a:pPr>
              <a:buNone/>
            </a:pPr>
            <a:r>
              <a:rPr lang="en-US" i="1" dirty="0" smtClean="0"/>
              <a:t>	(2) several centers located in the cerebral cortex that are mainly inhibitory </a:t>
            </a:r>
            <a:r>
              <a:rPr lang="en-US" dirty="0" smtClean="0"/>
              <a:t>but can become excitatory.</a:t>
            </a:r>
            <a:endParaRPr lang="bg-BG"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838200"/>
          </a:xfrm>
        </p:spPr>
        <p:txBody>
          <a:bodyPr>
            <a:normAutofit/>
          </a:bodyPr>
          <a:lstStyle/>
          <a:p>
            <a:pPr algn="ctr"/>
            <a:r>
              <a:rPr lang="en-US" sz="3200" dirty="0" err="1" smtClean="0"/>
              <a:t>Micturition</a:t>
            </a:r>
            <a:r>
              <a:rPr lang="en-US" sz="3200" dirty="0" smtClean="0"/>
              <a:t> reflex</a:t>
            </a:r>
            <a:endParaRPr lang="bg-BG" sz="3200" dirty="0"/>
          </a:p>
        </p:txBody>
      </p:sp>
      <p:pic>
        <p:nvPicPr>
          <p:cNvPr id="1026" name="Picture 2" descr="C:\Users\user\Documents\Lectures_ELE_15\Slide26.GIF"/>
          <p:cNvPicPr>
            <a:picLocks noGrp="1" noChangeAspect="1" noChangeArrowheads="1"/>
          </p:cNvPicPr>
          <p:nvPr>
            <p:ph idx="1"/>
          </p:nvPr>
        </p:nvPicPr>
        <p:blipFill>
          <a:blip r:embed="rId2" cstate="print"/>
          <a:srcRect/>
          <a:stretch>
            <a:fillRect/>
          </a:stretch>
        </p:blipFill>
        <p:spPr bwMode="auto">
          <a:xfrm>
            <a:off x="1907704" y="1052736"/>
            <a:ext cx="5400600" cy="5472607"/>
          </a:xfrm>
          <a:prstGeom prst="rect">
            <a:avLst/>
          </a:prstGeom>
          <a:noFill/>
          <a:ln>
            <a:solidFill>
              <a:srgbClr val="7030A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Blood supply</a:t>
            </a:r>
            <a:endParaRPr lang="bg-BG" dirty="0"/>
          </a:p>
        </p:txBody>
      </p:sp>
      <p:pic>
        <p:nvPicPr>
          <p:cNvPr id="4" name="Picture 7" descr="17_05"/>
          <p:cNvPicPr>
            <a:picLocks noGrp="1" noChangeAspect="1" noChangeArrowheads="1"/>
          </p:cNvPicPr>
          <p:nvPr>
            <p:ph idx="1"/>
          </p:nvPr>
        </p:nvPicPr>
        <p:blipFill>
          <a:blip r:embed="rId2" cstate="print"/>
          <a:srcRect l="1031" t="8452"/>
          <a:stretch>
            <a:fillRect/>
          </a:stretch>
        </p:blipFill>
        <p:spPr bwMode="auto">
          <a:xfrm>
            <a:off x="1475656" y="1556792"/>
            <a:ext cx="6264695" cy="4968552"/>
          </a:xfrm>
          <a:prstGeom prst="rect">
            <a:avLst/>
          </a:prstGeom>
          <a:noFill/>
          <a:ln w="38100">
            <a:solidFill>
              <a:schemeClr val="accent1">
                <a:lumMod val="50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p:cNvPicPr>
            <a:picLocks noChangeAspect="1" noChangeArrowheads="1"/>
          </p:cNvPicPr>
          <p:nvPr/>
        </p:nvPicPr>
        <p:blipFill>
          <a:blip r:embed="rId2" cstate="print">
            <a:lum bright="-12000" contrast="24000"/>
          </a:blip>
          <a:srcRect/>
          <a:stretch>
            <a:fillRect/>
          </a:stretch>
        </p:blipFill>
        <p:spPr bwMode="auto">
          <a:xfrm>
            <a:off x="1043608" y="692696"/>
            <a:ext cx="7416824" cy="6020569"/>
          </a:xfrm>
          <a:prstGeom prst="rect">
            <a:avLst/>
          </a:prstGeom>
          <a:noFill/>
          <a:ln w="38100">
            <a:solidFill>
              <a:schemeClr val="tx1"/>
            </a:solidFill>
          </a:ln>
        </p:spPr>
      </p:pic>
      <p:sp>
        <p:nvSpPr>
          <p:cNvPr id="4" name="TextBox 3"/>
          <p:cNvSpPr txBox="1"/>
          <p:nvPr/>
        </p:nvSpPr>
        <p:spPr>
          <a:xfrm>
            <a:off x="143203" y="188640"/>
            <a:ext cx="9000797" cy="400110"/>
          </a:xfrm>
          <a:prstGeom prst="rect">
            <a:avLst/>
          </a:prstGeom>
          <a:noFill/>
        </p:spPr>
        <p:txBody>
          <a:bodyPr wrap="none" rtlCol="0">
            <a:spAutoFit/>
          </a:bodyPr>
          <a:lstStyle/>
          <a:p>
            <a:pPr algn="ctr"/>
            <a:r>
              <a:rPr lang="en-US" sz="2000" b="1" dirty="0" smtClean="0"/>
              <a:t>Regional Differences in </a:t>
            </a:r>
            <a:r>
              <a:rPr lang="en-US" sz="2000" b="1" dirty="0" err="1" smtClean="0"/>
              <a:t>Nephron</a:t>
            </a:r>
            <a:r>
              <a:rPr lang="en-US" sz="2000" b="1" dirty="0" smtClean="0"/>
              <a:t> Structure: Cortical and </a:t>
            </a:r>
            <a:r>
              <a:rPr lang="en-US" sz="2000" b="1" dirty="0" err="1" smtClean="0"/>
              <a:t>Juxtamedullary</a:t>
            </a:r>
            <a:r>
              <a:rPr lang="en-US" sz="2000" b="1" dirty="0" smtClean="0"/>
              <a:t> </a:t>
            </a:r>
            <a:r>
              <a:rPr lang="en-US" sz="2000" b="1" dirty="0" err="1" smtClean="0"/>
              <a:t>Nephrons</a:t>
            </a:r>
            <a:endParaRPr lang="bg-BG"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95536"/>
          </a:xfrm>
        </p:spPr>
        <p:txBody>
          <a:bodyPr>
            <a:normAutofit fontScale="90000"/>
          </a:bodyPr>
          <a:lstStyle/>
          <a:p>
            <a:pPr algn="ctr"/>
            <a:r>
              <a:rPr lang="en-US" dirty="0" err="1" smtClean="0"/>
              <a:t>glomerulus</a:t>
            </a:r>
            <a:endParaRPr lang="bg-BG" dirty="0"/>
          </a:p>
        </p:txBody>
      </p:sp>
      <p:pic>
        <p:nvPicPr>
          <p:cNvPr id="1026" name="Picture 2" descr="C:\Users\user\Documents\lectures_ELE_14\corp5.jpg"/>
          <p:cNvPicPr>
            <a:picLocks noGrp="1" noChangeAspect="1" noChangeArrowheads="1"/>
          </p:cNvPicPr>
          <p:nvPr>
            <p:ph idx="1"/>
          </p:nvPr>
        </p:nvPicPr>
        <p:blipFill>
          <a:blip r:embed="rId2" cstate="print"/>
          <a:srcRect/>
          <a:stretch>
            <a:fillRect/>
          </a:stretch>
        </p:blipFill>
        <p:spPr bwMode="auto">
          <a:xfrm>
            <a:off x="1541635" y="1268760"/>
            <a:ext cx="5982693" cy="4608512"/>
          </a:xfrm>
          <a:prstGeom prst="rect">
            <a:avLst/>
          </a:prstGeom>
          <a:noFill/>
          <a:ln w="38100">
            <a:solidFill>
              <a:schemeClr val="accent1">
                <a:lumMod val="5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gr1lf1705_c"/>
          <p:cNvPicPr>
            <a:picLocks noChangeAspect="1" noChangeArrowheads="1"/>
          </p:cNvPicPr>
          <p:nvPr/>
        </p:nvPicPr>
        <p:blipFill>
          <a:blip r:embed="rId2" cstate="print"/>
          <a:srcRect l="11928" t="4248" r="58911" b="18123"/>
          <a:stretch>
            <a:fillRect/>
          </a:stretch>
        </p:blipFill>
        <p:spPr bwMode="auto">
          <a:xfrm>
            <a:off x="1073150" y="2780928"/>
            <a:ext cx="2058988" cy="4032622"/>
          </a:xfrm>
          <a:prstGeom prst="rect">
            <a:avLst/>
          </a:prstGeom>
          <a:noFill/>
        </p:spPr>
      </p:pic>
      <p:pic>
        <p:nvPicPr>
          <p:cNvPr id="95236" name="Picture 4" descr="FigCH23_05"/>
          <p:cNvPicPr>
            <a:picLocks noChangeAspect="1" noChangeArrowheads="1"/>
          </p:cNvPicPr>
          <p:nvPr/>
        </p:nvPicPr>
        <p:blipFill>
          <a:blip r:embed="rId3" cstate="print"/>
          <a:srcRect b="2345"/>
          <a:stretch>
            <a:fillRect/>
          </a:stretch>
        </p:blipFill>
        <p:spPr bwMode="auto">
          <a:xfrm>
            <a:off x="3068638" y="2780928"/>
            <a:ext cx="5811837" cy="4024685"/>
          </a:xfrm>
          <a:prstGeom prst="rect">
            <a:avLst/>
          </a:prstGeom>
          <a:noFill/>
        </p:spPr>
      </p:pic>
      <p:sp>
        <p:nvSpPr>
          <p:cNvPr id="95237" name="Text Box 5"/>
          <p:cNvSpPr txBox="1">
            <a:spLocks noChangeArrowheads="1"/>
          </p:cNvSpPr>
          <p:nvPr/>
        </p:nvSpPr>
        <p:spPr bwMode="auto">
          <a:xfrm>
            <a:off x="2133600" y="5322888"/>
            <a:ext cx="920750" cy="530225"/>
          </a:xfrm>
          <a:prstGeom prst="rect">
            <a:avLst/>
          </a:prstGeom>
          <a:noFill/>
          <a:ln w="9525">
            <a:noFill/>
            <a:miter lim="800000"/>
            <a:headEnd/>
            <a:tailEnd/>
          </a:ln>
          <a:effectLst/>
        </p:spPr>
        <p:txBody>
          <a:bodyPr wrap="none">
            <a:spAutoFit/>
          </a:bodyPr>
          <a:lstStyle/>
          <a:p>
            <a:pPr>
              <a:lnSpc>
                <a:spcPct val="80000"/>
              </a:lnSpc>
            </a:pPr>
            <a:r>
              <a:rPr lang="en-US" sz="1800">
                <a:latin typeface="Times New Roman" pitchFamily="18" charset="0"/>
              </a:rPr>
              <a:t>Macula</a:t>
            </a:r>
          </a:p>
          <a:p>
            <a:pPr>
              <a:lnSpc>
                <a:spcPct val="80000"/>
              </a:lnSpc>
            </a:pPr>
            <a:r>
              <a:rPr lang="en-US" sz="1800">
                <a:latin typeface="Times New Roman" pitchFamily="18" charset="0"/>
              </a:rPr>
              <a:t>densa</a:t>
            </a:r>
          </a:p>
        </p:txBody>
      </p:sp>
      <p:sp>
        <p:nvSpPr>
          <p:cNvPr id="95238" name="Text Box 6"/>
          <p:cNvSpPr txBox="1">
            <a:spLocks noChangeArrowheads="1"/>
          </p:cNvSpPr>
          <p:nvPr/>
        </p:nvSpPr>
        <p:spPr bwMode="auto">
          <a:xfrm>
            <a:off x="2928938" y="6364288"/>
            <a:ext cx="1022350" cy="476250"/>
          </a:xfrm>
          <a:prstGeom prst="rect">
            <a:avLst/>
          </a:prstGeom>
          <a:noFill/>
          <a:ln w="9525">
            <a:noFill/>
            <a:miter lim="800000"/>
            <a:headEnd/>
            <a:tailEnd/>
          </a:ln>
          <a:effectLst/>
        </p:spPr>
        <p:txBody>
          <a:bodyPr wrap="none">
            <a:spAutoFit/>
          </a:bodyPr>
          <a:lstStyle/>
          <a:p>
            <a:pPr>
              <a:lnSpc>
                <a:spcPct val="70000"/>
              </a:lnSpc>
            </a:pPr>
            <a:r>
              <a:rPr lang="en-US" sz="1800">
                <a:latin typeface="Times New Roman" pitchFamily="18" charset="0"/>
              </a:rPr>
              <a:t>Efferent</a:t>
            </a:r>
          </a:p>
          <a:p>
            <a:pPr>
              <a:lnSpc>
                <a:spcPct val="70000"/>
              </a:lnSpc>
            </a:pPr>
            <a:r>
              <a:rPr lang="en-US" sz="1800">
                <a:latin typeface="Times New Roman" pitchFamily="18" charset="0"/>
              </a:rPr>
              <a:t>arteriole</a:t>
            </a:r>
          </a:p>
        </p:txBody>
      </p:sp>
      <p:sp>
        <p:nvSpPr>
          <p:cNvPr id="95239" name="Text Box 7"/>
          <p:cNvSpPr txBox="1">
            <a:spLocks noChangeArrowheads="1"/>
          </p:cNvSpPr>
          <p:nvPr/>
        </p:nvSpPr>
        <p:spPr bwMode="auto">
          <a:xfrm>
            <a:off x="7491413" y="5854700"/>
            <a:ext cx="1339850" cy="530225"/>
          </a:xfrm>
          <a:prstGeom prst="rect">
            <a:avLst/>
          </a:prstGeom>
          <a:noFill/>
          <a:ln w="9525">
            <a:noFill/>
            <a:miter lim="800000"/>
            <a:headEnd/>
            <a:tailEnd/>
          </a:ln>
          <a:effectLst/>
        </p:spPr>
        <p:txBody>
          <a:bodyPr wrap="none">
            <a:spAutoFit/>
          </a:bodyPr>
          <a:lstStyle/>
          <a:p>
            <a:pPr>
              <a:lnSpc>
                <a:spcPct val="80000"/>
              </a:lnSpc>
            </a:pPr>
            <a:r>
              <a:rPr lang="en-US" sz="1800">
                <a:latin typeface="Times New Roman" pitchFamily="18" charset="0"/>
              </a:rPr>
              <a:t>Glomerular</a:t>
            </a:r>
          </a:p>
          <a:p>
            <a:pPr>
              <a:lnSpc>
                <a:spcPct val="80000"/>
              </a:lnSpc>
            </a:pPr>
            <a:r>
              <a:rPr lang="en-US" sz="1800">
                <a:latin typeface="Times New Roman" pitchFamily="18" charset="0"/>
              </a:rPr>
              <a:t>capillaries</a:t>
            </a:r>
          </a:p>
        </p:txBody>
      </p:sp>
      <p:sp>
        <p:nvSpPr>
          <p:cNvPr id="95240" name="Text Box 8"/>
          <p:cNvSpPr txBox="1">
            <a:spLocks noChangeArrowheads="1"/>
          </p:cNvSpPr>
          <p:nvPr/>
        </p:nvSpPr>
        <p:spPr bwMode="auto">
          <a:xfrm>
            <a:off x="7986713" y="4967288"/>
            <a:ext cx="1085850" cy="530225"/>
          </a:xfrm>
          <a:prstGeom prst="rect">
            <a:avLst/>
          </a:prstGeom>
          <a:noFill/>
          <a:ln w="9525">
            <a:noFill/>
            <a:miter lim="800000"/>
            <a:headEnd/>
            <a:tailEnd/>
          </a:ln>
          <a:effectLst/>
        </p:spPr>
        <p:txBody>
          <a:bodyPr wrap="none">
            <a:spAutoFit/>
          </a:bodyPr>
          <a:lstStyle/>
          <a:p>
            <a:pPr>
              <a:lnSpc>
                <a:spcPct val="80000"/>
              </a:lnSpc>
            </a:pPr>
            <a:r>
              <a:rPr lang="en-US" sz="1800">
                <a:latin typeface="Times New Roman" pitchFamily="18" charset="0"/>
              </a:rPr>
              <a:t>Proximal</a:t>
            </a:r>
          </a:p>
          <a:p>
            <a:pPr>
              <a:lnSpc>
                <a:spcPct val="80000"/>
              </a:lnSpc>
            </a:pPr>
            <a:r>
              <a:rPr lang="en-US" sz="1800">
                <a:latin typeface="Times New Roman" pitchFamily="18" charset="0"/>
              </a:rPr>
              <a:t>tubule</a:t>
            </a:r>
          </a:p>
        </p:txBody>
      </p:sp>
      <p:sp>
        <p:nvSpPr>
          <p:cNvPr id="95241" name="Text Box 9"/>
          <p:cNvSpPr txBox="1">
            <a:spLocks noChangeArrowheads="1"/>
          </p:cNvSpPr>
          <p:nvPr/>
        </p:nvSpPr>
        <p:spPr bwMode="auto">
          <a:xfrm>
            <a:off x="7869238" y="4205288"/>
            <a:ext cx="1270000" cy="530225"/>
          </a:xfrm>
          <a:prstGeom prst="rect">
            <a:avLst/>
          </a:prstGeom>
          <a:noFill/>
          <a:ln w="9525">
            <a:noFill/>
            <a:miter lim="800000"/>
            <a:headEnd/>
            <a:tailEnd/>
          </a:ln>
          <a:effectLst/>
        </p:spPr>
        <p:txBody>
          <a:bodyPr wrap="none">
            <a:spAutoFit/>
          </a:bodyPr>
          <a:lstStyle/>
          <a:p>
            <a:pPr>
              <a:lnSpc>
                <a:spcPct val="80000"/>
              </a:lnSpc>
            </a:pPr>
            <a:r>
              <a:rPr lang="en-US" sz="1800">
                <a:latin typeface="Times New Roman" pitchFamily="18" charset="0"/>
              </a:rPr>
              <a:t>Bowman’s </a:t>
            </a:r>
          </a:p>
          <a:p>
            <a:pPr>
              <a:lnSpc>
                <a:spcPct val="80000"/>
              </a:lnSpc>
            </a:pPr>
            <a:r>
              <a:rPr lang="en-US" sz="1800">
                <a:latin typeface="Times New Roman" pitchFamily="18" charset="0"/>
              </a:rPr>
              <a:t>capsule</a:t>
            </a:r>
          </a:p>
        </p:txBody>
      </p:sp>
      <p:sp>
        <p:nvSpPr>
          <p:cNvPr id="95242" name="Text Box 10"/>
          <p:cNvSpPr txBox="1">
            <a:spLocks noChangeArrowheads="1"/>
          </p:cNvSpPr>
          <p:nvPr/>
        </p:nvSpPr>
        <p:spPr bwMode="auto">
          <a:xfrm>
            <a:off x="7227888" y="3738563"/>
            <a:ext cx="1562100" cy="366712"/>
          </a:xfrm>
          <a:prstGeom prst="rect">
            <a:avLst/>
          </a:prstGeom>
          <a:noFill/>
          <a:ln w="9525">
            <a:noFill/>
            <a:miter lim="800000"/>
            <a:headEnd/>
            <a:tailEnd/>
          </a:ln>
          <a:effectLst/>
        </p:spPr>
        <p:txBody>
          <a:bodyPr wrap="none">
            <a:spAutoFit/>
          </a:bodyPr>
          <a:lstStyle/>
          <a:p>
            <a:r>
              <a:rPr lang="en-US" sz="1800">
                <a:latin typeface="Times New Roman" pitchFamily="18" charset="0"/>
              </a:rPr>
              <a:t>Urinary space</a:t>
            </a:r>
          </a:p>
        </p:txBody>
      </p:sp>
      <p:sp>
        <p:nvSpPr>
          <p:cNvPr id="95243" name="Text Box 11"/>
          <p:cNvSpPr txBox="1">
            <a:spLocks noChangeArrowheads="1"/>
          </p:cNvSpPr>
          <p:nvPr/>
        </p:nvSpPr>
        <p:spPr bwMode="auto">
          <a:xfrm>
            <a:off x="7026275" y="3127375"/>
            <a:ext cx="1587500" cy="530225"/>
          </a:xfrm>
          <a:prstGeom prst="rect">
            <a:avLst/>
          </a:prstGeom>
          <a:noFill/>
          <a:ln w="9525">
            <a:noFill/>
            <a:miter lim="800000"/>
            <a:headEnd/>
            <a:tailEnd/>
          </a:ln>
          <a:effectLst/>
        </p:spPr>
        <p:txBody>
          <a:bodyPr wrap="none">
            <a:spAutoFit/>
          </a:bodyPr>
          <a:lstStyle/>
          <a:p>
            <a:pPr>
              <a:lnSpc>
                <a:spcPct val="80000"/>
              </a:lnSpc>
            </a:pPr>
            <a:r>
              <a:rPr lang="en-US" sz="1800">
                <a:latin typeface="Times New Roman" pitchFamily="18" charset="0"/>
              </a:rPr>
              <a:t>Granular cells</a:t>
            </a:r>
          </a:p>
          <a:p>
            <a:pPr>
              <a:lnSpc>
                <a:spcPct val="80000"/>
              </a:lnSpc>
            </a:pPr>
            <a:r>
              <a:rPr lang="en-US" sz="1800" i="1">
                <a:latin typeface="Times New Roman" pitchFamily="18" charset="0"/>
              </a:rPr>
              <a:t>(renin)</a:t>
            </a:r>
          </a:p>
        </p:txBody>
      </p:sp>
      <p:sp>
        <p:nvSpPr>
          <p:cNvPr id="95244" name="Text Box 12"/>
          <p:cNvSpPr txBox="1">
            <a:spLocks noChangeArrowheads="1"/>
          </p:cNvSpPr>
          <p:nvPr/>
        </p:nvSpPr>
        <p:spPr bwMode="auto">
          <a:xfrm>
            <a:off x="5124450" y="3168650"/>
            <a:ext cx="819150" cy="476250"/>
          </a:xfrm>
          <a:prstGeom prst="rect">
            <a:avLst/>
          </a:prstGeom>
          <a:noFill/>
          <a:ln w="9525">
            <a:noFill/>
            <a:miter lim="800000"/>
            <a:headEnd/>
            <a:tailEnd/>
          </a:ln>
          <a:effectLst/>
        </p:spPr>
        <p:txBody>
          <a:bodyPr wrap="none">
            <a:spAutoFit/>
          </a:bodyPr>
          <a:lstStyle/>
          <a:p>
            <a:pPr>
              <a:lnSpc>
                <a:spcPct val="70000"/>
              </a:lnSpc>
            </a:pPr>
            <a:r>
              <a:rPr lang="en-US" sz="1800">
                <a:latin typeface="Times New Roman" pitchFamily="18" charset="0"/>
              </a:rPr>
              <a:t>Renal</a:t>
            </a:r>
          </a:p>
          <a:p>
            <a:pPr>
              <a:lnSpc>
                <a:spcPct val="70000"/>
              </a:lnSpc>
            </a:pPr>
            <a:r>
              <a:rPr lang="en-US" sz="1800">
                <a:latin typeface="Times New Roman" pitchFamily="18" charset="0"/>
              </a:rPr>
              <a:t>nerves</a:t>
            </a:r>
          </a:p>
        </p:txBody>
      </p:sp>
      <p:sp>
        <p:nvSpPr>
          <p:cNvPr id="95245" name="Text Box 13"/>
          <p:cNvSpPr txBox="1">
            <a:spLocks noChangeArrowheads="1"/>
          </p:cNvSpPr>
          <p:nvPr/>
        </p:nvSpPr>
        <p:spPr bwMode="auto">
          <a:xfrm>
            <a:off x="2566988" y="3168650"/>
            <a:ext cx="1066800" cy="476250"/>
          </a:xfrm>
          <a:prstGeom prst="rect">
            <a:avLst/>
          </a:prstGeom>
          <a:noFill/>
          <a:ln w="9525">
            <a:noFill/>
            <a:miter lim="800000"/>
            <a:headEnd/>
            <a:tailEnd/>
          </a:ln>
          <a:effectLst/>
        </p:spPr>
        <p:txBody>
          <a:bodyPr wrap="none">
            <a:spAutoFit/>
          </a:bodyPr>
          <a:lstStyle/>
          <a:p>
            <a:pPr>
              <a:lnSpc>
                <a:spcPct val="70000"/>
              </a:lnSpc>
            </a:pPr>
            <a:r>
              <a:rPr lang="en-US" sz="1800">
                <a:latin typeface="Times New Roman" pitchFamily="18" charset="0"/>
              </a:rPr>
              <a:t>Afferent </a:t>
            </a:r>
          </a:p>
          <a:p>
            <a:pPr>
              <a:lnSpc>
                <a:spcPct val="70000"/>
              </a:lnSpc>
            </a:pPr>
            <a:r>
              <a:rPr lang="en-US" sz="1800">
                <a:latin typeface="Times New Roman" pitchFamily="18" charset="0"/>
              </a:rPr>
              <a:t>arteriole</a:t>
            </a:r>
          </a:p>
        </p:txBody>
      </p:sp>
      <p:sp>
        <p:nvSpPr>
          <p:cNvPr id="95246" name="Text Box 14"/>
          <p:cNvSpPr txBox="1">
            <a:spLocks noChangeArrowheads="1"/>
          </p:cNvSpPr>
          <p:nvPr/>
        </p:nvSpPr>
        <p:spPr bwMode="auto">
          <a:xfrm>
            <a:off x="2278063" y="3895725"/>
            <a:ext cx="806450" cy="530225"/>
          </a:xfrm>
          <a:prstGeom prst="rect">
            <a:avLst/>
          </a:prstGeom>
          <a:noFill/>
          <a:ln w="9525">
            <a:noFill/>
            <a:miter lim="800000"/>
            <a:headEnd/>
            <a:tailEnd/>
          </a:ln>
          <a:effectLst/>
        </p:spPr>
        <p:txBody>
          <a:bodyPr wrap="none">
            <a:spAutoFit/>
          </a:bodyPr>
          <a:lstStyle/>
          <a:p>
            <a:pPr>
              <a:lnSpc>
                <a:spcPct val="80000"/>
              </a:lnSpc>
            </a:pPr>
            <a:r>
              <a:rPr lang="en-US" sz="1800" dirty="0">
                <a:latin typeface="Times New Roman" pitchFamily="18" charset="0"/>
              </a:rPr>
              <a:t>Distal</a:t>
            </a:r>
          </a:p>
          <a:p>
            <a:pPr>
              <a:lnSpc>
                <a:spcPct val="80000"/>
              </a:lnSpc>
            </a:pPr>
            <a:r>
              <a:rPr lang="en-US" sz="1800" dirty="0">
                <a:latin typeface="Times New Roman" pitchFamily="18" charset="0"/>
              </a:rPr>
              <a:t>tubule</a:t>
            </a:r>
          </a:p>
        </p:txBody>
      </p:sp>
      <p:sp>
        <p:nvSpPr>
          <p:cNvPr id="95247" name="Line 15"/>
          <p:cNvSpPr>
            <a:spLocks noChangeShapeType="1"/>
          </p:cNvSpPr>
          <p:nvPr/>
        </p:nvSpPr>
        <p:spPr bwMode="auto">
          <a:xfrm>
            <a:off x="5362575" y="3598863"/>
            <a:ext cx="233363" cy="406400"/>
          </a:xfrm>
          <a:prstGeom prst="line">
            <a:avLst/>
          </a:prstGeom>
          <a:noFill/>
          <a:ln w="9525">
            <a:solidFill>
              <a:schemeClr val="tx1"/>
            </a:solidFill>
            <a:round/>
            <a:headEnd/>
            <a:tailEnd/>
          </a:ln>
          <a:effectLst/>
        </p:spPr>
        <p:txBody>
          <a:bodyPr wrap="none" anchor="ctr"/>
          <a:lstStyle/>
          <a:p>
            <a:endParaRPr lang="bg-BG"/>
          </a:p>
        </p:txBody>
      </p:sp>
      <p:sp>
        <p:nvSpPr>
          <p:cNvPr id="95248" name="Line 16"/>
          <p:cNvSpPr>
            <a:spLocks noChangeShapeType="1"/>
          </p:cNvSpPr>
          <p:nvPr/>
        </p:nvSpPr>
        <p:spPr bwMode="auto">
          <a:xfrm flipH="1">
            <a:off x="4957763" y="3427413"/>
            <a:ext cx="2082800" cy="1727200"/>
          </a:xfrm>
          <a:prstGeom prst="line">
            <a:avLst/>
          </a:prstGeom>
          <a:noFill/>
          <a:ln w="9525">
            <a:solidFill>
              <a:schemeClr val="tx1"/>
            </a:solidFill>
            <a:round/>
            <a:headEnd/>
            <a:tailEnd/>
          </a:ln>
          <a:effectLst/>
        </p:spPr>
        <p:txBody>
          <a:bodyPr wrap="none" anchor="ctr"/>
          <a:lstStyle/>
          <a:p>
            <a:endParaRPr lang="bg-BG"/>
          </a:p>
        </p:txBody>
      </p:sp>
      <p:sp>
        <p:nvSpPr>
          <p:cNvPr id="95249" name="Line 17"/>
          <p:cNvSpPr>
            <a:spLocks noChangeShapeType="1"/>
          </p:cNvSpPr>
          <p:nvPr/>
        </p:nvSpPr>
        <p:spPr bwMode="auto">
          <a:xfrm flipH="1">
            <a:off x="6710363" y="3971925"/>
            <a:ext cx="649287" cy="474663"/>
          </a:xfrm>
          <a:prstGeom prst="line">
            <a:avLst/>
          </a:prstGeom>
          <a:noFill/>
          <a:ln w="9525">
            <a:solidFill>
              <a:schemeClr val="tx1"/>
            </a:solidFill>
            <a:round/>
            <a:headEnd/>
            <a:tailEnd/>
          </a:ln>
          <a:effectLst/>
        </p:spPr>
        <p:txBody>
          <a:bodyPr wrap="none" anchor="ctr"/>
          <a:lstStyle/>
          <a:p>
            <a:endParaRPr lang="bg-BG"/>
          </a:p>
        </p:txBody>
      </p:sp>
      <p:sp>
        <p:nvSpPr>
          <p:cNvPr id="95250" name="Line 18"/>
          <p:cNvSpPr>
            <a:spLocks noChangeShapeType="1"/>
          </p:cNvSpPr>
          <p:nvPr/>
        </p:nvSpPr>
        <p:spPr bwMode="auto">
          <a:xfrm flipH="1">
            <a:off x="7299325" y="4291013"/>
            <a:ext cx="514350" cy="112712"/>
          </a:xfrm>
          <a:prstGeom prst="line">
            <a:avLst/>
          </a:prstGeom>
          <a:noFill/>
          <a:ln w="9525">
            <a:solidFill>
              <a:schemeClr val="tx1"/>
            </a:solidFill>
            <a:round/>
            <a:headEnd/>
            <a:tailEnd/>
          </a:ln>
          <a:effectLst/>
        </p:spPr>
        <p:txBody>
          <a:bodyPr wrap="none" anchor="ctr"/>
          <a:lstStyle/>
          <a:p>
            <a:endParaRPr lang="bg-BG"/>
          </a:p>
        </p:txBody>
      </p:sp>
      <p:sp>
        <p:nvSpPr>
          <p:cNvPr id="95251" name="Line 19"/>
          <p:cNvSpPr>
            <a:spLocks noChangeShapeType="1"/>
          </p:cNvSpPr>
          <p:nvPr/>
        </p:nvSpPr>
        <p:spPr bwMode="auto">
          <a:xfrm flipH="1" flipV="1">
            <a:off x="6956425" y="5543550"/>
            <a:ext cx="561975" cy="449263"/>
          </a:xfrm>
          <a:prstGeom prst="line">
            <a:avLst/>
          </a:prstGeom>
          <a:noFill/>
          <a:ln w="9525">
            <a:solidFill>
              <a:schemeClr val="tx1"/>
            </a:solidFill>
            <a:round/>
            <a:headEnd/>
            <a:tailEnd/>
          </a:ln>
          <a:effectLst/>
        </p:spPr>
        <p:txBody>
          <a:bodyPr wrap="none" anchor="ctr"/>
          <a:lstStyle/>
          <a:p>
            <a:endParaRPr lang="bg-BG"/>
          </a:p>
        </p:txBody>
      </p:sp>
      <p:sp>
        <p:nvSpPr>
          <p:cNvPr id="95252" name="Line 20"/>
          <p:cNvSpPr>
            <a:spLocks noChangeShapeType="1"/>
          </p:cNvSpPr>
          <p:nvPr/>
        </p:nvSpPr>
        <p:spPr bwMode="auto">
          <a:xfrm flipH="1" flipV="1">
            <a:off x="6834188" y="5033963"/>
            <a:ext cx="696912" cy="950912"/>
          </a:xfrm>
          <a:prstGeom prst="line">
            <a:avLst/>
          </a:prstGeom>
          <a:noFill/>
          <a:ln w="9525">
            <a:solidFill>
              <a:schemeClr val="tx1"/>
            </a:solidFill>
            <a:round/>
            <a:headEnd/>
            <a:tailEnd/>
          </a:ln>
          <a:effectLst/>
        </p:spPr>
        <p:txBody>
          <a:bodyPr wrap="none" anchor="ctr"/>
          <a:lstStyle/>
          <a:p>
            <a:endParaRPr lang="bg-BG"/>
          </a:p>
        </p:txBody>
      </p:sp>
      <p:sp>
        <p:nvSpPr>
          <p:cNvPr id="95253" name="Line 21"/>
          <p:cNvSpPr>
            <a:spLocks noChangeShapeType="1"/>
          </p:cNvSpPr>
          <p:nvPr/>
        </p:nvSpPr>
        <p:spPr bwMode="auto">
          <a:xfrm flipV="1">
            <a:off x="3952875" y="6165850"/>
            <a:ext cx="638175" cy="242888"/>
          </a:xfrm>
          <a:prstGeom prst="line">
            <a:avLst/>
          </a:prstGeom>
          <a:noFill/>
          <a:ln w="9525">
            <a:solidFill>
              <a:schemeClr val="tx1"/>
            </a:solidFill>
            <a:round/>
            <a:headEnd/>
            <a:tailEnd/>
          </a:ln>
          <a:effectLst/>
        </p:spPr>
        <p:txBody>
          <a:bodyPr wrap="none" anchor="ctr"/>
          <a:lstStyle/>
          <a:p>
            <a:endParaRPr lang="bg-BG"/>
          </a:p>
        </p:txBody>
      </p:sp>
      <p:sp>
        <p:nvSpPr>
          <p:cNvPr id="95254" name="Line 22"/>
          <p:cNvSpPr>
            <a:spLocks noChangeShapeType="1"/>
          </p:cNvSpPr>
          <p:nvPr/>
        </p:nvSpPr>
        <p:spPr bwMode="auto">
          <a:xfrm flipV="1">
            <a:off x="2960688" y="5405438"/>
            <a:ext cx="1138237" cy="87312"/>
          </a:xfrm>
          <a:prstGeom prst="line">
            <a:avLst/>
          </a:prstGeom>
          <a:noFill/>
          <a:ln w="9525">
            <a:solidFill>
              <a:schemeClr val="tx1"/>
            </a:solidFill>
            <a:round/>
            <a:headEnd/>
            <a:tailEnd/>
          </a:ln>
          <a:effectLst/>
        </p:spPr>
        <p:txBody>
          <a:bodyPr wrap="none" anchor="ctr"/>
          <a:lstStyle/>
          <a:p>
            <a:endParaRPr lang="bg-BG"/>
          </a:p>
        </p:txBody>
      </p:sp>
      <p:sp>
        <p:nvSpPr>
          <p:cNvPr id="95255" name="Line 23"/>
          <p:cNvSpPr>
            <a:spLocks noChangeShapeType="1"/>
          </p:cNvSpPr>
          <p:nvPr/>
        </p:nvSpPr>
        <p:spPr bwMode="auto">
          <a:xfrm>
            <a:off x="3119438" y="4333875"/>
            <a:ext cx="857250" cy="225425"/>
          </a:xfrm>
          <a:prstGeom prst="line">
            <a:avLst/>
          </a:prstGeom>
          <a:noFill/>
          <a:ln w="9525">
            <a:solidFill>
              <a:schemeClr val="tx1"/>
            </a:solidFill>
            <a:round/>
            <a:headEnd/>
            <a:tailEnd/>
          </a:ln>
          <a:effectLst/>
        </p:spPr>
        <p:txBody>
          <a:bodyPr wrap="none" anchor="ctr"/>
          <a:lstStyle/>
          <a:p>
            <a:endParaRPr lang="bg-BG"/>
          </a:p>
        </p:txBody>
      </p:sp>
      <p:sp>
        <p:nvSpPr>
          <p:cNvPr id="95256" name="Line 24"/>
          <p:cNvSpPr>
            <a:spLocks noChangeShapeType="1"/>
          </p:cNvSpPr>
          <p:nvPr/>
        </p:nvSpPr>
        <p:spPr bwMode="auto">
          <a:xfrm>
            <a:off x="3609975" y="3168650"/>
            <a:ext cx="503238" cy="188913"/>
          </a:xfrm>
          <a:prstGeom prst="line">
            <a:avLst/>
          </a:prstGeom>
          <a:noFill/>
          <a:ln w="9525">
            <a:solidFill>
              <a:schemeClr val="tx1"/>
            </a:solidFill>
            <a:round/>
            <a:headEnd/>
            <a:tailEnd/>
          </a:ln>
          <a:effectLst/>
        </p:spPr>
        <p:txBody>
          <a:bodyPr wrap="none" anchor="ctr"/>
          <a:lstStyle/>
          <a:p>
            <a:endParaRPr lang="bg-BG"/>
          </a:p>
        </p:txBody>
      </p:sp>
      <p:sp>
        <p:nvSpPr>
          <p:cNvPr id="95257" name="Text Box 25"/>
          <p:cNvSpPr txBox="1">
            <a:spLocks noChangeArrowheads="1"/>
          </p:cNvSpPr>
          <p:nvPr/>
        </p:nvSpPr>
        <p:spPr bwMode="auto">
          <a:xfrm>
            <a:off x="2209800" y="0"/>
            <a:ext cx="5334000" cy="461665"/>
          </a:xfrm>
          <a:prstGeom prst="rect">
            <a:avLst/>
          </a:prstGeom>
          <a:noFill/>
          <a:ln w="9525">
            <a:noFill/>
            <a:miter lim="800000"/>
            <a:headEnd/>
            <a:tailEnd/>
          </a:ln>
          <a:effectLst/>
        </p:spPr>
        <p:txBody>
          <a:bodyPr>
            <a:spAutoFit/>
          </a:bodyPr>
          <a:lstStyle/>
          <a:p>
            <a:pPr>
              <a:spcBef>
                <a:spcPct val="50000"/>
              </a:spcBef>
            </a:pPr>
            <a:r>
              <a:rPr lang="en-US" sz="2400" b="1" i="1" u="sng" dirty="0" err="1" smtClean="0">
                <a:solidFill>
                  <a:srgbClr val="002060"/>
                </a:solidFill>
              </a:rPr>
              <a:t>Juxtaglomerular</a:t>
            </a:r>
            <a:r>
              <a:rPr lang="en-US" sz="2400" b="1" i="1" u="sng" dirty="0" smtClean="0">
                <a:solidFill>
                  <a:srgbClr val="002060"/>
                </a:solidFill>
              </a:rPr>
              <a:t> apparatus</a:t>
            </a:r>
            <a:endParaRPr lang="en-GB" sz="2400" b="1" i="1" u="sng" dirty="0">
              <a:solidFill>
                <a:srgbClr val="002060"/>
              </a:solidFill>
            </a:endParaRPr>
          </a:p>
        </p:txBody>
      </p:sp>
      <p:sp>
        <p:nvSpPr>
          <p:cNvPr id="95258" name="Text Box 26"/>
          <p:cNvSpPr txBox="1">
            <a:spLocks noChangeArrowheads="1"/>
          </p:cNvSpPr>
          <p:nvPr/>
        </p:nvSpPr>
        <p:spPr bwMode="auto">
          <a:xfrm>
            <a:off x="-108520" y="476672"/>
            <a:ext cx="9433048" cy="363176"/>
          </a:xfrm>
          <a:prstGeom prst="rect">
            <a:avLst/>
          </a:prstGeom>
          <a:noFill/>
          <a:ln w="9525">
            <a:noFill/>
            <a:miter lim="800000"/>
            <a:headEnd/>
            <a:tailEnd/>
          </a:ln>
          <a:effectLst/>
        </p:spPr>
        <p:txBody>
          <a:bodyPr wrap="square">
            <a:spAutoFit/>
          </a:bodyPr>
          <a:lstStyle/>
          <a:p>
            <a:pPr>
              <a:lnSpc>
                <a:spcPct val="80000"/>
              </a:lnSpc>
              <a:spcBef>
                <a:spcPct val="50000"/>
              </a:spcBef>
              <a:buFont typeface="Wingdings" pitchFamily="2" charset="2"/>
              <a:buChar char="v"/>
            </a:pPr>
            <a:r>
              <a:rPr lang="bg-BG" sz="2200" dirty="0">
                <a:solidFill>
                  <a:srgbClr val="00B050"/>
                </a:solidFill>
              </a:rPr>
              <a:t> </a:t>
            </a:r>
            <a:r>
              <a:rPr lang="en-US" sz="2200" dirty="0" smtClean="0">
                <a:solidFill>
                  <a:srgbClr val="00B050"/>
                </a:solidFill>
              </a:rPr>
              <a:t>It is formed at the place where distal tubule contacts with afferent arteriole</a:t>
            </a:r>
            <a:endParaRPr lang="en-GB" sz="2200" dirty="0">
              <a:solidFill>
                <a:srgbClr val="00B050"/>
              </a:solidFill>
            </a:endParaRPr>
          </a:p>
        </p:txBody>
      </p:sp>
      <p:sp>
        <p:nvSpPr>
          <p:cNvPr id="95259" name="Text Box 27"/>
          <p:cNvSpPr txBox="1">
            <a:spLocks noChangeArrowheads="1"/>
          </p:cNvSpPr>
          <p:nvPr/>
        </p:nvSpPr>
        <p:spPr bwMode="auto">
          <a:xfrm>
            <a:off x="0" y="764704"/>
            <a:ext cx="8763000" cy="427038"/>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sz="2200" dirty="0">
                <a:solidFill>
                  <a:srgbClr val="00B0F0"/>
                </a:solidFill>
              </a:rPr>
              <a:t> </a:t>
            </a:r>
            <a:r>
              <a:rPr lang="en-US" sz="2200" dirty="0" smtClean="0">
                <a:solidFill>
                  <a:srgbClr val="00B0F0"/>
                </a:solidFill>
              </a:rPr>
              <a:t>It consists of</a:t>
            </a:r>
            <a:r>
              <a:rPr lang="bg-BG" sz="2200" dirty="0" smtClean="0">
                <a:solidFill>
                  <a:srgbClr val="00B0F0"/>
                </a:solidFill>
              </a:rPr>
              <a:t>:</a:t>
            </a:r>
            <a:endParaRPr lang="en-GB" sz="2200" dirty="0">
              <a:solidFill>
                <a:srgbClr val="00B0F0"/>
              </a:solidFill>
            </a:endParaRPr>
          </a:p>
        </p:txBody>
      </p:sp>
      <p:sp>
        <p:nvSpPr>
          <p:cNvPr id="95260" name="Text Box 28"/>
          <p:cNvSpPr txBox="1">
            <a:spLocks noChangeArrowheads="1"/>
          </p:cNvSpPr>
          <p:nvPr/>
        </p:nvSpPr>
        <p:spPr bwMode="auto">
          <a:xfrm>
            <a:off x="0" y="1124744"/>
            <a:ext cx="9144000" cy="984885"/>
          </a:xfrm>
          <a:prstGeom prst="rect">
            <a:avLst/>
          </a:prstGeom>
          <a:noFill/>
          <a:ln w="9525">
            <a:noFill/>
            <a:miter lim="800000"/>
            <a:headEnd/>
            <a:tailEnd/>
          </a:ln>
          <a:effectLst/>
        </p:spPr>
        <p:txBody>
          <a:bodyPr>
            <a:spAutoFit/>
          </a:bodyPr>
          <a:lstStyle/>
          <a:p>
            <a:pPr>
              <a:buFont typeface="Arial" pitchFamily="34" charset="0"/>
              <a:buChar char="•"/>
            </a:pPr>
            <a:r>
              <a:rPr lang="bg-BG" sz="2200" dirty="0">
                <a:solidFill>
                  <a:srgbClr val="FF0000"/>
                </a:solidFill>
              </a:rPr>
              <a:t> </a:t>
            </a:r>
            <a:r>
              <a:rPr lang="en-US" sz="2200" dirty="0" smtClean="0">
                <a:solidFill>
                  <a:srgbClr val="FF0000"/>
                </a:solidFill>
              </a:rPr>
              <a:t>granular (</a:t>
            </a:r>
            <a:r>
              <a:rPr lang="en-US" sz="2200" dirty="0" err="1" smtClean="0">
                <a:solidFill>
                  <a:srgbClr val="FF0000"/>
                </a:solidFill>
              </a:rPr>
              <a:t>juxtaglomerular</a:t>
            </a:r>
            <a:r>
              <a:rPr lang="en-US" sz="2200" dirty="0" smtClean="0">
                <a:solidFill>
                  <a:srgbClr val="FF0000"/>
                </a:solidFill>
              </a:rPr>
              <a:t>)</a:t>
            </a:r>
            <a:r>
              <a:rPr lang="bg-BG" sz="2200" dirty="0" smtClean="0">
                <a:solidFill>
                  <a:srgbClr val="FF0000"/>
                </a:solidFill>
              </a:rPr>
              <a:t> </a:t>
            </a:r>
            <a:r>
              <a:rPr lang="en-US" sz="2200" dirty="0" smtClean="0">
                <a:solidFill>
                  <a:srgbClr val="FF0000"/>
                </a:solidFill>
              </a:rPr>
              <a:t>cells</a:t>
            </a:r>
            <a:r>
              <a:rPr lang="bg-BG" sz="2200" dirty="0" smtClean="0">
                <a:solidFill>
                  <a:srgbClr val="FF0000"/>
                </a:solidFill>
              </a:rPr>
              <a:t> </a:t>
            </a:r>
            <a:r>
              <a:rPr lang="bg-BG" sz="2200" dirty="0">
                <a:solidFill>
                  <a:srgbClr val="FF0000"/>
                </a:solidFill>
              </a:rPr>
              <a:t>– </a:t>
            </a:r>
            <a:r>
              <a:rPr lang="en-US" dirty="0" smtClean="0">
                <a:solidFill>
                  <a:srgbClr val="FF5050"/>
                </a:solidFill>
              </a:rPr>
              <a:t>JG cells are modified smooth muscle cells located </a:t>
            </a:r>
            <a:r>
              <a:rPr lang="en-US" i="1" dirty="0" smtClean="0">
                <a:solidFill>
                  <a:srgbClr val="FF5050"/>
                </a:solidFill>
              </a:rPr>
              <a:t>in the walls of the afferent</a:t>
            </a:r>
            <a:r>
              <a:rPr lang="bg-BG" dirty="0" smtClean="0">
                <a:solidFill>
                  <a:srgbClr val="FF5050"/>
                </a:solidFill>
              </a:rPr>
              <a:t> </a:t>
            </a:r>
            <a:r>
              <a:rPr lang="en-US" i="1" dirty="0" smtClean="0">
                <a:solidFill>
                  <a:srgbClr val="FF5050"/>
                </a:solidFill>
              </a:rPr>
              <a:t>arterioles immediately proximal to the </a:t>
            </a:r>
            <a:r>
              <a:rPr lang="en-US" i="1" dirty="0" err="1" smtClean="0">
                <a:solidFill>
                  <a:srgbClr val="FF5050"/>
                </a:solidFill>
              </a:rPr>
              <a:t>glomeruli</a:t>
            </a:r>
            <a:r>
              <a:rPr lang="en-US" i="1" dirty="0" smtClean="0">
                <a:solidFill>
                  <a:srgbClr val="FF5050"/>
                </a:solidFill>
              </a:rPr>
              <a:t>, that synthesize </a:t>
            </a:r>
            <a:r>
              <a:rPr lang="en-US" i="1" dirty="0" err="1" smtClean="0">
                <a:solidFill>
                  <a:srgbClr val="FF5050"/>
                </a:solidFill>
              </a:rPr>
              <a:t>renin</a:t>
            </a:r>
            <a:endParaRPr lang="en-GB" dirty="0">
              <a:solidFill>
                <a:srgbClr val="FF5050"/>
              </a:solidFill>
            </a:endParaRPr>
          </a:p>
        </p:txBody>
      </p:sp>
      <p:sp>
        <p:nvSpPr>
          <p:cNvPr id="95261" name="Text Box 29"/>
          <p:cNvSpPr txBox="1">
            <a:spLocks noChangeArrowheads="1"/>
          </p:cNvSpPr>
          <p:nvPr/>
        </p:nvSpPr>
        <p:spPr bwMode="auto">
          <a:xfrm>
            <a:off x="0" y="2060848"/>
            <a:ext cx="9144000" cy="363176"/>
          </a:xfrm>
          <a:prstGeom prst="rect">
            <a:avLst/>
          </a:prstGeom>
          <a:noFill/>
          <a:ln w="9525">
            <a:noFill/>
            <a:miter lim="800000"/>
            <a:headEnd/>
            <a:tailEnd/>
          </a:ln>
          <a:effectLst/>
        </p:spPr>
        <p:txBody>
          <a:bodyPr>
            <a:spAutoFit/>
          </a:bodyPr>
          <a:lstStyle/>
          <a:p>
            <a:pPr>
              <a:lnSpc>
                <a:spcPct val="80000"/>
              </a:lnSpc>
              <a:spcBef>
                <a:spcPct val="50000"/>
              </a:spcBef>
              <a:buFont typeface="Arial" pitchFamily="34" charset="0"/>
              <a:buChar char="•"/>
            </a:pPr>
            <a:r>
              <a:rPr lang="en-US" sz="2200" dirty="0" smtClean="0">
                <a:solidFill>
                  <a:schemeClr val="accent1">
                    <a:lumMod val="75000"/>
                  </a:schemeClr>
                </a:solidFill>
              </a:rPr>
              <a:t> Macula </a:t>
            </a:r>
            <a:r>
              <a:rPr lang="en-US" sz="2200" dirty="0" err="1" smtClean="0">
                <a:solidFill>
                  <a:schemeClr val="accent1">
                    <a:lumMod val="75000"/>
                  </a:schemeClr>
                </a:solidFill>
              </a:rPr>
              <a:t>densa</a:t>
            </a:r>
            <a:r>
              <a:rPr lang="bg-BG" sz="2200" dirty="0" smtClean="0">
                <a:solidFill>
                  <a:schemeClr val="accent1">
                    <a:lumMod val="75000"/>
                  </a:schemeClr>
                </a:solidFill>
              </a:rPr>
              <a:t> </a:t>
            </a:r>
            <a:r>
              <a:rPr lang="bg-BG" sz="2200" dirty="0">
                <a:solidFill>
                  <a:schemeClr val="accent1">
                    <a:lumMod val="75000"/>
                  </a:schemeClr>
                </a:solidFill>
              </a:rPr>
              <a:t>– </a:t>
            </a:r>
            <a:r>
              <a:rPr lang="en-US" sz="2200" dirty="0" smtClean="0">
                <a:solidFill>
                  <a:schemeClr val="accent1">
                    <a:lumMod val="75000"/>
                  </a:schemeClr>
                </a:solidFill>
              </a:rPr>
              <a:t>high dense cells of the distal tubule</a:t>
            </a:r>
            <a:endParaRPr lang="en-GB" sz="2200" dirty="0">
              <a:solidFill>
                <a:schemeClr val="accent1">
                  <a:lumMod val="75000"/>
                </a:schemeClr>
              </a:solidFill>
            </a:endParaRPr>
          </a:p>
        </p:txBody>
      </p:sp>
      <p:sp>
        <p:nvSpPr>
          <p:cNvPr id="95262" name="Text Box 30"/>
          <p:cNvSpPr txBox="1">
            <a:spLocks noChangeArrowheads="1"/>
          </p:cNvSpPr>
          <p:nvPr/>
        </p:nvSpPr>
        <p:spPr bwMode="auto">
          <a:xfrm>
            <a:off x="0" y="2348880"/>
            <a:ext cx="9144000" cy="427037"/>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bg-BG" sz="2200" dirty="0">
                <a:solidFill>
                  <a:schemeClr val="bg2">
                    <a:lumMod val="50000"/>
                  </a:schemeClr>
                </a:solidFill>
              </a:rPr>
              <a:t> </a:t>
            </a:r>
            <a:r>
              <a:rPr lang="en-US" sz="2200" dirty="0" err="1" smtClean="0">
                <a:solidFill>
                  <a:schemeClr val="bg2">
                    <a:lumMod val="50000"/>
                  </a:schemeClr>
                </a:solidFill>
              </a:rPr>
              <a:t>extraglomerular</a:t>
            </a:r>
            <a:r>
              <a:rPr lang="en-US" sz="2200" dirty="0" smtClean="0">
                <a:solidFill>
                  <a:schemeClr val="bg2">
                    <a:lumMod val="50000"/>
                  </a:schemeClr>
                </a:solidFill>
              </a:rPr>
              <a:t> </a:t>
            </a:r>
            <a:r>
              <a:rPr lang="en-US" sz="2200" dirty="0" err="1" smtClean="0">
                <a:solidFill>
                  <a:schemeClr val="bg2">
                    <a:lumMod val="50000"/>
                  </a:schemeClr>
                </a:solidFill>
              </a:rPr>
              <a:t>mesangeal</a:t>
            </a:r>
            <a:r>
              <a:rPr lang="en-US" sz="2200" dirty="0" smtClean="0">
                <a:solidFill>
                  <a:schemeClr val="bg2">
                    <a:lumMod val="50000"/>
                  </a:schemeClr>
                </a:solidFill>
              </a:rPr>
              <a:t> cells</a:t>
            </a:r>
            <a:endParaRPr lang="en-GB" sz="2200"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95260"/>
                                        </p:tgtEl>
                                        <p:attrNameLst>
                                          <p:attrName>style.visibility</p:attrName>
                                        </p:attrNameLst>
                                      </p:cBhvr>
                                      <p:to>
                                        <p:strVal val="visible"/>
                                      </p:to>
                                    </p:set>
                                    <p:anim calcmode="lin" valueType="num">
                                      <p:cBhvr>
                                        <p:cTn id="11" dur="1000" fill="hold"/>
                                        <p:tgtEl>
                                          <p:spTgt spid="95260"/>
                                        </p:tgtEl>
                                        <p:attrNameLst>
                                          <p:attrName>ppt_w</p:attrName>
                                        </p:attrNameLst>
                                      </p:cBhvr>
                                      <p:tavLst>
                                        <p:tav tm="0">
                                          <p:val>
                                            <p:fltVal val="0"/>
                                          </p:val>
                                        </p:tav>
                                        <p:tav tm="100000">
                                          <p:val>
                                            <p:strVal val="#ppt_w"/>
                                          </p:val>
                                        </p:tav>
                                      </p:tavLst>
                                    </p:anim>
                                    <p:anim calcmode="lin" valueType="num">
                                      <p:cBhvr>
                                        <p:cTn id="12" dur="1000" fill="hold"/>
                                        <p:tgtEl>
                                          <p:spTgt spid="95260"/>
                                        </p:tgtEl>
                                        <p:attrNameLst>
                                          <p:attrName>ppt_h</p:attrName>
                                        </p:attrNameLst>
                                      </p:cBhvr>
                                      <p:tavLst>
                                        <p:tav tm="0">
                                          <p:val>
                                            <p:fltVal val="0"/>
                                          </p:val>
                                        </p:tav>
                                        <p:tav tm="100000">
                                          <p:val>
                                            <p:strVal val="#ppt_h"/>
                                          </p:val>
                                        </p:tav>
                                      </p:tavLst>
                                    </p:anim>
                                    <p:anim calcmode="lin" valueType="num">
                                      <p:cBhvr>
                                        <p:cTn id="13" dur="1000" fill="hold"/>
                                        <p:tgtEl>
                                          <p:spTgt spid="9526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5260"/>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95261"/>
                                        </p:tgtEl>
                                        <p:attrNameLst>
                                          <p:attrName>style.visibility</p:attrName>
                                        </p:attrNameLst>
                                      </p:cBhvr>
                                      <p:to>
                                        <p:strVal val="visible"/>
                                      </p:to>
                                    </p:set>
                                    <p:anim calcmode="lin" valueType="num">
                                      <p:cBhvr>
                                        <p:cTn id="18" dur="1000" fill="hold"/>
                                        <p:tgtEl>
                                          <p:spTgt spid="95261"/>
                                        </p:tgtEl>
                                        <p:attrNameLst>
                                          <p:attrName>ppt_w</p:attrName>
                                        </p:attrNameLst>
                                      </p:cBhvr>
                                      <p:tavLst>
                                        <p:tav tm="0">
                                          <p:val>
                                            <p:fltVal val="0"/>
                                          </p:val>
                                        </p:tav>
                                        <p:tav tm="100000">
                                          <p:val>
                                            <p:strVal val="#ppt_w"/>
                                          </p:val>
                                        </p:tav>
                                      </p:tavLst>
                                    </p:anim>
                                    <p:anim calcmode="lin" valueType="num">
                                      <p:cBhvr>
                                        <p:cTn id="19" dur="1000" fill="hold"/>
                                        <p:tgtEl>
                                          <p:spTgt spid="95261"/>
                                        </p:tgtEl>
                                        <p:attrNameLst>
                                          <p:attrName>ppt_h</p:attrName>
                                        </p:attrNameLst>
                                      </p:cBhvr>
                                      <p:tavLst>
                                        <p:tav tm="0">
                                          <p:val>
                                            <p:fltVal val="0"/>
                                          </p:val>
                                        </p:tav>
                                        <p:tav tm="100000">
                                          <p:val>
                                            <p:strVal val="#ppt_h"/>
                                          </p:val>
                                        </p:tav>
                                      </p:tavLst>
                                    </p:anim>
                                    <p:anim calcmode="lin" valueType="num">
                                      <p:cBhvr>
                                        <p:cTn id="20" dur="1000" fill="hold"/>
                                        <p:tgtEl>
                                          <p:spTgt spid="9526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9526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5" presetClass="entr" presetSubtype="0" fill="hold" grpId="0" nodeType="afterEffect">
                                  <p:stCondLst>
                                    <p:cond delay="0"/>
                                  </p:stCondLst>
                                  <p:childTnLst>
                                    <p:set>
                                      <p:cBhvr>
                                        <p:cTn id="24" dur="1" fill="hold">
                                          <p:stCondLst>
                                            <p:cond delay="0"/>
                                          </p:stCondLst>
                                        </p:cTn>
                                        <p:tgtEl>
                                          <p:spTgt spid="95262"/>
                                        </p:tgtEl>
                                        <p:attrNameLst>
                                          <p:attrName>style.visibility</p:attrName>
                                        </p:attrNameLst>
                                      </p:cBhvr>
                                      <p:to>
                                        <p:strVal val="visible"/>
                                      </p:to>
                                    </p:set>
                                    <p:anim calcmode="lin" valueType="num">
                                      <p:cBhvr>
                                        <p:cTn id="25" dur="1000" fill="hold"/>
                                        <p:tgtEl>
                                          <p:spTgt spid="95262"/>
                                        </p:tgtEl>
                                        <p:attrNameLst>
                                          <p:attrName>ppt_w</p:attrName>
                                        </p:attrNameLst>
                                      </p:cBhvr>
                                      <p:tavLst>
                                        <p:tav tm="0">
                                          <p:val>
                                            <p:fltVal val="0"/>
                                          </p:val>
                                        </p:tav>
                                        <p:tav tm="100000">
                                          <p:val>
                                            <p:strVal val="#ppt_w"/>
                                          </p:val>
                                        </p:tav>
                                      </p:tavLst>
                                    </p:anim>
                                    <p:anim calcmode="lin" valueType="num">
                                      <p:cBhvr>
                                        <p:cTn id="26" dur="1000" fill="hold"/>
                                        <p:tgtEl>
                                          <p:spTgt spid="95262"/>
                                        </p:tgtEl>
                                        <p:attrNameLst>
                                          <p:attrName>ppt_h</p:attrName>
                                        </p:attrNameLst>
                                      </p:cBhvr>
                                      <p:tavLst>
                                        <p:tav tm="0">
                                          <p:val>
                                            <p:fltVal val="0"/>
                                          </p:val>
                                        </p:tav>
                                        <p:tav tm="100000">
                                          <p:val>
                                            <p:strVal val="#ppt_h"/>
                                          </p:val>
                                        </p:tav>
                                      </p:tavLst>
                                    </p:anim>
                                    <p:anim calcmode="lin" valueType="num">
                                      <p:cBhvr>
                                        <p:cTn id="27" dur="1000" fill="hold"/>
                                        <p:tgtEl>
                                          <p:spTgt spid="9526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52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9" grpId="0" autoUpdateAnimBg="0"/>
      <p:bldP spid="95260" grpId="0" autoUpdateAnimBg="0"/>
      <p:bldP spid="95261" grpId="0" autoUpdateAnimBg="0"/>
      <p:bldP spid="95262" grpId="0"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1257</TotalTime>
  <Words>2516</Words>
  <Application>Microsoft Office PowerPoint</Application>
  <PresentationFormat>On-screen Show (4:3)</PresentationFormat>
  <Paragraphs>209</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52</vt:i4>
      </vt:variant>
    </vt:vector>
  </HeadingPairs>
  <TitlesOfParts>
    <vt:vector size="53" baseType="lpstr">
      <vt:lpstr>Trek</vt:lpstr>
      <vt:lpstr>Urine formation by the kidneys. Glomerular filtration.  Tubular reabsorption and secretion.  Urine concentration and dilution. Micturition</vt:lpstr>
      <vt:lpstr>Multiple Functions of the Kidneys in Homeostasis</vt:lpstr>
      <vt:lpstr>General Organization of the Kidneys and Urinary Tract</vt:lpstr>
      <vt:lpstr>Anatomy of the kidney</vt:lpstr>
      <vt:lpstr>The Nephron Is the Functional Unit of the Kidney</vt:lpstr>
      <vt:lpstr>Blood supply</vt:lpstr>
      <vt:lpstr>Slide 7</vt:lpstr>
      <vt:lpstr>glomerulus</vt:lpstr>
      <vt:lpstr>Slide 9</vt:lpstr>
      <vt:lpstr>Juxtaglomerular apparatus </vt:lpstr>
      <vt:lpstr>Slide 11</vt:lpstr>
      <vt:lpstr>Urine Formation Results from:  </vt:lpstr>
      <vt:lpstr>Glomerular Filtration</vt:lpstr>
      <vt:lpstr>Glomerular filtration membrane</vt:lpstr>
      <vt:lpstr>Determinants of the glomerular filtration rate (GFR)</vt:lpstr>
      <vt:lpstr>Slide 16</vt:lpstr>
      <vt:lpstr>The Glomerular filtration rate can be expressed as GFR = Kf x (PG – PB – πG + πB) </vt:lpstr>
      <vt:lpstr>Factors on which GFR depends : 1. increased glomerular capillary filtration coefficient increases GFR  2. increased glomerular capillary hydrostatic pressure increases GFR  3. increased glomerular capillary colloid osmotic pressure decreases GFR  4. increased Bowman’s capsule hydrostatic pressure decreases GFR  </vt:lpstr>
      <vt:lpstr>Glomerular filtration rate</vt:lpstr>
      <vt:lpstr>Slide 20</vt:lpstr>
      <vt:lpstr>Role of Tubuloglomerular  Feedback in Autoregulation of GFR</vt:lpstr>
      <vt:lpstr>Hormones and Autacoids That Influence Glomerular Filtration Rate (GFR) </vt:lpstr>
      <vt:lpstr>hormonal control of GFR</vt:lpstr>
      <vt:lpstr>Nervous control of GFR </vt:lpstr>
      <vt:lpstr>Epithelium of the tubular system</vt:lpstr>
      <vt:lpstr>reabsorption</vt:lpstr>
      <vt:lpstr>reabsorption of sodium ions</vt:lpstr>
      <vt:lpstr>reabsorption of sodium ions</vt:lpstr>
      <vt:lpstr>secondary active transport of glucose and amino acids in the proximal tubule</vt:lpstr>
      <vt:lpstr>secondary active transport of glucose and amino acids in the proximal tubule</vt:lpstr>
      <vt:lpstr>Reabsorption and secretion</vt:lpstr>
      <vt:lpstr>Reabsorption and secretion</vt:lpstr>
      <vt:lpstr>Regulation of Tubular Reabsorption</vt:lpstr>
      <vt:lpstr>Use of Clearance Methods to Quantify Kidney Function</vt:lpstr>
      <vt:lpstr>renal clearance</vt:lpstr>
      <vt:lpstr>Slide 36</vt:lpstr>
      <vt:lpstr>Glomerular filtration rate  (GFR) and  Clearance of Inulin (Cin) </vt:lpstr>
      <vt:lpstr>Slide 38</vt:lpstr>
      <vt:lpstr>Slide 39</vt:lpstr>
      <vt:lpstr>Slide 40</vt:lpstr>
      <vt:lpstr>Urinary excretion = Glomerular filtration – Tubular reabsorption + Tubular secretion</vt:lpstr>
      <vt:lpstr>PAH  Clearance </vt:lpstr>
      <vt:lpstr>Transport Maximum for Substances That Are Actively Reabsorbed</vt:lpstr>
      <vt:lpstr>Transport Maximums for Substances That Are Actively Secreted</vt:lpstr>
      <vt:lpstr>Slide 45</vt:lpstr>
      <vt:lpstr>Filtration fraction (FF) - The portion of plasma that is filtered passing trough the nefrons  </vt:lpstr>
      <vt:lpstr>Concentration and dilution of urine</vt:lpstr>
      <vt:lpstr>Slide 48</vt:lpstr>
      <vt:lpstr>Slide 49</vt:lpstr>
      <vt:lpstr>Micturition</vt:lpstr>
      <vt:lpstr>Micturition Reflex</vt:lpstr>
      <vt:lpstr>Micturition reflex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formation by the kidneys. Glomerular filtration. Tubular reabsorption and secretion. Urine concentration and dilution. Micturition</dc:title>
  <dc:creator>user</dc:creator>
  <cp:lastModifiedBy>user</cp:lastModifiedBy>
  <cp:revision>84</cp:revision>
  <dcterms:created xsi:type="dcterms:W3CDTF">2014-02-24T09:22:42Z</dcterms:created>
  <dcterms:modified xsi:type="dcterms:W3CDTF">2018-03-09T08:08:44Z</dcterms:modified>
</cp:coreProperties>
</file>