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64" r:id="rId7"/>
    <p:sldId id="265" r:id="rId8"/>
    <p:sldId id="267" r:id="rId9"/>
    <p:sldId id="268" r:id="rId10"/>
    <p:sldId id="269" r:id="rId11"/>
    <p:sldId id="270" r:id="rId12"/>
    <p:sldId id="271" r:id="rId13"/>
    <p:sldId id="286" r:id="rId14"/>
    <p:sldId id="287" r:id="rId15"/>
    <p:sldId id="274" r:id="rId16"/>
    <p:sldId id="276" r:id="rId17"/>
    <p:sldId id="277" r:id="rId18"/>
    <p:sldId id="279" r:id="rId19"/>
    <p:sldId id="280" r:id="rId20"/>
    <p:sldId id="283" r:id="rId21"/>
    <p:sldId id="284" r:id="rId22"/>
    <p:sldId id="288" r:id="rId23"/>
    <p:sldId id="289" r:id="rId24"/>
    <p:sldId id="290" r:id="rId25"/>
    <p:sldId id="302" r:id="rId26"/>
    <p:sldId id="309" r:id="rId27"/>
    <p:sldId id="310" r:id="rId28"/>
    <p:sldId id="311" r:id="rId29"/>
    <p:sldId id="312" r:id="rId30"/>
    <p:sldId id="345" r:id="rId31"/>
    <p:sldId id="343" r:id="rId32"/>
    <p:sldId id="344" r:id="rId33"/>
    <p:sldId id="342" r:id="rId34"/>
    <p:sldId id="341" r:id="rId35"/>
    <p:sldId id="340" r:id="rId36"/>
    <p:sldId id="337" r:id="rId37"/>
    <p:sldId id="336" r:id="rId38"/>
    <p:sldId id="333" r:id="rId39"/>
    <p:sldId id="330" r:id="rId40"/>
    <p:sldId id="329" r:id="rId41"/>
    <p:sldId id="325" r:id="rId42"/>
    <p:sldId id="324" r:id="rId43"/>
    <p:sldId id="322" r:id="rId44"/>
    <p:sldId id="321" r:id="rId45"/>
    <p:sldId id="346" r:id="rId46"/>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F74CF"/>
    <a:srgbClr val="FFCCCC"/>
    <a:srgbClr val="FF0066"/>
    <a:srgbClr val="99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2724" y="-9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E6F452-D3B2-4117-ACA3-8A2CCA2787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bg-BG"/>
        </a:p>
      </dgm:t>
    </dgm:pt>
    <dgm:pt modelId="{9D28916F-F343-4166-9B0D-091062DA6962}">
      <dgm:prSet phldrT="[Text]"/>
      <dgm:spPr/>
      <dgm:t>
        <a:bodyPr/>
        <a:lstStyle/>
        <a:p>
          <a:r>
            <a:rPr lang="en-US" dirty="0" smtClean="0">
              <a:latin typeface="+mj-lt"/>
            </a:rPr>
            <a:t>HR=75/min; CC=0,8s</a:t>
          </a:r>
          <a:endParaRPr lang="bg-BG" dirty="0">
            <a:latin typeface="+mj-lt"/>
          </a:endParaRPr>
        </a:p>
      </dgm:t>
    </dgm:pt>
    <dgm:pt modelId="{C831FFA3-73D6-400A-924D-57C0F83E8FD2}" type="parTrans" cxnId="{D5E7089F-2BF2-494C-98EA-1ECE4095EC13}">
      <dgm:prSet/>
      <dgm:spPr/>
      <dgm:t>
        <a:bodyPr/>
        <a:lstStyle/>
        <a:p>
          <a:endParaRPr lang="bg-BG"/>
        </a:p>
      </dgm:t>
    </dgm:pt>
    <dgm:pt modelId="{6D2C96FF-089B-4273-A2BE-3FEAC7A01D3F}" type="sibTrans" cxnId="{D5E7089F-2BF2-494C-98EA-1ECE4095EC13}">
      <dgm:prSet/>
      <dgm:spPr/>
      <dgm:t>
        <a:bodyPr/>
        <a:lstStyle/>
        <a:p>
          <a:endParaRPr lang="bg-BG"/>
        </a:p>
      </dgm:t>
    </dgm:pt>
    <dgm:pt modelId="{B96CF924-6A30-4A29-95A1-B6D1A630A8EC}">
      <dgm:prSet phldrT="[Text]"/>
      <dgm:spPr/>
      <dgm:t>
        <a:bodyPr/>
        <a:lstStyle/>
        <a:p>
          <a:r>
            <a:rPr lang="en-US" dirty="0" smtClean="0">
              <a:latin typeface="+mj-lt"/>
            </a:rPr>
            <a:t>Vs=0,3s</a:t>
          </a:r>
          <a:endParaRPr lang="bg-BG" dirty="0">
            <a:latin typeface="+mj-lt"/>
          </a:endParaRPr>
        </a:p>
      </dgm:t>
    </dgm:pt>
    <dgm:pt modelId="{37F1BE15-09A0-44C3-8981-0636540CB955}" type="parTrans" cxnId="{1C1D2E6A-9276-4CBC-9ABD-B3732D96F097}">
      <dgm:prSet/>
      <dgm:spPr/>
      <dgm:t>
        <a:bodyPr/>
        <a:lstStyle/>
        <a:p>
          <a:endParaRPr lang="bg-BG"/>
        </a:p>
      </dgm:t>
    </dgm:pt>
    <dgm:pt modelId="{AA9F987D-F964-4E36-BF21-4BD94F49B50C}" type="sibTrans" cxnId="{1C1D2E6A-9276-4CBC-9ABD-B3732D96F097}">
      <dgm:prSet/>
      <dgm:spPr/>
      <dgm:t>
        <a:bodyPr/>
        <a:lstStyle/>
        <a:p>
          <a:endParaRPr lang="bg-BG"/>
        </a:p>
      </dgm:t>
    </dgm:pt>
    <dgm:pt modelId="{510C9E6E-3070-4861-9970-B370846AD2C9}">
      <dgm:prSet phldrT="[Text]"/>
      <dgm:spPr/>
      <dgm:t>
        <a:bodyPr/>
        <a:lstStyle/>
        <a:p>
          <a:r>
            <a:rPr lang="en-US" dirty="0" smtClean="0">
              <a:latin typeface="+mj-lt"/>
            </a:rPr>
            <a:t>As=0,1s</a:t>
          </a:r>
          <a:endParaRPr lang="bg-BG" dirty="0">
            <a:latin typeface="+mj-lt"/>
          </a:endParaRPr>
        </a:p>
      </dgm:t>
    </dgm:pt>
    <dgm:pt modelId="{E4DA3820-9387-49DA-A9B3-4D924AD955D3}" type="parTrans" cxnId="{0CA81667-BDB5-49F1-BA4F-B6C3CAD933B3}">
      <dgm:prSet/>
      <dgm:spPr/>
      <dgm:t>
        <a:bodyPr/>
        <a:lstStyle/>
        <a:p>
          <a:endParaRPr lang="bg-BG"/>
        </a:p>
      </dgm:t>
    </dgm:pt>
    <dgm:pt modelId="{6D034BA2-E4D5-4B8D-8457-E825DBDDCB77}" type="sibTrans" cxnId="{0CA81667-BDB5-49F1-BA4F-B6C3CAD933B3}">
      <dgm:prSet/>
      <dgm:spPr/>
      <dgm:t>
        <a:bodyPr/>
        <a:lstStyle/>
        <a:p>
          <a:endParaRPr lang="bg-BG"/>
        </a:p>
      </dgm:t>
    </dgm:pt>
    <dgm:pt modelId="{E02D4E68-7316-4ED1-AA2A-4066D2A36E5E}">
      <dgm:prSet phldrT="[Text]"/>
      <dgm:spPr/>
      <dgm:t>
        <a:bodyPr/>
        <a:lstStyle/>
        <a:p>
          <a:r>
            <a:rPr lang="en-US" dirty="0" err="1" smtClean="0">
              <a:latin typeface="+mj-lt"/>
            </a:rPr>
            <a:t>Vd</a:t>
          </a:r>
          <a:r>
            <a:rPr lang="en-US" dirty="0" smtClean="0">
              <a:latin typeface="+mj-lt"/>
            </a:rPr>
            <a:t>=0,5s</a:t>
          </a:r>
          <a:endParaRPr lang="bg-BG" dirty="0">
            <a:latin typeface="+mj-lt"/>
          </a:endParaRPr>
        </a:p>
      </dgm:t>
    </dgm:pt>
    <dgm:pt modelId="{C6388542-A6F2-4CD8-A9F1-80138850B7CD}" type="parTrans" cxnId="{DC78552D-B148-4D4E-AEE9-A03DA2DC987B}">
      <dgm:prSet/>
      <dgm:spPr/>
      <dgm:t>
        <a:bodyPr/>
        <a:lstStyle/>
        <a:p>
          <a:endParaRPr lang="bg-BG"/>
        </a:p>
      </dgm:t>
    </dgm:pt>
    <dgm:pt modelId="{6DC699E4-2928-49EF-873A-53F34F34F8E8}" type="sibTrans" cxnId="{DC78552D-B148-4D4E-AEE9-A03DA2DC987B}">
      <dgm:prSet/>
      <dgm:spPr/>
      <dgm:t>
        <a:bodyPr/>
        <a:lstStyle/>
        <a:p>
          <a:endParaRPr lang="bg-BG"/>
        </a:p>
      </dgm:t>
    </dgm:pt>
    <dgm:pt modelId="{09D03630-7DB2-4FF5-ADF4-ABC88C5AC036}">
      <dgm:prSet phldrT="[Text]"/>
      <dgm:spPr/>
      <dgm:t>
        <a:bodyPr/>
        <a:lstStyle/>
        <a:p>
          <a:r>
            <a:rPr lang="en-US" dirty="0" smtClean="0">
              <a:latin typeface="+mj-lt"/>
            </a:rPr>
            <a:t>Ad=0,7s</a:t>
          </a:r>
          <a:endParaRPr lang="bg-BG" dirty="0">
            <a:latin typeface="+mj-lt"/>
          </a:endParaRPr>
        </a:p>
      </dgm:t>
    </dgm:pt>
    <dgm:pt modelId="{CE3B880E-68F4-43BE-BBA3-B12F2B455DE0}" type="parTrans" cxnId="{21642DE5-4E3D-44FC-A443-98EBBA5C92D8}">
      <dgm:prSet/>
      <dgm:spPr/>
      <dgm:t>
        <a:bodyPr/>
        <a:lstStyle/>
        <a:p>
          <a:endParaRPr lang="bg-BG"/>
        </a:p>
      </dgm:t>
    </dgm:pt>
    <dgm:pt modelId="{38097132-19A4-4216-B629-7120E0010607}" type="sibTrans" cxnId="{21642DE5-4E3D-44FC-A443-98EBBA5C92D8}">
      <dgm:prSet/>
      <dgm:spPr/>
      <dgm:t>
        <a:bodyPr/>
        <a:lstStyle/>
        <a:p>
          <a:endParaRPr lang="bg-BG"/>
        </a:p>
      </dgm:t>
    </dgm:pt>
    <dgm:pt modelId="{DB2C5AB2-745E-43EB-981A-0477CE1FB980}" type="pres">
      <dgm:prSet presAssocID="{FAE6F452-D3B2-4117-ACA3-8A2CCA278796}" presName="diagram" presStyleCnt="0">
        <dgm:presLayoutVars>
          <dgm:dir/>
          <dgm:resizeHandles val="exact"/>
        </dgm:presLayoutVars>
      </dgm:prSet>
      <dgm:spPr/>
      <dgm:t>
        <a:bodyPr/>
        <a:lstStyle/>
        <a:p>
          <a:endParaRPr lang="bg-BG"/>
        </a:p>
      </dgm:t>
    </dgm:pt>
    <dgm:pt modelId="{7010FCD0-527F-42F1-912E-B2A912C8A94D}" type="pres">
      <dgm:prSet presAssocID="{9D28916F-F343-4166-9B0D-091062DA6962}" presName="node" presStyleLbl="node1" presStyleIdx="0" presStyleCnt="5" custScaleX="210917" custLinFactY="-3836" custLinFactNeighborX="67766" custLinFactNeighborY="-100000">
        <dgm:presLayoutVars>
          <dgm:bulletEnabled val="1"/>
        </dgm:presLayoutVars>
      </dgm:prSet>
      <dgm:spPr/>
      <dgm:t>
        <a:bodyPr/>
        <a:lstStyle/>
        <a:p>
          <a:endParaRPr lang="bg-BG"/>
        </a:p>
      </dgm:t>
    </dgm:pt>
    <dgm:pt modelId="{08BB47CC-C6F7-4C42-A69A-C13E5E4E5823}" type="pres">
      <dgm:prSet presAssocID="{6D2C96FF-089B-4273-A2BE-3FEAC7A01D3F}" presName="sibTrans" presStyleCnt="0"/>
      <dgm:spPr/>
    </dgm:pt>
    <dgm:pt modelId="{7C4847CD-5C4B-4F46-8BAE-4F2D1CD1DED0}" type="pres">
      <dgm:prSet presAssocID="{B96CF924-6A30-4A29-95A1-B6D1A630A8EC}" presName="node" presStyleLbl="node1" presStyleIdx="1" presStyleCnt="5" custLinFactY="4137" custLinFactNeighborX="-567" custLinFactNeighborY="100000">
        <dgm:presLayoutVars>
          <dgm:bulletEnabled val="1"/>
        </dgm:presLayoutVars>
      </dgm:prSet>
      <dgm:spPr/>
      <dgm:t>
        <a:bodyPr/>
        <a:lstStyle/>
        <a:p>
          <a:endParaRPr lang="bg-BG"/>
        </a:p>
      </dgm:t>
    </dgm:pt>
    <dgm:pt modelId="{433C858D-1A3A-49F4-9916-EDE7E8E314BB}" type="pres">
      <dgm:prSet presAssocID="{AA9F987D-F964-4E36-BF21-4BD94F49B50C}" presName="sibTrans" presStyleCnt="0"/>
      <dgm:spPr/>
    </dgm:pt>
    <dgm:pt modelId="{5A995BF6-89B9-42C3-A3D3-279560CE45E6}" type="pres">
      <dgm:prSet presAssocID="{510C9E6E-3070-4861-9970-B370846AD2C9}" presName="node" presStyleLbl="node1" presStyleIdx="2" presStyleCnt="5" custLinFactX="-10567" custLinFactNeighborX="-100000" custLinFactNeighborY="-22183">
        <dgm:presLayoutVars>
          <dgm:bulletEnabled val="1"/>
        </dgm:presLayoutVars>
      </dgm:prSet>
      <dgm:spPr/>
      <dgm:t>
        <a:bodyPr/>
        <a:lstStyle/>
        <a:p>
          <a:endParaRPr lang="bg-BG"/>
        </a:p>
      </dgm:t>
    </dgm:pt>
    <dgm:pt modelId="{E1047F74-1400-45D9-8669-466DA5099E13}" type="pres">
      <dgm:prSet presAssocID="{6D034BA2-E4D5-4B8D-8457-E825DBDDCB77}" presName="sibTrans" presStyleCnt="0"/>
      <dgm:spPr/>
    </dgm:pt>
    <dgm:pt modelId="{3CF9B3CF-E754-4345-A8AC-67559ECBA230}" type="pres">
      <dgm:prSet presAssocID="{E02D4E68-7316-4ED1-AA2A-4066D2A36E5E}" presName="node" presStyleLbl="node1" presStyleIdx="3" presStyleCnt="5" custLinFactX="7707" custLinFactNeighborX="100000" custLinFactNeighborY="-12530">
        <dgm:presLayoutVars>
          <dgm:bulletEnabled val="1"/>
        </dgm:presLayoutVars>
      </dgm:prSet>
      <dgm:spPr/>
      <dgm:t>
        <a:bodyPr/>
        <a:lstStyle/>
        <a:p>
          <a:endParaRPr lang="bg-BG"/>
        </a:p>
      </dgm:t>
    </dgm:pt>
    <dgm:pt modelId="{E5FA3DF8-6218-4051-98FE-C6EC82AD7BEB}" type="pres">
      <dgm:prSet presAssocID="{6DC699E4-2928-49EF-873A-53F34F34F8E8}" presName="sibTrans" presStyleCnt="0"/>
      <dgm:spPr/>
    </dgm:pt>
    <dgm:pt modelId="{F91917EF-D204-4830-8E26-84C0BE9E6D15}" type="pres">
      <dgm:prSet presAssocID="{09D03630-7DB2-4FF5-ADF4-ABC88C5AC036}" presName="node" presStyleLbl="node1" presStyleIdx="4" presStyleCnt="5" custLinFactY="-38849" custLinFactNeighborX="-2293" custLinFactNeighborY="-100000">
        <dgm:presLayoutVars>
          <dgm:bulletEnabled val="1"/>
        </dgm:presLayoutVars>
      </dgm:prSet>
      <dgm:spPr/>
      <dgm:t>
        <a:bodyPr/>
        <a:lstStyle/>
        <a:p>
          <a:endParaRPr lang="bg-BG"/>
        </a:p>
      </dgm:t>
    </dgm:pt>
  </dgm:ptLst>
  <dgm:cxnLst>
    <dgm:cxn modelId="{225C3FFB-00AA-443D-BDCE-DB03CBD6D4D0}" type="presOf" srcId="{9D28916F-F343-4166-9B0D-091062DA6962}" destId="{7010FCD0-527F-42F1-912E-B2A912C8A94D}" srcOrd="0" destOrd="0" presId="urn:microsoft.com/office/officeart/2005/8/layout/default"/>
    <dgm:cxn modelId="{401D18C4-62CE-4207-A459-D84A49C87FE1}" type="presOf" srcId="{09D03630-7DB2-4FF5-ADF4-ABC88C5AC036}" destId="{F91917EF-D204-4830-8E26-84C0BE9E6D15}" srcOrd="0" destOrd="0" presId="urn:microsoft.com/office/officeart/2005/8/layout/default"/>
    <dgm:cxn modelId="{0CA81667-BDB5-49F1-BA4F-B6C3CAD933B3}" srcId="{FAE6F452-D3B2-4117-ACA3-8A2CCA278796}" destId="{510C9E6E-3070-4861-9970-B370846AD2C9}" srcOrd="2" destOrd="0" parTransId="{E4DA3820-9387-49DA-A9B3-4D924AD955D3}" sibTransId="{6D034BA2-E4D5-4B8D-8457-E825DBDDCB77}"/>
    <dgm:cxn modelId="{DC78552D-B148-4D4E-AEE9-A03DA2DC987B}" srcId="{FAE6F452-D3B2-4117-ACA3-8A2CCA278796}" destId="{E02D4E68-7316-4ED1-AA2A-4066D2A36E5E}" srcOrd="3" destOrd="0" parTransId="{C6388542-A6F2-4CD8-A9F1-80138850B7CD}" sibTransId="{6DC699E4-2928-49EF-873A-53F34F34F8E8}"/>
    <dgm:cxn modelId="{D5E7089F-2BF2-494C-98EA-1ECE4095EC13}" srcId="{FAE6F452-D3B2-4117-ACA3-8A2CCA278796}" destId="{9D28916F-F343-4166-9B0D-091062DA6962}" srcOrd="0" destOrd="0" parTransId="{C831FFA3-73D6-400A-924D-57C0F83E8FD2}" sibTransId="{6D2C96FF-089B-4273-A2BE-3FEAC7A01D3F}"/>
    <dgm:cxn modelId="{26984E4C-1264-4013-B1BB-9E06AAFC3B8A}" type="presOf" srcId="{510C9E6E-3070-4861-9970-B370846AD2C9}" destId="{5A995BF6-89B9-42C3-A3D3-279560CE45E6}" srcOrd="0" destOrd="0" presId="urn:microsoft.com/office/officeart/2005/8/layout/default"/>
    <dgm:cxn modelId="{A1B9C341-DB36-484F-91F1-6B1ACFB01456}" type="presOf" srcId="{B96CF924-6A30-4A29-95A1-B6D1A630A8EC}" destId="{7C4847CD-5C4B-4F46-8BAE-4F2D1CD1DED0}" srcOrd="0" destOrd="0" presId="urn:microsoft.com/office/officeart/2005/8/layout/default"/>
    <dgm:cxn modelId="{21642DE5-4E3D-44FC-A443-98EBBA5C92D8}" srcId="{FAE6F452-D3B2-4117-ACA3-8A2CCA278796}" destId="{09D03630-7DB2-4FF5-ADF4-ABC88C5AC036}" srcOrd="4" destOrd="0" parTransId="{CE3B880E-68F4-43BE-BBA3-B12F2B455DE0}" sibTransId="{38097132-19A4-4216-B629-7120E0010607}"/>
    <dgm:cxn modelId="{BF8C0462-5B46-4F87-8AED-98EEA5D109A7}" type="presOf" srcId="{E02D4E68-7316-4ED1-AA2A-4066D2A36E5E}" destId="{3CF9B3CF-E754-4345-A8AC-67559ECBA230}" srcOrd="0" destOrd="0" presId="urn:microsoft.com/office/officeart/2005/8/layout/default"/>
    <dgm:cxn modelId="{1C1D2E6A-9276-4CBC-9ABD-B3732D96F097}" srcId="{FAE6F452-D3B2-4117-ACA3-8A2CCA278796}" destId="{B96CF924-6A30-4A29-95A1-B6D1A630A8EC}" srcOrd="1" destOrd="0" parTransId="{37F1BE15-09A0-44C3-8981-0636540CB955}" sibTransId="{AA9F987D-F964-4E36-BF21-4BD94F49B50C}"/>
    <dgm:cxn modelId="{4FDC8E22-825A-47B8-8458-6A0911AE0065}" type="presOf" srcId="{FAE6F452-D3B2-4117-ACA3-8A2CCA278796}" destId="{DB2C5AB2-745E-43EB-981A-0477CE1FB980}" srcOrd="0" destOrd="0" presId="urn:microsoft.com/office/officeart/2005/8/layout/default"/>
    <dgm:cxn modelId="{FA24DCBB-7AB9-4B1F-ABE6-A9924700418F}" type="presParOf" srcId="{DB2C5AB2-745E-43EB-981A-0477CE1FB980}" destId="{7010FCD0-527F-42F1-912E-B2A912C8A94D}" srcOrd="0" destOrd="0" presId="urn:microsoft.com/office/officeart/2005/8/layout/default"/>
    <dgm:cxn modelId="{CB0ECD42-201B-40DE-8E51-0DCD6A34E8C0}" type="presParOf" srcId="{DB2C5AB2-745E-43EB-981A-0477CE1FB980}" destId="{08BB47CC-C6F7-4C42-A69A-C13E5E4E5823}" srcOrd="1" destOrd="0" presId="urn:microsoft.com/office/officeart/2005/8/layout/default"/>
    <dgm:cxn modelId="{F8CF5DA6-2033-495D-9A9C-8AD0CAAF45F8}" type="presParOf" srcId="{DB2C5AB2-745E-43EB-981A-0477CE1FB980}" destId="{7C4847CD-5C4B-4F46-8BAE-4F2D1CD1DED0}" srcOrd="2" destOrd="0" presId="urn:microsoft.com/office/officeart/2005/8/layout/default"/>
    <dgm:cxn modelId="{37B09B11-8A24-4F4A-A3FF-EA0F87EB163F}" type="presParOf" srcId="{DB2C5AB2-745E-43EB-981A-0477CE1FB980}" destId="{433C858D-1A3A-49F4-9916-EDE7E8E314BB}" srcOrd="3" destOrd="0" presId="urn:microsoft.com/office/officeart/2005/8/layout/default"/>
    <dgm:cxn modelId="{7BD7BBE3-4917-4144-A183-D45604406DF6}" type="presParOf" srcId="{DB2C5AB2-745E-43EB-981A-0477CE1FB980}" destId="{5A995BF6-89B9-42C3-A3D3-279560CE45E6}" srcOrd="4" destOrd="0" presId="urn:microsoft.com/office/officeart/2005/8/layout/default"/>
    <dgm:cxn modelId="{B054B08D-9C58-4901-9489-DB5D68D1A2B1}" type="presParOf" srcId="{DB2C5AB2-745E-43EB-981A-0477CE1FB980}" destId="{E1047F74-1400-45D9-8669-466DA5099E13}" srcOrd="5" destOrd="0" presId="urn:microsoft.com/office/officeart/2005/8/layout/default"/>
    <dgm:cxn modelId="{C785DC56-15A5-45C9-AF48-FF1A2D08BCDF}" type="presParOf" srcId="{DB2C5AB2-745E-43EB-981A-0477CE1FB980}" destId="{3CF9B3CF-E754-4345-A8AC-67559ECBA230}" srcOrd="6" destOrd="0" presId="urn:microsoft.com/office/officeart/2005/8/layout/default"/>
    <dgm:cxn modelId="{455980F9-D080-4CAA-B08C-A063155F31C6}" type="presParOf" srcId="{DB2C5AB2-745E-43EB-981A-0477CE1FB980}" destId="{E5FA3DF8-6218-4051-98FE-C6EC82AD7BEB}" srcOrd="7" destOrd="0" presId="urn:microsoft.com/office/officeart/2005/8/layout/default"/>
    <dgm:cxn modelId="{24D7CB51-CE5A-404F-8736-9D0E0B5F30BE}" type="presParOf" srcId="{DB2C5AB2-745E-43EB-981A-0477CE1FB980}" destId="{F91917EF-D204-4830-8E26-84C0BE9E6D15}" srcOrd="8"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10FCD0-527F-42F1-912E-B2A912C8A94D}">
      <dsp:nvSpPr>
        <dsp:cNvPr id="0" name=""/>
        <dsp:cNvSpPr/>
      </dsp:nvSpPr>
      <dsp:spPr>
        <a:xfrm>
          <a:off x="2886" y="0"/>
          <a:ext cx="2805425" cy="7980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HR=75/min; CC=0,8s</a:t>
          </a:r>
          <a:endParaRPr lang="bg-BG" sz="2400" kern="1200" dirty="0">
            <a:latin typeface="+mj-lt"/>
          </a:endParaRPr>
        </a:p>
      </dsp:txBody>
      <dsp:txXfrm>
        <a:off x="2886" y="0"/>
        <a:ext cx="2805425" cy="798065"/>
      </dsp:txXfrm>
    </dsp:sp>
    <dsp:sp modelId="{7C4847CD-5C4B-4F46-8BAE-4F2D1CD1DED0}">
      <dsp:nvSpPr>
        <dsp:cNvPr id="0" name=""/>
        <dsp:cNvSpPr/>
      </dsp:nvSpPr>
      <dsp:spPr>
        <a:xfrm>
          <a:off x="0" y="1872208"/>
          <a:ext cx="1330108" cy="7980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Vs=0,3s</a:t>
          </a:r>
          <a:endParaRPr lang="bg-BG" sz="2400" kern="1200" dirty="0">
            <a:latin typeface="+mj-lt"/>
          </a:endParaRPr>
        </a:p>
      </dsp:txBody>
      <dsp:txXfrm>
        <a:off x="0" y="1872208"/>
        <a:ext cx="1330108" cy="798065"/>
      </dsp:txXfrm>
    </dsp:sp>
    <dsp:sp modelId="{5A995BF6-89B9-42C3-A3D3-279560CE45E6}">
      <dsp:nvSpPr>
        <dsp:cNvPr id="0" name=""/>
        <dsp:cNvSpPr/>
      </dsp:nvSpPr>
      <dsp:spPr>
        <a:xfrm>
          <a:off x="0" y="864092"/>
          <a:ext cx="1330108" cy="7980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As=0,1s</a:t>
          </a:r>
          <a:endParaRPr lang="bg-BG" sz="2400" kern="1200" dirty="0">
            <a:latin typeface="+mj-lt"/>
          </a:endParaRPr>
        </a:p>
      </dsp:txBody>
      <dsp:txXfrm>
        <a:off x="0" y="864092"/>
        <a:ext cx="1330108" cy="798065"/>
      </dsp:txXfrm>
    </dsp:sp>
    <dsp:sp modelId="{3CF9B3CF-E754-4345-A8AC-67559ECBA230}">
      <dsp:nvSpPr>
        <dsp:cNvPr id="0" name=""/>
        <dsp:cNvSpPr/>
      </dsp:nvSpPr>
      <dsp:spPr>
        <a:xfrm>
          <a:off x="1440162" y="1872205"/>
          <a:ext cx="1330108" cy="7980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latin typeface="+mj-lt"/>
            </a:rPr>
            <a:t>Vd</a:t>
          </a:r>
          <a:r>
            <a:rPr lang="en-US" sz="2400" kern="1200" dirty="0" smtClean="0">
              <a:latin typeface="+mj-lt"/>
            </a:rPr>
            <a:t>=0,5s</a:t>
          </a:r>
          <a:endParaRPr lang="bg-BG" sz="2400" kern="1200" dirty="0">
            <a:latin typeface="+mj-lt"/>
          </a:endParaRPr>
        </a:p>
      </dsp:txBody>
      <dsp:txXfrm>
        <a:off x="1440162" y="1872205"/>
        <a:ext cx="1330108" cy="798065"/>
      </dsp:txXfrm>
    </dsp:sp>
    <dsp:sp modelId="{F91917EF-D204-4830-8E26-84C0BE9E6D15}">
      <dsp:nvSpPr>
        <dsp:cNvPr id="0" name=""/>
        <dsp:cNvSpPr/>
      </dsp:nvSpPr>
      <dsp:spPr>
        <a:xfrm>
          <a:off x="1440162" y="864097"/>
          <a:ext cx="1330108" cy="7980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Ad=0,7s</a:t>
          </a:r>
          <a:endParaRPr lang="bg-BG" sz="2400" kern="1200" dirty="0">
            <a:latin typeface="+mj-lt"/>
          </a:endParaRPr>
        </a:p>
      </dsp:txBody>
      <dsp:txXfrm>
        <a:off x="1440162" y="864097"/>
        <a:ext cx="1330108" cy="7980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19" name="Footer Placeholder 18"/>
          <p:cNvSpPr>
            <a:spLocks noGrp="1"/>
          </p:cNvSpPr>
          <p:nvPr>
            <p:ph type="ftr" sz="quarter" idx="11"/>
          </p:nvPr>
        </p:nvSpPr>
        <p:spPr/>
        <p:txBody>
          <a:bodyPr/>
          <a:lstStyle/>
          <a:p>
            <a:endParaRPr lang="bg-BG"/>
          </a:p>
        </p:txBody>
      </p:sp>
      <p:sp>
        <p:nvSpPr>
          <p:cNvPr id="27" name="Slide Number Placeholder 26"/>
          <p:cNvSpPr>
            <a:spLocks noGrp="1"/>
          </p:cNvSpPr>
          <p:nvPr>
            <p:ph type="sldNum" sz="quarter" idx="12"/>
          </p:nvPr>
        </p:nvSpPr>
        <p:spPr/>
        <p:txBody>
          <a:bodyPr/>
          <a:lstStyle/>
          <a:p>
            <a:fld id="{A0095C53-3FFC-42D9-81E4-29E1415339EF}" type="slidenum">
              <a:rPr lang="bg-BG" smtClean="0"/>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0095C53-3FFC-42D9-81E4-29E1415339EF}"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0095C53-3FFC-42D9-81E4-29E1415339EF}" type="slidenum">
              <a:rPr lang="bg-BG" smtClean="0"/>
              <a:pPr/>
              <a:t>‹#›</a:t>
            </a:fld>
            <a:endParaRPr lang="bg-B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bg-BG"/>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a:xfrm>
            <a:off x="457200" y="6243638"/>
            <a:ext cx="2133600" cy="457200"/>
          </a:xfrm>
        </p:spPr>
        <p:txBody>
          <a:bodyPr/>
          <a:lstStyle>
            <a:lvl1pPr>
              <a:defRPr/>
            </a:lvl1pPr>
          </a:lstStyle>
          <a:p>
            <a:pPr>
              <a:defRPr/>
            </a:pPr>
            <a:endParaRPr lang="bg-BG"/>
          </a:p>
        </p:txBody>
      </p:sp>
      <p:sp>
        <p:nvSpPr>
          <p:cNvPr id="8" name="Footer Placeholder 7"/>
          <p:cNvSpPr>
            <a:spLocks noGrp="1"/>
          </p:cNvSpPr>
          <p:nvPr>
            <p:ph type="ftr" sz="quarter" idx="11"/>
          </p:nvPr>
        </p:nvSpPr>
        <p:spPr/>
        <p:txBody>
          <a:bodyPr/>
          <a:lstStyle>
            <a:lvl1pPr>
              <a:defRPr/>
            </a:lvl1pPr>
          </a:lstStyle>
          <a:p>
            <a:pPr>
              <a:defRPr/>
            </a:pPr>
            <a:endParaRPr lang="bg-BG"/>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pPr>
              <a:defRPr/>
            </a:pPr>
            <a:fld id="{0BB024BC-9A65-42CE-8801-802002D58009}" type="slidenum">
              <a:rPr lang="bg-BG"/>
              <a:pPr>
                <a:defRPr/>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0095C53-3FFC-42D9-81E4-29E1415339EF}"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0095C53-3FFC-42D9-81E4-29E1415339EF}" type="slidenum">
              <a:rPr lang="bg-BG" smtClean="0"/>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0095C53-3FFC-42D9-81E4-29E1415339EF}"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A0095C53-3FFC-42D9-81E4-29E1415339EF}"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A0095C53-3FFC-42D9-81E4-29E1415339EF}"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A0095C53-3FFC-42D9-81E4-29E1415339EF}"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0095C53-3FFC-42D9-81E4-29E1415339EF}"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01EBB0A-D6A3-4364-9277-F35D3749EDC7}" type="datetimeFigureOut">
              <a:rPr lang="bg-BG" smtClean="0"/>
              <a:pPr/>
              <a:t>23.1.2018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a:xfrm>
            <a:off x="8077200" y="6356350"/>
            <a:ext cx="609600" cy="365125"/>
          </a:xfrm>
        </p:spPr>
        <p:txBody>
          <a:bodyPr/>
          <a:lstStyle/>
          <a:p>
            <a:fld id="{A0095C53-3FFC-42D9-81E4-29E1415339EF}" type="slidenum">
              <a:rPr lang="bg-BG" smtClean="0"/>
              <a:pPr/>
              <a:t>‹#›</a:t>
            </a:fld>
            <a:endParaRPr lang="bg-BG"/>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01EBB0A-D6A3-4364-9277-F35D3749EDC7}" type="datetimeFigureOut">
              <a:rPr lang="bg-BG" smtClean="0"/>
              <a:pPr/>
              <a:t>23.1.2018 г.</a:t>
            </a:fld>
            <a:endParaRPr lang="bg-BG"/>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bg-BG"/>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0095C53-3FFC-42D9-81E4-29E1415339EF}" type="slidenum">
              <a:rPr lang="bg-BG" smtClean="0"/>
              <a:pPr/>
              <a:t>‹#›</a:t>
            </a:fld>
            <a:endParaRPr lang="bg-BG"/>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gif"/><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image" Target="../media/image53.jpeg"/><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84784"/>
            <a:ext cx="9144000" cy="3528392"/>
          </a:xfrm>
        </p:spPr>
        <p:txBody>
          <a:bodyPr>
            <a:normAutofit fontScale="90000"/>
          </a:bodyPr>
          <a:lstStyle/>
          <a:p>
            <a:r>
              <a:rPr lang="en-US" dirty="0" smtClean="0"/>
              <a:t>Cardiac cycle. Function of the valves. Work output of the heart. Heard sounds. </a:t>
            </a:r>
            <a:br>
              <a:rPr lang="en-US" dirty="0" smtClean="0"/>
            </a:br>
            <a:r>
              <a:rPr lang="en-US" dirty="0" smtClean="0"/>
              <a:t>Intrinsic and extrinsic regulation of myocardial </a:t>
            </a:r>
            <a:r>
              <a:rPr lang="en-US" dirty="0" smtClean="0"/>
              <a:t>performance</a:t>
            </a:r>
            <a:endParaRPr lang="bg-BG" dirty="0"/>
          </a:p>
        </p:txBody>
      </p:sp>
      <p:sp>
        <p:nvSpPr>
          <p:cNvPr id="3" name="Subtitle 2"/>
          <p:cNvSpPr>
            <a:spLocks noGrp="1"/>
          </p:cNvSpPr>
          <p:nvPr>
            <p:ph type="subTitle" idx="1"/>
          </p:nvPr>
        </p:nvSpPr>
        <p:spPr>
          <a:xfrm>
            <a:off x="2987824" y="5373216"/>
            <a:ext cx="5832648" cy="1176536"/>
          </a:xfrm>
        </p:spPr>
        <p:txBody>
          <a:bodyPr>
            <a:noAutofit/>
          </a:bodyPr>
          <a:lstStyle/>
          <a:p>
            <a:r>
              <a:rPr lang="en-US" sz="2000" dirty="0" smtClean="0"/>
              <a:t>Assoc. </a:t>
            </a:r>
            <a:r>
              <a:rPr lang="en-US" sz="2000" dirty="0" err="1" smtClean="0"/>
              <a:t>prof</a:t>
            </a:r>
            <a:r>
              <a:rPr lang="en-US" sz="2000" dirty="0" smtClean="0"/>
              <a:t>. </a:t>
            </a:r>
            <a:r>
              <a:rPr lang="en-US" sz="2000" dirty="0" err="1" smtClean="0"/>
              <a:t>Boryana</a:t>
            </a:r>
            <a:r>
              <a:rPr lang="en-US" sz="2000" dirty="0" smtClean="0"/>
              <a:t> </a:t>
            </a:r>
            <a:r>
              <a:rPr lang="en-US" sz="2000" dirty="0" err="1" smtClean="0"/>
              <a:t>Ruseva</a:t>
            </a:r>
            <a:r>
              <a:rPr lang="en-US" sz="2000" dirty="0" smtClean="0"/>
              <a:t>, MD, PhD</a:t>
            </a:r>
          </a:p>
          <a:p>
            <a:r>
              <a:rPr lang="en-US" sz="2000" dirty="0" smtClean="0"/>
              <a:t>Department of Physiology</a:t>
            </a:r>
          </a:p>
          <a:p>
            <a:r>
              <a:rPr lang="en-US" sz="2000" dirty="0" smtClean="0"/>
              <a:t>Medical university</a:t>
            </a:r>
          </a:p>
          <a:p>
            <a:r>
              <a:rPr lang="en-US" sz="2000" dirty="0" smtClean="0"/>
              <a:t>Pleven</a:t>
            </a:r>
            <a:endParaRPr lang="bg-BG" sz="2000" dirty="0"/>
          </a:p>
        </p:txBody>
      </p:sp>
      <p:pic>
        <p:nvPicPr>
          <p:cNvPr id="6" name="Picture 6" descr="heartbeat"/>
          <p:cNvPicPr>
            <a:picLocks noChangeAspect="1" noChangeArrowheads="1" noCrop="1"/>
          </p:cNvPicPr>
          <p:nvPr/>
        </p:nvPicPr>
        <p:blipFill>
          <a:blip r:embed="rId2" cstate="print"/>
          <a:srcRect/>
          <a:stretch>
            <a:fillRect/>
          </a:stretch>
        </p:blipFill>
        <p:spPr bwMode="auto">
          <a:xfrm>
            <a:off x="0" y="4898391"/>
            <a:ext cx="2088232" cy="1959609"/>
          </a:xfrm>
          <a:prstGeom prst="rect">
            <a:avLst/>
          </a:prstGeom>
          <a:noFill/>
        </p:spPr>
      </p:pic>
      <p:sp>
        <p:nvSpPr>
          <p:cNvPr id="5" name="TextBox 4"/>
          <p:cNvSpPr txBox="1"/>
          <p:nvPr/>
        </p:nvSpPr>
        <p:spPr>
          <a:xfrm>
            <a:off x="2915817" y="188640"/>
            <a:ext cx="4752528" cy="1231106"/>
          </a:xfrm>
          <a:prstGeom prst="rect">
            <a:avLst/>
          </a:prstGeom>
          <a:noFill/>
        </p:spPr>
        <p:txBody>
          <a:bodyPr wrap="square" rtlCol="0">
            <a:spAutoFit/>
          </a:bodyPr>
          <a:lstStyle/>
          <a:p>
            <a:pPr algn="ctr"/>
            <a:r>
              <a:rPr lang="en-US" altLang="bg-BG" sz="2000" b="1" dirty="0" smtClean="0">
                <a:solidFill>
                  <a:srgbClr val="66FFFF"/>
                </a:solidFill>
                <a:latin typeface="Times New Roman" pitchFamily="18" charset="0"/>
                <a:cs typeface="Times New Roman" pitchFamily="18" charset="0"/>
              </a:rPr>
              <a:t>MEDICAL UNIVERSITY – PLEVEN</a:t>
            </a:r>
            <a:endParaRPr lang="bg-BG" altLang="bg-BG" sz="2000" b="1" dirty="0" smtClean="0">
              <a:solidFill>
                <a:srgbClr val="66FFFF"/>
              </a:solidFill>
              <a:latin typeface="Times New Roman" pitchFamily="18" charset="0"/>
              <a:cs typeface="Times New Roman" pitchFamily="18" charset="0"/>
            </a:endParaRPr>
          </a:p>
          <a:p>
            <a:pPr algn="ctr"/>
            <a:r>
              <a:rPr lang="en-US" altLang="bg-BG" b="1" dirty="0" smtClean="0">
                <a:solidFill>
                  <a:srgbClr val="66FFFF"/>
                </a:solidFill>
                <a:latin typeface="Times New Roman" pitchFamily="18" charset="0"/>
                <a:cs typeface="Times New Roman" pitchFamily="18" charset="0"/>
              </a:rPr>
              <a:t>FACULTY OF MEDICINE</a:t>
            </a:r>
            <a:endParaRPr lang="bg-BG" altLang="bg-BG" b="1" dirty="0" smtClean="0">
              <a:solidFill>
                <a:srgbClr val="66FFFF"/>
              </a:solidFill>
              <a:latin typeface="Times New Roman" pitchFamily="18" charset="0"/>
              <a:cs typeface="Times New Roman" pitchFamily="18" charset="0"/>
            </a:endParaRPr>
          </a:p>
          <a:p>
            <a:pPr algn="ctr"/>
            <a:r>
              <a:rPr lang="en-US" altLang="bg-BG" b="1" dirty="0" smtClean="0">
                <a:solidFill>
                  <a:srgbClr val="66FFFF"/>
                </a:solidFill>
                <a:latin typeface="Times New Roman" pitchFamily="18" charset="0"/>
                <a:cs typeface="Times New Roman" pitchFamily="18" charset="0"/>
              </a:rPr>
              <a:t>DISTANCE LEARNING CENTER</a:t>
            </a:r>
            <a:endParaRPr lang="bg-BG" altLang="bg-BG" b="1" dirty="0" smtClean="0">
              <a:solidFill>
                <a:srgbClr val="66FFFF"/>
              </a:solidFill>
              <a:latin typeface="Times New Roman" pitchFamily="18" charset="0"/>
              <a:cs typeface="Times New Roman" pitchFamily="18" charset="0"/>
            </a:endParaRPr>
          </a:p>
          <a:p>
            <a:endParaRPr lang="bg-BG" dirty="0"/>
          </a:p>
        </p:txBody>
      </p:sp>
      <p:sp>
        <p:nvSpPr>
          <p:cNvPr id="7" name="TextBox 6"/>
          <p:cNvSpPr txBox="1"/>
          <p:nvPr/>
        </p:nvSpPr>
        <p:spPr>
          <a:xfrm>
            <a:off x="0" y="980728"/>
            <a:ext cx="1781770" cy="646331"/>
          </a:xfrm>
          <a:prstGeom prst="rect">
            <a:avLst/>
          </a:prstGeom>
          <a:noFill/>
        </p:spPr>
        <p:txBody>
          <a:bodyPr wrap="none" rtlCol="0">
            <a:spAutoFit/>
          </a:bodyPr>
          <a:lstStyle/>
          <a:p>
            <a:r>
              <a:rPr lang="en-US" altLang="en-US" b="1" dirty="0" smtClean="0">
                <a:latin typeface="Arial Black" panose="020B0A04020102020204" pitchFamily="34" charset="0"/>
                <a:cs typeface="+mn-ea"/>
              </a:rPr>
              <a:t>Lecture </a:t>
            </a:r>
            <a:r>
              <a:rPr lang="bg-BG" altLang="en-US" b="1" dirty="0" smtClean="0">
                <a:latin typeface="Arial Black" panose="020B0A04020102020204" pitchFamily="34" charset="0"/>
                <a:cs typeface="Arial" panose="020B0604020202020204" pitchFamily="34" charset="0"/>
              </a:rPr>
              <a:t>№</a:t>
            </a:r>
            <a:r>
              <a:rPr lang="bg-BG" altLang="en-US" b="1" dirty="0" smtClean="0">
                <a:latin typeface="Arial Black" panose="020B0A04020102020204" pitchFamily="34" charset="0"/>
                <a:cs typeface="+mn-ea"/>
              </a:rPr>
              <a:t> </a:t>
            </a:r>
            <a:r>
              <a:rPr lang="en-US" altLang="en-US" b="1" dirty="0" smtClean="0">
                <a:latin typeface="Arial Black" panose="020B0A04020102020204" pitchFamily="34" charset="0"/>
                <a:cs typeface="+mn-ea"/>
              </a:rPr>
              <a:t>7</a:t>
            </a:r>
            <a:endParaRPr lang="bg-BG" altLang="en-US" b="1" dirty="0" smtClean="0">
              <a:latin typeface="Arial Black" panose="020B0A04020102020204" pitchFamily="34" charset="0"/>
              <a:cs typeface="Arial" panose="020B0604020202020204" pitchFamily="34" charset="0"/>
            </a:endParaRPr>
          </a:p>
          <a:p>
            <a:endParaRPr lang="bg-BG" dirty="0"/>
          </a:p>
        </p:txBody>
      </p:sp>
      <p:cxnSp>
        <p:nvCxnSpPr>
          <p:cNvPr id="9" name="Straight Connector 8"/>
          <p:cNvCxnSpPr/>
          <p:nvPr/>
        </p:nvCxnSpPr>
        <p:spPr>
          <a:xfrm>
            <a:off x="3563888" y="764704"/>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4"/>
          <p:cNvPicPr>
            <a:picLocks noChangeAspect="1" noChangeArrowheads="1"/>
          </p:cNvPicPr>
          <p:nvPr/>
        </p:nvPicPr>
        <p:blipFill>
          <a:blip r:embed="rId3" cstate="print"/>
          <a:srcRect/>
          <a:stretch>
            <a:fillRect/>
          </a:stretch>
        </p:blipFill>
        <p:spPr bwMode="auto">
          <a:xfrm>
            <a:off x="1835696" y="188640"/>
            <a:ext cx="863600" cy="842962"/>
          </a:xfrm>
          <a:prstGeom prst="rect">
            <a:avLst/>
          </a:prstGeom>
          <a:solidFill>
            <a:schemeClr val="hlink"/>
          </a:solidFill>
          <a:ln w="9525">
            <a:solidFill>
              <a:srgbClr val="00206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0" y="5943600"/>
            <a:ext cx="9144000" cy="748795"/>
          </a:xfrm>
          <a:prstGeom prst="rect">
            <a:avLst/>
          </a:prstGeom>
          <a:noFill/>
          <a:ln w="9525">
            <a:noFill/>
            <a:miter lim="800000"/>
            <a:headEnd/>
            <a:tailEnd/>
          </a:ln>
          <a:effectLst/>
        </p:spPr>
        <p:txBody>
          <a:bodyPr>
            <a:spAutoFit/>
          </a:bodyPr>
          <a:lstStyle/>
          <a:p>
            <a:pPr>
              <a:lnSpc>
                <a:spcPct val="80000"/>
              </a:lnSpc>
            </a:pPr>
            <a:r>
              <a:rPr lang="en-US" b="1" dirty="0" smtClean="0">
                <a:solidFill>
                  <a:srgbClr val="CC00CC"/>
                </a:solidFill>
              </a:rPr>
              <a:t>During this phase:</a:t>
            </a:r>
            <a:r>
              <a:rPr lang="bg-BG" b="1" dirty="0" smtClean="0">
                <a:solidFill>
                  <a:srgbClr val="CC00CC"/>
                </a:solidFill>
              </a:rPr>
              <a:t> </a:t>
            </a:r>
            <a:r>
              <a:rPr lang="en-GB" b="1" dirty="0" smtClean="0">
                <a:solidFill>
                  <a:srgbClr val="CC00CC"/>
                </a:solidFill>
              </a:rPr>
              <a:t>P</a:t>
            </a:r>
            <a:r>
              <a:rPr lang="en-US" b="1" baseline="-30000" dirty="0" smtClean="0">
                <a:solidFill>
                  <a:srgbClr val="CC00CC"/>
                </a:solidFill>
              </a:rPr>
              <a:t>v </a:t>
            </a:r>
            <a:r>
              <a:rPr lang="en-US" b="1" dirty="0" smtClean="0">
                <a:solidFill>
                  <a:srgbClr val="CC00CC"/>
                </a:solidFill>
              </a:rPr>
              <a:t>&gt;</a:t>
            </a:r>
            <a:r>
              <a:rPr lang="en-GB" b="1" dirty="0" smtClean="0">
                <a:solidFill>
                  <a:srgbClr val="CC00CC"/>
                </a:solidFill>
              </a:rPr>
              <a:t> P</a:t>
            </a:r>
            <a:r>
              <a:rPr lang="en-US" b="1" baseline="-30000" dirty="0" smtClean="0">
                <a:solidFill>
                  <a:srgbClr val="CC00CC"/>
                </a:solidFill>
              </a:rPr>
              <a:t>a</a:t>
            </a:r>
            <a:r>
              <a:rPr lang="en-GB" b="1" dirty="0" smtClean="0">
                <a:solidFill>
                  <a:srgbClr val="CC00CC"/>
                </a:solidFill>
              </a:rPr>
              <a:t> </a:t>
            </a:r>
            <a:r>
              <a:rPr lang="en-US" b="1" dirty="0" smtClean="0">
                <a:solidFill>
                  <a:srgbClr val="CC00CC"/>
                </a:solidFill>
              </a:rPr>
              <a:t>–</a:t>
            </a:r>
            <a:r>
              <a:rPr lang="bg-BG" b="1" dirty="0" smtClean="0">
                <a:solidFill>
                  <a:srgbClr val="CC00CC"/>
                </a:solidFill>
              </a:rPr>
              <a:t> А</a:t>
            </a:r>
            <a:r>
              <a:rPr lang="en-US" b="1" dirty="0" smtClean="0">
                <a:solidFill>
                  <a:srgbClr val="CC00CC"/>
                </a:solidFill>
              </a:rPr>
              <a:t>V valves are closed</a:t>
            </a:r>
            <a:endParaRPr lang="bg-BG" b="1" dirty="0">
              <a:solidFill>
                <a:srgbClr val="CC00CC"/>
              </a:solidFill>
            </a:endParaRPr>
          </a:p>
          <a:p>
            <a:pPr>
              <a:lnSpc>
                <a:spcPct val="90000"/>
              </a:lnSpc>
            </a:pPr>
            <a:r>
              <a:rPr lang="en-GB" b="1" dirty="0" smtClean="0">
                <a:solidFill>
                  <a:srgbClr val="CC00CC"/>
                </a:solidFill>
              </a:rPr>
              <a:t>P</a:t>
            </a:r>
            <a:r>
              <a:rPr lang="en-US" b="1" baseline="-30000" dirty="0" smtClean="0">
                <a:solidFill>
                  <a:srgbClr val="CC00CC"/>
                </a:solidFill>
              </a:rPr>
              <a:t>v</a:t>
            </a:r>
            <a:r>
              <a:rPr lang="en-GB" b="1" dirty="0" smtClean="0">
                <a:solidFill>
                  <a:srgbClr val="CC00CC"/>
                </a:solidFill>
              </a:rPr>
              <a:t> </a:t>
            </a:r>
            <a:r>
              <a:rPr lang="en-GB" b="1" dirty="0">
                <a:solidFill>
                  <a:srgbClr val="CC00CC"/>
                </a:solidFill>
              </a:rPr>
              <a:t>&gt; </a:t>
            </a:r>
            <a:r>
              <a:rPr lang="en-GB" b="1" dirty="0" smtClean="0">
                <a:solidFill>
                  <a:srgbClr val="CC00CC"/>
                </a:solidFill>
              </a:rPr>
              <a:t>P</a:t>
            </a:r>
            <a:r>
              <a:rPr lang="en-US" b="1" baseline="-30000" dirty="0" smtClean="0">
                <a:solidFill>
                  <a:srgbClr val="CC00CC"/>
                </a:solidFill>
              </a:rPr>
              <a:t>art</a:t>
            </a:r>
            <a:r>
              <a:rPr lang="en-GB" b="1" dirty="0" smtClean="0">
                <a:solidFill>
                  <a:srgbClr val="CC00CC"/>
                </a:solidFill>
              </a:rPr>
              <a:t> </a:t>
            </a:r>
            <a:r>
              <a:rPr lang="en-US" b="1" dirty="0" smtClean="0">
                <a:solidFill>
                  <a:srgbClr val="CC00CC"/>
                </a:solidFill>
              </a:rPr>
              <a:t>–</a:t>
            </a:r>
            <a:r>
              <a:rPr lang="bg-BG" b="1" dirty="0" smtClean="0">
                <a:solidFill>
                  <a:srgbClr val="CC00CC"/>
                </a:solidFill>
              </a:rPr>
              <a:t> </a:t>
            </a:r>
            <a:r>
              <a:rPr lang="en-US" b="1" dirty="0" err="1" smtClean="0">
                <a:solidFill>
                  <a:srgbClr val="CC00CC"/>
                </a:solidFill>
              </a:rPr>
              <a:t>semilunar</a:t>
            </a:r>
            <a:r>
              <a:rPr lang="en-US" b="1" dirty="0" smtClean="0">
                <a:solidFill>
                  <a:srgbClr val="CC00CC"/>
                </a:solidFill>
              </a:rPr>
              <a:t>  valves are opened</a:t>
            </a:r>
            <a:r>
              <a:rPr lang="bg-BG" b="1" dirty="0" smtClean="0">
                <a:solidFill>
                  <a:srgbClr val="CC00CC"/>
                </a:solidFill>
              </a:rPr>
              <a:t>, </a:t>
            </a:r>
            <a:r>
              <a:rPr lang="en-US" b="1" dirty="0" smtClean="0">
                <a:solidFill>
                  <a:srgbClr val="CC00CC"/>
                </a:solidFill>
              </a:rPr>
              <a:t>but at the end gradient  turns</a:t>
            </a:r>
            <a:endParaRPr lang="bg-BG" b="1" dirty="0">
              <a:solidFill>
                <a:srgbClr val="CC00CC"/>
              </a:solidFill>
            </a:endParaRPr>
          </a:p>
          <a:p>
            <a:pPr>
              <a:lnSpc>
                <a:spcPct val="60000"/>
              </a:lnSpc>
            </a:pPr>
            <a:r>
              <a:rPr lang="bg-BG" b="1" dirty="0">
                <a:solidFill>
                  <a:srgbClr val="CC00CC"/>
                </a:solidFill>
              </a:rPr>
              <a:t>                                                                               </a:t>
            </a:r>
            <a:endParaRPr lang="en-GB" b="1" dirty="0">
              <a:solidFill>
                <a:srgbClr val="CC00CC"/>
              </a:solidFill>
            </a:endParaRPr>
          </a:p>
        </p:txBody>
      </p:sp>
      <p:sp>
        <p:nvSpPr>
          <p:cNvPr id="13316" name="Text Box 4"/>
          <p:cNvSpPr txBox="1">
            <a:spLocks noChangeArrowheads="1"/>
          </p:cNvSpPr>
          <p:nvPr/>
        </p:nvSpPr>
        <p:spPr bwMode="auto">
          <a:xfrm>
            <a:off x="1187624" y="0"/>
            <a:ext cx="6781800" cy="400110"/>
          </a:xfrm>
          <a:prstGeom prst="rect">
            <a:avLst/>
          </a:prstGeom>
          <a:noFill/>
          <a:ln w="9525">
            <a:noFill/>
            <a:miter lim="800000"/>
            <a:headEnd/>
            <a:tailEnd/>
          </a:ln>
          <a:effectLst/>
        </p:spPr>
        <p:txBody>
          <a:bodyPr>
            <a:spAutoFit/>
          </a:bodyPr>
          <a:lstStyle/>
          <a:p>
            <a:pPr algn="ctr">
              <a:spcBef>
                <a:spcPct val="50000"/>
              </a:spcBef>
            </a:pPr>
            <a:r>
              <a:rPr lang="en-US" sz="2000" b="1" u="sng" dirty="0" smtClean="0">
                <a:solidFill>
                  <a:srgbClr val="FF0000"/>
                </a:solidFill>
              </a:rPr>
              <a:t>Phase</a:t>
            </a:r>
            <a:r>
              <a:rPr lang="bg-BG" sz="2000" b="1" u="sng" dirty="0" smtClean="0">
                <a:solidFill>
                  <a:srgbClr val="FF0000"/>
                </a:solidFill>
              </a:rPr>
              <a:t>4</a:t>
            </a:r>
            <a:r>
              <a:rPr lang="bg-BG" sz="2000" b="1" u="sng" dirty="0">
                <a:solidFill>
                  <a:srgbClr val="FF0000"/>
                </a:solidFill>
              </a:rPr>
              <a:t>.</a:t>
            </a:r>
            <a:r>
              <a:rPr lang="bg-BG" sz="2000" b="1" dirty="0">
                <a:solidFill>
                  <a:srgbClr val="FF0000"/>
                </a:solidFill>
              </a:rPr>
              <a:t> </a:t>
            </a:r>
            <a:r>
              <a:rPr lang="en-US" sz="2000" b="1" dirty="0" smtClean="0">
                <a:solidFill>
                  <a:srgbClr val="FF0000"/>
                </a:solidFill>
              </a:rPr>
              <a:t>ventricular ejection</a:t>
            </a:r>
            <a:endParaRPr lang="en-GB" sz="2000" b="1" dirty="0">
              <a:solidFill>
                <a:srgbClr val="FF0000"/>
              </a:solidFill>
            </a:endParaRPr>
          </a:p>
        </p:txBody>
      </p:sp>
      <p:sp>
        <p:nvSpPr>
          <p:cNvPr id="13317" name="Text Box 5"/>
          <p:cNvSpPr txBox="1">
            <a:spLocks noChangeArrowheads="1"/>
          </p:cNvSpPr>
          <p:nvPr/>
        </p:nvSpPr>
        <p:spPr bwMode="auto">
          <a:xfrm>
            <a:off x="0" y="908720"/>
            <a:ext cx="9144000" cy="837152"/>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ü"/>
            </a:pPr>
            <a:r>
              <a:rPr lang="bg-BG" sz="2000" b="1" dirty="0">
                <a:solidFill>
                  <a:srgbClr val="CC0066"/>
                </a:solidFill>
              </a:rPr>
              <a:t> </a:t>
            </a:r>
            <a:r>
              <a:rPr lang="en-US" sz="2000" b="1" dirty="0" smtClean="0">
                <a:solidFill>
                  <a:srgbClr val="CC0066"/>
                </a:solidFill>
              </a:rPr>
              <a:t>rapid ejection</a:t>
            </a:r>
            <a:r>
              <a:rPr lang="bg-BG" sz="2000" dirty="0" smtClean="0">
                <a:solidFill>
                  <a:srgbClr val="CC0066"/>
                </a:solidFill>
              </a:rPr>
              <a:t>– Р</a:t>
            </a:r>
            <a:r>
              <a:rPr lang="en-US" sz="2000" baseline="-25000" dirty="0" smtClean="0">
                <a:solidFill>
                  <a:srgbClr val="CC0066"/>
                </a:solidFill>
              </a:rPr>
              <a:t>v</a:t>
            </a:r>
            <a:r>
              <a:rPr lang="bg-BG" sz="2000" dirty="0" smtClean="0">
                <a:solidFill>
                  <a:srgbClr val="CC0066"/>
                </a:solidFill>
              </a:rPr>
              <a:t> </a:t>
            </a:r>
            <a:r>
              <a:rPr lang="en-US" sz="2000" dirty="0">
                <a:solidFill>
                  <a:srgbClr val="CC0066"/>
                </a:solidFill>
              </a:rPr>
              <a:t>&gt;</a:t>
            </a:r>
            <a:r>
              <a:rPr lang="bg-BG" sz="2000" dirty="0">
                <a:solidFill>
                  <a:srgbClr val="CC0066"/>
                </a:solidFill>
              </a:rPr>
              <a:t> </a:t>
            </a:r>
            <a:r>
              <a:rPr lang="bg-BG" sz="2000" dirty="0" smtClean="0">
                <a:solidFill>
                  <a:srgbClr val="CC0066"/>
                </a:solidFill>
              </a:rPr>
              <a:t>Р</a:t>
            </a:r>
            <a:r>
              <a:rPr lang="en-US" sz="2000" baseline="-25000" dirty="0" smtClean="0">
                <a:solidFill>
                  <a:srgbClr val="CC0066"/>
                </a:solidFill>
              </a:rPr>
              <a:t>art  </a:t>
            </a:r>
            <a:r>
              <a:rPr lang="en-US" sz="2000" dirty="0" smtClean="0">
                <a:solidFill>
                  <a:srgbClr val="CC0066"/>
                </a:solidFill>
              </a:rPr>
              <a:t>and the blood enters arteries with high velocity.  The pressure of ventricles and large arteries increases, reaching the maximal value to the end of this period. The volume of the ventricles suddenly decreases. </a:t>
            </a:r>
            <a:endParaRPr lang="bg-BG" sz="2000" dirty="0">
              <a:solidFill>
                <a:srgbClr val="CC0066"/>
              </a:solidFill>
            </a:endParaRPr>
          </a:p>
        </p:txBody>
      </p:sp>
      <p:sp>
        <p:nvSpPr>
          <p:cNvPr id="13319" name="Rectangle 7"/>
          <p:cNvSpPr>
            <a:spLocks noChangeArrowheads="1"/>
          </p:cNvSpPr>
          <p:nvPr/>
        </p:nvSpPr>
        <p:spPr bwMode="auto">
          <a:xfrm>
            <a:off x="179512" y="476672"/>
            <a:ext cx="1911742" cy="369332"/>
          </a:xfrm>
          <a:prstGeom prst="rect">
            <a:avLst/>
          </a:prstGeom>
          <a:noFill/>
          <a:ln w="9525">
            <a:noFill/>
            <a:miter lim="800000"/>
            <a:headEnd/>
            <a:tailEnd/>
          </a:ln>
          <a:effectLst/>
        </p:spPr>
        <p:txBody>
          <a:bodyPr wrap="none">
            <a:spAutoFit/>
          </a:bodyPr>
          <a:lstStyle/>
          <a:p>
            <a:pPr>
              <a:spcBef>
                <a:spcPct val="50000"/>
              </a:spcBef>
            </a:pPr>
            <a:r>
              <a:rPr lang="en-US" b="1" dirty="0" smtClean="0">
                <a:solidFill>
                  <a:srgbClr val="9900FF"/>
                </a:solidFill>
              </a:rPr>
              <a:t>Two</a:t>
            </a:r>
            <a:r>
              <a:rPr lang="bg-BG" b="1" dirty="0" smtClean="0">
                <a:solidFill>
                  <a:srgbClr val="9900FF"/>
                </a:solidFill>
              </a:rPr>
              <a:t> </a:t>
            </a:r>
            <a:r>
              <a:rPr lang="en-US" b="1" dirty="0" smtClean="0">
                <a:solidFill>
                  <a:srgbClr val="9900FF"/>
                </a:solidFill>
              </a:rPr>
              <a:t>sub phases</a:t>
            </a:r>
            <a:r>
              <a:rPr lang="bg-BG" b="1" dirty="0" smtClean="0">
                <a:solidFill>
                  <a:srgbClr val="9900FF"/>
                </a:solidFill>
              </a:rPr>
              <a:t>:</a:t>
            </a:r>
            <a:endParaRPr lang="bg-BG" b="1" dirty="0">
              <a:solidFill>
                <a:srgbClr val="9900FF"/>
              </a:solidFill>
            </a:endParaRPr>
          </a:p>
        </p:txBody>
      </p:sp>
      <p:pic>
        <p:nvPicPr>
          <p:cNvPr id="13323" name="Picture 11"/>
          <p:cNvPicPr>
            <a:picLocks noChangeAspect="1" noChangeArrowheads="1"/>
          </p:cNvPicPr>
          <p:nvPr/>
        </p:nvPicPr>
        <p:blipFill>
          <a:blip r:embed="rId2" cstate="print"/>
          <a:srcRect l="43333" t="23306" r="29167" b="38844"/>
          <a:stretch>
            <a:fillRect/>
          </a:stretch>
        </p:blipFill>
        <p:spPr bwMode="auto">
          <a:xfrm>
            <a:off x="395536" y="2708920"/>
            <a:ext cx="3816424" cy="3048000"/>
          </a:xfrm>
          <a:prstGeom prst="rect">
            <a:avLst/>
          </a:prstGeom>
          <a:noFill/>
          <a:ln>
            <a:solidFill>
              <a:srgbClr val="FF5050"/>
            </a:solidFill>
          </a:ln>
        </p:spPr>
      </p:pic>
      <p:pic>
        <p:nvPicPr>
          <p:cNvPr id="13324" name="Picture 12" descr="41a"/>
          <p:cNvPicPr>
            <a:picLocks noChangeAspect="1" noChangeArrowheads="1"/>
          </p:cNvPicPr>
          <p:nvPr/>
        </p:nvPicPr>
        <p:blipFill>
          <a:blip r:embed="rId3" cstate="print">
            <a:lum bright="-18000" contrast="24000"/>
          </a:blip>
          <a:srcRect l="52603" t="6218" r="9625" b="40015"/>
          <a:stretch>
            <a:fillRect/>
          </a:stretch>
        </p:blipFill>
        <p:spPr bwMode="auto">
          <a:xfrm>
            <a:off x="4499992" y="2204864"/>
            <a:ext cx="4644008" cy="3814936"/>
          </a:xfrm>
          <a:prstGeom prst="rect">
            <a:avLst/>
          </a:prstGeom>
          <a:noFill/>
        </p:spPr>
      </p:pic>
      <p:sp>
        <p:nvSpPr>
          <p:cNvPr id="13318" name="Rectangle 6"/>
          <p:cNvSpPr>
            <a:spLocks noChangeArrowheads="1"/>
          </p:cNvSpPr>
          <p:nvPr/>
        </p:nvSpPr>
        <p:spPr bwMode="auto">
          <a:xfrm>
            <a:off x="0" y="1700808"/>
            <a:ext cx="9144000" cy="590931"/>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ü"/>
            </a:pPr>
            <a:r>
              <a:rPr lang="bg-BG" sz="2000" dirty="0">
                <a:solidFill>
                  <a:srgbClr val="9900FF"/>
                </a:solidFill>
              </a:rPr>
              <a:t> </a:t>
            </a:r>
            <a:r>
              <a:rPr lang="en-US" sz="2000" b="1" dirty="0" smtClean="0">
                <a:solidFill>
                  <a:srgbClr val="9900FF"/>
                </a:solidFill>
              </a:rPr>
              <a:t>slow ejection</a:t>
            </a:r>
            <a:r>
              <a:rPr lang="bg-BG" sz="2000" dirty="0" smtClean="0">
                <a:solidFill>
                  <a:srgbClr val="9900FF"/>
                </a:solidFill>
              </a:rPr>
              <a:t>– </a:t>
            </a:r>
            <a:r>
              <a:rPr lang="en-US" sz="2000" dirty="0" smtClean="0">
                <a:solidFill>
                  <a:srgbClr val="9900FF"/>
                </a:solidFill>
              </a:rPr>
              <a:t>the pressure of ventricles and arteries begins to decrease and </a:t>
            </a:r>
            <a:r>
              <a:rPr lang="bg-BG" sz="2000" dirty="0" smtClean="0">
                <a:solidFill>
                  <a:srgbClr val="9900FF"/>
                </a:solidFill>
              </a:rPr>
              <a:t>Р</a:t>
            </a:r>
            <a:r>
              <a:rPr lang="en-US" sz="2000" baseline="-25000" dirty="0" smtClean="0">
                <a:solidFill>
                  <a:srgbClr val="9900FF"/>
                </a:solidFill>
              </a:rPr>
              <a:t>art</a:t>
            </a:r>
            <a:r>
              <a:rPr lang="en-US" sz="2000" dirty="0" smtClean="0">
                <a:solidFill>
                  <a:srgbClr val="9900FF"/>
                </a:solidFill>
              </a:rPr>
              <a:t>&gt;</a:t>
            </a:r>
            <a:r>
              <a:rPr lang="bg-BG" sz="2000" dirty="0" smtClean="0">
                <a:solidFill>
                  <a:srgbClr val="9900FF"/>
                </a:solidFill>
              </a:rPr>
              <a:t>Р</a:t>
            </a:r>
            <a:r>
              <a:rPr lang="en-US" sz="2000" baseline="-25000" dirty="0" smtClean="0">
                <a:solidFill>
                  <a:srgbClr val="9900FF"/>
                </a:solidFill>
              </a:rPr>
              <a:t>v</a:t>
            </a:r>
            <a:r>
              <a:rPr lang="bg-BG" sz="2000" dirty="0" smtClean="0">
                <a:solidFill>
                  <a:srgbClr val="9900FF"/>
                </a:solidFill>
              </a:rPr>
              <a:t>, </a:t>
            </a:r>
            <a:r>
              <a:rPr lang="en-US" sz="2000" dirty="0" smtClean="0">
                <a:solidFill>
                  <a:srgbClr val="9900FF"/>
                </a:solidFill>
              </a:rPr>
              <a:t>but the blood flows under </a:t>
            </a:r>
            <a:r>
              <a:rPr lang="en-US" sz="2000" dirty="0" err="1" smtClean="0">
                <a:solidFill>
                  <a:srgbClr val="9900FF"/>
                </a:solidFill>
              </a:rPr>
              <a:t>inertion</a:t>
            </a:r>
            <a:r>
              <a:rPr lang="en-US" sz="2000" dirty="0" smtClean="0">
                <a:solidFill>
                  <a:srgbClr val="9900FF"/>
                </a:solidFill>
              </a:rPr>
              <a:t>.</a:t>
            </a:r>
            <a:endParaRPr lang="en-GB" sz="2000" dirty="0">
              <a:solidFill>
                <a:srgbClr val="99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 fill="hold"/>
                                        <p:tgtEl>
                                          <p:spTgt spid="13317"/>
                                        </p:tgtEl>
                                        <p:attrNameLst>
                                          <p:attrName>ppt_x</p:attrName>
                                        </p:attrNameLst>
                                      </p:cBhvr>
                                      <p:tavLst>
                                        <p:tav tm="0">
                                          <p:val>
                                            <p:strVal val="0-#ppt_w/2"/>
                                          </p:val>
                                        </p:tav>
                                        <p:tav tm="100000">
                                          <p:val>
                                            <p:strVal val="#ppt_x"/>
                                          </p:val>
                                        </p:tav>
                                      </p:tavLst>
                                    </p:anim>
                                    <p:anim calcmode="lin" valueType="num">
                                      <p:cBhvr additive="base">
                                        <p:cTn id="8" dur="500" fill="hold"/>
                                        <p:tgtEl>
                                          <p:spTgt spid="133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3318"/>
                                        </p:tgtEl>
                                        <p:attrNameLst>
                                          <p:attrName>style.visibility</p:attrName>
                                        </p:attrNameLst>
                                      </p:cBhvr>
                                      <p:to>
                                        <p:strVal val="visible"/>
                                      </p:to>
                                    </p:set>
                                    <p:anim calcmode="lin" valueType="num">
                                      <p:cBhvr additive="base">
                                        <p:cTn id="13" dur="500" fill="hold"/>
                                        <p:tgtEl>
                                          <p:spTgt spid="13318"/>
                                        </p:tgtEl>
                                        <p:attrNameLst>
                                          <p:attrName>ppt_x</p:attrName>
                                        </p:attrNameLst>
                                      </p:cBhvr>
                                      <p:tavLst>
                                        <p:tav tm="0">
                                          <p:val>
                                            <p:strVal val="1+#ppt_w/2"/>
                                          </p:val>
                                        </p:tav>
                                        <p:tav tm="100000">
                                          <p:val>
                                            <p:strVal val="#ppt_x"/>
                                          </p:val>
                                        </p:tav>
                                      </p:tavLst>
                                    </p:anim>
                                    <p:anim calcmode="lin" valueType="num">
                                      <p:cBhvr additive="base">
                                        <p:cTn id="14" dur="500" fill="hold"/>
                                        <p:tgtEl>
                                          <p:spTgt spid="1331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315"/>
                                        </p:tgtEl>
                                        <p:attrNameLst>
                                          <p:attrName>style.visibility</p:attrName>
                                        </p:attrNameLst>
                                      </p:cBhvr>
                                      <p:to>
                                        <p:strVal val="visible"/>
                                      </p:to>
                                    </p:set>
                                    <p:anim calcmode="lin" valueType="num">
                                      <p:cBhvr>
                                        <p:cTn id="19" dur="500" fill="hold"/>
                                        <p:tgtEl>
                                          <p:spTgt spid="13315"/>
                                        </p:tgtEl>
                                        <p:attrNameLst>
                                          <p:attrName>ppt_w</p:attrName>
                                        </p:attrNameLst>
                                      </p:cBhvr>
                                      <p:tavLst>
                                        <p:tav tm="0">
                                          <p:val>
                                            <p:fltVal val="0"/>
                                          </p:val>
                                        </p:tav>
                                        <p:tav tm="100000">
                                          <p:val>
                                            <p:strVal val="#ppt_w"/>
                                          </p:val>
                                        </p:tav>
                                      </p:tavLst>
                                    </p:anim>
                                    <p:anim calcmode="lin" valueType="num">
                                      <p:cBhvr>
                                        <p:cTn id="20" dur="500" fill="hold"/>
                                        <p:tgtEl>
                                          <p:spTgt spid="133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7" grpId="0" autoUpdateAnimBg="0"/>
      <p:bldP spid="1331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6035675"/>
            <a:ext cx="9144000" cy="646331"/>
          </a:xfrm>
          <a:prstGeom prst="rect">
            <a:avLst/>
          </a:prstGeom>
          <a:noFill/>
          <a:ln w="9525">
            <a:noFill/>
            <a:miter lim="800000"/>
            <a:headEnd/>
            <a:tailEnd/>
          </a:ln>
          <a:effectLst/>
        </p:spPr>
        <p:txBody>
          <a:bodyPr>
            <a:spAutoFit/>
          </a:bodyPr>
          <a:lstStyle/>
          <a:p>
            <a:r>
              <a:rPr lang="en-GB" b="1" dirty="0" smtClean="0">
                <a:solidFill>
                  <a:srgbClr val="CC00CC"/>
                </a:solidFill>
              </a:rPr>
              <a:t>P</a:t>
            </a:r>
            <a:r>
              <a:rPr lang="en-US" b="1" baseline="-30000" dirty="0" smtClean="0">
                <a:solidFill>
                  <a:srgbClr val="CC00CC"/>
                </a:solidFill>
              </a:rPr>
              <a:t>V</a:t>
            </a:r>
            <a:r>
              <a:rPr lang="en-GB" b="1" dirty="0" smtClean="0">
                <a:solidFill>
                  <a:srgbClr val="CC00CC"/>
                </a:solidFill>
              </a:rPr>
              <a:t> </a:t>
            </a:r>
            <a:r>
              <a:rPr lang="en-GB" b="1" dirty="0">
                <a:solidFill>
                  <a:srgbClr val="CC00CC"/>
                </a:solidFill>
              </a:rPr>
              <a:t>&gt; </a:t>
            </a:r>
            <a:r>
              <a:rPr lang="en-GB" b="1" dirty="0" smtClean="0">
                <a:solidFill>
                  <a:srgbClr val="CC00CC"/>
                </a:solidFill>
              </a:rPr>
              <a:t>P</a:t>
            </a:r>
            <a:r>
              <a:rPr lang="en-US" b="1" baseline="-30000" dirty="0" smtClean="0">
                <a:solidFill>
                  <a:srgbClr val="CC00CC"/>
                </a:solidFill>
              </a:rPr>
              <a:t>A</a:t>
            </a:r>
            <a:r>
              <a:rPr lang="en-GB" b="1" dirty="0" smtClean="0">
                <a:solidFill>
                  <a:srgbClr val="CC00CC"/>
                </a:solidFill>
              </a:rPr>
              <a:t> </a:t>
            </a:r>
            <a:r>
              <a:rPr lang="en-US" b="1" dirty="0">
                <a:solidFill>
                  <a:srgbClr val="CC00CC"/>
                </a:solidFill>
              </a:rPr>
              <a:t>-</a:t>
            </a:r>
            <a:r>
              <a:rPr lang="bg-BG" b="1" dirty="0">
                <a:solidFill>
                  <a:srgbClr val="CC00CC"/>
                </a:solidFill>
              </a:rPr>
              <a:t> </a:t>
            </a:r>
            <a:r>
              <a:rPr lang="en-US" b="1" dirty="0" smtClean="0">
                <a:solidFill>
                  <a:srgbClr val="9900FF"/>
                </a:solidFill>
              </a:rPr>
              <a:t>AV valves are closed </a:t>
            </a:r>
            <a:endParaRPr lang="bg-BG" b="1" dirty="0">
              <a:solidFill>
                <a:srgbClr val="CC00CC"/>
              </a:solidFill>
            </a:endParaRPr>
          </a:p>
          <a:p>
            <a:r>
              <a:rPr lang="en-GB" b="1" dirty="0" smtClean="0">
                <a:solidFill>
                  <a:srgbClr val="CC00CC"/>
                </a:solidFill>
              </a:rPr>
              <a:t>P</a:t>
            </a:r>
            <a:r>
              <a:rPr lang="en-US" b="1" baseline="-30000" dirty="0" smtClean="0">
                <a:solidFill>
                  <a:srgbClr val="CC00CC"/>
                </a:solidFill>
              </a:rPr>
              <a:t>V</a:t>
            </a:r>
            <a:r>
              <a:rPr lang="en-GB" b="1" dirty="0" smtClean="0">
                <a:solidFill>
                  <a:srgbClr val="CC00CC"/>
                </a:solidFill>
              </a:rPr>
              <a:t> </a:t>
            </a:r>
            <a:r>
              <a:rPr lang="en-GB" b="1" dirty="0">
                <a:solidFill>
                  <a:srgbClr val="CC00CC"/>
                </a:solidFill>
              </a:rPr>
              <a:t>&lt; </a:t>
            </a:r>
            <a:r>
              <a:rPr lang="en-GB" b="1" dirty="0" smtClean="0">
                <a:solidFill>
                  <a:srgbClr val="CC00CC"/>
                </a:solidFill>
              </a:rPr>
              <a:t>P</a:t>
            </a:r>
            <a:r>
              <a:rPr lang="en-US" b="1" baseline="-30000" dirty="0" smtClean="0">
                <a:solidFill>
                  <a:srgbClr val="CC00CC"/>
                </a:solidFill>
              </a:rPr>
              <a:t>ART</a:t>
            </a:r>
            <a:r>
              <a:rPr lang="en-GB" b="1" dirty="0" smtClean="0">
                <a:solidFill>
                  <a:srgbClr val="CC00CC"/>
                </a:solidFill>
              </a:rPr>
              <a:t> </a:t>
            </a:r>
            <a:r>
              <a:rPr lang="en-US" b="1" dirty="0">
                <a:solidFill>
                  <a:srgbClr val="CC00CC"/>
                </a:solidFill>
              </a:rPr>
              <a:t>-</a:t>
            </a:r>
            <a:r>
              <a:rPr lang="bg-BG" b="1" dirty="0">
                <a:solidFill>
                  <a:srgbClr val="CC00CC"/>
                </a:solidFill>
              </a:rPr>
              <a:t> </a:t>
            </a:r>
            <a:r>
              <a:rPr lang="en-US" b="1" dirty="0" err="1" smtClean="0">
                <a:solidFill>
                  <a:srgbClr val="9966FF"/>
                </a:solidFill>
              </a:rPr>
              <a:t>semilunar</a:t>
            </a:r>
            <a:r>
              <a:rPr lang="en-US" b="1" dirty="0" smtClean="0">
                <a:solidFill>
                  <a:srgbClr val="9966FF"/>
                </a:solidFill>
              </a:rPr>
              <a:t>  valves also are closed </a:t>
            </a:r>
            <a:endParaRPr lang="en-GB" b="1" dirty="0">
              <a:solidFill>
                <a:srgbClr val="9966FF"/>
              </a:solidFill>
            </a:endParaRPr>
          </a:p>
        </p:txBody>
      </p:sp>
      <p:sp>
        <p:nvSpPr>
          <p:cNvPr id="14340" name="Text Box 4"/>
          <p:cNvSpPr txBox="1">
            <a:spLocks noChangeArrowheads="1"/>
          </p:cNvSpPr>
          <p:nvPr/>
        </p:nvSpPr>
        <p:spPr bwMode="auto">
          <a:xfrm>
            <a:off x="0" y="0"/>
            <a:ext cx="6629400" cy="400110"/>
          </a:xfrm>
          <a:prstGeom prst="rect">
            <a:avLst/>
          </a:prstGeom>
          <a:noFill/>
          <a:ln w="9525">
            <a:noFill/>
            <a:miter lim="800000"/>
            <a:headEnd/>
            <a:tailEnd/>
          </a:ln>
          <a:effectLst/>
        </p:spPr>
        <p:txBody>
          <a:bodyPr>
            <a:spAutoFit/>
          </a:bodyPr>
          <a:lstStyle/>
          <a:p>
            <a:pPr algn="ctr">
              <a:spcBef>
                <a:spcPct val="50000"/>
              </a:spcBef>
            </a:pPr>
            <a:r>
              <a:rPr lang="en-US" sz="2000" b="1" u="sng" dirty="0" smtClean="0">
                <a:solidFill>
                  <a:schemeClr val="tx2"/>
                </a:solidFill>
              </a:rPr>
              <a:t>Phase</a:t>
            </a:r>
            <a:r>
              <a:rPr lang="bg-BG" sz="2000" b="1" u="sng" dirty="0" smtClean="0">
                <a:solidFill>
                  <a:schemeClr val="tx2"/>
                </a:solidFill>
              </a:rPr>
              <a:t> </a:t>
            </a:r>
            <a:r>
              <a:rPr lang="bg-BG" sz="2000" b="1" u="sng" dirty="0">
                <a:solidFill>
                  <a:schemeClr val="tx2"/>
                </a:solidFill>
              </a:rPr>
              <a:t>5. </a:t>
            </a:r>
            <a:r>
              <a:rPr lang="en-US" sz="2000" b="1" dirty="0" err="1" smtClean="0">
                <a:solidFill>
                  <a:schemeClr val="tx2"/>
                </a:solidFill>
              </a:rPr>
              <a:t>Isovolumetric</a:t>
            </a:r>
            <a:r>
              <a:rPr lang="en-US" sz="2000" b="1" dirty="0" smtClean="0">
                <a:solidFill>
                  <a:schemeClr val="tx2"/>
                </a:solidFill>
              </a:rPr>
              <a:t> relaxation</a:t>
            </a:r>
            <a:endParaRPr lang="en-GB" sz="2000" b="1" dirty="0">
              <a:solidFill>
                <a:schemeClr val="tx2"/>
              </a:solidFill>
            </a:endParaRPr>
          </a:p>
        </p:txBody>
      </p:sp>
      <p:sp>
        <p:nvSpPr>
          <p:cNvPr id="14341" name="Text Box 5"/>
          <p:cNvSpPr txBox="1">
            <a:spLocks noChangeArrowheads="1"/>
          </p:cNvSpPr>
          <p:nvPr/>
        </p:nvSpPr>
        <p:spPr bwMode="auto">
          <a:xfrm>
            <a:off x="0" y="476672"/>
            <a:ext cx="9525000" cy="646331"/>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bg-BG" b="1" dirty="0">
                <a:solidFill>
                  <a:srgbClr val="CC0066"/>
                </a:solidFill>
              </a:rPr>
              <a:t> </a:t>
            </a:r>
            <a:r>
              <a:rPr lang="en-US" b="1" dirty="0" smtClean="0">
                <a:solidFill>
                  <a:srgbClr val="CC0066"/>
                </a:solidFill>
              </a:rPr>
              <a:t>the ventricular pressure suddenly  decreases, because of relaxation of the walls</a:t>
            </a:r>
            <a:r>
              <a:rPr lang="bg-BG" b="1" dirty="0" smtClean="0">
                <a:solidFill>
                  <a:srgbClr val="CC0066"/>
                </a:solidFill>
              </a:rPr>
              <a:t> Р</a:t>
            </a:r>
            <a:r>
              <a:rPr lang="en-US" b="1" baseline="-25000" dirty="0" smtClean="0">
                <a:solidFill>
                  <a:srgbClr val="CC0066"/>
                </a:solidFill>
              </a:rPr>
              <a:t>v</a:t>
            </a:r>
            <a:r>
              <a:rPr lang="en-US" b="1" dirty="0" smtClean="0">
                <a:solidFill>
                  <a:srgbClr val="CC0066"/>
                </a:solidFill>
              </a:rPr>
              <a:t>&lt;</a:t>
            </a:r>
            <a:r>
              <a:rPr lang="bg-BG" b="1" dirty="0" smtClean="0">
                <a:solidFill>
                  <a:srgbClr val="CC0066"/>
                </a:solidFill>
              </a:rPr>
              <a:t>Р</a:t>
            </a:r>
            <a:r>
              <a:rPr lang="en-US" b="1" baseline="-25000" dirty="0" smtClean="0">
                <a:solidFill>
                  <a:srgbClr val="CC0066"/>
                </a:solidFill>
              </a:rPr>
              <a:t>art </a:t>
            </a:r>
            <a:r>
              <a:rPr lang="en-US" b="1" dirty="0" smtClean="0">
                <a:solidFill>
                  <a:srgbClr val="CC0066"/>
                </a:solidFill>
              </a:rPr>
              <a:t>-&gt;</a:t>
            </a:r>
            <a:r>
              <a:rPr lang="bg-BG" b="1" dirty="0" smtClean="0">
                <a:solidFill>
                  <a:srgbClr val="CC0066"/>
                </a:solidFill>
              </a:rPr>
              <a:t> </a:t>
            </a:r>
            <a:r>
              <a:rPr lang="en-US" b="1" dirty="0" smtClean="0">
                <a:solidFill>
                  <a:srgbClr val="CC0066"/>
                </a:solidFill>
              </a:rPr>
              <a:t>closer of </a:t>
            </a:r>
            <a:r>
              <a:rPr lang="en-US" b="1" dirty="0" err="1" smtClean="0">
                <a:solidFill>
                  <a:srgbClr val="CC0066"/>
                </a:solidFill>
              </a:rPr>
              <a:t>semilunar</a:t>
            </a:r>
            <a:r>
              <a:rPr lang="en-US" b="1" dirty="0" smtClean="0">
                <a:solidFill>
                  <a:srgbClr val="CC0066"/>
                </a:solidFill>
              </a:rPr>
              <a:t>  valves</a:t>
            </a:r>
            <a:endParaRPr lang="en-GB" b="1" dirty="0">
              <a:solidFill>
                <a:srgbClr val="CC0066"/>
              </a:solidFill>
            </a:endParaRPr>
          </a:p>
        </p:txBody>
      </p:sp>
      <p:sp>
        <p:nvSpPr>
          <p:cNvPr id="14343" name="Text Box 7"/>
          <p:cNvSpPr txBox="1">
            <a:spLocks noChangeArrowheads="1"/>
          </p:cNvSpPr>
          <p:nvPr/>
        </p:nvSpPr>
        <p:spPr bwMode="auto">
          <a:xfrm>
            <a:off x="0" y="1219200"/>
            <a:ext cx="91440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bg-BG" b="1" dirty="0">
                <a:solidFill>
                  <a:srgbClr val="9900FF"/>
                </a:solidFill>
              </a:rPr>
              <a:t> </a:t>
            </a:r>
            <a:r>
              <a:rPr lang="en-US" b="1" dirty="0" smtClean="0">
                <a:solidFill>
                  <a:srgbClr val="9900FF"/>
                </a:solidFill>
              </a:rPr>
              <a:t>AV valves also are closed and the volume of ventricles remains constant</a:t>
            </a:r>
            <a:endParaRPr lang="en-GB" b="1" dirty="0">
              <a:solidFill>
                <a:srgbClr val="9900FF"/>
              </a:solidFill>
            </a:endParaRPr>
          </a:p>
        </p:txBody>
      </p:sp>
      <p:pic>
        <p:nvPicPr>
          <p:cNvPr id="14346" name="Picture 10" descr="98"/>
          <p:cNvPicPr>
            <a:picLocks noChangeAspect="1" noChangeArrowheads="1"/>
          </p:cNvPicPr>
          <p:nvPr/>
        </p:nvPicPr>
        <p:blipFill>
          <a:blip r:embed="rId2" cstate="print">
            <a:lum bright="-6000" contrast="24000"/>
          </a:blip>
          <a:srcRect l="49550" t="54445" r="15315"/>
          <a:stretch>
            <a:fillRect/>
          </a:stretch>
        </p:blipFill>
        <p:spPr bwMode="auto">
          <a:xfrm>
            <a:off x="395536" y="2204864"/>
            <a:ext cx="3384376" cy="3406532"/>
          </a:xfrm>
          <a:prstGeom prst="rect">
            <a:avLst/>
          </a:prstGeom>
          <a:noFill/>
          <a:ln>
            <a:solidFill>
              <a:schemeClr val="accent1">
                <a:lumMod val="75000"/>
              </a:schemeClr>
            </a:solidFill>
          </a:ln>
        </p:spPr>
      </p:pic>
      <p:pic>
        <p:nvPicPr>
          <p:cNvPr id="14348" name="Picture 12" descr="41a"/>
          <p:cNvPicPr>
            <a:picLocks noChangeAspect="1" noChangeArrowheads="1"/>
          </p:cNvPicPr>
          <p:nvPr/>
        </p:nvPicPr>
        <p:blipFill>
          <a:blip r:embed="rId3" cstate="print">
            <a:lum bright="-18000" contrast="24000"/>
          </a:blip>
          <a:srcRect l="52603" t="6218" r="9625" b="40015"/>
          <a:stretch>
            <a:fillRect/>
          </a:stretch>
        </p:blipFill>
        <p:spPr bwMode="auto">
          <a:xfrm>
            <a:off x="4343400" y="1916832"/>
            <a:ext cx="4800600"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0-#ppt_w/2"/>
                                          </p:val>
                                        </p:tav>
                                        <p:tav tm="100000">
                                          <p:val>
                                            <p:strVal val="#ppt_x"/>
                                          </p:val>
                                        </p:tav>
                                      </p:tavLst>
                                    </p:anim>
                                    <p:anim calcmode="lin" valueType="num">
                                      <p:cBhvr additive="base">
                                        <p:cTn id="8" dur="500" fill="hold"/>
                                        <p:tgtEl>
                                          <p:spTgt spid="1434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4343"/>
                                        </p:tgtEl>
                                        <p:attrNameLst>
                                          <p:attrName>style.visibility</p:attrName>
                                        </p:attrNameLst>
                                      </p:cBhvr>
                                      <p:to>
                                        <p:strVal val="visible"/>
                                      </p:to>
                                    </p:set>
                                    <p:anim calcmode="lin" valueType="num">
                                      <p:cBhvr additive="base">
                                        <p:cTn id="13" dur="500" fill="hold"/>
                                        <p:tgtEl>
                                          <p:spTgt spid="14343"/>
                                        </p:tgtEl>
                                        <p:attrNameLst>
                                          <p:attrName>ppt_x</p:attrName>
                                        </p:attrNameLst>
                                      </p:cBhvr>
                                      <p:tavLst>
                                        <p:tav tm="0">
                                          <p:val>
                                            <p:strVal val="1+#ppt_w/2"/>
                                          </p:val>
                                        </p:tav>
                                        <p:tav tm="100000">
                                          <p:val>
                                            <p:strVal val="#ppt_x"/>
                                          </p:val>
                                        </p:tav>
                                      </p:tavLst>
                                    </p:anim>
                                    <p:anim calcmode="lin" valueType="num">
                                      <p:cBhvr additive="base">
                                        <p:cTn id="14" dur="500" fill="hold"/>
                                        <p:tgtEl>
                                          <p:spTgt spid="1434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4339"/>
                                        </p:tgtEl>
                                        <p:attrNameLst>
                                          <p:attrName>style.visibility</p:attrName>
                                        </p:attrNameLst>
                                      </p:cBhvr>
                                      <p:to>
                                        <p:strVal val="visible"/>
                                      </p:to>
                                    </p:set>
                                    <p:anim calcmode="lin" valueType="num">
                                      <p:cBhvr>
                                        <p:cTn id="19" dur="500" fill="hold"/>
                                        <p:tgtEl>
                                          <p:spTgt spid="14339"/>
                                        </p:tgtEl>
                                        <p:attrNameLst>
                                          <p:attrName>ppt_w</p:attrName>
                                        </p:attrNameLst>
                                      </p:cBhvr>
                                      <p:tavLst>
                                        <p:tav tm="0">
                                          <p:val>
                                            <p:fltVal val="0"/>
                                          </p:val>
                                        </p:tav>
                                        <p:tav tm="100000">
                                          <p:val>
                                            <p:strVal val="#ppt_w"/>
                                          </p:val>
                                        </p:tav>
                                      </p:tavLst>
                                    </p:anim>
                                    <p:anim calcmode="lin" valueType="num">
                                      <p:cBhvr>
                                        <p:cTn id="20" dur="500" fill="hold"/>
                                        <p:tgtEl>
                                          <p:spTgt spid="143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14341" grpId="0" autoUpdateAnimBg="0"/>
      <p:bldP spid="1434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76200"/>
            <a:ext cx="6248400" cy="400110"/>
          </a:xfrm>
          <a:prstGeom prst="rect">
            <a:avLst/>
          </a:prstGeom>
          <a:noFill/>
          <a:ln w="9525">
            <a:noFill/>
            <a:miter lim="800000"/>
            <a:headEnd/>
            <a:tailEnd/>
          </a:ln>
          <a:effectLst/>
        </p:spPr>
        <p:txBody>
          <a:bodyPr>
            <a:spAutoFit/>
          </a:bodyPr>
          <a:lstStyle/>
          <a:p>
            <a:pPr algn="ctr">
              <a:spcBef>
                <a:spcPct val="50000"/>
              </a:spcBef>
            </a:pPr>
            <a:r>
              <a:rPr lang="en-US" sz="2000" b="1" u="sng" dirty="0" smtClean="0">
                <a:solidFill>
                  <a:schemeClr val="tx2"/>
                </a:solidFill>
              </a:rPr>
              <a:t>Phase 1.</a:t>
            </a:r>
            <a:r>
              <a:rPr lang="en-US" sz="2000" b="1" dirty="0" smtClean="0">
                <a:solidFill>
                  <a:schemeClr val="tx2"/>
                </a:solidFill>
              </a:rPr>
              <a:t>Ventricular filling</a:t>
            </a:r>
            <a:endParaRPr lang="en-GB" sz="2000" b="1" dirty="0">
              <a:solidFill>
                <a:schemeClr val="tx2"/>
              </a:solidFill>
            </a:endParaRPr>
          </a:p>
        </p:txBody>
      </p:sp>
      <p:sp>
        <p:nvSpPr>
          <p:cNvPr id="16387" name="Text Box 3"/>
          <p:cNvSpPr txBox="1">
            <a:spLocks noChangeArrowheads="1"/>
          </p:cNvSpPr>
          <p:nvPr/>
        </p:nvSpPr>
        <p:spPr bwMode="auto">
          <a:xfrm>
            <a:off x="0" y="228600"/>
            <a:ext cx="6781800" cy="369332"/>
          </a:xfrm>
          <a:prstGeom prst="rect">
            <a:avLst/>
          </a:prstGeom>
          <a:noFill/>
          <a:ln w="9525">
            <a:noFill/>
            <a:miter lim="800000"/>
            <a:headEnd/>
            <a:tailEnd/>
          </a:ln>
          <a:effectLst/>
        </p:spPr>
        <p:txBody>
          <a:bodyPr>
            <a:spAutoFit/>
          </a:bodyPr>
          <a:lstStyle/>
          <a:p>
            <a:pPr>
              <a:spcBef>
                <a:spcPct val="50000"/>
              </a:spcBef>
            </a:pPr>
            <a:r>
              <a:rPr lang="en-US" b="1" dirty="0" smtClean="0">
                <a:solidFill>
                  <a:srgbClr val="9933FF"/>
                </a:solidFill>
              </a:rPr>
              <a:t>Two sub phases</a:t>
            </a:r>
            <a:r>
              <a:rPr lang="bg-BG" b="1" dirty="0" smtClean="0">
                <a:solidFill>
                  <a:srgbClr val="9933FF"/>
                </a:solidFill>
              </a:rPr>
              <a:t>:</a:t>
            </a:r>
            <a:endParaRPr lang="bg-BG" b="1" dirty="0">
              <a:solidFill>
                <a:srgbClr val="9933FF"/>
              </a:solidFill>
            </a:endParaRPr>
          </a:p>
        </p:txBody>
      </p:sp>
      <p:sp>
        <p:nvSpPr>
          <p:cNvPr id="16388" name="Rectangle 4"/>
          <p:cNvSpPr>
            <a:spLocks noChangeArrowheads="1"/>
          </p:cNvSpPr>
          <p:nvPr/>
        </p:nvSpPr>
        <p:spPr bwMode="auto">
          <a:xfrm>
            <a:off x="0" y="685800"/>
            <a:ext cx="9144000" cy="757130"/>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ü"/>
            </a:pPr>
            <a:r>
              <a:rPr lang="bg-BG" b="1" dirty="0">
                <a:solidFill>
                  <a:srgbClr val="CC0066"/>
                </a:solidFill>
              </a:rPr>
              <a:t> </a:t>
            </a:r>
            <a:r>
              <a:rPr lang="en-US" b="1" dirty="0" smtClean="0">
                <a:solidFill>
                  <a:srgbClr val="CC0066"/>
                </a:solidFill>
              </a:rPr>
              <a:t>rapid filling</a:t>
            </a:r>
            <a:r>
              <a:rPr lang="bg-BG" b="1" dirty="0" smtClean="0">
                <a:solidFill>
                  <a:srgbClr val="CC0066"/>
                </a:solidFill>
              </a:rPr>
              <a:t>–</a:t>
            </a:r>
            <a:r>
              <a:rPr lang="bg-BG" dirty="0" smtClean="0">
                <a:solidFill>
                  <a:srgbClr val="CC0066"/>
                </a:solidFill>
              </a:rPr>
              <a:t> </a:t>
            </a:r>
            <a:r>
              <a:rPr lang="en-US" dirty="0" smtClean="0">
                <a:solidFill>
                  <a:srgbClr val="CC0066"/>
                </a:solidFill>
              </a:rPr>
              <a:t>begins with opening of </a:t>
            </a:r>
            <a:r>
              <a:rPr lang="bg-BG" dirty="0" smtClean="0">
                <a:solidFill>
                  <a:srgbClr val="CC0066"/>
                </a:solidFill>
              </a:rPr>
              <a:t>А</a:t>
            </a:r>
            <a:r>
              <a:rPr lang="en-US" dirty="0" smtClean="0">
                <a:solidFill>
                  <a:srgbClr val="CC0066"/>
                </a:solidFill>
              </a:rPr>
              <a:t>V</a:t>
            </a:r>
            <a:r>
              <a:rPr lang="bg-BG" dirty="0" smtClean="0">
                <a:solidFill>
                  <a:srgbClr val="CC0066"/>
                </a:solidFill>
              </a:rPr>
              <a:t>, </a:t>
            </a:r>
            <a:r>
              <a:rPr lang="en-US" dirty="0" smtClean="0">
                <a:solidFill>
                  <a:srgbClr val="CC0066"/>
                </a:solidFill>
              </a:rPr>
              <a:t>when</a:t>
            </a:r>
            <a:r>
              <a:rPr lang="bg-BG" dirty="0" smtClean="0">
                <a:solidFill>
                  <a:srgbClr val="CC0066"/>
                </a:solidFill>
              </a:rPr>
              <a:t>Р</a:t>
            </a:r>
            <a:r>
              <a:rPr lang="en-US" baseline="-25000" dirty="0" smtClean="0">
                <a:solidFill>
                  <a:srgbClr val="CC0066"/>
                </a:solidFill>
              </a:rPr>
              <a:t>v</a:t>
            </a:r>
            <a:r>
              <a:rPr lang="en-US" dirty="0" smtClean="0">
                <a:solidFill>
                  <a:srgbClr val="CC0066"/>
                </a:solidFill>
              </a:rPr>
              <a:t>&lt;</a:t>
            </a:r>
            <a:r>
              <a:rPr lang="bg-BG" dirty="0" smtClean="0">
                <a:solidFill>
                  <a:srgbClr val="CC0066"/>
                </a:solidFill>
              </a:rPr>
              <a:t>Р</a:t>
            </a:r>
            <a:r>
              <a:rPr lang="en-US" baseline="-25000" dirty="0" smtClean="0">
                <a:solidFill>
                  <a:srgbClr val="CC0066"/>
                </a:solidFill>
              </a:rPr>
              <a:t>a </a:t>
            </a:r>
            <a:r>
              <a:rPr lang="en-US" dirty="0" smtClean="0">
                <a:solidFill>
                  <a:srgbClr val="CC0066"/>
                </a:solidFill>
              </a:rPr>
              <a:t> . The volume of the ventricles increases rapidly, but their pressure lasts to drop, because of  lasting relaxation of the muscles</a:t>
            </a:r>
            <a:endParaRPr lang="en-GB" dirty="0">
              <a:solidFill>
                <a:srgbClr val="CC0066"/>
              </a:solidFill>
            </a:endParaRPr>
          </a:p>
        </p:txBody>
      </p:sp>
      <p:sp>
        <p:nvSpPr>
          <p:cNvPr id="16389" name="Text Box 5"/>
          <p:cNvSpPr txBox="1">
            <a:spLocks noChangeArrowheads="1"/>
          </p:cNvSpPr>
          <p:nvPr/>
        </p:nvSpPr>
        <p:spPr bwMode="auto">
          <a:xfrm>
            <a:off x="0" y="1412776"/>
            <a:ext cx="9144000" cy="535531"/>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ü"/>
            </a:pPr>
            <a:r>
              <a:rPr lang="bg-BG" b="1" dirty="0">
                <a:solidFill>
                  <a:srgbClr val="9933FF"/>
                </a:solidFill>
              </a:rPr>
              <a:t> </a:t>
            </a:r>
            <a:r>
              <a:rPr lang="en-US" b="1" dirty="0" smtClean="0">
                <a:solidFill>
                  <a:srgbClr val="9933FF"/>
                </a:solidFill>
              </a:rPr>
              <a:t>slow filling</a:t>
            </a:r>
            <a:r>
              <a:rPr lang="bg-BG" dirty="0" smtClean="0">
                <a:solidFill>
                  <a:srgbClr val="9933FF"/>
                </a:solidFill>
              </a:rPr>
              <a:t>–</a:t>
            </a:r>
            <a:r>
              <a:rPr lang="en-US" dirty="0" smtClean="0">
                <a:solidFill>
                  <a:srgbClr val="9933FF"/>
                </a:solidFill>
              </a:rPr>
              <a:t> the pressure of the ventricles increases, because of decreased compliance with increase of the volume</a:t>
            </a:r>
            <a:endParaRPr lang="en-GB" dirty="0">
              <a:solidFill>
                <a:srgbClr val="9933FF"/>
              </a:solidFill>
            </a:endParaRPr>
          </a:p>
        </p:txBody>
      </p:sp>
      <p:pic>
        <p:nvPicPr>
          <p:cNvPr id="16391" name="Picture 7" descr="14-25 vander"/>
          <p:cNvPicPr>
            <a:picLocks noChangeAspect="1" noChangeArrowheads="1"/>
          </p:cNvPicPr>
          <p:nvPr/>
        </p:nvPicPr>
        <p:blipFill>
          <a:blip r:embed="rId2" cstate="print">
            <a:lum bright="-6000" contrast="12000"/>
          </a:blip>
          <a:srcRect/>
          <a:stretch>
            <a:fillRect/>
          </a:stretch>
        </p:blipFill>
        <p:spPr bwMode="auto">
          <a:xfrm>
            <a:off x="1259632" y="1988840"/>
            <a:ext cx="6705600" cy="45510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0-#ppt_w/2"/>
                                          </p:val>
                                        </p:tav>
                                        <p:tav tm="100000">
                                          <p:val>
                                            <p:strVal val="#ppt_x"/>
                                          </p:val>
                                        </p:tav>
                                      </p:tavLst>
                                    </p:anim>
                                    <p:anim calcmode="lin" valueType="num">
                                      <p:cBhvr additive="base">
                                        <p:cTn id="8" dur="500" fill="hold"/>
                                        <p:tgtEl>
                                          <p:spTgt spid="1638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6389"/>
                                        </p:tgtEl>
                                        <p:attrNameLst>
                                          <p:attrName>style.visibility</p:attrName>
                                        </p:attrNameLst>
                                      </p:cBhvr>
                                      <p:to>
                                        <p:strVal val="visible"/>
                                      </p:to>
                                    </p:set>
                                    <p:anim calcmode="lin" valueType="num">
                                      <p:cBhvr additive="base">
                                        <p:cTn id="13" dur="500" fill="hold"/>
                                        <p:tgtEl>
                                          <p:spTgt spid="16389"/>
                                        </p:tgtEl>
                                        <p:attrNameLst>
                                          <p:attrName>ppt_x</p:attrName>
                                        </p:attrNameLst>
                                      </p:cBhvr>
                                      <p:tavLst>
                                        <p:tav tm="0">
                                          <p:val>
                                            <p:strVal val="1+#ppt_w/2"/>
                                          </p:val>
                                        </p:tav>
                                        <p:tav tm="100000">
                                          <p:val>
                                            <p:strVal val="#ppt_x"/>
                                          </p:val>
                                        </p:tav>
                                      </p:tavLst>
                                    </p:anim>
                                    <p:anim calcmode="lin" valueType="num">
                                      <p:cBhvr additive="base">
                                        <p:cTn id="14" dur="500" fill="hold"/>
                                        <p:tgtEl>
                                          <p:spTgt spid="1638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utoUpdateAnimBg="0"/>
      <p:bldP spid="1638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0" y="0"/>
            <a:ext cx="4572000" cy="457200"/>
          </a:xfrm>
          <a:prstGeom prst="rect">
            <a:avLst/>
          </a:prstGeom>
          <a:noFill/>
          <a:ln w="9525">
            <a:noFill/>
            <a:miter lim="800000"/>
            <a:headEnd/>
            <a:tailEnd/>
          </a:ln>
          <a:effectLst/>
        </p:spPr>
        <p:txBody>
          <a:bodyPr>
            <a:spAutoFit/>
          </a:bodyPr>
          <a:lstStyle/>
          <a:p>
            <a:pPr>
              <a:spcBef>
                <a:spcPct val="50000"/>
              </a:spcBef>
            </a:pPr>
            <a:r>
              <a:rPr lang="bg-BG" b="1"/>
              <a:t>Сърдечен цикъл</a:t>
            </a:r>
            <a:endParaRPr lang="en-GB" b="1"/>
          </a:p>
        </p:txBody>
      </p:sp>
      <p:sp>
        <p:nvSpPr>
          <p:cNvPr id="103442" name="Oval 18"/>
          <p:cNvSpPr>
            <a:spLocks noChangeArrowheads="1"/>
          </p:cNvSpPr>
          <p:nvPr/>
        </p:nvSpPr>
        <p:spPr bwMode="auto">
          <a:xfrm>
            <a:off x="2286000" y="5943600"/>
            <a:ext cx="533400" cy="533400"/>
          </a:xfrm>
          <a:prstGeom prst="ellipse">
            <a:avLst/>
          </a:prstGeom>
          <a:solidFill>
            <a:schemeClr val="bg1"/>
          </a:solidFill>
          <a:ln w="9525">
            <a:noFill/>
            <a:round/>
            <a:headEnd/>
            <a:tailEnd/>
          </a:ln>
          <a:effectLst/>
        </p:spPr>
        <p:txBody>
          <a:bodyPr wrap="none" anchor="ctr"/>
          <a:lstStyle/>
          <a:p>
            <a:endParaRPr lang="bg-BG"/>
          </a:p>
        </p:txBody>
      </p:sp>
      <p:sp>
        <p:nvSpPr>
          <p:cNvPr id="103443" name="Rectangle 19"/>
          <p:cNvSpPr>
            <a:spLocks noChangeArrowheads="1"/>
          </p:cNvSpPr>
          <p:nvPr/>
        </p:nvSpPr>
        <p:spPr bwMode="auto">
          <a:xfrm>
            <a:off x="2286000" y="5791200"/>
            <a:ext cx="228600" cy="381000"/>
          </a:xfrm>
          <a:prstGeom prst="rect">
            <a:avLst/>
          </a:prstGeom>
          <a:solidFill>
            <a:schemeClr val="bg1"/>
          </a:solidFill>
          <a:ln w="9525">
            <a:noFill/>
            <a:miter lim="800000"/>
            <a:headEnd/>
            <a:tailEnd/>
          </a:ln>
          <a:effectLst/>
        </p:spPr>
        <p:txBody>
          <a:bodyPr wrap="none" anchor="ctr"/>
          <a:lstStyle/>
          <a:p>
            <a:endParaRPr lang="bg-BG"/>
          </a:p>
        </p:txBody>
      </p:sp>
      <p:sp>
        <p:nvSpPr>
          <p:cNvPr id="103435" name="Rectangle 11"/>
          <p:cNvSpPr>
            <a:spLocks noChangeArrowheads="1"/>
          </p:cNvSpPr>
          <p:nvPr/>
        </p:nvSpPr>
        <p:spPr bwMode="auto">
          <a:xfrm>
            <a:off x="3886200" y="5638800"/>
            <a:ext cx="1600200" cy="304800"/>
          </a:xfrm>
          <a:prstGeom prst="rect">
            <a:avLst/>
          </a:prstGeom>
          <a:solidFill>
            <a:schemeClr val="bg1"/>
          </a:solidFill>
          <a:ln w="9525">
            <a:noFill/>
            <a:miter lim="800000"/>
            <a:headEnd/>
            <a:tailEnd/>
          </a:ln>
          <a:effectLst/>
        </p:spPr>
        <p:txBody>
          <a:bodyPr wrap="none" anchor="ctr"/>
          <a:lstStyle/>
          <a:p>
            <a:endParaRPr lang="bg-BG"/>
          </a:p>
        </p:txBody>
      </p:sp>
      <p:sp>
        <p:nvSpPr>
          <p:cNvPr id="103436" name="Oval 12"/>
          <p:cNvSpPr>
            <a:spLocks noChangeArrowheads="1"/>
          </p:cNvSpPr>
          <p:nvPr/>
        </p:nvSpPr>
        <p:spPr bwMode="auto">
          <a:xfrm>
            <a:off x="5486400" y="5715000"/>
            <a:ext cx="152400" cy="228600"/>
          </a:xfrm>
          <a:prstGeom prst="ellipse">
            <a:avLst/>
          </a:prstGeom>
          <a:solidFill>
            <a:schemeClr val="bg1"/>
          </a:solidFill>
          <a:ln w="9525">
            <a:noFill/>
            <a:round/>
            <a:headEnd/>
            <a:tailEnd/>
          </a:ln>
          <a:effectLst/>
        </p:spPr>
        <p:txBody>
          <a:bodyPr wrap="none" anchor="ctr"/>
          <a:lstStyle/>
          <a:p>
            <a:endParaRPr lang="bg-BG"/>
          </a:p>
        </p:txBody>
      </p:sp>
      <p:sp>
        <p:nvSpPr>
          <p:cNvPr id="103444" name="Oval 20"/>
          <p:cNvSpPr>
            <a:spLocks noChangeArrowheads="1"/>
          </p:cNvSpPr>
          <p:nvPr/>
        </p:nvSpPr>
        <p:spPr bwMode="auto">
          <a:xfrm>
            <a:off x="2057400" y="4343400"/>
            <a:ext cx="228600" cy="304800"/>
          </a:xfrm>
          <a:prstGeom prst="ellipse">
            <a:avLst/>
          </a:prstGeom>
          <a:solidFill>
            <a:schemeClr val="bg1"/>
          </a:solidFill>
          <a:ln w="9525">
            <a:noFill/>
            <a:round/>
            <a:headEnd/>
            <a:tailEnd/>
          </a:ln>
          <a:effectLst/>
        </p:spPr>
        <p:txBody>
          <a:bodyPr wrap="none" anchor="ctr"/>
          <a:lstStyle/>
          <a:p>
            <a:endParaRPr lang="bg-BG"/>
          </a:p>
        </p:txBody>
      </p:sp>
      <p:sp>
        <p:nvSpPr>
          <p:cNvPr id="103445" name="Oval 21"/>
          <p:cNvSpPr>
            <a:spLocks noChangeArrowheads="1"/>
          </p:cNvSpPr>
          <p:nvPr/>
        </p:nvSpPr>
        <p:spPr bwMode="auto">
          <a:xfrm>
            <a:off x="2057400" y="4191000"/>
            <a:ext cx="76200" cy="228600"/>
          </a:xfrm>
          <a:prstGeom prst="ellipse">
            <a:avLst/>
          </a:prstGeom>
          <a:solidFill>
            <a:schemeClr val="bg1"/>
          </a:solidFill>
          <a:ln w="9525">
            <a:noFill/>
            <a:round/>
            <a:headEnd/>
            <a:tailEnd/>
          </a:ln>
          <a:effectLst/>
        </p:spPr>
        <p:txBody>
          <a:bodyPr wrap="none" anchor="ctr"/>
          <a:lstStyle/>
          <a:p>
            <a:endParaRPr lang="bg-BG"/>
          </a:p>
        </p:txBody>
      </p:sp>
      <p:sp>
        <p:nvSpPr>
          <p:cNvPr id="103454" name="Line 30"/>
          <p:cNvSpPr>
            <a:spLocks noChangeShapeType="1"/>
          </p:cNvSpPr>
          <p:nvPr/>
        </p:nvSpPr>
        <p:spPr bwMode="auto">
          <a:xfrm>
            <a:off x="2133600" y="4191000"/>
            <a:ext cx="228600" cy="381000"/>
          </a:xfrm>
          <a:prstGeom prst="line">
            <a:avLst/>
          </a:prstGeom>
          <a:noFill/>
          <a:ln w="22225">
            <a:solidFill>
              <a:schemeClr val="tx1"/>
            </a:solidFill>
            <a:round/>
            <a:headEnd/>
            <a:tailEnd/>
          </a:ln>
          <a:effectLst/>
        </p:spPr>
        <p:txBody>
          <a:bodyPr/>
          <a:lstStyle/>
          <a:p>
            <a:endParaRPr lang="bg-BG"/>
          </a:p>
        </p:txBody>
      </p:sp>
      <p:grpSp>
        <p:nvGrpSpPr>
          <p:cNvPr id="2" name="Group 34"/>
          <p:cNvGrpSpPr>
            <a:grpSpLocks/>
          </p:cNvGrpSpPr>
          <p:nvPr/>
        </p:nvGrpSpPr>
        <p:grpSpPr bwMode="auto">
          <a:xfrm>
            <a:off x="0" y="0"/>
            <a:ext cx="9324975" cy="6553200"/>
            <a:chOff x="-48" y="0"/>
            <a:chExt cx="5874" cy="4128"/>
          </a:xfrm>
        </p:grpSpPr>
        <p:pic>
          <p:nvPicPr>
            <p:cNvPr id="103427" name="Picture 3" descr="cardiaccycle"/>
            <p:cNvPicPr>
              <a:picLocks noChangeAspect="1" noChangeArrowheads="1"/>
            </p:cNvPicPr>
            <p:nvPr/>
          </p:nvPicPr>
          <p:blipFill>
            <a:blip r:embed="rId2" cstate="print">
              <a:lum bright="-12000" contrast="24000"/>
            </a:blip>
            <a:srcRect/>
            <a:stretch>
              <a:fillRect/>
            </a:stretch>
          </p:blipFill>
          <p:spPr bwMode="auto">
            <a:xfrm>
              <a:off x="-48" y="0"/>
              <a:ext cx="5874" cy="4128"/>
            </a:xfrm>
            <a:prstGeom prst="rect">
              <a:avLst/>
            </a:prstGeom>
            <a:solidFill>
              <a:srgbClr val="CC0066"/>
            </a:solidFill>
          </p:spPr>
        </p:pic>
        <p:grpSp>
          <p:nvGrpSpPr>
            <p:cNvPr id="3" name="Group 29"/>
            <p:cNvGrpSpPr>
              <a:grpSpLocks/>
            </p:cNvGrpSpPr>
            <p:nvPr/>
          </p:nvGrpSpPr>
          <p:grpSpPr bwMode="auto">
            <a:xfrm>
              <a:off x="1296" y="0"/>
              <a:ext cx="2832" cy="3387"/>
              <a:chOff x="1296" y="0"/>
              <a:chExt cx="2832" cy="3387"/>
            </a:xfrm>
          </p:grpSpPr>
          <p:sp>
            <p:nvSpPr>
              <p:cNvPr id="103428" name="Oval 4"/>
              <p:cNvSpPr>
                <a:spLocks noChangeArrowheads="1"/>
              </p:cNvSpPr>
              <p:nvPr/>
            </p:nvSpPr>
            <p:spPr bwMode="auto">
              <a:xfrm>
                <a:off x="2288" y="0"/>
                <a:ext cx="336" cy="229"/>
              </a:xfrm>
              <a:prstGeom prst="ellipse">
                <a:avLst/>
              </a:prstGeom>
              <a:solidFill>
                <a:srgbClr val="CC0066"/>
              </a:solidFill>
              <a:ln w="9525">
                <a:solidFill>
                  <a:schemeClr val="tx1"/>
                </a:solidFill>
                <a:round/>
                <a:headEnd/>
                <a:tailEnd/>
              </a:ln>
              <a:effectLst/>
            </p:spPr>
            <p:txBody>
              <a:bodyPr wrap="none" anchor="ctr"/>
              <a:lstStyle/>
              <a:p>
                <a:pPr algn="ctr"/>
                <a:r>
                  <a:rPr lang="bg-BG" sz="2000" b="1" dirty="0">
                    <a:solidFill>
                      <a:schemeClr val="bg1"/>
                    </a:solidFill>
                  </a:rPr>
                  <a:t>1</a:t>
                </a:r>
                <a:endParaRPr lang="en-GB" sz="2000" b="1" dirty="0">
                  <a:solidFill>
                    <a:schemeClr val="bg1"/>
                  </a:solidFill>
                </a:endParaRPr>
              </a:p>
            </p:txBody>
          </p:sp>
          <p:sp>
            <p:nvSpPr>
              <p:cNvPr id="103430" name="Oval 6"/>
              <p:cNvSpPr>
                <a:spLocks noChangeArrowheads="1"/>
              </p:cNvSpPr>
              <p:nvPr/>
            </p:nvSpPr>
            <p:spPr bwMode="auto">
              <a:xfrm>
                <a:off x="3792" y="816"/>
                <a:ext cx="336" cy="229"/>
              </a:xfrm>
              <a:prstGeom prst="ellipse">
                <a:avLst/>
              </a:prstGeom>
              <a:solidFill>
                <a:srgbClr val="CC0066"/>
              </a:solidFill>
              <a:ln w="9525">
                <a:solidFill>
                  <a:schemeClr val="tx1"/>
                </a:solidFill>
                <a:round/>
                <a:headEnd/>
                <a:tailEnd/>
              </a:ln>
              <a:effectLst/>
            </p:spPr>
            <p:txBody>
              <a:bodyPr wrap="none" anchor="ctr"/>
              <a:lstStyle/>
              <a:p>
                <a:pPr algn="ctr"/>
                <a:r>
                  <a:rPr lang="bg-BG" sz="2000" b="1">
                    <a:solidFill>
                      <a:schemeClr val="bg1"/>
                    </a:solidFill>
                  </a:rPr>
                  <a:t>2</a:t>
                </a:r>
                <a:endParaRPr lang="en-GB" sz="2000" b="1">
                  <a:solidFill>
                    <a:schemeClr val="bg1"/>
                  </a:solidFill>
                </a:endParaRPr>
              </a:p>
            </p:txBody>
          </p:sp>
          <p:sp>
            <p:nvSpPr>
              <p:cNvPr id="103433" name="Oval 9"/>
              <p:cNvSpPr>
                <a:spLocks noChangeArrowheads="1"/>
              </p:cNvSpPr>
              <p:nvPr/>
            </p:nvSpPr>
            <p:spPr bwMode="auto">
              <a:xfrm>
                <a:off x="2605" y="3158"/>
                <a:ext cx="336" cy="229"/>
              </a:xfrm>
              <a:prstGeom prst="ellipse">
                <a:avLst/>
              </a:prstGeom>
              <a:solidFill>
                <a:srgbClr val="CC0066"/>
              </a:solidFill>
              <a:ln w="9525">
                <a:solidFill>
                  <a:schemeClr val="tx1"/>
                </a:solidFill>
                <a:round/>
                <a:headEnd/>
                <a:tailEnd/>
              </a:ln>
              <a:effectLst/>
            </p:spPr>
            <p:txBody>
              <a:bodyPr wrap="none" anchor="ctr"/>
              <a:lstStyle/>
              <a:p>
                <a:pPr algn="ctr"/>
                <a:r>
                  <a:rPr lang="bg-BG" sz="2000" b="1" dirty="0">
                    <a:solidFill>
                      <a:schemeClr val="bg1"/>
                    </a:solidFill>
                  </a:rPr>
                  <a:t>3</a:t>
                </a:r>
                <a:endParaRPr lang="en-GB" sz="2000" b="1" dirty="0">
                  <a:solidFill>
                    <a:schemeClr val="bg1"/>
                  </a:solidFill>
                </a:endParaRPr>
              </a:p>
            </p:txBody>
          </p:sp>
          <p:sp>
            <p:nvSpPr>
              <p:cNvPr id="103440" name="Oval 16"/>
              <p:cNvSpPr>
                <a:spLocks noChangeArrowheads="1"/>
              </p:cNvSpPr>
              <p:nvPr/>
            </p:nvSpPr>
            <p:spPr bwMode="auto">
              <a:xfrm>
                <a:off x="1426" y="2568"/>
                <a:ext cx="336" cy="229"/>
              </a:xfrm>
              <a:prstGeom prst="ellipse">
                <a:avLst/>
              </a:prstGeom>
              <a:solidFill>
                <a:srgbClr val="CC0066"/>
              </a:solidFill>
              <a:ln w="9525">
                <a:solidFill>
                  <a:schemeClr val="tx1"/>
                </a:solidFill>
                <a:round/>
                <a:headEnd/>
                <a:tailEnd/>
              </a:ln>
              <a:effectLst/>
            </p:spPr>
            <p:txBody>
              <a:bodyPr wrap="none" anchor="ctr"/>
              <a:lstStyle/>
              <a:p>
                <a:pPr algn="ctr"/>
                <a:r>
                  <a:rPr lang="bg-BG" sz="2000" b="1" dirty="0">
                    <a:solidFill>
                      <a:schemeClr val="bg1"/>
                    </a:solidFill>
                  </a:rPr>
                  <a:t>4</a:t>
                </a:r>
                <a:endParaRPr lang="en-GB" sz="2000" b="1" dirty="0">
                  <a:solidFill>
                    <a:schemeClr val="bg1"/>
                  </a:solidFill>
                </a:endParaRPr>
              </a:p>
            </p:txBody>
          </p:sp>
          <p:sp>
            <p:nvSpPr>
              <p:cNvPr id="103447" name="Oval 23"/>
              <p:cNvSpPr>
                <a:spLocks noChangeArrowheads="1"/>
              </p:cNvSpPr>
              <p:nvPr/>
            </p:nvSpPr>
            <p:spPr bwMode="auto">
              <a:xfrm>
                <a:off x="1653" y="1162"/>
                <a:ext cx="180" cy="240"/>
              </a:xfrm>
              <a:prstGeom prst="ellipse">
                <a:avLst/>
              </a:prstGeom>
              <a:solidFill>
                <a:schemeClr val="bg1"/>
              </a:solidFill>
              <a:ln w="9525">
                <a:noFill/>
                <a:round/>
                <a:headEnd/>
                <a:tailEnd/>
              </a:ln>
              <a:effectLst/>
            </p:spPr>
            <p:txBody>
              <a:bodyPr wrap="none" anchor="ctr"/>
              <a:lstStyle/>
              <a:p>
                <a:endParaRPr lang="bg-BG"/>
              </a:p>
            </p:txBody>
          </p:sp>
          <p:sp>
            <p:nvSpPr>
              <p:cNvPr id="103441" name="Oval 17"/>
              <p:cNvSpPr>
                <a:spLocks noChangeArrowheads="1"/>
              </p:cNvSpPr>
              <p:nvPr/>
            </p:nvSpPr>
            <p:spPr bwMode="auto">
              <a:xfrm>
                <a:off x="1653" y="1117"/>
                <a:ext cx="336" cy="229"/>
              </a:xfrm>
              <a:prstGeom prst="ellipse">
                <a:avLst/>
              </a:prstGeom>
              <a:solidFill>
                <a:srgbClr val="CC0066"/>
              </a:solidFill>
              <a:ln w="9525">
                <a:solidFill>
                  <a:schemeClr val="tx1"/>
                </a:solidFill>
                <a:round/>
                <a:headEnd/>
                <a:tailEnd/>
              </a:ln>
              <a:effectLst/>
            </p:spPr>
            <p:txBody>
              <a:bodyPr wrap="none" anchor="ctr"/>
              <a:lstStyle/>
              <a:p>
                <a:pPr algn="ctr"/>
                <a:r>
                  <a:rPr lang="bg-BG" sz="2000" b="1" dirty="0">
                    <a:solidFill>
                      <a:schemeClr val="bg1"/>
                    </a:solidFill>
                  </a:rPr>
                  <a:t>5</a:t>
                </a:r>
                <a:endParaRPr lang="en-GB" sz="2000" b="1" dirty="0">
                  <a:solidFill>
                    <a:schemeClr val="bg1"/>
                  </a:solidFill>
                </a:endParaRPr>
              </a:p>
            </p:txBody>
          </p:sp>
          <p:sp>
            <p:nvSpPr>
              <p:cNvPr id="103449" name="Text Box 25"/>
              <p:cNvSpPr txBox="1">
                <a:spLocks noChangeArrowheads="1"/>
              </p:cNvSpPr>
              <p:nvPr/>
            </p:nvSpPr>
            <p:spPr bwMode="auto">
              <a:xfrm>
                <a:off x="1335" y="2976"/>
                <a:ext cx="116" cy="288"/>
              </a:xfrm>
              <a:prstGeom prst="rect">
                <a:avLst/>
              </a:prstGeom>
              <a:noFill/>
              <a:ln w="9525">
                <a:noFill/>
                <a:miter lim="800000"/>
                <a:headEnd/>
                <a:tailEnd/>
              </a:ln>
              <a:effectLst/>
            </p:spPr>
            <p:txBody>
              <a:bodyPr>
                <a:spAutoFit/>
              </a:bodyPr>
              <a:lstStyle/>
              <a:p>
                <a:endParaRPr lang="bg-BG"/>
              </a:p>
            </p:txBody>
          </p:sp>
          <p:sp>
            <p:nvSpPr>
              <p:cNvPr id="103452" name="Oval 28"/>
              <p:cNvSpPr>
                <a:spLocks noChangeArrowheads="1"/>
              </p:cNvSpPr>
              <p:nvPr/>
            </p:nvSpPr>
            <p:spPr bwMode="auto">
              <a:xfrm>
                <a:off x="1296" y="2688"/>
                <a:ext cx="144" cy="240"/>
              </a:xfrm>
              <a:prstGeom prst="ellipse">
                <a:avLst/>
              </a:prstGeom>
              <a:solidFill>
                <a:schemeClr val="bg1"/>
              </a:solidFill>
              <a:ln w="9525">
                <a:noFill/>
                <a:round/>
                <a:headEnd/>
                <a:tailEnd/>
              </a:ln>
              <a:effectLst/>
            </p:spPr>
            <p:txBody>
              <a:bodyPr wrap="none" anchor="ctr"/>
              <a:lstStyle/>
              <a:p>
                <a:endParaRPr lang="bg-BG"/>
              </a:p>
            </p:txBody>
          </p:sp>
        </p:grpSp>
        <p:sp>
          <p:nvSpPr>
            <p:cNvPr id="103455" name="Rectangle 31"/>
            <p:cNvSpPr>
              <a:spLocks noChangeArrowheads="1"/>
            </p:cNvSpPr>
            <p:nvPr/>
          </p:nvSpPr>
          <p:spPr bwMode="auto">
            <a:xfrm>
              <a:off x="2514" y="3430"/>
              <a:ext cx="1056" cy="144"/>
            </a:xfrm>
            <a:prstGeom prst="rect">
              <a:avLst/>
            </a:prstGeom>
            <a:solidFill>
              <a:schemeClr val="bg1"/>
            </a:solidFill>
            <a:ln w="9525">
              <a:noFill/>
              <a:miter lim="800000"/>
              <a:headEnd/>
              <a:tailEnd/>
            </a:ln>
            <a:effectLst/>
          </p:spPr>
          <p:txBody>
            <a:bodyPr wrap="none" anchor="ctr"/>
            <a:lstStyle/>
            <a:p>
              <a:endParaRPr lang="bg-BG"/>
            </a:p>
          </p:txBody>
        </p:sp>
        <p:sp>
          <p:nvSpPr>
            <p:cNvPr id="103456" name="Oval 32"/>
            <p:cNvSpPr>
              <a:spLocks noChangeArrowheads="1"/>
            </p:cNvSpPr>
            <p:nvPr/>
          </p:nvSpPr>
          <p:spPr bwMode="auto">
            <a:xfrm>
              <a:off x="3456" y="3648"/>
              <a:ext cx="96" cy="96"/>
            </a:xfrm>
            <a:prstGeom prst="ellipse">
              <a:avLst/>
            </a:prstGeom>
            <a:solidFill>
              <a:schemeClr val="bg1"/>
            </a:solidFill>
            <a:ln w="9525">
              <a:noFill/>
              <a:round/>
              <a:headEnd/>
              <a:tailEnd/>
            </a:ln>
            <a:effectLst/>
          </p:spPr>
          <p:txBody>
            <a:bodyPr wrap="none" anchor="ctr"/>
            <a:lstStyle/>
            <a:p>
              <a:endParaRPr lang="bg-BG"/>
            </a:p>
          </p:txBody>
        </p:sp>
        <p:sp>
          <p:nvSpPr>
            <p:cNvPr id="103457" name="Rectangle 33"/>
            <p:cNvSpPr>
              <a:spLocks noChangeArrowheads="1"/>
            </p:cNvSpPr>
            <p:nvPr/>
          </p:nvSpPr>
          <p:spPr bwMode="auto">
            <a:xfrm flipH="1">
              <a:off x="2976" y="0"/>
              <a:ext cx="48" cy="384"/>
            </a:xfrm>
            <a:prstGeom prst="rect">
              <a:avLst/>
            </a:prstGeom>
            <a:solidFill>
              <a:schemeClr val="bg1"/>
            </a:solidFill>
            <a:ln w="9525">
              <a:noFill/>
              <a:miter lim="800000"/>
              <a:headEnd/>
              <a:tailEnd/>
            </a:ln>
            <a:effectLst/>
          </p:spPr>
          <p:txBody>
            <a:bodyPr wrap="none" anchor="ctr"/>
            <a:lstStyle/>
            <a:p>
              <a:endParaRPr lang="bg-BG"/>
            </a:p>
          </p:txBody>
        </p:sp>
      </p:grpSp>
      <p:sp>
        <p:nvSpPr>
          <p:cNvPr id="103468" name="Text Box 44"/>
          <p:cNvSpPr txBox="1">
            <a:spLocks noChangeArrowheads="1"/>
          </p:cNvSpPr>
          <p:nvPr/>
        </p:nvSpPr>
        <p:spPr bwMode="auto">
          <a:xfrm>
            <a:off x="0" y="0"/>
            <a:ext cx="2695600" cy="523220"/>
          </a:xfrm>
          <a:prstGeom prst="rect">
            <a:avLst/>
          </a:prstGeom>
          <a:solidFill>
            <a:srgbClr val="FFCCCC"/>
          </a:solidFill>
          <a:ln w="9525">
            <a:noFill/>
            <a:miter lim="800000"/>
            <a:headEnd/>
            <a:tailEnd/>
          </a:ln>
          <a:effectLst/>
        </p:spPr>
        <p:txBody>
          <a:bodyPr wrap="square">
            <a:spAutoFit/>
          </a:bodyPr>
          <a:lstStyle/>
          <a:p>
            <a:pPr>
              <a:spcBef>
                <a:spcPct val="50000"/>
              </a:spcBef>
            </a:pPr>
            <a:r>
              <a:rPr lang="en-US" sz="2800" b="1" dirty="0" smtClean="0">
                <a:solidFill>
                  <a:srgbClr val="9900FF"/>
                </a:solidFill>
                <a:latin typeface="Arial" charset="0"/>
              </a:rPr>
              <a:t>Cardiac cycle</a:t>
            </a:r>
            <a:endParaRPr lang="en-GB" sz="2800" b="1" dirty="0">
              <a:solidFill>
                <a:srgbClr val="9900FF"/>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14-25 vander"/>
          <p:cNvPicPr>
            <a:picLocks noChangeAspect="1" noChangeArrowheads="1"/>
          </p:cNvPicPr>
          <p:nvPr/>
        </p:nvPicPr>
        <p:blipFill>
          <a:blip r:embed="rId2" cstate="print">
            <a:lum bright="-6000" contrast="12000"/>
          </a:blip>
          <a:srcRect/>
          <a:stretch>
            <a:fillRect/>
          </a:stretch>
        </p:blipFill>
        <p:spPr bwMode="auto">
          <a:xfrm>
            <a:off x="827584" y="332656"/>
            <a:ext cx="7765504" cy="630932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D:\Elka\ecgsounds.gif"/>
          <p:cNvPicPr>
            <a:picLocks noChangeAspect="1" noChangeArrowheads="1"/>
          </p:cNvPicPr>
          <p:nvPr/>
        </p:nvPicPr>
        <p:blipFill>
          <a:blip r:embed="rId2" cstate="print"/>
          <a:srcRect/>
          <a:stretch>
            <a:fillRect/>
          </a:stretch>
        </p:blipFill>
        <p:spPr bwMode="auto">
          <a:xfrm>
            <a:off x="683568" y="1628800"/>
            <a:ext cx="7416824" cy="4049216"/>
          </a:xfrm>
          <a:prstGeom prst="rect">
            <a:avLst/>
          </a:prstGeom>
          <a:noFill/>
        </p:spPr>
      </p:pic>
      <p:sp>
        <p:nvSpPr>
          <p:cNvPr id="117763" name="Text Box 3"/>
          <p:cNvSpPr txBox="1">
            <a:spLocks noChangeArrowheads="1"/>
          </p:cNvSpPr>
          <p:nvPr/>
        </p:nvSpPr>
        <p:spPr bwMode="auto">
          <a:xfrm>
            <a:off x="2971800" y="-76200"/>
            <a:ext cx="5029200" cy="519113"/>
          </a:xfrm>
          <a:prstGeom prst="rect">
            <a:avLst/>
          </a:prstGeom>
          <a:noFill/>
          <a:ln w="9525">
            <a:noFill/>
            <a:miter lim="800000"/>
            <a:headEnd/>
            <a:tailEnd/>
          </a:ln>
          <a:effectLst/>
        </p:spPr>
        <p:txBody>
          <a:bodyPr>
            <a:spAutoFit/>
          </a:bodyPr>
          <a:lstStyle/>
          <a:p>
            <a:pPr>
              <a:spcBef>
                <a:spcPct val="50000"/>
              </a:spcBef>
            </a:pPr>
            <a:r>
              <a:rPr lang="en-US" sz="2800" b="1" dirty="0" smtClean="0">
                <a:solidFill>
                  <a:srgbClr val="FFFF00"/>
                </a:solidFill>
                <a:latin typeface="Arial" pitchFamily="34" charset="0"/>
                <a:cs typeface="Arial" pitchFamily="34" charset="0"/>
              </a:rPr>
              <a:t>Heart sounds</a:t>
            </a:r>
            <a:endParaRPr lang="en-GB" sz="2800" b="1" dirty="0">
              <a:solidFill>
                <a:srgbClr val="FFFF00"/>
              </a:solidFill>
              <a:latin typeface="Arial" pitchFamily="34" charset="0"/>
              <a:cs typeface="Arial" pitchFamily="34" charset="0"/>
            </a:endParaRPr>
          </a:p>
        </p:txBody>
      </p:sp>
      <p:sp>
        <p:nvSpPr>
          <p:cNvPr id="117764" name="Text Box 4"/>
          <p:cNvSpPr txBox="1">
            <a:spLocks noChangeArrowheads="1"/>
          </p:cNvSpPr>
          <p:nvPr/>
        </p:nvSpPr>
        <p:spPr bwMode="auto">
          <a:xfrm>
            <a:off x="0" y="764704"/>
            <a:ext cx="9144000" cy="412421"/>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Ø"/>
            </a:pPr>
            <a:r>
              <a:rPr lang="en-US" sz="2600" b="1" dirty="0" smtClean="0">
                <a:solidFill>
                  <a:srgbClr val="FFCCCC"/>
                </a:solidFill>
                <a:latin typeface="Arial" pitchFamily="34" charset="0"/>
                <a:cs typeface="Arial" pitchFamily="34" charset="0"/>
              </a:rPr>
              <a:t> </a:t>
            </a:r>
            <a:r>
              <a:rPr lang="en-US" sz="2400" b="1" dirty="0" smtClean="0">
                <a:solidFill>
                  <a:srgbClr val="FFCCCC"/>
                </a:solidFill>
                <a:latin typeface="Arial" pitchFamily="34" charset="0"/>
                <a:cs typeface="Arial" pitchFamily="34" charset="0"/>
              </a:rPr>
              <a:t>First</a:t>
            </a:r>
            <a:r>
              <a:rPr lang="bg-BG" sz="2400" b="1" dirty="0" smtClean="0">
                <a:solidFill>
                  <a:srgbClr val="FFCCCC"/>
                </a:solidFill>
                <a:latin typeface="Arial" pitchFamily="34" charset="0"/>
                <a:cs typeface="Arial" pitchFamily="34" charset="0"/>
              </a:rPr>
              <a:t> (</a:t>
            </a:r>
            <a:r>
              <a:rPr lang="en-US" sz="2400" b="1" dirty="0" smtClean="0">
                <a:solidFill>
                  <a:srgbClr val="FFCCCC"/>
                </a:solidFill>
                <a:latin typeface="Arial" pitchFamily="34" charset="0"/>
                <a:cs typeface="Arial" pitchFamily="34" charset="0"/>
              </a:rPr>
              <a:t>S1) </a:t>
            </a:r>
            <a:r>
              <a:rPr lang="bg-BG" sz="2400" b="1" dirty="0" smtClean="0">
                <a:solidFill>
                  <a:srgbClr val="FFCCCC"/>
                </a:solidFill>
                <a:latin typeface="Arial" pitchFamily="34" charset="0"/>
                <a:cs typeface="Arial" pitchFamily="34" charset="0"/>
              </a:rPr>
              <a:t>– </a:t>
            </a:r>
            <a:r>
              <a:rPr lang="en-US" sz="2400" b="1" dirty="0" smtClean="0">
                <a:solidFill>
                  <a:srgbClr val="FFCCCC"/>
                </a:solidFill>
                <a:latin typeface="Arial" pitchFamily="34" charset="0"/>
                <a:cs typeface="Arial" pitchFamily="34" charset="0"/>
              </a:rPr>
              <a:t>systolic</a:t>
            </a:r>
            <a:endParaRPr lang="en-GB" sz="2400" b="1" dirty="0">
              <a:solidFill>
                <a:srgbClr val="FFCCCC"/>
              </a:solidFill>
              <a:latin typeface="Arial" pitchFamily="34" charset="0"/>
              <a:cs typeface="Arial" pitchFamily="34" charset="0"/>
            </a:endParaRPr>
          </a:p>
        </p:txBody>
      </p:sp>
      <p:sp>
        <p:nvSpPr>
          <p:cNvPr id="117765" name="Text Box 5"/>
          <p:cNvSpPr txBox="1">
            <a:spLocks noChangeArrowheads="1"/>
          </p:cNvSpPr>
          <p:nvPr/>
        </p:nvSpPr>
        <p:spPr bwMode="auto">
          <a:xfrm>
            <a:off x="0" y="1196752"/>
            <a:ext cx="9144000" cy="412421"/>
          </a:xfrm>
          <a:prstGeom prst="rect">
            <a:avLst/>
          </a:prstGeom>
          <a:noFill/>
          <a:ln w="9525">
            <a:noFill/>
            <a:miter lim="800000"/>
            <a:headEnd/>
            <a:tailEnd/>
          </a:ln>
          <a:effectLst/>
        </p:spPr>
        <p:txBody>
          <a:bodyPr wrap="square">
            <a:spAutoFit/>
          </a:bodyPr>
          <a:lstStyle/>
          <a:p>
            <a:pPr>
              <a:lnSpc>
                <a:spcPct val="80000"/>
              </a:lnSpc>
              <a:spcBef>
                <a:spcPct val="50000"/>
              </a:spcBef>
              <a:buFont typeface="Wingdings" pitchFamily="2" charset="2"/>
              <a:buChar char="Ø"/>
            </a:pPr>
            <a:r>
              <a:rPr lang="bg-BG" sz="2600" b="1" dirty="0" smtClean="0">
                <a:solidFill>
                  <a:srgbClr val="00FFFF"/>
                </a:solidFill>
                <a:latin typeface="Comic Sans MS" pitchFamily="66" charset="0"/>
              </a:rPr>
              <a:t> </a:t>
            </a:r>
            <a:r>
              <a:rPr lang="en-US" sz="2400" b="1" dirty="0" smtClean="0">
                <a:solidFill>
                  <a:srgbClr val="00FFFF"/>
                </a:solidFill>
                <a:latin typeface="Arial" pitchFamily="34" charset="0"/>
                <a:cs typeface="Arial" pitchFamily="34" charset="0"/>
              </a:rPr>
              <a:t>Second (S2) </a:t>
            </a:r>
            <a:r>
              <a:rPr lang="bg-BG" sz="2400" b="1" dirty="0" smtClean="0">
                <a:solidFill>
                  <a:srgbClr val="00FFFF"/>
                </a:solidFill>
                <a:latin typeface="Arial" pitchFamily="34" charset="0"/>
                <a:cs typeface="Arial" pitchFamily="34" charset="0"/>
              </a:rPr>
              <a:t>– </a:t>
            </a:r>
            <a:r>
              <a:rPr lang="en-US" sz="2400" b="1" dirty="0" smtClean="0">
                <a:solidFill>
                  <a:srgbClr val="00FFFF"/>
                </a:solidFill>
                <a:latin typeface="Arial" pitchFamily="34" charset="0"/>
                <a:cs typeface="Arial" pitchFamily="34" charset="0"/>
              </a:rPr>
              <a:t>diastolic</a:t>
            </a:r>
            <a:endParaRPr lang="en-GB" sz="2400" b="1" dirty="0">
              <a:solidFill>
                <a:srgbClr val="00FFFF"/>
              </a:solidFill>
              <a:latin typeface="Arial" pitchFamily="34" charset="0"/>
              <a:cs typeface="Arial" pitchFamily="34" charset="0"/>
            </a:endParaRPr>
          </a:p>
        </p:txBody>
      </p:sp>
      <p:sp>
        <p:nvSpPr>
          <p:cNvPr id="10" name="Title 9"/>
          <p:cNvSpPr>
            <a:spLocks noGrp="1"/>
          </p:cNvSpPr>
          <p:nvPr>
            <p:ph type="ctrTitle"/>
          </p:nvPr>
        </p:nvSpPr>
        <p:spPr/>
        <p:txBody>
          <a:bodyPr/>
          <a:lstStyle/>
          <a:p>
            <a:endParaRPr lang="bg-BG" dirty="0"/>
          </a:p>
        </p:txBody>
      </p:sp>
      <p:sp>
        <p:nvSpPr>
          <p:cNvPr id="12" name="TextBox 11"/>
          <p:cNvSpPr txBox="1"/>
          <p:nvPr/>
        </p:nvSpPr>
        <p:spPr>
          <a:xfrm>
            <a:off x="683568" y="6093296"/>
            <a:ext cx="5363391" cy="461665"/>
          </a:xfrm>
          <a:prstGeom prst="rect">
            <a:avLst/>
          </a:prstGeom>
          <a:noFill/>
        </p:spPr>
        <p:txBody>
          <a:bodyPr wrap="none" rtlCol="0">
            <a:spAutoFit/>
          </a:bodyPr>
          <a:lstStyle/>
          <a:p>
            <a:r>
              <a:rPr lang="en-US" sz="2400" dirty="0" smtClean="0"/>
              <a:t>We may register  S3 or S4 heart sounds.</a:t>
            </a:r>
            <a:endParaRPr lang="bg-BG" sz="2400" dirty="0"/>
          </a:p>
        </p:txBody>
      </p:sp>
      <p:sp>
        <p:nvSpPr>
          <p:cNvPr id="13" name="TextBox 12"/>
          <p:cNvSpPr txBox="1"/>
          <p:nvPr/>
        </p:nvSpPr>
        <p:spPr>
          <a:xfrm>
            <a:off x="539552" y="332656"/>
            <a:ext cx="6336704" cy="461665"/>
          </a:xfrm>
          <a:prstGeom prst="rect">
            <a:avLst/>
          </a:prstGeom>
          <a:noFill/>
        </p:spPr>
        <p:txBody>
          <a:bodyPr wrap="square" rtlCol="0">
            <a:spAutoFit/>
          </a:bodyPr>
          <a:lstStyle/>
          <a:p>
            <a:r>
              <a:rPr lang="en-US" sz="2400" dirty="0" smtClean="0">
                <a:latin typeface="+mj-lt"/>
              </a:rPr>
              <a:t>We can hear  always 2 heart sounds.</a:t>
            </a:r>
            <a:endParaRPr lang="bg-BG"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17764"/>
                                        </p:tgtEl>
                                        <p:attrNameLst>
                                          <p:attrName>style.visibility</p:attrName>
                                        </p:attrNameLst>
                                      </p:cBhvr>
                                      <p:to>
                                        <p:strVal val="visible"/>
                                      </p:to>
                                    </p:set>
                                    <p:anim calcmode="lin" valueType="num">
                                      <p:cBhvr additive="base">
                                        <p:cTn id="7" dur="500" fill="hold"/>
                                        <p:tgtEl>
                                          <p:spTgt spid="117764"/>
                                        </p:tgtEl>
                                        <p:attrNameLst>
                                          <p:attrName>ppt_x</p:attrName>
                                        </p:attrNameLst>
                                      </p:cBhvr>
                                      <p:tavLst>
                                        <p:tav tm="0">
                                          <p:val>
                                            <p:strVal val="0-#ppt_w/2"/>
                                          </p:val>
                                        </p:tav>
                                        <p:tav tm="100000">
                                          <p:val>
                                            <p:strVal val="#ppt_x"/>
                                          </p:val>
                                        </p:tav>
                                      </p:tavLst>
                                    </p:anim>
                                    <p:anim calcmode="lin" valueType="num">
                                      <p:cBhvr additive="base">
                                        <p:cTn id="8" dur="500" fill="hold"/>
                                        <p:tgtEl>
                                          <p:spTgt spid="11776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17765"/>
                                        </p:tgtEl>
                                        <p:attrNameLst>
                                          <p:attrName>style.visibility</p:attrName>
                                        </p:attrNameLst>
                                      </p:cBhvr>
                                      <p:to>
                                        <p:strVal val="visible"/>
                                      </p:to>
                                    </p:set>
                                    <p:anim calcmode="lin" valueType="num">
                                      <p:cBhvr additive="base">
                                        <p:cTn id="13" dur="500" fill="hold"/>
                                        <p:tgtEl>
                                          <p:spTgt spid="117765"/>
                                        </p:tgtEl>
                                        <p:attrNameLst>
                                          <p:attrName>ppt_x</p:attrName>
                                        </p:attrNameLst>
                                      </p:cBhvr>
                                      <p:tavLst>
                                        <p:tav tm="0">
                                          <p:val>
                                            <p:strVal val="1+#ppt_w/2"/>
                                          </p:val>
                                        </p:tav>
                                        <p:tav tm="100000">
                                          <p:val>
                                            <p:strVal val="#ppt_x"/>
                                          </p:val>
                                        </p:tav>
                                      </p:tavLst>
                                    </p:anim>
                                    <p:anim calcmode="lin" valueType="num">
                                      <p:cBhvr additive="base">
                                        <p:cTn id="14" dur="500" fill="hold"/>
                                        <p:tgtEl>
                                          <p:spTgt spid="1177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autoUpdateAnimBg="0"/>
      <p:bldP spid="11776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D:\Elka\cardiac-A2-P2.gif"/>
          <p:cNvPicPr>
            <a:picLocks noChangeAspect="1" noChangeArrowheads="1"/>
          </p:cNvPicPr>
          <p:nvPr/>
        </p:nvPicPr>
        <p:blipFill>
          <a:blip r:embed="rId2" cstate="print">
            <a:lum bright="-12000" contrast="30000"/>
          </a:blip>
          <a:srcRect t="17500" b="14999"/>
          <a:stretch>
            <a:fillRect/>
          </a:stretch>
        </p:blipFill>
        <p:spPr bwMode="auto">
          <a:xfrm>
            <a:off x="4953000" y="0"/>
            <a:ext cx="4191000" cy="2057400"/>
          </a:xfrm>
          <a:prstGeom prst="rect">
            <a:avLst/>
          </a:prstGeom>
          <a:noFill/>
        </p:spPr>
      </p:pic>
      <p:pic>
        <p:nvPicPr>
          <p:cNvPr id="64515" name="Picture 3" descr="D:\Elka\cardiac-S1-S2.gif"/>
          <p:cNvPicPr>
            <a:picLocks noChangeAspect="1" noChangeArrowheads="1"/>
          </p:cNvPicPr>
          <p:nvPr/>
        </p:nvPicPr>
        <p:blipFill>
          <a:blip r:embed="rId3" cstate="print"/>
          <a:srcRect/>
          <a:stretch>
            <a:fillRect/>
          </a:stretch>
        </p:blipFill>
        <p:spPr bwMode="auto">
          <a:xfrm>
            <a:off x="0" y="0"/>
            <a:ext cx="4191000" cy="1905000"/>
          </a:xfrm>
          <a:prstGeom prst="rect">
            <a:avLst/>
          </a:prstGeom>
          <a:noFill/>
        </p:spPr>
      </p:pic>
      <p:pic>
        <p:nvPicPr>
          <p:cNvPr id="64516" name="Picture 4" descr="D:\Elka\cardiac-S3.gif"/>
          <p:cNvPicPr>
            <a:picLocks noChangeAspect="1" noChangeArrowheads="1"/>
          </p:cNvPicPr>
          <p:nvPr/>
        </p:nvPicPr>
        <p:blipFill>
          <a:blip r:embed="rId4" cstate="print"/>
          <a:srcRect/>
          <a:stretch>
            <a:fillRect/>
          </a:stretch>
        </p:blipFill>
        <p:spPr bwMode="auto">
          <a:xfrm>
            <a:off x="0" y="2057400"/>
            <a:ext cx="4267200" cy="2590800"/>
          </a:xfrm>
          <a:prstGeom prst="rect">
            <a:avLst/>
          </a:prstGeom>
          <a:noFill/>
        </p:spPr>
      </p:pic>
      <p:pic>
        <p:nvPicPr>
          <p:cNvPr id="64517" name="Picture 5" descr="D:\Elka\cardiac-S4.gif"/>
          <p:cNvPicPr>
            <a:picLocks noChangeAspect="1" noChangeArrowheads="1"/>
          </p:cNvPicPr>
          <p:nvPr/>
        </p:nvPicPr>
        <p:blipFill>
          <a:blip r:embed="rId5" cstate="print">
            <a:lum bright="-6000" contrast="18000"/>
          </a:blip>
          <a:srcRect/>
          <a:stretch>
            <a:fillRect/>
          </a:stretch>
        </p:blipFill>
        <p:spPr bwMode="auto">
          <a:xfrm>
            <a:off x="5029200" y="2209800"/>
            <a:ext cx="4114800" cy="2224088"/>
          </a:xfrm>
          <a:prstGeom prst="rect">
            <a:avLst/>
          </a:prstGeom>
          <a:noFill/>
        </p:spPr>
      </p:pic>
      <p:pic>
        <p:nvPicPr>
          <p:cNvPr id="64518" name="Picture 6" descr="D:\Elka\cardiac-S3-S4.gif"/>
          <p:cNvPicPr>
            <a:picLocks noChangeAspect="1" noChangeArrowheads="1"/>
          </p:cNvPicPr>
          <p:nvPr/>
        </p:nvPicPr>
        <p:blipFill>
          <a:blip r:embed="rId6" cstate="print">
            <a:lum bright="-6000" contrast="18000"/>
          </a:blip>
          <a:srcRect t="19354"/>
          <a:stretch>
            <a:fillRect/>
          </a:stretch>
        </p:blipFill>
        <p:spPr bwMode="auto">
          <a:xfrm>
            <a:off x="0" y="4495800"/>
            <a:ext cx="4572000" cy="2133600"/>
          </a:xfrm>
          <a:prstGeom prst="rect">
            <a:avLst/>
          </a:prstGeom>
          <a:noFill/>
        </p:spPr>
      </p:pic>
      <p:sp>
        <p:nvSpPr>
          <p:cNvPr id="64522" name="Rectangle 10"/>
          <p:cNvSpPr>
            <a:spLocks noChangeArrowheads="1"/>
          </p:cNvSpPr>
          <p:nvPr/>
        </p:nvSpPr>
        <p:spPr bwMode="auto">
          <a:xfrm>
            <a:off x="4800600" y="457200"/>
            <a:ext cx="4343400" cy="1676400"/>
          </a:xfrm>
          <a:prstGeom prst="rect">
            <a:avLst/>
          </a:prstGeom>
          <a:noFill/>
          <a:ln w="38100">
            <a:solidFill>
              <a:srgbClr val="0000FF"/>
            </a:solidFill>
            <a:miter lim="800000"/>
            <a:headEnd/>
            <a:tailEnd/>
          </a:ln>
          <a:effectLst/>
        </p:spPr>
        <p:txBody>
          <a:bodyPr wrap="none" anchor="ctr"/>
          <a:lstStyle/>
          <a:p>
            <a:endParaRPr lang="bg-BG"/>
          </a:p>
        </p:txBody>
      </p:sp>
      <p:sp>
        <p:nvSpPr>
          <p:cNvPr id="64523" name="Rectangle 11"/>
          <p:cNvSpPr>
            <a:spLocks noChangeArrowheads="1"/>
          </p:cNvSpPr>
          <p:nvPr/>
        </p:nvSpPr>
        <p:spPr bwMode="auto">
          <a:xfrm>
            <a:off x="0" y="2895600"/>
            <a:ext cx="4267200" cy="1524000"/>
          </a:xfrm>
          <a:prstGeom prst="rect">
            <a:avLst/>
          </a:prstGeom>
          <a:noFill/>
          <a:ln w="38100">
            <a:solidFill>
              <a:srgbClr val="CC00CC"/>
            </a:solidFill>
            <a:miter lim="800000"/>
            <a:headEnd/>
            <a:tailEnd/>
          </a:ln>
          <a:effectLst/>
        </p:spPr>
        <p:txBody>
          <a:bodyPr wrap="none" anchor="ctr"/>
          <a:lstStyle/>
          <a:p>
            <a:endParaRPr lang="bg-BG"/>
          </a:p>
        </p:txBody>
      </p:sp>
      <p:sp>
        <p:nvSpPr>
          <p:cNvPr id="64524" name="Rectangle 12"/>
          <p:cNvSpPr>
            <a:spLocks noChangeArrowheads="1"/>
          </p:cNvSpPr>
          <p:nvPr/>
        </p:nvSpPr>
        <p:spPr bwMode="auto">
          <a:xfrm>
            <a:off x="0" y="457200"/>
            <a:ext cx="4267200" cy="1676400"/>
          </a:xfrm>
          <a:prstGeom prst="rect">
            <a:avLst/>
          </a:prstGeom>
          <a:noFill/>
          <a:ln w="38100">
            <a:solidFill>
              <a:srgbClr val="FF0000"/>
            </a:solidFill>
            <a:miter lim="800000"/>
            <a:headEnd/>
            <a:tailEnd/>
          </a:ln>
          <a:effectLst/>
        </p:spPr>
        <p:txBody>
          <a:bodyPr wrap="none" anchor="ctr"/>
          <a:lstStyle/>
          <a:p>
            <a:endParaRPr lang="bg-BG"/>
          </a:p>
        </p:txBody>
      </p:sp>
      <p:sp>
        <p:nvSpPr>
          <p:cNvPr id="64525" name="Rectangle 13"/>
          <p:cNvSpPr>
            <a:spLocks noChangeArrowheads="1"/>
          </p:cNvSpPr>
          <p:nvPr/>
        </p:nvSpPr>
        <p:spPr bwMode="auto">
          <a:xfrm>
            <a:off x="5029200" y="2971800"/>
            <a:ext cx="4114800" cy="1447800"/>
          </a:xfrm>
          <a:prstGeom prst="rect">
            <a:avLst/>
          </a:prstGeom>
          <a:noFill/>
          <a:ln w="38100">
            <a:solidFill>
              <a:srgbClr val="FF9900"/>
            </a:solidFill>
            <a:miter lim="800000"/>
            <a:headEnd/>
            <a:tailEnd/>
          </a:ln>
          <a:effectLst/>
        </p:spPr>
        <p:txBody>
          <a:bodyPr wrap="none" anchor="ctr"/>
          <a:lstStyle/>
          <a:p>
            <a:endParaRPr lang="bg-BG"/>
          </a:p>
        </p:txBody>
      </p:sp>
      <p:sp>
        <p:nvSpPr>
          <p:cNvPr id="64526" name="Rectangle 14"/>
          <p:cNvSpPr>
            <a:spLocks noChangeArrowheads="1"/>
          </p:cNvSpPr>
          <p:nvPr/>
        </p:nvSpPr>
        <p:spPr bwMode="auto">
          <a:xfrm>
            <a:off x="0" y="5029200"/>
            <a:ext cx="4572000" cy="1295400"/>
          </a:xfrm>
          <a:prstGeom prst="rect">
            <a:avLst/>
          </a:prstGeom>
          <a:noFill/>
          <a:ln w="38100">
            <a:solidFill>
              <a:srgbClr val="008000"/>
            </a:solidFill>
            <a:miter lim="800000"/>
            <a:headEnd/>
            <a:tailEnd/>
          </a:ln>
          <a:effectLst/>
        </p:spPr>
        <p:txBody>
          <a:bodyPr wrap="none" anchor="ctr"/>
          <a:lstStyle/>
          <a:p>
            <a:endParaRPr lang="bg-BG"/>
          </a:p>
        </p:txBody>
      </p:sp>
      <p:pic>
        <p:nvPicPr>
          <p:cNvPr id="64527" name="Picture 15" descr="D:\Elka\pc.gif"/>
          <p:cNvPicPr>
            <a:picLocks noChangeAspect="1" noChangeArrowheads="1" noCrop="1"/>
          </p:cNvPicPr>
          <p:nvPr/>
        </p:nvPicPr>
        <p:blipFill>
          <a:blip r:embed="rId7" cstate="print"/>
          <a:srcRect/>
          <a:stretch>
            <a:fillRect/>
          </a:stretch>
        </p:blipFill>
        <p:spPr bwMode="auto">
          <a:xfrm>
            <a:off x="5105400" y="4572000"/>
            <a:ext cx="4038600" cy="2057400"/>
          </a:xfrm>
          <a:prstGeom prst="rect">
            <a:avLst/>
          </a:prstGeom>
          <a:noFill/>
        </p:spPr>
      </p:pic>
      <p:sp>
        <p:nvSpPr>
          <p:cNvPr id="64528" name="Text Box 16"/>
          <p:cNvSpPr txBox="1">
            <a:spLocks noChangeArrowheads="1"/>
          </p:cNvSpPr>
          <p:nvPr/>
        </p:nvSpPr>
        <p:spPr bwMode="auto">
          <a:xfrm>
            <a:off x="5867400" y="6172200"/>
            <a:ext cx="2133600" cy="457200"/>
          </a:xfrm>
          <a:prstGeom prst="rect">
            <a:avLst/>
          </a:prstGeom>
          <a:noFill/>
          <a:ln w="9525">
            <a:noFill/>
            <a:miter lim="800000"/>
            <a:headEnd/>
            <a:tailEnd/>
          </a:ln>
          <a:effectLst/>
        </p:spPr>
        <p:txBody>
          <a:bodyPr>
            <a:spAutoFit/>
          </a:bodyPr>
          <a:lstStyle/>
          <a:p>
            <a:pPr>
              <a:spcBef>
                <a:spcPct val="50000"/>
              </a:spcBef>
            </a:pPr>
            <a:r>
              <a:rPr lang="en-US" b="1">
                <a:solidFill>
                  <a:schemeClr val="bg1"/>
                </a:solidFill>
              </a:rPr>
              <a:t>S</a:t>
            </a:r>
            <a:r>
              <a:rPr lang="en-US" b="1" baseline="-25000">
                <a:solidFill>
                  <a:schemeClr val="bg1"/>
                </a:solidFill>
              </a:rPr>
              <a:t>1                   </a:t>
            </a:r>
            <a:r>
              <a:rPr lang="en-US" b="1">
                <a:solidFill>
                  <a:schemeClr val="bg1"/>
                </a:solidFill>
              </a:rPr>
              <a:t>  S</a:t>
            </a:r>
            <a:r>
              <a:rPr lang="en-US" b="1" baseline="-25000">
                <a:solidFill>
                  <a:schemeClr val="bg1"/>
                </a:solidFill>
              </a:rPr>
              <a:t>2</a:t>
            </a:r>
            <a:endParaRPr lang="en-GB" b="1" baseline="-25000">
              <a:solidFill>
                <a:schemeClr val="bg1"/>
              </a:solidFill>
            </a:endParaRPr>
          </a:p>
        </p:txBody>
      </p:sp>
      <p:sp>
        <p:nvSpPr>
          <p:cNvPr id="64529" name="Text Box 17"/>
          <p:cNvSpPr txBox="1">
            <a:spLocks noChangeArrowheads="1"/>
          </p:cNvSpPr>
          <p:nvPr/>
        </p:nvSpPr>
        <p:spPr bwMode="auto">
          <a:xfrm>
            <a:off x="5257800" y="4510088"/>
            <a:ext cx="3352800" cy="366712"/>
          </a:xfrm>
          <a:prstGeom prst="rect">
            <a:avLst/>
          </a:prstGeom>
          <a:noFill/>
          <a:ln w="9525">
            <a:noFill/>
            <a:miter lim="800000"/>
            <a:headEnd/>
            <a:tailEnd/>
          </a:ln>
          <a:effectLst/>
        </p:spPr>
        <p:txBody>
          <a:bodyPr>
            <a:spAutoFit/>
          </a:bodyPr>
          <a:lstStyle/>
          <a:p>
            <a:pPr>
              <a:spcBef>
                <a:spcPct val="50000"/>
              </a:spcBef>
            </a:pPr>
            <a:r>
              <a:rPr lang="en-US" sz="1800" b="1" dirty="0" smtClean="0">
                <a:solidFill>
                  <a:schemeClr val="bg1"/>
                </a:solidFill>
              </a:rPr>
              <a:t>Pulse of carotid  artery</a:t>
            </a:r>
            <a:endParaRPr lang="en-GB" sz="1800" b="1" dirty="0">
              <a:solidFill>
                <a:schemeClr val="bg1"/>
              </a:solidFill>
            </a:endParaRPr>
          </a:p>
        </p:txBody>
      </p:sp>
      <p:sp>
        <p:nvSpPr>
          <p:cNvPr id="64530" name="Text Box 18"/>
          <p:cNvSpPr txBox="1">
            <a:spLocks noChangeArrowheads="1"/>
          </p:cNvSpPr>
          <p:nvPr/>
        </p:nvSpPr>
        <p:spPr bwMode="auto">
          <a:xfrm>
            <a:off x="228600" y="1752600"/>
            <a:ext cx="3810000" cy="366713"/>
          </a:xfrm>
          <a:prstGeom prst="rect">
            <a:avLst/>
          </a:prstGeom>
          <a:noFill/>
          <a:ln w="9525">
            <a:noFill/>
            <a:miter lim="800000"/>
            <a:headEnd/>
            <a:tailEnd/>
          </a:ln>
          <a:effectLst/>
        </p:spPr>
        <p:txBody>
          <a:bodyPr>
            <a:spAutoFit/>
          </a:bodyPr>
          <a:lstStyle/>
          <a:p>
            <a:pPr>
              <a:spcBef>
                <a:spcPct val="50000"/>
              </a:spcBef>
            </a:pPr>
            <a:r>
              <a:rPr lang="en-US" sz="1800" b="1"/>
              <a:t>lub  dub          lub   dub        lub   dub </a:t>
            </a:r>
            <a:endParaRPr lang="en-GB" sz="1800"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075" descr="E:\92.jpg"/>
          <p:cNvPicPr>
            <a:picLocks noChangeAspect="1" noChangeArrowheads="1"/>
          </p:cNvPicPr>
          <p:nvPr/>
        </p:nvPicPr>
        <p:blipFill>
          <a:blip r:embed="rId2" cstate="print">
            <a:lum bright="-6000" contrast="18000"/>
          </a:blip>
          <a:srcRect l="3448" t="5511" r="6035" b="17007"/>
          <a:stretch>
            <a:fillRect/>
          </a:stretch>
        </p:blipFill>
        <p:spPr bwMode="auto">
          <a:xfrm>
            <a:off x="1295400" y="4648200"/>
            <a:ext cx="6553200" cy="2209800"/>
          </a:xfrm>
          <a:prstGeom prst="rect">
            <a:avLst/>
          </a:prstGeom>
          <a:noFill/>
        </p:spPr>
      </p:pic>
      <p:sp>
        <p:nvSpPr>
          <p:cNvPr id="56324" name="Text Box 3076"/>
          <p:cNvSpPr txBox="1">
            <a:spLocks noChangeArrowheads="1"/>
          </p:cNvSpPr>
          <p:nvPr/>
        </p:nvSpPr>
        <p:spPr bwMode="auto">
          <a:xfrm>
            <a:off x="381000" y="0"/>
            <a:ext cx="8763000" cy="523220"/>
          </a:xfrm>
          <a:prstGeom prst="rect">
            <a:avLst/>
          </a:prstGeom>
          <a:noFill/>
          <a:ln w="9525">
            <a:noFill/>
            <a:miter lim="800000"/>
            <a:headEnd/>
            <a:tailEnd/>
          </a:ln>
          <a:effectLst/>
        </p:spPr>
        <p:txBody>
          <a:bodyPr>
            <a:spAutoFit/>
          </a:bodyPr>
          <a:lstStyle/>
          <a:p>
            <a:pPr algn="ctr">
              <a:spcBef>
                <a:spcPct val="50000"/>
              </a:spcBef>
            </a:pPr>
            <a:r>
              <a:rPr lang="en-US" sz="2800" b="1" dirty="0" err="1" smtClean="0">
                <a:solidFill>
                  <a:srgbClr val="FF5050"/>
                </a:solidFill>
                <a:latin typeface="+mj-lt"/>
              </a:rPr>
              <a:t>Auscultatory</a:t>
            </a:r>
            <a:r>
              <a:rPr lang="en-US" sz="2800" b="1" dirty="0" smtClean="0">
                <a:solidFill>
                  <a:srgbClr val="FF5050"/>
                </a:solidFill>
                <a:latin typeface="+mj-lt"/>
              </a:rPr>
              <a:t>  sites of the heart  valves</a:t>
            </a:r>
            <a:endParaRPr lang="en-GB" sz="2800" b="1" dirty="0">
              <a:solidFill>
                <a:srgbClr val="FF5050"/>
              </a:solidFill>
              <a:latin typeface="+mj-lt"/>
            </a:endParaRPr>
          </a:p>
        </p:txBody>
      </p:sp>
      <p:pic>
        <p:nvPicPr>
          <p:cNvPr id="56325" name="Picture 3077" descr="D:\Elka\heart.gif"/>
          <p:cNvPicPr>
            <a:picLocks noChangeAspect="1" noChangeArrowheads="1"/>
          </p:cNvPicPr>
          <p:nvPr/>
        </p:nvPicPr>
        <p:blipFill>
          <a:blip r:embed="rId3" cstate="print"/>
          <a:srcRect/>
          <a:stretch>
            <a:fillRect/>
          </a:stretch>
        </p:blipFill>
        <p:spPr bwMode="auto">
          <a:xfrm>
            <a:off x="1066800" y="533400"/>
            <a:ext cx="6934200" cy="4114800"/>
          </a:xfrm>
          <a:prstGeom prst="rect">
            <a:avLst/>
          </a:prstGeom>
          <a:noFill/>
        </p:spPr>
      </p:pic>
      <p:sp>
        <p:nvSpPr>
          <p:cNvPr id="5" name="Title 4"/>
          <p:cNvSpPr>
            <a:spLocks noGrp="1"/>
          </p:cNvSpPr>
          <p:nvPr>
            <p:ph type="ctrTitle"/>
          </p:nvPr>
        </p:nvSpPr>
        <p:spPr/>
        <p:txBody>
          <a:bodyPr/>
          <a:lstStyle/>
          <a:p>
            <a:endParaRPr lang="bg-BG"/>
          </a:p>
        </p:txBody>
      </p:sp>
      <p:sp>
        <p:nvSpPr>
          <p:cNvPr id="6" name="Subtitle 5"/>
          <p:cNvSpPr>
            <a:spLocks noGrp="1"/>
          </p:cNvSpPr>
          <p:nvPr>
            <p:ph type="subTitle" idx="1"/>
          </p:nvPr>
        </p:nvSpPr>
        <p:spPr/>
        <p:txBody>
          <a:bodyPr/>
          <a:lstStyle/>
          <a:p>
            <a:endParaRPr lang="bg-BG"/>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76200" y="2708920"/>
            <a:ext cx="9220200" cy="344710"/>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ü"/>
            </a:pPr>
            <a:r>
              <a:rPr lang="bg-BG" sz="2000" b="1" dirty="0">
                <a:solidFill>
                  <a:srgbClr val="FFCCCC"/>
                </a:solidFill>
                <a:latin typeface="+mj-lt"/>
              </a:rPr>
              <a:t> </a:t>
            </a:r>
            <a:r>
              <a:rPr lang="en-US" sz="2000" b="1" dirty="0" smtClean="0">
                <a:solidFill>
                  <a:srgbClr val="FFCCCC"/>
                </a:solidFill>
                <a:latin typeface="+mj-lt"/>
              </a:rPr>
              <a:t>cardiac output </a:t>
            </a:r>
            <a:r>
              <a:rPr lang="en-US" sz="2000" dirty="0" smtClean="0">
                <a:solidFill>
                  <a:srgbClr val="FFCCCC"/>
                </a:solidFill>
                <a:latin typeface="+mj-lt"/>
              </a:rPr>
              <a:t>= </a:t>
            </a:r>
            <a:r>
              <a:rPr lang="en-US" sz="2000" b="1" dirty="0" smtClean="0">
                <a:solidFill>
                  <a:srgbClr val="FFCCCC"/>
                </a:solidFill>
                <a:latin typeface="+mj-lt"/>
              </a:rPr>
              <a:t>4-6 l</a:t>
            </a:r>
            <a:r>
              <a:rPr lang="bg-BG" sz="2000" b="1" dirty="0" smtClean="0">
                <a:solidFill>
                  <a:srgbClr val="FFCCCC"/>
                </a:solidFill>
                <a:latin typeface="+mj-lt"/>
              </a:rPr>
              <a:t>/</a:t>
            </a:r>
            <a:r>
              <a:rPr lang="en-US" sz="2000" b="1" dirty="0" smtClean="0">
                <a:solidFill>
                  <a:srgbClr val="FFCCCC"/>
                </a:solidFill>
                <a:latin typeface="+mj-lt"/>
              </a:rPr>
              <a:t>min; av. 5,25 l/min</a:t>
            </a:r>
            <a:r>
              <a:rPr lang="bg-BG" sz="2000" dirty="0" smtClean="0">
                <a:solidFill>
                  <a:srgbClr val="FFCCCC"/>
                </a:solidFill>
                <a:latin typeface="+mj-lt"/>
              </a:rPr>
              <a:t> </a:t>
            </a:r>
            <a:endParaRPr lang="en-GB" sz="2000" dirty="0">
              <a:solidFill>
                <a:srgbClr val="FFCCCC"/>
              </a:solidFill>
              <a:latin typeface="+mj-lt"/>
            </a:endParaRPr>
          </a:p>
        </p:txBody>
      </p:sp>
      <p:sp>
        <p:nvSpPr>
          <p:cNvPr id="118787" name="Text Box 3"/>
          <p:cNvSpPr txBox="1">
            <a:spLocks noChangeArrowheads="1"/>
          </p:cNvSpPr>
          <p:nvPr/>
        </p:nvSpPr>
        <p:spPr bwMode="auto">
          <a:xfrm>
            <a:off x="1619672" y="0"/>
            <a:ext cx="6324600" cy="523220"/>
          </a:xfrm>
          <a:prstGeom prst="rect">
            <a:avLst/>
          </a:prstGeom>
          <a:noFill/>
          <a:ln w="9525">
            <a:noFill/>
            <a:miter lim="800000"/>
            <a:headEnd/>
            <a:tailEnd/>
          </a:ln>
          <a:effectLst/>
        </p:spPr>
        <p:txBody>
          <a:bodyPr>
            <a:spAutoFit/>
          </a:bodyPr>
          <a:lstStyle/>
          <a:p>
            <a:pPr>
              <a:spcBef>
                <a:spcPct val="50000"/>
              </a:spcBef>
            </a:pPr>
            <a:r>
              <a:rPr lang="en-US" sz="2800" b="1" dirty="0" smtClean="0">
                <a:latin typeface="+mj-lt"/>
              </a:rPr>
              <a:t>Heart volumes</a:t>
            </a:r>
            <a:endParaRPr lang="en-GB" sz="2800" b="1" dirty="0">
              <a:latin typeface="+mj-lt"/>
            </a:endParaRPr>
          </a:p>
        </p:txBody>
      </p:sp>
      <p:sp>
        <p:nvSpPr>
          <p:cNvPr id="118788" name="Text Box 4"/>
          <p:cNvSpPr txBox="1">
            <a:spLocks noChangeArrowheads="1"/>
          </p:cNvSpPr>
          <p:nvPr/>
        </p:nvSpPr>
        <p:spPr bwMode="auto">
          <a:xfrm>
            <a:off x="0" y="1988840"/>
            <a:ext cx="5486400" cy="344710"/>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ü"/>
            </a:pPr>
            <a:r>
              <a:rPr lang="bg-BG" sz="2000" b="1" dirty="0" smtClean="0">
                <a:latin typeface="+mj-lt"/>
              </a:rPr>
              <a:t> </a:t>
            </a:r>
            <a:r>
              <a:rPr lang="en-US" sz="2000" b="1" dirty="0" smtClean="0">
                <a:latin typeface="+mj-lt"/>
              </a:rPr>
              <a:t>stroke volume =</a:t>
            </a:r>
            <a:r>
              <a:rPr lang="bg-BG" sz="2000" dirty="0" smtClean="0">
                <a:latin typeface="+mj-lt"/>
              </a:rPr>
              <a:t>  70 </a:t>
            </a:r>
            <a:r>
              <a:rPr lang="en-US" sz="2000" dirty="0" smtClean="0">
                <a:latin typeface="+mj-lt"/>
              </a:rPr>
              <a:t>ml</a:t>
            </a:r>
            <a:endParaRPr lang="en-GB" sz="2000" b="1" dirty="0">
              <a:latin typeface="+mj-lt"/>
            </a:endParaRPr>
          </a:p>
        </p:txBody>
      </p:sp>
      <p:pic>
        <p:nvPicPr>
          <p:cNvPr id="118789" name="Picture 5" descr="D:\Elka\wiggers.jpg"/>
          <p:cNvPicPr>
            <a:picLocks noChangeAspect="1" noChangeArrowheads="1"/>
          </p:cNvPicPr>
          <p:nvPr/>
        </p:nvPicPr>
        <p:blipFill>
          <a:blip r:embed="rId3" cstate="print">
            <a:lum bright="-12000" contrast="30000"/>
          </a:blip>
          <a:srcRect l="20024" t="62222" r="21909" b="18889"/>
          <a:stretch>
            <a:fillRect/>
          </a:stretch>
        </p:blipFill>
        <p:spPr bwMode="auto">
          <a:xfrm>
            <a:off x="0" y="3933056"/>
            <a:ext cx="9144000" cy="2924944"/>
          </a:xfrm>
          <a:prstGeom prst="rect">
            <a:avLst/>
          </a:prstGeom>
          <a:noFill/>
        </p:spPr>
      </p:pic>
      <p:sp>
        <p:nvSpPr>
          <p:cNvPr id="118791" name="Text Box 7"/>
          <p:cNvSpPr txBox="1">
            <a:spLocks noChangeArrowheads="1"/>
          </p:cNvSpPr>
          <p:nvPr/>
        </p:nvSpPr>
        <p:spPr bwMode="auto">
          <a:xfrm>
            <a:off x="0" y="3429000"/>
            <a:ext cx="8763000" cy="369332"/>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q"/>
            </a:pPr>
            <a:r>
              <a:rPr lang="bg-BG" b="1" dirty="0">
                <a:solidFill>
                  <a:srgbClr val="FFFF00"/>
                </a:solidFill>
                <a:latin typeface="Arial" charset="0"/>
              </a:rPr>
              <a:t>  </a:t>
            </a:r>
            <a:r>
              <a:rPr lang="en-US" b="1" dirty="0" smtClean="0">
                <a:solidFill>
                  <a:srgbClr val="FFFF00"/>
                </a:solidFill>
                <a:latin typeface="Arial" charset="0"/>
              </a:rPr>
              <a:t>The stroke volume of both ventricles must equal</a:t>
            </a:r>
            <a:r>
              <a:rPr lang="bg-BG" b="1" dirty="0" smtClean="0">
                <a:solidFill>
                  <a:srgbClr val="FFFF00"/>
                </a:solidFill>
                <a:latin typeface="Arial" charset="0"/>
              </a:rPr>
              <a:t>!!!</a:t>
            </a:r>
            <a:endParaRPr lang="en-GB" b="1" dirty="0">
              <a:solidFill>
                <a:srgbClr val="FFFF00"/>
              </a:solidFill>
              <a:latin typeface="Arial" charset="0"/>
            </a:endParaRPr>
          </a:p>
        </p:txBody>
      </p:sp>
      <p:grpSp>
        <p:nvGrpSpPr>
          <p:cNvPr id="2" name="Group 8"/>
          <p:cNvGrpSpPr>
            <a:grpSpLocks/>
          </p:cNvGrpSpPr>
          <p:nvPr/>
        </p:nvGrpSpPr>
        <p:grpSpPr bwMode="auto">
          <a:xfrm>
            <a:off x="0" y="838200"/>
            <a:ext cx="7304088" cy="1600200"/>
            <a:chOff x="0" y="528"/>
            <a:chExt cx="4601" cy="1008"/>
          </a:xfrm>
        </p:grpSpPr>
        <p:sp>
          <p:nvSpPr>
            <p:cNvPr id="118793" name="Text Box 9"/>
            <p:cNvSpPr txBox="1">
              <a:spLocks noChangeArrowheads="1"/>
            </p:cNvSpPr>
            <p:nvPr/>
          </p:nvSpPr>
          <p:spPr bwMode="auto">
            <a:xfrm>
              <a:off x="0" y="890"/>
              <a:ext cx="3264" cy="217"/>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ü"/>
              </a:pPr>
              <a:r>
                <a:rPr lang="bg-BG" b="1" dirty="0">
                  <a:latin typeface="+mj-lt"/>
                </a:rPr>
                <a:t> </a:t>
              </a:r>
              <a:r>
                <a:rPr lang="en-US" sz="2000" b="1" dirty="0" smtClean="0">
                  <a:latin typeface="+mj-lt"/>
                </a:rPr>
                <a:t>end systolic volume  = </a:t>
              </a:r>
              <a:r>
                <a:rPr lang="bg-BG" sz="2000" dirty="0" smtClean="0">
                  <a:latin typeface="+mj-lt"/>
                </a:rPr>
                <a:t>50-65 </a:t>
              </a:r>
              <a:r>
                <a:rPr lang="en-US" sz="2000" dirty="0" smtClean="0">
                  <a:latin typeface="+mj-lt"/>
                </a:rPr>
                <a:t>ml</a:t>
              </a:r>
              <a:endParaRPr lang="en-GB" sz="2000" dirty="0">
                <a:latin typeface="+mj-lt"/>
              </a:endParaRPr>
            </a:p>
          </p:txBody>
        </p:sp>
        <p:graphicFrame>
          <p:nvGraphicFramePr>
            <p:cNvPr id="133121" name="Object 1"/>
            <p:cNvGraphicFramePr>
              <a:graphicFrameLocks noChangeAspect="1"/>
            </p:cNvGraphicFramePr>
            <p:nvPr/>
          </p:nvGraphicFramePr>
          <p:xfrm>
            <a:off x="3504" y="528"/>
            <a:ext cx="1097" cy="1008"/>
          </p:xfrm>
          <a:graphic>
            <a:graphicData uri="http://schemas.openxmlformats.org/presentationml/2006/ole">
              <p:oleObj spid="_x0000_s1027" name="CorelDRAW" r:id="rId4" imgW="1960200" imgH="2040120" progId="">
                <p:embed/>
              </p:oleObj>
            </a:graphicData>
          </a:graphic>
        </p:graphicFrame>
        <p:sp>
          <p:nvSpPr>
            <p:cNvPr id="118795" name="AutoShape 11"/>
            <p:cNvSpPr>
              <a:spLocks noChangeArrowheads="1"/>
            </p:cNvSpPr>
            <p:nvPr/>
          </p:nvSpPr>
          <p:spPr bwMode="auto">
            <a:xfrm>
              <a:off x="3072" y="672"/>
              <a:ext cx="672" cy="144"/>
            </a:xfrm>
            <a:prstGeom prst="curvedDownArrow">
              <a:avLst>
                <a:gd name="adj1" fmla="val 93333"/>
                <a:gd name="adj2" fmla="val 186667"/>
                <a:gd name="adj3" fmla="val 33333"/>
              </a:avLst>
            </a:prstGeom>
            <a:solidFill>
              <a:srgbClr val="FF3300"/>
            </a:solidFill>
            <a:ln w="9525">
              <a:solidFill>
                <a:schemeClr val="tx1"/>
              </a:solidFill>
              <a:miter lim="800000"/>
              <a:headEnd/>
              <a:tailEnd/>
            </a:ln>
            <a:effectLst/>
          </p:spPr>
          <p:txBody>
            <a:bodyPr wrap="none" anchor="ctr"/>
            <a:lstStyle/>
            <a:p>
              <a:endParaRPr lang="bg-BG"/>
            </a:p>
          </p:txBody>
        </p:sp>
      </p:grpSp>
      <p:grpSp>
        <p:nvGrpSpPr>
          <p:cNvPr id="3" name="Group 12"/>
          <p:cNvGrpSpPr>
            <a:grpSpLocks/>
          </p:cNvGrpSpPr>
          <p:nvPr/>
        </p:nvGrpSpPr>
        <p:grpSpPr bwMode="auto">
          <a:xfrm>
            <a:off x="0" y="0"/>
            <a:ext cx="9144000" cy="1600200"/>
            <a:chOff x="0" y="0"/>
            <a:chExt cx="5760" cy="1008"/>
          </a:xfrm>
        </p:grpSpPr>
        <p:sp>
          <p:nvSpPr>
            <p:cNvPr id="118797" name="Text Box 13"/>
            <p:cNvSpPr txBox="1">
              <a:spLocks noChangeArrowheads="1"/>
            </p:cNvSpPr>
            <p:nvPr/>
          </p:nvSpPr>
          <p:spPr bwMode="auto">
            <a:xfrm>
              <a:off x="0" y="482"/>
              <a:ext cx="4176" cy="217"/>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ü"/>
              </a:pPr>
              <a:r>
                <a:rPr lang="bg-BG" sz="2000" b="1" dirty="0">
                  <a:latin typeface="+mj-lt"/>
                </a:rPr>
                <a:t> </a:t>
              </a:r>
              <a:r>
                <a:rPr lang="en-US" sz="2000" b="1" dirty="0" smtClean="0">
                  <a:latin typeface="+mj-lt"/>
                </a:rPr>
                <a:t>end diastolic volume =</a:t>
              </a:r>
              <a:r>
                <a:rPr lang="bg-BG" sz="2000" dirty="0" smtClean="0">
                  <a:latin typeface="+mj-lt"/>
                </a:rPr>
                <a:t> </a:t>
              </a:r>
              <a:r>
                <a:rPr lang="bg-BG" sz="2000" dirty="0">
                  <a:latin typeface="+mj-lt"/>
                </a:rPr>
                <a:t>120-140 </a:t>
              </a:r>
              <a:r>
                <a:rPr lang="en-US" sz="2000" dirty="0" smtClean="0">
                  <a:latin typeface="+mj-lt"/>
                </a:rPr>
                <a:t>ml</a:t>
              </a:r>
              <a:endParaRPr lang="en-GB" sz="2000" dirty="0">
                <a:latin typeface="+mj-lt"/>
              </a:endParaRPr>
            </a:p>
          </p:txBody>
        </p:sp>
        <p:graphicFrame>
          <p:nvGraphicFramePr>
            <p:cNvPr id="133120" name="Object 0"/>
            <p:cNvGraphicFramePr>
              <a:graphicFrameLocks noChangeAspect="1"/>
            </p:cNvGraphicFramePr>
            <p:nvPr/>
          </p:nvGraphicFramePr>
          <p:xfrm>
            <a:off x="4608" y="0"/>
            <a:ext cx="1152" cy="1008"/>
          </p:xfrm>
          <a:graphic>
            <a:graphicData uri="http://schemas.openxmlformats.org/presentationml/2006/ole">
              <p:oleObj spid="_x0000_s1026" name="CorelDRAW" r:id="rId5" imgW="2435760" imgH="2572560" progId="">
                <p:embed/>
              </p:oleObj>
            </a:graphicData>
          </a:graphic>
        </p:graphicFrame>
        <p:sp>
          <p:nvSpPr>
            <p:cNvPr id="118799" name="AutoShape 15"/>
            <p:cNvSpPr>
              <a:spLocks noChangeArrowheads="1"/>
            </p:cNvSpPr>
            <p:nvPr/>
          </p:nvSpPr>
          <p:spPr bwMode="auto">
            <a:xfrm>
              <a:off x="3792" y="192"/>
              <a:ext cx="672" cy="144"/>
            </a:xfrm>
            <a:prstGeom prst="curvedDownArrow">
              <a:avLst>
                <a:gd name="adj1" fmla="val 93333"/>
                <a:gd name="adj2" fmla="val 186667"/>
                <a:gd name="adj3" fmla="val 33333"/>
              </a:avLst>
            </a:prstGeom>
            <a:solidFill>
              <a:srgbClr val="3333FF"/>
            </a:solidFill>
            <a:ln w="9525">
              <a:solidFill>
                <a:schemeClr val="tx1"/>
              </a:solidFill>
              <a:miter lim="800000"/>
              <a:headEnd/>
              <a:tailEnd/>
            </a:ln>
            <a:effectLst/>
          </p:spPr>
          <p:txBody>
            <a:bodyPr wrap="none" anchor="ctr"/>
            <a:lstStyle/>
            <a:p>
              <a:endParaRPr lang="bg-BG"/>
            </a:p>
          </p:txBody>
        </p:sp>
      </p:grpSp>
      <p:sp>
        <p:nvSpPr>
          <p:cNvPr id="16" name="Title 15"/>
          <p:cNvSpPr>
            <a:spLocks noGrp="1"/>
          </p:cNvSpPr>
          <p:nvPr>
            <p:ph type="ctrTitle"/>
          </p:nvPr>
        </p:nvSpPr>
        <p:spPr>
          <a:xfrm>
            <a:off x="4355976" y="1371600"/>
            <a:ext cx="4029072" cy="2633464"/>
          </a:xfrm>
        </p:spPr>
        <p:txBody>
          <a:bodyPr/>
          <a:lstStyle/>
          <a:p>
            <a:endParaRPr lang="bg-BG" dirty="0"/>
          </a:p>
        </p:txBody>
      </p:sp>
      <p:sp>
        <p:nvSpPr>
          <p:cNvPr id="17" name="Subtitle 16"/>
          <p:cNvSpPr>
            <a:spLocks noGrp="1"/>
          </p:cNvSpPr>
          <p:nvPr>
            <p:ph type="subTitle" idx="1"/>
          </p:nvPr>
        </p:nvSpPr>
        <p:spPr>
          <a:xfrm>
            <a:off x="3635896" y="3228536"/>
            <a:ext cx="4752200" cy="1752600"/>
          </a:xfrm>
        </p:spPr>
        <p:txBody>
          <a:bodyPr/>
          <a:lstStyle/>
          <a:p>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87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18786"/>
                                        </p:tgtEl>
                                        <p:attrNameLst>
                                          <p:attrName>style.visibility</p:attrName>
                                        </p:attrNameLst>
                                      </p:cBhvr>
                                      <p:to>
                                        <p:strVal val="visible"/>
                                      </p:to>
                                    </p:set>
                                    <p:anim calcmode="lin" valueType="num">
                                      <p:cBhvr>
                                        <p:cTn id="19" dur="500" fill="hold"/>
                                        <p:tgtEl>
                                          <p:spTgt spid="118786"/>
                                        </p:tgtEl>
                                        <p:attrNameLst>
                                          <p:attrName>ppt_w</p:attrName>
                                        </p:attrNameLst>
                                      </p:cBhvr>
                                      <p:tavLst>
                                        <p:tav tm="0">
                                          <p:val>
                                            <p:fltVal val="0"/>
                                          </p:val>
                                        </p:tav>
                                        <p:tav tm="100000">
                                          <p:val>
                                            <p:strVal val="#ppt_w"/>
                                          </p:val>
                                        </p:tav>
                                      </p:tavLst>
                                    </p:anim>
                                    <p:anim calcmode="lin" valueType="num">
                                      <p:cBhvr>
                                        <p:cTn id="20" dur="500" fill="hold"/>
                                        <p:tgtEl>
                                          <p:spTgt spid="11878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8791"/>
                                        </p:tgtEl>
                                        <p:attrNameLst>
                                          <p:attrName>style.visibility</p:attrName>
                                        </p:attrNameLst>
                                      </p:cBhvr>
                                      <p:to>
                                        <p:strVal val="visible"/>
                                      </p:to>
                                    </p:set>
                                    <p:anim calcmode="lin" valueType="num">
                                      <p:cBhvr>
                                        <p:cTn id="25" dur="500" fill="hold"/>
                                        <p:tgtEl>
                                          <p:spTgt spid="118791"/>
                                        </p:tgtEl>
                                        <p:attrNameLst>
                                          <p:attrName>ppt_w</p:attrName>
                                        </p:attrNameLst>
                                      </p:cBhvr>
                                      <p:tavLst>
                                        <p:tav tm="0">
                                          <p:val>
                                            <p:fltVal val="0"/>
                                          </p:val>
                                        </p:tav>
                                        <p:tav tm="100000">
                                          <p:val>
                                            <p:strVal val="#ppt_w"/>
                                          </p:val>
                                        </p:tav>
                                      </p:tavLst>
                                    </p:anim>
                                    <p:anim calcmode="lin" valueType="num">
                                      <p:cBhvr>
                                        <p:cTn id="26" dur="500" fill="hold"/>
                                        <p:tgtEl>
                                          <p:spTgt spid="1187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utoUpdateAnimBg="0"/>
      <p:bldP spid="118788" grpId="0" autoUpdateAnimBg="0"/>
      <p:bldP spid="11879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p:cNvSpPr txBox="1">
            <a:spLocks noChangeArrowheads="1"/>
          </p:cNvSpPr>
          <p:nvPr/>
        </p:nvSpPr>
        <p:spPr bwMode="auto">
          <a:xfrm>
            <a:off x="1143000" y="0"/>
            <a:ext cx="7239000" cy="519113"/>
          </a:xfrm>
          <a:prstGeom prst="rect">
            <a:avLst/>
          </a:prstGeom>
          <a:noFill/>
          <a:ln w="9525">
            <a:noFill/>
            <a:miter lim="800000"/>
            <a:headEnd/>
            <a:tailEnd/>
          </a:ln>
          <a:effectLst/>
        </p:spPr>
        <p:txBody>
          <a:bodyPr>
            <a:spAutoFit/>
          </a:bodyPr>
          <a:lstStyle/>
          <a:p>
            <a:pPr>
              <a:spcBef>
                <a:spcPct val="50000"/>
              </a:spcBef>
            </a:pPr>
            <a:r>
              <a:rPr lang="en-US" sz="2800" b="1" dirty="0" smtClean="0">
                <a:solidFill>
                  <a:srgbClr val="FFCCFF"/>
                </a:solidFill>
                <a:latin typeface="Arial" pitchFamily="34" charset="0"/>
                <a:cs typeface="Arial" pitchFamily="34" charset="0"/>
              </a:rPr>
              <a:t>Cardiac output depends on</a:t>
            </a:r>
            <a:r>
              <a:rPr lang="bg-BG" sz="2800" b="1" dirty="0" smtClean="0">
                <a:solidFill>
                  <a:srgbClr val="FFCCFF"/>
                </a:solidFill>
                <a:latin typeface="Arial" pitchFamily="34" charset="0"/>
                <a:cs typeface="Arial" pitchFamily="34" charset="0"/>
              </a:rPr>
              <a:t>:</a:t>
            </a:r>
            <a:endParaRPr lang="en-GB" sz="2800" b="1" dirty="0">
              <a:solidFill>
                <a:srgbClr val="FFCCFF"/>
              </a:solidFill>
              <a:latin typeface="Arial" pitchFamily="34" charset="0"/>
              <a:cs typeface="Arial" pitchFamily="34" charset="0"/>
            </a:endParaRPr>
          </a:p>
        </p:txBody>
      </p:sp>
      <p:sp>
        <p:nvSpPr>
          <p:cNvPr id="36870" name="Text Box 6"/>
          <p:cNvSpPr txBox="1">
            <a:spLocks noChangeArrowheads="1"/>
          </p:cNvSpPr>
          <p:nvPr/>
        </p:nvSpPr>
        <p:spPr bwMode="auto">
          <a:xfrm>
            <a:off x="381000" y="457200"/>
            <a:ext cx="77724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bg-BG" b="1" dirty="0">
                <a:solidFill>
                  <a:srgbClr val="FFCCCC"/>
                </a:solidFill>
                <a:latin typeface="Comic Sans MS" pitchFamily="66" charset="0"/>
              </a:rPr>
              <a:t> </a:t>
            </a:r>
            <a:r>
              <a:rPr lang="en-US" b="1" dirty="0" smtClean="0">
                <a:solidFill>
                  <a:srgbClr val="FFCCCC"/>
                </a:solidFill>
                <a:latin typeface="Comic Sans MS" pitchFamily="66" charset="0"/>
              </a:rPr>
              <a:t>age</a:t>
            </a:r>
            <a:endParaRPr lang="en-GB" b="1" dirty="0">
              <a:solidFill>
                <a:srgbClr val="FFCCCC"/>
              </a:solidFill>
              <a:latin typeface="Comic Sans MS" pitchFamily="66" charset="0"/>
            </a:endParaRPr>
          </a:p>
        </p:txBody>
      </p:sp>
      <p:sp>
        <p:nvSpPr>
          <p:cNvPr id="36871" name="Text Box 7"/>
          <p:cNvSpPr txBox="1">
            <a:spLocks noChangeArrowheads="1"/>
          </p:cNvSpPr>
          <p:nvPr/>
        </p:nvSpPr>
        <p:spPr bwMode="auto">
          <a:xfrm>
            <a:off x="381000" y="1676400"/>
            <a:ext cx="70104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bg-BG" b="1" dirty="0">
                <a:solidFill>
                  <a:srgbClr val="FFFF00"/>
                </a:solidFill>
                <a:latin typeface="Comic Sans MS" pitchFamily="66" charset="0"/>
              </a:rPr>
              <a:t> </a:t>
            </a:r>
            <a:r>
              <a:rPr lang="en-US" b="1" dirty="0" smtClean="0">
                <a:solidFill>
                  <a:srgbClr val="FFFF00"/>
                </a:solidFill>
                <a:latin typeface="Comic Sans MS" pitchFamily="66" charset="0"/>
              </a:rPr>
              <a:t>physical activity</a:t>
            </a:r>
            <a:endParaRPr lang="en-GB" b="1" dirty="0">
              <a:solidFill>
                <a:srgbClr val="FFFF00"/>
              </a:solidFill>
              <a:latin typeface="Comic Sans MS" pitchFamily="66" charset="0"/>
            </a:endParaRPr>
          </a:p>
        </p:txBody>
      </p:sp>
      <p:sp>
        <p:nvSpPr>
          <p:cNvPr id="36872" name="Text Box 8"/>
          <p:cNvSpPr txBox="1">
            <a:spLocks noChangeArrowheads="1"/>
          </p:cNvSpPr>
          <p:nvPr/>
        </p:nvSpPr>
        <p:spPr bwMode="auto">
          <a:xfrm>
            <a:off x="381000" y="1295400"/>
            <a:ext cx="45720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bg-BG" b="1" dirty="0">
                <a:solidFill>
                  <a:srgbClr val="00FFFF"/>
                </a:solidFill>
                <a:latin typeface="Comic Sans MS" pitchFamily="66" charset="0"/>
              </a:rPr>
              <a:t> </a:t>
            </a:r>
            <a:r>
              <a:rPr lang="en-US" b="1" dirty="0" smtClean="0">
                <a:solidFill>
                  <a:srgbClr val="00FFFF"/>
                </a:solidFill>
                <a:latin typeface="Comic Sans MS" pitchFamily="66" charset="0"/>
              </a:rPr>
              <a:t>body surface area</a:t>
            </a:r>
            <a:endParaRPr lang="en-GB" b="1" dirty="0">
              <a:solidFill>
                <a:srgbClr val="00FFFF"/>
              </a:solidFill>
              <a:latin typeface="Comic Sans MS" pitchFamily="66" charset="0"/>
            </a:endParaRPr>
          </a:p>
        </p:txBody>
      </p:sp>
      <p:sp>
        <p:nvSpPr>
          <p:cNvPr id="36873" name="Text Box 9"/>
          <p:cNvSpPr txBox="1">
            <a:spLocks noChangeArrowheads="1"/>
          </p:cNvSpPr>
          <p:nvPr/>
        </p:nvSpPr>
        <p:spPr bwMode="auto">
          <a:xfrm>
            <a:off x="381000" y="838200"/>
            <a:ext cx="45720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bg-BG" b="1" dirty="0">
                <a:solidFill>
                  <a:srgbClr val="00FFCC"/>
                </a:solidFill>
                <a:latin typeface="Comic Sans MS" pitchFamily="66" charset="0"/>
              </a:rPr>
              <a:t> </a:t>
            </a:r>
            <a:r>
              <a:rPr lang="en-US" b="1" dirty="0" smtClean="0">
                <a:solidFill>
                  <a:srgbClr val="00FFCC"/>
                </a:solidFill>
                <a:latin typeface="Comic Sans MS" pitchFamily="66" charset="0"/>
              </a:rPr>
              <a:t>sex</a:t>
            </a:r>
            <a:endParaRPr lang="en-GB" b="1" dirty="0">
              <a:solidFill>
                <a:srgbClr val="00FFCC"/>
              </a:solidFill>
              <a:latin typeface="Comic Sans MS" pitchFamily="66" charset="0"/>
            </a:endParaRPr>
          </a:p>
        </p:txBody>
      </p:sp>
      <p:pic>
        <p:nvPicPr>
          <p:cNvPr id="36874" name="Picture 10" descr="E:\83.jpg"/>
          <p:cNvPicPr>
            <a:picLocks noChangeAspect="1" noChangeArrowheads="1"/>
          </p:cNvPicPr>
          <p:nvPr/>
        </p:nvPicPr>
        <p:blipFill>
          <a:blip r:embed="rId2" cstate="print">
            <a:lum contrast="12000"/>
          </a:blip>
          <a:srcRect l="8762" t="8861" r="7649" b="20253"/>
          <a:stretch>
            <a:fillRect/>
          </a:stretch>
        </p:blipFill>
        <p:spPr bwMode="auto">
          <a:xfrm>
            <a:off x="609600" y="3068960"/>
            <a:ext cx="7924800" cy="3789040"/>
          </a:xfrm>
          <a:prstGeom prst="rect">
            <a:avLst/>
          </a:prstGeom>
          <a:noFill/>
        </p:spPr>
      </p:pic>
      <p:sp>
        <p:nvSpPr>
          <p:cNvPr id="36875" name="Text Box 11"/>
          <p:cNvSpPr txBox="1">
            <a:spLocks noChangeArrowheads="1"/>
          </p:cNvSpPr>
          <p:nvPr/>
        </p:nvSpPr>
        <p:spPr bwMode="auto">
          <a:xfrm>
            <a:off x="0" y="2057400"/>
            <a:ext cx="9448800" cy="461665"/>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bg-BG" b="1" dirty="0">
                <a:solidFill>
                  <a:srgbClr val="FFCCFF"/>
                </a:solidFill>
                <a:latin typeface="Comic Sans MS" pitchFamily="66" charset="0"/>
              </a:rPr>
              <a:t> </a:t>
            </a:r>
            <a:r>
              <a:rPr lang="en-US" sz="2400" b="1" dirty="0" smtClean="0">
                <a:solidFill>
                  <a:srgbClr val="FFCCFF"/>
                </a:solidFill>
                <a:latin typeface="Calibri" pitchFamily="34" charset="0"/>
                <a:cs typeface="Calibri" pitchFamily="34" charset="0"/>
              </a:rPr>
              <a:t>cardiac index</a:t>
            </a:r>
            <a:r>
              <a:rPr lang="en-US" b="1" dirty="0" smtClean="0">
                <a:solidFill>
                  <a:srgbClr val="FFCCFF"/>
                </a:solidFill>
                <a:latin typeface="Calibri" pitchFamily="34" charset="0"/>
                <a:cs typeface="Calibri" pitchFamily="34" charset="0"/>
              </a:rPr>
              <a:t> =</a:t>
            </a:r>
            <a:r>
              <a:rPr lang="bg-BG" b="1" dirty="0" smtClean="0">
                <a:solidFill>
                  <a:srgbClr val="FFCCFF"/>
                </a:solidFill>
                <a:latin typeface="Calibri" pitchFamily="34" charset="0"/>
                <a:cs typeface="Calibri" pitchFamily="34" charset="0"/>
              </a:rPr>
              <a:t> С</a:t>
            </a:r>
            <a:r>
              <a:rPr lang="en-US" b="1" dirty="0" smtClean="0">
                <a:solidFill>
                  <a:srgbClr val="FFCCFF"/>
                </a:solidFill>
                <a:latin typeface="Calibri" pitchFamily="34" charset="0"/>
                <a:cs typeface="Calibri" pitchFamily="34" charset="0"/>
              </a:rPr>
              <a:t>O</a:t>
            </a:r>
            <a:r>
              <a:rPr lang="bg-BG" b="1" dirty="0" smtClean="0">
                <a:solidFill>
                  <a:srgbClr val="FFCCFF"/>
                </a:solidFill>
                <a:latin typeface="Calibri" pitchFamily="34" charset="0"/>
                <a:cs typeface="Calibri" pitchFamily="34" charset="0"/>
              </a:rPr>
              <a:t> </a:t>
            </a:r>
            <a:r>
              <a:rPr lang="bg-BG" b="1" dirty="0">
                <a:solidFill>
                  <a:srgbClr val="FFCCFF"/>
                </a:solidFill>
                <a:latin typeface="Calibri" pitchFamily="34" charset="0"/>
                <a:cs typeface="Calibri" pitchFamily="34" charset="0"/>
              </a:rPr>
              <a:t>: </a:t>
            </a:r>
            <a:r>
              <a:rPr lang="en-US" b="1" dirty="0" smtClean="0">
                <a:solidFill>
                  <a:srgbClr val="FFCCFF"/>
                </a:solidFill>
                <a:latin typeface="Calibri" pitchFamily="34" charset="0"/>
                <a:cs typeface="Calibri" pitchFamily="34" charset="0"/>
              </a:rPr>
              <a:t>BSA  </a:t>
            </a:r>
            <a:r>
              <a:rPr lang="bg-BG" b="1" dirty="0" smtClean="0">
                <a:solidFill>
                  <a:srgbClr val="FFCCFF"/>
                </a:solidFill>
                <a:latin typeface="Calibri" pitchFamily="34" charset="0"/>
                <a:cs typeface="Calibri" pitchFamily="34" charset="0"/>
              </a:rPr>
              <a:t>     </a:t>
            </a:r>
            <a:r>
              <a:rPr lang="bg-BG" b="1" dirty="0">
                <a:solidFill>
                  <a:srgbClr val="FFCCFF"/>
                </a:solidFill>
                <a:latin typeface="Calibri" pitchFamily="34" charset="0"/>
                <a:cs typeface="Calibri" pitchFamily="34" charset="0"/>
              </a:rPr>
              <a:t>~ 3 </a:t>
            </a:r>
            <a:r>
              <a:rPr lang="en-US" b="1" dirty="0">
                <a:solidFill>
                  <a:srgbClr val="FFCCFF"/>
                </a:solidFill>
                <a:latin typeface="Calibri" pitchFamily="34" charset="0"/>
                <a:cs typeface="Calibri" pitchFamily="34" charset="0"/>
              </a:rPr>
              <a:t>l /min / m</a:t>
            </a:r>
            <a:r>
              <a:rPr lang="en-US" b="1" baseline="30000" dirty="0">
                <a:solidFill>
                  <a:srgbClr val="FFCCFF"/>
                </a:solidFill>
                <a:latin typeface="Calibri" pitchFamily="34" charset="0"/>
                <a:cs typeface="Calibri" pitchFamily="34" charset="0"/>
              </a:rPr>
              <a:t>2</a:t>
            </a:r>
            <a:endParaRPr lang="en-GB" b="1" baseline="30000" dirty="0">
              <a:solidFill>
                <a:srgbClr val="FFCCFF"/>
              </a:solidFill>
              <a:latin typeface="Calibri" pitchFamily="34" charset="0"/>
              <a:cs typeface="Calibri" pitchFamily="34" charset="0"/>
            </a:endParaRPr>
          </a:p>
        </p:txBody>
      </p:sp>
      <p:sp>
        <p:nvSpPr>
          <p:cNvPr id="36876" name="Text Box 12"/>
          <p:cNvSpPr txBox="1">
            <a:spLocks noChangeArrowheads="1"/>
          </p:cNvSpPr>
          <p:nvPr/>
        </p:nvSpPr>
        <p:spPr bwMode="auto">
          <a:xfrm>
            <a:off x="0" y="2564904"/>
            <a:ext cx="9525000" cy="395173"/>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v"/>
            </a:pPr>
            <a:r>
              <a:rPr lang="bg-BG" sz="2000" b="1" dirty="0">
                <a:solidFill>
                  <a:schemeClr val="tx2"/>
                </a:solidFill>
                <a:latin typeface="Comic Sans MS" pitchFamily="66" charset="0"/>
              </a:rPr>
              <a:t> </a:t>
            </a:r>
            <a:r>
              <a:rPr lang="en-US" sz="2400" b="1" dirty="0" smtClean="0">
                <a:solidFill>
                  <a:schemeClr val="tx2"/>
                </a:solidFill>
                <a:latin typeface="Calibri" pitchFamily="34" charset="0"/>
                <a:cs typeface="Calibri" pitchFamily="34" charset="0"/>
              </a:rPr>
              <a:t>CI decreases with aging after 10 years of age.</a:t>
            </a:r>
            <a:endParaRPr lang="en-GB" sz="2400" b="1" dirty="0">
              <a:solidFill>
                <a:schemeClr val="tx2"/>
              </a:solidFill>
              <a:latin typeface="Calibri" pitchFamily="34" charset="0"/>
              <a:cs typeface="Calibri" pitchFamily="34" charset="0"/>
            </a:endParaRPr>
          </a:p>
        </p:txBody>
      </p:sp>
      <p:sp>
        <p:nvSpPr>
          <p:cNvPr id="10" name="Title 9"/>
          <p:cNvSpPr>
            <a:spLocks noGrp="1"/>
          </p:cNvSpPr>
          <p:nvPr>
            <p:ph type="ctrTitle"/>
          </p:nvPr>
        </p:nvSpPr>
        <p:spPr>
          <a:xfrm>
            <a:off x="4860032" y="2564904"/>
            <a:ext cx="4827312" cy="1180728"/>
          </a:xfrm>
        </p:spPr>
        <p:txBody>
          <a:bodyPr/>
          <a:lstStyle/>
          <a:p>
            <a:endParaRPr lang="bg-BG" dirty="0"/>
          </a:p>
        </p:txBody>
      </p:sp>
      <p:sp>
        <p:nvSpPr>
          <p:cNvPr id="11" name="Subtitle 10"/>
          <p:cNvSpPr>
            <a:spLocks noGrp="1"/>
          </p:cNvSpPr>
          <p:nvPr>
            <p:ph type="subTitle" idx="1"/>
          </p:nvPr>
        </p:nvSpPr>
        <p:spPr/>
        <p:txBody>
          <a:bodyPr/>
          <a:lstStyle/>
          <a:p>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wipe(left)">
                                      <p:cBhvr>
                                        <p:cTn id="7" dur="500"/>
                                        <p:tgtEl>
                                          <p:spTgt spid="368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73"/>
                                        </p:tgtEl>
                                        <p:attrNameLst>
                                          <p:attrName>style.visibility</p:attrName>
                                        </p:attrNameLst>
                                      </p:cBhvr>
                                      <p:to>
                                        <p:strVal val="visible"/>
                                      </p:to>
                                    </p:set>
                                    <p:animEffect transition="in" filter="wipe(left)">
                                      <p:cBhvr>
                                        <p:cTn id="12" dur="500"/>
                                        <p:tgtEl>
                                          <p:spTgt spid="368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72"/>
                                        </p:tgtEl>
                                        <p:attrNameLst>
                                          <p:attrName>style.visibility</p:attrName>
                                        </p:attrNameLst>
                                      </p:cBhvr>
                                      <p:to>
                                        <p:strVal val="visible"/>
                                      </p:to>
                                    </p:set>
                                    <p:animEffect transition="in" filter="wipe(left)">
                                      <p:cBhvr>
                                        <p:cTn id="17" dur="500"/>
                                        <p:tgtEl>
                                          <p:spTgt spid="3687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871"/>
                                        </p:tgtEl>
                                        <p:attrNameLst>
                                          <p:attrName>style.visibility</p:attrName>
                                        </p:attrNameLst>
                                      </p:cBhvr>
                                      <p:to>
                                        <p:strVal val="visible"/>
                                      </p:to>
                                    </p:set>
                                    <p:animEffect transition="in" filter="wipe(left)">
                                      <p:cBhvr>
                                        <p:cTn id="22" dur="500"/>
                                        <p:tgtEl>
                                          <p:spTgt spid="36871"/>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6875"/>
                                        </p:tgtEl>
                                        <p:attrNameLst>
                                          <p:attrName>style.visibility</p:attrName>
                                        </p:attrNameLst>
                                      </p:cBhvr>
                                      <p:to>
                                        <p:strVal val="visible"/>
                                      </p:to>
                                    </p:set>
                                    <p:anim calcmode="lin" valueType="num">
                                      <p:cBhvr>
                                        <p:cTn id="27" dur="500" fill="hold"/>
                                        <p:tgtEl>
                                          <p:spTgt spid="36875"/>
                                        </p:tgtEl>
                                        <p:attrNameLst>
                                          <p:attrName>ppt_w</p:attrName>
                                        </p:attrNameLst>
                                      </p:cBhvr>
                                      <p:tavLst>
                                        <p:tav tm="0">
                                          <p:val>
                                            <p:fltVal val="0"/>
                                          </p:val>
                                        </p:tav>
                                        <p:tav tm="100000">
                                          <p:val>
                                            <p:strVal val="#ppt_w"/>
                                          </p:val>
                                        </p:tav>
                                      </p:tavLst>
                                    </p:anim>
                                    <p:anim calcmode="lin" valueType="num">
                                      <p:cBhvr>
                                        <p:cTn id="28" dur="500" fill="hold"/>
                                        <p:tgtEl>
                                          <p:spTgt spid="3687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36876"/>
                                        </p:tgtEl>
                                        <p:attrNameLst>
                                          <p:attrName>style.visibility</p:attrName>
                                        </p:attrNameLst>
                                      </p:cBhvr>
                                      <p:to>
                                        <p:strVal val="visible"/>
                                      </p:to>
                                    </p:set>
                                    <p:anim calcmode="lin" valueType="num">
                                      <p:cBhvr>
                                        <p:cTn id="33" dur="500" fill="hold"/>
                                        <p:tgtEl>
                                          <p:spTgt spid="36876"/>
                                        </p:tgtEl>
                                        <p:attrNameLst>
                                          <p:attrName>ppt_w</p:attrName>
                                        </p:attrNameLst>
                                      </p:cBhvr>
                                      <p:tavLst>
                                        <p:tav tm="0">
                                          <p:val>
                                            <p:fltVal val="0"/>
                                          </p:val>
                                        </p:tav>
                                        <p:tav tm="100000">
                                          <p:val>
                                            <p:strVal val="#ppt_w"/>
                                          </p:val>
                                        </p:tav>
                                      </p:tavLst>
                                    </p:anim>
                                    <p:anim calcmode="lin" valueType="num">
                                      <p:cBhvr>
                                        <p:cTn id="34" dur="500" fill="hold"/>
                                        <p:tgtEl>
                                          <p:spTgt spid="368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utoUpdateAnimBg="0"/>
      <p:bldP spid="36871" grpId="0" autoUpdateAnimBg="0"/>
      <p:bldP spid="36872" grpId="0" autoUpdateAnimBg="0"/>
      <p:bldP spid="36873" grpId="0" autoUpdateAnimBg="0"/>
      <p:bldP spid="36875" grpId="0" autoUpdateAnimBg="0"/>
      <p:bldP spid="3687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r="17546" b="3246"/>
          <a:stretch>
            <a:fillRect/>
          </a:stretch>
        </p:blipFill>
        <p:spPr bwMode="auto">
          <a:xfrm>
            <a:off x="4427984" y="1556792"/>
            <a:ext cx="3665537" cy="4595812"/>
          </a:xfrm>
          <a:prstGeom prst="rect">
            <a:avLst/>
          </a:prstGeom>
          <a:noFill/>
        </p:spPr>
      </p:pic>
      <p:sp>
        <p:nvSpPr>
          <p:cNvPr id="3077" name="Rectangle 5"/>
          <p:cNvSpPr>
            <a:spLocks noGrp="1" noChangeArrowheads="1"/>
          </p:cNvSpPr>
          <p:nvPr>
            <p:ph type="title"/>
          </p:nvPr>
        </p:nvSpPr>
        <p:spPr>
          <a:xfrm>
            <a:off x="323528" y="764704"/>
            <a:ext cx="8610600" cy="503238"/>
          </a:xfrm>
        </p:spPr>
        <p:txBody>
          <a:bodyPr>
            <a:normAutofit/>
          </a:bodyPr>
          <a:lstStyle/>
          <a:p>
            <a:pPr marL="865188" indent="-865188" algn="ctr"/>
            <a:r>
              <a:rPr lang="en-US" sz="2800" b="1" dirty="0" smtClean="0"/>
              <a:t>The heart contracts and relaxes rhythmically.</a:t>
            </a:r>
            <a:endParaRPr lang="en-US" sz="2800" b="1" dirty="0">
              <a:solidFill>
                <a:schemeClr val="tx1"/>
              </a:solidFill>
            </a:endParaRPr>
          </a:p>
        </p:txBody>
      </p:sp>
      <p:graphicFrame>
        <p:nvGraphicFramePr>
          <p:cNvPr id="29" name="Content Placeholder 28"/>
          <p:cNvGraphicFramePr>
            <a:graphicFrameLocks noGrp="1"/>
          </p:cNvGraphicFramePr>
          <p:nvPr>
            <p:ph idx="1"/>
          </p:nvPr>
        </p:nvGraphicFramePr>
        <p:xfrm>
          <a:off x="683568" y="3429000"/>
          <a:ext cx="2808312"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6" name="Rectangle 4"/>
          <p:cNvSpPr>
            <a:spLocks noChangeArrowheads="1"/>
          </p:cNvSpPr>
          <p:nvPr/>
        </p:nvSpPr>
        <p:spPr bwMode="auto">
          <a:xfrm>
            <a:off x="179512" y="1916832"/>
            <a:ext cx="4392488" cy="1224136"/>
          </a:xfrm>
          <a:prstGeom prst="rect">
            <a:avLst/>
          </a:prstGeom>
          <a:solidFill>
            <a:srgbClr val="FFCC99"/>
          </a:solidFill>
          <a:ln w="0">
            <a:noFill/>
            <a:miter lim="800000"/>
            <a:headEnd/>
            <a:tailEnd/>
          </a:ln>
          <a:effectLst/>
        </p:spPr>
        <p:txBody>
          <a:bodyPr wrap="none" anchor="ctr"/>
          <a:lstStyle/>
          <a:p>
            <a:r>
              <a:rPr lang="en-US" sz="3200" dirty="0" smtClean="0">
                <a:solidFill>
                  <a:srgbClr val="FF0000"/>
                </a:solidFill>
                <a:latin typeface="+mj-lt"/>
              </a:rPr>
              <a:t>Cardiac cycle </a:t>
            </a:r>
            <a:r>
              <a:rPr lang="en-US" sz="2400" dirty="0" smtClean="0">
                <a:solidFill>
                  <a:srgbClr val="FF0000"/>
                </a:solidFill>
                <a:latin typeface="+mj-lt"/>
              </a:rPr>
              <a:t>is the time </a:t>
            </a:r>
          </a:p>
          <a:p>
            <a:r>
              <a:rPr lang="en-US" sz="2400" dirty="0" smtClean="0">
                <a:solidFill>
                  <a:srgbClr val="FF0000"/>
                </a:solidFill>
                <a:latin typeface="+mj-lt"/>
              </a:rPr>
              <a:t>for performing of one systole</a:t>
            </a:r>
          </a:p>
          <a:p>
            <a:r>
              <a:rPr lang="en-US" sz="2400" dirty="0" smtClean="0">
                <a:solidFill>
                  <a:srgbClr val="FF0000"/>
                </a:solidFill>
                <a:latin typeface="+mj-lt"/>
              </a:rPr>
              <a:t> and one diastole.</a:t>
            </a:r>
            <a:endParaRPr lang="bg-BG" sz="2400" dirty="0">
              <a:solidFill>
                <a:srgbClr val="FF0000"/>
              </a:solidFill>
              <a:latin typeface="+mj-lt"/>
            </a:endParaRPr>
          </a:p>
        </p:txBody>
      </p:sp>
      <p:sp>
        <p:nvSpPr>
          <p:cNvPr id="3079" name="Rectangle 7"/>
          <p:cNvSpPr>
            <a:spLocks noChangeArrowheads="1"/>
          </p:cNvSpPr>
          <p:nvPr/>
        </p:nvSpPr>
        <p:spPr bwMode="auto">
          <a:xfrm>
            <a:off x="4716016" y="1772816"/>
            <a:ext cx="1805110" cy="498598"/>
          </a:xfrm>
          <a:prstGeom prst="rect">
            <a:avLst/>
          </a:prstGeom>
          <a:noFill/>
          <a:ln w="9525">
            <a:noFill/>
            <a:miter lim="800000"/>
            <a:headEnd/>
            <a:tailEnd/>
          </a:ln>
          <a:effectLst/>
        </p:spPr>
        <p:txBody>
          <a:bodyPr wrap="none">
            <a:spAutoFit/>
          </a:bodyPr>
          <a:lstStyle/>
          <a:p>
            <a:pPr eaLnBrk="0" hangingPunct="0">
              <a:lnSpc>
                <a:spcPct val="110000"/>
              </a:lnSpc>
            </a:pPr>
            <a:r>
              <a:rPr lang="en-US" sz="1200" b="1" dirty="0" smtClean="0">
                <a:latin typeface="Arial" charset="0"/>
              </a:rPr>
              <a:t>The heart is relaxed.</a:t>
            </a:r>
            <a:r>
              <a:rPr lang="en-US" sz="1200" b="1" dirty="0">
                <a:latin typeface="Arial" charset="0"/>
              </a:rPr>
              <a:t/>
            </a:r>
            <a:br>
              <a:rPr lang="en-US" sz="1200" b="1" dirty="0">
                <a:latin typeface="Arial" charset="0"/>
              </a:rPr>
            </a:br>
            <a:r>
              <a:rPr lang="en-US" sz="1200" b="1" dirty="0">
                <a:latin typeface="Arial" charset="0"/>
              </a:rPr>
              <a:t>AV v</a:t>
            </a:r>
            <a:r>
              <a:rPr lang="en-US" sz="1200" b="1" dirty="0" smtClean="0">
                <a:latin typeface="Arial" charset="0"/>
              </a:rPr>
              <a:t>alves are opened</a:t>
            </a:r>
            <a:r>
              <a:rPr lang="bg-BG" sz="1200" b="1" dirty="0" smtClean="0">
                <a:latin typeface="Arial" charset="0"/>
              </a:rPr>
              <a:t>.</a:t>
            </a:r>
            <a:endParaRPr lang="en-US" sz="1200" b="1" i="1" dirty="0">
              <a:latin typeface="Arial" charset="0"/>
            </a:endParaRPr>
          </a:p>
        </p:txBody>
      </p:sp>
      <p:sp>
        <p:nvSpPr>
          <p:cNvPr id="3080" name="Oval 8"/>
          <p:cNvSpPr>
            <a:spLocks noChangeArrowheads="1"/>
          </p:cNvSpPr>
          <p:nvPr/>
        </p:nvSpPr>
        <p:spPr bwMode="auto">
          <a:xfrm>
            <a:off x="4876800" y="1371600"/>
            <a:ext cx="304800" cy="304800"/>
          </a:xfrm>
          <a:prstGeom prst="ellipse">
            <a:avLst/>
          </a:prstGeom>
          <a:solidFill>
            <a:srgbClr val="FF0000"/>
          </a:solidFill>
          <a:ln w="9525">
            <a:noFill/>
            <a:round/>
            <a:headEnd/>
            <a:tailEnd/>
          </a:ln>
          <a:effectLst/>
        </p:spPr>
        <p:txBody>
          <a:bodyPr wrap="none" anchor="ctr"/>
          <a:lstStyle/>
          <a:p>
            <a:endParaRPr lang="bg-BG"/>
          </a:p>
        </p:txBody>
      </p:sp>
      <p:sp>
        <p:nvSpPr>
          <p:cNvPr id="3081" name="Text Box 9"/>
          <p:cNvSpPr txBox="1">
            <a:spLocks noChangeArrowheads="1"/>
          </p:cNvSpPr>
          <p:nvPr/>
        </p:nvSpPr>
        <p:spPr bwMode="auto">
          <a:xfrm>
            <a:off x="4876800" y="1371600"/>
            <a:ext cx="304800" cy="304800"/>
          </a:xfrm>
          <a:prstGeom prst="rect">
            <a:avLst/>
          </a:prstGeom>
          <a:noFill/>
          <a:ln w="9525">
            <a:noFill/>
            <a:miter lim="800000"/>
            <a:headEnd/>
            <a:tailEnd/>
          </a:ln>
          <a:effectLst/>
        </p:spPr>
        <p:txBody>
          <a:bodyPr>
            <a:spAutoFit/>
          </a:bodyPr>
          <a:lstStyle/>
          <a:p>
            <a:pPr algn="ctr" eaLnBrk="0" hangingPunct="0"/>
            <a:r>
              <a:rPr lang="en-US" sz="1400" b="1">
                <a:solidFill>
                  <a:schemeClr val="bg1"/>
                </a:solidFill>
                <a:latin typeface="Arial" charset="0"/>
              </a:rPr>
              <a:t>1</a:t>
            </a:r>
          </a:p>
        </p:txBody>
      </p:sp>
      <p:sp>
        <p:nvSpPr>
          <p:cNvPr id="3082" name="Oval 10"/>
          <p:cNvSpPr>
            <a:spLocks noChangeArrowheads="1"/>
          </p:cNvSpPr>
          <p:nvPr/>
        </p:nvSpPr>
        <p:spPr bwMode="auto">
          <a:xfrm>
            <a:off x="8077200" y="1447800"/>
            <a:ext cx="304800" cy="304800"/>
          </a:xfrm>
          <a:prstGeom prst="ellipse">
            <a:avLst/>
          </a:prstGeom>
          <a:solidFill>
            <a:srgbClr val="FF0000"/>
          </a:solidFill>
          <a:ln w="9525">
            <a:noFill/>
            <a:round/>
            <a:headEnd/>
            <a:tailEnd/>
          </a:ln>
          <a:effectLst/>
        </p:spPr>
        <p:txBody>
          <a:bodyPr wrap="none" anchor="ctr"/>
          <a:lstStyle/>
          <a:p>
            <a:endParaRPr lang="bg-BG"/>
          </a:p>
        </p:txBody>
      </p:sp>
      <p:sp>
        <p:nvSpPr>
          <p:cNvPr id="3083" name="Text Box 11"/>
          <p:cNvSpPr txBox="1">
            <a:spLocks noChangeArrowheads="1"/>
          </p:cNvSpPr>
          <p:nvPr/>
        </p:nvSpPr>
        <p:spPr bwMode="auto">
          <a:xfrm>
            <a:off x="8077200" y="1447800"/>
            <a:ext cx="304800" cy="304800"/>
          </a:xfrm>
          <a:prstGeom prst="rect">
            <a:avLst/>
          </a:prstGeom>
          <a:noFill/>
          <a:ln w="9525">
            <a:noFill/>
            <a:miter lim="800000"/>
            <a:headEnd/>
            <a:tailEnd/>
          </a:ln>
          <a:effectLst/>
        </p:spPr>
        <p:txBody>
          <a:bodyPr>
            <a:spAutoFit/>
          </a:bodyPr>
          <a:lstStyle/>
          <a:p>
            <a:pPr algn="ctr" eaLnBrk="0" hangingPunct="0"/>
            <a:r>
              <a:rPr lang="en-US" sz="1400" b="1">
                <a:solidFill>
                  <a:schemeClr val="bg1"/>
                </a:solidFill>
                <a:latin typeface="Arial" charset="0"/>
              </a:rPr>
              <a:t>2</a:t>
            </a:r>
          </a:p>
        </p:txBody>
      </p:sp>
      <p:sp>
        <p:nvSpPr>
          <p:cNvPr id="3084" name="Oval 12"/>
          <p:cNvSpPr>
            <a:spLocks noChangeArrowheads="1"/>
          </p:cNvSpPr>
          <p:nvPr/>
        </p:nvSpPr>
        <p:spPr bwMode="auto">
          <a:xfrm>
            <a:off x="7772400" y="3886200"/>
            <a:ext cx="304800" cy="304800"/>
          </a:xfrm>
          <a:prstGeom prst="ellipse">
            <a:avLst/>
          </a:prstGeom>
          <a:solidFill>
            <a:srgbClr val="FF0000"/>
          </a:solidFill>
          <a:ln w="9525">
            <a:noFill/>
            <a:round/>
            <a:headEnd/>
            <a:tailEnd/>
          </a:ln>
          <a:effectLst/>
        </p:spPr>
        <p:txBody>
          <a:bodyPr wrap="none" anchor="ctr"/>
          <a:lstStyle/>
          <a:p>
            <a:endParaRPr lang="bg-BG"/>
          </a:p>
        </p:txBody>
      </p:sp>
      <p:sp>
        <p:nvSpPr>
          <p:cNvPr id="3085" name="Text Box 13"/>
          <p:cNvSpPr txBox="1">
            <a:spLocks noChangeArrowheads="1"/>
          </p:cNvSpPr>
          <p:nvPr/>
        </p:nvSpPr>
        <p:spPr bwMode="auto">
          <a:xfrm>
            <a:off x="7772400" y="3886200"/>
            <a:ext cx="304800" cy="304800"/>
          </a:xfrm>
          <a:prstGeom prst="rect">
            <a:avLst/>
          </a:prstGeom>
          <a:noFill/>
          <a:ln w="9525">
            <a:noFill/>
            <a:miter lim="800000"/>
            <a:headEnd/>
            <a:tailEnd/>
          </a:ln>
          <a:effectLst/>
        </p:spPr>
        <p:txBody>
          <a:bodyPr>
            <a:spAutoFit/>
          </a:bodyPr>
          <a:lstStyle/>
          <a:p>
            <a:pPr algn="ctr" eaLnBrk="0" hangingPunct="0"/>
            <a:r>
              <a:rPr lang="en-US" sz="1400" b="1">
                <a:solidFill>
                  <a:schemeClr val="bg1"/>
                </a:solidFill>
                <a:latin typeface="Arial" charset="0"/>
              </a:rPr>
              <a:t>3</a:t>
            </a:r>
          </a:p>
        </p:txBody>
      </p:sp>
      <p:sp>
        <p:nvSpPr>
          <p:cNvPr id="3086" name="Rectangle 14"/>
          <p:cNvSpPr>
            <a:spLocks noChangeArrowheads="1"/>
          </p:cNvSpPr>
          <p:nvPr/>
        </p:nvSpPr>
        <p:spPr bwMode="auto">
          <a:xfrm>
            <a:off x="7812088" y="1844675"/>
            <a:ext cx="1512887" cy="279757"/>
          </a:xfrm>
          <a:prstGeom prst="rect">
            <a:avLst/>
          </a:prstGeom>
          <a:noFill/>
          <a:ln w="9525">
            <a:noFill/>
            <a:miter lim="800000"/>
            <a:headEnd/>
            <a:tailEnd/>
          </a:ln>
          <a:effectLst/>
        </p:spPr>
        <p:txBody>
          <a:bodyPr>
            <a:spAutoFit/>
          </a:bodyPr>
          <a:lstStyle/>
          <a:p>
            <a:pPr eaLnBrk="0" hangingPunct="0">
              <a:lnSpc>
                <a:spcPct val="110000"/>
              </a:lnSpc>
            </a:pPr>
            <a:r>
              <a:rPr lang="en-US" sz="1200" b="1" dirty="0" smtClean="0">
                <a:latin typeface="Arial" charset="0"/>
              </a:rPr>
              <a:t>Atria contract.</a:t>
            </a:r>
            <a:endParaRPr lang="en-US" sz="1200" b="1" i="1" dirty="0">
              <a:latin typeface="Arial" charset="0"/>
            </a:endParaRPr>
          </a:p>
        </p:txBody>
      </p:sp>
      <p:sp>
        <p:nvSpPr>
          <p:cNvPr id="3087" name="Rectangle 15"/>
          <p:cNvSpPr>
            <a:spLocks noChangeArrowheads="1"/>
          </p:cNvSpPr>
          <p:nvPr/>
        </p:nvSpPr>
        <p:spPr bwMode="auto">
          <a:xfrm>
            <a:off x="7884368" y="4293096"/>
            <a:ext cx="1259632" cy="1107996"/>
          </a:xfrm>
          <a:prstGeom prst="rect">
            <a:avLst/>
          </a:prstGeom>
          <a:noFill/>
          <a:ln w="9525">
            <a:noFill/>
            <a:miter lim="800000"/>
            <a:headEnd/>
            <a:tailEnd/>
          </a:ln>
          <a:effectLst/>
        </p:spPr>
        <p:txBody>
          <a:bodyPr wrap="square">
            <a:spAutoFit/>
          </a:bodyPr>
          <a:lstStyle/>
          <a:p>
            <a:pPr eaLnBrk="0" hangingPunct="0">
              <a:lnSpc>
                <a:spcPct val="110000"/>
              </a:lnSpc>
            </a:pPr>
            <a:r>
              <a:rPr lang="en-US" sz="1200" b="1" dirty="0" smtClean="0">
                <a:latin typeface="Arial" charset="0"/>
              </a:rPr>
              <a:t>The ventricles contract.</a:t>
            </a:r>
            <a:r>
              <a:rPr lang="en-US" sz="1200" b="1" dirty="0">
                <a:latin typeface="Arial" charset="0"/>
              </a:rPr>
              <a:t/>
            </a:r>
            <a:br>
              <a:rPr lang="en-US" sz="1200" b="1" dirty="0">
                <a:latin typeface="Arial" charset="0"/>
              </a:rPr>
            </a:br>
            <a:r>
              <a:rPr lang="en-US" sz="1200" b="1" dirty="0" smtClean="0">
                <a:latin typeface="Arial" charset="0"/>
              </a:rPr>
              <a:t>Semilunar </a:t>
            </a:r>
            <a:r>
              <a:rPr lang="en-US" sz="1200" b="1" dirty="0">
                <a:latin typeface="Arial" charset="0"/>
              </a:rPr>
              <a:t>v</a:t>
            </a:r>
            <a:r>
              <a:rPr lang="en-US" sz="1200" b="1" dirty="0" smtClean="0">
                <a:latin typeface="Arial" charset="0"/>
              </a:rPr>
              <a:t>alves are opened.</a:t>
            </a:r>
            <a:endParaRPr lang="en-US" sz="1200" b="1" i="1" dirty="0">
              <a:latin typeface="Arial" charset="0"/>
            </a:endParaRPr>
          </a:p>
        </p:txBody>
      </p:sp>
      <p:sp>
        <p:nvSpPr>
          <p:cNvPr id="3088" name="Rectangle 16"/>
          <p:cNvSpPr>
            <a:spLocks noChangeArrowheads="1"/>
          </p:cNvSpPr>
          <p:nvPr/>
        </p:nvSpPr>
        <p:spPr bwMode="auto">
          <a:xfrm>
            <a:off x="7524750" y="3429000"/>
            <a:ext cx="979755" cy="373436"/>
          </a:xfrm>
          <a:prstGeom prst="rect">
            <a:avLst/>
          </a:prstGeom>
          <a:noFill/>
          <a:ln w="9525">
            <a:solidFill>
              <a:srgbClr val="FF3399"/>
            </a:solidFill>
            <a:miter lim="800000"/>
            <a:headEnd/>
            <a:tailEnd/>
          </a:ln>
          <a:effectLst/>
        </p:spPr>
        <p:txBody>
          <a:bodyPr wrap="none">
            <a:spAutoFit/>
          </a:bodyPr>
          <a:lstStyle/>
          <a:p>
            <a:pPr eaLnBrk="0" hangingPunct="0">
              <a:lnSpc>
                <a:spcPct val="110000"/>
              </a:lnSpc>
            </a:pPr>
            <a:r>
              <a:rPr lang="en-US" sz="1800" b="1" dirty="0" smtClean="0">
                <a:latin typeface="Arial" charset="0"/>
              </a:rPr>
              <a:t>systole</a:t>
            </a:r>
            <a:endParaRPr lang="en-US" sz="1800" b="1" i="1" dirty="0">
              <a:latin typeface="Arial" charset="0"/>
            </a:endParaRPr>
          </a:p>
        </p:txBody>
      </p:sp>
      <p:sp>
        <p:nvSpPr>
          <p:cNvPr id="3089" name="Rectangle 17"/>
          <p:cNvSpPr>
            <a:spLocks noChangeArrowheads="1"/>
          </p:cNvSpPr>
          <p:nvPr/>
        </p:nvSpPr>
        <p:spPr bwMode="auto">
          <a:xfrm>
            <a:off x="4067944" y="4653136"/>
            <a:ext cx="1056700" cy="373436"/>
          </a:xfrm>
          <a:prstGeom prst="rect">
            <a:avLst/>
          </a:prstGeom>
          <a:noFill/>
          <a:ln w="9525">
            <a:solidFill>
              <a:schemeClr val="accent2"/>
            </a:solidFill>
            <a:miter lim="800000"/>
            <a:headEnd/>
            <a:tailEnd/>
          </a:ln>
          <a:effectLst/>
        </p:spPr>
        <p:txBody>
          <a:bodyPr wrap="none">
            <a:spAutoFit/>
          </a:bodyPr>
          <a:lstStyle/>
          <a:p>
            <a:pPr eaLnBrk="0" hangingPunct="0">
              <a:lnSpc>
                <a:spcPct val="110000"/>
              </a:lnSpc>
            </a:pPr>
            <a:r>
              <a:rPr lang="en-US" sz="1800" b="1" dirty="0" smtClean="0">
                <a:latin typeface="Arial" charset="0"/>
              </a:rPr>
              <a:t>diastole</a:t>
            </a:r>
            <a:endParaRPr lang="en-US" sz="1800" b="1" i="1" dirty="0">
              <a:latin typeface="Arial" charset="0"/>
            </a:endParaRPr>
          </a:p>
        </p:txBody>
      </p:sp>
      <p:sp>
        <p:nvSpPr>
          <p:cNvPr id="3090" name="Rectangle 18"/>
          <p:cNvSpPr>
            <a:spLocks noChangeArrowheads="1"/>
          </p:cNvSpPr>
          <p:nvPr/>
        </p:nvSpPr>
        <p:spPr bwMode="auto">
          <a:xfrm>
            <a:off x="5791200" y="4191000"/>
            <a:ext cx="690563" cy="293688"/>
          </a:xfrm>
          <a:prstGeom prst="rect">
            <a:avLst/>
          </a:prstGeom>
          <a:noFill/>
          <a:ln w="9525">
            <a:noFill/>
            <a:miter lim="800000"/>
            <a:headEnd/>
            <a:tailEnd/>
          </a:ln>
          <a:effectLst/>
        </p:spPr>
        <p:txBody>
          <a:bodyPr wrap="none">
            <a:spAutoFit/>
          </a:bodyPr>
          <a:lstStyle/>
          <a:p>
            <a:pPr eaLnBrk="0" hangingPunct="0">
              <a:lnSpc>
                <a:spcPct val="110000"/>
              </a:lnSpc>
            </a:pPr>
            <a:r>
              <a:rPr lang="en-US" sz="1200" b="1">
                <a:latin typeface="Arial" charset="0"/>
              </a:rPr>
              <a:t>0.4 sec</a:t>
            </a:r>
            <a:endParaRPr lang="en-US" sz="1200" b="1" i="1">
              <a:latin typeface="Arial" charset="0"/>
            </a:endParaRPr>
          </a:p>
        </p:txBody>
      </p:sp>
      <p:sp>
        <p:nvSpPr>
          <p:cNvPr id="3091" name="Rectangle 19"/>
          <p:cNvSpPr>
            <a:spLocks noChangeArrowheads="1"/>
          </p:cNvSpPr>
          <p:nvPr/>
        </p:nvSpPr>
        <p:spPr bwMode="auto">
          <a:xfrm>
            <a:off x="6400800" y="3429000"/>
            <a:ext cx="603250" cy="260350"/>
          </a:xfrm>
          <a:prstGeom prst="rect">
            <a:avLst/>
          </a:prstGeom>
          <a:noFill/>
          <a:ln w="9525">
            <a:noFill/>
            <a:miter lim="800000"/>
            <a:headEnd/>
            <a:tailEnd/>
          </a:ln>
          <a:effectLst/>
        </p:spPr>
        <p:txBody>
          <a:bodyPr wrap="none">
            <a:spAutoFit/>
          </a:bodyPr>
          <a:lstStyle/>
          <a:p>
            <a:pPr algn="ctr" eaLnBrk="0" hangingPunct="0">
              <a:lnSpc>
                <a:spcPct val="110000"/>
              </a:lnSpc>
            </a:pPr>
            <a:r>
              <a:rPr lang="en-US" sz="1000" b="1">
                <a:latin typeface="Arial" charset="0"/>
              </a:rPr>
              <a:t>0.1 sec</a:t>
            </a:r>
            <a:endParaRPr lang="en-US" sz="1000" b="1" i="1">
              <a:latin typeface="Arial" charset="0"/>
            </a:endParaRPr>
          </a:p>
        </p:txBody>
      </p:sp>
      <p:sp>
        <p:nvSpPr>
          <p:cNvPr id="3092" name="Rectangle 20"/>
          <p:cNvSpPr>
            <a:spLocks noChangeArrowheads="1"/>
          </p:cNvSpPr>
          <p:nvPr/>
        </p:nvSpPr>
        <p:spPr bwMode="auto">
          <a:xfrm>
            <a:off x="6477000" y="4038600"/>
            <a:ext cx="690563" cy="293688"/>
          </a:xfrm>
          <a:prstGeom prst="rect">
            <a:avLst/>
          </a:prstGeom>
          <a:noFill/>
          <a:ln w="9525">
            <a:noFill/>
            <a:miter lim="800000"/>
            <a:headEnd/>
            <a:tailEnd/>
          </a:ln>
          <a:effectLst/>
        </p:spPr>
        <p:txBody>
          <a:bodyPr wrap="none">
            <a:spAutoFit/>
          </a:bodyPr>
          <a:lstStyle/>
          <a:p>
            <a:pPr eaLnBrk="0" hangingPunct="0">
              <a:lnSpc>
                <a:spcPct val="110000"/>
              </a:lnSpc>
            </a:pPr>
            <a:r>
              <a:rPr lang="en-US" sz="1200" b="1">
                <a:latin typeface="Arial" charset="0"/>
              </a:rPr>
              <a:t>0.3 sec</a:t>
            </a:r>
            <a:endParaRPr lang="en-US" sz="1200" b="1" i="1">
              <a:latin typeface="Arial" charset="0"/>
            </a:endParaRPr>
          </a:p>
        </p:txBody>
      </p:sp>
      <p:sp>
        <p:nvSpPr>
          <p:cNvPr id="3093" name="Line 21"/>
          <p:cNvSpPr>
            <a:spLocks noChangeShapeType="1"/>
          </p:cNvSpPr>
          <p:nvPr/>
        </p:nvSpPr>
        <p:spPr bwMode="auto">
          <a:xfrm>
            <a:off x="5410200" y="2286000"/>
            <a:ext cx="457200" cy="990600"/>
          </a:xfrm>
          <a:prstGeom prst="line">
            <a:avLst/>
          </a:prstGeom>
          <a:noFill/>
          <a:ln w="38100">
            <a:solidFill>
              <a:schemeClr val="bg1"/>
            </a:solidFill>
            <a:round/>
            <a:headEnd/>
            <a:tailEnd/>
          </a:ln>
          <a:effectLst/>
        </p:spPr>
        <p:txBody>
          <a:bodyPr wrap="none" anchor="ctr"/>
          <a:lstStyle/>
          <a:p>
            <a:endParaRPr lang="bg-BG"/>
          </a:p>
        </p:txBody>
      </p:sp>
      <p:sp>
        <p:nvSpPr>
          <p:cNvPr id="3094" name="Line 22"/>
          <p:cNvSpPr>
            <a:spLocks noChangeShapeType="1"/>
          </p:cNvSpPr>
          <p:nvPr/>
        </p:nvSpPr>
        <p:spPr bwMode="auto">
          <a:xfrm flipH="1">
            <a:off x="5257800" y="2286000"/>
            <a:ext cx="152400" cy="1143000"/>
          </a:xfrm>
          <a:prstGeom prst="line">
            <a:avLst/>
          </a:prstGeom>
          <a:noFill/>
          <a:ln w="38100">
            <a:solidFill>
              <a:schemeClr val="bg1"/>
            </a:solidFill>
            <a:round/>
            <a:headEnd/>
            <a:tailEnd/>
          </a:ln>
          <a:effectLst/>
        </p:spPr>
        <p:txBody>
          <a:bodyPr wrap="none" anchor="ctr"/>
          <a:lstStyle/>
          <a:p>
            <a:endParaRPr lang="bg-BG"/>
          </a:p>
        </p:txBody>
      </p:sp>
      <p:sp>
        <p:nvSpPr>
          <p:cNvPr id="3095" name="Line 23"/>
          <p:cNvSpPr>
            <a:spLocks noChangeShapeType="1"/>
          </p:cNvSpPr>
          <p:nvPr/>
        </p:nvSpPr>
        <p:spPr bwMode="auto">
          <a:xfrm>
            <a:off x="5410200" y="2286000"/>
            <a:ext cx="457200" cy="990600"/>
          </a:xfrm>
          <a:prstGeom prst="line">
            <a:avLst/>
          </a:prstGeom>
          <a:noFill/>
          <a:ln w="15875">
            <a:solidFill>
              <a:schemeClr val="tx1"/>
            </a:solidFill>
            <a:round/>
            <a:headEnd/>
            <a:tailEnd/>
          </a:ln>
          <a:effectLst/>
        </p:spPr>
        <p:txBody>
          <a:bodyPr wrap="none" anchor="ctr"/>
          <a:lstStyle/>
          <a:p>
            <a:endParaRPr lang="bg-BG"/>
          </a:p>
        </p:txBody>
      </p:sp>
      <p:sp>
        <p:nvSpPr>
          <p:cNvPr id="3096" name="Line 24"/>
          <p:cNvSpPr>
            <a:spLocks noChangeShapeType="1"/>
          </p:cNvSpPr>
          <p:nvPr/>
        </p:nvSpPr>
        <p:spPr bwMode="auto">
          <a:xfrm flipH="1">
            <a:off x="5257800" y="2286000"/>
            <a:ext cx="152400" cy="1143000"/>
          </a:xfrm>
          <a:prstGeom prst="line">
            <a:avLst/>
          </a:prstGeom>
          <a:noFill/>
          <a:ln w="15875">
            <a:solidFill>
              <a:schemeClr val="tx1"/>
            </a:solidFill>
            <a:round/>
            <a:headEnd/>
            <a:tailEnd/>
          </a:ln>
          <a:effectLst/>
        </p:spPr>
        <p:txBody>
          <a:bodyPr wrap="none" anchor="ctr"/>
          <a:lstStyle/>
          <a:p>
            <a:endParaRPr lang="bg-BG"/>
          </a:p>
        </p:txBody>
      </p:sp>
      <p:sp>
        <p:nvSpPr>
          <p:cNvPr id="3097" name="Line 25"/>
          <p:cNvSpPr>
            <a:spLocks noChangeShapeType="1"/>
          </p:cNvSpPr>
          <p:nvPr/>
        </p:nvSpPr>
        <p:spPr bwMode="auto">
          <a:xfrm flipH="1">
            <a:off x="7315200" y="4495800"/>
            <a:ext cx="685800" cy="457200"/>
          </a:xfrm>
          <a:prstGeom prst="line">
            <a:avLst/>
          </a:prstGeom>
          <a:noFill/>
          <a:ln w="38100">
            <a:solidFill>
              <a:schemeClr val="bg1"/>
            </a:solidFill>
            <a:round/>
            <a:headEnd/>
            <a:tailEnd/>
          </a:ln>
          <a:effectLst/>
        </p:spPr>
        <p:txBody>
          <a:bodyPr wrap="none" anchor="ctr"/>
          <a:lstStyle/>
          <a:p>
            <a:endParaRPr lang="bg-BG"/>
          </a:p>
        </p:txBody>
      </p:sp>
      <p:sp>
        <p:nvSpPr>
          <p:cNvPr id="3098" name="Line 26"/>
          <p:cNvSpPr>
            <a:spLocks noChangeShapeType="1"/>
          </p:cNvSpPr>
          <p:nvPr/>
        </p:nvSpPr>
        <p:spPr bwMode="auto">
          <a:xfrm flipH="1">
            <a:off x="7467600" y="4495800"/>
            <a:ext cx="533400" cy="609600"/>
          </a:xfrm>
          <a:prstGeom prst="line">
            <a:avLst/>
          </a:prstGeom>
          <a:noFill/>
          <a:ln w="38100">
            <a:solidFill>
              <a:schemeClr val="bg1"/>
            </a:solidFill>
            <a:round/>
            <a:headEnd/>
            <a:tailEnd/>
          </a:ln>
          <a:effectLst/>
        </p:spPr>
        <p:txBody>
          <a:bodyPr wrap="none" anchor="ctr"/>
          <a:lstStyle/>
          <a:p>
            <a:endParaRPr lang="bg-BG"/>
          </a:p>
        </p:txBody>
      </p:sp>
      <p:sp>
        <p:nvSpPr>
          <p:cNvPr id="3099" name="Line 27"/>
          <p:cNvSpPr>
            <a:spLocks noChangeShapeType="1"/>
          </p:cNvSpPr>
          <p:nvPr/>
        </p:nvSpPr>
        <p:spPr bwMode="auto">
          <a:xfrm flipH="1">
            <a:off x="7315200" y="4495800"/>
            <a:ext cx="685800" cy="457200"/>
          </a:xfrm>
          <a:prstGeom prst="line">
            <a:avLst/>
          </a:prstGeom>
          <a:noFill/>
          <a:ln w="15875">
            <a:solidFill>
              <a:schemeClr val="tx1"/>
            </a:solidFill>
            <a:round/>
            <a:headEnd/>
            <a:tailEnd/>
          </a:ln>
          <a:effectLst/>
        </p:spPr>
        <p:txBody>
          <a:bodyPr wrap="none" anchor="ctr"/>
          <a:lstStyle/>
          <a:p>
            <a:endParaRPr lang="bg-BG"/>
          </a:p>
        </p:txBody>
      </p:sp>
      <p:sp>
        <p:nvSpPr>
          <p:cNvPr id="3100" name="Line 28"/>
          <p:cNvSpPr>
            <a:spLocks noChangeShapeType="1"/>
          </p:cNvSpPr>
          <p:nvPr/>
        </p:nvSpPr>
        <p:spPr bwMode="auto">
          <a:xfrm flipH="1">
            <a:off x="7467600" y="4495800"/>
            <a:ext cx="533400" cy="609600"/>
          </a:xfrm>
          <a:prstGeom prst="line">
            <a:avLst/>
          </a:prstGeom>
          <a:noFill/>
          <a:ln w="15875">
            <a:solidFill>
              <a:schemeClr val="tx1"/>
            </a:solidFill>
            <a:round/>
            <a:headEnd/>
            <a:tailEnd/>
          </a:ln>
          <a:effectLst/>
        </p:spPr>
        <p:txBody>
          <a:bodyPr wrap="none" anchor="ctr"/>
          <a:lstStyle/>
          <a:p>
            <a:endParaRPr lang="bg-BG"/>
          </a:p>
        </p:txBody>
      </p:sp>
      <p:sp>
        <p:nvSpPr>
          <p:cNvPr id="3102" name="Text Box 30"/>
          <p:cNvSpPr txBox="1">
            <a:spLocks noChangeArrowheads="1"/>
          </p:cNvSpPr>
          <p:nvPr/>
        </p:nvSpPr>
        <p:spPr bwMode="auto">
          <a:xfrm>
            <a:off x="0" y="6338888"/>
            <a:ext cx="9144000" cy="528637"/>
          </a:xfrm>
          <a:prstGeom prst="rect">
            <a:avLst/>
          </a:prstGeom>
          <a:solidFill>
            <a:srgbClr val="FF9900"/>
          </a:solidFill>
          <a:ln w="9525">
            <a:solidFill>
              <a:schemeClr val="tx1"/>
            </a:solidFill>
            <a:miter lim="800000"/>
            <a:headEnd/>
            <a:tailEnd/>
          </a:ln>
          <a:effectLst/>
        </p:spPr>
        <p:txBody>
          <a:bodyPr>
            <a:spAutoFit/>
          </a:bodyPr>
          <a:lstStyle/>
          <a:p>
            <a:pPr algn="ctr">
              <a:spcBef>
                <a:spcPct val="50000"/>
              </a:spcBef>
            </a:pPr>
            <a:r>
              <a:rPr lang="bg-BG" sz="2800" b="1" dirty="0">
                <a:solidFill>
                  <a:srgbClr val="FF0000"/>
                </a:solidFill>
                <a:latin typeface="+mj-lt"/>
              </a:rPr>
              <a:t>1 </a:t>
            </a:r>
            <a:r>
              <a:rPr lang="en-US" sz="2800" b="1" dirty="0" smtClean="0">
                <a:solidFill>
                  <a:srgbClr val="FF0000"/>
                </a:solidFill>
                <a:latin typeface="+mj-lt"/>
              </a:rPr>
              <a:t>systole</a:t>
            </a:r>
            <a:r>
              <a:rPr lang="bg-BG" sz="2800" b="1" dirty="0" smtClean="0">
                <a:solidFill>
                  <a:srgbClr val="FF0000"/>
                </a:solidFill>
                <a:latin typeface="+mj-lt"/>
              </a:rPr>
              <a:t> </a:t>
            </a:r>
            <a:r>
              <a:rPr lang="bg-BG" sz="2800" b="1" dirty="0">
                <a:solidFill>
                  <a:srgbClr val="FF0000"/>
                </a:solidFill>
                <a:latin typeface="+mj-lt"/>
              </a:rPr>
              <a:t>+ 1 </a:t>
            </a:r>
            <a:r>
              <a:rPr lang="en-US" sz="2800" b="1" dirty="0" smtClean="0">
                <a:solidFill>
                  <a:srgbClr val="FF0000"/>
                </a:solidFill>
                <a:latin typeface="+mj-lt"/>
              </a:rPr>
              <a:t>diastole</a:t>
            </a:r>
            <a:r>
              <a:rPr lang="bg-BG" sz="2800" b="1" dirty="0" smtClean="0">
                <a:solidFill>
                  <a:srgbClr val="FF0000"/>
                </a:solidFill>
                <a:latin typeface="+mj-lt"/>
              </a:rPr>
              <a:t> </a:t>
            </a:r>
            <a:r>
              <a:rPr lang="bg-BG" sz="2800" b="1" dirty="0">
                <a:solidFill>
                  <a:srgbClr val="FF0000"/>
                </a:solidFill>
                <a:latin typeface="+mj-lt"/>
              </a:rPr>
              <a:t>= </a:t>
            </a:r>
            <a:r>
              <a:rPr lang="en-US" sz="2800" b="1" dirty="0" smtClean="0">
                <a:solidFill>
                  <a:srgbClr val="FF0000"/>
                </a:solidFill>
                <a:latin typeface="+mj-lt"/>
              </a:rPr>
              <a:t>cardiac cycle</a:t>
            </a:r>
            <a:endParaRPr lang="en-GB" sz="28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8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08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079"/>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09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094"/>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309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3096"/>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308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3082"/>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3083"/>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499"/>
                                          </p:stCondLst>
                                        </p:cTn>
                                        <p:tgtEl>
                                          <p:spTgt spid="3086"/>
                                        </p:tgtEl>
                                        <p:attrNameLst>
                                          <p:attrName>style.visibility</p:attrName>
                                        </p:attrNameLst>
                                      </p:cBhvr>
                                      <p:to>
                                        <p:strVal val="visible"/>
                                      </p:to>
                                    </p:set>
                                  </p:childTnLst>
                                </p:cTn>
                              </p:par>
                            </p:childTnLst>
                          </p:cTn>
                        </p:par>
                        <p:par>
                          <p:cTn id="38" fill="hold">
                            <p:stCondLst>
                              <p:cond delay="1500"/>
                            </p:stCondLst>
                            <p:childTnLst>
                              <p:par>
                                <p:cTn id="39" presetID="1" presetClass="entr" presetSubtype="0" fill="hold" grpId="0" nodeType="afterEffect">
                                  <p:stCondLst>
                                    <p:cond delay="0"/>
                                  </p:stCondLst>
                                  <p:childTnLst>
                                    <p:set>
                                      <p:cBhvr>
                                        <p:cTn id="40" dur="1" fill="hold">
                                          <p:stCondLst>
                                            <p:cond delay="499"/>
                                          </p:stCondLst>
                                        </p:cTn>
                                        <p:tgtEl>
                                          <p:spTgt spid="308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3084"/>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3085"/>
                                        </p:tgtEl>
                                        <p:attrNameLst>
                                          <p:attrName>style.visibility</p:attrName>
                                        </p:attrNameLst>
                                      </p:cBhvr>
                                      <p:to>
                                        <p:strVal val="visible"/>
                                      </p:to>
                                    </p:set>
                                  </p:childTnLst>
                                </p:cTn>
                              </p:par>
                            </p:childTnLst>
                          </p:cTn>
                        </p:par>
                        <p:par>
                          <p:cTn id="48" fill="hold">
                            <p:stCondLst>
                              <p:cond delay="1000"/>
                            </p:stCondLst>
                            <p:childTnLst>
                              <p:par>
                                <p:cTn id="49" presetID="1" presetClass="entr" presetSubtype="0" fill="hold" grpId="0" nodeType="afterEffect">
                                  <p:stCondLst>
                                    <p:cond delay="0"/>
                                  </p:stCondLst>
                                  <p:childTnLst>
                                    <p:set>
                                      <p:cBhvr>
                                        <p:cTn id="50" dur="1" fill="hold">
                                          <p:stCondLst>
                                            <p:cond delay="499"/>
                                          </p:stCondLst>
                                        </p:cTn>
                                        <p:tgtEl>
                                          <p:spTgt spid="3087"/>
                                        </p:tgtEl>
                                        <p:attrNameLst>
                                          <p:attrName>style.visibility</p:attrName>
                                        </p:attrNameLst>
                                      </p:cBhvr>
                                      <p:to>
                                        <p:strVal val="visible"/>
                                      </p:to>
                                    </p:set>
                                  </p:childTnLst>
                                </p:cTn>
                              </p:par>
                            </p:childTnLst>
                          </p:cTn>
                        </p:par>
                        <p:par>
                          <p:cTn id="51" fill="hold">
                            <p:stCondLst>
                              <p:cond delay="1500"/>
                            </p:stCondLst>
                            <p:childTnLst>
                              <p:par>
                                <p:cTn id="52" presetID="1" presetClass="entr" presetSubtype="0" fill="hold" grpId="0" nodeType="afterEffect">
                                  <p:stCondLst>
                                    <p:cond delay="0"/>
                                  </p:stCondLst>
                                  <p:childTnLst>
                                    <p:set>
                                      <p:cBhvr>
                                        <p:cTn id="53" dur="1" fill="hold">
                                          <p:stCondLst>
                                            <p:cond delay="499"/>
                                          </p:stCondLst>
                                        </p:cTn>
                                        <p:tgtEl>
                                          <p:spTgt spid="3097"/>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grpId="0" nodeType="afterEffect">
                                  <p:stCondLst>
                                    <p:cond delay="0"/>
                                  </p:stCondLst>
                                  <p:childTnLst>
                                    <p:set>
                                      <p:cBhvr>
                                        <p:cTn id="56" dur="1" fill="hold">
                                          <p:stCondLst>
                                            <p:cond delay="499"/>
                                          </p:stCondLst>
                                        </p:cTn>
                                        <p:tgtEl>
                                          <p:spTgt spid="3098"/>
                                        </p:tgtEl>
                                        <p:attrNameLst>
                                          <p:attrName>style.visibility</p:attrName>
                                        </p:attrNameLst>
                                      </p:cBhvr>
                                      <p:to>
                                        <p:strVal val="visible"/>
                                      </p:to>
                                    </p:set>
                                  </p:childTnLst>
                                </p:cTn>
                              </p:par>
                            </p:childTnLst>
                          </p:cTn>
                        </p:par>
                        <p:par>
                          <p:cTn id="57" fill="hold">
                            <p:stCondLst>
                              <p:cond delay="2500"/>
                            </p:stCondLst>
                            <p:childTnLst>
                              <p:par>
                                <p:cTn id="58" presetID="1" presetClass="entr" presetSubtype="0" fill="hold" grpId="0" nodeType="afterEffect">
                                  <p:stCondLst>
                                    <p:cond delay="0"/>
                                  </p:stCondLst>
                                  <p:childTnLst>
                                    <p:set>
                                      <p:cBhvr>
                                        <p:cTn id="59" dur="1" fill="hold">
                                          <p:stCondLst>
                                            <p:cond delay="499"/>
                                          </p:stCondLst>
                                        </p:cTn>
                                        <p:tgtEl>
                                          <p:spTgt spid="3099"/>
                                        </p:tgtEl>
                                        <p:attrNameLst>
                                          <p:attrName>style.visibility</p:attrName>
                                        </p:attrNameLst>
                                      </p:cBhvr>
                                      <p:to>
                                        <p:strVal val="visible"/>
                                      </p:to>
                                    </p:set>
                                  </p:childTnLst>
                                </p:cTn>
                              </p:par>
                            </p:childTnLst>
                          </p:cTn>
                        </p:par>
                        <p:par>
                          <p:cTn id="60" fill="hold">
                            <p:stCondLst>
                              <p:cond delay="3000"/>
                            </p:stCondLst>
                            <p:childTnLst>
                              <p:par>
                                <p:cTn id="61" presetID="1" presetClass="entr" presetSubtype="0" fill="hold" grpId="0" nodeType="afterEffect">
                                  <p:stCondLst>
                                    <p:cond delay="0"/>
                                  </p:stCondLst>
                                  <p:childTnLst>
                                    <p:set>
                                      <p:cBhvr>
                                        <p:cTn id="62" dur="1" fill="hold">
                                          <p:stCondLst>
                                            <p:cond delay="499"/>
                                          </p:stCondLst>
                                        </p:cTn>
                                        <p:tgtEl>
                                          <p:spTgt spid="310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3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utoUpdateAnimBg="0"/>
      <p:bldP spid="3080" grpId="0" animBg="1"/>
      <p:bldP spid="3081" grpId="0" autoUpdateAnimBg="0"/>
      <p:bldP spid="3082" grpId="0" animBg="1"/>
      <p:bldP spid="3083" grpId="0" autoUpdateAnimBg="0"/>
      <p:bldP spid="3084" grpId="0" animBg="1"/>
      <p:bldP spid="3085" grpId="0" autoUpdateAnimBg="0"/>
      <p:bldP spid="3086" grpId="0" autoUpdateAnimBg="0"/>
      <p:bldP spid="3087" grpId="0" autoUpdateAnimBg="0"/>
      <p:bldP spid="3088" grpId="0" animBg="1" autoUpdateAnimBg="0"/>
      <p:bldP spid="3089" grpId="0" animBg="1" autoUpdateAnimBg="0"/>
      <p:bldP spid="3093" grpId="0" animBg="1"/>
      <p:bldP spid="3094" grpId="0" animBg="1"/>
      <p:bldP spid="3095" grpId="0" animBg="1"/>
      <p:bldP spid="3096" grpId="0" animBg="1"/>
      <p:bldP spid="3097" grpId="0" animBg="1"/>
      <p:bldP spid="3098" grpId="0" animBg="1"/>
      <p:bldP spid="3099" grpId="0" animBg="1"/>
      <p:bldP spid="3100" grpId="0" animBg="1"/>
      <p:bldP spid="3102"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 04-01.jpg                                                      00000D0CHD 10GB                        B60690AA:"/>
          <p:cNvPicPr>
            <a:picLocks noChangeAspect="1" noChangeArrowheads="1"/>
          </p:cNvPicPr>
          <p:nvPr/>
        </p:nvPicPr>
        <p:blipFill>
          <a:blip r:embed="rId2" cstate="print">
            <a:lum bright="-12000" contrast="30000"/>
          </a:blip>
          <a:srcRect/>
          <a:stretch>
            <a:fillRect/>
          </a:stretch>
        </p:blipFill>
        <p:spPr bwMode="auto">
          <a:xfrm>
            <a:off x="899592" y="1988840"/>
            <a:ext cx="6934200" cy="4869160"/>
          </a:xfrm>
          <a:prstGeom prst="rect">
            <a:avLst/>
          </a:prstGeom>
          <a:noFill/>
        </p:spPr>
      </p:pic>
      <p:sp>
        <p:nvSpPr>
          <p:cNvPr id="120835" name="Text Box 3"/>
          <p:cNvSpPr txBox="1">
            <a:spLocks noChangeArrowheads="1"/>
          </p:cNvSpPr>
          <p:nvPr/>
        </p:nvSpPr>
        <p:spPr bwMode="auto">
          <a:xfrm>
            <a:off x="0" y="692696"/>
            <a:ext cx="8915400" cy="313932"/>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ü"/>
            </a:pPr>
            <a:r>
              <a:rPr lang="bg-BG" b="1" dirty="0">
                <a:solidFill>
                  <a:srgbClr val="FFFF00"/>
                </a:solidFill>
                <a:latin typeface="Comic Sans MS" pitchFamily="66" charset="0"/>
              </a:rPr>
              <a:t> </a:t>
            </a:r>
            <a:r>
              <a:rPr lang="en-US" b="1" dirty="0" smtClean="0">
                <a:solidFill>
                  <a:srgbClr val="FFFF00"/>
                </a:solidFill>
                <a:latin typeface="Comic Sans MS" pitchFamily="66" charset="0"/>
              </a:rPr>
              <a:t>preload</a:t>
            </a:r>
            <a:r>
              <a:rPr lang="bg-BG" b="1" dirty="0" smtClean="0">
                <a:solidFill>
                  <a:srgbClr val="FFFF00"/>
                </a:solidFill>
                <a:latin typeface="Comic Sans MS" pitchFamily="66" charset="0"/>
              </a:rPr>
              <a:t> – </a:t>
            </a:r>
            <a:r>
              <a:rPr lang="en-US" b="1" dirty="0" smtClean="0">
                <a:solidFill>
                  <a:srgbClr val="FFFF00"/>
                </a:solidFill>
                <a:latin typeface="Comic Sans MS" pitchFamily="66" charset="0"/>
              </a:rPr>
              <a:t>ventricular filling</a:t>
            </a:r>
            <a:endParaRPr lang="en-GB" b="1" dirty="0">
              <a:solidFill>
                <a:srgbClr val="FFFF00"/>
              </a:solidFill>
              <a:latin typeface="Comic Sans MS" pitchFamily="66" charset="0"/>
            </a:endParaRPr>
          </a:p>
        </p:txBody>
      </p:sp>
      <p:sp>
        <p:nvSpPr>
          <p:cNvPr id="120836" name="Text Box 4"/>
          <p:cNvSpPr txBox="1">
            <a:spLocks noChangeArrowheads="1"/>
          </p:cNvSpPr>
          <p:nvPr/>
        </p:nvSpPr>
        <p:spPr bwMode="auto">
          <a:xfrm>
            <a:off x="0" y="1089025"/>
            <a:ext cx="9144000" cy="313932"/>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ü"/>
            </a:pPr>
            <a:r>
              <a:rPr lang="bg-BG" b="1" dirty="0">
                <a:solidFill>
                  <a:srgbClr val="00FFFF"/>
                </a:solidFill>
                <a:latin typeface="Comic Sans MS" pitchFamily="66" charset="0"/>
              </a:rPr>
              <a:t> </a:t>
            </a:r>
            <a:r>
              <a:rPr lang="en-US" b="1" dirty="0" err="1" smtClean="0">
                <a:solidFill>
                  <a:srgbClr val="00FFFF"/>
                </a:solidFill>
                <a:latin typeface="Comic Sans MS" pitchFamily="66" charset="0"/>
              </a:rPr>
              <a:t>afterload</a:t>
            </a:r>
            <a:r>
              <a:rPr lang="bg-BG" b="1" dirty="0" smtClean="0">
                <a:solidFill>
                  <a:srgbClr val="00FFFF"/>
                </a:solidFill>
                <a:latin typeface="Comic Sans MS" pitchFamily="66" charset="0"/>
              </a:rPr>
              <a:t> – </a:t>
            </a:r>
            <a:r>
              <a:rPr lang="en-US" b="1" dirty="0" smtClean="0">
                <a:solidFill>
                  <a:srgbClr val="00FFFF"/>
                </a:solidFill>
                <a:latin typeface="Comic Sans MS" pitchFamily="66" charset="0"/>
              </a:rPr>
              <a:t>resistance of big vessels</a:t>
            </a:r>
            <a:endParaRPr lang="en-GB" b="1" dirty="0">
              <a:solidFill>
                <a:srgbClr val="00FFFF"/>
              </a:solidFill>
              <a:latin typeface="Comic Sans MS" pitchFamily="66" charset="0"/>
            </a:endParaRPr>
          </a:p>
        </p:txBody>
      </p:sp>
      <p:sp>
        <p:nvSpPr>
          <p:cNvPr id="120837" name="Text Box 5"/>
          <p:cNvSpPr txBox="1">
            <a:spLocks noChangeArrowheads="1"/>
          </p:cNvSpPr>
          <p:nvPr/>
        </p:nvSpPr>
        <p:spPr bwMode="auto">
          <a:xfrm>
            <a:off x="251520" y="0"/>
            <a:ext cx="7924800" cy="488950"/>
          </a:xfrm>
          <a:prstGeom prst="rect">
            <a:avLst/>
          </a:prstGeom>
          <a:noFill/>
          <a:ln w="9525">
            <a:noFill/>
            <a:miter lim="800000"/>
            <a:headEnd/>
            <a:tailEnd/>
          </a:ln>
          <a:effectLst/>
        </p:spPr>
        <p:txBody>
          <a:bodyPr>
            <a:spAutoFit/>
          </a:bodyPr>
          <a:lstStyle/>
          <a:p>
            <a:pPr>
              <a:spcBef>
                <a:spcPct val="50000"/>
              </a:spcBef>
            </a:pPr>
            <a:r>
              <a:rPr lang="en-US" sz="2600" b="1" dirty="0" smtClean="0">
                <a:solidFill>
                  <a:srgbClr val="FFCCFF"/>
                </a:solidFill>
                <a:latin typeface="Arial" pitchFamily="34" charset="0"/>
                <a:cs typeface="Arial" pitchFamily="34" charset="0"/>
              </a:rPr>
              <a:t>Factors on which stroke volume depends :</a:t>
            </a:r>
            <a:endParaRPr lang="en-GB" sz="2600" b="1" dirty="0">
              <a:solidFill>
                <a:srgbClr val="FFCCFF"/>
              </a:solidFill>
              <a:latin typeface="Arial" pitchFamily="34" charset="0"/>
              <a:cs typeface="Arial" pitchFamily="34" charset="0"/>
            </a:endParaRPr>
          </a:p>
        </p:txBody>
      </p:sp>
      <p:sp>
        <p:nvSpPr>
          <p:cNvPr id="120838" name="Text Box 6"/>
          <p:cNvSpPr txBox="1">
            <a:spLocks noChangeArrowheads="1"/>
          </p:cNvSpPr>
          <p:nvPr/>
        </p:nvSpPr>
        <p:spPr bwMode="auto">
          <a:xfrm>
            <a:off x="0" y="1556792"/>
            <a:ext cx="9144000" cy="457200"/>
          </a:xfrm>
          <a:prstGeom prst="rect">
            <a:avLst/>
          </a:prstGeom>
          <a:noFill/>
          <a:ln w="9525">
            <a:noFill/>
            <a:miter lim="800000"/>
            <a:headEnd/>
            <a:tailEnd/>
          </a:ln>
          <a:effectLst/>
        </p:spPr>
        <p:txBody>
          <a:bodyPr>
            <a:spAutoFit/>
          </a:bodyPr>
          <a:lstStyle/>
          <a:p>
            <a:pPr>
              <a:spcBef>
                <a:spcPct val="50000"/>
              </a:spcBef>
            </a:pPr>
            <a:endParaRPr lang="bg-BG"/>
          </a:p>
        </p:txBody>
      </p:sp>
      <p:sp>
        <p:nvSpPr>
          <p:cNvPr id="120839" name="Text Box 7"/>
          <p:cNvSpPr txBox="1">
            <a:spLocks noChangeArrowheads="1"/>
          </p:cNvSpPr>
          <p:nvPr/>
        </p:nvSpPr>
        <p:spPr bwMode="auto">
          <a:xfrm>
            <a:off x="0" y="1412776"/>
            <a:ext cx="8915400" cy="313932"/>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ü"/>
            </a:pPr>
            <a:r>
              <a:rPr lang="bg-BG" b="1" dirty="0" smtClean="0">
                <a:solidFill>
                  <a:srgbClr val="FFCCCC"/>
                </a:solidFill>
                <a:latin typeface="Comic Sans MS" pitchFamily="66" charset="0"/>
              </a:rPr>
              <a:t> </a:t>
            </a:r>
            <a:r>
              <a:rPr lang="en-US" b="1" dirty="0" smtClean="0">
                <a:solidFill>
                  <a:srgbClr val="FFCCCC"/>
                </a:solidFill>
                <a:latin typeface="Comic Sans MS" pitchFamily="66" charset="0"/>
              </a:rPr>
              <a:t> ventricular contractility</a:t>
            </a:r>
            <a:r>
              <a:rPr lang="bg-BG" b="1" dirty="0" smtClean="0">
                <a:solidFill>
                  <a:srgbClr val="FFCCCC"/>
                </a:solidFill>
                <a:latin typeface="Comic Sans MS" pitchFamily="66" charset="0"/>
              </a:rPr>
              <a:t> </a:t>
            </a:r>
            <a:endParaRPr lang="en-GB" b="1" dirty="0">
              <a:solidFill>
                <a:srgbClr val="FFCCCC"/>
              </a:solidFill>
              <a:latin typeface="Comic Sans MS" pitchFamily="66" charset="0"/>
            </a:endParaRPr>
          </a:p>
        </p:txBody>
      </p:sp>
      <p:sp>
        <p:nvSpPr>
          <p:cNvPr id="11" name="Subtitle 10"/>
          <p:cNvSpPr>
            <a:spLocks noGrp="1"/>
          </p:cNvSpPr>
          <p:nvPr>
            <p:ph type="subTitle" idx="1"/>
          </p:nvPr>
        </p:nvSpPr>
        <p:spPr>
          <a:xfrm>
            <a:off x="533400" y="2708920"/>
            <a:ext cx="7854696" cy="2272216"/>
          </a:xfrm>
        </p:spPr>
        <p:txBody>
          <a:bodyPr/>
          <a:lstStyle/>
          <a:p>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0835"/>
                                        </p:tgtEl>
                                        <p:attrNameLst>
                                          <p:attrName>style.visibility</p:attrName>
                                        </p:attrNameLst>
                                      </p:cBhvr>
                                      <p:to>
                                        <p:strVal val="visible"/>
                                      </p:to>
                                    </p:set>
                                    <p:anim calcmode="lin" valueType="num">
                                      <p:cBhvr additive="base">
                                        <p:cTn id="7" dur="500" fill="hold"/>
                                        <p:tgtEl>
                                          <p:spTgt spid="120835"/>
                                        </p:tgtEl>
                                        <p:attrNameLst>
                                          <p:attrName>ppt_x</p:attrName>
                                        </p:attrNameLst>
                                      </p:cBhvr>
                                      <p:tavLst>
                                        <p:tav tm="0">
                                          <p:val>
                                            <p:strVal val="0-#ppt_w/2"/>
                                          </p:val>
                                        </p:tav>
                                        <p:tav tm="100000">
                                          <p:val>
                                            <p:strVal val="#ppt_x"/>
                                          </p:val>
                                        </p:tav>
                                      </p:tavLst>
                                    </p:anim>
                                    <p:anim calcmode="lin" valueType="num">
                                      <p:cBhvr additive="base">
                                        <p:cTn id="8" dur="500" fill="hold"/>
                                        <p:tgtEl>
                                          <p:spTgt spid="1208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0836"/>
                                        </p:tgtEl>
                                        <p:attrNameLst>
                                          <p:attrName>style.visibility</p:attrName>
                                        </p:attrNameLst>
                                      </p:cBhvr>
                                      <p:to>
                                        <p:strVal val="visible"/>
                                      </p:to>
                                    </p:set>
                                    <p:anim calcmode="lin" valueType="num">
                                      <p:cBhvr additive="base">
                                        <p:cTn id="13" dur="500" fill="hold"/>
                                        <p:tgtEl>
                                          <p:spTgt spid="120836"/>
                                        </p:tgtEl>
                                        <p:attrNameLst>
                                          <p:attrName>ppt_x</p:attrName>
                                        </p:attrNameLst>
                                      </p:cBhvr>
                                      <p:tavLst>
                                        <p:tav tm="0">
                                          <p:val>
                                            <p:strVal val="0-#ppt_w/2"/>
                                          </p:val>
                                        </p:tav>
                                        <p:tav tm="100000">
                                          <p:val>
                                            <p:strVal val="#ppt_x"/>
                                          </p:val>
                                        </p:tav>
                                      </p:tavLst>
                                    </p:anim>
                                    <p:anim calcmode="lin" valueType="num">
                                      <p:cBhvr additive="base">
                                        <p:cTn id="14" dur="500" fill="hold"/>
                                        <p:tgtEl>
                                          <p:spTgt spid="1208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0839"/>
                                        </p:tgtEl>
                                        <p:attrNameLst>
                                          <p:attrName>style.visibility</p:attrName>
                                        </p:attrNameLst>
                                      </p:cBhvr>
                                      <p:to>
                                        <p:strVal val="visible"/>
                                      </p:to>
                                    </p:set>
                                    <p:anim calcmode="lin" valueType="num">
                                      <p:cBhvr additive="base">
                                        <p:cTn id="19" dur="500" fill="hold"/>
                                        <p:tgtEl>
                                          <p:spTgt spid="120839"/>
                                        </p:tgtEl>
                                        <p:attrNameLst>
                                          <p:attrName>ppt_x</p:attrName>
                                        </p:attrNameLst>
                                      </p:cBhvr>
                                      <p:tavLst>
                                        <p:tav tm="0">
                                          <p:val>
                                            <p:strVal val="0-#ppt_w/2"/>
                                          </p:val>
                                        </p:tav>
                                        <p:tav tm="100000">
                                          <p:val>
                                            <p:strVal val="#ppt_x"/>
                                          </p:val>
                                        </p:tav>
                                      </p:tavLst>
                                    </p:anim>
                                    <p:anim calcmode="lin" valueType="num">
                                      <p:cBhvr additive="base">
                                        <p:cTn id="20" dur="500" fill="hold"/>
                                        <p:tgtEl>
                                          <p:spTgt spid="1208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utoUpdateAnimBg="0"/>
      <p:bldP spid="120836" grpId="0" autoUpdateAnimBg="0"/>
      <p:bldP spid="12083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1027" descr="C:\My Documents\elka\CF007_preload_determinants.gif"/>
          <p:cNvPicPr>
            <a:picLocks noChangeAspect="1" noChangeArrowheads="1"/>
          </p:cNvPicPr>
          <p:nvPr/>
        </p:nvPicPr>
        <p:blipFill>
          <a:blip r:embed="rId2" cstate="print">
            <a:lum bright="-6000" contrast="12000"/>
          </a:blip>
          <a:srcRect b="22223"/>
          <a:stretch>
            <a:fillRect/>
          </a:stretch>
        </p:blipFill>
        <p:spPr bwMode="auto">
          <a:xfrm>
            <a:off x="0" y="2132856"/>
            <a:ext cx="5148064" cy="3645024"/>
          </a:xfrm>
          <a:prstGeom prst="rect">
            <a:avLst/>
          </a:prstGeom>
          <a:noFill/>
        </p:spPr>
      </p:pic>
      <p:sp>
        <p:nvSpPr>
          <p:cNvPr id="37894" name="Text Box 1030"/>
          <p:cNvSpPr txBox="1">
            <a:spLocks noChangeArrowheads="1"/>
          </p:cNvSpPr>
          <p:nvPr/>
        </p:nvSpPr>
        <p:spPr bwMode="auto">
          <a:xfrm>
            <a:off x="0" y="764704"/>
            <a:ext cx="9144000" cy="440955"/>
          </a:xfrm>
          <a:prstGeom prst="rect">
            <a:avLst/>
          </a:prstGeom>
          <a:noFill/>
          <a:ln w="9525">
            <a:noFill/>
            <a:miter lim="800000"/>
            <a:headEnd/>
            <a:tailEnd/>
          </a:ln>
          <a:effectLst/>
        </p:spPr>
        <p:txBody>
          <a:bodyPr>
            <a:spAutoFit/>
          </a:bodyPr>
          <a:lstStyle/>
          <a:p>
            <a:pPr algn="ctr">
              <a:lnSpc>
                <a:spcPct val="80000"/>
              </a:lnSpc>
              <a:spcBef>
                <a:spcPct val="50000"/>
              </a:spcBef>
              <a:buFont typeface="Wingdings" pitchFamily="2" charset="2"/>
              <a:buChar char="v"/>
            </a:pPr>
            <a:r>
              <a:rPr lang="en-US" sz="2800" b="1" dirty="0" smtClean="0">
                <a:solidFill>
                  <a:schemeClr val="tx2"/>
                </a:solidFill>
                <a:latin typeface="Arial" pitchFamily="34" charset="0"/>
                <a:cs typeface="Arial" pitchFamily="34" charset="0"/>
              </a:rPr>
              <a:t>Preload depends on</a:t>
            </a:r>
            <a:r>
              <a:rPr lang="bg-BG" sz="2800" b="1" dirty="0" smtClean="0">
                <a:solidFill>
                  <a:schemeClr val="tx2"/>
                </a:solidFill>
                <a:latin typeface="Arial" pitchFamily="34" charset="0"/>
                <a:cs typeface="Arial" pitchFamily="34" charset="0"/>
              </a:rPr>
              <a:t>:</a:t>
            </a:r>
            <a:endParaRPr lang="bg-BG" sz="2800" b="1" dirty="0">
              <a:solidFill>
                <a:schemeClr val="tx2"/>
              </a:solidFill>
              <a:latin typeface="Arial" pitchFamily="34" charset="0"/>
              <a:cs typeface="Arial" pitchFamily="34" charset="0"/>
            </a:endParaRPr>
          </a:p>
        </p:txBody>
      </p:sp>
      <p:grpSp>
        <p:nvGrpSpPr>
          <p:cNvPr id="2" name="Group 1059"/>
          <p:cNvGrpSpPr>
            <a:grpSpLocks/>
          </p:cNvGrpSpPr>
          <p:nvPr/>
        </p:nvGrpSpPr>
        <p:grpSpPr bwMode="auto">
          <a:xfrm>
            <a:off x="5076056" y="1988840"/>
            <a:ext cx="4068301" cy="3717032"/>
            <a:chOff x="2936" y="1824"/>
            <a:chExt cx="2786" cy="2064"/>
          </a:xfrm>
        </p:grpSpPr>
        <p:sp>
          <p:nvSpPr>
            <p:cNvPr id="37911" name="Line 1047"/>
            <p:cNvSpPr>
              <a:spLocks noChangeShapeType="1"/>
            </p:cNvSpPr>
            <p:nvPr/>
          </p:nvSpPr>
          <p:spPr bwMode="auto">
            <a:xfrm>
              <a:off x="3312" y="2784"/>
              <a:ext cx="288" cy="0"/>
            </a:xfrm>
            <a:prstGeom prst="line">
              <a:avLst/>
            </a:prstGeom>
            <a:noFill/>
            <a:ln w="19050">
              <a:solidFill>
                <a:schemeClr val="tx1"/>
              </a:solidFill>
              <a:prstDash val="sysDot"/>
              <a:round/>
              <a:headEnd/>
              <a:tailEnd/>
            </a:ln>
            <a:effectLst/>
          </p:spPr>
          <p:txBody>
            <a:bodyPr/>
            <a:lstStyle/>
            <a:p>
              <a:endParaRPr lang="bg-BG"/>
            </a:p>
          </p:txBody>
        </p:sp>
        <p:grpSp>
          <p:nvGrpSpPr>
            <p:cNvPr id="3" name="Group 1057"/>
            <p:cNvGrpSpPr>
              <a:grpSpLocks/>
            </p:cNvGrpSpPr>
            <p:nvPr/>
          </p:nvGrpSpPr>
          <p:grpSpPr bwMode="auto">
            <a:xfrm>
              <a:off x="3364" y="3456"/>
              <a:ext cx="1805" cy="432"/>
              <a:chOff x="3364" y="3456"/>
              <a:chExt cx="1805" cy="432"/>
            </a:xfrm>
          </p:grpSpPr>
          <p:sp>
            <p:nvSpPr>
              <p:cNvPr id="37899" name="Line 1035"/>
              <p:cNvSpPr>
                <a:spLocks noChangeShapeType="1"/>
              </p:cNvSpPr>
              <p:nvPr/>
            </p:nvSpPr>
            <p:spPr bwMode="auto">
              <a:xfrm>
                <a:off x="3364" y="3456"/>
                <a:ext cx="1304" cy="0"/>
              </a:xfrm>
              <a:prstGeom prst="line">
                <a:avLst/>
              </a:prstGeom>
              <a:noFill/>
              <a:ln w="38100">
                <a:solidFill>
                  <a:schemeClr val="tx1"/>
                </a:solidFill>
                <a:round/>
                <a:headEnd/>
                <a:tailEnd type="triangle" w="med" len="med"/>
              </a:ln>
              <a:effectLst/>
            </p:spPr>
            <p:txBody>
              <a:bodyPr/>
              <a:lstStyle/>
              <a:p>
                <a:endParaRPr lang="bg-BG"/>
              </a:p>
            </p:txBody>
          </p:sp>
          <p:sp>
            <p:nvSpPr>
              <p:cNvPr id="37900" name="Text Box 1036"/>
              <p:cNvSpPr txBox="1">
                <a:spLocks noChangeArrowheads="1"/>
              </p:cNvSpPr>
              <p:nvPr/>
            </p:nvSpPr>
            <p:spPr bwMode="auto">
              <a:xfrm>
                <a:off x="3569" y="3657"/>
                <a:ext cx="1600" cy="231"/>
              </a:xfrm>
              <a:prstGeom prst="rect">
                <a:avLst/>
              </a:prstGeom>
              <a:noFill/>
              <a:ln w="9525">
                <a:noFill/>
                <a:miter lim="800000"/>
                <a:headEnd/>
                <a:tailEnd/>
              </a:ln>
              <a:effectLst/>
            </p:spPr>
            <p:txBody>
              <a:bodyPr wrap="none">
                <a:spAutoFit/>
              </a:bodyPr>
              <a:lstStyle/>
              <a:p>
                <a:r>
                  <a:rPr lang="en-US" sz="1800" b="1"/>
                  <a:t>End-Diastolic Volume</a:t>
                </a:r>
              </a:p>
            </p:txBody>
          </p:sp>
          <p:sp>
            <p:nvSpPr>
              <p:cNvPr id="37912" name="Text Box 1048"/>
              <p:cNvSpPr txBox="1">
                <a:spLocks noChangeArrowheads="1"/>
              </p:cNvSpPr>
              <p:nvPr/>
            </p:nvSpPr>
            <p:spPr bwMode="auto">
              <a:xfrm>
                <a:off x="3456" y="3456"/>
                <a:ext cx="576" cy="212"/>
              </a:xfrm>
              <a:prstGeom prst="rect">
                <a:avLst/>
              </a:prstGeom>
              <a:noFill/>
              <a:ln w="9525">
                <a:noFill/>
                <a:miter lim="800000"/>
                <a:headEnd/>
                <a:tailEnd/>
              </a:ln>
              <a:effectLst/>
            </p:spPr>
            <p:txBody>
              <a:bodyPr>
                <a:spAutoFit/>
              </a:bodyPr>
              <a:lstStyle/>
              <a:p>
                <a:pPr>
                  <a:spcBef>
                    <a:spcPct val="50000"/>
                  </a:spcBef>
                </a:pPr>
                <a:r>
                  <a:rPr lang="bg-BG" sz="1600" b="1"/>
                  <a:t>130</a:t>
                </a:r>
                <a:endParaRPr lang="en-GB" sz="1600" b="1"/>
              </a:p>
            </p:txBody>
          </p:sp>
          <p:sp>
            <p:nvSpPr>
              <p:cNvPr id="37914" name="Text Box 1050"/>
              <p:cNvSpPr txBox="1">
                <a:spLocks noChangeArrowheads="1"/>
              </p:cNvSpPr>
              <p:nvPr/>
            </p:nvSpPr>
            <p:spPr bwMode="auto">
              <a:xfrm>
                <a:off x="4320" y="3456"/>
                <a:ext cx="432" cy="212"/>
              </a:xfrm>
              <a:prstGeom prst="rect">
                <a:avLst/>
              </a:prstGeom>
              <a:noFill/>
              <a:ln w="9525">
                <a:noFill/>
                <a:miter lim="800000"/>
                <a:headEnd/>
                <a:tailEnd/>
              </a:ln>
              <a:effectLst/>
            </p:spPr>
            <p:txBody>
              <a:bodyPr>
                <a:spAutoFit/>
              </a:bodyPr>
              <a:lstStyle/>
              <a:p>
                <a:pPr>
                  <a:spcBef>
                    <a:spcPct val="50000"/>
                  </a:spcBef>
                </a:pPr>
                <a:r>
                  <a:rPr lang="bg-BG" sz="1600" b="1"/>
                  <a:t>300</a:t>
                </a:r>
                <a:endParaRPr lang="en-GB" sz="1600" b="1"/>
              </a:p>
            </p:txBody>
          </p:sp>
        </p:grpSp>
        <p:grpSp>
          <p:nvGrpSpPr>
            <p:cNvPr id="4" name="Group 1058"/>
            <p:cNvGrpSpPr>
              <a:grpSpLocks/>
            </p:cNvGrpSpPr>
            <p:nvPr/>
          </p:nvGrpSpPr>
          <p:grpSpPr bwMode="auto">
            <a:xfrm>
              <a:off x="2936" y="1824"/>
              <a:ext cx="2786" cy="1656"/>
              <a:chOff x="2936" y="1800"/>
              <a:chExt cx="2786" cy="1656"/>
            </a:xfrm>
          </p:grpSpPr>
          <p:sp>
            <p:nvSpPr>
              <p:cNvPr id="37896" name="Arc 1032"/>
              <p:cNvSpPr>
                <a:spLocks/>
              </p:cNvSpPr>
              <p:nvPr/>
            </p:nvSpPr>
            <p:spPr bwMode="auto">
              <a:xfrm flipH="1">
                <a:off x="3512" y="2031"/>
                <a:ext cx="959" cy="12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endParaRPr lang="bg-BG"/>
              </a:p>
            </p:txBody>
          </p:sp>
          <p:sp>
            <p:nvSpPr>
              <p:cNvPr id="37898" name="Line 1034"/>
              <p:cNvSpPr>
                <a:spLocks noChangeShapeType="1"/>
              </p:cNvSpPr>
              <p:nvPr/>
            </p:nvSpPr>
            <p:spPr bwMode="auto">
              <a:xfrm flipV="1">
                <a:off x="3364" y="1800"/>
                <a:ext cx="0" cy="1656"/>
              </a:xfrm>
              <a:prstGeom prst="line">
                <a:avLst/>
              </a:prstGeom>
              <a:noFill/>
              <a:ln w="38100">
                <a:solidFill>
                  <a:schemeClr val="tx1"/>
                </a:solidFill>
                <a:round/>
                <a:headEnd/>
                <a:tailEnd type="triangle" w="med" len="med"/>
              </a:ln>
              <a:effectLst/>
            </p:spPr>
            <p:txBody>
              <a:bodyPr/>
              <a:lstStyle/>
              <a:p>
                <a:endParaRPr lang="bg-BG"/>
              </a:p>
            </p:txBody>
          </p:sp>
          <p:sp>
            <p:nvSpPr>
              <p:cNvPr id="37901" name="Text Box 1037"/>
              <p:cNvSpPr txBox="1">
                <a:spLocks noChangeArrowheads="1"/>
              </p:cNvSpPr>
              <p:nvPr/>
            </p:nvSpPr>
            <p:spPr bwMode="auto">
              <a:xfrm rot="-5458610">
                <a:off x="2478" y="2280"/>
                <a:ext cx="1168" cy="251"/>
              </a:xfrm>
              <a:prstGeom prst="rect">
                <a:avLst/>
              </a:prstGeom>
              <a:noFill/>
              <a:ln w="9525">
                <a:noFill/>
                <a:miter lim="800000"/>
                <a:headEnd/>
                <a:tailEnd/>
              </a:ln>
              <a:effectLst/>
            </p:spPr>
            <p:txBody>
              <a:bodyPr>
                <a:spAutoFit/>
              </a:bodyPr>
              <a:lstStyle/>
              <a:p>
                <a:r>
                  <a:rPr lang="en-US" sz="1800" b="1"/>
                  <a:t>Stroke</a:t>
                </a:r>
                <a:r>
                  <a:rPr lang="bg-BG" sz="1800" b="1"/>
                  <a:t> </a:t>
                </a:r>
                <a:r>
                  <a:rPr lang="en-US" sz="1800" b="1"/>
                  <a:t>Volume</a:t>
                </a:r>
              </a:p>
            </p:txBody>
          </p:sp>
          <p:sp>
            <p:nvSpPr>
              <p:cNvPr id="37903" name="Line 1039"/>
              <p:cNvSpPr>
                <a:spLocks noChangeShapeType="1"/>
              </p:cNvSpPr>
              <p:nvPr/>
            </p:nvSpPr>
            <p:spPr bwMode="auto">
              <a:xfrm flipH="1" flipV="1">
                <a:off x="3659" y="2773"/>
                <a:ext cx="369" cy="347"/>
              </a:xfrm>
              <a:prstGeom prst="line">
                <a:avLst/>
              </a:prstGeom>
              <a:noFill/>
              <a:ln w="28575">
                <a:solidFill>
                  <a:schemeClr val="accent2"/>
                </a:solidFill>
                <a:prstDash val="sysDot"/>
                <a:round/>
                <a:headEnd/>
                <a:tailEnd type="triangle" w="med" len="med"/>
              </a:ln>
              <a:effectLst/>
            </p:spPr>
            <p:txBody>
              <a:bodyPr/>
              <a:lstStyle/>
              <a:p>
                <a:endParaRPr lang="bg-BG"/>
              </a:p>
            </p:txBody>
          </p:sp>
          <p:sp>
            <p:nvSpPr>
              <p:cNvPr id="37904" name="Text Box 1040"/>
              <p:cNvSpPr txBox="1">
                <a:spLocks noChangeArrowheads="1"/>
              </p:cNvSpPr>
              <p:nvPr/>
            </p:nvSpPr>
            <p:spPr bwMode="auto">
              <a:xfrm>
                <a:off x="4004" y="2924"/>
                <a:ext cx="1617" cy="404"/>
              </a:xfrm>
              <a:prstGeom prst="rect">
                <a:avLst/>
              </a:prstGeom>
              <a:solidFill>
                <a:schemeClr val="tx1"/>
              </a:solidFill>
              <a:ln w="9525">
                <a:noFill/>
                <a:miter lim="800000"/>
                <a:headEnd/>
                <a:tailEnd/>
              </a:ln>
              <a:effectLst/>
            </p:spPr>
            <p:txBody>
              <a:bodyPr wrap="none">
                <a:spAutoFit/>
              </a:bodyPr>
              <a:lstStyle/>
              <a:p>
                <a:r>
                  <a:rPr lang="en-US" sz="1800" dirty="0">
                    <a:solidFill>
                      <a:schemeClr val="accent2"/>
                    </a:solidFill>
                  </a:rPr>
                  <a:t>Normal Range: </a:t>
                </a:r>
              </a:p>
              <a:p>
                <a:r>
                  <a:rPr lang="en-US" sz="1800" dirty="0">
                    <a:solidFill>
                      <a:schemeClr val="accent2"/>
                    </a:solidFill>
                  </a:rPr>
                  <a:t>SV increases with EDV</a:t>
                </a:r>
              </a:p>
            </p:txBody>
          </p:sp>
          <p:sp>
            <p:nvSpPr>
              <p:cNvPr id="37906" name="Line 1042"/>
              <p:cNvSpPr>
                <a:spLocks noChangeShapeType="1"/>
              </p:cNvSpPr>
              <p:nvPr/>
            </p:nvSpPr>
            <p:spPr bwMode="auto">
              <a:xfrm flipH="1" flipV="1">
                <a:off x="4373" y="2070"/>
                <a:ext cx="172" cy="192"/>
              </a:xfrm>
              <a:prstGeom prst="line">
                <a:avLst/>
              </a:prstGeom>
              <a:noFill/>
              <a:ln w="28575">
                <a:solidFill>
                  <a:srgbClr val="FF0000"/>
                </a:solidFill>
                <a:prstDash val="sysDot"/>
                <a:round/>
                <a:headEnd/>
                <a:tailEnd type="triangle" w="med" len="med"/>
              </a:ln>
              <a:effectLst/>
            </p:spPr>
            <p:txBody>
              <a:bodyPr/>
              <a:lstStyle/>
              <a:p>
                <a:endParaRPr lang="bg-BG"/>
              </a:p>
            </p:txBody>
          </p:sp>
          <p:sp>
            <p:nvSpPr>
              <p:cNvPr id="37907" name="Text Box 1043"/>
              <p:cNvSpPr txBox="1">
                <a:spLocks noChangeArrowheads="1"/>
              </p:cNvSpPr>
              <p:nvPr/>
            </p:nvSpPr>
            <p:spPr bwMode="auto">
              <a:xfrm>
                <a:off x="4348" y="2280"/>
                <a:ext cx="1374" cy="404"/>
              </a:xfrm>
              <a:prstGeom prst="rect">
                <a:avLst/>
              </a:prstGeom>
              <a:solidFill>
                <a:schemeClr val="tx1"/>
              </a:solidFill>
              <a:ln w="9525">
                <a:noFill/>
                <a:miter lim="800000"/>
                <a:headEnd/>
                <a:tailEnd/>
              </a:ln>
              <a:effectLst/>
            </p:spPr>
            <p:txBody>
              <a:bodyPr wrap="none">
                <a:spAutoFit/>
              </a:bodyPr>
              <a:lstStyle/>
              <a:p>
                <a:r>
                  <a:rPr lang="en-US" sz="1800" dirty="0">
                    <a:solidFill>
                      <a:srgbClr val="FF0000"/>
                    </a:solidFill>
                  </a:rPr>
                  <a:t>Maximum Capacity</a:t>
                </a:r>
              </a:p>
              <a:p>
                <a:r>
                  <a:rPr lang="en-US" sz="1800" dirty="0">
                    <a:solidFill>
                      <a:srgbClr val="FF0000"/>
                    </a:solidFill>
                  </a:rPr>
                  <a:t>To Produce SV</a:t>
                </a:r>
              </a:p>
            </p:txBody>
          </p:sp>
          <p:sp>
            <p:nvSpPr>
              <p:cNvPr id="37910" name="Line 1046"/>
              <p:cNvSpPr>
                <a:spLocks noChangeShapeType="1"/>
              </p:cNvSpPr>
              <p:nvPr/>
            </p:nvSpPr>
            <p:spPr bwMode="auto">
              <a:xfrm>
                <a:off x="3600" y="2784"/>
                <a:ext cx="0" cy="672"/>
              </a:xfrm>
              <a:prstGeom prst="line">
                <a:avLst/>
              </a:prstGeom>
              <a:noFill/>
              <a:ln w="19050">
                <a:solidFill>
                  <a:schemeClr val="tx1"/>
                </a:solidFill>
                <a:prstDash val="sysDot"/>
                <a:round/>
                <a:headEnd/>
                <a:tailEnd/>
              </a:ln>
              <a:effectLst/>
            </p:spPr>
            <p:txBody>
              <a:bodyPr/>
              <a:lstStyle/>
              <a:p>
                <a:endParaRPr lang="bg-BG"/>
              </a:p>
            </p:txBody>
          </p:sp>
          <p:sp>
            <p:nvSpPr>
              <p:cNvPr id="37913" name="Text Box 1049"/>
              <p:cNvSpPr txBox="1">
                <a:spLocks noChangeArrowheads="1"/>
              </p:cNvSpPr>
              <p:nvPr/>
            </p:nvSpPr>
            <p:spPr bwMode="auto">
              <a:xfrm>
                <a:off x="3120" y="2668"/>
                <a:ext cx="288" cy="212"/>
              </a:xfrm>
              <a:prstGeom prst="rect">
                <a:avLst/>
              </a:prstGeom>
              <a:noFill/>
              <a:ln w="9525">
                <a:noFill/>
                <a:miter lim="800000"/>
                <a:headEnd/>
                <a:tailEnd/>
              </a:ln>
              <a:effectLst/>
            </p:spPr>
            <p:txBody>
              <a:bodyPr>
                <a:spAutoFit/>
              </a:bodyPr>
              <a:lstStyle/>
              <a:p>
                <a:pPr>
                  <a:spcBef>
                    <a:spcPct val="50000"/>
                  </a:spcBef>
                </a:pPr>
                <a:r>
                  <a:rPr lang="bg-BG" sz="1600" b="1"/>
                  <a:t>70</a:t>
                </a:r>
                <a:endParaRPr lang="en-GB" sz="1600" b="1"/>
              </a:p>
            </p:txBody>
          </p:sp>
          <p:sp>
            <p:nvSpPr>
              <p:cNvPr id="37915" name="Text Box 1051"/>
              <p:cNvSpPr txBox="1">
                <a:spLocks noChangeArrowheads="1"/>
              </p:cNvSpPr>
              <p:nvPr/>
            </p:nvSpPr>
            <p:spPr bwMode="auto">
              <a:xfrm>
                <a:off x="3072" y="1900"/>
                <a:ext cx="528" cy="212"/>
              </a:xfrm>
              <a:prstGeom prst="rect">
                <a:avLst/>
              </a:prstGeom>
              <a:noFill/>
              <a:ln w="9525">
                <a:noFill/>
                <a:miter lim="800000"/>
                <a:headEnd/>
                <a:tailEnd/>
              </a:ln>
              <a:effectLst/>
            </p:spPr>
            <p:txBody>
              <a:bodyPr>
                <a:spAutoFit/>
              </a:bodyPr>
              <a:lstStyle/>
              <a:p>
                <a:pPr>
                  <a:spcBef>
                    <a:spcPct val="50000"/>
                  </a:spcBef>
                </a:pPr>
                <a:r>
                  <a:rPr lang="bg-BG" sz="1600" b="1"/>
                  <a:t>150</a:t>
                </a:r>
                <a:endParaRPr lang="en-GB" sz="1600" b="1"/>
              </a:p>
            </p:txBody>
          </p:sp>
        </p:grpSp>
      </p:grpSp>
      <p:sp>
        <p:nvSpPr>
          <p:cNvPr id="30" name="Title 29"/>
          <p:cNvSpPr>
            <a:spLocks noGrp="1"/>
          </p:cNvSpPr>
          <p:nvPr>
            <p:ph type="ctrTitle"/>
          </p:nvPr>
        </p:nvSpPr>
        <p:spPr/>
        <p:txBody>
          <a:bodyPr/>
          <a:lstStyle/>
          <a:p>
            <a:endParaRPr lang="bg-BG" dirty="0"/>
          </a:p>
        </p:txBody>
      </p:sp>
      <p:sp>
        <p:nvSpPr>
          <p:cNvPr id="31" name="Subtitle 30"/>
          <p:cNvSpPr>
            <a:spLocks noGrp="1"/>
          </p:cNvSpPr>
          <p:nvPr>
            <p:ph type="subTitle" idx="1"/>
          </p:nvPr>
        </p:nvSpPr>
        <p:spPr/>
        <p:txBody>
          <a:bodyPr/>
          <a:lstStyle/>
          <a:p>
            <a:endParaRPr lang="bg-B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Text Box 3"/>
          <p:cNvSpPr txBox="1">
            <a:spLocks noChangeArrowheads="1"/>
          </p:cNvSpPr>
          <p:nvPr/>
        </p:nvSpPr>
        <p:spPr bwMode="auto">
          <a:xfrm>
            <a:off x="0" y="0"/>
            <a:ext cx="9144000" cy="400110"/>
          </a:xfrm>
          <a:prstGeom prst="rect">
            <a:avLst/>
          </a:prstGeom>
          <a:solidFill>
            <a:srgbClr val="CC00CC"/>
          </a:solidFill>
          <a:ln w="9525">
            <a:noFill/>
            <a:miter lim="800000"/>
            <a:headEnd/>
            <a:tailEnd/>
          </a:ln>
          <a:effectLst/>
        </p:spPr>
        <p:txBody>
          <a:bodyPr>
            <a:spAutoFit/>
          </a:bodyPr>
          <a:lstStyle/>
          <a:p>
            <a:pPr algn="ctr">
              <a:spcBef>
                <a:spcPct val="50000"/>
              </a:spcBef>
            </a:pPr>
            <a:r>
              <a:rPr lang="en-US" sz="2000" b="1" dirty="0" smtClean="0">
                <a:solidFill>
                  <a:srgbClr val="FFFFFF"/>
                </a:solidFill>
                <a:latin typeface="Arial" charset="0"/>
              </a:rPr>
              <a:t>Factors on which cardiac output depends</a:t>
            </a:r>
            <a:endParaRPr lang="en-GB" sz="2000" b="1" dirty="0">
              <a:solidFill>
                <a:srgbClr val="FFFFFF"/>
              </a:solidFill>
              <a:latin typeface="Arial" charset="0"/>
            </a:endParaRPr>
          </a:p>
        </p:txBody>
      </p:sp>
      <p:sp>
        <p:nvSpPr>
          <p:cNvPr id="119812" name="Text Box 4"/>
          <p:cNvSpPr txBox="1">
            <a:spLocks noChangeArrowheads="1"/>
          </p:cNvSpPr>
          <p:nvPr/>
        </p:nvSpPr>
        <p:spPr bwMode="auto">
          <a:xfrm>
            <a:off x="0" y="457200"/>
            <a:ext cx="9144000" cy="457200"/>
          </a:xfrm>
          <a:prstGeom prst="rect">
            <a:avLst/>
          </a:prstGeom>
          <a:noFill/>
          <a:ln w="9525">
            <a:noFill/>
            <a:miter lim="800000"/>
            <a:headEnd/>
            <a:tailEnd/>
          </a:ln>
          <a:effectLst/>
        </p:spPr>
        <p:txBody>
          <a:bodyPr>
            <a:spAutoFit/>
          </a:bodyPr>
          <a:lstStyle/>
          <a:p>
            <a:pPr>
              <a:spcBef>
                <a:spcPct val="50000"/>
              </a:spcBef>
            </a:pPr>
            <a:endParaRPr lang="bg-BG"/>
          </a:p>
        </p:txBody>
      </p:sp>
      <p:sp>
        <p:nvSpPr>
          <p:cNvPr id="119813" name="Rectangle 5"/>
          <p:cNvSpPr>
            <a:spLocks noChangeArrowheads="1"/>
          </p:cNvSpPr>
          <p:nvPr/>
        </p:nvSpPr>
        <p:spPr bwMode="auto">
          <a:xfrm>
            <a:off x="0" y="6477000"/>
            <a:ext cx="9144000" cy="609600"/>
          </a:xfrm>
          <a:prstGeom prst="rect">
            <a:avLst/>
          </a:prstGeom>
          <a:solidFill>
            <a:srgbClr val="CC00CC"/>
          </a:solidFill>
          <a:ln w="9525">
            <a:noFill/>
            <a:miter lim="800000"/>
            <a:headEnd/>
            <a:tailEnd/>
          </a:ln>
          <a:effectLst/>
        </p:spPr>
        <p:txBody>
          <a:bodyPr wrap="none" anchor="ctr"/>
          <a:lstStyle/>
          <a:p>
            <a:endParaRPr lang="bg-BG"/>
          </a:p>
        </p:txBody>
      </p:sp>
      <p:grpSp>
        <p:nvGrpSpPr>
          <p:cNvPr id="2" name="Group 9"/>
          <p:cNvGrpSpPr>
            <a:grpSpLocks/>
          </p:cNvGrpSpPr>
          <p:nvPr/>
        </p:nvGrpSpPr>
        <p:grpSpPr bwMode="auto">
          <a:xfrm>
            <a:off x="381000" y="514350"/>
            <a:ext cx="8534400" cy="5829300"/>
            <a:chOff x="0" y="288"/>
            <a:chExt cx="5760" cy="3792"/>
          </a:xfrm>
        </p:grpSpPr>
        <p:pic>
          <p:nvPicPr>
            <p:cNvPr id="119810" name="Picture 2" descr="50a"/>
            <p:cNvPicPr>
              <a:picLocks noChangeAspect="1" noChangeArrowheads="1"/>
            </p:cNvPicPr>
            <p:nvPr/>
          </p:nvPicPr>
          <p:blipFill>
            <a:blip r:embed="rId2" cstate="print">
              <a:lum bright="-12000" contrast="18000"/>
            </a:blip>
            <a:srcRect t="27142" r="5833"/>
            <a:stretch>
              <a:fillRect/>
            </a:stretch>
          </p:blipFill>
          <p:spPr bwMode="auto">
            <a:xfrm>
              <a:off x="0" y="288"/>
              <a:ext cx="5760" cy="3792"/>
            </a:xfrm>
            <a:prstGeom prst="rect">
              <a:avLst/>
            </a:prstGeom>
            <a:noFill/>
          </p:spPr>
        </p:pic>
        <p:sp>
          <p:nvSpPr>
            <p:cNvPr id="119815" name="Rectangle 7"/>
            <p:cNvSpPr>
              <a:spLocks noChangeArrowheads="1"/>
            </p:cNvSpPr>
            <p:nvPr/>
          </p:nvSpPr>
          <p:spPr bwMode="auto">
            <a:xfrm>
              <a:off x="1392" y="672"/>
              <a:ext cx="1488" cy="912"/>
            </a:xfrm>
            <a:prstGeom prst="rect">
              <a:avLst/>
            </a:prstGeom>
            <a:solidFill>
              <a:srgbClr val="F2F2F2"/>
            </a:solidFill>
            <a:ln w="9525">
              <a:noFill/>
              <a:miter lim="800000"/>
              <a:headEnd/>
              <a:tailEnd/>
            </a:ln>
            <a:effectLst/>
          </p:spPr>
          <p:txBody>
            <a:bodyPr wrap="none" anchor="ctr"/>
            <a:lstStyle/>
            <a:p>
              <a:endParaRPr lang="bg-BG"/>
            </a:p>
          </p:txBody>
        </p:sp>
        <p:sp>
          <p:nvSpPr>
            <p:cNvPr id="119816" name="Rectangle 8"/>
            <p:cNvSpPr>
              <a:spLocks noChangeArrowheads="1"/>
            </p:cNvSpPr>
            <p:nvPr/>
          </p:nvSpPr>
          <p:spPr bwMode="auto">
            <a:xfrm>
              <a:off x="2448" y="1488"/>
              <a:ext cx="432" cy="1008"/>
            </a:xfrm>
            <a:prstGeom prst="rect">
              <a:avLst/>
            </a:prstGeom>
            <a:solidFill>
              <a:srgbClr val="F2F2F2"/>
            </a:solidFill>
            <a:ln w="9525">
              <a:noFill/>
              <a:miter lim="800000"/>
              <a:headEnd/>
              <a:tailEnd/>
            </a:ln>
            <a:effectLst/>
          </p:spPr>
          <p:txBody>
            <a:bodyPr wrap="none" anchor="ctr"/>
            <a:lstStyle/>
            <a:p>
              <a:endParaRPr lang="bg-BG"/>
            </a:p>
          </p:txBody>
        </p:sp>
      </p:grpSp>
      <p:sp>
        <p:nvSpPr>
          <p:cNvPr id="119820" name="Text Box 12"/>
          <p:cNvSpPr txBox="1">
            <a:spLocks noChangeArrowheads="1"/>
          </p:cNvSpPr>
          <p:nvPr/>
        </p:nvSpPr>
        <p:spPr bwMode="auto">
          <a:xfrm>
            <a:off x="228600" y="4114800"/>
            <a:ext cx="1066800" cy="376238"/>
          </a:xfrm>
          <a:prstGeom prst="rect">
            <a:avLst/>
          </a:prstGeom>
          <a:solidFill>
            <a:srgbClr val="C00000"/>
          </a:solidFill>
          <a:ln w="9525">
            <a:solidFill>
              <a:schemeClr val="tx1"/>
            </a:solidFill>
            <a:miter lim="800000"/>
            <a:headEnd/>
            <a:tailEnd/>
          </a:ln>
          <a:effectLst/>
        </p:spPr>
        <p:txBody>
          <a:bodyPr>
            <a:spAutoFit/>
          </a:bodyPr>
          <a:lstStyle/>
          <a:p>
            <a:pPr>
              <a:spcBef>
                <a:spcPct val="50000"/>
              </a:spcBef>
            </a:pPr>
            <a:r>
              <a:rPr lang="en-US" sz="1800" b="1" dirty="0">
                <a:latin typeface="Arial Narrow" pitchFamily="34" charset="0"/>
              </a:rPr>
              <a:t>Pre-load</a:t>
            </a:r>
            <a:endParaRPr lang="en-GB" sz="1800" b="1" dirty="0">
              <a:latin typeface="Arial Narrow" pitchFamily="34" charset="0"/>
            </a:endParaRPr>
          </a:p>
        </p:txBody>
      </p:sp>
      <p:sp>
        <p:nvSpPr>
          <p:cNvPr id="119822" name="AutoShape 14"/>
          <p:cNvSpPr>
            <a:spLocks noChangeArrowheads="1"/>
          </p:cNvSpPr>
          <p:nvPr/>
        </p:nvSpPr>
        <p:spPr bwMode="auto">
          <a:xfrm rot="-16380150">
            <a:off x="723900" y="4381500"/>
            <a:ext cx="228600" cy="609600"/>
          </a:xfrm>
          <a:prstGeom prst="curvedLeftArrow">
            <a:avLst>
              <a:gd name="adj1" fmla="val 53333"/>
              <a:gd name="adj2" fmla="val 106667"/>
              <a:gd name="adj3" fmla="val 33333"/>
            </a:avLst>
          </a:prstGeom>
          <a:solidFill>
            <a:srgbClr val="FFFFCC"/>
          </a:solidFill>
          <a:ln w="9525">
            <a:solidFill>
              <a:schemeClr val="tx1"/>
            </a:solidFill>
            <a:miter lim="800000"/>
            <a:headEnd/>
            <a:tailEnd/>
          </a:ln>
          <a:effectLst/>
        </p:spPr>
        <p:txBody>
          <a:bodyPr wrap="none" anchor="ctr"/>
          <a:lstStyle/>
          <a:p>
            <a:endParaRPr lang="bg-BG"/>
          </a:p>
        </p:txBody>
      </p:sp>
      <p:sp>
        <p:nvSpPr>
          <p:cNvPr id="11" name="Title 10"/>
          <p:cNvSpPr>
            <a:spLocks noGrp="1"/>
          </p:cNvSpPr>
          <p:nvPr>
            <p:ph type="ctrTitle"/>
          </p:nvPr>
        </p:nvSpPr>
        <p:spPr/>
        <p:txBody>
          <a:bodyPr/>
          <a:lstStyle/>
          <a:p>
            <a:endParaRPr lang="bg-BG"/>
          </a:p>
        </p:txBody>
      </p:sp>
      <p:sp>
        <p:nvSpPr>
          <p:cNvPr id="12" name="Subtitle 11"/>
          <p:cNvSpPr>
            <a:spLocks noGrp="1"/>
          </p:cNvSpPr>
          <p:nvPr>
            <p:ph type="subTitle" idx="1"/>
          </p:nvPr>
        </p:nvSpPr>
        <p:spPr/>
        <p:txBody>
          <a:bodyPr/>
          <a:lstStyle/>
          <a:p>
            <a:endParaRPr lang="bg-B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CO-vs-HeartRate"/>
          <p:cNvPicPr>
            <a:picLocks noChangeAspect="1" noChangeArrowheads="1"/>
          </p:cNvPicPr>
          <p:nvPr/>
        </p:nvPicPr>
        <p:blipFill>
          <a:blip r:embed="rId2" cstate="print">
            <a:lum contrast="18000"/>
          </a:blip>
          <a:srcRect b="7439"/>
          <a:stretch>
            <a:fillRect/>
          </a:stretch>
        </p:blipFill>
        <p:spPr bwMode="auto">
          <a:xfrm>
            <a:off x="1043608" y="1196752"/>
            <a:ext cx="6553200" cy="4104456"/>
          </a:xfrm>
          <a:prstGeom prst="rect">
            <a:avLst/>
          </a:prstGeom>
          <a:noFill/>
        </p:spPr>
      </p:pic>
      <p:sp>
        <p:nvSpPr>
          <p:cNvPr id="121860" name="Rectangle 4"/>
          <p:cNvSpPr>
            <a:spLocks noChangeArrowheads="1"/>
          </p:cNvSpPr>
          <p:nvPr/>
        </p:nvSpPr>
        <p:spPr bwMode="auto">
          <a:xfrm>
            <a:off x="1043608" y="188640"/>
            <a:ext cx="1872208" cy="685800"/>
          </a:xfrm>
          <a:prstGeom prst="rect">
            <a:avLst/>
          </a:prstGeom>
          <a:solidFill>
            <a:srgbClr val="FFCCFF"/>
          </a:solidFill>
          <a:ln w="9525">
            <a:solidFill>
              <a:schemeClr val="tx1"/>
            </a:solidFill>
            <a:miter lim="800000"/>
            <a:headEnd/>
            <a:tailEnd/>
          </a:ln>
          <a:effectLst/>
        </p:spPr>
        <p:txBody>
          <a:bodyPr wrap="none" anchor="ctr"/>
          <a:lstStyle/>
          <a:p>
            <a:pPr algn="ctr"/>
            <a:r>
              <a:rPr lang="en-US" b="1" dirty="0" smtClean="0">
                <a:solidFill>
                  <a:srgbClr val="002060"/>
                </a:solidFill>
              </a:rPr>
              <a:t>Cardiac output</a:t>
            </a:r>
            <a:endParaRPr lang="en-GB" b="1" dirty="0">
              <a:solidFill>
                <a:srgbClr val="002060"/>
              </a:solidFill>
            </a:endParaRPr>
          </a:p>
        </p:txBody>
      </p:sp>
      <p:sp>
        <p:nvSpPr>
          <p:cNvPr id="121861" name="Rectangle 5"/>
          <p:cNvSpPr>
            <a:spLocks noChangeArrowheads="1"/>
          </p:cNvSpPr>
          <p:nvPr/>
        </p:nvSpPr>
        <p:spPr bwMode="auto">
          <a:xfrm>
            <a:off x="3131840" y="332656"/>
            <a:ext cx="357188" cy="457200"/>
          </a:xfrm>
          <a:prstGeom prst="rect">
            <a:avLst/>
          </a:prstGeom>
          <a:noFill/>
          <a:ln w="9525">
            <a:noFill/>
            <a:miter lim="800000"/>
            <a:headEnd/>
            <a:tailEnd/>
          </a:ln>
          <a:effectLst/>
        </p:spPr>
        <p:txBody>
          <a:bodyPr wrap="none">
            <a:spAutoFit/>
          </a:bodyPr>
          <a:lstStyle/>
          <a:p>
            <a:r>
              <a:rPr lang="bg-BG" b="1" dirty="0"/>
              <a:t>=</a:t>
            </a:r>
            <a:endParaRPr lang="en-GB" b="1" dirty="0"/>
          </a:p>
        </p:txBody>
      </p:sp>
      <p:sp>
        <p:nvSpPr>
          <p:cNvPr id="121862" name="Rectangle 6"/>
          <p:cNvSpPr>
            <a:spLocks noChangeArrowheads="1"/>
          </p:cNvSpPr>
          <p:nvPr/>
        </p:nvSpPr>
        <p:spPr bwMode="auto">
          <a:xfrm>
            <a:off x="3707904" y="260648"/>
            <a:ext cx="1944216" cy="609600"/>
          </a:xfrm>
          <a:prstGeom prst="rect">
            <a:avLst/>
          </a:prstGeom>
          <a:solidFill>
            <a:srgbClr val="99FFCC"/>
          </a:solidFill>
          <a:ln w="9525">
            <a:solidFill>
              <a:schemeClr val="tx1"/>
            </a:solidFill>
            <a:miter lim="800000"/>
            <a:headEnd/>
            <a:tailEnd/>
          </a:ln>
          <a:effectLst/>
        </p:spPr>
        <p:txBody>
          <a:bodyPr wrap="none" anchor="ctr"/>
          <a:lstStyle/>
          <a:p>
            <a:pPr algn="ctr"/>
            <a:r>
              <a:rPr lang="en-US" b="1" dirty="0" smtClean="0">
                <a:solidFill>
                  <a:srgbClr val="002060"/>
                </a:solidFill>
              </a:rPr>
              <a:t>Stroke volume</a:t>
            </a:r>
            <a:endParaRPr lang="en-GB" b="1" dirty="0">
              <a:solidFill>
                <a:srgbClr val="002060"/>
              </a:solidFill>
            </a:endParaRPr>
          </a:p>
        </p:txBody>
      </p:sp>
      <p:sp>
        <p:nvSpPr>
          <p:cNvPr id="121863" name="Rectangle 7"/>
          <p:cNvSpPr>
            <a:spLocks noChangeArrowheads="1"/>
          </p:cNvSpPr>
          <p:nvPr/>
        </p:nvSpPr>
        <p:spPr bwMode="auto">
          <a:xfrm>
            <a:off x="6300192" y="260648"/>
            <a:ext cx="1728192" cy="609600"/>
          </a:xfrm>
          <a:prstGeom prst="rect">
            <a:avLst/>
          </a:prstGeom>
          <a:solidFill>
            <a:srgbClr val="00FFFF"/>
          </a:solidFill>
          <a:ln w="9525">
            <a:solidFill>
              <a:schemeClr val="tx1"/>
            </a:solidFill>
            <a:miter lim="800000"/>
            <a:headEnd/>
            <a:tailEnd/>
          </a:ln>
          <a:effectLst/>
        </p:spPr>
        <p:txBody>
          <a:bodyPr wrap="none" anchor="ctr"/>
          <a:lstStyle/>
          <a:p>
            <a:pPr algn="ctr"/>
            <a:r>
              <a:rPr lang="en-US" b="1" dirty="0" smtClean="0">
                <a:solidFill>
                  <a:srgbClr val="002060"/>
                </a:solidFill>
              </a:rPr>
              <a:t>Heart rate</a:t>
            </a:r>
            <a:endParaRPr lang="en-GB" b="1" dirty="0">
              <a:solidFill>
                <a:srgbClr val="002060"/>
              </a:solidFill>
            </a:endParaRPr>
          </a:p>
        </p:txBody>
      </p:sp>
      <p:sp>
        <p:nvSpPr>
          <p:cNvPr id="121864" name="Rectangle 8"/>
          <p:cNvSpPr>
            <a:spLocks noChangeArrowheads="1"/>
          </p:cNvSpPr>
          <p:nvPr/>
        </p:nvSpPr>
        <p:spPr bwMode="auto">
          <a:xfrm>
            <a:off x="5796136" y="332656"/>
            <a:ext cx="336550" cy="457200"/>
          </a:xfrm>
          <a:prstGeom prst="rect">
            <a:avLst/>
          </a:prstGeom>
          <a:noFill/>
          <a:ln w="9525">
            <a:noFill/>
            <a:miter lim="800000"/>
            <a:headEnd/>
            <a:tailEnd/>
          </a:ln>
          <a:effectLst/>
        </p:spPr>
        <p:txBody>
          <a:bodyPr wrap="none">
            <a:spAutoFit/>
          </a:bodyPr>
          <a:lstStyle/>
          <a:p>
            <a:pPr>
              <a:spcBef>
                <a:spcPct val="50000"/>
              </a:spcBef>
            </a:pPr>
            <a:r>
              <a:rPr lang="bg-BG" b="1" dirty="0"/>
              <a:t>х</a:t>
            </a:r>
            <a:endParaRPr lang="en-GB" b="1" dirty="0"/>
          </a:p>
        </p:txBody>
      </p:sp>
      <p:sp>
        <p:nvSpPr>
          <p:cNvPr id="121865" name="Text Box 9"/>
          <p:cNvSpPr txBox="1">
            <a:spLocks noChangeArrowheads="1"/>
          </p:cNvSpPr>
          <p:nvPr/>
        </p:nvSpPr>
        <p:spPr bwMode="auto">
          <a:xfrm>
            <a:off x="0" y="5373216"/>
            <a:ext cx="9144000" cy="316433"/>
          </a:xfrm>
          <a:prstGeom prst="rect">
            <a:avLst/>
          </a:prstGeom>
          <a:noFill/>
          <a:ln w="9525">
            <a:noFill/>
            <a:miter lim="800000"/>
            <a:headEnd/>
            <a:tailEnd/>
          </a:ln>
          <a:effectLst/>
        </p:spPr>
        <p:txBody>
          <a:bodyPr wrap="square">
            <a:spAutoFit/>
          </a:bodyPr>
          <a:lstStyle/>
          <a:p>
            <a:pPr>
              <a:lnSpc>
                <a:spcPct val="80000"/>
              </a:lnSpc>
              <a:spcBef>
                <a:spcPct val="50000"/>
              </a:spcBef>
              <a:buFont typeface="Wingdings" pitchFamily="2" charset="2"/>
              <a:buChar char="Ø"/>
            </a:pPr>
            <a:r>
              <a:rPr lang="bg-BG" b="1" dirty="0">
                <a:solidFill>
                  <a:schemeClr val="tx2"/>
                </a:solidFill>
                <a:latin typeface="Comic Sans MS" pitchFamily="66" charset="0"/>
              </a:rPr>
              <a:t> </a:t>
            </a:r>
            <a:r>
              <a:rPr lang="en-US" b="1" dirty="0" smtClean="0">
                <a:solidFill>
                  <a:schemeClr val="tx2"/>
                </a:solidFill>
                <a:latin typeface="Arial" pitchFamily="34" charset="0"/>
                <a:cs typeface="Arial" pitchFamily="34" charset="0"/>
              </a:rPr>
              <a:t>Stroke volume decreases during increased heart rate</a:t>
            </a:r>
            <a:r>
              <a:rPr lang="en-US" b="1" dirty="0" smtClean="0">
                <a:solidFill>
                  <a:schemeClr val="tx2"/>
                </a:solidFill>
                <a:latin typeface="Comic Sans MS" pitchFamily="66" charset="0"/>
              </a:rPr>
              <a:t>.</a:t>
            </a:r>
            <a:endParaRPr lang="bg-BG" b="1" dirty="0">
              <a:solidFill>
                <a:schemeClr val="tx2"/>
              </a:solidFill>
              <a:latin typeface="Arial" pitchFamily="34" charset="0"/>
              <a:cs typeface="Arial" pitchFamily="34" charset="0"/>
            </a:endParaRPr>
          </a:p>
        </p:txBody>
      </p:sp>
      <p:sp>
        <p:nvSpPr>
          <p:cNvPr id="121866" name="Rectangle 10"/>
          <p:cNvSpPr>
            <a:spLocks noChangeArrowheads="1"/>
          </p:cNvSpPr>
          <p:nvPr/>
        </p:nvSpPr>
        <p:spPr bwMode="auto">
          <a:xfrm>
            <a:off x="0" y="5823871"/>
            <a:ext cx="10711730" cy="1034129"/>
          </a:xfrm>
          <a:prstGeom prst="rect">
            <a:avLst/>
          </a:prstGeom>
          <a:noFill/>
          <a:ln w="9525">
            <a:noFill/>
            <a:miter lim="800000"/>
            <a:headEnd/>
            <a:tailEnd/>
          </a:ln>
          <a:effectLst/>
        </p:spPr>
        <p:txBody>
          <a:bodyPr wrap="square">
            <a:spAutoFit/>
          </a:bodyPr>
          <a:lstStyle/>
          <a:p>
            <a:pPr>
              <a:lnSpc>
                <a:spcPct val="80000"/>
              </a:lnSpc>
              <a:spcBef>
                <a:spcPct val="50000"/>
              </a:spcBef>
              <a:buFont typeface="Wingdings" pitchFamily="2" charset="2"/>
              <a:buChar char="Ø"/>
            </a:pPr>
            <a:r>
              <a:rPr lang="en-US" b="1" dirty="0" smtClean="0">
                <a:solidFill>
                  <a:schemeClr val="tx2"/>
                </a:solidFill>
                <a:latin typeface="Arial" pitchFamily="34" charset="0"/>
                <a:cs typeface="Arial" pitchFamily="34" charset="0"/>
              </a:rPr>
              <a:t>Cardiac output increases during increase of heart rate from </a:t>
            </a:r>
            <a:r>
              <a:rPr lang="bg-BG" b="1" dirty="0" smtClean="0">
                <a:solidFill>
                  <a:schemeClr val="tx2"/>
                </a:solidFill>
                <a:latin typeface="Arial" pitchFamily="34" charset="0"/>
                <a:cs typeface="Arial" pitchFamily="34" charset="0"/>
              </a:rPr>
              <a:t>50 </a:t>
            </a:r>
            <a:r>
              <a:rPr lang="en-US" b="1" dirty="0" smtClean="0">
                <a:solidFill>
                  <a:schemeClr val="tx2"/>
                </a:solidFill>
                <a:latin typeface="Arial" pitchFamily="34" charset="0"/>
                <a:cs typeface="Arial" pitchFamily="34" charset="0"/>
              </a:rPr>
              <a:t>to</a:t>
            </a:r>
            <a:r>
              <a:rPr lang="bg-BG" b="1" dirty="0" smtClean="0">
                <a:solidFill>
                  <a:schemeClr val="tx2"/>
                </a:solidFill>
                <a:latin typeface="Arial" pitchFamily="34" charset="0"/>
                <a:cs typeface="Arial" pitchFamily="34" charset="0"/>
              </a:rPr>
              <a:t> 100</a:t>
            </a:r>
            <a:r>
              <a:rPr lang="en-US" b="1" dirty="0" smtClean="0">
                <a:solidFill>
                  <a:schemeClr val="tx2"/>
                </a:solidFill>
                <a:latin typeface="Arial" pitchFamily="34" charset="0"/>
                <a:cs typeface="Arial" pitchFamily="34" charset="0"/>
              </a:rPr>
              <a:t> b</a:t>
            </a:r>
            <a:r>
              <a:rPr lang="bg-BG" b="1" dirty="0" smtClean="0">
                <a:solidFill>
                  <a:schemeClr val="tx2"/>
                </a:solidFill>
                <a:latin typeface="Arial" pitchFamily="34" charset="0"/>
                <a:cs typeface="Arial" pitchFamily="34" charset="0"/>
              </a:rPr>
              <a:t>/</a:t>
            </a:r>
            <a:r>
              <a:rPr lang="en-US" b="1" dirty="0" smtClean="0">
                <a:solidFill>
                  <a:schemeClr val="tx2"/>
                </a:solidFill>
                <a:latin typeface="Arial" pitchFamily="34" charset="0"/>
                <a:cs typeface="Arial" pitchFamily="34" charset="0"/>
              </a:rPr>
              <a:t>min.</a:t>
            </a:r>
          </a:p>
          <a:p>
            <a:pPr>
              <a:lnSpc>
                <a:spcPct val="80000"/>
              </a:lnSpc>
              <a:spcBef>
                <a:spcPct val="50000"/>
              </a:spcBef>
              <a:buFont typeface="Wingdings" pitchFamily="2" charset="2"/>
              <a:buChar char="Ø"/>
            </a:pPr>
            <a:r>
              <a:rPr lang="en-US" b="1" dirty="0" smtClean="0">
                <a:solidFill>
                  <a:schemeClr val="tx2"/>
                </a:solidFill>
                <a:latin typeface="Arial" pitchFamily="34" charset="0"/>
                <a:cs typeface="Arial" pitchFamily="34" charset="0"/>
              </a:rPr>
              <a:t>After that remains relatively constant and decreases when HR is higher than</a:t>
            </a:r>
          </a:p>
          <a:p>
            <a:pPr>
              <a:lnSpc>
                <a:spcPct val="80000"/>
              </a:lnSpc>
              <a:spcBef>
                <a:spcPct val="50000"/>
              </a:spcBef>
            </a:pPr>
            <a:r>
              <a:rPr lang="en-US" b="1" dirty="0" smtClean="0">
                <a:solidFill>
                  <a:schemeClr val="tx2"/>
                </a:solidFill>
                <a:latin typeface="Arial" pitchFamily="34" charset="0"/>
                <a:cs typeface="Arial" pitchFamily="34" charset="0"/>
              </a:rPr>
              <a:t> </a:t>
            </a:r>
            <a:r>
              <a:rPr lang="bg-BG" b="1" dirty="0" smtClean="0">
                <a:solidFill>
                  <a:schemeClr val="tx2"/>
                </a:solidFill>
                <a:latin typeface="Arial" pitchFamily="34" charset="0"/>
                <a:cs typeface="Arial" pitchFamily="34" charset="0"/>
              </a:rPr>
              <a:t>200 </a:t>
            </a:r>
            <a:r>
              <a:rPr lang="en-US" b="1" dirty="0" smtClean="0">
                <a:solidFill>
                  <a:schemeClr val="tx2"/>
                </a:solidFill>
                <a:latin typeface="Arial" pitchFamily="34" charset="0"/>
                <a:cs typeface="Arial" pitchFamily="34" charset="0"/>
              </a:rPr>
              <a:t>b</a:t>
            </a:r>
            <a:r>
              <a:rPr lang="bg-BG" b="1" dirty="0" smtClean="0">
                <a:solidFill>
                  <a:schemeClr val="tx2"/>
                </a:solidFill>
                <a:latin typeface="Arial" pitchFamily="34" charset="0"/>
                <a:cs typeface="Arial" pitchFamily="34" charset="0"/>
              </a:rPr>
              <a:t>/</a:t>
            </a:r>
            <a:r>
              <a:rPr lang="en-US" b="1" dirty="0" smtClean="0">
                <a:solidFill>
                  <a:schemeClr val="tx2"/>
                </a:solidFill>
                <a:latin typeface="Arial" pitchFamily="34" charset="0"/>
                <a:cs typeface="Arial" pitchFamily="34" charset="0"/>
              </a:rPr>
              <a:t>min.</a:t>
            </a:r>
            <a:endParaRPr lang="bg-BG" b="1" dirty="0">
              <a:solidFill>
                <a:schemeClr val="tx2"/>
              </a:solidFill>
              <a:latin typeface="Arial" pitchFamily="34" charset="0"/>
              <a:cs typeface="Arial" pitchFamily="34" charset="0"/>
            </a:endParaRPr>
          </a:p>
        </p:txBody>
      </p:sp>
      <p:sp>
        <p:nvSpPr>
          <p:cNvPr id="13" name="Title 12"/>
          <p:cNvSpPr>
            <a:spLocks noGrp="1"/>
          </p:cNvSpPr>
          <p:nvPr>
            <p:ph type="ctrTitle"/>
          </p:nvPr>
        </p:nvSpPr>
        <p:spPr>
          <a:xfrm>
            <a:off x="3203848" y="2204864"/>
            <a:ext cx="5181200" cy="995536"/>
          </a:xfrm>
        </p:spPr>
        <p:txBody>
          <a:bodyPr/>
          <a:lstStyle/>
          <a:p>
            <a:endParaRPr lang="bg-BG" dirty="0"/>
          </a:p>
        </p:txBody>
      </p:sp>
      <p:sp>
        <p:nvSpPr>
          <p:cNvPr id="14" name="Subtitle 13"/>
          <p:cNvSpPr>
            <a:spLocks noGrp="1"/>
          </p:cNvSpPr>
          <p:nvPr>
            <p:ph type="subTitle" idx="1"/>
          </p:nvPr>
        </p:nvSpPr>
        <p:spPr>
          <a:xfrm>
            <a:off x="6660232" y="4797152"/>
            <a:ext cx="3390200" cy="1064560"/>
          </a:xfrm>
        </p:spPr>
        <p:txBody>
          <a:bodyPr/>
          <a:lstStyle/>
          <a:p>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865"/>
                                        </p:tgtEl>
                                        <p:attrNameLst>
                                          <p:attrName>style.visibility</p:attrName>
                                        </p:attrNameLst>
                                      </p:cBhvr>
                                      <p:to>
                                        <p:strVal val="visible"/>
                                      </p:to>
                                    </p:set>
                                    <p:animEffect transition="in" filter="wipe(left)">
                                      <p:cBhvr>
                                        <p:cTn id="7" dur="500"/>
                                        <p:tgtEl>
                                          <p:spTgt spid="1218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866"/>
                                        </p:tgtEl>
                                        <p:attrNameLst>
                                          <p:attrName>style.visibility</p:attrName>
                                        </p:attrNameLst>
                                      </p:cBhvr>
                                      <p:to>
                                        <p:strVal val="visible"/>
                                      </p:to>
                                    </p:set>
                                    <p:animEffect transition="in" filter="wipe(left)">
                                      <p:cBhvr>
                                        <p:cTn id="12" dur="500"/>
                                        <p:tgtEl>
                                          <p:spTgt spid="121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5" grpId="0" autoUpdateAnimBg="0"/>
      <p:bldP spid="12186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105a"/>
          <p:cNvPicPr>
            <a:picLocks noChangeAspect="1" noChangeArrowheads="1"/>
          </p:cNvPicPr>
          <p:nvPr/>
        </p:nvPicPr>
        <p:blipFill>
          <a:blip r:embed="rId2" cstate="print">
            <a:lum bright="-12000" contrast="18000"/>
          </a:blip>
          <a:srcRect l="10588" t="1419" r="11765" b="26221"/>
          <a:stretch>
            <a:fillRect/>
          </a:stretch>
        </p:blipFill>
        <p:spPr bwMode="auto">
          <a:xfrm>
            <a:off x="0" y="1988840"/>
            <a:ext cx="5791200" cy="4488160"/>
          </a:xfrm>
          <a:prstGeom prst="rect">
            <a:avLst/>
          </a:prstGeom>
          <a:noFill/>
        </p:spPr>
      </p:pic>
      <p:sp>
        <p:nvSpPr>
          <p:cNvPr id="122883" name="Text Box 3"/>
          <p:cNvSpPr txBox="1">
            <a:spLocks noChangeArrowheads="1"/>
          </p:cNvSpPr>
          <p:nvPr/>
        </p:nvSpPr>
        <p:spPr bwMode="auto">
          <a:xfrm>
            <a:off x="0" y="260648"/>
            <a:ext cx="9144000" cy="391197"/>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q"/>
            </a:pPr>
            <a:r>
              <a:rPr lang="bg-BG" sz="2400" b="1" dirty="0">
                <a:solidFill>
                  <a:schemeClr val="tx2"/>
                </a:solidFill>
                <a:latin typeface="Comic Sans MS" pitchFamily="66" charset="0"/>
              </a:rPr>
              <a:t> </a:t>
            </a:r>
            <a:r>
              <a:rPr lang="en-US" sz="2400" b="1" dirty="0" smtClean="0">
                <a:solidFill>
                  <a:schemeClr val="tx2"/>
                </a:solidFill>
                <a:latin typeface="Arial" pitchFamily="34" charset="0"/>
                <a:cs typeface="Arial" pitchFamily="34" charset="0"/>
              </a:rPr>
              <a:t>During exercises cardiac output increases </a:t>
            </a:r>
            <a:r>
              <a:rPr lang="bg-BG" sz="2400" b="1" dirty="0" smtClean="0">
                <a:solidFill>
                  <a:schemeClr val="tx2"/>
                </a:solidFill>
                <a:latin typeface="Arial" pitchFamily="34" charset="0"/>
                <a:cs typeface="Arial" pitchFamily="34" charset="0"/>
              </a:rPr>
              <a:t>5 </a:t>
            </a:r>
            <a:r>
              <a:rPr lang="en-US" sz="2400" b="1" dirty="0">
                <a:solidFill>
                  <a:schemeClr val="tx2"/>
                </a:solidFill>
                <a:latin typeface="Arial" pitchFamily="34" charset="0"/>
                <a:cs typeface="Arial" pitchFamily="34" charset="0"/>
              </a:rPr>
              <a:t>(7)</a:t>
            </a:r>
            <a:r>
              <a:rPr lang="bg-BG" sz="2400" b="1" dirty="0">
                <a:solidFill>
                  <a:schemeClr val="tx2"/>
                </a:solidFill>
                <a:latin typeface="Arial" pitchFamily="34" charset="0"/>
                <a:cs typeface="Arial" pitchFamily="34" charset="0"/>
              </a:rPr>
              <a:t> </a:t>
            </a:r>
            <a:r>
              <a:rPr lang="en-US" sz="2400" b="1" dirty="0" smtClean="0">
                <a:solidFill>
                  <a:schemeClr val="tx2"/>
                </a:solidFill>
                <a:latin typeface="Arial" pitchFamily="34" charset="0"/>
                <a:cs typeface="Arial" pitchFamily="34" charset="0"/>
              </a:rPr>
              <a:t>times</a:t>
            </a:r>
            <a:r>
              <a:rPr lang="bg-BG" sz="2400" b="1" dirty="0" smtClean="0">
                <a:solidFill>
                  <a:schemeClr val="tx2"/>
                </a:solidFill>
                <a:latin typeface="Arial" pitchFamily="34" charset="0"/>
                <a:cs typeface="Arial" pitchFamily="34" charset="0"/>
              </a:rPr>
              <a:t>:</a:t>
            </a:r>
            <a:endParaRPr lang="en-GB" sz="2400" b="1" dirty="0">
              <a:solidFill>
                <a:schemeClr val="tx2"/>
              </a:solidFill>
              <a:latin typeface="Arial" pitchFamily="34" charset="0"/>
              <a:cs typeface="Arial" pitchFamily="34" charset="0"/>
            </a:endParaRPr>
          </a:p>
        </p:txBody>
      </p:sp>
      <p:sp>
        <p:nvSpPr>
          <p:cNvPr id="122884" name="Text Box 4"/>
          <p:cNvSpPr txBox="1">
            <a:spLocks noChangeArrowheads="1"/>
          </p:cNvSpPr>
          <p:nvPr/>
        </p:nvSpPr>
        <p:spPr bwMode="auto">
          <a:xfrm>
            <a:off x="0" y="692696"/>
            <a:ext cx="97536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bg-BG" b="1" dirty="0">
                <a:solidFill>
                  <a:schemeClr val="tx2"/>
                </a:solidFill>
                <a:latin typeface="Comic Sans MS" pitchFamily="66" charset="0"/>
              </a:rPr>
              <a:t> </a:t>
            </a:r>
            <a:r>
              <a:rPr lang="en-US" b="1" dirty="0" smtClean="0">
                <a:solidFill>
                  <a:schemeClr val="tx2"/>
                </a:solidFill>
                <a:latin typeface="Comic Sans MS" pitchFamily="66" charset="0"/>
              </a:rPr>
              <a:t> </a:t>
            </a:r>
            <a:r>
              <a:rPr lang="en-US" b="1" dirty="0" smtClean="0">
                <a:solidFill>
                  <a:schemeClr val="tx2"/>
                </a:solidFill>
                <a:latin typeface="Arial" pitchFamily="34" charset="0"/>
                <a:cs typeface="Arial" pitchFamily="34" charset="0"/>
              </a:rPr>
              <a:t>HR</a:t>
            </a:r>
            <a:r>
              <a:rPr lang="en-US" b="1" dirty="0" smtClean="0">
                <a:solidFill>
                  <a:schemeClr val="tx2"/>
                </a:solidFill>
                <a:latin typeface="Comic Sans MS" pitchFamily="66" charset="0"/>
              </a:rPr>
              <a:t> </a:t>
            </a:r>
            <a:r>
              <a:rPr lang="en-US" b="1" dirty="0" smtClean="0">
                <a:solidFill>
                  <a:schemeClr val="tx2"/>
                </a:solidFill>
                <a:latin typeface="Arial" pitchFamily="34" charset="0"/>
                <a:cs typeface="Arial" pitchFamily="34" charset="0"/>
              </a:rPr>
              <a:t>;   max HR</a:t>
            </a:r>
            <a:r>
              <a:rPr lang="bg-BG" b="1" dirty="0" smtClean="0">
                <a:solidFill>
                  <a:schemeClr val="tx2"/>
                </a:solidFill>
                <a:latin typeface="Arial" pitchFamily="34" charset="0"/>
                <a:cs typeface="Arial" pitchFamily="34" charset="0"/>
              </a:rPr>
              <a:t>= </a:t>
            </a:r>
            <a:r>
              <a:rPr lang="bg-BG" b="1" dirty="0">
                <a:solidFill>
                  <a:schemeClr val="tx2"/>
                </a:solidFill>
                <a:latin typeface="Arial" pitchFamily="34" charset="0"/>
                <a:cs typeface="Arial" pitchFamily="34" charset="0"/>
              </a:rPr>
              <a:t>220 – </a:t>
            </a:r>
            <a:r>
              <a:rPr lang="en-US" b="1" dirty="0" smtClean="0">
                <a:solidFill>
                  <a:schemeClr val="tx2"/>
                </a:solidFill>
                <a:latin typeface="Arial" pitchFamily="34" charset="0"/>
                <a:cs typeface="Arial" pitchFamily="34" charset="0"/>
              </a:rPr>
              <a:t>age</a:t>
            </a:r>
            <a:endParaRPr lang="en-GB" b="1" dirty="0">
              <a:solidFill>
                <a:schemeClr val="tx2"/>
              </a:solidFill>
              <a:latin typeface="Arial" pitchFamily="34" charset="0"/>
              <a:cs typeface="Arial" pitchFamily="34" charset="0"/>
            </a:endParaRPr>
          </a:p>
        </p:txBody>
      </p:sp>
      <p:sp>
        <p:nvSpPr>
          <p:cNvPr id="122885" name="Text Box 5"/>
          <p:cNvSpPr txBox="1">
            <a:spLocks noChangeArrowheads="1"/>
          </p:cNvSpPr>
          <p:nvPr/>
        </p:nvSpPr>
        <p:spPr bwMode="auto">
          <a:xfrm>
            <a:off x="0" y="1381125"/>
            <a:ext cx="9144000" cy="316433"/>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ü"/>
            </a:pPr>
            <a:r>
              <a:rPr lang="bg-BG" b="1" dirty="0" smtClean="0">
                <a:solidFill>
                  <a:schemeClr val="tx2"/>
                </a:solidFill>
                <a:latin typeface="Comic Sans MS" pitchFamily="66" charset="0"/>
              </a:rPr>
              <a:t> </a:t>
            </a:r>
            <a:r>
              <a:rPr lang="en-US" b="1" dirty="0" smtClean="0">
                <a:solidFill>
                  <a:schemeClr val="tx2"/>
                </a:solidFill>
                <a:latin typeface="Comic Sans MS" pitchFamily="66" charset="0"/>
              </a:rPr>
              <a:t> </a:t>
            </a:r>
            <a:r>
              <a:rPr lang="en-US" b="1" dirty="0" smtClean="0">
                <a:solidFill>
                  <a:schemeClr val="tx2"/>
                </a:solidFill>
                <a:latin typeface="Arial" pitchFamily="34" charset="0"/>
                <a:cs typeface="Arial" pitchFamily="34" charset="0"/>
              </a:rPr>
              <a:t>contractility</a:t>
            </a:r>
            <a:endParaRPr lang="en-GB" b="1" dirty="0">
              <a:solidFill>
                <a:schemeClr val="tx2"/>
              </a:solidFill>
              <a:latin typeface="Arial" pitchFamily="34" charset="0"/>
              <a:cs typeface="Arial" pitchFamily="34" charset="0"/>
            </a:endParaRPr>
          </a:p>
        </p:txBody>
      </p:sp>
      <p:pic>
        <p:nvPicPr>
          <p:cNvPr id="122886" name="Picture 6"/>
          <p:cNvPicPr>
            <a:picLocks noChangeAspect="1" noChangeArrowheads="1"/>
          </p:cNvPicPr>
          <p:nvPr/>
        </p:nvPicPr>
        <p:blipFill>
          <a:blip r:embed="rId3" cstate="print">
            <a:lum bright="-6000" contrast="12000"/>
          </a:blip>
          <a:srcRect/>
          <a:stretch>
            <a:fillRect/>
          </a:stretch>
        </p:blipFill>
        <p:spPr bwMode="auto">
          <a:xfrm>
            <a:off x="5796136" y="1988840"/>
            <a:ext cx="3347864" cy="4464496"/>
          </a:xfrm>
          <a:prstGeom prst="rect">
            <a:avLst/>
          </a:prstGeom>
          <a:noFill/>
          <a:ln w="9525">
            <a:noFill/>
            <a:miter lim="800000"/>
            <a:headEnd/>
            <a:tailEnd/>
          </a:ln>
          <a:effectLst/>
        </p:spPr>
      </p:pic>
      <p:sp>
        <p:nvSpPr>
          <p:cNvPr id="7" name="Title 6"/>
          <p:cNvSpPr>
            <a:spLocks noGrp="1"/>
          </p:cNvSpPr>
          <p:nvPr>
            <p:ph type="ctrTitle"/>
          </p:nvPr>
        </p:nvSpPr>
        <p:spPr/>
        <p:txBody>
          <a:bodyPr/>
          <a:lstStyle/>
          <a:p>
            <a:endParaRPr lang="bg-BG" dirty="0"/>
          </a:p>
        </p:txBody>
      </p:sp>
      <p:sp>
        <p:nvSpPr>
          <p:cNvPr id="8" name="Subtitle 7"/>
          <p:cNvSpPr>
            <a:spLocks noGrp="1"/>
          </p:cNvSpPr>
          <p:nvPr>
            <p:ph type="subTitle" idx="1"/>
          </p:nvPr>
        </p:nvSpPr>
        <p:spPr/>
        <p:txBody>
          <a:bodyPr/>
          <a:lstStyle/>
          <a:p>
            <a:endParaRPr lang="bg-BG" dirty="0"/>
          </a:p>
        </p:txBody>
      </p:sp>
      <p:cxnSp>
        <p:nvCxnSpPr>
          <p:cNvPr id="10" name="Straight Arrow Connector 9"/>
          <p:cNvCxnSpPr/>
          <p:nvPr/>
        </p:nvCxnSpPr>
        <p:spPr>
          <a:xfrm flipV="1">
            <a:off x="395536" y="692696"/>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95536" y="1340768"/>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2884"/>
                                        </p:tgtEl>
                                        <p:attrNameLst>
                                          <p:attrName>style.visibility</p:attrName>
                                        </p:attrNameLst>
                                      </p:cBhvr>
                                      <p:to>
                                        <p:strVal val="visible"/>
                                      </p:to>
                                    </p:set>
                                    <p:anim calcmode="lin" valueType="num">
                                      <p:cBhvr>
                                        <p:cTn id="7" dur="1000" fill="hold"/>
                                        <p:tgtEl>
                                          <p:spTgt spid="122884"/>
                                        </p:tgtEl>
                                        <p:attrNameLst>
                                          <p:attrName>ppt_w</p:attrName>
                                        </p:attrNameLst>
                                      </p:cBhvr>
                                      <p:tavLst>
                                        <p:tav tm="0">
                                          <p:val>
                                            <p:fltVal val="0"/>
                                          </p:val>
                                        </p:tav>
                                        <p:tav tm="100000">
                                          <p:val>
                                            <p:strVal val="#ppt_w"/>
                                          </p:val>
                                        </p:tav>
                                      </p:tavLst>
                                    </p:anim>
                                    <p:anim calcmode="lin" valueType="num">
                                      <p:cBhvr>
                                        <p:cTn id="8" dur="1000" fill="hold"/>
                                        <p:tgtEl>
                                          <p:spTgt spid="122884"/>
                                        </p:tgtEl>
                                        <p:attrNameLst>
                                          <p:attrName>ppt_h</p:attrName>
                                        </p:attrNameLst>
                                      </p:cBhvr>
                                      <p:tavLst>
                                        <p:tav tm="0">
                                          <p:val>
                                            <p:fltVal val="0"/>
                                          </p:val>
                                        </p:tav>
                                        <p:tav tm="100000">
                                          <p:val>
                                            <p:strVal val="#ppt_h"/>
                                          </p:val>
                                        </p:tav>
                                      </p:tavLst>
                                    </p:anim>
                                    <p:anim calcmode="lin" valueType="num">
                                      <p:cBhvr>
                                        <p:cTn id="9" dur="1000" fill="hold"/>
                                        <p:tgtEl>
                                          <p:spTgt spid="12288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88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2885"/>
                                        </p:tgtEl>
                                        <p:attrNameLst>
                                          <p:attrName>style.visibility</p:attrName>
                                        </p:attrNameLst>
                                      </p:cBhvr>
                                      <p:to>
                                        <p:strVal val="visible"/>
                                      </p:to>
                                    </p:set>
                                    <p:anim calcmode="lin" valueType="num">
                                      <p:cBhvr>
                                        <p:cTn id="15" dur="1000" fill="hold"/>
                                        <p:tgtEl>
                                          <p:spTgt spid="122885"/>
                                        </p:tgtEl>
                                        <p:attrNameLst>
                                          <p:attrName>ppt_w</p:attrName>
                                        </p:attrNameLst>
                                      </p:cBhvr>
                                      <p:tavLst>
                                        <p:tav tm="0">
                                          <p:val>
                                            <p:fltVal val="0"/>
                                          </p:val>
                                        </p:tav>
                                        <p:tav tm="100000">
                                          <p:val>
                                            <p:strVal val="#ppt_w"/>
                                          </p:val>
                                        </p:tav>
                                      </p:tavLst>
                                    </p:anim>
                                    <p:anim calcmode="lin" valueType="num">
                                      <p:cBhvr>
                                        <p:cTn id="16" dur="1000" fill="hold"/>
                                        <p:tgtEl>
                                          <p:spTgt spid="122885"/>
                                        </p:tgtEl>
                                        <p:attrNameLst>
                                          <p:attrName>ppt_h</p:attrName>
                                        </p:attrNameLst>
                                      </p:cBhvr>
                                      <p:tavLst>
                                        <p:tav tm="0">
                                          <p:val>
                                            <p:fltVal val="0"/>
                                          </p:val>
                                        </p:tav>
                                        <p:tav tm="100000">
                                          <p:val>
                                            <p:strVal val="#ppt_h"/>
                                          </p:val>
                                        </p:tav>
                                      </p:tavLst>
                                    </p:anim>
                                    <p:anim calcmode="lin" valueType="num">
                                      <p:cBhvr>
                                        <p:cTn id="17" dur="1000" fill="hold"/>
                                        <p:tgtEl>
                                          <p:spTgt spid="12288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288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utoUpdateAnimBg="0"/>
      <p:bldP spid="12288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179512" y="404664"/>
            <a:ext cx="8964488" cy="690638"/>
          </a:xfrm>
          <a:prstGeom prst="rect">
            <a:avLst/>
          </a:prstGeom>
          <a:noFill/>
          <a:ln w="9525">
            <a:noFill/>
            <a:miter lim="800000"/>
            <a:headEnd/>
            <a:tailEnd/>
          </a:ln>
          <a:effectLst/>
        </p:spPr>
        <p:txBody>
          <a:bodyPr wrap="square">
            <a:spAutoFit/>
          </a:bodyPr>
          <a:lstStyle/>
          <a:p>
            <a:pPr>
              <a:lnSpc>
                <a:spcPct val="80000"/>
              </a:lnSpc>
              <a:spcBef>
                <a:spcPct val="50000"/>
              </a:spcBef>
              <a:buFont typeface="Wingdings" pitchFamily="2" charset="2"/>
              <a:buChar char="Ø"/>
            </a:pPr>
            <a:r>
              <a:rPr lang="bg-BG" b="1" dirty="0">
                <a:latin typeface="Comic Sans MS" pitchFamily="66" charset="0"/>
              </a:rPr>
              <a:t> </a:t>
            </a:r>
            <a:r>
              <a:rPr lang="en-US" sz="2400" b="1" dirty="0" smtClean="0">
                <a:latin typeface="Calibri" pitchFamily="34" charset="0"/>
              </a:rPr>
              <a:t>They connect pump function of the heart with the peripheral factors determining the return of the blood to the heart.</a:t>
            </a:r>
            <a:endParaRPr lang="en-GB" sz="2400" b="1" dirty="0">
              <a:latin typeface="Calibri" pitchFamily="34" charset="0"/>
            </a:endParaRPr>
          </a:p>
        </p:txBody>
      </p:sp>
      <p:grpSp>
        <p:nvGrpSpPr>
          <p:cNvPr id="2" name="Group 31"/>
          <p:cNvGrpSpPr>
            <a:grpSpLocks/>
          </p:cNvGrpSpPr>
          <p:nvPr/>
        </p:nvGrpSpPr>
        <p:grpSpPr bwMode="auto">
          <a:xfrm>
            <a:off x="1752600" y="1524000"/>
            <a:ext cx="2819400" cy="2446338"/>
            <a:chOff x="1104" y="960"/>
            <a:chExt cx="1776" cy="1541"/>
          </a:xfrm>
        </p:grpSpPr>
        <p:sp>
          <p:nvSpPr>
            <p:cNvPr id="94212" name="AutoShape 4"/>
            <p:cNvSpPr>
              <a:spLocks noChangeArrowheads="1"/>
            </p:cNvSpPr>
            <p:nvPr/>
          </p:nvSpPr>
          <p:spPr bwMode="auto">
            <a:xfrm>
              <a:off x="1104" y="960"/>
              <a:ext cx="1776" cy="125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99CC"/>
            </a:solidFill>
            <a:ln w="9525">
              <a:solidFill>
                <a:schemeClr val="tx1"/>
              </a:solidFill>
              <a:miter lim="800000"/>
              <a:headEnd/>
              <a:tailEnd/>
            </a:ln>
            <a:effectLst/>
          </p:spPr>
          <p:txBody>
            <a:bodyPr wrap="none" anchor="ctr"/>
            <a:lstStyle/>
            <a:p>
              <a:pPr algn="ctr"/>
              <a:endParaRPr lang="bg-BG"/>
            </a:p>
          </p:txBody>
        </p:sp>
        <p:sp>
          <p:nvSpPr>
            <p:cNvPr id="94213" name="Text Box 5"/>
            <p:cNvSpPr txBox="1">
              <a:spLocks noChangeArrowheads="1"/>
            </p:cNvSpPr>
            <p:nvPr/>
          </p:nvSpPr>
          <p:spPr bwMode="auto">
            <a:xfrm>
              <a:off x="1247" y="2251"/>
              <a:ext cx="1345" cy="250"/>
            </a:xfrm>
            <a:prstGeom prst="rect">
              <a:avLst/>
            </a:prstGeom>
            <a:noFill/>
            <a:ln w="9525">
              <a:noFill/>
              <a:miter lim="800000"/>
              <a:headEnd/>
              <a:tailEnd/>
            </a:ln>
            <a:effectLst/>
          </p:spPr>
          <p:txBody>
            <a:bodyPr wrap="none">
              <a:spAutoFit/>
            </a:bodyPr>
            <a:lstStyle/>
            <a:p>
              <a:r>
                <a:rPr lang="en-US" sz="2000" dirty="0">
                  <a:solidFill>
                    <a:srgbClr val="990033"/>
                  </a:solidFill>
                </a:rPr>
                <a:t>Right or Left Heart</a:t>
              </a:r>
            </a:p>
          </p:txBody>
        </p:sp>
      </p:grpSp>
      <p:grpSp>
        <p:nvGrpSpPr>
          <p:cNvPr id="3" name="Group 6"/>
          <p:cNvGrpSpPr>
            <a:grpSpLocks/>
          </p:cNvGrpSpPr>
          <p:nvPr/>
        </p:nvGrpSpPr>
        <p:grpSpPr bwMode="auto">
          <a:xfrm>
            <a:off x="0" y="1981200"/>
            <a:ext cx="3135157" cy="1015173"/>
            <a:chOff x="288" y="1765"/>
            <a:chExt cx="2518" cy="817"/>
          </a:xfrm>
        </p:grpSpPr>
        <p:sp>
          <p:nvSpPr>
            <p:cNvPr id="94215" name="Text Box 7"/>
            <p:cNvSpPr txBox="1">
              <a:spLocks noChangeArrowheads="1"/>
            </p:cNvSpPr>
            <p:nvPr/>
          </p:nvSpPr>
          <p:spPr bwMode="auto">
            <a:xfrm>
              <a:off x="288" y="1765"/>
              <a:ext cx="1012" cy="817"/>
            </a:xfrm>
            <a:prstGeom prst="rect">
              <a:avLst/>
            </a:prstGeom>
            <a:noFill/>
            <a:ln w="9525">
              <a:noFill/>
              <a:miter lim="800000"/>
              <a:headEnd/>
              <a:tailEnd/>
            </a:ln>
            <a:effectLst/>
          </p:spPr>
          <p:txBody>
            <a:bodyPr wrap="square">
              <a:spAutoFit/>
            </a:bodyPr>
            <a:lstStyle/>
            <a:p>
              <a:r>
                <a:rPr lang="en-US" sz="2000" dirty="0" err="1">
                  <a:solidFill>
                    <a:srgbClr val="FFCCCC"/>
                  </a:solidFill>
                </a:rPr>
                <a:t>Atrial</a:t>
              </a:r>
              <a:r>
                <a:rPr lang="en-US" sz="2000" dirty="0">
                  <a:solidFill>
                    <a:srgbClr val="FFCCCC"/>
                  </a:solidFill>
                </a:rPr>
                <a:t> </a:t>
              </a:r>
            </a:p>
            <a:p>
              <a:r>
                <a:rPr lang="en-US" sz="2000" dirty="0">
                  <a:solidFill>
                    <a:srgbClr val="FFCCCC"/>
                  </a:solidFill>
                </a:rPr>
                <a:t>Pressure </a:t>
              </a:r>
            </a:p>
            <a:p>
              <a:r>
                <a:rPr lang="en-US" sz="2000" dirty="0">
                  <a:solidFill>
                    <a:srgbClr val="FFCCCC"/>
                  </a:solidFill>
                </a:rPr>
                <a:t>(Preload)</a:t>
              </a:r>
            </a:p>
          </p:txBody>
        </p:sp>
        <p:grpSp>
          <p:nvGrpSpPr>
            <p:cNvPr id="4" name="Group 8"/>
            <p:cNvGrpSpPr>
              <a:grpSpLocks/>
            </p:cNvGrpSpPr>
            <p:nvPr/>
          </p:nvGrpSpPr>
          <p:grpSpPr bwMode="auto">
            <a:xfrm>
              <a:off x="1056" y="1771"/>
              <a:ext cx="1750" cy="528"/>
              <a:chOff x="1056" y="1771"/>
              <a:chExt cx="1750" cy="528"/>
            </a:xfrm>
          </p:grpSpPr>
          <p:sp>
            <p:nvSpPr>
              <p:cNvPr id="94217" name="AutoShape 9"/>
              <p:cNvSpPr>
                <a:spLocks noChangeArrowheads="1"/>
              </p:cNvSpPr>
              <p:nvPr/>
            </p:nvSpPr>
            <p:spPr bwMode="auto">
              <a:xfrm>
                <a:off x="1126" y="1771"/>
                <a:ext cx="1680" cy="528"/>
              </a:xfrm>
              <a:prstGeom prst="rightArrow">
                <a:avLst>
                  <a:gd name="adj1" fmla="val 50000"/>
                  <a:gd name="adj2" fmla="val 79545"/>
                </a:avLst>
              </a:prstGeom>
              <a:solidFill>
                <a:schemeClr val="accent1"/>
              </a:solidFill>
              <a:ln w="9525">
                <a:solidFill>
                  <a:schemeClr val="tx1"/>
                </a:solidFill>
                <a:miter lim="800000"/>
                <a:headEnd/>
                <a:tailEnd/>
              </a:ln>
              <a:effectLst/>
            </p:spPr>
            <p:txBody>
              <a:bodyPr wrap="none" anchor="ctr"/>
              <a:lstStyle/>
              <a:p>
                <a:endParaRPr lang="bg-BG"/>
              </a:p>
            </p:txBody>
          </p:sp>
          <p:sp>
            <p:nvSpPr>
              <p:cNvPr id="94218" name="Text Box 10"/>
              <p:cNvSpPr txBox="1">
                <a:spLocks noChangeArrowheads="1"/>
              </p:cNvSpPr>
              <p:nvPr/>
            </p:nvSpPr>
            <p:spPr bwMode="auto">
              <a:xfrm>
                <a:off x="1056" y="1871"/>
                <a:ext cx="1343" cy="322"/>
              </a:xfrm>
              <a:prstGeom prst="rect">
                <a:avLst/>
              </a:prstGeom>
              <a:noFill/>
              <a:ln w="9525">
                <a:noFill/>
                <a:miter lim="800000"/>
                <a:headEnd/>
                <a:tailEnd/>
              </a:ln>
              <a:effectLst/>
            </p:spPr>
            <p:txBody>
              <a:bodyPr wrap="square">
                <a:spAutoFit/>
              </a:bodyPr>
              <a:lstStyle/>
              <a:p>
                <a:r>
                  <a:rPr lang="en-US" sz="2000" dirty="0" err="1" smtClean="0"/>
                  <a:t>Atrial</a:t>
                </a:r>
                <a:r>
                  <a:rPr lang="en-US" sz="2000" dirty="0" smtClean="0"/>
                  <a:t> Input</a:t>
                </a:r>
                <a:endParaRPr lang="en-US" sz="2000" dirty="0"/>
              </a:p>
            </p:txBody>
          </p:sp>
        </p:grpSp>
      </p:grpSp>
      <p:grpSp>
        <p:nvGrpSpPr>
          <p:cNvPr id="5" name="Group 11"/>
          <p:cNvGrpSpPr>
            <a:grpSpLocks/>
          </p:cNvGrpSpPr>
          <p:nvPr/>
        </p:nvGrpSpPr>
        <p:grpSpPr bwMode="auto">
          <a:xfrm>
            <a:off x="3203868" y="1916831"/>
            <a:ext cx="5256564" cy="814677"/>
            <a:chOff x="2833" y="1728"/>
            <a:chExt cx="3540" cy="645"/>
          </a:xfrm>
        </p:grpSpPr>
        <p:sp>
          <p:nvSpPr>
            <p:cNvPr id="94220" name="Text Box 12"/>
            <p:cNvSpPr txBox="1">
              <a:spLocks noChangeArrowheads="1"/>
            </p:cNvSpPr>
            <p:nvPr/>
          </p:nvSpPr>
          <p:spPr bwMode="auto">
            <a:xfrm>
              <a:off x="4797" y="1813"/>
              <a:ext cx="1576" cy="560"/>
            </a:xfrm>
            <a:prstGeom prst="rect">
              <a:avLst/>
            </a:prstGeom>
            <a:noFill/>
            <a:ln w="9525">
              <a:noFill/>
              <a:miter lim="800000"/>
              <a:headEnd/>
              <a:tailEnd/>
            </a:ln>
            <a:effectLst/>
          </p:spPr>
          <p:txBody>
            <a:bodyPr wrap="square">
              <a:spAutoFit/>
            </a:bodyPr>
            <a:lstStyle/>
            <a:p>
              <a:r>
                <a:rPr lang="en-US" sz="2000" dirty="0">
                  <a:solidFill>
                    <a:schemeClr val="accent3">
                      <a:lumMod val="20000"/>
                      <a:lumOff val="80000"/>
                    </a:schemeClr>
                  </a:solidFill>
                </a:rPr>
                <a:t>Cardiac </a:t>
              </a:r>
            </a:p>
            <a:p>
              <a:r>
                <a:rPr lang="en-US" sz="2000" dirty="0">
                  <a:solidFill>
                    <a:schemeClr val="accent3">
                      <a:lumMod val="20000"/>
                      <a:lumOff val="80000"/>
                    </a:schemeClr>
                  </a:solidFill>
                </a:rPr>
                <a:t>Output</a:t>
              </a:r>
            </a:p>
          </p:txBody>
        </p:sp>
        <p:sp>
          <p:nvSpPr>
            <p:cNvPr id="94221" name="AutoShape 13"/>
            <p:cNvSpPr>
              <a:spLocks noChangeArrowheads="1"/>
            </p:cNvSpPr>
            <p:nvPr/>
          </p:nvSpPr>
          <p:spPr bwMode="auto">
            <a:xfrm>
              <a:off x="2833" y="1728"/>
              <a:ext cx="1968" cy="624"/>
            </a:xfrm>
            <a:prstGeom prst="rightArrow">
              <a:avLst>
                <a:gd name="adj1" fmla="val 50000"/>
                <a:gd name="adj2" fmla="val 69231"/>
              </a:avLst>
            </a:prstGeom>
            <a:solidFill>
              <a:schemeClr val="accent1"/>
            </a:solidFill>
            <a:ln w="9525">
              <a:solidFill>
                <a:schemeClr val="tx1"/>
              </a:solidFill>
              <a:miter lim="800000"/>
              <a:headEnd/>
              <a:tailEnd/>
            </a:ln>
            <a:effectLst/>
          </p:spPr>
          <p:txBody>
            <a:bodyPr wrap="none" anchor="ctr"/>
            <a:lstStyle/>
            <a:p>
              <a:pPr algn="ctr"/>
              <a:r>
                <a:rPr lang="en-US" sz="2000" dirty="0"/>
                <a:t>Ventricular Output</a:t>
              </a:r>
            </a:p>
          </p:txBody>
        </p:sp>
      </p:grpSp>
      <p:sp>
        <p:nvSpPr>
          <p:cNvPr id="94222" name="Text Box 14"/>
          <p:cNvSpPr txBox="1">
            <a:spLocks noChangeArrowheads="1"/>
          </p:cNvSpPr>
          <p:nvPr/>
        </p:nvSpPr>
        <p:spPr bwMode="auto">
          <a:xfrm>
            <a:off x="1905000" y="-76200"/>
            <a:ext cx="7239000" cy="523220"/>
          </a:xfrm>
          <a:prstGeom prst="rect">
            <a:avLst/>
          </a:prstGeom>
          <a:noFill/>
          <a:ln w="9525">
            <a:noFill/>
            <a:miter lim="800000"/>
            <a:headEnd/>
            <a:tailEnd/>
          </a:ln>
          <a:effectLst/>
        </p:spPr>
        <p:txBody>
          <a:bodyPr>
            <a:spAutoFit/>
          </a:bodyPr>
          <a:lstStyle/>
          <a:p>
            <a:pPr>
              <a:spcBef>
                <a:spcPct val="50000"/>
              </a:spcBef>
            </a:pPr>
            <a:r>
              <a:rPr lang="en-US" sz="2800" b="1" dirty="0" smtClean="0">
                <a:solidFill>
                  <a:srgbClr val="FFFF00"/>
                </a:solidFill>
                <a:latin typeface="Calibri" pitchFamily="34" charset="0"/>
              </a:rPr>
              <a:t>Functional curves of the heart</a:t>
            </a:r>
            <a:endParaRPr lang="en-GB" sz="2800" b="1" dirty="0">
              <a:solidFill>
                <a:srgbClr val="FFFF00"/>
              </a:solidFill>
              <a:latin typeface="Calibri" pitchFamily="34" charset="0"/>
            </a:endParaRPr>
          </a:p>
        </p:txBody>
      </p:sp>
      <p:sp>
        <p:nvSpPr>
          <p:cNvPr id="94236" name="Text Box 28"/>
          <p:cNvSpPr txBox="1">
            <a:spLocks noChangeArrowheads="1"/>
          </p:cNvSpPr>
          <p:nvPr/>
        </p:nvSpPr>
        <p:spPr bwMode="auto">
          <a:xfrm>
            <a:off x="0" y="1124744"/>
            <a:ext cx="9753600" cy="461665"/>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bg-BG" dirty="0">
                <a:latin typeface="Comic Sans MS" pitchFamily="66" charset="0"/>
              </a:rPr>
              <a:t> </a:t>
            </a:r>
            <a:r>
              <a:rPr lang="en-US" sz="2400" b="1" dirty="0" smtClean="0">
                <a:latin typeface="Calibri" pitchFamily="34" charset="0"/>
              </a:rPr>
              <a:t>The venous return is the main factor that determines EDV</a:t>
            </a:r>
            <a:r>
              <a:rPr lang="bg-BG" sz="2400" b="1" dirty="0" smtClean="0">
                <a:latin typeface="Calibri" pitchFamily="34" charset="0"/>
              </a:rPr>
              <a:t>!!!</a:t>
            </a:r>
            <a:endParaRPr lang="en-GB" sz="2400" b="1" dirty="0">
              <a:latin typeface="Calibri" pitchFamily="34" charset="0"/>
            </a:endParaRPr>
          </a:p>
        </p:txBody>
      </p:sp>
      <p:pic>
        <p:nvPicPr>
          <p:cNvPr id="94243" name="Picture 35" descr="102a"/>
          <p:cNvPicPr>
            <a:picLocks noChangeAspect="1" noChangeArrowheads="1"/>
          </p:cNvPicPr>
          <p:nvPr/>
        </p:nvPicPr>
        <p:blipFill>
          <a:blip r:embed="rId2" cstate="print">
            <a:lum bright="-6000" contrast="18000"/>
          </a:blip>
          <a:srcRect l="55000" t="7115" r="3334" b="14616"/>
          <a:stretch>
            <a:fillRect/>
          </a:stretch>
        </p:blipFill>
        <p:spPr bwMode="auto">
          <a:xfrm>
            <a:off x="4644008" y="3429000"/>
            <a:ext cx="4499992" cy="3429000"/>
          </a:xfrm>
          <a:prstGeom prst="rect">
            <a:avLst/>
          </a:prstGeom>
          <a:noFill/>
        </p:spPr>
      </p:pic>
      <p:sp>
        <p:nvSpPr>
          <p:cNvPr id="19" name="Title 18"/>
          <p:cNvSpPr>
            <a:spLocks noGrp="1"/>
          </p:cNvSpPr>
          <p:nvPr>
            <p:ph type="ctrTitle"/>
          </p:nvPr>
        </p:nvSpPr>
        <p:spPr>
          <a:xfrm>
            <a:off x="539552" y="1484784"/>
            <a:ext cx="7062936" cy="1121296"/>
          </a:xfrm>
        </p:spPr>
        <p:txBody>
          <a:bodyPr/>
          <a:lstStyle/>
          <a:p>
            <a:endParaRPr lang="bg-BG" dirty="0"/>
          </a:p>
        </p:txBody>
      </p:sp>
      <p:sp>
        <p:nvSpPr>
          <p:cNvPr id="20" name="Subtitle 19"/>
          <p:cNvSpPr>
            <a:spLocks noGrp="1"/>
          </p:cNvSpPr>
          <p:nvPr>
            <p:ph type="subTitle" idx="1"/>
          </p:nvPr>
        </p:nvSpPr>
        <p:spPr>
          <a:xfrm>
            <a:off x="533400" y="3789040"/>
            <a:ext cx="7854696" cy="1192096"/>
          </a:xfrm>
        </p:spPr>
        <p:txBody>
          <a:bodyPr/>
          <a:lstStyle/>
          <a:p>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94236"/>
                                        </p:tgtEl>
                                        <p:attrNameLst>
                                          <p:attrName>style.visibility</p:attrName>
                                        </p:attrNameLst>
                                      </p:cBhvr>
                                      <p:to>
                                        <p:strVal val="visible"/>
                                      </p:to>
                                    </p:set>
                                    <p:anim calcmode="lin" valueType="num">
                                      <p:cBhvr>
                                        <p:cTn id="15" dur="500" fill="hold"/>
                                        <p:tgtEl>
                                          <p:spTgt spid="94236"/>
                                        </p:tgtEl>
                                        <p:attrNameLst>
                                          <p:attrName>ppt_w</p:attrName>
                                        </p:attrNameLst>
                                      </p:cBhvr>
                                      <p:tavLst>
                                        <p:tav tm="0">
                                          <p:val>
                                            <p:fltVal val="0"/>
                                          </p:val>
                                        </p:tav>
                                        <p:tav tm="100000">
                                          <p:val>
                                            <p:strVal val="#ppt_w"/>
                                          </p:val>
                                        </p:tav>
                                      </p:tavLst>
                                    </p:anim>
                                    <p:anim calcmode="lin" valueType="num">
                                      <p:cBhvr>
                                        <p:cTn id="16" dur="500" fill="hold"/>
                                        <p:tgtEl>
                                          <p:spTgt spid="942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67"/>
          <p:cNvPicPr>
            <a:picLocks noChangeAspect="1" noChangeArrowheads="1"/>
          </p:cNvPicPr>
          <p:nvPr/>
        </p:nvPicPr>
        <p:blipFill>
          <a:blip r:embed="rId2" cstate="print">
            <a:lum bright="-6000" contrast="12000"/>
          </a:blip>
          <a:srcRect l="20833" t="58864" r="2638"/>
          <a:stretch>
            <a:fillRect/>
          </a:stretch>
        </p:blipFill>
        <p:spPr bwMode="auto">
          <a:xfrm>
            <a:off x="1" y="4077072"/>
            <a:ext cx="9144000" cy="3001144"/>
          </a:xfrm>
          <a:prstGeom prst="rect">
            <a:avLst/>
          </a:prstGeom>
          <a:noFill/>
        </p:spPr>
      </p:pic>
      <p:sp>
        <p:nvSpPr>
          <p:cNvPr id="34819" name="Text Box 3"/>
          <p:cNvSpPr txBox="1">
            <a:spLocks noChangeArrowheads="1"/>
          </p:cNvSpPr>
          <p:nvPr/>
        </p:nvSpPr>
        <p:spPr bwMode="auto">
          <a:xfrm>
            <a:off x="2971800" y="-76200"/>
            <a:ext cx="5410200" cy="523220"/>
          </a:xfrm>
          <a:prstGeom prst="rect">
            <a:avLst/>
          </a:prstGeom>
          <a:noFill/>
          <a:ln w="9525">
            <a:noFill/>
            <a:miter lim="800000"/>
            <a:headEnd/>
            <a:tailEnd/>
          </a:ln>
          <a:effectLst/>
        </p:spPr>
        <p:txBody>
          <a:bodyPr>
            <a:spAutoFit/>
          </a:bodyPr>
          <a:lstStyle/>
          <a:p>
            <a:pPr>
              <a:spcBef>
                <a:spcPct val="50000"/>
              </a:spcBef>
            </a:pPr>
            <a:r>
              <a:rPr lang="en-US" sz="2800" b="1" i="1" dirty="0" smtClean="0">
                <a:solidFill>
                  <a:srgbClr val="FF0066"/>
                </a:solidFill>
                <a:latin typeface="Arial" pitchFamily="34" charset="0"/>
                <a:cs typeface="Arial" pitchFamily="34" charset="0"/>
              </a:rPr>
              <a:t>The heart work</a:t>
            </a:r>
            <a:endParaRPr lang="en-GB" sz="2800" b="1" i="1" dirty="0">
              <a:solidFill>
                <a:srgbClr val="FF0066"/>
              </a:solidFill>
              <a:latin typeface="Arial" pitchFamily="34" charset="0"/>
              <a:cs typeface="Arial" pitchFamily="34" charset="0"/>
            </a:endParaRPr>
          </a:p>
        </p:txBody>
      </p:sp>
      <p:sp>
        <p:nvSpPr>
          <p:cNvPr id="34820" name="Text Box 4"/>
          <p:cNvSpPr txBox="1">
            <a:spLocks noChangeArrowheads="1"/>
          </p:cNvSpPr>
          <p:nvPr/>
        </p:nvSpPr>
        <p:spPr bwMode="auto">
          <a:xfrm>
            <a:off x="0" y="260648"/>
            <a:ext cx="9144000" cy="646331"/>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bg-BG" b="1" dirty="0">
                <a:solidFill>
                  <a:srgbClr val="6600CC"/>
                </a:solidFill>
              </a:rPr>
              <a:t> </a:t>
            </a:r>
            <a:r>
              <a:rPr lang="en-US" b="1" dirty="0" smtClean="0">
                <a:solidFill>
                  <a:srgbClr val="6600CC"/>
                </a:solidFill>
              </a:rPr>
              <a:t>The heart performs external work to eject stroke volume into the two rings of circulation and to give acceleration of blood to flow</a:t>
            </a:r>
            <a:r>
              <a:rPr lang="bg-BG" b="1" dirty="0" smtClean="0">
                <a:solidFill>
                  <a:srgbClr val="6600CC"/>
                </a:solidFill>
              </a:rPr>
              <a:t>:</a:t>
            </a:r>
            <a:endParaRPr lang="bg-BG" b="1" dirty="0">
              <a:solidFill>
                <a:srgbClr val="6600CC"/>
              </a:solidFill>
            </a:endParaRPr>
          </a:p>
        </p:txBody>
      </p:sp>
      <p:sp>
        <p:nvSpPr>
          <p:cNvPr id="34821" name="Rectangle 5"/>
          <p:cNvSpPr>
            <a:spLocks noChangeArrowheads="1"/>
          </p:cNvSpPr>
          <p:nvPr/>
        </p:nvSpPr>
        <p:spPr bwMode="auto">
          <a:xfrm>
            <a:off x="0" y="908720"/>
            <a:ext cx="9144000" cy="319446"/>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ü"/>
            </a:pPr>
            <a:r>
              <a:rPr lang="bg-BG" b="1" dirty="0">
                <a:solidFill>
                  <a:srgbClr val="0066FF"/>
                </a:solidFill>
              </a:rPr>
              <a:t> </a:t>
            </a:r>
            <a:r>
              <a:rPr lang="en-US" b="1" dirty="0" smtClean="0">
                <a:solidFill>
                  <a:srgbClr val="0066FF"/>
                </a:solidFill>
              </a:rPr>
              <a:t>ejection of the stroke volume against the pressure </a:t>
            </a:r>
            <a:r>
              <a:rPr lang="en-US" b="1" dirty="0">
                <a:solidFill>
                  <a:srgbClr val="0066FF"/>
                </a:solidFill>
              </a:rPr>
              <a:t>(Ws)</a:t>
            </a:r>
            <a:endParaRPr lang="en-GB" b="1" dirty="0">
              <a:solidFill>
                <a:srgbClr val="0066FF"/>
              </a:solidFill>
            </a:endParaRPr>
          </a:p>
        </p:txBody>
      </p:sp>
      <p:sp>
        <p:nvSpPr>
          <p:cNvPr id="34822" name="Text Box 6"/>
          <p:cNvSpPr txBox="1">
            <a:spLocks noChangeArrowheads="1"/>
          </p:cNvSpPr>
          <p:nvPr/>
        </p:nvSpPr>
        <p:spPr bwMode="auto">
          <a:xfrm>
            <a:off x="0" y="1988840"/>
            <a:ext cx="94488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en-US" b="1" dirty="0" smtClean="0">
                <a:solidFill>
                  <a:srgbClr val="FF00FF"/>
                </a:solidFill>
              </a:rPr>
              <a:t>Kinetic work(Wk</a:t>
            </a:r>
            <a:r>
              <a:rPr lang="en-US" b="1" dirty="0">
                <a:solidFill>
                  <a:srgbClr val="FF00FF"/>
                </a:solidFill>
              </a:rPr>
              <a:t>)</a:t>
            </a:r>
            <a:endParaRPr lang="en-GB" b="1" dirty="0">
              <a:solidFill>
                <a:srgbClr val="FF00FF"/>
              </a:solidFill>
            </a:endParaRPr>
          </a:p>
        </p:txBody>
      </p:sp>
      <p:sp>
        <p:nvSpPr>
          <p:cNvPr id="34823" name="Rectangle 7"/>
          <p:cNvSpPr>
            <a:spLocks noChangeArrowheads="1"/>
          </p:cNvSpPr>
          <p:nvPr/>
        </p:nvSpPr>
        <p:spPr bwMode="auto">
          <a:xfrm>
            <a:off x="251520" y="1340768"/>
            <a:ext cx="3096344" cy="541046"/>
          </a:xfrm>
          <a:prstGeom prst="rect">
            <a:avLst/>
          </a:prstGeom>
          <a:solidFill>
            <a:srgbClr val="00FFFF"/>
          </a:solidFill>
          <a:ln w="9525">
            <a:solidFill>
              <a:schemeClr val="tx1"/>
            </a:solidFill>
            <a:miter lim="800000"/>
            <a:headEnd/>
            <a:tailEnd/>
          </a:ln>
          <a:effectLst/>
        </p:spPr>
        <p:txBody>
          <a:bodyPr wrap="square">
            <a:spAutoFit/>
          </a:bodyPr>
          <a:lstStyle/>
          <a:p>
            <a:pPr>
              <a:lnSpc>
                <a:spcPct val="80000"/>
              </a:lnSpc>
            </a:pPr>
            <a:r>
              <a:rPr lang="en-US" dirty="0">
                <a:cs typeface="Times New Roman" pitchFamily="18" charset="0"/>
              </a:rPr>
              <a:t>Ws = P.V</a:t>
            </a:r>
            <a:r>
              <a:rPr lang="bg-BG" dirty="0">
                <a:cs typeface="Times New Roman" pitchFamily="18" charset="0"/>
              </a:rPr>
              <a:t> </a:t>
            </a:r>
            <a:r>
              <a:rPr lang="en-US" dirty="0">
                <a:cs typeface="Times New Roman" pitchFamily="18" charset="0"/>
              </a:rPr>
              <a:t>  </a:t>
            </a:r>
            <a:endParaRPr lang="bg-BG" dirty="0"/>
          </a:p>
          <a:p>
            <a:pPr>
              <a:lnSpc>
                <a:spcPct val="80000"/>
              </a:lnSpc>
            </a:pPr>
            <a:endParaRPr lang="en-GB" dirty="0"/>
          </a:p>
        </p:txBody>
      </p:sp>
      <p:sp>
        <p:nvSpPr>
          <p:cNvPr id="34824" name="Text Box 8"/>
          <p:cNvSpPr txBox="1">
            <a:spLocks noChangeArrowheads="1"/>
          </p:cNvSpPr>
          <p:nvPr/>
        </p:nvSpPr>
        <p:spPr bwMode="auto">
          <a:xfrm>
            <a:off x="323528" y="2564904"/>
            <a:ext cx="1905000" cy="466725"/>
          </a:xfrm>
          <a:prstGeom prst="rect">
            <a:avLst/>
          </a:prstGeom>
          <a:solidFill>
            <a:srgbClr val="FFCCFF"/>
          </a:solidFill>
          <a:ln w="9525">
            <a:solidFill>
              <a:schemeClr val="tx1"/>
            </a:solidFill>
            <a:miter lim="800000"/>
            <a:headEnd/>
            <a:tailEnd/>
          </a:ln>
          <a:effectLst/>
        </p:spPr>
        <p:txBody>
          <a:bodyPr>
            <a:spAutoFit/>
          </a:bodyPr>
          <a:lstStyle/>
          <a:p>
            <a:pPr>
              <a:spcBef>
                <a:spcPct val="50000"/>
              </a:spcBef>
            </a:pPr>
            <a:r>
              <a:rPr lang="en-US"/>
              <a:t>Wk = ½ mV</a:t>
            </a:r>
            <a:r>
              <a:rPr lang="en-US" baseline="30000"/>
              <a:t>2</a:t>
            </a:r>
            <a:endParaRPr lang="en-GB" baseline="30000"/>
          </a:p>
        </p:txBody>
      </p:sp>
      <p:sp>
        <p:nvSpPr>
          <p:cNvPr id="34825" name="Text Box 9"/>
          <p:cNvSpPr txBox="1">
            <a:spLocks noChangeArrowheads="1"/>
          </p:cNvSpPr>
          <p:nvPr/>
        </p:nvSpPr>
        <p:spPr bwMode="auto">
          <a:xfrm>
            <a:off x="251520" y="3356992"/>
            <a:ext cx="3124200" cy="466725"/>
          </a:xfrm>
          <a:prstGeom prst="rect">
            <a:avLst/>
          </a:prstGeom>
          <a:solidFill>
            <a:srgbClr val="FFFF00"/>
          </a:solidFill>
          <a:ln w="9525">
            <a:solidFill>
              <a:schemeClr val="tx1"/>
            </a:solidFill>
            <a:miter lim="800000"/>
            <a:headEnd/>
            <a:tailEnd/>
          </a:ln>
          <a:effectLst/>
        </p:spPr>
        <p:txBody>
          <a:bodyPr>
            <a:spAutoFit/>
          </a:bodyPr>
          <a:lstStyle/>
          <a:p>
            <a:pPr>
              <a:spcBef>
                <a:spcPct val="50000"/>
              </a:spcBef>
            </a:pPr>
            <a:r>
              <a:rPr lang="en-US"/>
              <a:t>W</a:t>
            </a:r>
            <a:r>
              <a:rPr lang="en-US" baseline="-25000"/>
              <a:t>total</a:t>
            </a:r>
            <a:r>
              <a:rPr lang="en-US"/>
              <a:t> = </a:t>
            </a:r>
            <a:r>
              <a:rPr lang="en-US">
                <a:cs typeface="Times New Roman" pitchFamily="18" charset="0"/>
              </a:rPr>
              <a:t>P. V + ½ mV</a:t>
            </a:r>
            <a:r>
              <a:rPr lang="en-US" baseline="30000">
                <a:cs typeface="Times New Roman" pitchFamily="18" charset="0"/>
              </a:rPr>
              <a:t>2</a:t>
            </a:r>
            <a:endParaRPr lang="en-GB"/>
          </a:p>
        </p:txBody>
      </p:sp>
      <p:sp>
        <p:nvSpPr>
          <p:cNvPr id="34827" name="Text Box 11"/>
          <p:cNvSpPr txBox="1">
            <a:spLocks noChangeArrowheads="1"/>
          </p:cNvSpPr>
          <p:nvPr/>
        </p:nvSpPr>
        <p:spPr bwMode="auto">
          <a:xfrm>
            <a:off x="3491880" y="2420888"/>
            <a:ext cx="5652120" cy="630942"/>
          </a:xfrm>
          <a:prstGeom prst="rect">
            <a:avLst/>
          </a:prstGeom>
          <a:solidFill>
            <a:srgbClr val="00FFCC"/>
          </a:solidFill>
          <a:ln w="9525">
            <a:solidFill>
              <a:schemeClr val="tx1"/>
            </a:solidFill>
            <a:miter lim="800000"/>
            <a:headEnd/>
            <a:tailEnd/>
          </a:ln>
          <a:effectLst/>
        </p:spPr>
        <p:txBody>
          <a:bodyPr wrap="square">
            <a:spAutoFit/>
          </a:bodyPr>
          <a:lstStyle/>
          <a:p>
            <a:pPr>
              <a:spcBef>
                <a:spcPct val="50000"/>
              </a:spcBef>
            </a:pPr>
            <a:r>
              <a:rPr lang="en-US" dirty="0">
                <a:cs typeface="Times New Roman" pitchFamily="18" charset="0"/>
              </a:rPr>
              <a:t>E = P.V + ½ mv</a:t>
            </a:r>
            <a:r>
              <a:rPr lang="en-US" baseline="30000" dirty="0">
                <a:cs typeface="Times New Roman" pitchFamily="18" charset="0"/>
              </a:rPr>
              <a:t>2</a:t>
            </a:r>
            <a:r>
              <a:rPr lang="en-US" dirty="0">
                <a:cs typeface="Times New Roman" pitchFamily="18" charset="0"/>
              </a:rPr>
              <a:t> + </a:t>
            </a:r>
            <a:r>
              <a:rPr lang="en-US" dirty="0" err="1">
                <a:cs typeface="Times New Roman" pitchFamily="18" charset="0"/>
              </a:rPr>
              <a:t>k.T</a:t>
            </a:r>
            <a:r>
              <a:rPr lang="en-US" dirty="0">
                <a:cs typeface="Times New Roman" pitchFamily="18" charset="0"/>
              </a:rPr>
              <a:t>.</a:t>
            </a:r>
            <a:r>
              <a:rPr lang="bg-BG" dirty="0">
                <a:cs typeface="Times New Roman" pitchFamily="18" charset="0"/>
              </a:rPr>
              <a:t> </a:t>
            </a:r>
            <a:r>
              <a:rPr lang="bg-BG" sz="2000" dirty="0">
                <a:cs typeface="Times New Roman" pitchFamily="18" charset="0"/>
              </a:rPr>
              <a:t>∆</a:t>
            </a:r>
            <a:r>
              <a:rPr lang="en-US" sz="2000" dirty="0">
                <a:cs typeface="Times New Roman" pitchFamily="18" charset="0"/>
              </a:rPr>
              <a:t>t</a:t>
            </a:r>
            <a:r>
              <a:rPr lang="en-GB" sz="2000" dirty="0"/>
              <a:t> </a:t>
            </a:r>
            <a:r>
              <a:rPr lang="en-US" sz="2000" dirty="0"/>
              <a:t>          </a:t>
            </a:r>
            <a:endParaRPr lang="bg-BG" sz="2000" dirty="0"/>
          </a:p>
          <a:p>
            <a:pPr>
              <a:lnSpc>
                <a:spcPct val="25000"/>
              </a:lnSpc>
              <a:spcBef>
                <a:spcPct val="50000"/>
              </a:spcBef>
            </a:pPr>
            <a:r>
              <a:rPr lang="en-US" sz="2000" dirty="0"/>
              <a:t> </a:t>
            </a:r>
            <a:r>
              <a:rPr lang="en-US" sz="2000" dirty="0" err="1">
                <a:cs typeface="Times New Roman" pitchFamily="18" charset="0"/>
              </a:rPr>
              <a:t>k.T</a:t>
            </a:r>
            <a:r>
              <a:rPr lang="en-US" sz="2000" dirty="0">
                <a:cs typeface="Times New Roman" pitchFamily="18" charset="0"/>
              </a:rPr>
              <a:t>.</a:t>
            </a:r>
            <a:r>
              <a:rPr lang="bg-BG" sz="2000" dirty="0">
                <a:cs typeface="Times New Roman" pitchFamily="18" charset="0"/>
              </a:rPr>
              <a:t> ∆</a:t>
            </a:r>
            <a:r>
              <a:rPr lang="en-US" sz="2000" dirty="0">
                <a:cs typeface="Times New Roman" pitchFamily="18" charset="0"/>
              </a:rPr>
              <a:t>t</a:t>
            </a:r>
            <a:r>
              <a:rPr lang="en-GB" sz="2000" dirty="0"/>
              <a:t> </a:t>
            </a:r>
            <a:r>
              <a:rPr lang="en-US" sz="2000" dirty="0" smtClean="0"/>
              <a:t>–the heat during </a:t>
            </a:r>
            <a:r>
              <a:rPr lang="en-US" sz="2000" dirty="0" err="1" smtClean="0"/>
              <a:t>isovolumic</a:t>
            </a:r>
            <a:r>
              <a:rPr lang="en-US" sz="2000" dirty="0" smtClean="0"/>
              <a:t> contraction</a:t>
            </a:r>
            <a:endParaRPr lang="en-GB" sz="2000" dirty="0"/>
          </a:p>
        </p:txBody>
      </p:sp>
      <p:sp>
        <p:nvSpPr>
          <p:cNvPr id="34828" name="Text Box 12"/>
          <p:cNvSpPr txBox="1">
            <a:spLocks noChangeArrowheads="1"/>
          </p:cNvSpPr>
          <p:nvPr/>
        </p:nvSpPr>
        <p:spPr bwMode="auto">
          <a:xfrm>
            <a:off x="1279525" y="1565275"/>
            <a:ext cx="184150" cy="457200"/>
          </a:xfrm>
          <a:prstGeom prst="rect">
            <a:avLst/>
          </a:prstGeom>
          <a:noFill/>
          <a:ln w="9525">
            <a:noFill/>
            <a:miter lim="800000"/>
            <a:headEnd/>
            <a:tailEnd/>
          </a:ln>
          <a:effectLst/>
        </p:spPr>
        <p:txBody>
          <a:bodyPr wrap="none">
            <a:spAutoFit/>
          </a:bodyPr>
          <a:lstStyle/>
          <a:p>
            <a:endParaRPr lang="bg-BG"/>
          </a:p>
        </p:txBody>
      </p:sp>
      <p:sp>
        <p:nvSpPr>
          <p:cNvPr id="15" name="Title 14"/>
          <p:cNvSpPr>
            <a:spLocks noGrp="1"/>
          </p:cNvSpPr>
          <p:nvPr>
            <p:ph type="title"/>
          </p:nvPr>
        </p:nvSpPr>
        <p:spPr>
          <a:xfrm>
            <a:off x="6156176" y="1052736"/>
            <a:ext cx="3600400" cy="1143000"/>
          </a:xfrm>
        </p:spPr>
        <p:txBody>
          <a:bodyPr/>
          <a:lstStyle/>
          <a:p>
            <a:endParaRPr lang="bg-BG" dirty="0"/>
          </a:p>
        </p:txBody>
      </p:sp>
      <p:sp>
        <p:nvSpPr>
          <p:cNvPr id="16" name="Content Placeholder 15"/>
          <p:cNvSpPr>
            <a:spLocks noGrp="1"/>
          </p:cNvSpPr>
          <p:nvPr>
            <p:ph idx="1"/>
          </p:nvPr>
        </p:nvSpPr>
        <p:spPr>
          <a:xfrm>
            <a:off x="5508104" y="2708920"/>
            <a:ext cx="11315600" cy="4389120"/>
          </a:xfrm>
        </p:spPr>
        <p:txBody>
          <a:bodyPr/>
          <a:lstStyle/>
          <a:p>
            <a:endParaRPr lang="bg-BG"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 calcmode="lin" valueType="num">
                                      <p:cBhvr>
                                        <p:cTn id="7" dur="1000" fill="hold"/>
                                        <p:tgtEl>
                                          <p:spTgt spid="34821"/>
                                        </p:tgtEl>
                                        <p:attrNameLst>
                                          <p:attrName>ppt_w</p:attrName>
                                        </p:attrNameLst>
                                      </p:cBhvr>
                                      <p:tavLst>
                                        <p:tav tm="0">
                                          <p:val>
                                            <p:fltVal val="0"/>
                                          </p:val>
                                        </p:tav>
                                        <p:tav tm="100000">
                                          <p:val>
                                            <p:strVal val="#ppt_w"/>
                                          </p:val>
                                        </p:tav>
                                      </p:tavLst>
                                    </p:anim>
                                    <p:anim calcmode="lin" valueType="num">
                                      <p:cBhvr>
                                        <p:cTn id="8" dur="1000" fill="hold"/>
                                        <p:tgtEl>
                                          <p:spTgt spid="34821"/>
                                        </p:tgtEl>
                                        <p:attrNameLst>
                                          <p:attrName>ppt_h</p:attrName>
                                        </p:attrNameLst>
                                      </p:cBhvr>
                                      <p:tavLst>
                                        <p:tav tm="0">
                                          <p:val>
                                            <p:fltVal val="0"/>
                                          </p:val>
                                        </p:tav>
                                        <p:tav tm="100000">
                                          <p:val>
                                            <p:strVal val="#ppt_h"/>
                                          </p:val>
                                        </p:tav>
                                      </p:tavLst>
                                    </p:anim>
                                    <p:anim calcmode="lin" valueType="num">
                                      <p:cBhvr>
                                        <p:cTn id="9" dur="1000" fill="hold"/>
                                        <p:tgtEl>
                                          <p:spTgt spid="3482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8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34822"/>
                                        </p:tgtEl>
                                        <p:attrNameLst>
                                          <p:attrName>style.visibility</p:attrName>
                                        </p:attrNameLst>
                                      </p:cBhvr>
                                      <p:to>
                                        <p:strVal val="visible"/>
                                      </p:to>
                                    </p:set>
                                    <p:anim calcmode="lin" valueType="num">
                                      <p:cBhvr>
                                        <p:cTn id="19" dur="1000" fill="hold"/>
                                        <p:tgtEl>
                                          <p:spTgt spid="34822"/>
                                        </p:tgtEl>
                                        <p:attrNameLst>
                                          <p:attrName>ppt_w</p:attrName>
                                        </p:attrNameLst>
                                      </p:cBhvr>
                                      <p:tavLst>
                                        <p:tav tm="0">
                                          <p:val>
                                            <p:fltVal val="0"/>
                                          </p:val>
                                        </p:tav>
                                        <p:tav tm="100000">
                                          <p:val>
                                            <p:strVal val="#ppt_w"/>
                                          </p:val>
                                        </p:tav>
                                      </p:tavLst>
                                    </p:anim>
                                    <p:anim calcmode="lin" valueType="num">
                                      <p:cBhvr>
                                        <p:cTn id="20" dur="1000" fill="hold"/>
                                        <p:tgtEl>
                                          <p:spTgt spid="34822"/>
                                        </p:tgtEl>
                                        <p:attrNameLst>
                                          <p:attrName>ppt_h</p:attrName>
                                        </p:attrNameLst>
                                      </p:cBhvr>
                                      <p:tavLst>
                                        <p:tav tm="0">
                                          <p:val>
                                            <p:fltVal val="0"/>
                                          </p:val>
                                        </p:tav>
                                        <p:tav tm="100000">
                                          <p:val>
                                            <p:strVal val="#ppt_h"/>
                                          </p:val>
                                        </p:tav>
                                      </p:tavLst>
                                    </p:anim>
                                    <p:anim calcmode="lin" valueType="num">
                                      <p:cBhvr>
                                        <p:cTn id="21" dur="1000" fill="hold"/>
                                        <p:tgtEl>
                                          <p:spTgt spid="34822"/>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48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48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48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4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utoUpdateAnimBg="0"/>
      <p:bldP spid="34822" grpId="0" autoUpdateAnimBg="0"/>
      <p:bldP spid="34823" grpId="0" animBg="1" autoUpdateAnimBg="0"/>
      <p:bldP spid="34824" grpId="0" animBg="1" autoUpdateAnimBg="0"/>
      <p:bldP spid="34825" grpId="0" animBg="1" autoUpdateAnimBg="0"/>
      <p:bldP spid="34827"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838200" y="1828800"/>
            <a:ext cx="7467600" cy="4724400"/>
          </a:xfrm>
          <a:prstGeom prst="rect">
            <a:avLst/>
          </a:prstGeom>
          <a:noFill/>
        </p:spPr>
      </p:pic>
      <p:sp>
        <p:nvSpPr>
          <p:cNvPr id="35846" name="Text Box 6"/>
          <p:cNvSpPr txBox="1">
            <a:spLocks noChangeArrowheads="1"/>
          </p:cNvSpPr>
          <p:nvPr/>
        </p:nvSpPr>
        <p:spPr bwMode="auto">
          <a:xfrm>
            <a:off x="228600" y="0"/>
            <a:ext cx="8915400" cy="1200329"/>
          </a:xfrm>
          <a:prstGeom prst="rect">
            <a:avLst/>
          </a:prstGeom>
          <a:noFill/>
          <a:ln w="9525">
            <a:noFill/>
            <a:miter lim="800000"/>
            <a:headEnd/>
            <a:tailEnd/>
          </a:ln>
          <a:effectLst/>
        </p:spPr>
        <p:txBody>
          <a:bodyPr>
            <a:spAutoFit/>
          </a:bodyPr>
          <a:lstStyle/>
          <a:p>
            <a:pPr>
              <a:spcBef>
                <a:spcPct val="50000"/>
              </a:spcBef>
              <a:buFont typeface="Wingdings" pitchFamily="2" charset="2"/>
              <a:buChar char="q"/>
            </a:pPr>
            <a:r>
              <a:rPr lang="bg-BG" sz="2400" b="1" dirty="0">
                <a:solidFill>
                  <a:srgbClr val="FFFF00"/>
                </a:solidFill>
                <a:latin typeface="Comic Sans MS" pitchFamily="66" charset="0"/>
              </a:rPr>
              <a:t>  </a:t>
            </a:r>
            <a:r>
              <a:rPr lang="en-US" sz="2400" b="1" dirty="0" smtClean="0">
                <a:solidFill>
                  <a:srgbClr val="FFFF00"/>
                </a:solidFill>
                <a:latin typeface="Calibri" pitchFamily="34" charset="0"/>
              </a:rPr>
              <a:t>The external work of left ventricle is </a:t>
            </a:r>
            <a:r>
              <a:rPr lang="bg-BG" sz="2400" b="1" dirty="0" smtClean="0">
                <a:solidFill>
                  <a:srgbClr val="FFFF00"/>
                </a:solidFill>
                <a:latin typeface="Calibri" pitchFamily="34" charset="0"/>
              </a:rPr>
              <a:t>5 </a:t>
            </a:r>
            <a:r>
              <a:rPr lang="en-US" sz="2400" b="1" dirty="0" smtClean="0">
                <a:solidFill>
                  <a:srgbClr val="FFFF00"/>
                </a:solidFill>
                <a:latin typeface="Calibri" pitchFamily="34" charset="0"/>
              </a:rPr>
              <a:t>times greater than this of right ventricle, because</a:t>
            </a:r>
            <a:r>
              <a:rPr lang="bg-BG" sz="2400" b="1" dirty="0" smtClean="0">
                <a:solidFill>
                  <a:srgbClr val="FFFF00"/>
                </a:solidFill>
                <a:latin typeface="Calibri" pitchFamily="34" charset="0"/>
              </a:rPr>
              <a:t> 5 </a:t>
            </a:r>
            <a:r>
              <a:rPr lang="en-US" sz="2400" b="1" dirty="0" smtClean="0">
                <a:solidFill>
                  <a:srgbClr val="FFFF00"/>
                </a:solidFill>
                <a:latin typeface="Calibri" pitchFamily="34" charset="0"/>
              </a:rPr>
              <a:t>time greater is its tension during the systole.</a:t>
            </a:r>
            <a:endParaRPr lang="en-GB" sz="2400" b="1" dirty="0">
              <a:solidFill>
                <a:srgbClr val="FFFF00"/>
              </a:solidFill>
              <a:latin typeface="Calibri" pitchFamily="34" charset="0"/>
            </a:endParaRPr>
          </a:p>
        </p:txBody>
      </p:sp>
      <p:sp>
        <p:nvSpPr>
          <p:cNvPr id="4" name="Title 3"/>
          <p:cNvSpPr>
            <a:spLocks noGrp="1"/>
          </p:cNvSpPr>
          <p:nvPr>
            <p:ph type="ctrTitle"/>
          </p:nvPr>
        </p:nvSpPr>
        <p:spPr/>
        <p:txBody>
          <a:bodyPr/>
          <a:lstStyle/>
          <a:p>
            <a:endParaRPr lang="bg-BG"/>
          </a:p>
        </p:txBody>
      </p:sp>
      <p:sp>
        <p:nvSpPr>
          <p:cNvPr id="5" name="Subtitle 4"/>
          <p:cNvSpPr>
            <a:spLocks noGrp="1"/>
          </p:cNvSpPr>
          <p:nvPr>
            <p:ph type="subTitle" idx="1"/>
          </p:nvPr>
        </p:nvSpPr>
        <p:spPr/>
        <p:txBody>
          <a:bodyPr/>
          <a:lstStyle/>
          <a:p>
            <a:endParaRPr lang="bg-BG"/>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ig2"/>
          <p:cNvPicPr>
            <a:picLocks noChangeAspect="1" noChangeArrowheads="1"/>
          </p:cNvPicPr>
          <p:nvPr/>
        </p:nvPicPr>
        <p:blipFill>
          <a:blip r:embed="rId2" cstate="print">
            <a:lum bright="-6000" contrast="18000"/>
          </a:blip>
          <a:srcRect/>
          <a:stretch>
            <a:fillRect/>
          </a:stretch>
        </p:blipFill>
        <p:spPr bwMode="auto">
          <a:xfrm>
            <a:off x="1331640" y="1916832"/>
            <a:ext cx="6696744" cy="4636368"/>
          </a:xfrm>
          <a:prstGeom prst="rect">
            <a:avLst/>
          </a:prstGeom>
          <a:noFill/>
        </p:spPr>
      </p:pic>
      <p:sp>
        <p:nvSpPr>
          <p:cNvPr id="50180" name="Rectangle 4"/>
          <p:cNvSpPr>
            <a:spLocks noChangeArrowheads="1"/>
          </p:cNvSpPr>
          <p:nvPr/>
        </p:nvSpPr>
        <p:spPr bwMode="auto">
          <a:xfrm>
            <a:off x="0" y="0"/>
            <a:ext cx="9144000" cy="982128"/>
          </a:xfrm>
          <a:prstGeom prst="rect">
            <a:avLst/>
          </a:prstGeom>
          <a:noFill/>
          <a:ln w="9525">
            <a:noFill/>
            <a:miter lim="800000"/>
            <a:headEnd/>
            <a:tailEnd/>
          </a:ln>
          <a:effectLst/>
        </p:spPr>
        <p:txBody>
          <a:bodyPr>
            <a:spAutoFit/>
          </a:bodyPr>
          <a:lstStyle/>
          <a:p>
            <a:pPr>
              <a:lnSpc>
                <a:spcPct val="80000"/>
              </a:lnSpc>
              <a:buFont typeface="Wingdings" pitchFamily="2" charset="2"/>
              <a:buChar char="q"/>
            </a:pPr>
            <a:r>
              <a:rPr lang="bg-BG" sz="2400" b="1" dirty="0">
                <a:solidFill>
                  <a:srgbClr val="00FFFF"/>
                </a:solidFill>
                <a:latin typeface="Calibri" pitchFamily="34" charset="0"/>
              </a:rPr>
              <a:t> </a:t>
            </a:r>
            <a:r>
              <a:rPr lang="en-US" sz="2400" b="1" dirty="0" smtClean="0">
                <a:solidFill>
                  <a:srgbClr val="00FFFF"/>
                </a:solidFill>
                <a:latin typeface="Calibri" pitchFamily="34" charset="0"/>
              </a:rPr>
              <a:t>During one the same external work the heart uses much energy when works at the condition of increased </a:t>
            </a:r>
            <a:r>
              <a:rPr lang="en-US" sz="2400" b="1" dirty="0" err="1" smtClean="0">
                <a:solidFill>
                  <a:srgbClr val="00FFFF"/>
                </a:solidFill>
                <a:latin typeface="Calibri" pitchFamily="34" charset="0"/>
              </a:rPr>
              <a:t>afterload</a:t>
            </a:r>
            <a:r>
              <a:rPr lang="en-US" sz="2400" b="1" dirty="0" smtClean="0">
                <a:solidFill>
                  <a:srgbClr val="00FFFF"/>
                </a:solidFill>
                <a:latin typeface="Calibri" pitchFamily="34" charset="0"/>
              </a:rPr>
              <a:t> (</a:t>
            </a:r>
            <a:r>
              <a:rPr lang="en-US" sz="2400" b="1" dirty="0">
                <a:solidFill>
                  <a:srgbClr val="00FFFF"/>
                </a:solidFill>
                <a:latin typeface="Calibri" pitchFamily="34" charset="0"/>
              </a:rPr>
              <a:t>B)</a:t>
            </a:r>
            <a:r>
              <a:rPr lang="bg-BG" sz="2400" b="1" dirty="0">
                <a:solidFill>
                  <a:srgbClr val="00FFFF"/>
                </a:solidFill>
                <a:latin typeface="Calibri" pitchFamily="34" charset="0"/>
              </a:rPr>
              <a:t>, </a:t>
            </a:r>
            <a:r>
              <a:rPr lang="en-US" sz="2400" b="1" dirty="0" smtClean="0">
                <a:solidFill>
                  <a:srgbClr val="00FFFF"/>
                </a:solidFill>
                <a:latin typeface="Calibri" pitchFamily="34" charset="0"/>
              </a:rPr>
              <a:t>than the situation of increased preload (A).</a:t>
            </a:r>
            <a:endParaRPr lang="en-GB" sz="2400" dirty="0">
              <a:solidFill>
                <a:srgbClr val="00FFFF"/>
              </a:solidFill>
              <a:latin typeface="Calibri" pitchFamily="34" charset="0"/>
            </a:endParaRPr>
          </a:p>
        </p:txBody>
      </p:sp>
      <p:sp>
        <p:nvSpPr>
          <p:cNvPr id="6" name="Title 5"/>
          <p:cNvSpPr>
            <a:spLocks noGrp="1"/>
          </p:cNvSpPr>
          <p:nvPr>
            <p:ph type="ctrTitle"/>
          </p:nvPr>
        </p:nvSpPr>
        <p:spPr/>
        <p:txBody>
          <a:bodyPr/>
          <a:lstStyle/>
          <a:p>
            <a:endParaRPr lang="bg-BG" dirty="0"/>
          </a:p>
        </p:txBody>
      </p:sp>
      <p:sp>
        <p:nvSpPr>
          <p:cNvPr id="7" name="Subtitle 6"/>
          <p:cNvSpPr>
            <a:spLocks noGrp="1"/>
          </p:cNvSpPr>
          <p:nvPr>
            <p:ph type="subTitle" idx="1"/>
          </p:nvPr>
        </p:nvSpPr>
        <p:spPr>
          <a:xfrm>
            <a:off x="683568" y="2132856"/>
            <a:ext cx="7704528" cy="2848280"/>
          </a:xfrm>
        </p:spPr>
        <p:txBody>
          <a:bodyPr/>
          <a:lstStyle/>
          <a:p>
            <a:endParaRPr lang="bg-BG"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ext Box 1027"/>
          <p:cNvSpPr txBox="1">
            <a:spLocks noChangeArrowheads="1"/>
          </p:cNvSpPr>
          <p:nvPr/>
        </p:nvSpPr>
        <p:spPr bwMode="auto">
          <a:xfrm>
            <a:off x="2483768" y="0"/>
            <a:ext cx="4572000" cy="523220"/>
          </a:xfrm>
          <a:prstGeom prst="rect">
            <a:avLst/>
          </a:prstGeom>
          <a:noFill/>
          <a:ln w="9525">
            <a:noFill/>
            <a:miter lim="800000"/>
            <a:headEnd/>
            <a:tailEnd/>
          </a:ln>
          <a:effectLst/>
        </p:spPr>
        <p:txBody>
          <a:bodyPr>
            <a:spAutoFit/>
          </a:bodyPr>
          <a:lstStyle/>
          <a:p>
            <a:pPr>
              <a:spcBef>
                <a:spcPct val="50000"/>
              </a:spcBef>
            </a:pPr>
            <a:r>
              <a:rPr lang="en-US" sz="2800" b="1" dirty="0" smtClean="0">
                <a:solidFill>
                  <a:srgbClr val="FF0000"/>
                </a:solidFill>
              </a:rPr>
              <a:t>Myocardial metabolism</a:t>
            </a:r>
            <a:endParaRPr lang="en-GB" sz="2800" b="1" dirty="0">
              <a:solidFill>
                <a:srgbClr val="FF0000"/>
              </a:solidFill>
            </a:endParaRPr>
          </a:p>
        </p:txBody>
      </p:sp>
      <p:sp>
        <p:nvSpPr>
          <p:cNvPr id="116740" name="Rectangle 1028"/>
          <p:cNvSpPr>
            <a:spLocks noChangeArrowheads="1"/>
          </p:cNvSpPr>
          <p:nvPr/>
        </p:nvSpPr>
        <p:spPr bwMode="auto">
          <a:xfrm>
            <a:off x="0" y="476672"/>
            <a:ext cx="9753600" cy="812530"/>
          </a:xfrm>
          <a:prstGeom prst="rect">
            <a:avLst/>
          </a:prstGeom>
          <a:noFill/>
          <a:ln w="9525">
            <a:noFill/>
            <a:miter lim="800000"/>
            <a:headEnd/>
            <a:tailEnd/>
          </a:ln>
          <a:effectLst/>
        </p:spPr>
        <p:txBody>
          <a:bodyPr>
            <a:spAutoFit/>
          </a:bodyPr>
          <a:lstStyle/>
          <a:p>
            <a:pPr>
              <a:buFont typeface="Wingdings" pitchFamily="2" charset="2"/>
              <a:buChar char="v"/>
            </a:pPr>
            <a:r>
              <a:rPr lang="bg-BG" b="1" dirty="0">
                <a:solidFill>
                  <a:srgbClr val="996633"/>
                </a:solidFill>
              </a:rPr>
              <a:t> </a:t>
            </a:r>
            <a:r>
              <a:rPr lang="en-US" b="1" dirty="0" smtClean="0">
                <a:solidFill>
                  <a:srgbClr val="996633"/>
                </a:solidFill>
              </a:rPr>
              <a:t>oxidative  </a:t>
            </a:r>
            <a:r>
              <a:rPr lang="en-US" b="1" dirty="0" err="1" smtClean="0">
                <a:solidFill>
                  <a:srgbClr val="996633"/>
                </a:solidFill>
              </a:rPr>
              <a:t>phosphorilation</a:t>
            </a:r>
            <a:r>
              <a:rPr lang="en-US" b="1" dirty="0" smtClean="0">
                <a:solidFill>
                  <a:srgbClr val="996633"/>
                </a:solidFill>
              </a:rPr>
              <a:t> of</a:t>
            </a:r>
            <a:r>
              <a:rPr lang="bg-BG" b="1" dirty="0" smtClean="0">
                <a:solidFill>
                  <a:srgbClr val="996633"/>
                </a:solidFill>
              </a:rPr>
              <a:t>:</a:t>
            </a:r>
            <a:endParaRPr lang="bg-BG" b="1" dirty="0">
              <a:solidFill>
                <a:srgbClr val="996633"/>
              </a:solidFill>
            </a:endParaRPr>
          </a:p>
          <a:p>
            <a:pPr>
              <a:lnSpc>
                <a:spcPct val="80000"/>
              </a:lnSpc>
              <a:buFont typeface="Wingdings" pitchFamily="2" charset="2"/>
              <a:buChar char="ü"/>
            </a:pPr>
            <a:r>
              <a:rPr lang="bg-BG" b="1" dirty="0">
                <a:solidFill>
                  <a:srgbClr val="339933"/>
                </a:solidFill>
              </a:rPr>
              <a:t> </a:t>
            </a:r>
            <a:r>
              <a:rPr lang="en-US" b="1" dirty="0" smtClean="0">
                <a:solidFill>
                  <a:srgbClr val="339933"/>
                </a:solidFill>
              </a:rPr>
              <a:t>fatty acids </a:t>
            </a:r>
            <a:r>
              <a:rPr lang="bg-BG" b="1" dirty="0" smtClean="0">
                <a:solidFill>
                  <a:srgbClr val="339933"/>
                </a:solidFill>
              </a:rPr>
              <a:t>60</a:t>
            </a:r>
            <a:r>
              <a:rPr lang="bg-BG" b="1" dirty="0">
                <a:solidFill>
                  <a:srgbClr val="339933"/>
                </a:solidFill>
              </a:rPr>
              <a:t>% </a:t>
            </a:r>
          </a:p>
          <a:p>
            <a:pPr>
              <a:lnSpc>
                <a:spcPct val="80000"/>
              </a:lnSpc>
              <a:buFont typeface="Wingdings" pitchFamily="2" charset="2"/>
              <a:buChar char="ü"/>
            </a:pPr>
            <a:r>
              <a:rPr lang="bg-BG" b="1" dirty="0">
                <a:solidFill>
                  <a:srgbClr val="008080"/>
                </a:solidFill>
              </a:rPr>
              <a:t> </a:t>
            </a:r>
            <a:r>
              <a:rPr lang="en-US" b="1" dirty="0" smtClean="0">
                <a:solidFill>
                  <a:srgbClr val="008080"/>
                </a:solidFill>
                <a:cs typeface="Times New Roman" pitchFamily="18" charset="0"/>
              </a:rPr>
              <a:t>glucose</a:t>
            </a:r>
            <a:r>
              <a:rPr lang="bg-BG" b="1" dirty="0" smtClean="0">
                <a:solidFill>
                  <a:srgbClr val="008080"/>
                </a:solidFill>
              </a:rPr>
              <a:t>, </a:t>
            </a:r>
            <a:r>
              <a:rPr lang="en-US" b="1" dirty="0" smtClean="0">
                <a:solidFill>
                  <a:srgbClr val="008080"/>
                </a:solidFill>
              </a:rPr>
              <a:t>lactic acid -</a:t>
            </a:r>
            <a:r>
              <a:rPr lang="en-GB" b="1" dirty="0" smtClean="0">
                <a:solidFill>
                  <a:srgbClr val="008080"/>
                </a:solidFill>
                <a:cs typeface="Times New Roman" pitchFamily="18" charset="0"/>
              </a:rPr>
              <a:t> 35-40%</a:t>
            </a:r>
            <a:r>
              <a:rPr lang="bg-BG" b="1" dirty="0" smtClean="0">
                <a:solidFill>
                  <a:srgbClr val="008080"/>
                </a:solidFill>
              </a:rPr>
              <a:t> </a:t>
            </a:r>
            <a:endParaRPr lang="en-GB" dirty="0">
              <a:solidFill>
                <a:srgbClr val="008080"/>
              </a:solidFill>
            </a:endParaRPr>
          </a:p>
        </p:txBody>
      </p:sp>
      <p:sp>
        <p:nvSpPr>
          <p:cNvPr id="116741" name="Text Box 1029"/>
          <p:cNvSpPr txBox="1">
            <a:spLocks noChangeArrowheads="1"/>
          </p:cNvSpPr>
          <p:nvPr/>
        </p:nvSpPr>
        <p:spPr bwMode="auto">
          <a:xfrm>
            <a:off x="990600" y="1981200"/>
            <a:ext cx="184150" cy="457200"/>
          </a:xfrm>
          <a:prstGeom prst="rect">
            <a:avLst/>
          </a:prstGeom>
          <a:noFill/>
          <a:ln w="9525">
            <a:noFill/>
            <a:miter lim="800000"/>
            <a:headEnd/>
            <a:tailEnd/>
          </a:ln>
          <a:effectLst/>
        </p:spPr>
        <p:txBody>
          <a:bodyPr wrap="none">
            <a:spAutoFit/>
          </a:bodyPr>
          <a:lstStyle/>
          <a:p>
            <a:endParaRPr lang="bg-BG"/>
          </a:p>
        </p:txBody>
      </p:sp>
      <p:grpSp>
        <p:nvGrpSpPr>
          <p:cNvPr id="2" name="Group 1032"/>
          <p:cNvGrpSpPr>
            <a:grpSpLocks/>
          </p:cNvGrpSpPr>
          <p:nvPr/>
        </p:nvGrpSpPr>
        <p:grpSpPr bwMode="auto">
          <a:xfrm>
            <a:off x="539552" y="2060848"/>
            <a:ext cx="3810000" cy="4032448"/>
            <a:chOff x="-3" y="-3"/>
            <a:chExt cx="2784" cy="3228"/>
          </a:xfrm>
        </p:grpSpPr>
        <p:grpSp>
          <p:nvGrpSpPr>
            <p:cNvPr id="3" name="Group 1033"/>
            <p:cNvGrpSpPr>
              <a:grpSpLocks/>
            </p:cNvGrpSpPr>
            <p:nvPr/>
          </p:nvGrpSpPr>
          <p:grpSpPr bwMode="auto">
            <a:xfrm>
              <a:off x="0" y="0"/>
              <a:ext cx="2778" cy="3222"/>
              <a:chOff x="0" y="0"/>
              <a:chExt cx="2778" cy="3222"/>
            </a:xfrm>
          </p:grpSpPr>
          <p:grpSp>
            <p:nvGrpSpPr>
              <p:cNvPr id="4" name="Group 1034"/>
              <p:cNvGrpSpPr>
                <a:grpSpLocks/>
              </p:cNvGrpSpPr>
              <p:nvPr/>
            </p:nvGrpSpPr>
            <p:grpSpPr bwMode="auto">
              <a:xfrm>
                <a:off x="0" y="0"/>
                <a:ext cx="1077" cy="978"/>
                <a:chOff x="0" y="0"/>
                <a:chExt cx="1077" cy="978"/>
              </a:xfrm>
            </p:grpSpPr>
            <p:sp>
              <p:nvSpPr>
                <p:cNvPr id="116747" name="Rectangle 1035"/>
                <p:cNvSpPr>
                  <a:spLocks noChangeArrowheads="1"/>
                </p:cNvSpPr>
                <p:nvPr/>
              </p:nvSpPr>
              <p:spPr bwMode="auto">
                <a:xfrm>
                  <a:off x="0" y="0"/>
                  <a:ext cx="1077" cy="978"/>
                </a:xfrm>
                <a:prstGeom prst="rect">
                  <a:avLst/>
                </a:prstGeom>
                <a:solidFill>
                  <a:srgbClr val="FFCE9D"/>
                </a:solidFill>
                <a:ln w="9525">
                  <a:noFill/>
                  <a:miter lim="800000"/>
                  <a:headEnd/>
                  <a:tailEnd/>
                </a:ln>
                <a:effectLst/>
              </p:spPr>
              <p:txBody>
                <a:bodyPr/>
                <a:lstStyle/>
                <a:p>
                  <a:endParaRPr lang="bg-BG"/>
                </a:p>
              </p:txBody>
            </p:sp>
            <p:grpSp>
              <p:nvGrpSpPr>
                <p:cNvPr id="5" name="Group 1036"/>
                <p:cNvGrpSpPr>
                  <a:grpSpLocks/>
                </p:cNvGrpSpPr>
                <p:nvPr/>
              </p:nvGrpSpPr>
              <p:grpSpPr bwMode="auto">
                <a:xfrm>
                  <a:off x="0" y="0"/>
                  <a:ext cx="1077" cy="978"/>
                  <a:chOff x="0" y="0"/>
                  <a:chExt cx="1077" cy="978"/>
                </a:xfrm>
              </p:grpSpPr>
              <p:sp>
                <p:nvSpPr>
                  <p:cNvPr id="116749" name="Rectangle 1037"/>
                  <p:cNvSpPr>
                    <a:spLocks noChangeArrowheads="1"/>
                  </p:cNvSpPr>
                  <p:nvPr/>
                </p:nvSpPr>
                <p:spPr bwMode="auto">
                  <a:xfrm>
                    <a:off x="0" y="0"/>
                    <a:ext cx="1077" cy="978"/>
                  </a:xfrm>
                  <a:prstGeom prst="rect">
                    <a:avLst/>
                  </a:prstGeom>
                  <a:solidFill>
                    <a:srgbClr val="FFCE9D"/>
                  </a:solidFill>
                  <a:ln w="9525">
                    <a:noFill/>
                    <a:miter lim="800000"/>
                    <a:headEnd/>
                    <a:tailEnd/>
                  </a:ln>
                  <a:effectLst/>
                </p:spPr>
                <p:txBody>
                  <a:bodyPr/>
                  <a:lstStyle/>
                  <a:p>
                    <a:pPr algn="ctr"/>
                    <a:r>
                      <a:rPr lang="en-GB" sz="1600" b="1"/>
                      <a:t>Cardiac State</a:t>
                    </a:r>
                    <a:endParaRPr lang="en-GB" sz="1600"/>
                  </a:p>
                  <a:p>
                    <a:pPr algn="ctr" eaLnBrk="0" hangingPunct="0"/>
                    <a:endParaRPr lang="en-GB" sz="1600"/>
                  </a:p>
                </p:txBody>
              </p:sp>
              <p:sp>
                <p:nvSpPr>
                  <p:cNvPr id="116750" name="Rectangle 1038"/>
                  <p:cNvSpPr>
                    <a:spLocks noChangeArrowheads="1"/>
                  </p:cNvSpPr>
                  <p:nvPr/>
                </p:nvSpPr>
                <p:spPr bwMode="auto">
                  <a:xfrm>
                    <a:off x="0" y="0"/>
                    <a:ext cx="1077" cy="978"/>
                  </a:xfrm>
                  <a:prstGeom prst="rect">
                    <a:avLst/>
                  </a:prstGeom>
                  <a:noFill/>
                  <a:ln w="7">
                    <a:solidFill>
                      <a:srgbClr val="A0A0A0"/>
                    </a:solidFill>
                    <a:miter lim="800000"/>
                    <a:headEnd/>
                    <a:tailEnd/>
                  </a:ln>
                  <a:effectLst/>
                </p:spPr>
                <p:txBody>
                  <a:bodyPr/>
                  <a:lstStyle/>
                  <a:p>
                    <a:endParaRPr lang="bg-BG"/>
                  </a:p>
                </p:txBody>
              </p:sp>
            </p:grpSp>
          </p:grpSp>
          <p:grpSp>
            <p:nvGrpSpPr>
              <p:cNvPr id="6" name="Group 1039"/>
              <p:cNvGrpSpPr>
                <a:grpSpLocks/>
              </p:cNvGrpSpPr>
              <p:nvPr/>
            </p:nvGrpSpPr>
            <p:grpSpPr bwMode="auto">
              <a:xfrm>
                <a:off x="1077" y="0"/>
                <a:ext cx="1701" cy="978"/>
                <a:chOff x="1077" y="0"/>
                <a:chExt cx="1701" cy="978"/>
              </a:xfrm>
            </p:grpSpPr>
            <p:sp>
              <p:nvSpPr>
                <p:cNvPr id="116752" name="Rectangle 1040"/>
                <p:cNvSpPr>
                  <a:spLocks noChangeArrowheads="1"/>
                </p:cNvSpPr>
                <p:nvPr/>
              </p:nvSpPr>
              <p:spPr bwMode="auto">
                <a:xfrm>
                  <a:off x="1077" y="0"/>
                  <a:ext cx="1701" cy="978"/>
                </a:xfrm>
                <a:prstGeom prst="rect">
                  <a:avLst/>
                </a:prstGeom>
                <a:solidFill>
                  <a:srgbClr val="FFCE9D"/>
                </a:solidFill>
                <a:ln w="9525">
                  <a:noFill/>
                  <a:miter lim="800000"/>
                  <a:headEnd/>
                  <a:tailEnd/>
                </a:ln>
                <a:effectLst/>
              </p:spPr>
              <p:txBody>
                <a:bodyPr/>
                <a:lstStyle/>
                <a:p>
                  <a:endParaRPr lang="bg-BG"/>
                </a:p>
              </p:txBody>
            </p:sp>
            <p:grpSp>
              <p:nvGrpSpPr>
                <p:cNvPr id="7" name="Group 1041"/>
                <p:cNvGrpSpPr>
                  <a:grpSpLocks/>
                </p:cNvGrpSpPr>
                <p:nvPr/>
              </p:nvGrpSpPr>
              <p:grpSpPr bwMode="auto">
                <a:xfrm>
                  <a:off x="1077" y="0"/>
                  <a:ext cx="1701" cy="978"/>
                  <a:chOff x="1077" y="0"/>
                  <a:chExt cx="1701" cy="978"/>
                </a:xfrm>
              </p:grpSpPr>
              <p:sp>
                <p:nvSpPr>
                  <p:cNvPr id="116754" name="Rectangle 1042"/>
                  <p:cNvSpPr>
                    <a:spLocks noChangeArrowheads="1"/>
                  </p:cNvSpPr>
                  <p:nvPr/>
                </p:nvSpPr>
                <p:spPr bwMode="auto">
                  <a:xfrm>
                    <a:off x="1077" y="0"/>
                    <a:ext cx="1701" cy="978"/>
                  </a:xfrm>
                  <a:prstGeom prst="rect">
                    <a:avLst/>
                  </a:prstGeom>
                  <a:solidFill>
                    <a:srgbClr val="FFCE9D"/>
                  </a:solidFill>
                  <a:ln w="9525">
                    <a:noFill/>
                    <a:miter lim="800000"/>
                    <a:headEnd/>
                    <a:tailEnd/>
                  </a:ln>
                  <a:effectLst/>
                </p:spPr>
                <p:txBody>
                  <a:bodyPr/>
                  <a:lstStyle/>
                  <a:p>
                    <a:pPr algn="ctr">
                      <a:lnSpc>
                        <a:spcPct val="80000"/>
                      </a:lnSpc>
                    </a:pPr>
                    <a:r>
                      <a:rPr lang="en-GB" sz="1600" b="1"/>
                      <a:t>MVO</a:t>
                    </a:r>
                    <a:r>
                      <a:rPr lang="en-GB" sz="1600" b="1" baseline="-30000"/>
                      <a:t>2</a:t>
                    </a:r>
                    <a:r>
                      <a:rPr lang="en-GB" sz="1600" b="1"/>
                      <a:t> </a:t>
                    </a:r>
                    <a:br>
                      <a:rPr lang="en-GB" sz="1600" b="1"/>
                    </a:br>
                    <a:r>
                      <a:rPr lang="en-GB" sz="1600" b="1"/>
                      <a:t>(ml O</a:t>
                    </a:r>
                    <a:r>
                      <a:rPr lang="en-GB" sz="1600" b="1" baseline="-30000"/>
                      <a:t>2</a:t>
                    </a:r>
                    <a:r>
                      <a:rPr lang="en-GB" sz="1600" b="1"/>
                      <a:t>/min per 100g)</a:t>
                    </a:r>
                    <a:endParaRPr lang="en-GB" sz="1600"/>
                  </a:p>
                  <a:p>
                    <a:pPr algn="ctr" eaLnBrk="0" hangingPunct="0"/>
                    <a:endParaRPr lang="en-GB" sz="1600"/>
                  </a:p>
                </p:txBody>
              </p:sp>
              <p:sp>
                <p:nvSpPr>
                  <p:cNvPr id="116755" name="Rectangle 1043"/>
                  <p:cNvSpPr>
                    <a:spLocks noChangeArrowheads="1"/>
                  </p:cNvSpPr>
                  <p:nvPr/>
                </p:nvSpPr>
                <p:spPr bwMode="auto">
                  <a:xfrm>
                    <a:off x="1077" y="0"/>
                    <a:ext cx="1701" cy="978"/>
                  </a:xfrm>
                  <a:prstGeom prst="rect">
                    <a:avLst/>
                  </a:prstGeom>
                  <a:noFill/>
                  <a:ln w="7">
                    <a:solidFill>
                      <a:srgbClr val="A0A0A0"/>
                    </a:solidFill>
                    <a:miter lim="800000"/>
                    <a:headEnd/>
                    <a:tailEnd/>
                  </a:ln>
                  <a:effectLst/>
                </p:spPr>
                <p:txBody>
                  <a:bodyPr/>
                  <a:lstStyle/>
                  <a:p>
                    <a:endParaRPr lang="bg-BG"/>
                  </a:p>
                </p:txBody>
              </p:sp>
            </p:grpSp>
          </p:grpSp>
          <p:grpSp>
            <p:nvGrpSpPr>
              <p:cNvPr id="8" name="Group 1044"/>
              <p:cNvGrpSpPr>
                <a:grpSpLocks/>
              </p:cNvGrpSpPr>
              <p:nvPr/>
            </p:nvGrpSpPr>
            <p:grpSpPr bwMode="auto">
              <a:xfrm>
                <a:off x="0" y="978"/>
                <a:ext cx="1077" cy="748"/>
                <a:chOff x="0" y="978"/>
                <a:chExt cx="1077" cy="748"/>
              </a:xfrm>
            </p:grpSpPr>
            <p:sp>
              <p:nvSpPr>
                <p:cNvPr id="116757" name="Rectangle 1045"/>
                <p:cNvSpPr>
                  <a:spLocks noChangeArrowheads="1"/>
                </p:cNvSpPr>
                <p:nvPr/>
              </p:nvSpPr>
              <p:spPr bwMode="auto">
                <a:xfrm>
                  <a:off x="0" y="978"/>
                  <a:ext cx="1077" cy="748"/>
                </a:xfrm>
                <a:prstGeom prst="rect">
                  <a:avLst/>
                </a:prstGeom>
                <a:solidFill>
                  <a:srgbClr val="FFCE9D"/>
                </a:solidFill>
                <a:ln w="9525">
                  <a:noFill/>
                  <a:miter lim="800000"/>
                  <a:headEnd/>
                  <a:tailEnd/>
                </a:ln>
                <a:effectLst/>
              </p:spPr>
              <p:txBody>
                <a:bodyPr/>
                <a:lstStyle/>
                <a:p>
                  <a:endParaRPr lang="bg-BG"/>
                </a:p>
              </p:txBody>
            </p:sp>
            <p:grpSp>
              <p:nvGrpSpPr>
                <p:cNvPr id="9" name="Group 1046"/>
                <p:cNvGrpSpPr>
                  <a:grpSpLocks/>
                </p:cNvGrpSpPr>
                <p:nvPr/>
              </p:nvGrpSpPr>
              <p:grpSpPr bwMode="auto">
                <a:xfrm>
                  <a:off x="0" y="978"/>
                  <a:ext cx="1077" cy="748"/>
                  <a:chOff x="0" y="978"/>
                  <a:chExt cx="1077" cy="748"/>
                </a:xfrm>
              </p:grpSpPr>
              <p:sp>
                <p:nvSpPr>
                  <p:cNvPr id="116759" name="Rectangle 1047"/>
                  <p:cNvSpPr>
                    <a:spLocks noChangeArrowheads="1"/>
                  </p:cNvSpPr>
                  <p:nvPr/>
                </p:nvSpPr>
                <p:spPr bwMode="auto">
                  <a:xfrm>
                    <a:off x="0" y="978"/>
                    <a:ext cx="1077" cy="748"/>
                  </a:xfrm>
                  <a:prstGeom prst="rect">
                    <a:avLst/>
                  </a:prstGeom>
                  <a:solidFill>
                    <a:srgbClr val="FFCE9D"/>
                  </a:solidFill>
                  <a:ln w="9525">
                    <a:noFill/>
                    <a:miter lim="800000"/>
                    <a:headEnd/>
                    <a:tailEnd/>
                  </a:ln>
                  <a:effectLst/>
                </p:spPr>
                <p:txBody>
                  <a:bodyPr/>
                  <a:lstStyle/>
                  <a:p>
                    <a:pPr algn="ctr">
                      <a:lnSpc>
                        <a:spcPct val="80000"/>
                      </a:lnSpc>
                    </a:pPr>
                    <a:r>
                      <a:rPr lang="en-GB" sz="1600"/>
                      <a:t>Arrested heart</a:t>
                    </a:r>
                  </a:p>
                  <a:p>
                    <a:pPr algn="ctr" eaLnBrk="0" hangingPunct="0"/>
                    <a:endParaRPr lang="en-GB" sz="1600"/>
                  </a:p>
                </p:txBody>
              </p:sp>
              <p:sp>
                <p:nvSpPr>
                  <p:cNvPr id="116760" name="Rectangle 1048"/>
                  <p:cNvSpPr>
                    <a:spLocks noChangeArrowheads="1"/>
                  </p:cNvSpPr>
                  <p:nvPr/>
                </p:nvSpPr>
                <p:spPr bwMode="auto">
                  <a:xfrm>
                    <a:off x="0" y="978"/>
                    <a:ext cx="1077" cy="748"/>
                  </a:xfrm>
                  <a:prstGeom prst="rect">
                    <a:avLst/>
                  </a:prstGeom>
                  <a:noFill/>
                  <a:ln w="7">
                    <a:solidFill>
                      <a:srgbClr val="A0A0A0"/>
                    </a:solidFill>
                    <a:miter lim="800000"/>
                    <a:headEnd/>
                    <a:tailEnd/>
                  </a:ln>
                  <a:effectLst/>
                </p:spPr>
                <p:txBody>
                  <a:bodyPr/>
                  <a:lstStyle/>
                  <a:p>
                    <a:endParaRPr lang="bg-BG"/>
                  </a:p>
                </p:txBody>
              </p:sp>
            </p:grpSp>
          </p:grpSp>
          <p:grpSp>
            <p:nvGrpSpPr>
              <p:cNvPr id="10" name="Group 1049"/>
              <p:cNvGrpSpPr>
                <a:grpSpLocks/>
              </p:cNvGrpSpPr>
              <p:nvPr/>
            </p:nvGrpSpPr>
            <p:grpSpPr bwMode="auto">
              <a:xfrm>
                <a:off x="1077" y="978"/>
                <a:ext cx="1701" cy="748"/>
                <a:chOff x="1077" y="978"/>
                <a:chExt cx="1701" cy="748"/>
              </a:xfrm>
            </p:grpSpPr>
            <p:sp>
              <p:nvSpPr>
                <p:cNvPr id="116762" name="Rectangle 1050"/>
                <p:cNvSpPr>
                  <a:spLocks noChangeArrowheads="1"/>
                </p:cNvSpPr>
                <p:nvPr/>
              </p:nvSpPr>
              <p:spPr bwMode="auto">
                <a:xfrm>
                  <a:off x="1077" y="978"/>
                  <a:ext cx="1701" cy="748"/>
                </a:xfrm>
                <a:prstGeom prst="rect">
                  <a:avLst/>
                </a:prstGeom>
                <a:solidFill>
                  <a:srgbClr val="FFCE9D"/>
                </a:solidFill>
                <a:ln w="9525">
                  <a:noFill/>
                  <a:miter lim="800000"/>
                  <a:headEnd/>
                  <a:tailEnd/>
                </a:ln>
                <a:effectLst/>
              </p:spPr>
              <p:txBody>
                <a:bodyPr/>
                <a:lstStyle/>
                <a:p>
                  <a:endParaRPr lang="bg-BG"/>
                </a:p>
              </p:txBody>
            </p:sp>
            <p:grpSp>
              <p:nvGrpSpPr>
                <p:cNvPr id="11" name="Group 1051"/>
                <p:cNvGrpSpPr>
                  <a:grpSpLocks/>
                </p:cNvGrpSpPr>
                <p:nvPr/>
              </p:nvGrpSpPr>
              <p:grpSpPr bwMode="auto">
                <a:xfrm>
                  <a:off x="1077" y="978"/>
                  <a:ext cx="1701" cy="748"/>
                  <a:chOff x="1077" y="978"/>
                  <a:chExt cx="1701" cy="748"/>
                </a:xfrm>
              </p:grpSpPr>
              <p:sp>
                <p:nvSpPr>
                  <p:cNvPr id="116764" name="Rectangle 1052"/>
                  <p:cNvSpPr>
                    <a:spLocks noChangeArrowheads="1"/>
                  </p:cNvSpPr>
                  <p:nvPr/>
                </p:nvSpPr>
                <p:spPr bwMode="auto">
                  <a:xfrm>
                    <a:off x="1077" y="978"/>
                    <a:ext cx="1701" cy="748"/>
                  </a:xfrm>
                  <a:prstGeom prst="rect">
                    <a:avLst/>
                  </a:prstGeom>
                  <a:solidFill>
                    <a:srgbClr val="FFCE9D"/>
                  </a:solidFill>
                  <a:ln w="9525">
                    <a:noFill/>
                    <a:miter lim="800000"/>
                    <a:headEnd/>
                    <a:tailEnd/>
                  </a:ln>
                  <a:effectLst/>
                </p:spPr>
                <p:txBody>
                  <a:bodyPr/>
                  <a:lstStyle/>
                  <a:p>
                    <a:pPr algn="ctr"/>
                    <a:r>
                      <a:rPr lang="en-GB" sz="1600"/>
                      <a:t>2</a:t>
                    </a:r>
                  </a:p>
                  <a:p>
                    <a:pPr algn="ctr" eaLnBrk="0" hangingPunct="0"/>
                    <a:endParaRPr lang="en-GB" sz="1600"/>
                  </a:p>
                </p:txBody>
              </p:sp>
              <p:sp>
                <p:nvSpPr>
                  <p:cNvPr id="116765" name="Rectangle 1053"/>
                  <p:cNvSpPr>
                    <a:spLocks noChangeArrowheads="1"/>
                  </p:cNvSpPr>
                  <p:nvPr/>
                </p:nvSpPr>
                <p:spPr bwMode="auto">
                  <a:xfrm>
                    <a:off x="1077" y="978"/>
                    <a:ext cx="1701" cy="748"/>
                  </a:xfrm>
                  <a:prstGeom prst="rect">
                    <a:avLst/>
                  </a:prstGeom>
                  <a:noFill/>
                  <a:ln w="7">
                    <a:solidFill>
                      <a:srgbClr val="A0A0A0"/>
                    </a:solidFill>
                    <a:miter lim="800000"/>
                    <a:headEnd/>
                    <a:tailEnd/>
                  </a:ln>
                  <a:effectLst/>
                </p:spPr>
                <p:txBody>
                  <a:bodyPr/>
                  <a:lstStyle/>
                  <a:p>
                    <a:endParaRPr lang="bg-BG"/>
                  </a:p>
                </p:txBody>
              </p:sp>
            </p:grpSp>
          </p:grpSp>
          <p:grpSp>
            <p:nvGrpSpPr>
              <p:cNvPr id="12" name="Group 1054"/>
              <p:cNvGrpSpPr>
                <a:grpSpLocks/>
              </p:cNvGrpSpPr>
              <p:nvPr/>
            </p:nvGrpSpPr>
            <p:grpSpPr bwMode="auto">
              <a:xfrm>
                <a:off x="0" y="1726"/>
                <a:ext cx="1077" cy="748"/>
                <a:chOff x="0" y="1726"/>
                <a:chExt cx="1077" cy="748"/>
              </a:xfrm>
            </p:grpSpPr>
            <p:sp>
              <p:nvSpPr>
                <p:cNvPr id="116767" name="Rectangle 1055"/>
                <p:cNvSpPr>
                  <a:spLocks noChangeArrowheads="1"/>
                </p:cNvSpPr>
                <p:nvPr/>
              </p:nvSpPr>
              <p:spPr bwMode="auto">
                <a:xfrm>
                  <a:off x="0" y="1726"/>
                  <a:ext cx="1077" cy="748"/>
                </a:xfrm>
                <a:prstGeom prst="rect">
                  <a:avLst/>
                </a:prstGeom>
                <a:solidFill>
                  <a:srgbClr val="FFCE9D"/>
                </a:solidFill>
                <a:ln w="9525">
                  <a:noFill/>
                  <a:miter lim="800000"/>
                  <a:headEnd/>
                  <a:tailEnd/>
                </a:ln>
                <a:effectLst/>
              </p:spPr>
              <p:txBody>
                <a:bodyPr/>
                <a:lstStyle/>
                <a:p>
                  <a:endParaRPr lang="bg-BG"/>
                </a:p>
              </p:txBody>
            </p:sp>
            <p:grpSp>
              <p:nvGrpSpPr>
                <p:cNvPr id="13" name="Group 1056"/>
                <p:cNvGrpSpPr>
                  <a:grpSpLocks/>
                </p:cNvGrpSpPr>
                <p:nvPr/>
              </p:nvGrpSpPr>
              <p:grpSpPr bwMode="auto">
                <a:xfrm>
                  <a:off x="0" y="1726"/>
                  <a:ext cx="1077" cy="748"/>
                  <a:chOff x="0" y="1726"/>
                  <a:chExt cx="1077" cy="748"/>
                </a:xfrm>
              </p:grpSpPr>
              <p:sp>
                <p:nvSpPr>
                  <p:cNvPr id="116769" name="Rectangle 1057"/>
                  <p:cNvSpPr>
                    <a:spLocks noChangeArrowheads="1"/>
                  </p:cNvSpPr>
                  <p:nvPr/>
                </p:nvSpPr>
                <p:spPr bwMode="auto">
                  <a:xfrm>
                    <a:off x="0" y="1726"/>
                    <a:ext cx="1077" cy="748"/>
                  </a:xfrm>
                  <a:prstGeom prst="rect">
                    <a:avLst/>
                  </a:prstGeom>
                  <a:solidFill>
                    <a:srgbClr val="FFCE9D"/>
                  </a:solidFill>
                  <a:ln w="9525">
                    <a:noFill/>
                    <a:miter lim="800000"/>
                    <a:headEnd/>
                    <a:tailEnd/>
                  </a:ln>
                  <a:effectLst/>
                </p:spPr>
                <p:txBody>
                  <a:bodyPr/>
                  <a:lstStyle/>
                  <a:p>
                    <a:pPr algn="ctr">
                      <a:lnSpc>
                        <a:spcPct val="80000"/>
                      </a:lnSpc>
                    </a:pPr>
                    <a:r>
                      <a:rPr lang="en-GB" sz="1600"/>
                      <a:t>Resting heart rate</a:t>
                    </a:r>
                  </a:p>
                  <a:p>
                    <a:pPr algn="ctr" eaLnBrk="0" hangingPunct="0"/>
                    <a:endParaRPr lang="en-GB" sz="1600"/>
                  </a:p>
                </p:txBody>
              </p:sp>
              <p:sp>
                <p:nvSpPr>
                  <p:cNvPr id="116770" name="Rectangle 1058"/>
                  <p:cNvSpPr>
                    <a:spLocks noChangeArrowheads="1"/>
                  </p:cNvSpPr>
                  <p:nvPr/>
                </p:nvSpPr>
                <p:spPr bwMode="auto">
                  <a:xfrm>
                    <a:off x="0" y="1726"/>
                    <a:ext cx="1077" cy="748"/>
                  </a:xfrm>
                  <a:prstGeom prst="rect">
                    <a:avLst/>
                  </a:prstGeom>
                  <a:noFill/>
                  <a:ln w="7">
                    <a:solidFill>
                      <a:srgbClr val="A0A0A0"/>
                    </a:solidFill>
                    <a:miter lim="800000"/>
                    <a:headEnd/>
                    <a:tailEnd/>
                  </a:ln>
                  <a:effectLst/>
                </p:spPr>
                <p:txBody>
                  <a:bodyPr/>
                  <a:lstStyle/>
                  <a:p>
                    <a:endParaRPr lang="bg-BG"/>
                  </a:p>
                </p:txBody>
              </p:sp>
            </p:grpSp>
          </p:grpSp>
          <p:grpSp>
            <p:nvGrpSpPr>
              <p:cNvPr id="14" name="Group 1059"/>
              <p:cNvGrpSpPr>
                <a:grpSpLocks/>
              </p:cNvGrpSpPr>
              <p:nvPr/>
            </p:nvGrpSpPr>
            <p:grpSpPr bwMode="auto">
              <a:xfrm>
                <a:off x="1077" y="1726"/>
                <a:ext cx="1701" cy="748"/>
                <a:chOff x="1077" y="1726"/>
                <a:chExt cx="1701" cy="748"/>
              </a:xfrm>
            </p:grpSpPr>
            <p:sp>
              <p:nvSpPr>
                <p:cNvPr id="116772" name="Rectangle 1060"/>
                <p:cNvSpPr>
                  <a:spLocks noChangeArrowheads="1"/>
                </p:cNvSpPr>
                <p:nvPr/>
              </p:nvSpPr>
              <p:spPr bwMode="auto">
                <a:xfrm>
                  <a:off x="1077" y="1726"/>
                  <a:ext cx="1701" cy="748"/>
                </a:xfrm>
                <a:prstGeom prst="rect">
                  <a:avLst/>
                </a:prstGeom>
                <a:solidFill>
                  <a:srgbClr val="FFCE9D"/>
                </a:solidFill>
                <a:ln w="9525">
                  <a:noFill/>
                  <a:miter lim="800000"/>
                  <a:headEnd/>
                  <a:tailEnd/>
                </a:ln>
                <a:effectLst/>
              </p:spPr>
              <p:txBody>
                <a:bodyPr/>
                <a:lstStyle/>
                <a:p>
                  <a:endParaRPr lang="bg-BG"/>
                </a:p>
              </p:txBody>
            </p:sp>
            <p:grpSp>
              <p:nvGrpSpPr>
                <p:cNvPr id="15" name="Group 1061"/>
                <p:cNvGrpSpPr>
                  <a:grpSpLocks/>
                </p:cNvGrpSpPr>
                <p:nvPr/>
              </p:nvGrpSpPr>
              <p:grpSpPr bwMode="auto">
                <a:xfrm>
                  <a:off x="1077" y="1726"/>
                  <a:ext cx="1701" cy="748"/>
                  <a:chOff x="1077" y="1726"/>
                  <a:chExt cx="1701" cy="748"/>
                </a:xfrm>
              </p:grpSpPr>
              <p:sp>
                <p:nvSpPr>
                  <p:cNvPr id="116774" name="Rectangle 1062"/>
                  <p:cNvSpPr>
                    <a:spLocks noChangeArrowheads="1"/>
                  </p:cNvSpPr>
                  <p:nvPr/>
                </p:nvSpPr>
                <p:spPr bwMode="auto">
                  <a:xfrm>
                    <a:off x="1077" y="1726"/>
                    <a:ext cx="1701" cy="748"/>
                  </a:xfrm>
                  <a:prstGeom prst="rect">
                    <a:avLst/>
                  </a:prstGeom>
                  <a:solidFill>
                    <a:srgbClr val="FFCE9D"/>
                  </a:solidFill>
                  <a:ln w="9525">
                    <a:noFill/>
                    <a:miter lim="800000"/>
                    <a:headEnd/>
                    <a:tailEnd/>
                  </a:ln>
                  <a:effectLst/>
                </p:spPr>
                <p:txBody>
                  <a:bodyPr/>
                  <a:lstStyle/>
                  <a:p>
                    <a:pPr algn="ctr"/>
                    <a:r>
                      <a:rPr lang="en-GB" sz="1600"/>
                      <a:t>8</a:t>
                    </a:r>
                  </a:p>
                  <a:p>
                    <a:pPr algn="ctr" eaLnBrk="0" hangingPunct="0"/>
                    <a:endParaRPr lang="en-GB" sz="1600"/>
                  </a:p>
                </p:txBody>
              </p:sp>
              <p:sp>
                <p:nvSpPr>
                  <p:cNvPr id="116775" name="Rectangle 1063"/>
                  <p:cNvSpPr>
                    <a:spLocks noChangeArrowheads="1"/>
                  </p:cNvSpPr>
                  <p:nvPr/>
                </p:nvSpPr>
                <p:spPr bwMode="auto">
                  <a:xfrm>
                    <a:off x="1077" y="1726"/>
                    <a:ext cx="1701" cy="748"/>
                  </a:xfrm>
                  <a:prstGeom prst="rect">
                    <a:avLst/>
                  </a:prstGeom>
                  <a:noFill/>
                  <a:ln w="7">
                    <a:solidFill>
                      <a:srgbClr val="A0A0A0"/>
                    </a:solidFill>
                    <a:miter lim="800000"/>
                    <a:headEnd/>
                    <a:tailEnd/>
                  </a:ln>
                  <a:effectLst/>
                </p:spPr>
                <p:txBody>
                  <a:bodyPr/>
                  <a:lstStyle/>
                  <a:p>
                    <a:endParaRPr lang="bg-BG"/>
                  </a:p>
                </p:txBody>
              </p:sp>
            </p:grpSp>
          </p:grpSp>
          <p:grpSp>
            <p:nvGrpSpPr>
              <p:cNvPr id="16" name="Group 1064"/>
              <p:cNvGrpSpPr>
                <a:grpSpLocks/>
              </p:cNvGrpSpPr>
              <p:nvPr/>
            </p:nvGrpSpPr>
            <p:grpSpPr bwMode="auto">
              <a:xfrm>
                <a:off x="0" y="2474"/>
                <a:ext cx="1077" cy="748"/>
                <a:chOff x="0" y="2474"/>
                <a:chExt cx="1077" cy="748"/>
              </a:xfrm>
            </p:grpSpPr>
            <p:sp>
              <p:nvSpPr>
                <p:cNvPr id="116777" name="Rectangle 1065"/>
                <p:cNvSpPr>
                  <a:spLocks noChangeArrowheads="1"/>
                </p:cNvSpPr>
                <p:nvPr/>
              </p:nvSpPr>
              <p:spPr bwMode="auto">
                <a:xfrm>
                  <a:off x="0" y="2474"/>
                  <a:ext cx="1077" cy="748"/>
                </a:xfrm>
                <a:prstGeom prst="rect">
                  <a:avLst/>
                </a:prstGeom>
                <a:solidFill>
                  <a:srgbClr val="FFCE9D"/>
                </a:solidFill>
                <a:ln w="9525">
                  <a:noFill/>
                  <a:miter lim="800000"/>
                  <a:headEnd/>
                  <a:tailEnd/>
                </a:ln>
                <a:effectLst/>
              </p:spPr>
              <p:txBody>
                <a:bodyPr/>
                <a:lstStyle/>
                <a:p>
                  <a:endParaRPr lang="bg-BG"/>
                </a:p>
              </p:txBody>
            </p:sp>
            <p:grpSp>
              <p:nvGrpSpPr>
                <p:cNvPr id="17" name="Group 1066"/>
                <p:cNvGrpSpPr>
                  <a:grpSpLocks/>
                </p:cNvGrpSpPr>
                <p:nvPr/>
              </p:nvGrpSpPr>
              <p:grpSpPr bwMode="auto">
                <a:xfrm>
                  <a:off x="0" y="2474"/>
                  <a:ext cx="1077" cy="748"/>
                  <a:chOff x="0" y="2474"/>
                  <a:chExt cx="1077" cy="748"/>
                </a:xfrm>
              </p:grpSpPr>
              <p:sp>
                <p:nvSpPr>
                  <p:cNvPr id="116779" name="Rectangle 1067"/>
                  <p:cNvSpPr>
                    <a:spLocks noChangeArrowheads="1"/>
                  </p:cNvSpPr>
                  <p:nvPr/>
                </p:nvSpPr>
                <p:spPr bwMode="auto">
                  <a:xfrm>
                    <a:off x="0" y="2474"/>
                    <a:ext cx="1077" cy="748"/>
                  </a:xfrm>
                  <a:prstGeom prst="rect">
                    <a:avLst/>
                  </a:prstGeom>
                  <a:solidFill>
                    <a:srgbClr val="FFCE9D"/>
                  </a:solidFill>
                  <a:ln w="9525">
                    <a:noFill/>
                    <a:miter lim="800000"/>
                    <a:headEnd/>
                    <a:tailEnd/>
                  </a:ln>
                  <a:effectLst/>
                </p:spPr>
                <p:txBody>
                  <a:bodyPr/>
                  <a:lstStyle/>
                  <a:p>
                    <a:pPr algn="ctr">
                      <a:lnSpc>
                        <a:spcPct val="80000"/>
                      </a:lnSpc>
                    </a:pPr>
                    <a:r>
                      <a:rPr lang="en-GB" sz="1600" dirty="0"/>
                      <a:t>Heavy exercise</a:t>
                    </a:r>
                  </a:p>
                  <a:p>
                    <a:pPr algn="ctr" eaLnBrk="0" hangingPunct="0"/>
                    <a:endParaRPr lang="en-GB" sz="1600" dirty="0"/>
                  </a:p>
                </p:txBody>
              </p:sp>
              <p:sp>
                <p:nvSpPr>
                  <p:cNvPr id="116780" name="Rectangle 1068"/>
                  <p:cNvSpPr>
                    <a:spLocks noChangeArrowheads="1"/>
                  </p:cNvSpPr>
                  <p:nvPr/>
                </p:nvSpPr>
                <p:spPr bwMode="auto">
                  <a:xfrm>
                    <a:off x="0" y="2474"/>
                    <a:ext cx="1077" cy="748"/>
                  </a:xfrm>
                  <a:prstGeom prst="rect">
                    <a:avLst/>
                  </a:prstGeom>
                  <a:noFill/>
                  <a:ln w="7">
                    <a:solidFill>
                      <a:srgbClr val="A0A0A0"/>
                    </a:solidFill>
                    <a:miter lim="800000"/>
                    <a:headEnd/>
                    <a:tailEnd/>
                  </a:ln>
                  <a:effectLst/>
                </p:spPr>
                <p:txBody>
                  <a:bodyPr/>
                  <a:lstStyle/>
                  <a:p>
                    <a:endParaRPr lang="bg-BG"/>
                  </a:p>
                </p:txBody>
              </p:sp>
            </p:grpSp>
          </p:grpSp>
          <p:grpSp>
            <p:nvGrpSpPr>
              <p:cNvPr id="18" name="Group 1069"/>
              <p:cNvGrpSpPr>
                <a:grpSpLocks/>
              </p:cNvGrpSpPr>
              <p:nvPr/>
            </p:nvGrpSpPr>
            <p:grpSpPr bwMode="auto">
              <a:xfrm>
                <a:off x="1077" y="2474"/>
                <a:ext cx="1701" cy="748"/>
                <a:chOff x="1077" y="2474"/>
                <a:chExt cx="1701" cy="748"/>
              </a:xfrm>
            </p:grpSpPr>
            <p:sp>
              <p:nvSpPr>
                <p:cNvPr id="116782" name="Rectangle 1070"/>
                <p:cNvSpPr>
                  <a:spLocks noChangeArrowheads="1"/>
                </p:cNvSpPr>
                <p:nvPr/>
              </p:nvSpPr>
              <p:spPr bwMode="auto">
                <a:xfrm>
                  <a:off x="1077" y="2474"/>
                  <a:ext cx="1701" cy="748"/>
                </a:xfrm>
                <a:prstGeom prst="rect">
                  <a:avLst/>
                </a:prstGeom>
                <a:solidFill>
                  <a:srgbClr val="FFCE9D"/>
                </a:solidFill>
                <a:ln w="9525">
                  <a:noFill/>
                  <a:miter lim="800000"/>
                  <a:headEnd/>
                  <a:tailEnd/>
                </a:ln>
                <a:effectLst/>
              </p:spPr>
              <p:txBody>
                <a:bodyPr/>
                <a:lstStyle/>
                <a:p>
                  <a:endParaRPr lang="bg-BG"/>
                </a:p>
              </p:txBody>
            </p:sp>
            <p:grpSp>
              <p:nvGrpSpPr>
                <p:cNvPr id="19" name="Group 1071"/>
                <p:cNvGrpSpPr>
                  <a:grpSpLocks/>
                </p:cNvGrpSpPr>
                <p:nvPr/>
              </p:nvGrpSpPr>
              <p:grpSpPr bwMode="auto">
                <a:xfrm>
                  <a:off x="1077" y="2474"/>
                  <a:ext cx="1701" cy="748"/>
                  <a:chOff x="1077" y="2474"/>
                  <a:chExt cx="1701" cy="748"/>
                </a:xfrm>
              </p:grpSpPr>
              <p:sp>
                <p:nvSpPr>
                  <p:cNvPr id="116784" name="Rectangle 1072"/>
                  <p:cNvSpPr>
                    <a:spLocks noChangeArrowheads="1"/>
                  </p:cNvSpPr>
                  <p:nvPr/>
                </p:nvSpPr>
                <p:spPr bwMode="auto">
                  <a:xfrm>
                    <a:off x="1077" y="2474"/>
                    <a:ext cx="1701" cy="748"/>
                  </a:xfrm>
                  <a:prstGeom prst="rect">
                    <a:avLst/>
                  </a:prstGeom>
                  <a:solidFill>
                    <a:srgbClr val="FFCE9D"/>
                  </a:solidFill>
                  <a:ln w="9525">
                    <a:noFill/>
                    <a:miter lim="800000"/>
                    <a:headEnd/>
                    <a:tailEnd/>
                  </a:ln>
                  <a:effectLst/>
                </p:spPr>
                <p:txBody>
                  <a:bodyPr/>
                  <a:lstStyle/>
                  <a:p>
                    <a:pPr algn="ctr"/>
                    <a:r>
                      <a:rPr lang="en-GB" sz="1600"/>
                      <a:t>70</a:t>
                    </a:r>
                  </a:p>
                  <a:p>
                    <a:pPr algn="ctr" eaLnBrk="0" hangingPunct="0"/>
                    <a:endParaRPr lang="en-GB" sz="1600"/>
                  </a:p>
                </p:txBody>
              </p:sp>
              <p:sp>
                <p:nvSpPr>
                  <p:cNvPr id="116785" name="Rectangle 1073"/>
                  <p:cNvSpPr>
                    <a:spLocks noChangeArrowheads="1"/>
                  </p:cNvSpPr>
                  <p:nvPr/>
                </p:nvSpPr>
                <p:spPr bwMode="auto">
                  <a:xfrm>
                    <a:off x="1077" y="2474"/>
                    <a:ext cx="1701" cy="748"/>
                  </a:xfrm>
                  <a:prstGeom prst="rect">
                    <a:avLst/>
                  </a:prstGeom>
                  <a:noFill/>
                  <a:ln w="7">
                    <a:solidFill>
                      <a:srgbClr val="A0A0A0"/>
                    </a:solidFill>
                    <a:miter lim="800000"/>
                    <a:headEnd/>
                    <a:tailEnd/>
                  </a:ln>
                  <a:effectLst/>
                </p:spPr>
                <p:txBody>
                  <a:bodyPr/>
                  <a:lstStyle/>
                  <a:p>
                    <a:endParaRPr lang="bg-BG"/>
                  </a:p>
                </p:txBody>
              </p:sp>
            </p:grpSp>
          </p:grpSp>
        </p:grpSp>
        <p:sp>
          <p:nvSpPr>
            <p:cNvPr id="116786" name="Rectangle 1074"/>
            <p:cNvSpPr>
              <a:spLocks noChangeArrowheads="1"/>
            </p:cNvSpPr>
            <p:nvPr/>
          </p:nvSpPr>
          <p:spPr bwMode="auto">
            <a:xfrm>
              <a:off x="-3" y="-3"/>
              <a:ext cx="2784" cy="3228"/>
            </a:xfrm>
            <a:prstGeom prst="rect">
              <a:avLst/>
            </a:prstGeom>
            <a:noFill/>
            <a:ln w="11112">
              <a:solidFill>
                <a:srgbClr val="A0A0A0"/>
              </a:solidFill>
              <a:miter lim="800000"/>
              <a:headEnd/>
              <a:tailEnd/>
            </a:ln>
            <a:effectLst/>
          </p:spPr>
          <p:txBody>
            <a:bodyPr/>
            <a:lstStyle/>
            <a:p>
              <a:endParaRPr lang="bg-BG"/>
            </a:p>
          </p:txBody>
        </p:sp>
      </p:grpSp>
      <p:grpSp>
        <p:nvGrpSpPr>
          <p:cNvPr id="20" name="Group 1075"/>
          <p:cNvGrpSpPr>
            <a:grpSpLocks/>
          </p:cNvGrpSpPr>
          <p:nvPr/>
        </p:nvGrpSpPr>
        <p:grpSpPr bwMode="auto">
          <a:xfrm>
            <a:off x="4716016" y="2060848"/>
            <a:ext cx="3886200" cy="4176464"/>
            <a:chOff x="-3" y="-3"/>
            <a:chExt cx="2784" cy="4034"/>
          </a:xfrm>
        </p:grpSpPr>
        <p:grpSp>
          <p:nvGrpSpPr>
            <p:cNvPr id="21" name="Group 1076"/>
            <p:cNvGrpSpPr>
              <a:grpSpLocks/>
            </p:cNvGrpSpPr>
            <p:nvPr/>
          </p:nvGrpSpPr>
          <p:grpSpPr bwMode="auto">
            <a:xfrm>
              <a:off x="0" y="0"/>
              <a:ext cx="2778" cy="4028"/>
              <a:chOff x="0" y="0"/>
              <a:chExt cx="2778" cy="4028"/>
            </a:xfrm>
          </p:grpSpPr>
          <p:grpSp>
            <p:nvGrpSpPr>
              <p:cNvPr id="22" name="Group 1077"/>
              <p:cNvGrpSpPr>
                <a:grpSpLocks/>
              </p:cNvGrpSpPr>
              <p:nvPr/>
            </p:nvGrpSpPr>
            <p:grpSpPr bwMode="auto">
              <a:xfrm>
                <a:off x="0" y="0"/>
                <a:ext cx="1077" cy="978"/>
                <a:chOff x="0" y="0"/>
                <a:chExt cx="1077" cy="978"/>
              </a:xfrm>
            </p:grpSpPr>
            <p:sp>
              <p:nvSpPr>
                <p:cNvPr id="116790" name="Rectangle 1078"/>
                <p:cNvSpPr>
                  <a:spLocks noChangeArrowheads="1"/>
                </p:cNvSpPr>
                <p:nvPr/>
              </p:nvSpPr>
              <p:spPr bwMode="auto">
                <a:xfrm>
                  <a:off x="0" y="0"/>
                  <a:ext cx="1077" cy="978"/>
                </a:xfrm>
                <a:prstGeom prst="rect">
                  <a:avLst/>
                </a:prstGeom>
                <a:solidFill>
                  <a:srgbClr val="FFCE9D"/>
                </a:solidFill>
                <a:ln w="9525">
                  <a:noFill/>
                  <a:miter lim="800000"/>
                  <a:headEnd/>
                  <a:tailEnd/>
                </a:ln>
                <a:effectLst/>
              </p:spPr>
              <p:txBody>
                <a:bodyPr/>
                <a:lstStyle/>
                <a:p>
                  <a:endParaRPr lang="bg-BG"/>
                </a:p>
              </p:txBody>
            </p:sp>
            <p:grpSp>
              <p:nvGrpSpPr>
                <p:cNvPr id="23" name="Group 1079"/>
                <p:cNvGrpSpPr>
                  <a:grpSpLocks/>
                </p:cNvGrpSpPr>
                <p:nvPr/>
              </p:nvGrpSpPr>
              <p:grpSpPr bwMode="auto">
                <a:xfrm>
                  <a:off x="0" y="0"/>
                  <a:ext cx="1077" cy="978"/>
                  <a:chOff x="0" y="0"/>
                  <a:chExt cx="1077" cy="978"/>
                </a:xfrm>
              </p:grpSpPr>
              <p:sp>
                <p:nvSpPr>
                  <p:cNvPr id="116792" name="Rectangle 1080"/>
                  <p:cNvSpPr>
                    <a:spLocks noChangeArrowheads="1"/>
                  </p:cNvSpPr>
                  <p:nvPr/>
                </p:nvSpPr>
                <p:spPr bwMode="auto">
                  <a:xfrm>
                    <a:off x="0" y="0"/>
                    <a:ext cx="1077" cy="978"/>
                  </a:xfrm>
                  <a:prstGeom prst="rect">
                    <a:avLst/>
                  </a:prstGeom>
                  <a:solidFill>
                    <a:srgbClr val="FFCE9D"/>
                  </a:solidFill>
                  <a:ln w="9525">
                    <a:noFill/>
                    <a:miter lim="800000"/>
                    <a:headEnd/>
                    <a:tailEnd/>
                  </a:ln>
                  <a:effectLst/>
                </p:spPr>
                <p:txBody>
                  <a:bodyPr/>
                  <a:lstStyle/>
                  <a:p>
                    <a:pPr algn="ctr"/>
                    <a:r>
                      <a:rPr lang="en-GB" sz="1600" b="1"/>
                      <a:t>Organ</a:t>
                    </a:r>
                    <a:endParaRPr lang="en-GB" sz="1600"/>
                  </a:p>
                  <a:p>
                    <a:pPr algn="ctr" eaLnBrk="0" hangingPunct="0"/>
                    <a:endParaRPr lang="en-GB" sz="1600"/>
                  </a:p>
                </p:txBody>
              </p:sp>
              <p:sp>
                <p:nvSpPr>
                  <p:cNvPr id="116793" name="Rectangle 1081"/>
                  <p:cNvSpPr>
                    <a:spLocks noChangeArrowheads="1"/>
                  </p:cNvSpPr>
                  <p:nvPr/>
                </p:nvSpPr>
                <p:spPr bwMode="auto">
                  <a:xfrm>
                    <a:off x="0" y="0"/>
                    <a:ext cx="1077" cy="978"/>
                  </a:xfrm>
                  <a:prstGeom prst="rect">
                    <a:avLst/>
                  </a:prstGeom>
                  <a:noFill/>
                  <a:ln w="7">
                    <a:solidFill>
                      <a:srgbClr val="A0A0A0"/>
                    </a:solidFill>
                    <a:miter lim="800000"/>
                    <a:headEnd/>
                    <a:tailEnd/>
                  </a:ln>
                  <a:effectLst/>
                </p:spPr>
                <p:txBody>
                  <a:bodyPr/>
                  <a:lstStyle/>
                  <a:p>
                    <a:endParaRPr lang="bg-BG"/>
                  </a:p>
                </p:txBody>
              </p:sp>
            </p:grpSp>
          </p:grpSp>
          <p:grpSp>
            <p:nvGrpSpPr>
              <p:cNvPr id="24" name="Group 1082"/>
              <p:cNvGrpSpPr>
                <a:grpSpLocks/>
              </p:cNvGrpSpPr>
              <p:nvPr/>
            </p:nvGrpSpPr>
            <p:grpSpPr bwMode="auto">
              <a:xfrm>
                <a:off x="1077" y="0"/>
                <a:ext cx="1701" cy="978"/>
                <a:chOff x="1077" y="0"/>
                <a:chExt cx="1701" cy="978"/>
              </a:xfrm>
            </p:grpSpPr>
            <p:sp>
              <p:nvSpPr>
                <p:cNvPr id="116795" name="Rectangle 1083"/>
                <p:cNvSpPr>
                  <a:spLocks noChangeArrowheads="1"/>
                </p:cNvSpPr>
                <p:nvPr/>
              </p:nvSpPr>
              <p:spPr bwMode="auto">
                <a:xfrm>
                  <a:off x="1077" y="0"/>
                  <a:ext cx="1701" cy="978"/>
                </a:xfrm>
                <a:prstGeom prst="rect">
                  <a:avLst/>
                </a:prstGeom>
                <a:solidFill>
                  <a:srgbClr val="FFCE9D"/>
                </a:solidFill>
                <a:ln w="9525">
                  <a:noFill/>
                  <a:miter lim="800000"/>
                  <a:headEnd/>
                  <a:tailEnd/>
                </a:ln>
                <a:effectLst/>
              </p:spPr>
              <p:txBody>
                <a:bodyPr/>
                <a:lstStyle/>
                <a:p>
                  <a:endParaRPr lang="bg-BG"/>
                </a:p>
              </p:txBody>
            </p:sp>
            <p:grpSp>
              <p:nvGrpSpPr>
                <p:cNvPr id="25" name="Group 1084"/>
                <p:cNvGrpSpPr>
                  <a:grpSpLocks/>
                </p:cNvGrpSpPr>
                <p:nvPr/>
              </p:nvGrpSpPr>
              <p:grpSpPr bwMode="auto">
                <a:xfrm>
                  <a:off x="1077" y="0"/>
                  <a:ext cx="1701" cy="978"/>
                  <a:chOff x="1077" y="0"/>
                  <a:chExt cx="1701" cy="978"/>
                </a:xfrm>
              </p:grpSpPr>
              <p:sp>
                <p:nvSpPr>
                  <p:cNvPr id="116797" name="Rectangle 1085"/>
                  <p:cNvSpPr>
                    <a:spLocks noChangeArrowheads="1"/>
                  </p:cNvSpPr>
                  <p:nvPr/>
                </p:nvSpPr>
                <p:spPr bwMode="auto">
                  <a:xfrm>
                    <a:off x="1077" y="0"/>
                    <a:ext cx="1701" cy="978"/>
                  </a:xfrm>
                  <a:prstGeom prst="rect">
                    <a:avLst/>
                  </a:prstGeom>
                  <a:solidFill>
                    <a:srgbClr val="FFCE9D"/>
                  </a:solidFill>
                  <a:ln w="9525">
                    <a:noFill/>
                    <a:miter lim="800000"/>
                    <a:headEnd/>
                    <a:tailEnd/>
                  </a:ln>
                  <a:effectLst/>
                </p:spPr>
                <p:txBody>
                  <a:bodyPr/>
                  <a:lstStyle/>
                  <a:p>
                    <a:pPr algn="ctr">
                      <a:lnSpc>
                        <a:spcPct val="80000"/>
                      </a:lnSpc>
                    </a:pPr>
                    <a:r>
                      <a:rPr lang="en-GB" sz="1600" b="1"/>
                      <a:t>O</a:t>
                    </a:r>
                    <a:r>
                      <a:rPr lang="en-GB" sz="1600" b="1" baseline="-30000"/>
                      <a:t>2</a:t>
                    </a:r>
                    <a:r>
                      <a:rPr lang="en-GB" sz="1600" b="1"/>
                      <a:t> Consumption</a:t>
                    </a:r>
                    <a:br>
                      <a:rPr lang="en-GB" sz="1600" b="1"/>
                    </a:br>
                    <a:r>
                      <a:rPr lang="en-GB" sz="1600" b="1"/>
                      <a:t>(ml O</a:t>
                    </a:r>
                    <a:r>
                      <a:rPr lang="en-GB" sz="1600" b="1" baseline="-30000"/>
                      <a:t>2</a:t>
                    </a:r>
                    <a:r>
                      <a:rPr lang="en-GB" sz="1600" b="1"/>
                      <a:t>/min</a:t>
                    </a:r>
                    <a:r>
                      <a:rPr lang="en-GB" sz="1600" b="1">
                        <a:latin typeface="Symbol" pitchFamily="18" charset="2"/>
                      </a:rPr>
                      <a:t> </a:t>
                    </a:r>
                    <a:r>
                      <a:rPr lang="en-GB" sz="1600" b="1"/>
                      <a:t>per 100g)</a:t>
                    </a:r>
                    <a:endParaRPr lang="en-GB" sz="1600"/>
                  </a:p>
                  <a:p>
                    <a:pPr algn="ctr" eaLnBrk="0" hangingPunct="0">
                      <a:lnSpc>
                        <a:spcPct val="80000"/>
                      </a:lnSpc>
                    </a:pPr>
                    <a:endParaRPr lang="en-GB" sz="1600"/>
                  </a:p>
                </p:txBody>
              </p:sp>
              <p:sp>
                <p:nvSpPr>
                  <p:cNvPr id="116798" name="Rectangle 1086"/>
                  <p:cNvSpPr>
                    <a:spLocks noChangeArrowheads="1"/>
                  </p:cNvSpPr>
                  <p:nvPr/>
                </p:nvSpPr>
                <p:spPr bwMode="auto">
                  <a:xfrm>
                    <a:off x="1077" y="0"/>
                    <a:ext cx="1701" cy="978"/>
                  </a:xfrm>
                  <a:prstGeom prst="rect">
                    <a:avLst/>
                  </a:prstGeom>
                  <a:noFill/>
                  <a:ln w="7">
                    <a:solidFill>
                      <a:srgbClr val="A0A0A0"/>
                    </a:solidFill>
                    <a:miter lim="800000"/>
                    <a:headEnd/>
                    <a:tailEnd/>
                  </a:ln>
                  <a:effectLst/>
                </p:spPr>
                <p:txBody>
                  <a:bodyPr/>
                  <a:lstStyle/>
                  <a:p>
                    <a:endParaRPr lang="bg-BG"/>
                  </a:p>
                </p:txBody>
              </p:sp>
            </p:grpSp>
          </p:grpSp>
          <p:grpSp>
            <p:nvGrpSpPr>
              <p:cNvPr id="26" name="Group 1087"/>
              <p:cNvGrpSpPr>
                <a:grpSpLocks/>
              </p:cNvGrpSpPr>
              <p:nvPr/>
            </p:nvGrpSpPr>
            <p:grpSpPr bwMode="auto">
              <a:xfrm>
                <a:off x="0" y="978"/>
                <a:ext cx="1077" cy="518"/>
                <a:chOff x="0" y="978"/>
                <a:chExt cx="1077" cy="518"/>
              </a:xfrm>
            </p:grpSpPr>
            <p:sp>
              <p:nvSpPr>
                <p:cNvPr id="116800" name="Rectangle 1088"/>
                <p:cNvSpPr>
                  <a:spLocks noChangeArrowheads="1"/>
                </p:cNvSpPr>
                <p:nvPr/>
              </p:nvSpPr>
              <p:spPr bwMode="auto">
                <a:xfrm>
                  <a:off x="0" y="978"/>
                  <a:ext cx="1077" cy="518"/>
                </a:xfrm>
                <a:prstGeom prst="rect">
                  <a:avLst/>
                </a:prstGeom>
                <a:solidFill>
                  <a:srgbClr val="FFCE9D"/>
                </a:solidFill>
                <a:ln w="9525">
                  <a:noFill/>
                  <a:miter lim="800000"/>
                  <a:headEnd/>
                  <a:tailEnd/>
                </a:ln>
                <a:effectLst/>
              </p:spPr>
              <p:txBody>
                <a:bodyPr/>
                <a:lstStyle/>
                <a:p>
                  <a:endParaRPr lang="bg-BG"/>
                </a:p>
              </p:txBody>
            </p:sp>
            <p:grpSp>
              <p:nvGrpSpPr>
                <p:cNvPr id="27" name="Group 1089"/>
                <p:cNvGrpSpPr>
                  <a:grpSpLocks/>
                </p:cNvGrpSpPr>
                <p:nvPr/>
              </p:nvGrpSpPr>
              <p:grpSpPr bwMode="auto">
                <a:xfrm>
                  <a:off x="0" y="978"/>
                  <a:ext cx="1077" cy="518"/>
                  <a:chOff x="0" y="978"/>
                  <a:chExt cx="1077" cy="518"/>
                </a:xfrm>
              </p:grpSpPr>
              <p:sp>
                <p:nvSpPr>
                  <p:cNvPr id="116802" name="Rectangle 1090"/>
                  <p:cNvSpPr>
                    <a:spLocks noChangeArrowheads="1"/>
                  </p:cNvSpPr>
                  <p:nvPr/>
                </p:nvSpPr>
                <p:spPr bwMode="auto">
                  <a:xfrm>
                    <a:off x="0" y="978"/>
                    <a:ext cx="1077" cy="518"/>
                  </a:xfrm>
                  <a:prstGeom prst="rect">
                    <a:avLst/>
                  </a:prstGeom>
                  <a:solidFill>
                    <a:srgbClr val="FFCE9D"/>
                  </a:solidFill>
                  <a:ln w="9525">
                    <a:noFill/>
                    <a:miter lim="800000"/>
                    <a:headEnd/>
                    <a:tailEnd/>
                  </a:ln>
                  <a:effectLst/>
                </p:spPr>
                <p:txBody>
                  <a:bodyPr/>
                  <a:lstStyle/>
                  <a:p>
                    <a:pPr algn="ctr"/>
                    <a:r>
                      <a:rPr lang="en-GB" sz="1600"/>
                      <a:t>Brain</a:t>
                    </a:r>
                  </a:p>
                  <a:p>
                    <a:pPr algn="ctr" eaLnBrk="0" hangingPunct="0"/>
                    <a:endParaRPr lang="en-GB" sz="1600"/>
                  </a:p>
                </p:txBody>
              </p:sp>
              <p:sp>
                <p:nvSpPr>
                  <p:cNvPr id="116803" name="Rectangle 1091"/>
                  <p:cNvSpPr>
                    <a:spLocks noChangeArrowheads="1"/>
                  </p:cNvSpPr>
                  <p:nvPr/>
                </p:nvSpPr>
                <p:spPr bwMode="auto">
                  <a:xfrm>
                    <a:off x="0" y="978"/>
                    <a:ext cx="1077" cy="518"/>
                  </a:xfrm>
                  <a:prstGeom prst="rect">
                    <a:avLst/>
                  </a:prstGeom>
                  <a:noFill/>
                  <a:ln w="7">
                    <a:solidFill>
                      <a:srgbClr val="A0A0A0"/>
                    </a:solidFill>
                    <a:miter lim="800000"/>
                    <a:headEnd/>
                    <a:tailEnd/>
                  </a:ln>
                  <a:effectLst/>
                </p:spPr>
                <p:txBody>
                  <a:bodyPr/>
                  <a:lstStyle/>
                  <a:p>
                    <a:endParaRPr lang="bg-BG"/>
                  </a:p>
                </p:txBody>
              </p:sp>
            </p:grpSp>
          </p:grpSp>
          <p:grpSp>
            <p:nvGrpSpPr>
              <p:cNvPr id="28" name="Group 1092"/>
              <p:cNvGrpSpPr>
                <a:grpSpLocks/>
              </p:cNvGrpSpPr>
              <p:nvPr/>
            </p:nvGrpSpPr>
            <p:grpSpPr bwMode="auto">
              <a:xfrm>
                <a:off x="1077" y="978"/>
                <a:ext cx="1701" cy="518"/>
                <a:chOff x="1077" y="978"/>
                <a:chExt cx="1701" cy="518"/>
              </a:xfrm>
            </p:grpSpPr>
            <p:sp>
              <p:nvSpPr>
                <p:cNvPr id="116805" name="Rectangle 1093"/>
                <p:cNvSpPr>
                  <a:spLocks noChangeArrowheads="1"/>
                </p:cNvSpPr>
                <p:nvPr/>
              </p:nvSpPr>
              <p:spPr bwMode="auto">
                <a:xfrm>
                  <a:off x="1077" y="978"/>
                  <a:ext cx="1701" cy="518"/>
                </a:xfrm>
                <a:prstGeom prst="rect">
                  <a:avLst/>
                </a:prstGeom>
                <a:solidFill>
                  <a:srgbClr val="FFCE9D"/>
                </a:solidFill>
                <a:ln w="9525">
                  <a:noFill/>
                  <a:miter lim="800000"/>
                  <a:headEnd/>
                  <a:tailEnd/>
                </a:ln>
                <a:effectLst/>
              </p:spPr>
              <p:txBody>
                <a:bodyPr/>
                <a:lstStyle/>
                <a:p>
                  <a:endParaRPr lang="bg-BG"/>
                </a:p>
              </p:txBody>
            </p:sp>
            <p:grpSp>
              <p:nvGrpSpPr>
                <p:cNvPr id="29" name="Group 1094"/>
                <p:cNvGrpSpPr>
                  <a:grpSpLocks/>
                </p:cNvGrpSpPr>
                <p:nvPr/>
              </p:nvGrpSpPr>
              <p:grpSpPr bwMode="auto">
                <a:xfrm>
                  <a:off x="1077" y="978"/>
                  <a:ext cx="1701" cy="518"/>
                  <a:chOff x="1077" y="978"/>
                  <a:chExt cx="1701" cy="518"/>
                </a:xfrm>
              </p:grpSpPr>
              <p:sp>
                <p:nvSpPr>
                  <p:cNvPr id="116807" name="Rectangle 1095"/>
                  <p:cNvSpPr>
                    <a:spLocks noChangeArrowheads="1"/>
                  </p:cNvSpPr>
                  <p:nvPr/>
                </p:nvSpPr>
                <p:spPr bwMode="auto">
                  <a:xfrm>
                    <a:off x="1077" y="978"/>
                    <a:ext cx="1701" cy="518"/>
                  </a:xfrm>
                  <a:prstGeom prst="rect">
                    <a:avLst/>
                  </a:prstGeom>
                  <a:solidFill>
                    <a:srgbClr val="FFCE9D"/>
                  </a:solidFill>
                  <a:ln w="9525">
                    <a:noFill/>
                    <a:miter lim="800000"/>
                    <a:headEnd/>
                    <a:tailEnd/>
                  </a:ln>
                  <a:effectLst/>
                </p:spPr>
                <p:txBody>
                  <a:bodyPr/>
                  <a:lstStyle/>
                  <a:p>
                    <a:pPr algn="ctr"/>
                    <a:r>
                      <a:rPr lang="en-GB" sz="1600"/>
                      <a:t>3</a:t>
                    </a:r>
                  </a:p>
                  <a:p>
                    <a:pPr algn="ctr" eaLnBrk="0" hangingPunct="0"/>
                    <a:endParaRPr lang="en-GB" sz="1800"/>
                  </a:p>
                </p:txBody>
              </p:sp>
              <p:sp>
                <p:nvSpPr>
                  <p:cNvPr id="116808" name="Rectangle 1096"/>
                  <p:cNvSpPr>
                    <a:spLocks noChangeArrowheads="1"/>
                  </p:cNvSpPr>
                  <p:nvPr/>
                </p:nvSpPr>
                <p:spPr bwMode="auto">
                  <a:xfrm>
                    <a:off x="1077" y="978"/>
                    <a:ext cx="1701" cy="518"/>
                  </a:xfrm>
                  <a:prstGeom prst="rect">
                    <a:avLst/>
                  </a:prstGeom>
                  <a:noFill/>
                  <a:ln w="7">
                    <a:solidFill>
                      <a:srgbClr val="A0A0A0"/>
                    </a:solidFill>
                    <a:miter lim="800000"/>
                    <a:headEnd/>
                    <a:tailEnd/>
                  </a:ln>
                  <a:effectLst/>
                </p:spPr>
                <p:txBody>
                  <a:bodyPr/>
                  <a:lstStyle/>
                  <a:p>
                    <a:endParaRPr lang="bg-BG"/>
                  </a:p>
                </p:txBody>
              </p:sp>
            </p:grpSp>
          </p:grpSp>
          <p:grpSp>
            <p:nvGrpSpPr>
              <p:cNvPr id="30" name="Group 1097"/>
              <p:cNvGrpSpPr>
                <a:grpSpLocks/>
              </p:cNvGrpSpPr>
              <p:nvPr/>
            </p:nvGrpSpPr>
            <p:grpSpPr bwMode="auto">
              <a:xfrm>
                <a:off x="0" y="1496"/>
                <a:ext cx="1077" cy="518"/>
                <a:chOff x="0" y="1496"/>
                <a:chExt cx="1077" cy="518"/>
              </a:xfrm>
            </p:grpSpPr>
            <p:sp>
              <p:nvSpPr>
                <p:cNvPr id="116810" name="Rectangle 1098"/>
                <p:cNvSpPr>
                  <a:spLocks noChangeArrowheads="1"/>
                </p:cNvSpPr>
                <p:nvPr/>
              </p:nvSpPr>
              <p:spPr bwMode="auto">
                <a:xfrm>
                  <a:off x="0" y="1496"/>
                  <a:ext cx="1077" cy="518"/>
                </a:xfrm>
                <a:prstGeom prst="rect">
                  <a:avLst/>
                </a:prstGeom>
                <a:solidFill>
                  <a:srgbClr val="FFCE9D"/>
                </a:solidFill>
                <a:ln w="9525">
                  <a:noFill/>
                  <a:miter lim="800000"/>
                  <a:headEnd/>
                  <a:tailEnd/>
                </a:ln>
                <a:effectLst/>
              </p:spPr>
              <p:txBody>
                <a:bodyPr/>
                <a:lstStyle/>
                <a:p>
                  <a:endParaRPr lang="bg-BG"/>
                </a:p>
              </p:txBody>
            </p:sp>
            <p:grpSp>
              <p:nvGrpSpPr>
                <p:cNvPr id="31" name="Group 1099"/>
                <p:cNvGrpSpPr>
                  <a:grpSpLocks/>
                </p:cNvGrpSpPr>
                <p:nvPr/>
              </p:nvGrpSpPr>
              <p:grpSpPr bwMode="auto">
                <a:xfrm>
                  <a:off x="0" y="1496"/>
                  <a:ext cx="1077" cy="518"/>
                  <a:chOff x="0" y="1496"/>
                  <a:chExt cx="1077" cy="518"/>
                </a:xfrm>
              </p:grpSpPr>
              <p:sp>
                <p:nvSpPr>
                  <p:cNvPr id="116812" name="Rectangle 1100"/>
                  <p:cNvSpPr>
                    <a:spLocks noChangeArrowheads="1"/>
                  </p:cNvSpPr>
                  <p:nvPr/>
                </p:nvSpPr>
                <p:spPr bwMode="auto">
                  <a:xfrm>
                    <a:off x="0" y="1496"/>
                    <a:ext cx="1077" cy="518"/>
                  </a:xfrm>
                  <a:prstGeom prst="rect">
                    <a:avLst/>
                  </a:prstGeom>
                  <a:solidFill>
                    <a:srgbClr val="FFCE9D"/>
                  </a:solidFill>
                  <a:ln w="9525">
                    <a:noFill/>
                    <a:miter lim="800000"/>
                    <a:headEnd/>
                    <a:tailEnd/>
                  </a:ln>
                  <a:effectLst/>
                </p:spPr>
                <p:txBody>
                  <a:bodyPr/>
                  <a:lstStyle/>
                  <a:p>
                    <a:pPr algn="ctr"/>
                    <a:r>
                      <a:rPr lang="en-GB" sz="1600"/>
                      <a:t>Kidney</a:t>
                    </a:r>
                  </a:p>
                  <a:p>
                    <a:pPr algn="ctr" eaLnBrk="0" hangingPunct="0"/>
                    <a:endParaRPr lang="en-GB" sz="1600"/>
                  </a:p>
                </p:txBody>
              </p:sp>
              <p:sp>
                <p:nvSpPr>
                  <p:cNvPr id="116813" name="Rectangle 1101"/>
                  <p:cNvSpPr>
                    <a:spLocks noChangeArrowheads="1"/>
                  </p:cNvSpPr>
                  <p:nvPr/>
                </p:nvSpPr>
                <p:spPr bwMode="auto">
                  <a:xfrm>
                    <a:off x="0" y="1496"/>
                    <a:ext cx="1077" cy="518"/>
                  </a:xfrm>
                  <a:prstGeom prst="rect">
                    <a:avLst/>
                  </a:prstGeom>
                  <a:noFill/>
                  <a:ln w="7">
                    <a:solidFill>
                      <a:srgbClr val="A0A0A0"/>
                    </a:solidFill>
                    <a:miter lim="800000"/>
                    <a:headEnd/>
                    <a:tailEnd/>
                  </a:ln>
                  <a:effectLst/>
                </p:spPr>
                <p:txBody>
                  <a:bodyPr/>
                  <a:lstStyle/>
                  <a:p>
                    <a:endParaRPr lang="bg-BG"/>
                  </a:p>
                </p:txBody>
              </p:sp>
            </p:grpSp>
          </p:grpSp>
          <p:grpSp>
            <p:nvGrpSpPr>
              <p:cNvPr id="116736" name="Group 1102"/>
              <p:cNvGrpSpPr>
                <a:grpSpLocks/>
              </p:cNvGrpSpPr>
              <p:nvPr/>
            </p:nvGrpSpPr>
            <p:grpSpPr bwMode="auto">
              <a:xfrm>
                <a:off x="1077" y="1496"/>
                <a:ext cx="1701" cy="518"/>
                <a:chOff x="1077" y="1496"/>
                <a:chExt cx="1701" cy="518"/>
              </a:xfrm>
            </p:grpSpPr>
            <p:sp>
              <p:nvSpPr>
                <p:cNvPr id="116815" name="Rectangle 1103"/>
                <p:cNvSpPr>
                  <a:spLocks noChangeArrowheads="1"/>
                </p:cNvSpPr>
                <p:nvPr/>
              </p:nvSpPr>
              <p:spPr bwMode="auto">
                <a:xfrm>
                  <a:off x="1077" y="1496"/>
                  <a:ext cx="1701" cy="518"/>
                </a:xfrm>
                <a:prstGeom prst="rect">
                  <a:avLst/>
                </a:prstGeom>
                <a:solidFill>
                  <a:srgbClr val="FFCE9D"/>
                </a:solidFill>
                <a:ln w="9525">
                  <a:noFill/>
                  <a:miter lim="800000"/>
                  <a:headEnd/>
                  <a:tailEnd/>
                </a:ln>
                <a:effectLst/>
              </p:spPr>
              <p:txBody>
                <a:bodyPr/>
                <a:lstStyle/>
                <a:p>
                  <a:endParaRPr lang="bg-BG"/>
                </a:p>
              </p:txBody>
            </p:sp>
            <p:grpSp>
              <p:nvGrpSpPr>
                <p:cNvPr id="116737" name="Group 1104"/>
                <p:cNvGrpSpPr>
                  <a:grpSpLocks/>
                </p:cNvGrpSpPr>
                <p:nvPr/>
              </p:nvGrpSpPr>
              <p:grpSpPr bwMode="auto">
                <a:xfrm>
                  <a:off x="1077" y="1496"/>
                  <a:ext cx="1701" cy="518"/>
                  <a:chOff x="1077" y="1496"/>
                  <a:chExt cx="1701" cy="518"/>
                </a:xfrm>
              </p:grpSpPr>
              <p:sp>
                <p:nvSpPr>
                  <p:cNvPr id="116817" name="Rectangle 1105"/>
                  <p:cNvSpPr>
                    <a:spLocks noChangeArrowheads="1"/>
                  </p:cNvSpPr>
                  <p:nvPr/>
                </p:nvSpPr>
                <p:spPr bwMode="auto">
                  <a:xfrm>
                    <a:off x="1077" y="1496"/>
                    <a:ext cx="1701" cy="518"/>
                  </a:xfrm>
                  <a:prstGeom prst="rect">
                    <a:avLst/>
                  </a:prstGeom>
                  <a:solidFill>
                    <a:srgbClr val="FFCE9D"/>
                  </a:solidFill>
                  <a:ln w="9525">
                    <a:noFill/>
                    <a:miter lim="800000"/>
                    <a:headEnd/>
                    <a:tailEnd/>
                  </a:ln>
                  <a:effectLst/>
                </p:spPr>
                <p:txBody>
                  <a:bodyPr/>
                  <a:lstStyle/>
                  <a:p>
                    <a:pPr algn="ctr"/>
                    <a:r>
                      <a:rPr lang="en-GB" sz="1600"/>
                      <a:t>5</a:t>
                    </a:r>
                  </a:p>
                  <a:p>
                    <a:pPr algn="ctr" eaLnBrk="0" hangingPunct="0"/>
                    <a:endParaRPr lang="en-GB" sz="1800"/>
                  </a:p>
                </p:txBody>
              </p:sp>
              <p:sp>
                <p:nvSpPr>
                  <p:cNvPr id="116818" name="Rectangle 1106"/>
                  <p:cNvSpPr>
                    <a:spLocks noChangeArrowheads="1"/>
                  </p:cNvSpPr>
                  <p:nvPr/>
                </p:nvSpPr>
                <p:spPr bwMode="auto">
                  <a:xfrm>
                    <a:off x="1077" y="1496"/>
                    <a:ext cx="1701" cy="518"/>
                  </a:xfrm>
                  <a:prstGeom prst="rect">
                    <a:avLst/>
                  </a:prstGeom>
                  <a:noFill/>
                  <a:ln w="7">
                    <a:solidFill>
                      <a:srgbClr val="A0A0A0"/>
                    </a:solidFill>
                    <a:miter lim="800000"/>
                    <a:headEnd/>
                    <a:tailEnd/>
                  </a:ln>
                  <a:effectLst/>
                </p:spPr>
                <p:txBody>
                  <a:bodyPr/>
                  <a:lstStyle/>
                  <a:p>
                    <a:endParaRPr lang="bg-BG"/>
                  </a:p>
                </p:txBody>
              </p:sp>
            </p:grpSp>
          </p:grpSp>
          <p:grpSp>
            <p:nvGrpSpPr>
              <p:cNvPr id="116743" name="Group 1107"/>
              <p:cNvGrpSpPr>
                <a:grpSpLocks/>
              </p:cNvGrpSpPr>
              <p:nvPr/>
            </p:nvGrpSpPr>
            <p:grpSpPr bwMode="auto">
              <a:xfrm>
                <a:off x="0" y="2014"/>
                <a:ext cx="1077" cy="518"/>
                <a:chOff x="0" y="2014"/>
                <a:chExt cx="1077" cy="518"/>
              </a:xfrm>
            </p:grpSpPr>
            <p:sp>
              <p:nvSpPr>
                <p:cNvPr id="116820" name="Rectangle 1108"/>
                <p:cNvSpPr>
                  <a:spLocks noChangeArrowheads="1"/>
                </p:cNvSpPr>
                <p:nvPr/>
              </p:nvSpPr>
              <p:spPr bwMode="auto">
                <a:xfrm>
                  <a:off x="0" y="2014"/>
                  <a:ext cx="1077" cy="518"/>
                </a:xfrm>
                <a:prstGeom prst="rect">
                  <a:avLst/>
                </a:prstGeom>
                <a:solidFill>
                  <a:srgbClr val="FFCE9D"/>
                </a:solidFill>
                <a:ln w="9525">
                  <a:noFill/>
                  <a:miter lim="800000"/>
                  <a:headEnd/>
                  <a:tailEnd/>
                </a:ln>
                <a:effectLst/>
              </p:spPr>
              <p:txBody>
                <a:bodyPr/>
                <a:lstStyle/>
                <a:p>
                  <a:endParaRPr lang="bg-BG"/>
                </a:p>
              </p:txBody>
            </p:sp>
            <p:grpSp>
              <p:nvGrpSpPr>
                <p:cNvPr id="116744" name="Group 1109"/>
                <p:cNvGrpSpPr>
                  <a:grpSpLocks/>
                </p:cNvGrpSpPr>
                <p:nvPr/>
              </p:nvGrpSpPr>
              <p:grpSpPr bwMode="auto">
                <a:xfrm>
                  <a:off x="0" y="2014"/>
                  <a:ext cx="1077" cy="518"/>
                  <a:chOff x="0" y="2014"/>
                  <a:chExt cx="1077" cy="518"/>
                </a:xfrm>
              </p:grpSpPr>
              <p:sp>
                <p:nvSpPr>
                  <p:cNvPr id="116822" name="Rectangle 1110"/>
                  <p:cNvSpPr>
                    <a:spLocks noChangeArrowheads="1"/>
                  </p:cNvSpPr>
                  <p:nvPr/>
                </p:nvSpPr>
                <p:spPr bwMode="auto">
                  <a:xfrm>
                    <a:off x="0" y="2014"/>
                    <a:ext cx="1077" cy="518"/>
                  </a:xfrm>
                  <a:prstGeom prst="rect">
                    <a:avLst/>
                  </a:prstGeom>
                  <a:solidFill>
                    <a:srgbClr val="FFCE9D"/>
                  </a:solidFill>
                  <a:ln w="9525">
                    <a:noFill/>
                    <a:miter lim="800000"/>
                    <a:headEnd/>
                    <a:tailEnd/>
                  </a:ln>
                  <a:effectLst/>
                </p:spPr>
                <p:txBody>
                  <a:bodyPr/>
                  <a:lstStyle/>
                  <a:p>
                    <a:pPr algn="ctr"/>
                    <a:r>
                      <a:rPr lang="en-GB" sz="1600"/>
                      <a:t>Skin</a:t>
                    </a:r>
                  </a:p>
                  <a:p>
                    <a:pPr algn="ctr" eaLnBrk="0" hangingPunct="0"/>
                    <a:endParaRPr lang="en-GB" sz="1600"/>
                  </a:p>
                </p:txBody>
              </p:sp>
              <p:sp>
                <p:nvSpPr>
                  <p:cNvPr id="116823" name="Rectangle 1111"/>
                  <p:cNvSpPr>
                    <a:spLocks noChangeArrowheads="1"/>
                  </p:cNvSpPr>
                  <p:nvPr/>
                </p:nvSpPr>
                <p:spPr bwMode="auto">
                  <a:xfrm>
                    <a:off x="0" y="2014"/>
                    <a:ext cx="1077" cy="518"/>
                  </a:xfrm>
                  <a:prstGeom prst="rect">
                    <a:avLst/>
                  </a:prstGeom>
                  <a:noFill/>
                  <a:ln w="7">
                    <a:solidFill>
                      <a:srgbClr val="A0A0A0"/>
                    </a:solidFill>
                    <a:miter lim="800000"/>
                    <a:headEnd/>
                    <a:tailEnd/>
                  </a:ln>
                  <a:effectLst/>
                </p:spPr>
                <p:txBody>
                  <a:bodyPr/>
                  <a:lstStyle/>
                  <a:p>
                    <a:endParaRPr lang="bg-BG"/>
                  </a:p>
                </p:txBody>
              </p:sp>
            </p:grpSp>
          </p:grpSp>
          <p:grpSp>
            <p:nvGrpSpPr>
              <p:cNvPr id="116745" name="Group 1112"/>
              <p:cNvGrpSpPr>
                <a:grpSpLocks/>
              </p:cNvGrpSpPr>
              <p:nvPr/>
            </p:nvGrpSpPr>
            <p:grpSpPr bwMode="auto">
              <a:xfrm>
                <a:off x="1077" y="2014"/>
                <a:ext cx="1701" cy="518"/>
                <a:chOff x="1077" y="2014"/>
                <a:chExt cx="1701" cy="518"/>
              </a:xfrm>
            </p:grpSpPr>
            <p:sp>
              <p:nvSpPr>
                <p:cNvPr id="116825" name="Rectangle 1113"/>
                <p:cNvSpPr>
                  <a:spLocks noChangeArrowheads="1"/>
                </p:cNvSpPr>
                <p:nvPr/>
              </p:nvSpPr>
              <p:spPr bwMode="auto">
                <a:xfrm>
                  <a:off x="1077" y="2014"/>
                  <a:ext cx="1701" cy="518"/>
                </a:xfrm>
                <a:prstGeom prst="rect">
                  <a:avLst/>
                </a:prstGeom>
                <a:solidFill>
                  <a:srgbClr val="FFCE9D"/>
                </a:solidFill>
                <a:ln w="9525">
                  <a:noFill/>
                  <a:miter lim="800000"/>
                  <a:headEnd/>
                  <a:tailEnd/>
                </a:ln>
                <a:effectLst/>
              </p:spPr>
              <p:txBody>
                <a:bodyPr/>
                <a:lstStyle/>
                <a:p>
                  <a:endParaRPr lang="bg-BG"/>
                </a:p>
              </p:txBody>
            </p:sp>
            <p:grpSp>
              <p:nvGrpSpPr>
                <p:cNvPr id="116746" name="Group 1114"/>
                <p:cNvGrpSpPr>
                  <a:grpSpLocks/>
                </p:cNvGrpSpPr>
                <p:nvPr/>
              </p:nvGrpSpPr>
              <p:grpSpPr bwMode="auto">
                <a:xfrm>
                  <a:off x="1077" y="2014"/>
                  <a:ext cx="1701" cy="518"/>
                  <a:chOff x="1077" y="2014"/>
                  <a:chExt cx="1701" cy="518"/>
                </a:xfrm>
              </p:grpSpPr>
              <p:sp>
                <p:nvSpPr>
                  <p:cNvPr id="116827" name="Rectangle 1115"/>
                  <p:cNvSpPr>
                    <a:spLocks noChangeArrowheads="1"/>
                  </p:cNvSpPr>
                  <p:nvPr/>
                </p:nvSpPr>
                <p:spPr bwMode="auto">
                  <a:xfrm>
                    <a:off x="1077" y="2014"/>
                    <a:ext cx="1701" cy="518"/>
                  </a:xfrm>
                  <a:prstGeom prst="rect">
                    <a:avLst/>
                  </a:prstGeom>
                  <a:solidFill>
                    <a:srgbClr val="FFCE9D"/>
                  </a:solidFill>
                  <a:ln w="9525">
                    <a:noFill/>
                    <a:miter lim="800000"/>
                    <a:headEnd/>
                    <a:tailEnd/>
                  </a:ln>
                  <a:effectLst/>
                </p:spPr>
                <p:txBody>
                  <a:bodyPr/>
                  <a:lstStyle/>
                  <a:p>
                    <a:pPr algn="ctr"/>
                    <a:r>
                      <a:rPr lang="en-GB" sz="1600"/>
                      <a:t>0.2</a:t>
                    </a:r>
                  </a:p>
                  <a:p>
                    <a:pPr algn="ctr" eaLnBrk="0" hangingPunct="0"/>
                    <a:endParaRPr lang="en-GB"/>
                  </a:p>
                </p:txBody>
              </p:sp>
              <p:sp>
                <p:nvSpPr>
                  <p:cNvPr id="116828" name="Rectangle 1116"/>
                  <p:cNvSpPr>
                    <a:spLocks noChangeArrowheads="1"/>
                  </p:cNvSpPr>
                  <p:nvPr/>
                </p:nvSpPr>
                <p:spPr bwMode="auto">
                  <a:xfrm>
                    <a:off x="1077" y="2014"/>
                    <a:ext cx="1701" cy="518"/>
                  </a:xfrm>
                  <a:prstGeom prst="rect">
                    <a:avLst/>
                  </a:prstGeom>
                  <a:noFill/>
                  <a:ln w="7">
                    <a:solidFill>
                      <a:srgbClr val="A0A0A0"/>
                    </a:solidFill>
                    <a:miter lim="800000"/>
                    <a:headEnd/>
                    <a:tailEnd/>
                  </a:ln>
                  <a:effectLst/>
                </p:spPr>
                <p:txBody>
                  <a:bodyPr/>
                  <a:lstStyle/>
                  <a:p>
                    <a:endParaRPr lang="bg-BG"/>
                  </a:p>
                </p:txBody>
              </p:sp>
            </p:grpSp>
          </p:grpSp>
          <p:grpSp>
            <p:nvGrpSpPr>
              <p:cNvPr id="116748" name="Group 1117"/>
              <p:cNvGrpSpPr>
                <a:grpSpLocks/>
              </p:cNvGrpSpPr>
              <p:nvPr/>
            </p:nvGrpSpPr>
            <p:grpSpPr bwMode="auto">
              <a:xfrm>
                <a:off x="0" y="2532"/>
                <a:ext cx="1077" cy="748"/>
                <a:chOff x="0" y="2532"/>
                <a:chExt cx="1077" cy="748"/>
              </a:xfrm>
            </p:grpSpPr>
            <p:sp>
              <p:nvSpPr>
                <p:cNvPr id="116830" name="Rectangle 1118"/>
                <p:cNvSpPr>
                  <a:spLocks noChangeArrowheads="1"/>
                </p:cNvSpPr>
                <p:nvPr/>
              </p:nvSpPr>
              <p:spPr bwMode="auto">
                <a:xfrm>
                  <a:off x="0" y="2532"/>
                  <a:ext cx="1077" cy="748"/>
                </a:xfrm>
                <a:prstGeom prst="rect">
                  <a:avLst/>
                </a:prstGeom>
                <a:solidFill>
                  <a:srgbClr val="FFCE9D"/>
                </a:solidFill>
                <a:ln w="9525">
                  <a:noFill/>
                  <a:miter lim="800000"/>
                  <a:headEnd/>
                  <a:tailEnd/>
                </a:ln>
                <a:effectLst/>
              </p:spPr>
              <p:txBody>
                <a:bodyPr/>
                <a:lstStyle/>
                <a:p>
                  <a:endParaRPr lang="bg-BG"/>
                </a:p>
              </p:txBody>
            </p:sp>
            <p:grpSp>
              <p:nvGrpSpPr>
                <p:cNvPr id="116751" name="Group 1119"/>
                <p:cNvGrpSpPr>
                  <a:grpSpLocks/>
                </p:cNvGrpSpPr>
                <p:nvPr/>
              </p:nvGrpSpPr>
              <p:grpSpPr bwMode="auto">
                <a:xfrm>
                  <a:off x="0" y="2532"/>
                  <a:ext cx="1077" cy="748"/>
                  <a:chOff x="0" y="2532"/>
                  <a:chExt cx="1077" cy="748"/>
                </a:xfrm>
              </p:grpSpPr>
              <p:sp>
                <p:nvSpPr>
                  <p:cNvPr id="116832" name="Rectangle 1120"/>
                  <p:cNvSpPr>
                    <a:spLocks noChangeArrowheads="1"/>
                  </p:cNvSpPr>
                  <p:nvPr/>
                </p:nvSpPr>
                <p:spPr bwMode="auto">
                  <a:xfrm>
                    <a:off x="0" y="2532"/>
                    <a:ext cx="1077" cy="748"/>
                  </a:xfrm>
                  <a:prstGeom prst="rect">
                    <a:avLst/>
                  </a:prstGeom>
                  <a:solidFill>
                    <a:srgbClr val="FFCE9D"/>
                  </a:solidFill>
                  <a:ln w="9525">
                    <a:noFill/>
                    <a:miter lim="800000"/>
                    <a:headEnd/>
                    <a:tailEnd/>
                  </a:ln>
                  <a:effectLst/>
                </p:spPr>
                <p:txBody>
                  <a:bodyPr/>
                  <a:lstStyle/>
                  <a:p>
                    <a:pPr algn="ctr">
                      <a:lnSpc>
                        <a:spcPct val="80000"/>
                      </a:lnSpc>
                    </a:pPr>
                    <a:r>
                      <a:rPr lang="en-GB" sz="1600"/>
                      <a:t>Resting muscle</a:t>
                    </a:r>
                  </a:p>
                  <a:p>
                    <a:pPr algn="ctr" eaLnBrk="0" hangingPunct="0"/>
                    <a:endParaRPr lang="en-GB" sz="1600"/>
                  </a:p>
                </p:txBody>
              </p:sp>
              <p:sp>
                <p:nvSpPr>
                  <p:cNvPr id="116833" name="Rectangle 1121"/>
                  <p:cNvSpPr>
                    <a:spLocks noChangeArrowheads="1"/>
                  </p:cNvSpPr>
                  <p:nvPr/>
                </p:nvSpPr>
                <p:spPr bwMode="auto">
                  <a:xfrm>
                    <a:off x="0" y="2532"/>
                    <a:ext cx="1077" cy="748"/>
                  </a:xfrm>
                  <a:prstGeom prst="rect">
                    <a:avLst/>
                  </a:prstGeom>
                  <a:noFill/>
                  <a:ln w="7">
                    <a:solidFill>
                      <a:srgbClr val="A0A0A0"/>
                    </a:solidFill>
                    <a:miter lim="800000"/>
                    <a:headEnd/>
                    <a:tailEnd/>
                  </a:ln>
                  <a:effectLst/>
                </p:spPr>
                <p:txBody>
                  <a:bodyPr/>
                  <a:lstStyle/>
                  <a:p>
                    <a:endParaRPr lang="bg-BG"/>
                  </a:p>
                </p:txBody>
              </p:sp>
            </p:grpSp>
          </p:grpSp>
          <p:grpSp>
            <p:nvGrpSpPr>
              <p:cNvPr id="116753" name="Group 1122"/>
              <p:cNvGrpSpPr>
                <a:grpSpLocks/>
              </p:cNvGrpSpPr>
              <p:nvPr/>
            </p:nvGrpSpPr>
            <p:grpSpPr bwMode="auto">
              <a:xfrm>
                <a:off x="1077" y="2532"/>
                <a:ext cx="1701" cy="748"/>
                <a:chOff x="1077" y="2532"/>
                <a:chExt cx="1701" cy="748"/>
              </a:xfrm>
            </p:grpSpPr>
            <p:sp>
              <p:nvSpPr>
                <p:cNvPr id="116835" name="Rectangle 1123"/>
                <p:cNvSpPr>
                  <a:spLocks noChangeArrowheads="1"/>
                </p:cNvSpPr>
                <p:nvPr/>
              </p:nvSpPr>
              <p:spPr bwMode="auto">
                <a:xfrm>
                  <a:off x="1077" y="2532"/>
                  <a:ext cx="1701" cy="748"/>
                </a:xfrm>
                <a:prstGeom prst="rect">
                  <a:avLst/>
                </a:prstGeom>
                <a:solidFill>
                  <a:srgbClr val="FFCE9D"/>
                </a:solidFill>
                <a:ln w="9525">
                  <a:noFill/>
                  <a:miter lim="800000"/>
                  <a:headEnd/>
                  <a:tailEnd/>
                </a:ln>
                <a:effectLst/>
              </p:spPr>
              <p:txBody>
                <a:bodyPr/>
                <a:lstStyle/>
                <a:p>
                  <a:endParaRPr lang="bg-BG"/>
                </a:p>
              </p:txBody>
            </p:sp>
            <p:grpSp>
              <p:nvGrpSpPr>
                <p:cNvPr id="116756" name="Group 1124"/>
                <p:cNvGrpSpPr>
                  <a:grpSpLocks/>
                </p:cNvGrpSpPr>
                <p:nvPr/>
              </p:nvGrpSpPr>
              <p:grpSpPr bwMode="auto">
                <a:xfrm>
                  <a:off x="1077" y="2532"/>
                  <a:ext cx="1701" cy="748"/>
                  <a:chOff x="1077" y="2532"/>
                  <a:chExt cx="1701" cy="748"/>
                </a:xfrm>
              </p:grpSpPr>
              <p:sp>
                <p:nvSpPr>
                  <p:cNvPr id="116837" name="Rectangle 1125"/>
                  <p:cNvSpPr>
                    <a:spLocks noChangeArrowheads="1"/>
                  </p:cNvSpPr>
                  <p:nvPr/>
                </p:nvSpPr>
                <p:spPr bwMode="auto">
                  <a:xfrm>
                    <a:off x="1077" y="2532"/>
                    <a:ext cx="1701" cy="748"/>
                  </a:xfrm>
                  <a:prstGeom prst="rect">
                    <a:avLst/>
                  </a:prstGeom>
                  <a:solidFill>
                    <a:srgbClr val="FFCE9D"/>
                  </a:solidFill>
                  <a:ln w="9525">
                    <a:noFill/>
                    <a:miter lim="800000"/>
                    <a:headEnd/>
                    <a:tailEnd/>
                  </a:ln>
                  <a:effectLst/>
                </p:spPr>
                <p:txBody>
                  <a:bodyPr/>
                  <a:lstStyle/>
                  <a:p>
                    <a:pPr algn="ctr"/>
                    <a:r>
                      <a:rPr lang="en-GB" sz="1600"/>
                      <a:t>1</a:t>
                    </a:r>
                  </a:p>
                  <a:p>
                    <a:pPr algn="ctr" eaLnBrk="0" hangingPunct="0"/>
                    <a:endParaRPr lang="en-GB" sz="1800"/>
                  </a:p>
                </p:txBody>
              </p:sp>
              <p:sp>
                <p:nvSpPr>
                  <p:cNvPr id="116838" name="Rectangle 1126"/>
                  <p:cNvSpPr>
                    <a:spLocks noChangeArrowheads="1"/>
                  </p:cNvSpPr>
                  <p:nvPr/>
                </p:nvSpPr>
                <p:spPr bwMode="auto">
                  <a:xfrm>
                    <a:off x="1077" y="2532"/>
                    <a:ext cx="1701" cy="748"/>
                  </a:xfrm>
                  <a:prstGeom prst="rect">
                    <a:avLst/>
                  </a:prstGeom>
                  <a:noFill/>
                  <a:ln w="7">
                    <a:solidFill>
                      <a:srgbClr val="A0A0A0"/>
                    </a:solidFill>
                    <a:miter lim="800000"/>
                    <a:headEnd/>
                    <a:tailEnd/>
                  </a:ln>
                  <a:effectLst/>
                </p:spPr>
                <p:txBody>
                  <a:bodyPr/>
                  <a:lstStyle/>
                  <a:p>
                    <a:endParaRPr lang="bg-BG"/>
                  </a:p>
                </p:txBody>
              </p:sp>
            </p:grpSp>
          </p:grpSp>
          <p:grpSp>
            <p:nvGrpSpPr>
              <p:cNvPr id="116758" name="Group 1127"/>
              <p:cNvGrpSpPr>
                <a:grpSpLocks/>
              </p:cNvGrpSpPr>
              <p:nvPr/>
            </p:nvGrpSpPr>
            <p:grpSpPr bwMode="auto">
              <a:xfrm>
                <a:off x="0" y="3280"/>
                <a:ext cx="1077" cy="748"/>
                <a:chOff x="0" y="3280"/>
                <a:chExt cx="1077" cy="748"/>
              </a:xfrm>
            </p:grpSpPr>
            <p:sp>
              <p:nvSpPr>
                <p:cNvPr id="116840" name="Rectangle 1128"/>
                <p:cNvSpPr>
                  <a:spLocks noChangeArrowheads="1"/>
                </p:cNvSpPr>
                <p:nvPr/>
              </p:nvSpPr>
              <p:spPr bwMode="auto">
                <a:xfrm>
                  <a:off x="0" y="3280"/>
                  <a:ext cx="1077" cy="748"/>
                </a:xfrm>
                <a:prstGeom prst="rect">
                  <a:avLst/>
                </a:prstGeom>
                <a:solidFill>
                  <a:srgbClr val="FFCE9D"/>
                </a:solidFill>
                <a:ln w="9525">
                  <a:noFill/>
                  <a:miter lim="800000"/>
                  <a:headEnd/>
                  <a:tailEnd/>
                </a:ln>
                <a:effectLst/>
              </p:spPr>
              <p:txBody>
                <a:bodyPr/>
                <a:lstStyle/>
                <a:p>
                  <a:endParaRPr lang="bg-BG"/>
                </a:p>
              </p:txBody>
            </p:sp>
            <p:grpSp>
              <p:nvGrpSpPr>
                <p:cNvPr id="116761" name="Group 1129"/>
                <p:cNvGrpSpPr>
                  <a:grpSpLocks/>
                </p:cNvGrpSpPr>
                <p:nvPr/>
              </p:nvGrpSpPr>
              <p:grpSpPr bwMode="auto">
                <a:xfrm>
                  <a:off x="0" y="3280"/>
                  <a:ext cx="1077" cy="748"/>
                  <a:chOff x="0" y="3280"/>
                  <a:chExt cx="1077" cy="748"/>
                </a:xfrm>
              </p:grpSpPr>
              <p:sp>
                <p:nvSpPr>
                  <p:cNvPr id="116842" name="Rectangle 1130"/>
                  <p:cNvSpPr>
                    <a:spLocks noChangeArrowheads="1"/>
                  </p:cNvSpPr>
                  <p:nvPr/>
                </p:nvSpPr>
                <p:spPr bwMode="auto">
                  <a:xfrm>
                    <a:off x="0" y="3280"/>
                    <a:ext cx="1077" cy="748"/>
                  </a:xfrm>
                  <a:prstGeom prst="rect">
                    <a:avLst/>
                  </a:prstGeom>
                  <a:solidFill>
                    <a:srgbClr val="FFCE9D"/>
                  </a:solidFill>
                  <a:ln w="9525">
                    <a:noFill/>
                    <a:miter lim="800000"/>
                    <a:headEnd/>
                    <a:tailEnd/>
                  </a:ln>
                  <a:effectLst/>
                </p:spPr>
                <p:txBody>
                  <a:bodyPr/>
                  <a:lstStyle/>
                  <a:p>
                    <a:pPr algn="ctr">
                      <a:lnSpc>
                        <a:spcPct val="80000"/>
                      </a:lnSpc>
                    </a:pPr>
                    <a:r>
                      <a:rPr lang="en-GB" sz="1600"/>
                      <a:t>Contracting muscle</a:t>
                    </a:r>
                  </a:p>
                  <a:p>
                    <a:pPr algn="ctr" eaLnBrk="0" hangingPunct="0"/>
                    <a:endParaRPr lang="en-GB" sz="1600"/>
                  </a:p>
                </p:txBody>
              </p:sp>
              <p:sp>
                <p:nvSpPr>
                  <p:cNvPr id="116843" name="Rectangle 1131"/>
                  <p:cNvSpPr>
                    <a:spLocks noChangeArrowheads="1"/>
                  </p:cNvSpPr>
                  <p:nvPr/>
                </p:nvSpPr>
                <p:spPr bwMode="auto">
                  <a:xfrm>
                    <a:off x="0" y="3280"/>
                    <a:ext cx="1077" cy="748"/>
                  </a:xfrm>
                  <a:prstGeom prst="rect">
                    <a:avLst/>
                  </a:prstGeom>
                  <a:noFill/>
                  <a:ln w="7">
                    <a:solidFill>
                      <a:srgbClr val="A0A0A0"/>
                    </a:solidFill>
                    <a:miter lim="800000"/>
                    <a:headEnd/>
                    <a:tailEnd/>
                  </a:ln>
                  <a:effectLst/>
                </p:spPr>
                <p:txBody>
                  <a:bodyPr/>
                  <a:lstStyle/>
                  <a:p>
                    <a:endParaRPr lang="bg-BG"/>
                  </a:p>
                </p:txBody>
              </p:sp>
            </p:grpSp>
          </p:grpSp>
          <p:grpSp>
            <p:nvGrpSpPr>
              <p:cNvPr id="116763" name="Group 1132"/>
              <p:cNvGrpSpPr>
                <a:grpSpLocks/>
              </p:cNvGrpSpPr>
              <p:nvPr/>
            </p:nvGrpSpPr>
            <p:grpSpPr bwMode="auto">
              <a:xfrm>
                <a:off x="1077" y="3280"/>
                <a:ext cx="1701" cy="748"/>
                <a:chOff x="1077" y="3280"/>
                <a:chExt cx="1701" cy="748"/>
              </a:xfrm>
            </p:grpSpPr>
            <p:sp>
              <p:nvSpPr>
                <p:cNvPr id="116845" name="Rectangle 1133"/>
                <p:cNvSpPr>
                  <a:spLocks noChangeArrowheads="1"/>
                </p:cNvSpPr>
                <p:nvPr/>
              </p:nvSpPr>
              <p:spPr bwMode="auto">
                <a:xfrm>
                  <a:off x="1077" y="3280"/>
                  <a:ext cx="1701" cy="748"/>
                </a:xfrm>
                <a:prstGeom prst="rect">
                  <a:avLst/>
                </a:prstGeom>
                <a:solidFill>
                  <a:srgbClr val="FFCE9D"/>
                </a:solidFill>
                <a:ln w="9525">
                  <a:noFill/>
                  <a:miter lim="800000"/>
                  <a:headEnd/>
                  <a:tailEnd/>
                </a:ln>
                <a:effectLst/>
              </p:spPr>
              <p:txBody>
                <a:bodyPr/>
                <a:lstStyle/>
                <a:p>
                  <a:endParaRPr lang="bg-BG"/>
                </a:p>
              </p:txBody>
            </p:sp>
            <p:grpSp>
              <p:nvGrpSpPr>
                <p:cNvPr id="116766" name="Group 1134"/>
                <p:cNvGrpSpPr>
                  <a:grpSpLocks/>
                </p:cNvGrpSpPr>
                <p:nvPr/>
              </p:nvGrpSpPr>
              <p:grpSpPr bwMode="auto">
                <a:xfrm>
                  <a:off x="1077" y="3280"/>
                  <a:ext cx="1701" cy="748"/>
                  <a:chOff x="1077" y="3280"/>
                  <a:chExt cx="1701" cy="748"/>
                </a:xfrm>
              </p:grpSpPr>
              <p:sp>
                <p:nvSpPr>
                  <p:cNvPr id="116847" name="Rectangle 1135"/>
                  <p:cNvSpPr>
                    <a:spLocks noChangeArrowheads="1"/>
                  </p:cNvSpPr>
                  <p:nvPr/>
                </p:nvSpPr>
                <p:spPr bwMode="auto">
                  <a:xfrm>
                    <a:off x="1077" y="3280"/>
                    <a:ext cx="1701" cy="748"/>
                  </a:xfrm>
                  <a:prstGeom prst="rect">
                    <a:avLst/>
                  </a:prstGeom>
                  <a:solidFill>
                    <a:srgbClr val="FFCE9D"/>
                  </a:solidFill>
                  <a:ln w="9525">
                    <a:noFill/>
                    <a:miter lim="800000"/>
                    <a:headEnd/>
                    <a:tailEnd/>
                  </a:ln>
                  <a:effectLst/>
                </p:spPr>
                <p:txBody>
                  <a:bodyPr/>
                  <a:lstStyle/>
                  <a:p>
                    <a:pPr algn="ctr"/>
                    <a:r>
                      <a:rPr lang="en-GB" sz="1600"/>
                      <a:t>50</a:t>
                    </a:r>
                  </a:p>
                  <a:p>
                    <a:pPr algn="ctr" eaLnBrk="0" hangingPunct="0"/>
                    <a:endParaRPr lang="en-GB" sz="1600"/>
                  </a:p>
                </p:txBody>
              </p:sp>
              <p:sp>
                <p:nvSpPr>
                  <p:cNvPr id="116848" name="Rectangle 1136"/>
                  <p:cNvSpPr>
                    <a:spLocks noChangeArrowheads="1"/>
                  </p:cNvSpPr>
                  <p:nvPr/>
                </p:nvSpPr>
                <p:spPr bwMode="auto">
                  <a:xfrm>
                    <a:off x="1077" y="3280"/>
                    <a:ext cx="1701" cy="748"/>
                  </a:xfrm>
                  <a:prstGeom prst="rect">
                    <a:avLst/>
                  </a:prstGeom>
                  <a:noFill/>
                  <a:ln w="7">
                    <a:solidFill>
                      <a:srgbClr val="A0A0A0"/>
                    </a:solidFill>
                    <a:miter lim="800000"/>
                    <a:headEnd/>
                    <a:tailEnd/>
                  </a:ln>
                  <a:effectLst/>
                </p:spPr>
                <p:txBody>
                  <a:bodyPr/>
                  <a:lstStyle/>
                  <a:p>
                    <a:endParaRPr lang="bg-BG"/>
                  </a:p>
                </p:txBody>
              </p:sp>
            </p:grpSp>
          </p:grpSp>
        </p:grpSp>
        <p:sp>
          <p:nvSpPr>
            <p:cNvPr id="116849" name="Rectangle 1137"/>
            <p:cNvSpPr>
              <a:spLocks noChangeArrowheads="1"/>
            </p:cNvSpPr>
            <p:nvPr/>
          </p:nvSpPr>
          <p:spPr bwMode="auto">
            <a:xfrm>
              <a:off x="-3" y="-3"/>
              <a:ext cx="2784" cy="4034"/>
            </a:xfrm>
            <a:prstGeom prst="rect">
              <a:avLst/>
            </a:prstGeom>
            <a:noFill/>
            <a:ln w="11112">
              <a:solidFill>
                <a:srgbClr val="A0A0A0"/>
              </a:solidFill>
              <a:miter lim="800000"/>
              <a:headEnd/>
              <a:tailEnd/>
            </a:ln>
            <a:effectLst/>
          </p:spPr>
          <p:txBody>
            <a:bodyPr/>
            <a:lstStyle/>
            <a:p>
              <a:endParaRPr lang="bg-BG"/>
            </a:p>
          </p:txBody>
        </p:sp>
      </p:grpSp>
      <p:sp>
        <p:nvSpPr>
          <p:cNvPr id="116850" name="Text Box 1138"/>
          <p:cNvSpPr txBox="1">
            <a:spLocks noChangeArrowheads="1"/>
          </p:cNvSpPr>
          <p:nvPr/>
        </p:nvSpPr>
        <p:spPr bwMode="auto">
          <a:xfrm>
            <a:off x="-76200" y="1268760"/>
            <a:ext cx="92202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bg-BG" b="1" dirty="0">
                <a:solidFill>
                  <a:srgbClr val="FF3300"/>
                </a:solidFill>
              </a:rPr>
              <a:t> </a:t>
            </a:r>
            <a:r>
              <a:rPr lang="en-US" b="1" dirty="0" smtClean="0">
                <a:solidFill>
                  <a:srgbClr val="FF3300"/>
                </a:solidFill>
              </a:rPr>
              <a:t>the heart has high oxygen consumption(OC)</a:t>
            </a:r>
            <a:endParaRPr lang="en-GB" b="1"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wipe(left)">
                                      <p:cBhvr>
                                        <p:cTn id="7" dur="500"/>
                                        <p:tgtEl>
                                          <p:spTgt spid="116740"/>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16850"/>
                                        </p:tgtEl>
                                        <p:attrNameLst>
                                          <p:attrName>style.visibility</p:attrName>
                                        </p:attrNameLst>
                                      </p:cBhvr>
                                      <p:to>
                                        <p:strVal val="visible"/>
                                      </p:to>
                                    </p:set>
                                    <p:anim calcmode="lin" valueType="num">
                                      <p:cBhvr>
                                        <p:cTn id="12" dur="1000" fill="hold"/>
                                        <p:tgtEl>
                                          <p:spTgt spid="116850"/>
                                        </p:tgtEl>
                                        <p:attrNameLst>
                                          <p:attrName>ppt_w</p:attrName>
                                        </p:attrNameLst>
                                      </p:cBhvr>
                                      <p:tavLst>
                                        <p:tav tm="0">
                                          <p:val>
                                            <p:fltVal val="0"/>
                                          </p:val>
                                        </p:tav>
                                        <p:tav tm="100000">
                                          <p:val>
                                            <p:strVal val="#ppt_w"/>
                                          </p:val>
                                        </p:tav>
                                      </p:tavLst>
                                    </p:anim>
                                    <p:anim calcmode="lin" valueType="num">
                                      <p:cBhvr>
                                        <p:cTn id="13" dur="1000" fill="hold"/>
                                        <p:tgtEl>
                                          <p:spTgt spid="116850"/>
                                        </p:tgtEl>
                                        <p:attrNameLst>
                                          <p:attrName>ppt_h</p:attrName>
                                        </p:attrNameLst>
                                      </p:cBhvr>
                                      <p:tavLst>
                                        <p:tav tm="0">
                                          <p:val>
                                            <p:fltVal val="0"/>
                                          </p:val>
                                        </p:tav>
                                        <p:tav tm="100000">
                                          <p:val>
                                            <p:strVal val="#ppt_h"/>
                                          </p:val>
                                        </p:tav>
                                      </p:tavLst>
                                    </p:anim>
                                    <p:anim calcmode="lin" valueType="num">
                                      <p:cBhvr>
                                        <p:cTn id="14" dur="1000" fill="hold"/>
                                        <p:tgtEl>
                                          <p:spTgt spid="11685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168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autoUpdateAnimBg="0"/>
      <p:bldP spid="11685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65"/>
          <p:cNvPicPr>
            <a:picLocks noChangeAspect="1" noChangeArrowheads="1"/>
          </p:cNvPicPr>
          <p:nvPr/>
        </p:nvPicPr>
        <p:blipFill>
          <a:blip r:embed="rId2" cstate="print">
            <a:lum bright="-12000" contrast="18000"/>
          </a:blip>
          <a:srcRect t="6581" b="54248"/>
          <a:stretch>
            <a:fillRect/>
          </a:stretch>
        </p:blipFill>
        <p:spPr bwMode="auto">
          <a:xfrm>
            <a:off x="0" y="3500438"/>
            <a:ext cx="9144000" cy="3357562"/>
          </a:xfrm>
          <a:prstGeom prst="rect">
            <a:avLst/>
          </a:prstGeom>
          <a:noFill/>
        </p:spPr>
      </p:pic>
      <p:sp>
        <p:nvSpPr>
          <p:cNvPr id="4099" name="Text Box 3"/>
          <p:cNvSpPr txBox="1">
            <a:spLocks noChangeArrowheads="1"/>
          </p:cNvSpPr>
          <p:nvPr/>
        </p:nvSpPr>
        <p:spPr bwMode="auto">
          <a:xfrm>
            <a:off x="1835696" y="0"/>
            <a:ext cx="4995664" cy="461665"/>
          </a:xfrm>
          <a:prstGeom prst="rect">
            <a:avLst/>
          </a:prstGeom>
          <a:solidFill>
            <a:schemeClr val="accent3">
              <a:lumMod val="20000"/>
              <a:lumOff val="80000"/>
            </a:schemeClr>
          </a:solidFill>
          <a:ln w="9525">
            <a:noFill/>
            <a:miter lim="800000"/>
            <a:headEnd/>
            <a:tailEnd/>
          </a:ln>
          <a:effectLst/>
        </p:spPr>
        <p:txBody>
          <a:bodyPr wrap="square">
            <a:spAutoFit/>
          </a:bodyPr>
          <a:lstStyle/>
          <a:p>
            <a:pPr algn="ctr">
              <a:spcBef>
                <a:spcPct val="50000"/>
              </a:spcBef>
            </a:pPr>
            <a:r>
              <a:rPr lang="en-US" sz="2400" b="1" dirty="0" smtClean="0">
                <a:solidFill>
                  <a:srgbClr val="FF0000"/>
                </a:solidFill>
                <a:latin typeface="Arial" charset="0"/>
              </a:rPr>
              <a:t>Contraction of ventricles</a:t>
            </a:r>
            <a:endParaRPr lang="en-GB" sz="2400" b="1" dirty="0">
              <a:solidFill>
                <a:srgbClr val="FF0000"/>
              </a:solidFill>
              <a:latin typeface="Arial" charset="0"/>
            </a:endParaRPr>
          </a:p>
        </p:txBody>
      </p:sp>
      <p:sp>
        <p:nvSpPr>
          <p:cNvPr id="4100" name="Text Box 4"/>
          <p:cNvSpPr txBox="1">
            <a:spLocks noChangeArrowheads="1"/>
          </p:cNvSpPr>
          <p:nvPr/>
        </p:nvSpPr>
        <p:spPr bwMode="auto">
          <a:xfrm>
            <a:off x="0" y="548680"/>
            <a:ext cx="9144000" cy="400110"/>
          </a:xfrm>
          <a:prstGeom prst="rect">
            <a:avLst/>
          </a:prstGeom>
          <a:solidFill>
            <a:schemeClr val="accent2"/>
          </a:solidFill>
          <a:ln w="9525">
            <a:noFill/>
            <a:miter lim="800000"/>
            <a:headEnd/>
            <a:tailEnd/>
          </a:ln>
          <a:effectLst/>
        </p:spPr>
        <p:txBody>
          <a:bodyPr wrap="square">
            <a:spAutoFit/>
          </a:bodyPr>
          <a:lstStyle/>
          <a:p>
            <a:pPr>
              <a:spcBef>
                <a:spcPct val="50000"/>
              </a:spcBef>
              <a:buFont typeface="Wingdings" pitchFamily="2" charset="2"/>
              <a:buChar char="Ø"/>
            </a:pPr>
            <a:r>
              <a:rPr lang="bg-BG" sz="2000" b="1" dirty="0">
                <a:solidFill>
                  <a:srgbClr val="CCFF33"/>
                </a:solidFill>
              </a:rPr>
              <a:t>  </a:t>
            </a:r>
            <a:r>
              <a:rPr lang="en-US" sz="2000" b="1" dirty="0" smtClean="0">
                <a:solidFill>
                  <a:srgbClr val="CCFF33"/>
                </a:solidFill>
              </a:rPr>
              <a:t>ventricles have circular  and spiral muscle fiber layers</a:t>
            </a:r>
            <a:endParaRPr lang="bg-BG" sz="2000" b="1" dirty="0">
              <a:solidFill>
                <a:srgbClr val="CCFF33"/>
              </a:solidFill>
            </a:endParaRPr>
          </a:p>
        </p:txBody>
      </p:sp>
      <p:sp>
        <p:nvSpPr>
          <p:cNvPr id="4101" name="Rectangle 5"/>
          <p:cNvSpPr>
            <a:spLocks noChangeArrowheads="1"/>
          </p:cNvSpPr>
          <p:nvPr/>
        </p:nvSpPr>
        <p:spPr bwMode="auto">
          <a:xfrm>
            <a:off x="0" y="908720"/>
            <a:ext cx="9144000" cy="344710"/>
          </a:xfrm>
          <a:prstGeom prst="rect">
            <a:avLst/>
          </a:prstGeom>
          <a:solidFill>
            <a:schemeClr val="accent2"/>
          </a:solidFill>
          <a:ln w="9525">
            <a:noFill/>
            <a:miter lim="800000"/>
            <a:headEnd/>
            <a:tailEnd/>
          </a:ln>
          <a:effectLst/>
        </p:spPr>
        <p:txBody>
          <a:bodyPr wrap="square">
            <a:spAutoFit/>
          </a:bodyPr>
          <a:lstStyle/>
          <a:p>
            <a:pPr>
              <a:lnSpc>
                <a:spcPct val="80000"/>
              </a:lnSpc>
              <a:spcBef>
                <a:spcPct val="50000"/>
              </a:spcBef>
              <a:buFont typeface="Wingdings" pitchFamily="2" charset="2"/>
              <a:buChar char="ü"/>
            </a:pPr>
            <a:r>
              <a:rPr lang="bg-BG" b="1" dirty="0">
                <a:solidFill>
                  <a:srgbClr val="66FF99"/>
                </a:solidFill>
              </a:rPr>
              <a:t> </a:t>
            </a:r>
            <a:r>
              <a:rPr lang="en-US" sz="2000" b="1" dirty="0" smtClean="0">
                <a:solidFill>
                  <a:srgbClr val="66FF99"/>
                </a:solidFill>
              </a:rPr>
              <a:t>contraction of spiral layer causes shortening of their length </a:t>
            </a:r>
            <a:endParaRPr lang="en-GB" sz="2000" b="1" dirty="0">
              <a:solidFill>
                <a:srgbClr val="66FF99"/>
              </a:solidFill>
            </a:endParaRPr>
          </a:p>
        </p:txBody>
      </p:sp>
      <p:sp>
        <p:nvSpPr>
          <p:cNvPr id="4103" name="Text Box 7"/>
          <p:cNvSpPr txBox="1">
            <a:spLocks noChangeArrowheads="1"/>
          </p:cNvSpPr>
          <p:nvPr/>
        </p:nvSpPr>
        <p:spPr bwMode="auto">
          <a:xfrm>
            <a:off x="0" y="1196752"/>
            <a:ext cx="9144000" cy="400110"/>
          </a:xfrm>
          <a:prstGeom prst="rect">
            <a:avLst/>
          </a:prstGeom>
          <a:solidFill>
            <a:schemeClr val="accent2"/>
          </a:solidFill>
          <a:ln w="9525">
            <a:noFill/>
            <a:miter lim="800000"/>
            <a:headEnd/>
            <a:tailEnd/>
          </a:ln>
          <a:effectLst/>
        </p:spPr>
        <p:txBody>
          <a:bodyPr>
            <a:spAutoFit/>
          </a:bodyPr>
          <a:lstStyle/>
          <a:p>
            <a:pPr>
              <a:spcBef>
                <a:spcPct val="50000"/>
              </a:spcBef>
              <a:buFont typeface="Wingdings" pitchFamily="2" charset="2"/>
              <a:buChar char="ü"/>
            </a:pPr>
            <a:r>
              <a:rPr lang="en-US" sz="2000" b="1" dirty="0" smtClean="0">
                <a:solidFill>
                  <a:srgbClr val="66FF99"/>
                </a:solidFill>
              </a:rPr>
              <a:t>contraction of circular layer causes shortening of their </a:t>
            </a:r>
            <a:r>
              <a:rPr lang="en-US" sz="2000" b="1" dirty="0" smtClean="0">
                <a:solidFill>
                  <a:schemeClr val="accent4">
                    <a:lumMod val="60000"/>
                    <a:lumOff val="40000"/>
                  </a:schemeClr>
                </a:solidFill>
              </a:rPr>
              <a:t>diameter</a:t>
            </a:r>
            <a:endParaRPr lang="en-GB" sz="2000" b="1" dirty="0">
              <a:solidFill>
                <a:schemeClr val="accent4">
                  <a:lumMod val="60000"/>
                  <a:lumOff val="40000"/>
                </a:schemeClr>
              </a:solidFill>
            </a:endParaRPr>
          </a:p>
        </p:txBody>
      </p:sp>
      <p:sp>
        <p:nvSpPr>
          <p:cNvPr id="4106" name="Text Box 10"/>
          <p:cNvSpPr txBox="1">
            <a:spLocks noChangeArrowheads="1"/>
          </p:cNvSpPr>
          <p:nvPr/>
        </p:nvSpPr>
        <p:spPr bwMode="auto">
          <a:xfrm>
            <a:off x="0" y="3500438"/>
            <a:ext cx="2133600" cy="319446"/>
          </a:xfrm>
          <a:prstGeom prst="rect">
            <a:avLst/>
          </a:prstGeom>
          <a:solidFill>
            <a:srgbClr val="3366FF"/>
          </a:solidFill>
          <a:ln w="9525">
            <a:solidFill>
              <a:schemeClr val="tx1"/>
            </a:solidFill>
            <a:miter lim="800000"/>
            <a:headEnd/>
            <a:tailEnd/>
          </a:ln>
          <a:effectLst/>
        </p:spPr>
        <p:txBody>
          <a:bodyPr>
            <a:spAutoFit/>
          </a:bodyPr>
          <a:lstStyle/>
          <a:p>
            <a:pPr algn="ctr">
              <a:lnSpc>
                <a:spcPct val="80000"/>
              </a:lnSpc>
              <a:spcBef>
                <a:spcPct val="50000"/>
              </a:spcBef>
            </a:pPr>
            <a:r>
              <a:rPr lang="en-US" b="1" dirty="0" smtClean="0">
                <a:solidFill>
                  <a:schemeClr val="bg1"/>
                </a:solidFill>
              </a:rPr>
              <a:t>Right ventricle</a:t>
            </a:r>
            <a:endParaRPr lang="en-GB" b="1" dirty="0">
              <a:solidFill>
                <a:schemeClr val="bg1"/>
              </a:solidFill>
            </a:endParaRPr>
          </a:p>
        </p:txBody>
      </p:sp>
      <p:sp>
        <p:nvSpPr>
          <p:cNvPr id="4107" name="Text Box 11"/>
          <p:cNvSpPr txBox="1">
            <a:spLocks noChangeArrowheads="1"/>
          </p:cNvSpPr>
          <p:nvPr/>
        </p:nvSpPr>
        <p:spPr bwMode="auto">
          <a:xfrm>
            <a:off x="6516688" y="3500438"/>
            <a:ext cx="2133600" cy="319446"/>
          </a:xfrm>
          <a:prstGeom prst="rect">
            <a:avLst/>
          </a:prstGeom>
          <a:solidFill>
            <a:srgbClr val="FF0066"/>
          </a:solidFill>
          <a:ln w="9525">
            <a:solidFill>
              <a:schemeClr val="tx1"/>
            </a:solidFill>
            <a:miter lim="800000"/>
            <a:headEnd/>
            <a:tailEnd/>
          </a:ln>
          <a:effectLst/>
        </p:spPr>
        <p:txBody>
          <a:bodyPr>
            <a:spAutoFit/>
          </a:bodyPr>
          <a:lstStyle/>
          <a:p>
            <a:pPr algn="ctr">
              <a:lnSpc>
                <a:spcPct val="80000"/>
              </a:lnSpc>
              <a:spcBef>
                <a:spcPct val="50000"/>
              </a:spcBef>
            </a:pPr>
            <a:r>
              <a:rPr lang="en-US" b="1" dirty="0" smtClean="0">
                <a:solidFill>
                  <a:schemeClr val="bg1"/>
                </a:solidFill>
              </a:rPr>
              <a:t>Left ventricle</a:t>
            </a:r>
            <a:endParaRPr lang="en-GB" b="1" dirty="0">
              <a:solidFill>
                <a:schemeClr val="bg1"/>
              </a:solidFill>
            </a:endParaRPr>
          </a:p>
        </p:txBody>
      </p:sp>
      <p:sp>
        <p:nvSpPr>
          <p:cNvPr id="4108" name="Text Box 12"/>
          <p:cNvSpPr txBox="1">
            <a:spLocks noChangeArrowheads="1"/>
          </p:cNvSpPr>
          <p:nvPr/>
        </p:nvSpPr>
        <p:spPr bwMode="auto">
          <a:xfrm>
            <a:off x="0" y="1556792"/>
            <a:ext cx="9144000" cy="590931"/>
          </a:xfrm>
          <a:prstGeom prst="rect">
            <a:avLst/>
          </a:prstGeom>
          <a:solidFill>
            <a:schemeClr val="accent2"/>
          </a:solidFill>
          <a:ln w="9525">
            <a:noFill/>
            <a:miter lim="800000"/>
            <a:headEnd/>
            <a:tailEnd/>
          </a:ln>
          <a:effectLst/>
        </p:spPr>
        <p:txBody>
          <a:bodyPr>
            <a:spAutoFit/>
          </a:bodyPr>
          <a:lstStyle/>
          <a:p>
            <a:pPr>
              <a:lnSpc>
                <a:spcPct val="80000"/>
              </a:lnSpc>
              <a:spcBef>
                <a:spcPct val="50000"/>
              </a:spcBef>
              <a:buFont typeface="Wingdings" pitchFamily="2" charset="2"/>
              <a:buChar char="v"/>
            </a:pPr>
            <a:r>
              <a:rPr lang="bg-BG" dirty="0">
                <a:solidFill>
                  <a:srgbClr val="66FF99"/>
                </a:solidFill>
              </a:rPr>
              <a:t> </a:t>
            </a:r>
            <a:r>
              <a:rPr lang="en-US" sz="2000" b="1" dirty="0" smtClean="0">
                <a:solidFill>
                  <a:srgbClr val="66FF99"/>
                </a:solidFill>
              </a:rPr>
              <a:t>contraction of both ventricles begins from the apex and goes to the basis that ensures movement of the blood to </a:t>
            </a:r>
            <a:r>
              <a:rPr lang="en-US" sz="2000" b="1" dirty="0" err="1" smtClean="0">
                <a:solidFill>
                  <a:srgbClr val="66FF99"/>
                </a:solidFill>
              </a:rPr>
              <a:t>semilunar</a:t>
            </a:r>
            <a:r>
              <a:rPr lang="en-US" sz="2000" b="1" dirty="0" smtClean="0">
                <a:solidFill>
                  <a:srgbClr val="66FF99"/>
                </a:solidFill>
              </a:rPr>
              <a:t>  valves</a:t>
            </a:r>
            <a:endParaRPr lang="en-GB" sz="2000" b="1" dirty="0">
              <a:solidFill>
                <a:srgbClr val="66FF99"/>
              </a:solidFill>
            </a:endParaRPr>
          </a:p>
        </p:txBody>
      </p:sp>
      <p:sp>
        <p:nvSpPr>
          <p:cNvPr id="4109" name="Text Box 13"/>
          <p:cNvSpPr txBox="1">
            <a:spLocks noChangeArrowheads="1"/>
          </p:cNvSpPr>
          <p:nvPr/>
        </p:nvSpPr>
        <p:spPr bwMode="auto">
          <a:xfrm>
            <a:off x="0" y="2132856"/>
            <a:ext cx="9144000" cy="590931"/>
          </a:xfrm>
          <a:prstGeom prst="rect">
            <a:avLst/>
          </a:prstGeom>
          <a:solidFill>
            <a:schemeClr val="accent2"/>
          </a:solidFill>
          <a:ln w="9525">
            <a:noFill/>
            <a:miter lim="800000"/>
            <a:headEnd/>
            <a:tailEnd/>
          </a:ln>
          <a:effectLst/>
        </p:spPr>
        <p:txBody>
          <a:bodyPr wrap="square">
            <a:spAutoFit/>
          </a:bodyPr>
          <a:lstStyle/>
          <a:p>
            <a:pPr>
              <a:lnSpc>
                <a:spcPct val="80000"/>
              </a:lnSpc>
              <a:buFont typeface="Wingdings" pitchFamily="2" charset="2"/>
              <a:buChar char="v"/>
            </a:pPr>
            <a:r>
              <a:rPr lang="bg-BG" sz="2000" b="1" dirty="0">
                <a:solidFill>
                  <a:srgbClr val="00FFCC"/>
                </a:solidFill>
              </a:rPr>
              <a:t> </a:t>
            </a:r>
            <a:r>
              <a:rPr lang="en-US" sz="2000" b="1" dirty="0" smtClean="0">
                <a:solidFill>
                  <a:srgbClr val="00FFCC"/>
                </a:solidFill>
              </a:rPr>
              <a:t>relaxation occurs from the basis to the apex of ventricles ensuring rapid blood flow entering from atria</a:t>
            </a:r>
            <a:endParaRPr lang="en-GB" sz="2000" b="1" dirty="0">
              <a:solidFill>
                <a:srgbClr val="00FF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1000" fill="hold"/>
                                        <p:tgtEl>
                                          <p:spTgt spid="4101"/>
                                        </p:tgtEl>
                                        <p:attrNameLst>
                                          <p:attrName>ppt_w</p:attrName>
                                        </p:attrNameLst>
                                      </p:cBhvr>
                                      <p:tavLst>
                                        <p:tav tm="0">
                                          <p:val>
                                            <p:fltVal val="0"/>
                                          </p:val>
                                        </p:tav>
                                        <p:tav tm="100000">
                                          <p:val>
                                            <p:strVal val="#ppt_w"/>
                                          </p:val>
                                        </p:tav>
                                      </p:tavLst>
                                    </p:anim>
                                    <p:anim calcmode="lin" valueType="num">
                                      <p:cBhvr>
                                        <p:cTn id="8" dur="1000" fill="hold"/>
                                        <p:tgtEl>
                                          <p:spTgt spid="4101"/>
                                        </p:tgtEl>
                                        <p:attrNameLst>
                                          <p:attrName>ppt_h</p:attrName>
                                        </p:attrNameLst>
                                      </p:cBhvr>
                                      <p:tavLst>
                                        <p:tav tm="0">
                                          <p:val>
                                            <p:fltVal val="0"/>
                                          </p:val>
                                        </p:tav>
                                        <p:tav tm="100000">
                                          <p:val>
                                            <p:strVal val="#ppt_h"/>
                                          </p:val>
                                        </p:tav>
                                      </p:tavLst>
                                    </p:anim>
                                    <p:anim calcmode="lin" valueType="num">
                                      <p:cBhvr>
                                        <p:cTn id="9"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p:cTn id="15" dur="1000" fill="hold"/>
                                        <p:tgtEl>
                                          <p:spTgt spid="4103"/>
                                        </p:tgtEl>
                                        <p:attrNameLst>
                                          <p:attrName>ppt_w</p:attrName>
                                        </p:attrNameLst>
                                      </p:cBhvr>
                                      <p:tavLst>
                                        <p:tav tm="0">
                                          <p:val>
                                            <p:fltVal val="0"/>
                                          </p:val>
                                        </p:tav>
                                        <p:tav tm="100000">
                                          <p:val>
                                            <p:strVal val="#ppt_w"/>
                                          </p:val>
                                        </p:tav>
                                      </p:tavLst>
                                    </p:anim>
                                    <p:anim calcmode="lin" valueType="num">
                                      <p:cBhvr>
                                        <p:cTn id="16" dur="1000" fill="hold"/>
                                        <p:tgtEl>
                                          <p:spTgt spid="4103"/>
                                        </p:tgtEl>
                                        <p:attrNameLst>
                                          <p:attrName>ppt_h</p:attrName>
                                        </p:attrNameLst>
                                      </p:cBhvr>
                                      <p:tavLst>
                                        <p:tav tm="0">
                                          <p:val>
                                            <p:fltVal val="0"/>
                                          </p:val>
                                        </p:tav>
                                        <p:tav tm="100000">
                                          <p:val>
                                            <p:strVal val="#ppt_h"/>
                                          </p:val>
                                        </p:tav>
                                      </p:tavLst>
                                    </p:anim>
                                    <p:anim calcmode="lin" valueType="num">
                                      <p:cBhvr>
                                        <p:cTn id="17" dur="1000" fill="hold"/>
                                        <p:tgtEl>
                                          <p:spTgt spid="410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1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108"/>
                                        </p:tgtEl>
                                        <p:attrNameLst>
                                          <p:attrName>style.visibility</p:attrName>
                                        </p:attrNameLst>
                                      </p:cBhvr>
                                      <p:to>
                                        <p:strVal val="visible"/>
                                      </p:to>
                                    </p:set>
                                    <p:anim calcmode="lin" valueType="num">
                                      <p:cBhvr>
                                        <p:cTn id="23" dur="500" fill="hold"/>
                                        <p:tgtEl>
                                          <p:spTgt spid="4108"/>
                                        </p:tgtEl>
                                        <p:attrNameLst>
                                          <p:attrName>ppt_w</p:attrName>
                                        </p:attrNameLst>
                                      </p:cBhvr>
                                      <p:tavLst>
                                        <p:tav tm="0">
                                          <p:val>
                                            <p:fltVal val="0"/>
                                          </p:val>
                                        </p:tav>
                                        <p:tav tm="100000">
                                          <p:val>
                                            <p:strVal val="#ppt_w"/>
                                          </p:val>
                                        </p:tav>
                                      </p:tavLst>
                                    </p:anim>
                                    <p:anim calcmode="lin" valueType="num">
                                      <p:cBhvr>
                                        <p:cTn id="24" dur="500" fill="hold"/>
                                        <p:tgtEl>
                                          <p:spTgt spid="4108"/>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4109"/>
                                        </p:tgtEl>
                                        <p:attrNameLst>
                                          <p:attrName>style.visibility</p:attrName>
                                        </p:attrNameLst>
                                      </p:cBhvr>
                                      <p:to>
                                        <p:strVal val="visible"/>
                                      </p:to>
                                    </p:set>
                                    <p:anim calcmode="lin" valueType="num">
                                      <p:cBhvr>
                                        <p:cTn id="29" dur="500" fill="hold"/>
                                        <p:tgtEl>
                                          <p:spTgt spid="4109"/>
                                        </p:tgtEl>
                                        <p:attrNameLst>
                                          <p:attrName>ppt_w</p:attrName>
                                        </p:attrNameLst>
                                      </p:cBhvr>
                                      <p:tavLst>
                                        <p:tav tm="0">
                                          <p:val>
                                            <p:fltVal val="0"/>
                                          </p:val>
                                        </p:tav>
                                        <p:tav tm="100000">
                                          <p:val>
                                            <p:strVal val="#ppt_w"/>
                                          </p:val>
                                        </p:tav>
                                      </p:tavLst>
                                    </p:anim>
                                    <p:anim calcmode="lin" valueType="num">
                                      <p:cBhvr>
                                        <p:cTn id="30" dur="500" fill="hold"/>
                                        <p:tgtEl>
                                          <p:spTgt spid="41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autoUpdateAnimBg="0"/>
      <p:bldP spid="4103" grpId="0" animBg="1" autoUpdateAnimBg="0"/>
      <p:bldP spid="4108" grpId="0" animBg="1" autoUpdateAnimBg="0"/>
      <p:bldP spid="4109"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438400" y="-61913"/>
            <a:ext cx="5410200" cy="1231106"/>
          </a:xfrm>
          <a:prstGeom prst="rect">
            <a:avLst/>
          </a:prstGeom>
          <a:noFill/>
          <a:ln w="9525">
            <a:noFill/>
            <a:miter lim="800000"/>
            <a:headEnd/>
            <a:tailEnd/>
          </a:ln>
          <a:effectLst/>
        </p:spPr>
        <p:txBody>
          <a:bodyPr>
            <a:spAutoFit/>
          </a:bodyPr>
          <a:lstStyle/>
          <a:p>
            <a:pPr>
              <a:spcBef>
                <a:spcPct val="50000"/>
              </a:spcBef>
            </a:pPr>
            <a:r>
              <a:rPr lang="en-US" sz="3200" b="1" dirty="0" err="1" smtClean="0">
                <a:solidFill>
                  <a:srgbClr val="FFCCFF"/>
                </a:solidFill>
                <a:latin typeface="Calibri" pitchFamily="34" charset="0"/>
              </a:rPr>
              <a:t>Autoregulation</a:t>
            </a:r>
            <a:endParaRPr lang="en-US" sz="3200" b="1" dirty="0" smtClean="0">
              <a:solidFill>
                <a:srgbClr val="FFCCFF"/>
              </a:solidFill>
              <a:latin typeface="Calibri" pitchFamily="34" charset="0"/>
            </a:endParaRPr>
          </a:p>
          <a:p>
            <a:pPr>
              <a:spcBef>
                <a:spcPct val="50000"/>
              </a:spcBef>
            </a:pPr>
            <a:endParaRPr lang="en-GB" sz="2800" b="1" dirty="0">
              <a:solidFill>
                <a:srgbClr val="FFCCFF"/>
              </a:solidFill>
              <a:latin typeface="Calibri" pitchFamily="34" charset="0"/>
            </a:endParaRPr>
          </a:p>
        </p:txBody>
      </p:sp>
      <p:sp>
        <p:nvSpPr>
          <p:cNvPr id="6147" name="Text Box 3"/>
          <p:cNvSpPr txBox="1">
            <a:spLocks noChangeArrowheads="1"/>
          </p:cNvSpPr>
          <p:nvPr/>
        </p:nvSpPr>
        <p:spPr bwMode="auto">
          <a:xfrm>
            <a:off x="0" y="548680"/>
            <a:ext cx="9448800" cy="690638"/>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q"/>
            </a:pPr>
            <a:r>
              <a:rPr lang="bg-BG" b="1" dirty="0">
                <a:solidFill>
                  <a:srgbClr val="FFCCCC"/>
                </a:solidFill>
                <a:latin typeface="Comic Sans MS" pitchFamily="66" charset="0"/>
              </a:rPr>
              <a:t> </a:t>
            </a:r>
            <a:r>
              <a:rPr lang="en-US" sz="2400" b="1" dirty="0" smtClean="0">
                <a:solidFill>
                  <a:srgbClr val="FFCCCC"/>
                </a:solidFill>
                <a:latin typeface="Calibri" pitchFamily="34" charset="0"/>
              </a:rPr>
              <a:t>It ensures adaptation of the heart to the changes of hemodynamic conditions  without participation of </a:t>
            </a:r>
            <a:r>
              <a:rPr lang="en-US" sz="2400" b="1" dirty="0" err="1" smtClean="0">
                <a:solidFill>
                  <a:srgbClr val="FFCCCC"/>
                </a:solidFill>
                <a:latin typeface="Calibri" pitchFamily="34" charset="0"/>
              </a:rPr>
              <a:t>extracardial</a:t>
            </a:r>
            <a:r>
              <a:rPr lang="en-US" sz="2400" b="1" dirty="0" smtClean="0">
                <a:solidFill>
                  <a:srgbClr val="FFCCCC"/>
                </a:solidFill>
                <a:latin typeface="Calibri" pitchFamily="34" charset="0"/>
              </a:rPr>
              <a:t> factors.</a:t>
            </a:r>
            <a:endParaRPr lang="en-GB" sz="2400" b="1" dirty="0">
              <a:solidFill>
                <a:srgbClr val="FFCCCC"/>
              </a:solidFill>
              <a:latin typeface="Calibri" pitchFamily="34" charset="0"/>
            </a:endParaRPr>
          </a:p>
        </p:txBody>
      </p:sp>
      <p:sp>
        <p:nvSpPr>
          <p:cNvPr id="6148" name="Text Box 4"/>
          <p:cNvSpPr txBox="1">
            <a:spLocks noChangeArrowheads="1"/>
          </p:cNvSpPr>
          <p:nvPr/>
        </p:nvSpPr>
        <p:spPr bwMode="auto">
          <a:xfrm>
            <a:off x="0" y="1219200"/>
            <a:ext cx="6858000" cy="488950"/>
          </a:xfrm>
          <a:prstGeom prst="rect">
            <a:avLst/>
          </a:prstGeom>
          <a:noFill/>
          <a:ln w="9525">
            <a:noFill/>
            <a:miter lim="800000"/>
            <a:headEnd/>
            <a:tailEnd/>
          </a:ln>
          <a:effectLst/>
        </p:spPr>
        <p:txBody>
          <a:bodyPr>
            <a:spAutoFit/>
          </a:bodyPr>
          <a:lstStyle/>
          <a:p>
            <a:pPr>
              <a:spcBef>
                <a:spcPct val="50000"/>
              </a:spcBef>
            </a:pPr>
            <a:r>
              <a:rPr lang="en-US" sz="2600" b="1" dirty="0" smtClean="0">
                <a:solidFill>
                  <a:srgbClr val="FFFF00"/>
                </a:solidFill>
                <a:latin typeface="Calibri" pitchFamily="34" charset="0"/>
              </a:rPr>
              <a:t>2 mechanisms</a:t>
            </a:r>
            <a:r>
              <a:rPr lang="bg-BG" sz="2600" b="1" dirty="0" smtClean="0">
                <a:solidFill>
                  <a:srgbClr val="FFFF00"/>
                </a:solidFill>
                <a:latin typeface="Calibri" pitchFamily="34" charset="0"/>
              </a:rPr>
              <a:t>:</a:t>
            </a:r>
            <a:endParaRPr lang="en-GB" sz="2600" b="1" dirty="0">
              <a:solidFill>
                <a:srgbClr val="FFFF00"/>
              </a:solidFill>
              <a:latin typeface="Calibri" pitchFamily="34" charset="0"/>
            </a:endParaRPr>
          </a:p>
        </p:txBody>
      </p:sp>
      <p:grpSp>
        <p:nvGrpSpPr>
          <p:cNvPr id="2" name="Group 14"/>
          <p:cNvGrpSpPr>
            <a:grpSpLocks/>
          </p:cNvGrpSpPr>
          <p:nvPr/>
        </p:nvGrpSpPr>
        <p:grpSpPr bwMode="auto">
          <a:xfrm>
            <a:off x="179512" y="1701255"/>
            <a:ext cx="9144000" cy="2554288"/>
            <a:chOff x="0" y="1003"/>
            <a:chExt cx="5760" cy="1609"/>
          </a:xfrm>
        </p:grpSpPr>
        <p:sp>
          <p:nvSpPr>
            <p:cNvPr id="6149" name="Text Box 5"/>
            <p:cNvSpPr txBox="1">
              <a:spLocks noChangeArrowheads="1"/>
            </p:cNvSpPr>
            <p:nvPr/>
          </p:nvSpPr>
          <p:spPr bwMode="auto">
            <a:xfrm>
              <a:off x="0" y="1003"/>
              <a:ext cx="5760" cy="310"/>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bg-BG" b="1" dirty="0" smtClean="0">
                  <a:solidFill>
                    <a:srgbClr val="FFCCFF"/>
                  </a:solidFill>
                  <a:latin typeface="Comic Sans MS" pitchFamily="66" charset="0"/>
                </a:rPr>
                <a:t> </a:t>
              </a:r>
              <a:r>
                <a:rPr lang="en-US" sz="2600" b="1" dirty="0" err="1" smtClean="0">
                  <a:solidFill>
                    <a:srgbClr val="FFCCFF"/>
                  </a:solidFill>
                  <a:latin typeface="Calibri" pitchFamily="34" charset="0"/>
                </a:rPr>
                <a:t>heterometric</a:t>
              </a:r>
              <a:r>
                <a:rPr lang="en-US" sz="2600" b="1" dirty="0" smtClean="0">
                  <a:solidFill>
                    <a:srgbClr val="FFCCFF"/>
                  </a:solidFill>
                  <a:latin typeface="Calibri" pitchFamily="34" charset="0"/>
                </a:rPr>
                <a:t> </a:t>
              </a:r>
              <a:r>
                <a:rPr lang="en-US" sz="2000" b="1" dirty="0" smtClean="0">
                  <a:solidFill>
                    <a:srgbClr val="FFCCFF"/>
                  </a:solidFill>
                  <a:latin typeface="Calibri" pitchFamily="34" charset="0"/>
                </a:rPr>
                <a:t>(law of</a:t>
              </a:r>
              <a:r>
                <a:rPr lang="bg-BG" sz="2000" b="1" dirty="0" smtClean="0">
                  <a:solidFill>
                    <a:srgbClr val="FFCCFF"/>
                  </a:solidFill>
                  <a:latin typeface="Calibri" pitchFamily="34" charset="0"/>
                </a:rPr>
                <a:t> </a:t>
              </a:r>
              <a:r>
                <a:rPr lang="en-US" sz="2000" b="1" i="1" dirty="0" smtClean="0">
                  <a:solidFill>
                    <a:srgbClr val="FFCCFF"/>
                  </a:solidFill>
                  <a:latin typeface="Calibri" pitchFamily="34" charset="0"/>
                </a:rPr>
                <a:t>Frank – Starling)</a:t>
              </a:r>
              <a:endParaRPr lang="bg-BG" sz="2000" b="1" i="1" dirty="0">
                <a:solidFill>
                  <a:srgbClr val="FFCCFF"/>
                </a:solidFill>
                <a:latin typeface="Calibri" pitchFamily="34" charset="0"/>
              </a:endParaRPr>
            </a:p>
          </p:txBody>
        </p:sp>
        <p:sp>
          <p:nvSpPr>
            <p:cNvPr id="6150" name="Rectangle 6"/>
            <p:cNvSpPr>
              <a:spLocks noChangeArrowheads="1"/>
            </p:cNvSpPr>
            <p:nvPr/>
          </p:nvSpPr>
          <p:spPr bwMode="auto">
            <a:xfrm>
              <a:off x="0" y="2304"/>
              <a:ext cx="5760" cy="308"/>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en-US" sz="2600" b="1" dirty="0" smtClean="0">
                  <a:solidFill>
                    <a:srgbClr val="00FFCC"/>
                  </a:solidFill>
                  <a:latin typeface="Calibri" pitchFamily="34" charset="0"/>
                </a:rPr>
                <a:t> </a:t>
              </a:r>
              <a:r>
                <a:rPr lang="en-US" sz="2600" b="1" dirty="0" err="1" smtClean="0">
                  <a:solidFill>
                    <a:srgbClr val="00FFCC"/>
                  </a:solidFill>
                  <a:latin typeface="Calibri" pitchFamily="34" charset="0"/>
                </a:rPr>
                <a:t>homeometric</a:t>
              </a:r>
              <a:endParaRPr lang="en-GB" sz="2600" b="1" dirty="0">
                <a:solidFill>
                  <a:srgbClr val="00FFCC"/>
                </a:solidFill>
                <a:latin typeface="Calibri" pitchFamily="34" charset="0"/>
              </a:endParaRPr>
            </a:p>
          </p:txBody>
        </p:sp>
      </p:grpSp>
      <p:sp>
        <p:nvSpPr>
          <p:cNvPr id="6151" name="Rectangle 7"/>
          <p:cNvSpPr>
            <a:spLocks noChangeArrowheads="1"/>
          </p:cNvSpPr>
          <p:nvPr/>
        </p:nvSpPr>
        <p:spPr bwMode="auto">
          <a:xfrm>
            <a:off x="0" y="2295525"/>
            <a:ext cx="9448800" cy="535531"/>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
            </a:pPr>
            <a:r>
              <a:rPr lang="bg-BG" b="1" dirty="0">
                <a:solidFill>
                  <a:srgbClr val="CCCCFF"/>
                </a:solidFill>
                <a:latin typeface="Comic Sans MS" pitchFamily="66" charset="0"/>
              </a:rPr>
              <a:t> </a:t>
            </a:r>
            <a:r>
              <a:rPr lang="en-US" b="1" dirty="0" smtClean="0">
                <a:solidFill>
                  <a:srgbClr val="CCCCFF"/>
                </a:solidFill>
                <a:latin typeface="Comic Sans MS" pitchFamily="66" charset="0"/>
              </a:rPr>
              <a:t>It triggers when the length of </a:t>
            </a:r>
            <a:r>
              <a:rPr lang="en-US" b="1" dirty="0" err="1" smtClean="0">
                <a:solidFill>
                  <a:srgbClr val="CCCCFF"/>
                </a:solidFill>
                <a:latin typeface="Comic Sans MS" pitchFamily="66" charset="0"/>
              </a:rPr>
              <a:t>myocytes</a:t>
            </a:r>
            <a:r>
              <a:rPr lang="en-US" b="1" dirty="0" smtClean="0">
                <a:solidFill>
                  <a:srgbClr val="CCCCFF"/>
                </a:solidFill>
                <a:latin typeface="Comic Sans MS" pitchFamily="66" charset="0"/>
              </a:rPr>
              <a:t> is changed before start of contraction </a:t>
            </a:r>
            <a:r>
              <a:rPr lang="bg-BG" b="1" dirty="0" smtClean="0">
                <a:solidFill>
                  <a:srgbClr val="CCCCFF"/>
                </a:solidFill>
                <a:latin typeface="Comic Sans MS" pitchFamily="66" charset="0"/>
              </a:rPr>
              <a:t> </a:t>
            </a:r>
            <a:r>
              <a:rPr lang="en-US" b="1" dirty="0" smtClean="0">
                <a:solidFill>
                  <a:srgbClr val="CCCCFF"/>
                </a:solidFill>
                <a:latin typeface="Comic Sans MS" pitchFamily="66" charset="0"/>
              </a:rPr>
              <a:t>( EDV) </a:t>
            </a:r>
            <a:endParaRPr lang="bg-BG" b="1" dirty="0">
              <a:solidFill>
                <a:srgbClr val="CCCCFF"/>
              </a:solidFill>
              <a:latin typeface="Comic Sans MS" pitchFamily="66" charset="0"/>
            </a:endParaRPr>
          </a:p>
        </p:txBody>
      </p:sp>
      <p:sp>
        <p:nvSpPr>
          <p:cNvPr id="6153" name="Text Box 9"/>
          <p:cNvSpPr txBox="1">
            <a:spLocks noChangeArrowheads="1"/>
          </p:cNvSpPr>
          <p:nvPr/>
        </p:nvSpPr>
        <p:spPr bwMode="auto">
          <a:xfrm>
            <a:off x="-76200" y="2971800"/>
            <a:ext cx="9220200" cy="646331"/>
          </a:xfrm>
          <a:prstGeom prst="rect">
            <a:avLst/>
          </a:prstGeom>
          <a:noFill/>
          <a:ln w="9525">
            <a:noFill/>
            <a:miter lim="800000"/>
            <a:headEnd/>
            <a:tailEnd/>
          </a:ln>
          <a:effectLst/>
        </p:spPr>
        <p:txBody>
          <a:bodyPr>
            <a:spAutoFit/>
          </a:bodyPr>
          <a:lstStyle/>
          <a:p>
            <a:pPr>
              <a:buFont typeface="Wingdings" pitchFamily="2" charset="2"/>
              <a:buChar char="v"/>
            </a:pPr>
            <a:r>
              <a:rPr lang="bg-BG" b="1" dirty="0">
                <a:solidFill>
                  <a:srgbClr val="00FFFF"/>
                </a:solidFill>
                <a:latin typeface="Comic Sans MS" pitchFamily="66" charset="0"/>
              </a:rPr>
              <a:t> </a:t>
            </a:r>
            <a:r>
              <a:rPr lang="en-US" b="1" dirty="0" smtClean="0">
                <a:solidFill>
                  <a:srgbClr val="00FFFF"/>
                </a:solidFill>
                <a:latin typeface="Comic Sans MS" pitchFamily="66" charset="0"/>
              </a:rPr>
              <a:t>It ensures stronger than normally contraction to decrease EDV.</a:t>
            </a:r>
            <a:endParaRPr lang="bg-BG" b="1" dirty="0">
              <a:solidFill>
                <a:srgbClr val="00FFFF"/>
              </a:solidFill>
              <a:latin typeface="Comic Sans MS" pitchFamily="66" charset="0"/>
            </a:endParaRPr>
          </a:p>
          <a:p>
            <a:pPr>
              <a:buFont typeface="Wingdings" pitchFamily="2" charset="2"/>
              <a:buNone/>
            </a:pPr>
            <a:r>
              <a:rPr lang="bg-BG" b="1" dirty="0">
                <a:solidFill>
                  <a:srgbClr val="00FFFF"/>
                </a:solidFill>
                <a:latin typeface="Comic Sans MS" pitchFamily="66" charset="0"/>
              </a:rPr>
              <a:t>                                                           </a:t>
            </a:r>
            <a:endParaRPr lang="en-GB" b="1" dirty="0">
              <a:solidFill>
                <a:srgbClr val="00FFFF"/>
              </a:solidFill>
              <a:latin typeface="Comic Sans MS" pitchFamily="66" charset="0"/>
            </a:endParaRPr>
          </a:p>
        </p:txBody>
      </p:sp>
      <p:sp>
        <p:nvSpPr>
          <p:cNvPr id="6154" name="Text Box 10"/>
          <p:cNvSpPr txBox="1">
            <a:spLocks noChangeArrowheads="1"/>
          </p:cNvSpPr>
          <p:nvPr/>
        </p:nvSpPr>
        <p:spPr bwMode="auto">
          <a:xfrm>
            <a:off x="0" y="4797152"/>
            <a:ext cx="91440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bg-BG" b="1" dirty="0">
                <a:solidFill>
                  <a:srgbClr val="99FF66"/>
                </a:solidFill>
                <a:latin typeface="Comic Sans MS" pitchFamily="66" charset="0"/>
              </a:rPr>
              <a:t> </a:t>
            </a:r>
            <a:r>
              <a:rPr lang="en-US" b="1" dirty="0" smtClean="0">
                <a:solidFill>
                  <a:srgbClr val="99FF66"/>
                </a:solidFill>
                <a:latin typeface="Comic Sans MS" pitchFamily="66" charset="0"/>
              </a:rPr>
              <a:t>change of HR</a:t>
            </a:r>
            <a:r>
              <a:rPr lang="bg-BG" b="1" dirty="0" smtClean="0">
                <a:solidFill>
                  <a:srgbClr val="99FF66"/>
                </a:solidFill>
                <a:latin typeface="Comic Sans MS" pitchFamily="66" charset="0"/>
              </a:rPr>
              <a:t>- </a:t>
            </a:r>
            <a:r>
              <a:rPr lang="en-US" b="1" dirty="0" smtClean="0">
                <a:solidFill>
                  <a:srgbClr val="99FF66"/>
                </a:solidFill>
                <a:latin typeface="Comic Sans MS" pitchFamily="66" charset="0"/>
              </a:rPr>
              <a:t>effect of </a:t>
            </a:r>
            <a:r>
              <a:rPr lang="en-US" b="1" i="1" dirty="0" smtClean="0">
                <a:solidFill>
                  <a:srgbClr val="99FF66"/>
                </a:solidFill>
                <a:latin typeface="Comic Sans MS" pitchFamily="66" charset="0"/>
              </a:rPr>
              <a:t>Bowditch</a:t>
            </a:r>
            <a:r>
              <a:rPr lang="bg-BG" b="1" dirty="0" smtClean="0">
                <a:solidFill>
                  <a:srgbClr val="99FF66"/>
                </a:solidFill>
                <a:latin typeface="Comic Sans MS" pitchFamily="66" charset="0"/>
              </a:rPr>
              <a:t> </a:t>
            </a:r>
            <a:endParaRPr lang="en-GB" b="1" dirty="0">
              <a:solidFill>
                <a:srgbClr val="99FF66"/>
              </a:solidFill>
              <a:latin typeface="Comic Sans MS" pitchFamily="66" charset="0"/>
            </a:endParaRPr>
          </a:p>
        </p:txBody>
      </p:sp>
      <p:sp>
        <p:nvSpPr>
          <p:cNvPr id="6155" name="Text Box 11"/>
          <p:cNvSpPr txBox="1">
            <a:spLocks noChangeArrowheads="1"/>
          </p:cNvSpPr>
          <p:nvPr/>
        </p:nvSpPr>
        <p:spPr bwMode="auto">
          <a:xfrm>
            <a:off x="0" y="5229200"/>
            <a:ext cx="91440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bg-BG" b="1" dirty="0">
                <a:solidFill>
                  <a:srgbClr val="66FF33"/>
                </a:solidFill>
                <a:latin typeface="Comic Sans MS" pitchFamily="66" charset="0"/>
              </a:rPr>
              <a:t> </a:t>
            </a:r>
            <a:r>
              <a:rPr lang="en-US" b="1" dirty="0" smtClean="0">
                <a:solidFill>
                  <a:srgbClr val="66FF33"/>
                </a:solidFill>
                <a:latin typeface="Comic Sans MS" pitchFamily="66" charset="0"/>
              </a:rPr>
              <a:t>increased </a:t>
            </a:r>
            <a:r>
              <a:rPr lang="en-US" b="1" dirty="0" err="1" smtClean="0">
                <a:solidFill>
                  <a:srgbClr val="66FF33"/>
                </a:solidFill>
                <a:latin typeface="Comic Sans MS" pitchFamily="66" charset="0"/>
              </a:rPr>
              <a:t>afterload</a:t>
            </a:r>
            <a:r>
              <a:rPr lang="en-US" b="1" dirty="0" smtClean="0">
                <a:solidFill>
                  <a:srgbClr val="66FF33"/>
                </a:solidFill>
                <a:latin typeface="Comic Sans MS" pitchFamily="66" charset="0"/>
              </a:rPr>
              <a:t> effect </a:t>
            </a:r>
            <a:r>
              <a:rPr lang="en-US" b="1" dirty="0" err="1" smtClean="0">
                <a:solidFill>
                  <a:srgbClr val="66FF33"/>
                </a:solidFill>
                <a:latin typeface="Comic Sans MS" pitchFamily="66" charset="0"/>
              </a:rPr>
              <a:t>of</a:t>
            </a:r>
            <a:r>
              <a:rPr lang="en-US" b="1" i="1" dirty="0" err="1" smtClean="0">
                <a:solidFill>
                  <a:srgbClr val="66FF33"/>
                </a:solidFill>
                <a:latin typeface="Comic Sans MS" pitchFamily="66" charset="0"/>
              </a:rPr>
              <a:t>Anrep</a:t>
            </a:r>
            <a:r>
              <a:rPr lang="en-US" b="1" dirty="0" smtClean="0">
                <a:solidFill>
                  <a:srgbClr val="66FF33"/>
                </a:solidFill>
                <a:latin typeface="Comic Sans MS" pitchFamily="66" charset="0"/>
              </a:rPr>
              <a:t> </a:t>
            </a:r>
            <a:r>
              <a:rPr lang="bg-BG" b="1" dirty="0" smtClean="0">
                <a:solidFill>
                  <a:srgbClr val="66FF33"/>
                </a:solidFill>
                <a:latin typeface="Comic Sans MS" pitchFamily="66" charset="0"/>
              </a:rPr>
              <a:t>  </a:t>
            </a:r>
            <a:r>
              <a:rPr lang="en-GB" b="1" dirty="0" smtClean="0">
                <a:solidFill>
                  <a:srgbClr val="66FF33"/>
                </a:solidFill>
                <a:latin typeface="Comic Sans MS" pitchFamily="66" charset="0"/>
                <a:cs typeface="Times New Roman" pitchFamily="18" charset="0"/>
              </a:rPr>
              <a:t> </a:t>
            </a:r>
            <a:endParaRPr lang="en-GB" b="1" dirty="0">
              <a:solidFill>
                <a:srgbClr val="66FF33"/>
              </a:solidFill>
              <a:latin typeface="Comic Sans MS" pitchFamily="66" charset="0"/>
              <a:cs typeface="Times New Roman" pitchFamily="18" charset="0"/>
            </a:endParaRPr>
          </a:p>
        </p:txBody>
      </p:sp>
      <p:sp>
        <p:nvSpPr>
          <p:cNvPr id="6156" name="Text Box 12"/>
          <p:cNvSpPr txBox="1">
            <a:spLocks noChangeArrowheads="1"/>
          </p:cNvSpPr>
          <p:nvPr/>
        </p:nvSpPr>
        <p:spPr bwMode="auto">
          <a:xfrm>
            <a:off x="0" y="5733256"/>
            <a:ext cx="9144000" cy="923330"/>
          </a:xfrm>
          <a:prstGeom prst="rect">
            <a:avLst/>
          </a:prstGeom>
          <a:noFill/>
          <a:ln w="9525">
            <a:noFill/>
            <a:miter lim="800000"/>
            <a:headEnd/>
            <a:tailEnd/>
          </a:ln>
          <a:effectLst/>
        </p:spPr>
        <p:txBody>
          <a:bodyPr>
            <a:spAutoFit/>
          </a:bodyPr>
          <a:lstStyle/>
          <a:p>
            <a:pPr>
              <a:buFont typeface="Wingdings" pitchFamily="2" charset="2"/>
              <a:buChar char="v"/>
            </a:pPr>
            <a:r>
              <a:rPr lang="en-US" b="1" dirty="0" smtClean="0">
                <a:solidFill>
                  <a:srgbClr val="00FFFF"/>
                </a:solidFill>
                <a:latin typeface="Comic Sans MS" pitchFamily="66" charset="0"/>
              </a:rPr>
              <a:t> It ensures stronger than normally contraction during increased HR and arterial pressure</a:t>
            </a:r>
            <a:endParaRPr lang="bg-BG" b="1" dirty="0" smtClean="0">
              <a:solidFill>
                <a:srgbClr val="00FFFF"/>
              </a:solidFill>
              <a:latin typeface="Comic Sans MS" pitchFamily="66" charset="0"/>
            </a:endParaRPr>
          </a:p>
          <a:p>
            <a:pPr>
              <a:buFont typeface="Wingdings" pitchFamily="2" charset="2"/>
              <a:buNone/>
            </a:pPr>
            <a:r>
              <a:rPr lang="bg-BG" b="1" dirty="0" smtClean="0">
                <a:solidFill>
                  <a:srgbClr val="00FFFF"/>
                </a:solidFill>
                <a:latin typeface="Comic Sans MS" pitchFamily="66" charset="0"/>
              </a:rPr>
              <a:t>                                                           </a:t>
            </a:r>
            <a:endParaRPr lang="en-GB" b="1" dirty="0" smtClean="0">
              <a:solidFill>
                <a:srgbClr val="00FFFF"/>
              </a:solidFill>
              <a:latin typeface="Comic Sans MS" pitchFamily="66" charset="0"/>
            </a:endParaRPr>
          </a:p>
        </p:txBody>
      </p:sp>
      <p:sp>
        <p:nvSpPr>
          <p:cNvPr id="6157" name="Rectangle 13"/>
          <p:cNvSpPr>
            <a:spLocks noChangeArrowheads="1"/>
          </p:cNvSpPr>
          <p:nvPr/>
        </p:nvSpPr>
        <p:spPr bwMode="auto">
          <a:xfrm>
            <a:off x="0" y="4293096"/>
            <a:ext cx="6558206" cy="369332"/>
          </a:xfrm>
          <a:prstGeom prst="rect">
            <a:avLst/>
          </a:prstGeom>
          <a:noFill/>
          <a:ln w="9525">
            <a:noFill/>
            <a:miter lim="800000"/>
            <a:headEnd/>
            <a:tailEnd/>
          </a:ln>
          <a:effectLst/>
        </p:spPr>
        <p:txBody>
          <a:bodyPr wrap="none">
            <a:spAutoFit/>
          </a:bodyPr>
          <a:lstStyle/>
          <a:p>
            <a:pPr>
              <a:buFont typeface="Wingdings" pitchFamily="2" charset="2"/>
              <a:buChar char="§"/>
            </a:pPr>
            <a:r>
              <a:rPr lang="bg-BG" b="1" dirty="0">
                <a:solidFill>
                  <a:srgbClr val="99FF99"/>
                </a:solidFill>
                <a:latin typeface="Comic Sans MS" pitchFamily="66" charset="0"/>
              </a:rPr>
              <a:t> </a:t>
            </a:r>
            <a:r>
              <a:rPr lang="en-US" b="1" dirty="0" smtClean="0">
                <a:solidFill>
                  <a:srgbClr val="CCCCFF"/>
                </a:solidFill>
                <a:latin typeface="Comic Sans MS" pitchFamily="66" charset="0"/>
              </a:rPr>
              <a:t>It triggers  without change of the length of </a:t>
            </a:r>
            <a:r>
              <a:rPr lang="en-US" b="1" dirty="0" err="1" smtClean="0">
                <a:solidFill>
                  <a:srgbClr val="CCCCFF"/>
                </a:solidFill>
                <a:latin typeface="Comic Sans MS" pitchFamily="66" charset="0"/>
              </a:rPr>
              <a:t>myocytes</a:t>
            </a:r>
            <a:r>
              <a:rPr lang="bg-BG" b="1" dirty="0" smtClean="0">
                <a:solidFill>
                  <a:srgbClr val="99FF99"/>
                </a:solidFill>
                <a:latin typeface="Comic Sans MS" pitchFamily="66" charset="0"/>
              </a:rPr>
              <a:t>:</a:t>
            </a:r>
            <a:endParaRPr lang="en-GB" b="1" dirty="0">
              <a:solidFill>
                <a:srgbClr val="99FF99"/>
              </a:solidFill>
              <a:latin typeface="Comic Sans MS" pitchFamily="66" charset="0"/>
            </a:endParaRPr>
          </a:p>
        </p:txBody>
      </p:sp>
      <p:cxnSp>
        <p:nvCxnSpPr>
          <p:cNvPr id="17" name="Straight Arrow Connector 16"/>
          <p:cNvCxnSpPr/>
          <p:nvPr/>
        </p:nvCxnSpPr>
        <p:spPr>
          <a:xfrm flipV="1">
            <a:off x="179512" y="2564904"/>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151"/>
                                        </p:tgtEl>
                                        <p:attrNameLst>
                                          <p:attrName>style.visibility</p:attrName>
                                        </p:attrNameLst>
                                      </p:cBhvr>
                                      <p:to>
                                        <p:strVal val="visible"/>
                                      </p:to>
                                    </p:set>
                                    <p:anim calcmode="lin" valueType="num">
                                      <p:cBhvr additive="base">
                                        <p:cTn id="19" dur="500" fill="hold"/>
                                        <p:tgtEl>
                                          <p:spTgt spid="6151"/>
                                        </p:tgtEl>
                                        <p:attrNameLst>
                                          <p:attrName>ppt_x</p:attrName>
                                        </p:attrNameLst>
                                      </p:cBhvr>
                                      <p:tavLst>
                                        <p:tav tm="0">
                                          <p:val>
                                            <p:strVal val="0-#ppt_w/2"/>
                                          </p:val>
                                        </p:tav>
                                        <p:tav tm="100000">
                                          <p:val>
                                            <p:strVal val="#ppt_x"/>
                                          </p:val>
                                        </p:tav>
                                      </p:tavLst>
                                    </p:anim>
                                    <p:anim calcmode="lin" valueType="num">
                                      <p:cBhvr additive="base">
                                        <p:cTn id="20" dur="500" fill="hold"/>
                                        <p:tgtEl>
                                          <p:spTgt spid="615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6153"/>
                                        </p:tgtEl>
                                        <p:attrNameLst>
                                          <p:attrName>style.visibility</p:attrName>
                                        </p:attrNameLst>
                                      </p:cBhvr>
                                      <p:to>
                                        <p:strVal val="visible"/>
                                      </p:to>
                                    </p:set>
                                    <p:anim calcmode="lin" valueType="num">
                                      <p:cBhvr additive="base">
                                        <p:cTn id="25" dur="500" fill="hold"/>
                                        <p:tgtEl>
                                          <p:spTgt spid="6153"/>
                                        </p:tgtEl>
                                        <p:attrNameLst>
                                          <p:attrName>ppt_x</p:attrName>
                                        </p:attrNameLst>
                                      </p:cBhvr>
                                      <p:tavLst>
                                        <p:tav tm="0">
                                          <p:val>
                                            <p:strVal val="1+#ppt_w/2"/>
                                          </p:val>
                                        </p:tav>
                                        <p:tav tm="100000">
                                          <p:val>
                                            <p:strVal val="#ppt_x"/>
                                          </p:val>
                                        </p:tav>
                                      </p:tavLst>
                                    </p:anim>
                                    <p:anim calcmode="lin" valueType="num">
                                      <p:cBhvr additive="base">
                                        <p:cTn id="26" dur="500" fill="hold"/>
                                        <p:tgtEl>
                                          <p:spTgt spid="615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6157"/>
                                        </p:tgtEl>
                                        <p:attrNameLst>
                                          <p:attrName>style.visibility</p:attrName>
                                        </p:attrNameLst>
                                      </p:cBhvr>
                                      <p:to>
                                        <p:strVal val="visible"/>
                                      </p:to>
                                    </p:set>
                                    <p:anim calcmode="lin" valueType="num">
                                      <p:cBhvr additive="base">
                                        <p:cTn id="31" dur="500" fill="hold"/>
                                        <p:tgtEl>
                                          <p:spTgt spid="6157"/>
                                        </p:tgtEl>
                                        <p:attrNameLst>
                                          <p:attrName>ppt_x</p:attrName>
                                        </p:attrNameLst>
                                      </p:cBhvr>
                                      <p:tavLst>
                                        <p:tav tm="0">
                                          <p:val>
                                            <p:strVal val="0-#ppt_w/2"/>
                                          </p:val>
                                        </p:tav>
                                        <p:tav tm="100000">
                                          <p:val>
                                            <p:strVal val="#ppt_x"/>
                                          </p:val>
                                        </p:tav>
                                      </p:tavLst>
                                    </p:anim>
                                    <p:anim calcmode="lin" valueType="num">
                                      <p:cBhvr additive="base">
                                        <p:cTn id="32" dur="500" fill="hold"/>
                                        <p:tgtEl>
                                          <p:spTgt spid="615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54"/>
                                        </p:tgtEl>
                                        <p:attrNameLst>
                                          <p:attrName>style.visibility</p:attrName>
                                        </p:attrNameLst>
                                      </p:cBhvr>
                                      <p:to>
                                        <p:strVal val="visible"/>
                                      </p:to>
                                    </p:set>
                                    <p:animEffect transition="in" filter="wipe(left)">
                                      <p:cBhvr>
                                        <p:cTn id="37" dur="500"/>
                                        <p:tgtEl>
                                          <p:spTgt spid="615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155"/>
                                        </p:tgtEl>
                                        <p:attrNameLst>
                                          <p:attrName>style.visibility</p:attrName>
                                        </p:attrNameLst>
                                      </p:cBhvr>
                                      <p:to>
                                        <p:strVal val="visible"/>
                                      </p:to>
                                    </p:set>
                                    <p:animEffect transition="in" filter="wipe(left)">
                                      <p:cBhvr>
                                        <p:cTn id="42" dur="500"/>
                                        <p:tgtEl>
                                          <p:spTgt spid="615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6" fill="hold" grpId="0" nodeType="clickEffect">
                                  <p:stCondLst>
                                    <p:cond delay="0"/>
                                  </p:stCondLst>
                                  <p:childTnLst>
                                    <p:set>
                                      <p:cBhvr>
                                        <p:cTn id="46" dur="1" fill="hold">
                                          <p:stCondLst>
                                            <p:cond delay="0"/>
                                          </p:stCondLst>
                                        </p:cTn>
                                        <p:tgtEl>
                                          <p:spTgt spid="6156"/>
                                        </p:tgtEl>
                                        <p:attrNameLst>
                                          <p:attrName>style.visibility</p:attrName>
                                        </p:attrNameLst>
                                      </p:cBhvr>
                                      <p:to>
                                        <p:strVal val="visible"/>
                                      </p:to>
                                    </p:set>
                                    <p:anim calcmode="lin" valueType="num">
                                      <p:cBhvr additive="base">
                                        <p:cTn id="47" dur="500" fill="hold"/>
                                        <p:tgtEl>
                                          <p:spTgt spid="6156"/>
                                        </p:tgtEl>
                                        <p:attrNameLst>
                                          <p:attrName>ppt_x</p:attrName>
                                        </p:attrNameLst>
                                      </p:cBhvr>
                                      <p:tavLst>
                                        <p:tav tm="0">
                                          <p:val>
                                            <p:strVal val="1+#ppt_w/2"/>
                                          </p:val>
                                        </p:tav>
                                        <p:tav tm="100000">
                                          <p:val>
                                            <p:strVal val="#ppt_x"/>
                                          </p:val>
                                        </p:tav>
                                      </p:tavLst>
                                    </p:anim>
                                    <p:anim calcmode="lin" valueType="num">
                                      <p:cBhvr additive="base">
                                        <p:cTn id="48"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P spid="6151" grpId="0" autoUpdateAnimBg="0"/>
      <p:bldP spid="6153" grpId="0" autoUpdateAnimBg="0"/>
      <p:bldP spid="6154" grpId="0" autoUpdateAnimBg="0"/>
      <p:bldP spid="6155" grpId="0" autoUpdateAnimBg="0"/>
      <p:bldP spid="6156" grpId="0" autoUpdateAnimBg="0"/>
      <p:bldP spid="615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E:\101a.jpg"/>
          <p:cNvPicPr>
            <a:picLocks noChangeAspect="1" noChangeArrowheads="1"/>
          </p:cNvPicPr>
          <p:nvPr/>
        </p:nvPicPr>
        <p:blipFill>
          <a:blip r:embed="rId2" cstate="print">
            <a:lum bright="-6000" contrast="18000"/>
          </a:blip>
          <a:srcRect l="5507" t="9755" r="54346" b="24127"/>
          <a:stretch>
            <a:fillRect/>
          </a:stretch>
        </p:blipFill>
        <p:spPr bwMode="auto">
          <a:xfrm>
            <a:off x="5004048" y="908720"/>
            <a:ext cx="3962400" cy="2133600"/>
          </a:xfrm>
          <a:prstGeom prst="rect">
            <a:avLst/>
          </a:prstGeom>
          <a:noFill/>
        </p:spPr>
      </p:pic>
      <p:pic>
        <p:nvPicPr>
          <p:cNvPr id="77829" name="Picture 5" descr="D:\Elka\68.jpg"/>
          <p:cNvPicPr>
            <a:picLocks noChangeAspect="1" noChangeArrowheads="1"/>
          </p:cNvPicPr>
          <p:nvPr/>
        </p:nvPicPr>
        <p:blipFill>
          <a:blip r:embed="rId3" cstate="print">
            <a:lum contrast="12000"/>
          </a:blip>
          <a:srcRect l="65834" t="16217" b="50000"/>
          <a:stretch>
            <a:fillRect/>
          </a:stretch>
        </p:blipFill>
        <p:spPr bwMode="auto">
          <a:xfrm>
            <a:off x="0" y="1052736"/>
            <a:ext cx="4572000" cy="2133600"/>
          </a:xfrm>
          <a:prstGeom prst="rect">
            <a:avLst/>
          </a:prstGeom>
          <a:noFill/>
        </p:spPr>
      </p:pic>
      <p:sp>
        <p:nvSpPr>
          <p:cNvPr id="77830" name="Text Box 6"/>
          <p:cNvSpPr txBox="1">
            <a:spLocks noChangeArrowheads="1"/>
          </p:cNvSpPr>
          <p:nvPr/>
        </p:nvSpPr>
        <p:spPr bwMode="auto">
          <a:xfrm>
            <a:off x="-15875" y="5021263"/>
            <a:ext cx="184150" cy="457200"/>
          </a:xfrm>
          <a:prstGeom prst="rect">
            <a:avLst/>
          </a:prstGeom>
          <a:noFill/>
          <a:ln w="9525">
            <a:noFill/>
            <a:miter lim="800000"/>
            <a:headEnd/>
            <a:tailEnd/>
          </a:ln>
          <a:effectLst/>
        </p:spPr>
        <p:txBody>
          <a:bodyPr>
            <a:spAutoFit/>
          </a:bodyPr>
          <a:lstStyle/>
          <a:p>
            <a:pPr>
              <a:spcBef>
                <a:spcPct val="50000"/>
              </a:spcBef>
            </a:pPr>
            <a:endParaRPr lang="bg-BG"/>
          </a:p>
        </p:txBody>
      </p:sp>
      <p:sp>
        <p:nvSpPr>
          <p:cNvPr id="77831" name="Text Box 7"/>
          <p:cNvSpPr txBox="1">
            <a:spLocks noChangeArrowheads="1"/>
          </p:cNvSpPr>
          <p:nvPr/>
        </p:nvSpPr>
        <p:spPr bwMode="auto">
          <a:xfrm>
            <a:off x="0" y="4005064"/>
            <a:ext cx="8991600" cy="316433"/>
          </a:xfrm>
          <a:prstGeom prst="rect">
            <a:avLst/>
          </a:prstGeom>
          <a:noFill/>
          <a:ln w="9525">
            <a:noFill/>
            <a:miter lim="800000"/>
            <a:headEnd/>
            <a:tailEnd/>
          </a:ln>
          <a:effectLst/>
        </p:spPr>
        <p:txBody>
          <a:bodyPr wrap="square">
            <a:spAutoFit/>
          </a:bodyPr>
          <a:lstStyle/>
          <a:p>
            <a:pPr>
              <a:lnSpc>
                <a:spcPct val="80000"/>
              </a:lnSpc>
              <a:spcBef>
                <a:spcPct val="50000"/>
              </a:spcBef>
              <a:buFont typeface="Wingdings" pitchFamily="2" charset="2"/>
              <a:buChar char="Ø"/>
            </a:pPr>
            <a:r>
              <a:rPr lang="bg-BG" b="1" dirty="0">
                <a:solidFill>
                  <a:srgbClr val="FF0000"/>
                </a:solidFill>
                <a:latin typeface="Comic Sans MS" pitchFamily="66" charset="0"/>
              </a:rPr>
              <a:t> </a:t>
            </a:r>
            <a:r>
              <a:rPr lang="en-US" b="1" dirty="0" smtClean="0">
                <a:solidFill>
                  <a:srgbClr val="FF0000"/>
                </a:solidFill>
                <a:latin typeface="Comic Sans MS" pitchFamily="66" charset="0"/>
              </a:rPr>
              <a:t>Increased EDV lengthens the </a:t>
            </a:r>
            <a:r>
              <a:rPr lang="en-US" b="1" dirty="0" err="1" smtClean="0">
                <a:solidFill>
                  <a:srgbClr val="FF0000"/>
                </a:solidFill>
                <a:latin typeface="Comic Sans MS" pitchFamily="66" charset="0"/>
              </a:rPr>
              <a:t>cardiomyocytes</a:t>
            </a:r>
            <a:r>
              <a:rPr lang="en-US" b="1" dirty="0" smtClean="0">
                <a:solidFill>
                  <a:srgbClr val="FF0000"/>
                </a:solidFill>
                <a:latin typeface="Comic Sans MS" pitchFamily="66" charset="0"/>
              </a:rPr>
              <a:t> and this leads to</a:t>
            </a:r>
            <a:r>
              <a:rPr lang="bg-BG" b="1" dirty="0" smtClean="0">
                <a:solidFill>
                  <a:srgbClr val="FF0000"/>
                </a:solidFill>
                <a:latin typeface="Comic Sans MS" pitchFamily="66" charset="0"/>
              </a:rPr>
              <a:t>:</a:t>
            </a:r>
            <a:endParaRPr lang="en-GB" b="1" dirty="0">
              <a:solidFill>
                <a:srgbClr val="FF0000"/>
              </a:solidFill>
              <a:latin typeface="Comic Sans MS" pitchFamily="66" charset="0"/>
            </a:endParaRPr>
          </a:p>
        </p:txBody>
      </p:sp>
      <p:sp>
        <p:nvSpPr>
          <p:cNvPr id="77832" name="Text Box 8"/>
          <p:cNvSpPr txBox="1">
            <a:spLocks noChangeArrowheads="1"/>
          </p:cNvSpPr>
          <p:nvPr/>
        </p:nvSpPr>
        <p:spPr bwMode="auto">
          <a:xfrm>
            <a:off x="0" y="4975225"/>
            <a:ext cx="9144000" cy="535531"/>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ü"/>
            </a:pPr>
            <a:r>
              <a:rPr lang="bg-BG" b="1" dirty="0">
                <a:solidFill>
                  <a:srgbClr val="CC0000"/>
                </a:solidFill>
                <a:latin typeface="Comic Sans MS" pitchFamily="66" charset="0"/>
              </a:rPr>
              <a:t> </a:t>
            </a:r>
            <a:r>
              <a:rPr lang="en-US" b="1" dirty="0" smtClean="0">
                <a:solidFill>
                  <a:srgbClr val="CC0000"/>
                </a:solidFill>
                <a:latin typeface="Comic Sans MS" pitchFamily="66" charset="0"/>
              </a:rPr>
              <a:t>increased sensitivity of </a:t>
            </a:r>
            <a:r>
              <a:rPr lang="en-US" b="1" dirty="0" err="1" smtClean="0">
                <a:solidFill>
                  <a:srgbClr val="CC0000"/>
                </a:solidFill>
                <a:latin typeface="Comic Sans MS" pitchFamily="66" charset="0"/>
              </a:rPr>
              <a:t>troponin</a:t>
            </a:r>
            <a:r>
              <a:rPr lang="en-US" b="1" dirty="0" smtClean="0">
                <a:solidFill>
                  <a:srgbClr val="CC0000"/>
                </a:solidFill>
                <a:latin typeface="Comic Sans MS" pitchFamily="66" charset="0"/>
              </a:rPr>
              <a:t> </a:t>
            </a:r>
            <a:r>
              <a:rPr lang="bg-BG" b="1" dirty="0" smtClean="0">
                <a:solidFill>
                  <a:srgbClr val="CC0000"/>
                </a:solidFill>
                <a:latin typeface="Comic Sans MS" pitchFamily="66" charset="0"/>
              </a:rPr>
              <a:t>С </a:t>
            </a:r>
            <a:r>
              <a:rPr lang="en-US" b="1" dirty="0" smtClean="0">
                <a:solidFill>
                  <a:srgbClr val="CC0000"/>
                </a:solidFill>
                <a:latin typeface="Comic Sans MS" pitchFamily="66" charset="0"/>
              </a:rPr>
              <a:t>to</a:t>
            </a:r>
            <a:r>
              <a:rPr lang="bg-BG" b="1" dirty="0" smtClean="0">
                <a:solidFill>
                  <a:srgbClr val="CC0000"/>
                </a:solidFill>
                <a:latin typeface="Comic Sans MS" pitchFamily="66" charset="0"/>
              </a:rPr>
              <a:t> </a:t>
            </a:r>
            <a:r>
              <a:rPr lang="bg-BG" b="1" dirty="0">
                <a:solidFill>
                  <a:srgbClr val="CC0000"/>
                </a:solidFill>
                <a:latin typeface="Comic Sans MS" pitchFamily="66" charset="0"/>
              </a:rPr>
              <a:t>Са</a:t>
            </a:r>
            <a:r>
              <a:rPr lang="bg-BG" b="1" baseline="30000" dirty="0">
                <a:solidFill>
                  <a:srgbClr val="CC0000"/>
                </a:solidFill>
                <a:latin typeface="Comic Sans MS" pitchFamily="66" charset="0"/>
              </a:rPr>
              <a:t>2</a:t>
            </a:r>
            <a:r>
              <a:rPr lang="bg-BG" b="1" baseline="30000" dirty="0" smtClean="0">
                <a:solidFill>
                  <a:srgbClr val="CC0000"/>
                </a:solidFill>
                <a:latin typeface="Comic Sans MS" pitchFamily="66" charset="0"/>
              </a:rPr>
              <a:t>+</a:t>
            </a:r>
            <a:r>
              <a:rPr lang="en-US" b="1" baseline="30000" dirty="0" smtClean="0">
                <a:solidFill>
                  <a:srgbClr val="CC0000"/>
                </a:solidFill>
                <a:latin typeface="Comic Sans MS" pitchFamily="66" charset="0"/>
              </a:rPr>
              <a:t> </a:t>
            </a:r>
            <a:r>
              <a:rPr lang="en-US" b="1" dirty="0" smtClean="0">
                <a:solidFill>
                  <a:srgbClr val="CC0000"/>
                </a:solidFill>
                <a:latin typeface="Comic Sans MS" pitchFamily="66" charset="0"/>
              </a:rPr>
              <a:t>and increased rate of formation and splitting of cross bridges between myosin and </a:t>
            </a:r>
            <a:r>
              <a:rPr lang="en-US" b="1" dirty="0" err="1" smtClean="0">
                <a:solidFill>
                  <a:srgbClr val="CC0000"/>
                </a:solidFill>
                <a:latin typeface="Comic Sans MS" pitchFamily="66" charset="0"/>
              </a:rPr>
              <a:t>actin</a:t>
            </a:r>
            <a:r>
              <a:rPr lang="en-US" b="1" dirty="0" smtClean="0">
                <a:solidFill>
                  <a:srgbClr val="CC0000"/>
                </a:solidFill>
                <a:latin typeface="Comic Sans MS" pitchFamily="66" charset="0"/>
              </a:rPr>
              <a:t>.</a:t>
            </a:r>
            <a:endParaRPr lang="en-GB" b="1" dirty="0">
              <a:solidFill>
                <a:srgbClr val="CC0000"/>
              </a:solidFill>
              <a:latin typeface="Comic Sans MS" pitchFamily="66" charset="0"/>
            </a:endParaRPr>
          </a:p>
        </p:txBody>
      </p:sp>
      <p:sp>
        <p:nvSpPr>
          <p:cNvPr id="77834" name="Text Box 10"/>
          <p:cNvSpPr txBox="1">
            <a:spLocks noChangeArrowheads="1"/>
          </p:cNvSpPr>
          <p:nvPr/>
        </p:nvSpPr>
        <p:spPr bwMode="auto">
          <a:xfrm>
            <a:off x="827584" y="0"/>
            <a:ext cx="7892752" cy="584775"/>
          </a:xfrm>
          <a:prstGeom prst="rect">
            <a:avLst/>
          </a:prstGeom>
          <a:noFill/>
          <a:ln w="9525">
            <a:noFill/>
            <a:miter lim="800000"/>
            <a:headEnd/>
            <a:tailEnd/>
          </a:ln>
          <a:effectLst/>
        </p:spPr>
        <p:txBody>
          <a:bodyPr wrap="square">
            <a:spAutoFit/>
          </a:bodyPr>
          <a:lstStyle/>
          <a:p>
            <a:pPr algn="ctr">
              <a:spcBef>
                <a:spcPct val="50000"/>
              </a:spcBef>
            </a:pPr>
            <a:r>
              <a:rPr lang="en-US" sz="3200" b="1" dirty="0" err="1" smtClean="0">
                <a:solidFill>
                  <a:srgbClr val="9900CC"/>
                </a:solidFill>
                <a:latin typeface="Calibri" pitchFamily="34" charset="0"/>
              </a:rPr>
              <a:t>Heterometric</a:t>
            </a:r>
            <a:r>
              <a:rPr lang="en-US" sz="3200" b="1" dirty="0" smtClean="0">
                <a:solidFill>
                  <a:srgbClr val="9900CC"/>
                </a:solidFill>
                <a:latin typeface="Calibri" pitchFamily="34" charset="0"/>
              </a:rPr>
              <a:t> </a:t>
            </a:r>
            <a:r>
              <a:rPr lang="en-US" sz="3200" b="1" dirty="0" err="1" smtClean="0">
                <a:solidFill>
                  <a:srgbClr val="9900CC"/>
                </a:solidFill>
                <a:latin typeface="Calibri" pitchFamily="34" charset="0"/>
              </a:rPr>
              <a:t>autoregulation</a:t>
            </a:r>
            <a:endParaRPr lang="en-GB" sz="3200" b="1" dirty="0">
              <a:solidFill>
                <a:srgbClr val="9900CC"/>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 calcmode="lin" valueType="num">
                                      <p:cBhvr>
                                        <p:cTn id="7" dur="500" fill="hold"/>
                                        <p:tgtEl>
                                          <p:spTgt spid="77831"/>
                                        </p:tgtEl>
                                        <p:attrNameLst>
                                          <p:attrName>ppt_w</p:attrName>
                                        </p:attrNameLst>
                                      </p:cBhvr>
                                      <p:tavLst>
                                        <p:tav tm="0">
                                          <p:val>
                                            <p:fltVal val="0"/>
                                          </p:val>
                                        </p:tav>
                                        <p:tav tm="100000">
                                          <p:val>
                                            <p:strVal val="#ppt_w"/>
                                          </p:val>
                                        </p:tav>
                                      </p:tavLst>
                                    </p:anim>
                                    <p:anim calcmode="lin" valueType="num">
                                      <p:cBhvr>
                                        <p:cTn id="8" dur="500" fill="hold"/>
                                        <p:tgtEl>
                                          <p:spTgt spid="7783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7832"/>
                                        </p:tgtEl>
                                        <p:attrNameLst>
                                          <p:attrName>style.visibility</p:attrName>
                                        </p:attrNameLst>
                                      </p:cBhvr>
                                      <p:to>
                                        <p:strVal val="visible"/>
                                      </p:to>
                                    </p:set>
                                    <p:anim calcmode="lin" valueType="num">
                                      <p:cBhvr>
                                        <p:cTn id="13" dur="500" fill="hold"/>
                                        <p:tgtEl>
                                          <p:spTgt spid="77832"/>
                                        </p:tgtEl>
                                        <p:attrNameLst>
                                          <p:attrName>ppt_w</p:attrName>
                                        </p:attrNameLst>
                                      </p:cBhvr>
                                      <p:tavLst>
                                        <p:tav tm="0">
                                          <p:val>
                                            <p:fltVal val="0"/>
                                          </p:val>
                                        </p:tav>
                                        <p:tav tm="100000">
                                          <p:val>
                                            <p:strVal val="#ppt_w"/>
                                          </p:val>
                                        </p:tav>
                                      </p:tavLst>
                                    </p:anim>
                                    <p:anim calcmode="lin" valueType="num">
                                      <p:cBhvr>
                                        <p:cTn id="14" dur="500" fill="hold"/>
                                        <p:tgtEl>
                                          <p:spTgt spid="778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autoUpdateAnimBg="0"/>
      <p:bldP spid="7783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1981200" y="-76200"/>
            <a:ext cx="8077200" cy="519113"/>
          </a:xfrm>
          <a:prstGeom prst="rect">
            <a:avLst/>
          </a:prstGeom>
          <a:noFill/>
          <a:ln w="9525">
            <a:noFill/>
            <a:miter lim="800000"/>
            <a:headEnd/>
            <a:tailEnd/>
          </a:ln>
          <a:effectLst/>
        </p:spPr>
        <p:txBody>
          <a:bodyPr>
            <a:spAutoFit/>
          </a:bodyPr>
          <a:lstStyle/>
          <a:p>
            <a:pPr>
              <a:spcBef>
                <a:spcPct val="50000"/>
              </a:spcBef>
            </a:pPr>
            <a:r>
              <a:rPr lang="en-US" sz="2800" b="1" dirty="0" err="1" smtClean="0">
                <a:latin typeface="Arial" pitchFamily="34" charset="0"/>
                <a:cs typeface="Arial" pitchFamily="34" charset="0"/>
              </a:rPr>
              <a:t>Homeometric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autoregulation</a:t>
            </a:r>
            <a:endParaRPr lang="en-GB" sz="2800" b="1" dirty="0">
              <a:latin typeface="Arial" pitchFamily="34" charset="0"/>
              <a:cs typeface="Arial" pitchFamily="34" charset="0"/>
            </a:endParaRPr>
          </a:p>
        </p:txBody>
      </p:sp>
      <p:grpSp>
        <p:nvGrpSpPr>
          <p:cNvPr id="2" name="Group 3"/>
          <p:cNvGrpSpPr>
            <a:grpSpLocks/>
          </p:cNvGrpSpPr>
          <p:nvPr/>
        </p:nvGrpSpPr>
        <p:grpSpPr bwMode="auto">
          <a:xfrm>
            <a:off x="-76200" y="1196752"/>
            <a:ext cx="9220200" cy="1914525"/>
            <a:chOff x="0" y="618"/>
            <a:chExt cx="5808" cy="1206"/>
          </a:xfrm>
        </p:grpSpPr>
        <p:pic>
          <p:nvPicPr>
            <p:cNvPr id="79876" name="Picture 4" descr="C:\My Documents\My Pictures\fig.myo.14"/>
            <p:cNvPicPr>
              <a:picLocks noChangeAspect="1" noChangeArrowheads="1"/>
            </p:cNvPicPr>
            <p:nvPr/>
          </p:nvPicPr>
          <p:blipFill>
            <a:blip r:embed="rId2" cstate="print">
              <a:lum bright="-6000" contrast="18000"/>
            </a:blip>
            <a:srcRect/>
            <a:stretch>
              <a:fillRect/>
            </a:stretch>
          </p:blipFill>
          <p:spPr bwMode="auto">
            <a:xfrm>
              <a:off x="3936" y="768"/>
              <a:ext cx="1872" cy="1056"/>
            </a:xfrm>
            <a:prstGeom prst="rect">
              <a:avLst/>
            </a:prstGeom>
            <a:noFill/>
          </p:spPr>
        </p:pic>
        <p:sp>
          <p:nvSpPr>
            <p:cNvPr id="79877" name="Text Box 5"/>
            <p:cNvSpPr txBox="1">
              <a:spLocks noChangeArrowheads="1"/>
            </p:cNvSpPr>
            <p:nvPr/>
          </p:nvSpPr>
          <p:spPr bwMode="auto">
            <a:xfrm>
              <a:off x="0" y="618"/>
              <a:ext cx="5760" cy="337"/>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v"/>
              </a:pPr>
              <a:r>
                <a:rPr lang="bg-BG" b="1" dirty="0">
                  <a:solidFill>
                    <a:srgbClr val="CCFF33"/>
                  </a:solidFill>
                  <a:latin typeface="Comic Sans MS" pitchFamily="66" charset="0"/>
                </a:rPr>
                <a:t> </a:t>
              </a:r>
              <a:r>
                <a:rPr lang="en-US" b="1" dirty="0" smtClean="0">
                  <a:solidFill>
                    <a:srgbClr val="CCFF33"/>
                  </a:solidFill>
                  <a:latin typeface="Comic Sans MS" pitchFamily="66" charset="0"/>
                </a:rPr>
                <a:t>Myocardium develops higher tension</a:t>
              </a:r>
              <a:r>
                <a:rPr lang="bg-BG" b="1" dirty="0" smtClean="0">
                  <a:solidFill>
                    <a:srgbClr val="CCFF33"/>
                  </a:solidFill>
                  <a:latin typeface="Comic Sans MS" pitchFamily="66" charset="0"/>
                </a:rPr>
                <a:t> </a:t>
              </a:r>
              <a:r>
                <a:rPr lang="en-US" b="1" dirty="0" smtClean="0">
                  <a:solidFill>
                    <a:srgbClr val="CCFF33"/>
                  </a:solidFill>
                  <a:latin typeface="Comic Sans MS" pitchFamily="66" charset="0"/>
                </a:rPr>
                <a:t>with shortening of interval between  stimuli.</a:t>
              </a:r>
              <a:endParaRPr lang="en-GB" b="1" dirty="0">
                <a:solidFill>
                  <a:srgbClr val="CCFF33"/>
                </a:solidFill>
                <a:latin typeface="Comic Sans MS" pitchFamily="66" charset="0"/>
              </a:endParaRPr>
            </a:p>
          </p:txBody>
        </p:sp>
      </p:grpSp>
      <p:sp>
        <p:nvSpPr>
          <p:cNvPr id="79878" name="Text Box 6"/>
          <p:cNvSpPr txBox="1">
            <a:spLocks noChangeArrowheads="1"/>
          </p:cNvSpPr>
          <p:nvPr/>
        </p:nvSpPr>
        <p:spPr bwMode="auto">
          <a:xfrm>
            <a:off x="0" y="1700808"/>
            <a:ext cx="66294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bg-BG" b="1" dirty="0">
                <a:solidFill>
                  <a:srgbClr val="CCFF99"/>
                </a:solidFill>
                <a:latin typeface="Comic Sans MS" pitchFamily="66" charset="0"/>
              </a:rPr>
              <a:t> </a:t>
            </a:r>
            <a:r>
              <a:rPr lang="en-US" b="1" dirty="0" smtClean="0">
                <a:solidFill>
                  <a:srgbClr val="CCFF99"/>
                </a:solidFill>
                <a:latin typeface="Comic Sans MS" pitchFamily="66" charset="0"/>
              </a:rPr>
              <a:t>it is due to increase of [Ca</a:t>
            </a:r>
            <a:r>
              <a:rPr lang="bg-BG" b="1" baseline="30000" dirty="0">
                <a:solidFill>
                  <a:srgbClr val="CCFF99"/>
                </a:solidFill>
                <a:latin typeface="Comic Sans MS" pitchFamily="66" charset="0"/>
              </a:rPr>
              <a:t>2+</a:t>
            </a:r>
            <a:r>
              <a:rPr lang="en-US" b="1" dirty="0">
                <a:solidFill>
                  <a:srgbClr val="CCFF99"/>
                </a:solidFill>
                <a:latin typeface="Comic Sans MS" pitchFamily="66" charset="0"/>
              </a:rPr>
              <a:t>]</a:t>
            </a:r>
            <a:r>
              <a:rPr lang="en-US" b="1" baseline="-25000" dirty="0" err="1">
                <a:solidFill>
                  <a:srgbClr val="CCFF99"/>
                </a:solidFill>
                <a:latin typeface="Comic Sans MS" pitchFamily="66" charset="0"/>
              </a:rPr>
              <a:t>i</a:t>
            </a:r>
            <a:r>
              <a:rPr lang="bg-BG" b="1" dirty="0">
                <a:solidFill>
                  <a:srgbClr val="CCFF99"/>
                </a:solidFill>
                <a:latin typeface="Comic Sans MS" pitchFamily="66" charset="0"/>
              </a:rPr>
              <a:t> </a:t>
            </a:r>
            <a:endParaRPr lang="en-GB" b="1" dirty="0">
              <a:solidFill>
                <a:srgbClr val="CCFF99"/>
              </a:solidFill>
              <a:latin typeface="Comic Sans MS" pitchFamily="66" charset="0"/>
            </a:endParaRPr>
          </a:p>
        </p:txBody>
      </p:sp>
      <p:pic>
        <p:nvPicPr>
          <p:cNvPr id="79882" name="Picture 10" descr="E:\23a.jpg"/>
          <p:cNvPicPr>
            <a:picLocks noChangeAspect="1" noChangeArrowheads="1"/>
          </p:cNvPicPr>
          <p:nvPr/>
        </p:nvPicPr>
        <p:blipFill>
          <a:blip r:embed="rId3" cstate="print">
            <a:lum bright="-24000" contrast="30000"/>
          </a:blip>
          <a:srcRect l="52544" t="13580" r="4314" b="32408"/>
          <a:stretch>
            <a:fillRect/>
          </a:stretch>
        </p:blipFill>
        <p:spPr bwMode="auto">
          <a:xfrm>
            <a:off x="179512" y="2060848"/>
            <a:ext cx="2895600" cy="1676398"/>
          </a:xfrm>
          <a:prstGeom prst="rect">
            <a:avLst/>
          </a:prstGeom>
          <a:noFill/>
        </p:spPr>
      </p:pic>
      <p:grpSp>
        <p:nvGrpSpPr>
          <p:cNvPr id="4" name="Group 11"/>
          <p:cNvGrpSpPr>
            <a:grpSpLocks/>
          </p:cNvGrpSpPr>
          <p:nvPr/>
        </p:nvGrpSpPr>
        <p:grpSpPr bwMode="auto">
          <a:xfrm>
            <a:off x="0" y="476250"/>
            <a:ext cx="6934200" cy="4521201"/>
            <a:chOff x="0" y="300"/>
            <a:chExt cx="4368" cy="2848"/>
          </a:xfrm>
        </p:grpSpPr>
        <p:sp>
          <p:nvSpPr>
            <p:cNvPr id="79884" name="Text Box 12"/>
            <p:cNvSpPr txBox="1">
              <a:spLocks noChangeArrowheads="1"/>
            </p:cNvSpPr>
            <p:nvPr/>
          </p:nvSpPr>
          <p:spPr bwMode="auto">
            <a:xfrm>
              <a:off x="0" y="300"/>
              <a:ext cx="4128" cy="308"/>
            </a:xfrm>
            <a:prstGeom prst="rect">
              <a:avLst/>
            </a:prstGeom>
            <a:noFill/>
            <a:ln w="9525">
              <a:noFill/>
              <a:miter lim="800000"/>
              <a:headEnd/>
              <a:tailEnd/>
            </a:ln>
            <a:effectLst/>
          </p:spPr>
          <p:txBody>
            <a:bodyPr>
              <a:spAutoFit/>
            </a:bodyPr>
            <a:lstStyle/>
            <a:p>
              <a:pPr>
                <a:spcBef>
                  <a:spcPct val="50000"/>
                </a:spcBef>
                <a:buFont typeface="Wingdings" pitchFamily="2" charset="2"/>
                <a:buChar char="q"/>
              </a:pPr>
              <a:r>
                <a:rPr lang="bg-BG" sz="2600" b="1" dirty="0">
                  <a:solidFill>
                    <a:srgbClr val="FFFF00"/>
                  </a:solidFill>
                  <a:latin typeface="Comic Sans MS" pitchFamily="66" charset="0"/>
                </a:rPr>
                <a:t> </a:t>
              </a:r>
              <a:r>
                <a:rPr lang="en-US" sz="2600" b="1" dirty="0" smtClean="0">
                  <a:solidFill>
                    <a:srgbClr val="FFFF00"/>
                  </a:solidFill>
                  <a:latin typeface="Arial" pitchFamily="34" charset="0"/>
                  <a:cs typeface="Arial" pitchFamily="34" charset="0"/>
                </a:rPr>
                <a:t>effect of Bowditch</a:t>
              </a:r>
              <a:endParaRPr lang="en-GB" sz="2600" b="1" dirty="0">
                <a:solidFill>
                  <a:srgbClr val="FFFF00"/>
                </a:solidFill>
                <a:latin typeface="Arial" pitchFamily="34" charset="0"/>
                <a:cs typeface="Arial" pitchFamily="34" charset="0"/>
              </a:endParaRPr>
            </a:p>
          </p:txBody>
        </p:sp>
        <p:sp>
          <p:nvSpPr>
            <p:cNvPr id="79885" name="Text Box 13"/>
            <p:cNvSpPr txBox="1">
              <a:spLocks noChangeArrowheads="1"/>
            </p:cNvSpPr>
            <p:nvPr/>
          </p:nvSpPr>
          <p:spPr bwMode="auto">
            <a:xfrm>
              <a:off x="0" y="2840"/>
              <a:ext cx="4368" cy="308"/>
            </a:xfrm>
            <a:prstGeom prst="rect">
              <a:avLst/>
            </a:prstGeom>
            <a:noFill/>
            <a:ln w="9525">
              <a:noFill/>
              <a:miter lim="800000"/>
              <a:headEnd/>
              <a:tailEnd/>
            </a:ln>
            <a:effectLst/>
          </p:spPr>
          <p:txBody>
            <a:bodyPr>
              <a:spAutoFit/>
            </a:bodyPr>
            <a:lstStyle/>
            <a:p>
              <a:pPr>
                <a:spcBef>
                  <a:spcPct val="50000"/>
                </a:spcBef>
                <a:buFont typeface="Wingdings" pitchFamily="2" charset="2"/>
                <a:buChar char="q"/>
              </a:pPr>
              <a:r>
                <a:rPr lang="bg-BG" sz="2600" b="1" dirty="0" smtClean="0">
                  <a:solidFill>
                    <a:srgbClr val="FF0000"/>
                  </a:solidFill>
                  <a:latin typeface="Comic Sans MS" pitchFamily="66" charset="0"/>
                </a:rPr>
                <a:t> </a:t>
              </a:r>
              <a:r>
                <a:rPr lang="en-US" sz="2600" b="1" dirty="0" smtClean="0">
                  <a:solidFill>
                    <a:srgbClr val="FF0000"/>
                  </a:solidFill>
                  <a:latin typeface="Arial" pitchFamily="34" charset="0"/>
                  <a:cs typeface="Arial" pitchFamily="34" charset="0"/>
                </a:rPr>
                <a:t>effect of </a:t>
              </a:r>
              <a:r>
                <a:rPr lang="en-US" sz="2600" b="1" dirty="0" err="1" smtClean="0">
                  <a:solidFill>
                    <a:srgbClr val="FF0000"/>
                  </a:solidFill>
                  <a:latin typeface="Arial" pitchFamily="34" charset="0"/>
                  <a:cs typeface="Arial" pitchFamily="34" charset="0"/>
                </a:rPr>
                <a:t>Anrep</a:t>
              </a:r>
              <a:endParaRPr lang="en-GB" sz="2600" b="1" dirty="0">
                <a:solidFill>
                  <a:srgbClr val="FF0000"/>
                </a:solidFill>
                <a:latin typeface="Arial" pitchFamily="34" charset="0"/>
                <a:cs typeface="Arial" pitchFamily="34" charset="0"/>
              </a:endParaRPr>
            </a:p>
          </p:txBody>
        </p:sp>
      </p:grpSp>
      <p:sp>
        <p:nvSpPr>
          <p:cNvPr id="79886" name="Rectangle 14"/>
          <p:cNvSpPr>
            <a:spLocks noChangeArrowheads="1"/>
          </p:cNvSpPr>
          <p:nvPr/>
        </p:nvSpPr>
        <p:spPr bwMode="auto">
          <a:xfrm>
            <a:off x="0" y="5373216"/>
            <a:ext cx="4935967" cy="369332"/>
          </a:xfrm>
          <a:prstGeom prst="rect">
            <a:avLst/>
          </a:prstGeom>
          <a:noFill/>
          <a:ln w="9525">
            <a:noFill/>
            <a:miter lim="800000"/>
            <a:headEnd/>
            <a:tailEnd/>
          </a:ln>
          <a:effectLst/>
        </p:spPr>
        <p:txBody>
          <a:bodyPr wrap="none">
            <a:spAutoFit/>
          </a:bodyPr>
          <a:lstStyle/>
          <a:p>
            <a:pPr>
              <a:buFont typeface="Wingdings" pitchFamily="2" charset="2"/>
              <a:buChar char="ü"/>
            </a:pPr>
            <a:r>
              <a:rPr lang="en-US" b="1" dirty="0" smtClean="0">
                <a:solidFill>
                  <a:srgbClr val="FF0000"/>
                </a:solidFill>
                <a:latin typeface="Comic Sans MS" pitchFamily="66" charset="0"/>
              </a:rPr>
              <a:t>decrease of SV</a:t>
            </a:r>
            <a:r>
              <a:rPr lang="bg-BG" b="1" dirty="0" smtClean="0">
                <a:solidFill>
                  <a:srgbClr val="FF0000"/>
                </a:solidFill>
                <a:latin typeface="Comic Sans MS" pitchFamily="66" charset="0"/>
              </a:rPr>
              <a:t>, </a:t>
            </a:r>
            <a:r>
              <a:rPr lang="en-US" b="1" dirty="0" smtClean="0">
                <a:solidFill>
                  <a:srgbClr val="FF0000"/>
                </a:solidFill>
                <a:latin typeface="Comic Sans MS" pitchFamily="66" charset="0"/>
              </a:rPr>
              <a:t>ESV</a:t>
            </a:r>
            <a:r>
              <a:rPr lang="bg-BG" b="1" dirty="0" smtClean="0">
                <a:solidFill>
                  <a:srgbClr val="FF0000"/>
                </a:solidFill>
                <a:latin typeface="Comic Sans MS" pitchFamily="66" charset="0"/>
              </a:rPr>
              <a:t> </a:t>
            </a:r>
            <a:r>
              <a:rPr lang="en-US" b="1" dirty="0" smtClean="0">
                <a:solidFill>
                  <a:srgbClr val="FF0000"/>
                </a:solidFill>
                <a:latin typeface="Comic Sans MS" pitchFamily="66" charset="0"/>
              </a:rPr>
              <a:t>and</a:t>
            </a:r>
            <a:r>
              <a:rPr lang="bg-BG" b="1" dirty="0" smtClean="0">
                <a:solidFill>
                  <a:srgbClr val="FF0000"/>
                </a:solidFill>
                <a:latin typeface="Comic Sans MS" pitchFamily="66" charset="0"/>
              </a:rPr>
              <a:t> </a:t>
            </a:r>
            <a:r>
              <a:rPr lang="en-US" b="1" dirty="0" smtClean="0">
                <a:solidFill>
                  <a:srgbClr val="FF0000"/>
                </a:solidFill>
                <a:latin typeface="Comic Sans MS" pitchFamily="66" charset="0"/>
              </a:rPr>
              <a:t>EDV</a:t>
            </a:r>
            <a:r>
              <a:rPr lang="bg-BG" b="1" dirty="0" smtClean="0">
                <a:solidFill>
                  <a:srgbClr val="FF0000"/>
                </a:solidFill>
                <a:latin typeface="Comic Sans MS" pitchFamily="66" charset="0"/>
              </a:rPr>
              <a:t> </a:t>
            </a:r>
            <a:r>
              <a:rPr lang="en-US" b="1" dirty="0" smtClean="0">
                <a:solidFill>
                  <a:srgbClr val="FF0000"/>
                </a:solidFill>
                <a:latin typeface="Comic Sans MS" pitchFamily="66" charset="0"/>
              </a:rPr>
              <a:t>increase.</a:t>
            </a:r>
            <a:endParaRPr lang="en-GB" b="1" dirty="0">
              <a:solidFill>
                <a:srgbClr val="FF0000"/>
              </a:solidFill>
              <a:latin typeface="Comic Sans MS" pitchFamily="66" charset="0"/>
            </a:endParaRPr>
          </a:p>
        </p:txBody>
      </p:sp>
      <p:sp>
        <p:nvSpPr>
          <p:cNvPr id="79887" name="Rectangle 15"/>
          <p:cNvSpPr>
            <a:spLocks noChangeArrowheads="1"/>
          </p:cNvSpPr>
          <p:nvPr/>
        </p:nvSpPr>
        <p:spPr bwMode="auto">
          <a:xfrm>
            <a:off x="0" y="5085184"/>
            <a:ext cx="8748464" cy="316433"/>
          </a:xfrm>
          <a:prstGeom prst="rect">
            <a:avLst/>
          </a:prstGeom>
          <a:noFill/>
          <a:ln w="9525">
            <a:noFill/>
            <a:miter lim="800000"/>
            <a:headEnd/>
            <a:tailEnd/>
          </a:ln>
          <a:effectLst/>
        </p:spPr>
        <p:txBody>
          <a:bodyPr wrap="square">
            <a:spAutoFit/>
          </a:bodyPr>
          <a:lstStyle/>
          <a:p>
            <a:pPr>
              <a:lnSpc>
                <a:spcPct val="80000"/>
              </a:lnSpc>
              <a:buFont typeface="Wingdings" pitchFamily="2" charset="2"/>
              <a:buChar char="v"/>
            </a:pPr>
            <a:r>
              <a:rPr lang="bg-BG" b="1" dirty="0">
                <a:solidFill>
                  <a:srgbClr val="FF0000"/>
                </a:solidFill>
                <a:latin typeface="Comic Sans MS" pitchFamily="66" charset="0"/>
              </a:rPr>
              <a:t> </a:t>
            </a:r>
            <a:r>
              <a:rPr lang="en-US" b="1" dirty="0" smtClean="0">
                <a:solidFill>
                  <a:srgbClr val="FF0000"/>
                </a:solidFill>
                <a:latin typeface="Comic Sans MS" pitchFamily="66" charset="0"/>
              </a:rPr>
              <a:t>Sudden increase of aortic pressure causes:</a:t>
            </a:r>
            <a:endParaRPr lang="en-GB" b="1" dirty="0">
              <a:solidFill>
                <a:srgbClr val="FF0000"/>
              </a:solidFill>
              <a:latin typeface="Comic Sans MS" pitchFamily="66" charset="0"/>
            </a:endParaRPr>
          </a:p>
        </p:txBody>
      </p:sp>
      <p:sp>
        <p:nvSpPr>
          <p:cNvPr id="79888" name="Rectangle 16"/>
          <p:cNvSpPr>
            <a:spLocks noChangeArrowheads="1"/>
          </p:cNvSpPr>
          <p:nvPr/>
        </p:nvSpPr>
        <p:spPr bwMode="auto">
          <a:xfrm>
            <a:off x="0" y="6021288"/>
            <a:ext cx="9677400" cy="400110"/>
          </a:xfrm>
          <a:prstGeom prst="rect">
            <a:avLst/>
          </a:prstGeom>
          <a:noFill/>
          <a:ln w="9525">
            <a:noFill/>
            <a:miter lim="800000"/>
            <a:headEnd/>
            <a:tailEnd/>
          </a:ln>
          <a:effectLst/>
        </p:spPr>
        <p:txBody>
          <a:bodyPr>
            <a:spAutoFit/>
          </a:bodyPr>
          <a:lstStyle/>
          <a:p>
            <a:pPr>
              <a:buFont typeface="Wingdings" pitchFamily="2" charset="2"/>
              <a:buChar char="q"/>
            </a:pPr>
            <a:r>
              <a:rPr lang="en-US" b="1" dirty="0">
                <a:solidFill>
                  <a:srgbClr val="FFCCCC"/>
                </a:solidFill>
                <a:latin typeface="Comic Sans MS" pitchFamily="66" charset="0"/>
              </a:rPr>
              <a:t> </a:t>
            </a:r>
            <a:r>
              <a:rPr lang="en-US" sz="2000" b="1" dirty="0" smtClean="0">
                <a:solidFill>
                  <a:srgbClr val="FFCCCC"/>
                </a:solidFill>
                <a:latin typeface="Comic Sans MS" pitchFamily="66" charset="0"/>
              </a:rPr>
              <a:t>Mechanism of Frank and Starling makes improvement</a:t>
            </a:r>
            <a:r>
              <a:rPr lang="bg-BG" sz="2000" b="1" dirty="0" smtClean="0">
                <a:solidFill>
                  <a:srgbClr val="FFCCCC"/>
                </a:solidFill>
                <a:latin typeface="Comic Sans MS" pitchFamily="66" charset="0"/>
              </a:rPr>
              <a:t> </a:t>
            </a:r>
            <a:r>
              <a:rPr lang="en-US" sz="2000" b="1" dirty="0" smtClean="0">
                <a:solidFill>
                  <a:srgbClr val="FFCCCC"/>
                </a:solidFill>
                <a:latin typeface="Comic Sans MS" pitchFamily="66" charset="0"/>
              </a:rPr>
              <a:t>of SV.</a:t>
            </a:r>
            <a:endParaRPr lang="en-GB" sz="2000" b="1" dirty="0">
              <a:solidFill>
                <a:srgbClr val="FFCCCC"/>
              </a:solidFill>
              <a:latin typeface="Comic Sans MS" pitchFamily="66" charset="0"/>
            </a:endParaRPr>
          </a:p>
        </p:txBody>
      </p:sp>
      <p:sp>
        <p:nvSpPr>
          <p:cNvPr id="23" name="Title 22"/>
          <p:cNvSpPr>
            <a:spLocks noGrp="1"/>
          </p:cNvSpPr>
          <p:nvPr>
            <p:ph type="ctrTitle"/>
          </p:nvPr>
        </p:nvSpPr>
        <p:spPr>
          <a:xfrm>
            <a:off x="8748464" y="2852936"/>
            <a:ext cx="7851648" cy="1828800"/>
          </a:xfrm>
        </p:spPr>
        <p:txBody>
          <a:bodyPr/>
          <a:lstStyle/>
          <a:p>
            <a:endParaRPr lang="bg-BG" dirty="0"/>
          </a:p>
        </p:txBody>
      </p:sp>
      <p:sp>
        <p:nvSpPr>
          <p:cNvPr id="24" name="Subtitle 23"/>
          <p:cNvSpPr>
            <a:spLocks noGrp="1"/>
          </p:cNvSpPr>
          <p:nvPr>
            <p:ph type="subTitle" idx="1"/>
          </p:nvPr>
        </p:nvSpPr>
        <p:spPr>
          <a:xfrm>
            <a:off x="5796136" y="3068960"/>
            <a:ext cx="7854696" cy="1752600"/>
          </a:xfrm>
        </p:spPr>
        <p:txBody>
          <a:bodyPr/>
          <a:lstStyle/>
          <a:p>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79878"/>
                                        </p:tgtEl>
                                        <p:attrNameLst>
                                          <p:attrName>style.visibility</p:attrName>
                                        </p:attrNameLst>
                                      </p:cBhvr>
                                      <p:to>
                                        <p:strVal val="visible"/>
                                      </p:to>
                                    </p:set>
                                    <p:anim calcmode="lin" valueType="num">
                                      <p:cBhvr>
                                        <p:cTn id="19" dur="1000" fill="hold"/>
                                        <p:tgtEl>
                                          <p:spTgt spid="79878"/>
                                        </p:tgtEl>
                                        <p:attrNameLst>
                                          <p:attrName>ppt_w</p:attrName>
                                        </p:attrNameLst>
                                      </p:cBhvr>
                                      <p:tavLst>
                                        <p:tav tm="0">
                                          <p:val>
                                            <p:fltVal val="0"/>
                                          </p:val>
                                        </p:tav>
                                        <p:tav tm="100000">
                                          <p:val>
                                            <p:strVal val="#ppt_w"/>
                                          </p:val>
                                        </p:tav>
                                      </p:tavLst>
                                    </p:anim>
                                    <p:anim calcmode="lin" valueType="num">
                                      <p:cBhvr>
                                        <p:cTn id="20" dur="1000" fill="hold"/>
                                        <p:tgtEl>
                                          <p:spTgt spid="79878"/>
                                        </p:tgtEl>
                                        <p:attrNameLst>
                                          <p:attrName>ppt_h</p:attrName>
                                        </p:attrNameLst>
                                      </p:cBhvr>
                                      <p:tavLst>
                                        <p:tav tm="0">
                                          <p:val>
                                            <p:fltVal val="0"/>
                                          </p:val>
                                        </p:tav>
                                        <p:tav tm="100000">
                                          <p:val>
                                            <p:strVal val="#ppt_h"/>
                                          </p:val>
                                        </p:tav>
                                      </p:tavLst>
                                    </p:anim>
                                    <p:anim calcmode="lin" valueType="num">
                                      <p:cBhvr>
                                        <p:cTn id="21" dur="1000" fill="hold"/>
                                        <p:tgtEl>
                                          <p:spTgt spid="7987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98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9887"/>
                                        </p:tgtEl>
                                        <p:attrNameLst>
                                          <p:attrName>style.visibility</p:attrName>
                                        </p:attrNameLst>
                                      </p:cBhvr>
                                      <p:to>
                                        <p:strVal val="visible"/>
                                      </p:to>
                                    </p:set>
                                    <p:anim calcmode="lin" valueType="num">
                                      <p:cBhvr>
                                        <p:cTn id="27" dur="500" fill="hold"/>
                                        <p:tgtEl>
                                          <p:spTgt spid="79887"/>
                                        </p:tgtEl>
                                        <p:attrNameLst>
                                          <p:attrName>ppt_w</p:attrName>
                                        </p:attrNameLst>
                                      </p:cBhvr>
                                      <p:tavLst>
                                        <p:tav tm="0">
                                          <p:val>
                                            <p:fltVal val="0"/>
                                          </p:val>
                                        </p:tav>
                                        <p:tav tm="100000">
                                          <p:val>
                                            <p:strVal val="#ppt_w"/>
                                          </p:val>
                                        </p:tav>
                                      </p:tavLst>
                                    </p:anim>
                                    <p:anim calcmode="lin" valueType="num">
                                      <p:cBhvr>
                                        <p:cTn id="28" dur="500" fill="hold"/>
                                        <p:tgtEl>
                                          <p:spTgt spid="7988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9886"/>
                                        </p:tgtEl>
                                        <p:attrNameLst>
                                          <p:attrName>style.visibility</p:attrName>
                                        </p:attrNameLst>
                                      </p:cBhvr>
                                      <p:to>
                                        <p:strVal val="visible"/>
                                      </p:to>
                                    </p:set>
                                    <p:animEffect transition="in" filter="wipe(left)">
                                      <p:cBhvr>
                                        <p:cTn id="33" dur="500"/>
                                        <p:tgtEl>
                                          <p:spTgt spid="7988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9888"/>
                                        </p:tgtEl>
                                        <p:attrNameLst>
                                          <p:attrName>style.visibility</p:attrName>
                                        </p:attrNameLst>
                                      </p:cBhvr>
                                      <p:to>
                                        <p:strVal val="visible"/>
                                      </p:to>
                                    </p:set>
                                    <p:animEffect transition="in" filter="wipe(left)">
                                      <p:cBhvr>
                                        <p:cTn id="38" dur="500"/>
                                        <p:tgtEl>
                                          <p:spTgt spid="79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autoUpdateAnimBg="0"/>
      <p:bldP spid="79886" grpId="0" autoUpdateAnimBg="0"/>
      <p:bldP spid="79887" grpId="0" autoUpdateAnimBg="0"/>
      <p:bldP spid="7988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81000" y="-76200"/>
            <a:ext cx="9525000" cy="488950"/>
          </a:xfrm>
          <a:prstGeom prst="rect">
            <a:avLst/>
          </a:prstGeom>
          <a:noFill/>
          <a:ln w="9525">
            <a:noFill/>
            <a:miter lim="800000"/>
            <a:headEnd/>
            <a:tailEnd/>
          </a:ln>
          <a:effectLst/>
        </p:spPr>
        <p:txBody>
          <a:bodyPr>
            <a:spAutoFit/>
          </a:bodyPr>
          <a:lstStyle/>
          <a:p>
            <a:pPr>
              <a:spcBef>
                <a:spcPct val="50000"/>
              </a:spcBef>
            </a:pPr>
            <a:r>
              <a:rPr lang="en-US" sz="2600" b="1" dirty="0" err="1" smtClean="0">
                <a:solidFill>
                  <a:srgbClr val="CC00FF"/>
                </a:solidFill>
                <a:latin typeface="Arial" pitchFamily="34" charset="0"/>
                <a:cs typeface="Arial" pitchFamily="34" charset="0"/>
              </a:rPr>
              <a:t>Extracardial</a:t>
            </a:r>
            <a:r>
              <a:rPr lang="en-US" sz="2600" b="1" dirty="0" smtClean="0">
                <a:solidFill>
                  <a:srgbClr val="CC00FF"/>
                </a:solidFill>
                <a:latin typeface="Arial" pitchFamily="34" charset="0"/>
                <a:cs typeface="Arial" pitchFamily="34" charset="0"/>
              </a:rPr>
              <a:t> control on heart performance</a:t>
            </a:r>
            <a:endParaRPr lang="en-GB" sz="2600" b="1" dirty="0">
              <a:solidFill>
                <a:srgbClr val="CC00FF"/>
              </a:solidFill>
              <a:latin typeface="Arial" pitchFamily="34" charset="0"/>
              <a:cs typeface="Arial" pitchFamily="34" charset="0"/>
            </a:endParaRPr>
          </a:p>
        </p:txBody>
      </p:sp>
      <p:sp>
        <p:nvSpPr>
          <p:cNvPr id="17411" name="Text Box 3"/>
          <p:cNvSpPr txBox="1">
            <a:spLocks noChangeArrowheads="1"/>
          </p:cNvSpPr>
          <p:nvPr/>
        </p:nvSpPr>
        <p:spPr bwMode="auto">
          <a:xfrm>
            <a:off x="0" y="304800"/>
            <a:ext cx="76962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q"/>
            </a:pPr>
            <a:r>
              <a:rPr lang="bg-BG" b="1" dirty="0">
                <a:solidFill>
                  <a:srgbClr val="CC00CC"/>
                </a:solidFill>
                <a:latin typeface="Comic Sans MS" pitchFamily="66" charset="0"/>
              </a:rPr>
              <a:t> </a:t>
            </a:r>
            <a:r>
              <a:rPr lang="en-US" b="1" dirty="0" smtClean="0">
                <a:solidFill>
                  <a:srgbClr val="CC00CC"/>
                </a:solidFill>
                <a:latin typeface="Comic Sans MS" pitchFamily="66" charset="0"/>
              </a:rPr>
              <a:t>It is nervous and </a:t>
            </a:r>
            <a:r>
              <a:rPr lang="en-US" b="1" dirty="0" err="1" smtClean="0">
                <a:solidFill>
                  <a:srgbClr val="CC00CC"/>
                </a:solidFill>
                <a:latin typeface="Comic Sans MS" pitchFamily="66" charset="0"/>
              </a:rPr>
              <a:t>humoral</a:t>
            </a:r>
            <a:r>
              <a:rPr lang="en-US" b="1" dirty="0" smtClean="0">
                <a:solidFill>
                  <a:srgbClr val="CC00CC"/>
                </a:solidFill>
                <a:latin typeface="Comic Sans MS" pitchFamily="66" charset="0"/>
              </a:rPr>
              <a:t>.</a:t>
            </a:r>
            <a:endParaRPr lang="en-GB" b="1" dirty="0">
              <a:solidFill>
                <a:srgbClr val="CC00CC"/>
              </a:solidFill>
              <a:latin typeface="Comic Sans MS" pitchFamily="66" charset="0"/>
            </a:endParaRPr>
          </a:p>
        </p:txBody>
      </p:sp>
      <p:sp>
        <p:nvSpPr>
          <p:cNvPr id="17412" name="Text Box 4"/>
          <p:cNvSpPr txBox="1">
            <a:spLocks noChangeArrowheads="1"/>
          </p:cNvSpPr>
          <p:nvPr/>
        </p:nvSpPr>
        <p:spPr bwMode="auto">
          <a:xfrm>
            <a:off x="3048000" y="609600"/>
            <a:ext cx="4724400" cy="473075"/>
          </a:xfrm>
          <a:prstGeom prst="rect">
            <a:avLst/>
          </a:prstGeom>
          <a:noFill/>
          <a:ln w="9525">
            <a:noFill/>
            <a:miter lim="800000"/>
            <a:headEnd/>
            <a:tailEnd/>
          </a:ln>
          <a:effectLst/>
        </p:spPr>
        <p:txBody>
          <a:bodyPr>
            <a:spAutoFit/>
          </a:bodyPr>
          <a:lstStyle/>
          <a:p>
            <a:pPr>
              <a:spcBef>
                <a:spcPct val="50000"/>
              </a:spcBef>
            </a:pPr>
            <a:r>
              <a:rPr lang="en-US" sz="2500" b="1" dirty="0" smtClean="0">
                <a:solidFill>
                  <a:srgbClr val="0000CC"/>
                </a:solidFill>
                <a:latin typeface="Arial" pitchFamily="34" charset="0"/>
                <a:cs typeface="Arial" pitchFamily="34" charset="0"/>
              </a:rPr>
              <a:t>Nervous regulation</a:t>
            </a:r>
            <a:endParaRPr lang="en-GB" sz="2500" b="1" dirty="0">
              <a:solidFill>
                <a:srgbClr val="0000CC"/>
              </a:solidFill>
              <a:latin typeface="Arial" pitchFamily="34" charset="0"/>
              <a:cs typeface="Arial" pitchFamily="34" charset="0"/>
            </a:endParaRPr>
          </a:p>
        </p:txBody>
      </p:sp>
      <p:pic>
        <p:nvPicPr>
          <p:cNvPr id="17413" name="Picture 5" descr="D:\Elka\nerves.jpg"/>
          <p:cNvPicPr>
            <a:picLocks noChangeAspect="1" noChangeArrowheads="1"/>
          </p:cNvPicPr>
          <p:nvPr/>
        </p:nvPicPr>
        <p:blipFill>
          <a:blip r:embed="rId2" cstate="print">
            <a:lum bright="-18000" contrast="36000"/>
          </a:blip>
          <a:srcRect/>
          <a:stretch>
            <a:fillRect/>
          </a:stretch>
        </p:blipFill>
        <p:spPr bwMode="auto">
          <a:xfrm>
            <a:off x="4953000" y="2852936"/>
            <a:ext cx="4191000" cy="4005064"/>
          </a:xfrm>
          <a:prstGeom prst="rect">
            <a:avLst/>
          </a:prstGeom>
          <a:noFill/>
        </p:spPr>
      </p:pic>
      <p:grpSp>
        <p:nvGrpSpPr>
          <p:cNvPr id="2" name="Group 18"/>
          <p:cNvGrpSpPr>
            <a:grpSpLocks/>
          </p:cNvGrpSpPr>
          <p:nvPr/>
        </p:nvGrpSpPr>
        <p:grpSpPr bwMode="auto">
          <a:xfrm>
            <a:off x="-76200" y="1219202"/>
            <a:ext cx="9220200" cy="369888"/>
            <a:chOff x="-48" y="768"/>
            <a:chExt cx="5808" cy="233"/>
          </a:xfrm>
        </p:grpSpPr>
        <p:sp>
          <p:nvSpPr>
            <p:cNvPr id="17415" name="Text Box 7"/>
            <p:cNvSpPr txBox="1">
              <a:spLocks noChangeArrowheads="1"/>
            </p:cNvSpPr>
            <p:nvPr/>
          </p:nvSpPr>
          <p:spPr bwMode="auto">
            <a:xfrm>
              <a:off x="2880" y="768"/>
              <a:ext cx="2880" cy="233"/>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en-US" b="1" dirty="0" smtClean="0">
                  <a:solidFill>
                    <a:srgbClr val="003399"/>
                  </a:solidFill>
                  <a:latin typeface="Comic Sans MS" pitchFamily="66" charset="0"/>
                </a:rPr>
                <a:t>left</a:t>
              </a:r>
              <a:r>
                <a:rPr lang="bg-BG" b="1" dirty="0" smtClean="0">
                  <a:solidFill>
                    <a:srgbClr val="003399"/>
                  </a:solidFill>
                  <a:latin typeface="Comic Sans MS" pitchFamily="66" charset="0"/>
                </a:rPr>
                <a:t> </a:t>
              </a:r>
              <a:r>
                <a:rPr lang="en-US" b="1" dirty="0" err="1">
                  <a:solidFill>
                    <a:srgbClr val="003399"/>
                  </a:solidFill>
                  <a:latin typeface="Comic Sans MS" pitchFamily="66" charset="0"/>
                </a:rPr>
                <a:t>n.vagus</a:t>
              </a:r>
              <a:r>
                <a:rPr lang="bg-BG" b="1" dirty="0">
                  <a:solidFill>
                    <a:srgbClr val="003399"/>
                  </a:solidFill>
                  <a:latin typeface="Comic Sans MS" pitchFamily="66" charset="0"/>
                </a:rPr>
                <a:t> – </a:t>
              </a:r>
              <a:r>
                <a:rPr lang="en-US" b="1" dirty="0" smtClean="0">
                  <a:solidFill>
                    <a:srgbClr val="003399"/>
                  </a:solidFill>
                  <a:latin typeface="Comic Sans MS" pitchFamily="66" charset="0"/>
                </a:rPr>
                <a:t>AV node</a:t>
              </a:r>
              <a:endParaRPr lang="en-GB" b="1" dirty="0">
                <a:solidFill>
                  <a:srgbClr val="003399"/>
                </a:solidFill>
                <a:latin typeface="Comic Sans MS" pitchFamily="66" charset="0"/>
              </a:endParaRPr>
            </a:p>
          </p:txBody>
        </p:sp>
        <p:sp>
          <p:nvSpPr>
            <p:cNvPr id="17416" name="Text Box 8"/>
            <p:cNvSpPr txBox="1">
              <a:spLocks noChangeArrowheads="1"/>
            </p:cNvSpPr>
            <p:nvPr/>
          </p:nvSpPr>
          <p:spPr bwMode="auto">
            <a:xfrm>
              <a:off x="-48" y="768"/>
              <a:ext cx="3072" cy="233"/>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en-US" b="1" dirty="0" smtClean="0">
                  <a:solidFill>
                    <a:srgbClr val="000099"/>
                  </a:solidFill>
                  <a:latin typeface="Comic Sans MS" pitchFamily="66" charset="0"/>
                </a:rPr>
                <a:t>right</a:t>
              </a:r>
              <a:r>
                <a:rPr lang="bg-BG" b="1" dirty="0" smtClean="0">
                  <a:solidFill>
                    <a:srgbClr val="000099"/>
                  </a:solidFill>
                  <a:latin typeface="Comic Sans MS" pitchFamily="66" charset="0"/>
                </a:rPr>
                <a:t> </a:t>
              </a:r>
              <a:r>
                <a:rPr lang="en-US" b="1" dirty="0" err="1">
                  <a:solidFill>
                    <a:srgbClr val="000099"/>
                  </a:solidFill>
                  <a:latin typeface="Comic Sans MS" pitchFamily="66" charset="0"/>
                </a:rPr>
                <a:t>n.vagus</a:t>
              </a:r>
              <a:r>
                <a:rPr lang="bg-BG" b="1" dirty="0">
                  <a:solidFill>
                    <a:srgbClr val="000099"/>
                  </a:solidFill>
                  <a:latin typeface="Comic Sans MS" pitchFamily="66" charset="0"/>
                </a:rPr>
                <a:t> </a:t>
              </a:r>
              <a:r>
                <a:rPr lang="bg-BG" b="1" dirty="0" smtClean="0">
                  <a:solidFill>
                    <a:srgbClr val="000099"/>
                  </a:solidFill>
                  <a:latin typeface="Comic Sans MS" pitchFamily="66" charset="0"/>
                </a:rPr>
                <a:t>–</a:t>
              </a:r>
              <a:r>
                <a:rPr lang="en-US" b="1" dirty="0" smtClean="0">
                  <a:solidFill>
                    <a:srgbClr val="000099"/>
                  </a:solidFill>
                  <a:latin typeface="Comic Sans MS" pitchFamily="66" charset="0"/>
                </a:rPr>
                <a:t>&gt;</a:t>
              </a:r>
              <a:r>
                <a:rPr lang="bg-BG" b="1" dirty="0" smtClean="0">
                  <a:solidFill>
                    <a:srgbClr val="000099"/>
                  </a:solidFill>
                  <a:latin typeface="Comic Sans MS" pitchFamily="66" charset="0"/>
                </a:rPr>
                <a:t> </a:t>
              </a:r>
              <a:r>
                <a:rPr lang="en-US" b="1" dirty="0" smtClean="0">
                  <a:solidFill>
                    <a:srgbClr val="000099"/>
                  </a:solidFill>
                  <a:latin typeface="Comic Sans MS" pitchFamily="66" charset="0"/>
                </a:rPr>
                <a:t>SA node</a:t>
              </a:r>
              <a:endParaRPr lang="en-GB" b="1" dirty="0">
                <a:solidFill>
                  <a:srgbClr val="000099"/>
                </a:solidFill>
                <a:latin typeface="Comic Sans MS" pitchFamily="66" charset="0"/>
              </a:endParaRPr>
            </a:p>
          </p:txBody>
        </p:sp>
      </p:grpSp>
      <p:sp>
        <p:nvSpPr>
          <p:cNvPr id="17417" name="Text Box 9"/>
          <p:cNvSpPr txBox="1">
            <a:spLocks noChangeArrowheads="1"/>
          </p:cNvSpPr>
          <p:nvPr/>
        </p:nvSpPr>
        <p:spPr bwMode="auto">
          <a:xfrm>
            <a:off x="0" y="1600200"/>
            <a:ext cx="9144000" cy="313932"/>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v"/>
            </a:pPr>
            <a:r>
              <a:rPr lang="bg-BG" b="1" dirty="0">
                <a:solidFill>
                  <a:srgbClr val="0000FF"/>
                </a:solidFill>
                <a:latin typeface="Comic Sans MS" pitchFamily="66" charset="0"/>
              </a:rPr>
              <a:t> </a:t>
            </a:r>
            <a:r>
              <a:rPr lang="en-US" b="1" dirty="0" smtClean="0">
                <a:solidFill>
                  <a:srgbClr val="0000FF"/>
                </a:solidFill>
                <a:latin typeface="Comic Sans MS" pitchFamily="66" charset="0"/>
              </a:rPr>
              <a:t>atria are innervated by the n. </a:t>
            </a:r>
            <a:r>
              <a:rPr lang="en-US" b="1" dirty="0" err="1" smtClean="0">
                <a:solidFill>
                  <a:srgbClr val="0000FF"/>
                </a:solidFill>
                <a:latin typeface="Comic Sans MS" pitchFamily="66" charset="0"/>
              </a:rPr>
              <a:t>vagus</a:t>
            </a:r>
            <a:r>
              <a:rPr lang="en-US" b="1" dirty="0" smtClean="0">
                <a:solidFill>
                  <a:srgbClr val="0000FF"/>
                </a:solidFill>
                <a:latin typeface="Comic Sans MS" pitchFamily="66" charset="0"/>
              </a:rPr>
              <a:t>, but ventricles are not</a:t>
            </a:r>
            <a:endParaRPr lang="en-GB" b="1" dirty="0">
              <a:solidFill>
                <a:srgbClr val="0000FF"/>
              </a:solidFill>
              <a:latin typeface="Comic Sans MS" pitchFamily="66" charset="0"/>
            </a:endParaRPr>
          </a:p>
        </p:txBody>
      </p:sp>
      <p:sp>
        <p:nvSpPr>
          <p:cNvPr id="17419" name="Text Box 11"/>
          <p:cNvSpPr txBox="1">
            <a:spLocks noChangeArrowheads="1"/>
          </p:cNvSpPr>
          <p:nvPr/>
        </p:nvSpPr>
        <p:spPr bwMode="auto">
          <a:xfrm>
            <a:off x="0" y="2492896"/>
            <a:ext cx="9220200" cy="369332"/>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v"/>
            </a:pPr>
            <a:r>
              <a:rPr lang="bg-BG" b="1" dirty="0">
                <a:solidFill>
                  <a:srgbClr val="FF0000"/>
                </a:solidFill>
                <a:latin typeface="Comic Sans MS" pitchFamily="66" charset="0"/>
              </a:rPr>
              <a:t> </a:t>
            </a:r>
            <a:r>
              <a:rPr lang="en-US" b="1" dirty="0" err="1" smtClean="0">
                <a:solidFill>
                  <a:srgbClr val="FF0000"/>
                </a:solidFill>
                <a:latin typeface="Comic Sans MS" pitchFamily="66" charset="0"/>
              </a:rPr>
              <a:t>sympathicus</a:t>
            </a:r>
            <a:r>
              <a:rPr lang="en-US" b="1" dirty="0" smtClean="0">
                <a:solidFill>
                  <a:srgbClr val="FF0000"/>
                </a:solidFill>
                <a:latin typeface="Comic Sans MS" pitchFamily="66" charset="0"/>
              </a:rPr>
              <a:t> innervates whole heart</a:t>
            </a:r>
            <a:endParaRPr lang="en-GB" b="1" dirty="0">
              <a:solidFill>
                <a:srgbClr val="FF0000"/>
              </a:solidFill>
              <a:latin typeface="Comic Sans MS" pitchFamily="66" charset="0"/>
            </a:endParaRPr>
          </a:p>
        </p:txBody>
      </p:sp>
      <p:pic>
        <p:nvPicPr>
          <p:cNvPr id="17420" name="Picture 12" descr="E:\62.jpg"/>
          <p:cNvPicPr>
            <a:picLocks noChangeAspect="1" noChangeArrowheads="1"/>
          </p:cNvPicPr>
          <p:nvPr/>
        </p:nvPicPr>
        <p:blipFill>
          <a:blip r:embed="rId3" cstate="print">
            <a:lum bright="-6000" contrast="18000"/>
          </a:blip>
          <a:srcRect l="3775" r="3773" b="20000"/>
          <a:stretch>
            <a:fillRect/>
          </a:stretch>
        </p:blipFill>
        <p:spPr bwMode="auto">
          <a:xfrm>
            <a:off x="179512" y="3068960"/>
            <a:ext cx="4572000" cy="3789040"/>
          </a:xfrm>
          <a:prstGeom prst="rect">
            <a:avLst/>
          </a:prstGeom>
          <a:noFill/>
        </p:spPr>
      </p:pic>
      <p:grpSp>
        <p:nvGrpSpPr>
          <p:cNvPr id="3" name="Group 17"/>
          <p:cNvGrpSpPr>
            <a:grpSpLocks/>
          </p:cNvGrpSpPr>
          <p:nvPr/>
        </p:nvGrpSpPr>
        <p:grpSpPr bwMode="auto">
          <a:xfrm>
            <a:off x="0" y="908720"/>
            <a:ext cx="8610600" cy="1558925"/>
            <a:chOff x="720" y="576"/>
            <a:chExt cx="5424" cy="982"/>
          </a:xfrm>
        </p:grpSpPr>
        <p:sp>
          <p:nvSpPr>
            <p:cNvPr id="17418" name="Text Box 10"/>
            <p:cNvSpPr txBox="1">
              <a:spLocks noChangeArrowheads="1"/>
            </p:cNvSpPr>
            <p:nvPr/>
          </p:nvSpPr>
          <p:spPr bwMode="auto">
            <a:xfrm>
              <a:off x="720" y="1325"/>
              <a:ext cx="5424" cy="233"/>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bg-BG" b="1" dirty="0">
                  <a:solidFill>
                    <a:srgbClr val="A50021"/>
                  </a:solidFill>
                  <a:latin typeface="Comic Sans MS" pitchFamily="66" charset="0"/>
                </a:rPr>
                <a:t> </a:t>
              </a:r>
              <a:r>
                <a:rPr lang="en-US" b="1" dirty="0" err="1" smtClean="0">
                  <a:solidFill>
                    <a:srgbClr val="A50021"/>
                  </a:solidFill>
                  <a:latin typeface="Comic Sans MS" pitchFamily="66" charset="0"/>
                </a:rPr>
                <a:t>sympathicus</a:t>
              </a:r>
              <a:r>
                <a:rPr lang="en-US" b="1" dirty="0" smtClean="0">
                  <a:solidFill>
                    <a:srgbClr val="A50021"/>
                  </a:solidFill>
                  <a:latin typeface="Comic Sans MS" pitchFamily="66" charset="0"/>
                </a:rPr>
                <a:t> –</a:t>
              </a:r>
              <a:r>
                <a:rPr lang="bg-BG" b="1" dirty="0" smtClean="0">
                  <a:solidFill>
                    <a:srgbClr val="A50021"/>
                  </a:solidFill>
                  <a:latin typeface="Comic Sans MS" pitchFamily="66" charset="0"/>
                </a:rPr>
                <a:t> </a:t>
              </a:r>
              <a:r>
                <a:rPr lang="en-US" b="1" dirty="0" smtClean="0">
                  <a:solidFill>
                    <a:srgbClr val="A50021"/>
                  </a:solidFill>
                  <a:latin typeface="Comic Sans MS" pitchFamily="66" charset="0"/>
                </a:rPr>
                <a:t>from upper thoracic segments of spinal cord</a:t>
              </a:r>
              <a:endParaRPr lang="en-GB" b="1" dirty="0">
                <a:solidFill>
                  <a:srgbClr val="A50021"/>
                </a:solidFill>
                <a:latin typeface="Comic Sans MS" pitchFamily="66" charset="0"/>
              </a:endParaRPr>
            </a:p>
          </p:txBody>
        </p:sp>
        <p:sp>
          <p:nvSpPr>
            <p:cNvPr id="17421" name="Rectangle 13"/>
            <p:cNvSpPr>
              <a:spLocks noChangeArrowheads="1"/>
            </p:cNvSpPr>
            <p:nvPr/>
          </p:nvSpPr>
          <p:spPr bwMode="auto">
            <a:xfrm>
              <a:off x="768" y="576"/>
              <a:ext cx="4822" cy="233"/>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bg-BG" b="1" dirty="0">
                  <a:solidFill>
                    <a:srgbClr val="3333FF"/>
                  </a:solidFill>
                  <a:latin typeface="Comic Sans MS" pitchFamily="66" charset="0"/>
                </a:rPr>
                <a:t> </a:t>
              </a:r>
              <a:r>
                <a:rPr lang="en-US" b="1" dirty="0" err="1" smtClean="0">
                  <a:solidFill>
                    <a:srgbClr val="3333FF"/>
                  </a:solidFill>
                  <a:latin typeface="Comic Sans MS" pitchFamily="66" charset="0"/>
                </a:rPr>
                <a:t>Parasympathicus</a:t>
              </a:r>
              <a:r>
                <a:rPr lang="en-US" b="1" dirty="0" smtClean="0">
                  <a:solidFill>
                    <a:srgbClr val="3333FF"/>
                  </a:solidFill>
                  <a:latin typeface="Comic Sans MS" pitchFamily="66" charset="0"/>
                </a:rPr>
                <a:t> </a:t>
              </a:r>
              <a:r>
                <a:rPr lang="bg-BG" b="1" dirty="0" smtClean="0">
                  <a:solidFill>
                    <a:srgbClr val="3333FF"/>
                  </a:solidFill>
                  <a:latin typeface="Comic Sans MS" pitchFamily="66" charset="0"/>
                </a:rPr>
                <a:t>–</a:t>
              </a:r>
              <a:r>
                <a:rPr lang="en-US" b="1" dirty="0" err="1" smtClean="0">
                  <a:solidFill>
                    <a:srgbClr val="3333FF"/>
                  </a:solidFill>
                  <a:latin typeface="Comic Sans MS" pitchFamily="66" charset="0"/>
                </a:rPr>
                <a:t>n.vagus</a:t>
              </a:r>
              <a:endParaRPr lang="en-GB" b="1" dirty="0">
                <a:solidFill>
                  <a:srgbClr val="3333FF"/>
                </a:solidFill>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7417"/>
                                        </p:tgtEl>
                                        <p:attrNameLst>
                                          <p:attrName>style.visibility</p:attrName>
                                        </p:attrNameLst>
                                      </p:cBhvr>
                                      <p:to>
                                        <p:strVal val="visible"/>
                                      </p:to>
                                    </p:set>
                                    <p:anim calcmode="lin" valueType="num">
                                      <p:cBhvr>
                                        <p:cTn id="24" dur="500" fill="hold"/>
                                        <p:tgtEl>
                                          <p:spTgt spid="17417"/>
                                        </p:tgtEl>
                                        <p:attrNameLst>
                                          <p:attrName>ppt_w</p:attrName>
                                        </p:attrNameLst>
                                      </p:cBhvr>
                                      <p:tavLst>
                                        <p:tav tm="0">
                                          <p:val>
                                            <p:fltVal val="0"/>
                                          </p:val>
                                        </p:tav>
                                        <p:tav tm="100000">
                                          <p:val>
                                            <p:strVal val="#ppt_w"/>
                                          </p:val>
                                        </p:tav>
                                      </p:tavLst>
                                    </p:anim>
                                    <p:anim calcmode="lin" valueType="num">
                                      <p:cBhvr>
                                        <p:cTn id="25" dur="500" fill="hold"/>
                                        <p:tgtEl>
                                          <p:spTgt spid="17417"/>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7419"/>
                                        </p:tgtEl>
                                        <p:attrNameLst>
                                          <p:attrName>style.visibility</p:attrName>
                                        </p:attrNameLst>
                                      </p:cBhvr>
                                      <p:to>
                                        <p:strVal val="visible"/>
                                      </p:to>
                                    </p:set>
                                    <p:anim calcmode="lin" valueType="num">
                                      <p:cBhvr>
                                        <p:cTn id="30" dur="500" fill="hold"/>
                                        <p:tgtEl>
                                          <p:spTgt spid="17419"/>
                                        </p:tgtEl>
                                        <p:attrNameLst>
                                          <p:attrName>ppt_w</p:attrName>
                                        </p:attrNameLst>
                                      </p:cBhvr>
                                      <p:tavLst>
                                        <p:tav tm="0">
                                          <p:val>
                                            <p:fltVal val="0"/>
                                          </p:val>
                                        </p:tav>
                                        <p:tav tm="100000">
                                          <p:val>
                                            <p:strVal val="#ppt_w"/>
                                          </p:val>
                                        </p:tav>
                                      </p:tavLst>
                                    </p:anim>
                                    <p:anim calcmode="lin" valueType="num">
                                      <p:cBhvr>
                                        <p:cTn id="31" dur="500" fill="hold"/>
                                        <p:tgtEl>
                                          <p:spTgt spid="174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utoUpdateAnimBg="0"/>
      <p:bldP spid="17417" grpId="0" autoUpdateAnimBg="0"/>
      <p:bldP spid="1741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0"/>
            <a:ext cx="4648200" cy="473075"/>
          </a:xfrm>
          <a:prstGeom prst="rect">
            <a:avLst/>
          </a:prstGeom>
          <a:noFill/>
          <a:ln w="9525">
            <a:noFill/>
            <a:miter lim="800000"/>
            <a:headEnd/>
            <a:tailEnd/>
          </a:ln>
          <a:effectLst/>
        </p:spPr>
        <p:txBody>
          <a:bodyPr>
            <a:spAutoFit/>
          </a:bodyPr>
          <a:lstStyle/>
          <a:p>
            <a:pPr>
              <a:spcBef>
                <a:spcPct val="50000"/>
              </a:spcBef>
            </a:pPr>
            <a:r>
              <a:rPr lang="en-US" sz="2500" b="1" dirty="0" smtClean="0">
                <a:solidFill>
                  <a:srgbClr val="0000CC"/>
                </a:solidFill>
                <a:latin typeface="Arial" pitchFamily="34" charset="0"/>
                <a:cs typeface="Arial" pitchFamily="34" charset="0"/>
              </a:rPr>
              <a:t>Effects of </a:t>
            </a:r>
            <a:r>
              <a:rPr lang="en-US" sz="2500" b="1" dirty="0" err="1" smtClean="0">
                <a:solidFill>
                  <a:srgbClr val="0000CC"/>
                </a:solidFill>
                <a:latin typeface="Arial" pitchFamily="34" charset="0"/>
                <a:cs typeface="Arial" pitchFamily="34" charset="0"/>
              </a:rPr>
              <a:t>parasympathicus</a:t>
            </a:r>
            <a:endParaRPr lang="en-GB" sz="2500" b="1" dirty="0">
              <a:solidFill>
                <a:srgbClr val="0000CC"/>
              </a:solidFill>
              <a:latin typeface="Arial" pitchFamily="34" charset="0"/>
              <a:cs typeface="Arial" pitchFamily="34" charset="0"/>
            </a:endParaRPr>
          </a:p>
        </p:txBody>
      </p:sp>
      <p:sp>
        <p:nvSpPr>
          <p:cNvPr id="21507" name="Text Box 3"/>
          <p:cNvSpPr txBox="1">
            <a:spLocks noChangeArrowheads="1"/>
          </p:cNvSpPr>
          <p:nvPr/>
        </p:nvSpPr>
        <p:spPr bwMode="auto">
          <a:xfrm>
            <a:off x="4953000" y="0"/>
            <a:ext cx="4191000" cy="473075"/>
          </a:xfrm>
          <a:prstGeom prst="rect">
            <a:avLst/>
          </a:prstGeom>
          <a:noFill/>
          <a:ln w="9525">
            <a:noFill/>
            <a:miter lim="800000"/>
            <a:headEnd/>
            <a:tailEnd/>
          </a:ln>
          <a:effectLst/>
        </p:spPr>
        <p:txBody>
          <a:bodyPr>
            <a:spAutoFit/>
          </a:bodyPr>
          <a:lstStyle/>
          <a:p>
            <a:pPr>
              <a:spcBef>
                <a:spcPct val="50000"/>
              </a:spcBef>
            </a:pPr>
            <a:r>
              <a:rPr lang="en-US" sz="2500" b="1" dirty="0" smtClean="0">
                <a:solidFill>
                  <a:srgbClr val="FF0000"/>
                </a:solidFill>
                <a:latin typeface="Arial" pitchFamily="34" charset="0"/>
                <a:cs typeface="Arial" pitchFamily="34" charset="0"/>
              </a:rPr>
              <a:t>Effects of </a:t>
            </a:r>
            <a:r>
              <a:rPr lang="en-US" sz="2500" b="1" dirty="0" err="1" smtClean="0">
                <a:solidFill>
                  <a:srgbClr val="FF0000"/>
                </a:solidFill>
                <a:latin typeface="Arial" pitchFamily="34" charset="0"/>
                <a:cs typeface="Arial" pitchFamily="34" charset="0"/>
              </a:rPr>
              <a:t>sympathicus</a:t>
            </a:r>
            <a:endParaRPr lang="en-GB" sz="2500" b="1" dirty="0">
              <a:solidFill>
                <a:srgbClr val="FF0000"/>
              </a:solidFill>
              <a:latin typeface="Arial" pitchFamily="34" charset="0"/>
              <a:cs typeface="Arial" pitchFamily="34" charset="0"/>
            </a:endParaRPr>
          </a:p>
        </p:txBody>
      </p:sp>
      <p:sp>
        <p:nvSpPr>
          <p:cNvPr id="21508" name="Text Box 4"/>
          <p:cNvSpPr txBox="1">
            <a:spLocks noChangeArrowheads="1"/>
          </p:cNvSpPr>
          <p:nvPr/>
        </p:nvSpPr>
        <p:spPr bwMode="auto">
          <a:xfrm>
            <a:off x="0" y="404664"/>
            <a:ext cx="8100392" cy="369332"/>
          </a:xfrm>
          <a:prstGeom prst="rect">
            <a:avLst/>
          </a:prstGeom>
          <a:noFill/>
          <a:ln w="9525">
            <a:noFill/>
            <a:miter lim="800000"/>
            <a:headEnd/>
            <a:tailEnd/>
          </a:ln>
          <a:effectLst/>
        </p:spPr>
        <p:txBody>
          <a:bodyPr wrap="square">
            <a:spAutoFit/>
          </a:bodyPr>
          <a:lstStyle/>
          <a:p>
            <a:pPr>
              <a:spcBef>
                <a:spcPct val="50000"/>
              </a:spcBef>
            </a:pPr>
            <a:r>
              <a:rPr lang="en-US" b="1" dirty="0" smtClean="0">
                <a:solidFill>
                  <a:srgbClr val="0000FF"/>
                </a:solidFill>
                <a:latin typeface="Comic Sans MS" pitchFamily="66" charset="0"/>
              </a:rPr>
              <a:t>rapid</a:t>
            </a:r>
            <a:r>
              <a:rPr lang="bg-BG" b="1" dirty="0" smtClean="0">
                <a:solidFill>
                  <a:srgbClr val="0000FF"/>
                </a:solidFill>
                <a:latin typeface="Comic Sans MS" pitchFamily="66" charset="0"/>
              </a:rPr>
              <a:t>                                 </a:t>
            </a:r>
            <a:r>
              <a:rPr lang="en-US" b="1" dirty="0" smtClean="0">
                <a:solidFill>
                  <a:srgbClr val="0000FF"/>
                </a:solidFill>
                <a:latin typeface="Comic Sans MS" pitchFamily="66" charset="0"/>
              </a:rPr>
              <a:t>	   </a:t>
            </a:r>
            <a:r>
              <a:rPr lang="bg-BG" b="1" dirty="0" smtClean="0">
                <a:solidFill>
                  <a:srgbClr val="0000FF"/>
                </a:solidFill>
                <a:latin typeface="Comic Sans MS" pitchFamily="66" charset="0"/>
              </a:rPr>
              <a:t> </a:t>
            </a:r>
            <a:r>
              <a:rPr lang="en-US" b="1" dirty="0" smtClean="0">
                <a:solidFill>
                  <a:srgbClr val="FF0000"/>
                </a:solidFill>
                <a:latin typeface="Comic Sans MS" pitchFamily="66" charset="0"/>
              </a:rPr>
              <a:t>slow</a:t>
            </a:r>
            <a:endParaRPr lang="en-GB" b="1" dirty="0">
              <a:solidFill>
                <a:srgbClr val="0000FF"/>
              </a:solidFill>
              <a:latin typeface="Comic Sans MS" pitchFamily="66" charset="0"/>
            </a:endParaRPr>
          </a:p>
        </p:txBody>
      </p:sp>
      <p:sp>
        <p:nvSpPr>
          <p:cNvPr id="21510" name="Text Box 6"/>
          <p:cNvSpPr txBox="1">
            <a:spLocks noChangeArrowheads="1"/>
          </p:cNvSpPr>
          <p:nvPr/>
        </p:nvSpPr>
        <p:spPr bwMode="auto">
          <a:xfrm>
            <a:off x="0" y="685800"/>
            <a:ext cx="9601200" cy="369332"/>
          </a:xfrm>
          <a:prstGeom prst="rect">
            <a:avLst/>
          </a:prstGeom>
          <a:noFill/>
          <a:ln w="9525">
            <a:noFill/>
            <a:miter lim="800000"/>
            <a:headEnd/>
            <a:tailEnd/>
          </a:ln>
          <a:effectLst/>
        </p:spPr>
        <p:txBody>
          <a:bodyPr>
            <a:spAutoFit/>
          </a:bodyPr>
          <a:lstStyle/>
          <a:p>
            <a:pPr>
              <a:spcBef>
                <a:spcPct val="50000"/>
              </a:spcBef>
            </a:pPr>
            <a:r>
              <a:rPr lang="en-US" b="1" dirty="0" smtClean="0">
                <a:solidFill>
                  <a:srgbClr val="0000FF"/>
                </a:solidFill>
                <a:latin typeface="Comic Sans MS" pitchFamily="66" charset="0"/>
              </a:rPr>
              <a:t>Short time</a:t>
            </a:r>
            <a:r>
              <a:rPr lang="bg-BG" dirty="0" smtClean="0">
                <a:solidFill>
                  <a:srgbClr val="0000FF"/>
                </a:solidFill>
              </a:rPr>
              <a:t> </a:t>
            </a:r>
            <a:r>
              <a:rPr lang="en-US" b="1" dirty="0" smtClean="0">
                <a:solidFill>
                  <a:srgbClr val="0F74CF"/>
                </a:solidFill>
                <a:latin typeface="Comic Sans MS" pitchFamily="66" charset="0"/>
              </a:rPr>
              <a:t>lasting</a:t>
            </a:r>
            <a:r>
              <a:rPr lang="en-GB" dirty="0" smtClean="0">
                <a:solidFill>
                  <a:srgbClr val="0F74CF"/>
                </a:solidFill>
              </a:rPr>
              <a:t>  </a:t>
            </a:r>
            <a:r>
              <a:rPr lang="en-GB" dirty="0" smtClean="0">
                <a:solidFill>
                  <a:schemeClr val="accent1">
                    <a:lumMod val="75000"/>
                  </a:schemeClr>
                </a:solidFill>
              </a:rPr>
              <a:t>                                                   </a:t>
            </a:r>
            <a:r>
              <a:rPr lang="en-US" b="1" dirty="0" smtClean="0">
                <a:solidFill>
                  <a:srgbClr val="FF0000"/>
                </a:solidFill>
                <a:latin typeface="Comic Sans MS" pitchFamily="66" charset="0"/>
              </a:rPr>
              <a:t>long</a:t>
            </a:r>
            <a:r>
              <a:rPr lang="en-GB" dirty="0" smtClean="0">
                <a:solidFill>
                  <a:srgbClr val="0000FF"/>
                </a:solidFill>
              </a:rPr>
              <a:t> </a:t>
            </a:r>
            <a:r>
              <a:rPr lang="en-US" b="1" dirty="0" smtClean="0">
                <a:solidFill>
                  <a:srgbClr val="FF0000"/>
                </a:solidFill>
                <a:latin typeface="Comic Sans MS" pitchFamily="66" charset="0"/>
              </a:rPr>
              <a:t>time lasting</a:t>
            </a:r>
            <a:endParaRPr lang="en-GB" dirty="0">
              <a:solidFill>
                <a:srgbClr val="0000FF"/>
              </a:solidFill>
            </a:endParaRPr>
          </a:p>
        </p:txBody>
      </p:sp>
      <p:sp>
        <p:nvSpPr>
          <p:cNvPr id="21512" name="Text Box 8"/>
          <p:cNvSpPr txBox="1">
            <a:spLocks noChangeArrowheads="1"/>
          </p:cNvSpPr>
          <p:nvPr/>
        </p:nvSpPr>
        <p:spPr bwMode="auto">
          <a:xfrm>
            <a:off x="0" y="1371600"/>
            <a:ext cx="9144000" cy="316433"/>
          </a:xfrm>
          <a:prstGeom prst="rect">
            <a:avLst/>
          </a:prstGeom>
          <a:noFill/>
          <a:ln w="9525">
            <a:noFill/>
            <a:miter lim="800000"/>
            <a:headEnd/>
            <a:tailEnd/>
          </a:ln>
          <a:effectLst/>
        </p:spPr>
        <p:txBody>
          <a:bodyPr>
            <a:spAutoFit/>
          </a:bodyPr>
          <a:lstStyle/>
          <a:p>
            <a:pPr>
              <a:lnSpc>
                <a:spcPct val="80000"/>
              </a:lnSpc>
              <a:spcBef>
                <a:spcPct val="50000"/>
              </a:spcBef>
            </a:pPr>
            <a:r>
              <a:rPr lang="en-US" b="1" dirty="0" smtClean="0">
                <a:solidFill>
                  <a:srgbClr val="0000FF"/>
                </a:solidFill>
                <a:latin typeface="Comic Sans MS" pitchFamily="66" charset="0"/>
              </a:rPr>
              <a:t>Negative                                             </a:t>
            </a:r>
            <a:r>
              <a:rPr lang="en-US" b="1" dirty="0" smtClean="0">
                <a:solidFill>
                  <a:srgbClr val="FF0000"/>
                </a:solidFill>
                <a:latin typeface="Comic Sans MS" pitchFamily="66" charset="0"/>
              </a:rPr>
              <a:t>positive</a:t>
            </a:r>
            <a:endParaRPr lang="en-GB" b="1" dirty="0">
              <a:solidFill>
                <a:srgbClr val="0000FF"/>
              </a:solidFill>
              <a:latin typeface="Comic Sans MS" pitchFamily="66" charset="0"/>
            </a:endParaRPr>
          </a:p>
        </p:txBody>
      </p:sp>
      <p:sp>
        <p:nvSpPr>
          <p:cNvPr id="21514" name="Text Box 10"/>
          <p:cNvSpPr txBox="1">
            <a:spLocks noChangeArrowheads="1"/>
          </p:cNvSpPr>
          <p:nvPr/>
        </p:nvSpPr>
        <p:spPr bwMode="auto">
          <a:xfrm>
            <a:off x="0" y="1916832"/>
            <a:ext cx="9067800" cy="369332"/>
          </a:xfrm>
          <a:prstGeom prst="rect">
            <a:avLst/>
          </a:prstGeom>
          <a:noFill/>
          <a:ln w="9525">
            <a:noFill/>
            <a:miter lim="800000"/>
            <a:headEnd/>
            <a:tailEnd/>
          </a:ln>
          <a:effectLst/>
        </p:spPr>
        <p:txBody>
          <a:bodyPr>
            <a:spAutoFit/>
          </a:bodyPr>
          <a:lstStyle/>
          <a:p>
            <a:pPr>
              <a:spcBef>
                <a:spcPct val="50000"/>
              </a:spcBef>
            </a:pPr>
            <a:r>
              <a:rPr lang="en-US" b="1" dirty="0" smtClean="0">
                <a:solidFill>
                  <a:srgbClr val="0000FF"/>
                </a:solidFill>
                <a:latin typeface="Comic Sans MS" pitchFamily="66" charset="0"/>
              </a:rPr>
              <a:t>Negative</a:t>
            </a:r>
            <a:r>
              <a:rPr lang="bg-BG" b="1" dirty="0" smtClean="0">
                <a:solidFill>
                  <a:srgbClr val="0000FF"/>
                </a:solidFill>
                <a:latin typeface="Comic Sans MS" pitchFamily="66" charset="0"/>
              </a:rPr>
              <a:t>                         </a:t>
            </a:r>
            <a:r>
              <a:rPr lang="en-US" b="1" dirty="0" smtClean="0">
                <a:solidFill>
                  <a:srgbClr val="0000FF"/>
                </a:solidFill>
                <a:latin typeface="Comic Sans MS" pitchFamily="66" charset="0"/>
              </a:rPr>
              <a:t>                    </a:t>
            </a:r>
            <a:r>
              <a:rPr lang="en-US" b="1" dirty="0" smtClean="0">
                <a:solidFill>
                  <a:srgbClr val="FF0000"/>
                </a:solidFill>
                <a:latin typeface="Comic Sans MS" pitchFamily="66" charset="0"/>
              </a:rPr>
              <a:t>positive</a:t>
            </a:r>
            <a:endParaRPr lang="en-GB" b="1" dirty="0">
              <a:solidFill>
                <a:srgbClr val="0000FF"/>
              </a:solidFill>
              <a:latin typeface="Comic Sans MS" pitchFamily="66" charset="0"/>
            </a:endParaRPr>
          </a:p>
        </p:txBody>
      </p:sp>
      <p:grpSp>
        <p:nvGrpSpPr>
          <p:cNvPr id="2" name="Group 26"/>
          <p:cNvGrpSpPr>
            <a:grpSpLocks/>
          </p:cNvGrpSpPr>
          <p:nvPr/>
        </p:nvGrpSpPr>
        <p:grpSpPr bwMode="auto">
          <a:xfrm>
            <a:off x="0" y="2590802"/>
            <a:ext cx="9144000" cy="534988"/>
            <a:chOff x="0" y="1632"/>
            <a:chExt cx="5760" cy="337"/>
          </a:xfrm>
        </p:grpSpPr>
        <p:sp>
          <p:nvSpPr>
            <p:cNvPr id="21516" name="Text Box 12"/>
            <p:cNvSpPr txBox="1">
              <a:spLocks noChangeArrowheads="1"/>
            </p:cNvSpPr>
            <p:nvPr/>
          </p:nvSpPr>
          <p:spPr bwMode="auto">
            <a:xfrm>
              <a:off x="0" y="1632"/>
              <a:ext cx="3264" cy="198"/>
            </a:xfrm>
            <a:prstGeom prst="rect">
              <a:avLst/>
            </a:prstGeom>
            <a:noFill/>
            <a:ln w="9525">
              <a:noFill/>
              <a:miter lim="800000"/>
              <a:headEnd/>
              <a:tailEnd/>
            </a:ln>
            <a:effectLst/>
          </p:spPr>
          <p:txBody>
            <a:bodyPr>
              <a:spAutoFit/>
            </a:bodyPr>
            <a:lstStyle/>
            <a:p>
              <a:pPr>
                <a:lnSpc>
                  <a:spcPct val="80000"/>
                </a:lnSpc>
                <a:spcBef>
                  <a:spcPct val="50000"/>
                </a:spcBef>
              </a:pPr>
              <a:r>
                <a:rPr lang="en-US" b="1" dirty="0" smtClean="0">
                  <a:solidFill>
                    <a:srgbClr val="0000FF"/>
                  </a:solidFill>
                  <a:latin typeface="Comic Sans MS" pitchFamily="66" charset="0"/>
                </a:rPr>
                <a:t>Negative </a:t>
              </a:r>
              <a:r>
                <a:rPr lang="bg-BG" b="1" dirty="0" smtClean="0">
                  <a:solidFill>
                    <a:srgbClr val="0000FF"/>
                  </a:solidFill>
                  <a:latin typeface="Comic Sans MS" pitchFamily="66" charset="0"/>
                </a:rPr>
                <a:t>: </a:t>
              </a:r>
              <a:r>
                <a:rPr lang="en-US" b="1" dirty="0" smtClean="0">
                  <a:solidFill>
                    <a:srgbClr val="0000FF"/>
                  </a:solidFill>
                  <a:latin typeface="Comic Sans MS" pitchFamily="66" charset="0"/>
                </a:rPr>
                <a:t>on the atria</a:t>
              </a:r>
              <a:endParaRPr lang="en-GB" b="1" dirty="0">
                <a:solidFill>
                  <a:srgbClr val="0000FF"/>
                </a:solidFill>
                <a:latin typeface="Comic Sans MS" pitchFamily="66" charset="0"/>
              </a:endParaRPr>
            </a:p>
          </p:txBody>
        </p:sp>
        <p:sp>
          <p:nvSpPr>
            <p:cNvPr id="21518" name="Text Box 14"/>
            <p:cNvSpPr txBox="1">
              <a:spLocks noChangeArrowheads="1"/>
            </p:cNvSpPr>
            <p:nvPr/>
          </p:nvSpPr>
          <p:spPr bwMode="auto">
            <a:xfrm>
              <a:off x="3360" y="1632"/>
              <a:ext cx="2400" cy="337"/>
            </a:xfrm>
            <a:prstGeom prst="rect">
              <a:avLst/>
            </a:prstGeom>
            <a:noFill/>
            <a:ln w="9525">
              <a:noFill/>
              <a:miter lim="800000"/>
              <a:headEnd/>
              <a:tailEnd/>
            </a:ln>
            <a:effectLst/>
          </p:spPr>
          <p:txBody>
            <a:bodyPr>
              <a:spAutoFit/>
            </a:bodyPr>
            <a:lstStyle/>
            <a:p>
              <a:pPr>
                <a:lnSpc>
                  <a:spcPct val="80000"/>
                </a:lnSpc>
                <a:spcBef>
                  <a:spcPct val="50000"/>
                </a:spcBef>
              </a:pPr>
              <a:r>
                <a:rPr lang="en-US" b="1" dirty="0" smtClean="0">
                  <a:solidFill>
                    <a:srgbClr val="0000FF"/>
                  </a:solidFill>
                  <a:latin typeface="Comic Sans MS" pitchFamily="66" charset="0"/>
                </a:rPr>
                <a:t> </a:t>
              </a:r>
              <a:r>
                <a:rPr lang="en-US" b="1" dirty="0" smtClean="0">
                  <a:solidFill>
                    <a:srgbClr val="FF0000"/>
                  </a:solidFill>
                  <a:latin typeface="Comic Sans MS" pitchFamily="66" charset="0"/>
                </a:rPr>
                <a:t>positive</a:t>
              </a:r>
              <a:r>
                <a:rPr lang="bg-BG" b="1" dirty="0" smtClean="0">
                  <a:solidFill>
                    <a:srgbClr val="FF0000"/>
                  </a:solidFill>
                  <a:latin typeface="Comic Sans MS" pitchFamily="66" charset="0"/>
                </a:rPr>
                <a:t>: </a:t>
              </a:r>
              <a:r>
                <a:rPr lang="en-US" b="1" dirty="0" smtClean="0">
                  <a:solidFill>
                    <a:srgbClr val="FF0000"/>
                  </a:solidFill>
                  <a:latin typeface="Comic Sans MS" pitchFamily="66" charset="0"/>
                </a:rPr>
                <a:t>on the atria and </a:t>
              </a:r>
              <a:r>
                <a:rPr lang="en-US" b="1" dirty="0" err="1" smtClean="0">
                  <a:solidFill>
                    <a:srgbClr val="FF0000"/>
                  </a:solidFill>
                  <a:latin typeface="Comic Sans MS" pitchFamily="66" charset="0"/>
                </a:rPr>
                <a:t>venticules</a:t>
              </a:r>
              <a:endParaRPr lang="en-GB" b="1" dirty="0">
                <a:solidFill>
                  <a:srgbClr val="FF0000"/>
                </a:solidFill>
                <a:latin typeface="Comic Sans MS" pitchFamily="66" charset="0"/>
              </a:endParaRPr>
            </a:p>
          </p:txBody>
        </p:sp>
      </p:grpSp>
      <p:grpSp>
        <p:nvGrpSpPr>
          <p:cNvPr id="3" name="Group 27"/>
          <p:cNvGrpSpPr>
            <a:grpSpLocks/>
          </p:cNvGrpSpPr>
          <p:nvPr/>
        </p:nvGrpSpPr>
        <p:grpSpPr bwMode="auto">
          <a:xfrm>
            <a:off x="179512" y="3733800"/>
            <a:ext cx="8964488" cy="3124200"/>
            <a:chOff x="-48" y="2352"/>
            <a:chExt cx="5952" cy="1968"/>
          </a:xfrm>
        </p:grpSpPr>
        <p:sp>
          <p:nvSpPr>
            <p:cNvPr id="21521" name="Text Box 17"/>
            <p:cNvSpPr txBox="1">
              <a:spLocks noChangeArrowheads="1"/>
            </p:cNvSpPr>
            <p:nvPr/>
          </p:nvSpPr>
          <p:spPr bwMode="auto">
            <a:xfrm>
              <a:off x="-48" y="2352"/>
              <a:ext cx="5952" cy="111"/>
            </a:xfrm>
            <a:prstGeom prst="rect">
              <a:avLst/>
            </a:prstGeom>
            <a:noFill/>
            <a:ln w="9525">
              <a:noFill/>
              <a:miter lim="800000"/>
              <a:headEnd/>
              <a:tailEnd/>
            </a:ln>
            <a:effectLst/>
          </p:spPr>
          <p:txBody>
            <a:bodyPr>
              <a:spAutoFit/>
            </a:bodyPr>
            <a:lstStyle/>
            <a:p>
              <a:pPr>
                <a:lnSpc>
                  <a:spcPct val="0"/>
                </a:lnSpc>
                <a:spcBef>
                  <a:spcPct val="50000"/>
                </a:spcBef>
              </a:pPr>
              <a:endParaRPr lang="en-GB" sz="2500" b="1" dirty="0">
                <a:solidFill>
                  <a:srgbClr val="CC3399"/>
                </a:solidFill>
                <a:latin typeface="Comic Sans MS" pitchFamily="66" charset="0"/>
              </a:endParaRPr>
            </a:p>
          </p:txBody>
        </p:sp>
        <p:pic>
          <p:nvPicPr>
            <p:cNvPr id="21522" name="Picture 18" descr="D:\Elka\COfactors.gif"/>
            <p:cNvPicPr>
              <a:picLocks noChangeAspect="1" noChangeArrowheads="1"/>
            </p:cNvPicPr>
            <p:nvPr/>
          </p:nvPicPr>
          <p:blipFill>
            <a:blip r:embed="rId2" cstate="print">
              <a:lum bright="-6000" contrast="24000"/>
            </a:blip>
            <a:srcRect l="7098" t="14961" r="18210" b="18054"/>
            <a:stretch>
              <a:fillRect/>
            </a:stretch>
          </p:blipFill>
          <p:spPr bwMode="auto">
            <a:xfrm>
              <a:off x="1104" y="2688"/>
              <a:ext cx="3648" cy="1632"/>
            </a:xfrm>
            <a:prstGeom prst="rect">
              <a:avLst/>
            </a:prstGeom>
            <a:noFill/>
          </p:spPr>
        </p:pic>
      </p:grpSp>
      <p:sp>
        <p:nvSpPr>
          <p:cNvPr id="21523" name="Rectangle 19"/>
          <p:cNvSpPr>
            <a:spLocks noChangeArrowheads="1"/>
          </p:cNvSpPr>
          <p:nvPr/>
        </p:nvSpPr>
        <p:spPr bwMode="auto">
          <a:xfrm>
            <a:off x="2411760" y="980728"/>
            <a:ext cx="2609432" cy="461665"/>
          </a:xfrm>
          <a:prstGeom prst="rect">
            <a:avLst/>
          </a:prstGeom>
          <a:noFill/>
          <a:ln w="9525">
            <a:noFill/>
            <a:miter lim="800000"/>
            <a:headEnd/>
            <a:tailEnd/>
          </a:ln>
          <a:effectLst/>
        </p:spPr>
        <p:txBody>
          <a:bodyPr wrap="none">
            <a:spAutoFit/>
          </a:bodyPr>
          <a:lstStyle/>
          <a:p>
            <a:r>
              <a:rPr lang="en-US" sz="2400" b="1" u="sng" dirty="0" err="1" smtClean="0">
                <a:solidFill>
                  <a:srgbClr val="CC00FF"/>
                </a:solidFill>
                <a:latin typeface="Bodoni MT" pitchFamily="18" charset="0"/>
              </a:rPr>
              <a:t>Chronotropic</a:t>
            </a:r>
            <a:r>
              <a:rPr lang="en-US" sz="2400" b="1" u="sng" dirty="0" smtClean="0">
                <a:solidFill>
                  <a:srgbClr val="CC00FF"/>
                </a:solidFill>
                <a:latin typeface="Bodoni MT" pitchFamily="18" charset="0"/>
              </a:rPr>
              <a:t> effect</a:t>
            </a:r>
            <a:endParaRPr lang="en-GB" sz="2400" b="1" u="sng" dirty="0">
              <a:solidFill>
                <a:srgbClr val="CC00FF"/>
              </a:solidFill>
              <a:latin typeface="Bodoni MT" pitchFamily="18" charset="0"/>
            </a:endParaRPr>
          </a:p>
        </p:txBody>
      </p:sp>
      <p:sp>
        <p:nvSpPr>
          <p:cNvPr id="21524" name="Rectangle 20"/>
          <p:cNvSpPr>
            <a:spLocks noChangeArrowheads="1"/>
          </p:cNvSpPr>
          <p:nvPr/>
        </p:nvSpPr>
        <p:spPr bwMode="auto">
          <a:xfrm>
            <a:off x="2483768" y="1628800"/>
            <a:ext cx="2574166" cy="461665"/>
          </a:xfrm>
          <a:prstGeom prst="rect">
            <a:avLst/>
          </a:prstGeom>
          <a:noFill/>
          <a:ln w="9525">
            <a:noFill/>
            <a:miter lim="800000"/>
            <a:headEnd/>
            <a:tailEnd/>
          </a:ln>
          <a:effectLst/>
        </p:spPr>
        <p:txBody>
          <a:bodyPr wrap="none">
            <a:spAutoFit/>
          </a:bodyPr>
          <a:lstStyle/>
          <a:p>
            <a:pPr>
              <a:spcBef>
                <a:spcPct val="50000"/>
              </a:spcBef>
            </a:pPr>
            <a:r>
              <a:rPr lang="en-US" sz="2400" b="1" u="sng" dirty="0" err="1" smtClean="0">
                <a:solidFill>
                  <a:srgbClr val="339966"/>
                </a:solidFill>
                <a:latin typeface="Bodoni MT" pitchFamily="18" charset="0"/>
              </a:rPr>
              <a:t>Dromotropic</a:t>
            </a:r>
            <a:r>
              <a:rPr lang="en-US" sz="2400" b="1" u="sng" dirty="0" smtClean="0">
                <a:solidFill>
                  <a:srgbClr val="339966"/>
                </a:solidFill>
                <a:latin typeface="Bodoni MT" pitchFamily="18" charset="0"/>
              </a:rPr>
              <a:t> effect</a:t>
            </a:r>
            <a:endParaRPr lang="en-GB" sz="2400" b="1" u="sng" dirty="0">
              <a:solidFill>
                <a:srgbClr val="339966"/>
              </a:solidFill>
              <a:latin typeface="Bodoni MT" pitchFamily="18" charset="0"/>
            </a:endParaRPr>
          </a:p>
        </p:txBody>
      </p:sp>
      <p:sp>
        <p:nvSpPr>
          <p:cNvPr id="21526" name="Rectangle 22"/>
          <p:cNvSpPr>
            <a:spLocks noChangeArrowheads="1"/>
          </p:cNvSpPr>
          <p:nvPr/>
        </p:nvSpPr>
        <p:spPr bwMode="auto">
          <a:xfrm>
            <a:off x="2987824" y="2276872"/>
            <a:ext cx="1351460" cy="461665"/>
          </a:xfrm>
          <a:prstGeom prst="rect">
            <a:avLst/>
          </a:prstGeom>
          <a:noFill/>
          <a:ln w="9525">
            <a:noFill/>
            <a:miter lim="800000"/>
            <a:headEnd/>
            <a:tailEnd/>
          </a:ln>
          <a:effectLst/>
        </p:spPr>
        <p:txBody>
          <a:bodyPr wrap="none">
            <a:spAutoFit/>
          </a:bodyPr>
          <a:lstStyle/>
          <a:p>
            <a:r>
              <a:rPr lang="en-US" sz="2400" b="1" u="sng" dirty="0" err="1" smtClean="0">
                <a:solidFill>
                  <a:srgbClr val="996633"/>
                </a:solidFill>
                <a:latin typeface="Bodoni MT" pitchFamily="18" charset="0"/>
              </a:rPr>
              <a:t>Inotropic</a:t>
            </a:r>
            <a:endParaRPr lang="en-GB" sz="2400" b="1" u="sng" dirty="0">
              <a:solidFill>
                <a:srgbClr val="996633"/>
              </a:solidFill>
              <a:latin typeface="Bodoni MT" pitchFamily="18" charset="0"/>
            </a:endParaRPr>
          </a:p>
        </p:txBody>
      </p:sp>
      <p:sp>
        <p:nvSpPr>
          <p:cNvPr id="21527" name="Text Box 23"/>
          <p:cNvSpPr txBox="1">
            <a:spLocks noChangeArrowheads="1"/>
          </p:cNvSpPr>
          <p:nvPr/>
        </p:nvSpPr>
        <p:spPr bwMode="auto">
          <a:xfrm>
            <a:off x="2987824" y="3140968"/>
            <a:ext cx="1512168" cy="461665"/>
          </a:xfrm>
          <a:prstGeom prst="rect">
            <a:avLst/>
          </a:prstGeom>
          <a:noFill/>
          <a:ln w="9525">
            <a:noFill/>
            <a:miter lim="800000"/>
            <a:headEnd/>
            <a:tailEnd/>
          </a:ln>
          <a:effectLst/>
        </p:spPr>
        <p:txBody>
          <a:bodyPr wrap="square">
            <a:spAutoFit/>
          </a:bodyPr>
          <a:lstStyle/>
          <a:p>
            <a:r>
              <a:rPr lang="en-US" sz="2400" b="1" u="sng" dirty="0" err="1" smtClean="0">
                <a:solidFill>
                  <a:srgbClr val="993366"/>
                </a:solidFill>
                <a:latin typeface="Bodoni MT" pitchFamily="18" charset="0"/>
              </a:rPr>
              <a:t>Lusitropic</a:t>
            </a:r>
            <a:r>
              <a:rPr lang="bg-BG" sz="2400" b="1" u="sng" dirty="0" smtClean="0">
                <a:solidFill>
                  <a:srgbClr val="993366"/>
                </a:solidFill>
                <a:latin typeface="Comic Sans MS" pitchFamily="66" charset="0"/>
              </a:rPr>
              <a:t> </a:t>
            </a:r>
            <a:endParaRPr lang="en-GB" sz="2400" b="1" u="sng" dirty="0">
              <a:solidFill>
                <a:srgbClr val="993366"/>
              </a:solidFill>
              <a:latin typeface="Bodoni MT" pitchFamily="18" charset="0"/>
            </a:endParaRPr>
          </a:p>
        </p:txBody>
      </p:sp>
      <p:sp>
        <p:nvSpPr>
          <p:cNvPr id="21528" name="Text Box 24"/>
          <p:cNvSpPr txBox="1">
            <a:spLocks noChangeArrowheads="1"/>
          </p:cNvSpPr>
          <p:nvPr/>
        </p:nvSpPr>
        <p:spPr bwMode="auto">
          <a:xfrm>
            <a:off x="0" y="3501008"/>
            <a:ext cx="8305800" cy="369332"/>
          </a:xfrm>
          <a:prstGeom prst="rect">
            <a:avLst/>
          </a:prstGeom>
          <a:noFill/>
          <a:ln w="9525">
            <a:noFill/>
            <a:miter lim="800000"/>
            <a:headEnd/>
            <a:tailEnd/>
          </a:ln>
          <a:effectLst/>
        </p:spPr>
        <p:txBody>
          <a:bodyPr>
            <a:spAutoFit/>
          </a:bodyPr>
          <a:lstStyle/>
          <a:p>
            <a:pPr>
              <a:spcBef>
                <a:spcPct val="50000"/>
              </a:spcBef>
            </a:pPr>
            <a:r>
              <a:rPr lang="en-US" b="1" dirty="0" smtClean="0">
                <a:solidFill>
                  <a:srgbClr val="0000FF"/>
                </a:solidFill>
                <a:latin typeface="Comic Sans MS" pitchFamily="66" charset="0"/>
              </a:rPr>
              <a:t>Negative</a:t>
            </a:r>
            <a:r>
              <a:rPr lang="bg-BG" b="1" dirty="0" smtClean="0">
                <a:solidFill>
                  <a:srgbClr val="0000FF"/>
                </a:solidFill>
                <a:latin typeface="Comic Sans MS" pitchFamily="66" charset="0"/>
              </a:rPr>
              <a:t>                          </a:t>
            </a:r>
            <a:r>
              <a:rPr lang="en-US" b="1" dirty="0" smtClean="0">
                <a:solidFill>
                  <a:srgbClr val="0000FF"/>
                </a:solidFill>
                <a:latin typeface="Comic Sans MS" pitchFamily="66" charset="0"/>
              </a:rPr>
              <a:t>                      </a:t>
            </a:r>
            <a:r>
              <a:rPr lang="en-US" b="1" dirty="0" smtClean="0">
                <a:solidFill>
                  <a:srgbClr val="FF0000"/>
                </a:solidFill>
                <a:latin typeface="Comic Sans MS" pitchFamily="66" charset="0"/>
              </a:rPr>
              <a:t>positive</a:t>
            </a:r>
            <a:endParaRPr lang="en-GB" b="1" dirty="0">
              <a:solidFill>
                <a:srgbClr val="0000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lef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wipe(left)">
                                      <p:cBhvr>
                                        <p:cTn id="12" dur="500"/>
                                        <p:tgtEl>
                                          <p:spTgt spid="21510"/>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21523"/>
                                        </p:tgtEl>
                                        <p:attrNameLst>
                                          <p:attrName>style.visibility</p:attrName>
                                        </p:attrNameLst>
                                      </p:cBhvr>
                                      <p:to>
                                        <p:strVal val="visible"/>
                                      </p:to>
                                    </p:set>
                                    <p:anim calcmode="lin" valueType="num">
                                      <p:cBhvr>
                                        <p:cTn id="17" dur="1000" fill="hold"/>
                                        <p:tgtEl>
                                          <p:spTgt spid="21523"/>
                                        </p:tgtEl>
                                        <p:attrNameLst>
                                          <p:attrName>ppt_w</p:attrName>
                                        </p:attrNameLst>
                                      </p:cBhvr>
                                      <p:tavLst>
                                        <p:tav tm="0">
                                          <p:val>
                                            <p:fltVal val="0"/>
                                          </p:val>
                                        </p:tav>
                                        <p:tav tm="100000">
                                          <p:val>
                                            <p:strVal val="#ppt_w"/>
                                          </p:val>
                                        </p:tav>
                                      </p:tavLst>
                                    </p:anim>
                                    <p:anim calcmode="lin" valueType="num">
                                      <p:cBhvr>
                                        <p:cTn id="18" dur="1000" fill="hold"/>
                                        <p:tgtEl>
                                          <p:spTgt spid="21523"/>
                                        </p:tgtEl>
                                        <p:attrNameLst>
                                          <p:attrName>ppt_h</p:attrName>
                                        </p:attrNameLst>
                                      </p:cBhvr>
                                      <p:tavLst>
                                        <p:tav tm="0">
                                          <p:val>
                                            <p:fltVal val="0"/>
                                          </p:val>
                                        </p:tav>
                                        <p:tav tm="100000">
                                          <p:val>
                                            <p:strVal val="#ppt_h"/>
                                          </p:val>
                                        </p:tav>
                                      </p:tavLst>
                                    </p:anim>
                                    <p:anim calcmode="lin" valueType="num">
                                      <p:cBhvr>
                                        <p:cTn id="19" dur="1000" fill="hold"/>
                                        <p:tgtEl>
                                          <p:spTgt spid="21523"/>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15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512"/>
                                        </p:tgtEl>
                                        <p:attrNameLst>
                                          <p:attrName>style.visibility</p:attrName>
                                        </p:attrNameLst>
                                      </p:cBhvr>
                                      <p:to>
                                        <p:strVal val="visible"/>
                                      </p:to>
                                    </p:set>
                                    <p:animEffect transition="in" filter="wipe(left)">
                                      <p:cBhvr>
                                        <p:cTn id="25" dur="500"/>
                                        <p:tgtEl>
                                          <p:spTgt spid="21512"/>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21524"/>
                                        </p:tgtEl>
                                        <p:attrNameLst>
                                          <p:attrName>style.visibility</p:attrName>
                                        </p:attrNameLst>
                                      </p:cBhvr>
                                      <p:to>
                                        <p:strVal val="visible"/>
                                      </p:to>
                                    </p:set>
                                    <p:anim calcmode="lin" valueType="num">
                                      <p:cBhvr>
                                        <p:cTn id="30" dur="1000" fill="hold"/>
                                        <p:tgtEl>
                                          <p:spTgt spid="21524"/>
                                        </p:tgtEl>
                                        <p:attrNameLst>
                                          <p:attrName>ppt_w</p:attrName>
                                        </p:attrNameLst>
                                      </p:cBhvr>
                                      <p:tavLst>
                                        <p:tav tm="0">
                                          <p:val>
                                            <p:fltVal val="0"/>
                                          </p:val>
                                        </p:tav>
                                        <p:tav tm="100000">
                                          <p:val>
                                            <p:strVal val="#ppt_w"/>
                                          </p:val>
                                        </p:tav>
                                      </p:tavLst>
                                    </p:anim>
                                    <p:anim calcmode="lin" valueType="num">
                                      <p:cBhvr>
                                        <p:cTn id="31" dur="1000" fill="hold"/>
                                        <p:tgtEl>
                                          <p:spTgt spid="21524"/>
                                        </p:tgtEl>
                                        <p:attrNameLst>
                                          <p:attrName>ppt_h</p:attrName>
                                        </p:attrNameLst>
                                      </p:cBhvr>
                                      <p:tavLst>
                                        <p:tav tm="0">
                                          <p:val>
                                            <p:fltVal val="0"/>
                                          </p:val>
                                        </p:tav>
                                        <p:tav tm="100000">
                                          <p:val>
                                            <p:strVal val="#ppt_h"/>
                                          </p:val>
                                        </p:tav>
                                      </p:tavLst>
                                    </p:anim>
                                    <p:anim calcmode="lin" valueType="num">
                                      <p:cBhvr>
                                        <p:cTn id="32" dur="1000" fill="hold"/>
                                        <p:tgtEl>
                                          <p:spTgt spid="21524"/>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215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1514"/>
                                        </p:tgtEl>
                                        <p:attrNameLst>
                                          <p:attrName>style.visibility</p:attrName>
                                        </p:attrNameLst>
                                      </p:cBhvr>
                                      <p:to>
                                        <p:strVal val="visible"/>
                                      </p:to>
                                    </p:set>
                                    <p:animEffect transition="in" filter="wipe(left)">
                                      <p:cBhvr>
                                        <p:cTn id="38" dur="500"/>
                                        <p:tgtEl>
                                          <p:spTgt spid="21514"/>
                                        </p:tgtEl>
                                      </p:cBhvr>
                                    </p:animEffect>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21526"/>
                                        </p:tgtEl>
                                        <p:attrNameLst>
                                          <p:attrName>style.visibility</p:attrName>
                                        </p:attrNameLst>
                                      </p:cBhvr>
                                      <p:to>
                                        <p:strVal val="visible"/>
                                      </p:to>
                                    </p:set>
                                    <p:anim calcmode="lin" valueType="num">
                                      <p:cBhvr>
                                        <p:cTn id="43" dur="1000" fill="hold"/>
                                        <p:tgtEl>
                                          <p:spTgt spid="21526"/>
                                        </p:tgtEl>
                                        <p:attrNameLst>
                                          <p:attrName>ppt_w</p:attrName>
                                        </p:attrNameLst>
                                      </p:cBhvr>
                                      <p:tavLst>
                                        <p:tav tm="0">
                                          <p:val>
                                            <p:fltVal val="0"/>
                                          </p:val>
                                        </p:tav>
                                        <p:tav tm="100000">
                                          <p:val>
                                            <p:strVal val="#ppt_w"/>
                                          </p:val>
                                        </p:tav>
                                      </p:tavLst>
                                    </p:anim>
                                    <p:anim calcmode="lin" valueType="num">
                                      <p:cBhvr>
                                        <p:cTn id="44" dur="1000" fill="hold"/>
                                        <p:tgtEl>
                                          <p:spTgt spid="21526"/>
                                        </p:tgtEl>
                                        <p:attrNameLst>
                                          <p:attrName>ppt_h</p:attrName>
                                        </p:attrNameLst>
                                      </p:cBhvr>
                                      <p:tavLst>
                                        <p:tav tm="0">
                                          <p:val>
                                            <p:fltVal val="0"/>
                                          </p:val>
                                        </p:tav>
                                        <p:tav tm="100000">
                                          <p:val>
                                            <p:strVal val="#ppt_h"/>
                                          </p:val>
                                        </p:tav>
                                      </p:tavLst>
                                    </p:anim>
                                    <p:anim calcmode="lin" valueType="num">
                                      <p:cBhvr>
                                        <p:cTn id="45" dur="1000" fill="hold"/>
                                        <p:tgtEl>
                                          <p:spTgt spid="21526"/>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215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5" presetClass="entr" presetSubtype="0" fill="hold" grpId="0" nodeType="clickEffect">
                                  <p:stCondLst>
                                    <p:cond delay="0"/>
                                  </p:stCondLst>
                                  <p:childTnLst>
                                    <p:set>
                                      <p:cBhvr>
                                        <p:cTn id="55" dur="1" fill="hold">
                                          <p:stCondLst>
                                            <p:cond delay="0"/>
                                          </p:stCondLst>
                                        </p:cTn>
                                        <p:tgtEl>
                                          <p:spTgt spid="21527"/>
                                        </p:tgtEl>
                                        <p:attrNameLst>
                                          <p:attrName>style.visibility</p:attrName>
                                        </p:attrNameLst>
                                      </p:cBhvr>
                                      <p:to>
                                        <p:strVal val="visible"/>
                                      </p:to>
                                    </p:set>
                                    <p:anim calcmode="lin" valueType="num">
                                      <p:cBhvr>
                                        <p:cTn id="56" dur="1000" fill="hold"/>
                                        <p:tgtEl>
                                          <p:spTgt spid="21527"/>
                                        </p:tgtEl>
                                        <p:attrNameLst>
                                          <p:attrName>ppt_w</p:attrName>
                                        </p:attrNameLst>
                                      </p:cBhvr>
                                      <p:tavLst>
                                        <p:tav tm="0">
                                          <p:val>
                                            <p:fltVal val="0"/>
                                          </p:val>
                                        </p:tav>
                                        <p:tav tm="100000">
                                          <p:val>
                                            <p:strVal val="#ppt_w"/>
                                          </p:val>
                                        </p:tav>
                                      </p:tavLst>
                                    </p:anim>
                                    <p:anim calcmode="lin" valueType="num">
                                      <p:cBhvr>
                                        <p:cTn id="57" dur="1000" fill="hold"/>
                                        <p:tgtEl>
                                          <p:spTgt spid="21527"/>
                                        </p:tgtEl>
                                        <p:attrNameLst>
                                          <p:attrName>ppt_h</p:attrName>
                                        </p:attrNameLst>
                                      </p:cBhvr>
                                      <p:tavLst>
                                        <p:tav tm="0">
                                          <p:val>
                                            <p:fltVal val="0"/>
                                          </p:val>
                                        </p:tav>
                                        <p:tav tm="100000">
                                          <p:val>
                                            <p:strVal val="#ppt_h"/>
                                          </p:val>
                                        </p:tav>
                                      </p:tavLst>
                                    </p:anim>
                                    <p:anim calcmode="lin" valueType="num">
                                      <p:cBhvr>
                                        <p:cTn id="58" dur="1000" fill="hold"/>
                                        <p:tgtEl>
                                          <p:spTgt spid="21527"/>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215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1528"/>
                                        </p:tgtEl>
                                        <p:attrNameLst>
                                          <p:attrName>style.visibility</p:attrName>
                                        </p:attrNameLst>
                                      </p:cBhvr>
                                      <p:to>
                                        <p:strVal val="visible"/>
                                      </p:to>
                                    </p:set>
                                    <p:animEffect transition="in" filter="wipe(left)">
                                      <p:cBhvr>
                                        <p:cTn id="64" dur="500"/>
                                        <p:tgtEl>
                                          <p:spTgt spid="21528"/>
                                        </p:tgtEl>
                                      </p:cBhvr>
                                    </p:animEffect>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p:cTn id="69" dur="500" fill="hold"/>
                                        <p:tgtEl>
                                          <p:spTgt spid="3"/>
                                        </p:tgtEl>
                                        <p:attrNameLst>
                                          <p:attrName>ppt_w</p:attrName>
                                        </p:attrNameLst>
                                      </p:cBhvr>
                                      <p:tavLst>
                                        <p:tav tm="0">
                                          <p:val>
                                            <p:fltVal val="0"/>
                                          </p:val>
                                        </p:tav>
                                        <p:tav tm="100000">
                                          <p:val>
                                            <p:strVal val="#ppt_w"/>
                                          </p:val>
                                        </p:tav>
                                      </p:tavLst>
                                    </p:anim>
                                    <p:anim calcmode="lin" valueType="num">
                                      <p:cBhvr>
                                        <p:cTn id="7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utoUpdateAnimBg="0"/>
      <p:bldP spid="21510" grpId="0" autoUpdateAnimBg="0"/>
      <p:bldP spid="21512" grpId="0" autoUpdateAnimBg="0"/>
      <p:bldP spid="21514" grpId="0" autoUpdateAnimBg="0"/>
      <p:bldP spid="21523" grpId="0" autoUpdateAnimBg="0"/>
      <p:bldP spid="21524" grpId="0" autoUpdateAnimBg="0"/>
      <p:bldP spid="21526" grpId="0" autoUpdateAnimBg="0"/>
      <p:bldP spid="21527" grpId="0" autoUpdateAnimBg="0"/>
      <p:bldP spid="2152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0" y="188640"/>
            <a:ext cx="9144000" cy="740459"/>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q"/>
            </a:pPr>
            <a:r>
              <a:rPr lang="bg-BG" sz="2600" b="1" dirty="0">
                <a:solidFill>
                  <a:schemeClr val="accent1">
                    <a:lumMod val="20000"/>
                    <a:lumOff val="80000"/>
                  </a:schemeClr>
                </a:solidFill>
                <a:latin typeface="Comic Sans MS" pitchFamily="66" charset="0"/>
              </a:rPr>
              <a:t>  </a:t>
            </a:r>
            <a:r>
              <a:rPr lang="en-US" sz="2600" b="1" dirty="0" smtClean="0">
                <a:solidFill>
                  <a:schemeClr val="accent1">
                    <a:lumMod val="20000"/>
                    <a:lumOff val="80000"/>
                  </a:schemeClr>
                </a:solidFill>
                <a:latin typeface="Calibri" pitchFamily="34" charset="0"/>
              </a:rPr>
              <a:t>Cyclic changes of the tone of the nerves of autonomic nervous system during respiration cause </a:t>
            </a:r>
            <a:r>
              <a:rPr lang="en-US" sz="2600" b="1" dirty="0" smtClean="0">
                <a:latin typeface="Calibri" pitchFamily="34" charset="0"/>
              </a:rPr>
              <a:t>respiratory arrhythmia.</a:t>
            </a:r>
            <a:endParaRPr lang="en-GB" sz="2600" b="1" dirty="0">
              <a:latin typeface="Calibri" pitchFamily="34" charset="0"/>
            </a:endParaRPr>
          </a:p>
        </p:txBody>
      </p:sp>
      <p:grpSp>
        <p:nvGrpSpPr>
          <p:cNvPr id="2" name="Group 3"/>
          <p:cNvGrpSpPr>
            <a:grpSpLocks/>
          </p:cNvGrpSpPr>
          <p:nvPr/>
        </p:nvGrpSpPr>
        <p:grpSpPr bwMode="auto">
          <a:xfrm>
            <a:off x="-1" y="908720"/>
            <a:ext cx="9144000" cy="2781300"/>
            <a:chOff x="1429" y="827"/>
            <a:chExt cx="5760" cy="1752"/>
          </a:xfrm>
        </p:grpSpPr>
        <p:pic>
          <p:nvPicPr>
            <p:cNvPr id="87044" name="Picture 4" descr="E:\16a.jpg"/>
            <p:cNvPicPr>
              <a:picLocks noChangeAspect="1" noChangeArrowheads="1"/>
            </p:cNvPicPr>
            <p:nvPr/>
          </p:nvPicPr>
          <p:blipFill>
            <a:blip r:embed="rId2" cstate="print">
              <a:lum bright="-18000" contrast="18000"/>
            </a:blip>
            <a:srcRect t="44366" r="40834"/>
            <a:stretch>
              <a:fillRect/>
            </a:stretch>
          </p:blipFill>
          <p:spPr bwMode="auto">
            <a:xfrm>
              <a:off x="4165" y="827"/>
              <a:ext cx="3024" cy="1752"/>
            </a:xfrm>
            <a:prstGeom prst="rect">
              <a:avLst/>
            </a:prstGeom>
            <a:noFill/>
          </p:spPr>
        </p:pic>
        <p:sp>
          <p:nvSpPr>
            <p:cNvPr id="87045" name="Text Box 5"/>
            <p:cNvSpPr txBox="1">
              <a:spLocks noChangeArrowheads="1"/>
            </p:cNvSpPr>
            <p:nvPr/>
          </p:nvSpPr>
          <p:spPr bwMode="auto">
            <a:xfrm>
              <a:off x="1429" y="1326"/>
              <a:ext cx="2736" cy="525"/>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Ø"/>
              </a:pPr>
              <a:r>
                <a:rPr lang="bg-BG" b="1" dirty="0">
                  <a:solidFill>
                    <a:srgbClr val="FFFF00"/>
                  </a:solidFill>
                  <a:latin typeface="Comic Sans MS" pitchFamily="66" charset="0"/>
                </a:rPr>
                <a:t> </a:t>
              </a:r>
              <a:r>
                <a:rPr lang="en-US" sz="2000" b="1" dirty="0" smtClean="0">
                  <a:solidFill>
                    <a:srgbClr val="FFFF00"/>
                  </a:solidFill>
                  <a:latin typeface="Comic Sans MS" pitchFamily="66" charset="0"/>
                </a:rPr>
                <a:t>The tone of </a:t>
              </a:r>
              <a:r>
                <a:rPr lang="en-US" sz="2000" b="1" dirty="0" err="1" smtClean="0">
                  <a:solidFill>
                    <a:srgbClr val="FFFF00"/>
                  </a:solidFill>
                  <a:latin typeface="Comic Sans MS" pitchFamily="66" charset="0"/>
                </a:rPr>
                <a:t>vagus</a:t>
              </a:r>
              <a:r>
                <a:rPr lang="en-US" sz="2000" b="1" dirty="0" smtClean="0">
                  <a:solidFill>
                    <a:srgbClr val="FFFF00"/>
                  </a:solidFill>
                  <a:latin typeface="Comic Sans MS" pitchFamily="66" charset="0"/>
                </a:rPr>
                <a:t> decreases during inspiration and </a:t>
              </a:r>
              <a:r>
                <a:rPr lang="en-US" sz="2000" b="1" dirty="0" err="1" smtClean="0">
                  <a:solidFill>
                    <a:srgbClr val="FFFF00"/>
                  </a:solidFill>
                  <a:latin typeface="Comic Sans MS" pitchFamily="66" charset="0"/>
                </a:rPr>
                <a:t>sympathicus</a:t>
              </a:r>
              <a:r>
                <a:rPr lang="en-US" sz="2000" b="1" dirty="0" smtClean="0">
                  <a:solidFill>
                    <a:srgbClr val="FFFF00"/>
                  </a:solidFill>
                  <a:latin typeface="Comic Sans MS" pitchFamily="66" charset="0"/>
                </a:rPr>
                <a:t> tone increases.</a:t>
              </a:r>
              <a:endParaRPr lang="en-GB" sz="2000" b="1" dirty="0">
                <a:solidFill>
                  <a:srgbClr val="FFFF00"/>
                </a:solidFill>
                <a:latin typeface="Comic Sans MS" pitchFamily="66" charset="0"/>
              </a:endParaRPr>
            </a:p>
          </p:txBody>
        </p:sp>
      </p:grpSp>
      <p:grpSp>
        <p:nvGrpSpPr>
          <p:cNvPr id="3" name="Group 6"/>
          <p:cNvGrpSpPr>
            <a:grpSpLocks/>
          </p:cNvGrpSpPr>
          <p:nvPr/>
        </p:nvGrpSpPr>
        <p:grpSpPr bwMode="auto">
          <a:xfrm>
            <a:off x="0" y="3733800"/>
            <a:ext cx="9144000" cy="3124200"/>
            <a:chOff x="0" y="2352"/>
            <a:chExt cx="5760" cy="1968"/>
          </a:xfrm>
        </p:grpSpPr>
        <p:sp>
          <p:nvSpPr>
            <p:cNvPr id="87047" name="Text Box 7"/>
            <p:cNvSpPr txBox="1">
              <a:spLocks noChangeArrowheads="1"/>
            </p:cNvSpPr>
            <p:nvPr/>
          </p:nvSpPr>
          <p:spPr bwMode="auto">
            <a:xfrm>
              <a:off x="0" y="2880"/>
              <a:ext cx="2640" cy="199"/>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Ø"/>
              </a:pPr>
              <a:endParaRPr lang="en-GB" b="1" dirty="0">
                <a:solidFill>
                  <a:srgbClr val="CC0066"/>
                </a:solidFill>
                <a:latin typeface="Comic Sans MS" pitchFamily="66" charset="0"/>
              </a:endParaRPr>
            </a:p>
          </p:txBody>
        </p:sp>
        <p:pic>
          <p:nvPicPr>
            <p:cNvPr id="87048" name="Picture 8" descr="E:\16a.jpg"/>
            <p:cNvPicPr>
              <a:picLocks noChangeAspect="1" noChangeArrowheads="1"/>
            </p:cNvPicPr>
            <p:nvPr/>
          </p:nvPicPr>
          <p:blipFill>
            <a:blip r:embed="rId2" cstate="print">
              <a:lum bright="-18000" contrast="18000"/>
            </a:blip>
            <a:srcRect r="60001" b="57747"/>
            <a:stretch>
              <a:fillRect/>
            </a:stretch>
          </p:blipFill>
          <p:spPr bwMode="auto">
            <a:xfrm>
              <a:off x="2736" y="2352"/>
              <a:ext cx="3024" cy="1968"/>
            </a:xfrm>
            <a:prstGeom prst="rect">
              <a:avLst/>
            </a:prstGeom>
            <a:noFill/>
          </p:spPr>
        </p:pic>
      </p:grpSp>
      <p:sp>
        <p:nvSpPr>
          <p:cNvPr id="9" name="Title 8"/>
          <p:cNvSpPr>
            <a:spLocks noGrp="1"/>
          </p:cNvSpPr>
          <p:nvPr>
            <p:ph type="ctrTitle"/>
          </p:nvPr>
        </p:nvSpPr>
        <p:spPr/>
        <p:txBody>
          <a:bodyPr/>
          <a:lstStyle/>
          <a:p>
            <a:endParaRPr lang="bg-BG" dirty="0"/>
          </a:p>
        </p:txBody>
      </p:sp>
      <p:sp>
        <p:nvSpPr>
          <p:cNvPr id="10" name="Subtitle 9"/>
          <p:cNvSpPr>
            <a:spLocks noGrp="1"/>
          </p:cNvSpPr>
          <p:nvPr>
            <p:ph type="subTitle" idx="1"/>
          </p:nvPr>
        </p:nvSpPr>
        <p:spPr>
          <a:xfrm>
            <a:off x="0" y="4149080"/>
            <a:ext cx="4391472" cy="1080120"/>
          </a:xfrm>
        </p:spPr>
        <p:txBody>
          <a:bodyPr/>
          <a:lstStyle/>
          <a:p>
            <a:pPr>
              <a:buFont typeface="Wingdings" pitchFamily="2" charset="2"/>
              <a:buChar char="v"/>
            </a:pPr>
            <a:r>
              <a:rPr lang="en-US" sz="2000" b="1" dirty="0" smtClean="0">
                <a:solidFill>
                  <a:srgbClr val="FFCCCC"/>
                </a:solidFill>
                <a:latin typeface="Comic Sans MS" pitchFamily="66" charset="0"/>
              </a:rPr>
              <a:t> HR increases during inspiration</a:t>
            </a:r>
          </a:p>
          <a:p>
            <a:r>
              <a:rPr lang="en-US" sz="2000" b="1" dirty="0" smtClean="0">
                <a:solidFill>
                  <a:srgbClr val="CC0066"/>
                </a:solidFill>
                <a:latin typeface="Comic Sans MS" pitchFamily="66" charset="0"/>
              </a:rPr>
              <a:t> </a:t>
            </a:r>
            <a:r>
              <a:rPr lang="en-US" sz="2000" b="1" dirty="0" smtClean="0">
                <a:solidFill>
                  <a:srgbClr val="FFCCCC"/>
                </a:solidFill>
                <a:latin typeface="Comic Sans MS" pitchFamily="66" charset="0"/>
              </a:rPr>
              <a:t>and decreases during expiration.</a:t>
            </a:r>
            <a:endParaRPr lang="en-GB" sz="2000" b="1" dirty="0" smtClean="0">
              <a:solidFill>
                <a:srgbClr val="FFCCCC"/>
              </a:solidFill>
              <a:latin typeface="Comic Sans MS" pitchFamily="66" charset="0"/>
            </a:endParaRPr>
          </a:p>
          <a:p>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ChangeArrowheads="1"/>
          </p:cNvSpPr>
          <p:nvPr/>
        </p:nvSpPr>
        <p:spPr bwMode="auto">
          <a:xfrm>
            <a:off x="5746750" y="3487738"/>
            <a:ext cx="3259138" cy="630237"/>
          </a:xfrm>
          <a:prstGeom prst="rect">
            <a:avLst/>
          </a:prstGeom>
          <a:solidFill>
            <a:schemeClr val="tx2"/>
          </a:solidFill>
          <a:ln w="12700">
            <a:solidFill>
              <a:schemeClr val="tx1"/>
            </a:solidFill>
            <a:miter lim="800000"/>
            <a:headEnd type="none" w="sm" len="sm"/>
            <a:tailEnd type="none" w="sm" len="sm"/>
          </a:ln>
          <a:effectLst/>
        </p:spPr>
        <p:txBody>
          <a:bodyPr wrap="none" anchor="ctr"/>
          <a:lstStyle/>
          <a:p>
            <a:endParaRPr lang="bg-BG"/>
          </a:p>
        </p:txBody>
      </p:sp>
      <p:sp>
        <p:nvSpPr>
          <p:cNvPr id="60419" name="Rectangle 1027"/>
          <p:cNvSpPr>
            <a:spLocks noChangeArrowheads="1"/>
          </p:cNvSpPr>
          <p:nvPr/>
        </p:nvSpPr>
        <p:spPr bwMode="auto">
          <a:xfrm>
            <a:off x="531813" y="3487738"/>
            <a:ext cx="4495800" cy="630237"/>
          </a:xfrm>
          <a:prstGeom prst="rect">
            <a:avLst/>
          </a:prstGeom>
          <a:solidFill>
            <a:schemeClr val="tx2"/>
          </a:solidFill>
          <a:ln w="12700">
            <a:solidFill>
              <a:schemeClr val="tx1"/>
            </a:solidFill>
            <a:miter lim="800000"/>
            <a:headEnd type="none" w="sm" len="sm"/>
            <a:tailEnd type="none" w="sm" len="sm"/>
          </a:ln>
          <a:effectLst/>
        </p:spPr>
        <p:txBody>
          <a:bodyPr wrap="none" anchor="ctr"/>
          <a:lstStyle/>
          <a:p>
            <a:endParaRPr lang="bg-BG"/>
          </a:p>
        </p:txBody>
      </p:sp>
      <p:sp>
        <p:nvSpPr>
          <p:cNvPr id="60420" name="AutoShape 1028"/>
          <p:cNvSpPr>
            <a:spLocks noChangeArrowheads="1"/>
          </p:cNvSpPr>
          <p:nvPr/>
        </p:nvSpPr>
        <p:spPr bwMode="auto">
          <a:xfrm>
            <a:off x="4856163" y="3141663"/>
            <a:ext cx="449262" cy="1389062"/>
          </a:xfrm>
          <a:prstGeom prst="roundRect">
            <a:avLst>
              <a:gd name="adj" fmla="val 16667"/>
            </a:avLst>
          </a:prstGeom>
          <a:gradFill rotWithShape="0">
            <a:gsLst>
              <a:gs pos="0">
                <a:srgbClr val="800080"/>
              </a:gs>
              <a:gs pos="100000">
                <a:srgbClr val="800080">
                  <a:gamma/>
                  <a:shade val="46275"/>
                  <a:invGamma/>
                </a:srgbClr>
              </a:gs>
            </a:gsLst>
            <a:lin ang="0" scaled="1"/>
          </a:gradFill>
          <a:ln w="12700">
            <a:solidFill>
              <a:schemeClr val="bg2"/>
            </a:solidFill>
            <a:round/>
            <a:headEnd type="none" w="sm" len="sm"/>
            <a:tailEnd type="none" w="sm" len="sm"/>
          </a:ln>
          <a:effectLst/>
        </p:spPr>
        <p:txBody>
          <a:bodyPr wrap="none" anchor="ctr"/>
          <a:lstStyle/>
          <a:p>
            <a:endParaRPr lang="bg-BG"/>
          </a:p>
        </p:txBody>
      </p:sp>
      <p:sp>
        <p:nvSpPr>
          <p:cNvPr id="60421" name="AutoShape 1029"/>
          <p:cNvSpPr>
            <a:spLocks noChangeArrowheads="1"/>
          </p:cNvSpPr>
          <p:nvPr/>
        </p:nvSpPr>
        <p:spPr bwMode="auto">
          <a:xfrm flipH="1">
            <a:off x="5548313" y="3149600"/>
            <a:ext cx="449262" cy="1389063"/>
          </a:xfrm>
          <a:prstGeom prst="roundRect">
            <a:avLst>
              <a:gd name="adj" fmla="val 16667"/>
            </a:avLst>
          </a:prstGeom>
          <a:gradFill rotWithShape="0">
            <a:gsLst>
              <a:gs pos="0">
                <a:srgbClr val="800080">
                  <a:gamma/>
                  <a:shade val="46275"/>
                  <a:invGamma/>
                </a:srgbClr>
              </a:gs>
              <a:gs pos="100000">
                <a:srgbClr val="800080"/>
              </a:gs>
            </a:gsLst>
            <a:lin ang="0" scaled="1"/>
          </a:gradFill>
          <a:ln w="12700">
            <a:solidFill>
              <a:schemeClr val="bg2"/>
            </a:solidFill>
            <a:round/>
            <a:headEnd type="none" w="sm" len="sm"/>
            <a:tailEnd type="none" w="sm" len="sm"/>
          </a:ln>
          <a:effectLst/>
        </p:spPr>
        <p:txBody>
          <a:bodyPr wrap="none" anchor="ctr"/>
          <a:lstStyle/>
          <a:p>
            <a:endParaRPr lang="bg-BG"/>
          </a:p>
        </p:txBody>
      </p:sp>
      <p:grpSp>
        <p:nvGrpSpPr>
          <p:cNvPr id="2" name="Group 1030"/>
          <p:cNvGrpSpPr>
            <a:grpSpLocks/>
          </p:cNvGrpSpPr>
          <p:nvPr/>
        </p:nvGrpSpPr>
        <p:grpSpPr bwMode="auto">
          <a:xfrm>
            <a:off x="1220788" y="3051175"/>
            <a:ext cx="781050" cy="1428750"/>
            <a:chOff x="769" y="1922"/>
            <a:chExt cx="492" cy="900"/>
          </a:xfrm>
        </p:grpSpPr>
        <p:sp>
          <p:nvSpPr>
            <p:cNvPr id="60423" name="AutoShape 1031"/>
            <p:cNvSpPr>
              <a:spLocks noChangeArrowheads="1"/>
            </p:cNvSpPr>
            <p:nvPr/>
          </p:nvSpPr>
          <p:spPr bwMode="auto">
            <a:xfrm>
              <a:off x="769" y="1997"/>
              <a:ext cx="492" cy="825"/>
            </a:xfrm>
            <a:prstGeom prst="hexagon">
              <a:avLst>
                <a:gd name="adj" fmla="val 25000"/>
                <a:gd name="vf" fmla="val 115470"/>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12700">
              <a:noFill/>
              <a:miter lim="800000"/>
              <a:headEnd type="none" w="sm" len="sm"/>
              <a:tailEnd type="none" w="sm" len="sm"/>
            </a:ln>
            <a:effectLst/>
          </p:spPr>
          <p:txBody>
            <a:bodyPr wrap="none" anchor="ctr"/>
            <a:lstStyle/>
            <a:p>
              <a:endParaRPr lang="bg-BG"/>
            </a:p>
          </p:txBody>
        </p:sp>
        <p:sp useBgFill="1">
          <p:nvSpPr>
            <p:cNvPr id="60424" name="Oval 1032"/>
            <p:cNvSpPr>
              <a:spLocks noChangeArrowheads="1"/>
            </p:cNvSpPr>
            <p:nvPr/>
          </p:nvSpPr>
          <p:spPr bwMode="auto">
            <a:xfrm>
              <a:off x="921" y="1922"/>
              <a:ext cx="173" cy="157"/>
            </a:xfrm>
            <a:prstGeom prst="ellipse">
              <a:avLst/>
            </a:prstGeom>
            <a:ln w="12700">
              <a:noFill/>
              <a:round/>
              <a:headEnd type="none" w="sm" len="sm"/>
              <a:tailEnd type="none" w="sm" len="sm"/>
            </a:ln>
            <a:effectLst/>
          </p:spPr>
          <p:txBody>
            <a:bodyPr wrap="none" anchor="ctr"/>
            <a:lstStyle/>
            <a:p>
              <a:endParaRPr lang="bg-BG"/>
            </a:p>
          </p:txBody>
        </p:sp>
      </p:grpSp>
      <p:grpSp>
        <p:nvGrpSpPr>
          <p:cNvPr id="3" name="Group 1033"/>
          <p:cNvGrpSpPr>
            <a:grpSpLocks/>
          </p:cNvGrpSpPr>
          <p:nvPr/>
        </p:nvGrpSpPr>
        <p:grpSpPr bwMode="auto">
          <a:xfrm>
            <a:off x="1447800" y="2719388"/>
            <a:ext cx="1101725" cy="582612"/>
            <a:chOff x="912" y="1713"/>
            <a:chExt cx="694" cy="367"/>
          </a:xfrm>
        </p:grpSpPr>
        <p:sp>
          <p:nvSpPr>
            <p:cNvPr id="60426" name="Oval 1034"/>
            <p:cNvSpPr>
              <a:spLocks noChangeArrowheads="1"/>
            </p:cNvSpPr>
            <p:nvPr/>
          </p:nvSpPr>
          <p:spPr bwMode="auto">
            <a:xfrm>
              <a:off x="912" y="1897"/>
              <a:ext cx="183" cy="183"/>
            </a:xfrm>
            <a:prstGeom prst="ellipse">
              <a:avLst/>
            </a:prstGeom>
            <a:gradFill rotWithShape="0">
              <a:gsLst>
                <a:gs pos="0">
                  <a:srgbClr val="FF6600"/>
                </a:gs>
                <a:gs pos="100000">
                  <a:srgbClr val="FF6600">
                    <a:gamma/>
                    <a:shade val="46275"/>
                    <a:invGamma/>
                  </a:srgbClr>
                </a:gs>
              </a:gsLst>
              <a:path path="shape">
                <a:fillToRect l="50000" t="50000" r="50000" b="50000"/>
              </a:path>
            </a:gradFill>
            <a:ln w="12700">
              <a:noFill/>
              <a:round/>
              <a:headEnd type="none" w="sm" len="sm"/>
              <a:tailEnd type="none" w="sm" len="sm"/>
            </a:ln>
            <a:effectLst/>
          </p:spPr>
          <p:txBody>
            <a:bodyPr wrap="none" anchor="ctr"/>
            <a:lstStyle/>
            <a:p>
              <a:endParaRPr lang="bg-BG"/>
            </a:p>
          </p:txBody>
        </p:sp>
        <p:sp>
          <p:nvSpPr>
            <p:cNvPr id="60427" name="Text Box 1035"/>
            <p:cNvSpPr txBox="1">
              <a:spLocks noChangeArrowheads="1"/>
            </p:cNvSpPr>
            <p:nvPr/>
          </p:nvSpPr>
          <p:spPr bwMode="auto">
            <a:xfrm>
              <a:off x="1105" y="1713"/>
              <a:ext cx="501" cy="288"/>
            </a:xfrm>
            <a:prstGeom prst="rect">
              <a:avLst/>
            </a:prstGeom>
            <a:noFill/>
            <a:ln w="12700">
              <a:noFill/>
              <a:miter lim="800000"/>
              <a:headEnd type="none" w="sm" len="sm"/>
              <a:tailEnd type="none" w="sm" len="sm"/>
            </a:ln>
            <a:effectLst/>
          </p:spPr>
          <p:txBody>
            <a:bodyPr wrap="none">
              <a:spAutoFit/>
            </a:bodyPr>
            <a:lstStyle/>
            <a:p>
              <a:pPr eaLnBrk="0" hangingPunct="0"/>
              <a:r>
                <a:rPr lang="en-US" b="1"/>
                <a:t>ACh</a:t>
              </a:r>
            </a:p>
          </p:txBody>
        </p:sp>
      </p:grpSp>
      <p:sp>
        <p:nvSpPr>
          <p:cNvPr id="60428" name="Text Box 1036"/>
          <p:cNvSpPr txBox="1">
            <a:spLocks noChangeArrowheads="1"/>
          </p:cNvSpPr>
          <p:nvPr/>
        </p:nvSpPr>
        <p:spPr bwMode="auto">
          <a:xfrm>
            <a:off x="1303338" y="3535363"/>
            <a:ext cx="573087" cy="457200"/>
          </a:xfrm>
          <a:prstGeom prst="rect">
            <a:avLst/>
          </a:prstGeom>
          <a:noFill/>
          <a:ln w="12700">
            <a:noFill/>
            <a:miter lim="800000"/>
            <a:headEnd type="none" w="sm" len="sm"/>
            <a:tailEnd type="none" w="sm" len="sm"/>
          </a:ln>
          <a:effectLst/>
        </p:spPr>
        <p:txBody>
          <a:bodyPr wrap="none">
            <a:spAutoFit/>
          </a:bodyPr>
          <a:lstStyle/>
          <a:p>
            <a:pPr eaLnBrk="0" hangingPunct="0"/>
            <a:r>
              <a:rPr lang="en-US" b="1"/>
              <a:t>M</a:t>
            </a:r>
            <a:r>
              <a:rPr lang="en-US" b="1" baseline="-25000"/>
              <a:t>2</a:t>
            </a:r>
          </a:p>
        </p:txBody>
      </p:sp>
      <p:sp>
        <p:nvSpPr>
          <p:cNvPr id="60429" name="AutoShape 1037"/>
          <p:cNvSpPr>
            <a:spLocks noChangeArrowheads="1"/>
          </p:cNvSpPr>
          <p:nvPr/>
        </p:nvSpPr>
        <p:spPr bwMode="auto">
          <a:xfrm>
            <a:off x="1579563" y="3806825"/>
            <a:ext cx="731837" cy="600075"/>
          </a:xfrm>
          <a:prstGeom prst="pentagon">
            <a:avLst/>
          </a:prstGeom>
          <a:solidFill>
            <a:srgbClr val="FFFF00"/>
          </a:solidFill>
          <a:ln w="12700">
            <a:solidFill>
              <a:schemeClr val="tx1"/>
            </a:solidFill>
            <a:miter lim="800000"/>
            <a:headEnd type="none" w="sm" len="sm"/>
            <a:tailEnd type="none" w="sm" len="sm"/>
          </a:ln>
          <a:effectLst/>
        </p:spPr>
        <p:txBody>
          <a:bodyPr wrap="none" anchor="ctr"/>
          <a:lstStyle/>
          <a:p>
            <a:pPr algn="ctr" eaLnBrk="0" hangingPunct="0"/>
            <a:r>
              <a:rPr lang="en-US" b="1">
                <a:solidFill>
                  <a:schemeClr val="bg2"/>
                </a:solidFill>
              </a:rPr>
              <a:t>G</a:t>
            </a:r>
            <a:r>
              <a:rPr lang="en-US" b="1">
                <a:solidFill>
                  <a:schemeClr val="bg2"/>
                </a:solidFill>
                <a:sym typeface="Symbol" pitchFamily="18" charset="2"/>
              </a:rPr>
              <a:t>i</a:t>
            </a:r>
            <a:endParaRPr lang="en-US" b="1">
              <a:solidFill>
                <a:schemeClr val="bg2"/>
              </a:solidFill>
            </a:endParaRPr>
          </a:p>
        </p:txBody>
      </p:sp>
      <p:sp>
        <p:nvSpPr>
          <p:cNvPr id="60430" name="AutoShape 1038"/>
          <p:cNvSpPr>
            <a:spLocks noChangeArrowheads="1"/>
          </p:cNvSpPr>
          <p:nvPr/>
        </p:nvSpPr>
        <p:spPr bwMode="auto">
          <a:xfrm>
            <a:off x="2154238" y="3616325"/>
            <a:ext cx="482600" cy="441325"/>
          </a:xfrm>
          <a:prstGeom prst="octagon">
            <a:avLst>
              <a:gd name="adj" fmla="val 29287"/>
            </a:avLst>
          </a:prstGeom>
          <a:solidFill>
            <a:schemeClr val="accent1"/>
          </a:solidFill>
          <a:ln w="12700">
            <a:solidFill>
              <a:schemeClr val="tx1"/>
            </a:solidFill>
            <a:miter lim="800000"/>
            <a:headEnd type="none" w="sm" len="sm"/>
            <a:tailEnd type="none" w="sm" len="sm"/>
          </a:ln>
          <a:effectLst/>
        </p:spPr>
        <p:txBody>
          <a:bodyPr wrap="none" anchor="ctr"/>
          <a:lstStyle/>
          <a:p>
            <a:pPr algn="ctr" eaLnBrk="0" hangingPunct="0"/>
            <a:r>
              <a:rPr lang="en-US">
                <a:sym typeface="Symbol" pitchFamily="18" charset="2"/>
              </a:rPr>
              <a:t></a:t>
            </a:r>
            <a:endParaRPr lang="en-US"/>
          </a:p>
        </p:txBody>
      </p:sp>
      <p:sp>
        <p:nvSpPr>
          <p:cNvPr id="60431" name="AutoShape 1039"/>
          <p:cNvSpPr>
            <a:spLocks noChangeArrowheads="1"/>
          </p:cNvSpPr>
          <p:nvPr/>
        </p:nvSpPr>
        <p:spPr bwMode="auto">
          <a:xfrm>
            <a:off x="2138363" y="3608388"/>
            <a:ext cx="515937" cy="457200"/>
          </a:xfrm>
          <a:prstGeom prst="octagon">
            <a:avLst>
              <a:gd name="adj" fmla="val 29287"/>
            </a:avLst>
          </a:prstGeom>
          <a:solidFill>
            <a:schemeClr val="tx2"/>
          </a:solidFill>
          <a:ln w="12700">
            <a:solidFill>
              <a:schemeClr val="tx2"/>
            </a:solidFill>
            <a:miter lim="800000"/>
            <a:headEnd type="none" w="sm" len="sm"/>
            <a:tailEnd type="none" w="sm" len="sm"/>
          </a:ln>
          <a:effectLst/>
        </p:spPr>
        <p:txBody>
          <a:bodyPr wrap="none" anchor="ctr"/>
          <a:lstStyle/>
          <a:p>
            <a:pPr algn="ctr" eaLnBrk="0" hangingPunct="0"/>
            <a:endParaRPr lang="bg-BG"/>
          </a:p>
        </p:txBody>
      </p:sp>
      <p:sp>
        <p:nvSpPr>
          <p:cNvPr id="60432" name="Oval 1040"/>
          <p:cNvSpPr>
            <a:spLocks noChangeArrowheads="1"/>
          </p:cNvSpPr>
          <p:nvPr/>
        </p:nvSpPr>
        <p:spPr bwMode="auto">
          <a:xfrm>
            <a:off x="5114925" y="3441700"/>
            <a:ext cx="573088" cy="815975"/>
          </a:xfrm>
          <a:prstGeom prst="ellipse">
            <a:avLst/>
          </a:prstGeom>
          <a:gradFill rotWithShape="0">
            <a:gsLst>
              <a:gs pos="0">
                <a:srgbClr val="800080">
                  <a:gamma/>
                  <a:shade val="46275"/>
                  <a:invGamma/>
                </a:srgbClr>
              </a:gs>
              <a:gs pos="50000">
                <a:srgbClr val="800080"/>
              </a:gs>
              <a:gs pos="100000">
                <a:srgbClr val="800080">
                  <a:gamma/>
                  <a:shade val="46275"/>
                  <a:invGamma/>
                </a:srgbClr>
              </a:gs>
            </a:gsLst>
            <a:lin ang="0" scaled="1"/>
          </a:gradFill>
          <a:ln w="12700">
            <a:noFill/>
            <a:round/>
            <a:headEnd type="none" w="sm" len="sm"/>
            <a:tailEnd type="none" w="sm" len="sm"/>
          </a:ln>
          <a:effectLst/>
        </p:spPr>
        <p:txBody>
          <a:bodyPr wrap="none" anchor="ctr"/>
          <a:lstStyle/>
          <a:p>
            <a:endParaRPr lang="bg-BG"/>
          </a:p>
        </p:txBody>
      </p:sp>
      <p:sp>
        <p:nvSpPr>
          <p:cNvPr id="60433" name="AutoShape 1041"/>
          <p:cNvSpPr>
            <a:spLocks noChangeArrowheads="1"/>
          </p:cNvSpPr>
          <p:nvPr/>
        </p:nvSpPr>
        <p:spPr bwMode="auto">
          <a:xfrm>
            <a:off x="4443413" y="3851275"/>
            <a:ext cx="482600" cy="441325"/>
          </a:xfrm>
          <a:prstGeom prst="octagon">
            <a:avLst>
              <a:gd name="adj" fmla="val 29287"/>
            </a:avLst>
          </a:prstGeom>
          <a:solidFill>
            <a:schemeClr val="accent1"/>
          </a:solidFill>
          <a:ln w="12700">
            <a:solidFill>
              <a:schemeClr val="tx1"/>
            </a:solidFill>
            <a:miter lim="800000"/>
            <a:headEnd type="none" w="sm" len="sm"/>
            <a:tailEnd type="none" w="sm" len="sm"/>
          </a:ln>
          <a:effectLst/>
        </p:spPr>
        <p:txBody>
          <a:bodyPr wrap="none" anchor="ctr"/>
          <a:lstStyle/>
          <a:p>
            <a:pPr algn="ctr" eaLnBrk="0" hangingPunct="0"/>
            <a:r>
              <a:rPr lang="en-US" b="1">
                <a:sym typeface="Symbol" pitchFamily="18" charset="2"/>
              </a:rPr>
              <a:t></a:t>
            </a:r>
            <a:endParaRPr lang="en-US" b="1"/>
          </a:p>
        </p:txBody>
      </p:sp>
      <p:sp useBgFill="1">
        <p:nvSpPr>
          <p:cNvPr id="60434" name="Oval 1042"/>
          <p:cNvSpPr>
            <a:spLocks noChangeArrowheads="1"/>
          </p:cNvSpPr>
          <p:nvPr/>
        </p:nvSpPr>
        <p:spPr bwMode="auto">
          <a:xfrm>
            <a:off x="5067300" y="3403600"/>
            <a:ext cx="655638" cy="882650"/>
          </a:xfrm>
          <a:prstGeom prst="ellipse">
            <a:avLst/>
          </a:prstGeom>
          <a:ln w="12700">
            <a:noFill/>
            <a:round/>
            <a:headEnd type="none" w="sm" len="sm"/>
            <a:tailEnd type="none" w="sm" len="sm"/>
          </a:ln>
          <a:effectLst/>
        </p:spPr>
        <p:txBody>
          <a:bodyPr wrap="none" anchor="ctr"/>
          <a:lstStyle/>
          <a:p>
            <a:endParaRPr lang="bg-BG"/>
          </a:p>
        </p:txBody>
      </p:sp>
      <p:sp>
        <p:nvSpPr>
          <p:cNvPr id="60435" name="Oval 1043"/>
          <p:cNvSpPr>
            <a:spLocks noChangeArrowheads="1"/>
          </p:cNvSpPr>
          <p:nvPr/>
        </p:nvSpPr>
        <p:spPr bwMode="auto">
          <a:xfrm>
            <a:off x="5138738" y="2078038"/>
            <a:ext cx="600075" cy="600075"/>
          </a:xfrm>
          <a:prstGeom prst="ellipse">
            <a:avLst/>
          </a:prstGeom>
          <a:gradFill rotWithShape="0">
            <a:gsLst>
              <a:gs pos="0">
                <a:schemeClr val="hlink"/>
              </a:gs>
              <a:gs pos="100000">
                <a:schemeClr val="hlink">
                  <a:gamma/>
                  <a:shade val="46275"/>
                  <a:invGamma/>
                </a:schemeClr>
              </a:gs>
            </a:gsLst>
            <a:path path="shape">
              <a:fillToRect l="50000" t="50000" r="50000" b="50000"/>
            </a:path>
          </a:gradFill>
          <a:ln w="12700">
            <a:noFill/>
            <a:round/>
            <a:headEnd type="none" w="sm" len="sm"/>
            <a:tailEnd type="none" w="sm" len="sm"/>
          </a:ln>
          <a:effectLst/>
        </p:spPr>
        <p:txBody>
          <a:bodyPr wrap="none" anchor="ctr"/>
          <a:lstStyle/>
          <a:p>
            <a:pPr algn="ctr" eaLnBrk="0" hangingPunct="0"/>
            <a:r>
              <a:rPr lang="en-US" b="1"/>
              <a:t>K</a:t>
            </a:r>
            <a:r>
              <a:rPr lang="en-US" b="1" baseline="30000"/>
              <a:t>+</a:t>
            </a:r>
            <a:endParaRPr lang="en-US" b="1"/>
          </a:p>
        </p:txBody>
      </p:sp>
      <p:sp>
        <p:nvSpPr>
          <p:cNvPr id="60436" name="Text Box 1044"/>
          <p:cNvSpPr txBox="1">
            <a:spLocks noChangeArrowheads="1"/>
          </p:cNvSpPr>
          <p:nvPr/>
        </p:nvSpPr>
        <p:spPr bwMode="auto">
          <a:xfrm>
            <a:off x="6553200" y="4343400"/>
            <a:ext cx="996950" cy="457200"/>
          </a:xfrm>
          <a:prstGeom prst="rect">
            <a:avLst/>
          </a:prstGeom>
          <a:noFill/>
          <a:ln w="12700">
            <a:noFill/>
            <a:miter lim="800000"/>
            <a:headEnd type="none" w="sm" len="sm"/>
            <a:tailEnd type="none" w="sm" len="sm"/>
          </a:ln>
          <a:effectLst/>
        </p:spPr>
        <p:txBody>
          <a:bodyPr wrap="none">
            <a:spAutoFit/>
          </a:bodyPr>
          <a:lstStyle/>
          <a:p>
            <a:pPr eaLnBrk="0" hangingPunct="0"/>
            <a:r>
              <a:rPr lang="en-US" b="1"/>
              <a:t>GIRK</a:t>
            </a:r>
          </a:p>
        </p:txBody>
      </p:sp>
      <p:sp>
        <p:nvSpPr>
          <p:cNvPr id="60437" name="Line 1045"/>
          <p:cNvSpPr>
            <a:spLocks noChangeShapeType="1"/>
          </p:cNvSpPr>
          <p:nvPr/>
        </p:nvSpPr>
        <p:spPr bwMode="auto">
          <a:xfrm flipH="1" flipV="1">
            <a:off x="5943600" y="4206875"/>
            <a:ext cx="614363" cy="257175"/>
          </a:xfrm>
          <a:prstGeom prst="line">
            <a:avLst/>
          </a:prstGeom>
          <a:noFill/>
          <a:ln w="12700">
            <a:solidFill>
              <a:schemeClr val="tx1"/>
            </a:solidFill>
            <a:round/>
            <a:headEnd type="none" w="sm" len="sm"/>
            <a:tailEnd type="triangle" w="sm" len="sm"/>
          </a:ln>
          <a:effectLst/>
        </p:spPr>
        <p:txBody>
          <a:bodyPr/>
          <a:lstStyle/>
          <a:p>
            <a:endParaRPr lang="bg-BG"/>
          </a:p>
        </p:txBody>
      </p:sp>
      <p:sp>
        <p:nvSpPr>
          <p:cNvPr id="60438" name="Text Box 1046"/>
          <p:cNvSpPr txBox="1">
            <a:spLocks noChangeArrowheads="1"/>
          </p:cNvSpPr>
          <p:nvPr/>
        </p:nvSpPr>
        <p:spPr bwMode="auto">
          <a:xfrm>
            <a:off x="8153400" y="2659063"/>
            <a:ext cx="692150" cy="457200"/>
          </a:xfrm>
          <a:prstGeom prst="rect">
            <a:avLst/>
          </a:prstGeom>
          <a:noFill/>
          <a:ln w="12700">
            <a:noFill/>
            <a:miter lim="800000"/>
            <a:headEnd type="none" w="sm" len="sm"/>
            <a:tailEnd type="none" w="sm" len="sm"/>
          </a:ln>
          <a:effectLst/>
        </p:spPr>
        <p:txBody>
          <a:bodyPr wrap="none">
            <a:spAutoFit/>
          </a:bodyPr>
          <a:lstStyle/>
          <a:p>
            <a:pPr eaLnBrk="0" hangingPunct="0"/>
            <a:r>
              <a:rPr lang="en-US" b="1"/>
              <a:t>Out</a:t>
            </a:r>
          </a:p>
        </p:txBody>
      </p:sp>
      <p:sp>
        <p:nvSpPr>
          <p:cNvPr id="60439" name="Text Box 1047"/>
          <p:cNvSpPr txBox="1">
            <a:spLocks noChangeArrowheads="1"/>
          </p:cNvSpPr>
          <p:nvPr/>
        </p:nvSpPr>
        <p:spPr bwMode="auto">
          <a:xfrm>
            <a:off x="8229600" y="4530725"/>
            <a:ext cx="473075" cy="457200"/>
          </a:xfrm>
          <a:prstGeom prst="rect">
            <a:avLst/>
          </a:prstGeom>
          <a:noFill/>
          <a:ln w="12700">
            <a:noFill/>
            <a:miter lim="800000"/>
            <a:headEnd type="none" w="sm" len="sm"/>
            <a:tailEnd type="none" w="sm" len="sm"/>
          </a:ln>
          <a:effectLst/>
        </p:spPr>
        <p:txBody>
          <a:bodyPr wrap="none">
            <a:spAutoFit/>
          </a:bodyPr>
          <a:lstStyle/>
          <a:p>
            <a:pPr eaLnBrk="0" hangingPunct="0"/>
            <a:r>
              <a:rPr lang="en-US" b="1"/>
              <a:t>In</a:t>
            </a:r>
          </a:p>
        </p:txBody>
      </p:sp>
      <p:sp>
        <p:nvSpPr>
          <p:cNvPr id="60440" name="Text Box 1048"/>
          <p:cNvSpPr txBox="1">
            <a:spLocks noChangeArrowheads="1"/>
          </p:cNvSpPr>
          <p:nvPr/>
        </p:nvSpPr>
        <p:spPr bwMode="auto">
          <a:xfrm>
            <a:off x="152400" y="332656"/>
            <a:ext cx="8991600" cy="932563"/>
          </a:xfrm>
          <a:prstGeom prst="rect">
            <a:avLst/>
          </a:prstGeom>
          <a:noFill/>
          <a:ln w="9525">
            <a:noFill/>
            <a:miter lim="800000"/>
            <a:headEnd/>
            <a:tailEnd/>
          </a:ln>
          <a:effectLst/>
        </p:spPr>
        <p:txBody>
          <a:bodyPr wrap="square">
            <a:spAutoFit/>
          </a:bodyPr>
          <a:lstStyle/>
          <a:p>
            <a:pPr algn="ctr">
              <a:lnSpc>
                <a:spcPct val="80000"/>
              </a:lnSpc>
              <a:spcBef>
                <a:spcPct val="50000"/>
              </a:spcBef>
              <a:buFont typeface="Wingdings" pitchFamily="2" charset="2"/>
              <a:buChar char="q"/>
            </a:pPr>
            <a:r>
              <a:rPr lang="bg-BG" sz="2600" b="1" dirty="0">
                <a:solidFill>
                  <a:srgbClr val="000066"/>
                </a:solidFill>
                <a:latin typeface="Comic Sans MS" pitchFamily="66" charset="0"/>
              </a:rPr>
              <a:t> </a:t>
            </a:r>
            <a:r>
              <a:rPr lang="en-US" sz="2600" b="1" dirty="0" smtClean="0">
                <a:solidFill>
                  <a:srgbClr val="333399"/>
                </a:solidFill>
                <a:latin typeface="Arial" pitchFamily="34" charset="0"/>
                <a:cs typeface="Arial" pitchFamily="34" charset="0"/>
              </a:rPr>
              <a:t>Mechanism of action of Acetylcholine on SA node</a:t>
            </a:r>
            <a:endParaRPr lang="en-GB" sz="2600" b="1" dirty="0" smtClean="0">
              <a:solidFill>
                <a:srgbClr val="333399"/>
              </a:solidFill>
              <a:latin typeface="Arial" pitchFamily="34" charset="0"/>
              <a:cs typeface="Arial" pitchFamily="34" charset="0"/>
            </a:endParaRPr>
          </a:p>
          <a:p>
            <a:pPr algn="ctr">
              <a:lnSpc>
                <a:spcPct val="80000"/>
              </a:lnSpc>
              <a:spcBef>
                <a:spcPct val="50000"/>
              </a:spcBef>
              <a:buFont typeface="Wingdings" pitchFamily="2" charset="2"/>
              <a:buChar char="q"/>
            </a:pPr>
            <a:endParaRPr lang="en-GB" sz="2600" b="1" dirty="0">
              <a:solidFill>
                <a:srgbClr val="000066"/>
              </a:solidFill>
              <a:latin typeface="Comic Sans MS" pitchFamily="66" charset="0"/>
            </a:endParaRPr>
          </a:p>
        </p:txBody>
      </p:sp>
      <p:sp>
        <p:nvSpPr>
          <p:cNvPr id="60441" name="Text Box 1049"/>
          <p:cNvSpPr txBox="1">
            <a:spLocks noChangeArrowheads="1"/>
          </p:cNvSpPr>
          <p:nvPr/>
        </p:nvSpPr>
        <p:spPr bwMode="auto">
          <a:xfrm>
            <a:off x="152400" y="764704"/>
            <a:ext cx="89916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bg-BG" b="1" dirty="0">
                <a:solidFill>
                  <a:srgbClr val="3333FF"/>
                </a:solidFill>
                <a:latin typeface="Arial" charset="0"/>
              </a:rPr>
              <a:t> </a:t>
            </a:r>
            <a:r>
              <a:rPr lang="en-US" b="1" dirty="0" smtClean="0">
                <a:solidFill>
                  <a:srgbClr val="3333FF"/>
                </a:solidFill>
                <a:latin typeface="Arial" charset="0"/>
              </a:rPr>
              <a:t>Acetylcholine binds to </a:t>
            </a:r>
            <a:r>
              <a:rPr lang="bg-BG" b="1" dirty="0" smtClean="0">
                <a:solidFill>
                  <a:srgbClr val="3333FF"/>
                </a:solidFill>
                <a:latin typeface="Arial" charset="0"/>
              </a:rPr>
              <a:t>М</a:t>
            </a:r>
            <a:r>
              <a:rPr lang="bg-BG" b="1" baseline="-25000" dirty="0" smtClean="0">
                <a:solidFill>
                  <a:srgbClr val="3333FF"/>
                </a:solidFill>
                <a:latin typeface="Arial" charset="0"/>
              </a:rPr>
              <a:t>2</a:t>
            </a:r>
            <a:r>
              <a:rPr lang="bg-BG" b="1" dirty="0" smtClean="0">
                <a:solidFill>
                  <a:srgbClr val="3333FF"/>
                </a:solidFill>
                <a:latin typeface="Arial" charset="0"/>
              </a:rPr>
              <a:t> </a:t>
            </a:r>
            <a:r>
              <a:rPr lang="en-US" b="1" dirty="0" err="1" smtClean="0">
                <a:solidFill>
                  <a:srgbClr val="3333FF"/>
                </a:solidFill>
                <a:latin typeface="Arial" charset="0"/>
              </a:rPr>
              <a:t>choline</a:t>
            </a:r>
            <a:r>
              <a:rPr lang="en-US" b="1" dirty="0" smtClean="0">
                <a:solidFill>
                  <a:srgbClr val="3333FF"/>
                </a:solidFill>
                <a:latin typeface="Arial" charset="0"/>
              </a:rPr>
              <a:t> receptors.</a:t>
            </a:r>
            <a:endParaRPr lang="en-GB" b="1" dirty="0">
              <a:solidFill>
                <a:srgbClr val="3333FF"/>
              </a:solidFill>
              <a:latin typeface="Arial" charset="0"/>
            </a:endParaRPr>
          </a:p>
        </p:txBody>
      </p:sp>
      <p:sp>
        <p:nvSpPr>
          <p:cNvPr id="60442" name="Text Box 1050"/>
          <p:cNvSpPr txBox="1">
            <a:spLocks noChangeArrowheads="1"/>
          </p:cNvSpPr>
          <p:nvPr/>
        </p:nvSpPr>
        <p:spPr bwMode="auto">
          <a:xfrm>
            <a:off x="76200" y="1143000"/>
            <a:ext cx="9144000" cy="535531"/>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ü"/>
            </a:pPr>
            <a:r>
              <a:rPr lang="bg-BG" b="1" dirty="0">
                <a:solidFill>
                  <a:srgbClr val="CC00FF"/>
                </a:solidFill>
                <a:latin typeface="Arial" charset="0"/>
              </a:rPr>
              <a:t> М</a:t>
            </a:r>
            <a:r>
              <a:rPr lang="bg-BG" b="1" baseline="-25000" dirty="0">
                <a:solidFill>
                  <a:srgbClr val="CC00FF"/>
                </a:solidFill>
                <a:latin typeface="Arial" charset="0"/>
              </a:rPr>
              <a:t>2</a:t>
            </a:r>
            <a:r>
              <a:rPr lang="bg-BG" b="1" dirty="0">
                <a:solidFill>
                  <a:srgbClr val="CC00FF"/>
                </a:solidFill>
                <a:latin typeface="Arial" charset="0"/>
              </a:rPr>
              <a:t> </a:t>
            </a:r>
            <a:r>
              <a:rPr lang="en-US" b="1" dirty="0" smtClean="0">
                <a:solidFill>
                  <a:srgbClr val="CC00FF"/>
                </a:solidFill>
                <a:latin typeface="Arial" charset="0"/>
              </a:rPr>
              <a:t>receptors are connected with</a:t>
            </a:r>
            <a:r>
              <a:rPr lang="bg-BG" b="1" dirty="0" smtClean="0">
                <a:solidFill>
                  <a:srgbClr val="CC00FF"/>
                </a:solidFill>
                <a:latin typeface="Arial" charset="0"/>
              </a:rPr>
              <a:t> </a:t>
            </a:r>
            <a:r>
              <a:rPr lang="en-US" b="1" dirty="0" smtClean="0">
                <a:solidFill>
                  <a:srgbClr val="CC00FF"/>
                </a:solidFill>
                <a:latin typeface="Arial" charset="0"/>
              </a:rPr>
              <a:t>G</a:t>
            </a:r>
            <a:r>
              <a:rPr lang="bg-BG" b="1" dirty="0" smtClean="0">
                <a:solidFill>
                  <a:srgbClr val="CC00FF"/>
                </a:solidFill>
                <a:latin typeface="Arial" charset="0"/>
              </a:rPr>
              <a:t> </a:t>
            </a:r>
            <a:r>
              <a:rPr lang="en-US" b="1" dirty="0" smtClean="0">
                <a:solidFill>
                  <a:srgbClr val="CC00FF"/>
                </a:solidFill>
                <a:latin typeface="Arial" charset="0"/>
              </a:rPr>
              <a:t>protein</a:t>
            </a:r>
            <a:r>
              <a:rPr lang="bg-BG" b="1" dirty="0" smtClean="0">
                <a:solidFill>
                  <a:srgbClr val="CC00FF"/>
                </a:solidFill>
                <a:latin typeface="Arial" charset="0"/>
              </a:rPr>
              <a:t>, </a:t>
            </a:r>
            <a:r>
              <a:rPr lang="en-US" b="1" dirty="0" smtClean="0">
                <a:solidFill>
                  <a:srgbClr val="CC00FF"/>
                </a:solidFill>
                <a:latin typeface="Arial" charset="0"/>
              </a:rPr>
              <a:t>its </a:t>
            </a:r>
            <a:r>
              <a:rPr lang="bg-BG" b="1" dirty="0" smtClean="0">
                <a:solidFill>
                  <a:srgbClr val="CC00FF"/>
                </a:solidFill>
                <a:latin typeface="Arial" charset="0"/>
                <a:cs typeface="Times New Roman" pitchFamily="18" charset="0"/>
              </a:rPr>
              <a:t>βγ</a:t>
            </a:r>
            <a:r>
              <a:rPr lang="bg-BG" b="1" dirty="0" smtClean="0">
                <a:solidFill>
                  <a:srgbClr val="CC00FF"/>
                </a:solidFill>
                <a:latin typeface="Arial" charset="0"/>
              </a:rPr>
              <a:t>-</a:t>
            </a:r>
            <a:r>
              <a:rPr lang="en-US" b="1" dirty="0" smtClean="0">
                <a:solidFill>
                  <a:srgbClr val="CC00FF"/>
                </a:solidFill>
                <a:latin typeface="Arial" charset="0"/>
              </a:rPr>
              <a:t>subunits</a:t>
            </a:r>
            <a:r>
              <a:rPr lang="bg-BG" b="1" dirty="0" smtClean="0">
                <a:solidFill>
                  <a:srgbClr val="CC00FF"/>
                </a:solidFill>
                <a:latin typeface="Arial" charset="0"/>
              </a:rPr>
              <a:t> </a:t>
            </a:r>
            <a:r>
              <a:rPr lang="en-US" b="1" dirty="0" smtClean="0">
                <a:solidFill>
                  <a:srgbClr val="CC00FF"/>
                </a:solidFill>
                <a:latin typeface="Arial" charset="0"/>
              </a:rPr>
              <a:t>open </a:t>
            </a:r>
            <a:r>
              <a:rPr lang="bg-BG" b="1" dirty="0" smtClean="0">
                <a:solidFill>
                  <a:srgbClr val="CC00FF"/>
                </a:solidFill>
                <a:latin typeface="Arial" charset="0"/>
              </a:rPr>
              <a:t>К </a:t>
            </a:r>
            <a:r>
              <a:rPr lang="en-US" b="1" dirty="0" smtClean="0">
                <a:solidFill>
                  <a:srgbClr val="CC00FF"/>
                </a:solidFill>
                <a:latin typeface="Arial" charset="0"/>
              </a:rPr>
              <a:t>channels</a:t>
            </a:r>
            <a:r>
              <a:rPr lang="bg-BG" b="1" dirty="0" smtClean="0">
                <a:solidFill>
                  <a:srgbClr val="CC00FF"/>
                </a:solidFill>
                <a:latin typeface="Arial" charset="0"/>
              </a:rPr>
              <a:t> </a:t>
            </a:r>
            <a:r>
              <a:rPr lang="en-US" b="1" dirty="0">
                <a:solidFill>
                  <a:srgbClr val="CC00FF"/>
                </a:solidFill>
                <a:latin typeface="Arial" charset="0"/>
              </a:rPr>
              <a:t>(GIRK)</a:t>
            </a:r>
            <a:r>
              <a:rPr lang="bg-BG" b="1" dirty="0">
                <a:solidFill>
                  <a:srgbClr val="CC00FF"/>
                </a:solidFill>
                <a:latin typeface="Arial" charset="0"/>
              </a:rPr>
              <a:t>. </a:t>
            </a:r>
            <a:endParaRPr lang="en-GB" b="1" dirty="0">
              <a:solidFill>
                <a:srgbClr val="CC00FF"/>
              </a:solidFill>
              <a:latin typeface="Arial" charset="0"/>
            </a:endParaRPr>
          </a:p>
        </p:txBody>
      </p:sp>
      <p:sp>
        <p:nvSpPr>
          <p:cNvPr id="60443" name="Rectangle 1051"/>
          <p:cNvSpPr>
            <a:spLocks noChangeArrowheads="1"/>
          </p:cNvSpPr>
          <p:nvPr/>
        </p:nvSpPr>
        <p:spPr bwMode="auto">
          <a:xfrm>
            <a:off x="0" y="5486400"/>
            <a:ext cx="9144000" cy="313932"/>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v"/>
            </a:pPr>
            <a:r>
              <a:rPr lang="bg-BG" b="1" dirty="0">
                <a:solidFill>
                  <a:srgbClr val="FF0000"/>
                </a:solidFill>
                <a:latin typeface="Arial" charset="0"/>
              </a:rPr>
              <a:t>  </a:t>
            </a:r>
            <a:r>
              <a:rPr lang="en-US" b="1" dirty="0" err="1" smtClean="0">
                <a:solidFill>
                  <a:srgbClr val="FF0000"/>
                </a:solidFill>
                <a:latin typeface="Arial" charset="0"/>
              </a:rPr>
              <a:t>Hyperpolarization</a:t>
            </a:r>
            <a:r>
              <a:rPr lang="en-US" b="1" dirty="0" smtClean="0">
                <a:solidFill>
                  <a:srgbClr val="FF0000"/>
                </a:solidFill>
                <a:latin typeface="Arial" charset="0"/>
              </a:rPr>
              <a:t> of cell membrane slows down diastolic depolarization.</a:t>
            </a:r>
            <a:endParaRPr lang="en-GB" b="1" dirty="0">
              <a:solidFill>
                <a:srgbClr val="FF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0431"/>
                                        </p:tgtEl>
                                        <p:attrNameLst>
                                          <p:attrName>style.visibility</p:attrName>
                                        </p:attrNameLst>
                                      </p:cBhvr>
                                      <p:to>
                                        <p:strVal val="visible"/>
                                      </p:to>
                                    </p:set>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60433"/>
                                        </p:tgtEl>
                                        <p:attrNameLst>
                                          <p:attrName>style.visibility</p:attrName>
                                        </p:attrNameLst>
                                      </p:cBhvr>
                                      <p:to>
                                        <p:strVal val="visible"/>
                                      </p:to>
                                    </p:set>
                                    <p:anim calcmode="lin" valueType="num">
                                      <p:cBhvr additive="base">
                                        <p:cTn id="16" dur="500" fill="hold"/>
                                        <p:tgtEl>
                                          <p:spTgt spid="60433"/>
                                        </p:tgtEl>
                                        <p:attrNameLst>
                                          <p:attrName>ppt_x</p:attrName>
                                        </p:attrNameLst>
                                      </p:cBhvr>
                                      <p:tavLst>
                                        <p:tav tm="0">
                                          <p:val>
                                            <p:strVal val="0-#ppt_w/2"/>
                                          </p:val>
                                        </p:tav>
                                        <p:tav tm="100000">
                                          <p:val>
                                            <p:strVal val="#ppt_x"/>
                                          </p:val>
                                        </p:tav>
                                      </p:tavLst>
                                    </p:anim>
                                    <p:anim calcmode="lin" valueType="num">
                                      <p:cBhvr additive="base">
                                        <p:cTn id="17" dur="500" fill="hold"/>
                                        <p:tgtEl>
                                          <p:spTgt spid="60433"/>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499"/>
                                          </p:stCondLst>
                                        </p:cTn>
                                        <p:tgtEl>
                                          <p:spTgt spid="60434"/>
                                        </p:tgtEl>
                                        <p:attrNameLst>
                                          <p:attrName>style.visibility</p:attrName>
                                        </p:attrNameLst>
                                      </p:cBhvr>
                                      <p:to>
                                        <p:strVal val="visible"/>
                                      </p:to>
                                    </p:set>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60435"/>
                                        </p:tgtEl>
                                        <p:attrNameLst>
                                          <p:attrName>style.visibility</p:attrName>
                                        </p:attrNameLst>
                                      </p:cBhvr>
                                      <p:to>
                                        <p:strVal val="visible"/>
                                      </p:to>
                                    </p:set>
                                    <p:anim calcmode="lin" valueType="num">
                                      <p:cBhvr additive="base">
                                        <p:cTn id="24" dur="500" fill="hold"/>
                                        <p:tgtEl>
                                          <p:spTgt spid="60435"/>
                                        </p:tgtEl>
                                        <p:attrNameLst>
                                          <p:attrName>ppt_x</p:attrName>
                                        </p:attrNameLst>
                                      </p:cBhvr>
                                      <p:tavLst>
                                        <p:tav tm="0">
                                          <p:val>
                                            <p:strVal val="#ppt_x"/>
                                          </p:val>
                                        </p:tav>
                                        <p:tav tm="100000">
                                          <p:val>
                                            <p:strVal val="#ppt_x"/>
                                          </p:val>
                                        </p:tav>
                                      </p:tavLst>
                                    </p:anim>
                                    <p:anim calcmode="lin" valueType="num">
                                      <p:cBhvr additive="base">
                                        <p:cTn id="25" dur="500" fill="hold"/>
                                        <p:tgtEl>
                                          <p:spTgt spid="6043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60443"/>
                                        </p:tgtEl>
                                        <p:attrNameLst>
                                          <p:attrName>style.visibility</p:attrName>
                                        </p:attrNameLst>
                                      </p:cBhvr>
                                      <p:to>
                                        <p:strVal val="visible"/>
                                      </p:to>
                                    </p:set>
                                    <p:anim calcmode="lin" valueType="num">
                                      <p:cBhvr>
                                        <p:cTn id="30" dur="1000" fill="hold"/>
                                        <p:tgtEl>
                                          <p:spTgt spid="60443"/>
                                        </p:tgtEl>
                                        <p:attrNameLst>
                                          <p:attrName>ppt_w</p:attrName>
                                        </p:attrNameLst>
                                      </p:cBhvr>
                                      <p:tavLst>
                                        <p:tav tm="0">
                                          <p:val>
                                            <p:fltVal val="0"/>
                                          </p:val>
                                        </p:tav>
                                        <p:tav tm="100000">
                                          <p:val>
                                            <p:strVal val="#ppt_w"/>
                                          </p:val>
                                        </p:tav>
                                      </p:tavLst>
                                    </p:anim>
                                    <p:anim calcmode="lin" valueType="num">
                                      <p:cBhvr>
                                        <p:cTn id="31" dur="1000" fill="hold"/>
                                        <p:tgtEl>
                                          <p:spTgt spid="60443"/>
                                        </p:tgtEl>
                                        <p:attrNameLst>
                                          <p:attrName>ppt_h</p:attrName>
                                        </p:attrNameLst>
                                      </p:cBhvr>
                                      <p:tavLst>
                                        <p:tav tm="0">
                                          <p:val>
                                            <p:fltVal val="0"/>
                                          </p:val>
                                        </p:tav>
                                        <p:tav tm="100000">
                                          <p:val>
                                            <p:strVal val="#ppt_h"/>
                                          </p:val>
                                        </p:tav>
                                      </p:tavLst>
                                    </p:anim>
                                    <p:anim calcmode="lin" valueType="num">
                                      <p:cBhvr>
                                        <p:cTn id="32" dur="1000" fill="hold"/>
                                        <p:tgtEl>
                                          <p:spTgt spid="60443"/>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604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1" grpId="0" animBg="1" autoUpdateAnimBg="0"/>
      <p:bldP spid="60433" grpId="0" animBg="1" autoUpdateAnimBg="0"/>
      <p:bldP spid="60434" grpId="0" animBg="1"/>
      <p:bldP spid="60435" grpId="0" animBg="1" autoUpdateAnimBg="0"/>
      <p:bldP spid="6044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531813" y="3487738"/>
            <a:ext cx="5634037" cy="630237"/>
          </a:xfrm>
          <a:prstGeom prst="rect">
            <a:avLst/>
          </a:prstGeom>
          <a:solidFill>
            <a:schemeClr val="tx2"/>
          </a:solidFill>
          <a:ln w="12700">
            <a:solidFill>
              <a:schemeClr val="tx1"/>
            </a:solidFill>
            <a:miter lim="800000"/>
            <a:headEnd type="none" w="sm" len="sm"/>
            <a:tailEnd type="none" w="sm" len="sm"/>
          </a:ln>
          <a:effectLst/>
        </p:spPr>
        <p:txBody>
          <a:bodyPr wrap="none" anchor="ctr"/>
          <a:lstStyle/>
          <a:p>
            <a:endParaRPr lang="bg-BG"/>
          </a:p>
        </p:txBody>
      </p:sp>
      <p:grpSp>
        <p:nvGrpSpPr>
          <p:cNvPr id="2" name="Group 4"/>
          <p:cNvGrpSpPr>
            <a:grpSpLocks/>
          </p:cNvGrpSpPr>
          <p:nvPr/>
        </p:nvGrpSpPr>
        <p:grpSpPr bwMode="auto">
          <a:xfrm>
            <a:off x="1220788" y="3051175"/>
            <a:ext cx="781050" cy="1428750"/>
            <a:chOff x="769" y="1922"/>
            <a:chExt cx="492" cy="900"/>
          </a:xfrm>
        </p:grpSpPr>
        <p:sp>
          <p:nvSpPr>
            <p:cNvPr id="31749" name="AutoShape 5"/>
            <p:cNvSpPr>
              <a:spLocks noChangeArrowheads="1"/>
            </p:cNvSpPr>
            <p:nvPr/>
          </p:nvSpPr>
          <p:spPr bwMode="auto">
            <a:xfrm>
              <a:off x="769" y="1997"/>
              <a:ext cx="492" cy="825"/>
            </a:xfrm>
            <a:prstGeom prst="hexagon">
              <a:avLst>
                <a:gd name="adj" fmla="val 25000"/>
                <a:gd name="vf" fmla="val 115470"/>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12700">
              <a:noFill/>
              <a:miter lim="800000"/>
              <a:headEnd type="none" w="sm" len="sm"/>
              <a:tailEnd type="none" w="sm" len="sm"/>
            </a:ln>
            <a:effectLst/>
          </p:spPr>
          <p:txBody>
            <a:bodyPr wrap="none" anchor="ctr"/>
            <a:lstStyle/>
            <a:p>
              <a:endParaRPr lang="bg-BG"/>
            </a:p>
          </p:txBody>
        </p:sp>
        <p:sp useBgFill="1">
          <p:nvSpPr>
            <p:cNvPr id="31750" name="Oval 6"/>
            <p:cNvSpPr>
              <a:spLocks noChangeArrowheads="1"/>
            </p:cNvSpPr>
            <p:nvPr/>
          </p:nvSpPr>
          <p:spPr bwMode="auto">
            <a:xfrm>
              <a:off x="921" y="1922"/>
              <a:ext cx="173" cy="157"/>
            </a:xfrm>
            <a:prstGeom prst="ellipse">
              <a:avLst/>
            </a:prstGeom>
            <a:ln w="12700">
              <a:noFill/>
              <a:round/>
              <a:headEnd type="none" w="sm" len="sm"/>
              <a:tailEnd type="none" w="sm" len="sm"/>
            </a:ln>
            <a:effectLst/>
          </p:spPr>
          <p:txBody>
            <a:bodyPr wrap="none" anchor="ctr"/>
            <a:lstStyle/>
            <a:p>
              <a:endParaRPr lang="bg-BG"/>
            </a:p>
          </p:txBody>
        </p:sp>
      </p:grpSp>
      <p:grpSp>
        <p:nvGrpSpPr>
          <p:cNvPr id="3" name="Group 7"/>
          <p:cNvGrpSpPr>
            <a:grpSpLocks/>
          </p:cNvGrpSpPr>
          <p:nvPr/>
        </p:nvGrpSpPr>
        <p:grpSpPr bwMode="auto">
          <a:xfrm>
            <a:off x="1447800" y="2719388"/>
            <a:ext cx="1101725" cy="582612"/>
            <a:chOff x="912" y="1713"/>
            <a:chExt cx="694" cy="367"/>
          </a:xfrm>
        </p:grpSpPr>
        <p:sp>
          <p:nvSpPr>
            <p:cNvPr id="31752" name="Oval 8"/>
            <p:cNvSpPr>
              <a:spLocks noChangeArrowheads="1"/>
            </p:cNvSpPr>
            <p:nvPr/>
          </p:nvSpPr>
          <p:spPr bwMode="auto">
            <a:xfrm>
              <a:off x="912" y="1897"/>
              <a:ext cx="183" cy="183"/>
            </a:xfrm>
            <a:prstGeom prst="ellipse">
              <a:avLst/>
            </a:prstGeom>
            <a:gradFill rotWithShape="0">
              <a:gsLst>
                <a:gs pos="0">
                  <a:srgbClr val="FF6600"/>
                </a:gs>
                <a:gs pos="100000">
                  <a:srgbClr val="FF6600">
                    <a:gamma/>
                    <a:shade val="46275"/>
                    <a:invGamma/>
                  </a:srgbClr>
                </a:gs>
              </a:gsLst>
              <a:path path="shape">
                <a:fillToRect l="50000" t="50000" r="50000" b="50000"/>
              </a:path>
            </a:gradFill>
            <a:ln w="12700">
              <a:noFill/>
              <a:round/>
              <a:headEnd type="none" w="sm" len="sm"/>
              <a:tailEnd type="none" w="sm" len="sm"/>
            </a:ln>
            <a:effectLst/>
          </p:spPr>
          <p:txBody>
            <a:bodyPr wrap="none" anchor="ctr"/>
            <a:lstStyle/>
            <a:p>
              <a:endParaRPr lang="bg-BG"/>
            </a:p>
          </p:txBody>
        </p:sp>
        <p:sp>
          <p:nvSpPr>
            <p:cNvPr id="31753" name="Text Box 9"/>
            <p:cNvSpPr txBox="1">
              <a:spLocks noChangeArrowheads="1"/>
            </p:cNvSpPr>
            <p:nvPr/>
          </p:nvSpPr>
          <p:spPr bwMode="auto">
            <a:xfrm>
              <a:off x="1105" y="1713"/>
              <a:ext cx="501" cy="288"/>
            </a:xfrm>
            <a:prstGeom prst="rect">
              <a:avLst/>
            </a:prstGeom>
            <a:noFill/>
            <a:ln w="12700">
              <a:noFill/>
              <a:miter lim="800000"/>
              <a:headEnd type="none" w="sm" len="sm"/>
              <a:tailEnd type="none" w="sm" len="sm"/>
            </a:ln>
            <a:effectLst/>
          </p:spPr>
          <p:txBody>
            <a:bodyPr wrap="none">
              <a:spAutoFit/>
            </a:bodyPr>
            <a:lstStyle/>
            <a:p>
              <a:pPr eaLnBrk="0" hangingPunct="0"/>
              <a:r>
                <a:rPr lang="en-US" b="1"/>
                <a:t>ACh</a:t>
              </a:r>
            </a:p>
          </p:txBody>
        </p:sp>
      </p:grpSp>
      <p:sp>
        <p:nvSpPr>
          <p:cNvPr id="31754" name="Text Box 10"/>
          <p:cNvSpPr txBox="1">
            <a:spLocks noChangeArrowheads="1"/>
          </p:cNvSpPr>
          <p:nvPr/>
        </p:nvSpPr>
        <p:spPr bwMode="auto">
          <a:xfrm>
            <a:off x="1303338" y="3535363"/>
            <a:ext cx="573087" cy="457200"/>
          </a:xfrm>
          <a:prstGeom prst="rect">
            <a:avLst/>
          </a:prstGeom>
          <a:noFill/>
          <a:ln w="12700">
            <a:noFill/>
            <a:miter lim="800000"/>
            <a:headEnd type="none" w="sm" len="sm"/>
            <a:tailEnd type="none" w="sm" len="sm"/>
          </a:ln>
          <a:effectLst/>
        </p:spPr>
        <p:txBody>
          <a:bodyPr wrap="none">
            <a:spAutoFit/>
          </a:bodyPr>
          <a:lstStyle/>
          <a:p>
            <a:pPr eaLnBrk="0" hangingPunct="0"/>
            <a:r>
              <a:rPr lang="en-US" b="1"/>
              <a:t>M</a:t>
            </a:r>
            <a:r>
              <a:rPr lang="en-US" b="1" baseline="-25000"/>
              <a:t>2</a:t>
            </a:r>
          </a:p>
        </p:txBody>
      </p:sp>
      <p:sp>
        <p:nvSpPr>
          <p:cNvPr id="31755" name="AutoShape 11"/>
          <p:cNvSpPr>
            <a:spLocks noChangeArrowheads="1"/>
          </p:cNvSpPr>
          <p:nvPr/>
        </p:nvSpPr>
        <p:spPr bwMode="auto">
          <a:xfrm>
            <a:off x="1579563" y="3806825"/>
            <a:ext cx="731837" cy="600075"/>
          </a:xfrm>
          <a:prstGeom prst="pentagon">
            <a:avLst/>
          </a:prstGeom>
          <a:solidFill>
            <a:srgbClr val="FFFF00"/>
          </a:solidFill>
          <a:ln w="12700">
            <a:solidFill>
              <a:schemeClr val="tx1"/>
            </a:solidFill>
            <a:miter lim="800000"/>
            <a:headEnd type="none" w="sm" len="sm"/>
            <a:tailEnd type="none" w="sm" len="sm"/>
          </a:ln>
          <a:effectLst/>
        </p:spPr>
        <p:txBody>
          <a:bodyPr wrap="none" anchor="ctr"/>
          <a:lstStyle/>
          <a:p>
            <a:pPr algn="ctr" eaLnBrk="0" hangingPunct="0"/>
            <a:r>
              <a:rPr lang="en-US" b="1">
                <a:solidFill>
                  <a:schemeClr val="bg2"/>
                </a:solidFill>
              </a:rPr>
              <a:t>G</a:t>
            </a:r>
            <a:r>
              <a:rPr lang="en-US" b="1">
                <a:solidFill>
                  <a:schemeClr val="bg2"/>
                </a:solidFill>
                <a:sym typeface="Symbol" pitchFamily="18" charset="2"/>
              </a:rPr>
              <a:t>i</a:t>
            </a:r>
            <a:endParaRPr lang="en-US" b="1">
              <a:solidFill>
                <a:schemeClr val="bg2"/>
              </a:solidFill>
            </a:endParaRPr>
          </a:p>
        </p:txBody>
      </p:sp>
      <p:sp>
        <p:nvSpPr>
          <p:cNvPr id="31756" name="AutoShape 12"/>
          <p:cNvSpPr>
            <a:spLocks noChangeArrowheads="1"/>
          </p:cNvSpPr>
          <p:nvPr/>
        </p:nvSpPr>
        <p:spPr bwMode="auto">
          <a:xfrm>
            <a:off x="2012950" y="3673475"/>
            <a:ext cx="482600" cy="441325"/>
          </a:xfrm>
          <a:prstGeom prst="octagon">
            <a:avLst>
              <a:gd name="adj" fmla="val 29287"/>
            </a:avLst>
          </a:prstGeom>
          <a:solidFill>
            <a:schemeClr val="accent1"/>
          </a:solidFill>
          <a:ln w="12700">
            <a:solidFill>
              <a:schemeClr val="tx1"/>
            </a:solidFill>
            <a:miter lim="800000"/>
            <a:headEnd type="none" w="sm" len="sm"/>
            <a:tailEnd type="none" w="sm" len="sm"/>
          </a:ln>
          <a:effectLst/>
        </p:spPr>
        <p:txBody>
          <a:bodyPr wrap="none" anchor="ctr"/>
          <a:lstStyle/>
          <a:p>
            <a:pPr algn="ctr" eaLnBrk="0" hangingPunct="0"/>
            <a:r>
              <a:rPr lang="en-US" b="1">
                <a:sym typeface="Symbol" pitchFamily="18" charset="2"/>
              </a:rPr>
              <a:t></a:t>
            </a:r>
            <a:endParaRPr lang="en-US" b="1"/>
          </a:p>
        </p:txBody>
      </p:sp>
      <p:sp>
        <p:nvSpPr>
          <p:cNvPr id="31757" name="Rectangle 13"/>
          <p:cNvSpPr>
            <a:spLocks noChangeArrowheads="1"/>
          </p:cNvSpPr>
          <p:nvPr/>
        </p:nvSpPr>
        <p:spPr bwMode="auto">
          <a:xfrm>
            <a:off x="7077075" y="3536950"/>
            <a:ext cx="1692275" cy="630238"/>
          </a:xfrm>
          <a:prstGeom prst="rect">
            <a:avLst/>
          </a:prstGeom>
          <a:solidFill>
            <a:schemeClr val="tx2"/>
          </a:solidFill>
          <a:ln w="12700">
            <a:solidFill>
              <a:schemeClr val="tx1"/>
            </a:solidFill>
            <a:miter lim="800000"/>
            <a:headEnd type="none" w="sm" len="sm"/>
            <a:tailEnd type="none" w="sm" len="sm"/>
          </a:ln>
          <a:effectLst/>
        </p:spPr>
        <p:txBody>
          <a:bodyPr wrap="none" anchor="ctr"/>
          <a:lstStyle/>
          <a:p>
            <a:endParaRPr lang="bg-BG"/>
          </a:p>
        </p:txBody>
      </p:sp>
      <p:sp>
        <p:nvSpPr>
          <p:cNvPr id="31758" name="AutoShape 14"/>
          <p:cNvSpPr>
            <a:spLocks noChangeArrowheads="1"/>
          </p:cNvSpPr>
          <p:nvPr/>
        </p:nvSpPr>
        <p:spPr bwMode="auto">
          <a:xfrm>
            <a:off x="3640138" y="3251200"/>
            <a:ext cx="547687" cy="1246188"/>
          </a:xfrm>
          <a:prstGeom prst="roundRect">
            <a:avLst>
              <a:gd name="adj" fmla="val 16667"/>
            </a:avLst>
          </a:prstGeom>
          <a:gradFill rotWithShape="0">
            <a:gsLst>
              <a:gs pos="0">
                <a:srgbClr val="FF6600"/>
              </a:gs>
              <a:gs pos="50000">
                <a:srgbClr val="FF6600">
                  <a:gamma/>
                  <a:shade val="46275"/>
                  <a:invGamma/>
                </a:srgbClr>
              </a:gs>
              <a:gs pos="100000">
                <a:srgbClr val="FF6600"/>
              </a:gs>
            </a:gsLst>
            <a:lin ang="0" scaled="1"/>
          </a:gradFill>
          <a:ln w="12700">
            <a:noFill/>
            <a:round/>
            <a:headEnd type="none" w="sm" len="sm"/>
            <a:tailEnd type="none" w="sm" len="sm"/>
          </a:ln>
          <a:effectLst/>
        </p:spPr>
        <p:txBody>
          <a:bodyPr wrap="none" anchor="ctr"/>
          <a:lstStyle/>
          <a:p>
            <a:endParaRPr lang="bg-BG"/>
          </a:p>
        </p:txBody>
      </p:sp>
      <p:sp>
        <p:nvSpPr>
          <p:cNvPr id="31759" name="Text Box 15"/>
          <p:cNvSpPr txBox="1">
            <a:spLocks noChangeArrowheads="1"/>
          </p:cNvSpPr>
          <p:nvPr/>
        </p:nvSpPr>
        <p:spPr bwMode="auto">
          <a:xfrm>
            <a:off x="3290888" y="2444750"/>
            <a:ext cx="2493962" cy="457200"/>
          </a:xfrm>
          <a:prstGeom prst="rect">
            <a:avLst/>
          </a:prstGeom>
          <a:noFill/>
          <a:ln w="12700">
            <a:noFill/>
            <a:miter lim="800000"/>
            <a:headEnd type="none" w="sm" len="sm"/>
            <a:tailEnd type="none" w="sm" len="sm"/>
          </a:ln>
          <a:effectLst/>
        </p:spPr>
        <p:txBody>
          <a:bodyPr wrap="none">
            <a:spAutoFit/>
          </a:bodyPr>
          <a:lstStyle/>
          <a:p>
            <a:pPr eaLnBrk="0" hangingPunct="0"/>
            <a:r>
              <a:rPr lang="en-US" b="1"/>
              <a:t>Adenylate cyclase</a:t>
            </a:r>
          </a:p>
        </p:txBody>
      </p:sp>
      <p:sp>
        <p:nvSpPr>
          <p:cNvPr id="31760" name="Line 16"/>
          <p:cNvSpPr>
            <a:spLocks noChangeShapeType="1"/>
          </p:cNvSpPr>
          <p:nvPr/>
        </p:nvSpPr>
        <p:spPr bwMode="auto">
          <a:xfrm flipH="1">
            <a:off x="3997325" y="2951163"/>
            <a:ext cx="82550" cy="233362"/>
          </a:xfrm>
          <a:prstGeom prst="line">
            <a:avLst/>
          </a:prstGeom>
          <a:noFill/>
          <a:ln w="12700">
            <a:solidFill>
              <a:schemeClr val="tx1"/>
            </a:solidFill>
            <a:round/>
            <a:headEnd type="none" w="sm" len="sm"/>
            <a:tailEnd type="triangle" w="sm" len="sm"/>
          </a:ln>
          <a:effectLst/>
        </p:spPr>
        <p:txBody>
          <a:bodyPr/>
          <a:lstStyle/>
          <a:p>
            <a:endParaRPr lang="bg-BG"/>
          </a:p>
        </p:txBody>
      </p:sp>
      <p:sp>
        <p:nvSpPr>
          <p:cNvPr id="31761" name="AutoShape 17"/>
          <p:cNvSpPr>
            <a:spLocks noChangeArrowheads="1"/>
          </p:cNvSpPr>
          <p:nvPr/>
        </p:nvSpPr>
        <p:spPr bwMode="auto">
          <a:xfrm>
            <a:off x="6024563" y="3168650"/>
            <a:ext cx="449262" cy="1389063"/>
          </a:xfrm>
          <a:prstGeom prst="roundRect">
            <a:avLst>
              <a:gd name="adj" fmla="val 16667"/>
            </a:avLst>
          </a:prstGeom>
          <a:gradFill rotWithShape="0">
            <a:gsLst>
              <a:gs pos="0">
                <a:srgbClr val="800080"/>
              </a:gs>
              <a:gs pos="100000">
                <a:srgbClr val="800080">
                  <a:gamma/>
                  <a:shade val="46275"/>
                  <a:invGamma/>
                </a:srgbClr>
              </a:gs>
            </a:gsLst>
            <a:lin ang="0" scaled="1"/>
          </a:gradFill>
          <a:ln w="12700">
            <a:solidFill>
              <a:schemeClr val="bg2"/>
            </a:solidFill>
            <a:round/>
            <a:headEnd type="none" w="sm" len="sm"/>
            <a:tailEnd type="none" w="sm" len="sm"/>
          </a:ln>
          <a:effectLst/>
        </p:spPr>
        <p:txBody>
          <a:bodyPr wrap="none" anchor="ctr"/>
          <a:lstStyle/>
          <a:p>
            <a:endParaRPr lang="bg-BG"/>
          </a:p>
        </p:txBody>
      </p:sp>
      <p:sp>
        <p:nvSpPr>
          <p:cNvPr id="31762" name="AutoShape 18"/>
          <p:cNvSpPr>
            <a:spLocks noChangeArrowheads="1"/>
          </p:cNvSpPr>
          <p:nvPr/>
        </p:nvSpPr>
        <p:spPr bwMode="auto">
          <a:xfrm flipH="1">
            <a:off x="6726238" y="3149600"/>
            <a:ext cx="449262" cy="1389063"/>
          </a:xfrm>
          <a:prstGeom prst="roundRect">
            <a:avLst>
              <a:gd name="adj" fmla="val 16667"/>
            </a:avLst>
          </a:prstGeom>
          <a:gradFill rotWithShape="0">
            <a:gsLst>
              <a:gs pos="0">
                <a:srgbClr val="800080">
                  <a:gamma/>
                  <a:shade val="46275"/>
                  <a:invGamma/>
                </a:srgbClr>
              </a:gs>
              <a:gs pos="100000">
                <a:srgbClr val="800080"/>
              </a:gs>
            </a:gsLst>
            <a:lin ang="0" scaled="1"/>
          </a:gradFill>
          <a:ln w="12700">
            <a:solidFill>
              <a:schemeClr val="bg2"/>
            </a:solidFill>
            <a:round/>
            <a:headEnd type="none" w="sm" len="sm"/>
            <a:tailEnd type="none" w="sm" len="sm"/>
          </a:ln>
          <a:effectLst/>
        </p:spPr>
        <p:txBody>
          <a:bodyPr wrap="none" anchor="ctr"/>
          <a:lstStyle/>
          <a:p>
            <a:endParaRPr lang="bg-BG"/>
          </a:p>
        </p:txBody>
      </p:sp>
      <p:grpSp>
        <p:nvGrpSpPr>
          <p:cNvPr id="4" name="Group 19"/>
          <p:cNvGrpSpPr>
            <a:grpSpLocks/>
          </p:cNvGrpSpPr>
          <p:nvPr/>
        </p:nvGrpSpPr>
        <p:grpSpPr bwMode="auto">
          <a:xfrm>
            <a:off x="6172200" y="4953000"/>
            <a:ext cx="2816225" cy="803275"/>
            <a:chOff x="3582" y="3028"/>
            <a:chExt cx="1774" cy="506"/>
          </a:xfrm>
        </p:grpSpPr>
        <p:sp>
          <p:nvSpPr>
            <p:cNvPr id="31764" name="Text Box 20"/>
            <p:cNvSpPr txBox="1">
              <a:spLocks noChangeArrowheads="1"/>
            </p:cNvSpPr>
            <p:nvPr/>
          </p:nvSpPr>
          <p:spPr bwMode="auto">
            <a:xfrm>
              <a:off x="3582" y="3028"/>
              <a:ext cx="1774" cy="288"/>
            </a:xfrm>
            <a:prstGeom prst="rect">
              <a:avLst/>
            </a:prstGeom>
            <a:noFill/>
            <a:ln w="12700">
              <a:noFill/>
              <a:miter lim="800000"/>
              <a:headEnd type="none" w="sm" len="sm"/>
              <a:tailEnd type="none" w="sm" len="sm"/>
            </a:ln>
            <a:effectLst/>
          </p:spPr>
          <p:txBody>
            <a:bodyPr wrap="none">
              <a:spAutoFit/>
            </a:bodyPr>
            <a:lstStyle/>
            <a:p>
              <a:pPr eaLnBrk="0" hangingPunct="0"/>
              <a:r>
                <a:rPr lang="en-US" b="1"/>
                <a:t>Pacemaker Channel</a:t>
              </a:r>
            </a:p>
          </p:txBody>
        </p:sp>
        <p:sp>
          <p:nvSpPr>
            <p:cNvPr id="31765" name="Text Box 21"/>
            <p:cNvSpPr txBox="1">
              <a:spLocks noChangeArrowheads="1"/>
            </p:cNvSpPr>
            <p:nvPr/>
          </p:nvSpPr>
          <p:spPr bwMode="auto">
            <a:xfrm>
              <a:off x="3582" y="3246"/>
              <a:ext cx="767" cy="288"/>
            </a:xfrm>
            <a:prstGeom prst="rect">
              <a:avLst/>
            </a:prstGeom>
            <a:noFill/>
            <a:ln w="12700">
              <a:noFill/>
              <a:miter lim="800000"/>
              <a:headEnd type="none" w="sm" len="sm"/>
              <a:tailEnd type="none" w="sm" len="sm"/>
            </a:ln>
            <a:effectLst/>
          </p:spPr>
          <p:txBody>
            <a:bodyPr wrap="none">
              <a:spAutoFit/>
            </a:bodyPr>
            <a:lstStyle/>
            <a:p>
              <a:pPr eaLnBrk="0" hangingPunct="0"/>
              <a:r>
                <a:rPr lang="en-US" b="1"/>
                <a:t>(HCN4)</a:t>
              </a:r>
            </a:p>
          </p:txBody>
        </p:sp>
      </p:grpSp>
      <p:sp>
        <p:nvSpPr>
          <p:cNvPr id="31766" name="Line 22"/>
          <p:cNvSpPr>
            <a:spLocks noChangeShapeType="1"/>
          </p:cNvSpPr>
          <p:nvPr/>
        </p:nvSpPr>
        <p:spPr bwMode="auto">
          <a:xfrm flipH="1" flipV="1">
            <a:off x="7081838" y="4389438"/>
            <a:ext cx="115887" cy="757237"/>
          </a:xfrm>
          <a:prstGeom prst="line">
            <a:avLst/>
          </a:prstGeom>
          <a:noFill/>
          <a:ln w="12700">
            <a:solidFill>
              <a:schemeClr val="tx1"/>
            </a:solidFill>
            <a:round/>
            <a:headEnd type="none" w="sm" len="sm"/>
            <a:tailEnd type="triangle" w="sm" len="sm"/>
          </a:ln>
          <a:effectLst/>
        </p:spPr>
        <p:txBody>
          <a:bodyPr/>
          <a:lstStyle/>
          <a:p>
            <a:endParaRPr lang="bg-BG"/>
          </a:p>
        </p:txBody>
      </p:sp>
      <p:sp>
        <p:nvSpPr>
          <p:cNvPr id="31767" name="Text Box 23"/>
          <p:cNvSpPr txBox="1">
            <a:spLocks noChangeArrowheads="1"/>
          </p:cNvSpPr>
          <p:nvPr/>
        </p:nvSpPr>
        <p:spPr bwMode="auto">
          <a:xfrm>
            <a:off x="7937500" y="2935288"/>
            <a:ext cx="692150" cy="457200"/>
          </a:xfrm>
          <a:prstGeom prst="rect">
            <a:avLst/>
          </a:prstGeom>
          <a:noFill/>
          <a:ln w="12700">
            <a:noFill/>
            <a:miter lim="800000"/>
            <a:headEnd type="none" w="sm" len="sm"/>
            <a:tailEnd type="none" w="sm" len="sm"/>
          </a:ln>
          <a:effectLst/>
        </p:spPr>
        <p:txBody>
          <a:bodyPr wrap="none">
            <a:spAutoFit/>
          </a:bodyPr>
          <a:lstStyle/>
          <a:p>
            <a:pPr eaLnBrk="0" hangingPunct="0"/>
            <a:r>
              <a:rPr lang="en-US" b="1"/>
              <a:t>Out</a:t>
            </a:r>
          </a:p>
        </p:txBody>
      </p:sp>
      <p:sp>
        <p:nvSpPr>
          <p:cNvPr id="31768" name="Text Box 24"/>
          <p:cNvSpPr txBox="1">
            <a:spLocks noChangeArrowheads="1"/>
          </p:cNvSpPr>
          <p:nvPr/>
        </p:nvSpPr>
        <p:spPr bwMode="auto">
          <a:xfrm>
            <a:off x="8104188" y="4240213"/>
            <a:ext cx="473075" cy="457200"/>
          </a:xfrm>
          <a:prstGeom prst="rect">
            <a:avLst/>
          </a:prstGeom>
          <a:noFill/>
          <a:ln w="12700">
            <a:noFill/>
            <a:miter lim="800000"/>
            <a:headEnd type="none" w="sm" len="sm"/>
            <a:tailEnd type="none" w="sm" len="sm"/>
          </a:ln>
          <a:effectLst/>
        </p:spPr>
        <p:txBody>
          <a:bodyPr wrap="none">
            <a:spAutoFit/>
          </a:bodyPr>
          <a:lstStyle/>
          <a:p>
            <a:pPr eaLnBrk="0" hangingPunct="0"/>
            <a:r>
              <a:rPr lang="en-US" b="1"/>
              <a:t>In</a:t>
            </a:r>
          </a:p>
        </p:txBody>
      </p:sp>
      <p:grpSp>
        <p:nvGrpSpPr>
          <p:cNvPr id="5" name="Group 39"/>
          <p:cNvGrpSpPr>
            <a:grpSpLocks/>
          </p:cNvGrpSpPr>
          <p:nvPr/>
        </p:nvGrpSpPr>
        <p:grpSpPr bwMode="auto">
          <a:xfrm>
            <a:off x="2941638" y="4505325"/>
            <a:ext cx="2109787" cy="1098550"/>
            <a:chOff x="1853" y="2838"/>
            <a:chExt cx="1329" cy="692"/>
          </a:xfrm>
        </p:grpSpPr>
        <p:sp>
          <p:nvSpPr>
            <p:cNvPr id="31769" name="AutoShape 25"/>
            <p:cNvSpPr>
              <a:spLocks noChangeArrowheads="1"/>
            </p:cNvSpPr>
            <p:nvPr/>
          </p:nvSpPr>
          <p:spPr bwMode="auto">
            <a:xfrm>
              <a:off x="2000" y="2838"/>
              <a:ext cx="984" cy="330"/>
            </a:xfrm>
            <a:prstGeom prst="curvedDownArrow">
              <a:avLst>
                <a:gd name="adj1" fmla="val 59636"/>
                <a:gd name="adj2" fmla="val 119273"/>
                <a:gd name="adj3" fmla="val 33333"/>
              </a:avLst>
            </a:prstGeom>
            <a:solidFill>
              <a:schemeClr val="accent1"/>
            </a:solidFill>
            <a:ln w="12700">
              <a:solidFill>
                <a:schemeClr val="tx1"/>
              </a:solidFill>
              <a:miter lim="800000"/>
              <a:headEnd type="none" w="sm" len="sm"/>
              <a:tailEnd type="none" w="sm" len="sm"/>
            </a:ln>
            <a:effectLst/>
          </p:spPr>
          <p:txBody>
            <a:bodyPr wrap="none" anchor="ctr"/>
            <a:lstStyle/>
            <a:p>
              <a:endParaRPr lang="bg-BG"/>
            </a:p>
          </p:txBody>
        </p:sp>
        <p:sp>
          <p:nvSpPr>
            <p:cNvPr id="31770" name="Text Box 26"/>
            <p:cNvSpPr txBox="1">
              <a:spLocks noChangeArrowheads="1"/>
            </p:cNvSpPr>
            <p:nvPr/>
          </p:nvSpPr>
          <p:spPr bwMode="auto">
            <a:xfrm>
              <a:off x="1853" y="3242"/>
              <a:ext cx="500" cy="288"/>
            </a:xfrm>
            <a:prstGeom prst="rect">
              <a:avLst/>
            </a:prstGeom>
            <a:noFill/>
            <a:ln w="12700">
              <a:noFill/>
              <a:miter lim="800000"/>
              <a:headEnd type="none" w="sm" len="sm"/>
              <a:tailEnd type="none" w="sm" len="sm"/>
            </a:ln>
            <a:effectLst/>
          </p:spPr>
          <p:txBody>
            <a:bodyPr wrap="none">
              <a:spAutoFit/>
            </a:bodyPr>
            <a:lstStyle/>
            <a:p>
              <a:pPr eaLnBrk="0" hangingPunct="0"/>
              <a:r>
                <a:rPr lang="en-US" b="1"/>
                <a:t>ATP</a:t>
              </a:r>
            </a:p>
          </p:txBody>
        </p:sp>
        <p:sp>
          <p:nvSpPr>
            <p:cNvPr id="31771" name="Text Box 27"/>
            <p:cNvSpPr txBox="1">
              <a:spLocks noChangeArrowheads="1"/>
            </p:cNvSpPr>
            <p:nvPr/>
          </p:nvSpPr>
          <p:spPr bwMode="auto">
            <a:xfrm>
              <a:off x="2544" y="3227"/>
              <a:ext cx="638" cy="288"/>
            </a:xfrm>
            <a:prstGeom prst="rect">
              <a:avLst/>
            </a:prstGeom>
            <a:noFill/>
            <a:ln w="12700">
              <a:noFill/>
              <a:miter lim="800000"/>
              <a:headEnd type="none" w="sm" len="sm"/>
              <a:tailEnd type="none" w="sm" len="sm"/>
            </a:ln>
            <a:effectLst/>
          </p:spPr>
          <p:txBody>
            <a:bodyPr wrap="none">
              <a:spAutoFit/>
            </a:bodyPr>
            <a:lstStyle/>
            <a:p>
              <a:pPr eaLnBrk="0" hangingPunct="0"/>
              <a:r>
                <a:rPr lang="en-US" b="1"/>
                <a:t>cAMP</a:t>
              </a:r>
            </a:p>
          </p:txBody>
        </p:sp>
      </p:grpSp>
      <p:sp useBgFill="1">
        <p:nvSpPr>
          <p:cNvPr id="31772" name="AutoShape 28"/>
          <p:cNvSpPr>
            <a:spLocks noChangeArrowheads="1"/>
          </p:cNvSpPr>
          <p:nvPr/>
        </p:nvSpPr>
        <p:spPr bwMode="auto">
          <a:xfrm>
            <a:off x="4714875" y="4246563"/>
            <a:ext cx="461963" cy="400050"/>
          </a:xfrm>
          <a:prstGeom prst="hexagon">
            <a:avLst>
              <a:gd name="adj" fmla="val 28869"/>
              <a:gd name="vf" fmla="val 115470"/>
            </a:avLst>
          </a:prstGeom>
          <a:ln w="12700">
            <a:noFill/>
            <a:miter lim="800000"/>
            <a:headEnd type="none" w="sm" len="sm"/>
            <a:tailEnd type="none" w="sm" len="sm"/>
          </a:ln>
          <a:effectLst/>
        </p:spPr>
        <p:txBody>
          <a:bodyPr wrap="none" anchor="ctr"/>
          <a:lstStyle/>
          <a:p>
            <a:endParaRPr lang="bg-BG"/>
          </a:p>
        </p:txBody>
      </p:sp>
      <p:sp>
        <p:nvSpPr>
          <p:cNvPr id="31773" name="AutoShape 29"/>
          <p:cNvSpPr>
            <a:spLocks noChangeArrowheads="1"/>
          </p:cNvSpPr>
          <p:nvPr/>
        </p:nvSpPr>
        <p:spPr bwMode="auto">
          <a:xfrm>
            <a:off x="5759450" y="4252913"/>
            <a:ext cx="466725" cy="403225"/>
          </a:xfrm>
          <a:prstGeom prst="hexagon">
            <a:avLst>
              <a:gd name="adj" fmla="val 28937"/>
              <a:gd name="vf" fmla="val 115470"/>
            </a:avLst>
          </a:prstGeom>
          <a:solidFill>
            <a:schemeClr val="accent1"/>
          </a:solidFill>
          <a:ln w="12700">
            <a:solidFill>
              <a:schemeClr val="tx1"/>
            </a:solidFill>
            <a:miter lim="800000"/>
            <a:headEnd type="none" w="sm" len="sm"/>
            <a:tailEnd type="none" w="sm" len="sm"/>
          </a:ln>
          <a:effectLst/>
        </p:spPr>
        <p:txBody>
          <a:bodyPr wrap="none" anchor="ctr"/>
          <a:lstStyle/>
          <a:p>
            <a:pPr algn="ctr" eaLnBrk="0" hangingPunct="0"/>
            <a:r>
              <a:rPr lang="en-US" sz="1200" b="1">
                <a:solidFill>
                  <a:schemeClr val="bg2"/>
                </a:solidFill>
              </a:rPr>
              <a:t>cAMP</a:t>
            </a:r>
          </a:p>
        </p:txBody>
      </p:sp>
      <p:sp>
        <p:nvSpPr>
          <p:cNvPr id="31774" name="Line 30"/>
          <p:cNvSpPr>
            <a:spLocks noChangeShapeType="1"/>
          </p:cNvSpPr>
          <p:nvPr/>
        </p:nvSpPr>
        <p:spPr bwMode="auto">
          <a:xfrm flipV="1">
            <a:off x="4986338" y="4572000"/>
            <a:ext cx="781050" cy="614363"/>
          </a:xfrm>
          <a:prstGeom prst="line">
            <a:avLst/>
          </a:prstGeom>
          <a:noFill/>
          <a:ln w="12700">
            <a:solidFill>
              <a:schemeClr val="tx1"/>
            </a:solidFill>
            <a:round/>
            <a:headEnd type="none" w="sm" len="sm"/>
            <a:tailEnd type="triangle" w="sm" len="sm"/>
          </a:ln>
          <a:effectLst/>
        </p:spPr>
        <p:txBody>
          <a:bodyPr/>
          <a:lstStyle/>
          <a:p>
            <a:endParaRPr lang="bg-BG"/>
          </a:p>
        </p:txBody>
      </p:sp>
      <p:grpSp>
        <p:nvGrpSpPr>
          <p:cNvPr id="6" name="Group 31"/>
          <p:cNvGrpSpPr>
            <a:grpSpLocks/>
          </p:cNvGrpSpPr>
          <p:nvPr/>
        </p:nvGrpSpPr>
        <p:grpSpPr bwMode="auto">
          <a:xfrm>
            <a:off x="2549525" y="3740150"/>
            <a:ext cx="1420813" cy="457200"/>
            <a:chOff x="1707" y="2776"/>
            <a:chExt cx="694" cy="288"/>
          </a:xfrm>
        </p:grpSpPr>
        <p:sp>
          <p:nvSpPr>
            <p:cNvPr id="31776" name="AutoShape 32"/>
            <p:cNvSpPr>
              <a:spLocks noChangeArrowheads="1"/>
            </p:cNvSpPr>
            <p:nvPr/>
          </p:nvSpPr>
          <p:spPr bwMode="auto">
            <a:xfrm>
              <a:off x="1707" y="2829"/>
              <a:ext cx="555" cy="183"/>
            </a:xfrm>
            <a:prstGeom prst="rightArrow">
              <a:avLst>
                <a:gd name="adj1" fmla="val 50000"/>
                <a:gd name="adj2" fmla="val 75820"/>
              </a:avLst>
            </a:prstGeom>
            <a:solidFill>
              <a:srgbClr val="FF3300"/>
            </a:solidFill>
            <a:ln w="12700">
              <a:solidFill>
                <a:schemeClr val="bg2"/>
              </a:solidFill>
              <a:miter lim="800000"/>
              <a:headEnd type="none" w="sm" len="sm"/>
              <a:tailEnd type="none" w="sm" len="sm"/>
            </a:ln>
            <a:effectLst/>
          </p:spPr>
          <p:txBody>
            <a:bodyPr wrap="none" anchor="ctr"/>
            <a:lstStyle/>
            <a:p>
              <a:pPr algn="ctr" eaLnBrk="0" hangingPunct="0"/>
              <a:endParaRPr lang="bg-BG">
                <a:solidFill>
                  <a:schemeClr val="bg2"/>
                </a:solidFill>
              </a:endParaRPr>
            </a:p>
          </p:txBody>
        </p:sp>
        <p:sp>
          <p:nvSpPr>
            <p:cNvPr id="31777" name="Text Box 33"/>
            <p:cNvSpPr txBox="1">
              <a:spLocks noChangeArrowheads="1"/>
            </p:cNvSpPr>
            <p:nvPr/>
          </p:nvSpPr>
          <p:spPr bwMode="auto">
            <a:xfrm>
              <a:off x="2224" y="2776"/>
              <a:ext cx="177" cy="288"/>
            </a:xfrm>
            <a:prstGeom prst="rect">
              <a:avLst/>
            </a:prstGeom>
            <a:solidFill>
              <a:srgbClr val="FF3300"/>
            </a:solidFill>
            <a:ln w="12700">
              <a:noFill/>
              <a:miter lim="800000"/>
              <a:headEnd type="none" w="sm" len="sm"/>
              <a:tailEnd type="none" w="sm" len="sm"/>
            </a:ln>
            <a:effectLst/>
          </p:spPr>
          <p:txBody>
            <a:bodyPr wrap="none">
              <a:spAutoFit/>
            </a:bodyPr>
            <a:lstStyle/>
            <a:p>
              <a:pPr eaLnBrk="0" hangingPunct="0"/>
              <a:r>
                <a:rPr lang="en-US" b="1">
                  <a:solidFill>
                    <a:schemeClr val="bg1"/>
                  </a:solidFill>
                </a:rPr>
                <a:t> -</a:t>
              </a:r>
            </a:p>
          </p:txBody>
        </p:sp>
      </p:grpSp>
      <p:sp>
        <p:nvSpPr>
          <p:cNvPr id="31778" name="Text Box 34"/>
          <p:cNvSpPr txBox="1">
            <a:spLocks noChangeArrowheads="1"/>
          </p:cNvSpPr>
          <p:nvPr/>
        </p:nvSpPr>
        <p:spPr bwMode="auto">
          <a:xfrm>
            <a:off x="251520" y="836712"/>
            <a:ext cx="9193088" cy="646331"/>
          </a:xfrm>
          <a:prstGeom prst="rect">
            <a:avLst/>
          </a:prstGeom>
          <a:noFill/>
          <a:ln w="9525">
            <a:noFill/>
            <a:miter lim="800000"/>
            <a:headEnd/>
            <a:tailEnd/>
          </a:ln>
          <a:effectLst/>
        </p:spPr>
        <p:txBody>
          <a:bodyPr wrap="square">
            <a:spAutoFit/>
          </a:bodyPr>
          <a:lstStyle/>
          <a:p>
            <a:pPr>
              <a:lnSpc>
                <a:spcPct val="90000"/>
              </a:lnSpc>
              <a:spcBef>
                <a:spcPct val="50000"/>
              </a:spcBef>
              <a:buFont typeface="Wingdings" pitchFamily="2" charset="2"/>
              <a:buChar char="Ø"/>
            </a:pPr>
            <a:r>
              <a:rPr lang="bg-BG" sz="2000" b="1" dirty="0">
                <a:solidFill>
                  <a:srgbClr val="3333FF"/>
                </a:solidFill>
                <a:latin typeface="Comic Sans MS" pitchFamily="66" charset="0"/>
              </a:rPr>
              <a:t> М</a:t>
            </a:r>
            <a:r>
              <a:rPr lang="bg-BG" sz="2000" b="1" baseline="-25000" dirty="0">
                <a:solidFill>
                  <a:srgbClr val="3333FF"/>
                </a:solidFill>
                <a:latin typeface="Comic Sans MS" pitchFamily="66" charset="0"/>
              </a:rPr>
              <a:t>2</a:t>
            </a:r>
            <a:r>
              <a:rPr lang="bg-BG" sz="2000" b="1" dirty="0">
                <a:solidFill>
                  <a:srgbClr val="3333FF"/>
                </a:solidFill>
                <a:latin typeface="Comic Sans MS" pitchFamily="66" charset="0"/>
              </a:rPr>
              <a:t> </a:t>
            </a:r>
            <a:r>
              <a:rPr lang="en-US" sz="2000" b="1" dirty="0" smtClean="0">
                <a:solidFill>
                  <a:srgbClr val="3333FF"/>
                </a:solidFill>
                <a:latin typeface="Comic Sans MS" pitchFamily="66" charset="0"/>
              </a:rPr>
              <a:t>receptors through G</a:t>
            </a:r>
            <a:r>
              <a:rPr lang="bg-BG" sz="2000" b="1" dirty="0">
                <a:solidFill>
                  <a:srgbClr val="3333FF"/>
                </a:solidFill>
                <a:latin typeface="Comic Sans MS" pitchFamily="66" charset="0"/>
              </a:rPr>
              <a:t>α</a:t>
            </a:r>
            <a:r>
              <a:rPr lang="en-US" sz="2000" b="1" baseline="-25000" dirty="0" err="1">
                <a:solidFill>
                  <a:srgbClr val="3333FF"/>
                </a:solidFill>
                <a:latin typeface="Comic Sans MS" pitchFamily="66" charset="0"/>
              </a:rPr>
              <a:t>i</a:t>
            </a:r>
            <a:r>
              <a:rPr lang="en-US" sz="2000" b="1" dirty="0">
                <a:solidFill>
                  <a:srgbClr val="3333FF"/>
                </a:solidFill>
                <a:latin typeface="Comic Sans MS" pitchFamily="66" charset="0"/>
              </a:rPr>
              <a:t> </a:t>
            </a:r>
            <a:r>
              <a:rPr lang="en-US" sz="2000" b="1" dirty="0" smtClean="0">
                <a:solidFill>
                  <a:srgbClr val="3333FF"/>
                </a:solidFill>
                <a:latin typeface="Comic Sans MS" pitchFamily="66" charset="0"/>
              </a:rPr>
              <a:t>inhibit </a:t>
            </a:r>
            <a:r>
              <a:rPr lang="en-US" sz="2000" b="1" dirty="0" err="1" smtClean="0">
                <a:solidFill>
                  <a:srgbClr val="3333FF"/>
                </a:solidFill>
                <a:latin typeface="Comic Sans MS" pitchFamily="66" charset="0"/>
              </a:rPr>
              <a:t>adenylate</a:t>
            </a:r>
            <a:r>
              <a:rPr lang="en-US" sz="2000" b="1" dirty="0" smtClean="0">
                <a:solidFill>
                  <a:srgbClr val="3333FF"/>
                </a:solidFill>
                <a:latin typeface="Comic Sans MS" pitchFamily="66" charset="0"/>
              </a:rPr>
              <a:t> </a:t>
            </a:r>
            <a:r>
              <a:rPr lang="en-US" sz="2000" b="1" dirty="0" err="1" smtClean="0">
                <a:solidFill>
                  <a:srgbClr val="3333FF"/>
                </a:solidFill>
                <a:latin typeface="Comic Sans MS" pitchFamily="66" charset="0"/>
              </a:rPr>
              <a:t>cyclase</a:t>
            </a:r>
            <a:r>
              <a:rPr lang="en-US" sz="2000" b="1" dirty="0" smtClean="0">
                <a:solidFill>
                  <a:srgbClr val="3333FF"/>
                </a:solidFill>
                <a:latin typeface="Comic Sans MS" pitchFamily="66" charset="0"/>
              </a:rPr>
              <a:t> -&gt; </a:t>
            </a:r>
            <a:r>
              <a:rPr lang="bg-BG" sz="2000" b="1" dirty="0" smtClean="0">
                <a:solidFill>
                  <a:srgbClr val="3333FF"/>
                </a:solidFill>
                <a:latin typeface="Comic Sans MS" pitchFamily="66" charset="0"/>
              </a:rPr>
              <a:t> </a:t>
            </a:r>
            <a:r>
              <a:rPr lang="en-US" sz="2000" b="1" dirty="0" err="1" smtClean="0">
                <a:solidFill>
                  <a:srgbClr val="3333FF"/>
                </a:solidFill>
                <a:latin typeface="Comic Sans MS" pitchFamily="66" charset="0"/>
              </a:rPr>
              <a:t>cAMP</a:t>
            </a:r>
            <a:r>
              <a:rPr lang="en-US" sz="2000" b="1" dirty="0" smtClean="0">
                <a:solidFill>
                  <a:srgbClr val="3333FF"/>
                </a:solidFill>
                <a:latin typeface="Comic Sans MS" pitchFamily="66" charset="0"/>
              </a:rPr>
              <a:t> -&gt;    activity of  non selective </a:t>
            </a:r>
            <a:r>
              <a:rPr lang="en-US" sz="2000" b="1" dirty="0" err="1" smtClean="0">
                <a:solidFill>
                  <a:srgbClr val="3333FF"/>
                </a:solidFill>
                <a:latin typeface="Comic Sans MS" pitchFamily="66" charset="0"/>
              </a:rPr>
              <a:t>cation</a:t>
            </a:r>
            <a:r>
              <a:rPr lang="en-US" sz="2000" b="1" dirty="0" smtClean="0">
                <a:solidFill>
                  <a:srgbClr val="3333FF"/>
                </a:solidFill>
                <a:latin typeface="Comic Sans MS" pitchFamily="66" charset="0"/>
              </a:rPr>
              <a:t> channels, responsible for I</a:t>
            </a:r>
            <a:r>
              <a:rPr lang="en-US" sz="2000" b="1" baseline="-25000" dirty="0" smtClean="0">
                <a:solidFill>
                  <a:srgbClr val="3333FF"/>
                </a:solidFill>
                <a:latin typeface="Comic Sans MS" pitchFamily="66" charset="0"/>
              </a:rPr>
              <a:t>f.</a:t>
            </a:r>
            <a:r>
              <a:rPr lang="bg-BG" sz="2000" b="1" dirty="0" smtClean="0">
                <a:solidFill>
                  <a:srgbClr val="3333FF"/>
                </a:solidFill>
                <a:latin typeface="Comic Sans MS" pitchFamily="66" charset="0"/>
              </a:rPr>
              <a:t> </a:t>
            </a:r>
            <a:endParaRPr lang="en-GB" sz="2000" b="1" dirty="0">
              <a:solidFill>
                <a:srgbClr val="3333FF"/>
              </a:solidFill>
              <a:latin typeface="Comic Sans MS" pitchFamily="66" charset="0"/>
            </a:endParaRPr>
          </a:p>
        </p:txBody>
      </p:sp>
      <p:sp>
        <p:nvSpPr>
          <p:cNvPr id="31779" name="Text Box 35"/>
          <p:cNvSpPr txBox="1">
            <a:spLocks noChangeArrowheads="1"/>
          </p:cNvSpPr>
          <p:nvPr/>
        </p:nvSpPr>
        <p:spPr bwMode="auto">
          <a:xfrm>
            <a:off x="0" y="76200"/>
            <a:ext cx="8839200" cy="412421"/>
          </a:xfrm>
          <a:prstGeom prst="rect">
            <a:avLst/>
          </a:prstGeom>
          <a:noFill/>
          <a:ln w="9525">
            <a:noFill/>
            <a:miter lim="800000"/>
            <a:headEnd/>
            <a:tailEnd/>
          </a:ln>
          <a:effectLst/>
        </p:spPr>
        <p:txBody>
          <a:bodyPr>
            <a:spAutoFit/>
          </a:bodyPr>
          <a:lstStyle/>
          <a:p>
            <a:pPr algn="ctr">
              <a:lnSpc>
                <a:spcPct val="80000"/>
              </a:lnSpc>
              <a:spcBef>
                <a:spcPct val="50000"/>
              </a:spcBef>
              <a:buFont typeface="Wingdings" pitchFamily="2" charset="2"/>
              <a:buChar char="q"/>
            </a:pPr>
            <a:r>
              <a:rPr lang="bg-BG" sz="2600" b="1" dirty="0">
                <a:solidFill>
                  <a:srgbClr val="3333CC"/>
                </a:solidFill>
                <a:latin typeface="Arial" charset="0"/>
              </a:rPr>
              <a:t> </a:t>
            </a:r>
            <a:r>
              <a:rPr lang="en-US" sz="2600" b="1" dirty="0" smtClean="0">
                <a:solidFill>
                  <a:srgbClr val="333399"/>
                </a:solidFill>
                <a:latin typeface="Arial" pitchFamily="34" charset="0"/>
                <a:cs typeface="Arial" pitchFamily="34" charset="0"/>
              </a:rPr>
              <a:t>Mechanism of action of Acetylcholine on SA node</a:t>
            </a:r>
            <a:endParaRPr lang="en-GB" sz="2600" b="1" dirty="0">
              <a:solidFill>
                <a:srgbClr val="333399"/>
              </a:solidFill>
              <a:latin typeface="Arial" pitchFamily="34" charset="0"/>
              <a:cs typeface="Arial" pitchFamily="34" charset="0"/>
            </a:endParaRPr>
          </a:p>
        </p:txBody>
      </p:sp>
      <p:sp>
        <p:nvSpPr>
          <p:cNvPr id="31781" name="Text Box 37"/>
          <p:cNvSpPr txBox="1">
            <a:spLocks noChangeArrowheads="1"/>
          </p:cNvSpPr>
          <p:nvPr/>
        </p:nvSpPr>
        <p:spPr bwMode="auto">
          <a:xfrm>
            <a:off x="571500" y="6019800"/>
            <a:ext cx="8001000" cy="457200"/>
          </a:xfrm>
          <a:prstGeom prst="rect">
            <a:avLst/>
          </a:prstGeom>
          <a:noFill/>
          <a:ln w="9525">
            <a:noFill/>
            <a:miter lim="800000"/>
            <a:headEnd/>
            <a:tailEnd/>
          </a:ln>
          <a:effectLst/>
        </p:spPr>
        <p:txBody>
          <a:bodyPr>
            <a:spAutoFit/>
          </a:bodyPr>
          <a:lstStyle/>
          <a:p>
            <a:pPr>
              <a:spcBef>
                <a:spcPct val="50000"/>
              </a:spcBef>
            </a:pPr>
            <a:endParaRPr lang="bg-BG"/>
          </a:p>
        </p:txBody>
      </p:sp>
      <p:sp>
        <p:nvSpPr>
          <p:cNvPr id="31782" name="Text Box 38"/>
          <p:cNvSpPr txBox="1">
            <a:spLocks noChangeArrowheads="1"/>
          </p:cNvSpPr>
          <p:nvPr/>
        </p:nvSpPr>
        <p:spPr bwMode="auto">
          <a:xfrm>
            <a:off x="0" y="5715000"/>
            <a:ext cx="94488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bg-BG" b="1" dirty="0">
                <a:solidFill>
                  <a:srgbClr val="CC00FF"/>
                </a:solidFill>
                <a:latin typeface="Arial" charset="0"/>
              </a:rPr>
              <a:t> </a:t>
            </a:r>
            <a:r>
              <a:rPr lang="en-US" b="1" dirty="0" smtClean="0">
                <a:solidFill>
                  <a:srgbClr val="CC00FF"/>
                </a:solidFill>
                <a:latin typeface="Arial" charset="0"/>
              </a:rPr>
              <a:t>This slows down depolarization and decreases HR</a:t>
            </a:r>
            <a:endParaRPr lang="en-GB" b="1" dirty="0">
              <a:solidFill>
                <a:srgbClr val="CC00FF"/>
              </a:solidFill>
              <a:latin typeface="Arial" charset="0"/>
            </a:endParaRPr>
          </a:p>
        </p:txBody>
      </p:sp>
      <p:sp>
        <p:nvSpPr>
          <p:cNvPr id="31784" name="Text Box 40"/>
          <p:cNvSpPr txBox="1">
            <a:spLocks noChangeArrowheads="1"/>
          </p:cNvSpPr>
          <p:nvPr/>
        </p:nvSpPr>
        <p:spPr bwMode="auto">
          <a:xfrm>
            <a:off x="0" y="6172200"/>
            <a:ext cx="9601200" cy="313932"/>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v"/>
            </a:pPr>
            <a:r>
              <a:rPr lang="bg-BG" b="1" dirty="0">
                <a:solidFill>
                  <a:srgbClr val="FF0000"/>
                </a:solidFill>
                <a:latin typeface="Arial" charset="0"/>
              </a:rPr>
              <a:t> </a:t>
            </a:r>
            <a:r>
              <a:rPr lang="en-US" b="1" dirty="0" smtClean="0">
                <a:solidFill>
                  <a:srgbClr val="FF0000"/>
                </a:solidFill>
                <a:latin typeface="Arial" charset="0"/>
              </a:rPr>
              <a:t>Strong </a:t>
            </a:r>
            <a:r>
              <a:rPr lang="en-US" b="1" dirty="0" err="1" smtClean="0">
                <a:solidFill>
                  <a:srgbClr val="FF0000"/>
                </a:solidFill>
                <a:latin typeface="Arial" charset="0"/>
              </a:rPr>
              <a:t>vagus</a:t>
            </a:r>
            <a:r>
              <a:rPr lang="en-US" b="1" dirty="0" smtClean="0">
                <a:solidFill>
                  <a:srgbClr val="FF0000"/>
                </a:solidFill>
                <a:latin typeface="Arial" charset="0"/>
              </a:rPr>
              <a:t> stimulation can completely stop generation of AP by SA node</a:t>
            </a:r>
            <a:r>
              <a:rPr lang="bg-BG" b="1" dirty="0" smtClean="0">
                <a:solidFill>
                  <a:srgbClr val="FF0000"/>
                </a:solidFill>
                <a:latin typeface="Arial" charset="0"/>
              </a:rPr>
              <a:t>!!!</a:t>
            </a:r>
            <a:endParaRPr lang="en-GB" b="1" dirty="0">
              <a:solidFill>
                <a:srgbClr val="FF0000"/>
              </a:solidFill>
              <a:latin typeface="Arial" charset="0"/>
            </a:endParaRPr>
          </a:p>
        </p:txBody>
      </p:sp>
      <p:cxnSp>
        <p:nvCxnSpPr>
          <p:cNvPr id="42" name="Straight Arrow Connector 41"/>
          <p:cNvCxnSpPr/>
          <p:nvPr/>
        </p:nvCxnSpPr>
        <p:spPr>
          <a:xfrm>
            <a:off x="251520" y="1124744"/>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452320" y="764704"/>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ppt_w/2"/>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ppt_w/2"/>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par>
                          <p:cTn id="25" fill="hold">
                            <p:stCondLst>
                              <p:cond delay="500"/>
                            </p:stCondLst>
                            <p:childTnLst>
                              <p:par>
                                <p:cTn id="26" presetID="17" presetClass="entr" presetSubtype="8" fill="hold" grpId="0" nodeType="afterEffect">
                                  <p:stCondLst>
                                    <p:cond delay="0"/>
                                  </p:stCondLst>
                                  <p:childTnLst>
                                    <p:set>
                                      <p:cBhvr>
                                        <p:cTn id="27" dur="1" fill="hold">
                                          <p:stCondLst>
                                            <p:cond delay="0"/>
                                          </p:stCondLst>
                                        </p:cTn>
                                        <p:tgtEl>
                                          <p:spTgt spid="31774"/>
                                        </p:tgtEl>
                                        <p:attrNameLst>
                                          <p:attrName>style.visibility</p:attrName>
                                        </p:attrNameLst>
                                      </p:cBhvr>
                                      <p:to>
                                        <p:strVal val="visible"/>
                                      </p:to>
                                    </p:set>
                                    <p:anim calcmode="lin" valueType="num">
                                      <p:cBhvr>
                                        <p:cTn id="28" dur="500" fill="hold"/>
                                        <p:tgtEl>
                                          <p:spTgt spid="31774"/>
                                        </p:tgtEl>
                                        <p:attrNameLst>
                                          <p:attrName>ppt_x</p:attrName>
                                        </p:attrNameLst>
                                      </p:cBhvr>
                                      <p:tavLst>
                                        <p:tav tm="0">
                                          <p:val>
                                            <p:strVal val="#ppt_x-#ppt_w/2"/>
                                          </p:val>
                                        </p:tav>
                                        <p:tav tm="100000">
                                          <p:val>
                                            <p:strVal val="#ppt_x"/>
                                          </p:val>
                                        </p:tav>
                                      </p:tavLst>
                                    </p:anim>
                                    <p:anim calcmode="lin" valueType="num">
                                      <p:cBhvr>
                                        <p:cTn id="29" dur="500" fill="hold"/>
                                        <p:tgtEl>
                                          <p:spTgt spid="31774"/>
                                        </p:tgtEl>
                                        <p:attrNameLst>
                                          <p:attrName>ppt_y</p:attrName>
                                        </p:attrNameLst>
                                      </p:cBhvr>
                                      <p:tavLst>
                                        <p:tav tm="0">
                                          <p:val>
                                            <p:strVal val="#ppt_y"/>
                                          </p:val>
                                        </p:tav>
                                        <p:tav tm="100000">
                                          <p:val>
                                            <p:strVal val="#ppt_y"/>
                                          </p:val>
                                        </p:tav>
                                      </p:tavLst>
                                    </p:anim>
                                    <p:anim calcmode="lin" valueType="num">
                                      <p:cBhvr>
                                        <p:cTn id="30" dur="500" fill="hold"/>
                                        <p:tgtEl>
                                          <p:spTgt spid="31774"/>
                                        </p:tgtEl>
                                        <p:attrNameLst>
                                          <p:attrName>ppt_w</p:attrName>
                                        </p:attrNameLst>
                                      </p:cBhvr>
                                      <p:tavLst>
                                        <p:tav tm="0">
                                          <p:val>
                                            <p:fltVal val="0"/>
                                          </p:val>
                                        </p:tav>
                                        <p:tav tm="100000">
                                          <p:val>
                                            <p:strVal val="#ppt_w"/>
                                          </p:val>
                                        </p:tav>
                                      </p:tavLst>
                                    </p:anim>
                                    <p:anim calcmode="lin" valueType="num">
                                      <p:cBhvr>
                                        <p:cTn id="31" dur="500" fill="hold"/>
                                        <p:tgtEl>
                                          <p:spTgt spid="31774"/>
                                        </p:tgtEl>
                                        <p:attrNameLst>
                                          <p:attrName>ppt_h</p:attrName>
                                        </p:attrNameLst>
                                      </p:cBhvr>
                                      <p:tavLst>
                                        <p:tav tm="0">
                                          <p:val>
                                            <p:strVal val="#ppt_h"/>
                                          </p:val>
                                        </p:tav>
                                        <p:tav tm="100000">
                                          <p:val>
                                            <p:strVal val="#ppt_h"/>
                                          </p:val>
                                        </p:tav>
                                      </p:tavLst>
                                    </p:anim>
                                  </p:childTnLst>
                                </p:cTn>
                              </p:par>
                            </p:childTnLst>
                          </p:cTn>
                        </p:par>
                        <p:par>
                          <p:cTn id="32" fill="hold">
                            <p:stCondLst>
                              <p:cond delay="1000"/>
                            </p:stCondLst>
                            <p:childTnLst>
                              <p:par>
                                <p:cTn id="33" presetID="17" presetClass="entr" presetSubtype="8" fill="hold" grpId="0" nodeType="afterEffect">
                                  <p:stCondLst>
                                    <p:cond delay="0"/>
                                  </p:stCondLst>
                                  <p:childTnLst>
                                    <p:set>
                                      <p:cBhvr>
                                        <p:cTn id="34" dur="1" fill="hold">
                                          <p:stCondLst>
                                            <p:cond delay="0"/>
                                          </p:stCondLst>
                                        </p:cTn>
                                        <p:tgtEl>
                                          <p:spTgt spid="31773"/>
                                        </p:tgtEl>
                                        <p:attrNameLst>
                                          <p:attrName>style.visibility</p:attrName>
                                        </p:attrNameLst>
                                      </p:cBhvr>
                                      <p:to>
                                        <p:strVal val="visible"/>
                                      </p:to>
                                    </p:set>
                                    <p:anim calcmode="lin" valueType="num">
                                      <p:cBhvr>
                                        <p:cTn id="35" dur="500" fill="hold"/>
                                        <p:tgtEl>
                                          <p:spTgt spid="31773"/>
                                        </p:tgtEl>
                                        <p:attrNameLst>
                                          <p:attrName>ppt_x</p:attrName>
                                        </p:attrNameLst>
                                      </p:cBhvr>
                                      <p:tavLst>
                                        <p:tav tm="0">
                                          <p:val>
                                            <p:strVal val="#ppt_x-#ppt_w/2"/>
                                          </p:val>
                                        </p:tav>
                                        <p:tav tm="100000">
                                          <p:val>
                                            <p:strVal val="#ppt_x"/>
                                          </p:val>
                                        </p:tav>
                                      </p:tavLst>
                                    </p:anim>
                                    <p:anim calcmode="lin" valueType="num">
                                      <p:cBhvr>
                                        <p:cTn id="36" dur="500" fill="hold"/>
                                        <p:tgtEl>
                                          <p:spTgt spid="31773"/>
                                        </p:tgtEl>
                                        <p:attrNameLst>
                                          <p:attrName>ppt_y</p:attrName>
                                        </p:attrNameLst>
                                      </p:cBhvr>
                                      <p:tavLst>
                                        <p:tav tm="0">
                                          <p:val>
                                            <p:strVal val="#ppt_y"/>
                                          </p:val>
                                        </p:tav>
                                        <p:tav tm="100000">
                                          <p:val>
                                            <p:strVal val="#ppt_y"/>
                                          </p:val>
                                        </p:tav>
                                      </p:tavLst>
                                    </p:anim>
                                    <p:anim calcmode="lin" valueType="num">
                                      <p:cBhvr>
                                        <p:cTn id="37" dur="500" fill="hold"/>
                                        <p:tgtEl>
                                          <p:spTgt spid="31773"/>
                                        </p:tgtEl>
                                        <p:attrNameLst>
                                          <p:attrName>ppt_w</p:attrName>
                                        </p:attrNameLst>
                                      </p:cBhvr>
                                      <p:tavLst>
                                        <p:tav tm="0">
                                          <p:val>
                                            <p:fltVal val="0"/>
                                          </p:val>
                                        </p:tav>
                                        <p:tav tm="100000">
                                          <p:val>
                                            <p:strVal val="#ppt_w"/>
                                          </p:val>
                                        </p:tav>
                                      </p:tavLst>
                                    </p:anim>
                                    <p:anim calcmode="lin" valueType="num">
                                      <p:cBhvr>
                                        <p:cTn id="38" dur="500" fill="hold"/>
                                        <p:tgtEl>
                                          <p:spTgt spid="3177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31782"/>
                                        </p:tgtEl>
                                        <p:attrNameLst>
                                          <p:attrName>style.visibility</p:attrName>
                                        </p:attrNameLst>
                                      </p:cBhvr>
                                      <p:to>
                                        <p:strVal val="visible"/>
                                      </p:to>
                                    </p:set>
                                    <p:anim calcmode="lin" valueType="num">
                                      <p:cBhvr>
                                        <p:cTn id="43" dur="1000" fill="hold"/>
                                        <p:tgtEl>
                                          <p:spTgt spid="31782"/>
                                        </p:tgtEl>
                                        <p:attrNameLst>
                                          <p:attrName>ppt_w</p:attrName>
                                        </p:attrNameLst>
                                      </p:cBhvr>
                                      <p:tavLst>
                                        <p:tav tm="0">
                                          <p:val>
                                            <p:fltVal val="0"/>
                                          </p:val>
                                        </p:tav>
                                        <p:tav tm="100000">
                                          <p:val>
                                            <p:strVal val="#ppt_w"/>
                                          </p:val>
                                        </p:tav>
                                      </p:tavLst>
                                    </p:anim>
                                    <p:anim calcmode="lin" valueType="num">
                                      <p:cBhvr>
                                        <p:cTn id="44" dur="1000" fill="hold"/>
                                        <p:tgtEl>
                                          <p:spTgt spid="31782"/>
                                        </p:tgtEl>
                                        <p:attrNameLst>
                                          <p:attrName>ppt_h</p:attrName>
                                        </p:attrNameLst>
                                      </p:cBhvr>
                                      <p:tavLst>
                                        <p:tav tm="0">
                                          <p:val>
                                            <p:fltVal val="0"/>
                                          </p:val>
                                        </p:tav>
                                        <p:tav tm="100000">
                                          <p:val>
                                            <p:strVal val="#ppt_h"/>
                                          </p:val>
                                        </p:tav>
                                      </p:tavLst>
                                    </p:anim>
                                    <p:anim calcmode="lin" valueType="num">
                                      <p:cBhvr>
                                        <p:cTn id="45" dur="1000" fill="hold"/>
                                        <p:tgtEl>
                                          <p:spTgt spid="31782"/>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3178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31784"/>
                                        </p:tgtEl>
                                        <p:attrNameLst>
                                          <p:attrName>style.visibility</p:attrName>
                                        </p:attrNameLst>
                                      </p:cBhvr>
                                      <p:to>
                                        <p:strVal val="visible"/>
                                      </p:to>
                                    </p:set>
                                    <p:anim calcmode="lin" valueType="num">
                                      <p:cBhvr>
                                        <p:cTn id="51" dur="500" fill="hold"/>
                                        <p:tgtEl>
                                          <p:spTgt spid="31784"/>
                                        </p:tgtEl>
                                        <p:attrNameLst>
                                          <p:attrName>ppt_w</p:attrName>
                                        </p:attrNameLst>
                                      </p:cBhvr>
                                      <p:tavLst>
                                        <p:tav tm="0">
                                          <p:val>
                                            <p:fltVal val="0"/>
                                          </p:val>
                                        </p:tav>
                                        <p:tav tm="100000">
                                          <p:val>
                                            <p:strVal val="#ppt_w"/>
                                          </p:val>
                                        </p:tav>
                                      </p:tavLst>
                                    </p:anim>
                                    <p:anim calcmode="lin" valueType="num">
                                      <p:cBhvr>
                                        <p:cTn id="52" dur="500" fill="hold"/>
                                        <p:tgtEl>
                                          <p:spTgt spid="317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3" grpId="0" animBg="1" autoUpdateAnimBg="0"/>
      <p:bldP spid="31774" grpId="0" animBg="1"/>
      <p:bldP spid="31782" grpId="0" autoUpdateAnimBg="0"/>
      <p:bldP spid="3178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6337300" y="3171825"/>
            <a:ext cx="2806700" cy="630238"/>
          </a:xfrm>
          <a:prstGeom prst="rect">
            <a:avLst/>
          </a:prstGeom>
          <a:solidFill>
            <a:schemeClr val="tx2"/>
          </a:solidFill>
          <a:ln w="12700">
            <a:solidFill>
              <a:schemeClr val="tx1"/>
            </a:solidFill>
            <a:miter lim="800000"/>
            <a:headEnd type="none" w="sm" len="sm"/>
            <a:tailEnd type="none" w="sm" len="sm"/>
          </a:ln>
          <a:effectLst/>
        </p:spPr>
        <p:txBody>
          <a:bodyPr wrap="none" anchor="ctr"/>
          <a:lstStyle/>
          <a:p>
            <a:endParaRPr lang="bg-BG"/>
          </a:p>
        </p:txBody>
      </p:sp>
      <p:sp>
        <p:nvSpPr>
          <p:cNvPr id="39940" name="Rectangle 4"/>
          <p:cNvSpPr>
            <a:spLocks noChangeArrowheads="1"/>
          </p:cNvSpPr>
          <p:nvPr/>
        </p:nvSpPr>
        <p:spPr bwMode="auto">
          <a:xfrm>
            <a:off x="531813" y="3179763"/>
            <a:ext cx="4891087" cy="630237"/>
          </a:xfrm>
          <a:prstGeom prst="rect">
            <a:avLst/>
          </a:prstGeom>
          <a:solidFill>
            <a:schemeClr val="tx2"/>
          </a:solidFill>
          <a:ln w="12700">
            <a:solidFill>
              <a:schemeClr val="tx1"/>
            </a:solidFill>
            <a:miter lim="800000"/>
            <a:headEnd type="none" w="sm" len="sm"/>
            <a:tailEnd type="none" w="sm" len="sm"/>
          </a:ln>
          <a:effectLst/>
        </p:spPr>
        <p:txBody>
          <a:bodyPr wrap="none" anchor="ctr"/>
          <a:lstStyle/>
          <a:p>
            <a:endParaRPr lang="bg-BG"/>
          </a:p>
        </p:txBody>
      </p:sp>
      <p:sp>
        <p:nvSpPr>
          <p:cNvPr id="39941" name="AutoShape 5"/>
          <p:cNvSpPr>
            <a:spLocks noChangeArrowheads="1"/>
          </p:cNvSpPr>
          <p:nvPr/>
        </p:nvSpPr>
        <p:spPr bwMode="auto">
          <a:xfrm>
            <a:off x="963613" y="2835275"/>
            <a:ext cx="955675" cy="1328738"/>
          </a:xfrm>
          <a:prstGeom prst="octagon">
            <a:avLst>
              <a:gd name="adj" fmla="val 29287"/>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12700">
            <a:noFill/>
            <a:miter lim="800000"/>
            <a:headEnd type="none" w="sm" len="sm"/>
            <a:tailEnd type="none" w="sm" len="sm"/>
          </a:ln>
          <a:effectLst/>
        </p:spPr>
        <p:txBody>
          <a:bodyPr wrap="none" anchor="ctr"/>
          <a:lstStyle/>
          <a:p>
            <a:endParaRPr lang="bg-BG"/>
          </a:p>
        </p:txBody>
      </p:sp>
      <p:sp useBgFill="1">
        <p:nvSpPr>
          <p:cNvPr id="39942" name="AutoShape 6"/>
          <p:cNvSpPr>
            <a:spLocks noChangeArrowheads="1"/>
          </p:cNvSpPr>
          <p:nvPr/>
        </p:nvSpPr>
        <p:spPr bwMode="auto">
          <a:xfrm>
            <a:off x="1231900" y="2651125"/>
            <a:ext cx="454025" cy="392113"/>
          </a:xfrm>
          <a:prstGeom prst="hexagon">
            <a:avLst>
              <a:gd name="adj" fmla="val 28947"/>
              <a:gd name="vf" fmla="val 115470"/>
            </a:avLst>
          </a:prstGeom>
          <a:ln w="12700">
            <a:noFill/>
            <a:miter lim="800000"/>
            <a:headEnd type="none" w="sm" len="sm"/>
            <a:tailEnd type="none" w="sm" len="sm"/>
          </a:ln>
          <a:effectLst/>
        </p:spPr>
        <p:txBody>
          <a:bodyPr wrap="none" anchor="ctr"/>
          <a:lstStyle/>
          <a:p>
            <a:endParaRPr lang="bg-BG"/>
          </a:p>
        </p:txBody>
      </p:sp>
      <p:sp>
        <p:nvSpPr>
          <p:cNvPr id="39943" name="AutoShape 7"/>
          <p:cNvSpPr>
            <a:spLocks noChangeArrowheads="1"/>
          </p:cNvSpPr>
          <p:nvPr/>
        </p:nvSpPr>
        <p:spPr bwMode="auto">
          <a:xfrm>
            <a:off x="3367088" y="2901950"/>
            <a:ext cx="547687" cy="1246188"/>
          </a:xfrm>
          <a:prstGeom prst="roundRect">
            <a:avLst>
              <a:gd name="adj" fmla="val 16667"/>
            </a:avLst>
          </a:prstGeom>
          <a:gradFill rotWithShape="0">
            <a:gsLst>
              <a:gs pos="0">
                <a:srgbClr val="FF6600"/>
              </a:gs>
              <a:gs pos="50000">
                <a:srgbClr val="FF6600">
                  <a:gamma/>
                  <a:shade val="46275"/>
                  <a:invGamma/>
                </a:srgbClr>
              </a:gs>
              <a:gs pos="100000">
                <a:srgbClr val="FF6600"/>
              </a:gs>
            </a:gsLst>
            <a:lin ang="0" scaled="1"/>
          </a:gradFill>
          <a:ln w="12700">
            <a:noFill/>
            <a:round/>
            <a:headEnd type="none" w="sm" len="sm"/>
            <a:tailEnd type="none" w="sm" len="sm"/>
          </a:ln>
          <a:effectLst/>
        </p:spPr>
        <p:txBody>
          <a:bodyPr wrap="none" anchor="ctr"/>
          <a:lstStyle/>
          <a:p>
            <a:endParaRPr lang="bg-BG"/>
          </a:p>
        </p:txBody>
      </p:sp>
      <p:sp>
        <p:nvSpPr>
          <p:cNvPr id="39944" name="AutoShape 8"/>
          <p:cNvSpPr>
            <a:spLocks noChangeArrowheads="1"/>
          </p:cNvSpPr>
          <p:nvPr/>
        </p:nvSpPr>
        <p:spPr bwMode="auto">
          <a:xfrm>
            <a:off x="1497013" y="3375025"/>
            <a:ext cx="731837" cy="600075"/>
          </a:xfrm>
          <a:prstGeom prst="pentagon">
            <a:avLst/>
          </a:prstGeom>
          <a:solidFill>
            <a:srgbClr val="FFFF00"/>
          </a:solidFill>
          <a:ln w="12700">
            <a:solidFill>
              <a:schemeClr val="tx1"/>
            </a:solidFill>
            <a:miter lim="800000"/>
            <a:headEnd type="none" w="sm" len="sm"/>
            <a:tailEnd type="none" w="sm" len="sm"/>
          </a:ln>
          <a:effectLst/>
        </p:spPr>
        <p:txBody>
          <a:bodyPr wrap="none" anchor="ctr"/>
          <a:lstStyle/>
          <a:p>
            <a:pPr algn="ctr" eaLnBrk="0" hangingPunct="0"/>
            <a:r>
              <a:rPr lang="en-US">
                <a:solidFill>
                  <a:schemeClr val="bg2"/>
                </a:solidFill>
              </a:rPr>
              <a:t>G</a:t>
            </a:r>
            <a:r>
              <a:rPr lang="en-US">
                <a:solidFill>
                  <a:schemeClr val="bg2"/>
                </a:solidFill>
                <a:sym typeface="Symbol" pitchFamily="18" charset="2"/>
              </a:rPr>
              <a:t>s</a:t>
            </a:r>
            <a:endParaRPr lang="en-US">
              <a:solidFill>
                <a:schemeClr val="bg2"/>
              </a:solidFill>
            </a:endParaRPr>
          </a:p>
        </p:txBody>
      </p:sp>
      <p:sp>
        <p:nvSpPr>
          <p:cNvPr id="39945" name="AutoShape 9"/>
          <p:cNvSpPr>
            <a:spLocks noChangeArrowheads="1"/>
          </p:cNvSpPr>
          <p:nvPr/>
        </p:nvSpPr>
        <p:spPr bwMode="auto">
          <a:xfrm>
            <a:off x="2081213" y="3311525"/>
            <a:ext cx="482600" cy="441325"/>
          </a:xfrm>
          <a:prstGeom prst="octagon">
            <a:avLst>
              <a:gd name="adj" fmla="val 29287"/>
            </a:avLst>
          </a:prstGeom>
          <a:solidFill>
            <a:schemeClr val="accent1"/>
          </a:solidFill>
          <a:ln w="12700">
            <a:solidFill>
              <a:schemeClr val="tx1"/>
            </a:solidFill>
            <a:miter lim="800000"/>
            <a:headEnd type="none" w="sm" len="sm"/>
            <a:tailEnd type="none" w="sm" len="sm"/>
          </a:ln>
          <a:effectLst/>
        </p:spPr>
        <p:txBody>
          <a:bodyPr wrap="none" anchor="ctr"/>
          <a:lstStyle/>
          <a:p>
            <a:pPr algn="ctr" eaLnBrk="0" hangingPunct="0"/>
            <a:r>
              <a:rPr lang="en-US">
                <a:sym typeface="Symbol" pitchFamily="18" charset="2"/>
              </a:rPr>
              <a:t></a:t>
            </a:r>
            <a:endParaRPr lang="en-US"/>
          </a:p>
        </p:txBody>
      </p:sp>
      <p:sp>
        <p:nvSpPr>
          <p:cNvPr id="39946" name="Text Box 10"/>
          <p:cNvSpPr txBox="1">
            <a:spLocks noChangeArrowheads="1"/>
          </p:cNvSpPr>
          <p:nvPr/>
        </p:nvSpPr>
        <p:spPr bwMode="auto">
          <a:xfrm>
            <a:off x="3017838" y="2209800"/>
            <a:ext cx="2493962" cy="457200"/>
          </a:xfrm>
          <a:prstGeom prst="rect">
            <a:avLst/>
          </a:prstGeom>
          <a:noFill/>
          <a:ln w="12700">
            <a:noFill/>
            <a:miter lim="800000"/>
            <a:headEnd type="none" w="sm" len="sm"/>
            <a:tailEnd type="none" w="sm" len="sm"/>
          </a:ln>
          <a:effectLst/>
        </p:spPr>
        <p:txBody>
          <a:bodyPr wrap="none">
            <a:spAutoFit/>
          </a:bodyPr>
          <a:lstStyle/>
          <a:p>
            <a:pPr eaLnBrk="0" hangingPunct="0"/>
            <a:r>
              <a:rPr lang="en-US" b="1"/>
              <a:t>Adenylate cyclase</a:t>
            </a:r>
          </a:p>
        </p:txBody>
      </p:sp>
      <p:sp>
        <p:nvSpPr>
          <p:cNvPr id="39947" name="Line 11"/>
          <p:cNvSpPr>
            <a:spLocks noChangeShapeType="1"/>
          </p:cNvSpPr>
          <p:nvPr/>
        </p:nvSpPr>
        <p:spPr bwMode="auto">
          <a:xfrm flipH="1">
            <a:off x="3724275" y="2601913"/>
            <a:ext cx="82550" cy="233362"/>
          </a:xfrm>
          <a:prstGeom prst="line">
            <a:avLst/>
          </a:prstGeom>
          <a:noFill/>
          <a:ln w="12700">
            <a:solidFill>
              <a:schemeClr val="tx1"/>
            </a:solidFill>
            <a:round/>
            <a:headEnd type="none" w="sm" len="sm"/>
            <a:tailEnd type="triangle" w="sm" len="sm"/>
          </a:ln>
          <a:effectLst/>
        </p:spPr>
        <p:txBody>
          <a:bodyPr/>
          <a:lstStyle/>
          <a:p>
            <a:endParaRPr lang="bg-BG"/>
          </a:p>
        </p:txBody>
      </p:sp>
      <p:grpSp>
        <p:nvGrpSpPr>
          <p:cNvPr id="2" name="Group 12"/>
          <p:cNvGrpSpPr>
            <a:grpSpLocks/>
          </p:cNvGrpSpPr>
          <p:nvPr/>
        </p:nvGrpSpPr>
        <p:grpSpPr bwMode="auto">
          <a:xfrm>
            <a:off x="2112963" y="3744913"/>
            <a:ext cx="1577975" cy="457200"/>
            <a:chOff x="1707" y="2776"/>
            <a:chExt cx="670" cy="288"/>
          </a:xfrm>
        </p:grpSpPr>
        <p:sp>
          <p:nvSpPr>
            <p:cNvPr id="39949" name="AutoShape 13"/>
            <p:cNvSpPr>
              <a:spLocks noChangeArrowheads="1"/>
            </p:cNvSpPr>
            <p:nvPr/>
          </p:nvSpPr>
          <p:spPr bwMode="auto">
            <a:xfrm>
              <a:off x="1707" y="2829"/>
              <a:ext cx="555" cy="183"/>
            </a:xfrm>
            <a:prstGeom prst="rightArrow">
              <a:avLst>
                <a:gd name="adj1" fmla="val 50000"/>
                <a:gd name="adj2" fmla="val 75820"/>
              </a:avLst>
            </a:prstGeom>
            <a:solidFill>
              <a:schemeClr val="tx1"/>
            </a:solidFill>
            <a:ln w="12700">
              <a:solidFill>
                <a:schemeClr val="bg2"/>
              </a:solidFill>
              <a:miter lim="800000"/>
              <a:headEnd type="none" w="sm" len="sm"/>
              <a:tailEnd type="none" w="sm" len="sm"/>
            </a:ln>
            <a:effectLst/>
          </p:spPr>
          <p:txBody>
            <a:bodyPr wrap="none" anchor="ctr"/>
            <a:lstStyle/>
            <a:p>
              <a:pPr algn="ctr" eaLnBrk="0" hangingPunct="0"/>
              <a:endParaRPr lang="bg-BG">
                <a:solidFill>
                  <a:schemeClr val="bg2"/>
                </a:solidFill>
              </a:endParaRPr>
            </a:p>
          </p:txBody>
        </p:sp>
        <p:sp>
          <p:nvSpPr>
            <p:cNvPr id="39950" name="Text Box 14"/>
            <p:cNvSpPr txBox="1">
              <a:spLocks noChangeArrowheads="1"/>
            </p:cNvSpPr>
            <p:nvPr/>
          </p:nvSpPr>
          <p:spPr bwMode="auto">
            <a:xfrm>
              <a:off x="2225" y="2776"/>
              <a:ext cx="152" cy="288"/>
            </a:xfrm>
            <a:prstGeom prst="rect">
              <a:avLst/>
            </a:prstGeom>
            <a:noFill/>
            <a:ln w="12700">
              <a:noFill/>
              <a:miter lim="800000"/>
              <a:headEnd type="none" w="sm" len="sm"/>
              <a:tailEnd type="none" w="sm" len="sm"/>
            </a:ln>
            <a:effectLst/>
          </p:spPr>
          <p:txBody>
            <a:bodyPr wrap="none">
              <a:spAutoFit/>
            </a:bodyPr>
            <a:lstStyle/>
            <a:p>
              <a:pPr eaLnBrk="0" hangingPunct="0"/>
              <a:r>
                <a:rPr lang="en-US" b="1"/>
                <a:t>+</a:t>
              </a:r>
            </a:p>
          </p:txBody>
        </p:sp>
      </p:grpSp>
      <p:sp>
        <p:nvSpPr>
          <p:cNvPr id="39951" name="AutoShape 15"/>
          <p:cNvSpPr>
            <a:spLocks noChangeArrowheads="1"/>
          </p:cNvSpPr>
          <p:nvPr/>
        </p:nvSpPr>
        <p:spPr bwMode="auto">
          <a:xfrm>
            <a:off x="5335588" y="2811463"/>
            <a:ext cx="449262" cy="1389062"/>
          </a:xfrm>
          <a:prstGeom prst="roundRect">
            <a:avLst>
              <a:gd name="adj" fmla="val 16667"/>
            </a:avLst>
          </a:prstGeom>
          <a:gradFill rotWithShape="0">
            <a:gsLst>
              <a:gs pos="0">
                <a:srgbClr val="800080"/>
              </a:gs>
              <a:gs pos="100000">
                <a:srgbClr val="800080">
                  <a:gamma/>
                  <a:shade val="46275"/>
                  <a:invGamma/>
                </a:srgbClr>
              </a:gs>
            </a:gsLst>
            <a:lin ang="0" scaled="1"/>
          </a:gradFill>
          <a:ln w="12700">
            <a:solidFill>
              <a:schemeClr val="bg2"/>
            </a:solidFill>
            <a:round/>
            <a:headEnd type="none" w="sm" len="sm"/>
            <a:tailEnd type="none" w="sm" len="sm"/>
          </a:ln>
          <a:effectLst/>
        </p:spPr>
        <p:txBody>
          <a:bodyPr wrap="none" anchor="ctr"/>
          <a:lstStyle/>
          <a:p>
            <a:endParaRPr lang="bg-BG"/>
          </a:p>
        </p:txBody>
      </p:sp>
      <p:sp>
        <p:nvSpPr>
          <p:cNvPr id="39952" name="AutoShape 16"/>
          <p:cNvSpPr>
            <a:spLocks noChangeArrowheads="1"/>
          </p:cNvSpPr>
          <p:nvPr/>
        </p:nvSpPr>
        <p:spPr bwMode="auto">
          <a:xfrm flipH="1">
            <a:off x="6037263" y="2792413"/>
            <a:ext cx="449262" cy="1389062"/>
          </a:xfrm>
          <a:prstGeom prst="roundRect">
            <a:avLst>
              <a:gd name="adj" fmla="val 16667"/>
            </a:avLst>
          </a:prstGeom>
          <a:gradFill rotWithShape="0">
            <a:gsLst>
              <a:gs pos="0">
                <a:srgbClr val="800080">
                  <a:gamma/>
                  <a:shade val="46275"/>
                  <a:invGamma/>
                </a:srgbClr>
              </a:gs>
              <a:gs pos="100000">
                <a:srgbClr val="800080"/>
              </a:gs>
            </a:gsLst>
            <a:lin ang="0" scaled="1"/>
          </a:gradFill>
          <a:ln w="12700">
            <a:solidFill>
              <a:schemeClr val="bg2"/>
            </a:solidFill>
            <a:round/>
            <a:headEnd type="none" w="sm" len="sm"/>
            <a:tailEnd type="none" w="sm" len="sm"/>
          </a:ln>
          <a:effectLst/>
        </p:spPr>
        <p:txBody>
          <a:bodyPr wrap="none" anchor="ctr"/>
          <a:lstStyle/>
          <a:p>
            <a:endParaRPr lang="bg-BG"/>
          </a:p>
        </p:txBody>
      </p:sp>
      <p:grpSp>
        <p:nvGrpSpPr>
          <p:cNvPr id="3" name="Group 17"/>
          <p:cNvGrpSpPr>
            <a:grpSpLocks/>
          </p:cNvGrpSpPr>
          <p:nvPr/>
        </p:nvGrpSpPr>
        <p:grpSpPr bwMode="auto">
          <a:xfrm>
            <a:off x="6323013" y="4419600"/>
            <a:ext cx="2816225" cy="803275"/>
            <a:chOff x="3582" y="3028"/>
            <a:chExt cx="1774" cy="506"/>
          </a:xfrm>
        </p:grpSpPr>
        <p:sp>
          <p:nvSpPr>
            <p:cNvPr id="39954" name="Text Box 18"/>
            <p:cNvSpPr txBox="1">
              <a:spLocks noChangeArrowheads="1"/>
            </p:cNvSpPr>
            <p:nvPr/>
          </p:nvSpPr>
          <p:spPr bwMode="auto">
            <a:xfrm>
              <a:off x="3582" y="3028"/>
              <a:ext cx="1774" cy="288"/>
            </a:xfrm>
            <a:prstGeom prst="rect">
              <a:avLst/>
            </a:prstGeom>
            <a:noFill/>
            <a:ln w="12700">
              <a:noFill/>
              <a:miter lim="800000"/>
              <a:headEnd type="none" w="sm" len="sm"/>
              <a:tailEnd type="none" w="sm" len="sm"/>
            </a:ln>
            <a:effectLst/>
          </p:spPr>
          <p:txBody>
            <a:bodyPr wrap="none">
              <a:spAutoFit/>
            </a:bodyPr>
            <a:lstStyle/>
            <a:p>
              <a:pPr eaLnBrk="0" hangingPunct="0"/>
              <a:r>
                <a:rPr lang="en-US" b="1"/>
                <a:t>Pacemaker Channel</a:t>
              </a:r>
            </a:p>
          </p:txBody>
        </p:sp>
        <p:sp>
          <p:nvSpPr>
            <p:cNvPr id="39955" name="Text Box 19"/>
            <p:cNvSpPr txBox="1">
              <a:spLocks noChangeArrowheads="1"/>
            </p:cNvSpPr>
            <p:nvPr/>
          </p:nvSpPr>
          <p:spPr bwMode="auto">
            <a:xfrm>
              <a:off x="3582" y="3246"/>
              <a:ext cx="767" cy="288"/>
            </a:xfrm>
            <a:prstGeom prst="rect">
              <a:avLst/>
            </a:prstGeom>
            <a:noFill/>
            <a:ln w="12700">
              <a:noFill/>
              <a:miter lim="800000"/>
              <a:headEnd type="none" w="sm" len="sm"/>
              <a:tailEnd type="none" w="sm" len="sm"/>
            </a:ln>
            <a:effectLst/>
          </p:spPr>
          <p:txBody>
            <a:bodyPr wrap="none">
              <a:spAutoFit/>
            </a:bodyPr>
            <a:lstStyle/>
            <a:p>
              <a:pPr eaLnBrk="0" hangingPunct="0"/>
              <a:r>
                <a:rPr lang="en-US" b="1"/>
                <a:t>(HCN4)</a:t>
              </a:r>
            </a:p>
          </p:txBody>
        </p:sp>
      </p:grpSp>
      <p:sp>
        <p:nvSpPr>
          <p:cNvPr id="39956" name="Line 20"/>
          <p:cNvSpPr>
            <a:spLocks noChangeShapeType="1"/>
          </p:cNvSpPr>
          <p:nvPr/>
        </p:nvSpPr>
        <p:spPr bwMode="auto">
          <a:xfrm flipH="1" flipV="1">
            <a:off x="6392863" y="4032250"/>
            <a:ext cx="339725" cy="557213"/>
          </a:xfrm>
          <a:prstGeom prst="line">
            <a:avLst/>
          </a:prstGeom>
          <a:noFill/>
          <a:ln w="12700">
            <a:solidFill>
              <a:schemeClr val="tx1"/>
            </a:solidFill>
            <a:round/>
            <a:headEnd type="none" w="sm" len="sm"/>
            <a:tailEnd type="triangle" w="sm" len="sm"/>
          </a:ln>
          <a:effectLst/>
        </p:spPr>
        <p:txBody>
          <a:bodyPr/>
          <a:lstStyle/>
          <a:p>
            <a:endParaRPr lang="bg-BG"/>
          </a:p>
        </p:txBody>
      </p:sp>
      <p:sp>
        <p:nvSpPr>
          <p:cNvPr id="39957" name="Text Box 21"/>
          <p:cNvSpPr txBox="1">
            <a:spLocks noChangeArrowheads="1"/>
          </p:cNvSpPr>
          <p:nvPr/>
        </p:nvSpPr>
        <p:spPr bwMode="auto">
          <a:xfrm>
            <a:off x="8312150" y="2570163"/>
            <a:ext cx="641350" cy="457200"/>
          </a:xfrm>
          <a:prstGeom prst="rect">
            <a:avLst/>
          </a:prstGeom>
          <a:noFill/>
          <a:ln w="12700">
            <a:noFill/>
            <a:miter lim="800000"/>
            <a:headEnd type="none" w="sm" len="sm"/>
            <a:tailEnd type="none" w="sm" len="sm"/>
          </a:ln>
          <a:effectLst/>
        </p:spPr>
        <p:txBody>
          <a:bodyPr wrap="none">
            <a:spAutoFit/>
          </a:bodyPr>
          <a:lstStyle/>
          <a:p>
            <a:pPr eaLnBrk="0" hangingPunct="0"/>
            <a:r>
              <a:rPr lang="en-US"/>
              <a:t>Out</a:t>
            </a:r>
          </a:p>
        </p:txBody>
      </p:sp>
      <p:sp>
        <p:nvSpPr>
          <p:cNvPr id="39958" name="Text Box 22"/>
          <p:cNvSpPr txBox="1">
            <a:spLocks noChangeArrowheads="1"/>
          </p:cNvSpPr>
          <p:nvPr/>
        </p:nvSpPr>
        <p:spPr bwMode="auto">
          <a:xfrm>
            <a:off x="8478838" y="3875088"/>
            <a:ext cx="438150" cy="457200"/>
          </a:xfrm>
          <a:prstGeom prst="rect">
            <a:avLst/>
          </a:prstGeom>
          <a:noFill/>
          <a:ln w="12700">
            <a:noFill/>
            <a:miter lim="800000"/>
            <a:headEnd type="none" w="sm" len="sm"/>
            <a:tailEnd type="none" w="sm" len="sm"/>
          </a:ln>
          <a:effectLst/>
        </p:spPr>
        <p:txBody>
          <a:bodyPr wrap="none">
            <a:spAutoFit/>
          </a:bodyPr>
          <a:lstStyle/>
          <a:p>
            <a:pPr eaLnBrk="0" hangingPunct="0"/>
            <a:r>
              <a:rPr lang="en-US"/>
              <a:t>In</a:t>
            </a:r>
          </a:p>
        </p:txBody>
      </p:sp>
      <p:sp>
        <p:nvSpPr>
          <p:cNvPr id="39959" name="AutoShape 23"/>
          <p:cNvSpPr>
            <a:spLocks noChangeArrowheads="1"/>
          </p:cNvSpPr>
          <p:nvPr/>
        </p:nvSpPr>
        <p:spPr bwMode="auto">
          <a:xfrm>
            <a:off x="2901950" y="4156075"/>
            <a:ext cx="1562100" cy="523875"/>
          </a:xfrm>
          <a:prstGeom prst="curvedDownArrow">
            <a:avLst>
              <a:gd name="adj1" fmla="val 59636"/>
              <a:gd name="adj2" fmla="val 119273"/>
              <a:gd name="adj3" fmla="val 33333"/>
            </a:avLst>
          </a:prstGeom>
          <a:solidFill>
            <a:schemeClr val="accent1"/>
          </a:solidFill>
          <a:ln w="12700">
            <a:solidFill>
              <a:schemeClr val="tx1"/>
            </a:solidFill>
            <a:miter lim="800000"/>
            <a:headEnd type="none" w="sm" len="sm"/>
            <a:tailEnd type="none" w="sm" len="sm"/>
          </a:ln>
          <a:effectLst/>
        </p:spPr>
        <p:txBody>
          <a:bodyPr wrap="none" anchor="ctr"/>
          <a:lstStyle/>
          <a:p>
            <a:endParaRPr lang="bg-BG"/>
          </a:p>
        </p:txBody>
      </p:sp>
      <p:sp>
        <p:nvSpPr>
          <p:cNvPr id="39960" name="Text Box 24"/>
          <p:cNvSpPr txBox="1">
            <a:spLocks noChangeArrowheads="1"/>
          </p:cNvSpPr>
          <p:nvPr/>
        </p:nvSpPr>
        <p:spPr bwMode="auto">
          <a:xfrm>
            <a:off x="2668588" y="4648200"/>
            <a:ext cx="793750" cy="457200"/>
          </a:xfrm>
          <a:prstGeom prst="rect">
            <a:avLst/>
          </a:prstGeom>
          <a:noFill/>
          <a:ln w="12700">
            <a:noFill/>
            <a:miter lim="800000"/>
            <a:headEnd type="none" w="sm" len="sm"/>
            <a:tailEnd type="none" w="sm" len="sm"/>
          </a:ln>
          <a:effectLst/>
        </p:spPr>
        <p:txBody>
          <a:bodyPr wrap="none">
            <a:spAutoFit/>
          </a:bodyPr>
          <a:lstStyle/>
          <a:p>
            <a:pPr eaLnBrk="0" hangingPunct="0"/>
            <a:r>
              <a:rPr lang="en-US" b="1"/>
              <a:t>ATP</a:t>
            </a:r>
          </a:p>
        </p:txBody>
      </p:sp>
      <p:sp>
        <p:nvSpPr>
          <p:cNvPr id="39961" name="Text Box 25"/>
          <p:cNvSpPr txBox="1">
            <a:spLocks noChangeArrowheads="1"/>
          </p:cNvSpPr>
          <p:nvPr/>
        </p:nvSpPr>
        <p:spPr bwMode="auto">
          <a:xfrm>
            <a:off x="3581400" y="4648200"/>
            <a:ext cx="1012825" cy="457200"/>
          </a:xfrm>
          <a:prstGeom prst="rect">
            <a:avLst/>
          </a:prstGeom>
          <a:noFill/>
          <a:ln w="12700">
            <a:noFill/>
            <a:miter lim="800000"/>
            <a:headEnd type="none" w="sm" len="sm"/>
            <a:tailEnd type="none" w="sm" len="sm"/>
          </a:ln>
          <a:effectLst/>
        </p:spPr>
        <p:txBody>
          <a:bodyPr wrap="none">
            <a:spAutoFit/>
          </a:bodyPr>
          <a:lstStyle/>
          <a:p>
            <a:pPr eaLnBrk="0" hangingPunct="0"/>
            <a:r>
              <a:rPr lang="en-US" b="1"/>
              <a:t>cAMP</a:t>
            </a:r>
          </a:p>
        </p:txBody>
      </p:sp>
      <p:grpSp>
        <p:nvGrpSpPr>
          <p:cNvPr id="4" name="Group 26"/>
          <p:cNvGrpSpPr>
            <a:grpSpLocks/>
          </p:cNvGrpSpPr>
          <p:nvPr/>
        </p:nvGrpSpPr>
        <p:grpSpPr bwMode="auto">
          <a:xfrm>
            <a:off x="381000" y="2057400"/>
            <a:ext cx="1360488" cy="998538"/>
            <a:chOff x="262" y="1264"/>
            <a:chExt cx="857" cy="629"/>
          </a:xfrm>
        </p:grpSpPr>
        <p:sp>
          <p:nvSpPr>
            <p:cNvPr id="39963" name="AutoShape 27"/>
            <p:cNvSpPr>
              <a:spLocks noChangeArrowheads="1"/>
            </p:cNvSpPr>
            <p:nvPr/>
          </p:nvSpPr>
          <p:spPr bwMode="auto">
            <a:xfrm>
              <a:off x="788" y="1664"/>
              <a:ext cx="265" cy="229"/>
            </a:xfrm>
            <a:prstGeom prst="hexagon">
              <a:avLst>
                <a:gd name="adj" fmla="val 28930"/>
                <a:gd name="vf" fmla="val 115470"/>
              </a:avLst>
            </a:prstGeom>
            <a:gradFill rotWithShape="0">
              <a:gsLst>
                <a:gs pos="0">
                  <a:schemeClr val="hlink">
                    <a:gamma/>
                    <a:shade val="46275"/>
                    <a:invGamma/>
                  </a:schemeClr>
                </a:gs>
                <a:gs pos="100000">
                  <a:schemeClr val="hlink"/>
                </a:gs>
              </a:gsLst>
              <a:path path="shape">
                <a:fillToRect l="50000" t="50000" r="50000" b="50000"/>
              </a:path>
            </a:gradFill>
            <a:ln w="12700">
              <a:noFill/>
              <a:miter lim="800000"/>
              <a:headEnd type="none" w="sm" len="sm"/>
              <a:tailEnd type="none" w="sm" len="sm"/>
            </a:ln>
            <a:effectLst/>
          </p:spPr>
          <p:txBody>
            <a:bodyPr wrap="none" anchor="ctr"/>
            <a:lstStyle/>
            <a:p>
              <a:endParaRPr lang="bg-BG"/>
            </a:p>
          </p:txBody>
        </p:sp>
        <p:sp>
          <p:nvSpPr>
            <p:cNvPr id="39964" name="Text Box 28"/>
            <p:cNvSpPr txBox="1">
              <a:spLocks noChangeArrowheads="1"/>
            </p:cNvSpPr>
            <p:nvPr/>
          </p:nvSpPr>
          <p:spPr bwMode="auto">
            <a:xfrm>
              <a:off x="262" y="1264"/>
              <a:ext cx="857" cy="288"/>
            </a:xfrm>
            <a:prstGeom prst="rect">
              <a:avLst/>
            </a:prstGeom>
            <a:noFill/>
            <a:ln w="12700">
              <a:noFill/>
              <a:miter lim="800000"/>
              <a:headEnd type="none" w="sm" len="sm"/>
              <a:tailEnd type="none" w="sm" len="sm"/>
            </a:ln>
            <a:effectLst/>
          </p:spPr>
          <p:txBody>
            <a:bodyPr wrap="none">
              <a:spAutoFit/>
            </a:bodyPr>
            <a:lstStyle/>
            <a:p>
              <a:pPr eaLnBrk="0" hangingPunct="0"/>
              <a:r>
                <a:rPr lang="en-US" b="1">
                  <a:sym typeface="Symbol" pitchFamily="18" charset="2"/>
                </a:rPr>
                <a:t> agonist</a:t>
              </a:r>
              <a:endParaRPr lang="en-US" b="1"/>
            </a:p>
          </p:txBody>
        </p:sp>
      </p:grpSp>
      <p:sp>
        <p:nvSpPr>
          <p:cNvPr id="39965" name="Oval 29"/>
          <p:cNvSpPr>
            <a:spLocks noChangeArrowheads="1"/>
          </p:cNvSpPr>
          <p:nvPr/>
        </p:nvSpPr>
        <p:spPr bwMode="auto">
          <a:xfrm>
            <a:off x="5705475" y="4438650"/>
            <a:ext cx="549275" cy="549275"/>
          </a:xfrm>
          <a:prstGeom prst="ellipse">
            <a:avLst/>
          </a:prstGeom>
          <a:gradFill rotWithShape="0">
            <a:gsLst>
              <a:gs pos="0">
                <a:srgbClr val="FF6600"/>
              </a:gs>
              <a:gs pos="100000">
                <a:srgbClr val="FF6600">
                  <a:gamma/>
                  <a:shade val="46275"/>
                  <a:invGamma/>
                </a:srgbClr>
              </a:gs>
            </a:gsLst>
            <a:path path="shape">
              <a:fillToRect l="50000" t="50000" r="50000" b="50000"/>
            </a:path>
          </a:gradFill>
          <a:ln w="12700">
            <a:noFill/>
            <a:round/>
            <a:headEnd type="none" w="sm" len="sm"/>
            <a:tailEnd type="none" w="sm" len="sm"/>
          </a:ln>
          <a:effectLst/>
        </p:spPr>
        <p:txBody>
          <a:bodyPr wrap="none" anchor="ctr"/>
          <a:lstStyle/>
          <a:p>
            <a:pPr algn="ctr" eaLnBrk="0" hangingPunct="0"/>
            <a:r>
              <a:rPr lang="en-US" sz="1800"/>
              <a:t>Na</a:t>
            </a:r>
          </a:p>
        </p:txBody>
      </p:sp>
      <p:sp useBgFill="1">
        <p:nvSpPr>
          <p:cNvPr id="39966" name="AutoShape 30"/>
          <p:cNvSpPr>
            <a:spLocks noChangeArrowheads="1"/>
          </p:cNvSpPr>
          <p:nvPr/>
        </p:nvSpPr>
        <p:spPr bwMode="auto">
          <a:xfrm>
            <a:off x="5089525" y="3881438"/>
            <a:ext cx="461963" cy="400050"/>
          </a:xfrm>
          <a:prstGeom prst="hexagon">
            <a:avLst>
              <a:gd name="adj" fmla="val 28869"/>
              <a:gd name="vf" fmla="val 115470"/>
            </a:avLst>
          </a:prstGeom>
          <a:ln w="12700">
            <a:noFill/>
            <a:miter lim="800000"/>
            <a:headEnd type="none" w="sm" len="sm"/>
            <a:tailEnd type="none" w="sm" len="sm"/>
          </a:ln>
          <a:effectLst/>
        </p:spPr>
        <p:txBody>
          <a:bodyPr wrap="none" anchor="ctr"/>
          <a:lstStyle/>
          <a:p>
            <a:endParaRPr lang="bg-BG"/>
          </a:p>
        </p:txBody>
      </p:sp>
      <p:sp>
        <p:nvSpPr>
          <p:cNvPr id="39967" name="AutoShape 31"/>
          <p:cNvSpPr>
            <a:spLocks noChangeArrowheads="1"/>
          </p:cNvSpPr>
          <p:nvPr/>
        </p:nvSpPr>
        <p:spPr bwMode="auto">
          <a:xfrm>
            <a:off x="5070475" y="3895725"/>
            <a:ext cx="466725" cy="403225"/>
          </a:xfrm>
          <a:prstGeom prst="hexagon">
            <a:avLst>
              <a:gd name="adj" fmla="val 28937"/>
              <a:gd name="vf" fmla="val 115470"/>
            </a:avLst>
          </a:prstGeom>
          <a:solidFill>
            <a:schemeClr val="accent1"/>
          </a:solidFill>
          <a:ln w="12700">
            <a:solidFill>
              <a:schemeClr val="tx1"/>
            </a:solidFill>
            <a:miter lim="800000"/>
            <a:headEnd type="none" w="sm" len="sm"/>
            <a:tailEnd type="none" w="sm" len="sm"/>
          </a:ln>
          <a:effectLst/>
        </p:spPr>
        <p:txBody>
          <a:bodyPr wrap="none" anchor="ctr"/>
          <a:lstStyle/>
          <a:p>
            <a:pPr algn="ctr" eaLnBrk="0" hangingPunct="0"/>
            <a:r>
              <a:rPr lang="en-US" sz="1200">
                <a:solidFill>
                  <a:schemeClr val="bg2"/>
                </a:solidFill>
              </a:rPr>
              <a:t>cAMP</a:t>
            </a:r>
          </a:p>
        </p:txBody>
      </p:sp>
      <p:sp>
        <p:nvSpPr>
          <p:cNvPr id="39968" name="Line 32"/>
          <p:cNvSpPr>
            <a:spLocks noChangeShapeType="1"/>
          </p:cNvSpPr>
          <p:nvPr/>
        </p:nvSpPr>
        <p:spPr bwMode="auto">
          <a:xfrm flipV="1">
            <a:off x="4414838" y="4222750"/>
            <a:ext cx="639762" cy="539750"/>
          </a:xfrm>
          <a:prstGeom prst="line">
            <a:avLst/>
          </a:prstGeom>
          <a:noFill/>
          <a:ln w="12700">
            <a:solidFill>
              <a:schemeClr val="tx1"/>
            </a:solidFill>
            <a:round/>
            <a:headEnd type="none" w="sm" len="sm"/>
            <a:tailEnd type="triangle" w="sm" len="sm"/>
          </a:ln>
          <a:effectLst/>
        </p:spPr>
        <p:txBody>
          <a:bodyPr/>
          <a:lstStyle/>
          <a:p>
            <a:endParaRPr lang="bg-BG"/>
          </a:p>
        </p:txBody>
      </p:sp>
      <p:sp>
        <p:nvSpPr>
          <p:cNvPr id="39969" name="Text Box 33"/>
          <p:cNvSpPr txBox="1">
            <a:spLocks noChangeArrowheads="1"/>
          </p:cNvSpPr>
          <p:nvPr/>
        </p:nvSpPr>
        <p:spPr bwMode="auto">
          <a:xfrm>
            <a:off x="182563" y="4467225"/>
            <a:ext cx="1638300" cy="457200"/>
          </a:xfrm>
          <a:prstGeom prst="rect">
            <a:avLst/>
          </a:prstGeom>
          <a:noFill/>
          <a:ln w="12700">
            <a:noFill/>
            <a:miter lim="800000"/>
            <a:headEnd type="none" w="sm" len="sm"/>
            <a:tailEnd type="none" w="sm" len="sm"/>
          </a:ln>
          <a:effectLst/>
        </p:spPr>
        <p:txBody>
          <a:bodyPr wrap="none">
            <a:spAutoFit/>
          </a:bodyPr>
          <a:lstStyle/>
          <a:p>
            <a:pPr eaLnBrk="0" hangingPunct="0"/>
            <a:r>
              <a:rPr lang="en-US" b="1">
                <a:sym typeface="Symbol" pitchFamily="18" charset="2"/>
              </a:rPr>
              <a:t>-Receptor</a:t>
            </a:r>
            <a:endParaRPr lang="en-US" b="1"/>
          </a:p>
        </p:txBody>
      </p:sp>
      <p:sp>
        <p:nvSpPr>
          <p:cNvPr id="39970" name="Line 34"/>
          <p:cNvSpPr>
            <a:spLocks noChangeShapeType="1"/>
          </p:cNvSpPr>
          <p:nvPr/>
        </p:nvSpPr>
        <p:spPr bwMode="auto">
          <a:xfrm flipV="1">
            <a:off x="773113" y="3848100"/>
            <a:ext cx="374650" cy="590550"/>
          </a:xfrm>
          <a:prstGeom prst="line">
            <a:avLst/>
          </a:prstGeom>
          <a:noFill/>
          <a:ln w="25400">
            <a:solidFill>
              <a:schemeClr val="tx1"/>
            </a:solidFill>
            <a:round/>
            <a:headEnd type="none" w="sm" len="sm"/>
            <a:tailEnd type="triangle" w="sm" len="sm"/>
          </a:ln>
          <a:effectLst/>
        </p:spPr>
        <p:txBody>
          <a:bodyPr/>
          <a:lstStyle/>
          <a:p>
            <a:endParaRPr lang="bg-BG"/>
          </a:p>
        </p:txBody>
      </p:sp>
      <p:sp>
        <p:nvSpPr>
          <p:cNvPr id="39976" name="Text Box 40"/>
          <p:cNvSpPr txBox="1">
            <a:spLocks noChangeArrowheads="1"/>
          </p:cNvSpPr>
          <p:nvPr/>
        </p:nvSpPr>
        <p:spPr bwMode="auto">
          <a:xfrm>
            <a:off x="-76200" y="5029200"/>
            <a:ext cx="10134600" cy="430887"/>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bg-BG" b="1" dirty="0">
                <a:solidFill>
                  <a:srgbClr val="FF0000"/>
                </a:solidFill>
                <a:latin typeface="Comic Sans MS" pitchFamily="66" charset="0"/>
              </a:rPr>
              <a:t> </a:t>
            </a:r>
            <a:r>
              <a:rPr lang="en-US" sz="2200" b="1" dirty="0" smtClean="0">
                <a:solidFill>
                  <a:srgbClr val="FF0000"/>
                </a:solidFill>
                <a:latin typeface="Comic Sans MS" pitchFamily="66" charset="0"/>
              </a:rPr>
              <a:t>activation of G protein stimulates </a:t>
            </a:r>
            <a:r>
              <a:rPr lang="en-US" sz="2200" b="1" dirty="0" err="1" smtClean="0">
                <a:solidFill>
                  <a:srgbClr val="FF0000"/>
                </a:solidFill>
                <a:latin typeface="Comic Sans MS" pitchFamily="66" charset="0"/>
              </a:rPr>
              <a:t>adenylate</a:t>
            </a:r>
            <a:r>
              <a:rPr lang="en-US" sz="2200" b="1" dirty="0" smtClean="0">
                <a:solidFill>
                  <a:srgbClr val="FF0000"/>
                </a:solidFill>
                <a:latin typeface="Comic Sans MS" pitchFamily="66" charset="0"/>
              </a:rPr>
              <a:t> </a:t>
            </a:r>
            <a:r>
              <a:rPr lang="en-US" sz="2200" b="1" dirty="0" err="1" smtClean="0">
                <a:solidFill>
                  <a:srgbClr val="FF0000"/>
                </a:solidFill>
                <a:latin typeface="Comic Sans MS" pitchFamily="66" charset="0"/>
              </a:rPr>
              <a:t>cyclase</a:t>
            </a:r>
            <a:endParaRPr lang="en-GB" sz="2200" b="1" dirty="0">
              <a:solidFill>
                <a:srgbClr val="FF0000"/>
              </a:solidFill>
              <a:latin typeface="Comic Sans MS" pitchFamily="66" charset="0"/>
            </a:endParaRPr>
          </a:p>
        </p:txBody>
      </p:sp>
      <p:sp>
        <p:nvSpPr>
          <p:cNvPr id="39977" name="Text Box 41"/>
          <p:cNvSpPr txBox="1">
            <a:spLocks noChangeArrowheads="1"/>
          </p:cNvSpPr>
          <p:nvPr/>
        </p:nvSpPr>
        <p:spPr bwMode="auto">
          <a:xfrm>
            <a:off x="-76200" y="5410200"/>
            <a:ext cx="9144000" cy="341376"/>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ü"/>
            </a:pPr>
            <a:r>
              <a:rPr lang="en-US" sz="2000" b="1" dirty="0" err="1" smtClean="0">
                <a:solidFill>
                  <a:srgbClr val="CC0066"/>
                </a:solidFill>
                <a:latin typeface="Comic Sans MS" pitchFamily="66" charset="0"/>
              </a:rPr>
              <a:t>cAMP</a:t>
            </a:r>
            <a:r>
              <a:rPr lang="en-US" sz="2000" b="1" dirty="0" smtClean="0">
                <a:solidFill>
                  <a:srgbClr val="CC0066"/>
                </a:solidFill>
                <a:latin typeface="Comic Sans MS" pitchFamily="66" charset="0"/>
              </a:rPr>
              <a:t> activates non selective </a:t>
            </a:r>
            <a:r>
              <a:rPr lang="en-US" sz="2000" b="1" dirty="0" err="1" smtClean="0">
                <a:solidFill>
                  <a:srgbClr val="CC0066"/>
                </a:solidFill>
                <a:latin typeface="Comic Sans MS" pitchFamily="66" charset="0"/>
              </a:rPr>
              <a:t>cation</a:t>
            </a:r>
            <a:r>
              <a:rPr lang="en-US" sz="2000" b="1" dirty="0" smtClean="0">
                <a:solidFill>
                  <a:srgbClr val="CC0066"/>
                </a:solidFill>
                <a:latin typeface="Comic Sans MS" pitchFamily="66" charset="0"/>
              </a:rPr>
              <a:t> channels</a:t>
            </a:r>
            <a:r>
              <a:rPr lang="bg-BG" sz="2000" b="1" dirty="0" smtClean="0">
                <a:solidFill>
                  <a:srgbClr val="CC0066"/>
                </a:solidFill>
                <a:latin typeface="Comic Sans MS" pitchFamily="66" charset="0"/>
              </a:rPr>
              <a:t> </a:t>
            </a:r>
            <a:r>
              <a:rPr lang="en-US" sz="2000" b="1" dirty="0" smtClean="0">
                <a:solidFill>
                  <a:srgbClr val="FF0066"/>
                </a:solidFill>
                <a:latin typeface="Comic Sans MS" pitchFamily="66" charset="0"/>
              </a:rPr>
              <a:t>responsible for </a:t>
            </a:r>
            <a:r>
              <a:rPr lang="en-US" sz="2000" b="1" dirty="0" smtClean="0">
                <a:solidFill>
                  <a:srgbClr val="CC0066"/>
                </a:solidFill>
                <a:latin typeface="Comic Sans MS" pitchFamily="66" charset="0"/>
              </a:rPr>
              <a:t>If</a:t>
            </a:r>
            <a:endParaRPr lang="en-GB" sz="2000" b="1" dirty="0">
              <a:solidFill>
                <a:srgbClr val="CC0066"/>
              </a:solidFill>
              <a:latin typeface="Comic Sans MS" pitchFamily="66" charset="0"/>
            </a:endParaRPr>
          </a:p>
        </p:txBody>
      </p:sp>
      <p:sp>
        <p:nvSpPr>
          <p:cNvPr id="39979" name="Text Box 43"/>
          <p:cNvSpPr txBox="1">
            <a:spLocks noChangeArrowheads="1"/>
          </p:cNvSpPr>
          <p:nvPr/>
        </p:nvSpPr>
        <p:spPr bwMode="auto">
          <a:xfrm>
            <a:off x="0" y="260648"/>
            <a:ext cx="9396536" cy="416076"/>
          </a:xfrm>
          <a:prstGeom prst="rect">
            <a:avLst/>
          </a:prstGeom>
          <a:noFill/>
          <a:ln w="9525">
            <a:noFill/>
            <a:miter lim="800000"/>
            <a:headEnd/>
            <a:tailEnd/>
          </a:ln>
          <a:effectLst/>
        </p:spPr>
        <p:txBody>
          <a:bodyPr wrap="square">
            <a:spAutoFit/>
          </a:bodyPr>
          <a:lstStyle/>
          <a:p>
            <a:pPr algn="ctr">
              <a:lnSpc>
                <a:spcPct val="80000"/>
              </a:lnSpc>
              <a:spcBef>
                <a:spcPct val="50000"/>
              </a:spcBef>
              <a:buFont typeface="Wingdings" pitchFamily="2" charset="2"/>
              <a:buChar char="q"/>
            </a:pPr>
            <a:r>
              <a:rPr lang="en-US" sz="2600" b="1" dirty="0">
                <a:solidFill>
                  <a:srgbClr val="FF0000"/>
                </a:solidFill>
                <a:latin typeface="Comic Sans MS" pitchFamily="66" charset="0"/>
              </a:rPr>
              <a:t> </a:t>
            </a:r>
            <a:r>
              <a:rPr lang="en-US" sz="2600" b="1" dirty="0" err="1" smtClean="0">
                <a:solidFill>
                  <a:srgbClr val="FF0000"/>
                </a:solidFill>
                <a:latin typeface="Arial" pitchFamily="34" charset="0"/>
                <a:cs typeface="Arial" pitchFamily="34" charset="0"/>
              </a:rPr>
              <a:t>Chronotropic</a:t>
            </a:r>
            <a:r>
              <a:rPr lang="en-US" sz="2600" b="1" dirty="0" smtClean="0">
                <a:solidFill>
                  <a:srgbClr val="FF0000"/>
                </a:solidFill>
                <a:latin typeface="Arial" pitchFamily="34" charset="0"/>
                <a:cs typeface="Arial" pitchFamily="34" charset="0"/>
              </a:rPr>
              <a:t> effect of </a:t>
            </a:r>
            <a:r>
              <a:rPr lang="en-US" sz="2600" b="1" dirty="0" err="1" smtClean="0">
                <a:solidFill>
                  <a:srgbClr val="FF0000"/>
                </a:solidFill>
                <a:latin typeface="Arial" pitchFamily="34" charset="0"/>
                <a:cs typeface="Arial" pitchFamily="34" charset="0"/>
              </a:rPr>
              <a:t>Sympathicus</a:t>
            </a:r>
            <a:endParaRPr lang="en-GB" sz="2600" b="1" dirty="0">
              <a:solidFill>
                <a:srgbClr val="FF0000"/>
              </a:solidFill>
              <a:latin typeface="Arial" pitchFamily="34" charset="0"/>
              <a:cs typeface="Arial" pitchFamily="34" charset="0"/>
            </a:endParaRPr>
          </a:p>
        </p:txBody>
      </p:sp>
      <p:sp>
        <p:nvSpPr>
          <p:cNvPr id="39983" name="Text Box 47"/>
          <p:cNvSpPr txBox="1">
            <a:spLocks noChangeArrowheads="1"/>
          </p:cNvSpPr>
          <p:nvPr/>
        </p:nvSpPr>
        <p:spPr bwMode="auto">
          <a:xfrm>
            <a:off x="0" y="908720"/>
            <a:ext cx="9144000" cy="313932"/>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Ø"/>
            </a:pPr>
            <a:r>
              <a:rPr lang="bg-BG" b="1" dirty="0">
                <a:solidFill>
                  <a:srgbClr val="A50021"/>
                </a:solidFill>
                <a:latin typeface="Comic Sans MS" pitchFamily="66" charset="0"/>
              </a:rPr>
              <a:t> </a:t>
            </a:r>
            <a:r>
              <a:rPr lang="en-US" b="1" dirty="0" smtClean="0">
                <a:solidFill>
                  <a:srgbClr val="A50021"/>
                </a:solidFill>
                <a:latin typeface="Comic Sans MS" pitchFamily="66" charset="0"/>
              </a:rPr>
              <a:t>N</a:t>
            </a:r>
            <a:r>
              <a:rPr lang="bg-BG" b="1" dirty="0" smtClean="0">
                <a:solidFill>
                  <a:srgbClr val="A50021"/>
                </a:solidFill>
                <a:latin typeface="Comic Sans MS" pitchFamily="66" charset="0"/>
              </a:rPr>
              <a:t>А </a:t>
            </a:r>
            <a:r>
              <a:rPr lang="en-US" b="1" dirty="0" smtClean="0">
                <a:solidFill>
                  <a:srgbClr val="A50021"/>
                </a:solidFill>
                <a:latin typeface="Comic Sans MS" pitchFamily="66" charset="0"/>
              </a:rPr>
              <a:t>and </a:t>
            </a:r>
            <a:r>
              <a:rPr lang="bg-BG" b="1" dirty="0" smtClean="0">
                <a:solidFill>
                  <a:srgbClr val="A50021"/>
                </a:solidFill>
                <a:latin typeface="Comic Sans MS" pitchFamily="66" charset="0"/>
              </a:rPr>
              <a:t>А </a:t>
            </a:r>
            <a:r>
              <a:rPr lang="en-US" b="1" dirty="0" smtClean="0">
                <a:solidFill>
                  <a:srgbClr val="A50021"/>
                </a:solidFill>
                <a:latin typeface="Comic Sans MS" pitchFamily="66" charset="0"/>
              </a:rPr>
              <a:t>bound with </a:t>
            </a:r>
            <a:r>
              <a:rPr lang="bg-BG" b="1" dirty="0" smtClean="0">
                <a:solidFill>
                  <a:srgbClr val="A50021"/>
                </a:solidFill>
                <a:latin typeface="Comic Sans MS" pitchFamily="66" charset="0"/>
                <a:cs typeface="Times New Roman" pitchFamily="18" charset="0"/>
              </a:rPr>
              <a:t>β</a:t>
            </a:r>
            <a:r>
              <a:rPr lang="bg-BG" b="1" baseline="-25000" dirty="0" smtClean="0">
                <a:solidFill>
                  <a:srgbClr val="A50021"/>
                </a:solidFill>
                <a:latin typeface="Comic Sans MS" pitchFamily="66" charset="0"/>
              </a:rPr>
              <a:t>1</a:t>
            </a:r>
            <a:r>
              <a:rPr lang="bg-BG" b="1" dirty="0" smtClean="0">
                <a:solidFill>
                  <a:srgbClr val="A50021"/>
                </a:solidFill>
                <a:latin typeface="Comic Sans MS" pitchFamily="66" charset="0"/>
              </a:rPr>
              <a:t> </a:t>
            </a:r>
            <a:r>
              <a:rPr lang="en-US" b="1" dirty="0" err="1" smtClean="0">
                <a:solidFill>
                  <a:srgbClr val="A50021"/>
                </a:solidFill>
                <a:latin typeface="Comic Sans MS" pitchFamily="66" charset="0"/>
              </a:rPr>
              <a:t>adrenoreceptors</a:t>
            </a:r>
            <a:r>
              <a:rPr lang="en-US" b="1" dirty="0" smtClean="0">
                <a:solidFill>
                  <a:srgbClr val="A50021"/>
                </a:solidFill>
                <a:latin typeface="Comic Sans MS" pitchFamily="66" charset="0"/>
              </a:rPr>
              <a:t> of SA node</a:t>
            </a:r>
            <a:endParaRPr lang="en-GB" b="1" dirty="0">
              <a:solidFill>
                <a:srgbClr val="A50021"/>
              </a:solidFill>
              <a:latin typeface="Comic Sans MS" pitchFamily="66" charset="0"/>
            </a:endParaRPr>
          </a:p>
        </p:txBody>
      </p:sp>
      <p:sp>
        <p:nvSpPr>
          <p:cNvPr id="39978" name="Text Box 42"/>
          <p:cNvSpPr txBox="1">
            <a:spLocks noChangeArrowheads="1"/>
          </p:cNvSpPr>
          <p:nvPr/>
        </p:nvSpPr>
        <p:spPr bwMode="auto">
          <a:xfrm>
            <a:off x="0" y="6165304"/>
            <a:ext cx="9144000" cy="461665"/>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bg-BG" sz="2400" b="1" dirty="0">
                <a:solidFill>
                  <a:srgbClr val="800080"/>
                </a:solidFill>
                <a:latin typeface="Comic Sans MS" pitchFamily="66" charset="0"/>
              </a:rPr>
              <a:t> </a:t>
            </a:r>
            <a:r>
              <a:rPr lang="en-US" sz="2400" b="1" dirty="0" smtClean="0">
                <a:solidFill>
                  <a:srgbClr val="800080"/>
                </a:solidFill>
                <a:latin typeface="Comic Sans MS" pitchFamily="66" charset="0"/>
              </a:rPr>
              <a:t>this accelerates depolarization and HR increases</a:t>
            </a:r>
            <a:endParaRPr lang="en-GB" sz="2400" b="1" dirty="0">
              <a:solidFill>
                <a:srgbClr val="800080"/>
              </a:solidFill>
              <a:latin typeface="Comic Sans MS" pitchFamily="66" charset="0"/>
            </a:endParaRPr>
          </a:p>
        </p:txBody>
      </p:sp>
      <p:sp>
        <p:nvSpPr>
          <p:cNvPr id="39987" name="Text Box 51"/>
          <p:cNvSpPr txBox="1">
            <a:spLocks noChangeArrowheads="1"/>
          </p:cNvSpPr>
          <p:nvPr/>
        </p:nvSpPr>
        <p:spPr bwMode="auto">
          <a:xfrm>
            <a:off x="0" y="5733256"/>
            <a:ext cx="9144000" cy="587597"/>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ü"/>
            </a:pPr>
            <a:r>
              <a:rPr lang="en-US" sz="2000" b="1" dirty="0" err="1" smtClean="0">
                <a:solidFill>
                  <a:srgbClr val="CC0066"/>
                </a:solidFill>
                <a:latin typeface="Comic Sans MS" pitchFamily="66" charset="0"/>
              </a:rPr>
              <a:t>cAMP</a:t>
            </a:r>
            <a:r>
              <a:rPr lang="en-US" sz="2000" b="1" dirty="0" smtClean="0">
                <a:solidFill>
                  <a:srgbClr val="CC0066"/>
                </a:solidFill>
                <a:latin typeface="Comic Sans MS" pitchFamily="66" charset="0"/>
              </a:rPr>
              <a:t> activates </a:t>
            </a:r>
            <a:r>
              <a:rPr lang="bg-BG" sz="2000" b="1" dirty="0" smtClean="0">
                <a:solidFill>
                  <a:srgbClr val="800000"/>
                </a:solidFill>
                <a:latin typeface="Comic Sans MS" pitchFamily="66" charset="0"/>
              </a:rPr>
              <a:t>РКА</a:t>
            </a:r>
            <a:r>
              <a:rPr lang="en-US" sz="2000" b="1" dirty="0" smtClean="0">
                <a:solidFill>
                  <a:srgbClr val="800000"/>
                </a:solidFill>
                <a:latin typeface="Comic Sans MS" pitchFamily="66" charset="0"/>
              </a:rPr>
              <a:t> -&gt; </a:t>
            </a:r>
            <a:r>
              <a:rPr lang="en-US" sz="2000" b="1" dirty="0" err="1" smtClean="0">
                <a:solidFill>
                  <a:srgbClr val="800000"/>
                </a:solidFill>
                <a:latin typeface="Comic Sans MS" pitchFamily="66" charset="0"/>
              </a:rPr>
              <a:t>phosphorilation</a:t>
            </a:r>
            <a:r>
              <a:rPr lang="en-US" sz="2000" b="1" dirty="0" smtClean="0">
                <a:solidFill>
                  <a:srgbClr val="800000"/>
                </a:solidFill>
                <a:latin typeface="Comic Sans MS" pitchFamily="66" charset="0"/>
              </a:rPr>
              <a:t> of </a:t>
            </a:r>
            <a:r>
              <a:rPr lang="bg-BG" sz="2000" b="1" dirty="0" smtClean="0">
                <a:solidFill>
                  <a:srgbClr val="800000"/>
                </a:solidFill>
                <a:latin typeface="Comic Sans MS" pitchFamily="66" charset="0"/>
              </a:rPr>
              <a:t>Са </a:t>
            </a:r>
            <a:r>
              <a:rPr lang="en-US" sz="2000" b="1" dirty="0" smtClean="0">
                <a:solidFill>
                  <a:srgbClr val="800000"/>
                </a:solidFill>
                <a:latin typeface="Comic Sans MS" pitchFamily="66" charset="0"/>
              </a:rPr>
              <a:t>channels, participating in generation of AP</a:t>
            </a:r>
            <a:endParaRPr lang="en-GB" sz="2000" b="1" dirty="0">
              <a:solidFill>
                <a:srgbClr val="80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9983"/>
                                        </p:tgtEl>
                                        <p:attrNameLst>
                                          <p:attrName>style.visibility</p:attrName>
                                        </p:attrNameLst>
                                      </p:cBhvr>
                                      <p:to>
                                        <p:strVal val="visible"/>
                                      </p:to>
                                    </p:set>
                                    <p:anim calcmode="lin" valueType="num">
                                      <p:cBhvr>
                                        <p:cTn id="7" dur="1000" fill="hold"/>
                                        <p:tgtEl>
                                          <p:spTgt spid="39983"/>
                                        </p:tgtEl>
                                        <p:attrNameLst>
                                          <p:attrName>ppt_w</p:attrName>
                                        </p:attrNameLst>
                                      </p:cBhvr>
                                      <p:tavLst>
                                        <p:tav tm="0">
                                          <p:val>
                                            <p:fltVal val="0"/>
                                          </p:val>
                                        </p:tav>
                                        <p:tav tm="100000">
                                          <p:val>
                                            <p:strVal val="#ppt_w"/>
                                          </p:val>
                                        </p:tav>
                                      </p:tavLst>
                                    </p:anim>
                                    <p:anim calcmode="lin" valueType="num">
                                      <p:cBhvr>
                                        <p:cTn id="8" dur="1000" fill="hold"/>
                                        <p:tgtEl>
                                          <p:spTgt spid="39983"/>
                                        </p:tgtEl>
                                        <p:attrNameLst>
                                          <p:attrName>ppt_h</p:attrName>
                                        </p:attrNameLst>
                                      </p:cBhvr>
                                      <p:tavLst>
                                        <p:tav tm="0">
                                          <p:val>
                                            <p:fltVal val="0"/>
                                          </p:val>
                                        </p:tav>
                                        <p:tav tm="100000">
                                          <p:val>
                                            <p:strVal val="#ppt_h"/>
                                          </p:val>
                                        </p:tav>
                                      </p:tavLst>
                                    </p:anim>
                                    <p:anim calcmode="lin" valueType="num">
                                      <p:cBhvr>
                                        <p:cTn id="9" dur="1000" fill="hold"/>
                                        <p:tgtEl>
                                          <p:spTgt spid="3998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9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39976"/>
                                        </p:tgtEl>
                                        <p:attrNameLst>
                                          <p:attrName>style.visibility</p:attrName>
                                        </p:attrNameLst>
                                      </p:cBhvr>
                                      <p:to>
                                        <p:strVal val="visible"/>
                                      </p:to>
                                    </p:set>
                                    <p:anim calcmode="lin" valueType="num">
                                      <p:cBhvr>
                                        <p:cTn id="21" dur="1000" fill="hold"/>
                                        <p:tgtEl>
                                          <p:spTgt spid="39976"/>
                                        </p:tgtEl>
                                        <p:attrNameLst>
                                          <p:attrName>ppt_w</p:attrName>
                                        </p:attrNameLst>
                                      </p:cBhvr>
                                      <p:tavLst>
                                        <p:tav tm="0">
                                          <p:val>
                                            <p:fltVal val="0"/>
                                          </p:val>
                                        </p:tav>
                                        <p:tav tm="100000">
                                          <p:val>
                                            <p:strVal val="#ppt_w"/>
                                          </p:val>
                                        </p:tav>
                                      </p:tavLst>
                                    </p:anim>
                                    <p:anim calcmode="lin" valueType="num">
                                      <p:cBhvr>
                                        <p:cTn id="22" dur="1000" fill="hold"/>
                                        <p:tgtEl>
                                          <p:spTgt spid="39976"/>
                                        </p:tgtEl>
                                        <p:attrNameLst>
                                          <p:attrName>ppt_h</p:attrName>
                                        </p:attrNameLst>
                                      </p:cBhvr>
                                      <p:tavLst>
                                        <p:tav tm="0">
                                          <p:val>
                                            <p:fltVal val="0"/>
                                          </p:val>
                                        </p:tav>
                                        <p:tav tm="100000">
                                          <p:val>
                                            <p:strVal val="#ppt_h"/>
                                          </p:val>
                                        </p:tav>
                                      </p:tavLst>
                                    </p:anim>
                                    <p:anim calcmode="lin" valueType="num">
                                      <p:cBhvr>
                                        <p:cTn id="23" dur="1000" fill="hold"/>
                                        <p:tgtEl>
                                          <p:spTgt spid="39976"/>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99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ppt_x</p:attrName>
                                        </p:attrNameLst>
                                      </p:cBhvr>
                                      <p:tavLst>
                                        <p:tav tm="0">
                                          <p:val>
                                            <p:strVal val="#ppt_x-#ppt_w/2"/>
                                          </p:val>
                                        </p:tav>
                                        <p:tav tm="100000">
                                          <p:val>
                                            <p:strVal val="#ppt_x"/>
                                          </p:val>
                                        </p:tav>
                                      </p:tavLst>
                                    </p:anim>
                                    <p:anim calcmode="lin" valueType="num">
                                      <p:cBhvr>
                                        <p:cTn id="30" dur="500" fill="hold"/>
                                        <p:tgtEl>
                                          <p:spTgt spid="2"/>
                                        </p:tgtEl>
                                        <p:attrNameLst>
                                          <p:attrName>ppt_y</p:attrName>
                                        </p:attrNameLst>
                                      </p:cBhvr>
                                      <p:tavLst>
                                        <p:tav tm="0">
                                          <p:val>
                                            <p:strVal val="#ppt_y"/>
                                          </p:val>
                                        </p:tav>
                                        <p:tav tm="100000">
                                          <p:val>
                                            <p:strVal val="#ppt_y"/>
                                          </p:val>
                                        </p:tav>
                                      </p:tavLst>
                                    </p:anim>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39959"/>
                                        </p:tgtEl>
                                        <p:attrNameLst>
                                          <p:attrName>style.visibility</p:attrName>
                                        </p:attrNameLst>
                                      </p:cBhvr>
                                      <p:to>
                                        <p:strVal val="visible"/>
                                      </p:to>
                                    </p:set>
                                    <p:anim calcmode="lin" valueType="num">
                                      <p:cBhvr>
                                        <p:cTn id="37" dur="500" fill="hold"/>
                                        <p:tgtEl>
                                          <p:spTgt spid="39959"/>
                                        </p:tgtEl>
                                        <p:attrNameLst>
                                          <p:attrName>ppt_x</p:attrName>
                                        </p:attrNameLst>
                                      </p:cBhvr>
                                      <p:tavLst>
                                        <p:tav tm="0">
                                          <p:val>
                                            <p:strVal val="#ppt_x-#ppt_w/2"/>
                                          </p:val>
                                        </p:tav>
                                        <p:tav tm="100000">
                                          <p:val>
                                            <p:strVal val="#ppt_x"/>
                                          </p:val>
                                        </p:tav>
                                      </p:tavLst>
                                    </p:anim>
                                    <p:anim calcmode="lin" valueType="num">
                                      <p:cBhvr>
                                        <p:cTn id="38" dur="500" fill="hold"/>
                                        <p:tgtEl>
                                          <p:spTgt spid="39959"/>
                                        </p:tgtEl>
                                        <p:attrNameLst>
                                          <p:attrName>ppt_y</p:attrName>
                                        </p:attrNameLst>
                                      </p:cBhvr>
                                      <p:tavLst>
                                        <p:tav tm="0">
                                          <p:val>
                                            <p:strVal val="#ppt_y"/>
                                          </p:val>
                                        </p:tav>
                                        <p:tav tm="100000">
                                          <p:val>
                                            <p:strVal val="#ppt_y"/>
                                          </p:val>
                                        </p:tav>
                                      </p:tavLst>
                                    </p:anim>
                                    <p:anim calcmode="lin" valueType="num">
                                      <p:cBhvr>
                                        <p:cTn id="39" dur="500" fill="hold"/>
                                        <p:tgtEl>
                                          <p:spTgt spid="39959"/>
                                        </p:tgtEl>
                                        <p:attrNameLst>
                                          <p:attrName>ppt_w</p:attrName>
                                        </p:attrNameLst>
                                      </p:cBhvr>
                                      <p:tavLst>
                                        <p:tav tm="0">
                                          <p:val>
                                            <p:fltVal val="0"/>
                                          </p:val>
                                        </p:tav>
                                        <p:tav tm="100000">
                                          <p:val>
                                            <p:strVal val="#ppt_w"/>
                                          </p:val>
                                        </p:tav>
                                      </p:tavLst>
                                    </p:anim>
                                    <p:anim calcmode="lin" valueType="num">
                                      <p:cBhvr>
                                        <p:cTn id="40" dur="500" fill="hold"/>
                                        <p:tgtEl>
                                          <p:spTgt spid="39959"/>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39961"/>
                                        </p:tgtEl>
                                        <p:attrNameLst>
                                          <p:attrName>style.visibility</p:attrName>
                                        </p:attrNameLst>
                                      </p:cBhvr>
                                      <p:to>
                                        <p:strVal val="visible"/>
                                      </p:to>
                                    </p:set>
                                    <p:animEffect transition="in" filter="dissolve">
                                      <p:cBhvr>
                                        <p:cTn id="44" dur="500"/>
                                        <p:tgtEl>
                                          <p:spTgt spid="39961"/>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39977"/>
                                        </p:tgtEl>
                                        <p:attrNameLst>
                                          <p:attrName>style.visibility</p:attrName>
                                        </p:attrNameLst>
                                      </p:cBhvr>
                                      <p:to>
                                        <p:strVal val="visible"/>
                                      </p:to>
                                    </p:set>
                                    <p:anim calcmode="lin" valueType="num">
                                      <p:cBhvr>
                                        <p:cTn id="49" dur="1000" fill="hold"/>
                                        <p:tgtEl>
                                          <p:spTgt spid="39977"/>
                                        </p:tgtEl>
                                        <p:attrNameLst>
                                          <p:attrName>ppt_w</p:attrName>
                                        </p:attrNameLst>
                                      </p:cBhvr>
                                      <p:tavLst>
                                        <p:tav tm="0">
                                          <p:val>
                                            <p:fltVal val="0"/>
                                          </p:val>
                                        </p:tav>
                                        <p:tav tm="100000">
                                          <p:val>
                                            <p:strVal val="#ppt_w"/>
                                          </p:val>
                                        </p:tav>
                                      </p:tavLst>
                                    </p:anim>
                                    <p:anim calcmode="lin" valueType="num">
                                      <p:cBhvr>
                                        <p:cTn id="50" dur="1000" fill="hold"/>
                                        <p:tgtEl>
                                          <p:spTgt spid="39977"/>
                                        </p:tgtEl>
                                        <p:attrNameLst>
                                          <p:attrName>ppt_h</p:attrName>
                                        </p:attrNameLst>
                                      </p:cBhvr>
                                      <p:tavLst>
                                        <p:tav tm="0">
                                          <p:val>
                                            <p:fltVal val="0"/>
                                          </p:val>
                                        </p:tav>
                                        <p:tav tm="100000">
                                          <p:val>
                                            <p:strVal val="#ppt_h"/>
                                          </p:val>
                                        </p:tav>
                                      </p:tavLst>
                                    </p:anim>
                                    <p:anim calcmode="lin" valueType="num">
                                      <p:cBhvr>
                                        <p:cTn id="51" dur="1000" fill="hold"/>
                                        <p:tgtEl>
                                          <p:spTgt spid="39977"/>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99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39968"/>
                                        </p:tgtEl>
                                        <p:attrNameLst>
                                          <p:attrName>style.visibility</p:attrName>
                                        </p:attrNameLst>
                                      </p:cBhvr>
                                      <p:to>
                                        <p:strVal val="visible"/>
                                      </p:to>
                                    </p:set>
                                    <p:anim calcmode="lin" valueType="num">
                                      <p:cBhvr>
                                        <p:cTn id="57" dur="500" fill="hold"/>
                                        <p:tgtEl>
                                          <p:spTgt spid="39968"/>
                                        </p:tgtEl>
                                        <p:attrNameLst>
                                          <p:attrName>ppt_w</p:attrName>
                                        </p:attrNameLst>
                                      </p:cBhvr>
                                      <p:tavLst>
                                        <p:tav tm="0">
                                          <p:val>
                                            <p:fltVal val="0"/>
                                          </p:val>
                                        </p:tav>
                                        <p:tav tm="100000">
                                          <p:val>
                                            <p:strVal val="#ppt_w"/>
                                          </p:val>
                                        </p:tav>
                                      </p:tavLst>
                                    </p:anim>
                                    <p:anim calcmode="lin" valueType="num">
                                      <p:cBhvr>
                                        <p:cTn id="58" dur="500" fill="hold"/>
                                        <p:tgtEl>
                                          <p:spTgt spid="39968"/>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9" presetClass="entr" presetSubtype="0" fill="hold" grpId="0" nodeType="afterEffect">
                                  <p:stCondLst>
                                    <p:cond delay="0"/>
                                  </p:stCondLst>
                                  <p:childTnLst>
                                    <p:set>
                                      <p:cBhvr>
                                        <p:cTn id="61" dur="1" fill="hold">
                                          <p:stCondLst>
                                            <p:cond delay="0"/>
                                          </p:stCondLst>
                                        </p:cTn>
                                        <p:tgtEl>
                                          <p:spTgt spid="39967"/>
                                        </p:tgtEl>
                                        <p:attrNameLst>
                                          <p:attrName>style.visibility</p:attrName>
                                        </p:attrNameLst>
                                      </p:cBhvr>
                                      <p:to>
                                        <p:strVal val="visible"/>
                                      </p:to>
                                    </p:set>
                                    <p:animEffect transition="in" filter="dissolve">
                                      <p:cBhvr>
                                        <p:cTn id="62" dur="500"/>
                                        <p:tgtEl>
                                          <p:spTgt spid="39967"/>
                                        </p:tgtEl>
                                      </p:cBhvr>
                                    </p:animEffect>
                                  </p:childTnLst>
                                </p:cTn>
                              </p:par>
                            </p:childTnLst>
                          </p:cTn>
                        </p:par>
                        <p:par>
                          <p:cTn id="63" fill="hold">
                            <p:stCondLst>
                              <p:cond delay="1000"/>
                            </p:stCondLst>
                            <p:childTnLst>
                              <p:par>
                                <p:cTn id="64" presetID="2" presetClass="entr" presetSubtype="1" fill="hold" grpId="0" nodeType="afterEffect">
                                  <p:stCondLst>
                                    <p:cond delay="0"/>
                                  </p:stCondLst>
                                  <p:childTnLst>
                                    <p:set>
                                      <p:cBhvr>
                                        <p:cTn id="65" dur="1" fill="hold">
                                          <p:stCondLst>
                                            <p:cond delay="0"/>
                                          </p:stCondLst>
                                        </p:cTn>
                                        <p:tgtEl>
                                          <p:spTgt spid="39965"/>
                                        </p:tgtEl>
                                        <p:attrNameLst>
                                          <p:attrName>style.visibility</p:attrName>
                                        </p:attrNameLst>
                                      </p:cBhvr>
                                      <p:to>
                                        <p:strVal val="visible"/>
                                      </p:to>
                                    </p:set>
                                    <p:anim calcmode="lin" valueType="num">
                                      <p:cBhvr additive="base">
                                        <p:cTn id="66" dur="500" fill="hold"/>
                                        <p:tgtEl>
                                          <p:spTgt spid="39965"/>
                                        </p:tgtEl>
                                        <p:attrNameLst>
                                          <p:attrName>ppt_x</p:attrName>
                                        </p:attrNameLst>
                                      </p:cBhvr>
                                      <p:tavLst>
                                        <p:tav tm="0">
                                          <p:val>
                                            <p:strVal val="#ppt_x"/>
                                          </p:val>
                                        </p:tav>
                                        <p:tav tm="100000">
                                          <p:val>
                                            <p:strVal val="#ppt_x"/>
                                          </p:val>
                                        </p:tav>
                                      </p:tavLst>
                                    </p:anim>
                                    <p:anim calcmode="lin" valueType="num">
                                      <p:cBhvr additive="base">
                                        <p:cTn id="67" dur="500" fill="hold"/>
                                        <p:tgtEl>
                                          <p:spTgt spid="39965"/>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5" presetClass="entr" presetSubtype="0" fill="hold" grpId="0" nodeType="clickEffect">
                                  <p:stCondLst>
                                    <p:cond delay="0"/>
                                  </p:stCondLst>
                                  <p:childTnLst>
                                    <p:set>
                                      <p:cBhvr>
                                        <p:cTn id="71" dur="1" fill="hold">
                                          <p:stCondLst>
                                            <p:cond delay="0"/>
                                          </p:stCondLst>
                                        </p:cTn>
                                        <p:tgtEl>
                                          <p:spTgt spid="39987"/>
                                        </p:tgtEl>
                                        <p:attrNameLst>
                                          <p:attrName>style.visibility</p:attrName>
                                        </p:attrNameLst>
                                      </p:cBhvr>
                                      <p:to>
                                        <p:strVal val="visible"/>
                                      </p:to>
                                    </p:set>
                                    <p:anim calcmode="lin" valueType="num">
                                      <p:cBhvr>
                                        <p:cTn id="72" dur="1000" fill="hold"/>
                                        <p:tgtEl>
                                          <p:spTgt spid="39987"/>
                                        </p:tgtEl>
                                        <p:attrNameLst>
                                          <p:attrName>ppt_w</p:attrName>
                                        </p:attrNameLst>
                                      </p:cBhvr>
                                      <p:tavLst>
                                        <p:tav tm="0">
                                          <p:val>
                                            <p:fltVal val="0"/>
                                          </p:val>
                                        </p:tav>
                                        <p:tav tm="100000">
                                          <p:val>
                                            <p:strVal val="#ppt_w"/>
                                          </p:val>
                                        </p:tav>
                                      </p:tavLst>
                                    </p:anim>
                                    <p:anim calcmode="lin" valueType="num">
                                      <p:cBhvr>
                                        <p:cTn id="73" dur="1000" fill="hold"/>
                                        <p:tgtEl>
                                          <p:spTgt spid="39987"/>
                                        </p:tgtEl>
                                        <p:attrNameLst>
                                          <p:attrName>ppt_h</p:attrName>
                                        </p:attrNameLst>
                                      </p:cBhvr>
                                      <p:tavLst>
                                        <p:tav tm="0">
                                          <p:val>
                                            <p:fltVal val="0"/>
                                          </p:val>
                                        </p:tav>
                                        <p:tav tm="100000">
                                          <p:val>
                                            <p:strVal val="#ppt_h"/>
                                          </p:val>
                                        </p:tav>
                                      </p:tavLst>
                                    </p:anim>
                                    <p:anim calcmode="lin" valueType="num">
                                      <p:cBhvr>
                                        <p:cTn id="74" dur="1000" fill="hold"/>
                                        <p:tgtEl>
                                          <p:spTgt spid="39987"/>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3998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9" grpId="0" animBg="1"/>
      <p:bldP spid="39961" grpId="0" autoUpdateAnimBg="0"/>
      <p:bldP spid="39965" grpId="0" animBg="1" autoUpdateAnimBg="0"/>
      <p:bldP spid="39967" grpId="0" animBg="1" autoUpdateAnimBg="0"/>
      <p:bldP spid="39968" grpId="0" animBg="1"/>
      <p:bldP spid="39976" grpId="0" autoUpdateAnimBg="0"/>
      <p:bldP spid="39977" grpId="0" autoUpdateAnimBg="0"/>
      <p:bldP spid="39983" grpId="0" autoUpdateAnimBg="0"/>
      <p:bldP spid="39987"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My Documents\elka\BP008.2"/>
          <p:cNvPicPr>
            <a:picLocks noChangeAspect="1" noChangeArrowheads="1"/>
          </p:cNvPicPr>
          <p:nvPr/>
        </p:nvPicPr>
        <p:blipFill>
          <a:blip r:embed="rId2" cstate="print">
            <a:lum bright="-6000" contrast="12000"/>
          </a:blip>
          <a:srcRect/>
          <a:stretch>
            <a:fillRect/>
          </a:stretch>
        </p:blipFill>
        <p:spPr bwMode="auto">
          <a:xfrm>
            <a:off x="609600" y="1340768"/>
            <a:ext cx="7924800" cy="5517232"/>
          </a:xfrm>
          <a:prstGeom prst="rect">
            <a:avLst/>
          </a:prstGeom>
          <a:noFill/>
        </p:spPr>
      </p:pic>
      <p:sp>
        <p:nvSpPr>
          <p:cNvPr id="47107" name="Text Box 3"/>
          <p:cNvSpPr txBox="1">
            <a:spLocks noChangeArrowheads="1"/>
          </p:cNvSpPr>
          <p:nvPr/>
        </p:nvSpPr>
        <p:spPr bwMode="auto">
          <a:xfrm>
            <a:off x="0" y="0"/>
            <a:ext cx="9144000" cy="1200329"/>
          </a:xfrm>
          <a:prstGeom prst="rect">
            <a:avLst/>
          </a:prstGeom>
          <a:noFill/>
          <a:ln w="9525">
            <a:noFill/>
            <a:miter lim="800000"/>
            <a:headEnd/>
            <a:tailEnd/>
          </a:ln>
          <a:effectLst/>
        </p:spPr>
        <p:txBody>
          <a:bodyPr>
            <a:spAutoFit/>
          </a:bodyPr>
          <a:lstStyle/>
          <a:p>
            <a:pPr>
              <a:spcBef>
                <a:spcPct val="50000"/>
              </a:spcBef>
            </a:pPr>
            <a:r>
              <a:rPr lang="en-US" sz="2400" b="1" dirty="0" smtClean="0">
                <a:solidFill>
                  <a:srgbClr val="FFFF00"/>
                </a:solidFill>
                <a:latin typeface="Arial" charset="0"/>
              </a:rPr>
              <a:t>The tone of autonomic nervous system nerves on the heart is changed under the influence of the other NC, situated at medulla oblongata, hypothalamus and brain cortex.  </a:t>
            </a:r>
            <a:endParaRPr lang="en-GB" sz="2400" b="1" dirty="0">
              <a:solidFill>
                <a:srgbClr val="FFFF00"/>
              </a:solidFill>
              <a:latin typeface="Arial" charset="0"/>
            </a:endParaRPr>
          </a:p>
        </p:txBody>
      </p:sp>
      <p:sp>
        <p:nvSpPr>
          <p:cNvPr id="4" name="Title 3"/>
          <p:cNvSpPr>
            <a:spLocks noGrp="1"/>
          </p:cNvSpPr>
          <p:nvPr>
            <p:ph type="title"/>
          </p:nvPr>
        </p:nvSpPr>
        <p:spPr/>
        <p:txBody>
          <a:bodyPr/>
          <a:lstStyle/>
          <a:p>
            <a:endParaRPr lang="bg-BG" dirty="0"/>
          </a:p>
        </p:txBody>
      </p:sp>
      <p:sp>
        <p:nvSpPr>
          <p:cNvPr id="5" name="Text Placeholder 4"/>
          <p:cNvSpPr>
            <a:spLocks noGrp="1"/>
          </p:cNvSpPr>
          <p:nvPr>
            <p:ph type="body" idx="1"/>
          </p:nvPr>
        </p:nvSpPr>
        <p:spPr/>
        <p:txBody>
          <a:bodyPr/>
          <a:lstStyle/>
          <a:p>
            <a:endParaRPr lang="bg-B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26" descr="beatnhrt"/>
          <p:cNvPicPr>
            <a:picLocks noChangeAspect="1" noChangeArrowheads="1" noCrop="1"/>
          </p:cNvPicPr>
          <p:nvPr/>
        </p:nvPicPr>
        <p:blipFill>
          <a:blip r:embed="rId2" cstate="print"/>
          <a:srcRect/>
          <a:stretch>
            <a:fillRect/>
          </a:stretch>
        </p:blipFill>
        <p:spPr bwMode="auto">
          <a:xfrm>
            <a:off x="1447800" y="1524000"/>
            <a:ext cx="5638800" cy="5257800"/>
          </a:xfrm>
          <a:prstGeom prst="rect">
            <a:avLst/>
          </a:prstGeom>
          <a:noFill/>
        </p:spPr>
      </p:pic>
      <p:sp>
        <p:nvSpPr>
          <p:cNvPr id="9219" name="Text Box 1027"/>
          <p:cNvSpPr txBox="1">
            <a:spLocks noChangeArrowheads="1"/>
          </p:cNvSpPr>
          <p:nvPr/>
        </p:nvSpPr>
        <p:spPr bwMode="auto">
          <a:xfrm>
            <a:off x="1447800" y="-76200"/>
            <a:ext cx="6400800" cy="519113"/>
          </a:xfrm>
          <a:prstGeom prst="rect">
            <a:avLst/>
          </a:prstGeom>
          <a:noFill/>
          <a:ln w="9525">
            <a:noFill/>
            <a:miter lim="800000"/>
            <a:headEnd/>
            <a:tailEnd/>
          </a:ln>
          <a:effectLst/>
        </p:spPr>
        <p:txBody>
          <a:bodyPr>
            <a:spAutoFit/>
          </a:bodyPr>
          <a:lstStyle/>
          <a:p>
            <a:pPr>
              <a:spcBef>
                <a:spcPct val="50000"/>
              </a:spcBef>
            </a:pPr>
            <a:r>
              <a:rPr lang="en-US" sz="2800" b="1" dirty="0" smtClean="0">
                <a:solidFill>
                  <a:srgbClr val="CC0000"/>
                </a:solidFill>
                <a:latin typeface="Arial" charset="0"/>
              </a:rPr>
              <a:t>The pump function of the heart</a:t>
            </a:r>
            <a:endParaRPr lang="en-GB" sz="2800" b="1" dirty="0">
              <a:solidFill>
                <a:srgbClr val="CC0000"/>
              </a:solidFill>
              <a:latin typeface="Arial" charset="0"/>
            </a:endParaRPr>
          </a:p>
        </p:txBody>
      </p:sp>
      <p:sp>
        <p:nvSpPr>
          <p:cNvPr id="9220" name="Text Box 1028"/>
          <p:cNvSpPr txBox="1">
            <a:spLocks noChangeArrowheads="1"/>
          </p:cNvSpPr>
          <p:nvPr/>
        </p:nvSpPr>
        <p:spPr bwMode="auto">
          <a:xfrm>
            <a:off x="-76200" y="381000"/>
            <a:ext cx="95250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q"/>
            </a:pPr>
            <a:r>
              <a:rPr lang="bg-BG" b="1" dirty="0">
                <a:solidFill>
                  <a:srgbClr val="CC00CC"/>
                </a:solidFill>
                <a:latin typeface="Arial" charset="0"/>
              </a:rPr>
              <a:t> </a:t>
            </a:r>
            <a:r>
              <a:rPr lang="en-US" b="1" dirty="0" smtClean="0">
                <a:solidFill>
                  <a:srgbClr val="CC00CC"/>
                </a:solidFill>
                <a:latin typeface="Arial" charset="0"/>
              </a:rPr>
              <a:t>the heart consists of two</a:t>
            </a:r>
            <a:r>
              <a:rPr lang="bg-BG" b="1" dirty="0" smtClean="0">
                <a:solidFill>
                  <a:srgbClr val="CC00CC"/>
                </a:solidFill>
                <a:latin typeface="Arial" charset="0"/>
              </a:rPr>
              <a:t> </a:t>
            </a:r>
            <a:r>
              <a:rPr lang="en-US" b="1" dirty="0" smtClean="0">
                <a:solidFill>
                  <a:srgbClr val="CC00CC"/>
                </a:solidFill>
                <a:latin typeface="Arial" charset="0"/>
              </a:rPr>
              <a:t>successively</a:t>
            </a:r>
            <a:r>
              <a:rPr lang="bg-BG" b="1" dirty="0" smtClean="0">
                <a:solidFill>
                  <a:srgbClr val="CC00CC"/>
                </a:solidFill>
                <a:latin typeface="Arial" charset="0"/>
              </a:rPr>
              <a:t> </a:t>
            </a:r>
            <a:r>
              <a:rPr lang="en-US" b="1" dirty="0" smtClean="0">
                <a:solidFill>
                  <a:srgbClr val="CC00CC"/>
                </a:solidFill>
                <a:latin typeface="Arial" charset="0"/>
              </a:rPr>
              <a:t>connected pumps</a:t>
            </a:r>
            <a:endParaRPr lang="en-GB" b="1" dirty="0">
              <a:solidFill>
                <a:srgbClr val="CC00CC"/>
              </a:solidFill>
              <a:latin typeface="Arial" charset="0"/>
            </a:endParaRPr>
          </a:p>
        </p:txBody>
      </p:sp>
      <p:sp>
        <p:nvSpPr>
          <p:cNvPr id="9221" name="Text Box 1029"/>
          <p:cNvSpPr txBox="1">
            <a:spLocks noChangeArrowheads="1"/>
          </p:cNvSpPr>
          <p:nvPr/>
        </p:nvSpPr>
        <p:spPr bwMode="auto">
          <a:xfrm>
            <a:off x="0" y="762000"/>
            <a:ext cx="95250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bg-BG" b="1" dirty="0">
                <a:solidFill>
                  <a:srgbClr val="3333FF"/>
                </a:solidFill>
                <a:latin typeface="Arial" charset="0"/>
              </a:rPr>
              <a:t> </a:t>
            </a:r>
            <a:r>
              <a:rPr lang="en-US" b="1" dirty="0" smtClean="0">
                <a:solidFill>
                  <a:srgbClr val="3333FF"/>
                </a:solidFill>
                <a:latin typeface="Arial" charset="0"/>
              </a:rPr>
              <a:t>right ventricle pumps venous blood into the lungs</a:t>
            </a:r>
            <a:endParaRPr lang="en-GB" b="1" dirty="0">
              <a:solidFill>
                <a:srgbClr val="3333FF"/>
              </a:solidFill>
              <a:latin typeface="Arial" charset="0"/>
            </a:endParaRPr>
          </a:p>
        </p:txBody>
      </p:sp>
      <p:sp>
        <p:nvSpPr>
          <p:cNvPr id="9222" name="Text Box 1030"/>
          <p:cNvSpPr txBox="1">
            <a:spLocks noChangeArrowheads="1"/>
          </p:cNvSpPr>
          <p:nvPr/>
        </p:nvSpPr>
        <p:spPr bwMode="auto">
          <a:xfrm>
            <a:off x="0" y="1219200"/>
            <a:ext cx="91440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bg-BG" b="1" dirty="0">
                <a:solidFill>
                  <a:srgbClr val="FF0000"/>
                </a:solidFill>
                <a:latin typeface="Arial" charset="0"/>
              </a:rPr>
              <a:t> </a:t>
            </a:r>
            <a:r>
              <a:rPr lang="en-US" b="1" dirty="0" smtClean="0">
                <a:solidFill>
                  <a:srgbClr val="FF0000"/>
                </a:solidFill>
                <a:latin typeface="Arial" charset="0"/>
              </a:rPr>
              <a:t>left ventricle pumps oxygenated blood into systemic circulation</a:t>
            </a:r>
            <a:endParaRPr lang="en-GB" b="1" dirty="0">
              <a:solidFill>
                <a:srgbClr val="FF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1000" fill="hold"/>
                                        <p:tgtEl>
                                          <p:spTgt spid="9221"/>
                                        </p:tgtEl>
                                        <p:attrNameLst>
                                          <p:attrName>ppt_w</p:attrName>
                                        </p:attrNameLst>
                                      </p:cBhvr>
                                      <p:tavLst>
                                        <p:tav tm="0">
                                          <p:val>
                                            <p:fltVal val="0"/>
                                          </p:val>
                                        </p:tav>
                                        <p:tav tm="100000">
                                          <p:val>
                                            <p:strVal val="#ppt_w"/>
                                          </p:val>
                                        </p:tav>
                                      </p:tavLst>
                                    </p:anim>
                                    <p:anim calcmode="lin" valueType="num">
                                      <p:cBhvr>
                                        <p:cTn id="8" dur="1000" fill="hold"/>
                                        <p:tgtEl>
                                          <p:spTgt spid="9221"/>
                                        </p:tgtEl>
                                        <p:attrNameLst>
                                          <p:attrName>ppt_h</p:attrName>
                                        </p:attrNameLst>
                                      </p:cBhvr>
                                      <p:tavLst>
                                        <p:tav tm="0">
                                          <p:val>
                                            <p:fltVal val="0"/>
                                          </p:val>
                                        </p:tav>
                                        <p:tav tm="100000">
                                          <p:val>
                                            <p:strVal val="#ppt_h"/>
                                          </p:val>
                                        </p:tav>
                                      </p:tavLst>
                                    </p:anim>
                                    <p:anim calcmode="lin" valueType="num">
                                      <p:cBhvr>
                                        <p:cTn id="9" dur="1000" fill="hold"/>
                                        <p:tgtEl>
                                          <p:spTgt spid="922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222"/>
                                        </p:tgtEl>
                                        <p:attrNameLst>
                                          <p:attrName>style.visibility</p:attrName>
                                        </p:attrNameLst>
                                      </p:cBhvr>
                                      <p:to>
                                        <p:strVal val="visible"/>
                                      </p:to>
                                    </p:set>
                                    <p:anim calcmode="lin" valueType="num">
                                      <p:cBhvr>
                                        <p:cTn id="15" dur="1000" fill="hold"/>
                                        <p:tgtEl>
                                          <p:spTgt spid="9222"/>
                                        </p:tgtEl>
                                        <p:attrNameLst>
                                          <p:attrName>ppt_w</p:attrName>
                                        </p:attrNameLst>
                                      </p:cBhvr>
                                      <p:tavLst>
                                        <p:tav tm="0">
                                          <p:val>
                                            <p:fltVal val="0"/>
                                          </p:val>
                                        </p:tav>
                                        <p:tav tm="100000">
                                          <p:val>
                                            <p:strVal val="#ppt_w"/>
                                          </p:val>
                                        </p:tav>
                                      </p:tavLst>
                                    </p:anim>
                                    <p:anim calcmode="lin" valueType="num">
                                      <p:cBhvr>
                                        <p:cTn id="16" dur="1000" fill="hold"/>
                                        <p:tgtEl>
                                          <p:spTgt spid="9222"/>
                                        </p:tgtEl>
                                        <p:attrNameLst>
                                          <p:attrName>ppt_h</p:attrName>
                                        </p:attrNameLst>
                                      </p:cBhvr>
                                      <p:tavLst>
                                        <p:tav tm="0">
                                          <p:val>
                                            <p:fltVal val="0"/>
                                          </p:val>
                                        </p:tav>
                                        <p:tav tm="100000">
                                          <p:val>
                                            <p:strVal val="#ppt_h"/>
                                          </p:val>
                                        </p:tav>
                                      </p:tavLst>
                                    </p:anim>
                                    <p:anim calcmode="lin" valueType="num">
                                      <p:cBhvr>
                                        <p:cTn id="17" dur="1000" fill="hold"/>
                                        <p:tgtEl>
                                          <p:spTgt spid="922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2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utoUpdateAnimBg="0"/>
      <p:bldP spid="9222"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rrowheads="1"/>
          </p:cNvPicPr>
          <p:nvPr/>
        </p:nvPicPr>
        <p:blipFill>
          <a:blip r:embed="rId2" cstate="print">
            <a:lum bright="-6000" contrast="12000"/>
          </a:blip>
          <a:srcRect l="21701" t="20042" r="19040" b="6471"/>
          <a:stretch>
            <a:fillRect/>
          </a:stretch>
        </p:blipFill>
        <p:spPr bwMode="auto">
          <a:xfrm>
            <a:off x="0" y="1988840"/>
            <a:ext cx="9144000" cy="4869160"/>
          </a:xfrm>
          <a:prstGeom prst="rect">
            <a:avLst/>
          </a:prstGeom>
          <a:noFill/>
          <a:ln w="12700">
            <a:noFill/>
            <a:miter lim="800000"/>
            <a:headEnd/>
            <a:tailEnd/>
          </a:ln>
          <a:effectLst/>
        </p:spPr>
      </p:pic>
      <p:sp>
        <p:nvSpPr>
          <p:cNvPr id="63491" name="Text Box 3"/>
          <p:cNvSpPr txBox="1">
            <a:spLocks noChangeArrowheads="1"/>
          </p:cNvSpPr>
          <p:nvPr/>
        </p:nvSpPr>
        <p:spPr bwMode="auto">
          <a:xfrm>
            <a:off x="0" y="0"/>
            <a:ext cx="9144000" cy="892552"/>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2600" b="1" dirty="0" smtClean="0">
                <a:solidFill>
                  <a:srgbClr val="9900CC"/>
                </a:solidFill>
                <a:latin typeface="Calibri" pitchFamily="34" charset="0"/>
              </a:rPr>
              <a:t>Into medulla oblongata are situated two centers, controlling the heart performance.</a:t>
            </a:r>
            <a:endParaRPr lang="en-GB" sz="2600" b="1" dirty="0">
              <a:solidFill>
                <a:srgbClr val="9900CC"/>
              </a:solidFill>
              <a:latin typeface="Calibri" pitchFamily="34" charset="0"/>
            </a:endParaRPr>
          </a:p>
        </p:txBody>
      </p:sp>
      <p:sp>
        <p:nvSpPr>
          <p:cNvPr id="63492" name="Text Box 4"/>
          <p:cNvSpPr txBox="1">
            <a:spLocks noChangeArrowheads="1"/>
          </p:cNvSpPr>
          <p:nvPr/>
        </p:nvSpPr>
        <p:spPr bwMode="auto">
          <a:xfrm>
            <a:off x="0" y="838200"/>
            <a:ext cx="8839200" cy="457200"/>
          </a:xfrm>
          <a:prstGeom prst="rect">
            <a:avLst/>
          </a:prstGeom>
          <a:noFill/>
          <a:ln w="9525">
            <a:noFill/>
            <a:miter lim="800000"/>
            <a:headEnd/>
            <a:tailEnd/>
          </a:ln>
          <a:effectLst/>
        </p:spPr>
        <p:txBody>
          <a:bodyPr>
            <a:spAutoFit/>
          </a:bodyPr>
          <a:lstStyle/>
          <a:p>
            <a:pPr>
              <a:spcBef>
                <a:spcPct val="50000"/>
              </a:spcBef>
            </a:pPr>
            <a:endParaRPr lang="bg-BG"/>
          </a:p>
        </p:txBody>
      </p:sp>
      <p:sp>
        <p:nvSpPr>
          <p:cNvPr id="63495" name="Text Box 7"/>
          <p:cNvSpPr txBox="1">
            <a:spLocks noChangeArrowheads="1"/>
          </p:cNvSpPr>
          <p:nvPr/>
        </p:nvSpPr>
        <p:spPr bwMode="auto">
          <a:xfrm>
            <a:off x="-76200" y="1412776"/>
            <a:ext cx="9220200" cy="535531"/>
          </a:xfrm>
          <a:prstGeom prst="rect">
            <a:avLst/>
          </a:prstGeom>
          <a:noFill/>
          <a:ln w="9525">
            <a:noFill/>
            <a:miter lim="800000"/>
            <a:headEnd/>
            <a:tailEnd/>
          </a:ln>
          <a:effectLst/>
        </p:spPr>
        <p:txBody>
          <a:bodyPr wrap="square">
            <a:spAutoFit/>
          </a:bodyPr>
          <a:lstStyle/>
          <a:p>
            <a:pPr>
              <a:lnSpc>
                <a:spcPct val="80000"/>
              </a:lnSpc>
              <a:spcBef>
                <a:spcPct val="50000"/>
              </a:spcBef>
              <a:buFont typeface="Wingdings" pitchFamily="2" charset="2"/>
              <a:buChar char="Ø"/>
            </a:pPr>
            <a:r>
              <a:rPr lang="en-US" b="1" dirty="0" smtClean="0">
                <a:solidFill>
                  <a:srgbClr val="660066"/>
                </a:solidFill>
                <a:latin typeface="Comic Sans MS" pitchFamily="66" charset="0"/>
              </a:rPr>
              <a:t>Cardio-inhibitor</a:t>
            </a:r>
            <a:r>
              <a:rPr lang="en-US" b="1" dirty="0">
                <a:solidFill>
                  <a:srgbClr val="660066"/>
                </a:solidFill>
                <a:latin typeface="Comic Sans MS" pitchFamily="66" charset="0"/>
              </a:rPr>
              <a:t> </a:t>
            </a:r>
            <a:r>
              <a:rPr lang="en-US" b="1" dirty="0" smtClean="0">
                <a:solidFill>
                  <a:srgbClr val="660066"/>
                </a:solidFill>
                <a:latin typeface="Comic Sans MS" pitchFamily="66" charset="0"/>
              </a:rPr>
              <a:t>center -</a:t>
            </a:r>
            <a:r>
              <a:rPr lang="bg-BG" b="1" dirty="0" smtClean="0">
                <a:solidFill>
                  <a:srgbClr val="660066"/>
                </a:solidFill>
                <a:latin typeface="Comic Sans MS" pitchFamily="66" charset="0"/>
              </a:rPr>
              <a:t> </a:t>
            </a:r>
            <a:r>
              <a:rPr lang="en-US" b="1" dirty="0" smtClean="0">
                <a:solidFill>
                  <a:srgbClr val="660066"/>
                </a:solidFill>
                <a:latin typeface="Comic Sans MS" pitchFamily="66" charset="0"/>
              </a:rPr>
              <a:t>through </a:t>
            </a:r>
            <a:r>
              <a:rPr lang="en-US" b="1" dirty="0" err="1" smtClean="0">
                <a:solidFill>
                  <a:srgbClr val="660066"/>
                </a:solidFill>
                <a:latin typeface="Comic Sans MS" pitchFamily="66" charset="0"/>
              </a:rPr>
              <a:t>vagus</a:t>
            </a:r>
            <a:r>
              <a:rPr lang="en-US" b="1" dirty="0" smtClean="0">
                <a:solidFill>
                  <a:srgbClr val="660066"/>
                </a:solidFill>
                <a:latin typeface="Comic Sans MS" pitchFamily="66" charset="0"/>
              </a:rPr>
              <a:t> nerve performs negative effects on heart performance</a:t>
            </a:r>
            <a:endParaRPr lang="en-GB" b="1" dirty="0">
              <a:solidFill>
                <a:srgbClr val="660066"/>
              </a:solidFill>
              <a:latin typeface="Comic Sans MS" pitchFamily="66" charset="0"/>
            </a:endParaRPr>
          </a:p>
        </p:txBody>
      </p:sp>
      <p:sp>
        <p:nvSpPr>
          <p:cNvPr id="9" name="Title 8"/>
          <p:cNvSpPr>
            <a:spLocks noGrp="1"/>
          </p:cNvSpPr>
          <p:nvPr>
            <p:ph type="title"/>
          </p:nvPr>
        </p:nvSpPr>
        <p:spPr>
          <a:xfrm>
            <a:off x="0" y="908720"/>
            <a:ext cx="8964488" cy="566936"/>
          </a:xfrm>
        </p:spPr>
        <p:txBody>
          <a:bodyPr>
            <a:normAutofit fontScale="90000"/>
          </a:bodyPr>
          <a:lstStyle/>
          <a:p>
            <a:r>
              <a:rPr lang="bg-BG" sz="2200" b="1" dirty="0" smtClean="0">
                <a:solidFill>
                  <a:srgbClr val="FF0000"/>
                </a:solidFill>
                <a:latin typeface="Comic Sans MS" pitchFamily="66" charset="0"/>
              </a:rPr>
              <a:t>&gt;</a:t>
            </a:r>
            <a:r>
              <a:rPr lang="en-US" sz="2000" b="1" dirty="0" smtClean="0">
                <a:solidFill>
                  <a:srgbClr val="FF0000"/>
                </a:solidFill>
                <a:latin typeface="Comic Sans MS" pitchFamily="66" charset="0"/>
              </a:rPr>
              <a:t>Cardio-accelerator center –</a:t>
            </a:r>
            <a:r>
              <a:rPr lang="bg-BG" sz="2000" b="1" dirty="0" smtClean="0">
                <a:solidFill>
                  <a:srgbClr val="FF0000"/>
                </a:solidFill>
                <a:latin typeface="Comic Sans MS" pitchFamily="66" charset="0"/>
              </a:rPr>
              <a:t> </a:t>
            </a:r>
            <a:r>
              <a:rPr lang="en-US" sz="2000" b="1" dirty="0" smtClean="0">
                <a:solidFill>
                  <a:srgbClr val="FF0000"/>
                </a:solidFill>
                <a:latin typeface="Comic Sans MS" pitchFamily="66" charset="0"/>
              </a:rPr>
              <a:t>through </a:t>
            </a:r>
            <a:r>
              <a:rPr lang="en-US" sz="2000" b="1" dirty="0" err="1" smtClean="0">
                <a:solidFill>
                  <a:srgbClr val="FF0000"/>
                </a:solidFill>
                <a:latin typeface="Comic Sans MS" pitchFamily="66" charset="0"/>
              </a:rPr>
              <a:t>sympathicus</a:t>
            </a:r>
            <a:r>
              <a:rPr lang="en-US" sz="2000" b="1" dirty="0" smtClean="0">
                <a:solidFill>
                  <a:srgbClr val="FF0000"/>
                </a:solidFill>
                <a:latin typeface="Comic Sans MS" pitchFamily="66" charset="0"/>
              </a:rPr>
              <a:t> performs positive effects on heart performance</a:t>
            </a:r>
            <a:endParaRPr lang="bg-BG" sz="2000" dirty="0"/>
          </a:p>
        </p:txBody>
      </p:sp>
      <p:sp>
        <p:nvSpPr>
          <p:cNvPr id="10" name="Content Placeholder 9"/>
          <p:cNvSpPr>
            <a:spLocks noGrp="1"/>
          </p:cNvSpPr>
          <p:nvPr>
            <p:ph idx="1"/>
          </p:nvPr>
        </p:nvSpPr>
        <p:spPr/>
        <p:txBody>
          <a:bodyPr/>
          <a:lstStyle/>
          <a:p>
            <a:endParaRPr lang="bg-BG"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3495"/>
                                        </p:tgtEl>
                                        <p:attrNameLst>
                                          <p:attrName>style.visibility</p:attrName>
                                        </p:attrNameLst>
                                      </p:cBhvr>
                                      <p:to>
                                        <p:strVal val="visible"/>
                                      </p:to>
                                    </p:set>
                                    <p:anim calcmode="lin" valueType="num">
                                      <p:cBhvr>
                                        <p:cTn id="7" dur="1000" fill="hold"/>
                                        <p:tgtEl>
                                          <p:spTgt spid="63495"/>
                                        </p:tgtEl>
                                        <p:attrNameLst>
                                          <p:attrName>ppt_w</p:attrName>
                                        </p:attrNameLst>
                                      </p:cBhvr>
                                      <p:tavLst>
                                        <p:tav tm="0">
                                          <p:val>
                                            <p:fltVal val="0"/>
                                          </p:val>
                                        </p:tav>
                                        <p:tav tm="100000">
                                          <p:val>
                                            <p:strVal val="#ppt_w"/>
                                          </p:val>
                                        </p:tav>
                                      </p:tavLst>
                                    </p:anim>
                                    <p:anim calcmode="lin" valueType="num">
                                      <p:cBhvr>
                                        <p:cTn id="8" dur="1000" fill="hold"/>
                                        <p:tgtEl>
                                          <p:spTgt spid="63495"/>
                                        </p:tgtEl>
                                        <p:attrNameLst>
                                          <p:attrName>ppt_h</p:attrName>
                                        </p:attrNameLst>
                                      </p:cBhvr>
                                      <p:tavLst>
                                        <p:tav tm="0">
                                          <p:val>
                                            <p:fltVal val="0"/>
                                          </p:val>
                                        </p:tav>
                                        <p:tav tm="100000">
                                          <p:val>
                                            <p:strVal val="#ppt_h"/>
                                          </p:val>
                                        </p:tav>
                                      </p:tavLst>
                                    </p:anim>
                                    <p:anim calcmode="lin" valueType="num">
                                      <p:cBhvr>
                                        <p:cTn id="9" dur="1000" fill="hold"/>
                                        <p:tgtEl>
                                          <p:spTgt spid="6349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349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E:\48a.jpg"/>
          <p:cNvPicPr>
            <a:picLocks noChangeAspect="1" noChangeArrowheads="1"/>
          </p:cNvPicPr>
          <p:nvPr/>
        </p:nvPicPr>
        <p:blipFill>
          <a:blip r:embed="rId2" cstate="print">
            <a:lum bright="-12000" contrast="18000"/>
          </a:blip>
          <a:srcRect l="3334" t="11301" r="58333"/>
          <a:stretch>
            <a:fillRect/>
          </a:stretch>
        </p:blipFill>
        <p:spPr bwMode="auto">
          <a:xfrm>
            <a:off x="0" y="2996952"/>
            <a:ext cx="4716016" cy="3861048"/>
          </a:xfrm>
          <a:prstGeom prst="rect">
            <a:avLst/>
          </a:prstGeom>
          <a:noFill/>
        </p:spPr>
      </p:pic>
      <p:sp>
        <p:nvSpPr>
          <p:cNvPr id="70659" name="Text Box 3"/>
          <p:cNvSpPr txBox="1">
            <a:spLocks noChangeArrowheads="1"/>
          </p:cNvSpPr>
          <p:nvPr/>
        </p:nvSpPr>
        <p:spPr bwMode="auto">
          <a:xfrm>
            <a:off x="0" y="188640"/>
            <a:ext cx="9144000" cy="412421"/>
          </a:xfrm>
          <a:prstGeom prst="rect">
            <a:avLst/>
          </a:prstGeom>
          <a:noFill/>
          <a:ln w="9525">
            <a:noFill/>
            <a:miter lim="800000"/>
            <a:headEnd/>
            <a:tailEnd/>
          </a:ln>
          <a:effectLst/>
        </p:spPr>
        <p:txBody>
          <a:bodyPr>
            <a:spAutoFit/>
          </a:bodyPr>
          <a:lstStyle/>
          <a:p>
            <a:pPr algn="ctr">
              <a:lnSpc>
                <a:spcPct val="80000"/>
              </a:lnSpc>
              <a:spcBef>
                <a:spcPct val="50000"/>
              </a:spcBef>
            </a:pPr>
            <a:r>
              <a:rPr lang="en-US" sz="2600" b="1" dirty="0" smtClean="0">
                <a:solidFill>
                  <a:srgbClr val="CC0066"/>
                </a:solidFill>
                <a:latin typeface="Calibri" pitchFamily="34" charset="0"/>
              </a:rPr>
              <a:t>Reflex control of heart performance by mechanoreceptors</a:t>
            </a:r>
            <a:endParaRPr lang="en-GB" sz="2600" b="1" dirty="0">
              <a:solidFill>
                <a:srgbClr val="CC0066"/>
              </a:solidFill>
              <a:latin typeface="Calibri" pitchFamily="34" charset="0"/>
            </a:endParaRPr>
          </a:p>
        </p:txBody>
      </p:sp>
      <p:sp>
        <p:nvSpPr>
          <p:cNvPr id="70660" name="Text Box 4"/>
          <p:cNvSpPr txBox="1">
            <a:spLocks noChangeArrowheads="1"/>
          </p:cNvSpPr>
          <p:nvPr/>
        </p:nvSpPr>
        <p:spPr bwMode="auto">
          <a:xfrm>
            <a:off x="0" y="908720"/>
            <a:ext cx="9144000" cy="316433"/>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q"/>
            </a:pPr>
            <a:r>
              <a:rPr lang="en-US" b="1" dirty="0" smtClean="0">
                <a:solidFill>
                  <a:srgbClr val="9900CC"/>
                </a:solidFill>
                <a:latin typeface="Comic Sans MS" pitchFamily="66" charset="0"/>
              </a:rPr>
              <a:t>The volume receptors excite by the increased volume.</a:t>
            </a:r>
            <a:endParaRPr lang="en-GB" b="1" dirty="0">
              <a:solidFill>
                <a:srgbClr val="9900CC"/>
              </a:solidFill>
              <a:latin typeface="Comic Sans MS" pitchFamily="66" charset="0"/>
            </a:endParaRPr>
          </a:p>
        </p:txBody>
      </p:sp>
      <p:sp>
        <p:nvSpPr>
          <p:cNvPr id="70661" name="Text Box 5"/>
          <p:cNvSpPr txBox="1">
            <a:spLocks noChangeArrowheads="1"/>
          </p:cNvSpPr>
          <p:nvPr/>
        </p:nvSpPr>
        <p:spPr bwMode="auto">
          <a:xfrm>
            <a:off x="0" y="1556792"/>
            <a:ext cx="40386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en-US" b="1" dirty="0" smtClean="0">
                <a:solidFill>
                  <a:srgbClr val="0000FF"/>
                </a:solidFill>
                <a:latin typeface="Comic Sans MS" pitchFamily="66" charset="0"/>
              </a:rPr>
              <a:t>Pulmonary artery</a:t>
            </a:r>
            <a:endParaRPr lang="en-GB" b="1" dirty="0">
              <a:latin typeface="Comic Sans MS" pitchFamily="66" charset="0"/>
            </a:endParaRPr>
          </a:p>
        </p:txBody>
      </p:sp>
      <p:sp>
        <p:nvSpPr>
          <p:cNvPr id="70662" name="Text Box 6"/>
          <p:cNvSpPr txBox="1">
            <a:spLocks noChangeArrowheads="1"/>
          </p:cNvSpPr>
          <p:nvPr/>
        </p:nvSpPr>
        <p:spPr bwMode="auto">
          <a:xfrm>
            <a:off x="6084168" y="1412776"/>
            <a:ext cx="2594992" cy="646331"/>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ü"/>
            </a:pPr>
            <a:r>
              <a:rPr lang="en-US" b="1" dirty="0" smtClean="0">
                <a:solidFill>
                  <a:srgbClr val="9966FF"/>
                </a:solidFill>
                <a:latin typeface="Comic Sans MS" pitchFamily="66" charset="0"/>
              </a:rPr>
              <a:t>V. cava superior and v. cava inferior </a:t>
            </a:r>
            <a:endParaRPr lang="en-GB" b="1" dirty="0">
              <a:solidFill>
                <a:srgbClr val="9966FF"/>
              </a:solidFill>
              <a:latin typeface="Comic Sans MS" pitchFamily="66" charset="0"/>
            </a:endParaRPr>
          </a:p>
        </p:txBody>
      </p:sp>
      <p:sp>
        <p:nvSpPr>
          <p:cNvPr id="70663" name="Text Box 7"/>
          <p:cNvSpPr txBox="1">
            <a:spLocks noChangeArrowheads="1"/>
          </p:cNvSpPr>
          <p:nvPr/>
        </p:nvSpPr>
        <p:spPr bwMode="auto">
          <a:xfrm>
            <a:off x="3923928" y="1556792"/>
            <a:ext cx="22860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en-US" b="1" dirty="0" smtClean="0">
                <a:solidFill>
                  <a:srgbClr val="9900CC"/>
                </a:solidFill>
                <a:latin typeface="Comic Sans MS" pitchFamily="66" charset="0"/>
              </a:rPr>
              <a:t>ventricles</a:t>
            </a:r>
            <a:endParaRPr lang="en-GB" b="1" dirty="0">
              <a:solidFill>
                <a:srgbClr val="9900CC"/>
              </a:solidFill>
              <a:latin typeface="Comic Sans MS" pitchFamily="66" charset="0"/>
            </a:endParaRPr>
          </a:p>
        </p:txBody>
      </p:sp>
      <p:sp>
        <p:nvSpPr>
          <p:cNvPr id="70664" name="Text Box 8"/>
          <p:cNvSpPr txBox="1">
            <a:spLocks noChangeArrowheads="1"/>
          </p:cNvSpPr>
          <p:nvPr/>
        </p:nvSpPr>
        <p:spPr bwMode="auto">
          <a:xfrm>
            <a:off x="0" y="1143000"/>
            <a:ext cx="87630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bg-BG" b="1" dirty="0">
                <a:solidFill>
                  <a:srgbClr val="0000CC"/>
                </a:solidFill>
                <a:latin typeface="Comic Sans MS" pitchFamily="66" charset="0"/>
              </a:rPr>
              <a:t> </a:t>
            </a:r>
            <a:r>
              <a:rPr lang="en-US" b="1" dirty="0" smtClean="0">
                <a:solidFill>
                  <a:srgbClr val="0000CC"/>
                </a:solidFill>
                <a:latin typeface="Comic Sans MS" pitchFamily="66" charset="0"/>
              </a:rPr>
              <a:t>These receptors are situated at</a:t>
            </a:r>
            <a:r>
              <a:rPr lang="bg-BG" b="1" dirty="0" smtClean="0">
                <a:solidFill>
                  <a:srgbClr val="0000CC"/>
                </a:solidFill>
                <a:latin typeface="Comic Sans MS" pitchFamily="66" charset="0"/>
              </a:rPr>
              <a:t>:</a:t>
            </a:r>
            <a:endParaRPr lang="en-GB" b="1" dirty="0">
              <a:solidFill>
                <a:srgbClr val="0000CC"/>
              </a:solidFill>
              <a:latin typeface="Comic Sans MS" pitchFamily="66" charset="0"/>
            </a:endParaRPr>
          </a:p>
        </p:txBody>
      </p:sp>
      <p:sp>
        <p:nvSpPr>
          <p:cNvPr id="70665" name="Text Box 9"/>
          <p:cNvSpPr txBox="1">
            <a:spLocks noChangeArrowheads="1"/>
          </p:cNvSpPr>
          <p:nvPr/>
        </p:nvSpPr>
        <p:spPr bwMode="auto">
          <a:xfrm>
            <a:off x="0" y="1988840"/>
            <a:ext cx="80772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bg-BG" b="1" dirty="0">
                <a:solidFill>
                  <a:srgbClr val="CC3399"/>
                </a:solidFill>
                <a:latin typeface="Comic Sans MS" pitchFamily="66" charset="0"/>
              </a:rPr>
              <a:t> </a:t>
            </a:r>
            <a:r>
              <a:rPr lang="en-US" b="1" dirty="0" smtClean="0">
                <a:solidFill>
                  <a:srgbClr val="CC3399"/>
                </a:solidFill>
                <a:latin typeface="Comic Sans MS" pitchFamily="66" charset="0"/>
              </a:rPr>
              <a:t>into the atria are situated </a:t>
            </a:r>
            <a:r>
              <a:rPr lang="bg-BG" b="1" dirty="0" smtClean="0">
                <a:solidFill>
                  <a:srgbClr val="CC3399"/>
                </a:solidFill>
                <a:latin typeface="Comic Sans MS" pitchFamily="66" charset="0"/>
              </a:rPr>
              <a:t>2 </a:t>
            </a:r>
            <a:r>
              <a:rPr lang="en-US" b="1" dirty="0" smtClean="0">
                <a:solidFill>
                  <a:srgbClr val="CC3399"/>
                </a:solidFill>
                <a:latin typeface="Comic Sans MS" pitchFamily="66" charset="0"/>
              </a:rPr>
              <a:t>types of receptors</a:t>
            </a:r>
            <a:r>
              <a:rPr lang="bg-BG" b="1" dirty="0" smtClean="0">
                <a:solidFill>
                  <a:srgbClr val="CC3399"/>
                </a:solidFill>
                <a:latin typeface="Comic Sans MS" pitchFamily="66" charset="0"/>
              </a:rPr>
              <a:t>:</a:t>
            </a:r>
            <a:endParaRPr lang="bg-BG" b="1" dirty="0">
              <a:solidFill>
                <a:srgbClr val="CC3399"/>
              </a:solidFill>
              <a:latin typeface="Comic Sans MS" pitchFamily="66" charset="0"/>
            </a:endParaRPr>
          </a:p>
        </p:txBody>
      </p:sp>
      <p:sp>
        <p:nvSpPr>
          <p:cNvPr id="70666" name="Rectangle 10"/>
          <p:cNvSpPr>
            <a:spLocks noChangeArrowheads="1"/>
          </p:cNvSpPr>
          <p:nvPr/>
        </p:nvSpPr>
        <p:spPr bwMode="auto">
          <a:xfrm>
            <a:off x="0" y="2348880"/>
            <a:ext cx="5740674" cy="369332"/>
          </a:xfrm>
          <a:prstGeom prst="rect">
            <a:avLst/>
          </a:prstGeom>
          <a:noFill/>
          <a:ln w="9525">
            <a:noFill/>
            <a:miter lim="800000"/>
            <a:headEnd/>
            <a:tailEnd/>
          </a:ln>
          <a:effectLst/>
        </p:spPr>
        <p:txBody>
          <a:bodyPr wrap="none">
            <a:spAutoFit/>
          </a:bodyPr>
          <a:lstStyle/>
          <a:p>
            <a:pPr>
              <a:spcBef>
                <a:spcPct val="50000"/>
              </a:spcBef>
              <a:buFont typeface="Wingdings" pitchFamily="2" charset="2"/>
              <a:buChar char="ü"/>
            </a:pPr>
            <a:r>
              <a:rPr lang="bg-BG" b="1" dirty="0">
                <a:solidFill>
                  <a:srgbClr val="FF0066"/>
                </a:solidFill>
                <a:latin typeface="Comic Sans MS" pitchFamily="66" charset="0"/>
              </a:rPr>
              <a:t> </a:t>
            </a:r>
            <a:r>
              <a:rPr lang="en-US" b="1" dirty="0" smtClean="0">
                <a:solidFill>
                  <a:srgbClr val="FF0066"/>
                </a:solidFill>
                <a:latin typeface="Comic Sans MS" pitchFamily="66" charset="0"/>
              </a:rPr>
              <a:t>type</a:t>
            </a:r>
            <a:r>
              <a:rPr lang="bg-BG" b="1" dirty="0" smtClean="0">
                <a:solidFill>
                  <a:srgbClr val="FF0066"/>
                </a:solidFill>
                <a:latin typeface="Comic Sans MS" pitchFamily="66" charset="0"/>
              </a:rPr>
              <a:t> </a:t>
            </a:r>
            <a:r>
              <a:rPr lang="bg-BG" b="1" dirty="0">
                <a:solidFill>
                  <a:srgbClr val="FF0066"/>
                </a:solidFill>
                <a:latin typeface="Comic Sans MS" pitchFamily="66" charset="0"/>
              </a:rPr>
              <a:t>А – </a:t>
            </a:r>
            <a:r>
              <a:rPr lang="en-US" b="1" dirty="0" smtClean="0">
                <a:solidFill>
                  <a:srgbClr val="FF0066"/>
                </a:solidFill>
                <a:latin typeface="Comic Sans MS" pitchFamily="66" charset="0"/>
              </a:rPr>
              <a:t>they excite during </a:t>
            </a:r>
            <a:r>
              <a:rPr lang="en-US" b="1" dirty="0" err="1" smtClean="0">
                <a:solidFill>
                  <a:srgbClr val="FF0066"/>
                </a:solidFill>
                <a:latin typeface="Comic Sans MS" pitchFamily="66" charset="0"/>
              </a:rPr>
              <a:t>atrial</a:t>
            </a:r>
            <a:r>
              <a:rPr lang="en-US" b="1" dirty="0" smtClean="0">
                <a:solidFill>
                  <a:srgbClr val="FF0066"/>
                </a:solidFill>
                <a:latin typeface="Comic Sans MS" pitchFamily="66" charset="0"/>
              </a:rPr>
              <a:t> contraction</a:t>
            </a:r>
            <a:endParaRPr lang="en-GB" b="1" dirty="0">
              <a:solidFill>
                <a:srgbClr val="FF0066"/>
              </a:solidFill>
              <a:latin typeface="Comic Sans MS" pitchFamily="66" charset="0"/>
            </a:endParaRPr>
          </a:p>
        </p:txBody>
      </p:sp>
      <p:sp>
        <p:nvSpPr>
          <p:cNvPr id="70667" name="Text Box 11"/>
          <p:cNvSpPr txBox="1">
            <a:spLocks noChangeArrowheads="1"/>
          </p:cNvSpPr>
          <p:nvPr/>
        </p:nvSpPr>
        <p:spPr bwMode="auto">
          <a:xfrm>
            <a:off x="0" y="2708920"/>
            <a:ext cx="89154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bg-BG" b="1" dirty="0">
                <a:solidFill>
                  <a:srgbClr val="FF0000"/>
                </a:solidFill>
                <a:latin typeface="Comic Sans MS" pitchFamily="66" charset="0"/>
              </a:rPr>
              <a:t> </a:t>
            </a:r>
            <a:r>
              <a:rPr lang="en-US" b="1" dirty="0" smtClean="0">
                <a:solidFill>
                  <a:srgbClr val="FF0000"/>
                </a:solidFill>
                <a:latin typeface="Comic Sans MS" pitchFamily="66" charset="0"/>
              </a:rPr>
              <a:t>type</a:t>
            </a:r>
            <a:r>
              <a:rPr lang="bg-BG" b="1" dirty="0" smtClean="0">
                <a:solidFill>
                  <a:srgbClr val="FF0000"/>
                </a:solidFill>
                <a:latin typeface="Comic Sans MS" pitchFamily="66" charset="0"/>
              </a:rPr>
              <a:t> </a:t>
            </a:r>
            <a:r>
              <a:rPr lang="bg-BG" b="1" dirty="0">
                <a:solidFill>
                  <a:srgbClr val="FF0000"/>
                </a:solidFill>
                <a:latin typeface="Comic Sans MS" pitchFamily="66" charset="0"/>
              </a:rPr>
              <a:t>В – </a:t>
            </a:r>
            <a:r>
              <a:rPr lang="en-US" b="1" dirty="0" smtClean="0">
                <a:solidFill>
                  <a:srgbClr val="FF0066"/>
                </a:solidFill>
                <a:latin typeface="Comic Sans MS" pitchFamily="66" charset="0"/>
              </a:rPr>
              <a:t>they excite during </a:t>
            </a:r>
            <a:r>
              <a:rPr lang="en-US" b="1" dirty="0" err="1" smtClean="0">
                <a:solidFill>
                  <a:srgbClr val="FF0066"/>
                </a:solidFill>
                <a:latin typeface="Comic Sans MS" pitchFamily="66" charset="0"/>
              </a:rPr>
              <a:t>atrial</a:t>
            </a:r>
            <a:r>
              <a:rPr lang="en-US" b="1" dirty="0" smtClean="0">
                <a:solidFill>
                  <a:srgbClr val="FF0066"/>
                </a:solidFill>
                <a:latin typeface="Comic Sans MS" pitchFamily="66" charset="0"/>
              </a:rPr>
              <a:t> filling</a:t>
            </a:r>
            <a:endParaRPr lang="en-GB" b="1" dirty="0">
              <a:solidFill>
                <a:srgbClr val="FF0000"/>
              </a:solidFill>
              <a:latin typeface="Comic Sans MS" pitchFamily="66" charset="0"/>
            </a:endParaRPr>
          </a:p>
        </p:txBody>
      </p:sp>
      <p:pic>
        <p:nvPicPr>
          <p:cNvPr id="70683" name="Picture 27" descr="E:\48a.jpg"/>
          <p:cNvPicPr>
            <a:picLocks noChangeAspect="1" noChangeArrowheads="1"/>
          </p:cNvPicPr>
          <p:nvPr/>
        </p:nvPicPr>
        <p:blipFill>
          <a:blip r:embed="rId2" cstate="print">
            <a:lum bright="-12000" contrast="18000"/>
          </a:blip>
          <a:srcRect l="42500" t="11301" r="1666" b="38356"/>
          <a:stretch>
            <a:fillRect/>
          </a:stretch>
        </p:blipFill>
        <p:spPr bwMode="auto">
          <a:xfrm>
            <a:off x="4572000" y="3068960"/>
            <a:ext cx="4572000" cy="3789040"/>
          </a:xfrm>
          <a:prstGeom prst="rect">
            <a:avLst/>
          </a:prstGeom>
          <a:noFill/>
        </p:spPr>
      </p:pic>
      <p:sp>
        <p:nvSpPr>
          <p:cNvPr id="70684" name="Rectangle 28"/>
          <p:cNvSpPr>
            <a:spLocks noChangeArrowheads="1"/>
          </p:cNvSpPr>
          <p:nvPr/>
        </p:nvSpPr>
        <p:spPr bwMode="auto">
          <a:xfrm>
            <a:off x="2483768" y="1556792"/>
            <a:ext cx="906017" cy="369332"/>
          </a:xfrm>
          <a:prstGeom prst="rect">
            <a:avLst/>
          </a:prstGeom>
          <a:noFill/>
          <a:ln w="9525">
            <a:noFill/>
            <a:miter lim="800000"/>
            <a:headEnd/>
            <a:tailEnd/>
          </a:ln>
          <a:effectLst/>
        </p:spPr>
        <p:txBody>
          <a:bodyPr wrap="none">
            <a:spAutoFit/>
          </a:bodyPr>
          <a:lstStyle/>
          <a:p>
            <a:pPr>
              <a:spcBef>
                <a:spcPct val="50000"/>
              </a:spcBef>
              <a:buFont typeface="Wingdings" pitchFamily="2" charset="2"/>
              <a:buChar char="ü"/>
            </a:pPr>
            <a:r>
              <a:rPr lang="en-US" b="1" dirty="0" smtClean="0">
                <a:solidFill>
                  <a:srgbClr val="0033CC"/>
                </a:solidFill>
                <a:latin typeface="Comic Sans MS" pitchFamily="66" charset="0"/>
              </a:rPr>
              <a:t>atria</a:t>
            </a:r>
            <a:endParaRPr lang="en-GB" b="1" dirty="0">
              <a:solidFill>
                <a:srgbClr val="0033CC"/>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0664"/>
                                        </p:tgtEl>
                                        <p:attrNameLst>
                                          <p:attrName>style.visibility</p:attrName>
                                        </p:attrNameLst>
                                      </p:cBhvr>
                                      <p:to>
                                        <p:strVal val="visible"/>
                                      </p:to>
                                    </p:set>
                                    <p:anim calcmode="lin" valueType="num">
                                      <p:cBhvr>
                                        <p:cTn id="7" dur="1000" fill="hold"/>
                                        <p:tgtEl>
                                          <p:spTgt spid="70664"/>
                                        </p:tgtEl>
                                        <p:attrNameLst>
                                          <p:attrName>ppt_w</p:attrName>
                                        </p:attrNameLst>
                                      </p:cBhvr>
                                      <p:tavLst>
                                        <p:tav tm="0">
                                          <p:val>
                                            <p:fltVal val="0"/>
                                          </p:val>
                                        </p:tav>
                                        <p:tav tm="100000">
                                          <p:val>
                                            <p:strVal val="#ppt_w"/>
                                          </p:val>
                                        </p:tav>
                                      </p:tavLst>
                                    </p:anim>
                                    <p:anim calcmode="lin" valueType="num">
                                      <p:cBhvr>
                                        <p:cTn id="8" dur="1000" fill="hold"/>
                                        <p:tgtEl>
                                          <p:spTgt spid="70664"/>
                                        </p:tgtEl>
                                        <p:attrNameLst>
                                          <p:attrName>ppt_h</p:attrName>
                                        </p:attrNameLst>
                                      </p:cBhvr>
                                      <p:tavLst>
                                        <p:tav tm="0">
                                          <p:val>
                                            <p:fltVal val="0"/>
                                          </p:val>
                                        </p:tav>
                                        <p:tav tm="100000">
                                          <p:val>
                                            <p:strVal val="#ppt_h"/>
                                          </p:val>
                                        </p:tav>
                                      </p:tavLst>
                                    </p:anim>
                                    <p:anim calcmode="lin" valueType="num">
                                      <p:cBhvr>
                                        <p:cTn id="9" dur="1000" fill="hold"/>
                                        <p:tgtEl>
                                          <p:spTgt spid="7066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066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0661"/>
                                        </p:tgtEl>
                                        <p:attrNameLst>
                                          <p:attrName>style.visibility</p:attrName>
                                        </p:attrNameLst>
                                      </p:cBhvr>
                                      <p:to>
                                        <p:strVal val="visible"/>
                                      </p:to>
                                    </p:set>
                                    <p:animEffect transition="in" filter="wipe(left)">
                                      <p:cBhvr>
                                        <p:cTn id="15" dur="500"/>
                                        <p:tgtEl>
                                          <p:spTgt spid="7066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0662"/>
                                        </p:tgtEl>
                                        <p:attrNameLst>
                                          <p:attrName>style.visibility</p:attrName>
                                        </p:attrNameLst>
                                      </p:cBhvr>
                                      <p:to>
                                        <p:strVal val="visible"/>
                                      </p:to>
                                    </p:set>
                                    <p:animEffect transition="in" filter="wipe(left)">
                                      <p:cBhvr>
                                        <p:cTn id="20" dur="500"/>
                                        <p:tgtEl>
                                          <p:spTgt spid="7066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0684"/>
                                        </p:tgtEl>
                                        <p:attrNameLst>
                                          <p:attrName>style.visibility</p:attrName>
                                        </p:attrNameLst>
                                      </p:cBhvr>
                                      <p:to>
                                        <p:strVal val="visible"/>
                                      </p:to>
                                    </p:set>
                                    <p:animEffect transition="in" filter="wipe(left)">
                                      <p:cBhvr>
                                        <p:cTn id="25" dur="500"/>
                                        <p:tgtEl>
                                          <p:spTgt spid="7068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0663"/>
                                        </p:tgtEl>
                                        <p:attrNameLst>
                                          <p:attrName>style.visibility</p:attrName>
                                        </p:attrNameLst>
                                      </p:cBhvr>
                                      <p:to>
                                        <p:strVal val="visible"/>
                                      </p:to>
                                    </p:set>
                                    <p:animEffect transition="in" filter="wipe(left)">
                                      <p:cBhvr>
                                        <p:cTn id="30" dur="500"/>
                                        <p:tgtEl>
                                          <p:spTgt spid="70663"/>
                                        </p:tgtEl>
                                      </p:cBhvr>
                                    </p:animEffect>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70665"/>
                                        </p:tgtEl>
                                        <p:attrNameLst>
                                          <p:attrName>style.visibility</p:attrName>
                                        </p:attrNameLst>
                                      </p:cBhvr>
                                      <p:to>
                                        <p:strVal val="visible"/>
                                      </p:to>
                                    </p:set>
                                    <p:anim calcmode="lin" valueType="num">
                                      <p:cBhvr>
                                        <p:cTn id="35" dur="1000" fill="hold"/>
                                        <p:tgtEl>
                                          <p:spTgt spid="70665"/>
                                        </p:tgtEl>
                                        <p:attrNameLst>
                                          <p:attrName>ppt_w</p:attrName>
                                        </p:attrNameLst>
                                      </p:cBhvr>
                                      <p:tavLst>
                                        <p:tav tm="0">
                                          <p:val>
                                            <p:fltVal val="0"/>
                                          </p:val>
                                        </p:tav>
                                        <p:tav tm="100000">
                                          <p:val>
                                            <p:strVal val="#ppt_w"/>
                                          </p:val>
                                        </p:tav>
                                      </p:tavLst>
                                    </p:anim>
                                    <p:anim calcmode="lin" valueType="num">
                                      <p:cBhvr>
                                        <p:cTn id="36" dur="1000" fill="hold"/>
                                        <p:tgtEl>
                                          <p:spTgt spid="70665"/>
                                        </p:tgtEl>
                                        <p:attrNameLst>
                                          <p:attrName>ppt_h</p:attrName>
                                        </p:attrNameLst>
                                      </p:cBhvr>
                                      <p:tavLst>
                                        <p:tav tm="0">
                                          <p:val>
                                            <p:fltVal val="0"/>
                                          </p:val>
                                        </p:tav>
                                        <p:tav tm="100000">
                                          <p:val>
                                            <p:strVal val="#ppt_h"/>
                                          </p:val>
                                        </p:tav>
                                      </p:tavLst>
                                    </p:anim>
                                    <p:anim calcmode="lin" valueType="num">
                                      <p:cBhvr>
                                        <p:cTn id="37" dur="1000" fill="hold"/>
                                        <p:tgtEl>
                                          <p:spTgt spid="70665"/>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7066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0666"/>
                                        </p:tgtEl>
                                        <p:attrNameLst>
                                          <p:attrName>style.visibility</p:attrName>
                                        </p:attrNameLst>
                                      </p:cBhvr>
                                      <p:to>
                                        <p:strVal val="visible"/>
                                      </p:to>
                                    </p:set>
                                    <p:animEffect transition="in" filter="wipe(left)">
                                      <p:cBhvr>
                                        <p:cTn id="43" dur="500"/>
                                        <p:tgtEl>
                                          <p:spTgt spid="7066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0667"/>
                                        </p:tgtEl>
                                        <p:attrNameLst>
                                          <p:attrName>style.visibility</p:attrName>
                                        </p:attrNameLst>
                                      </p:cBhvr>
                                      <p:to>
                                        <p:strVal val="visible"/>
                                      </p:to>
                                    </p:set>
                                    <p:animEffect transition="in" filter="wipe(left)">
                                      <p:cBhvr>
                                        <p:cTn id="48" dur="500"/>
                                        <p:tgtEl>
                                          <p:spTgt spid="70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utoUpdateAnimBg="0"/>
      <p:bldP spid="70662" grpId="0" autoUpdateAnimBg="0"/>
      <p:bldP spid="70663" grpId="0" autoUpdateAnimBg="0"/>
      <p:bldP spid="70664" grpId="0" autoUpdateAnimBg="0"/>
      <p:bldP spid="70665" grpId="0" autoUpdateAnimBg="0"/>
      <p:bldP spid="70666" grpId="0" autoUpdateAnimBg="0"/>
      <p:bldP spid="70667" grpId="0" autoUpdateAnimBg="0"/>
      <p:bldP spid="7068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026" descr="D:\Elka\Baldwin.L25L26.2"/>
          <p:cNvPicPr>
            <a:picLocks noChangeAspect="1" noChangeArrowheads="1"/>
          </p:cNvPicPr>
          <p:nvPr/>
        </p:nvPicPr>
        <p:blipFill>
          <a:blip r:embed="rId2" cstate="print"/>
          <a:srcRect/>
          <a:stretch>
            <a:fillRect/>
          </a:stretch>
        </p:blipFill>
        <p:spPr bwMode="auto">
          <a:xfrm>
            <a:off x="800100" y="1772816"/>
            <a:ext cx="7543800" cy="5085184"/>
          </a:xfrm>
          <a:prstGeom prst="rect">
            <a:avLst/>
          </a:prstGeom>
          <a:noFill/>
        </p:spPr>
      </p:pic>
      <p:sp>
        <p:nvSpPr>
          <p:cNvPr id="75779" name="Text Box 1027"/>
          <p:cNvSpPr txBox="1">
            <a:spLocks noChangeArrowheads="1"/>
          </p:cNvSpPr>
          <p:nvPr/>
        </p:nvSpPr>
        <p:spPr bwMode="auto">
          <a:xfrm>
            <a:off x="0" y="0"/>
            <a:ext cx="9144000" cy="387798"/>
          </a:xfrm>
          <a:prstGeom prst="rect">
            <a:avLst/>
          </a:prstGeom>
          <a:noFill/>
          <a:ln w="9525">
            <a:noFill/>
            <a:miter lim="800000"/>
            <a:headEnd/>
            <a:tailEnd/>
          </a:ln>
          <a:effectLst/>
        </p:spPr>
        <p:txBody>
          <a:bodyPr>
            <a:spAutoFit/>
          </a:bodyPr>
          <a:lstStyle/>
          <a:p>
            <a:pPr>
              <a:lnSpc>
                <a:spcPct val="80000"/>
              </a:lnSpc>
              <a:spcBef>
                <a:spcPct val="50000"/>
              </a:spcBef>
            </a:pPr>
            <a:r>
              <a:rPr lang="en-US" sz="2400" b="1" dirty="0" smtClean="0">
                <a:solidFill>
                  <a:srgbClr val="FFFF00"/>
                </a:solidFill>
                <a:latin typeface="Calibri" pitchFamily="34" charset="0"/>
              </a:rPr>
              <a:t>Increased blood volume stimulates </a:t>
            </a:r>
            <a:r>
              <a:rPr lang="en-US" sz="2400" b="1" dirty="0" err="1" smtClean="0">
                <a:solidFill>
                  <a:srgbClr val="FFFF00"/>
                </a:solidFill>
                <a:latin typeface="Calibri" pitchFamily="34" charset="0"/>
              </a:rPr>
              <a:t>atrial</a:t>
            </a:r>
            <a:r>
              <a:rPr lang="en-US" sz="2400" b="1" dirty="0" smtClean="0">
                <a:solidFill>
                  <a:srgbClr val="FFFF00"/>
                </a:solidFill>
                <a:latin typeface="Calibri" pitchFamily="34" charset="0"/>
              </a:rPr>
              <a:t> mechanoreceptors type </a:t>
            </a:r>
            <a:r>
              <a:rPr lang="bg-BG" sz="2400" b="1" dirty="0" smtClean="0">
                <a:solidFill>
                  <a:srgbClr val="FFFF00"/>
                </a:solidFill>
                <a:latin typeface="Calibri" pitchFamily="34" charset="0"/>
              </a:rPr>
              <a:t>В</a:t>
            </a:r>
            <a:r>
              <a:rPr lang="bg-BG" sz="2000" b="1" dirty="0" smtClean="0">
                <a:solidFill>
                  <a:srgbClr val="FFFF00"/>
                </a:solidFill>
                <a:latin typeface="Comic Sans MS" pitchFamily="66" charset="0"/>
              </a:rPr>
              <a:t>:</a:t>
            </a:r>
            <a:endParaRPr lang="en-GB" sz="2000" b="1" dirty="0">
              <a:solidFill>
                <a:srgbClr val="FFFF00"/>
              </a:solidFill>
              <a:latin typeface="Comic Sans MS" pitchFamily="66" charset="0"/>
            </a:endParaRPr>
          </a:p>
        </p:txBody>
      </p:sp>
      <p:sp>
        <p:nvSpPr>
          <p:cNvPr id="75780" name="Text Box 1028"/>
          <p:cNvSpPr txBox="1">
            <a:spLocks noChangeArrowheads="1"/>
          </p:cNvSpPr>
          <p:nvPr/>
        </p:nvSpPr>
        <p:spPr bwMode="auto">
          <a:xfrm>
            <a:off x="0" y="631825"/>
            <a:ext cx="9372600" cy="634020"/>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Ø"/>
            </a:pPr>
            <a:r>
              <a:rPr lang="bg-BG" b="1" dirty="0">
                <a:solidFill>
                  <a:srgbClr val="00FF00"/>
                </a:solidFill>
                <a:latin typeface="Comic Sans MS" pitchFamily="66" charset="0"/>
              </a:rPr>
              <a:t> </a:t>
            </a:r>
            <a:r>
              <a:rPr lang="en-US" b="1" dirty="0" smtClean="0">
                <a:solidFill>
                  <a:srgbClr val="CCFF33"/>
                </a:solidFill>
                <a:latin typeface="Comic Sans MS" pitchFamily="66" charset="0"/>
              </a:rPr>
              <a:t>HR increases because increased tone of </a:t>
            </a:r>
            <a:r>
              <a:rPr lang="en-US" b="1" dirty="0" err="1" smtClean="0">
                <a:solidFill>
                  <a:srgbClr val="CCFF33"/>
                </a:solidFill>
                <a:latin typeface="Comic Sans MS" pitchFamily="66" charset="0"/>
              </a:rPr>
              <a:t>sympathicus</a:t>
            </a:r>
            <a:r>
              <a:rPr lang="en-US" b="1" dirty="0" smtClean="0">
                <a:solidFill>
                  <a:srgbClr val="CCFF33"/>
                </a:solidFill>
                <a:latin typeface="Comic Sans MS" pitchFamily="66" charset="0"/>
              </a:rPr>
              <a:t> and stimulation of SA node and decreased tone of </a:t>
            </a:r>
            <a:r>
              <a:rPr lang="en-US" b="1" dirty="0" err="1" smtClean="0">
                <a:solidFill>
                  <a:srgbClr val="CCFF33"/>
                </a:solidFill>
                <a:latin typeface="Comic Sans MS" pitchFamily="66" charset="0"/>
              </a:rPr>
              <a:t>vagus</a:t>
            </a:r>
            <a:r>
              <a:rPr lang="en-US" b="1" dirty="0" smtClean="0">
                <a:solidFill>
                  <a:srgbClr val="CCFF33"/>
                </a:solidFill>
                <a:latin typeface="Comic Sans MS" pitchFamily="66" charset="0"/>
              </a:rPr>
              <a:t> nerve – reflex of </a:t>
            </a:r>
            <a:r>
              <a:rPr lang="en-US" sz="2600" b="1" dirty="0" smtClean="0">
                <a:solidFill>
                  <a:srgbClr val="CCFF33"/>
                </a:solidFill>
                <a:latin typeface="Comic Sans MS" pitchFamily="66" charset="0"/>
              </a:rPr>
              <a:t>Bainbridge</a:t>
            </a:r>
            <a:r>
              <a:rPr lang="bg-BG" b="1" dirty="0" smtClean="0">
                <a:solidFill>
                  <a:srgbClr val="00FF00"/>
                </a:solidFill>
                <a:latin typeface="Comic Sans MS" pitchFamily="66" charset="0"/>
              </a:rPr>
              <a:t>  </a:t>
            </a:r>
            <a:endParaRPr lang="en-GB" b="1" dirty="0">
              <a:solidFill>
                <a:srgbClr val="00FF00"/>
              </a:solidFill>
              <a:latin typeface="Comic Sans MS" pitchFamily="66" charset="0"/>
            </a:endParaRPr>
          </a:p>
        </p:txBody>
      </p:sp>
      <p:sp>
        <p:nvSpPr>
          <p:cNvPr id="7" name="Title 6"/>
          <p:cNvSpPr>
            <a:spLocks noGrp="1"/>
          </p:cNvSpPr>
          <p:nvPr>
            <p:ph type="ctrTitle"/>
          </p:nvPr>
        </p:nvSpPr>
        <p:spPr/>
        <p:txBody>
          <a:bodyPr/>
          <a:lstStyle/>
          <a:p>
            <a:endParaRPr lang="bg-BG" dirty="0"/>
          </a:p>
        </p:txBody>
      </p:sp>
      <p:sp>
        <p:nvSpPr>
          <p:cNvPr id="8" name="Subtitle 7"/>
          <p:cNvSpPr>
            <a:spLocks noGrp="1"/>
          </p:cNvSpPr>
          <p:nvPr>
            <p:ph type="subTitle" idx="1"/>
          </p:nvPr>
        </p:nvSpPr>
        <p:spPr>
          <a:xfrm>
            <a:off x="533400" y="1916832"/>
            <a:ext cx="7854696" cy="3064304"/>
          </a:xfrm>
        </p:spPr>
        <p:txBody>
          <a:bodyPr/>
          <a:lstStyle/>
          <a:p>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p:cTn id="7" dur="1000" fill="hold"/>
                                        <p:tgtEl>
                                          <p:spTgt spid="75780"/>
                                        </p:tgtEl>
                                        <p:attrNameLst>
                                          <p:attrName>ppt_w</p:attrName>
                                        </p:attrNameLst>
                                      </p:cBhvr>
                                      <p:tavLst>
                                        <p:tav tm="0">
                                          <p:val>
                                            <p:fltVal val="0"/>
                                          </p:val>
                                        </p:tav>
                                        <p:tav tm="100000">
                                          <p:val>
                                            <p:strVal val="#ppt_w"/>
                                          </p:val>
                                        </p:tav>
                                      </p:tavLst>
                                    </p:anim>
                                    <p:anim calcmode="lin" valueType="num">
                                      <p:cBhvr>
                                        <p:cTn id="8" dur="1000" fill="hold"/>
                                        <p:tgtEl>
                                          <p:spTgt spid="75780"/>
                                        </p:tgtEl>
                                        <p:attrNameLst>
                                          <p:attrName>ppt_h</p:attrName>
                                        </p:attrNameLst>
                                      </p:cBhvr>
                                      <p:tavLst>
                                        <p:tav tm="0">
                                          <p:val>
                                            <p:fltVal val="0"/>
                                          </p:val>
                                        </p:tav>
                                        <p:tav tm="100000">
                                          <p:val>
                                            <p:strVal val="#ppt_h"/>
                                          </p:val>
                                        </p:tav>
                                      </p:tavLst>
                                    </p:anim>
                                    <p:anim calcmode="lin" valueType="num">
                                      <p:cBhvr>
                                        <p:cTn id="9" dur="1000" fill="hold"/>
                                        <p:tgtEl>
                                          <p:spTgt spid="7578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578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E:\47a.jpg"/>
          <p:cNvPicPr>
            <a:picLocks noChangeAspect="1" noChangeArrowheads="1"/>
          </p:cNvPicPr>
          <p:nvPr/>
        </p:nvPicPr>
        <p:blipFill>
          <a:blip r:embed="rId2" cstate="print">
            <a:lum bright="-12000" contrast="18000"/>
          </a:blip>
          <a:srcRect t="9157" r="50000" b="17284"/>
          <a:stretch>
            <a:fillRect/>
          </a:stretch>
        </p:blipFill>
        <p:spPr bwMode="auto">
          <a:xfrm>
            <a:off x="304800" y="980728"/>
            <a:ext cx="8229600" cy="5400600"/>
          </a:xfrm>
          <a:prstGeom prst="rect">
            <a:avLst/>
          </a:prstGeom>
          <a:noFill/>
        </p:spPr>
      </p:pic>
      <p:sp>
        <p:nvSpPr>
          <p:cNvPr id="52227" name="Text Box 3"/>
          <p:cNvSpPr txBox="1">
            <a:spLocks noChangeArrowheads="1"/>
          </p:cNvSpPr>
          <p:nvPr/>
        </p:nvSpPr>
        <p:spPr bwMode="auto">
          <a:xfrm>
            <a:off x="-252536" y="404664"/>
            <a:ext cx="9677400" cy="395173"/>
          </a:xfrm>
          <a:prstGeom prst="rect">
            <a:avLst/>
          </a:prstGeom>
          <a:noFill/>
          <a:ln w="9525">
            <a:noFill/>
            <a:miter lim="800000"/>
            <a:headEnd/>
            <a:tailEnd/>
          </a:ln>
          <a:effectLst/>
        </p:spPr>
        <p:txBody>
          <a:bodyPr wrap="square">
            <a:spAutoFit/>
          </a:bodyPr>
          <a:lstStyle/>
          <a:p>
            <a:pPr algn="ctr">
              <a:lnSpc>
                <a:spcPct val="80000"/>
              </a:lnSpc>
              <a:spcBef>
                <a:spcPct val="50000"/>
              </a:spcBef>
            </a:pPr>
            <a:r>
              <a:rPr lang="en-US" sz="2400" b="1" dirty="0" smtClean="0">
                <a:solidFill>
                  <a:srgbClr val="FF00FF"/>
                </a:solidFill>
                <a:latin typeface="Calibri" pitchFamily="34" charset="0"/>
              </a:rPr>
              <a:t>Reflex control of heart performance by chemoreceptors</a:t>
            </a:r>
            <a:endParaRPr lang="en-GB" sz="2400" b="1" dirty="0">
              <a:solidFill>
                <a:srgbClr val="FF00FF"/>
              </a:solidFill>
              <a:latin typeface="Calibri" pitchFamily="34" charset="0"/>
            </a:endParaRPr>
          </a:p>
        </p:txBody>
      </p:sp>
      <p:sp>
        <p:nvSpPr>
          <p:cNvPr id="52228" name="Text Box 4"/>
          <p:cNvSpPr txBox="1">
            <a:spLocks noChangeArrowheads="1"/>
          </p:cNvSpPr>
          <p:nvPr/>
        </p:nvSpPr>
        <p:spPr bwMode="auto">
          <a:xfrm>
            <a:off x="76200" y="764704"/>
            <a:ext cx="9144000" cy="235533"/>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v"/>
            </a:pPr>
            <a:endParaRPr lang="en-GB" b="1" dirty="0">
              <a:solidFill>
                <a:srgbClr val="333399"/>
              </a:solidFill>
              <a:latin typeface="Comic Sans MS"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0"/>
            <a:ext cx="8229600" cy="1143000"/>
          </a:xfrm>
        </p:spPr>
        <p:txBody>
          <a:bodyPr/>
          <a:lstStyle/>
          <a:p>
            <a:endParaRPr lang="bg-BG" dirty="0"/>
          </a:p>
        </p:txBody>
      </p:sp>
      <p:sp>
        <p:nvSpPr>
          <p:cNvPr id="35843" name="Rectangle 3"/>
          <p:cNvSpPr>
            <a:spLocks noGrp="1" noChangeArrowheads="1"/>
          </p:cNvSpPr>
          <p:nvPr>
            <p:ph idx="1"/>
          </p:nvPr>
        </p:nvSpPr>
        <p:spPr>
          <a:xfrm>
            <a:off x="457200" y="1484784"/>
            <a:ext cx="8229600" cy="5373216"/>
          </a:xfrm>
          <a:solidFill>
            <a:schemeClr val="bg1"/>
          </a:solidFill>
        </p:spPr>
        <p:txBody>
          <a:bodyPr>
            <a:normAutofit/>
          </a:bodyPr>
          <a:lstStyle/>
          <a:p>
            <a:pPr marL="609600" indent="-609600">
              <a:lnSpc>
                <a:spcPct val="90000"/>
              </a:lnSpc>
              <a:buFontTx/>
              <a:buAutoNum type="arabicPeriod"/>
            </a:pPr>
            <a:r>
              <a:rPr lang="en-US" sz="2000" b="1" dirty="0" smtClean="0">
                <a:solidFill>
                  <a:srgbClr val="FF5050"/>
                </a:solidFill>
                <a:latin typeface="Comic Sans MS" pitchFamily="66" charset="0"/>
              </a:rPr>
              <a:t>Epinephrine and </a:t>
            </a:r>
            <a:r>
              <a:rPr lang="en-US" sz="2000" b="1" dirty="0" err="1" smtClean="0">
                <a:solidFill>
                  <a:srgbClr val="FF5050"/>
                </a:solidFill>
                <a:latin typeface="Comic Sans MS" pitchFamily="66" charset="0"/>
              </a:rPr>
              <a:t>Norepinephrine</a:t>
            </a:r>
            <a:endParaRPr lang="en-US" sz="2000" b="1" baseline="-25000" dirty="0">
              <a:solidFill>
                <a:srgbClr val="FF5050"/>
              </a:solidFill>
              <a:latin typeface="Comic Sans MS" pitchFamily="66" charset="0"/>
              <a:sym typeface="Symbol" pitchFamily="18" charset="2"/>
            </a:endParaRPr>
          </a:p>
          <a:p>
            <a:pPr marL="609600" indent="-609600">
              <a:lnSpc>
                <a:spcPct val="90000"/>
              </a:lnSpc>
              <a:buFontTx/>
              <a:buAutoNum type="arabicPeriod"/>
            </a:pPr>
            <a:r>
              <a:rPr lang="en-US" sz="2000" b="1" dirty="0" err="1" smtClean="0">
                <a:solidFill>
                  <a:srgbClr val="FF5050"/>
                </a:solidFill>
                <a:latin typeface="Comic Sans MS" pitchFamily="66" charset="0"/>
                <a:sym typeface="Symbol" pitchFamily="18" charset="2"/>
              </a:rPr>
              <a:t>Angiotensin</a:t>
            </a:r>
            <a:r>
              <a:rPr lang="bg-BG" sz="2000" b="1" dirty="0" smtClean="0">
                <a:solidFill>
                  <a:srgbClr val="FF5050"/>
                </a:solidFill>
                <a:latin typeface="Comic Sans MS" pitchFamily="66" charset="0"/>
                <a:sym typeface="Symbol" pitchFamily="18" charset="2"/>
              </a:rPr>
              <a:t> </a:t>
            </a:r>
            <a:r>
              <a:rPr lang="en-US" sz="2000" b="1" dirty="0" smtClean="0">
                <a:solidFill>
                  <a:srgbClr val="FF5050"/>
                </a:solidFill>
                <a:latin typeface="Comic Sans MS" pitchFamily="66" charset="0"/>
                <a:sym typeface="Symbol" pitchFamily="18" charset="2"/>
              </a:rPr>
              <a:t>II</a:t>
            </a:r>
            <a:endParaRPr lang="en-US" sz="2000" b="1" dirty="0">
              <a:solidFill>
                <a:srgbClr val="FF5050"/>
              </a:solidFill>
              <a:latin typeface="Comic Sans MS" pitchFamily="66" charset="0"/>
              <a:sym typeface="Symbol" pitchFamily="18" charset="2"/>
            </a:endParaRPr>
          </a:p>
          <a:p>
            <a:pPr marL="609600" indent="-609600">
              <a:lnSpc>
                <a:spcPct val="90000"/>
              </a:lnSpc>
              <a:buFontTx/>
              <a:buAutoNum type="arabicPeriod"/>
            </a:pPr>
            <a:r>
              <a:rPr lang="en-US" sz="2000" b="1" dirty="0" smtClean="0">
                <a:solidFill>
                  <a:srgbClr val="FF5050"/>
                </a:solidFill>
                <a:latin typeface="Comic Sans MS" pitchFamily="66" charset="0"/>
                <a:sym typeface="Symbol" pitchFamily="18" charset="2"/>
              </a:rPr>
              <a:t>Glucagon</a:t>
            </a:r>
            <a:endParaRPr lang="bg-BG" sz="2000" b="1" dirty="0">
              <a:solidFill>
                <a:srgbClr val="FF5050"/>
              </a:solidFill>
              <a:latin typeface="Comic Sans MS" pitchFamily="66" charset="0"/>
              <a:sym typeface="Symbol" pitchFamily="18" charset="2"/>
            </a:endParaRPr>
          </a:p>
          <a:p>
            <a:pPr marL="609600" indent="-609600">
              <a:lnSpc>
                <a:spcPct val="90000"/>
              </a:lnSpc>
              <a:buFontTx/>
              <a:buAutoNum type="arabicPeriod"/>
            </a:pPr>
            <a:r>
              <a:rPr lang="en-US" sz="2000" b="1" dirty="0" smtClean="0">
                <a:solidFill>
                  <a:srgbClr val="FF5050"/>
                </a:solidFill>
                <a:latin typeface="Comic Sans MS" pitchFamily="66" charset="0"/>
                <a:sym typeface="Symbol" pitchFamily="18" charset="2"/>
              </a:rPr>
              <a:t>Thyroid hormones</a:t>
            </a:r>
            <a:endParaRPr lang="en-US" sz="2000" b="1" dirty="0">
              <a:solidFill>
                <a:srgbClr val="FF5050"/>
              </a:solidFill>
              <a:latin typeface="Comic Sans MS" pitchFamily="66" charset="0"/>
              <a:sym typeface="Symbol" pitchFamily="18" charset="2"/>
            </a:endParaRPr>
          </a:p>
          <a:p>
            <a:pPr marL="609600" indent="-609600">
              <a:lnSpc>
                <a:spcPct val="90000"/>
              </a:lnSpc>
              <a:buFontTx/>
              <a:buAutoNum type="arabicPeriod"/>
            </a:pPr>
            <a:r>
              <a:rPr lang="en-US" sz="2000" b="1" dirty="0" smtClean="0">
                <a:solidFill>
                  <a:srgbClr val="FF5050"/>
                </a:solidFill>
                <a:latin typeface="Comic Sans MS" pitchFamily="66" charset="0"/>
                <a:sym typeface="Symbol" pitchFamily="18" charset="2"/>
              </a:rPr>
              <a:t>increased</a:t>
            </a:r>
            <a:r>
              <a:rPr lang="bg-BG" sz="2000" b="1" dirty="0" smtClean="0">
                <a:solidFill>
                  <a:srgbClr val="FF5050"/>
                </a:solidFill>
                <a:latin typeface="Comic Sans MS" pitchFamily="66" charset="0"/>
                <a:sym typeface="Symbol" pitchFamily="18" charset="2"/>
              </a:rPr>
              <a:t> </a:t>
            </a:r>
            <a:r>
              <a:rPr lang="en-US" sz="2000" b="1" dirty="0">
                <a:solidFill>
                  <a:srgbClr val="FF5050"/>
                </a:solidFill>
                <a:latin typeface="Comic Sans MS" pitchFamily="66" charset="0"/>
                <a:sym typeface="Symbol" pitchFamily="18" charset="2"/>
              </a:rPr>
              <a:t>[Ca</a:t>
            </a:r>
            <a:r>
              <a:rPr lang="en-US" sz="2000" b="1" baseline="30000" dirty="0">
                <a:solidFill>
                  <a:srgbClr val="FF5050"/>
                </a:solidFill>
                <a:latin typeface="Comic Sans MS" pitchFamily="66" charset="0"/>
                <a:sym typeface="Symbol" pitchFamily="18" charset="2"/>
              </a:rPr>
              <a:t>2+</a:t>
            </a:r>
            <a:r>
              <a:rPr lang="en-US" sz="2000" b="1" dirty="0">
                <a:solidFill>
                  <a:srgbClr val="FF5050"/>
                </a:solidFill>
                <a:latin typeface="Comic Sans MS" pitchFamily="66" charset="0"/>
                <a:sym typeface="Symbol" pitchFamily="18" charset="2"/>
              </a:rPr>
              <a:t>]</a:t>
            </a:r>
            <a:r>
              <a:rPr lang="bg-BG" sz="2000" b="1" baseline="-25000" dirty="0" smtClean="0">
                <a:solidFill>
                  <a:srgbClr val="FF5050"/>
                </a:solidFill>
                <a:latin typeface="Comic Sans MS" pitchFamily="66" charset="0"/>
                <a:sym typeface="Symbol" pitchFamily="18" charset="2"/>
              </a:rPr>
              <a:t>о</a:t>
            </a:r>
            <a:endParaRPr lang="en-US" sz="2000" b="1" dirty="0">
              <a:solidFill>
                <a:srgbClr val="FF5050"/>
              </a:solidFill>
              <a:latin typeface="Comic Sans MS" pitchFamily="66" charset="0"/>
              <a:sym typeface="Symbol" pitchFamily="18" charset="2"/>
            </a:endParaRPr>
          </a:p>
        </p:txBody>
      </p:sp>
      <p:sp>
        <p:nvSpPr>
          <p:cNvPr id="35845" name="Text Box 5"/>
          <p:cNvSpPr txBox="1">
            <a:spLocks noChangeArrowheads="1"/>
          </p:cNvSpPr>
          <p:nvPr/>
        </p:nvSpPr>
        <p:spPr bwMode="auto">
          <a:xfrm>
            <a:off x="179512" y="188640"/>
            <a:ext cx="8763000" cy="488950"/>
          </a:xfrm>
          <a:prstGeom prst="rect">
            <a:avLst/>
          </a:prstGeom>
          <a:noFill/>
          <a:ln w="9525">
            <a:noFill/>
            <a:miter lim="800000"/>
            <a:headEnd/>
            <a:tailEnd/>
          </a:ln>
          <a:effectLst/>
        </p:spPr>
        <p:txBody>
          <a:bodyPr>
            <a:spAutoFit/>
          </a:bodyPr>
          <a:lstStyle/>
          <a:p>
            <a:pPr algn="ctr">
              <a:spcBef>
                <a:spcPct val="50000"/>
              </a:spcBef>
              <a:buFont typeface="Wingdings" pitchFamily="2" charset="2"/>
              <a:buChar char="q"/>
            </a:pPr>
            <a:r>
              <a:rPr lang="en-US" sz="2600" b="1" dirty="0" smtClean="0">
                <a:solidFill>
                  <a:schemeClr val="tx2"/>
                </a:solidFill>
                <a:latin typeface="Comic Sans MS" pitchFamily="66" charset="0"/>
              </a:rPr>
              <a:t> </a:t>
            </a:r>
            <a:r>
              <a:rPr lang="en-US" sz="2600" b="1" dirty="0" err="1" smtClean="0">
                <a:solidFill>
                  <a:schemeClr val="tx2"/>
                </a:solidFill>
                <a:latin typeface="Arial" pitchFamily="34" charset="0"/>
                <a:cs typeface="Arial" pitchFamily="34" charset="0"/>
              </a:rPr>
              <a:t>Humoral</a:t>
            </a:r>
            <a:r>
              <a:rPr lang="en-US" sz="2600" b="1" dirty="0" smtClean="0">
                <a:solidFill>
                  <a:schemeClr val="tx2"/>
                </a:solidFill>
                <a:latin typeface="Arial" pitchFamily="34" charset="0"/>
                <a:cs typeface="Arial" pitchFamily="34" charset="0"/>
              </a:rPr>
              <a:t> control of heart performance</a:t>
            </a:r>
            <a:endParaRPr lang="en-GB" sz="2600" b="1" dirty="0">
              <a:solidFill>
                <a:schemeClr val="tx2"/>
              </a:solidFill>
              <a:latin typeface="Arial" pitchFamily="34" charset="0"/>
              <a:cs typeface="Arial" pitchFamily="34" charset="0"/>
            </a:endParaRPr>
          </a:p>
        </p:txBody>
      </p:sp>
      <p:sp>
        <p:nvSpPr>
          <p:cNvPr id="35846" name="Rectangle 6"/>
          <p:cNvSpPr>
            <a:spLocks noChangeArrowheads="1"/>
          </p:cNvSpPr>
          <p:nvPr/>
        </p:nvSpPr>
        <p:spPr bwMode="auto">
          <a:xfrm>
            <a:off x="0" y="5257800"/>
            <a:ext cx="9144000" cy="1527175"/>
          </a:xfrm>
          <a:prstGeom prst="rect">
            <a:avLst/>
          </a:prstGeom>
          <a:noFill/>
          <a:ln w="9525">
            <a:noFill/>
            <a:miter lim="800000"/>
            <a:headEnd/>
            <a:tailEnd/>
          </a:ln>
          <a:effectLst/>
        </p:spPr>
        <p:txBody>
          <a:bodyPr>
            <a:spAutoFit/>
          </a:bodyPr>
          <a:lstStyle/>
          <a:p>
            <a:pPr marL="457200" indent="-457200">
              <a:lnSpc>
                <a:spcPct val="80000"/>
              </a:lnSpc>
              <a:spcBef>
                <a:spcPct val="50000"/>
              </a:spcBef>
              <a:buFontTx/>
              <a:buAutoNum type="arabicPeriod"/>
            </a:pPr>
            <a:r>
              <a:rPr lang="en-US" sz="2000" b="1" dirty="0" smtClean="0">
                <a:solidFill>
                  <a:schemeClr val="bg2">
                    <a:lumMod val="50000"/>
                  </a:schemeClr>
                </a:solidFill>
                <a:latin typeface="Comic Sans MS" pitchFamily="66" charset="0"/>
                <a:sym typeface="Symbol" pitchFamily="18" charset="2"/>
              </a:rPr>
              <a:t>increased</a:t>
            </a:r>
            <a:r>
              <a:rPr lang="bg-BG" sz="2000" b="1" dirty="0" smtClean="0">
                <a:solidFill>
                  <a:schemeClr val="bg2">
                    <a:lumMod val="50000"/>
                  </a:schemeClr>
                </a:solidFill>
                <a:latin typeface="Comic Sans MS" pitchFamily="66" charset="0"/>
                <a:sym typeface="Symbol" pitchFamily="18" charset="2"/>
              </a:rPr>
              <a:t> </a:t>
            </a:r>
            <a:r>
              <a:rPr lang="en-US" sz="2000" b="1" dirty="0">
                <a:solidFill>
                  <a:schemeClr val="bg2">
                    <a:lumMod val="50000"/>
                  </a:schemeClr>
                </a:solidFill>
                <a:latin typeface="Comic Sans MS" pitchFamily="66" charset="0"/>
                <a:sym typeface="Symbol" pitchFamily="18" charset="2"/>
              </a:rPr>
              <a:t>[</a:t>
            </a:r>
            <a:r>
              <a:rPr lang="bg-BG" sz="2000" b="1" dirty="0">
                <a:solidFill>
                  <a:schemeClr val="bg2">
                    <a:lumMod val="50000"/>
                  </a:schemeClr>
                </a:solidFill>
                <a:latin typeface="Comic Sans MS" pitchFamily="66" charset="0"/>
                <a:sym typeface="Symbol" pitchFamily="18" charset="2"/>
              </a:rPr>
              <a:t>К</a:t>
            </a:r>
            <a:r>
              <a:rPr lang="en-US" sz="2000" b="1" baseline="30000" dirty="0">
                <a:solidFill>
                  <a:schemeClr val="bg2">
                    <a:lumMod val="50000"/>
                  </a:schemeClr>
                </a:solidFill>
                <a:latin typeface="Comic Sans MS" pitchFamily="66" charset="0"/>
                <a:sym typeface="Symbol" pitchFamily="18" charset="2"/>
              </a:rPr>
              <a:t>+</a:t>
            </a:r>
            <a:r>
              <a:rPr lang="en-US" sz="2000" b="1" dirty="0">
                <a:solidFill>
                  <a:schemeClr val="bg2">
                    <a:lumMod val="50000"/>
                  </a:schemeClr>
                </a:solidFill>
                <a:latin typeface="Comic Sans MS" pitchFamily="66" charset="0"/>
                <a:sym typeface="Symbol" pitchFamily="18" charset="2"/>
              </a:rPr>
              <a:t>]</a:t>
            </a:r>
            <a:r>
              <a:rPr lang="bg-BG" sz="2000" b="1" baseline="-25000" dirty="0">
                <a:solidFill>
                  <a:schemeClr val="bg2">
                    <a:lumMod val="50000"/>
                  </a:schemeClr>
                </a:solidFill>
                <a:latin typeface="Comic Sans MS" pitchFamily="66" charset="0"/>
                <a:sym typeface="Symbol" pitchFamily="18" charset="2"/>
              </a:rPr>
              <a:t>о </a:t>
            </a:r>
            <a:r>
              <a:rPr lang="bg-BG" sz="2000" b="1" dirty="0">
                <a:solidFill>
                  <a:schemeClr val="bg2">
                    <a:lumMod val="50000"/>
                  </a:schemeClr>
                </a:solidFill>
                <a:latin typeface="Comic Sans MS" pitchFamily="66" charset="0"/>
                <a:sym typeface="Symbol" pitchFamily="18" charset="2"/>
              </a:rPr>
              <a:t> </a:t>
            </a:r>
          </a:p>
          <a:p>
            <a:pPr marL="457200" indent="-457200">
              <a:lnSpc>
                <a:spcPct val="80000"/>
              </a:lnSpc>
              <a:spcBef>
                <a:spcPct val="50000"/>
              </a:spcBef>
              <a:buFontTx/>
              <a:buAutoNum type="arabicPeriod"/>
            </a:pPr>
            <a:r>
              <a:rPr lang="en-US" sz="2000" b="1" dirty="0" smtClean="0">
                <a:solidFill>
                  <a:schemeClr val="bg2">
                    <a:lumMod val="50000"/>
                  </a:schemeClr>
                </a:solidFill>
                <a:latin typeface="Comic Sans MS" pitchFamily="66" charset="0"/>
                <a:sym typeface="Symbol" pitchFamily="18" charset="2"/>
              </a:rPr>
              <a:t>Intracellular acidosis</a:t>
            </a:r>
            <a:endParaRPr lang="bg-BG" sz="2000" b="1" dirty="0">
              <a:solidFill>
                <a:schemeClr val="bg2">
                  <a:lumMod val="50000"/>
                </a:schemeClr>
              </a:solidFill>
              <a:latin typeface="Comic Sans MS" pitchFamily="66" charset="0"/>
              <a:sym typeface="Symbol" pitchFamily="18" charset="2"/>
            </a:endParaRPr>
          </a:p>
          <a:p>
            <a:pPr marL="457200" indent="-457200">
              <a:lnSpc>
                <a:spcPct val="80000"/>
              </a:lnSpc>
              <a:spcBef>
                <a:spcPct val="50000"/>
              </a:spcBef>
              <a:buFontTx/>
              <a:buAutoNum type="arabicPeriod"/>
            </a:pPr>
            <a:r>
              <a:rPr lang="en-US" sz="2000" b="1" dirty="0" smtClean="0">
                <a:solidFill>
                  <a:schemeClr val="bg2">
                    <a:lumMod val="50000"/>
                  </a:schemeClr>
                </a:solidFill>
                <a:latin typeface="Comic Sans MS" pitchFamily="66" charset="0"/>
                <a:sym typeface="Symbol" pitchFamily="18" charset="2"/>
              </a:rPr>
              <a:t>Adenosine</a:t>
            </a:r>
            <a:endParaRPr lang="bg-BG" sz="2000" b="1" dirty="0">
              <a:solidFill>
                <a:schemeClr val="bg2">
                  <a:lumMod val="50000"/>
                </a:schemeClr>
              </a:solidFill>
              <a:latin typeface="Comic Sans MS" pitchFamily="66" charset="0"/>
              <a:sym typeface="Symbol" pitchFamily="18" charset="2"/>
            </a:endParaRPr>
          </a:p>
          <a:p>
            <a:pPr marL="457200" indent="-457200">
              <a:lnSpc>
                <a:spcPct val="80000"/>
              </a:lnSpc>
              <a:spcBef>
                <a:spcPct val="50000"/>
              </a:spcBef>
              <a:buFontTx/>
              <a:buAutoNum type="arabicPeriod"/>
            </a:pPr>
            <a:r>
              <a:rPr lang="en-US" sz="2000" b="1" dirty="0" smtClean="0">
                <a:solidFill>
                  <a:schemeClr val="bg2">
                    <a:lumMod val="50000"/>
                  </a:schemeClr>
                </a:solidFill>
                <a:latin typeface="Comic Sans MS" pitchFamily="66" charset="0"/>
                <a:sym typeface="Symbol" pitchFamily="18" charset="2"/>
              </a:rPr>
              <a:t>Acetylcholine</a:t>
            </a:r>
            <a:endParaRPr lang="en-US" sz="2000" b="1" dirty="0">
              <a:solidFill>
                <a:schemeClr val="bg2">
                  <a:lumMod val="50000"/>
                </a:schemeClr>
              </a:solidFill>
              <a:latin typeface="Comic Sans MS" pitchFamily="66" charset="0"/>
              <a:sym typeface="Symbol" pitchFamily="18" charset="2"/>
            </a:endParaRPr>
          </a:p>
        </p:txBody>
      </p:sp>
      <p:sp>
        <p:nvSpPr>
          <p:cNvPr id="35847" name="Text Box 7"/>
          <p:cNvSpPr txBox="1">
            <a:spLocks noChangeArrowheads="1"/>
          </p:cNvSpPr>
          <p:nvPr/>
        </p:nvSpPr>
        <p:spPr bwMode="auto">
          <a:xfrm>
            <a:off x="0" y="836712"/>
            <a:ext cx="8382000" cy="40011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bg-BG" b="1" dirty="0">
                <a:solidFill>
                  <a:srgbClr val="FF0000"/>
                </a:solidFill>
                <a:latin typeface="Comic Sans MS" pitchFamily="66" charset="0"/>
              </a:rPr>
              <a:t> </a:t>
            </a:r>
            <a:r>
              <a:rPr lang="en-US" sz="2000" b="1" u="sng" dirty="0" smtClean="0">
                <a:solidFill>
                  <a:srgbClr val="FF0000"/>
                </a:solidFill>
                <a:latin typeface="Comic Sans MS" pitchFamily="66" charset="0"/>
              </a:rPr>
              <a:t>substances with positive </a:t>
            </a:r>
            <a:r>
              <a:rPr lang="en-US" sz="2000" b="1" u="sng" dirty="0" err="1" smtClean="0">
                <a:solidFill>
                  <a:srgbClr val="FF0000"/>
                </a:solidFill>
                <a:latin typeface="Comic Sans MS" pitchFamily="66" charset="0"/>
              </a:rPr>
              <a:t>inotropic</a:t>
            </a:r>
            <a:r>
              <a:rPr lang="en-US" sz="2000" b="1" u="sng" dirty="0" smtClean="0">
                <a:solidFill>
                  <a:srgbClr val="FF0000"/>
                </a:solidFill>
                <a:latin typeface="Comic Sans MS" pitchFamily="66" charset="0"/>
              </a:rPr>
              <a:t> action</a:t>
            </a:r>
            <a:endParaRPr lang="en-GB" sz="2000" b="1" u="sng" dirty="0">
              <a:solidFill>
                <a:srgbClr val="FF0000"/>
              </a:solidFill>
              <a:latin typeface="Comic Sans MS" pitchFamily="66" charset="0"/>
            </a:endParaRPr>
          </a:p>
        </p:txBody>
      </p:sp>
      <p:sp>
        <p:nvSpPr>
          <p:cNvPr id="35849" name="Text Box 9"/>
          <p:cNvSpPr txBox="1">
            <a:spLocks noChangeArrowheads="1"/>
          </p:cNvSpPr>
          <p:nvPr/>
        </p:nvSpPr>
        <p:spPr bwMode="auto">
          <a:xfrm>
            <a:off x="0" y="4509120"/>
            <a:ext cx="8382000" cy="40011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bg-BG" b="1" dirty="0">
                <a:solidFill>
                  <a:srgbClr val="0070C0"/>
                </a:solidFill>
                <a:latin typeface="Comic Sans MS" pitchFamily="66" charset="0"/>
              </a:rPr>
              <a:t> </a:t>
            </a:r>
            <a:r>
              <a:rPr lang="en-US" sz="2000" b="1" u="sng" dirty="0" smtClean="0">
                <a:solidFill>
                  <a:srgbClr val="0070C0"/>
                </a:solidFill>
                <a:latin typeface="Comic Sans MS" pitchFamily="66" charset="0"/>
              </a:rPr>
              <a:t>substances with negative </a:t>
            </a:r>
            <a:r>
              <a:rPr lang="en-US" sz="2000" b="1" u="sng" dirty="0" err="1" smtClean="0">
                <a:solidFill>
                  <a:srgbClr val="0070C0"/>
                </a:solidFill>
                <a:latin typeface="Comic Sans MS" pitchFamily="66" charset="0"/>
              </a:rPr>
              <a:t>inotropic</a:t>
            </a:r>
            <a:r>
              <a:rPr lang="en-US" sz="2000" b="1" u="sng" dirty="0" smtClean="0">
                <a:solidFill>
                  <a:srgbClr val="0070C0"/>
                </a:solidFill>
                <a:latin typeface="Comic Sans MS" pitchFamily="66" charset="0"/>
              </a:rPr>
              <a:t> action</a:t>
            </a:r>
            <a:endParaRPr lang="en-GB" sz="2000" b="1" u="sng" dirty="0">
              <a:solidFill>
                <a:srgbClr val="0070C0"/>
              </a:solidFill>
              <a:latin typeface="Comic Sans MS" pitchFamily="66"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sz="quarter"/>
          </p:nvPr>
        </p:nvSpPr>
        <p:spPr>
          <a:xfrm>
            <a:off x="684213" y="404813"/>
            <a:ext cx="7862887" cy="314325"/>
          </a:xfrm>
        </p:spPr>
        <p:txBody>
          <a:bodyPr>
            <a:normAutofit fontScale="90000"/>
          </a:bodyPr>
          <a:lstStyle/>
          <a:p>
            <a:pPr eaLnBrk="1" fontAlgn="auto" hangingPunct="1">
              <a:spcAft>
                <a:spcPts val="0"/>
              </a:spcAft>
              <a:defRPr/>
            </a:pPr>
            <a:r>
              <a:rPr lang="en-US" sz="3600" i="1" smtClean="0">
                <a:solidFill>
                  <a:srgbClr val="FF0066"/>
                </a:solidFill>
              </a:rPr>
              <a:t/>
            </a:r>
            <a:br>
              <a:rPr lang="en-US" sz="3600" i="1" smtClean="0">
                <a:solidFill>
                  <a:srgbClr val="FF0066"/>
                </a:solidFill>
              </a:rPr>
            </a:br>
            <a:endParaRPr lang="bg-BG" sz="3600" i="1" smtClean="0">
              <a:solidFill>
                <a:srgbClr val="FF0066"/>
              </a:solidFill>
            </a:endParaRPr>
          </a:p>
        </p:txBody>
      </p:sp>
      <p:pic>
        <p:nvPicPr>
          <p:cNvPr id="51203" name="Picture 3" descr="showimg"/>
          <p:cNvPicPr>
            <a:picLocks noChangeAspect="1" noChangeArrowheads="1"/>
          </p:cNvPicPr>
          <p:nvPr/>
        </p:nvPicPr>
        <p:blipFill>
          <a:blip r:embed="rId2" cstate="print"/>
          <a:srcRect/>
          <a:stretch>
            <a:fillRect/>
          </a:stretch>
        </p:blipFill>
        <p:spPr bwMode="auto">
          <a:xfrm>
            <a:off x="3352800" y="4419600"/>
            <a:ext cx="2809875" cy="2438400"/>
          </a:xfrm>
          <a:prstGeom prst="rect">
            <a:avLst/>
          </a:prstGeom>
          <a:noFill/>
          <a:ln w="9525">
            <a:solidFill>
              <a:srgbClr val="66FFFF"/>
            </a:solidFill>
            <a:miter lim="800000"/>
            <a:headEnd/>
            <a:tailEnd/>
          </a:ln>
        </p:spPr>
      </p:pic>
      <p:pic>
        <p:nvPicPr>
          <p:cNvPr id="51204" name="Picture 4" descr="luvara"/>
          <p:cNvPicPr>
            <a:picLocks noGrp="1" noChangeAspect="1" noChangeArrowheads="1"/>
          </p:cNvPicPr>
          <p:nvPr>
            <p:ph sz="quarter" idx="3"/>
          </p:nvPr>
        </p:nvPicPr>
        <p:blipFill>
          <a:blip r:embed="rId3" cstate="print"/>
          <a:srcRect/>
          <a:stretch>
            <a:fillRect/>
          </a:stretch>
        </p:blipFill>
        <p:spPr>
          <a:xfrm>
            <a:off x="323850" y="4337050"/>
            <a:ext cx="2773363" cy="2520950"/>
          </a:xfrm>
          <a:ln>
            <a:solidFill>
              <a:srgbClr val="99FF33"/>
            </a:solidFill>
          </a:ln>
        </p:spPr>
      </p:pic>
      <p:pic>
        <p:nvPicPr>
          <p:cNvPr id="51205" name="Picture 5" descr="sP1010047"/>
          <p:cNvPicPr>
            <a:picLocks noGrp="1" noChangeAspect="1" noChangeArrowheads="1"/>
          </p:cNvPicPr>
          <p:nvPr>
            <p:ph sz="quarter" idx="2"/>
          </p:nvPr>
        </p:nvPicPr>
        <p:blipFill>
          <a:blip r:embed="rId4" cstate="print"/>
          <a:srcRect/>
          <a:stretch>
            <a:fillRect/>
          </a:stretch>
        </p:blipFill>
        <p:spPr>
          <a:xfrm>
            <a:off x="6443663" y="4343400"/>
            <a:ext cx="2555875" cy="2514600"/>
          </a:xfrm>
          <a:ln>
            <a:solidFill>
              <a:srgbClr val="FF0000"/>
            </a:solidFill>
          </a:ln>
        </p:spPr>
      </p:pic>
      <p:pic>
        <p:nvPicPr>
          <p:cNvPr id="51206" name="Picture 6" descr="Pleven"/>
          <p:cNvPicPr>
            <a:picLocks noGrp="1" noChangeAspect="1" noChangeArrowheads="1"/>
          </p:cNvPicPr>
          <p:nvPr>
            <p:ph sz="quarter" idx="1"/>
          </p:nvPr>
        </p:nvPicPr>
        <p:blipFill>
          <a:blip r:embed="rId5" cstate="print"/>
          <a:srcRect/>
          <a:stretch>
            <a:fillRect/>
          </a:stretch>
        </p:blipFill>
        <p:spPr>
          <a:xfrm>
            <a:off x="228600" y="1295400"/>
            <a:ext cx="2819400" cy="2595563"/>
          </a:xfrm>
          <a:noFill/>
          <a:ln>
            <a:solidFill>
              <a:schemeClr val="tx1"/>
            </a:solidFill>
          </a:ln>
        </p:spPr>
      </p:pic>
      <p:pic>
        <p:nvPicPr>
          <p:cNvPr id="51207" name="Picture 7" descr="Разходка с лодка в парк Кайлъка, гр. Плевен&lt;br /&gt;&lt;br/&gt;"/>
          <p:cNvPicPr>
            <a:picLocks noChangeAspect="1" noChangeArrowheads="1"/>
          </p:cNvPicPr>
          <p:nvPr/>
        </p:nvPicPr>
        <p:blipFill>
          <a:blip r:embed="rId6" cstate="print"/>
          <a:srcRect/>
          <a:stretch>
            <a:fillRect/>
          </a:stretch>
        </p:blipFill>
        <p:spPr bwMode="auto">
          <a:xfrm>
            <a:off x="6477000" y="1295400"/>
            <a:ext cx="2514600" cy="2590800"/>
          </a:xfrm>
          <a:prstGeom prst="rect">
            <a:avLst/>
          </a:prstGeom>
          <a:noFill/>
          <a:ln w="9525">
            <a:solidFill>
              <a:srgbClr val="FF66FF"/>
            </a:solidFill>
            <a:miter lim="800000"/>
            <a:headEnd/>
            <a:tailEnd/>
          </a:ln>
        </p:spPr>
      </p:pic>
      <p:pic>
        <p:nvPicPr>
          <p:cNvPr id="51208" name="Picture 8"/>
          <p:cNvPicPr>
            <a:picLocks noGrp="1" noChangeAspect="1" noChangeArrowheads="1"/>
          </p:cNvPicPr>
          <p:nvPr>
            <p:ph sz="quarter" idx="4"/>
          </p:nvPr>
        </p:nvPicPr>
        <p:blipFill>
          <a:blip r:embed="rId7" cstate="print"/>
          <a:srcRect/>
          <a:stretch>
            <a:fillRect/>
          </a:stretch>
        </p:blipFill>
        <p:spPr>
          <a:xfrm>
            <a:off x="3348038" y="1268413"/>
            <a:ext cx="2882900" cy="2590800"/>
          </a:xfrm>
          <a:noFill/>
          <a:ln>
            <a:solidFill>
              <a:srgbClr val="6600FF"/>
            </a:solidFill>
          </a:ln>
        </p:spPr>
      </p:pic>
      <p:sp>
        <p:nvSpPr>
          <p:cNvPr id="51209" name="Text Box 10"/>
          <p:cNvSpPr txBox="1">
            <a:spLocks noChangeArrowheads="1"/>
          </p:cNvSpPr>
          <p:nvPr/>
        </p:nvSpPr>
        <p:spPr bwMode="auto">
          <a:xfrm>
            <a:off x="1475656" y="476672"/>
            <a:ext cx="6551613" cy="650875"/>
          </a:xfrm>
          <a:prstGeom prst="rect">
            <a:avLst/>
          </a:prstGeom>
          <a:noFill/>
          <a:ln w="9525">
            <a:solidFill>
              <a:schemeClr val="accent1"/>
            </a:solidFill>
            <a:miter lim="800000"/>
            <a:headEnd/>
            <a:tailEnd/>
          </a:ln>
        </p:spPr>
        <p:txBody>
          <a:bodyPr>
            <a:spAutoFit/>
          </a:bodyPr>
          <a:lstStyle/>
          <a:p>
            <a:pPr algn="ctr"/>
            <a:r>
              <a:rPr lang="bg-BG" sz="3600" dirty="0" smtClean="0">
                <a:solidFill>
                  <a:srgbClr val="FF0000"/>
                </a:solidFill>
              </a:rPr>
              <a:t>Т</a:t>
            </a:r>
            <a:r>
              <a:rPr lang="en-US" sz="3600" dirty="0" smtClean="0">
                <a:solidFill>
                  <a:srgbClr val="FF0000"/>
                </a:solidFill>
              </a:rPr>
              <a:t>hanks for your attention</a:t>
            </a:r>
            <a:r>
              <a:rPr lang="bg-BG" sz="3600" dirty="0" smtClean="0">
                <a:solidFill>
                  <a:srgbClr val="FF0000"/>
                </a:solidFill>
              </a:rPr>
              <a:t>!</a:t>
            </a:r>
            <a:endParaRPr lang="bg-BG" sz="3600" i="1" dirty="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800" decel="100000"/>
                                        <p:tgtEl>
                                          <p:spTgt spid="37890"/>
                                        </p:tgtEl>
                                      </p:cBhvr>
                                    </p:animEffect>
                                    <p:anim calcmode="lin" valueType="num">
                                      <p:cBhvr>
                                        <p:cTn id="8" dur="800" decel="100000" fill="hold"/>
                                        <p:tgtEl>
                                          <p:spTgt spid="37890"/>
                                        </p:tgtEl>
                                        <p:attrNameLst>
                                          <p:attrName>style.rotation</p:attrName>
                                        </p:attrNameLst>
                                      </p:cBhvr>
                                      <p:tavLst>
                                        <p:tav tm="0">
                                          <p:val>
                                            <p:fltVal val="-90"/>
                                          </p:val>
                                        </p:tav>
                                        <p:tav tm="100000">
                                          <p:val>
                                            <p:fltVal val="0"/>
                                          </p:val>
                                        </p:tav>
                                      </p:tavLst>
                                    </p:anim>
                                    <p:anim calcmode="lin" valueType="num">
                                      <p:cBhvr>
                                        <p:cTn id="9" dur="800" decel="100000" fill="hold"/>
                                        <p:tgtEl>
                                          <p:spTgt spid="37890"/>
                                        </p:tgtEl>
                                        <p:attrNameLst>
                                          <p:attrName>ppt_x</p:attrName>
                                        </p:attrNameLst>
                                      </p:cBhvr>
                                      <p:tavLst>
                                        <p:tav tm="0">
                                          <p:val>
                                            <p:strVal val="#ppt_x+0.4"/>
                                          </p:val>
                                        </p:tav>
                                        <p:tav tm="100000">
                                          <p:val>
                                            <p:strVal val="#ppt_x-0.05"/>
                                          </p:val>
                                        </p:tav>
                                      </p:tavLst>
                                    </p:anim>
                                    <p:anim calcmode="lin" valueType="num">
                                      <p:cBhvr>
                                        <p:cTn id="10" dur="800" decel="100000" fill="hold"/>
                                        <p:tgtEl>
                                          <p:spTgt spid="378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78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789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2" name="Text Box 18"/>
          <p:cNvSpPr txBox="1">
            <a:spLocks noChangeArrowheads="1"/>
          </p:cNvSpPr>
          <p:nvPr/>
        </p:nvSpPr>
        <p:spPr bwMode="auto">
          <a:xfrm>
            <a:off x="1115616" y="116632"/>
            <a:ext cx="7086600" cy="461665"/>
          </a:xfrm>
          <a:prstGeom prst="rect">
            <a:avLst/>
          </a:prstGeom>
          <a:noFill/>
          <a:ln w="9525">
            <a:noFill/>
            <a:miter lim="800000"/>
            <a:headEnd/>
            <a:tailEnd/>
          </a:ln>
          <a:effectLst/>
        </p:spPr>
        <p:txBody>
          <a:bodyPr>
            <a:spAutoFit/>
          </a:bodyPr>
          <a:lstStyle/>
          <a:p>
            <a:pPr algn="ctr">
              <a:spcBef>
                <a:spcPct val="50000"/>
              </a:spcBef>
            </a:pPr>
            <a:r>
              <a:rPr lang="en-US" sz="2400" b="1" dirty="0" smtClean="0">
                <a:solidFill>
                  <a:srgbClr val="C00000"/>
                </a:solidFill>
                <a:latin typeface="Arial" charset="0"/>
              </a:rPr>
              <a:t>The valves of the heart</a:t>
            </a:r>
            <a:endParaRPr lang="en-GB" sz="2400" b="1" dirty="0">
              <a:solidFill>
                <a:srgbClr val="C00000"/>
              </a:solidFill>
              <a:latin typeface="Arial" charset="0"/>
            </a:endParaRPr>
          </a:p>
        </p:txBody>
      </p:sp>
      <p:sp>
        <p:nvSpPr>
          <p:cNvPr id="6163" name="Text Box 19"/>
          <p:cNvSpPr txBox="1">
            <a:spLocks noChangeArrowheads="1"/>
          </p:cNvSpPr>
          <p:nvPr/>
        </p:nvSpPr>
        <p:spPr bwMode="auto">
          <a:xfrm>
            <a:off x="0" y="692696"/>
            <a:ext cx="9144000" cy="400110"/>
          </a:xfrm>
          <a:prstGeom prst="rect">
            <a:avLst/>
          </a:prstGeom>
          <a:solidFill>
            <a:schemeClr val="accent2"/>
          </a:solidFill>
          <a:ln w="9525">
            <a:noFill/>
            <a:miter lim="800000"/>
            <a:headEnd/>
            <a:tailEnd/>
          </a:ln>
          <a:effectLst/>
        </p:spPr>
        <p:txBody>
          <a:bodyPr>
            <a:spAutoFit/>
          </a:bodyPr>
          <a:lstStyle/>
          <a:p>
            <a:pPr>
              <a:spcBef>
                <a:spcPct val="50000"/>
              </a:spcBef>
              <a:buFont typeface="Wingdings" pitchFamily="2" charset="2"/>
              <a:buChar char="q"/>
            </a:pPr>
            <a:r>
              <a:rPr lang="bg-BG" b="1" dirty="0">
                <a:solidFill>
                  <a:srgbClr val="CCFF33"/>
                </a:solidFill>
              </a:rPr>
              <a:t> </a:t>
            </a:r>
            <a:r>
              <a:rPr lang="en-US" sz="2000" b="1" dirty="0" smtClean="0">
                <a:solidFill>
                  <a:srgbClr val="CCFF33"/>
                </a:solidFill>
              </a:rPr>
              <a:t>the function of the valves is to ensure one way successive blood flow</a:t>
            </a:r>
            <a:endParaRPr lang="en-GB" sz="2000" dirty="0">
              <a:solidFill>
                <a:srgbClr val="CCFF33"/>
              </a:solidFill>
            </a:endParaRPr>
          </a:p>
        </p:txBody>
      </p:sp>
      <p:sp>
        <p:nvSpPr>
          <p:cNvPr id="6164" name="Text Box 20"/>
          <p:cNvSpPr txBox="1">
            <a:spLocks noChangeArrowheads="1"/>
          </p:cNvSpPr>
          <p:nvPr/>
        </p:nvSpPr>
        <p:spPr bwMode="auto">
          <a:xfrm>
            <a:off x="0" y="1124744"/>
            <a:ext cx="9144000" cy="344710"/>
          </a:xfrm>
          <a:prstGeom prst="rect">
            <a:avLst/>
          </a:prstGeom>
          <a:solidFill>
            <a:srgbClr val="FFFF00"/>
          </a:solidFill>
          <a:ln w="9525">
            <a:noFill/>
            <a:miter lim="800000"/>
            <a:headEnd/>
            <a:tailEnd/>
          </a:ln>
          <a:effectLst/>
        </p:spPr>
        <p:txBody>
          <a:bodyPr>
            <a:spAutoFit/>
          </a:bodyPr>
          <a:lstStyle/>
          <a:p>
            <a:pPr>
              <a:lnSpc>
                <a:spcPct val="80000"/>
              </a:lnSpc>
              <a:spcBef>
                <a:spcPct val="50000"/>
              </a:spcBef>
              <a:buFont typeface="Wingdings" pitchFamily="2" charset="2"/>
              <a:buChar char="Ø"/>
            </a:pPr>
            <a:r>
              <a:rPr lang="bg-BG" b="1" dirty="0">
                <a:solidFill>
                  <a:schemeClr val="accent4">
                    <a:lumMod val="75000"/>
                  </a:schemeClr>
                </a:solidFill>
              </a:rPr>
              <a:t> </a:t>
            </a:r>
            <a:r>
              <a:rPr lang="en-US" sz="2000" b="1" dirty="0" smtClean="0">
                <a:solidFill>
                  <a:schemeClr val="accent4">
                    <a:lumMod val="75000"/>
                  </a:schemeClr>
                </a:solidFill>
              </a:rPr>
              <a:t>they open or close under influence of the pressure on the both side</a:t>
            </a:r>
            <a:endParaRPr lang="bg-BG" sz="2000" b="1" dirty="0">
              <a:solidFill>
                <a:schemeClr val="accent4">
                  <a:lumMod val="75000"/>
                </a:schemeClr>
              </a:solidFill>
            </a:endParaRPr>
          </a:p>
        </p:txBody>
      </p:sp>
      <p:pic>
        <p:nvPicPr>
          <p:cNvPr id="6173" name="Picture 29"/>
          <p:cNvPicPr>
            <a:picLocks noChangeAspect="1" noChangeArrowheads="1"/>
          </p:cNvPicPr>
          <p:nvPr/>
        </p:nvPicPr>
        <p:blipFill>
          <a:blip r:embed="rId2" cstate="print"/>
          <a:srcRect l="33333" t="3329" r="20833" b="12323"/>
          <a:stretch>
            <a:fillRect/>
          </a:stretch>
        </p:blipFill>
        <p:spPr bwMode="auto">
          <a:xfrm>
            <a:off x="4800600" y="2133600"/>
            <a:ext cx="4343400" cy="4724400"/>
          </a:xfrm>
          <a:prstGeom prst="rect">
            <a:avLst/>
          </a:prstGeom>
          <a:noFill/>
        </p:spPr>
      </p:pic>
      <p:grpSp>
        <p:nvGrpSpPr>
          <p:cNvPr id="2" name="Group 34"/>
          <p:cNvGrpSpPr>
            <a:grpSpLocks/>
          </p:cNvGrpSpPr>
          <p:nvPr/>
        </p:nvGrpSpPr>
        <p:grpSpPr bwMode="auto">
          <a:xfrm>
            <a:off x="0" y="1772816"/>
            <a:ext cx="4876800" cy="2779525"/>
            <a:chOff x="0" y="768"/>
            <a:chExt cx="3072" cy="1526"/>
          </a:xfrm>
        </p:grpSpPr>
        <p:sp>
          <p:nvSpPr>
            <p:cNvPr id="6165" name="Text Box 21"/>
            <p:cNvSpPr txBox="1">
              <a:spLocks noChangeArrowheads="1"/>
            </p:cNvSpPr>
            <p:nvPr/>
          </p:nvSpPr>
          <p:spPr bwMode="auto">
            <a:xfrm>
              <a:off x="0" y="768"/>
              <a:ext cx="3072" cy="220"/>
            </a:xfrm>
            <a:prstGeom prst="rect">
              <a:avLst/>
            </a:prstGeom>
            <a:solidFill>
              <a:schemeClr val="accent2"/>
            </a:solidFill>
            <a:ln w="9525">
              <a:noFill/>
              <a:miter lim="800000"/>
              <a:headEnd/>
              <a:tailEnd/>
            </a:ln>
            <a:effectLst/>
          </p:spPr>
          <p:txBody>
            <a:bodyPr>
              <a:spAutoFit/>
            </a:bodyPr>
            <a:lstStyle/>
            <a:p>
              <a:pPr>
                <a:spcBef>
                  <a:spcPct val="50000"/>
                </a:spcBef>
                <a:buFont typeface="Wingdings" pitchFamily="2" charset="2"/>
                <a:buChar char="v"/>
              </a:pPr>
              <a:r>
                <a:rPr lang="bg-BG" b="1" dirty="0">
                  <a:solidFill>
                    <a:srgbClr val="FFCCFF"/>
                  </a:solidFill>
                </a:rPr>
                <a:t> </a:t>
              </a:r>
              <a:r>
                <a:rPr lang="en-US" sz="2000" b="1" dirty="0" err="1" smtClean="0">
                  <a:solidFill>
                    <a:srgbClr val="FFCCFF"/>
                  </a:solidFill>
                </a:rPr>
                <a:t>atrio</a:t>
              </a:r>
              <a:r>
                <a:rPr lang="en-US" sz="2000" b="1" dirty="0" smtClean="0">
                  <a:solidFill>
                    <a:srgbClr val="FFCCFF"/>
                  </a:solidFill>
                </a:rPr>
                <a:t>-ventricular valves</a:t>
              </a:r>
              <a:r>
                <a:rPr lang="bg-BG" sz="2000" b="1" dirty="0" smtClean="0">
                  <a:solidFill>
                    <a:srgbClr val="FFCCFF"/>
                  </a:solidFill>
                </a:rPr>
                <a:t>:</a:t>
              </a:r>
              <a:endParaRPr lang="en-GB" sz="2000" b="1" dirty="0">
                <a:solidFill>
                  <a:srgbClr val="FFCCFF"/>
                </a:solidFill>
              </a:endParaRPr>
            </a:p>
          </p:txBody>
        </p:sp>
        <p:sp>
          <p:nvSpPr>
            <p:cNvPr id="6168" name="Text Box 24"/>
            <p:cNvSpPr txBox="1">
              <a:spLocks noChangeArrowheads="1"/>
            </p:cNvSpPr>
            <p:nvPr/>
          </p:nvSpPr>
          <p:spPr bwMode="auto">
            <a:xfrm>
              <a:off x="0" y="2074"/>
              <a:ext cx="2688" cy="220"/>
            </a:xfrm>
            <a:prstGeom prst="rect">
              <a:avLst/>
            </a:prstGeom>
            <a:solidFill>
              <a:schemeClr val="accent1"/>
            </a:solidFill>
            <a:ln w="9525">
              <a:noFill/>
              <a:miter lim="800000"/>
              <a:headEnd/>
              <a:tailEnd/>
            </a:ln>
            <a:effectLst/>
          </p:spPr>
          <p:txBody>
            <a:bodyPr>
              <a:spAutoFit/>
            </a:bodyPr>
            <a:lstStyle/>
            <a:p>
              <a:pPr>
                <a:spcBef>
                  <a:spcPct val="50000"/>
                </a:spcBef>
                <a:buFont typeface="Wingdings" pitchFamily="2" charset="2"/>
                <a:buChar char="v"/>
              </a:pPr>
              <a:r>
                <a:rPr lang="bg-BG" sz="2000" b="1" dirty="0">
                  <a:solidFill>
                    <a:srgbClr val="FF99FF"/>
                  </a:solidFill>
                </a:rPr>
                <a:t> </a:t>
              </a:r>
              <a:r>
                <a:rPr lang="en-US" sz="2000" b="1" dirty="0" err="1" smtClean="0">
                  <a:solidFill>
                    <a:srgbClr val="FF99FF"/>
                  </a:solidFill>
                </a:rPr>
                <a:t>semilunar</a:t>
              </a:r>
              <a:r>
                <a:rPr lang="en-US" sz="2000" b="1" dirty="0" smtClean="0">
                  <a:solidFill>
                    <a:srgbClr val="FF99FF"/>
                  </a:solidFill>
                </a:rPr>
                <a:t>  valves:</a:t>
              </a:r>
              <a:endParaRPr lang="en-GB" sz="2000" b="1" dirty="0">
                <a:solidFill>
                  <a:srgbClr val="FF99FF"/>
                </a:solidFill>
              </a:endParaRPr>
            </a:p>
          </p:txBody>
        </p:sp>
      </p:grpSp>
      <p:grpSp>
        <p:nvGrpSpPr>
          <p:cNvPr id="3" name="Group 36"/>
          <p:cNvGrpSpPr>
            <a:grpSpLocks/>
          </p:cNvGrpSpPr>
          <p:nvPr/>
        </p:nvGrpSpPr>
        <p:grpSpPr bwMode="auto">
          <a:xfrm>
            <a:off x="0" y="2852936"/>
            <a:ext cx="6686550" cy="1782763"/>
            <a:chOff x="0" y="1247"/>
            <a:chExt cx="4212" cy="1123"/>
          </a:xfrm>
        </p:grpSpPr>
        <p:sp>
          <p:nvSpPr>
            <p:cNvPr id="6167" name="Text Box 23"/>
            <p:cNvSpPr txBox="1">
              <a:spLocks noChangeArrowheads="1"/>
            </p:cNvSpPr>
            <p:nvPr/>
          </p:nvSpPr>
          <p:spPr bwMode="auto">
            <a:xfrm>
              <a:off x="0" y="1247"/>
              <a:ext cx="3264" cy="217"/>
            </a:xfrm>
            <a:prstGeom prst="rect">
              <a:avLst/>
            </a:prstGeom>
            <a:solidFill>
              <a:schemeClr val="tx2"/>
            </a:solidFill>
            <a:ln w="9525">
              <a:noFill/>
              <a:miter lim="800000"/>
              <a:headEnd/>
              <a:tailEnd/>
            </a:ln>
            <a:effectLst/>
          </p:spPr>
          <p:txBody>
            <a:bodyPr>
              <a:spAutoFit/>
            </a:bodyPr>
            <a:lstStyle/>
            <a:p>
              <a:pPr>
                <a:lnSpc>
                  <a:spcPct val="80000"/>
                </a:lnSpc>
                <a:spcBef>
                  <a:spcPct val="50000"/>
                </a:spcBef>
                <a:buFont typeface="Wingdings" pitchFamily="2" charset="2"/>
                <a:buChar char="ü"/>
              </a:pPr>
              <a:r>
                <a:rPr lang="bg-BG" sz="2000" b="1" dirty="0">
                  <a:solidFill>
                    <a:srgbClr val="66FFFF"/>
                  </a:solidFill>
                </a:rPr>
                <a:t> </a:t>
              </a:r>
              <a:r>
                <a:rPr lang="en-US" sz="2000" b="1" dirty="0" smtClean="0">
                  <a:solidFill>
                    <a:srgbClr val="66FFFF"/>
                  </a:solidFill>
                </a:rPr>
                <a:t>tricuspid</a:t>
              </a:r>
              <a:endParaRPr lang="en-GB" sz="2000" b="1" dirty="0">
                <a:solidFill>
                  <a:srgbClr val="66FFFF"/>
                </a:solidFill>
              </a:endParaRPr>
            </a:p>
          </p:txBody>
        </p:sp>
        <p:sp>
          <p:nvSpPr>
            <p:cNvPr id="6174" name="AutoShape 30"/>
            <p:cNvSpPr>
              <a:spLocks noChangeArrowheads="1"/>
            </p:cNvSpPr>
            <p:nvPr/>
          </p:nvSpPr>
          <p:spPr bwMode="auto">
            <a:xfrm rot="7552573">
              <a:off x="3190" y="1348"/>
              <a:ext cx="184" cy="1860"/>
            </a:xfrm>
            <a:prstGeom prst="upArrow">
              <a:avLst>
                <a:gd name="adj1" fmla="val 50000"/>
                <a:gd name="adj2" fmla="val 252717"/>
              </a:avLst>
            </a:prstGeom>
            <a:solidFill>
              <a:srgbClr val="66FFFF"/>
            </a:solidFill>
            <a:ln w="9525">
              <a:solidFill>
                <a:schemeClr val="tx1"/>
              </a:solidFill>
              <a:miter lim="800000"/>
              <a:headEnd/>
              <a:tailEnd/>
            </a:ln>
            <a:effectLst/>
          </p:spPr>
          <p:txBody>
            <a:bodyPr rot="10800000" vert="eaVert" wrap="none" anchor="ctr"/>
            <a:lstStyle/>
            <a:p>
              <a:pPr algn="ctr"/>
              <a:endParaRPr lang="bg-BG"/>
            </a:p>
          </p:txBody>
        </p:sp>
      </p:grpSp>
      <p:grpSp>
        <p:nvGrpSpPr>
          <p:cNvPr id="4" name="Group 38"/>
          <p:cNvGrpSpPr>
            <a:grpSpLocks/>
          </p:cNvGrpSpPr>
          <p:nvPr/>
        </p:nvGrpSpPr>
        <p:grpSpPr bwMode="auto">
          <a:xfrm>
            <a:off x="0" y="4941168"/>
            <a:ext cx="7086600" cy="735013"/>
            <a:chOff x="0" y="2640"/>
            <a:chExt cx="4464" cy="463"/>
          </a:xfrm>
        </p:grpSpPr>
        <p:sp>
          <p:nvSpPr>
            <p:cNvPr id="6171" name="Text Box 27"/>
            <p:cNvSpPr txBox="1">
              <a:spLocks noChangeArrowheads="1"/>
            </p:cNvSpPr>
            <p:nvPr/>
          </p:nvSpPr>
          <p:spPr bwMode="auto">
            <a:xfrm>
              <a:off x="0" y="2886"/>
              <a:ext cx="3168" cy="217"/>
            </a:xfrm>
            <a:prstGeom prst="rect">
              <a:avLst/>
            </a:prstGeom>
            <a:solidFill>
              <a:schemeClr val="tx2"/>
            </a:solidFill>
            <a:ln w="9525">
              <a:noFill/>
              <a:miter lim="800000"/>
              <a:headEnd/>
              <a:tailEnd/>
            </a:ln>
            <a:effectLst/>
          </p:spPr>
          <p:txBody>
            <a:bodyPr>
              <a:spAutoFit/>
            </a:bodyPr>
            <a:lstStyle/>
            <a:p>
              <a:pPr>
                <a:lnSpc>
                  <a:spcPct val="80000"/>
                </a:lnSpc>
                <a:spcBef>
                  <a:spcPct val="50000"/>
                </a:spcBef>
                <a:buFont typeface="Wingdings" pitchFamily="2" charset="2"/>
                <a:buChar char="ü"/>
              </a:pPr>
              <a:r>
                <a:rPr lang="en-US" sz="2000" b="1" dirty="0" err="1" smtClean="0">
                  <a:solidFill>
                    <a:srgbClr val="00FFFF"/>
                  </a:solidFill>
                </a:rPr>
                <a:t>pulmonal</a:t>
              </a:r>
              <a:endParaRPr lang="en-GB" sz="2000" b="1" dirty="0">
                <a:solidFill>
                  <a:srgbClr val="00FFFF"/>
                </a:solidFill>
              </a:endParaRPr>
            </a:p>
          </p:txBody>
        </p:sp>
        <p:sp>
          <p:nvSpPr>
            <p:cNvPr id="6175" name="AutoShape 31"/>
            <p:cNvSpPr>
              <a:spLocks noChangeArrowheads="1"/>
            </p:cNvSpPr>
            <p:nvPr/>
          </p:nvSpPr>
          <p:spPr bwMode="auto">
            <a:xfrm rot="2907460">
              <a:off x="3624" y="1944"/>
              <a:ext cx="144" cy="1536"/>
            </a:xfrm>
            <a:prstGeom prst="upArrow">
              <a:avLst>
                <a:gd name="adj1" fmla="val 50000"/>
                <a:gd name="adj2" fmla="val 266667"/>
              </a:avLst>
            </a:prstGeom>
            <a:solidFill>
              <a:srgbClr val="00FFFF"/>
            </a:solidFill>
            <a:ln w="9525">
              <a:solidFill>
                <a:schemeClr val="tx1"/>
              </a:solidFill>
              <a:miter lim="800000"/>
              <a:headEnd/>
              <a:tailEnd/>
            </a:ln>
            <a:effectLst/>
          </p:spPr>
          <p:txBody>
            <a:bodyPr wrap="none" anchor="ctr"/>
            <a:lstStyle/>
            <a:p>
              <a:endParaRPr lang="bg-BG"/>
            </a:p>
          </p:txBody>
        </p:sp>
      </p:grpSp>
      <p:grpSp>
        <p:nvGrpSpPr>
          <p:cNvPr id="5" name="Group 39"/>
          <p:cNvGrpSpPr>
            <a:grpSpLocks/>
          </p:cNvGrpSpPr>
          <p:nvPr/>
        </p:nvGrpSpPr>
        <p:grpSpPr bwMode="auto">
          <a:xfrm>
            <a:off x="0" y="2420888"/>
            <a:ext cx="8077200" cy="1066800"/>
            <a:chOff x="0" y="1488"/>
            <a:chExt cx="5088" cy="672"/>
          </a:xfrm>
        </p:grpSpPr>
        <p:sp>
          <p:nvSpPr>
            <p:cNvPr id="6166" name="Text Box 22"/>
            <p:cNvSpPr txBox="1">
              <a:spLocks noChangeArrowheads="1"/>
            </p:cNvSpPr>
            <p:nvPr/>
          </p:nvSpPr>
          <p:spPr bwMode="auto">
            <a:xfrm>
              <a:off x="0" y="1488"/>
              <a:ext cx="2880" cy="217"/>
            </a:xfrm>
            <a:prstGeom prst="rect">
              <a:avLst/>
            </a:prstGeom>
            <a:solidFill>
              <a:srgbClr val="FF0000"/>
            </a:solidFill>
            <a:ln w="9525">
              <a:noFill/>
              <a:miter lim="800000"/>
              <a:headEnd/>
              <a:tailEnd/>
            </a:ln>
            <a:effectLst/>
          </p:spPr>
          <p:txBody>
            <a:bodyPr>
              <a:spAutoFit/>
            </a:bodyPr>
            <a:lstStyle/>
            <a:p>
              <a:pPr>
                <a:lnSpc>
                  <a:spcPct val="80000"/>
                </a:lnSpc>
                <a:spcBef>
                  <a:spcPct val="50000"/>
                </a:spcBef>
                <a:buFont typeface="Wingdings" pitchFamily="2" charset="2"/>
                <a:buChar char="ü"/>
              </a:pPr>
              <a:r>
                <a:rPr lang="bg-BG" b="1" dirty="0">
                  <a:solidFill>
                    <a:srgbClr val="FFCCCC"/>
                  </a:solidFill>
                </a:rPr>
                <a:t> </a:t>
              </a:r>
              <a:r>
                <a:rPr lang="en-US" sz="2000" b="1" dirty="0" smtClean="0">
                  <a:solidFill>
                    <a:srgbClr val="FFCCCC"/>
                  </a:solidFill>
                </a:rPr>
                <a:t>mitral</a:t>
              </a:r>
              <a:r>
                <a:rPr lang="bg-BG" sz="2000" b="1" dirty="0" smtClean="0">
                  <a:solidFill>
                    <a:srgbClr val="FFCCCC"/>
                  </a:solidFill>
                </a:rPr>
                <a:t> </a:t>
              </a:r>
              <a:r>
                <a:rPr lang="en-US" sz="2000" b="1" dirty="0" smtClean="0">
                  <a:solidFill>
                    <a:srgbClr val="FFCCCC"/>
                  </a:solidFill>
                </a:rPr>
                <a:t>(bicuspid)</a:t>
              </a:r>
              <a:endParaRPr lang="en-GB" sz="2000" b="1" dirty="0">
                <a:solidFill>
                  <a:srgbClr val="FFCCCC"/>
                </a:solidFill>
              </a:endParaRPr>
            </a:p>
          </p:txBody>
        </p:sp>
        <p:sp>
          <p:nvSpPr>
            <p:cNvPr id="6176" name="AutoShape 32"/>
            <p:cNvSpPr>
              <a:spLocks noChangeArrowheads="1"/>
            </p:cNvSpPr>
            <p:nvPr/>
          </p:nvSpPr>
          <p:spPr bwMode="auto">
            <a:xfrm rot="7352260">
              <a:off x="3891" y="962"/>
              <a:ext cx="144" cy="2251"/>
            </a:xfrm>
            <a:prstGeom prst="upArrow">
              <a:avLst>
                <a:gd name="adj1" fmla="val 50000"/>
                <a:gd name="adj2" fmla="val 390799"/>
              </a:avLst>
            </a:prstGeom>
            <a:solidFill>
              <a:srgbClr val="FFCCCC"/>
            </a:solidFill>
            <a:ln w="9525">
              <a:solidFill>
                <a:schemeClr val="tx1"/>
              </a:solidFill>
              <a:miter lim="800000"/>
              <a:headEnd/>
              <a:tailEnd/>
            </a:ln>
            <a:effectLst/>
          </p:spPr>
          <p:txBody>
            <a:bodyPr rot="10800000" vert="eaVert" wrap="none" anchor="ctr"/>
            <a:lstStyle/>
            <a:p>
              <a:pPr algn="ctr"/>
              <a:endParaRPr lang="bg-BG">
                <a:solidFill>
                  <a:srgbClr val="FF0000"/>
                </a:solidFill>
              </a:endParaRPr>
            </a:p>
          </p:txBody>
        </p:sp>
      </p:grpSp>
      <p:grpSp>
        <p:nvGrpSpPr>
          <p:cNvPr id="6" name="Group 37"/>
          <p:cNvGrpSpPr>
            <a:grpSpLocks/>
          </p:cNvGrpSpPr>
          <p:nvPr/>
        </p:nvGrpSpPr>
        <p:grpSpPr bwMode="auto">
          <a:xfrm>
            <a:off x="0" y="4800610"/>
            <a:ext cx="7391400" cy="400051"/>
            <a:chOff x="0" y="2496"/>
            <a:chExt cx="4656" cy="252"/>
          </a:xfrm>
        </p:grpSpPr>
        <p:sp>
          <p:nvSpPr>
            <p:cNvPr id="6170" name="Text Box 26"/>
            <p:cNvSpPr txBox="1">
              <a:spLocks noChangeArrowheads="1"/>
            </p:cNvSpPr>
            <p:nvPr/>
          </p:nvSpPr>
          <p:spPr bwMode="auto">
            <a:xfrm>
              <a:off x="0" y="2496"/>
              <a:ext cx="3120" cy="252"/>
            </a:xfrm>
            <a:prstGeom prst="rect">
              <a:avLst/>
            </a:prstGeom>
            <a:solidFill>
              <a:srgbClr val="FF0000"/>
            </a:solidFill>
            <a:ln w="9525">
              <a:noFill/>
              <a:miter lim="800000"/>
              <a:headEnd/>
              <a:tailEnd/>
            </a:ln>
            <a:effectLst/>
          </p:spPr>
          <p:txBody>
            <a:bodyPr>
              <a:spAutoFit/>
            </a:bodyPr>
            <a:lstStyle/>
            <a:p>
              <a:pPr>
                <a:spcBef>
                  <a:spcPct val="50000"/>
                </a:spcBef>
                <a:buFont typeface="Wingdings" pitchFamily="2" charset="2"/>
                <a:buChar char="ü"/>
              </a:pPr>
              <a:r>
                <a:rPr lang="bg-BG" sz="2000" b="1" dirty="0">
                  <a:solidFill>
                    <a:srgbClr val="FFCCCC"/>
                  </a:solidFill>
                </a:rPr>
                <a:t> </a:t>
              </a:r>
              <a:r>
                <a:rPr lang="en-US" sz="2000" b="1" dirty="0" smtClean="0">
                  <a:solidFill>
                    <a:srgbClr val="FFCCCC"/>
                  </a:solidFill>
                </a:rPr>
                <a:t>aortic</a:t>
              </a:r>
              <a:endParaRPr lang="en-GB" sz="2000" b="1" dirty="0">
                <a:solidFill>
                  <a:srgbClr val="FFCCCC"/>
                </a:solidFill>
              </a:endParaRPr>
            </a:p>
          </p:txBody>
        </p:sp>
        <p:sp>
          <p:nvSpPr>
            <p:cNvPr id="6177" name="AutoShape 33"/>
            <p:cNvSpPr>
              <a:spLocks noChangeArrowheads="1"/>
            </p:cNvSpPr>
            <p:nvPr/>
          </p:nvSpPr>
          <p:spPr bwMode="auto">
            <a:xfrm rot="4859275">
              <a:off x="3744" y="1728"/>
              <a:ext cx="144" cy="1680"/>
            </a:xfrm>
            <a:prstGeom prst="upArrow">
              <a:avLst>
                <a:gd name="adj1" fmla="val 50000"/>
                <a:gd name="adj2" fmla="val 291667"/>
              </a:avLst>
            </a:prstGeom>
            <a:solidFill>
              <a:srgbClr val="FFCCCC"/>
            </a:solidFill>
            <a:ln w="9525">
              <a:solidFill>
                <a:schemeClr val="tx1"/>
              </a:solidFill>
              <a:miter lim="800000"/>
              <a:headEnd/>
              <a:tailEnd/>
            </a:ln>
            <a:effectLst/>
          </p:spPr>
          <p:txBody>
            <a:bodyPr wrap="none" anchor="ctr"/>
            <a:lstStyle/>
            <a:p>
              <a:endParaRPr lang="bg-BG"/>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64"/>
                                        </p:tgtEl>
                                        <p:attrNameLst>
                                          <p:attrName>style.visibility</p:attrName>
                                        </p:attrNameLst>
                                      </p:cBhvr>
                                      <p:to>
                                        <p:strVal val="visible"/>
                                      </p:to>
                                    </p:set>
                                    <p:anim calcmode="lin" valueType="num">
                                      <p:cBhvr>
                                        <p:cTn id="7" dur="500" fill="hold"/>
                                        <p:tgtEl>
                                          <p:spTgt spid="6164"/>
                                        </p:tgtEl>
                                        <p:attrNameLst>
                                          <p:attrName>ppt_w</p:attrName>
                                        </p:attrNameLst>
                                      </p:cBhvr>
                                      <p:tavLst>
                                        <p:tav tm="0">
                                          <p:val>
                                            <p:fltVal val="0"/>
                                          </p:val>
                                        </p:tav>
                                        <p:tav tm="100000">
                                          <p:val>
                                            <p:strVal val="#ppt_w"/>
                                          </p:val>
                                        </p:tav>
                                      </p:tavLst>
                                    </p:anim>
                                    <p:anim calcmode="lin" valueType="num">
                                      <p:cBhvr>
                                        <p:cTn id="8" dur="500" fill="hold"/>
                                        <p:tgtEl>
                                          <p:spTgt spid="616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G14_09c"/>
          <p:cNvPicPr>
            <a:picLocks noChangeAspect="1" noChangeArrowheads="1"/>
          </p:cNvPicPr>
          <p:nvPr/>
        </p:nvPicPr>
        <p:blipFill>
          <a:blip r:embed="rId2" cstate="print"/>
          <a:srcRect l="14000" t="39351" r="14000"/>
          <a:stretch>
            <a:fillRect/>
          </a:stretch>
        </p:blipFill>
        <p:spPr bwMode="auto">
          <a:xfrm>
            <a:off x="0" y="332656"/>
            <a:ext cx="4572000" cy="3409528"/>
          </a:xfrm>
          <a:prstGeom prst="rect">
            <a:avLst/>
          </a:prstGeom>
          <a:noFill/>
        </p:spPr>
      </p:pic>
      <p:sp>
        <p:nvSpPr>
          <p:cNvPr id="7171" name="Text Box 3"/>
          <p:cNvSpPr txBox="1">
            <a:spLocks noChangeArrowheads="1"/>
          </p:cNvSpPr>
          <p:nvPr/>
        </p:nvSpPr>
        <p:spPr bwMode="auto">
          <a:xfrm>
            <a:off x="0" y="0"/>
            <a:ext cx="3465051" cy="369332"/>
          </a:xfrm>
          <a:prstGeom prst="rect">
            <a:avLst/>
          </a:prstGeom>
          <a:solidFill>
            <a:schemeClr val="accent3">
              <a:lumMod val="20000"/>
              <a:lumOff val="80000"/>
            </a:schemeClr>
          </a:solidFill>
          <a:ln w="9525">
            <a:noFill/>
            <a:miter lim="800000"/>
            <a:headEnd/>
            <a:tailEnd/>
          </a:ln>
          <a:effectLst/>
        </p:spPr>
        <p:txBody>
          <a:bodyPr wrap="none">
            <a:spAutoFit/>
          </a:bodyPr>
          <a:lstStyle/>
          <a:p>
            <a:pPr eaLnBrk="0" hangingPunct="0"/>
            <a:r>
              <a:rPr lang="en-US" b="1" dirty="0" smtClean="0">
                <a:solidFill>
                  <a:schemeClr val="accent1"/>
                </a:solidFill>
              </a:rPr>
              <a:t>The valves during the  diastole</a:t>
            </a:r>
            <a:endParaRPr lang="en-US" b="1" dirty="0">
              <a:solidFill>
                <a:schemeClr val="accent1"/>
              </a:solidFill>
            </a:endParaRPr>
          </a:p>
        </p:txBody>
      </p:sp>
      <p:pic>
        <p:nvPicPr>
          <p:cNvPr id="7172" name="Picture 4" descr="FG14_09a"/>
          <p:cNvPicPr>
            <a:picLocks noChangeAspect="1" noChangeArrowheads="1"/>
          </p:cNvPicPr>
          <p:nvPr/>
        </p:nvPicPr>
        <p:blipFill>
          <a:blip r:embed="rId3" cstate="print">
            <a:lum bright="-6000" contrast="18000"/>
          </a:blip>
          <a:srcRect l="22000" r="16000" b="39351"/>
          <a:stretch>
            <a:fillRect/>
          </a:stretch>
        </p:blipFill>
        <p:spPr bwMode="auto">
          <a:xfrm>
            <a:off x="4572000" y="338138"/>
            <a:ext cx="4572000" cy="3471862"/>
          </a:xfrm>
          <a:prstGeom prst="rect">
            <a:avLst/>
          </a:prstGeom>
          <a:noFill/>
        </p:spPr>
      </p:pic>
      <p:sp>
        <p:nvSpPr>
          <p:cNvPr id="7175" name="Text Box 7"/>
          <p:cNvSpPr txBox="1">
            <a:spLocks noChangeArrowheads="1"/>
          </p:cNvSpPr>
          <p:nvPr/>
        </p:nvSpPr>
        <p:spPr bwMode="auto">
          <a:xfrm>
            <a:off x="5853419" y="0"/>
            <a:ext cx="3290581" cy="369332"/>
          </a:xfrm>
          <a:prstGeom prst="rect">
            <a:avLst/>
          </a:prstGeom>
          <a:solidFill>
            <a:srgbClr val="FFFF00"/>
          </a:solidFill>
          <a:ln w="9525">
            <a:noFill/>
            <a:miter lim="800000"/>
            <a:headEnd/>
            <a:tailEnd/>
          </a:ln>
          <a:effectLst/>
        </p:spPr>
        <p:txBody>
          <a:bodyPr wrap="none">
            <a:spAutoFit/>
          </a:bodyPr>
          <a:lstStyle/>
          <a:p>
            <a:pPr eaLnBrk="0" hangingPunct="0"/>
            <a:r>
              <a:rPr lang="en-US" b="1" dirty="0" smtClean="0">
                <a:solidFill>
                  <a:srgbClr val="CC0000"/>
                </a:solidFill>
              </a:rPr>
              <a:t>The valves during the systole</a:t>
            </a:r>
            <a:endParaRPr lang="en-US" b="1" dirty="0">
              <a:solidFill>
                <a:srgbClr val="CC0000"/>
              </a:solidFill>
            </a:endParaRPr>
          </a:p>
        </p:txBody>
      </p:sp>
      <p:pic>
        <p:nvPicPr>
          <p:cNvPr id="7178" name="Picture 10"/>
          <p:cNvPicPr>
            <a:picLocks noChangeAspect="1" noChangeArrowheads="1"/>
          </p:cNvPicPr>
          <p:nvPr/>
        </p:nvPicPr>
        <p:blipFill>
          <a:blip r:embed="rId4" cstate="print">
            <a:lum bright="-24000" contrast="42000"/>
          </a:blip>
          <a:srcRect r="54642" b="54199"/>
          <a:stretch>
            <a:fillRect/>
          </a:stretch>
        </p:blipFill>
        <p:spPr bwMode="auto">
          <a:xfrm>
            <a:off x="0" y="4191000"/>
            <a:ext cx="4572000" cy="2667000"/>
          </a:xfrm>
          <a:prstGeom prst="rect">
            <a:avLst/>
          </a:prstGeom>
          <a:noFill/>
        </p:spPr>
      </p:pic>
      <p:pic>
        <p:nvPicPr>
          <p:cNvPr id="7179" name="Picture 11"/>
          <p:cNvPicPr>
            <a:picLocks noChangeAspect="1" noChangeArrowheads="1"/>
          </p:cNvPicPr>
          <p:nvPr/>
        </p:nvPicPr>
        <p:blipFill>
          <a:blip r:embed="rId4" cstate="print">
            <a:lum bright="-24000" contrast="42000"/>
          </a:blip>
          <a:srcRect l="908" t="43512" r="51013"/>
          <a:stretch>
            <a:fillRect/>
          </a:stretch>
        </p:blipFill>
        <p:spPr bwMode="auto">
          <a:xfrm>
            <a:off x="4572000" y="4293096"/>
            <a:ext cx="4572000" cy="2641104"/>
          </a:xfrm>
          <a:prstGeom prst="rect">
            <a:avLst/>
          </a:prstGeom>
          <a:noFill/>
        </p:spPr>
      </p:pic>
      <p:sp>
        <p:nvSpPr>
          <p:cNvPr id="7177" name="Text Box 9"/>
          <p:cNvSpPr txBox="1">
            <a:spLocks noChangeArrowheads="1"/>
          </p:cNvSpPr>
          <p:nvPr/>
        </p:nvSpPr>
        <p:spPr bwMode="auto">
          <a:xfrm>
            <a:off x="971600" y="3717032"/>
            <a:ext cx="6461720" cy="400110"/>
          </a:xfrm>
          <a:prstGeom prst="rect">
            <a:avLst/>
          </a:prstGeom>
          <a:solidFill>
            <a:schemeClr val="accent3"/>
          </a:solidFill>
          <a:ln w="9525">
            <a:noFill/>
            <a:miter lim="800000"/>
            <a:headEnd/>
            <a:tailEnd/>
          </a:ln>
          <a:effectLst/>
        </p:spPr>
        <p:txBody>
          <a:bodyPr wrap="square">
            <a:spAutoFit/>
          </a:bodyPr>
          <a:lstStyle/>
          <a:p>
            <a:pPr>
              <a:spcBef>
                <a:spcPct val="50000"/>
              </a:spcBef>
            </a:pPr>
            <a:r>
              <a:rPr lang="en-US" sz="2000" b="1" u="sng" dirty="0" smtClean="0">
                <a:solidFill>
                  <a:srgbClr val="FF00FF"/>
                </a:solidFill>
              </a:rPr>
              <a:t>Function of papillary muscles and</a:t>
            </a:r>
            <a:r>
              <a:rPr lang="bg-BG" sz="2000" b="1" u="sng" dirty="0" smtClean="0">
                <a:solidFill>
                  <a:srgbClr val="FF00FF"/>
                </a:solidFill>
              </a:rPr>
              <a:t> </a:t>
            </a:r>
            <a:r>
              <a:rPr lang="en-US" sz="2000" b="1" u="sng" dirty="0" err="1" smtClean="0">
                <a:solidFill>
                  <a:srgbClr val="FF00FF"/>
                </a:solidFill>
              </a:rPr>
              <a:t>hordae</a:t>
            </a:r>
            <a:r>
              <a:rPr lang="en-US" sz="2000" b="1" u="sng" dirty="0" smtClean="0">
                <a:solidFill>
                  <a:srgbClr val="FF00FF"/>
                </a:solidFill>
              </a:rPr>
              <a:t> </a:t>
            </a:r>
            <a:r>
              <a:rPr lang="en-US" sz="2000" b="1" u="sng" dirty="0" err="1">
                <a:solidFill>
                  <a:srgbClr val="FF00FF"/>
                </a:solidFill>
              </a:rPr>
              <a:t>tendineae</a:t>
            </a:r>
            <a:endParaRPr lang="en-GB" sz="2000" b="1" u="sng" dirty="0">
              <a:solidFill>
                <a:srgbClr val="FF00FF"/>
              </a:solidFill>
            </a:endParaRPr>
          </a:p>
        </p:txBody>
      </p:sp>
      <p:sp>
        <p:nvSpPr>
          <p:cNvPr id="7180" name="Text Box 12"/>
          <p:cNvSpPr txBox="1">
            <a:spLocks noChangeArrowheads="1"/>
          </p:cNvSpPr>
          <p:nvPr/>
        </p:nvSpPr>
        <p:spPr bwMode="auto">
          <a:xfrm>
            <a:off x="0" y="4005064"/>
            <a:ext cx="4876800" cy="400110"/>
          </a:xfrm>
          <a:prstGeom prst="rect">
            <a:avLst/>
          </a:prstGeom>
          <a:noFill/>
          <a:ln w="9525">
            <a:noFill/>
            <a:miter lim="800000"/>
            <a:headEnd/>
            <a:tailEnd/>
          </a:ln>
          <a:effectLst/>
        </p:spPr>
        <p:txBody>
          <a:bodyPr wrap="square">
            <a:spAutoFit/>
          </a:bodyPr>
          <a:lstStyle/>
          <a:p>
            <a:pPr>
              <a:spcBef>
                <a:spcPct val="50000"/>
              </a:spcBef>
            </a:pPr>
            <a:r>
              <a:rPr lang="en-US" sz="2000" b="1" dirty="0" smtClean="0">
                <a:solidFill>
                  <a:srgbClr val="FF33CC"/>
                </a:solidFill>
              </a:rPr>
              <a:t>muscles contracted, hordes</a:t>
            </a:r>
            <a:r>
              <a:rPr lang="bg-BG" sz="2000" b="1" dirty="0" smtClean="0">
                <a:solidFill>
                  <a:srgbClr val="FF33CC"/>
                </a:solidFill>
              </a:rPr>
              <a:t> </a:t>
            </a:r>
            <a:r>
              <a:rPr lang="en-US" sz="2000" b="1" dirty="0" smtClean="0">
                <a:solidFill>
                  <a:srgbClr val="FF33CC"/>
                </a:solidFill>
              </a:rPr>
              <a:t>extended</a:t>
            </a:r>
            <a:endParaRPr lang="en-GB" sz="2000" b="1" dirty="0">
              <a:solidFill>
                <a:srgbClr val="FF33CC"/>
              </a:solidFill>
            </a:endParaRPr>
          </a:p>
        </p:txBody>
      </p:sp>
      <p:sp>
        <p:nvSpPr>
          <p:cNvPr id="7181" name="Text Box 13"/>
          <p:cNvSpPr txBox="1">
            <a:spLocks noChangeArrowheads="1"/>
          </p:cNvSpPr>
          <p:nvPr/>
        </p:nvSpPr>
        <p:spPr bwMode="auto">
          <a:xfrm>
            <a:off x="5148064" y="4005064"/>
            <a:ext cx="3643064" cy="400110"/>
          </a:xfrm>
          <a:prstGeom prst="rect">
            <a:avLst/>
          </a:prstGeom>
          <a:noFill/>
          <a:ln w="9525">
            <a:noFill/>
            <a:miter lim="800000"/>
            <a:headEnd/>
            <a:tailEnd/>
          </a:ln>
          <a:effectLst/>
        </p:spPr>
        <p:txBody>
          <a:bodyPr wrap="square">
            <a:spAutoFit/>
          </a:bodyPr>
          <a:lstStyle/>
          <a:p>
            <a:pPr>
              <a:spcBef>
                <a:spcPct val="50000"/>
              </a:spcBef>
            </a:pPr>
            <a:r>
              <a:rPr lang="en-US" sz="2000" b="1" dirty="0" smtClean="0">
                <a:solidFill>
                  <a:srgbClr val="CC0066"/>
                </a:solidFill>
              </a:rPr>
              <a:t>muscles and hordes relaxed</a:t>
            </a:r>
            <a:endParaRPr lang="en-GB" sz="2000" b="1" dirty="0">
              <a:solidFill>
                <a:srgbClr val="CC0066"/>
              </a:solidFill>
            </a:endParaRPr>
          </a:p>
        </p:txBody>
      </p:sp>
      <p:sp>
        <p:nvSpPr>
          <p:cNvPr id="13" name="Title 12"/>
          <p:cNvSpPr>
            <a:spLocks noGrp="1"/>
          </p:cNvSpPr>
          <p:nvPr>
            <p:ph type="title"/>
          </p:nvPr>
        </p:nvSpPr>
        <p:spPr/>
        <p:txBody>
          <a:bodyPr/>
          <a:lstStyle/>
          <a:p>
            <a:endParaRPr lang="bg-BG"/>
          </a:p>
        </p:txBody>
      </p:sp>
      <p:sp>
        <p:nvSpPr>
          <p:cNvPr id="14" name="Content Placeholder 13"/>
          <p:cNvSpPr>
            <a:spLocks noGrp="1"/>
          </p:cNvSpPr>
          <p:nvPr>
            <p:ph idx="1"/>
          </p:nvPr>
        </p:nvSpPr>
        <p:spPr/>
        <p:txBody>
          <a:bodyPr/>
          <a:lstStyle/>
          <a:p>
            <a:endParaRPr lang="bg-BG"/>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itralprolapseanimation"/>
          <p:cNvPicPr>
            <a:picLocks noChangeAspect="1" noChangeArrowheads="1" noCrop="1"/>
          </p:cNvPicPr>
          <p:nvPr/>
        </p:nvPicPr>
        <p:blipFill>
          <a:blip r:embed="rId2" cstate="print"/>
          <a:srcRect/>
          <a:stretch>
            <a:fillRect/>
          </a:stretch>
        </p:blipFill>
        <p:spPr bwMode="auto">
          <a:xfrm>
            <a:off x="1835696" y="476672"/>
            <a:ext cx="5407496" cy="4642673"/>
          </a:xfrm>
          <a:prstGeom prst="rect">
            <a:avLst/>
          </a:prstGeom>
          <a:noFill/>
          <a:ln w="28575">
            <a:solidFill>
              <a:srgbClr val="FF5050"/>
            </a:solidFill>
          </a:ln>
        </p:spPr>
      </p:pic>
      <p:sp>
        <p:nvSpPr>
          <p:cNvPr id="8196" name="Text Box 4"/>
          <p:cNvSpPr txBox="1">
            <a:spLocks noChangeArrowheads="1"/>
          </p:cNvSpPr>
          <p:nvPr/>
        </p:nvSpPr>
        <p:spPr bwMode="auto">
          <a:xfrm>
            <a:off x="0" y="5589240"/>
            <a:ext cx="9296400" cy="690638"/>
          </a:xfrm>
          <a:prstGeom prst="rect">
            <a:avLst/>
          </a:prstGeom>
          <a:noFill/>
          <a:ln w="9525">
            <a:noFill/>
            <a:miter lim="800000"/>
            <a:headEnd/>
            <a:tailEnd/>
          </a:ln>
          <a:effectLst/>
        </p:spPr>
        <p:txBody>
          <a:bodyPr wrap="square">
            <a:spAutoFit/>
          </a:bodyPr>
          <a:lstStyle/>
          <a:p>
            <a:pPr>
              <a:lnSpc>
                <a:spcPct val="80000"/>
              </a:lnSpc>
              <a:spcBef>
                <a:spcPct val="50000"/>
              </a:spcBef>
              <a:buFont typeface="Wingdings" pitchFamily="2" charset="2"/>
              <a:buChar char="q"/>
            </a:pPr>
            <a:r>
              <a:rPr lang="bg-BG" b="1" dirty="0">
                <a:solidFill>
                  <a:srgbClr val="CC0066"/>
                </a:solidFill>
                <a:latin typeface="Comic Sans MS" pitchFamily="66" charset="0"/>
              </a:rPr>
              <a:t> </a:t>
            </a:r>
            <a:r>
              <a:rPr lang="en-US" sz="2400" b="1" dirty="0" smtClean="0">
                <a:solidFill>
                  <a:srgbClr val="CC0066"/>
                </a:solidFill>
                <a:latin typeface="Calibri" pitchFamily="34" charset="0"/>
              </a:rPr>
              <a:t>Papillary muscles and </a:t>
            </a:r>
            <a:r>
              <a:rPr lang="en-US" sz="2400" b="1" dirty="0" err="1" smtClean="0">
                <a:solidFill>
                  <a:srgbClr val="CC0066"/>
                </a:solidFill>
                <a:latin typeface="Calibri" pitchFamily="34" charset="0"/>
              </a:rPr>
              <a:t>hordae</a:t>
            </a:r>
            <a:r>
              <a:rPr lang="en-US" sz="2400" b="1" dirty="0" smtClean="0">
                <a:solidFill>
                  <a:srgbClr val="CC0066"/>
                </a:solidFill>
                <a:latin typeface="Calibri" pitchFamily="34" charset="0"/>
              </a:rPr>
              <a:t> </a:t>
            </a:r>
            <a:r>
              <a:rPr lang="en-US" sz="2400" b="1" dirty="0" err="1">
                <a:solidFill>
                  <a:srgbClr val="CC0066"/>
                </a:solidFill>
                <a:latin typeface="Calibri" pitchFamily="34" charset="0"/>
              </a:rPr>
              <a:t>tendineae</a:t>
            </a:r>
            <a:r>
              <a:rPr lang="en-US" sz="2400" b="1" dirty="0">
                <a:solidFill>
                  <a:srgbClr val="CC0066"/>
                </a:solidFill>
                <a:latin typeface="Calibri" pitchFamily="34" charset="0"/>
              </a:rPr>
              <a:t> </a:t>
            </a:r>
            <a:r>
              <a:rPr lang="en-US" sz="2400" b="1" dirty="0" smtClean="0">
                <a:solidFill>
                  <a:srgbClr val="CC0066"/>
                </a:solidFill>
                <a:latin typeface="Calibri" pitchFamily="34" charset="0"/>
              </a:rPr>
              <a:t>prevent</a:t>
            </a:r>
            <a:r>
              <a:rPr lang="bg-BG" sz="2400" b="1" dirty="0" smtClean="0">
                <a:solidFill>
                  <a:srgbClr val="CC0066"/>
                </a:solidFill>
                <a:latin typeface="Calibri" pitchFamily="34" charset="0"/>
              </a:rPr>
              <a:t> </a:t>
            </a:r>
            <a:r>
              <a:rPr lang="en-US" sz="2400" b="1" dirty="0" smtClean="0">
                <a:solidFill>
                  <a:srgbClr val="CC0066"/>
                </a:solidFill>
                <a:latin typeface="Calibri" pitchFamily="34" charset="0"/>
              </a:rPr>
              <a:t>turn of cusps of </a:t>
            </a:r>
            <a:r>
              <a:rPr lang="bg-BG" sz="2400" b="1" dirty="0" smtClean="0">
                <a:solidFill>
                  <a:srgbClr val="CC0066"/>
                </a:solidFill>
                <a:latin typeface="Calibri" pitchFamily="34" charset="0"/>
              </a:rPr>
              <a:t>А</a:t>
            </a:r>
            <a:r>
              <a:rPr lang="en-US" sz="2400" b="1" dirty="0" smtClean="0">
                <a:solidFill>
                  <a:srgbClr val="CC0066"/>
                </a:solidFill>
                <a:latin typeface="Calibri" pitchFamily="34" charset="0"/>
              </a:rPr>
              <a:t>-V</a:t>
            </a:r>
            <a:r>
              <a:rPr lang="bg-BG" sz="2400" b="1" dirty="0" smtClean="0">
                <a:solidFill>
                  <a:srgbClr val="CC0066"/>
                </a:solidFill>
                <a:latin typeface="Calibri" pitchFamily="34" charset="0"/>
              </a:rPr>
              <a:t> </a:t>
            </a:r>
            <a:r>
              <a:rPr lang="en-US" sz="2400" b="1" dirty="0" smtClean="0">
                <a:solidFill>
                  <a:srgbClr val="CC0066"/>
                </a:solidFill>
                <a:latin typeface="Calibri" pitchFamily="34" charset="0"/>
              </a:rPr>
              <a:t>valves</a:t>
            </a:r>
            <a:r>
              <a:rPr lang="bg-BG" sz="2400" b="1" dirty="0" smtClean="0">
                <a:solidFill>
                  <a:srgbClr val="CC0066"/>
                </a:solidFill>
                <a:latin typeface="Calibri" pitchFamily="34" charset="0"/>
              </a:rPr>
              <a:t> </a:t>
            </a:r>
            <a:r>
              <a:rPr lang="en-US" sz="2400" b="1" dirty="0" smtClean="0">
                <a:solidFill>
                  <a:srgbClr val="CC0066"/>
                </a:solidFill>
                <a:latin typeface="Calibri" pitchFamily="34" charset="0"/>
              </a:rPr>
              <a:t>to atria during ventricular systole</a:t>
            </a:r>
            <a:r>
              <a:rPr lang="bg-BG" sz="2400" b="1" dirty="0" smtClean="0">
                <a:solidFill>
                  <a:srgbClr val="CC0066"/>
                </a:solidFill>
                <a:latin typeface="Calibri" pitchFamily="34" charset="0"/>
              </a:rPr>
              <a:t>. </a:t>
            </a:r>
            <a:endParaRPr lang="en-GB" sz="2400" b="1" dirty="0">
              <a:solidFill>
                <a:srgbClr val="CC0066"/>
              </a:solidFill>
              <a:latin typeface="Calibri" pitchFamily="34" charset="0"/>
            </a:endParaRPr>
          </a:p>
        </p:txBody>
      </p:sp>
      <p:sp>
        <p:nvSpPr>
          <p:cNvPr id="4" name="Title 3"/>
          <p:cNvSpPr>
            <a:spLocks noGrp="1"/>
          </p:cNvSpPr>
          <p:nvPr>
            <p:ph type="ctrTitle"/>
          </p:nvPr>
        </p:nvSpPr>
        <p:spPr/>
        <p:txBody>
          <a:bodyPr/>
          <a:lstStyle/>
          <a:p>
            <a:endParaRPr lang="bg-BG" dirty="0"/>
          </a:p>
        </p:txBody>
      </p:sp>
      <p:sp>
        <p:nvSpPr>
          <p:cNvPr id="5" name="Subtitle 4"/>
          <p:cNvSpPr>
            <a:spLocks noGrp="1"/>
          </p:cNvSpPr>
          <p:nvPr>
            <p:ph type="subTitle" idx="1"/>
          </p:nvPr>
        </p:nvSpPr>
        <p:spPr/>
        <p:txBody>
          <a:bodyPr/>
          <a:lstStyle/>
          <a:p>
            <a:endParaRPr lang="bg-B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331640" y="0"/>
            <a:ext cx="6804248" cy="461665"/>
          </a:xfrm>
          <a:prstGeom prst="rect">
            <a:avLst/>
          </a:prstGeom>
          <a:noFill/>
          <a:ln w="9525">
            <a:noFill/>
            <a:miter lim="800000"/>
            <a:headEnd/>
            <a:tailEnd/>
          </a:ln>
          <a:effectLst/>
        </p:spPr>
        <p:txBody>
          <a:bodyPr wrap="square">
            <a:spAutoFit/>
          </a:bodyPr>
          <a:lstStyle/>
          <a:p>
            <a:pPr algn="ctr">
              <a:spcBef>
                <a:spcPct val="50000"/>
              </a:spcBef>
            </a:pPr>
            <a:r>
              <a:rPr lang="en-US" sz="2400" b="1" dirty="0" smtClean="0">
                <a:solidFill>
                  <a:srgbClr val="0000CC"/>
                </a:solidFill>
                <a:latin typeface="+mj-lt"/>
              </a:rPr>
              <a:t>Phases of cardiac cycle</a:t>
            </a:r>
            <a:endParaRPr lang="en-GB" sz="2400" b="1" dirty="0">
              <a:solidFill>
                <a:srgbClr val="0000CC"/>
              </a:solidFill>
              <a:latin typeface="+mj-lt"/>
            </a:endParaRPr>
          </a:p>
        </p:txBody>
      </p:sp>
      <p:sp>
        <p:nvSpPr>
          <p:cNvPr id="11267" name="Text Box 3"/>
          <p:cNvSpPr txBox="1">
            <a:spLocks noChangeArrowheads="1"/>
          </p:cNvSpPr>
          <p:nvPr/>
        </p:nvSpPr>
        <p:spPr bwMode="auto">
          <a:xfrm>
            <a:off x="0" y="404664"/>
            <a:ext cx="9144000" cy="901144"/>
          </a:xfrm>
          <a:prstGeom prst="rect">
            <a:avLst/>
          </a:prstGeom>
          <a:noFill/>
          <a:ln w="9525">
            <a:noFill/>
            <a:miter lim="800000"/>
            <a:headEnd/>
            <a:tailEnd/>
          </a:ln>
          <a:effectLst/>
        </p:spPr>
        <p:txBody>
          <a:bodyPr>
            <a:spAutoFit/>
          </a:bodyPr>
          <a:lstStyle/>
          <a:p>
            <a:pPr>
              <a:lnSpc>
                <a:spcPct val="80000"/>
              </a:lnSpc>
              <a:spcBef>
                <a:spcPct val="50000"/>
              </a:spcBef>
            </a:pPr>
            <a:r>
              <a:rPr lang="en-US" b="1" u="sng" dirty="0" smtClean="0">
                <a:solidFill>
                  <a:srgbClr val="CC0066"/>
                </a:solidFill>
              </a:rPr>
              <a:t>phase</a:t>
            </a:r>
            <a:r>
              <a:rPr lang="bg-BG" b="1" u="sng" dirty="0" smtClean="0">
                <a:solidFill>
                  <a:srgbClr val="CC0066"/>
                </a:solidFill>
              </a:rPr>
              <a:t> </a:t>
            </a:r>
            <a:r>
              <a:rPr lang="bg-BG" b="1" u="sng" dirty="0">
                <a:solidFill>
                  <a:srgbClr val="CC0066"/>
                </a:solidFill>
              </a:rPr>
              <a:t>1.</a:t>
            </a:r>
            <a:r>
              <a:rPr lang="bg-BG" b="1" dirty="0">
                <a:solidFill>
                  <a:srgbClr val="CC0066"/>
                </a:solidFill>
              </a:rPr>
              <a:t> </a:t>
            </a:r>
            <a:r>
              <a:rPr lang="en-US" b="1" i="1" dirty="0" smtClean="0">
                <a:solidFill>
                  <a:srgbClr val="CC0066"/>
                </a:solidFill>
              </a:rPr>
              <a:t>diastole</a:t>
            </a:r>
            <a:r>
              <a:rPr lang="bg-BG" dirty="0" smtClean="0">
                <a:solidFill>
                  <a:srgbClr val="CC0066"/>
                </a:solidFill>
              </a:rPr>
              <a:t>: </a:t>
            </a:r>
            <a:r>
              <a:rPr lang="en-US" dirty="0" smtClean="0">
                <a:solidFill>
                  <a:srgbClr val="CC0066"/>
                </a:solidFill>
              </a:rPr>
              <a:t>Atria and ventricles are relaxed</a:t>
            </a:r>
            <a:r>
              <a:rPr lang="bg-BG" dirty="0" smtClean="0">
                <a:solidFill>
                  <a:srgbClr val="CC0066"/>
                </a:solidFill>
              </a:rPr>
              <a:t>. </a:t>
            </a:r>
            <a:r>
              <a:rPr lang="en-US" dirty="0" smtClean="0">
                <a:solidFill>
                  <a:srgbClr val="CC0066"/>
                </a:solidFill>
              </a:rPr>
              <a:t>The blood from big veins flows  into the</a:t>
            </a:r>
          </a:p>
          <a:p>
            <a:pPr>
              <a:lnSpc>
                <a:spcPct val="80000"/>
              </a:lnSpc>
              <a:spcBef>
                <a:spcPct val="50000"/>
              </a:spcBef>
            </a:pPr>
            <a:r>
              <a:rPr lang="en-US" dirty="0" smtClean="0">
                <a:solidFill>
                  <a:srgbClr val="CC0066"/>
                </a:solidFill>
              </a:rPr>
              <a:t> ventricles through atria and fills them.</a:t>
            </a:r>
            <a:r>
              <a:rPr lang="bg-BG" dirty="0" smtClean="0">
                <a:solidFill>
                  <a:srgbClr val="CC0066"/>
                </a:solidFill>
                <a:cs typeface="Times New Roman" pitchFamily="18" charset="0"/>
              </a:rPr>
              <a:t> </a:t>
            </a:r>
            <a:r>
              <a:rPr lang="en-US" dirty="0" smtClean="0">
                <a:solidFill>
                  <a:srgbClr val="CC0066"/>
                </a:solidFill>
              </a:rPr>
              <a:t>The pressure and the volume of the ventricles increase.</a:t>
            </a:r>
            <a:endParaRPr lang="en-GB" dirty="0">
              <a:solidFill>
                <a:srgbClr val="CC0066"/>
              </a:solidFill>
            </a:endParaRPr>
          </a:p>
        </p:txBody>
      </p:sp>
      <p:sp>
        <p:nvSpPr>
          <p:cNvPr id="11270" name="Rectangle 6"/>
          <p:cNvSpPr>
            <a:spLocks noChangeArrowheads="1"/>
          </p:cNvSpPr>
          <p:nvPr/>
        </p:nvSpPr>
        <p:spPr bwMode="auto">
          <a:xfrm>
            <a:off x="0" y="5889625"/>
            <a:ext cx="9601200" cy="762645"/>
          </a:xfrm>
          <a:prstGeom prst="rect">
            <a:avLst/>
          </a:prstGeom>
          <a:noFill/>
          <a:ln w="9525">
            <a:noFill/>
            <a:miter lim="800000"/>
            <a:headEnd/>
            <a:tailEnd/>
          </a:ln>
          <a:effectLst/>
        </p:spPr>
        <p:txBody>
          <a:bodyPr>
            <a:spAutoFit/>
          </a:bodyPr>
          <a:lstStyle/>
          <a:p>
            <a:pPr>
              <a:lnSpc>
                <a:spcPct val="80000"/>
              </a:lnSpc>
            </a:pPr>
            <a:r>
              <a:rPr lang="en-US" b="1" dirty="0" smtClean="0">
                <a:solidFill>
                  <a:srgbClr val="CC00CC"/>
                </a:solidFill>
              </a:rPr>
              <a:t>During these 2 phases of  ventricular filling:</a:t>
            </a:r>
            <a:endParaRPr lang="en-US" b="1" dirty="0">
              <a:solidFill>
                <a:srgbClr val="CC00CC"/>
              </a:solidFill>
            </a:endParaRPr>
          </a:p>
          <a:p>
            <a:pPr>
              <a:lnSpc>
                <a:spcPct val="80000"/>
              </a:lnSpc>
            </a:pPr>
            <a:r>
              <a:rPr lang="bg-BG" b="1" dirty="0">
                <a:solidFill>
                  <a:srgbClr val="CC00CC"/>
                </a:solidFill>
              </a:rPr>
              <a:t> </a:t>
            </a:r>
            <a:r>
              <a:rPr lang="en-GB" b="1" dirty="0" smtClean="0">
                <a:solidFill>
                  <a:srgbClr val="CC00CC"/>
                </a:solidFill>
              </a:rPr>
              <a:t>P</a:t>
            </a:r>
            <a:r>
              <a:rPr lang="en-US" b="1" baseline="-30000" dirty="0" smtClean="0">
                <a:solidFill>
                  <a:srgbClr val="CC00CC"/>
                </a:solidFill>
              </a:rPr>
              <a:t>v</a:t>
            </a:r>
            <a:r>
              <a:rPr lang="en-GB" b="1" dirty="0" smtClean="0">
                <a:solidFill>
                  <a:srgbClr val="CC00CC"/>
                </a:solidFill>
              </a:rPr>
              <a:t> </a:t>
            </a:r>
            <a:r>
              <a:rPr lang="en-GB" b="1" dirty="0">
                <a:solidFill>
                  <a:srgbClr val="CC00CC"/>
                </a:solidFill>
              </a:rPr>
              <a:t>&lt; </a:t>
            </a:r>
            <a:r>
              <a:rPr lang="en-GB" b="1" dirty="0" smtClean="0">
                <a:solidFill>
                  <a:srgbClr val="CC00CC"/>
                </a:solidFill>
              </a:rPr>
              <a:t>P</a:t>
            </a:r>
            <a:r>
              <a:rPr lang="en-US" b="1" baseline="-30000" dirty="0" smtClean="0">
                <a:solidFill>
                  <a:srgbClr val="CC00CC"/>
                </a:solidFill>
              </a:rPr>
              <a:t>a </a:t>
            </a:r>
            <a:r>
              <a:rPr lang="en-US" b="1" dirty="0">
                <a:solidFill>
                  <a:srgbClr val="CC00CC"/>
                </a:solidFill>
              </a:rPr>
              <a:t>-</a:t>
            </a:r>
            <a:r>
              <a:rPr lang="bg-BG" b="1" dirty="0">
                <a:solidFill>
                  <a:srgbClr val="CC00CC"/>
                </a:solidFill>
              </a:rPr>
              <a:t> </a:t>
            </a:r>
            <a:r>
              <a:rPr lang="bg-BG" b="1" dirty="0" smtClean="0">
                <a:solidFill>
                  <a:srgbClr val="CC00CC"/>
                </a:solidFill>
              </a:rPr>
              <a:t>А</a:t>
            </a:r>
            <a:r>
              <a:rPr lang="en-US" b="1" dirty="0" smtClean="0">
                <a:solidFill>
                  <a:srgbClr val="CC00CC"/>
                </a:solidFill>
              </a:rPr>
              <a:t>V</a:t>
            </a:r>
            <a:r>
              <a:rPr lang="bg-BG" b="1" dirty="0" smtClean="0">
                <a:solidFill>
                  <a:srgbClr val="CC00CC"/>
                </a:solidFill>
              </a:rPr>
              <a:t> </a:t>
            </a:r>
            <a:r>
              <a:rPr lang="en-US" b="1" dirty="0" smtClean="0">
                <a:solidFill>
                  <a:srgbClr val="CC00CC"/>
                </a:solidFill>
              </a:rPr>
              <a:t>valves are opened</a:t>
            </a:r>
            <a:endParaRPr lang="en-US" b="1" dirty="0">
              <a:solidFill>
                <a:srgbClr val="CC00CC"/>
              </a:solidFill>
            </a:endParaRPr>
          </a:p>
          <a:p>
            <a:pPr>
              <a:lnSpc>
                <a:spcPct val="80000"/>
              </a:lnSpc>
            </a:pPr>
            <a:r>
              <a:rPr lang="en-GB" b="1" dirty="0" smtClean="0">
                <a:solidFill>
                  <a:srgbClr val="CC00CC"/>
                </a:solidFill>
              </a:rPr>
              <a:t>P</a:t>
            </a:r>
            <a:r>
              <a:rPr lang="en-US" b="1" baseline="-30000" dirty="0" smtClean="0">
                <a:solidFill>
                  <a:srgbClr val="CC00CC"/>
                </a:solidFill>
              </a:rPr>
              <a:t>v</a:t>
            </a:r>
            <a:r>
              <a:rPr lang="en-GB" b="1" dirty="0" smtClean="0">
                <a:solidFill>
                  <a:srgbClr val="CC00CC"/>
                </a:solidFill>
              </a:rPr>
              <a:t> </a:t>
            </a:r>
            <a:r>
              <a:rPr lang="en-GB" b="1" dirty="0">
                <a:solidFill>
                  <a:srgbClr val="CC00CC"/>
                </a:solidFill>
              </a:rPr>
              <a:t>&lt; </a:t>
            </a:r>
            <a:r>
              <a:rPr lang="en-GB" b="1" dirty="0" smtClean="0">
                <a:solidFill>
                  <a:srgbClr val="CC00CC"/>
                </a:solidFill>
              </a:rPr>
              <a:t>P</a:t>
            </a:r>
            <a:r>
              <a:rPr lang="en-US" b="1" baseline="-30000" dirty="0" smtClean="0">
                <a:solidFill>
                  <a:srgbClr val="CC00CC"/>
                </a:solidFill>
              </a:rPr>
              <a:t>art</a:t>
            </a:r>
            <a:r>
              <a:rPr lang="en-GB" b="1" dirty="0" smtClean="0">
                <a:solidFill>
                  <a:srgbClr val="CC00CC"/>
                </a:solidFill>
              </a:rPr>
              <a:t> </a:t>
            </a:r>
            <a:r>
              <a:rPr lang="en-US" b="1" dirty="0" smtClean="0">
                <a:solidFill>
                  <a:srgbClr val="CC00CC"/>
                </a:solidFill>
              </a:rPr>
              <a:t>–</a:t>
            </a:r>
            <a:r>
              <a:rPr lang="bg-BG" b="1" dirty="0" smtClean="0">
                <a:solidFill>
                  <a:srgbClr val="CC00CC"/>
                </a:solidFill>
              </a:rPr>
              <a:t> </a:t>
            </a:r>
            <a:r>
              <a:rPr lang="en-US" b="1" dirty="0" err="1" smtClean="0">
                <a:solidFill>
                  <a:srgbClr val="CC00CC"/>
                </a:solidFill>
              </a:rPr>
              <a:t>semilunar</a:t>
            </a:r>
            <a:r>
              <a:rPr lang="en-US" b="1" dirty="0" smtClean="0">
                <a:solidFill>
                  <a:srgbClr val="CC00CC"/>
                </a:solidFill>
              </a:rPr>
              <a:t>  valves are closed</a:t>
            </a:r>
            <a:r>
              <a:rPr lang="bg-BG" b="1" dirty="0" smtClean="0">
                <a:solidFill>
                  <a:srgbClr val="CC00CC"/>
                </a:solidFill>
              </a:rPr>
              <a:t>.</a:t>
            </a:r>
            <a:endParaRPr lang="en-GB" b="1" dirty="0">
              <a:solidFill>
                <a:srgbClr val="CC00CC"/>
              </a:solidFill>
            </a:endParaRPr>
          </a:p>
        </p:txBody>
      </p:sp>
      <p:sp>
        <p:nvSpPr>
          <p:cNvPr id="11268" name="Text Box 4"/>
          <p:cNvSpPr txBox="1">
            <a:spLocks noChangeArrowheads="1"/>
          </p:cNvSpPr>
          <p:nvPr/>
        </p:nvSpPr>
        <p:spPr bwMode="auto">
          <a:xfrm>
            <a:off x="0" y="1196752"/>
            <a:ext cx="9144000" cy="679545"/>
          </a:xfrm>
          <a:prstGeom prst="rect">
            <a:avLst/>
          </a:prstGeom>
          <a:noFill/>
          <a:ln w="9525">
            <a:noFill/>
            <a:miter lim="800000"/>
            <a:headEnd/>
            <a:tailEnd/>
          </a:ln>
          <a:effectLst/>
        </p:spPr>
        <p:txBody>
          <a:bodyPr wrap="square">
            <a:spAutoFit/>
          </a:bodyPr>
          <a:lstStyle/>
          <a:p>
            <a:pPr>
              <a:lnSpc>
                <a:spcPct val="80000"/>
              </a:lnSpc>
              <a:spcBef>
                <a:spcPct val="50000"/>
              </a:spcBef>
            </a:pPr>
            <a:r>
              <a:rPr lang="en-US" b="1" u="sng" dirty="0" smtClean="0">
                <a:solidFill>
                  <a:srgbClr val="9933FF"/>
                </a:solidFill>
              </a:rPr>
              <a:t>phase</a:t>
            </a:r>
            <a:r>
              <a:rPr lang="bg-BG" b="1" u="sng" dirty="0" smtClean="0">
                <a:solidFill>
                  <a:srgbClr val="9933FF"/>
                </a:solidFill>
              </a:rPr>
              <a:t> </a:t>
            </a:r>
            <a:r>
              <a:rPr lang="bg-BG" b="1" u="sng" dirty="0">
                <a:solidFill>
                  <a:srgbClr val="9933FF"/>
                </a:solidFill>
              </a:rPr>
              <a:t>2.</a:t>
            </a:r>
            <a:r>
              <a:rPr lang="bg-BG" u="sng" dirty="0">
                <a:solidFill>
                  <a:srgbClr val="9933FF"/>
                </a:solidFill>
              </a:rPr>
              <a:t> </a:t>
            </a:r>
            <a:r>
              <a:rPr lang="en-US" b="1" i="1" dirty="0" err="1" smtClean="0">
                <a:solidFill>
                  <a:srgbClr val="9933FF"/>
                </a:solidFill>
              </a:rPr>
              <a:t>atrial</a:t>
            </a:r>
            <a:r>
              <a:rPr lang="en-US" b="1" i="1" dirty="0" smtClean="0">
                <a:solidFill>
                  <a:srgbClr val="9933FF"/>
                </a:solidFill>
              </a:rPr>
              <a:t> contraction</a:t>
            </a:r>
            <a:r>
              <a:rPr lang="bg-BG" dirty="0" smtClean="0">
                <a:solidFill>
                  <a:srgbClr val="9933FF"/>
                </a:solidFill>
              </a:rPr>
              <a:t>: </a:t>
            </a:r>
            <a:r>
              <a:rPr lang="en-US" dirty="0" smtClean="0">
                <a:solidFill>
                  <a:srgbClr val="9933FF"/>
                </a:solidFill>
              </a:rPr>
              <a:t>the ventricles  are additionally filed with blood (20-30</a:t>
            </a:r>
            <a:r>
              <a:rPr lang="en-US" dirty="0">
                <a:solidFill>
                  <a:srgbClr val="9933FF"/>
                </a:solidFill>
              </a:rPr>
              <a:t>%)</a:t>
            </a:r>
            <a:r>
              <a:rPr lang="bg-BG" dirty="0">
                <a:solidFill>
                  <a:srgbClr val="9933FF"/>
                </a:solidFill>
              </a:rPr>
              <a:t> </a:t>
            </a:r>
            <a:r>
              <a:rPr lang="en-US" dirty="0" smtClean="0">
                <a:solidFill>
                  <a:srgbClr val="9933FF"/>
                </a:solidFill>
              </a:rPr>
              <a:t>and </a:t>
            </a:r>
          </a:p>
          <a:p>
            <a:pPr>
              <a:lnSpc>
                <a:spcPct val="80000"/>
              </a:lnSpc>
              <a:spcBef>
                <a:spcPct val="50000"/>
              </a:spcBef>
            </a:pPr>
            <a:r>
              <a:rPr lang="en-US" dirty="0" smtClean="0">
                <a:solidFill>
                  <a:srgbClr val="9933FF"/>
                </a:solidFill>
              </a:rPr>
              <a:t>their  volume riches maximal value.</a:t>
            </a:r>
            <a:endParaRPr lang="en-GB" dirty="0">
              <a:solidFill>
                <a:srgbClr val="9933FF"/>
              </a:solidFill>
            </a:endParaRPr>
          </a:p>
        </p:txBody>
      </p:sp>
      <p:pic>
        <p:nvPicPr>
          <p:cNvPr id="11275" name="Picture 11"/>
          <p:cNvPicPr>
            <a:picLocks noChangeAspect="1" noChangeArrowheads="1"/>
          </p:cNvPicPr>
          <p:nvPr/>
        </p:nvPicPr>
        <p:blipFill>
          <a:blip r:embed="rId2" cstate="print"/>
          <a:srcRect l="6667" t="19977" r="66667" b="37733"/>
          <a:stretch>
            <a:fillRect/>
          </a:stretch>
        </p:blipFill>
        <p:spPr bwMode="auto">
          <a:xfrm>
            <a:off x="467544" y="3140968"/>
            <a:ext cx="2438400" cy="2819400"/>
          </a:xfrm>
          <a:prstGeom prst="rect">
            <a:avLst/>
          </a:prstGeom>
          <a:noFill/>
        </p:spPr>
      </p:pic>
      <p:pic>
        <p:nvPicPr>
          <p:cNvPr id="11276" name="Picture 12"/>
          <p:cNvPicPr>
            <a:picLocks noChangeAspect="1" noChangeArrowheads="1"/>
          </p:cNvPicPr>
          <p:nvPr/>
        </p:nvPicPr>
        <p:blipFill>
          <a:blip r:embed="rId2" cstate="print"/>
          <a:srcRect l="73334" t="21086" b="40070"/>
          <a:stretch>
            <a:fillRect/>
          </a:stretch>
        </p:blipFill>
        <p:spPr bwMode="auto">
          <a:xfrm>
            <a:off x="2555776" y="1916832"/>
            <a:ext cx="2368550" cy="2590800"/>
          </a:xfrm>
          <a:prstGeom prst="rect">
            <a:avLst/>
          </a:prstGeom>
          <a:noFill/>
        </p:spPr>
      </p:pic>
      <p:sp>
        <p:nvSpPr>
          <p:cNvPr id="11277" name="Text Box 13"/>
          <p:cNvSpPr txBox="1">
            <a:spLocks noChangeArrowheads="1"/>
          </p:cNvSpPr>
          <p:nvPr/>
        </p:nvSpPr>
        <p:spPr bwMode="auto">
          <a:xfrm>
            <a:off x="1619672" y="2204864"/>
            <a:ext cx="1600200" cy="396875"/>
          </a:xfrm>
          <a:prstGeom prst="rect">
            <a:avLst/>
          </a:prstGeom>
          <a:noFill/>
          <a:ln w="9525">
            <a:noFill/>
            <a:miter lim="800000"/>
            <a:headEnd/>
            <a:tailEnd/>
          </a:ln>
          <a:effectLst/>
        </p:spPr>
        <p:txBody>
          <a:bodyPr>
            <a:spAutoFit/>
          </a:bodyPr>
          <a:lstStyle/>
          <a:p>
            <a:pPr>
              <a:spcBef>
                <a:spcPct val="50000"/>
              </a:spcBef>
            </a:pPr>
            <a:r>
              <a:rPr lang="en-US" sz="2000" b="1" dirty="0" smtClean="0">
                <a:solidFill>
                  <a:srgbClr val="CC0066"/>
                </a:solidFill>
              </a:rPr>
              <a:t>phase</a:t>
            </a:r>
            <a:r>
              <a:rPr lang="bg-BG" sz="2000" b="1" dirty="0" smtClean="0">
                <a:solidFill>
                  <a:srgbClr val="CC0066"/>
                </a:solidFill>
              </a:rPr>
              <a:t> </a:t>
            </a:r>
            <a:r>
              <a:rPr lang="bg-BG" sz="2000" b="1" dirty="0">
                <a:solidFill>
                  <a:srgbClr val="CC0066"/>
                </a:solidFill>
              </a:rPr>
              <a:t>1</a:t>
            </a:r>
            <a:endParaRPr lang="en-GB" sz="2000" b="1" dirty="0">
              <a:solidFill>
                <a:srgbClr val="CC0066"/>
              </a:solidFill>
            </a:endParaRPr>
          </a:p>
        </p:txBody>
      </p:sp>
      <p:sp>
        <p:nvSpPr>
          <p:cNvPr id="11278" name="Text Box 14"/>
          <p:cNvSpPr txBox="1">
            <a:spLocks noChangeArrowheads="1"/>
          </p:cNvSpPr>
          <p:nvPr/>
        </p:nvSpPr>
        <p:spPr bwMode="auto">
          <a:xfrm>
            <a:off x="2699792" y="5229200"/>
            <a:ext cx="1600200" cy="396875"/>
          </a:xfrm>
          <a:prstGeom prst="rect">
            <a:avLst/>
          </a:prstGeom>
          <a:noFill/>
          <a:ln w="9525">
            <a:noFill/>
            <a:miter lim="800000"/>
            <a:headEnd/>
            <a:tailEnd/>
          </a:ln>
          <a:effectLst/>
        </p:spPr>
        <p:txBody>
          <a:bodyPr>
            <a:spAutoFit/>
          </a:bodyPr>
          <a:lstStyle/>
          <a:p>
            <a:pPr>
              <a:spcBef>
                <a:spcPct val="50000"/>
              </a:spcBef>
            </a:pPr>
            <a:r>
              <a:rPr lang="en-US" sz="2000" b="1" dirty="0" smtClean="0">
                <a:solidFill>
                  <a:srgbClr val="9933FF"/>
                </a:solidFill>
              </a:rPr>
              <a:t>phase</a:t>
            </a:r>
            <a:r>
              <a:rPr lang="bg-BG" sz="2000" b="1" dirty="0" smtClean="0">
                <a:solidFill>
                  <a:srgbClr val="9933FF"/>
                </a:solidFill>
              </a:rPr>
              <a:t> </a:t>
            </a:r>
            <a:r>
              <a:rPr lang="bg-BG" sz="2000" b="1" dirty="0">
                <a:solidFill>
                  <a:srgbClr val="9933FF"/>
                </a:solidFill>
              </a:rPr>
              <a:t>2</a:t>
            </a:r>
            <a:endParaRPr lang="en-GB" sz="2000" b="1" dirty="0">
              <a:solidFill>
                <a:srgbClr val="9933FF"/>
              </a:solidFill>
            </a:endParaRPr>
          </a:p>
        </p:txBody>
      </p:sp>
      <p:pic>
        <p:nvPicPr>
          <p:cNvPr id="12" name="Picture 13" descr="41a"/>
          <p:cNvPicPr>
            <a:picLocks noChangeAspect="1" noChangeArrowheads="1"/>
          </p:cNvPicPr>
          <p:nvPr/>
        </p:nvPicPr>
        <p:blipFill>
          <a:blip r:embed="rId3" cstate="print">
            <a:lum bright="-18000" contrast="24000"/>
          </a:blip>
          <a:srcRect l="52603" t="6218" r="9625" b="40015"/>
          <a:stretch>
            <a:fillRect/>
          </a:stretch>
        </p:blipFill>
        <p:spPr bwMode="auto">
          <a:xfrm>
            <a:off x="5216237" y="3140968"/>
            <a:ext cx="3927763"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0-#ppt_w/2"/>
                                          </p:val>
                                        </p:tav>
                                        <p:tav tm="100000">
                                          <p:val>
                                            <p:strVal val="#ppt_x"/>
                                          </p:val>
                                        </p:tav>
                                      </p:tavLst>
                                    </p:anim>
                                    <p:anim calcmode="lin" valueType="num">
                                      <p:cBhvr additive="base">
                                        <p:cTn id="8" dur="500" fill="hold"/>
                                        <p:tgtEl>
                                          <p:spTgt spid="1126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500" fill="hold"/>
                                        <p:tgtEl>
                                          <p:spTgt spid="11268"/>
                                        </p:tgtEl>
                                        <p:attrNameLst>
                                          <p:attrName>ppt_x</p:attrName>
                                        </p:attrNameLst>
                                      </p:cBhvr>
                                      <p:tavLst>
                                        <p:tav tm="0">
                                          <p:val>
                                            <p:strVal val="1+#ppt_w/2"/>
                                          </p:val>
                                        </p:tav>
                                        <p:tav tm="100000">
                                          <p:val>
                                            <p:strVal val="#ppt_x"/>
                                          </p:val>
                                        </p:tav>
                                      </p:tavLst>
                                    </p:anim>
                                    <p:anim calcmode="lin" valueType="num">
                                      <p:cBhvr additive="base">
                                        <p:cTn id="14" dur="500" fill="hold"/>
                                        <p:tgtEl>
                                          <p:spTgt spid="1126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270"/>
                                        </p:tgtEl>
                                        <p:attrNameLst>
                                          <p:attrName>style.visibility</p:attrName>
                                        </p:attrNameLst>
                                      </p:cBhvr>
                                      <p:to>
                                        <p:strVal val="visible"/>
                                      </p:to>
                                    </p:set>
                                    <p:anim calcmode="lin" valueType="num">
                                      <p:cBhvr>
                                        <p:cTn id="19" dur="500" fill="hold"/>
                                        <p:tgtEl>
                                          <p:spTgt spid="11270"/>
                                        </p:tgtEl>
                                        <p:attrNameLst>
                                          <p:attrName>ppt_w</p:attrName>
                                        </p:attrNameLst>
                                      </p:cBhvr>
                                      <p:tavLst>
                                        <p:tav tm="0">
                                          <p:val>
                                            <p:fltVal val="0"/>
                                          </p:val>
                                        </p:tav>
                                        <p:tav tm="100000">
                                          <p:val>
                                            <p:strVal val="#ppt_w"/>
                                          </p:val>
                                        </p:tav>
                                      </p:tavLst>
                                    </p:anim>
                                    <p:anim calcmode="lin" valueType="num">
                                      <p:cBhvr>
                                        <p:cTn id="20" dur="500" fill="hold"/>
                                        <p:tgtEl>
                                          <p:spTgt spid="112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70" grpId="0" autoUpdateAnimBg="0"/>
      <p:bldP spid="1126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381000" y="188640"/>
            <a:ext cx="8763000" cy="400110"/>
          </a:xfrm>
          <a:prstGeom prst="rect">
            <a:avLst/>
          </a:prstGeom>
          <a:noFill/>
          <a:ln w="9525">
            <a:noFill/>
            <a:miter lim="800000"/>
            <a:headEnd/>
            <a:tailEnd/>
          </a:ln>
          <a:effectLst/>
        </p:spPr>
        <p:txBody>
          <a:bodyPr>
            <a:spAutoFit/>
          </a:bodyPr>
          <a:lstStyle/>
          <a:p>
            <a:pPr algn="ctr">
              <a:spcBef>
                <a:spcPct val="50000"/>
              </a:spcBef>
            </a:pPr>
            <a:r>
              <a:rPr lang="en-US" sz="2000" b="1" u="sng" dirty="0" smtClean="0">
                <a:solidFill>
                  <a:srgbClr val="0000CC"/>
                </a:solidFill>
              </a:rPr>
              <a:t>Phase </a:t>
            </a:r>
            <a:r>
              <a:rPr lang="bg-BG" sz="2000" b="1" u="sng" dirty="0" smtClean="0">
                <a:solidFill>
                  <a:srgbClr val="0000CC"/>
                </a:solidFill>
              </a:rPr>
              <a:t>3</a:t>
            </a:r>
            <a:r>
              <a:rPr lang="bg-BG" sz="2000" b="1" dirty="0">
                <a:solidFill>
                  <a:srgbClr val="0000CC"/>
                </a:solidFill>
              </a:rPr>
              <a:t>. </a:t>
            </a:r>
            <a:r>
              <a:rPr lang="en-US" sz="2000" b="1" dirty="0" err="1" smtClean="0">
                <a:solidFill>
                  <a:srgbClr val="0000CC"/>
                </a:solidFill>
              </a:rPr>
              <a:t>isovolumetric</a:t>
            </a:r>
            <a:r>
              <a:rPr lang="en-US" sz="2000" b="1" dirty="0" smtClean="0">
                <a:solidFill>
                  <a:srgbClr val="0000CC"/>
                </a:solidFill>
              </a:rPr>
              <a:t> contraction of  ventricles</a:t>
            </a:r>
            <a:endParaRPr lang="en-GB" sz="2000" b="1" dirty="0">
              <a:solidFill>
                <a:srgbClr val="0000CC"/>
              </a:solidFill>
            </a:endParaRPr>
          </a:p>
        </p:txBody>
      </p:sp>
      <p:sp>
        <p:nvSpPr>
          <p:cNvPr id="12294" name="Text Box 6"/>
          <p:cNvSpPr txBox="1">
            <a:spLocks noChangeArrowheads="1"/>
          </p:cNvSpPr>
          <p:nvPr/>
        </p:nvSpPr>
        <p:spPr bwMode="auto">
          <a:xfrm>
            <a:off x="0" y="764704"/>
            <a:ext cx="9144000" cy="313932"/>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Ø"/>
            </a:pPr>
            <a:r>
              <a:rPr lang="en-US" b="1" dirty="0" smtClean="0">
                <a:solidFill>
                  <a:srgbClr val="CC0066"/>
                </a:solidFill>
              </a:rPr>
              <a:t>It </a:t>
            </a:r>
            <a:r>
              <a:rPr lang="bg-BG" b="1" dirty="0" smtClean="0">
                <a:solidFill>
                  <a:srgbClr val="CC0066"/>
                </a:solidFill>
              </a:rPr>
              <a:t> </a:t>
            </a:r>
            <a:r>
              <a:rPr lang="en-US" b="1" dirty="0" smtClean="0">
                <a:solidFill>
                  <a:srgbClr val="CC0066"/>
                </a:solidFill>
              </a:rPr>
              <a:t>begins with closer of </a:t>
            </a:r>
            <a:r>
              <a:rPr lang="bg-BG" b="1" dirty="0" smtClean="0">
                <a:solidFill>
                  <a:srgbClr val="CC0066"/>
                </a:solidFill>
              </a:rPr>
              <a:t>А</a:t>
            </a:r>
            <a:r>
              <a:rPr lang="en-US" b="1" dirty="0" smtClean="0">
                <a:solidFill>
                  <a:srgbClr val="CC0066"/>
                </a:solidFill>
              </a:rPr>
              <a:t>V</a:t>
            </a:r>
            <a:r>
              <a:rPr lang="bg-BG" b="1" dirty="0" smtClean="0">
                <a:solidFill>
                  <a:srgbClr val="CC0066"/>
                </a:solidFill>
              </a:rPr>
              <a:t> </a:t>
            </a:r>
            <a:r>
              <a:rPr lang="en-US" b="1" dirty="0" smtClean="0">
                <a:solidFill>
                  <a:srgbClr val="CC0066"/>
                </a:solidFill>
              </a:rPr>
              <a:t>valves - </a:t>
            </a:r>
            <a:r>
              <a:rPr lang="bg-BG" b="1" dirty="0" smtClean="0">
                <a:solidFill>
                  <a:srgbClr val="CC0066"/>
                </a:solidFill>
              </a:rPr>
              <a:t>Р</a:t>
            </a:r>
            <a:r>
              <a:rPr lang="en-US" b="1" baseline="-25000" dirty="0" smtClean="0">
                <a:solidFill>
                  <a:srgbClr val="CC0066"/>
                </a:solidFill>
              </a:rPr>
              <a:t>v </a:t>
            </a:r>
            <a:r>
              <a:rPr lang="en-GB" b="1" dirty="0" smtClean="0">
                <a:solidFill>
                  <a:srgbClr val="CC0066"/>
                </a:solidFill>
              </a:rPr>
              <a:t>&gt; P</a:t>
            </a:r>
            <a:r>
              <a:rPr lang="en-US" b="1" baseline="-30000" dirty="0" smtClean="0">
                <a:solidFill>
                  <a:srgbClr val="CC0066"/>
                </a:solidFill>
              </a:rPr>
              <a:t>a</a:t>
            </a:r>
            <a:endParaRPr lang="bg-BG" b="1" dirty="0">
              <a:solidFill>
                <a:srgbClr val="CC0066"/>
              </a:solidFill>
            </a:endParaRPr>
          </a:p>
        </p:txBody>
      </p:sp>
      <p:sp>
        <p:nvSpPr>
          <p:cNvPr id="12296" name="Rectangle 8"/>
          <p:cNvSpPr>
            <a:spLocks noChangeArrowheads="1"/>
          </p:cNvSpPr>
          <p:nvPr/>
        </p:nvSpPr>
        <p:spPr bwMode="auto">
          <a:xfrm>
            <a:off x="0" y="1124744"/>
            <a:ext cx="9144000" cy="541046"/>
          </a:xfrm>
          <a:prstGeom prst="rect">
            <a:avLst/>
          </a:prstGeom>
          <a:noFill/>
          <a:ln w="9525">
            <a:noFill/>
            <a:miter lim="800000"/>
            <a:headEnd/>
            <a:tailEnd/>
          </a:ln>
          <a:effectLst/>
        </p:spPr>
        <p:txBody>
          <a:bodyPr>
            <a:spAutoFit/>
          </a:bodyPr>
          <a:lstStyle/>
          <a:p>
            <a:pPr>
              <a:lnSpc>
                <a:spcPct val="80000"/>
              </a:lnSpc>
              <a:spcBef>
                <a:spcPct val="50000"/>
              </a:spcBef>
              <a:buFont typeface="Wingdings" pitchFamily="2" charset="2"/>
              <a:buChar char="Ø"/>
            </a:pPr>
            <a:r>
              <a:rPr lang="bg-BG" b="1" dirty="0">
                <a:solidFill>
                  <a:srgbClr val="9933FF"/>
                </a:solidFill>
              </a:rPr>
              <a:t> </a:t>
            </a:r>
            <a:r>
              <a:rPr lang="en-US" b="1" dirty="0" err="1" smtClean="0">
                <a:solidFill>
                  <a:srgbClr val="9933FF"/>
                </a:solidFill>
              </a:rPr>
              <a:t>Semilunar</a:t>
            </a:r>
            <a:r>
              <a:rPr lang="en-US" b="1" dirty="0" smtClean="0">
                <a:solidFill>
                  <a:srgbClr val="9933FF"/>
                </a:solidFill>
              </a:rPr>
              <a:t>  valves also are closed</a:t>
            </a:r>
            <a:r>
              <a:rPr lang="bg-BG" b="1" dirty="0" smtClean="0">
                <a:solidFill>
                  <a:srgbClr val="9933FF"/>
                </a:solidFill>
              </a:rPr>
              <a:t>, </a:t>
            </a:r>
            <a:r>
              <a:rPr lang="en-US" b="1" dirty="0" smtClean="0">
                <a:solidFill>
                  <a:srgbClr val="9933FF"/>
                </a:solidFill>
              </a:rPr>
              <a:t>because </a:t>
            </a:r>
            <a:r>
              <a:rPr lang="en-GB" b="1" dirty="0" smtClean="0">
                <a:solidFill>
                  <a:srgbClr val="9933FF"/>
                </a:solidFill>
              </a:rPr>
              <a:t>P</a:t>
            </a:r>
            <a:r>
              <a:rPr lang="en-US" b="1" baseline="-30000" dirty="0" smtClean="0">
                <a:solidFill>
                  <a:srgbClr val="9933FF"/>
                </a:solidFill>
              </a:rPr>
              <a:t>v</a:t>
            </a:r>
            <a:r>
              <a:rPr lang="en-GB" b="1" dirty="0" smtClean="0">
                <a:solidFill>
                  <a:srgbClr val="9933FF"/>
                </a:solidFill>
              </a:rPr>
              <a:t> </a:t>
            </a:r>
            <a:r>
              <a:rPr lang="en-GB" b="1" dirty="0">
                <a:solidFill>
                  <a:srgbClr val="9933FF"/>
                </a:solidFill>
              </a:rPr>
              <a:t>&lt; </a:t>
            </a:r>
            <a:r>
              <a:rPr lang="en-GB" b="1" dirty="0" smtClean="0">
                <a:solidFill>
                  <a:srgbClr val="9933FF"/>
                </a:solidFill>
              </a:rPr>
              <a:t>P</a:t>
            </a:r>
            <a:r>
              <a:rPr lang="en-US" b="1" baseline="-30000" dirty="0" smtClean="0">
                <a:solidFill>
                  <a:srgbClr val="9933FF"/>
                </a:solidFill>
              </a:rPr>
              <a:t>art</a:t>
            </a:r>
            <a:r>
              <a:rPr lang="en-GB" b="1" dirty="0" smtClean="0">
                <a:solidFill>
                  <a:srgbClr val="9933FF"/>
                </a:solidFill>
              </a:rPr>
              <a:t>  and the  volume of  ventricles remains </a:t>
            </a:r>
            <a:r>
              <a:rPr lang="en-US" b="1" dirty="0" smtClean="0">
                <a:solidFill>
                  <a:srgbClr val="9933FF"/>
                </a:solidFill>
              </a:rPr>
              <a:t>the same independently of the pressure change. </a:t>
            </a:r>
            <a:endParaRPr lang="bg-BG" b="1" dirty="0">
              <a:solidFill>
                <a:srgbClr val="9933FF"/>
              </a:solidFill>
            </a:endParaRPr>
          </a:p>
        </p:txBody>
      </p:sp>
      <p:sp>
        <p:nvSpPr>
          <p:cNvPr id="12297" name="Rectangle 9"/>
          <p:cNvSpPr>
            <a:spLocks noChangeArrowheads="1"/>
          </p:cNvSpPr>
          <p:nvPr/>
        </p:nvSpPr>
        <p:spPr bwMode="auto">
          <a:xfrm>
            <a:off x="0" y="1700808"/>
            <a:ext cx="9144000" cy="369332"/>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bg-BG" b="1" dirty="0">
                <a:solidFill>
                  <a:srgbClr val="CC00CC"/>
                </a:solidFill>
              </a:rPr>
              <a:t> </a:t>
            </a:r>
            <a:r>
              <a:rPr lang="en-US" b="1" dirty="0" smtClean="0">
                <a:solidFill>
                  <a:srgbClr val="CC00CC"/>
                </a:solidFill>
              </a:rPr>
              <a:t>It lasts to the moment when</a:t>
            </a:r>
            <a:r>
              <a:rPr lang="bg-BG" b="1" dirty="0" smtClean="0">
                <a:solidFill>
                  <a:srgbClr val="CC00CC"/>
                </a:solidFill>
              </a:rPr>
              <a:t> Р</a:t>
            </a:r>
            <a:r>
              <a:rPr lang="en-US" b="1" baseline="-25000" dirty="0" smtClean="0">
                <a:solidFill>
                  <a:srgbClr val="CC00CC"/>
                </a:solidFill>
              </a:rPr>
              <a:t>v</a:t>
            </a:r>
            <a:r>
              <a:rPr lang="en-US" b="1" dirty="0" smtClean="0">
                <a:solidFill>
                  <a:srgbClr val="CC00CC"/>
                </a:solidFill>
              </a:rPr>
              <a:t>&gt;</a:t>
            </a:r>
            <a:r>
              <a:rPr lang="bg-BG" b="1" dirty="0" smtClean="0">
                <a:solidFill>
                  <a:srgbClr val="CC00CC"/>
                </a:solidFill>
              </a:rPr>
              <a:t>Р</a:t>
            </a:r>
            <a:r>
              <a:rPr lang="en-US" b="1" baseline="-25000" dirty="0" smtClean="0">
                <a:solidFill>
                  <a:srgbClr val="CC00CC"/>
                </a:solidFill>
              </a:rPr>
              <a:t>art  </a:t>
            </a:r>
            <a:r>
              <a:rPr lang="en-US" b="1" dirty="0" smtClean="0">
                <a:solidFill>
                  <a:srgbClr val="CC00CC"/>
                </a:solidFill>
              </a:rPr>
              <a:t>and </a:t>
            </a:r>
            <a:r>
              <a:rPr lang="en-US" b="1" dirty="0" err="1" smtClean="0">
                <a:solidFill>
                  <a:srgbClr val="CC00CC"/>
                </a:solidFill>
              </a:rPr>
              <a:t>semilunar</a:t>
            </a:r>
            <a:r>
              <a:rPr lang="en-US" b="1" dirty="0" smtClean="0">
                <a:solidFill>
                  <a:srgbClr val="CC00CC"/>
                </a:solidFill>
              </a:rPr>
              <a:t>  valves open.</a:t>
            </a:r>
            <a:endParaRPr lang="en-GB" b="1" dirty="0">
              <a:solidFill>
                <a:srgbClr val="CC00CC"/>
              </a:solidFill>
            </a:endParaRPr>
          </a:p>
        </p:txBody>
      </p:sp>
      <p:pic>
        <p:nvPicPr>
          <p:cNvPr id="12298" name="Picture 10" descr="98"/>
          <p:cNvPicPr>
            <a:picLocks noChangeAspect="1" noChangeArrowheads="1"/>
          </p:cNvPicPr>
          <p:nvPr/>
        </p:nvPicPr>
        <p:blipFill>
          <a:blip r:embed="rId2" cstate="print">
            <a:lum bright="-6000" contrast="24000"/>
          </a:blip>
          <a:srcRect l="69370" t="17778" r="2702" b="35556"/>
          <a:stretch>
            <a:fillRect/>
          </a:stretch>
        </p:blipFill>
        <p:spPr bwMode="auto">
          <a:xfrm>
            <a:off x="323528" y="2564904"/>
            <a:ext cx="3600400" cy="3657600"/>
          </a:xfrm>
          <a:prstGeom prst="rect">
            <a:avLst/>
          </a:prstGeom>
          <a:ln>
            <a:solidFill>
              <a:srgbClr val="FF5050"/>
            </a:solidFill>
          </a:ln>
        </p:spPr>
        <p:style>
          <a:lnRef idx="2">
            <a:schemeClr val="dk1"/>
          </a:lnRef>
          <a:fillRef idx="1">
            <a:schemeClr val="lt1"/>
          </a:fillRef>
          <a:effectRef idx="0">
            <a:schemeClr val="dk1"/>
          </a:effectRef>
          <a:fontRef idx="minor">
            <a:schemeClr val="dk1"/>
          </a:fontRef>
        </p:style>
      </p:pic>
      <p:pic>
        <p:nvPicPr>
          <p:cNvPr id="12301" name="Picture 13" descr="41a"/>
          <p:cNvPicPr>
            <a:picLocks noChangeAspect="1" noChangeArrowheads="1"/>
          </p:cNvPicPr>
          <p:nvPr/>
        </p:nvPicPr>
        <p:blipFill>
          <a:blip r:embed="rId3" cstate="print">
            <a:lum bright="-18000" contrast="24000"/>
          </a:blip>
          <a:srcRect l="52603" t="6218" r="9625" b="40015"/>
          <a:stretch>
            <a:fillRect/>
          </a:stretch>
        </p:blipFill>
        <p:spPr bwMode="auto">
          <a:xfrm>
            <a:off x="4572000" y="2348880"/>
            <a:ext cx="4572000"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0-#ppt_w/2"/>
                                          </p:val>
                                        </p:tav>
                                        <p:tav tm="100000">
                                          <p:val>
                                            <p:strVal val="#ppt_x"/>
                                          </p:val>
                                        </p:tav>
                                      </p:tavLst>
                                    </p:anim>
                                    <p:anim calcmode="lin" valueType="num">
                                      <p:cBhvr additive="base">
                                        <p:cTn id="8" dur="500" fill="hold"/>
                                        <p:tgtEl>
                                          <p:spTgt spid="1229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2296"/>
                                        </p:tgtEl>
                                        <p:attrNameLst>
                                          <p:attrName>style.visibility</p:attrName>
                                        </p:attrNameLst>
                                      </p:cBhvr>
                                      <p:to>
                                        <p:strVal val="visible"/>
                                      </p:to>
                                    </p:set>
                                    <p:anim calcmode="lin" valueType="num">
                                      <p:cBhvr additive="base">
                                        <p:cTn id="13" dur="500" fill="hold"/>
                                        <p:tgtEl>
                                          <p:spTgt spid="12296"/>
                                        </p:tgtEl>
                                        <p:attrNameLst>
                                          <p:attrName>ppt_x</p:attrName>
                                        </p:attrNameLst>
                                      </p:cBhvr>
                                      <p:tavLst>
                                        <p:tav tm="0">
                                          <p:val>
                                            <p:strVal val="1+#ppt_w/2"/>
                                          </p:val>
                                        </p:tav>
                                        <p:tav tm="100000">
                                          <p:val>
                                            <p:strVal val="#ppt_x"/>
                                          </p:val>
                                        </p:tav>
                                      </p:tavLst>
                                    </p:anim>
                                    <p:anim calcmode="lin" valueType="num">
                                      <p:cBhvr additive="base">
                                        <p:cTn id="14" dur="500" fill="hold"/>
                                        <p:tgtEl>
                                          <p:spTgt spid="1229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297"/>
                                        </p:tgtEl>
                                        <p:attrNameLst>
                                          <p:attrName>style.visibility</p:attrName>
                                        </p:attrNameLst>
                                      </p:cBhvr>
                                      <p:to>
                                        <p:strVal val="visible"/>
                                      </p:to>
                                    </p:set>
                                    <p:anim calcmode="lin" valueType="num">
                                      <p:cBhvr>
                                        <p:cTn id="19" dur="500" fill="hold"/>
                                        <p:tgtEl>
                                          <p:spTgt spid="12297"/>
                                        </p:tgtEl>
                                        <p:attrNameLst>
                                          <p:attrName>ppt_w</p:attrName>
                                        </p:attrNameLst>
                                      </p:cBhvr>
                                      <p:tavLst>
                                        <p:tav tm="0">
                                          <p:val>
                                            <p:fltVal val="0"/>
                                          </p:val>
                                        </p:tav>
                                        <p:tav tm="100000">
                                          <p:val>
                                            <p:strVal val="#ppt_w"/>
                                          </p:val>
                                        </p:tav>
                                      </p:tavLst>
                                    </p:anim>
                                    <p:anim calcmode="lin" valueType="num">
                                      <p:cBhvr>
                                        <p:cTn id="20" dur="500" fill="hold"/>
                                        <p:tgtEl>
                                          <p:spTgt spid="122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utoUpdateAnimBg="0"/>
      <p:bldP spid="12296" grpId="0" autoUpdateAnimBg="0"/>
      <p:bldP spid="12297"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1669</TotalTime>
  <Words>2009</Words>
  <Application>Microsoft Office PowerPoint</Application>
  <PresentationFormat>On-screen Show (4:3)</PresentationFormat>
  <Paragraphs>323</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Flow</vt:lpstr>
      <vt:lpstr>CorelDRAW</vt:lpstr>
      <vt:lpstr>Cardiac cycle. Function of the valves. Work output of the heart. Heard sounds.  Intrinsic and extrinsic regulation of myocardial performance</vt:lpstr>
      <vt:lpstr>The heart contracts and relaxes rhythmically.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&gt;Cardio-accelerator center – through sympathicus performs positive effects on heart performance</vt:lpstr>
      <vt:lpstr>Slide 41</vt:lpstr>
      <vt:lpstr>Slide 42</vt:lpstr>
      <vt:lpstr>Slide 43</vt:lpstr>
      <vt:lpstr>Slide 44</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cycle. Function of the valves. Work output of the heart. Heard sounds.  Intrinsic and extrinsinc regulation of myocardial performance.</dc:title>
  <dc:creator>user</dc:creator>
  <cp:lastModifiedBy>user</cp:lastModifiedBy>
  <cp:revision>147</cp:revision>
  <dcterms:created xsi:type="dcterms:W3CDTF">2013-10-18T13:19:41Z</dcterms:created>
  <dcterms:modified xsi:type="dcterms:W3CDTF">2018-01-23T13:48:50Z</dcterms:modified>
</cp:coreProperties>
</file>