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handoutMasterIdLst>
    <p:handoutMasterId r:id="rId40"/>
  </p:handoutMasterIdLst>
  <p:sldIdLst>
    <p:sldId id="256" r:id="rId2"/>
    <p:sldId id="352" r:id="rId3"/>
    <p:sldId id="379" r:id="rId4"/>
    <p:sldId id="380" r:id="rId5"/>
    <p:sldId id="381" r:id="rId6"/>
    <p:sldId id="382" r:id="rId7"/>
    <p:sldId id="359" r:id="rId8"/>
    <p:sldId id="360" r:id="rId9"/>
    <p:sldId id="361" r:id="rId10"/>
    <p:sldId id="387" r:id="rId11"/>
    <p:sldId id="349" r:id="rId12"/>
    <p:sldId id="377" r:id="rId13"/>
    <p:sldId id="391" r:id="rId14"/>
    <p:sldId id="378" r:id="rId15"/>
    <p:sldId id="364" r:id="rId16"/>
    <p:sldId id="365" r:id="rId17"/>
    <p:sldId id="366" r:id="rId18"/>
    <p:sldId id="384" r:id="rId19"/>
    <p:sldId id="385" r:id="rId20"/>
    <p:sldId id="367" r:id="rId21"/>
    <p:sldId id="386" r:id="rId22"/>
    <p:sldId id="383" r:id="rId23"/>
    <p:sldId id="368" r:id="rId24"/>
    <p:sldId id="392" r:id="rId25"/>
    <p:sldId id="372" r:id="rId26"/>
    <p:sldId id="390" r:id="rId27"/>
    <p:sldId id="388" r:id="rId28"/>
    <p:sldId id="375" r:id="rId29"/>
    <p:sldId id="373" r:id="rId30"/>
    <p:sldId id="374" r:id="rId31"/>
    <p:sldId id="369" r:id="rId32"/>
    <p:sldId id="370" r:id="rId33"/>
    <p:sldId id="371" r:id="rId34"/>
    <p:sldId id="330" r:id="rId35"/>
    <p:sldId id="329" r:id="rId36"/>
    <p:sldId id="389" r:id="rId37"/>
    <p:sldId id="363" r:id="rId38"/>
    <p:sldId id="358" r:id="rId3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FFCCCC"/>
    <a:srgbClr val="FFFFCC"/>
    <a:srgbClr val="FF0066"/>
    <a:srgbClr val="FF7C80"/>
    <a:srgbClr val="9966FF"/>
    <a:srgbClr val="FF505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724" y="-9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B9AD8-2403-49D5-8CAF-14CB9E3DA44A}" type="datetimeFigureOut">
              <a:rPr lang="bg-BG" smtClean="0"/>
              <a:pPr/>
              <a:t>23.1.2018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4324CB-8535-4474-8F58-CE4B76398C32}" type="slidenum">
              <a:rPr lang="bg-BG" smtClean="0"/>
              <a:pPr/>
              <a:t>‹#›</a:t>
            </a:fld>
            <a:endParaRPr lang="bg-BG"/>
          </a:p>
        </p:txBody>
      </p:sp>
    </p:spTree>
    <p:extLst>
      <p:ext uri="{BB962C8B-B14F-4D97-AF65-F5344CB8AC3E}">
        <p14:creationId xmlns:p14="http://schemas.microsoft.com/office/powerpoint/2010/main" xmlns="" val="14513378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17" name="Footer Placeholder 16"/>
          <p:cNvSpPr>
            <a:spLocks noGrp="1"/>
          </p:cNvSpPr>
          <p:nvPr>
            <p:ph type="ftr" sz="quarter" idx="11"/>
          </p:nvPr>
        </p:nvSpPr>
        <p:spPr/>
        <p:txBody>
          <a:bodyPr/>
          <a:lstStyle/>
          <a:p>
            <a:endParaRPr lang="bg-BG"/>
          </a:p>
        </p:txBody>
      </p:sp>
      <p:sp>
        <p:nvSpPr>
          <p:cNvPr id="29" name="Slide Number Placeholder 28"/>
          <p:cNvSpPr>
            <a:spLocks noGrp="1"/>
          </p:cNvSpPr>
          <p:nvPr>
            <p:ph type="sldNum" sz="quarter" idx="12"/>
          </p:nvPr>
        </p:nvSpPr>
        <p:spPr/>
        <p:txBody>
          <a:bodyPr/>
          <a:lstStyle/>
          <a:p>
            <a:fld id="{A0095C53-3FFC-42D9-81E4-29E1415339EF}" type="slidenum">
              <a:rPr lang="bg-BG" smtClean="0"/>
              <a:pPr/>
              <a:t>‹#›</a:t>
            </a:fld>
            <a:endParaRPr lang="bg-BG"/>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a:xfrm>
            <a:off x="7924800" y="6416675"/>
            <a:ext cx="762000" cy="365125"/>
          </a:xfrm>
        </p:spPr>
        <p:txBody>
          <a:bodyPr/>
          <a:lstStyle/>
          <a:p>
            <a:fld id="{A0095C53-3FFC-42D9-81E4-29E1415339EF}"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01EBB0A-D6A3-4364-9277-F35D3749EDC7}" type="datetimeFigureOut">
              <a:rPr lang="bg-BG" smtClean="0"/>
              <a:pPr/>
              <a:t>23.1.2018 г.</a:t>
            </a:fld>
            <a:endParaRPr lang="bg-B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bg-B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095C53-3FFC-42D9-81E4-29E1415339EF}" type="slidenum">
              <a:rPr lang="bg-BG" smtClean="0"/>
              <a:pPr/>
              <a:t>‹#›</a:t>
            </a:fld>
            <a:endParaRPr lang="bg-BG"/>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3DScience_cardiovascular_system.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ardiac_output" TargetMode="External"/><Relationship Id="rId2" Type="http://schemas.openxmlformats.org/officeDocument/2006/relationships/hyperlink" Target="http://en.wikipedia.org/wiki/Blood_pressure" TargetMode="External"/><Relationship Id="rId1" Type="http://schemas.openxmlformats.org/officeDocument/2006/relationships/slideLayout" Target="../slideLayouts/slideLayout2.xml"/><Relationship Id="rId4" Type="http://schemas.openxmlformats.org/officeDocument/2006/relationships/hyperlink" Target="http://en.wikipedia.org/wiki/Total_peripheral_resista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16832"/>
            <a:ext cx="9145016" cy="3312368"/>
          </a:xfrm>
        </p:spPr>
        <p:txBody>
          <a:bodyPr>
            <a:normAutofit fontScale="90000"/>
          </a:bodyPr>
          <a:lstStyle/>
          <a:p>
            <a:pPr algn="ctr"/>
            <a:r>
              <a:rPr lang="en-US" dirty="0" smtClean="0"/>
              <a:t>Rapid Control of Arterial Pressure.</a:t>
            </a:r>
            <a:br>
              <a:rPr lang="en-US" dirty="0" smtClean="0"/>
            </a:br>
            <a:r>
              <a:rPr lang="en-US" dirty="0" smtClean="0"/>
              <a:t>Dominant Role of the Kidney in Long-Term</a:t>
            </a:r>
            <a:br>
              <a:rPr lang="en-US" dirty="0" smtClean="0"/>
            </a:br>
            <a:r>
              <a:rPr lang="en-US" dirty="0" smtClean="0"/>
              <a:t>Regulation of Arterial Pressure</a:t>
            </a:r>
            <a:endParaRPr lang="bg-BG" dirty="0"/>
          </a:p>
        </p:txBody>
      </p:sp>
      <p:sp>
        <p:nvSpPr>
          <p:cNvPr id="3" name="Subtitle 2"/>
          <p:cNvSpPr>
            <a:spLocks noGrp="1"/>
          </p:cNvSpPr>
          <p:nvPr>
            <p:ph type="subTitle" idx="1"/>
          </p:nvPr>
        </p:nvSpPr>
        <p:spPr>
          <a:xfrm>
            <a:off x="2483768" y="5157192"/>
            <a:ext cx="6660232" cy="1700808"/>
          </a:xfrm>
        </p:spPr>
        <p:txBody>
          <a:bodyPr>
            <a:normAutofit/>
          </a:bodyPr>
          <a:lstStyle/>
          <a:p>
            <a:r>
              <a:rPr lang="en-US" dirty="0" smtClean="0">
                <a:solidFill>
                  <a:srgbClr val="FFCCCC"/>
                </a:solidFill>
              </a:rPr>
              <a:t>Assoc. </a:t>
            </a:r>
            <a:r>
              <a:rPr lang="en-US" dirty="0" err="1" smtClean="0">
                <a:solidFill>
                  <a:srgbClr val="FFCCCC"/>
                </a:solidFill>
              </a:rPr>
              <a:t>prof</a:t>
            </a:r>
            <a:r>
              <a:rPr lang="en-US" dirty="0" smtClean="0">
                <a:solidFill>
                  <a:srgbClr val="FFCCCC"/>
                </a:solidFill>
              </a:rPr>
              <a:t>. </a:t>
            </a:r>
            <a:r>
              <a:rPr lang="en-US" dirty="0" err="1" smtClean="0">
                <a:solidFill>
                  <a:srgbClr val="FFCCCC"/>
                </a:solidFill>
              </a:rPr>
              <a:t>Boryana</a:t>
            </a:r>
            <a:r>
              <a:rPr lang="en-US" dirty="0" smtClean="0">
                <a:solidFill>
                  <a:srgbClr val="FFCCCC"/>
                </a:solidFill>
              </a:rPr>
              <a:t> </a:t>
            </a:r>
            <a:r>
              <a:rPr lang="en-US" dirty="0" err="1" smtClean="0">
                <a:solidFill>
                  <a:srgbClr val="FFCCCC"/>
                </a:solidFill>
              </a:rPr>
              <a:t>Ruseva</a:t>
            </a:r>
            <a:r>
              <a:rPr lang="en-US" dirty="0" smtClean="0">
                <a:solidFill>
                  <a:srgbClr val="FFCCCC"/>
                </a:solidFill>
              </a:rPr>
              <a:t>, MD, PhD</a:t>
            </a:r>
          </a:p>
          <a:p>
            <a:r>
              <a:rPr lang="en-US" dirty="0" smtClean="0">
                <a:solidFill>
                  <a:srgbClr val="FFCCCC"/>
                </a:solidFill>
              </a:rPr>
              <a:t>Department of Physiology</a:t>
            </a:r>
          </a:p>
          <a:p>
            <a:r>
              <a:rPr lang="en-US" dirty="0" smtClean="0">
                <a:solidFill>
                  <a:srgbClr val="FFCCCC"/>
                </a:solidFill>
              </a:rPr>
              <a:t>Medical </a:t>
            </a:r>
            <a:r>
              <a:rPr lang="en-US" dirty="0" smtClean="0">
                <a:solidFill>
                  <a:srgbClr val="FFCCCC"/>
                </a:solidFill>
              </a:rPr>
              <a:t>University-Pleven</a:t>
            </a:r>
            <a:endParaRPr lang="bg-BG" dirty="0">
              <a:solidFill>
                <a:srgbClr val="FFCCCC"/>
              </a:solidFill>
            </a:endParaRPr>
          </a:p>
        </p:txBody>
      </p:sp>
      <p:pic>
        <p:nvPicPr>
          <p:cNvPr id="5" name="Picture 1026" descr="beatnhrt"/>
          <p:cNvPicPr>
            <a:picLocks noChangeAspect="1" noChangeArrowheads="1" noCrop="1"/>
          </p:cNvPicPr>
          <p:nvPr/>
        </p:nvPicPr>
        <p:blipFill>
          <a:blip r:embed="rId2" cstate="print"/>
          <a:srcRect/>
          <a:stretch>
            <a:fillRect/>
          </a:stretch>
        </p:blipFill>
        <p:spPr bwMode="auto">
          <a:xfrm>
            <a:off x="179512" y="4579724"/>
            <a:ext cx="2088232" cy="1947135"/>
          </a:xfrm>
          <a:prstGeom prst="rect">
            <a:avLst/>
          </a:prstGeom>
          <a:noFill/>
          <a:ln w="38100">
            <a:solidFill>
              <a:srgbClr val="C00000"/>
            </a:solidFill>
          </a:ln>
        </p:spPr>
      </p:pic>
      <p:pic>
        <p:nvPicPr>
          <p:cNvPr id="6" name="Picture 4"/>
          <p:cNvPicPr>
            <a:picLocks noChangeAspect="1" noChangeArrowheads="1"/>
          </p:cNvPicPr>
          <p:nvPr/>
        </p:nvPicPr>
        <p:blipFill>
          <a:blip r:embed="rId3" cstate="print"/>
          <a:srcRect/>
          <a:stretch>
            <a:fillRect/>
          </a:stretch>
        </p:blipFill>
        <p:spPr bwMode="auto">
          <a:xfrm>
            <a:off x="2627784" y="260648"/>
            <a:ext cx="792088" cy="773159"/>
          </a:xfrm>
          <a:prstGeom prst="rect">
            <a:avLst/>
          </a:prstGeom>
          <a:solidFill>
            <a:schemeClr val="hlink"/>
          </a:solidFill>
          <a:ln w="9525">
            <a:solidFill>
              <a:srgbClr val="002060"/>
            </a:solidFill>
            <a:miter lim="800000"/>
            <a:headEnd/>
            <a:tailEnd/>
          </a:ln>
        </p:spPr>
      </p:pic>
      <p:sp>
        <p:nvSpPr>
          <p:cNvPr id="7" name="TextBox 6"/>
          <p:cNvSpPr txBox="1"/>
          <p:nvPr/>
        </p:nvSpPr>
        <p:spPr>
          <a:xfrm>
            <a:off x="323528" y="980728"/>
            <a:ext cx="1781770" cy="646331"/>
          </a:xfrm>
          <a:prstGeom prst="rect">
            <a:avLst/>
          </a:prstGeom>
          <a:noFill/>
        </p:spPr>
        <p:txBody>
          <a:bodyPr wrap="none" rtlCol="0">
            <a:spAutoFit/>
          </a:bodyPr>
          <a:lstStyle/>
          <a:p>
            <a:r>
              <a:rPr lang="en-US" altLang="en-US" b="1" dirty="0" smtClean="0">
                <a:latin typeface="Arial Black" panose="020B0A04020102020204" pitchFamily="34" charset="0"/>
                <a:cs typeface="+mn-ea"/>
              </a:rPr>
              <a:t>Lecture </a:t>
            </a:r>
            <a:r>
              <a:rPr lang="bg-BG" altLang="en-US" b="1" dirty="0" smtClean="0">
                <a:latin typeface="Arial Black" panose="020B0A04020102020204" pitchFamily="34" charset="0"/>
                <a:cs typeface="Arial" panose="020B0604020202020204" pitchFamily="34" charset="0"/>
              </a:rPr>
              <a:t>№</a:t>
            </a:r>
            <a:r>
              <a:rPr lang="bg-BG" altLang="en-US" b="1" dirty="0" smtClean="0">
                <a:latin typeface="Arial Black" panose="020B0A04020102020204" pitchFamily="34" charset="0"/>
                <a:cs typeface="+mn-ea"/>
              </a:rPr>
              <a:t> </a:t>
            </a:r>
            <a:r>
              <a:rPr lang="en-US" altLang="en-US" b="1" dirty="0" smtClean="0">
                <a:latin typeface="Arial Black" panose="020B0A04020102020204" pitchFamily="34" charset="0"/>
                <a:cs typeface="+mn-ea"/>
              </a:rPr>
              <a:t>9</a:t>
            </a:r>
            <a:endParaRPr lang="bg-BG" altLang="en-US" b="1" dirty="0" smtClean="0">
              <a:latin typeface="Arial Black" panose="020B0A04020102020204" pitchFamily="34" charset="0"/>
              <a:cs typeface="Arial" panose="020B0604020202020204" pitchFamily="34" charset="0"/>
            </a:endParaRPr>
          </a:p>
          <a:p>
            <a:endParaRPr lang="bg-BG" dirty="0"/>
          </a:p>
        </p:txBody>
      </p:sp>
      <p:sp>
        <p:nvSpPr>
          <p:cNvPr id="8" name="TextBox 7"/>
          <p:cNvSpPr txBox="1"/>
          <p:nvPr/>
        </p:nvSpPr>
        <p:spPr>
          <a:xfrm>
            <a:off x="3491880" y="188640"/>
            <a:ext cx="4381713" cy="954107"/>
          </a:xfrm>
          <a:prstGeom prst="rect">
            <a:avLst/>
          </a:prstGeom>
          <a:noFill/>
        </p:spPr>
        <p:txBody>
          <a:bodyPr wrap="none" rtlCol="0">
            <a:spAutoFit/>
          </a:bodyPr>
          <a:lstStyle/>
          <a:p>
            <a:pPr algn="ctr"/>
            <a:r>
              <a:rPr lang="en-US" altLang="bg-BG" sz="2000" b="1" dirty="0" smtClean="0">
                <a:solidFill>
                  <a:srgbClr val="66FFFF"/>
                </a:solidFill>
                <a:latin typeface="Times New Roman" pitchFamily="18" charset="0"/>
                <a:cs typeface="Times New Roman" pitchFamily="18" charset="0"/>
              </a:rPr>
              <a:t>MEDICAL UNIVERSITY – PLEVEN</a:t>
            </a:r>
            <a:endParaRPr lang="bg-BG" altLang="bg-BG" sz="2000" b="1" dirty="0" smtClean="0">
              <a:solidFill>
                <a:srgbClr val="66FFFF"/>
              </a:solidFill>
              <a:latin typeface="Times New Roman" pitchFamily="18" charset="0"/>
              <a:cs typeface="Times New Roman" pitchFamily="18" charset="0"/>
            </a:endParaRPr>
          </a:p>
          <a:p>
            <a:pPr algn="ctr"/>
            <a:r>
              <a:rPr lang="en-US" altLang="bg-BG" b="1" dirty="0" smtClean="0">
                <a:solidFill>
                  <a:srgbClr val="66FFFF"/>
                </a:solidFill>
                <a:latin typeface="Times New Roman" pitchFamily="18" charset="0"/>
                <a:cs typeface="Times New Roman" pitchFamily="18" charset="0"/>
              </a:rPr>
              <a:t>FACULTY OF MEDICINE</a:t>
            </a:r>
            <a:endParaRPr lang="bg-BG" altLang="bg-BG" b="1" dirty="0" smtClean="0">
              <a:solidFill>
                <a:srgbClr val="66FFFF"/>
              </a:solidFill>
              <a:latin typeface="Times New Roman" pitchFamily="18" charset="0"/>
              <a:cs typeface="Times New Roman" pitchFamily="18" charset="0"/>
            </a:endParaRPr>
          </a:p>
          <a:p>
            <a:pPr algn="ctr"/>
            <a:r>
              <a:rPr lang="en-US" altLang="bg-BG" b="1" dirty="0" smtClean="0">
                <a:solidFill>
                  <a:srgbClr val="66FFFF"/>
                </a:solidFill>
                <a:latin typeface="Times New Roman" pitchFamily="18" charset="0"/>
                <a:cs typeface="Times New Roman" pitchFamily="18" charset="0"/>
              </a:rPr>
              <a:t>DISTANCE LEARNING CENTER</a:t>
            </a:r>
            <a:endParaRPr lang="bg-BG" dirty="0"/>
          </a:p>
        </p:txBody>
      </p:sp>
      <p:cxnSp>
        <p:nvCxnSpPr>
          <p:cNvPr id="10" name="Straight Connector 9"/>
          <p:cNvCxnSpPr/>
          <p:nvPr/>
        </p:nvCxnSpPr>
        <p:spPr>
          <a:xfrm>
            <a:off x="3995936" y="836712"/>
            <a:ext cx="345638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Rapid control of blood pressure</a:t>
            </a:r>
            <a:endParaRPr lang="bg-BG" sz="4000" dirty="0"/>
          </a:p>
        </p:txBody>
      </p:sp>
      <p:sp>
        <p:nvSpPr>
          <p:cNvPr id="3" name="Content Placeholder 2"/>
          <p:cNvSpPr>
            <a:spLocks noGrp="1"/>
          </p:cNvSpPr>
          <p:nvPr>
            <p:ph idx="1"/>
          </p:nvPr>
        </p:nvSpPr>
        <p:spPr>
          <a:xfrm>
            <a:off x="251520" y="2348880"/>
            <a:ext cx="8892480" cy="3960480"/>
          </a:xfrm>
        </p:spPr>
        <p:txBody>
          <a:bodyPr/>
          <a:lstStyle/>
          <a:p>
            <a:r>
              <a:rPr lang="en-US" sz="3200" dirty="0" smtClean="0"/>
              <a:t>Regulated parameter is mean blood pressure</a:t>
            </a:r>
          </a:p>
          <a:p>
            <a:r>
              <a:rPr lang="en-US" sz="3200" dirty="0" smtClean="0"/>
              <a:t>Negative feed-back loop</a:t>
            </a:r>
          </a:p>
          <a:p>
            <a:r>
              <a:rPr lang="en-US" sz="3200" dirty="0" smtClean="0"/>
              <a:t>Reflex control</a:t>
            </a:r>
          </a:p>
          <a:p>
            <a:endParaRPr lang="bg-B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ardiorespiratory control sites landscape"/>
          <p:cNvPicPr>
            <a:picLocks noChangeAspect="1" noChangeArrowheads="1"/>
          </p:cNvPicPr>
          <p:nvPr/>
        </p:nvPicPr>
        <p:blipFill>
          <a:blip r:embed="rId2" cstate="print"/>
          <a:srcRect/>
          <a:stretch>
            <a:fillRect/>
          </a:stretch>
        </p:blipFill>
        <p:spPr bwMode="auto">
          <a:xfrm>
            <a:off x="1581150" y="0"/>
            <a:ext cx="7562850" cy="6772275"/>
          </a:xfrm>
          <a:prstGeom prst="rect">
            <a:avLst/>
          </a:prstGeom>
          <a:noFill/>
        </p:spPr>
      </p:pic>
      <p:sp>
        <p:nvSpPr>
          <p:cNvPr id="53253" name="Rectangle 5"/>
          <p:cNvSpPr>
            <a:spLocks noChangeArrowheads="1"/>
          </p:cNvSpPr>
          <p:nvPr/>
        </p:nvSpPr>
        <p:spPr bwMode="auto">
          <a:xfrm>
            <a:off x="2438400" y="0"/>
            <a:ext cx="1752600" cy="533400"/>
          </a:xfrm>
          <a:prstGeom prst="rect">
            <a:avLst/>
          </a:prstGeom>
          <a:noFill/>
          <a:ln w="25400">
            <a:solidFill>
              <a:srgbClr val="FF0000"/>
            </a:solidFill>
            <a:miter lim="800000"/>
            <a:headEnd/>
            <a:tailEnd/>
          </a:ln>
          <a:effectLst/>
        </p:spPr>
        <p:txBody>
          <a:bodyPr wrap="none" anchor="ctr"/>
          <a:lstStyle/>
          <a:p>
            <a:endParaRPr lang="bg-BG"/>
          </a:p>
        </p:txBody>
      </p:sp>
      <p:sp>
        <p:nvSpPr>
          <p:cNvPr id="53256" name="Rectangle 8"/>
          <p:cNvSpPr>
            <a:spLocks noChangeArrowheads="1"/>
          </p:cNvSpPr>
          <p:nvPr/>
        </p:nvSpPr>
        <p:spPr bwMode="auto">
          <a:xfrm>
            <a:off x="6248400" y="2286000"/>
            <a:ext cx="2895600" cy="381000"/>
          </a:xfrm>
          <a:prstGeom prst="rect">
            <a:avLst/>
          </a:prstGeom>
          <a:noFill/>
          <a:ln w="25400">
            <a:solidFill>
              <a:srgbClr val="FF0000"/>
            </a:solidFill>
            <a:miter lim="800000"/>
            <a:headEnd/>
            <a:tailEnd/>
          </a:ln>
          <a:effectLst/>
        </p:spPr>
        <p:txBody>
          <a:bodyPr wrap="none" anchor="ctr"/>
          <a:lstStyle/>
          <a:p>
            <a:endParaRPr lang="bg-BG"/>
          </a:p>
        </p:txBody>
      </p:sp>
      <p:sp>
        <p:nvSpPr>
          <p:cNvPr id="53257" name="Rectangle 9"/>
          <p:cNvSpPr>
            <a:spLocks noChangeArrowheads="1"/>
          </p:cNvSpPr>
          <p:nvPr/>
        </p:nvSpPr>
        <p:spPr bwMode="auto">
          <a:xfrm>
            <a:off x="4191000" y="5257800"/>
            <a:ext cx="2743200" cy="533400"/>
          </a:xfrm>
          <a:prstGeom prst="rect">
            <a:avLst/>
          </a:prstGeom>
          <a:noFill/>
          <a:ln w="25400">
            <a:solidFill>
              <a:srgbClr val="FF0000"/>
            </a:solidFill>
            <a:miter lim="800000"/>
            <a:headEnd/>
            <a:tailEnd/>
          </a:ln>
          <a:effectLst/>
        </p:spPr>
        <p:txBody>
          <a:bodyPr wrap="none" anchor="ctr"/>
          <a:lstStyle/>
          <a:p>
            <a:endParaRPr lang="bg-BG"/>
          </a:p>
        </p:txBody>
      </p:sp>
      <p:sp>
        <p:nvSpPr>
          <p:cNvPr id="53258" name="Rectangle 10"/>
          <p:cNvSpPr>
            <a:spLocks noChangeArrowheads="1"/>
          </p:cNvSpPr>
          <p:nvPr/>
        </p:nvSpPr>
        <p:spPr bwMode="auto">
          <a:xfrm>
            <a:off x="1981200" y="2971800"/>
            <a:ext cx="1905000" cy="381000"/>
          </a:xfrm>
          <a:prstGeom prst="rect">
            <a:avLst/>
          </a:prstGeom>
          <a:noFill/>
          <a:ln w="25400">
            <a:solidFill>
              <a:srgbClr val="FF0000"/>
            </a:solidFill>
            <a:miter lim="800000"/>
            <a:headEnd/>
            <a:tailEnd/>
          </a:ln>
          <a:effectLst/>
        </p:spPr>
        <p:txBody>
          <a:bodyPr wrap="none" anchor="ctr"/>
          <a:lstStyle/>
          <a:p>
            <a:endParaRPr lang="bg-BG"/>
          </a:p>
        </p:txBody>
      </p:sp>
      <p:sp>
        <p:nvSpPr>
          <p:cNvPr id="53259" name="Rectangle 11"/>
          <p:cNvSpPr>
            <a:spLocks noChangeArrowheads="1"/>
          </p:cNvSpPr>
          <p:nvPr/>
        </p:nvSpPr>
        <p:spPr bwMode="auto">
          <a:xfrm>
            <a:off x="7315200" y="6477000"/>
            <a:ext cx="1676400" cy="381000"/>
          </a:xfrm>
          <a:prstGeom prst="rect">
            <a:avLst/>
          </a:prstGeom>
          <a:noFill/>
          <a:ln w="25400">
            <a:solidFill>
              <a:srgbClr val="FF0000"/>
            </a:solidFill>
            <a:miter lim="800000"/>
            <a:headEnd/>
            <a:tailEnd/>
          </a:ln>
          <a:effectLst/>
        </p:spPr>
        <p:txBody>
          <a:bodyPr wrap="none" anchor="ctr"/>
          <a:lstStyle/>
          <a:p>
            <a:endParaRPr lang="bg-BG"/>
          </a:p>
        </p:txBody>
      </p:sp>
      <p:sp>
        <p:nvSpPr>
          <p:cNvPr id="53261" name="Rectangle 13"/>
          <p:cNvSpPr>
            <a:spLocks noChangeArrowheads="1"/>
          </p:cNvSpPr>
          <p:nvPr/>
        </p:nvSpPr>
        <p:spPr bwMode="auto">
          <a:xfrm>
            <a:off x="5562600" y="0"/>
            <a:ext cx="1524000" cy="609600"/>
          </a:xfrm>
          <a:prstGeom prst="rect">
            <a:avLst/>
          </a:prstGeom>
          <a:noFill/>
          <a:ln w="25400">
            <a:solidFill>
              <a:srgbClr val="FF0000"/>
            </a:solidFill>
            <a:miter lim="800000"/>
            <a:headEnd/>
            <a:tailEnd/>
          </a:ln>
          <a:effectLst/>
        </p:spPr>
        <p:txBody>
          <a:bodyPr wrap="none" anchor="ctr"/>
          <a:lstStyle/>
          <a:p>
            <a:endParaRPr lang="bg-B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964488" cy="1224136"/>
          </a:xfrm>
        </p:spPr>
        <p:txBody>
          <a:bodyPr>
            <a:normAutofit fontScale="90000"/>
          </a:bodyPr>
          <a:lstStyle/>
          <a:p>
            <a:r>
              <a:rPr lang="en-US" sz="4000" dirty="0" smtClean="0"/>
              <a:t>Vasomotor Center in the Brain and Its Control of the Vasoconstrictor</a:t>
            </a:r>
            <a:br>
              <a:rPr lang="en-US" sz="4000" dirty="0" smtClean="0"/>
            </a:br>
            <a:r>
              <a:rPr lang="en-US" sz="4000" dirty="0" smtClean="0"/>
              <a:t>System</a:t>
            </a:r>
            <a:r>
              <a:rPr lang="en-US" sz="4400" dirty="0" smtClean="0"/>
              <a:t/>
            </a:r>
            <a:br>
              <a:rPr lang="en-US" sz="4400" dirty="0" smtClean="0"/>
            </a:br>
            <a:endParaRPr lang="bg-BG" dirty="0"/>
          </a:p>
        </p:txBody>
      </p:sp>
      <p:sp>
        <p:nvSpPr>
          <p:cNvPr id="3" name="Content Placeholder 2"/>
          <p:cNvSpPr>
            <a:spLocks noGrp="1"/>
          </p:cNvSpPr>
          <p:nvPr>
            <p:ph idx="1"/>
          </p:nvPr>
        </p:nvSpPr>
        <p:spPr>
          <a:xfrm>
            <a:off x="0" y="1628800"/>
            <a:ext cx="9145016" cy="5429200"/>
          </a:xfrm>
        </p:spPr>
        <p:txBody>
          <a:bodyPr>
            <a:normAutofit/>
          </a:bodyPr>
          <a:lstStyle/>
          <a:p>
            <a:r>
              <a:rPr lang="en-US" dirty="0" smtClean="0">
                <a:solidFill>
                  <a:schemeClr val="accent2">
                    <a:lumMod val="60000"/>
                    <a:lumOff val="40000"/>
                  </a:schemeClr>
                </a:solidFill>
              </a:rPr>
              <a:t>Located bilaterally mainly in the reticular substance of the medulla and of the lower third of the </a:t>
            </a:r>
            <a:r>
              <a:rPr lang="en-US" dirty="0" err="1" smtClean="0">
                <a:solidFill>
                  <a:schemeClr val="accent2">
                    <a:lumMod val="60000"/>
                    <a:lumOff val="40000"/>
                  </a:schemeClr>
                </a:solidFill>
              </a:rPr>
              <a:t>pons</a:t>
            </a:r>
            <a:r>
              <a:rPr lang="en-US" dirty="0" smtClean="0">
                <a:solidFill>
                  <a:schemeClr val="accent2">
                    <a:lumMod val="60000"/>
                    <a:lumOff val="40000"/>
                  </a:schemeClr>
                </a:solidFill>
              </a:rPr>
              <a:t>, is an area called the </a:t>
            </a:r>
            <a:r>
              <a:rPr lang="en-US" i="1" dirty="0" smtClean="0">
                <a:solidFill>
                  <a:schemeClr val="accent2">
                    <a:lumMod val="60000"/>
                    <a:lumOff val="40000"/>
                  </a:schemeClr>
                </a:solidFill>
              </a:rPr>
              <a:t>vasomotor center. </a:t>
            </a:r>
            <a:r>
              <a:rPr lang="en-US" i="1" dirty="0" smtClean="0"/>
              <a:t>This center transmits </a:t>
            </a:r>
            <a:r>
              <a:rPr lang="en-US" dirty="0" smtClean="0"/>
              <a:t>parasympathetic impulses through the </a:t>
            </a:r>
            <a:r>
              <a:rPr lang="en-US" dirty="0" err="1" smtClean="0"/>
              <a:t>vagus</a:t>
            </a:r>
            <a:r>
              <a:rPr lang="en-US" dirty="0" smtClean="0"/>
              <a:t> nerves to the heart and transmits sympathetic impulses through the spinal cord and peripheral sympathetic nerves to virtually all arteries, arterioles, and veins of the body.</a:t>
            </a:r>
          </a:p>
          <a:p>
            <a:r>
              <a:rPr lang="en-US" dirty="0" smtClean="0"/>
              <a:t>Although the total organization of the vasomotor center is still unclear, </a:t>
            </a:r>
            <a:r>
              <a:rPr lang="en-US" dirty="0" smtClean="0">
                <a:solidFill>
                  <a:schemeClr val="accent1">
                    <a:lumMod val="40000"/>
                    <a:lumOff val="60000"/>
                  </a:schemeClr>
                </a:solidFill>
              </a:rPr>
              <a:t>experiments have made it possible to identify certain important areas in this center, as follows: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Vasomotor Center in the Brain and Its Control of the Vasoconstrictor</a:t>
            </a:r>
            <a:br>
              <a:rPr lang="en-US" sz="3200" dirty="0" smtClean="0"/>
            </a:br>
            <a:r>
              <a:rPr lang="en-US" sz="3200" dirty="0" smtClean="0"/>
              <a:t>System</a:t>
            </a:r>
            <a:endParaRPr lang="bg-BG" sz="3200" dirty="0"/>
          </a:p>
        </p:txBody>
      </p:sp>
      <p:sp>
        <p:nvSpPr>
          <p:cNvPr id="3" name="Content Placeholder 2"/>
          <p:cNvSpPr>
            <a:spLocks noGrp="1"/>
          </p:cNvSpPr>
          <p:nvPr>
            <p:ph idx="1"/>
          </p:nvPr>
        </p:nvSpPr>
        <p:spPr>
          <a:xfrm>
            <a:off x="0" y="1600200"/>
            <a:ext cx="8892480" cy="5257800"/>
          </a:xfrm>
        </p:spPr>
        <p:txBody>
          <a:bodyPr>
            <a:normAutofit lnSpcReduction="10000"/>
          </a:bodyPr>
          <a:lstStyle/>
          <a:p>
            <a:r>
              <a:rPr lang="en-US" dirty="0" smtClean="0">
                <a:solidFill>
                  <a:srgbClr val="FF0066"/>
                </a:solidFill>
              </a:rPr>
              <a:t>1. A </a:t>
            </a:r>
            <a:r>
              <a:rPr lang="en-US" i="1" dirty="0" smtClean="0">
                <a:solidFill>
                  <a:srgbClr val="FF0066"/>
                </a:solidFill>
              </a:rPr>
              <a:t>vasoconstrictor area</a:t>
            </a:r>
            <a:r>
              <a:rPr lang="en-US" i="1" dirty="0" smtClean="0">
                <a:solidFill>
                  <a:srgbClr val="FF7C80"/>
                </a:solidFill>
              </a:rPr>
              <a:t> </a:t>
            </a:r>
            <a:r>
              <a:rPr lang="en-US" i="1" dirty="0" smtClean="0"/>
              <a:t>located bilaterally in the </a:t>
            </a:r>
            <a:r>
              <a:rPr lang="en-US" dirty="0" err="1" smtClean="0"/>
              <a:t>anterolateral</a:t>
            </a:r>
            <a:r>
              <a:rPr lang="en-US" dirty="0" smtClean="0"/>
              <a:t> portions of the upper medulla. The neurons originating in this area distribute their fibers to all levels of the spinal cord, where they excite </a:t>
            </a:r>
            <a:r>
              <a:rPr lang="en-US" dirty="0" err="1" smtClean="0"/>
              <a:t>preganglionic</a:t>
            </a:r>
            <a:r>
              <a:rPr lang="en-US" dirty="0" smtClean="0"/>
              <a:t> vasoconstrictor neurons of the sympathetic nervous system.</a:t>
            </a:r>
          </a:p>
          <a:p>
            <a:r>
              <a:rPr lang="en-US" dirty="0" smtClean="0">
                <a:solidFill>
                  <a:srgbClr val="0070C0"/>
                </a:solidFill>
              </a:rPr>
              <a:t>2. A </a:t>
            </a:r>
            <a:r>
              <a:rPr lang="en-US" i="1" dirty="0" smtClean="0">
                <a:solidFill>
                  <a:srgbClr val="0070C0"/>
                </a:solidFill>
              </a:rPr>
              <a:t>vasodilator area</a:t>
            </a:r>
            <a:r>
              <a:rPr lang="en-US" i="1" dirty="0" smtClean="0">
                <a:solidFill>
                  <a:srgbClr val="00B0F0"/>
                </a:solidFill>
              </a:rPr>
              <a:t> </a:t>
            </a:r>
            <a:r>
              <a:rPr lang="en-US" i="1" dirty="0" smtClean="0"/>
              <a:t>located bilaterally in the </a:t>
            </a:r>
            <a:r>
              <a:rPr lang="en-US" dirty="0" err="1" smtClean="0"/>
              <a:t>anterolateral</a:t>
            </a:r>
            <a:r>
              <a:rPr lang="en-US" dirty="0" smtClean="0"/>
              <a:t> portions of the lower half of the medulla. The fibers from these neurons project upward to the vasoconstrictor area just described; they inhibit the vasoconstrictor activity of this area, thus causing </a:t>
            </a:r>
            <a:r>
              <a:rPr lang="en-US" dirty="0" err="1" smtClean="0"/>
              <a:t>vasodilation</a:t>
            </a:r>
            <a:r>
              <a:rPr lang="en-US" dirty="0" smtClean="0"/>
              <a:t>.</a:t>
            </a:r>
          </a:p>
          <a:p>
            <a:endParaRPr lang="bg-B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US" sz="3600" dirty="0" smtClean="0"/>
              <a:t>Vasomotor Center in the Brain and Its Control of the Vasoconstrictor</a:t>
            </a:r>
            <a:br>
              <a:rPr lang="en-US" sz="3600" dirty="0" smtClean="0"/>
            </a:br>
            <a:r>
              <a:rPr lang="en-US" sz="3600" dirty="0" smtClean="0"/>
              <a:t>System</a:t>
            </a:r>
            <a:r>
              <a:rPr lang="en-US" sz="4400" dirty="0" smtClean="0"/>
              <a:t/>
            </a:r>
            <a:br>
              <a:rPr lang="en-US" sz="4400" dirty="0" smtClean="0"/>
            </a:br>
            <a:endParaRPr lang="bg-BG" dirty="0"/>
          </a:p>
        </p:txBody>
      </p:sp>
      <p:sp>
        <p:nvSpPr>
          <p:cNvPr id="3" name="Content Placeholder 2"/>
          <p:cNvSpPr>
            <a:spLocks noGrp="1"/>
          </p:cNvSpPr>
          <p:nvPr>
            <p:ph idx="1"/>
          </p:nvPr>
        </p:nvSpPr>
        <p:spPr>
          <a:xfrm>
            <a:off x="179512" y="1772816"/>
            <a:ext cx="8964488" cy="5085184"/>
          </a:xfrm>
        </p:spPr>
        <p:txBody>
          <a:bodyPr>
            <a:normAutofit/>
          </a:bodyPr>
          <a:lstStyle/>
          <a:p>
            <a:r>
              <a:rPr lang="en-US" dirty="0" smtClean="0">
                <a:solidFill>
                  <a:srgbClr val="FFFF00"/>
                </a:solidFill>
              </a:rPr>
              <a:t>3. A </a:t>
            </a:r>
            <a:r>
              <a:rPr lang="en-US" i="1" dirty="0" smtClean="0">
                <a:solidFill>
                  <a:srgbClr val="FFFF00"/>
                </a:solidFill>
              </a:rPr>
              <a:t>sensory area </a:t>
            </a:r>
            <a:r>
              <a:rPr lang="en-US" i="1" dirty="0" smtClean="0"/>
              <a:t>located bilaterally in the </a:t>
            </a:r>
            <a:r>
              <a:rPr lang="en-US" i="1" dirty="0" err="1" smtClean="0"/>
              <a:t>tractus</a:t>
            </a:r>
            <a:r>
              <a:rPr lang="en-US" i="1" dirty="0" smtClean="0"/>
              <a:t> </a:t>
            </a:r>
            <a:r>
              <a:rPr lang="en-US" i="1" dirty="0" err="1" smtClean="0"/>
              <a:t>solitarius</a:t>
            </a:r>
            <a:r>
              <a:rPr lang="en-US" i="1" dirty="0" smtClean="0"/>
              <a:t> in the </a:t>
            </a:r>
            <a:r>
              <a:rPr lang="en-US" i="1" dirty="0" err="1" smtClean="0"/>
              <a:t>posterolateral</a:t>
            </a:r>
            <a:r>
              <a:rPr lang="en-US" i="1" dirty="0" smtClean="0"/>
              <a:t> portions of the </a:t>
            </a:r>
            <a:r>
              <a:rPr lang="en-US" dirty="0" smtClean="0"/>
              <a:t>medulla and lower </a:t>
            </a:r>
            <a:r>
              <a:rPr lang="en-US" dirty="0" err="1" smtClean="0"/>
              <a:t>pons</a:t>
            </a:r>
            <a:r>
              <a:rPr lang="en-US" dirty="0" smtClean="0"/>
              <a:t>. The neurons of this area receive sensory nerve signals from the circulatory system mainly through the </a:t>
            </a:r>
            <a:r>
              <a:rPr lang="en-US" i="1" dirty="0" err="1" smtClean="0"/>
              <a:t>vagus</a:t>
            </a:r>
            <a:r>
              <a:rPr lang="en-US" i="1" dirty="0" smtClean="0"/>
              <a:t> and </a:t>
            </a:r>
            <a:r>
              <a:rPr lang="en-US" i="1" dirty="0" err="1" smtClean="0"/>
              <a:t>glossopharyngeal</a:t>
            </a:r>
            <a:r>
              <a:rPr lang="en-US" i="1" dirty="0" smtClean="0"/>
              <a:t> nerves, and output signals from </a:t>
            </a:r>
            <a:r>
              <a:rPr lang="en-US" dirty="0" smtClean="0"/>
              <a:t>this sensory area then help to control activities of both the vasoconstrictor and vasodilator areas of the vasomotor center, thus providing “reflex” control of many circulatory functions. </a:t>
            </a:r>
            <a:endParaRPr lang="bg-BG" dirty="0" smtClean="0"/>
          </a:p>
          <a:p>
            <a:endParaRPr lang="bg-B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31746" name="Picture 2"/>
          <p:cNvPicPr>
            <a:picLocks noGrp="1" noChangeAspect="1" noChangeArrowheads="1"/>
          </p:cNvPicPr>
          <p:nvPr>
            <p:ph idx="1"/>
          </p:nvPr>
        </p:nvPicPr>
        <p:blipFill>
          <a:blip r:embed="rId2" cstate="print"/>
          <a:srcRect/>
          <a:stretch>
            <a:fillRect/>
          </a:stretch>
        </p:blipFill>
        <p:spPr bwMode="auto">
          <a:xfrm>
            <a:off x="1907704" y="188640"/>
            <a:ext cx="4968552" cy="648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ARTERIAL BARORECEPTORS</a:t>
            </a:r>
            <a:endParaRPr lang="bg-BG" dirty="0"/>
          </a:p>
        </p:txBody>
      </p:sp>
      <p:sp>
        <p:nvSpPr>
          <p:cNvPr id="3" name="Content Placeholder 2"/>
          <p:cNvSpPr>
            <a:spLocks noGrp="1"/>
          </p:cNvSpPr>
          <p:nvPr>
            <p:ph idx="1"/>
          </p:nvPr>
        </p:nvSpPr>
        <p:spPr>
          <a:xfrm>
            <a:off x="179512" y="1600200"/>
            <a:ext cx="8784976" cy="5257800"/>
          </a:xfrm>
        </p:spPr>
        <p:txBody>
          <a:bodyPr>
            <a:normAutofit fontScale="92500" lnSpcReduction="10000"/>
          </a:bodyPr>
          <a:lstStyle/>
          <a:p>
            <a:r>
              <a:rPr lang="en-US" dirty="0" smtClean="0"/>
              <a:t>In the systemic arterial system there are two sets of receptors which respond to changes in arterial pressure level. One set is the </a:t>
            </a:r>
            <a:r>
              <a:rPr lang="en-US" u="sng" dirty="0" smtClean="0">
                <a:solidFill>
                  <a:schemeClr val="accent1">
                    <a:lumMod val="40000"/>
                    <a:lumOff val="60000"/>
                  </a:schemeClr>
                </a:solidFill>
              </a:rPr>
              <a:t>carotid </a:t>
            </a:r>
            <a:r>
              <a:rPr lang="en-US" u="sng" dirty="0" err="1" smtClean="0">
                <a:solidFill>
                  <a:schemeClr val="accent1">
                    <a:lumMod val="40000"/>
                    <a:lumOff val="60000"/>
                  </a:schemeClr>
                </a:solidFill>
              </a:rPr>
              <a:t>baroreceptors</a:t>
            </a:r>
            <a:r>
              <a:rPr lang="en-US" u="sng" dirty="0" smtClean="0">
                <a:solidFill>
                  <a:schemeClr val="accent1">
                    <a:lumMod val="40000"/>
                    <a:lumOff val="60000"/>
                  </a:schemeClr>
                </a:solidFill>
              </a:rPr>
              <a:t> </a:t>
            </a:r>
            <a:r>
              <a:rPr lang="en-US" dirty="0" smtClean="0">
                <a:solidFill>
                  <a:schemeClr val="accent1">
                    <a:lumMod val="40000"/>
                    <a:lumOff val="60000"/>
                  </a:schemeClr>
                </a:solidFill>
              </a:rPr>
              <a:t>located in the wall of the carotid sinus</a:t>
            </a:r>
            <a:r>
              <a:rPr lang="en-US" dirty="0" smtClean="0"/>
              <a:t>, which is situated at the origin of the internal carotid artery at the carotid bifurcation. </a:t>
            </a:r>
          </a:p>
          <a:p>
            <a:r>
              <a:rPr lang="en-US" dirty="0" smtClean="0"/>
              <a:t>The other set is the </a:t>
            </a:r>
            <a:r>
              <a:rPr lang="en-US" u="sng" dirty="0" smtClean="0">
                <a:solidFill>
                  <a:schemeClr val="accent1">
                    <a:lumMod val="40000"/>
                    <a:lumOff val="60000"/>
                  </a:schemeClr>
                </a:solidFill>
              </a:rPr>
              <a:t>aortic </a:t>
            </a:r>
            <a:r>
              <a:rPr lang="en-US" u="sng" dirty="0" err="1" smtClean="0">
                <a:solidFill>
                  <a:schemeClr val="accent1">
                    <a:lumMod val="40000"/>
                    <a:lumOff val="60000"/>
                  </a:schemeClr>
                </a:solidFill>
              </a:rPr>
              <a:t>baroreceptors</a:t>
            </a:r>
            <a:r>
              <a:rPr lang="en-US" u="sng" dirty="0" smtClean="0">
                <a:solidFill>
                  <a:schemeClr val="accent1">
                    <a:lumMod val="40000"/>
                    <a:lumOff val="60000"/>
                  </a:schemeClr>
                </a:solidFill>
              </a:rPr>
              <a:t> </a:t>
            </a:r>
            <a:r>
              <a:rPr lang="en-US" dirty="0" smtClean="0">
                <a:solidFill>
                  <a:schemeClr val="accent1">
                    <a:lumMod val="40000"/>
                    <a:lumOff val="60000"/>
                  </a:schemeClr>
                </a:solidFill>
              </a:rPr>
              <a:t>located in the wall of the arch of the aorta</a:t>
            </a:r>
            <a:r>
              <a:rPr lang="en-US" dirty="0" smtClean="0"/>
              <a:t> (see diagram on cardiovascular reflex pathway).</a:t>
            </a:r>
          </a:p>
          <a:p>
            <a:r>
              <a:rPr lang="en-US" dirty="0" smtClean="0"/>
              <a:t> The afferent impulses from the carotid sinus travel in the </a:t>
            </a:r>
            <a:r>
              <a:rPr lang="en-US" dirty="0" err="1" smtClean="0"/>
              <a:t>glossopharyngeal</a:t>
            </a:r>
            <a:r>
              <a:rPr lang="en-US" dirty="0" smtClean="0"/>
              <a:t> (</a:t>
            </a:r>
            <a:r>
              <a:rPr lang="en-US" dirty="0" err="1" smtClean="0"/>
              <a:t>IXth</a:t>
            </a:r>
            <a:r>
              <a:rPr lang="en-US" dirty="0" smtClean="0"/>
              <a:t> cranial) nerve, whereas those from the aortic arch are conveyed by the </a:t>
            </a:r>
            <a:r>
              <a:rPr lang="en-US" dirty="0" err="1" smtClean="0"/>
              <a:t>vagus</a:t>
            </a:r>
            <a:r>
              <a:rPr lang="en-US" dirty="0" smtClean="0"/>
              <a:t> (</a:t>
            </a:r>
            <a:r>
              <a:rPr lang="en-US" dirty="0" err="1" smtClean="0"/>
              <a:t>Xth</a:t>
            </a:r>
            <a:r>
              <a:rPr lang="en-US" dirty="0" smtClean="0"/>
              <a:t> cranial) nerve. </a:t>
            </a:r>
            <a:endParaRPr lang="bg-B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179512" y="2348880"/>
            <a:ext cx="8712968" cy="4509120"/>
          </a:xfrm>
        </p:spPr>
        <p:txBody>
          <a:bodyPr>
            <a:normAutofit fontScale="92500" lnSpcReduction="20000"/>
          </a:bodyPr>
          <a:lstStyle/>
          <a:p>
            <a:r>
              <a:rPr lang="en-US" dirty="0" smtClean="0">
                <a:solidFill>
                  <a:srgbClr val="FFCCCC"/>
                </a:solidFill>
              </a:rPr>
              <a:t>The </a:t>
            </a:r>
            <a:r>
              <a:rPr lang="en-US" dirty="0" err="1" smtClean="0">
                <a:solidFill>
                  <a:srgbClr val="FFCCCC"/>
                </a:solidFill>
              </a:rPr>
              <a:t>baroreceptors</a:t>
            </a:r>
            <a:r>
              <a:rPr lang="en-US" dirty="0" smtClean="0">
                <a:solidFill>
                  <a:srgbClr val="FFCCCC"/>
                </a:solidFill>
              </a:rPr>
              <a:t> are stretch receptors which are activated when the vessel wall is stretched by the arterial pressure.</a:t>
            </a:r>
          </a:p>
          <a:p>
            <a:r>
              <a:rPr lang="en-US" dirty="0" smtClean="0">
                <a:solidFill>
                  <a:srgbClr val="FFCCCC"/>
                </a:solidFill>
              </a:rPr>
              <a:t> </a:t>
            </a:r>
            <a:r>
              <a:rPr lang="en-US" dirty="0" smtClean="0"/>
              <a:t>These receptors are not only sensitive to the absolute pressure level, but also to the rate of change of arterial pressure. Thus, the frequency of afferent impulses increases when the pressure is rising during systole and decreases when the pressure is falling during diastole. </a:t>
            </a:r>
          </a:p>
          <a:p>
            <a:r>
              <a:rPr lang="en-US" dirty="0" smtClean="0">
                <a:solidFill>
                  <a:schemeClr val="accent3">
                    <a:lumMod val="60000"/>
                    <a:lumOff val="40000"/>
                  </a:schemeClr>
                </a:solidFill>
              </a:rPr>
              <a:t>The </a:t>
            </a:r>
            <a:r>
              <a:rPr lang="en-US" dirty="0" err="1" smtClean="0">
                <a:solidFill>
                  <a:schemeClr val="accent3">
                    <a:lumMod val="60000"/>
                    <a:lumOff val="40000"/>
                  </a:schemeClr>
                </a:solidFill>
              </a:rPr>
              <a:t>baroreceptor</a:t>
            </a:r>
            <a:r>
              <a:rPr lang="en-US" dirty="0" smtClean="0">
                <a:solidFill>
                  <a:schemeClr val="accent3">
                    <a:lumMod val="60000"/>
                    <a:lumOff val="40000"/>
                  </a:schemeClr>
                </a:solidFill>
              </a:rPr>
              <a:t> impulses cease completely at pressure below 50 mmHg, rise progressively between 60 and 180 mmHg, and reach a maximum frequency at pressures higher than approximately 180 mmHg.</a:t>
            </a:r>
            <a:endParaRPr lang="bg-BG" dirty="0" smtClean="0">
              <a:solidFill>
                <a:schemeClr val="accent3">
                  <a:lumMod val="60000"/>
                  <a:lumOff val="40000"/>
                </a:schemeClr>
              </a:solidFill>
            </a:endParaRPr>
          </a:p>
          <a:p>
            <a:endParaRPr lang="bg-BG" dirty="0">
              <a:solidFill>
                <a:schemeClr val="accent3">
                  <a:lumMod val="60000"/>
                  <a:lumOff val="40000"/>
                </a:schemeClr>
              </a:solidFill>
            </a:endParaRPr>
          </a:p>
        </p:txBody>
      </p:sp>
      <p:pic>
        <p:nvPicPr>
          <p:cNvPr id="4" name="Picture 2" descr="C:\Users\Admin\Documents\Figure4-2.jpg"/>
          <p:cNvPicPr>
            <a:picLocks noChangeAspect="1" noChangeArrowheads="1"/>
          </p:cNvPicPr>
          <p:nvPr/>
        </p:nvPicPr>
        <p:blipFill>
          <a:blip r:embed="rId2" cstate="print"/>
          <a:srcRect/>
          <a:stretch>
            <a:fillRect/>
          </a:stretch>
        </p:blipFill>
        <p:spPr bwMode="auto">
          <a:xfrm>
            <a:off x="1187624" y="0"/>
            <a:ext cx="6858000" cy="23488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26" descr="C:\BSCI 440-441\Lectures\Lecture 20\Berne-Levy-baroreceptor.bmp"/>
          <p:cNvPicPr>
            <a:picLocks noChangeAspect="1" noChangeArrowheads="1"/>
          </p:cNvPicPr>
          <p:nvPr/>
        </p:nvPicPr>
        <p:blipFill>
          <a:blip r:embed="rId2" cstate="print">
            <a:lum bright="-48000" contrast="66000"/>
          </a:blip>
          <a:srcRect l="50833" t="10321" r="3334" b="25027"/>
          <a:stretch>
            <a:fillRect/>
          </a:stretch>
        </p:blipFill>
        <p:spPr bwMode="auto">
          <a:xfrm>
            <a:off x="4572000" y="1484784"/>
            <a:ext cx="4572000" cy="3096344"/>
          </a:xfrm>
          <a:prstGeom prst="rect">
            <a:avLst/>
          </a:prstGeom>
          <a:noFill/>
        </p:spPr>
      </p:pic>
      <p:sp>
        <p:nvSpPr>
          <p:cNvPr id="65542" name="Text Box 1030"/>
          <p:cNvSpPr txBox="1">
            <a:spLocks noChangeArrowheads="1"/>
          </p:cNvSpPr>
          <p:nvPr/>
        </p:nvSpPr>
        <p:spPr bwMode="auto">
          <a:xfrm>
            <a:off x="1524000" y="-76200"/>
            <a:ext cx="9144000" cy="523220"/>
          </a:xfrm>
          <a:prstGeom prst="rect">
            <a:avLst/>
          </a:prstGeom>
          <a:noFill/>
          <a:ln w="9525">
            <a:noFill/>
            <a:miter lim="800000"/>
            <a:headEnd/>
            <a:tailEnd/>
          </a:ln>
          <a:effectLst/>
        </p:spPr>
        <p:txBody>
          <a:bodyPr>
            <a:spAutoFit/>
          </a:bodyPr>
          <a:lstStyle/>
          <a:p>
            <a:pPr>
              <a:spcBef>
                <a:spcPct val="50000"/>
              </a:spcBef>
            </a:pPr>
            <a:r>
              <a:rPr lang="en-US" sz="2800" b="1" dirty="0" err="1" smtClean="0">
                <a:latin typeface="Comic Sans MS" pitchFamily="66" charset="0"/>
              </a:rPr>
              <a:t>Baroreceptor</a:t>
            </a:r>
            <a:r>
              <a:rPr lang="en-US" sz="2800" b="1" dirty="0" smtClean="0">
                <a:latin typeface="Comic Sans MS" pitchFamily="66" charset="0"/>
              </a:rPr>
              <a:t> control</a:t>
            </a:r>
            <a:endParaRPr lang="en-GB" sz="2800" b="1" dirty="0">
              <a:latin typeface="Comic Sans MS" pitchFamily="66" charset="0"/>
            </a:endParaRPr>
          </a:p>
        </p:txBody>
      </p:sp>
      <p:sp>
        <p:nvSpPr>
          <p:cNvPr id="65543" name="Text Box 1031"/>
          <p:cNvSpPr txBox="1">
            <a:spLocks noChangeArrowheads="1"/>
          </p:cNvSpPr>
          <p:nvPr/>
        </p:nvSpPr>
        <p:spPr bwMode="auto">
          <a:xfrm>
            <a:off x="0" y="404664"/>
            <a:ext cx="9144000" cy="34137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q"/>
            </a:pPr>
            <a:r>
              <a:rPr lang="bg-BG" b="1" dirty="0">
                <a:latin typeface="Comic Sans MS" pitchFamily="66" charset="0"/>
              </a:rPr>
              <a:t> </a:t>
            </a:r>
            <a:r>
              <a:rPr lang="en-US" sz="2000" b="1" dirty="0" err="1" smtClean="0">
                <a:latin typeface="Comic Sans MS" pitchFamily="66" charset="0"/>
              </a:rPr>
              <a:t>baroreceptors</a:t>
            </a:r>
            <a:r>
              <a:rPr lang="en-US" sz="2000" b="1" dirty="0" smtClean="0">
                <a:latin typeface="Comic Sans MS" pitchFamily="66" charset="0"/>
              </a:rPr>
              <a:t> are located in carotid sinus and aortic arch</a:t>
            </a:r>
            <a:endParaRPr lang="en-GB" sz="2000" b="1" dirty="0">
              <a:latin typeface="Comic Sans MS" pitchFamily="66" charset="0"/>
            </a:endParaRPr>
          </a:p>
        </p:txBody>
      </p:sp>
      <p:sp>
        <p:nvSpPr>
          <p:cNvPr id="65544" name="Text Box 1032"/>
          <p:cNvSpPr txBox="1">
            <a:spLocks noChangeArrowheads="1"/>
          </p:cNvSpPr>
          <p:nvPr/>
        </p:nvSpPr>
        <p:spPr bwMode="auto">
          <a:xfrm>
            <a:off x="0" y="764704"/>
            <a:ext cx="9144000" cy="58759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sz="2000" b="1" dirty="0">
                <a:latin typeface="Comic Sans MS" pitchFamily="66" charset="0"/>
              </a:rPr>
              <a:t> </a:t>
            </a:r>
            <a:r>
              <a:rPr lang="en-US" sz="2000" b="1" dirty="0" smtClean="0">
                <a:latin typeface="Comic Sans MS" pitchFamily="66" charset="0"/>
              </a:rPr>
              <a:t>they are stretch receptors, sensitive to increase of mean blood pressure </a:t>
            </a:r>
            <a:endParaRPr lang="en-GB" sz="2000" b="1" dirty="0">
              <a:latin typeface="Comic Sans MS" pitchFamily="66" charset="0"/>
            </a:endParaRPr>
          </a:p>
        </p:txBody>
      </p:sp>
      <p:pic>
        <p:nvPicPr>
          <p:cNvPr id="65545" name="Picture 1033" descr="C:\BSCI 440-441\Lectures\Lecture 20\Berne-Levy-baroreceptor.bmp"/>
          <p:cNvPicPr>
            <a:picLocks noChangeAspect="1" noChangeArrowheads="1"/>
          </p:cNvPicPr>
          <p:nvPr/>
        </p:nvPicPr>
        <p:blipFill>
          <a:blip r:embed="rId2" cstate="print">
            <a:lum bright="-48000" contrast="66000"/>
          </a:blip>
          <a:srcRect t="4063" r="50000" b="12514"/>
          <a:stretch>
            <a:fillRect/>
          </a:stretch>
        </p:blipFill>
        <p:spPr bwMode="auto">
          <a:xfrm>
            <a:off x="0" y="1340768"/>
            <a:ext cx="4572000" cy="3384376"/>
          </a:xfrm>
          <a:prstGeom prst="rect">
            <a:avLst/>
          </a:prstGeom>
          <a:noFill/>
        </p:spPr>
      </p:pic>
      <p:sp>
        <p:nvSpPr>
          <p:cNvPr id="65547" name="Text Box 1035"/>
          <p:cNvSpPr txBox="1">
            <a:spLocks noChangeArrowheads="1"/>
          </p:cNvSpPr>
          <p:nvPr/>
        </p:nvSpPr>
        <p:spPr bwMode="auto">
          <a:xfrm>
            <a:off x="0" y="4797152"/>
            <a:ext cx="9144000" cy="676532"/>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bg-BG" b="1" dirty="0" smtClean="0">
                <a:latin typeface="Comic Sans MS" pitchFamily="66" charset="0"/>
              </a:rPr>
              <a:t> </a:t>
            </a:r>
            <a:r>
              <a:rPr lang="en-US" b="1" dirty="0" smtClean="0">
                <a:latin typeface="Comic Sans MS" pitchFamily="66" charset="0"/>
              </a:rPr>
              <a:t>activity of </a:t>
            </a:r>
            <a:r>
              <a:rPr lang="en-US" b="1" dirty="0" err="1" smtClean="0">
                <a:latin typeface="Comic Sans MS" pitchFamily="66" charset="0"/>
              </a:rPr>
              <a:t>baroreceptors</a:t>
            </a:r>
            <a:r>
              <a:rPr lang="en-US" b="1" dirty="0" smtClean="0">
                <a:latin typeface="Comic Sans MS" pitchFamily="66" charset="0"/>
              </a:rPr>
              <a:t> increase during increase of blood pressure from </a:t>
            </a:r>
            <a:r>
              <a:rPr lang="bg-BG" b="1" dirty="0" smtClean="0">
                <a:latin typeface="Comic Sans MS" pitchFamily="66" charset="0"/>
              </a:rPr>
              <a:t>50</a:t>
            </a:r>
            <a:endParaRPr lang="en-US" b="1" dirty="0" smtClean="0">
              <a:latin typeface="Comic Sans MS" pitchFamily="66" charset="0"/>
            </a:endParaRPr>
          </a:p>
          <a:p>
            <a:pPr>
              <a:lnSpc>
                <a:spcPct val="80000"/>
              </a:lnSpc>
              <a:spcBef>
                <a:spcPct val="50000"/>
              </a:spcBef>
            </a:pPr>
            <a:r>
              <a:rPr lang="bg-BG" b="1" dirty="0" smtClean="0">
                <a:solidFill>
                  <a:srgbClr val="CC3399"/>
                </a:solidFill>
                <a:latin typeface="Comic Sans MS" pitchFamily="66" charset="0"/>
              </a:rPr>
              <a:t> </a:t>
            </a:r>
            <a:r>
              <a:rPr lang="en-US" b="1" dirty="0" smtClean="0">
                <a:latin typeface="Comic Sans MS" pitchFamily="66" charset="0"/>
              </a:rPr>
              <a:t>to</a:t>
            </a:r>
            <a:r>
              <a:rPr lang="bg-BG" b="1" dirty="0" smtClean="0">
                <a:latin typeface="Comic Sans MS" pitchFamily="66" charset="0"/>
              </a:rPr>
              <a:t> </a:t>
            </a:r>
            <a:r>
              <a:rPr lang="bg-BG" b="1" dirty="0">
                <a:latin typeface="Comic Sans MS" pitchFamily="66" charset="0"/>
              </a:rPr>
              <a:t>200 </a:t>
            </a:r>
            <a:r>
              <a:rPr lang="en-US" b="1" dirty="0">
                <a:latin typeface="Comic Sans MS" pitchFamily="66" charset="0"/>
              </a:rPr>
              <a:t>mm </a:t>
            </a:r>
            <a:r>
              <a:rPr lang="en-US" b="1" dirty="0" smtClean="0">
                <a:latin typeface="Comic Sans MS" pitchFamily="66" charset="0"/>
              </a:rPr>
              <a:t>Hg</a:t>
            </a:r>
          </a:p>
        </p:txBody>
      </p:sp>
      <p:sp>
        <p:nvSpPr>
          <p:cNvPr id="65549" name="Rectangle 1037"/>
          <p:cNvSpPr>
            <a:spLocks noChangeArrowheads="1"/>
          </p:cNvSpPr>
          <p:nvPr/>
        </p:nvSpPr>
        <p:spPr bwMode="auto">
          <a:xfrm>
            <a:off x="0" y="5562600"/>
            <a:ext cx="8763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FFCCCC"/>
                </a:solidFill>
                <a:latin typeface="Comic Sans MS" pitchFamily="66" charset="0"/>
              </a:rPr>
              <a:t> </a:t>
            </a:r>
            <a:r>
              <a:rPr lang="en-US" b="1" dirty="0" smtClean="0">
                <a:solidFill>
                  <a:srgbClr val="FFCCCC"/>
                </a:solidFill>
                <a:latin typeface="Comic Sans MS" pitchFamily="66" charset="0"/>
              </a:rPr>
              <a:t>stimulation of cardio-inhibitor center</a:t>
            </a:r>
            <a:endParaRPr lang="bg-BG" b="1" dirty="0">
              <a:solidFill>
                <a:srgbClr val="FFCCCC"/>
              </a:solidFill>
              <a:latin typeface="Comic Sans MS" pitchFamily="66" charset="0"/>
            </a:endParaRPr>
          </a:p>
        </p:txBody>
      </p:sp>
      <p:sp>
        <p:nvSpPr>
          <p:cNvPr id="65550" name="Text Box 1038"/>
          <p:cNvSpPr txBox="1">
            <a:spLocks noChangeArrowheads="1"/>
          </p:cNvSpPr>
          <p:nvPr/>
        </p:nvSpPr>
        <p:spPr bwMode="auto">
          <a:xfrm>
            <a:off x="0" y="5867400"/>
            <a:ext cx="65532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0000CC"/>
                </a:solidFill>
                <a:latin typeface="Comic Sans MS" pitchFamily="66" charset="0"/>
              </a:rPr>
              <a:t> </a:t>
            </a:r>
            <a:r>
              <a:rPr lang="en-US" b="1" dirty="0" smtClean="0">
                <a:solidFill>
                  <a:srgbClr val="0000CC"/>
                </a:solidFill>
                <a:latin typeface="Comic Sans MS" pitchFamily="66" charset="0"/>
              </a:rPr>
              <a:t>inhibition of cardio-stimulator center</a:t>
            </a:r>
            <a:endParaRPr lang="en-GB" b="1" dirty="0">
              <a:solidFill>
                <a:srgbClr val="0000CC"/>
              </a:solidFill>
              <a:latin typeface="Comic Sans MS" pitchFamily="66" charset="0"/>
            </a:endParaRPr>
          </a:p>
        </p:txBody>
      </p:sp>
      <p:sp>
        <p:nvSpPr>
          <p:cNvPr id="65551" name="AutoShape 1039"/>
          <p:cNvSpPr>
            <a:spLocks/>
          </p:cNvSpPr>
          <p:nvPr/>
        </p:nvSpPr>
        <p:spPr bwMode="auto">
          <a:xfrm>
            <a:off x="6705600" y="5715000"/>
            <a:ext cx="152400" cy="533400"/>
          </a:xfrm>
          <a:prstGeom prst="rightBrace">
            <a:avLst>
              <a:gd name="adj1" fmla="val 29167"/>
              <a:gd name="adj2" fmla="val 50000"/>
            </a:avLst>
          </a:prstGeom>
          <a:noFill/>
          <a:ln w="19050">
            <a:solidFill>
              <a:srgbClr val="0000FF"/>
            </a:solidFill>
            <a:round/>
            <a:headEnd/>
            <a:tailEnd/>
          </a:ln>
          <a:effectLst/>
        </p:spPr>
        <p:txBody>
          <a:bodyPr wrap="none" anchor="ctr"/>
          <a:lstStyle/>
          <a:p>
            <a:endParaRPr lang="bg-BG"/>
          </a:p>
        </p:txBody>
      </p:sp>
      <p:grpSp>
        <p:nvGrpSpPr>
          <p:cNvPr id="2" name="Group 1057"/>
          <p:cNvGrpSpPr>
            <a:grpSpLocks/>
          </p:cNvGrpSpPr>
          <p:nvPr/>
        </p:nvGrpSpPr>
        <p:grpSpPr bwMode="auto">
          <a:xfrm>
            <a:off x="7086600" y="5661248"/>
            <a:ext cx="2057400" cy="533400"/>
            <a:chOff x="4464" y="3552"/>
            <a:chExt cx="1296" cy="336"/>
          </a:xfrm>
        </p:grpSpPr>
        <p:sp>
          <p:nvSpPr>
            <p:cNvPr id="65555" name="Rectangle 1043"/>
            <p:cNvSpPr>
              <a:spLocks noChangeArrowheads="1"/>
            </p:cNvSpPr>
            <p:nvPr/>
          </p:nvSpPr>
          <p:spPr bwMode="auto">
            <a:xfrm>
              <a:off x="4464" y="3552"/>
              <a:ext cx="1056" cy="336"/>
            </a:xfrm>
            <a:prstGeom prst="rect">
              <a:avLst/>
            </a:prstGeom>
            <a:solidFill>
              <a:schemeClr val="bg1"/>
            </a:solidFill>
            <a:ln w="25400">
              <a:solidFill>
                <a:srgbClr val="0000FF"/>
              </a:solidFill>
              <a:miter lim="800000"/>
              <a:headEnd/>
              <a:tailEnd/>
            </a:ln>
            <a:effectLst/>
          </p:spPr>
          <p:txBody>
            <a:bodyPr wrap="none" anchor="ctr"/>
            <a:lstStyle/>
            <a:p>
              <a:endParaRPr lang="bg-BG"/>
            </a:p>
          </p:txBody>
        </p:sp>
        <p:grpSp>
          <p:nvGrpSpPr>
            <p:cNvPr id="3" name="Group 1056"/>
            <p:cNvGrpSpPr>
              <a:grpSpLocks/>
            </p:cNvGrpSpPr>
            <p:nvPr/>
          </p:nvGrpSpPr>
          <p:grpSpPr bwMode="auto">
            <a:xfrm>
              <a:off x="4468" y="3566"/>
              <a:ext cx="1292" cy="322"/>
              <a:chOff x="4468" y="3566"/>
              <a:chExt cx="1292" cy="322"/>
            </a:xfrm>
          </p:grpSpPr>
          <p:sp>
            <p:nvSpPr>
              <p:cNvPr id="65552" name="Line 1040"/>
              <p:cNvSpPr>
                <a:spLocks noChangeShapeType="1"/>
              </p:cNvSpPr>
              <p:nvPr/>
            </p:nvSpPr>
            <p:spPr bwMode="auto">
              <a:xfrm>
                <a:off x="4604" y="3566"/>
                <a:ext cx="0" cy="240"/>
              </a:xfrm>
              <a:prstGeom prst="line">
                <a:avLst/>
              </a:prstGeom>
              <a:noFill/>
              <a:ln w="9525">
                <a:solidFill>
                  <a:srgbClr val="0000CC"/>
                </a:solidFill>
                <a:round/>
                <a:headEnd/>
                <a:tailEnd type="triangle" w="med" len="med"/>
              </a:ln>
              <a:effectLst/>
            </p:spPr>
            <p:txBody>
              <a:bodyPr/>
              <a:lstStyle/>
              <a:p>
                <a:endParaRPr lang="bg-BG"/>
              </a:p>
            </p:txBody>
          </p:sp>
          <p:grpSp>
            <p:nvGrpSpPr>
              <p:cNvPr id="4" name="Group 1055"/>
              <p:cNvGrpSpPr>
                <a:grpSpLocks/>
              </p:cNvGrpSpPr>
              <p:nvPr/>
            </p:nvGrpSpPr>
            <p:grpSpPr bwMode="auto">
              <a:xfrm>
                <a:off x="4468" y="3600"/>
                <a:ext cx="1292" cy="288"/>
                <a:chOff x="4468" y="3600"/>
                <a:chExt cx="1292" cy="288"/>
              </a:xfrm>
            </p:grpSpPr>
            <p:sp>
              <p:nvSpPr>
                <p:cNvPr id="65553" name="Text Box 1041"/>
                <p:cNvSpPr txBox="1">
                  <a:spLocks noChangeArrowheads="1"/>
                </p:cNvSpPr>
                <p:nvPr/>
              </p:nvSpPr>
              <p:spPr bwMode="auto">
                <a:xfrm>
                  <a:off x="4468" y="3611"/>
                  <a:ext cx="1008" cy="233"/>
                </a:xfrm>
                <a:prstGeom prst="rect">
                  <a:avLst/>
                </a:prstGeom>
                <a:solidFill>
                  <a:schemeClr val="accent3">
                    <a:lumMod val="20000"/>
                    <a:lumOff val="80000"/>
                  </a:schemeClr>
                </a:solidFill>
                <a:ln w="28575">
                  <a:solidFill>
                    <a:schemeClr val="tx1"/>
                  </a:solidFill>
                  <a:miter lim="800000"/>
                  <a:headEnd/>
                  <a:tailEnd/>
                </a:ln>
                <a:effectLst/>
              </p:spPr>
              <p:txBody>
                <a:bodyPr>
                  <a:spAutoFit/>
                </a:bodyPr>
                <a:lstStyle/>
                <a:p>
                  <a:pPr>
                    <a:spcBef>
                      <a:spcPct val="50000"/>
                    </a:spcBef>
                  </a:pPr>
                  <a:r>
                    <a:rPr lang="en-US" b="1" dirty="0" smtClean="0">
                      <a:solidFill>
                        <a:srgbClr val="002060"/>
                      </a:solidFill>
                      <a:latin typeface="Comic Sans MS" pitchFamily="66" charset="0"/>
                    </a:rPr>
                    <a:t>HR</a:t>
                  </a:r>
                  <a:r>
                    <a:rPr lang="bg-BG" b="1" dirty="0" smtClean="0">
                      <a:solidFill>
                        <a:srgbClr val="002060"/>
                      </a:solidFill>
                      <a:latin typeface="Comic Sans MS" pitchFamily="66" charset="0"/>
                    </a:rPr>
                    <a:t> </a:t>
                  </a:r>
                  <a:r>
                    <a:rPr lang="en-US" b="1" dirty="0" smtClean="0">
                      <a:solidFill>
                        <a:srgbClr val="002060"/>
                      </a:solidFill>
                      <a:latin typeface="Comic Sans MS" pitchFamily="66" charset="0"/>
                    </a:rPr>
                    <a:t>and</a:t>
                  </a:r>
                  <a:r>
                    <a:rPr lang="bg-BG" b="1" dirty="0" smtClean="0">
                      <a:solidFill>
                        <a:srgbClr val="002060"/>
                      </a:solidFill>
                      <a:latin typeface="Comic Sans MS" pitchFamily="66" charset="0"/>
                    </a:rPr>
                    <a:t> </a:t>
                  </a:r>
                  <a:r>
                    <a:rPr lang="en-US" b="1" dirty="0" smtClean="0">
                      <a:solidFill>
                        <a:srgbClr val="002060"/>
                      </a:solidFill>
                      <a:latin typeface="Comic Sans MS" pitchFamily="66" charset="0"/>
                    </a:rPr>
                    <a:t>SV </a:t>
                  </a:r>
                  <a:endParaRPr lang="en-GB" b="1" dirty="0">
                    <a:solidFill>
                      <a:srgbClr val="002060"/>
                    </a:solidFill>
                    <a:latin typeface="Comic Sans MS" pitchFamily="66" charset="0"/>
                  </a:endParaRPr>
                </a:p>
              </p:txBody>
            </p:sp>
            <p:sp>
              <p:nvSpPr>
                <p:cNvPr id="65566" name="Text Box 1054"/>
                <p:cNvSpPr txBox="1">
                  <a:spLocks noChangeArrowheads="1"/>
                </p:cNvSpPr>
                <p:nvPr/>
              </p:nvSpPr>
              <p:spPr bwMode="auto">
                <a:xfrm>
                  <a:off x="5088" y="3600"/>
                  <a:ext cx="672" cy="288"/>
                </a:xfrm>
                <a:prstGeom prst="rect">
                  <a:avLst/>
                </a:prstGeom>
                <a:noFill/>
                <a:ln w="9525">
                  <a:noFill/>
                  <a:miter lim="800000"/>
                  <a:headEnd/>
                  <a:tailEnd/>
                </a:ln>
                <a:effectLst/>
              </p:spPr>
              <p:txBody>
                <a:bodyPr>
                  <a:spAutoFit/>
                </a:bodyPr>
                <a:lstStyle/>
                <a:p>
                  <a:pPr>
                    <a:spcBef>
                      <a:spcPct val="50000"/>
                    </a:spcBef>
                  </a:pPr>
                  <a:endParaRPr lang="bg-BG"/>
                </a:p>
              </p:txBody>
            </p:sp>
          </p:grpSp>
        </p:grpSp>
      </p:grpSp>
      <p:cxnSp>
        <p:nvCxnSpPr>
          <p:cNvPr id="19" name="Straight Arrow Connector 18"/>
          <p:cNvCxnSpPr/>
          <p:nvPr/>
        </p:nvCxnSpPr>
        <p:spPr>
          <a:xfrm>
            <a:off x="9900592" y="7101408"/>
            <a:ext cx="720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32440" y="5805264"/>
            <a:ext cx="0" cy="36004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1000" fill="hold"/>
                                        <p:tgtEl>
                                          <p:spTgt spid="65544"/>
                                        </p:tgtEl>
                                        <p:attrNameLst>
                                          <p:attrName>ppt_w</p:attrName>
                                        </p:attrNameLst>
                                      </p:cBhvr>
                                      <p:tavLst>
                                        <p:tav tm="0">
                                          <p:val>
                                            <p:fltVal val="0"/>
                                          </p:val>
                                        </p:tav>
                                        <p:tav tm="100000">
                                          <p:val>
                                            <p:strVal val="#ppt_w"/>
                                          </p:val>
                                        </p:tav>
                                      </p:tavLst>
                                    </p:anim>
                                    <p:anim calcmode="lin" valueType="num">
                                      <p:cBhvr>
                                        <p:cTn id="8" dur="1000" fill="hold"/>
                                        <p:tgtEl>
                                          <p:spTgt spid="65544"/>
                                        </p:tgtEl>
                                        <p:attrNameLst>
                                          <p:attrName>ppt_h</p:attrName>
                                        </p:attrNameLst>
                                      </p:cBhvr>
                                      <p:tavLst>
                                        <p:tav tm="0">
                                          <p:val>
                                            <p:fltVal val="0"/>
                                          </p:val>
                                        </p:tav>
                                        <p:tav tm="100000">
                                          <p:val>
                                            <p:strVal val="#ppt_h"/>
                                          </p:val>
                                        </p:tav>
                                      </p:tavLst>
                                    </p:anim>
                                    <p:anim calcmode="lin" valueType="num">
                                      <p:cBhvr>
                                        <p:cTn id="9" dur="1000" fill="hold"/>
                                        <p:tgtEl>
                                          <p:spTgt spid="655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5547">
                                            <p:txEl>
                                              <p:pRg st="0" end="0"/>
                                            </p:txEl>
                                          </p:spTgt>
                                        </p:tgtEl>
                                        <p:attrNameLst>
                                          <p:attrName>style.visibility</p:attrName>
                                        </p:attrNameLst>
                                      </p:cBhvr>
                                      <p:to>
                                        <p:strVal val="visible"/>
                                      </p:to>
                                    </p:set>
                                    <p:anim calcmode="lin" valueType="num">
                                      <p:cBhvr>
                                        <p:cTn id="15" dur="500" fill="hold"/>
                                        <p:tgtEl>
                                          <p:spTgt spid="655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55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5547">
                                            <p:txEl>
                                              <p:pRg st="1" end="1"/>
                                            </p:txEl>
                                          </p:spTgt>
                                        </p:tgtEl>
                                        <p:attrNameLst>
                                          <p:attrName>style.visibility</p:attrName>
                                        </p:attrNameLst>
                                      </p:cBhvr>
                                      <p:to>
                                        <p:strVal val="visible"/>
                                      </p:to>
                                    </p:set>
                                    <p:anim calcmode="lin" valueType="num">
                                      <p:cBhvr>
                                        <p:cTn id="21" dur="500" fill="hold"/>
                                        <p:tgtEl>
                                          <p:spTgt spid="655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55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49"/>
                                        </p:tgtEl>
                                        <p:attrNameLst>
                                          <p:attrName>style.visibility</p:attrName>
                                        </p:attrNameLst>
                                      </p:cBhvr>
                                      <p:to>
                                        <p:strVal val="visible"/>
                                      </p:to>
                                    </p:set>
                                    <p:animEffect transition="in" filter="wipe(left)">
                                      <p:cBhvr>
                                        <p:cTn id="27" dur="500"/>
                                        <p:tgtEl>
                                          <p:spTgt spid="655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50"/>
                                        </p:tgtEl>
                                        <p:attrNameLst>
                                          <p:attrName>style.visibility</p:attrName>
                                        </p:attrNameLst>
                                      </p:cBhvr>
                                      <p:to>
                                        <p:strVal val="visible"/>
                                      </p:to>
                                    </p:set>
                                    <p:animEffect transition="in" filter="wipe(left)">
                                      <p:cBhvr>
                                        <p:cTn id="32" dur="500"/>
                                        <p:tgtEl>
                                          <p:spTgt spid="655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55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utoUpdateAnimBg="0"/>
      <p:bldP spid="65547" grpId="0" build="p" autoUpdateAnimBg="0"/>
      <p:bldP spid="65549" grpId="0" autoUpdateAnimBg="0"/>
      <p:bldP spid="65550" grpId="0" autoUpdateAnimBg="0"/>
      <p:bldP spid="655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Elka\baroreceptorreflex.png"/>
          <p:cNvPicPr>
            <a:picLocks noChangeAspect="1" noChangeArrowheads="1"/>
          </p:cNvPicPr>
          <p:nvPr/>
        </p:nvPicPr>
        <p:blipFill>
          <a:blip r:embed="rId2" cstate="print">
            <a:lum bright="12000"/>
          </a:blip>
          <a:srcRect b="7756"/>
          <a:stretch>
            <a:fillRect/>
          </a:stretch>
        </p:blipFill>
        <p:spPr bwMode="auto">
          <a:xfrm>
            <a:off x="0" y="457200"/>
            <a:ext cx="9142413" cy="4800600"/>
          </a:xfrm>
          <a:prstGeom prst="rect">
            <a:avLst/>
          </a:prstGeom>
          <a:noFill/>
        </p:spPr>
      </p:pic>
      <p:sp>
        <p:nvSpPr>
          <p:cNvPr id="49155" name="Text Box 3"/>
          <p:cNvSpPr txBox="1">
            <a:spLocks noChangeArrowheads="1"/>
          </p:cNvSpPr>
          <p:nvPr/>
        </p:nvSpPr>
        <p:spPr bwMode="auto">
          <a:xfrm>
            <a:off x="0" y="0"/>
            <a:ext cx="9144000" cy="461665"/>
          </a:xfrm>
          <a:prstGeom prst="rect">
            <a:avLst/>
          </a:prstGeom>
          <a:solidFill>
            <a:srgbClr val="FFFF00"/>
          </a:solidFill>
          <a:ln w="9525">
            <a:solidFill>
              <a:srgbClr val="FF0000"/>
            </a:solidFill>
            <a:miter lim="800000"/>
            <a:headEnd/>
            <a:tailEnd/>
          </a:ln>
          <a:effectLst/>
        </p:spPr>
        <p:txBody>
          <a:bodyPr>
            <a:spAutoFit/>
          </a:bodyPr>
          <a:lstStyle/>
          <a:p>
            <a:pPr algn="ctr">
              <a:spcBef>
                <a:spcPct val="50000"/>
              </a:spcBef>
            </a:pPr>
            <a:r>
              <a:rPr lang="en-US" sz="2400" b="1" dirty="0" err="1" smtClean="0">
                <a:solidFill>
                  <a:srgbClr val="FF5050"/>
                </a:solidFill>
                <a:latin typeface="Arial" charset="0"/>
              </a:rPr>
              <a:t>Baroreceptor</a:t>
            </a:r>
            <a:r>
              <a:rPr lang="en-US" sz="2400" b="1" dirty="0" smtClean="0">
                <a:solidFill>
                  <a:srgbClr val="FF5050"/>
                </a:solidFill>
                <a:latin typeface="Arial" charset="0"/>
              </a:rPr>
              <a:t> reflex</a:t>
            </a:r>
            <a:endParaRPr lang="en-GB" sz="2400" b="1" dirty="0">
              <a:solidFill>
                <a:srgbClr val="FF5050"/>
              </a:solidFill>
              <a:latin typeface="Arial" charset="0"/>
            </a:endParaRPr>
          </a:p>
        </p:txBody>
      </p:sp>
      <p:pic>
        <p:nvPicPr>
          <p:cNvPr id="49156" name="Picture 4" descr="C:\My Documents\elka\valsalva.jpg"/>
          <p:cNvPicPr>
            <a:picLocks noChangeAspect="1" noChangeArrowheads="1"/>
          </p:cNvPicPr>
          <p:nvPr/>
        </p:nvPicPr>
        <p:blipFill>
          <a:blip r:embed="rId3" cstate="print"/>
          <a:srcRect/>
          <a:stretch>
            <a:fillRect/>
          </a:stretch>
        </p:blipFill>
        <p:spPr bwMode="auto">
          <a:xfrm>
            <a:off x="1943100" y="5257800"/>
            <a:ext cx="5257800" cy="160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765175"/>
          </a:xfrm>
        </p:spPr>
        <p:txBody>
          <a:bodyPr>
            <a:normAutofit fontScale="90000"/>
          </a:bodyPr>
          <a:lstStyle/>
          <a:p>
            <a:pPr eaLnBrk="1" hangingPunct="1">
              <a:defRPr/>
            </a:pPr>
            <a:r>
              <a:rPr lang="en-US" sz="3200" b="1" smtClean="0">
                <a:solidFill>
                  <a:schemeClr val="bg1"/>
                </a:solidFill>
              </a:rPr>
              <a:t>Physical characteristics of the circulation</a:t>
            </a:r>
            <a:endParaRPr lang="bg-BG" sz="3200" b="1" smtClean="0">
              <a:solidFill>
                <a:schemeClr val="bg1"/>
              </a:solidFill>
            </a:endParaRPr>
          </a:p>
        </p:txBody>
      </p:sp>
      <p:pic>
        <p:nvPicPr>
          <p:cNvPr id="4100" name="Picture 10" descr="double-blood-circulation-mammals-birds"/>
          <p:cNvPicPr>
            <a:picLocks noGrp="1" noChangeAspect="1" noChangeArrowheads="1"/>
          </p:cNvPicPr>
          <p:nvPr>
            <p:ph idx="1"/>
          </p:nvPr>
        </p:nvPicPr>
        <p:blipFill>
          <a:blip r:embed="rId2" cstate="print"/>
          <a:srcRect/>
          <a:stretch>
            <a:fillRect/>
          </a:stretch>
        </p:blipFill>
        <p:spPr>
          <a:xfrm>
            <a:off x="4787900" y="692150"/>
            <a:ext cx="3455988" cy="6022975"/>
          </a:xfrm>
          <a:noFill/>
        </p:spPr>
      </p:pic>
      <p:pic>
        <p:nvPicPr>
          <p:cNvPr id="4099" name="Picture 5" descr="Diagram of the human circulatory system. Arteries are shown red, veins are shown blue.">
            <a:hlinkClick r:id="rId3" tooltip="Diagram of the human circulatory system. Arteries are shown red, veins are shown blue."/>
          </p:cNvPr>
          <p:cNvPicPr>
            <a:picLocks noChangeAspect="1" noChangeArrowheads="1"/>
          </p:cNvPicPr>
          <p:nvPr/>
        </p:nvPicPr>
        <p:blipFill>
          <a:blip r:embed="rId4" cstate="print"/>
          <a:srcRect/>
          <a:stretch>
            <a:fillRect/>
          </a:stretch>
        </p:blipFill>
        <p:spPr bwMode="auto">
          <a:xfrm>
            <a:off x="900113" y="692150"/>
            <a:ext cx="3457575" cy="602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rmAutofit fontScale="90000"/>
          </a:bodyPr>
          <a:lstStyle/>
          <a:p>
            <a:r>
              <a:rPr lang="en-US" dirty="0" smtClean="0"/>
              <a:t>THE ARTERIAL CHEMORECEPTORS</a:t>
            </a:r>
            <a:endParaRPr lang="bg-BG" dirty="0"/>
          </a:p>
        </p:txBody>
      </p:sp>
      <p:sp>
        <p:nvSpPr>
          <p:cNvPr id="3" name="Content Placeholder 2"/>
          <p:cNvSpPr>
            <a:spLocks noGrp="1"/>
          </p:cNvSpPr>
          <p:nvPr>
            <p:ph idx="1"/>
          </p:nvPr>
        </p:nvSpPr>
        <p:spPr>
          <a:xfrm>
            <a:off x="179512" y="1268760"/>
            <a:ext cx="8964488" cy="5589240"/>
          </a:xfrm>
        </p:spPr>
        <p:txBody>
          <a:bodyPr>
            <a:normAutofit lnSpcReduction="10000"/>
          </a:bodyPr>
          <a:lstStyle/>
          <a:p>
            <a:r>
              <a:rPr lang="en-US" dirty="0" smtClean="0"/>
              <a:t>The arterial </a:t>
            </a:r>
            <a:r>
              <a:rPr lang="en-US" dirty="0" err="1" smtClean="0"/>
              <a:t>chemoreceptors</a:t>
            </a:r>
            <a:r>
              <a:rPr lang="en-US" dirty="0" smtClean="0"/>
              <a:t> are located in areas very close to the </a:t>
            </a:r>
            <a:r>
              <a:rPr lang="en-US" dirty="0" err="1" smtClean="0"/>
              <a:t>baroreceptors</a:t>
            </a:r>
            <a:r>
              <a:rPr lang="en-US" dirty="0" smtClean="0"/>
              <a:t>: </a:t>
            </a:r>
          </a:p>
          <a:p>
            <a:r>
              <a:rPr lang="en-US" u="sng" dirty="0" smtClean="0"/>
              <a:t>The carotid bodies are situated at the carotid bifurcation, and the aortic bodies are located near the aortic arch.</a:t>
            </a:r>
            <a:r>
              <a:rPr lang="en-US" dirty="0" smtClean="0"/>
              <a:t> </a:t>
            </a:r>
          </a:p>
          <a:p>
            <a:r>
              <a:rPr lang="en-US" dirty="0" smtClean="0"/>
              <a:t>These </a:t>
            </a:r>
            <a:r>
              <a:rPr lang="en-US" dirty="0" err="1" smtClean="0"/>
              <a:t>chemoreceptors</a:t>
            </a:r>
            <a:r>
              <a:rPr lang="en-US" dirty="0" smtClean="0"/>
              <a:t> are connected to the main arterial tree by arterial branches which carry a very high rate of blood flow considering the small size of the </a:t>
            </a:r>
            <a:r>
              <a:rPr lang="en-US" dirty="0" err="1" smtClean="0"/>
              <a:t>chemoreceptors</a:t>
            </a:r>
            <a:r>
              <a:rPr lang="en-US" dirty="0" smtClean="0"/>
              <a:t>. </a:t>
            </a:r>
          </a:p>
          <a:p>
            <a:r>
              <a:rPr lang="en-US" dirty="0" smtClean="0"/>
              <a:t>The afferent impulses from the carotid bodies travel in the </a:t>
            </a:r>
            <a:r>
              <a:rPr lang="en-US" dirty="0" err="1" smtClean="0"/>
              <a:t>glossopharyngeal</a:t>
            </a:r>
            <a:r>
              <a:rPr lang="en-US" dirty="0" smtClean="0"/>
              <a:t> (</a:t>
            </a:r>
            <a:r>
              <a:rPr lang="en-US" dirty="0" err="1" smtClean="0"/>
              <a:t>IXth</a:t>
            </a:r>
            <a:r>
              <a:rPr lang="en-US" dirty="0" smtClean="0"/>
              <a:t> cranial) nerve and those from the aortic bodies are conveyed by the </a:t>
            </a:r>
            <a:r>
              <a:rPr lang="en-US" dirty="0" err="1" smtClean="0"/>
              <a:t>vagus</a:t>
            </a:r>
            <a:r>
              <a:rPr lang="en-US" dirty="0" smtClean="0"/>
              <a:t> (</a:t>
            </a:r>
            <a:r>
              <a:rPr lang="en-US" dirty="0" err="1" smtClean="0"/>
              <a:t>Xth</a:t>
            </a:r>
            <a:r>
              <a:rPr lang="en-US" dirty="0" smtClean="0"/>
              <a:t> cranial) nerve.</a:t>
            </a:r>
          </a:p>
          <a:p>
            <a:endParaRPr lang="bg-B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ARTERIAL CHEMORECEPTORS</a:t>
            </a:r>
            <a:endParaRPr lang="bg-BG"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The </a:t>
            </a:r>
            <a:r>
              <a:rPr lang="en-US" dirty="0" err="1" smtClean="0"/>
              <a:t>chemoreceptors</a:t>
            </a:r>
            <a:r>
              <a:rPr lang="en-US" dirty="0" smtClean="0"/>
              <a:t> are sensitive to their local metabolic environment when altered. Thus, </a:t>
            </a:r>
            <a:r>
              <a:rPr lang="en-US" dirty="0" smtClean="0">
                <a:solidFill>
                  <a:schemeClr val="accent1">
                    <a:lumMod val="60000"/>
                    <a:lumOff val="40000"/>
                  </a:schemeClr>
                </a:solidFill>
              </a:rPr>
              <a:t>these receptors are stimulated by decreases in local pO</a:t>
            </a:r>
            <a:r>
              <a:rPr lang="en-US" baseline="-25000" dirty="0" smtClean="0">
                <a:solidFill>
                  <a:schemeClr val="accent1">
                    <a:lumMod val="60000"/>
                    <a:lumOff val="40000"/>
                  </a:schemeClr>
                </a:solidFill>
              </a:rPr>
              <a:t>2</a:t>
            </a:r>
            <a:r>
              <a:rPr lang="en-US" dirty="0" smtClean="0">
                <a:solidFill>
                  <a:schemeClr val="accent1">
                    <a:lumMod val="60000"/>
                    <a:lumOff val="40000"/>
                  </a:schemeClr>
                </a:solidFill>
              </a:rPr>
              <a:t> and pH and an increase in local pCO</a:t>
            </a:r>
            <a:r>
              <a:rPr lang="en-US" baseline="-25000" dirty="0" smtClean="0">
                <a:solidFill>
                  <a:schemeClr val="accent1">
                    <a:lumMod val="60000"/>
                    <a:lumOff val="40000"/>
                  </a:schemeClr>
                </a:solidFill>
              </a:rPr>
              <a:t>2</a:t>
            </a:r>
            <a:r>
              <a:rPr lang="en-US" dirty="0" smtClean="0">
                <a:solidFill>
                  <a:schemeClr val="accent1">
                    <a:lumMod val="60000"/>
                    <a:lumOff val="40000"/>
                  </a:schemeClr>
                </a:solidFill>
              </a:rPr>
              <a:t>.</a:t>
            </a:r>
          </a:p>
          <a:p>
            <a:r>
              <a:rPr lang="en-US" dirty="0" smtClean="0"/>
              <a:t> Because of the existence of a very high rate of blood flow per unit weight of </a:t>
            </a:r>
            <a:r>
              <a:rPr lang="en-US" dirty="0" err="1" smtClean="0"/>
              <a:t>chemoreceptors</a:t>
            </a:r>
            <a:r>
              <a:rPr lang="en-US" dirty="0" smtClean="0"/>
              <a:t> normally (approximately 2,000 ml/min/100 gm), these local metabolic factors are sensitive primarily to variations in the corresponding parameters in the arterial blood.</a:t>
            </a:r>
          </a:p>
          <a:p>
            <a:r>
              <a:rPr lang="en-US" dirty="0" smtClean="0"/>
              <a:t> Thus, a decrease in arterial pO</a:t>
            </a:r>
            <a:r>
              <a:rPr lang="en-US" baseline="-25000" dirty="0" smtClean="0"/>
              <a:t>2,</a:t>
            </a:r>
            <a:r>
              <a:rPr lang="en-US" dirty="0" smtClean="0"/>
              <a:t> an increase in arterial pCO</a:t>
            </a:r>
            <a:r>
              <a:rPr lang="en-US" baseline="-25000" dirty="0" smtClean="0"/>
              <a:t>2,</a:t>
            </a:r>
            <a:r>
              <a:rPr lang="en-US" dirty="0" smtClean="0"/>
              <a:t> or a reduction in arterial pH, which are changes occurring after suppression of respiration, may cause stimulation of the </a:t>
            </a:r>
            <a:r>
              <a:rPr lang="en-US" dirty="0" err="1" smtClean="0"/>
              <a:t>chemoreceptors</a:t>
            </a:r>
            <a:r>
              <a:rPr lang="en-US" dirty="0" smtClean="0"/>
              <a:t>. </a:t>
            </a:r>
          </a:p>
          <a:p>
            <a:endParaRPr lang="bg-B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47a.jpg"/>
          <p:cNvPicPr>
            <a:picLocks noChangeAspect="1" noChangeArrowheads="1"/>
          </p:cNvPicPr>
          <p:nvPr/>
        </p:nvPicPr>
        <p:blipFill>
          <a:blip r:embed="rId2" cstate="print">
            <a:lum bright="-12000" contrast="18000"/>
          </a:blip>
          <a:srcRect t="9157" r="50000" b="17284"/>
          <a:stretch>
            <a:fillRect/>
          </a:stretch>
        </p:blipFill>
        <p:spPr bwMode="auto">
          <a:xfrm>
            <a:off x="304800" y="980728"/>
            <a:ext cx="8229600" cy="5400600"/>
          </a:xfrm>
          <a:prstGeom prst="rect">
            <a:avLst/>
          </a:prstGeom>
          <a:noFill/>
        </p:spPr>
      </p:pic>
      <p:sp>
        <p:nvSpPr>
          <p:cNvPr id="52227" name="Text Box 3"/>
          <p:cNvSpPr txBox="1">
            <a:spLocks noChangeArrowheads="1"/>
          </p:cNvSpPr>
          <p:nvPr/>
        </p:nvSpPr>
        <p:spPr bwMode="auto">
          <a:xfrm>
            <a:off x="-252536" y="332656"/>
            <a:ext cx="9677400" cy="496161"/>
          </a:xfrm>
          <a:prstGeom prst="rect">
            <a:avLst/>
          </a:prstGeom>
          <a:noFill/>
          <a:ln w="9525">
            <a:noFill/>
            <a:miter lim="800000"/>
            <a:headEnd/>
            <a:tailEnd/>
          </a:ln>
          <a:effectLst/>
        </p:spPr>
        <p:txBody>
          <a:bodyPr wrap="square">
            <a:spAutoFit/>
          </a:bodyPr>
          <a:lstStyle/>
          <a:p>
            <a:pPr algn="ctr">
              <a:lnSpc>
                <a:spcPct val="80000"/>
              </a:lnSpc>
              <a:spcBef>
                <a:spcPct val="50000"/>
              </a:spcBef>
            </a:pPr>
            <a:r>
              <a:rPr lang="en-US" sz="3200" b="1" dirty="0" smtClean="0">
                <a:latin typeface="Calibri" panose="020F0502020204030204" pitchFamily="34" charset="0"/>
              </a:rPr>
              <a:t>Control of blood pressure by chemoreceptors</a:t>
            </a:r>
            <a:endParaRPr lang="en-GB" sz="3200" b="1" dirty="0">
              <a:latin typeface="Calibri" panose="020F0502020204030204" pitchFamily="34" charset="0"/>
            </a:endParaRPr>
          </a:p>
        </p:txBody>
      </p:sp>
      <p:sp>
        <p:nvSpPr>
          <p:cNvPr id="52228" name="Text Box 4"/>
          <p:cNvSpPr txBox="1">
            <a:spLocks noChangeArrowheads="1"/>
          </p:cNvSpPr>
          <p:nvPr/>
        </p:nvSpPr>
        <p:spPr bwMode="auto">
          <a:xfrm>
            <a:off x="76200" y="764704"/>
            <a:ext cx="9144000" cy="235533"/>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endParaRPr lang="en-GB" b="1" dirty="0">
              <a:solidFill>
                <a:srgbClr val="333399"/>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0" y="332656"/>
            <a:ext cx="9144000" cy="6525344"/>
          </a:xfrm>
        </p:spPr>
        <p:txBody>
          <a:bodyPr>
            <a:normAutofit/>
          </a:bodyPr>
          <a:lstStyle/>
          <a:p>
            <a:r>
              <a:rPr lang="en-US" sz="3200" dirty="0" smtClean="0">
                <a:solidFill>
                  <a:srgbClr val="FFFFCC"/>
                </a:solidFill>
              </a:rPr>
              <a:t>The </a:t>
            </a:r>
            <a:r>
              <a:rPr lang="en-US" sz="3200" dirty="0" err="1" smtClean="0">
                <a:solidFill>
                  <a:srgbClr val="FFFFCC"/>
                </a:solidFill>
              </a:rPr>
              <a:t>chemoreceptors</a:t>
            </a:r>
            <a:r>
              <a:rPr lang="en-US" sz="3200" dirty="0" smtClean="0">
                <a:solidFill>
                  <a:srgbClr val="FFFFCC"/>
                </a:solidFill>
              </a:rPr>
              <a:t> can also be activated when there is a severe reduction in chemoreceptor blood flow, e.g., following a large volume of blood loss.</a:t>
            </a:r>
          </a:p>
          <a:p>
            <a:r>
              <a:rPr lang="en-US" sz="3200" dirty="0" smtClean="0"/>
              <a:t>The primary effect of chemoreceptor impulses is to stimulate the respiratory center and increase ventilation, but they also cause excitation of the cardiovascular center.</a:t>
            </a:r>
          </a:p>
          <a:p>
            <a:r>
              <a:rPr lang="en-US" sz="3200" dirty="0" smtClean="0"/>
              <a:t> The increase in sympathetic adrenergic activity resulting from chemoreceptor stimulation is mainly exerted on the resistance vessels to cause vasoconstriction.</a:t>
            </a:r>
          </a:p>
          <a:p>
            <a:endParaRPr lang="bg-B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0" y="260648"/>
            <a:ext cx="9144000" cy="6597352"/>
          </a:xfrm>
        </p:spPr>
        <p:txBody>
          <a:bodyPr>
            <a:normAutofit lnSpcReduction="10000"/>
          </a:bodyPr>
          <a:lstStyle/>
          <a:p>
            <a:r>
              <a:rPr lang="en-US" sz="3200" dirty="0" smtClean="0"/>
              <a:t>When circulatory and respiratory functions are normal, the existence of a high chemoreceptor blood flow and normal values for blood gases and pH provides a local metabolic environment which gives rise to the normal chemoreceptor firing rate. </a:t>
            </a:r>
          </a:p>
          <a:p>
            <a:r>
              <a:rPr lang="en-US" sz="3200" dirty="0" smtClean="0"/>
              <a:t>When the arterial pO</a:t>
            </a:r>
            <a:r>
              <a:rPr lang="en-US" sz="3200" baseline="-25000" dirty="0" smtClean="0"/>
              <a:t>2</a:t>
            </a:r>
            <a:r>
              <a:rPr lang="en-US" sz="3200" dirty="0" smtClean="0"/>
              <a:t> is reduced due to hypoventilation, the </a:t>
            </a:r>
            <a:r>
              <a:rPr lang="en-US" sz="3200" dirty="0" err="1" smtClean="0"/>
              <a:t>chemoreceptors</a:t>
            </a:r>
            <a:r>
              <a:rPr lang="en-US" sz="3200" dirty="0" smtClean="0"/>
              <a:t> become increasingly activated. The resulting chemoreceptor reflex causes a stimulation of respiratory movements to improve arterial pO</a:t>
            </a:r>
            <a:r>
              <a:rPr lang="en-US" sz="3200" baseline="-25000" dirty="0" smtClean="0"/>
              <a:t>2</a:t>
            </a:r>
            <a:r>
              <a:rPr lang="en-US" sz="3200" dirty="0" smtClean="0"/>
              <a:t> and a selective constriction of resistance vessels to provide the brain and the heart with sufficient blood flow and oxygen delivery.</a:t>
            </a:r>
          </a:p>
          <a:p>
            <a:endParaRPr lang="bg-B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US" sz="3600" dirty="0" smtClean="0"/>
              <a:t>OTHER CARDIOVASCULAR RECEPTORS</a:t>
            </a:r>
            <a:endParaRPr lang="bg-BG" sz="3600" dirty="0"/>
          </a:p>
        </p:txBody>
      </p:sp>
      <p:sp>
        <p:nvSpPr>
          <p:cNvPr id="3" name="Content Placeholder 2"/>
          <p:cNvSpPr>
            <a:spLocks noGrp="1"/>
          </p:cNvSpPr>
          <p:nvPr>
            <p:ph idx="1"/>
          </p:nvPr>
        </p:nvSpPr>
        <p:spPr>
          <a:xfrm>
            <a:off x="0" y="1124744"/>
            <a:ext cx="9144000" cy="5733256"/>
          </a:xfrm>
        </p:spPr>
        <p:txBody>
          <a:bodyPr>
            <a:normAutofit fontScale="92500" lnSpcReduction="20000"/>
          </a:bodyPr>
          <a:lstStyle/>
          <a:p>
            <a:r>
              <a:rPr lang="en-US" u="sng" dirty="0" smtClean="0">
                <a:solidFill>
                  <a:srgbClr val="FFFF00"/>
                </a:solidFill>
              </a:rPr>
              <a:t>(1) Mechanoreceptors</a:t>
            </a:r>
          </a:p>
          <a:p>
            <a:r>
              <a:rPr lang="en-US" dirty="0" smtClean="0"/>
              <a:t> There are receptors located in the atria and ventricles which are sensitive to mechanical stretch. The afferent fibers travel in the </a:t>
            </a:r>
            <a:r>
              <a:rPr lang="en-US" dirty="0" err="1" smtClean="0"/>
              <a:t>vagus</a:t>
            </a:r>
            <a:r>
              <a:rPr lang="en-US" dirty="0" smtClean="0"/>
              <a:t> nerves and in the sympathetic nerves.</a:t>
            </a:r>
          </a:p>
          <a:p>
            <a:r>
              <a:rPr lang="en-US" u="sng" dirty="0" smtClean="0"/>
              <a:t>There are several types of </a:t>
            </a:r>
            <a:r>
              <a:rPr lang="en-US" u="sng" dirty="0" err="1" smtClean="0"/>
              <a:t>atrial</a:t>
            </a:r>
            <a:r>
              <a:rPr lang="en-US" u="sng" dirty="0" smtClean="0"/>
              <a:t> receptors</a:t>
            </a:r>
            <a:r>
              <a:rPr lang="en-US" dirty="0" smtClean="0"/>
              <a:t>. The type that has the clearest physiological function is the receptors which fire upon </a:t>
            </a:r>
            <a:r>
              <a:rPr lang="en-US" dirty="0" err="1" smtClean="0"/>
              <a:t>atrial</a:t>
            </a:r>
            <a:r>
              <a:rPr lang="en-US" dirty="0" smtClean="0"/>
              <a:t> distention.</a:t>
            </a:r>
          </a:p>
          <a:p>
            <a:r>
              <a:rPr lang="en-US" dirty="0" smtClean="0"/>
              <a:t> An expansion in blood volume would cause </a:t>
            </a:r>
            <a:r>
              <a:rPr lang="en-US" dirty="0" err="1" smtClean="0"/>
              <a:t>atrial</a:t>
            </a:r>
            <a:r>
              <a:rPr lang="en-US" dirty="0" smtClean="0"/>
              <a:t> distention. The impulses from these </a:t>
            </a:r>
            <a:r>
              <a:rPr lang="en-US" dirty="0" err="1" smtClean="0"/>
              <a:t>atrial</a:t>
            </a:r>
            <a:r>
              <a:rPr lang="en-US" dirty="0" smtClean="0"/>
              <a:t> receptors inhibit the </a:t>
            </a:r>
            <a:r>
              <a:rPr lang="en-US" dirty="0" err="1" smtClean="0"/>
              <a:t>medullary</a:t>
            </a:r>
            <a:r>
              <a:rPr lang="en-US" dirty="0" smtClean="0"/>
              <a:t> cardiovascular center to cause dilation of the resistance vessels and also inhibit the release of </a:t>
            </a:r>
            <a:r>
              <a:rPr lang="en-US" dirty="0" err="1" smtClean="0"/>
              <a:t>antidiuretic</a:t>
            </a:r>
            <a:r>
              <a:rPr lang="en-US" dirty="0" smtClean="0"/>
              <a:t> hormone by the </a:t>
            </a:r>
            <a:r>
              <a:rPr lang="en-US" dirty="0" err="1" smtClean="0"/>
              <a:t>hypothalamico-hypophyseal</a:t>
            </a:r>
            <a:r>
              <a:rPr lang="en-US" dirty="0" smtClean="0"/>
              <a:t> system. This latter effect would cause an increased urine flow, thus tending to reduce the blood volume toward normal.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OTHER CARDIOVASCULAR RECEPTORS</a:t>
            </a:r>
            <a:endParaRPr lang="bg-BG" sz="3600" dirty="0"/>
          </a:p>
        </p:txBody>
      </p:sp>
      <p:sp>
        <p:nvSpPr>
          <p:cNvPr id="3" name="Content Placeholder 2"/>
          <p:cNvSpPr>
            <a:spLocks noGrp="1"/>
          </p:cNvSpPr>
          <p:nvPr>
            <p:ph idx="1"/>
          </p:nvPr>
        </p:nvSpPr>
        <p:spPr>
          <a:xfrm>
            <a:off x="0" y="1484784"/>
            <a:ext cx="8625136" cy="5069200"/>
          </a:xfrm>
        </p:spPr>
        <p:txBody>
          <a:bodyPr/>
          <a:lstStyle/>
          <a:p>
            <a:r>
              <a:rPr lang="en-US" dirty="0" smtClean="0"/>
              <a:t>A reduction in blood volume would reduce the impulse discharge from these </a:t>
            </a:r>
            <a:r>
              <a:rPr lang="en-US" dirty="0" err="1" smtClean="0"/>
              <a:t>atrial</a:t>
            </a:r>
            <a:r>
              <a:rPr lang="en-US" dirty="0" smtClean="0"/>
              <a:t> receptors, thus causing sympathetic vasoconstriction and release of ADH.</a:t>
            </a:r>
          </a:p>
          <a:p>
            <a:r>
              <a:rPr lang="en-US" dirty="0" smtClean="0"/>
              <a:t> </a:t>
            </a:r>
            <a:r>
              <a:rPr lang="en-US" dirty="0" err="1" smtClean="0"/>
              <a:t>Atrial</a:t>
            </a:r>
            <a:r>
              <a:rPr lang="en-US" dirty="0" smtClean="0"/>
              <a:t> distention can also directly cause release of </a:t>
            </a:r>
            <a:r>
              <a:rPr lang="en-US" dirty="0" err="1" smtClean="0"/>
              <a:t>atrial</a:t>
            </a:r>
            <a:r>
              <a:rPr lang="en-US" dirty="0" smtClean="0"/>
              <a:t> peptide from the </a:t>
            </a:r>
            <a:r>
              <a:rPr lang="en-US" dirty="0" err="1" smtClean="0"/>
              <a:t>atrial</a:t>
            </a:r>
            <a:r>
              <a:rPr lang="en-US" dirty="0" smtClean="0"/>
              <a:t> </a:t>
            </a:r>
            <a:r>
              <a:rPr lang="en-US" dirty="0" err="1" smtClean="0"/>
              <a:t>myocytes</a:t>
            </a:r>
            <a:r>
              <a:rPr lang="en-US" dirty="0" smtClean="0"/>
              <a:t>. The </a:t>
            </a:r>
            <a:r>
              <a:rPr lang="en-US" dirty="0" err="1" smtClean="0"/>
              <a:t>atrial</a:t>
            </a:r>
            <a:r>
              <a:rPr lang="en-US" dirty="0" smtClean="0"/>
              <a:t> peptide would cause </a:t>
            </a:r>
            <a:r>
              <a:rPr lang="en-US" dirty="0" err="1" smtClean="0"/>
              <a:t>vasodilation</a:t>
            </a:r>
            <a:r>
              <a:rPr lang="en-US" dirty="0" smtClean="0"/>
              <a:t> and renal sodium excretion.</a:t>
            </a:r>
          </a:p>
          <a:p>
            <a:endParaRPr lang="en-US" dirty="0" smtClean="0"/>
          </a:p>
          <a:p>
            <a:endParaRPr lang="bg-B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descr="D:\Elka\Baldwin.L25L26.2"/>
          <p:cNvPicPr>
            <a:picLocks noChangeAspect="1" noChangeArrowheads="1"/>
          </p:cNvPicPr>
          <p:nvPr/>
        </p:nvPicPr>
        <p:blipFill>
          <a:blip r:embed="rId2" cstate="print"/>
          <a:srcRect/>
          <a:stretch>
            <a:fillRect/>
          </a:stretch>
        </p:blipFill>
        <p:spPr bwMode="auto">
          <a:xfrm>
            <a:off x="772878" y="1628800"/>
            <a:ext cx="7543800" cy="5085184"/>
          </a:xfrm>
          <a:prstGeom prst="rect">
            <a:avLst/>
          </a:prstGeom>
          <a:noFill/>
          <a:ln w="28575">
            <a:solidFill>
              <a:srgbClr val="FFFF00"/>
            </a:solidFill>
          </a:ln>
        </p:spPr>
      </p:pic>
      <p:sp>
        <p:nvSpPr>
          <p:cNvPr id="75779" name="Text Box 1027"/>
          <p:cNvSpPr txBox="1">
            <a:spLocks noChangeArrowheads="1"/>
          </p:cNvSpPr>
          <p:nvPr/>
        </p:nvSpPr>
        <p:spPr bwMode="auto">
          <a:xfrm>
            <a:off x="0" y="193899"/>
            <a:ext cx="9144000" cy="387798"/>
          </a:xfrm>
          <a:prstGeom prst="rect">
            <a:avLst/>
          </a:prstGeom>
          <a:noFill/>
          <a:ln w="9525">
            <a:noFill/>
            <a:miter lim="800000"/>
            <a:headEnd/>
            <a:tailEnd/>
          </a:ln>
          <a:effectLst/>
        </p:spPr>
        <p:txBody>
          <a:bodyPr>
            <a:spAutoFit/>
          </a:bodyPr>
          <a:lstStyle/>
          <a:p>
            <a:pPr marL="342900" indent="-342900">
              <a:lnSpc>
                <a:spcPct val="80000"/>
              </a:lnSpc>
              <a:spcBef>
                <a:spcPct val="50000"/>
              </a:spcBef>
              <a:buFont typeface="Wingdings" panose="05000000000000000000" pitchFamily="2" charset="2"/>
              <a:buChar char="q"/>
            </a:pPr>
            <a:r>
              <a:rPr lang="en-US" sz="2400" b="1" dirty="0" smtClean="0">
                <a:solidFill>
                  <a:srgbClr val="FFFF00"/>
                </a:solidFill>
                <a:latin typeface="Calibri" panose="020F0502020204030204" pitchFamily="34" charset="0"/>
              </a:rPr>
              <a:t>Increased blood volume stimulates </a:t>
            </a:r>
            <a:r>
              <a:rPr lang="en-US" sz="2400" b="1" dirty="0" err="1" smtClean="0">
                <a:solidFill>
                  <a:srgbClr val="FFFF00"/>
                </a:solidFill>
                <a:latin typeface="Calibri" panose="020F0502020204030204" pitchFamily="34" charset="0"/>
              </a:rPr>
              <a:t>atrial</a:t>
            </a:r>
            <a:r>
              <a:rPr lang="en-US" sz="2400" b="1" dirty="0" smtClean="0">
                <a:solidFill>
                  <a:srgbClr val="FFFF00"/>
                </a:solidFill>
                <a:latin typeface="Calibri" panose="020F0502020204030204" pitchFamily="34" charset="0"/>
              </a:rPr>
              <a:t> mechanoreceptors type </a:t>
            </a:r>
            <a:r>
              <a:rPr lang="bg-BG" sz="2400" b="1" dirty="0" smtClean="0">
                <a:solidFill>
                  <a:srgbClr val="FFFF00"/>
                </a:solidFill>
                <a:latin typeface="Calibri" panose="020F0502020204030204" pitchFamily="34" charset="0"/>
              </a:rPr>
              <a:t>В:</a:t>
            </a:r>
            <a:endParaRPr lang="en-GB" sz="2400" b="1" dirty="0">
              <a:solidFill>
                <a:srgbClr val="FFFF00"/>
              </a:solidFill>
              <a:latin typeface="Calibri" panose="020F0502020204030204" pitchFamily="34" charset="0"/>
            </a:endParaRPr>
          </a:p>
        </p:txBody>
      </p:sp>
      <p:sp>
        <p:nvSpPr>
          <p:cNvPr id="75780" name="Text Box 1028"/>
          <p:cNvSpPr txBox="1">
            <a:spLocks noChangeArrowheads="1"/>
          </p:cNvSpPr>
          <p:nvPr/>
        </p:nvSpPr>
        <p:spPr bwMode="auto">
          <a:xfrm>
            <a:off x="0" y="631825"/>
            <a:ext cx="9372600" cy="70788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rgbClr val="00FF00"/>
                </a:solidFill>
                <a:latin typeface="Comic Sans MS" pitchFamily="66" charset="0"/>
              </a:rPr>
              <a:t> </a:t>
            </a:r>
            <a:r>
              <a:rPr lang="en-US" sz="2400" b="1" dirty="0" smtClean="0">
                <a:solidFill>
                  <a:srgbClr val="CCFF33"/>
                </a:solidFill>
                <a:latin typeface="Calibri" panose="020F0502020204030204" pitchFamily="34" charset="0"/>
              </a:rPr>
              <a:t>HR increases because increased tone of </a:t>
            </a:r>
            <a:r>
              <a:rPr lang="en-US" sz="2400" b="1" dirty="0" err="1" smtClean="0">
                <a:solidFill>
                  <a:srgbClr val="CCFF33"/>
                </a:solidFill>
                <a:latin typeface="Calibri" panose="020F0502020204030204" pitchFamily="34" charset="0"/>
              </a:rPr>
              <a:t>sympathicus</a:t>
            </a:r>
            <a:r>
              <a:rPr lang="en-US" sz="2400" b="1" dirty="0" smtClean="0">
                <a:solidFill>
                  <a:srgbClr val="CCFF33"/>
                </a:solidFill>
                <a:latin typeface="Calibri" panose="020F0502020204030204" pitchFamily="34" charset="0"/>
              </a:rPr>
              <a:t> and stimulation of SA node and decreased tone of vague nerve – reflex of </a:t>
            </a:r>
            <a:r>
              <a:rPr lang="en-US" sz="2600" b="1" dirty="0" smtClean="0">
                <a:solidFill>
                  <a:srgbClr val="CCFF33"/>
                </a:solidFill>
                <a:latin typeface="Calibri" panose="020F0502020204030204" pitchFamily="34" charset="0"/>
              </a:rPr>
              <a:t>Bainbridge</a:t>
            </a:r>
            <a:r>
              <a:rPr lang="bg-BG" b="1" dirty="0" smtClean="0">
                <a:solidFill>
                  <a:srgbClr val="00FF00"/>
                </a:solidFill>
                <a:latin typeface="Calibri" panose="020F0502020204030204" pitchFamily="34" charset="0"/>
              </a:rPr>
              <a:t>  </a:t>
            </a:r>
            <a:endParaRPr lang="en-GB" b="1" dirty="0">
              <a:solidFill>
                <a:srgbClr val="00FF00"/>
              </a:solidFill>
              <a:latin typeface="Calibri" panose="020F0502020204030204" pitchFamily="34" charset="0"/>
            </a:endParaRPr>
          </a:p>
        </p:txBody>
      </p:sp>
      <p:sp>
        <p:nvSpPr>
          <p:cNvPr id="7" name="Title 6"/>
          <p:cNvSpPr>
            <a:spLocks noGrp="1"/>
          </p:cNvSpPr>
          <p:nvPr>
            <p:ph type="ctrTitle"/>
          </p:nvPr>
        </p:nvSpPr>
        <p:spPr/>
        <p:txBody>
          <a:bodyPr/>
          <a:lstStyle/>
          <a:p>
            <a:endParaRPr lang="bg-BG" dirty="0"/>
          </a:p>
        </p:txBody>
      </p:sp>
      <p:sp>
        <p:nvSpPr>
          <p:cNvPr id="8" name="Subtitle 7"/>
          <p:cNvSpPr>
            <a:spLocks noGrp="1"/>
          </p:cNvSpPr>
          <p:nvPr>
            <p:ph type="subTitle" idx="1"/>
          </p:nvPr>
        </p:nvSpPr>
        <p:spPr>
          <a:xfrm>
            <a:off x="533400" y="1916832"/>
            <a:ext cx="7854696" cy="3064304"/>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1000" fill="hold"/>
                                        <p:tgtEl>
                                          <p:spTgt spid="75780"/>
                                        </p:tgtEl>
                                        <p:attrNameLst>
                                          <p:attrName>ppt_w</p:attrName>
                                        </p:attrNameLst>
                                      </p:cBhvr>
                                      <p:tavLst>
                                        <p:tav tm="0">
                                          <p:val>
                                            <p:fltVal val="0"/>
                                          </p:val>
                                        </p:tav>
                                        <p:tav tm="100000">
                                          <p:val>
                                            <p:strVal val="#ppt_w"/>
                                          </p:val>
                                        </p:tav>
                                      </p:tavLst>
                                    </p:anim>
                                    <p:anim calcmode="lin" valueType="num">
                                      <p:cBhvr>
                                        <p:cTn id="8" dur="1000" fill="hold"/>
                                        <p:tgtEl>
                                          <p:spTgt spid="75780"/>
                                        </p:tgtEl>
                                        <p:attrNameLst>
                                          <p:attrName>ppt_h</p:attrName>
                                        </p:attrNameLst>
                                      </p:cBhvr>
                                      <p:tavLst>
                                        <p:tav tm="0">
                                          <p:val>
                                            <p:fltVal val="0"/>
                                          </p:val>
                                        </p:tav>
                                        <p:tav tm="100000">
                                          <p:val>
                                            <p:strVal val="#ppt_h"/>
                                          </p:val>
                                        </p:tav>
                                      </p:tavLst>
                                    </p:anim>
                                    <p:anim calcmode="lin" valueType="num">
                                      <p:cBhvr>
                                        <p:cTn id="9" dur="1000" fill="hold"/>
                                        <p:tgtEl>
                                          <p:spTgt spid="757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OTHER CARDIOVASCULAR RECEPTORS</a:t>
            </a:r>
            <a:endParaRPr lang="bg-BG" sz="3600" dirty="0"/>
          </a:p>
        </p:txBody>
      </p:sp>
      <p:sp>
        <p:nvSpPr>
          <p:cNvPr id="3" name="Content Placeholder 2"/>
          <p:cNvSpPr>
            <a:spLocks noGrp="1"/>
          </p:cNvSpPr>
          <p:nvPr>
            <p:ph idx="1"/>
          </p:nvPr>
        </p:nvSpPr>
        <p:spPr>
          <a:xfrm>
            <a:off x="251520" y="1600200"/>
            <a:ext cx="8712968" cy="5257800"/>
          </a:xfrm>
        </p:spPr>
        <p:txBody>
          <a:bodyPr>
            <a:normAutofit lnSpcReduction="10000"/>
          </a:bodyPr>
          <a:lstStyle/>
          <a:p>
            <a:r>
              <a:rPr lang="en-US" dirty="0" smtClean="0"/>
              <a:t>The ventricular mechanoreceptors are located in the ventricular myocardium. These impulses cause reflex </a:t>
            </a:r>
            <a:r>
              <a:rPr lang="en-US" dirty="0" err="1" smtClean="0"/>
              <a:t>bradycardia</a:t>
            </a:r>
            <a:r>
              <a:rPr lang="en-US" dirty="0" smtClean="0"/>
              <a:t> and </a:t>
            </a:r>
            <a:r>
              <a:rPr lang="en-US" dirty="0" err="1" smtClean="0"/>
              <a:t>vasodilation</a:t>
            </a:r>
            <a:r>
              <a:rPr lang="en-US" dirty="0" smtClean="0"/>
              <a:t>, leading to a decrease in arterial pressure.</a:t>
            </a:r>
          </a:p>
          <a:p>
            <a:pPr>
              <a:buNone/>
            </a:pPr>
            <a:r>
              <a:rPr lang="en-US" u="sng" dirty="0" smtClean="0">
                <a:solidFill>
                  <a:srgbClr val="FFFF00"/>
                </a:solidFill>
              </a:rPr>
              <a:t>(2) </a:t>
            </a:r>
            <a:r>
              <a:rPr lang="en-US" u="sng" dirty="0" err="1" smtClean="0">
                <a:solidFill>
                  <a:srgbClr val="FFFF00"/>
                </a:solidFill>
              </a:rPr>
              <a:t>Chemoreceptors</a:t>
            </a:r>
            <a:r>
              <a:rPr lang="en-US" u="sng" dirty="0" smtClean="0">
                <a:solidFill>
                  <a:srgbClr val="FFFF00"/>
                </a:solidFill>
              </a:rPr>
              <a:t>.</a:t>
            </a:r>
          </a:p>
          <a:p>
            <a:r>
              <a:rPr lang="en-US" dirty="0" smtClean="0"/>
              <a:t>Injection of several drugs (e.g., </a:t>
            </a:r>
            <a:r>
              <a:rPr lang="en-US" dirty="0" err="1" smtClean="0"/>
              <a:t>veratrum</a:t>
            </a:r>
            <a:r>
              <a:rPr lang="en-US" dirty="0" smtClean="0"/>
              <a:t> alkaloids and nicotine) into the coronary arteries of the dog causes reflex </a:t>
            </a:r>
            <a:r>
              <a:rPr lang="en-US" dirty="0" err="1" smtClean="0"/>
              <a:t>bradycardia</a:t>
            </a:r>
            <a:r>
              <a:rPr lang="en-US" dirty="0" smtClean="0"/>
              <a:t> and hypotension, together with some degree of respiratory inhibition. This is referred to as the </a:t>
            </a:r>
            <a:r>
              <a:rPr lang="en-US" dirty="0" err="1" smtClean="0"/>
              <a:t>Bezold-Jarish</a:t>
            </a:r>
            <a:r>
              <a:rPr lang="en-US" dirty="0" smtClean="0"/>
              <a:t> reflex, the significance of which is not known in man.</a:t>
            </a:r>
          </a:p>
          <a:p>
            <a:endParaRPr lang="en-US" dirty="0" smtClean="0"/>
          </a:p>
          <a:p>
            <a:endParaRPr lang="bg-BG" dirty="0" smtClean="0"/>
          </a:p>
          <a:p>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RECEPTORS IN THE SOMATIC SYSTEM</a:t>
            </a:r>
            <a:endParaRPr lang="bg-BG" sz="3600"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In addition to the above receptors which are found in the cardiovascular system, there are also receptors in the skin, </a:t>
            </a:r>
            <a:r>
              <a:rPr lang="en-US" dirty="0" err="1" smtClean="0"/>
              <a:t>periosteum</a:t>
            </a:r>
            <a:r>
              <a:rPr lang="en-US" dirty="0" smtClean="0"/>
              <a:t>, skeletal muscles and joints which send afferent impulses to modify the activity of the cardiovascular center. </a:t>
            </a:r>
          </a:p>
          <a:p>
            <a:pPr>
              <a:buNone/>
            </a:pPr>
            <a:r>
              <a:rPr lang="en-US" u="sng" dirty="0" smtClean="0"/>
              <a:t>(1) </a:t>
            </a:r>
            <a:r>
              <a:rPr lang="en-US" u="sng" dirty="0" err="1" smtClean="0"/>
              <a:t>Thermoreceptors</a:t>
            </a:r>
            <a:r>
              <a:rPr lang="en-US" u="sng" dirty="0" smtClean="0"/>
              <a:t>.</a:t>
            </a:r>
          </a:p>
          <a:p>
            <a:r>
              <a:rPr lang="en-US" dirty="0" smtClean="0"/>
              <a:t>Upon exposure to cold, the receptors in the skin send afferent impulses to stimulate the cardiovascular center and enhance sympathetic adrenergic impulses. Therefore, the arterial pressure rises in a cold environment. This can be demonstrated by the cold </a:t>
            </a:r>
            <a:r>
              <a:rPr lang="en-US" dirty="0" err="1" smtClean="0"/>
              <a:t>pressor</a:t>
            </a:r>
            <a:r>
              <a:rPr lang="en-US" dirty="0" smtClean="0"/>
              <a:t> test in which an individual immerses his forearm in a bucket of cold water (e.g., 10°C) for several minutes. The vasoconstriction in the immersed hand is due to a combination of the direct effect of low temperature on the vascular smooth muscle and the reflex activation of the sympathetic adrenergic system. The vasoconstriction in the </a:t>
            </a:r>
            <a:r>
              <a:rPr lang="en-US" dirty="0" err="1" smtClean="0"/>
              <a:t>contralateral</a:t>
            </a:r>
            <a:r>
              <a:rPr lang="en-US" dirty="0" smtClean="0"/>
              <a:t>, un-immersed hand and other parts of the body is due to the reflex action alone.</a:t>
            </a:r>
          </a:p>
          <a:p>
            <a:endParaRPr lang="bg-B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z="4000" b="1" dirty="0" smtClean="0"/>
              <a:t>Blood pressure</a:t>
            </a:r>
            <a:endParaRPr lang="bg-BG" sz="4000" b="1" dirty="0" smtClean="0"/>
          </a:p>
        </p:txBody>
      </p:sp>
      <p:sp>
        <p:nvSpPr>
          <p:cNvPr id="101379" name="Rectangle 3"/>
          <p:cNvSpPr>
            <a:spLocks noGrp="1" noChangeArrowheads="1"/>
          </p:cNvSpPr>
          <p:nvPr>
            <p:ph idx="1"/>
          </p:nvPr>
        </p:nvSpPr>
        <p:spPr>
          <a:xfrm>
            <a:off x="395288" y="1412777"/>
            <a:ext cx="8229600" cy="4957862"/>
          </a:xfrm>
        </p:spPr>
        <p:txBody>
          <a:bodyPr/>
          <a:lstStyle/>
          <a:p>
            <a:pPr eaLnBrk="1" hangingPunct="1">
              <a:defRPr/>
            </a:pPr>
            <a:r>
              <a:rPr lang="en-US" u="sng" dirty="0" smtClean="0">
                <a:solidFill>
                  <a:srgbClr val="002060"/>
                </a:solidFill>
                <a:hlinkClick r:id="rId2" tooltip="Blood pressure"/>
              </a:rPr>
              <a:t>T</a:t>
            </a:r>
            <a:r>
              <a:rPr lang="en-US" u="sng" dirty="0" smtClean="0">
                <a:solidFill>
                  <a:srgbClr val="002060"/>
                </a:solidFill>
              </a:rPr>
              <a:t>he </a:t>
            </a:r>
            <a:r>
              <a:rPr lang="bg-BG" u="sng" dirty="0" smtClean="0">
                <a:solidFill>
                  <a:srgbClr val="002060"/>
                </a:solidFill>
                <a:hlinkClick r:id="rId2" tooltip="Blood pressure"/>
              </a:rPr>
              <a:t>blood pressure</a:t>
            </a:r>
            <a:r>
              <a:rPr lang="bg-BG" u="sng" dirty="0" smtClean="0">
                <a:solidFill>
                  <a:srgbClr val="002060"/>
                </a:solidFill>
              </a:rPr>
              <a:t> </a:t>
            </a:r>
            <a:r>
              <a:rPr lang="bg-BG" dirty="0" smtClean="0"/>
              <a:t>in the arteries supplying the body is a result of the interaction between </a:t>
            </a:r>
            <a:endParaRPr lang="en-US" dirty="0" smtClean="0"/>
          </a:p>
          <a:p>
            <a:pPr eaLnBrk="1" hangingPunct="1">
              <a:buFont typeface="Wingdings" pitchFamily="2" charset="2"/>
              <a:buNone/>
              <a:defRPr/>
            </a:pPr>
            <a:r>
              <a:rPr lang="bg-BG" dirty="0" smtClean="0">
                <a:cs typeface="Arial" charset="0"/>
              </a:rPr>
              <a:t>●</a:t>
            </a:r>
            <a:r>
              <a:rPr lang="bg-BG" dirty="0" smtClean="0"/>
              <a:t> the </a:t>
            </a:r>
            <a:r>
              <a:rPr lang="bg-BG" dirty="0" smtClean="0">
                <a:hlinkClick r:id="rId3" tooltip="Cardiac output"/>
              </a:rPr>
              <a:t>cardiac output</a:t>
            </a:r>
            <a:r>
              <a:rPr lang="bg-BG" dirty="0" smtClean="0"/>
              <a:t> (the volume of blood the heart is pumping per minute) and </a:t>
            </a:r>
            <a:endParaRPr lang="en-US" dirty="0" smtClean="0"/>
          </a:p>
          <a:p>
            <a:pPr eaLnBrk="1" hangingPunct="1">
              <a:buFont typeface="Wingdings" pitchFamily="2" charset="2"/>
              <a:buNone/>
              <a:defRPr/>
            </a:pPr>
            <a:r>
              <a:rPr lang="bg-BG" dirty="0" smtClean="0">
                <a:cs typeface="Arial" charset="0"/>
              </a:rPr>
              <a:t>●</a:t>
            </a:r>
            <a:r>
              <a:rPr lang="en-US" dirty="0" smtClean="0">
                <a:cs typeface="Arial" charset="0"/>
              </a:rPr>
              <a:t> </a:t>
            </a:r>
            <a:r>
              <a:rPr lang="bg-BG" dirty="0" smtClean="0"/>
              <a:t>the </a:t>
            </a:r>
            <a:r>
              <a:rPr lang="bg-BG" i="1" dirty="0" smtClean="0"/>
              <a:t>vascular resistance</a:t>
            </a:r>
            <a:r>
              <a:rPr lang="bg-BG" dirty="0" smtClean="0"/>
              <a:t>, usually termed </a:t>
            </a:r>
            <a:r>
              <a:rPr lang="bg-BG" dirty="0" smtClean="0">
                <a:hlinkClick r:id="rId4" tooltip="Total peripheral resistance"/>
              </a:rPr>
              <a:t>total peripheral resistance</a:t>
            </a:r>
            <a:r>
              <a:rPr lang="bg-BG" dirty="0" smtClean="0"/>
              <a:t> by physicians and researchers.</a:t>
            </a:r>
            <a:endParaRPr lang="en-US" dirty="0" smtClean="0"/>
          </a:p>
          <a:p>
            <a:pPr eaLnBrk="1" hangingPunct="1">
              <a:buFont typeface="Wingdings" pitchFamily="2" charset="2"/>
              <a:buNone/>
              <a:defRPr/>
            </a:pPr>
            <a:endParaRPr lang="bg-BG" dirty="0" smtClean="0"/>
          </a:p>
          <a:p>
            <a:pPr>
              <a:defRPr/>
            </a:pPr>
            <a:r>
              <a:rPr lang="el-GR" sz="3600" b="1" dirty="0" smtClean="0">
                <a:solidFill>
                  <a:srgbClr val="FFFFCC"/>
                </a:solidFill>
                <a:cs typeface="Tahoma" pitchFamily="34" charset="0"/>
              </a:rPr>
              <a:t>∆</a:t>
            </a:r>
            <a:r>
              <a:rPr lang="en-US" sz="3600" b="1" dirty="0" smtClean="0">
                <a:solidFill>
                  <a:srgbClr val="FFFFCC"/>
                </a:solidFill>
                <a:cs typeface="Tahoma" pitchFamily="34" charset="0"/>
              </a:rPr>
              <a:t>P = Q</a:t>
            </a:r>
            <a:r>
              <a:rPr lang="en-US" sz="3600" b="1" dirty="0" smtClean="0">
                <a:solidFill>
                  <a:srgbClr val="FFFFCC"/>
                </a:solidFill>
              </a:rPr>
              <a:t>8l</a:t>
            </a:r>
            <a:r>
              <a:rPr lang="el-GR" sz="3600" b="1" dirty="0" smtClean="0">
                <a:solidFill>
                  <a:srgbClr val="FFFFCC"/>
                </a:solidFill>
                <a:cs typeface="Tahoma" pitchFamily="34" charset="0"/>
              </a:rPr>
              <a:t>η </a:t>
            </a:r>
            <a:r>
              <a:rPr lang="en-US" sz="3600" b="1" dirty="0" smtClean="0">
                <a:solidFill>
                  <a:srgbClr val="FFFFCC"/>
                </a:solidFill>
                <a:cs typeface="Tahoma" pitchFamily="34" charset="0"/>
              </a:rPr>
              <a:t>/ </a:t>
            </a:r>
            <a:r>
              <a:rPr lang="en-US" sz="3600" b="1" dirty="0" smtClean="0">
                <a:solidFill>
                  <a:srgbClr val="FFFFCC"/>
                </a:solidFill>
              </a:rPr>
              <a:t>π</a:t>
            </a:r>
            <a:r>
              <a:rPr lang="en-US" sz="3600" b="1" dirty="0" smtClean="0">
                <a:solidFill>
                  <a:srgbClr val="FFFFCC"/>
                </a:solidFill>
                <a:cs typeface="Tahoma" pitchFamily="34" charset="0"/>
              </a:rPr>
              <a:t>r</a:t>
            </a:r>
            <a:r>
              <a:rPr lang="en-US" sz="3600" b="1" baseline="30000" dirty="0" smtClean="0">
                <a:solidFill>
                  <a:srgbClr val="FFFFCC"/>
                </a:solidFill>
                <a:cs typeface="Tahoma" pitchFamily="34" charset="0"/>
              </a:rPr>
              <a:t>4</a:t>
            </a:r>
            <a:endParaRPr lang="bg-BG" sz="3600" b="1" baseline="30000" dirty="0" smtClean="0">
              <a:solidFill>
                <a:srgbClr val="FFFFCC"/>
              </a:solidFill>
              <a:cs typeface="Tahoma" pitchFamily="34" charset="0"/>
            </a:endParaRPr>
          </a:p>
          <a:p>
            <a:pPr eaLnBrk="1" hangingPunct="1">
              <a:buNone/>
              <a:defRPr/>
            </a:pPr>
            <a:endParaRPr lang="bg-BG"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r>
              <a:rPr lang="en-US" sz="3600" dirty="0" smtClean="0"/>
              <a:t>RECEPTORS IN THE SOMATIC SYSTEM</a:t>
            </a:r>
            <a:endParaRPr lang="bg-BG" sz="3600" dirty="0"/>
          </a:p>
        </p:txBody>
      </p:sp>
      <p:sp>
        <p:nvSpPr>
          <p:cNvPr id="3" name="Content Placeholder 2"/>
          <p:cNvSpPr>
            <a:spLocks noGrp="1"/>
          </p:cNvSpPr>
          <p:nvPr>
            <p:ph idx="1"/>
          </p:nvPr>
        </p:nvSpPr>
        <p:spPr>
          <a:xfrm>
            <a:off x="0" y="1340768"/>
            <a:ext cx="9144000" cy="5517232"/>
          </a:xfrm>
        </p:spPr>
        <p:txBody>
          <a:bodyPr>
            <a:normAutofit fontScale="85000" lnSpcReduction="20000"/>
          </a:bodyPr>
          <a:lstStyle/>
          <a:p>
            <a:pPr>
              <a:buFont typeface="Wingdings" pitchFamily="2" charset="2"/>
              <a:buChar char="q"/>
            </a:pPr>
            <a:r>
              <a:rPr lang="en-US" dirty="0" smtClean="0"/>
              <a:t>The afferent impulses resulting from exposure to warmth causes an inhibition of the cardiovascular center.</a:t>
            </a:r>
          </a:p>
          <a:p>
            <a:pPr>
              <a:buNone/>
            </a:pPr>
            <a:endParaRPr lang="en-US" u="sng" dirty="0" smtClean="0"/>
          </a:p>
          <a:p>
            <a:pPr>
              <a:buNone/>
            </a:pPr>
            <a:r>
              <a:rPr lang="en-US" u="sng" dirty="0" smtClean="0"/>
              <a:t>(2) Pain receptors.</a:t>
            </a:r>
          </a:p>
          <a:p>
            <a:r>
              <a:rPr lang="en-US" dirty="0" smtClean="0"/>
              <a:t>Superficial, sharp pain, e.g., that inflicted by a cut in the skin, is associated with afferent impulses which stimulate the cardiovascular center and sympathetic adrenergic nerves.</a:t>
            </a:r>
          </a:p>
          <a:p>
            <a:r>
              <a:rPr lang="en-US" dirty="0" smtClean="0"/>
              <a:t>Deep, dull pain, e.g., that elicited by scraping of </a:t>
            </a:r>
            <a:r>
              <a:rPr lang="en-US" dirty="0" err="1" smtClean="0"/>
              <a:t>priosteum</a:t>
            </a:r>
            <a:r>
              <a:rPr lang="en-US" dirty="0" smtClean="0"/>
              <a:t> by an orthopedic surgeon, is associated with afferent impulses which inhibit the cardiovascular center. Therefore, this type of deep, dull pain is often accompanied by a precipitous fall in arterial pressure.</a:t>
            </a:r>
          </a:p>
          <a:p>
            <a:pPr>
              <a:buNone/>
            </a:pPr>
            <a:r>
              <a:rPr lang="en-US" u="sng" dirty="0" smtClean="0"/>
              <a:t>(3) </a:t>
            </a:r>
            <a:r>
              <a:rPr lang="en-US" u="sng" dirty="0" err="1" smtClean="0"/>
              <a:t>Proprioceptors</a:t>
            </a:r>
            <a:r>
              <a:rPr lang="en-US" u="sng" dirty="0" smtClean="0"/>
              <a:t> in muscle and joints.</a:t>
            </a:r>
          </a:p>
          <a:p>
            <a:r>
              <a:rPr lang="en-US" dirty="0" smtClean="0"/>
              <a:t>During muscular exercise, the rhythmic activation of </a:t>
            </a:r>
            <a:r>
              <a:rPr lang="en-US" dirty="0" err="1" smtClean="0"/>
              <a:t>propiroceptors</a:t>
            </a:r>
            <a:r>
              <a:rPr lang="en-US" dirty="0" smtClean="0"/>
              <a:t> in the exercising limb leads to afferent impulses which are excitatory to the cardiovascular center and the respiratory center.</a:t>
            </a:r>
          </a:p>
          <a:p>
            <a:endParaRPr lang="bg-B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CEREBRAL ISCHEMIC RESPONSE</a:t>
            </a:r>
            <a:endParaRPr lang="bg-BG" dirty="0"/>
          </a:p>
        </p:txBody>
      </p:sp>
      <p:sp>
        <p:nvSpPr>
          <p:cNvPr id="3" name="Content Placeholder 2"/>
          <p:cNvSpPr>
            <a:spLocks noGrp="1"/>
          </p:cNvSpPr>
          <p:nvPr>
            <p:ph idx="1"/>
          </p:nvPr>
        </p:nvSpPr>
        <p:spPr>
          <a:xfrm>
            <a:off x="457200" y="1772816"/>
            <a:ext cx="8229600" cy="4536544"/>
          </a:xfrm>
        </p:spPr>
        <p:txBody>
          <a:bodyPr/>
          <a:lstStyle/>
          <a:p>
            <a:r>
              <a:rPr lang="en-US" dirty="0" smtClean="0"/>
              <a:t>The cardiovascular center is stimulated by local accumulation of CO</a:t>
            </a:r>
            <a:r>
              <a:rPr lang="en-US" baseline="-25000" dirty="0" smtClean="0"/>
              <a:t>2</a:t>
            </a:r>
            <a:r>
              <a:rPr lang="en-US" dirty="0" smtClean="0"/>
              <a:t> and acid metabolites. This occurs when cerebral blood flow is reduced as </a:t>
            </a:r>
            <a:r>
              <a:rPr lang="en-US" dirty="0" smtClean="0">
                <a:solidFill>
                  <a:srgbClr val="FFFF00"/>
                </a:solidFill>
              </a:rPr>
              <a:t>the arterial pressure falls below 50 mmHg</a:t>
            </a:r>
            <a:r>
              <a:rPr lang="en-US" dirty="0" smtClean="0"/>
              <a:t>. The cerebral ischemic response involves intense sympathetic adrenergic discharge, leading to a marked rise of arterial pressure as a last line of attempt to defend against cerebral ischemia.</a:t>
            </a:r>
          </a:p>
          <a:p>
            <a:endParaRPr lang="bg-B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HIGHER CENTERS</a:t>
            </a:r>
            <a:br>
              <a:rPr lang="en-US" dirty="0" smtClean="0"/>
            </a:br>
            <a:endParaRPr lang="bg-BG" dirty="0"/>
          </a:p>
        </p:txBody>
      </p:sp>
      <p:sp>
        <p:nvSpPr>
          <p:cNvPr id="3" name="Content Placeholder 2"/>
          <p:cNvSpPr>
            <a:spLocks noGrp="1"/>
          </p:cNvSpPr>
          <p:nvPr>
            <p:ph idx="1"/>
          </p:nvPr>
        </p:nvSpPr>
        <p:spPr/>
        <p:txBody>
          <a:bodyPr/>
          <a:lstStyle/>
          <a:p>
            <a:r>
              <a:rPr lang="en-US" dirty="0" smtClean="0">
                <a:solidFill>
                  <a:srgbClr val="FFCCCC"/>
                </a:solidFill>
              </a:rPr>
              <a:t>The activity of the </a:t>
            </a:r>
            <a:r>
              <a:rPr lang="en-US" dirty="0" err="1" smtClean="0">
                <a:solidFill>
                  <a:srgbClr val="FFCCCC"/>
                </a:solidFill>
              </a:rPr>
              <a:t>medullary</a:t>
            </a:r>
            <a:r>
              <a:rPr lang="en-US" dirty="0" smtClean="0">
                <a:solidFill>
                  <a:srgbClr val="FFCCCC"/>
                </a:solidFill>
              </a:rPr>
              <a:t> cardiovascular center can be modified by descending impulses from the cerebral cortex and hypothalamus. </a:t>
            </a:r>
          </a:p>
          <a:p>
            <a:r>
              <a:rPr lang="en-US" dirty="0" smtClean="0">
                <a:solidFill>
                  <a:srgbClr val="FFFFCC"/>
                </a:solidFill>
              </a:rPr>
              <a:t>Emotional stimuli </a:t>
            </a:r>
            <a:r>
              <a:rPr lang="en-US" dirty="0" smtClean="0"/>
              <a:t>can activate these higher centers, which in turn excite the </a:t>
            </a:r>
            <a:r>
              <a:rPr lang="en-US" dirty="0" err="1" smtClean="0"/>
              <a:t>medullary</a:t>
            </a:r>
            <a:r>
              <a:rPr lang="en-US" dirty="0" smtClean="0"/>
              <a:t> cardiovascular center, giving rise to increases in heart rate and arterial pressure. These higher centers are also responsible for the activation of sympathetic system that occurs in anticipation of exercise.</a:t>
            </a:r>
            <a:endParaRPr lang="bg-B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33794" name="Picture 2" descr="C:\Users\Admin\Documents\Figure4-4.jpg"/>
          <p:cNvPicPr>
            <a:picLocks noGrp="1" noChangeAspect="1" noChangeArrowheads="1"/>
          </p:cNvPicPr>
          <p:nvPr>
            <p:ph idx="1"/>
          </p:nvPr>
        </p:nvPicPr>
        <p:blipFill>
          <a:blip r:embed="rId2" cstate="print"/>
          <a:srcRect/>
          <a:stretch>
            <a:fillRect/>
          </a:stretch>
        </p:blipFill>
        <p:spPr bwMode="auto">
          <a:xfrm>
            <a:off x="683568" y="188640"/>
            <a:ext cx="7776863" cy="666936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My Documents\elka\BP008.2"/>
          <p:cNvPicPr>
            <a:picLocks noChangeAspect="1" noChangeArrowheads="1"/>
          </p:cNvPicPr>
          <p:nvPr/>
        </p:nvPicPr>
        <p:blipFill>
          <a:blip r:embed="rId2" cstate="print">
            <a:lum bright="-6000" contrast="12000"/>
          </a:blip>
          <a:srcRect/>
          <a:stretch>
            <a:fillRect/>
          </a:stretch>
        </p:blipFill>
        <p:spPr bwMode="auto">
          <a:xfrm>
            <a:off x="609600" y="1556792"/>
            <a:ext cx="7924800" cy="5301208"/>
          </a:xfrm>
          <a:prstGeom prst="rect">
            <a:avLst/>
          </a:prstGeom>
          <a:noFill/>
        </p:spPr>
      </p:pic>
      <p:sp>
        <p:nvSpPr>
          <p:cNvPr id="47107" name="Text Box 3"/>
          <p:cNvSpPr txBox="1">
            <a:spLocks noChangeArrowheads="1"/>
          </p:cNvSpPr>
          <p:nvPr/>
        </p:nvSpPr>
        <p:spPr bwMode="auto">
          <a:xfrm>
            <a:off x="0" y="0"/>
            <a:ext cx="9144000" cy="156966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FF00"/>
                </a:solidFill>
                <a:latin typeface="Arial" charset="0"/>
              </a:rPr>
              <a:t>The tone of autonomic nervous system nerves on the heart and vessels is changed under the influence of the other NC, situated at medulla oblongata, hypothalamus and brain cortex.  </a:t>
            </a:r>
            <a:endParaRPr lang="en-GB" sz="2400" b="1" dirty="0">
              <a:solidFill>
                <a:srgbClr val="FFFF00"/>
              </a:solidFill>
              <a:latin typeface="Arial" charset="0"/>
            </a:endParaRPr>
          </a:p>
        </p:txBody>
      </p:sp>
      <p:sp>
        <p:nvSpPr>
          <p:cNvPr id="4" name="Title 3"/>
          <p:cNvSpPr>
            <a:spLocks noGrp="1"/>
          </p:cNvSpPr>
          <p:nvPr>
            <p:ph type="title"/>
          </p:nvPr>
        </p:nvSpPr>
        <p:spPr/>
        <p:txBody>
          <a:bodyPr/>
          <a:lstStyle/>
          <a:p>
            <a:endParaRPr lang="bg-BG" dirty="0"/>
          </a:p>
        </p:txBody>
      </p:sp>
      <p:sp>
        <p:nvSpPr>
          <p:cNvPr id="5" name="Text Placeholder 4"/>
          <p:cNvSpPr>
            <a:spLocks noGrp="1"/>
          </p:cNvSpPr>
          <p:nvPr>
            <p:ph type="body" idx="1"/>
          </p:nvPr>
        </p:nvSpPr>
        <p:spPr/>
        <p:txBody>
          <a:bodyPr/>
          <a:lstStyle/>
          <a:p>
            <a:endParaRPr lang="bg-B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rrowheads="1"/>
          </p:cNvPicPr>
          <p:nvPr/>
        </p:nvPicPr>
        <p:blipFill>
          <a:blip r:embed="rId2" cstate="print">
            <a:lum bright="-6000" contrast="12000"/>
          </a:blip>
          <a:srcRect l="21701" t="20042" r="19040" b="6471"/>
          <a:stretch>
            <a:fillRect/>
          </a:stretch>
        </p:blipFill>
        <p:spPr bwMode="auto">
          <a:xfrm>
            <a:off x="0" y="1412776"/>
            <a:ext cx="9144000" cy="5445224"/>
          </a:xfrm>
          <a:prstGeom prst="rect">
            <a:avLst/>
          </a:prstGeom>
          <a:noFill/>
          <a:ln w="12700">
            <a:noFill/>
            <a:miter lim="800000"/>
            <a:headEnd/>
            <a:tailEnd/>
          </a:ln>
          <a:effectLst/>
        </p:spPr>
      </p:pic>
      <p:sp>
        <p:nvSpPr>
          <p:cNvPr id="63491" name="Text Box 3"/>
          <p:cNvSpPr txBox="1">
            <a:spLocks noChangeArrowheads="1"/>
          </p:cNvSpPr>
          <p:nvPr/>
        </p:nvSpPr>
        <p:spPr bwMode="auto">
          <a:xfrm>
            <a:off x="0" y="260648"/>
            <a:ext cx="9144000" cy="954107"/>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800" b="1" dirty="0" smtClean="0">
                <a:solidFill>
                  <a:srgbClr val="FFCCCC"/>
                </a:solidFill>
                <a:latin typeface="Calibri" pitchFamily="34" charset="0"/>
              </a:rPr>
              <a:t>Into medulla oblongata are situated two centers, controlling the heart performance and the vessels tone.</a:t>
            </a:r>
            <a:endParaRPr lang="en-GB" sz="2800" b="1" dirty="0">
              <a:solidFill>
                <a:srgbClr val="FFCCCC"/>
              </a:solidFill>
              <a:latin typeface="Calibri" pitchFamily="34" charset="0"/>
            </a:endParaRPr>
          </a:p>
        </p:txBody>
      </p:sp>
      <p:sp>
        <p:nvSpPr>
          <p:cNvPr id="63492" name="Text Box 4"/>
          <p:cNvSpPr txBox="1">
            <a:spLocks noChangeArrowheads="1"/>
          </p:cNvSpPr>
          <p:nvPr/>
        </p:nvSpPr>
        <p:spPr bwMode="auto">
          <a:xfrm>
            <a:off x="0" y="838200"/>
            <a:ext cx="883920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10" name="Content Placeholder 9"/>
          <p:cNvSpPr>
            <a:spLocks noGrp="1"/>
          </p:cNvSpPr>
          <p:nvPr>
            <p:ph idx="1"/>
          </p:nvPr>
        </p:nvSpPr>
        <p:spPr/>
        <p:txBody>
          <a:bodyPr/>
          <a:lstStyle/>
          <a:p>
            <a:endParaRPr lang="bg-BG" dirty="0"/>
          </a:p>
        </p:txBody>
      </p:sp>
      <p:sp>
        <p:nvSpPr>
          <p:cNvPr id="8" name="Title 7"/>
          <p:cNvSpPr>
            <a:spLocks noGrp="1"/>
          </p:cNvSpPr>
          <p:nvPr>
            <p:ph type="title"/>
          </p:nvPr>
        </p:nvSpPr>
        <p:spPr/>
        <p:txBody>
          <a:bodyPr/>
          <a:lstStyle/>
          <a:p>
            <a:endParaRPr lang="bg-BG"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regulation of blood pressure</a:t>
            </a:r>
            <a:endParaRPr lang="bg-BG" dirty="0"/>
          </a:p>
        </p:txBody>
      </p:sp>
      <p:sp>
        <p:nvSpPr>
          <p:cNvPr id="3" name="Content Placeholder 2"/>
          <p:cNvSpPr>
            <a:spLocks noGrp="1"/>
          </p:cNvSpPr>
          <p:nvPr>
            <p:ph idx="1"/>
          </p:nvPr>
        </p:nvSpPr>
        <p:spPr>
          <a:xfrm>
            <a:off x="0" y="1600200"/>
            <a:ext cx="9144000" cy="4709160"/>
          </a:xfrm>
        </p:spPr>
        <p:txBody>
          <a:bodyPr/>
          <a:lstStyle/>
          <a:p>
            <a:pPr>
              <a:buNone/>
            </a:pPr>
            <a:r>
              <a:rPr lang="en-US" sz="3200" b="1" dirty="0" smtClean="0"/>
              <a:t>Control by hormones:</a:t>
            </a:r>
          </a:p>
          <a:p>
            <a:r>
              <a:rPr lang="en-US" dirty="0" smtClean="0"/>
              <a:t>Vasopressin (ADH)</a:t>
            </a:r>
          </a:p>
          <a:p>
            <a:r>
              <a:rPr lang="en-US" dirty="0" err="1" smtClean="0"/>
              <a:t>Renin</a:t>
            </a:r>
            <a:r>
              <a:rPr lang="en-US" dirty="0" smtClean="0"/>
              <a:t> –</a:t>
            </a:r>
            <a:r>
              <a:rPr lang="en-US" dirty="0" err="1" smtClean="0"/>
              <a:t>angiotensin</a:t>
            </a:r>
            <a:r>
              <a:rPr lang="en-US" dirty="0" smtClean="0"/>
              <a:t> - </a:t>
            </a:r>
            <a:r>
              <a:rPr lang="en-US" dirty="0" err="1" smtClean="0"/>
              <a:t>aldosterone</a:t>
            </a:r>
            <a:r>
              <a:rPr lang="en-US" dirty="0" smtClean="0"/>
              <a:t> system</a:t>
            </a:r>
          </a:p>
          <a:p>
            <a:r>
              <a:rPr lang="en-US" dirty="0" err="1" smtClean="0"/>
              <a:t>Atrial</a:t>
            </a:r>
            <a:r>
              <a:rPr lang="en-US" dirty="0" smtClean="0"/>
              <a:t> </a:t>
            </a:r>
            <a:r>
              <a:rPr lang="en-US" dirty="0" err="1" smtClean="0"/>
              <a:t>natriuretic</a:t>
            </a:r>
            <a:r>
              <a:rPr lang="en-US" dirty="0" smtClean="0"/>
              <a:t> peptide</a:t>
            </a:r>
          </a:p>
          <a:p>
            <a:pPr>
              <a:buNone/>
            </a:pPr>
            <a:r>
              <a:rPr lang="en-US" sz="3200" b="1" dirty="0" err="1" smtClean="0"/>
              <a:t>Effector</a:t>
            </a:r>
            <a:r>
              <a:rPr lang="en-US" sz="3200" b="1" dirty="0" smtClean="0"/>
              <a:t> organ is kidney -&gt; </a:t>
            </a:r>
            <a:r>
              <a:rPr lang="en-US" dirty="0" smtClean="0"/>
              <a:t>change of </a:t>
            </a:r>
            <a:r>
              <a:rPr lang="en-US" dirty="0" err="1" smtClean="0"/>
              <a:t>reabsorption</a:t>
            </a:r>
            <a:r>
              <a:rPr lang="en-US" dirty="0" smtClean="0"/>
              <a:t> of water and sodium ions</a:t>
            </a:r>
            <a:endParaRPr lang="bg-B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92100"/>
            <a:ext cx="8229600" cy="688975"/>
          </a:xfrm>
        </p:spPr>
        <p:txBody>
          <a:bodyPr/>
          <a:lstStyle/>
          <a:p>
            <a:pPr algn="ctr" eaLnBrk="1" hangingPunct="1">
              <a:defRPr/>
            </a:pPr>
            <a:r>
              <a:rPr lang="en-US" sz="3600" smtClean="0"/>
              <a:t>Control of blood pressure</a:t>
            </a:r>
            <a:endParaRPr lang="bg-BG" sz="3600" smtClean="0"/>
          </a:p>
        </p:txBody>
      </p:sp>
      <p:sp>
        <p:nvSpPr>
          <p:cNvPr id="50179" name="Rectangle 3"/>
          <p:cNvSpPr>
            <a:spLocks noGrp="1" noChangeArrowheads="1"/>
          </p:cNvSpPr>
          <p:nvPr>
            <p:ph idx="1"/>
          </p:nvPr>
        </p:nvSpPr>
        <p:spPr/>
        <p:txBody>
          <a:bodyPr/>
          <a:lstStyle/>
          <a:p>
            <a:pPr eaLnBrk="1" hangingPunct="1">
              <a:defRPr/>
            </a:pPr>
            <a:endParaRPr lang="bg-BG" smtClean="0"/>
          </a:p>
        </p:txBody>
      </p:sp>
      <p:pic>
        <p:nvPicPr>
          <p:cNvPr id="15364" name="Picture 5" descr="Picture31"/>
          <p:cNvPicPr>
            <a:picLocks noChangeAspect="1" noChangeArrowheads="1"/>
          </p:cNvPicPr>
          <p:nvPr/>
        </p:nvPicPr>
        <p:blipFill>
          <a:blip r:embed="rId2" cstate="print"/>
          <a:srcRect/>
          <a:stretch>
            <a:fillRect/>
          </a:stretch>
        </p:blipFill>
        <p:spPr bwMode="auto">
          <a:xfrm>
            <a:off x="827584" y="1052736"/>
            <a:ext cx="7272337"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950" y="476250"/>
            <a:ext cx="9036050" cy="1150938"/>
          </a:xfrm>
        </p:spPr>
        <p:txBody>
          <a:bodyPr>
            <a:normAutofit fontScale="90000"/>
          </a:bodyPr>
          <a:lstStyle/>
          <a:p>
            <a:pPr eaLnBrk="1" hangingPunct="1">
              <a:defRPr/>
            </a:pPr>
            <a:r>
              <a:rPr lang="en-US" sz="4000" b="1" i="1" dirty="0" smtClean="0">
                <a:solidFill>
                  <a:srgbClr val="BEE395"/>
                </a:solidFill>
              </a:rPr>
              <a:t>Thanks for your attention</a:t>
            </a:r>
            <a:r>
              <a:rPr lang="bg-BG" sz="4000" b="1" i="1" dirty="0" smtClean="0">
                <a:solidFill>
                  <a:srgbClr val="BEE395"/>
                </a:solidFill>
              </a:rPr>
              <a:t>!</a:t>
            </a:r>
            <a:br>
              <a:rPr lang="bg-BG" sz="4000" b="1" i="1" dirty="0" smtClean="0">
                <a:solidFill>
                  <a:srgbClr val="BEE395"/>
                </a:solidFill>
              </a:rPr>
            </a:br>
            <a:r>
              <a:rPr lang="en-US" sz="3600" b="1" i="1" dirty="0" smtClean="0">
                <a:solidFill>
                  <a:srgbClr val="FF0066"/>
                </a:solidFill>
              </a:rPr>
              <a:t/>
            </a:r>
            <a:br>
              <a:rPr lang="en-US" sz="3600" b="1" i="1" dirty="0" smtClean="0">
                <a:solidFill>
                  <a:srgbClr val="FF0066"/>
                </a:solidFill>
              </a:rPr>
            </a:br>
            <a:endParaRPr lang="bg-BG" sz="3600" b="1" i="1" dirty="0" smtClean="0">
              <a:solidFill>
                <a:srgbClr val="FF0066"/>
              </a:solidFill>
            </a:endParaRPr>
          </a:p>
        </p:txBody>
      </p:sp>
      <p:sp>
        <p:nvSpPr>
          <p:cNvPr id="49155" name="Rectangle 3"/>
          <p:cNvSpPr>
            <a:spLocks noGrp="1" noChangeArrowheads="1"/>
          </p:cNvSpPr>
          <p:nvPr>
            <p:ph idx="1"/>
          </p:nvPr>
        </p:nvSpPr>
        <p:spPr>
          <a:xfrm>
            <a:off x="457200" y="1700213"/>
            <a:ext cx="8229600" cy="4425950"/>
          </a:xfrm>
        </p:spPr>
        <p:txBody>
          <a:bodyPr/>
          <a:lstStyle/>
          <a:p>
            <a:pPr eaLnBrk="1" hangingPunct="1">
              <a:buFont typeface="Wingdings" pitchFamily="2" charset="2"/>
              <a:buNone/>
              <a:defRPr/>
            </a:pPr>
            <a:r>
              <a:rPr lang="bg-BG" sz="3600" i="1" smtClean="0"/>
              <a:t> </a:t>
            </a:r>
            <a:endParaRPr lang="en-US" sz="3600" b="1" i="1" smtClean="0">
              <a:solidFill>
                <a:srgbClr val="FF0066"/>
              </a:solidFill>
            </a:endParaRPr>
          </a:p>
        </p:txBody>
      </p:sp>
      <p:pic>
        <p:nvPicPr>
          <p:cNvPr id="45060" name="Picture 4"/>
          <p:cNvPicPr>
            <a:picLocks noChangeAspect="1" noChangeArrowheads="1"/>
          </p:cNvPicPr>
          <p:nvPr/>
        </p:nvPicPr>
        <p:blipFill>
          <a:blip r:embed="rId2" cstate="print"/>
          <a:srcRect/>
          <a:stretch>
            <a:fillRect/>
          </a:stretch>
        </p:blipFill>
        <p:spPr bwMode="auto">
          <a:xfrm>
            <a:off x="539750" y="1125538"/>
            <a:ext cx="7920038"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96975"/>
          </a:xfrm>
        </p:spPr>
        <p:txBody>
          <a:bodyPr/>
          <a:lstStyle/>
          <a:p>
            <a:pPr eaLnBrk="1" hangingPunct="1">
              <a:defRPr/>
            </a:pPr>
            <a:r>
              <a:rPr lang="en-US" sz="4000" b="1" smtClean="0"/>
              <a:t>Blood pressure (BP)</a:t>
            </a:r>
            <a:endParaRPr lang="bg-BG" sz="4000" b="1" smtClean="0"/>
          </a:p>
        </p:txBody>
      </p:sp>
      <p:sp>
        <p:nvSpPr>
          <p:cNvPr id="46083" name="Rectangle 3"/>
          <p:cNvSpPr>
            <a:spLocks noGrp="1" noChangeArrowheads="1"/>
          </p:cNvSpPr>
          <p:nvPr>
            <p:ph idx="1"/>
          </p:nvPr>
        </p:nvSpPr>
        <p:spPr>
          <a:xfrm>
            <a:off x="250825" y="1412875"/>
            <a:ext cx="8893175" cy="5445125"/>
          </a:xfrm>
        </p:spPr>
        <p:txBody>
          <a:bodyPr/>
          <a:lstStyle/>
          <a:p>
            <a:pPr eaLnBrk="1" hangingPunct="1">
              <a:lnSpc>
                <a:spcPct val="90000"/>
              </a:lnSpc>
              <a:defRPr/>
            </a:pPr>
            <a:r>
              <a:rPr lang="en-US" sz="3600" b="1" dirty="0" smtClean="0">
                <a:solidFill>
                  <a:srgbClr val="FF5050"/>
                </a:solidFill>
              </a:rPr>
              <a:t>Systolic BP </a:t>
            </a:r>
            <a:r>
              <a:rPr lang="en-US" sz="3600" dirty="0" smtClean="0"/>
              <a:t>normal value</a:t>
            </a:r>
            <a:r>
              <a:rPr lang="en-US" sz="3600" b="1" dirty="0" smtClean="0"/>
              <a:t>: </a:t>
            </a:r>
            <a:r>
              <a:rPr lang="en-US" sz="3600" b="1" dirty="0" smtClean="0">
                <a:solidFill>
                  <a:srgbClr val="FF5050"/>
                </a:solidFill>
              </a:rPr>
              <a:t>100-140</a:t>
            </a:r>
            <a:r>
              <a:rPr lang="en-US" sz="2800" dirty="0" smtClean="0">
                <a:solidFill>
                  <a:srgbClr val="FF5050"/>
                </a:solidFill>
              </a:rPr>
              <a:t>mmHg</a:t>
            </a:r>
          </a:p>
          <a:p>
            <a:pPr eaLnBrk="1" hangingPunct="1">
              <a:lnSpc>
                <a:spcPct val="90000"/>
              </a:lnSpc>
              <a:buFont typeface="Wingdings" pitchFamily="2" charset="2"/>
              <a:buNone/>
              <a:defRPr/>
            </a:pPr>
            <a:r>
              <a:rPr lang="en-US" b="1" dirty="0" smtClean="0"/>
              <a:t>SBP depends on cardiac output</a:t>
            </a:r>
            <a:r>
              <a:rPr lang="en-US" sz="3600" dirty="0" smtClean="0"/>
              <a:t> </a:t>
            </a:r>
            <a:r>
              <a:rPr lang="en-US" sz="2800" dirty="0" smtClean="0"/>
              <a:t>(av. 5,25 l/min)</a:t>
            </a:r>
          </a:p>
          <a:p>
            <a:pPr eaLnBrk="1" hangingPunct="1">
              <a:lnSpc>
                <a:spcPct val="90000"/>
              </a:lnSpc>
              <a:buFont typeface="Wingdings" pitchFamily="2" charset="2"/>
              <a:buNone/>
              <a:defRPr/>
            </a:pPr>
            <a:r>
              <a:rPr lang="en-US" dirty="0" smtClean="0">
                <a:solidFill>
                  <a:schemeClr val="hlink"/>
                </a:solidFill>
              </a:rPr>
              <a:t>cardiac output</a:t>
            </a:r>
            <a:r>
              <a:rPr lang="en-US" dirty="0" smtClean="0"/>
              <a:t> </a:t>
            </a:r>
            <a:r>
              <a:rPr lang="en-US" dirty="0" smtClean="0">
                <a:solidFill>
                  <a:srgbClr val="FFFF66"/>
                </a:solidFill>
              </a:rPr>
              <a:t>=</a:t>
            </a:r>
            <a:r>
              <a:rPr lang="en-US" dirty="0" smtClean="0"/>
              <a:t> </a:t>
            </a:r>
            <a:r>
              <a:rPr lang="en-US" dirty="0" smtClean="0">
                <a:solidFill>
                  <a:srgbClr val="FF5050"/>
                </a:solidFill>
              </a:rPr>
              <a:t>stroke volume</a:t>
            </a:r>
            <a:r>
              <a:rPr lang="en-US" sz="3600" dirty="0" smtClean="0">
                <a:solidFill>
                  <a:srgbClr val="FF5050"/>
                </a:solidFill>
              </a:rPr>
              <a:t> </a:t>
            </a:r>
            <a:r>
              <a:rPr lang="en-US" sz="2800" dirty="0" smtClean="0">
                <a:solidFill>
                  <a:srgbClr val="FFFF66"/>
                </a:solidFill>
              </a:rPr>
              <a:t>x</a:t>
            </a:r>
            <a:r>
              <a:rPr lang="en-US" sz="3600" dirty="0" smtClean="0"/>
              <a:t> </a:t>
            </a:r>
            <a:r>
              <a:rPr lang="en-US" dirty="0" smtClean="0">
                <a:solidFill>
                  <a:srgbClr val="92D050"/>
                </a:solidFill>
              </a:rPr>
              <a:t>heart rate</a:t>
            </a:r>
          </a:p>
          <a:p>
            <a:pPr eaLnBrk="1" hangingPunct="1">
              <a:lnSpc>
                <a:spcPct val="90000"/>
              </a:lnSpc>
              <a:buNone/>
              <a:defRPr/>
            </a:pPr>
            <a:r>
              <a:rPr lang="en-US" dirty="0" smtClean="0">
                <a:solidFill>
                  <a:srgbClr val="FF5050"/>
                </a:solidFill>
              </a:rPr>
              <a:t>Stroke volume depends on: </a:t>
            </a:r>
          </a:p>
          <a:p>
            <a:pPr eaLnBrk="1" hangingPunct="1">
              <a:lnSpc>
                <a:spcPct val="90000"/>
              </a:lnSpc>
              <a:buFontTx/>
              <a:buNone/>
              <a:defRPr/>
            </a:pPr>
            <a:r>
              <a:rPr lang="bg-BG" sz="3600" dirty="0" smtClean="0">
                <a:cs typeface="Arial" charset="0"/>
              </a:rPr>
              <a:t>●</a:t>
            </a:r>
            <a:r>
              <a:rPr lang="en-US" dirty="0" smtClean="0"/>
              <a:t> venous return</a:t>
            </a:r>
          </a:p>
          <a:p>
            <a:pPr eaLnBrk="1" hangingPunct="1">
              <a:lnSpc>
                <a:spcPct val="90000"/>
              </a:lnSpc>
              <a:buFontTx/>
              <a:buNone/>
              <a:defRPr/>
            </a:pPr>
            <a:r>
              <a:rPr lang="bg-BG" sz="3600" dirty="0" smtClean="0">
                <a:cs typeface="Arial" charset="0"/>
              </a:rPr>
              <a:t>●</a:t>
            </a:r>
            <a:r>
              <a:rPr lang="en-US" dirty="0" smtClean="0"/>
              <a:t> </a:t>
            </a:r>
            <a:r>
              <a:rPr lang="en-US" dirty="0" err="1" smtClean="0"/>
              <a:t>dystensibility</a:t>
            </a:r>
            <a:r>
              <a:rPr lang="en-US" dirty="0" smtClean="0"/>
              <a:t> of arterial vessels</a:t>
            </a:r>
          </a:p>
          <a:p>
            <a:pPr eaLnBrk="1" hangingPunct="1">
              <a:lnSpc>
                <a:spcPct val="90000"/>
              </a:lnSpc>
              <a:buFontTx/>
              <a:buNone/>
              <a:defRPr/>
            </a:pPr>
            <a:r>
              <a:rPr lang="bg-BG" sz="3600" dirty="0" smtClean="0">
                <a:cs typeface="Arial" charset="0"/>
              </a:rPr>
              <a:t>●</a:t>
            </a:r>
            <a:r>
              <a:rPr lang="en-US" dirty="0" smtClean="0"/>
              <a:t> myocardial contractility</a:t>
            </a:r>
          </a:p>
          <a:p>
            <a:pPr eaLnBrk="1" hangingPunct="1">
              <a:lnSpc>
                <a:spcPct val="90000"/>
              </a:lnSpc>
              <a:buNone/>
              <a:defRPr/>
            </a:pPr>
            <a:r>
              <a:rPr lang="en-US" dirty="0" smtClean="0">
                <a:solidFill>
                  <a:srgbClr val="92D050"/>
                </a:solidFill>
              </a:rPr>
              <a:t>Heart rate depends on:</a:t>
            </a:r>
          </a:p>
          <a:p>
            <a:pPr eaLnBrk="1" hangingPunct="1">
              <a:lnSpc>
                <a:spcPct val="90000"/>
              </a:lnSpc>
              <a:buFontTx/>
              <a:buNone/>
              <a:defRPr/>
            </a:pPr>
            <a:r>
              <a:rPr lang="bg-BG" sz="3600" dirty="0" smtClean="0">
                <a:cs typeface="Arial" charset="0"/>
              </a:rPr>
              <a:t>●</a:t>
            </a:r>
            <a:r>
              <a:rPr lang="en-US" dirty="0" smtClean="0"/>
              <a:t> the tone of </a:t>
            </a:r>
            <a:r>
              <a:rPr lang="en-US" dirty="0" err="1" smtClean="0"/>
              <a:t>sympathicus</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4000" b="1" smtClean="0"/>
              <a:t>Blood pressure (BP)</a:t>
            </a:r>
            <a:endParaRPr lang="bg-BG" sz="4000" b="1" smtClean="0"/>
          </a:p>
        </p:txBody>
      </p:sp>
      <p:sp>
        <p:nvSpPr>
          <p:cNvPr id="99331" name="Rectangle 3"/>
          <p:cNvSpPr>
            <a:spLocks noGrp="1" noChangeArrowheads="1"/>
          </p:cNvSpPr>
          <p:nvPr>
            <p:ph idx="1"/>
          </p:nvPr>
        </p:nvSpPr>
        <p:spPr>
          <a:xfrm>
            <a:off x="0" y="1844675"/>
            <a:ext cx="9144000" cy="4641850"/>
          </a:xfrm>
        </p:spPr>
        <p:txBody>
          <a:bodyPr/>
          <a:lstStyle/>
          <a:p>
            <a:pPr eaLnBrk="1" hangingPunct="1">
              <a:defRPr/>
            </a:pPr>
            <a:r>
              <a:rPr lang="en-US" sz="3600" dirty="0" smtClean="0">
                <a:solidFill>
                  <a:srgbClr val="002060"/>
                </a:solidFill>
              </a:rPr>
              <a:t>Diastolic BP </a:t>
            </a:r>
            <a:r>
              <a:rPr lang="en-US" sz="3600" dirty="0" smtClean="0"/>
              <a:t>normal value: </a:t>
            </a:r>
            <a:r>
              <a:rPr lang="en-US" sz="3600" dirty="0" smtClean="0">
                <a:solidFill>
                  <a:srgbClr val="002060"/>
                </a:solidFill>
              </a:rPr>
              <a:t>60-90 </a:t>
            </a:r>
            <a:r>
              <a:rPr lang="en-US" sz="2800" dirty="0" smtClean="0">
                <a:solidFill>
                  <a:srgbClr val="002060"/>
                </a:solidFill>
              </a:rPr>
              <a:t>mmHg</a:t>
            </a:r>
          </a:p>
          <a:p>
            <a:pPr eaLnBrk="1" hangingPunct="1">
              <a:buFont typeface="Wingdings" pitchFamily="2" charset="2"/>
              <a:buNone/>
              <a:defRPr/>
            </a:pPr>
            <a:r>
              <a:rPr lang="en-US" sz="3600" dirty="0" smtClean="0"/>
              <a:t>Depends on: peripheral resistance</a:t>
            </a:r>
          </a:p>
          <a:p>
            <a:pPr eaLnBrk="1" hangingPunct="1">
              <a:buFont typeface="Wingdings" pitchFamily="2" charset="2"/>
              <a:buNone/>
              <a:defRPr/>
            </a:pPr>
            <a:endParaRPr lang="en-US" sz="3600" dirty="0" smtClean="0"/>
          </a:p>
          <a:p>
            <a:pPr eaLnBrk="1" hangingPunct="1">
              <a:defRPr/>
            </a:pPr>
            <a:r>
              <a:rPr lang="en-US" sz="3600" dirty="0" smtClean="0">
                <a:solidFill>
                  <a:schemeClr val="accent6">
                    <a:lumMod val="50000"/>
                  </a:schemeClr>
                </a:solidFill>
              </a:rPr>
              <a:t>Pulse pressure </a:t>
            </a:r>
            <a:r>
              <a:rPr lang="en-US" sz="3600" dirty="0" smtClean="0"/>
              <a:t>= SBP – DBP</a:t>
            </a:r>
          </a:p>
          <a:p>
            <a:pPr eaLnBrk="1" hangingPunct="1">
              <a:buFont typeface="Wingdings" pitchFamily="2" charset="2"/>
              <a:buNone/>
              <a:defRPr/>
            </a:pPr>
            <a:endParaRPr lang="en-US" sz="3600" dirty="0" smtClean="0"/>
          </a:p>
          <a:p>
            <a:pPr eaLnBrk="1" hangingPunct="1">
              <a:defRPr/>
            </a:pPr>
            <a:r>
              <a:rPr lang="en-US" sz="3600" dirty="0" smtClean="0">
                <a:solidFill>
                  <a:schemeClr val="accent2">
                    <a:lumMod val="50000"/>
                  </a:schemeClr>
                </a:solidFill>
              </a:rPr>
              <a:t>Mean BP </a:t>
            </a:r>
            <a:r>
              <a:rPr lang="en-US" sz="3600" dirty="0" smtClean="0"/>
              <a:t>= DBP + 1/3 PP</a:t>
            </a:r>
          </a:p>
          <a:p>
            <a:pPr eaLnBrk="1" hangingPunct="1">
              <a:defRPr/>
            </a:pPr>
            <a:endParaRPr lang="bg-BG" sz="3600" dirty="0" smtClean="0"/>
          </a:p>
          <a:p>
            <a:pPr eaLnBrk="1" hangingPunct="1">
              <a:defRPr/>
            </a:pPr>
            <a:endParaRPr lang="bg-BG"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endParaRPr lang="bg-BG" smtClean="0"/>
          </a:p>
        </p:txBody>
      </p:sp>
      <p:sp>
        <p:nvSpPr>
          <p:cNvPr id="137219" name="Rectangle 3"/>
          <p:cNvSpPr>
            <a:spLocks noGrp="1" noChangeArrowheads="1"/>
          </p:cNvSpPr>
          <p:nvPr>
            <p:ph idx="1"/>
          </p:nvPr>
        </p:nvSpPr>
        <p:spPr/>
        <p:txBody>
          <a:bodyPr/>
          <a:lstStyle/>
          <a:p>
            <a:pPr eaLnBrk="1" hangingPunct="1">
              <a:defRPr/>
            </a:pPr>
            <a:endParaRPr lang="bg-BG" smtClean="0"/>
          </a:p>
        </p:txBody>
      </p:sp>
      <p:pic>
        <p:nvPicPr>
          <p:cNvPr id="23556" name="Picture 5" descr="Figure3-1"/>
          <p:cNvPicPr>
            <a:picLocks noChangeAspect="1" noChangeArrowheads="1"/>
          </p:cNvPicPr>
          <p:nvPr/>
        </p:nvPicPr>
        <p:blipFill>
          <a:blip r:embed="rId2" cstate="print"/>
          <a:srcRect/>
          <a:stretch>
            <a:fillRect/>
          </a:stretch>
        </p:blipFill>
        <p:spPr bwMode="auto">
          <a:xfrm>
            <a:off x="611188" y="333375"/>
            <a:ext cx="79216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beatnhrt"/>
          <p:cNvPicPr>
            <a:picLocks noChangeAspect="1" noChangeArrowheads="1" noCrop="1"/>
          </p:cNvPicPr>
          <p:nvPr/>
        </p:nvPicPr>
        <p:blipFill>
          <a:blip r:embed="rId2" cstate="print"/>
          <a:srcRect/>
          <a:stretch>
            <a:fillRect/>
          </a:stretch>
        </p:blipFill>
        <p:spPr bwMode="auto">
          <a:xfrm>
            <a:off x="467544" y="2204864"/>
            <a:ext cx="3888432" cy="3672408"/>
          </a:xfrm>
          <a:prstGeom prst="rect">
            <a:avLst/>
          </a:prstGeom>
          <a:noFill/>
          <a:ln w="38100">
            <a:solidFill>
              <a:schemeClr val="accent4">
                <a:lumMod val="50000"/>
              </a:schemeClr>
            </a:solidFill>
          </a:ln>
        </p:spPr>
      </p:pic>
      <p:sp>
        <p:nvSpPr>
          <p:cNvPr id="9219" name="Text Box 1027"/>
          <p:cNvSpPr txBox="1">
            <a:spLocks noChangeArrowheads="1"/>
          </p:cNvSpPr>
          <p:nvPr/>
        </p:nvSpPr>
        <p:spPr bwMode="auto">
          <a:xfrm>
            <a:off x="0" y="260648"/>
            <a:ext cx="9144000" cy="1200329"/>
          </a:xfrm>
          <a:prstGeom prst="rect">
            <a:avLst/>
          </a:prstGeom>
          <a:noFill/>
          <a:ln w="9525">
            <a:noFill/>
            <a:miter lim="800000"/>
            <a:headEnd/>
            <a:tailEnd/>
          </a:ln>
          <a:effectLst/>
        </p:spPr>
        <p:txBody>
          <a:bodyPr wrap="square">
            <a:spAutoFit/>
          </a:bodyPr>
          <a:lstStyle/>
          <a:p>
            <a:pPr>
              <a:spcBef>
                <a:spcPct val="50000"/>
              </a:spcBef>
            </a:pPr>
            <a:r>
              <a:rPr lang="en-US" sz="3600" dirty="0" smtClean="0"/>
              <a:t>Pressures in the Various Portions of the Circulation</a:t>
            </a:r>
            <a:endParaRPr lang="en-GB" sz="3600" b="1" dirty="0">
              <a:solidFill>
                <a:srgbClr val="CC0000"/>
              </a:solidFill>
              <a:latin typeface="Arial" charset="0"/>
            </a:endParaRPr>
          </a:p>
        </p:txBody>
      </p:sp>
      <p:sp>
        <p:nvSpPr>
          <p:cNvPr id="8" name="TextBox 7"/>
          <p:cNvSpPr txBox="1"/>
          <p:nvPr/>
        </p:nvSpPr>
        <p:spPr>
          <a:xfrm>
            <a:off x="4427984" y="1412776"/>
            <a:ext cx="4716016" cy="5693866"/>
          </a:xfrm>
          <a:prstGeom prst="rect">
            <a:avLst/>
          </a:prstGeom>
          <a:noFill/>
        </p:spPr>
        <p:txBody>
          <a:bodyPr wrap="square" rtlCol="0">
            <a:spAutoFit/>
          </a:bodyPr>
          <a:lstStyle/>
          <a:p>
            <a:r>
              <a:rPr lang="en-US" sz="2800" dirty="0" smtClean="0"/>
              <a:t>Because the heart pumps blood continually into the aorta, the </a:t>
            </a:r>
            <a:r>
              <a:rPr lang="en-US" sz="2800" dirty="0" smtClean="0">
                <a:solidFill>
                  <a:srgbClr val="FFFF00"/>
                </a:solidFill>
              </a:rPr>
              <a:t>mean pressure in the aorta is high, averaging about 100 mm Hg. </a:t>
            </a:r>
          </a:p>
          <a:p>
            <a:r>
              <a:rPr lang="en-US" sz="2800" dirty="0" smtClean="0"/>
              <a:t>Also, because heart pumping is </a:t>
            </a:r>
            <a:r>
              <a:rPr lang="en-US" sz="2800" dirty="0" err="1" smtClean="0"/>
              <a:t>pulsatile</a:t>
            </a:r>
            <a:r>
              <a:rPr lang="en-US" sz="2800" dirty="0" smtClean="0"/>
              <a:t>, the arterial pressure alternates between </a:t>
            </a:r>
            <a:r>
              <a:rPr lang="en-US" sz="2800" dirty="0" smtClean="0">
                <a:solidFill>
                  <a:srgbClr val="FFFFCC"/>
                </a:solidFill>
              </a:rPr>
              <a:t>a </a:t>
            </a:r>
            <a:r>
              <a:rPr lang="en-US" sz="2800" i="1" dirty="0" smtClean="0">
                <a:solidFill>
                  <a:srgbClr val="FFFFCC"/>
                </a:solidFill>
              </a:rPr>
              <a:t>systolic pressure level of 120 mm Hg and a diastolic pressure level </a:t>
            </a:r>
            <a:r>
              <a:rPr lang="en-US" sz="2800" dirty="0" smtClean="0">
                <a:solidFill>
                  <a:srgbClr val="FFFFCC"/>
                </a:solidFill>
              </a:rPr>
              <a:t>of 80 mm Hg.</a:t>
            </a:r>
          </a:p>
          <a:p>
            <a:endParaRPr lang="bg-BG"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r>
              <a:rPr lang="en-US" dirty="0" smtClean="0"/>
              <a:t>Pressures in the Various Portions of the Circulation</a:t>
            </a:r>
            <a:endParaRPr lang="bg-BG" dirty="0"/>
          </a:p>
        </p:txBody>
      </p:sp>
      <p:sp>
        <p:nvSpPr>
          <p:cNvPr id="3" name="Content Placeholder 2"/>
          <p:cNvSpPr>
            <a:spLocks noGrp="1"/>
          </p:cNvSpPr>
          <p:nvPr>
            <p:ph idx="1"/>
          </p:nvPr>
        </p:nvSpPr>
        <p:spPr>
          <a:xfrm>
            <a:off x="0" y="2132856"/>
            <a:ext cx="9144000" cy="4725144"/>
          </a:xfrm>
        </p:spPr>
        <p:txBody>
          <a:bodyPr>
            <a:normAutofit/>
          </a:bodyPr>
          <a:lstStyle/>
          <a:p>
            <a:r>
              <a:rPr lang="en-US" dirty="0" smtClean="0"/>
              <a:t>As the blood flows through the </a:t>
            </a:r>
            <a:r>
              <a:rPr lang="en-US" i="1" dirty="0" smtClean="0"/>
              <a:t>systemic circulation,</a:t>
            </a:r>
          </a:p>
          <a:p>
            <a:pPr>
              <a:buNone/>
            </a:pPr>
            <a:r>
              <a:rPr lang="en-US" dirty="0" smtClean="0"/>
              <a:t>	its </a:t>
            </a:r>
            <a:r>
              <a:rPr lang="en-US" dirty="0" smtClean="0">
                <a:solidFill>
                  <a:srgbClr val="FFFFCC"/>
                </a:solidFill>
              </a:rPr>
              <a:t>mean pressure falls progressively to about 0 mm Hg by the time it reaches the termination of the </a:t>
            </a:r>
            <a:r>
              <a:rPr lang="en-US" dirty="0" err="1" smtClean="0">
                <a:solidFill>
                  <a:srgbClr val="FFFFCC"/>
                </a:solidFill>
              </a:rPr>
              <a:t>venae</a:t>
            </a:r>
            <a:r>
              <a:rPr lang="en-US" dirty="0" smtClean="0">
                <a:solidFill>
                  <a:srgbClr val="FFFFCC"/>
                </a:solidFill>
              </a:rPr>
              <a:t> </a:t>
            </a:r>
            <a:r>
              <a:rPr lang="en-US" dirty="0" err="1" smtClean="0">
                <a:solidFill>
                  <a:srgbClr val="FFFFCC"/>
                </a:solidFill>
              </a:rPr>
              <a:t>cavae</a:t>
            </a:r>
            <a:r>
              <a:rPr lang="en-US" dirty="0" smtClean="0">
                <a:solidFill>
                  <a:srgbClr val="FFFFCC"/>
                </a:solidFill>
              </a:rPr>
              <a:t> where they empty into the right atrium </a:t>
            </a:r>
            <a:r>
              <a:rPr lang="en-US" dirty="0" smtClean="0"/>
              <a:t>of the  heart.</a:t>
            </a:r>
          </a:p>
          <a:p>
            <a:r>
              <a:rPr lang="en-US" dirty="0" smtClean="0">
                <a:solidFill>
                  <a:srgbClr val="FFFFCC"/>
                </a:solidFill>
              </a:rPr>
              <a:t>The pressure in the systemic capillaries varies from as high as 35 mm Hg near the arteriolar ends to as low as 10 mm Hg near the venous ends.</a:t>
            </a:r>
          </a:p>
          <a:p>
            <a:pPr>
              <a:buNone/>
            </a:pPr>
            <a:endParaRPr lang="en-US" dirty="0" smtClean="0"/>
          </a:p>
          <a:p>
            <a:pPr>
              <a:buNone/>
            </a:pPr>
            <a:endParaRPr lang="bg-B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Pressures in the Various Portions of the Circulation</a:t>
            </a:r>
            <a:endParaRPr lang="bg-BG" dirty="0"/>
          </a:p>
        </p:txBody>
      </p:sp>
      <p:sp>
        <p:nvSpPr>
          <p:cNvPr id="3" name="Content Placeholder 2"/>
          <p:cNvSpPr>
            <a:spLocks noGrp="1"/>
          </p:cNvSpPr>
          <p:nvPr>
            <p:ph idx="1"/>
          </p:nvPr>
        </p:nvSpPr>
        <p:spPr>
          <a:xfrm>
            <a:off x="457200" y="1772816"/>
            <a:ext cx="8229600" cy="4536544"/>
          </a:xfrm>
        </p:spPr>
        <p:txBody>
          <a:bodyPr>
            <a:normAutofit/>
          </a:bodyPr>
          <a:lstStyle/>
          <a:p>
            <a:r>
              <a:rPr lang="en-US" dirty="0" smtClean="0"/>
              <a:t>In the pulmonary arteries, the pressure is </a:t>
            </a:r>
            <a:r>
              <a:rPr lang="en-US" dirty="0" err="1" smtClean="0"/>
              <a:t>pulsatile</a:t>
            </a:r>
            <a:r>
              <a:rPr lang="en-US" dirty="0" smtClean="0"/>
              <a:t>, just as in the aorta, but the pressure level is far less: </a:t>
            </a:r>
            <a:r>
              <a:rPr lang="en-US" i="1" dirty="0" smtClean="0">
                <a:solidFill>
                  <a:srgbClr val="92D050"/>
                </a:solidFill>
              </a:rPr>
              <a:t>pulmonary artery systolic pressure averages </a:t>
            </a:r>
            <a:r>
              <a:rPr lang="en-US" dirty="0" smtClean="0">
                <a:solidFill>
                  <a:srgbClr val="92D050"/>
                </a:solidFill>
              </a:rPr>
              <a:t>about 25 mm Hg and </a:t>
            </a:r>
            <a:r>
              <a:rPr lang="en-US" i="1" dirty="0" smtClean="0">
                <a:solidFill>
                  <a:srgbClr val="92D050"/>
                </a:solidFill>
              </a:rPr>
              <a:t>diastolic pressure 8 mm Hg, with </a:t>
            </a:r>
            <a:r>
              <a:rPr lang="en-US" dirty="0" smtClean="0">
                <a:solidFill>
                  <a:srgbClr val="92D050"/>
                </a:solidFill>
              </a:rPr>
              <a:t>a mean pulmonary arterial pressure of only 16 mm Hg.</a:t>
            </a:r>
          </a:p>
          <a:p>
            <a:r>
              <a:rPr lang="en-US" dirty="0" smtClean="0">
                <a:solidFill>
                  <a:schemeClr val="accent2">
                    <a:lumMod val="60000"/>
                    <a:lumOff val="40000"/>
                  </a:schemeClr>
                </a:solidFill>
              </a:rPr>
              <a:t>The mean pulmonary capillary pressure averages only 7 mm Hg.</a:t>
            </a:r>
            <a:endParaRPr lang="bg-BG"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1901</TotalTime>
  <Words>2142</Words>
  <Application>Microsoft Office PowerPoint</Application>
  <PresentationFormat>On-screen Show (4:3)</PresentationFormat>
  <Paragraphs>128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Rapid Control of Arterial Pressure. Dominant Role of the Kidney in Long-Term Regulation of Arterial Pressure</vt:lpstr>
      <vt:lpstr>Physical characteristics of the circulation</vt:lpstr>
      <vt:lpstr>Blood pressure</vt:lpstr>
      <vt:lpstr>Blood pressure (BP)</vt:lpstr>
      <vt:lpstr>Blood pressure (BP)</vt:lpstr>
      <vt:lpstr>Slide 6</vt:lpstr>
      <vt:lpstr>Slide 7</vt:lpstr>
      <vt:lpstr>Pressures in the Various Portions of the Circulation</vt:lpstr>
      <vt:lpstr>Pressures in the Various Portions of the Circulation</vt:lpstr>
      <vt:lpstr>Rapid control of blood pressure</vt:lpstr>
      <vt:lpstr>Slide 11</vt:lpstr>
      <vt:lpstr>Vasomotor Center in the Brain and Its Control of the Vasoconstrictor System </vt:lpstr>
      <vt:lpstr>Vasomotor Center in the Brain and Its Control of the Vasoconstrictor System</vt:lpstr>
      <vt:lpstr>Vasomotor Center in the Brain and Its Control of the Vasoconstrictor System </vt:lpstr>
      <vt:lpstr>Slide 15</vt:lpstr>
      <vt:lpstr>THE ARTERIAL BARORECEPTORS</vt:lpstr>
      <vt:lpstr>Slide 17</vt:lpstr>
      <vt:lpstr>Slide 18</vt:lpstr>
      <vt:lpstr>Slide 19</vt:lpstr>
      <vt:lpstr>THE ARTERIAL CHEMORECEPTORS</vt:lpstr>
      <vt:lpstr>THE ARTERIAL CHEMORECEPTORS</vt:lpstr>
      <vt:lpstr>Slide 22</vt:lpstr>
      <vt:lpstr>Slide 23</vt:lpstr>
      <vt:lpstr>Slide 24</vt:lpstr>
      <vt:lpstr>OTHER CARDIOVASCULAR RECEPTORS</vt:lpstr>
      <vt:lpstr>OTHER CARDIOVASCULAR RECEPTORS</vt:lpstr>
      <vt:lpstr>Slide 27</vt:lpstr>
      <vt:lpstr>OTHER CARDIOVASCULAR RECEPTORS</vt:lpstr>
      <vt:lpstr>RECEPTORS IN THE SOMATIC SYSTEM</vt:lpstr>
      <vt:lpstr>RECEPTORS IN THE SOMATIC SYSTEM</vt:lpstr>
      <vt:lpstr>CEREBRAL ISCHEMIC RESPONSE</vt:lpstr>
      <vt:lpstr> HIGHER CENTERS </vt:lpstr>
      <vt:lpstr>Slide 33</vt:lpstr>
      <vt:lpstr>Slide 34</vt:lpstr>
      <vt:lpstr>Slide 35</vt:lpstr>
      <vt:lpstr>Long-term regulation of blood pressure</vt:lpstr>
      <vt:lpstr>Control of blood pressure</vt:lpstr>
      <vt:lpstr>Thanks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 Function of the valves. Work output of the heart. Heard sounds.  Intrinsic and extrinsinc regulation of myocardial performance.</dc:title>
  <dc:creator>user</dc:creator>
  <cp:lastModifiedBy>user</cp:lastModifiedBy>
  <cp:revision>149</cp:revision>
  <dcterms:created xsi:type="dcterms:W3CDTF">2013-10-18T13:19:41Z</dcterms:created>
  <dcterms:modified xsi:type="dcterms:W3CDTF">2018-01-23T13:48:24Z</dcterms:modified>
</cp:coreProperties>
</file>