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6521-888B-4933-8E69-0999656B582C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260F-6AE2-4404-9F7B-BBC72C0FCE9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6521-888B-4933-8E69-0999656B582C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260F-6AE2-4404-9F7B-BBC72C0FCE9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6521-888B-4933-8E69-0999656B582C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260F-6AE2-4404-9F7B-BBC72C0FCE9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6521-888B-4933-8E69-0999656B582C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260F-6AE2-4404-9F7B-BBC72C0FCE9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6521-888B-4933-8E69-0999656B582C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260F-6AE2-4404-9F7B-BBC72C0FCE9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6521-888B-4933-8E69-0999656B582C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260F-6AE2-4404-9F7B-BBC72C0FCE9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6521-888B-4933-8E69-0999656B582C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260F-6AE2-4404-9F7B-BBC72C0FCE9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6521-888B-4933-8E69-0999656B582C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C2260F-6AE2-4404-9F7B-BBC72C0FCE99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6521-888B-4933-8E69-0999656B582C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260F-6AE2-4404-9F7B-BBC72C0FCE9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6521-888B-4933-8E69-0999656B582C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BC2260F-6AE2-4404-9F7B-BBC72C0FCE9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C7D6521-888B-4933-8E69-0999656B582C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260F-6AE2-4404-9F7B-BBC72C0FCE9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C7D6521-888B-4933-8E69-0999656B582C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BC2260F-6AE2-4404-9F7B-BBC72C0FCE99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04864"/>
            <a:ext cx="8964613" cy="41767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g-BG" sz="3600" dirty="0" smtClean="0">
                <a:solidFill>
                  <a:srgbClr val="66FFFF"/>
                </a:solidFill>
              </a:rPr>
              <a:t>Физиология на възбудимите тъкани. </a:t>
            </a:r>
            <a:br>
              <a:rPr lang="bg-BG" sz="3600" dirty="0" smtClean="0">
                <a:solidFill>
                  <a:srgbClr val="66FFFF"/>
                </a:solidFill>
              </a:rPr>
            </a:br>
            <a:r>
              <a:rPr lang="bg-BG" sz="3600" dirty="0" smtClean="0">
                <a:solidFill>
                  <a:srgbClr val="66FFFF"/>
                </a:solidFill>
              </a:rPr>
              <a:t>Мембранен потенциал на покой. Акционен потенциал. Провеждане на акционния потенциал</a:t>
            </a:r>
            <a:endParaRPr lang="bg-BG" sz="3600" dirty="0">
              <a:solidFill>
                <a:srgbClr val="66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6375" y="5013325"/>
            <a:ext cx="6372225" cy="175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g-BG" dirty="0" smtClean="0">
                <a:solidFill>
                  <a:srgbClr val="CCFFFF"/>
                </a:solidFill>
              </a:rPr>
              <a:t>доц. д-р Боряна Русева, д.м.</a:t>
            </a:r>
          </a:p>
          <a:p>
            <a:pPr>
              <a:defRPr/>
            </a:pPr>
            <a:r>
              <a:rPr lang="bg-BG" dirty="0" smtClean="0">
                <a:solidFill>
                  <a:srgbClr val="CCFFFF"/>
                </a:solidFill>
              </a:rPr>
              <a:t>Сектор “Физиология”</a:t>
            </a:r>
          </a:p>
          <a:p>
            <a:pPr>
              <a:defRPr/>
            </a:pPr>
            <a:r>
              <a:rPr lang="bg-BG" dirty="0" smtClean="0">
                <a:solidFill>
                  <a:srgbClr val="CCFFFF"/>
                </a:solidFill>
              </a:rPr>
              <a:t>МУ-Плевен</a:t>
            </a:r>
            <a:endParaRPr lang="bg-BG" dirty="0">
              <a:solidFill>
                <a:srgbClr val="CCFFFF"/>
              </a:solidFill>
            </a:endParaRPr>
          </a:p>
        </p:txBody>
      </p:sp>
      <p:pic>
        <p:nvPicPr>
          <p:cNvPr id="49156" name="Picture 6" descr="anim_nerv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365625"/>
            <a:ext cx="7143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80" y="188640"/>
            <a:ext cx="663893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alt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 УНИВЕРСИТЕТ </a:t>
            </a:r>
            <a:r>
              <a:rPr lang="bg-BG" alt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r>
              <a:rPr lang="bg-BG" alt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bg-BG" alt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bg-BG" alt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	ФАКУЛТЕТ ПО МЕДИЦИНА</a:t>
            </a:r>
            <a:r>
              <a:rPr lang="en-US" alt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en-US" alt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</a:br>
            <a:r>
              <a:rPr lang="bg-BG" alt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br>
              <a:rPr lang="bg-BG" alt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1556792"/>
            <a:ext cx="1883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bg-BG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Лекция №2</a:t>
            </a:r>
            <a:endParaRPr lang="bg-BG" sz="24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bg-BG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004887" cy="987425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2339752" y="908720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8229600" cy="13985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bg-BG" dirty="0" smtClean="0"/>
              <a:t>Характеристика </a:t>
            </a:r>
            <a:br>
              <a:rPr lang="bg-BG" dirty="0" smtClean="0"/>
            </a:br>
            <a:r>
              <a:rPr lang="bg-BG" dirty="0" smtClean="0"/>
              <a:t>на Локалния отговор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905000"/>
            <a:ext cx="8642350" cy="4619625"/>
          </a:xfrm>
        </p:spPr>
        <p:txBody>
          <a:bodyPr/>
          <a:lstStyle/>
          <a:p>
            <a:pPr>
              <a:defRPr/>
            </a:pPr>
            <a:r>
              <a:rPr lang="bg-BG" dirty="0" smtClean="0"/>
              <a:t>Амплитудата му е пропорционална на силата на дразнителя (амплитудно кодиране на информацията за силата на дразнителя);</a:t>
            </a:r>
          </a:p>
          <a:p>
            <a:pPr>
              <a:defRPr/>
            </a:pPr>
            <a:r>
              <a:rPr lang="bg-BG" dirty="0" smtClean="0"/>
              <a:t>Разпространява се със затихване в ограничен участък от мястото на генериране;</a:t>
            </a:r>
          </a:p>
          <a:p>
            <a:pPr>
              <a:defRPr/>
            </a:pPr>
            <a:r>
              <a:rPr lang="bg-BG" dirty="0" smtClean="0"/>
              <a:t>Има възможност за сумиране на локалните отговори.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9396" name="Picture 4" descr="nn1103-1121-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5715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PS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213100"/>
            <a:ext cx="45116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TextBox 6"/>
          <p:cNvSpPr txBox="1">
            <a:spLocks noChangeArrowheads="1"/>
          </p:cNvSpPr>
          <p:nvPr/>
        </p:nvSpPr>
        <p:spPr bwMode="auto">
          <a:xfrm>
            <a:off x="179388" y="3644900"/>
            <a:ext cx="4176712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2000"/>
              <a:t>Електроневъзбудимите мембрани (сетивни рецептори и постсинаптичните мембрани)</a:t>
            </a:r>
            <a:r>
              <a:rPr lang="en-US" sz="2000"/>
              <a:t> </a:t>
            </a:r>
            <a:r>
              <a:rPr lang="bg-BG" sz="2000"/>
              <a:t>генерират Локален отговор при възбуждане.</a:t>
            </a:r>
            <a:endParaRPr lang="en-US" sz="2000"/>
          </a:p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bg-BG" dirty="0" smtClean="0"/>
              <a:t>Видове рецептори на постсинаптичната мембрана</a:t>
            </a:r>
            <a:endParaRPr lang="bg-BG" dirty="0"/>
          </a:p>
        </p:txBody>
      </p:sp>
      <p:pic>
        <p:nvPicPr>
          <p:cNvPr id="60419" name="Content Placeholder 3" descr="Ligand-gated_vs_G-prote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16455"/>
            <a:ext cx="7467600" cy="38934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N </a:t>
            </a:r>
            <a:r>
              <a:rPr lang="bg-BG" dirty="0" smtClean="0"/>
              <a:t>– холинергични рецептори</a:t>
            </a:r>
            <a:endParaRPr lang="bg-BG" dirty="0"/>
          </a:p>
        </p:txBody>
      </p:sp>
      <p:pic>
        <p:nvPicPr>
          <p:cNvPr id="61443" name="Picture 7" descr="fp6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1013" y="1600200"/>
            <a:ext cx="649997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bg-BG" dirty="0" smtClean="0"/>
              <a:t>Акционен потенциал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507413" cy="46926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i="1" dirty="0" smtClean="0"/>
              <a:t>Под действие на достатъчно силен дразнител (прагов) в електровъзбудимата мембрана протичат последователно и за точно определено време следните промени: намаляване на мембранния потенциал (деполяризация) до определена стойност, последвана от възстановяване на мембранния потенциал (реполяризация).</a:t>
            </a:r>
            <a:r>
              <a:rPr lang="ru-RU" dirty="0" smtClean="0"/>
              <a:t> Съвкупността от тези промени се нарича </a:t>
            </a:r>
            <a:r>
              <a:rPr lang="ru-RU" b="1" i="1" dirty="0" smtClean="0"/>
              <a:t>акционен потенциал.</a:t>
            </a:r>
            <a:r>
              <a:rPr lang="ru-RU" dirty="0" smtClean="0"/>
              <a:t> </a:t>
            </a:r>
          </a:p>
          <a:p>
            <a:pPr>
              <a:defRPr/>
            </a:pP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85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3600" dirty="0" smtClean="0"/>
              <a:t>Потенциал-зависими натриеви канали</a:t>
            </a:r>
            <a:endParaRPr lang="bg-BG" sz="3600" dirty="0"/>
          </a:p>
        </p:txBody>
      </p:sp>
      <p:pic>
        <p:nvPicPr>
          <p:cNvPr id="63491" name="Picture 2" descr="C:\Users\user\Documents\pom. pharm. lectures\icgatin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9716" y="1600200"/>
            <a:ext cx="51025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bg-BG" dirty="0" smtClean="0"/>
              <a:t>Характеристика на акционния потенциал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5038"/>
            <a:ext cx="8507413" cy="42497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g-BG" sz="4000" dirty="0" smtClean="0"/>
              <a:t>закон за “всичко или нищо”</a:t>
            </a:r>
          </a:p>
          <a:p>
            <a:pPr>
              <a:defRPr/>
            </a:pPr>
            <a:r>
              <a:rPr lang="bg-BG" sz="4000" dirty="0" smtClean="0"/>
              <a:t>честотно кодиране на информацията за силата на надпраговите дразнители</a:t>
            </a:r>
            <a:endParaRPr lang="bg-BG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endParaRPr lang="en-US" sz="2800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5540" name="Picture 4" descr="picture1321105433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557338"/>
            <a:ext cx="77343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611188" y="115888"/>
            <a:ext cx="8532812" cy="12017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 sz="2400"/>
              <a:t>Електровъзбудимите мембрани при възбуждане генерират</a:t>
            </a:r>
            <a:endParaRPr lang="en-US" sz="2400"/>
          </a:p>
          <a:p>
            <a:pPr algn="ctr"/>
            <a:r>
              <a:rPr lang="bg-BG" sz="2400"/>
              <a:t>Акционен потенциал.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bg-BG" dirty="0" smtClean="0"/>
              <a:t>Крива на Хорвег-Вайс</a:t>
            </a:r>
            <a:br>
              <a:rPr lang="bg-BG" dirty="0" smtClean="0"/>
            </a:br>
            <a:r>
              <a:rPr lang="bg-BG" sz="3100" dirty="0" smtClean="0"/>
              <a:t>(зависимост сила-продължителност)</a:t>
            </a:r>
            <a:endParaRPr lang="bg-BG" sz="3100" dirty="0"/>
          </a:p>
        </p:txBody>
      </p:sp>
      <p:pic>
        <p:nvPicPr>
          <p:cNvPr id="66563" name="Picture 3" descr="G:\lectures_14_bg2\fig_02_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1628775"/>
            <a:ext cx="4752975" cy="4392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7588" name="Picture 4" descr="n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4319587" cy="410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7589" name="Picture 5" descr="798ace6285a8ef83e36ebc0667823b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724150"/>
            <a:ext cx="4176713" cy="3944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527175" y="5189538"/>
            <a:ext cx="1681163" cy="523875"/>
          </a:xfrm>
          <a:prstGeom prst="rect">
            <a:avLst/>
          </a:prstGeom>
          <a:solidFill>
            <a:srgbClr val="FFFFCC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2800" b="1" i="1">
                <a:solidFill>
                  <a:srgbClr val="0066FF"/>
                </a:solidFill>
                <a:latin typeface="Verdana" pitchFamily="34" charset="0"/>
              </a:rPr>
              <a:t>неврон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bg-BG" b="1" dirty="0" smtClean="0"/>
              <a:t>Възбудимост и възбуждение</a:t>
            </a:r>
            <a:r>
              <a:rPr lang="bg-BG" sz="4000" dirty="0" smtClean="0"/>
              <a:t/>
            </a:r>
            <a:br>
              <a:rPr lang="bg-BG" sz="4000" dirty="0" smtClean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51863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3600" b="1" i="1" u="sng" dirty="0" smtClean="0">
                <a:latin typeface="Arial" pitchFamily="34" charset="0"/>
                <a:cs typeface="Arial" pitchFamily="34" charset="0"/>
              </a:rPr>
              <a:t>Дразнимост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свойство на живата тъкан да реагира на въздействия от вътрешната или външната среда.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3600" b="1" i="1" u="sng" dirty="0" smtClean="0">
                <a:latin typeface="Arial" pitchFamily="34" charset="0"/>
                <a:cs typeface="Arial" pitchFamily="34" charset="0"/>
              </a:rPr>
              <a:t>Възбудимост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- свойство на възбудимите тъкани (нервна и мускулна) да реагират на въздействия с процес на възбуждение.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3600" b="1" i="1" u="sng" dirty="0" smtClean="0">
                <a:latin typeface="Arial" pitchFamily="34" charset="0"/>
                <a:cs typeface="Arial" pitchFamily="34" charset="0"/>
              </a:rPr>
              <a:t>Възбуждението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е </a:t>
            </a: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специфична промяна на електричния потенциал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на цитоплазмената мембрана на нервните или мускулните клетки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bg-BG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8611" name="Picture 3" descr="neuron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08400" y="809625"/>
            <a:ext cx="5327650" cy="6048375"/>
          </a:xfrm>
          <a:ln>
            <a:solidFill>
              <a:srgbClr val="6699FF"/>
            </a:solidFill>
          </a:ln>
        </p:spPr>
      </p:pic>
      <p:pic>
        <p:nvPicPr>
          <p:cNvPr id="68612" name="Picture 5" descr="figure-05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34290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9636" name="Picture 4" descr="Figure_35_02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60350"/>
            <a:ext cx="69850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bg-BG" sz="3600" b="1" dirty="0" smtClean="0">
                <a:solidFill>
                  <a:srgbClr val="7EF0A4"/>
                </a:solidFill>
              </a:rPr>
              <a:t>Акционен потенциал на неврон</a:t>
            </a:r>
            <a:endParaRPr lang="bg-BG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0660" name="Picture 4" descr="Action_potential_propagation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412875"/>
            <a:ext cx="65532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7813"/>
            <a:ext cx="8291512" cy="10636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bg-BG" sz="3600" dirty="0" smtClean="0">
                <a:solidFill>
                  <a:srgbClr val="7EF0A4"/>
                </a:solidFill>
              </a:rPr>
              <a:t>Генериране на акционен потенциал</a:t>
            </a:r>
            <a:br>
              <a:rPr lang="bg-BG" sz="3600" dirty="0" smtClean="0">
                <a:solidFill>
                  <a:srgbClr val="7EF0A4"/>
                </a:solidFill>
              </a:rPr>
            </a:br>
            <a:endParaRPr lang="bg-BG" sz="3600" dirty="0" smtClean="0">
              <a:solidFill>
                <a:srgbClr val="7EF0A4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05038"/>
            <a:ext cx="8229600" cy="4025900"/>
          </a:xfrm>
        </p:spPr>
        <p:txBody>
          <a:bodyPr/>
          <a:lstStyle/>
          <a:p>
            <a:pPr eaLnBrk="1" hangingPunct="1">
              <a:defRPr/>
            </a:pPr>
            <a:endParaRPr lang="bg-BG" smtClean="0"/>
          </a:p>
        </p:txBody>
      </p:sp>
      <p:pic>
        <p:nvPicPr>
          <p:cNvPr id="71684" name="Picture 5" descr="ANd9GcSOUUbc0CdYmj5j7RF2WSBmWmjkt_m3O36SsR9kUDEjrya9Rj4KQYc8v-c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268413"/>
            <a:ext cx="3816350" cy="4824412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71685" name="Picture 7" descr="Action_Potent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268413"/>
            <a:ext cx="3744913" cy="48244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772400" cy="1462088"/>
          </a:xfrm>
        </p:spPr>
        <p:txBody>
          <a:bodyPr/>
          <a:lstStyle/>
          <a:p>
            <a:pPr algn="ctr">
              <a:defRPr/>
            </a:pPr>
            <a:r>
              <a:rPr lang="bg-BG" sz="2800" dirty="0" smtClean="0"/>
              <a:t>Акционен потенциал на неврона</a:t>
            </a:r>
            <a:endParaRPr lang="en-US" sz="28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2708" name="Picture 5" descr="Na++chann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773238"/>
            <a:ext cx="6294438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6" descr="Vus7fZk94y1HLnJIfotDeg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88913"/>
            <a:ext cx="5183187" cy="2159000"/>
          </a:xfrm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73731" name="Picture 5" descr="signal+propag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708275"/>
            <a:ext cx="7272338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bg-BG" sz="2800" b="1" i="1" dirty="0" smtClean="0">
                <a:solidFill>
                  <a:srgbClr val="FFFF99"/>
                </a:solidFill>
              </a:rPr>
              <a:t>Разпространение на акционния потенциал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bg-BG" smtClean="0"/>
          </a:p>
        </p:txBody>
      </p:sp>
      <p:sp>
        <p:nvSpPr>
          <p:cNvPr id="74756" name="AutoShape 5" descr="2Q=="/>
          <p:cNvSpPr>
            <a:spLocks noChangeAspect="1" noChangeArrowheads="1"/>
          </p:cNvSpPr>
          <p:nvPr/>
        </p:nvSpPr>
        <p:spPr bwMode="auto">
          <a:xfrm>
            <a:off x="0" y="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74757" name="AutoShape 7" descr="2Q=="/>
          <p:cNvSpPr>
            <a:spLocks noChangeAspect="1" noChangeArrowheads="1"/>
          </p:cNvSpPr>
          <p:nvPr/>
        </p:nvSpPr>
        <p:spPr bwMode="auto">
          <a:xfrm>
            <a:off x="0" y="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pic>
        <p:nvPicPr>
          <p:cNvPr id="74758" name="Picture 9" descr="myelinsheath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628775"/>
            <a:ext cx="6696075" cy="4895850"/>
          </a:xfrm>
          <a:prstGeom prst="rect">
            <a:avLst/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039813"/>
          </a:xfrm>
        </p:spPr>
        <p:txBody>
          <a:bodyPr/>
          <a:lstStyle/>
          <a:p>
            <a:pPr algn="ctr">
              <a:defRPr/>
            </a:pPr>
            <a:r>
              <a:rPr lang="bg-BG" sz="4000" dirty="0" smtClean="0"/>
              <a:t>Видове нервни влакна</a:t>
            </a:r>
            <a:endParaRPr lang="en-US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5780" name="Picture 5" descr="0605-table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412875"/>
            <a:ext cx="76327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549275"/>
            <a:ext cx="9036050" cy="13668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bg-BG" sz="4000" dirty="0" smtClean="0">
                <a:solidFill>
                  <a:srgbClr val="FFC000"/>
                </a:solidFill>
              </a:rPr>
              <a:t>Закони за провеждане на възбуждението по нервните влакна:</a:t>
            </a:r>
            <a:endParaRPr lang="bg-BG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507413" cy="39624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bg-BG" sz="3600" dirty="0" smtClean="0"/>
              <a:t>1. Закон за физиологичната цялост на нерва</a:t>
            </a:r>
          </a:p>
          <a:p>
            <a:pPr>
              <a:buFontTx/>
              <a:buNone/>
              <a:defRPr/>
            </a:pPr>
            <a:r>
              <a:rPr lang="bg-BG" sz="3600" dirty="0" smtClean="0"/>
              <a:t>2. Закон за двупосочното провеждане</a:t>
            </a:r>
          </a:p>
          <a:p>
            <a:pPr>
              <a:buFontTx/>
              <a:buNone/>
              <a:defRPr/>
            </a:pPr>
            <a:r>
              <a:rPr lang="bg-BG" sz="3600" dirty="0" smtClean="0"/>
              <a:t>3. Закон за изолираното провеждане</a:t>
            </a:r>
            <a:endParaRPr lang="bg-BG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281113" y="449263"/>
            <a:ext cx="7862887" cy="381000"/>
          </a:xfrm>
        </p:spPr>
        <p:txBody>
          <a:bodyPr anchorCtr="1">
            <a:normAutofit fontScale="90000"/>
          </a:bodyPr>
          <a:lstStyle/>
          <a:p>
            <a:pPr eaLnBrk="1" hangingPunct="1">
              <a:defRPr/>
            </a:pPr>
            <a:r>
              <a:rPr lang="en-US" sz="3600" i="1" smtClean="0">
                <a:solidFill>
                  <a:srgbClr val="FF0066"/>
                </a:solidFill>
              </a:rPr>
              <a:t/>
            </a:r>
            <a:br>
              <a:rPr lang="en-US" sz="3600" i="1" smtClean="0">
                <a:solidFill>
                  <a:srgbClr val="FF0066"/>
                </a:solidFill>
              </a:rPr>
            </a:br>
            <a:endParaRPr lang="bg-BG" sz="3600" i="1" smtClean="0">
              <a:solidFill>
                <a:srgbClr val="FF0066"/>
              </a:solidFill>
            </a:endParaRPr>
          </a:p>
        </p:txBody>
      </p:sp>
      <p:pic>
        <p:nvPicPr>
          <p:cNvPr id="77828" name="Picture 4" descr="luvar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337050"/>
            <a:ext cx="2773363" cy="2520950"/>
          </a:xfrm>
          <a:ln>
            <a:solidFill>
              <a:srgbClr val="99FF33"/>
            </a:solidFill>
          </a:ln>
        </p:spPr>
      </p:pic>
      <p:pic>
        <p:nvPicPr>
          <p:cNvPr id="77829" name="Picture 5" descr="sP101004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88125" y="4343400"/>
            <a:ext cx="2555875" cy="2514600"/>
          </a:xfrm>
          <a:ln>
            <a:solidFill>
              <a:srgbClr val="FF0000"/>
            </a:solidFill>
          </a:ln>
        </p:spPr>
      </p:pic>
      <p:pic>
        <p:nvPicPr>
          <p:cNvPr id="77830" name="Picture 6" descr="Pleve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295400"/>
            <a:ext cx="2819400" cy="2595563"/>
          </a:xfrm>
          <a:noFill/>
          <a:ln>
            <a:solidFill>
              <a:schemeClr val="tx1"/>
            </a:solidFill>
          </a:ln>
        </p:spPr>
      </p:pic>
      <p:pic>
        <p:nvPicPr>
          <p:cNvPr id="77832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347864" y="1340768"/>
            <a:ext cx="2882900" cy="2590800"/>
          </a:xfrm>
          <a:noFill/>
          <a:ln>
            <a:solidFill>
              <a:srgbClr val="6600FF"/>
            </a:solidFill>
          </a:ln>
        </p:spPr>
      </p:pic>
      <p:pic>
        <p:nvPicPr>
          <p:cNvPr id="77827" name="Picture 3" descr="showim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419600"/>
            <a:ext cx="2809875" cy="2438400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77831" name="Picture 7" descr="Разходка с лодка в парк Кайлъка, гр. Плевен&lt;br /&gt;&lt;br/&g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1340768"/>
            <a:ext cx="2514600" cy="2590800"/>
          </a:xfrm>
          <a:prstGeom prst="rect">
            <a:avLst/>
          </a:prstGeom>
          <a:noFill/>
          <a:ln w="9525">
            <a:solidFill>
              <a:srgbClr val="FF66FF"/>
            </a:solidFill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124075" y="271463"/>
            <a:ext cx="4752975" cy="650875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bg-BG" sz="36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Благодаря за вниманието!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8288"/>
            <a:ext cx="9144000" cy="139858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 smtClean="0"/>
              <a:t>Мембранен потенциал на покой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2775"/>
            <a:ext cx="9144000" cy="4572000"/>
          </a:xfrm>
        </p:spPr>
        <p:txBody>
          <a:bodyPr/>
          <a:lstStyle/>
          <a:p>
            <a:pPr>
              <a:defRPr/>
            </a:pPr>
            <a:r>
              <a:rPr lang="bg-BG" dirty="0" smtClean="0"/>
              <a:t>Мембранният потенциал на покой е разликата в електричния потенциал на вътреклетъчната и извънклетъчната повърхност на клетъчната мембрана. Тази разлика нормално е около 60 - 90 миливолта, като вътреклетъчната повърхност е електроотрицателна спрямо извънклетъчната повърхност.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bg-BG" dirty="0"/>
          </a:p>
        </p:txBody>
      </p:sp>
      <p:pic>
        <p:nvPicPr>
          <p:cNvPr id="52228" name="Picture 4" descr="13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8713788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pic>
        <p:nvPicPr>
          <p:cNvPr id="53252" name="Picture 4" descr="restingpot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80645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964612" cy="1462087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36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981075"/>
            <a:ext cx="9036050" cy="51149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g-BG" sz="2800" b="1" i="1" dirty="0" smtClean="0"/>
              <a:t>Уравнение на</a:t>
            </a:r>
            <a:r>
              <a:rPr lang="en-US" sz="2800" b="1" i="1" dirty="0" smtClean="0"/>
              <a:t> Nernst </a:t>
            </a:r>
            <a:r>
              <a:rPr lang="bg-BG" sz="2800" b="1" i="1" dirty="0" smtClean="0"/>
              <a:t> - </a:t>
            </a:r>
            <a:r>
              <a:rPr lang="bg-BG" sz="2800" i="1" dirty="0" smtClean="0"/>
              <a:t>за равновесен потенциал на даден йон</a:t>
            </a:r>
          </a:p>
          <a:p>
            <a:pPr>
              <a:defRPr/>
            </a:pPr>
            <a:endParaRPr lang="en-US" i="1" dirty="0"/>
          </a:p>
          <a:p>
            <a:pPr>
              <a:buFontTx/>
              <a:buNone/>
              <a:defRPr/>
            </a:pPr>
            <a:r>
              <a:rPr lang="en-US" sz="2800" dirty="0" smtClean="0"/>
              <a:t>Ex </a:t>
            </a:r>
            <a:r>
              <a:rPr lang="en-US" sz="2800" dirty="0"/>
              <a:t>(mV) = ±61 log </a:t>
            </a:r>
            <a:r>
              <a:rPr lang="en-US" sz="2800" dirty="0" err="1" smtClean="0"/>
              <a:t>Cx</a:t>
            </a:r>
            <a:r>
              <a:rPr lang="en-US" sz="1800" dirty="0" err="1" smtClean="0"/>
              <a:t>e</a:t>
            </a:r>
            <a:r>
              <a:rPr lang="en-US" sz="2800" dirty="0" smtClean="0"/>
              <a:t>/</a:t>
            </a:r>
            <a:r>
              <a:rPr lang="en-US" sz="2800" dirty="0" err="1" smtClean="0"/>
              <a:t>Cx</a:t>
            </a:r>
            <a:r>
              <a:rPr lang="en-US" sz="1800" dirty="0" err="1" smtClean="0"/>
              <a:t>i</a:t>
            </a:r>
            <a:endParaRPr lang="en-US" sz="1800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defRPr/>
            </a:pPr>
            <a:r>
              <a:rPr lang="bg-BG" sz="2800" b="1" i="1" dirty="0" smtClean="0"/>
              <a:t>Уравнение на</a:t>
            </a:r>
            <a:r>
              <a:rPr lang="en-US" sz="2800" i="1" dirty="0" smtClean="0"/>
              <a:t> </a:t>
            </a:r>
            <a:r>
              <a:rPr lang="en-US" sz="2800" b="1" i="1" dirty="0"/>
              <a:t>GOLDMAN </a:t>
            </a:r>
            <a:r>
              <a:rPr lang="bg-BG" sz="2800" b="1" i="1" dirty="0" smtClean="0"/>
              <a:t>- </a:t>
            </a:r>
            <a:r>
              <a:rPr lang="bg-BG" sz="2800" i="1" dirty="0" smtClean="0"/>
              <a:t>за мембранен потенциал на покой</a:t>
            </a:r>
          </a:p>
          <a:p>
            <a:pPr>
              <a:buFontTx/>
              <a:buNone/>
              <a:defRPr/>
            </a:pPr>
            <a:endParaRPr lang="en-US" sz="2800" i="1" dirty="0"/>
          </a:p>
          <a:p>
            <a:pPr>
              <a:buFontTx/>
              <a:buNone/>
              <a:defRPr/>
            </a:pPr>
            <a:r>
              <a:rPr lang="en-US" sz="2800" dirty="0" smtClean="0"/>
              <a:t>E</a:t>
            </a:r>
            <a:r>
              <a:rPr lang="en-US" sz="1800" dirty="0" smtClean="0"/>
              <a:t>M</a:t>
            </a:r>
            <a:r>
              <a:rPr lang="en-US" sz="2400" dirty="0" smtClean="0"/>
              <a:t> </a:t>
            </a:r>
            <a:r>
              <a:rPr lang="en-US" sz="2600" dirty="0"/>
              <a:t>(mV) = - 61 log </a:t>
            </a:r>
            <a:r>
              <a:rPr lang="en-US" sz="2600" dirty="0" err="1" smtClean="0"/>
              <a:t>CNai</a:t>
            </a:r>
            <a:r>
              <a:rPr lang="en-US" sz="2600" dirty="0"/>
              <a:t>. </a:t>
            </a:r>
            <a:r>
              <a:rPr lang="en-US" sz="2600" dirty="0" err="1"/>
              <a:t>PNai+CKi</a:t>
            </a:r>
            <a:r>
              <a:rPr lang="en-US" sz="2600" dirty="0"/>
              <a:t> .</a:t>
            </a:r>
            <a:r>
              <a:rPr lang="en-US" sz="2600" dirty="0" err="1"/>
              <a:t>PKi</a:t>
            </a:r>
            <a:r>
              <a:rPr lang="en-US" sz="2600" dirty="0"/>
              <a:t> + </a:t>
            </a:r>
            <a:r>
              <a:rPr lang="en-US" sz="2600" dirty="0" err="1" smtClean="0"/>
              <a:t>CCle</a:t>
            </a:r>
            <a:r>
              <a:rPr lang="en-US" sz="2600" dirty="0" smtClean="0"/>
              <a:t>. </a:t>
            </a:r>
            <a:r>
              <a:rPr lang="en-US" sz="2600" dirty="0" err="1" smtClean="0"/>
              <a:t>PCle</a:t>
            </a:r>
            <a:endParaRPr lang="en-US" sz="2600" dirty="0"/>
          </a:p>
          <a:p>
            <a:pPr>
              <a:buFontTx/>
              <a:buNone/>
              <a:defRPr/>
            </a:pPr>
            <a:r>
              <a:rPr lang="en-US" sz="2600" dirty="0"/>
              <a:t>				 </a:t>
            </a:r>
            <a:r>
              <a:rPr lang="en-US" sz="2600" dirty="0" err="1" smtClean="0"/>
              <a:t>CNae</a:t>
            </a:r>
            <a:r>
              <a:rPr lang="en-US" sz="2600" dirty="0" smtClean="0"/>
              <a:t>. </a:t>
            </a:r>
            <a:r>
              <a:rPr lang="en-US" sz="2600" dirty="0" err="1" smtClean="0"/>
              <a:t>PNae</a:t>
            </a:r>
            <a:r>
              <a:rPr lang="bg-BG" sz="2600" dirty="0" smtClean="0"/>
              <a:t> </a:t>
            </a:r>
            <a:r>
              <a:rPr lang="en-US" sz="2600" dirty="0" smtClean="0"/>
              <a:t>+</a:t>
            </a:r>
            <a:r>
              <a:rPr lang="bg-BG" sz="2600" dirty="0" smtClean="0"/>
              <a:t> </a:t>
            </a:r>
            <a:r>
              <a:rPr lang="en-US" sz="2600" dirty="0" err="1" smtClean="0"/>
              <a:t>CKe</a:t>
            </a:r>
            <a:r>
              <a:rPr lang="en-US" sz="2600" dirty="0" smtClean="0"/>
              <a:t> </a:t>
            </a:r>
            <a:r>
              <a:rPr lang="en-US" sz="2600" dirty="0"/>
              <a:t>.</a:t>
            </a:r>
            <a:r>
              <a:rPr lang="en-US" sz="2600" dirty="0" err="1" smtClean="0"/>
              <a:t>PKe</a:t>
            </a:r>
            <a:r>
              <a:rPr lang="en-US" sz="2600" dirty="0" smtClean="0"/>
              <a:t> </a:t>
            </a:r>
            <a:r>
              <a:rPr lang="en-US" sz="2600" dirty="0"/>
              <a:t>+ </a:t>
            </a:r>
            <a:r>
              <a:rPr lang="en-US" sz="2600" dirty="0" err="1"/>
              <a:t>CCli</a:t>
            </a:r>
            <a:r>
              <a:rPr lang="en-US" sz="2600" dirty="0"/>
              <a:t>. </a:t>
            </a:r>
            <a:r>
              <a:rPr lang="en-US" sz="2600" dirty="0" err="1"/>
              <a:t>PCli</a:t>
            </a:r>
            <a:endParaRPr lang="en-US" sz="2600" dirty="0"/>
          </a:p>
          <a:p>
            <a:pPr>
              <a:buFontTx/>
              <a:buNone/>
              <a:defRPr/>
            </a:pPr>
            <a:endParaRPr lang="en-US" sz="2000" dirty="0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3059113" y="5516563"/>
            <a:ext cx="5508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5300" name="Picture 5" descr="clip_image003_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6525"/>
            <a:ext cx="5148262" cy="38957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5301" name="Picture 7" descr="ionic-basis-of-resting-membrane-potent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925" y="3549650"/>
            <a:ext cx="4283075" cy="33083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964612" cy="1400175"/>
          </a:xfrm>
        </p:spPr>
        <p:txBody>
          <a:bodyPr/>
          <a:lstStyle/>
          <a:p>
            <a:pPr algn="ctr">
              <a:defRPr/>
            </a:pPr>
            <a:r>
              <a:rPr lang="bg-BG" dirty="0" smtClean="0"/>
              <a:t>Видове възбудими мембрани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12875"/>
            <a:ext cx="8640763" cy="43307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bg-BG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Електровъзбудими мембрани </a:t>
            </a:r>
            <a:r>
              <a:rPr lang="bg-BG" sz="2800" dirty="0" smtClean="0"/>
              <a:t>са тези, които променят пропускливостта си за йони в зависимост от мембранния потенциал (мембраната на аксона, на мускулната клетка, на кардиомиоцита).</a:t>
            </a:r>
          </a:p>
          <a:p>
            <a:pPr>
              <a:defRPr/>
            </a:pPr>
            <a:r>
              <a:rPr lang="bg-BG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Електроневъзбудимите мембрани </a:t>
            </a:r>
            <a:r>
              <a:rPr lang="bg-BG" sz="2800" dirty="0" smtClean="0"/>
              <a:t>променят пропускливостта си за йони в резултат на свързване на мембранни рецептори с невромедиатори (постсинаптичната мембрана) или под въздействие на някакъв вид енергия (мембраната на рецепторите на сетивните системи).</a:t>
            </a:r>
            <a:endParaRPr lang="bg-BG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bg-BG" sz="3600" dirty="0" smtClean="0"/>
              <a:t>Химичен синапс</a:t>
            </a:r>
            <a:endParaRPr lang="bg-BG" sz="3600" dirty="0"/>
          </a:p>
        </p:txBody>
      </p:sp>
      <p:pic>
        <p:nvPicPr>
          <p:cNvPr id="57347" name="Content Placeholder 3" descr="synap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1773238"/>
            <a:ext cx="4895850" cy="4608512"/>
          </a:xfrm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41</TotalTime>
  <Words>437</Words>
  <Application>Microsoft Office PowerPoint</Application>
  <PresentationFormat>On-screen Show (4:3)</PresentationFormat>
  <Paragraphs>52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Technic</vt:lpstr>
      <vt:lpstr>Физиология на възбудимите тъкани.  Мембранен потенциал на покой. Акционен потенциал. Провеждане на акционния потенциал</vt:lpstr>
      <vt:lpstr>Възбудимост и възбуждение </vt:lpstr>
      <vt:lpstr>Мембранен потенциал на покой</vt:lpstr>
      <vt:lpstr>Slide 4</vt:lpstr>
      <vt:lpstr>Slide 5</vt:lpstr>
      <vt:lpstr>Slide 6</vt:lpstr>
      <vt:lpstr>Slide 7</vt:lpstr>
      <vt:lpstr>Видове възбудими мембрани</vt:lpstr>
      <vt:lpstr>Химичен синапс</vt:lpstr>
      <vt:lpstr>Характеристика  на Локалния отговор</vt:lpstr>
      <vt:lpstr>Slide 11</vt:lpstr>
      <vt:lpstr>Видове рецептори на постсинаптичната мембрана</vt:lpstr>
      <vt:lpstr>N – холинергични рецептори</vt:lpstr>
      <vt:lpstr>Акционен потенциал</vt:lpstr>
      <vt:lpstr>Потенциал-зависими натриеви канали</vt:lpstr>
      <vt:lpstr>Характеристика на акционния потенциал</vt:lpstr>
      <vt:lpstr>Slide 17</vt:lpstr>
      <vt:lpstr>Крива на Хорвег-Вайс (зависимост сила-продължителност)</vt:lpstr>
      <vt:lpstr>Slide 19</vt:lpstr>
      <vt:lpstr>Slide 20</vt:lpstr>
      <vt:lpstr>Slide 21</vt:lpstr>
      <vt:lpstr>Акционен потенциал на неврон</vt:lpstr>
      <vt:lpstr>Генериране на акционен потенциал </vt:lpstr>
      <vt:lpstr>Акционен потенциал на неврона</vt:lpstr>
      <vt:lpstr>Slide 25</vt:lpstr>
      <vt:lpstr>Разпространение на акционния потенциал</vt:lpstr>
      <vt:lpstr>Видове нервни влакна</vt:lpstr>
      <vt:lpstr>Закони за провеждане на възбуждението по нервните влакна: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Физиология на възбудимите тъкани.  Мембранен потенциал на покой. Акционен потенциал. Провеждане на акционния потенциал</dc:title>
  <dc:creator>user</dc:creator>
  <cp:lastModifiedBy>user</cp:lastModifiedBy>
  <cp:revision>7</cp:revision>
  <dcterms:created xsi:type="dcterms:W3CDTF">2017-10-02T13:51:20Z</dcterms:created>
  <dcterms:modified xsi:type="dcterms:W3CDTF">2018-01-23T11:49:25Z</dcterms:modified>
</cp:coreProperties>
</file>