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1" r:id="rId4"/>
    <p:sldId id="297" r:id="rId5"/>
    <p:sldId id="262" r:id="rId6"/>
    <p:sldId id="264" r:id="rId7"/>
    <p:sldId id="265" r:id="rId8"/>
    <p:sldId id="298" r:id="rId9"/>
    <p:sldId id="267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99" r:id="rId18"/>
    <p:sldId id="279" r:id="rId19"/>
    <p:sldId id="281" r:id="rId20"/>
    <p:sldId id="283" r:id="rId21"/>
    <p:sldId id="285" r:id="rId22"/>
    <p:sldId id="286" r:id="rId23"/>
    <p:sldId id="287" r:id="rId24"/>
    <p:sldId id="289" r:id="rId25"/>
    <p:sldId id="290" r:id="rId26"/>
    <p:sldId id="291" r:id="rId27"/>
    <p:sldId id="293" r:id="rId28"/>
    <p:sldId id="294" r:id="rId29"/>
    <p:sldId id="295" r:id="rId30"/>
    <p:sldId id="300" r:id="rId3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B0C2AF-E7E6-401A-90C8-0A6EC60F7FCB}" type="datetimeFigureOut">
              <a:rPr lang="bg-BG" smtClean="0"/>
              <a:pPr/>
              <a:t>23.1.2018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E42B0E8-BD90-4538-AC40-BCFEF577EB2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Image:3DScience_cardiovascular_system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vphysiology.com/Blood%20Pressure/BP015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Image:Illu_capillary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bg.wikipedia.org/wiki/%D0%A4%D0%B0%D0%B9%D0%BB:Gray506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bg.wikipedia.org/wiki/%D0%A4%D0%B0%D0%B9%D0%BB:Gray531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5445224"/>
            <a:ext cx="6336704" cy="1196752"/>
          </a:xfrm>
        </p:spPr>
        <p:txBody>
          <a:bodyPr>
            <a:normAutofit/>
          </a:bodyPr>
          <a:lstStyle/>
          <a:p>
            <a:pPr algn="r"/>
            <a:r>
              <a:rPr lang="bg-BG" dirty="0" smtClean="0"/>
              <a:t>Доц. д-р Б. Русева, д.м.</a:t>
            </a:r>
          </a:p>
          <a:p>
            <a:pPr algn="r"/>
            <a:r>
              <a:rPr lang="bg-BG" dirty="0" smtClean="0"/>
              <a:t>Сектор “Физиология”</a:t>
            </a:r>
          </a:p>
          <a:p>
            <a:pPr algn="r"/>
            <a:r>
              <a:rPr lang="bg-BG" dirty="0" smtClean="0"/>
              <a:t>МУ-Плевен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728" y="1052736"/>
            <a:ext cx="8363272" cy="4248472"/>
          </a:xfrm>
        </p:spPr>
        <p:txBody>
          <a:bodyPr>
            <a:noAutofit/>
          </a:bodyPr>
          <a:lstStyle/>
          <a:p>
            <a:r>
              <a:rPr lang="bg-BG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bg-BG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bg-BG" sz="3200" dirty="0" smtClean="0"/>
              <a:t>Кръвообращение. </a:t>
            </a:r>
            <a:br>
              <a:rPr lang="bg-BG" sz="3200" dirty="0" smtClean="0"/>
            </a:br>
            <a:r>
              <a:rPr lang="bg-BG" sz="3200" dirty="0" smtClean="0"/>
              <a:t>Устройство на съдовата система. Хемодинамични закономерности. Налягане в съдовата система. Регулация на съдовия тонус. Микроциркулация. </a:t>
            </a:r>
            <a:br>
              <a:rPr lang="bg-BG" sz="3200" dirty="0" smtClean="0"/>
            </a:br>
            <a:r>
              <a:rPr lang="bg-BG" sz="3200" dirty="0" smtClean="0"/>
              <a:t>Налягане и движение на кръвта във вените</a:t>
            </a:r>
            <a:endParaRPr lang="bg-BG" sz="3200" dirty="0"/>
          </a:p>
        </p:txBody>
      </p:sp>
      <p:pic>
        <p:nvPicPr>
          <p:cNvPr id="4" name="Picture 10" descr="double-blood-circulation-mammals-bir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4293096"/>
            <a:ext cx="1389762" cy="24220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23728" y="404664"/>
            <a:ext cx="5955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УНИВЕРСИТЕТ </a:t>
            </a:r>
            <a:r>
              <a:rPr lang="bg-BG" alt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r>
              <a:rPr lang="bg-BG" altLang="en-US" b="1" dirty="0" smtClean="0">
                <a:solidFill>
                  <a:srgbClr val="0070C0"/>
                </a:solidFill>
              </a:rPr>
              <a:t/>
            </a:r>
            <a:br>
              <a:rPr lang="bg-BG" altLang="en-US" b="1" dirty="0" smtClean="0">
                <a:solidFill>
                  <a:srgbClr val="0070C0"/>
                </a:solidFill>
              </a:rPr>
            </a:br>
            <a:r>
              <a:rPr lang="bg-BG" alt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	ФАКУЛТЕТ ПО МЕДИЦИНА</a:t>
            </a:r>
            <a:r>
              <a:rPr lang="en-US" alt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n-US" alt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bg-BG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59832" y="980728"/>
            <a:ext cx="42484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1484784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FF7C80"/>
                </a:solidFill>
              </a:rPr>
              <a:t>Лекция №8</a:t>
            </a:r>
            <a:endParaRPr lang="bg-BG" sz="2000" b="1" dirty="0">
              <a:solidFill>
                <a:srgbClr val="FF7C8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1004887" cy="987425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782762"/>
          </a:xfrm>
        </p:spPr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Хемодинамични закономерности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492375"/>
            <a:ext cx="6994525" cy="3849688"/>
          </a:xfrm>
        </p:spPr>
        <p:txBody>
          <a:bodyPr>
            <a:normAutofit/>
          </a:bodyPr>
          <a:lstStyle/>
          <a:p>
            <a:pPr marL="609600" indent="-609600" eaLnBrk="1" hangingPunct="1">
              <a:defRPr/>
            </a:pPr>
            <a:r>
              <a:rPr lang="en-US" sz="4000" dirty="0" smtClean="0"/>
              <a:t>Q =</a:t>
            </a:r>
            <a:r>
              <a:rPr lang="el-GR" dirty="0" smtClean="0">
                <a:cs typeface="Tahoma" pitchFamily="34" charset="0"/>
              </a:rPr>
              <a:t>∆</a:t>
            </a:r>
            <a:r>
              <a:rPr lang="en-US" sz="4000" dirty="0" smtClean="0"/>
              <a:t>P / R</a:t>
            </a:r>
          </a:p>
          <a:p>
            <a:pPr marL="609600" indent="-609600">
              <a:defRPr/>
            </a:pPr>
            <a:r>
              <a:rPr lang="el-GR" sz="4000" dirty="0" smtClean="0">
                <a:cs typeface="Tahoma" pitchFamily="34" charset="0"/>
              </a:rPr>
              <a:t>∆</a:t>
            </a:r>
            <a:r>
              <a:rPr lang="en-US" sz="4000" dirty="0" smtClean="0"/>
              <a:t>P = Q . R</a:t>
            </a:r>
          </a:p>
          <a:p>
            <a:pPr marL="609600" indent="-609600" eaLnBrk="1" hangingPunct="1">
              <a:defRPr/>
            </a:pPr>
            <a:r>
              <a:rPr lang="en-US" sz="4000" dirty="0" smtClean="0"/>
              <a:t>R = 8l</a:t>
            </a:r>
            <a:r>
              <a:rPr lang="el-GR" sz="4000" dirty="0" smtClean="0">
                <a:cs typeface="Tahoma" pitchFamily="34" charset="0"/>
              </a:rPr>
              <a:t>η</a:t>
            </a:r>
            <a:r>
              <a:rPr lang="en-US" sz="4000" dirty="0" smtClean="0">
                <a:cs typeface="Tahoma" pitchFamily="34" charset="0"/>
              </a:rPr>
              <a:t> </a:t>
            </a:r>
            <a:r>
              <a:rPr lang="en-US" sz="4000" dirty="0" smtClean="0"/>
              <a:t>/ πr</a:t>
            </a:r>
            <a:r>
              <a:rPr lang="en-US" sz="4000" baseline="30000" dirty="0" smtClean="0"/>
              <a:t>4</a:t>
            </a:r>
            <a:endParaRPr lang="el-GR" sz="4000" baseline="30000" dirty="0" smtClean="0">
              <a:cs typeface="Tahoma" pitchFamily="34" charset="0"/>
            </a:endParaRPr>
          </a:p>
          <a:p>
            <a:pPr marL="609600" indent="-609600" eaLnBrk="1" hangingPunct="1">
              <a:defRPr/>
            </a:pPr>
            <a:r>
              <a:rPr lang="en-US" sz="4000" dirty="0" smtClean="0"/>
              <a:t>Q = </a:t>
            </a:r>
            <a:r>
              <a:rPr lang="el-GR" dirty="0" smtClean="0">
                <a:cs typeface="Tahoma" pitchFamily="34" charset="0"/>
              </a:rPr>
              <a:t>∆</a:t>
            </a:r>
            <a:r>
              <a:rPr lang="en-US" sz="4000" dirty="0" smtClean="0"/>
              <a:t>P. πr</a:t>
            </a:r>
            <a:r>
              <a:rPr lang="en-US" sz="4000" baseline="30000" dirty="0" smtClean="0"/>
              <a:t>4 </a:t>
            </a:r>
            <a:r>
              <a:rPr lang="en-US" sz="4000" dirty="0" smtClean="0"/>
              <a:t>/ 8l</a:t>
            </a:r>
            <a:r>
              <a:rPr lang="el-GR" sz="4000" dirty="0" smtClean="0">
                <a:cs typeface="Tahoma" pitchFamily="34" charset="0"/>
              </a:rPr>
              <a:t>η</a:t>
            </a:r>
            <a:r>
              <a:rPr lang="en-US" sz="4000" dirty="0" smtClean="0">
                <a:cs typeface="Tahoma" pitchFamily="34" charset="0"/>
              </a:rPr>
              <a:t> </a:t>
            </a:r>
            <a:endParaRPr lang="bg-BG" sz="4000" dirty="0" smtClean="0">
              <a:cs typeface="Tahoma" pitchFamily="34" charset="0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l-GR" dirty="0" smtClean="0">
                <a:solidFill>
                  <a:srgbClr val="FF0000"/>
                </a:solidFill>
                <a:cs typeface="Tahoma" pitchFamily="34" charset="0"/>
              </a:rPr>
              <a:t>∆</a:t>
            </a:r>
            <a:r>
              <a:rPr lang="en-US" sz="4000" dirty="0" smtClean="0">
                <a:solidFill>
                  <a:srgbClr val="FF0000"/>
                </a:solidFill>
                <a:cs typeface="Tahoma" pitchFamily="34" charset="0"/>
              </a:rPr>
              <a:t>P = Q . </a:t>
            </a:r>
            <a:r>
              <a:rPr lang="en-US" sz="4000" dirty="0" smtClean="0">
                <a:solidFill>
                  <a:srgbClr val="FF0000"/>
                </a:solidFill>
              </a:rPr>
              <a:t>8l</a:t>
            </a:r>
            <a:r>
              <a:rPr lang="el-GR" sz="4000" dirty="0" smtClean="0">
                <a:solidFill>
                  <a:srgbClr val="FF0000"/>
                </a:solidFill>
                <a:cs typeface="Tahoma" pitchFamily="34" charset="0"/>
              </a:rPr>
              <a:t>η </a:t>
            </a:r>
            <a:r>
              <a:rPr lang="en-US" sz="4000" dirty="0" smtClean="0">
                <a:solidFill>
                  <a:srgbClr val="FF0000"/>
                </a:solidFill>
                <a:cs typeface="Tahoma" pitchFamily="34" charset="0"/>
              </a:rPr>
              <a:t>/ </a:t>
            </a:r>
            <a:r>
              <a:rPr lang="en-US" sz="4000" dirty="0" smtClean="0">
                <a:solidFill>
                  <a:srgbClr val="FF0000"/>
                </a:solidFill>
              </a:rPr>
              <a:t>π</a:t>
            </a:r>
            <a:r>
              <a:rPr lang="en-US" sz="4000" dirty="0" smtClean="0">
                <a:solidFill>
                  <a:srgbClr val="FF0000"/>
                </a:solidFill>
                <a:cs typeface="Tahoma" pitchFamily="34" charset="0"/>
              </a:rPr>
              <a:t>r</a:t>
            </a:r>
            <a:r>
              <a:rPr lang="en-US" sz="4000" baseline="30000" dirty="0" smtClean="0">
                <a:solidFill>
                  <a:srgbClr val="FF0000"/>
                </a:solidFill>
                <a:cs typeface="Tahoma" pitchFamily="34" charset="0"/>
              </a:rPr>
              <a:t>4</a:t>
            </a:r>
            <a:endParaRPr lang="bg-BG" sz="4000" baseline="30000" dirty="0" smtClean="0">
              <a:solidFill>
                <a:srgbClr val="FF00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4000" b="1" dirty="0" smtClean="0"/>
              <a:t>Артериално кръвно налягане </a:t>
            </a:r>
            <a:r>
              <a:rPr lang="en-US" sz="4000" b="1" dirty="0" smtClean="0"/>
              <a:t>(</a:t>
            </a:r>
            <a:r>
              <a:rPr lang="bg-BG" sz="4000" b="1" dirty="0" smtClean="0"/>
              <a:t>АН</a:t>
            </a:r>
            <a:r>
              <a:rPr lang="en-US" sz="4000" b="1" dirty="0" smtClean="0"/>
              <a:t>)</a:t>
            </a:r>
            <a:endParaRPr lang="bg-BG" sz="4000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893175" cy="5445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bg-BG" sz="3600" b="1" dirty="0" smtClean="0">
                <a:solidFill>
                  <a:srgbClr val="FF0000"/>
                </a:solidFill>
              </a:rPr>
              <a:t>Систолично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bg-BG" sz="3600" b="1" dirty="0" smtClean="0">
                <a:solidFill>
                  <a:srgbClr val="FF0000"/>
                </a:solidFill>
              </a:rPr>
              <a:t>АН: </a:t>
            </a:r>
            <a:r>
              <a:rPr lang="en-US" sz="3600" b="1" dirty="0" smtClean="0">
                <a:solidFill>
                  <a:srgbClr val="FF0000"/>
                </a:solidFill>
              </a:rPr>
              <a:t>100</a:t>
            </a:r>
            <a:r>
              <a:rPr lang="bg-BG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r>
              <a:rPr lang="bg-BG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140</a:t>
            </a:r>
            <a:r>
              <a:rPr lang="bg-BG" sz="36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mmHg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b="1" dirty="0" smtClean="0">
                <a:solidFill>
                  <a:schemeClr val="accent1">
                    <a:lumMod val="50000"/>
                  </a:schemeClr>
                </a:solidFill>
              </a:rPr>
              <a:t>Зависи от МОС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(5,25 l/min)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dirty="0" smtClean="0">
                <a:solidFill>
                  <a:srgbClr val="FF7C80"/>
                </a:solidFill>
              </a:rPr>
              <a:t>МОС </a:t>
            </a:r>
            <a:r>
              <a:rPr lang="en-US" dirty="0" smtClean="0">
                <a:solidFill>
                  <a:srgbClr val="FF7C80"/>
                </a:solidFill>
              </a:rPr>
              <a:t>= </a:t>
            </a:r>
            <a:r>
              <a:rPr lang="bg-BG" dirty="0" smtClean="0">
                <a:solidFill>
                  <a:srgbClr val="FF7C80"/>
                </a:solidFill>
              </a:rPr>
              <a:t>УО </a:t>
            </a:r>
            <a:r>
              <a:rPr lang="en-US" sz="2800" dirty="0" smtClean="0">
                <a:solidFill>
                  <a:srgbClr val="FF7C80"/>
                </a:solidFill>
              </a:rPr>
              <a:t>x</a:t>
            </a:r>
            <a:r>
              <a:rPr lang="en-US" sz="3600" dirty="0" smtClean="0">
                <a:solidFill>
                  <a:srgbClr val="FF7C80"/>
                </a:solidFill>
              </a:rPr>
              <a:t> </a:t>
            </a:r>
            <a:r>
              <a:rPr lang="bg-BG" dirty="0" smtClean="0">
                <a:solidFill>
                  <a:srgbClr val="FF7C80"/>
                </a:solidFill>
              </a:rPr>
              <a:t>СЧ</a:t>
            </a:r>
            <a:endParaRPr lang="en-US" dirty="0" smtClean="0">
              <a:solidFill>
                <a:srgbClr val="FF7C80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bg-BG" u="sng" dirty="0" smtClean="0">
                <a:solidFill>
                  <a:srgbClr val="FF7C80"/>
                </a:solidFill>
              </a:rPr>
              <a:t>УО зависи от</a:t>
            </a:r>
            <a:r>
              <a:rPr lang="en-US" u="sng" dirty="0" smtClean="0">
                <a:solidFill>
                  <a:srgbClr val="FF7C80"/>
                </a:solidFill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bg-BG" sz="3600" dirty="0" smtClean="0">
                <a:cs typeface="Arial" charset="0"/>
              </a:rPr>
              <a:t>●</a:t>
            </a:r>
            <a:r>
              <a:rPr lang="en-US" dirty="0" smtClean="0"/>
              <a:t> </a:t>
            </a:r>
            <a:r>
              <a:rPr lang="bg-BG" dirty="0" smtClean="0"/>
              <a:t>диастоличното пълнене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bg-BG" sz="3600" dirty="0" smtClean="0">
                <a:cs typeface="Arial" charset="0"/>
              </a:rPr>
              <a:t>●</a:t>
            </a:r>
            <a:r>
              <a:rPr lang="en-US" dirty="0" smtClean="0"/>
              <a:t> </a:t>
            </a:r>
            <a:r>
              <a:rPr lang="bg-BG" dirty="0" smtClean="0"/>
              <a:t>еластичността на артериалните съдове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bg-BG" sz="3600" dirty="0" smtClean="0">
                <a:cs typeface="Arial" charset="0"/>
              </a:rPr>
              <a:t>●</a:t>
            </a:r>
            <a:r>
              <a:rPr lang="en-US" dirty="0" smtClean="0"/>
              <a:t> </a:t>
            </a:r>
            <a:r>
              <a:rPr lang="bg-BG" dirty="0" smtClean="0"/>
              <a:t> миокардния контрактилитет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bg-BG" u="sng" dirty="0" smtClean="0">
                <a:solidFill>
                  <a:srgbClr val="FF7C80"/>
                </a:solidFill>
              </a:rPr>
              <a:t>СЧ зависи от</a:t>
            </a:r>
            <a:r>
              <a:rPr lang="en-US" u="sng" dirty="0" smtClean="0">
                <a:solidFill>
                  <a:srgbClr val="FF7C8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bg-BG" sz="3600" dirty="0" smtClean="0">
                <a:cs typeface="Arial" charset="0"/>
              </a:rPr>
              <a:t>●</a:t>
            </a:r>
            <a:r>
              <a:rPr lang="en-US" dirty="0" smtClean="0"/>
              <a:t> </a:t>
            </a:r>
            <a:r>
              <a:rPr lang="bg-BG" dirty="0" smtClean="0"/>
              <a:t>симпатикусовия тонус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sz="4000" b="1" dirty="0" smtClean="0"/>
              <a:t>Артериално кръвно налягане </a:t>
            </a:r>
            <a:r>
              <a:rPr lang="en-US" sz="4000" b="1" dirty="0" smtClean="0"/>
              <a:t>(</a:t>
            </a:r>
            <a:r>
              <a:rPr lang="bg-BG" sz="4000" b="1" dirty="0" smtClean="0"/>
              <a:t>АН</a:t>
            </a:r>
            <a:r>
              <a:rPr lang="en-US" sz="4000" b="1" dirty="0" smtClean="0"/>
              <a:t>)</a:t>
            </a:r>
            <a:endParaRPr lang="bg-BG" sz="4000" b="1" dirty="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362950" cy="4641850"/>
          </a:xfrm>
        </p:spPr>
        <p:txBody>
          <a:bodyPr/>
          <a:lstStyle/>
          <a:p>
            <a:pPr eaLnBrk="1" hangingPunct="1">
              <a:defRPr/>
            </a:pPr>
            <a:r>
              <a:rPr lang="bg-BG" sz="3600" dirty="0" smtClean="0">
                <a:solidFill>
                  <a:srgbClr val="0070C0"/>
                </a:solidFill>
              </a:rPr>
              <a:t>Диастолично АН</a:t>
            </a:r>
            <a:r>
              <a:rPr lang="en-US" sz="3600" dirty="0" smtClean="0">
                <a:solidFill>
                  <a:srgbClr val="0070C0"/>
                </a:solidFill>
              </a:rPr>
              <a:t>: 60-90 </a:t>
            </a:r>
            <a:r>
              <a:rPr lang="en-US" sz="2800" dirty="0" smtClean="0">
                <a:solidFill>
                  <a:srgbClr val="0070C0"/>
                </a:solidFill>
              </a:rPr>
              <a:t>mmHg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3600" dirty="0" smtClean="0"/>
              <a:t>Зависи от</a:t>
            </a:r>
            <a:r>
              <a:rPr lang="en-US" sz="3600" dirty="0" smtClean="0"/>
              <a:t>: </a:t>
            </a:r>
            <a:r>
              <a:rPr lang="bg-BG" sz="2800" dirty="0" smtClean="0"/>
              <a:t>периферното съпротивление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bg-BG" sz="3600" dirty="0" smtClean="0">
                <a:solidFill>
                  <a:srgbClr val="7030A0"/>
                </a:solidFill>
              </a:rPr>
              <a:t>Пулсово налягане </a:t>
            </a:r>
            <a:r>
              <a:rPr lang="en-US" sz="3600" dirty="0" smtClean="0">
                <a:solidFill>
                  <a:srgbClr val="7030A0"/>
                </a:solidFill>
              </a:rPr>
              <a:t>= </a:t>
            </a:r>
            <a:r>
              <a:rPr lang="bg-BG" sz="3600" dirty="0" smtClean="0">
                <a:solidFill>
                  <a:srgbClr val="7030A0"/>
                </a:solidFill>
              </a:rPr>
              <a:t>СН</a:t>
            </a:r>
            <a:r>
              <a:rPr lang="en-US" sz="3600" dirty="0" smtClean="0">
                <a:solidFill>
                  <a:srgbClr val="7030A0"/>
                </a:solidFill>
              </a:rPr>
              <a:t> – </a:t>
            </a:r>
            <a:r>
              <a:rPr lang="bg-BG" sz="3600" dirty="0" smtClean="0">
                <a:solidFill>
                  <a:srgbClr val="7030A0"/>
                </a:solidFill>
              </a:rPr>
              <a:t>ДН</a:t>
            </a:r>
          </a:p>
          <a:p>
            <a:pPr eaLnBrk="1" hangingPunct="1">
              <a:defRPr/>
            </a:pPr>
            <a:endParaRPr lang="bg-BG" sz="36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bg-BG" sz="3600" dirty="0" smtClean="0">
                <a:solidFill>
                  <a:srgbClr val="FF3399"/>
                </a:solidFill>
              </a:rPr>
              <a:t>Средно артериално налягане</a:t>
            </a:r>
            <a:endParaRPr lang="en-US" sz="3600" dirty="0" smtClean="0"/>
          </a:p>
          <a:p>
            <a:pPr eaLnBrk="1" hangingPunct="1">
              <a:defRPr/>
            </a:pPr>
            <a:r>
              <a:rPr lang="bg-BG" sz="3600" dirty="0" smtClean="0"/>
              <a:t>САН</a:t>
            </a:r>
            <a:r>
              <a:rPr lang="en-US" sz="3600" dirty="0" smtClean="0"/>
              <a:t>= </a:t>
            </a:r>
            <a:r>
              <a:rPr lang="bg-BG" sz="3600" dirty="0" smtClean="0"/>
              <a:t>ДН</a:t>
            </a:r>
            <a:r>
              <a:rPr lang="en-US" sz="3600" dirty="0" smtClean="0"/>
              <a:t> + 1/3 </a:t>
            </a:r>
            <a:r>
              <a:rPr lang="bg-BG" sz="3600" dirty="0" smtClean="0"/>
              <a:t>ПН</a:t>
            </a:r>
            <a:endParaRPr lang="en-US" sz="3600" dirty="0" smtClean="0"/>
          </a:p>
          <a:p>
            <a:pPr eaLnBrk="1" hangingPunct="1">
              <a:defRPr/>
            </a:pPr>
            <a:endParaRPr lang="bg-BG" sz="3600" dirty="0" smtClean="0"/>
          </a:p>
          <a:p>
            <a:pPr eaLnBrk="1" hangingPunct="1">
              <a:defRPr/>
            </a:pPr>
            <a:endParaRPr lang="bg-BG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pic>
        <p:nvPicPr>
          <p:cNvPr id="23556" name="Picture 5" descr="Figure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33375"/>
            <a:ext cx="79216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pic>
        <p:nvPicPr>
          <p:cNvPr id="24580" name="Picture 4" descr="Figure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80645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980728"/>
            <a:ext cx="35283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Промени в САН в различните съдови области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pic>
        <p:nvPicPr>
          <p:cNvPr id="25604" name="Picture 4" descr="Figure3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0645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71800" y="1052736"/>
            <a:ext cx="376737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g-BG" dirty="0" smtClean="0"/>
              <a:t>Ефект на гравитацията върху АН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Съдов тонус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bg-BG" sz="3600" b="1" dirty="0" smtClean="0"/>
              <a:t>Локален контрол</a:t>
            </a:r>
            <a:endParaRPr lang="en-US" sz="3600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bg-BG" dirty="0" smtClean="0"/>
              <a:t>Миогенна регулация</a:t>
            </a: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bg-BG" dirty="0" smtClean="0"/>
              <a:t>Локални хуморални фактори</a:t>
            </a:r>
            <a:r>
              <a:rPr lang="en-US" dirty="0" smtClean="0"/>
              <a:t>: CO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adenosin</a:t>
            </a:r>
            <a:r>
              <a:rPr lang="en-US" dirty="0" smtClean="0"/>
              <a:t>, lactate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bg-BG" dirty="0" smtClean="0"/>
              <a:t>Ендотелен контрол</a:t>
            </a:r>
            <a:r>
              <a:rPr lang="en-US" dirty="0" smtClean="0"/>
              <a:t>: NO; </a:t>
            </a:r>
            <a:r>
              <a:rPr lang="en-US" dirty="0" err="1" smtClean="0"/>
              <a:t>endothelins</a:t>
            </a:r>
            <a:endParaRPr lang="bg-BG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Функции на ендотела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060848"/>
            <a:ext cx="8856983" cy="387799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bg-BG" sz="2800" dirty="0" smtClean="0"/>
              <a:t>Обвива съдовете отвътре</a:t>
            </a:r>
            <a:endParaRPr lang="en-US" sz="2800" dirty="0" smtClean="0"/>
          </a:p>
          <a:p>
            <a:pPr eaLnBrk="1" hangingPunct="1">
              <a:defRPr/>
            </a:pPr>
            <a:r>
              <a:rPr lang="bg-BG" sz="2800" dirty="0" smtClean="0"/>
              <a:t>Секретира вещества, регулиращи съдовия тонус</a:t>
            </a:r>
            <a:endParaRPr lang="en-US" sz="2800" dirty="0" smtClean="0"/>
          </a:p>
          <a:p>
            <a:pPr>
              <a:defRPr/>
            </a:pPr>
            <a:r>
              <a:rPr lang="bg-BG" sz="2800" dirty="0" smtClean="0"/>
              <a:t>Секретира вещества, регулиращи съдовия растеж</a:t>
            </a:r>
            <a:endParaRPr lang="en-US" sz="2800" dirty="0" smtClean="0"/>
          </a:p>
          <a:p>
            <a:pPr eaLnBrk="1" hangingPunct="1">
              <a:defRPr/>
            </a:pPr>
            <a:r>
              <a:rPr lang="bg-BG" sz="2800" dirty="0" smtClean="0"/>
              <a:t>Участва в регулацията на кръвосъсирването</a:t>
            </a:r>
            <a:endParaRPr lang="en-US" sz="2800" dirty="0" smtClean="0"/>
          </a:p>
          <a:p>
            <a:pPr eaLnBrk="1" hangingPunct="1">
              <a:defRPr/>
            </a:pPr>
            <a:r>
              <a:rPr lang="bg-BG" sz="2800" dirty="0" smtClean="0"/>
              <a:t>Регулира транспортните процеси през съдовата стена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4000" b="1" dirty="0" smtClean="0"/>
              <a:t>Ендотелен контрол на съдовия тонус</a:t>
            </a:r>
            <a:endParaRPr lang="bg-BG" sz="4000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52562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bg-BG" sz="2400" dirty="0" smtClean="0"/>
              <a:t>NO се произвежда от АК </a:t>
            </a:r>
            <a:r>
              <a:rPr lang="bg-BG" sz="2400" b="1" dirty="0" smtClean="0"/>
              <a:t>L-arginine</a:t>
            </a:r>
            <a:r>
              <a:rPr lang="bg-BG" sz="2400" dirty="0" smtClean="0"/>
              <a:t> под действието на ендотелната азотно-оксидна синтаза (еNOS). </a:t>
            </a:r>
          </a:p>
          <a:p>
            <a:pPr>
              <a:defRPr/>
            </a:pPr>
            <a:r>
              <a:rPr lang="bg-BG" sz="2400" dirty="0" smtClean="0"/>
              <a:t>Кофактори на ензима </a:t>
            </a:r>
            <a:r>
              <a:rPr lang="en-US" sz="2400" dirty="0" smtClean="0"/>
              <a:t>e</a:t>
            </a:r>
            <a:r>
              <a:rPr lang="bg-BG" sz="2400" dirty="0" smtClean="0"/>
              <a:t>NOS са: NADPH, tetrahydrobiopterin и flavin adenine nucleotid.</a:t>
            </a:r>
            <a:r>
              <a:rPr lang="en-US" sz="2400" dirty="0" smtClean="0"/>
              <a:t> </a:t>
            </a:r>
          </a:p>
          <a:p>
            <a:pPr eaLnBrk="1" hangingPunct="1">
              <a:defRPr/>
            </a:pPr>
            <a:r>
              <a:rPr lang="bg-BG" sz="2400" dirty="0" smtClean="0"/>
              <a:t>Активността на </a:t>
            </a:r>
            <a:r>
              <a:rPr lang="en-US" sz="2400" dirty="0" smtClean="0"/>
              <a:t>e</a:t>
            </a:r>
            <a:r>
              <a:rPr lang="bg-BG" sz="2400" dirty="0" smtClean="0"/>
              <a:t>NOS е калций - калмодулин зависима.</a:t>
            </a:r>
          </a:p>
          <a:p>
            <a:pPr eaLnBrk="1" hangingPunct="1">
              <a:defRPr/>
            </a:pPr>
            <a:r>
              <a:rPr lang="bg-BG" sz="2400" dirty="0" smtClean="0"/>
              <a:t>Има 2 основни механизма за стимулация на </a:t>
            </a:r>
            <a:r>
              <a:rPr lang="en-US" sz="2400" dirty="0" smtClean="0"/>
              <a:t>e</a:t>
            </a:r>
            <a:r>
              <a:rPr lang="bg-BG" sz="2400" dirty="0" smtClean="0"/>
              <a:t>NOS, които участват в отделянето на калциеви йони от ендоплазмения ретикулум:</a:t>
            </a:r>
          </a:p>
          <a:p>
            <a:pPr>
              <a:defRPr/>
            </a:pPr>
            <a:r>
              <a:rPr lang="bg-BG" sz="2400" dirty="0" smtClean="0"/>
              <a:t>1. повишен кръвен поток (</a:t>
            </a:r>
            <a:r>
              <a:rPr lang="bg-BG" sz="2400" b="1" dirty="0" smtClean="0"/>
              <a:t>flow-dependent NO formation</a:t>
            </a:r>
            <a:r>
              <a:rPr lang="bg-BG" sz="2400" dirty="0" smtClean="0"/>
              <a:t>). </a:t>
            </a:r>
          </a:p>
          <a:p>
            <a:pPr>
              <a:defRPr/>
            </a:pPr>
            <a:r>
              <a:rPr lang="bg-BG" sz="2400" dirty="0" smtClean="0"/>
              <a:t>2. свързване на ендотелни рецептоти с различни лиганди като acetylcholine, bradykinin, substance-P, adenosine и други вазоактивни вещества (</a:t>
            </a:r>
            <a:r>
              <a:rPr lang="bg-BG" sz="2400" b="1" dirty="0" smtClean="0"/>
              <a:t>receptor-stimulated NO formation</a:t>
            </a:r>
            <a:r>
              <a:rPr lang="bg-BG" sz="2400" dirty="0" smtClean="0"/>
              <a:t>). </a:t>
            </a:r>
          </a:p>
          <a:p>
            <a:pPr>
              <a:defRPr/>
            </a:pPr>
            <a:endParaRPr lang="bg-BG" sz="2400" dirty="0" smtClean="0"/>
          </a:p>
          <a:p>
            <a:pPr>
              <a:defRPr/>
            </a:pPr>
            <a:endParaRPr lang="bg-BG" sz="2400" dirty="0" smtClean="0"/>
          </a:p>
          <a:p>
            <a:pPr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bg-BG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Съдов тонус </a:t>
            </a:r>
            <a:r>
              <a:rPr lang="en-US" sz="4000" b="1" dirty="0" smtClean="0"/>
              <a:t>– </a:t>
            </a:r>
            <a:r>
              <a:rPr lang="bg-BG" sz="4000" dirty="0" smtClean="0"/>
              <a:t>ендотелен контрол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pic>
        <p:nvPicPr>
          <p:cNvPr id="29700" name="Picture 4" descr="nitric oxide formation and metabo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2804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229600" cy="765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bg-BG" sz="3200" dirty="0" smtClean="0"/>
              <a:t>Кръвообращение</a:t>
            </a:r>
            <a:endParaRPr lang="bg-BG" sz="3200" b="1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5" descr="Diagram of the human circulatory system. Arteries are shown red, veins are shown blue.">
            <a:hlinkClick r:id="rId2" tooltip="Diagram of the human circulatory system. Arteries are shown red, veins are shown blue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345757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irculatory-path-of-bloo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388843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9071992" cy="3456384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defRPr/>
            </a:pPr>
            <a:r>
              <a:rPr lang="bg-BG" sz="3100" i="1" dirty="0" smtClean="0">
                <a:solidFill>
                  <a:srgbClr val="7030A0"/>
                </a:solidFill>
              </a:rPr>
              <a:t>The Nobel Prize in Physiology or Medicine </a:t>
            </a:r>
            <a:r>
              <a:rPr lang="bg-BG" sz="3100" i="1" u="sng" dirty="0" smtClean="0">
                <a:solidFill>
                  <a:srgbClr val="7030A0"/>
                </a:solidFill>
              </a:rPr>
              <a:t>1998</a:t>
            </a:r>
            <a:r>
              <a:rPr lang="bg-BG" sz="3100" i="1" dirty="0" smtClean="0">
                <a:solidFill>
                  <a:srgbClr val="7030A0"/>
                </a:solidFill>
              </a:rPr>
              <a:t> was awarded jointly to </a:t>
            </a:r>
            <a:r>
              <a:rPr lang="bg-BG" sz="3100" i="1" u="sng" dirty="0" smtClean="0">
                <a:solidFill>
                  <a:srgbClr val="7030A0"/>
                </a:solidFill>
              </a:rPr>
              <a:t>Robert F. Furchgott, Louis J. Ignarro and Ferid Murad "for their discoveries concerning nitric oxide</a:t>
            </a:r>
            <a:r>
              <a:rPr lang="bg-BG" sz="3100" i="1" dirty="0" smtClean="0">
                <a:solidFill>
                  <a:srgbClr val="7030A0"/>
                </a:solidFill>
              </a:rPr>
              <a:t> as a signalling molecule in the cardiovascular system".</a:t>
            </a:r>
            <a:r>
              <a:rPr lang="bg-BG" sz="3100" dirty="0" smtClean="0">
                <a:solidFill>
                  <a:srgbClr val="7030A0"/>
                </a:solidFill>
              </a:rPr>
              <a:t/>
            </a:r>
            <a:br>
              <a:rPr lang="bg-BG" sz="3100" dirty="0" smtClean="0">
                <a:solidFill>
                  <a:srgbClr val="7030A0"/>
                </a:solidFill>
              </a:rPr>
            </a:br>
            <a:r>
              <a:rPr lang="bg-BG" sz="4000" dirty="0" smtClean="0">
                <a:solidFill>
                  <a:srgbClr val="7030A0"/>
                </a:solidFill>
              </a:rPr>
              <a:t/>
            </a:r>
            <a:br>
              <a:rPr lang="bg-BG" sz="4000" dirty="0" smtClean="0">
                <a:solidFill>
                  <a:srgbClr val="7030A0"/>
                </a:solidFill>
              </a:rPr>
            </a:br>
            <a:r>
              <a:rPr lang="bg-BG" sz="4000" dirty="0" smtClean="0">
                <a:solidFill>
                  <a:srgbClr val="7030A0"/>
                </a:solidFill>
              </a:rPr>
              <a:t/>
            </a:r>
            <a:br>
              <a:rPr lang="bg-BG" sz="4000" dirty="0" smtClean="0">
                <a:solidFill>
                  <a:srgbClr val="7030A0"/>
                </a:solidFill>
              </a:rPr>
            </a:br>
            <a:r>
              <a:rPr lang="bg-BG" sz="4000" dirty="0" smtClean="0">
                <a:solidFill>
                  <a:srgbClr val="7030A0"/>
                </a:solidFill>
              </a:rPr>
              <a:t/>
            </a:r>
            <a:br>
              <a:rPr lang="bg-BG" sz="4000" dirty="0" smtClean="0">
                <a:solidFill>
                  <a:srgbClr val="7030A0"/>
                </a:solidFill>
              </a:rPr>
            </a:br>
            <a:endParaRPr lang="bg-BG" sz="4000" dirty="0" smtClean="0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348880"/>
            <a:ext cx="9144000" cy="50131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bg-BG" sz="2400" b="1" u="sng" dirty="0" smtClean="0">
                <a:solidFill>
                  <a:srgbClr val="FF3399"/>
                </a:solidFill>
              </a:rPr>
              <a:t>Ефекти на NO: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/>
              <a:t>директна вазодилатация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bg-BG" sz="2400" dirty="0" smtClean="0"/>
              <a:t> индиректна вазодилатация чрез инхибиране вазоконстрикторния ефект на </a:t>
            </a:r>
            <a:r>
              <a:rPr lang="bg-BG" sz="2400" dirty="0" smtClean="0">
                <a:hlinkClick r:id="rId2"/>
              </a:rPr>
              <a:t>angiotensin II</a:t>
            </a:r>
            <a:r>
              <a:rPr lang="bg-BG" sz="2400" dirty="0" smtClean="0"/>
              <a:t> и симпатикуса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bg-BG" sz="2400" dirty="0" smtClean="0"/>
              <a:t> анти - тромботичен ефект- инхибира адхезията на тромбоцитите към ендотела</a:t>
            </a:r>
          </a:p>
          <a:p>
            <a:pPr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bg-BG" sz="2400" dirty="0" smtClean="0"/>
              <a:t> противо-възпалителен ефект- инхибира адхезията на левкоцити към ендотела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▪</a:t>
            </a:r>
            <a:r>
              <a:rPr lang="bg-BG" sz="2400" dirty="0" smtClean="0"/>
              <a:t> анти-пролиферативен ефект – инхибира хиперплазията на гладкомускулните клетки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sz="2400" dirty="0" smtClean="0"/>
          </a:p>
          <a:p>
            <a:pPr eaLnBrk="1" hangingPunct="1">
              <a:defRPr/>
            </a:pPr>
            <a:endParaRPr lang="bg-BG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4000" b="1" dirty="0" smtClean="0"/>
              <a:t>Съдов тонус </a:t>
            </a:r>
            <a:r>
              <a:rPr lang="en-US" sz="4000" b="1" dirty="0" smtClean="0"/>
              <a:t>– </a:t>
            </a:r>
            <a:r>
              <a:rPr lang="bg-BG" sz="4000" dirty="0" smtClean="0"/>
              <a:t>ендотелен контрол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bg-BG" sz="2800" b="1" dirty="0" smtClean="0">
                <a:solidFill>
                  <a:srgbClr val="0070C0"/>
                </a:solidFill>
              </a:rPr>
              <a:t>Ендотелини </a:t>
            </a:r>
            <a:r>
              <a:rPr lang="bg-BG" sz="2800" b="1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bg-BG" sz="2800" b="1" dirty="0" smtClean="0">
                <a:solidFill>
                  <a:srgbClr val="0070C0"/>
                </a:solidFill>
              </a:rPr>
              <a:t> </a:t>
            </a:r>
            <a:r>
              <a:rPr lang="bg-BG" sz="2800" dirty="0" smtClean="0">
                <a:solidFill>
                  <a:srgbClr val="0070C0"/>
                </a:solidFill>
              </a:rPr>
              <a:t> мощен вазоконстрикторен ефект</a:t>
            </a:r>
            <a:endParaRPr lang="en-US" sz="28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bg-BG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bg-BG" sz="2800" dirty="0" smtClean="0"/>
              <a:t>Те са пептиди, съдържащи 21-амино киселини, продуцирани от ендотелните клетки.</a:t>
            </a:r>
            <a:endParaRPr lang="bg-BG" sz="2400" dirty="0" smtClean="0"/>
          </a:p>
        </p:txBody>
      </p:sp>
      <p:pic>
        <p:nvPicPr>
          <p:cNvPr id="33796" name="Picture 5" descr="1EDN_human_endothelin1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17032"/>
            <a:ext cx="2952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Съдов тонус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bg-BG" b="1" dirty="0" smtClean="0"/>
              <a:t>Хуморален контрол</a:t>
            </a:r>
            <a:endParaRPr lang="en-US" b="1" dirty="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bg-BG" sz="2800" dirty="0" smtClean="0">
                <a:solidFill>
                  <a:srgbClr val="FF6699"/>
                </a:solidFill>
              </a:rPr>
              <a:t>вазодилататори: </a:t>
            </a:r>
            <a:r>
              <a:rPr lang="en-US" sz="2800" dirty="0" err="1" smtClean="0"/>
              <a:t>bradykinine</a:t>
            </a:r>
            <a:r>
              <a:rPr lang="en-US" sz="2800" dirty="0" smtClean="0"/>
              <a:t>, </a:t>
            </a:r>
            <a:r>
              <a:rPr lang="en-US" sz="2800" dirty="0" err="1" smtClean="0"/>
              <a:t>hystamine</a:t>
            </a:r>
            <a:r>
              <a:rPr lang="en-US" sz="2800" dirty="0" smtClean="0"/>
              <a:t>, prostaglandins, ATP, </a:t>
            </a:r>
            <a:r>
              <a:rPr lang="en-US" sz="2800" dirty="0" err="1" smtClean="0"/>
              <a:t>Atrial</a:t>
            </a:r>
            <a:r>
              <a:rPr lang="en-US" sz="2800" dirty="0" smtClean="0"/>
              <a:t> </a:t>
            </a:r>
            <a:r>
              <a:rPr lang="en-US" sz="2800" dirty="0" err="1" smtClean="0"/>
              <a:t>natriuretic</a:t>
            </a:r>
            <a:r>
              <a:rPr lang="en-US" sz="2800" dirty="0" smtClean="0"/>
              <a:t> peptide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♦</a:t>
            </a:r>
            <a:r>
              <a:rPr lang="en-US" sz="2400" dirty="0" smtClean="0">
                <a:solidFill>
                  <a:srgbClr val="005792"/>
                </a:solidFill>
              </a:rPr>
              <a:t> </a:t>
            </a:r>
            <a:r>
              <a:rPr lang="bg-BG" sz="2800" dirty="0" smtClean="0">
                <a:solidFill>
                  <a:srgbClr val="0070C0"/>
                </a:solidFill>
              </a:rPr>
              <a:t>вазоконстриктори</a:t>
            </a:r>
            <a:r>
              <a:rPr lang="en-US" sz="2800" dirty="0" smtClean="0">
                <a:solidFill>
                  <a:srgbClr val="0070C0"/>
                </a:solidFill>
              </a:rPr>
              <a:t>: </a:t>
            </a:r>
            <a:r>
              <a:rPr lang="en-US" sz="2800" dirty="0" smtClean="0"/>
              <a:t>epinephrine, </a:t>
            </a:r>
            <a:r>
              <a:rPr lang="en-US" sz="2800" dirty="0" err="1" smtClean="0"/>
              <a:t>norepinephrine</a:t>
            </a:r>
            <a:r>
              <a:rPr lang="en-US" sz="2800" dirty="0" smtClean="0"/>
              <a:t>, </a:t>
            </a:r>
            <a:r>
              <a:rPr lang="en-US" sz="2800" dirty="0" err="1" smtClean="0"/>
              <a:t>angiotensine</a:t>
            </a:r>
            <a:r>
              <a:rPr lang="en-US" sz="2800" dirty="0" smtClean="0"/>
              <a:t> II, vasopressin,</a:t>
            </a:r>
            <a:r>
              <a:rPr lang="bg-BG" sz="2800" dirty="0" smtClean="0"/>
              <a:t> </a:t>
            </a:r>
            <a:r>
              <a:rPr lang="en-US" sz="2800" dirty="0" err="1" smtClean="0"/>
              <a:t>serotonine</a:t>
            </a: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Съдов тонус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bg-BG" sz="3200" b="1" u="sng" dirty="0" smtClean="0"/>
              <a:t>Нервен контрол</a:t>
            </a:r>
            <a:r>
              <a:rPr lang="en-US" sz="3200" b="1" u="sng" dirty="0" smtClean="0"/>
              <a:t>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bg-BG" dirty="0" smtClean="0"/>
              <a:t>Симпатикусът изпраща тонични импулси с честота </a:t>
            </a:r>
            <a:r>
              <a:rPr lang="en-US" dirty="0" smtClean="0"/>
              <a:t>1-3/s</a:t>
            </a:r>
            <a:r>
              <a:rPr lang="bg-BG" dirty="0" smtClean="0"/>
              <a:t> в покой.</a:t>
            </a: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en-US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bg-BG" dirty="0" smtClean="0"/>
              <a:t>Парасимпатикусът осъществява вазодилатация само в 3 съдови области</a:t>
            </a:r>
            <a:r>
              <a:rPr lang="en-US" dirty="0" smtClean="0"/>
              <a:t>: </a:t>
            </a:r>
            <a:r>
              <a:rPr lang="en-US" dirty="0" err="1" smtClean="0"/>
              <a:t>pia</a:t>
            </a:r>
            <a:r>
              <a:rPr lang="en-US" dirty="0" smtClean="0"/>
              <a:t> mater, </a:t>
            </a:r>
            <a:r>
              <a:rPr lang="bg-BG" dirty="0" smtClean="0"/>
              <a:t>слюнни жлези и външни гениталии.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Микроциркулаторна единица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dirty="0" smtClean="0"/>
          </a:p>
        </p:txBody>
      </p:sp>
      <p:pic>
        <p:nvPicPr>
          <p:cNvPr id="37892" name="Picture 4" descr="300px-Illu_capillary">
            <a:hlinkClick r:id="rId2" tooltip="Illu capillary.jpg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345362" cy="5445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4824413" cy="1340768"/>
          </a:xfrm>
        </p:spPr>
        <p:txBody>
          <a:bodyPr/>
          <a:lstStyle/>
          <a:p>
            <a:pPr algn="l" eaLnBrk="1" hangingPunct="1">
              <a:defRPr/>
            </a:pPr>
            <a:r>
              <a:rPr lang="bg-BG" sz="2000" b="1" dirty="0" smtClean="0">
                <a:solidFill>
                  <a:srgbClr val="FF0000"/>
                </a:solidFill>
              </a:rPr>
              <a:t>артериола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              </a:t>
            </a:r>
            <a:r>
              <a:rPr lang="bg-BG" sz="2000" b="1" dirty="0" smtClean="0">
                <a:solidFill>
                  <a:srgbClr val="FF0000"/>
                </a:solidFill>
              </a:rPr>
              <a:t>            ХН</a:t>
            </a:r>
            <a:r>
              <a:rPr lang="en-US" sz="2000" b="1" dirty="0" smtClean="0">
                <a:solidFill>
                  <a:srgbClr val="FF0000"/>
                </a:solidFill>
              </a:rPr>
              <a:t>=+32mmHg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               </a:t>
            </a:r>
            <a:r>
              <a:rPr lang="bg-BG" sz="2000" b="1" dirty="0" smtClean="0">
                <a:solidFill>
                  <a:srgbClr val="FF0000"/>
                </a:solidFill>
              </a:rPr>
              <a:t>         </a:t>
            </a:r>
            <a:r>
              <a:rPr lang="en-US" sz="2000" b="1" dirty="0" smtClean="0">
                <a:solidFill>
                  <a:srgbClr val="FF0000"/>
                </a:solidFill>
              </a:rPr>
              <a:t>KO</a:t>
            </a:r>
            <a:r>
              <a:rPr lang="bg-BG" sz="2000" b="1" dirty="0" smtClean="0">
                <a:solidFill>
                  <a:srgbClr val="FF0000"/>
                </a:solidFill>
              </a:rPr>
              <a:t>Н</a:t>
            </a:r>
            <a:r>
              <a:rPr lang="en-US" sz="2000" b="1" dirty="0" smtClean="0">
                <a:solidFill>
                  <a:srgbClr val="FF0000"/>
                </a:solidFill>
              </a:rPr>
              <a:t>=-25mmHg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i="1" u="sng" dirty="0" smtClean="0">
                <a:solidFill>
                  <a:srgbClr val="FF0000"/>
                </a:solidFill>
              </a:rPr>
              <a:t> </a:t>
            </a:r>
            <a:r>
              <a:rPr lang="bg-BG" sz="2000" b="1" i="1" u="sng" dirty="0" smtClean="0">
                <a:solidFill>
                  <a:srgbClr val="FF0000"/>
                </a:solidFill>
              </a:rPr>
              <a:t>филтрация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bg-BG" sz="2000" b="1" dirty="0" smtClean="0">
                <a:solidFill>
                  <a:srgbClr val="FF0000"/>
                </a:solidFill>
              </a:rPr>
              <a:t>ФН</a:t>
            </a:r>
            <a:r>
              <a:rPr lang="en-US" sz="2000" b="1" dirty="0" smtClean="0">
                <a:solidFill>
                  <a:srgbClr val="FF0000"/>
                </a:solidFill>
              </a:rPr>
              <a:t>= +7 mmHg</a:t>
            </a:r>
            <a:endParaRPr lang="bg-BG" sz="2000" b="1" dirty="0" smtClean="0">
              <a:solidFill>
                <a:srgbClr val="FF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686800" cy="4997450"/>
          </a:xfrm>
          <a:ln cap="flat">
            <a:solidFill>
              <a:schemeClr val="tx1"/>
            </a:solidFill>
            <a:prstDash val="sysDot"/>
          </a:ln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bg-BG" sz="2000" b="1" dirty="0" smtClean="0">
                <a:solidFill>
                  <a:srgbClr val="002060"/>
                </a:solidFill>
              </a:rPr>
              <a:t>венула</a:t>
            </a:r>
            <a:r>
              <a:rPr lang="bg-BG" sz="2000" dirty="0" smtClean="0">
                <a:solidFill>
                  <a:srgbClr val="002060"/>
                </a:solidFill>
              </a:rPr>
              <a:t>: 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bg-BG" sz="2000" b="1" dirty="0" smtClean="0">
                <a:solidFill>
                  <a:srgbClr val="002060"/>
                </a:solidFill>
              </a:rPr>
              <a:t>ХН</a:t>
            </a:r>
            <a:r>
              <a:rPr lang="en-US" sz="2000" b="1" dirty="0" smtClean="0">
                <a:solidFill>
                  <a:srgbClr val="002060"/>
                </a:solidFill>
              </a:rPr>
              <a:t>=+</a:t>
            </a:r>
            <a:r>
              <a:rPr lang="bg-BG" sz="2000" b="1" dirty="0" smtClean="0">
                <a:solidFill>
                  <a:srgbClr val="002060"/>
                </a:solidFill>
              </a:rPr>
              <a:t>15</a:t>
            </a:r>
            <a:r>
              <a:rPr lang="en-US" sz="2000" b="1" dirty="0" smtClean="0">
                <a:solidFill>
                  <a:srgbClr val="002060"/>
                </a:solidFill>
              </a:rPr>
              <a:t>mmHg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bg-BG" sz="2000" b="1" dirty="0" smtClean="0">
                <a:solidFill>
                  <a:srgbClr val="002060"/>
                </a:solidFill>
              </a:rPr>
              <a:t>   </a:t>
            </a:r>
            <a:r>
              <a:rPr lang="en-US" sz="2000" b="1" dirty="0" smtClean="0">
                <a:solidFill>
                  <a:srgbClr val="002060"/>
                </a:solidFill>
              </a:rPr>
              <a:t>KO</a:t>
            </a:r>
            <a:r>
              <a:rPr lang="bg-BG" sz="2000" b="1" dirty="0" smtClean="0">
                <a:solidFill>
                  <a:srgbClr val="002060"/>
                </a:solidFill>
              </a:rPr>
              <a:t>Н</a:t>
            </a:r>
            <a:r>
              <a:rPr lang="en-US" sz="2000" b="1" dirty="0" smtClean="0">
                <a:solidFill>
                  <a:srgbClr val="002060"/>
                </a:solidFill>
              </a:rPr>
              <a:t>= - 25mmHg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bg-BG" sz="2000" b="1" i="1" u="sng" dirty="0" smtClean="0">
                <a:solidFill>
                  <a:srgbClr val="002060"/>
                </a:solidFill>
              </a:rPr>
              <a:t>резорбция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bg-BG" sz="2000" b="1" dirty="0" smtClean="0">
                <a:solidFill>
                  <a:srgbClr val="002060"/>
                </a:solidFill>
              </a:rPr>
              <a:t>ФН</a:t>
            </a:r>
            <a:r>
              <a:rPr lang="en-US" sz="2000" b="1" dirty="0" smtClean="0">
                <a:solidFill>
                  <a:srgbClr val="002060"/>
                </a:solidFill>
              </a:rPr>
              <a:t>= </a:t>
            </a:r>
            <a:r>
              <a:rPr lang="bg-BG" sz="2000" b="1" dirty="0" smtClean="0">
                <a:solidFill>
                  <a:srgbClr val="002060"/>
                </a:solidFill>
              </a:rPr>
              <a:t>-10</a:t>
            </a:r>
            <a:r>
              <a:rPr lang="en-US" sz="2000" b="1" dirty="0" smtClean="0">
                <a:solidFill>
                  <a:srgbClr val="002060"/>
                </a:solidFill>
              </a:rPr>
              <a:t> mmHg</a:t>
            </a:r>
            <a:r>
              <a:rPr lang="bg-BG" sz="2000" b="1" dirty="0" smtClean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752600" y="4114800"/>
            <a:ext cx="4267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676400" y="2819400"/>
            <a:ext cx="4114800" cy="22860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 flipV="1">
            <a:off x="2590800" y="3276600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 flipV="1">
            <a:off x="3048000" y="35814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 flipV="1">
            <a:off x="3505200" y="38100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 flipV="1">
            <a:off x="2133600" y="30480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4572000" y="4114800"/>
            <a:ext cx="0" cy="304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5105400" y="4114800"/>
            <a:ext cx="0" cy="609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24" name="Line 14"/>
          <p:cNvSpPr>
            <a:spLocks noChangeShapeType="1"/>
          </p:cNvSpPr>
          <p:nvPr/>
        </p:nvSpPr>
        <p:spPr bwMode="auto">
          <a:xfrm>
            <a:off x="5562600" y="4114800"/>
            <a:ext cx="0" cy="914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25" name="Line 15"/>
          <p:cNvSpPr>
            <a:spLocks noChangeShapeType="1"/>
          </p:cNvSpPr>
          <p:nvPr/>
        </p:nvSpPr>
        <p:spPr bwMode="auto">
          <a:xfrm>
            <a:off x="6019800" y="4114800"/>
            <a:ext cx="0" cy="1143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26" name="Line 16"/>
          <p:cNvSpPr>
            <a:spLocks noChangeShapeType="1"/>
          </p:cNvSpPr>
          <p:nvPr/>
        </p:nvSpPr>
        <p:spPr bwMode="auto">
          <a:xfrm>
            <a:off x="5791200" y="5105400"/>
            <a:ext cx="381000" cy="228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 flipH="1" flipV="1">
            <a:off x="1524000" y="2743200"/>
            <a:ext cx="152400" cy="76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8928" name="Line 19"/>
          <p:cNvSpPr>
            <a:spLocks noChangeShapeType="1"/>
          </p:cNvSpPr>
          <p:nvPr/>
        </p:nvSpPr>
        <p:spPr bwMode="auto">
          <a:xfrm flipV="1">
            <a:off x="1752600" y="2895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sp>
        <p:nvSpPr>
          <p:cNvPr id="38929" name="Line 20"/>
          <p:cNvSpPr>
            <a:spLocks noChangeShapeType="1"/>
          </p:cNvSpPr>
          <p:nvPr/>
        </p:nvSpPr>
        <p:spPr bwMode="auto">
          <a:xfrm flipV="1">
            <a:off x="1752600" y="28194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bg-BG"/>
          </a:p>
        </p:txBody>
      </p:sp>
      <p:sp>
        <p:nvSpPr>
          <p:cNvPr id="38930" name="Text Box 24"/>
          <p:cNvSpPr txBox="1">
            <a:spLocks noChangeArrowheads="1"/>
          </p:cNvSpPr>
          <p:nvPr/>
        </p:nvSpPr>
        <p:spPr bwMode="auto">
          <a:xfrm>
            <a:off x="1116013" y="3357563"/>
            <a:ext cx="548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dirty="0" smtClean="0"/>
              <a:t>ФН</a:t>
            </a:r>
            <a:endParaRPr lang="bg-BG" dirty="0"/>
          </a:p>
        </p:txBody>
      </p:sp>
      <p:sp>
        <p:nvSpPr>
          <p:cNvPr id="38931" name="Text Box 25"/>
          <p:cNvSpPr txBox="1">
            <a:spLocks noChangeArrowheads="1"/>
          </p:cNvSpPr>
          <p:nvPr/>
        </p:nvSpPr>
        <p:spPr bwMode="auto">
          <a:xfrm>
            <a:off x="6227763" y="4437063"/>
            <a:ext cx="5485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dirty="0" smtClean="0"/>
              <a:t>ФН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Функции на вените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8569325" cy="4175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1.</a:t>
            </a:r>
            <a:r>
              <a:rPr lang="bg-BG" sz="3600" dirty="0" smtClean="0"/>
              <a:t> кръвен резервоар</a:t>
            </a:r>
            <a:endParaRPr lang="en-US" sz="3600" dirty="0" smtClean="0">
              <a:solidFill>
                <a:srgbClr val="FFCC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>
              <a:solidFill>
                <a:srgbClr val="FFCCF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 smtClean="0"/>
              <a:t>2.</a:t>
            </a:r>
            <a:r>
              <a:rPr lang="bg-BG" sz="3600" dirty="0" smtClean="0"/>
              <a:t> връщат кръвта към сърцето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bg-BG" sz="3200" dirty="0" smtClean="0"/>
              <a:t>Механизми, които подпомагат движението на кръвта във вените</a:t>
            </a:r>
            <a:r>
              <a:rPr lang="en-US" sz="3200" dirty="0" smtClean="0"/>
              <a:t>:</a:t>
            </a:r>
            <a:endParaRPr lang="bg-BG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1.</a:t>
            </a:r>
            <a:r>
              <a:rPr lang="bg-BG" sz="3600" dirty="0" smtClean="0"/>
              <a:t>Наличие на венозни клапи</a:t>
            </a:r>
            <a:endParaRPr lang="en-US" sz="3600" i="1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bg-BG" sz="2800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68313" y="1341438"/>
            <a:ext cx="8229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bg-BG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9" name="Picture 6" descr="Veincross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276475"/>
            <a:ext cx="37068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5344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bg-BG" sz="4000" dirty="0" smtClean="0"/>
              <a:t>Механизми, които подпомагат движението на кръвта във вените</a:t>
            </a:r>
            <a:r>
              <a:rPr lang="en-US" sz="4000" dirty="0" smtClean="0"/>
              <a:t>:</a:t>
            </a:r>
            <a:endParaRPr lang="bg-BG" sz="40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33588"/>
            <a:ext cx="8229600" cy="4824412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sz="3600" dirty="0" smtClean="0"/>
              <a:t>2.</a:t>
            </a:r>
            <a:r>
              <a:rPr lang="bg-BG" sz="3600" dirty="0" smtClean="0"/>
              <a:t> съкращенията на мускулите на долните крайници</a:t>
            </a:r>
            <a:endParaRPr lang="en-US" sz="3600" dirty="0" smtClean="0"/>
          </a:p>
          <a:p>
            <a:pPr eaLnBrk="1" hangingPunct="1">
              <a:buNone/>
              <a:defRPr/>
            </a:pPr>
            <a:r>
              <a:rPr lang="en-US" sz="3600" dirty="0" smtClean="0"/>
              <a:t>3. </a:t>
            </a:r>
            <a:r>
              <a:rPr lang="bg-BG" sz="3600" dirty="0" smtClean="0"/>
              <a:t>съкращението на </a:t>
            </a:r>
            <a:r>
              <a:rPr lang="en-US" sz="3600" i="1" dirty="0" err="1" smtClean="0"/>
              <a:t>lig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Inguinalae</a:t>
            </a:r>
            <a:r>
              <a:rPr lang="en-US" sz="3600" dirty="0" smtClean="0"/>
              <a:t> </a:t>
            </a:r>
            <a:r>
              <a:rPr lang="bg-BG" sz="3600" dirty="0" smtClean="0"/>
              <a:t>при движения</a:t>
            </a:r>
            <a:endParaRPr lang="en-US" sz="3600" dirty="0" smtClean="0"/>
          </a:p>
          <a:p>
            <a:pPr eaLnBrk="1" hangingPunct="1">
              <a:buNone/>
              <a:defRPr/>
            </a:pPr>
            <a:r>
              <a:rPr lang="en-US" sz="3600" dirty="0" smtClean="0"/>
              <a:t>4. </a:t>
            </a:r>
            <a:r>
              <a:rPr lang="bg-BG" sz="3600" dirty="0" smtClean="0"/>
              <a:t>съкращенията на диафрагмата при вдишване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Венозно налягане (ВН)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bg-BG" sz="3600" b="1" dirty="0" smtClean="0">
                <a:solidFill>
                  <a:srgbClr val="0070C0"/>
                </a:solidFill>
              </a:rPr>
              <a:t>В легнало положение </a:t>
            </a:r>
            <a:r>
              <a:rPr lang="bg-BG" sz="3600" dirty="0" smtClean="0">
                <a:solidFill>
                  <a:srgbClr val="0070C0"/>
                </a:solidFill>
              </a:rPr>
              <a:t>ВН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bg-BG" sz="3600" dirty="0" smtClean="0">
                <a:solidFill>
                  <a:srgbClr val="0070C0"/>
                </a:solidFill>
              </a:rPr>
              <a:t>е</a:t>
            </a:r>
            <a:r>
              <a:rPr lang="en-US" sz="3600" dirty="0" smtClean="0">
                <a:solidFill>
                  <a:srgbClr val="0070C0"/>
                </a:solidFill>
              </a:rPr>
              <a:t> 5 mm Hg </a:t>
            </a:r>
            <a:r>
              <a:rPr lang="bg-BG" sz="3600" dirty="0" smtClean="0">
                <a:solidFill>
                  <a:srgbClr val="0070C0"/>
                </a:solidFill>
              </a:rPr>
              <a:t>по-ниско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bg-BG" sz="3600" dirty="0" smtClean="0">
                <a:solidFill>
                  <a:srgbClr val="0070C0"/>
                </a:solidFill>
              </a:rPr>
              <a:t>от налягането в капилярите</a:t>
            </a:r>
            <a:endParaRPr lang="en-US" sz="36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2. </a:t>
            </a:r>
            <a:r>
              <a:rPr lang="bg-BG" sz="3600" b="1" dirty="0" smtClean="0">
                <a:solidFill>
                  <a:srgbClr val="FF0000"/>
                </a:solidFill>
              </a:rPr>
              <a:t>В изправено положение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defRPr/>
            </a:pPr>
            <a:r>
              <a:rPr lang="bg-BG" sz="3600" dirty="0" smtClean="0">
                <a:solidFill>
                  <a:srgbClr val="FF0000"/>
                </a:solidFill>
              </a:rPr>
              <a:t>ВН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bg-BG" sz="3600" dirty="0" smtClean="0">
                <a:solidFill>
                  <a:srgbClr val="FF0000"/>
                </a:solidFill>
              </a:rPr>
              <a:t>на ръцете</a:t>
            </a:r>
            <a:r>
              <a:rPr lang="en-US" sz="3600" dirty="0" smtClean="0">
                <a:solidFill>
                  <a:srgbClr val="FF0000"/>
                </a:solidFill>
              </a:rPr>
              <a:t>= +6 , + 8 mm Hg </a:t>
            </a:r>
          </a:p>
          <a:p>
            <a:pPr>
              <a:defRPr/>
            </a:pPr>
            <a:r>
              <a:rPr lang="bg-BG" sz="3600" dirty="0" smtClean="0">
                <a:solidFill>
                  <a:srgbClr val="FF0000"/>
                </a:solidFill>
              </a:rPr>
              <a:t>ВН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bg-BG" sz="3600" dirty="0" smtClean="0">
                <a:solidFill>
                  <a:srgbClr val="FF0000"/>
                </a:solidFill>
              </a:rPr>
              <a:t>на краката</a:t>
            </a:r>
            <a:r>
              <a:rPr lang="en-US" sz="3600" dirty="0" smtClean="0">
                <a:solidFill>
                  <a:srgbClr val="FF0000"/>
                </a:solidFill>
              </a:rPr>
              <a:t>= +40, + 90 mm Hg</a:t>
            </a:r>
          </a:p>
          <a:p>
            <a:pPr>
              <a:defRPr/>
            </a:pPr>
            <a:r>
              <a:rPr lang="bg-BG" sz="3600" dirty="0" smtClean="0">
                <a:solidFill>
                  <a:srgbClr val="FF0000"/>
                </a:solidFill>
              </a:rPr>
              <a:t>ЦВН</a:t>
            </a:r>
            <a:r>
              <a:rPr lang="en-US" sz="3600" dirty="0" smtClean="0">
                <a:solidFill>
                  <a:srgbClr val="FF0000"/>
                </a:solidFill>
              </a:rPr>
              <a:t> = </a:t>
            </a:r>
            <a:r>
              <a:rPr lang="bg-BG" sz="3600" dirty="0" smtClean="0">
                <a:solidFill>
                  <a:srgbClr val="FF0000"/>
                </a:solidFill>
              </a:rPr>
              <a:t>от </a:t>
            </a:r>
            <a:r>
              <a:rPr lang="en-US" sz="3600" dirty="0" smtClean="0">
                <a:solidFill>
                  <a:srgbClr val="FF0000"/>
                </a:solidFill>
              </a:rPr>
              <a:t>+2</a:t>
            </a:r>
            <a:r>
              <a:rPr lang="bg-BG" sz="3600" dirty="0" smtClean="0">
                <a:solidFill>
                  <a:srgbClr val="FF0000"/>
                </a:solidFill>
              </a:rPr>
              <a:t> до </a:t>
            </a:r>
            <a:r>
              <a:rPr lang="en-US" sz="3600" dirty="0" smtClean="0">
                <a:solidFill>
                  <a:srgbClr val="FF0000"/>
                </a:solidFill>
              </a:rPr>
              <a:t>+</a:t>
            </a:r>
            <a:r>
              <a:rPr lang="bg-BG" sz="3600" dirty="0" smtClean="0">
                <a:solidFill>
                  <a:srgbClr val="FF0000"/>
                </a:solidFill>
              </a:rPr>
              <a:t>6 </a:t>
            </a:r>
            <a:r>
              <a:rPr lang="en-US" sz="3600" dirty="0" smtClean="0">
                <a:solidFill>
                  <a:srgbClr val="FF0000"/>
                </a:solidFill>
              </a:rPr>
              <a:t>mm Hg</a:t>
            </a:r>
            <a:r>
              <a:rPr lang="bg-BG" sz="3600" dirty="0" smtClean="0">
                <a:solidFill>
                  <a:srgbClr val="FF0000"/>
                </a:solidFill>
              </a:rPr>
              <a:t> </a:t>
            </a:r>
            <a:r>
              <a:rPr lang="bg-BG" sz="3200" dirty="0" smtClean="0">
                <a:solidFill>
                  <a:srgbClr val="FF0000"/>
                </a:solidFill>
              </a:rPr>
              <a:t>(обикновено е </a:t>
            </a:r>
            <a:r>
              <a:rPr lang="en-US" sz="3200" dirty="0" smtClean="0">
                <a:solidFill>
                  <a:srgbClr val="FF0000"/>
                </a:solidFill>
              </a:rPr>
              <a:t>+</a:t>
            </a:r>
            <a:r>
              <a:rPr lang="bg-BG" sz="3200" dirty="0" smtClean="0">
                <a:solidFill>
                  <a:srgbClr val="FF0000"/>
                </a:solidFill>
              </a:rPr>
              <a:t>4 </a:t>
            </a:r>
            <a:r>
              <a:rPr lang="en-US" sz="3200" dirty="0" smtClean="0">
                <a:solidFill>
                  <a:srgbClr val="FF0000"/>
                </a:solidFill>
              </a:rPr>
              <a:t>mm Hg</a:t>
            </a:r>
            <a:r>
              <a:rPr lang="bg-BG" sz="3200" dirty="0" smtClean="0">
                <a:solidFill>
                  <a:srgbClr val="FF0000"/>
                </a:solidFill>
              </a:rPr>
              <a:t>) </a:t>
            </a:r>
            <a:endParaRPr lang="en-US" sz="32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bg-BG" sz="3600" dirty="0" smtClean="0">
              <a:solidFill>
                <a:srgbClr val="FF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3600" b="1" dirty="0" smtClean="0"/>
              <a:t>Разпределение на кръвта в системното кръвообращение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7859712" cy="3921125"/>
          </a:xfrm>
        </p:spPr>
        <p:txBody>
          <a:bodyPr/>
          <a:lstStyle/>
          <a:p>
            <a:pPr eaLnBrk="1" hangingPunct="1">
              <a:defRPr/>
            </a:pPr>
            <a:r>
              <a:rPr lang="bg-BG" dirty="0" smtClean="0"/>
              <a:t>сърце</a:t>
            </a:r>
            <a:r>
              <a:rPr lang="en-US" dirty="0" smtClean="0"/>
              <a:t> - 5%; </a:t>
            </a:r>
          </a:p>
          <a:p>
            <a:pPr eaLnBrk="1" hangingPunct="1">
              <a:defRPr/>
            </a:pPr>
            <a:r>
              <a:rPr lang="bg-BG" dirty="0" smtClean="0"/>
              <a:t>гл. мозък -</a:t>
            </a:r>
            <a:r>
              <a:rPr lang="en-US" dirty="0" smtClean="0"/>
              <a:t> 15% ; </a:t>
            </a:r>
          </a:p>
          <a:p>
            <a:pPr eaLnBrk="1" hangingPunct="1">
              <a:defRPr/>
            </a:pPr>
            <a:r>
              <a:rPr lang="bg-BG" dirty="0" smtClean="0"/>
              <a:t>мускули</a:t>
            </a:r>
            <a:r>
              <a:rPr lang="en-US" dirty="0" smtClean="0"/>
              <a:t> </a:t>
            </a:r>
            <a:r>
              <a:rPr lang="bg-BG" dirty="0" smtClean="0"/>
              <a:t>-</a:t>
            </a:r>
            <a:r>
              <a:rPr lang="en-US" dirty="0" smtClean="0"/>
              <a:t> 20%; </a:t>
            </a:r>
          </a:p>
          <a:p>
            <a:pPr eaLnBrk="1" hangingPunct="1">
              <a:defRPr/>
            </a:pPr>
            <a:r>
              <a:rPr lang="bg-BG" dirty="0" smtClean="0"/>
              <a:t>бъбреци</a:t>
            </a:r>
            <a:r>
              <a:rPr lang="en-US" dirty="0" smtClean="0"/>
              <a:t> -</a:t>
            </a:r>
            <a:r>
              <a:rPr lang="bg-BG" dirty="0" smtClean="0"/>
              <a:t> </a:t>
            </a:r>
            <a:r>
              <a:rPr lang="en-US" dirty="0" smtClean="0"/>
              <a:t>20%</a:t>
            </a:r>
          </a:p>
          <a:p>
            <a:pPr eaLnBrk="1" hangingPunct="1">
              <a:defRPr/>
            </a:pPr>
            <a:r>
              <a:rPr lang="bg-BG" dirty="0" smtClean="0"/>
              <a:t>спланхникус </a:t>
            </a:r>
            <a:r>
              <a:rPr lang="en-US" dirty="0" smtClean="0"/>
              <a:t>-</a:t>
            </a:r>
            <a:r>
              <a:rPr lang="bg-BG" dirty="0" smtClean="0"/>
              <a:t> </a:t>
            </a:r>
            <a:r>
              <a:rPr lang="en-US" dirty="0" smtClean="0"/>
              <a:t>25%;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bg-BG" dirty="0" smtClean="0"/>
              <a:t>кожа</a:t>
            </a:r>
            <a:r>
              <a:rPr lang="en-US" dirty="0" smtClean="0"/>
              <a:t> - 15%</a:t>
            </a:r>
            <a:endParaRPr lang="el-GR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84213" y="449263"/>
            <a:ext cx="7862887" cy="381000"/>
          </a:xfrm>
        </p:spPr>
        <p:txBody>
          <a:bodyPr anchorCtr="1">
            <a:normAutofit fontScale="90000"/>
          </a:bodyPr>
          <a:lstStyle/>
          <a:p>
            <a:r>
              <a:rPr lang="en-US" sz="3600" i="1" dirty="0">
                <a:solidFill>
                  <a:srgbClr val="FF0066"/>
                </a:solidFill>
              </a:rPr>
              <a:t/>
            </a:r>
            <a:br>
              <a:rPr lang="en-US" sz="3600" i="1" dirty="0">
                <a:solidFill>
                  <a:srgbClr val="FF0066"/>
                </a:solidFill>
              </a:rPr>
            </a:br>
            <a:endParaRPr lang="bg-BG" sz="3600" i="1" dirty="0">
              <a:solidFill>
                <a:srgbClr val="FF0066"/>
              </a:solidFill>
            </a:endParaRPr>
          </a:p>
        </p:txBody>
      </p:sp>
      <p:pic>
        <p:nvPicPr>
          <p:cNvPr id="4099" name="Picture 3" descr="show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19600"/>
            <a:ext cx="2809875" cy="2438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pic>
        <p:nvPicPr>
          <p:cNvPr id="4100" name="Picture 4" descr="luvar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4337050"/>
            <a:ext cx="2773363" cy="2520950"/>
          </a:xfrm>
          <a:ln>
            <a:solidFill>
              <a:srgbClr val="99FF33"/>
            </a:solidFill>
          </a:ln>
        </p:spPr>
      </p:pic>
      <p:pic>
        <p:nvPicPr>
          <p:cNvPr id="4101" name="Picture 5" descr="sP101004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4343400"/>
            <a:ext cx="2555875" cy="2514600"/>
          </a:xfrm>
          <a:ln>
            <a:solidFill>
              <a:srgbClr val="FF0000"/>
            </a:solidFill>
          </a:ln>
        </p:spPr>
      </p:pic>
      <p:pic>
        <p:nvPicPr>
          <p:cNvPr id="4102" name="Picture 6" descr="Plev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8600" y="1295400"/>
            <a:ext cx="2819400" cy="2595563"/>
          </a:xfrm>
          <a:noFill/>
          <a:ln>
            <a:solidFill>
              <a:schemeClr val="tx1"/>
            </a:solidFill>
          </a:ln>
        </p:spPr>
      </p:pic>
      <p:pic>
        <p:nvPicPr>
          <p:cNvPr id="4103" name="Picture 7" descr="Разходка с лодка в парк Кайлъка, гр. Плевен&lt;br /&gt;&lt;br/&g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295400"/>
            <a:ext cx="2514600" cy="25908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348038" y="1268413"/>
            <a:ext cx="2882900" cy="2590800"/>
          </a:xfrm>
          <a:noFill/>
          <a:ln>
            <a:solidFill>
              <a:srgbClr val="6600FF"/>
            </a:solidFill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124075" y="271463"/>
            <a:ext cx="4752975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bg-BG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Благодаря за вниманието!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3448"/>
            <a:ext cx="9396413" cy="15567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bg-BG" sz="3600" dirty="0" smtClean="0">
                <a:solidFill>
                  <a:schemeClr val="tx1"/>
                </a:solidFill>
              </a:rPr>
              <a:t>Устройство на съдовата стена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bg-BG" sz="1600" dirty="0" smtClean="0"/>
          </a:p>
        </p:txBody>
      </p:sp>
      <p:pic>
        <p:nvPicPr>
          <p:cNvPr id="16388" name="Picture 5" descr="Anatomy_art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76863" cy="489627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sz="4000" b="1" dirty="0" smtClean="0">
                <a:solidFill>
                  <a:schemeClr val="folHlink"/>
                </a:solidFill>
              </a:rPr>
              <a:t>Класификация на кръвоносните съдове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50392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hlink"/>
                </a:solidFill>
              </a:rPr>
              <a:t>1. </a:t>
            </a:r>
            <a:r>
              <a:rPr lang="bg-BG" dirty="0" smtClean="0">
                <a:solidFill>
                  <a:schemeClr val="hlink"/>
                </a:solidFill>
              </a:rPr>
              <a:t>В зависимост от функциите</a:t>
            </a:r>
            <a:r>
              <a:rPr lang="en-US" dirty="0" smtClean="0">
                <a:solidFill>
                  <a:schemeClr val="hlink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- </a:t>
            </a:r>
            <a:r>
              <a:rPr lang="bg-BG" dirty="0" smtClean="0"/>
              <a:t>Модериращи (аорта и големи артерии)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- </a:t>
            </a:r>
            <a:r>
              <a:rPr lang="bg-BG" dirty="0" smtClean="0"/>
              <a:t>Съпротивителни (артериоли)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- </a:t>
            </a:r>
            <a:r>
              <a:rPr lang="bg-BG" dirty="0" smtClean="0"/>
              <a:t>Обменни (капиляри, венули)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- </a:t>
            </a:r>
            <a:r>
              <a:rPr lang="bg-BG" dirty="0" smtClean="0"/>
              <a:t>Капацитивни (вени)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2. </a:t>
            </a:r>
            <a:r>
              <a:rPr lang="bg-BG" dirty="0" smtClean="0">
                <a:solidFill>
                  <a:schemeClr val="hlink"/>
                </a:solidFill>
              </a:rPr>
              <a:t>В зависимост от налягането</a:t>
            </a:r>
            <a:r>
              <a:rPr lang="en-US" dirty="0" smtClean="0">
                <a:solidFill>
                  <a:schemeClr val="hlink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/>
              <a:t>- </a:t>
            </a:r>
            <a:r>
              <a:rPr lang="bg-BG" dirty="0" smtClean="0"/>
              <a:t>Система на ниско АН</a:t>
            </a:r>
            <a:endParaRPr lang="en-US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- </a:t>
            </a:r>
            <a:r>
              <a:rPr lang="bg-BG" dirty="0" smtClean="0"/>
              <a:t>Система на високо АН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bg-BG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789363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endParaRPr lang="bg-BG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292" name="Picture 4" descr="220px-Gray5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6250"/>
            <a:ext cx="69119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bg-BG" smtClean="0"/>
          </a:p>
        </p:txBody>
      </p:sp>
      <p:pic>
        <p:nvPicPr>
          <p:cNvPr id="13316" name="Picture 5" descr="220px-Gray5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33375"/>
            <a:ext cx="56181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Движение на кръвта в артериалната система</a:t>
            </a:r>
            <a:endParaRPr lang="bg-B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07504" y="1527048"/>
            <a:ext cx="8856984" cy="5142312"/>
          </a:xfrm>
        </p:spPr>
        <p:txBody>
          <a:bodyPr>
            <a:normAutofit fontScale="92500" lnSpcReduction="20000"/>
          </a:bodyPr>
          <a:lstStyle/>
          <a:p>
            <a:r>
              <a:rPr lang="bg-BG" u="sng" dirty="0" smtClean="0">
                <a:solidFill>
                  <a:schemeClr val="accent1">
                    <a:lumMod val="75000"/>
                  </a:schemeClr>
                </a:solidFill>
              </a:rPr>
              <a:t>Фактори, които придвижват кръвта в артериалната система: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Сърдечната систола</a:t>
            </a:r>
          </a:p>
          <a:p>
            <a:pPr marL="514350" indent="-514350">
              <a:buFont typeface="+mj-lt"/>
              <a:buAutoNum type="arabicPeriod"/>
            </a:pPr>
            <a:r>
              <a:rPr lang="bg-BG" dirty="0" smtClean="0"/>
              <a:t>Еластичните сили в аортата и артериите по време на сърдечната диастола</a:t>
            </a:r>
          </a:p>
          <a:p>
            <a:pPr marL="514350" indent="-514350"/>
            <a:r>
              <a:rPr lang="bg-BG" u="sng" dirty="0" smtClean="0">
                <a:solidFill>
                  <a:schemeClr val="accent1">
                    <a:lumMod val="75000"/>
                  </a:schemeClr>
                </a:solidFill>
              </a:rPr>
              <a:t>Линейна скорост на кръвния поток</a:t>
            </a:r>
          </a:p>
          <a:p>
            <a:pPr marL="514350" indent="-514350"/>
            <a:r>
              <a:rPr lang="bg-BG" dirty="0" smtClean="0"/>
              <a:t>Аорта = 120 </a:t>
            </a:r>
            <a:r>
              <a:rPr lang="en-US" dirty="0" smtClean="0"/>
              <a:t>cm</a:t>
            </a:r>
            <a:r>
              <a:rPr lang="bg-BG" dirty="0" smtClean="0"/>
              <a:t>/</a:t>
            </a:r>
            <a:r>
              <a:rPr lang="en-US" dirty="0" smtClean="0"/>
              <a:t>s</a:t>
            </a:r>
            <a:r>
              <a:rPr lang="bg-BG" dirty="0" smtClean="0"/>
              <a:t> по време на систола и 40 </a:t>
            </a:r>
            <a:r>
              <a:rPr lang="en-US" dirty="0" smtClean="0"/>
              <a:t>cm</a:t>
            </a:r>
            <a:r>
              <a:rPr lang="bg-BG" dirty="0" smtClean="0"/>
              <a:t>/</a:t>
            </a:r>
            <a:r>
              <a:rPr lang="en-US" dirty="0" smtClean="0"/>
              <a:t>s</a:t>
            </a:r>
            <a:r>
              <a:rPr lang="bg-BG" dirty="0" smtClean="0"/>
              <a:t> по време на диастола</a:t>
            </a:r>
          </a:p>
          <a:p>
            <a:pPr marL="514350" indent="-514350"/>
            <a:r>
              <a:rPr lang="bg-BG" dirty="0" smtClean="0"/>
              <a:t>Артерии от 60 до 15</a:t>
            </a:r>
            <a:r>
              <a:rPr lang="en-US" dirty="0" smtClean="0"/>
              <a:t> cm</a:t>
            </a:r>
            <a:r>
              <a:rPr lang="bg-BG" dirty="0" smtClean="0"/>
              <a:t>/</a:t>
            </a:r>
            <a:r>
              <a:rPr lang="en-US" dirty="0" smtClean="0"/>
              <a:t>s</a:t>
            </a:r>
            <a:r>
              <a:rPr lang="bg-BG" dirty="0" smtClean="0"/>
              <a:t> по време на систола и по-ниска по време на диастола</a:t>
            </a:r>
          </a:p>
          <a:p>
            <a:pPr marL="514350" indent="-514350"/>
            <a:r>
              <a:rPr lang="bg-BG" dirty="0" smtClean="0"/>
              <a:t>Капиляри = о,5</a:t>
            </a:r>
            <a:r>
              <a:rPr lang="en-US" dirty="0" smtClean="0"/>
              <a:t> mm</a:t>
            </a:r>
            <a:r>
              <a:rPr lang="bg-BG" dirty="0" smtClean="0"/>
              <a:t>/</a:t>
            </a:r>
            <a:r>
              <a:rPr lang="en-US" dirty="0" smtClean="0"/>
              <a:t>s</a:t>
            </a:r>
            <a:endParaRPr lang="bg-BG" dirty="0" smtClean="0"/>
          </a:p>
          <a:p>
            <a:pPr marL="514350" indent="-514350"/>
            <a:r>
              <a:rPr lang="bg-BG" sz="3000" i="1" dirty="0" smtClean="0">
                <a:solidFill>
                  <a:schemeClr val="bg2">
                    <a:lumMod val="25000"/>
                  </a:schemeClr>
                </a:solidFill>
              </a:rPr>
              <a:t>Линейната скорост е обратно пропорционална на общото сечение на съдовата област.</a:t>
            </a:r>
            <a:endParaRPr lang="bg-BG" sz="30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bg-BG" sz="4000" b="1" dirty="0" smtClean="0"/>
              <a:t>Кръвоносна система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748464" cy="537321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</a:rPr>
              <a:t>Напречно сечение на съдовите области (cm</a:t>
            </a:r>
            <a:r>
              <a:rPr lang="bg-BG" b="1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bg-BG" b="1" dirty="0" smtClean="0">
              <a:solidFill>
                <a:srgbClr val="FFCC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dirty="0" smtClean="0"/>
              <a:t>аорта </a:t>
            </a:r>
            <a:r>
              <a:rPr lang="en-US" sz="2400" dirty="0" smtClean="0"/>
              <a:t>= </a:t>
            </a:r>
            <a:r>
              <a:rPr lang="bg-BG" sz="2400" dirty="0" smtClean="0"/>
              <a:t>2.5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dirty="0" smtClean="0"/>
              <a:t>малки артерии</a:t>
            </a:r>
            <a:r>
              <a:rPr lang="en-US" sz="2400" dirty="0" smtClean="0"/>
              <a:t>=</a:t>
            </a:r>
            <a:r>
              <a:rPr lang="bg-BG" sz="2400" dirty="0" smtClean="0"/>
              <a:t> 20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dirty="0" smtClean="0"/>
              <a:t>артериоли </a:t>
            </a:r>
            <a:r>
              <a:rPr lang="en-US" sz="2400" dirty="0" smtClean="0"/>
              <a:t>= </a:t>
            </a:r>
            <a:r>
              <a:rPr lang="bg-BG" sz="2400" dirty="0" smtClean="0"/>
              <a:t>40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dirty="0" smtClean="0"/>
              <a:t>капиляри </a:t>
            </a:r>
            <a:r>
              <a:rPr lang="en-US" sz="2400" dirty="0" smtClean="0"/>
              <a:t>= </a:t>
            </a:r>
            <a:r>
              <a:rPr lang="bg-BG" sz="2400" dirty="0" smtClean="0"/>
              <a:t>2500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dirty="0" smtClean="0"/>
              <a:t>венули </a:t>
            </a:r>
            <a:r>
              <a:rPr lang="en-US" sz="2400" dirty="0" smtClean="0"/>
              <a:t>= </a:t>
            </a:r>
            <a:r>
              <a:rPr lang="bg-BG" sz="2400" dirty="0" smtClean="0"/>
              <a:t>250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dirty="0" smtClean="0"/>
              <a:t>малки вени</a:t>
            </a:r>
            <a:r>
              <a:rPr lang="en-US" sz="2400" dirty="0" smtClean="0"/>
              <a:t>=</a:t>
            </a:r>
            <a:r>
              <a:rPr lang="bg-BG" sz="2400" dirty="0" smtClean="0"/>
              <a:t> 80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2400" dirty="0" smtClean="0"/>
              <a:t>Venae cavae </a:t>
            </a:r>
            <a:r>
              <a:rPr lang="en-US" sz="2400" dirty="0" smtClean="0"/>
              <a:t>= </a:t>
            </a:r>
            <a:r>
              <a:rPr lang="bg-BG" sz="2400" dirty="0" smtClean="0"/>
              <a:t>8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bg-BG" sz="28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bg-BG" sz="2800" b="1" u="sng" dirty="0" smtClean="0">
                <a:solidFill>
                  <a:schemeClr val="accent1">
                    <a:lumMod val="75000"/>
                  </a:schemeClr>
                </a:solidFill>
              </a:rPr>
              <a:t>Обемна скорост на кръвния ток</a:t>
            </a: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bg-BG" sz="2800" i="1" dirty="0" smtClean="0">
                <a:solidFill>
                  <a:schemeClr val="accent1">
                    <a:lumMod val="75000"/>
                  </a:schemeClr>
                </a:solidFill>
              </a:rPr>
              <a:t>обемът кръв, който преминава за единица време през дадена съдова област.</a:t>
            </a:r>
          </a:p>
          <a:p>
            <a:pPr>
              <a:lnSpc>
                <a:spcPct val="90000"/>
              </a:lnSpc>
              <a:defRPr/>
            </a:pP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Еднаква за различните съдови области!!!</a:t>
            </a:r>
          </a:p>
          <a:p>
            <a:pPr>
              <a:lnSpc>
                <a:spcPct val="90000"/>
              </a:lnSpc>
              <a:defRPr/>
            </a:pP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</a:rPr>
              <a:t>Тя е функция от тоталното напречно съдово сечение и линейната скорост на кръвта.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bg-BG" sz="2800" b="1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561</TotalTime>
  <Words>844</Words>
  <Application>Microsoft Office PowerPoint</Application>
  <PresentationFormat>On-screen Show (4:3)</PresentationFormat>
  <Paragraphs>153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 Кръвообращение.  Устройство на съдовата система. Хемодинамични закономерности. Налягане в съдовата система. Регулация на съдовия тонус. Микроциркулация.  Налягане и движение на кръвта във вените</vt:lpstr>
      <vt:lpstr>Кръвообращение</vt:lpstr>
      <vt:lpstr>Разпределение на кръвта в системното кръвообращение</vt:lpstr>
      <vt:lpstr>Устройство на съдовата стена</vt:lpstr>
      <vt:lpstr>Класификация на кръвоносните съдове</vt:lpstr>
      <vt:lpstr>Slide 6</vt:lpstr>
      <vt:lpstr>Slide 7</vt:lpstr>
      <vt:lpstr>Движение на кръвта в артериалната система</vt:lpstr>
      <vt:lpstr>Кръвоносна система</vt:lpstr>
      <vt:lpstr>Хемодинамични закономерности</vt:lpstr>
      <vt:lpstr>Артериално кръвно налягане (АН)</vt:lpstr>
      <vt:lpstr>Артериално кръвно налягане (АН)</vt:lpstr>
      <vt:lpstr>Slide 13</vt:lpstr>
      <vt:lpstr>Slide 14</vt:lpstr>
      <vt:lpstr>Slide 15</vt:lpstr>
      <vt:lpstr>Съдов тонус</vt:lpstr>
      <vt:lpstr>Функции на ендотела</vt:lpstr>
      <vt:lpstr>Ендотелен контрол на съдовия тонус</vt:lpstr>
      <vt:lpstr>Съдов тонус – ендотелен контрол</vt:lpstr>
      <vt:lpstr>The Nobel Prize in Physiology or Medicine 1998 was awarded jointly to Robert F. Furchgott, Louis J. Ignarro and Ferid Murad "for their discoveries concerning nitric oxide as a signalling molecule in the cardiovascular system".    </vt:lpstr>
      <vt:lpstr>Съдов тонус – ендотелен контрол</vt:lpstr>
      <vt:lpstr>Съдов тонус</vt:lpstr>
      <vt:lpstr>Съдов тонус</vt:lpstr>
      <vt:lpstr>Микроциркулаторна единица</vt:lpstr>
      <vt:lpstr>артериола:                            ХН=+32mmHg                         KOН=-25mmHg  филтрация ФН= +7 mmHg</vt:lpstr>
      <vt:lpstr>Функции на вените</vt:lpstr>
      <vt:lpstr>Механизми, които подпомагат движението на кръвта във вените:</vt:lpstr>
      <vt:lpstr>Механизми, които подпомагат движението на кръвта във вените:</vt:lpstr>
      <vt:lpstr>Венозно налягане (ВН)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Кръвообращение. Устройство на съдовата система. Хемодинамични закономерности. Налягане в съдовата система. Регулация на съдовия тонус. Микроциркулация. Налягане и движение на кръвта във вените</dc:title>
  <dc:creator>user</dc:creator>
  <cp:lastModifiedBy>user</cp:lastModifiedBy>
  <cp:revision>61</cp:revision>
  <dcterms:created xsi:type="dcterms:W3CDTF">2014-03-31T09:50:53Z</dcterms:created>
  <dcterms:modified xsi:type="dcterms:W3CDTF">2018-01-23T11:52:02Z</dcterms:modified>
</cp:coreProperties>
</file>