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93" r:id="rId13"/>
    <p:sldId id="294" r:id="rId14"/>
    <p:sldId id="295" r:id="rId15"/>
    <p:sldId id="296" r:id="rId16"/>
    <p:sldId id="297" r:id="rId17"/>
    <p:sldId id="298" r:id="rId18"/>
    <p:sldId id="274" r:id="rId19"/>
    <p:sldId id="275" r:id="rId20"/>
    <p:sldId id="276" r:id="rId21"/>
    <p:sldId id="277" r:id="rId22"/>
    <p:sldId id="278" r:id="rId23"/>
    <p:sldId id="300" r:id="rId24"/>
    <p:sldId id="301" r:id="rId25"/>
    <p:sldId id="280" r:id="rId26"/>
    <p:sldId id="281" r:id="rId27"/>
    <p:sldId id="282" r:id="rId28"/>
    <p:sldId id="283" r:id="rId29"/>
    <p:sldId id="284" r:id="rId30"/>
    <p:sldId id="299" r:id="rId3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9D184DF-E859-4BC8-9D12-DCAA42775FAF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FFD814E-A718-4247-9A49-A755BBC6F86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D184DF-E859-4BC8-9D12-DCAA42775FAF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FD814E-A718-4247-9A49-A755BBC6F86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9D184DF-E859-4BC8-9D12-DCAA42775FAF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FFD814E-A718-4247-9A49-A755BBC6F86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F8D90-2A30-4A87-85F5-CAE8E1E2D8D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D184DF-E859-4BC8-9D12-DCAA42775FAF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FD814E-A718-4247-9A49-A755BBC6F86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9D184DF-E859-4BC8-9D12-DCAA42775FAF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FFD814E-A718-4247-9A49-A755BBC6F86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D184DF-E859-4BC8-9D12-DCAA42775FAF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FD814E-A718-4247-9A49-A755BBC6F86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D184DF-E859-4BC8-9D12-DCAA42775FAF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FD814E-A718-4247-9A49-A755BBC6F86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D184DF-E859-4BC8-9D12-DCAA42775FAF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FD814E-A718-4247-9A49-A755BBC6F86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9D184DF-E859-4BC8-9D12-DCAA42775FAF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FD814E-A718-4247-9A49-A755BBC6F86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D184DF-E859-4BC8-9D12-DCAA42775FAF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FD814E-A718-4247-9A49-A755BBC6F86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D184DF-E859-4BC8-9D12-DCAA42775FAF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FD814E-A718-4247-9A49-A755BBC6F86E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9D184DF-E859-4BC8-9D12-DCAA42775FAF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FFD814E-A718-4247-9A49-A755BBC6F86E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g.wikipedia.org/wiki/%D0%95%D0%BB%D0%B5%D0%BA%D1%82%D1%80%D0%BE%D0%BB%D0%B8%D1%82" TargetMode="External"/><Relationship Id="rId7" Type="http://schemas.openxmlformats.org/officeDocument/2006/relationships/hyperlink" Target="https://bg.wikipedia.org/wiki/%D0%95%D0%BF%D0%B8%D1%82%D0%B5%D0%BB%D0%B8%D0%B9" TargetMode="External"/><Relationship Id="rId2" Type="http://schemas.openxmlformats.org/officeDocument/2006/relationships/hyperlink" Target="https://bg.wikipedia.org/wiki/%D0%92%D0%BE%D0%B4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g.wikipedia.org/wiki/%D0%9A%D0%BB%D0%B5%D1%82%D0%BA%D0%B8" TargetMode="External"/><Relationship Id="rId5" Type="http://schemas.openxmlformats.org/officeDocument/2006/relationships/hyperlink" Target="https://bg.wikipedia.org/w/index.php?title=%D0%95%D0%BF%D0%B5%D0%BD%D0%B4%D0%B8%D0%BC%D0%BE%D1%86%D0%B8%D1%82&amp;action=edit&amp;redlink=1" TargetMode="External"/><Relationship Id="rId4" Type="http://schemas.openxmlformats.org/officeDocument/2006/relationships/hyperlink" Target="https://bg.wikipedia.org/wiki/%D0%94%D0%B8%D1%84%D1%83%D0%B7%D0%B8%D1%8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35696" y="908720"/>
            <a:ext cx="6996612" cy="1887488"/>
          </a:xfrm>
        </p:spPr>
        <p:txBody>
          <a:bodyPr>
            <a:normAutofit/>
          </a:bodyPr>
          <a:lstStyle/>
          <a:p>
            <a:r>
              <a:rPr lang="bg-BG" sz="3600" b="1" i="1" dirty="0" smtClean="0"/>
              <a:t>РЕГУЛАЦИЯ НА КРЪВООБРАЩЕНИЕТО</a:t>
            </a:r>
            <a:endParaRPr lang="bg-BG" sz="3600" b="1" i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699792" y="2996952"/>
            <a:ext cx="6264696" cy="1752600"/>
          </a:xfrm>
        </p:spPr>
        <p:txBody>
          <a:bodyPr>
            <a:noAutofit/>
          </a:bodyPr>
          <a:lstStyle/>
          <a:p>
            <a:r>
              <a:rPr lang="bg-BG" sz="3200" i="1" cap="none" dirty="0" smtClean="0"/>
              <a:t>О</a:t>
            </a:r>
            <a:r>
              <a:rPr lang="bg-BG" sz="3200" i="1" dirty="0" smtClean="0"/>
              <a:t>собености на кръвообращението в някои съдови области</a:t>
            </a:r>
            <a:endParaRPr lang="bg-BG" sz="3200" i="1" dirty="0"/>
          </a:p>
        </p:txBody>
      </p:sp>
      <p:sp>
        <p:nvSpPr>
          <p:cNvPr id="4" name="Rectangle 3"/>
          <p:cNvSpPr/>
          <p:nvPr/>
        </p:nvSpPr>
        <p:spPr>
          <a:xfrm>
            <a:off x="2699792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g-BG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Доц. д-р Боряна Русева, д.м.</a:t>
            </a:r>
          </a:p>
          <a:p>
            <a:r>
              <a:rPr lang="bg-BG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Сектор “Физиология”</a:t>
            </a:r>
          </a:p>
          <a:p>
            <a:r>
              <a:rPr lang="bg-BG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МУ - Плевен</a:t>
            </a:r>
            <a:endParaRPr lang="bg-BG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116632"/>
            <a:ext cx="59550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alt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 УНИВЕРСИТЕТ </a:t>
            </a:r>
            <a:r>
              <a:rPr lang="bg-BG" alt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–</a:t>
            </a:r>
            <a:r>
              <a:rPr lang="bg-BG" alt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ПЛЕВЕН</a:t>
            </a:r>
            <a:r>
              <a:rPr lang="bg-BG" alt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bg-BG" alt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bg-BG" alt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	ФАКУЛТЕТ ПО МЕДИЦИНА</a:t>
            </a:r>
            <a:r>
              <a:rPr lang="en-US" alt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en-US" alt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</a:br>
            <a:r>
              <a:rPr lang="bg-BG" alt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ЦЕНТЪР ЗА ДИСТАНЦИОННО ОБУЧЕНИЕ</a:t>
            </a:r>
            <a:endParaRPr lang="bg-BG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endParaRPr lang="bg-BG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1340768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altLang="bg-BG" b="1" dirty="0" smtClean="0">
                <a:solidFill>
                  <a:schemeClr val="bg2"/>
                </a:solidFill>
              </a:rPr>
              <a:t>Лекция </a:t>
            </a:r>
            <a:r>
              <a:rPr lang="bg-BG" altLang="bg-BG" b="1" dirty="0" smtClean="0">
                <a:solidFill>
                  <a:schemeClr val="bg2"/>
                </a:solidFill>
              </a:rPr>
              <a:t>№9</a:t>
            </a:r>
            <a:endParaRPr lang="bg-BG" b="1" dirty="0" smtClean="0"/>
          </a:p>
          <a:p>
            <a:endParaRPr lang="bg-BG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51920" y="692696"/>
            <a:ext cx="38884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577" name="Object 6"/>
          <p:cNvGraphicFramePr>
            <a:graphicFrameLocks noChangeAspect="1"/>
          </p:cNvGraphicFramePr>
          <p:nvPr/>
        </p:nvGraphicFramePr>
        <p:xfrm>
          <a:off x="1547664" y="188640"/>
          <a:ext cx="862013" cy="882650"/>
        </p:xfrm>
        <a:graphic>
          <a:graphicData uri="http://schemas.openxmlformats.org/presentationml/2006/ole">
            <p:oleObj spid="_x0000_s24577" r:id="rId3" imgW="4785480" imgH="4894560" progId="">
              <p:embed/>
            </p:oleObj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39000" cy="1143000"/>
          </a:xfrm>
        </p:spPr>
        <p:txBody>
          <a:bodyPr/>
          <a:lstStyle/>
          <a:p>
            <a:pPr algn="ctr">
              <a:defRPr/>
            </a:pPr>
            <a:r>
              <a:rPr lang="bg-BG" sz="3600" b="1" dirty="0" smtClean="0"/>
              <a:t>Кръвно-мозъчна бариера </a:t>
            </a:r>
            <a:endParaRPr lang="bg-BG" sz="3600" dirty="0"/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37900" y="1609725"/>
            <a:ext cx="4277600" cy="4846638"/>
          </a:xfr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1412776"/>
            <a:ext cx="8534400" cy="75895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b="1" dirty="0" smtClean="0"/>
              <a:t>Функции на кръвно-мозъчната бариера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bg-B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04864"/>
            <a:ext cx="7704856" cy="45307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Предпазва мозъка от „чужди вещества” в кръвта, които може да му навредят.</a:t>
            </a:r>
          </a:p>
          <a:p>
            <a:pPr>
              <a:defRPr/>
            </a:pPr>
            <a:r>
              <a:rPr lang="ru-RU" dirty="0" smtClean="0"/>
              <a:t>Предпазва мозъка от хормони и невротрансмитери, предназначени за други части на тялото.</a:t>
            </a:r>
          </a:p>
          <a:p>
            <a:pPr>
              <a:defRPr/>
            </a:pPr>
            <a:r>
              <a:rPr lang="ru-RU" dirty="0" smtClean="0"/>
              <a:t>Поддържа постоянна среда за мозъка.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 </a:t>
            </a:r>
          </a:p>
          <a:p>
            <a:pPr>
              <a:defRPr/>
            </a:pP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715200" cy="1143000"/>
          </a:xfrm>
        </p:spPr>
        <p:txBody>
          <a:bodyPr/>
          <a:lstStyle/>
          <a:p>
            <a:pPr>
              <a:defRPr/>
            </a:pPr>
            <a:r>
              <a:rPr lang="bg-BG" sz="3600" b="1" dirty="0" smtClean="0"/>
              <a:t>Общи свойства на бариерата </a:t>
            </a:r>
            <a:endParaRPr lang="bg-B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600200"/>
            <a:ext cx="8136458" cy="4530725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ru-RU" sz="2800" dirty="0" smtClean="0"/>
              <a:t>Големите молекули не </a:t>
            </a:r>
            <a:r>
              <a:rPr lang="bg-BG" sz="2800" dirty="0" smtClean="0"/>
              <a:t>могат да </a:t>
            </a:r>
            <a:r>
              <a:rPr lang="ru-RU" sz="2800" dirty="0" smtClean="0"/>
              <a:t>преминават през нея лесно.</a:t>
            </a:r>
          </a:p>
          <a:p>
            <a:pPr>
              <a:defRPr/>
            </a:pPr>
            <a:r>
              <a:rPr lang="ru-RU" sz="2800" dirty="0" smtClean="0"/>
              <a:t>Молекули, които са слабо мастноразтворими или изобщо не се разтварят в мазнини не навлизат в мозъка.</a:t>
            </a:r>
            <a:endParaRPr lang="en-US" sz="2800" dirty="0" smtClean="0"/>
          </a:p>
          <a:p>
            <a:pPr>
              <a:defRPr/>
            </a:pPr>
            <a:r>
              <a:rPr lang="ru-RU" sz="2800" dirty="0" smtClean="0"/>
              <a:t>Мастноразтворими вещества, като въглероден диоксид; алкохол; някои лекарства, напр. барбитуратите, бързо навлизат в мозъка.</a:t>
            </a:r>
          </a:p>
          <a:p>
            <a:pPr>
              <a:defRPr/>
            </a:pPr>
            <a:r>
              <a:rPr lang="ru-RU" sz="2800" dirty="0" smtClean="0"/>
              <a:t>Молекулите, които притежават голям електрически заряд навлизат бавно.</a:t>
            </a:r>
          </a:p>
          <a:p>
            <a:pPr>
              <a:defRPr/>
            </a:pPr>
            <a:endParaRPr lang="bg-BG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7813"/>
            <a:ext cx="7920880" cy="11398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dirty="0" smtClean="0"/>
              <a:t>Бариерата може да бъде нарушена от: 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44824"/>
            <a:ext cx="8136903" cy="453072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sz="2800" dirty="0" smtClean="0"/>
              <a:t>Високо кръвно налягане;</a:t>
            </a:r>
          </a:p>
          <a:p>
            <a:pPr>
              <a:defRPr/>
            </a:pPr>
            <a:r>
              <a:rPr lang="ru-RU" sz="2800" dirty="0" smtClean="0"/>
              <a:t>Стадия на развитие: бариерата съществува при новородените, но вероятно е недоразвита;</a:t>
            </a:r>
          </a:p>
          <a:p>
            <a:pPr>
              <a:defRPr/>
            </a:pPr>
            <a:r>
              <a:rPr lang="ru-RU" sz="2800" dirty="0" smtClean="0"/>
              <a:t>Висока концентрация на дадено вещество може да отвори бариерата;</a:t>
            </a:r>
          </a:p>
          <a:p>
            <a:pPr>
              <a:defRPr/>
            </a:pPr>
            <a:r>
              <a:rPr lang="ru-RU" sz="2800" dirty="0" smtClean="0"/>
              <a:t>Микровълни;</a:t>
            </a:r>
          </a:p>
          <a:p>
            <a:pPr>
              <a:defRPr/>
            </a:pPr>
            <a:r>
              <a:rPr lang="ru-RU" sz="2800" dirty="0" smtClean="0"/>
              <a:t>Радиация;</a:t>
            </a:r>
          </a:p>
          <a:p>
            <a:pPr>
              <a:defRPr/>
            </a:pPr>
            <a:r>
              <a:rPr lang="ru-RU" sz="2800" dirty="0" smtClean="0"/>
              <a:t>Инфекция;</a:t>
            </a:r>
          </a:p>
          <a:p>
            <a:pPr>
              <a:defRPr/>
            </a:pPr>
            <a:r>
              <a:rPr lang="ru-RU" sz="2800" dirty="0" smtClean="0"/>
              <a:t>Мозъчна травма: исхемия, възпаление, нараняване, повишено налягане.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 </a:t>
            </a:r>
          </a:p>
          <a:p>
            <a:pPr>
              <a:defRPr/>
            </a:pPr>
            <a:endParaRPr lang="bg-BG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7715200" cy="1143000"/>
          </a:xfrm>
        </p:spPr>
        <p:txBody>
          <a:bodyPr/>
          <a:lstStyle/>
          <a:p>
            <a:pPr algn="ctr">
              <a:defRPr/>
            </a:pPr>
            <a:r>
              <a:rPr lang="bg-BG" sz="3600" b="1" dirty="0" smtClean="0"/>
              <a:t>Циркумвентрикуларни органи</a:t>
            </a:r>
            <a:endParaRPr lang="bg-B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7920880" cy="45307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2400" dirty="0" smtClean="0"/>
              <a:t>Има няколко области от мозъка, в които бариерата е отслабена. Това позволява на веществата да навлизат в мозъка относително свободно. </a:t>
            </a:r>
          </a:p>
          <a:p>
            <a:pPr>
              <a:defRPr/>
            </a:pPr>
            <a:r>
              <a:rPr lang="ru-RU" sz="2400" dirty="0" smtClean="0"/>
              <a:t>Тези области са известни като </a:t>
            </a:r>
            <a:r>
              <a:rPr lang="ru-RU" sz="2400" b="1" dirty="0" smtClean="0"/>
              <a:t>„циркумвентрикуларни органи”. </a:t>
            </a:r>
            <a:endParaRPr lang="en-US" sz="2400" b="1" dirty="0" smtClean="0"/>
          </a:p>
          <a:p>
            <a:pPr>
              <a:buFont typeface="Wingdings" pitchFamily="2" charset="2"/>
              <a:buChar char="q"/>
              <a:defRPr/>
            </a:pPr>
            <a:r>
              <a:rPr lang="ru-RU" sz="2400" dirty="0" smtClean="0"/>
              <a:t>Чрез тях мозъкът може да следи състава на кръвта. Тези органи включват: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b="1" dirty="0" smtClean="0"/>
              <a:t>Епифиза</a:t>
            </a:r>
            <a:r>
              <a:rPr lang="ru-RU" sz="2400" dirty="0" smtClean="0"/>
              <a:t>: секретира мелатонин и невроактивни пептиди. Свързана е с циркадните ритми (циклите на сън и бодърстване).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b="1" dirty="0" smtClean="0"/>
              <a:t>Неврохипофиза</a:t>
            </a:r>
            <a:r>
              <a:rPr lang="ru-RU" sz="2400" dirty="0" smtClean="0"/>
              <a:t>: освобождава неврохормони, като окситоцин и вазопресин в кръвта.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7787208" cy="1143000"/>
          </a:xfrm>
        </p:spPr>
        <p:txBody>
          <a:bodyPr/>
          <a:lstStyle/>
          <a:p>
            <a:pPr>
              <a:defRPr/>
            </a:pPr>
            <a:r>
              <a:rPr lang="bg-BG" sz="3600" b="1" dirty="0" smtClean="0"/>
              <a:t>Циркумвентрикуларни органи</a:t>
            </a:r>
            <a:endParaRPr lang="bg-B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064574" cy="4789487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400" i="1" u="sng" dirty="0" smtClean="0"/>
              <a:t>Area postrema</a:t>
            </a:r>
            <a:r>
              <a:rPr lang="ru-RU" sz="2400" dirty="0" smtClean="0"/>
              <a:t>: „център на повръщането” – когато в кръвта попадне токсично вещество, то достига до </a:t>
            </a:r>
            <a:r>
              <a:rPr lang="ru-RU" sz="2400" i="1" dirty="0" smtClean="0"/>
              <a:t>area postrema</a:t>
            </a:r>
            <a:r>
              <a:rPr lang="ru-RU" sz="2400" dirty="0" smtClean="0"/>
              <a:t> и може да накара животното или човека да повърне. Така организмът се предпазва, отстранявайки токсичната субстанция от стомаха си преди да са нанесени повече щети.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 smtClean="0"/>
              <a:t>Областта под мозъчния свод (</a:t>
            </a:r>
            <a:r>
              <a:rPr lang="bg-BG" sz="2400" u="sng" dirty="0" smtClean="0"/>
              <a:t>субфорникалния орган</a:t>
            </a:r>
            <a:r>
              <a:rPr lang="ru-RU" sz="2400" dirty="0" smtClean="0"/>
              <a:t>): важен за регулацията на телесните течности.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i="1" u="sng" dirty="0" smtClean="0"/>
              <a:t>Organum vasculosum</a:t>
            </a:r>
            <a:r>
              <a:rPr lang="ru-RU" sz="2400" u="sng" dirty="0" smtClean="0"/>
              <a:t> </a:t>
            </a:r>
            <a:r>
              <a:rPr lang="ru-RU" sz="2400" i="1" u="sng" dirty="0" smtClean="0"/>
              <a:t>laminae terminalis</a:t>
            </a:r>
            <a:r>
              <a:rPr lang="ru-RU" sz="2400" dirty="0" smtClean="0"/>
              <a:t>: хемосензорна област, която детектира пептиди и други молекули.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i="1" u="sng" dirty="0" smtClean="0"/>
              <a:t>Eminentia mediana hypothalami</a:t>
            </a:r>
            <a:r>
              <a:rPr lang="ru-RU" sz="2400" dirty="0" smtClean="0"/>
              <a:t>: регулира предния дял на хипофизата чрез отделяне на неврохормони.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/>
              <a:t> </a:t>
            </a:r>
          </a:p>
          <a:p>
            <a:pPr>
              <a:buFont typeface="Wingdings" pitchFamily="2" charset="2"/>
              <a:buChar char="Ø"/>
              <a:defRPr/>
            </a:pPr>
            <a:endParaRPr lang="bg-BG" sz="2400" dirty="0" smtClean="0"/>
          </a:p>
          <a:p>
            <a:pPr>
              <a:defRPr/>
            </a:pPr>
            <a:endParaRPr lang="bg-BG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93738"/>
          </a:xfrm>
        </p:spPr>
        <p:txBody>
          <a:bodyPr/>
          <a:lstStyle/>
          <a:p>
            <a:pPr>
              <a:defRPr/>
            </a:pPr>
            <a:r>
              <a:rPr lang="bg-BG" sz="3600" dirty="0" smtClean="0"/>
              <a:t>Гръбначномозъчна</a:t>
            </a:r>
            <a:r>
              <a:rPr lang="bg-BG" sz="3200" dirty="0" smtClean="0"/>
              <a:t> течност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975"/>
            <a:ext cx="7920880" cy="5832475"/>
          </a:xfrm>
        </p:spPr>
        <p:txBody>
          <a:bodyPr/>
          <a:lstStyle/>
          <a:p>
            <a:pPr>
              <a:defRPr/>
            </a:pPr>
            <a:r>
              <a:rPr lang="bg-BG" sz="2400" dirty="0" smtClean="0"/>
              <a:t>Пространството между обвивките на главния и гръбначния мозък, както и мозъчните вентрикули и централния канал на гръбначния мозък е запълнено с течност, която се нарича гръбначно-мозъчна течност или ликвор (liquor cerebrospinalis).</a:t>
            </a:r>
          </a:p>
          <a:p>
            <a:pPr>
              <a:defRPr/>
            </a:pPr>
            <a:r>
              <a:rPr lang="bg-BG" sz="2400" dirty="0" smtClean="0"/>
              <a:t>Ликворът е прозрачна безцветна течност, която по своя състав се отличава от плазмата на кръвта и лимфата. </a:t>
            </a:r>
          </a:p>
          <a:p>
            <a:pPr>
              <a:defRPr/>
            </a:pPr>
            <a:r>
              <a:rPr lang="ru-RU" sz="2400" dirty="0" smtClean="0"/>
              <a:t>Обемът на </a:t>
            </a:r>
            <a:r>
              <a:rPr lang="bg-BG" sz="2400" dirty="0" smtClean="0"/>
              <a:t>гръбначно-мозъчна</a:t>
            </a:r>
            <a:r>
              <a:rPr lang="ru-RU" sz="2400" dirty="0" smtClean="0"/>
              <a:t>та течност на възрастен човек е около 120 - 140 мл. като 25 мл. се съдържат във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вентрикулите</a:t>
            </a:r>
            <a:r>
              <a:rPr lang="ru-RU" sz="2400" dirty="0" smtClean="0"/>
              <a:t>. </a:t>
            </a:r>
          </a:p>
          <a:p>
            <a:pPr>
              <a:defRPr/>
            </a:pPr>
            <a:r>
              <a:rPr lang="ru-RU" sz="2400" dirty="0" smtClean="0"/>
              <a:t>Дневно организмът произвежда 600 – 700 мл или 0,2 – 0,7 мл/мин.</a:t>
            </a:r>
          </a:p>
          <a:p>
            <a:pPr>
              <a:defRPr/>
            </a:pPr>
            <a:r>
              <a:rPr lang="ru-RU" sz="2400" dirty="0" smtClean="0"/>
              <a:t>Налягане на ГМТ = 10 - 30 мм воден стълб.</a:t>
            </a:r>
          </a:p>
          <a:p>
            <a:pPr>
              <a:buFont typeface="Wingdings" pitchFamily="2" charset="2"/>
              <a:buNone/>
              <a:defRPr/>
            </a:pPr>
            <a:endParaRPr lang="bg-BG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>
              <a:defRPr/>
            </a:pPr>
            <a:r>
              <a:rPr lang="bg-BG" sz="3600" dirty="0" smtClean="0"/>
              <a:t>Гръбначномозъчна течност</a:t>
            </a:r>
            <a:endParaRPr lang="bg-B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7920880" cy="4746625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sz="2400" dirty="0" smtClean="0"/>
              <a:t>За 30% (предимно </a:t>
            </a:r>
            <a:r>
              <a:rPr lang="ru-RU" sz="2400" dirty="0" smtClean="0">
                <a:hlinkClick r:id="rId2" tooltip="Вода"/>
              </a:rPr>
              <a:t>вода</a:t>
            </a:r>
            <a:r>
              <a:rPr lang="ru-RU" sz="2400" dirty="0" smtClean="0"/>
              <a:t> и </a:t>
            </a:r>
            <a:r>
              <a:rPr lang="ru-RU" sz="2400" dirty="0" smtClean="0">
                <a:hlinkClick r:id="rId3" tooltip="Електролит"/>
              </a:rPr>
              <a:t>електролити</a:t>
            </a:r>
            <a:r>
              <a:rPr lang="ru-RU" sz="2400" dirty="0" smtClean="0"/>
              <a:t>) от ликворната течност се смята, че проникват посредством </a:t>
            </a:r>
            <a:r>
              <a:rPr lang="ru-RU" sz="2400" dirty="0" smtClean="0">
                <a:hlinkClick r:id="rId4" tooltip="Дифузия"/>
              </a:rPr>
              <a:t>дифузия</a:t>
            </a:r>
            <a:r>
              <a:rPr lang="ru-RU" sz="2400" dirty="0" smtClean="0"/>
              <a:t> от кръвта в ГМТ през </a:t>
            </a:r>
            <a:r>
              <a:rPr lang="ru-RU" sz="2400" dirty="0" smtClean="0">
                <a:hlinkClick r:id="rId5" tooltip="Епендимоцит (страницата не съществува)"/>
              </a:rPr>
              <a:t>епендимоцити</a:t>
            </a:r>
            <a:r>
              <a:rPr lang="ru-RU" sz="2400" dirty="0" smtClean="0"/>
              <a:t> или през арахноида, макар там също да е налице кръвно-мозъчната бариера,</a:t>
            </a:r>
            <a:r>
              <a:rPr lang="ru-RU" sz="2400" baseline="30000" dirty="0" smtClean="0"/>
              <a:t> </a:t>
            </a:r>
            <a:r>
              <a:rPr lang="ru-RU" sz="2400" dirty="0" smtClean="0"/>
              <a:t>докато за производството на останалите 70% от ГМТ се грижат специални модифицирани </a:t>
            </a:r>
            <a:r>
              <a:rPr lang="ru-RU" sz="2400" dirty="0" smtClean="0">
                <a:hlinkClick r:id="rId6" tooltip="Клетки"/>
              </a:rPr>
              <a:t>клетки</a:t>
            </a:r>
            <a:r>
              <a:rPr lang="ru-RU" sz="2400" dirty="0" smtClean="0"/>
              <a:t> на ЦНС намиращи се в </a:t>
            </a:r>
            <a:r>
              <a:rPr lang="ru-RU" sz="2400" dirty="0" smtClean="0">
                <a:hlinkClick r:id="rId7" tooltip="Епителий"/>
              </a:rPr>
              <a:t>епителия</a:t>
            </a:r>
            <a:r>
              <a:rPr lang="ru-RU" sz="2400" dirty="0" smtClean="0"/>
              <a:t> на хороидния плексус.</a:t>
            </a:r>
            <a:endParaRPr lang="bg-BG" sz="2400" dirty="0" smtClean="0"/>
          </a:p>
          <a:p>
            <a:pPr>
              <a:defRPr/>
            </a:pPr>
            <a:r>
              <a:rPr lang="bg-BG" sz="2400" dirty="0" smtClean="0">
                <a:solidFill>
                  <a:srgbClr val="FFFF66"/>
                </a:solidFill>
              </a:rPr>
              <a:t>Тя съдържа почти толкова натрий (148 ммол/л), колкото и кръвната плазма, но по- малко белтъци (0,3 г/л), глюкоза,</a:t>
            </a:r>
            <a:r>
              <a:rPr lang="en-US" sz="2400" dirty="0" smtClean="0">
                <a:solidFill>
                  <a:srgbClr val="FFFF66"/>
                </a:solidFill>
              </a:rPr>
              <a:t> </a:t>
            </a:r>
            <a:r>
              <a:rPr lang="bg-BG" sz="2400" dirty="0" smtClean="0">
                <a:solidFill>
                  <a:srgbClr val="FFFF66"/>
                </a:solidFill>
              </a:rPr>
              <a:t>аминокиселини, калий (2,5 ммол/л) и калций (1,2 ммол/л), а повече хлориди (125 ммол/л) креатинин и магнезий, </a:t>
            </a:r>
            <a:r>
              <a:rPr lang="en-US" sz="2400" dirty="0" smtClean="0">
                <a:solidFill>
                  <a:srgbClr val="FFFF66"/>
                </a:solidFill>
              </a:rPr>
              <a:t>pH = 7,33</a:t>
            </a:r>
            <a:endParaRPr lang="bg-BG" sz="2400" dirty="0" smtClean="0">
              <a:solidFill>
                <a:srgbClr val="FFFF66"/>
              </a:solidFill>
            </a:endParaRPr>
          </a:p>
          <a:p>
            <a:pPr>
              <a:defRPr/>
            </a:pPr>
            <a:r>
              <a:rPr lang="bg-BG" sz="2400" dirty="0" smtClean="0"/>
              <a:t>Едновременно с образуването на цереброспиналната течност става и нейното всмукване предимно по венозен, но отчасти и по лимфен път.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1143000"/>
          </a:xfrm>
        </p:spPr>
        <p:txBody>
          <a:bodyPr/>
          <a:lstStyle/>
          <a:p>
            <a:pPr algn="ctr">
              <a:defRPr/>
            </a:pPr>
            <a:r>
              <a:rPr lang="bg-BG" sz="3600" dirty="0" smtClean="0"/>
              <a:t>Гръбначномозъчна течност</a:t>
            </a:r>
            <a:endParaRPr lang="bg-B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600200"/>
            <a:ext cx="7849567" cy="4530725"/>
          </a:xfrm>
        </p:spPr>
        <p:txBody>
          <a:bodyPr/>
          <a:lstStyle/>
          <a:p>
            <a:pPr>
              <a:defRPr/>
            </a:pPr>
            <a:r>
              <a:rPr lang="bg-BG" sz="2400" dirty="0" smtClean="0"/>
              <a:t>Гръбначномозъчната течност има двояко значение в организма:</a:t>
            </a:r>
          </a:p>
          <a:p>
            <a:pPr>
              <a:buFont typeface="Wingdings" pitchFamily="2" charset="2"/>
              <a:buNone/>
              <a:defRPr/>
            </a:pPr>
            <a:r>
              <a:rPr lang="bg-BG" sz="2400" dirty="0" smtClean="0"/>
              <a:t>1. Тя защищава мозъка от сътресения и повреди. Способствайки за равномерното разпределение на налягането в костната кутия, тя играе ролята на механичен буфер между твърдите костни стени и меките мозъчни тъкани.</a:t>
            </a:r>
          </a:p>
          <a:p>
            <a:pPr>
              <a:buFont typeface="Wingdings" pitchFamily="2" charset="2"/>
              <a:buNone/>
              <a:defRPr/>
            </a:pPr>
            <a:r>
              <a:rPr lang="bg-BG" sz="2400" dirty="0" smtClean="0"/>
              <a:t>2. Отчасти чрез нейното посредничество се осъществява обмяната на някои вещества в ЦНС; пак в нея става отделянето на част от крайните продукти от обмяната в мозъчното вещество.</a:t>
            </a:r>
          </a:p>
          <a:p>
            <a:pPr>
              <a:defRPr/>
            </a:pPr>
            <a:endParaRPr lang="bg-BG" sz="2400" dirty="0" smtClean="0"/>
          </a:p>
          <a:p>
            <a:pPr>
              <a:defRPr/>
            </a:pPr>
            <a:endParaRPr lang="bg-BG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776864" cy="758952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Особености на циркулацията в мозъчното кръвообращение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7992888" cy="484632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С промените в парциалните налягания на кислорода и въглеродния диоксид са свързани метаболитните явления.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Ако посредством хипервентилация парциалното налягане на въглеродния диоксид се намали, кръвният ток в мозъка се редуцира, докато увеличението на парциалното налягане на въглеродния диоксид увеличава мозъчния кръвен ток.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Въглеродният диоксид прониква лесно през кръвно-мозъчната бариера и благодарение на това извънсъдовата концентрация на водородни катиони се увеличава, и тонусът на мозъчните съдове намалява.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 тази регулация, по-несъществена роля играе напрежението на кислорода.</a:t>
            </a:r>
          </a:p>
          <a:p>
            <a:endParaRPr lang="ru-RU" dirty="0" smtClean="0"/>
          </a:p>
          <a:p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8640"/>
            <a:ext cx="4968552" cy="64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404664"/>
            <a:ext cx="849694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dirty="0" smtClean="0"/>
              <a:t>Бърза регулация на на АН – барорецепторен и хеморецепторен рефлекси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Особености на циркулацията в мозъчното кръвообращение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00808"/>
            <a:ext cx="8064896" cy="484632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Важен фактор в регулацията на обемната скорост на кръвта е мозъчната активност.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Опитно е установено, че дори локално повишена невронна активност е свързана с местно усилване на кръвния ток, както и, че едностранното осветляване (светлинните лъчи попадат само в едната половина на зрителното поле) на котка, в течение на 5 </a:t>
            </a:r>
            <a:r>
              <a:rPr lang="en-US" dirty="0" smtClean="0"/>
              <a:t>s</a:t>
            </a:r>
            <a:r>
              <a:rPr lang="ru-RU" dirty="0" smtClean="0"/>
              <a:t>, увеличава мозъчния кръвен ток само в съответната окципитална област.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За тази цел се използва радиоактивен ксенон, като с помощта на гама-енцефалографска уредба се определя клирънсът му в дадена област на мозъка, като по неговата стойност се съди за величината на кръвния ток.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Този метод бива използван за идентифицирането на участъци на мозъчната кора, които са свързани с психомоторната възбуда или реагират на дразнители с различен характер.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Особености на циркулацията в мозъчното кръвообращение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064896" cy="454225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Без значение, че мозъчните съдове (големите артерии) са добре инервирани от влакна на двата дяла на ВНС, </a:t>
            </a:r>
            <a:r>
              <a:rPr lang="ru-RU" dirty="0" smtClean="0">
                <a:solidFill>
                  <a:srgbClr val="FF0000"/>
                </a:solidFill>
              </a:rPr>
              <a:t>нервните влияния върху мозъчния кръвен ток са незначителни</a:t>
            </a:r>
            <a:r>
              <a:rPr lang="ru-RU" dirty="0" smtClean="0"/>
              <a:t>. </a:t>
            </a:r>
            <a:endParaRPr lang="en-US" dirty="0" smtClean="0"/>
          </a:p>
          <a:p>
            <a:r>
              <a:rPr lang="ru-RU" dirty="0" smtClean="0"/>
              <a:t>Това е благоприятно обстоятелство в случаите, при които в организма се създават условия за обща вазоконстрикция (например при кръвозагуба), тъй като мозъчният кръвен ток не се нарушава.</a:t>
            </a:r>
          </a:p>
          <a:p>
            <a:r>
              <a:rPr lang="ru-RU" dirty="0" smtClean="0"/>
              <a:t>При нормални условия, в черепномозъчната кутия има около 75 мл ликвор (мозъчна течност) и 75 мл кръв, като тези количества са добре балансирани. </a:t>
            </a:r>
            <a:endParaRPr lang="en-US" dirty="0" smtClean="0"/>
          </a:p>
          <a:p>
            <a:r>
              <a:rPr lang="ru-RU" dirty="0" smtClean="0"/>
              <a:t>Всяко увеличение на вътремозъчното налягане, което се дължи, например на затруднено оттичане на ликвор или на друга причина, води до притискане на мозъчните съдове. </a:t>
            </a:r>
            <a:endParaRPr lang="en-US" dirty="0" smtClean="0"/>
          </a:p>
          <a:p>
            <a:r>
              <a:rPr lang="ru-RU" dirty="0" smtClean="0"/>
              <a:t>При повишаване на венозното налягане се покачва и интракраниалното налягане, а то от своя страна намалява мозъчния кръвен ток, като предпазва съдовете от разкъсване.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Особености на циркулацията в мозъчното кръвообращение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9416"/>
            <a:ext cx="7848872" cy="484632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случаите, когато вътремозъчното налягане е по-голямо от </a:t>
            </a:r>
            <a:r>
              <a:rPr lang="en-US" dirty="0" smtClean="0"/>
              <a:t>33 mm Hg</a:t>
            </a:r>
            <a:r>
              <a:rPr lang="ru-RU" dirty="0" smtClean="0"/>
              <a:t>, за кратък период от време, мозъчният кръвен ток намалява, при което настъпва мозъчна исхемия, която се явява причина за активиране на булбарната пресорна зона. </a:t>
            </a:r>
          </a:p>
          <a:p>
            <a:r>
              <a:rPr lang="ru-RU" dirty="0" smtClean="0"/>
              <a:t>В резултат на това, артериалното кръвно налягане се покачва.</a:t>
            </a:r>
          </a:p>
          <a:p>
            <a:r>
              <a:rPr lang="ru-RU" dirty="0" smtClean="0"/>
              <a:t>Хипоксията на мозъчната кора у възрастни хора (особено по време на сън), е причина за по-високите стойности на артериалното налягане сутрин след събуждане, в сравнение с тези през деня, които са по-ниски.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8534400" cy="758952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/>
              <a:t>Особености на кръвообращението в миокарда</a:t>
            </a:r>
            <a:endParaRPr lang="bg-BG" dirty="0"/>
          </a:p>
        </p:txBody>
      </p:sp>
      <p:pic>
        <p:nvPicPr>
          <p:cNvPr id="2050" name="Picture 2" descr="G:\250px-AMI_schem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564904"/>
            <a:ext cx="3888432" cy="38884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907704" y="1700808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5" name="TextBox 4"/>
          <p:cNvSpPr txBox="1"/>
          <p:nvPr/>
        </p:nvSpPr>
        <p:spPr>
          <a:xfrm>
            <a:off x="647056" y="1556792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A50021"/>
                </a:solidFill>
              </a:rPr>
              <a:t>Сърцето се кръвоснабдява от </a:t>
            </a:r>
            <a:r>
              <a:rPr lang="bg-BG" b="1" i="1" dirty="0" smtClean="0">
                <a:solidFill>
                  <a:srgbClr val="A50021"/>
                </a:solidFill>
              </a:rPr>
              <a:t>лява и дясна коронарна артерия</a:t>
            </a:r>
            <a:r>
              <a:rPr lang="bg-BG" b="1" dirty="0" smtClean="0">
                <a:solidFill>
                  <a:srgbClr val="A50021"/>
                </a:solidFill>
              </a:rPr>
              <a:t>,</a:t>
            </a:r>
          </a:p>
          <a:p>
            <a:r>
              <a:rPr lang="bg-BG" b="1" dirty="0" smtClean="0">
                <a:solidFill>
                  <a:srgbClr val="A50021"/>
                </a:solidFill>
              </a:rPr>
              <a:t>излизащи от аортата точно зад платната на аортната клапа.</a:t>
            </a:r>
            <a:endParaRPr lang="bg-BG" dirty="0" smtClean="0"/>
          </a:p>
          <a:p>
            <a:endParaRPr lang="bg-BG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8534400" cy="758952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>
                <a:solidFill>
                  <a:srgbClr val="C00000"/>
                </a:solidFill>
              </a:rPr>
              <a:t>Особености на кръвообращението в миокарда</a:t>
            </a:r>
            <a:endParaRPr lang="bg-BG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9465" y="2780928"/>
            <a:ext cx="39969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bg-BG" sz="2000" b="1" dirty="0" smtClean="0">
                <a:solidFill>
                  <a:srgbClr val="FF0000"/>
                </a:solidFill>
              </a:rPr>
              <a:t>Кръвотокът в лявата коронарна артерия е малък по време на систола и рязко се увеличава в началото на диастолата. През периода на диастолата преминава 80% от целия кръвоток.</a:t>
            </a:r>
            <a:endParaRPr lang="en-GB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026" name="Object 0"/>
          <p:cNvGraphicFramePr>
            <a:graphicFrameLocks noChangeAspect="1"/>
          </p:cNvGraphicFramePr>
          <p:nvPr>
            <p:ph idx="1"/>
          </p:nvPr>
        </p:nvGraphicFramePr>
        <p:xfrm>
          <a:off x="395536" y="1628800"/>
          <a:ext cx="3888432" cy="4464496"/>
        </p:xfrm>
        <a:graphic>
          <a:graphicData uri="http://schemas.openxmlformats.org/presentationml/2006/ole">
            <p:oleObj spid="_x0000_s1026" name="Image" r:id="rId3" imgW="2857143" imgH="4330159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27984" y="5157192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bg-BG" b="1" dirty="0" smtClean="0">
                <a:solidFill>
                  <a:srgbClr val="002060"/>
                </a:solidFill>
              </a:rPr>
              <a:t>Кръвотокът в дясната коронарна артерия е по-голям по време на систола.</a:t>
            </a:r>
            <a:endParaRPr lang="en-GB" b="1" dirty="0" smtClean="0">
              <a:solidFill>
                <a:srgbClr val="002060"/>
              </a:solidFill>
            </a:endParaRPr>
          </a:p>
          <a:p>
            <a:endParaRPr lang="bg-BG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/>
              <a:t>Особености на белодробното кръвообращение</a:t>
            </a:r>
            <a:endParaRPr lang="bg-B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3076" name="Picture 4" descr="&amp;Ocy;&amp;scy;&amp;ocy;&amp;bcy;&amp;iecy;&amp;ncy;&amp;ocy;&amp;scy;&amp;tcy;&amp;icy; &amp;ncy;&amp;acy; &amp;tscy;&amp;icy;&amp;rcy;&amp;kcy;&amp;ucy;&amp;lcy;&amp;acy;&amp;tscy;&amp;icy;&amp;yacy;&amp;tcy;&amp;acy; &amp;vcy; &amp;bcy;&amp;iecy;&amp;lcy;&amp;ocy;&amp;dcy;&amp;rcy;&amp;ocy;&amp;bcy;&amp;ncy;&amp;ocy;&amp;tcy;&amp;ocy; &amp;kcy;&amp;rcy;&amp;hardcy;&amp;vcy;&amp;ocy;&amp;ocy;&amp;bcy;&amp;rcy;&amp;acy;&amp;shchcy;&amp;iecy;&amp;ncy;&amp;icy;&amp;iecy; -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5760640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/>
              <a:t>Особености на белодробното кръвообращение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8388424" cy="5805264"/>
          </a:xfrm>
        </p:spPr>
        <p:txBody>
          <a:bodyPr>
            <a:noAutofit/>
          </a:bodyPr>
          <a:lstStyle/>
          <a:p>
            <a:r>
              <a:rPr lang="ru-RU" sz="2400" dirty="0" smtClean="0"/>
              <a:t>Осигуряването на ефективна газова обмяна е основната функция, която белите дробове изпълняват в човешкия организъм.</a:t>
            </a:r>
          </a:p>
          <a:p>
            <a:r>
              <a:rPr lang="ru-RU" sz="2400" dirty="0" smtClean="0"/>
              <a:t>Особеностите на циркулацията в белодробното кръвообращение са такива, че позволяват белодробната циркулация напълно да се адаптира към тази им функция.</a:t>
            </a:r>
          </a:p>
          <a:p>
            <a:r>
              <a:rPr lang="ru-RU" sz="2400" dirty="0" smtClean="0"/>
              <a:t>При изправено положение на тялото, разпределението на кръвта в белите дробове, в голяма степен зависи от хидростатичното налягане, което е функция на гравитационните сили. </a:t>
            </a:r>
            <a:endParaRPr lang="en-US" sz="2400" dirty="0" smtClean="0"/>
          </a:p>
          <a:p>
            <a:r>
              <a:rPr lang="ru-RU" sz="2400" dirty="0" smtClean="0"/>
              <a:t>Така например налягането в съдовата система, в основата на белите дробове е с </a:t>
            </a:r>
            <a:r>
              <a:rPr lang="ru-RU" sz="2400" dirty="0" smtClean="0">
                <a:solidFill>
                  <a:srgbClr val="FF0000"/>
                </a:solidFill>
              </a:rPr>
              <a:t>8 </a:t>
            </a:r>
            <a:r>
              <a:rPr lang="en-US" sz="2400" dirty="0" smtClean="0">
                <a:solidFill>
                  <a:srgbClr val="FF0000"/>
                </a:solidFill>
              </a:rPr>
              <a:t>mm Hg </a:t>
            </a:r>
            <a:r>
              <a:rPr lang="ru-RU" sz="2400" dirty="0" smtClean="0"/>
              <a:t>повече, а в горната част на белите дробове с </a:t>
            </a:r>
            <a:r>
              <a:rPr lang="en-US" sz="2400" dirty="0" smtClean="0">
                <a:solidFill>
                  <a:srgbClr val="FF0000"/>
                </a:solidFill>
              </a:rPr>
              <a:t>10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mm Hg </a:t>
            </a:r>
            <a:r>
              <a:rPr lang="ru-RU" sz="2400" dirty="0" smtClean="0"/>
              <a:t>по-малко, от налягането на нивото на сърцето.</a:t>
            </a:r>
          </a:p>
          <a:p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dirty="0" smtClean="0"/>
              <a:t>Особености на белодробното кръвообращение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9416"/>
            <a:ext cx="7776864" cy="4846320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Това дава обяснение на големите различия в кръвния ток на горната и долната част на белите дробове, тъй като средното артериално налягане във върховете е около </a:t>
            </a:r>
            <a:r>
              <a:rPr lang="en-US" sz="2800" dirty="0" smtClean="0">
                <a:solidFill>
                  <a:srgbClr val="FF0000"/>
                </a:solidFill>
              </a:rPr>
              <a:t>3 mm Hg</a:t>
            </a:r>
            <a:r>
              <a:rPr lang="ru-RU" sz="2800" dirty="0" smtClean="0"/>
              <a:t>, а в основата </a:t>
            </a:r>
            <a:r>
              <a:rPr lang="en-US" sz="2800" dirty="0" smtClean="0">
                <a:solidFill>
                  <a:srgbClr val="FF0000"/>
                </a:solidFill>
              </a:rPr>
              <a:t>21 mm Hg</a:t>
            </a:r>
            <a:r>
              <a:rPr lang="ru-RU" sz="2800" dirty="0" smtClean="0"/>
              <a:t>. </a:t>
            </a:r>
            <a:endParaRPr lang="en-US" sz="2800" dirty="0" smtClean="0"/>
          </a:p>
          <a:p>
            <a:r>
              <a:rPr lang="ru-RU" sz="2800" dirty="0" smtClean="0"/>
              <a:t>Поради тази причина кръвната перфузия на върховете е значително по-слаба в сравнение с тази в основата, като практически само по време на систола тя е налице.</a:t>
            </a:r>
          </a:p>
          <a:p>
            <a:r>
              <a:rPr lang="ru-RU" sz="2800" dirty="0" smtClean="0"/>
              <a:t>Това неблагоприятно разпределение на кръвта в белите дробове се преодолява при физическа работа, при която белодробното артериално налягане се покачва и кръвният ток във върховете, а с това и газовата обмяна значително се подобряват.</a:t>
            </a:r>
          </a:p>
          <a:p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/>
              <a:t>Особености на белодробното кръвообращение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8316416" cy="5472608"/>
          </a:xfrm>
        </p:spPr>
        <p:txBody>
          <a:bodyPr>
            <a:noAutofit/>
          </a:bodyPr>
          <a:lstStyle/>
          <a:p>
            <a:r>
              <a:rPr lang="ru-RU" sz="1800" i="1" dirty="0" smtClean="0">
                <a:solidFill>
                  <a:srgbClr val="FF0000"/>
                </a:solidFill>
              </a:rPr>
              <a:t>Белодробните съдове се характеризират с голяма широчина, с малка дължина и голяма разтегливост. </a:t>
            </a:r>
            <a:r>
              <a:rPr lang="ru-RU" sz="1800" dirty="0" smtClean="0"/>
              <a:t>Това е причината по време на систола, при един и същ ударен обем на двете камери, налягането в белодробната артерия да се покачва от </a:t>
            </a:r>
            <a:r>
              <a:rPr lang="en-US" sz="1800" dirty="0" smtClean="0">
                <a:solidFill>
                  <a:srgbClr val="FF0000"/>
                </a:solidFill>
              </a:rPr>
              <a:t>8</a:t>
            </a: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FF0000"/>
                </a:solidFill>
              </a:rPr>
              <a:t>на </a:t>
            </a:r>
            <a:r>
              <a:rPr lang="en-US" sz="1800" dirty="0" smtClean="0">
                <a:solidFill>
                  <a:srgbClr val="FF0000"/>
                </a:solidFill>
              </a:rPr>
              <a:t>22 mm Hg</a:t>
            </a:r>
            <a:r>
              <a:rPr lang="ru-RU" sz="1800" dirty="0" smtClean="0"/>
              <a:t>, а в аортата от </a:t>
            </a:r>
            <a:r>
              <a:rPr lang="en-US" sz="1800" dirty="0" smtClean="0">
                <a:solidFill>
                  <a:srgbClr val="FF0000"/>
                </a:solidFill>
              </a:rPr>
              <a:t>80</a:t>
            </a:r>
            <a:r>
              <a:rPr lang="ru-RU" sz="1800" dirty="0" smtClean="0">
                <a:solidFill>
                  <a:srgbClr val="FF0000"/>
                </a:solidFill>
              </a:rPr>
              <a:t> на </a:t>
            </a:r>
            <a:r>
              <a:rPr lang="en-US" sz="1800" dirty="0" smtClean="0">
                <a:solidFill>
                  <a:srgbClr val="FF0000"/>
                </a:solidFill>
              </a:rPr>
              <a:t>120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mm Hg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Опитно е доказано, че съпротивлението на белодробните артериоли, представлява само 20% от това на системното кръвообращение. Наблюдава се последователно понижение на налягането в белодробното кръвообращение, а именно в: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    белодробната артерия, то е около </a:t>
            </a:r>
            <a:r>
              <a:rPr lang="en-US" sz="1800" dirty="0" smtClean="0">
                <a:solidFill>
                  <a:srgbClr val="FF0000"/>
                </a:solidFill>
              </a:rPr>
              <a:t>13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mm Hg</a:t>
            </a:r>
            <a:r>
              <a:rPr lang="ru-RU" sz="1800" dirty="0" smtClean="0">
                <a:solidFill>
                  <a:srgbClr val="FF0000"/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    белодробните капиляри - около </a:t>
            </a:r>
            <a:r>
              <a:rPr lang="en-US" sz="1800" dirty="0" smtClean="0">
                <a:solidFill>
                  <a:srgbClr val="FF0000"/>
                </a:solidFill>
              </a:rPr>
              <a:t>7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mm Hg</a:t>
            </a:r>
            <a:r>
              <a:rPr lang="ru-RU" sz="1800" dirty="0" smtClean="0">
                <a:solidFill>
                  <a:srgbClr val="FF0000"/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    белодробни вени, най-малко - около </a:t>
            </a:r>
            <a:r>
              <a:rPr lang="en-US" sz="1800" dirty="0" smtClean="0">
                <a:solidFill>
                  <a:srgbClr val="FF0000"/>
                </a:solidFill>
              </a:rPr>
              <a:t>4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mm Hg</a:t>
            </a:r>
            <a:r>
              <a:rPr lang="ru-RU" sz="18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1800" dirty="0" smtClean="0"/>
              <a:t>В капилярната област, поради ниското налягане, са налице условия за образуване на тъканна течност, което е от голяма значимост за газовата обмяна. </a:t>
            </a:r>
            <a:endParaRPr lang="en-US" sz="1800" dirty="0" smtClean="0"/>
          </a:p>
          <a:p>
            <a:r>
              <a:rPr lang="ru-RU" sz="1800" dirty="0" smtClean="0"/>
              <a:t>При някои патологични състояния, при които настъпва кръвен застой в белите дробове (капилярното налягане надхвърли КОН на кръвта), алвеолите се изпълват с тъканна течност и дишането се затруднява.</a:t>
            </a:r>
          </a:p>
          <a:p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dirty="0" smtClean="0"/>
              <a:t>Особености на белодробното кръвообращение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1916832"/>
            <a:ext cx="8388424" cy="4572000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Интересен феномен е, че ако кръвта, която преминава през белодробните капиляри не съдържа еритроцити, се развива оток, независимо, че КОН не е нарушено. </a:t>
            </a:r>
            <a:endParaRPr lang="en-US" sz="2000" dirty="0" smtClean="0"/>
          </a:p>
          <a:p>
            <a:r>
              <a:rPr lang="ru-RU" sz="2000" dirty="0" smtClean="0"/>
              <a:t>Количеството на кръвта в белите дробове е около 450 мл, от тях 70 мл се намират в капилярите. Естествено, при различни физиологични и патологични условия, това количество може да варира в широки граници.</a:t>
            </a:r>
          </a:p>
          <a:p>
            <a:r>
              <a:rPr lang="ru-RU" sz="2000" dirty="0" smtClean="0"/>
              <a:t>За пример може да послужи дишането срещу повишено атмосферно налягане (такова може да се наблюдава при свирене на тромпет, например), при което в белите дробове остават не повече от 200 мл кръв. При състояния на кръвозагуба, голяма част от кръвта в белите дробове автоматично се прехвърля в системното кръвообращение и допринася за компенсиране на загубеното количество кръв.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Локалното намаляване на </a:t>
            </a:r>
            <a:r>
              <a:rPr lang="en-US" sz="2000" dirty="0" smtClean="0">
                <a:solidFill>
                  <a:srgbClr val="FF0000"/>
                </a:solidFill>
              </a:rPr>
              <a:t>pO</a:t>
            </a:r>
            <a:r>
              <a:rPr lang="en-US" sz="2000" baseline="-25000" dirty="0" smtClean="0">
                <a:solidFill>
                  <a:srgbClr val="FF0000"/>
                </a:solidFill>
              </a:rPr>
              <a:t>2 </a:t>
            </a:r>
            <a:r>
              <a:rPr lang="ru-RU" sz="2000" dirty="0" smtClean="0">
                <a:solidFill>
                  <a:srgbClr val="FF0000"/>
                </a:solidFill>
              </a:rPr>
              <a:t>в алвеолите води до вазоконстрикция!!!</a:t>
            </a:r>
          </a:p>
          <a:p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3794" name="Picture 2" descr="C:\Users\Admin\Documents\Figure4-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7776863" cy="66693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27784" y="404664"/>
            <a:ext cx="324036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Нервен контрол на АН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51520" y="333375"/>
            <a:ext cx="8208911" cy="18446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4000" i="1" dirty="0" smtClean="0">
                <a:solidFill>
                  <a:schemeClr val="accent1">
                    <a:lumMod val="50000"/>
                  </a:schemeClr>
                </a:solidFill>
              </a:rPr>
              <a:t>Благодаря за вниманието!</a:t>
            </a:r>
            <a:br>
              <a:rPr lang="bg-BG" sz="40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i="1" dirty="0" smtClean="0">
                <a:solidFill>
                  <a:srgbClr val="FF0066"/>
                </a:solidFill>
              </a:rPr>
              <a:t/>
            </a:r>
            <a:br>
              <a:rPr lang="en-US" b="1" i="1" dirty="0" smtClean="0">
                <a:solidFill>
                  <a:srgbClr val="FF0066"/>
                </a:solidFill>
              </a:rPr>
            </a:br>
            <a:endParaRPr lang="bg-BG" b="1" i="1" dirty="0" smtClean="0">
              <a:solidFill>
                <a:srgbClr val="FF0066"/>
              </a:solidFill>
            </a:endParaRPr>
          </a:p>
        </p:txBody>
      </p:sp>
      <p:pic>
        <p:nvPicPr>
          <p:cNvPr id="73731" name="Picture 3" descr="show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221163"/>
            <a:ext cx="280987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4" descr="luvar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59113" y="1341438"/>
            <a:ext cx="2952750" cy="2592387"/>
          </a:xfrm>
        </p:spPr>
      </p:pic>
      <p:pic>
        <p:nvPicPr>
          <p:cNvPr id="73733" name="Picture 5" descr="sP101004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132138" y="4221163"/>
            <a:ext cx="2808287" cy="2636837"/>
          </a:xfrm>
        </p:spPr>
      </p:pic>
      <p:pic>
        <p:nvPicPr>
          <p:cNvPr id="73734" name="Picture 6" descr="Pleve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084888" y="4221163"/>
            <a:ext cx="2879725" cy="2636837"/>
          </a:xfrm>
          <a:noFill/>
        </p:spPr>
      </p:pic>
      <p:pic>
        <p:nvPicPr>
          <p:cNvPr id="73735" name="Picture 7" descr="Разходка с лодка в парк Кайлъка, гр. Плевен&lt;br /&gt;&lt;br/&g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1341438"/>
            <a:ext cx="28797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6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179388" y="1341438"/>
            <a:ext cx="2808287" cy="2590800"/>
          </a:xfr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889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/>
              <a:t>Control of blood pressure</a:t>
            </a:r>
            <a:endParaRPr lang="bg-BG" sz="3600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bg-BG" smtClean="0"/>
          </a:p>
        </p:txBody>
      </p:sp>
      <p:pic>
        <p:nvPicPr>
          <p:cNvPr id="15364" name="Picture 5" descr="Picture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27233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71600" y="476672"/>
            <a:ext cx="6984776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/>
              <a:t>Дълготрайна регулация на АН</a:t>
            </a:r>
            <a:endParaRPr lang="bg-BG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715200" cy="114300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Рефлекс на Павлов - Бейнбридж</a:t>
            </a:r>
            <a:endParaRPr lang="bg-BG" dirty="0"/>
          </a:p>
        </p:txBody>
      </p:sp>
      <p:pic>
        <p:nvPicPr>
          <p:cNvPr id="4098" name="Picture 2" descr="G:\refleks_pavlov_bainbrid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5328592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6" name="Picture 2" descr="G:\osobenosti_cirkulaciata_mozachno_kravoobrashten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6840760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8534400" cy="758952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/>
              <a:t>Особености на циркулацията в мозъчното кръвообращение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064896" cy="489654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/>
              <a:t>Няколко са особеностите на циркулацията в мозъчното кръвообращение</a:t>
            </a:r>
            <a:r>
              <a:rPr lang="en-US" sz="2000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Мозъчният кръвен ток се извършва в черепа, който представлява една затворена и с неподатливи стени обвивка. </a:t>
            </a: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Това</a:t>
            </a:r>
            <a:r>
              <a:rPr lang="en-US" sz="2000" dirty="0" smtClean="0"/>
              <a:t> </a:t>
            </a:r>
            <a:r>
              <a:rPr lang="ru-RU" sz="2000" dirty="0" smtClean="0"/>
              <a:t>означава, че пулсовите и обемните изменения на мозъчните съдове ще бъдат значително ограничени. </a:t>
            </a: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Увеличението на притока на кръв към мозъка е възможно, ако нарасне линейната скорост на кръвта или ако настъпят противоположни изменения в обема на венозните и ликворните пространства, които играят ролята на дренажна система.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Мозъчният кръвен ток е константна величина в случаите, когато средното артериално налягане в: a. carotis communis е в границите на </a:t>
            </a:r>
            <a:r>
              <a:rPr lang="en-US" sz="2000" dirty="0" smtClean="0"/>
              <a:t>70 mmHg</a:t>
            </a:r>
            <a:r>
              <a:rPr lang="ru-RU" sz="2000" dirty="0" smtClean="0"/>
              <a:t> и </a:t>
            </a:r>
            <a:r>
              <a:rPr lang="en-US" sz="2000" dirty="0" smtClean="0"/>
              <a:t>180</a:t>
            </a:r>
            <a:r>
              <a:rPr lang="ru-RU" sz="2000" dirty="0" smtClean="0"/>
              <a:t> </a:t>
            </a:r>
            <a:r>
              <a:rPr lang="en-US" sz="2000" dirty="0" smtClean="0"/>
              <a:t>mmHg</a:t>
            </a:r>
            <a:r>
              <a:rPr lang="ru-RU" sz="2000" dirty="0" smtClean="0"/>
              <a:t>, при условие, че промените в налягането не са много резки. </a:t>
            </a:r>
          </a:p>
          <a:p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8534400" cy="758952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/>
              <a:t>Особености на циркулацията в мозъчното кръвообращение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064896" cy="45720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Един от органите с най-голяма кислородна консумация е мозъкът</a:t>
            </a:r>
            <a:r>
              <a:rPr lang="en-US" dirty="0" smtClean="0"/>
              <a:t> (</a:t>
            </a:r>
            <a:r>
              <a:rPr lang="ru-RU" sz="2400" dirty="0" smtClean="0"/>
              <a:t>за 1 минута 100 г мозъчна тъкан консумира 3-5 мл кислород, което ще рече около 20 % от общата кислородна набавка на организма при условия на покой</a:t>
            </a:r>
            <a:r>
              <a:rPr lang="ru-RU" dirty="0" smtClean="0"/>
              <a:t>). </a:t>
            </a:r>
          </a:p>
          <a:p>
            <a:r>
              <a:rPr lang="ru-RU" dirty="0" smtClean="0"/>
              <a:t>Мозъчната активност изцяло зависи от притока на кислород.</a:t>
            </a:r>
          </a:p>
          <a:p>
            <a:r>
              <a:rPr lang="ru-RU" dirty="0" smtClean="0"/>
              <a:t>Това е и причината при прекратяването на кислородната набавка, само за няколко секунди да настъпва загуба на съзнание. </a:t>
            </a:r>
            <a:endParaRPr lang="en-US" dirty="0" smtClean="0"/>
          </a:p>
          <a:p>
            <a:r>
              <a:rPr lang="ru-RU" dirty="0" smtClean="0"/>
              <a:t>Ако този процес продължи няколко минути - настъпват тежки функционални нарушения, а при прекратяването на кислородна набавка за 7 мин, настъпват морфологични промени в клетките на мозъчната кора, които са несъвместими с живота.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8534400" cy="758952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/>
              <a:t>Особености на циркулацията в мозъчното кръвообращение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88840"/>
            <a:ext cx="8208912" cy="4572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Кръвоснабдяването на мозъка е от голямо значение за нормалното протичане на мозъчните функции.</a:t>
            </a:r>
          </a:p>
          <a:p>
            <a:r>
              <a:rPr lang="ru-RU" dirty="0" smtClean="0"/>
              <a:t>Капилярите на главния мозък се отличават със своеобразна пропускливост, което провокира </a:t>
            </a:r>
            <a:r>
              <a:rPr lang="ru-RU" i="1" dirty="0" smtClean="0"/>
              <a:t>Лина Щерн</a:t>
            </a:r>
            <a:r>
              <a:rPr lang="ru-RU" dirty="0" smtClean="0"/>
              <a:t> да създаде своята оригинална </a:t>
            </a:r>
            <a:r>
              <a:rPr lang="ru-RU" dirty="0" smtClean="0">
                <a:solidFill>
                  <a:srgbClr val="C00000"/>
                </a:solidFill>
              </a:rPr>
              <a:t>концепция за кръвно-мозъчната бариера.</a:t>
            </a:r>
          </a:p>
          <a:p>
            <a:r>
              <a:rPr lang="ru-RU" dirty="0" smtClean="0"/>
              <a:t>Докато много от водноразтворимите компоненти, както и някои йони почти не преминават през капилярната стена, то липидноразтворимите съставки на кръвта преминават свободно. </a:t>
            </a:r>
          </a:p>
          <a:p>
            <a:r>
              <a:rPr lang="ru-RU" dirty="0" smtClean="0"/>
              <a:t>Този бариерен ефект се дължи, както на „активен транспорт" в обратно направление, така и на някои физични особености на капилярите.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67</TotalTime>
  <Words>2089</Words>
  <Application>Microsoft Office PowerPoint</Application>
  <PresentationFormat>On-screen Show (4:3)</PresentationFormat>
  <Paragraphs>124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Opulent</vt:lpstr>
      <vt:lpstr>Image</vt:lpstr>
      <vt:lpstr>РЕГУЛАЦИЯ НА КРЪВООБРАЩЕНИЕТО</vt:lpstr>
      <vt:lpstr>Slide 2</vt:lpstr>
      <vt:lpstr>Slide 3</vt:lpstr>
      <vt:lpstr>Control of blood pressure</vt:lpstr>
      <vt:lpstr>Рефлекс на Павлов - Бейнбридж</vt:lpstr>
      <vt:lpstr>Slide 6</vt:lpstr>
      <vt:lpstr>Особености на циркулацията в мозъчното кръвообращение</vt:lpstr>
      <vt:lpstr>Особености на циркулацията в мозъчното кръвообращение</vt:lpstr>
      <vt:lpstr>Особености на циркулацията в мозъчното кръвообращение</vt:lpstr>
      <vt:lpstr>Кръвно-мозъчна бариера </vt:lpstr>
      <vt:lpstr>Функции на кръвно-мозъчната бариера  </vt:lpstr>
      <vt:lpstr>Общи свойства на бариерата </vt:lpstr>
      <vt:lpstr>Бариерата може да бъде нарушена от: </vt:lpstr>
      <vt:lpstr>Циркумвентрикуларни органи</vt:lpstr>
      <vt:lpstr>Циркумвентрикуларни органи</vt:lpstr>
      <vt:lpstr>Гръбначномозъчна течност</vt:lpstr>
      <vt:lpstr>Гръбначномозъчна течност</vt:lpstr>
      <vt:lpstr>Гръбначномозъчна течност</vt:lpstr>
      <vt:lpstr>Особености на циркулацията в мозъчното кръвообращение</vt:lpstr>
      <vt:lpstr>Особености на циркулацията в мозъчното кръвообращение</vt:lpstr>
      <vt:lpstr>Особености на циркулацията в мозъчното кръвообращение</vt:lpstr>
      <vt:lpstr>Особености на циркулацията в мозъчното кръвообращение</vt:lpstr>
      <vt:lpstr>Особености на кръвообращението в миокарда</vt:lpstr>
      <vt:lpstr>Особености на кръвообращението в миокарда</vt:lpstr>
      <vt:lpstr>Особености на белодробното кръвообращение</vt:lpstr>
      <vt:lpstr>Особености на белодробното кръвообращение</vt:lpstr>
      <vt:lpstr>Особености на белодробното кръвообращение</vt:lpstr>
      <vt:lpstr>Особености на белодробното кръвообращение</vt:lpstr>
      <vt:lpstr>Особености на белодробното кръвообращение</vt:lpstr>
      <vt:lpstr>Благодаря за вниманието!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РЕГУЛАЦИЯ НА КРЪВООБРАЩЕНИЕТО</dc:title>
  <dc:creator>user</dc:creator>
  <cp:lastModifiedBy>user</cp:lastModifiedBy>
  <cp:revision>9</cp:revision>
  <dcterms:created xsi:type="dcterms:W3CDTF">2017-10-16T14:01:55Z</dcterms:created>
  <dcterms:modified xsi:type="dcterms:W3CDTF">2018-01-23T11:48:29Z</dcterms:modified>
</cp:coreProperties>
</file>