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0" r:id="rId3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A796F-5EF0-48AF-876E-BDC61834B570}" type="datetimeFigureOut">
              <a:rPr lang="bg-BG" smtClean="0"/>
              <a:t>19.3.2020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6711C-0E5D-423B-A655-1FFFE33E6CD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090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D97A1E8-CF6E-4D65-84FB-05332DF6D4A5}" type="slidenum">
              <a:rPr lang="bg-BG" altLang="bg-BG" sz="1200">
                <a:solidFill>
                  <a:prstClr val="black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bg-BG" altLang="bg-BG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AC7D6D-7C7F-4C62-88E1-05F592A07248}" type="datetime1">
              <a:rPr lang="en-US"/>
              <a:pPr lvl="0"/>
              <a:t>3/19/2020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A908B4-CCDA-4C77-A8BA-F17BBB1270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D5003D-EE25-4181-AEC9-6E8D3545392C}" type="datetime1">
              <a:rPr lang="en-US"/>
              <a:pPr lvl="0"/>
              <a:t>3/19/2020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303F9A-7194-43C8-A8E8-50FE3A77C7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D95B34-708D-49C6-B354-575474543907}" type="datetime1">
              <a:rPr lang="en-US"/>
              <a:pPr lvl="0"/>
              <a:t>3/19/2020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EAD2D1-6DDA-4188-AF6A-C6C79C7C46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3/19/2020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1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3/19/2020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2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3/19/2020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46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3/19/2020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91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3/19/2020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26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3/19/2020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03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3/19/2020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79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3/19/2020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F6FA7F-5F8F-42AC-B732-D848886F40E0}" type="datetime1">
              <a:rPr lang="en-US"/>
              <a:pPr lvl="0"/>
              <a:t>3/19/2020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63689B-BD39-4AB9-9749-9C43BD5CD8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3/19/2020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72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3/19/2020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93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>
                <a:solidFill>
                  <a:srgbClr val="000000"/>
                </a:solidFill>
              </a:rPr>
              <a:pPr>
                <a:defRPr/>
              </a:pPr>
              <a:t>3/19/2020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0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D52104-972B-4D66-A804-30D7C705BCA8}" type="datetime1">
              <a:rPr lang="en-US"/>
              <a:pPr lvl="0"/>
              <a:t>3/19/2020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698C19-7C6B-4CBE-B0FF-0CF13BCE60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0E232E-7333-4202-8E2C-B59F4C5E308D}" type="datetime1">
              <a:rPr lang="en-US"/>
              <a:pPr lvl="0"/>
              <a:t>3/19/2020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7063FE-75EE-4D4C-8872-4CEE2CCCBF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4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12FD7C-73D1-43AB-9D73-0440442CE288}" type="datetime1">
              <a:rPr lang="en-US"/>
              <a:pPr lvl="0"/>
              <a:t>3/19/2020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0C28BF-7FD5-4B52-A7B1-71D04FDB8B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3D4CB1-2A2C-4698-B3E3-81F930C4C17C}" type="datetime1">
              <a:rPr lang="en-US"/>
              <a:pPr lvl="0"/>
              <a:t>3/19/2020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6A2E6A-42EB-49FC-A432-61DBDA6A8C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1530C0-E91A-4566-8692-F8906A7C55A3}" type="datetime1">
              <a:rPr lang="en-US"/>
              <a:pPr lvl="0"/>
              <a:t>3/19/2020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A78BC4-286F-4EA2-8C33-B084536AC8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E7214A-45E8-4BB9-BE14-BA88A300DA95}" type="datetime1">
              <a:rPr lang="en-US"/>
              <a:pPr lvl="0"/>
              <a:t>3/19/2020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A4E05D-1366-48C3-BA02-F0305C9997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A9D5E1-DE35-4ADE-A2D7-997CA0D0F4BD}" type="datetime1">
              <a:rPr lang="en-US"/>
              <a:pPr lvl="0"/>
              <a:t>3/19/2020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1DB691-BF6E-4AB6-B25F-79785CD872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FAE21C2-403A-4298-8A7B-A858A2147F4F}" type="datetime1">
              <a:rPr lang="en-US"/>
              <a:pPr lvl="0"/>
              <a:t>3/19/2020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2E90F8A-57B3-4310-A9DB-8D0C78F8743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021D8-ADD9-47FB-AA37-584BF956E908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3/19/2020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27DE59-0333-42F7-91BA-CDA51B90435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7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hologyoutlines.com/topic/heartdilated.html" TargetMode="External"/><Relationship Id="rId2" Type="http://schemas.openxmlformats.org/officeDocument/2006/relationships/hyperlink" Target="https://www.pathologyoutlines.com/topic/heartidiopathicrestrictiv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27050" y="35083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0838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solidFill>
                <a:srgbClr val="33339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000" b="1" dirty="0" smtClean="0">
                <a:solidFill>
                  <a:srgbClr val="333399"/>
                </a:solidFill>
                <a:latin typeface="Arial"/>
                <a:cs typeface="Times New Roman" panose="02020603050405020304" pitchFamily="18" charset="0"/>
              </a:rPr>
              <a:t>	ФАКУЛТЕТ „МЕДИЦИНА“</a:t>
            </a:r>
            <a:endParaRPr lang="en-US" altLang="en-US" sz="2000" b="1" dirty="0" smtClean="0">
              <a:solidFill>
                <a:srgbClr val="333399"/>
              </a:solidFill>
              <a:latin typeface="Arial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bg-BG" altLang="en-US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solidFill>
                <a:srgbClr val="33339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bg-BG" altLang="en-US" sz="2000" b="1" dirty="0" smtClean="0">
              <a:solidFill>
                <a:srgbClr val="333399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16075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bg-BG" altLang="bg-BG" dirty="0" smtClean="0">
                <a:solidFill>
                  <a:srgbClr val="333399">
                    <a:lumMod val="75000"/>
                  </a:srgbClr>
                </a:solidFill>
              </a:rPr>
              <a:t>Лекция №29</a:t>
            </a: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bg-BG" altLang="bg-BG" dirty="0" smtClean="0">
                <a:solidFill>
                  <a:srgbClr val="333399">
                    <a:lumMod val="75000"/>
                  </a:srgbClr>
                </a:solidFill>
              </a:rPr>
              <a:t>Доц.д-р Иван Иванов, </a:t>
            </a:r>
            <a:r>
              <a:rPr lang="bg-BG" altLang="bg-BG" dirty="0" err="1" smtClean="0">
                <a:solidFill>
                  <a:srgbClr val="333399">
                    <a:lumMod val="75000"/>
                  </a:srgbClr>
                </a:solidFill>
              </a:rPr>
              <a:t>дм</a:t>
            </a:r>
            <a:endParaRPr lang="bg-BG" altLang="bg-BG" dirty="0" smtClean="0">
              <a:solidFill>
                <a:srgbClr val="333399">
                  <a:lumMod val="75000"/>
                </a:srgbClr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1249363" y="2564904"/>
            <a:ext cx="6390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Кардиомиопатии</a:t>
            </a:r>
            <a:r>
              <a:rPr kumimoji="0" lang="bg-BG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. Перикардити. Патология на </a:t>
            </a:r>
            <a:r>
              <a:rPr kumimoji="0" lang="bg-BG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интервенционалната</a:t>
            </a:r>
            <a:r>
              <a:rPr kumimoji="0" lang="bg-BG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терапия.</a:t>
            </a:r>
            <a:endParaRPr kumimoji="0" lang="bg-BG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30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sz="4000" i="1"/>
              <a:t>Хипертрофична кардиомиопатия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2349495"/>
            <a:ext cx="8229600" cy="3776664"/>
          </a:xfrm>
        </p:spPr>
        <p:txBody>
          <a:bodyPr/>
          <a:lstStyle/>
          <a:p>
            <a:pPr lvl="0">
              <a:buNone/>
            </a:pPr>
            <a:r>
              <a:rPr lang="bg-BG"/>
              <a:t>   Състояние характеризиращо се с миокардна  хипертрофия, нарушение на диастолното пълнене и при около 30% от случаите интермитентни (с прекъсвания, непостоянни) нарушения (обструкции) на изходящия тракт на лявата камера.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0" y="333371"/>
            <a:ext cx="8939210" cy="1143000"/>
          </a:xfrm>
        </p:spPr>
        <p:txBody>
          <a:bodyPr/>
          <a:lstStyle/>
          <a:p>
            <a:pPr lvl="0"/>
            <a:r>
              <a:rPr lang="bg-BG" sz="4000" b="1"/>
              <a:t>Хипертрофична  кардиомиопатия</a:t>
            </a:r>
            <a:br>
              <a:rPr lang="bg-BG" sz="4000" b="1"/>
            </a:br>
            <a:r>
              <a:rPr lang="bg-BG" sz="4000" b="1"/>
              <a:t>макроскопска находка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68309" y="1628775"/>
            <a:ext cx="8229600" cy="4968877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400"/>
              </a:spcBef>
            </a:pPr>
            <a:endParaRPr lang="bg-BG" sz="180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bg-BG" sz="180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bg-BG" sz="1800"/>
              <a:t>Сърцето е с увеличено тегло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bg-BG" sz="180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bg-BG" sz="1800"/>
              <a:t>“мускулесто”, хиперконтрактилно (съкащаващо се с голяма сила) 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bg-BG" sz="1800"/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bg-BG" sz="1800"/>
              <a:t>Асиметрична септална хипертрофия - междукамерната преграда е неравномерно задебелена спрямо миокарда на останалата вентрикуларна стена </a:t>
            </a:r>
            <a:r>
              <a:rPr lang="bg-BG" sz="2000" u="sng">
                <a:solidFill>
                  <a:srgbClr val="FF0000"/>
                </a:solidFill>
              </a:rPr>
              <a:t>(съотношение дебелина на септум/ миокардна стена  &gt;1.3)</a:t>
            </a:r>
            <a:r>
              <a:rPr lang="bg-BG" sz="1800"/>
              <a:t>. 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n-US" sz="180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bg-BG" sz="1800"/>
              <a:t>Поради вдаването на задебеления септум, при срез вентрикулната кухина е с форма уподобяваща банан.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n-US" sz="180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bg-BG" sz="1800"/>
              <a:t>Често се наблюдава задебеляване на ендокарда в изходящия тракт на лявата камера </a:t>
            </a:r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204789" y="260347"/>
            <a:ext cx="8939210" cy="1143000"/>
          </a:xfrm>
        </p:spPr>
        <p:txBody>
          <a:bodyPr/>
          <a:lstStyle/>
          <a:p>
            <a:pPr lvl="0"/>
            <a:r>
              <a:rPr lang="bg-BG" sz="4000" b="1"/>
              <a:t>Хипертрофична  кардиомиопатия</a:t>
            </a:r>
            <a:br>
              <a:rPr lang="bg-BG" sz="4000" b="1"/>
            </a:br>
            <a:r>
              <a:rPr lang="bg-BG" sz="4000" b="1"/>
              <a:t>микроскопска находка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971550" y="2349495"/>
            <a:ext cx="6985001" cy="3916366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bg-BG" sz="2800"/>
              <a:t>Силно изразена миокардна хипертрофия. Напречният размер на кардиомиоцитите достига 40 m (при норма 15 m). </a:t>
            </a:r>
            <a:endParaRPr lang="en-US" sz="2800"/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bg-BG" sz="2800"/>
              <a:t>Произволно разпръснати снопчета от миокардиоцити.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bg-BG" sz="2800"/>
              <a:t>Различно изразена интерстициална фиброза.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68309" y="404814"/>
            <a:ext cx="8229600" cy="1143000"/>
          </a:xfrm>
        </p:spPr>
        <p:txBody>
          <a:bodyPr/>
          <a:lstStyle/>
          <a:p>
            <a:pPr lvl="0"/>
            <a:r>
              <a:rPr lang="bg-BG" sz="4000" b="1"/>
              <a:t>Рестриктивна кардиомиопатия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68309" y="2349495"/>
            <a:ext cx="8229600" cy="2725734"/>
          </a:xfrm>
        </p:spPr>
        <p:txBody>
          <a:bodyPr/>
          <a:lstStyle/>
          <a:p>
            <a:pPr lvl="0">
              <a:buNone/>
            </a:pPr>
            <a:r>
              <a:rPr lang="en-US"/>
              <a:t>     </a:t>
            </a:r>
            <a:r>
              <a:rPr lang="bg-BG"/>
              <a:t>Състояние, за което е характерно първично намаляване на камерния къмплайанс</a:t>
            </a:r>
            <a:r>
              <a:rPr lang="bg-BG" i="1"/>
              <a:t>, водещо до намалено диастолно пълнене на камерите. </a:t>
            </a:r>
          </a:p>
          <a:p>
            <a:pPr lvl="0">
              <a:buNone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sz="4000" b="1"/>
              <a:t>Рестриктивна кардиомиопатия</a:t>
            </a:r>
            <a:br>
              <a:rPr lang="bg-BG" sz="4000" b="1"/>
            </a:br>
            <a:r>
              <a:rPr lang="bg-BG" sz="4000" b="1"/>
              <a:t> макроскопска находка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68309" y="1916116"/>
            <a:ext cx="8229600" cy="4537079"/>
          </a:xfrm>
        </p:spPr>
        <p:txBody>
          <a:bodyPr/>
          <a:lstStyle/>
          <a:p>
            <a:pPr lvl="0"/>
            <a:r>
              <a:rPr lang="bg-BG"/>
              <a:t>Сърдечните камери са с близки до обичайните размери, в някои сучаи леко увеличени  </a:t>
            </a:r>
          </a:p>
          <a:p>
            <a:pPr lvl="0"/>
            <a:endParaRPr lang="bg-BG"/>
          </a:p>
          <a:p>
            <a:pPr lvl="0"/>
            <a:r>
              <a:rPr lang="bg-BG"/>
              <a:t>Сърдечните кухини са с близки до обичайните размери </a:t>
            </a:r>
          </a:p>
          <a:p>
            <a:pPr lvl="0"/>
            <a:endParaRPr lang="bg-BG"/>
          </a:p>
          <a:p>
            <a:pPr lvl="0"/>
            <a:r>
              <a:rPr lang="bg-BG"/>
              <a:t>Миокарда е с плътна консистенция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sz="4000" b="1"/>
              <a:t>Рестриктивна кардиомиопатия</a:t>
            </a:r>
            <a:br>
              <a:rPr lang="bg-BG" sz="4000" b="1"/>
            </a:br>
            <a:r>
              <a:rPr lang="bg-BG" sz="4000" b="1"/>
              <a:t> микроскопска находка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395285" y="2420938"/>
            <a:ext cx="8229600" cy="3057525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bg-BG" sz="2800"/>
              <a:t>Характерна е неравномерна или дифузна фиброза варираща от лека до тежка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bg-BG" sz="28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2800"/>
              <a:t>NB! </a:t>
            </a:r>
            <a:r>
              <a:rPr lang="bg-BG" sz="2800"/>
              <a:t>Рестриктивните състояния (с известна етиологична причина) са със сходна макроскопска находка и хистология специфична за съответното заболяване. </a:t>
            </a:r>
          </a:p>
          <a:p>
            <a:pPr lvl="0">
              <a:lnSpc>
                <a:spcPct val="90000"/>
              </a:lnSpc>
              <a:spcBef>
                <a:spcPts val="700"/>
              </a:spcBef>
              <a:buNone/>
            </a:pP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686800" cy="1143000"/>
          </a:xfrm>
        </p:spPr>
        <p:txBody>
          <a:bodyPr/>
          <a:lstStyle/>
          <a:p>
            <a:pPr lvl="0"/>
            <a:r>
              <a:rPr lang="bg-BG" sz="4000"/>
              <a:t>Някои редки състояния протичащи сходно с рестриктивната кардиомиопатия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844673"/>
            <a:ext cx="8229600" cy="4608511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bg-BG" sz="1800" i="1"/>
              <a:t>Ендомиокардна фиброза – Среща се при деца и млади възрастни в Африка </a:t>
            </a:r>
            <a:r>
              <a:rPr lang="bg-BG" sz="1800"/>
              <a:t> 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None/>
            </a:pPr>
            <a:r>
              <a:rPr lang="bg-BG" sz="1800"/>
              <a:t>Характеризира се с: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Char char="-"/>
            </a:pPr>
            <a:r>
              <a:rPr lang="bg-BG" sz="1800"/>
              <a:t>Фиброза на камерния ендокард и субендокард която започва предимно върхово и прогресира към трикуспидалната и митрална клапи.  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None/>
            </a:pPr>
            <a:endParaRPr lang="en-US" sz="180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bg-BG" sz="1800" i="1"/>
              <a:t>Льофлеров (Loeffler) ендомиокардит – с подобна картина на предходния и образуване на мурални тромби но не е ограничен в конкретен географски регион. Често сърдечните прояви са съпътствани от еозинофилия или еозинофилна левкемия.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n-US" sz="180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bg-BG" sz="1800" i="1"/>
              <a:t>Ендокардна фиброеластоза – рядко сърдечно заболяване с неизвестна етиология, характеризиращо се с :</a:t>
            </a:r>
            <a:r>
              <a:rPr lang="bg-BG" sz="1800"/>
              <a:t>Фокално или дифузно фиброеластично задебеляване на ендокарда на лявата камера. Среща се при деца до 2 годишна възраст и рядко при възрастни. Често се съпътства от сърдечни аномалии.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/>
              <a:t>Допълнителна информация и илюстрации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hlinkClick r:id="rId2"/>
              </a:rPr>
              <a:t>https://www.pathologyoutlines.com/topic/heartidiopathicrestrictive.html</a:t>
            </a:r>
            <a:endParaRPr lang="bg-BG"/>
          </a:p>
          <a:p>
            <a:pPr lvl="0"/>
            <a:endParaRPr lang="bg-BG"/>
          </a:p>
          <a:p>
            <a:pPr lvl="0"/>
            <a:r>
              <a:rPr lang="en-US">
                <a:hlinkClick r:id="rId3"/>
              </a:rPr>
              <a:t>https://www.pathologyoutlines.com/topic/heartdilated.html</a:t>
            </a:r>
            <a:endParaRPr lang="bg-BG"/>
          </a:p>
          <a:p>
            <a:pPr lvl="0"/>
            <a:endParaRPr lang="bg-BG"/>
          </a:p>
          <a:p>
            <a:pPr lvl="0"/>
            <a:r>
              <a:rPr lang="en-US"/>
              <a:t>https://www.pathologyoutlines.com/topic/heartHCM.html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1011811a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9" y="260347"/>
            <a:ext cx="8496303" cy="6370633"/>
          </a:xfrm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-684208" y="5300667"/>
            <a:ext cx="7185026" cy="1143000"/>
          </a:xfrm>
        </p:spPr>
        <p:txBody>
          <a:bodyPr/>
          <a:lstStyle/>
          <a:p>
            <a:pPr lvl="0"/>
            <a:r>
              <a:rPr lang="bg-BG" sz="6000" b="1">
                <a:solidFill>
                  <a:srgbClr val="FF0000"/>
                </a:solidFill>
              </a:rPr>
              <a:t>Перикардити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b="1"/>
              <a:t>Заболявания на перикарда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2420938"/>
            <a:ext cx="8229600" cy="3705221"/>
          </a:xfrm>
        </p:spPr>
        <p:txBody>
          <a:bodyPr/>
          <a:lstStyle/>
          <a:p>
            <a:pPr lvl="0">
              <a:buNone/>
            </a:pPr>
            <a:r>
              <a:rPr lang="en-US"/>
              <a:t>   </a:t>
            </a:r>
            <a:r>
              <a:rPr lang="bg-BG"/>
              <a:t>Обичайно перикардните лезии са </a:t>
            </a:r>
            <a:r>
              <a:rPr lang="bg-BG" b="1"/>
              <a:t>свързани със заболявания на сърцето или съседни структури</a:t>
            </a:r>
            <a:r>
              <a:rPr lang="bg-BG"/>
              <a:t>, както и с </a:t>
            </a:r>
            <a:r>
              <a:rPr lang="bg-BG" b="1"/>
              <a:t>протичането на някои системни заболявания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1010097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829" y="188915"/>
            <a:ext cx="8710610" cy="63325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684208" y="5300667"/>
            <a:ext cx="8229600" cy="1143000"/>
          </a:xfrm>
        </p:spPr>
        <p:txBody>
          <a:bodyPr/>
          <a:lstStyle/>
          <a:p>
            <a:pPr lvl="0"/>
            <a:r>
              <a:rPr lang="bg-BG">
                <a:solidFill>
                  <a:srgbClr val="FF0000"/>
                </a:solidFill>
              </a:rPr>
              <a:t>Кардиомиопатии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539752" y="0"/>
            <a:ext cx="8229600" cy="1143000"/>
          </a:xfrm>
        </p:spPr>
        <p:txBody>
          <a:bodyPr/>
          <a:lstStyle/>
          <a:p>
            <a:pPr lvl="0"/>
            <a:r>
              <a:rPr lang="bg-BG"/>
              <a:t>Етиологична класификация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68309" y="981078"/>
            <a:ext cx="8435970" cy="5516566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300"/>
              </a:spcBef>
            </a:pPr>
            <a:endParaRPr lang="bg-BG" sz="1200"/>
          </a:p>
          <a:p>
            <a:pPr lvl="0">
              <a:lnSpc>
                <a:spcPct val="80000"/>
              </a:lnSpc>
              <a:spcBef>
                <a:spcPts val="300"/>
              </a:spcBef>
              <a:buNone/>
            </a:pPr>
            <a:r>
              <a:rPr lang="bg-BG" sz="1400" b="1" i="1"/>
              <a:t>Инфекциозни</a:t>
            </a:r>
            <a:endParaRPr lang="en-US" sz="1400" b="1" i="1"/>
          </a:p>
          <a:p>
            <a:pPr lvl="0">
              <a:lnSpc>
                <a:spcPct val="80000"/>
              </a:lnSpc>
              <a:spcBef>
                <a:spcPts val="300"/>
              </a:spcBef>
              <a:buNone/>
            </a:pPr>
            <a:endParaRPr lang="bg-BG" sz="1400" b="1" i="1"/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Вирусни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Предизвикани от гноеродни бактерии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туберкулозни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гъбични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паразитни</a:t>
            </a:r>
            <a:endParaRPr lang="en-US" sz="1400"/>
          </a:p>
          <a:p>
            <a:pPr lvl="0">
              <a:lnSpc>
                <a:spcPct val="80000"/>
              </a:lnSpc>
              <a:spcBef>
                <a:spcPts val="300"/>
              </a:spcBef>
            </a:pPr>
            <a:endParaRPr lang="bg-BG" sz="1400"/>
          </a:p>
          <a:p>
            <a:pPr lvl="0">
              <a:lnSpc>
                <a:spcPct val="80000"/>
              </a:lnSpc>
              <a:spcBef>
                <a:spcPts val="300"/>
              </a:spcBef>
              <a:buNone/>
            </a:pPr>
            <a:r>
              <a:rPr lang="bg-BG" sz="1400" b="1" i="1"/>
              <a:t>С вероятен имунен механизъм</a:t>
            </a:r>
            <a:endParaRPr lang="en-US" sz="1400" b="1" i="1"/>
          </a:p>
          <a:p>
            <a:pPr lvl="0">
              <a:lnSpc>
                <a:spcPct val="80000"/>
              </a:lnSpc>
              <a:spcBef>
                <a:spcPts val="300"/>
              </a:spcBef>
              <a:buNone/>
            </a:pPr>
            <a:endParaRPr lang="bg-BG" sz="1400" b="1" i="1"/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ревматични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При системен лупус еритематозус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При склеродермия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Последващ миокарден инфаркт (синдром на Dressler) 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При лекарствена свръхчувствителност</a:t>
            </a:r>
            <a:endParaRPr lang="en-US" sz="1400"/>
          </a:p>
          <a:p>
            <a:pPr lvl="0">
              <a:lnSpc>
                <a:spcPct val="80000"/>
              </a:lnSpc>
              <a:spcBef>
                <a:spcPts val="300"/>
              </a:spcBef>
            </a:pPr>
            <a:endParaRPr lang="bg-BG" sz="1400"/>
          </a:p>
          <a:p>
            <a:pPr lvl="0">
              <a:lnSpc>
                <a:spcPct val="80000"/>
              </a:lnSpc>
              <a:spcBef>
                <a:spcPts val="300"/>
              </a:spcBef>
              <a:buNone/>
            </a:pPr>
            <a:r>
              <a:rPr lang="bg-BG" sz="1400" b="1" i="1"/>
              <a:t>Други</a:t>
            </a:r>
            <a:endParaRPr lang="en-US" sz="1400" b="1" i="1"/>
          </a:p>
          <a:p>
            <a:pPr lvl="0">
              <a:lnSpc>
                <a:spcPct val="80000"/>
              </a:lnSpc>
              <a:spcBef>
                <a:spcPts val="300"/>
              </a:spcBef>
              <a:buNone/>
            </a:pPr>
            <a:endParaRPr lang="bg-BG" sz="1400" b="1" i="1"/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Последващ сърдечни операции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Миокарден инфаркт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Уремия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При неоплазии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След травма </a:t>
            </a:r>
          </a:p>
          <a:p>
            <a:pPr lvl="0">
              <a:lnSpc>
                <a:spcPct val="80000"/>
              </a:lnSpc>
              <a:spcBef>
                <a:spcPts val="300"/>
              </a:spcBef>
            </a:pPr>
            <a:r>
              <a:rPr lang="bg-BG" sz="1400"/>
              <a:t>След лъчеви (радиационни) въздействия</a:t>
            </a:r>
            <a:r>
              <a:rPr lang="bg-BG" sz="120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sz="4000" b="1"/>
              <a:t>Форми на острия перикардит</a:t>
            </a:r>
            <a:br>
              <a:rPr lang="bg-BG" sz="4000" b="1"/>
            </a:br>
            <a:endParaRPr lang="bg-BG" sz="4000" b="1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b="1"/>
              <a:t>Серозен перикардит</a:t>
            </a:r>
            <a:endParaRPr lang="en-US" b="1"/>
          </a:p>
          <a:p>
            <a:pPr lvl="0"/>
            <a:r>
              <a:rPr lang="bg-BG" b="1"/>
              <a:t>Фибринозен и серофибринозен перикардит</a:t>
            </a:r>
            <a:endParaRPr lang="en-US" b="1"/>
          </a:p>
          <a:p>
            <a:pPr lvl="0"/>
            <a:r>
              <a:rPr lang="bg-BG" b="1"/>
              <a:t>Гноен или супуративен перикардит</a:t>
            </a:r>
            <a:endParaRPr lang="en-US" b="1"/>
          </a:p>
          <a:p>
            <a:pPr lvl="0"/>
            <a:r>
              <a:rPr lang="bg-BG" b="1"/>
              <a:t>Хеморагичен перикардит</a:t>
            </a:r>
            <a:endParaRPr lang="en-US" b="1"/>
          </a:p>
          <a:p>
            <a:pPr lvl="0"/>
            <a:r>
              <a:rPr lang="bg-BG" b="1"/>
              <a:t>Казеозен перикардит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457200" y="471492"/>
            <a:ext cx="8229600" cy="555626"/>
          </a:xfrm>
        </p:spPr>
        <p:txBody>
          <a:bodyPr anchor="b"/>
          <a:lstStyle/>
          <a:p>
            <a:pPr lvl="0"/>
            <a:r>
              <a:rPr lang="bg-BG">
                <a:effectLst>
                  <a:outerShdw dist="38096" dir="2700000">
                    <a:srgbClr val="C0C0C0"/>
                  </a:outerShdw>
                </a:effectLst>
              </a:rPr>
              <a:t>Фибринозен перикардит </a:t>
            </a:r>
            <a:endParaRPr lang="en-US">
              <a:effectLst>
                <a:outerShdw dist="38096" dir="2700000">
                  <a:srgbClr val="C0C0C0"/>
                </a:outerShdw>
              </a:effectLst>
            </a:endParaRPr>
          </a:p>
        </p:txBody>
      </p:sp>
      <p:pic>
        <p:nvPicPr>
          <p:cNvPr id="3" name="Picture 6" descr="C:\Users\Ivan Ivanov\Desktop\Sniki histologiq izpit obshta\P1010326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09" y="1141408"/>
            <a:ext cx="7272332" cy="5454652"/>
          </a:xfrm>
        </p:spPr>
      </p:pic>
      <p:sp>
        <p:nvSpPr>
          <p:cNvPr id="4" name="Rectangle 13"/>
          <p:cNvSpPr/>
          <p:nvPr/>
        </p:nvSpPr>
        <p:spPr>
          <a:xfrm rot="5400013">
            <a:off x="6425411" y="4023510"/>
            <a:ext cx="1987548" cy="3667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fibrinous  exudate</a:t>
            </a:r>
          </a:p>
        </p:txBody>
      </p:sp>
      <p:sp>
        <p:nvSpPr>
          <p:cNvPr id="5" name="Rectangle 6"/>
          <p:cNvSpPr/>
          <p:nvPr/>
        </p:nvSpPr>
        <p:spPr>
          <a:xfrm>
            <a:off x="1692270" y="3500442"/>
            <a:ext cx="1492245" cy="3667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myocardium </a:t>
            </a:r>
          </a:p>
        </p:txBody>
      </p:sp>
      <p:sp>
        <p:nvSpPr>
          <p:cNvPr id="6" name="Rectangle 7"/>
          <p:cNvSpPr/>
          <p:nvPr/>
        </p:nvSpPr>
        <p:spPr>
          <a:xfrm>
            <a:off x="539752" y="6237286"/>
            <a:ext cx="679454" cy="3667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100x</a:t>
            </a:r>
          </a:p>
        </p:txBody>
      </p:sp>
      <p:sp>
        <p:nvSpPr>
          <p:cNvPr id="7" name="Rectangle 7"/>
          <p:cNvSpPr/>
          <p:nvPr/>
        </p:nvSpPr>
        <p:spPr>
          <a:xfrm>
            <a:off x="4859341" y="4365629"/>
            <a:ext cx="1441451" cy="3667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pericardium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sz="4000" b="1"/>
              <a:t>Резолюция при  перикардитите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395285" y="1700217"/>
            <a:ext cx="8229600" cy="4525959"/>
          </a:xfrm>
        </p:spPr>
        <p:txBody>
          <a:bodyPr/>
          <a:lstStyle/>
          <a:p>
            <a:pPr marL="0" lvl="0" indent="0">
              <a:buNone/>
            </a:pPr>
            <a:r>
              <a:rPr lang="bg-BG" b="1"/>
              <a:t>Адхезивни медиастинопатии - </a:t>
            </a:r>
            <a:r>
              <a:rPr lang="bg-BG"/>
              <a:t>Перикардната торбичка е облитерирала и се наблюдават фиброзни сраствания към съседни структури</a:t>
            </a:r>
            <a:endParaRPr lang="bg-BG" b="1"/>
          </a:p>
          <a:p>
            <a:pPr marL="0" lvl="0" indent="0">
              <a:buNone/>
            </a:pPr>
            <a:r>
              <a:rPr lang="bg-BG" b="1"/>
              <a:t>Констриктивен перикардит-</a:t>
            </a:r>
          </a:p>
          <a:p>
            <a:pPr marL="0" lvl="0" indent="0">
              <a:buNone/>
            </a:pPr>
            <a:r>
              <a:rPr lang="bg-BG"/>
              <a:t>Сърцето е обгърнато от плътна фиброзна или фиброкалцинозна обвивка, която влошава диастолното пълнене (подобно на рестриктивната кардиомиопатия). </a:t>
            </a:r>
          </a:p>
          <a:p>
            <a:pPr marL="0" lvl="0" indent="0">
              <a:buNone/>
            </a:pPr>
            <a:endParaRPr lang="en-US" b="1">
              <a:solidFill>
                <a:srgbClr val="FF0000"/>
              </a:solidFill>
            </a:endParaRPr>
          </a:p>
          <a:p>
            <a:pPr lvl="0"/>
            <a:endParaRPr lang="bg-BG" b="1">
              <a:solidFill>
                <a:srgbClr val="FF0000"/>
              </a:solidFill>
            </a:endParaRPr>
          </a:p>
          <a:p>
            <a:pPr lvl="0"/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b="1"/>
              <a:t>Констриктивен перикардит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bg-BG" sz="2800"/>
              <a:t>На лице са данни за преживян фибинозно – гноен, хеморагичен или казеозен перикардит. 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bg-BG" sz="2800"/>
              <a:t>Наблюдава се влошено диастолно пълнене и намален ударен обем при липса на значима хипертрофия и дилатация.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_1257161722_P101080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752" y="333371"/>
            <a:ext cx="8208961" cy="61563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3132140" y="4652960"/>
            <a:ext cx="4751386" cy="1143000"/>
          </a:xfrm>
        </p:spPr>
        <p:txBody>
          <a:bodyPr/>
          <a:lstStyle/>
          <a:p>
            <a:pPr lvl="0"/>
            <a:r>
              <a:rPr lang="bg-BG" sz="4000">
                <a:solidFill>
                  <a:srgbClr val="FF0000"/>
                </a:solidFill>
              </a:rPr>
              <a:t>Интервенционална терапия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68309" y="0"/>
            <a:ext cx="8229600" cy="1143000"/>
          </a:xfrm>
        </p:spPr>
        <p:txBody>
          <a:bodyPr/>
          <a:lstStyle/>
          <a:p>
            <a:pPr lvl="0"/>
            <a:r>
              <a:rPr lang="bg-BG"/>
              <a:t>Коронарен байпас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250829" y="1196977"/>
            <a:ext cx="8713783" cy="5184776"/>
          </a:xfrm>
        </p:spPr>
        <p:txBody>
          <a:bodyPr/>
          <a:lstStyle/>
          <a:p>
            <a:pPr lvl="0">
              <a:spcBef>
                <a:spcPts val="500"/>
              </a:spcBef>
            </a:pPr>
            <a:r>
              <a:rPr lang="bg-BG" sz="2000">
                <a:cs typeface="Times New Roman"/>
              </a:rPr>
              <a:t>Разпространена оперативна намеса, целяща възстановяване на коронарния кръвоток (прекъснат или редуцират значимо от проксимална коронарна стеноза). Като транспланти се използва обичайно </a:t>
            </a:r>
            <a:r>
              <a:rPr lang="en-US" sz="2000">
                <a:cs typeface="Times New Roman"/>
              </a:rPr>
              <a:t>v saphena</a:t>
            </a:r>
            <a:r>
              <a:rPr lang="bg-BG" sz="2000">
                <a:cs typeface="Times New Roman"/>
              </a:rPr>
              <a:t> или а. мамариа интерна (при която усложнения се наблюдават по-рядко).</a:t>
            </a:r>
            <a:r>
              <a:rPr lang="en-US" sz="2000">
                <a:cs typeface="Times New Roman"/>
              </a:rPr>
              <a:t> </a:t>
            </a:r>
            <a:endParaRPr lang="bg-BG" sz="2000">
              <a:cs typeface="Times New Roman"/>
            </a:endParaRPr>
          </a:p>
          <a:p>
            <a:pPr lvl="0">
              <a:spcBef>
                <a:spcPts val="500"/>
              </a:spcBef>
            </a:pPr>
            <a:endParaRPr lang="bg-BG" sz="2000">
              <a:cs typeface="Times New Roman"/>
            </a:endParaRPr>
          </a:p>
          <a:p>
            <a:pPr lvl="0">
              <a:spcBef>
                <a:spcPts val="500"/>
              </a:spcBef>
            </a:pPr>
            <a:r>
              <a:rPr lang="bg-BG" sz="2000">
                <a:cs typeface="Times New Roman"/>
              </a:rPr>
              <a:t>Оперативната смъртност е ниска.</a:t>
            </a:r>
          </a:p>
          <a:p>
            <a:pPr lvl="0">
              <a:spcBef>
                <a:spcPts val="500"/>
              </a:spcBef>
              <a:buNone/>
            </a:pPr>
            <a:endParaRPr lang="bg-BG" sz="2000">
              <a:cs typeface="Times New Roman"/>
            </a:endParaRPr>
          </a:p>
          <a:p>
            <a:pPr lvl="0">
              <a:spcBef>
                <a:spcPts val="500"/>
              </a:spcBef>
              <a:buNone/>
            </a:pPr>
            <a:r>
              <a:rPr lang="bg-BG" sz="2000">
                <a:cs typeface="Times New Roman"/>
              </a:rPr>
              <a:t>Усложнения от страна на транспланта:</a:t>
            </a:r>
          </a:p>
          <a:p>
            <a:pPr lvl="0">
              <a:spcBef>
                <a:spcPts val="500"/>
              </a:spcBef>
            </a:pPr>
            <a:r>
              <a:rPr lang="bg-BG" sz="2000">
                <a:cs typeface="Times New Roman"/>
              </a:rPr>
              <a:t>ранна тромбоза </a:t>
            </a:r>
          </a:p>
          <a:p>
            <a:pPr lvl="0">
              <a:spcBef>
                <a:spcPts val="500"/>
              </a:spcBef>
            </a:pPr>
            <a:r>
              <a:rPr lang="bg-BG" sz="2000">
                <a:cs typeface="Times New Roman"/>
              </a:rPr>
              <a:t>интимална хиперплазия (концентрична пролиферация на фибробласти гладкомускулни клетки и  образуване на колаген в интимата на женозния трансплант)</a:t>
            </a:r>
          </a:p>
          <a:p>
            <a:pPr lvl="0">
              <a:spcBef>
                <a:spcPts val="500"/>
              </a:spcBef>
            </a:pPr>
            <a:r>
              <a:rPr lang="bg-BG" sz="2000">
                <a:cs typeface="Times New Roman"/>
              </a:rPr>
              <a:t>атеросклероза в стената на венозния трансплант</a:t>
            </a:r>
            <a:endParaRPr lang="bg-BG" sz="1800"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/>
              <a:t>Клапно протезиране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68309" y="1268409"/>
            <a:ext cx="8229600" cy="525780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400"/>
              </a:spcBef>
              <a:buNone/>
            </a:pPr>
            <a:r>
              <a:rPr lang="bg-BG" sz="1600">
                <a:cs typeface="Times New Roman"/>
              </a:rPr>
              <a:t>Клапните протези се разделят в две основни групи:</a:t>
            </a:r>
          </a:p>
          <a:p>
            <a:pPr lvl="0">
              <a:lnSpc>
                <a:spcPct val="90000"/>
              </a:lnSpc>
              <a:spcBef>
                <a:spcPts val="400"/>
              </a:spcBef>
              <a:buNone/>
            </a:pPr>
            <a:endParaRPr lang="bg-BG" sz="1600">
              <a:cs typeface="Times New Roman"/>
            </a:endParaRPr>
          </a:p>
          <a:p>
            <a:pPr lvl="0">
              <a:lnSpc>
                <a:spcPct val="90000"/>
              </a:lnSpc>
              <a:spcBef>
                <a:spcPts val="400"/>
              </a:spcBef>
              <a:buNone/>
            </a:pPr>
            <a:r>
              <a:rPr lang="bg-BG" sz="1600" b="1" u="sng">
                <a:cs typeface="Times New Roman"/>
              </a:rPr>
              <a:t>Тъканни -</a:t>
            </a:r>
            <a:r>
              <a:rPr lang="bg-BG" sz="1600">
                <a:cs typeface="Times New Roman"/>
              </a:rPr>
              <a:t> изработени от механична рамка, към която са прикрепени подходящо обработени ксеногенни тъканни платна.  Тези платна са с добри хемодинамични характеристики, рядко предизвикват обструкции и тромботични усложнения. </a:t>
            </a:r>
          </a:p>
          <a:p>
            <a:pPr lvl="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1600">
                <a:cs typeface="Times New Roman"/>
              </a:rPr>
              <a:t>.</a:t>
            </a:r>
            <a:r>
              <a:rPr lang="bg-BG" sz="1600">
                <a:cs typeface="Times New Roman"/>
              </a:rPr>
              <a:t>Най-чести усложнения :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bg-BG" sz="1600">
                <a:cs typeface="Times New Roman"/>
              </a:rPr>
              <a:t>Дегенерация на тъканите на протезата и калциноза на платната  (при </a:t>
            </a:r>
            <a:r>
              <a:rPr lang="en-US" sz="1600">
                <a:cs typeface="Times New Roman"/>
              </a:rPr>
              <a:t>20% </a:t>
            </a:r>
            <a:r>
              <a:rPr lang="bg-BG" sz="1600">
                <a:cs typeface="Times New Roman"/>
              </a:rPr>
              <a:t>-</a:t>
            </a:r>
            <a:r>
              <a:rPr lang="en-US" sz="1600">
                <a:cs typeface="Times New Roman"/>
              </a:rPr>
              <a:t> 30%</a:t>
            </a:r>
            <a:r>
              <a:rPr lang="bg-BG" sz="1600">
                <a:cs typeface="Times New Roman"/>
              </a:rPr>
              <a:t>) от протезираните пациенти за 10 годишен период.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bg-BG" sz="1600">
                <a:cs typeface="Times New Roman"/>
              </a:rPr>
              <a:t>Разкъсване на клапното платно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bg-BG" sz="1600">
                <a:cs typeface="Times New Roman"/>
              </a:rPr>
              <a:t>&gt; риск от инфекциозен ендокардит</a:t>
            </a:r>
          </a:p>
          <a:p>
            <a:pPr lvl="0">
              <a:lnSpc>
                <a:spcPct val="90000"/>
              </a:lnSpc>
              <a:spcBef>
                <a:spcPts val="400"/>
              </a:spcBef>
              <a:buNone/>
            </a:pPr>
            <a:r>
              <a:rPr lang="bg-BG" sz="1600" b="1" u="sng">
                <a:cs typeface="Times New Roman"/>
              </a:rPr>
              <a:t>Механични клапи</a:t>
            </a:r>
            <a:r>
              <a:rPr lang="en-US" sz="1600" b="1" u="sng">
                <a:cs typeface="Times New Roman"/>
              </a:rPr>
              <a:t/>
            </a:r>
            <a:br>
              <a:rPr lang="en-US" sz="1600" b="1" u="sng">
                <a:cs typeface="Times New Roman"/>
              </a:rPr>
            </a:br>
            <a:r>
              <a:rPr lang="bg-BG" sz="1600">
                <a:cs typeface="Times New Roman"/>
              </a:rPr>
              <a:t>Едно-или двулистни метални клапи, клапи с топче (</a:t>
            </a:r>
            <a:r>
              <a:rPr lang="en-US" sz="1600">
                <a:cs typeface="Times New Roman"/>
              </a:rPr>
              <a:t>caged-ball  valves </a:t>
            </a:r>
            <a:r>
              <a:rPr lang="bg-BG" sz="1600">
                <a:cs typeface="Times New Roman"/>
              </a:rPr>
              <a:t>). При тях се наблюдава склонност към тромбообразуване и изискват постоянна антикоагулантна терапия.  </a:t>
            </a:r>
          </a:p>
          <a:p>
            <a:pPr lvl="0">
              <a:lnSpc>
                <a:spcPct val="90000"/>
              </a:lnSpc>
              <a:spcBef>
                <a:spcPts val="400"/>
              </a:spcBef>
              <a:buNone/>
            </a:pPr>
            <a:r>
              <a:rPr lang="bg-BG" sz="1600">
                <a:cs typeface="Times New Roman"/>
              </a:rPr>
              <a:t>Най-чести усложнения :</a:t>
            </a:r>
          </a:p>
          <a:p>
            <a:pPr lvl="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1600">
                <a:latin typeface="Symbol" pitchFamily="18"/>
                <a:cs typeface="Times New Roman"/>
              </a:rPr>
              <a:t></a:t>
            </a:r>
            <a:r>
              <a:rPr lang="en-US" sz="1600">
                <a:cs typeface="Times New Roman"/>
              </a:rPr>
              <a:t> </a:t>
            </a:r>
            <a:r>
              <a:rPr lang="bg-BG" sz="1600">
                <a:cs typeface="Times New Roman"/>
              </a:rPr>
              <a:t>   Тромбообразуване 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bg-BG" sz="1600">
                <a:cs typeface="Times New Roman"/>
              </a:rPr>
              <a:t>Механични повреди (редки)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bg-BG" sz="1600">
                <a:cs typeface="Times New Roman"/>
              </a:rPr>
              <a:t>Случаи на отчупване на фрагменти от клапите и емболизация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bg-BG" sz="1600">
                <a:cs typeface="Times New Roman"/>
              </a:rPr>
              <a:t>&gt; риск от инфекциозен ендокардит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endParaRPr lang="bg-BG" sz="1600">
              <a:cs typeface="Times New Roman"/>
            </a:endParaRPr>
          </a:p>
          <a:p>
            <a:pPr lvl="0">
              <a:lnSpc>
                <a:spcPct val="90000"/>
              </a:lnSpc>
              <a:spcBef>
                <a:spcPts val="400"/>
              </a:spcBef>
            </a:pPr>
            <a:endParaRPr lang="bg-BG" sz="1600">
              <a:cs typeface="Times New Roman"/>
            </a:endParaRPr>
          </a:p>
          <a:p>
            <a:pPr lvl="0">
              <a:lnSpc>
                <a:spcPct val="90000"/>
              </a:lnSpc>
              <a:spcBef>
                <a:spcPts val="400"/>
              </a:spcBef>
              <a:buNone/>
            </a:pPr>
            <a:endParaRPr lang="bg-BG" sz="1600"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/>
              <a:t>Допълнителна информация и илюстрации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bg-BG"/>
          </a:p>
          <a:p>
            <a:pPr lvl="0"/>
            <a:endParaRPr lang="bg-BG"/>
          </a:p>
          <a:p>
            <a:pPr lvl="0"/>
            <a:r>
              <a:rPr lang="en-US"/>
              <a:t>https://www.pathologyoutlines.com/topic/heartprostheticvalves.html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/>
              <a:t>Сърдечна трансплантация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400"/>
              </a:spcBef>
            </a:pPr>
            <a:endParaRPr lang="bg-BG" sz="1800" b="1" u="sng">
              <a:cs typeface="Times New Roman"/>
            </a:endParaRPr>
          </a:p>
          <a:p>
            <a:pPr lvl="0">
              <a:spcBef>
                <a:spcPts val="600"/>
              </a:spcBef>
            </a:pPr>
            <a:r>
              <a:rPr lang="bg-BG" sz="2400" b="1">
                <a:cs typeface="Times New Roman"/>
              </a:rPr>
              <a:t>Отказ на трансплантираното сърце скоро след операцията – увредено още докъто е било в донорския организъм или по време на експлантацията. </a:t>
            </a:r>
          </a:p>
          <a:p>
            <a:pPr lvl="0">
              <a:spcBef>
                <a:spcPts val="600"/>
              </a:spcBef>
            </a:pPr>
            <a:endParaRPr lang="bg-BG" sz="2400" b="1">
              <a:cs typeface="Times New Roman"/>
            </a:endParaRPr>
          </a:p>
          <a:p>
            <a:pPr lvl="0">
              <a:spcBef>
                <a:spcPts val="600"/>
              </a:spcBef>
            </a:pPr>
            <a:r>
              <a:rPr lang="bg-BG" sz="2400" b="1" u="sng">
                <a:cs typeface="Times New Roman"/>
              </a:rPr>
              <a:t>Отхвърляне на транспланта </a:t>
            </a:r>
            <a:r>
              <a:rPr lang="bg-BG" sz="2400">
                <a:cs typeface="Times New Roman"/>
              </a:rPr>
              <a:t>–</a:t>
            </a:r>
            <a:r>
              <a:rPr lang="bg-BG" sz="2400" u="sng">
                <a:cs typeface="Times New Roman"/>
              </a:rPr>
              <a:t> </a:t>
            </a:r>
            <a:r>
              <a:rPr lang="bg-BG" sz="2400">
                <a:cs typeface="Times New Roman"/>
              </a:rPr>
              <a:t>най значимото животозастрашаващо събитие последващо сърдечна трансплантация.</a:t>
            </a:r>
            <a:r>
              <a:rPr lang="bg-BG" sz="2400" b="1">
                <a:cs typeface="Times New Roman"/>
              </a:rPr>
              <a:t> </a:t>
            </a:r>
            <a:r>
              <a:rPr lang="en-US" sz="2400" b="1">
                <a:cs typeface="Times New Roman"/>
              </a:rPr>
              <a:t> </a:t>
            </a:r>
            <a:endParaRPr lang="bg-BG" sz="2400"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i="1"/>
              <a:t>Кардиомиопатия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2636836"/>
            <a:ext cx="8229600" cy="3489322"/>
          </a:xfrm>
        </p:spPr>
        <p:txBody>
          <a:bodyPr/>
          <a:lstStyle/>
          <a:p>
            <a:pPr lvl="0">
              <a:spcBef>
                <a:spcPts val="600"/>
              </a:spcBef>
              <a:buNone/>
            </a:pPr>
            <a:r>
              <a:rPr lang="en-US" sz="2400"/>
              <a:t>    </a:t>
            </a:r>
            <a:r>
              <a:rPr lang="bg-BG" sz="2400"/>
              <a:t>В буквален превод (болест на сърдечния мускул) -почти всяко сърдечно заболяване, но в практиката е приет, че терминът се отнася до това </a:t>
            </a:r>
            <a:r>
              <a:rPr lang="bg-BG" sz="2400" b="1" u="sng"/>
              <a:t>сърдечно заболяване, дължащо се на първично увреждане (абнормалитет) на миокарда</a:t>
            </a:r>
            <a:r>
              <a:rPr lang="bg-BG" sz="2400" i="1"/>
              <a:t>.</a:t>
            </a:r>
            <a:r>
              <a:rPr lang="bg-BG" sz="240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sz="3600" b="1" u="sng">
                <a:cs typeface="Times New Roman"/>
              </a:rPr>
              <a:t>Отхвърляне на транспланта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500"/>
              </a:spcBef>
            </a:pPr>
            <a:r>
              <a:rPr lang="bg-BG" sz="2000" b="1" u="sng">
                <a:cs typeface="Times New Roman"/>
              </a:rPr>
              <a:t>Свръхостро отхвърляне – рядко, наблюдава се при кръвно-групова несъвместимост или тъканна несъвместимост (</a:t>
            </a:r>
            <a:r>
              <a:rPr lang="en-US" sz="2000" b="1" u="sng">
                <a:cs typeface="Times New Roman"/>
              </a:rPr>
              <a:t>MHC </a:t>
            </a:r>
            <a:r>
              <a:rPr lang="bg-BG" sz="2000" b="1" u="sng">
                <a:cs typeface="Times New Roman"/>
              </a:rPr>
              <a:t>–</a:t>
            </a:r>
            <a:r>
              <a:rPr lang="en-US" sz="2000" b="1" u="sng">
                <a:cs typeface="Times New Roman"/>
              </a:rPr>
              <a:t> </a:t>
            </a:r>
            <a:r>
              <a:rPr lang="bg-BG" sz="2000" b="1" u="sng">
                <a:cs typeface="Times New Roman"/>
              </a:rPr>
              <a:t>системата). </a:t>
            </a:r>
            <a:endParaRPr lang="bg-BG" sz="2000">
              <a:cs typeface="Times New Roman"/>
            </a:endParaRPr>
          </a:p>
          <a:p>
            <a:pPr lvl="0">
              <a:spcBef>
                <a:spcPts val="500"/>
              </a:spcBef>
            </a:pPr>
            <a:r>
              <a:rPr lang="bg-BG" sz="2000" b="1" u="sng">
                <a:cs typeface="Times New Roman"/>
              </a:rPr>
              <a:t>Остро хуморано отхвърляне – характерна с отлагане на имуноглобулини и комплекси на комплемента в съдовете и съпътстващ оток на ендотела </a:t>
            </a:r>
            <a:r>
              <a:rPr lang="en-US" sz="2000">
                <a:cs typeface="Times New Roman"/>
              </a:rPr>
              <a:t> </a:t>
            </a:r>
            <a:r>
              <a:rPr lang="bg-BG" sz="2000">
                <a:cs typeface="Times New Roman"/>
              </a:rPr>
              <a:t>(лоша прогноза)</a:t>
            </a:r>
          </a:p>
          <a:p>
            <a:pPr lvl="0">
              <a:spcBef>
                <a:spcPts val="500"/>
              </a:spcBef>
            </a:pPr>
            <a:r>
              <a:rPr lang="bg-BG" sz="2000">
                <a:cs typeface="Times New Roman"/>
              </a:rPr>
              <a:t>Остро клетъчно отхвърляне – най-често наблюдавано. Има три форми - </a:t>
            </a:r>
            <a:r>
              <a:rPr lang="bg-BG" sz="2000" u="sng">
                <a:cs typeface="Times New Roman"/>
              </a:rPr>
              <a:t>лека</a:t>
            </a:r>
            <a:r>
              <a:rPr lang="bg-BG" sz="2000">
                <a:cs typeface="Times New Roman"/>
              </a:rPr>
              <a:t> (с възпалителни инфилтрати от Т-лимфоцити перивазално и без некрози в миокарда)</a:t>
            </a:r>
          </a:p>
          <a:p>
            <a:pPr lvl="0">
              <a:spcBef>
                <a:spcPts val="500"/>
              </a:spcBef>
              <a:buNone/>
            </a:pPr>
            <a:r>
              <a:rPr lang="bg-BG" sz="2000">
                <a:cs typeface="Times New Roman"/>
              </a:rPr>
              <a:t>     - </a:t>
            </a:r>
            <a:r>
              <a:rPr lang="bg-BG" sz="2000" u="sng">
                <a:cs typeface="Times New Roman"/>
              </a:rPr>
              <a:t>умерена</a:t>
            </a:r>
            <a:r>
              <a:rPr lang="bg-BG" sz="2000">
                <a:cs typeface="Times New Roman"/>
              </a:rPr>
              <a:t> (перивазални и интерстициални  възпалителни инфилтрати и некрози ) </a:t>
            </a:r>
          </a:p>
          <a:p>
            <a:pPr lvl="0">
              <a:spcBef>
                <a:spcPts val="500"/>
              </a:spcBef>
              <a:buNone/>
            </a:pPr>
            <a:r>
              <a:rPr lang="bg-BG" sz="2000">
                <a:cs typeface="Times New Roman"/>
              </a:rPr>
              <a:t>     - </a:t>
            </a:r>
            <a:r>
              <a:rPr lang="bg-BG" sz="2000" u="sng">
                <a:cs typeface="Times New Roman"/>
              </a:rPr>
              <a:t>тежка форма</a:t>
            </a:r>
            <a:r>
              <a:rPr lang="bg-BG" sz="2000">
                <a:cs typeface="Times New Roman"/>
              </a:rPr>
              <a:t> (възпалителни инфилтрати, съдови увреждания и масивни некрози и интерстициални кръвоизливи).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/>
              <a:t>Допълнителна информация и илюстрации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bg-BG"/>
          </a:p>
          <a:p>
            <a:pPr lvl="0"/>
            <a:endParaRPr lang="bg-BG"/>
          </a:p>
          <a:p>
            <a:pPr lvl="0"/>
            <a:r>
              <a:rPr lang="en-US"/>
              <a:t>https://www.pathologyoutlines.com/topic/hearttransplant.html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211634" y="1473198"/>
            <a:ext cx="4038603" cy="4525959"/>
          </a:xfrm>
        </p:spPr>
        <p:txBody>
          <a:bodyPr/>
          <a:lstStyle/>
          <a:p>
            <a:pPr marL="457200" lvl="0" indent="-457200">
              <a:spcBef>
                <a:spcPts val="0"/>
              </a:spcBef>
              <a:buFont typeface="Century Gothic" pitchFamily="34"/>
              <a:buAutoNum type="arabicPeriod"/>
            </a:pPr>
            <a:r>
              <a:rPr lang="bg-BG" sz="2000">
                <a:solidFill>
                  <a:srgbClr val="666666"/>
                </a:solidFill>
                <a:latin typeface="Calibri" pitchFamily="34"/>
                <a:cs typeface="Arial"/>
              </a:rPr>
              <a:t>Kumar</a:t>
            </a:r>
            <a:r>
              <a:rPr lang="en-US" sz="2000">
                <a:solidFill>
                  <a:srgbClr val="666666"/>
                </a:solidFill>
                <a:latin typeface="Calibri" pitchFamily="34"/>
                <a:cs typeface="Arial"/>
              </a:rPr>
              <a:t>,</a:t>
            </a:r>
            <a:r>
              <a:rPr lang="bg-BG" sz="2000">
                <a:solidFill>
                  <a:srgbClr val="666666"/>
                </a:solidFill>
                <a:latin typeface="Calibri" pitchFamily="34"/>
                <a:cs typeface="Arial"/>
              </a:rPr>
              <a:t> V</a:t>
            </a:r>
            <a:r>
              <a:rPr lang="en-US" sz="2000">
                <a:solidFill>
                  <a:srgbClr val="666666"/>
                </a:solidFill>
                <a:latin typeface="Calibri" pitchFamily="34"/>
                <a:cs typeface="Arial"/>
              </a:rPr>
              <a:t>.,</a:t>
            </a:r>
            <a:r>
              <a:rPr lang="bg-BG" sz="2000">
                <a:solidFill>
                  <a:srgbClr val="666666"/>
                </a:solidFill>
                <a:latin typeface="Calibri" pitchFamily="34"/>
                <a:cs typeface="Arial"/>
              </a:rPr>
              <a:t> Abbas</a:t>
            </a:r>
            <a:r>
              <a:rPr lang="en-US" sz="2000">
                <a:solidFill>
                  <a:srgbClr val="666666"/>
                </a:solidFill>
                <a:latin typeface="Calibri" pitchFamily="34"/>
                <a:cs typeface="Arial"/>
              </a:rPr>
              <a:t>, </a:t>
            </a:r>
            <a:r>
              <a:rPr lang="bg-BG" sz="2000">
                <a:solidFill>
                  <a:srgbClr val="666666"/>
                </a:solidFill>
                <a:latin typeface="Calibri" pitchFamily="34"/>
                <a:cs typeface="Arial"/>
              </a:rPr>
              <a:t>A</a:t>
            </a:r>
            <a:r>
              <a:rPr lang="en-US" sz="2000">
                <a:solidFill>
                  <a:srgbClr val="666666"/>
                </a:solidFill>
                <a:latin typeface="Calibri" pitchFamily="34"/>
                <a:cs typeface="Arial"/>
              </a:rPr>
              <a:t>.</a:t>
            </a:r>
            <a:r>
              <a:rPr lang="bg-BG" sz="2000">
                <a:solidFill>
                  <a:srgbClr val="666666"/>
                </a:solidFill>
                <a:latin typeface="Calibri" pitchFamily="34"/>
                <a:cs typeface="Arial"/>
              </a:rPr>
              <a:t>K</a:t>
            </a:r>
            <a:r>
              <a:rPr lang="en-US" sz="2000">
                <a:solidFill>
                  <a:srgbClr val="666666"/>
                </a:solidFill>
                <a:latin typeface="Calibri" pitchFamily="34"/>
                <a:cs typeface="Arial"/>
              </a:rPr>
              <a:t>.</a:t>
            </a:r>
            <a:r>
              <a:rPr lang="en-US" sz="2000">
                <a:latin typeface="Calibri" pitchFamily="34"/>
              </a:rPr>
              <a:t> </a:t>
            </a:r>
            <a:r>
              <a:rPr lang="en-US" sz="2000">
                <a:solidFill>
                  <a:srgbClr val="666666"/>
                </a:solidFill>
                <a:latin typeface="Calibri" pitchFamily="34"/>
                <a:cs typeface="Arial"/>
              </a:rPr>
              <a:t>Pathologic </a:t>
            </a:r>
            <a:r>
              <a:rPr lang="bg-BG" sz="2000">
                <a:solidFill>
                  <a:srgbClr val="666666"/>
                </a:solidFill>
                <a:latin typeface="Calibri" pitchFamily="34"/>
                <a:cs typeface="Arial"/>
              </a:rPr>
              <a:t>Basis of Disease</a:t>
            </a:r>
            <a:r>
              <a:rPr lang="en-US" sz="2000">
                <a:solidFill>
                  <a:srgbClr val="666666"/>
                </a:solidFill>
                <a:latin typeface="Calibri" pitchFamily="34"/>
                <a:cs typeface="Arial"/>
              </a:rPr>
              <a:t> </a:t>
            </a:r>
            <a:r>
              <a:rPr lang="bg-BG" sz="2000">
                <a:solidFill>
                  <a:srgbClr val="666666"/>
                </a:solidFill>
                <a:latin typeface="Calibri" pitchFamily="34"/>
                <a:cs typeface="Arial"/>
              </a:rPr>
              <a:t>(Robbins Pathology) </a:t>
            </a:r>
            <a:r>
              <a:rPr lang="en-US" sz="2000">
                <a:solidFill>
                  <a:srgbClr val="666666"/>
                </a:solidFill>
                <a:latin typeface="Calibri" pitchFamily="34"/>
                <a:cs typeface="Arial"/>
              </a:rPr>
              <a:t>8 Ed.</a:t>
            </a:r>
            <a:r>
              <a:rPr lang="en-US" sz="2000">
                <a:latin typeface="Calibri" pitchFamily="34"/>
              </a:rPr>
              <a:t> Saunders, Philadelphia, 2009.</a:t>
            </a:r>
            <a:endParaRPr lang="en-US" sz="2000">
              <a:solidFill>
                <a:srgbClr val="666666"/>
              </a:solidFill>
              <a:latin typeface="Calibri" pitchFamily="34"/>
              <a:cs typeface="Arial"/>
            </a:endParaRPr>
          </a:p>
          <a:p>
            <a:pPr marL="457200" lvl="0" indent="-457200">
              <a:spcBef>
                <a:spcPts val="0"/>
              </a:spcBef>
              <a:buFont typeface="Century Gothic" pitchFamily="34"/>
              <a:buAutoNum type="arabicPeriod"/>
            </a:pPr>
            <a:endParaRPr lang="en-US" sz="2000">
              <a:solidFill>
                <a:srgbClr val="666666"/>
              </a:solidFill>
              <a:latin typeface="Calibri" pitchFamily="34"/>
              <a:cs typeface="Arial"/>
            </a:endParaRPr>
          </a:p>
          <a:p>
            <a:pPr marL="457200" lvl="0" indent="-457200">
              <a:spcBef>
                <a:spcPts val="0"/>
              </a:spcBef>
              <a:buFont typeface="Century Gothic" pitchFamily="34"/>
              <a:buAutoNum type="arabicPeriod"/>
            </a:pPr>
            <a:endParaRPr lang="en-US" sz="2000">
              <a:solidFill>
                <a:srgbClr val="666666"/>
              </a:solidFill>
              <a:latin typeface="Calibri" pitchFamily="34"/>
              <a:cs typeface="Arial"/>
            </a:endParaRPr>
          </a:p>
          <a:p>
            <a:pPr marL="457200" lvl="0" indent="-457200">
              <a:spcBef>
                <a:spcPts val="0"/>
              </a:spcBef>
              <a:buFont typeface="Century Gothic" pitchFamily="34"/>
              <a:buAutoNum type="arabicPeriod"/>
            </a:pPr>
            <a:endParaRPr lang="en-US" sz="2000">
              <a:solidFill>
                <a:srgbClr val="666666"/>
              </a:solidFill>
              <a:latin typeface="Calibri" pitchFamily="34"/>
              <a:cs typeface="Arial"/>
            </a:endParaRPr>
          </a:p>
          <a:p>
            <a:pPr marL="457200" lvl="0" indent="-457200">
              <a:spcBef>
                <a:spcPts val="0"/>
              </a:spcBef>
              <a:buFont typeface="Century Gothic" pitchFamily="34"/>
              <a:buAutoNum type="arabicPeriod"/>
            </a:pPr>
            <a:endParaRPr lang="en-US" sz="2000">
              <a:solidFill>
                <a:srgbClr val="666666"/>
              </a:solidFill>
              <a:latin typeface="Calibri" pitchFamily="34"/>
              <a:cs typeface="Arial"/>
            </a:endParaRPr>
          </a:p>
          <a:p>
            <a:pPr marL="457200" lvl="0" indent="-457200">
              <a:spcBef>
                <a:spcPts val="0"/>
              </a:spcBef>
              <a:buFont typeface="Century Gothic" pitchFamily="34"/>
              <a:buAutoNum type="arabicPeriod"/>
            </a:pPr>
            <a:endParaRPr lang="en-US" sz="2000">
              <a:solidFill>
                <a:srgbClr val="666666"/>
              </a:solidFill>
              <a:latin typeface="Calibri" pitchFamily="34"/>
              <a:cs typeface="Arial"/>
            </a:endParaRPr>
          </a:p>
          <a:p>
            <a:pPr marL="457200" lvl="0" indent="-457200">
              <a:spcBef>
                <a:spcPts val="0"/>
              </a:spcBef>
              <a:buFont typeface="Century Gothic" pitchFamily="34"/>
              <a:buAutoNum type="arabicPeriod"/>
            </a:pPr>
            <a:r>
              <a:rPr lang="en-US" sz="2000">
                <a:latin typeface="Calibri" pitchFamily="34"/>
              </a:rPr>
              <a:t>MOHAN, H. Textbook of Pathology </a:t>
            </a:r>
            <a:r>
              <a:rPr lang="bg-BG" sz="2000">
                <a:solidFill>
                  <a:srgbClr val="666666"/>
                </a:solidFill>
                <a:latin typeface="Calibri" pitchFamily="34"/>
                <a:cs typeface="Arial"/>
              </a:rPr>
              <a:t>6</a:t>
            </a:r>
            <a:r>
              <a:rPr lang="en-US" sz="2000">
                <a:solidFill>
                  <a:srgbClr val="666666"/>
                </a:solidFill>
                <a:latin typeface="Calibri" pitchFamily="34"/>
                <a:cs typeface="Arial"/>
              </a:rPr>
              <a:t> Ed.</a:t>
            </a:r>
            <a:r>
              <a:rPr lang="bg-BG" sz="2000">
                <a:solidFill>
                  <a:srgbClr val="666666"/>
                </a:solidFill>
                <a:latin typeface="Calibri" pitchFamily="34"/>
                <a:cs typeface="Arial"/>
              </a:rPr>
              <a:t> </a:t>
            </a:r>
            <a:r>
              <a:rPr lang="en-US" sz="2000">
                <a:solidFill>
                  <a:srgbClr val="666666"/>
                </a:solidFill>
                <a:latin typeface="Calibri" pitchFamily="34"/>
                <a:cs typeface="Arial"/>
              </a:rPr>
              <a:t>Jaypee Brothers Medical Publishers, New Delhi, 2010.</a:t>
            </a:r>
            <a:endParaRPr lang="en-US" sz="2000">
              <a:latin typeface="Calibri" pitchFamily="34"/>
            </a:endParaRPr>
          </a:p>
        </p:txBody>
      </p:sp>
      <p:sp>
        <p:nvSpPr>
          <p:cNvPr id="3" name="Rectangle 19"/>
          <p:cNvSpPr/>
          <p:nvPr/>
        </p:nvSpPr>
        <p:spPr>
          <a:xfrm>
            <a:off x="5219696" y="2268534"/>
            <a:ext cx="38103" cy="25876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79351" rIns="0" bIns="39675" anchor="ctr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900" b="0" i="0" u="none" strike="noStrike" kern="1200" cap="none" spc="0" baseline="0">
                <a:solidFill>
                  <a:srgbClr val="666666"/>
                </a:solidFill>
                <a:uFillTx/>
                <a:latin typeface="Arial"/>
              </a:rPr>
              <a:t>)</a:t>
            </a:r>
            <a:endParaRPr lang="bg-BG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" name="Picture 21" descr="Textbook of Pathology with Pathology Quick Review and MCQS, 6/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63713" y="4005264"/>
            <a:ext cx="2314574" cy="231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3" descr="Robbins and Cotran Pathologic Basis of Disease, Professional Editio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44698" y="1450979"/>
            <a:ext cx="1735138" cy="2219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899592" y="764704"/>
            <a:ext cx="7560840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800" b="1" dirty="0" smtClean="0">
                <a:ea typeface="Calibri"/>
                <a:cs typeface="Times New Roman"/>
              </a:rPr>
              <a:t>Въпроси за самоподготовка: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800" b="1" dirty="0" smtClean="0">
                <a:ea typeface="Calibri"/>
                <a:cs typeface="Times New Roman"/>
              </a:rPr>
              <a:t>1. Каква </a:t>
            </a:r>
            <a:r>
              <a:rPr lang="bg-BG" sz="2800" b="1" dirty="0">
                <a:ea typeface="Calibri"/>
                <a:cs typeface="Times New Roman"/>
              </a:rPr>
              <a:t>е етиологията на хипертрофичната </a:t>
            </a:r>
            <a:r>
              <a:rPr lang="bg-BG" sz="2800" b="1" dirty="0" err="1">
                <a:ea typeface="Calibri"/>
                <a:cs typeface="Times New Roman"/>
              </a:rPr>
              <a:t>кардиомиопатия</a:t>
            </a:r>
            <a:r>
              <a:rPr lang="bg-BG" sz="2800" b="1" dirty="0">
                <a:ea typeface="Calibri"/>
                <a:cs typeface="Times New Roman"/>
              </a:rPr>
              <a:t>?</a:t>
            </a:r>
            <a:endParaRPr lang="bg-BG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800" b="1" dirty="0" smtClean="0">
                <a:ea typeface="Calibri"/>
                <a:cs typeface="Times New Roman"/>
              </a:rPr>
              <a:t>2. Какво </a:t>
            </a:r>
            <a:r>
              <a:rPr lang="bg-BG" sz="2800" b="1" dirty="0">
                <a:ea typeface="Calibri"/>
                <a:cs typeface="Times New Roman"/>
              </a:rPr>
              <a:t>представлява </a:t>
            </a:r>
            <a:r>
              <a:rPr lang="bg-BG" sz="2800" b="1" dirty="0" err="1">
                <a:ea typeface="Calibri"/>
                <a:cs typeface="Times New Roman"/>
              </a:rPr>
              <a:t>дилатативната</a:t>
            </a:r>
            <a:r>
              <a:rPr lang="bg-BG" sz="2800" b="1" dirty="0">
                <a:ea typeface="Calibri"/>
                <a:cs typeface="Times New Roman"/>
              </a:rPr>
              <a:t> </a:t>
            </a:r>
            <a:r>
              <a:rPr lang="bg-BG" sz="2800" b="1" dirty="0" err="1">
                <a:ea typeface="Calibri"/>
                <a:cs typeface="Times New Roman"/>
              </a:rPr>
              <a:t>кардиомиопатия</a:t>
            </a:r>
            <a:r>
              <a:rPr lang="bg-BG" sz="2800" b="1" dirty="0">
                <a:ea typeface="Calibri"/>
                <a:cs typeface="Times New Roman"/>
              </a:rPr>
              <a:t> (етиология и морфологични характеристики)?</a:t>
            </a:r>
            <a:endParaRPr lang="bg-BG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2800" b="1" dirty="0" smtClean="0">
                <a:ea typeface="Calibri"/>
                <a:cs typeface="Times New Roman"/>
              </a:rPr>
              <a:t>3. Какви </a:t>
            </a:r>
            <a:r>
              <a:rPr lang="bg-BG" sz="2800" b="1" dirty="0">
                <a:ea typeface="Calibri"/>
                <a:cs typeface="Times New Roman"/>
              </a:rPr>
              <a:t>са различните морфологични изяви на реакцията на отхвърляне на </a:t>
            </a:r>
            <a:r>
              <a:rPr lang="bg-BG" sz="2800" b="1" dirty="0" err="1">
                <a:ea typeface="Calibri"/>
                <a:cs typeface="Times New Roman"/>
              </a:rPr>
              <a:t>транспланта</a:t>
            </a:r>
            <a:r>
              <a:rPr lang="bg-BG" sz="2800" b="1" dirty="0">
                <a:ea typeface="Calibri"/>
                <a:cs typeface="Times New Roman"/>
              </a:rPr>
              <a:t> (при трансплантации на сърце?</a:t>
            </a:r>
            <a:endParaRPr lang="bg-BG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49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sz="4000"/>
              <a:t>Класификация на кардиомиопатиите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457200" y="1916116"/>
            <a:ext cx="8229600" cy="4210053"/>
          </a:xfrm>
        </p:spPr>
        <p:txBody>
          <a:bodyPr/>
          <a:lstStyle/>
          <a:p>
            <a:pPr lvl="0">
              <a:spcBef>
                <a:spcPts val="700"/>
              </a:spcBef>
              <a:buNone/>
            </a:pPr>
            <a:r>
              <a:rPr lang="bg-BG" sz="2800"/>
              <a:t>Бива три типа:</a:t>
            </a:r>
            <a:endParaRPr lang="en-US" sz="2800"/>
          </a:p>
          <a:p>
            <a:pPr lvl="0">
              <a:spcBef>
                <a:spcPts val="900"/>
              </a:spcBef>
            </a:pPr>
            <a:endParaRPr lang="bg-BG" sz="3600"/>
          </a:p>
          <a:p>
            <a:pPr lvl="0">
              <a:spcBef>
                <a:spcPts val="700"/>
              </a:spcBef>
            </a:pPr>
            <a:r>
              <a:rPr lang="bg-BG" sz="2800"/>
              <a:t>Дилатативна кардиомиопатия</a:t>
            </a:r>
            <a:endParaRPr lang="en-US" sz="2800"/>
          </a:p>
          <a:p>
            <a:pPr lvl="0">
              <a:spcBef>
                <a:spcPts val="700"/>
              </a:spcBef>
            </a:pPr>
            <a:endParaRPr lang="bg-BG" sz="2800"/>
          </a:p>
          <a:p>
            <a:pPr lvl="0">
              <a:spcBef>
                <a:spcPts val="700"/>
              </a:spcBef>
            </a:pPr>
            <a:r>
              <a:rPr lang="bg-BG" sz="2800"/>
              <a:t>Хипертрофична кардиомиопатия</a:t>
            </a:r>
            <a:endParaRPr lang="en-US" sz="2800"/>
          </a:p>
          <a:p>
            <a:pPr lvl="0">
              <a:spcBef>
                <a:spcPts val="700"/>
              </a:spcBef>
            </a:pPr>
            <a:endParaRPr lang="bg-BG" sz="2800"/>
          </a:p>
          <a:p>
            <a:pPr lvl="0">
              <a:spcBef>
                <a:spcPts val="700"/>
              </a:spcBef>
            </a:pPr>
            <a:r>
              <a:rPr lang="bg-BG" sz="2800"/>
              <a:t>Рестриктивна кардиомиопатия</a:t>
            </a:r>
          </a:p>
          <a:p>
            <a:pPr lvl="0"/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sz="3600"/>
              <a:t>Етиология на дилатативната и хипертрофичната кардиомиопатия</a:t>
            </a:r>
            <a:endParaRPr lang="en-US" sz="360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3467103" cy="4525959"/>
          </a:xfrm>
        </p:spPr>
        <p:txBody>
          <a:bodyPr/>
          <a:lstStyle/>
          <a:p>
            <a:pPr lvl="0"/>
            <a:r>
              <a:rPr lang="bg-BG"/>
              <a:t>Дилатативна</a:t>
            </a:r>
          </a:p>
          <a:p>
            <a:pPr marL="0" lvl="0" indent="0">
              <a:buNone/>
            </a:pPr>
            <a:endParaRPr lang="bg-BG"/>
          </a:p>
          <a:p>
            <a:pPr marL="0" lvl="0" indent="0">
              <a:spcBef>
                <a:spcPts val="500"/>
              </a:spcBef>
              <a:buNone/>
            </a:pPr>
            <a:r>
              <a:rPr lang="bg-BG" sz="2000">
                <a:latin typeface="All Times New Roman" pitchFamily="18"/>
              </a:rPr>
              <a:t>+ генетични (свързани с мутации в гени, кодиращи компоненти на  саркомерите, митохондриални структури и цитоскелета)</a:t>
            </a:r>
          </a:p>
          <a:p>
            <a:pPr marL="0" lvl="0" indent="0">
              <a:spcBef>
                <a:spcPts val="500"/>
              </a:spcBef>
              <a:buNone/>
            </a:pPr>
            <a:endParaRPr lang="bg-BG" sz="2000">
              <a:latin typeface="All Times New Roman" pitchFamily="18"/>
            </a:endParaRPr>
          </a:p>
          <a:p>
            <a:pPr marL="0" lvl="0" indent="0">
              <a:spcBef>
                <a:spcPts val="500"/>
              </a:spcBef>
              <a:buNone/>
            </a:pPr>
            <a:r>
              <a:rPr lang="bg-BG" sz="2000">
                <a:latin typeface="All Times New Roman" pitchFamily="18"/>
              </a:rPr>
              <a:t>+негенетични – след възпаление,</a:t>
            </a:r>
          </a:p>
          <a:p>
            <a:pPr marL="0" lvl="0" indent="0">
              <a:spcBef>
                <a:spcPts val="500"/>
              </a:spcBef>
              <a:buNone/>
            </a:pPr>
            <a:r>
              <a:rPr lang="bg-BG" sz="2000">
                <a:latin typeface="All Times New Roman" pitchFamily="18"/>
              </a:rPr>
              <a:t>след  токсични въздействия, свързани с (бременност и) раждане.</a:t>
            </a:r>
          </a:p>
          <a:p>
            <a:pPr marL="0" lvl="0" indent="0">
              <a:spcBef>
                <a:spcPts val="300"/>
              </a:spcBef>
              <a:buNone/>
            </a:pPr>
            <a:endParaRPr lang="en-US" sz="1400">
              <a:latin typeface="All Times New Roman" pitchFamily="1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4658" y="1682752"/>
            <a:ext cx="4032247" cy="20002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Хипертрофична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000" b="0" i="0" u="none" strike="noStrike" kern="1200" cap="none" spc="0" baseline="0">
                <a:solidFill>
                  <a:srgbClr val="000000"/>
                </a:solidFill>
                <a:uFillTx/>
                <a:latin typeface="All Times New Roman" pitchFamily="18"/>
                <a:cs typeface="All Times New Roman" pitchFamily="18"/>
              </a:rPr>
              <a:t>+ генетични (свързани с мутации в гени, кодиращи компоненти на  саркомерите) 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All Times New Roman" pitchFamily="18"/>
              <a:cs typeface="All Times New Roman" pitchFamily="18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4572000" y="6345241"/>
            <a:ext cx="4356101" cy="3667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9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Robbins and Cotran Pathologic Basis of Disease, Professional Edition, 8th Edition</a:t>
            </a:r>
            <a:r>
              <a:rPr lang="bg-BG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33389" y="188915"/>
            <a:ext cx="8229600" cy="1143000"/>
          </a:xfrm>
        </p:spPr>
        <p:txBody>
          <a:bodyPr/>
          <a:lstStyle/>
          <a:p>
            <a:pPr lvl="0"/>
            <a:r>
              <a:rPr lang="bg-BG" sz="3200"/>
              <a:t>Контур на лявата сърдечна половина при:</a:t>
            </a:r>
            <a:endParaRPr lang="en-US" sz="3200"/>
          </a:p>
        </p:txBody>
      </p:sp>
      <p:sp>
        <p:nvSpPr>
          <p:cNvPr id="3" name="Rectangle 5"/>
          <p:cNvSpPr/>
          <p:nvPr/>
        </p:nvSpPr>
        <p:spPr>
          <a:xfrm>
            <a:off x="4787898" y="6491289"/>
            <a:ext cx="4356101" cy="3667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9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Robbins and Cotran Pathologic Basis of Disease, Professional Edition, 8th Edition</a:t>
            </a:r>
            <a:r>
              <a:rPr lang="bg-BG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</a:t>
            </a:r>
          </a:p>
        </p:txBody>
      </p:sp>
      <p:pic>
        <p:nvPicPr>
          <p:cNvPr id="4" name="Picture 5" descr="C:\Users\Ivan Ivanov\Desktop\Picture1 - Copy (3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63895" y="4005264"/>
            <a:ext cx="1939927" cy="244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C:\Users\Ivan Ivanov\Desktop\Picture1 - Copy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00767" y="2538410"/>
            <a:ext cx="1865311" cy="251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C:\Users\Ivan Ivanov\Desktop\Picture1 - Cop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8309" y="2071692"/>
            <a:ext cx="2601916" cy="345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C:\Users\Ivan Ivanov\Desktop\Picture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63895" y="1196977"/>
            <a:ext cx="1903415" cy="24479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/>
          <p:nvPr/>
        </p:nvSpPr>
        <p:spPr>
          <a:xfrm>
            <a:off x="468309" y="5567360"/>
            <a:ext cx="2514600" cy="27781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сърце, без патологични промени 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3251204" y="3644898"/>
            <a:ext cx="2316166" cy="27781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дилатативна кардиомиопатия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3251204" y="6397627"/>
            <a:ext cx="2525709" cy="27781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хипертрофична кардиомиопатия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Rectangle 12"/>
          <p:cNvSpPr/>
          <p:nvPr/>
        </p:nvSpPr>
        <p:spPr>
          <a:xfrm>
            <a:off x="5875340" y="5291139"/>
            <a:ext cx="2376489" cy="2762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рестриктивна кардиомиопатия</a:t>
            </a: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sz="4000" b="1"/>
              <a:t>Дилатативна кардиомиопатия</a:t>
            </a:r>
            <a:br>
              <a:rPr lang="bg-BG" sz="4000" b="1"/>
            </a:br>
            <a:endParaRPr lang="bg-BG" sz="4000" b="1"/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bg-BG" i="1"/>
              <a:t>  Форма на кардиомиопатия характеризираща се с </a:t>
            </a:r>
            <a:r>
              <a:rPr lang="bg-BG" b="1" i="1" u="sng"/>
              <a:t>прогресивна</a:t>
            </a:r>
            <a:r>
              <a:rPr lang="bg-BG" b="1" u="sng"/>
              <a:t> сърдечна хипертрофия</a:t>
            </a:r>
            <a:r>
              <a:rPr lang="bg-BG"/>
              <a:t>, </a:t>
            </a:r>
            <a:r>
              <a:rPr lang="bg-BG" b="1" u="sng"/>
              <a:t>дилатация</a:t>
            </a:r>
            <a:r>
              <a:rPr lang="bg-BG"/>
              <a:t> и </a:t>
            </a:r>
            <a:r>
              <a:rPr lang="bg-BG" b="1" u="sng"/>
              <a:t>контрактилна (систолна) дисфункция</a:t>
            </a:r>
            <a:r>
              <a:rPr lang="bg-BG"/>
              <a:t>. Известна е и под названието конгестивна кардиомиопатия.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sz="4000" b="1"/>
              <a:t>Дилатативна кардиомиопатия</a:t>
            </a:r>
            <a:br>
              <a:rPr lang="bg-BG" sz="4000" b="1"/>
            </a:br>
            <a:r>
              <a:rPr lang="bg-BG" sz="4000" b="1"/>
              <a:t>макроскопска находка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bg-BG" sz="1800"/>
              <a:t>Сърцето тежи до 2-3 пъти над нормалното, с увеличени размери, дилатация на камерите и отпуснато.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n-US" sz="180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bg-BG" sz="1800"/>
              <a:t>Дебелината на миокарда варира, - по-малка; по-голяма или близка до нормалната 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endParaRPr lang="bg-BG" sz="180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bg-BG" sz="1800"/>
              <a:t>Наблюдават се мурални (пристенни) тромби. </a:t>
            </a:r>
          </a:p>
          <a:p>
            <a:pPr marL="0" lvl="0" indent="0">
              <a:lnSpc>
                <a:spcPct val="80000"/>
              </a:lnSpc>
              <a:spcBef>
                <a:spcPts val="400"/>
              </a:spcBef>
              <a:buNone/>
            </a:pPr>
            <a:endParaRPr lang="bg-BG" sz="180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bg-BG" sz="1800"/>
              <a:t>Обичайно не се наблюдава първично засягане на клапния апарат. В някои случаи – релативна митрална и трикуспидална регургитация.</a:t>
            </a:r>
          </a:p>
          <a:p>
            <a:pPr lvl="0">
              <a:lnSpc>
                <a:spcPct val="80000"/>
              </a:lnSpc>
              <a:spcBef>
                <a:spcPts val="400"/>
              </a:spcBef>
            </a:pPr>
            <a:endParaRPr lang="en-US" sz="1800"/>
          </a:p>
          <a:p>
            <a:pPr lvl="0">
              <a:lnSpc>
                <a:spcPct val="80000"/>
              </a:lnSpc>
              <a:spcBef>
                <a:spcPts val="400"/>
              </a:spcBef>
            </a:pPr>
            <a:r>
              <a:rPr lang="bg-BG" sz="1800"/>
              <a:t>Коронарните съдове обичайно не са значимо стеснени.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sz="4000" b="1"/>
              <a:t>Дилатативна кардиомиопатия</a:t>
            </a:r>
            <a:br>
              <a:rPr lang="bg-BG" sz="4000" b="1"/>
            </a:br>
            <a:r>
              <a:rPr lang="bg-BG" sz="4000" b="1"/>
              <a:t>микроскопска находка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250829" y="1557342"/>
            <a:ext cx="8229600" cy="4929182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bg-BG" sz="2800" b="1"/>
              <a:t>Тежестта на хистологичната картина не винаги е свързана с тежестта на клиничното протичане </a:t>
            </a:r>
            <a:r>
              <a:rPr lang="bg-BG" sz="2800" b="1">
                <a:effectLst>
                  <a:outerShdw dist="38096" dir="2700000">
                    <a:srgbClr val="000000"/>
                  </a:outerShdw>
                </a:effectLst>
              </a:rPr>
              <a:t>(и прогнозата за изхода от заболяването). </a:t>
            </a:r>
            <a:endParaRPr lang="en-US" sz="2800" b="1">
              <a:effectLst>
                <a:outerShdw dist="38096" dir="2700000">
                  <a:srgbClr val="000000"/>
                </a:outerShdw>
              </a:effectLst>
            </a:endParaRPr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bg-BG" sz="2800"/>
              <a:t>Голяма част от кардиомиоцитите са с белезите на миокардна хипертрофия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bg-BG" sz="2800"/>
              <a:t>Наблюдават се интерстициална и ендокардна фиброза; ограничени полета на субендокардно цикатризиране.  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bg-BG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1269</Words>
  <Application>Microsoft Office PowerPoint</Application>
  <PresentationFormat>Презентация на цял екран (4:3)</PresentationFormat>
  <Paragraphs>199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33</vt:i4>
      </vt:variant>
    </vt:vector>
  </HeadingPairs>
  <TitlesOfParts>
    <vt:vector size="36" baseType="lpstr">
      <vt:lpstr>Office Theme</vt:lpstr>
      <vt:lpstr>Default Design</vt:lpstr>
      <vt:lpstr>CorelDRAW.Graphic.10</vt:lpstr>
      <vt:lpstr>Презентация на PowerPoint</vt:lpstr>
      <vt:lpstr>Кардиомиопатии</vt:lpstr>
      <vt:lpstr>Кардиомиопатия</vt:lpstr>
      <vt:lpstr>Класификация на кардиомиопатиите</vt:lpstr>
      <vt:lpstr>Етиология на дилатативната и хипертрофичната кардиомиопатия</vt:lpstr>
      <vt:lpstr>Контур на лявата сърдечна половина при:</vt:lpstr>
      <vt:lpstr>Дилатативна кардиомиопатия </vt:lpstr>
      <vt:lpstr>Дилатативна кардиомиопатия макроскопска находка</vt:lpstr>
      <vt:lpstr>Дилатативна кардиомиопатия микроскопска находка</vt:lpstr>
      <vt:lpstr>Хипертрофична кардиомиопатия</vt:lpstr>
      <vt:lpstr>Хипертрофична  кардиомиопатия макроскопска находка</vt:lpstr>
      <vt:lpstr>Хипертрофична  кардиомиопатия микроскопска находка</vt:lpstr>
      <vt:lpstr>Рестриктивна кардиомиопатия</vt:lpstr>
      <vt:lpstr>Рестриктивна кардиомиопатия  макроскопска находка</vt:lpstr>
      <vt:lpstr>Рестриктивна кардиомиопатия  микроскопска находка</vt:lpstr>
      <vt:lpstr>Някои редки състояния протичащи сходно с рестриктивната кардиомиопатия</vt:lpstr>
      <vt:lpstr>Допълнителна информация и илюстрации</vt:lpstr>
      <vt:lpstr>Перикардити</vt:lpstr>
      <vt:lpstr>Заболявания на перикарда</vt:lpstr>
      <vt:lpstr>Етиологична класификация</vt:lpstr>
      <vt:lpstr>Форми на острия перикардит </vt:lpstr>
      <vt:lpstr>Фибринозен перикардит </vt:lpstr>
      <vt:lpstr>Резолюция при  перикардитите</vt:lpstr>
      <vt:lpstr>Констриктивен перикардит</vt:lpstr>
      <vt:lpstr>Интервенционална терапия</vt:lpstr>
      <vt:lpstr>Коронарен байпас</vt:lpstr>
      <vt:lpstr>Клапно протезиране</vt:lpstr>
      <vt:lpstr>Допълнителна информация и илюстрации</vt:lpstr>
      <vt:lpstr>Сърдечна трансплантация</vt:lpstr>
      <vt:lpstr>Отхвърляне на транспланта</vt:lpstr>
      <vt:lpstr>Допълнителна информация и илюстрации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Кардиомиопатии. Перикардити. Патология на интервенционалната терапия.</dc:title>
  <dc:creator>Ivan Ivanov</dc:creator>
  <cp:lastModifiedBy>Йордан Иванов</cp:lastModifiedBy>
  <cp:revision>2</cp:revision>
  <dcterms:created xsi:type="dcterms:W3CDTF">2020-03-16T22:57:43Z</dcterms:created>
  <dcterms:modified xsi:type="dcterms:W3CDTF">2020-03-19T13:44:07Z</dcterms:modified>
</cp:coreProperties>
</file>