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72" r:id="rId5"/>
    <p:sldId id="263" r:id="rId6"/>
    <p:sldId id="264" r:id="rId7"/>
    <p:sldId id="265" r:id="rId8"/>
    <p:sldId id="266" r:id="rId9"/>
    <p:sldId id="274" r:id="rId10"/>
    <p:sldId id="267" r:id="rId11"/>
    <p:sldId id="268" r:id="rId12"/>
    <p:sldId id="269" r:id="rId13"/>
    <p:sldId id="273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5821362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1) 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Граматически категории: род, число, падеж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2) 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Видове прилагателни:</a:t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Прил. </a:t>
            </a:r>
            <a:r>
              <a:rPr lang="bg-BG" sz="2400" dirty="0">
                <a:solidFill>
                  <a:schemeClr val="tx1"/>
                </a:solidFill>
                <a:latin typeface="Times New Roman" pitchFamily="18" charset="0"/>
              </a:rPr>
              <a:t>и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ме няма свое склонение.</a:t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а) прилагателни по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I-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во и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II-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ро склонение</a:t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б) прилагателни по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III-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то склонение</a:t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4000" b="1" dirty="0" smtClean="0">
                <a:solidFill>
                  <a:schemeClr val="tx1"/>
                </a:solidFill>
              </a:rPr>
              <a:t>. 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Речникова форма 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на прилагателните имена – включва:</a:t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1) пълната форма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за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>Nom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</a:rPr>
              <a:t>sg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 мъжки род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2) окончанието за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>Nom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</a:rPr>
              <a:t>sg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 женски род,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3) окончанието за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</a:rPr>
              <a:t>Nom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</a:rPr>
              <a:t>sg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bg-BG" sz="2400" dirty="0" smtClean="0">
                <a:solidFill>
                  <a:schemeClr val="tx1"/>
                </a:solidFill>
                <a:latin typeface="Times New Roman" pitchFamily="18" charset="0"/>
              </a:rPr>
              <a:t>,</a:t>
            </a:r>
            <a:r>
              <a:rPr lang="bg-BG" sz="2400" b="1" dirty="0" smtClean="0">
                <a:solidFill>
                  <a:schemeClr val="tx1"/>
                </a:solidFill>
                <a:latin typeface="Times New Roman" pitchFamily="18" charset="0"/>
              </a:rPr>
              <a:t> среден род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3810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ПРИЛАГАТЕЛНО ИМЕ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– NOMEN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ADIECTIVUM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</a:br>
            <a:endParaRPr lang="bg-BG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B050"/>
                </a:solidFill>
              </a:rPr>
              <a:t>Прил.имена </a:t>
            </a:r>
            <a:r>
              <a:rPr lang="bg-BG" dirty="0">
                <a:solidFill>
                  <a:srgbClr val="00B050"/>
                </a:solidFill>
              </a:rPr>
              <a:t>с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bg-BG" dirty="0">
                <a:solidFill>
                  <a:srgbClr val="00B050"/>
                </a:solidFill>
              </a:rPr>
              <a:t> окончани</a:t>
            </a:r>
            <a:r>
              <a:rPr lang="en-US" dirty="0">
                <a:solidFill>
                  <a:srgbClr val="00B050"/>
                </a:solidFill>
              </a:rPr>
              <a:t>e </a:t>
            </a:r>
            <a:r>
              <a:rPr lang="bg-BG" dirty="0">
                <a:solidFill>
                  <a:srgbClr val="00B050"/>
                </a:solidFill>
              </a:rPr>
              <a:t> за </a:t>
            </a:r>
            <a:r>
              <a:rPr lang="en-US" dirty="0" err="1">
                <a:solidFill>
                  <a:srgbClr val="00B050"/>
                </a:solidFill>
              </a:rPr>
              <a:t>Nom.Sg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В </a:t>
            </a:r>
            <a:r>
              <a:rPr lang="en-US" dirty="0" smtClean="0"/>
              <a:t>Gen.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bg-BG" dirty="0" smtClean="0"/>
              <a:t>Основата се променя.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bg-BG" dirty="0" smtClean="0"/>
              <a:t>Речникова форма:</a:t>
            </a:r>
            <a:r>
              <a:rPr lang="en-US" dirty="0" smtClean="0"/>
              <a:t>                                                   </a:t>
            </a:r>
            <a:r>
              <a:rPr lang="bg-BG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Nom. </a:t>
            </a:r>
            <a:r>
              <a:rPr lang="en-US" dirty="0" err="1" smtClean="0">
                <a:solidFill>
                  <a:srgbClr val="00B050"/>
                </a:solidFill>
              </a:rPr>
              <a:t>Sg</a:t>
            </a:r>
            <a:r>
              <a:rPr lang="en-US" dirty="0" smtClean="0">
                <a:solidFill>
                  <a:srgbClr val="00B050"/>
                </a:solidFill>
              </a:rPr>
              <a:t> + </a:t>
            </a:r>
            <a:r>
              <a:rPr lang="bg-BG" dirty="0" smtClean="0">
                <a:solidFill>
                  <a:srgbClr val="00B050"/>
                </a:solidFill>
              </a:rPr>
              <a:t>окончание за </a:t>
            </a:r>
            <a:r>
              <a:rPr lang="en-US" dirty="0" err="1" smtClean="0">
                <a:solidFill>
                  <a:srgbClr val="00B050"/>
                </a:solidFill>
              </a:rPr>
              <a:t>Gen.Sg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dirty="0" smtClean="0">
                <a:solidFill>
                  <a:srgbClr val="00B050"/>
                </a:solidFill>
              </a:rPr>
              <a:t>implex, </a:t>
            </a:r>
            <a:r>
              <a:rPr lang="en-US" dirty="0" err="1" smtClean="0">
                <a:solidFill>
                  <a:srgbClr val="00B050"/>
                </a:solidFill>
              </a:rPr>
              <a:t>icis</a:t>
            </a:r>
            <a:endParaRPr lang="bg-BG" dirty="0" smtClean="0">
              <a:solidFill>
                <a:srgbClr val="00B050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401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Характерни окончания: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Nom.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-ex</a:t>
            </a:r>
            <a:r>
              <a:rPr lang="en-US" dirty="0" smtClean="0"/>
              <a:t>,   Gen. </a:t>
            </a:r>
            <a:r>
              <a:rPr lang="en-US" dirty="0" err="1" smtClean="0"/>
              <a:t>Sg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icis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implex, </a:t>
            </a:r>
            <a:r>
              <a:rPr lang="en-US" dirty="0" err="1" smtClean="0">
                <a:solidFill>
                  <a:srgbClr val="002060"/>
                </a:solidFill>
              </a:rPr>
              <a:t>icis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m</a:t>
            </a:r>
            <a:r>
              <a:rPr lang="en-US" dirty="0" smtClean="0">
                <a:solidFill>
                  <a:srgbClr val="002060"/>
                </a:solidFill>
              </a:rPr>
              <a:t>ultiplex, </a:t>
            </a:r>
            <a:r>
              <a:rPr lang="en-US" dirty="0" err="1" smtClean="0">
                <a:solidFill>
                  <a:srgbClr val="002060"/>
                </a:solidFill>
              </a:rPr>
              <a:t>icis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t</a:t>
            </a:r>
            <a:r>
              <a:rPr lang="en-US" dirty="0" smtClean="0">
                <a:solidFill>
                  <a:srgbClr val="002060"/>
                </a:solidFill>
              </a:rPr>
              <a:t>riplex, </a:t>
            </a:r>
            <a:r>
              <a:rPr lang="en-US" dirty="0" err="1" smtClean="0">
                <a:solidFill>
                  <a:srgbClr val="002060"/>
                </a:solidFill>
              </a:rPr>
              <a:t>icis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</a:t>
            </a:r>
            <a:r>
              <a:rPr lang="en-US" dirty="0">
                <a:solidFill>
                  <a:srgbClr val="00B050"/>
                </a:solidFill>
              </a:rPr>
              <a:t>-ox</a:t>
            </a:r>
            <a:r>
              <a:rPr lang="en-US" dirty="0"/>
              <a:t>,   Gen. </a:t>
            </a:r>
            <a:r>
              <a:rPr lang="en-US" dirty="0" err="1"/>
              <a:t>Sg</a:t>
            </a:r>
            <a:r>
              <a:rPr lang="en-US" dirty="0"/>
              <a:t>.  </a:t>
            </a:r>
            <a:r>
              <a:rPr lang="en-US" dirty="0">
                <a:solidFill>
                  <a:srgbClr val="00B050"/>
                </a:solidFill>
              </a:rPr>
              <a:t>-</a:t>
            </a:r>
            <a:r>
              <a:rPr lang="en-US" dirty="0" err="1">
                <a:solidFill>
                  <a:srgbClr val="00B050"/>
                </a:solidFill>
              </a:rPr>
              <a:t>ocis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praecox, </a:t>
            </a:r>
            <a:r>
              <a:rPr lang="en-US" dirty="0" err="1" smtClean="0">
                <a:solidFill>
                  <a:srgbClr val="002060"/>
                </a:solidFill>
              </a:rPr>
              <a:t>ocis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dirty="0" err="1" smtClean="0">
                <a:solidFill>
                  <a:srgbClr val="002060"/>
                </a:solidFill>
              </a:rPr>
              <a:t>praematurus,a,um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</a:t>
            </a:r>
            <a:r>
              <a:rPr lang="en-US" dirty="0" smtClean="0">
                <a:solidFill>
                  <a:srgbClr val="00B050"/>
                </a:solidFill>
              </a:rPr>
              <a:t>-ax</a:t>
            </a:r>
            <a:r>
              <a:rPr lang="en-US" dirty="0"/>
              <a:t>,   Gen. </a:t>
            </a:r>
            <a:r>
              <a:rPr lang="en-US" dirty="0" err="1"/>
              <a:t>Sg</a:t>
            </a:r>
            <a:r>
              <a:rPr lang="en-US" dirty="0"/>
              <a:t>.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acis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capax,acis</a:t>
            </a:r>
            <a:r>
              <a:rPr lang="en-US" dirty="0" smtClean="0">
                <a:solidFill>
                  <a:srgbClr val="002060"/>
                </a:solidFill>
              </a:rPr>
              <a:t> – </a:t>
            </a:r>
            <a:r>
              <a:rPr lang="bg-BG" dirty="0" smtClean="0">
                <a:solidFill>
                  <a:srgbClr val="002060"/>
                </a:solidFill>
              </a:rPr>
              <a:t>обширен, обемен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bg-B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Характерни окончания: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GB" dirty="0">
                <a:solidFill>
                  <a:srgbClr val="00B050"/>
                </a:solidFill>
              </a:rPr>
              <a:t>u</a:t>
            </a:r>
            <a:r>
              <a:rPr lang="en-US" dirty="0" smtClean="0">
                <a:solidFill>
                  <a:srgbClr val="00B050"/>
                </a:solidFill>
              </a:rPr>
              <a:t>x</a:t>
            </a:r>
            <a:r>
              <a:rPr lang="en-US" dirty="0"/>
              <a:t>,   Gen. </a:t>
            </a:r>
            <a:r>
              <a:rPr lang="en-US" dirty="0" err="1"/>
              <a:t>Sg</a:t>
            </a:r>
            <a:r>
              <a:rPr lang="en-US" dirty="0"/>
              <a:t>.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ucis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indux,icis</a:t>
            </a:r>
            <a:r>
              <a:rPr lang="en-US" dirty="0" smtClean="0">
                <a:solidFill>
                  <a:srgbClr val="002060"/>
                </a:solidFill>
              </a:rPr>
              <a:t> – </a:t>
            </a:r>
            <a:r>
              <a:rPr lang="bg-BG" dirty="0" smtClean="0">
                <a:solidFill>
                  <a:srgbClr val="002060"/>
                </a:solidFill>
              </a:rPr>
              <a:t>начален, започващ</a:t>
            </a:r>
          </a:p>
          <a:p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ceps</a:t>
            </a:r>
            <a:r>
              <a:rPr lang="en-US" dirty="0" smtClean="0"/>
              <a:t>,   </a:t>
            </a:r>
            <a:r>
              <a:rPr lang="en-US" dirty="0"/>
              <a:t>Gen. </a:t>
            </a:r>
            <a:r>
              <a:rPr lang="en-US" dirty="0" err="1"/>
              <a:t>Sg</a:t>
            </a:r>
            <a:r>
              <a:rPr lang="en-US" dirty="0"/>
              <a:t>.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cipitis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caput,pitis,n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biceps,cipitis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triceps,cipitis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/>
              <a:t>. </a:t>
            </a:r>
            <a:r>
              <a:rPr lang="en-US" dirty="0" smtClean="0">
                <a:solidFill>
                  <a:srgbClr val="00B050"/>
                </a:solidFill>
              </a:rPr>
              <a:t>-ns</a:t>
            </a:r>
            <a:r>
              <a:rPr lang="en-US" dirty="0" smtClean="0"/>
              <a:t>,   </a:t>
            </a:r>
            <a:r>
              <a:rPr lang="en-US" dirty="0"/>
              <a:t>Gen. </a:t>
            </a:r>
            <a:r>
              <a:rPr lang="en-US" dirty="0" err="1"/>
              <a:t>Sg</a:t>
            </a:r>
            <a:r>
              <a:rPr lang="en-US" dirty="0"/>
              <a:t>.  </a:t>
            </a:r>
            <a:r>
              <a:rPr lang="en-US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ntis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>
                <a:solidFill>
                  <a:srgbClr val="002060"/>
                </a:solidFill>
              </a:rPr>
              <a:t>r</a:t>
            </a:r>
            <a:r>
              <a:rPr lang="en-US" dirty="0" err="1" smtClean="0">
                <a:solidFill>
                  <a:srgbClr val="002060"/>
                </a:solidFill>
              </a:rPr>
              <a:t>ecens,entis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90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Прилагателни с една форма в Nom. sg. за трите рода</a:t>
            </a:r>
            <a:br>
              <a:rPr lang="ru-RU" dirty="0"/>
            </a:br>
            <a:r>
              <a:rPr lang="en-US" dirty="0" smtClean="0"/>
              <a:t>simplex</a:t>
            </a:r>
            <a:r>
              <a:rPr lang="bg-BG" dirty="0" smtClean="0"/>
              <a:t>, </a:t>
            </a:r>
            <a:r>
              <a:rPr lang="en-US" dirty="0" err="1" smtClean="0"/>
              <a:t>simplicis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bg-BG" dirty="0"/>
              <a:t>прост, обикновен, едносъставен</a:t>
            </a:r>
            <a:br>
              <a:rPr lang="bg-BG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352550"/>
              </p:ext>
            </p:extLst>
          </p:nvPr>
        </p:nvGraphicFramePr>
        <p:xfrm>
          <a:off x="1066800" y="2438400"/>
          <a:ext cx="6777036" cy="3592830"/>
        </p:xfrm>
        <a:graphic>
          <a:graphicData uri="http://schemas.openxmlformats.org/drawingml/2006/table">
            <a:tbl>
              <a:tblPr firstRow="1" firstCol="1" bandRow="1"/>
              <a:tblGrid>
                <a:gridCol w="2259012"/>
                <a:gridCol w="2259012"/>
                <a:gridCol w="2259012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m/f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masculinum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femininum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(neutrum)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/>
                        <a:t>simplex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simplicis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simplex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simplices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simplicia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simplicium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simplicia</a:t>
                      </a:r>
                      <a:endParaRPr lang="en-U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Pl.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/>
                        <a:t>simplicibus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7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Сегашно деятелно причастие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Причисляват се към тази група</a:t>
            </a:r>
          </a:p>
          <a:p>
            <a:r>
              <a:rPr lang="bg-BG" dirty="0" smtClean="0"/>
              <a:t>Начин на образуване:  </a:t>
            </a:r>
            <a:r>
              <a:rPr lang="bg-BG" dirty="0" smtClean="0">
                <a:solidFill>
                  <a:srgbClr val="FF0000"/>
                </a:solidFill>
              </a:rPr>
              <a:t>глаголна основа + </a:t>
            </a:r>
            <a:r>
              <a:rPr lang="en-US" dirty="0" smtClean="0">
                <a:solidFill>
                  <a:srgbClr val="FF0000"/>
                </a:solidFill>
              </a:rPr>
              <a:t>ns</a:t>
            </a:r>
            <a:endParaRPr lang="bg-BG" dirty="0" smtClean="0">
              <a:solidFill>
                <a:srgbClr val="FF0000"/>
              </a:solidFill>
            </a:endParaRPr>
          </a:p>
          <a:p>
            <a:r>
              <a:rPr lang="bg-BG" dirty="0">
                <a:solidFill>
                  <a:srgbClr val="FF0000"/>
                </a:solidFill>
              </a:rPr>
              <a:t> </a:t>
            </a:r>
            <a:r>
              <a:rPr lang="bg-BG" dirty="0" smtClean="0">
                <a:solidFill>
                  <a:srgbClr val="FF0000"/>
                </a:solidFill>
              </a:rPr>
              <a:t>-щ, -ща, -що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abducens,ntis</a:t>
            </a:r>
            <a:r>
              <a:rPr lang="en-US" dirty="0" smtClean="0">
                <a:solidFill>
                  <a:srgbClr val="002060"/>
                </a:solidFill>
              </a:rPr>
              <a:t> - </a:t>
            </a:r>
            <a:r>
              <a:rPr lang="bg-BG" dirty="0" smtClean="0">
                <a:solidFill>
                  <a:srgbClr val="002060"/>
                </a:solidFill>
              </a:rPr>
              <a:t>отвеждащ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adducens,ntis</a:t>
            </a:r>
            <a:r>
              <a:rPr lang="bg-BG" dirty="0" smtClean="0">
                <a:solidFill>
                  <a:srgbClr val="002060"/>
                </a:solidFill>
              </a:rPr>
              <a:t> - довеждащ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ascedens,ntis</a:t>
            </a:r>
            <a:r>
              <a:rPr lang="bg-BG" dirty="0" smtClean="0">
                <a:solidFill>
                  <a:srgbClr val="002060"/>
                </a:solidFill>
              </a:rPr>
              <a:t> - възходящ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divergens,ntis</a:t>
            </a:r>
            <a:r>
              <a:rPr lang="bg-BG" dirty="0" smtClean="0">
                <a:solidFill>
                  <a:srgbClr val="002060"/>
                </a:solidFill>
              </a:rPr>
              <a:t> </a:t>
            </a:r>
            <a:r>
              <a:rPr lang="bg-BG" smtClean="0">
                <a:solidFill>
                  <a:srgbClr val="002060"/>
                </a:solidFill>
              </a:rPr>
              <a:t>- дивергентен/раздалечаващ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err="1" smtClean="0">
                <a:solidFill>
                  <a:srgbClr val="002060"/>
                </a:solidFill>
              </a:rPr>
              <a:t>perforans,ntis</a:t>
            </a:r>
            <a:r>
              <a:rPr lang="bg-BG" dirty="0" smtClean="0">
                <a:solidFill>
                  <a:srgbClr val="002060"/>
                </a:solidFill>
              </a:rPr>
              <a:t> - перфориращ</a:t>
            </a:r>
            <a:endParaRPr lang="bg-B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Прилагателни </a:t>
            </a:r>
            <a:r>
              <a:rPr lang="bg-BG" dirty="0" smtClean="0"/>
              <a:t>по </a:t>
            </a:r>
            <a:r>
              <a:rPr lang="en-US" dirty="0" smtClean="0"/>
              <a:t>III</a:t>
            </a:r>
            <a:r>
              <a:rPr lang="bg-BG" dirty="0" smtClean="0"/>
              <a:t> склонение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Скланят се с окончания за </a:t>
            </a:r>
            <a:r>
              <a:rPr lang="en-US" dirty="0" smtClean="0"/>
              <a:t>III </a:t>
            </a:r>
            <a:r>
              <a:rPr lang="bg-BG" dirty="0" smtClean="0"/>
              <a:t>вокално скл.</a:t>
            </a:r>
          </a:p>
          <a:p>
            <a:r>
              <a:rPr lang="bg-BG" dirty="0" smtClean="0"/>
              <a:t>Само в </a:t>
            </a:r>
            <a:r>
              <a:rPr lang="en-US" dirty="0" smtClean="0"/>
              <a:t>f </a:t>
            </a:r>
            <a:r>
              <a:rPr lang="bg-BG" dirty="0" smtClean="0"/>
              <a:t>и</a:t>
            </a:r>
            <a:r>
              <a:rPr lang="en-US" dirty="0" smtClean="0"/>
              <a:t> m</a:t>
            </a:r>
            <a:r>
              <a:rPr lang="bg-BG" dirty="0" smtClean="0"/>
              <a:t> - </a:t>
            </a:r>
            <a:r>
              <a:rPr lang="en-US" dirty="0" smtClean="0"/>
              <a:t>Acc. </a:t>
            </a:r>
            <a:r>
              <a:rPr lang="en-US" dirty="0" err="1" smtClean="0"/>
              <a:t>Sg</a:t>
            </a:r>
            <a:r>
              <a:rPr lang="bg-BG" dirty="0" smtClean="0"/>
              <a:t> </a:t>
            </a:r>
            <a:r>
              <a:rPr lang="en-US" dirty="0" smtClean="0"/>
              <a:t> </a:t>
            </a:r>
            <a:r>
              <a:rPr lang="bg-BG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em</a:t>
            </a:r>
            <a:endParaRPr lang="bg-BG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bg-BG" dirty="0" smtClean="0">
                <a:solidFill>
                  <a:schemeClr val="accent1"/>
                </a:solidFill>
              </a:rPr>
              <a:t>Според окончанията за трите рода са:</a:t>
            </a:r>
          </a:p>
          <a:p>
            <a:endParaRPr lang="bg-BG" dirty="0" smtClean="0">
              <a:solidFill>
                <a:srgbClr val="00B050"/>
              </a:solidFill>
            </a:endParaRPr>
          </a:p>
          <a:p>
            <a:r>
              <a:rPr lang="bg-BG" dirty="0">
                <a:solidFill>
                  <a:srgbClr val="00B050"/>
                </a:solidFill>
              </a:rPr>
              <a:t> </a:t>
            </a:r>
            <a:r>
              <a:rPr lang="bg-BG" dirty="0" smtClean="0">
                <a:solidFill>
                  <a:srgbClr val="00B050"/>
                </a:solidFill>
              </a:rPr>
              <a:t>- прил.имена с 3 окончания за </a:t>
            </a:r>
            <a:r>
              <a:rPr lang="en-US" dirty="0" err="1" smtClean="0">
                <a:solidFill>
                  <a:srgbClr val="00B050"/>
                </a:solidFill>
              </a:rPr>
              <a:t>Nom.Sg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bg-BG" dirty="0" smtClean="0">
                <a:solidFill>
                  <a:srgbClr val="00B050"/>
                </a:solidFill>
              </a:rPr>
              <a:t>- </a:t>
            </a:r>
            <a:r>
              <a:rPr lang="bg-BG" dirty="0">
                <a:solidFill>
                  <a:srgbClr val="00B050"/>
                </a:solidFill>
              </a:rPr>
              <a:t>прил.имена с </a:t>
            </a:r>
            <a:r>
              <a:rPr lang="en-US" dirty="0" smtClean="0">
                <a:solidFill>
                  <a:srgbClr val="00B050"/>
                </a:solidFill>
              </a:rPr>
              <a:t>2 </a:t>
            </a:r>
            <a:r>
              <a:rPr lang="bg-BG" dirty="0" smtClean="0">
                <a:solidFill>
                  <a:srgbClr val="00B050"/>
                </a:solidFill>
              </a:rPr>
              <a:t>окончания за </a:t>
            </a:r>
            <a:r>
              <a:rPr lang="en-US" dirty="0" err="1" smtClean="0">
                <a:solidFill>
                  <a:srgbClr val="00B050"/>
                </a:solidFill>
              </a:rPr>
              <a:t>Nom.Sg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bg-BG" dirty="0" smtClean="0">
                <a:solidFill>
                  <a:srgbClr val="00B050"/>
                </a:solidFill>
              </a:rPr>
              <a:t>- </a:t>
            </a:r>
            <a:r>
              <a:rPr lang="bg-BG" dirty="0">
                <a:solidFill>
                  <a:srgbClr val="00B050"/>
                </a:solidFill>
              </a:rPr>
              <a:t>прил.имена с </a:t>
            </a:r>
            <a:r>
              <a:rPr lang="en-US" dirty="0" smtClean="0">
                <a:solidFill>
                  <a:srgbClr val="00B050"/>
                </a:solidFill>
              </a:rPr>
              <a:t>1</a:t>
            </a:r>
            <a:r>
              <a:rPr lang="bg-BG" dirty="0" smtClean="0">
                <a:solidFill>
                  <a:srgbClr val="00B050"/>
                </a:solidFill>
              </a:rPr>
              <a:t> окончани</a:t>
            </a:r>
            <a:r>
              <a:rPr lang="en-US" dirty="0" smtClean="0">
                <a:solidFill>
                  <a:srgbClr val="00B050"/>
                </a:solidFill>
              </a:rPr>
              <a:t>e </a:t>
            </a:r>
            <a:r>
              <a:rPr lang="bg-BG" dirty="0" smtClean="0">
                <a:solidFill>
                  <a:srgbClr val="00B050"/>
                </a:solidFill>
              </a:rPr>
              <a:t> за </a:t>
            </a:r>
            <a:r>
              <a:rPr lang="en-US" dirty="0" err="1">
                <a:solidFill>
                  <a:srgbClr val="00B050"/>
                </a:solidFill>
              </a:rPr>
              <a:t>Nom.Sg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bg-B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8033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B050"/>
                </a:solidFill>
              </a:rPr>
              <a:t>1.Прил.имена </a:t>
            </a:r>
            <a:r>
              <a:rPr lang="bg-BG" dirty="0">
                <a:solidFill>
                  <a:srgbClr val="00B050"/>
                </a:solidFill>
              </a:rPr>
              <a:t>с 3 окончания за </a:t>
            </a:r>
            <a:r>
              <a:rPr lang="en-US" dirty="0" err="1">
                <a:solidFill>
                  <a:srgbClr val="00B050"/>
                </a:solidFill>
              </a:rPr>
              <a:t>Nom.Sg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Имат окончание за всеки род.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aluber</a:t>
            </a:r>
            <a:r>
              <a:rPr lang="en-US" dirty="0" smtClean="0"/>
              <a:t> – m,  </a:t>
            </a:r>
            <a:r>
              <a:rPr lang="en-US" dirty="0" err="1" smtClean="0"/>
              <a:t>salubris</a:t>
            </a:r>
            <a:r>
              <a:rPr lang="en-US" dirty="0" smtClean="0"/>
              <a:t> – f,  </a:t>
            </a:r>
            <a:r>
              <a:rPr lang="en-US" dirty="0" err="1" smtClean="0"/>
              <a:t>salubre</a:t>
            </a:r>
            <a:r>
              <a:rPr lang="en-US" dirty="0" smtClean="0"/>
              <a:t> – n</a:t>
            </a:r>
          </a:p>
          <a:p>
            <a:r>
              <a:rPr lang="bg-BG" dirty="0" smtClean="0"/>
              <a:t>Речникова форма:</a:t>
            </a:r>
            <a:endParaRPr lang="en-US" dirty="0" smtClean="0"/>
          </a:p>
          <a:p>
            <a:r>
              <a:rPr lang="bg-BG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saluber,bris,bre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NB! </a:t>
            </a:r>
          </a:p>
          <a:p>
            <a:r>
              <a:rPr lang="bg-BG" dirty="0" smtClean="0">
                <a:solidFill>
                  <a:srgbClr val="00B050"/>
                </a:solidFill>
              </a:rPr>
              <a:t>Тези прил.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bg-BG" dirty="0" smtClean="0">
                <a:solidFill>
                  <a:srgbClr val="00B050"/>
                </a:solidFill>
              </a:rPr>
              <a:t>имена нямат приложение в медицинската терминология!!!</a:t>
            </a:r>
            <a:endParaRPr lang="bg-B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Прилагателно с три окончания в </a:t>
            </a:r>
            <a:r>
              <a:rPr lang="en-US" dirty="0" smtClean="0"/>
              <a:t>Nom. </a:t>
            </a:r>
            <a:r>
              <a:rPr lang="en-US" dirty="0" err="1"/>
              <a:t>s</a:t>
            </a:r>
            <a:r>
              <a:rPr lang="en-US" dirty="0" err="1" smtClean="0"/>
              <a:t>g</a:t>
            </a:r>
            <a:r>
              <a:rPr lang="en-US" dirty="0" smtClean="0"/>
              <a:t>. – </a:t>
            </a:r>
            <a:r>
              <a:rPr lang="en-US" dirty="0" err="1" smtClean="0"/>
              <a:t>acer</a:t>
            </a:r>
            <a:r>
              <a:rPr lang="en-US" dirty="0" smtClean="0"/>
              <a:t>, </a:t>
            </a:r>
            <a:r>
              <a:rPr lang="en-US" dirty="0" err="1" smtClean="0"/>
              <a:t>cris</a:t>
            </a:r>
            <a:r>
              <a:rPr lang="en-US" dirty="0" smtClean="0"/>
              <a:t>, </a:t>
            </a:r>
            <a:r>
              <a:rPr lang="en-US" dirty="0" err="1" smtClean="0"/>
              <a:t>cre</a:t>
            </a:r>
            <a:r>
              <a:rPr lang="bg-BG" dirty="0" smtClean="0"/>
              <a:t> - остър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784203"/>
              </p:ext>
            </p:extLst>
          </p:nvPr>
        </p:nvGraphicFramePr>
        <p:xfrm>
          <a:off x="762000" y="2057400"/>
          <a:ext cx="7848600" cy="4664710"/>
        </p:xfrm>
        <a:graphic>
          <a:graphicData uri="http://schemas.openxmlformats.org/drawingml/2006/table">
            <a:tbl>
              <a:tblPr firstRow="1" firstCol="1" bandRow="1"/>
              <a:tblGrid>
                <a:gridCol w="1229011"/>
                <a:gridCol w="1229011"/>
                <a:gridCol w="1229011"/>
                <a:gridCol w="4161567"/>
              </a:tblGrid>
              <a:tr h="7016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masculinum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f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(femininum)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neutrum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0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</a:t>
                      </a:r>
                      <a:r>
                        <a:rPr lang="en-US" sz="2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2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400" b="1" u="none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400" b="1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3200" b="1" u="none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en-US" sz="24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acre </a:t>
                      </a: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= Nom. Sg</a:t>
                      </a: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3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3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ia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ium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acria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= Nom. Pl.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acr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922" marR="499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4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2.</a:t>
            </a:r>
            <a:r>
              <a:rPr lang="bg-BG" dirty="0">
                <a:solidFill>
                  <a:srgbClr val="00B050"/>
                </a:solidFill>
              </a:rPr>
              <a:t/>
            </a:r>
            <a:br>
              <a:rPr lang="bg-BG" dirty="0">
                <a:solidFill>
                  <a:srgbClr val="00B050"/>
                </a:solidFill>
              </a:rPr>
            </a:br>
            <a:r>
              <a:rPr lang="bg-BG" dirty="0" smtClean="0">
                <a:solidFill>
                  <a:srgbClr val="00B050"/>
                </a:solidFill>
              </a:rPr>
              <a:t/>
            </a:r>
            <a:br>
              <a:rPr lang="bg-BG" dirty="0" smtClean="0">
                <a:solidFill>
                  <a:srgbClr val="00B050"/>
                </a:solidFill>
              </a:rPr>
            </a:br>
            <a:r>
              <a:rPr lang="bg-BG" dirty="0" smtClean="0">
                <a:solidFill>
                  <a:srgbClr val="00B050"/>
                </a:solidFill>
              </a:rPr>
              <a:t>2.Прил.имена </a:t>
            </a:r>
            <a:r>
              <a:rPr lang="bg-BG" dirty="0">
                <a:solidFill>
                  <a:srgbClr val="00B050"/>
                </a:solidFill>
              </a:rPr>
              <a:t>с </a:t>
            </a:r>
            <a:r>
              <a:rPr lang="en-US" dirty="0">
                <a:solidFill>
                  <a:srgbClr val="00B050"/>
                </a:solidFill>
              </a:rPr>
              <a:t>2 </a:t>
            </a:r>
            <a:r>
              <a:rPr lang="bg-BG" dirty="0">
                <a:solidFill>
                  <a:srgbClr val="00B050"/>
                </a:solidFill>
              </a:rPr>
              <a:t>окончания за </a:t>
            </a:r>
            <a:r>
              <a:rPr lang="en-US" dirty="0" err="1">
                <a:solidFill>
                  <a:srgbClr val="00B050"/>
                </a:solidFill>
              </a:rPr>
              <a:t>Nom.Sg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503920" cy="4572000"/>
          </a:xfrm>
        </p:spPr>
        <p:txBody>
          <a:bodyPr/>
          <a:lstStyle/>
          <a:p>
            <a:r>
              <a:rPr lang="bg-BG" dirty="0"/>
              <a:t>н</a:t>
            </a:r>
            <a:r>
              <a:rPr lang="bg-BG" dirty="0" smtClean="0"/>
              <a:t>ай-широко употребявани в мед. </a:t>
            </a:r>
            <a:r>
              <a:rPr lang="bg-BG" dirty="0"/>
              <a:t>т</a:t>
            </a:r>
            <a:r>
              <a:rPr lang="bg-BG" dirty="0" smtClean="0"/>
              <a:t>ерминология</a:t>
            </a:r>
          </a:p>
          <a:p>
            <a:r>
              <a:rPr lang="bg-BG" dirty="0"/>
              <a:t>е</a:t>
            </a:r>
            <a:r>
              <a:rPr lang="bg-BG" dirty="0" smtClean="0"/>
              <a:t>дна обща форма за</a:t>
            </a:r>
            <a:r>
              <a:rPr lang="en-US" dirty="0" smtClean="0"/>
              <a:t> m</a:t>
            </a:r>
            <a:r>
              <a:rPr lang="bg-BG" dirty="0" smtClean="0"/>
              <a:t> и </a:t>
            </a:r>
            <a:r>
              <a:rPr lang="en-US" dirty="0" smtClean="0"/>
              <a:t>f </a:t>
            </a:r>
            <a:r>
              <a:rPr lang="bg-BG" dirty="0" smtClean="0"/>
              <a:t>в </a:t>
            </a:r>
            <a:r>
              <a:rPr lang="en-US" dirty="0" smtClean="0"/>
              <a:t>Nom.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</a:rPr>
              <a:t>-is</a:t>
            </a:r>
          </a:p>
          <a:p>
            <a:r>
              <a:rPr lang="en-US" dirty="0"/>
              <a:t>o</a:t>
            </a:r>
            <a:r>
              <a:rPr lang="bg-BG" dirty="0" smtClean="0"/>
              <a:t>тделна форма за </a:t>
            </a:r>
            <a:r>
              <a:rPr lang="en-US" dirty="0" smtClean="0"/>
              <a:t>n </a:t>
            </a:r>
            <a:r>
              <a:rPr lang="bg-BG" dirty="0"/>
              <a:t>в </a:t>
            </a:r>
            <a:r>
              <a:rPr lang="en-US" dirty="0"/>
              <a:t>Nom. </a:t>
            </a:r>
            <a:r>
              <a:rPr lang="en-US" dirty="0" err="1"/>
              <a:t>Sg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</a:rPr>
              <a:t>-e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levis – </a:t>
            </a:r>
            <a:r>
              <a:rPr lang="bg-BG" dirty="0" smtClean="0"/>
              <a:t>лек, лека         </a:t>
            </a:r>
            <a:r>
              <a:rPr lang="en-US" dirty="0" err="1" smtClean="0"/>
              <a:t>leve</a:t>
            </a:r>
            <a:r>
              <a:rPr lang="en-US" dirty="0" smtClean="0"/>
              <a:t> – </a:t>
            </a:r>
            <a:r>
              <a:rPr lang="bg-BG" dirty="0" smtClean="0"/>
              <a:t>леко</a:t>
            </a:r>
          </a:p>
          <a:p>
            <a:endParaRPr lang="bg-BG" dirty="0" smtClean="0"/>
          </a:p>
          <a:p>
            <a:r>
              <a:rPr lang="bg-BG" dirty="0" smtClean="0"/>
              <a:t>Речникова форма: </a:t>
            </a:r>
            <a:r>
              <a:rPr lang="en-US" dirty="0" smtClean="0">
                <a:solidFill>
                  <a:srgbClr val="00B050"/>
                </a:solidFill>
              </a:rPr>
              <a:t>levis, e </a:t>
            </a:r>
          </a:p>
          <a:p>
            <a:endParaRPr lang="bg-BG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brevis,e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– </a:t>
            </a:r>
            <a:r>
              <a:rPr lang="bg-BG" dirty="0" smtClean="0">
                <a:solidFill>
                  <a:srgbClr val="00B050"/>
                </a:solidFill>
              </a:rPr>
              <a:t>кратък, къс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mollis,e</a:t>
            </a:r>
            <a:r>
              <a:rPr lang="en-US" dirty="0" smtClean="0">
                <a:solidFill>
                  <a:srgbClr val="00B050"/>
                </a:solidFill>
              </a:rPr>
              <a:t> –</a:t>
            </a:r>
            <a:r>
              <a:rPr lang="bg-BG" dirty="0" smtClean="0">
                <a:solidFill>
                  <a:srgbClr val="00B050"/>
                </a:solidFill>
              </a:rPr>
              <a:t> мек</a:t>
            </a:r>
          </a:p>
          <a:p>
            <a:endParaRPr lang="bg-BG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 smtClean="0"/>
              <a:t>Към тази група се отнасят прилагателните, които завършват на следните суфикси: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alis</a:t>
            </a:r>
            <a:r>
              <a:rPr lang="en-US" dirty="0" smtClean="0"/>
              <a:t>, - ale; -</a:t>
            </a:r>
            <a:r>
              <a:rPr lang="en-US" dirty="0" err="1" smtClean="0"/>
              <a:t>aris</a:t>
            </a:r>
            <a:r>
              <a:rPr lang="en-US" dirty="0" smtClean="0"/>
              <a:t>, - are</a:t>
            </a:r>
          </a:p>
          <a:p>
            <a:r>
              <a:rPr lang="bg-BG" dirty="0" smtClean="0"/>
              <a:t>Показват отношение, свързаност към даден орган или към част от тялото.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ren,renis,m</a:t>
            </a:r>
            <a:r>
              <a:rPr lang="en-US" dirty="0" smtClean="0">
                <a:solidFill>
                  <a:srgbClr val="00B050"/>
                </a:solidFill>
              </a:rPr>
              <a:t> (3k)</a:t>
            </a:r>
            <a:r>
              <a:rPr lang="en-US" dirty="0" smtClean="0"/>
              <a:t>   </a:t>
            </a:r>
            <a:r>
              <a:rPr lang="en-US" dirty="0" err="1" smtClean="0">
                <a:solidFill>
                  <a:srgbClr val="C00000"/>
                </a:solidFill>
              </a:rPr>
              <a:t>renalis,e</a:t>
            </a:r>
            <a:r>
              <a:rPr lang="en-US" dirty="0" smtClean="0"/>
              <a:t> </a:t>
            </a:r>
            <a:r>
              <a:rPr lang="bg-BG" dirty="0" smtClean="0"/>
              <a:t> бъбречен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maxilla,ae,f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C00000"/>
                </a:solidFill>
              </a:rPr>
              <a:t>maxillaris,e</a:t>
            </a:r>
            <a:r>
              <a:rPr lang="en-US" dirty="0" smtClean="0"/>
              <a:t>   </a:t>
            </a:r>
            <a:r>
              <a:rPr lang="bg-BG" dirty="0" smtClean="0"/>
              <a:t>горночелюстен</a:t>
            </a:r>
          </a:p>
          <a:p>
            <a:endParaRPr lang="bg-BG" dirty="0" smtClean="0"/>
          </a:p>
          <a:p>
            <a:r>
              <a:rPr lang="bg-BG" dirty="0" smtClean="0"/>
              <a:t>На бълг. език терминът може да се преведе с окончанието </a:t>
            </a:r>
            <a:r>
              <a:rPr lang="bg-BG" dirty="0" smtClean="0">
                <a:solidFill>
                  <a:srgbClr val="FFFF00"/>
                </a:solidFill>
              </a:rPr>
              <a:t>– ален</a:t>
            </a:r>
            <a:r>
              <a:rPr lang="bg-BG" dirty="0" smtClean="0"/>
              <a:t>.</a:t>
            </a:r>
          </a:p>
          <a:p>
            <a:r>
              <a:rPr lang="bg-BG" dirty="0"/>
              <a:t>р</a:t>
            </a:r>
            <a:r>
              <a:rPr lang="bg-BG" dirty="0" smtClean="0"/>
              <a:t>енален/ максиларен</a:t>
            </a:r>
            <a:endParaRPr lang="bg-B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24200" y="32766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38400" y="37338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8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bilis</a:t>
            </a:r>
            <a:r>
              <a:rPr lang="en-US" dirty="0" smtClean="0">
                <a:solidFill>
                  <a:srgbClr val="00B050"/>
                </a:solidFill>
              </a:rPr>
              <a:t>, bile</a:t>
            </a:r>
          </a:p>
          <a:p>
            <a:r>
              <a:rPr lang="bg-BG" dirty="0"/>
              <a:t>с</a:t>
            </a:r>
            <a:r>
              <a:rPr lang="bg-BG" dirty="0" smtClean="0"/>
              <a:t>пособност, възможност да се извърши нещо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bg-BG" dirty="0" smtClean="0">
                <a:solidFill>
                  <a:srgbClr val="00B050"/>
                </a:solidFill>
              </a:rPr>
              <a:t>-</a:t>
            </a:r>
            <a:r>
              <a:rPr lang="en-US" dirty="0" err="1" smtClean="0">
                <a:solidFill>
                  <a:srgbClr val="00B050"/>
                </a:solidFill>
              </a:rPr>
              <a:t>formis</a:t>
            </a:r>
            <a:r>
              <a:rPr lang="en-US" dirty="0" smtClean="0">
                <a:solidFill>
                  <a:srgbClr val="00B050"/>
                </a:solidFill>
              </a:rPr>
              <a:t>, -</a:t>
            </a:r>
            <a:r>
              <a:rPr lang="en-US" dirty="0" err="1" smtClean="0">
                <a:solidFill>
                  <a:srgbClr val="00B050"/>
                </a:solidFill>
              </a:rPr>
              <a:t>forme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bg-BG" dirty="0" smtClean="0"/>
              <a:t>=</a:t>
            </a:r>
            <a:r>
              <a:rPr lang="en-US" dirty="0" smtClean="0"/>
              <a:t> </a:t>
            </a:r>
            <a:r>
              <a:rPr lang="bg-BG" dirty="0" smtClean="0"/>
              <a:t>-</a:t>
            </a:r>
            <a:r>
              <a:rPr lang="en-US" dirty="0" err="1" smtClean="0"/>
              <a:t>ideus</a:t>
            </a:r>
            <a:endParaRPr lang="en-US" dirty="0" smtClean="0"/>
          </a:p>
          <a:p>
            <a:r>
              <a:rPr lang="bg-BG" dirty="0"/>
              <a:t>п</a:t>
            </a:r>
            <a:r>
              <a:rPr lang="bg-BG" dirty="0" smtClean="0"/>
              <a:t>рилика, сходство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stabilis,e</a:t>
            </a:r>
            <a:r>
              <a:rPr lang="en-US" dirty="0" smtClean="0"/>
              <a:t>    </a:t>
            </a:r>
            <a:r>
              <a:rPr lang="en-US" dirty="0" err="1" smtClean="0"/>
              <a:t>instabilis,e</a:t>
            </a:r>
            <a:endParaRPr lang="en-US" dirty="0" smtClean="0"/>
          </a:p>
          <a:p>
            <a:r>
              <a:rPr lang="en-US" dirty="0" err="1" smtClean="0"/>
              <a:t>operabilis,e</a:t>
            </a:r>
            <a:r>
              <a:rPr lang="en-US" dirty="0" smtClean="0"/>
              <a:t>  </a:t>
            </a:r>
            <a:r>
              <a:rPr lang="en-US" dirty="0" err="1" smtClean="0"/>
              <a:t>inoperabilis,e</a:t>
            </a:r>
            <a:endParaRPr lang="en-US" dirty="0" smtClean="0"/>
          </a:p>
          <a:p>
            <a:r>
              <a:rPr lang="en-US" dirty="0" err="1" smtClean="0"/>
              <a:t>sensibilis,e</a:t>
            </a:r>
            <a:r>
              <a:rPr lang="en-US" dirty="0" smtClean="0"/>
              <a:t>  </a:t>
            </a:r>
            <a:r>
              <a:rPr lang="en-US" dirty="0" err="1" smtClean="0"/>
              <a:t>insensibilis,e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cruciformis,e</a:t>
            </a:r>
            <a:r>
              <a:rPr lang="en-US" dirty="0" smtClean="0"/>
              <a:t>  </a:t>
            </a:r>
            <a:r>
              <a:rPr lang="bg-BG" dirty="0" smtClean="0"/>
              <a:t>- кръстовиден </a:t>
            </a:r>
            <a:r>
              <a:rPr lang="en-US" dirty="0" smtClean="0"/>
              <a:t>            crux, </a:t>
            </a:r>
            <a:r>
              <a:rPr lang="en-US" dirty="0" err="1" smtClean="0"/>
              <a:t>crucis,f</a:t>
            </a:r>
            <a:endParaRPr lang="en-US" dirty="0" smtClean="0"/>
          </a:p>
          <a:p>
            <a:r>
              <a:rPr lang="en-US" dirty="0" err="1"/>
              <a:t>f</a:t>
            </a:r>
            <a:r>
              <a:rPr lang="en-US" dirty="0" err="1" smtClean="0"/>
              <a:t>ungiformis,e</a:t>
            </a:r>
            <a:r>
              <a:rPr lang="en-US" dirty="0" smtClean="0"/>
              <a:t> – </a:t>
            </a:r>
            <a:r>
              <a:rPr lang="bg-BG" dirty="0" smtClean="0"/>
              <a:t>гъбовиден     </a:t>
            </a:r>
            <a:r>
              <a:rPr lang="en-US" dirty="0" smtClean="0"/>
              <a:t>  </a:t>
            </a:r>
            <a:r>
              <a:rPr lang="en-US" dirty="0" err="1" smtClean="0"/>
              <a:t>fungus,i,m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776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- </a:t>
            </a:r>
            <a:r>
              <a:rPr lang="en-US" dirty="0" err="1" smtClean="0">
                <a:solidFill>
                  <a:srgbClr val="00B050"/>
                </a:solidFill>
              </a:rPr>
              <a:t>ensis</a:t>
            </a:r>
            <a:r>
              <a:rPr lang="en-US" dirty="0" smtClean="0">
                <a:solidFill>
                  <a:srgbClr val="00B050"/>
                </a:solidFill>
              </a:rPr>
              <a:t>, - </a:t>
            </a:r>
            <a:r>
              <a:rPr lang="en-US" dirty="0" err="1" smtClean="0">
                <a:solidFill>
                  <a:srgbClr val="00B050"/>
                </a:solidFill>
              </a:rPr>
              <a:t>ense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bg-BG" dirty="0" smtClean="0"/>
          </a:p>
          <a:p>
            <a:r>
              <a:rPr lang="bg-BG" dirty="0" smtClean="0"/>
              <a:t>отношение на свързаност и произход към дадено място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forensis,e</a:t>
            </a:r>
            <a:r>
              <a:rPr lang="en-US" dirty="0" smtClean="0"/>
              <a:t> – </a:t>
            </a:r>
            <a:r>
              <a:rPr lang="bg-BG" dirty="0" smtClean="0"/>
              <a:t>съдебномедицински,  съдебен</a:t>
            </a:r>
          </a:p>
          <a:p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orum, i, n  - </a:t>
            </a:r>
            <a:r>
              <a:rPr lang="bg-BG" dirty="0" smtClean="0"/>
              <a:t> площад, форум</a:t>
            </a:r>
          </a:p>
          <a:p>
            <a:endParaRPr lang="bg-BG" dirty="0" smtClean="0"/>
          </a:p>
          <a:p>
            <a:r>
              <a:rPr lang="bg-BG" dirty="0" smtClean="0"/>
              <a:t>На това място са се разглеждали делата.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0727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Прилагателни с две форми в Nom. sg. </a:t>
            </a:r>
            <a:br>
              <a:rPr lang="ru-RU" dirty="0"/>
            </a:br>
            <a:r>
              <a:rPr lang="ru-RU" dirty="0" smtClean="0"/>
              <a:t>                                 </a:t>
            </a:r>
            <a:r>
              <a:rPr lang="en-US" dirty="0" err="1" smtClean="0"/>
              <a:t>brevis</a:t>
            </a:r>
            <a:r>
              <a:rPr lang="en-US" dirty="0" smtClean="0"/>
              <a:t>, e - </a:t>
            </a:r>
            <a:r>
              <a:rPr lang="bg-BG" dirty="0" smtClean="0"/>
              <a:t>къс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056394"/>
              </p:ext>
            </p:extLst>
          </p:nvPr>
        </p:nvGraphicFramePr>
        <p:xfrm>
          <a:off x="990600" y="2286000"/>
          <a:ext cx="6777036" cy="4346448"/>
        </p:xfrm>
        <a:graphic>
          <a:graphicData uri="http://schemas.openxmlformats.org/drawingml/2006/table">
            <a:tbl>
              <a:tblPr firstRow="1" firstCol="1" bandRow="1"/>
              <a:tblGrid>
                <a:gridCol w="2259012"/>
                <a:gridCol w="2259012"/>
                <a:gridCol w="2259012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m/f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(masculinum/femininum)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(neutrum)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breve </a:t>
                      </a: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= Nom. Sg.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sg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Nom.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ia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Gen. </a:t>
                      </a:r>
                      <a:r>
                        <a:rPr lang="en-US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32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ium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Dat.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brevia </a:t>
                      </a: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= Nom. Pl.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Abl.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brev</a:t>
                      </a:r>
                      <a:r>
                        <a:rPr lang="en-US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ibus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8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283</TotalTime>
  <Words>739</Words>
  <Application>Microsoft Office PowerPoint</Application>
  <PresentationFormat>On-screen Show (4:3)</PresentationFormat>
  <Paragraphs>186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1) Граматически категории: род, число, падеж 2) Видове прилагателни: Прил. име няма свое склонение. а) прилагателни по I-во и II-ро склонение б) прилагателни по III-то склонение  . Речникова форма на прилагателните имена – включва: 1) пълната форма за Nom. sg., мъжки род 2) окончанието за Nom. sg., женски род, 3) окончанието за Nom. sg., среден род</vt:lpstr>
      <vt:lpstr>Прилагателни по III склонение</vt:lpstr>
      <vt:lpstr>1.Прил.имена с 3 окончания за Nom.Sg</vt:lpstr>
      <vt:lpstr>Прилагателно с три окончания в Nom. sg. – acer, cris, cre - остър</vt:lpstr>
      <vt:lpstr>2.  2.Прил.имена с 2 окончания за Nom.Sg</vt:lpstr>
      <vt:lpstr>Към тази група се отнасят прилагателните, които завършват на следните суфикси:</vt:lpstr>
      <vt:lpstr>PowerPoint Presentation</vt:lpstr>
      <vt:lpstr>PowerPoint Presentation</vt:lpstr>
      <vt:lpstr>Прилагателни с две форми в Nom. sg.                                   brevis, e - къс</vt:lpstr>
      <vt:lpstr>Прил.имена с 1 окончаниe  за Nom.Sg </vt:lpstr>
      <vt:lpstr>Характерни окончания:</vt:lpstr>
      <vt:lpstr>Характерни окончания:</vt:lpstr>
      <vt:lpstr>Прилагателни с една форма в Nom. sg. за трите рода simplex, simplicis – прост, обикновен, едносъставен </vt:lpstr>
      <vt:lpstr>Сегашно деятелно причастие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ПРИЛАГАТЕЛНО ИМЕ – NOMEN ADIECTIVUM:  1) Граматически категории: род, число, падеж 2) Видове прилагателни: Прил. име няма свое склонение. а) прилагателни по I-во и II-ро склонение б) прилагателни по III-то склонение  . Речникова форма на прилагателните имена – включва: 1) пълната форма за Nom. sg., мъжки род 2) окончанието за Nom. sg., женски род, 3) окончанието за Nom. sg., среден род</dc:title>
  <dc:creator>User</dc:creator>
  <cp:lastModifiedBy>Windows User</cp:lastModifiedBy>
  <cp:revision>30</cp:revision>
  <dcterms:created xsi:type="dcterms:W3CDTF">2006-08-16T00:00:00Z</dcterms:created>
  <dcterms:modified xsi:type="dcterms:W3CDTF">2020-03-18T14:46:50Z</dcterms:modified>
</cp:coreProperties>
</file>