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8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796B-452A-499B-93A2-DA986002BE43}" type="datetimeFigureOut">
              <a:rPr lang="bg-BG" smtClean="0"/>
              <a:t>20.3.2020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17F1B-DB04-4C1C-97ED-CCCFF19A1BB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93070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C796B-452A-499B-93A2-DA986002BE43}" type="datetimeFigureOut">
              <a:rPr lang="bg-BG" smtClean="0"/>
              <a:t>20.3.2020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17F1B-DB04-4C1C-97ED-CCCFF19A1BB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43756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bg-BG" altLang="bg-BG" sz="4600" b="1" smtClean="0"/>
              <a:t>МЕДИКО-СОЦИАЛНИ АСПЕКТИ НА РАЖДАЕМОСТТА</a:t>
            </a:r>
            <a:endParaRPr lang="en-US" altLang="bg-BG" sz="4600" b="1" smtClean="0"/>
          </a:p>
        </p:txBody>
      </p:sp>
      <p:pic>
        <p:nvPicPr>
          <p:cNvPr id="3" name="Картина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авоъгълник 3"/>
          <p:cNvSpPr/>
          <p:nvPr/>
        </p:nvSpPr>
        <p:spPr>
          <a:xfrm>
            <a:off x="2487168" y="182880"/>
            <a:ext cx="6473952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g-BG" alt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 УНИВЕРСИТЕТ – ПЛЕВЕН</a:t>
            </a:r>
          </a:p>
          <a:p>
            <a:pPr algn="ctr">
              <a:defRPr/>
            </a:pPr>
            <a:r>
              <a:rPr lang="bg-BG" alt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ФАКУЛТЕТ </a:t>
            </a:r>
            <a:r>
              <a:rPr lang="bg-BG" alt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„ОБЩЕСТВЕНО ЗДРАВЕ“</a:t>
            </a:r>
            <a:endParaRPr lang="en-US" alt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bg-BG" alt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bg-BG" alt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ЦЕНТЪР ЗА ДИСТАНЦИОННО ОБУЧЕНИЕ</a:t>
            </a:r>
          </a:p>
          <a:p>
            <a:pPr algn="ctr">
              <a:defRPr/>
            </a:pPr>
            <a:endParaRPr lang="bg-BG" alt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948424"/>
              </p:ext>
            </p:extLst>
          </p:nvPr>
        </p:nvGraphicFramePr>
        <p:xfrm>
          <a:off x="457256" y="182880"/>
          <a:ext cx="86201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4" imgW="4785480" imgH="4894560" progId="CorelDRAW.Graphic.10">
                  <p:embed/>
                </p:oleObj>
              </mc:Choice>
              <mc:Fallback>
                <p:oleObj r:id="rId4" imgW="4785480" imgH="4894560" progId="CorelDRAW.Graphic.10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56" y="182880"/>
                        <a:ext cx="862013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авоъгълник 5"/>
          <p:cNvSpPr/>
          <p:nvPr/>
        </p:nvSpPr>
        <p:spPr>
          <a:xfrm>
            <a:off x="457256" y="1244709"/>
            <a:ext cx="17475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000" b="1" dirty="0">
                <a:latin typeface="Arial" panose="020B0604020202020204" pitchFamily="34" charset="0"/>
                <a:cs typeface="Arial" panose="020B0604020202020204" pitchFamily="34" charset="0"/>
              </a:rPr>
              <a:t>ЛЕКЦИЯ </a:t>
            </a:r>
            <a:r>
              <a:rPr lang="bg-BG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№4</a:t>
            </a:r>
            <a:endParaRPr lang="bg-BG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авоъгълник 6"/>
          <p:cNvSpPr/>
          <p:nvPr/>
        </p:nvSpPr>
        <p:spPr>
          <a:xfrm>
            <a:off x="2600181" y="4972550"/>
            <a:ext cx="479163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bg-BG" altLang="bg-BG" sz="20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Доц. д-р Стела Георгиева, </a:t>
            </a:r>
            <a:r>
              <a:rPr lang="bg-BG" altLang="bg-BG" sz="2000" i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дм</a:t>
            </a:r>
            <a:endParaRPr lang="bg-BG" altLang="bg-BG" sz="2000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bg-BG" altLang="bg-BG" sz="20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Катедра „</a:t>
            </a:r>
            <a:r>
              <a:rPr lang="bg-BG" altLang="bg-BG" sz="2000" i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Общественоздравни</a:t>
            </a:r>
            <a:r>
              <a:rPr lang="bg-BG" altLang="bg-BG" sz="20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науки“</a:t>
            </a:r>
            <a:endParaRPr lang="bg-BG" altLang="bg-BG" sz="20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599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bg-BG" altLang="bg-BG" sz="3200" b="1" smtClean="0">
                <a:solidFill>
                  <a:srgbClr val="FF0000"/>
                </a:solidFill>
              </a:rPr>
              <a:t/>
            </a:r>
            <a:br>
              <a:rPr lang="bg-BG" altLang="bg-BG" sz="3200" b="1" smtClean="0">
                <a:solidFill>
                  <a:srgbClr val="FF0000"/>
                </a:solidFill>
              </a:rPr>
            </a:br>
            <a:r>
              <a:rPr lang="bg-BG" altLang="bg-BG" sz="3200" b="1" smtClean="0"/>
              <a:t>Показатели за възпроизводство на населението</a:t>
            </a:r>
            <a:r>
              <a:rPr lang="bg-BG" altLang="bg-BG" sz="3200" b="1" smtClean="0">
                <a:solidFill>
                  <a:srgbClr val="FF0000"/>
                </a:solidFill>
              </a:rPr>
              <a:t/>
            </a:r>
            <a:br>
              <a:rPr lang="bg-BG" altLang="bg-BG" sz="3200" b="1" smtClean="0">
                <a:solidFill>
                  <a:srgbClr val="FF0000"/>
                </a:solidFill>
              </a:rPr>
            </a:br>
            <a:endParaRPr lang="en-US" altLang="bg-BG" sz="3200" b="1" smtClean="0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85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bg-BG" altLang="bg-BG" sz="3200" b="1" smtClean="0">
                <a:solidFill>
                  <a:srgbClr val="FF0000"/>
                </a:solidFill>
              </a:rPr>
              <a:t/>
            </a:r>
            <a:br>
              <a:rPr lang="bg-BG" altLang="bg-BG" sz="3200" b="1" smtClean="0">
                <a:solidFill>
                  <a:srgbClr val="FF0000"/>
                </a:solidFill>
              </a:rPr>
            </a:br>
            <a:r>
              <a:rPr lang="bg-BG" altLang="bg-BG" sz="3200" b="1" smtClean="0"/>
              <a:t>Показатели за възпроизводство на населението</a:t>
            </a:r>
            <a:br>
              <a:rPr lang="bg-BG" altLang="bg-BG" sz="3200" b="1" smtClean="0"/>
            </a:br>
            <a:r>
              <a:rPr lang="bg-BG" altLang="bg-BG" sz="3200" b="1" smtClean="0">
                <a:solidFill>
                  <a:srgbClr val="FF0000"/>
                </a:solidFill>
              </a:rPr>
              <a:t/>
            </a:r>
            <a:br>
              <a:rPr lang="bg-BG" altLang="bg-BG" sz="3200" b="1" smtClean="0">
                <a:solidFill>
                  <a:srgbClr val="FF0000"/>
                </a:solidFill>
              </a:rPr>
            </a:br>
            <a:endParaRPr lang="en-US" altLang="bg-BG" sz="3200" b="1" smtClean="0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16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bg-BG" altLang="bg-BG" sz="3200" b="1" smtClean="0">
                <a:solidFill>
                  <a:srgbClr val="FF0000"/>
                </a:solidFill>
              </a:rPr>
              <a:t/>
            </a:r>
            <a:br>
              <a:rPr lang="bg-BG" altLang="bg-BG" sz="3200" b="1" smtClean="0">
                <a:solidFill>
                  <a:srgbClr val="FF0000"/>
                </a:solidFill>
              </a:rPr>
            </a:br>
            <a:r>
              <a:rPr lang="bg-BG" altLang="bg-BG" sz="3200" b="1" smtClean="0"/>
              <a:t>Показатели за възпроизводство на населението</a:t>
            </a:r>
            <a:r>
              <a:rPr lang="bg-BG" altLang="bg-BG" sz="3200" b="1" smtClean="0">
                <a:solidFill>
                  <a:srgbClr val="FF0000"/>
                </a:solidFill>
              </a:rPr>
              <a:t/>
            </a:r>
            <a:br>
              <a:rPr lang="bg-BG" altLang="bg-BG" sz="3200" b="1" smtClean="0">
                <a:solidFill>
                  <a:srgbClr val="FF0000"/>
                </a:solidFill>
              </a:rPr>
            </a:br>
            <a:endParaRPr lang="en-US" altLang="bg-BG" sz="3200" b="1" smtClean="0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104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14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3200" b="1" smtClean="0"/>
              <a:t>ТЕНДЕНЦИИ НА РАЖДАЕМОСТТА В СВЕТА</a:t>
            </a:r>
            <a:endParaRPr lang="en-US" altLang="bg-BG" sz="3200" b="1" smtClean="0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8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3200" b="1" smtClean="0"/>
              <a:t>ТЕНДЕНЦИИ НА РАЖДАЕМОСТТА В СВЕТА</a:t>
            </a:r>
            <a:endParaRPr lang="en-US" altLang="bg-BG" sz="3200" b="1" smtClean="0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47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492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bg-BG" altLang="bg-BG" sz="3200" b="1" smtClean="0"/>
              <a:t>Жени в репродуктивна възраст и сумарна плодовитост  за световната популация</a:t>
            </a:r>
            <a:endParaRPr lang="en-US" altLang="bg-BG" sz="3200" b="1" smtClean="0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83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639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3200" b="1" smtClean="0"/>
              <a:t>РАЖДАЕМОСТ В ЕВРОПА</a:t>
            </a:r>
            <a:endParaRPr lang="en-US" altLang="bg-BG" sz="3200" b="1" smtClean="0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33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b="1" smtClean="0"/>
              <a:t>ПЛАН НА ЛЕКЦИЯТА</a:t>
            </a:r>
            <a:endParaRPr lang="en-US" altLang="bg-BG" b="1" smtClean="0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70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2400" b="1" smtClean="0"/>
              <a:t>РАЖДАЕМОСТ В СТРАНИТЕ НА ЕВРОПЕЙСКИЯ СЪЮЗ, 201</a:t>
            </a:r>
            <a:r>
              <a:rPr lang="en-US" altLang="bg-BG" sz="2400" b="1" smtClean="0"/>
              <a:t>5</a:t>
            </a:r>
            <a:r>
              <a:rPr lang="bg-BG" altLang="bg-BG" sz="2400" b="1" smtClean="0"/>
              <a:t> Г.</a:t>
            </a:r>
            <a:endParaRPr lang="en-US" altLang="bg-BG" sz="2400" b="1" smtClean="0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45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3200" b="1" smtClean="0"/>
              <a:t>СУМАРНА ПЛОДОВИТОСТ В ЕВРОПА</a:t>
            </a:r>
            <a:endParaRPr lang="en-US" altLang="bg-BG" sz="3200" b="1" smtClean="0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175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79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3200" b="1" smtClean="0"/>
              <a:t>ТЕНДЕНЦИИ НА РАЖДАЕМОСТТА В БЪЛГАРИЯ</a:t>
            </a:r>
            <a:endParaRPr lang="en-US" altLang="bg-BG" sz="3200" b="1" smtClean="0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8027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67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3200" b="1" smtClean="0"/>
              <a:t>ТЕНДЕНЦИИ НА РАЖДАЕМОСТТА В БЪЛГАРИЯ</a:t>
            </a:r>
            <a:endParaRPr lang="en-US" altLang="bg-BG" sz="3200" b="1" smtClean="0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9336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1813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952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3200" b="1" smtClean="0"/>
              <a:t>ТЕНДЕНЦИИ НА РАЖДАЕМОСТТА В БЪЛГАРИЯ</a:t>
            </a:r>
            <a:endParaRPr lang="en-US" altLang="bg-BG" sz="3200" b="1" smtClean="0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761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2400" b="1" smtClean="0"/>
              <a:t>КОЕФИЦИЕНТ НА РАЖДАЕМОСТ И ИЗВЪНБРАЧНИ РАЖДАНИЯ ПО ОБЛАСТИ, 2017 Г.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453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bg-BG" altLang="bg-BG" b="1" smtClean="0"/>
              <a:t>Основни понятия и коефициенти</a:t>
            </a:r>
            <a:r>
              <a:rPr lang="en-US" altLang="bg-BG" b="1" smtClean="0"/>
              <a:t/>
            </a:r>
            <a:br>
              <a:rPr lang="en-US" altLang="bg-BG" b="1" smtClean="0"/>
            </a:br>
            <a:endParaRPr lang="bg-BG" altLang="bg-BG" b="1" smtClean="0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4903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2400" b="1" smtClean="0"/>
              <a:t>ОТНОСИТЕЛЕН ДЯЛ НА ИЗВЪНБРАЧНИ РАЖДАНИЯ В СТРАНИТЕ НА ЕВРОПЕЙСКИЯ СЪЮЗ, 2017 Г.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3021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2400" b="1" smtClean="0"/>
              <a:t>СРЕДЕН БРОЙ ДЕЦА ПО СТЕПЕН НА ОБРАЗОВАНИЕ НА МАЙКАТА, 2017 Г.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2286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3200" b="1" smtClean="0"/>
              <a:t>РАЖДАНИЯ И АБОРТИ В БЪЛГАРИЯ</a:t>
            </a:r>
            <a:endParaRPr lang="en-US" altLang="bg-BG" sz="3200" b="1" smtClean="0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469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2400" b="1" smtClean="0"/>
              <a:t>Раждаемост, смъртност, естествен прираст на населението в България</a:t>
            </a:r>
            <a:endParaRPr lang="en-US" altLang="bg-BG" sz="2400" b="1" smtClean="0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968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altLang="bg-BG" smtClean="0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397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1800" smtClean="0"/>
              <a:t>Раждаемост, смъртност и естествен прираст </a:t>
            </a:r>
            <a:r>
              <a:rPr lang="en-US" altLang="bg-BG" sz="1800" smtClean="0"/>
              <a:t>(</a:t>
            </a:r>
            <a:r>
              <a:rPr lang="bg-BG" altLang="bg-BG" sz="1800" smtClean="0"/>
              <a:t>на 1000 души</a:t>
            </a:r>
            <a:r>
              <a:rPr lang="en-US" altLang="bg-BG" sz="1800" smtClean="0"/>
              <a:t>)</a:t>
            </a:r>
            <a:r>
              <a:rPr lang="bg-BG" altLang="bg-BG" sz="1800" smtClean="0"/>
              <a:t/>
            </a:r>
            <a:br>
              <a:rPr lang="bg-BG" altLang="bg-BG" sz="1800" smtClean="0"/>
            </a:br>
            <a:r>
              <a:rPr lang="bg-BG" altLang="bg-BG" sz="1000" i="1" smtClean="0"/>
              <a:t>Източник: НЦОЗА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247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bg-BG" altLang="bg-BG" smtClean="0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468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3200" b="1" smtClean="0"/>
              <a:t>Раждаемост</a:t>
            </a:r>
            <a:endParaRPr lang="en-US" altLang="bg-BG" sz="3200" b="1" smtClean="0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16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3200" smtClean="0"/>
              <a:t>Скала за оценка на раждаемостта</a:t>
            </a:r>
            <a:br>
              <a:rPr lang="bg-BG" altLang="bg-BG" sz="3200" smtClean="0"/>
            </a:br>
            <a:endParaRPr lang="en-US" altLang="bg-BG" sz="3200" b="1" smtClean="0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19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3200" b="1" smtClean="0"/>
              <a:t>Обща плодовитост</a:t>
            </a:r>
            <a:endParaRPr lang="en-US" altLang="bg-BG" sz="3200" b="1" smtClean="0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42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3200" b="1" smtClean="0"/>
              <a:t>Повъзрастова плодовитост</a:t>
            </a:r>
            <a:endParaRPr lang="en-US" altLang="bg-BG" sz="3200" b="1" smtClean="0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413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3200" b="1" smtClean="0"/>
              <a:t>Повъзрастова плодовитост</a:t>
            </a:r>
            <a:endParaRPr lang="en-US" altLang="bg-BG" sz="3200" b="1" smtClean="0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11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644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160</Words>
  <Application>Microsoft Office PowerPoint</Application>
  <PresentationFormat>Презентация на цял екран (4:3)</PresentationFormat>
  <Paragraphs>32</Paragraphs>
  <Slides>36</Slides>
  <Notes>0</Notes>
  <HiddenSlides>0</HiddenSlides>
  <MMClips>0</MMClips>
  <ScaleCrop>false</ScaleCrop>
  <HeadingPairs>
    <vt:vector size="8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Вградени OLE сървъри</vt:lpstr>
      </vt:variant>
      <vt:variant>
        <vt:i4>1</vt:i4>
      </vt:variant>
      <vt:variant>
        <vt:lpstr>Заглавия на слайдовете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Wingdings</vt:lpstr>
      <vt:lpstr>Тема на Office</vt:lpstr>
      <vt:lpstr>CorelDRAW.Graphic.10</vt:lpstr>
      <vt:lpstr>МЕДИКО-СОЦИАЛНИ АСПЕКТИ НА РАЖДАЕМОСТТА</vt:lpstr>
      <vt:lpstr>ПЛАН НА ЛЕКЦИЯТА</vt:lpstr>
      <vt:lpstr>Основни понятия и коефициенти </vt:lpstr>
      <vt:lpstr>Раждаемост</vt:lpstr>
      <vt:lpstr>Скала за оценка на раждаемостта </vt:lpstr>
      <vt:lpstr>Обща плодовитост</vt:lpstr>
      <vt:lpstr>Повъзрастова плодовитост</vt:lpstr>
      <vt:lpstr>Повъзрастова плодовитост</vt:lpstr>
      <vt:lpstr>Презентация на PowerPoint</vt:lpstr>
      <vt:lpstr> Показатели за възпроизводство на населението </vt:lpstr>
      <vt:lpstr> Показатели за възпроизводство на населението  </vt:lpstr>
      <vt:lpstr> Показатели за възпроизводство на населението </vt:lpstr>
      <vt:lpstr>Презентация на PowerPoint</vt:lpstr>
      <vt:lpstr>ТЕНДЕНЦИИ НА РАЖДАЕМОСТТА В СВЕТА</vt:lpstr>
      <vt:lpstr>ТЕНДЕНЦИИ НА РАЖДАЕМОСТТА В СВЕТА</vt:lpstr>
      <vt:lpstr>Презентация на PowerPoint</vt:lpstr>
      <vt:lpstr>Жени в репродуктивна възраст и сумарна плодовитост  за световната популация</vt:lpstr>
      <vt:lpstr>Презентация на PowerPoint</vt:lpstr>
      <vt:lpstr>РАЖДАЕМОСТ В ЕВРОПА</vt:lpstr>
      <vt:lpstr>РАЖДАЕМОСТ В СТРАНИТЕ НА ЕВРОПЕЙСКИЯ СЪЮЗ, 2015 Г.</vt:lpstr>
      <vt:lpstr>СУМАРНА ПЛОДОВИТОСТ В ЕВРОПА</vt:lpstr>
      <vt:lpstr>Презентация на PowerPoint</vt:lpstr>
      <vt:lpstr>ТЕНДЕНЦИИ НА РАЖДАЕМОСТТА В БЪЛГАРИЯ</vt:lpstr>
      <vt:lpstr>Презентация на PowerPoint</vt:lpstr>
      <vt:lpstr>ТЕНДЕНЦИИ НА РАЖДАЕМОСТТА В БЪЛГАРИЯ</vt:lpstr>
      <vt:lpstr>Презентация на PowerPoint</vt:lpstr>
      <vt:lpstr>Презентация на PowerPoint</vt:lpstr>
      <vt:lpstr>ТЕНДЕНЦИИ НА РАЖДАЕМОСТТА В БЪЛГАРИЯ</vt:lpstr>
      <vt:lpstr>КОЕФИЦИЕНТ НА РАЖДАЕМОСТ И ИЗВЪНБРАЧНИ РАЖДАНИЯ ПО ОБЛАСТИ, 2017 Г.</vt:lpstr>
      <vt:lpstr>ОТНОСИТЕЛЕН ДЯЛ НА ИЗВЪНБРАЧНИ РАЖДАНИЯ В СТРАНИТЕ НА ЕВРОПЕЙСКИЯ СЪЮЗ, 2017 Г.</vt:lpstr>
      <vt:lpstr>СРЕДЕН БРОЙ ДЕЦА ПО СТЕПЕН НА ОБРАЗОВАНИЕ НА МАЙКАТА, 2017 Г.</vt:lpstr>
      <vt:lpstr>РАЖДАНИЯ И АБОРТИ В БЪЛГАРИЯ</vt:lpstr>
      <vt:lpstr>Раждаемост, смъртност, естествен прираст на населението в България</vt:lpstr>
      <vt:lpstr>Презентация на PowerPoint</vt:lpstr>
      <vt:lpstr>Раждаемост, смъртност и естествен прираст (на 1000 души) Източник: НЦОЗА</vt:lpstr>
      <vt:lpstr>Презентация на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МЕДИКО-СОЦИАЛНИ АСПЕКТИ НА РАЖДАЕМОСТТА</dc:title>
  <dc:creator>Стела</dc:creator>
  <cp:lastModifiedBy>Стела</cp:lastModifiedBy>
  <cp:revision>4</cp:revision>
  <dcterms:created xsi:type="dcterms:W3CDTF">2020-03-19T09:07:38Z</dcterms:created>
  <dcterms:modified xsi:type="dcterms:W3CDTF">2020-03-20T11:23:22Z</dcterms:modified>
</cp:coreProperties>
</file>