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75"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6146DE-E91E-4384-B4E9-2A775C136521}" type="datetimeFigureOut">
              <a:rPr lang="bg-BG" smtClean="0"/>
              <a:t>19.3.2020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422E22-A7E8-4508-8DB5-600441D9BCCF}" type="slidenum">
              <a:rPr lang="bg-BG" smtClean="0"/>
              <a:t>‹#›</a:t>
            </a:fld>
            <a:endParaRPr lang="bg-BG"/>
          </a:p>
        </p:txBody>
      </p:sp>
    </p:spTree>
    <p:extLst>
      <p:ext uri="{BB962C8B-B14F-4D97-AF65-F5344CB8AC3E}">
        <p14:creationId xmlns:p14="http://schemas.microsoft.com/office/powerpoint/2010/main" val="2399067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Eosinophil" TargetMode="External"/><Relationship Id="rId3" Type="http://schemas.openxmlformats.org/officeDocument/2006/relationships/hyperlink" Target="https://en.wikipedia.org/wiki/B_lymphocytes" TargetMode="External"/><Relationship Id="rId7" Type="http://schemas.openxmlformats.org/officeDocument/2006/relationships/hyperlink" Target="https://en.wikipedia.org/wiki/Neutrophil" TargetMode="External"/><Relationship Id="rId12" Type="http://schemas.openxmlformats.org/officeDocument/2006/relationships/hyperlink" Target="https://en.wikipedia.org/wiki/Immune_system"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en.wikipedia.org/wiki/Macrophage" TargetMode="External"/><Relationship Id="rId11" Type="http://schemas.openxmlformats.org/officeDocument/2006/relationships/hyperlink" Target="https://en.wikipedia.org/wiki/Mast_cell" TargetMode="External"/><Relationship Id="rId5" Type="http://schemas.openxmlformats.org/officeDocument/2006/relationships/hyperlink" Target="https://en.wikipedia.org/wiki/Natural_killer_cell" TargetMode="External"/><Relationship Id="rId10" Type="http://schemas.openxmlformats.org/officeDocument/2006/relationships/hyperlink" Target="https://en.wikipedia.org/wiki/Platelet" TargetMode="External"/><Relationship Id="rId4" Type="http://schemas.openxmlformats.org/officeDocument/2006/relationships/hyperlink" Target="https://en.wikipedia.org/wiki/Follicular_dendritic_cells" TargetMode="External"/><Relationship Id="rId9" Type="http://schemas.openxmlformats.org/officeDocument/2006/relationships/hyperlink" Target="https://en.wikipedia.org/wiki/Basophi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bg-BG" sz="1400" smtClean="0"/>
              <a:t>March of Atopy is a contested concept.</a:t>
            </a:r>
          </a:p>
        </p:txBody>
      </p:sp>
      <p:sp>
        <p:nvSpPr>
          <p:cNvPr id="327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21298F0B-6BB1-4DD9-B7B1-78C473D2FBCA}" type="slidenum">
              <a:rPr lang="en-GB" altLang="bg-BG"/>
              <a:pPr algn="r" eaLnBrk="1" hangingPunct="1">
                <a:spcBef>
                  <a:spcPct val="0"/>
                </a:spcBef>
              </a:pPr>
              <a:t>16</a:t>
            </a:fld>
            <a:endParaRPr lang="en-GB" altLang="bg-BG"/>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bg-BG" smtClean="0"/>
              <a:t>Акарите живеят практически във всички дюшеци, матраци, килими и спално бельо. </a:t>
            </a:r>
          </a:p>
        </p:txBody>
      </p:sp>
    </p:spTree>
    <p:extLst>
      <p:ext uri="{BB962C8B-B14F-4D97-AF65-F5344CB8AC3E}">
        <p14:creationId xmlns:p14="http://schemas.microsoft.com/office/powerpoint/2010/main" val="209593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bg-BG" smtClean="0"/>
              <a:t>Снимки на различни тревни видове и техните полени. </a:t>
            </a:r>
          </a:p>
        </p:txBody>
      </p:sp>
    </p:spTree>
    <p:extLst>
      <p:ext uri="{BB962C8B-B14F-4D97-AF65-F5344CB8AC3E}">
        <p14:creationId xmlns:p14="http://schemas.microsoft.com/office/powerpoint/2010/main" val="1985510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bg-BG" altLang="bg-BG" smtClean="0"/>
              <a:t>Поленовият календар дава информация за продължителността и интензитета на цъфтеж на</a:t>
            </a:r>
            <a:r>
              <a:rPr lang="bg-BG" altLang="bg-BG" b="1" smtClean="0"/>
              <a:t> най-важните алергизиращи растителни видове в България: сем. Брезови, сем. Житни, плевели и други</a:t>
            </a:r>
            <a:r>
              <a:rPr lang="bg-BG" altLang="bg-BG" smtClean="0"/>
              <a:t>. Поленовият календар дава ориентировъчна информация. Цветовете означават различната степен на въздушна концентрация на полени.</a:t>
            </a:r>
          </a:p>
        </p:txBody>
      </p:sp>
    </p:spTree>
    <p:extLst>
      <p:ext uri="{BB962C8B-B14F-4D97-AF65-F5344CB8AC3E}">
        <p14:creationId xmlns:p14="http://schemas.microsoft.com/office/powerpoint/2010/main" val="1314740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Structural and molecular studies have revealed that allergens are a diverse group of proteins with different structures and biological functions. Most common allergens have been cloned, sequenced and manufactured as recombinant proteins in high-level expression systems </a:t>
            </a:r>
            <a:endParaRPr lang="bg-BG" altLang="bg-BG"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A4E3608-19E3-4A05-85DF-3226B4B5471F}" type="slidenum">
              <a:rPr lang="bg-BG" altLang="bg-BG"/>
              <a:pPr>
                <a:spcBef>
                  <a:spcPct val="0"/>
                </a:spcBef>
              </a:pPr>
              <a:t>44</a:t>
            </a:fld>
            <a:endParaRPr lang="bg-BG" altLang="bg-BG"/>
          </a:p>
        </p:txBody>
      </p:sp>
    </p:spTree>
    <p:extLst>
      <p:ext uri="{BB962C8B-B14F-4D97-AF65-F5344CB8AC3E}">
        <p14:creationId xmlns:p14="http://schemas.microsoft.com/office/powerpoint/2010/main" val="1727466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Some allergens are more important than others. Usually &gt; 50% prevalence defines a major allergens and &lt; 20% is minor. The current definition of major allergen is based on the prevalence of IgE or skin reactivity in subjects that are sensitized (usually very strongly) to the total extract.</a:t>
            </a:r>
            <a:endParaRPr lang="bg-BG" altLang="bg-BG"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4E2815A-2B98-48F4-A2DD-1FEBE5F13C48}" type="slidenum">
              <a:rPr lang="bg-BG" altLang="bg-BG"/>
              <a:pPr>
                <a:spcBef>
                  <a:spcPct val="0"/>
                </a:spcBef>
              </a:pPr>
              <a:t>45</a:t>
            </a:fld>
            <a:endParaRPr lang="bg-BG" altLang="bg-BG"/>
          </a:p>
        </p:txBody>
      </p:sp>
    </p:spTree>
    <p:extLst>
      <p:ext uri="{BB962C8B-B14F-4D97-AF65-F5344CB8AC3E}">
        <p14:creationId xmlns:p14="http://schemas.microsoft.com/office/powerpoint/2010/main" val="2499900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Pollens are tiny grains needed to fertilize many kinds of plants. Each plant has a period of pollination that does not vary much from year to year. However, the weather can affect the amount of pollen in the air at any time</a:t>
            </a:r>
            <a:endParaRPr lang="bg-BG" altLang="bg-BG"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6038333-FE45-439F-BD4C-6F6B7AE6ECEE}" type="slidenum">
              <a:rPr lang="bg-BG" altLang="bg-BG"/>
              <a:pPr>
                <a:spcBef>
                  <a:spcPct val="0"/>
                </a:spcBef>
              </a:pPr>
              <a:t>46</a:t>
            </a:fld>
            <a:endParaRPr lang="bg-BG" altLang="bg-BG"/>
          </a:p>
        </p:txBody>
      </p:sp>
    </p:spTree>
    <p:extLst>
      <p:ext uri="{BB962C8B-B14F-4D97-AF65-F5344CB8AC3E}">
        <p14:creationId xmlns:p14="http://schemas.microsoft.com/office/powerpoint/2010/main" val="2305140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latin typeface="Arial" charset="0"/>
                <a:cs typeface="Arial" charset="0"/>
              </a:rPr>
              <a:t>grass pollens and garden flowers</a:t>
            </a:r>
            <a:endParaRPr lang="bg-BG" altLang="bg-BG"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9F41B26-BA04-440F-B8C2-7200984CB49B}" type="slidenum">
              <a:rPr lang="bg-BG" altLang="bg-BG"/>
              <a:pPr>
                <a:spcBef>
                  <a:spcPct val="0"/>
                </a:spcBef>
              </a:pPr>
              <a:t>47</a:t>
            </a:fld>
            <a:endParaRPr lang="bg-BG" altLang="bg-BG"/>
          </a:p>
        </p:txBody>
      </p:sp>
    </p:spTree>
    <p:extLst>
      <p:ext uri="{BB962C8B-B14F-4D97-AF65-F5344CB8AC3E}">
        <p14:creationId xmlns:p14="http://schemas.microsoft.com/office/powerpoint/2010/main" val="1433589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Bushes</a:t>
            </a:r>
            <a:endParaRPr lang="bg-BG" altLang="bg-BG"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912035E-24ED-4722-A9B7-B2684CAA0879}" type="slidenum">
              <a:rPr lang="bg-BG" altLang="bg-BG"/>
              <a:pPr>
                <a:spcBef>
                  <a:spcPct val="0"/>
                </a:spcBef>
              </a:pPr>
              <a:t>48</a:t>
            </a:fld>
            <a:endParaRPr lang="bg-BG" altLang="bg-BG"/>
          </a:p>
        </p:txBody>
      </p:sp>
    </p:spTree>
    <p:extLst>
      <p:ext uri="{BB962C8B-B14F-4D97-AF65-F5344CB8AC3E}">
        <p14:creationId xmlns:p14="http://schemas.microsoft.com/office/powerpoint/2010/main" val="948804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Weeds</a:t>
            </a:r>
            <a:endParaRPr lang="bg-BG" altLang="bg-BG"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9C66AF6-B0B8-4606-8DED-E14282D9DE45}" type="slidenum">
              <a:rPr lang="bg-BG" altLang="bg-BG"/>
              <a:pPr>
                <a:spcBef>
                  <a:spcPct val="0"/>
                </a:spcBef>
              </a:pPr>
              <a:t>49</a:t>
            </a:fld>
            <a:endParaRPr lang="bg-BG" altLang="bg-BG"/>
          </a:p>
        </p:txBody>
      </p:sp>
    </p:spTree>
    <p:extLst>
      <p:ext uri="{BB962C8B-B14F-4D97-AF65-F5344CB8AC3E}">
        <p14:creationId xmlns:p14="http://schemas.microsoft.com/office/powerpoint/2010/main" val="2317389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bg-BG" altLang="bg-BG" smtClean="0">
                <a:latin typeface="Arial Unicode MS" pitchFamily="34" charset="-128"/>
                <a:ea typeface="Arial Unicode MS" pitchFamily="34" charset="-128"/>
                <a:cs typeface="Arial Unicode MS" pitchFamily="34" charset="-128"/>
              </a:rPr>
              <a:t>The two major types of tests for IgE-mediated type I hypersensitivity reactions</a:t>
            </a:r>
            <a:r>
              <a:rPr lang="en-US" altLang="bg-BG" smtClean="0">
                <a:latin typeface="Arial Unicode MS" pitchFamily="34" charset="-128"/>
                <a:ea typeface="Arial Unicode MS" pitchFamily="34" charset="-128"/>
                <a:cs typeface="Arial Unicode MS" pitchFamily="34" charset="-128"/>
              </a:rPr>
              <a:t> </a:t>
            </a:r>
            <a:r>
              <a:rPr lang="bg-BG" altLang="bg-BG" smtClean="0">
                <a:latin typeface="Arial Unicode MS" pitchFamily="34" charset="-128"/>
                <a:ea typeface="Arial Unicode MS" pitchFamily="34" charset="-128"/>
                <a:cs typeface="Arial Unicode MS" pitchFamily="34" charset="-128"/>
              </a:rPr>
              <a:t>are </a:t>
            </a:r>
            <a:r>
              <a:rPr lang="en-US" altLang="bg-BG" smtClean="0">
                <a:latin typeface="Arial Unicode MS" pitchFamily="34" charset="-128"/>
                <a:ea typeface="Arial Unicode MS" pitchFamily="34" charset="-128"/>
                <a:cs typeface="Arial Unicode MS" pitchFamily="34" charset="-128"/>
              </a:rPr>
              <a:t>: </a:t>
            </a:r>
          </a:p>
          <a:p>
            <a:endParaRPr lang="bg-BG" altLang="bg-BG"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928E9E7-EC45-4044-988E-E545D35ABD31}" type="slidenum">
              <a:rPr lang="bg-BG" altLang="bg-BG"/>
              <a:pPr>
                <a:spcBef>
                  <a:spcPct val="0"/>
                </a:spcBef>
              </a:pPr>
              <a:t>52</a:t>
            </a:fld>
            <a:endParaRPr lang="bg-BG" altLang="bg-BG"/>
          </a:p>
        </p:txBody>
      </p:sp>
    </p:spTree>
    <p:extLst>
      <p:ext uri="{BB962C8B-B14F-4D97-AF65-F5344CB8AC3E}">
        <p14:creationId xmlns:p14="http://schemas.microsoft.com/office/powerpoint/2010/main" val="320942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bg-BG" smtClean="0"/>
              <a:t>An </a:t>
            </a:r>
            <a:r>
              <a:rPr lang="en-US" altLang="bg-BG" b="1" smtClean="0"/>
              <a:t>Fc receptor</a:t>
            </a:r>
            <a:r>
              <a:rPr lang="en-US" altLang="bg-BG" smtClean="0"/>
              <a:t> is a protein found on the surface of certain cells – including, among others, </a:t>
            </a:r>
            <a:r>
              <a:rPr lang="en-US" altLang="bg-BG" smtClean="0">
                <a:hlinkClick r:id="rId3" tooltip="B lymphocytes"/>
              </a:rPr>
              <a:t>B lymphocytes</a:t>
            </a:r>
            <a:r>
              <a:rPr lang="en-US" altLang="bg-BG" smtClean="0"/>
              <a:t>, </a:t>
            </a:r>
            <a:r>
              <a:rPr lang="en-US" altLang="bg-BG" smtClean="0">
                <a:hlinkClick r:id="rId4" tooltip="Follicular dendritic cells"/>
              </a:rPr>
              <a:t>follicular dendritic cells</a:t>
            </a:r>
            <a:r>
              <a:rPr lang="en-US" altLang="bg-BG" smtClean="0"/>
              <a:t>, </a:t>
            </a:r>
            <a:r>
              <a:rPr lang="en-US" altLang="bg-BG" smtClean="0">
                <a:hlinkClick r:id="rId5" tooltip="Natural killer cell"/>
              </a:rPr>
              <a:t>natural killer cells</a:t>
            </a:r>
            <a:r>
              <a:rPr lang="en-US" altLang="bg-BG" smtClean="0"/>
              <a:t>, </a:t>
            </a:r>
            <a:r>
              <a:rPr lang="en-US" altLang="bg-BG" smtClean="0">
                <a:hlinkClick r:id="rId6" tooltip="Macrophage"/>
              </a:rPr>
              <a:t>macrophages</a:t>
            </a:r>
            <a:r>
              <a:rPr lang="en-US" altLang="bg-BG" smtClean="0"/>
              <a:t>, </a:t>
            </a:r>
            <a:r>
              <a:rPr lang="en-US" altLang="bg-BG" smtClean="0">
                <a:hlinkClick r:id="rId7" tooltip="Neutrophil"/>
              </a:rPr>
              <a:t>neutrophils</a:t>
            </a:r>
            <a:r>
              <a:rPr lang="en-US" altLang="bg-BG" smtClean="0"/>
              <a:t>, </a:t>
            </a:r>
            <a:r>
              <a:rPr lang="en-US" altLang="bg-BG" smtClean="0">
                <a:hlinkClick r:id="rId8" tooltip="Eosinophil"/>
              </a:rPr>
              <a:t>eosinophils</a:t>
            </a:r>
            <a:r>
              <a:rPr lang="en-US" altLang="bg-BG" smtClean="0"/>
              <a:t>, </a:t>
            </a:r>
            <a:r>
              <a:rPr lang="en-US" altLang="bg-BG" smtClean="0">
                <a:hlinkClick r:id="rId9" tooltip="Basophil"/>
              </a:rPr>
              <a:t>basophils</a:t>
            </a:r>
            <a:r>
              <a:rPr lang="en-US" altLang="bg-BG" smtClean="0"/>
              <a:t>, human </a:t>
            </a:r>
            <a:r>
              <a:rPr lang="en-US" altLang="bg-BG" smtClean="0">
                <a:hlinkClick r:id="rId10" tooltip="Platelet"/>
              </a:rPr>
              <a:t>platelets</a:t>
            </a:r>
            <a:r>
              <a:rPr lang="en-US" altLang="bg-BG" smtClean="0"/>
              <a:t>, and </a:t>
            </a:r>
            <a:r>
              <a:rPr lang="en-US" altLang="bg-BG" smtClean="0">
                <a:hlinkClick r:id="rId11" tooltip="Mast cell"/>
              </a:rPr>
              <a:t>mast cells</a:t>
            </a:r>
            <a:r>
              <a:rPr lang="en-US" altLang="bg-BG" smtClean="0"/>
              <a:t> – that contribute to the protective functions of the </a:t>
            </a:r>
            <a:r>
              <a:rPr lang="en-US" altLang="bg-BG" smtClean="0">
                <a:hlinkClick r:id="rId12" tooltip="Immune system"/>
              </a:rPr>
              <a:t>immune system</a:t>
            </a:r>
            <a:r>
              <a:rPr lang="en-US" altLang="bg-BG" smtClean="0"/>
              <a:t>.</a:t>
            </a:r>
            <a:endParaRPr lang="bg-BG" altLang="bg-BG"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D57EC5B-81B3-4B27-BD3F-7320D5978EA1}" type="slidenum">
              <a:rPr lang="bg-BG" altLang="bg-BG"/>
              <a:pPr>
                <a:spcBef>
                  <a:spcPct val="0"/>
                </a:spcBef>
              </a:pPr>
              <a:t>19</a:t>
            </a:fld>
            <a:endParaRPr lang="bg-BG" altLang="bg-BG"/>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bg-BG" altLang="bg-BG" smtClean="0">
                <a:latin typeface="Arial Unicode MS" pitchFamily="34" charset="-128"/>
                <a:ea typeface="Arial Unicode MS" pitchFamily="34" charset="-128"/>
                <a:cs typeface="Arial Unicode MS" pitchFamily="34" charset="-128"/>
              </a:rPr>
              <a:t>can be performed</a:t>
            </a:r>
            <a:endParaRPr lang="bg-BG" altLang="bg-BG"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09F7A71-1663-4958-906D-866435174A48}" type="slidenum">
              <a:rPr lang="bg-BG" altLang="bg-BG"/>
              <a:pPr>
                <a:spcBef>
                  <a:spcPct val="0"/>
                </a:spcBef>
              </a:pPr>
              <a:t>58</a:t>
            </a:fld>
            <a:endParaRPr lang="bg-BG" altLang="bg-BG"/>
          </a:p>
        </p:txBody>
      </p:sp>
    </p:spTree>
    <p:extLst>
      <p:ext uri="{BB962C8B-B14F-4D97-AF65-F5344CB8AC3E}">
        <p14:creationId xmlns:p14="http://schemas.microsoft.com/office/powerpoint/2010/main" val="321576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The first GWAS for asthma was completed in 2007 by Moffatt and colleagues, a discovery cohort of 994 patients with childhood onset asthma and 1243 nonasthma controls identified significant association to a locus on chromosome 17q21 </a:t>
            </a:r>
            <a:endParaRPr lang="bg-BG" altLang="bg-BG"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26D97AE-10AE-487B-9C38-E15B784F47AB}" type="slidenum">
              <a:rPr lang="bg-BG" altLang="bg-BG"/>
              <a:pPr>
                <a:spcBef>
                  <a:spcPct val="0"/>
                </a:spcBef>
              </a:pPr>
              <a:t>20</a:t>
            </a:fld>
            <a:endParaRPr lang="bg-BG" altLang="bg-BG"/>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The first GWAS for asthma was completed in 2007 by</a:t>
            </a:r>
            <a:r>
              <a:rPr lang="bg-BG" altLang="bg-BG" smtClean="0"/>
              <a:t> </a:t>
            </a:r>
            <a:r>
              <a:rPr lang="en-US" altLang="bg-BG" smtClean="0"/>
              <a:t>Moffatt and colleagues, a discovery cohort of 994</a:t>
            </a:r>
          </a:p>
          <a:p>
            <a:pPr eaLnBrk="1" hangingPunct="1">
              <a:spcBef>
                <a:spcPct val="0"/>
              </a:spcBef>
            </a:pPr>
            <a:r>
              <a:rPr lang="en-US" altLang="bg-BG" smtClean="0"/>
              <a:t>patients with childhood onset asthma and 1243 non</a:t>
            </a:r>
            <a:r>
              <a:rPr lang="bg-BG" altLang="bg-BG" smtClean="0"/>
              <a:t> </a:t>
            </a:r>
            <a:r>
              <a:rPr lang="en-US" altLang="bg-BG" smtClean="0"/>
              <a:t>asthma</a:t>
            </a:r>
            <a:r>
              <a:rPr lang="bg-BG" altLang="bg-BG" smtClean="0"/>
              <a:t> </a:t>
            </a:r>
            <a:r>
              <a:rPr lang="en-US" altLang="bg-BG" smtClean="0"/>
              <a:t>controls identified significant association to a</a:t>
            </a:r>
          </a:p>
          <a:p>
            <a:pPr eaLnBrk="1" hangingPunct="1">
              <a:spcBef>
                <a:spcPct val="0"/>
              </a:spcBef>
            </a:pPr>
            <a:r>
              <a:rPr lang="en-US" altLang="bg-BG" smtClean="0"/>
              <a:t>locus on chromosome 17q21</a:t>
            </a:r>
            <a:r>
              <a:rPr lang="bg-BG" altLang="bg-BG" smtClean="0"/>
              <a:t> </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C738929-9BB4-4B56-B808-1C1B49224A33}" type="slidenum">
              <a:rPr lang="bg-BG" altLang="bg-BG"/>
              <a:pPr>
                <a:spcBef>
                  <a:spcPct val="0"/>
                </a:spcBef>
              </a:pPr>
              <a:t>21</a:t>
            </a:fld>
            <a:endParaRPr lang="bg-BG" altLang="bg-BG"/>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The antigen-presenting cells then migrate to lymph nodes, where they prime naïve TH cells that bear receptors for the specific antigen. </a:t>
            </a:r>
            <a:endParaRPr lang="bg-BG" altLang="bg-BG"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5476C43-C01F-4B0B-B036-207858966842}" type="slidenum">
              <a:rPr lang="bg-BG" altLang="bg-BG"/>
              <a:pPr>
                <a:spcBef>
                  <a:spcPct val="0"/>
                </a:spcBef>
              </a:pPr>
              <a:t>22</a:t>
            </a:fld>
            <a:endParaRPr lang="bg-BG" altLang="bg-BG"/>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Histamine: This mediator acts on histamine 1 (H1) and histamine 2 (H2) receptors to cause contraction of smooth muscles of the airway and GI tract, increased vasopermeability and vasodilation, enhanced mucus production, pruritus, cutaneous vasodilation, and gastric acid secretion. Tryptase is found in all human mast cells but in few other cells and thus is a good marker of mast cell activation. </a:t>
            </a:r>
            <a:endParaRPr lang="bg-BG" altLang="bg-BG"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6A41227-F5FD-415F-AD69-6CC8ADFB4219}" type="slidenum">
              <a:rPr lang="bg-BG" altLang="bg-BG"/>
              <a:pPr>
                <a:spcBef>
                  <a:spcPct val="0"/>
                </a:spcBef>
              </a:pPr>
              <a:t>24</a:t>
            </a:fld>
            <a:endParaRPr lang="bg-BG" altLang="bg-BG"/>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They can also recognise normal tissue during episodes of autoimmune diseases. This subset can be further subdivided into Th1 and Th2,</a:t>
            </a:r>
            <a:endParaRPr lang="bg-BG" altLang="bg-BG"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F0B0290-43E5-4286-A294-112F3527893D}" type="slidenum">
              <a:rPr lang="bg-BG" altLang="bg-BG"/>
              <a:pPr>
                <a:spcBef>
                  <a:spcPct val="0"/>
                </a:spcBef>
              </a:pPr>
              <a:t>30</a:t>
            </a:fld>
            <a:endParaRPr lang="bg-BG" altLang="bg-BG"/>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Further, Th1-dominated responses are involved in the pathogenesis of organ-specific autoimmune disorders, Crohn's disease, sarcoidosis, acute kidney allograft rejection, and some unexplained recurrent abortions.</a:t>
            </a:r>
            <a:endParaRPr lang="bg-BG" altLang="bg-BG"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9830AA0-DB4E-4C37-AFEB-E9C1B1C44395}" type="slidenum">
              <a:rPr lang="bg-BG" altLang="bg-BG"/>
              <a:pPr>
                <a:spcBef>
                  <a:spcPct val="0"/>
                </a:spcBef>
              </a:pPr>
              <a:t>31</a:t>
            </a:fld>
            <a:endParaRPr lang="bg-BG" altLang="bg-BG"/>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bg-BG" smtClean="0"/>
              <a:t>people are not allergic to an animal’s hair, but to an allergen found in the saliva, dander (dead skin flakes) or urine of an animal with fur.</a:t>
            </a:r>
            <a:endParaRPr lang="bg-BG" altLang="bg-BG"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9AD9CBD-8CD3-42CB-91A5-7927CAC7820F}" type="slidenum">
              <a:rPr lang="bg-BG" altLang="bg-BG"/>
              <a:pPr>
                <a:spcBef>
                  <a:spcPct val="0"/>
                </a:spcBef>
              </a:pPr>
              <a:t>35</a:t>
            </a:fld>
            <a:endParaRPr lang="bg-BG" altLang="bg-B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bg-BG"/>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Rectangle 4"/>
          <p:cNvSpPr>
            <a:spLocks noGrp="1" noChangeArrowheads="1"/>
          </p:cNvSpPr>
          <p:nvPr>
            <p:ph type="dt" sz="half" idx="10"/>
          </p:nvPr>
        </p:nvSpPr>
        <p:spPr/>
        <p:txBody>
          <a:bodyPr/>
          <a:lstStyle>
            <a:lvl1pPr>
              <a:defRPr/>
            </a:lvl1pPr>
          </a:lstStyle>
          <a:p>
            <a:pPr>
              <a:defRPr/>
            </a:pPr>
            <a:endParaRPr lang="bg-BG" altLang="bg-BG"/>
          </a:p>
        </p:txBody>
      </p:sp>
      <p:sp>
        <p:nvSpPr>
          <p:cNvPr id="6" name="Rectangle 5"/>
          <p:cNvSpPr>
            <a:spLocks noGrp="1" noChangeArrowheads="1"/>
          </p:cNvSpPr>
          <p:nvPr>
            <p:ph type="ftr" sz="quarter" idx="11"/>
          </p:nvPr>
        </p:nvSpPr>
        <p:spPr/>
        <p:txBody>
          <a:bodyPr/>
          <a:lstStyle>
            <a:lvl1pPr>
              <a:defRPr/>
            </a:lvl1pPr>
          </a:lstStyle>
          <a:p>
            <a:pPr>
              <a:defRPr/>
            </a:pPr>
            <a:endParaRPr lang="bg-BG" altLang="bg-BG"/>
          </a:p>
        </p:txBody>
      </p:sp>
      <p:sp>
        <p:nvSpPr>
          <p:cNvPr id="7" name="Rectangle 6"/>
          <p:cNvSpPr>
            <a:spLocks noGrp="1" noChangeArrowheads="1"/>
          </p:cNvSpPr>
          <p:nvPr>
            <p:ph type="sldNum" sz="quarter" idx="12"/>
          </p:nvPr>
        </p:nvSpPr>
        <p:spPr/>
        <p:txBody>
          <a:bodyPr/>
          <a:lstStyle>
            <a:lvl1pPr>
              <a:defRPr/>
            </a:lvl1pPr>
          </a:lstStyle>
          <a:p>
            <a:fld id="{840414BF-729E-4195-BEB9-4A2E15D629BE}" type="slidenum">
              <a:rPr lang="bg-BG" altLang="bg-BG"/>
              <a:pPr/>
              <a:t>‹#›</a:t>
            </a:fld>
            <a:endParaRPr lang="bg-BG" altLang="bg-BG"/>
          </a:p>
        </p:txBody>
      </p:sp>
    </p:spTree>
    <p:extLst>
      <p:ext uri="{BB962C8B-B14F-4D97-AF65-F5344CB8AC3E}">
        <p14:creationId xmlns:p14="http://schemas.microsoft.com/office/powerpoint/2010/main" val="1829512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bg-BG"/>
          </a:p>
        </p:txBody>
      </p:sp>
      <p:sp>
        <p:nvSpPr>
          <p:cNvPr id="3" name="Content Placeholder 2"/>
          <p:cNvSpPr>
            <a:spLocks noGrp="1"/>
          </p:cNvSpPr>
          <p:nvPr>
            <p:ph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a:xfrm>
            <a:off x="1066800" y="6248400"/>
            <a:ext cx="1905000" cy="457200"/>
          </a:xfrm>
        </p:spPr>
        <p:txBody>
          <a:bodyPr/>
          <a:lstStyle>
            <a:lvl1pPr>
              <a:defRPr/>
            </a:lvl1pPr>
          </a:lstStyle>
          <a:p>
            <a:pPr>
              <a:defRPr/>
            </a:pPr>
            <a:endParaRPr lang="bg-BG" altLang="bg-BG"/>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pPr>
              <a:defRPr/>
            </a:pPr>
            <a:endParaRPr lang="bg-BG" altLang="bg-BG"/>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C4F21FCD-44FD-436C-9096-86875DE4BED9}" type="slidenum">
              <a:rPr lang="bg-BG" altLang="bg-BG"/>
              <a:pPr/>
              <a:t>‹#›</a:t>
            </a:fld>
            <a:endParaRPr lang="bg-BG" altLang="bg-BG"/>
          </a:p>
        </p:txBody>
      </p:sp>
    </p:spTree>
    <p:extLst>
      <p:ext uri="{BB962C8B-B14F-4D97-AF65-F5344CB8AC3E}">
        <p14:creationId xmlns:p14="http://schemas.microsoft.com/office/powerpoint/2010/main" val="2350057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1000" y="1063625"/>
            <a:ext cx="8356600" cy="373063"/>
          </a:xfrm>
        </p:spPr>
        <p:txBody>
          <a:bodyPr/>
          <a:lstStyle/>
          <a:p>
            <a:r>
              <a:rPr lang="en-US" smtClean="0"/>
              <a:t>Click to edit Master title style</a:t>
            </a:r>
            <a:endParaRPr lang="bg-BG"/>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lipArt Placeholder 3"/>
          <p:cNvSpPr>
            <a:spLocks noGrp="1"/>
          </p:cNvSpPr>
          <p:nvPr>
            <p:ph type="clipArt" sz="half" idx="2"/>
          </p:nvPr>
        </p:nvSpPr>
        <p:spPr>
          <a:xfrm>
            <a:off x="4648200" y="1600200"/>
            <a:ext cx="4038600" cy="4525963"/>
          </a:xfrm>
          <a:prstGeom prst="rect">
            <a:avLst/>
          </a:prstGeom>
        </p:spPr>
        <p:txBody>
          <a:bodyPr>
            <a:normAutofit/>
          </a:bodyPr>
          <a:lstStyle/>
          <a:p>
            <a:pPr lvl="0"/>
            <a:endParaRPr lang="bg-BG" noProof="0" smtClean="0"/>
          </a:p>
        </p:txBody>
      </p:sp>
    </p:spTree>
    <p:extLst>
      <p:ext uri="{BB962C8B-B14F-4D97-AF65-F5344CB8AC3E}">
        <p14:creationId xmlns:p14="http://schemas.microsoft.com/office/powerpoint/2010/main" val="1395451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bg-BG"/>
          </a:p>
        </p:txBody>
      </p:sp>
      <p:sp>
        <p:nvSpPr>
          <p:cNvPr id="3" name="Content Placeholder 2"/>
          <p:cNvSpPr>
            <a:spLocks noGrp="1"/>
          </p:cNvSpPr>
          <p:nvPr>
            <p:ph sz="quarter" idx="1"/>
          </p:nvPr>
        </p:nvSpPr>
        <p:spPr>
          <a:xfrm>
            <a:off x="10668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quarter" idx="2"/>
          </p:nvPr>
        </p:nvSpPr>
        <p:spPr>
          <a:xfrm>
            <a:off x="10668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half" idx="3"/>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Rectangle 17"/>
          <p:cNvSpPr>
            <a:spLocks noGrp="1" noChangeArrowheads="1"/>
          </p:cNvSpPr>
          <p:nvPr>
            <p:ph type="dt" sz="half" idx="10"/>
          </p:nvPr>
        </p:nvSpPr>
        <p:spPr/>
        <p:txBody>
          <a:bodyPr/>
          <a:lstStyle>
            <a:lvl1pPr>
              <a:defRPr/>
            </a:lvl1pPr>
          </a:lstStyle>
          <a:p>
            <a:pPr>
              <a:defRPr/>
            </a:pPr>
            <a:endParaRPr lang="bg-BG" altLang="bg-BG"/>
          </a:p>
        </p:txBody>
      </p:sp>
      <p:sp>
        <p:nvSpPr>
          <p:cNvPr id="7" name="Rectangle 18"/>
          <p:cNvSpPr>
            <a:spLocks noGrp="1" noChangeArrowheads="1"/>
          </p:cNvSpPr>
          <p:nvPr>
            <p:ph type="ftr" sz="quarter" idx="11"/>
          </p:nvPr>
        </p:nvSpPr>
        <p:spPr/>
        <p:txBody>
          <a:bodyPr/>
          <a:lstStyle>
            <a:lvl1pPr>
              <a:defRPr/>
            </a:lvl1pPr>
          </a:lstStyle>
          <a:p>
            <a:pPr>
              <a:defRPr/>
            </a:pPr>
            <a:endParaRPr lang="bg-BG" altLang="bg-BG"/>
          </a:p>
        </p:txBody>
      </p:sp>
      <p:sp>
        <p:nvSpPr>
          <p:cNvPr id="8" name="Rectangle 19"/>
          <p:cNvSpPr>
            <a:spLocks noGrp="1" noChangeArrowheads="1"/>
          </p:cNvSpPr>
          <p:nvPr>
            <p:ph type="sldNum" sz="quarter" idx="12"/>
          </p:nvPr>
        </p:nvSpPr>
        <p:spPr/>
        <p:txBody>
          <a:bodyPr/>
          <a:lstStyle>
            <a:lvl1pPr>
              <a:defRPr/>
            </a:lvl1pPr>
          </a:lstStyle>
          <a:p>
            <a:fld id="{41D18206-921D-4C39-93ED-8F3DF5456A30}" type="slidenum">
              <a:rPr lang="bg-BG" altLang="bg-BG"/>
              <a:pPr/>
              <a:t>‹#›</a:t>
            </a:fld>
            <a:endParaRPr lang="bg-BG" altLang="bg-BG"/>
          </a:p>
        </p:txBody>
      </p:sp>
    </p:spTree>
    <p:extLst>
      <p:ext uri="{BB962C8B-B14F-4D97-AF65-F5344CB8AC3E}">
        <p14:creationId xmlns:p14="http://schemas.microsoft.com/office/powerpoint/2010/main" val="355412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wmf"/><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bg.wikipedia.org/wiki/%D0%A4%D0%B0%D0%B9%D0%BB:House_Dust_Mite.jpg"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upload.wikimedia.org/wikipedia/commons/b/b1/Buchenwald_1.jpg" TargetMode="Externa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hyperlink" Target="http://www.google.bg/url?url=http://fineartamerica.com/featured/marigold-pollen-grain-sem-david-mccarthy.html&amp;rct=j&amp;frm=1&amp;q=&amp;esrc=s&amp;sa=U&amp;ved=0ahUKEwjx2teUz-XKAhUKjiwKHbcSDAEQwW4IITAG&amp;usg=AFQjCNHOhgLy39yPS9MYV8bRZRkTNVOkn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8.wmf"/></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ru.wikipedia.org/wiki/%D0%A4%D0%B0%D0%B9%D0%BB:Ambrosia_trifida_(inflorescences).jpg"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62.jpe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196752"/>
            <a:ext cx="7772400" cy="1829761"/>
          </a:xfrm>
        </p:spPr>
        <p:txBody>
          <a:bodyPr/>
          <a:lstStyle/>
          <a:p>
            <a:pPr eaLnBrk="1" fontAlgn="auto" hangingPunct="1">
              <a:spcAft>
                <a:spcPts val="0"/>
              </a:spcAft>
              <a:defRPr/>
            </a:pPr>
            <a:r>
              <a:rPr lang="en-US" sz="3200" dirty="0">
                <a:latin typeface="Times New Roman" panose="02020603050405020304" pitchFamily="18" charset="0"/>
                <a:cs typeface="Times New Roman" panose="02020603050405020304" pitchFamily="18" charset="0"/>
              </a:rPr>
              <a:t>The basic concepts of allergies. </a:t>
            </a:r>
            <a:r>
              <a:rPr lang="en-US" sz="3200" dirty="0" err="1">
                <a:latin typeface="Times New Roman" panose="02020603050405020304" pitchFamily="18" charset="0"/>
                <a:cs typeface="Times New Roman" panose="02020603050405020304" pitchFamily="18" charset="0"/>
              </a:rPr>
              <a:t>Atopy</a:t>
            </a:r>
            <a:r>
              <a:rPr lang="en-US" sz="3200" dirty="0">
                <a:latin typeface="Times New Roman" panose="02020603050405020304" pitchFamily="18" charset="0"/>
                <a:cs typeface="Times New Roman" panose="02020603050405020304" pitchFamily="18" charset="0"/>
              </a:rPr>
              <a:t>. Genetic Mechanisms. Types of allergens</a:t>
            </a:r>
            <a:endParaRPr lang="bg-BG" sz="3200" dirty="0">
              <a:latin typeface="Times New Roman" panose="02020603050405020304" pitchFamily="18" charset="0"/>
              <a:cs typeface="Times New Roman" panose="02020603050405020304" pitchFamily="18" charset="0"/>
            </a:endParaRPr>
          </a:p>
        </p:txBody>
      </p:sp>
      <p:sp>
        <p:nvSpPr>
          <p:cNvPr id="15363" name="Subtitle 2"/>
          <p:cNvSpPr>
            <a:spLocks noGrp="1"/>
          </p:cNvSpPr>
          <p:nvPr>
            <p:ph type="subTitle" idx="1"/>
          </p:nvPr>
        </p:nvSpPr>
        <p:spPr>
          <a:xfrm>
            <a:off x="685800" y="3611563"/>
            <a:ext cx="7772400" cy="1200150"/>
          </a:xfrm>
        </p:spPr>
        <p:txBody>
          <a:bodyPr/>
          <a:lstStyle/>
          <a:p>
            <a:pPr marR="0" eaLnBrk="1" hangingPunct="1"/>
            <a:r>
              <a:rPr lang="en-US" altLang="bg-BG" sz="2400" smtClean="0">
                <a:latin typeface="Times New Roman" pitchFamily="18" charset="0"/>
                <a:cs typeface="Times New Roman" pitchFamily="18" charset="0"/>
              </a:rPr>
              <a:t>Assoc. Prof. Vanya Tsvetkova PhD</a:t>
            </a:r>
          </a:p>
          <a:p>
            <a:pPr marR="0" eaLnBrk="1" hangingPunct="1"/>
            <a:r>
              <a:rPr lang="en-US" altLang="bg-BG" sz="2400" smtClean="0">
                <a:latin typeface="Times New Roman" pitchFamily="18" charset="0"/>
                <a:cs typeface="Times New Roman" pitchFamily="18" charset="0"/>
              </a:rPr>
              <a:t>Head of Clinic of Allergology</a:t>
            </a:r>
            <a:endParaRPr lang="bg-BG" altLang="bg-BG" sz="2400" smtClean="0">
              <a:latin typeface="Times New Roman" pitchFamily="18" charset="0"/>
              <a:cs typeface="Times New Roman" pitchFamily="18" charset="0"/>
            </a:endParaRPr>
          </a:p>
        </p:txBody>
      </p:sp>
    </p:spTree>
    <p:extLst>
      <p:ext uri="{BB962C8B-B14F-4D97-AF65-F5344CB8AC3E}">
        <p14:creationId xmlns:p14="http://schemas.microsoft.com/office/powerpoint/2010/main" val="2437300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half" idx="1"/>
          </p:nvPr>
        </p:nvSpPr>
        <p:spPr>
          <a:xfrm>
            <a:off x="179388" y="1839913"/>
            <a:ext cx="4176712" cy="4114800"/>
          </a:xfrm>
        </p:spPr>
        <p:txBody>
          <a:bodyPr/>
          <a:lstStyle/>
          <a:p>
            <a:pPr eaLnBrk="1" hangingPunct="1">
              <a:lnSpc>
                <a:spcPct val="90000"/>
              </a:lnSpc>
              <a:buFont typeface="Wingdings" pitchFamily="2" charset="2"/>
              <a:buNone/>
            </a:pPr>
            <a:r>
              <a:rPr lang="en-US" altLang="bg-BG" sz="2000" smtClean="0"/>
              <a:t>  </a:t>
            </a:r>
            <a:endParaRPr lang="bg-BG" altLang="bg-BG" sz="2000" smtClean="0"/>
          </a:p>
          <a:p>
            <a:pPr eaLnBrk="1" hangingPunct="1">
              <a:lnSpc>
                <a:spcPct val="90000"/>
              </a:lnSpc>
              <a:buFont typeface="Wingdings" pitchFamily="2" charset="2"/>
              <a:buNone/>
            </a:pPr>
            <a:r>
              <a:rPr lang="en-US" altLang="bg-BG" sz="2400" smtClean="0">
                <a:latin typeface="Times New Roman" pitchFamily="18" charset="0"/>
                <a:cs typeface="Times New Roman" pitchFamily="18" charset="0"/>
              </a:rPr>
              <a:t>    Australian pediatrician - </a:t>
            </a:r>
            <a:r>
              <a:rPr lang="bg-BG" altLang="bg-BG" sz="2400" smtClean="0">
                <a:latin typeface="Times New Roman" pitchFamily="18" charset="0"/>
                <a:cs typeface="Times New Roman" pitchFamily="18" charset="0"/>
              </a:rPr>
              <a:t>Clemens von Pirquet (1874-1929), </a:t>
            </a:r>
            <a:r>
              <a:rPr lang="en-US" altLang="bg-BG" sz="2400" smtClean="0">
                <a:latin typeface="Times New Roman" pitchFamily="18" charset="0"/>
                <a:cs typeface="Times New Roman" pitchFamily="18" charset="0"/>
              </a:rPr>
              <a:t>used the word  allergy in  1</a:t>
            </a:r>
            <a:r>
              <a:rPr lang="bg-BG" altLang="bg-BG" sz="2400" smtClean="0">
                <a:latin typeface="Times New Roman" pitchFamily="18" charset="0"/>
                <a:cs typeface="Times New Roman" pitchFamily="18" charset="0"/>
              </a:rPr>
              <a:t>906</a:t>
            </a:r>
            <a:r>
              <a:rPr lang="en-US" altLang="bg-BG" sz="2400" smtClean="0">
                <a:latin typeface="Times New Roman" pitchFamily="18" charset="0"/>
                <a:cs typeface="Times New Roman" pitchFamily="18" charset="0"/>
              </a:rPr>
              <a:t> for the first time</a:t>
            </a:r>
            <a:r>
              <a:rPr lang="bg-BG" altLang="bg-BG" sz="2400" smtClean="0">
                <a:latin typeface="Times New Roman" pitchFamily="18" charset="0"/>
                <a:cs typeface="Times New Roman" pitchFamily="18" charset="0"/>
              </a:rPr>
              <a:t>. </a:t>
            </a:r>
            <a:r>
              <a:rPr lang="en-US" altLang="bg-BG" sz="2400" smtClean="0">
                <a:latin typeface="Times New Roman" pitchFamily="18" charset="0"/>
                <a:cs typeface="Times New Roman" pitchFamily="18" charset="0"/>
              </a:rPr>
              <a:t> </a:t>
            </a:r>
          </a:p>
          <a:p>
            <a:pPr eaLnBrk="1" hangingPunct="1">
              <a:lnSpc>
                <a:spcPct val="90000"/>
              </a:lnSpc>
              <a:buFont typeface="Wingdings" pitchFamily="2" charset="2"/>
              <a:buNone/>
            </a:pPr>
            <a:endParaRPr lang="en-US" altLang="bg-BG" sz="2400" smtClean="0">
              <a:latin typeface="Times New Roman" pitchFamily="18" charset="0"/>
              <a:cs typeface="Times New Roman" pitchFamily="18" charset="0"/>
            </a:endParaRPr>
          </a:p>
          <a:p>
            <a:pPr eaLnBrk="1" hangingPunct="1">
              <a:lnSpc>
                <a:spcPct val="90000"/>
              </a:lnSpc>
              <a:buFont typeface="Wingdings" pitchFamily="2" charset="2"/>
              <a:buNone/>
            </a:pPr>
            <a:r>
              <a:rPr lang="en-US" altLang="bg-BG" sz="2400" smtClean="0">
                <a:latin typeface="Times New Roman" pitchFamily="18" charset="0"/>
                <a:cs typeface="Times New Roman" pitchFamily="18" charset="0"/>
              </a:rPr>
              <a:t>     “</a:t>
            </a:r>
            <a:r>
              <a:rPr lang="bg-BG" altLang="bg-BG" sz="2400" smtClean="0">
                <a:latin typeface="Times New Roman" pitchFamily="18" charset="0"/>
                <a:cs typeface="Times New Roman" pitchFamily="18" charset="0"/>
              </a:rPr>
              <a:t>allo</a:t>
            </a:r>
            <a:r>
              <a:rPr lang="en-US" altLang="bg-BG" sz="2400" smtClean="0">
                <a:latin typeface="Times New Roman" pitchFamily="18" charset="0"/>
                <a:cs typeface="Times New Roman" pitchFamily="18" charset="0"/>
              </a:rPr>
              <a:t>” </a:t>
            </a:r>
            <a:r>
              <a:rPr lang="bg-BG" altLang="bg-BG" sz="2400" smtClean="0">
                <a:latin typeface="Times New Roman" pitchFamily="18" charset="0"/>
                <a:cs typeface="Times New Roman" pitchFamily="18" charset="0"/>
              </a:rPr>
              <a:t>– </a:t>
            </a:r>
            <a:r>
              <a:rPr lang="en-US" altLang="bg-BG" sz="2400" smtClean="0">
                <a:latin typeface="Times New Roman" pitchFamily="18" charset="0"/>
                <a:cs typeface="Times New Roman" pitchFamily="18" charset="0"/>
              </a:rPr>
              <a:t>other; “ergon” </a:t>
            </a:r>
            <a:r>
              <a:rPr lang="bg-BG" altLang="bg-BG" sz="2400" smtClean="0">
                <a:latin typeface="Times New Roman" pitchFamily="18" charset="0"/>
                <a:cs typeface="Times New Roman" pitchFamily="18" charset="0"/>
              </a:rPr>
              <a:t>- </a:t>
            </a:r>
            <a:r>
              <a:rPr lang="en-US" altLang="bg-BG" sz="2400" smtClean="0">
                <a:latin typeface="Times New Roman" pitchFamily="18" charset="0"/>
                <a:cs typeface="Times New Roman" pitchFamily="18" charset="0"/>
              </a:rPr>
              <a:t>activity</a:t>
            </a:r>
            <a:r>
              <a:rPr lang="bg-BG" altLang="bg-BG" sz="2400" smtClean="0">
                <a:latin typeface="Times New Roman" pitchFamily="18" charset="0"/>
                <a:cs typeface="Times New Roman" pitchFamily="18" charset="0"/>
              </a:rPr>
              <a:t>. </a:t>
            </a:r>
            <a:endParaRPr lang="en-US" altLang="bg-BG" sz="2400" smtClean="0">
              <a:latin typeface="Times New Roman" pitchFamily="18" charset="0"/>
              <a:cs typeface="Times New Roman" pitchFamily="18" charset="0"/>
            </a:endParaRPr>
          </a:p>
          <a:p>
            <a:pPr eaLnBrk="1" hangingPunct="1">
              <a:lnSpc>
                <a:spcPct val="90000"/>
              </a:lnSpc>
              <a:buFont typeface="Wingdings" pitchFamily="2" charset="2"/>
              <a:buNone/>
            </a:pPr>
            <a:endParaRPr lang="bg-BG" altLang="bg-BG" sz="2400" smtClean="0">
              <a:solidFill>
                <a:srgbClr val="33CC33"/>
              </a:solidFill>
              <a:latin typeface="Times New Roman" pitchFamily="18" charset="0"/>
              <a:cs typeface="Times New Roman" pitchFamily="18" charset="0"/>
            </a:endParaRPr>
          </a:p>
        </p:txBody>
      </p:sp>
      <p:sp>
        <p:nvSpPr>
          <p:cNvPr id="26628" name="Rectangle 5"/>
          <p:cNvSpPr>
            <a:spLocks noGrp="1" noChangeArrowheads="1"/>
          </p:cNvSpPr>
          <p:nvPr>
            <p:ph sz="half" idx="2"/>
          </p:nvPr>
        </p:nvSpPr>
        <p:spPr>
          <a:xfrm>
            <a:off x="4905375" y="1981200"/>
            <a:ext cx="3705225" cy="4114800"/>
          </a:xfrm>
        </p:spPr>
        <p:txBody>
          <a:bodyPr/>
          <a:lstStyle/>
          <a:p>
            <a:pPr eaLnBrk="1" hangingPunct="1">
              <a:lnSpc>
                <a:spcPct val="90000"/>
              </a:lnSpc>
            </a:pPr>
            <a:endParaRPr lang="bg-BG" altLang="bg-BG" sz="1200" smtClean="0"/>
          </a:p>
        </p:txBody>
      </p:sp>
      <p:pic>
        <p:nvPicPr>
          <p:cNvPr id="26629" name="Picture 7" descr="ni1200_453_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628775"/>
            <a:ext cx="40322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36688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half" idx="1"/>
          </p:nvPr>
        </p:nvSpPr>
        <p:spPr>
          <a:xfrm>
            <a:off x="179388" y="1839913"/>
            <a:ext cx="4176712" cy="4114800"/>
          </a:xfrm>
        </p:spPr>
        <p:txBody>
          <a:bodyPr/>
          <a:lstStyle/>
          <a:p>
            <a:pPr eaLnBrk="1" hangingPunct="1">
              <a:lnSpc>
                <a:spcPct val="90000"/>
              </a:lnSpc>
              <a:buFont typeface="Wingdings" pitchFamily="2" charset="2"/>
              <a:buNone/>
            </a:pPr>
            <a:r>
              <a:rPr lang="en-US" altLang="bg-BG" sz="2000" smtClean="0"/>
              <a:t>  </a:t>
            </a:r>
            <a:endParaRPr lang="bg-BG" altLang="bg-BG" sz="2000" smtClean="0"/>
          </a:p>
          <a:p>
            <a:pPr eaLnBrk="1" hangingPunct="1">
              <a:lnSpc>
                <a:spcPct val="90000"/>
              </a:lnSpc>
              <a:buFont typeface="Wingdings" pitchFamily="2" charset="2"/>
              <a:buNone/>
            </a:pPr>
            <a:r>
              <a:rPr lang="en-US" altLang="bg-BG" sz="2400" smtClean="0">
                <a:latin typeface="Times New Roman" pitchFamily="18" charset="0"/>
                <a:cs typeface="Times New Roman" pitchFamily="18" charset="0"/>
              </a:rPr>
              <a:t>    Australian pediatrician - </a:t>
            </a:r>
            <a:r>
              <a:rPr lang="bg-BG" altLang="bg-BG" sz="2400" smtClean="0">
                <a:latin typeface="Times New Roman" pitchFamily="18" charset="0"/>
                <a:cs typeface="Times New Roman" pitchFamily="18" charset="0"/>
              </a:rPr>
              <a:t>Clemens von Pirquet (1874-1929), </a:t>
            </a:r>
            <a:r>
              <a:rPr lang="en-US" altLang="bg-BG" sz="2400" smtClean="0">
                <a:latin typeface="Times New Roman" pitchFamily="18" charset="0"/>
                <a:cs typeface="Times New Roman" pitchFamily="18" charset="0"/>
              </a:rPr>
              <a:t>used the word  allergy in  1</a:t>
            </a:r>
            <a:r>
              <a:rPr lang="bg-BG" altLang="bg-BG" sz="2400" smtClean="0">
                <a:latin typeface="Times New Roman" pitchFamily="18" charset="0"/>
                <a:cs typeface="Times New Roman" pitchFamily="18" charset="0"/>
              </a:rPr>
              <a:t>906</a:t>
            </a:r>
            <a:r>
              <a:rPr lang="en-US" altLang="bg-BG" sz="2400" smtClean="0">
                <a:latin typeface="Times New Roman" pitchFamily="18" charset="0"/>
                <a:cs typeface="Times New Roman" pitchFamily="18" charset="0"/>
              </a:rPr>
              <a:t> for the first time</a:t>
            </a:r>
            <a:r>
              <a:rPr lang="bg-BG" altLang="bg-BG" sz="2400" smtClean="0">
                <a:latin typeface="Times New Roman" pitchFamily="18" charset="0"/>
                <a:cs typeface="Times New Roman" pitchFamily="18" charset="0"/>
              </a:rPr>
              <a:t>. </a:t>
            </a:r>
            <a:r>
              <a:rPr lang="en-US" altLang="bg-BG" sz="2400" smtClean="0">
                <a:latin typeface="Times New Roman" pitchFamily="18" charset="0"/>
                <a:cs typeface="Times New Roman" pitchFamily="18" charset="0"/>
              </a:rPr>
              <a:t> </a:t>
            </a:r>
          </a:p>
          <a:p>
            <a:pPr eaLnBrk="1" hangingPunct="1">
              <a:lnSpc>
                <a:spcPct val="90000"/>
              </a:lnSpc>
              <a:buFont typeface="Wingdings" pitchFamily="2" charset="2"/>
              <a:buNone/>
            </a:pPr>
            <a:endParaRPr lang="en-US" altLang="bg-BG" sz="2400" smtClean="0">
              <a:latin typeface="Times New Roman" pitchFamily="18" charset="0"/>
              <a:cs typeface="Times New Roman" pitchFamily="18" charset="0"/>
            </a:endParaRPr>
          </a:p>
          <a:p>
            <a:pPr eaLnBrk="1" hangingPunct="1">
              <a:lnSpc>
                <a:spcPct val="90000"/>
              </a:lnSpc>
              <a:buFont typeface="Wingdings" pitchFamily="2" charset="2"/>
              <a:buNone/>
            </a:pPr>
            <a:r>
              <a:rPr lang="en-US" altLang="bg-BG" sz="2400" smtClean="0">
                <a:latin typeface="Times New Roman" pitchFamily="18" charset="0"/>
                <a:cs typeface="Times New Roman" pitchFamily="18" charset="0"/>
              </a:rPr>
              <a:t>     “</a:t>
            </a:r>
            <a:r>
              <a:rPr lang="bg-BG" altLang="bg-BG" sz="2400" smtClean="0">
                <a:latin typeface="Times New Roman" pitchFamily="18" charset="0"/>
                <a:cs typeface="Times New Roman" pitchFamily="18" charset="0"/>
              </a:rPr>
              <a:t>allo</a:t>
            </a:r>
            <a:r>
              <a:rPr lang="en-US" altLang="bg-BG" sz="2400" smtClean="0">
                <a:latin typeface="Times New Roman" pitchFamily="18" charset="0"/>
                <a:cs typeface="Times New Roman" pitchFamily="18" charset="0"/>
              </a:rPr>
              <a:t>” </a:t>
            </a:r>
            <a:r>
              <a:rPr lang="bg-BG" altLang="bg-BG" sz="2400" smtClean="0">
                <a:latin typeface="Times New Roman" pitchFamily="18" charset="0"/>
                <a:cs typeface="Times New Roman" pitchFamily="18" charset="0"/>
              </a:rPr>
              <a:t>– </a:t>
            </a:r>
            <a:r>
              <a:rPr lang="en-US" altLang="bg-BG" sz="2400" smtClean="0">
                <a:latin typeface="Times New Roman" pitchFamily="18" charset="0"/>
                <a:cs typeface="Times New Roman" pitchFamily="18" charset="0"/>
              </a:rPr>
              <a:t>other; “ergon” </a:t>
            </a:r>
            <a:r>
              <a:rPr lang="bg-BG" altLang="bg-BG" sz="2400" smtClean="0">
                <a:latin typeface="Times New Roman" pitchFamily="18" charset="0"/>
                <a:cs typeface="Times New Roman" pitchFamily="18" charset="0"/>
              </a:rPr>
              <a:t>- </a:t>
            </a:r>
            <a:r>
              <a:rPr lang="en-US" altLang="bg-BG" sz="2400" smtClean="0">
                <a:latin typeface="Times New Roman" pitchFamily="18" charset="0"/>
                <a:cs typeface="Times New Roman" pitchFamily="18" charset="0"/>
              </a:rPr>
              <a:t>activity</a:t>
            </a:r>
            <a:r>
              <a:rPr lang="bg-BG" altLang="bg-BG" sz="2400" smtClean="0">
                <a:latin typeface="Times New Roman" pitchFamily="18" charset="0"/>
                <a:cs typeface="Times New Roman" pitchFamily="18" charset="0"/>
              </a:rPr>
              <a:t>. </a:t>
            </a:r>
            <a:endParaRPr lang="en-US" altLang="bg-BG" sz="2400" smtClean="0">
              <a:latin typeface="Times New Roman" pitchFamily="18" charset="0"/>
              <a:cs typeface="Times New Roman" pitchFamily="18" charset="0"/>
            </a:endParaRPr>
          </a:p>
          <a:p>
            <a:pPr eaLnBrk="1" hangingPunct="1">
              <a:lnSpc>
                <a:spcPct val="90000"/>
              </a:lnSpc>
              <a:buFont typeface="Wingdings" pitchFamily="2" charset="2"/>
              <a:buNone/>
            </a:pPr>
            <a:endParaRPr lang="bg-BG" altLang="bg-BG" sz="2400" smtClean="0">
              <a:solidFill>
                <a:srgbClr val="33CC33"/>
              </a:solidFill>
              <a:latin typeface="Times New Roman" pitchFamily="18" charset="0"/>
              <a:cs typeface="Times New Roman" pitchFamily="18" charset="0"/>
            </a:endParaRPr>
          </a:p>
        </p:txBody>
      </p:sp>
      <p:sp>
        <p:nvSpPr>
          <p:cNvPr id="26628" name="Rectangle 5"/>
          <p:cNvSpPr>
            <a:spLocks noGrp="1" noChangeArrowheads="1"/>
          </p:cNvSpPr>
          <p:nvPr>
            <p:ph sz="half" idx="2"/>
          </p:nvPr>
        </p:nvSpPr>
        <p:spPr>
          <a:xfrm>
            <a:off x="4905375" y="1981200"/>
            <a:ext cx="3705225" cy="4114800"/>
          </a:xfrm>
        </p:spPr>
        <p:txBody>
          <a:bodyPr/>
          <a:lstStyle/>
          <a:p>
            <a:pPr eaLnBrk="1" hangingPunct="1">
              <a:lnSpc>
                <a:spcPct val="90000"/>
              </a:lnSpc>
            </a:pPr>
            <a:endParaRPr lang="bg-BG" altLang="bg-BG" sz="1200" smtClean="0"/>
          </a:p>
        </p:txBody>
      </p:sp>
      <p:pic>
        <p:nvPicPr>
          <p:cNvPr id="26629" name="Picture 7" descr="ni1200_453_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628775"/>
            <a:ext cx="40322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28018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43050" y="2074863"/>
            <a:ext cx="2743200" cy="3927475"/>
          </a:xfrm>
        </p:spPr>
      </p:pic>
      <p:sp>
        <p:nvSpPr>
          <p:cNvPr id="27652" name="Rectangle 6"/>
          <p:cNvSpPr>
            <a:spLocks noGrp="1" noChangeArrowheads="1"/>
          </p:cNvSpPr>
          <p:nvPr>
            <p:ph type="body" sz="half" idx="2"/>
          </p:nvPr>
        </p:nvSpPr>
        <p:spPr>
          <a:xfrm>
            <a:off x="4908550" y="1981200"/>
            <a:ext cx="3702050" cy="4114800"/>
          </a:xfrm>
        </p:spPr>
        <p:txBody>
          <a:bodyPr/>
          <a:lstStyle/>
          <a:p>
            <a:pPr eaLnBrk="1" hangingPunct="1">
              <a:buFont typeface="Wingdings" pitchFamily="2" charset="2"/>
              <a:buNone/>
            </a:pPr>
            <a:r>
              <a:rPr lang="en-US" altLang="bg-BG" sz="2400" smtClean="0"/>
              <a:t>   </a:t>
            </a:r>
            <a:endParaRPr lang="bg-BG" altLang="bg-BG" sz="2400" smtClean="0"/>
          </a:p>
          <a:p>
            <a:pPr eaLnBrk="1" hangingPunct="1">
              <a:buFont typeface="Wingdings" pitchFamily="2" charset="2"/>
              <a:buNone/>
            </a:pPr>
            <a:endParaRPr lang="bg-BG" altLang="bg-BG" sz="2400" smtClean="0">
              <a:latin typeface="Times New Roman" pitchFamily="18" charset="0"/>
            </a:endParaRPr>
          </a:p>
          <a:p>
            <a:pPr eaLnBrk="1" hangingPunct="1">
              <a:buFont typeface="Wingdings" pitchFamily="2" charset="2"/>
              <a:buNone/>
            </a:pPr>
            <a:r>
              <a:rPr lang="bg-BG" altLang="bg-BG" sz="2400" smtClean="0">
                <a:latin typeface="Times New Roman" pitchFamily="18" charset="0"/>
                <a:cs typeface="Times New Roman" pitchFamily="18" charset="0"/>
              </a:rPr>
              <a:t>  Paul Ehrlich (1854–1915)</a:t>
            </a:r>
            <a:r>
              <a:rPr lang="en-US" altLang="bg-BG" sz="2400" smtClean="0">
                <a:latin typeface="Times New Roman" pitchFamily="18" charset="0"/>
                <a:cs typeface="Times New Roman" pitchFamily="18" charset="0"/>
              </a:rPr>
              <a:t> </a:t>
            </a:r>
          </a:p>
          <a:p>
            <a:pPr eaLnBrk="1" hangingPunct="1">
              <a:buFont typeface="Wingdings" pitchFamily="2" charset="2"/>
              <a:buNone/>
            </a:pPr>
            <a:endParaRPr lang="bg-BG" altLang="bg-BG" sz="2400" smtClean="0">
              <a:latin typeface="Times New Roman" pitchFamily="18" charset="0"/>
              <a:cs typeface="Times New Roman" pitchFamily="18" charset="0"/>
            </a:endParaRPr>
          </a:p>
          <a:p>
            <a:pPr eaLnBrk="1" hangingPunct="1">
              <a:buFont typeface="Wingdings" pitchFamily="2" charset="2"/>
              <a:buNone/>
            </a:pPr>
            <a:r>
              <a:rPr lang="bg-BG" altLang="bg-BG" sz="2400" smtClean="0">
                <a:latin typeface="Times New Roman" pitchFamily="18" charset="0"/>
                <a:cs typeface="Times New Roman" pitchFamily="18" charset="0"/>
              </a:rPr>
              <a:t>  </a:t>
            </a:r>
            <a:r>
              <a:rPr lang="en-US" altLang="bg-BG" sz="2400" smtClean="0">
                <a:latin typeface="Times New Roman" pitchFamily="18" charset="0"/>
                <a:cs typeface="Times New Roman" pitchFamily="18" charset="0"/>
              </a:rPr>
              <a:t>Discovered eosinophils and mast cells</a:t>
            </a:r>
            <a:endParaRPr lang="bg-BG" altLang="bg-BG" sz="2400" smtClean="0">
              <a:latin typeface="Times New Roman" pitchFamily="18" charset="0"/>
              <a:cs typeface="Times New Roman" pitchFamily="18" charset="0"/>
            </a:endParaRPr>
          </a:p>
          <a:p>
            <a:pPr eaLnBrk="1" hangingPunct="1"/>
            <a:endParaRPr lang="bg-BG" altLang="bg-BG" sz="2400" smtClean="0">
              <a:solidFill>
                <a:srgbClr val="33CC33"/>
              </a:solidFill>
              <a:latin typeface="Times New Roman" pitchFamily="18" charset="0"/>
              <a:cs typeface="Times New Roman" pitchFamily="18" charset="0"/>
            </a:endParaRPr>
          </a:p>
        </p:txBody>
      </p:sp>
    </p:spTree>
    <p:extLst>
      <p:ext uri="{BB962C8B-B14F-4D97-AF65-F5344CB8AC3E}">
        <p14:creationId xmlns:p14="http://schemas.microsoft.com/office/powerpoint/2010/main" val="2073824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70038" y="2541588"/>
            <a:ext cx="2689225" cy="2994025"/>
          </a:xfrm>
        </p:spPr>
      </p:pic>
      <p:sp>
        <p:nvSpPr>
          <p:cNvPr id="28676" name="Rectangle 6"/>
          <p:cNvSpPr>
            <a:spLocks noGrp="1" noChangeArrowheads="1"/>
          </p:cNvSpPr>
          <p:nvPr>
            <p:ph type="body" sz="half" idx="2"/>
          </p:nvPr>
        </p:nvSpPr>
        <p:spPr>
          <a:xfrm>
            <a:off x="4908550" y="1981200"/>
            <a:ext cx="3702050" cy="4114800"/>
          </a:xfrm>
        </p:spPr>
        <p:txBody>
          <a:bodyPr/>
          <a:lstStyle/>
          <a:p>
            <a:pPr eaLnBrk="1" hangingPunct="1">
              <a:buFont typeface="Wingdings" pitchFamily="2" charset="2"/>
              <a:buNone/>
            </a:pPr>
            <a:r>
              <a:rPr lang="en-US" altLang="bg-BG" sz="2800" smtClean="0"/>
              <a:t>   </a:t>
            </a:r>
          </a:p>
          <a:p>
            <a:pPr eaLnBrk="1" hangingPunct="1">
              <a:buFont typeface="Wingdings" pitchFamily="2" charset="2"/>
              <a:buNone/>
            </a:pPr>
            <a:r>
              <a:rPr lang="en-US" altLang="bg-BG" sz="2400" smtClean="0"/>
              <a:t>   </a:t>
            </a:r>
            <a:r>
              <a:rPr lang="bg-BG" altLang="bg-BG" sz="2400" smtClean="0">
                <a:latin typeface="Times New Roman" pitchFamily="18" charset="0"/>
                <a:cs typeface="Times New Roman" pitchFamily="18" charset="0"/>
              </a:rPr>
              <a:t>Arthur Fernandez Coca (1875–1959)</a:t>
            </a:r>
            <a:r>
              <a:rPr lang="en-US" altLang="bg-BG" sz="2400" smtClean="0">
                <a:latin typeface="Times New Roman" pitchFamily="18" charset="0"/>
                <a:cs typeface="Times New Roman" pitchFamily="18" charset="0"/>
              </a:rPr>
              <a:t>   </a:t>
            </a:r>
          </a:p>
          <a:p>
            <a:pPr eaLnBrk="1" hangingPunct="1">
              <a:buFont typeface="Wingdings" pitchFamily="2" charset="2"/>
              <a:buNone/>
            </a:pPr>
            <a:endParaRPr lang="en-US" altLang="bg-BG" sz="2400" smtClean="0">
              <a:latin typeface="Times New Roman" pitchFamily="18" charset="0"/>
              <a:cs typeface="Times New Roman" pitchFamily="18" charset="0"/>
            </a:endParaRPr>
          </a:p>
          <a:p>
            <a:pPr eaLnBrk="1" hangingPunct="1">
              <a:buFont typeface="Wingdings" pitchFamily="2" charset="2"/>
              <a:buNone/>
            </a:pPr>
            <a:r>
              <a:rPr lang="en-US" altLang="bg-BG" sz="2400" smtClean="0">
                <a:latin typeface="Times New Roman" pitchFamily="18" charset="0"/>
                <a:cs typeface="Times New Roman" pitchFamily="18" charset="0"/>
              </a:rPr>
              <a:t>    Introduced the term “atopy”</a:t>
            </a:r>
            <a:endParaRPr lang="bg-BG" altLang="bg-BG" sz="2400" smtClean="0">
              <a:latin typeface="Times New Roman" pitchFamily="18" charset="0"/>
              <a:cs typeface="Times New Roman" pitchFamily="18" charset="0"/>
            </a:endParaRPr>
          </a:p>
        </p:txBody>
      </p:sp>
    </p:spTree>
    <p:extLst>
      <p:ext uri="{BB962C8B-B14F-4D97-AF65-F5344CB8AC3E}">
        <p14:creationId xmlns:p14="http://schemas.microsoft.com/office/powerpoint/2010/main" val="3158409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a:spLocks noGrp="1" noChangeArrowheads="1"/>
          </p:cNvSpPr>
          <p:nvPr>
            <p:ph type="body" sz="half" idx="1"/>
          </p:nvPr>
        </p:nvSpPr>
        <p:spPr>
          <a:xfrm>
            <a:off x="1066800" y="1981200"/>
            <a:ext cx="4152900" cy="4114800"/>
          </a:xfrm>
        </p:spPr>
        <p:txBody>
          <a:bodyPr/>
          <a:lstStyle/>
          <a:p>
            <a:pPr eaLnBrk="1" hangingPunct="1">
              <a:buFont typeface="Wingdings" pitchFamily="2" charset="2"/>
              <a:buNone/>
            </a:pPr>
            <a:endParaRPr lang="en-US" altLang="bg-BG" sz="2800" smtClean="0"/>
          </a:p>
          <a:p>
            <a:pPr eaLnBrk="1" hangingPunct="1">
              <a:buFont typeface="Wingdings" pitchFamily="2" charset="2"/>
              <a:buNone/>
            </a:pPr>
            <a:endParaRPr lang="en-US" altLang="bg-BG" sz="2800" smtClean="0"/>
          </a:p>
          <a:p>
            <a:pPr eaLnBrk="1" hangingPunct="1">
              <a:buFont typeface="Wingdings" pitchFamily="2" charset="2"/>
              <a:buNone/>
            </a:pPr>
            <a:r>
              <a:rPr lang="en-US" altLang="bg-BG" sz="2800" smtClean="0"/>
              <a:t> </a:t>
            </a:r>
            <a:r>
              <a:rPr lang="bg-BG" altLang="bg-BG" sz="2400" smtClean="0">
                <a:latin typeface="Times New Roman" pitchFamily="18" charset="0"/>
                <a:cs typeface="Times New Roman" pitchFamily="18" charset="0"/>
              </a:rPr>
              <a:t>Teruko Ishizaka </a:t>
            </a:r>
            <a:r>
              <a:rPr lang="en-US" altLang="bg-BG" sz="2400" smtClean="0">
                <a:latin typeface="Times New Roman" pitchFamily="18" charset="0"/>
                <a:cs typeface="Times New Roman" pitchFamily="18" charset="0"/>
              </a:rPr>
              <a:t>and </a:t>
            </a:r>
            <a:r>
              <a:rPr lang="bg-BG" altLang="bg-BG" sz="2400" smtClean="0">
                <a:latin typeface="Times New Roman" pitchFamily="18" charset="0"/>
                <a:cs typeface="Times New Roman" pitchFamily="18" charset="0"/>
              </a:rPr>
              <a:t>Kimshige Ishizaka</a:t>
            </a:r>
            <a:r>
              <a:rPr lang="en-US" altLang="bg-BG" sz="2400" smtClean="0">
                <a:latin typeface="Times New Roman" pitchFamily="18" charset="0"/>
                <a:cs typeface="Times New Roman" pitchFamily="18" charset="0"/>
              </a:rPr>
              <a:t> discovered </a:t>
            </a:r>
            <a:r>
              <a:rPr lang="bg-BG" altLang="bg-BG" sz="2400" smtClean="0">
                <a:latin typeface="Times New Roman" pitchFamily="18" charset="0"/>
                <a:cs typeface="Times New Roman" pitchFamily="18" charset="0"/>
              </a:rPr>
              <a:t> IgE</a:t>
            </a:r>
            <a:r>
              <a:rPr lang="en-US" altLang="bg-BG" sz="2400" smtClean="0">
                <a:latin typeface="Times New Roman" pitchFamily="18" charset="0"/>
                <a:cs typeface="Times New Roman" pitchFamily="18" charset="0"/>
              </a:rPr>
              <a:t> in </a:t>
            </a:r>
            <a:r>
              <a:rPr lang="bg-BG" altLang="bg-BG" sz="2400" smtClean="0">
                <a:latin typeface="Times New Roman" pitchFamily="18" charset="0"/>
                <a:cs typeface="Times New Roman" pitchFamily="18" charset="0"/>
              </a:rPr>
              <a:t>1967 </a:t>
            </a:r>
            <a:r>
              <a:rPr lang="en-US" altLang="bg-BG" sz="2400" smtClean="0">
                <a:latin typeface="Times New Roman" pitchFamily="18" charset="0"/>
                <a:cs typeface="Times New Roman" pitchFamily="18" charset="0"/>
              </a:rPr>
              <a:t>year</a:t>
            </a:r>
            <a:endParaRPr lang="bg-BG" altLang="bg-BG" sz="2400" smtClean="0">
              <a:latin typeface="Times New Roman" pitchFamily="18" charset="0"/>
              <a:cs typeface="Times New Roman" pitchFamily="18" charset="0"/>
            </a:endParaRPr>
          </a:p>
          <a:p>
            <a:pPr eaLnBrk="1" hangingPunct="1">
              <a:buFont typeface="Wingdings" pitchFamily="2" charset="2"/>
              <a:buNone/>
            </a:pPr>
            <a:r>
              <a:rPr lang="en-US" altLang="bg-BG" sz="2400" smtClean="0">
                <a:latin typeface="Times New Roman" pitchFamily="18" charset="0"/>
                <a:cs typeface="Times New Roman" pitchFamily="18" charset="0"/>
              </a:rPr>
              <a:t>    </a:t>
            </a:r>
            <a:endParaRPr lang="bg-BG" altLang="bg-BG" sz="2400" b="1" smtClean="0">
              <a:latin typeface="Times New Roman" pitchFamily="18" charset="0"/>
              <a:cs typeface="Times New Roman" pitchFamily="18" charset="0"/>
            </a:endParaRPr>
          </a:p>
        </p:txBody>
      </p:sp>
      <p:pic>
        <p:nvPicPr>
          <p:cNvPr id="29700"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22888" y="2141538"/>
            <a:ext cx="2689225" cy="3443287"/>
          </a:xfrm>
        </p:spPr>
      </p:pic>
    </p:spTree>
    <p:extLst>
      <p:ext uri="{BB962C8B-B14F-4D97-AF65-F5344CB8AC3E}">
        <p14:creationId xmlns:p14="http://schemas.microsoft.com/office/powerpoint/2010/main" val="139371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7"/>
          <p:cNvSpPr>
            <a:spLocks noGrp="1"/>
          </p:cNvSpPr>
          <p:nvPr>
            <p:ph idx="1"/>
          </p:nvPr>
        </p:nvSpPr>
        <p:spPr/>
        <p:txBody>
          <a:bodyPr/>
          <a:lstStyle/>
          <a:p>
            <a:pPr marL="0" indent="0" eaLnBrk="1" hangingPunct="1">
              <a:buFontTx/>
              <a:buNone/>
            </a:pPr>
            <a:r>
              <a:rPr lang="en-US" altLang="bg-BG" sz="2000" smtClean="0">
                <a:latin typeface="Times New Roman" pitchFamily="18" charset="0"/>
                <a:cs typeface="Times New Roman" pitchFamily="18" charset="0"/>
              </a:rPr>
              <a:t>Abnormally immune mediated hypersensitivity reaction</a:t>
            </a:r>
          </a:p>
          <a:p>
            <a:pPr marL="0" indent="0" eaLnBrk="1" hangingPunct="1">
              <a:buFontTx/>
              <a:buNone/>
            </a:pPr>
            <a:endParaRPr lang="en-US"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Allergy is a hypersensitive inflammatory immune response to innocuous environmental antigens, mediated by immunoglobulin type E (IgE) antibodies</a:t>
            </a:r>
            <a:endParaRPr lang="bg-BG" altLang="bg-BG" sz="2000" smtClean="0">
              <a:latin typeface="Times New Roman" pitchFamily="18" charset="0"/>
              <a:cs typeface="Times New Roman" pitchFamily="18" charset="0"/>
            </a:endParaRPr>
          </a:p>
          <a:p>
            <a:pPr marL="0" indent="0" eaLnBrk="1" hangingPunct="1">
              <a:buFontTx/>
              <a:buNone/>
            </a:pPr>
            <a:endParaRPr lang="en-US"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Allergens</a:t>
            </a:r>
            <a:r>
              <a:rPr lang="bg-BG" altLang="bg-BG" sz="2000" smtClean="0">
                <a:latin typeface="Times New Roman" pitchFamily="18" charset="0"/>
                <a:cs typeface="Times New Roman" pitchFamily="18" charset="0"/>
              </a:rPr>
              <a:t> – </a:t>
            </a:r>
            <a:r>
              <a:rPr lang="en-US" altLang="bg-BG" sz="2000" smtClean="0">
                <a:latin typeface="Times New Roman" pitchFamily="18" charset="0"/>
                <a:cs typeface="Times New Roman" pitchFamily="18" charset="0"/>
              </a:rPr>
              <a:t> antigens  which cause allergy</a:t>
            </a:r>
            <a:endParaRPr lang="bg-BG" altLang="bg-BG" sz="2000" smtClean="0">
              <a:latin typeface="Times New Roman" pitchFamily="18" charset="0"/>
              <a:cs typeface="Times New Roman" pitchFamily="18" charset="0"/>
            </a:endParaRPr>
          </a:p>
          <a:p>
            <a:pPr marL="0" indent="0" eaLnBrk="1" hangingPunct="1">
              <a:buFontTx/>
              <a:buNone/>
            </a:pPr>
            <a:endParaRPr lang="bg-BG"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Atopy</a:t>
            </a:r>
            <a:r>
              <a:rPr lang="bg-BG" altLang="bg-BG" sz="2000" smtClean="0">
                <a:latin typeface="Times New Roman" pitchFamily="18" charset="0"/>
                <a:cs typeface="Times New Roman" pitchFamily="18" charset="0"/>
              </a:rPr>
              <a:t>- a personal and/or familial tendency, usually in childhood or adolescence, to become sensitized and produce IgE antibodies in response to ordinary exposure to allergens, usually proteins</a:t>
            </a:r>
          </a:p>
        </p:txBody>
      </p:sp>
      <p:sp>
        <p:nvSpPr>
          <p:cNvPr id="17410" name="Title 1"/>
          <p:cNvSpPr>
            <a:spLocks noGrp="1"/>
          </p:cNvSpPr>
          <p:nvPr>
            <p:ph type="title"/>
          </p:nvPr>
        </p:nvSpPr>
        <p:spPr/>
        <p:txBody>
          <a:bodyPr/>
          <a:lstStyle/>
          <a:p>
            <a:pPr eaLnBrk="1" fontAlgn="auto" hangingPunct="1">
              <a:spcAft>
                <a:spcPts val="0"/>
              </a:spcAft>
              <a:defRPr/>
            </a:pPr>
            <a:r>
              <a:rPr lang="en-US" altLang="bg-BG" sz="2800" dirty="0" smtClean="0">
                <a:latin typeface="Times New Roman" panose="02020603050405020304" pitchFamily="18" charset="0"/>
                <a:cs typeface="Times New Roman" panose="02020603050405020304" pitchFamily="18" charset="0"/>
              </a:rPr>
              <a:t>DEFINITIONS</a:t>
            </a:r>
            <a:endParaRPr lang="bg-BG" altLang="bg-BG"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088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432550" y="3695700"/>
            <a:ext cx="2711450" cy="316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747" name="Text Placeholder 2"/>
          <p:cNvSpPr>
            <a:spLocks noGrp="1"/>
          </p:cNvSpPr>
          <p:nvPr>
            <p:ph type="body" sz="quarter" idx="4294967295"/>
          </p:nvPr>
        </p:nvSpPr>
        <p:spPr>
          <a:xfrm>
            <a:off x="896938" y="1341438"/>
            <a:ext cx="7462837" cy="503237"/>
          </a:xfrm>
        </p:spPr>
        <p:txBody>
          <a:bodyPr/>
          <a:lstStyle/>
          <a:p>
            <a:pPr>
              <a:lnSpc>
                <a:spcPct val="90000"/>
              </a:lnSpc>
              <a:spcBef>
                <a:spcPct val="0"/>
              </a:spcBef>
            </a:pPr>
            <a:r>
              <a:rPr lang="en-GB" altLang="bg-BG" sz="2600" smtClean="0"/>
              <a:t>March of Atopy</a:t>
            </a:r>
          </a:p>
        </p:txBody>
      </p:sp>
      <p:sp>
        <p:nvSpPr>
          <p:cNvPr id="31748" name="TextBox 5"/>
          <p:cNvSpPr txBox="1">
            <a:spLocks noChangeArrowheads="1"/>
          </p:cNvSpPr>
          <p:nvPr/>
        </p:nvSpPr>
        <p:spPr bwMode="auto">
          <a:xfrm>
            <a:off x="1914525" y="6319838"/>
            <a:ext cx="1657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GB" altLang="bg-BG" sz="1200">
                <a:latin typeface="Arial" charset="0"/>
              </a:rPr>
              <a:t>Barnetson (2002) Fig. 1</a:t>
            </a:r>
          </a:p>
        </p:txBody>
      </p:sp>
      <p:pic>
        <p:nvPicPr>
          <p:cNvPr id="31749" name="Picture 2"/>
          <p:cNvPicPr>
            <a:picLocks noChangeAspect="1" noChangeArrowheads="1"/>
          </p:cNvPicPr>
          <p:nvPr/>
        </p:nvPicPr>
        <p:blipFill>
          <a:blip r:embed="rId3">
            <a:extLst>
              <a:ext uri="{28A0092B-C50C-407E-A947-70E740481C1C}">
                <a14:useLocalDpi xmlns:a14="http://schemas.microsoft.com/office/drawing/2010/main" val="0"/>
              </a:ext>
            </a:extLst>
          </a:blip>
          <a:srcRect l="15652" t="22046" r="28998" b="27554"/>
          <a:stretch>
            <a:fillRect/>
          </a:stretch>
        </p:blipFill>
        <p:spPr bwMode="auto">
          <a:xfrm>
            <a:off x="193675" y="2060575"/>
            <a:ext cx="62388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6543675" y="2244725"/>
            <a:ext cx="22606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ctr" eaLnBrk="1" hangingPunct="1">
              <a:spcBef>
                <a:spcPct val="0"/>
              </a:spcBef>
              <a:buClrTx/>
              <a:buSzTx/>
              <a:buFontTx/>
              <a:buNone/>
            </a:pPr>
            <a:r>
              <a:rPr lang="en-GB" altLang="bg-BG" sz="2000">
                <a:latin typeface="Arial" charset="0"/>
              </a:rPr>
              <a:t>The March of Atopy is a contested area</a:t>
            </a:r>
          </a:p>
          <a:p>
            <a:pPr algn="ctr" eaLnBrk="1" hangingPunct="1">
              <a:spcBef>
                <a:spcPct val="0"/>
              </a:spcBef>
              <a:buClrTx/>
              <a:buSzTx/>
              <a:buFontTx/>
              <a:buNone/>
            </a:pPr>
            <a:endParaRPr lang="en-GB" altLang="bg-BG" sz="2000">
              <a:latin typeface="Arial" charset="0"/>
            </a:endParaRPr>
          </a:p>
          <a:p>
            <a:pPr algn="ctr" eaLnBrk="1" hangingPunct="1">
              <a:spcBef>
                <a:spcPct val="0"/>
              </a:spcBef>
              <a:buClrTx/>
              <a:buSzTx/>
              <a:buFontTx/>
              <a:buNone/>
            </a:pPr>
            <a:endParaRPr lang="en-GB" altLang="bg-BG" sz="2000">
              <a:latin typeface="Arial" charset="0"/>
            </a:endParaRPr>
          </a:p>
          <a:p>
            <a:pPr algn="ctr" eaLnBrk="1" hangingPunct="1">
              <a:spcBef>
                <a:spcPct val="0"/>
              </a:spcBef>
              <a:buClrTx/>
              <a:buSzTx/>
              <a:buFontTx/>
              <a:buNone/>
            </a:pPr>
            <a:r>
              <a:rPr lang="en-GB" altLang="bg-BG" sz="2000">
                <a:latin typeface="Arial" charset="0"/>
              </a:rPr>
              <a:t>Studies show that </a:t>
            </a:r>
          </a:p>
          <a:p>
            <a:pPr algn="ctr" eaLnBrk="1" hangingPunct="1">
              <a:spcBef>
                <a:spcPct val="0"/>
              </a:spcBef>
              <a:buClrTx/>
              <a:buSzTx/>
              <a:buFontTx/>
              <a:buNone/>
            </a:pPr>
            <a:r>
              <a:rPr lang="en-GB" altLang="bg-BG" sz="2000">
                <a:latin typeface="Arial" charset="0"/>
              </a:rPr>
              <a:t>childhood eczema / allergies </a:t>
            </a:r>
            <a:r>
              <a:rPr lang="en-GB" altLang="bg-BG" sz="2000" b="1">
                <a:latin typeface="Arial" charset="0"/>
              </a:rPr>
              <a:t>significantly </a:t>
            </a:r>
            <a:r>
              <a:rPr lang="en-GB" altLang="bg-BG" sz="2000">
                <a:latin typeface="Arial" charset="0"/>
              </a:rPr>
              <a:t>increases the chance of asthma in later life</a:t>
            </a:r>
          </a:p>
        </p:txBody>
      </p:sp>
    </p:spTree>
    <p:extLst>
      <p:ext uri="{BB962C8B-B14F-4D97-AF65-F5344CB8AC3E}">
        <p14:creationId xmlns:p14="http://schemas.microsoft.com/office/powerpoint/2010/main" val="136914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fontAlgn="auto" hangingPunct="1">
              <a:spcAft>
                <a:spcPts val="0"/>
              </a:spcAft>
              <a:defRPr/>
            </a:pPr>
            <a:r>
              <a:rPr lang="en-US" altLang="bg-BG" sz="2800" dirty="0" smtClean="0"/>
              <a:t>MAJOR CELLS</a:t>
            </a:r>
            <a:endParaRPr lang="bg-BG" altLang="bg-BG" sz="2800" dirty="0" smtClean="0"/>
          </a:p>
        </p:txBody>
      </p:sp>
      <p:sp>
        <p:nvSpPr>
          <p:cNvPr id="33795" name="Text Placeholder 2"/>
          <p:cNvSpPr>
            <a:spLocks noGrp="1"/>
          </p:cNvSpPr>
          <p:nvPr>
            <p:ph type="body" sz="half" idx="1"/>
          </p:nvPr>
        </p:nvSpPr>
        <p:spPr>
          <a:xfrm>
            <a:off x="0" y="1125538"/>
            <a:ext cx="5545138" cy="4525962"/>
          </a:xfrm>
        </p:spPr>
        <p:txBody>
          <a:bodyPr/>
          <a:lstStyle/>
          <a:p>
            <a:pPr marL="0" indent="0" eaLnBrk="1" hangingPunct="1">
              <a:buFontTx/>
              <a:buNone/>
            </a:pPr>
            <a:endParaRPr lang="en-US" altLang="bg-BG" sz="2400" smtClean="0">
              <a:latin typeface="Times New Roman" pitchFamily="18" charset="0"/>
              <a:cs typeface="Times New Roman" pitchFamily="18" charset="0"/>
            </a:endParaRPr>
          </a:p>
          <a:p>
            <a:pPr marL="0" indent="0" eaLnBrk="1" hangingPunct="1">
              <a:buFontTx/>
              <a:buNone/>
            </a:pPr>
            <a:r>
              <a:rPr lang="en-US" altLang="bg-BG" sz="2400" smtClean="0">
                <a:latin typeface="Times New Roman" pitchFamily="18" charset="0"/>
                <a:cs typeface="Times New Roman" pitchFamily="18" charset="0"/>
              </a:rPr>
              <a:t>Myeloid precursor</a:t>
            </a:r>
            <a:r>
              <a:rPr lang="bg-BG" altLang="bg-BG" sz="2400" smtClean="0">
                <a:latin typeface="Times New Roman" pitchFamily="18" charset="0"/>
                <a:cs typeface="Times New Roman" pitchFamily="18" charset="0"/>
              </a:rPr>
              <a:t>→ </a:t>
            </a:r>
            <a:r>
              <a:rPr lang="en-US" altLang="bg-BG" sz="2400" smtClean="0">
                <a:latin typeface="Times New Roman" pitchFamily="18" charset="0"/>
                <a:cs typeface="Times New Roman" pitchFamily="18" charset="0"/>
              </a:rPr>
              <a:t>bone marrow</a:t>
            </a:r>
            <a:r>
              <a:rPr lang="bg-BG" altLang="bg-BG" sz="2400" smtClean="0">
                <a:latin typeface="Times New Roman" pitchFamily="18" charset="0"/>
                <a:cs typeface="Times New Roman" pitchFamily="18" charset="0"/>
              </a:rPr>
              <a:t>→</a:t>
            </a:r>
            <a:r>
              <a:rPr lang="en-US" altLang="bg-BG" sz="2400" smtClean="0">
                <a:latin typeface="Times New Roman" pitchFamily="18" charset="0"/>
                <a:cs typeface="Times New Roman" pitchFamily="18" charset="0"/>
              </a:rPr>
              <a:t>basophil</a:t>
            </a:r>
            <a:r>
              <a:rPr lang="bg-BG" altLang="bg-BG" sz="2400" smtClean="0">
                <a:latin typeface="Times New Roman" pitchFamily="18" charset="0"/>
                <a:cs typeface="Times New Roman" pitchFamily="18" charset="0"/>
              </a:rPr>
              <a:t>→</a:t>
            </a:r>
            <a:r>
              <a:rPr lang="en-US" altLang="bg-BG" sz="2400" smtClean="0">
                <a:latin typeface="Times New Roman" pitchFamily="18" charset="0"/>
                <a:cs typeface="Times New Roman" pitchFamily="18" charset="0"/>
              </a:rPr>
              <a:t>tissues</a:t>
            </a:r>
            <a:r>
              <a:rPr lang="bg-BG" altLang="bg-BG" sz="2400" smtClean="0">
                <a:latin typeface="Times New Roman" pitchFamily="18" charset="0"/>
                <a:cs typeface="Times New Roman" pitchFamily="18" charset="0"/>
              </a:rPr>
              <a:t>→</a:t>
            </a:r>
            <a:r>
              <a:rPr lang="en-US" altLang="bg-BG" sz="2400" smtClean="0">
                <a:latin typeface="Times New Roman" pitchFamily="18" charset="0"/>
                <a:cs typeface="Times New Roman" pitchFamily="18" charset="0"/>
              </a:rPr>
              <a:t>mast cell</a:t>
            </a:r>
          </a:p>
          <a:p>
            <a:pPr marL="0" indent="0" eaLnBrk="1" hangingPunct="1">
              <a:buFontTx/>
              <a:buNone/>
            </a:pPr>
            <a:endParaRPr lang="bg-BG" altLang="bg-BG" sz="2400" smtClean="0">
              <a:latin typeface="Times New Roman" pitchFamily="18" charset="0"/>
              <a:cs typeface="Times New Roman" pitchFamily="18" charset="0"/>
            </a:endParaRPr>
          </a:p>
          <a:p>
            <a:pPr marL="0" indent="0" eaLnBrk="1" hangingPunct="1">
              <a:buFontTx/>
              <a:buNone/>
            </a:pPr>
            <a:endParaRPr lang="bg-BG" altLang="bg-BG" sz="2400" smtClean="0">
              <a:latin typeface="Times New Roman" pitchFamily="18" charset="0"/>
              <a:cs typeface="Times New Roman" pitchFamily="18" charset="0"/>
            </a:endParaRPr>
          </a:p>
          <a:p>
            <a:pPr marL="0" indent="0" eaLnBrk="1" hangingPunct="1">
              <a:buFontTx/>
              <a:buNone/>
            </a:pPr>
            <a:r>
              <a:rPr lang="en-US" altLang="bg-BG" sz="2400" smtClean="0">
                <a:latin typeface="Times New Roman" pitchFamily="18" charset="0"/>
                <a:cs typeface="Times New Roman" pitchFamily="18" charset="0"/>
              </a:rPr>
              <a:t>Mast cells</a:t>
            </a:r>
            <a:r>
              <a:rPr lang="bg-BG" altLang="bg-BG" sz="2400" smtClean="0">
                <a:latin typeface="Times New Roman" pitchFamily="18" charset="0"/>
                <a:cs typeface="Times New Roman" pitchFamily="18" charset="0"/>
              </a:rPr>
              <a:t> – </a:t>
            </a:r>
            <a:r>
              <a:rPr lang="en-US" altLang="bg-BG" sz="2400" smtClean="0">
                <a:latin typeface="Times New Roman" pitchFamily="18" charset="0"/>
                <a:cs typeface="Times New Roman" pitchFamily="18" charset="0"/>
              </a:rPr>
              <a:t>basic in early allergic reaction</a:t>
            </a:r>
            <a:endParaRPr lang="bg-BG" altLang="bg-BG" sz="2400" smtClean="0">
              <a:latin typeface="Times New Roman" pitchFamily="18" charset="0"/>
              <a:cs typeface="Times New Roman" pitchFamily="18" charset="0"/>
            </a:endParaRPr>
          </a:p>
        </p:txBody>
      </p:sp>
      <p:pic>
        <p:nvPicPr>
          <p:cNvPr id="3379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19750" y="2814638"/>
            <a:ext cx="2095500" cy="2095500"/>
          </a:xfrm>
        </p:spPr>
      </p:pic>
      <p:pic>
        <p:nvPicPr>
          <p:cNvPr id="33797" name="Picture 4" descr="http://upload.wikimedia.org/wikipedia/commons/3/34/Mast_ce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700213"/>
            <a:ext cx="9429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300788" y="2540000"/>
            <a:ext cx="1223962" cy="254000"/>
          </a:xfrm>
          <a:prstGeom prst="rect">
            <a:avLst/>
          </a:prstGeom>
          <a:noFill/>
        </p:spPr>
        <p:txBody>
          <a:bodyPr>
            <a:spAutoFit/>
          </a:bodyPr>
          <a:lstStyle/>
          <a:p>
            <a:pPr eaLnBrk="1" fontAlgn="auto" hangingPunct="1">
              <a:spcBef>
                <a:spcPts val="0"/>
              </a:spcBef>
              <a:spcAft>
                <a:spcPts val="0"/>
              </a:spcAft>
              <a:defRPr/>
            </a:pPr>
            <a:r>
              <a:rPr lang="en-US" sz="1050" b="1" dirty="0">
                <a:latin typeface="+mn-lt"/>
              </a:rPr>
              <a:t>Mast cell</a:t>
            </a:r>
            <a:endParaRPr lang="bg-BG" sz="1050" b="1" dirty="0">
              <a:latin typeface="+mn-lt"/>
            </a:endParaRPr>
          </a:p>
        </p:txBody>
      </p:sp>
    </p:spTree>
    <p:extLst>
      <p:ext uri="{BB962C8B-B14F-4D97-AF65-F5344CB8AC3E}">
        <p14:creationId xmlns:p14="http://schemas.microsoft.com/office/powerpoint/2010/main" val="4256748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467544" y="620688"/>
            <a:ext cx="8229600" cy="1143000"/>
          </a:xfrm>
        </p:spPr>
        <p:txBody>
          <a:bodyPr/>
          <a:lstStyle/>
          <a:p>
            <a:pPr eaLnBrk="1" fontAlgn="auto" hangingPunct="1">
              <a:spcAft>
                <a:spcPts val="0"/>
              </a:spcAft>
              <a:defRPr/>
            </a:pPr>
            <a:r>
              <a:rPr lang="en-US" altLang="bg-BG" sz="2800" dirty="0"/>
              <a:t>Immunoglobulin </a:t>
            </a:r>
            <a:r>
              <a:rPr lang="bg-BG" altLang="bg-BG" sz="2800" dirty="0"/>
              <a:t> Е</a:t>
            </a:r>
            <a:br>
              <a:rPr lang="bg-BG" altLang="bg-BG" sz="2800" dirty="0"/>
            </a:br>
            <a:endParaRPr lang="bg-BG" altLang="bg-BG" sz="2800" dirty="0" smtClean="0">
              <a:solidFill>
                <a:schemeClr val="tx1"/>
              </a:solidFill>
            </a:endParaRPr>
          </a:p>
        </p:txBody>
      </p:sp>
      <p:sp>
        <p:nvSpPr>
          <p:cNvPr id="34819" name="Rectangle 5"/>
          <p:cNvSpPr>
            <a:spLocks noGrp="1" noChangeArrowheads="1"/>
          </p:cNvSpPr>
          <p:nvPr>
            <p:ph type="body" sz="half" idx="1"/>
          </p:nvPr>
        </p:nvSpPr>
        <p:spPr>
          <a:xfrm>
            <a:off x="250825" y="1268413"/>
            <a:ext cx="3705225" cy="4114800"/>
          </a:xfrm>
        </p:spPr>
        <p:txBody>
          <a:bodyPr/>
          <a:lstStyle/>
          <a:p>
            <a:pPr marL="0" indent="0" eaLnBrk="1" hangingPunct="1">
              <a:buFontTx/>
              <a:buNone/>
            </a:pPr>
            <a:endParaRPr lang="bg-BG" altLang="bg-BG" sz="2400" smtClean="0"/>
          </a:p>
          <a:p>
            <a:pPr marL="0" indent="0" eaLnBrk="1" hangingPunct="1">
              <a:buFontTx/>
              <a:buNone/>
            </a:pPr>
            <a:endParaRPr lang="bg-BG" altLang="bg-BG" sz="2400" smtClean="0"/>
          </a:p>
          <a:p>
            <a:pPr marL="0" indent="0" eaLnBrk="1" hangingPunct="1">
              <a:buFontTx/>
              <a:buNone/>
            </a:pPr>
            <a:endParaRPr lang="bg-BG" altLang="bg-BG" sz="2400" smtClean="0"/>
          </a:p>
        </p:txBody>
      </p:sp>
      <p:sp>
        <p:nvSpPr>
          <p:cNvPr id="34820" name="Rectangle 6"/>
          <p:cNvSpPr>
            <a:spLocks noGrp="1" noChangeArrowheads="1"/>
          </p:cNvSpPr>
          <p:nvPr>
            <p:ph sz="half" idx="2"/>
          </p:nvPr>
        </p:nvSpPr>
        <p:spPr>
          <a:xfrm>
            <a:off x="4905375" y="1981200"/>
            <a:ext cx="3705225" cy="4114800"/>
          </a:xfrm>
        </p:spPr>
        <p:txBody>
          <a:bodyPr/>
          <a:lstStyle/>
          <a:p>
            <a:pPr eaLnBrk="1" hangingPunct="1"/>
            <a:endParaRPr lang="bg-BG" altLang="bg-BG" sz="2800" smtClean="0"/>
          </a:p>
        </p:txBody>
      </p:sp>
      <p:pic>
        <p:nvPicPr>
          <p:cNvPr id="34821" name="Picture 10" descr="CELL4e-Fig-06-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531938"/>
            <a:ext cx="45720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16530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p:txBody>
          <a:bodyPr/>
          <a:lstStyle/>
          <a:p>
            <a:pPr eaLnBrk="1" fontAlgn="auto" hangingPunct="1">
              <a:spcAft>
                <a:spcPts val="0"/>
              </a:spcAft>
              <a:defRPr/>
            </a:pPr>
            <a:r>
              <a:rPr lang="en-US" altLang="bg-BG" sz="2800" smtClean="0"/>
              <a:t>IgE</a:t>
            </a:r>
            <a:endParaRPr lang="bg-BG" altLang="bg-BG" sz="2800" smtClean="0"/>
          </a:p>
        </p:txBody>
      </p:sp>
      <p:sp>
        <p:nvSpPr>
          <p:cNvPr id="35844" name="Content Placeholder 5"/>
          <p:cNvSpPr>
            <a:spLocks noGrp="1"/>
          </p:cNvSpPr>
          <p:nvPr>
            <p:ph sz="half" idx="2"/>
          </p:nvPr>
        </p:nvSpPr>
        <p:spPr/>
        <p:txBody>
          <a:bodyPr/>
          <a:lstStyle/>
          <a:p>
            <a:pPr marL="0" indent="0" eaLnBrk="1" hangingPunct="1">
              <a:buFontTx/>
              <a:buNone/>
            </a:pPr>
            <a:endParaRPr lang="bg-BG" altLang="bg-BG" sz="2000" smtClean="0"/>
          </a:p>
          <a:p>
            <a:pPr marL="0" indent="0" eaLnBrk="1" hangingPunct="1">
              <a:buFontTx/>
              <a:buNone/>
            </a:pPr>
            <a:r>
              <a:rPr lang="en-US" altLang="bg-BG" sz="2000" smtClean="0">
                <a:latin typeface="Times New Roman" pitchFamily="18" charset="0"/>
                <a:cs typeface="Times New Roman" pitchFamily="18" charset="0"/>
              </a:rPr>
              <a:t>Atopic patients – Serum IgEs  </a:t>
            </a:r>
            <a:r>
              <a:rPr lang="bg-BG" altLang="bg-BG" sz="2000" smtClean="0">
                <a:latin typeface="Times New Roman" pitchFamily="18" charset="0"/>
                <a:cs typeface="Times New Roman" pitchFamily="18" charset="0"/>
              </a:rPr>
              <a:t>5-10</a:t>
            </a:r>
            <a:r>
              <a:rPr lang="en-US" altLang="bg-BG" sz="2000" smtClean="0">
                <a:latin typeface="Times New Roman" pitchFamily="18" charset="0"/>
                <a:cs typeface="Times New Roman" pitchFamily="18" charset="0"/>
              </a:rPr>
              <a:t>-fold </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higher </a:t>
            </a:r>
            <a:endParaRPr lang="bg-BG" altLang="bg-BG" sz="2000" smtClean="0">
              <a:latin typeface="Times New Roman" pitchFamily="18" charset="0"/>
              <a:cs typeface="Times New Roman" pitchFamily="18" charset="0"/>
            </a:endParaRPr>
          </a:p>
          <a:p>
            <a:pPr marL="0" indent="0" eaLnBrk="1" hangingPunct="1">
              <a:buFontTx/>
              <a:buNone/>
            </a:pPr>
            <a:endParaRPr lang="bg-BG"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Fc defines the ability  to bind to membrane receptors for IgE on mast cells and eosinophils </a:t>
            </a:r>
            <a:endParaRPr lang="bg-BG" altLang="bg-BG" sz="2000" smtClean="0">
              <a:latin typeface="Times New Roman" pitchFamily="18" charset="0"/>
              <a:cs typeface="Times New Roman" pitchFamily="18" charset="0"/>
            </a:endParaRPr>
          </a:p>
          <a:p>
            <a:pPr marL="0" indent="0" eaLnBrk="1" hangingPunct="1">
              <a:buFontTx/>
              <a:buNone/>
            </a:pPr>
            <a:endParaRPr lang="bg-BG" altLang="bg-BG" sz="2000" smtClean="0">
              <a:latin typeface="Times New Roman" pitchFamily="18" charset="0"/>
              <a:cs typeface="Times New Roman" pitchFamily="18" charset="0"/>
            </a:endParaRPr>
          </a:p>
        </p:txBody>
      </p:sp>
      <p:pic>
        <p:nvPicPr>
          <p:cNvPr id="358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73238"/>
            <a:ext cx="43211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705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en-US" altLang="bg-BG" sz="2800" dirty="0" smtClean="0">
                <a:latin typeface="Times New Roman" pitchFamily="18" charset="0"/>
              </a:rPr>
              <a:t>INTRODUCTION</a:t>
            </a:r>
            <a:endParaRPr lang="en-GB" altLang="bg-BG" sz="2800" dirty="0" smtClean="0">
              <a:latin typeface="Times New Roman" pitchFamily="18" charset="0"/>
            </a:endParaRPr>
          </a:p>
        </p:txBody>
      </p:sp>
      <p:sp>
        <p:nvSpPr>
          <p:cNvPr id="16387" name="Rectangle 3"/>
          <p:cNvSpPr>
            <a:spLocks noGrp="1" noChangeArrowheads="1"/>
          </p:cNvSpPr>
          <p:nvPr>
            <p:ph type="body" sz="half" idx="1"/>
          </p:nvPr>
        </p:nvSpPr>
        <p:spPr>
          <a:xfrm>
            <a:off x="539750" y="1412875"/>
            <a:ext cx="5111750" cy="4032250"/>
          </a:xfrm>
        </p:spPr>
        <p:txBody>
          <a:bodyPr/>
          <a:lstStyle/>
          <a:p>
            <a:pPr eaLnBrk="1" hangingPunct="1">
              <a:buClr>
                <a:schemeClr val="tx1"/>
              </a:buClr>
              <a:buFont typeface="Wingdings" pitchFamily="2" charset="2"/>
              <a:buNone/>
            </a:pPr>
            <a:r>
              <a:rPr lang="bg-BG" altLang="bg-BG" sz="2400" smtClean="0">
                <a:latin typeface="Times New Roman" pitchFamily="18" charset="0"/>
                <a:ea typeface="Arial Unicode MS" pitchFamily="34" charset="-128"/>
                <a:cs typeface="Times New Roman" pitchFamily="18" charset="0"/>
              </a:rPr>
              <a:t>   </a:t>
            </a:r>
            <a:r>
              <a:rPr lang="bg-BG" altLang="bg-BG" sz="2000" smtClean="0">
                <a:latin typeface="Times New Roman" pitchFamily="18" charset="0"/>
                <a:ea typeface="Arial Unicode MS" pitchFamily="34" charset="-128"/>
                <a:cs typeface="Times New Roman" pitchFamily="18" charset="0"/>
              </a:rPr>
              <a:t>“</a:t>
            </a:r>
            <a:r>
              <a:rPr lang="en-US" altLang="bg-BG" sz="2000" smtClean="0">
                <a:latin typeface="Times New Roman" pitchFamily="18" charset="0"/>
                <a:ea typeface="Arial Unicode MS" pitchFamily="34" charset="-128"/>
                <a:cs typeface="Times New Roman" pitchFamily="18" charset="0"/>
              </a:rPr>
              <a:t>Allergic diseases are increasing worldwide with unprecedented complexity and severity”</a:t>
            </a:r>
          </a:p>
          <a:p>
            <a:pPr eaLnBrk="1" hangingPunct="1">
              <a:buClr>
                <a:schemeClr val="tx1"/>
              </a:buClr>
              <a:buFont typeface="Wingdings" pitchFamily="2" charset="2"/>
              <a:buNone/>
            </a:pPr>
            <a:r>
              <a:rPr lang="bg-BG" altLang="bg-BG" sz="2000" i="1" smtClean="0">
                <a:latin typeface="Times New Roman" pitchFamily="18" charset="0"/>
                <a:ea typeface="Arial Unicode MS" pitchFamily="34" charset="-128"/>
                <a:cs typeface="Times New Roman" pitchFamily="18" charset="0"/>
              </a:rPr>
              <a:t>                     </a:t>
            </a:r>
            <a:endParaRPr lang="bg-BG" altLang="bg-BG" sz="1600" i="1" smtClean="0">
              <a:latin typeface="Times New Roman" pitchFamily="18" charset="0"/>
              <a:ea typeface="Arial Unicode MS" pitchFamily="34" charset="-128"/>
              <a:cs typeface="Times New Roman" pitchFamily="18" charset="0"/>
            </a:endParaRPr>
          </a:p>
          <a:p>
            <a:pPr eaLnBrk="1" hangingPunct="1">
              <a:buClr>
                <a:schemeClr val="tx2"/>
              </a:buClr>
              <a:buFont typeface="Wingdings" pitchFamily="2" charset="2"/>
              <a:buNone/>
            </a:pPr>
            <a:r>
              <a:rPr lang="bg-BG" altLang="bg-BG" sz="2000" smtClean="0">
                <a:latin typeface="Times New Roman" pitchFamily="18" charset="0"/>
                <a:ea typeface="Arial Unicode MS" pitchFamily="34" charset="-128"/>
                <a:cs typeface="Times New Roman" pitchFamily="18" charset="0"/>
              </a:rPr>
              <a:t>    </a:t>
            </a:r>
            <a:r>
              <a:rPr lang="en-US" altLang="bg-BG" sz="2000" smtClean="0">
                <a:latin typeface="Times New Roman" pitchFamily="18" charset="0"/>
                <a:ea typeface="Arial Unicode MS" pitchFamily="34" charset="-128"/>
                <a:cs typeface="Times New Roman" pitchFamily="18" charset="0"/>
              </a:rPr>
              <a:t>The precise causes of this increase are not fully understood</a:t>
            </a:r>
          </a:p>
          <a:p>
            <a:pPr eaLnBrk="1" hangingPunct="1">
              <a:buClr>
                <a:srgbClr val="FFFF00"/>
              </a:buClr>
              <a:buFont typeface="Wingdings" pitchFamily="2" charset="2"/>
              <a:buNone/>
            </a:pPr>
            <a:endParaRPr lang="bg-BG" altLang="bg-BG" sz="2000" smtClean="0">
              <a:latin typeface="Times New Roman" pitchFamily="18" charset="0"/>
              <a:ea typeface="Arial Unicode MS" pitchFamily="34" charset="-128"/>
              <a:cs typeface="Times New Roman" pitchFamily="18" charset="0"/>
            </a:endParaRPr>
          </a:p>
          <a:p>
            <a:pPr eaLnBrk="1" hangingPunct="1">
              <a:buClr>
                <a:srgbClr val="FFFF00"/>
              </a:buClr>
              <a:buFont typeface="Wingdings" pitchFamily="2" charset="2"/>
              <a:buNone/>
            </a:pPr>
            <a:r>
              <a:rPr lang="bg-BG" altLang="bg-BG" sz="2000" smtClean="0">
                <a:latin typeface="Times New Roman" pitchFamily="18" charset="0"/>
                <a:ea typeface="Arial Unicode MS" pitchFamily="34" charset="-128"/>
                <a:cs typeface="Times New Roman" pitchFamily="18" charset="0"/>
              </a:rPr>
              <a:t> </a:t>
            </a:r>
            <a:endParaRPr lang="en-US" altLang="bg-BG" sz="2000" smtClean="0">
              <a:ea typeface="Arial Unicode MS" pitchFamily="34" charset="-128"/>
              <a:cs typeface="Times New Roman" pitchFamily="18" charset="0"/>
            </a:endParaRPr>
          </a:p>
          <a:p>
            <a:pPr algn="r" eaLnBrk="1" hangingPunct="1">
              <a:buFont typeface="Wingdings 3" pitchFamily="18" charset="2"/>
              <a:buNone/>
            </a:pPr>
            <a:r>
              <a:rPr lang="en-US" altLang="bg-BG" sz="1400" i="1" smtClean="0">
                <a:latin typeface="Times New Roman" pitchFamily="18" charset="0"/>
                <a:ea typeface="Arial Unicode MS" pitchFamily="34" charset="-128"/>
                <a:cs typeface="Times New Roman" pitchFamily="18" charset="0"/>
              </a:rPr>
              <a:t>White Book on Allergy, 2011</a:t>
            </a:r>
            <a:endParaRPr lang="bg-BG" altLang="bg-BG" sz="1400" i="1" smtClean="0">
              <a:latin typeface="Times New Roman" pitchFamily="18" charset="0"/>
              <a:ea typeface="Arial Unicode MS" pitchFamily="34" charset="-128"/>
              <a:cs typeface="Times New Roman" pitchFamily="18" charset="0"/>
            </a:endParaRPr>
          </a:p>
          <a:p>
            <a:pPr eaLnBrk="1" hangingPunct="1">
              <a:buFontTx/>
              <a:buNone/>
            </a:pPr>
            <a:endParaRPr lang="bg-BG" altLang="bg-BG" sz="2000" smtClean="0">
              <a:ea typeface="Arial Unicode MS" pitchFamily="34" charset="-128"/>
              <a:cs typeface="Times New Roman" pitchFamily="18" charset="0"/>
            </a:endParaRPr>
          </a:p>
        </p:txBody>
      </p:sp>
      <p:pic>
        <p:nvPicPr>
          <p:cNvPr id="16389" name="Picture 5" descr="white_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2349500"/>
            <a:ext cx="19431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065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eaLnBrk="1" fontAlgn="auto" hangingPunct="1">
              <a:spcAft>
                <a:spcPts val="0"/>
              </a:spcAft>
              <a:buFontTx/>
              <a:buNone/>
              <a:defRPr/>
            </a:pPr>
            <a:r>
              <a:rPr lang="en-US" sz="2000" dirty="0">
                <a:latin typeface="Times New Roman" panose="02020603050405020304" pitchFamily="18" charset="0"/>
                <a:cs typeface="Times New Roman" panose="02020603050405020304" pitchFamily="18" charset="0"/>
              </a:rPr>
              <a:t>Allergic diseases are complex and development involves both environmental and genetic </a:t>
            </a:r>
            <a:r>
              <a:rPr lang="en-US" sz="2000" dirty="0" smtClean="0">
                <a:latin typeface="Times New Roman" panose="02020603050405020304" pitchFamily="18" charset="0"/>
                <a:cs typeface="Times New Roman" panose="02020603050405020304" pitchFamily="18" charset="0"/>
              </a:rPr>
              <a:t>factors</a:t>
            </a:r>
          </a:p>
          <a:p>
            <a:pPr marL="0" indent="0" eaLnBrk="1" fontAlgn="auto" hangingPunct="1">
              <a:spcAft>
                <a:spcPts val="0"/>
              </a:spcAft>
              <a:buFontTx/>
              <a:buNone/>
              <a:defRPr/>
            </a:pPr>
            <a:endParaRPr lang="en-US" sz="2000"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FontTx/>
              <a:buNone/>
              <a:defRPr/>
            </a:pPr>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existence of a genetic component for allergy was first described almost 100 years </a:t>
            </a:r>
            <a:r>
              <a:rPr lang="en-US" sz="2000" dirty="0" smtClean="0">
                <a:latin typeface="Times New Roman" panose="02020603050405020304" pitchFamily="18" charset="0"/>
                <a:cs typeface="Times New Roman" panose="02020603050405020304" pitchFamily="18" charset="0"/>
              </a:rPr>
              <a:t>ago</a:t>
            </a:r>
          </a:p>
          <a:p>
            <a:pPr marL="0" indent="0" eaLnBrk="1" fontAlgn="auto" hangingPunct="1">
              <a:spcAft>
                <a:spcPts val="0"/>
              </a:spcAft>
              <a:buFontTx/>
              <a:buNone/>
              <a:defRPr/>
            </a:pPr>
            <a:endParaRPr lang="en-US" sz="2000"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FontTx/>
              <a:buNone/>
              <a:defRPr/>
            </a:pPr>
            <a:r>
              <a:rPr lang="en-US" sz="2000" dirty="0" smtClean="0">
                <a:latin typeface="Times New Roman" panose="02020603050405020304" pitchFamily="18" charset="0"/>
                <a:cs typeface="Times New Roman" panose="02020603050405020304" pitchFamily="18" charset="0"/>
              </a:rPr>
              <a:t>Necessary of </a:t>
            </a:r>
            <a:r>
              <a:rPr lang="en-US" sz="2000" dirty="0">
                <a:latin typeface="Times New Roman" panose="02020603050405020304" pitchFamily="18" charset="0"/>
                <a:cs typeface="Times New Roman" panose="02020603050405020304" pitchFamily="18" charset="0"/>
              </a:rPr>
              <a:t>high </a:t>
            </a:r>
            <a:r>
              <a:rPr lang="en-US" sz="2000" dirty="0" smtClean="0">
                <a:latin typeface="Times New Roman" panose="02020603050405020304" pitchFamily="18" charset="0"/>
                <a:cs typeface="Times New Roman" panose="02020603050405020304" pitchFamily="18" charset="0"/>
              </a:rPr>
              <a:t>technologies </a:t>
            </a:r>
            <a:r>
              <a:rPr lang="en-US" sz="2000" dirty="0">
                <a:latin typeface="Times New Roman" panose="02020603050405020304" pitchFamily="18" charset="0"/>
                <a:cs typeface="Times New Roman" panose="02020603050405020304" pitchFamily="18" charset="0"/>
              </a:rPr>
              <a:t>to investigate genetic variation in large numbers of subjects. </a:t>
            </a:r>
            <a:endParaRPr lang="en-US" sz="2000"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FontTx/>
              <a:buNone/>
              <a:defRPr/>
            </a:pPr>
            <a:endParaRPr lang="en-US" altLang="bg-BG"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Tx/>
              <a:buNone/>
              <a:defRPr/>
            </a:pPr>
            <a:r>
              <a:rPr lang="en-US" sz="2000" dirty="0">
                <a:latin typeface="Times New Roman" panose="02020603050405020304" pitchFamily="18" charset="0"/>
                <a:cs typeface="Times New Roman" panose="02020603050405020304" pitchFamily="18" charset="0"/>
              </a:rPr>
              <a:t>Genome-Wide Association Studies (GWAS), a hypothesis-free method of interrogating large numbers of common variants spanning the entire genome in disease and non-disease </a:t>
            </a:r>
            <a:r>
              <a:rPr lang="en-US" sz="2000" dirty="0" smtClean="0">
                <a:latin typeface="Times New Roman" panose="02020603050405020304" pitchFamily="18" charset="0"/>
                <a:cs typeface="Times New Roman" panose="02020603050405020304" pitchFamily="18" charset="0"/>
              </a:rPr>
              <a:t>subjects</a:t>
            </a:r>
            <a:endParaRPr lang="en-US" altLang="bg-BG" sz="2000" dirty="0"/>
          </a:p>
          <a:p>
            <a:pPr marL="365760" indent="-256032" eaLnBrk="1" fontAlgn="auto" hangingPunct="1">
              <a:spcAft>
                <a:spcPts val="0"/>
              </a:spcAft>
              <a:buFont typeface="Wingdings 3"/>
              <a:buChar char=""/>
              <a:defRPr/>
            </a:pPr>
            <a:endParaRPr lang="bg-BG" dirty="0"/>
          </a:p>
        </p:txBody>
      </p:sp>
      <p:sp>
        <p:nvSpPr>
          <p:cNvPr id="2" name="Title 1"/>
          <p:cNvSpPr>
            <a:spLocks noGrp="1"/>
          </p:cNvSpPr>
          <p:nvPr>
            <p:ph type="title"/>
          </p:nvPr>
        </p:nvSpPr>
        <p:spPr/>
        <p:txBody>
          <a:bodyPr/>
          <a:lstStyle/>
          <a:p>
            <a:pPr eaLnBrk="1" fontAlgn="auto" hangingPunct="1">
              <a:spcAft>
                <a:spcPts val="0"/>
              </a:spcAft>
              <a:defRPr/>
            </a:pPr>
            <a:r>
              <a:rPr lang="en-US" altLang="bg-BG" sz="2800" dirty="0"/>
              <a:t>GENETIC MECHANISMS</a:t>
            </a:r>
            <a:endParaRPr lang="bg-BG" sz="2800" dirty="0"/>
          </a:p>
        </p:txBody>
      </p:sp>
    </p:spTree>
    <p:extLst>
      <p:ext uri="{BB962C8B-B14F-4D97-AF65-F5344CB8AC3E}">
        <p14:creationId xmlns:p14="http://schemas.microsoft.com/office/powerpoint/2010/main" val="3711551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p:txBody>
          <a:bodyPr/>
          <a:lstStyle/>
          <a:p>
            <a:pPr marL="0" indent="0" eaLnBrk="1" hangingPunct="1">
              <a:buFont typeface="Wingdings 3" pitchFamily="18" charset="2"/>
              <a:buNone/>
            </a:pPr>
            <a:r>
              <a:rPr lang="en-US" altLang="bg-BG" sz="2000" smtClean="0">
                <a:latin typeface="Times New Roman" pitchFamily="18" charset="0"/>
                <a:cs typeface="Times New Roman" pitchFamily="18" charset="0"/>
              </a:rPr>
              <a:t>Genetic predisposition for  IgE</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synthesis is associated  with </a:t>
            </a:r>
            <a:r>
              <a:rPr lang="bg-BG" altLang="bg-BG" sz="2000" smtClean="0">
                <a:latin typeface="Times New Roman" pitchFamily="18" charset="0"/>
                <a:cs typeface="Times New Roman" pitchFamily="18" charset="0"/>
              </a:rPr>
              <a:t> 11 </a:t>
            </a:r>
            <a:r>
              <a:rPr lang="en-US" altLang="bg-BG" sz="2000" smtClean="0">
                <a:latin typeface="Times New Roman" pitchFamily="18" charset="0"/>
                <a:cs typeface="Times New Roman" pitchFamily="18" charset="0"/>
              </a:rPr>
              <a:t>chromosome (11q13)</a:t>
            </a:r>
          </a:p>
          <a:p>
            <a:pPr marL="0" indent="0" algn="ctr" eaLnBrk="1" hangingPunct="1">
              <a:buFont typeface="Wingdings 3" pitchFamily="18" charset="2"/>
              <a:buNone/>
            </a:pPr>
            <a:r>
              <a:rPr lang="en-US" altLang="bg-BG" sz="2000" i="1" smtClean="0">
                <a:latin typeface="Times New Roman" pitchFamily="18" charset="0"/>
                <a:cs typeface="Times New Roman" pitchFamily="18" charset="0"/>
              </a:rPr>
              <a:t>asthma</a:t>
            </a:r>
            <a:endParaRPr lang="bg-BG" altLang="bg-BG" sz="2000" i="1"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The 17q21 has been reproduced as a locus associated with asthma, severe asthma and asthma with severe exacerbations in subsequent multiple GWAS</a:t>
            </a:r>
          </a:p>
          <a:p>
            <a:pPr marL="0" indent="0" algn="ctr" eaLnBrk="1" hangingPunct="1">
              <a:buFontTx/>
              <a:buNone/>
            </a:pPr>
            <a:r>
              <a:rPr lang="en-US" altLang="bg-BG" sz="2000" i="1" smtClean="0">
                <a:latin typeface="Times New Roman" pitchFamily="18" charset="0"/>
                <a:cs typeface="Times New Roman" pitchFamily="18" charset="0"/>
              </a:rPr>
              <a:t>allergic rhinitis</a:t>
            </a:r>
          </a:p>
          <a:p>
            <a:pPr marL="0" indent="0" eaLnBrk="1" hangingPunct="1">
              <a:buFont typeface="Wingdings 3" pitchFamily="18" charset="2"/>
              <a:buNone/>
            </a:pPr>
            <a:r>
              <a:rPr lang="en-US" altLang="bg-BG" sz="2000" smtClean="0">
                <a:latin typeface="Times New Roman" pitchFamily="18" charset="0"/>
                <a:cs typeface="Times New Roman" pitchFamily="18" charset="0"/>
              </a:rPr>
              <a:t>11q13 locus; C11orf30/LRRC32 – regulates gene expression , epithelial T-cell function.  </a:t>
            </a:r>
          </a:p>
          <a:p>
            <a:pPr marL="0" indent="0" algn="ctr" eaLnBrk="1" hangingPunct="1">
              <a:buFontTx/>
              <a:buNone/>
            </a:pPr>
            <a:r>
              <a:rPr lang="en-US" altLang="bg-BG" sz="2000" i="1" smtClean="0">
                <a:latin typeface="Times New Roman" pitchFamily="18" charset="0"/>
                <a:cs typeface="Times New Roman" pitchFamily="18" charset="0"/>
              </a:rPr>
              <a:t>atopic dermatitis</a:t>
            </a:r>
          </a:p>
          <a:p>
            <a:pPr marL="0" indent="0" eaLnBrk="1" hangingPunct="1">
              <a:buFont typeface="Wingdings 3" pitchFamily="18" charset="2"/>
              <a:buNone/>
            </a:pPr>
            <a:r>
              <a:rPr lang="en-US" altLang="bg-BG" sz="2000" smtClean="0">
                <a:latin typeface="Times New Roman" pitchFamily="18" charset="0"/>
                <a:cs typeface="Times New Roman" pitchFamily="18" charset="0"/>
              </a:rPr>
              <a:t> 1q21 and 11q13 loci; FLG, LCE3A, OVOL1</a:t>
            </a:r>
            <a:r>
              <a:rPr lang="bg-BG" altLang="bg-BG" sz="2000" smtClean="0">
                <a:latin typeface="Times New Roman" pitchFamily="18" charset="0"/>
                <a:cs typeface="Times New Roman" pitchFamily="18" charset="0"/>
              </a:rPr>
              <a:t> - </a:t>
            </a:r>
            <a:r>
              <a:rPr lang="en-US" altLang="bg-BG" sz="2000" smtClean="0">
                <a:latin typeface="Times New Roman" pitchFamily="18" charset="0"/>
                <a:cs typeface="Times New Roman" pitchFamily="18" charset="0"/>
              </a:rPr>
              <a:t>development and differentiation of epidermal/epithelial</a:t>
            </a:r>
          </a:p>
          <a:p>
            <a:pPr marL="0" indent="0" eaLnBrk="1" hangingPunct="1">
              <a:buFont typeface="Wingdings 3" pitchFamily="18" charset="2"/>
              <a:buNone/>
            </a:pPr>
            <a:r>
              <a:rPr lang="en-US" altLang="bg-BG" sz="2000" smtClean="0">
                <a:latin typeface="Times New Roman" pitchFamily="18" charset="0"/>
                <a:cs typeface="Times New Roman" pitchFamily="18" charset="0"/>
              </a:rPr>
              <a:t>tissues </a:t>
            </a:r>
          </a:p>
          <a:p>
            <a:pPr marL="0" indent="0" eaLnBrk="1" hangingPunct="1">
              <a:buFontTx/>
              <a:buNone/>
            </a:pPr>
            <a:endParaRPr lang="en-US" altLang="bg-BG" sz="2000" smtClean="0"/>
          </a:p>
          <a:p>
            <a:pPr marL="0" indent="0" eaLnBrk="1" hangingPunct="1">
              <a:buFontTx/>
              <a:buNone/>
            </a:pPr>
            <a:endParaRPr lang="bg-BG" altLang="bg-BG" sz="2000" smtClean="0"/>
          </a:p>
        </p:txBody>
      </p:sp>
      <p:sp>
        <p:nvSpPr>
          <p:cNvPr id="21506" name="Title 1"/>
          <p:cNvSpPr>
            <a:spLocks noGrp="1"/>
          </p:cNvSpPr>
          <p:nvPr>
            <p:ph type="title"/>
          </p:nvPr>
        </p:nvSpPr>
        <p:spPr/>
        <p:txBody>
          <a:bodyPr/>
          <a:lstStyle/>
          <a:p>
            <a:pPr eaLnBrk="1" fontAlgn="auto" hangingPunct="1">
              <a:spcAft>
                <a:spcPts val="0"/>
              </a:spcAft>
              <a:defRPr/>
            </a:pPr>
            <a:r>
              <a:rPr lang="en-US" altLang="bg-BG" sz="2800" dirty="0" smtClean="0"/>
              <a:t>GENETIC MECHANISMS</a:t>
            </a:r>
            <a:endParaRPr lang="bg-BG" altLang="bg-BG" sz="2800" dirty="0" smtClean="0"/>
          </a:p>
        </p:txBody>
      </p:sp>
    </p:spTree>
    <p:extLst>
      <p:ext uri="{BB962C8B-B14F-4D97-AF65-F5344CB8AC3E}">
        <p14:creationId xmlns:p14="http://schemas.microsoft.com/office/powerpoint/2010/main" val="212153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79388" y="1268413"/>
            <a:ext cx="8507412" cy="5113337"/>
          </a:xfrm>
        </p:spPr>
        <p:txBody>
          <a:bodyPr>
            <a:normAutofit fontScale="70000" lnSpcReduction="20000"/>
          </a:bodyPr>
          <a:lstStyle/>
          <a:p>
            <a:pPr marL="0" indent="0" algn="ctr" eaLnBrk="1" fontAlgn="auto" hangingPunct="1">
              <a:spcAft>
                <a:spcPts val="0"/>
              </a:spcAft>
              <a:buFontTx/>
              <a:buNone/>
              <a:defRPr/>
            </a:pPr>
            <a:r>
              <a:rPr lang="en-US" sz="2900" i="1" dirty="0" smtClean="0">
                <a:latin typeface="Times New Roman" panose="02020603050405020304" pitchFamily="18" charset="0"/>
                <a:cs typeface="Times New Roman" panose="02020603050405020304" pitchFamily="18" charset="0"/>
              </a:rPr>
              <a:t>I stage</a:t>
            </a:r>
          </a:p>
          <a:p>
            <a:pPr marL="0" indent="0" eaLnBrk="1" fontAlgn="auto" hangingPunct="1">
              <a:spcAft>
                <a:spcPts val="0"/>
              </a:spcAft>
              <a:buFontTx/>
              <a:buNone/>
              <a:defRPr/>
            </a:pPr>
            <a:r>
              <a:rPr lang="bg-BG" sz="2900" dirty="0" smtClean="0">
                <a:latin typeface="Times New Roman" panose="02020603050405020304" pitchFamily="18" charset="0"/>
                <a:cs typeface="Times New Roman" panose="02020603050405020304" pitchFamily="18" charset="0"/>
              </a:rPr>
              <a:t>Т </a:t>
            </a:r>
            <a:r>
              <a:rPr lang="en-US" sz="2900" dirty="0" smtClean="0">
                <a:latin typeface="Times New Roman" panose="02020603050405020304" pitchFamily="18" charset="0"/>
                <a:cs typeface="Times New Roman" panose="02020603050405020304" pitchFamily="18" charset="0"/>
              </a:rPr>
              <a:t>- cell independent </a:t>
            </a:r>
            <a:r>
              <a:rPr lang="bg-BG" sz="2900" dirty="0" smtClean="0">
                <a:latin typeface="Times New Roman" panose="02020603050405020304" pitchFamily="18" charset="0"/>
                <a:cs typeface="Times New Roman" panose="02020603050405020304" pitchFamily="18" charset="0"/>
              </a:rPr>
              <a:t> </a:t>
            </a:r>
            <a:r>
              <a:rPr lang="en-US" sz="2900" dirty="0" smtClean="0">
                <a:latin typeface="Times New Roman" panose="02020603050405020304" pitchFamily="18" charset="0"/>
                <a:cs typeface="Times New Roman" panose="02020603050405020304" pitchFamily="18" charset="0"/>
              </a:rPr>
              <a:t>immune response:</a:t>
            </a:r>
          </a:p>
          <a:p>
            <a:pPr marL="0" indent="0" eaLnBrk="1" fontAlgn="auto" hangingPunct="1">
              <a:spcAft>
                <a:spcPts val="0"/>
              </a:spcAft>
              <a:buFontTx/>
              <a:buNone/>
              <a:defRPr/>
            </a:pPr>
            <a:r>
              <a:rPr lang="en-US" sz="2900" dirty="0" smtClean="0">
                <a:latin typeface="Times New Roman" panose="02020603050405020304" pitchFamily="18" charset="0"/>
                <a:cs typeface="Times New Roman" panose="02020603050405020304" pitchFamily="18" charset="0"/>
              </a:rPr>
              <a:t>- The allergen is inhaled or digested in previously sensitized individual with genetically predisposition</a:t>
            </a:r>
            <a:endParaRPr lang="en-US" sz="2900" dirty="0">
              <a:latin typeface="Times New Roman" panose="02020603050405020304" pitchFamily="18" charset="0"/>
              <a:cs typeface="Times New Roman" panose="02020603050405020304" pitchFamily="18" charset="0"/>
            </a:endParaRPr>
          </a:p>
          <a:p>
            <a:pPr marL="0" indent="0" eaLnBrk="1" fontAlgn="auto" hangingPunct="1">
              <a:spcAft>
                <a:spcPts val="0"/>
              </a:spcAft>
              <a:buFontTx/>
              <a:buNone/>
              <a:defRPr/>
            </a:pPr>
            <a:r>
              <a:rPr lang="en-US" sz="2900" dirty="0" smtClean="0">
                <a:latin typeface="Times New Roman" panose="02020603050405020304" pitchFamily="18" charset="0"/>
                <a:cs typeface="Times New Roman" panose="02020603050405020304" pitchFamily="18" charset="0"/>
              </a:rPr>
              <a:t>- Processing of allergen by APC (antigen-presenting cells ) </a:t>
            </a:r>
            <a:r>
              <a:rPr lang="bg-BG" sz="2900" dirty="0" smtClean="0">
                <a:latin typeface="Times New Roman" panose="02020603050405020304" pitchFamily="18" charset="0"/>
                <a:cs typeface="Times New Roman" panose="02020603050405020304" pitchFamily="18" charset="0"/>
              </a:rPr>
              <a:t>–</a:t>
            </a:r>
            <a:r>
              <a:rPr lang="en-US" sz="2900" dirty="0" smtClean="0">
                <a:latin typeface="Times New Roman" panose="02020603050405020304" pitchFamily="18" charset="0"/>
                <a:cs typeface="Times New Roman" panose="02020603050405020304" pitchFamily="18" charset="0"/>
              </a:rPr>
              <a:t> macrophages,</a:t>
            </a:r>
            <a:r>
              <a:rPr lang="bg-BG" sz="2900" dirty="0" smtClean="0">
                <a:latin typeface="Times New Roman" panose="02020603050405020304" pitchFamily="18" charset="0"/>
                <a:cs typeface="Times New Roman" panose="02020603050405020304" pitchFamily="18" charset="0"/>
              </a:rPr>
              <a:t> </a:t>
            </a:r>
            <a:r>
              <a:rPr lang="en-US" sz="2900" dirty="0" smtClean="0">
                <a:latin typeface="Times New Roman" panose="02020603050405020304" pitchFamily="18" charset="0"/>
                <a:cs typeface="Times New Roman" panose="02020603050405020304" pitchFamily="18" charset="0"/>
              </a:rPr>
              <a:t>dendritic or B cells</a:t>
            </a:r>
            <a:r>
              <a:rPr lang="bg-BG" sz="2900" dirty="0" smtClean="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p>
            <a:pPr marL="342900" indent="-342900" eaLnBrk="1" fontAlgn="auto" hangingPunct="1">
              <a:spcAft>
                <a:spcPts val="0"/>
              </a:spcAft>
              <a:buFontTx/>
              <a:buChar char="-"/>
              <a:defRPr/>
            </a:pPr>
            <a:r>
              <a:rPr lang="en-US" sz="2900" dirty="0" smtClean="0">
                <a:latin typeface="Times New Roman" panose="02020603050405020304" pitchFamily="18" charset="0"/>
                <a:cs typeface="Times New Roman" panose="02020603050405020304" pitchFamily="18" charset="0"/>
              </a:rPr>
              <a:t>Presenting to </a:t>
            </a:r>
            <a:r>
              <a:rPr lang="bg-BG" sz="2900" dirty="0" smtClean="0">
                <a:latin typeface="Times New Roman" panose="02020603050405020304" pitchFamily="18" charset="0"/>
                <a:cs typeface="Times New Roman" panose="02020603050405020304" pitchFamily="18" charset="0"/>
              </a:rPr>
              <a:t> </a:t>
            </a:r>
            <a:r>
              <a:rPr lang="en-US" sz="2900" dirty="0" smtClean="0">
                <a:latin typeface="Times New Roman" panose="02020603050405020304" pitchFamily="18" charset="0"/>
                <a:cs typeface="Times New Roman" panose="02020603050405020304" pitchFamily="18" charset="0"/>
              </a:rPr>
              <a:t>T cells that bear receptors for specific antigens </a:t>
            </a:r>
          </a:p>
          <a:p>
            <a:pPr marL="0" indent="0" eaLnBrk="1" fontAlgn="auto" hangingPunct="1">
              <a:spcAft>
                <a:spcPts val="0"/>
              </a:spcAft>
              <a:buFont typeface="Wingdings 3"/>
              <a:buNone/>
              <a:defRPr/>
            </a:pPr>
            <a:endParaRPr lang="bg-BG" sz="2900" dirty="0" smtClean="0">
              <a:latin typeface="Times New Roman" panose="02020603050405020304" pitchFamily="18" charset="0"/>
              <a:cs typeface="Times New Roman" panose="02020603050405020304" pitchFamily="18" charset="0"/>
            </a:endParaRPr>
          </a:p>
          <a:p>
            <a:pPr marL="0" indent="0" algn="ctr" eaLnBrk="1" fontAlgn="auto" hangingPunct="1">
              <a:spcAft>
                <a:spcPts val="0"/>
              </a:spcAft>
              <a:buFontTx/>
              <a:buNone/>
              <a:defRPr/>
            </a:pPr>
            <a:r>
              <a:rPr lang="en-US" sz="2900" i="1" dirty="0" smtClean="0">
                <a:latin typeface="Times New Roman" panose="02020603050405020304" pitchFamily="18" charset="0"/>
                <a:cs typeface="Times New Roman" panose="02020603050405020304" pitchFamily="18" charset="0"/>
              </a:rPr>
              <a:t>II stage</a:t>
            </a:r>
            <a:endParaRPr lang="bg-BG" sz="2900" i="1"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FontTx/>
              <a:buNone/>
              <a:defRPr/>
            </a:pPr>
            <a:r>
              <a:rPr lang="bg-BG" sz="2900" dirty="0" smtClean="0">
                <a:latin typeface="Times New Roman" panose="02020603050405020304" pitchFamily="18" charset="0"/>
                <a:cs typeface="Times New Roman" panose="02020603050405020304" pitchFamily="18" charset="0"/>
              </a:rPr>
              <a:t>В </a:t>
            </a:r>
            <a:r>
              <a:rPr lang="en-US" sz="2900" dirty="0" smtClean="0">
                <a:latin typeface="Times New Roman" panose="02020603050405020304" pitchFamily="18" charset="0"/>
                <a:cs typeface="Times New Roman" panose="02020603050405020304" pitchFamily="18" charset="0"/>
              </a:rPr>
              <a:t>cell binding of allergen:</a:t>
            </a:r>
            <a:endParaRPr lang="bg-BG" sz="2900" dirty="0" smtClean="0">
              <a:latin typeface="Times New Roman" panose="02020603050405020304" pitchFamily="18" charset="0"/>
              <a:cs typeface="Times New Roman" panose="02020603050405020304" pitchFamily="18" charset="0"/>
            </a:endParaRPr>
          </a:p>
          <a:p>
            <a:pPr marL="109728" indent="0" eaLnBrk="1" fontAlgn="auto" hangingPunct="1">
              <a:spcAft>
                <a:spcPts val="0"/>
              </a:spcAft>
              <a:buFont typeface="Wingdings 3"/>
              <a:buNone/>
              <a:defRPr/>
            </a:pPr>
            <a:r>
              <a:rPr lang="bg-BG" sz="2900" dirty="0" smtClean="0">
                <a:latin typeface="Times New Roman" panose="02020603050405020304" pitchFamily="18" charset="0"/>
                <a:cs typeface="Times New Roman" panose="02020603050405020304" pitchFamily="18" charset="0"/>
              </a:rPr>
              <a:t>- </a:t>
            </a:r>
            <a:r>
              <a:rPr lang="en-US" sz="2900" dirty="0" smtClean="0">
                <a:latin typeface="Times New Roman" panose="02020603050405020304" pitchFamily="18" charset="0"/>
                <a:cs typeface="Times New Roman" panose="02020603050405020304" pitchFamily="18" charset="0"/>
              </a:rPr>
              <a:t>Enzymatic treatment</a:t>
            </a:r>
            <a:endParaRPr lang="bg-BG" sz="2900" dirty="0" smtClean="0">
              <a:latin typeface="Times New Roman" panose="02020603050405020304" pitchFamily="18" charset="0"/>
              <a:cs typeface="Times New Roman" panose="02020603050405020304" pitchFamily="18" charset="0"/>
            </a:endParaRPr>
          </a:p>
          <a:p>
            <a:pPr marL="109728" indent="0" eaLnBrk="1" fontAlgn="auto" hangingPunct="1">
              <a:spcAft>
                <a:spcPts val="0"/>
              </a:spcAft>
              <a:buFont typeface="Wingdings 3"/>
              <a:buNone/>
              <a:defRPr/>
            </a:pPr>
            <a:r>
              <a:rPr lang="bg-BG" sz="2900" dirty="0" smtClean="0">
                <a:latin typeface="Times New Roman" panose="02020603050405020304" pitchFamily="18" charset="0"/>
                <a:cs typeface="Times New Roman" panose="02020603050405020304" pitchFamily="18" charset="0"/>
              </a:rPr>
              <a:t>- </a:t>
            </a:r>
            <a:r>
              <a:rPr lang="en-US" sz="2900" dirty="0" smtClean="0">
                <a:latin typeface="Times New Roman" panose="02020603050405020304" pitchFamily="18" charset="0"/>
                <a:cs typeface="Times New Roman" panose="02020603050405020304" pitchFamily="18" charset="0"/>
              </a:rPr>
              <a:t>Proliferation and differentiation of B cells to </a:t>
            </a:r>
            <a:r>
              <a:rPr lang="en-US" sz="2900" dirty="0" err="1" smtClean="0">
                <a:latin typeface="Times New Roman" panose="02020603050405020304" pitchFamily="18" charset="0"/>
                <a:cs typeface="Times New Roman" panose="02020603050405020304" pitchFamily="18" charset="0"/>
              </a:rPr>
              <a:t>IgE</a:t>
            </a:r>
            <a:r>
              <a:rPr lang="en-US" sz="2900" dirty="0" smtClean="0">
                <a:latin typeface="Times New Roman" panose="02020603050405020304" pitchFamily="18" charset="0"/>
                <a:cs typeface="Times New Roman" panose="02020603050405020304" pitchFamily="18" charset="0"/>
              </a:rPr>
              <a:t> producing plasma cells</a:t>
            </a:r>
            <a:endParaRPr lang="bg-BG" sz="2900" dirty="0" smtClean="0">
              <a:latin typeface="Times New Roman" panose="02020603050405020304" pitchFamily="18" charset="0"/>
              <a:cs typeface="Times New Roman" panose="02020603050405020304" pitchFamily="18" charset="0"/>
            </a:endParaRPr>
          </a:p>
          <a:p>
            <a:pPr marL="365760" indent="-256032" eaLnBrk="1" fontAlgn="auto" hangingPunct="1">
              <a:spcAft>
                <a:spcPts val="0"/>
              </a:spcAft>
              <a:buFont typeface="Wingdings" panose="05000000000000000000" pitchFamily="2" charset="2"/>
              <a:buChar char="§"/>
              <a:defRPr/>
            </a:pPr>
            <a:endParaRPr lang="bg-BG" sz="2900" dirty="0" smtClean="0">
              <a:latin typeface="Times New Roman" panose="02020603050405020304" pitchFamily="18" charset="0"/>
              <a:cs typeface="Times New Roman" panose="02020603050405020304" pitchFamily="18" charset="0"/>
            </a:endParaRPr>
          </a:p>
          <a:p>
            <a:pPr marL="365760" indent="-256032" eaLnBrk="1" fontAlgn="auto" hangingPunct="1">
              <a:spcAft>
                <a:spcPts val="0"/>
              </a:spcAft>
              <a:buFont typeface="Wingdings" panose="05000000000000000000" pitchFamily="2" charset="2"/>
              <a:buChar char="§"/>
              <a:defRPr/>
            </a:pPr>
            <a:endParaRPr lang="bg-BG" sz="2900" dirty="0" smtClean="0">
              <a:latin typeface="Times New Roman" panose="02020603050405020304" pitchFamily="18" charset="0"/>
              <a:cs typeface="Times New Roman" panose="02020603050405020304" pitchFamily="18" charset="0"/>
            </a:endParaRPr>
          </a:p>
          <a:p>
            <a:pPr marL="365760" indent="-256032" eaLnBrk="1" fontAlgn="auto" hangingPunct="1">
              <a:spcAft>
                <a:spcPts val="0"/>
              </a:spcAft>
              <a:buFont typeface="Wingdings" panose="05000000000000000000" pitchFamily="2" charset="2"/>
              <a:buChar char="§"/>
              <a:defRPr/>
            </a:pPr>
            <a:endParaRPr lang="bg-BG" sz="2900" dirty="0" smtClean="0"/>
          </a:p>
          <a:p>
            <a:pPr marL="365760" indent="-256032" eaLnBrk="1" fontAlgn="auto" hangingPunct="1">
              <a:spcAft>
                <a:spcPts val="0"/>
              </a:spcAft>
              <a:buFont typeface="Wingdings" panose="05000000000000000000" pitchFamily="2" charset="2"/>
              <a:buChar char="§"/>
              <a:defRPr/>
            </a:pPr>
            <a:endParaRPr lang="bg-BG" sz="2900" dirty="0" smtClean="0"/>
          </a:p>
          <a:p>
            <a:pPr marL="0" indent="0" algn="ctr" eaLnBrk="1" fontAlgn="auto" hangingPunct="1">
              <a:spcAft>
                <a:spcPts val="0"/>
              </a:spcAft>
              <a:buFontTx/>
              <a:buNone/>
              <a:defRPr/>
            </a:pPr>
            <a:r>
              <a:rPr lang="bg-BG" sz="2000" dirty="0" smtClean="0"/>
              <a:t>              </a:t>
            </a:r>
            <a:endParaRPr lang="en-US" sz="2000" dirty="0" smtClean="0"/>
          </a:p>
          <a:p>
            <a:pPr marL="0" indent="0" eaLnBrk="1" fontAlgn="auto" hangingPunct="1">
              <a:spcAft>
                <a:spcPts val="0"/>
              </a:spcAft>
              <a:buFontTx/>
              <a:buNone/>
              <a:defRPr/>
            </a:pPr>
            <a:endParaRPr lang="bg-BG" sz="2000" dirty="0" smtClean="0"/>
          </a:p>
          <a:p>
            <a:pPr marL="0" indent="0" eaLnBrk="1" fontAlgn="auto" hangingPunct="1">
              <a:spcAft>
                <a:spcPts val="0"/>
              </a:spcAft>
              <a:buFontTx/>
              <a:buNone/>
              <a:defRPr/>
            </a:pPr>
            <a:endParaRPr lang="bg-BG" sz="2000" dirty="0" smtClean="0"/>
          </a:p>
        </p:txBody>
      </p:sp>
      <p:sp>
        <p:nvSpPr>
          <p:cNvPr id="22530" name="Title 4"/>
          <p:cNvSpPr>
            <a:spLocks noGrp="1"/>
          </p:cNvSpPr>
          <p:nvPr>
            <p:ph type="title"/>
          </p:nvPr>
        </p:nvSpPr>
        <p:spPr/>
        <p:txBody>
          <a:bodyPr/>
          <a:lstStyle/>
          <a:p>
            <a:pPr eaLnBrk="1" fontAlgn="auto" hangingPunct="1">
              <a:spcAft>
                <a:spcPts val="0"/>
              </a:spcAft>
              <a:defRPr/>
            </a:pPr>
            <a:r>
              <a:rPr lang="en-US" altLang="bg-BG" sz="2800" cap="all" dirty="0" smtClean="0"/>
              <a:t>Immune Recognition of Allergen</a:t>
            </a:r>
            <a:endParaRPr lang="bg-BG" altLang="bg-BG" sz="2800" cap="all" dirty="0" smtClean="0"/>
          </a:p>
        </p:txBody>
      </p:sp>
    </p:spTree>
    <p:extLst>
      <p:ext uri="{BB962C8B-B14F-4D97-AF65-F5344CB8AC3E}">
        <p14:creationId xmlns:p14="http://schemas.microsoft.com/office/powerpoint/2010/main" val="3985313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aller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628775"/>
            <a:ext cx="655161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27427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p:txBody>
          <a:bodyPr/>
          <a:lstStyle/>
          <a:p>
            <a:pPr marL="0" indent="0" eaLnBrk="1" hangingPunct="1">
              <a:buFontTx/>
              <a:buNone/>
            </a:pPr>
            <a:endParaRPr lang="en-US" altLang="bg-BG" sz="2000" smtClean="0"/>
          </a:p>
          <a:p>
            <a:pPr marL="0" indent="0" eaLnBrk="1" hangingPunct="1">
              <a:buFontTx/>
              <a:buNone/>
            </a:pPr>
            <a:r>
              <a:rPr lang="en-US" altLang="bg-BG" sz="2000" smtClean="0">
                <a:latin typeface="Times New Roman" pitchFamily="18" charset="0"/>
                <a:cs typeface="Times New Roman" pitchFamily="18" charset="0"/>
              </a:rPr>
              <a:t>Degranulation</a:t>
            </a:r>
            <a:r>
              <a:rPr lang="bg-BG" altLang="bg-BG" sz="2000" smtClean="0">
                <a:latin typeface="Times New Roman" pitchFamily="18" charset="0"/>
                <a:cs typeface="Times New Roman" pitchFamily="18" charset="0"/>
              </a:rPr>
              <a:t> – </a:t>
            </a:r>
            <a:r>
              <a:rPr lang="en-US" altLang="bg-BG" sz="2000" smtClean="0">
                <a:latin typeface="Times New Roman" pitchFamily="18" charset="0"/>
                <a:cs typeface="Times New Roman" pitchFamily="18" charset="0"/>
              </a:rPr>
              <a:t>releasing of </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preformed mediators</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histamine</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tryptase</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proteoglycans, chemotactic factors</a:t>
            </a:r>
            <a:endParaRPr lang="bg-BG" altLang="bg-BG" sz="2000" smtClean="0">
              <a:latin typeface="Times New Roman" pitchFamily="18" charset="0"/>
              <a:cs typeface="Times New Roman" pitchFamily="18" charset="0"/>
            </a:endParaRPr>
          </a:p>
          <a:p>
            <a:pPr marL="0" indent="0" eaLnBrk="1" hangingPunct="1">
              <a:buFontTx/>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Newly formed mediators</a:t>
            </a:r>
          </a:p>
          <a:p>
            <a:pPr marL="0" indent="0" eaLnBrk="1" hangingPunct="1">
              <a:buFontTx/>
              <a:buNone/>
            </a:pPr>
            <a:r>
              <a:rPr lang="en-US" altLang="bg-BG" sz="2000" smtClean="0">
                <a:latin typeface="Times New Roman" pitchFamily="18" charset="0"/>
                <a:cs typeface="Times New Roman" pitchFamily="18" charset="0"/>
              </a:rPr>
              <a:t>– leukotrienes</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prostaglandins</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platelate-activating factor (PAF)</a:t>
            </a:r>
            <a:endParaRPr lang="bg-BG" altLang="bg-BG" sz="2000" smtClean="0">
              <a:latin typeface="Times New Roman" pitchFamily="18" charset="0"/>
              <a:cs typeface="Times New Roman" pitchFamily="18" charset="0"/>
            </a:endParaRPr>
          </a:p>
          <a:p>
            <a:pPr marL="0" indent="0" eaLnBrk="1" hangingPunct="1">
              <a:buFontTx/>
              <a:buNone/>
            </a:pPr>
            <a:endParaRPr lang="bg-BG"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Histamine</a:t>
            </a:r>
            <a:r>
              <a:rPr lang="bg-BG" altLang="bg-BG" sz="2000" smtClean="0">
                <a:latin typeface="Times New Roman" pitchFamily="18" charset="0"/>
                <a:cs typeface="Times New Roman" pitchFamily="18" charset="0"/>
              </a:rPr>
              <a:t> – </a:t>
            </a:r>
            <a:r>
              <a:rPr lang="en-US" altLang="bg-BG" sz="2000" smtClean="0">
                <a:latin typeface="Times New Roman" pitchFamily="18" charset="0"/>
                <a:cs typeface="Times New Roman" pitchFamily="18" charset="0"/>
              </a:rPr>
              <a:t>vasodilation</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contraction of smooth muscles</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pruritus</a:t>
            </a:r>
          </a:p>
          <a:p>
            <a:pPr marL="0" indent="0" eaLnBrk="1" hangingPunct="1">
              <a:buFontTx/>
              <a:buNone/>
            </a:pPr>
            <a:endParaRPr lang="bg-BG" altLang="bg-BG" sz="2400" smtClean="0">
              <a:latin typeface="Times New Roman" pitchFamily="18" charset="0"/>
              <a:cs typeface="Times New Roman" pitchFamily="18" charset="0"/>
            </a:endParaRPr>
          </a:p>
        </p:txBody>
      </p:sp>
      <p:sp>
        <p:nvSpPr>
          <p:cNvPr id="24578" name="Title 1"/>
          <p:cNvSpPr>
            <a:spLocks noGrp="1"/>
          </p:cNvSpPr>
          <p:nvPr>
            <p:ph type="title"/>
          </p:nvPr>
        </p:nvSpPr>
        <p:spPr/>
        <p:txBody>
          <a:bodyPr/>
          <a:lstStyle/>
          <a:p>
            <a:pPr eaLnBrk="1" fontAlgn="auto" hangingPunct="1">
              <a:spcAft>
                <a:spcPts val="0"/>
              </a:spcAft>
              <a:defRPr/>
            </a:pPr>
            <a:r>
              <a:rPr lang="en-US" altLang="bg-BG" dirty="0" smtClean="0">
                <a:solidFill>
                  <a:schemeClr val="tx1"/>
                </a:solidFill>
              </a:rPr>
              <a:t> </a:t>
            </a:r>
            <a:r>
              <a:rPr lang="en-US" altLang="bg-BG" sz="2800" dirty="0"/>
              <a:t>Mechanism of type </a:t>
            </a:r>
            <a:r>
              <a:rPr lang="bg-BG" altLang="bg-BG" sz="2800" dirty="0"/>
              <a:t> І  </a:t>
            </a:r>
            <a:r>
              <a:rPr lang="en-US" altLang="bg-BG" sz="2800" dirty="0"/>
              <a:t>IGE mediated allergic reaction</a:t>
            </a:r>
            <a:endParaRPr lang="bg-BG" altLang="bg-BG" sz="2800" dirty="0" smtClean="0"/>
          </a:p>
        </p:txBody>
      </p:sp>
    </p:spTree>
    <p:extLst>
      <p:ext uri="{BB962C8B-B14F-4D97-AF65-F5344CB8AC3E}">
        <p14:creationId xmlns:p14="http://schemas.microsoft.com/office/powerpoint/2010/main" val="3112812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Immediate and Late Reactions in IgE mediated Hypersensiti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524000"/>
            <a:ext cx="42957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539552" y="620688"/>
            <a:ext cx="8452048" cy="369912"/>
          </a:xfrm>
        </p:spPr>
        <p:txBody>
          <a:bodyPr>
            <a:normAutofit fontScale="90000"/>
          </a:bodyPr>
          <a:lstStyle/>
          <a:p>
            <a:pPr>
              <a:defRPr/>
            </a:pPr>
            <a:r>
              <a:rPr lang="en-US" altLang="bg-BG" sz="2400" cap="all" dirty="0" smtClean="0"/>
              <a:t>Mechanism of type </a:t>
            </a:r>
            <a:r>
              <a:rPr lang="bg-BG" altLang="bg-BG" sz="2400" cap="all" dirty="0" smtClean="0"/>
              <a:t> І  </a:t>
            </a:r>
            <a:r>
              <a:rPr lang="en-US" altLang="bg-BG" sz="2400" cap="all" dirty="0" err="1" smtClean="0"/>
              <a:t>IgE</a:t>
            </a:r>
            <a:r>
              <a:rPr lang="en-US" altLang="bg-BG" sz="2400" cap="all" dirty="0" smtClean="0"/>
              <a:t> mediated allergic reaction</a:t>
            </a:r>
            <a:endParaRPr lang="bg-BG" altLang="bg-BG" sz="2400" dirty="0"/>
          </a:p>
        </p:txBody>
      </p:sp>
    </p:spTree>
    <p:extLst>
      <p:ext uri="{BB962C8B-B14F-4D97-AF65-F5344CB8AC3E}">
        <p14:creationId xmlns:p14="http://schemas.microsoft.com/office/powerpoint/2010/main" val="1966507808"/>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765175"/>
            <a:ext cx="8356600" cy="671513"/>
          </a:xfrm>
        </p:spPr>
        <p:txBody>
          <a:bodyPr>
            <a:normAutofit fontScale="90000"/>
          </a:bodyPr>
          <a:lstStyle/>
          <a:p>
            <a:pPr eaLnBrk="1" fontAlgn="auto" hangingPunct="1">
              <a:spcAft>
                <a:spcPts val="0"/>
              </a:spcAft>
              <a:defRPr/>
            </a:pPr>
            <a:r>
              <a:rPr lang="en-US" altLang="bg-BG" sz="2800" cap="all" dirty="0"/>
              <a:t>Mechanism of type </a:t>
            </a:r>
            <a:r>
              <a:rPr lang="bg-BG" altLang="bg-BG" sz="2800" cap="all" dirty="0"/>
              <a:t> І  </a:t>
            </a:r>
            <a:r>
              <a:rPr lang="en-US" altLang="bg-BG" sz="2800" cap="all" dirty="0" err="1" smtClean="0"/>
              <a:t>I</a:t>
            </a:r>
            <a:r>
              <a:rPr lang="en-US" altLang="bg-BG" sz="2800" cap="all" dirty="0" err="1"/>
              <a:t>g</a:t>
            </a:r>
            <a:r>
              <a:rPr lang="en-US" altLang="bg-BG" sz="2800" cap="all" dirty="0" err="1" smtClean="0"/>
              <a:t>E</a:t>
            </a:r>
            <a:r>
              <a:rPr lang="en-US" altLang="bg-BG" sz="2800" cap="all" dirty="0" smtClean="0"/>
              <a:t> </a:t>
            </a:r>
            <a:r>
              <a:rPr lang="en-US" altLang="bg-BG" sz="2800" cap="all" dirty="0"/>
              <a:t>mediated allergic reaction</a:t>
            </a:r>
            <a:endParaRPr lang="en-GB" altLang="bg-BG" sz="2800" cap="all" dirty="0" smtClean="0"/>
          </a:p>
        </p:txBody>
      </p:sp>
      <p:pic>
        <p:nvPicPr>
          <p:cNvPr id="48132" name="Picture 6" descr="Slide11[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250825" y="2133600"/>
            <a:ext cx="4038600" cy="3028950"/>
          </a:xfrm>
        </p:spPr>
      </p:pic>
      <p:pic>
        <p:nvPicPr>
          <p:cNvPr id="48133" name="Picture 7" descr="Slide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05038"/>
            <a:ext cx="41052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597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sz="half" idx="1"/>
          </p:nvPr>
        </p:nvSpPr>
        <p:spPr>
          <a:xfrm>
            <a:off x="1066800" y="1981200"/>
            <a:ext cx="3705225" cy="4114800"/>
          </a:xfrm>
        </p:spPr>
        <p:txBody>
          <a:bodyPr/>
          <a:lstStyle/>
          <a:p>
            <a:pPr eaLnBrk="1" hangingPunct="1"/>
            <a:endParaRPr lang="bg-BG" altLang="bg-BG" smtClean="0"/>
          </a:p>
        </p:txBody>
      </p:sp>
      <p:sp>
        <p:nvSpPr>
          <p:cNvPr id="49155" name="Rectangle 6"/>
          <p:cNvSpPr>
            <a:spLocks noGrp="1" noChangeArrowheads="1"/>
          </p:cNvSpPr>
          <p:nvPr>
            <p:ph sz="half" idx="2"/>
          </p:nvPr>
        </p:nvSpPr>
        <p:spPr>
          <a:xfrm>
            <a:off x="4905375" y="1981200"/>
            <a:ext cx="3705225" cy="4114800"/>
          </a:xfrm>
        </p:spPr>
        <p:txBody>
          <a:bodyPr/>
          <a:lstStyle/>
          <a:p>
            <a:pPr eaLnBrk="1" hangingPunct="1"/>
            <a:endParaRPr lang="bg-BG" altLang="bg-BG" smtClean="0"/>
          </a:p>
        </p:txBody>
      </p:sp>
      <p:pic>
        <p:nvPicPr>
          <p:cNvPr id="49157" name="Picture 8" descr="ige1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557338"/>
            <a:ext cx="40322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0" descr="i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628775"/>
            <a:ext cx="403225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08407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pPr marL="0" indent="0" eaLnBrk="1" hangingPunct="1">
              <a:buFontTx/>
              <a:buNone/>
            </a:pPr>
            <a:r>
              <a:rPr lang="en-US" altLang="bg-BG" sz="2000" smtClean="0">
                <a:latin typeface="Times New Roman" pitchFamily="18" charset="0"/>
                <a:cs typeface="Times New Roman" pitchFamily="18" charset="0"/>
              </a:rPr>
              <a:t>Leukotrienes</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LTC4, LTD4, LTE4</a:t>
            </a:r>
            <a:r>
              <a:rPr lang="bg-BG" altLang="bg-BG" sz="2000" smtClean="0">
                <a:latin typeface="Times New Roman" pitchFamily="18" charset="0"/>
                <a:cs typeface="Times New Roman" pitchFamily="18" charset="0"/>
              </a:rPr>
              <a:t> – </a:t>
            </a:r>
            <a:r>
              <a:rPr lang="en-US" altLang="bg-BG" sz="2000" smtClean="0">
                <a:latin typeface="Times New Roman" pitchFamily="18" charset="0"/>
                <a:cs typeface="Times New Roman" pitchFamily="18" charset="0"/>
              </a:rPr>
              <a:t>spasmogenic cysteinyl LTs</a:t>
            </a:r>
            <a:endParaRPr lang="bg-BG" altLang="bg-BG" sz="2000" smtClean="0">
              <a:latin typeface="Times New Roman" pitchFamily="18" charset="0"/>
              <a:cs typeface="Times New Roman" pitchFamily="18" charset="0"/>
            </a:endParaRPr>
          </a:p>
          <a:p>
            <a:pPr marL="0" indent="0" eaLnBrk="1" hangingPunct="1">
              <a:buFontTx/>
              <a:buNone/>
            </a:pPr>
            <a:endParaRPr lang="bg-BG"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LTB4 – serves as a potent chemoattractant for neutrophils and eosinophils </a:t>
            </a:r>
          </a:p>
          <a:p>
            <a:pPr marL="0" indent="0" eaLnBrk="1" hangingPunct="1">
              <a:buFontTx/>
              <a:buNone/>
            </a:pPr>
            <a:endParaRPr lang="en-US"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PAF – Platelet activating factor</a:t>
            </a:r>
          </a:p>
          <a:p>
            <a:pPr marL="0" indent="0" eaLnBrk="1" hangingPunct="1">
              <a:buFontTx/>
              <a:buNone/>
            </a:pPr>
            <a:endParaRPr lang="bg-BG"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Histamine and leukotrienes in</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early allergic reactions</a:t>
            </a:r>
            <a:r>
              <a:rPr lang="bg-BG" altLang="bg-BG" sz="2000" smtClean="0">
                <a:latin typeface="Times New Roman" pitchFamily="18" charset="0"/>
                <a:cs typeface="Times New Roman" pitchFamily="18" charset="0"/>
              </a:rPr>
              <a:t>:</a:t>
            </a:r>
            <a:r>
              <a:rPr lang="en-US" altLang="bg-BG" sz="2000" smtClean="0">
                <a:latin typeface="Times New Roman" pitchFamily="18" charset="0"/>
                <a:cs typeface="Times New Roman" pitchFamily="18" charset="0"/>
              </a:rPr>
              <a:t> asthma attack, sneezing</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rhinorrhea, acute urticaria</a:t>
            </a:r>
            <a:endParaRPr lang="bg-BG" altLang="bg-BG" sz="2000" smtClean="0">
              <a:latin typeface="Times New Roman" pitchFamily="18" charset="0"/>
              <a:cs typeface="Times New Roman" pitchFamily="18" charset="0"/>
            </a:endParaRPr>
          </a:p>
          <a:p>
            <a:pPr marL="0" indent="0" eaLnBrk="1" hangingPunct="1">
              <a:buFontTx/>
              <a:buNone/>
            </a:pPr>
            <a:endParaRPr lang="bg-BG"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PAF,</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LTB4</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eosinophils in late allergic response: chronic asthma and rhinitis</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Regulatory role of Th2 lymphocytes</a:t>
            </a:r>
            <a:endParaRPr lang="bg-BG" altLang="bg-BG" sz="2000" smtClean="0">
              <a:latin typeface="Times New Roman" pitchFamily="18" charset="0"/>
              <a:cs typeface="Times New Roman" pitchFamily="18" charset="0"/>
            </a:endParaRPr>
          </a:p>
          <a:p>
            <a:pPr marL="0" indent="0" eaLnBrk="1" hangingPunct="1">
              <a:buFontTx/>
              <a:buNone/>
            </a:pPr>
            <a:endParaRPr lang="bg-BG" altLang="bg-BG" sz="2400" smtClean="0"/>
          </a:p>
          <a:p>
            <a:pPr marL="0" indent="0" eaLnBrk="1" hangingPunct="1">
              <a:buFontTx/>
              <a:buNone/>
            </a:pPr>
            <a:endParaRPr lang="bg-BG" altLang="bg-BG" sz="2400" smtClean="0"/>
          </a:p>
        </p:txBody>
      </p:sp>
      <p:sp>
        <p:nvSpPr>
          <p:cNvPr id="27650" name="Title 1"/>
          <p:cNvSpPr>
            <a:spLocks noGrp="1"/>
          </p:cNvSpPr>
          <p:nvPr>
            <p:ph type="title"/>
          </p:nvPr>
        </p:nvSpPr>
        <p:spPr/>
        <p:txBody>
          <a:bodyPr/>
          <a:lstStyle/>
          <a:p>
            <a:pPr eaLnBrk="1" fontAlgn="auto" hangingPunct="1">
              <a:spcAft>
                <a:spcPts val="0"/>
              </a:spcAft>
              <a:defRPr/>
            </a:pPr>
            <a:r>
              <a:rPr lang="en-US" altLang="bg-BG" sz="2800" cap="all" dirty="0"/>
              <a:t>Mechanism of type </a:t>
            </a:r>
            <a:r>
              <a:rPr lang="bg-BG" altLang="bg-BG" sz="2800" cap="all" dirty="0"/>
              <a:t> І  </a:t>
            </a:r>
            <a:r>
              <a:rPr lang="en-US" altLang="bg-BG" sz="2800" cap="all" dirty="0" err="1" smtClean="0"/>
              <a:t>IgE</a:t>
            </a:r>
            <a:r>
              <a:rPr lang="en-US" altLang="bg-BG" sz="2800" cap="all" dirty="0" smtClean="0"/>
              <a:t> </a:t>
            </a:r>
            <a:r>
              <a:rPr lang="en-US" altLang="bg-BG" sz="2800" cap="all" dirty="0"/>
              <a:t>mediated allergic </a:t>
            </a:r>
            <a:r>
              <a:rPr lang="en-US" altLang="bg-BG" sz="2800" b="0" cap="all" dirty="0"/>
              <a:t>reaction</a:t>
            </a:r>
            <a:endParaRPr lang="bg-BG" altLang="bg-BG" sz="2800" b="0" dirty="0" smtClean="0"/>
          </a:p>
        </p:txBody>
      </p:sp>
    </p:spTree>
    <p:extLst>
      <p:ext uri="{BB962C8B-B14F-4D97-AF65-F5344CB8AC3E}">
        <p14:creationId xmlns:p14="http://schemas.microsoft.com/office/powerpoint/2010/main" val="2512643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34963" y="762000"/>
            <a:ext cx="3097212" cy="1800225"/>
          </a:xfrm>
          <a:noFill/>
        </p:spPr>
      </p:pic>
      <p:pic>
        <p:nvPicPr>
          <p:cNvPr id="51203" name="Picture 6" descr="1146924879_38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000375"/>
            <a:ext cx="2376487" cy="143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051175"/>
            <a:ext cx="12033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816474"/>
            <a:ext cx="12033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18" descr="cockroach460x2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4581525"/>
            <a:ext cx="439261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3" descr="cat-and-dog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614362"/>
            <a:ext cx="38957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0775" y="1341438"/>
            <a:ext cx="1114425"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520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800" smtClean="0">
                <a:effectLst/>
              </a:rPr>
              <a:t>GLOBAL ATLAS OF ALLERGY</a:t>
            </a:r>
            <a:r>
              <a:rPr lang="en-US" altLang="bg-BG" smtClean="0">
                <a:effectLst/>
              </a:rPr>
              <a:t> </a:t>
            </a:r>
            <a:endParaRPr lang="bg-BG" altLang="bg-BG" smtClean="0">
              <a:effectLst/>
            </a:endParaRPr>
          </a:p>
        </p:txBody>
      </p:sp>
      <p:sp>
        <p:nvSpPr>
          <p:cNvPr id="17411" name="Rectangle 3"/>
          <p:cNvSpPr>
            <a:spLocks noGrp="1"/>
          </p:cNvSpPr>
          <p:nvPr>
            <p:ph type="body" sz="half" idx="4294967295"/>
          </p:nvPr>
        </p:nvSpPr>
        <p:spPr>
          <a:xfrm>
            <a:off x="179388" y="1481138"/>
            <a:ext cx="4316412" cy="4525962"/>
          </a:xfrm>
        </p:spPr>
        <p:txBody>
          <a:bodyPr/>
          <a:lstStyle/>
          <a:p>
            <a:pPr eaLnBrk="1" hangingPunct="1">
              <a:buFont typeface="Wingdings 3" pitchFamily="18" charset="2"/>
              <a:buNone/>
            </a:pPr>
            <a:r>
              <a:rPr lang="en-US" altLang="bg-BG" sz="2000" smtClean="0">
                <a:latin typeface="Times New Roman" pitchFamily="18" charset="0"/>
                <a:cs typeface="Times New Roman" pitchFamily="18" charset="0"/>
              </a:rPr>
              <a:t>Allergic disease affect more than one billion</a:t>
            </a:r>
          </a:p>
          <a:p>
            <a:pPr eaLnBrk="1" hangingPunct="1">
              <a:buFont typeface="Wingdings 3" pitchFamily="18" charset="2"/>
              <a:buNone/>
            </a:pPr>
            <a:endParaRPr lang="bg-BG" altLang="bg-BG" sz="2000" smtClean="0">
              <a:latin typeface="Times New Roman" pitchFamily="18" charset="0"/>
              <a:cs typeface="Times New Roman" pitchFamily="18" charset="0"/>
            </a:endParaRPr>
          </a:p>
          <a:p>
            <a:pPr eaLnBrk="1" hangingPunct="1">
              <a:buFont typeface="Wingdings 3" pitchFamily="18" charset="2"/>
              <a:buNone/>
            </a:pPr>
            <a:r>
              <a:rPr lang="en-US" altLang="bg-BG" sz="2000" smtClean="0">
                <a:latin typeface="Times New Roman" pitchFamily="18" charset="0"/>
                <a:cs typeface="Times New Roman" pitchFamily="18" charset="0"/>
              </a:rPr>
              <a:t>2050 is expected to reach 4 billion</a:t>
            </a:r>
          </a:p>
          <a:p>
            <a:pPr eaLnBrk="1" hangingPunct="1">
              <a:buFont typeface="Wingdings 3" pitchFamily="18" charset="2"/>
              <a:buNone/>
            </a:pPr>
            <a:endParaRPr lang="bg-BG" altLang="bg-BG" sz="2000" smtClean="0">
              <a:latin typeface="Times New Roman" pitchFamily="18" charset="0"/>
              <a:cs typeface="Times New Roman" pitchFamily="18" charset="0"/>
            </a:endParaRPr>
          </a:p>
          <a:p>
            <a:pPr eaLnBrk="1" hangingPunct="1">
              <a:buFont typeface="Wingdings 3" pitchFamily="18" charset="2"/>
              <a:buNone/>
            </a:pPr>
            <a:r>
              <a:rPr lang="en-US" altLang="bg-BG" sz="2000" smtClean="0">
                <a:latin typeface="Times New Roman" pitchFamily="18" charset="0"/>
                <a:cs typeface="Times New Roman" pitchFamily="18" charset="0"/>
              </a:rPr>
              <a:t>Significant effect on economy due to: health care cost, bad/low productivity, absenteeism</a:t>
            </a:r>
            <a:endParaRPr lang="bg-BG" altLang="bg-BG" sz="2000" smtClean="0">
              <a:latin typeface="Times New Roman" pitchFamily="18" charset="0"/>
              <a:cs typeface="Times New Roman" pitchFamily="18" charset="0"/>
            </a:endParaRPr>
          </a:p>
        </p:txBody>
      </p:sp>
      <p:pic>
        <p:nvPicPr>
          <p:cNvPr id="17412" name="Picture 4"/>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4500563" y="1412875"/>
            <a:ext cx="4038600" cy="2428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287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5"/>
          <p:cNvSpPr>
            <a:spLocks noGrp="1"/>
          </p:cNvSpPr>
          <p:nvPr>
            <p:ph idx="1"/>
          </p:nvPr>
        </p:nvSpPr>
        <p:spPr/>
        <p:txBody>
          <a:bodyPr/>
          <a:lstStyle/>
          <a:p>
            <a:pPr marL="0" indent="0" eaLnBrk="1" hangingPunct="1">
              <a:buFont typeface="Wingdings 3" pitchFamily="18" charset="2"/>
              <a:buNone/>
            </a:pPr>
            <a:r>
              <a:rPr lang="en-US" altLang="bg-BG" sz="2000" smtClean="0">
                <a:latin typeface="Times New Roman" pitchFamily="18" charset="0"/>
                <a:cs typeface="Times New Roman" pitchFamily="18" charset="0"/>
              </a:rPr>
              <a:t>T lymphocytes are major “players” in the immune system</a:t>
            </a: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These cells bear antigen specific receptors on their cell surface to allow recognition of foreign substances: pathogens, allergens</a:t>
            </a: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Two main subsets of T lymphocytes, distinguished by the presence of cell surface molecules known as CD4 and CD8</a:t>
            </a: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T lymphocytes expressing CD4 are also known as helper T cells- Th1, Th2</a:t>
            </a:r>
            <a:endParaRPr lang="bg-BG" altLang="bg-BG" sz="2000" smtClean="0">
              <a:latin typeface="Times New Roman" pitchFamily="18" charset="0"/>
              <a:cs typeface="Times New Roman" pitchFamily="18" charset="0"/>
            </a:endParaRPr>
          </a:p>
        </p:txBody>
      </p:sp>
      <p:sp>
        <p:nvSpPr>
          <p:cNvPr id="5" name="Title 4"/>
          <p:cNvSpPr>
            <a:spLocks noGrp="1"/>
          </p:cNvSpPr>
          <p:nvPr>
            <p:ph type="title"/>
          </p:nvPr>
        </p:nvSpPr>
        <p:spPr/>
        <p:txBody>
          <a:bodyPr/>
          <a:lstStyle/>
          <a:p>
            <a:pPr eaLnBrk="1" fontAlgn="auto" hangingPunct="1">
              <a:spcAft>
                <a:spcPts val="0"/>
              </a:spcAft>
              <a:defRPr/>
            </a:pPr>
            <a:r>
              <a:rPr lang="en-US" sz="2800" cap="all" dirty="0" smtClean="0"/>
              <a:t>Th1 and Th2 Response</a:t>
            </a:r>
            <a:endParaRPr lang="bg-BG" sz="2800" cap="all" dirty="0"/>
          </a:p>
        </p:txBody>
      </p:sp>
    </p:spTree>
    <p:extLst>
      <p:ext uri="{BB962C8B-B14F-4D97-AF65-F5344CB8AC3E}">
        <p14:creationId xmlns:p14="http://schemas.microsoft.com/office/powerpoint/2010/main" val="17187035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p:txBody>
          <a:bodyPr/>
          <a:lstStyle/>
          <a:p>
            <a:pPr marL="0" indent="0" eaLnBrk="1" hangingPunct="1">
              <a:buFont typeface="Wingdings 3" pitchFamily="18" charset="2"/>
              <a:buNone/>
            </a:pPr>
            <a:r>
              <a:rPr lang="en-US" altLang="bg-BG" sz="2000" smtClean="0">
                <a:latin typeface="Times New Roman" pitchFamily="18" charset="0"/>
                <a:cs typeface="Times New Roman" pitchFamily="18" charset="0"/>
              </a:rPr>
              <a:t>Th1 cause phagocyte-dependent inflammation and the proinflammatory responses responsible for killing intracellular parasites and viruses </a:t>
            </a: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Th2 cells evoke IgE antibody response and eosinophil accumulation </a:t>
            </a: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Allergen-specific Th2 responses are responsible for atopic disorders in genetically susceptible individuals.</a:t>
            </a:r>
          </a:p>
          <a:p>
            <a:pPr marL="0" indent="0" eaLnBrk="1" hangingPunct="1">
              <a:buFont typeface="Wingdings 3" pitchFamily="18" charset="2"/>
              <a:buNone/>
            </a:pPr>
            <a:endParaRPr lang="bg-BG" altLang="bg-BG" sz="2000" smtClean="0">
              <a:latin typeface="Times New Roman" pitchFamily="18" charset="0"/>
              <a:cs typeface="Times New Roman" pitchFamily="18" charset="0"/>
            </a:endParaRPr>
          </a:p>
        </p:txBody>
      </p:sp>
    </p:spTree>
    <p:extLst>
      <p:ext uri="{BB962C8B-B14F-4D97-AF65-F5344CB8AC3E}">
        <p14:creationId xmlns:p14="http://schemas.microsoft.com/office/powerpoint/2010/main" val="2862711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p:txBody>
          <a:bodyPr/>
          <a:lstStyle/>
          <a:p>
            <a:pPr marL="0" indent="0" eaLnBrk="1" hangingPunct="1">
              <a:buFont typeface="Wingdings 3" pitchFamily="18" charset="2"/>
              <a:buNone/>
            </a:pPr>
            <a:r>
              <a:rPr lang="en-US" altLang="bg-BG" sz="2000" smtClean="0">
                <a:latin typeface="Times New Roman" pitchFamily="18" charset="0"/>
                <a:cs typeface="Times New Roman" pitchFamily="18" charset="0"/>
              </a:rPr>
              <a:t>Polarization between Th1 and Th2 led to the Th1/Th2 paradigm</a:t>
            </a:r>
            <a:endParaRPr lang="bg-BG" altLang="bg-BG" sz="2000" smtClean="0">
              <a:latin typeface="Times New Roman" pitchFamily="18" charset="0"/>
              <a:cs typeface="Times New Roman" pitchFamily="18" charset="0"/>
            </a:endParaRP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Th1 and Th2 responses are determined by the cytokines the T cells secrete</a:t>
            </a: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Th1 cytokines: IFN-g, IL-2, TNF</a:t>
            </a: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Th2 cytokines: IL-4, IL-5, IL-6, IL-10, IL-13</a:t>
            </a: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p:txBody>
      </p:sp>
    </p:spTree>
    <p:extLst>
      <p:ext uri="{BB962C8B-B14F-4D97-AF65-F5344CB8AC3E}">
        <p14:creationId xmlns:p14="http://schemas.microsoft.com/office/powerpoint/2010/main" val="15041819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246188" y="161925"/>
            <a:ext cx="710565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spcBef>
                <a:spcPct val="0"/>
              </a:spcBef>
              <a:buClrTx/>
              <a:buSzTx/>
              <a:buFontTx/>
              <a:buNone/>
            </a:pPr>
            <a:r>
              <a:rPr lang="lt-LT" altLang="bg-BG" sz="3600" b="1">
                <a:solidFill>
                  <a:schemeClr val="tx2"/>
                </a:solidFill>
                <a:latin typeface="Arial" charset="0"/>
                <a:cs typeface="Arial" charset="0"/>
              </a:rPr>
              <a:t>Important questions in allergy</a:t>
            </a:r>
            <a:endParaRPr lang="en-US" altLang="bg-BG" sz="3600" b="1">
              <a:solidFill>
                <a:schemeClr val="tx2"/>
              </a:solidFill>
              <a:latin typeface="Arial" charset="0"/>
              <a:cs typeface="Arial" charset="0"/>
            </a:endParaRPr>
          </a:p>
        </p:txBody>
      </p:sp>
      <p:pic>
        <p:nvPicPr>
          <p:cNvPr id="57347" name="Picture 3" descr="Su veikliosiomis biologinėmis medžiagomis susijusi riz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688" y="3079750"/>
            <a:ext cx="2320925" cy="981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8" name="Picture 4" descr="Maisto sau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3068638"/>
            <a:ext cx="2308225" cy="976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9" name="Text Box 5"/>
          <p:cNvSpPr txBox="1">
            <a:spLocks noChangeArrowheads="1"/>
          </p:cNvSpPr>
          <p:nvPr/>
        </p:nvSpPr>
        <p:spPr bwMode="auto">
          <a:xfrm>
            <a:off x="463550" y="4060825"/>
            <a:ext cx="2813050" cy="1281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spcBef>
                <a:spcPct val="0"/>
              </a:spcBef>
              <a:buClrTx/>
              <a:buSzTx/>
              <a:buFontTx/>
              <a:buNone/>
            </a:pPr>
            <a:r>
              <a:rPr lang="en-US" altLang="bg-BG" sz="2400">
                <a:latin typeface="Arial" charset="0"/>
                <a:ea typeface="ＭＳ Ｐゴシック" pitchFamily="34" charset="-128"/>
              </a:rPr>
              <a:t>Food safety</a:t>
            </a:r>
          </a:p>
          <a:p>
            <a:pPr>
              <a:spcBef>
                <a:spcPct val="0"/>
              </a:spcBef>
              <a:buClrTx/>
              <a:buSzTx/>
              <a:buFontTx/>
              <a:buNone/>
            </a:pPr>
            <a:r>
              <a:rPr lang="en-US" altLang="bg-BG" sz="1800">
                <a:latin typeface="Arial" charset="0"/>
                <a:ea typeface="ＭＳ Ｐゴシック" pitchFamily="34" charset="-128"/>
              </a:rPr>
              <a:t>(allergenicity of food:</a:t>
            </a:r>
          </a:p>
          <a:p>
            <a:pPr>
              <a:spcBef>
                <a:spcPct val="0"/>
              </a:spcBef>
              <a:buClrTx/>
              <a:buSzTx/>
              <a:buFontTx/>
              <a:buNone/>
            </a:pPr>
            <a:r>
              <a:rPr lang="en-US" altLang="bg-BG" sz="1800">
                <a:latin typeface="Arial" charset="0"/>
                <a:ea typeface="ＭＳ Ｐゴシック" pitchFamily="34" charset="-128"/>
              </a:rPr>
              <a:t>composite and genetically</a:t>
            </a:r>
          </a:p>
          <a:p>
            <a:pPr>
              <a:spcBef>
                <a:spcPct val="0"/>
              </a:spcBef>
              <a:buClrTx/>
              <a:buSzTx/>
              <a:buFontTx/>
              <a:buNone/>
            </a:pPr>
            <a:r>
              <a:rPr lang="en-US" altLang="bg-BG" sz="1800">
                <a:latin typeface="Arial" charset="0"/>
                <a:ea typeface="ＭＳ Ｐゴシック" pitchFamily="34" charset="-128"/>
              </a:rPr>
              <a:t>modified foods)</a:t>
            </a:r>
          </a:p>
        </p:txBody>
      </p:sp>
      <p:sp>
        <p:nvSpPr>
          <p:cNvPr id="57350" name="Text Box 6"/>
          <p:cNvSpPr txBox="1">
            <a:spLocks noChangeArrowheads="1"/>
          </p:cNvSpPr>
          <p:nvPr/>
        </p:nvSpPr>
        <p:spPr bwMode="auto">
          <a:xfrm>
            <a:off x="3389313" y="4065588"/>
            <a:ext cx="2490787" cy="731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spcBef>
                <a:spcPct val="0"/>
              </a:spcBef>
              <a:buClrTx/>
              <a:buSzTx/>
              <a:buFontTx/>
              <a:buNone/>
            </a:pPr>
            <a:r>
              <a:rPr lang="en-US" altLang="bg-BG" sz="2400">
                <a:latin typeface="Arial" charset="0"/>
                <a:ea typeface="ＭＳ Ｐゴシック" pitchFamily="34" charset="-128"/>
              </a:rPr>
              <a:t>Biological factors</a:t>
            </a:r>
          </a:p>
          <a:p>
            <a:pPr>
              <a:spcBef>
                <a:spcPct val="0"/>
              </a:spcBef>
              <a:buClrTx/>
              <a:buSzTx/>
              <a:buFontTx/>
              <a:buNone/>
            </a:pPr>
            <a:r>
              <a:rPr lang="en-US" altLang="bg-BG" sz="1800">
                <a:latin typeface="Arial" charset="0"/>
                <a:ea typeface="ＭＳ Ｐゴシック" pitchFamily="34" charset="-128"/>
              </a:rPr>
              <a:t>(safety of vaccination)</a:t>
            </a:r>
          </a:p>
        </p:txBody>
      </p:sp>
      <p:pic>
        <p:nvPicPr>
          <p:cNvPr id="57351" name="Picture 7" descr="Su veikliosiomis cheminėmis medžiagomis susijusi rizi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475" y="3057525"/>
            <a:ext cx="2309813" cy="1020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52" name="Text Box 8"/>
          <p:cNvSpPr txBox="1">
            <a:spLocks noChangeArrowheads="1"/>
          </p:cNvSpPr>
          <p:nvPr/>
        </p:nvSpPr>
        <p:spPr bwMode="auto">
          <a:xfrm>
            <a:off x="6242050" y="4071938"/>
            <a:ext cx="2965450" cy="1281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spcBef>
                <a:spcPct val="0"/>
              </a:spcBef>
              <a:buClrTx/>
              <a:buSzTx/>
              <a:buFontTx/>
              <a:buNone/>
            </a:pPr>
            <a:r>
              <a:rPr lang="en-US" altLang="bg-BG" sz="2400">
                <a:latin typeface="Arial" charset="0"/>
                <a:ea typeface="ＭＳ Ｐゴシック" pitchFamily="34" charset="-128"/>
              </a:rPr>
              <a:t>Chemical factors</a:t>
            </a:r>
          </a:p>
          <a:p>
            <a:pPr>
              <a:spcBef>
                <a:spcPct val="0"/>
              </a:spcBef>
              <a:buClrTx/>
              <a:buSzTx/>
              <a:buFontTx/>
              <a:buNone/>
            </a:pPr>
            <a:r>
              <a:rPr lang="en-US" altLang="bg-BG" sz="1800">
                <a:latin typeface="Arial" charset="0"/>
                <a:ea typeface="ＭＳ Ｐゴシック" pitchFamily="34" charset="-128"/>
              </a:rPr>
              <a:t>(products highly aggressive</a:t>
            </a:r>
          </a:p>
          <a:p>
            <a:pPr>
              <a:spcBef>
                <a:spcPct val="0"/>
              </a:spcBef>
              <a:buClrTx/>
              <a:buSzTx/>
              <a:buFontTx/>
              <a:buNone/>
            </a:pPr>
            <a:r>
              <a:rPr lang="en-US" altLang="bg-BG" sz="1800">
                <a:latin typeface="Arial" charset="0"/>
                <a:ea typeface="ＭＳ Ｐゴシック" pitchFamily="34" charset="-128"/>
              </a:rPr>
              <a:t>for the skin, self-imposed </a:t>
            </a:r>
          </a:p>
          <a:p>
            <a:pPr>
              <a:spcBef>
                <a:spcPct val="0"/>
              </a:spcBef>
              <a:buClrTx/>
              <a:buSzTx/>
              <a:buFontTx/>
              <a:buNone/>
            </a:pPr>
            <a:r>
              <a:rPr lang="en-US" altLang="bg-BG" sz="1800">
                <a:latin typeface="Arial" charset="0"/>
                <a:ea typeface="ＭＳ Ｐゴシック" pitchFamily="34" charset="-128"/>
              </a:rPr>
              <a:t>medication</a:t>
            </a:r>
            <a:r>
              <a:rPr lang="lt-LT" altLang="bg-BG" sz="1800">
                <a:latin typeface="Arial" charset="0"/>
                <a:ea typeface="ＭＳ Ｐゴシック" pitchFamily="34" charset="-128"/>
              </a:rPr>
              <a:t> </a:t>
            </a:r>
            <a:r>
              <a:rPr lang="en-US" altLang="bg-BG" sz="1800">
                <a:latin typeface="Arial" charset="0"/>
                <a:ea typeface="ＭＳ Ｐゴシック" pitchFamily="34" charset="-128"/>
              </a:rPr>
              <a:t>)</a:t>
            </a:r>
          </a:p>
        </p:txBody>
      </p:sp>
      <p:sp>
        <p:nvSpPr>
          <p:cNvPr id="97289" name="Text Box 9"/>
          <p:cNvSpPr txBox="1">
            <a:spLocks noChangeArrowheads="1"/>
          </p:cNvSpPr>
          <p:nvPr/>
        </p:nvSpPr>
        <p:spPr bwMode="auto">
          <a:xfrm>
            <a:off x="2573338" y="1487488"/>
            <a:ext cx="38449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defRPr/>
            </a:pPr>
            <a:r>
              <a:rPr lang="en-US" sz="2400">
                <a:effectLst>
                  <a:outerShdw blurRad="38100" dist="38100" dir="2700000" algn="tl">
                    <a:srgbClr val="C0C0C0"/>
                  </a:outerShdw>
                </a:effectLst>
                <a:ea typeface="ＭＳ Ｐゴシック" pitchFamily="34" charset="-128"/>
              </a:rPr>
              <a:t>The main topics of concern</a:t>
            </a:r>
            <a:endParaRPr lang="lt-LT" sz="2400">
              <a:effectLst>
                <a:outerShdw blurRad="38100" dist="38100" dir="2700000" algn="tl">
                  <a:srgbClr val="C0C0C0"/>
                </a:outerShdw>
              </a:effectLst>
              <a:ea typeface="ＭＳ Ｐゴシック" pitchFamily="34" charset="-128"/>
            </a:endParaRPr>
          </a:p>
        </p:txBody>
      </p:sp>
    </p:spTree>
    <p:extLst>
      <p:ext uri="{BB962C8B-B14F-4D97-AF65-F5344CB8AC3E}">
        <p14:creationId xmlns:p14="http://schemas.microsoft.com/office/powerpoint/2010/main" val="338816439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p:txBody>
          <a:bodyPr/>
          <a:lstStyle/>
          <a:p>
            <a:pPr marL="0" indent="0" eaLnBrk="1" hangingPunct="1">
              <a:buFontTx/>
              <a:buNone/>
            </a:pPr>
            <a:endParaRPr lang="bg-BG" altLang="bg-BG" sz="2000" smtClean="0"/>
          </a:p>
          <a:p>
            <a:pPr marL="0" indent="0" algn="ctr" eaLnBrk="1" hangingPunct="1">
              <a:buFontTx/>
              <a:buNone/>
            </a:pPr>
            <a:r>
              <a:rPr lang="en-US" altLang="bg-BG" sz="2000" i="1" smtClean="0"/>
              <a:t>By way of submission</a:t>
            </a:r>
            <a:endParaRPr lang="bg-BG" altLang="bg-BG" sz="2000" i="1" smtClean="0"/>
          </a:p>
          <a:p>
            <a:pPr marL="0" indent="0" eaLnBrk="1" hangingPunct="1">
              <a:buFontTx/>
              <a:buNone/>
            </a:pPr>
            <a:r>
              <a:rPr lang="en-US" altLang="bg-BG" sz="2000" smtClean="0"/>
              <a:t>inhalant</a:t>
            </a:r>
            <a:r>
              <a:rPr lang="bg-BG" altLang="bg-BG" sz="2000" smtClean="0"/>
              <a:t> </a:t>
            </a:r>
            <a:r>
              <a:rPr lang="en-US" altLang="bg-BG" sz="2000" smtClean="0"/>
              <a:t>                                             ingestent</a:t>
            </a:r>
            <a:endParaRPr lang="bg-BG" altLang="bg-BG" sz="2000" smtClean="0"/>
          </a:p>
          <a:p>
            <a:pPr marL="0" indent="0" eaLnBrk="1" hangingPunct="1">
              <a:buFontTx/>
              <a:buNone/>
            </a:pPr>
            <a:r>
              <a:rPr lang="en-US" altLang="bg-BG" sz="2000" smtClean="0"/>
              <a:t>contact </a:t>
            </a:r>
            <a:r>
              <a:rPr lang="bg-BG" altLang="bg-BG" sz="2000" smtClean="0"/>
              <a:t>                                      </a:t>
            </a:r>
            <a:r>
              <a:rPr lang="en-US" altLang="bg-BG" sz="2000" smtClean="0"/>
              <a:t>        trough skin</a:t>
            </a:r>
            <a:endParaRPr lang="bg-BG" altLang="bg-BG" sz="2000" smtClean="0"/>
          </a:p>
          <a:p>
            <a:pPr marL="0" indent="0" eaLnBrk="1" hangingPunct="1">
              <a:buFontTx/>
              <a:buNone/>
            </a:pPr>
            <a:endParaRPr lang="bg-BG" altLang="bg-BG" sz="2000" smtClean="0"/>
          </a:p>
          <a:p>
            <a:pPr marL="0" indent="0" algn="ctr" eaLnBrk="1" hangingPunct="1">
              <a:buFontTx/>
              <a:buNone/>
            </a:pPr>
            <a:r>
              <a:rPr lang="en-US" altLang="bg-BG" sz="2000" i="1" smtClean="0"/>
              <a:t>By origin</a:t>
            </a:r>
            <a:endParaRPr lang="bg-BG" altLang="bg-BG" sz="2000" i="1" smtClean="0"/>
          </a:p>
          <a:p>
            <a:pPr marL="0" indent="0" eaLnBrk="1" hangingPunct="1">
              <a:buFontTx/>
              <a:buNone/>
            </a:pPr>
            <a:r>
              <a:rPr lang="en-US" altLang="bg-BG" sz="2000" smtClean="0"/>
              <a:t>plants     </a:t>
            </a:r>
            <a:r>
              <a:rPr lang="bg-BG" altLang="bg-BG" sz="2000" smtClean="0"/>
              <a:t>                                   </a:t>
            </a:r>
            <a:r>
              <a:rPr lang="en-US" altLang="bg-BG" sz="2000" smtClean="0"/>
              <a:t>         animal</a:t>
            </a:r>
            <a:endParaRPr lang="bg-BG" altLang="bg-BG" sz="2000" smtClean="0"/>
          </a:p>
          <a:p>
            <a:pPr marL="0" indent="0" eaLnBrk="1" hangingPunct="1">
              <a:buFontTx/>
              <a:buNone/>
            </a:pPr>
            <a:r>
              <a:rPr lang="en-US" altLang="bg-BG" sz="2000" smtClean="0"/>
              <a:t>microorganisms   </a:t>
            </a:r>
            <a:r>
              <a:rPr lang="bg-BG" altLang="bg-BG" sz="2000" smtClean="0"/>
              <a:t>                          </a:t>
            </a:r>
            <a:r>
              <a:rPr lang="en-US" altLang="bg-BG" sz="2000" smtClean="0"/>
              <a:t>     household</a:t>
            </a:r>
            <a:endParaRPr lang="bg-BG" altLang="bg-BG" sz="2000" smtClean="0"/>
          </a:p>
          <a:p>
            <a:pPr marL="0" indent="0" eaLnBrk="1" hangingPunct="1">
              <a:buFontTx/>
              <a:buNone/>
            </a:pPr>
            <a:r>
              <a:rPr lang="en-US" altLang="bg-BG" sz="2000" smtClean="0"/>
              <a:t>professional </a:t>
            </a:r>
            <a:r>
              <a:rPr lang="bg-BG" altLang="bg-BG" sz="2000" smtClean="0"/>
              <a:t>      </a:t>
            </a:r>
            <a:r>
              <a:rPr lang="en-US" altLang="bg-BG" sz="2000" smtClean="0"/>
              <a:t>                                 auto allergens</a:t>
            </a:r>
            <a:r>
              <a:rPr lang="bg-BG" altLang="bg-BG" sz="2000" smtClean="0"/>
              <a:t>                     </a:t>
            </a:r>
            <a:endParaRPr lang="en-US" altLang="bg-BG" sz="2000" smtClean="0"/>
          </a:p>
          <a:p>
            <a:pPr marL="0" indent="0" eaLnBrk="1" hangingPunct="1">
              <a:buFontTx/>
              <a:buNone/>
            </a:pPr>
            <a:endParaRPr lang="bg-BG" altLang="bg-BG" sz="2000" smtClean="0"/>
          </a:p>
          <a:p>
            <a:pPr marL="0" indent="0" eaLnBrk="1" hangingPunct="1">
              <a:buFontTx/>
              <a:buNone/>
            </a:pPr>
            <a:endParaRPr lang="bg-BG" altLang="bg-BG" sz="2000" smtClean="0"/>
          </a:p>
        </p:txBody>
      </p:sp>
      <p:sp>
        <p:nvSpPr>
          <p:cNvPr id="28674" name="Title 1"/>
          <p:cNvSpPr>
            <a:spLocks noGrp="1"/>
          </p:cNvSpPr>
          <p:nvPr>
            <p:ph type="title"/>
          </p:nvPr>
        </p:nvSpPr>
        <p:spPr/>
        <p:txBody>
          <a:bodyPr/>
          <a:lstStyle/>
          <a:p>
            <a:pPr eaLnBrk="1" fontAlgn="auto" hangingPunct="1">
              <a:spcAft>
                <a:spcPts val="0"/>
              </a:spcAft>
              <a:defRPr/>
            </a:pPr>
            <a:r>
              <a:rPr lang="en-US" altLang="bg-BG" sz="2800" dirty="0" smtClean="0"/>
              <a:t>Classification of Allergens</a:t>
            </a:r>
            <a:endParaRPr lang="bg-BG" altLang="bg-BG" sz="2800" dirty="0" smtClean="0"/>
          </a:p>
        </p:txBody>
      </p:sp>
    </p:spTree>
    <p:extLst>
      <p:ext uri="{BB962C8B-B14F-4D97-AF65-F5344CB8AC3E}">
        <p14:creationId xmlns:p14="http://schemas.microsoft.com/office/powerpoint/2010/main" val="2368077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p:txBody>
          <a:bodyPr/>
          <a:lstStyle/>
          <a:p>
            <a:pPr marL="0" indent="0" algn="ctr" eaLnBrk="1" hangingPunct="1">
              <a:buFontTx/>
              <a:buNone/>
            </a:pPr>
            <a:r>
              <a:rPr lang="en-US" altLang="bg-BG" sz="2000" b="1" i="1" smtClean="0">
                <a:latin typeface="Times New Roman" pitchFamily="18" charset="0"/>
                <a:cs typeface="Times New Roman" pitchFamily="18" charset="0"/>
              </a:rPr>
              <a:t>Indoor</a:t>
            </a:r>
            <a:endParaRPr lang="bg-BG" altLang="bg-BG" sz="2000" b="1" i="1"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house dust                                      dust mites</a:t>
            </a:r>
            <a:endParaRPr lang="bg-BG"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Indoor molds</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cockroaches</a:t>
            </a:r>
            <a:endParaRPr lang="bg-BG"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animal feather                               pet allergens</a:t>
            </a:r>
            <a:endParaRPr lang="bg-BG" altLang="bg-BG" sz="2000" smtClean="0">
              <a:latin typeface="Times New Roman" pitchFamily="18" charset="0"/>
              <a:cs typeface="Times New Roman" pitchFamily="18" charset="0"/>
            </a:endParaRPr>
          </a:p>
          <a:p>
            <a:pPr marL="0" indent="0" algn="ctr" eaLnBrk="1" hangingPunct="1">
              <a:buFontTx/>
              <a:buNone/>
            </a:pPr>
            <a:r>
              <a:rPr lang="en-US" altLang="bg-BG" sz="2000" b="1" i="1" smtClean="0">
                <a:latin typeface="Times New Roman" pitchFamily="18" charset="0"/>
                <a:cs typeface="Times New Roman" pitchFamily="18" charset="0"/>
              </a:rPr>
              <a:t>Outdoor</a:t>
            </a:r>
            <a:endParaRPr lang="bg-BG" altLang="bg-BG" sz="2000" b="1" i="1"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grass pollen        </a:t>
            </a:r>
            <a:r>
              <a:rPr lang="bg-BG" altLang="bg-BG" sz="2000" smtClean="0">
                <a:latin typeface="Times New Roman" pitchFamily="18" charset="0"/>
                <a:cs typeface="Times New Roman" pitchFamily="18" charset="0"/>
              </a:rPr>
              <a:t>                                       </a:t>
            </a:r>
            <a:r>
              <a:rPr lang="en-US" altLang="bg-BG" sz="2000" smtClean="0">
                <a:latin typeface="Times New Roman" pitchFamily="18" charset="0"/>
                <a:cs typeface="Times New Roman" pitchFamily="18" charset="0"/>
              </a:rPr>
              <a:t>tree pollen</a:t>
            </a:r>
            <a:endParaRPr lang="bg-BG"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weeds         </a:t>
            </a:r>
            <a:r>
              <a:rPr lang="bg-BG" altLang="bg-BG" sz="2000" smtClean="0">
                <a:latin typeface="Times New Roman" pitchFamily="18" charset="0"/>
                <a:cs typeface="Times New Roman" pitchFamily="18" charset="0"/>
              </a:rPr>
              <a:t>                                         </a:t>
            </a:r>
          </a:p>
          <a:p>
            <a:pPr marL="0" indent="0" eaLnBrk="1" hangingPunct="1">
              <a:buFontTx/>
              <a:buNone/>
            </a:pPr>
            <a:endParaRPr lang="bg-BG" altLang="bg-BG" sz="2000" smtClean="0">
              <a:latin typeface="Times New Roman" pitchFamily="18" charset="0"/>
              <a:cs typeface="Times New Roman" pitchFamily="18" charset="0"/>
            </a:endParaRPr>
          </a:p>
          <a:p>
            <a:pPr marL="0" indent="0" eaLnBrk="1" hangingPunct="1">
              <a:buFontTx/>
              <a:buNone/>
            </a:pPr>
            <a:r>
              <a:rPr lang="en-US" altLang="bg-BG" sz="2000" i="1" smtClean="0">
                <a:latin typeface="Times New Roman" pitchFamily="18" charset="0"/>
                <a:cs typeface="Times New Roman" pitchFamily="18" charset="0"/>
              </a:rPr>
              <a:t>molds                                                bacterial allergens</a:t>
            </a:r>
            <a:endParaRPr lang="bg-BG" altLang="bg-BG" sz="2000" i="1" smtClean="0">
              <a:latin typeface="Times New Roman" pitchFamily="18" charset="0"/>
              <a:cs typeface="Times New Roman" pitchFamily="18" charset="0"/>
            </a:endParaRPr>
          </a:p>
          <a:p>
            <a:pPr marL="0" indent="0" eaLnBrk="1" hangingPunct="1">
              <a:buFontTx/>
              <a:buNone/>
            </a:pPr>
            <a:r>
              <a:rPr lang="en-US" altLang="bg-BG" sz="2000" i="1" smtClean="0">
                <a:latin typeface="Times New Roman" pitchFamily="18" charset="0"/>
                <a:cs typeface="Times New Roman" pitchFamily="18" charset="0"/>
              </a:rPr>
              <a:t>food allergens</a:t>
            </a:r>
            <a:r>
              <a:rPr lang="bg-BG" altLang="bg-BG" sz="2000" i="1" smtClean="0">
                <a:latin typeface="Times New Roman" pitchFamily="18" charset="0"/>
                <a:cs typeface="Times New Roman" pitchFamily="18" charset="0"/>
              </a:rPr>
              <a:t>                                 </a:t>
            </a:r>
            <a:r>
              <a:rPr lang="en-US" altLang="bg-BG" sz="2000" i="1" smtClean="0">
                <a:latin typeface="Times New Roman" pitchFamily="18" charset="0"/>
                <a:cs typeface="Times New Roman" pitchFamily="18" charset="0"/>
              </a:rPr>
              <a:t>insect  sting allergens</a:t>
            </a:r>
            <a:endParaRPr lang="bg-BG" altLang="bg-BG" sz="2000" i="1" smtClean="0">
              <a:latin typeface="Times New Roman" pitchFamily="18" charset="0"/>
              <a:cs typeface="Times New Roman" pitchFamily="18" charset="0"/>
            </a:endParaRPr>
          </a:p>
          <a:p>
            <a:pPr marL="0" indent="0" eaLnBrk="1" hangingPunct="1">
              <a:buFontTx/>
              <a:buNone/>
            </a:pPr>
            <a:r>
              <a:rPr lang="en-US" altLang="bg-BG" sz="2000" i="1" smtClean="0">
                <a:latin typeface="Times New Roman" pitchFamily="18" charset="0"/>
                <a:cs typeface="Times New Roman" pitchFamily="18" charset="0"/>
              </a:rPr>
              <a:t>drug allergens                                industrial allergens</a:t>
            </a:r>
            <a:endParaRPr lang="bg-BG" altLang="bg-BG" sz="2000" i="1" smtClean="0">
              <a:latin typeface="Times New Roman" pitchFamily="18" charset="0"/>
              <a:cs typeface="Times New Roman" pitchFamily="18" charset="0"/>
            </a:endParaRPr>
          </a:p>
          <a:p>
            <a:pPr marL="0" indent="0" eaLnBrk="1" hangingPunct="1">
              <a:buFontTx/>
              <a:buNone/>
            </a:pPr>
            <a:endParaRPr lang="bg-BG" altLang="bg-BG" sz="2000" i="1" smtClean="0"/>
          </a:p>
          <a:p>
            <a:pPr marL="0" indent="0" eaLnBrk="1" hangingPunct="1">
              <a:buFontTx/>
              <a:buNone/>
            </a:pPr>
            <a:endParaRPr lang="bg-BG" altLang="bg-BG" sz="2000" i="1" smtClean="0"/>
          </a:p>
        </p:txBody>
      </p:sp>
      <p:sp>
        <p:nvSpPr>
          <p:cNvPr id="29698" name="Title 1"/>
          <p:cNvSpPr>
            <a:spLocks noGrp="1"/>
          </p:cNvSpPr>
          <p:nvPr>
            <p:ph type="title"/>
          </p:nvPr>
        </p:nvSpPr>
        <p:spPr/>
        <p:txBody>
          <a:bodyPr/>
          <a:lstStyle/>
          <a:p>
            <a:pPr eaLnBrk="1" fontAlgn="auto" hangingPunct="1">
              <a:spcAft>
                <a:spcPts val="0"/>
              </a:spcAft>
              <a:defRPr/>
            </a:pPr>
            <a:r>
              <a:rPr lang="en-US" altLang="bg-BG" sz="2800" cap="all" dirty="0">
                <a:latin typeface="Times New Roman" panose="02020603050405020304" pitchFamily="18" charset="0"/>
                <a:cs typeface="Times New Roman" panose="02020603050405020304" pitchFamily="18" charset="0"/>
              </a:rPr>
              <a:t>Classification of Allergens</a:t>
            </a:r>
            <a:endParaRPr lang="bg-BG" altLang="bg-BG" sz="2800" cap="all"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9987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800" b="0" smtClean="0">
                <a:effectLst/>
              </a:rPr>
              <a:t>House Dust Mites</a:t>
            </a:r>
            <a:endParaRPr lang="bg-BG" altLang="bg-BG" sz="2800" b="0" smtClean="0">
              <a:effectLst/>
            </a:endParaRPr>
          </a:p>
        </p:txBody>
      </p:sp>
      <p:sp>
        <p:nvSpPr>
          <p:cNvPr id="61443" name="Rectangle 3"/>
          <p:cNvSpPr>
            <a:spLocks noGrp="1"/>
          </p:cNvSpPr>
          <p:nvPr>
            <p:ph type="body" sz="half" idx="1"/>
          </p:nvPr>
        </p:nvSpPr>
        <p:spPr/>
        <p:txBody>
          <a:bodyPr/>
          <a:lstStyle/>
          <a:p>
            <a:pPr eaLnBrk="1" hangingPunct="1">
              <a:buFont typeface="Wingdings 3" pitchFamily="18" charset="2"/>
              <a:buNone/>
            </a:pPr>
            <a:r>
              <a:rPr lang="en-US" altLang="bg-BG" sz="1800" smtClean="0">
                <a:latin typeface="Arial Unicode MS" pitchFamily="34" charset="-128"/>
              </a:rPr>
              <a:t>Major source for indoor allergens </a:t>
            </a:r>
            <a:r>
              <a:rPr lang="bg-BG" altLang="bg-BG" sz="1800" smtClean="0">
                <a:latin typeface="Arial Unicode MS" pitchFamily="34" charset="-128"/>
              </a:rPr>
              <a:t>и</a:t>
            </a:r>
          </a:p>
          <a:p>
            <a:pPr eaLnBrk="1" hangingPunct="1">
              <a:buFont typeface="Wingdings 3" pitchFamily="18" charset="2"/>
              <a:buNone/>
            </a:pPr>
            <a:endParaRPr lang="bg-BG" altLang="bg-BG" sz="1800" smtClean="0">
              <a:latin typeface="Arial Unicode MS" pitchFamily="34" charset="-128"/>
            </a:endParaRPr>
          </a:p>
          <a:p>
            <a:pPr eaLnBrk="1" hangingPunct="1">
              <a:buFont typeface="Wingdings 3" pitchFamily="18" charset="2"/>
              <a:buNone/>
            </a:pPr>
            <a:endParaRPr lang="bg-BG" altLang="bg-BG" sz="1800" smtClean="0">
              <a:latin typeface="Arial Unicode MS" pitchFamily="34" charset="-128"/>
            </a:endParaRPr>
          </a:p>
          <a:p>
            <a:pPr eaLnBrk="1" hangingPunct="1">
              <a:buFont typeface="Wingdings 3" pitchFamily="18" charset="2"/>
              <a:buNone/>
            </a:pPr>
            <a:r>
              <a:rPr lang="en-US" altLang="bg-BG" sz="1800" smtClean="0">
                <a:latin typeface="Arial Unicode MS" pitchFamily="34" charset="-128"/>
              </a:rPr>
              <a:t>Widespread worldwide</a:t>
            </a:r>
            <a:endParaRPr lang="bg-BG" altLang="bg-BG" sz="1800" smtClean="0">
              <a:latin typeface="Arial Unicode MS" pitchFamily="34" charset="-128"/>
            </a:endParaRPr>
          </a:p>
          <a:p>
            <a:pPr eaLnBrk="1" hangingPunct="1">
              <a:buFont typeface="Wingdings 3" pitchFamily="18" charset="2"/>
              <a:buNone/>
            </a:pPr>
            <a:endParaRPr lang="bg-BG" altLang="bg-BG" sz="1800" smtClean="0">
              <a:latin typeface="Arial Unicode MS" pitchFamily="34" charset="-128"/>
            </a:endParaRPr>
          </a:p>
          <a:p>
            <a:pPr eaLnBrk="1" hangingPunct="1">
              <a:buFont typeface="Wingdings 3" pitchFamily="18" charset="2"/>
              <a:buNone/>
            </a:pPr>
            <a:endParaRPr lang="bg-BG" altLang="bg-BG" sz="1800" smtClean="0">
              <a:latin typeface="Arial Unicode MS" pitchFamily="34" charset="-128"/>
            </a:endParaRPr>
          </a:p>
          <a:p>
            <a:pPr eaLnBrk="1" hangingPunct="1">
              <a:buFont typeface="Wingdings 3" pitchFamily="18" charset="2"/>
              <a:buNone/>
            </a:pPr>
            <a:r>
              <a:rPr lang="en-US" altLang="bg-BG" sz="1800" smtClean="0">
                <a:latin typeface="Arial Unicode MS" pitchFamily="34" charset="-128"/>
              </a:rPr>
              <a:t>One of the major reason for bronchial asthma</a:t>
            </a:r>
            <a:endParaRPr lang="bg-BG" altLang="bg-BG" sz="1800" smtClean="0">
              <a:latin typeface="Arial Unicode MS" pitchFamily="34" charset="-128"/>
            </a:endParaRPr>
          </a:p>
          <a:p>
            <a:pPr eaLnBrk="1" hangingPunct="1">
              <a:buFont typeface="Wingdings 3" pitchFamily="18" charset="2"/>
              <a:buNone/>
            </a:pPr>
            <a:endParaRPr lang="bg-BG" altLang="bg-BG" sz="1800" smtClean="0">
              <a:latin typeface="Arial Unicode MS" pitchFamily="34" charset="-128"/>
            </a:endParaRPr>
          </a:p>
          <a:p>
            <a:pPr eaLnBrk="1" hangingPunct="1">
              <a:buFont typeface="Wingdings 3" pitchFamily="18" charset="2"/>
              <a:buNone/>
            </a:pPr>
            <a:endParaRPr lang="bg-BG" altLang="bg-BG" sz="1800" smtClean="0">
              <a:latin typeface="Arial Unicode MS" pitchFamily="34" charset="-128"/>
            </a:endParaRPr>
          </a:p>
        </p:txBody>
      </p:sp>
      <p:pic>
        <p:nvPicPr>
          <p:cNvPr id="6144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400300"/>
            <a:ext cx="4038600" cy="26876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5" name="Text Box 5"/>
          <p:cNvSpPr txBox="1">
            <a:spLocks noChangeArrowheads="1"/>
          </p:cNvSpPr>
          <p:nvPr/>
        </p:nvSpPr>
        <p:spPr bwMode="auto">
          <a:xfrm>
            <a:off x="7667625" y="5516563"/>
            <a:ext cx="1079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bg-BG" altLang="bg-BG" sz="1000" b="1" i="1">
                <a:latin typeface="Arial" charset="0"/>
              </a:rPr>
              <a:t>Global atlas o</a:t>
            </a:r>
            <a:r>
              <a:rPr lang="en-US" altLang="bg-BG" sz="1000" b="1" i="1">
                <a:latin typeface="Arial" charset="0"/>
              </a:rPr>
              <a:t>f</a:t>
            </a:r>
            <a:r>
              <a:rPr lang="bg-BG" altLang="bg-BG" sz="1000" b="1" i="1">
                <a:latin typeface="Arial" charset="0"/>
              </a:rPr>
              <a:t> allergy,2015</a:t>
            </a:r>
          </a:p>
        </p:txBody>
      </p:sp>
    </p:spTree>
    <p:extLst>
      <p:ext uri="{BB962C8B-B14F-4D97-AF65-F5344CB8AC3E}">
        <p14:creationId xmlns:p14="http://schemas.microsoft.com/office/powerpoint/2010/main" val="28159966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p:cNvSpPr>
          <p:nvPr>
            <p:ph type="body" sz="half" idx="1"/>
          </p:nvPr>
        </p:nvSpPr>
        <p:spPr>
          <a:xfrm>
            <a:off x="250825" y="1481138"/>
            <a:ext cx="4244975" cy="4525962"/>
          </a:xfrm>
        </p:spPr>
        <p:txBody>
          <a:bodyPr/>
          <a:lstStyle/>
          <a:p>
            <a:pPr eaLnBrk="1" hangingPunct="1">
              <a:buFont typeface="Wingdings 3" pitchFamily="18" charset="2"/>
              <a:buNone/>
            </a:pPr>
            <a:r>
              <a:rPr lang="en-US" altLang="bg-BG" sz="1800" smtClean="0">
                <a:latin typeface="Arial Unicode MS" pitchFamily="34" charset="-128"/>
              </a:rPr>
              <a:t>Do not occur in dry climate areas, high altitude or cold weather</a:t>
            </a:r>
          </a:p>
          <a:p>
            <a:pPr eaLnBrk="1" hangingPunct="1">
              <a:buFont typeface="Wingdings 3" pitchFamily="18" charset="2"/>
              <a:buNone/>
            </a:pPr>
            <a:endParaRPr lang="en-US" altLang="bg-BG" sz="1800" smtClean="0">
              <a:latin typeface="Arial Unicode MS" pitchFamily="34" charset="-128"/>
            </a:endParaRPr>
          </a:p>
          <a:p>
            <a:pPr eaLnBrk="1" hangingPunct="1">
              <a:buFont typeface="Wingdings 3" pitchFamily="18" charset="2"/>
              <a:buNone/>
            </a:pPr>
            <a:endParaRPr lang="bg-BG" altLang="bg-BG" sz="1800" smtClean="0">
              <a:latin typeface="Arial Unicode MS" pitchFamily="34" charset="-128"/>
            </a:endParaRPr>
          </a:p>
          <a:p>
            <a:pPr eaLnBrk="1" hangingPunct="1">
              <a:buFont typeface="Wingdings 3" pitchFamily="18" charset="2"/>
              <a:buNone/>
            </a:pPr>
            <a:r>
              <a:rPr lang="en-US" altLang="bg-BG" sz="1800" smtClean="0">
                <a:latin typeface="Arial Unicode MS" pitchFamily="34" charset="-128"/>
              </a:rPr>
              <a:t>Main representatives</a:t>
            </a:r>
          </a:p>
          <a:p>
            <a:pPr eaLnBrk="1" hangingPunct="1">
              <a:buFontTx/>
              <a:buChar char="-"/>
            </a:pPr>
            <a:r>
              <a:rPr lang="en-US" altLang="bg-BG" sz="1800" smtClean="0">
                <a:latin typeface="Arial Unicode MS" pitchFamily="34" charset="-128"/>
              </a:rPr>
              <a:t>Dermatophagodes pteronyssinus</a:t>
            </a:r>
          </a:p>
          <a:p>
            <a:pPr eaLnBrk="1" hangingPunct="1">
              <a:buFontTx/>
              <a:buChar char="-"/>
            </a:pPr>
            <a:r>
              <a:rPr lang="en-US" altLang="bg-BG" sz="1800" smtClean="0">
                <a:latin typeface="Arial Unicode MS" pitchFamily="34" charset="-128"/>
              </a:rPr>
              <a:t>Dermatophagodes farinae</a:t>
            </a:r>
            <a:endParaRPr lang="bg-BG" altLang="bg-BG" sz="1800" smtClean="0">
              <a:latin typeface="Arial Unicode MS" pitchFamily="34" charset="-128"/>
            </a:endParaRPr>
          </a:p>
        </p:txBody>
      </p:sp>
      <p:pic>
        <p:nvPicPr>
          <p:cNvPr id="62469" name="Picture 5" descr="House Dust Mit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2860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80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800" b="0" smtClean="0">
                <a:effectLst/>
              </a:rPr>
              <a:t>Allergens from pets</a:t>
            </a:r>
            <a:endParaRPr lang="bg-BG" altLang="bg-BG" sz="2800" b="0" smtClean="0">
              <a:effectLst/>
            </a:endParaRPr>
          </a:p>
        </p:txBody>
      </p:sp>
      <p:sp>
        <p:nvSpPr>
          <p:cNvPr id="64515" name="Rectangle 3"/>
          <p:cNvSpPr>
            <a:spLocks noGrp="1"/>
          </p:cNvSpPr>
          <p:nvPr>
            <p:ph type="body" sz="half" idx="1"/>
          </p:nvPr>
        </p:nvSpPr>
        <p:spPr/>
        <p:txBody>
          <a:bodyPr/>
          <a:lstStyle/>
          <a:p>
            <a:pPr eaLnBrk="1" hangingPunct="1">
              <a:buFont typeface="Wingdings 3" pitchFamily="18" charset="2"/>
              <a:buNone/>
            </a:pPr>
            <a:r>
              <a:rPr lang="en-US" altLang="bg-BG" sz="2000" smtClean="0">
                <a:latin typeface="Arial Unicode MS" pitchFamily="34" charset="-128"/>
              </a:rPr>
              <a:t>Isolated allergens:</a:t>
            </a:r>
            <a:endParaRPr lang="bg-BG" altLang="bg-BG" sz="2000" smtClean="0">
              <a:latin typeface="Arial Unicode MS" pitchFamily="34" charset="-128"/>
            </a:endParaRPr>
          </a:p>
          <a:p>
            <a:pPr eaLnBrk="1" hangingPunct="1">
              <a:buFont typeface="Wingdings 3" pitchFamily="18" charset="2"/>
              <a:buNone/>
            </a:pPr>
            <a:r>
              <a:rPr lang="bg-BG" altLang="bg-BG" sz="2000" smtClean="0">
                <a:latin typeface="Arial Unicode MS" pitchFamily="34" charset="-128"/>
              </a:rPr>
              <a:t>8 </a:t>
            </a:r>
            <a:r>
              <a:rPr lang="en-US" altLang="bg-BG" sz="2000" smtClean="0">
                <a:latin typeface="Arial Unicode MS" pitchFamily="34" charset="-128"/>
              </a:rPr>
              <a:t>from cat - felis domesticus</a:t>
            </a:r>
            <a:endParaRPr lang="bg-BG" altLang="bg-BG" sz="2000" smtClean="0">
              <a:latin typeface="Arial Unicode MS" pitchFamily="34" charset="-128"/>
            </a:endParaRPr>
          </a:p>
          <a:p>
            <a:pPr eaLnBrk="1" hangingPunct="1">
              <a:buFont typeface="Wingdings 3" pitchFamily="18" charset="2"/>
              <a:buNone/>
            </a:pPr>
            <a:r>
              <a:rPr lang="bg-BG" altLang="bg-BG" sz="2000" smtClean="0">
                <a:latin typeface="Arial Unicode MS" pitchFamily="34" charset="-128"/>
              </a:rPr>
              <a:t>6 </a:t>
            </a:r>
            <a:r>
              <a:rPr lang="en-US" altLang="bg-BG" sz="2000" smtClean="0">
                <a:latin typeface="Arial Unicode MS" pitchFamily="34" charset="-128"/>
              </a:rPr>
              <a:t>from dog – canis familiaris</a:t>
            </a:r>
            <a:endParaRPr lang="bg-BG" altLang="bg-BG" sz="2000" smtClean="0">
              <a:latin typeface="Arial Unicode MS" pitchFamily="34" charset="-128"/>
            </a:endParaRPr>
          </a:p>
          <a:p>
            <a:pPr eaLnBrk="1" hangingPunct="1">
              <a:buFont typeface="Wingdings 3" pitchFamily="18" charset="2"/>
              <a:buNone/>
            </a:pPr>
            <a:r>
              <a:rPr lang="bg-BG" altLang="bg-BG" sz="2000" smtClean="0">
                <a:latin typeface="Arial Unicode MS" pitchFamily="34" charset="-128"/>
              </a:rPr>
              <a:t>4 </a:t>
            </a:r>
            <a:r>
              <a:rPr lang="en-US" altLang="bg-BG" sz="2000" smtClean="0">
                <a:latin typeface="Arial Unicode MS" pitchFamily="34" charset="-128"/>
              </a:rPr>
              <a:t>from horse – equus caballus</a:t>
            </a:r>
          </a:p>
          <a:p>
            <a:pPr eaLnBrk="1" hangingPunct="1">
              <a:buFont typeface="Wingdings 3" pitchFamily="18" charset="2"/>
              <a:buNone/>
            </a:pPr>
            <a:r>
              <a:rPr lang="bg-BG" altLang="bg-BG" sz="2000" smtClean="0">
                <a:latin typeface="Arial Unicode MS" pitchFamily="34" charset="-128"/>
              </a:rPr>
              <a:t>и др. </a:t>
            </a:r>
            <a:endParaRPr lang="en-US" altLang="bg-BG" sz="2000" smtClean="0">
              <a:latin typeface="Arial Unicode MS" pitchFamily="34" charset="-128"/>
            </a:endParaRPr>
          </a:p>
          <a:p>
            <a:pPr eaLnBrk="1" hangingPunct="1">
              <a:buFont typeface="Wingdings 3" pitchFamily="18" charset="2"/>
              <a:buNone/>
            </a:pPr>
            <a:endParaRPr lang="en-US" altLang="bg-BG" sz="2000" smtClean="0">
              <a:latin typeface="Arial Unicode MS" pitchFamily="34" charset="-128"/>
            </a:endParaRPr>
          </a:p>
          <a:p>
            <a:pPr eaLnBrk="1" hangingPunct="1">
              <a:buFont typeface="Wingdings 3" pitchFamily="18" charset="2"/>
              <a:buNone/>
            </a:pPr>
            <a:r>
              <a:rPr lang="en-US" altLang="bg-BG" sz="2000" smtClean="0">
                <a:latin typeface="Arial Unicode MS" pitchFamily="34" charset="-128"/>
              </a:rPr>
              <a:t>Sensitization to pets is a risk factor for severe asthma</a:t>
            </a:r>
            <a:endParaRPr lang="bg-BG" altLang="bg-BG" sz="20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p:txBody>
      </p:sp>
      <p:pic>
        <p:nvPicPr>
          <p:cNvPr id="64517" name="Picture 5" descr="reduce-pet-allerg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843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401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800" b="0" smtClean="0">
                <a:effectLst/>
              </a:rPr>
              <a:t>Tree pollen allergens</a:t>
            </a:r>
            <a:endParaRPr lang="bg-BG" altLang="bg-BG" sz="2800" b="0" smtClean="0">
              <a:effectLst/>
            </a:endParaRPr>
          </a:p>
        </p:txBody>
      </p:sp>
      <p:sp>
        <p:nvSpPr>
          <p:cNvPr id="65539" name="Rectangle 3"/>
          <p:cNvSpPr>
            <a:spLocks noGrp="1"/>
          </p:cNvSpPr>
          <p:nvPr>
            <p:ph type="body" sz="half" idx="1"/>
          </p:nvPr>
        </p:nvSpPr>
        <p:spPr>
          <a:xfrm>
            <a:off x="179388" y="1481138"/>
            <a:ext cx="4032250" cy="4525962"/>
          </a:xfrm>
        </p:spPr>
        <p:txBody>
          <a:bodyPr/>
          <a:lstStyle/>
          <a:p>
            <a:pPr eaLnBrk="1" hangingPunct="1">
              <a:buFontTx/>
              <a:buNone/>
            </a:pPr>
            <a:r>
              <a:rPr lang="en-US" altLang="bg-BG" sz="2000" i="1" smtClean="0">
                <a:latin typeface="Arial Unicode MS" pitchFamily="34" charset="-128"/>
              </a:rPr>
              <a:t>Pollen grains: </a:t>
            </a:r>
            <a:r>
              <a:rPr lang="en-US" altLang="bg-BG" sz="2000" smtClean="0">
                <a:latin typeface="Arial Unicode MS" pitchFamily="34" charset="-128"/>
              </a:rPr>
              <a:t>micr</a:t>
            </a:r>
            <a:r>
              <a:rPr lang="bg-BG" altLang="bg-BG" sz="2000" smtClean="0">
                <a:latin typeface="Arial Unicode MS" pitchFamily="34" charset="-128"/>
              </a:rPr>
              <a:t>o</a:t>
            </a:r>
            <a:r>
              <a:rPr lang="en-US" altLang="bg-BG" sz="2000" smtClean="0">
                <a:latin typeface="Arial Unicode MS" pitchFamily="34" charset="-128"/>
              </a:rPr>
              <a:t>spo</a:t>
            </a:r>
            <a:r>
              <a:rPr lang="bg-BG" altLang="bg-BG" sz="2000" smtClean="0">
                <a:latin typeface="Arial Unicode MS" pitchFamily="34" charset="-128"/>
              </a:rPr>
              <a:t>r</a:t>
            </a:r>
            <a:r>
              <a:rPr lang="en-US" altLang="bg-BG" sz="2000" smtClean="0">
                <a:latin typeface="Arial Unicode MS" pitchFamily="34" charset="-128"/>
              </a:rPr>
              <a:t>e of a seed plant containing male gametophyte</a:t>
            </a:r>
          </a:p>
          <a:p>
            <a:pPr eaLnBrk="1" hangingPunct="1">
              <a:buFontTx/>
              <a:buNone/>
            </a:pPr>
            <a:endParaRPr lang="bg-BG" altLang="bg-BG" sz="2000" smtClean="0">
              <a:latin typeface="Arial Unicode MS" pitchFamily="34" charset="-128"/>
            </a:endParaRPr>
          </a:p>
          <a:p>
            <a:pPr eaLnBrk="1" hangingPunct="1">
              <a:buFont typeface="Wingdings 3" pitchFamily="18" charset="2"/>
              <a:buNone/>
            </a:pPr>
            <a:r>
              <a:rPr lang="en-US" altLang="bg-BG" sz="2000" smtClean="0">
                <a:latin typeface="Arial Unicode MS" pitchFamily="34" charset="-128"/>
              </a:rPr>
              <a:t>They have a hard coat – sporopollenin </a:t>
            </a:r>
          </a:p>
          <a:p>
            <a:pPr eaLnBrk="1" hangingPunct="1">
              <a:buFont typeface="Wingdings 3" pitchFamily="18" charset="2"/>
              <a:buNone/>
            </a:pPr>
            <a:endParaRPr lang="bg-BG" altLang="bg-BG" sz="2000" smtClean="0">
              <a:latin typeface="Arial Unicode MS" pitchFamily="34" charset="-128"/>
            </a:endParaRPr>
          </a:p>
          <a:p>
            <a:pPr eaLnBrk="1" hangingPunct="1">
              <a:buFont typeface="Wingdings 3" pitchFamily="18" charset="2"/>
              <a:buNone/>
            </a:pPr>
            <a:r>
              <a:rPr lang="en-US" altLang="bg-BG" sz="2000" smtClean="0">
                <a:latin typeface="Arial Unicode MS" pitchFamily="34" charset="-128"/>
              </a:rPr>
              <a:t>Common trees: birch, beech, olive, cypress, walnut</a:t>
            </a:r>
            <a:endParaRPr lang="bg-BG" altLang="bg-BG" sz="2000" smtClean="0">
              <a:latin typeface="Arial Unicode MS" pitchFamily="34" charset="-128"/>
            </a:endParaRPr>
          </a:p>
        </p:txBody>
      </p:sp>
      <p:pic>
        <p:nvPicPr>
          <p:cNvPr id="65541" name="Picture 5" descr="File:Buchenwald 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88913"/>
            <a:ext cx="42862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7" descr="Резултат с изображение за pollen grai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652963"/>
            <a:ext cx="1390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67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800" dirty="0" smtClean="0">
                <a:effectLst/>
              </a:rPr>
              <a:t>GLOBAL ATLAS OF ASTHMA</a:t>
            </a:r>
            <a:endParaRPr lang="bg-BG" altLang="bg-BG" sz="2800" dirty="0" smtClean="0">
              <a:effectLst/>
            </a:endParaRPr>
          </a:p>
        </p:txBody>
      </p:sp>
      <p:sp>
        <p:nvSpPr>
          <p:cNvPr id="18435" name="Rectangle 3"/>
          <p:cNvSpPr>
            <a:spLocks noGrp="1"/>
          </p:cNvSpPr>
          <p:nvPr>
            <p:ph type="body" sz="half" idx="4294967295"/>
          </p:nvPr>
        </p:nvSpPr>
        <p:spPr>
          <a:xfrm>
            <a:off x="457200" y="1481138"/>
            <a:ext cx="4038600" cy="4525962"/>
          </a:xfrm>
        </p:spPr>
        <p:txBody>
          <a:bodyPr/>
          <a:lstStyle/>
          <a:p>
            <a:pPr eaLnBrk="1" hangingPunct="1">
              <a:buFont typeface="Wingdings 3" pitchFamily="18" charset="2"/>
              <a:buNone/>
            </a:pPr>
            <a:r>
              <a:rPr lang="en-US" altLang="bg-BG" sz="2000" smtClean="0">
                <a:latin typeface="Times New Roman" pitchFamily="18" charset="0"/>
              </a:rPr>
              <a:t>Asthma is a common chronic inflammatory disease</a:t>
            </a:r>
            <a:endParaRPr lang="bg-BG" altLang="bg-BG" sz="2000" smtClean="0">
              <a:latin typeface="Times New Roman" pitchFamily="18" charset="0"/>
            </a:endParaRPr>
          </a:p>
          <a:p>
            <a:pPr eaLnBrk="1" hangingPunct="1">
              <a:buFont typeface="Wingdings 3" pitchFamily="18" charset="2"/>
              <a:buNone/>
            </a:pPr>
            <a:r>
              <a:rPr lang="en-US" altLang="bg-BG" sz="2000" smtClean="0">
                <a:latin typeface="Times New Roman" pitchFamily="18" charset="0"/>
              </a:rPr>
              <a:t>Patients of all ages are affected</a:t>
            </a:r>
            <a:endParaRPr lang="bg-BG" altLang="bg-BG" sz="2000" smtClean="0">
              <a:latin typeface="Times New Roman" pitchFamily="18" charset="0"/>
            </a:endParaRPr>
          </a:p>
          <a:p>
            <a:pPr eaLnBrk="1" hangingPunct="1">
              <a:buFont typeface="Wingdings 3" pitchFamily="18" charset="2"/>
              <a:buNone/>
            </a:pPr>
            <a:endParaRPr lang="bg-BG" altLang="bg-BG" sz="2000" smtClean="0">
              <a:latin typeface="Times New Roman" pitchFamily="18" charset="0"/>
            </a:endParaRPr>
          </a:p>
          <a:p>
            <a:pPr eaLnBrk="1" hangingPunct="1">
              <a:buClr>
                <a:srgbClr val="FFFF00"/>
              </a:buClr>
              <a:buFont typeface="Wingdings" pitchFamily="2" charset="2"/>
              <a:buNone/>
            </a:pPr>
            <a:r>
              <a:rPr lang="en-US" altLang="bg-BG" sz="2000" smtClean="0">
                <a:latin typeface="Times New Roman" pitchFamily="18" charset="0"/>
                <a:ea typeface="Arial Unicode MS" pitchFamily="34" charset="-128"/>
                <a:cs typeface="Times New Roman" pitchFamily="18" charset="0"/>
              </a:rPr>
              <a:t>In UK the prevalence of asthma reached 5% per year</a:t>
            </a:r>
            <a:endParaRPr lang="bg-BG" altLang="bg-BG" sz="2000" smtClean="0">
              <a:latin typeface="Times New Roman" pitchFamily="18" charset="0"/>
              <a:ea typeface="Arial Unicode MS" pitchFamily="34" charset="-128"/>
              <a:cs typeface="Times New Roman" pitchFamily="18" charset="0"/>
            </a:endParaRPr>
          </a:p>
          <a:p>
            <a:pPr eaLnBrk="1" hangingPunct="1">
              <a:buClr>
                <a:srgbClr val="FFFF00"/>
              </a:buClr>
              <a:buFont typeface="Wingdings" pitchFamily="2" charset="2"/>
              <a:buNone/>
            </a:pPr>
            <a:endParaRPr lang="bg-BG" altLang="bg-BG" sz="2000" smtClean="0">
              <a:latin typeface="Arial Unicode MS" pitchFamily="34" charset="-128"/>
              <a:ea typeface="Arial Unicode MS" pitchFamily="34" charset="-128"/>
              <a:cs typeface="Arial Unicode MS" pitchFamily="34" charset="-128"/>
            </a:endParaRPr>
          </a:p>
          <a:p>
            <a:pPr eaLnBrk="1" hangingPunct="1">
              <a:buClr>
                <a:schemeClr val="tx1"/>
              </a:buClr>
              <a:buFont typeface="Wingdings" pitchFamily="2" charset="2"/>
              <a:buNone/>
            </a:pPr>
            <a:r>
              <a:rPr lang="en-US" altLang="bg-BG" sz="2000" smtClean="0">
                <a:latin typeface="Times New Roman" pitchFamily="18" charset="0"/>
              </a:rPr>
              <a:t>Serious challenge to public health</a:t>
            </a:r>
            <a:endParaRPr lang="bg-BG" altLang="bg-BG" sz="2000" smtClean="0">
              <a:latin typeface="Times New Roman" pitchFamily="18" charset="0"/>
            </a:endParaRPr>
          </a:p>
        </p:txBody>
      </p:sp>
      <p:pic>
        <p:nvPicPr>
          <p:cNvPr id="18436"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648200" y="2527300"/>
            <a:ext cx="4038600" cy="24336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860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800" b="0" smtClean="0">
                <a:effectLst/>
              </a:rPr>
              <a:t>Grass allergens</a:t>
            </a:r>
            <a:endParaRPr lang="bg-BG" altLang="bg-BG" sz="2800" b="0" smtClean="0">
              <a:effectLst/>
            </a:endParaRPr>
          </a:p>
        </p:txBody>
      </p:sp>
      <p:sp>
        <p:nvSpPr>
          <p:cNvPr id="66563" name="Rectangle 3"/>
          <p:cNvSpPr>
            <a:spLocks noGrp="1"/>
          </p:cNvSpPr>
          <p:nvPr>
            <p:ph type="body" sz="half" idx="1"/>
          </p:nvPr>
        </p:nvSpPr>
        <p:spPr>
          <a:xfrm>
            <a:off x="457200" y="1484313"/>
            <a:ext cx="4038600" cy="4105275"/>
          </a:xfrm>
        </p:spPr>
        <p:txBody>
          <a:bodyPr/>
          <a:lstStyle/>
          <a:p>
            <a:pPr eaLnBrk="1" hangingPunct="1">
              <a:buFont typeface="Wingdings 3" pitchFamily="18" charset="2"/>
              <a:buNone/>
            </a:pPr>
            <a:r>
              <a:rPr lang="en-US" altLang="bg-BG" sz="2000" smtClean="0">
                <a:latin typeface="Arial Unicode MS" pitchFamily="34" charset="-128"/>
              </a:rPr>
              <a:t>Grass pollen allergy is a global problem</a:t>
            </a:r>
            <a:endParaRPr lang="bg-BG" altLang="bg-BG" sz="20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a:p>
            <a:pPr eaLnBrk="1" hangingPunct="1">
              <a:buFont typeface="Wingdings 3" pitchFamily="18" charset="2"/>
              <a:buNone/>
            </a:pPr>
            <a:r>
              <a:rPr lang="en-US" altLang="bg-BG" sz="2000" smtClean="0">
                <a:latin typeface="Arial Unicode MS" pitchFamily="34" charset="-128"/>
              </a:rPr>
              <a:t>Sensitization levels in the general population is between 1 and 30%</a:t>
            </a:r>
            <a:endParaRPr lang="bg-BG" altLang="bg-BG" sz="20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a:p>
            <a:pPr eaLnBrk="1" hangingPunct="1">
              <a:buFont typeface="Wingdings 3" pitchFamily="18" charset="2"/>
              <a:buNone/>
            </a:pPr>
            <a:r>
              <a:rPr lang="en-US" altLang="bg-BG" sz="2000" smtClean="0">
                <a:latin typeface="Arial Unicode MS" pitchFamily="34" charset="-128"/>
              </a:rPr>
              <a:t>Grass allergens – major factors for seasonal allergic rhinitis and asthma</a:t>
            </a:r>
            <a:endParaRPr lang="bg-BG" altLang="bg-BG" sz="20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a:p>
            <a:pPr eaLnBrk="1" hangingPunct="1">
              <a:buFont typeface="Wingdings 3" pitchFamily="18" charset="2"/>
              <a:buNone/>
            </a:pPr>
            <a:endParaRPr lang="bg-BG" altLang="bg-BG" sz="2000" smtClean="0"/>
          </a:p>
          <a:p>
            <a:pPr eaLnBrk="1" hangingPunct="1">
              <a:buFont typeface="Wingdings 3" pitchFamily="18" charset="2"/>
              <a:buNone/>
            </a:pPr>
            <a:endParaRPr lang="bg-BG" altLang="bg-BG" sz="2000" smtClean="0"/>
          </a:p>
          <a:p>
            <a:pPr eaLnBrk="1" hangingPunct="1">
              <a:buFont typeface="Wingdings 3" pitchFamily="18" charset="2"/>
              <a:buNone/>
            </a:pPr>
            <a:endParaRPr lang="bg-BG" altLang="bg-BG" sz="2000" smtClean="0"/>
          </a:p>
          <a:p>
            <a:pPr eaLnBrk="1" hangingPunct="1">
              <a:buFont typeface="Wingdings 3" pitchFamily="18" charset="2"/>
              <a:buNone/>
            </a:pPr>
            <a:endParaRPr lang="bg-BG" altLang="bg-BG" sz="2000" smtClean="0"/>
          </a:p>
          <a:p>
            <a:pPr eaLnBrk="1" hangingPunct="1">
              <a:buFont typeface="Wingdings 3" pitchFamily="18" charset="2"/>
              <a:buNone/>
            </a:pPr>
            <a:endParaRPr lang="bg-BG" altLang="bg-BG" sz="2000" smtClean="0"/>
          </a:p>
          <a:p>
            <a:pPr eaLnBrk="1" hangingPunct="1">
              <a:buFont typeface="Wingdings 3" pitchFamily="18" charset="2"/>
              <a:buNone/>
            </a:pPr>
            <a:endParaRPr lang="bg-BG" altLang="bg-BG" sz="2000" smtClean="0"/>
          </a:p>
          <a:p>
            <a:pPr eaLnBrk="1" hangingPunct="1">
              <a:buFont typeface="Wingdings 3" pitchFamily="18" charset="2"/>
              <a:buNone/>
            </a:pPr>
            <a:endParaRPr lang="bg-BG" altLang="bg-BG" sz="2000" smtClean="0"/>
          </a:p>
        </p:txBody>
      </p:sp>
      <p:pic>
        <p:nvPicPr>
          <p:cNvPr id="6656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35600" y="765175"/>
            <a:ext cx="1203325" cy="15668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836613"/>
            <a:ext cx="1809750"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2565400"/>
            <a:ext cx="1393825"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2565400"/>
            <a:ext cx="1658938"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4437063"/>
            <a:ext cx="1393825"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488" y="4508500"/>
            <a:ext cx="188595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70" name="Rectangle 10"/>
          <p:cNvSpPr>
            <a:spLocks noChangeArrowheads="1"/>
          </p:cNvSpPr>
          <p:nvPr/>
        </p:nvSpPr>
        <p:spPr bwMode="auto">
          <a:xfrm>
            <a:off x="6516688" y="6191250"/>
            <a:ext cx="17129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buFont typeface="Wingdings 3" pitchFamily="18" charset="2"/>
              <a:buNone/>
            </a:pPr>
            <a:r>
              <a:rPr lang="bg-BG" altLang="bg-BG" sz="1000" i="1">
                <a:latin typeface="Arial" charset="0"/>
              </a:rPr>
              <a:t>Global atlas o</a:t>
            </a:r>
            <a:r>
              <a:rPr lang="en-US" altLang="bg-BG" sz="1000" i="1">
                <a:latin typeface="Arial" charset="0"/>
              </a:rPr>
              <a:t>f</a:t>
            </a:r>
            <a:r>
              <a:rPr lang="bg-BG" altLang="bg-BG" sz="1000" i="1">
                <a:latin typeface="Arial" charset="0"/>
              </a:rPr>
              <a:t> allergy,2015</a:t>
            </a:r>
          </a:p>
        </p:txBody>
      </p:sp>
    </p:spTree>
    <p:extLst>
      <p:ext uri="{BB962C8B-B14F-4D97-AF65-F5344CB8AC3E}">
        <p14:creationId xmlns:p14="http://schemas.microsoft.com/office/powerpoint/2010/main" val="7884312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800" b="0" smtClean="0">
                <a:effectLst/>
              </a:rPr>
              <a:t>Pollen Calendar</a:t>
            </a:r>
            <a:endParaRPr lang="bg-BG" altLang="bg-BG" sz="2800" b="0" smtClean="0">
              <a:effectLst/>
            </a:endParaRPr>
          </a:p>
        </p:txBody>
      </p:sp>
      <p:sp>
        <p:nvSpPr>
          <p:cNvPr id="68611" name="Rectangle 3"/>
          <p:cNvSpPr>
            <a:spLocks noGrp="1"/>
          </p:cNvSpPr>
          <p:nvPr>
            <p:ph type="body" sz="half" idx="1"/>
          </p:nvPr>
        </p:nvSpPr>
        <p:spPr>
          <a:xfrm>
            <a:off x="0" y="1484313"/>
            <a:ext cx="2484438" cy="4525962"/>
          </a:xfrm>
        </p:spPr>
        <p:txBody>
          <a:bodyPr/>
          <a:lstStyle/>
          <a:p>
            <a:pPr eaLnBrk="1" hangingPunct="1">
              <a:buFont typeface="Wingdings 3" pitchFamily="18" charset="2"/>
              <a:buNone/>
            </a:pPr>
            <a:endParaRPr lang="bg-BG" altLang="bg-BG" sz="1800" smtClean="0">
              <a:latin typeface="Arial Unicode MS" pitchFamily="34" charset="-128"/>
            </a:endParaRPr>
          </a:p>
          <a:p>
            <a:pPr eaLnBrk="1" hangingPunct="1">
              <a:buFont typeface="Wingdings 3" pitchFamily="18" charset="2"/>
              <a:buNone/>
            </a:pPr>
            <a:r>
              <a:rPr lang="en-US" altLang="bg-BG" sz="1800" smtClean="0">
                <a:latin typeface="Arial Unicode MS" pitchFamily="34" charset="-128"/>
              </a:rPr>
              <a:t>Severity of pollen seasons differ from year to year</a:t>
            </a:r>
          </a:p>
          <a:p>
            <a:pPr eaLnBrk="1" hangingPunct="1">
              <a:buFont typeface="Wingdings 3" pitchFamily="18" charset="2"/>
              <a:buNone/>
            </a:pPr>
            <a:endParaRPr lang="en-US" altLang="bg-BG" sz="1800" smtClean="0">
              <a:latin typeface="Arial Unicode MS" pitchFamily="34" charset="-128"/>
            </a:endParaRPr>
          </a:p>
          <a:p>
            <a:pPr eaLnBrk="1" hangingPunct="1">
              <a:buFont typeface="Wingdings 3" pitchFamily="18" charset="2"/>
              <a:buNone/>
            </a:pPr>
            <a:r>
              <a:rPr lang="en-US" altLang="bg-BG" sz="1800" smtClean="0">
                <a:latin typeface="Arial Unicode MS" pitchFamily="34" charset="-128"/>
              </a:rPr>
              <a:t>Pollen Calendar depends on: weather and geographical location</a:t>
            </a:r>
            <a:endParaRPr lang="bg-BG" altLang="bg-BG" sz="18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p:txBody>
      </p:sp>
      <p:sp>
        <p:nvSpPr>
          <p:cNvPr id="68612" name="Rectangle 9"/>
          <p:cNvSpPr>
            <a:spLocks noGrp="1"/>
          </p:cNvSpPr>
          <p:nvPr>
            <p:ph sz="half" idx="2"/>
          </p:nvPr>
        </p:nvSpPr>
        <p:spPr/>
        <p:txBody>
          <a:bodyPr/>
          <a:lstStyle/>
          <a:p>
            <a:pPr eaLnBrk="1" hangingPunct="1"/>
            <a:endParaRPr lang="bg-BG" altLang="bg-BG" sz="2300" smtClean="0"/>
          </a:p>
        </p:txBody>
      </p:sp>
      <p:pic>
        <p:nvPicPr>
          <p:cNvPr id="68613" name="Picture 11" descr="pollen-cale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341438"/>
            <a:ext cx="61928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7678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800" b="0" smtClean="0">
                <a:effectLst/>
              </a:rPr>
              <a:t>Weed Allergens</a:t>
            </a:r>
            <a:endParaRPr lang="bg-BG" altLang="bg-BG" sz="2800" b="0" smtClean="0">
              <a:effectLst/>
            </a:endParaRPr>
          </a:p>
        </p:txBody>
      </p:sp>
      <p:sp>
        <p:nvSpPr>
          <p:cNvPr id="70659" name="Rectangle 3"/>
          <p:cNvSpPr>
            <a:spLocks noGrp="1"/>
          </p:cNvSpPr>
          <p:nvPr>
            <p:ph type="body" sz="half" idx="1"/>
          </p:nvPr>
        </p:nvSpPr>
        <p:spPr/>
        <p:txBody>
          <a:bodyPr/>
          <a:lstStyle/>
          <a:p>
            <a:pPr eaLnBrk="1" hangingPunct="1">
              <a:buFont typeface="Wingdings 3" pitchFamily="18" charset="2"/>
              <a:buNone/>
            </a:pPr>
            <a:r>
              <a:rPr lang="en-US" altLang="bg-BG" sz="2000" smtClean="0">
                <a:latin typeface="Arial Unicode MS" pitchFamily="34" charset="-128"/>
              </a:rPr>
              <a:t>Usually from august to November weeds bloom and release pollens</a:t>
            </a:r>
          </a:p>
          <a:p>
            <a:pPr eaLnBrk="1" hangingPunct="1">
              <a:buFont typeface="Wingdings 3" pitchFamily="18" charset="2"/>
              <a:buNone/>
            </a:pPr>
            <a:endParaRPr lang="en-US" altLang="bg-BG" sz="2000" smtClean="0">
              <a:latin typeface="Arial Unicode MS" pitchFamily="34" charset="-128"/>
            </a:endParaRPr>
          </a:p>
          <a:p>
            <a:pPr eaLnBrk="1" hangingPunct="1">
              <a:buFont typeface="Wingdings 3" pitchFamily="18" charset="2"/>
              <a:buNone/>
            </a:pPr>
            <a:r>
              <a:rPr lang="en-US" altLang="bg-BG" sz="2000" smtClean="0">
                <a:latin typeface="Arial Unicode MS" pitchFamily="34" charset="-128"/>
              </a:rPr>
              <a:t>In many areas pollen levels are highest in mid-September</a:t>
            </a:r>
            <a:endParaRPr lang="bg-BG" altLang="bg-BG" sz="20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a:p>
            <a:pPr eaLnBrk="1" hangingPunct="1">
              <a:buFont typeface="Wingdings 3" pitchFamily="18" charset="2"/>
              <a:buNone/>
            </a:pPr>
            <a:r>
              <a:rPr lang="en-US" altLang="bg-BG" sz="2000" smtClean="0">
                <a:latin typeface="Arial Unicode MS" pitchFamily="34" charset="-128"/>
              </a:rPr>
              <a:t>Typical: </a:t>
            </a:r>
          </a:p>
          <a:p>
            <a:pPr eaLnBrk="1" hangingPunct="1">
              <a:buFont typeface="Wingdings 3" pitchFamily="18" charset="2"/>
              <a:buNone/>
            </a:pPr>
            <a:r>
              <a:rPr lang="en-US" altLang="bg-BG" sz="2000" smtClean="0">
                <a:latin typeface="Arial Unicode MS" pitchFamily="34" charset="-128"/>
              </a:rPr>
              <a:t>Artemisia; Parietaria; Ambrosia</a:t>
            </a:r>
            <a:endParaRPr lang="bg-BG" altLang="bg-BG" sz="20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p:txBody>
      </p:sp>
      <p:pic>
        <p:nvPicPr>
          <p:cNvPr id="70661" name="Picture 5" descr="Ambrosia trifida (inflorescenc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773238"/>
            <a:ext cx="25241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285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800" b="0" dirty="0" smtClean="0">
                <a:effectLst/>
              </a:rPr>
              <a:t>Food Allergens</a:t>
            </a:r>
            <a:endParaRPr lang="bg-BG" altLang="bg-BG" sz="2800" b="0" dirty="0" smtClean="0">
              <a:effectLst/>
            </a:endParaRPr>
          </a:p>
        </p:txBody>
      </p:sp>
      <p:sp>
        <p:nvSpPr>
          <p:cNvPr id="71683" name="Rectangle 3"/>
          <p:cNvSpPr>
            <a:spLocks noGrp="1"/>
          </p:cNvSpPr>
          <p:nvPr>
            <p:ph type="body" sz="half" idx="1"/>
          </p:nvPr>
        </p:nvSpPr>
        <p:spPr/>
        <p:txBody>
          <a:bodyPr/>
          <a:lstStyle/>
          <a:p>
            <a:pPr eaLnBrk="1" hangingPunct="1">
              <a:buFont typeface="Wingdings 3" pitchFamily="18" charset="2"/>
              <a:buNone/>
            </a:pPr>
            <a:r>
              <a:rPr lang="en-US" altLang="bg-BG" sz="2000" smtClean="0">
                <a:latin typeface="Arial Unicode MS" pitchFamily="34" charset="-128"/>
              </a:rPr>
              <a:t>Prevalence in USA - over 15 million</a:t>
            </a:r>
            <a:r>
              <a:rPr lang="bg-BG" altLang="bg-BG" sz="2000" smtClean="0">
                <a:latin typeface="Arial Unicode MS" pitchFamily="34" charset="-128"/>
              </a:rPr>
              <a:t> </a:t>
            </a:r>
          </a:p>
          <a:p>
            <a:pPr eaLnBrk="1" hangingPunct="1">
              <a:buFont typeface="Wingdings 3" pitchFamily="18" charset="2"/>
              <a:buNone/>
            </a:pPr>
            <a:endParaRPr lang="bg-BG" altLang="bg-BG" sz="20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a:p>
            <a:pPr eaLnBrk="1" hangingPunct="1">
              <a:buFont typeface="Wingdings 3" pitchFamily="18" charset="2"/>
              <a:buNone/>
            </a:pPr>
            <a:r>
              <a:rPr lang="en-US" altLang="bg-BG" sz="2000" smtClean="0">
                <a:latin typeface="Arial Unicode MS" pitchFamily="34" charset="-128"/>
              </a:rPr>
              <a:t>Oral Allergy Syndrome</a:t>
            </a:r>
            <a:endParaRPr lang="bg-BG" altLang="bg-BG" sz="20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p:txBody>
      </p:sp>
      <p:pic>
        <p:nvPicPr>
          <p:cNvPr id="71685" name="Picture 5" descr="food%20allerg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133600"/>
            <a:ext cx="38862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766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395288" y="1341438"/>
            <a:ext cx="8229600" cy="4525962"/>
          </a:xfrm>
        </p:spPr>
        <p:txBody>
          <a:bodyPr/>
          <a:lstStyle/>
          <a:p>
            <a:pPr marL="0" indent="0" eaLnBrk="1" hangingPunct="1">
              <a:buFontTx/>
              <a:buNone/>
            </a:pPr>
            <a:endParaRPr lang="en-US"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Most inhalant allergens are 10-60 kDa proteins or glycoproteins</a:t>
            </a:r>
          </a:p>
          <a:p>
            <a:pPr marL="0" indent="0" eaLnBrk="1" hangingPunct="1">
              <a:buFontTx/>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Hundreds of different proteins have been found to be allergens</a:t>
            </a: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IgE responses to proteins depend on immunologic, environmental, host factors</a:t>
            </a:r>
          </a:p>
          <a:p>
            <a:pPr marL="0" indent="0" eaLnBrk="1" hangingPunct="1">
              <a:buFontTx/>
              <a:buNone/>
            </a:pPr>
            <a:endParaRPr lang="en-US" altLang="bg-BG" sz="2000" smtClean="0">
              <a:latin typeface="Times New Roman" pitchFamily="18" charset="0"/>
              <a:cs typeface="Times New Roman" pitchFamily="18" charset="0"/>
            </a:endParaRPr>
          </a:p>
          <a:p>
            <a:pPr marL="0" indent="0" eaLnBrk="1" hangingPunct="1">
              <a:buFontTx/>
              <a:buNone/>
            </a:pPr>
            <a:r>
              <a:rPr lang="en-US" altLang="bg-BG" sz="2000" smtClean="0">
                <a:latin typeface="Times New Roman" pitchFamily="18" charset="0"/>
                <a:cs typeface="Times New Roman" pitchFamily="18" charset="0"/>
              </a:rPr>
              <a:t>Allergic patients have high levels of IgE antibodies to allergens to which they are exposed  in the peripheral blood and in the skin</a:t>
            </a:r>
          </a:p>
          <a:p>
            <a:pPr marL="0" indent="0" eaLnBrk="1" hangingPunct="1">
              <a:buFontTx/>
              <a:buNone/>
            </a:pPr>
            <a:endParaRPr lang="en-US" altLang="bg-BG" sz="2000" smtClean="0">
              <a:latin typeface="Times New Roman" pitchFamily="18" charset="0"/>
              <a:cs typeface="Times New Roman" pitchFamily="18" charset="0"/>
            </a:endParaRPr>
          </a:p>
          <a:p>
            <a:pPr marL="0" indent="0" eaLnBrk="1" hangingPunct="1">
              <a:buFontTx/>
              <a:buNone/>
            </a:pPr>
            <a:endParaRPr lang="bg-BG" altLang="bg-BG" sz="2000" smtClean="0">
              <a:latin typeface="Times New Roman" pitchFamily="18" charset="0"/>
              <a:cs typeface="Times New Roman" pitchFamily="18" charset="0"/>
            </a:endParaRPr>
          </a:p>
          <a:p>
            <a:pPr marL="0" indent="0" eaLnBrk="1" hangingPunct="1">
              <a:buFontTx/>
              <a:buNone/>
            </a:pPr>
            <a:endParaRPr lang="bg-BG" altLang="bg-BG" sz="2000" smtClean="0"/>
          </a:p>
          <a:p>
            <a:pPr marL="0" indent="0" eaLnBrk="1" hangingPunct="1">
              <a:buFontTx/>
              <a:buNone/>
            </a:pPr>
            <a:endParaRPr lang="bg-BG" altLang="bg-BG" sz="2000" smtClean="0"/>
          </a:p>
        </p:txBody>
      </p:sp>
      <p:sp>
        <p:nvSpPr>
          <p:cNvPr id="32770" name="Title 1"/>
          <p:cNvSpPr>
            <a:spLocks noGrp="1"/>
          </p:cNvSpPr>
          <p:nvPr>
            <p:ph type="title"/>
          </p:nvPr>
        </p:nvSpPr>
        <p:spPr/>
        <p:txBody>
          <a:bodyPr/>
          <a:lstStyle/>
          <a:p>
            <a:pPr eaLnBrk="1" fontAlgn="auto" hangingPunct="1">
              <a:spcAft>
                <a:spcPts val="0"/>
              </a:spcAft>
              <a:defRPr/>
            </a:pPr>
            <a:r>
              <a:rPr lang="en-US" altLang="bg-BG" sz="2800" cap="all" dirty="0" smtClean="0"/>
              <a:t>Structural Biology of Allergens</a:t>
            </a:r>
            <a:endParaRPr lang="bg-BG" altLang="bg-BG" sz="2800" cap="all" dirty="0" smtClean="0"/>
          </a:p>
        </p:txBody>
      </p:sp>
    </p:spTree>
    <p:extLst>
      <p:ext uri="{BB962C8B-B14F-4D97-AF65-F5344CB8AC3E}">
        <p14:creationId xmlns:p14="http://schemas.microsoft.com/office/powerpoint/2010/main" val="18703023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1"/>
          </p:nvPr>
        </p:nvSpPr>
        <p:spPr/>
        <p:txBody>
          <a:bodyPr/>
          <a:lstStyle/>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An allergic patient will not produce a single IgE antibody to a single allergen molecule, but will typically react to several allergens from the allergenic source</a:t>
            </a:r>
          </a:p>
          <a:p>
            <a:pPr marL="0" indent="0" eaLnBrk="1" hangingPunct="1">
              <a:buFont typeface="Wingdings 3" pitchFamily="18" charset="2"/>
              <a:buNone/>
            </a:pPr>
            <a:endParaRPr lang="en-US" altLang="bg-BG" sz="2000" smtClean="0">
              <a:latin typeface="Times New Roman" pitchFamily="18" charset="0"/>
              <a:cs typeface="Times New Roman" pitchFamily="18" charset="0"/>
            </a:endParaRPr>
          </a:p>
          <a:p>
            <a:pPr marL="0" indent="0" eaLnBrk="1" hangingPunct="1">
              <a:buFont typeface="Wingdings 3" pitchFamily="18" charset="2"/>
              <a:buNone/>
            </a:pPr>
            <a:r>
              <a:rPr lang="en-US" altLang="bg-BG" sz="2000" smtClean="0">
                <a:latin typeface="Times New Roman" pitchFamily="18" charset="0"/>
                <a:cs typeface="Times New Roman" pitchFamily="18" charset="0"/>
              </a:rPr>
              <a:t>Usually, allergens are classified as ‘major’ or ‘minor’ based on the prevalence of IgE sensitization in a selected population of allergic patients</a:t>
            </a:r>
            <a:endParaRPr lang="bg-BG" altLang="bg-BG" sz="2000" smtClean="0">
              <a:latin typeface="Times New Roman" pitchFamily="18" charset="0"/>
              <a:cs typeface="Times New Roman" pitchFamily="18" charset="0"/>
            </a:endParaRPr>
          </a:p>
          <a:p>
            <a:pPr marL="0" indent="0" eaLnBrk="1" hangingPunct="1">
              <a:buFont typeface="Wingdings 3" pitchFamily="18" charset="2"/>
              <a:buNone/>
            </a:pPr>
            <a:endParaRPr lang="bg-BG" altLang="bg-BG" smtClean="0">
              <a:latin typeface="Times New Roman" pitchFamily="18" charset="0"/>
              <a:cs typeface="Times New Roman" pitchFamily="18" charset="0"/>
            </a:endParaRPr>
          </a:p>
        </p:txBody>
      </p:sp>
    </p:spTree>
    <p:extLst>
      <p:ext uri="{BB962C8B-B14F-4D97-AF65-F5344CB8AC3E}">
        <p14:creationId xmlns:p14="http://schemas.microsoft.com/office/powerpoint/2010/main" val="34242730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p:txBody>
          <a:bodyPr/>
          <a:lstStyle/>
          <a:p>
            <a:pPr marL="0" indent="0" eaLnBrk="1" hangingPunct="1">
              <a:buFontTx/>
              <a:buNone/>
            </a:pPr>
            <a:r>
              <a:rPr lang="en-US" altLang="bg-BG" sz="2400" smtClean="0">
                <a:latin typeface="Arial" charset="0"/>
                <a:cs typeface="Arial" charset="0"/>
              </a:rPr>
              <a:t>Early spring</a:t>
            </a:r>
            <a:endParaRPr lang="bg-BG" altLang="bg-BG" sz="2400" smtClean="0"/>
          </a:p>
          <a:p>
            <a:pPr marL="0" indent="0" eaLnBrk="1" hangingPunct="1">
              <a:buFontTx/>
              <a:buNone/>
            </a:pPr>
            <a:endParaRPr lang="bg-BG" altLang="bg-BG" sz="2400" smtClean="0"/>
          </a:p>
        </p:txBody>
      </p:sp>
      <p:sp>
        <p:nvSpPr>
          <p:cNvPr id="33794" name="Title 1"/>
          <p:cNvSpPr>
            <a:spLocks noGrp="1"/>
          </p:cNvSpPr>
          <p:nvPr>
            <p:ph type="title"/>
          </p:nvPr>
        </p:nvSpPr>
        <p:spPr/>
        <p:txBody>
          <a:bodyPr/>
          <a:lstStyle/>
          <a:p>
            <a:pPr eaLnBrk="1" fontAlgn="auto" hangingPunct="1">
              <a:spcAft>
                <a:spcPts val="0"/>
              </a:spcAft>
              <a:defRPr/>
            </a:pPr>
            <a:r>
              <a:rPr lang="en-US" altLang="bg-BG" sz="2800" dirty="0" smtClean="0">
                <a:latin typeface="Arial" panose="020B0604020202020204" pitchFamily="34" charset="0"/>
                <a:cs typeface="Arial" panose="020B0604020202020204" pitchFamily="34" charset="0"/>
              </a:rPr>
              <a:t>POLLENS</a:t>
            </a:r>
            <a:endParaRPr lang="bg-BG" altLang="bg-BG" sz="2800" dirty="0" smtClean="0">
              <a:latin typeface="Arial" panose="020B0604020202020204" pitchFamily="34" charset="0"/>
              <a:cs typeface="Arial" panose="020B0604020202020204" pitchFamily="34" charset="0"/>
            </a:endParaRPr>
          </a:p>
        </p:txBody>
      </p:sp>
      <p:pic>
        <p:nvPicPr>
          <p:cNvPr id="76804" name="Picture 2" descr="&amp;Gcy;&amp;rcy;&amp;icy;&amp;zhcy;&amp;icy;&amp;tcy;&amp;iecy; &amp;zcy;&amp;acy; &amp;dcy;&amp;ocy;&amp;bcy;&amp;rcy;&amp;acy; &amp;rcy;&amp;iecy;&amp;kcy;&amp;ocy;&amp;lcy;&amp;tcy;&amp;acy; &amp;zcy;&amp;acy;&amp;pcy;&amp;ocy;&amp;chcy;&amp;vcy;&amp;acy;&amp;tcy; &amp;pcy;&amp;rcy;&amp;iecy;&amp;dcy;&amp;icy; &amp;vcy;&amp;hardcy;&amp;zcy;&amp;ocy;&amp;bcy;&amp;ncy;&amp;ocy;&amp;vcy;&amp;yacy;&amp;vcy;&amp;acy;&amp;ncy;&amp;iecy; &amp;vcy;&amp;iecy;&amp;gcy;&amp;iecy;&amp;tcy;&amp;acy;&amp;tscy;&amp;icy;&amp;yacy;&amp;tcy;&amp;acy; &amp;ncy;&amp;acy; &amp;dcy;&amp;hardcy;&amp;rcy;&amp;vcy;&amp;iecy;&amp;tcy;&amp;acy;&amp;tcy;&amp;a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489" y="2492376"/>
            <a:ext cx="4300584"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descr="http://www.novini.bg/uploads/news_pictures/2012-53/big/dobrovolci-branqt-starozagorska-gora-ot-ciganska-sech-1184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2868613"/>
            <a:ext cx="42005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3215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eaLnBrk="1" fontAlgn="auto" hangingPunct="1">
              <a:spcAft>
                <a:spcPts val="0"/>
              </a:spcAft>
              <a:buFontTx/>
              <a:buNone/>
              <a:defRPr/>
            </a:pPr>
            <a:r>
              <a:rPr lang="en-US" altLang="bg-BG" sz="2400" dirty="0" smtClean="0">
                <a:latin typeface="Arial" panose="020B0604020202020204" pitchFamily="34" charset="0"/>
                <a:cs typeface="Arial" panose="020B0604020202020204" pitchFamily="34" charset="0"/>
              </a:rPr>
              <a:t>May-June</a:t>
            </a:r>
            <a:endParaRPr lang="bg-BG" altLang="bg-BG" dirty="0"/>
          </a:p>
          <a:p>
            <a:pPr marL="365760" indent="-256032" eaLnBrk="1" fontAlgn="auto" hangingPunct="1">
              <a:spcAft>
                <a:spcPts val="0"/>
              </a:spcAft>
              <a:buFont typeface="Wingdings 3"/>
              <a:buChar char=""/>
              <a:defRPr/>
            </a:pPr>
            <a:endParaRPr lang="bg-BG" dirty="0"/>
          </a:p>
        </p:txBody>
      </p:sp>
      <p:pic>
        <p:nvPicPr>
          <p:cNvPr id="78852" name="Picture 2" descr="http://www.gartenbau-becker.de/images/primu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2636838"/>
            <a:ext cx="40005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4" descr="https://sites.google.com/site/galinajordanova/_/rsrc/1239493718105/gradinski-cveta/IMG_0729.jpg?height=236&amp;width=4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2133600"/>
            <a:ext cx="40005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descr="http://www.hozvo.ru/img/artImg/514/Diastsiyf291e927bb2747f5193beb893d3ca8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4508500"/>
            <a:ext cx="42862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8867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p:txBody>
          <a:bodyPr/>
          <a:lstStyle/>
          <a:p>
            <a:pPr marL="0" indent="0" eaLnBrk="1" hangingPunct="1">
              <a:buFont typeface="Wingdings 3" pitchFamily="18" charset="2"/>
              <a:buNone/>
            </a:pPr>
            <a:r>
              <a:rPr lang="bg-BG" altLang="bg-BG" sz="2400" smtClean="0">
                <a:latin typeface="Arial" charset="0"/>
                <a:cs typeface="Arial" charset="0"/>
              </a:rPr>
              <a:t> </a:t>
            </a:r>
            <a:r>
              <a:rPr lang="en-US" altLang="bg-BG" sz="2400" smtClean="0">
                <a:latin typeface="Arial" charset="0"/>
                <a:cs typeface="Arial" charset="0"/>
              </a:rPr>
              <a:t>August-October</a:t>
            </a:r>
            <a:endParaRPr lang="bg-BG" altLang="bg-BG" sz="2400" smtClean="0">
              <a:latin typeface="Arial" charset="0"/>
              <a:cs typeface="Arial" charset="0"/>
            </a:endParaRPr>
          </a:p>
        </p:txBody>
      </p:sp>
      <p:pic>
        <p:nvPicPr>
          <p:cNvPr id="80900" name="Picture 2" descr="http://www.gradinata.bg/_images/i0026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590800"/>
            <a:ext cx="4627506"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4" descr="http://www.gradinata.bg/_images/i0026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133600"/>
            <a:ext cx="3779837"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7467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eaLnBrk="1" fontAlgn="auto" hangingPunct="1">
              <a:spcAft>
                <a:spcPts val="0"/>
              </a:spcAft>
              <a:buFont typeface="Wingdings 3"/>
              <a:buNone/>
              <a:defRPr/>
            </a:pPr>
            <a:r>
              <a:rPr lang="en-US" altLang="bg-BG" sz="2400" dirty="0" smtClean="0">
                <a:latin typeface="Arial" panose="020B0604020202020204" pitchFamily="34" charset="0"/>
                <a:cs typeface="Arial" panose="020B0604020202020204" pitchFamily="34" charset="0"/>
              </a:rPr>
              <a:t>Late autumn</a:t>
            </a:r>
            <a:endParaRPr lang="bg-BG" altLang="bg-BG" sz="2400" dirty="0">
              <a:latin typeface="Arial" panose="020B0604020202020204" pitchFamily="34" charset="0"/>
              <a:cs typeface="Arial" panose="020B0604020202020204" pitchFamily="34" charset="0"/>
            </a:endParaRPr>
          </a:p>
          <a:p>
            <a:pPr marL="365760" indent="-256032" eaLnBrk="1" fontAlgn="auto" hangingPunct="1">
              <a:spcAft>
                <a:spcPts val="0"/>
              </a:spcAft>
              <a:buFont typeface="Wingdings 3"/>
              <a:buChar char=""/>
              <a:defRPr/>
            </a:pPr>
            <a:endParaRPr lang="bg-BG" dirty="0"/>
          </a:p>
        </p:txBody>
      </p:sp>
      <p:pic>
        <p:nvPicPr>
          <p:cNvPr id="82948" name="Picture 2" descr="http://horses-bg.net/wp-content/uploads/2011/03/tatul-30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336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4" descr="http://horses-bg.net/wp-content/uploads/2011/03/palami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997075"/>
            <a:ext cx="295275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http://horses-bg.net/wp-content/uploads/2011/03/sinap-300x2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4149725"/>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8" descr="http://horses-bg.net/wp-content/uploads/2011/03/ovcharska-torbichka-300x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9763" y="4581525"/>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10" descr="http://horses-bg.net/wp-content/uploads/2011/03/balur-300x2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3197225"/>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311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smtClean="0">
                <a:effectLst/>
              </a:rPr>
              <a:t>GLOBAL ATLAS OF ALLERGIC RHINITIS AND</a:t>
            </a:r>
            <a:br>
              <a:rPr lang="bg-BG" altLang="bg-BG" sz="2800" smtClean="0">
                <a:effectLst/>
              </a:rPr>
            </a:br>
            <a:r>
              <a:rPr lang="bg-BG" altLang="bg-BG" sz="2800" smtClean="0">
                <a:effectLst/>
              </a:rPr>
              <a:t>CHRONIC RHINOSINUSITIS</a:t>
            </a:r>
          </a:p>
        </p:txBody>
      </p:sp>
      <p:sp>
        <p:nvSpPr>
          <p:cNvPr id="19459" name="Rectangle 3"/>
          <p:cNvSpPr>
            <a:spLocks noGrp="1"/>
          </p:cNvSpPr>
          <p:nvPr>
            <p:ph type="body" sz="half" idx="4294967295"/>
          </p:nvPr>
        </p:nvSpPr>
        <p:spPr>
          <a:xfrm>
            <a:off x="457200" y="1481138"/>
            <a:ext cx="4038600" cy="4525962"/>
          </a:xfrm>
        </p:spPr>
        <p:txBody>
          <a:bodyPr/>
          <a:lstStyle/>
          <a:p>
            <a:pPr eaLnBrk="1" hangingPunct="1">
              <a:buFont typeface="Wingdings 3" pitchFamily="18" charset="2"/>
              <a:buNone/>
            </a:pPr>
            <a:endParaRPr lang="bg-BG" altLang="bg-BG" sz="2000" smtClean="0">
              <a:latin typeface="Arial Unicode MS" pitchFamily="34" charset="-128"/>
            </a:endParaRPr>
          </a:p>
          <a:p>
            <a:pPr eaLnBrk="1" hangingPunct="1">
              <a:buFont typeface="Wingdings 3" pitchFamily="18" charset="2"/>
              <a:buNone/>
            </a:pPr>
            <a:endParaRPr lang="bg-BG" altLang="bg-BG" sz="2000" smtClean="0">
              <a:latin typeface="Arial Unicode MS" pitchFamily="34" charset="-128"/>
            </a:endParaRPr>
          </a:p>
          <a:p>
            <a:pPr eaLnBrk="1" hangingPunct="1">
              <a:buFont typeface="Wingdings 3" pitchFamily="18" charset="2"/>
              <a:buNone/>
            </a:pPr>
            <a:r>
              <a:rPr lang="en-US" altLang="bg-BG" sz="2000" smtClean="0">
                <a:latin typeface="Times New Roman" pitchFamily="18" charset="0"/>
                <a:cs typeface="Times New Roman" pitchFamily="18" charset="0"/>
              </a:rPr>
              <a:t>Allergic Rhinitis and Chronic Rhinosinusitis affect more than 30% of the population</a:t>
            </a:r>
          </a:p>
          <a:p>
            <a:pPr eaLnBrk="1" hangingPunct="1">
              <a:buFont typeface="Wingdings 3" pitchFamily="18" charset="2"/>
              <a:buNone/>
            </a:pPr>
            <a:endParaRPr lang="bg-BG" altLang="bg-BG" sz="2000" smtClean="0">
              <a:latin typeface="Times New Roman" pitchFamily="18" charset="0"/>
              <a:cs typeface="Times New Roman" pitchFamily="18" charset="0"/>
            </a:endParaRPr>
          </a:p>
          <a:p>
            <a:pPr eaLnBrk="1" hangingPunct="1">
              <a:buFont typeface="Wingdings 3" pitchFamily="18" charset="2"/>
              <a:buNone/>
            </a:pPr>
            <a:r>
              <a:rPr lang="en-US" altLang="bg-BG" sz="2000" smtClean="0">
                <a:latin typeface="Times New Roman" pitchFamily="18" charset="0"/>
                <a:cs typeface="Times New Roman" pitchFamily="18" charset="0"/>
              </a:rPr>
              <a:t>More than 150 bln Euro in Europe for treatment</a:t>
            </a:r>
            <a:endParaRPr lang="bg-BG" altLang="bg-BG" sz="2000" smtClean="0">
              <a:latin typeface="Times New Roman" pitchFamily="18" charset="0"/>
              <a:cs typeface="Times New Roman" pitchFamily="18" charset="0"/>
            </a:endParaRPr>
          </a:p>
        </p:txBody>
      </p:sp>
      <p:pic>
        <p:nvPicPr>
          <p:cNvPr id="19460" name="Picture 4"/>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4648200" y="2528888"/>
            <a:ext cx="4038600" cy="2428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73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n-US" altLang="bg-BG" sz="2800" dirty="0" smtClean="0">
                <a:solidFill>
                  <a:schemeClr val="tx1"/>
                </a:solidFill>
              </a:rPr>
              <a:t>ALLERGY TESTING</a:t>
            </a:r>
            <a:endParaRPr lang="bg-BG" altLang="bg-BG" sz="2800" dirty="0" smtClean="0">
              <a:solidFill>
                <a:schemeClr val="tx1"/>
              </a:solidFill>
            </a:endParaRPr>
          </a:p>
        </p:txBody>
      </p:sp>
      <p:sp>
        <p:nvSpPr>
          <p:cNvPr id="84995" name="Rectangle 3"/>
          <p:cNvSpPr>
            <a:spLocks noGrp="1" noChangeArrowheads="1"/>
          </p:cNvSpPr>
          <p:nvPr>
            <p:ph type="body" idx="1"/>
          </p:nvPr>
        </p:nvSpPr>
        <p:spPr/>
        <p:txBody>
          <a:bodyPr/>
          <a:lstStyle/>
          <a:p>
            <a:pPr eaLnBrk="1" hangingPunct="1">
              <a:buClr>
                <a:schemeClr val="tx1"/>
              </a:buClr>
              <a:buFont typeface="Wingdings" pitchFamily="2" charset="2"/>
              <a:buChar char="Ø"/>
            </a:pPr>
            <a:r>
              <a:rPr lang="en-US" altLang="bg-BG" smtClean="0"/>
              <a:t>   </a:t>
            </a:r>
            <a:r>
              <a:rPr lang="en-US" altLang="bg-BG" sz="2400" smtClean="0">
                <a:latin typeface="Arial Unicode MS" pitchFamily="34" charset="-128"/>
                <a:ea typeface="Arial Unicode MS" pitchFamily="34" charset="-128"/>
                <a:cs typeface="Arial Unicode MS" pitchFamily="34" charset="-128"/>
              </a:rPr>
              <a:t>The most important ancillary test to confirm the diagnosis of allergy is the skin test, which is the gold standard.</a:t>
            </a:r>
          </a:p>
          <a:p>
            <a:pPr eaLnBrk="1" hangingPunct="1">
              <a:buClr>
                <a:schemeClr val="tx1"/>
              </a:buClr>
              <a:buFont typeface="Wingdings" pitchFamily="2" charset="2"/>
              <a:buChar char="Ø"/>
            </a:pPr>
            <a:endParaRPr lang="en-US" altLang="bg-BG" sz="2400" smtClean="0">
              <a:latin typeface="Arial Unicode MS" pitchFamily="34" charset="-128"/>
              <a:ea typeface="Arial Unicode MS" pitchFamily="34" charset="-128"/>
              <a:cs typeface="Arial Unicode MS" pitchFamily="34" charset="-128"/>
            </a:endParaRPr>
          </a:p>
          <a:p>
            <a:pPr eaLnBrk="1" hangingPunct="1">
              <a:buClr>
                <a:schemeClr val="tx1"/>
              </a:buClr>
              <a:buFont typeface="Wingdings" pitchFamily="2" charset="2"/>
              <a:buNone/>
            </a:pPr>
            <a:endParaRPr lang="en-US" altLang="bg-BG" sz="2400" smtClean="0">
              <a:latin typeface="Arial Unicode MS" pitchFamily="34" charset="-128"/>
              <a:ea typeface="Arial Unicode MS" pitchFamily="34" charset="-128"/>
              <a:cs typeface="Arial Unicode MS" pitchFamily="34" charset="-128"/>
            </a:endParaRPr>
          </a:p>
          <a:p>
            <a:pPr eaLnBrk="1" hangingPunct="1">
              <a:buClr>
                <a:schemeClr val="tx1"/>
              </a:buClr>
              <a:buFont typeface="Wingdings" pitchFamily="2" charset="2"/>
              <a:buChar char="Ø"/>
            </a:pPr>
            <a:r>
              <a:rPr lang="en-US" altLang="bg-BG" sz="2400" smtClean="0">
                <a:latin typeface="Arial Unicode MS" pitchFamily="34" charset="-128"/>
                <a:ea typeface="Arial Unicode MS" pitchFamily="34" charset="-128"/>
                <a:cs typeface="Arial Unicode MS" pitchFamily="34" charset="-128"/>
              </a:rPr>
              <a:t>     </a:t>
            </a:r>
            <a:r>
              <a:rPr lang="bg-BG" altLang="bg-BG" sz="2400" smtClean="0">
                <a:latin typeface="Arial Unicode MS" pitchFamily="34" charset="-128"/>
                <a:ea typeface="Arial Unicode MS" pitchFamily="34" charset="-128"/>
                <a:cs typeface="Arial Unicode MS" pitchFamily="34" charset="-128"/>
              </a:rPr>
              <a:t>Allergy testing helps the physician to determine if a patient’s problem is indeed</a:t>
            </a:r>
            <a:r>
              <a:rPr lang="en-US" altLang="bg-BG" sz="2400" smtClean="0">
                <a:latin typeface="Arial Unicode MS" pitchFamily="34" charset="-128"/>
                <a:ea typeface="Arial Unicode MS" pitchFamily="34" charset="-128"/>
                <a:cs typeface="Arial Unicode MS" pitchFamily="34" charset="-128"/>
              </a:rPr>
              <a:t> </a:t>
            </a:r>
            <a:r>
              <a:rPr lang="bg-BG" altLang="bg-BG" sz="2400" smtClean="0">
                <a:latin typeface="Arial Unicode MS" pitchFamily="34" charset="-128"/>
                <a:ea typeface="Arial Unicode MS" pitchFamily="34" charset="-128"/>
                <a:cs typeface="Arial Unicode MS" pitchFamily="34" charset="-128"/>
              </a:rPr>
              <a:t>caused by allergy and to identify the specific problem allergens. </a:t>
            </a:r>
            <a:endParaRPr lang="en-US" altLang="bg-BG" sz="2400" smtClean="0">
              <a:latin typeface="Arial Unicode MS" pitchFamily="34" charset="-128"/>
              <a:ea typeface="Arial Unicode MS" pitchFamily="34" charset="-128"/>
              <a:cs typeface="Arial Unicode MS" pitchFamily="34" charset="-128"/>
            </a:endParaRPr>
          </a:p>
          <a:p>
            <a:pPr eaLnBrk="1" hangingPunct="1">
              <a:buFont typeface="Wingdings" pitchFamily="2" charset="2"/>
              <a:buNone/>
            </a:pPr>
            <a:endParaRPr lang="en-US" altLang="bg-BG" sz="2400" smtClean="0">
              <a:solidFill>
                <a:srgbClr val="FFFF00"/>
              </a:solidFill>
              <a:latin typeface="Arial" charset="0"/>
            </a:endParaRPr>
          </a:p>
          <a:p>
            <a:pPr algn="just" eaLnBrk="1" hangingPunct="1">
              <a:buClr>
                <a:schemeClr val="tx1"/>
              </a:buClr>
              <a:buFont typeface="Wingdings" pitchFamily="2" charset="2"/>
              <a:buNone/>
            </a:pPr>
            <a:endParaRPr lang="bg-BG" altLang="bg-BG" sz="2400" smtClean="0">
              <a:solidFill>
                <a:srgbClr val="FFFF00"/>
              </a:solidFill>
              <a:latin typeface="Arial" charset="0"/>
            </a:endParaRPr>
          </a:p>
        </p:txBody>
      </p:sp>
    </p:spTree>
    <p:extLst>
      <p:ext uri="{BB962C8B-B14F-4D97-AF65-F5344CB8AC3E}">
        <p14:creationId xmlns:p14="http://schemas.microsoft.com/office/powerpoint/2010/main" val="19577313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sz="2800" b="0" dirty="0" smtClean="0">
                <a:effectLst/>
              </a:rPr>
              <a:t>Skin Testing</a:t>
            </a:r>
            <a:endParaRPr lang="bg-BG" sz="2800" b="0" dirty="0">
              <a:effectLst/>
            </a:endParaRPr>
          </a:p>
        </p:txBody>
      </p:sp>
      <p:sp>
        <p:nvSpPr>
          <p:cNvPr id="86019" name="Text Placeholder 3"/>
          <p:cNvSpPr>
            <a:spLocks noGrp="1"/>
          </p:cNvSpPr>
          <p:nvPr>
            <p:ph type="body" sz="half" idx="1"/>
          </p:nvPr>
        </p:nvSpPr>
        <p:spPr/>
        <p:txBody>
          <a:bodyPr/>
          <a:lstStyle/>
          <a:p>
            <a:pPr marL="107950" indent="0">
              <a:buFont typeface="Wingdings 3" pitchFamily="18" charset="2"/>
              <a:buNone/>
            </a:pPr>
            <a:r>
              <a:rPr lang="en-US" altLang="bg-BG" sz="2000" smtClean="0"/>
              <a:t>Although Blackley first documented the diagnostic potential of skin testing by placement of an allergen on abraded skin, the introduction of the cutaneous test for tuberculosis by von Pirquet became the chief impetus for subsequent allergy skin testing</a:t>
            </a:r>
            <a:endParaRPr lang="bg-BG" altLang="bg-BG" sz="2000" smtClean="0"/>
          </a:p>
        </p:txBody>
      </p:sp>
      <p:pic>
        <p:nvPicPr>
          <p:cNvPr id="8602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463" y="1700213"/>
            <a:ext cx="1866900" cy="24574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076700"/>
            <a:ext cx="179070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9167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10" descr="type I reactio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001838" y="4170363"/>
            <a:ext cx="1833562" cy="18621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Rectangle 3"/>
          <p:cNvSpPr>
            <a:spLocks noGrp="1" noChangeArrowheads="1"/>
          </p:cNvSpPr>
          <p:nvPr>
            <p:ph type="body" sz="half" idx="3"/>
          </p:nvPr>
        </p:nvSpPr>
        <p:spPr>
          <a:xfrm>
            <a:off x="4716463" y="1981200"/>
            <a:ext cx="3894137" cy="4114800"/>
          </a:xfrm>
        </p:spPr>
        <p:txBody>
          <a:bodyPr/>
          <a:lstStyle/>
          <a:p>
            <a:pPr eaLnBrk="1" hangingPunct="1">
              <a:buFont typeface="Wingdings" pitchFamily="2" charset="2"/>
              <a:buNone/>
              <a:defRPr/>
            </a:pP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S</a:t>
            </a:r>
            <a:r>
              <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kin tests</a:t>
            </a:r>
            <a:endPar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buClr>
                <a:schemeClr val="tx1"/>
              </a:buClr>
              <a:buFont typeface="Wingdings" pitchFamily="2" charset="2"/>
              <a:buChar char="ü"/>
              <a:defRPr/>
            </a:pPr>
            <a:endPar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buClr>
                <a:schemeClr val="tx1"/>
              </a:buClr>
              <a:buFont typeface="Wingdings 3" pitchFamily="18" charset="2"/>
              <a:buNone/>
              <a:defRPr/>
            </a:pPr>
            <a:endPar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buClr>
                <a:schemeClr val="tx1"/>
              </a:buClr>
              <a:buFont typeface="Wingdings 3" pitchFamily="18" charset="2"/>
              <a:buNone/>
              <a:defRPr/>
            </a:pPr>
            <a:endParaRPr lang="en-US" altLang="bg-BG"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buClr>
                <a:schemeClr val="tx1"/>
              </a:buClr>
              <a:buFont typeface="Wingdings 3" pitchFamily="18" charset="2"/>
              <a:buNone/>
              <a:defRPr/>
            </a:pPr>
            <a:endPar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buClr>
                <a:schemeClr val="tx1"/>
              </a:buClr>
              <a:buFont typeface="Wingdings 3" pitchFamily="18" charset="2"/>
              <a:buNone/>
              <a:defRPr/>
            </a:pP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I</a:t>
            </a:r>
            <a:r>
              <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n vitro serum IgE specific antibody testing</a:t>
            </a: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(RAST).</a:t>
            </a:r>
            <a:r>
              <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defRPr/>
            </a:pPr>
            <a:endPar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7046" name="Picture 16" descr="180px-Allergy_testing_mach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789363"/>
            <a:ext cx="33845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18" descr="allergy_skinprick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628775"/>
            <a:ext cx="33845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22923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6"/>
          <p:cNvSpPr>
            <a:spLocks noGrp="1" noChangeArrowheads="1"/>
          </p:cNvSpPr>
          <p:nvPr>
            <p:ph sz="half" idx="1"/>
          </p:nvPr>
        </p:nvSpPr>
        <p:spPr>
          <a:xfrm>
            <a:off x="1066800" y="1981200"/>
            <a:ext cx="3702050" cy="4114800"/>
          </a:xfrm>
        </p:spPr>
        <p:txBody>
          <a:bodyPr/>
          <a:lstStyle/>
          <a:p>
            <a:pPr eaLnBrk="1" hangingPunct="1">
              <a:buFont typeface="Wingdings" pitchFamily="2" charset="2"/>
              <a:buNone/>
            </a:pPr>
            <a:r>
              <a:rPr lang="en-US" altLang="bg-BG" smtClean="0"/>
              <a:t>   </a:t>
            </a:r>
            <a:r>
              <a:rPr lang="bg-BG" altLang="bg-BG" sz="2000" smtClean="0">
                <a:solidFill>
                  <a:schemeClr val="bg1"/>
                </a:solidFill>
                <a:latin typeface="Arial Unicode MS" pitchFamily="34" charset="-128"/>
                <a:ea typeface="Arial Unicode MS" pitchFamily="34" charset="-128"/>
                <a:cs typeface="Arial Unicode MS" pitchFamily="34" charset="-128"/>
              </a:rPr>
              <a:t>Lancet for skin prick testing</a:t>
            </a:r>
          </a:p>
          <a:p>
            <a:pPr eaLnBrk="1" hangingPunct="1"/>
            <a:endParaRPr lang="bg-BG" altLang="bg-BG" sz="2000" smtClean="0">
              <a:solidFill>
                <a:srgbClr val="66FF33"/>
              </a:solidFill>
              <a:latin typeface="Arial" charset="0"/>
            </a:endParaRPr>
          </a:p>
        </p:txBody>
      </p:sp>
      <p:pic>
        <p:nvPicPr>
          <p:cNvPr id="89092"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603375" y="3382963"/>
            <a:ext cx="2960688" cy="1298575"/>
          </a:xfrm>
          <a:noFill/>
        </p:spPr>
      </p:pic>
      <p:pic>
        <p:nvPicPr>
          <p:cNvPr id="89093" name="Picture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99100" y="3905250"/>
            <a:ext cx="2960688" cy="1903413"/>
          </a:xfrm>
          <a:noFill/>
        </p:spPr>
      </p:pic>
      <p:sp>
        <p:nvSpPr>
          <p:cNvPr id="89094" name="Rectangle 11"/>
          <p:cNvSpPr>
            <a:spLocks noChangeArrowheads="1"/>
          </p:cNvSpPr>
          <p:nvPr/>
        </p:nvSpPr>
        <p:spPr bwMode="auto">
          <a:xfrm>
            <a:off x="4427538" y="1628775"/>
            <a:ext cx="403225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bg-BG" altLang="bg-BG" sz="2000">
                <a:solidFill>
                  <a:schemeClr val="bg1"/>
                </a:solidFill>
                <a:latin typeface="Arial Unicode MS" pitchFamily="34" charset="-128"/>
                <a:ea typeface="Arial Unicode MS" pitchFamily="34" charset="-128"/>
                <a:cs typeface="Arial Unicode MS" pitchFamily="34" charset="-128"/>
              </a:rPr>
              <a:t>Skin prick test kit comprising four allergens and positive control solution</a:t>
            </a:r>
            <a:r>
              <a:rPr lang="en-US" altLang="bg-BG" sz="2000">
                <a:solidFill>
                  <a:schemeClr val="bg1"/>
                </a:solidFill>
                <a:latin typeface="Arial Unicode MS" pitchFamily="34" charset="-128"/>
                <a:ea typeface="Arial Unicode MS" pitchFamily="34" charset="-128"/>
                <a:cs typeface="Arial Unicode MS" pitchFamily="34" charset="-128"/>
              </a:rPr>
              <a:t> </a:t>
            </a:r>
            <a:r>
              <a:rPr lang="bg-BG" altLang="bg-BG" sz="2000">
                <a:solidFill>
                  <a:schemeClr val="bg1"/>
                </a:solidFill>
                <a:latin typeface="Arial Unicode MS" pitchFamily="34" charset="-128"/>
                <a:ea typeface="Arial Unicode MS" pitchFamily="34" charset="-128"/>
                <a:cs typeface="Arial Unicode MS" pitchFamily="34" charset="-128"/>
              </a:rPr>
              <a:t>(histamine 10 mg/ml) and negative control (allergen diluent)</a:t>
            </a:r>
          </a:p>
          <a:p>
            <a:pPr eaLnBrk="1" hangingPunct="1">
              <a:spcBef>
                <a:spcPct val="0"/>
              </a:spcBef>
              <a:buClrTx/>
              <a:buSzTx/>
              <a:buFontTx/>
              <a:buNone/>
            </a:pPr>
            <a:endParaRPr lang="bg-BG" altLang="bg-BG" sz="2000" b="1">
              <a:solidFill>
                <a:srgbClr val="66FF33"/>
              </a:solidFill>
              <a:latin typeface="Arial" charset="0"/>
            </a:endParaRPr>
          </a:p>
        </p:txBody>
      </p:sp>
    </p:spTree>
    <p:extLst>
      <p:ext uri="{BB962C8B-B14F-4D97-AF65-F5344CB8AC3E}">
        <p14:creationId xmlns:p14="http://schemas.microsoft.com/office/powerpoint/2010/main" val="28722752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US" altLang="bg-BG" sz="2800" b="0" dirty="0" smtClean="0">
                <a:solidFill>
                  <a:schemeClr val="tx1"/>
                </a:solidFill>
                <a:effectLst/>
              </a:rPr>
              <a:t>Skin test devices</a:t>
            </a:r>
            <a:endParaRPr lang="bg-BG" altLang="bg-BG" sz="2800" b="0" dirty="0" smtClean="0">
              <a:solidFill>
                <a:schemeClr val="tx1"/>
              </a:solidFill>
              <a:effectLst/>
            </a:endParaRPr>
          </a:p>
        </p:txBody>
      </p:sp>
      <p:pic>
        <p:nvPicPr>
          <p:cNvPr id="9011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136775" y="1981200"/>
            <a:ext cx="5403850" cy="4114800"/>
          </a:xfrm>
          <a:noFill/>
        </p:spPr>
      </p:pic>
    </p:spTree>
    <p:extLst>
      <p:ext uri="{BB962C8B-B14F-4D97-AF65-F5344CB8AC3E}">
        <p14:creationId xmlns:p14="http://schemas.microsoft.com/office/powerpoint/2010/main" val="353148048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defRPr/>
            </a:pPr>
            <a:r>
              <a:rPr lang="en-US" altLang="bg-BG" sz="2800" b="0" dirty="0" smtClean="0">
                <a:solidFill>
                  <a:schemeClr val="tx1"/>
                </a:solidFill>
                <a:effectLst/>
              </a:rPr>
              <a:t>Prick test</a:t>
            </a:r>
            <a:endParaRPr lang="bg-BG" altLang="bg-BG" sz="2800" b="0" dirty="0" smtClean="0">
              <a:solidFill>
                <a:schemeClr val="tx1"/>
              </a:solidFill>
              <a:effectLst/>
            </a:endParaRPr>
          </a:p>
        </p:txBody>
      </p:sp>
      <p:pic>
        <p:nvPicPr>
          <p:cNvPr id="9113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801938" y="2703513"/>
            <a:ext cx="4071937" cy="2667000"/>
          </a:xfrm>
          <a:noFill/>
        </p:spPr>
      </p:pic>
    </p:spTree>
    <p:extLst>
      <p:ext uri="{BB962C8B-B14F-4D97-AF65-F5344CB8AC3E}">
        <p14:creationId xmlns:p14="http://schemas.microsoft.com/office/powerpoint/2010/main" val="121314320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4"/>
          <p:cNvSpPr>
            <a:spLocks noGrp="1" noChangeArrowheads="1"/>
          </p:cNvSpPr>
          <p:nvPr>
            <p:ph type="title"/>
          </p:nvPr>
        </p:nvSpPr>
        <p:spPr/>
        <p:txBody>
          <a:bodyPr/>
          <a:lstStyle/>
          <a:p>
            <a:pPr eaLnBrk="1" hangingPunct="1">
              <a:defRPr/>
            </a:pPr>
            <a:r>
              <a:rPr lang="en-US" altLang="bg-BG" sz="2800" b="0" dirty="0" smtClean="0">
                <a:solidFill>
                  <a:schemeClr val="tx1"/>
                </a:solidFill>
                <a:effectLst/>
              </a:rPr>
              <a:t>Prick-Prick test</a:t>
            </a:r>
            <a:endParaRPr lang="bg-BG" altLang="bg-BG" sz="2800" b="0" dirty="0" smtClean="0">
              <a:solidFill>
                <a:schemeClr val="tx1"/>
              </a:solidFill>
              <a:effectLst/>
            </a:endParaRPr>
          </a:p>
        </p:txBody>
      </p:sp>
      <p:pic>
        <p:nvPicPr>
          <p:cNvPr id="92163"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01838" y="2203450"/>
            <a:ext cx="5807075" cy="3470275"/>
          </a:xfrm>
          <a:noFill/>
        </p:spPr>
      </p:pic>
    </p:spTree>
    <p:extLst>
      <p:ext uri="{BB962C8B-B14F-4D97-AF65-F5344CB8AC3E}">
        <p14:creationId xmlns:p14="http://schemas.microsoft.com/office/powerpoint/2010/main" val="30102947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bg-BG" altLang="bg-BG" sz="2800" b="0" dirty="0" smtClean="0">
                <a:solidFill>
                  <a:schemeClr val="tx1"/>
                </a:solidFill>
                <a:effectLst/>
              </a:rPr>
              <a:t>Skin Prick </a:t>
            </a:r>
            <a:r>
              <a:rPr lang="en-US" altLang="bg-BG" sz="2800" b="0" dirty="0" smtClean="0">
                <a:solidFill>
                  <a:schemeClr val="tx1"/>
                </a:solidFill>
                <a:effectLst/>
              </a:rPr>
              <a:t> -Technique</a:t>
            </a:r>
            <a:endParaRPr lang="bg-BG" altLang="bg-BG" sz="2800" b="0" dirty="0" smtClean="0">
              <a:solidFill>
                <a:schemeClr val="tx1"/>
              </a:solidFill>
              <a:effectLst/>
            </a:endParaRPr>
          </a:p>
        </p:txBody>
      </p:sp>
      <p:sp>
        <p:nvSpPr>
          <p:cNvPr id="93187" name="Rectangle 3"/>
          <p:cNvSpPr>
            <a:spLocks noGrp="1" noChangeArrowheads="1"/>
          </p:cNvSpPr>
          <p:nvPr>
            <p:ph type="body" sz="half" idx="1"/>
          </p:nvPr>
        </p:nvSpPr>
        <p:spPr/>
        <p:txBody>
          <a:bodyPr/>
          <a:lstStyle/>
          <a:p>
            <a:pPr algn="just" eaLnBrk="1" hangingPunct="1">
              <a:buFont typeface="Wingdings" pitchFamily="2" charset="2"/>
              <a:buNone/>
            </a:pPr>
            <a:r>
              <a:rPr lang="en-US" altLang="bg-BG" sz="4000" smtClean="0"/>
              <a:t>   </a:t>
            </a:r>
            <a:endParaRPr lang="bg-BG" altLang="bg-BG" smtClean="0"/>
          </a:p>
          <a:p>
            <a:pPr algn="just" eaLnBrk="1" hangingPunct="1">
              <a:buFont typeface="Wingdings" pitchFamily="2" charset="2"/>
              <a:buNone/>
            </a:pPr>
            <a:r>
              <a:rPr lang="en-US" altLang="bg-BG" smtClean="0"/>
              <a:t>    </a:t>
            </a:r>
            <a:r>
              <a:rPr lang="bg-BG" altLang="bg-BG" sz="2000" smtClean="0">
                <a:latin typeface="Arial Unicode MS" pitchFamily="34" charset="-128"/>
                <a:ea typeface="Arial Unicode MS" pitchFamily="34" charset="-128"/>
                <a:cs typeface="Arial Unicode MS" pitchFamily="34" charset="-128"/>
              </a:rPr>
              <a:t>In performing the skin prick test, a drop of</a:t>
            </a:r>
            <a:r>
              <a:rPr lang="en-US" altLang="bg-BG" sz="2000" smtClean="0">
                <a:latin typeface="Arial Unicode MS" pitchFamily="34" charset="-128"/>
                <a:ea typeface="Arial Unicode MS" pitchFamily="34" charset="-128"/>
                <a:cs typeface="Arial Unicode MS" pitchFamily="34" charset="-128"/>
              </a:rPr>
              <a:t> </a:t>
            </a:r>
            <a:r>
              <a:rPr lang="bg-BG" altLang="bg-BG" sz="2000" smtClean="0">
                <a:latin typeface="Arial Unicode MS" pitchFamily="34" charset="-128"/>
                <a:ea typeface="Arial Unicode MS" pitchFamily="34" charset="-128"/>
                <a:cs typeface="Arial Unicode MS" pitchFamily="34" charset="-128"/>
              </a:rPr>
              <a:t>allergen extract is placed on the skin, then pierced through by the instrument at a</a:t>
            </a:r>
            <a:r>
              <a:rPr lang="en-US" altLang="bg-BG" sz="2000" smtClean="0">
                <a:latin typeface="Arial Unicode MS" pitchFamily="34" charset="-128"/>
                <a:ea typeface="Arial Unicode MS" pitchFamily="34" charset="-128"/>
                <a:cs typeface="Arial Unicode MS" pitchFamily="34" charset="-128"/>
              </a:rPr>
              <a:t> </a:t>
            </a:r>
            <a:r>
              <a:rPr lang="bg-BG" altLang="bg-BG" sz="2000" smtClean="0">
                <a:latin typeface="Arial Unicode MS" pitchFamily="34" charset="-128"/>
                <a:ea typeface="Arial Unicode MS" pitchFamily="34" charset="-128"/>
                <a:cs typeface="Arial Unicode MS" pitchFamily="34" charset="-128"/>
              </a:rPr>
              <a:t>45–60° angle to the skin, creating a small break in the epidermis, which allows the</a:t>
            </a:r>
            <a:r>
              <a:rPr lang="en-US" altLang="bg-BG" sz="2000" smtClean="0">
                <a:latin typeface="Arial Unicode MS" pitchFamily="34" charset="-128"/>
                <a:ea typeface="Arial Unicode MS" pitchFamily="34" charset="-128"/>
                <a:cs typeface="Arial Unicode MS" pitchFamily="34" charset="-128"/>
              </a:rPr>
              <a:t> </a:t>
            </a:r>
            <a:r>
              <a:rPr lang="bg-BG" altLang="bg-BG" sz="2000" smtClean="0">
                <a:latin typeface="Arial Unicode MS" pitchFamily="34" charset="-128"/>
                <a:ea typeface="Arial Unicode MS" pitchFamily="34" charset="-128"/>
                <a:cs typeface="Arial Unicode MS" pitchFamily="34" charset="-128"/>
              </a:rPr>
              <a:t>allergen solution to penetrate.</a:t>
            </a:r>
          </a:p>
          <a:p>
            <a:pPr algn="just" eaLnBrk="1" hangingPunct="1"/>
            <a:endParaRPr lang="bg-BG" altLang="bg-BG" sz="2800" smtClean="0">
              <a:solidFill>
                <a:srgbClr val="FF9900"/>
              </a:solidFill>
              <a:latin typeface="Arial" charset="0"/>
            </a:endParaRPr>
          </a:p>
          <a:p>
            <a:pPr algn="just" eaLnBrk="1" hangingPunct="1"/>
            <a:endParaRPr lang="bg-BG" altLang="bg-BG" sz="2800" smtClean="0">
              <a:solidFill>
                <a:srgbClr val="FF9900"/>
              </a:solidFill>
              <a:latin typeface="Arial" charset="0"/>
            </a:endParaRPr>
          </a:p>
          <a:p>
            <a:pPr eaLnBrk="1" hangingPunct="1"/>
            <a:endParaRPr lang="bg-BG" altLang="bg-BG" sz="4000" smtClean="0"/>
          </a:p>
          <a:p>
            <a:pPr eaLnBrk="1" hangingPunct="1"/>
            <a:endParaRPr lang="bg-BG" altLang="bg-BG" sz="4000" smtClean="0"/>
          </a:p>
          <a:p>
            <a:pPr eaLnBrk="1" hangingPunct="1"/>
            <a:endParaRPr lang="bg-BG" altLang="bg-BG" sz="4000" smtClean="0"/>
          </a:p>
          <a:p>
            <a:pPr eaLnBrk="1" hangingPunct="1"/>
            <a:endParaRPr lang="bg-BG" altLang="bg-BG" sz="4000" smtClean="0"/>
          </a:p>
          <a:p>
            <a:pPr eaLnBrk="1" hangingPunct="1"/>
            <a:endParaRPr lang="bg-BG" altLang="bg-BG" sz="4000" smtClean="0"/>
          </a:p>
        </p:txBody>
      </p:sp>
      <p:pic>
        <p:nvPicPr>
          <p:cNvPr id="9318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14888" y="2451100"/>
            <a:ext cx="3705225" cy="28241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311435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sz="half" idx="1"/>
          </p:nvPr>
        </p:nvSpPr>
        <p:spPr>
          <a:xfrm>
            <a:off x="1066800" y="1981200"/>
            <a:ext cx="3705225" cy="4114800"/>
          </a:xfrm>
        </p:spPr>
        <p:txBody>
          <a:bodyPr/>
          <a:lstStyle/>
          <a:p>
            <a:pPr eaLnBrk="1" hangingPunct="1">
              <a:buFont typeface="Wingdings" pitchFamily="2" charset="2"/>
              <a:buNone/>
              <a:defRPr/>
            </a:pPr>
            <a:r>
              <a:rPr lang="en-US" altLang="bg-BG" sz="2800" dirty="0" smtClean="0"/>
              <a:t>   </a:t>
            </a:r>
          </a:p>
          <a:p>
            <a:pPr eaLnBrk="1" hangingPunct="1">
              <a:buFont typeface="Wingdings" pitchFamily="2" charset="2"/>
              <a:buNone/>
              <a:defRPr/>
            </a:pP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Skin prick tests </a:t>
            </a: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on the upper back or volar surface of the forearm</a:t>
            </a:r>
          </a:p>
          <a:p>
            <a:pPr marL="109537" indent="0" eaLnBrk="1" hangingPunct="1">
              <a:buFont typeface="Wingdings 3" pitchFamily="18" charset="2"/>
              <a:buNone/>
              <a:defRPr/>
            </a:pPr>
            <a:endParaRPr lang="bg-BG" altLang="bg-BG" sz="2800" dirty="0" smtClean="0">
              <a:latin typeface="Arial" charset="0"/>
            </a:endParaRPr>
          </a:p>
        </p:txBody>
      </p:sp>
      <p:pic>
        <p:nvPicPr>
          <p:cNvPr id="9421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7900" y="1989138"/>
            <a:ext cx="4038600" cy="30876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44404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bg-BG" altLang="bg-BG" sz="2800" b="0" dirty="0" smtClean="0">
                <a:solidFill>
                  <a:schemeClr val="tx1"/>
                </a:solidFill>
                <a:effectLst/>
              </a:rPr>
              <a:t>Skin Prick </a:t>
            </a:r>
            <a:r>
              <a:rPr lang="en-US" altLang="bg-BG" sz="2800" b="0" dirty="0" smtClean="0">
                <a:solidFill>
                  <a:schemeClr val="tx1"/>
                </a:solidFill>
                <a:effectLst/>
              </a:rPr>
              <a:t> -Technique</a:t>
            </a:r>
            <a:endParaRPr lang="bg-BG" altLang="bg-BG" sz="2800" b="0" dirty="0" smtClean="0">
              <a:solidFill>
                <a:schemeClr val="tx1"/>
              </a:solidFill>
              <a:effectLst/>
            </a:endParaRPr>
          </a:p>
        </p:txBody>
      </p:sp>
      <p:sp>
        <p:nvSpPr>
          <p:cNvPr id="18435" name="Rectangle 3"/>
          <p:cNvSpPr>
            <a:spLocks noGrp="1" noChangeArrowheads="1"/>
          </p:cNvSpPr>
          <p:nvPr>
            <p:ph type="body" idx="1"/>
          </p:nvPr>
        </p:nvSpPr>
        <p:spPr/>
        <p:txBody>
          <a:bodyPr/>
          <a:lstStyle/>
          <a:p>
            <a:pPr eaLnBrk="1" hangingPunct="1">
              <a:defRPr/>
            </a:pPr>
            <a:endParaRPr lang="en-US" altLang="bg-BG" sz="2400" dirty="0" smtClean="0"/>
          </a:p>
          <a:p>
            <a:pPr marL="109537" indent="0" algn="just" eaLnBrk="1" hangingPunct="1">
              <a:buClr>
                <a:schemeClr val="tx1"/>
              </a:buClr>
              <a:buFont typeface="Wingdings 3" pitchFamily="18" charset="2"/>
              <a:buNone/>
              <a:defRPr/>
            </a:pPr>
            <a:r>
              <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The mediators (primarily histamine)</a:t>
            </a: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released at the site cause the formation of localized erythema, edema, and widespread</a:t>
            </a: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flare, which peak at 15–20 minutes</a:t>
            </a:r>
            <a:endPar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just" eaLnBrk="1" hangingPunct="1">
              <a:defRPr/>
            </a:pPr>
            <a:endPar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algn="just" eaLnBrk="1" hangingPunct="1">
              <a:buClr>
                <a:schemeClr val="tx1"/>
              </a:buClr>
              <a:buFont typeface="Wingdings 3" pitchFamily="18" charset="2"/>
              <a:buNone/>
              <a:defRPr/>
            </a:pPr>
            <a:r>
              <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The size of the wheal and the surrounding</a:t>
            </a: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erythema are then recorded</a:t>
            </a:r>
          </a:p>
          <a:p>
            <a:pPr algn="just" eaLnBrk="1" hangingPunct="1">
              <a:defRPr/>
            </a:pPr>
            <a:endParaRPr lang="bg-BG" altLang="bg-BG" sz="2400" dirty="0" smtClean="0">
              <a:solidFill>
                <a:srgbClr val="FF9900"/>
              </a:solidFill>
              <a:latin typeface="Arial" charset="0"/>
            </a:endParaRPr>
          </a:p>
          <a:p>
            <a:pPr eaLnBrk="1" hangingPunct="1">
              <a:defRPr/>
            </a:pPr>
            <a:endParaRPr lang="bg-BG" altLang="bg-BG" sz="2400" dirty="0" smtClean="0">
              <a:solidFill>
                <a:srgbClr val="FF9900"/>
              </a:solidFill>
              <a:latin typeface="Arial" charset="0"/>
            </a:endParaRPr>
          </a:p>
          <a:p>
            <a:pPr eaLnBrk="1" hangingPunct="1">
              <a:defRPr/>
            </a:pPr>
            <a:endParaRPr lang="bg-BG" altLang="bg-BG" sz="2400" dirty="0" smtClean="0"/>
          </a:p>
          <a:p>
            <a:pPr eaLnBrk="1" hangingPunct="1">
              <a:defRPr/>
            </a:pPr>
            <a:endParaRPr lang="bg-BG" altLang="bg-BG" sz="2400" dirty="0" smtClean="0"/>
          </a:p>
          <a:p>
            <a:pPr eaLnBrk="1" hangingPunct="1">
              <a:defRPr/>
            </a:pPr>
            <a:endParaRPr lang="bg-BG" altLang="bg-BG" sz="2400" dirty="0" smtClean="0"/>
          </a:p>
        </p:txBody>
      </p:sp>
    </p:spTree>
    <p:extLst>
      <p:ext uri="{BB962C8B-B14F-4D97-AF65-F5344CB8AC3E}">
        <p14:creationId xmlns:p14="http://schemas.microsoft.com/office/powerpoint/2010/main" val="424012560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en-US" altLang="bg-BG" sz="2800" dirty="0" smtClean="0">
                <a:solidFill>
                  <a:schemeClr val="tx1"/>
                </a:solidFill>
                <a:ea typeface="Arial Unicode MS" pitchFamily="34" charset="-128"/>
                <a:cs typeface="Arial Unicode MS" pitchFamily="34" charset="-128"/>
              </a:rPr>
              <a:t>TARGET ORGANS</a:t>
            </a:r>
            <a:endParaRPr lang="bg-BG" altLang="bg-BG" sz="2800" dirty="0" smtClean="0">
              <a:solidFill>
                <a:schemeClr val="tx1"/>
              </a:solidFill>
              <a:ea typeface="Arial Unicode MS" pitchFamily="34" charset="-128"/>
              <a:cs typeface="Arial Unicode MS" pitchFamily="34" charset="-128"/>
            </a:endParaRPr>
          </a:p>
        </p:txBody>
      </p:sp>
      <p:sp>
        <p:nvSpPr>
          <p:cNvPr id="20483" name="Rectangle 3"/>
          <p:cNvSpPr>
            <a:spLocks noGrp="1" noChangeArrowheads="1"/>
          </p:cNvSpPr>
          <p:nvPr>
            <p:ph type="body" sz="half" idx="1"/>
          </p:nvPr>
        </p:nvSpPr>
        <p:spPr/>
        <p:txBody>
          <a:bodyPr/>
          <a:lstStyle/>
          <a:p>
            <a:pPr eaLnBrk="1" hangingPunct="1">
              <a:buFontTx/>
              <a:buNone/>
            </a:pPr>
            <a:endParaRPr lang="en-US" altLang="bg-BG" sz="2800" smtClean="0"/>
          </a:p>
          <a:p>
            <a:pPr eaLnBrk="1" hangingPunct="1"/>
            <a:endParaRPr lang="en-US" altLang="bg-BG" sz="2800" smtClean="0"/>
          </a:p>
          <a:p>
            <a:pPr eaLnBrk="1" hangingPunct="1">
              <a:buFontTx/>
              <a:buNone/>
            </a:pPr>
            <a:endParaRPr lang="en-US" altLang="bg-BG" sz="2800" smtClean="0">
              <a:solidFill>
                <a:srgbClr val="33CC33"/>
              </a:solidFill>
            </a:endParaRPr>
          </a:p>
          <a:p>
            <a:pPr eaLnBrk="1" hangingPunct="1">
              <a:buFontTx/>
              <a:buNone/>
            </a:pPr>
            <a:r>
              <a:rPr lang="en-US" altLang="bg-BG" sz="2800" smtClean="0"/>
              <a:t>Allergic Rhinitis</a:t>
            </a:r>
            <a:endParaRPr lang="bg-BG" altLang="bg-BG" sz="2400" smtClean="0">
              <a:ea typeface="Arial Unicode MS" pitchFamily="34" charset="-128"/>
              <a:cs typeface="Arial Unicode MS" pitchFamily="34" charset="-128"/>
            </a:endParaRPr>
          </a:p>
        </p:txBody>
      </p:sp>
      <p:pic>
        <p:nvPicPr>
          <p:cNvPr id="20485" name="Picture 9" descr="What-is-allergic-rhin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420938"/>
            <a:ext cx="30575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1852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p:cNvSpPr>
            <a:spLocks noGrp="1" noChangeArrowheads="1"/>
          </p:cNvSpPr>
          <p:nvPr>
            <p:ph type="body" sz="half" idx="1"/>
          </p:nvPr>
        </p:nvSpPr>
        <p:spPr>
          <a:xfrm>
            <a:off x="684213" y="1981200"/>
            <a:ext cx="4084637" cy="4114800"/>
          </a:xfrm>
        </p:spPr>
        <p:txBody>
          <a:bodyPr/>
          <a:lstStyle/>
          <a:p>
            <a:pPr marL="109537" indent="0" eaLnBrk="1" hangingPunct="1">
              <a:lnSpc>
                <a:spcPct val="80000"/>
              </a:lnSpc>
              <a:buClr>
                <a:schemeClr val="tx1"/>
              </a:buClr>
              <a:buFont typeface="Wingdings 3" pitchFamily="18" charset="2"/>
              <a:buNone/>
              <a:defRPr/>
            </a:pPr>
            <a:endParaRPr lang="en-US" altLang="bg-BG" sz="1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lnSpc>
                <a:spcPct val="80000"/>
              </a:lnSpc>
              <a:buClr>
                <a:schemeClr val="tx1"/>
              </a:buClr>
              <a:buFont typeface="Wingdings 3" pitchFamily="18" charset="2"/>
              <a:buNone/>
              <a:defRPr/>
            </a:pPr>
            <a:endParaRPr lang="en-US" altLang="bg-BG"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lnSpc>
                <a:spcPct val="80000"/>
              </a:lnSpc>
              <a:buClr>
                <a:schemeClr val="tx1"/>
              </a:buClr>
              <a:buFont typeface="Wingdings 3" pitchFamily="18" charset="2"/>
              <a:buNone/>
              <a:defRPr/>
            </a:pPr>
            <a:r>
              <a:rPr lang="bg-BG"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rPr>
              <a:t>The central wheal of the skin response is principally a result of histamine-induced</a:t>
            </a:r>
            <a:r>
              <a:rPr lang="en-US"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bg-BG"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rPr>
              <a:t>vasopermeability and secondary edema</a:t>
            </a:r>
            <a:endParaRPr lang="en-US"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lnSpc>
                <a:spcPct val="80000"/>
              </a:lnSpc>
              <a:buClr>
                <a:schemeClr val="tx1"/>
              </a:buClr>
              <a:buFont typeface="Wingdings 3" pitchFamily="18" charset="2"/>
              <a:buNone/>
              <a:defRPr/>
            </a:pPr>
            <a:endParaRPr lang="en-US"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buFont typeface="Wingdings" pitchFamily="2" charset="2"/>
              <a:buNone/>
              <a:defRPr/>
            </a:pPr>
            <a:endParaRPr lang="bg-BG" altLang="bg-BG" sz="1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buClr>
                <a:schemeClr val="tx1"/>
              </a:buClr>
              <a:buFont typeface="Wingdings" pitchFamily="2" charset="2"/>
              <a:buChar char="Ø"/>
              <a:defRPr/>
            </a:pPr>
            <a:endParaRPr lang="bg-BG" altLang="bg-BG" sz="1800" dirty="0" smtClean="0"/>
          </a:p>
          <a:p>
            <a:pPr eaLnBrk="1" hangingPunct="1">
              <a:lnSpc>
                <a:spcPct val="80000"/>
              </a:lnSpc>
              <a:defRPr/>
            </a:pPr>
            <a:endParaRPr lang="bg-BG" altLang="bg-BG" sz="1800" dirty="0" smtClean="0"/>
          </a:p>
        </p:txBody>
      </p:sp>
      <p:pic>
        <p:nvPicPr>
          <p:cNvPr id="97284" name="Picture 5" descr="1821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26013" y="3327400"/>
            <a:ext cx="3667125" cy="14208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16272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0" y="3141663"/>
            <a:ext cx="2373313" cy="3173412"/>
          </a:xfrm>
          <a:noFill/>
        </p:spPr>
      </p:pic>
      <p:sp>
        <p:nvSpPr>
          <p:cNvPr id="98308" name="Rectangle 7"/>
          <p:cNvSpPr>
            <a:spLocks noChangeArrowheads="1"/>
          </p:cNvSpPr>
          <p:nvPr/>
        </p:nvSpPr>
        <p:spPr bwMode="auto">
          <a:xfrm>
            <a:off x="1619250" y="1700213"/>
            <a:ext cx="52387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bg-BG" altLang="bg-BG" sz="2000">
                <a:latin typeface="Arial Unicode MS" pitchFamily="34" charset="-128"/>
                <a:ea typeface="Arial Unicode MS" pitchFamily="34" charset="-128"/>
                <a:cs typeface="Arial Unicode MS" pitchFamily="34" charset="-128"/>
              </a:rPr>
              <a:t>Evaluation at 15 minutes of skin prick test results (weal</a:t>
            </a:r>
            <a:r>
              <a:rPr lang="en-US" altLang="bg-BG" sz="2000">
                <a:latin typeface="Arial Unicode MS" pitchFamily="34" charset="-128"/>
                <a:ea typeface="Arial Unicode MS" pitchFamily="34" charset="-128"/>
                <a:cs typeface="Arial Unicode MS" pitchFamily="34" charset="-128"/>
              </a:rPr>
              <a:t> </a:t>
            </a:r>
            <a:r>
              <a:rPr lang="bg-BG" altLang="bg-BG" sz="2000">
                <a:latin typeface="Arial Unicode MS" pitchFamily="34" charset="-128"/>
                <a:ea typeface="Arial Unicode MS" pitchFamily="34" charset="-128"/>
                <a:cs typeface="Arial Unicode MS" pitchFamily="34" charset="-128"/>
              </a:rPr>
              <a:t>sizes in mm</a:t>
            </a:r>
            <a:r>
              <a:rPr lang="en-US" altLang="bg-BG" sz="2000">
                <a:latin typeface="Arial Unicode MS" pitchFamily="34" charset="-128"/>
                <a:ea typeface="Arial Unicode MS" pitchFamily="34" charset="-128"/>
                <a:cs typeface="Arial Unicode MS" pitchFamily="34" charset="-128"/>
              </a:rPr>
              <a:t>)</a:t>
            </a:r>
            <a:endParaRPr lang="bg-BG" altLang="bg-BG" sz="200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13420507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0" y="0"/>
            <a:ext cx="9144000" cy="6669088"/>
          </a:xfrm>
        </p:spPr>
        <p:txBody>
          <a:bodyPr/>
          <a:lstStyle/>
          <a:p>
            <a:pPr eaLnBrk="1" hangingPunct="1">
              <a:lnSpc>
                <a:spcPct val="80000"/>
              </a:lnSpc>
              <a:buFont typeface="Wingdings" pitchFamily="2" charset="2"/>
              <a:buNone/>
              <a:defRPr/>
            </a:pPr>
            <a:r>
              <a:rPr lang="en-US" altLang="bg-BG" sz="2000" b="1" dirty="0" smtClean="0"/>
              <a:t>    </a:t>
            </a:r>
            <a:r>
              <a:rPr lang="bg-BG" altLang="bg-BG" sz="2000" b="1" dirty="0" smtClean="0"/>
              <a:t> </a:t>
            </a:r>
            <a:r>
              <a:rPr lang="bg-BG" altLang="bg-BG" sz="2000" b="1" dirty="0" smtClean="0">
                <a:latin typeface="+mj-lt"/>
              </a:rPr>
              <a:t>Drugs that suppress skin prick and intradermal tests</a:t>
            </a:r>
            <a:r>
              <a:rPr lang="bg-BG" altLang="bg-BG" sz="2000" dirty="0" smtClean="0">
                <a:latin typeface="+mj-lt"/>
              </a:rPr>
              <a:t> </a:t>
            </a:r>
          </a:p>
          <a:p>
            <a:pPr eaLnBrk="1" hangingPunct="1">
              <a:lnSpc>
                <a:spcPct val="80000"/>
              </a:lnSpc>
              <a:buFont typeface="Wingdings" pitchFamily="2" charset="2"/>
              <a:buNone/>
              <a:defRPr/>
            </a:pPr>
            <a:r>
              <a:rPr lang="en-US" altLang="bg-BG" sz="2000" dirty="0" smtClean="0">
                <a:latin typeface="+mj-lt"/>
              </a:rPr>
              <a:t>     </a:t>
            </a:r>
            <a:r>
              <a:rPr lang="bg-BG" altLang="bg-BG" sz="2000" dirty="0" smtClean="0">
                <a:latin typeface="+mj-lt"/>
              </a:rPr>
              <a:t>Generic name</a:t>
            </a:r>
          </a:p>
          <a:p>
            <a:pPr eaLnBrk="1" hangingPunct="1">
              <a:lnSpc>
                <a:spcPct val="80000"/>
              </a:lnSpc>
              <a:buFont typeface="Wingdings" pitchFamily="2" charset="2"/>
              <a:buNone/>
              <a:defRPr/>
            </a:pPr>
            <a:r>
              <a:rPr lang="en-US" altLang="bg-BG" sz="2000" dirty="0" smtClean="0">
                <a:latin typeface="+mj-lt"/>
              </a:rPr>
              <a:t>     </a:t>
            </a:r>
            <a:r>
              <a:rPr lang="bg-BG" altLang="bg-BG" sz="1600" dirty="0" smtClean="0">
                <a:latin typeface="+mj-lt"/>
              </a:rPr>
              <a:t>No. of days medication</a:t>
            </a:r>
            <a:r>
              <a:rPr lang="en-US" altLang="bg-BG" sz="1600" dirty="0" smtClean="0">
                <a:latin typeface="+mj-lt"/>
              </a:rPr>
              <a:t> </a:t>
            </a:r>
            <a:r>
              <a:rPr lang="bg-BG" altLang="bg-BG" sz="1600" dirty="0" smtClean="0">
                <a:latin typeface="+mj-lt"/>
              </a:rPr>
              <a:t>should be discontinued</a:t>
            </a:r>
            <a:r>
              <a:rPr lang="en-US" altLang="bg-BG" sz="1600" dirty="0" smtClean="0">
                <a:latin typeface="+mj-lt"/>
              </a:rPr>
              <a:t> </a:t>
            </a:r>
            <a:r>
              <a:rPr lang="bg-BG" altLang="bg-BG" sz="1600" dirty="0" smtClean="0">
                <a:latin typeface="+mj-lt"/>
              </a:rPr>
              <a:t>before skin testing</a:t>
            </a:r>
          </a:p>
          <a:p>
            <a:pPr eaLnBrk="1" hangingPunct="1">
              <a:lnSpc>
                <a:spcPct val="80000"/>
              </a:lnSpc>
              <a:defRPr/>
            </a:pPr>
            <a:r>
              <a:rPr lang="bg-BG" altLang="bg-BG" sz="2000" dirty="0" smtClean="0">
                <a:latin typeface="Arial" charset="0"/>
              </a:rPr>
              <a:t>Antihistamine, first generation</a:t>
            </a:r>
          </a:p>
          <a:p>
            <a:pPr eaLnBrk="1" hangingPunct="1">
              <a:lnSpc>
                <a:spcPct val="80000"/>
              </a:lnSpc>
              <a:defRPr/>
            </a:pPr>
            <a:r>
              <a:rPr lang="bg-BG" altLang="bg-BG" sz="2000" dirty="0" smtClean="0">
                <a:latin typeface="Arial" charset="0"/>
              </a:rPr>
              <a:t>Chlorpheniramine 3</a:t>
            </a:r>
          </a:p>
          <a:p>
            <a:pPr eaLnBrk="1" hangingPunct="1">
              <a:lnSpc>
                <a:spcPct val="80000"/>
              </a:lnSpc>
              <a:defRPr/>
            </a:pPr>
            <a:r>
              <a:rPr lang="bg-BG" altLang="bg-BG" sz="2000" dirty="0" smtClean="0">
                <a:latin typeface="Arial" charset="0"/>
              </a:rPr>
              <a:t>Diphenhydramine 2</a:t>
            </a:r>
          </a:p>
          <a:p>
            <a:pPr eaLnBrk="1" hangingPunct="1">
              <a:lnSpc>
                <a:spcPct val="80000"/>
              </a:lnSpc>
              <a:defRPr/>
            </a:pPr>
            <a:r>
              <a:rPr lang="bg-BG" altLang="bg-BG" sz="2000" dirty="0" smtClean="0">
                <a:latin typeface="Arial" charset="0"/>
              </a:rPr>
              <a:t>Hydroxyzine 5</a:t>
            </a:r>
          </a:p>
          <a:p>
            <a:pPr eaLnBrk="1" hangingPunct="1">
              <a:lnSpc>
                <a:spcPct val="80000"/>
              </a:lnSpc>
              <a:defRPr/>
            </a:pPr>
            <a:r>
              <a:rPr lang="bg-BG" altLang="bg-BG" sz="2000" dirty="0" smtClean="0">
                <a:latin typeface="Arial" charset="0"/>
              </a:rPr>
              <a:t>Antihistamine, second generation</a:t>
            </a:r>
          </a:p>
          <a:p>
            <a:pPr eaLnBrk="1" hangingPunct="1">
              <a:lnSpc>
                <a:spcPct val="80000"/>
              </a:lnSpc>
              <a:defRPr/>
            </a:pPr>
            <a:r>
              <a:rPr lang="bg-BG" altLang="bg-BG" sz="2000" dirty="0" smtClean="0">
                <a:latin typeface="Arial" charset="0"/>
              </a:rPr>
              <a:t>Cetirizine 4</a:t>
            </a:r>
          </a:p>
          <a:p>
            <a:pPr eaLnBrk="1" hangingPunct="1">
              <a:lnSpc>
                <a:spcPct val="80000"/>
              </a:lnSpc>
              <a:defRPr/>
            </a:pPr>
            <a:r>
              <a:rPr lang="bg-BG" altLang="bg-BG" sz="2000" dirty="0" smtClean="0">
                <a:latin typeface="Arial" charset="0"/>
              </a:rPr>
              <a:t>Fexofenadine 4</a:t>
            </a:r>
          </a:p>
          <a:p>
            <a:pPr eaLnBrk="1" hangingPunct="1">
              <a:lnSpc>
                <a:spcPct val="80000"/>
              </a:lnSpc>
              <a:defRPr/>
            </a:pPr>
            <a:r>
              <a:rPr lang="bg-BG" altLang="bg-BG" sz="2000" dirty="0" smtClean="0">
                <a:latin typeface="Arial" charset="0"/>
              </a:rPr>
              <a:t>Loratadine 6</a:t>
            </a:r>
          </a:p>
          <a:p>
            <a:pPr eaLnBrk="1" hangingPunct="1">
              <a:lnSpc>
                <a:spcPct val="80000"/>
              </a:lnSpc>
              <a:defRPr/>
            </a:pPr>
            <a:r>
              <a:rPr lang="bg-BG" altLang="bg-BG" sz="2000" dirty="0" smtClean="0">
                <a:latin typeface="Arial" charset="0"/>
              </a:rPr>
              <a:t>Tricyclic antidepressants</a:t>
            </a:r>
          </a:p>
          <a:p>
            <a:pPr eaLnBrk="1" hangingPunct="1">
              <a:lnSpc>
                <a:spcPct val="80000"/>
              </a:lnSpc>
              <a:defRPr/>
            </a:pPr>
            <a:r>
              <a:rPr lang="bg-BG" altLang="bg-BG" sz="2000" dirty="0" smtClean="0">
                <a:latin typeface="Arial" charset="0"/>
              </a:rPr>
              <a:t>Desipramine 3</a:t>
            </a:r>
          </a:p>
          <a:p>
            <a:pPr eaLnBrk="1" hangingPunct="1">
              <a:lnSpc>
                <a:spcPct val="80000"/>
              </a:lnSpc>
              <a:defRPr/>
            </a:pPr>
            <a:r>
              <a:rPr lang="bg-BG" altLang="bg-BG" sz="2000" dirty="0" smtClean="0">
                <a:latin typeface="Arial" charset="0"/>
              </a:rPr>
              <a:t>Imipramine 10</a:t>
            </a:r>
          </a:p>
          <a:p>
            <a:pPr eaLnBrk="1" hangingPunct="1">
              <a:lnSpc>
                <a:spcPct val="80000"/>
              </a:lnSpc>
              <a:defRPr/>
            </a:pPr>
            <a:r>
              <a:rPr lang="bg-BG" altLang="bg-BG" sz="2000" dirty="0" smtClean="0">
                <a:latin typeface="Arial" charset="0"/>
              </a:rPr>
              <a:t>Doxepin 7</a:t>
            </a:r>
          </a:p>
          <a:p>
            <a:pPr eaLnBrk="1" hangingPunct="1">
              <a:lnSpc>
                <a:spcPct val="80000"/>
              </a:lnSpc>
              <a:defRPr/>
            </a:pPr>
            <a:r>
              <a:rPr lang="bg-BG" altLang="bg-BG" sz="2000" dirty="0" smtClean="0">
                <a:latin typeface="Arial" charset="0"/>
              </a:rPr>
              <a:t>H 2 Antihistamines</a:t>
            </a:r>
          </a:p>
          <a:p>
            <a:pPr eaLnBrk="1" hangingPunct="1">
              <a:lnSpc>
                <a:spcPct val="80000"/>
              </a:lnSpc>
              <a:defRPr/>
            </a:pPr>
            <a:r>
              <a:rPr lang="bg-BG" altLang="bg-BG" sz="2000" dirty="0" smtClean="0">
                <a:latin typeface="Arial" charset="0"/>
              </a:rPr>
              <a:t>Ranitidine 1</a:t>
            </a:r>
          </a:p>
          <a:p>
            <a:pPr eaLnBrk="1" hangingPunct="1">
              <a:lnSpc>
                <a:spcPct val="80000"/>
              </a:lnSpc>
              <a:defRPr/>
            </a:pPr>
            <a:r>
              <a:rPr lang="bg-BG" altLang="bg-BG" sz="2000" dirty="0" smtClean="0">
                <a:latin typeface="Arial" charset="0"/>
              </a:rPr>
              <a:t>a Leukotriene antagonists and topical antihistamines azelastine (nose), levocabastine</a:t>
            </a:r>
          </a:p>
          <a:p>
            <a:pPr eaLnBrk="1" hangingPunct="1">
              <a:lnSpc>
                <a:spcPct val="80000"/>
              </a:lnSpc>
              <a:defRPr/>
            </a:pPr>
            <a:r>
              <a:rPr lang="bg-BG" altLang="bg-BG" sz="2000" dirty="0" smtClean="0">
                <a:latin typeface="Arial" charset="0"/>
              </a:rPr>
              <a:t>(eye), and topical nasal corticosteroids do not affect skin prick and</a:t>
            </a:r>
          </a:p>
          <a:p>
            <a:pPr eaLnBrk="1" hangingPunct="1">
              <a:lnSpc>
                <a:spcPct val="80000"/>
              </a:lnSpc>
              <a:defRPr/>
            </a:pPr>
            <a:r>
              <a:rPr lang="bg-BG" altLang="bg-BG" sz="2000" dirty="0" smtClean="0">
                <a:latin typeface="Arial" charset="0"/>
              </a:rPr>
              <a:t>intradermal tests</a:t>
            </a:r>
          </a:p>
          <a:p>
            <a:pPr eaLnBrk="1" hangingPunct="1">
              <a:lnSpc>
                <a:spcPct val="80000"/>
              </a:lnSpc>
              <a:defRPr/>
            </a:pPr>
            <a:endParaRPr lang="bg-BG" altLang="bg-BG" sz="2000" dirty="0" smtClean="0">
              <a:solidFill>
                <a:srgbClr val="FF9900"/>
              </a:solidFill>
              <a:latin typeface="Arial" charset="0"/>
            </a:endParaRPr>
          </a:p>
          <a:p>
            <a:pPr eaLnBrk="1" hangingPunct="1">
              <a:lnSpc>
                <a:spcPct val="80000"/>
              </a:lnSpc>
              <a:defRPr/>
            </a:pPr>
            <a:endParaRPr lang="bg-BG" altLang="bg-BG" sz="2000" dirty="0" smtClean="0"/>
          </a:p>
        </p:txBody>
      </p:sp>
    </p:spTree>
    <p:extLst>
      <p:ext uri="{BB962C8B-B14F-4D97-AF65-F5344CB8AC3E}">
        <p14:creationId xmlns:p14="http://schemas.microsoft.com/office/powerpoint/2010/main" val="118633055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eaLnBrk="1" hangingPunct="1">
              <a:defRPr/>
            </a:pPr>
            <a:r>
              <a:rPr lang="en-US" altLang="bg-BG" sz="2800" b="0" dirty="0" smtClean="0">
                <a:solidFill>
                  <a:schemeClr val="tx1"/>
                </a:solidFill>
                <a:effectLst/>
              </a:rPr>
              <a:t>Which test?</a:t>
            </a:r>
            <a:endParaRPr lang="bg-BG" altLang="bg-BG" sz="2800" b="0" dirty="0" smtClean="0">
              <a:solidFill>
                <a:schemeClr val="tx1"/>
              </a:solidFill>
              <a:effectLst/>
            </a:endParaRPr>
          </a:p>
        </p:txBody>
      </p:sp>
      <p:sp>
        <p:nvSpPr>
          <p:cNvPr id="306179" name="Rectangle 3"/>
          <p:cNvSpPr>
            <a:spLocks noGrp="1" noChangeArrowheads="1"/>
          </p:cNvSpPr>
          <p:nvPr>
            <p:ph type="body" idx="1"/>
          </p:nvPr>
        </p:nvSpPr>
        <p:spPr/>
        <p:txBody>
          <a:bodyPr/>
          <a:lstStyle/>
          <a:p>
            <a:pPr marL="109537" indent="0" eaLnBrk="1" hangingPunct="1">
              <a:lnSpc>
                <a:spcPct val="80000"/>
              </a:lnSpc>
              <a:buClr>
                <a:srgbClr val="FFFF00"/>
              </a:buClr>
              <a:buFont typeface="Wingdings 3" pitchFamily="18" charset="2"/>
              <a:buNone/>
              <a:defRPr/>
            </a:pP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Skin testing is most useful in evaluating type I (immediate) hypersensitivity</a:t>
            </a:r>
          </a:p>
          <a:p>
            <a:pPr marL="392113" lvl="1" indent="0" eaLnBrk="1" hangingPunct="1">
              <a:lnSpc>
                <a:spcPct val="80000"/>
              </a:lnSpc>
              <a:buFont typeface="Verdana" pitchFamily="34" charset="0"/>
              <a:buNone/>
              <a:defRPr/>
            </a:pP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Most frequently used in evaluating adverse reactions to penicillin, local anesthetics, insulin, and vaccines</a:t>
            </a:r>
          </a:p>
          <a:p>
            <a:pPr lvl="1" eaLnBrk="1" hangingPunct="1">
              <a:lnSpc>
                <a:spcPct val="80000"/>
              </a:lnSpc>
              <a:defRPr/>
            </a:pPr>
            <a:endPar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lnSpc>
                <a:spcPct val="80000"/>
              </a:lnSpc>
              <a:buClr>
                <a:srgbClr val="FFFF00"/>
              </a:buClr>
              <a:buFont typeface="Wingdings 3" pitchFamily="18" charset="2"/>
              <a:buNone/>
              <a:defRPr/>
            </a:pPr>
            <a:r>
              <a:rPr lang="en-US" altLang="bg-BG" sz="2400" dirty="0" err="1" smtClean="0">
                <a:latin typeface="Arial Unicode MS" panose="020B0604020202020204" pitchFamily="34" charset="-128"/>
                <a:ea typeface="Arial Unicode MS" panose="020B0604020202020204" pitchFamily="34" charset="-128"/>
                <a:cs typeface="Arial Unicode MS" panose="020B0604020202020204" pitchFamily="34" charset="-128"/>
              </a:rPr>
              <a:t>Radioallergosorbent</a:t>
            </a: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(RAST) tests have </a:t>
            </a:r>
            <a:r>
              <a:rPr lang="en-US" altLang="bg-BG" sz="2400" u="sng" dirty="0" smtClean="0">
                <a:latin typeface="Arial Unicode MS" panose="020B0604020202020204" pitchFamily="34" charset="-128"/>
                <a:ea typeface="Arial Unicode MS" panose="020B0604020202020204" pitchFamily="34" charset="-128"/>
                <a:cs typeface="Arial Unicode MS" panose="020B0604020202020204" pitchFamily="34" charset="-128"/>
              </a:rPr>
              <a:t>20% false-negative</a:t>
            </a: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 rate in penicillin type I allergy and therefore RAST must be followed by skin testing</a:t>
            </a:r>
          </a:p>
          <a:p>
            <a:pPr marL="392113" lvl="1" indent="0" eaLnBrk="1" hangingPunct="1">
              <a:lnSpc>
                <a:spcPct val="80000"/>
              </a:lnSpc>
              <a:buFont typeface="Verdana" pitchFamily="34" charset="0"/>
              <a:buNone/>
              <a:defRPr/>
            </a:pP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RAST test cannot replace skin testing</a:t>
            </a:r>
            <a:r>
              <a:rPr lang="en-US" altLang="bg-BG" sz="2400"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lvl="1" eaLnBrk="1" hangingPunct="1">
              <a:lnSpc>
                <a:spcPct val="80000"/>
              </a:lnSpc>
              <a:defRPr/>
            </a:pPr>
            <a:endPar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defRPr/>
            </a:pPr>
            <a:endParaRPr lang="bg-BG"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12108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r>
              <a:rPr lang="en-US" altLang="bg-BG" sz="2800" b="0" dirty="0" smtClean="0">
                <a:solidFill>
                  <a:schemeClr val="tx1"/>
                </a:solidFill>
                <a:effectLst/>
              </a:rPr>
              <a:t>Intradermal test</a:t>
            </a:r>
            <a:endParaRPr lang="bg-BG" altLang="bg-BG" sz="2800" b="0" dirty="0" smtClean="0">
              <a:solidFill>
                <a:schemeClr val="tx1"/>
              </a:solidFill>
              <a:effectLst/>
            </a:endParaRPr>
          </a:p>
        </p:txBody>
      </p:sp>
      <p:pic>
        <p:nvPicPr>
          <p:cNvPr id="10137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801938" y="2711450"/>
            <a:ext cx="4071937" cy="2657475"/>
          </a:xfrm>
          <a:noFill/>
        </p:spPr>
      </p:pic>
    </p:spTree>
    <p:extLst>
      <p:ext uri="{BB962C8B-B14F-4D97-AF65-F5344CB8AC3E}">
        <p14:creationId xmlns:p14="http://schemas.microsoft.com/office/powerpoint/2010/main" val="238413602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altLang="bg-BG" sz="2800" b="0" dirty="0" smtClean="0">
                <a:solidFill>
                  <a:schemeClr val="tx1"/>
                </a:solidFill>
                <a:effectLst/>
              </a:rPr>
              <a:t>Patch test</a:t>
            </a:r>
            <a:endParaRPr lang="bg-BG" altLang="bg-BG" sz="2800" b="0" dirty="0" smtClean="0">
              <a:solidFill>
                <a:schemeClr val="tx1"/>
              </a:solidFill>
              <a:effectLst/>
            </a:endParaRPr>
          </a:p>
        </p:txBody>
      </p:sp>
      <p:pic>
        <p:nvPicPr>
          <p:cNvPr id="102404" name="Picture 5" descr="image_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3"/>
            <a:ext cx="820737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286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971550" y="188913"/>
            <a:ext cx="7543800" cy="1431925"/>
          </a:xfrm>
        </p:spPr>
        <p:txBody>
          <a:bodyPr/>
          <a:lstStyle/>
          <a:p>
            <a:pPr eaLnBrk="1" hangingPunct="1">
              <a:defRPr/>
            </a:pPr>
            <a:r>
              <a:rPr lang="bg-BG" altLang="bg-BG" sz="2800" b="0" dirty="0" smtClean="0">
                <a:solidFill>
                  <a:schemeClr val="tx1"/>
                </a:solidFill>
              </a:rPr>
              <a:t>Patch testing for diagnosing causal sensitiser in allergic contact eczema</a:t>
            </a:r>
            <a:r>
              <a:rPr lang="bg-BG" altLang="bg-BG" sz="2800" dirty="0" smtClean="0">
                <a:solidFill>
                  <a:schemeClr val="tx1"/>
                </a:solidFill>
              </a:rPr>
              <a:t/>
            </a:r>
            <a:br>
              <a:rPr lang="bg-BG" altLang="bg-BG" sz="2800" dirty="0" smtClean="0">
                <a:solidFill>
                  <a:schemeClr val="tx1"/>
                </a:solidFill>
              </a:rPr>
            </a:br>
            <a:endParaRPr lang="bg-BG" altLang="bg-BG" sz="2800" dirty="0" smtClean="0">
              <a:solidFill>
                <a:schemeClr val="tx1"/>
              </a:solidFill>
            </a:endParaRPr>
          </a:p>
        </p:txBody>
      </p:sp>
      <p:pic>
        <p:nvPicPr>
          <p:cNvPr id="103427"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00113" y="1196975"/>
            <a:ext cx="2689225" cy="3384550"/>
          </a:xfrm>
          <a:noFill/>
        </p:spPr>
      </p:pic>
      <p:pic>
        <p:nvPicPr>
          <p:cNvPr id="103428" name="Picture 6" descr="patch-test-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565400"/>
            <a:ext cx="152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8"/>
          <p:cNvSpPr>
            <a:spLocks noChangeArrowheads="1"/>
          </p:cNvSpPr>
          <p:nvPr/>
        </p:nvSpPr>
        <p:spPr bwMode="auto">
          <a:xfrm>
            <a:off x="3900488" y="4724400"/>
            <a:ext cx="6034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bg-BG" altLang="bg-BG" sz="1800">
                <a:latin typeface="Arial Unicode MS" pitchFamily="34" charset="-128"/>
                <a:ea typeface="Arial Unicode MS" pitchFamily="34" charset="-128"/>
                <a:cs typeface="Arial Unicode MS" pitchFamily="34" charset="-128"/>
              </a:rPr>
              <a:t>Patch testing with Finn chambers</a:t>
            </a:r>
          </a:p>
        </p:txBody>
      </p:sp>
    </p:spTree>
    <p:extLst>
      <p:ext uri="{BB962C8B-B14F-4D97-AF65-F5344CB8AC3E}">
        <p14:creationId xmlns:p14="http://schemas.microsoft.com/office/powerpoint/2010/main" val="11287028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ext Placeholder 1"/>
          <p:cNvSpPr>
            <a:spLocks noGrp="1"/>
          </p:cNvSpPr>
          <p:nvPr>
            <p:ph type="body" sz="half" idx="1"/>
          </p:nvPr>
        </p:nvSpPr>
        <p:spPr/>
        <p:txBody>
          <a:bodyPr/>
          <a:lstStyle/>
          <a:p>
            <a:pPr marL="107950" indent="0">
              <a:buFont typeface="Wingdings 3" pitchFamily="18" charset="2"/>
              <a:buNone/>
            </a:pPr>
            <a:r>
              <a:rPr lang="bg-BG" altLang="bg-BG" sz="2400" smtClean="0">
                <a:latin typeface="Arial Unicode MS" pitchFamily="34" charset="-128"/>
                <a:ea typeface="Arial Unicode MS" pitchFamily="34" charset="-128"/>
                <a:cs typeface="Arial Unicode MS" pitchFamily="34" charset="-128"/>
              </a:rPr>
              <a:t>Keep your skin healthy by conducting a patch test before using new cosmetics </a:t>
            </a:r>
          </a:p>
          <a:p>
            <a:pPr marL="107950" indent="0">
              <a:buFont typeface="Wingdings 3" pitchFamily="18" charset="2"/>
              <a:buNone/>
            </a:pPr>
            <a:endParaRPr lang="bg-BG" altLang="bg-BG" smtClean="0"/>
          </a:p>
        </p:txBody>
      </p:sp>
      <p:pic>
        <p:nvPicPr>
          <p:cNvPr id="104453" name="Picture 5" descr="img_4073_beauty_patchtest_450x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628775"/>
            <a:ext cx="4122738"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7006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defRPr/>
            </a:pPr>
            <a:r>
              <a:rPr lang="en-US" altLang="bg-BG" sz="2800" b="0" dirty="0" smtClean="0">
                <a:solidFill>
                  <a:schemeClr val="tx1"/>
                </a:solidFill>
                <a:effectLst/>
              </a:rPr>
              <a:t>How Many Drug Tests?</a:t>
            </a:r>
            <a:endParaRPr lang="bg-BG" altLang="bg-BG" sz="2800" b="0" dirty="0" smtClean="0">
              <a:solidFill>
                <a:schemeClr val="tx1"/>
              </a:solidFill>
              <a:effectLst/>
            </a:endParaRPr>
          </a:p>
        </p:txBody>
      </p:sp>
      <p:sp>
        <p:nvSpPr>
          <p:cNvPr id="285699" name="Rectangle 3"/>
          <p:cNvSpPr>
            <a:spLocks noGrp="1" noChangeArrowheads="1"/>
          </p:cNvSpPr>
          <p:nvPr>
            <p:ph type="body" idx="1"/>
          </p:nvPr>
        </p:nvSpPr>
        <p:spPr/>
        <p:txBody>
          <a:bodyPr/>
          <a:lstStyle/>
          <a:p>
            <a:pPr algn="ctr" eaLnBrk="1" hangingPunct="1">
              <a:lnSpc>
                <a:spcPct val="90000"/>
              </a:lnSpc>
              <a:buFont typeface="Wingdings" pitchFamily="2" charset="2"/>
              <a:buNone/>
              <a:defRPr/>
            </a:pPr>
            <a:r>
              <a:rPr lang="en-US" altLang="bg-BG" dirty="0" smtClean="0"/>
              <a:t>  </a:t>
            </a:r>
            <a:r>
              <a:rPr lang="en-US" altLang="bg-BG" sz="2400" dirty="0" smtClean="0">
                <a:latin typeface="Arial Unicode MS" panose="020B0604020202020204" pitchFamily="34" charset="-128"/>
                <a:ea typeface="Arial Unicode MS" panose="020B0604020202020204" pitchFamily="34" charset="-128"/>
                <a:cs typeface="Arial Unicode MS" panose="020B0604020202020204" pitchFamily="34" charset="-128"/>
              </a:rPr>
              <a:t>Intradermal Tests (IDT)</a:t>
            </a:r>
          </a:p>
          <a:p>
            <a:pPr marL="109537" indent="0" eaLnBrk="1" hangingPunct="1">
              <a:lnSpc>
                <a:spcPct val="90000"/>
              </a:lnSpc>
              <a:buClr>
                <a:schemeClr val="tx1"/>
              </a:buClr>
              <a:buFont typeface="Wingdings 3" pitchFamily="18" charset="2"/>
              <a:buNone/>
              <a:defRPr/>
            </a:pPr>
            <a:r>
              <a:rPr lang="en-US"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rPr>
              <a:t>IDT are performed only when prick tests show negative results 20 min after testing with the suspected drug </a:t>
            </a:r>
          </a:p>
          <a:p>
            <a:pPr eaLnBrk="1" hangingPunct="1">
              <a:lnSpc>
                <a:spcPct val="90000"/>
              </a:lnSpc>
              <a:buClr>
                <a:schemeClr val="tx1"/>
              </a:buClr>
              <a:buFont typeface="Wingdings" pitchFamily="2" charset="2"/>
              <a:buChar char="ü"/>
              <a:defRPr/>
            </a:pPr>
            <a:endParaRPr lang="en-US"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lnSpc>
                <a:spcPct val="90000"/>
              </a:lnSpc>
              <a:buClr>
                <a:schemeClr val="tx1"/>
              </a:buClr>
              <a:buFont typeface="Wingdings 3" pitchFamily="18" charset="2"/>
              <a:buNone/>
              <a:defRPr/>
            </a:pPr>
            <a:r>
              <a:rPr lang="en-US"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rPr>
              <a:t>As they could re-induce the adverse drug reactions, IDT are not performed in patients with Stevens-Johnson syndrome, Lyell’s syndrome or </a:t>
            </a:r>
            <a:r>
              <a:rPr lang="en-US" altLang="bg-BG" sz="2000" dirty="0" err="1" smtClean="0">
                <a:latin typeface="Arial Unicode MS" panose="020B0604020202020204" pitchFamily="34" charset="-128"/>
                <a:ea typeface="Arial Unicode MS" panose="020B0604020202020204" pitchFamily="34" charset="-128"/>
                <a:cs typeface="Arial Unicode MS" panose="020B0604020202020204" pitchFamily="34" charset="-128"/>
              </a:rPr>
              <a:t>leukocytoclastic</a:t>
            </a:r>
            <a:r>
              <a:rPr lang="en-US"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rPr>
              <a:t> vasculitis on histological examination and have to be considered</a:t>
            </a:r>
          </a:p>
          <a:p>
            <a:pPr eaLnBrk="1" hangingPunct="1">
              <a:lnSpc>
                <a:spcPct val="90000"/>
              </a:lnSpc>
              <a:buFont typeface="Wingdings" pitchFamily="2" charset="2"/>
              <a:buNone/>
              <a:defRPr/>
            </a:pPr>
            <a:r>
              <a:rPr lang="en-US"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rPr>
              <a:t>    with caution in drug reactions with eosinophilia and systemic symptoms (DRESS)</a:t>
            </a:r>
          </a:p>
          <a:p>
            <a:pPr eaLnBrk="1" hangingPunct="1">
              <a:lnSpc>
                <a:spcPct val="90000"/>
              </a:lnSpc>
              <a:buFont typeface="Wingdings" pitchFamily="2" charset="2"/>
              <a:buNone/>
              <a:defRPr/>
            </a:pPr>
            <a:endParaRPr lang="bg-BG" altLang="bg-BG" sz="2400" i="1" dirty="0" smtClean="0">
              <a:solidFill>
                <a:srgbClr val="33CC33"/>
              </a:solidFill>
              <a:latin typeface="Arial" charset="0"/>
            </a:endParaRPr>
          </a:p>
        </p:txBody>
      </p:sp>
    </p:spTree>
    <p:extLst>
      <p:ext uri="{BB962C8B-B14F-4D97-AF65-F5344CB8AC3E}">
        <p14:creationId xmlns:p14="http://schemas.microsoft.com/office/powerpoint/2010/main" val="14965026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6"/>
          <p:cNvSpPr>
            <a:spLocks noGrp="1" noChangeArrowheads="1"/>
          </p:cNvSpPr>
          <p:nvPr>
            <p:ph type="body" sz="half" idx="2"/>
          </p:nvPr>
        </p:nvSpPr>
        <p:spPr>
          <a:xfrm>
            <a:off x="4905375" y="1981200"/>
            <a:ext cx="3705225" cy="4114800"/>
          </a:xfrm>
        </p:spPr>
        <p:txBody>
          <a:bodyPr/>
          <a:lstStyle/>
          <a:p>
            <a:pPr eaLnBrk="1" hangingPunct="1">
              <a:buFont typeface="Wingdings" pitchFamily="2" charset="2"/>
              <a:buNone/>
            </a:pPr>
            <a:r>
              <a:rPr lang="en-US" altLang="bg-BG" sz="2800" smtClean="0"/>
              <a:t>   </a:t>
            </a:r>
            <a:r>
              <a:rPr lang="bg-BG" altLang="bg-BG" sz="2400" smtClean="0">
                <a:latin typeface="Arial Unicode MS" pitchFamily="34" charset="-128"/>
                <a:ea typeface="Arial Unicode MS" pitchFamily="34" charset="-128"/>
                <a:cs typeface="Arial Unicode MS" pitchFamily="34" charset="-128"/>
              </a:rPr>
              <a:t>A good</a:t>
            </a:r>
            <a:r>
              <a:rPr lang="en-US" altLang="bg-BG" sz="2400" smtClean="0">
                <a:latin typeface="Arial Unicode MS" pitchFamily="34" charset="-128"/>
                <a:ea typeface="Arial Unicode MS" pitchFamily="34" charset="-128"/>
                <a:cs typeface="Arial Unicode MS" pitchFamily="34" charset="-128"/>
              </a:rPr>
              <a:t> </a:t>
            </a:r>
            <a:r>
              <a:rPr lang="bg-BG" altLang="bg-BG" sz="2400" smtClean="0">
                <a:latin typeface="Arial Unicode MS" pitchFamily="34" charset="-128"/>
                <a:ea typeface="Arial Unicode MS" pitchFamily="34" charset="-128"/>
                <a:cs typeface="Arial Unicode MS" pitchFamily="34" charset="-128"/>
              </a:rPr>
              <a:t>allergist has to be like Sherlock Holmes – nothing</a:t>
            </a:r>
            <a:r>
              <a:rPr lang="en-US" altLang="bg-BG" sz="2400" smtClean="0">
                <a:latin typeface="Arial Unicode MS" pitchFamily="34" charset="-128"/>
                <a:ea typeface="Arial Unicode MS" pitchFamily="34" charset="-128"/>
                <a:cs typeface="Arial Unicode MS" pitchFamily="34" charset="-128"/>
              </a:rPr>
              <a:t> </a:t>
            </a:r>
            <a:r>
              <a:rPr lang="bg-BG" altLang="bg-BG" sz="2400" smtClean="0">
                <a:latin typeface="Arial Unicode MS" pitchFamily="34" charset="-128"/>
                <a:ea typeface="Arial Unicode MS" pitchFamily="34" charset="-128"/>
                <a:cs typeface="Arial Unicode MS" pitchFamily="34" charset="-128"/>
              </a:rPr>
              <a:t>is </a:t>
            </a:r>
            <a:r>
              <a:rPr lang="en-US" altLang="bg-BG" sz="2400" smtClean="0">
                <a:latin typeface="Arial Unicode MS" pitchFamily="34" charset="-128"/>
                <a:ea typeface="Arial Unicode MS" pitchFamily="34" charset="-128"/>
                <a:cs typeface="Arial Unicode MS" pitchFamily="34" charset="-128"/>
              </a:rPr>
              <a:t>u</a:t>
            </a:r>
            <a:r>
              <a:rPr lang="bg-BG" altLang="bg-BG" sz="2400" smtClean="0">
                <a:latin typeface="Arial Unicode MS" pitchFamily="34" charset="-128"/>
                <a:ea typeface="Arial Unicode MS" pitchFamily="34" charset="-128"/>
                <a:cs typeface="Arial Unicode MS" pitchFamily="34" charset="-128"/>
              </a:rPr>
              <a:t>nimportant!</a:t>
            </a:r>
          </a:p>
          <a:p>
            <a:pPr eaLnBrk="1" hangingPunct="1"/>
            <a:endParaRPr lang="bg-BG" altLang="bg-BG" sz="2800" smtClean="0">
              <a:solidFill>
                <a:srgbClr val="FFFF47"/>
              </a:solidFill>
              <a:latin typeface="Arial" charset="0"/>
            </a:endParaRPr>
          </a:p>
          <a:p>
            <a:pPr eaLnBrk="1" hangingPunct="1"/>
            <a:endParaRPr lang="bg-BG" altLang="bg-BG" sz="2800" smtClean="0">
              <a:solidFill>
                <a:srgbClr val="FFFF47"/>
              </a:solidFill>
              <a:latin typeface="Arial" charset="0"/>
            </a:endParaRPr>
          </a:p>
        </p:txBody>
      </p:sp>
      <p:pic>
        <p:nvPicPr>
          <p:cNvPr id="106501" name="Picture 8" descr="Holmes-Image-Lou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41751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0358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fontAlgn="auto" hangingPunct="1">
              <a:spcAft>
                <a:spcPts val="0"/>
              </a:spcAft>
              <a:defRPr/>
            </a:pPr>
            <a:r>
              <a:rPr lang="en-US" altLang="bg-BG" sz="2800" dirty="0">
                <a:ea typeface="Arial Unicode MS" pitchFamily="34" charset="-128"/>
                <a:cs typeface="Arial Unicode MS" pitchFamily="34" charset="-128"/>
              </a:rPr>
              <a:t>TARGET ORGANS</a:t>
            </a:r>
            <a:endParaRPr lang="bg-BG" altLang="bg-BG" sz="2800" dirty="0" smtClean="0">
              <a:solidFill>
                <a:schemeClr val="tx1"/>
              </a:solidFill>
              <a:latin typeface="Comic Sans MS" pitchFamily="66" charset="0"/>
              <a:ea typeface="Arial Unicode MS" pitchFamily="34" charset="-128"/>
              <a:cs typeface="Arial Unicode MS" pitchFamily="34" charset="-128"/>
            </a:endParaRPr>
          </a:p>
        </p:txBody>
      </p:sp>
      <p:sp>
        <p:nvSpPr>
          <p:cNvPr id="21507" name="Rectangle 3"/>
          <p:cNvSpPr>
            <a:spLocks noGrp="1" noChangeArrowheads="1"/>
          </p:cNvSpPr>
          <p:nvPr>
            <p:ph type="body" sz="half" idx="1"/>
          </p:nvPr>
        </p:nvSpPr>
        <p:spPr/>
        <p:txBody>
          <a:bodyPr/>
          <a:lstStyle/>
          <a:p>
            <a:pPr eaLnBrk="1" hangingPunct="1"/>
            <a:endParaRPr lang="en-US" altLang="bg-BG" sz="2800" smtClean="0"/>
          </a:p>
          <a:p>
            <a:pPr algn="ctr" eaLnBrk="1" hangingPunct="1">
              <a:buFontTx/>
              <a:buNone/>
            </a:pPr>
            <a:endParaRPr lang="en-US" altLang="bg-BG" sz="2800" smtClean="0">
              <a:ea typeface="Arial Unicode MS" pitchFamily="34" charset="-128"/>
              <a:cs typeface="Arial Unicode MS" pitchFamily="34" charset="-128"/>
            </a:endParaRPr>
          </a:p>
          <a:p>
            <a:pPr algn="ctr" eaLnBrk="1" hangingPunct="1">
              <a:buFontTx/>
              <a:buNone/>
            </a:pPr>
            <a:r>
              <a:rPr lang="en-US" altLang="bg-BG" sz="2800" smtClean="0">
                <a:ea typeface="Arial Unicode MS" pitchFamily="34" charset="-128"/>
                <a:cs typeface="Arial Unicode MS" pitchFamily="34" charset="-128"/>
              </a:rPr>
              <a:t>Bronchial Asthma</a:t>
            </a:r>
          </a:p>
          <a:p>
            <a:pPr algn="ctr" eaLnBrk="1" hangingPunct="1"/>
            <a:endParaRPr lang="en-US" altLang="bg-BG" sz="2800" smtClean="0">
              <a:ea typeface="Arial Unicode MS" pitchFamily="34" charset="-128"/>
              <a:cs typeface="Arial Unicode MS" pitchFamily="34" charset="-128"/>
            </a:endParaRPr>
          </a:p>
          <a:p>
            <a:pPr eaLnBrk="1" hangingPunct="1"/>
            <a:endParaRPr lang="en-US" altLang="bg-BG" sz="2800" smtClean="0">
              <a:ea typeface="Arial Unicode MS" pitchFamily="34" charset="-128"/>
              <a:cs typeface="Arial Unicode MS" pitchFamily="34" charset="-128"/>
            </a:endParaRPr>
          </a:p>
          <a:p>
            <a:pPr eaLnBrk="1" hangingPunct="1"/>
            <a:endParaRPr lang="en-US" altLang="bg-BG" sz="2800" smtClean="0"/>
          </a:p>
          <a:p>
            <a:pPr eaLnBrk="1" hangingPunct="1"/>
            <a:endParaRPr lang="en-US" altLang="bg-BG" sz="2800" smtClean="0"/>
          </a:p>
          <a:p>
            <a:pPr eaLnBrk="1" hangingPunct="1"/>
            <a:endParaRPr lang="bg-BG" altLang="bg-BG" sz="2800" smtClean="0"/>
          </a:p>
        </p:txBody>
      </p:sp>
      <p:sp>
        <p:nvSpPr>
          <p:cNvPr id="21508" name="Rectangle 4"/>
          <p:cNvSpPr>
            <a:spLocks noGrp="1" noChangeArrowheads="1"/>
          </p:cNvSpPr>
          <p:nvPr>
            <p:ph sz="half" idx="2"/>
          </p:nvPr>
        </p:nvSpPr>
        <p:spPr/>
        <p:txBody>
          <a:bodyPr/>
          <a:lstStyle/>
          <a:p>
            <a:pPr eaLnBrk="1" hangingPunct="1"/>
            <a:endParaRPr lang="bg-BG" altLang="bg-BG" sz="2800" smtClean="0"/>
          </a:p>
        </p:txBody>
      </p:sp>
      <p:pic>
        <p:nvPicPr>
          <p:cNvPr id="21509" name="Picture 5" descr="lungs_d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628775"/>
            <a:ext cx="32385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4063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t>Thank You for your attention</a:t>
            </a:r>
            <a:endParaRPr lang="bg-BG" dirty="0"/>
          </a:p>
        </p:txBody>
      </p:sp>
      <p:pic>
        <p:nvPicPr>
          <p:cNvPr id="10752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700213"/>
            <a:ext cx="6048375" cy="4249737"/>
          </a:xfrm>
        </p:spPr>
      </p:pic>
    </p:spTree>
    <p:extLst>
      <p:ext uri="{BB962C8B-B14F-4D97-AF65-F5344CB8AC3E}">
        <p14:creationId xmlns:p14="http://schemas.microsoft.com/office/powerpoint/2010/main" val="2935206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en-US" altLang="bg-BG" sz="2800" dirty="0" smtClean="0">
                <a:solidFill>
                  <a:schemeClr val="tx1"/>
                </a:solidFill>
                <a:ea typeface="Arial Unicode MS" pitchFamily="34" charset="-128"/>
                <a:cs typeface="Arial Unicode MS" pitchFamily="34" charset="-128"/>
              </a:rPr>
              <a:t>TARGET ORGANS</a:t>
            </a:r>
            <a:endParaRPr lang="bg-BG" altLang="bg-BG" sz="2800" dirty="0" smtClean="0">
              <a:solidFill>
                <a:schemeClr val="tx1"/>
              </a:solidFill>
              <a:ea typeface="Arial Unicode MS" pitchFamily="34" charset="-128"/>
              <a:cs typeface="Arial Unicode MS" pitchFamily="34" charset="-128"/>
            </a:endParaRPr>
          </a:p>
        </p:txBody>
      </p:sp>
      <p:sp>
        <p:nvSpPr>
          <p:cNvPr id="20483" name="Rectangle 3"/>
          <p:cNvSpPr>
            <a:spLocks noGrp="1" noChangeArrowheads="1"/>
          </p:cNvSpPr>
          <p:nvPr>
            <p:ph type="body" sz="half" idx="1"/>
          </p:nvPr>
        </p:nvSpPr>
        <p:spPr/>
        <p:txBody>
          <a:bodyPr/>
          <a:lstStyle/>
          <a:p>
            <a:pPr eaLnBrk="1" hangingPunct="1">
              <a:buFontTx/>
              <a:buNone/>
            </a:pPr>
            <a:endParaRPr lang="en-US" altLang="bg-BG" sz="2800" smtClean="0"/>
          </a:p>
          <a:p>
            <a:pPr eaLnBrk="1" hangingPunct="1"/>
            <a:endParaRPr lang="en-US" altLang="bg-BG" sz="2800" smtClean="0"/>
          </a:p>
          <a:p>
            <a:pPr eaLnBrk="1" hangingPunct="1">
              <a:buFontTx/>
              <a:buNone/>
            </a:pPr>
            <a:endParaRPr lang="en-US" altLang="bg-BG" sz="2800" smtClean="0">
              <a:solidFill>
                <a:srgbClr val="33CC33"/>
              </a:solidFill>
            </a:endParaRPr>
          </a:p>
          <a:p>
            <a:pPr eaLnBrk="1" hangingPunct="1">
              <a:buFontTx/>
              <a:buNone/>
            </a:pPr>
            <a:r>
              <a:rPr lang="en-US" altLang="bg-BG" sz="2800" smtClean="0"/>
              <a:t>Allergic Rhinitis</a:t>
            </a:r>
            <a:endParaRPr lang="bg-BG" altLang="bg-BG" sz="2400" smtClean="0">
              <a:ea typeface="Arial Unicode MS" pitchFamily="34" charset="-128"/>
              <a:cs typeface="Arial Unicode MS" pitchFamily="34" charset="-128"/>
            </a:endParaRPr>
          </a:p>
        </p:txBody>
      </p:sp>
      <p:sp>
        <p:nvSpPr>
          <p:cNvPr id="20484" name="Rectangle 7"/>
          <p:cNvSpPr>
            <a:spLocks noGrp="1" noChangeArrowheads="1"/>
          </p:cNvSpPr>
          <p:nvPr>
            <p:ph sz="half" idx="2"/>
          </p:nvPr>
        </p:nvSpPr>
        <p:spPr/>
        <p:txBody>
          <a:bodyPr/>
          <a:lstStyle/>
          <a:p>
            <a:pPr eaLnBrk="1" hangingPunct="1"/>
            <a:endParaRPr lang="bg-BG" altLang="bg-BG" sz="2800" smtClean="0"/>
          </a:p>
        </p:txBody>
      </p:sp>
      <p:pic>
        <p:nvPicPr>
          <p:cNvPr id="20485" name="Picture 9" descr="What-is-allergic-rhin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420938"/>
            <a:ext cx="30575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706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sz="half" idx="1"/>
          </p:nvPr>
        </p:nvSpPr>
        <p:spPr>
          <a:xfrm>
            <a:off x="1066800" y="1981200"/>
            <a:ext cx="3705225" cy="4114800"/>
          </a:xfrm>
        </p:spPr>
        <p:txBody>
          <a:bodyPr>
            <a:normAutofit/>
          </a:bodyPr>
          <a:lstStyle/>
          <a:p>
            <a:pPr marL="109728" indent="0" eaLnBrk="1" fontAlgn="auto" hangingPunct="1">
              <a:spcAft>
                <a:spcPts val="0"/>
              </a:spcAft>
              <a:buFont typeface="Wingdings 3"/>
              <a:buNone/>
              <a:defRPr/>
            </a:pPr>
            <a:endParaRPr lang="en-US" altLang="bg-BG" sz="2400" dirty="0"/>
          </a:p>
          <a:p>
            <a:pPr marL="365760" indent="-256032" eaLnBrk="1" fontAlgn="auto" hangingPunct="1">
              <a:spcAft>
                <a:spcPts val="0"/>
              </a:spcAft>
              <a:buFont typeface="Wingdings" pitchFamily="2" charset="2"/>
              <a:buNone/>
              <a:defRPr/>
            </a:pPr>
            <a:r>
              <a:rPr lang="en-US" altLang="bg-BG" sz="2800" dirty="0"/>
              <a:t>  </a:t>
            </a:r>
            <a:r>
              <a:rPr lang="bg-BG" altLang="bg-BG" sz="2400" dirty="0" smtClean="0">
                <a:latin typeface="Times New Roman" panose="02020603050405020304" pitchFamily="18" charset="0"/>
                <a:cs typeface="Times New Roman" panose="02020603050405020304" pitchFamily="18" charset="0"/>
              </a:rPr>
              <a:t>The </a:t>
            </a:r>
            <a:r>
              <a:rPr lang="bg-BG" altLang="bg-BG" sz="2400" dirty="0">
                <a:latin typeface="Times New Roman" panose="02020603050405020304" pitchFamily="18" charset="0"/>
                <a:cs typeface="Times New Roman" panose="02020603050405020304" pitchFamily="18" charset="0"/>
              </a:rPr>
              <a:t>Roman Emperor Augustus suffered from</a:t>
            </a:r>
            <a:r>
              <a:rPr lang="en-US" altLang="bg-BG" sz="2400" dirty="0">
                <a:latin typeface="Times New Roman" panose="02020603050405020304" pitchFamily="18" charset="0"/>
                <a:cs typeface="Times New Roman" panose="02020603050405020304" pitchFamily="18" charset="0"/>
              </a:rPr>
              <a:t> </a:t>
            </a:r>
            <a:r>
              <a:rPr lang="bg-BG" altLang="bg-BG" sz="2400" dirty="0">
                <a:latin typeface="Times New Roman" panose="02020603050405020304" pitchFamily="18" charset="0"/>
                <a:cs typeface="Times New Roman" panose="02020603050405020304" pitchFamily="18" charset="0"/>
              </a:rPr>
              <a:t>atopic syndrome (bronze sculpture, around 14 A.D.,</a:t>
            </a:r>
            <a:r>
              <a:rPr lang="en-US" altLang="bg-BG" sz="2400" dirty="0">
                <a:latin typeface="Times New Roman" panose="02020603050405020304" pitchFamily="18" charset="0"/>
                <a:cs typeface="Times New Roman" panose="02020603050405020304" pitchFamily="18" charset="0"/>
              </a:rPr>
              <a:t> </a:t>
            </a:r>
            <a:r>
              <a:rPr lang="bg-BG" altLang="bg-BG" sz="2400" dirty="0">
                <a:latin typeface="Times New Roman" panose="02020603050405020304" pitchFamily="18" charset="0"/>
                <a:cs typeface="Times New Roman" panose="02020603050405020304" pitchFamily="18" charset="0"/>
              </a:rPr>
              <a:t>British Museum, London)</a:t>
            </a:r>
          </a:p>
          <a:p>
            <a:pPr marL="365760" indent="-256032" eaLnBrk="1" fontAlgn="auto" hangingPunct="1">
              <a:spcAft>
                <a:spcPts val="0"/>
              </a:spcAft>
              <a:buFont typeface="Wingdings 3"/>
              <a:buChar char=""/>
              <a:defRPr/>
            </a:pPr>
            <a:endParaRPr lang="bg-BG" altLang="bg-BG" sz="2800" dirty="0">
              <a:solidFill>
                <a:srgbClr val="33CC33"/>
              </a:solidFill>
              <a:latin typeface="Arial" charset="0"/>
            </a:endParaRPr>
          </a:p>
        </p:txBody>
      </p:sp>
      <p:pic>
        <p:nvPicPr>
          <p:cNvPr id="25604"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68888" y="1600200"/>
            <a:ext cx="3197225" cy="4525963"/>
          </a:xfrm>
        </p:spPr>
      </p:pic>
    </p:spTree>
    <p:extLst>
      <p:ext uri="{BB962C8B-B14F-4D97-AF65-F5344CB8AC3E}">
        <p14:creationId xmlns:p14="http://schemas.microsoft.com/office/powerpoint/2010/main" val="350589485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2536</Words>
  <Application>Microsoft Office PowerPoint</Application>
  <PresentationFormat>On-screen Show (4:3)</PresentationFormat>
  <Paragraphs>405</Paragraphs>
  <Slides>70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 Unicode MS</vt:lpstr>
      <vt:lpstr>ＭＳ Ｐゴシック</vt:lpstr>
      <vt:lpstr>Arial</vt:lpstr>
      <vt:lpstr>Calibri</vt:lpstr>
      <vt:lpstr>Comic Sans MS</vt:lpstr>
      <vt:lpstr>Times New Roman</vt:lpstr>
      <vt:lpstr>Verdana</vt:lpstr>
      <vt:lpstr>Wingdings</vt:lpstr>
      <vt:lpstr>Wingdings 3</vt:lpstr>
      <vt:lpstr>Office Theme</vt:lpstr>
      <vt:lpstr>The basic concepts of allergies. Atopy. Genetic Mechanisms. Types of allergens</vt:lpstr>
      <vt:lpstr>INTRODUCTION</vt:lpstr>
      <vt:lpstr>GLOBAL ATLAS OF ALLERGY </vt:lpstr>
      <vt:lpstr>GLOBAL ATLAS OF ASTHMA</vt:lpstr>
      <vt:lpstr>GLOBAL ATLAS OF ALLERGIC RHINITIS AND CHRONIC RHINOSINUSITIS</vt:lpstr>
      <vt:lpstr>TARGET ORGANS</vt:lpstr>
      <vt:lpstr>TARGET ORGANS</vt:lpstr>
      <vt:lpstr>TARGET ORGANS</vt:lpstr>
      <vt:lpstr>PowerPoint Presentation</vt:lpstr>
      <vt:lpstr>PowerPoint Presentation</vt:lpstr>
      <vt:lpstr>PowerPoint Presentation</vt:lpstr>
      <vt:lpstr>PowerPoint Presentation</vt:lpstr>
      <vt:lpstr>PowerPoint Presentation</vt:lpstr>
      <vt:lpstr>PowerPoint Presentation</vt:lpstr>
      <vt:lpstr>DEFINITIONS</vt:lpstr>
      <vt:lpstr>PowerPoint Presentation</vt:lpstr>
      <vt:lpstr>MAJOR CELLS</vt:lpstr>
      <vt:lpstr>Immunoglobulin  Е </vt:lpstr>
      <vt:lpstr>IgE</vt:lpstr>
      <vt:lpstr>GENETIC MECHANISMS</vt:lpstr>
      <vt:lpstr>GENETIC MECHANISMS</vt:lpstr>
      <vt:lpstr>Immune Recognition of Allergen</vt:lpstr>
      <vt:lpstr>PowerPoint Presentation</vt:lpstr>
      <vt:lpstr> Mechanism of type  І  IGE mediated allergic reaction</vt:lpstr>
      <vt:lpstr>Mechanism of type  І  IgE mediated allergic reaction</vt:lpstr>
      <vt:lpstr>Mechanism of type  І  IgE mediated allergic reaction</vt:lpstr>
      <vt:lpstr>PowerPoint Presentation</vt:lpstr>
      <vt:lpstr>Mechanism of type  І  IgE mediated allergic reaction</vt:lpstr>
      <vt:lpstr>PowerPoint Presentation</vt:lpstr>
      <vt:lpstr>Th1 and Th2 Response</vt:lpstr>
      <vt:lpstr>PowerPoint Presentation</vt:lpstr>
      <vt:lpstr>PowerPoint Presentation</vt:lpstr>
      <vt:lpstr>PowerPoint Presentation</vt:lpstr>
      <vt:lpstr>Classification of Allergens</vt:lpstr>
      <vt:lpstr>Classification of Allergens</vt:lpstr>
      <vt:lpstr>House Dust Mites</vt:lpstr>
      <vt:lpstr>PowerPoint Presentation</vt:lpstr>
      <vt:lpstr>Allergens from pets</vt:lpstr>
      <vt:lpstr>Tree pollen allergens</vt:lpstr>
      <vt:lpstr>Grass allergens</vt:lpstr>
      <vt:lpstr>Pollen Calendar</vt:lpstr>
      <vt:lpstr>Weed Allergens</vt:lpstr>
      <vt:lpstr>Food Allergens</vt:lpstr>
      <vt:lpstr>Structural Biology of Allergens</vt:lpstr>
      <vt:lpstr>PowerPoint Presentation</vt:lpstr>
      <vt:lpstr>POLLENS</vt:lpstr>
      <vt:lpstr>PowerPoint Presentation</vt:lpstr>
      <vt:lpstr>PowerPoint Presentation</vt:lpstr>
      <vt:lpstr>PowerPoint Presentation</vt:lpstr>
      <vt:lpstr>ALLERGY TESTING</vt:lpstr>
      <vt:lpstr>Skin Testing</vt:lpstr>
      <vt:lpstr>PowerPoint Presentation</vt:lpstr>
      <vt:lpstr>PowerPoint Presentation</vt:lpstr>
      <vt:lpstr>Skin test devices</vt:lpstr>
      <vt:lpstr>Prick test</vt:lpstr>
      <vt:lpstr>Prick-Prick test</vt:lpstr>
      <vt:lpstr>Skin Prick  -Technique</vt:lpstr>
      <vt:lpstr>PowerPoint Presentation</vt:lpstr>
      <vt:lpstr>Skin Prick  -Technique</vt:lpstr>
      <vt:lpstr>PowerPoint Presentation</vt:lpstr>
      <vt:lpstr>PowerPoint Presentation</vt:lpstr>
      <vt:lpstr>PowerPoint Presentation</vt:lpstr>
      <vt:lpstr>Which test?</vt:lpstr>
      <vt:lpstr>Intradermal test</vt:lpstr>
      <vt:lpstr>Patch test</vt:lpstr>
      <vt:lpstr>Patch testing for diagnosing causal sensitiser in allergic contact eczema </vt:lpstr>
      <vt:lpstr>PowerPoint Presentation</vt:lpstr>
      <vt:lpstr>How Many Drug Tests?</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 concepts of allergies. Atopy. Genetic Mechanisms. Types of allergens</dc:title>
  <dc:creator>Vania</dc:creator>
  <cp:lastModifiedBy>Tzanev-Home</cp:lastModifiedBy>
  <cp:revision>3</cp:revision>
  <dcterms:created xsi:type="dcterms:W3CDTF">2006-08-16T00:00:00Z</dcterms:created>
  <dcterms:modified xsi:type="dcterms:W3CDTF">2020-03-19T06:25:58Z</dcterms:modified>
</cp:coreProperties>
</file>