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2060"/>
                </a:solidFill>
              </a:rPr>
              <a:t>гръцки представки</a:t>
            </a:r>
            <a:endParaRPr lang="bg-B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33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2">
                    <a:lumMod val="50000"/>
                  </a:schemeClr>
                </a:solidFill>
              </a:rPr>
              <a:t>Гръцки представки</a:t>
            </a:r>
            <a:endParaRPr lang="bg-B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bg-BG" sz="2400" i="1" u="sng" dirty="0">
                <a:solidFill>
                  <a:srgbClr val="002060"/>
                </a:solidFill>
              </a:rPr>
              <a:t>a-,an</a:t>
            </a:r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липса,отрицание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отсъствие</a:t>
            </a:r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			</a:t>
            </a:r>
            <a:endParaRPr lang="bg-BG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i="1" dirty="0" smtClean="0">
                <a:solidFill>
                  <a:srgbClr val="00B0F0"/>
                </a:solidFill>
              </a:rPr>
              <a:t>atrophia</a:t>
            </a:r>
            <a:r>
              <a:rPr lang="en-GB" sz="2400" i="1" dirty="0" smtClean="0">
                <a:solidFill>
                  <a:srgbClr val="00B0F0"/>
                </a:solidFill>
              </a:rPr>
              <a:t>,</a:t>
            </a:r>
            <a:r>
              <a:rPr lang="en-GB" sz="2400" i="1" dirty="0" err="1" smtClean="0">
                <a:solidFill>
                  <a:srgbClr val="00B0F0"/>
                </a:solidFill>
              </a:rPr>
              <a:t>ae,f</a:t>
            </a:r>
            <a:r>
              <a:rPr lang="en-GB" sz="2400" i="1" dirty="0" smtClean="0">
                <a:solidFill>
                  <a:srgbClr val="00B0F0"/>
                </a:solidFill>
              </a:rPr>
              <a:t> </a:t>
            </a:r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атрофия</a:t>
            </a:r>
            <a:endParaRPr lang="bg-BG" sz="2400" i="1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i="1" dirty="0" smtClean="0">
                <a:solidFill>
                  <a:srgbClr val="00B0F0"/>
                </a:solidFill>
              </a:rPr>
              <a:t>anaemia</a:t>
            </a:r>
            <a:r>
              <a:rPr lang="en-GB" sz="2400" i="1" dirty="0">
                <a:solidFill>
                  <a:srgbClr val="00B0F0"/>
                </a:solidFill>
              </a:rPr>
              <a:t> ,</a:t>
            </a:r>
            <a:r>
              <a:rPr lang="en-GB" sz="2400" i="1" dirty="0" err="1" smtClean="0">
                <a:solidFill>
                  <a:srgbClr val="00B0F0"/>
                </a:solidFill>
              </a:rPr>
              <a:t>ae,f</a:t>
            </a:r>
            <a:r>
              <a:rPr lang="en-GB" sz="2400" i="1" dirty="0" smtClean="0">
                <a:solidFill>
                  <a:srgbClr val="00B0F0"/>
                </a:solidFill>
              </a:rPr>
              <a:t> </a:t>
            </a:r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 малокръвие</a:t>
            </a:r>
            <a:endParaRPr lang="bg-BG" sz="2400" i="1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endParaRPr lang="en-GB" sz="2400" i="1" u="sng" dirty="0" smtClean="0">
              <a:solidFill>
                <a:srgbClr val="002060"/>
              </a:solidFill>
            </a:endParaRPr>
          </a:p>
          <a:p>
            <a:pPr hangingPunct="0"/>
            <a:r>
              <a:rPr lang="bg-BG" sz="2400" i="1" u="sng" dirty="0" smtClean="0">
                <a:solidFill>
                  <a:srgbClr val="002060"/>
                </a:solidFill>
              </a:rPr>
              <a:t>ana-</a:t>
            </a:r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		движение нагоре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повторение, усилване </a:t>
            </a:r>
            <a:endParaRPr lang="bg-BG" sz="2400" i="1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i="1" dirty="0" smtClean="0">
                <a:solidFill>
                  <a:srgbClr val="00B0F0"/>
                </a:solidFill>
              </a:rPr>
              <a:t>anabiosis</a:t>
            </a:r>
            <a:r>
              <a:rPr lang="en-GB" sz="2400" i="1" dirty="0" smtClean="0">
                <a:solidFill>
                  <a:srgbClr val="00B0F0"/>
                </a:solidFill>
              </a:rPr>
              <a:t>,</a:t>
            </a:r>
            <a:r>
              <a:rPr lang="en-GB" sz="2400" i="1" dirty="0" err="1" smtClean="0">
                <a:solidFill>
                  <a:srgbClr val="00B0F0"/>
                </a:solidFill>
              </a:rPr>
              <a:t>is,f</a:t>
            </a:r>
            <a:r>
              <a:rPr lang="bg-BG" sz="2400" i="1" dirty="0" smtClean="0">
                <a:solidFill>
                  <a:srgbClr val="00B0F0"/>
                </a:solidFill>
              </a:rPr>
              <a:t> 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GB" sz="24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анабиоза</a:t>
            </a:r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			</a:t>
            </a:r>
            <a:endParaRPr lang="bg-BG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i="1" dirty="0" smtClean="0">
                <a:solidFill>
                  <a:srgbClr val="00B0F0"/>
                </a:solidFill>
              </a:rPr>
              <a:t>anamnesis</a:t>
            </a:r>
            <a:r>
              <a:rPr lang="en-GB" sz="2400" i="1" dirty="0">
                <a:solidFill>
                  <a:srgbClr val="00B0F0"/>
                </a:solidFill>
              </a:rPr>
              <a:t> ,</a:t>
            </a:r>
            <a:r>
              <a:rPr lang="en-GB" sz="2400" i="1" dirty="0" err="1">
                <a:solidFill>
                  <a:srgbClr val="00B0F0"/>
                </a:solidFill>
              </a:rPr>
              <a:t>is,f</a:t>
            </a:r>
            <a:r>
              <a:rPr lang="bg-BG" sz="2400" i="1" dirty="0" smtClean="0">
                <a:solidFill>
                  <a:srgbClr val="00B0F0"/>
                </a:solidFill>
              </a:rPr>
              <a:t> </a:t>
            </a:r>
            <a:r>
              <a:rPr lang="bg-BG" sz="2400" i="1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i="1" dirty="0" smtClean="0">
                <a:solidFill>
                  <a:schemeClr val="accent2">
                    <a:lumMod val="50000"/>
                  </a:schemeClr>
                </a:solidFill>
              </a:rPr>
              <a:t> припомняне</a:t>
            </a:r>
            <a:endParaRPr lang="bg-BG" sz="2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520940" cy="548640"/>
          </a:xfrm>
        </p:spPr>
        <p:txBody>
          <a:bodyPr/>
          <a:lstStyle/>
          <a:p>
            <a:r>
              <a:rPr lang="bg-BG" dirty="0">
                <a:solidFill>
                  <a:schemeClr val="accent2">
                    <a:lumMod val="50000"/>
                  </a:schemeClr>
                </a:solidFill>
              </a:rPr>
              <a:t>Гръцки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anti-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против,срещу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</a:t>
            </a:r>
            <a:endParaRPr lang="en-GB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antipyretica </a:t>
            </a:r>
            <a:r>
              <a:rPr lang="en-GB" sz="2400" b="0" dirty="0" smtClean="0">
                <a:solidFill>
                  <a:srgbClr val="00B0F0"/>
                </a:solidFill>
              </a:rPr>
              <a:t>(</a:t>
            </a:r>
            <a:r>
              <a:rPr lang="en-GB" sz="2400" b="0" dirty="0" err="1" smtClean="0">
                <a:solidFill>
                  <a:srgbClr val="00B0F0"/>
                </a:solidFill>
              </a:rPr>
              <a:t>remedia</a:t>
            </a:r>
            <a:r>
              <a:rPr lang="en-GB" sz="2400" b="0" dirty="0" smtClean="0">
                <a:solidFill>
                  <a:srgbClr val="00B0F0"/>
                </a:solidFill>
              </a:rPr>
              <a:t>)</a:t>
            </a:r>
            <a:r>
              <a:rPr lang="en-GB" sz="2400" b="0" dirty="0">
                <a:solidFill>
                  <a:srgbClr val="00B0F0"/>
                </a:solidFill>
              </a:rPr>
              <a:t> 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противотемпературни</a:t>
            </a:r>
            <a:endParaRPr lang="en-GB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en-GB" sz="2400" b="0" dirty="0" err="1" smtClean="0">
                <a:solidFill>
                  <a:srgbClr val="00B0F0"/>
                </a:solidFill>
              </a:rPr>
              <a:t>antiperistaltica,ae,f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– обратна перисталтика</a:t>
            </a: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apo-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отделяне,произход,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прекъсване</a:t>
            </a: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rgbClr val="00B0F0"/>
                </a:solidFill>
              </a:rPr>
              <a:t>apophysis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is,f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апофиза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 smtClean="0">
                <a:solidFill>
                  <a:srgbClr val="002060"/>
                </a:solidFill>
              </a:rPr>
              <a:t>cata-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движение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надолу	</a:t>
            </a: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catabolismus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i,m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–катаболизъм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съвкупност от химични реакции на образуване в организма на прости вещества от сложни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chemeClr val="accent2">
                    <a:lumMod val="50000"/>
                  </a:schemeClr>
                </a:solidFill>
              </a:rPr>
              <a:t>Гръцки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hangingPunct="0"/>
            <a:r>
              <a:rPr lang="bg-BG" sz="2400" b="0" u="sng" dirty="0" smtClean="0">
                <a:solidFill>
                  <a:srgbClr val="002060"/>
                </a:solidFill>
              </a:rPr>
              <a:t>dia-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движение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на всички страни,	</a:t>
            </a:r>
            <a:endParaRPr lang="bg-BG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rgbClr val="00B0F0"/>
                </a:solidFill>
              </a:rPr>
              <a:t>diagnosis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is,f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разпознаване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	</a:t>
            </a: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rgbClr val="00B0F0"/>
                </a:solidFill>
              </a:rPr>
              <a:t>diaclasis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is,f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разчупване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endParaRPr lang="en-US" sz="2400" b="0" u="sng" dirty="0" smtClean="0">
              <a:solidFill>
                <a:srgbClr val="002060"/>
              </a:solidFill>
            </a:endParaRPr>
          </a:p>
          <a:p>
            <a:pPr hangingPunct="0"/>
            <a:r>
              <a:rPr lang="bg-BG" sz="2400" b="0" u="sng" dirty="0" smtClean="0">
                <a:solidFill>
                  <a:srgbClr val="002060"/>
                </a:solidFill>
              </a:rPr>
              <a:t>dys-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разстройство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, нарушаване на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функциите</a:t>
            </a:r>
            <a:endParaRPr lang="en-US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US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en-US" sz="2400" b="0" dirty="0" smtClean="0">
                <a:solidFill>
                  <a:srgbClr val="00B0F0"/>
                </a:solidFill>
              </a:rPr>
              <a:t>d</a:t>
            </a:r>
            <a:r>
              <a:rPr lang="bg-BG" sz="2400" b="0" dirty="0" smtClean="0">
                <a:solidFill>
                  <a:srgbClr val="00B0F0"/>
                </a:solidFill>
              </a:rPr>
              <a:t>ystrophia</a:t>
            </a:r>
            <a:r>
              <a:rPr lang="en-US" sz="2400" b="0" dirty="0" smtClean="0">
                <a:solidFill>
                  <a:srgbClr val="00B0F0"/>
                </a:solidFill>
              </a:rPr>
              <a:t>,</a:t>
            </a:r>
            <a:r>
              <a:rPr lang="en-US" sz="2400" b="0" dirty="0" err="1" smtClean="0">
                <a:solidFill>
                  <a:srgbClr val="00B0F0"/>
                </a:solidFill>
              </a:rPr>
              <a:t>ae,f</a:t>
            </a:r>
            <a:r>
              <a:rPr lang="en-US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нарушено хранене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US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dyspepsia</a:t>
            </a:r>
            <a:r>
              <a:rPr lang="en-US" sz="2400" b="0" dirty="0" smtClean="0">
                <a:solidFill>
                  <a:srgbClr val="00B0F0"/>
                </a:solidFill>
              </a:rPr>
              <a:t>, </a:t>
            </a:r>
            <a:r>
              <a:rPr lang="en-US" sz="2400" b="0" dirty="0" err="1" smtClean="0">
                <a:solidFill>
                  <a:srgbClr val="00B0F0"/>
                </a:solidFill>
              </a:rPr>
              <a:t>ae,f</a:t>
            </a:r>
            <a:r>
              <a:rPr lang="en-US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нарушено храносмилане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32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chemeClr val="accent2">
                    <a:lumMod val="50000"/>
                  </a:schemeClr>
                </a:solidFill>
              </a:rPr>
              <a:t>Гръцки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ec-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отделяне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, из-, от-			</a:t>
            </a:r>
            <a:endParaRPr lang="en-US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US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ectomia</a:t>
            </a:r>
            <a:r>
              <a:rPr lang="en-US" sz="2400" b="0" dirty="0" smtClean="0">
                <a:solidFill>
                  <a:srgbClr val="00B0F0"/>
                </a:solidFill>
              </a:rPr>
              <a:t>,</a:t>
            </a:r>
            <a:r>
              <a:rPr lang="en-US" sz="2400" b="0" dirty="0" err="1" smtClean="0">
                <a:solidFill>
                  <a:srgbClr val="00B0F0"/>
                </a:solidFill>
              </a:rPr>
              <a:t>ae,f</a:t>
            </a:r>
            <a:r>
              <a:rPr lang="en-US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 изрязване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премахване на орган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ecto-,</a:t>
            </a:r>
            <a:r>
              <a:rPr lang="bg-BG" sz="2400" b="0" u="sng" dirty="0" smtClean="0">
                <a:solidFill>
                  <a:srgbClr val="002060"/>
                </a:solidFill>
              </a:rPr>
              <a:t>exo-  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навън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, вън от 		</a:t>
            </a:r>
            <a:endParaRPr lang="en-US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US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ectoderma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atis,n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ектодерма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endo-,en-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вътре,във			</a:t>
            </a:r>
            <a:endParaRPr lang="en-US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US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endoderma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atis,n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– ендодерма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epi-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над			</a:t>
            </a:r>
            <a:endParaRPr lang="en-US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US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epidermis,</a:t>
            </a:r>
            <a:r>
              <a:rPr lang="en-GB" sz="2400" b="0" dirty="0" err="1" smtClean="0">
                <a:solidFill>
                  <a:schemeClr val="accent2">
                    <a:lumMod val="50000"/>
                  </a:schemeClr>
                </a:solidFill>
              </a:rPr>
              <a:t>is,f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– покривен слой на кожата</a:t>
            </a: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en-GB" sz="2400" b="0" dirty="0" err="1" smtClean="0">
                <a:solidFill>
                  <a:schemeClr val="accent2">
                    <a:lumMod val="50000"/>
                  </a:schemeClr>
                </a:solidFill>
              </a:rPr>
              <a:t>epidemia,ae,f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– масово разпространение на заразна болест, която обхваща значителен брой от хората в едно населено място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1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chemeClr val="accent2">
                    <a:lumMod val="50000"/>
                  </a:schemeClr>
                </a:solidFill>
              </a:rPr>
              <a:t>Гръцки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meta-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промяна</a:t>
            </a: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после, след, зад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		</a:t>
            </a:r>
            <a:endParaRPr lang="bg-BG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metastasis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is,f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разсейка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para-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1. положение от две страни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rgbClr val="00B0F0"/>
                </a:solidFill>
              </a:rPr>
              <a:t>parotis</a:t>
            </a:r>
            <a:r>
              <a:rPr lang="en-GB" sz="2400" b="0" dirty="0" smtClean="0">
                <a:solidFill>
                  <a:srgbClr val="00B0F0"/>
                </a:solidFill>
              </a:rPr>
              <a:t>, </a:t>
            </a:r>
            <a:r>
              <a:rPr lang="en-GB" sz="2400" b="0" dirty="0" err="1" smtClean="0">
                <a:solidFill>
                  <a:srgbClr val="00B0F0"/>
                </a:solidFill>
              </a:rPr>
              <a:t>tidis,f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околоушна жлеза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                     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. сходство		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rgbClr val="00B0F0"/>
                </a:solidFill>
              </a:rPr>
              <a:t>paratyphus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>
                <a:solidFill>
                  <a:srgbClr val="00B0F0"/>
                </a:solidFill>
              </a:rPr>
              <a:t>i</a:t>
            </a:r>
            <a:r>
              <a:rPr lang="en-GB" sz="2400" b="0" dirty="0" err="1" smtClean="0">
                <a:solidFill>
                  <a:srgbClr val="00B0F0"/>
                </a:solidFill>
              </a:rPr>
              <a:t>,m</a:t>
            </a:r>
            <a:r>
              <a:rPr lang="bg-BG" sz="2400" b="0" dirty="0">
                <a:solidFill>
                  <a:srgbClr val="00B0F0"/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коремен паратиф; общо наименование за инфекциозни болести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peri-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около, наоколо, от всички страни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	</a:t>
            </a:r>
            <a:endParaRPr lang="en-GB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periosteum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i,n</a:t>
            </a:r>
            <a:r>
              <a:rPr lang="bg-BG" sz="2400" b="0" dirty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надкостница</a:t>
            </a: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bg1"/>
                </a:solidFill>
              </a:rPr>
              <a:t>- </a:t>
            </a:r>
            <a:r>
              <a:rPr lang="en-GB" sz="2400" b="0" dirty="0" err="1" smtClean="0">
                <a:solidFill>
                  <a:schemeClr val="bg1"/>
                </a:solidFill>
              </a:rPr>
              <a:t>pericardium,ii,n</a:t>
            </a:r>
            <a:r>
              <a:rPr lang="en-GB" sz="2400" b="0" dirty="0" smtClean="0">
                <a:solidFill>
                  <a:schemeClr val="bg1"/>
                </a:solidFill>
              </a:rPr>
              <a:t> </a:t>
            </a:r>
            <a:r>
              <a:rPr lang="bg-BG" sz="2400" b="0" dirty="0" smtClean="0">
                <a:solidFill>
                  <a:schemeClr val="bg1"/>
                </a:solidFill>
              </a:rPr>
              <a:t>– перикард, околосърцева обвивка</a:t>
            </a:r>
            <a:endParaRPr lang="bg-BG" sz="2400" b="0" dirty="0">
              <a:solidFill>
                <a:schemeClr val="bg1"/>
              </a:solidFill>
            </a:endParaRPr>
          </a:p>
          <a:p>
            <a:pPr hangingPunct="0"/>
            <a:r>
              <a:rPr lang="bg-BG" sz="2400" b="0" u="sng" dirty="0" smtClean="0">
                <a:solidFill>
                  <a:schemeClr val="bg1"/>
                </a:solidFill>
              </a:rPr>
              <a:t>pro-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smtClean="0">
                <a:solidFill>
                  <a:schemeClr val="bg1"/>
                </a:solidFill>
              </a:rPr>
              <a:t> </a:t>
            </a:r>
            <a:r>
              <a:rPr lang="bg-BG" sz="2400" b="0" dirty="0" smtClean="0">
                <a:solidFill>
                  <a:schemeClr val="bg1"/>
                </a:solidFill>
              </a:rPr>
              <a:t>напред</a:t>
            </a:r>
            <a:r>
              <a:rPr lang="bg-BG" sz="2400" b="0" dirty="0">
                <a:solidFill>
                  <a:schemeClr val="bg1"/>
                </a:solidFill>
              </a:rPr>
              <a:t>, </a:t>
            </a:r>
            <a:r>
              <a:rPr lang="bg-BG" sz="2400" b="0" dirty="0" smtClean="0">
                <a:solidFill>
                  <a:schemeClr val="bg1"/>
                </a:solidFill>
              </a:rPr>
              <a:t>предварително</a:t>
            </a:r>
            <a:r>
              <a:rPr lang="en-GB" sz="2400" b="0" dirty="0" smtClean="0">
                <a:solidFill>
                  <a:schemeClr val="bg1"/>
                </a:solidFill>
              </a:rPr>
              <a:t>, </a:t>
            </a:r>
            <a:r>
              <a:rPr lang="bg-BG" sz="2400" b="0" dirty="0" smtClean="0">
                <a:solidFill>
                  <a:schemeClr val="bg1"/>
                </a:solidFill>
              </a:rPr>
              <a:t>отпред, пред, преден</a:t>
            </a:r>
            <a:r>
              <a:rPr lang="bg-BG" sz="2400" b="0" dirty="0">
                <a:solidFill>
                  <a:schemeClr val="bg1"/>
                </a:solidFill>
              </a:rPr>
              <a:t>	</a:t>
            </a:r>
            <a:endParaRPr lang="en-GB" sz="2400" b="0" dirty="0" smtClean="0">
              <a:solidFill>
                <a:schemeClr val="bg1"/>
              </a:solidFill>
            </a:endParaRPr>
          </a:p>
          <a:p>
            <a:pPr hangingPunct="0"/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smtClean="0">
                <a:solidFill>
                  <a:schemeClr val="bg1"/>
                </a:solidFill>
              </a:rPr>
              <a:t> -</a:t>
            </a:r>
            <a:r>
              <a:rPr lang="bg-BG" sz="2400" b="0" dirty="0" smtClean="0">
                <a:solidFill>
                  <a:schemeClr val="bg1"/>
                </a:solidFill>
              </a:rPr>
              <a:t>prophylaxix</a:t>
            </a:r>
            <a:r>
              <a:rPr lang="en-GB" sz="2400" b="0" dirty="0" smtClean="0">
                <a:solidFill>
                  <a:schemeClr val="bg1"/>
                </a:solidFill>
              </a:rPr>
              <a:t>,</a:t>
            </a:r>
            <a:r>
              <a:rPr lang="en-GB" sz="2400" b="0" dirty="0" err="1" smtClean="0">
                <a:solidFill>
                  <a:schemeClr val="bg1"/>
                </a:solidFill>
              </a:rPr>
              <a:t>is,f</a:t>
            </a:r>
            <a:r>
              <a:rPr lang="en-GB" sz="2400" b="0" dirty="0" smtClean="0">
                <a:solidFill>
                  <a:schemeClr val="bg1"/>
                </a:solidFill>
              </a:rPr>
              <a:t> </a:t>
            </a:r>
            <a:r>
              <a:rPr lang="bg-BG" sz="2400" b="0" dirty="0">
                <a:solidFill>
                  <a:schemeClr val="bg1"/>
                </a:solidFill>
              </a:rPr>
              <a:t>– </a:t>
            </a:r>
            <a:r>
              <a:rPr lang="bg-BG" sz="2400" b="0" dirty="0" smtClean="0">
                <a:solidFill>
                  <a:schemeClr val="bg1"/>
                </a:solidFill>
              </a:rPr>
              <a:t>предпазване</a:t>
            </a:r>
            <a:r>
              <a:rPr lang="en-GB" sz="2400" b="0" dirty="0" smtClean="0">
                <a:solidFill>
                  <a:schemeClr val="bg1"/>
                </a:solidFill>
              </a:rPr>
              <a:t>, </a:t>
            </a:r>
            <a:r>
              <a:rPr lang="bg-BG" sz="2400" b="0" dirty="0" smtClean="0">
                <a:solidFill>
                  <a:schemeClr val="bg1"/>
                </a:solidFill>
              </a:rPr>
              <a:t>профилактика</a:t>
            </a:r>
            <a:endParaRPr lang="bg-BG" sz="2400" b="0" dirty="0">
              <a:solidFill>
                <a:schemeClr val="bg1"/>
              </a:solidFill>
            </a:endParaRPr>
          </a:p>
          <a:p>
            <a:endParaRPr lang="bg-BG" sz="2800" b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chemeClr val="accent2">
                    <a:lumMod val="50000"/>
                  </a:schemeClr>
                </a:solidFill>
              </a:rPr>
              <a:t>Гръцки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hangingPunct="0"/>
            <a:r>
              <a:rPr lang="bg-BG" sz="2400" u="sng" dirty="0">
                <a:solidFill>
                  <a:srgbClr val="002060"/>
                </a:solidFill>
              </a:rPr>
              <a:t>syn-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заедно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, със			</a:t>
            </a:r>
            <a:endParaRPr lang="bg-BG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dirty="0" smtClean="0">
                <a:solidFill>
                  <a:srgbClr val="00B0F0"/>
                </a:solidFill>
              </a:rPr>
              <a:t>syndactylia</a:t>
            </a:r>
            <a:r>
              <a:rPr lang="en-GB" sz="2400" dirty="0" smtClean="0">
                <a:solidFill>
                  <a:srgbClr val="00B0F0"/>
                </a:solidFill>
              </a:rPr>
              <a:t>,</a:t>
            </a:r>
            <a:r>
              <a:rPr lang="en-GB" sz="2400" dirty="0" err="1" smtClean="0">
                <a:solidFill>
                  <a:srgbClr val="00B0F0"/>
                </a:solidFill>
              </a:rPr>
              <a:t>ae,f</a:t>
            </a:r>
            <a:r>
              <a:rPr lang="en-GB" sz="2400" dirty="0" smtClean="0">
                <a:solidFill>
                  <a:srgbClr val="00B0F0"/>
                </a:solidFill>
              </a:rPr>
              <a:t> 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срастване 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пръсти</a:t>
            </a:r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u="sng" dirty="0">
                <a:solidFill>
                  <a:srgbClr val="002060"/>
                </a:solidFill>
              </a:rPr>
              <a:t>hyper-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над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свръх, прекомерно усилване </a:t>
            </a:r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 - </a:t>
            </a:r>
            <a:r>
              <a:rPr lang="bg-BG" sz="2400" dirty="0" smtClean="0">
                <a:solidFill>
                  <a:srgbClr val="00B0F0"/>
                </a:solidFill>
              </a:rPr>
              <a:t>hypertonia,</a:t>
            </a:r>
            <a:r>
              <a:rPr lang="en-GB" sz="2400" dirty="0">
                <a:solidFill>
                  <a:srgbClr val="00B0F0"/>
                </a:solidFill>
              </a:rPr>
              <a:t> </a:t>
            </a:r>
            <a:r>
              <a:rPr lang="en-GB" sz="2400" dirty="0" err="1">
                <a:solidFill>
                  <a:srgbClr val="00B0F0"/>
                </a:solidFill>
              </a:rPr>
              <a:t>ae,f</a:t>
            </a:r>
            <a:r>
              <a:rPr lang="en-GB" sz="2400" dirty="0">
                <a:solidFill>
                  <a:srgbClr val="00B0F0"/>
                </a:solidFill>
              </a:rPr>
              <a:t> 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хипертония </a:t>
            </a:r>
          </a:p>
          <a:p>
            <a:pPr hangingPunct="0"/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 - </a:t>
            </a:r>
            <a:r>
              <a:rPr lang="en-GB" sz="2400" dirty="0" err="1" smtClean="0">
                <a:solidFill>
                  <a:srgbClr val="00B0F0"/>
                </a:solidFill>
              </a:rPr>
              <a:t>hyperemesis,is,f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извънредно силно повръщане</a:t>
            </a:r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u="sng" dirty="0">
                <a:solidFill>
                  <a:srgbClr val="002060"/>
                </a:solidFill>
              </a:rPr>
              <a:t>hypo-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		под,по-малко			</a:t>
            </a:r>
            <a:endParaRPr lang="bg-BG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dirty="0" smtClean="0">
                <a:solidFill>
                  <a:srgbClr val="00B0F0"/>
                </a:solidFill>
              </a:rPr>
              <a:t>hypotonia,</a:t>
            </a:r>
            <a:r>
              <a:rPr lang="en-GB" sz="2400" dirty="0" err="1" smtClean="0">
                <a:solidFill>
                  <a:srgbClr val="00B0F0"/>
                </a:solidFill>
              </a:rPr>
              <a:t>ae,f</a:t>
            </a:r>
            <a:r>
              <a:rPr lang="en-GB" sz="2400" dirty="0" smtClean="0">
                <a:solidFill>
                  <a:srgbClr val="00B0F0"/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–хипотония</a:t>
            </a:r>
          </a:p>
          <a:p>
            <a:pPr hangingPunct="0"/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 -</a:t>
            </a:r>
            <a:r>
              <a:rPr lang="bg-BG" sz="2400" dirty="0" smtClean="0">
                <a:solidFill>
                  <a:srgbClr val="00B0F0"/>
                </a:solidFill>
              </a:rPr>
              <a:t> </a:t>
            </a:r>
            <a:r>
              <a:rPr lang="en-GB" sz="2400" smtClean="0">
                <a:solidFill>
                  <a:srgbClr val="00B0F0"/>
                </a:solidFill>
              </a:rPr>
              <a:t>hypoxia,ae,f</a:t>
            </a:r>
            <a:r>
              <a:rPr lang="en-GB" sz="2400" dirty="0" smtClean="0">
                <a:solidFill>
                  <a:srgbClr val="00B0F0"/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намаляване съдържанието на кислород в тъканите</a:t>
            </a:r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0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333</TotalTime>
  <Words>412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Franklin Gothic Book</vt:lpstr>
      <vt:lpstr>Franklin Gothic Medium</vt:lpstr>
      <vt:lpstr>Tunga</vt:lpstr>
      <vt:lpstr>Wingdings</vt:lpstr>
      <vt:lpstr>Angles</vt:lpstr>
      <vt:lpstr>гръцки представки</vt:lpstr>
      <vt:lpstr>Гръцки представки</vt:lpstr>
      <vt:lpstr>Гръцки представки</vt:lpstr>
      <vt:lpstr>Гръцки представки</vt:lpstr>
      <vt:lpstr>Гръцки представки</vt:lpstr>
      <vt:lpstr>Гръцки представки</vt:lpstr>
      <vt:lpstr>Гръцки представки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Латински и гръцки представки</dc:title>
  <dc:creator>User</dc:creator>
  <cp:lastModifiedBy>Tzanev-Home</cp:lastModifiedBy>
  <cp:revision>30</cp:revision>
  <dcterms:created xsi:type="dcterms:W3CDTF">2006-08-16T00:00:00Z</dcterms:created>
  <dcterms:modified xsi:type="dcterms:W3CDTF">2020-03-20T03:35:21Z</dcterms:modified>
</cp:coreProperties>
</file>