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>
                <a:solidFill>
                  <a:srgbClr val="002060"/>
                </a:solidFill>
              </a:rPr>
              <a:t>Латински представки</a:t>
            </a:r>
            <a:endParaRPr lang="bg-B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33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rgbClr val="002060"/>
                </a:solidFill>
              </a:rPr>
              <a:t>Латински представки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400" b="0" u="sng" dirty="0">
                <a:solidFill>
                  <a:srgbClr val="002060"/>
                </a:solidFill>
              </a:rPr>
              <a:t>ob-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противопоставяне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		</a:t>
            </a:r>
            <a:endParaRPr lang="en-GB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GB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-</a:t>
            </a:r>
            <a:r>
              <a:rPr lang="bg-BG" sz="2400" b="0" dirty="0" smtClean="0">
                <a:solidFill>
                  <a:srgbClr val="00B0F0"/>
                </a:solidFill>
              </a:rPr>
              <a:t>opponens</a:t>
            </a:r>
            <a:r>
              <a:rPr lang="en-GB" sz="2400" b="0" dirty="0" smtClean="0">
                <a:solidFill>
                  <a:srgbClr val="00B0F0"/>
                </a:solidFill>
              </a:rPr>
              <a:t>,</a:t>
            </a:r>
            <a:r>
              <a:rPr lang="en-GB" sz="2400" b="0" dirty="0" err="1" smtClean="0">
                <a:solidFill>
                  <a:srgbClr val="00B0F0"/>
                </a:solidFill>
              </a:rPr>
              <a:t>entis</a:t>
            </a:r>
            <a:r>
              <a:rPr lang="en-GB" sz="2400" b="0" dirty="0" smtClean="0">
                <a:solidFill>
                  <a:srgbClr val="00B0F0"/>
                </a:solidFill>
              </a:rPr>
              <a:t>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противопоставящ се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b="0" u="sng" dirty="0">
                <a:solidFill>
                  <a:srgbClr val="002060"/>
                </a:solidFill>
              </a:rPr>
              <a:t>per-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	1. движение през нещо		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bg-BG" sz="2400" b="0" dirty="0" smtClean="0">
                <a:solidFill>
                  <a:srgbClr val="00B0F0"/>
                </a:solidFill>
              </a:rPr>
              <a:t>perforatio</a:t>
            </a:r>
            <a:r>
              <a:rPr lang="en-GB" sz="2400" b="0" dirty="0" smtClean="0">
                <a:solidFill>
                  <a:srgbClr val="00B0F0"/>
                </a:solidFill>
              </a:rPr>
              <a:t>,</a:t>
            </a:r>
            <a:r>
              <a:rPr lang="en-GB" sz="2400" b="0" dirty="0" err="1" smtClean="0">
                <a:solidFill>
                  <a:srgbClr val="00B0F0"/>
                </a:solidFill>
              </a:rPr>
              <a:t>onis,f</a:t>
            </a:r>
            <a:r>
              <a:rPr lang="bg-BG" sz="2400" b="0" dirty="0" smtClean="0">
                <a:solidFill>
                  <a:srgbClr val="00B0F0"/>
                </a:solidFill>
              </a:rPr>
              <a:t>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пробиване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	2. засилва дадено значение		</a:t>
            </a:r>
            <a:endParaRPr lang="en-GB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GB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   </a:t>
            </a:r>
            <a:r>
              <a:rPr lang="bg-BG" sz="2400" b="0" dirty="0" smtClean="0">
                <a:solidFill>
                  <a:srgbClr val="00B0F0"/>
                </a:solidFill>
              </a:rPr>
              <a:t>pertussis</a:t>
            </a:r>
            <a:r>
              <a:rPr lang="en-GB" sz="2400" b="0" dirty="0" smtClean="0">
                <a:solidFill>
                  <a:srgbClr val="00B0F0"/>
                </a:solidFill>
              </a:rPr>
              <a:t>,</a:t>
            </a:r>
            <a:r>
              <a:rPr lang="en-GB" sz="2400" b="0" dirty="0" err="1" smtClean="0">
                <a:solidFill>
                  <a:srgbClr val="00B0F0"/>
                </a:solidFill>
              </a:rPr>
              <a:t>is,f</a:t>
            </a:r>
            <a:r>
              <a:rPr lang="bg-BG" sz="2400" b="0" dirty="0" smtClean="0">
                <a:solidFill>
                  <a:srgbClr val="00B0F0"/>
                </a:solidFill>
              </a:rPr>
              <a:t>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коклюш</a:t>
            </a:r>
            <a:endParaRPr lang="en-GB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b="0" u="sng" dirty="0">
                <a:solidFill>
                  <a:srgbClr val="002060"/>
                </a:solidFill>
              </a:rPr>
              <a:t>prae-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	пред нещо				</a:t>
            </a:r>
            <a:r>
              <a:rPr lang="bg-BG" sz="2400" b="0" dirty="0" smtClean="0">
                <a:solidFill>
                  <a:srgbClr val="00B0F0"/>
                </a:solidFill>
              </a:rPr>
              <a:t>praemolaris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–предкътник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72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rgbClr val="002060"/>
                </a:solidFill>
              </a:rPr>
              <a:t>Латински представки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bg-BG" sz="2400" b="0" u="sng" dirty="0" smtClean="0">
                <a:solidFill>
                  <a:srgbClr val="002060"/>
                </a:solidFill>
              </a:rPr>
              <a:t>pro-</a:t>
            </a:r>
            <a:r>
              <a:rPr lang="en-GB" sz="2400" b="0" u="sng" dirty="0">
                <a:solidFill>
                  <a:srgbClr val="002060"/>
                </a:solidFill>
              </a:rPr>
              <a:t> 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излизане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напред 			</a:t>
            </a:r>
            <a:endParaRPr lang="en-GB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GB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b="0" dirty="0" smtClean="0">
                <a:solidFill>
                  <a:srgbClr val="00B0F0"/>
                </a:solidFill>
              </a:rPr>
              <a:t>processus</a:t>
            </a:r>
            <a:r>
              <a:rPr lang="en-GB" sz="2400" b="0" dirty="0" smtClean="0">
                <a:solidFill>
                  <a:srgbClr val="00B0F0"/>
                </a:solidFill>
              </a:rPr>
              <a:t>,</a:t>
            </a:r>
            <a:r>
              <a:rPr lang="en-GB" sz="2400" b="0" dirty="0" err="1" smtClean="0">
                <a:solidFill>
                  <a:srgbClr val="00B0F0"/>
                </a:solidFill>
              </a:rPr>
              <a:t>us,m</a:t>
            </a:r>
            <a:r>
              <a:rPr lang="en-GB" sz="2400" b="0" dirty="0" smtClean="0">
                <a:solidFill>
                  <a:srgbClr val="00B0F0"/>
                </a:solidFill>
              </a:rPr>
              <a:t>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израстък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b="0" u="sng" dirty="0">
                <a:solidFill>
                  <a:srgbClr val="002060"/>
                </a:solidFill>
              </a:rPr>
              <a:t>re-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	движение назад			</a:t>
            </a:r>
            <a:endParaRPr lang="en-GB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GB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-</a:t>
            </a:r>
            <a:r>
              <a:rPr lang="bg-BG" sz="2400" b="0" dirty="0" smtClean="0">
                <a:solidFill>
                  <a:srgbClr val="00B0F0"/>
                </a:solidFill>
              </a:rPr>
              <a:t>regeneratio</a:t>
            </a:r>
            <a:r>
              <a:rPr lang="en-GB" sz="2400" b="0" dirty="0" smtClean="0">
                <a:solidFill>
                  <a:srgbClr val="00B0F0"/>
                </a:solidFill>
              </a:rPr>
              <a:t>,</a:t>
            </a:r>
            <a:r>
              <a:rPr lang="en-GB" sz="2400" b="0" dirty="0" err="1" smtClean="0">
                <a:solidFill>
                  <a:srgbClr val="00B0F0"/>
                </a:solidFill>
              </a:rPr>
              <a:t>onis,f</a:t>
            </a:r>
            <a:r>
              <a:rPr lang="en-GB" sz="2400" b="0" dirty="0" smtClean="0">
                <a:solidFill>
                  <a:srgbClr val="00B0F0"/>
                </a:solidFill>
              </a:rPr>
              <a:t>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възраждане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b="0" u="sng" dirty="0">
                <a:solidFill>
                  <a:srgbClr val="002060"/>
                </a:solidFill>
              </a:rPr>
              <a:t>sub-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	1. под нещо				</a:t>
            </a:r>
            <a:r>
              <a:rPr lang="bg-BG" sz="2400" b="0" dirty="0" smtClean="0">
                <a:solidFill>
                  <a:srgbClr val="00B0F0"/>
                </a:solidFill>
              </a:rPr>
              <a:t>subcutaneus</a:t>
            </a:r>
            <a:r>
              <a:rPr lang="en-GB" sz="2400" b="0" dirty="0" smtClean="0">
                <a:solidFill>
                  <a:srgbClr val="00B0F0"/>
                </a:solidFill>
              </a:rPr>
              <a:t>,</a:t>
            </a:r>
            <a:r>
              <a:rPr lang="en-GB" sz="2400" b="0" dirty="0" err="1" smtClean="0">
                <a:solidFill>
                  <a:srgbClr val="00B0F0"/>
                </a:solidFill>
              </a:rPr>
              <a:t>a,um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подкожен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	2.намалява дадено значение		</a:t>
            </a:r>
            <a:r>
              <a:rPr lang="bg-BG" sz="2400" b="0" dirty="0" smtClean="0">
                <a:solidFill>
                  <a:srgbClr val="00B0F0"/>
                </a:solidFill>
              </a:rPr>
              <a:t>subacutus</a:t>
            </a:r>
            <a:r>
              <a:rPr lang="en-GB" sz="2400" b="0" dirty="0" smtClean="0">
                <a:solidFill>
                  <a:srgbClr val="00B0F0"/>
                </a:solidFill>
              </a:rPr>
              <a:t>,</a:t>
            </a:r>
            <a:r>
              <a:rPr lang="en-GB" sz="2400" b="0" dirty="0" err="1" smtClean="0">
                <a:solidFill>
                  <a:srgbClr val="00B0F0"/>
                </a:solidFill>
              </a:rPr>
              <a:t>a,um</a:t>
            </a:r>
            <a:r>
              <a:rPr lang="bg-BG" sz="2400" b="0" dirty="0" smtClean="0">
                <a:solidFill>
                  <a:srgbClr val="00B0F0"/>
                </a:solidFill>
              </a:rPr>
              <a:t>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остричък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25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rgbClr val="002060"/>
                </a:solidFill>
              </a:rPr>
              <a:t>Латински представки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endParaRPr lang="bg-BG" sz="2400" b="0" u="sng" dirty="0" smtClean="0">
              <a:solidFill>
                <a:srgbClr val="002060"/>
              </a:solidFill>
            </a:endParaRPr>
          </a:p>
          <a:p>
            <a:pPr hangingPunct="0"/>
            <a:r>
              <a:rPr lang="bg-BG" sz="2400" b="0" u="sng" dirty="0" smtClean="0">
                <a:solidFill>
                  <a:srgbClr val="002060"/>
                </a:solidFill>
              </a:rPr>
              <a:t>super-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	положение над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нещо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над, повече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endParaRPr lang="en-GB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GB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b="0" dirty="0" smtClean="0">
                <a:solidFill>
                  <a:srgbClr val="00B0F0"/>
                </a:solidFill>
              </a:rPr>
              <a:t>supercilium</a:t>
            </a:r>
            <a:r>
              <a:rPr lang="en-GB" sz="2400" b="0" dirty="0" smtClean="0">
                <a:solidFill>
                  <a:srgbClr val="00B0F0"/>
                </a:solidFill>
              </a:rPr>
              <a:t>,ii, n</a:t>
            </a:r>
            <a:r>
              <a:rPr lang="bg-BG" sz="2400" b="0" dirty="0" smtClean="0">
                <a:solidFill>
                  <a:srgbClr val="00B0F0"/>
                </a:solidFill>
              </a:rPr>
              <a:t>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вежда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b="0" u="sng" dirty="0">
                <a:solidFill>
                  <a:srgbClr val="002060"/>
                </a:solidFill>
              </a:rPr>
              <a:t>supra-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положение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един над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друг,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 намиращ се горе 	</a:t>
            </a:r>
            <a:endParaRPr lang="en-GB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GB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b="0" dirty="0" smtClean="0">
                <a:solidFill>
                  <a:srgbClr val="00B0F0"/>
                </a:solidFill>
              </a:rPr>
              <a:t>suprarenalis</a:t>
            </a:r>
            <a:r>
              <a:rPr lang="en-GB" sz="2400" b="0" dirty="0" smtClean="0">
                <a:solidFill>
                  <a:srgbClr val="00B0F0"/>
                </a:solidFill>
              </a:rPr>
              <a:t>,e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надбъбречен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b="0" u="sng" dirty="0">
                <a:solidFill>
                  <a:srgbClr val="002060"/>
                </a:solidFill>
              </a:rPr>
              <a:t>trans-</a:t>
            </a:r>
            <a:r>
              <a:rPr lang="bg-BG" sz="2400" b="0" u="sng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преместване, през</a:t>
            </a:r>
            <a:r>
              <a:rPr lang="bg-BG" sz="2400" b="0" smtClean="0">
                <a:solidFill>
                  <a:schemeClr val="accent2">
                    <a:lumMod val="50000"/>
                  </a:schemeClr>
                </a:solidFill>
              </a:rPr>
              <a:t>, отвъд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	</a:t>
            </a:r>
            <a:endParaRPr lang="en-GB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GB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-</a:t>
            </a:r>
            <a:r>
              <a:rPr lang="bg-BG" sz="2400" b="0" dirty="0" smtClean="0">
                <a:solidFill>
                  <a:srgbClr val="00B0F0"/>
                </a:solidFill>
              </a:rPr>
              <a:t>transfusio</a:t>
            </a:r>
            <a:r>
              <a:rPr lang="en-GB" sz="2400" b="0" dirty="0" smtClean="0">
                <a:solidFill>
                  <a:srgbClr val="00B0F0"/>
                </a:solidFill>
              </a:rPr>
              <a:t>,</a:t>
            </a:r>
            <a:r>
              <a:rPr lang="en-GB" sz="2400" b="0" dirty="0" err="1" smtClean="0">
                <a:solidFill>
                  <a:srgbClr val="00B0F0"/>
                </a:solidFill>
              </a:rPr>
              <a:t>onis,f</a:t>
            </a:r>
            <a:r>
              <a:rPr lang="en-GB" sz="2400" b="0" dirty="0" smtClean="0">
                <a:solidFill>
                  <a:srgbClr val="00B0F0"/>
                </a:solidFill>
              </a:rPr>
              <a:t>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преливане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8914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rgbClr val="002060"/>
                </a:solidFill>
              </a:rPr>
              <a:t>Латински представки</a:t>
            </a:r>
            <a:endParaRPr lang="bg-BG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400" u="sng" dirty="0" smtClean="0">
                <a:solidFill>
                  <a:srgbClr val="002060"/>
                </a:solidFill>
              </a:rPr>
              <a:t>а-, </a:t>
            </a:r>
            <a:r>
              <a:rPr lang="en-GB" sz="2400" u="sng" dirty="0" err="1" smtClean="0">
                <a:solidFill>
                  <a:srgbClr val="002060"/>
                </a:solidFill>
              </a:rPr>
              <a:t>ab</a:t>
            </a:r>
            <a:r>
              <a:rPr lang="en-GB" sz="2400" u="sng" dirty="0" smtClean="0">
                <a:solidFill>
                  <a:srgbClr val="002060"/>
                </a:solidFill>
              </a:rPr>
              <a:t>-, abs- 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отделяне, отдалечаване</a:t>
            </a:r>
          </a:p>
          <a:p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en-GB" sz="2400" dirty="0" err="1" smtClean="0">
                <a:solidFill>
                  <a:srgbClr val="00B0F0"/>
                </a:solidFill>
              </a:rPr>
              <a:t>adynamia</a:t>
            </a:r>
            <a:r>
              <a:rPr lang="en-GB" sz="2400" dirty="0" smtClean="0">
                <a:solidFill>
                  <a:srgbClr val="00B0F0"/>
                </a:solidFill>
              </a:rPr>
              <a:t>, </a:t>
            </a:r>
            <a:r>
              <a:rPr lang="en-GB" sz="2400" dirty="0" err="1" smtClean="0">
                <a:solidFill>
                  <a:srgbClr val="00B0F0"/>
                </a:solidFill>
              </a:rPr>
              <a:t>ae</a:t>
            </a:r>
            <a:r>
              <a:rPr lang="en-GB" sz="2400" dirty="0" smtClean="0">
                <a:solidFill>
                  <a:srgbClr val="00B0F0"/>
                </a:solidFill>
              </a:rPr>
              <a:t>, f 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безсилие, силно намаляване на двигателната активност 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GB" sz="1800" dirty="0" err="1" smtClean="0">
                <a:solidFill>
                  <a:schemeClr val="accent6">
                    <a:lumMod val="50000"/>
                  </a:schemeClr>
                </a:solidFill>
              </a:rPr>
              <a:t>a+dynamis</a:t>
            </a: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bg-BG" sz="18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 -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dirty="0" err="1" smtClean="0">
                <a:solidFill>
                  <a:srgbClr val="00B0F0"/>
                </a:solidFill>
              </a:rPr>
              <a:t>ablepsia</a:t>
            </a:r>
            <a:r>
              <a:rPr lang="en-GB" sz="2400" dirty="0" smtClean="0">
                <a:solidFill>
                  <a:srgbClr val="00B0F0"/>
                </a:solidFill>
              </a:rPr>
              <a:t>, </a:t>
            </a:r>
            <a:r>
              <a:rPr lang="en-GB" sz="2400" dirty="0" err="1" smtClean="0">
                <a:solidFill>
                  <a:srgbClr val="00B0F0"/>
                </a:solidFill>
              </a:rPr>
              <a:t>ae</a:t>
            </a:r>
            <a:r>
              <a:rPr lang="en-GB" sz="2400" dirty="0" smtClean="0">
                <a:solidFill>
                  <a:srgbClr val="00B0F0"/>
                </a:solidFill>
              </a:rPr>
              <a:t>, f 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липса на зрение, слепота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GB" sz="1800" dirty="0" err="1" smtClean="0">
                <a:solidFill>
                  <a:schemeClr val="accent6">
                    <a:lumMod val="50000"/>
                  </a:schemeClr>
                </a:solidFill>
              </a:rPr>
              <a:t>a+blepsis</a:t>
            </a: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bg-BG" sz="18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en-GB" sz="2400" dirty="0" err="1" smtClean="0">
                <a:solidFill>
                  <a:srgbClr val="00B0F0"/>
                </a:solidFill>
              </a:rPr>
              <a:t>avulsio</a:t>
            </a:r>
            <a:r>
              <a:rPr lang="en-GB" sz="2400" dirty="0" smtClean="0">
                <a:solidFill>
                  <a:srgbClr val="00B0F0"/>
                </a:solidFill>
              </a:rPr>
              <a:t>, </a:t>
            </a:r>
            <a:r>
              <a:rPr lang="en-GB" sz="2400" dirty="0" err="1" smtClean="0">
                <a:solidFill>
                  <a:srgbClr val="00B0F0"/>
                </a:solidFill>
              </a:rPr>
              <a:t>onis</a:t>
            </a:r>
            <a:r>
              <a:rPr lang="en-GB" sz="2400" dirty="0" smtClean="0">
                <a:solidFill>
                  <a:srgbClr val="00B0F0"/>
                </a:solidFill>
              </a:rPr>
              <a:t>, f 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изстръгване, изскубване, премахване чрез откъсване</a:t>
            </a:r>
          </a:p>
          <a:p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 -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dirty="0" smtClean="0">
                <a:solidFill>
                  <a:srgbClr val="00B0F0"/>
                </a:solidFill>
              </a:rPr>
              <a:t>abductor, </a:t>
            </a:r>
            <a:r>
              <a:rPr lang="en-GB" sz="2400" dirty="0" err="1" smtClean="0">
                <a:solidFill>
                  <a:srgbClr val="00B0F0"/>
                </a:solidFill>
              </a:rPr>
              <a:t>oris</a:t>
            </a:r>
            <a:r>
              <a:rPr lang="en-GB" sz="2400" dirty="0" smtClean="0">
                <a:solidFill>
                  <a:srgbClr val="00B0F0"/>
                </a:solidFill>
              </a:rPr>
              <a:t>, m 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мускул отвеждач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GB" sz="1800" dirty="0" err="1" smtClean="0">
                <a:solidFill>
                  <a:schemeClr val="accent6">
                    <a:lumMod val="50000"/>
                  </a:schemeClr>
                </a:solidFill>
              </a:rPr>
              <a:t>ab+duco</a:t>
            </a: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bg-BG" sz="18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en-GB" sz="2400" dirty="0" err="1" smtClean="0">
                <a:solidFill>
                  <a:srgbClr val="00B0F0"/>
                </a:solidFill>
              </a:rPr>
              <a:t>abstractus</a:t>
            </a:r>
            <a:r>
              <a:rPr lang="en-GB" sz="2400" dirty="0" smtClean="0">
                <a:solidFill>
                  <a:srgbClr val="00B0F0"/>
                </a:solidFill>
              </a:rPr>
              <a:t>, 3 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отвлечен</a:t>
            </a:r>
          </a:p>
          <a:p>
            <a:endParaRPr lang="bg-BG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33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GB" u="sng" dirty="0" smtClean="0"/>
              <a:t> </a:t>
            </a:r>
            <a:r>
              <a:rPr lang="en-GB" sz="2400" u="sng" dirty="0" smtClean="0">
                <a:solidFill>
                  <a:srgbClr val="002060"/>
                </a:solidFill>
              </a:rPr>
              <a:t>ad-  </a:t>
            </a:r>
            <a:r>
              <a:rPr lang="bg-BG" sz="2400" dirty="0"/>
              <a:t>	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приближаване</a:t>
            </a:r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присъединяване </a:t>
            </a:r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към, при,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до			</a:t>
            </a:r>
          </a:p>
          <a:p>
            <a:pPr hangingPunct="0"/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 -</a:t>
            </a:r>
            <a:r>
              <a:rPr lang="bg-BG" sz="2400" dirty="0" smtClean="0">
                <a:solidFill>
                  <a:srgbClr val="00B0F0"/>
                </a:solidFill>
              </a:rPr>
              <a:t>аdductor,</a:t>
            </a:r>
            <a:r>
              <a:rPr lang="en-GB" sz="2400" dirty="0" err="1" smtClean="0">
                <a:solidFill>
                  <a:srgbClr val="00B0F0"/>
                </a:solidFill>
              </a:rPr>
              <a:t>oris,m</a:t>
            </a:r>
            <a:r>
              <a:rPr lang="en-GB" sz="2400" dirty="0" smtClean="0">
                <a:solidFill>
                  <a:srgbClr val="00B0F0"/>
                </a:solidFill>
              </a:rPr>
              <a:t> 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привеждач</a:t>
            </a:r>
          </a:p>
          <a:p>
            <a:pPr hangingPunct="0"/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   </a:t>
            </a:r>
            <a:r>
              <a:rPr lang="bg-BG" sz="18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GB" sz="1800" dirty="0" err="1" smtClean="0">
                <a:solidFill>
                  <a:schemeClr val="accent6">
                    <a:lumMod val="50000"/>
                  </a:schemeClr>
                </a:solidFill>
              </a:rPr>
              <a:t>ad+duco</a:t>
            </a: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pPr hangingPunct="0"/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dirty="0" smtClean="0">
                <a:solidFill>
                  <a:srgbClr val="00B0F0"/>
                </a:solidFill>
              </a:rPr>
              <a:t>a</a:t>
            </a:r>
            <a:r>
              <a:rPr lang="en-US" sz="2400" dirty="0">
                <a:solidFill>
                  <a:srgbClr val="00B0F0"/>
                </a:solidFill>
              </a:rPr>
              <a:t>p</a:t>
            </a:r>
            <a:r>
              <a:rPr lang="bg-BG" sz="2400" dirty="0" smtClean="0">
                <a:solidFill>
                  <a:srgbClr val="00B0F0"/>
                </a:solidFill>
              </a:rPr>
              <a:t>pendix</a:t>
            </a:r>
            <a:r>
              <a:rPr lang="en-GB" sz="2400" dirty="0" smtClean="0">
                <a:solidFill>
                  <a:srgbClr val="00B0F0"/>
                </a:solidFill>
              </a:rPr>
              <a:t>,</a:t>
            </a:r>
            <a:r>
              <a:rPr lang="en-GB" sz="2400" dirty="0" err="1" smtClean="0">
                <a:solidFill>
                  <a:srgbClr val="00B0F0"/>
                </a:solidFill>
              </a:rPr>
              <a:t>icis,f</a:t>
            </a:r>
            <a:r>
              <a:rPr lang="en-GB" sz="2400" dirty="0" smtClean="0">
                <a:solidFill>
                  <a:srgbClr val="00B0F0"/>
                </a:solidFill>
              </a:rPr>
              <a:t> 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апендикс, висулка, придатъчен орган</a:t>
            </a:r>
            <a:endParaRPr lang="bg-BG" sz="240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GB" sz="1800" dirty="0" err="1" smtClean="0">
                <a:solidFill>
                  <a:schemeClr val="accent6">
                    <a:lumMod val="50000"/>
                  </a:schemeClr>
                </a:solidFill>
              </a:rPr>
              <a:t>ad+pendere</a:t>
            </a: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bg-BG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rgbClr val="002060"/>
                </a:solidFill>
              </a:rPr>
              <a:t>Латински представки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0423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rgbClr val="002060"/>
                </a:solidFill>
              </a:rPr>
              <a:t>Латински представки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400" u="sng" dirty="0">
                <a:solidFill>
                  <a:srgbClr val="002060"/>
                </a:solidFill>
              </a:rPr>
              <a:t>circum-</a:t>
            </a:r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	положение наоколо,около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, в кръг</a:t>
            </a:r>
          </a:p>
          <a:p>
            <a:pPr hangingPunct="0"/>
            <a:endParaRPr lang="en-GB" sz="2400" dirty="0" smtClean="0"/>
          </a:p>
          <a:p>
            <a:pPr hangingPunct="0"/>
            <a:r>
              <a:rPr lang="bg-BG" sz="2400" dirty="0" smtClean="0"/>
              <a:t>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bg-BG" sz="2400" dirty="0" smtClean="0">
                <a:solidFill>
                  <a:srgbClr val="00B0F0"/>
                </a:solidFill>
              </a:rPr>
              <a:t>circumscriptus</a:t>
            </a:r>
            <a:r>
              <a:rPr lang="en-GB" sz="2400" dirty="0" smtClean="0">
                <a:solidFill>
                  <a:srgbClr val="00B0F0"/>
                </a:solidFill>
              </a:rPr>
              <a:t>,</a:t>
            </a:r>
            <a:r>
              <a:rPr lang="en-GB" sz="2400" dirty="0" err="1" smtClean="0">
                <a:solidFill>
                  <a:srgbClr val="00B0F0"/>
                </a:solidFill>
              </a:rPr>
              <a:t>a,um</a:t>
            </a:r>
            <a:r>
              <a:rPr lang="bg-BG" sz="2400" dirty="0" smtClean="0">
                <a:solidFill>
                  <a:srgbClr val="00B0F0"/>
                </a:solidFill>
              </a:rPr>
              <a:t>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– ограничен, циркумскриптен, заемащ ограничено пространство, ограничен</a:t>
            </a:r>
          </a:p>
          <a:p>
            <a:pPr hangingPunct="0"/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    </a:t>
            </a:r>
            <a:r>
              <a:rPr lang="bg-BG" sz="18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GB" sz="1800" dirty="0" err="1" smtClean="0">
                <a:solidFill>
                  <a:schemeClr val="accent6">
                    <a:lumMod val="50000"/>
                  </a:schemeClr>
                </a:solidFill>
              </a:rPr>
              <a:t>circumscribere</a:t>
            </a: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bg-BG" sz="1800" dirty="0">
              <a:solidFill>
                <a:schemeClr val="accent6">
                  <a:lumMod val="50000"/>
                </a:schemeClr>
              </a:solidFill>
            </a:endParaRPr>
          </a:p>
          <a:p>
            <a:pPr hangingPunct="0"/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 -</a:t>
            </a:r>
            <a:r>
              <a:rPr lang="bg-BG" sz="2400" dirty="0" smtClean="0">
                <a:solidFill>
                  <a:srgbClr val="00B0F0"/>
                </a:solidFill>
              </a:rPr>
              <a:t>circumferentia</a:t>
            </a:r>
            <a:r>
              <a:rPr lang="en-GB" sz="2400" dirty="0" smtClean="0">
                <a:solidFill>
                  <a:srgbClr val="00B0F0"/>
                </a:solidFill>
              </a:rPr>
              <a:t>,</a:t>
            </a:r>
            <a:r>
              <a:rPr lang="en-GB" sz="2400" dirty="0" err="1" smtClean="0">
                <a:solidFill>
                  <a:srgbClr val="00B0F0"/>
                </a:solidFill>
              </a:rPr>
              <a:t>ae</a:t>
            </a:r>
            <a:r>
              <a:rPr lang="en-GB" sz="2400" dirty="0" smtClean="0">
                <a:solidFill>
                  <a:srgbClr val="00B0F0"/>
                </a:solidFill>
              </a:rPr>
              <a:t>, f</a:t>
            </a:r>
            <a:r>
              <a:rPr lang="bg-BG" sz="2400" dirty="0" smtClean="0">
                <a:solidFill>
                  <a:srgbClr val="00B0F0"/>
                </a:solidFill>
              </a:rPr>
              <a:t>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обиколка,окръжност, периферия</a:t>
            </a:r>
          </a:p>
          <a:p>
            <a:pPr hangingPunct="0"/>
            <a:r>
              <a:rPr lang="bg-BG" sz="18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bg-BG" sz="1800" dirty="0" smtClean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bg-BG" sz="18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GB" sz="1800" dirty="0" err="1" smtClean="0">
                <a:solidFill>
                  <a:schemeClr val="accent6">
                    <a:lumMod val="50000"/>
                  </a:schemeClr>
                </a:solidFill>
              </a:rPr>
              <a:t>circumfero</a:t>
            </a: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bg-BG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52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rgbClr val="002060"/>
                </a:solidFill>
              </a:rPr>
              <a:t>Латински представки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en-US" sz="2400" u="sng" dirty="0">
                <a:solidFill>
                  <a:srgbClr val="002060"/>
                </a:solidFill>
              </a:rPr>
              <a:t>c</a:t>
            </a:r>
            <a:r>
              <a:rPr lang="bg-BG" sz="2400" u="sng" dirty="0" smtClean="0">
                <a:solidFill>
                  <a:srgbClr val="002060"/>
                </a:solidFill>
              </a:rPr>
              <a:t>um</a:t>
            </a:r>
            <a:r>
              <a:rPr lang="en-GB" sz="2400" u="sng" dirty="0" smtClean="0">
                <a:solidFill>
                  <a:srgbClr val="002060"/>
                </a:solidFill>
              </a:rPr>
              <a:t>- </a:t>
            </a:r>
            <a:r>
              <a:rPr lang="bg-BG" sz="2400" u="sng" dirty="0" smtClean="0">
                <a:solidFill>
                  <a:srgbClr val="002060"/>
                </a:solidFill>
              </a:rPr>
              <a:t>  </a:t>
            </a:r>
            <a:r>
              <a:rPr lang="bg-BG" sz="2400" dirty="0" smtClean="0">
                <a:solidFill>
                  <a:schemeClr val="accent2"/>
                </a:solidFill>
              </a:rPr>
              <a:t>свързаност,съвместна дейност</a:t>
            </a:r>
            <a:r>
              <a:rPr lang="en-GB" sz="2400" dirty="0" smtClean="0">
                <a:solidFill>
                  <a:schemeClr val="accent2"/>
                </a:solidFill>
              </a:rPr>
              <a:t>, </a:t>
            </a:r>
            <a:r>
              <a:rPr lang="bg-BG" sz="2400" dirty="0" smtClean="0">
                <a:solidFill>
                  <a:schemeClr val="accent2"/>
                </a:solidFill>
              </a:rPr>
              <a:t>като представка преминава в:  </a:t>
            </a:r>
            <a:r>
              <a:rPr lang="bg-BG" sz="2400" dirty="0">
                <a:solidFill>
                  <a:srgbClr val="002060"/>
                </a:solidFill>
              </a:rPr>
              <a:t>co-,col- con-,com-, cor</a:t>
            </a:r>
            <a:r>
              <a:rPr lang="en-US" sz="2400" dirty="0">
                <a:solidFill>
                  <a:srgbClr val="002060"/>
                </a:solidFill>
              </a:rPr>
              <a:t>-</a:t>
            </a:r>
            <a:endParaRPr lang="bg-BG" sz="2400" dirty="0">
              <a:solidFill>
                <a:srgbClr val="002060"/>
              </a:solidFill>
            </a:endParaRPr>
          </a:p>
          <a:p>
            <a:pPr hangingPunct="0"/>
            <a:r>
              <a:rPr lang="bg-BG" sz="2400" dirty="0">
                <a:solidFill>
                  <a:schemeClr val="accent2"/>
                </a:solidFill>
              </a:rPr>
              <a:t>		</a:t>
            </a:r>
            <a:endParaRPr lang="en-GB" sz="2400" dirty="0" smtClean="0">
              <a:solidFill>
                <a:schemeClr val="accent2"/>
              </a:solidFill>
            </a:endParaRPr>
          </a:p>
          <a:p>
            <a:pPr hangingPunct="0"/>
            <a:r>
              <a:rPr lang="en-GB" sz="2400" dirty="0">
                <a:solidFill>
                  <a:schemeClr val="accent2"/>
                </a:solidFill>
              </a:rPr>
              <a:t> </a:t>
            </a:r>
            <a:r>
              <a:rPr lang="en-GB" sz="2400" dirty="0" smtClean="0">
                <a:solidFill>
                  <a:schemeClr val="accent2"/>
                </a:solidFill>
              </a:rPr>
              <a:t> - </a:t>
            </a:r>
            <a:r>
              <a:rPr lang="bg-BG" sz="2400" dirty="0" smtClean="0">
                <a:solidFill>
                  <a:srgbClr val="00B0F0"/>
                </a:solidFill>
              </a:rPr>
              <a:t>coordinatio</a:t>
            </a:r>
            <a:r>
              <a:rPr lang="en-GB" sz="2400" dirty="0" smtClean="0">
                <a:solidFill>
                  <a:srgbClr val="00B0F0"/>
                </a:solidFill>
              </a:rPr>
              <a:t>,</a:t>
            </a:r>
            <a:r>
              <a:rPr lang="en-GB" sz="2400" dirty="0" err="1" smtClean="0">
                <a:solidFill>
                  <a:srgbClr val="00B0F0"/>
                </a:solidFill>
              </a:rPr>
              <a:t>onis,f</a:t>
            </a:r>
            <a:r>
              <a:rPr lang="en-GB" sz="2400" dirty="0" smtClean="0">
                <a:solidFill>
                  <a:srgbClr val="00B0F0"/>
                </a:solidFill>
              </a:rPr>
              <a:t> </a:t>
            </a:r>
            <a:r>
              <a:rPr lang="en-GB" sz="2400" dirty="0" smtClean="0">
                <a:solidFill>
                  <a:schemeClr val="accent2"/>
                </a:solidFill>
              </a:rPr>
              <a:t>– </a:t>
            </a:r>
            <a:r>
              <a:rPr lang="bg-BG" sz="2400" dirty="0" smtClean="0">
                <a:solidFill>
                  <a:schemeClr val="accent2"/>
                </a:solidFill>
              </a:rPr>
              <a:t>съгласуване</a:t>
            </a:r>
            <a:r>
              <a:rPr lang="en-GB" sz="2400" dirty="0" smtClean="0">
                <a:solidFill>
                  <a:schemeClr val="accent2"/>
                </a:solidFill>
              </a:rPr>
              <a:t>, </a:t>
            </a:r>
            <a:r>
              <a:rPr lang="bg-BG" sz="2400" dirty="0" smtClean="0">
                <a:solidFill>
                  <a:schemeClr val="accent2"/>
                </a:solidFill>
              </a:rPr>
              <a:t>координация</a:t>
            </a:r>
            <a:endParaRPr lang="bg-BG" sz="2400" dirty="0">
              <a:solidFill>
                <a:schemeClr val="accent2"/>
              </a:solidFill>
            </a:endParaRPr>
          </a:p>
          <a:p>
            <a:pPr hangingPunct="0"/>
            <a:r>
              <a:rPr lang="en-GB" sz="2400" dirty="0">
                <a:solidFill>
                  <a:schemeClr val="accent2"/>
                </a:solidFill>
              </a:rPr>
              <a:t> </a:t>
            </a:r>
            <a:r>
              <a:rPr lang="en-GB" sz="2400" dirty="0" smtClean="0">
                <a:solidFill>
                  <a:schemeClr val="accent2"/>
                </a:solidFill>
              </a:rPr>
              <a:t> -</a:t>
            </a:r>
            <a:r>
              <a:rPr lang="bg-BG" sz="2400" dirty="0" smtClean="0">
                <a:solidFill>
                  <a:srgbClr val="00B0F0"/>
                </a:solidFill>
              </a:rPr>
              <a:t>compositus,</a:t>
            </a:r>
            <a:r>
              <a:rPr lang="en-GB" sz="2400" dirty="0" err="1" smtClean="0">
                <a:solidFill>
                  <a:srgbClr val="00B0F0"/>
                </a:solidFill>
              </a:rPr>
              <a:t>a,um</a:t>
            </a:r>
            <a:r>
              <a:rPr lang="en-GB" sz="2400" dirty="0" smtClean="0">
                <a:solidFill>
                  <a:srgbClr val="00B0F0"/>
                </a:solidFill>
              </a:rPr>
              <a:t> </a:t>
            </a:r>
            <a:r>
              <a:rPr lang="en-GB" sz="2400" dirty="0" smtClean="0">
                <a:solidFill>
                  <a:schemeClr val="accent2"/>
                </a:solidFill>
              </a:rPr>
              <a:t>– </a:t>
            </a:r>
            <a:r>
              <a:rPr lang="bg-BG" sz="2400" dirty="0" smtClean="0">
                <a:solidFill>
                  <a:schemeClr val="accent2"/>
                </a:solidFill>
              </a:rPr>
              <a:t>съставен, сложен</a:t>
            </a:r>
            <a:endParaRPr lang="bg-BG" sz="2400" dirty="0">
              <a:solidFill>
                <a:schemeClr val="accent2"/>
              </a:solidFill>
            </a:endParaRPr>
          </a:p>
          <a:p>
            <a:pPr hangingPunct="0"/>
            <a:r>
              <a:rPr lang="en-GB" sz="2400" dirty="0">
                <a:solidFill>
                  <a:schemeClr val="accent2"/>
                </a:solidFill>
              </a:rPr>
              <a:t> </a:t>
            </a:r>
            <a:r>
              <a:rPr lang="en-GB" sz="2400" dirty="0" smtClean="0">
                <a:solidFill>
                  <a:schemeClr val="accent2"/>
                </a:solidFill>
              </a:rPr>
              <a:t> -</a:t>
            </a:r>
            <a:r>
              <a:rPr lang="bg-BG" sz="2400" dirty="0" smtClean="0">
                <a:solidFill>
                  <a:srgbClr val="00B0F0"/>
                </a:solidFill>
              </a:rPr>
              <a:t>commotio,</a:t>
            </a:r>
            <a:r>
              <a:rPr lang="en-GB" sz="2400" dirty="0" err="1" smtClean="0">
                <a:solidFill>
                  <a:srgbClr val="00B0F0"/>
                </a:solidFill>
              </a:rPr>
              <a:t>onis,f</a:t>
            </a:r>
            <a:r>
              <a:rPr lang="en-GB" sz="2400" dirty="0" smtClean="0">
                <a:solidFill>
                  <a:srgbClr val="00B0F0"/>
                </a:solidFill>
              </a:rPr>
              <a:t> </a:t>
            </a:r>
            <a:r>
              <a:rPr lang="en-GB" sz="2400" dirty="0" smtClean="0">
                <a:solidFill>
                  <a:schemeClr val="accent2"/>
                </a:solidFill>
              </a:rPr>
              <a:t>– </a:t>
            </a:r>
            <a:r>
              <a:rPr lang="bg-BG" sz="2400" dirty="0" smtClean="0">
                <a:solidFill>
                  <a:schemeClr val="accent2"/>
                </a:solidFill>
              </a:rPr>
              <a:t>сътресение</a:t>
            </a:r>
            <a:r>
              <a:rPr lang="en-GB" sz="2400" dirty="0" smtClean="0">
                <a:solidFill>
                  <a:schemeClr val="accent2"/>
                </a:solidFill>
              </a:rPr>
              <a:t>, </a:t>
            </a:r>
            <a:r>
              <a:rPr lang="bg-BG" sz="2400" dirty="0" smtClean="0">
                <a:solidFill>
                  <a:schemeClr val="accent2"/>
                </a:solidFill>
              </a:rPr>
              <a:t>разтърсване</a:t>
            </a:r>
          </a:p>
          <a:p>
            <a:pPr hangingPunct="0"/>
            <a:r>
              <a:rPr lang="bg-BG" sz="2400" dirty="0">
                <a:solidFill>
                  <a:schemeClr val="accent2"/>
                </a:solidFill>
              </a:rPr>
              <a:t> </a:t>
            </a:r>
            <a:r>
              <a:rPr lang="bg-BG" sz="2400" dirty="0" smtClean="0">
                <a:solidFill>
                  <a:schemeClr val="accent2"/>
                </a:solidFill>
              </a:rPr>
              <a:t>  -</a:t>
            </a:r>
            <a:r>
              <a:rPr lang="en-GB" sz="2400" dirty="0" err="1" smtClean="0">
                <a:solidFill>
                  <a:srgbClr val="00B0F0"/>
                </a:solidFill>
              </a:rPr>
              <a:t>confluens,entis</a:t>
            </a:r>
            <a:r>
              <a:rPr lang="en-GB" sz="2400" dirty="0" smtClean="0">
                <a:solidFill>
                  <a:schemeClr val="accent2"/>
                </a:solidFill>
              </a:rPr>
              <a:t> – </a:t>
            </a:r>
            <a:r>
              <a:rPr lang="bg-BG" sz="2400" dirty="0" smtClean="0">
                <a:solidFill>
                  <a:schemeClr val="accent2"/>
                </a:solidFill>
              </a:rPr>
              <a:t>сливащ се </a:t>
            </a: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GB" sz="1800" dirty="0" err="1" smtClean="0">
                <a:solidFill>
                  <a:schemeClr val="accent6">
                    <a:lumMod val="50000"/>
                  </a:schemeClr>
                </a:solidFill>
              </a:rPr>
              <a:t>con+fluere</a:t>
            </a: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bg-BG" sz="18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bg-BG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9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rgbClr val="002060"/>
                </a:solidFill>
              </a:rPr>
              <a:t>Латински представки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en-GB" sz="2400" u="sng" dirty="0">
                <a:solidFill>
                  <a:srgbClr val="002060"/>
                </a:solidFill>
              </a:rPr>
              <a:t>c</a:t>
            </a:r>
            <a:r>
              <a:rPr lang="bg-BG" sz="2400" u="sng" dirty="0" smtClean="0">
                <a:solidFill>
                  <a:srgbClr val="002060"/>
                </a:solidFill>
              </a:rPr>
              <a:t>ontra- </a:t>
            </a:r>
            <a:r>
              <a:rPr lang="en-GB" sz="2400" u="sng" dirty="0" smtClean="0">
                <a:solidFill>
                  <a:srgbClr val="002060"/>
                </a:solidFill>
              </a:rPr>
              <a:t> 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срещу,против</a:t>
            </a:r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		</a:t>
            </a:r>
          </a:p>
          <a:p>
            <a:pPr hangingPunct="0"/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en-US" sz="2400" dirty="0" smtClean="0">
                <a:solidFill>
                  <a:srgbClr val="00B0F0"/>
                </a:solidFill>
              </a:rPr>
              <a:t>c</a:t>
            </a:r>
            <a:r>
              <a:rPr lang="bg-BG" sz="2400" dirty="0" smtClean="0">
                <a:solidFill>
                  <a:srgbClr val="00B0F0"/>
                </a:solidFill>
              </a:rPr>
              <a:t>ontraindicatio</a:t>
            </a:r>
            <a:r>
              <a:rPr lang="en-GB" sz="2400" dirty="0" smtClean="0">
                <a:solidFill>
                  <a:srgbClr val="00B0F0"/>
                </a:solidFill>
              </a:rPr>
              <a:t>,</a:t>
            </a:r>
            <a:r>
              <a:rPr lang="en-GB" sz="2400" dirty="0" err="1" smtClean="0">
                <a:solidFill>
                  <a:srgbClr val="00B0F0"/>
                </a:solidFill>
              </a:rPr>
              <a:t>onis,f</a:t>
            </a:r>
            <a:r>
              <a:rPr lang="bg-BG" sz="2400" dirty="0" smtClean="0">
                <a:solidFill>
                  <a:srgbClr val="00B0F0"/>
                </a:solidFill>
              </a:rPr>
              <a:t> 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противопоказание</a:t>
            </a:r>
            <a:endParaRPr lang="en-GB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GB" sz="1800" dirty="0" err="1" smtClean="0">
                <a:solidFill>
                  <a:schemeClr val="accent6">
                    <a:lumMod val="50000"/>
                  </a:schemeClr>
                </a:solidFill>
              </a:rPr>
              <a:t>contra+indicare</a:t>
            </a: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pPr hangingPunct="0"/>
            <a:r>
              <a:rPr lang="en-GB" sz="18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dirty="0" err="1" smtClean="0">
                <a:solidFill>
                  <a:srgbClr val="00B0F0"/>
                </a:solidFill>
              </a:rPr>
              <a:t>contralateralis,e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 – </a:t>
            </a: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намиращ се на противоположната страна, кръстосан</a:t>
            </a:r>
          </a:p>
          <a:p>
            <a:pPr hangingPunct="0"/>
            <a:r>
              <a:rPr lang="bg-BG" sz="18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bg-BG" sz="1800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bg-BG" sz="18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GB" sz="1800" dirty="0" err="1" smtClean="0">
                <a:solidFill>
                  <a:schemeClr val="accent6">
                    <a:lumMod val="50000"/>
                  </a:schemeClr>
                </a:solidFill>
              </a:rPr>
              <a:t>contra+latus,eris</a:t>
            </a: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bg-BG" sz="18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bg-BG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53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rgbClr val="002060"/>
                </a:solidFill>
              </a:rPr>
              <a:t>Латински представки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hangingPunct="0"/>
            <a:r>
              <a:rPr lang="bg-BG" sz="2400" u="sng" dirty="0">
                <a:solidFill>
                  <a:srgbClr val="002060"/>
                </a:solidFill>
              </a:rPr>
              <a:t>de	</a:t>
            </a:r>
            <a:r>
              <a:rPr lang="bg-BG" sz="2400" u="sng" dirty="0" smtClean="0">
                <a:solidFill>
                  <a:srgbClr val="002060"/>
                </a:solidFill>
              </a:rPr>
              <a:t>-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слизане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надолу, из, отменяне, отстраняване, лишаване, влошаване, отделяне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		</a:t>
            </a:r>
            <a:endParaRPr lang="bg-BG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 - </a:t>
            </a:r>
            <a:r>
              <a:rPr lang="bg-BG" sz="2400" b="0" dirty="0" smtClean="0">
                <a:solidFill>
                  <a:srgbClr val="00B0F0"/>
                </a:solidFill>
              </a:rPr>
              <a:t>descendens</a:t>
            </a:r>
            <a:r>
              <a:rPr lang="en-GB" sz="2400" b="0" dirty="0" smtClean="0">
                <a:solidFill>
                  <a:srgbClr val="00B0F0"/>
                </a:solidFill>
              </a:rPr>
              <a:t>,</a:t>
            </a:r>
            <a:r>
              <a:rPr lang="en-GB" sz="2400" b="0" dirty="0" err="1" smtClean="0">
                <a:solidFill>
                  <a:srgbClr val="00B0F0"/>
                </a:solidFill>
              </a:rPr>
              <a:t>entis</a:t>
            </a:r>
            <a:r>
              <a:rPr lang="en-GB" sz="2400" b="0" dirty="0" smtClean="0">
                <a:solidFill>
                  <a:srgbClr val="00B0F0"/>
                </a:solidFill>
              </a:rPr>
              <a:t> </a:t>
            </a:r>
            <a:r>
              <a:rPr lang="en-GB" sz="2400" b="0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низходящ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спускащ се</a:t>
            </a:r>
          </a:p>
          <a:p>
            <a:pPr hangingPunct="0"/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 - </a:t>
            </a:r>
            <a:r>
              <a:rPr lang="bg-BG" sz="2400" b="0" dirty="0" smtClean="0">
                <a:solidFill>
                  <a:srgbClr val="00B0F0"/>
                </a:solidFill>
              </a:rPr>
              <a:t>degeneratio,</a:t>
            </a:r>
            <a:r>
              <a:rPr lang="en-GB" sz="2400" b="0" dirty="0" err="1" smtClean="0">
                <a:solidFill>
                  <a:srgbClr val="00B0F0"/>
                </a:solidFill>
              </a:rPr>
              <a:t>onis,f</a:t>
            </a:r>
            <a:r>
              <a:rPr lang="en-GB" sz="2400" b="0" dirty="0" smtClean="0">
                <a:solidFill>
                  <a:srgbClr val="00B0F0"/>
                </a:solidFill>
              </a:rPr>
              <a:t> </a:t>
            </a:r>
            <a:r>
              <a:rPr lang="en-GB" sz="2400" b="0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израждане, дегенерация</a:t>
            </a:r>
          </a:p>
          <a:p>
            <a:pPr hangingPunct="0"/>
            <a:r>
              <a:rPr lang="bg-BG" sz="2400" b="0" u="sng" dirty="0">
                <a:solidFill>
                  <a:srgbClr val="002060"/>
                </a:solidFill>
              </a:rPr>
              <a:t>dis-,dif-</a:t>
            </a:r>
            <a:r>
              <a:rPr lang="bg-BG" sz="2400" b="0" u="sng" dirty="0" smtClean="0">
                <a:solidFill>
                  <a:srgbClr val="002060"/>
                </a:solidFill>
              </a:rPr>
              <a:t>,</a:t>
            </a:r>
            <a:r>
              <a:rPr lang="bg-BG" sz="2400" b="0" u="sng" dirty="0">
                <a:solidFill>
                  <a:srgbClr val="002060"/>
                </a:solidFill>
              </a:rPr>
              <a:t> di-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движение във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всички посоки</a:t>
            </a:r>
          </a:p>
          <a:p>
            <a:pPr hangingPunct="0"/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b="0" dirty="0" smtClean="0">
                <a:solidFill>
                  <a:srgbClr val="00B0F0"/>
                </a:solidFill>
              </a:rPr>
              <a:t>disseminatus</a:t>
            </a:r>
            <a:r>
              <a:rPr lang="en-GB" sz="2400" b="0" dirty="0" smtClean="0">
                <a:solidFill>
                  <a:srgbClr val="00B0F0"/>
                </a:solidFill>
              </a:rPr>
              <a:t>,</a:t>
            </a:r>
            <a:r>
              <a:rPr lang="en-GB" sz="2400" b="0" dirty="0" err="1" smtClean="0">
                <a:solidFill>
                  <a:srgbClr val="00B0F0"/>
                </a:solidFill>
              </a:rPr>
              <a:t>a,um</a:t>
            </a:r>
            <a:r>
              <a:rPr lang="bg-BG" sz="2400" b="0" dirty="0" smtClean="0">
                <a:solidFill>
                  <a:srgbClr val="00B0F0"/>
                </a:solidFill>
              </a:rPr>
              <a:t> </a:t>
            </a:r>
            <a:r>
              <a:rPr lang="en-GB" sz="2400" b="0" dirty="0">
                <a:solidFill>
                  <a:srgbClr val="00B0F0"/>
                </a:solidFill>
              </a:rPr>
              <a:t> 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разсят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GB" sz="2600" b="0" dirty="0" smtClean="0">
                <a:solidFill>
                  <a:schemeClr val="accent2">
                    <a:lumMod val="50000"/>
                  </a:schemeClr>
                </a:solidFill>
              </a:rPr>
              <a:t>  - </a:t>
            </a:r>
            <a:r>
              <a:rPr lang="bg-BG" sz="2600" b="0" dirty="0" smtClean="0">
                <a:solidFill>
                  <a:srgbClr val="00B0F0"/>
                </a:solidFill>
              </a:rPr>
              <a:t>diffusus</a:t>
            </a:r>
            <a:r>
              <a:rPr lang="en-GB" sz="2600" b="0" dirty="0" smtClean="0">
                <a:solidFill>
                  <a:srgbClr val="00B0F0"/>
                </a:solidFill>
              </a:rPr>
              <a:t>,</a:t>
            </a:r>
            <a:r>
              <a:rPr lang="en-GB" sz="2600" b="0" dirty="0" err="1" smtClean="0">
                <a:solidFill>
                  <a:srgbClr val="00B0F0"/>
                </a:solidFill>
              </a:rPr>
              <a:t>a,um</a:t>
            </a:r>
            <a:r>
              <a:rPr lang="bg-BG" sz="2600" b="0" dirty="0" smtClean="0">
                <a:solidFill>
                  <a:srgbClr val="00B0F0"/>
                </a:solidFill>
              </a:rPr>
              <a:t> </a:t>
            </a:r>
            <a:r>
              <a:rPr lang="en-GB" sz="2800" b="0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600" b="0" dirty="0" smtClean="0">
                <a:solidFill>
                  <a:schemeClr val="accent2">
                    <a:lumMod val="50000"/>
                  </a:schemeClr>
                </a:solidFill>
              </a:rPr>
              <a:t>разлят</a:t>
            </a:r>
            <a:endParaRPr lang="bg-BG" sz="26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GB" sz="26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600" b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600" b="0" dirty="0" smtClean="0">
                <a:solidFill>
                  <a:srgbClr val="00B0F0"/>
                </a:solidFill>
              </a:rPr>
              <a:t>dilatatio</a:t>
            </a:r>
            <a:r>
              <a:rPr lang="en-GB" sz="2600" b="0" dirty="0" smtClean="0">
                <a:solidFill>
                  <a:srgbClr val="00B0F0"/>
                </a:solidFill>
              </a:rPr>
              <a:t>, </a:t>
            </a:r>
            <a:r>
              <a:rPr lang="en-GB" sz="2600" b="0" dirty="0" err="1" smtClean="0">
                <a:solidFill>
                  <a:srgbClr val="00B0F0"/>
                </a:solidFill>
              </a:rPr>
              <a:t>onis</a:t>
            </a:r>
            <a:r>
              <a:rPr lang="en-GB" sz="2600" b="0" dirty="0" smtClean="0">
                <a:solidFill>
                  <a:srgbClr val="00B0F0"/>
                </a:solidFill>
              </a:rPr>
              <a:t>, f</a:t>
            </a:r>
            <a:r>
              <a:rPr lang="bg-BG" sz="2600" b="0" dirty="0" smtClean="0">
                <a:solidFill>
                  <a:srgbClr val="00B0F0"/>
                </a:solidFill>
              </a:rPr>
              <a:t> </a:t>
            </a:r>
            <a:r>
              <a:rPr lang="en-GB" sz="2800" b="0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600" b="0" dirty="0" smtClean="0">
                <a:solidFill>
                  <a:schemeClr val="accent2">
                    <a:lumMod val="50000"/>
                  </a:schemeClr>
                </a:solidFill>
              </a:rPr>
              <a:t>разширение</a:t>
            </a:r>
            <a:endParaRPr lang="bg-BG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94277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rgbClr val="002060"/>
                </a:solidFill>
              </a:rPr>
              <a:t>Латински представки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bg-BG" sz="2400" b="0" u="sng" dirty="0">
                <a:solidFill>
                  <a:srgbClr val="002060"/>
                </a:solidFill>
              </a:rPr>
              <a:t>e-,ef-,ex-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движение из нещо, из-		</a:t>
            </a:r>
            <a:endParaRPr lang="en-GB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GB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b="0" dirty="0" smtClean="0">
                <a:solidFill>
                  <a:srgbClr val="00B0F0"/>
                </a:solidFill>
              </a:rPr>
              <a:t>exitus</a:t>
            </a:r>
            <a:r>
              <a:rPr lang="en-GB" sz="2400" b="0" dirty="0" smtClean="0">
                <a:solidFill>
                  <a:srgbClr val="00B0F0"/>
                </a:solidFill>
              </a:rPr>
              <a:t>,</a:t>
            </a:r>
            <a:r>
              <a:rPr lang="en-GB" sz="2400" b="0" dirty="0" err="1" smtClean="0">
                <a:solidFill>
                  <a:srgbClr val="00B0F0"/>
                </a:solidFill>
              </a:rPr>
              <a:t>us,m</a:t>
            </a:r>
            <a:r>
              <a:rPr lang="bg-BG" sz="2400" b="0" dirty="0" smtClean="0">
                <a:solidFill>
                  <a:srgbClr val="00B0F0"/>
                </a:solidFill>
              </a:rPr>
              <a:t> </a:t>
            </a:r>
            <a:r>
              <a:rPr lang="en-GB" sz="2400" b="0" dirty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изход</a:t>
            </a:r>
            <a:endParaRPr lang="en-GB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b="0" u="sng" dirty="0">
                <a:solidFill>
                  <a:srgbClr val="002060"/>
                </a:solidFill>
              </a:rPr>
              <a:t>e</a:t>
            </a:r>
            <a:r>
              <a:rPr lang="bg-BG" sz="2400" b="0" u="sng" dirty="0" smtClean="0">
                <a:solidFill>
                  <a:srgbClr val="002060"/>
                </a:solidFill>
              </a:rPr>
              <a:t>xtra</a:t>
            </a:r>
            <a:r>
              <a:rPr lang="en-GB" sz="2400" b="0" u="sng" dirty="0" smtClean="0">
                <a:solidFill>
                  <a:srgbClr val="002060"/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извън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r>
              <a:rPr lang="en-GB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b="0" dirty="0" smtClean="0">
                <a:solidFill>
                  <a:srgbClr val="00B0F0"/>
                </a:solidFill>
              </a:rPr>
              <a:t>extrauterinus</a:t>
            </a:r>
            <a:r>
              <a:rPr lang="en-GB" sz="2400" b="0" dirty="0" smtClean="0">
                <a:solidFill>
                  <a:srgbClr val="00B0F0"/>
                </a:solidFill>
              </a:rPr>
              <a:t>,</a:t>
            </a:r>
            <a:r>
              <a:rPr lang="en-GB" sz="2400" b="0" dirty="0" err="1" smtClean="0">
                <a:solidFill>
                  <a:srgbClr val="00B0F0"/>
                </a:solidFill>
              </a:rPr>
              <a:t>a,um</a:t>
            </a:r>
            <a:r>
              <a:rPr lang="en-GB" sz="2400" b="0" dirty="0" smtClean="0">
                <a:solidFill>
                  <a:srgbClr val="00B0F0"/>
                </a:solidFill>
              </a:rPr>
              <a:t> </a:t>
            </a:r>
            <a:r>
              <a:rPr lang="en-GB" sz="2400" b="0" dirty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извънматочен</a:t>
            </a:r>
            <a:endParaRPr lang="en-GB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u="sng" dirty="0">
                <a:solidFill>
                  <a:srgbClr val="002060"/>
                </a:solidFill>
              </a:rPr>
              <a:t>in-	</a:t>
            </a:r>
            <a:r>
              <a:rPr lang="bg-BG" sz="24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1. във-					</a:t>
            </a:r>
            <a:endParaRPr lang="en-GB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GB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incarnatus 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en-GB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враснал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в месото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	2. отрицание				</a:t>
            </a:r>
            <a:endParaRPr lang="en-GB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GB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immobilisatio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,</a:t>
            </a:r>
            <a:r>
              <a:rPr lang="en-GB" sz="2400" b="0" dirty="0" err="1" smtClean="0">
                <a:solidFill>
                  <a:schemeClr val="accent2">
                    <a:lumMod val="50000"/>
                  </a:schemeClr>
                </a:solidFill>
              </a:rPr>
              <a:t>onis,f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b="0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обездвижване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bg-BG" b="0" dirty="0"/>
          </a:p>
        </p:txBody>
      </p:sp>
    </p:spTree>
    <p:extLst>
      <p:ext uri="{BB962C8B-B14F-4D97-AF65-F5344CB8AC3E}">
        <p14:creationId xmlns:p14="http://schemas.microsoft.com/office/powerpoint/2010/main" val="357804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rgbClr val="002060"/>
                </a:solidFill>
              </a:rPr>
              <a:t>Латински представки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bg-BG" sz="2400" b="0" u="sng" dirty="0">
                <a:solidFill>
                  <a:srgbClr val="002060"/>
                </a:solidFill>
              </a:rPr>
              <a:t>infra-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положение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под нещо	</a:t>
            </a:r>
          </a:p>
          <a:p>
            <a:pPr hangingPunct="0"/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b="0" dirty="0" smtClean="0">
                <a:solidFill>
                  <a:srgbClr val="00B0F0"/>
                </a:solidFill>
              </a:rPr>
              <a:t>infrascapularis,е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под  лопатката</a:t>
            </a:r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-</a:t>
            </a:r>
            <a:r>
              <a:rPr lang="bg-BG" sz="2400" b="0" dirty="0" smtClean="0">
                <a:solidFill>
                  <a:srgbClr val="00B0F0"/>
                </a:solidFill>
              </a:rPr>
              <a:t> </a:t>
            </a:r>
            <a:r>
              <a:rPr lang="en-GB" sz="2400" b="0" dirty="0" err="1" smtClean="0">
                <a:solidFill>
                  <a:srgbClr val="00B0F0"/>
                </a:solidFill>
              </a:rPr>
              <a:t>infraclavicularis,e</a:t>
            </a:r>
            <a:r>
              <a:rPr lang="en-GB" sz="2400" b="0" dirty="0" smtClean="0">
                <a:solidFill>
                  <a:srgbClr val="00B0F0"/>
                </a:solidFill>
              </a:rPr>
              <a:t>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– намиращ се под ключицата</a:t>
            </a:r>
            <a:endParaRPr lang="en-GB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b="0" u="sng" dirty="0" smtClean="0">
                <a:solidFill>
                  <a:srgbClr val="002060"/>
                </a:solidFill>
              </a:rPr>
              <a:t>inter-	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	между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			</a:t>
            </a:r>
            <a:endParaRPr lang="en-GB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GB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intercostalis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,e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междуребрен</a:t>
            </a:r>
            <a:endParaRPr lang="en-GB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bg-BG" sz="2400" b="0" u="sng" dirty="0">
                <a:solidFill>
                  <a:srgbClr val="002060"/>
                </a:solidFill>
              </a:rPr>
              <a:t>intra-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		вътре във			</a:t>
            </a:r>
            <a:endParaRPr lang="en-GB" sz="2400" b="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en-GB" sz="2400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b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bg-BG" sz="2400" b="0" dirty="0" smtClean="0">
                <a:solidFill>
                  <a:srgbClr val="00B0F0"/>
                </a:solidFill>
              </a:rPr>
              <a:t>intravenosus</a:t>
            </a:r>
            <a:r>
              <a:rPr lang="en-GB" sz="2400" b="0" dirty="0" smtClean="0">
                <a:solidFill>
                  <a:srgbClr val="00B0F0"/>
                </a:solidFill>
              </a:rPr>
              <a:t>,</a:t>
            </a:r>
            <a:r>
              <a:rPr lang="en-GB" sz="2400" b="0" dirty="0" err="1" smtClean="0">
                <a:solidFill>
                  <a:srgbClr val="00B0F0"/>
                </a:solidFill>
              </a:rPr>
              <a:t>a,um</a:t>
            </a:r>
            <a:r>
              <a:rPr lang="en-GB" sz="2400" b="0" dirty="0" smtClean="0">
                <a:solidFill>
                  <a:srgbClr val="00B0F0"/>
                </a:solidFill>
              </a:rPr>
              <a:t> </a:t>
            </a:r>
            <a:r>
              <a:rPr lang="bg-BG" sz="2400" b="0" dirty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bg-BG" sz="2400" b="0" dirty="0" smtClean="0">
                <a:solidFill>
                  <a:schemeClr val="accent2">
                    <a:lumMod val="50000"/>
                  </a:schemeClr>
                </a:solidFill>
              </a:rPr>
              <a:t> венозен</a:t>
            </a:r>
            <a:endParaRPr lang="en-GB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endParaRPr lang="bg-BG" sz="2400" b="0" dirty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endParaRPr lang="bg-BG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75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333</TotalTime>
  <Words>605</Words>
  <Application>Microsoft Office PowerPoint</Application>
  <PresentationFormat>On-screen Show (4:3)</PresentationFormat>
  <Paragraphs>82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Franklin Gothic Book</vt:lpstr>
      <vt:lpstr>Franklin Gothic Medium</vt:lpstr>
      <vt:lpstr>Tunga</vt:lpstr>
      <vt:lpstr>Wingdings</vt:lpstr>
      <vt:lpstr>Angles</vt:lpstr>
      <vt:lpstr>Латински представки</vt:lpstr>
      <vt:lpstr>Латински представки</vt:lpstr>
      <vt:lpstr>Латински представки</vt:lpstr>
      <vt:lpstr>Латински представки</vt:lpstr>
      <vt:lpstr>Латински представки</vt:lpstr>
      <vt:lpstr>Латински представки</vt:lpstr>
      <vt:lpstr>Латински представки</vt:lpstr>
      <vt:lpstr>Латински представки</vt:lpstr>
      <vt:lpstr>Латински представки</vt:lpstr>
      <vt:lpstr>Латински представки</vt:lpstr>
      <vt:lpstr>Латински представки</vt:lpstr>
      <vt:lpstr>Латински представки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Латински и гръцки представки</dc:title>
  <dc:creator>User</dc:creator>
  <cp:lastModifiedBy>Tzanev-Home</cp:lastModifiedBy>
  <cp:revision>30</cp:revision>
  <dcterms:created xsi:type="dcterms:W3CDTF">2006-08-16T00:00:00Z</dcterms:created>
  <dcterms:modified xsi:type="dcterms:W3CDTF">2020-03-20T03:35:57Z</dcterms:modified>
</cp:coreProperties>
</file>