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6976D-4710-4C15-BD7E-825303972BEE}" type="datetimeFigureOut">
              <a:rPr lang="bg-BG" smtClean="0"/>
              <a:t>20.3.2020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E16A6-20BE-4B99-9895-6A3A3A614F0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4137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9E16A6-20BE-4B99-9895-6A3A3A614F09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404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Суфикси при съществителни имена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82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Суфикси по </a:t>
            </a:r>
            <a:r>
              <a:rPr lang="en-GB" dirty="0" smtClean="0"/>
              <a:t>i</a:t>
            </a:r>
            <a:r>
              <a:rPr lang="bg-BG" dirty="0" smtClean="0"/>
              <a:t> склонение</a:t>
            </a:r>
            <a:endParaRPr lang="bg-B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09258118"/>
              </p:ext>
            </p:extLst>
          </p:nvPr>
        </p:nvGraphicFramePr>
        <p:xfrm>
          <a:off x="457200" y="1600200"/>
          <a:ext cx="8229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Суфикс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Значение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Примери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-</a:t>
                      </a:r>
                      <a:r>
                        <a:rPr lang="en-GB" sz="1800" dirty="0" err="1" smtClean="0"/>
                        <a:t>ia</a:t>
                      </a:r>
                      <a:endParaRPr lang="en-GB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отвлечено понятие, патолог. състояние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aplasia</a:t>
                      </a:r>
                      <a:endParaRPr lang="bg-B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ina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изкуство,занаят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medicina</a:t>
                      </a:r>
                      <a:endParaRPr lang="bg-B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antia</a:t>
                      </a:r>
                      <a:endParaRPr lang="en-GB" sz="1800" dirty="0" smtClean="0"/>
                    </a:p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entia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отвлечено</a:t>
                      </a:r>
                      <a:r>
                        <a:rPr lang="bg-BG" sz="1800" baseline="0" dirty="0" smtClean="0"/>
                        <a:t> понятие, качество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insufficientia</a:t>
                      </a:r>
                      <a:endParaRPr lang="bg-B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ula</a:t>
                      </a:r>
                      <a:endParaRPr lang="en-GB" sz="1800" dirty="0" smtClean="0"/>
                    </a:p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cula</a:t>
                      </a:r>
                      <a:endParaRPr lang="en-GB" sz="1800" dirty="0" smtClean="0"/>
                    </a:p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ola</a:t>
                      </a:r>
                      <a:endParaRPr lang="en-GB" sz="1800" dirty="0" smtClean="0"/>
                    </a:p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ella</a:t>
                      </a:r>
                      <a:endParaRPr lang="en-GB" sz="1800" dirty="0" smtClean="0"/>
                    </a:p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illa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умалително</a:t>
                      </a:r>
                      <a:r>
                        <a:rPr lang="bg-BG" sz="1800" baseline="0" dirty="0" smtClean="0"/>
                        <a:t> значение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valvula</a:t>
                      </a:r>
                      <a:r>
                        <a:rPr lang="en-GB" sz="1800" dirty="0" smtClean="0"/>
                        <a:t>/</a:t>
                      </a:r>
                      <a:r>
                        <a:rPr lang="en-GB" sz="1800" dirty="0" err="1" smtClean="0"/>
                        <a:t>valva</a:t>
                      </a:r>
                      <a:r>
                        <a:rPr lang="en-GB" sz="1800" dirty="0" smtClean="0"/>
                        <a:t>-</a:t>
                      </a:r>
                      <a:r>
                        <a:rPr lang="bg-BG" sz="1800" dirty="0" smtClean="0"/>
                        <a:t>крило</a:t>
                      </a:r>
                      <a:r>
                        <a:rPr lang="bg-BG" sz="1800" baseline="0" dirty="0" smtClean="0"/>
                        <a:t> на врата</a:t>
                      </a:r>
                    </a:p>
                    <a:p>
                      <a:r>
                        <a:rPr lang="en-GB" sz="1800" baseline="0" dirty="0" err="1" smtClean="0"/>
                        <a:t>clavicula</a:t>
                      </a:r>
                      <a:r>
                        <a:rPr lang="en-GB" sz="1800" baseline="0" dirty="0" smtClean="0"/>
                        <a:t>/</a:t>
                      </a:r>
                      <a:r>
                        <a:rPr lang="en-GB" sz="1800" baseline="0" dirty="0" err="1" smtClean="0"/>
                        <a:t>clavis</a:t>
                      </a:r>
                      <a:r>
                        <a:rPr lang="en-GB" sz="1800" baseline="0" dirty="0" smtClean="0"/>
                        <a:t> – </a:t>
                      </a:r>
                      <a:r>
                        <a:rPr lang="bg-BG" sz="1800" baseline="0" dirty="0" smtClean="0"/>
                        <a:t>ключ</a:t>
                      </a:r>
                    </a:p>
                    <a:p>
                      <a:r>
                        <a:rPr lang="en-GB" sz="1800" baseline="0" dirty="0" err="1" smtClean="0"/>
                        <a:t>foveola</a:t>
                      </a:r>
                      <a:r>
                        <a:rPr lang="en-GB" sz="1800" baseline="0" dirty="0" smtClean="0"/>
                        <a:t>/fovea – </a:t>
                      </a:r>
                      <a:r>
                        <a:rPr lang="bg-BG" sz="1800" baseline="0" dirty="0" smtClean="0"/>
                        <a:t>яма</a:t>
                      </a:r>
                    </a:p>
                    <a:p>
                      <a:r>
                        <a:rPr lang="en-GB" sz="1800" baseline="0" dirty="0" err="1" smtClean="0"/>
                        <a:t>fontanella</a:t>
                      </a:r>
                      <a:r>
                        <a:rPr lang="en-GB" sz="1800" baseline="0" dirty="0" smtClean="0"/>
                        <a:t>/</a:t>
                      </a:r>
                      <a:r>
                        <a:rPr lang="en-GB" sz="1800" baseline="0" dirty="0" err="1" smtClean="0"/>
                        <a:t>fons</a:t>
                      </a:r>
                      <a:r>
                        <a:rPr lang="en-GB" sz="1800" baseline="0" dirty="0" smtClean="0"/>
                        <a:t> – </a:t>
                      </a:r>
                      <a:r>
                        <a:rPr lang="bg-BG" sz="1800" baseline="0" dirty="0" smtClean="0"/>
                        <a:t>извор</a:t>
                      </a:r>
                    </a:p>
                    <a:p>
                      <a:r>
                        <a:rPr lang="en-GB" sz="1800" baseline="0" dirty="0" smtClean="0"/>
                        <a:t>mammilla/mamma - </a:t>
                      </a:r>
                      <a:r>
                        <a:rPr lang="bg-BG" sz="1800" baseline="0" dirty="0" smtClean="0"/>
                        <a:t>гърда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sura</a:t>
                      </a:r>
                      <a:endParaRPr lang="en-GB" sz="1800" dirty="0" smtClean="0"/>
                    </a:p>
                    <a:p>
                      <a:r>
                        <a:rPr lang="en-GB" sz="1800" dirty="0" smtClean="0"/>
                        <a:t>-</a:t>
                      </a:r>
                      <a:r>
                        <a:rPr lang="en-GB" sz="1800" dirty="0" err="1" smtClean="0"/>
                        <a:t>tura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dirty="0" smtClean="0"/>
                        <a:t>резултат от действие</a:t>
                      </a:r>
                      <a:endParaRPr lang="bg-BG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err="1" smtClean="0"/>
                        <a:t>incisura</a:t>
                      </a:r>
                      <a:endParaRPr lang="en-GB" sz="1800" dirty="0" smtClean="0"/>
                    </a:p>
                    <a:p>
                      <a:r>
                        <a:rPr lang="en-GB" sz="1800" dirty="0" err="1" smtClean="0"/>
                        <a:t>fractura</a:t>
                      </a:r>
                      <a:endParaRPr lang="bg-BG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80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Суфикси </a:t>
            </a:r>
            <a:r>
              <a:rPr lang="bg-BG" dirty="0" smtClean="0"/>
              <a:t>по</a:t>
            </a:r>
            <a:r>
              <a:rPr lang="en-GB" dirty="0" smtClean="0"/>
              <a:t> II</a:t>
            </a:r>
            <a:r>
              <a:rPr lang="bg-BG" dirty="0" smtClean="0"/>
              <a:t> </a:t>
            </a:r>
            <a:r>
              <a:rPr lang="bg-BG" dirty="0"/>
              <a:t>склонение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16141274"/>
              </p:ext>
            </p:extLst>
          </p:nvPr>
        </p:nvGraphicFramePr>
        <p:xfrm>
          <a:off x="457200" y="1600200"/>
          <a:ext cx="79248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Суфикс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Значение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Примери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ismus</a:t>
                      </a:r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отвлечено понятие, патолог. състояние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uranismus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rheumatismus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ulus</a:t>
                      </a:r>
                      <a:r>
                        <a:rPr lang="en-GB" sz="2000" dirty="0" smtClean="0"/>
                        <a:t>, -</a:t>
                      </a:r>
                      <a:r>
                        <a:rPr lang="en-GB" sz="2000" dirty="0" err="1" smtClean="0"/>
                        <a:t>ulum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culus</a:t>
                      </a:r>
                      <a:r>
                        <a:rPr lang="en-GB" sz="2000" dirty="0" smtClean="0"/>
                        <a:t>,-</a:t>
                      </a:r>
                      <a:r>
                        <a:rPr lang="en-GB" sz="2000" dirty="0" err="1" smtClean="0"/>
                        <a:t>culum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olus</a:t>
                      </a:r>
                      <a:r>
                        <a:rPr lang="en-GB" sz="2000" dirty="0" smtClean="0"/>
                        <a:t>, -</a:t>
                      </a:r>
                      <a:r>
                        <a:rPr lang="en-GB" sz="2000" dirty="0" err="1" smtClean="0"/>
                        <a:t>olum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ellus</a:t>
                      </a:r>
                      <a:r>
                        <a:rPr lang="en-GB" sz="2000" dirty="0" smtClean="0"/>
                        <a:t>, -</a:t>
                      </a:r>
                      <a:r>
                        <a:rPr lang="en-GB" sz="2000" dirty="0" err="1" smtClean="0"/>
                        <a:t>ellum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dirty="0" smtClean="0"/>
                        <a:t>умалително</a:t>
                      </a:r>
                      <a:r>
                        <a:rPr lang="bg-BG" sz="2000" baseline="0" dirty="0" smtClean="0"/>
                        <a:t> значение</a:t>
                      </a:r>
                      <a:endParaRPr lang="bg-BG" sz="2000" dirty="0" smtClean="0"/>
                    </a:p>
                    <a:p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lobulus</a:t>
                      </a:r>
                      <a:r>
                        <a:rPr lang="en-GB" sz="2000" dirty="0" smtClean="0"/>
                        <a:t>/</a:t>
                      </a:r>
                      <a:r>
                        <a:rPr lang="en-GB" sz="2000" dirty="0" err="1" smtClean="0"/>
                        <a:t>lobus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ventriculus</a:t>
                      </a:r>
                      <a:r>
                        <a:rPr lang="en-GB" sz="2000" dirty="0" smtClean="0"/>
                        <a:t>/venter</a:t>
                      </a:r>
                    </a:p>
                    <a:p>
                      <a:r>
                        <a:rPr lang="en-GB" sz="2000" dirty="0" err="1" smtClean="0"/>
                        <a:t>bronchiolus</a:t>
                      </a:r>
                      <a:r>
                        <a:rPr lang="en-GB" sz="2000" dirty="0" smtClean="0"/>
                        <a:t>/bronchus</a:t>
                      </a:r>
                    </a:p>
                    <a:p>
                      <a:r>
                        <a:rPr lang="en-GB" sz="2000" dirty="0" smtClean="0"/>
                        <a:t>cerebellum/cerebrum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arium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място, където се съхранява нещо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ovarium</a:t>
                      </a:r>
                      <a:r>
                        <a:rPr lang="en-GB" sz="2000" dirty="0" smtClean="0"/>
                        <a:t> /ovum</a:t>
                      </a:r>
                    </a:p>
                    <a:p>
                      <a:r>
                        <a:rPr lang="en-GB" sz="2000" dirty="0" smtClean="0"/>
                        <a:t>herbarium/</a:t>
                      </a:r>
                      <a:r>
                        <a:rPr lang="en-GB" sz="2000" dirty="0" err="1" smtClean="0"/>
                        <a:t>herba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3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Суфикси по</a:t>
            </a:r>
            <a:r>
              <a:rPr lang="en-GB" dirty="0"/>
              <a:t> </a:t>
            </a:r>
            <a:r>
              <a:rPr lang="en-GB" dirty="0" smtClean="0"/>
              <a:t>III</a:t>
            </a:r>
            <a:r>
              <a:rPr lang="bg-BG" dirty="0" smtClean="0"/>
              <a:t> </a:t>
            </a:r>
            <a:r>
              <a:rPr lang="bg-BG" dirty="0"/>
              <a:t>склонение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82594587"/>
              </p:ext>
            </p:extLst>
          </p:nvPr>
        </p:nvGraphicFramePr>
        <p:xfrm>
          <a:off x="457200" y="1600200"/>
          <a:ext cx="7467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Суфикс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Значение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Примери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-or</a:t>
                      </a:r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tas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dirty="0" smtClean="0"/>
                        <a:t>отвлечено понятие, патолог. състояние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dolor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obesitas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-tor,-</a:t>
                      </a:r>
                      <a:r>
                        <a:rPr lang="en-GB" sz="2000" dirty="0" err="1" smtClean="0"/>
                        <a:t>sor</a:t>
                      </a:r>
                      <a:r>
                        <a:rPr lang="en-GB" sz="2000" dirty="0" smtClean="0"/>
                        <a:t>,-</a:t>
                      </a:r>
                      <a:r>
                        <a:rPr lang="en-GB" sz="2000" dirty="0" err="1" smtClean="0"/>
                        <a:t>xor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trix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деятелни имена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levator</a:t>
                      </a:r>
                      <a:r>
                        <a:rPr lang="en-GB" sz="2000" dirty="0" smtClean="0"/>
                        <a:t>/</a:t>
                      </a:r>
                      <a:r>
                        <a:rPr lang="bg-BG" sz="2000" dirty="0" smtClean="0"/>
                        <a:t>повдигач</a:t>
                      </a:r>
                    </a:p>
                    <a:p>
                      <a:r>
                        <a:rPr lang="en-GB" sz="2000" dirty="0" err="1" smtClean="0"/>
                        <a:t>m</a:t>
                      </a:r>
                      <a:r>
                        <a:rPr lang="en-GB" sz="2000" smtClean="0"/>
                        <a:t>atrix  </a:t>
                      </a:r>
                      <a:r>
                        <a:rPr lang="en-GB" sz="2000" dirty="0" smtClean="0"/>
                        <a:t>/ </a:t>
                      </a:r>
                      <a:r>
                        <a:rPr lang="bg-BG" sz="2000" dirty="0" smtClean="0"/>
                        <a:t>тъкан, която създава</a:t>
                      </a:r>
                      <a:endParaRPr lang="en-GB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tio</a:t>
                      </a:r>
                      <a:r>
                        <a:rPr lang="en-GB" sz="2000" dirty="0" smtClean="0"/>
                        <a:t>,-</a:t>
                      </a:r>
                      <a:r>
                        <a:rPr lang="en-GB" sz="2000" dirty="0" err="1" smtClean="0"/>
                        <a:t>sio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действие,резултат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operatio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laesio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itis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възпаление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gastritis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ema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оток,обрив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oedema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oma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рак,тумор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carcinoma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6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Суфикси по</a:t>
            </a:r>
            <a:r>
              <a:rPr lang="en-GB" dirty="0"/>
              <a:t> III</a:t>
            </a:r>
            <a:r>
              <a:rPr lang="bg-BG" dirty="0"/>
              <a:t> склонение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78950008"/>
              </p:ext>
            </p:extLst>
          </p:nvPr>
        </p:nvGraphicFramePr>
        <p:xfrm>
          <a:off x="457200" y="1600200"/>
          <a:ext cx="7467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Суфикс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Значение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Примери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asis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esis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isis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osis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ysis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състояние,</a:t>
                      </a:r>
                      <a:r>
                        <a:rPr lang="bg-BG" sz="2000" baseline="0" dirty="0" smtClean="0"/>
                        <a:t> действие, процес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litthiasis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centesis</a:t>
                      </a:r>
                      <a:endParaRPr lang="en-GB" sz="2000" dirty="0" smtClean="0"/>
                    </a:p>
                    <a:p>
                      <a:r>
                        <a:rPr lang="en-GB" sz="2000" dirty="0" smtClean="0"/>
                        <a:t>crisis</a:t>
                      </a:r>
                    </a:p>
                    <a:p>
                      <a:r>
                        <a:rPr lang="en-GB" sz="2000" dirty="0" smtClean="0"/>
                        <a:t>necrosis</a:t>
                      </a:r>
                    </a:p>
                    <a:p>
                      <a:r>
                        <a:rPr lang="en-GB" sz="2000" dirty="0" smtClean="0"/>
                        <a:t>paralysis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-</a:t>
                      </a:r>
                      <a:r>
                        <a:rPr lang="en-GB" sz="2000" dirty="0" err="1" smtClean="0"/>
                        <a:t>omatosis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резултат от туморни заболявания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lipomatosis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13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Суфикси по</a:t>
            </a:r>
            <a:r>
              <a:rPr lang="en-GB" dirty="0"/>
              <a:t> </a:t>
            </a:r>
            <a:r>
              <a:rPr lang="en-GB" dirty="0" smtClean="0"/>
              <a:t>IV</a:t>
            </a:r>
            <a:r>
              <a:rPr lang="bg-BG" dirty="0" smtClean="0"/>
              <a:t> </a:t>
            </a:r>
            <a:r>
              <a:rPr lang="bg-BG" dirty="0"/>
              <a:t>склонение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1984330"/>
              </p:ext>
            </p:extLst>
          </p:nvPr>
        </p:nvGraphicFramePr>
        <p:xfrm>
          <a:off x="457200" y="1600200"/>
          <a:ext cx="7467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Суфикс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Значение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/>
                        <a:t>Примери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tus</a:t>
                      </a:r>
                      <a:endParaRPr lang="bg-BG" sz="20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bg-BG" sz="2000" dirty="0" smtClean="0"/>
                        <a:t>състояние, процес, действие, резултат, анатомично</a:t>
                      </a:r>
                      <a:r>
                        <a:rPr lang="bg-BG" sz="2000" baseline="0" dirty="0" smtClean="0"/>
                        <a:t> понятие</a:t>
                      </a:r>
                      <a:endParaRPr lang="bg-BG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partus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-sus</a:t>
                      </a:r>
                      <a:endParaRPr lang="bg-BG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risus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-</a:t>
                      </a:r>
                      <a:r>
                        <a:rPr lang="en-GB" sz="2000" dirty="0" err="1" smtClean="0"/>
                        <a:t>xus</a:t>
                      </a:r>
                      <a:endParaRPr lang="bg-BG" sz="2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plexus</a:t>
                      </a:r>
                      <a:endParaRPr lang="bg-BG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53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Суфикси по</a:t>
            </a:r>
            <a:r>
              <a:rPr lang="en-GB" dirty="0"/>
              <a:t> </a:t>
            </a:r>
            <a:r>
              <a:rPr lang="en-GB" dirty="0" smtClean="0"/>
              <a:t>V</a:t>
            </a:r>
            <a:r>
              <a:rPr lang="bg-BG" dirty="0" smtClean="0"/>
              <a:t> </a:t>
            </a:r>
            <a:r>
              <a:rPr lang="bg-BG" dirty="0"/>
              <a:t>склонение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2124268"/>
              </p:ext>
            </p:extLst>
          </p:nvPr>
        </p:nvGraphicFramePr>
        <p:xfrm>
          <a:off x="457200" y="1600200"/>
          <a:ext cx="7467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Суфикс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Значение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Примери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-(t)</a:t>
                      </a:r>
                      <a:r>
                        <a:rPr lang="en-GB" sz="2400" dirty="0" err="1" smtClean="0"/>
                        <a:t>ies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болест, болестно състояние, качество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rabies</a:t>
                      </a:r>
                    </a:p>
                    <a:p>
                      <a:r>
                        <a:rPr lang="en-GB" sz="2400" dirty="0" err="1" smtClean="0"/>
                        <a:t>nigrities</a:t>
                      </a:r>
                      <a:endParaRPr lang="bg-BG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146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258</Words>
  <Application>Microsoft Office PowerPoint</Application>
  <PresentationFormat>On-screen Show (4:3)</PresentationFormat>
  <Paragraphs>117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Schoolbook</vt:lpstr>
      <vt:lpstr>Wingdings</vt:lpstr>
      <vt:lpstr>Wingdings 2</vt:lpstr>
      <vt:lpstr>Oriel</vt:lpstr>
      <vt:lpstr>Суфикси при съществителни имена</vt:lpstr>
      <vt:lpstr>Суфикси по i склонение</vt:lpstr>
      <vt:lpstr>Суфикси по II склонение</vt:lpstr>
      <vt:lpstr>Суфикси по III склонение</vt:lpstr>
      <vt:lpstr>Суфикси по III склонение</vt:lpstr>
      <vt:lpstr>Суфикси по IV склонение</vt:lpstr>
      <vt:lpstr>Суфикси по V склонение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Суфикси при съществителни имена</dc:title>
  <dc:creator>User</dc:creator>
  <cp:lastModifiedBy>Tzanev-Home</cp:lastModifiedBy>
  <cp:revision>12</cp:revision>
  <dcterms:created xsi:type="dcterms:W3CDTF">2006-08-16T00:00:00Z</dcterms:created>
  <dcterms:modified xsi:type="dcterms:W3CDTF">2020-03-20T03:37:48Z</dcterms:modified>
</cp:coreProperties>
</file>