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sldIdLst>
    <p:sldId id="311" r:id="rId2"/>
    <p:sldId id="519" r:id="rId3"/>
    <p:sldId id="520" r:id="rId4"/>
    <p:sldId id="313" r:id="rId5"/>
    <p:sldId id="315" r:id="rId6"/>
    <p:sldId id="317" r:id="rId7"/>
    <p:sldId id="319" r:id="rId8"/>
    <p:sldId id="521" r:id="rId9"/>
    <p:sldId id="320" r:id="rId10"/>
    <p:sldId id="522" r:id="rId11"/>
    <p:sldId id="368" r:id="rId12"/>
    <p:sldId id="321" r:id="rId13"/>
    <p:sldId id="322" r:id="rId14"/>
    <p:sldId id="523" r:id="rId15"/>
    <p:sldId id="524" r:id="rId16"/>
    <p:sldId id="323" r:id="rId17"/>
    <p:sldId id="324" r:id="rId18"/>
    <p:sldId id="325" r:id="rId19"/>
    <p:sldId id="363" r:id="rId20"/>
    <p:sldId id="345" r:id="rId21"/>
    <p:sldId id="493" r:id="rId22"/>
    <p:sldId id="326" r:id="rId23"/>
    <p:sldId id="327" r:id="rId24"/>
    <p:sldId id="328" r:id="rId25"/>
    <p:sldId id="329" r:id="rId26"/>
    <p:sldId id="330" r:id="rId27"/>
    <p:sldId id="331" r:id="rId28"/>
    <p:sldId id="529" r:id="rId29"/>
    <p:sldId id="530" r:id="rId30"/>
    <p:sldId id="269" r:id="rId31"/>
    <p:sldId id="518" r:id="rId32"/>
    <p:sldId id="525" r:id="rId33"/>
    <p:sldId id="526" r:id="rId34"/>
    <p:sldId id="527" r:id="rId35"/>
    <p:sldId id="528" r:id="rId36"/>
    <p:sldId id="446" r:id="rId37"/>
    <p:sldId id="33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CC99"/>
    <a:srgbClr val="CCFFFF"/>
    <a:srgbClr val="99FFCC"/>
    <a:srgbClr val="D6009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8" autoAdjust="0"/>
  </p:normalViewPr>
  <p:slideViewPr>
    <p:cSldViewPr>
      <p:cViewPr varScale="1">
        <p:scale>
          <a:sx n="70" d="100"/>
          <a:sy n="70" d="100"/>
        </p:scale>
        <p:origin x="11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72DE6698-C036-4B7E-825D-A0679EAA7E2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defRPr sz="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bg-BG" altLang="bg-BG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819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8A7B-70A8-458B-9FB8-C4A80F54FFB0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118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CDA4-C143-420B-8D80-0905BC6A82C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7508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967A-B4CA-4B14-AB60-6498EFA2261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4517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лавие, текст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иагра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B1DF-D4CD-4481-93CB-0CAC5E1DA9D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5433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лавие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иагра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AC76-FB10-4812-A5F4-AC58374CA8F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7960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38C27-E317-4AF9-A041-EAB1F04EB6B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2974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27A80-3F32-4D3F-89AE-93B6C818B39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7467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D11F-F2DC-42EF-AE8E-68BCAFD4A75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8875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DAE8-5934-460D-BEAE-E27A37365B83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919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57DD-C816-4BC5-9B79-06991E0FD64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5444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B6798-863E-4D7D-B5C2-4BA3506304E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517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54A6-F687-44CD-AD27-978FBD07C874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8746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7401-F5BE-49FA-A76D-3FE652F604B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318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D391-1977-457A-A721-2140D933B59F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7964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CF4EC-2390-402F-A77C-99B6321ADA6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897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ED23D1EC-DC67-460A-BA41-E72F63CA0FC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defRPr sz="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bg-BG" altLang="bg-BG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809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828800"/>
            <a:ext cx="6629400" cy="2209800"/>
          </a:xfrm>
        </p:spPr>
        <p:txBody>
          <a:bodyPr/>
          <a:lstStyle/>
          <a:p>
            <a:pPr algn="ctr" eaLnBrk="1" hangingPunct="1"/>
            <a:r>
              <a:rPr lang="bg-BG" altLang="bg-BG" sz="4400" b="1" dirty="0" smtClean="0"/>
              <a:t>МЕДИКО-СОЦИАЛНИ АСПЕКТИ НА ОБЩАТА СМЪРТНОСТ</a:t>
            </a:r>
            <a:endParaRPr lang="en-US" altLang="bg-BG" sz="4400" b="1" dirty="0" smtClean="0"/>
          </a:p>
        </p:txBody>
      </p:sp>
      <p:sp>
        <p:nvSpPr>
          <p:cNvPr id="2" name="Правоъгълник 1"/>
          <p:cNvSpPr/>
          <p:nvPr/>
        </p:nvSpPr>
        <p:spPr>
          <a:xfrm>
            <a:off x="2514600" y="159526"/>
            <a:ext cx="6553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  <a:r>
              <a:rPr lang="bg-BG" alt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ФАКУЛТЕТ „ОБЩЕСТВЕНО ЗДРАВЕ“</a:t>
            </a:r>
            <a:endParaRPr lang="en-US" altLang="en-US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	ЦЕНТЪР ЗА ДИСТАНЦИОННО ОБУЧЕНИЕ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78841"/>
              </p:ext>
            </p:extLst>
          </p:nvPr>
        </p:nvGraphicFramePr>
        <p:xfrm>
          <a:off x="481232" y="159526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32" y="159526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481232" y="1313688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cs typeface="Arial" panose="020B0604020202020204" pitchFamily="34" charset="0"/>
              </a:rPr>
              <a:t>ЛЕКЦИЯ </a:t>
            </a:r>
            <a:r>
              <a:rPr lang="bg-BG" sz="2000" b="1" dirty="0" smtClean="0">
                <a:cs typeface="Arial" panose="020B0604020202020204" pitchFamily="34" charset="0"/>
              </a:rPr>
              <a:t>№5</a:t>
            </a:r>
            <a:endParaRPr lang="bg-BG" sz="2000" b="1" dirty="0">
              <a:cs typeface="Arial" panose="020B0604020202020204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2362200" y="4876800"/>
            <a:ext cx="48577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000" i="1" dirty="0" err="1">
                <a:solidFill>
                  <a:schemeClr val="tx2"/>
                </a:solidFill>
                <a:cs typeface="Arial" panose="020B0604020202020204" pitchFamily="34" charset="0"/>
              </a:rPr>
              <a:t>дм</a:t>
            </a:r>
            <a:endParaRPr lang="bg-BG" altLang="bg-BG" sz="2000" i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Катедра „</a:t>
            </a:r>
            <a:r>
              <a:rPr lang="bg-BG" altLang="bg-BG" sz="2000" i="1" dirty="0" err="1">
                <a:solidFill>
                  <a:schemeClr val="tx2"/>
                </a:solidFill>
                <a:cs typeface="Arial" panose="020B0604020202020204" pitchFamily="34" charset="0"/>
              </a:rPr>
              <a:t>Общественоздравни</a:t>
            </a:r>
            <a:r>
              <a:rPr lang="bg-BG" altLang="bg-BG" sz="2000" i="1" dirty="0">
                <a:solidFill>
                  <a:schemeClr val="tx2"/>
                </a:solidFill>
                <a:cs typeface="Arial" panose="020B0604020202020204" pitchFamily="34" charset="0"/>
              </a:rPr>
              <a:t> науки“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Специфични </a:t>
            </a:r>
            <a:r>
              <a:rPr lang="bg-BG" altLang="bg-BG" sz="3200" dirty="0"/>
              <a:t>коефициенти за смъртност</a:t>
            </a:r>
            <a:r>
              <a:rPr lang="bg-BG" altLang="bg-BG" sz="3200" dirty="0">
                <a:solidFill>
                  <a:srgbClr val="FF0000"/>
                </a:solidFill>
              </a:rPr>
              <a:t/>
            </a:r>
            <a:br>
              <a:rPr lang="bg-BG" altLang="bg-BG" sz="3200" dirty="0">
                <a:solidFill>
                  <a:srgbClr val="FF0000"/>
                </a:solidFill>
              </a:rPr>
            </a:br>
            <a:endParaRPr lang="en-US" altLang="bg-BG" sz="3200" b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800" dirty="0" smtClean="0"/>
              <a:t>Смъртността се променя осезаемо в рамките на 10-годишни възрастови интервали, затова </a:t>
            </a:r>
            <a:r>
              <a:rPr lang="bg-BG" altLang="bg-BG" sz="2800" dirty="0" err="1" smtClean="0"/>
              <a:t>повъзрастовите</a:t>
            </a:r>
            <a:r>
              <a:rPr lang="bg-BG" altLang="bg-BG" sz="2800" dirty="0" smtClean="0"/>
              <a:t> коефициенти за смъртност се изчисляват за възрастови групи през 10 години: 10-19</a:t>
            </a:r>
            <a:r>
              <a:rPr lang="en-US" altLang="bg-BG" sz="2800" dirty="0" smtClean="0"/>
              <a:t>; 20-29; 30-39; 40-49 </a:t>
            </a:r>
            <a:r>
              <a:rPr lang="bg-BG" altLang="bg-BG" sz="2800" dirty="0" smtClean="0"/>
              <a:t>и т. н.</a:t>
            </a:r>
            <a:endParaRPr lang="bg-BG" altLang="bg-BG" sz="2800" dirty="0"/>
          </a:p>
          <a:p>
            <a:pPr eaLnBrk="1" hangingPunct="1">
              <a:lnSpc>
                <a:spcPct val="90000"/>
              </a:lnSpc>
            </a:pPr>
            <a:r>
              <a:rPr lang="bg-BG" altLang="bg-BG" sz="2800" dirty="0" smtClean="0"/>
              <a:t>За в</a:t>
            </a:r>
            <a:r>
              <a:rPr lang="bg-BG" altLang="bg-BG" sz="2800" dirty="0" smtClean="0"/>
              <a:t>ъзрастовата група от 0 до 1 година се изчислява специален коефициент наречен детска смъртност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z="2800" dirty="0" smtClean="0"/>
              <a:t>Графичното описание на модела на смъртност в дадена страна / регион се прави чрез</a:t>
            </a:r>
            <a:r>
              <a:rPr lang="bg-BG" altLang="bg-BG" sz="2800" dirty="0"/>
              <a:t> </a:t>
            </a:r>
            <a:r>
              <a:rPr lang="bg-BG" altLang="bg-BG" sz="2800" dirty="0" smtClean="0">
                <a:solidFill>
                  <a:srgbClr val="FF0000"/>
                </a:solidFill>
              </a:rPr>
              <a:t>к</a:t>
            </a:r>
            <a:r>
              <a:rPr lang="bg-BG" altLang="bg-BG" sz="2800" dirty="0" smtClean="0">
                <a:solidFill>
                  <a:srgbClr val="FF0000"/>
                </a:solidFill>
              </a:rPr>
              <a:t>рива </a:t>
            </a:r>
            <a:r>
              <a:rPr lang="bg-BG" altLang="bg-BG" sz="2800" dirty="0" smtClean="0">
                <a:solidFill>
                  <a:srgbClr val="FF0000"/>
                </a:solidFill>
              </a:rPr>
              <a:t>на </a:t>
            </a:r>
            <a:r>
              <a:rPr lang="bg-BG" altLang="bg-BG" sz="2800" dirty="0" err="1" smtClean="0">
                <a:solidFill>
                  <a:srgbClr val="FF0000"/>
                </a:solidFill>
              </a:rPr>
              <a:t>повъзрастовата</a:t>
            </a:r>
            <a:r>
              <a:rPr lang="bg-BG" altLang="bg-BG" sz="2800" dirty="0" smtClean="0">
                <a:solidFill>
                  <a:srgbClr val="FF0000"/>
                </a:solidFill>
              </a:rPr>
              <a:t> смъртност</a:t>
            </a:r>
            <a:r>
              <a:rPr lang="bg-BG" altLang="bg-BG" sz="2800" dirty="0" smtClean="0"/>
              <a:t> </a:t>
            </a:r>
            <a:endParaRPr lang="bg-BG" altLang="bg-BG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bg-BG" sz="2800" dirty="0" smtClean="0">
                <a:solidFill>
                  <a:srgbClr val="FF0000"/>
                </a:solidFill>
              </a:rPr>
              <a:t>J</a:t>
            </a:r>
            <a:r>
              <a:rPr lang="bg-BG" altLang="bg-BG" sz="2800" dirty="0" smtClean="0"/>
              <a:t>-крива в развитите страни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bg-BG" sz="2800" dirty="0" smtClean="0">
                <a:solidFill>
                  <a:srgbClr val="FF0000"/>
                </a:solidFill>
              </a:rPr>
              <a:t>U</a:t>
            </a:r>
            <a:r>
              <a:rPr lang="en-US" altLang="bg-BG" sz="2800" dirty="0" smtClean="0"/>
              <a:t>-</a:t>
            </a:r>
            <a:r>
              <a:rPr lang="bg-BG" altLang="bg-BG" sz="2800" dirty="0" smtClean="0"/>
              <a:t>крива в развиващите се страни</a:t>
            </a:r>
          </a:p>
        </p:txBody>
      </p:sp>
    </p:spTree>
    <p:extLst>
      <p:ext uri="{BB962C8B-B14F-4D97-AF65-F5344CB8AC3E}">
        <p14:creationId xmlns:p14="http://schemas.microsoft.com/office/powerpoint/2010/main" val="35857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 b="1" dirty="0"/>
              <a:t>КРИВА НА ПОВЪЗРАСТОВАТА  СМЪРТНОСТ В 				БЪЛГАРИЯ, 2002 г. и 2006 г.</a:t>
            </a:r>
          </a:p>
        </p:txBody>
      </p:sp>
      <p:graphicFrame>
        <p:nvGraphicFramePr>
          <p:cNvPr id="94211" name="Object 4"/>
          <p:cNvGraphicFramePr>
            <a:graphicFrameLocks noChangeAspect="1"/>
          </p:cNvGraphicFramePr>
          <p:nvPr/>
        </p:nvGraphicFramePr>
        <p:xfrm>
          <a:off x="762000" y="1184275"/>
          <a:ext cx="80010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Chart" r:id="rId3" imgW="4886192" imgH="3229138" progId="Excel.Chart.8">
                  <p:embed/>
                </p:oleObj>
              </mc:Choice>
              <mc:Fallback>
                <p:oleObj name="Chart" r:id="rId3" imgW="4886192" imgH="3229138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84275"/>
                        <a:ext cx="80010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Специфични </a:t>
            </a:r>
            <a:r>
              <a:rPr lang="bg-BG" altLang="bg-BG" sz="3200" dirty="0"/>
              <a:t>коефициенти за смъртност</a:t>
            </a:r>
            <a:r>
              <a:rPr lang="bg-BG" altLang="bg-BG" sz="3200" dirty="0">
                <a:solidFill>
                  <a:srgbClr val="FF0000"/>
                </a:solidFill>
              </a:rPr>
              <a:t/>
            </a:r>
            <a:br>
              <a:rPr lang="bg-BG" altLang="bg-BG" sz="3200" dirty="0">
                <a:solidFill>
                  <a:srgbClr val="FF0000"/>
                </a:solidFill>
              </a:rPr>
            </a:br>
            <a:endParaRPr lang="en-US" altLang="bg-BG" sz="3200" b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solidFill>
                  <a:srgbClr val="FF0000"/>
                </a:solidFill>
              </a:rPr>
              <a:t>смъртност </a:t>
            </a:r>
            <a:r>
              <a:rPr lang="bg-BG" altLang="bg-BG" dirty="0" smtClean="0">
                <a:solidFill>
                  <a:srgbClr val="FF0000"/>
                </a:solidFill>
              </a:rPr>
              <a:t>по </a:t>
            </a:r>
            <a:r>
              <a:rPr lang="bg-BG" altLang="bg-BG" dirty="0" smtClean="0">
                <a:solidFill>
                  <a:srgbClr val="FF0000"/>
                </a:solidFill>
              </a:rPr>
              <a:t>причини </a:t>
            </a:r>
            <a:r>
              <a:rPr lang="bg-BG" altLang="bg-BG" dirty="0" smtClean="0"/>
              <a:t>– отразява честотата на умиранията от определен клас заболявания или от конкретно заболяване</a:t>
            </a:r>
            <a:endParaRPr lang="bg-BG" altLang="bg-BG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брой умрели </a:t>
            </a:r>
            <a:r>
              <a:rPr lang="bg-BG" altLang="bg-BG" dirty="0" smtClean="0"/>
              <a:t>лица от болести на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/>
              <a:t>о</a:t>
            </a:r>
            <a:r>
              <a:rPr lang="bg-BG" altLang="bg-BG" dirty="0" smtClean="0"/>
              <a:t>рганите на </a:t>
            </a:r>
            <a:r>
              <a:rPr lang="bg-BG" altLang="bg-BG" dirty="0" err="1" smtClean="0"/>
              <a:t>кръвообръщението</a:t>
            </a:r>
            <a:r>
              <a:rPr lang="bg-BG" altLang="bg-BG" dirty="0" smtClean="0"/>
              <a:t> </a:t>
            </a:r>
            <a:endParaRPr lang="bg-BG" altLang="bg-BG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------------------------------------------------ </a:t>
            </a:r>
            <a:r>
              <a:rPr lang="bg-BG" altLang="bg-BG" dirty="0" smtClean="0"/>
              <a:t>х 100 000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средногодишен брой население</a:t>
            </a:r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800475" y="3133725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Пропорции (структурни </a:t>
            </a:r>
            <a:r>
              <a:rPr lang="bg-BG" altLang="bg-BG" sz="3200" dirty="0"/>
              <a:t>показатели)</a:t>
            </a:r>
            <a:r>
              <a:rPr lang="bg-BG" altLang="bg-BG" sz="3200" dirty="0">
                <a:solidFill>
                  <a:srgbClr val="FF0000"/>
                </a:solidFill>
              </a:rPr>
              <a:t/>
            </a:r>
            <a:br>
              <a:rPr lang="bg-BG" altLang="bg-BG" sz="3200" dirty="0">
                <a:solidFill>
                  <a:srgbClr val="FF0000"/>
                </a:solidFill>
              </a:rPr>
            </a:br>
            <a:endParaRPr lang="en-US" altLang="bg-BG" sz="3200" b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При изучаване на причините за умиране по често се използват показатели за структура. Този начин на изчисляване показва каква част (относителен дял)</a:t>
            </a:r>
            <a:r>
              <a:rPr lang="bg-BG" altLang="bg-BG" dirty="0" smtClean="0">
                <a:solidFill>
                  <a:srgbClr val="FF0000"/>
                </a:solidFill>
              </a:rPr>
              <a:t> </a:t>
            </a:r>
            <a:r>
              <a:rPr lang="bg-BG" altLang="bg-BG" dirty="0" smtClean="0"/>
              <a:t>от всички умирания се дължи на дадена конкретна причина. Изчислява се по формулата:</a:t>
            </a:r>
          </a:p>
          <a:p>
            <a:pPr algn="ctr" eaLnBrk="1" hangingPunct="1">
              <a:buNone/>
            </a:pPr>
            <a:r>
              <a:rPr lang="bg-BG" altLang="bg-BG" dirty="0" smtClean="0"/>
              <a:t>част </a:t>
            </a:r>
            <a:endParaRPr lang="bg-BG" altLang="bg-BG" dirty="0"/>
          </a:p>
          <a:p>
            <a:pPr algn="ctr" eaLnBrk="1" hangingPunct="1">
              <a:buNone/>
            </a:pPr>
            <a:r>
              <a:rPr lang="bg-BG" altLang="bg-BG" dirty="0" smtClean="0"/>
              <a:t>          ----------  х </a:t>
            </a:r>
            <a:r>
              <a:rPr lang="bg-BG" altLang="bg-BG" dirty="0"/>
              <a:t>100 </a:t>
            </a:r>
          </a:p>
          <a:p>
            <a:pPr algn="ctr" eaLnBrk="1" hangingPunct="1">
              <a:buNone/>
            </a:pPr>
            <a:r>
              <a:rPr lang="bg-BG" altLang="bg-BG" dirty="0" smtClean="0"/>
              <a:t>цяло</a:t>
            </a:r>
            <a:endParaRPr lang="bg-BG" altLang="bg-BG" dirty="0"/>
          </a:p>
          <a:p>
            <a:pPr eaLnBrk="1" hangingPunct="1"/>
            <a:endParaRPr lang="bg-BG" altLang="bg-BG" dirty="0" smtClean="0"/>
          </a:p>
          <a:p>
            <a:pPr eaLnBrk="1" hangingPunct="1"/>
            <a:endParaRPr lang="bg-BG" alt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Пропорции(структурни </a:t>
            </a:r>
            <a:r>
              <a:rPr lang="bg-BG" altLang="bg-BG" sz="3200" dirty="0"/>
              <a:t>показатели)</a:t>
            </a:r>
            <a:br>
              <a:rPr lang="bg-BG" altLang="bg-BG" sz="3200" dirty="0"/>
            </a:br>
            <a:endParaRPr lang="en-US" altLang="bg-BG" sz="3200" b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/>
            <a:r>
              <a:rPr lang="bg-BG" altLang="bg-BG" dirty="0" smtClean="0">
                <a:solidFill>
                  <a:srgbClr val="FF0000"/>
                </a:solidFill>
              </a:rPr>
              <a:t>структура </a:t>
            </a:r>
            <a:r>
              <a:rPr lang="bg-BG" altLang="bg-BG" dirty="0" smtClean="0">
                <a:solidFill>
                  <a:srgbClr val="FF0000"/>
                </a:solidFill>
              </a:rPr>
              <a:t>на </a:t>
            </a:r>
            <a:r>
              <a:rPr lang="bg-BG" altLang="bg-BG" dirty="0" smtClean="0">
                <a:solidFill>
                  <a:srgbClr val="FF0000"/>
                </a:solidFill>
              </a:rPr>
              <a:t>общата смъртност по причини</a:t>
            </a:r>
            <a:endParaRPr lang="bg-BG" altLang="bg-BG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bg-BG" altLang="bg-BG" dirty="0" smtClean="0"/>
              <a:t> брой </a:t>
            </a:r>
            <a:r>
              <a:rPr lang="bg-BG" altLang="bg-BG" dirty="0"/>
              <a:t>умрели лица от болести на </a:t>
            </a:r>
          </a:p>
          <a:p>
            <a:pPr eaLnBrk="1" hangingPunct="1">
              <a:buNone/>
            </a:pPr>
            <a:r>
              <a:rPr lang="bg-BG" altLang="bg-BG" dirty="0" smtClean="0"/>
              <a:t>   органите </a:t>
            </a:r>
            <a:r>
              <a:rPr lang="bg-BG" altLang="bg-BG" dirty="0"/>
              <a:t>на </a:t>
            </a:r>
            <a:r>
              <a:rPr lang="bg-BG" altLang="bg-BG" dirty="0" err="1"/>
              <a:t>кръвообръщението</a:t>
            </a:r>
            <a:r>
              <a:rPr lang="bg-BG" altLang="bg-BG" dirty="0"/>
              <a:t> </a:t>
            </a:r>
          </a:p>
          <a:p>
            <a:pPr eaLnBrk="1" hangingPunct="1">
              <a:buNone/>
            </a:pPr>
            <a:r>
              <a:rPr lang="bg-BG" altLang="bg-BG" dirty="0" smtClean="0"/>
              <a:t>--------------------------------------------------- </a:t>
            </a:r>
            <a:r>
              <a:rPr lang="bg-BG" altLang="bg-BG" dirty="0"/>
              <a:t>х </a:t>
            </a:r>
            <a:r>
              <a:rPr lang="bg-BG" altLang="bg-BG" dirty="0" smtClean="0"/>
              <a:t>100</a:t>
            </a:r>
            <a:endParaRPr lang="bg-BG" altLang="bg-BG" dirty="0"/>
          </a:p>
          <a:p>
            <a:pPr eaLnBrk="1" hangingPunct="1">
              <a:buNone/>
            </a:pPr>
            <a:r>
              <a:rPr lang="bg-BG" altLang="bg-BG" dirty="0" smtClean="0"/>
              <a:t>			общ брой умрели</a:t>
            </a:r>
            <a:endParaRPr lang="bg-BG" altLang="bg-BG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724275" y="2295525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Други показатели за смъртност</a:t>
            </a:r>
            <a:endParaRPr lang="en-US" altLang="bg-BG" sz="3200" b="1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pPr eaLnBrk="1" hangingPunct="1"/>
            <a:r>
              <a:rPr lang="bg-BG" altLang="bg-BG" dirty="0">
                <a:solidFill>
                  <a:srgbClr val="FF0000"/>
                </a:solidFill>
              </a:rPr>
              <a:t>Майчина </a:t>
            </a:r>
            <a:r>
              <a:rPr lang="bg-BG" altLang="bg-BG" dirty="0" smtClean="0">
                <a:solidFill>
                  <a:srgbClr val="FF0000"/>
                </a:solidFill>
              </a:rPr>
              <a:t>смъртност – </a:t>
            </a:r>
            <a:r>
              <a:rPr lang="bg-BG" altLang="bg-BG" dirty="0" smtClean="0"/>
              <a:t>отразява честотата на умиранията на жени във връзка с бременността, раждането и </a:t>
            </a:r>
            <a:r>
              <a:rPr lang="bg-BG" altLang="bg-BG" dirty="0" err="1" smtClean="0"/>
              <a:t>послеродовия</a:t>
            </a:r>
            <a:r>
              <a:rPr lang="bg-BG" altLang="bg-BG" dirty="0" smtClean="0"/>
              <a:t> период </a:t>
            </a:r>
            <a:r>
              <a:rPr lang="en-US" altLang="bg-BG" dirty="0" smtClean="0"/>
              <a:t>(42 </a:t>
            </a:r>
            <a:r>
              <a:rPr lang="bg-BG" altLang="bg-BG" dirty="0" smtClean="0"/>
              <a:t>след раждането</a:t>
            </a:r>
            <a:r>
              <a:rPr lang="en-US" altLang="bg-BG" dirty="0" smtClean="0"/>
              <a:t>)</a:t>
            </a:r>
            <a:endParaRPr lang="bg-BG" altLang="bg-BG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400" dirty="0" smtClean="0"/>
              <a:t>Брой </a:t>
            </a:r>
            <a:r>
              <a:rPr lang="bg-BG" altLang="bg-BG" sz="2400" dirty="0" smtClean="0"/>
              <a:t>умрели жени </a:t>
            </a:r>
            <a:r>
              <a:rPr lang="bg-BG" altLang="bg-BG" sz="2400" dirty="0" smtClean="0"/>
              <a:t>във връзка</a:t>
            </a:r>
            <a:r>
              <a:rPr lang="bg-BG" altLang="bg-BG" sz="2400" dirty="0" smtClean="0"/>
              <a:t> </a:t>
            </a:r>
            <a:r>
              <a:rPr lang="bg-BG" altLang="bg-BG" sz="2400" dirty="0" smtClean="0"/>
              <a:t>на бременността,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400" dirty="0" smtClean="0"/>
              <a:t> 	</a:t>
            </a:r>
            <a:r>
              <a:rPr lang="bg-BG" altLang="bg-BG" sz="2400" dirty="0" smtClean="0"/>
              <a:t>      раждането </a:t>
            </a:r>
            <a:r>
              <a:rPr lang="bg-BG" altLang="bg-BG" sz="2400" dirty="0" smtClean="0"/>
              <a:t>и </a:t>
            </a:r>
            <a:r>
              <a:rPr lang="bg-BG" altLang="bg-BG" sz="2400" dirty="0" err="1" smtClean="0"/>
              <a:t>послеродовия</a:t>
            </a:r>
            <a:r>
              <a:rPr lang="bg-BG" altLang="bg-BG" sz="2400" dirty="0" smtClean="0"/>
              <a:t> период</a:t>
            </a:r>
            <a:r>
              <a:rPr lang="bg-BG" altLang="bg-BG" dirty="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400" dirty="0" smtClean="0"/>
              <a:t>--------------------------------------------------------------------  х 100 000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400" dirty="0" smtClean="0"/>
              <a:t>			</a:t>
            </a:r>
            <a:r>
              <a:rPr lang="bg-BG" altLang="bg-BG" sz="2400" dirty="0" err="1" smtClean="0"/>
              <a:t>живородени</a:t>
            </a:r>
            <a:r>
              <a:rPr lang="bg-BG" altLang="bg-BG" sz="2400" dirty="0" smtClean="0"/>
              <a:t> деца </a:t>
            </a:r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876675" y="3445383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СВЕТА</a:t>
            </a:r>
            <a:endParaRPr lang="en-US" altLang="bg-BG" sz="3200" b="1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b="1" dirty="0" smtClean="0"/>
              <a:t>Варира умерено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b="1" dirty="0"/>
              <a:t>З</a:t>
            </a:r>
            <a:r>
              <a:rPr lang="bg-BG" altLang="bg-BG" b="1" dirty="0" smtClean="0"/>
              <a:t>а </a:t>
            </a:r>
            <a:r>
              <a:rPr lang="bg-BG" altLang="bg-BG" b="1" dirty="0" smtClean="0"/>
              <a:t>света -  </a:t>
            </a:r>
            <a:r>
              <a:rPr lang="bg-BG" altLang="bg-BG" b="1" dirty="0" smtClean="0"/>
              <a:t>средно </a:t>
            </a:r>
            <a:r>
              <a:rPr lang="bg-BG" altLang="bg-BG" b="1" dirty="0"/>
              <a:t>7,7 ‰</a:t>
            </a:r>
            <a:endParaRPr lang="bg-BG" altLang="bg-BG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b="1" dirty="0" smtClean="0"/>
              <a:t>	Африка – 10,4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b="1" dirty="0" smtClean="0"/>
              <a:t>	Северна Америка – 8,2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b="1" dirty="0" smtClean="0"/>
              <a:t>	Южна Америка – 6,2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b="1" dirty="0" smtClean="0"/>
              <a:t>	Азия – 7,1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b="1" dirty="0" smtClean="0"/>
              <a:t>	Европа – 11,6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СВЕТА</a:t>
            </a:r>
            <a:endParaRPr lang="en-US" altLang="bg-BG" sz="3200" b="1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763000" cy="3886200"/>
          </a:xfrm>
        </p:spPr>
        <p:txBody>
          <a:bodyPr/>
          <a:lstStyle/>
          <a:p>
            <a:pPr marL="609600" indent="-609600" eaLnBrk="1" hangingPunct="1"/>
            <a:r>
              <a:rPr lang="bg-BG" altLang="bg-BG" dirty="0" smtClean="0"/>
              <a:t>В развитите страни – </a:t>
            </a:r>
            <a:r>
              <a:rPr lang="bg-BG" altLang="bg-BG" dirty="0" smtClean="0">
                <a:solidFill>
                  <a:srgbClr val="FF0000"/>
                </a:solidFill>
              </a:rPr>
              <a:t>повишаване</a:t>
            </a:r>
            <a:r>
              <a:rPr lang="bg-BG" altLang="bg-BG" dirty="0" smtClean="0"/>
              <a:t>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поради застаряването на населението</a:t>
            </a:r>
          </a:p>
          <a:p>
            <a:pPr marL="609600" indent="-609600" eaLnBrk="1" hangingPunct="1"/>
            <a:r>
              <a:rPr lang="bg-BG" altLang="bg-BG" dirty="0" smtClean="0"/>
              <a:t>В развиващите се страни – </a:t>
            </a:r>
            <a:r>
              <a:rPr lang="bg-BG" altLang="bg-BG" dirty="0" smtClean="0">
                <a:solidFill>
                  <a:srgbClr val="FF0000"/>
                </a:solidFill>
              </a:rPr>
              <a:t>снижаване</a:t>
            </a:r>
          </a:p>
          <a:p>
            <a:pPr marL="609600" indent="-609600" eaLnBrk="1" hangingPunct="1"/>
            <a:r>
              <a:rPr lang="bg-BG" altLang="bg-BG" dirty="0" smtClean="0"/>
              <a:t>Страните от Централна и Източна Европа имат</a:t>
            </a:r>
            <a:r>
              <a:rPr lang="bg-BG" altLang="bg-BG" dirty="0" smtClean="0">
                <a:solidFill>
                  <a:srgbClr val="FF0000"/>
                </a:solidFill>
              </a:rPr>
              <a:t> по-високи нива на смъртност </a:t>
            </a:r>
            <a:r>
              <a:rPr lang="bg-BG" altLang="bg-BG" dirty="0" smtClean="0"/>
              <a:t>от тези в Западна Европа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СВЕТА</a:t>
            </a:r>
            <a:endParaRPr lang="en-US" altLang="bg-BG" sz="3200" b="1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3886200"/>
          </a:xfrm>
        </p:spPr>
        <p:txBody>
          <a:bodyPr/>
          <a:lstStyle/>
          <a:p>
            <a:pPr marL="609600" indent="-609600" eaLnBrk="1" hangingPunct="1"/>
            <a:r>
              <a:rPr lang="bg-BG" altLang="bg-BG" dirty="0" smtClean="0"/>
              <a:t>Мъжете имат  по-високи коефициенти на смъртност от жените</a:t>
            </a:r>
          </a:p>
          <a:p>
            <a:pPr marL="609600" indent="-609600" eaLnBrk="1" hangingPunct="1"/>
            <a:r>
              <a:rPr lang="bg-BG" altLang="bg-BG" dirty="0" smtClean="0"/>
              <a:t>Селското население има по-високи нива на смъртност от градското население</a:t>
            </a:r>
          </a:p>
          <a:p>
            <a:pPr marL="609600" indent="-609600" eaLnBrk="1" hangingPunct="1"/>
            <a:r>
              <a:rPr lang="bg-BG" altLang="bg-BG" dirty="0" smtClean="0"/>
              <a:t>В СЦИЕ смъртността в активна възраст има намаляващи, но все още по-високи  нива от тези в Западна Европа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54" name="Group 82"/>
          <p:cNvGraphicFramePr>
            <a:graphicFrameLocks noGrp="1"/>
          </p:cNvGraphicFramePr>
          <p:nvPr/>
        </p:nvGraphicFramePr>
        <p:xfrm>
          <a:off x="838200" y="1447800"/>
          <a:ext cx="7696200" cy="4419601"/>
        </p:xfrm>
        <a:graphic>
          <a:graphicData uri="http://schemas.openxmlformats.org/drawingml/2006/table">
            <a:tbl>
              <a:tblPr/>
              <a:tblGrid>
                <a:gridCol w="2627313">
                  <a:extLst>
                    <a:ext uri="{9D8B030D-6E8A-4147-A177-3AD203B41FA5}">
                      <a16:colId xmlns:a16="http://schemas.microsoft.com/office/drawing/2014/main" val="222266347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3807479354"/>
                    </a:ext>
                  </a:extLst>
                </a:gridCol>
                <a:gridCol w="2073275">
                  <a:extLst>
                    <a:ext uri="{9D8B030D-6E8A-4147-A177-3AD203B41FA5}">
                      <a16:colId xmlns:a16="http://schemas.microsoft.com/office/drawing/2014/main" val="3825864094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val="3659964789"/>
                    </a:ext>
                  </a:extLst>
                </a:gridCol>
              </a:tblGrid>
              <a:tr h="55721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България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Таджикистан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665578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Украйна 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Турция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1138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Латвия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Израел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027691"/>
                  </a:ext>
                </a:extLst>
              </a:tr>
              <a:tr h="43180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Сърбия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Узбекистан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906973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Албания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517768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578845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Унгария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Ирландия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002222"/>
                  </a:ext>
                </a:extLst>
              </a:tr>
              <a:tr h="43021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Литва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Исландия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495570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Румъния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Туркменистан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69765"/>
                  </a:ext>
                </a:extLst>
              </a:tr>
              <a:tr h="4286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Естония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Кипър</a:t>
                      </a:r>
                      <a:endParaRPr kumimoji="0" lang="bg-BG" altLang="bg-BG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39906"/>
                  </a:ext>
                </a:extLst>
              </a:tr>
            </a:tbl>
          </a:graphicData>
        </a:graphic>
      </p:graphicFrame>
      <p:sp>
        <p:nvSpPr>
          <p:cNvPr id="100411" name="Text Box 76"/>
          <p:cNvSpPr txBox="1">
            <a:spLocks noChangeArrowheads="1"/>
          </p:cNvSpPr>
          <p:nvPr/>
        </p:nvSpPr>
        <p:spPr bwMode="auto">
          <a:xfrm>
            <a:off x="1143000" y="6858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1800" b="1"/>
              <a:t>СТРАНИ ОТ ЕВРОПЕЙСКИЯ РЕГИОН С НАЙ-ВИСОКА И НАЙ-НИСКА СМЪРТНОСТ</a:t>
            </a:r>
            <a:r>
              <a:rPr lang="en-US" altLang="bg-BG" sz="1800" b="1"/>
              <a:t>, 2014</a:t>
            </a:r>
            <a:r>
              <a:rPr lang="bg-BG" altLang="bg-BG" sz="1800" b="1"/>
              <a:t>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ПЛАН НА ЛЕКЦИЯТА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bg-BG" altLang="bg-BG" dirty="0"/>
              <a:t>Основни понятия и коефициенти</a:t>
            </a:r>
            <a:endParaRPr lang="en-US" altLang="bg-BG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endParaRPr lang="bg-BG" altLang="bg-BG" sz="11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bg-BG" altLang="bg-BG" dirty="0"/>
              <a:t>Тенденции на </a:t>
            </a:r>
            <a:r>
              <a:rPr lang="bg-BG" altLang="bg-BG" dirty="0" smtClean="0"/>
              <a:t>смъртността </a:t>
            </a:r>
            <a:r>
              <a:rPr lang="bg-BG" altLang="bg-BG" dirty="0"/>
              <a:t>в света</a:t>
            </a:r>
            <a:endParaRPr lang="en-US" altLang="bg-BG" dirty="0"/>
          </a:p>
          <a:p>
            <a:pPr marL="0" indent="0" eaLnBrk="1" hangingPunct="1">
              <a:buNone/>
              <a:defRPr/>
            </a:pPr>
            <a:endParaRPr lang="bg-BG" altLang="bg-BG" sz="1100" dirty="0"/>
          </a:p>
          <a:p>
            <a:pPr marL="742950" indent="-742950" eaLnBrk="1" hangingPunct="1">
              <a:buFont typeface="+mj-lt"/>
              <a:buAutoNum type="arabicPeriod" startAt="3"/>
              <a:defRPr/>
            </a:pPr>
            <a:r>
              <a:rPr lang="bg-BG" altLang="bg-BG" dirty="0"/>
              <a:t>Тенденции на </a:t>
            </a:r>
            <a:r>
              <a:rPr lang="bg-BG" altLang="bg-BG" dirty="0" smtClean="0"/>
              <a:t>смъртността </a:t>
            </a:r>
            <a:r>
              <a:rPr lang="bg-BG" altLang="bg-BG" dirty="0"/>
              <a:t>в България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6348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bg-BG" altLang="bg-BG" sz="2800" b="1" smtClean="0"/>
              <a:t>ОБЩА (НЕСТАНДАРТИЗИРАНА) СМЪРТНОСТ В  ЕВРОПА</a:t>
            </a:r>
            <a:endParaRPr lang="en-US" altLang="bg-BG" sz="2800" b="1" smtClean="0"/>
          </a:p>
        </p:txBody>
      </p:sp>
      <p:grpSp>
        <p:nvGrpSpPr>
          <p:cNvPr id="101379" name="Group 328"/>
          <p:cNvGrpSpPr>
            <a:grpSpLocks noChangeAspect="1"/>
          </p:cNvGrpSpPr>
          <p:nvPr/>
        </p:nvGrpSpPr>
        <p:grpSpPr bwMode="auto">
          <a:xfrm>
            <a:off x="685800" y="1200150"/>
            <a:ext cx="7543800" cy="5657850"/>
            <a:chOff x="0" y="0"/>
            <a:chExt cx="9060" cy="6795"/>
          </a:xfrm>
        </p:grpSpPr>
        <p:sp>
          <p:nvSpPr>
            <p:cNvPr id="101380" name="AutoShape 32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381" name="Rectangle 330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382" name="Freeform 331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3" name="Freeform 332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4" name="Freeform 333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5" name="Freeform 334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6" name="Freeform 335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7" name="Freeform 336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8" name="Freeform 337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89" name="Freeform 338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0" name="Freeform 339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1" name="Freeform 340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2" name="Freeform 341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3" name="Freeform 342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4" name="Freeform 343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5" name="Freeform 344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6" name="Freeform 345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7" name="Freeform 346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8" name="Freeform 347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399" name="Freeform 348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0" name="Freeform 349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1" name="Freeform 350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2" name="Freeform 351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3" name="Freeform 352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4" name="Freeform 353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5" name="Freeform 354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6" name="Freeform 355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7" name="Freeform 356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8" name="Freeform 357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09" name="Freeform 358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0" name="Freeform 359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1" name="Freeform 360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2" name="Freeform 361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3" name="Freeform 362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4" name="Rectangle 363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15" name="Freeform 364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6" name="Freeform 365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7" name="Freeform 366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8" name="Freeform 367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19" name="Freeform 368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0" name="Freeform 369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1" name="Freeform 370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2" name="Freeform 371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3" name="Freeform 372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4" name="Freeform 373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5" name="Freeform 374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6" name="Freeform 375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7" name="Freeform 376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8" name="Freeform 377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29" name="Freeform 378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0" name="Freeform 379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1" name="Freeform 380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2" name="Freeform 381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3" name="Freeform 382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4" name="Freeform 383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5" name="Freeform 384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6" name="Freeform 385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7" name="Freeform 386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8" name="Freeform 387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39" name="Freeform 388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0" name="Freeform 389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1" name="Freeform 390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2" name="Freeform 391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3" name="Freeform 392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4" name="Freeform 393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5" name="Freeform 394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6" name="Freeform 395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7" name="Freeform 396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8" name="Freeform 397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49" name="Freeform 398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0" name="Freeform 399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1" name="Freeform 400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2" name="Freeform 401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3" name="Freeform 402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4" name="Freeform 403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5" name="Freeform 404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6" name="Freeform 405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7" name="Freeform 406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8" name="Freeform 407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59" name="Freeform 408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0" name="Freeform 409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1" name="Freeform 410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2" name="Freeform 411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3" name="Freeform 412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4" name="Freeform 413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5" name="Freeform 414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6" name="Freeform 415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7" name="Freeform 416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8" name="Freeform 417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1469" name="AutoShape 418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0" name="Rectangle 419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1" name="Rectangle 420"/>
            <p:cNvSpPr>
              <a:spLocks noChangeArrowheads="1"/>
            </p:cNvSpPr>
            <p:nvPr/>
          </p:nvSpPr>
          <p:spPr bwMode="auto">
            <a:xfrm>
              <a:off x="7399" y="4667"/>
              <a:ext cx="3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20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72" name="Rectangle 421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3" name="Rectangle 422"/>
            <p:cNvSpPr>
              <a:spLocks noChangeArrowheads="1"/>
            </p:cNvSpPr>
            <p:nvPr/>
          </p:nvSpPr>
          <p:spPr bwMode="auto">
            <a:xfrm>
              <a:off x="7399" y="4949"/>
              <a:ext cx="3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16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74" name="Rectangle 423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5" name="Rectangle 424"/>
            <p:cNvSpPr>
              <a:spLocks noChangeArrowheads="1"/>
            </p:cNvSpPr>
            <p:nvPr/>
          </p:nvSpPr>
          <p:spPr bwMode="auto">
            <a:xfrm>
              <a:off x="7399" y="5235"/>
              <a:ext cx="3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12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76" name="Rectangle 425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7" name="Rectangle 426"/>
            <p:cNvSpPr>
              <a:spLocks noChangeArrowheads="1"/>
            </p:cNvSpPr>
            <p:nvPr/>
          </p:nvSpPr>
          <p:spPr bwMode="auto">
            <a:xfrm>
              <a:off x="7399" y="5518"/>
              <a:ext cx="27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8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78" name="Rectangle 427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79" name="Rectangle 428"/>
            <p:cNvSpPr>
              <a:spLocks noChangeArrowheads="1"/>
            </p:cNvSpPr>
            <p:nvPr/>
          </p:nvSpPr>
          <p:spPr bwMode="auto">
            <a:xfrm>
              <a:off x="7399" y="5804"/>
              <a:ext cx="27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4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80" name="Rectangle 429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01481" name="Rectangle 430"/>
            <p:cNvSpPr>
              <a:spLocks noChangeArrowheads="1"/>
            </p:cNvSpPr>
            <p:nvPr/>
          </p:nvSpPr>
          <p:spPr bwMode="auto">
            <a:xfrm>
              <a:off x="7399" y="6084"/>
              <a:ext cx="48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No data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82" name="Rectangle 431"/>
            <p:cNvSpPr>
              <a:spLocks noChangeArrowheads="1"/>
            </p:cNvSpPr>
            <p:nvPr/>
          </p:nvSpPr>
          <p:spPr bwMode="auto">
            <a:xfrm>
              <a:off x="6904" y="6328"/>
              <a:ext cx="45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Min = 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83" name="Rectangle 432"/>
            <p:cNvSpPr>
              <a:spLocks noChangeArrowheads="1"/>
            </p:cNvSpPr>
            <p:nvPr/>
          </p:nvSpPr>
          <p:spPr bwMode="auto">
            <a:xfrm>
              <a:off x="524" y="6196"/>
              <a:ext cx="47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ea typeface="MS PGothic" panose="020B0600070205080204" pitchFamily="34" charset="-128"/>
                </a:rPr>
                <a:t>20</a:t>
              </a:r>
              <a:r>
                <a:rPr lang="bg-BG" altLang="bg-BG" sz="1400">
                  <a:solidFill>
                    <a:srgbClr val="000000"/>
                  </a:solidFill>
                </a:rPr>
                <a:t>14</a:t>
              </a:r>
              <a:endParaRPr lang="bg-BG" altLang="bg-BG" sz="1800"/>
            </a:p>
          </p:txBody>
        </p:sp>
        <p:sp>
          <p:nvSpPr>
            <p:cNvPr id="101484" name="Rectangle 433"/>
            <p:cNvSpPr>
              <a:spLocks noChangeArrowheads="1"/>
            </p:cNvSpPr>
            <p:nvPr/>
          </p:nvSpPr>
          <p:spPr bwMode="auto">
            <a:xfrm>
              <a:off x="2438" y="5844"/>
              <a:ext cx="106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European Region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01485" name="Rectangle 434"/>
            <p:cNvSpPr>
              <a:spLocks noChangeArrowheads="1"/>
            </p:cNvSpPr>
            <p:nvPr/>
          </p:nvSpPr>
          <p:spPr bwMode="auto">
            <a:xfrm>
              <a:off x="2433" y="6042"/>
              <a:ext cx="34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10.76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bg-BG" altLang="bg-BG" sz="2800" b="1" smtClean="0"/>
              <a:t>ОБЩА СМЪРТНОСТ В  ЕВРОПА</a:t>
            </a:r>
            <a:endParaRPr lang="en-US" altLang="bg-BG" sz="2800" b="1" smtClean="0"/>
          </a:p>
        </p:txBody>
      </p:sp>
      <p:pic>
        <p:nvPicPr>
          <p:cNvPr id="102403" name="Picture 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4676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СВЕТА</a:t>
            </a:r>
            <a:endParaRPr lang="en-US" altLang="bg-BG" sz="3200" b="1" smtClean="0"/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343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bg-BG" sz="2800" dirty="0" smtClean="0">
                <a:solidFill>
                  <a:srgbClr val="FF0000"/>
                </a:solidFill>
              </a:rPr>
              <a:t>	</a:t>
            </a:r>
            <a:r>
              <a:rPr lang="bg-BG" altLang="bg-BG" sz="2800" dirty="0" smtClean="0">
                <a:solidFill>
                  <a:srgbClr val="FF0000"/>
                </a:solidFill>
              </a:rPr>
              <a:t>Структура </a:t>
            </a:r>
            <a:r>
              <a:rPr lang="bg-BG" altLang="bg-BG" sz="2800" dirty="0" smtClean="0">
                <a:solidFill>
                  <a:srgbClr val="FF0000"/>
                </a:solidFill>
              </a:rPr>
              <a:t>на смъртността в</a:t>
            </a:r>
            <a:r>
              <a:rPr lang="bg-BG" altLang="bg-BG" sz="2800" dirty="0" smtClean="0"/>
              <a:t> </a:t>
            </a:r>
            <a:r>
              <a:rPr lang="bg-BG" altLang="bg-BG" sz="2800" dirty="0" smtClean="0">
                <a:solidFill>
                  <a:srgbClr val="FF0000"/>
                </a:solidFill>
              </a:rPr>
              <a:t>развитите страни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800" dirty="0" smtClean="0"/>
              <a:t>Болести на органите на кръвообращението – 45%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800" dirty="0" err="1" smtClean="0"/>
              <a:t>Малигнени</a:t>
            </a:r>
            <a:r>
              <a:rPr lang="bg-BG" altLang="bg-BG" sz="2800" dirty="0" smtClean="0"/>
              <a:t> </a:t>
            </a:r>
            <a:r>
              <a:rPr lang="bg-BG" altLang="bg-BG" sz="2800" dirty="0" err="1" smtClean="0"/>
              <a:t>неоплазми</a:t>
            </a:r>
            <a:r>
              <a:rPr lang="bg-BG" altLang="bg-BG" sz="2800" dirty="0" smtClean="0"/>
              <a:t> – 25%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800" dirty="0" smtClean="0"/>
              <a:t>Травми и отравяния – 6%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bg-BG" altLang="bg-BG" sz="2800" dirty="0" err="1" smtClean="0"/>
              <a:t>Хр.заболявания</a:t>
            </a:r>
            <a:r>
              <a:rPr lang="bg-BG" altLang="bg-BG" sz="2800" dirty="0" smtClean="0"/>
              <a:t> на дихателната система – 5%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					Над 80% от всички умирания</a:t>
            </a:r>
            <a:endParaRPr lang="en-US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2192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СВЕТА</a:t>
            </a:r>
            <a:endParaRPr lang="en-US" altLang="bg-BG" sz="3200" b="1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bg-BG" sz="3600" dirty="0" smtClean="0">
                <a:solidFill>
                  <a:srgbClr val="FF0000"/>
                </a:solidFill>
              </a:rPr>
              <a:t>	</a:t>
            </a:r>
            <a:r>
              <a:rPr lang="bg-BG" altLang="bg-BG" sz="3600" dirty="0" smtClean="0">
                <a:solidFill>
                  <a:srgbClr val="FF0000"/>
                </a:solidFill>
              </a:rPr>
              <a:t>Структура </a:t>
            </a:r>
            <a:r>
              <a:rPr lang="bg-BG" altLang="bg-BG" sz="3600" dirty="0" smtClean="0">
                <a:solidFill>
                  <a:srgbClr val="FF0000"/>
                </a:solidFill>
              </a:rPr>
              <a:t>на смъртността в развиващите се страни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smtClean="0"/>
              <a:t>Болести на органите на кръвообращението – 28%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smtClean="0"/>
              <a:t>Инфекциозни заболявания и </a:t>
            </a:r>
            <a:r>
              <a:rPr lang="bg-BG" altLang="bg-BG" sz="2600" dirty="0" err="1" smtClean="0"/>
              <a:t>паразитози</a:t>
            </a:r>
            <a:r>
              <a:rPr lang="bg-BG" altLang="bg-BG" sz="2600" dirty="0" smtClean="0"/>
              <a:t> – 21%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err="1" smtClean="0"/>
              <a:t>Неоплазми</a:t>
            </a:r>
            <a:r>
              <a:rPr lang="bg-BG" altLang="bg-BG" sz="2600" dirty="0" smtClean="0"/>
              <a:t> -11,3%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smtClean="0"/>
              <a:t>Травми и отравяния -11,5%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smtClean="0"/>
              <a:t>Респираторни инфекции – 7%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600" dirty="0" err="1" smtClean="0"/>
              <a:t>Перинатални</a:t>
            </a:r>
            <a:r>
              <a:rPr lang="bg-BG" altLang="bg-BG" sz="2600" dirty="0" smtClean="0"/>
              <a:t> причини </a:t>
            </a:r>
            <a:r>
              <a:rPr lang="bg-BG" altLang="bg-BG" sz="2600" dirty="0" smtClean="0"/>
              <a:t>и майчини причини и недохранване </a:t>
            </a:r>
            <a:r>
              <a:rPr lang="bg-BG" altLang="bg-BG" sz="2600" dirty="0" smtClean="0"/>
              <a:t>– </a:t>
            </a:r>
            <a:r>
              <a:rPr lang="bg-BG" altLang="bg-BG" sz="2600" dirty="0"/>
              <a:t>5</a:t>
            </a:r>
            <a:r>
              <a:rPr lang="bg-BG" altLang="bg-BG" sz="2600" dirty="0" smtClean="0"/>
              <a:t>%</a:t>
            </a:r>
            <a:endParaRPr lang="bg-BG" altLang="bg-BG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БЪЛГАРИЯ</a:t>
            </a:r>
            <a:endParaRPr lang="en-US" altLang="bg-BG" sz="3200" b="1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bg-BG" altLang="bg-BG" sz="2800" dirty="0" smtClean="0">
                <a:solidFill>
                  <a:srgbClr val="FF0000"/>
                </a:solidFill>
              </a:rPr>
              <a:t>Нарастващи нива</a:t>
            </a:r>
            <a:r>
              <a:rPr lang="bg-BG" altLang="bg-BG" sz="2800" dirty="0" smtClean="0"/>
              <a:t> след 1963-65 г.	поради застаряване и нарастване на смъртността в активна възраст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sz="2800" dirty="0" smtClean="0"/>
              <a:t>	2018 </a:t>
            </a:r>
            <a:r>
              <a:rPr lang="bg-BG" altLang="bg-BG" sz="2800" dirty="0" smtClean="0"/>
              <a:t>г.  Обща смъртност –</a:t>
            </a:r>
            <a:r>
              <a:rPr lang="bg-BG" altLang="bg-BG" sz="2800" dirty="0" smtClean="0"/>
              <a:t>15,4 </a:t>
            </a:r>
            <a:r>
              <a:rPr lang="bg-BG" altLang="bg-BG" sz="2800" b="1" dirty="0"/>
              <a:t>‰</a:t>
            </a:r>
            <a:endParaRPr lang="bg-BG" altLang="bg-BG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28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bg-BG" altLang="bg-BG" sz="2800" dirty="0" smtClean="0"/>
              <a:t>Нивото на смъртност в </a:t>
            </a:r>
            <a:r>
              <a:rPr lang="bg-BG" altLang="bg-BG" sz="2800" dirty="0" smtClean="0">
                <a:solidFill>
                  <a:srgbClr val="FF0000"/>
                </a:solidFill>
              </a:rPr>
              <a:t>селата е по-високо</a:t>
            </a:r>
            <a:r>
              <a:rPr lang="bg-BG" altLang="bg-BG" sz="2800" dirty="0" smtClean="0"/>
              <a:t> от това в градовете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	2018 </a:t>
            </a:r>
            <a:r>
              <a:rPr lang="bg-BG" altLang="bg-BG" sz="2800" dirty="0" smtClean="0"/>
              <a:t>г.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sz="2800" dirty="0" smtClean="0"/>
              <a:t>	</a:t>
            </a:r>
            <a:r>
              <a:rPr lang="bg-BG" altLang="bg-BG" sz="2800" dirty="0" smtClean="0"/>
              <a:t>Смъртност в градовете</a:t>
            </a:r>
            <a:r>
              <a:rPr lang="bg-BG" altLang="bg-BG" sz="2800" dirty="0" smtClean="0"/>
              <a:t> </a:t>
            </a:r>
            <a:r>
              <a:rPr lang="bg-BG" altLang="bg-BG" sz="2800" dirty="0" smtClean="0"/>
              <a:t>– </a:t>
            </a:r>
            <a:r>
              <a:rPr lang="en-US" altLang="bg-BG" sz="2800" dirty="0" smtClean="0"/>
              <a:t>1</a:t>
            </a:r>
            <a:r>
              <a:rPr lang="bg-BG" altLang="bg-BG" sz="2800" dirty="0" smtClean="0"/>
              <a:t>3,2</a:t>
            </a:r>
            <a:r>
              <a:rPr lang="bg-BG" altLang="bg-BG" sz="2800" b="1" dirty="0" smtClean="0"/>
              <a:t> </a:t>
            </a:r>
            <a:r>
              <a:rPr lang="bg-BG" altLang="bg-BG" sz="2800" b="1" dirty="0"/>
              <a:t>‰</a:t>
            </a:r>
            <a:r>
              <a:rPr lang="bg-BG" altLang="bg-BG" sz="2800" dirty="0" smtClean="0"/>
              <a:t>  </a:t>
            </a:r>
            <a:endParaRPr lang="bg-BG" altLang="bg-BG" sz="2800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sz="2800" dirty="0" smtClean="0"/>
              <a:t>	</a:t>
            </a:r>
            <a:r>
              <a:rPr lang="bg-BG" altLang="bg-BG" sz="2800" dirty="0" smtClean="0"/>
              <a:t>Смъртност в селата </a:t>
            </a:r>
            <a:r>
              <a:rPr lang="bg-BG" altLang="bg-BG" sz="2800" dirty="0" smtClean="0"/>
              <a:t>– </a:t>
            </a:r>
            <a:r>
              <a:rPr lang="bg-BG" altLang="bg-BG" sz="2800" dirty="0" smtClean="0"/>
              <a:t>21,8 </a:t>
            </a:r>
            <a:r>
              <a:rPr lang="bg-BG" altLang="bg-BG" sz="2800" b="1" dirty="0"/>
              <a:t>‰</a:t>
            </a:r>
            <a:endParaRPr lang="bg-BG" altLang="bg-BG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					</a:t>
            </a:r>
            <a:endParaRPr lang="en-US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БЪЛГАРИЯ</a:t>
            </a:r>
            <a:endParaRPr lang="en-US" altLang="bg-BG" sz="3200" b="1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bg-BG" altLang="bg-BG" dirty="0" smtClean="0"/>
              <a:t>Териториални различия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600" dirty="0" smtClean="0">
                <a:solidFill>
                  <a:srgbClr val="FF0000"/>
                </a:solidFill>
              </a:rPr>
              <a:t>Най-високи нива</a:t>
            </a:r>
            <a:r>
              <a:rPr lang="bg-BG" altLang="bg-BG" sz="2600" dirty="0" smtClean="0"/>
              <a:t> – Видин – 22,2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  <a:endParaRPr lang="bg-BG" altLang="bg-BG" sz="26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600" dirty="0" smtClean="0"/>
              <a:t>				  Монтана – 21,3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  <a:endParaRPr lang="bg-BG" altLang="bg-BG" sz="26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600" dirty="0" smtClean="0"/>
              <a:t>				  Враца, Плевен, Ловеч – 19,1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600" dirty="0" smtClean="0">
                <a:solidFill>
                  <a:srgbClr val="FF0000"/>
                </a:solidFill>
              </a:rPr>
              <a:t>Най-ниски нива</a:t>
            </a:r>
            <a:r>
              <a:rPr lang="bg-BG" altLang="bg-BG" sz="2600" dirty="0" smtClean="0"/>
              <a:t> –	 Благоевград, Варна – 12,5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  <a:r>
              <a:rPr lang="bg-BG" altLang="bg-BG" sz="2600" dirty="0" smtClean="0"/>
              <a:t> 				 Кърджали – 12,0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  <a:endParaRPr lang="bg-BG" altLang="bg-BG" sz="2600" dirty="0" smtClean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600" dirty="0" smtClean="0"/>
              <a:t>				 София гр. – 11,7 </a:t>
            </a:r>
            <a:r>
              <a:rPr lang="bg-BG" altLang="bg-BG" sz="2600" dirty="0" smtClean="0">
                <a:cs typeface="Arial" panose="020B0604020202020204" pitchFamily="34" charset="0"/>
              </a:rPr>
              <a:t>‰</a:t>
            </a:r>
            <a:endParaRPr lang="bg-BG" altLang="bg-BG" sz="26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800" dirty="0" smtClean="0"/>
              <a:t>	</a:t>
            </a:r>
            <a:r>
              <a:rPr lang="bg-BG" altLang="bg-BG" sz="2600" dirty="0" smtClean="0"/>
              <a:t>		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bg-BG" altLang="bg-BG" dirty="0" smtClean="0"/>
              <a:t>Различия по пол</a:t>
            </a:r>
            <a:endParaRPr lang="bg-BG" altLang="bg-BG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sz="2600" dirty="0" smtClean="0"/>
              <a:t>		</a:t>
            </a:r>
            <a:r>
              <a:rPr lang="bg-BG" altLang="bg-BG" sz="2600" dirty="0" smtClean="0"/>
              <a:t>Смъртност при мъжете</a:t>
            </a:r>
            <a:r>
              <a:rPr lang="bg-BG" altLang="bg-BG" sz="2600" dirty="0" smtClean="0"/>
              <a:t> </a:t>
            </a:r>
            <a:r>
              <a:rPr lang="bg-BG" altLang="bg-BG" sz="2600" dirty="0" smtClean="0"/>
              <a:t>– 16,1 </a:t>
            </a:r>
            <a:r>
              <a:rPr lang="bg-BG" altLang="bg-BG" sz="2800" b="1" dirty="0"/>
              <a:t>‰</a:t>
            </a:r>
            <a:endParaRPr lang="bg-BG" altLang="bg-BG" sz="2600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bg-BG" altLang="bg-BG" sz="2600" dirty="0" smtClean="0"/>
              <a:t>		</a:t>
            </a:r>
            <a:r>
              <a:rPr lang="bg-BG" altLang="bg-BG" sz="2600" dirty="0" smtClean="0"/>
              <a:t>Смъртност при жените </a:t>
            </a:r>
            <a:r>
              <a:rPr lang="bg-BG" altLang="bg-BG" sz="2600" dirty="0" smtClean="0"/>
              <a:t>– 14,1 </a:t>
            </a:r>
            <a:r>
              <a:rPr lang="bg-BG" altLang="bg-BG" sz="2800" b="1" dirty="0"/>
              <a:t>‰</a:t>
            </a:r>
            <a:endParaRPr lang="bg-BG" altLang="bg-BG" sz="26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bg-BG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БЪЛГАРИЯ</a:t>
            </a:r>
            <a:endParaRPr lang="en-US" altLang="bg-BG" sz="3200" b="1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81600"/>
          </a:xfrm>
        </p:spPr>
        <p:txBody>
          <a:bodyPr/>
          <a:lstStyle/>
          <a:p>
            <a:pPr marL="609600" indent="-609600" eaLnBrk="1" hangingPunct="1"/>
            <a:r>
              <a:rPr lang="bg-BG" altLang="bg-BG" sz="2800" dirty="0" smtClean="0"/>
              <a:t>Смъртността в активна възраст нараства до 2000 г., след което се наблюдава тенденция към намаляване</a:t>
            </a:r>
          </a:p>
          <a:p>
            <a:pPr marL="609600" indent="-609600" eaLnBrk="1" hangingPunct="1"/>
            <a:r>
              <a:rPr lang="bg-BG" altLang="bg-BG" sz="2800" dirty="0" smtClean="0"/>
              <a:t>Делът на преждевременните умирания намалява – в </a:t>
            </a:r>
            <a:r>
              <a:rPr lang="bg-BG" altLang="bg-BG" sz="2800" dirty="0" smtClean="0"/>
              <a:t>2017 </a:t>
            </a:r>
            <a:r>
              <a:rPr lang="bg-BG" altLang="bg-BG" sz="2800" dirty="0" smtClean="0"/>
              <a:t>е </a:t>
            </a:r>
            <a:r>
              <a:rPr lang="bg-BG" altLang="bg-BG" sz="2800" dirty="0" smtClean="0"/>
              <a:t>21,3</a:t>
            </a:r>
            <a:r>
              <a:rPr lang="bg-BG" altLang="bg-BG" sz="2800" dirty="0" smtClean="0"/>
              <a:t>% (1993 г. – 29,1%)</a:t>
            </a:r>
          </a:p>
          <a:p>
            <a:pPr marL="609600" indent="-609600" eaLnBrk="1" hangingPunct="1"/>
            <a:r>
              <a:rPr lang="bg-BG" altLang="bg-BG" sz="2800" dirty="0" err="1" smtClean="0"/>
              <a:t>Повъзрастовата</a:t>
            </a:r>
            <a:r>
              <a:rPr lang="bg-BG" altLang="bg-BG" sz="2800" dirty="0" smtClean="0"/>
              <a:t> смъртност до 30 г. намалява</a:t>
            </a:r>
          </a:p>
          <a:p>
            <a:pPr marL="609600" indent="-609600" eaLnBrk="1" hangingPunct="1"/>
            <a:r>
              <a:rPr lang="bg-BG" altLang="bg-BG" sz="2800" dirty="0" smtClean="0"/>
              <a:t>Умиранията от социално-значими заболявания са с по-висока честота в селата</a:t>
            </a:r>
          </a:p>
          <a:p>
            <a:pPr marL="609600" indent="-609600" eaLnBrk="1" hangingPunct="1"/>
            <a:r>
              <a:rPr lang="bg-BG" altLang="bg-BG" sz="2800" dirty="0" smtClean="0"/>
              <a:t>Над 80% от умиранията се дължат на 4 основни неинфекциозни хронични болести</a:t>
            </a:r>
            <a:endParaRPr lang="en-US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b="1" smtClean="0"/>
              <a:t>ТЕНДЕНЦИИ НА СМЪРТНОСТТА В БЪЛГАРИЯ</a:t>
            </a:r>
            <a:endParaRPr lang="en-US" altLang="bg-BG" sz="3200" b="1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181600"/>
          </a:xfrm>
        </p:spPr>
        <p:txBody>
          <a:bodyPr/>
          <a:lstStyle/>
          <a:p>
            <a:pPr marL="609600" indent="-609600" eaLnBrk="1" hangingPunct="1"/>
            <a:r>
              <a:rPr lang="bg-BG" altLang="bg-BG" sz="2800" smtClean="0"/>
              <a:t>Смъртността в отделните възрастови групи се различава по своята структура</a:t>
            </a:r>
          </a:p>
          <a:p>
            <a:pPr marL="609600" indent="-609600" eaLnBrk="1" hangingPunct="1"/>
            <a:r>
              <a:rPr lang="bg-BG" altLang="bg-BG" sz="2800" smtClean="0"/>
              <a:t>България има неблагоприятна позиция по смъртност от МСБ – 4-то място в света</a:t>
            </a:r>
          </a:p>
          <a:p>
            <a:pPr marL="609600" indent="-609600" eaLnBrk="1" hangingPunct="1"/>
            <a:r>
              <a:rPr lang="bg-BG" altLang="bg-BG" sz="2800" smtClean="0"/>
              <a:t>Нараства смъртността от някои предотвратими с медицински интервенции причини – рак на шийката  на матката, гърдата, белия дроб.</a:t>
            </a:r>
            <a:endParaRPr lang="en-US" altLang="bg-BG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Раждаемост, смъртност, естествен прираст на населението в България</a:t>
            </a:r>
            <a:endParaRPr lang="en-US" altLang="bg-BG" sz="24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16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8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3900" y="990600"/>
            <a:ext cx="7886700" cy="1185862"/>
          </a:xfrm>
        </p:spPr>
        <p:txBody>
          <a:bodyPr/>
          <a:lstStyle/>
          <a:p>
            <a:pPr algn="ctr"/>
            <a:r>
              <a:rPr lang="bg-BG" altLang="bg-BG" b="1" dirty="0"/>
              <a:t>Основни понятия и коефициенти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194750"/>
            <a:ext cx="8477250" cy="4267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Брутен </a:t>
            </a:r>
            <a:r>
              <a:rPr lang="en-US" sz="3000" dirty="0" smtClean="0"/>
              <a:t>(</a:t>
            </a:r>
            <a:r>
              <a:rPr lang="bg-BG" sz="3000" dirty="0" err="1" smtClean="0"/>
              <a:t>нестандартизиран</a:t>
            </a:r>
            <a:r>
              <a:rPr lang="en-US" sz="3000" dirty="0" smtClean="0"/>
              <a:t>)</a:t>
            </a:r>
            <a:r>
              <a:rPr lang="bg-BG" sz="3000" dirty="0" smtClean="0"/>
              <a:t> показател Обща смъртност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Стандартизирана смъртност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Специфични показатели за смъртност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Смъртност по пол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Смъртност по местоживеене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Смъртност по възраст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bg-BG" sz="2400" dirty="0" smtClean="0"/>
              <a:t>Смъртност по причини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3000" dirty="0" smtClean="0"/>
              <a:t>Структура на смъртността по причини</a:t>
            </a:r>
            <a:endParaRPr lang="bg-BG" sz="3000" dirty="0"/>
          </a:p>
        </p:txBody>
      </p:sp>
    </p:spTree>
    <p:extLst>
      <p:ext uri="{BB962C8B-B14F-4D97-AF65-F5344CB8AC3E}">
        <p14:creationId xmlns:p14="http://schemas.microsoft.com/office/powerpoint/2010/main" val="459018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02"/>
          <p:cNvSpPr>
            <a:spLocks noChangeArrowheads="1"/>
          </p:cNvSpPr>
          <p:nvPr/>
        </p:nvSpPr>
        <p:spPr bwMode="auto">
          <a:xfrm>
            <a:off x="5622925" y="94091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g-BG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bg-BG" sz="1800"/>
          </a:p>
        </p:txBody>
      </p:sp>
      <p:graphicFrame>
        <p:nvGraphicFramePr>
          <p:cNvPr id="33598" name="Group 8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14538"/>
              </p:ext>
            </p:extLst>
          </p:nvPr>
        </p:nvGraphicFramePr>
        <p:xfrm>
          <a:off x="381000" y="1447800"/>
          <a:ext cx="8229600" cy="5149852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576279014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3898588397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346970664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1899860304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Избрани причини за смърт – МКБ-10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CFD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Брой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CFD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 100 000 население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CFD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Отн. дял (%)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62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Общо</a:t>
                      </a:r>
                      <a:endParaRPr kumimoji="0" lang="bg-BG" altLang="bg-BG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110523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1449,8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56986"/>
                  </a:ext>
                </a:extLst>
              </a:tr>
              <a:tr h="331788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Някои инфекциозни и паразитни болести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782566"/>
                  </a:ext>
                </a:extLst>
              </a:tr>
              <a:tr h="33337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Новообразувания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18179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238,5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07729"/>
                  </a:ext>
                </a:extLst>
              </a:tr>
              <a:tr h="40640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Болести на органите на  кръвообращението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71492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937,8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65,0</a:t>
                      </a: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642823"/>
                  </a:ext>
                </a:extLst>
              </a:tr>
              <a:tr h="33655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Болести на дихателната система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4466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bg-BG" altLang="bg-BG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71400"/>
                  </a:ext>
                </a:extLst>
              </a:tr>
              <a:tr h="33337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Болести на храносмилателната система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3561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05416"/>
                  </a:ext>
                </a:extLst>
              </a:tr>
              <a:tr h="32861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Болести на пикочо- половата система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69860"/>
                  </a:ext>
                </a:extLst>
              </a:tr>
              <a:tr h="506413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Някои състояния възникващи през перинаталния период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90321"/>
                  </a:ext>
                </a:extLst>
              </a:tr>
              <a:tr h="5048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Вродени аномалии (пороци на развитието)р деформации и хромозомни аберации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667034"/>
                  </a:ext>
                </a:extLst>
              </a:tr>
              <a:tr h="708025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Симптоми, признаци и отклонения от нормата, открити при клинични и лабораторни изследвания, некласифицирани другаде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2933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96159"/>
                  </a:ext>
                </a:extLst>
              </a:tr>
              <a:tr h="330200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Външни причини за заболаваемост и смъртност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3899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chemeClr val="accent2"/>
                        </a:buClr>
                        <a:buSzPct val="8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SzPct val="6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chemeClr val="accent2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bg-BG" altLang="bg-BG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05222"/>
                  </a:ext>
                </a:extLst>
              </a:tr>
            </a:tbl>
          </a:graphicData>
        </a:graphic>
      </p:graphicFrame>
      <p:sp>
        <p:nvSpPr>
          <p:cNvPr id="108614" name="Rectangle 663"/>
          <p:cNvSpPr>
            <a:spLocks noChangeArrowheads="1"/>
          </p:cNvSpPr>
          <p:nvPr/>
        </p:nvSpPr>
        <p:spPr bwMode="auto">
          <a:xfrm>
            <a:off x="5775325" y="7554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sp>
        <p:nvSpPr>
          <p:cNvPr id="108615" name="Text Box 664"/>
          <p:cNvSpPr txBox="1">
            <a:spLocks noChangeArrowheads="1"/>
          </p:cNvSpPr>
          <p:nvPr/>
        </p:nvSpPr>
        <p:spPr bwMode="auto">
          <a:xfrm>
            <a:off x="152400" y="1524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sp>
        <p:nvSpPr>
          <p:cNvPr id="108616" name="Text Box 665"/>
          <p:cNvSpPr txBox="1">
            <a:spLocks noChangeArrowheads="1"/>
          </p:cNvSpPr>
          <p:nvPr/>
        </p:nvSpPr>
        <p:spPr bwMode="auto">
          <a:xfrm>
            <a:off x="457200" y="609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bg-BG" altLang="bg-BG" sz="2000" b="1" dirty="0">
                <a:solidFill>
                  <a:srgbClr val="FF0000"/>
                </a:solidFill>
              </a:rPr>
              <a:t>ИЗБРАНИ ПРИЧИНИ В СТРУКТУРАТА НА СМЪРТНОСТТА В БЪЛГАРИЯ, </a:t>
            </a:r>
            <a:r>
              <a:rPr lang="bg-BG" altLang="bg-BG" sz="2000" b="1" dirty="0" smtClean="0">
                <a:solidFill>
                  <a:srgbClr val="FF0000"/>
                </a:solidFill>
              </a:rPr>
              <a:t>2018 </a:t>
            </a:r>
            <a:r>
              <a:rPr lang="bg-BG" altLang="bg-BG" sz="2000" b="1" dirty="0">
                <a:solidFill>
                  <a:srgbClr val="FF0000"/>
                </a:solidFill>
              </a:rPr>
              <a:t>г</a:t>
            </a:r>
            <a:r>
              <a:rPr lang="bg-BG" altLang="bg-BG" sz="2000" b="1" dirty="0">
                <a:solidFill>
                  <a:srgbClr val="D6009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5622925" y="94091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bg-BG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bg-BG" sz="1800"/>
          </a:p>
        </p:txBody>
      </p:sp>
      <p:sp>
        <p:nvSpPr>
          <p:cNvPr id="109571" name="Rectangle 70"/>
          <p:cNvSpPr>
            <a:spLocks noChangeArrowheads="1"/>
          </p:cNvSpPr>
          <p:nvPr/>
        </p:nvSpPr>
        <p:spPr bwMode="auto">
          <a:xfrm>
            <a:off x="5775325" y="7554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sp>
        <p:nvSpPr>
          <p:cNvPr id="109572" name="Text Box 71"/>
          <p:cNvSpPr txBox="1">
            <a:spLocks noChangeArrowheads="1"/>
          </p:cNvSpPr>
          <p:nvPr/>
        </p:nvSpPr>
        <p:spPr bwMode="auto">
          <a:xfrm>
            <a:off x="152400" y="1524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09600" y="32463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Структура на общата смъртност по причини в България, 2018 г.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27867"/>
            <a:ext cx="7924800" cy="5301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bg-BG" sz="2400" dirty="0" smtClean="0"/>
              <a:t>Коефициент за обща смъртност по области, 2018 г.</a:t>
            </a:r>
            <a:endParaRPr lang="bg-BG" sz="24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066800"/>
            <a:ext cx="861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17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" y="457200"/>
            <a:ext cx="8915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4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399" cy="457200"/>
          </a:xfrm>
        </p:spPr>
        <p:txBody>
          <a:bodyPr/>
          <a:lstStyle/>
          <a:p>
            <a:r>
              <a:rPr lang="bg-BG" sz="1800" dirty="0" smtClean="0"/>
              <a:t>Майчината смъртност за 2017 г. в света е 211/100 000. Има много големи регионални различия от под 5 до над 1000 умирания на 100 000 </a:t>
            </a:r>
            <a:r>
              <a:rPr lang="bg-BG" sz="1800" dirty="0" err="1" smtClean="0"/>
              <a:t>живородени</a:t>
            </a:r>
            <a:endParaRPr lang="bg-BG" sz="1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295400"/>
            <a:ext cx="86867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3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62746"/>
            <a:ext cx="8686800" cy="59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bg-BG" altLang="bg-BG" sz="2400" b="1" smtClean="0"/>
              <a:t>Стандартизирана смъртност от сърдечно-съдови заболявания в Европа, на 100 000 л.</a:t>
            </a:r>
            <a:endParaRPr lang="en-US" altLang="bg-BG" sz="2400" b="1" smtClean="0"/>
          </a:p>
        </p:txBody>
      </p:sp>
      <p:grpSp>
        <p:nvGrpSpPr>
          <p:cNvPr id="113667" name="Group 113"/>
          <p:cNvGrpSpPr>
            <a:grpSpLocks noChangeAspect="1"/>
          </p:cNvGrpSpPr>
          <p:nvPr/>
        </p:nvGrpSpPr>
        <p:grpSpPr bwMode="auto">
          <a:xfrm>
            <a:off x="762000" y="914400"/>
            <a:ext cx="7696200" cy="5772150"/>
            <a:chOff x="0" y="0"/>
            <a:chExt cx="9060" cy="6795"/>
          </a:xfrm>
        </p:grpSpPr>
        <p:sp>
          <p:nvSpPr>
            <p:cNvPr id="113668" name="AutoShape 114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669" name="Rectangle 115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670" name="Freeform 116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1" name="Freeform 117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2" name="Freeform 118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3" name="Freeform 119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4" name="Freeform 120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5" name="Freeform 121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6" name="Freeform 122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7" name="Freeform 123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8" name="Freeform 124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79" name="Freeform 125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0" name="Freeform 126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1" name="Freeform 127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2" name="Freeform 128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3" name="Freeform 129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4" name="Freeform 130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5" name="Freeform 131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6" name="Freeform 132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7" name="Freeform 133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8" name="Freeform 134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89" name="Freeform 135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0" name="Freeform 136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1" name="Freeform 137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2" name="Freeform 138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3" name="Freeform 139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4" name="Freeform 140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5" name="Freeform 141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6" name="Freeform 142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7" name="Freeform 143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8" name="Freeform 144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699" name="Freeform 145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0" name="Freeform 146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1" name="Freeform 147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2" name="Rectangle 148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03" name="Freeform 149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4" name="Freeform 150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5" name="Freeform 151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6" name="Freeform 152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7" name="Freeform 153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8" name="Freeform 154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09" name="Freeform 155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0" name="Freeform 156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1" name="Freeform 157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2" name="Freeform 158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3" name="Freeform 159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4" name="Freeform 160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5" name="Freeform 161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6" name="Freeform 162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7" name="Freeform 163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8" name="Freeform 164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19" name="Freeform 165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0" name="Freeform 166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1" name="Freeform 167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2" name="Freeform 168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3" name="Freeform 169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4" name="Freeform 170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5" name="Freeform 171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6" name="Freeform 172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7" name="Freeform 173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8" name="Freeform 174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29" name="Freeform 175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0" name="Freeform 176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1" name="Freeform 177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2" name="Freeform 178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3" name="Freeform 179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4" name="Freeform 180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5" name="Freeform 181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6" name="Freeform 182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7" name="Freeform 183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8" name="Freeform 184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39" name="Freeform 185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0" name="Freeform 186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1" name="Freeform 187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2" name="Freeform 188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3" name="Freeform 189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4" name="Freeform 190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5" name="Freeform 191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6" name="Freeform 192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7" name="Freeform 193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8" name="Freeform 194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49" name="Freeform 195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0" name="Freeform 196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1" name="Freeform 197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2" name="Freeform 198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3" name="Freeform 199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4" name="Freeform 200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5" name="Freeform 201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0F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6" name="Freeform 202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3757" name="AutoShape 203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58" name="Rectangle 204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59" name="Rectangle 205"/>
            <p:cNvSpPr>
              <a:spLocks noChangeArrowheads="1"/>
            </p:cNvSpPr>
            <p:nvPr/>
          </p:nvSpPr>
          <p:spPr bwMode="auto">
            <a:xfrm>
              <a:off x="7397" y="4665"/>
              <a:ext cx="4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900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60" name="Rectangle 206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61" name="Rectangle 207"/>
            <p:cNvSpPr>
              <a:spLocks noChangeArrowheads="1"/>
            </p:cNvSpPr>
            <p:nvPr/>
          </p:nvSpPr>
          <p:spPr bwMode="auto">
            <a:xfrm>
              <a:off x="7397" y="4949"/>
              <a:ext cx="4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740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62" name="Rectangle 208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63" name="Rectangle 209"/>
            <p:cNvSpPr>
              <a:spLocks noChangeArrowheads="1"/>
            </p:cNvSpPr>
            <p:nvPr/>
          </p:nvSpPr>
          <p:spPr bwMode="auto">
            <a:xfrm>
              <a:off x="7397" y="5233"/>
              <a:ext cx="4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580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64" name="Rectangle 210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65" name="Rectangle 211"/>
            <p:cNvSpPr>
              <a:spLocks noChangeArrowheads="1"/>
            </p:cNvSpPr>
            <p:nvPr/>
          </p:nvSpPr>
          <p:spPr bwMode="auto">
            <a:xfrm>
              <a:off x="7397" y="5519"/>
              <a:ext cx="4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420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66" name="Rectangle 212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67" name="Rectangle 213"/>
            <p:cNvSpPr>
              <a:spLocks noChangeArrowheads="1"/>
            </p:cNvSpPr>
            <p:nvPr/>
          </p:nvSpPr>
          <p:spPr bwMode="auto">
            <a:xfrm>
              <a:off x="7397" y="5805"/>
              <a:ext cx="41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260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68" name="Rectangle 214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3769" name="Rectangle 215"/>
            <p:cNvSpPr>
              <a:spLocks noChangeArrowheads="1"/>
            </p:cNvSpPr>
            <p:nvPr/>
          </p:nvSpPr>
          <p:spPr bwMode="auto">
            <a:xfrm>
              <a:off x="7397" y="6089"/>
              <a:ext cx="47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No data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70" name="Rectangle 216"/>
            <p:cNvSpPr>
              <a:spLocks noChangeArrowheads="1"/>
            </p:cNvSpPr>
            <p:nvPr/>
          </p:nvSpPr>
          <p:spPr bwMode="auto">
            <a:xfrm>
              <a:off x="6903" y="6328"/>
              <a:ext cx="59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Min = 100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71" name="Rectangle 217"/>
            <p:cNvSpPr>
              <a:spLocks noChangeArrowheads="1"/>
            </p:cNvSpPr>
            <p:nvPr/>
          </p:nvSpPr>
          <p:spPr bwMode="auto">
            <a:xfrm>
              <a:off x="525" y="6201"/>
              <a:ext cx="4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1400" dirty="0" smtClean="0">
                  <a:solidFill>
                    <a:srgbClr val="000000"/>
                  </a:solidFill>
                  <a:ea typeface="MS PGothic" panose="020B0600070205080204" pitchFamily="34" charset="-128"/>
                </a:rPr>
                <a:t>20</a:t>
              </a:r>
              <a:r>
                <a:rPr lang="bg-BG" altLang="bg-BG" sz="1400" dirty="0" smtClean="0">
                  <a:solidFill>
                    <a:srgbClr val="000000"/>
                  </a:solidFill>
                  <a:ea typeface="MS PGothic" panose="020B0600070205080204" pitchFamily="34" charset="-128"/>
                </a:rPr>
                <a:t>1</a:t>
              </a:r>
              <a:r>
                <a:rPr lang="en-US" altLang="bg-BG" sz="1400" dirty="0" smtClean="0">
                  <a:solidFill>
                    <a:srgbClr val="000000"/>
                  </a:solidFill>
                  <a:ea typeface="MS PGothic" panose="020B0600070205080204" pitchFamily="34" charset="-128"/>
                </a:rPr>
                <a:t>6</a:t>
              </a:r>
              <a:endParaRPr lang="bg-BG" altLang="bg-BG" sz="1800" dirty="0">
                <a:ea typeface="MS PGothic" panose="020B0600070205080204" pitchFamily="34" charset="-128"/>
              </a:endParaRPr>
            </a:p>
          </p:txBody>
        </p:sp>
        <p:sp>
          <p:nvSpPr>
            <p:cNvPr id="113772" name="Rectangle 218"/>
            <p:cNvSpPr>
              <a:spLocks noChangeArrowheads="1"/>
            </p:cNvSpPr>
            <p:nvPr/>
          </p:nvSpPr>
          <p:spPr bwMode="auto">
            <a:xfrm>
              <a:off x="2443" y="5844"/>
              <a:ext cx="104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European Region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3773" name="Rectangle 219"/>
            <p:cNvSpPr>
              <a:spLocks noChangeArrowheads="1"/>
            </p:cNvSpPr>
            <p:nvPr/>
          </p:nvSpPr>
          <p:spPr bwMode="auto">
            <a:xfrm>
              <a:off x="2373" y="6042"/>
              <a:ext cx="41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431.98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bg-BG" altLang="bg-BG" sz="2800" b="1" smtClean="0"/>
              <a:t>СТАНДАРТИЗИРАНА СМЪРТНОСТ ОТ МАЛИГНЕНИ НЕОПЛАЗМИ В ЕВРОПА</a:t>
            </a:r>
            <a:endParaRPr lang="en-US" altLang="bg-BG" sz="2800" b="1" smtClean="0"/>
          </a:p>
        </p:txBody>
      </p:sp>
      <p:grpSp>
        <p:nvGrpSpPr>
          <p:cNvPr id="116739" name="Group 220"/>
          <p:cNvGrpSpPr>
            <a:grpSpLocks noChangeAspect="1"/>
          </p:cNvGrpSpPr>
          <p:nvPr/>
        </p:nvGrpSpPr>
        <p:grpSpPr bwMode="auto">
          <a:xfrm>
            <a:off x="381000" y="1257300"/>
            <a:ext cx="7467600" cy="5600700"/>
            <a:chOff x="0" y="0"/>
            <a:chExt cx="9060" cy="6795"/>
          </a:xfrm>
        </p:grpSpPr>
        <p:sp>
          <p:nvSpPr>
            <p:cNvPr id="116740" name="AutoShape 22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741" name="Rectangle 222"/>
            <p:cNvSpPr>
              <a:spLocks noChangeArrowheads="1"/>
            </p:cNvSpPr>
            <p:nvPr/>
          </p:nvSpPr>
          <p:spPr bwMode="auto">
            <a:xfrm>
              <a:off x="0" y="0"/>
              <a:ext cx="9060" cy="679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742" name="Freeform 223"/>
            <p:cNvSpPr>
              <a:spLocks/>
            </p:cNvSpPr>
            <p:nvPr/>
          </p:nvSpPr>
          <p:spPr bwMode="auto">
            <a:xfrm>
              <a:off x="3658" y="4412"/>
              <a:ext cx="156" cy="369"/>
            </a:xfrm>
            <a:custGeom>
              <a:avLst/>
              <a:gdLst>
                <a:gd name="T0" fmla="*/ 71 w 156"/>
                <a:gd name="T1" fmla="*/ 0 h 369"/>
                <a:gd name="T2" fmla="*/ 71 w 156"/>
                <a:gd name="T3" fmla="*/ 28 h 369"/>
                <a:gd name="T4" fmla="*/ 85 w 156"/>
                <a:gd name="T5" fmla="*/ 42 h 369"/>
                <a:gd name="T6" fmla="*/ 113 w 156"/>
                <a:gd name="T7" fmla="*/ 42 h 369"/>
                <a:gd name="T8" fmla="*/ 113 w 156"/>
                <a:gd name="T9" fmla="*/ 85 h 369"/>
                <a:gd name="T10" fmla="*/ 128 w 156"/>
                <a:gd name="T11" fmla="*/ 99 h 369"/>
                <a:gd name="T12" fmla="*/ 142 w 156"/>
                <a:gd name="T13" fmla="*/ 99 h 369"/>
                <a:gd name="T14" fmla="*/ 142 w 156"/>
                <a:gd name="T15" fmla="*/ 156 h 369"/>
                <a:gd name="T16" fmla="*/ 113 w 156"/>
                <a:gd name="T17" fmla="*/ 156 h 369"/>
                <a:gd name="T18" fmla="*/ 113 w 156"/>
                <a:gd name="T19" fmla="*/ 198 h 369"/>
                <a:gd name="T20" fmla="*/ 128 w 156"/>
                <a:gd name="T21" fmla="*/ 198 h 369"/>
                <a:gd name="T22" fmla="*/ 142 w 156"/>
                <a:gd name="T23" fmla="*/ 212 h 369"/>
                <a:gd name="T24" fmla="*/ 156 w 156"/>
                <a:gd name="T25" fmla="*/ 212 h 369"/>
                <a:gd name="T26" fmla="*/ 156 w 156"/>
                <a:gd name="T27" fmla="*/ 255 h 369"/>
                <a:gd name="T28" fmla="*/ 142 w 156"/>
                <a:gd name="T29" fmla="*/ 269 h 369"/>
                <a:gd name="T30" fmla="*/ 128 w 156"/>
                <a:gd name="T31" fmla="*/ 269 h 369"/>
                <a:gd name="T32" fmla="*/ 113 w 156"/>
                <a:gd name="T33" fmla="*/ 283 h 369"/>
                <a:gd name="T34" fmla="*/ 113 w 156"/>
                <a:gd name="T35" fmla="*/ 326 h 369"/>
                <a:gd name="T36" fmla="*/ 99 w 156"/>
                <a:gd name="T37" fmla="*/ 326 h 369"/>
                <a:gd name="T38" fmla="*/ 113 w 156"/>
                <a:gd name="T39" fmla="*/ 340 h 369"/>
                <a:gd name="T40" fmla="*/ 113 w 156"/>
                <a:gd name="T41" fmla="*/ 369 h 369"/>
                <a:gd name="T42" fmla="*/ 71 w 156"/>
                <a:gd name="T43" fmla="*/ 369 h 369"/>
                <a:gd name="T44" fmla="*/ 71 w 156"/>
                <a:gd name="T45" fmla="*/ 340 h 369"/>
                <a:gd name="T46" fmla="*/ 57 w 156"/>
                <a:gd name="T47" fmla="*/ 326 h 369"/>
                <a:gd name="T48" fmla="*/ 14 w 156"/>
                <a:gd name="T49" fmla="*/ 326 h 369"/>
                <a:gd name="T50" fmla="*/ 0 w 156"/>
                <a:gd name="T51" fmla="*/ 312 h 369"/>
                <a:gd name="T52" fmla="*/ 0 w 156"/>
                <a:gd name="T53" fmla="*/ 42 h 369"/>
                <a:gd name="T54" fmla="*/ 28 w 156"/>
                <a:gd name="T55" fmla="*/ 42 h 369"/>
                <a:gd name="T56" fmla="*/ 28 w 156"/>
                <a:gd name="T57" fmla="*/ 28 h 369"/>
                <a:gd name="T58" fmla="*/ 57 w 156"/>
                <a:gd name="T59" fmla="*/ 28 h 369"/>
                <a:gd name="T60" fmla="*/ 71 w 156"/>
                <a:gd name="T61" fmla="*/ 0 h 3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369">
                  <a:moveTo>
                    <a:pt x="71" y="0"/>
                  </a:moveTo>
                  <a:lnTo>
                    <a:pt x="71" y="28"/>
                  </a:lnTo>
                  <a:lnTo>
                    <a:pt x="85" y="42"/>
                  </a:lnTo>
                  <a:lnTo>
                    <a:pt x="113" y="42"/>
                  </a:lnTo>
                  <a:lnTo>
                    <a:pt x="113" y="85"/>
                  </a:lnTo>
                  <a:lnTo>
                    <a:pt x="128" y="99"/>
                  </a:lnTo>
                  <a:lnTo>
                    <a:pt x="142" y="99"/>
                  </a:lnTo>
                  <a:lnTo>
                    <a:pt x="142" y="156"/>
                  </a:lnTo>
                  <a:lnTo>
                    <a:pt x="113" y="156"/>
                  </a:lnTo>
                  <a:lnTo>
                    <a:pt x="113" y="198"/>
                  </a:lnTo>
                  <a:lnTo>
                    <a:pt x="128" y="198"/>
                  </a:lnTo>
                  <a:lnTo>
                    <a:pt x="142" y="212"/>
                  </a:lnTo>
                  <a:lnTo>
                    <a:pt x="156" y="212"/>
                  </a:lnTo>
                  <a:lnTo>
                    <a:pt x="156" y="255"/>
                  </a:lnTo>
                  <a:lnTo>
                    <a:pt x="142" y="269"/>
                  </a:lnTo>
                  <a:lnTo>
                    <a:pt x="128" y="269"/>
                  </a:lnTo>
                  <a:lnTo>
                    <a:pt x="113" y="283"/>
                  </a:lnTo>
                  <a:lnTo>
                    <a:pt x="113" y="326"/>
                  </a:lnTo>
                  <a:lnTo>
                    <a:pt x="99" y="326"/>
                  </a:lnTo>
                  <a:lnTo>
                    <a:pt x="113" y="340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40"/>
                  </a:lnTo>
                  <a:lnTo>
                    <a:pt x="57" y="326"/>
                  </a:lnTo>
                  <a:lnTo>
                    <a:pt x="14" y="326"/>
                  </a:lnTo>
                  <a:lnTo>
                    <a:pt x="0" y="312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7" y="2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3" name="Freeform 224"/>
            <p:cNvSpPr>
              <a:spLocks/>
            </p:cNvSpPr>
            <p:nvPr/>
          </p:nvSpPr>
          <p:spPr bwMode="auto">
            <a:xfrm>
              <a:off x="936" y="3773"/>
              <a:ext cx="1177" cy="1078"/>
            </a:xfrm>
            <a:custGeom>
              <a:avLst/>
              <a:gdLst>
                <a:gd name="T0" fmla="*/ 227 w 1177"/>
                <a:gd name="T1" fmla="*/ 15 h 1078"/>
                <a:gd name="T2" fmla="*/ 269 w 1177"/>
                <a:gd name="T3" fmla="*/ 57 h 1078"/>
                <a:gd name="T4" fmla="*/ 411 w 1177"/>
                <a:gd name="T5" fmla="*/ 71 h 1078"/>
                <a:gd name="T6" fmla="*/ 453 w 1177"/>
                <a:gd name="T7" fmla="*/ 114 h 1078"/>
                <a:gd name="T8" fmla="*/ 539 w 1177"/>
                <a:gd name="T9" fmla="*/ 156 h 1078"/>
                <a:gd name="T10" fmla="*/ 609 w 1177"/>
                <a:gd name="T11" fmla="*/ 185 h 1078"/>
                <a:gd name="T12" fmla="*/ 751 w 1177"/>
                <a:gd name="T13" fmla="*/ 227 h 1078"/>
                <a:gd name="T14" fmla="*/ 808 w 1177"/>
                <a:gd name="T15" fmla="*/ 284 h 1078"/>
                <a:gd name="T16" fmla="*/ 822 w 1177"/>
                <a:gd name="T17" fmla="*/ 327 h 1078"/>
                <a:gd name="T18" fmla="*/ 850 w 1177"/>
                <a:gd name="T19" fmla="*/ 341 h 1078"/>
                <a:gd name="T20" fmla="*/ 879 w 1177"/>
                <a:gd name="T21" fmla="*/ 383 h 1078"/>
                <a:gd name="T22" fmla="*/ 936 w 1177"/>
                <a:gd name="T23" fmla="*/ 398 h 1078"/>
                <a:gd name="T24" fmla="*/ 978 w 1177"/>
                <a:gd name="T25" fmla="*/ 355 h 1078"/>
                <a:gd name="T26" fmla="*/ 992 w 1177"/>
                <a:gd name="T27" fmla="*/ 398 h 1078"/>
                <a:gd name="T28" fmla="*/ 992 w 1177"/>
                <a:gd name="T29" fmla="*/ 440 h 1078"/>
                <a:gd name="T30" fmla="*/ 1120 w 1177"/>
                <a:gd name="T31" fmla="*/ 454 h 1078"/>
                <a:gd name="T32" fmla="*/ 1177 w 1177"/>
                <a:gd name="T33" fmla="*/ 511 h 1078"/>
                <a:gd name="T34" fmla="*/ 1134 w 1177"/>
                <a:gd name="T35" fmla="*/ 568 h 1078"/>
                <a:gd name="T36" fmla="*/ 1021 w 1177"/>
                <a:gd name="T37" fmla="*/ 582 h 1078"/>
                <a:gd name="T38" fmla="*/ 907 w 1177"/>
                <a:gd name="T39" fmla="*/ 625 h 1078"/>
                <a:gd name="T40" fmla="*/ 850 w 1177"/>
                <a:gd name="T41" fmla="*/ 639 h 1078"/>
                <a:gd name="T42" fmla="*/ 808 w 1177"/>
                <a:gd name="T43" fmla="*/ 681 h 1078"/>
                <a:gd name="T44" fmla="*/ 780 w 1177"/>
                <a:gd name="T45" fmla="*/ 724 h 1078"/>
                <a:gd name="T46" fmla="*/ 737 w 1177"/>
                <a:gd name="T47" fmla="*/ 795 h 1078"/>
                <a:gd name="T48" fmla="*/ 737 w 1177"/>
                <a:gd name="T49" fmla="*/ 851 h 1078"/>
                <a:gd name="T50" fmla="*/ 737 w 1177"/>
                <a:gd name="T51" fmla="*/ 894 h 1078"/>
                <a:gd name="T52" fmla="*/ 709 w 1177"/>
                <a:gd name="T53" fmla="*/ 922 h 1078"/>
                <a:gd name="T54" fmla="*/ 666 w 1177"/>
                <a:gd name="T55" fmla="*/ 965 h 1078"/>
                <a:gd name="T56" fmla="*/ 524 w 1177"/>
                <a:gd name="T57" fmla="*/ 1008 h 1078"/>
                <a:gd name="T58" fmla="*/ 496 w 1177"/>
                <a:gd name="T59" fmla="*/ 1036 h 1078"/>
                <a:gd name="T60" fmla="*/ 453 w 1177"/>
                <a:gd name="T61" fmla="*/ 1036 h 1078"/>
                <a:gd name="T62" fmla="*/ 326 w 1177"/>
                <a:gd name="T63" fmla="*/ 1022 h 1078"/>
                <a:gd name="T64" fmla="*/ 227 w 1177"/>
                <a:gd name="T65" fmla="*/ 1022 h 1078"/>
                <a:gd name="T66" fmla="*/ 170 w 1177"/>
                <a:gd name="T67" fmla="*/ 1008 h 1078"/>
                <a:gd name="T68" fmla="*/ 142 w 1177"/>
                <a:gd name="T69" fmla="*/ 1036 h 1078"/>
                <a:gd name="T70" fmla="*/ 71 w 1177"/>
                <a:gd name="T71" fmla="*/ 1022 h 1078"/>
                <a:gd name="T72" fmla="*/ 71 w 1177"/>
                <a:gd name="T73" fmla="*/ 965 h 1078"/>
                <a:gd name="T74" fmla="*/ 56 w 1177"/>
                <a:gd name="T75" fmla="*/ 866 h 1078"/>
                <a:gd name="T76" fmla="*/ 28 w 1177"/>
                <a:gd name="T77" fmla="*/ 837 h 1078"/>
                <a:gd name="T78" fmla="*/ 14 w 1177"/>
                <a:gd name="T79" fmla="*/ 752 h 1078"/>
                <a:gd name="T80" fmla="*/ 71 w 1177"/>
                <a:gd name="T81" fmla="*/ 738 h 1078"/>
                <a:gd name="T82" fmla="*/ 56 w 1177"/>
                <a:gd name="T83" fmla="*/ 625 h 1078"/>
                <a:gd name="T84" fmla="*/ 85 w 1177"/>
                <a:gd name="T85" fmla="*/ 582 h 1078"/>
                <a:gd name="T86" fmla="*/ 85 w 1177"/>
                <a:gd name="T87" fmla="*/ 511 h 1078"/>
                <a:gd name="T88" fmla="*/ 170 w 1177"/>
                <a:gd name="T89" fmla="*/ 454 h 1078"/>
                <a:gd name="T90" fmla="*/ 212 w 1177"/>
                <a:gd name="T91" fmla="*/ 341 h 1078"/>
                <a:gd name="T92" fmla="*/ 241 w 1177"/>
                <a:gd name="T93" fmla="*/ 327 h 1078"/>
                <a:gd name="T94" fmla="*/ 212 w 1177"/>
                <a:gd name="T95" fmla="*/ 227 h 1078"/>
                <a:gd name="T96" fmla="*/ 170 w 1177"/>
                <a:gd name="T97" fmla="*/ 270 h 1078"/>
                <a:gd name="T98" fmla="*/ 127 w 1177"/>
                <a:gd name="T99" fmla="*/ 185 h 1078"/>
                <a:gd name="T100" fmla="*/ 42 w 1177"/>
                <a:gd name="T101" fmla="*/ 227 h 1078"/>
                <a:gd name="T102" fmla="*/ 56 w 1177"/>
                <a:gd name="T103" fmla="*/ 156 h 1078"/>
                <a:gd name="T104" fmla="*/ 71 w 1177"/>
                <a:gd name="T105" fmla="*/ 71 h 1078"/>
                <a:gd name="T106" fmla="*/ 71 w 1177"/>
                <a:gd name="T107" fmla="*/ 15 h 1078"/>
                <a:gd name="T108" fmla="*/ 142 w 1177"/>
                <a:gd name="T109" fmla="*/ 43 h 1078"/>
                <a:gd name="T110" fmla="*/ 184 w 1177"/>
                <a:gd name="T111" fmla="*/ 0 h 10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77" h="1078">
                  <a:moveTo>
                    <a:pt x="184" y="0"/>
                  </a:moveTo>
                  <a:lnTo>
                    <a:pt x="212" y="0"/>
                  </a:lnTo>
                  <a:lnTo>
                    <a:pt x="227" y="15"/>
                  </a:lnTo>
                  <a:lnTo>
                    <a:pt x="255" y="15"/>
                  </a:lnTo>
                  <a:lnTo>
                    <a:pt x="255" y="43"/>
                  </a:lnTo>
                  <a:lnTo>
                    <a:pt x="269" y="57"/>
                  </a:lnTo>
                  <a:lnTo>
                    <a:pt x="283" y="57"/>
                  </a:lnTo>
                  <a:lnTo>
                    <a:pt x="298" y="71"/>
                  </a:lnTo>
                  <a:lnTo>
                    <a:pt x="411" y="71"/>
                  </a:lnTo>
                  <a:lnTo>
                    <a:pt x="425" y="100"/>
                  </a:lnTo>
                  <a:lnTo>
                    <a:pt x="425" y="114"/>
                  </a:lnTo>
                  <a:lnTo>
                    <a:pt x="453" y="114"/>
                  </a:lnTo>
                  <a:lnTo>
                    <a:pt x="453" y="128"/>
                  </a:lnTo>
                  <a:lnTo>
                    <a:pt x="468" y="156"/>
                  </a:lnTo>
                  <a:lnTo>
                    <a:pt x="539" y="156"/>
                  </a:lnTo>
                  <a:lnTo>
                    <a:pt x="553" y="171"/>
                  </a:lnTo>
                  <a:lnTo>
                    <a:pt x="609" y="171"/>
                  </a:lnTo>
                  <a:lnTo>
                    <a:pt x="609" y="185"/>
                  </a:lnTo>
                  <a:lnTo>
                    <a:pt x="638" y="185"/>
                  </a:lnTo>
                  <a:lnTo>
                    <a:pt x="638" y="227"/>
                  </a:lnTo>
                  <a:lnTo>
                    <a:pt x="751" y="227"/>
                  </a:lnTo>
                  <a:lnTo>
                    <a:pt x="765" y="270"/>
                  </a:lnTo>
                  <a:lnTo>
                    <a:pt x="765" y="284"/>
                  </a:lnTo>
                  <a:lnTo>
                    <a:pt x="808" y="284"/>
                  </a:lnTo>
                  <a:lnTo>
                    <a:pt x="808" y="298"/>
                  </a:lnTo>
                  <a:lnTo>
                    <a:pt x="822" y="298"/>
                  </a:lnTo>
                  <a:lnTo>
                    <a:pt x="822" y="327"/>
                  </a:lnTo>
                  <a:lnTo>
                    <a:pt x="836" y="327"/>
                  </a:lnTo>
                  <a:lnTo>
                    <a:pt x="836" y="341"/>
                  </a:lnTo>
                  <a:lnTo>
                    <a:pt x="850" y="341"/>
                  </a:lnTo>
                  <a:lnTo>
                    <a:pt x="850" y="355"/>
                  </a:lnTo>
                  <a:lnTo>
                    <a:pt x="865" y="355"/>
                  </a:lnTo>
                  <a:lnTo>
                    <a:pt x="879" y="383"/>
                  </a:lnTo>
                  <a:lnTo>
                    <a:pt x="907" y="383"/>
                  </a:lnTo>
                  <a:lnTo>
                    <a:pt x="907" y="398"/>
                  </a:lnTo>
                  <a:lnTo>
                    <a:pt x="936" y="398"/>
                  </a:lnTo>
                  <a:lnTo>
                    <a:pt x="950" y="383"/>
                  </a:lnTo>
                  <a:lnTo>
                    <a:pt x="950" y="355"/>
                  </a:lnTo>
                  <a:lnTo>
                    <a:pt x="978" y="355"/>
                  </a:lnTo>
                  <a:lnTo>
                    <a:pt x="978" y="383"/>
                  </a:lnTo>
                  <a:lnTo>
                    <a:pt x="992" y="383"/>
                  </a:lnTo>
                  <a:lnTo>
                    <a:pt x="992" y="398"/>
                  </a:lnTo>
                  <a:lnTo>
                    <a:pt x="1021" y="398"/>
                  </a:lnTo>
                  <a:lnTo>
                    <a:pt x="992" y="412"/>
                  </a:lnTo>
                  <a:lnTo>
                    <a:pt x="992" y="440"/>
                  </a:lnTo>
                  <a:lnTo>
                    <a:pt x="1106" y="440"/>
                  </a:lnTo>
                  <a:lnTo>
                    <a:pt x="1106" y="454"/>
                  </a:lnTo>
                  <a:lnTo>
                    <a:pt x="1120" y="454"/>
                  </a:lnTo>
                  <a:lnTo>
                    <a:pt x="1120" y="468"/>
                  </a:lnTo>
                  <a:lnTo>
                    <a:pt x="1177" y="468"/>
                  </a:lnTo>
                  <a:lnTo>
                    <a:pt x="1177" y="511"/>
                  </a:lnTo>
                  <a:lnTo>
                    <a:pt x="1148" y="511"/>
                  </a:lnTo>
                  <a:lnTo>
                    <a:pt x="1148" y="554"/>
                  </a:lnTo>
                  <a:lnTo>
                    <a:pt x="1134" y="568"/>
                  </a:lnTo>
                  <a:lnTo>
                    <a:pt x="1077" y="568"/>
                  </a:lnTo>
                  <a:lnTo>
                    <a:pt x="1063" y="582"/>
                  </a:lnTo>
                  <a:lnTo>
                    <a:pt x="1021" y="582"/>
                  </a:lnTo>
                  <a:lnTo>
                    <a:pt x="1021" y="610"/>
                  </a:lnTo>
                  <a:lnTo>
                    <a:pt x="907" y="610"/>
                  </a:lnTo>
                  <a:lnTo>
                    <a:pt x="907" y="625"/>
                  </a:lnTo>
                  <a:lnTo>
                    <a:pt x="893" y="625"/>
                  </a:lnTo>
                  <a:lnTo>
                    <a:pt x="893" y="639"/>
                  </a:lnTo>
                  <a:lnTo>
                    <a:pt x="850" y="639"/>
                  </a:lnTo>
                  <a:lnTo>
                    <a:pt x="850" y="667"/>
                  </a:lnTo>
                  <a:lnTo>
                    <a:pt x="836" y="681"/>
                  </a:lnTo>
                  <a:lnTo>
                    <a:pt x="808" y="681"/>
                  </a:lnTo>
                  <a:lnTo>
                    <a:pt x="808" y="695"/>
                  </a:lnTo>
                  <a:lnTo>
                    <a:pt x="794" y="724"/>
                  </a:lnTo>
                  <a:lnTo>
                    <a:pt x="780" y="724"/>
                  </a:lnTo>
                  <a:lnTo>
                    <a:pt x="751" y="752"/>
                  </a:lnTo>
                  <a:lnTo>
                    <a:pt x="737" y="752"/>
                  </a:lnTo>
                  <a:lnTo>
                    <a:pt x="737" y="795"/>
                  </a:lnTo>
                  <a:lnTo>
                    <a:pt x="751" y="795"/>
                  </a:lnTo>
                  <a:lnTo>
                    <a:pt x="737" y="837"/>
                  </a:lnTo>
                  <a:lnTo>
                    <a:pt x="737" y="851"/>
                  </a:lnTo>
                  <a:lnTo>
                    <a:pt x="765" y="851"/>
                  </a:lnTo>
                  <a:lnTo>
                    <a:pt x="765" y="894"/>
                  </a:lnTo>
                  <a:lnTo>
                    <a:pt x="737" y="894"/>
                  </a:lnTo>
                  <a:lnTo>
                    <a:pt x="737" y="908"/>
                  </a:lnTo>
                  <a:lnTo>
                    <a:pt x="709" y="908"/>
                  </a:lnTo>
                  <a:lnTo>
                    <a:pt x="709" y="922"/>
                  </a:lnTo>
                  <a:lnTo>
                    <a:pt x="694" y="922"/>
                  </a:lnTo>
                  <a:lnTo>
                    <a:pt x="666" y="951"/>
                  </a:lnTo>
                  <a:lnTo>
                    <a:pt x="666" y="965"/>
                  </a:lnTo>
                  <a:lnTo>
                    <a:pt x="638" y="965"/>
                  </a:lnTo>
                  <a:lnTo>
                    <a:pt x="638" y="1008"/>
                  </a:lnTo>
                  <a:lnTo>
                    <a:pt x="524" y="1008"/>
                  </a:lnTo>
                  <a:lnTo>
                    <a:pt x="524" y="1022"/>
                  </a:lnTo>
                  <a:lnTo>
                    <a:pt x="510" y="1036"/>
                  </a:lnTo>
                  <a:lnTo>
                    <a:pt x="496" y="1036"/>
                  </a:lnTo>
                  <a:lnTo>
                    <a:pt x="496" y="1078"/>
                  </a:lnTo>
                  <a:lnTo>
                    <a:pt x="453" y="1078"/>
                  </a:lnTo>
                  <a:lnTo>
                    <a:pt x="453" y="1036"/>
                  </a:lnTo>
                  <a:lnTo>
                    <a:pt x="354" y="1036"/>
                  </a:lnTo>
                  <a:lnTo>
                    <a:pt x="354" y="1022"/>
                  </a:lnTo>
                  <a:lnTo>
                    <a:pt x="326" y="1022"/>
                  </a:lnTo>
                  <a:lnTo>
                    <a:pt x="312" y="1008"/>
                  </a:lnTo>
                  <a:lnTo>
                    <a:pt x="241" y="1008"/>
                  </a:lnTo>
                  <a:lnTo>
                    <a:pt x="227" y="1022"/>
                  </a:lnTo>
                  <a:lnTo>
                    <a:pt x="212" y="1022"/>
                  </a:lnTo>
                  <a:lnTo>
                    <a:pt x="198" y="1008"/>
                  </a:lnTo>
                  <a:lnTo>
                    <a:pt x="170" y="1008"/>
                  </a:lnTo>
                  <a:lnTo>
                    <a:pt x="170" y="1022"/>
                  </a:lnTo>
                  <a:lnTo>
                    <a:pt x="142" y="1022"/>
                  </a:lnTo>
                  <a:lnTo>
                    <a:pt x="142" y="1036"/>
                  </a:lnTo>
                  <a:lnTo>
                    <a:pt x="99" y="1036"/>
                  </a:lnTo>
                  <a:lnTo>
                    <a:pt x="99" y="1022"/>
                  </a:lnTo>
                  <a:lnTo>
                    <a:pt x="71" y="1022"/>
                  </a:lnTo>
                  <a:lnTo>
                    <a:pt x="56" y="1008"/>
                  </a:lnTo>
                  <a:lnTo>
                    <a:pt x="56" y="965"/>
                  </a:lnTo>
                  <a:lnTo>
                    <a:pt x="71" y="965"/>
                  </a:lnTo>
                  <a:lnTo>
                    <a:pt x="71" y="908"/>
                  </a:lnTo>
                  <a:lnTo>
                    <a:pt x="56" y="908"/>
                  </a:lnTo>
                  <a:lnTo>
                    <a:pt x="56" y="866"/>
                  </a:lnTo>
                  <a:lnTo>
                    <a:pt x="42" y="866"/>
                  </a:lnTo>
                  <a:lnTo>
                    <a:pt x="42" y="851"/>
                  </a:lnTo>
                  <a:lnTo>
                    <a:pt x="28" y="837"/>
                  </a:lnTo>
                  <a:lnTo>
                    <a:pt x="0" y="837"/>
                  </a:lnTo>
                  <a:lnTo>
                    <a:pt x="0" y="795"/>
                  </a:lnTo>
                  <a:lnTo>
                    <a:pt x="14" y="752"/>
                  </a:lnTo>
                  <a:lnTo>
                    <a:pt x="28" y="752"/>
                  </a:lnTo>
                  <a:lnTo>
                    <a:pt x="42" y="738"/>
                  </a:lnTo>
                  <a:lnTo>
                    <a:pt x="71" y="738"/>
                  </a:lnTo>
                  <a:lnTo>
                    <a:pt x="71" y="681"/>
                  </a:lnTo>
                  <a:lnTo>
                    <a:pt x="56" y="681"/>
                  </a:lnTo>
                  <a:lnTo>
                    <a:pt x="56" y="625"/>
                  </a:lnTo>
                  <a:lnTo>
                    <a:pt x="85" y="625"/>
                  </a:lnTo>
                  <a:lnTo>
                    <a:pt x="99" y="610"/>
                  </a:lnTo>
                  <a:lnTo>
                    <a:pt x="85" y="582"/>
                  </a:lnTo>
                  <a:lnTo>
                    <a:pt x="71" y="582"/>
                  </a:lnTo>
                  <a:lnTo>
                    <a:pt x="71" y="554"/>
                  </a:lnTo>
                  <a:lnTo>
                    <a:pt x="85" y="511"/>
                  </a:lnTo>
                  <a:lnTo>
                    <a:pt x="127" y="511"/>
                  </a:lnTo>
                  <a:lnTo>
                    <a:pt x="127" y="454"/>
                  </a:lnTo>
                  <a:lnTo>
                    <a:pt x="170" y="454"/>
                  </a:lnTo>
                  <a:lnTo>
                    <a:pt x="170" y="355"/>
                  </a:lnTo>
                  <a:lnTo>
                    <a:pt x="198" y="355"/>
                  </a:lnTo>
                  <a:lnTo>
                    <a:pt x="212" y="341"/>
                  </a:lnTo>
                  <a:lnTo>
                    <a:pt x="255" y="341"/>
                  </a:lnTo>
                  <a:lnTo>
                    <a:pt x="255" y="327"/>
                  </a:lnTo>
                  <a:lnTo>
                    <a:pt x="241" y="327"/>
                  </a:lnTo>
                  <a:lnTo>
                    <a:pt x="241" y="270"/>
                  </a:lnTo>
                  <a:lnTo>
                    <a:pt x="212" y="270"/>
                  </a:lnTo>
                  <a:lnTo>
                    <a:pt x="212" y="227"/>
                  </a:lnTo>
                  <a:lnTo>
                    <a:pt x="198" y="227"/>
                  </a:lnTo>
                  <a:lnTo>
                    <a:pt x="184" y="270"/>
                  </a:lnTo>
                  <a:lnTo>
                    <a:pt x="170" y="270"/>
                  </a:lnTo>
                  <a:lnTo>
                    <a:pt x="170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71" y="185"/>
                  </a:lnTo>
                  <a:lnTo>
                    <a:pt x="71" y="227"/>
                  </a:lnTo>
                  <a:lnTo>
                    <a:pt x="42" y="227"/>
                  </a:lnTo>
                  <a:lnTo>
                    <a:pt x="42" y="185"/>
                  </a:lnTo>
                  <a:lnTo>
                    <a:pt x="71" y="156"/>
                  </a:lnTo>
                  <a:lnTo>
                    <a:pt x="56" y="156"/>
                  </a:lnTo>
                  <a:lnTo>
                    <a:pt x="56" y="114"/>
                  </a:lnTo>
                  <a:lnTo>
                    <a:pt x="71" y="114"/>
                  </a:lnTo>
                  <a:lnTo>
                    <a:pt x="71" y="71"/>
                  </a:lnTo>
                  <a:lnTo>
                    <a:pt x="56" y="57"/>
                  </a:lnTo>
                  <a:lnTo>
                    <a:pt x="71" y="43"/>
                  </a:lnTo>
                  <a:lnTo>
                    <a:pt x="71" y="15"/>
                  </a:lnTo>
                  <a:lnTo>
                    <a:pt x="127" y="15"/>
                  </a:lnTo>
                  <a:lnTo>
                    <a:pt x="127" y="43"/>
                  </a:lnTo>
                  <a:lnTo>
                    <a:pt x="142" y="43"/>
                  </a:lnTo>
                  <a:lnTo>
                    <a:pt x="170" y="15"/>
                  </a:lnTo>
                  <a:lnTo>
                    <a:pt x="170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4" name="Freeform 225"/>
            <p:cNvSpPr>
              <a:spLocks/>
            </p:cNvSpPr>
            <p:nvPr/>
          </p:nvSpPr>
          <p:spPr bwMode="auto">
            <a:xfrm>
              <a:off x="6026" y="4171"/>
              <a:ext cx="340" cy="227"/>
            </a:xfrm>
            <a:custGeom>
              <a:avLst/>
              <a:gdLst>
                <a:gd name="T0" fmla="*/ 85 w 340"/>
                <a:gd name="T1" fmla="*/ 0 h 227"/>
                <a:gd name="T2" fmla="*/ 156 w 340"/>
                <a:gd name="T3" fmla="*/ 0 h 227"/>
                <a:gd name="T4" fmla="*/ 184 w 340"/>
                <a:gd name="T5" fmla="*/ 14 h 227"/>
                <a:gd name="T6" fmla="*/ 184 w 340"/>
                <a:gd name="T7" fmla="*/ 56 h 227"/>
                <a:gd name="T8" fmla="*/ 212 w 340"/>
                <a:gd name="T9" fmla="*/ 56 h 227"/>
                <a:gd name="T10" fmla="*/ 227 w 340"/>
                <a:gd name="T11" fmla="*/ 70 h 227"/>
                <a:gd name="T12" fmla="*/ 241 w 340"/>
                <a:gd name="T13" fmla="*/ 70 h 227"/>
                <a:gd name="T14" fmla="*/ 227 w 340"/>
                <a:gd name="T15" fmla="*/ 113 h 227"/>
                <a:gd name="T16" fmla="*/ 255 w 340"/>
                <a:gd name="T17" fmla="*/ 113 h 227"/>
                <a:gd name="T18" fmla="*/ 269 w 340"/>
                <a:gd name="T19" fmla="*/ 156 h 227"/>
                <a:gd name="T20" fmla="*/ 297 w 340"/>
                <a:gd name="T21" fmla="*/ 156 h 227"/>
                <a:gd name="T22" fmla="*/ 326 w 340"/>
                <a:gd name="T23" fmla="*/ 156 h 227"/>
                <a:gd name="T24" fmla="*/ 326 w 340"/>
                <a:gd name="T25" fmla="*/ 184 h 227"/>
                <a:gd name="T26" fmla="*/ 340 w 340"/>
                <a:gd name="T27" fmla="*/ 212 h 227"/>
                <a:gd name="T28" fmla="*/ 326 w 340"/>
                <a:gd name="T29" fmla="*/ 212 h 227"/>
                <a:gd name="T30" fmla="*/ 312 w 340"/>
                <a:gd name="T31" fmla="*/ 227 h 227"/>
                <a:gd name="T32" fmla="*/ 297 w 340"/>
                <a:gd name="T33" fmla="*/ 227 h 227"/>
                <a:gd name="T34" fmla="*/ 297 w 340"/>
                <a:gd name="T35" fmla="*/ 212 h 227"/>
                <a:gd name="T36" fmla="*/ 283 w 340"/>
                <a:gd name="T37" fmla="*/ 184 h 227"/>
                <a:gd name="T38" fmla="*/ 212 w 340"/>
                <a:gd name="T39" fmla="*/ 184 h 227"/>
                <a:gd name="T40" fmla="*/ 198 w 340"/>
                <a:gd name="T41" fmla="*/ 170 h 227"/>
                <a:gd name="T42" fmla="*/ 184 w 340"/>
                <a:gd name="T43" fmla="*/ 170 h 227"/>
                <a:gd name="T44" fmla="*/ 156 w 340"/>
                <a:gd name="T45" fmla="*/ 184 h 227"/>
                <a:gd name="T46" fmla="*/ 142 w 340"/>
                <a:gd name="T47" fmla="*/ 184 h 227"/>
                <a:gd name="T48" fmla="*/ 142 w 340"/>
                <a:gd name="T49" fmla="*/ 170 h 227"/>
                <a:gd name="T50" fmla="*/ 56 w 340"/>
                <a:gd name="T51" fmla="*/ 170 h 227"/>
                <a:gd name="T52" fmla="*/ 42 w 340"/>
                <a:gd name="T53" fmla="*/ 156 h 227"/>
                <a:gd name="T54" fmla="*/ 14 w 340"/>
                <a:gd name="T55" fmla="*/ 156 h 227"/>
                <a:gd name="T56" fmla="*/ 14 w 340"/>
                <a:gd name="T57" fmla="*/ 70 h 227"/>
                <a:gd name="T58" fmla="*/ 0 w 340"/>
                <a:gd name="T59" fmla="*/ 70 h 227"/>
                <a:gd name="T60" fmla="*/ 0 w 340"/>
                <a:gd name="T61" fmla="*/ 56 h 227"/>
                <a:gd name="T62" fmla="*/ 14 w 340"/>
                <a:gd name="T63" fmla="*/ 42 h 227"/>
                <a:gd name="T64" fmla="*/ 71 w 340"/>
                <a:gd name="T65" fmla="*/ 42 h 227"/>
                <a:gd name="T66" fmla="*/ 85 w 340"/>
                <a:gd name="T67" fmla="*/ 14 h 227"/>
                <a:gd name="T68" fmla="*/ 85 w 340"/>
                <a:gd name="T69" fmla="*/ 0 h 2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0" h="227">
                  <a:moveTo>
                    <a:pt x="85" y="0"/>
                  </a:moveTo>
                  <a:lnTo>
                    <a:pt x="156" y="0"/>
                  </a:lnTo>
                  <a:lnTo>
                    <a:pt x="184" y="14"/>
                  </a:lnTo>
                  <a:lnTo>
                    <a:pt x="184" y="56"/>
                  </a:lnTo>
                  <a:lnTo>
                    <a:pt x="212" y="56"/>
                  </a:lnTo>
                  <a:lnTo>
                    <a:pt x="227" y="70"/>
                  </a:lnTo>
                  <a:lnTo>
                    <a:pt x="241" y="70"/>
                  </a:lnTo>
                  <a:lnTo>
                    <a:pt x="227" y="113"/>
                  </a:lnTo>
                  <a:lnTo>
                    <a:pt x="255" y="113"/>
                  </a:lnTo>
                  <a:lnTo>
                    <a:pt x="269" y="156"/>
                  </a:lnTo>
                  <a:lnTo>
                    <a:pt x="297" y="156"/>
                  </a:lnTo>
                  <a:lnTo>
                    <a:pt x="326" y="156"/>
                  </a:lnTo>
                  <a:lnTo>
                    <a:pt x="326" y="184"/>
                  </a:lnTo>
                  <a:lnTo>
                    <a:pt x="340" y="212"/>
                  </a:lnTo>
                  <a:lnTo>
                    <a:pt x="326" y="212"/>
                  </a:lnTo>
                  <a:lnTo>
                    <a:pt x="312" y="227"/>
                  </a:lnTo>
                  <a:lnTo>
                    <a:pt x="297" y="227"/>
                  </a:lnTo>
                  <a:lnTo>
                    <a:pt x="297" y="212"/>
                  </a:lnTo>
                  <a:lnTo>
                    <a:pt x="283" y="184"/>
                  </a:lnTo>
                  <a:lnTo>
                    <a:pt x="212" y="184"/>
                  </a:lnTo>
                  <a:lnTo>
                    <a:pt x="198" y="170"/>
                  </a:lnTo>
                  <a:lnTo>
                    <a:pt x="184" y="170"/>
                  </a:lnTo>
                  <a:lnTo>
                    <a:pt x="156" y="184"/>
                  </a:lnTo>
                  <a:lnTo>
                    <a:pt x="142" y="184"/>
                  </a:lnTo>
                  <a:lnTo>
                    <a:pt x="142" y="170"/>
                  </a:lnTo>
                  <a:lnTo>
                    <a:pt x="56" y="170"/>
                  </a:lnTo>
                  <a:lnTo>
                    <a:pt x="42" y="156"/>
                  </a:lnTo>
                  <a:lnTo>
                    <a:pt x="14" y="156"/>
                  </a:lnTo>
                  <a:lnTo>
                    <a:pt x="14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5" name="Freeform 226"/>
            <p:cNvSpPr>
              <a:spLocks/>
            </p:cNvSpPr>
            <p:nvPr/>
          </p:nvSpPr>
          <p:spPr bwMode="auto">
            <a:xfrm>
              <a:off x="2836" y="3546"/>
              <a:ext cx="638" cy="355"/>
            </a:xfrm>
            <a:custGeom>
              <a:avLst/>
              <a:gdLst>
                <a:gd name="T0" fmla="*/ 496 w 638"/>
                <a:gd name="T1" fmla="*/ 15 h 355"/>
                <a:gd name="T2" fmla="*/ 609 w 638"/>
                <a:gd name="T3" fmla="*/ 57 h 355"/>
                <a:gd name="T4" fmla="*/ 623 w 638"/>
                <a:gd name="T5" fmla="*/ 128 h 355"/>
                <a:gd name="T6" fmla="*/ 567 w 638"/>
                <a:gd name="T7" fmla="*/ 171 h 355"/>
                <a:gd name="T8" fmla="*/ 553 w 638"/>
                <a:gd name="T9" fmla="*/ 227 h 355"/>
                <a:gd name="T10" fmla="*/ 538 w 638"/>
                <a:gd name="T11" fmla="*/ 284 h 355"/>
                <a:gd name="T12" fmla="*/ 510 w 638"/>
                <a:gd name="T13" fmla="*/ 298 h 355"/>
                <a:gd name="T14" fmla="*/ 453 w 638"/>
                <a:gd name="T15" fmla="*/ 327 h 355"/>
                <a:gd name="T16" fmla="*/ 425 w 638"/>
                <a:gd name="T17" fmla="*/ 341 h 355"/>
                <a:gd name="T18" fmla="*/ 368 w 638"/>
                <a:gd name="T19" fmla="*/ 355 h 355"/>
                <a:gd name="T20" fmla="*/ 354 w 638"/>
                <a:gd name="T21" fmla="*/ 341 h 355"/>
                <a:gd name="T22" fmla="*/ 312 w 638"/>
                <a:gd name="T23" fmla="*/ 327 h 355"/>
                <a:gd name="T24" fmla="*/ 283 w 638"/>
                <a:gd name="T25" fmla="*/ 327 h 355"/>
                <a:gd name="T26" fmla="*/ 255 w 638"/>
                <a:gd name="T27" fmla="*/ 341 h 355"/>
                <a:gd name="T28" fmla="*/ 226 w 638"/>
                <a:gd name="T29" fmla="*/ 327 h 355"/>
                <a:gd name="T30" fmla="*/ 184 w 638"/>
                <a:gd name="T31" fmla="*/ 298 h 355"/>
                <a:gd name="T32" fmla="*/ 170 w 638"/>
                <a:gd name="T33" fmla="*/ 270 h 355"/>
                <a:gd name="T34" fmla="*/ 28 w 638"/>
                <a:gd name="T35" fmla="*/ 242 h 355"/>
                <a:gd name="T36" fmla="*/ 0 w 638"/>
                <a:gd name="T37" fmla="*/ 227 h 355"/>
                <a:gd name="T38" fmla="*/ 14 w 638"/>
                <a:gd name="T39" fmla="*/ 171 h 355"/>
                <a:gd name="T40" fmla="*/ 42 w 638"/>
                <a:gd name="T41" fmla="*/ 213 h 355"/>
                <a:gd name="T42" fmla="*/ 85 w 638"/>
                <a:gd name="T43" fmla="*/ 171 h 355"/>
                <a:gd name="T44" fmla="*/ 127 w 638"/>
                <a:gd name="T45" fmla="*/ 213 h 355"/>
                <a:gd name="T46" fmla="*/ 170 w 638"/>
                <a:gd name="T47" fmla="*/ 171 h 355"/>
                <a:gd name="T48" fmla="*/ 212 w 638"/>
                <a:gd name="T49" fmla="*/ 171 h 355"/>
                <a:gd name="T50" fmla="*/ 255 w 638"/>
                <a:gd name="T51" fmla="*/ 227 h 355"/>
                <a:gd name="T52" fmla="*/ 283 w 638"/>
                <a:gd name="T53" fmla="*/ 213 h 355"/>
                <a:gd name="T54" fmla="*/ 255 w 638"/>
                <a:gd name="T55" fmla="*/ 171 h 355"/>
                <a:gd name="T56" fmla="*/ 269 w 638"/>
                <a:gd name="T57" fmla="*/ 100 h 355"/>
                <a:gd name="T58" fmla="*/ 297 w 638"/>
                <a:gd name="T59" fmla="*/ 71 h 355"/>
                <a:gd name="T60" fmla="*/ 326 w 638"/>
                <a:gd name="T61" fmla="*/ 57 h 355"/>
                <a:gd name="T62" fmla="*/ 354 w 638"/>
                <a:gd name="T63" fmla="*/ 15 h 355"/>
                <a:gd name="T64" fmla="*/ 368 w 638"/>
                <a:gd name="T65" fmla="*/ 57 h 355"/>
                <a:gd name="T66" fmla="*/ 439 w 638"/>
                <a:gd name="T67" fmla="*/ 15 h 355"/>
                <a:gd name="T68" fmla="*/ 468 w 638"/>
                <a:gd name="T69" fmla="*/ 0 h 3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8" h="355">
                  <a:moveTo>
                    <a:pt x="468" y="0"/>
                  </a:moveTo>
                  <a:lnTo>
                    <a:pt x="496" y="15"/>
                  </a:lnTo>
                  <a:lnTo>
                    <a:pt x="496" y="57"/>
                  </a:lnTo>
                  <a:lnTo>
                    <a:pt x="609" y="57"/>
                  </a:lnTo>
                  <a:lnTo>
                    <a:pt x="609" y="114"/>
                  </a:lnTo>
                  <a:lnTo>
                    <a:pt x="623" y="128"/>
                  </a:lnTo>
                  <a:lnTo>
                    <a:pt x="638" y="171"/>
                  </a:lnTo>
                  <a:lnTo>
                    <a:pt x="567" y="171"/>
                  </a:lnTo>
                  <a:lnTo>
                    <a:pt x="567" y="227"/>
                  </a:lnTo>
                  <a:lnTo>
                    <a:pt x="553" y="227"/>
                  </a:lnTo>
                  <a:lnTo>
                    <a:pt x="553" y="270"/>
                  </a:lnTo>
                  <a:lnTo>
                    <a:pt x="538" y="284"/>
                  </a:lnTo>
                  <a:lnTo>
                    <a:pt x="538" y="298"/>
                  </a:lnTo>
                  <a:lnTo>
                    <a:pt x="510" y="298"/>
                  </a:lnTo>
                  <a:lnTo>
                    <a:pt x="496" y="327"/>
                  </a:lnTo>
                  <a:lnTo>
                    <a:pt x="453" y="327"/>
                  </a:lnTo>
                  <a:lnTo>
                    <a:pt x="439" y="341"/>
                  </a:lnTo>
                  <a:lnTo>
                    <a:pt x="425" y="341"/>
                  </a:lnTo>
                  <a:lnTo>
                    <a:pt x="411" y="355"/>
                  </a:lnTo>
                  <a:lnTo>
                    <a:pt x="368" y="355"/>
                  </a:lnTo>
                  <a:lnTo>
                    <a:pt x="368" y="341"/>
                  </a:lnTo>
                  <a:lnTo>
                    <a:pt x="354" y="341"/>
                  </a:lnTo>
                  <a:lnTo>
                    <a:pt x="340" y="327"/>
                  </a:lnTo>
                  <a:lnTo>
                    <a:pt x="312" y="327"/>
                  </a:lnTo>
                  <a:lnTo>
                    <a:pt x="297" y="341"/>
                  </a:lnTo>
                  <a:lnTo>
                    <a:pt x="283" y="327"/>
                  </a:lnTo>
                  <a:lnTo>
                    <a:pt x="255" y="327"/>
                  </a:lnTo>
                  <a:lnTo>
                    <a:pt x="255" y="341"/>
                  </a:lnTo>
                  <a:lnTo>
                    <a:pt x="226" y="341"/>
                  </a:lnTo>
                  <a:lnTo>
                    <a:pt x="226" y="327"/>
                  </a:lnTo>
                  <a:lnTo>
                    <a:pt x="212" y="298"/>
                  </a:lnTo>
                  <a:lnTo>
                    <a:pt x="184" y="298"/>
                  </a:lnTo>
                  <a:lnTo>
                    <a:pt x="184" y="284"/>
                  </a:lnTo>
                  <a:lnTo>
                    <a:pt x="170" y="270"/>
                  </a:lnTo>
                  <a:lnTo>
                    <a:pt x="28" y="270"/>
                  </a:lnTo>
                  <a:lnTo>
                    <a:pt x="28" y="242"/>
                  </a:lnTo>
                  <a:lnTo>
                    <a:pt x="14" y="242"/>
                  </a:lnTo>
                  <a:lnTo>
                    <a:pt x="0" y="227"/>
                  </a:lnTo>
                  <a:lnTo>
                    <a:pt x="0" y="171"/>
                  </a:lnTo>
                  <a:lnTo>
                    <a:pt x="14" y="171"/>
                  </a:lnTo>
                  <a:lnTo>
                    <a:pt x="28" y="213"/>
                  </a:lnTo>
                  <a:lnTo>
                    <a:pt x="42" y="213"/>
                  </a:lnTo>
                  <a:lnTo>
                    <a:pt x="42" y="171"/>
                  </a:lnTo>
                  <a:lnTo>
                    <a:pt x="85" y="171"/>
                  </a:lnTo>
                  <a:lnTo>
                    <a:pt x="85" y="213"/>
                  </a:lnTo>
                  <a:lnTo>
                    <a:pt x="127" y="213"/>
                  </a:lnTo>
                  <a:lnTo>
                    <a:pt x="141" y="171"/>
                  </a:lnTo>
                  <a:lnTo>
                    <a:pt x="170" y="171"/>
                  </a:lnTo>
                  <a:lnTo>
                    <a:pt x="184" y="213"/>
                  </a:lnTo>
                  <a:lnTo>
                    <a:pt x="212" y="171"/>
                  </a:lnTo>
                  <a:lnTo>
                    <a:pt x="255" y="171"/>
                  </a:lnTo>
                  <a:lnTo>
                    <a:pt x="255" y="227"/>
                  </a:lnTo>
                  <a:lnTo>
                    <a:pt x="269" y="213"/>
                  </a:lnTo>
                  <a:lnTo>
                    <a:pt x="283" y="213"/>
                  </a:lnTo>
                  <a:lnTo>
                    <a:pt x="283" y="171"/>
                  </a:lnTo>
                  <a:lnTo>
                    <a:pt x="255" y="171"/>
                  </a:lnTo>
                  <a:lnTo>
                    <a:pt x="255" y="114"/>
                  </a:lnTo>
                  <a:lnTo>
                    <a:pt x="269" y="100"/>
                  </a:lnTo>
                  <a:lnTo>
                    <a:pt x="297" y="100"/>
                  </a:lnTo>
                  <a:lnTo>
                    <a:pt x="297" y="71"/>
                  </a:lnTo>
                  <a:lnTo>
                    <a:pt x="312" y="57"/>
                  </a:lnTo>
                  <a:lnTo>
                    <a:pt x="326" y="57"/>
                  </a:lnTo>
                  <a:lnTo>
                    <a:pt x="340" y="43"/>
                  </a:lnTo>
                  <a:lnTo>
                    <a:pt x="354" y="15"/>
                  </a:lnTo>
                  <a:lnTo>
                    <a:pt x="368" y="15"/>
                  </a:lnTo>
                  <a:lnTo>
                    <a:pt x="368" y="57"/>
                  </a:lnTo>
                  <a:lnTo>
                    <a:pt x="439" y="57"/>
                  </a:lnTo>
                  <a:lnTo>
                    <a:pt x="439" y="15"/>
                  </a:lnTo>
                  <a:lnTo>
                    <a:pt x="453" y="15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6" name="Freeform 227"/>
            <p:cNvSpPr>
              <a:spLocks/>
            </p:cNvSpPr>
            <p:nvPr/>
          </p:nvSpPr>
          <p:spPr bwMode="auto">
            <a:xfrm>
              <a:off x="6111" y="4000"/>
              <a:ext cx="510" cy="383"/>
            </a:xfrm>
            <a:custGeom>
              <a:avLst/>
              <a:gdLst>
                <a:gd name="T0" fmla="*/ 354 w 510"/>
                <a:gd name="T1" fmla="*/ 43 h 383"/>
                <a:gd name="T2" fmla="*/ 383 w 510"/>
                <a:gd name="T3" fmla="*/ 57 h 383"/>
                <a:gd name="T4" fmla="*/ 454 w 510"/>
                <a:gd name="T5" fmla="*/ 43 h 383"/>
                <a:gd name="T6" fmla="*/ 496 w 510"/>
                <a:gd name="T7" fmla="*/ 57 h 383"/>
                <a:gd name="T8" fmla="*/ 510 w 510"/>
                <a:gd name="T9" fmla="*/ 71 h 383"/>
                <a:gd name="T10" fmla="*/ 439 w 510"/>
                <a:gd name="T11" fmla="*/ 100 h 383"/>
                <a:gd name="T12" fmla="*/ 425 w 510"/>
                <a:gd name="T13" fmla="*/ 100 h 383"/>
                <a:gd name="T14" fmla="*/ 411 w 510"/>
                <a:gd name="T15" fmla="*/ 185 h 383"/>
                <a:gd name="T16" fmla="*/ 425 w 510"/>
                <a:gd name="T17" fmla="*/ 241 h 383"/>
                <a:gd name="T18" fmla="*/ 411 w 510"/>
                <a:gd name="T19" fmla="*/ 227 h 383"/>
                <a:gd name="T20" fmla="*/ 397 w 510"/>
                <a:gd name="T21" fmla="*/ 284 h 383"/>
                <a:gd name="T22" fmla="*/ 425 w 510"/>
                <a:gd name="T23" fmla="*/ 327 h 383"/>
                <a:gd name="T24" fmla="*/ 439 w 510"/>
                <a:gd name="T25" fmla="*/ 383 h 383"/>
                <a:gd name="T26" fmla="*/ 411 w 510"/>
                <a:gd name="T27" fmla="*/ 355 h 383"/>
                <a:gd name="T28" fmla="*/ 383 w 510"/>
                <a:gd name="T29" fmla="*/ 341 h 383"/>
                <a:gd name="T30" fmla="*/ 354 w 510"/>
                <a:gd name="T31" fmla="*/ 284 h 383"/>
                <a:gd name="T32" fmla="*/ 312 w 510"/>
                <a:gd name="T33" fmla="*/ 327 h 383"/>
                <a:gd name="T34" fmla="*/ 283 w 510"/>
                <a:gd name="T35" fmla="*/ 341 h 383"/>
                <a:gd name="T36" fmla="*/ 255 w 510"/>
                <a:gd name="T37" fmla="*/ 383 h 383"/>
                <a:gd name="T38" fmla="*/ 241 w 510"/>
                <a:gd name="T39" fmla="*/ 327 h 383"/>
                <a:gd name="T40" fmla="*/ 184 w 510"/>
                <a:gd name="T41" fmla="*/ 327 h 383"/>
                <a:gd name="T42" fmla="*/ 142 w 510"/>
                <a:gd name="T43" fmla="*/ 284 h 383"/>
                <a:gd name="T44" fmla="*/ 142 w 510"/>
                <a:gd name="T45" fmla="*/ 241 h 383"/>
                <a:gd name="T46" fmla="*/ 99 w 510"/>
                <a:gd name="T47" fmla="*/ 227 h 383"/>
                <a:gd name="T48" fmla="*/ 71 w 510"/>
                <a:gd name="T49" fmla="*/ 171 h 383"/>
                <a:gd name="T50" fmla="*/ 0 w 510"/>
                <a:gd name="T51" fmla="*/ 156 h 383"/>
                <a:gd name="T52" fmla="*/ 57 w 510"/>
                <a:gd name="T53" fmla="*/ 128 h 383"/>
                <a:gd name="T54" fmla="*/ 71 w 510"/>
                <a:gd name="T55" fmla="*/ 114 h 383"/>
                <a:gd name="T56" fmla="*/ 170 w 510"/>
                <a:gd name="T57" fmla="*/ 128 h 383"/>
                <a:gd name="T58" fmla="*/ 156 w 510"/>
                <a:gd name="T59" fmla="*/ 71 h 383"/>
                <a:gd name="T60" fmla="*/ 113 w 510"/>
                <a:gd name="T61" fmla="*/ 57 h 383"/>
                <a:gd name="T62" fmla="*/ 113 w 510"/>
                <a:gd name="T63" fmla="*/ 43 h 383"/>
                <a:gd name="T64" fmla="*/ 127 w 510"/>
                <a:gd name="T65" fmla="*/ 0 h 383"/>
                <a:gd name="T66" fmla="*/ 156 w 510"/>
                <a:gd name="T67" fmla="*/ 43 h 383"/>
                <a:gd name="T68" fmla="*/ 198 w 510"/>
                <a:gd name="T69" fmla="*/ 57 h 383"/>
                <a:gd name="T70" fmla="*/ 212 w 510"/>
                <a:gd name="T71" fmla="*/ 100 h 383"/>
                <a:gd name="T72" fmla="*/ 269 w 510"/>
                <a:gd name="T73" fmla="*/ 43 h 383"/>
                <a:gd name="T74" fmla="*/ 340 w 510"/>
                <a:gd name="T75" fmla="*/ 0 h 3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383">
                  <a:moveTo>
                    <a:pt x="340" y="0"/>
                  </a:moveTo>
                  <a:lnTo>
                    <a:pt x="354" y="43"/>
                  </a:lnTo>
                  <a:lnTo>
                    <a:pt x="383" y="43"/>
                  </a:lnTo>
                  <a:lnTo>
                    <a:pt x="383" y="57"/>
                  </a:lnTo>
                  <a:lnTo>
                    <a:pt x="439" y="57"/>
                  </a:lnTo>
                  <a:lnTo>
                    <a:pt x="454" y="43"/>
                  </a:lnTo>
                  <a:lnTo>
                    <a:pt x="496" y="43"/>
                  </a:lnTo>
                  <a:lnTo>
                    <a:pt x="496" y="57"/>
                  </a:lnTo>
                  <a:lnTo>
                    <a:pt x="510" y="57"/>
                  </a:lnTo>
                  <a:lnTo>
                    <a:pt x="510" y="71"/>
                  </a:lnTo>
                  <a:lnTo>
                    <a:pt x="496" y="100"/>
                  </a:lnTo>
                  <a:lnTo>
                    <a:pt x="439" y="100"/>
                  </a:lnTo>
                  <a:lnTo>
                    <a:pt x="425" y="71"/>
                  </a:lnTo>
                  <a:lnTo>
                    <a:pt x="425" y="100"/>
                  </a:lnTo>
                  <a:lnTo>
                    <a:pt x="411" y="114"/>
                  </a:lnTo>
                  <a:lnTo>
                    <a:pt x="411" y="185"/>
                  </a:lnTo>
                  <a:lnTo>
                    <a:pt x="425" y="213"/>
                  </a:lnTo>
                  <a:lnTo>
                    <a:pt x="425" y="241"/>
                  </a:lnTo>
                  <a:lnTo>
                    <a:pt x="411" y="241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97" y="284"/>
                  </a:lnTo>
                  <a:lnTo>
                    <a:pt x="425" y="284"/>
                  </a:lnTo>
                  <a:lnTo>
                    <a:pt x="425" y="327"/>
                  </a:lnTo>
                  <a:lnTo>
                    <a:pt x="439" y="327"/>
                  </a:lnTo>
                  <a:lnTo>
                    <a:pt x="439" y="383"/>
                  </a:lnTo>
                  <a:lnTo>
                    <a:pt x="425" y="383"/>
                  </a:lnTo>
                  <a:lnTo>
                    <a:pt x="411" y="355"/>
                  </a:lnTo>
                  <a:lnTo>
                    <a:pt x="383" y="355"/>
                  </a:lnTo>
                  <a:lnTo>
                    <a:pt x="383" y="341"/>
                  </a:lnTo>
                  <a:lnTo>
                    <a:pt x="354" y="327"/>
                  </a:lnTo>
                  <a:lnTo>
                    <a:pt x="354" y="284"/>
                  </a:lnTo>
                  <a:lnTo>
                    <a:pt x="340" y="284"/>
                  </a:lnTo>
                  <a:lnTo>
                    <a:pt x="312" y="327"/>
                  </a:lnTo>
                  <a:lnTo>
                    <a:pt x="312" y="341"/>
                  </a:lnTo>
                  <a:lnTo>
                    <a:pt x="283" y="341"/>
                  </a:lnTo>
                  <a:lnTo>
                    <a:pt x="269" y="355"/>
                  </a:lnTo>
                  <a:lnTo>
                    <a:pt x="255" y="383"/>
                  </a:lnTo>
                  <a:lnTo>
                    <a:pt x="241" y="383"/>
                  </a:lnTo>
                  <a:lnTo>
                    <a:pt x="241" y="327"/>
                  </a:lnTo>
                  <a:lnTo>
                    <a:pt x="212" y="327"/>
                  </a:lnTo>
                  <a:lnTo>
                    <a:pt x="184" y="327"/>
                  </a:lnTo>
                  <a:lnTo>
                    <a:pt x="170" y="284"/>
                  </a:lnTo>
                  <a:lnTo>
                    <a:pt x="142" y="284"/>
                  </a:lnTo>
                  <a:lnTo>
                    <a:pt x="156" y="241"/>
                  </a:lnTo>
                  <a:lnTo>
                    <a:pt x="142" y="241"/>
                  </a:lnTo>
                  <a:lnTo>
                    <a:pt x="127" y="227"/>
                  </a:lnTo>
                  <a:lnTo>
                    <a:pt x="99" y="227"/>
                  </a:lnTo>
                  <a:lnTo>
                    <a:pt x="99" y="185"/>
                  </a:lnTo>
                  <a:lnTo>
                    <a:pt x="71" y="171"/>
                  </a:lnTo>
                  <a:lnTo>
                    <a:pt x="0" y="171"/>
                  </a:lnTo>
                  <a:lnTo>
                    <a:pt x="0" y="156"/>
                  </a:lnTo>
                  <a:lnTo>
                    <a:pt x="14" y="128"/>
                  </a:lnTo>
                  <a:lnTo>
                    <a:pt x="57" y="128"/>
                  </a:lnTo>
                  <a:lnTo>
                    <a:pt x="57" y="114"/>
                  </a:lnTo>
                  <a:lnTo>
                    <a:pt x="71" y="114"/>
                  </a:lnTo>
                  <a:lnTo>
                    <a:pt x="99" y="128"/>
                  </a:lnTo>
                  <a:lnTo>
                    <a:pt x="170" y="128"/>
                  </a:lnTo>
                  <a:lnTo>
                    <a:pt x="170" y="100"/>
                  </a:lnTo>
                  <a:lnTo>
                    <a:pt x="156" y="71"/>
                  </a:lnTo>
                  <a:lnTo>
                    <a:pt x="127" y="71"/>
                  </a:lnTo>
                  <a:lnTo>
                    <a:pt x="113" y="57"/>
                  </a:lnTo>
                  <a:lnTo>
                    <a:pt x="99" y="57"/>
                  </a:lnTo>
                  <a:lnTo>
                    <a:pt x="113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42" y="0"/>
                  </a:lnTo>
                  <a:lnTo>
                    <a:pt x="156" y="43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100"/>
                  </a:lnTo>
                  <a:lnTo>
                    <a:pt x="269" y="100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7" name="Freeform 228"/>
            <p:cNvSpPr>
              <a:spLocks/>
            </p:cNvSpPr>
            <p:nvPr/>
          </p:nvSpPr>
          <p:spPr bwMode="auto">
            <a:xfrm>
              <a:off x="6182" y="4341"/>
              <a:ext cx="141" cy="71"/>
            </a:xfrm>
            <a:custGeom>
              <a:avLst/>
              <a:gdLst>
                <a:gd name="T0" fmla="*/ 28 w 141"/>
                <a:gd name="T1" fmla="*/ 0 h 71"/>
                <a:gd name="T2" fmla="*/ 42 w 141"/>
                <a:gd name="T3" fmla="*/ 0 h 71"/>
                <a:gd name="T4" fmla="*/ 56 w 141"/>
                <a:gd name="T5" fmla="*/ 14 h 71"/>
                <a:gd name="T6" fmla="*/ 127 w 141"/>
                <a:gd name="T7" fmla="*/ 14 h 71"/>
                <a:gd name="T8" fmla="*/ 141 w 141"/>
                <a:gd name="T9" fmla="*/ 42 h 71"/>
                <a:gd name="T10" fmla="*/ 141 w 141"/>
                <a:gd name="T11" fmla="*/ 71 h 71"/>
                <a:gd name="T12" fmla="*/ 42 w 141"/>
                <a:gd name="T13" fmla="*/ 71 h 71"/>
                <a:gd name="T14" fmla="*/ 28 w 141"/>
                <a:gd name="T15" fmla="*/ 57 h 71"/>
                <a:gd name="T16" fmla="*/ 28 w 141"/>
                <a:gd name="T17" fmla="*/ 42 h 71"/>
                <a:gd name="T18" fmla="*/ 0 w 141"/>
                <a:gd name="T19" fmla="*/ 42 h 71"/>
                <a:gd name="T20" fmla="*/ 0 w 141"/>
                <a:gd name="T21" fmla="*/ 14 h 71"/>
                <a:gd name="T22" fmla="*/ 28 w 141"/>
                <a:gd name="T23" fmla="*/ 0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1" h="71">
                  <a:moveTo>
                    <a:pt x="28" y="0"/>
                  </a:moveTo>
                  <a:lnTo>
                    <a:pt x="42" y="0"/>
                  </a:lnTo>
                  <a:lnTo>
                    <a:pt x="56" y="14"/>
                  </a:lnTo>
                  <a:lnTo>
                    <a:pt x="127" y="14"/>
                  </a:lnTo>
                  <a:lnTo>
                    <a:pt x="141" y="42"/>
                  </a:lnTo>
                  <a:lnTo>
                    <a:pt x="141" y="71"/>
                  </a:lnTo>
                  <a:lnTo>
                    <a:pt x="42" y="71"/>
                  </a:lnTo>
                  <a:lnTo>
                    <a:pt x="28" y="57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8" name="Freeform 229"/>
            <p:cNvSpPr>
              <a:spLocks/>
            </p:cNvSpPr>
            <p:nvPr/>
          </p:nvSpPr>
          <p:spPr bwMode="auto">
            <a:xfrm>
              <a:off x="3956" y="2582"/>
              <a:ext cx="723" cy="624"/>
            </a:xfrm>
            <a:custGeom>
              <a:avLst/>
              <a:gdLst>
                <a:gd name="T0" fmla="*/ 354 w 723"/>
                <a:gd name="T1" fmla="*/ 42 h 624"/>
                <a:gd name="T2" fmla="*/ 411 w 723"/>
                <a:gd name="T3" fmla="*/ 57 h 624"/>
                <a:gd name="T4" fmla="*/ 439 w 723"/>
                <a:gd name="T5" fmla="*/ 42 h 624"/>
                <a:gd name="T6" fmla="*/ 524 w 723"/>
                <a:gd name="T7" fmla="*/ 57 h 624"/>
                <a:gd name="T8" fmla="*/ 553 w 723"/>
                <a:gd name="T9" fmla="*/ 99 h 624"/>
                <a:gd name="T10" fmla="*/ 567 w 723"/>
                <a:gd name="T11" fmla="*/ 113 h 624"/>
                <a:gd name="T12" fmla="*/ 553 w 723"/>
                <a:gd name="T13" fmla="*/ 170 h 624"/>
                <a:gd name="T14" fmla="*/ 581 w 723"/>
                <a:gd name="T15" fmla="*/ 213 h 624"/>
                <a:gd name="T16" fmla="*/ 624 w 723"/>
                <a:gd name="T17" fmla="*/ 241 h 624"/>
                <a:gd name="T18" fmla="*/ 709 w 723"/>
                <a:gd name="T19" fmla="*/ 283 h 624"/>
                <a:gd name="T20" fmla="*/ 723 w 723"/>
                <a:gd name="T21" fmla="*/ 326 h 624"/>
                <a:gd name="T22" fmla="*/ 709 w 723"/>
                <a:gd name="T23" fmla="*/ 397 h 624"/>
                <a:gd name="T24" fmla="*/ 638 w 723"/>
                <a:gd name="T25" fmla="*/ 411 h 624"/>
                <a:gd name="T26" fmla="*/ 666 w 723"/>
                <a:gd name="T27" fmla="*/ 440 h 624"/>
                <a:gd name="T28" fmla="*/ 652 w 723"/>
                <a:gd name="T29" fmla="*/ 510 h 624"/>
                <a:gd name="T30" fmla="*/ 609 w 723"/>
                <a:gd name="T31" fmla="*/ 525 h 624"/>
                <a:gd name="T32" fmla="*/ 595 w 723"/>
                <a:gd name="T33" fmla="*/ 610 h 624"/>
                <a:gd name="T34" fmla="*/ 553 w 723"/>
                <a:gd name="T35" fmla="*/ 567 h 624"/>
                <a:gd name="T36" fmla="*/ 524 w 723"/>
                <a:gd name="T37" fmla="*/ 610 h 624"/>
                <a:gd name="T38" fmla="*/ 482 w 723"/>
                <a:gd name="T39" fmla="*/ 624 h 624"/>
                <a:gd name="T40" fmla="*/ 468 w 723"/>
                <a:gd name="T41" fmla="*/ 610 h 624"/>
                <a:gd name="T42" fmla="*/ 269 w 723"/>
                <a:gd name="T43" fmla="*/ 624 h 624"/>
                <a:gd name="T44" fmla="*/ 241 w 723"/>
                <a:gd name="T45" fmla="*/ 567 h 624"/>
                <a:gd name="T46" fmla="*/ 198 w 723"/>
                <a:gd name="T47" fmla="*/ 610 h 624"/>
                <a:gd name="T48" fmla="*/ 99 w 723"/>
                <a:gd name="T49" fmla="*/ 624 h 624"/>
                <a:gd name="T50" fmla="*/ 28 w 723"/>
                <a:gd name="T51" fmla="*/ 567 h 624"/>
                <a:gd name="T52" fmla="*/ 14 w 723"/>
                <a:gd name="T53" fmla="*/ 525 h 624"/>
                <a:gd name="T54" fmla="*/ 28 w 723"/>
                <a:gd name="T55" fmla="*/ 510 h 624"/>
                <a:gd name="T56" fmla="*/ 14 w 723"/>
                <a:gd name="T57" fmla="*/ 411 h 624"/>
                <a:gd name="T58" fmla="*/ 0 w 723"/>
                <a:gd name="T59" fmla="*/ 354 h 624"/>
                <a:gd name="T60" fmla="*/ 28 w 723"/>
                <a:gd name="T61" fmla="*/ 340 h 624"/>
                <a:gd name="T62" fmla="*/ 113 w 723"/>
                <a:gd name="T63" fmla="*/ 283 h 624"/>
                <a:gd name="T64" fmla="*/ 170 w 723"/>
                <a:gd name="T65" fmla="*/ 326 h 624"/>
                <a:gd name="T66" fmla="*/ 170 w 723"/>
                <a:gd name="T67" fmla="*/ 241 h 624"/>
                <a:gd name="T68" fmla="*/ 198 w 723"/>
                <a:gd name="T69" fmla="*/ 227 h 624"/>
                <a:gd name="T70" fmla="*/ 227 w 723"/>
                <a:gd name="T71" fmla="*/ 213 h 624"/>
                <a:gd name="T72" fmla="*/ 241 w 723"/>
                <a:gd name="T73" fmla="*/ 170 h 624"/>
                <a:gd name="T74" fmla="*/ 227 w 723"/>
                <a:gd name="T75" fmla="*/ 127 h 624"/>
                <a:gd name="T76" fmla="*/ 269 w 723"/>
                <a:gd name="T77" fmla="*/ 113 h 624"/>
                <a:gd name="T78" fmla="*/ 297 w 723"/>
                <a:gd name="T79" fmla="*/ 71 h 624"/>
                <a:gd name="T80" fmla="*/ 312 w 723"/>
                <a:gd name="T81" fmla="*/ 57 h 624"/>
                <a:gd name="T82" fmla="*/ 340 w 723"/>
                <a:gd name="T83" fmla="*/ 42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3" h="624">
                  <a:moveTo>
                    <a:pt x="340" y="0"/>
                  </a:moveTo>
                  <a:lnTo>
                    <a:pt x="354" y="42"/>
                  </a:lnTo>
                  <a:lnTo>
                    <a:pt x="397" y="42"/>
                  </a:lnTo>
                  <a:lnTo>
                    <a:pt x="411" y="57"/>
                  </a:lnTo>
                  <a:lnTo>
                    <a:pt x="425" y="57"/>
                  </a:lnTo>
                  <a:lnTo>
                    <a:pt x="439" y="42"/>
                  </a:lnTo>
                  <a:lnTo>
                    <a:pt x="439" y="57"/>
                  </a:lnTo>
                  <a:lnTo>
                    <a:pt x="524" y="57"/>
                  </a:lnTo>
                  <a:lnTo>
                    <a:pt x="524" y="71"/>
                  </a:lnTo>
                  <a:lnTo>
                    <a:pt x="553" y="99"/>
                  </a:lnTo>
                  <a:lnTo>
                    <a:pt x="553" y="113"/>
                  </a:lnTo>
                  <a:lnTo>
                    <a:pt x="567" y="113"/>
                  </a:lnTo>
                  <a:lnTo>
                    <a:pt x="567" y="170"/>
                  </a:lnTo>
                  <a:lnTo>
                    <a:pt x="553" y="170"/>
                  </a:lnTo>
                  <a:lnTo>
                    <a:pt x="553" y="213"/>
                  </a:lnTo>
                  <a:lnTo>
                    <a:pt x="581" y="213"/>
                  </a:lnTo>
                  <a:lnTo>
                    <a:pt x="581" y="241"/>
                  </a:lnTo>
                  <a:lnTo>
                    <a:pt x="624" y="241"/>
                  </a:lnTo>
                  <a:lnTo>
                    <a:pt x="638" y="283"/>
                  </a:lnTo>
                  <a:lnTo>
                    <a:pt x="709" y="283"/>
                  </a:lnTo>
                  <a:lnTo>
                    <a:pt x="709" y="326"/>
                  </a:lnTo>
                  <a:lnTo>
                    <a:pt x="723" y="326"/>
                  </a:lnTo>
                  <a:lnTo>
                    <a:pt x="723" y="383"/>
                  </a:lnTo>
                  <a:lnTo>
                    <a:pt x="709" y="397"/>
                  </a:lnTo>
                  <a:lnTo>
                    <a:pt x="624" y="397"/>
                  </a:lnTo>
                  <a:lnTo>
                    <a:pt x="638" y="411"/>
                  </a:lnTo>
                  <a:lnTo>
                    <a:pt x="652" y="411"/>
                  </a:lnTo>
                  <a:lnTo>
                    <a:pt x="666" y="440"/>
                  </a:lnTo>
                  <a:lnTo>
                    <a:pt x="666" y="510"/>
                  </a:lnTo>
                  <a:lnTo>
                    <a:pt x="652" y="510"/>
                  </a:lnTo>
                  <a:lnTo>
                    <a:pt x="638" y="525"/>
                  </a:lnTo>
                  <a:lnTo>
                    <a:pt x="609" y="525"/>
                  </a:lnTo>
                  <a:lnTo>
                    <a:pt x="595" y="567"/>
                  </a:lnTo>
                  <a:lnTo>
                    <a:pt x="595" y="610"/>
                  </a:lnTo>
                  <a:lnTo>
                    <a:pt x="567" y="610"/>
                  </a:lnTo>
                  <a:lnTo>
                    <a:pt x="553" y="567"/>
                  </a:lnTo>
                  <a:lnTo>
                    <a:pt x="553" y="610"/>
                  </a:lnTo>
                  <a:lnTo>
                    <a:pt x="524" y="610"/>
                  </a:lnTo>
                  <a:lnTo>
                    <a:pt x="524" y="624"/>
                  </a:lnTo>
                  <a:lnTo>
                    <a:pt x="482" y="624"/>
                  </a:lnTo>
                  <a:lnTo>
                    <a:pt x="482" y="610"/>
                  </a:lnTo>
                  <a:lnTo>
                    <a:pt x="468" y="610"/>
                  </a:lnTo>
                  <a:lnTo>
                    <a:pt x="453" y="624"/>
                  </a:lnTo>
                  <a:lnTo>
                    <a:pt x="269" y="624"/>
                  </a:lnTo>
                  <a:lnTo>
                    <a:pt x="269" y="610"/>
                  </a:lnTo>
                  <a:lnTo>
                    <a:pt x="241" y="567"/>
                  </a:lnTo>
                  <a:lnTo>
                    <a:pt x="198" y="567"/>
                  </a:lnTo>
                  <a:lnTo>
                    <a:pt x="198" y="610"/>
                  </a:lnTo>
                  <a:lnTo>
                    <a:pt x="113" y="610"/>
                  </a:lnTo>
                  <a:lnTo>
                    <a:pt x="99" y="624"/>
                  </a:lnTo>
                  <a:lnTo>
                    <a:pt x="28" y="624"/>
                  </a:lnTo>
                  <a:lnTo>
                    <a:pt x="28" y="567"/>
                  </a:lnTo>
                  <a:lnTo>
                    <a:pt x="14" y="567"/>
                  </a:lnTo>
                  <a:lnTo>
                    <a:pt x="14" y="525"/>
                  </a:lnTo>
                  <a:lnTo>
                    <a:pt x="42" y="525"/>
                  </a:lnTo>
                  <a:lnTo>
                    <a:pt x="28" y="510"/>
                  </a:lnTo>
                  <a:lnTo>
                    <a:pt x="28" y="411"/>
                  </a:lnTo>
                  <a:lnTo>
                    <a:pt x="14" y="411"/>
                  </a:lnTo>
                  <a:lnTo>
                    <a:pt x="0" y="397"/>
                  </a:lnTo>
                  <a:lnTo>
                    <a:pt x="0" y="354"/>
                  </a:lnTo>
                  <a:lnTo>
                    <a:pt x="14" y="354"/>
                  </a:lnTo>
                  <a:lnTo>
                    <a:pt x="28" y="340"/>
                  </a:lnTo>
                  <a:lnTo>
                    <a:pt x="113" y="340"/>
                  </a:lnTo>
                  <a:lnTo>
                    <a:pt x="113" y="283"/>
                  </a:lnTo>
                  <a:lnTo>
                    <a:pt x="156" y="283"/>
                  </a:lnTo>
                  <a:lnTo>
                    <a:pt x="170" y="326"/>
                  </a:lnTo>
                  <a:lnTo>
                    <a:pt x="170" y="283"/>
                  </a:lnTo>
                  <a:lnTo>
                    <a:pt x="170" y="241"/>
                  </a:lnTo>
                  <a:lnTo>
                    <a:pt x="184" y="227"/>
                  </a:lnTo>
                  <a:lnTo>
                    <a:pt x="198" y="227"/>
                  </a:lnTo>
                  <a:lnTo>
                    <a:pt x="198" y="213"/>
                  </a:lnTo>
                  <a:lnTo>
                    <a:pt x="227" y="213"/>
                  </a:lnTo>
                  <a:lnTo>
                    <a:pt x="241" y="184"/>
                  </a:lnTo>
                  <a:lnTo>
                    <a:pt x="241" y="170"/>
                  </a:lnTo>
                  <a:lnTo>
                    <a:pt x="227" y="156"/>
                  </a:lnTo>
                  <a:lnTo>
                    <a:pt x="227" y="127"/>
                  </a:lnTo>
                  <a:lnTo>
                    <a:pt x="241" y="113"/>
                  </a:lnTo>
                  <a:lnTo>
                    <a:pt x="269" y="113"/>
                  </a:lnTo>
                  <a:lnTo>
                    <a:pt x="269" y="71"/>
                  </a:lnTo>
                  <a:lnTo>
                    <a:pt x="297" y="71"/>
                  </a:lnTo>
                  <a:lnTo>
                    <a:pt x="297" y="57"/>
                  </a:lnTo>
                  <a:lnTo>
                    <a:pt x="312" y="57"/>
                  </a:lnTo>
                  <a:lnTo>
                    <a:pt x="326" y="42"/>
                  </a:lnTo>
                  <a:lnTo>
                    <a:pt x="340" y="4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49" name="Freeform 230"/>
            <p:cNvSpPr>
              <a:spLocks/>
            </p:cNvSpPr>
            <p:nvPr/>
          </p:nvSpPr>
          <p:spPr bwMode="auto">
            <a:xfrm>
              <a:off x="2283" y="3107"/>
              <a:ext cx="297" cy="283"/>
            </a:xfrm>
            <a:custGeom>
              <a:avLst/>
              <a:gdLst>
                <a:gd name="T0" fmla="*/ 28 w 297"/>
                <a:gd name="T1" fmla="*/ 0 h 283"/>
                <a:gd name="T2" fmla="*/ 71 w 297"/>
                <a:gd name="T3" fmla="*/ 0 h 283"/>
                <a:gd name="T4" fmla="*/ 71 w 297"/>
                <a:gd name="T5" fmla="*/ 42 h 283"/>
                <a:gd name="T6" fmla="*/ 255 w 297"/>
                <a:gd name="T7" fmla="*/ 42 h 283"/>
                <a:gd name="T8" fmla="*/ 255 w 297"/>
                <a:gd name="T9" fmla="*/ 85 h 283"/>
                <a:gd name="T10" fmla="*/ 269 w 297"/>
                <a:gd name="T11" fmla="*/ 85 h 283"/>
                <a:gd name="T12" fmla="*/ 269 w 297"/>
                <a:gd name="T13" fmla="*/ 113 h 283"/>
                <a:gd name="T14" fmla="*/ 255 w 297"/>
                <a:gd name="T15" fmla="*/ 113 h 283"/>
                <a:gd name="T16" fmla="*/ 255 w 297"/>
                <a:gd name="T17" fmla="*/ 156 h 283"/>
                <a:gd name="T18" fmla="*/ 269 w 297"/>
                <a:gd name="T19" fmla="*/ 156 h 283"/>
                <a:gd name="T20" fmla="*/ 283 w 297"/>
                <a:gd name="T21" fmla="*/ 170 h 283"/>
                <a:gd name="T22" fmla="*/ 297 w 297"/>
                <a:gd name="T23" fmla="*/ 170 h 283"/>
                <a:gd name="T24" fmla="*/ 283 w 297"/>
                <a:gd name="T25" fmla="*/ 198 h 283"/>
                <a:gd name="T26" fmla="*/ 269 w 297"/>
                <a:gd name="T27" fmla="*/ 198 h 283"/>
                <a:gd name="T28" fmla="*/ 255 w 297"/>
                <a:gd name="T29" fmla="*/ 212 h 283"/>
                <a:gd name="T30" fmla="*/ 241 w 297"/>
                <a:gd name="T31" fmla="*/ 212 h 283"/>
                <a:gd name="T32" fmla="*/ 241 w 297"/>
                <a:gd name="T33" fmla="*/ 283 h 283"/>
                <a:gd name="T34" fmla="*/ 212 w 297"/>
                <a:gd name="T35" fmla="*/ 269 h 283"/>
                <a:gd name="T36" fmla="*/ 198 w 297"/>
                <a:gd name="T37" fmla="*/ 269 h 283"/>
                <a:gd name="T38" fmla="*/ 198 w 297"/>
                <a:gd name="T39" fmla="*/ 255 h 283"/>
                <a:gd name="T40" fmla="*/ 170 w 297"/>
                <a:gd name="T41" fmla="*/ 255 h 283"/>
                <a:gd name="T42" fmla="*/ 170 w 297"/>
                <a:gd name="T43" fmla="*/ 198 h 283"/>
                <a:gd name="T44" fmla="*/ 141 w 297"/>
                <a:gd name="T45" fmla="*/ 198 h 283"/>
                <a:gd name="T46" fmla="*/ 141 w 297"/>
                <a:gd name="T47" fmla="*/ 212 h 283"/>
                <a:gd name="T48" fmla="*/ 113 w 297"/>
                <a:gd name="T49" fmla="*/ 212 h 283"/>
                <a:gd name="T50" fmla="*/ 113 w 297"/>
                <a:gd name="T51" fmla="*/ 156 h 283"/>
                <a:gd name="T52" fmla="*/ 99 w 297"/>
                <a:gd name="T53" fmla="*/ 156 h 283"/>
                <a:gd name="T54" fmla="*/ 85 w 297"/>
                <a:gd name="T55" fmla="*/ 141 h 283"/>
                <a:gd name="T56" fmla="*/ 71 w 297"/>
                <a:gd name="T57" fmla="*/ 141 h 283"/>
                <a:gd name="T58" fmla="*/ 71 w 297"/>
                <a:gd name="T59" fmla="*/ 99 h 283"/>
                <a:gd name="T60" fmla="*/ 56 w 297"/>
                <a:gd name="T61" fmla="*/ 99 h 283"/>
                <a:gd name="T62" fmla="*/ 42 w 297"/>
                <a:gd name="T63" fmla="*/ 85 h 283"/>
                <a:gd name="T64" fmla="*/ 28 w 297"/>
                <a:gd name="T65" fmla="*/ 99 h 283"/>
                <a:gd name="T66" fmla="*/ 14 w 297"/>
                <a:gd name="T67" fmla="*/ 99 h 283"/>
                <a:gd name="T68" fmla="*/ 0 w 297"/>
                <a:gd name="T69" fmla="*/ 85 h 283"/>
                <a:gd name="T70" fmla="*/ 14 w 297"/>
                <a:gd name="T71" fmla="*/ 85 h 283"/>
                <a:gd name="T72" fmla="*/ 14 w 297"/>
                <a:gd name="T73" fmla="*/ 42 h 283"/>
                <a:gd name="T74" fmla="*/ 28 w 297"/>
                <a:gd name="T75" fmla="*/ 0 h 2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7" h="283">
                  <a:moveTo>
                    <a:pt x="28" y="0"/>
                  </a:moveTo>
                  <a:lnTo>
                    <a:pt x="71" y="0"/>
                  </a:lnTo>
                  <a:lnTo>
                    <a:pt x="71" y="42"/>
                  </a:lnTo>
                  <a:lnTo>
                    <a:pt x="255" y="42"/>
                  </a:lnTo>
                  <a:lnTo>
                    <a:pt x="255" y="85"/>
                  </a:lnTo>
                  <a:lnTo>
                    <a:pt x="269" y="85"/>
                  </a:lnTo>
                  <a:lnTo>
                    <a:pt x="269" y="113"/>
                  </a:lnTo>
                  <a:lnTo>
                    <a:pt x="255" y="113"/>
                  </a:lnTo>
                  <a:lnTo>
                    <a:pt x="255" y="156"/>
                  </a:lnTo>
                  <a:lnTo>
                    <a:pt x="269" y="156"/>
                  </a:lnTo>
                  <a:lnTo>
                    <a:pt x="283" y="170"/>
                  </a:lnTo>
                  <a:lnTo>
                    <a:pt x="297" y="170"/>
                  </a:lnTo>
                  <a:lnTo>
                    <a:pt x="283" y="198"/>
                  </a:lnTo>
                  <a:lnTo>
                    <a:pt x="269" y="198"/>
                  </a:lnTo>
                  <a:lnTo>
                    <a:pt x="255" y="212"/>
                  </a:lnTo>
                  <a:lnTo>
                    <a:pt x="241" y="212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69"/>
                  </a:lnTo>
                  <a:lnTo>
                    <a:pt x="198" y="255"/>
                  </a:lnTo>
                  <a:lnTo>
                    <a:pt x="170" y="255"/>
                  </a:lnTo>
                  <a:lnTo>
                    <a:pt x="170" y="198"/>
                  </a:lnTo>
                  <a:lnTo>
                    <a:pt x="141" y="198"/>
                  </a:lnTo>
                  <a:lnTo>
                    <a:pt x="141" y="212"/>
                  </a:lnTo>
                  <a:lnTo>
                    <a:pt x="113" y="212"/>
                  </a:lnTo>
                  <a:lnTo>
                    <a:pt x="113" y="156"/>
                  </a:lnTo>
                  <a:lnTo>
                    <a:pt x="99" y="156"/>
                  </a:lnTo>
                  <a:lnTo>
                    <a:pt x="85" y="141"/>
                  </a:lnTo>
                  <a:lnTo>
                    <a:pt x="71" y="141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85"/>
                  </a:lnTo>
                  <a:lnTo>
                    <a:pt x="28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0" name="Freeform 231"/>
            <p:cNvSpPr>
              <a:spLocks/>
            </p:cNvSpPr>
            <p:nvPr/>
          </p:nvSpPr>
          <p:spPr bwMode="auto">
            <a:xfrm>
              <a:off x="3119" y="3887"/>
              <a:ext cx="567" cy="525"/>
            </a:xfrm>
            <a:custGeom>
              <a:avLst/>
              <a:gdLst>
                <a:gd name="T0" fmla="*/ 298 w 567"/>
                <a:gd name="T1" fmla="*/ 14 h 525"/>
                <a:gd name="T2" fmla="*/ 326 w 567"/>
                <a:gd name="T3" fmla="*/ 42 h 525"/>
                <a:gd name="T4" fmla="*/ 340 w 567"/>
                <a:gd name="T5" fmla="*/ 57 h 525"/>
                <a:gd name="T6" fmla="*/ 369 w 567"/>
                <a:gd name="T7" fmla="*/ 71 h 525"/>
                <a:gd name="T8" fmla="*/ 511 w 567"/>
                <a:gd name="T9" fmla="*/ 113 h 525"/>
                <a:gd name="T10" fmla="*/ 539 w 567"/>
                <a:gd name="T11" fmla="*/ 156 h 525"/>
                <a:gd name="T12" fmla="*/ 567 w 567"/>
                <a:gd name="T13" fmla="*/ 170 h 525"/>
                <a:gd name="T14" fmla="*/ 539 w 567"/>
                <a:gd name="T15" fmla="*/ 184 h 525"/>
                <a:gd name="T16" fmla="*/ 496 w 567"/>
                <a:gd name="T17" fmla="*/ 227 h 525"/>
                <a:gd name="T18" fmla="*/ 468 w 567"/>
                <a:gd name="T19" fmla="*/ 213 h 525"/>
                <a:gd name="T20" fmla="*/ 411 w 567"/>
                <a:gd name="T21" fmla="*/ 184 h 525"/>
                <a:gd name="T22" fmla="*/ 397 w 567"/>
                <a:gd name="T23" fmla="*/ 184 h 525"/>
                <a:gd name="T24" fmla="*/ 369 w 567"/>
                <a:gd name="T25" fmla="*/ 170 h 525"/>
                <a:gd name="T26" fmla="*/ 284 w 567"/>
                <a:gd name="T27" fmla="*/ 184 h 525"/>
                <a:gd name="T28" fmla="*/ 255 w 567"/>
                <a:gd name="T29" fmla="*/ 213 h 525"/>
                <a:gd name="T30" fmla="*/ 227 w 567"/>
                <a:gd name="T31" fmla="*/ 156 h 525"/>
                <a:gd name="T32" fmla="*/ 213 w 567"/>
                <a:gd name="T33" fmla="*/ 227 h 525"/>
                <a:gd name="T34" fmla="*/ 227 w 567"/>
                <a:gd name="T35" fmla="*/ 241 h 525"/>
                <a:gd name="T36" fmla="*/ 255 w 567"/>
                <a:gd name="T37" fmla="*/ 326 h 525"/>
                <a:gd name="T38" fmla="*/ 298 w 567"/>
                <a:gd name="T39" fmla="*/ 354 h 525"/>
                <a:gd name="T40" fmla="*/ 326 w 567"/>
                <a:gd name="T41" fmla="*/ 397 h 525"/>
                <a:gd name="T42" fmla="*/ 369 w 567"/>
                <a:gd name="T43" fmla="*/ 454 h 525"/>
                <a:gd name="T44" fmla="*/ 397 w 567"/>
                <a:gd name="T45" fmla="*/ 468 h 525"/>
                <a:gd name="T46" fmla="*/ 426 w 567"/>
                <a:gd name="T47" fmla="*/ 496 h 525"/>
                <a:gd name="T48" fmla="*/ 440 w 567"/>
                <a:gd name="T49" fmla="*/ 511 h 525"/>
                <a:gd name="T50" fmla="*/ 454 w 567"/>
                <a:gd name="T51" fmla="*/ 525 h 525"/>
                <a:gd name="T52" fmla="*/ 411 w 567"/>
                <a:gd name="T53" fmla="*/ 511 h 525"/>
                <a:gd name="T54" fmla="*/ 369 w 567"/>
                <a:gd name="T55" fmla="*/ 496 h 525"/>
                <a:gd name="T56" fmla="*/ 340 w 567"/>
                <a:gd name="T57" fmla="*/ 468 h 525"/>
                <a:gd name="T58" fmla="*/ 326 w 567"/>
                <a:gd name="T59" fmla="*/ 454 h 525"/>
                <a:gd name="T60" fmla="*/ 312 w 567"/>
                <a:gd name="T61" fmla="*/ 397 h 525"/>
                <a:gd name="T62" fmla="*/ 213 w 567"/>
                <a:gd name="T63" fmla="*/ 340 h 525"/>
                <a:gd name="T64" fmla="*/ 156 w 567"/>
                <a:gd name="T65" fmla="*/ 326 h 525"/>
                <a:gd name="T66" fmla="*/ 142 w 567"/>
                <a:gd name="T67" fmla="*/ 298 h 525"/>
                <a:gd name="T68" fmla="*/ 142 w 567"/>
                <a:gd name="T69" fmla="*/ 284 h 525"/>
                <a:gd name="T70" fmla="*/ 128 w 567"/>
                <a:gd name="T71" fmla="*/ 241 h 525"/>
                <a:gd name="T72" fmla="*/ 71 w 567"/>
                <a:gd name="T73" fmla="*/ 170 h 525"/>
                <a:gd name="T74" fmla="*/ 71 w 567"/>
                <a:gd name="T75" fmla="*/ 213 h 525"/>
                <a:gd name="T76" fmla="*/ 43 w 567"/>
                <a:gd name="T77" fmla="*/ 184 h 525"/>
                <a:gd name="T78" fmla="*/ 14 w 567"/>
                <a:gd name="T79" fmla="*/ 213 h 525"/>
                <a:gd name="T80" fmla="*/ 0 w 567"/>
                <a:gd name="T81" fmla="*/ 170 h 525"/>
                <a:gd name="T82" fmla="*/ 14 w 567"/>
                <a:gd name="T83" fmla="*/ 113 h 525"/>
                <a:gd name="T84" fmla="*/ 156 w 567"/>
                <a:gd name="T85" fmla="*/ 156 h 525"/>
                <a:gd name="T86" fmla="*/ 170 w 567"/>
                <a:gd name="T87" fmla="*/ 113 h 525"/>
                <a:gd name="T88" fmla="*/ 213 w 567"/>
                <a:gd name="T89" fmla="*/ 57 h 525"/>
                <a:gd name="T90" fmla="*/ 255 w 567"/>
                <a:gd name="T91" fmla="*/ 42 h 525"/>
                <a:gd name="T92" fmla="*/ 284 w 567"/>
                <a:gd name="T93" fmla="*/ 14 h 5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67" h="525">
                  <a:moveTo>
                    <a:pt x="284" y="0"/>
                  </a:moveTo>
                  <a:lnTo>
                    <a:pt x="298" y="14"/>
                  </a:lnTo>
                  <a:lnTo>
                    <a:pt x="298" y="42"/>
                  </a:lnTo>
                  <a:lnTo>
                    <a:pt x="326" y="42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5" y="71"/>
                  </a:lnTo>
                  <a:lnTo>
                    <a:pt x="369" y="71"/>
                  </a:lnTo>
                  <a:lnTo>
                    <a:pt x="383" y="113"/>
                  </a:lnTo>
                  <a:lnTo>
                    <a:pt x="511" y="113"/>
                  </a:lnTo>
                  <a:lnTo>
                    <a:pt x="511" y="156"/>
                  </a:lnTo>
                  <a:lnTo>
                    <a:pt x="539" y="156"/>
                  </a:lnTo>
                  <a:lnTo>
                    <a:pt x="539" y="170"/>
                  </a:lnTo>
                  <a:lnTo>
                    <a:pt x="567" y="170"/>
                  </a:lnTo>
                  <a:lnTo>
                    <a:pt x="553" y="184"/>
                  </a:lnTo>
                  <a:lnTo>
                    <a:pt x="539" y="184"/>
                  </a:lnTo>
                  <a:lnTo>
                    <a:pt x="539" y="227"/>
                  </a:lnTo>
                  <a:lnTo>
                    <a:pt x="496" y="227"/>
                  </a:lnTo>
                  <a:lnTo>
                    <a:pt x="496" y="213"/>
                  </a:lnTo>
                  <a:lnTo>
                    <a:pt x="468" y="213"/>
                  </a:lnTo>
                  <a:lnTo>
                    <a:pt x="468" y="184"/>
                  </a:lnTo>
                  <a:lnTo>
                    <a:pt x="411" y="184"/>
                  </a:lnTo>
                  <a:lnTo>
                    <a:pt x="397" y="213"/>
                  </a:lnTo>
                  <a:lnTo>
                    <a:pt x="397" y="184"/>
                  </a:lnTo>
                  <a:lnTo>
                    <a:pt x="369" y="184"/>
                  </a:lnTo>
                  <a:lnTo>
                    <a:pt x="369" y="170"/>
                  </a:lnTo>
                  <a:lnTo>
                    <a:pt x="284" y="170"/>
                  </a:lnTo>
                  <a:lnTo>
                    <a:pt x="284" y="184"/>
                  </a:lnTo>
                  <a:lnTo>
                    <a:pt x="270" y="184"/>
                  </a:lnTo>
                  <a:lnTo>
                    <a:pt x="255" y="213"/>
                  </a:lnTo>
                  <a:lnTo>
                    <a:pt x="255" y="170"/>
                  </a:lnTo>
                  <a:lnTo>
                    <a:pt x="227" y="156"/>
                  </a:lnTo>
                  <a:lnTo>
                    <a:pt x="213" y="170"/>
                  </a:lnTo>
                  <a:lnTo>
                    <a:pt x="213" y="227"/>
                  </a:lnTo>
                  <a:lnTo>
                    <a:pt x="227" y="227"/>
                  </a:lnTo>
                  <a:lnTo>
                    <a:pt x="227" y="241"/>
                  </a:lnTo>
                  <a:lnTo>
                    <a:pt x="255" y="241"/>
                  </a:lnTo>
                  <a:lnTo>
                    <a:pt x="255" y="326"/>
                  </a:lnTo>
                  <a:lnTo>
                    <a:pt x="270" y="326"/>
                  </a:lnTo>
                  <a:lnTo>
                    <a:pt x="298" y="354"/>
                  </a:lnTo>
                  <a:lnTo>
                    <a:pt x="312" y="354"/>
                  </a:lnTo>
                  <a:lnTo>
                    <a:pt x="326" y="397"/>
                  </a:lnTo>
                  <a:lnTo>
                    <a:pt x="369" y="397"/>
                  </a:lnTo>
                  <a:lnTo>
                    <a:pt x="369" y="454"/>
                  </a:lnTo>
                  <a:lnTo>
                    <a:pt x="383" y="454"/>
                  </a:lnTo>
                  <a:lnTo>
                    <a:pt x="397" y="468"/>
                  </a:lnTo>
                  <a:lnTo>
                    <a:pt x="411" y="468"/>
                  </a:lnTo>
                  <a:lnTo>
                    <a:pt x="426" y="496"/>
                  </a:lnTo>
                  <a:lnTo>
                    <a:pt x="440" y="496"/>
                  </a:lnTo>
                  <a:lnTo>
                    <a:pt x="440" y="511"/>
                  </a:lnTo>
                  <a:lnTo>
                    <a:pt x="468" y="511"/>
                  </a:lnTo>
                  <a:lnTo>
                    <a:pt x="454" y="525"/>
                  </a:lnTo>
                  <a:lnTo>
                    <a:pt x="426" y="525"/>
                  </a:lnTo>
                  <a:lnTo>
                    <a:pt x="411" y="511"/>
                  </a:lnTo>
                  <a:lnTo>
                    <a:pt x="383" y="511"/>
                  </a:lnTo>
                  <a:lnTo>
                    <a:pt x="369" y="496"/>
                  </a:lnTo>
                  <a:lnTo>
                    <a:pt x="355" y="468"/>
                  </a:lnTo>
                  <a:lnTo>
                    <a:pt x="340" y="468"/>
                  </a:lnTo>
                  <a:lnTo>
                    <a:pt x="355" y="454"/>
                  </a:lnTo>
                  <a:lnTo>
                    <a:pt x="326" y="454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13" y="397"/>
                  </a:lnTo>
                  <a:lnTo>
                    <a:pt x="213" y="340"/>
                  </a:lnTo>
                  <a:lnTo>
                    <a:pt x="170" y="340"/>
                  </a:lnTo>
                  <a:lnTo>
                    <a:pt x="156" y="326"/>
                  </a:lnTo>
                  <a:lnTo>
                    <a:pt x="142" y="326"/>
                  </a:lnTo>
                  <a:lnTo>
                    <a:pt x="142" y="298"/>
                  </a:lnTo>
                  <a:lnTo>
                    <a:pt x="156" y="284"/>
                  </a:lnTo>
                  <a:lnTo>
                    <a:pt x="142" y="284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170"/>
                  </a:lnTo>
                  <a:lnTo>
                    <a:pt x="71" y="170"/>
                  </a:lnTo>
                  <a:lnTo>
                    <a:pt x="85" y="184"/>
                  </a:lnTo>
                  <a:lnTo>
                    <a:pt x="71" y="213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213"/>
                  </a:lnTo>
                  <a:lnTo>
                    <a:pt x="14" y="213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14" y="113"/>
                  </a:lnTo>
                  <a:lnTo>
                    <a:pt x="142" y="113"/>
                  </a:lnTo>
                  <a:lnTo>
                    <a:pt x="156" y="156"/>
                  </a:lnTo>
                  <a:lnTo>
                    <a:pt x="170" y="156"/>
                  </a:lnTo>
                  <a:lnTo>
                    <a:pt x="170" y="113"/>
                  </a:lnTo>
                  <a:lnTo>
                    <a:pt x="213" y="113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55" y="42"/>
                  </a:lnTo>
                  <a:lnTo>
                    <a:pt x="270" y="14"/>
                  </a:lnTo>
                  <a:lnTo>
                    <a:pt x="284" y="14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1" name="Freeform 232"/>
            <p:cNvSpPr>
              <a:spLocks/>
            </p:cNvSpPr>
            <p:nvPr/>
          </p:nvSpPr>
          <p:spPr bwMode="auto">
            <a:xfrm>
              <a:off x="3942" y="4156"/>
              <a:ext cx="581" cy="412"/>
            </a:xfrm>
            <a:custGeom>
              <a:avLst/>
              <a:gdLst>
                <a:gd name="T0" fmla="*/ 439 w 581"/>
                <a:gd name="T1" fmla="*/ 15 h 412"/>
                <a:gd name="T2" fmla="*/ 567 w 581"/>
                <a:gd name="T3" fmla="*/ 57 h 412"/>
                <a:gd name="T4" fmla="*/ 581 w 581"/>
                <a:gd name="T5" fmla="*/ 71 h 412"/>
                <a:gd name="T6" fmla="*/ 538 w 581"/>
                <a:gd name="T7" fmla="*/ 128 h 412"/>
                <a:gd name="T8" fmla="*/ 524 w 581"/>
                <a:gd name="T9" fmla="*/ 199 h 412"/>
                <a:gd name="T10" fmla="*/ 482 w 581"/>
                <a:gd name="T11" fmla="*/ 227 h 412"/>
                <a:gd name="T12" fmla="*/ 524 w 581"/>
                <a:gd name="T13" fmla="*/ 227 h 412"/>
                <a:gd name="T14" fmla="*/ 538 w 581"/>
                <a:gd name="T15" fmla="*/ 256 h 412"/>
                <a:gd name="T16" fmla="*/ 567 w 581"/>
                <a:gd name="T17" fmla="*/ 298 h 412"/>
                <a:gd name="T18" fmla="*/ 538 w 581"/>
                <a:gd name="T19" fmla="*/ 298 h 412"/>
                <a:gd name="T20" fmla="*/ 496 w 581"/>
                <a:gd name="T21" fmla="*/ 284 h 412"/>
                <a:gd name="T22" fmla="*/ 467 w 581"/>
                <a:gd name="T23" fmla="*/ 256 h 412"/>
                <a:gd name="T24" fmla="*/ 453 w 581"/>
                <a:gd name="T25" fmla="*/ 298 h 412"/>
                <a:gd name="T26" fmla="*/ 397 w 581"/>
                <a:gd name="T27" fmla="*/ 312 h 412"/>
                <a:gd name="T28" fmla="*/ 354 w 581"/>
                <a:gd name="T29" fmla="*/ 341 h 412"/>
                <a:gd name="T30" fmla="*/ 340 w 581"/>
                <a:gd name="T31" fmla="*/ 369 h 412"/>
                <a:gd name="T32" fmla="*/ 283 w 581"/>
                <a:gd name="T33" fmla="*/ 412 h 412"/>
                <a:gd name="T34" fmla="*/ 255 w 581"/>
                <a:gd name="T35" fmla="*/ 369 h 412"/>
                <a:gd name="T36" fmla="*/ 241 w 581"/>
                <a:gd name="T37" fmla="*/ 369 h 412"/>
                <a:gd name="T38" fmla="*/ 156 w 581"/>
                <a:gd name="T39" fmla="*/ 412 h 412"/>
                <a:gd name="T40" fmla="*/ 70 w 581"/>
                <a:gd name="T41" fmla="*/ 369 h 412"/>
                <a:gd name="T42" fmla="*/ 70 w 581"/>
                <a:gd name="T43" fmla="*/ 341 h 412"/>
                <a:gd name="T44" fmla="*/ 56 w 581"/>
                <a:gd name="T45" fmla="*/ 298 h 412"/>
                <a:gd name="T46" fmla="*/ 28 w 581"/>
                <a:gd name="T47" fmla="*/ 284 h 412"/>
                <a:gd name="T48" fmla="*/ 14 w 581"/>
                <a:gd name="T49" fmla="*/ 256 h 412"/>
                <a:gd name="T50" fmla="*/ 0 w 581"/>
                <a:gd name="T51" fmla="*/ 227 h 412"/>
                <a:gd name="T52" fmla="*/ 42 w 581"/>
                <a:gd name="T53" fmla="*/ 185 h 412"/>
                <a:gd name="T54" fmla="*/ 14 w 581"/>
                <a:gd name="T55" fmla="*/ 128 h 412"/>
                <a:gd name="T56" fmla="*/ 0 w 581"/>
                <a:gd name="T57" fmla="*/ 57 h 412"/>
                <a:gd name="T58" fmla="*/ 56 w 581"/>
                <a:gd name="T59" fmla="*/ 71 h 412"/>
                <a:gd name="T60" fmla="*/ 85 w 581"/>
                <a:gd name="T61" fmla="*/ 57 h 412"/>
                <a:gd name="T62" fmla="*/ 113 w 581"/>
                <a:gd name="T63" fmla="*/ 71 h 412"/>
                <a:gd name="T64" fmla="*/ 326 w 581"/>
                <a:gd name="T65" fmla="*/ 57 h 412"/>
                <a:gd name="T66" fmla="*/ 354 w 581"/>
                <a:gd name="T67" fmla="*/ 29 h 412"/>
                <a:gd name="T68" fmla="*/ 382 w 581"/>
                <a:gd name="T69" fmla="*/ 15 h 412"/>
                <a:gd name="T70" fmla="*/ 439 w 581"/>
                <a:gd name="T71" fmla="*/ 0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1" h="412">
                  <a:moveTo>
                    <a:pt x="439" y="0"/>
                  </a:moveTo>
                  <a:lnTo>
                    <a:pt x="439" y="15"/>
                  </a:lnTo>
                  <a:lnTo>
                    <a:pt x="524" y="15"/>
                  </a:lnTo>
                  <a:lnTo>
                    <a:pt x="567" y="57"/>
                  </a:lnTo>
                  <a:lnTo>
                    <a:pt x="581" y="57"/>
                  </a:lnTo>
                  <a:lnTo>
                    <a:pt x="581" y="71"/>
                  </a:lnTo>
                  <a:lnTo>
                    <a:pt x="538" y="71"/>
                  </a:lnTo>
                  <a:lnTo>
                    <a:pt x="538" y="128"/>
                  </a:lnTo>
                  <a:lnTo>
                    <a:pt x="524" y="128"/>
                  </a:lnTo>
                  <a:lnTo>
                    <a:pt x="524" y="199"/>
                  </a:lnTo>
                  <a:lnTo>
                    <a:pt x="496" y="199"/>
                  </a:lnTo>
                  <a:lnTo>
                    <a:pt x="482" y="227"/>
                  </a:lnTo>
                  <a:lnTo>
                    <a:pt x="496" y="242"/>
                  </a:lnTo>
                  <a:lnTo>
                    <a:pt x="524" y="227"/>
                  </a:lnTo>
                  <a:lnTo>
                    <a:pt x="524" y="256"/>
                  </a:lnTo>
                  <a:lnTo>
                    <a:pt x="538" y="256"/>
                  </a:lnTo>
                  <a:lnTo>
                    <a:pt x="538" y="298"/>
                  </a:lnTo>
                  <a:lnTo>
                    <a:pt x="567" y="298"/>
                  </a:lnTo>
                  <a:lnTo>
                    <a:pt x="567" y="312"/>
                  </a:lnTo>
                  <a:lnTo>
                    <a:pt x="538" y="298"/>
                  </a:lnTo>
                  <a:lnTo>
                    <a:pt x="496" y="298"/>
                  </a:lnTo>
                  <a:lnTo>
                    <a:pt x="496" y="284"/>
                  </a:lnTo>
                  <a:lnTo>
                    <a:pt x="482" y="284"/>
                  </a:lnTo>
                  <a:lnTo>
                    <a:pt x="467" y="256"/>
                  </a:lnTo>
                  <a:lnTo>
                    <a:pt x="453" y="284"/>
                  </a:lnTo>
                  <a:lnTo>
                    <a:pt x="453" y="298"/>
                  </a:lnTo>
                  <a:lnTo>
                    <a:pt x="411" y="298"/>
                  </a:lnTo>
                  <a:lnTo>
                    <a:pt x="397" y="312"/>
                  </a:lnTo>
                  <a:lnTo>
                    <a:pt x="397" y="341"/>
                  </a:lnTo>
                  <a:lnTo>
                    <a:pt x="354" y="341"/>
                  </a:lnTo>
                  <a:lnTo>
                    <a:pt x="382" y="369"/>
                  </a:lnTo>
                  <a:lnTo>
                    <a:pt x="340" y="369"/>
                  </a:lnTo>
                  <a:lnTo>
                    <a:pt x="326" y="412"/>
                  </a:lnTo>
                  <a:lnTo>
                    <a:pt x="283" y="412"/>
                  </a:lnTo>
                  <a:lnTo>
                    <a:pt x="283" y="369"/>
                  </a:lnTo>
                  <a:lnTo>
                    <a:pt x="255" y="369"/>
                  </a:lnTo>
                  <a:lnTo>
                    <a:pt x="241" y="412"/>
                  </a:lnTo>
                  <a:lnTo>
                    <a:pt x="241" y="369"/>
                  </a:lnTo>
                  <a:lnTo>
                    <a:pt x="170" y="369"/>
                  </a:lnTo>
                  <a:lnTo>
                    <a:pt x="156" y="412"/>
                  </a:lnTo>
                  <a:lnTo>
                    <a:pt x="85" y="412"/>
                  </a:lnTo>
                  <a:lnTo>
                    <a:pt x="70" y="369"/>
                  </a:lnTo>
                  <a:lnTo>
                    <a:pt x="85" y="355"/>
                  </a:lnTo>
                  <a:lnTo>
                    <a:pt x="70" y="341"/>
                  </a:lnTo>
                  <a:lnTo>
                    <a:pt x="56" y="341"/>
                  </a:lnTo>
                  <a:lnTo>
                    <a:pt x="56" y="298"/>
                  </a:lnTo>
                  <a:lnTo>
                    <a:pt x="42" y="298"/>
                  </a:lnTo>
                  <a:lnTo>
                    <a:pt x="28" y="284"/>
                  </a:lnTo>
                  <a:lnTo>
                    <a:pt x="28" y="256"/>
                  </a:lnTo>
                  <a:lnTo>
                    <a:pt x="14" y="256"/>
                  </a:lnTo>
                  <a:lnTo>
                    <a:pt x="14" y="227"/>
                  </a:lnTo>
                  <a:lnTo>
                    <a:pt x="0" y="227"/>
                  </a:lnTo>
                  <a:lnTo>
                    <a:pt x="0" y="185"/>
                  </a:lnTo>
                  <a:lnTo>
                    <a:pt x="42" y="185"/>
                  </a:lnTo>
                  <a:lnTo>
                    <a:pt x="42" y="128"/>
                  </a:lnTo>
                  <a:lnTo>
                    <a:pt x="14" y="128"/>
                  </a:lnTo>
                  <a:lnTo>
                    <a:pt x="0" y="85"/>
                  </a:lnTo>
                  <a:lnTo>
                    <a:pt x="0" y="57"/>
                  </a:lnTo>
                  <a:lnTo>
                    <a:pt x="42" y="57"/>
                  </a:lnTo>
                  <a:lnTo>
                    <a:pt x="56" y="71"/>
                  </a:lnTo>
                  <a:lnTo>
                    <a:pt x="70" y="71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71"/>
                  </a:lnTo>
                  <a:lnTo>
                    <a:pt x="311" y="71"/>
                  </a:lnTo>
                  <a:lnTo>
                    <a:pt x="326" y="57"/>
                  </a:lnTo>
                  <a:lnTo>
                    <a:pt x="340" y="57"/>
                  </a:lnTo>
                  <a:lnTo>
                    <a:pt x="354" y="29"/>
                  </a:lnTo>
                  <a:lnTo>
                    <a:pt x="368" y="29"/>
                  </a:lnTo>
                  <a:lnTo>
                    <a:pt x="382" y="15"/>
                  </a:lnTo>
                  <a:lnTo>
                    <a:pt x="425" y="15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2" name="Freeform 233"/>
            <p:cNvSpPr>
              <a:spLocks/>
            </p:cNvSpPr>
            <p:nvPr/>
          </p:nvSpPr>
          <p:spPr bwMode="auto">
            <a:xfrm>
              <a:off x="3332" y="4043"/>
              <a:ext cx="326" cy="355"/>
            </a:xfrm>
            <a:custGeom>
              <a:avLst/>
              <a:gdLst>
                <a:gd name="T0" fmla="*/ 14 w 326"/>
                <a:gd name="T1" fmla="*/ 0 h 355"/>
                <a:gd name="T2" fmla="*/ 42 w 326"/>
                <a:gd name="T3" fmla="*/ 14 h 355"/>
                <a:gd name="T4" fmla="*/ 42 w 326"/>
                <a:gd name="T5" fmla="*/ 57 h 355"/>
                <a:gd name="T6" fmla="*/ 57 w 326"/>
                <a:gd name="T7" fmla="*/ 28 h 355"/>
                <a:gd name="T8" fmla="*/ 71 w 326"/>
                <a:gd name="T9" fmla="*/ 28 h 355"/>
                <a:gd name="T10" fmla="*/ 71 w 326"/>
                <a:gd name="T11" fmla="*/ 14 h 355"/>
                <a:gd name="T12" fmla="*/ 156 w 326"/>
                <a:gd name="T13" fmla="*/ 14 h 355"/>
                <a:gd name="T14" fmla="*/ 156 w 326"/>
                <a:gd name="T15" fmla="*/ 28 h 355"/>
                <a:gd name="T16" fmla="*/ 184 w 326"/>
                <a:gd name="T17" fmla="*/ 28 h 355"/>
                <a:gd name="T18" fmla="*/ 184 w 326"/>
                <a:gd name="T19" fmla="*/ 57 h 355"/>
                <a:gd name="T20" fmla="*/ 198 w 326"/>
                <a:gd name="T21" fmla="*/ 28 h 355"/>
                <a:gd name="T22" fmla="*/ 255 w 326"/>
                <a:gd name="T23" fmla="*/ 28 h 355"/>
                <a:gd name="T24" fmla="*/ 255 w 326"/>
                <a:gd name="T25" fmla="*/ 57 h 355"/>
                <a:gd name="T26" fmla="*/ 283 w 326"/>
                <a:gd name="T27" fmla="*/ 57 h 355"/>
                <a:gd name="T28" fmla="*/ 283 w 326"/>
                <a:gd name="T29" fmla="*/ 71 h 355"/>
                <a:gd name="T30" fmla="*/ 326 w 326"/>
                <a:gd name="T31" fmla="*/ 71 h 355"/>
                <a:gd name="T32" fmla="*/ 326 w 326"/>
                <a:gd name="T33" fmla="*/ 85 h 355"/>
                <a:gd name="T34" fmla="*/ 298 w 326"/>
                <a:gd name="T35" fmla="*/ 113 h 355"/>
                <a:gd name="T36" fmla="*/ 298 w 326"/>
                <a:gd name="T37" fmla="*/ 142 h 355"/>
                <a:gd name="T38" fmla="*/ 326 w 326"/>
                <a:gd name="T39" fmla="*/ 170 h 355"/>
                <a:gd name="T40" fmla="*/ 326 w 326"/>
                <a:gd name="T41" fmla="*/ 241 h 355"/>
                <a:gd name="T42" fmla="*/ 298 w 326"/>
                <a:gd name="T43" fmla="*/ 241 h 355"/>
                <a:gd name="T44" fmla="*/ 283 w 326"/>
                <a:gd name="T45" fmla="*/ 284 h 355"/>
                <a:gd name="T46" fmla="*/ 283 w 326"/>
                <a:gd name="T47" fmla="*/ 298 h 355"/>
                <a:gd name="T48" fmla="*/ 255 w 326"/>
                <a:gd name="T49" fmla="*/ 298 h 355"/>
                <a:gd name="T50" fmla="*/ 255 w 326"/>
                <a:gd name="T51" fmla="*/ 355 h 355"/>
                <a:gd name="T52" fmla="*/ 227 w 326"/>
                <a:gd name="T53" fmla="*/ 340 h 355"/>
                <a:gd name="T54" fmla="*/ 213 w 326"/>
                <a:gd name="T55" fmla="*/ 340 h 355"/>
                <a:gd name="T56" fmla="*/ 198 w 326"/>
                <a:gd name="T57" fmla="*/ 312 h 355"/>
                <a:gd name="T58" fmla="*/ 184 w 326"/>
                <a:gd name="T59" fmla="*/ 312 h 355"/>
                <a:gd name="T60" fmla="*/ 170 w 326"/>
                <a:gd name="T61" fmla="*/ 298 h 355"/>
                <a:gd name="T62" fmla="*/ 156 w 326"/>
                <a:gd name="T63" fmla="*/ 298 h 355"/>
                <a:gd name="T64" fmla="*/ 156 w 326"/>
                <a:gd name="T65" fmla="*/ 241 h 355"/>
                <a:gd name="T66" fmla="*/ 113 w 326"/>
                <a:gd name="T67" fmla="*/ 241 h 355"/>
                <a:gd name="T68" fmla="*/ 99 w 326"/>
                <a:gd name="T69" fmla="*/ 198 h 355"/>
                <a:gd name="T70" fmla="*/ 85 w 326"/>
                <a:gd name="T71" fmla="*/ 198 h 355"/>
                <a:gd name="T72" fmla="*/ 57 w 326"/>
                <a:gd name="T73" fmla="*/ 170 h 355"/>
                <a:gd name="T74" fmla="*/ 42 w 326"/>
                <a:gd name="T75" fmla="*/ 170 h 355"/>
                <a:gd name="T76" fmla="*/ 42 w 326"/>
                <a:gd name="T77" fmla="*/ 85 h 355"/>
                <a:gd name="T78" fmla="*/ 14 w 326"/>
                <a:gd name="T79" fmla="*/ 85 h 355"/>
                <a:gd name="T80" fmla="*/ 14 w 326"/>
                <a:gd name="T81" fmla="*/ 71 h 355"/>
                <a:gd name="T82" fmla="*/ 0 w 326"/>
                <a:gd name="T83" fmla="*/ 71 h 355"/>
                <a:gd name="T84" fmla="*/ 0 w 326"/>
                <a:gd name="T85" fmla="*/ 14 h 355"/>
                <a:gd name="T86" fmla="*/ 14 w 326"/>
                <a:gd name="T87" fmla="*/ 0 h 3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355">
                  <a:moveTo>
                    <a:pt x="14" y="0"/>
                  </a:moveTo>
                  <a:lnTo>
                    <a:pt x="42" y="14"/>
                  </a:lnTo>
                  <a:lnTo>
                    <a:pt x="42" y="57"/>
                  </a:lnTo>
                  <a:lnTo>
                    <a:pt x="57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56" y="14"/>
                  </a:lnTo>
                  <a:lnTo>
                    <a:pt x="156" y="28"/>
                  </a:lnTo>
                  <a:lnTo>
                    <a:pt x="184" y="28"/>
                  </a:lnTo>
                  <a:lnTo>
                    <a:pt x="184" y="57"/>
                  </a:lnTo>
                  <a:lnTo>
                    <a:pt x="198" y="28"/>
                  </a:lnTo>
                  <a:lnTo>
                    <a:pt x="255" y="28"/>
                  </a:lnTo>
                  <a:lnTo>
                    <a:pt x="255" y="57"/>
                  </a:lnTo>
                  <a:lnTo>
                    <a:pt x="283" y="57"/>
                  </a:lnTo>
                  <a:lnTo>
                    <a:pt x="283" y="71"/>
                  </a:lnTo>
                  <a:lnTo>
                    <a:pt x="326" y="71"/>
                  </a:lnTo>
                  <a:lnTo>
                    <a:pt x="326" y="85"/>
                  </a:lnTo>
                  <a:lnTo>
                    <a:pt x="298" y="113"/>
                  </a:lnTo>
                  <a:lnTo>
                    <a:pt x="298" y="142"/>
                  </a:lnTo>
                  <a:lnTo>
                    <a:pt x="326" y="170"/>
                  </a:lnTo>
                  <a:lnTo>
                    <a:pt x="326" y="241"/>
                  </a:lnTo>
                  <a:lnTo>
                    <a:pt x="298" y="241"/>
                  </a:lnTo>
                  <a:lnTo>
                    <a:pt x="283" y="284"/>
                  </a:lnTo>
                  <a:lnTo>
                    <a:pt x="283" y="298"/>
                  </a:lnTo>
                  <a:lnTo>
                    <a:pt x="255" y="298"/>
                  </a:lnTo>
                  <a:lnTo>
                    <a:pt x="255" y="355"/>
                  </a:lnTo>
                  <a:lnTo>
                    <a:pt x="227" y="340"/>
                  </a:lnTo>
                  <a:lnTo>
                    <a:pt x="213" y="340"/>
                  </a:lnTo>
                  <a:lnTo>
                    <a:pt x="198" y="312"/>
                  </a:lnTo>
                  <a:lnTo>
                    <a:pt x="184" y="312"/>
                  </a:lnTo>
                  <a:lnTo>
                    <a:pt x="170" y="298"/>
                  </a:lnTo>
                  <a:lnTo>
                    <a:pt x="156" y="298"/>
                  </a:lnTo>
                  <a:lnTo>
                    <a:pt x="156" y="241"/>
                  </a:lnTo>
                  <a:lnTo>
                    <a:pt x="113" y="241"/>
                  </a:lnTo>
                  <a:lnTo>
                    <a:pt x="99" y="198"/>
                  </a:lnTo>
                  <a:lnTo>
                    <a:pt x="85" y="198"/>
                  </a:lnTo>
                  <a:lnTo>
                    <a:pt x="57" y="170"/>
                  </a:lnTo>
                  <a:lnTo>
                    <a:pt x="42" y="17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71"/>
                  </a:lnTo>
                  <a:lnTo>
                    <a:pt x="0" y="71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3" name="Freeform 234"/>
            <p:cNvSpPr>
              <a:spLocks/>
            </p:cNvSpPr>
            <p:nvPr/>
          </p:nvSpPr>
          <p:spPr bwMode="auto">
            <a:xfrm>
              <a:off x="2495" y="3816"/>
              <a:ext cx="1050" cy="1163"/>
            </a:xfrm>
            <a:custGeom>
              <a:avLst/>
              <a:gdLst>
                <a:gd name="T0" fmla="*/ 525 w 1050"/>
                <a:gd name="T1" fmla="*/ 14 h 1163"/>
                <a:gd name="T2" fmla="*/ 567 w 1050"/>
                <a:gd name="T3" fmla="*/ 57 h 1163"/>
                <a:gd name="T4" fmla="*/ 596 w 1050"/>
                <a:gd name="T5" fmla="*/ 57 h 1163"/>
                <a:gd name="T6" fmla="*/ 638 w 1050"/>
                <a:gd name="T7" fmla="*/ 113 h 1163"/>
                <a:gd name="T8" fmla="*/ 667 w 1050"/>
                <a:gd name="T9" fmla="*/ 142 h 1163"/>
                <a:gd name="T10" fmla="*/ 525 w 1050"/>
                <a:gd name="T11" fmla="*/ 255 h 1163"/>
                <a:gd name="T12" fmla="*/ 525 w 1050"/>
                <a:gd name="T13" fmla="*/ 284 h 1163"/>
                <a:gd name="T14" fmla="*/ 525 w 1050"/>
                <a:gd name="T15" fmla="*/ 340 h 1163"/>
                <a:gd name="T16" fmla="*/ 567 w 1050"/>
                <a:gd name="T17" fmla="*/ 397 h 1163"/>
                <a:gd name="T18" fmla="*/ 596 w 1050"/>
                <a:gd name="T19" fmla="*/ 425 h 1163"/>
                <a:gd name="T20" fmla="*/ 638 w 1050"/>
                <a:gd name="T21" fmla="*/ 525 h 1163"/>
                <a:gd name="T22" fmla="*/ 667 w 1050"/>
                <a:gd name="T23" fmla="*/ 582 h 1163"/>
                <a:gd name="T24" fmla="*/ 709 w 1050"/>
                <a:gd name="T25" fmla="*/ 596 h 1163"/>
                <a:gd name="T26" fmla="*/ 738 w 1050"/>
                <a:gd name="T27" fmla="*/ 681 h 1163"/>
                <a:gd name="T28" fmla="*/ 837 w 1050"/>
                <a:gd name="T29" fmla="*/ 709 h 1163"/>
                <a:gd name="T30" fmla="*/ 922 w 1050"/>
                <a:gd name="T31" fmla="*/ 794 h 1163"/>
                <a:gd name="T32" fmla="*/ 1007 w 1050"/>
                <a:gd name="T33" fmla="*/ 808 h 1163"/>
                <a:gd name="T34" fmla="*/ 1035 w 1050"/>
                <a:gd name="T35" fmla="*/ 865 h 1163"/>
                <a:gd name="T36" fmla="*/ 1021 w 1050"/>
                <a:gd name="T37" fmla="*/ 936 h 1163"/>
                <a:gd name="T38" fmla="*/ 1007 w 1050"/>
                <a:gd name="T39" fmla="*/ 879 h 1163"/>
                <a:gd name="T40" fmla="*/ 908 w 1050"/>
                <a:gd name="T41" fmla="*/ 865 h 1163"/>
                <a:gd name="T42" fmla="*/ 879 w 1050"/>
                <a:gd name="T43" fmla="*/ 979 h 1163"/>
                <a:gd name="T44" fmla="*/ 936 w 1050"/>
                <a:gd name="T45" fmla="*/ 993 h 1163"/>
                <a:gd name="T46" fmla="*/ 922 w 1050"/>
                <a:gd name="T47" fmla="*/ 1078 h 1163"/>
                <a:gd name="T48" fmla="*/ 851 w 1050"/>
                <a:gd name="T49" fmla="*/ 1135 h 1163"/>
                <a:gd name="T50" fmla="*/ 780 w 1050"/>
                <a:gd name="T51" fmla="*/ 1163 h 1163"/>
                <a:gd name="T52" fmla="*/ 794 w 1050"/>
                <a:gd name="T53" fmla="*/ 1092 h 1163"/>
                <a:gd name="T54" fmla="*/ 809 w 1050"/>
                <a:gd name="T55" fmla="*/ 979 h 1163"/>
                <a:gd name="T56" fmla="*/ 794 w 1050"/>
                <a:gd name="T57" fmla="*/ 922 h 1163"/>
                <a:gd name="T58" fmla="*/ 723 w 1050"/>
                <a:gd name="T59" fmla="*/ 879 h 1163"/>
                <a:gd name="T60" fmla="*/ 695 w 1050"/>
                <a:gd name="T61" fmla="*/ 823 h 1163"/>
                <a:gd name="T62" fmla="*/ 667 w 1050"/>
                <a:gd name="T63" fmla="*/ 808 h 1163"/>
                <a:gd name="T64" fmla="*/ 624 w 1050"/>
                <a:gd name="T65" fmla="*/ 752 h 1163"/>
                <a:gd name="T66" fmla="*/ 497 w 1050"/>
                <a:gd name="T67" fmla="*/ 709 h 1163"/>
                <a:gd name="T68" fmla="*/ 468 w 1050"/>
                <a:gd name="T69" fmla="*/ 681 h 1163"/>
                <a:gd name="T70" fmla="*/ 440 w 1050"/>
                <a:gd name="T71" fmla="*/ 638 h 1163"/>
                <a:gd name="T72" fmla="*/ 412 w 1050"/>
                <a:gd name="T73" fmla="*/ 596 h 1163"/>
                <a:gd name="T74" fmla="*/ 383 w 1050"/>
                <a:gd name="T75" fmla="*/ 567 h 1163"/>
                <a:gd name="T76" fmla="*/ 355 w 1050"/>
                <a:gd name="T77" fmla="*/ 525 h 1163"/>
                <a:gd name="T78" fmla="*/ 312 w 1050"/>
                <a:gd name="T79" fmla="*/ 511 h 1163"/>
                <a:gd name="T80" fmla="*/ 284 w 1050"/>
                <a:gd name="T81" fmla="*/ 411 h 1163"/>
                <a:gd name="T82" fmla="*/ 284 w 1050"/>
                <a:gd name="T83" fmla="*/ 355 h 1163"/>
                <a:gd name="T84" fmla="*/ 185 w 1050"/>
                <a:gd name="T85" fmla="*/ 284 h 1163"/>
                <a:gd name="T86" fmla="*/ 142 w 1050"/>
                <a:gd name="T87" fmla="*/ 312 h 1163"/>
                <a:gd name="T88" fmla="*/ 85 w 1050"/>
                <a:gd name="T89" fmla="*/ 355 h 1163"/>
                <a:gd name="T90" fmla="*/ 57 w 1050"/>
                <a:gd name="T91" fmla="*/ 312 h 1163"/>
                <a:gd name="T92" fmla="*/ 29 w 1050"/>
                <a:gd name="T93" fmla="*/ 284 h 1163"/>
                <a:gd name="T94" fmla="*/ 29 w 1050"/>
                <a:gd name="T95" fmla="*/ 142 h 1163"/>
                <a:gd name="T96" fmla="*/ 57 w 1050"/>
                <a:gd name="T97" fmla="*/ 71 h 1163"/>
                <a:gd name="T98" fmla="*/ 128 w 1050"/>
                <a:gd name="T99" fmla="*/ 71 h 1163"/>
                <a:gd name="T100" fmla="*/ 156 w 1050"/>
                <a:gd name="T101" fmla="*/ 71 h 1163"/>
                <a:gd name="T102" fmla="*/ 199 w 1050"/>
                <a:gd name="T103" fmla="*/ 71 h 1163"/>
                <a:gd name="T104" fmla="*/ 199 w 1050"/>
                <a:gd name="T105" fmla="*/ 113 h 1163"/>
                <a:gd name="T106" fmla="*/ 241 w 1050"/>
                <a:gd name="T107" fmla="*/ 71 h 1163"/>
                <a:gd name="T108" fmla="*/ 284 w 1050"/>
                <a:gd name="T109" fmla="*/ 57 h 1163"/>
                <a:gd name="T110" fmla="*/ 341 w 1050"/>
                <a:gd name="T111" fmla="*/ 28 h 11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50" h="1163">
                  <a:moveTo>
                    <a:pt x="383" y="0"/>
                  </a:moveTo>
                  <a:lnTo>
                    <a:pt x="511" y="0"/>
                  </a:lnTo>
                  <a:lnTo>
                    <a:pt x="525" y="14"/>
                  </a:lnTo>
                  <a:lnTo>
                    <a:pt x="525" y="28"/>
                  </a:lnTo>
                  <a:lnTo>
                    <a:pt x="553" y="28"/>
                  </a:lnTo>
                  <a:lnTo>
                    <a:pt x="567" y="57"/>
                  </a:lnTo>
                  <a:lnTo>
                    <a:pt x="567" y="71"/>
                  </a:lnTo>
                  <a:lnTo>
                    <a:pt x="596" y="71"/>
                  </a:lnTo>
                  <a:lnTo>
                    <a:pt x="596" y="57"/>
                  </a:lnTo>
                  <a:lnTo>
                    <a:pt x="624" y="57"/>
                  </a:lnTo>
                  <a:lnTo>
                    <a:pt x="638" y="71"/>
                  </a:lnTo>
                  <a:lnTo>
                    <a:pt x="638" y="113"/>
                  </a:lnTo>
                  <a:lnTo>
                    <a:pt x="638" y="128"/>
                  </a:lnTo>
                  <a:lnTo>
                    <a:pt x="653" y="142"/>
                  </a:lnTo>
                  <a:lnTo>
                    <a:pt x="667" y="142"/>
                  </a:lnTo>
                  <a:lnTo>
                    <a:pt x="667" y="184"/>
                  </a:lnTo>
                  <a:lnTo>
                    <a:pt x="525" y="184"/>
                  </a:lnTo>
                  <a:lnTo>
                    <a:pt x="525" y="255"/>
                  </a:lnTo>
                  <a:lnTo>
                    <a:pt x="553" y="255"/>
                  </a:lnTo>
                  <a:lnTo>
                    <a:pt x="553" y="284"/>
                  </a:lnTo>
                  <a:lnTo>
                    <a:pt x="525" y="284"/>
                  </a:lnTo>
                  <a:lnTo>
                    <a:pt x="511" y="298"/>
                  </a:lnTo>
                  <a:lnTo>
                    <a:pt x="511" y="312"/>
                  </a:lnTo>
                  <a:lnTo>
                    <a:pt x="525" y="340"/>
                  </a:lnTo>
                  <a:lnTo>
                    <a:pt x="525" y="369"/>
                  </a:lnTo>
                  <a:lnTo>
                    <a:pt x="553" y="397"/>
                  </a:lnTo>
                  <a:lnTo>
                    <a:pt x="567" y="397"/>
                  </a:lnTo>
                  <a:lnTo>
                    <a:pt x="567" y="411"/>
                  </a:lnTo>
                  <a:lnTo>
                    <a:pt x="596" y="411"/>
                  </a:lnTo>
                  <a:lnTo>
                    <a:pt x="596" y="425"/>
                  </a:lnTo>
                  <a:lnTo>
                    <a:pt x="624" y="425"/>
                  </a:lnTo>
                  <a:lnTo>
                    <a:pt x="624" y="511"/>
                  </a:lnTo>
                  <a:lnTo>
                    <a:pt x="638" y="525"/>
                  </a:lnTo>
                  <a:lnTo>
                    <a:pt x="638" y="567"/>
                  </a:lnTo>
                  <a:lnTo>
                    <a:pt x="653" y="567"/>
                  </a:lnTo>
                  <a:lnTo>
                    <a:pt x="667" y="582"/>
                  </a:lnTo>
                  <a:lnTo>
                    <a:pt x="681" y="582"/>
                  </a:lnTo>
                  <a:lnTo>
                    <a:pt x="695" y="596"/>
                  </a:lnTo>
                  <a:lnTo>
                    <a:pt x="709" y="596"/>
                  </a:lnTo>
                  <a:lnTo>
                    <a:pt x="723" y="624"/>
                  </a:lnTo>
                  <a:lnTo>
                    <a:pt x="723" y="652"/>
                  </a:lnTo>
                  <a:lnTo>
                    <a:pt x="738" y="681"/>
                  </a:lnTo>
                  <a:lnTo>
                    <a:pt x="851" y="681"/>
                  </a:lnTo>
                  <a:lnTo>
                    <a:pt x="851" y="695"/>
                  </a:lnTo>
                  <a:lnTo>
                    <a:pt x="837" y="709"/>
                  </a:lnTo>
                  <a:lnTo>
                    <a:pt x="851" y="752"/>
                  </a:lnTo>
                  <a:lnTo>
                    <a:pt x="908" y="752"/>
                  </a:lnTo>
                  <a:lnTo>
                    <a:pt x="922" y="794"/>
                  </a:lnTo>
                  <a:lnTo>
                    <a:pt x="936" y="794"/>
                  </a:lnTo>
                  <a:lnTo>
                    <a:pt x="950" y="808"/>
                  </a:lnTo>
                  <a:lnTo>
                    <a:pt x="1007" y="808"/>
                  </a:lnTo>
                  <a:lnTo>
                    <a:pt x="1021" y="823"/>
                  </a:lnTo>
                  <a:lnTo>
                    <a:pt x="1035" y="823"/>
                  </a:lnTo>
                  <a:lnTo>
                    <a:pt x="1035" y="865"/>
                  </a:lnTo>
                  <a:lnTo>
                    <a:pt x="1050" y="879"/>
                  </a:lnTo>
                  <a:lnTo>
                    <a:pt x="1050" y="936"/>
                  </a:lnTo>
                  <a:lnTo>
                    <a:pt x="1021" y="936"/>
                  </a:lnTo>
                  <a:lnTo>
                    <a:pt x="1007" y="922"/>
                  </a:lnTo>
                  <a:lnTo>
                    <a:pt x="1021" y="908"/>
                  </a:lnTo>
                  <a:lnTo>
                    <a:pt x="1007" y="879"/>
                  </a:lnTo>
                  <a:lnTo>
                    <a:pt x="936" y="879"/>
                  </a:lnTo>
                  <a:lnTo>
                    <a:pt x="936" y="865"/>
                  </a:lnTo>
                  <a:lnTo>
                    <a:pt x="908" y="865"/>
                  </a:lnTo>
                  <a:lnTo>
                    <a:pt x="894" y="879"/>
                  </a:lnTo>
                  <a:lnTo>
                    <a:pt x="879" y="879"/>
                  </a:lnTo>
                  <a:lnTo>
                    <a:pt x="879" y="979"/>
                  </a:lnTo>
                  <a:lnTo>
                    <a:pt x="922" y="979"/>
                  </a:lnTo>
                  <a:lnTo>
                    <a:pt x="922" y="993"/>
                  </a:lnTo>
                  <a:lnTo>
                    <a:pt x="936" y="993"/>
                  </a:lnTo>
                  <a:lnTo>
                    <a:pt x="936" y="1035"/>
                  </a:lnTo>
                  <a:lnTo>
                    <a:pt x="922" y="1035"/>
                  </a:lnTo>
                  <a:lnTo>
                    <a:pt x="922" y="1078"/>
                  </a:lnTo>
                  <a:lnTo>
                    <a:pt x="879" y="1078"/>
                  </a:lnTo>
                  <a:lnTo>
                    <a:pt x="879" y="1106"/>
                  </a:lnTo>
                  <a:lnTo>
                    <a:pt x="851" y="1135"/>
                  </a:lnTo>
                  <a:lnTo>
                    <a:pt x="837" y="1135"/>
                  </a:lnTo>
                  <a:lnTo>
                    <a:pt x="837" y="1163"/>
                  </a:lnTo>
                  <a:lnTo>
                    <a:pt x="780" y="1163"/>
                  </a:lnTo>
                  <a:lnTo>
                    <a:pt x="780" y="1135"/>
                  </a:lnTo>
                  <a:lnTo>
                    <a:pt x="794" y="1135"/>
                  </a:lnTo>
                  <a:lnTo>
                    <a:pt x="794" y="1092"/>
                  </a:lnTo>
                  <a:lnTo>
                    <a:pt x="837" y="1092"/>
                  </a:lnTo>
                  <a:lnTo>
                    <a:pt x="837" y="979"/>
                  </a:lnTo>
                  <a:lnTo>
                    <a:pt x="809" y="979"/>
                  </a:lnTo>
                  <a:lnTo>
                    <a:pt x="809" y="965"/>
                  </a:lnTo>
                  <a:lnTo>
                    <a:pt x="794" y="965"/>
                  </a:lnTo>
                  <a:lnTo>
                    <a:pt x="794" y="922"/>
                  </a:lnTo>
                  <a:lnTo>
                    <a:pt x="752" y="922"/>
                  </a:lnTo>
                  <a:lnTo>
                    <a:pt x="752" y="879"/>
                  </a:lnTo>
                  <a:lnTo>
                    <a:pt x="723" y="879"/>
                  </a:lnTo>
                  <a:lnTo>
                    <a:pt x="723" y="851"/>
                  </a:lnTo>
                  <a:lnTo>
                    <a:pt x="709" y="823"/>
                  </a:lnTo>
                  <a:lnTo>
                    <a:pt x="695" y="823"/>
                  </a:lnTo>
                  <a:lnTo>
                    <a:pt x="681" y="851"/>
                  </a:lnTo>
                  <a:lnTo>
                    <a:pt x="667" y="851"/>
                  </a:lnTo>
                  <a:lnTo>
                    <a:pt x="667" y="808"/>
                  </a:lnTo>
                  <a:lnTo>
                    <a:pt x="638" y="808"/>
                  </a:lnTo>
                  <a:lnTo>
                    <a:pt x="624" y="794"/>
                  </a:lnTo>
                  <a:lnTo>
                    <a:pt x="624" y="752"/>
                  </a:lnTo>
                  <a:lnTo>
                    <a:pt x="553" y="752"/>
                  </a:lnTo>
                  <a:lnTo>
                    <a:pt x="525" y="709"/>
                  </a:lnTo>
                  <a:lnTo>
                    <a:pt x="497" y="709"/>
                  </a:lnTo>
                  <a:lnTo>
                    <a:pt x="497" y="695"/>
                  </a:lnTo>
                  <a:lnTo>
                    <a:pt x="468" y="695"/>
                  </a:lnTo>
                  <a:lnTo>
                    <a:pt x="468" y="681"/>
                  </a:lnTo>
                  <a:lnTo>
                    <a:pt x="454" y="681"/>
                  </a:lnTo>
                  <a:lnTo>
                    <a:pt x="454" y="652"/>
                  </a:lnTo>
                  <a:lnTo>
                    <a:pt x="440" y="638"/>
                  </a:lnTo>
                  <a:lnTo>
                    <a:pt x="426" y="638"/>
                  </a:lnTo>
                  <a:lnTo>
                    <a:pt x="426" y="596"/>
                  </a:lnTo>
                  <a:lnTo>
                    <a:pt x="412" y="596"/>
                  </a:lnTo>
                  <a:lnTo>
                    <a:pt x="397" y="582"/>
                  </a:lnTo>
                  <a:lnTo>
                    <a:pt x="383" y="582"/>
                  </a:lnTo>
                  <a:lnTo>
                    <a:pt x="383" y="567"/>
                  </a:lnTo>
                  <a:lnTo>
                    <a:pt x="369" y="582"/>
                  </a:lnTo>
                  <a:lnTo>
                    <a:pt x="355" y="582"/>
                  </a:lnTo>
                  <a:lnTo>
                    <a:pt x="355" y="525"/>
                  </a:lnTo>
                  <a:lnTo>
                    <a:pt x="341" y="525"/>
                  </a:lnTo>
                  <a:lnTo>
                    <a:pt x="341" y="511"/>
                  </a:lnTo>
                  <a:lnTo>
                    <a:pt x="312" y="511"/>
                  </a:lnTo>
                  <a:lnTo>
                    <a:pt x="312" y="425"/>
                  </a:lnTo>
                  <a:lnTo>
                    <a:pt x="284" y="425"/>
                  </a:lnTo>
                  <a:lnTo>
                    <a:pt x="284" y="411"/>
                  </a:lnTo>
                  <a:lnTo>
                    <a:pt x="270" y="411"/>
                  </a:lnTo>
                  <a:lnTo>
                    <a:pt x="270" y="369"/>
                  </a:lnTo>
                  <a:lnTo>
                    <a:pt x="284" y="355"/>
                  </a:lnTo>
                  <a:lnTo>
                    <a:pt x="227" y="298"/>
                  </a:lnTo>
                  <a:lnTo>
                    <a:pt x="185" y="298"/>
                  </a:lnTo>
                  <a:lnTo>
                    <a:pt x="185" y="284"/>
                  </a:lnTo>
                  <a:lnTo>
                    <a:pt x="156" y="284"/>
                  </a:lnTo>
                  <a:lnTo>
                    <a:pt x="142" y="298"/>
                  </a:lnTo>
                  <a:lnTo>
                    <a:pt x="142" y="312"/>
                  </a:lnTo>
                  <a:lnTo>
                    <a:pt x="100" y="312"/>
                  </a:lnTo>
                  <a:lnTo>
                    <a:pt x="100" y="340"/>
                  </a:lnTo>
                  <a:lnTo>
                    <a:pt x="85" y="355"/>
                  </a:lnTo>
                  <a:lnTo>
                    <a:pt x="43" y="355"/>
                  </a:lnTo>
                  <a:lnTo>
                    <a:pt x="43" y="312"/>
                  </a:lnTo>
                  <a:lnTo>
                    <a:pt x="57" y="312"/>
                  </a:lnTo>
                  <a:lnTo>
                    <a:pt x="57" y="298"/>
                  </a:lnTo>
                  <a:lnTo>
                    <a:pt x="29" y="298"/>
                  </a:lnTo>
                  <a:lnTo>
                    <a:pt x="29" y="284"/>
                  </a:lnTo>
                  <a:lnTo>
                    <a:pt x="0" y="284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29" y="85"/>
                  </a:lnTo>
                  <a:lnTo>
                    <a:pt x="43" y="71"/>
                  </a:lnTo>
                  <a:lnTo>
                    <a:pt x="57" y="71"/>
                  </a:lnTo>
                  <a:lnTo>
                    <a:pt x="71" y="85"/>
                  </a:lnTo>
                  <a:lnTo>
                    <a:pt x="85" y="71"/>
                  </a:lnTo>
                  <a:lnTo>
                    <a:pt x="128" y="71"/>
                  </a:lnTo>
                  <a:lnTo>
                    <a:pt x="142" y="85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56" y="28"/>
                  </a:lnTo>
                  <a:lnTo>
                    <a:pt x="199" y="28"/>
                  </a:lnTo>
                  <a:lnTo>
                    <a:pt x="199" y="71"/>
                  </a:lnTo>
                  <a:lnTo>
                    <a:pt x="213" y="71"/>
                  </a:lnTo>
                  <a:lnTo>
                    <a:pt x="213" y="85"/>
                  </a:lnTo>
                  <a:lnTo>
                    <a:pt x="199" y="113"/>
                  </a:lnTo>
                  <a:lnTo>
                    <a:pt x="227" y="113"/>
                  </a:lnTo>
                  <a:lnTo>
                    <a:pt x="241" y="85"/>
                  </a:lnTo>
                  <a:lnTo>
                    <a:pt x="241" y="71"/>
                  </a:lnTo>
                  <a:lnTo>
                    <a:pt x="270" y="71"/>
                  </a:lnTo>
                  <a:lnTo>
                    <a:pt x="270" y="28"/>
                  </a:lnTo>
                  <a:lnTo>
                    <a:pt x="284" y="57"/>
                  </a:lnTo>
                  <a:lnTo>
                    <a:pt x="284" y="71"/>
                  </a:lnTo>
                  <a:lnTo>
                    <a:pt x="341" y="71"/>
                  </a:lnTo>
                  <a:lnTo>
                    <a:pt x="341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4" name="Freeform 235"/>
            <p:cNvSpPr>
              <a:spLocks/>
            </p:cNvSpPr>
            <p:nvPr/>
          </p:nvSpPr>
          <p:spPr bwMode="auto">
            <a:xfrm>
              <a:off x="3190" y="407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14 w 14"/>
                <a:gd name="T3" fmla="*/ 0 h 57"/>
                <a:gd name="T4" fmla="*/ 14 w 14"/>
                <a:gd name="T5" fmla="*/ 57 h 57"/>
                <a:gd name="T6" fmla="*/ 0 w 14"/>
                <a:gd name="T7" fmla="*/ 43 h 57"/>
                <a:gd name="T8" fmla="*/ 0 w 14"/>
                <a:gd name="T9" fmla="*/ 29 h 57"/>
                <a:gd name="T10" fmla="*/ 14 w 14"/>
                <a:gd name="T11" fmla="*/ 0 h 57"/>
                <a:gd name="T12" fmla="*/ 0 w 1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57">
                  <a:moveTo>
                    <a:pt x="0" y="0"/>
                  </a:moveTo>
                  <a:lnTo>
                    <a:pt x="14" y="0"/>
                  </a:lnTo>
                  <a:lnTo>
                    <a:pt x="14" y="57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5" name="Freeform 236"/>
            <p:cNvSpPr>
              <a:spLocks/>
            </p:cNvSpPr>
            <p:nvPr/>
          </p:nvSpPr>
          <p:spPr bwMode="auto">
            <a:xfrm>
              <a:off x="5005" y="5234"/>
              <a:ext cx="340" cy="171"/>
            </a:xfrm>
            <a:custGeom>
              <a:avLst/>
              <a:gdLst>
                <a:gd name="T0" fmla="*/ 326 w 340"/>
                <a:gd name="T1" fmla="*/ 0 h 171"/>
                <a:gd name="T2" fmla="*/ 340 w 340"/>
                <a:gd name="T3" fmla="*/ 0 h 171"/>
                <a:gd name="T4" fmla="*/ 326 w 340"/>
                <a:gd name="T5" fmla="*/ 15 h 171"/>
                <a:gd name="T6" fmla="*/ 326 w 340"/>
                <a:gd name="T7" fmla="*/ 29 h 171"/>
                <a:gd name="T8" fmla="*/ 312 w 340"/>
                <a:gd name="T9" fmla="*/ 43 h 171"/>
                <a:gd name="T10" fmla="*/ 298 w 340"/>
                <a:gd name="T11" fmla="*/ 57 h 171"/>
                <a:gd name="T12" fmla="*/ 283 w 340"/>
                <a:gd name="T13" fmla="*/ 71 h 171"/>
                <a:gd name="T14" fmla="*/ 283 w 340"/>
                <a:gd name="T15" fmla="*/ 86 h 171"/>
                <a:gd name="T16" fmla="*/ 269 w 340"/>
                <a:gd name="T17" fmla="*/ 114 h 171"/>
                <a:gd name="T18" fmla="*/ 213 w 340"/>
                <a:gd name="T19" fmla="*/ 114 h 171"/>
                <a:gd name="T20" fmla="*/ 198 w 340"/>
                <a:gd name="T21" fmla="*/ 128 h 171"/>
                <a:gd name="T22" fmla="*/ 184 w 340"/>
                <a:gd name="T23" fmla="*/ 142 h 171"/>
                <a:gd name="T24" fmla="*/ 170 w 340"/>
                <a:gd name="T25" fmla="*/ 157 h 171"/>
                <a:gd name="T26" fmla="*/ 128 w 340"/>
                <a:gd name="T27" fmla="*/ 157 h 171"/>
                <a:gd name="T28" fmla="*/ 113 w 340"/>
                <a:gd name="T29" fmla="*/ 171 h 171"/>
                <a:gd name="T30" fmla="*/ 42 w 340"/>
                <a:gd name="T31" fmla="*/ 171 h 171"/>
                <a:gd name="T32" fmla="*/ 28 w 340"/>
                <a:gd name="T33" fmla="*/ 157 h 171"/>
                <a:gd name="T34" fmla="*/ 14 w 340"/>
                <a:gd name="T35" fmla="*/ 157 h 171"/>
                <a:gd name="T36" fmla="*/ 0 w 340"/>
                <a:gd name="T37" fmla="*/ 142 h 171"/>
                <a:gd name="T38" fmla="*/ 0 w 340"/>
                <a:gd name="T39" fmla="*/ 128 h 171"/>
                <a:gd name="T40" fmla="*/ 0 w 340"/>
                <a:gd name="T41" fmla="*/ 114 h 171"/>
                <a:gd name="T42" fmla="*/ 14 w 340"/>
                <a:gd name="T43" fmla="*/ 100 h 171"/>
                <a:gd name="T44" fmla="*/ 42 w 340"/>
                <a:gd name="T45" fmla="*/ 86 h 171"/>
                <a:gd name="T46" fmla="*/ 71 w 340"/>
                <a:gd name="T47" fmla="*/ 86 h 171"/>
                <a:gd name="T48" fmla="*/ 85 w 340"/>
                <a:gd name="T49" fmla="*/ 71 h 171"/>
                <a:gd name="T50" fmla="*/ 99 w 340"/>
                <a:gd name="T51" fmla="*/ 57 h 171"/>
                <a:gd name="T52" fmla="*/ 198 w 340"/>
                <a:gd name="T53" fmla="*/ 57 h 171"/>
                <a:gd name="T54" fmla="*/ 213 w 340"/>
                <a:gd name="T55" fmla="*/ 43 h 171"/>
                <a:gd name="T56" fmla="*/ 241 w 340"/>
                <a:gd name="T57" fmla="*/ 43 h 171"/>
                <a:gd name="T58" fmla="*/ 255 w 340"/>
                <a:gd name="T59" fmla="*/ 29 h 171"/>
                <a:gd name="T60" fmla="*/ 269 w 340"/>
                <a:gd name="T61" fmla="*/ 29 h 171"/>
                <a:gd name="T62" fmla="*/ 283 w 340"/>
                <a:gd name="T63" fmla="*/ 15 h 171"/>
                <a:gd name="T64" fmla="*/ 312 w 340"/>
                <a:gd name="T65" fmla="*/ 15 h 171"/>
                <a:gd name="T66" fmla="*/ 312 w 340"/>
                <a:gd name="T67" fmla="*/ 29 h 171"/>
                <a:gd name="T68" fmla="*/ 283 w 340"/>
                <a:gd name="T69" fmla="*/ 29 h 171"/>
                <a:gd name="T70" fmla="*/ 326 w 340"/>
                <a:gd name="T71" fmla="*/ 0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0" h="171">
                  <a:moveTo>
                    <a:pt x="326" y="0"/>
                  </a:moveTo>
                  <a:lnTo>
                    <a:pt x="340" y="0"/>
                  </a:lnTo>
                  <a:lnTo>
                    <a:pt x="326" y="15"/>
                  </a:lnTo>
                  <a:lnTo>
                    <a:pt x="326" y="29"/>
                  </a:lnTo>
                  <a:lnTo>
                    <a:pt x="312" y="43"/>
                  </a:lnTo>
                  <a:lnTo>
                    <a:pt x="298" y="57"/>
                  </a:lnTo>
                  <a:lnTo>
                    <a:pt x="283" y="71"/>
                  </a:lnTo>
                  <a:lnTo>
                    <a:pt x="283" y="86"/>
                  </a:lnTo>
                  <a:lnTo>
                    <a:pt x="269" y="114"/>
                  </a:lnTo>
                  <a:lnTo>
                    <a:pt x="213" y="114"/>
                  </a:lnTo>
                  <a:lnTo>
                    <a:pt x="198" y="128"/>
                  </a:lnTo>
                  <a:lnTo>
                    <a:pt x="184" y="142"/>
                  </a:lnTo>
                  <a:lnTo>
                    <a:pt x="170" y="157"/>
                  </a:lnTo>
                  <a:lnTo>
                    <a:pt x="128" y="157"/>
                  </a:lnTo>
                  <a:lnTo>
                    <a:pt x="113" y="171"/>
                  </a:lnTo>
                  <a:lnTo>
                    <a:pt x="42" y="171"/>
                  </a:lnTo>
                  <a:lnTo>
                    <a:pt x="28" y="157"/>
                  </a:lnTo>
                  <a:lnTo>
                    <a:pt x="14" y="157"/>
                  </a:lnTo>
                  <a:lnTo>
                    <a:pt x="0" y="142"/>
                  </a:lnTo>
                  <a:lnTo>
                    <a:pt x="0" y="128"/>
                  </a:lnTo>
                  <a:lnTo>
                    <a:pt x="0" y="114"/>
                  </a:lnTo>
                  <a:lnTo>
                    <a:pt x="14" y="100"/>
                  </a:lnTo>
                  <a:lnTo>
                    <a:pt x="42" y="86"/>
                  </a:lnTo>
                  <a:lnTo>
                    <a:pt x="71" y="86"/>
                  </a:lnTo>
                  <a:lnTo>
                    <a:pt x="85" y="71"/>
                  </a:lnTo>
                  <a:lnTo>
                    <a:pt x="99" y="57"/>
                  </a:lnTo>
                  <a:lnTo>
                    <a:pt x="198" y="57"/>
                  </a:lnTo>
                  <a:lnTo>
                    <a:pt x="213" y="43"/>
                  </a:lnTo>
                  <a:lnTo>
                    <a:pt x="241" y="43"/>
                  </a:lnTo>
                  <a:lnTo>
                    <a:pt x="255" y="29"/>
                  </a:lnTo>
                  <a:lnTo>
                    <a:pt x="269" y="29"/>
                  </a:lnTo>
                  <a:lnTo>
                    <a:pt x="283" y="15"/>
                  </a:lnTo>
                  <a:lnTo>
                    <a:pt x="312" y="15"/>
                  </a:lnTo>
                  <a:lnTo>
                    <a:pt x="312" y="29"/>
                  </a:lnTo>
                  <a:lnTo>
                    <a:pt x="283" y="2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6" name="Freeform 237"/>
            <p:cNvSpPr>
              <a:spLocks/>
            </p:cNvSpPr>
            <p:nvPr/>
          </p:nvSpPr>
          <p:spPr bwMode="auto">
            <a:xfrm>
              <a:off x="3091" y="3277"/>
              <a:ext cx="524" cy="326"/>
            </a:xfrm>
            <a:custGeom>
              <a:avLst/>
              <a:gdLst>
                <a:gd name="T0" fmla="*/ 170 w 524"/>
                <a:gd name="T1" fmla="*/ 0 h 326"/>
                <a:gd name="T2" fmla="*/ 184 w 524"/>
                <a:gd name="T3" fmla="*/ 28 h 326"/>
                <a:gd name="T4" fmla="*/ 198 w 524"/>
                <a:gd name="T5" fmla="*/ 0 h 326"/>
                <a:gd name="T6" fmla="*/ 213 w 524"/>
                <a:gd name="T7" fmla="*/ 28 h 326"/>
                <a:gd name="T8" fmla="*/ 241 w 524"/>
                <a:gd name="T9" fmla="*/ 28 h 326"/>
                <a:gd name="T10" fmla="*/ 241 w 524"/>
                <a:gd name="T11" fmla="*/ 42 h 326"/>
                <a:gd name="T12" fmla="*/ 255 w 524"/>
                <a:gd name="T13" fmla="*/ 42 h 326"/>
                <a:gd name="T14" fmla="*/ 283 w 524"/>
                <a:gd name="T15" fmla="*/ 57 h 326"/>
                <a:gd name="T16" fmla="*/ 283 w 524"/>
                <a:gd name="T17" fmla="*/ 85 h 326"/>
                <a:gd name="T18" fmla="*/ 326 w 524"/>
                <a:gd name="T19" fmla="*/ 85 h 326"/>
                <a:gd name="T20" fmla="*/ 312 w 524"/>
                <a:gd name="T21" fmla="*/ 99 h 326"/>
                <a:gd name="T22" fmla="*/ 312 w 524"/>
                <a:gd name="T23" fmla="*/ 113 h 326"/>
                <a:gd name="T24" fmla="*/ 340 w 524"/>
                <a:gd name="T25" fmla="*/ 113 h 326"/>
                <a:gd name="T26" fmla="*/ 354 w 524"/>
                <a:gd name="T27" fmla="*/ 156 h 326"/>
                <a:gd name="T28" fmla="*/ 368 w 524"/>
                <a:gd name="T29" fmla="*/ 113 h 326"/>
                <a:gd name="T30" fmla="*/ 383 w 524"/>
                <a:gd name="T31" fmla="*/ 113 h 326"/>
                <a:gd name="T32" fmla="*/ 397 w 524"/>
                <a:gd name="T33" fmla="*/ 99 h 326"/>
                <a:gd name="T34" fmla="*/ 397 w 524"/>
                <a:gd name="T35" fmla="*/ 113 h 326"/>
                <a:gd name="T36" fmla="*/ 425 w 524"/>
                <a:gd name="T37" fmla="*/ 113 h 326"/>
                <a:gd name="T38" fmla="*/ 425 w 524"/>
                <a:gd name="T39" fmla="*/ 156 h 326"/>
                <a:gd name="T40" fmla="*/ 482 w 524"/>
                <a:gd name="T41" fmla="*/ 156 h 326"/>
                <a:gd name="T42" fmla="*/ 496 w 524"/>
                <a:gd name="T43" fmla="*/ 198 h 326"/>
                <a:gd name="T44" fmla="*/ 524 w 524"/>
                <a:gd name="T45" fmla="*/ 213 h 326"/>
                <a:gd name="T46" fmla="*/ 524 w 524"/>
                <a:gd name="T47" fmla="*/ 255 h 326"/>
                <a:gd name="T48" fmla="*/ 496 w 524"/>
                <a:gd name="T49" fmla="*/ 269 h 326"/>
                <a:gd name="T50" fmla="*/ 468 w 524"/>
                <a:gd name="T51" fmla="*/ 269 h 326"/>
                <a:gd name="T52" fmla="*/ 454 w 524"/>
                <a:gd name="T53" fmla="*/ 284 h 326"/>
                <a:gd name="T54" fmla="*/ 439 w 524"/>
                <a:gd name="T55" fmla="*/ 312 h 326"/>
                <a:gd name="T56" fmla="*/ 439 w 524"/>
                <a:gd name="T57" fmla="*/ 326 h 326"/>
                <a:gd name="T58" fmla="*/ 241 w 524"/>
                <a:gd name="T59" fmla="*/ 326 h 326"/>
                <a:gd name="T60" fmla="*/ 241 w 524"/>
                <a:gd name="T61" fmla="*/ 284 h 326"/>
                <a:gd name="T62" fmla="*/ 213 w 524"/>
                <a:gd name="T63" fmla="*/ 269 h 326"/>
                <a:gd name="T64" fmla="*/ 198 w 524"/>
                <a:gd name="T65" fmla="*/ 284 h 326"/>
                <a:gd name="T66" fmla="*/ 184 w 524"/>
                <a:gd name="T67" fmla="*/ 284 h 326"/>
                <a:gd name="T68" fmla="*/ 184 w 524"/>
                <a:gd name="T69" fmla="*/ 326 h 326"/>
                <a:gd name="T70" fmla="*/ 113 w 524"/>
                <a:gd name="T71" fmla="*/ 326 h 326"/>
                <a:gd name="T72" fmla="*/ 113 w 524"/>
                <a:gd name="T73" fmla="*/ 284 h 326"/>
                <a:gd name="T74" fmla="*/ 71 w 524"/>
                <a:gd name="T75" fmla="*/ 284 h 326"/>
                <a:gd name="T76" fmla="*/ 71 w 524"/>
                <a:gd name="T77" fmla="*/ 269 h 326"/>
                <a:gd name="T78" fmla="*/ 57 w 524"/>
                <a:gd name="T79" fmla="*/ 269 h 326"/>
                <a:gd name="T80" fmla="*/ 42 w 524"/>
                <a:gd name="T81" fmla="*/ 255 h 326"/>
                <a:gd name="T82" fmla="*/ 42 w 524"/>
                <a:gd name="T83" fmla="*/ 227 h 326"/>
                <a:gd name="T84" fmla="*/ 28 w 524"/>
                <a:gd name="T85" fmla="*/ 227 h 326"/>
                <a:gd name="T86" fmla="*/ 28 w 524"/>
                <a:gd name="T87" fmla="*/ 213 h 326"/>
                <a:gd name="T88" fmla="*/ 0 w 524"/>
                <a:gd name="T89" fmla="*/ 213 h 326"/>
                <a:gd name="T90" fmla="*/ 0 w 524"/>
                <a:gd name="T91" fmla="*/ 113 h 326"/>
                <a:gd name="T92" fmla="*/ 0 w 524"/>
                <a:gd name="T93" fmla="*/ 85 h 326"/>
                <a:gd name="T94" fmla="*/ 42 w 524"/>
                <a:gd name="T95" fmla="*/ 85 h 326"/>
                <a:gd name="T96" fmla="*/ 57 w 524"/>
                <a:gd name="T97" fmla="*/ 57 h 326"/>
                <a:gd name="T98" fmla="*/ 71 w 524"/>
                <a:gd name="T99" fmla="*/ 57 h 326"/>
                <a:gd name="T100" fmla="*/ 71 w 524"/>
                <a:gd name="T101" fmla="*/ 42 h 326"/>
                <a:gd name="T102" fmla="*/ 156 w 524"/>
                <a:gd name="T103" fmla="*/ 42 h 326"/>
                <a:gd name="T104" fmla="*/ 156 w 524"/>
                <a:gd name="T105" fmla="*/ 28 h 326"/>
                <a:gd name="T106" fmla="*/ 170 w 524"/>
                <a:gd name="T107" fmla="*/ 28 h 326"/>
                <a:gd name="T108" fmla="*/ 170 w 524"/>
                <a:gd name="T109" fmla="*/ 0 h 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24" h="326">
                  <a:moveTo>
                    <a:pt x="170" y="0"/>
                  </a:moveTo>
                  <a:lnTo>
                    <a:pt x="184" y="28"/>
                  </a:lnTo>
                  <a:lnTo>
                    <a:pt x="198" y="0"/>
                  </a:lnTo>
                  <a:lnTo>
                    <a:pt x="213" y="28"/>
                  </a:lnTo>
                  <a:lnTo>
                    <a:pt x="241" y="28"/>
                  </a:lnTo>
                  <a:lnTo>
                    <a:pt x="241" y="42"/>
                  </a:lnTo>
                  <a:lnTo>
                    <a:pt x="255" y="42"/>
                  </a:lnTo>
                  <a:lnTo>
                    <a:pt x="283" y="57"/>
                  </a:lnTo>
                  <a:lnTo>
                    <a:pt x="283" y="85"/>
                  </a:lnTo>
                  <a:lnTo>
                    <a:pt x="326" y="85"/>
                  </a:lnTo>
                  <a:lnTo>
                    <a:pt x="312" y="99"/>
                  </a:lnTo>
                  <a:lnTo>
                    <a:pt x="312" y="113"/>
                  </a:lnTo>
                  <a:lnTo>
                    <a:pt x="340" y="113"/>
                  </a:lnTo>
                  <a:lnTo>
                    <a:pt x="354" y="156"/>
                  </a:lnTo>
                  <a:lnTo>
                    <a:pt x="368" y="113"/>
                  </a:lnTo>
                  <a:lnTo>
                    <a:pt x="383" y="113"/>
                  </a:lnTo>
                  <a:lnTo>
                    <a:pt x="397" y="99"/>
                  </a:lnTo>
                  <a:lnTo>
                    <a:pt x="397" y="113"/>
                  </a:lnTo>
                  <a:lnTo>
                    <a:pt x="425" y="113"/>
                  </a:lnTo>
                  <a:lnTo>
                    <a:pt x="425" y="156"/>
                  </a:lnTo>
                  <a:lnTo>
                    <a:pt x="482" y="156"/>
                  </a:lnTo>
                  <a:lnTo>
                    <a:pt x="496" y="198"/>
                  </a:lnTo>
                  <a:lnTo>
                    <a:pt x="524" y="213"/>
                  </a:lnTo>
                  <a:lnTo>
                    <a:pt x="524" y="255"/>
                  </a:lnTo>
                  <a:lnTo>
                    <a:pt x="496" y="269"/>
                  </a:lnTo>
                  <a:lnTo>
                    <a:pt x="468" y="269"/>
                  </a:lnTo>
                  <a:lnTo>
                    <a:pt x="454" y="284"/>
                  </a:lnTo>
                  <a:lnTo>
                    <a:pt x="439" y="312"/>
                  </a:lnTo>
                  <a:lnTo>
                    <a:pt x="439" y="326"/>
                  </a:lnTo>
                  <a:lnTo>
                    <a:pt x="241" y="326"/>
                  </a:lnTo>
                  <a:lnTo>
                    <a:pt x="241" y="284"/>
                  </a:lnTo>
                  <a:lnTo>
                    <a:pt x="213" y="269"/>
                  </a:lnTo>
                  <a:lnTo>
                    <a:pt x="198" y="284"/>
                  </a:lnTo>
                  <a:lnTo>
                    <a:pt x="184" y="284"/>
                  </a:lnTo>
                  <a:lnTo>
                    <a:pt x="184" y="326"/>
                  </a:lnTo>
                  <a:lnTo>
                    <a:pt x="113" y="326"/>
                  </a:lnTo>
                  <a:lnTo>
                    <a:pt x="113" y="284"/>
                  </a:lnTo>
                  <a:lnTo>
                    <a:pt x="71" y="284"/>
                  </a:lnTo>
                  <a:lnTo>
                    <a:pt x="71" y="269"/>
                  </a:lnTo>
                  <a:lnTo>
                    <a:pt x="57" y="269"/>
                  </a:lnTo>
                  <a:lnTo>
                    <a:pt x="42" y="255"/>
                  </a:lnTo>
                  <a:lnTo>
                    <a:pt x="42" y="227"/>
                  </a:lnTo>
                  <a:lnTo>
                    <a:pt x="28" y="227"/>
                  </a:lnTo>
                  <a:lnTo>
                    <a:pt x="28" y="213"/>
                  </a:lnTo>
                  <a:lnTo>
                    <a:pt x="0" y="213"/>
                  </a:lnTo>
                  <a:lnTo>
                    <a:pt x="0" y="113"/>
                  </a:lnTo>
                  <a:lnTo>
                    <a:pt x="0" y="85"/>
                  </a:lnTo>
                  <a:lnTo>
                    <a:pt x="42" y="85"/>
                  </a:lnTo>
                  <a:lnTo>
                    <a:pt x="57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156" y="42"/>
                  </a:lnTo>
                  <a:lnTo>
                    <a:pt x="156" y="28"/>
                  </a:lnTo>
                  <a:lnTo>
                    <a:pt x="170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7" name="Freeform 238"/>
            <p:cNvSpPr>
              <a:spLocks/>
            </p:cNvSpPr>
            <p:nvPr/>
          </p:nvSpPr>
          <p:spPr bwMode="auto">
            <a:xfrm>
              <a:off x="2836" y="2511"/>
              <a:ext cx="212" cy="284"/>
            </a:xfrm>
            <a:custGeom>
              <a:avLst/>
              <a:gdLst>
                <a:gd name="T0" fmla="*/ 113 w 212"/>
                <a:gd name="T1" fmla="*/ 0 h 284"/>
                <a:gd name="T2" fmla="*/ 184 w 212"/>
                <a:gd name="T3" fmla="*/ 0 h 284"/>
                <a:gd name="T4" fmla="*/ 184 w 212"/>
                <a:gd name="T5" fmla="*/ 14 h 284"/>
                <a:gd name="T6" fmla="*/ 170 w 212"/>
                <a:gd name="T7" fmla="*/ 14 h 284"/>
                <a:gd name="T8" fmla="*/ 156 w 212"/>
                <a:gd name="T9" fmla="*/ 28 h 284"/>
                <a:gd name="T10" fmla="*/ 170 w 212"/>
                <a:gd name="T11" fmla="*/ 71 h 284"/>
                <a:gd name="T12" fmla="*/ 212 w 212"/>
                <a:gd name="T13" fmla="*/ 71 h 284"/>
                <a:gd name="T14" fmla="*/ 184 w 212"/>
                <a:gd name="T15" fmla="*/ 113 h 284"/>
                <a:gd name="T16" fmla="*/ 156 w 212"/>
                <a:gd name="T17" fmla="*/ 113 h 284"/>
                <a:gd name="T18" fmla="*/ 141 w 212"/>
                <a:gd name="T19" fmla="*/ 128 h 284"/>
                <a:gd name="T20" fmla="*/ 127 w 212"/>
                <a:gd name="T21" fmla="*/ 128 h 284"/>
                <a:gd name="T22" fmla="*/ 127 w 212"/>
                <a:gd name="T23" fmla="*/ 142 h 284"/>
                <a:gd name="T24" fmla="*/ 113 w 212"/>
                <a:gd name="T25" fmla="*/ 170 h 284"/>
                <a:gd name="T26" fmla="*/ 113 w 212"/>
                <a:gd name="T27" fmla="*/ 198 h 284"/>
                <a:gd name="T28" fmla="*/ 85 w 212"/>
                <a:gd name="T29" fmla="*/ 198 h 284"/>
                <a:gd name="T30" fmla="*/ 85 w 212"/>
                <a:gd name="T31" fmla="*/ 284 h 284"/>
                <a:gd name="T32" fmla="*/ 28 w 212"/>
                <a:gd name="T33" fmla="*/ 284 h 284"/>
                <a:gd name="T34" fmla="*/ 28 w 212"/>
                <a:gd name="T35" fmla="*/ 255 h 284"/>
                <a:gd name="T36" fmla="*/ 14 w 212"/>
                <a:gd name="T37" fmla="*/ 241 h 284"/>
                <a:gd name="T38" fmla="*/ 14 w 212"/>
                <a:gd name="T39" fmla="*/ 198 h 284"/>
                <a:gd name="T40" fmla="*/ 28 w 212"/>
                <a:gd name="T41" fmla="*/ 198 h 284"/>
                <a:gd name="T42" fmla="*/ 28 w 212"/>
                <a:gd name="T43" fmla="*/ 184 h 284"/>
                <a:gd name="T44" fmla="*/ 14 w 212"/>
                <a:gd name="T45" fmla="*/ 170 h 284"/>
                <a:gd name="T46" fmla="*/ 0 w 212"/>
                <a:gd name="T47" fmla="*/ 170 h 284"/>
                <a:gd name="T48" fmla="*/ 0 w 212"/>
                <a:gd name="T49" fmla="*/ 71 h 284"/>
                <a:gd name="T50" fmla="*/ 14 w 212"/>
                <a:gd name="T51" fmla="*/ 71 h 284"/>
                <a:gd name="T52" fmla="*/ 14 w 212"/>
                <a:gd name="T53" fmla="*/ 14 h 284"/>
                <a:gd name="T54" fmla="*/ 28 w 212"/>
                <a:gd name="T55" fmla="*/ 14 h 284"/>
                <a:gd name="T56" fmla="*/ 42 w 212"/>
                <a:gd name="T57" fmla="*/ 28 h 284"/>
                <a:gd name="T58" fmla="*/ 42 w 212"/>
                <a:gd name="T59" fmla="*/ 14 h 284"/>
                <a:gd name="T60" fmla="*/ 85 w 212"/>
                <a:gd name="T61" fmla="*/ 14 h 284"/>
                <a:gd name="T62" fmla="*/ 85 w 212"/>
                <a:gd name="T63" fmla="*/ 28 h 284"/>
                <a:gd name="T64" fmla="*/ 99 w 212"/>
                <a:gd name="T65" fmla="*/ 14 h 284"/>
                <a:gd name="T66" fmla="*/ 99 w 212"/>
                <a:gd name="T67" fmla="*/ 0 h 284"/>
                <a:gd name="T68" fmla="*/ 113 w 212"/>
                <a:gd name="T69" fmla="*/ 0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" h="284">
                  <a:moveTo>
                    <a:pt x="113" y="0"/>
                  </a:moveTo>
                  <a:lnTo>
                    <a:pt x="184" y="0"/>
                  </a:lnTo>
                  <a:lnTo>
                    <a:pt x="184" y="14"/>
                  </a:lnTo>
                  <a:lnTo>
                    <a:pt x="170" y="14"/>
                  </a:lnTo>
                  <a:lnTo>
                    <a:pt x="156" y="28"/>
                  </a:lnTo>
                  <a:lnTo>
                    <a:pt x="170" y="71"/>
                  </a:lnTo>
                  <a:lnTo>
                    <a:pt x="212" y="71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41" y="128"/>
                  </a:lnTo>
                  <a:lnTo>
                    <a:pt x="127" y="128"/>
                  </a:lnTo>
                  <a:lnTo>
                    <a:pt x="127" y="142"/>
                  </a:lnTo>
                  <a:lnTo>
                    <a:pt x="113" y="170"/>
                  </a:lnTo>
                  <a:lnTo>
                    <a:pt x="113" y="198"/>
                  </a:lnTo>
                  <a:lnTo>
                    <a:pt x="85" y="198"/>
                  </a:lnTo>
                  <a:lnTo>
                    <a:pt x="85" y="284"/>
                  </a:lnTo>
                  <a:lnTo>
                    <a:pt x="28" y="284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14" y="198"/>
                  </a:lnTo>
                  <a:lnTo>
                    <a:pt x="28" y="198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4" y="14"/>
                  </a:lnTo>
                  <a:lnTo>
                    <a:pt x="28" y="14"/>
                  </a:lnTo>
                  <a:lnTo>
                    <a:pt x="42" y="28"/>
                  </a:lnTo>
                  <a:lnTo>
                    <a:pt x="42" y="14"/>
                  </a:lnTo>
                  <a:lnTo>
                    <a:pt x="85" y="14"/>
                  </a:lnTo>
                  <a:lnTo>
                    <a:pt x="85" y="28"/>
                  </a:lnTo>
                  <a:lnTo>
                    <a:pt x="99" y="14"/>
                  </a:lnTo>
                  <a:lnTo>
                    <a:pt x="99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8" name="Freeform 239"/>
            <p:cNvSpPr>
              <a:spLocks/>
            </p:cNvSpPr>
            <p:nvPr/>
          </p:nvSpPr>
          <p:spPr bwMode="auto">
            <a:xfrm>
              <a:off x="2864" y="2412"/>
              <a:ext cx="184" cy="99"/>
            </a:xfrm>
            <a:custGeom>
              <a:avLst/>
              <a:gdLst>
                <a:gd name="T0" fmla="*/ 142 w 184"/>
                <a:gd name="T1" fmla="*/ 0 h 99"/>
                <a:gd name="T2" fmla="*/ 184 w 184"/>
                <a:gd name="T3" fmla="*/ 0 h 99"/>
                <a:gd name="T4" fmla="*/ 184 w 184"/>
                <a:gd name="T5" fmla="*/ 56 h 99"/>
                <a:gd name="T6" fmla="*/ 156 w 184"/>
                <a:gd name="T7" fmla="*/ 56 h 99"/>
                <a:gd name="T8" fmla="*/ 156 w 184"/>
                <a:gd name="T9" fmla="*/ 70 h 99"/>
                <a:gd name="T10" fmla="*/ 142 w 184"/>
                <a:gd name="T11" fmla="*/ 56 h 99"/>
                <a:gd name="T12" fmla="*/ 57 w 184"/>
                <a:gd name="T13" fmla="*/ 56 h 99"/>
                <a:gd name="T14" fmla="*/ 57 w 184"/>
                <a:gd name="T15" fmla="*/ 70 h 99"/>
                <a:gd name="T16" fmla="*/ 43 w 184"/>
                <a:gd name="T17" fmla="*/ 70 h 99"/>
                <a:gd name="T18" fmla="*/ 28 w 184"/>
                <a:gd name="T19" fmla="*/ 99 h 99"/>
                <a:gd name="T20" fmla="*/ 0 w 184"/>
                <a:gd name="T21" fmla="*/ 99 h 99"/>
                <a:gd name="T22" fmla="*/ 14 w 184"/>
                <a:gd name="T23" fmla="*/ 70 h 99"/>
                <a:gd name="T24" fmla="*/ 14 w 184"/>
                <a:gd name="T25" fmla="*/ 56 h 99"/>
                <a:gd name="T26" fmla="*/ 28 w 184"/>
                <a:gd name="T27" fmla="*/ 56 h 99"/>
                <a:gd name="T28" fmla="*/ 43 w 184"/>
                <a:gd name="T29" fmla="*/ 42 h 99"/>
                <a:gd name="T30" fmla="*/ 99 w 184"/>
                <a:gd name="T31" fmla="*/ 42 h 99"/>
                <a:gd name="T32" fmla="*/ 113 w 184"/>
                <a:gd name="T33" fmla="*/ 14 h 99"/>
                <a:gd name="T34" fmla="*/ 128 w 184"/>
                <a:gd name="T35" fmla="*/ 14 h 99"/>
                <a:gd name="T36" fmla="*/ 142 w 184"/>
                <a:gd name="T37" fmla="*/ 0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99">
                  <a:moveTo>
                    <a:pt x="14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56" y="56"/>
                  </a:lnTo>
                  <a:lnTo>
                    <a:pt x="156" y="70"/>
                  </a:lnTo>
                  <a:lnTo>
                    <a:pt x="142" y="56"/>
                  </a:lnTo>
                  <a:lnTo>
                    <a:pt x="57" y="56"/>
                  </a:lnTo>
                  <a:lnTo>
                    <a:pt x="57" y="70"/>
                  </a:lnTo>
                  <a:lnTo>
                    <a:pt x="43" y="70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43" y="42"/>
                  </a:lnTo>
                  <a:lnTo>
                    <a:pt x="99" y="42"/>
                  </a:lnTo>
                  <a:lnTo>
                    <a:pt x="113" y="14"/>
                  </a:lnTo>
                  <a:lnTo>
                    <a:pt x="128" y="1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59" name="Freeform 240"/>
            <p:cNvSpPr>
              <a:spLocks/>
            </p:cNvSpPr>
            <p:nvPr/>
          </p:nvSpPr>
          <p:spPr bwMode="auto">
            <a:xfrm>
              <a:off x="2963" y="2681"/>
              <a:ext cx="57" cy="71"/>
            </a:xfrm>
            <a:custGeom>
              <a:avLst/>
              <a:gdLst>
                <a:gd name="T0" fmla="*/ 14 w 57"/>
                <a:gd name="T1" fmla="*/ 0 h 71"/>
                <a:gd name="T2" fmla="*/ 29 w 57"/>
                <a:gd name="T3" fmla="*/ 0 h 71"/>
                <a:gd name="T4" fmla="*/ 29 w 57"/>
                <a:gd name="T5" fmla="*/ 14 h 71"/>
                <a:gd name="T6" fmla="*/ 57 w 57"/>
                <a:gd name="T7" fmla="*/ 14 h 71"/>
                <a:gd name="T8" fmla="*/ 57 w 57"/>
                <a:gd name="T9" fmla="*/ 71 h 71"/>
                <a:gd name="T10" fmla="*/ 14 w 57"/>
                <a:gd name="T11" fmla="*/ 71 h 71"/>
                <a:gd name="T12" fmla="*/ 14 w 57"/>
                <a:gd name="T13" fmla="*/ 57 h 71"/>
                <a:gd name="T14" fmla="*/ 0 w 57"/>
                <a:gd name="T15" fmla="*/ 57 h 71"/>
                <a:gd name="T16" fmla="*/ 0 w 57"/>
                <a:gd name="T17" fmla="*/ 14 h 71"/>
                <a:gd name="T18" fmla="*/ 14 w 57"/>
                <a:gd name="T19" fmla="*/ 14 h 71"/>
                <a:gd name="T20" fmla="*/ 14 w 57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1">
                  <a:moveTo>
                    <a:pt x="14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71"/>
                  </a:lnTo>
                  <a:lnTo>
                    <a:pt x="14" y="71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0" name="Freeform 241"/>
            <p:cNvSpPr>
              <a:spLocks/>
            </p:cNvSpPr>
            <p:nvPr/>
          </p:nvSpPr>
          <p:spPr bwMode="auto">
            <a:xfrm>
              <a:off x="3048" y="2639"/>
              <a:ext cx="100" cy="127"/>
            </a:xfrm>
            <a:custGeom>
              <a:avLst/>
              <a:gdLst>
                <a:gd name="T0" fmla="*/ 85 w 100"/>
                <a:gd name="T1" fmla="*/ 0 h 127"/>
                <a:gd name="T2" fmla="*/ 100 w 100"/>
                <a:gd name="T3" fmla="*/ 0 h 127"/>
                <a:gd name="T4" fmla="*/ 100 w 100"/>
                <a:gd name="T5" fmla="*/ 42 h 127"/>
                <a:gd name="T6" fmla="*/ 85 w 100"/>
                <a:gd name="T7" fmla="*/ 56 h 127"/>
                <a:gd name="T8" fmla="*/ 71 w 100"/>
                <a:gd name="T9" fmla="*/ 56 h 127"/>
                <a:gd name="T10" fmla="*/ 71 w 100"/>
                <a:gd name="T11" fmla="*/ 70 h 127"/>
                <a:gd name="T12" fmla="*/ 85 w 100"/>
                <a:gd name="T13" fmla="*/ 70 h 127"/>
                <a:gd name="T14" fmla="*/ 71 w 100"/>
                <a:gd name="T15" fmla="*/ 99 h 127"/>
                <a:gd name="T16" fmla="*/ 71 w 100"/>
                <a:gd name="T17" fmla="*/ 113 h 127"/>
                <a:gd name="T18" fmla="*/ 57 w 100"/>
                <a:gd name="T19" fmla="*/ 127 h 127"/>
                <a:gd name="T20" fmla="*/ 43 w 100"/>
                <a:gd name="T21" fmla="*/ 127 h 127"/>
                <a:gd name="T22" fmla="*/ 43 w 100"/>
                <a:gd name="T23" fmla="*/ 70 h 127"/>
                <a:gd name="T24" fmla="*/ 14 w 100"/>
                <a:gd name="T25" fmla="*/ 70 h 127"/>
                <a:gd name="T26" fmla="*/ 14 w 100"/>
                <a:gd name="T27" fmla="*/ 56 h 127"/>
                <a:gd name="T28" fmla="*/ 0 w 100"/>
                <a:gd name="T29" fmla="*/ 42 h 127"/>
                <a:gd name="T30" fmla="*/ 0 w 100"/>
                <a:gd name="T31" fmla="*/ 14 h 127"/>
                <a:gd name="T32" fmla="*/ 43 w 100"/>
                <a:gd name="T33" fmla="*/ 14 h 127"/>
                <a:gd name="T34" fmla="*/ 57 w 100"/>
                <a:gd name="T35" fmla="*/ 42 h 127"/>
                <a:gd name="T36" fmla="*/ 71 w 100"/>
                <a:gd name="T37" fmla="*/ 42 h 127"/>
                <a:gd name="T38" fmla="*/ 85 w 100"/>
                <a:gd name="T39" fmla="*/ 14 h 127"/>
                <a:gd name="T40" fmla="*/ 85 w 100"/>
                <a:gd name="T41" fmla="*/ 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" h="127">
                  <a:moveTo>
                    <a:pt x="85" y="0"/>
                  </a:moveTo>
                  <a:lnTo>
                    <a:pt x="100" y="0"/>
                  </a:lnTo>
                  <a:lnTo>
                    <a:pt x="100" y="42"/>
                  </a:lnTo>
                  <a:lnTo>
                    <a:pt x="85" y="56"/>
                  </a:lnTo>
                  <a:lnTo>
                    <a:pt x="71" y="56"/>
                  </a:lnTo>
                  <a:lnTo>
                    <a:pt x="71" y="70"/>
                  </a:lnTo>
                  <a:lnTo>
                    <a:pt x="85" y="70"/>
                  </a:lnTo>
                  <a:lnTo>
                    <a:pt x="71" y="99"/>
                  </a:lnTo>
                  <a:lnTo>
                    <a:pt x="71" y="113"/>
                  </a:lnTo>
                  <a:lnTo>
                    <a:pt x="57" y="127"/>
                  </a:lnTo>
                  <a:lnTo>
                    <a:pt x="43" y="127"/>
                  </a:lnTo>
                  <a:lnTo>
                    <a:pt x="43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43" y="14"/>
                  </a:lnTo>
                  <a:lnTo>
                    <a:pt x="57" y="42"/>
                  </a:lnTo>
                  <a:lnTo>
                    <a:pt x="71" y="42"/>
                  </a:lnTo>
                  <a:lnTo>
                    <a:pt x="85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1" name="Freeform 242"/>
            <p:cNvSpPr>
              <a:spLocks/>
            </p:cNvSpPr>
            <p:nvPr/>
          </p:nvSpPr>
          <p:spPr bwMode="auto">
            <a:xfrm>
              <a:off x="3048" y="2766"/>
              <a:ext cx="43" cy="43"/>
            </a:xfrm>
            <a:custGeom>
              <a:avLst/>
              <a:gdLst>
                <a:gd name="T0" fmla="*/ 0 w 43"/>
                <a:gd name="T1" fmla="*/ 0 h 43"/>
                <a:gd name="T2" fmla="*/ 0 w 43"/>
                <a:gd name="T3" fmla="*/ 29 h 43"/>
                <a:gd name="T4" fmla="*/ 43 w 43"/>
                <a:gd name="T5" fmla="*/ 29 h 43"/>
                <a:gd name="T6" fmla="*/ 43 w 43"/>
                <a:gd name="T7" fmla="*/ 43 h 43"/>
                <a:gd name="T8" fmla="*/ 0 w 43"/>
                <a:gd name="T9" fmla="*/ 43 h 43"/>
                <a:gd name="T10" fmla="*/ 0 w 43"/>
                <a:gd name="T11" fmla="*/ 29 h 43"/>
                <a:gd name="T12" fmla="*/ 0 w 43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43">
                  <a:moveTo>
                    <a:pt x="0" y="0"/>
                  </a:moveTo>
                  <a:lnTo>
                    <a:pt x="0" y="29"/>
                  </a:lnTo>
                  <a:lnTo>
                    <a:pt x="43" y="29"/>
                  </a:lnTo>
                  <a:lnTo>
                    <a:pt x="43" y="43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2" name="Freeform 243"/>
            <p:cNvSpPr>
              <a:spLocks/>
            </p:cNvSpPr>
            <p:nvPr/>
          </p:nvSpPr>
          <p:spPr bwMode="auto">
            <a:xfrm>
              <a:off x="3942" y="2185"/>
              <a:ext cx="311" cy="283"/>
            </a:xfrm>
            <a:custGeom>
              <a:avLst/>
              <a:gdLst>
                <a:gd name="T0" fmla="*/ 113 w 311"/>
                <a:gd name="T1" fmla="*/ 0 h 283"/>
                <a:gd name="T2" fmla="*/ 127 w 311"/>
                <a:gd name="T3" fmla="*/ 0 h 283"/>
                <a:gd name="T4" fmla="*/ 141 w 311"/>
                <a:gd name="T5" fmla="*/ 14 h 283"/>
                <a:gd name="T6" fmla="*/ 156 w 311"/>
                <a:gd name="T7" fmla="*/ 0 h 283"/>
                <a:gd name="T8" fmla="*/ 184 w 311"/>
                <a:gd name="T9" fmla="*/ 0 h 283"/>
                <a:gd name="T10" fmla="*/ 184 w 311"/>
                <a:gd name="T11" fmla="*/ 14 h 283"/>
                <a:gd name="T12" fmla="*/ 212 w 311"/>
                <a:gd name="T13" fmla="*/ 14 h 283"/>
                <a:gd name="T14" fmla="*/ 212 w 311"/>
                <a:gd name="T15" fmla="*/ 0 h 283"/>
                <a:gd name="T16" fmla="*/ 241 w 311"/>
                <a:gd name="T17" fmla="*/ 0 h 283"/>
                <a:gd name="T18" fmla="*/ 241 w 311"/>
                <a:gd name="T19" fmla="*/ 14 h 283"/>
                <a:gd name="T20" fmla="*/ 255 w 311"/>
                <a:gd name="T21" fmla="*/ 42 h 283"/>
                <a:gd name="T22" fmla="*/ 283 w 311"/>
                <a:gd name="T23" fmla="*/ 14 h 283"/>
                <a:gd name="T24" fmla="*/ 283 w 311"/>
                <a:gd name="T25" fmla="*/ 0 h 283"/>
                <a:gd name="T26" fmla="*/ 297 w 311"/>
                <a:gd name="T27" fmla="*/ 14 h 283"/>
                <a:gd name="T28" fmla="*/ 311 w 311"/>
                <a:gd name="T29" fmla="*/ 42 h 283"/>
                <a:gd name="T30" fmla="*/ 297 w 311"/>
                <a:gd name="T31" fmla="*/ 42 h 283"/>
                <a:gd name="T32" fmla="*/ 283 w 311"/>
                <a:gd name="T33" fmla="*/ 56 h 283"/>
                <a:gd name="T34" fmla="*/ 283 w 311"/>
                <a:gd name="T35" fmla="*/ 71 h 283"/>
                <a:gd name="T36" fmla="*/ 241 w 311"/>
                <a:gd name="T37" fmla="*/ 71 h 283"/>
                <a:gd name="T38" fmla="*/ 241 w 311"/>
                <a:gd name="T39" fmla="*/ 156 h 283"/>
                <a:gd name="T40" fmla="*/ 255 w 311"/>
                <a:gd name="T41" fmla="*/ 170 h 283"/>
                <a:gd name="T42" fmla="*/ 283 w 311"/>
                <a:gd name="T43" fmla="*/ 184 h 283"/>
                <a:gd name="T44" fmla="*/ 283 w 311"/>
                <a:gd name="T45" fmla="*/ 212 h 283"/>
                <a:gd name="T46" fmla="*/ 297 w 311"/>
                <a:gd name="T47" fmla="*/ 227 h 283"/>
                <a:gd name="T48" fmla="*/ 297 w 311"/>
                <a:gd name="T49" fmla="*/ 269 h 283"/>
                <a:gd name="T50" fmla="*/ 283 w 311"/>
                <a:gd name="T51" fmla="*/ 269 h 283"/>
                <a:gd name="T52" fmla="*/ 283 w 311"/>
                <a:gd name="T53" fmla="*/ 241 h 283"/>
                <a:gd name="T54" fmla="*/ 255 w 311"/>
                <a:gd name="T55" fmla="*/ 241 h 283"/>
                <a:gd name="T56" fmla="*/ 255 w 311"/>
                <a:gd name="T57" fmla="*/ 269 h 283"/>
                <a:gd name="T58" fmla="*/ 241 w 311"/>
                <a:gd name="T59" fmla="*/ 283 h 283"/>
                <a:gd name="T60" fmla="*/ 212 w 311"/>
                <a:gd name="T61" fmla="*/ 269 h 283"/>
                <a:gd name="T62" fmla="*/ 198 w 311"/>
                <a:gd name="T63" fmla="*/ 241 h 283"/>
                <a:gd name="T64" fmla="*/ 170 w 311"/>
                <a:gd name="T65" fmla="*/ 241 h 283"/>
                <a:gd name="T66" fmla="*/ 156 w 311"/>
                <a:gd name="T67" fmla="*/ 227 h 283"/>
                <a:gd name="T68" fmla="*/ 99 w 311"/>
                <a:gd name="T69" fmla="*/ 227 h 283"/>
                <a:gd name="T70" fmla="*/ 85 w 311"/>
                <a:gd name="T71" fmla="*/ 241 h 283"/>
                <a:gd name="T72" fmla="*/ 56 w 311"/>
                <a:gd name="T73" fmla="*/ 241 h 283"/>
                <a:gd name="T74" fmla="*/ 56 w 311"/>
                <a:gd name="T75" fmla="*/ 227 h 283"/>
                <a:gd name="T76" fmla="*/ 70 w 311"/>
                <a:gd name="T77" fmla="*/ 212 h 283"/>
                <a:gd name="T78" fmla="*/ 70 w 311"/>
                <a:gd name="T79" fmla="*/ 184 h 283"/>
                <a:gd name="T80" fmla="*/ 28 w 311"/>
                <a:gd name="T81" fmla="*/ 184 h 283"/>
                <a:gd name="T82" fmla="*/ 14 w 311"/>
                <a:gd name="T83" fmla="*/ 170 h 283"/>
                <a:gd name="T84" fmla="*/ 0 w 311"/>
                <a:gd name="T85" fmla="*/ 170 h 283"/>
                <a:gd name="T86" fmla="*/ 0 w 311"/>
                <a:gd name="T87" fmla="*/ 113 h 283"/>
                <a:gd name="T88" fmla="*/ 14 w 311"/>
                <a:gd name="T89" fmla="*/ 113 h 283"/>
                <a:gd name="T90" fmla="*/ 0 w 311"/>
                <a:gd name="T91" fmla="*/ 71 h 283"/>
                <a:gd name="T92" fmla="*/ 0 w 311"/>
                <a:gd name="T93" fmla="*/ 56 h 283"/>
                <a:gd name="T94" fmla="*/ 14 w 311"/>
                <a:gd name="T95" fmla="*/ 42 h 283"/>
                <a:gd name="T96" fmla="*/ 70 w 311"/>
                <a:gd name="T97" fmla="*/ 42 h 283"/>
                <a:gd name="T98" fmla="*/ 70 w 311"/>
                <a:gd name="T99" fmla="*/ 14 h 283"/>
                <a:gd name="T100" fmla="*/ 85 w 311"/>
                <a:gd name="T101" fmla="*/ 0 h 283"/>
                <a:gd name="T102" fmla="*/ 99 w 311"/>
                <a:gd name="T103" fmla="*/ 14 h 283"/>
                <a:gd name="T104" fmla="*/ 113 w 311"/>
                <a:gd name="T105" fmla="*/ 14 h 283"/>
                <a:gd name="T106" fmla="*/ 113 w 311"/>
                <a:gd name="T107" fmla="*/ 0 h 2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1" h="283">
                  <a:moveTo>
                    <a:pt x="113" y="0"/>
                  </a:moveTo>
                  <a:lnTo>
                    <a:pt x="127" y="0"/>
                  </a:lnTo>
                  <a:lnTo>
                    <a:pt x="141" y="1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212" y="14"/>
                  </a:lnTo>
                  <a:lnTo>
                    <a:pt x="212" y="0"/>
                  </a:lnTo>
                  <a:lnTo>
                    <a:pt x="241" y="0"/>
                  </a:lnTo>
                  <a:lnTo>
                    <a:pt x="241" y="14"/>
                  </a:lnTo>
                  <a:lnTo>
                    <a:pt x="255" y="42"/>
                  </a:lnTo>
                  <a:lnTo>
                    <a:pt x="283" y="14"/>
                  </a:lnTo>
                  <a:lnTo>
                    <a:pt x="283" y="0"/>
                  </a:lnTo>
                  <a:lnTo>
                    <a:pt x="297" y="14"/>
                  </a:lnTo>
                  <a:lnTo>
                    <a:pt x="311" y="42"/>
                  </a:lnTo>
                  <a:lnTo>
                    <a:pt x="297" y="42"/>
                  </a:lnTo>
                  <a:lnTo>
                    <a:pt x="283" y="56"/>
                  </a:lnTo>
                  <a:lnTo>
                    <a:pt x="283" y="71"/>
                  </a:lnTo>
                  <a:lnTo>
                    <a:pt x="241" y="71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283" y="184"/>
                  </a:lnTo>
                  <a:lnTo>
                    <a:pt x="283" y="212"/>
                  </a:lnTo>
                  <a:lnTo>
                    <a:pt x="297" y="227"/>
                  </a:lnTo>
                  <a:lnTo>
                    <a:pt x="297" y="269"/>
                  </a:lnTo>
                  <a:lnTo>
                    <a:pt x="283" y="269"/>
                  </a:lnTo>
                  <a:lnTo>
                    <a:pt x="283" y="241"/>
                  </a:lnTo>
                  <a:lnTo>
                    <a:pt x="255" y="241"/>
                  </a:lnTo>
                  <a:lnTo>
                    <a:pt x="255" y="269"/>
                  </a:lnTo>
                  <a:lnTo>
                    <a:pt x="241" y="283"/>
                  </a:lnTo>
                  <a:lnTo>
                    <a:pt x="212" y="269"/>
                  </a:lnTo>
                  <a:lnTo>
                    <a:pt x="198" y="241"/>
                  </a:lnTo>
                  <a:lnTo>
                    <a:pt x="170" y="241"/>
                  </a:lnTo>
                  <a:lnTo>
                    <a:pt x="156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56" y="241"/>
                  </a:lnTo>
                  <a:lnTo>
                    <a:pt x="56" y="227"/>
                  </a:lnTo>
                  <a:lnTo>
                    <a:pt x="70" y="212"/>
                  </a:lnTo>
                  <a:lnTo>
                    <a:pt x="70" y="184"/>
                  </a:lnTo>
                  <a:lnTo>
                    <a:pt x="28" y="184"/>
                  </a:lnTo>
                  <a:lnTo>
                    <a:pt x="14" y="170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0" y="71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70" y="42"/>
                  </a:lnTo>
                  <a:lnTo>
                    <a:pt x="70" y="14"/>
                  </a:lnTo>
                  <a:lnTo>
                    <a:pt x="85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3" name="Freeform 244"/>
            <p:cNvSpPr>
              <a:spLocks/>
            </p:cNvSpPr>
            <p:nvPr/>
          </p:nvSpPr>
          <p:spPr bwMode="auto">
            <a:xfrm>
              <a:off x="3091" y="1007"/>
              <a:ext cx="822" cy="1731"/>
            </a:xfrm>
            <a:custGeom>
              <a:avLst/>
              <a:gdLst>
                <a:gd name="T0" fmla="*/ 652 w 822"/>
                <a:gd name="T1" fmla="*/ 29 h 1731"/>
                <a:gd name="T2" fmla="*/ 723 w 822"/>
                <a:gd name="T3" fmla="*/ 43 h 1731"/>
                <a:gd name="T4" fmla="*/ 751 w 822"/>
                <a:gd name="T5" fmla="*/ 85 h 1731"/>
                <a:gd name="T6" fmla="*/ 780 w 822"/>
                <a:gd name="T7" fmla="*/ 114 h 1731"/>
                <a:gd name="T8" fmla="*/ 780 w 822"/>
                <a:gd name="T9" fmla="*/ 213 h 1731"/>
                <a:gd name="T10" fmla="*/ 808 w 822"/>
                <a:gd name="T11" fmla="*/ 284 h 1731"/>
                <a:gd name="T12" fmla="*/ 808 w 822"/>
                <a:gd name="T13" fmla="*/ 326 h 1731"/>
                <a:gd name="T14" fmla="*/ 737 w 822"/>
                <a:gd name="T15" fmla="*/ 383 h 1731"/>
                <a:gd name="T16" fmla="*/ 695 w 822"/>
                <a:gd name="T17" fmla="*/ 482 h 1731"/>
                <a:gd name="T18" fmla="*/ 666 w 822"/>
                <a:gd name="T19" fmla="*/ 596 h 1731"/>
                <a:gd name="T20" fmla="*/ 638 w 822"/>
                <a:gd name="T21" fmla="*/ 667 h 1731"/>
                <a:gd name="T22" fmla="*/ 595 w 822"/>
                <a:gd name="T23" fmla="*/ 681 h 1731"/>
                <a:gd name="T24" fmla="*/ 567 w 822"/>
                <a:gd name="T25" fmla="*/ 681 h 1731"/>
                <a:gd name="T26" fmla="*/ 524 w 822"/>
                <a:gd name="T27" fmla="*/ 780 h 1731"/>
                <a:gd name="T28" fmla="*/ 454 w 822"/>
                <a:gd name="T29" fmla="*/ 851 h 1731"/>
                <a:gd name="T30" fmla="*/ 454 w 822"/>
                <a:gd name="T31" fmla="*/ 894 h 1731"/>
                <a:gd name="T32" fmla="*/ 439 w 822"/>
                <a:gd name="T33" fmla="*/ 1064 h 1731"/>
                <a:gd name="T34" fmla="*/ 496 w 822"/>
                <a:gd name="T35" fmla="*/ 1078 h 1731"/>
                <a:gd name="T36" fmla="*/ 524 w 822"/>
                <a:gd name="T37" fmla="*/ 1121 h 1731"/>
                <a:gd name="T38" fmla="*/ 524 w 822"/>
                <a:gd name="T39" fmla="*/ 1178 h 1731"/>
                <a:gd name="T40" fmla="*/ 524 w 822"/>
                <a:gd name="T41" fmla="*/ 1220 h 1731"/>
                <a:gd name="T42" fmla="*/ 524 w 822"/>
                <a:gd name="T43" fmla="*/ 1249 h 1731"/>
                <a:gd name="T44" fmla="*/ 468 w 822"/>
                <a:gd name="T45" fmla="*/ 1291 h 1731"/>
                <a:gd name="T46" fmla="*/ 439 w 822"/>
                <a:gd name="T47" fmla="*/ 1291 h 1731"/>
                <a:gd name="T48" fmla="*/ 397 w 822"/>
                <a:gd name="T49" fmla="*/ 1405 h 1731"/>
                <a:gd name="T50" fmla="*/ 397 w 822"/>
                <a:gd name="T51" fmla="*/ 1461 h 1731"/>
                <a:gd name="T52" fmla="*/ 354 w 822"/>
                <a:gd name="T53" fmla="*/ 1504 h 1731"/>
                <a:gd name="T54" fmla="*/ 326 w 822"/>
                <a:gd name="T55" fmla="*/ 1632 h 1731"/>
                <a:gd name="T56" fmla="*/ 213 w 822"/>
                <a:gd name="T57" fmla="*/ 1646 h 1731"/>
                <a:gd name="T58" fmla="*/ 184 w 822"/>
                <a:gd name="T59" fmla="*/ 1702 h 1731"/>
                <a:gd name="T60" fmla="*/ 113 w 822"/>
                <a:gd name="T61" fmla="*/ 1731 h 1731"/>
                <a:gd name="T62" fmla="*/ 85 w 822"/>
                <a:gd name="T63" fmla="*/ 1646 h 1731"/>
                <a:gd name="T64" fmla="*/ 113 w 822"/>
                <a:gd name="T65" fmla="*/ 1575 h 1731"/>
                <a:gd name="T66" fmla="*/ 71 w 822"/>
                <a:gd name="T67" fmla="*/ 1518 h 1731"/>
                <a:gd name="T68" fmla="*/ 42 w 822"/>
                <a:gd name="T69" fmla="*/ 1461 h 1731"/>
                <a:gd name="T70" fmla="*/ 42 w 822"/>
                <a:gd name="T71" fmla="*/ 1419 h 1731"/>
                <a:gd name="T72" fmla="*/ 42 w 822"/>
                <a:gd name="T73" fmla="*/ 1362 h 1731"/>
                <a:gd name="T74" fmla="*/ 42 w 822"/>
                <a:gd name="T75" fmla="*/ 1334 h 1731"/>
                <a:gd name="T76" fmla="*/ 0 w 822"/>
                <a:gd name="T77" fmla="*/ 1249 h 1731"/>
                <a:gd name="T78" fmla="*/ 113 w 822"/>
                <a:gd name="T79" fmla="*/ 1135 h 1731"/>
                <a:gd name="T80" fmla="*/ 127 w 822"/>
                <a:gd name="T81" fmla="*/ 1050 h 1731"/>
                <a:gd name="T82" fmla="*/ 170 w 822"/>
                <a:gd name="T83" fmla="*/ 965 h 1731"/>
                <a:gd name="T84" fmla="*/ 127 w 822"/>
                <a:gd name="T85" fmla="*/ 894 h 1731"/>
                <a:gd name="T86" fmla="*/ 156 w 822"/>
                <a:gd name="T87" fmla="*/ 851 h 1731"/>
                <a:gd name="T88" fmla="*/ 142 w 822"/>
                <a:gd name="T89" fmla="*/ 667 h 1731"/>
                <a:gd name="T90" fmla="*/ 170 w 822"/>
                <a:gd name="T91" fmla="*/ 610 h 1731"/>
                <a:gd name="T92" fmla="*/ 198 w 822"/>
                <a:gd name="T93" fmla="*/ 568 h 1731"/>
                <a:gd name="T94" fmla="*/ 241 w 822"/>
                <a:gd name="T95" fmla="*/ 610 h 1731"/>
                <a:gd name="T96" fmla="*/ 283 w 822"/>
                <a:gd name="T97" fmla="*/ 568 h 1731"/>
                <a:gd name="T98" fmla="*/ 255 w 822"/>
                <a:gd name="T99" fmla="*/ 539 h 1731"/>
                <a:gd name="T100" fmla="*/ 255 w 822"/>
                <a:gd name="T101" fmla="*/ 511 h 1731"/>
                <a:gd name="T102" fmla="*/ 283 w 822"/>
                <a:gd name="T103" fmla="*/ 482 h 1731"/>
                <a:gd name="T104" fmla="*/ 312 w 822"/>
                <a:gd name="T105" fmla="*/ 397 h 1731"/>
                <a:gd name="T106" fmla="*/ 312 w 822"/>
                <a:gd name="T107" fmla="*/ 341 h 1731"/>
                <a:gd name="T108" fmla="*/ 340 w 822"/>
                <a:gd name="T109" fmla="*/ 284 h 1731"/>
                <a:gd name="T110" fmla="*/ 397 w 822"/>
                <a:gd name="T111" fmla="*/ 270 h 1731"/>
                <a:gd name="T112" fmla="*/ 439 w 822"/>
                <a:gd name="T113" fmla="*/ 199 h 1731"/>
                <a:gd name="T114" fmla="*/ 454 w 822"/>
                <a:gd name="T115" fmla="*/ 99 h 1731"/>
                <a:gd name="T116" fmla="*/ 524 w 822"/>
                <a:gd name="T117" fmla="*/ 85 h 1731"/>
                <a:gd name="T118" fmla="*/ 610 w 822"/>
                <a:gd name="T119" fmla="*/ 0 h 17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2" h="1731">
                  <a:moveTo>
                    <a:pt x="610" y="0"/>
                  </a:moveTo>
                  <a:lnTo>
                    <a:pt x="638" y="0"/>
                  </a:lnTo>
                  <a:lnTo>
                    <a:pt x="652" y="29"/>
                  </a:lnTo>
                  <a:lnTo>
                    <a:pt x="680" y="29"/>
                  </a:lnTo>
                  <a:lnTo>
                    <a:pt x="680" y="43"/>
                  </a:lnTo>
                  <a:lnTo>
                    <a:pt x="723" y="43"/>
                  </a:lnTo>
                  <a:lnTo>
                    <a:pt x="737" y="57"/>
                  </a:lnTo>
                  <a:lnTo>
                    <a:pt x="751" y="57"/>
                  </a:lnTo>
                  <a:lnTo>
                    <a:pt x="751" y="85"/>
                  </a:lnTo>
                  <a:lnTo>
                    <a:pt x="765" y="85"/>
                  </a:lnTo>
                  <a:lnTo>
                    <a:pt x="780" y="99"/>
                  </a:lnTo>
                  <a:lnTo>
                    <a:pt x="780" y="114"/>
                  </a:lnTo>
                  <a:lnTo>
                    <a:pt x="765" y="114"/>
                  </a:lnTo>
                  <a:lnTo>
                    <a:pt x="765" y="213"/>
                  </a:lnTo>
                  <a:lnTo>
                    <a:pt x="780" y="213"/>
                  </a:lnTo>
                  <a:lnTo>
                    <a:pt x="780" y="256"/>
                  </a:lnTo>
                  <a:lnTo>
                    <a:pt x="808" y="256"/>
                  </a:lnTo>
                  <a:lnTo>
                    <a:pt x="808" y="284"/>
                  </a:lnTo>
                  <a:lnTo>
                    <a:pt x="780" y="312"/>
                  </a:lnTo>
                  <a:lnTo>
                    <a:pt x="780" y="326"/>
                  </a:lnTo>
                  <a:lnTo>
                    <a:pt x="808" y="326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737" y="383"/>
                  </a:lnTo>
                  <a:lnTo>
                    <a:pt x="737" y="440"/>
                  </a:lnTo>
                  <a:lnTo>
                    <a:pt x="709" y="440"/>
                  </a:lnTo>
                  <a:lnTo>
                    <a:pt x="695" y="482"/>
                  </a:lnTo>
                  <a:lnTo>
                    <a:pt x="680" y="482"/>
                  </a:lnTo>
                  <a:lnTo>
                    <a:pt x="680" y="568"/>
                  </a:lnTo>
                  <a:lnTo>
                    <a:pt x="666" y="596"/>
                  </a:lnTo>
                  <a:lnTo>
                    <a:pt x="652" y="610"/>
                  </a:lnTo>
                  <a:lnTo>
                    <a:pt x="638" y="610"/>
                  </a:lnTo>
                  <a:lnTo>
                    <a:pt x="638" y="667"/>
                  </a:lnTo>
                  <a:lnTo>
                    <a:pt x="610" y="667"/>
                  </a:lnTo>
                  <a:lnTo>
                    <a:pt x="610" y="681"/>
                  </a:lnTo>
                  <a:lnTo>
                    <a:pt x="595" y="681"/>
                  </a:lnTo>
                  <a:lnTo>
                    <a:pt x="595" y="724"/>
                  </a:lnTo>
                  <a:lnTo>
                    <a:pt x="581" y="681"/>
                  </a:lnTo>
                  <a:lnTo>
                    <a:pt x="567" y="681"/>
                  </a:lnTo>
                  <a:lnTo>
                    <a:pt x="567" y="724"/>
                  </a:lnTo>
                  <a:lnTo>
                    <a:pt x="524" y="724"/>
                  </a:lnTo>
                  <a:lnTo>
                    <a:pt x="524" y="780"/>
                  </a:lnTo>
                  <a:lnTo>
                    <a:pt x="468" y="780"/>
                  </a:lnTo>
                  <a:lnTo>
                    <a:pt x="468" y="837"/>
                  </a:lnTo>
                  <a:lnTo>
                    <a:pt x="454" y="851"/>
                  </a:lnTo>
                  <a:lnTo>
                    <a:pt x="468" y="851"/>
                  </a:lnTo>
                  <a:lnTo>
                    <a:pt x="468" y="894"/>
                  </a:lnTo>
                  <a:lnTo>
                    <a:pt x="454" y="894"/>
                  </a:lnTo>
                  <a:lnTo>
                    <a:pt x="454" y="936"/>
                  </a:lnTo>
                  <a:lnTo>
                    <a:pt x="439" y="951"/>
                  </a:lnTo>
                  <a:lnTo>
                    <a:pt x="439" y="1064"/>
                  </a:lnTo>
                  <a:lnTo>
                    <a:pt x="454" y="1064"/>
                  </a:lnTo>
                  <a:lnTo>
                    <a:pt x="454" y="1078"/>
                  </a:lnTo>
                  <a:lnTo>
                    <a:pt x="496" y="1078"/>
                  </a:lnTo>
                  <a:lnTo>
                    <a:pt x="496" y="1107"/>
                  </a:lnTo>
                  <a:lnTo>
                    <a:pt x="524" y="1107"/>
                  </a:lnTo>
                  <a:lnTo>
                    <a:pt x="524" y="1121"/>
                  </a:lnTo>
                  <a:lnTo>
                    <a:pt x="539" y="1135"/>
                  </a:lnTo>
                  <a:lnTo>
                    <a:pt x="524" y="1163"/>
                  </a:lnTo>
                  <a:lnTo>
                    <a:pt x="524" y="1178"/>
                  </a:lnTo>
                  <a:lnTo>
                    <a:pt x="539" y="1178"/>
                  </a:lnTo>
                  <a:lnTo>
                    <a:pt x="539" y="1192"/>
                  </a:lnTo>
                  <a:lnTo>
                    <a:pt x="524" y="1220"/>
                  </a:lnTo>
                  <a:lnTo>
                    <a:pt x="496" y="1220"/>
                  </a:lnTo>
                  <a:lnTo>
                    <a:pt x="524" y="1234"/>
                  </a:lnTo>
                  <a:lnTo>
                    <a:pt x="524" y="1249"/>
                  </a:lnTo>
                  <a:lnTo>
                    <a:pt x="496" y="1249"/>
                  </a:lnTo>
                  <a:lnTo>
                    <a:pt x="496" y="1291"/>
                  </a:lnTo>
                  <a:lnTo>
                    <a:pt x="468" y="1291"/>
                  </a:lnTo>
                  <a:lnTo>
                    <a:pt x="454" y="1249"/>
                  </a:lnTo>
                  <a:lnTo>
                    <a:pt x="454" y="1291"/>
                  </a:lnTo>
                  <a:lnTo>
                    <a:pt x="439" y="1291"/>
                  </a:lnTo>
                  <a:lnTo>
                    <a:pt x="425" y="1334"/>
                  </a:lnTo>
                  <a:lnTo>
                    <a:pt x="397" y="1334"/>
                  </a:lnTo>
                  <a:lnTo>
                    <a:pt x="397" y="1405"/>
                  </a:lnTo>
                  <a:lnTo>
                    <a:pt x="383" y="1419"/>
                  </a:lnTo>
                  <a:lnTo>
                    <a:pt x="397" y="1419"/>
                  </a:lnTo>
                  <a:lnTo>
                    <a:pt x="397" y="1461"/>
                  </a:lnTo>
                  <a:lnTo>
                    <a:pt x="383" y="1475"/>
                  </a:lnTo>
                  <a:lnTo>
                    <a:pt x="368" y="1475"/>
                  </a:lnTo>
                  <a:lnTo>
                    <a:pt x="354" y="1504"/>
                  </a:lnTo>
                  <a:lnTo>
                    <a:pt x="354" y="1575"/>
                  </a:lnTo>
                  <a:lnTo>
                    <a:pt x="326" y="1575"/>
                  </a:lnTo>
                  <a:lnTo>
                    <a:pt x="326" y="1632"/>
                  </a:lnTo>
                  <a:lnTo>
                    <a:pt x="241" y="1632"/>
                  </a:lnTo>
                  <a:lnTo>
                    <a:pt x="241" y="1646"/>
                  </a:lnTo>
                  <a:lnTo>
                    <a:pt x="213" y="1646"/>
                  </a:lnTo>
                  <a:lnTo>
                    <a:pt x="198" y="1674"/>
                  </a:lnTo>
                  <a:lnTo>
                    <a:pt x="184" y="1688"/>
                  </a:lnTo>
                  <a:lnTo>
                    <a:pt x="184" y="1702"/>
                  </a:lnTo>
                  <a:lnTo>
                    <a:pt x="198" y="1702"/>
                  </a:lnTo>
                  <a:lnTo>
                    <a:pt x="184" y="1731"/>
                  </a:lnTo>
                  <a:lnTo>
                    <a:pt x="113" y="1731"/>
                  </a:lnTo>
                  <a:lnTo>
                    <a:pt x="113" y="1688"/>
                  </a:lnTo>
                  <a:lnTo>
                    <a:pt x="99" y="1674"/>
                  </a:lnTo>
                  <a:lnTo>
                    <a:pt x="85" y="1646"/>
                  </a:lnTo>
                  <a:lnTo>
                    <a:pt x="85" y="1632"/>
                  </a:lnTo>
                  <a:lnTo>
                    <a:pt x="113" y="1632"/>
                  </a:lnTo>
                  <a:lnTo>
                    <a:pt x="113" y="1575"/>
                  </a:lnTo>
                  <a:lnTo>
                    <a:pt x="85" y="1575"/>
                  </a:lnTo>
                  <a:lnTo>
                    <a:pt x="85" y="1518"/>
                  </a:lnTo>
                  <a:lnTo>
                    <a:pt x="71" y="1518"/>
                  </a:lnTo>
                  <a:lnTo>
                    <a:pt x="57" y="1504"/>
                  </a:lnTo>
                  <a:lnTo>
                    <a:pt x="42" y="1504"/>
                  </a:lnTo>
                  <a:lnTo>
                    <a:pt x="42" y="1461"/>
                  </a:lnTo>
                  <a:lnTo>
                    <a:pt x="57" y="1447"/>
                  </a:lnTo>
                  <a:lnTo>
                    <a:pt x="71" y="1419"/>
                  </a:lnTo>
                  <a:lnTo>
                    <a:pt x="42" y="1419"/>
                  </a:lnTo>
                  <a:lnTo>
                    <a:pt x="28" y="1405"/>
                  </a:lnTo>
                  <a:lnTo>
                    <a:pt x="42" y="1390"/>
                  </a:lnTo>
                  <a:lnTo>
                    <a:pt x="42" y="1362"/>
                  </a:lnTo>
                  <a:lnTo>
                    <a:pt x="57" y="1362"/>
                  </a:lnTo>
                  <a:lnTo>
                    <a:pt x="57" y="1348"/>
                  </a:lnTo>
                  <a:lnTo>
                    <a:pt x="42" y="1334"/>
                  </a:lnTo>
                  <a:lnTo>
                    <a:pt x="14" y="1334"/>
                  </a:lnTo>
                  <a:lnTo>
                    <a:pt x="0" y="1291"/>
                  </a:lnTo>
                  <a:lnTo>
                    <a:pt x="0" y="1249"/>
                  </a:lnTo>
                  <a:lnTo>
                    <a:pt x="71" y="1249"/>
                  </a:lnTo>
                  <a:lnTo>
                    <a:pt x="71" y="1135"/>
                  </a:lnTo>
                  <a:lnTo>
                    <a:pt x="113" y="1135"/>
                  </a:lnTo>
                  <a:lnTo>
                    <a:pt x="113" y="1107"/>
                  </a:lnTo>
                  <a:lnTo>
                    <a:pt x="127" y="1078"/>
                  </a:lnTo>
                  <a:lnTo>
                    <a:pt x="127" y="1050"/>
                  </a:lnTo>
                  <a:lnTo>
                    <a:pt x="113" y="1007"/>
                  </a:lnTo>
                  <a:lnTo>
                    <a:pt x="127" y="965"/>
                  </a:lnTo>
                  <a:lnTo>
                    <a:pt x="170" y="965"/>
                  </a:lnTo>
                  <a:lnTo>
                    <a:pt x="170" y="908"/>
                  </a:lnTo>
                  <a:lnTo>
                    <a:pt x="156" y="894"/>
                  </a:lnTo>
                  <a:lnTo>
                    <a:pt x="127" y="894"/>
                  </a:lnTo>
                  <a:lnTo>
                    <a:pt x="142" y="880"/>
                  </a:lnTo>
                  <a:lnTo>
                    <a:pt x="142" y="851"/>
                  </a:lnTo>
                  <a:lnTo>
                    <a:pt x="156" y="851"/>
                  </a:lnTo>
                  <a:lnTo>
                    <a:pt x="156" y="724"/>
                  </a:lnTo>
                  <a:lnTo>
                    <a:pt x="142" y="681"/>
                  </a:lnTo>
                  <a:lnTo>
                    <a:pt x="142" y="667"/>
                  </a:lnTo>
                  <a:lnTo>
                    <a:pt x="156" y="667"/>
                  </a:lnTo>
                  <a:lnTo>
                    <a:pt x="156" y="624"/>
                  </a:lnTo>
                  <a:lnTo>
                    <a:pt x="170" y="610"/>
                  </a:lnTo>
                  <a:lnTo>
                    <a:pt x="184" y="610"/>
                  </a:lnTo>
                  <a:lnTo>
                    <a:pt x="184" y="596"/>
                  </a:lnTo>
                  <a:lnTo>
                    <a:pt x="198" y="568"/>
                  </a:lnTo>
                  <a:lnTo>
                    <a:pt x="213" y="568"/>
                  </a:lnTo>
                  <a:lnTo>
                    <a:pt x="241" y="596"/>
                  </a:lnTo>
                  <a:lnTo>
                    <a:pt x="241" y="610"/>
                  </a:lnTo>
                  <a:lnTo>
                    <a:pt x="255" y="610"/>
                  </a:lnTo>
                  <a:lnTo>
                    <a:pt x="255" y="596"/>
                  </a:lnTo>
                  <a:lnTo>
                    <a:pt x="283" y="568"/>
                  </a:lnTo>
                  <a:lnTo>
                    <a:pt x="283" y="553"/>
                  </a:lnTo>
                  <a:lnTo>
                    <a:pt x="255" y="553"/>
                  </a:lnTo>
                  <a:lnTo>
                    <a:pt x="255" y="539"/>
                  </a:lnTo>
                  <a:lnTo>
                    <a:pt x="241" y="539"/>
                  </a:lnTo>
                  <a:lnTo>
                    <a:pt x="241" y="511"/>
                  </a:lnTo>
                  <a:lnTo>
                    <a:pt x="255" y="511"/>
                  </a:lnTo>
                  <a:lnTo>
                    <a:pt x="255" y="497"/>
                  </a:lnTo>
                  <a:lnTo>
                    <a:pt x="283" y="497"/>
                  </a:lnTo>
                  <a:lnTo>
                    <a:pt x="283" y="482"/>
                  </a:lnTo>
                  <a:lnTo>
                    <a:pt x="298" y="482"/>
                  </a:lnTo>
                  <a:lnTo>
                    <a:pt x="312" y="440"/>
                  </a:lnTo>
                  <a:lnTo>
                    <a:pt x="312" y="397"/>
                  </a:lnTo>
                  <a:lnTo>
                    <a:pt x="298" y="397"/>
                  </a:lnTo>
                  <a:lnTo>
                    <a:pt x="298" y="369"/>
                  </a:lnTo>
                  <a:lnTo>
                    <a:pt x="312" y="341"/>
                  </a:lnTo>
                  <a:lnTo>
                    <a:pt x="326" y="341"/>
                  </a:lnTo>
                  <a:lnTo>
                    <a:pt x="340" y="326"/>
                  </a:lnTo>
                  <a:lnTo>
                    <a:pt x="340" y="284"/>
                  </a:lnTo>
                  <a:lnTo>
                    <a:pt x="368" y="284"/>
                  </a:lnTo>
                  <a:lnTo>
                    <a:pt x="383" y="270"/>
                  </a:lnTo>
                  <a:lnTo>
                    <a:pt x="397" y="270"/>
                  </a:lnTo>
                  <a:lnTo>
                    <a:pt x="397" y="213"/>
                  </a:lnTo>
                  <a:lnTo>
                    <a:pt x="411" y="199"/>
                  </a:lnTo>
                  <a:lnTo>
                    <a:pt x="439" y="199"/>
                  </a:lnTo>
                  <a:lnTo>
                    <a:pt x="439" y="114"/>
                  </a:lnTo>
                  <a:lnTo>
                    <a:pt x="454" y="114"/>
                  </a:lnTo>
                  <a:lnTo>
                    <a:pt x="454" y="99"/>
                  </a:lnTo>
                  <a:lnTo>
                    <a:pt x="496" y="99"/>
                  </a:lnTo>
                  <a:lnTo>
                    <a:pt x="496" y="85"/>
                  </a:lnTo>
                  <a:lnTo>
                    <a:pt x="524" y="85"/>
                  </a:lnTo>
                  <a:lnTo>
                    <a:pt x="524" y="43"/>
                  </a:lnTo>
                  <a:lnTo>
                    <a:pt x="610" y="4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4" name="Freeform 245"/>
            <p:cNvSpPr>
              <a:spLocks/>
            </p:cNvSpPr>
            <p:nvPr/>
          </p:nvSpPr>
          <p:spPr bwMode="auto">
            <a:xfrm>
              <a:off x="2722" y="709"/>
              <a:ext cx="1461" cy="1646"/>
            </a:xfrm>
            <a:custGeom>
              <a:avLst/>
              <a:gdLst>
                <a:gd name="T0" fmla="*/ 1305 w 1461"/>
                <a:gd name="T1" fmla="*/ 43 h 1646"/>
                <a:gd name="T2" fmla="*/ 1347 w 1461"/>
                <a:gd name="T3" fmla="*/ 57 h 1646"/>
                <a:gd name="T4" fmla="*/ 1432 w 1461"/>
                <a:gd name="T5" fmla="*/ 100 h 1646"/>
                <a:gd name="T6" fmla="*/ 1461 w 1461"/>
                <a:gd name="T7" fmla="*/ 171 h 1646"/>
                <a:gd name="T8" fmla="*/ 1376 w 1461"/>
                <a:gd name="T9" fmla="*/ 270 h 1646"/>
                <a:gd name="T10" fmla="*/ 1248 w 1461"/>
                <a:gd name="T11" fmla="*/ 171 h 1646"/>
                <a:gd name="T12" fmla="*/ 1220 w 1461"/>
                <a:gd name="T13" fmla="*/ 298 h 1646"/>
                <a:gd name="T14" fmla="*/ 1078 w 1461"/>
                <a:gd name="T15" fmla="*/ 298 h 1646"/>
                <a:gd name="T16" fmla="*/ 1021 w 1461"/>
                <a:gd name="T17" fmla="*/ 270 h 1646"/>
                <a:gd name="T18" fmla="*/ 893 w 1461"/>
                <a:gd name="T19" fmla="*/ 383 h 1646"/>
                <a:gd name="T20" fmla="*/ 808 w 1461"/>
                <a:gd name="T21" fmla="*/ 412 h 1646"/>
                <a:gd name="T22" fmla="*/ 752 w 1461"/>
                <a:gd name="T23" fmla="*/ 568 h 1646"/>
                <a:gd name="T24" fmla="*/ 681 w 1461"/>
                <a:gd name="T25" fmla="*/ 639 h 1646"/>
                <a:gd name="T26" fmla="*/ 667 w 1461"/>
                <a:gd name="T27" fmla="*/ 780 h 1646"/>
                <a:gd name="T28" fmla="*/ 610 w 1461"/>
                <a:gd name="T29" fmla="*/ 809 h 1646"/>
                <a:gd name="T30" fmla="*/ 652 w 1461"/>
                <a:gd name="T31" fmla="*/ 866 h 1646"/>
                <a:gd name="T32" fmla="*/ 582 w 1461"/>
                <a:gd name="T33" fmla="*/ 866 h 1646"/>
                <a:gd name="T34" fmla="*/ 525 w 1461"/>
                <a:gd name="T35" fmla="*/ 922 h 1646"/>
                <a:gd name="T36" fmla="*/ 525 w 1461"/>
                <a:gd name="T37" fmla="*/ 1149 h 1646"/>
                <a:gd name="T38" fmla="*/ 539 w 1461"/>
                <a:gd name="T39" fmla="*/ 1206 h 1646"/>
                <a:gd name="T40" fmla="*/ 496 w 1461"/>
                <a:gd name="T41" fmla="*/ 1376 h 1646"/>
                <a:gd name="T42" fmla="*/ 397 w 1461"/>
                <a:gd name="T43" fmla="*/ 1547 h 1646"/>
                <a:gd name="T44" fmla="*/ 340 w 1461"/>
                <a:gd name="T45" fmla="*/ 1518 h 1646"/>
                <a:gd name="T46" fmla="*/ 241 w 1461"/>
                <a:gd name="T47" fmla="*/ 1547 h 1646"/>
                <a:gd name="T48" fmla="*/ 114 w 1461"/>
                <a:gd name="T49" fmla="*/ 1646 h 1646"/>
                <a:gd name="T50" fmla="*/ 43 w 1461"/>
                <a:gd name="T51" fmla="*/ 1547 h 1646"/>
                <a:gd name="T52" fmla="*/ 43 w 1461"/>
                <a:gd name="T53" fmla="*/ 1490 h 1646"/>
                <a:gd name="T54" fmla="*/ 85 w 1461"/>
                <a:gd name="T55" fmla="*/ 1419 h 1646"/>
                <a:gd name="T56" fmla="*/ 43 w 1461"/>
                <a:gd name="T57" fmla="*/ 1405 h 1646"/>
                <a:gd name="T58" fmla="*/ 99 w 1461"/>
                <a:gd name="T59" fmla="*/ 1348 h 1646"/>
                <a:gd name="T60" fmla="*/ 57 w 1461"/>
                <a:gd name="T61" fmla="*/ 1348 h 1646"/>
                <a:gd name="T62" fmla="*/ 170 w 1461"/>
                <a:gd name="T63" fmla="*/ 1234 h 1646"/>
                <a:gd name="T64" fmla="*/ 43 w 1461"/>
                <a:gd name="T65" fmla="*/ 1178 h 1646"/>
                <a:gd name="T66" fmla="*/ 114 w 1461"/>
                <a:gd name="T67" fmla="*/ 1121 h 1646"/>
                <a:gd name="T68" fmla="*/ 185 w 1461"/>
                <a:gd name="T69" fmla="*/ 1093 h 1646"/>
                <a:gd name="T70" fmla="*/ 270 w 1461"/>
                <a:gd name="T71" fmla="*/ 1022 h 1646"/>
                <a:gd name="T72" fmla="*/ 383 w 1461"/>
                <a:gd name="T73" fmla="*/ 979 h 1646"/>
                <a:gd name="T74" fmla="*/ 482 w 1461"/>
                <a:gd name="T75" fmla="*/ 951 h 1646"/>
                <a:gd name="T76" fmla="*/ 397 w 1461"/>
                <a:gd name="T77" fmla="*/ 951 h 1646"/>
                <a:gd name="T78" fmla="*/ 397 w 1461"/>
                <a:gd name="T79" fmla="*/ 894 h 1646"/>
                <a:gd name="T80" fmla="*/ 468 w 1461"/>
                <a:gd name="T81" fmla="*/ 837 h 1646"/>
                <a:gd name="T82" fmla="*/ 525 w 1461"/>
                <a:gd name="T83" fmla="*/ 780 h 1646"/>
                <a:gd name="T84" fmla="*/ 539 w 1461"/>
                <a:gd name="T85" fmla="*/ 780 h 1646"/>
                <a:gd name="T86" fmla="*/ 582 w 1461"/>
                <a:gd name="T87" fmla="*/ 667 h 1646"/>
                <a:gd name="T88" fmla="*/ 610 w 1461"/>
                <a:gd name="T89" fmla="*/ 624 h 1646"/>
                <a:gd name="T90" fmla="*/ 652 w 1461"/>
                <a:gd name="T91" fmla="*/ 525 h 1646"/>
                <a:gd name="T92" fmla="*/ 709 w 1461"/>
                <a:gd name="T93" fmla="*/ 497 h 1646"/>
                <a:gd name="T94" fmla="*/ 752 w 1461"/>
                <a:gd name="T95" fmla="*/ 454 h 1646"/>
                <a:gd name="T96" fmla="*/ 766 w 1461"/>
                <a:gd name="T97" fmla="*/ 397 h 1646"/>
                <a:gd name="T98" fmla="*/ 837 w 1461"/>
                <a:gd name="T99" fmla="*/ 341 h 1646"/>
                <a:gd name="T100" fmla="*/ 865 w 1461"/>
                <a:gd name="T101" fmla="*/ 284 h 1646"/>
                <a:gd name="T102" fmla="*/ 908 w 1461"/>
                <a:gd name="T103" fmla="*/ 213 h 1646"/>
                <a:gd name="T104" fmla="*/ 1007 w 1461"/>
                <a:gd name="T105" fmla="*/ 213 h 1646"/>
                <a:gd name="T106" fmla="*/ 1120 w 1461"/>
                <a:gd name="T107" fmla="*/ 171 h 1646"/>
                <a:gd name="T108" fmla="*/ 1177 w 1461"/>
                <a:gd name="T109" fmla="*/ 14 h 1646"/>
                <a:gd name="T110" fmla="*/ 1177 w 1461"/>
                <a:gd name="T111" fmla="*/ 100 h 1646"/>
                <a:gd name="T112" fmla="*/ 1234 w 1461"/>
                <a:gd name="T113" fmla="*/ 71 h 1646"/>
                <a:gd name="T114" fmla="*/ 1276 w 1461"/>
                <a:gd name="T115" fmla="*/ 0 h 16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61" h="1646">
                  <a:moveTo>
                    <a:pt x="1276" y="0"/>
                  </a:moveTo>
                  <a:lnTo>
                    <a:pt x="1290" y="0"/>
                  </a:lnTo>
                  <a:lnTo>
                    <a:pt x="1305" y="14"/>
                  </a:lnTo>
                  <a:lnTo>
                    <a:pt x="1319" y="14"/>
                  </a:lnTo>
                  <a:lnTo>
                    <a:pt x="1305" y="43"/>
                  </a:lnTo>
                  <a:lnTo>
                    <a:pt x="1305" y="57"/>
                  </a:lnTo>
                  <a:lnTo>
                    <a:pt x="1319" y="71"/>
                  </a:lnTo>
                  <a:lnTo>
                    <a:pt x="1333" y="100"/>
                  </a:lnTo>
                  <a:lnTo>
                    <a:pt x="1333" y="57"/>
                  </a:lnTo>
                  <a:lnTo>
                    <a:pt x="1347" y="57"/>
                  </a:lnTo>
                  <a:lnTo>
                    <a:pt x="1347" y="14"/>
                  </a:lnTo>
                  <a:lnTo>
                    <a:pt x="1404" y="14"/>
                  </a:lnTo>
                  <a:lnTo>
                    <a:pt x="1404" y="57"/>
                  </a:lnTo>
                  <a:lnTo>
                    <a:pt x="1432" y="57"/>
                  </a:lnTo>
                  <a:lnTo>
                    <a:pt x="1432" y="100"/>
                  </a:lnTo>
                  <a:lnTo>
                    <a:pt x="1390" y="100"/>
                  </a:lnTo>
                  <a:lnTo>
                    <a:pt x="1390" y="114"/>
                  </a:lnTo>
                  <a:lnTo>
                    <a:pt x="1404" y="128"/>
                  </a:lnTo>
                  <a:lnTo>
                    <a:pt x="1461" y="128"/>
                  </a:lnTo>
                  <a:lnTo>
                    <a:pt x="1461" y="171"/>
                  </a:lnTo>
                  <a:lnTo>
                    <a:pt x="1432" y="171"/>
                  </a:lnTo>
                  <a:lnTo>
                    <a:pt x="1418" y="213"/>
                  </a:lnTo>
                  <a:lnTo>
                    <a:pt x="1404" y="227"/>
                  </a:lnTo>
                  <a:lnTo>
                    <a:pt x="1404" y="270"/>
                  </a:lnTo>
                  <a:lnTo>
                    <a:pt x="1376" y="270"/>
                  </a:lnTo>
                  <a:lnTo>
                    <a:pt x="1376" y="171"/>
                  </a:lnTo>
                  <a:lnTo>
                    <a:pt x="1333" y="171"/>
                  </a:lnTo>
                  <a:lnTo>
                    <a:pt x="1333" y="128"/>
                  </a:lnTo>
                  <a:lnTo>
                    <a:pt x="1262" y="128"/>
                  </a:lnTo>
                  <a:lnTo>
                    <a:pt x="1248" y="171"/>
                  </a:lnTo>
                  <a:lnTo>
                    <a:pt x="1248" y="213"/>
                  </a:lnTo>
                  <a:lnTo>
                    <a:pt x="1234" y="227"/>
                  </a:lnTo>
                  <a:lnTo>
                    <a:pt x="1234" y="284"/>
                  </a:lnTo>
                  <a:lnTo>
                    <a:pt x="1220" y="284"/>
                  </a:lnTo>
                  <a:lnTo>
                    <a:pt x="1220" y="298"/>
                  </a:lnTo>
                  <a:lnTo>
                    <a:pt x="1149" y="298"/>
                  </a:lnTo>
                  <a:lnTo>
                    <a:pt x="1149" y="327"/>
                  </a:lnTo>
                  <a:lnTo>
                    <a:pt x="1106" y="327"/>
                  </a:lnTo>
                  <a:lnTo>
                    <a:pt x="1106" y="298"/>
                  </a:lnTo>
                  <a:lnTo>
                    <a:pt x="1078" y="298"/>
                  </a:lnTo>
                  <a:lnTo>
                    <a:pt x="1064" y="284"/>
                  </a:lnTo>
                  <a:lnTo>
                    <a:pt x="1049" y="284"/>
                  </a:lnTo>
                  <a:lnTo>
                    <a:pt x="1049" y="241"/>
                  </a:lnTo>
                  <a:lnTo>
                    <a:pt x="1035" y="241"/>
                  </a:lnTo>
                  <a:lnTo>
                    <a:pt x="1021" y="270"/>
                  </a:lnTo>
                  <a:lnTo>
                    <a:pt x="1007" y="284"/>
                  </a:lnTo>
                  <a:lnTo>
                    <a:pt x="979" y="284"/>
                  </a:lnTo>
                  <a:lnTo>
                    <a:pt x="979" y="341"/>
                  </a:lnTo>
                  <a:lnTo>
                    <a:pt x="893" y="341"/>
                  </a:lnTo>
                  <a:lnTo>
                    <a:pt x="893" y="383"/>
                  </a:lnTo>
                  <a:lnTo>
                    <a:pt x="865" y="383"/>
                  </a:lnTo>
                  <a:lnTo>
                    <a:pt x="865" y="397"/>
                  </a:lnTo>
                  <a:lnTo>
                    <a:pt x="823" y="397"/>
                  </a:lnTo>
                  <a:lnTo>
                    <a:pt x="823" y="412"/>
                  </a:lnTo>
                  <a:lnTo>
                    <a:pt x="808" y="412"/>
                  </a:lnTo>
                  <a:lnTo>
                    <a:pt x="808" y="497"/>
                  </a:lnTo>
                  <a:lnTo>
                    <a:pt x="780" y="497"/>
                  </a:lnTo>
                  <a:lnTo>
                    <a:pt x="766" y="511"/>
                  </a:lnTo>
                  <a:lnTo>
                    <a:pt x="766" y="568"/>
                  </a:lnTo>
                  <a:lnTo>
                    <a:pt x="752" y="568"/>
                  </a:lnTo>
                  <a:lnTo>
                    <a:pt x="737" y="582"/>
                  </a:lnTo>
                  <a:lnTo>
                    <a:pt x="709" y="582"/>
                  </a:lnTo>
                  <a:lnTo>
                    <a:pt x="709" y="624"/>
                  </a:lnTo>
                  <a:lnTo>
                    <a:pt x="695" y="639"/>
                  </a:lnTo>
                  <a:lnTo>
                    <a:pt x="681" y="639"/>
                  </a:lnTo>
                  <a:lnTo>
                    <a:pt x="667" y="667"/>
                  </a:lnTo>
                  <a:lnTo>
                    <a:pt x="667" y="695"/>
                  </a:lnTo>
                  <a:lnTo>
                    <a:pt x="681" y="695"/>
                  </a:lnTo>
                  <a:lnTo>
                    <a:pt x="681" y="738"/>
                  </a:lnTo>
                  <a:lnTo>
                    <a:pt x="667" y="780"/>
                  </a:lnTo>
                  <a:lnTo>
                    <a:pt x="652" y="780"/>
                  </a:lnTo>
                  <a:lnTo>
                    <a:pt x="652" y="795"/>
                  </a:lnTo>
                  <a:lnTo>
                    <a:pt x="624" y="795"/>
                  </a:lnTo>
                  <a:lnTo>
                    <a:pt x="624" y="809"/>
                  </a:lnTo>
                  <a:lnTo>
                    <a:pt x="610" y="809"/>
                  </a:lnTo>
                  <a:lnTo>
                    <a:pt x="610" y="837"/>
                  </a:lnTo>
                  <a:lnTo>
                    <a:pt x="624" y="837"/>
                  </a:lnTo>
                  <a:lnTo>
                    <a:pt x="624" y="851"/>
                  </a:lnTo>
                  <a:lnTo>
                    <a:pt x="652" y="851"/>
                  </a:lnTo>
                  <a:lnTo>
                    <a:pt x="652" y="866"/>
                  </a:lnTo>
                  <a:lnTo>
                    <a:pt x="624" y="894"/>
                  </a:lnTo>
                  <a:lnTo>
                    <a:pt x="624" y="908"/>
                  </a:lnTo>
                  <a:lnTo>
                    <a:pt x="610" y="908"/>
                  </a:lnTo>
                  <a:lnTo>
                    <a:pt x="610" y="894"/>
                  </a:lnTo>
                  <a:lnTo>
                    <a:pt x="582" y="866"/>
                  </a:lnTo>
                  <a:lnTo>
                    <a:pt x="567" y="866"/>
                  </a:lnTo>
                  <a:lnTo>
                    <a:pt x="553" y="894"/>
                  </a:lnTo>
                  <a:lnTo>
                    <a:pt x="553" y="908"/>
                  </a:lnTo>
                  <a:lnTo>
                    <a:pt x="539" y="908"/>
                  </a:lnTo>
                  <a:lnTo>
                    <a:pt x="525" y="922"/>
                  </a:lnTo>
                  <a:lnTo>
                    <a:pt x="525" y="965"/>
                  </a:lnTo>
                  <a:lnTo>
                    <a:pt x="511" y="965"/>
                  </a:lnTo>
                  <a:lnTo>
                    <a:pt x="511" y="979"/>
                  </a:lnTo>
                  <a:lnTo>
                    <a:pt x="525" y="1022"/>
                  </a:lnTo>
                  <a:lnTo>
                    <a:pt x="525" y="1149"/>
                  </a:lnTo>
                  <a:lnTo>
                    <a:pt x="511" y="1149"/>
                  </a:lnTo>
                  <a:lnTo>
                    <a:pt x="511" y="1178"/>
                  </a:lnTo>
                  <a:lnTo>
                    <a:pt x="496" y="1192"/>
                  </a:lnTo>
                  <a:lnTo>
                    <a:pt x="525" y="1192"/>
                  </a:lnTo>
                  <a:lnTo>
                    <a:pt x="539" y="1206"/>
                  </a:lnTo>
                  <a:lnTo>
                    <a:pt x="539" y="1263"/>
                  </a:lnTo>
                  <a:lnTo>
                    <a:pt x="496" y="1263"/>
                  </a:lnTo>
                  <a:lnTo>
                    <a:pt x="482" y="1305"/>
                  </a:lnTo>
                  <a:lnTo>
                    <a:pt x="496" y="1348"/>
                  </a:lnTo>
                  <a:lnTo>
                    <a:pt x="496" y="1376"/>
                  </a:lnTo>
                  <a:lnTo>
                    <a:pt x="482" y="1405"/>
                  </a:lnTo>
                  <a:lnTo>
                    <a:pt x="482" y="1433"/>
                  </a:lnTo>
                  <a:lnTo>
                    <a:pt x="440" y="1433"/>
                  </a:lnTo>
                  <a:lnTo>
                    <a:pt x="440" y="1547"/>
                  </a:lnTo>
                  <a:lnTo>
                    <a:pt x="397" y="1547"/>
                  </a:lnTo>
                  <a:lnTo>
                    <a:pt x="397" y="1532"/>
                  </a:lnTo>
                  <a:lnTo>
                    <a:pt x="383" y="1518"/>
                  </a:lnTo>
                  <a:lnTo>
                    <a:pt x="369" y="1518"/>
                  </a:lnTo>
                  <a:lnTo>
                    <a:pt x="369" y="1476"/>
                  </a:lnTo>
                  <a:lnTo>
                    <a:pt x="340" y="1518"/>
                  </a:lnTo>
                  <a:lnTo>
                    <a:pt x="326" y="1518"/>
                  </a:lnTo>
                  <a:lnTo>
                    <a:pt x="326" y="1532"/>
                  </a:lnTo>
                  <a:lnTo>
                    <a:pt x="284" y="1532"/>
                  </a:lnTo>
                  <a:lnTo>
                    <a:pt x="270" y="1547"/>
                  </a:lnTo>
                  <a:lnTo>
                    <a:pt x="241" y="1547"/>
                  </a:lnTo>
                  <a:lnTo>
                    <a:pt x="227" y="1589"/>
                  </a:lnTo>
                  <a:lnTo>
                    <a:pt x="199" y="1589"/>
                  </a:lnTo>
                  <a:lnTo>
                    <a:pt x="185" y="1632"/>
                  </a:lnTo>
                  <a:lnTo>
                    <a:pt x="114" y="1632"/>
                  </a:lnTo>
                  <a:lnTo>
                    <a:pt x="114" y="1646"/>
                  </a:lnTo>
                  <a:lnTo>
                    <a:pt x="99" y="1646"/>
                  </a:lnTo>
                  <a:lnTo>
                    <a:pt x="85" y="1632"/>
                  </a:lnTo>
                  <a:lnTo>
                    <a:pt x="85" y="1589"/>
                  </a:lnTo>
                  <a:lnTo>
                    <a:pt x="43" y="1589"/>
                  </a:lnTo>
                  <a:lnTo>
                    <a:pt x="43" y="1547"/>
                  </a:lnTo>
                  <a:lnTo>
                    <a:pt x="0" y="1532"/>
                  </a:lnTo>
                  <a:lnTo>
                    <a:pt x="0" y="1518"/>
                  </a:lnTo>
                  <a:lnTo>
                    <a:pt x="14" y="1518"/>
                  </a:lnTo>
                  <a:lnTo>
                    <a:pt x="14" y="1476"/>
                  </a:lnTo>
                  <a:lnTo>
                    <a:pt x="43" y="1490"/>
                  </a:lnTo>
                  <a:lnTo>
                    <a:pt x="43" y="1476"/>
                  </a:lnTo>
                  <a:lnTo>
                    <a:pt x="57" y="1476"/>
                  </a:lnTo>
                  <a:lnTo>
                    <a:pt x="57" y="1461"/>
                  </a:lnTo>
                  <a:lnTo>
                    <a:pt x="85" y="1433"/>
                  </a:lnTo>
                  <a:lnTo>
                    <a:pt x="85" y="1419"/>
                  </a:lnTo>
                  <a:lnTo>
                    <a:pt x="57" y="1419"/>
                  </a:lnTo>
                  <a:lnTo>
                    <a:pt x="57" y="1433"/>
                  </a:lnTo>
                  <a:lnTo>
                    <a:pt x="14" y="1433"/>
                  </a:lnTo>
                  <a:lnTo>
                    <a:pt x="14" y="1405"/>
                  </a:lnTo>
                  <a:lnTo>
                    <a:pt x="43" y="1405"/>
                  </a:lnTo>
                  <a:lnTo>
                    <a:pt x="43" y="1376"/>
                  </a:lnTo>
                  <a:lnTo>
                    <a:pt x="57" y="1376"/>
                  </a:lnTo>
                  <a:lnTo>
                    <a:pt x="57" y="1362"/>
                  </a:lnTo>
                  <a:lnTo>
                    <a:pt x="85" y="1362"/>
                  </a:lnTo>
                  <a:lnTo>
                    <a:pt x="99" y="1348"/>
                  </a:lnTo>
                  <a:lnTo>
                    <a:pt x="114" y="1348"/>
                  </a:lnTo>
                  <a:lnTo>
                    <a:pt x="99" y="1305"/>
                  </a:lnTo>
                  <a:lnTo>
                    <a:pt x="85" y="1305"/>
                  </a:lnTo>
                  <a:lnTo>
                    <a:pt x="85" y="1348"/>
                  </a:lnTo>
                  <a:lnTo>
                    <a:pt x="57" y="1348"/>
                  </a:lnTo>
                  <a:lnTo>
                    <a:pt x="43" y="1305"/>
                  </a:lnTo>
                  <a:lnTo>
                    <a:pt x="43" y="1234"/>
                  </a:lnTo>
                  <a:lnTo>
                    <a:pt x="142" y="1234"/>
                  </a:lnTo>
                  <a:lnTo>
                    <a:pt x="156" y="1249"/>
                  </a:lnTo>
                  <a:lnTo>
                    <a:pt x="170" y="1234"/>
                  </a:lnTo>
                  <a:lnTo>
                    <a:pt x="185" y="1234"/>
                  </a:lnTo>
                  <a:lnTo>
                    <a:pt x="185" y="1206"/>
                  </a:lnTo>
                  <a:lnTo>
                    <a:pt x="170" y="1192"/>
                  </a:lnTo>
                  <a:lnTo>
                    <a:pt x="57" y="1192"/>
                  </a:lnTo>
                  <a:lnTo>
                    <a:pt x="43" y="1178"/>
                  </a:lnTo>
                  <a:lnTo>
                    <a:pt x="57" y="1149"/>
                  </a:lnTo>
                  <a:lnTo>
                    <a:pt x="85" y="1135"/>
                  </a:lnTo>
                  <a:lnTo>
                    <a:pt x="142" y="1135"/>
                  </a:lnTo>
                  <a:lnTo>
                    <a:pt x="128" y="1121"/>
                  </a:lnTo>
                  <a:lnTo>
                    <a:pt x="114" y="1121"/>
                  </a:lnTo>
                  <a:lnTo>
                    <a:pt x="114" y="1093"/>
                  </a:lnTo>
                  <a:lnTo>
                    <a:pt x="85" y="1093"/>
                  </a:lnTo>
                  <a:lnTo>
                    <a:pt x="85" y="1078"/>
                  </a:lnTo>
                  <a:lnTo>
                    <a:pt x="199" y="1078"/>
                  </a:lnTo>
                  <a:lnTo>
                    <a:pt x="185" y="1093"/>
                  </a:lnTo>
                  <a:lnTo>
                    <a:pt x="170" y="1078"/>
                  </a:lnTo>
                  <a:lnTo>
                    <a:pt x="185" y="1064"/>
                  </a:lnTo>
                  <a:lnTo>
                    <a:pt x="170" y="1064"/>
                  </a:lnTo>
                  <a:lnTo>
                    <a:pt x="185" y="1022"/>
                  </a:lnTo>
                  <a:lnTo>
                    <a:pt x="270" y="1022"/>
                  </a:lnTo>
                  <a:lnTo>
                    <a:pt x="284" y="979"/>
                  </a:lnTo>
                  <a:lnTo>
                    <a:pt x="340" y="979"/>
                  </a:lnTo>
                  <a:lnTo>
                    <a:pt x="340" y="965"/>
                  </a:lnTo>
                  <a:lnTo>
                    <a:pt x="369" y="965"/>
                  </a:lnTo>
                  <a:lnTo>
                    <a:pt x="383" y="979"/>
                  </a:lnTo>
                  <a:lnTo>
                    <a:pt x="411" y="979"/>
                  </a:lnTo>
                  <a:lnTo>
                    <a:pt x="426" y="965"/>
                  </a:lnTo>
                  <a:lnTo>
                    <a:pt x="440" y="965"/>
                  </a:lnTo>
                  <a:lnTo>
                    <a:pt x="440" y="951"/>
                  </a:lnTo>
                  <a:lnTo>
                    <a:pt x="482" y="951"/>
                  </a:lnTo>
                  <a:lnTo>
                    <a:pt x="482" y="908"/>
                  </a:lnTo>
                  <a:lnTo>
                    <a:pt x="440" y="908"/>
                  </a:lnTo>
                  <a:lnTo>
                    <a:pt x="440" y="922"/>
                  </a:lnTo>
                  <a:lnTo>
                    <a:pt x="426" y="951"/>
                  </a:lnTo>
                  <a:lnTo>
                    <a:pt x="397" y="951"/>
                  </a:lnTo>
                  <a:lnTo>
                    <a:pt x="397" y="922"/>
                  </a:lnTo>
                  <a:lnTo>
                    <a:pt x="383" y="922"/>
                  </a:lnTo>
                  <a:lnTo>
                    <a:pt x="369" y="908"/>
                  </a:lnTo>
                  <a:lnTo>
                    <a:pt x="397" y="908"/>
                  </a:lnTo>
                  <a:lnTo>
                    <a:pt x="397" y="894"/>
                  </a:lnTo>
                  <a:lnTo>
                    <a:pt x="411" y="866"/>
                  </a:lnTo>
                  <a:lnTo>
                    <a:pt x="440" y="866"/>
                  </a:lnTo>
                  <a:lnTo>
                    <a:pt x="440" y="851"/>
                  </a:lnTo>
                  <a:lnTo>
                    <a:pt x="454" y="851"/>
                  </a:lnTo>
                  <a:lnTo>
                    <a:pt x="468" y="837"/>
                  </a:lnTo>
                  <a:lnTo>
                    <a:pt x="496" y="837"/>
                  </a:lnTo>
                  <a:lnTo>
                    <a:pt x="511" y="809"/>
                  </a:lnTo>
                  <a:lnTo>
                    <a:pt x="496" y="795"/>
                  </a:lnTo>
                  <a:lnTo>
                    <a:pt x="511" y="795"/>
                  </a:lnTo>
                  <a:lnTo>
                    <a:pt x="525" y="780"/>
                  </a:lnTo>
                  <a:lnTo>
                    <a:pt x="539" y="780"/>
                  </a:lnTo>
                  <a:lnTo>
                    <a:pt x="539" y="738"/>
                  </a:lnTo>
                  <a:lnTo>
                    <a:pt x="567" y="738"/>
                  </a:lnTo>
                  <a:lnTo>
                    <a:pt x="553" y="780"/>
                  </a:lnTo>
                  <a:lnTo>
                    <a:pt x="539" y="780"/>
                  </a:lnTo>
                  <a:lnTo>
                    <a:pt x="553" y="738"/>
                  </a:lnTo>
                  <a:lnTo>
                    <a:pt x="553" y="695"/>
                  </a:lnTo>
                  <a:lnTo>
                    <a:pt x="582" y="695"/>
                  </a:lnTo>
                  <a:lnTo>
                    <a:pt x="567" y="681"/>
                  </a:lnTo>
                  <a:lnTo>
                    <a:pt x="582" y="667"/>
                  </a:lnTo>
                  <a:lnTo>
                    <a:pt x="610" y="667"/>
                  </a:lnTo>
                  <a:lnTo>
                    <a:pt x="610" y="639"/>
                  </a:lnTo>
                  <a:lnTo>
                    <a:pt x="624" y="639"/>
                  </a:lnTo>
                  <a:lnTo>
                    <a:pt x="624" y="624"/>
                  </a:lnTo>
                  <a:lnTo>
                    <a:pt x="610" y="624"/>
                  </a:lnTo>
                  <a:lnTo>
                    <a:pt x="610" y="582"/>
                  </a:lnTo>
                  <a:lnTo>
                    <a:pt x="624" y="582"/>
                  </a:lnTo>
                  <a:lnTo>
                    <a:pt x="624" y="568"/>
                  </a:lnTo>
                  <a:lnTo>
                    <a:pt x="652" y="554"/>
                  </a:lnTo>
                  <a:lnTo>
                    <a:pt x="652" y="525"/>
                  </a:lnTo>
                  <a:lnTo>
                    <a:pt x="667" y="554"/>
                  </a:lnTo>
                  <a:lnTo>
                    <a:pt x="695" y="554"/>
                  </a:lnTo>
                  <a:lnTo>
                    <a:pt x="695" y="511"/>
                  </a:lnTo>
                  <a:lnTo>
                    <a:pt x="723" y="511"/>
                  </a:lnTo>
                  <a:lnTo>
                    <a:pt x="709" y="497"/>
                  </a:lnTo>
                  <a:lnTo>
                    <a:pt x="695" y="497"/>
                  </a:lnTo>
                  <a:lnTo>
                    <a:pt x="709" y="454"/>
                  </a:lnTo>
                  <a:lnTo>
                    <a:pt x="737" y="454"/>
                  </a:lnTo>
                  <a:lnTo>
                    <a:pt x="752" y="412"/>
                  </a:lnTo>
                  <a:lnTo>
                    <a:pt x="752" y="454"/>
                  </a:lnTo>
                  <a:lnTo>
                    <a:pt x="723" y="454"/>
                  </a:lnTo>
                  <a:lnTo>
                    <a:pt x="752" y="412"/>
                  </a:lnTo>
                  <a:lnTo>
                    <a:pt x="752" y="397"/>
                  </a:lnTo>
                  <a:lnTo>
                    <a:pt x="766" y="383"/>
                  </a:lnTo>
                  <a:lnTo>
                    <a:pt x="766" y="397"/>
                  </a:lnTo>
                  <a:lnTo>
                    <a:pt x="780" y="397"/>
                  </a:lnTo>
                  <a:lnTo>
                    <a:pt x="794" y="383"/>
                  </a:lnTo>
                  <a:lnTo>
                    <a:pt x="823" y="383"/>
                  </a:lnTo>
                  <a:lnTo>
                    <a:pt x="837" y="355"/>
                  </a:lnTo>
                  <a:lnTo>
                    <a:pt x="837" y="341"/>
                  </a:lnTo>
                  <a:lnTo>
                    <a:pt x="823" y="341"/>
                  </a:lnTo>
                  <a:lnTo>
                    <a:pt x="823" y="298"/>
                  </a:lnTo>
                  <a:lnTo>
                    <a:pt x="837" y="298"/>
                  </a:lnTo>
                  <a:lnTo>
                    <a:pt x="851" y="284"/>
                  </a:lnTo>
                  <a:lnTo>
                    <a:pt x="865" y="284"/>
                  </a:lnTo>
                  <a:lnTo>
                    <a:pt x="865" y="241"/>
                  </a:lnTo>
                  <a:lnTo>
                    <a:pt x="893" y="241"/>
                  </a:lnTo>
                  <a:lnTo>
                    <a:pt x="893" y="227"/>
                  </a:lnTo>
                  <a:lnTo>
                    <a:pt x="908" y="227"/>
                  </a:lnTo>
                  <a:lnTo>
                    <a:pt x="908" y="213"/>
                  </a:lnTo>
                  <a:lnTo>
                    <a:pt x="936" y="213"/>
                  </a:lnTo>
                  <a:lnTo>
                    <a:pt x="950" y="213"/>
                  </a:lnTo>
                  <a:lnTo>
                    <a:pt x="964" y="227"/>
                  </a:lnTo>
                  <a:lnTo>
                    <a:pt x="993" y="227"/>
                  </a:lnTo>
                  <a:lnTo>
                    <a:pt x="1007" y="213"/>
                  </a:lnTo>
                  <a:lnTo>
                    <a:pt x="1021" y="171"/>
                  </a:lnTo>
                  <a:lnTo>
                    <a:pt x="1049" y="171"/>
                  </a:lnTo>
                  <a:lnTo>
                    <a:pt x="1092" y="128"/>
                  </a:lnTo>
                  <a:lnTo>
                    <a:pt x="1092" y="171"/>
                  </a:lnTo>
                  <a:lnTo>
                    <a:pt x="1120" y="171"/>
                  </a:lnTo>
                  <a:lnTo>
                    <a:pt x="1120" y="114"/>
                  </a:lnTo>
                  <a:lnTo>
                    <a:pt x="1134" y="100"/>
                  </a:lnTo>
                  <a:lnTo>
                    <a:pt x="1149" y="100"/>
                  </a:lnTo>
                  <a:lnTo>
                    <a:pt x="1149" y="43"/>
                  </a:lnTo>
                  <a:lnTo>
                    <a:pt x="1177" y="14"/>
                  </a:lnTo>
                  <a:lnTo>
                    <a:pt x="1191" y="43"/>
                  </a:lnTo>
                  <a:lnTo>
                    <a:pt x="1220" y="57"/>
                  </a:lnTo>
                  <a:lnTo>
                    <a:pt x="1191" y="57"/>
                  </a:lnTo>
                  <a:lnTo>
                    <a:pt x="1191" y="71"/>
                  </a:lnTo>
                  <a:lnTo>
                    <a:pt x="1177" y="100"/>
                  </a:lnTo>
                  <a:lnTo>
                    <a:pt x="1177" y="114"/>
                  </a:lnTo>
                  <a:lnTo>
                    <a:pt x="1191" y="128"/>
                  </a:lnTo>
                  <a:lnTo>
                    <a:pt x="1220" y="128"/>
                  </a:lnTo>
                  <a:lnTo>
                    <a:pt x="1220" y="100"/>
                  </a:lnTo>
                  <a:lnTo>
                    <a:pt x="1234" y="71"/>
                  </a:lnTo>
                  <a:lnTo>
                    <a:pt x="1248" y="57"/>
                  </a:lnTo>
                  <a:lnTo>
                    <a:pt x="1276" y="57"/>
                  </a:lnTo>
                  <a:lnTo>
                    <a:pt x="1276" y="14"/>
                  </a:lnTo>
                  <a:lnTo>
                    <a:pt x="1262" y="14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5" name="Freeform 246"/>
            <p:cNvSpPr>
              <a:spLocks/>
            </p:cNvSpPr>
            <p:nvPr/>
          </p:nvSpPr>
          <p:spPr bwMode="auto">
            <a:xfrm>
              <a:off x="3701" y="837"/>
              <a:ext cx="708" cy="1305"/>
            </a:xfrm>
            <a:custGeom>
              <a:avLst/>
              <a:gdLst>
                <a:gd name="T0" fmla="*/ 397 w 708"/>
                <a:gd name="T1" fmla="*/ 43 h 1305"/>
                <a:gd name="T2" fmla="*/ 439 w 708"/>
                <a:gd name="T3" fmla="*/ 227 h 1305"/>
                <a:gd name="T4" fmla="*/ 482 w 708"/>
                <a:gd name="T5" fmla="*/ 269 h 1305"/>
                <a:gd name="T6" fmla="*/ 453 w 708"/>
                <a:gd name="T7" fmla="*/ 383 h 1305"/>
                <a:gd name="T8" fmla="*/ 496 w 708"/>
                <a:gd name="T9" fmla="*/ 454 h 1305"/>
                <a:gd name="T10" fmla="*/ 524 w 708"/>
                <a:gd name="T11" fmla="*/ 496 h 1305"/>
                <a:gd name="T12" fmla="*/ 552 w 708"/>
                <a:gd name="T13" fmla="*/ 539 h 1305"/>
                <a:gd name="T14" fmla="*/ 524 w 708"/>
                <a:gd name="T15" fmla="*/ 652 h 1305"/>
                <a:gd name="T16" fmla="*/ 567 w 708"/>
                <a:gd name="T17" fmla="*/ 681 h 1305"/>
                <a:gd name="T18" fmla="*/ 581 w 708"/>
                <a:gd name="T19" fmla="*/ 738 h 1305"/>
                <a:gd name="T20" fmla="*/ 581 w 708"/>
                <a:gd name="T21" fmla="*/ 794 h 1305"/>
                <a:gd name="T22" fmla="*/ 652 w 708"/>
                <a:gd name="T23" fmla="*/ 837 h 1305"/>
                <a:gd name="T24" fmla="*/ 708 w 708"/>
                <a:gd name="T25" fmla="*/ 851 h 1305"/>
                <a:gd name="T26" fmla="*/ 694 w 708"/>
                <a:gd name="T27" fmla="*/ 950 h 1305"/>
                <a:gd name="T28" fmla="*/ 666 w 708"/>
                <a:gd name="T29" fmla="*/ 965 h 1305"/>
                <a:gd name="T30" fmla="*/ 652 w 708"/>
                <a:gd name="T31" fmla="*/ 1007 h 1305"/>
                <a:gd name="T32" fmla="*/ 623 w 708"/>
                <a:gd name="T33" fmla="*/ 1064 h 1305"/>
                <a:gd name="T34" fmla="*/ 595 w 708"/>
                <a:gd name="T35" fmla="*/ 1121 h 1305"/>
                <a:gd name="T36" fmla="*/ 567 w 708"/>
                <a:gd name="T37" fmla="*/ 1135 h 1305"/>
                <a:gd name="T38" fmla="*/ 524 w 708"/>
                <a:gd name="T39" fmla="*/ 1220 h 1305"/>
                <a:gd name="T40" fmla="*/ 411 w 708"/>
                <a:gd name="T41" fmla="*/ 1248 h 1305"/>
                <a:gd name="T42" fmla="*/ 340 w 708"/>
                <a:gd name="T43" fmla="*/ 1277 h 1305"/>
                <a:gd name="T44" fmla="*/ 297 w 708"/>
                <a:gd name="T45" fmla="*/ 1305 h 1305"/>
                <a:gd name="T46" fmla="*/ 141 w 708"/>
                <a:gd name="T47" fmla="*/ 1291 h 1305"/>
                <a:gd name="T48" fmla="*/ 113 w 708"/>
                <a:gd name="T49" fmla="*/ 1248 h 1305"/>
                <a:gd name="T50" fmla="*/ 70 w 708"/>
                <a:gd name="T51" fmla="*/ 1220 h 1305"/>
                <a:gd name="T52" fmla="*/ 99 w 708"/>
                <a:gd name="T53" fmla="*/ 1135 h 1305"/>
                <a:gd name="T54" fmla="*/ 99 w 708"/>
                <a:gd name="T55" fmla="*/ 1078 h 1305"/>
                <a:gd name="T56" fmla="*/ 85 w 708"/>
                <a:gd name="T57" fmla="*/ 1050 h 1305"/>
                <a:gd name="T58" fmla="*/ 70 w 708"/>
                <a:gd name="T59" fmla="*/ 950 h 1305"/>
                <a:gd name="T60" fmla="*/ 99 w 708"/>
                <a:gd name="T61" fmla="*/ 894 h 1305"/>
                <a:gd name="T62" fmla="*/ 141 w 708"/>
                <a:gd name="T63" fmla="*/ 837 h 1305"/>
                <a:gd name="T64" fmla="*/ 170 w 708"/>
                <a:gd name="T65" fmla="*/ 794 h 1305"/>
                <a:gd name="T66" fmla="*/ 241 w 708"/>
                <a:gd name="T67" fmla="*/ 723 h 1305"/>
                <a:gd name="T68" fmla="*/ 269 w 708"/>
                <a:gd name="T69" fmla="*/ 667 h 1305"/>
                <a:gd name="T70" fmla="*/ 269 w 708"/>
                <a:gd name="T71" fmla="*/ 610 h 1305"/>
                <a:gd name="T72" fmla="*/ 241 w 708"/>
                <a:gd name="T73" fmla="*/ 553 h 1305"/>
                <a:gd name="T74" fmla="*/ 198 w 708"/>
                <a:gd name="T75" fmla="*/ 496 h 1305"/>
                <a:gd name="T76" fmla="*/ 198 w 708"/>
                <a:gd name="T77" fmla="*/ 454 h 1305"/>
                <a:gd name="T78" fmla="*/ 170 w 708"/>
                <a:gd name="T79" fmla="*/ 383 h 1305"/>
                <a:gd name="T80" fmla="*/ 155 w 708"/>
                <a:gd name="T81" fmla="*/ 284 h 1305"/>
                <a:gd name="T82" fmla="*/ 155 w 708"/>
                <a:gd name="T83" fmla="*/ 255 h 1305"/>
                <a:gd name="T84" fmla="*/ 127 w 708"/>
                <a:gd name="T85" fmla="*/ 227 h 1305"/>
                <a:gd name="T86" fmla="*/ 70 w 708"/>
                <a:gd name="T87" fmla="*/ 199 h 1305"/>
                <a:gd name="T88" fmla="*/ 0 w 708"/>
                <a:gd name="T89" fmla="*/ 170 h 1305"/>
                <a:gd name="T90" fmla="*/ 42 w 708"/>
                <a:gd name="T91" fmla="*/ 142 h 1305"/>
                <a:gd name="T92" fmla="*/ 70 w 708"/>
                <a:gd name="T93" fmla="*/ 156 h 1305"/>
                <a:gd name="T94" fmla="*/ 127 w 708"/>
                <a:gd name="T95" fmla="*/ 170 h 1305"/>
                <a:gd name="T96" fmla="*/ 170 w 708"/>
                <a:gd name="T97" fmla="*/ 170 h 1305"/>
                <a:gd name="T98" fmla="*/ 255 w 708"/>
                <a:gd name="T99" fmla="*/ 156 h 1305"/>
                <a:gd name="T100" fmla="*/ 269 w 708"/>
                <a:gd name="T101" fmla="*/ 43 h 13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08" h="1305">
                  <a:moveTo>
                    <a:pt x="354" y="0"/>
                  </a:moveTo>
                  <a:lnTo>
                    <a:pt x="354" y="43"/>
                  </a:lnTo>
                  <a:lnTo>
                    <a:pt x="397" y="43"/>
                  </a:lnTo>
                  <a:lnTo>
                    <a:pt x="397" y="213"/>
                  </a:lnTo>
                  <a:lnTo>
                    <a:pt x="425" y="213"/>
                  </a:lnTo>
                  <a:lnTo>
                    <a:pt x="439" y="227"/>
                  </a:lnTo>
                  <a:lnTo>
                    <a:pt x="453" y="255"/>
                  </a:lnTo>
                  <a:lnTo>
                    <a:pt x="453" y="269"/>
                  </a:lnTo>
                  <a:lnTo>
                    <a:pt x="482" y="269"/>
                  </a:lnTo>
                  <a:lnTo>
                    <a:pt x="482" y="326"/>
                  </a:lnTo>
                  <a:lnTo>
                    <a:pt x="453" y="326"/>
                  </a:lnTo>
                  <a:lnTo>
                    <a:pt x="453" y="383"/>
                  </a:lnTo>
                  <a:lnTo>
                    <a:pt x="482" y="397"/>
                  </a:lnTo>
                  <a:lnTo>
                    <a:pt x="482" y="454"/>
                  </a:lnTo>
                  <a:lnTo>
                    <a:pt x="496" y="454"/>
                  </a:lnTo>
                  <a:lnTo>
                    <a:pt x="496" y="482"/>
                  </a:lnTo>
                  <a:lnTo>
                    <a:pt x="524" y="482"/>
                  </a:lnTo>
                  <a:lnTo>
                    <a:pt x="524" y="496"/>
                  </a:lnTo>
                  <a:lnTo>
                    <a:pt x="538" y="496"/>
                  </a:lnTo>
                  <a:lnTo>
                    <a:pt x="552" y="511"/>
                  </a:lnTo>
                  <a:lnTo>
                    <a:pt x="552" y="539"/>
                  </a:lnTo>
                  <a:lnTo>
                    <a:pt x="538" y="539"/>
                  </a:lnTo>
                  <a:lnTo>
                    <a:pt x="524" y="553"/>
                  </a:lnTo>
                  <a:lnTo>
                    <a:pt x="524" y="652"/>
                  </a:lnTo>
                  <a:lnTo>
                    <a:pt x="538" y="667"/>
                  </a:lnTo>
                  <a:lnTo>
                    <a:pt x="552" y="667"/>
                  </a:lnTo>
                  <a:lnTo>
                    <a:pt x="567" y="681"/>
                  </a:lnTo>
                  <a:lnTo>
                    <a:pt x="567" y="709"/>
                  </a:lnTo>
                  <a:lnTo>
                    <a:pt x="581" y="709"/>
                  </a:lnTo>
                  <a:lnTo>
                    <a:pt x="581" y="738"/>
                  </a:lnTo>
                  <a:lnTo>
                    <a:pt x="567" y="766"/>
                  </a:lnTo>
                  <a:lnTo>
                    <a:pt x="567" y="780"/>
                  </a:lnTo>
                  <a:lnTo>
                    <a:pt x="581" y="794"/>
                  </a:lnTo>
                  <a:lnTo>
                    <a:pt x="581" y="823"/>
                  </a:lnTo>
                  <a:lnTo>
                    <a:pt x="638" y="823"/>
                  </a:lnTo>
                  <a:lnTo>
                    <a:pt x="652" y="837"/>
                  </a:lnTo>
                  <a:lnTo>
                    <a:pt x="680" y="837"/>
                  </a:lnTo>
                  <a:lnTo>
                    <a:pt x="680" y="851"/>
                  </a:lnTo>
                  <a:lnTo>
                    <a:pt x="708" y="851"/>
                  </a:lnTo>
                  <a:lnTo>
                    <a:pt x="708" y="894"/>
                  </a:lnTo>
                  <a:lnTo>
                    <a:pt x="694" y="894"/>
                  </a:lnTo>
                  <a:lnTo>
                    <a:pt x="694" y="950"/>
                  </a:lnTo>
                  <a:lnTo>
                    <a:pt x="680" y="950"/>
                  </a:lnTo>
                  <a:lnTo>
                    <a:pt x="680" y="965"/>
                  </a:lnTo>
                  <a:lnTo>
                    <a:pt x="666" y="965"/>
                  </a:lnTo>
                  <a:lnTo>
                    <a:pt x="666" y="993"/>
                  </a:lnTo>
                  <a:lnTo>
                    <a:pt x="652" y="993"/>
                  </a:lnTo>
                  <a:lnTo>
                    <a:pt x="652" y="1007"/>
                  </a:lnTo>
                  <a:lnTo>
                    <a:pt x="638" y="1007"/>
                  </a:lnTo>
                  <a:lnTo>
                    <a:pt x="638" y="1050"/>
                  </a:lnTo>
                  <a:lnTo>
                    <a:pt x="623" y="1064"/>
                  </a:lnTo>
                  <a:lnTo>
                    <a:pt x="581" y="1064"/>
                  </a:lnTo>
                  <a:lnTo>
                    <a:pt x="595" y="1078"/>
                  </a:lnTo>
                  <a:lnTo>
                    <a:pt x="595" y="1121"/>
                  </a:lnTo>
                  <a:lnTo>
                    <a:pt x="581" y="1121"/>
                  </a:lnTo>
                  <a:lnTo>
                    <a:pt x="581" y="1135"/>
                  </a:lnTo>
                  <a:lnTo>
                    <a:pt x="567" y="1135"/>
                  </a:lnTo>
                  <a:lnTo>
                    <a:pt x="567" y="1177"/>
                  </a:lnTo>
                  <a:lnTo>
                    <a:pt x="538" y="1177"/>
                  </a:lnTo>
                  <a:lnTo>
                    <a:pt x="524" y="1220"/>
                  </a:lnTo>
                  <a:lnTo>
                    <a:pt x="496" y="1234"/>
                  </a:lnTo>
                  <a:lnTo>
                    <a:pt x="425" y="1234"/>
                  </a:lnTo>
                  <a:lnTo>
                    <a:pt x="411" y="1248"/>
                  </a:lnTo>
                  <a:lnTo>
                    <a:pt x="382" y="1248"/>
                  </a:lnTo>
                  <a:lnTo>
                    <a:pt x="368" y="1277"/>
                  </a:lnTo>
                  <a:lnTo>
                    <a:pt x="340" y="1277"/>
                  </a:lnTo>
                  <a:lnTo>
                    <a:pt x="326" y="1291"/>
                  </a:lnTo>
                  <a:lnTo>
                    <a:pt x="311" y="1291"/>
                  </a:lnTo>
                  <a:lnTo>
                    <a:pt x="297" y="1305"/>
                  </a:lnTo>
                  <a:lnTo>
                    <a:pt x="198" y="1305"/>
                  </a:lnTo>
                  <a:lnTo>
                    <a:pt x="198" y="1291"/>
                  </a:lnTo>
                  <a:lnTo>
                    <a:pt x="141" y="1291"/>
                  </a:lnTo>
                  <a:lnTo>
                    <a:pt x="141" y="1277"/>
                  </a:lnTo>
                  <a:lnTo>
                    <a:pt x="113" y="1277"/>
                  </a:lnTo>
                  <a:lnTo>
                    <a:pt x="113" y="1248"/>
                  </a:lnTo>
                  <a:lnTo>
                    <a:pt x="99" y="1234"/>
                  </a:lnTo>
                  <a:lnTo>
                    <a:pt x="70" y="1234"/>
                  </a:lnTo>
                  <a:lnTo>
                    <a:pt x="70" y="1220"/>
                  </a:lnTo>
                  <a:lnTo>
                    <a:pt x="85" y="1177"/>
                  </a:lnTo>
                  <a:lnTo>
                    <a:pt x="99" y="1177"/>
                  </a:lnTo>
                  <a:lnTo>
                    <a:pt x="99" y="1135"/>
                  </a:lnTo>
                  <a:lnTo>
                    <a:pt x="113" y="1121"/>
                  </a:lnTo>
                  <a:lnTo>
                    <a:pt x="99" y="1106"/>
                  </a:lnTo>
                  <a:lnTo>
                    <a:pt x="99" y="1078"/>
                  </a:lnTo>
                  <a:lnTo>
                    <a:pt x="85" y="1064"/>
                  </a:lnTo>
                  <a:lnTo>
                    <a:pt x="70" y="1064"/>
                  </a:lnTo>
                  <a:lnTo>
                    <a:pt x="85" y="1050"/>
                  </a:lnTo>
                  <a:lnTo>
                    <a:pt x="85" y="1021"/>
                  </a:lnTo>
                  <a:lnTo>
                    <a:pt x="70" y="1007"/>
                  </a:lnTo>
                  <a:lnTo>
                    <a:pt x="70" y="950"/>
                  </a:lnTo>
                  <a:lnTo>
                    <a:pt x="85" y="936"/>
                  </a:lnTo>
                  <a:lnTo>
                    <a:pt x="99" y="936"/>
                  </a:lnTo>
                  <a:lnTo>
                    <a:pt x="99" y="894"/>
                  </a:lnTo>
                  <a:lnTo>
                    <a:pt x="127" y="894"/>
                  </a:lnTo>
                  <a:lnTo>
                    <a:pt x="127" y="837"/>
                  </a:lnTo>
                  <a:lnTo>
                    <a:pt x="141" y="837"/>
                  </a:lnTo>
                  <a:lnTo>
                    <a:pt x="141" y="823"/>
                  </a:lnTo>
                  <a:lnTo>
                    <a:pt x="170" y="823"/>
                  </a:lnTo>
                  <a:lnTo>
                    <a:pt x="170" y="794"/>
                  </a:lnTo>
                  <a:lnTo>
                    <a:pt x="198" y="780"/>
                  </a:lnTo>
                  <a:lnTo>
                    <a:pt x="212" y="738"/>
                  </a:lnTo>
                  <a:lnTo>
                    <a:pt x="241" y="723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67"/>
                  </a:lnTo>
                  <a:lnTo>
                    <a:pt x="283" y="667"/>
                  </a:lnTo>
                  <a:lnTo>
                    <a:pt x="283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12" y="553"/>
                  </a:lnTo>
                  <a:lnTo>
                    <a:pt x="198" y="539"/>
                  </a:lnTo>
                  <a:lnTo>
                    <a:pt x="198" y="496"/>
                  </a:lnTo>
                  <a:lnTo>
                    <a:pt x="170" y="496"/>
                  </a:lnTo>
                  <a:lnTo>
                    <a:pt x="170" y="482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170" y="426"/>
                  </a:lnTo>
                  <a:lnTo>
                    <a:pt x="170" y="383"/>
                  </a:lnTo>
                  <a:lnTo>
                    <a:pt x="155" y="383"/>
                  </a:lnTo>
                  <a:lnTo>
                    <a:pt x="155" y="369"/>
                  </a:lnTo>
                  <a:lnTo>
                    <a:pt x="155" y="284"/>
                  </a:lnTo>
                  <a:lnTo>
                    <a:pt x="170" y="284"/>
                  </a:lnTo>
                  <a:lnTo>
                    <a:pt x="170" y="269"/>
                  </a:lnTo>
                  <a:lnTo>
                    <a:pt x="155" y="255"/>
                  </a:lnTo>
                  <a:lnTo>
                    <a:pt x="141" y="255"/>
                  </a:lnTo>
                  <a:lnTo>
                    <a:pt x="141" y="227"/>
                  </a:lnTo>
                  <a:lnTo>
                    <a:pt x="127" y="227"/>
                  </a:lnTo>
                  <a:lnTo>
                    <a:pt x="113" y="213"/>
                  </a:lnTo>
                  <a:lnTo>
                    <a:pt x="70" y="213"/>
                  </a:lnTo>
                  <a:lnTo>
                    <a:pt x="70" y="199"/>
                  </a:lnTo>
                  <a:lnTo>
                    <a:pt x="42" y="199"/>
                  </a:lnTo>
                  <a:lnTo>
                    <a:pt x="28" y="170"/>
                  </a:lnTo>
                  <a:lnTo>
                    <a:pt x="0" y="170"/>
                  </a:lnTo>
                  <a:lnTo>
                    <a:pt x="0" y="156"/>
                  </a:lnTo>
                  <a:lnTo>
                    <a:pt x="28" y="156"/>
                  </a:lnTo>
                  <a:lnTo>
                    <a:pt x="42" y="142"/>
                  </a:lnTo>
                  <a:lnTo>
                    <a:pt x="56" y="113"/>
                  </a:lnTo>
                  <a:lnTo>
                    <a:pt x="70" y="113"/>
                  </a:lnTo>
                  <a:lnTo>
                    <a:pt x="70" y="156"/>
                  </a:lnTo>
                  <a:lnTo>
                    <a:pt x="85" y="156"/>
                  </a:lnTo>
                  <a:lnTo>
                    <a:pt x="99" y="170"/>
                  </a:lnTo>
                  <a:lnTo>
                    <a:pt x="127" y="170"/>
                  </a:lnTo>
                  <a:lnTo>
                    <a:pt x="127" y="199"/>
                  </a:lnTo>
                  <a:lnTo>
                    <a:pt x="170" y="199"/>
                  </a:lnTo>
                  <a:lnTo>
                    <a:pt x="170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55" y="156"/>
                  </a:lnTo>
                  <a:lnTo>
                    <a:pt x="255" y="99"/>
                  </a:lnTo>
                  <a:lnTo>
                    <a:pt x="269" y="85"/>
                  </a:lnTo>
                  <a:lnTo>
                    <a:pt x="269" y="43"/>
                  </a:lnTo>
                  <a:lnTo>
                    <a:pt x="283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6" name="Freeform 247"/>
            <p:cNvSpPr>
              <a:spLocks/>
            </p:cNvSpPr>
            <p:nvPr/>
          </p:nvSpPr>
          <p:spPr bwMode="auto">
            <a:xfrm>
              <a:off x="1928" y="4171"/>
              <a:ext cx="57" cy="42"/>
            </a:xfrm>
            <a:custGeom>
              <a:avLst/>
              <a:gdLst>
                <a:gd name="T0" fmla="*/ 29 w 57"/>
                <a:gd name="T1" fmla="*/ 0 h 42"/>
                <a:gd name="T2" fmla="*/ 43 w 57"/>
                <a:gd name="T3" fmla="*/ 14 h 42"/>
                <a:gd name="T4" fmla="*/ 57 w 57"/>
                <a:gd name="T5" fmla="*/ 42 h 42"/>
                <a:gd name="T6" fmla="*/ 0 w 57"/>
                <a:gd name="T7" fmla="*/ 42 h 42"/>
                <a:gd name="T8" fmla="*/ 0 w 57"/>
                <a:gd name="T9" fmla="*/ 14 h 42"/>
                <a:gd name="T10" fmla="*/ 29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29" y="0"/>
                  </a:moveTo>
                  <a:lnTo>
                    <a:pt x="43" y="14"/>
                  </a:lnTo>
                  <a:lnTo>
                    <a:pt x="57" y="42"/>
                  </a:lnTo>
                  <a:lnTo>
                    <a:pt x="0" y="42"/>
                  </a:lnTo>
                  <a:lnTo>
                    <a:pt x="0" y="1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7" name="Freeform 248"/>
            <p:cNvSpPr>
              <a:spLocks/>
            </p:cNvSpPr>
            <p:nvPr/>
          </p:nvSpPr>
          <p:spPr bwMode="auto">
            <a:xfrm>
              <a:off x="3346" y="4284"/>
              <a:ext cx="57" cy="57"/>
            </a:xfrm>
            <a:custGeom>
              <a:avLst/>
              <a:gdLst>
                <a:gd name="T0" fmla="*/ 28 w 57"/>
                <a:gd name="T1" fmla="*/ 0 h 57"/>
                <a:gd name="T2" fmla="*/ 28 w 57"/>
                <a:gd name="T3" fmla="*/ 43 h 57"/>
                <a:gd name="T4" fmla="*/ 57 w 57"/>
                <a:gd name="T5" fmla="*/ 43 h 57"/>
                <a:gd name="T6" fmla="*/ 57 w 57"/>
                <a:gd name="T7" fmla="*/ 57 h 57"/>
                <a:gd name="T8" fmla="*/ 0 w 57"/>
                <a:gd name="T9" fmla="*/ 57 h 57"/>
                <a:gd name="T10" fmla="*/ 0 w 57"/>
                <a:gd name="T11" fmla="*/ 0 h 57"/>
                <a:gd name="T12" fmla="*/ 28 w 57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28" y="43"/>
                  </a:lnTo>
                  <a:lnTo>
                    <a:pt x="57" y="43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8" name="Freeform 249"/>
            <p:cNvSpPr>
              <a:spLocks/>
            </p:cNvSpPr>
            <p:nvPr/>
          </p:nvSpPr>
          <p:spPr bwMode="auto">
            <a:xfrm>
              <a:off x="5572" y="3944"/>
              <a:ext cx="709" cy="297"/>
            </a:xfrm>
            <a:custGeom>
              <a:avLst/>
              <a:gdLst>
                <a:gd name="T0" fmla="*/ 496 w 709"/>
                <a:gd name="T1" fmla="*/ 0 h 297"/>
                <a:gd name="T2" fmla="*/ 510 w 709"/>
                <a:gd name="T3" fmla="*/ 0 h 297"/>
                <a:gd name="T4" fmla="*/ 525 w 709"/>
                <a:gd name="T5" fmla="*/ 14 h 297"/>
                <a:gd name="T6" fmla="*/ 567 w 709"/>
                <a:gd name="T7" fmla="*/ 14 h 297"/>
                <a:gd name="T8" fmla="*/ 567 w 709"/>
                <a:gd name="T9" fmla="*/ 56 h 297"/>
                <a:gd name="T10" fmla="*/ 666 w 709"/>
                <a:gd name="T11" fmla="*/ 56 h 297"/>
                <a:gd name="T12" fmla="*/ 666 w 709"/>
                <a:gd name="T13" fmla="*/ 99 h 297"/>
                <a:gd name="T14" fmla="*/ 652 w 709"/>
                <a:gd name="T15" fmla="*/ 99 h 297"/>
                <a:gd name="T16" fmla="*/ 638 w 709"/>
                <a:gd name="T17" fmla="*/ 113 h 297"/>
                <a:gd name="T18" fmla="*/ 652 w 709"/>
                <a:gd name="T19" fmla="*/ 113 h 297"/>
                <a:gd name="T20" fmla="*/ 666 w 709"/>
                <a:gd name="T21" fmla="*/ 127 h 297"/>
                <a:gd name="T22" fmla="*/ 695 w 709"/>
                <a:gd name="T23" fmla="*/ 127 h 297"/>
                <a:gd name="T24" fmla="*/ 709 w 709"/>
                <a:gd name="T25" fmla="*/ 156 h 297"/>
                <a:gd name="T26" fmla="*/ 709 w 709"/>
                <a:gd name="T27" fmla="*/ 184 h 297"/>
                <a:gd name="T28" fmla="*/ 638 w 709"/>
                <a:gd name="T29" fmla="*/ 184 h 297"/>
                <a:gd name="T30" fmla="*/ 610 w 709"/>
                <a:gd name="T31" fmla="*/ 170 h 297"/>
                <a:gd name="T32" fmla="*/ 596 w 709"/>
                <a:gd name="T33" fmla="*/ 170 h 297"/>
                <a:gd name="T34" fmla="*/ 596 w 709"/>
                <a:gd name="T35" fmla="*/ 184 h 297"/>
                <a:gd name="T36" fmla="*/ 553 w 709"/>
                <a:gd name="T37" fmla="*/ 184 h 297"/>
                <a:gd name="T38" fmla="*/ 539 w 709"/>
                <a:gd name="T39" fmla="*/ 212 h 297"/>
                <a:gd name="T40" fmla="*/ 539 w 709"/>
                <a:gd name="T41" fmla="*/ 241 h 297"/>
                <a:gd name="T42" fmla="*/ 525 w 709"/>
                <a:gd name="T43" fmla="*/ 269 h 297"/>
                <a:gd name="T44" fmla="*/ 468 w 709"/>
                <a:gd name="T45" fmla="*/ 269 h 297"/>
                <a:gd name="T46" fmla="*/ 454 w 709"/>
                <a:gd name="T47" fmla="*/ 283 h 297"/>
                <a:gd name="T48" fmla="*/ 383 w 709"/>
                <a:gd name="T49" fmla="*/ 283 h 297"/>
                <a:gd name="T50" fmla="*/ 383 w 709"/>
                <a:gd name="T51" fmla="*/ 269 h 297"/>
                <a:gd name="T52" fmla="*/ 312 w 709"/>
                <a:gd name="T53" fmla="*/ 269 h 297"/>
                <a:gd name="T54" fmla="*/ 312 w 709"/>
                <a:gd name="T55" fmla="*/ 283 h 297"/>
                <a:gd name="T56" fmla="*/ 284 w 709"/>
                <a:gd name="T57" fmla="*/ 297 h 297"/>
                <a:gd name="T58" fmla="*/ 213 w 709"/>
                <a:gd name="T59" fmla="*/ 297 h 297"/>
                <a:gd name="T60" fmla="*/ 213 w 709"/>
                <a:gd name="T61" fmla="*/ 269 h 297"/>
                <a:gd name="T62" fmla="*/ 227 w 709"/>
                <a:gd name="T63" fmla="*/ 269 h 297"/>
                <a:gd name="T64" fmla="*/ 227 w 709"/>
                <a:gd name="T65" fmla="*/ 184 h 297"/>
                <a:gd name="T66" fmla="*/ 199 w 709"/>
                <a:gd name="T67" fmla="*/ 184 h 297"/>
                <a:gd name="T68" fmla="*/ 184 w 709"/>
                <a:gd name="T69" fmla="*/ 170 h 297"/>
                <a:gd name="T70" fmla="*/ 184 w 709"/>
                <a:gd name="T71" fmla="*/ 127 h 297"/>
                <a:gd name="T72" fmla="*/ 142 w 709"/>
                <a:gd name="T73" fmla="*/ 127 h 297"/>
                <a:gd name="T74" fmla="*/ 128 w 709"/>
                <a:gd name="T75" fmla="*/ 113 h 297"/>
                <a:gd name="T76" fmla="*/ 113 w 709"/>
                <a:gd name="T77" fmla="*/ 113 h 297"/>
                <a:gd name="T78" fmla="*/ 99 w 709"/>
                <a:gd name="T79" fmla="*/ 99 h 297"/>
                <a:gd name="T80" fmla="*/ 99 w 709"/>
                <a:gd name="T81" fmla="*/ 113 h 297"/>
                <a:gd name="T82" fmla="*/ 28 w 709"/>
                <a:gd name="T83" fmla="*/ 113 h 297"/>
                <a:gd name="T84" fmla="*/ 28 w 709"/>
                <a:gd name="T85" fmla="*/ 99 h 297"/>
                <a:gd name="T86" fmla="*/ 0 w 709"/>
                <a:gd name="T87" fmla="*/ 99 h 297"/>
                <a:gd name="T88" fmla="*/ 28 w 709"/>
                <a:gd name="T89" fmla="*/ 56 h 297"/>
                <a:gd name="T90" fmla="*/ 397 w 709"/>
                <a:gd name="T91" fmla="*/ 56 h 297"/>
                <a:gd name="T92" fmla="*/ 411 w 709"/>
                <a:gd name="T93" fmla="*/ 14 h 297"/>
                <a:gd name="T94" fmla="*/ 454 w 709"/>
                <a:gd name="T95" fmla="*/ 14 h 297"/>
                <a:gd name="T96" fmla="*/ 468 w 709"/>
                <a:gd name="T97" fmla="*/ 0 h 297"/>
                <a:gd name="T98" fmla="*/ 468 w 709"/>
                <a:gd name="T99" fmla="*/ 14 h 297"/>
                <a:gd name="T100" fmla="*/ 482 w 709"/>
                <a:gd name="T101" fmla="*/ 0 h 297"/>
                <a:gd name="T102" fmla="*/ 496 w 709"/>
                <a:gd name="T103" fmla="*/ 0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9" h="297">
                  <a:moveTo>
                    <a:pt x="496" y="0"/>
                  </a:moveTo>
                  <a:lnTo>
                    <a:pt x="510" y="0"/>
                  </a:lnTo>
                  <a:lnTo>
                    <a:pt x="525" y="14"/>
                  </a:lnTo>
                  <a:lnTo>
                    <a:pt x="567" y="14"/>
                  </a:lnTo>
                  <a:lnTo>
                    <a:pt x="567" y="56"/>
                  </a:lnTo>
                  <a:lnTo>
                    <a:pt x="666" y="56"/>
                  </a:lnTo>
                  <a:lnTo>
                    <a:pt x="666" y="99"/>
                  </a:lnTo>
                  <a:lnTo>
                    <a:pt x="652" y="99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66" y="127"/>
                  </a:lnTo>
                  <a:lnTo>
                    <a:pt x="695" y="127"/>
                  </a:lnTo>
                  <a:lnTo>
                    <a:pt x="709" y="156"/>
                  </a:lnTo>
                  <a:lnTo>
                    <a:pt x="709" y="184"/>
                  </a:lnTo>
                  <a:lnTo>
                    <a:pt x="638" y="184"/>
                  </a:lnTo>
                  <a:lnTo>
                    <a:pt x="610" y="170"/>
                  </a:lnTo>
                  <a:lnTo>
                    <a:pt x="596" y="170"/>
                  </a:lnTo>
                  <a:lnTo>
                    <a:pt x="596" y="184"/>
                  </a:lnTo>
                  <a:lnTo>
                    <a:pt x="553" y="184"/>
                  </a:lnTo>
                  <a:lnTo>
                    <a:pt x="539" y="212"/>
                  </a:lnTo>
                  <a:lnTo>
                    <a:pt x="539" y="241"/>
                  </a:lnTo>
                  <a:lnTo>
                    <a:pt x="525" y="269"/>
                  </a:lnTo>
                  <a:lnTo>
                    <a:pt x="468" y="269"/>
                  </a:lnTo>
                  <a:lnTo>
                    <a:pt x="454" y="283"/>
                  </a:lnTo>
                  <a:lnTo>
                    <a:pt x="383" y="283"/>
                  </a:lnTo>
                  <a:lnTo>
                    <a:pt x="383" y="269"/>
                  </a:lnTo>
                  <a:lnTo>
                    <a:pt x="312" y="269"/>
                  </a:lnTo>
                  <a:lnTo>
                    <a:pt x="312" y="283"/>
                  </a:lnTo>
                  <a:lnTo>
                    <a:pt x="284" y="297"/>
                  </a:lnTo>
                  <a:lnTo>
                    <a:pt x="213" y="297"/>
                  </a:lnTo>
                  <a:lnTo>
                    <a:pt x="213" y="269"/>
                  </a:lnTo>
                  <a:lnTo>
                    <a:pt x="227" y="269"/>
                  </a:lnTo>
                  <a:lnTo>
                    <a:pt x="227" y="184"/>
                  </a:lnTo>
                  <a:lnTo>
                    <a:pt x="199" y="184"/>
                  </a:lnTo>
                  <a:lnTo>
                    <a:pt x="184" y="170"/>
                  </a:lnTo>
                  <a:lnTo>
                    <a:pt x="184" y="127"/>
                  </a:lnTo>
                  <a:lnTo>
                    <a:pt x="142" y="127"/>
                  </a:lnTo>
                  <a:lnTo>
                    <a:pt x="128" y="113"/>
                  </a:lnTo>
                  <a:lnTo>
                    <a:pt x="113" y="113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0" y="99"/>
                  </a:lnTo>
                  <a:lnTo>
                    <a:pt x="28" y="56"/>
                  </a:lnTo>
                  <a:lnTo>
                    <a:pt x="397" y="56"/>
                  </a:lnTo>
                  <a:lnTo>
                    <a:pt x="411" y="14"/>
                  </a:lnTo>
                  <a:lnTo>
                    <a:pt x="454" y="14"/>
                  </a:lnTo>
                  <a:lnTo>
                    <a:pt x="468" y="0"/>
                  </a:lnTo>
                  <a:lnTo>
                    <a:pt x="468" y="14"/>
                  </a:lnTo>
                  <a:lnTo>
                    <a:pt x="482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69" name="Freeform 250"/>
            <p:cNvSpPr>
              <a:spLocks/>
            </p:cNvSpPr>
            <p:nvPr/>
          </p:nvSpPr>
          <p:spPr bwMode="auto">
            <a:xfrm>
              <a:off x="2566" y="2795"/>
              <a:ext cx="738" cy="978"/>
            </a:xfrm>
            <a:custGeom>
              <a:avLst/>
              <a:gdLst>
                <a:gd name="T0" fmla="*/ 397 w 738"/>
                <a:gd name="T1" fmla="*/ 28 h 978"/>
                <a:gd name="T2" fmla="*/ 454 w 738"/>
                <a:gd name="T3" fmla="*/ 70 h 978"/>
                <a:gd name="T4" fmla="*/ 496 w 738"/>
                <a:gd name="T5" fmla="*/ 113 h 978"/>
                <a:gd name="T6" fmla="*/ 582 w 738"/>
                <a:gd name="T7" fmla="*/ 28 h 978"/>
                <a:gd name="T8" fmla="*/ 638 w 738"/>
                <a:gd name="T9" fmla="*/ 113 h 978"/>
                <a:gd name="T10" fmla="*/ 695 w 738"/>
                <a:gd name="T11" fmla="*/ 170 h 978"/>
                <a:gd name="T12" fmla="*/ 709 w 738"/>
                <a:gd name="T13" fmla="*/ 198 h 978"/>
                <a:gd name="T14" fmla="*/ 681 w 738"/>
                <a:gd name="T15" fmla="*/ 241 h 978"/>
                <a:gd name="T16" fmla="*/ 695 w 738"/>
                <a:gd name="T17" fmla="*/ 312 h 978"/>
                <a:gd name="T18" fmla="*/ 723 w 738"/>
                <a:gd name="T19" fmla="*/ 397 h 978"/>
                <a:gd name="T20" fmla="*/ 723 w 738"/>
                <a:gd name="T21" fmla="*/ 453 h 978"/>
                <a:gd name="T22" fmla="*/ 709 w 738"/>
                <a:gd name="T23" fmla="*/ 510 h 978"/>
                <a:gd name="T24" fmla="*/ 681 w 738"/>
                <a:gd name="T25" fmla="*/ 510 h 978"/>
                <a:gd name="T26" fmla="*/ 596 w 738"/>
                <a:gd name="T27" fmla="*/ 539 h 978"/>
                <a:gd name="T28" fmla="*/ 525 w 738"/>
                <a:gd name="T29" fmla="*/ 567 h 978"/>
                <a:gd name="T30" fmla="*/ 553 w 738"/>
                <a:gd name="T31" fmla="*/ 695 h 978"/>
                <a:gd name="T32" fmla="*/ 567 w 738"/>
                <a:gd name="T33" fmla="*/ 737 h 978"/>
                <a:gd name="T34" fmla="*/ 596 w 738"/>
                <a:gd name="T35" fmla="*/ 766 h 978"/>
                <a:gd name="T36" fmla="*/ 596 w 738"/>
                <a:gd name="T37" fmla="*/ 808 h 978"/>
                <a:gd name="T38" fmla="*/ 567 w 738"/>
                <a:gd name="T39" fmla="*/ 851 h 978"/>
                <a:gd name="T40" fmla="*/ 525 w 738"/>
                <a:gd name="T41" fmla="*/ 922 h 978"/>
                <a:gd name="T42" fmla="*/ 539 w 738"/>
                <a:gd name="T43" fmla="*/ 964 h 978"/>
                <a:gd name="T44" fmla="*/ 482 w 738"/>
                <a:gd name="T45" fmla="*/ 922 h 978"/>
                <a:gd name="T46" fmla="*/ 411 w 738"/>
                <a:gd name="T47" fmla="*/ 922 h 978"/>
                <a:gd name="T48" fmla="*/ 355 w 738"/>
                <a:gd name="T49" fmla="*/ 922 h 978"/>
                <a:gd name="T50" fmla="*/ 298 w 738"/>
                <a:gd name="T51" fmla="*/ 964 h 978"/>
                <a:gd name="T52" fmla="*/ 199 w 738"/>
                <a:gd name="T53" fmla="*/ 879 h 978"/>
                <a:gd name="T54" fmla="*/ 85 w 738"/>
                <a:gd name="T55" fmla="*/ 808 h 978"/>
                <a:gd name="T56" fmla="*/ 114 w 738"/>
                <a:gd name="T57" fmla="*/ 751 h 978"/>
                <a:gd name="T58" fmla="*/ 142 w 738"/>
                <a:gd name="T59" fmla="*/ 695 h 978"/>
                <a:gd name="T60" fmla="*/ 71 w 738"/>
                <a:gd name="T61" fmla="*/ 680 h 978"/>
                <a:gd name="T62" fmla="*/ 29 w 738"/>
                <a:gd name="T63" fmla="*/ 567 h 978"/>
                <a:gd name="T64" fmla="*/ 14 w 738"/>
                <a:gd name="T65" fmla="*/ 524 h 978"/>
                <a:gd name="T66" fmla="*/ 14 w 738"/>
                <a:gd name="T67" fmla="*/ 510 h 978"/>
                <a:gd name="T68" fmla="*/ 14 w 738"/>
                <a:gd name="T69" fmla="*/ 425 h 978"/>
                <a:gd name="T70" fmla="*/ 57 w 738"/>
                <a:gd name="T71" fmla="*/ 354 h 978"/>
                <a:gd name="T72" fmla="*/ 114 w 738"/>
                <a:gd name="T73" fmla="*/ 312 h 978"/>
                <a:gd name="T74" fmla="*/ 128 w 738"/>
                <a:gd name="T75" fmla="*/ 241 h 978"/>
                <a:gd name="T76" fmla="*/ 128 w 738"/>
                <a:gd name="T77" fmla="*/ 198 h 978"/>
                <a:gd name="T78" fmla="*/ 170 w 738"/>
                <a:gd name="T79" fmla="*/ 184 h 978"/>
                <a:gd name="T80" fmla="*/ 170 w 738"/>
                <a:gd name="T81" fmla="*/ 127 h 978"/>
                <a:gd name="T82" fmla="*/ 156 w 738"/>
                <a:gd name="T83" fmla="*/ 70 h 978"/>
                <a:gd name="T84" fmla="*/ 241 w 738"/>
                <a:gd name="T85" fmla="*/ 127 h 978"/>
                <a:gd name="T86" fmla="*/ 284 w 738"/>
                <a:gd name="T87" fmla="*/ 113 h 978"/>
                <a:gd name="T88" fmla="*/ 312 w 738"/>
                <a:gd name="T89" fmla="*/ 113 h 978"/>
                <a:gd name="T90" fmla="*/ 298 w 738"/>
                <a:gd name="T91" fmla="*/ 113 h 978"/>
                <a:gd name="T92" fmla="*/ 284 w 738"/>
                <a:gd name="T93" fmla="*/ 28 h 9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8" h="978">
                  <a:moveTo>
                    <a:pt x="298" y="0"/>
                  </a:moveTo>
                  <a:lnTo>
                    <a:pt x="397" y="0"/>
                  </a:lnTo>
                  <a:lnTo>
                    <a:pt x="397" y="28"/>
                  </a:lnTo>
                  <a:lnTo>
                    <a:pt x="454" y="28"/>
                  </a:lnTo>
                  <a:lnTo>
                    <a:pt x="482" y="70"/>
                  </a:lnTo>
                  <a:lnTo>
                    <a:pt x="454" y="70"/>
                  </a:lnTo>
                  <a:lnTo>
                    <a:pt x="454" y="113"/>
                  </a:lnTo>
                  <a:lnTo>
                    <a:pt x="482" y="127"/>
                  </a:lnTo>
                  <a:lnTo>
                    <a:pt x="496" y="113"/>
                  </a:lnTo>
                  <a:lnTo>
                    <a:pt x="496" y="70"/>
                  </a:lnTo>
                  <a:lnTo>
                    <a:pt x="567" y="70"/>
                  </a:lnTo>
                  <a:lnTo>
                    <a:pt x="582" y="28"/>
                  </a:lnTo>
                  <a:lnTo>
                    <a:pt x="596" y="70"/>
                  </a:lnTo>
                  <a:lnTo>
                    <a:pt x="638" y="70"/>
                  </a:lnTo>
                  <a:lnTo>
                    <a:pt x="638" y="113"/>
                  </a:lnTo>
                  <a:lnTo>
                    <a:pt x="652" y="113"/>
                  </a:lnTo>
                  <a:lnTo>
                    <a:pt x="681" y="141"/>
                  </a:lnTo>
                  <a:lnTo>
                    <a:pt x="695" y="170"/>
                  </a:lnTo>
                  <a:lnTo>
                    <a:pt x="709" y="170"/>
                  </a:lnTo>
                  <a:lnTo>
                    <a:pt x="695" y="184"/>
                  </a:lnTo>
                  <a:lnTo>
                    <a:pt x="709" y="198"/>
                  </a:lnTo>
                  <a:lnTo>
                    <a:pt x="695" y="227"/>
                  </a:lnTo>
                  <a:lnTo>
                    <a:pt x="695" y="241"/>
                  </a:lnTo>
                  <a:lnTo>
                    <a:pt x="681" y="241"/>
                  </a:lnTo>
                  <a:lnTo>
                    <a:pt x="681" y="283"/>
                  </a:lnTo>
                  <a:lnTo>
                    <a:pt x="709" y="312"/>
                  </a:lnTo>
                  <a:lnTo>
                    <a:pt x="695" y="312"/>
                  </a:lnTo>
                  <a:lnTo>
                    <a:pt x="709" y="354"/>
                  </a:lnTo>
                  <a:lnTo>
                    <a:pt x="723" y="354"/>
                  </a:lnTo>
                  <a:lnTo>
                    <a:pt x="723" y="397"/>
                  </a:lnTo>
                  <a:lnTo>
                    <a:pt x="709" y="397"/>
                  </a:lnTo>
                  <a:lnTo>
                    <a:pt x="709" y="425"/>
                  </a:lnTo>
                  <a:lnTo>
                    <a:pt x="723" y="453"/>
                  </a:lnTo>
                  <a:lnTo>
                    <a:pt x="723" y="482"/>
                  </a:lnTo>
                  <a:lnTo>
                    <a:pt x="738" y="510"/>
                  </a:lnTo>
                  <a:lnTo>
                    <a:pt x="709" y="510"/>
                  </a:lnTo>
                  <a:lnTo>
                    <a:pt x="695" y="482"/>
                  </a:lnTo>
                  <a:lnTo>
                    <a:pt x="695" y="510"/>
                  </a:lnTo>
                  <a:lnTo>
                    <a:pt x="681" y="510"/>
                  </a:lnTo>
                  <a:lnTo>
                    <a:pt x="681" y="524"/>
                  </a:lnTo>
                  <a:lnTo>
                    <a:pt x="596" y="524"/>
                  </a:lnTo>
                  <a:lnTo>
                    <a:pt x="596" y="539"/>
                  </a:lnTo>
                  <a:lnTo>
                    <a:pt x="582" y="539"/>
                  </a:lnTo>
                  <a:lnTo>
                    <a:pt x="567" y="567"/>
                  </a:lnTo>
                  <a:lnTo>
                    <a:pt x="525" y="567"/>
                  </a:lnTo>
                  <a:lnTo>
                    <a:pt x="525" y="595"/>
                  </a:lnTo>
                  <a:lnTo>
                    <a:pt x="525" y="695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09"/>
                  </a:lnTo>
                  <a:lnTo>
                    <a:pt x="567" y="737"/>
                  </a:lnTo>
                  <a:lnTo>
                    <a:pt x="582" y="751"/>
                  </a:lnTo>
                  <a:lnTo>
                    <a:pt x="596" y="751"/>
                  </a:lnTo>
                  <a:lnTo>
                    <a:pt x="596" y="766"/>
                  </a:lnTo>
                  <a:lnTo>
                    <a:pt x="624" y="766"/>
                  </a:lnTo>
                  <a:lnTo>
                    <a:pt x="610" y="794"/>
                  </a:lnTo>
                  <a:lnTo>
                    <a:pt x="596" y="808"/>
                  </a:lnTo>
                  <a:lnTo>
                    <a:pt x="582" y="808"/>
                  </a:lnTo>
                  <a:lnTo>
                    <a:pt x="567" y="822"/>
                  </a:lnTo>
                  <a:lnTo>
                    <a:pt x="567" y="851"/>
                  </a:lnTo>
                  <a:lnTo>
                    <a:pt x="539" y="851"/>
                  </a:lnTo>
                  <a:lnTo>
                    <a:pt x="525" y="865"/>
                  </a:lnTo>
                  <a:lnTo>
                    <a:pt x="525" y="922"/>
                  </a:lnTo>
                  <a:lnTo>
                    <a:pt x="553" y="922"/>
                  </a:lnTo>
                  <a:lnTo>
                    <a:pt x="553" y="964"/>
                  </a:lnTo>
                  <a:lnTo>
                    <a:pt x="539" y="964"/>
                  </a:lnTo>
                  <a:lnTo>
                    <a:pt x="525" y="978"/>
                  </a:lnTo>
                  <a:lnTo>
                    <a:pt x="525" y="922"/>
                  </a:lnTo>
                  <a:lnTo>
                    <a:pt x="482" y="922"/>
                  </a:lnTo>
                  <a:lnTo>
                    <a:pt x="454" y="964"/>
                  </a:lnTo>
                  <a:lnTo>
                    <a:pt x="440" y="922"/>
                  </a:lnTo>
                  <a:lnTo>
                    <a:pt x="411" y="922"/>
                  </a:lnTo>
                  <a:lnTo>
                    <a:pt x="397" y="964"/>
                  </a:lnTo>
                  <a:lnTo>
                    <a:pt x="355" y="964"/>
                  </a:lnTo>
                  <a:lnTo>
                    <a:pt x="355" y="922"/>
                  </a:lnTo>
                  <a:lnTo>
                    <a:pt x="312" y="922"/>
                  </a:lnTo>
                  <a:lnTo>
                    <a:pt x="312" y="964"/>
                  </a:lnTo>
                  <a:lnTo>
                    <a:pt x="298" y="964"/>
                  </a:lnTo>
                  <a:lnTo>
                    <a:pt x="284" y="922"/>
                  </a:lnTo>
                  <a:lnTo>
                    <a:pt x="199" y="922"/>
                  </a:lnTo>
                  <a:lnTo>
                    <a:pt x="199" y="879"/>
                  </a:lnTo>
                  <a:lnTo>
                    <a:pt x="100" y="879"/>
                  </a:lnTo>
                  <a:lnTo>
                    <a:pt x="85" y="865"/>
                  </a:lnTo>
                  <a:lnTo>
                    <a:pt x="85" y="808"/>
                  </a:lnTo>
                  <a:lnTo>
                    <a:pt x="100" y="808"/>
                  </a:lnTo>
                  <a:lnTo>
                    <a:pt x="114" y="794"/>
                  </a:lnTo>
                  <a:lnTo>
                    <a:pt x="114" y="751"/>
                  </a:lnTo>
                  <a:lnTo>
                    <a:pt x="128" y="751"/>
                  </a:lnTo>
                  <a:lnTo>
                    <a:pt x="142" y="737"/>
                  </a:lnTo>
                  <a:lnTo>
                    <a:pt x="142" y="695"/>
                  </a:lnTo>
                  <a:lnTo>
                    <a:pt x="128" y="695"/>
                  </a:lnTo>
                  <a:lnTo>
                    <a:pt x="114" y="680"/>
                  </a:lnTo>
                  <a:lnTo>
                    <a:pt x="71" y="680"/>
                  </a:lnTo>
                  <a:lnTo>
                    <a:pt x="71" y="638"/>
                  </a:lnTo>
                  <a:lnTo>
                    <a:pt x="29" y="638"/>
                  </a:lnTo>
                  <a:lnTo>
                    <a:pt x="29" y="567"/>
                  </a:lnTo>
                  <a:lnTo>
                    <a:pt x="0" y="567"/>
                  </a:lnTo>
                  <a:lnTo>
                    <a:pt x="0" y="524"/>
                  </a:lnTo>
                  <a:lnTo>
                    <a:pt x="14" y="524"/>
                  </a:lnTo>
                  <a:lnTo>
                    <a:pt x="0" y="510"/>
                  </a:lnTo>
                  <a:lnTo>
                    <a:pt x="14" y="482"/>
                  </a:lnTo>
                  <a:lnTo>
                    <a:pt x="14" y="510"/>
                  </a:lnTo>
                  <a:lnTo>
                    <a:pt x="0" y="510"/>
                  </a:lnTo>
                  <a:lnTo>
                    <a:pt x="0" y="425"/>
                  </a:lnTo>
                  <a:lnTo>
                    <a:pt x="14" y="425"/>
                  </a:lnTo>
                  <a:lnTo>
                    <a:pt x="29" y="411"/>
                  </a:lnTo>
                  <a:lnTo>
                    <a:pt x="57" y="411"/>
                  </a:lnTo>
                  <a:lnTo>
                    <a:pt x="57" y="354"/>
                  </a:lnTo>
                  <a:lnTo>
                    <a:pt x="43" y="354"/>
                  </a:lnTo>
                  <a:lnTo>
                    <a:pt x="57" y="312"/>
                  </a:lnTo>
                  <a:lnTo>
                    <a:pt x="114" y="312"/>
                  </a:lnTo>
                  <a:lnTo>
                    <a:pt x="114" y="283"/>
                  </a:lnTo>
                  <a:lnTo>
                    <a:pt x="128" y="283"/>
                  </a:lnTo>
                  <a:lnTo>
                    <a:pt x="128" y="241"/>
                  </a:lnTo>
                  <a:lnTo>
                    <a:pt x="114" y="241"/>
                  </a:lnTo>
                  <a:lnTo>
                    <a:pt x="114" y="227"/>
                  </a:lnTo>
                  <a:lnTo>
                    <a:pt x="128" y="198"/>
                  </a:lnTo>
                  <a:lnTo>
                    <a:pt x="142" y="198"/>
                  </a:lnTo>
                  <a:lnTo>
                    <a:pt x="156" y="184"/>
                  </a:lnTo>
                  <a:lnTo>
                    <a:pt x="170" y="184"/>
                  </a:lnTo>
                  <a:lnTo>
                    <a:pt x="170" y="170"/>
                  </a:lnTo>
                  <a:lnTo>
                    <a:pt x="199" y="141"/>
                  </a:lnTo>
                  <a:lnTo>
                    <a:pt x="170" y="127"/>
                  </a:lnTo>
                  <a:lnTo>
                    <a:pt x="142" y="127"/>
                  </a:lnTo>
                  <a:lnTo>
                    <a:pt x="142" y="113"/>
                  </a:lnTo>
                  <a:lnTo>
                    <a:pt x="156" y="70"/>
                  </a:lnTo>
                  <a:lnTo>
                    <a:pt x="199" y="70"/>
                  </a:lnTo>
                  <a:lnTo>
                    <a:pt x="213" y="113"/>
                  </a:lnTo>
                  <a:lnTo>
                    <a:pt x="241" y="127"/>
                  </a:lnTo>
                  <a:lnTo>
                    <a:pt x="270" y="127"/>
                  </a:lnTo>
                  <a:lnTo>
                    <a:pt x="270" y="113"/>
                  </a:lnTo>
                  <a:lnTo>
                    <a:pt x="284" y="113"/>
                  </a:lnTo>
                  <a:lnTo>
                    <a:pt x="298" y="70"/>
                  </a:lnTo>
                  <a:lnTo>
                    <a:pt x="312" y="70"/>
                  </a:lnTo>
                  <a:lnTo>
                    <a:pt x="312" y="113"/>
                  </a:lnTo>
                  <a:lnTo>
                    <a:pt x="326" y="113"/>
                  </a:lnTo>
                  <a:lnTo>
                    <a:pt x="312" y="127"/>
                  </a:lnTo>
                  <a:lnTo>
                    <a:pt x="298" y="113"/>
                  </a:lnTo>
                  <a:lnTo>
                    <a:pt x="298" y="70"/>
                  </a:lnTo>
                  <a:lnTo>
                    <a:pt x="284" y="70"/>
                  </a:lnTo>
                  <a:lnTo>
                    <a:pt x="284" y="28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0" name="Freeform 251"/>
            <p:cNvSpPr>
              <a:spLocks/>
            </p:cNvSpPr>
            <p:nvPr/>
          </p:nvSpPr>
          <p:spPr bwMode="auto">
            <a:xfrm>
              <a:off x="3204" y="2809"/>
              <a:ext cx="14" cy="56"/>
            </a:xfrm>
            <a:custGeom>
              <a:avLst/>
              <a:gdLst>
                <a:gd name="T0" fmla="*/ 0 w 14"/>
                <a:gd name="T1" fmla="*/ 0 h 56"/>
                <a:gd name="T2" fmla="*/ 14 w 14"/>
                <a:gd name="T3" fmla="*/ 14 h 56"/>
                <a:gd name="T4" fmla="*/ 14 w 14"/>
                <a:gd name="T5" fmla="*/ 56 h 56"/>
                <a:gd name="T6" fmla="*/ 0 w 14"/>
                <a:gd name="T7" fmla="*/ 56 h 56"/>
                <a:gd name="T8" fmla="*/ 0 w 1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56">
                  <a:moveTo>
                    <a:pt x="0" y="0"/>
                  </a:moveTo>
                  <a:lnTo>
                    <a:pt x="14" y="14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1" name="Freeform 252"/>
            <p:cNvSpPr>
              <a:spLocks/>
            </p:cNvSpPr>
            <p:nvPr/>
          </p:nvSpPr>
          <p:spPr bwMode="auto">
            <a:xfrm>
              <a:off x="3729" y="4497"/>
              <a:ext cx="652" cy="695"/>
            </a:xfrm>
            <a:custGeom>
              <a:avLst/>
              <a:gdLst>
                <a:gd name="T0" fmla="*/ 624 w 652"/>
                <a:gd name="T1" fmla="*/ 14 h 695"/>
                <a:gd name="T2" fmla="*/ 638 w 652"/>
                <a:gd name="T3" fmla="*/ 71 h 695"/>
                <a:gd name="T4" fmla="*/ 610 w 652"/>
                <a:gd name="T5" fmla="*/ 113 h 695"/>
                <a:gd name="T6" fmla="*/ 567 w 652"/>
                <a:gd name="T7" fmla="*/ 113 h 695"/>
                <a:gd name="T8" fmla="*/ 468 w 652"/>
                <a:gd name="T9" fmla="*/ 113 h 695"/>
                <a:gd name="T10" fmla="*/ 369 w 652"/>
                <a:gd name="T11" fmla="*/ 127 h 695"/>
                <a:gd name="T12" fmla="*/ 397 w 652"/>
                <a:gd name="T13" fmla="*/ 170 h 695"/>
                <a:gd name="T14" fmla="*/ 454 w 652"/>
                <a:gd name="T15" fmla="*/ 198 h 695"/>
                <a:gd name="T16" fmla="*/ 397 w 652"/>
                <a:gd name="T17" fmla="*/ 241 h 695"/>
                <a:gd name="T18" fmla="*/ 369 w 652"/>
                <a:gd name="T19" fmla="*/ 227 h 695"/>
                <a:gd name="T20" fmla="*/ 340 w 652"/>
                <a:gd name="T21" fmla="*/ 227 h 695"/>
                <a:gd name="T22" fmla="*/ 326 w 652"/>
                <a:gd name="T23" fmla="*/ 198 h 695"/>
                <a:gd name="T24" fmla="*/ 283 w 652"/>
                <a:gd name="T25" fmla="*/ 184 h 695"/>
                <a:gd name="T26" fmla="*/ 255 w 652"/>
                <a:gd name="T27" fmla="*/ 184 h 695"/>
                <a:gd name="T28" fmla="*/ 283 w 652"/>
                <a:gd name="T29" fmla="*/ 284 h 695"/>
                <a:gd name="T30" fmla="*/ 312 w 652"/>
                <a:gd name="T31" fmla="*/ 312 h 695"/>
                <a:gd name="T32" fmla="*/ 312 w 652"/>
                <a:gd name="T33" fmla="*/ 312 h 695"/>
                <a:gd name="T34" fmla="*/ 298 w 652"/>
                <a:gd name="T35" fmla="*/ 354 h 695"/>
                <a:gd name="T36" fmla="*/ 326 w 652"/>
                <a:gd name="T37" fmla="*/ 411 h 695"/>
                <a:gd name="T38" fmla="*/ 383 w 652"/>
                <a:gd name="T39" fmla="*/ 454 h 695"/>
                <a:gd name="T40" fmla="*/ 411 w 652"/>
                <a:gd name="T41" fmla="*/ 482 h 695"/>
                <a:gd name="T42" fmla="*/ 383 w 652"/>
                <a:gd name="T43" fmla="*/ 511 h 695"/>
                <a:gd name="T44" fmla="*/ 326 w 652"/>
                <a:gd name="T45" fmla="*/ 567 h 695"/>
                <a:gd name="T46" fmla="*/ 326 w 652"/>
                <a:gd name="T47" fmla="*/ 581 h 695"/>
                <a:gd name="T48" fmla="*/ 283 w 652"/>
                <a:gd name="T49" fmla="*/ 596 h 695"/>
                <a:gd name="T50" fmla="*/ 326 w 652"/>
                <a:gd name="T51" fmla="*/ 638 h 695"/>
                <a:gd name="T52" fmla="*/ 298 w 652"/>
                <a:gd name="T53" fmla="*/ 681 h 695"/>
                <a:gd name="T54" fmla="*/ 241 w 652"/>
                <a:gd name="T55" fmla="*/ 695 h 695"/>
                <a:gd name="T56" fmla="*/ 170 w 652"/>
                <a:gd name="T57" fmla="*/ 596 h 695"/>
                <a:gd name="T58" fmla="*/ 170 w 652"/>
                <a:gd name="T59" fmla="*/ 567 h 695"/>
                <a:gd name="T60" fmla="*/ 113 w 652"/>
                <a:gd name="T61" fmla="*/ 525 h 695"/>
                <a:gd name="T62" fmla="*/ 142 w 652"/>
                <a:gd name="T63" fmla="*/ 482 h 695"/>
                <a:gd name="T64" fmla="*/ 241 w 652"/>
                <a:gd name="T65" fmla="*/ 468 h 695"/>
                <a:gd name="T66" fmla="*/ 312 w 652"/>
                <a:gd name="T67" fmla="*/ 468 h 695"/>
                <a:gd name="T68" fmla="*/ 255 w 652"/>
                <a:gd name="T69" fmla="*/ 454 h 695"/>
                <a:gd name="T70" fmla="*/ 213 w 652"/>
                <a:gd name="T71" fmla="*/ 454 h 695"/>
                <a:gd name="T72" fmla="*/ 142 w 652"/>
                <a:gd name="T73" fmla="*/ 454 h 695"/>
                <a:gd name="T74" fmla="*/ 85 w 652"/>
                <a:gd name="T75" fmla="*/ 411 h 695"/>
                <a:gd name="T76" fmla="*/ 113 w 652"/>
                <a:gd name="T77" fmla="*/ 354 h 695"/>
                <a:gd name="T78" fmla="*/ 0 w 652"/>
                <a:gd name="T79" fmla="*/ 298 h 695"/>
                <a:gd name="T80" fmla="*/ 42 w 652"/>
                <a:gd name="T81" fmla="*/ 255 h 695"/>
                <a:gd name="T82" fmla="*/ 42 w 652"/>
                <a:gd name="T83" fmla="*/ 198 h 695"/>
                <a:gd name="T84" fmla="*/ 85 w 652"/>
                <a:gd name="T85" fmla="*/ 170 h 695"/>
                <a:gd name="T86" fmla="*/ 170 w 652"/>
                <a:gd name="T87" fmla="*/ 71 h 695"/>
                <a:gd name="T88" fmla="*/ 454 w 652"/>
                <a:gd name="T89" fmla="*/ 28 h 695"/>
                <a:gd name="T90" fmla="*/ 496 w 652"/>
                <a:gd name="T91" fmla="*/ 28 h 695"/>
                <a:gd name="T92" fmla="*/ 553 w 652"/>
                <a:gd name="T93" fmla="*/ 28 h 695"/>
                <a:gd name="T94" fmla="*/ 581 w 652"/>
                <a:gd name="T95" fmla="*/ 0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52" h="695">
                  <a:moveTo>
                    <a:pt x="581" y="0"/>
                  </a:moveTo>
                  <a:lnTo>
                    <a:pt x="610" y="0"/>
                  </a:lnTo>
                  <a:lnTo>
                    <a:pt x="624" y="14"/>
                  </a:lnTo>
                  <a:lnTo>
                    <a:pt x="652" y="14"/>
                  </a:lnTo>
                  <a:lnTo>
                    <a:pt x="652" y="28"/>
                  </a:lnTo>
                  <a:lnTo>
                    <a:pt x="638" y="71"/>
                  </a:lnTo>
                  <a:lnTo>
                    <a:pt x="624" y="71"/>
                  </a:lnTo>
                  <a:lnTo>
                    <a:pt x="638" y="113"/>
                  </a:lnTo>
                  <a:lnTo>
                    <a:pt x="610" y="113"/>
                  </a:lnTo>
                  <a:lnTo>
                    <a:pt x="610" y="127"/>
                  </a:lnTo>
                  <a:lnTo>
                    <a:pt x="595" y="113"/>
                  </a:lnTo>
                  <a:lnTo>
                    <a:pt x="567" y="113"/>
                  </a:lnTo>
                  <a:lnTo>
                    <a:pt x="567" y="71"/>
                  </a:lnTo>
                  <a:lnTo>
                    <a:pt x="496" y="71"/>
                  </a:lnTo>
                  <a:lnTo>
                    <a:pt x="468" y="113"/>
                  </a:lnTo>
                  <a:lnTo>
                    <a:pt x="411" y="113"/>
                  </a:lnTo>
                  <a:lnTo>
                    <a:pt x="397" y="127"/>
                  </a:lnTo>
                  <a:lnTo>
                    <a:pt x="369" y="127"/>
                  </a:lnTo>
                  <a:lnTo>
                    <a:pt x="383" y="142"/>
                  </a:lnTo>
                  <a:lnTo>
                    <a:pt x="383" y="170"/>
                  </a:lnTo>
                  <a:lnTo>
                    <a:pt x="397" y="170"/>
                  </a:lnTo>
                  <a:lnTo>
                    <a:pt x="397" y="184"/>
                  </a:lnTo>
                  <a:lnTo>
                    <a:pt x="411" y="198"/>
                  </a:lnTo>
                  <a:lnTo>
                    <a:pt x="454" y="198"/>
                  </a:lnTo>
                  <a:lnTo>
                    <a:pt x="425" y="227"/>
                  </a:lnTo>
                  <a:lnTo>
                    <a:pt x="411" y="227"/>
                  </a:lnTo>
                  <a:lnTo>
                    <a:pt x="397" y="241"/>
                  </a:lnTo>
                  <a:lnTo>
                    <a:pt x="383" y="241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69" y="198"/>
                  </a:lnTo>
                  <a:lnTo>
                    <a:pt x="354" y="198"/>
                  </a:lnTo>
                  <a:lnTo>
                    <a:pt x="340" y="227"/>
                  </a:lnTo>
                  <a:lnTo>
                    <a:pt x="340" y="241"/>
                  </a:lnTo>
                  <a:lnTo>
                    <a:pt x="326" y="241"/>
                  </a:lnTo>
                  <a:lnTo>
                    <a:pt x="326" y="198"/>
                  </a:lnTo>
                  <a:lnTo>
                    <a:pt x="312" y="198"/>
                  </a:lnTo>
                  <a:lnTo>
                    <a:pt x="298" y="184"/>
                  </a:lnTo>
                  <a:lnTo>
                    <a:pt x="283" y="184"/>
                  </a:lnTo>
                  <a:lnTo>
                    <a:pt x="283" y="170"/>
                  </a:lnTo>
                  <a:lnTo>
                    <a:pt x="269" y="170"/>
                  </a:lnTo>
                  <a:lnTo>
                    <a:pt x="255" y="184"/>
                  </a:lnTo>
                  <a:lnTo>
                    <a:pt x="255" y="241"/>
                  </a:lnTo>
                  <a:lnTo>
                    <a:pt x="269" y="255"/>
                  </a:lnTo>
                  <a:lnTo>
                    <a:pt x="283" y="284"/>
                  </a:lnTo>
                  <a:lnTo>
                    <a:pt x="298" y="284"/>
                  </a:lnTo>
                  <a:lnTo>
                    <a:pt x="312" y="298"/>
                  </a:lnTo>
                  <a:lnTo>
                    <a:pt x="312" y="312"/>
                  </a:lnTo>
                  <a:lnTo>
                    <a:pt x="326" y="312"/>
                  </a:lnTo>
                  <a:lnTo>
                    <a:pt x="326" y="354"/>
                  </a:lnTo>
                  <a:lnTo>
                    <a:pt x="312" y="312"/>
                  </a:lnTo>
                  <a:lnTo>
                    <a:pt x="298" y="312"/>
                  </a:lnTo>
                  <a:lnTo>
                    <a:pt x="283" y="354"/>
                  </a:lnTo>
                  <a:lnTo>
                    <a:pt x="298" y="354"/>
                  </a:lnTo>
                  <a:lnTo>
                    <a:pt x="283" y="397"/>
                  </a:lnTo>
                  <a:lnTo>
                    <a:pt x="283" y="411"/>
                  </a:lnTo>
                  <a:lnTo>
                    <a:pt x="326" y="411"/>
                  </a:lnTo>
                  <a:lnTo>
                    <a:pt x="340" y="425"/>
                  </a:lnTo>
                  <a:lnTo>
                    <a:pt x="383" y="425"/>
                  </a:lnTo>
                  <a:lnTo>
                    <a:pt x="383" y="454"/>
                  </a:lnTo>
                  <a:lnTo>
                    <a:pt x="397" y="454"/>
                  </a:lnTo>
                  <a:lnTo>
                    <a:pt x="397" y="482"/>
                  </a:lnTo>
                  <a:lnTo>
                    <a:pt x="411" y="482"/>
                  </a:lnTo>
                  <a:lnTo>
                    <a:pt x="411" y="525"/>
                  </a:lnTo>
                  <a:lnTo>
                    <a:pt x="397" y="525"/>
                  </a:lnTo>
                  <a:lnTo>
                    <a:pt x="383" y="511"/>
                  </a:lnTo>
                  <a:lnTo>
                    <a:pt x="383" y="482"/>
                  </a:lnTo>
                  <a:lnTo>
                    <a:pt x="326" y="482"/>
                  </a:lnTo>
                  <a:lnTo>
                    <a:pt x="326" y="567"/>
                  </a:lnTo>
                  <a:lnTo>
                    <a:pt x="354" y="567"/>
                  </a:lnTo>
                  <a:lnTo>
                    <a:pt x="354" y="581"/>
                  </a:lnTo>
                  <a:lnTo>
                    <a:pt x="326" y="581"/>
                  </a:lnTo>
                  <a:lnTo>
                    <a:pt x="326" y="567"/>
                  </a:lnTo>
                  <a:lnTo>
                    <a:pt x="283" y="567"/>
                  </a:lnTo>
                  <a:lnTo>
                    <a:pt x="283" y="596"/>
                  </a:lnTo>
                  <a:lnTo>
                    <a:pt x="298" y="596"/>
                  </a:lnTo>
                  <a:lnTo>
                    <a:pt x="312" y="638"/>
                  </a:lnTo>
                  <a:lnTo>
                    <a:pt x="326" y="638"/>
                  </a:lnTo>
                  <a:lnTo>
                    <a:pt x="326" y="695"/>
                  </a:lnTo>
                  <a:lnTo>
                    <a:pt x="312" y="695"/>
                  </a:lnTo>
                  <a:lnTo>
                    <a:pt x="298" y="681"/>
                  </a:lnTo>
                  <a:lnTo>
                    <a:pt x="255" y="681"/>
                  </a:lnTo>
                  <a:lnTo>
                    <a:pt x="255" y="695"/>
                  </a:lnTo>
                  <a:lnTo>
                    <a:pt x="241" y="695"/>
                  </a:lnTo>
                  <a:lnTo>
                    <a:pt x="241" y="638"/>
                  </a:lnTo>
                  <a:lnTo>
                    <a:pt x="170" y="638"/>
                  </a:lnTo>
                  <a:lnTo>
                    <a:pt x="170" y="596"/>
                  </a:lnTo>
                  <a:lnTo>
                    <a:pt x="142" y="596"/>
                  </a:lnTo>
                  <a:lnTo>
                    <a:pt x="170" y="581"/>
                  </a:lnTo>
                  <a:lnTo>
                    <a:pt x="170" y="567"/>
                  </a:lnTo>
                  <a:lnTo>
                    <a:pt x="142" y="539"/>
                  </a:lnTo>
                  <a:lnTo>
                    <a:pt x="142" y="525"/>
                  </a:lnTo>
                  <a:lnTo>
                    <a:pt x="113" y="525"/>
                  </a:lnTo>
                  <a:lnTo>
                    <a:pt x="113" y="482"/>
                  </a:lnTo>
                  <a:lnTo>
                    <a:pt x="142" y="468"/>
                  </a:lnTo>
                  <a:lnTo>
                    <a:pt x="142" y="482"/>
                  </a:lnTo>
                  <a:lnTo>
                    <a:pt x="170" y="482"/>
                  </a:lnTo>
                  <a:lnTo>
                    <a:pt x="170" y="468"/>
                  </a:lnTo>
                  <a:lnTo>
                    <a:pt x="241" y="468"/>
                  </a:lnTo>
                  <a:lnTo>
                    <a:pt x="241" y="482"/>
                  </a:lnTo>
                  <a:lnTo>
                    <a:pt x="312" y="482"/>
                  </a:lnTo>
                  <a:lnTo>
                    <a:pt x="312" y="468"/>
                  </a:lnTo>
                  <a:lnTo>
                    <a:pt x="326" y="468"/>
                  </a:lnTo>
                  <a:lnTo>
                    <a:pt x="312" y="454"/>
                  </a:lnTo>
                  <a:lnTo>
                    <a:pt x="255" y="454"/>
                  </a:lnTo>
                  <a:lnTo>
                    <a:pt x="241" y="425"/>
                  </a:lnTo>
                  <a:lnTo>
                    <a:pt x="241" y="454"/>
                  </a:lnTo>
                  <a:lnTo>
                    <a:pt x="213" y="454"/>
                  </a:lnTo>
                  <a:lnTo>
                    <a:pt x="184" y="425"/>
                  </a:lnTo>
                  <a:lnTo>
                    <a:pt x="170" y="425"/>
                  </a:lnTo>
                  <a:lnTo>
                    <a:pt x="142" y="454"/>
                  </a:lnTo>
                  <a:lnTo>
                    <a:pt x="99" y="454"/>
                  </a:lnTo>
                  <a:lnTo>
                    <a:pt x="99" y="425"/>
                  </a:lnTo>
                  <a:lnTo>
                    <a:pt x="85" y="411"/>
                  </a:lnTo>
                  <a:lnTo>
                    <a:pt x="85" y="397"/>
                  </a:lnTo>
                  <a:lnTo>
                    <a:pt x="113" y="397"/>
                  </a:lnTo>
                  <a:lnTo>
                    <a:pt x="113" y="354"/>
                  </a:lnTo>
                  <a:lnTo>
                    <a:pt x="28" y="354"/>
                  </a:lnTo>
                  <a:lnTo>
                    <a:pt x="14" y="312"/>
                  </a:lnTo>
                  <a:lnTo>
                    <a:pt x="0" y="298"/>
                  </a:lnTo>
                  <a:lnTo>
                    <a:pt x="0" y="284"/>
                  </a:lnTo>
                  <a:lnTo>
                    <a:pt x="42" y="284"/>
                  </a:lnTo>
                  <a:lnTo>
                    <a:pt x="42" y="255"/>
                  </a:lnTo>
                  <a:lnTo>
                    <a:pt x="28" y="241"/>
                  </a:lnTo>
                  <a:lnTo>
                    <a:pt x="42" y="241"/>
                  </a:lnTo>
                  <a:lnTo>
                    <a:pt x="42" y="198"/>
                  </a:lnTo>
                  <a:lnTo>
                    <a:pt x="57" y="184"/>
                  </a:lnTo>
                  <a:lnTo>
                    <a:pt x="71" y="184"/>
                  </a:lnTo>
                  <a:lnTo>
                    <a:pt x="85" y="170"/>
                  </a:lnTo>
                  <a:lnTo>
                    <a:pt x="85" y="127"/>
                  </a:lnTo>
                  <a:lnTo>
                    <a:pt x="170" y="127"/>
                  </a:lnTo>
                  <a:lnTo>
                    <a:pt x="170" y="71"/>
                  </a:lnTo>
                  <a:lnTo>
                    <a:pt x="369" y="71"/>
                  </a:lnTo>
                  <a:lnTo>
                    <a:pt x="383" y="28"/>
                  </a:lnTo>
                  <a:lnTo>
                    <a:pt x="454" y="28"/>
                  </a:lnTo>
                  <a:lnTo>
                    <a:pt x="454" y="71"/>
                  </a:lnTo>
                  <a:lnTo>
                    <a:pt x="468" y="28"/>
                  </a:lnTo>
                  <a:lnTo>
                    <a:pt x="496" y="28"/>
                  </a:lnTo>
                  <a:lnTo>
                    <a:pt x="496" y="71"/>
                  </a:lnTo>
                  <a:lnTo>
                    <a:pt x="539" y="71"/>
                  </a:lnTo>
                  <a:lnTo>
                    <a:pt x="553" y="28"/>
                  </a:lnTo>
                  <a:lnTo>
                    <a:pt x="595" y="28"/>
                  </a:lnTo>
                  <a:lnTo>
                    <a:pt x="567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2" name="Freeform 253"/>
            <p:cNvSpPr>
              <a:spLocks/>
            </p:cNvSpPr>
            <p:nvPr/>
          </p:nvSpPr>
          <p:spPr bwMode="auto">
            <a:xfrm>
              <a:off x="4055" y="4894"/>
              <a:ext cx="170" cy="85"/>
            </a:xfrm>
            <a:custGeom>
              <a:avLst/>
              <a:gdLst>
                <a:gd name="T0" fmla="*/ 14 w 170"/>
                <a:gd name="T1" fmla="*/ 0 h 85"/>
                <a:gd name="T2" fmla="*/ 57 w 170"/>
                <a:gd name="T3" fmla="*/ 0 h 85"/>
                <a:gd name="T4" fmla="*/ 71 w 170"/>
                <a:gd name="T5" fmla="*/ 14 h 85"/>
                <a:gd name="T6" fmla="*/ 128 w 170"/>
                <a:gd name="T7" fmla="*/ 14 h 85"/>
                <a:gd name="T8" fmla="*/ 128 w 170"/>
                <a:gd name="T9" fmla="*/ 57 h 85"/>
                <a:gd name="T10" fmla="*/ 142 w 170"/>
                <a:gd name="T11" fmla="*/ 57 h 85"/>
                <a:gd name="T12" fmla="*/ 142 w 170"/>
                <a:gd name="T13" fmla="*/ 71 h 85"/>
                <a:gd name="T14" fmla="*/ 170 w 170"/>
                <a:gd name="T15" fmla="*/ 85 h 85"/>
                <a:gd name="T16" fmla="*/ 142 w 170"/>
                <a:gd name="T17" fmla="*/ 85 h 85"/>
                <a:gd name="T18" fmla="*/ 128 w 170"/>
                <a:gd name="T19" fmla="*/ 71 h 85"/>
                <a:gd name="T20" fmla="*/ 128 w 170"/>
                <a:gd name="T21" fmla="*/ 57 h 85"/>
                <a:gd name="T22" fmla="*/ 99 w 170"/>
                <a:gd name="T23" fmla="*/ 57 h 85"/>
                <a:gd name="T24" fmla="*/ 99 w 170"/>
                <a:gd name="T25" fmla="*/ 28 h 85"/>
                <a:gd name="T26" fmla="*/ 71 w 170"/>
                <a:gd name="T27" fmla="*/ 28 h 85"/>
                <a:gd name="T28" fmla="*/ 71 w 170"/>
                <a:gd name="T29" fmla="*/ 14 h 85"/>
                <a:gd name="T30" fmla="*/ 14 w 170"/>
                <a:gd name="T31" fmla="*/ 14 h 85"/>
                <a:gd name="T32" fmla="*/ 0 w 170"/>
                <a:gd name="T33" fmla="*/ 0 h 85"/>
                <a:gd name="T34" fmla="*/ 14 w 170"/>
                <a:gd name="T35" fmla="*/ 0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0" h="85">
                  <a:moveTo>
                    <a:pt x="14" y="0"/>
                  </a:moveTo>
                  <a:lnTo>
                    <a:pt x="57" y="0"/>
                  </a:lnTo>
                  <a:lnTo>
                    <a:pt x="71" y="14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42" y="57"/>
                  </a:lnTo>
                  <a:lnTo>
                    <a:pt x="142" y="71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128" y="71"/>
                  </a:lnTo>
                  <a:lnTo>
                    <a:pt x="128" y="57"/>
                  </a:lnTo>
                  <a:lnTo>
                    <a:pt x="99" y="57"/>
                  </a:lnTo>
                  <a:lnTo>
                    <a:pt x="99" y="28"/>
                  </a:lnTo>
                  <a:lnTo>
                    <a:pt x="71" y="28"/>
                  </a:lnTo>
                  <a:lnTo>
                    <a:pt x="71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3" name="Freeform 254"/>
            <p:cNvSpPr>
              <a:spLocks/>
            </p:cNvSpPr>
            <p:nvPr/>
          </p:nvSpPr>
          <p:spPr bwMode="auto">
            <a:xfrm>
              <a:off x="4183" y="4624"/>
              <a:ext cx="14" cy="43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15 h 43"/>
                <a:gd name="T4" fmla="*/ 14 w 14"/>
                <a:gd name="T5" fmla="*/ 43 h 43"/>
                <a:gd name="T6" fmla="*/ 0 w 14"/>
                <a:gd name="T7" fmla="*/ 43 h 43"/>
                <a:gd name="T8" fmla="*/ 0 w 1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14" y="15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4" name="Rectangle 255"/>
            <p:cNvSpPr>
              <a:spLocks noChangeArrowheads="1"/>
            </p:cNvSpPr>
            <p:nvPr/>
          </p:nvSpPr>
          <p:spPr bwMode="auto">
            <a:xfrm>
              <a:off x="4225" y="4724"/>
              <a:ext cx="28" cy="14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775" name="Freeform 256"/>
            <p:cNvSpPr>
              <a:spLocks/>
            </p:cNvSpPr>
            <p:nvPr/>
          </p:nvSpPr>
          <p:spPr bwMode="auto">
            <a:xfrm>
              <a:off x="4310" y="4809"/>
              <a:ext cx="57" cy="42"/>
            </a:xfrm>
            <a:custGeom>
              <a:avLst/>
              <a:gdLst>
                <a:gd name="T0" fmla="*/ 14 w 57"/>
                <a:gd name="T1" fmla="*/ 0 h 42"/>
                <a:gd name="T2" fmla="*/ 57 w 57"/>
                <a:gd name="T3" fmla="*/ 0 h 42"/>
                <a:gd name="T4" fmla="*/ 57 w 57"/>
                <a:gd name="T5" fmla="*/ 42 h 42"/>
                <a:gd name="T6" fmla="*/ 14 w 57"/>
                <a:gd name="T7" fmla="*/ 42 h 42"/>
                <a:gd name="T8" fmla="*/ 0 w 57"/>
                <a:gd name="T9" fmla="*/ 0 h 42"/>
                <a:gd name="T10" fmla="*/ 14 w 57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42">
                  <a:moveTo>
                    <a:pt x="14" y="0"/>
                  </a:moveTo>
                  <a:lnTo>
                    <a:pt x="57" y="0"/>
                  </a:lnTo>
                  <a:lnTo>
                    <a:pt x="57" y="42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6" name="Freeform 257"/>
            <p:cNvSpPr>
              <a:spLocks/>
            </p:cNvSpPr>
            <p:nvPr/>
          </p:nvSpPr>
          <p:spPr bwMode="auto">
            <a:xfrm>
              <a:off x="3771" y="4951"/>
              <a:ext cx="43" cy="28"/>
            </a:xfrm>
            <a:custGeom>
              <a:avLst/>
              <a:gdLst>
                <a:gd name="T0" fmla="*/ 0 w 43"/>
                <a:gd name="T1" fmla="*/ 0 h 28"/>
                <a:gd name="T2" fmla="*/ 29 w 43"/>
                <a:gd name="T3" fmla="*/ 0 h 28"/>
                <a:gd name="T4" fmla="*/ 29 w 43"/>
                <a:gd name="T5" fmla="*/ 14 h 28"/>
                <a:gd name="T6" fmla="*/ 43 w 43"/>
                <a:gd name="T7" fmla="*/ 28 h 28"/>
                <a:gd name="T8" fmla="*/ 0 w 43"/>
                <a:gd name="T9" fmla="*/ 28 h 28"/>
                <a:gd name="T10" fmla="*/ 0 w 4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29" y="0"/>
                  </a:lnTo>
                  <a:lnTo>
                    <a:pt x="29" y="14"/>
                  </a:lnTo>
                  <a:lnTo>
                    <a:pt x="4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7" name="Freeform 258"/>
            <p:cNvSpPr>
              <a:spLocks/>
            </p:cNvSpPr>
            <p:nvPr/>
          </p:nvSpPr>
          <p:spPr bwMode="auto">
            <a:xfrm>
              <a:off x="3786" y="5022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28 w 42"/>
                <a:gd name="T3" fmla="*/ 0 h 42"/>
                <a:gd name="T4" fmla="*/ 42 w 42"/>
                <a:gd name="T5" fmla="*/ 14 h 42"/>
                <a:gd name="T6" fmla="*/ 42 w 42"/>
                <a:gd name="T7" fmla="*/ 42 h 42"/>
                <a:gd name="T8" fmla="*/ 14 w 42"/>
                <a:gd name="T9" fmla="*/ 42 h 42"/>
                <a:gd name="T10" fmla="*/ 0 w 42"/>
                <a:gd name="T11" fmla="*/ 14 h 42"/>
                <a:gd name="T12" fmla="*/ 0 w 42"/>
                <a:gd name="T13" fmla="*/ 0 h 42"/>
                <a:gd name="T14" fmla="*/ 14 w 42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28" y="0"/>
                  </a:lnTo>
                  <a:lnTo>
                    <a:pt x="42" y="14"/>
                  </a:lnTo>
                  <a:lnTo>
                    <a:pt x="42" y="42"/>
                  </a:lnTo>
                  <a:lnTo>
                    <a:pt x="14" y="4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8" name="Freeform 259"/>
            <p:cNvSpPr>
              <a:spLocks/>
            </p:cNvSpPr>
            <p:nvPr/>
          </p:nvSpPr>
          <p:spPr bwMode="auto">
            <a:xfrm>
              <a:off x="4012" y="5234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0 w 43"/>
                <a:gd name="T3" fmla="*/ 15 h 29"/>
                <a:gd name="T4" fmla="*/ 15 w 43"/>
                <a:gd name="T5" fmla="*/ 15 h 29"/>
                <a:gd name="T6" fmla="*/ 29 w 43"/>
                <a:gd name="T7" fmla="*/ 29 h 29"/>
                <a:gd name="T8" fmla="*/ 43 w 43"/>
                <a:gd name="T9" fmla="*/ 29 h 29"/>
                <a:gd name="T10" fmla="*/ 43 w 43"/>
                <a:gd name="T11" fmla="*/ 0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79" name="Freeform 260"/>
            <p:cNvSpPr>
              <a:spLocks/>
            </p:cNvSpPr>
            <p:nvPr/>
          </p:nvSpPr>
          <p:spPr bwMode="auto">
            <a:xfrm>
              <a:off x="4551" y="5178"/>
              <a:ext cx="43" cy="56"/>
            </a:xfrm>
            <a:custGeom>
              <a:avLst/>
              <a:gdLst>
                <a:gd name="T0" fmla="*/ 14 w 43"/>
                <a:gd name="T1" fmla="*/ 0 h 56"/>
                <a:gd name="T2" fmla="*/ 43 w 43"/>
                <a:gd name="T3" fmla="*/ 0 h 56"/>
                <a:gd name="T4" fmla="*/ 43 w 43"/>
                <a:gd name="T5" fmla="*/ 14 h 56"/>
                <a:gd name="T6" fmla="*/ 29 w 43"/>
                <a:gd name="T7" fmla="*/ 14 h 56"/>
                <a:gd name="T8" fmla="*/ 29 w 43"/>
                <a:gd name="T9" fmla="*/ 28 h 56"/>
                <a:gd name="T10" fmla="*/ 14 w 43"/>
                <a:gd name="T11" fmla="*/ 56 h 56"/>
                <a:gd name="T12" fmla="*/ 0 w 43"/>
                <a:gd name="T13" fmla="*/ 56 h 56"/>
                <a:gd name="T14" fmla="*/ 0 w 43"/>
                <a:gd name="T15" fmla="*/ 0 h 56"/>
                <a:gd name="T16" fmla="*/ 14 w 4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" h="56">
                  <a:moveTo>
                    <a:pt x="14" y="0"/>
                  </a:moveTo>
                  <a:lnTo>
                    <a:pt x="43" y="0"/>
                  </a:lnTo>
                  <a:lnTo>
                    <a:pt x="43" y="14"/>
                  </a:lnTo>
                  <a:lnTo>
                    <a:pt x="29" y="14"/>
                  </a:lnTo>
                  <a:lnTo>
                    <a:pt x="29" y="28"/>
                  </a:lnTo>
                  <a:lnTo>
                    <a:pt x="1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0" name="Freeform 261"/>
            <p:cNvSpPr>
              <a:spLocks/>
            </p:cNvSpPr>
            <p:nvPr/>
          </p:nvSpPr>
          <p:spPr bwMode="auto">
            <a:xfrm>
              <a:off x="4112" y="5305"/>
              <a:ext cx="283" cy="71"/>
            </a:xfrm>
            <a:custGeom>
              <a:avLst/>
              <a:gdLst>
                <a:gd name="T0" fmla="*/ 28 w 283"/>
                <a:gd name="T1" fmla="*/ 0 h 71"/>
                <a:gd name="T2" fmla="*/ 71 w 283"/>
                <a:gd name="T3" fmla="*/ 0 h 71"/>
                <a:gd name="T4" fmla="*/ 85 w 283"/>
                <a:gd name="T5" fmla="*/ 15 h 71"/>
                <a:gd name="T6" fmla="*/ 156 w 283"/>
                <a:gd name="T7" fmla="*/ 15 h 71"/>
                <a:gd name="T8" fmla="*/ 156 w 283"/>
                <a:gd name="T9" fmla="*/ 43 h 71"/>
                <a:gd name="T10" fmla="*/ 170 w 283"/>
                <a:gd name="T11" fmla="*/ 43 h 71"/>
                <a:gd name="T12" fmla="*/ 184 w 283"/>
                <a:gd name="T13" fmla="*/ 15 h 71"/>
                <a:gd name="T14" fmla="*/ 241 w 283"/>
                <a:gd name="T15" fmla="*/ 15 h 71"/>
                <a:gd name="T16" fmla="*/ 255 w 283"/>
                <a:gd name="T17" fmla="*/ 43 h 71"/>
                <a:gd name="T18" fmla="*/ 269 w 283"/>
                <a:gd name="T19" fmla="*/ 15 h 71"/>
                <a:gd name="T20" fmla="*/ 283 w 283"/>
                <a:gd name="T21" fmla="*/ 15 h 71"/>
                <a:gd name="T22" fmla="*/ 283 w 283"/>
                <a:gd name="T23" fmla="*/ 57 h 71"/>
                <a:gd name="T24" fmla="*/ 184 w 283"/>
                <a:gd name="T25" fmla="*/ 57 h 71"/>
                <a:gd name="T26" fmla="*/ 184 w 283"/>
                <a:gd name="T27" fmla="*/ 71 h 71"/>
                <a:gd name="T28" fmla="*/ 141 w 283"/>
                <a:gd name="T29" fmla="*/ 71 h 71"/>
                <a:gd name="T30" fmla="*/ 141 w 283"/>
                <a:gd name="T31" fmla="*/ 57 h 71"/>
                <a:gd name="T32" fmla="*/ 127 w 283"/>
                <a:gd name="T33" fmla="*/ 43 h 71"/>
                <a:gd name="T34" fmla="*/ 0 w 283"/>
                <a:gd name="T35" fmla="*/ 43 h 71"/>
                <a:gd name="T36" fmla="*/ 0 w 283"/>
                <a:gd name="T37" fmla="*/ 0 h 71"/>
                <a:gd name="T38" fmla="*/ 28 w 283"/>
                <a:gd name="T39" fmla="*/ 0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3" h="71">
                  <a:moveTo>
                    <a:pt x="28" y="0"/>
                  </a:moveTo>
                  <a:lnTo>
                    <a:pt x="71" y="0"/>
                  </a:lnTo>
                  <a:lnTo>
                    <a:pt x="85" y="15"/>
                  </a:lnTo>
                  <a:lnTo>
                    <a:pt x="156" y="15"/>
                  </a:lnTo>
                  <a:lnTo>
                    <a:pt x="156" y="43"/>
                  </a:lnTo>
                  <a:lnTo>
                    <a:pt x="170" y="43"/>
                  </a:lnTo>
                  <a:lnTo>
                    <a:pt x="184" y="15"/>
                  </a:lnTo>
                  <a:lnTo>
                    <a:pt x="241" y="15"/>
                  </a:lnTo>
                  <a:lnTo>
                    <a:pt x="255" y="43"/>
                  </a:lnTo>
                  <a:lnTo>
                    <a:pt x="269" y="15"/>
                  </a:lnTo>
                  <a:lnTo>
                    <a:pt x="283" y="15"/>
                  </a:lnTo>
                  <a:lnTo>
                    <a:pt x="283" y="57"/>
                  </a:lnTo>
                  <a:lnTo>
                    <a:pt x="184" y="57"/>
                  </a:lnTo>
                  <a:lnTo>
                    <a:pt x="184" y="71"/>
                  </a:lnTo>
                  <a:lnTo>
                    <a:pt x="141" y="71"/>
                  </a:lnTo>
                  <a:lnTo>
                    <a:pt x="141" y="57"/>
                  </a:lnTo>
                  <a:lnTo>
                    <a:pt x="12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1" name="Freeform 262"/>
            <p:cNvSpPr>
              <a:spLocks/>
            </p:cNvSpPr>
            <p:nvPr/>
          </p:nvSpPr>
          <p:spPr bwMode="auto">
            <a:xfrm>
              <a:off x="3374" y="3646"/>
              <a:ext cx="582" cy="354"/>
            </a:xfrm>
            <a:custGeom>
              <a:avLst/>
              <a:gdLst>
                <a:gd name="T0" fmla="*/ 383 w 582"/>
                <a:gd name="T1" fmla="*/ 0 h 354"/>
                <a:gd name="T2" fmla="*/ 412 w 582"/>
                <a:gd name="T3" fmla="*/ 0 h 354"/>
                <a:gd name="T4" fmla="*/ 426 w 582"/>
                <a:gd name="T5" fmla="*/ 14 h 354"/>
                <a:gd name="T6" fmla="*/ 440 w 582"/>
                <a:gd name="T7" fmla="*/ 14 h 354"/>
                <a:gd name="T8" fmla="*/ 440 w 582"/>
                <a:gd name="T9" fmla="*/ 0 h 354"/>
                <a:gd name="T10" fmla="*/ 454 w 582"/>
                <a:gd name="T11" fmla="*/ 14 h 354"/>
                <a:gd name="T12" fmla="*/ 525 w 582"/>
                <a:gd name="T13" fmla="*/ 14 h 354"/>
                <a:gd name="T14" fmla="*/ 525 w 582"/>
                <a:gd name="T15" fmla="*/ 0 h 354"/>
                <a:gd name="T16" fmla="*/ 539 w 582"/>
                <a:gd name="T17" fmla="*/ 14 h 354"/>
                <a:gd name="T18" fmla="*/ 568 w 582"/>
                <a:gd name="T19" fmla="*/ 14 h 354"/>
                <a:gd name="T20" fmla="*/ 568 w 582"/>
                <a:gd name="T21" fmla="*/ 28 h 354"/>
                <a:gd name="T22" fmla="*/ 582 w 582"/>
                <a:gd name="T23" fmla="*/ 28 h 354"/>
                <a:gd name="T24" fmla="*/ 582 w 582"/>
                <a:gd name="T25" fmla="*/ 71 h 354"/>
                <a:gd name="T26" fmla="*/ 568 w 582"/>
                <a:gd name="T27" fmla="*/ 113 h 354"/>
                <a:gd name="T28" fmla="*/ 568 w 582"/>
                <a:gd name="T29" fmla="*/ 127 h 354"/>
                <a:gd name="T30" fmla="*/ 525 w 582"/>
                <a:gd name="T31" fmla="*/ 127 h 354"/>
                <a:gd name="T32" fmla="*/ 525 w 582"/>
                <a:gd name="T33" fmla="*/ 170 h 354"/>
                <a:gd name="T34" fmla="*/ 497 w 582"/>
                <a:gd name="T35" fmla="*/ 184 h 354"/>
                <a:gd name="T36" fmla="*/ 497 w 582"/>
                <a:gd name="T37" fmla="*/ 227 h 354"/>
                <a:gd name="T38" fmla="*/ 482 w 582"/>
                <a:gd name="T39" fmla="*/ 241 h 354"/>
                <a:gd name="T40" fmla="*/ 468 w 582"/>
                <a:gd name="T41" fmla="*/ 241 h 354"/>
                <a:gd name="T42" fmla="*/ 468 w 582"/>
                <a:gd name="T43" fmla="*/ 283 h 354"/>
                <a:gd name="T44" fmla="*/ 454 w 582"/>
                <a:gd name="T45" fmla="*/ 283 h 354"/>
                <a:gd name="T46" fmla="*/ 440 w 582"/>
                <a:gd name="T47" fmla="*/ 298 h 354"/>
                <a:gd name="T48" fmla="*/ 397 w 582"/>
                <a:gd name="T49" fmla="*/ 298 h 354"/>
                <a:gd name="T50" fmla="*/ 397 w 582"/>
                <a:gd name="T51" fmla="*/ 312 h 354"/>
                <a:gd name="T52" fmla="*/ 256 w 582"/>
                <a:gd name="T53" fmla="*/ 312 h 354"/>
                <a:gd name="T54" fmla="*/ 256 w 582"/>
                <a:gd name="T55" fmla="*/ 354 h 354"/>
                <a:gd name="T56" fmla="*/ 128 w 582"/>
                <a:gd name="T57" fmla="*/ 354 h 354"/>
                <a:gd name="T58" fmla="*/ 114 w 582"/>
                <a:gd name="T59" fmla="*/ 312 h 354"/>
                <a:gd name="T60" fmla="*/ 100 w 582"/>
                <a:gd name="T61" fmla="*/ 312 h 354"/>
                <a:gd name="T62" fmla="*/ 85 w 582"/>
                <a:gd name="T63" fmla="*/ 298 h 354"/>
                <a:gd name="T64" fmla="*/ 71 w 582"/>
                <a:gd name="T65" fmla="*/ 298 h 354"/>
                <a:gd name="T66" fmla="*/ 71 w 582"/>
                <a:gd name="T67" fmla="*/ 283 h 354"/>
                <a:gd name="T68" fmla="*/ 43 w 582"/>
                <a:gd name="T69" fmla="*/ 283 h 354"/>
                <a:gd name="T70" fmla="*/ 43 w 582"/>
                <a:gd name="T71" fmla="*/ 255 h 354"/>
                <a:gd name="T72" fmla="*/ 29 w 582"/>
                <a:gd name="T73" fmla="*/ 255 h 354"/>
                <a:gd name="T74" fmla="*/ 29 w 582"/>
                <a:gd name="T75" fmla="*/ 198 h 354"/>
                <a:gd name="T76" fmla="*/ 0 w 582"/>
                <a:gd name="T77" fmla="*/ 198 h 354"/>
                <a:gd name="T78" fmla="*/ 0 w 582"/>
                <a:gd name="T79" fmla="*/ 184 h 354"/>
                <a:gd name="T80" fmla="*/ 15 w 582"/>
                <a:gd name="T81" fmla="*/ 170 h 354"/>
                <a:gd name="T82" fmla="*/ 15 w 582"/>
                <a:gd name="T83" fmla="*/ 127 h 354"/>
                <a:gd name="T84" fmla="*/ 29 w 582"/>
                <a:gd name="T85" fmla="*/ 127 h 354"/>
                <a:gd name="T86" fmla="*/ 29 w 582"/>
                <a:gd name="T87" fmla="*/ 71 h 354"/>
                <a:gd name="T88" fmla="*/ 100 w 582"/>
                <a:gd name="T89" fmla="*/ 71 h 354"/>
                <a:gd name="T90" fmla="*/ 85 w 582"/>
                <a:gd name="T91" fmla="*/ 28 h 354"/>
                <a:gd name="T92" fmla="*/ 128 w 582"/>
                <a:gd name="T93" fmla="*/ 28 h 354"/>
                <a:gd name="T94" fmla="*/ 142 w 582"/>
                <a:gd name="T95" fmla="*/ 71 h 354"/>
                <a:gd name="T96" fmla="*/ 156 w 582"/>
                <a:gd name="T97" fmla="*/ 71 h 354"/>
                <a:gd name="T98" fmla="*/ 171 w 582"/>
                <a:gd name="T99" fmla="*/ 113 h 354"/>
                <a:gd name="T100" fmla="*/ 213 w 582"/>
                <a:gd name="T101" fmla="*/ 113 h 354"/>
                <a:gd name="T102" fmla="*/ 213 w 582"/>
                <a:gd name="T103" fmla="*/ 71 h 354"/>
                <a:gd name="T104" fmla="*/ 256 w 582"/>
                <a:gd name="T105" fmla="*/ 71 h 354"/>
                <a:gd name="T106" fmla="*/ 284 w 582"/>
                <a:gd name="T107" fmla="*/ 28 h 354"/>
                <a:gd name="T108" fmla="*/ 284 w 582"/>
                <a:gd name="T109" fmla="*/ 71 h 354"/>
                <a:gd name="T110" fmla="*/ 298 w 582"/>
                <a:gd name="T111" fmla="*/ 28 h 354"/>
                <a:gd name="T112" fmla="*/ 312 w 582"/>
                <a:gd name="T113" fmla="*/ 14 h 354"/>
                <a:gd name="T114" fmla="*/ 312 w 582"/>
                <a:gd name="T115" fmla="*/ 28 h 354"/>
                <a:gd name="T116" fmla="*/ 355 w 582"/>
                <a:gd name="T117" fmla="*/ 28 h 354"/>
                <a:gd name="T118" fmla="*/ 383 w 582"/>
                <a:gd name="T119" fmla="*/ 0 h 3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2" h="354">
                  <a:moveTo>
                    <a:pt x="383" y="0"/>
                  </a:moveTo>
                  <a:lnTo>
                    <a:pt x="412" y="0"/>
                  </a:lnTo>
                  <a:lnTo>
                    <a:pt x="426" y="14"/>
                  </a:lnTo>
                  <a:lnTo>
                    <a:pt x="440" y="14"/>
                  </a:lnTo>
                  <a:lnTo>
                    <a:pt x="440" y="0"/>
                  </a:lnTo>
                  <a:lnTo>
                    <a:pt x="454" y="14"/>
                  </a:lnTo>
                  <a:lnTo>
                    <a:pt x="525" y="14"/>
                  </a:lnTo>
                  <a:lnTo>
                    <a:pt x="525" y="0"/>
                  </a:lnTo>
                  <a:lnTo>
                    <a:pt x="539" y="14"/>
                  </a:lnTo>
                  <a:lnTo>
                    <a:pt x="568" y="14"/>
                  </a:lnTo>
                  <a:lnTo>
                    <a:pt x="568" y="28"/>
                  </a:lnTo>
                  <a:lnTo>
                    <a:pt x="582" y="28"/>
                  </a:lnTo>
                  <a:lnTo>
                    <a:pt x="582" y="71"/>
                  </a:lnTo>
                  <a:lnTo>
                    <a:pt x="568" y="113"/>
                  </a:lnTo>
                  <a:lnTo>
                    <a:pt x="568" y="127"/>
                  </a:lnTo>
                  <a:lnTo>
                    <a:pt x="525" y="127"/>
                  </a:lnTo>
                  <a:lnTo>
                    <a:pt x="525" y="170"/>
                  </a:lnTo>
                  <a:lnTo>
                    <a:pt x="497" y="184"/>
                  </a:lnTo>
                  <a:lnTo>
                    <a:pt x="497" y="227"/>
                  </a:lnTo>
                  <a:lnTo>
                    <a:pt x="482" y="241"/>
                  </a:lnTo>
                  <a:lnTo>
                    <a:pt x="468" y="241"/>
                  </a:lnTo>
                  <a:lnTo>
                    <a:pt x="468" y="283"/>
                  </a:lnTo>
                  <a:lnTo>
                    <a:pt x="454" y="283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97" y="312"/>
                  </a:lnTo>
                  <a:lnTo>
                    <a:pt x="256" y="312"/>
                  </a:lnTo>
                  <a:lnTo>
                    <a:pt x="256" y="354"/>
                  </a:lnTo>
                  <a:lnTo>
                    <a:pt x="128" y="354"/>
                  </a:lnTo>
                  <a:lnTo>
                    <a:pt x="114" y="312"/>
                  </a:lnTo>
                  <a:lnTo>
                    <a:pt x="100" y="312"/>
                  </a:lnTo>
                  <a:lnTo>
                    <a:pt x="85" y="298"/>
                  </a:lnTo>
                  <a:lnTo>
                    <a:pt x="71" y="298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43" y="255"/>
                  </a:lnTo>
                  <a:lnTo>
                    <a:pt x="29" y="255"/>
                  </a:lnTo>
                  <a:lnTo>
                    <a:pt x="29" y="198"/>
                  </a:lnTo>
                  <a:lnTo>
                    <a:pt x="0" y="198"/>
                  </a:lnTo>
                  <a:lnTo>
                    <a:pt x="0" y="184"/>
                  </a:lnTo>
                  <a:lnTo>
                    <a:pt x="15" y="170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29" y="71"/>
                  </a:lnTo>
                  <a:lnTo>
                    <a:pt x="100" y="71"/>
                  </a:lnTo>
                  <a:lnTo>
                    <a:pt x="85" y="28"/>
                  </a:lnTo>
                  <a:lnTo>
                    <a:pt x="128" y="28"/>
                  </a:lnTo>
                  <a:lnTo>
                    <a:pt x="142" y="71"/>
                  </a:lnTo>
                  <a:lnTo>
                    <a:pt x="156" y="71"/>
                  </a:lnTo>
                  <a:lnTo>
                    <a:pt x="171" y="113"/>
                  </a:lnTo>
                  <a:lnTo>
                    <a:pt x="213" y="113"/>
                  </a:lnTo>
                  <a:lnTo>
                    <a:pt x="213" y="71"/>
                  </a:lnTo>
                  <a:lnTo>
                    <a:pt x="256" y="71"/>
                  </a:lnTo>
                  <a:lnTo>
                    <a:pt x="284" y="28"/>
                  </a:lnTo>
                  <a:lnTo>
                    <a:pt x="284" y="71"/>
                  </a:lnTo>
                  <a:lnTo>
                    <a:pt x="298" y="28"/>
                  </a:lnTo>
                  <a:lnTo>
                    <a:pt x="312" y="14"/>
                  </a:lnTo>
                  <a:lnTo>
                    <a:pt x="312" y="28"/>
                  </a:lnTo>
                  <a:lnTo>
                    <a:pt x="355" y="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2" name="Freeform 263"/>
            <p:cNvSpPr>
              <a:spLocks/>
            </p:cNvSpPr>
            <p:nvPr/>
          </p:nvSpPr>
          <p:spPr bwMode="auto">
            <a:xfrm>
              <a:off x="1432" y="681"/>
              <a:ext cx="525" cy="440"/>
            </a:xfrm>
            <a:custGeom>
              <a:avLst/>
              <a:gdLst>
                <a:gd name="T0" fmla="*/ 213 w 525"/>
                <a:gd name="T1" fmla="*/ 14 h 440"/>
                <a:gd name="T2" fmla="*/ 213 w 525"/>
                <a:gd name="T3" fmla="*/ 99 h 440"/>
                <a:gd name="T4" fmla="*/ 170 w 525"/>
                <a:gd name="T5" fmla="*/ 128 h 440"/>
                <a:gd name="T6" fmla="*/ 213 w 525"/>
                <a:gd name="T7" fmla="*/ 142 h 440"/>
                <a:gd name="T8" fmla="*/ 241 w 525"/>
                <a:gd name="T9" fmla="*/ 142 h 440"/>
                <a:gd name="T10" fmla="*/ 269 w 525"/>
                <a:gd name="T11" fmla="*/ 128 h 440"/>
                <a:gd name="T12" fmla="*/ 284 w 525"/>
                <a:gd name="T13" fmla="*/ 142 h 440"/>
                <a:gd name="T14" fmla="*/ 312 w 525"/>
                <a:gd name="T15" fmla="*/ 142 h 440"/>
                <a:gd name="T16" fmla="*/ 326 w 525"/>
                <a:gd name="T17" fmla="*/ 128 h 440"/>
                <a:gd name="T18" fmla="*/ 354 w 525"/>
                <a:gd name="T19" fmla="*/ 142 h 440"/>
                <a:gd name="T20" fmla="*/ 369 w 525"/>
                <a:gd name="T21" fmla="*/ 142 h 440"/>
                <a:gd name="T22" fmla="*/ 397 w 525"/>
                <a:gd name="T23" fmla="*/ 199 h 440"/>
                <a:gd name="T24" fmla="*/ 411 w 525"/>
                <a:gd name="T25" fmla="*/ 156 h 440"/>
                <a:gd name="T26" fmla="*/ 454 w 525"/>
                <a:gd name="T27" fmla="*/ 199 h 440"/>
                <a:gd name="T28" fmla="*/ 482 w 525"/>
                <a:gd name="T29" fmla="*/ 156 h 440"/>
                <a:gd name="T30" fmla="*/ 525 w 525"/>
                <a:gd name="T31" fmla="*/ 199 h 440"/>
                <a:gd name="T32" fmla="*/ 496 w 525"/>
                <a:gd name="T33" fmla="*/ 241 h 440"/>
                <a:gd name="T34" fmla="*/ 482 w 525"/>
                <a:gd name="T35" fmla="*/ 255 h 440"/>
                <a:gd name="T36" fmla="*/ 496 w 525"/>
                <a:gd name="T37" fmla="*/ 298 h 440"/>
                <a:gd name="T38" fmla="*/ 525 w 525"/>
                <a:gd name="T39" fmla="*/ 369 h 440"/>
                <a:gd name="T40" fmla="*/ 496 w 525"/>
                <a:gd name="T41" fmla="*/ 369 h 440"/>
                <a:gd name="T42" fmla="*/ 482 w 525"/>
                <a:gd name="T43" fmla="*/ 411 h 440"/>
                <a:gd name="T44" fmla="*/ 425 w 525"/>
                <a:gd name="T45" fmla="*/ 440 h 440"/>
                <a:gd name="T46" fmla="*/ 369 w 525"/>
                <a:gd name="T47" fmla="*/ 425 h 440"/>
                <a:gd name="T48" fmla="*/ 284 w 525"/>
                <a:gd name="T49" fmla="*/ 440 h 440"/>
                <a:gd name="T50" fmla="*/ 241 w 525"/>
                <a:gd name="T51" fmla="*/ 411 h 440"/>
                <a:gd name="T52" fmla="*/ 198 w 525"/>
                <a:gd name="T53" fmla="*/ 440 h 440"/>
                <a:gd name="T54" fmla="*/ 128 w 525"/>
                <a:gd name="T55" fmla="*/ 425 h 440"/>
                <a:gd name="T56" fmla="*/ 113 w 525"/>
                <a:gd name="T57" fmla="*/ 383 h 440"/>
                <a:gd name="T58" fmla="*/ 71 w 525"/>
                <a:gd name="T59" fmla="*/ 369 h 440"/>
                <a:gd name="T60" fmla="*/ 57 w 525"/>
                <a:gd name="T61" fmla="*/ 312 h 440"/>
                <a:gd name="T62" fmla="*/ 0 w 525"/>
                <a:gd name="T63" fmla="*/ 298 h 440"/>
                <a:gd name="T64" fmla="*/ 71 w 525"/>
                <a:gd name="T65" fmla="*/ 255 h 440"/>
                <a:gd name="T66" fmla="*/ 85 w 525"/>
                <a:gd name="T67" fmla="*/ 241 h 440"/>
                <a:gd name="T68" fmla="*/ 71 w 525"/>
                <a:gd name="T69" fmla="*/ 199 h 440"/>
                <a:gd name="T70" fmla="*/ 28 w 525"/>
                <a:gd name="T71" fmla="*/ 156 h 440"/>
                <a:gd name="T72" fmla="*/ 71 w 525"/>
                <a:gd name="T73" fmla="*/ 142 h 440"/>
                <a:gd name="T74" fmla="*/ 128 w 525"/>
                <a:gd name="T75" fmla="*/ 156 h 440"/>
                <a:gd name="T76" fmla="*/ 142 w 525"/>
                <a:gd name="T77" fmla="*/ 142 h 440"/>
                <a:gd name="T78" fmla="*/ 128 w 525"/>
                <a:gd name="T79" fmla="*/ 99 h 440"/>
                <a:gd name="T80" fmla="*/ 71 w 525"/>
                <a:gd name="T81" fmla="*/ 85 h 440"/>
                <a:gd name="T82" fmla="*/ 43 w 525"/>
                <a:gd name="T83" fmla="*/ 42 h 440"/>
                <a:gd name="T84" fmla="*/ 113 w 525"/>
                <a:gd name="T85" fmla="*/ 28 h 440"/>
                <a:gd name="T86" fmla="*/ 128 w 525"/>
                <a:gd name="T87" fmla="*/ 14 h 440"/>
                <a:gd name="T88" fmla="*/ 142 w 525"/>
                <a:gd name="T89" fmla="*/ 28 h 440"/>
                <a:gd name="T90" fmla="*/ 170 w 525"/>
                <a:gd name="T91" fmla="*/ 42 h 440"/>
                <a:gd name="T92" fmla="*/ 198 w 525"/>
                <a:gd name="T93" fmla="*/ 0 h 4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5" h="440">
                  <a:moveTo>
                    <a:pt x="198" y="0"/>
                  </a:moveTo>
                  <a:lnTo>
                    <a:pt x="213" y="14"/>
                  </a:lnTo>
                  <a:lnTo>
                    <a:pt x="213" y="85"/>
                  </a:lnTo>
                  <a:lnTo>
                    <a:pt x="213" y="99"/>
                  </a:lnTo>
                  <a:lnTo>
                    <a:pt x="198" y="99"/>
                  </a:lnTo>
                  <a:lnTo>
                    <a:pt x="170" y="128"/>
                  </a:lnTo>
                  <a:lnTo>
                    <a:pt x="198" y="142"/>
                  </a:lnTo>
                  <a:lnTo>
                    <a:pt x="213" y="142"/>
                  </a:lnTo>
                  <a:lnTo>
                    <a:pt x="241" y="156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69" y="128"/>
                  </a:lnTo>
                  <a:lnTo>
                    <a:pt x="284" y="128"/>
                  </a:lnTo>
                  <a:lnTo>
                    <a:pt x="284" y="142"/>
                  </a:lnTo>
                  <a:lnTo>
                    <a:pt x="298" y="156"/>
                  </a:lnTo>
                  <a:lnTo>
                    <a:pt x="312" y="142"/>
                  </a:lnTo>
                  <a:lnTo>
                    <a:pt x="312" y="128"/>
                  </a:lnTo>
                  <a:lnTo>
                    <a:pt x="326" y="128"/>
                  </a:lnTo>
                  <a:lnTo>
                    <a:pt x="340" y="142"/>
                  </a:lnTo>
                  <a:lnTo>
                    <a:pt x="354" y="142"/>
                  </a:lnTo>
                  <a:lnTo>
                    <a:pt x="354" y="156"/>
                  </a:lnTo>
                  <a:lnTo>
                    <a:pt x="369" y="142"/>
                  </a:lnTo>
                  <a:lnTo>
                    <a:pt x="383" y="156"/>
                  </a:lnTo>
                  <a:lnTo>
                    <a:pt x="397" y="199"/>
                  </a:lnTo>
                  <a:lnTo>
                    <a:pt x="397" y="156"/>
                  </a:lnTo>
                  <a:lnTo>
                    <a:pt x="411" y="156"/>
                  </a:lnTo>
                  <a:lnTo>
                    <a:pt x="425" y="199"/>
                  </a:lnTo>
                  <a:lnTo>
                    <a:pt x="454" y="199"/>
                  </a:lnTo>
                  <a:lnTo>
                    <a:pt x="454" y="156"/>
                  </a:lnTo>
                  <a:lnTo>
                    <a:pt x="482" y="156"/>
                  </a:lnTo>
                  <a:lnTo>
                    <a:pt x="482" y="199"/>
                  </a:lnTo>
                  <a:lnTo>
                    <a:pt x="525" y="199"/>
                  </a:lnTo>
                  <a:lnTo>
                    <a:pt x="525" y="241"/>
                  </a:lnTo>
                  <a:lnTo>
                    <a:pt x="496" y="241"/>
                  </a:lnTo>
                  <a:lnTo>
                    <a:pt x="496" y="255"/>
                  </a:lnTo>
                  <a:lnTo>
                    <a:pt x="482" y="255"/>
                  </a:lnTo>
                  <a:lnTo>
                    <a:pt x="482" y="298"/>
                  </a:lnTo>
                  <a:lnTo>
                    <a:pt x="496" y="298"/>
                  </a:lnTo>
                  <a:lnTo>
                    <a:pt x="525" y="312"/>
                  </a:lnTo>
                  <a:lnTo>
                    <a:pt x="525" y="369"/>
                  </a:lnTo>
                  <a:lnTo>
                    <a:pt x="496" y="383"/>
                  </a:lnTo>
                  <a:lnTo>
                    <a:pt x="496" y="369"/>
                  </a:lnTo>
                  <a:lnTo>
                    <a:pt x="482" y="369"/>
                  </a:lnTo>
                  <a:lnTo>
                    <a:pt x="482" y="411"/>
                  </a:lnTo>
                  <a:lnTo>
                    <a:pt x="425" y="411"/>
                  </a:lnTo>
                  <a:lnTo>
                    <a:pt x="425" y="440"/>
                  </a:lnTo>
                  <a:lnTo>
                    <a:pt x="369" y="440"/>
                  </a:lnTo>
                  <a:lnTo>
                    <a:pt x="369" y="425"/>
                  </a:lnTo>
                  <a:lnTo>
                    <a:pt x="284" y="425"/>
                  </a:lnTo>
                  <a:lnTo>
                    <a:pt x="284" y="440"/>
                  </a:lnTo>
                  <a:lnTo>
                    <a:pt x="241" y="440"/>
                  </a:lnTo>
                  <a:lnTo>
                    <a:pt x="241" y="411"/>
                  </a:lnTo>
                  <a:lnTo>
                    <a:pt x="198" y="411"/>
                  </a:lnTo>
                  <a:lnTo>
                    <a:pt x="198" y="440"/>
                  </a:lnTo>
                  <a:lnTo>
                    <a:pt x="142" y="440"/>
                  </a:lnTo>
                  <a:lnTo>
                    <a:pt x="128" y="425"/>
                  </a:lnTo>
                  <a:lnTo>
                    <a:pt x="128" y="411"/>
                  </a:lnTo>
                  <a:lnTo>
                    <a:pt x="113" y="383"/>
                  </a:lnTo>
                  <a:lnTo>
                    <a:pt x="113" y="369"/>
                  </a:lnTo>
                  <a:lnTo>
                    <a:pt x="71" y="369"/>
                  </a:lnTo>
                  <a:lnTo>
                    <a:pt x="71" y="312"/>
                  </a:lnTo>
                  <a:lnTo>
                    <a:pt x="57" y="312"/>
                  </a:lnTo>
                  <a:lnTo>
                    <a:pt x="43" y="298"/>
                  </a:lnTo>
                  <a:lnTo>
                    <a:pt x="0" y="298"/>
                  </a:lnTo>
                  <a:lnTo>
                    <a:pt x="0" y="255"/>
                  </a:lnTo>
                  <a:lnTo>
                    <a:pt x="71" y="255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71" y="156"/>
                  </a:lnTo>
                  <a:lnTo>
                    <a:pt x="28" y="156"/>
                  </a:lnTo>
                  <a:lnTo>
                    <a:pt x="43" y="142"/>
                  </a:lnTo>
                  <a:lnTo>
                    <a:pt x="71" y="142"/>
                  </a:lnTo>
                  <a:lnTo>
                    <a:pt x="71" y="156"/>
                  </a:lnTo>
                  <a:lnTo>
                    <a:pt x="128" y="156"/>
                  </a:lnTo>
                  <a:lnTo>
                    <a:pt x="128" y="142"/>
                  </a:lnTo>
                  <a:lnTo>
                    <a:pt x="142" y="142"/>
                  </a:lnTo>
                  <a:lnTo>
                    <a:pt x="142" y="128"/>
                  </a:lnTo>
                  <a:lnTo>
                    <a:pt x="128" y="99"/>
                  </a:lnTo>
                  <a:lnTo>
                    <a:pt x="128" y="85"/>
                  </a:lnTo>
                  <a:lnTo>
                    <a:pt x="71" y="85"/>
                  </a:lnTo>
                  <a:lnTo>
                    <a:pt x="57" y="71"/>
                  </a:lnTo>
                  <a:lnTo>
                    <a:pt x="43" y="42"/>
                  </a:lnTo>
                  <a:lnTo>
                    <a:pt x="113" y="42"/>
                  </a:lnTo>
                  <a:lnTo>
                    <a:pt x="113" y="28"/>
                  </a:lnTo>
                  <a:lnTo>
                    <a:pt x="128" y="28"/>
                  </a:lnTo>
                  <a:lnTo>
                    <a:pt x="128" y="14"/>
                  </a:lnTo>
                  <a:lnTo>
                    <a:pt x="156" y="14"/>
                  </a:lnTo>
                  <a:lnTo>
                    <a:pt x="142" y="28"/>
                  </a:lnTo>
                  <a:lnTo>
                    <a:pt x="156" y="42"/>
                  </a:lnTo>
                  <a:lnTo>
                    <a:pt x="170" y="42"/>
                  </a:lnTo>
                  <a:lnTo>
                    <a:pt x="198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3" name="Freeform 264"/>
            <p:cNvSpPr>
              <a:spLocks/>
            </p:cNvSpPr>
            <p:nvPr/>
          </p:nvSpPr>
          <p:spPr bwMode="auto">
            <a:xfrm>
              <a:off x="1347" y="2369"/>
              <a:ext cx="397" cy="440"/>
            </a:xfrm>
            <a:custGeom>
              <a:avLst/>
              <a:gdLst>
                <a:gd name="T0" fmla="*/ 354 w 397"/>
                <a:gd name="T1" fmla="*/ 0 h 440"/>
                <a:gd name="T2" fmla="*/ 340 w 397"/>
                <a:gd name="T3" fmla="*/ 43 h 440"/>
                <a:gd name="T4" fmla="*/ 397 w 397"/>
                <a:gd name="T5" fmla="*/ 57 h 440"/>
                <a:gd name="T6" fmla="*/ 369 w 397"/>
                <a:gd name="T7" fmla="*/ 99 h 440"/>
                <a:gd name="T8" fmla="*/ 298 w 397"/>
                <a:gd name="T9" fmla="*/ 99 h 440"/>
                <a:gd name="T10" fmla="*/ 326 w 397"/>
                <a:gd name="T11" fmla="*/ 170 h 440"/>
                <a:gd name="T12" fmla="*/ 354 w 397"/>
                <a:gd name="T13" fmla="*/ 156 h 440"/>
                <a:gd name="T14" fmla="*/ 369 w 397"/>
                <a:gd name="T15" fmla="*/ 170 h 440"/>
                <a:gd name="T16" fmla="*/ 397 w 397"/>
                <a:gd name="T17" fmla="*/ 213 h 440"/>
                <a:gd name="T18" fmla="*/ 383 w 397"/>
                <a:gd name="T19" fmla="*/ 255 h 440"/>
                <a:gd name="T20" fmla="*/ 369 w 397"/>
                <a:gd name="T21" fmla="*/ 284 h 440"/>
                <a:gd name="T22" fmla="*/ 369 w 397"/>
                <a:gd name="T23" fmla="*/ 312 h 440"/>
                <a:gd name="T24" fmla="*/ 354 w 397"/>
                <a:gd name="T25" fmla="*/ 340 h 440"/>
                <a:gd name="T26" fmla="*/ 326 w 397"/>
                <a:gd name="T27" fmla="*/ 383 h 440"/>
                <a:gd name="T28" fmla="*/ 298 w 397"/>
                <a:gd name="T29" fmla="*/ 426 h 440"/>
                <a:gd name="T30" fmla="*/ 255 w 397"/>
                <a:gd name="T31" fmla="*/ 397 h 440"/>
                <a:gd name="T32" fmla="*/ 227 w 397"/>
                <a:gd name="T33" fmla="*/ 383 h 440"/>
                <a:gd name="T34" fmla="*/ 213 w 397"/>
                <a:gd name="T35" fmla="*/ 426 h 440"/>
                <a:gd name="T36" fmla="*/ 128 w 397"/>
                <a:gd name="T37" fmla="*/ 440 h 440"/>
                <a:gd name="T38" fmla="*/ 113 w 397"/>
                <a:gd name="T39" fmla="*/ 426 h 440"/>
                <a:gd name="T40" fmla="*/ 42 w 397"/>
                <a:gd name="T41" fmla="*/ 383 h 440"/>
                <a:gd name="T42" fmla="*/ 14 w 397"/>
                <a:gd name="T43" fmla="*/ 340 h 440"/>
                <a:gd name="T44" fmla="*/ 0 w 397"/>
                <a:gd name="T45" fmla="*/ 326 h 440"/>
                <a:gd name="T46" fmla="*/ 42 w 397"/>
                <a:gd name="T47" fmla="*/ 312 h 440"/>
                <a:gd name="T48" fmla="*/ 142 w 397"/>
                <a:gd name="T49" fmla="*/ 284 h 440"/>
                <a:gd name="T50" fmla="*/ 71 w 397"/>
                <a:gd name="T51" fmla="*/ 270 h 440"/>
                <a:gd name="T52" fmla="*/ 99 w 397"/>
                <a:gd name="T53" fmla="*/ 255 h 440"/>
                <a:gd name="T54" fmla="*/ 142 w 397"/>
                <a:gd name="T55" fmla="*/ 213 h 440"/>
                <a:gd name="T56" fmla="*/ 99 w 397"/>
                <a:gd name="T57" fmla="*/ 170 h 440"/>
                <a:gd name="T58" fmla="*/ 85 w 397"/>
                <a:gd name="T59" fmla="*/ 142 h 440"/>
                <a:gd name="T60" fmla="*/ 142 w 397"/>
                <a:gd name="T61" fmla="*/ 113 h 440"/>
                <a:gd name="T62" fmla="*/ 156 w 397"/>
                <a:gd name="T63" fmla="*/ 99 h 440"/>
                <a:gd name="T64" fmla="*/ 198 w 397"/>
                <a:gd name="T65" fmla="*/ 57 h 440"/>
                <a:gd name="T66" fmla="*/ 213 w 397"/>
                <a:gd name="T67" fmla="*/ 99 h 440"/>
                <a:gd name="T68" fmla="*/ 255 w 397"/>
                <a:gd name="T69" fmla="*/ 85 h 440"/>
                <a:gd name="T70" fmla="*/ 283 w 397"/>
                <a:gd name="T71" fmla="*/ 57 h 440"/>
                <a:gd name="T72" fmla="*/ 283 w 397"/>
                <a:gd name="T73" fmla="*/ 43 h 440"/>
                <a:gd name="T74" fmla="*/ 298 w 397"/>
                <a:gd name="T75" fmla="*/ 0 h 4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7" h="440">
                  <a:moveTo>
                    <a:pt x="298" y="0"/>
                  </a:moveTo>
                  <a:lnTo>
                    <a:pt x="354" y="0"/>
                  </a:lnTo>
                  <a:lnTo>
                    <a:pt x="354" y="28"/>
                  </a:lnTo>
                  <a:lnTo>
                    <a:pt x="340" y="43"/>
                  </a:lnTo>
                  <a:lnTo>
                    <a:pt x="397" y="43"/>
                  </a:lnTo>
                  <a:lnTo>
                    <a:pt x="397" y="57"/>
                  </a:lnTo>
                  <a:lnTo>
                    <a:pt x="369" y="57"/>
                  </a:lnTo>
                  <a:lnTo>
                    <a:pt x="369" y="99"/>
                  </a:lnTo>
                  <a:lnTo>
                    <a:pt x="326" y="99"/>
                  </a:lnTo>
                  <a:lnTo>
                    <a:pt x="298" y="99"/>
                  </a:lnTo>
                  <a:lnTo>
                    <a:pt x="298" y="156"/>
                  </a:lnTo>
                  <a:lnTo>
                    <a:pt x="326" y="170"/>
                  </a:lnTo>
                  <a:lnTo>
                    <a:pt x="340" y="170"/>
                  </a:lnTo>
                  <a:lnTo>
                    <a:pt x="354" y="156"/>
                  </a:lnTo>
                  <a:lnTo>
                    <a:pt x="369" y="156"/>
                  </a:lnTo>
                  <a:lnTo>
                    <a:pt x="369" y="170"/>
                  </a:lnTo>
                  <a:lnTo>
                    <a:pt x="397" y="170"/>
                  </a:lnTo>
                  <a:lnTo>
                    <a:pt x="397" y="213"/>
                  </a:lnTo>
                  <a:lnTo>
                    <a:pt x="369" y="213"/>
                  </a:lnTo>
                  <a:lnTo>
                    <a:pt x="383" y="255"/>
                  </a:lnTo>
                  <a:lnTo>
                    <a:pt x="383" y="284"/>
                  </a:lnTo>
                  <a:lnTo>
                    <a:pt x="369" y="284"/>
                  </a:lnTo>
                  <a:lnTo>
                    <a:pt x="354" y="312"/>
                  </a:lnTo>
                  <a:lnTo>
                    <a:pt x="369" y="312"/>
                  </a:lnTo>
                  <a:lnTo>
                    <a:pt x="369" y="340"/>
                  </a:lnTo>
                  <a:lnTo>
                    <a:pt x="354" y="340"/>
                  </a:lnTo>
                  <a:lnTo>
                    <a:pt x="340" y="369"/>
                  </a:lnTo>
                  <a:lnTo>
                    <a:pt x="326" y="383"/>
                  </a:lnTo>
                  <a:lnTo>
                    <a:pt x="298" y="397"/>
                  </a:lnTo>
                  <a:lnTo>
                    <a:pt x="298" y="426"/>
                  </a:lnTo>
                  <a:lnTo>
                    <a:pt x="283" y="426"/>
                  </a:lnTo>
                  <a:lnTo>
                    <a:pt x="255" y="397"/>
                  </a:lnTo>
                  <a:lnTo>
                    <a:pt x="255" y="383"/>
                  </a:lnTo>
                  <a:lnTo>
                    <a:pt x="227" y="383"/>
                  </a:lnTo>
                  <a:lnTo>
                    <a:pt x="227" y="397"/>
                  </a:lnTo>
                  <a:lnTo>
                    <a:pt x="213" y="426"/>
                  </a:lnTo>
                  <a:lnTo>
                    <a:pt x="142" y="426"/>
                  </a:lnTo>
                  <a:lnTo>
                    <a:pt x="128" y="440"/>
                  </a:lnTo>
                  <a:lnTo>
                    <a:pt x="113" y="440"/>
                  </a:lnTo>
                  <a:lnTo>
                    <a:pt x="113" y="426"/>
                  </a:lnTo>
                  <a:lnTo>
                    <a:pt x="42" y="426"/>
                  </a:lnTo>
                  <a:lnTo>
                    <a:pt x="42" y="383"/>
                  </a:lnTo>
                  <a:lnTo>
                    <a:pt x="14" y="369"/>
                  </a:lnTo>
                  <a:lnTo>
                    <a:pt x="14" y="340"/>
                  </a:lnTo>
                  <a:lnTo>
                    <a:pt x="0" y="340"/>
                  </a:lnTo>
                  <a:lnTo>
                    <a:pt x="0" y="326"/>
                  </a:lnTo>
                  <a:lnTo>
                    <a:pt x="42" y="326"/>
                  </a:lnTo>
                  <a:lnTo>
                    <a:pt x="42" y="312"/>
                  </a:lnTo>
                  <a:lnTo>
                    <a:pt x="57" y="284"/>
                  </a:lnTo>
                  <a:lnTo>
                    <a:pt x="142" y="284"/>
                  </a:lnTo>
                  <a:lnTo>
                    <a:pt x="142" y="270"/>
                  </a:lnTo>
                  <a:lnTo>
                    <a:pt x="71" y="270"/>
                  </a:lnTo>
                  <a:lnTo>
                    <a:pt x="71" y="255"/>
                  </a:lnTo>
                  <a:lnTo>
                    <a:pt x="99" y="255"/>
                  </a:lnTo>
                  <a:lnTo>
                    <a:pt x="113" y="213"/>
                  </a:lnTo>
                  <a:lnTo>
                    <a:pt x="142" y="213"/>
                  </a:lnTo>
                  <a:lnTo>
                    <a:pt x="128" y="170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142" y="142"/>
                  </a:lnTo>
                  <a:lnTo>
                    <a:pt x="142" y="113"/>
                  </a:lnTo>
                  <a:lnTo>
                    <a:pt x="128" y="99"/>
                  </a:lnTo>
                  <a:lnTo>
                    <a:pt x="156" y="99"/>
                  </a:lnTo>
                  <a:lnTo>
                    <a:pt x="156" y="57"/>
                  </a:lnTo>
                  <a:lnTo>
                    <a:pt x="198" y="57"/>
                  </a:lnTo>
                  <a:lnTo>
                    <a:pt x="198" y="85"/>
                  </a:lnTo>
                  <a:lnTo>
                    <a:pt x="213" y="99"/>
                  </a:lnTo>
                  <a:lnTo>
                    <a:pt x="255" y="99"/>
                  </a:lnTo>
                  <a:lnTo>
                    <a:pt x="255" y="85"/>
                  </a:lnTo>
                  <a:lnTo>
                    <a:pt x="283" y="99"/>
                  </a:lnTo>
                  <a:lnTo>
                    <a:pt x="283" y="57"/>
                  </a:lnTo>
                  <a:lnTo>
                    <a:pt x="255" y="43"/>
                  </a:lnTo>
                  <a:lnTo>
                    <a:pt x="283" y="43"/>
                  </a:lnTo>
                  <a:lnTo>
                    <a:pt x="298" y="2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4" name="Freeform 265"/>
            <p:cNvSpPr>
              <a:spLocks/>
            </p:cNvSpPr>
            <p:nvPr/>
          </p:nvSpPr>
          <p:spPr bwMode="auto">
            <a:xfrm>
              <a:off x="5331" y="5419"/>
              <a:ext cx="142" cy="496"/>
            </a:xfrm>
            <a:custGeom>
              <a:avLst/>
              <a:gdLst>
                <a:gd name="T0" fmla="*/ 99 w 142"/>
                <a:gd name="T1" fmla="*/ 0 h 496"/>
                <a:gd name="T2" fmla="*/ 113 w 142"/>
                <a:gd name="T3" fmla="*/ 0 h 496"/>
                <a:gd name="T4" fmla="*/ 128 w 142"/>
                <a:gd name="T5" fmla="*/ 42 h 496"/>
                <a:gd name="T6" fmla="*/ 128 w 142"/>
                <a:gd name="T7" fmla="*/ 99 h 496"/>
                <a:gd name="T8" fmla="*/ 99 w 142"/>
                <a:gd name="T9" fmla="*/ 99 h 496"/>
                <a:gd name="T10" fmla="*/ 99 w 142"/>
                <a:gd name="T11" fmla="*/ 113 h 496"/>
                <a:gd name="T12" fmla="*/ 85 w 142"/>
                <a:gd name="T13" fmla="*/ 113 h 496"/>
                <a:gd name="T14" fmla="*/ 85 w 142"/>
                <a:gd name="T15" fmla="*/ 128 h 496"/>
                <a:gd name="T16" fmla="*/ 71 w 142"/>
                <a:gd name="T17" fmla="*/ 128 h 496"/>
                <a:gd name="T18" fmla="*/ 85 w 142"/>
                <a:gd name="T19" fmla="*/ 156 h 496"/>
                <a:gd name="T20" fmla="*/ 85 w 142"/>
                <a:gd name="T21" fmla="*/ 227 h 496"/>
                <a:gd name="T22" fmla="*/ 99 w 142"/>
                <a:gd name="T23" fmla="*/ 227 h 496"/>
                <a:gd name="T24" fmla="*/ 99 w 142"/>
                <a:gd name="T25" fmla="*/ 241 h 496"/>
                <a:gd name="T26" fmla="*/ 113 w 142"/>
                <a:gd name="T27" fmla="*/ 284 h 496"/>
                <a:gd name="T28" fmla="*/ 142 w 142"/>
                <a:gd name="T29" fmla="*/ 284 h 496"/>
                <a:gd name="T30" fmla="*/ 142 w 142"/>
                <a:gd name="T31" fmla="*/ 397 h 496"/>
                <a:gd name="T32" fmla="*/ 128 w 142"/>
                <a:gd name="T33" fmla="*/ 411 h 496"/>
                <a:gd name="T34" fmla="*/ 128 w 142"/>
                <a:gd name="T35" fmla="*/ 454 h 496"/>
                <a:gd name="T36" fmla="*/ 113 w 142"/>
                <a:gd name="T37" fmla="*/ 454 h 496"/>
                <a:gd name="T38" fmla="*/ 99 w 142"/>
                <a:gd name="T39" fmla="*/ 468 h 496"/>
                <a:gd name="T40" fmla="*/ 99 w 142"/>
                <a:gd name="T41" fmla="*/ 496 h 496"/>
                <a:gd name="T42" fmla="*/ 142 w 142"/>
                <a:gd name="T43" fmla="*/ 496 h 496"/>
                <a:gd name="T44" fmla="*/ 99 w 142"/>
                <a:gd name="T45" fmla="*/ 454 h 496"/>
                <a:gd name="T46" fmla="*/ 85 w 142"/>
                <a:gd name="T47" fmla="*/ 454 h 496"/>
                <a:gd name="T48" fmla="*/ 71 w 142"/>
                <a:gd name="T49" fmla="*/ 440 h 496"/>
                <a:gd name="T50" fmla="*/ 71 w 142"/>
                <a:gd name="T51" fmla="*/ 411 h 496"/>
                <a:gd name="T52" fmla="*/ 57 w 142"/>
                <a:gd name="T53" fmla="*/ 411 h 496"/>
                <a:gd name="T54" fmla="*/ 57 w 142"/>
                <a:gd name="T55" fmla="*/ 397 h 496"/>
                <a:gd name="T56" fmla="*/ 28 w 142"/>
                <a:gd name="T57" fmla="*/ 397 h 496"/>
                <a:gd name="T58" fmla="*/ 28 w 142"/>
                <a:gd name="T59" fmla="*/ 340 h 496"/>
                <a:gd name="T60" fmla="*/ 0 w 142"/>
                <a:gd name="T61" fmla="*/ 326 h 496"/>
                <a:gd name="T62" fmla="*/ 28 w 142"/>
                <a:gd name="T63" fmla="*/ 284 h 496"/>
                <a:gd name="T64" fmla="*/ 28 w 142"/>
                <a:gd name="T65" fmla="*/ 241 h 496"/>
                <a:gd name="T66" fmla="*/ 0 w 142"/>
                <a:gd name="T67" fmla="*/ 241 h 496"/>
                <a:gd name="T68" fmla="*/ 0 w 142"/>
                <a:gd name="T69" fmla="*/ 213 h 496"/>
                <a:gd name="T70" fmla="*/ 28 w 142"/>
                <a:gd name="T71" fmla="*/ 213 h 496"/>
                <a:gd name="T72" fmla="*/ 28 w 142"/>
                <a:gd name="T73" fmla="*/ 57 h 496"/>
                <a:gd name="T74" fmla="*/ 71 w 142"/>
                <a:gd name="T75" fmla="*/ 57 h 496"/>
                <a:gd name="T76" fmla="*/ 71 w 142"/>
                <a:gd name="T77" fmla="*/ 42 h 496"/>
                <a:gd name="T78" fmla="*/ 85 w 142"/>
                <a:gd name="T79" fmla="*/ 42 h 496"/>
                <a:gd name="T80" fmla="*/ 99 w 142"/>
                <a:gd name="T81" fmla="*/ 0 h 4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496">
                  <a:moveTo>
                    <a:pt x="99" y="0"/>
                  </a:moveTo>
                  <a:lnTo>
                    <a:pt x="113" y="0"/>
                  </a:lnTo>
                  <a:lnTo>
                    <a:pt x="128" y="42"/>
                  </a:lnTo>
                  <a:lnTo>
                    <a:pt x="128" y="99"/>
                  </a:lnTo>
                  <a:lnTo>
                    <a:pt x="99" y="99"/>
                  </a:lnTo>
                  <a:lnTo>
                    <a:pt x="99" y="113"/>
                  </a:lnTo>
                  <a:lnTo>
                    <a:pt x="85" y="113"/>
                  </a:lnTo>
                  <a:lnTo>
                    <a:pt x="85" y="128"/>
                  </a:lnTo>
                  <a:lnTo>
                    <a:pt x="71" y="128"/>
                  </a:lnTo>
                  <a:lnTo>
                    <a:pt x="85" y="156"/>
                  </a:lnTo>
                  <a:lnTo>
                    <a:pt x="85" y="227"/>
                  </a:lnTo>
                  <a:lnTo>
                    <a:pt x="99" y="227"/>
                  </a:lnTo>
                  <a:lnTo>
                    <a:pt x="99" y="241"/>
                  </a:lnTo>
                  <a:lnTo>
                    <a:pt x="113" y="284"/>
                  </a:lnTo>
                  <a:lnTo>
                    <a:pt x="142" y="284"/>
                  </a:lnTo>
                  <a:lnTo>
                    <a:pt x="142" y="397"/>
                  </a:lnTo>
                  <a:lnTo>
                    <a:pt x="128" y="411"/>
                  </a:lnTo>
                  <a:lnTo>
                    <a:pt x="128" y="454"/>
                  </a:lnTo>
                  <a:lnTo>
                    <a:pt x="113" y="454"/>
                  </a:lnTo>
                  <a:lnTo>
                    <a:pt x="99" y="468"/>
                  </a:lnTo>
                  <a:lnTo>
                    <a:pt x="99" y="496"/>
                  </a:lnTo>
                  <a:lnTo>
                    <a:pt x="142" y="496"/>
                  </a:lnTo>
                  <a:lnTo>
                    <a:pt x="99" y="454"/>
                  </a:lnTo>
                  <a:lnTo>
                    <a:pt x="85" y="454"/>
                  </a:lnTo>
                  <a:lnTo>
                    <a:pt x="71" y="440"/>
                  </a:lnTo>
                  <a:lnTo>
                    <a:pt x="71" y="411"/>
                  </a:lnTo>
                  <a:lnTo>
                    <a:pt x="57" y="411"/>
                  </a:lnTo>
                  <a:lnTo>
                    <a:pt x="57" y="397"/>
                  </a:lnTo>
                  <a:lnTo>
                    <a:pt x="28" y="397"/>
                  </a:lnTo>
                  <a:lnTo>
                    <a:pt x="28" y="340"/>
                  </a:lnTo>
                  <a:lnTo>
                    <a:pt x="0" y="326"/>
                  </a:lnTo>
                  <a:lnTo>
                    <a:pt x="28" y="284"/>
                  </a:lnTo>
                  <a:lnTo>
                    <a:pt x="28" y="241"/>
                  </a:lnTo>
                  <a:lnTo>
                    <a:pt x="0" y="241"/>
                  </a:lnTo>
                  <a:lnTo>
                    <a:pt x="0" y="213"/>
                  </a:lnTo>
                  <a:lnTo>
                    <a:pt x="28" y="213"/>
                  </a:lnTo>
                  <a:lnTo>
                    <a:pt x="28" y="57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85" y="4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5" name="Freeform 266"/>
            <p:cNvSpPr>
              <a:spLocks/>
            </p:cNvSpPr>
            <p:nvPr/>
          </p:nvSpPr>
          <p:spPr bwMode="auto">
            <a:xfrm>
              <a:off x="2623" y="4241"/>
              <a:ext cx="85" cy="256"/>
            </a:xfrm>
            <a:custGeom>
              <a:avLst/>
              <a:gdLst>
                <a:gd name="T0" fmla="*/ 57 w 85"/>
                <a:gd name="T1" fmla="*/ 0 h 256"/>
                <a:gd name="T2" fmla="*/ 71 w 85"/>
                <a:gd name="T3" fmla="*/ 0 h 256"/>
                <a:gd name="T4" fmla="*/ 85 w 85"/>
                <a:gd name="T5" fmla="*/ 43 h 256"/>
                <a:gd name="T6" fmla="*/ 85 w 85"/>
                <a:gd name="T7" fmla="*/ 86 h 256"/>
                <a:gd name="T8" fmla="*/ 71 w 85"/>
                <a:gd name="T9" fmla="*/ 86 h 256"/>
                <a:gd name="T10" fmla="*/ 85 w 85"/>
                <a:gd name="T11" fmla="*/ 100 h 256"/>
                <a:gd name="T12" fmla="*/ 85 w 85"/>
                <a:gd name="T13" fmla="*/ 171 h 256"/>
                <a:gd name="T14" fmla="*/ 71 w 85"/>
                <a:gd name="T15" fmla="*/ 171 h 256"/>
                <a:gd name="T16" fmla="*/ 71 w 85"/>
                <a:gd name="T17" fmla="*/ 256 h 256"/>
                <a:gd name="T18" fmla="*/ 14 w 85"/>
                <a:gd name="T19" fmla="*/ 256 h 256"/>
                <a:gd name="T20" fmla="*/ 14 w 85"/>
                <a:gd name="T21" fmla="*/ 171 h 256"/>
                <a:gd name="T22" fmla="*/ 0 w 85"/>
                <a:gd name="T23" fmla="*/ 157 h 256"/>
                <a:gd name="T24" fmla="*/ 14 w 85"/>
                <a:gd name="T25" fmla="*/ 157 h 256"/>
                <a:gd name="T26" fmla="*/ 14 w 85"/>
                <a:gd name="T27" fmla="*/ 114 h 256"/>
                <a:gd name="T28" fmla="*/ 0 w 85"/>
                <a:gd name="T29" fmla="*/ 114 h 256"/>
                <a:gd name="T30" fmla="*/ 0 w 85"/>
                <a:gd name="T31" fmla="*/ 86 h 256"/>
                <a:gd name="T32" fmla="*/ 14 w 85"/>
                <a:gd name="T33" fmla="*/ 86 h 256"/>
                <a:gd name="T34" fmla="*/ 14 w 85"/>
                <a:gd name="T35" fmla="*/ 43 h 256"/>
                <a:gd name="T36" fmla="*/ 57 w 85"/>
                <a:gd name="T37" fmla="*/ 43 h 256"/>
                <a:gd name="T38" fmla="*/ 57 w 85"/>
                <a:gd name="T39" fmla="*/ 0 h 2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256">
                  <a:moveTo>
                    <a:pt x="57" y="0"/>
                  </a:moveTo>
                  <a:lnTo>
                    <a:pt x="71" y="0"/>
                  </a:lnTo>
                  <a:lnTo>
                    <a:pt x="85" y="43"/>
                  </a:lnTo>
                  <a:lnTo>
                    <a:pt x="85" y="86"/>
                  </a:lnTo>
                  <a:lnTo>
                    <a:pt x="71" y="86"/>
                  </a:lnTo>
                  <a:lnTo>
                    <a:pt x="85" y="100"/>
                  </a:lnTo>
                  <a:lnTo>
                    <a:pt x="85" y="171"/>
                  </a:lnTo>
                  <a:lnTo>
                    <a:pt x="71" y="171"/>
                  </a:lnTo>
                  <a:lnTo>
                    <a:pt x="71" y="256"/>
                  </a:lnTo>
                  <a:lnTo>
                    <a:pt x="14" y="256"/>
                  </a:lnTo>
                  <a:lnTo>
                    <a:pt x="14" y="171"/>
                  </a:lnTo>
                  <a:lnTo>
                    <a:pt x="0" y="157"/>
                  </a:lnTo>
                  <a:lnTo>
                    <a:pt x="14" y="157"/>
                  </a:lnTo>
                  <a:lnTo>
                    <a:pt x="14" y="114"/>
                  </a:lnTo>
                  <a:lnTo>
                    <a:pt x="0" y="114"/>
                  </a:lnTo>
                  <a:lnTo>
                    <a:pt x="0" y="86"/>
                  </a:lnTo>
                  <a:lnTo>
                    <a:pt x="14" y="86"/>
                  </a:lnTo>
                  <a:lnTo>
                    <a:pt x="14" y="43"/>
                  </a:lnTo>
                  <a:lnTo>
                    <a:pt x="57" y="4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6" name="Freeform 267"/>
            <p:cNvSpPr>
              <a:spLocks/>
            </p:cNvSpPr>
            <p:nvPr/>
          </p:nvSpPr>
          <p:spPr bwMode="auto">
            <a:xfrm>
              <a:off x="2921" y="4922"/>
              <a:ext cx="326" cy="256"/>
            </a:xfrm>
            <a:custGeom>
              <a:avLst/>
              <a:gdLst>
                <a:gd name="T0" fmla="*/ 42 w 326"/>
                <a:gd name="T1" fmla="*/ 0 h 256"/>
                <a:gd name="T2" fmla="*/ 42 w 326"/>
                <a:gd name="T3" fmla="*/ 29 h 256"/>
                <a:gd name="T4" fmla="*/ 56 w 326"/>
                <a:gd name="T5" fmla="*/ 43 h 256"/>
                <a:gd name="T6" fmla="*/ 71 w 326"/>
                <a:gd name="T7" fmla="*/ 43 h 256"/>
                <a:gd name="T8" fmla="*/ 71 w 326"/>
                <a:gd name="T9" fmla="*/ 29 h 256"/>
                <a:gd name="T10" fmla="*/ 127 w 326"/>
                <a:gd name="T11" fmla="*/ 29 h 256"/>
                <a:gd name="T12" fmla="*/ 127 w 326"/>
                <a:gd name="T13" fmla="*/ 57 h 256"/>
                <a:gd name="T14" fmla="*/ 141 w 326"/>
                <a:gd name="T15" fmla="*/ 43 h 256"/>
                <a:gd name="T16" fmla="*/ 198 w 326"/>
                <a:gd name="T17" fmla="*/ 43 h 256"/>
                <a:gd name="T18" fmla="*/ 198 w 326"/>
                <a:gd name="T19" fmla="*/ 57 h 256"/>
                <a:gd name="T20" fmla="*/ 212 w 326"/>
                <a:gd name="T21" fmla="*/ 57 h 256"/>
                <a:gd name="T22" fmla="*/ 212 w 326"/>
                <a:gd name="T23" fmla="*/ 43 h 256"/>
                <a:gd name="T24" fmla="*/ 227 w 326"/>
                <a:gd name="T25" fmla="*/ 43 h 256"/>
                <a:gd name="T26" fmla="*/ 241 w 326"/>
                <a:gd name="T27" fmla="*/ 29 h 256"/>
                <a:gd name="T28" fmla="*/ 241 w 326"/>
                <a:gd name="T29" fmla="*/ 43 h 256"/>
                <a:gd name="T30" fmla="*/ 297 w 326"/>
                <a:gd name="T31" fmla="*/ 43 h 256"/>
                <a:gd name="T32" fmla="*/ 312 w 326"/>
                <a:gd name="T33" fmla="*/ 29 h 256"/>
                <a:gd name="T34" fmla="*/ 326 w 326"/>
                <a:gd name="T35" fmla="*/ 29 h 256"/>
                <a:gd name="T36" fmla="*/ 326 w 326"/>
                <a:gd name="T37" fmla="*/ 100 h 256"/>
                <a:gd name="T38" fmla="*/ 297 w 326"/>
                <a:gd name="T39" fmla="*/ 100 h 256"/>
                <a:gd name="T40" fmla="*/ 297 w 326"/>
                <a:gd name="T41" fmla="*/ 142 h 256"/>
                <a:gd name="T42" fmla="*/ 283 w 326"/>
                <a:gd name="T43" fmla="*/ 142 h 256"/>
                <a:gd name="T44" fmla="*/ 283 w 326"/>
                <a:gd name="T45" fmla="*/ 156 h 256"/>
                <a:gd name="T46" fmla="*/ 297 w 326"/>
                <a:gd name="T47" fmla="*/ 171 h 256"/>
                <a:gd name="T48" fmla="*/ 312 w 326"/>
                <a:gd name="T49" fmla="*/ 171 h 256"/>
                <a:gd name="T50" fmla="*/ 312 w 326"/>
                <a:gd name="T51" fmla="*/ 213 h 256"/>
                <a:gd name="T52" fmla="*/ 283 w 326"/>
                <a:gd name="T53" fmla="*/ 213 h 256"/>
                <a:gd name="T54" fmla="*/ 283 w 326"/>
                <a:gd name="T55" fmla="*/ 256 h 256"/>
                <a:gd name="T56" fmla="*/ 255 w 326"/>
                <a:gd name="T57" fmla="*/ 256 h 256"/>
                <a:gd name="T58" fmla="*/ 241 w 326"/>
                <a:gd name="T59" fmla="*/ 213 h 256"/>
                <a:gd name="T60" fmla="*/ 198 w 326"/>
                <a:gd name="T61" fmla="*/ 213 h 256"/>
                <a:gd name="T62" fmla="*/ 198 w 326"/>
                <a:gd name="T63" fmla="*/ 171 h 256"/>
                <a:gd name="T64" fmla="*/ 141 w 326"/>
                <a:gd name="T65" fmla="*/ 171 h 256"/>
                <a:gd name="T66" fmla="*/ 127 w 326"/>
                <a:gd name="T67" fmla="*/ 156 h 256"/>
                <a:gd name="T68" fmla="*/ 127 w 326"/>
                <a:gd name="T69" fmla="*/ 142 h 256"/>
                <a:gd name="T70" fmla="*/ 85 w 326"/>
                <a:gd name="T71" fmla="*/ 142 h 256"/>
                <a:gd name="T72" fmla="*/ 71 w 326"/>
                <a:gd name="T73" fmla="*/ 114 h 256"/>
                <a:gd name="T74" fmla="*/ 71 w 326"/>
                <a:gd name="T75" fmla="*/ 100 h 256"/>
                <a:gd name="T76" fmla="*/ 14 w 326"/>
                <a:gd name="T77" fmla="*/ 100 h 256"/>
                <a:gd name="T78" fmla="*/ 0 w 326"/>
                <a:gd name="T79" fmla="*/ 86 h 256"/>
                <a:gd name="T80" fmla="*/ 0 w 326"/>
                <a:gd name="T81" fmla="*/ 43 h 256"/>
                <a:gd name="T82" fmla="*/ 14 w 326"/>
                <a:gd name="T83" fmla="*/ 29 h 256"/>
                <a:gd name="T84" fmla="*/ 28 w 326"/>
                <a:gd name="T85" fmla="*/ 29 h 256"/>
                <a:gd name="T86" fmla="*/ 42 w 326"/>
                <a:gd name="T87" fmla="*/ 0 h 2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6" h="256">
                  <a:moveTo>
                    <a:pt x="42" y="0"/>
                  </a:moveTo>
                  <a:lnTo>
                    <a:pt x="42" y="29"/>
                  </a:lnTo>
                  <a:lnTo>
                    <a:pt x="56" y="43"/>
                  </a:lnTo>
                  <a:lnTo>
                    <a:pt x="71" y="43"/>
                  </a:lnTo>
                  <a:lnTo>
                    <a:pt x="71" y="29"/>
                  </a:lnTo>
                  <a:lnTo>
                    <a:pt x="127" y="29"/>
                  </a:lnTo>
                  <a:lnTo>
                    <a:pt x="127" y="57"/>
                  </a:lnTo>
                  <a:lnTo>
                    <a:pt x="141" y="43"/>
                  </a:lnTo>
                  <a:lnTo>
                    <a:pt x="198" y="43"/>
                  </a:lnTo>
                  <a:lnTo>
                    <a:pt x="198" y="57"/>
                  </a:lnTo>
                  <a:lnTo>
                    <a:pt x="212" y="57"/>
                  </a:lnTo>
                  <a:lnTo>
                    <a:pt x="212" y="43"/>
                  </a:lnTo>
                  <a:lnTo>
                    <a:pt x="227" y="43"/>
                  </a:lnTo>
                  <a:lnTo>
                    <a:pt x="241" y="29"/>
                  </a:lnTo>
                  <a:lnTo>
                    <a:pt x="241" y="43"/>
                  </a:lnTo>
                  <a:lnTo>
                    <a:pt x="297" y="43"/>
                  </a:lnTo>
                  <a:lnTo>
                    <a:pt x="312" y="29"/>
                  </a:lnTo>
                  <a:lnTo>
                    <a:pt x="326" y="29"/>
                  </a:lnTo>
                  <a:lnTo>
                    <a:pt x="326" y="100"/>
                  </a:lnTo>
                  <a:lnTo>
                    <a:pt x="297" y="100"/>
                  </a:lnTo>
                  <a:lnTo>
                    <a:pt x="297" y="142"/>
                  </a:lnTo>
                  <a:lnTo>
                    <a:pt x="283" y="142"/>
                  </a:lnTo>
                  <a:lnTo>
                    <a:pt x="283" y="156"/>
                  </a:lnTo>
                  <a:lnTo>
                    <a:pt x="297" y="171"/>
                  </a:lnTo>
                  <a:lnTo>
                    <a:pt x="312" y="171"/>
                  </a:lnTo>
                  <a:lnTo>
                    <a:pt x="312" y="213"/>
                  </a:lnTo>
                  <a:lnTo>
                    <a:pt x="283" y="213"/>
                  </a:lnTo>
                  <a:lnTo>
                    <a:pt x="283" y="256"/>
                  </a:lnTo>
                  <a:lnTo>
                    <a:pt x="255" y="256"/>
                  </a:lnTo>
                  <a:lnTo>
                    <a:pt x="241" y="213"/>
                  </a:lnTo>
                  <a:lnTo>
                    <a:pt x="198" y="213"/>
                  </a:lnTo>
                  <a:lnTo>
                    <a:pt x="198" y="171"/>
                  </a:lnTo>
                  <a:lnTo>
                    <a:pt x="141" y="171"/>
                  </a:lnTo>
                  <a:lnTo>
                    <a:pt x="127" y="156"/>
                  </a:lnTo>
                  <a:lnTo>
                    <a:pt x="127" y="142"/>
                  </a:lnTo>
                  <a:lnTo>
                    <a:pt x="85" y="142"/>
                  </a:lnTo>
                  <a:lnTo>
                    <a:pt x="71" y="114"/>
                  </a:lnTo>
                  <a:lnTo>
                    <a:pt x="71" y="100"/>
                  </a:lnTo>
                  <a:lnTo>
                    <a:pt x="14" y="100"/>
                  </a:lnTo>
                  <a:lnTo>
                    <a:pt x="0" y="86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7" name="Freeform 268"/>
            <p:cNvSpPr>
              <a:spLocks/>
            </p:cNvSpPr>
            <p:nvPr/>
          </p:nvSpPr>
          <p:spPr bwMode="auto">
            <a:xfrm>
              <a:off x="2524" y="4511"/>
              <a:ext cx="184" cy="284"/>
            </a:xfrm>
            <a:custGeom>
              <a:avLst/>
              <a:gdLst>
                <a:gd name="T0" fmla="*/ 113 w 184"/>
                <a:gd name="T1" fmla="*/ 0 h 284"/>
                <a:gd name="T2" fmla="*/ 127 w 184"/>
                <a:gd name="T3" fmla="*/ 0 h 284"/>
                <a:gd name="T4" fmla="*/ 142 w 184"/>
                <a:gd name="T5" fmla="*/ 14 h 284"/>
                <a:gd name="T6" fmla="*/ 170 w 184"/>
                <a:gd name="T7" fmla="*/ 14 h 284"/>
                <a:gd name="T8" fmla="*/ 170 w 184"/>
                <a:gd name="T9" fmla="*/ 57 h 284"/>
                <a:gd name="T10" fmla="*/ 156 w 184"/>
                <a:gd name="T11" fmla="*/ 57 h 284"/>
                <a:gd name="T12" fmla="*/ 170 w 184"/>
                <a:gd name="T13" fmla="*/ 99 h 284"/>
                <a:gd name="T14" fmla="*/ 184 w 184"/>
                <a:gd name="T15" fmla="*/ 113 h 284"/>
                <a:gd name="T16" fmla="*/ 156 w 184"/>
                <a:gd name="T17" fmla="*/ 113 h 284"/>
                <a:gd name="T18" fmla="*/ 156 w 184"/>
                <a:gd name="T19" fmla="*/ 156 h 284"/>
                <a:gd name="T20" fmla="*/ 170 w 184"/>
                <a:gd name="T21" fmla="*/ 170 h 284"/>
                <a:gd name="T22" fmla="*/ 170 w 184"/>
                <a:gd name="T23" fmla="*/ 184 h 284"/>
                <a:gd name="T24" fmla="*/ 156 w 184"/>
                <a:gd name="T25" fmla="*/ 184 h 284"/>
                <a:gd name="T26" fmla="*/ 156 w 184"/>
                <a:gd name="T27" fmla="*/ 270 h 284"/>
                <a:gd name="T28" fmla="*/ 113 w 184"/>
                <a:gd name="T29" fmla="*/ 270 h 284"/>
                <a:gd name="T30" fmla="*/ 113 w 184"/>
                <a:gd name="T31" fmla="*/ 241 h 284"/>
                <a:gd name="T32" fmla="*/ 71 w 184"/>
                <a:gd name="T33" fmla="*/ 241 h 284"/>
                <a:gd name="T34" fmla="*/ 71 w 184"/>
                <a:gd name="T35" fmla="*/ 284 h 284"/>
                <a:gd name="T36" fmla="*/ 28 w 184"/>
                <a:gd name="T37" fmla="*/ 284 h 284"/>
                <a:gd name="T38" fmla="*/ 28 w 184"/>
                <a:gd name="T39" fmla="*/ 270 h 284"/>
                <a:gd name="T40" fmla="*/ 0 w 184"/>
                <a:gd name="T41" fmla="*/ 270 h 284"/>
                <a:gd name="T42" fmla="*/ 0 w 184"/>
                <a:gd name="T43" fmla="*/ 241 h 284"/>
                <a:gd name="T44" fmla="*/ 14 w 184"/>
                <a:gd name="T45" fmla="*/ 227 h 284"/>
                <a:gd name="T46" fmla="*/ 14 w 184"/>
                <a:gd name="T47" fmla="*/ 213 h 284"/>
                <a:gd name="T48" fmla="*/ 28 w 184"/>
                <a:gd name="T49" fmla="*/ 184 h 284"/>
                <a:gd name="T50" fmla="*/ 42 w 184"/>
                <a:gd name="T51" fmla="*/ 184 h 284"/>
                <a:gd name="T52" fmla="*/ 42 w 184"/>
                <a:gd name="T53" fmla="*/ 170 h 284"/>
                <a:gd name="T54" fmla="*/ 28 w 184"/>
                <a:gd name="T55" fmla="*/ 156 h 284"/>
                <a:gd name="T56" fmla="*/ 28 w 184"/>
                <a:gd name="T57" fmla="*/ 128 h 284"/>
                <a:gd name="T58" fmla="*/ 42 w 184"/>
                <a:gd name="T59" fmla="*/ 113 h 284"/>
                <a:gd name="T60" fmla="*/ 28 w 184"/>
                <a:gd name="T61" fmla="*/ 113 h 284"/>
                <a:gd name="T62" fmla="*/ 28 w 184"/>
                <a:gd name="T63" fmla="*/ 57 h 284"/>
                <a:gd name="T64" fmla="*/ 14 w 184"/>
                <a:gd name="T65" fmla="*/ 57 h 284"/>
                <a:gd name="T66" fmla="*/ 28 w 184"/>
                <a:gd name="T67" fmla="*/ 14 h 284"/>
                <a:gd name="T68" fmla="*/ 28 w 184"/>
                <a:gd name="T69" fmla="*/ 57 h 284"/>
                <a:gd name="T70" fmla="*/ 42 w 184"/>
                <a:gd name="T71" fmla="*/ 57 h 284"/>
                <a:gd name="T72" fmla="*/ 56 w 184"/>
                <a:gd name="T73" fmla="*/ 14 h 284"/>
                <a:gd name="T74" fmla="*/ 113 w 184"/>
                <a:gd name="T75" fmla="*/ 14 h 284"/>
                <a:gd name="T76" fmla="*/ 113 w 184"/>
                <a:gd name="T77" fmla="*/ 0 h 2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4" h="284">
                  <a:moveTo>
                    <a:pt x="113" y="0"/>
                  </a:moveTo>
                  <a:lnTo>
                    <a:pt x="127" y="0"/>
                  </a:lnTo>
                  <a:lnTo>
                    <a:pt x="142" y="14"/>
                  </a:lnTo>
                  <a:lnTo>
                    <a:pt x="170" y="14"/>
                  </a:lnTo>
                  <a:lnTo>
                    <a:pt x="170" y="57"/>
                  </a:lnTo>
                  <a:lnTo>
                    <a:pt x="156" y="57"/>
                  </a:lnTo>
                  <a:lnTo>
                    <a:pt x="170" y="99"/>
                  </a:lnTo>
                  <a:lnTo>
                    <a:pt x="184" y="113"/>
                  </a:lnTo>
                  <a:lnTo>
                    <a:pt x="156" y="113"/>
                  </a:lnTo>
                  <a:lnTo>
                    <a:pt x="156" y="156"/>
                  </a:lnTo>
                  <a:lnTo>
                    <a:pt x="170" y="170"/>
                  </a:lnTo>
                  <a:lnTo>
                    <a:pt x="170" y="184"/>
                  </a:lnTo>
                  <a:lnTo>
                    <a:pt x="156" y="184"/>
                  </a:lnTo>
                  <a:lnTo>
                    <a:pt x="156" y="270"/>
                  </a:lnTo>
                  <a:lnTo>
                    <a:pt x="113" y="270"/>
                  </a:lnTo>
                  <a:lnTo>
                    <a:pt x="113" y="241"/>
                  </a:lnTo>
                  <a:lnTo>
                    <a:pt x="71" y="241"/>
                  </a:lnTo>
                  <a:lnTo>
                    <a:pt x="71" y="284"/>
                  </a:lnTo>
                  <a:lnTo>
                    <a:pt x="28" y="284"/>
                  </a:lnTo>
                  <a:lnTo>
                    <a:pt x="28" y="270"/>
                  </a:lnTo>
                  <a:lnTo>
                    <a:pt x="0" y="270"/>
                  </a:lnTo>
                  <a:lnTo>
                    <a:pt x="0" y="241"/>
                  </a:lnTo>
                  <a:lnTo>
                    <a:pt x="14" y="227"/>
                  </a:lnTo>
                  <a:lnTo>
                    <a:pt x="14" y="213"/>
                  </a:lnTo>
                  <a:lnTo>
                    <a:pt x="28" y="184"/>
                  </a:lnTo>
                  <a:lnTo>
                    <a:pt x="42" y="184"/>
                  </a:lnTo>
                  <a:lnTo>
                    <a:pt x="42" y="170"/>
                  </a:lnTo>
                  <a:lnTo>
                    <a:pt x="28" y="156"/>
                  </a:lnTo>
                  <a:lnTo>
                    <a:pt x="28" y="128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28" y="57"/>
                  </a:lnTo>
                  <a:lnTo>
                    <a:pt x="14" y="57"/>
                  </a:lnTo>
                  <a:lnTo>
                    <a:pt x="28" y="14"/>
                  </a:lnTo>
                  <a:lnTo>
                    <a:pt x="28" y="57"/>
                  </a:lnTo>
                  <a:lnTo>
                    <a:pt x="42" y="57"/>
                  </a:lnTo>
                  <a:lnTo>
                    <a:pt x="56" y="14"/>
                  </a:lnTo>
                  <a:lnTo>
                    <a:pt x="113" y="1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8" name="Freeform 269"/>
            <p:cNvSpPr>
              <a:spLocks/>
            </p:cNvSpPr>
            <p:nvPr/>
          </p:nvSpPr>
          <p:spPr bwMode="auto">
            <a:xfrm>
              <a:off x="5926" y="1390"/>
              <a:ext cx="2992" cy="2426"/>
            </a:xfrm>
            <a:custGeom>
              <a:avLst/>
              <a:gdLst>
                <a:gd name="T0" fmla="*/ 2623 w 2992"/>
                <a:gd name="T1" fmla="*/ 128 h 2426"/>
                <a:gd name="T2" fmla="*/ 2765 w 2992"/>
                <a:gd name="T3" fmla="*/ 213 h 2426"/>
                <a:gd name="T4" fmla="*/ 2921 w 2992"/>
                <a:gd name="T5" fmla="*/ 284 h 2426"/>
                <a:gd name="T6" fmla="*/ 2865 w 2992"/>
                <a:gd name="T7" fmla="*/ 851 h 2426"/>
                <a:gd name="T8" fmla="*/ 2567 w 2992"/>
                <a:gd name="T9" fmla="*/ 965 h 2426"/>
                <a:gd name="T10" fmla="*/ 2439 w 2992"/>
                <a:gd name="T11" fmla="*/ 1036 h 2426"/>
                <a:gd name="T12" fmla="*/ 2312 w 2992"/>
                <a:gd name="T13" fmla="*/ 1234 h 2426"/>
                <a:gd name="T14" fmla="*/ 2241 w 2992"/>
                <a:gd name="T15" fmla="*/ 1405 h 2426"/>
                <a:gd name="T16" fmla="*/ 2198 w 2992"/>
                <a:gd name="T17" fmla="*/ 1646 h 2426"/>
                <a:gd name="T18" fmla="*/ 2099 w 2992"/>
                <a:gd name="T19" fmla="*/ 1759 h 2426"/>
                <a:gd name="T20" fmla="*/ 1900 w 2992"/>
                <a:gd name="T21" fmla="*/ 1688 h 2426"/>
                <a:gd name="T22" fmla="*/ 1659 w 2992"/>
                <a:gd name="T23" fmla="*/ 1702 h 2426"/>
                <a:gd name="T24" fmla="*/ 1418 w 2992"/>
                <a:gd name="T25" fmla="*/ 1802 h 2426"/>
                <a:gd name="T26" fmla="*/ 1376 w 2992"/>
                <a:gd name="T27" fmla="*/ 1632 h 2426"/>
                <a:gd name="T28" fmla="*/ 1291 w 2992"/>
                <a:gd name="T29" fmla="*/ 1475 h 2426"/>
                <a:gd name="T30" fmla="*/ 1177 w 2992"/>
                <a:gd name="T31" fmla="*/ 1532 h 2426"/>
                <a:gd name="T32" fmla="*/ 1135 w 2992"/>
                <a:gd name="T33" fmla="*/ 1632 h 2426"/>
                <a:gd name="T34" fmla="*/ 1064 w 2992"/>
                <a:gd name="T35" fmla="*/ 1802 h 2426"/>
                <a:gd name="T36" fmla="*/ 965 w 2992"/>
                <a:gd name="T37" fmla="*/ 1887 h 2426"/>
                <a:gd name="T38" fmla="*/ 1007 w 2992"/>
                <a:gd name="T39" fmla="*/ 1986 h 2426"/>
                <a:gd name="T40" fmla="*/ 1064 w 2992"/>
                <a:gd name="T41" fmla="*/ 2142 h 2426"/>
                <a:gd name="T42" fmla="*/ 1149 w 2992"/>
                <a:gd name="T43" fmla="*/ 2270 h 2426"/>
                <a:gd name="T44" fmla="*/ 1021 w 2992"/>
                <a:gd name="T45" fmla="*/ 2270 h 2426"/>
                <a:gd name="T46" fmla="*/ 880 w 2992"/>
                <a:gd name="T47" fmla="*/ 2284 h 2426"/>
                <a:gd name="T48" fmla="*/ 780 w 2992"/>
                <a:gd name="T49" fmla="*/ 2398 h 2426"/>
                <a:gd name="T50" fmla="*/ 752 w 2992"/>
                <a:gd name="T51" fmla="*/ 2284 h 2426"/>
                <a:gd name="T52" fmla="*/ 568 w 2992"/>
                <a:gd name="T53" fmla="*/ 2213 h 2426"/>
                <a:gd name="T54" fmla="*/ 525 w 2992"/>
                <a:gd name="T55" fmla="*/ 2156 h 2426"/>
                <a:gd name="T56" fmla="*/ 525 w 2992"/>
                <a:gd name="T57" fmla="*/ 2085 h 2426"/>
                <a:gd name="T58" fmla="*/ 639 w 2992"/>
                <a:gd name="T59" fmla="*/ 1944 h 2426"/>
                <a:gd name="T60" fmla="*/ 639 w 2992"/>
                <a:gd name="T61" fmla="*/ 1858 h 2426"/>
                <a:gd name="T62" fmla="*/ 568 w 2992"/>
                <a:gd name="T63" fmla="*/ 1816 h 2426"/>
                <a:gd name="T64" fmla="*/ 397 w 2992"/>
                <a:gd name="T65" fmla="*/ 1858 h 2426"/>
                <a:gd name="T66" fmla="*/ 327 w 2992"/>
                <a:gd name="T67" fmla="*/ 2000 h 2426"/>
                <a:gd name="T68" fmla="*/ 256 w 2992"/>
                <a:gd name="T69" fmla="*/ 1929 h 2426"/>
                <a:gd name="T70" fmla="*/ 171 w 2992"/>
                <a:gd name="T71" fmla="*/ 1887 h 2426"/>
                <a:gd name="T72" fmla="*/ 114 w 2992"/>
                <a:gd name="T73" fmla="*/ 1858 h 2426"/>
                <a:gd name="T74" fmla="*/ 29 w 2992"/>
                <a:gd name="T75" fmla="*/ 1759 h 2426"/>
                <a:gd name="T76" fmla="*/ 71 w 2992"/>
                <a:gd name="T77" fmla="*/ 1575 h 2426"/>
                <a:gd name="T78" fmla="*/ 114 w 2992"/>
                <a:gd name="T79" fmla="*/ 1518 h 2426"/>
                <a:gd name="T80" fmla="*/ 156 w 2992"/>
                <a:gd name="T81" fmla="*/ 1405 h 2426"/>
                <a:gd name="T82" fmla="*/ 213 w 2992"/>
                <a:gd name="T83" fmla="*/ 1305 h 2426"/>
                <a:gd name="T84" fmla="*/ 454 w 2992"/>
                <a:gd name="T85" fmla="*/ 1249 h 2426"/>
                <a:gd name="T86" fmla="*/ 568 w 2992"/>
                <a:gd name="T87" fmla="*/ 1234 h 2426"/>
                <a:gd name="T88" fmla="*/ 681 w 2992"/>
                <a:gd name="T89" fmla="*/ 1135 h 2426"/>
                <a:gd name="T90" fmla="*/ 851 w 2992"/>
                <a:gd name="T91" fmla="*/ 1036 h 2426"/>
                <a:gd name="T92" fmla="*/ 1007 w 2992"/>
                <a:gd name="T93" fmla="*/ 908 h 2426"/>
                <a:gd name="T94" fmla="*/ 880 w 2992"/>
                <a:gd name="T95" fmla="*/ 795 h 2426"/>
                <a:gd name="T96" fmla="*/ 979 w 2992"/>
                <a:gd name="T97" fmla="*/ 724 h 2426"/>
                <a:gd name="T98" fmla="*/ 1135 w 2992"/>
                <a:gd name="T99" fmla="*/ 624 h 2426"/>
                <a:gd name="T100" fmla="*/ 1021 w 2992"/>
                <a:gd name="T101" fmla="*/ 412 h 2426"/>
                <a:gd name="T102" fmla="*/ 1220 w 2992"/>
                <a:gd name="T103" fmla="*/ 341 h 2426"/>
                <a:gd name="T104" fmla="*/ 1489 w 2992"/>
                <a:gd name="T105" fmla="*/ 270 h 2426"/>
                <a:gd name="T106" fmla="*/ 1659 w 2992"/>
                <a:gd name="T107" fmla="*/ 170 h 2426"/>
                <a:gd name="T108" fmla="*/ 1858 w 2992"/>
                <a:gd name="T109" fmla="*/ 170 h 2426"/>
                <a:gd name="T110" fmla="*/ 1985 w 2992"/>
                <a:gd name="T111" fmla="*/ 241 h 2426"/>
                <a:gd name="T112" fmla="*/ 2099 w 2992"/>
                <a:gd name="T113" fmla="*/ 241 h 2426"/>
                <a:gd name="T114" fmla="*/ 2198 w 2992"/>
                <a:gd name="T115" fmla="*/ 241 h 2426"/>
                <a:gd name="T116" fmla="*/ 2312 w 2992"/>
                <a:gd name="T117" fmla="*/ 227 h 2426"/>
                <a:gd name="T118" fmla="*/ 2425 w 2992"/>
                <a:gd name="T119" fmla="*/ 128 h 2426"/>
                <a:gd name="T120" fmla="*/ 2510 w 2992"/>
                <a:gd name="T121" fmla="*/ 57 h 24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92" h="2426">
                  <a:moveTo>
                    <a:pt x="2553" y="0"/>
                  </a:moveTo>
                  <a:lnTo>
                    <a:pt x="2567" y="14"/>
                  </a:lnTo>
                  <a:lnTo>
                    <a:pt x="2567" y="57"/>
                  </a:lnTo>
                  <a:lnTo>
                    <a:pt x="2553" y="57"/>
                  </a:lnTo>
                  <a:lnTo>
                    <a:pt x="2553" y="114"/>
                  </a:lnTo>
                  <a:lnTo>
                    <a:pt x="2609" y="114"/>
                  </a:lnTo>
                  <a:lnTo>
                    <a:pt x="2623" y="128"/>
                  </a:lnTo>
                  <a:lnTo>
                    <a:pt x="2638" y="156"/>
                  </a:lnTo>
                  <a:lnTo>
                    <a:pt x="2666" y="156"/>
                  </a:lnTo>
                  <a:lnTo>
                    <a:pt x="2666" y="170"/>
                  </a:lnTo>
                  <a:lnTo>
                    <a:pt x="2709" y="170"/>
                  </a:lnTo>
                  <a:lnTo>
                    <a:pt x="2709" y="185"/>
                  </a:lnTo>
                  <a:lnTo>
                    <a:pt x="2751" y="185"/>
                  </a:lnTo>
                  <a:lnTo>
                    <a:pt x="2765" y="213"/>
                  </a:lnTo>
                  <a:lnTo>
                    <a:pt x="2794" y="227"/>
                  </a:lnTo>
                  <a:lnTo>
                    <a:pt x="2808" y="227"/>
                  </a:lnTo>
                  <a:lnTo>
                    <a:pt x="2836" y="241"/>
                  </a:lnTo>
                  <a:lnTo>
                    <a:pt x="2850" y="270"/>
                  </a:lnTo>
                  <a:lnTo>
                    <a:pt x="2879" y="270"/>
                  </a:lnTo>
                  <a:lnTo>
                    <a:pt x="2893" y="284"/>
                  </a:lnTo>
                  <a:lnTo>
                    <a:pt x="2921" y="284"/>
                  </a:lnTo>
                  <a:lnTo>
                    <a:pt x="2935" y="298"/>
                  </a:lnTo>
                  <a:lnTo>
                    <a:pt x="2978" y="298"/>
                  </a:lnTo>
                  <a:lnTo>
                    <a:pt x="2992" y="341"/>
                  </a:lnTo>
                  <a:lnTo>
                    <a:pt x="2992" y="837"/>
                  </a:lnTo>
                  <a:lnTo>
                    <a:pt x="2964" y="837"/>
                  </a:lnTo>
                  <a:lnTo>
                    <a:pt x="2950" y="851"/>
                  </a:lnTo>
                  <a:lnTo>
                    <a:pt x="2865" y="851"/>
                  </a:lnTo>
                  <a:lnTo>
                    <a:pt x="2865" y="866"/>
                  </a:lnTo>
                  <a:lnTo>
                    <a:pt x="2666" y="866"/>
                  </a:lnTo>
                  <a:lnTo>
                    <a:pt x="2666" y="908"/>
                  </a:lnTo>
                  <a:lnTo>
                    <a:pt x="2609" y="908"/>
                  </a:lnTo>
                  <a:lnTo>
                    <a:pt x="2595" y="951"/>
                  </a:lnTo>
                  <a:lnTo>
                    <a:pt x="2581" y="965"/>
                  </a:lnTo>
                  <a:lnTo>
                    <a:pt x="2567" y="965"/>
                  </a:lnTo>
                  <a:lnTo>
                    <a:pt x="2553" y="979"/>
                  </a:lnTo>
                  <a:lnTo>
                    <a:pt x="2553" y="1007"/>
                  </a:lnTo>
                  <a:lnTo>
                    <a:pt x="2524" y="1007"/>
                  </a:lnTo>
                  <a:lnTo>
                    <a:pt x="2524" y="1022"/>
                  </a:lnTo>
                  <a:lnTo>
                    <a:pt x="2510" y="1022"/>
                  </a:lnTo>
                  <a:lnTo>
                    <a:pt x="2510" y="1036"/>
                  </a:lnTo>
                  <a:lnTo>
                    <a:pt x="2439" y="1036"/>
                  </a:lnTo>
                  <a:lnTo>
                    <a:pt x="2425" y="1064"/>
                  </a:lnTo>
                  <a:lnTo>
                    <a:pt x="2397" y="1064"/>
                  </a:lnTo>
                  <a:lnTo>
                    <a:pt x="2382" y="1078"/>
                  </a:lnTo>
                  <a:lnTo>
                    <a:pt x="2382" y="1192"/>
                  </a:lnTo>
                  <a:lnTo>
                    <a:pt x="2354" y="1192"/>
                  </a:lnTo>
                  <a:lnTo>
                    <a:pt x="2340" y="1234"/>
                  </a:lnTo>
                  <a:lnTo>
                    <a:pt x="2312" y="1234"/>
                  </a:lnTo>
                  <a:lnTo>
                    <a:pt x="2312" y="1249"/>
                  </a:lnTo>
                  <a:lnTo>
                    <a:pt x="2297" y="1249"/>
                  </a:lnTo>
                  <a:lnTo>
                    <a:pt x="2283" y="1263"/>
                  </a:lnTo>
                  <a:lnTo>
                    <a:pt x="2269" y="1263"/>
                  </a:lnTo>
                  <a:lnTo>
                    <a:pt x="2269" y="1348"/>
                  </a:lnTo>
                  <a:lnTo>
                    <a:pt x="2241" y="1362"/>
                  </a:lnTo>
                  <a:lnTo>
                    <a:pt x="2241" y="1405"/>
                  </a:lnTo>
                  <a:lnTo>
                    <a:pt x="2226" y="1419"/>
                  </a:lnTo>
                  <a:lnTo>
                    <a:pt x="2226" y="1532"/>
                  </a:lnTo>
                  <a:lnTo>
                    <a:pt x="2198" y="1546"/>
                  </a:lnTo>
                  <a:lnTo>
                    <a:pt x="2226" y="1546"/>
                  </a:lnTo>
                  <a:lnTo>
                    <a:pt x="2226" y="1589"/>
                  </a:lnTo>
                  <a:lnTo>
                    <a:pt x="2198" y="1589"/>
                  </a:lnTo>
                  <a:lnTo>
                    <a:pt x="2198" y="1646"/>
                  </a:lnTo>
                  <a:lnTo>
                    <a:pt x="2184" y="1646"/>
                  </a:lnTo>
                  <a:lnTo>
                    <a:pt x="2184" y="1688"/>
                  </a:lnTo>
                  <a:lnTo>
                    <a:pt x="2170" y="1688"/>
                  </a:lnTo>
                  <a:lnTo>
                    <a:pt x="2170" y="1717"/>
                  </a:lnTo>
                  <a:lnTo>
                    <a:pt x="2141" y="1717"/>
                  </a:lnTo>
                  <a:lnTo>
                    <a:pt x="2141" y="1759"/>
                  </a:lnTo>
                  <a:lnTo>
                    <a:pt x="2099" y="1759"/>
                  </a:lnTo>
                  <a:lnTo>
                    <a:pt x="2099" y="1802"/>
                  </a:lnTo>
                  <a:lnTo>
                    <a:pt x="2056" y="1802"/>
                  </a:lnTo>
                  <a:lnTo>
                    <a:pt x="2042" y="1759"/>
                  </a:lnTo>
                  <a:lnTo>
                    <a:pt x="1900" y="1759"/>
                  </a:lnTo>
                  <a:lnTo>
                    <a:pt x="1915" y="1717"/>
                  </a:lnTo>
                  <a:lnTo>
                    <a:pt x="1915" y="1702"/>
                  </a:lnTo>
                  <a:lnTo>
                    <a:pt x="1900" y="1688"/>
                  </a:lnTo>
                  <a:lnTo>
                    <a:pt x="1815" y="1688"/>
                  </a:lnTo>
                  <a:lnTo>
                    <a:pt x="1815" y="1660"/>
                  </a:lnTo>
                  <a:lnTo>
                    <a:pt x="1801" y="1646"/>
                  </a:lnTo>
                  <a:lnTo>
                    <a:pt x="1702" y="1646"/>
                  </a:lnTo>
                  <a:lnTo>
                    <a:pt x="1702" y="1688"/>
                  </a:lnTo>
                  <a:lnTo>
                    <a:pt x="1674" y="1688"/>
                  </a:lnTo>
                  <a:lnTo>
                    <a:pt x="1659" y="1702"/>
                  </a:lnTo>
                  <a:lnTo>
                    <a:pt x="1617" y="1702"/>
                  </a:lnTo>
                  <a:lnTo>
                    <a:pt x="1603" y="1717"/>
                  </a:lnTo>
                  <a:lnTo>
                    <a:pt x="1560" y="1717"/>
                  </a:lnTo>
                  <a:lnTo>
                    <a:pt x="1546" y="1759"/>
                  </a:lnTo>
                  <a:lnTo>
                    <a:pt x="1518" y="1759"/>
                  </a:lnTo>
                  <a:lnTo>
                    <a:pt x="1503" y="1802"/>
                  </a:lnTo>
                  <a:lnTo>
                    <a:pt x="1418" y="1802"/>
                  </a:lnTo>
                  <a:lnTo>
                    <a:pt x="1390" y="1759"/>
                  </a:lnTo>
                  <a:lnTo>
                    <a:pt x="1390" y="1717"/>
                  </a:lnTo>
                  <a:lnTo>
                    <a:pt x="1418" y="1702"/>
                  </a:lnTo>
                  <a:lnTo>
                    <a:pt x="1432" y="1688"/>
                  </a:lnTo>
                  <a:lnTo>
                    <a:pt x="1432" y="1603"/>
                  </a:lnTo>
                  <a:lnTo>
                    <a:pt x="1390" y="1603"/>
                  </a:lnTo>
                  <a:lnTo>
                    <a:pt x="1376" y="1632"/>
                  </a:lnTo>
                  <a:lnTo>
                    <a:pt x="1347" y="1603"/>
                  </a:lnTo>
                  <a:lnTo>
                    <a:pt x="1305" y="1603"/>
                  </a:lnTo>
                  <a:lnTo>
                    <a:pt x="1305" y="1589"/>
                  </a:lnTo>
                  <a:lnTo>
                    <a:pt x="1319" y="1589"/>
                  </a:lnTo>
                  <a:lnTo>
                    <a:pt x="1305" y="1575"/>
                  </a:lnTo>
                  <a:lnTo>
                    <a:pt x="1291" y="1575"/>
                  </a:lnTo>
                  <a:lnTo>
                    <a:pt x="1291" y="1475"/>
                  </a:lnTo>
                  <a:lnTo>
                    <a:pt x="1248" y="1475"/>
                  </a:lnTo>
                  <a:lnTo>
                    <a:pt x="1248" y="1518"/>
                  </a:lnTo>
                  <a:lnTo>
                    <a:pt x="1234" y="1532"/>
                  </a:lnTo>
                  <a:lnTo>
                    <a:pt x="1220" y="1532"/>
                  </a:lnTo>
                  <a:lnTo>
                    <a:pt x="1206" y="1518"/>
                  </a:lnTo>
                  <a:lnTo>
                    <a:pt x="1191" y="1532"/>
                  </a:lnTo>
                  <a:lnTo>
                    <a:pt x="1177" y="1532"/>
                  </a:lnTo>
                  <a:lnTo>
                    <a:pt x="1163" y="1546"/>
                  </a:lnTo>
                  <a:lnTo>
                    <a:pt x="1163" y="1575"/>
                  </a:lnTo>
                  <a:lnTo>
                    <a:pt x="1177" y="1575"/>
                  </a:lnTo>
                  <a:lnTo>
                    <a:pt x="1177" y="1589"/>
                  </a:lnTo>
                  <a:lnTo>
                    <a:pt x="1191" y="1603"/>
                  </a:lnTo>
                  <a:lnTo>
                    <a:pt x="1135" y="1603"/>
                  </a:lnTo>
                  <a:lnTo>
                    <a:pt x="1135" y="1632"/>
                  </a:lnTo>
                  <a:lnTo>
                    <a:pt x="1149" y="1646"/>
                  </a:lnTo>
                  <a:lnTo>
                    <a:pt x="1163" y="1646"/>
                  </a:lnTo>
                  <a:lnTo>
                    <a:pt x="1163" y="1688"/>
                  </a:lnTo>
                  <a:lnTo>
                    <a:pt x="1135" y="1688"/>
                  </a:lnTo>
                  <a:lnTo>
                    <a:pt x="1135" y="1759"/>
                  </a:lnTo>
                  <a:lnTo>
                    <a:pt x="1092" y="1759"/>
                  </a:lnTo>
                  <a:lnTo>
                    <a:pt x="1064" y="1802"/>
                  </a:lnTo>
                  <a:lnTo>
                    <a:pt x="1050" y="1816"/>
                  </a:lnTo>
                  <a:lnTo>
                    <a:pt x="1036" y="1816"/>
                  </a:lnTo>
                  <a:lnTo>
                    <a:pt x="1021" y="1830"/>
                  </a:lnTo>
                  <a:lnTo>
                    <a:pt x="1007" y="1858"/>
                  </a:lnTo>
                  <a:lnTo>
                    <a:pt x="993" y="1873"/>
                  </a:lnTo>
                  <a:lnTo>
                    <a:pt x="979" y="1873"/>
                  </a:lnTo>
                  <a:lnTo>
                    <a:pt x="965" y="1887"/>
                  </a:lnTo>
                  <a:lnTo>
                    <a:pt x="950" y="1887"/>
                  </a:lnTo>
                  <a:lnTo>
                    <a:pt x="965" y="1915"/>
                  </a:lnTo>
                  <a:lnTo>
                    <a:pt x="965" y="1944"/>
                  </a:lnTo>
                  <a:lnTo>
                    <a:pt x="979" y="1972"/>
                  </a:lnTo>
                  <a:lnTo>
                    <a:pt x="993" y="1972"/>
                  </a:lnTo>
                  <a:lnTo>
                    <a:pt x="993" y="1986"/>
                  </a:lnTo>
                  <a:lnTo>
                    <a:pt x="1007" y="1986"/>
                  </a:lnTo>
                  <a:lnTo>
                    <a:pt x="1007" y="2000"/>
                  </a:lnTo>
                  <a:lnTo>
                    <a:pt x="1021" y="2043"/>
                  </a:lnTo>
                  <a:lnTo>
                    <a:pt x="1036" y="2043"/>
                  </a:lnTo>
                  <a:lnTo>
                    <a:pt x="1036" y="2100"/>
                  </a:lnTo>
                  <a:lnTo>
                    <a:pt x="1050" y="2100"/>
                  </a:lnTo>
                  <a:lnTo>
                    <a:pt x="1064" y="2114"/>
                  </a:lnTo>
                  <a:lnTo>
                    <a:pt x="1064" y="2142"/>
                  </a:lnTo>
                  <a:lnTo>
                    <a:pt x="1092" y="2142"/>
                  </a:lnTo>
                  <a:lnTo>
                    <a:pt x="1092" y="2171"/>
                  </a:lnTo>
                  <a:lnTo>
                    <a:pt x="1106" y="2199"/>
                  </a:lnTo>
                  <a:lnTo>
                    <a:pt x="1106" y="2213"/>
                  </a:lnTo>
                  <a:lnTo>
                    <a:pt x="1135" y="2213"/>
                  </a:lnTo>
                  <a:lnTo>
                    <a:pt x="1135" y="2270"/>
                  </a:lnTo>
                  <a:lnTo>
                    <a:pt x="1149" y="2270"/>
                  </a:lnTo>
                  <a:lnTo>
                    <a:pt x="1149" y="2284"/>
                  </a:lnTo>
                  <a:lnTo>
                    <a:pt x="1163" y="2284"/>
                  </a:lnTo>
                  <a:lnTo>
                    <a:pt x="1163" y="2327"/>
                  </a:lnTo>
                  <a:lnTo>
                    <a:pt x="1064" y="2327"/>
                  </a:lnTo>
                  <a:lnTo>
                    <a:pt x="1050" y="2284"/>
                  </a:lnTo>
                  <a:lnTo>
                    <a:pt x="1021" y="2284"/>
                  </a:lnTo>
                  <a:lnTo>
                    <a:pt x="1021" y="2270"/>
                  </a:lnTo>
                  <a:lnTo>
                    <a:pt x="1007" y="2270"/>
                  </a:lnTo>
                  <a:lnTo>
                    <a:pt x="993" y="2256"/>
                  </a:lnTo>
                  <a:lnTo>
                    <a:pt x="965" y="2256"/>
                  </a:lnTo>
                  <a:lnTo>
                    <a:pt x="965" y="2270"/>
                  </a:lnTo>
                  <a:lnTo>
                    <a:pt x="908" y="2270"/>
                  </a:lnTo>
                  <a:lnTo>
                    <a:pt x="894" y="2284"/>
                  </a:lnTo>
                  <a:lnTo>
                    <a:pt x="880" y="2284"/>
                  </a:lnTo>
                  <a:lnTo>
                    <a:pt x="880" y="2327"/>
                  </a:lnTo>
                  <a:lnTo>
                    <a:pt x="851" y="2327"/>
                  </a:lnTo>
                  <a:lnTo>
                    <a:pt x="851" y="2369"/>
                  </a:lnTo>
                  <a:lnTo>
                    <a:pt x="823" y="2369"/>
                  </a:lnTo>
                  <a:lnTo>
                    <a:pt x="823" y="2426"/>
                  </a:lnTo>
                  <a:lnTo>
                    <a:pt x="809" y="2426"/>
                  </a:lnTo>
                  <a:lnTo>
                    <a:pt x="780" y="2398"/>
                  </a:lnTo>
                  <a:lnTo>
                    <a:pt x="780" y="2369"/>
                  </a:lnTo>
                  <a:lnTo>
                    <a:pt x="766" y="2327"/>
                  </a:lnTo>
                  <a:lnTo>
                    <a:pt x="780" y="2327"/>
                  </a:lnTo>
                  <a:lnTo>
                    <a:pt x="780" y="2284"/>
                  </a:lnTo>
                  <a:lnTo>
                    <a:pt x="766" y="2270"/>
                  </a:lnTo>
                  <a:lnTo>
                    <a:pt x="752" y="2270"/>
                  </a:lnTo>
                  <a:lnTo>
                    <a:pt x="752" y="2284"/>
                  </a:lnTo>
                  <a:lnTo>
                    <a:pt x="667" y="2284"/>
                  </a:lnTo>
                  <a:lnTo>
                    <a:pt x="653" y="2270"/>
                  </a:lnTo>
                  <a:lnTo>
                    <a:pt x="610" y="2270"/>
                  </a:lnTo>
                  <a:lnTo>
                    <a:pt x="610" y="2256"/>
                  </a:lnTo>
                  <a:lnTo>
                    <a:pt x="596" y="2227"/>
                  </a:lnTo>
                  <a:lnTo>
                    <a:pt x="596" y="2213"/>
                  </a:lnTo>
                  <a:lnTo>
                    <a:pt x="568" y="2213"/>
                  </a:lnTo>
                  <a:lnTo>
                    <a:pt x="539" y="2199"/>
                  </a:lnTo>
                  <a:lnTo>
                    <a:pt x="525" y="2171"/>
                  </a:lnTo>
                  <a:lnTo>
                    <a:pt x="497" y="2171"/>
                  </a:lnTo>
                  <a:lnTo>
                    <a:pt x="483" y="2156"/>
                  </a:lnTo>
                  <a:lnTo>
                    <a:pt x="497" y="2142"/>
                  </a:lnTo>
                  <a:lnTo>
                    <a:pt x="525" y="2142"/>
                  </a:lnTo>
                  <a:lnTo>
                    <a:pt x="525" y="2156"/>
                  </a:lnTo>
                  <a:lnTo>
                    <a:pt x="539" y="2156"/>
                  </a:lnTo>
                  <a:lnTo>
                    <a:pt x="539" y="2142"/>
                  </a:lnTo>
                  <a:lnTo>
                    <a:pt x="568" y="2142"/>
                  </a:lnTo>
                  <a:lnTo>
                    <a:pt x="568" y="2100"/>
                  </a:lnTo>
                  <a:lnTo>
                    <a:pt x="539" y="2100"/>
                  </a:lnTo>
                  <a:lnTo>
                    <a:pt x="539" y="2085"/>
                  </a:lnTo>
                  <a:lnTo>
                    <a:pt x="525" y="2085"/>
                  </a:lnTo>
                  <a:lnTo>
                    <a:pt x="525" y="2043"/>
                  </a:lnTo>
                  <a:lnTo>
                    <a:pt x="582" y="2043"/>
                  </a:lnTo>
                  <a:lnTo>
                    <a:pt x="596" y="2000"/>
                  </a:lnTo>
                  <a:lnTo>
                    <a:pt x="681" y="2000"/>
                  </a:lnTo>
                  <a:lnTo>
                    <a:pt x="681" y="1972"/>
                  </a:lnTo>
                  <a:lnTo>
                    <a:pt x="639" y="1972"/>
                  </a:lnTo>
                  <a:lnTo>
                    <a:pt x="639" y="1944"/>
                  </a:lnTo>
                  <a:lnTo>
                    <a:pt x="624" y="1929"/>
                  </a:lnTo>
                  <a:lnTo>
                    <a:pt x="639" y="1929"/>
                  </a:lnTo>
                  <a:lnTo>
                    <a:pt x="639" y="1887"/>
                  </a:lnTo>
                  <a:lnTo>
                    <a:pt x="653" y="1887"/>
                  </a:lnTo>
                  <a:lnTo>
                    <a:pt x="653" y="1873"/>
                  </a:lnTo>
                  <a:lnTo>
                    <a:pt x="639" y="1873"/>
                  </a:lnTo>
                  <a:lnTo>
                    <a:pt x="639" y="1858"/>
                  </a:lnTo>
                  <a:lnTo>
                    <a:pt x="624" y="1830"/>
                  </a:lnTo>
                  <a:lnTo>
                    <a:pt x="610" y="1830"/>
                  </a:lnTo>
                  <a:lnTo>
                    <a:pt x="610" y="1816"/>
                  </a:lnTo>
                  <a:lnTo>
                    <a:pt x="596" y="1816"/>
                  </a:lnTo>
                  <a:lnTo>
                    <a:pt x="596" y="1802"/>
                  </a:lnTo>
                  <a:lnTo>
                    <a:pt x="582" y="1802"/>
                  </a:lnTo>
                  <a:lnTo>
                    <a:pt x="568" y="1816"/>
                  </a:lnTo>
                  <a:lnTo>
                    <a:pt x="539" y="1830"/>
                  </a:lnTo>
                  <a:lnTo>
                    <a:pt x="497" y="1830"/>
                  </a:lnTo>
                  <a:lnTo>
                    <a:pt x="497" y="1816"/>
                  </a:lnTo>
                  <a:lnTo>
                    <a:pt x="440" y="1816"/>
                  </a:lnTo>
                  <a:lnTo>
                    <a:pt x="440" y="1830"/>
                  </a:lnTo>
                  <a:lnTo>
                    <a:pt x="412" y="1830"/>
                  </a:lnTo>
                  <a:lnTo>
                    <a:pt x="397" y="1858"/>
                  </a:lnTo>
                  <a:lnTo>
                    <a:pt x="397" y="1915"/>
                  </a:lnTo>
                  <a:lnTo>
                    <a:pt x="383" y="1929"/>
                  </a:lnTo>
                  <a:lnTo>
                    <a:pt x="355" y="1929"/>
                  </a:lnTo>
                  <a:lnTo>
                    <a:pt x="355" y="1944"/>
                  </a:lnTo>
                  <a:lnTo>
                    <a:pt x="341" y="1972"/>
                  </a:lnTo>
                  <a:lnTo>
                    <a:pt x="327" y="1972"/>
                  </a:lnTo>
                  <a:lnTo>
                    <a:pt x="327" y="2000"/>
                  </a:lnTo>
                  <a:lnTo>
                    <a:pt x="242" y="2000"/>
                  </a:lnTo>
                  <a:lnTo>
                    <a:pt x="256" y="1986"/>
                  </a:lnTo>
                  <a:lnTo>
                    <a:pt x="284" y="1986"/>
                  </a:lnTo>
                  <a:lnTo>
                    <a:pt x="298" y="1972"/>
                  </a:lnTo>
                  <a:lnTo>
                    <a:pt x="284" y="1972"/>
                  </a:lnTo>
                  <a:lnTo>
                    <a:pt x="284" y="1944"/>
                  </a:lnTo>
                  <a:lnTo>
                    <a:pt x="256" y="1929"/>
                  </a:lnTo>
                  <a:lnTo>
                    <a:pt x="242" y="1929"/>
                  </a:lnTo>
                  <a:lnTo>
                    <a:pt x="242" y="1915"/>
                  </a:lnTo>
                  <a:lnTo>
                    <a:pt x="213" y="1887"/>
                  </a:lnTo>
                  <a:lnTo>
                    <a:pt x="199" y="1887"/>
                  </a:lnTo>
                  <a:lnTo>
                    <a:pt x="185" y="1873"/>
                  </a:lnTo>
                  <a:lnTo>
                    <a:pt x="171" y="1873"/>
                  </a:lnTo>
                  <a:lnTo>
                    <a:pt x="171" y="1887"/>
                  </a:lnTo>
                  <a:lnTo>
                    <a:pt x="128" y="1887"/>
                  </a:lnTo>
                  <a:lnTo>
                    <a:pt x="114" y="1915"/>
                  </a:lnTo>
                  <a:lnTo>
                    <a:pt x="114" y="1887"/>
                  </a:lnTo>
                  <a:lnTo>
                    <a:pt x="71" y="1887"/>
                  </a:lnTo>
                  <a:lnTo>
                    <a:pt x="86" y="1873"/>
                  </a:lnTo>
                  <a:lnTo>
                    <a:pt x="114" y="1873"/>
                  </a:lnTo>
                  <a:lnTo>
                    <a:pt x="114" y="1858"/>
                  </a:lnTo>
                  <a:lnTo>
                    <a:pt x="100" y="1858"/>
                  </a:lnTo>
                  <a:lnTo>
                    <a:pt x="86" y="1830"/>
                  </a:lnTo>
                  <a:lnTo>
                    <a:pt x="15" y="1830"/>
                  </a:lnTo>
                  <a:lnTo>
                    <a:pt x="15" y="1802"/>
                  </a:lnTo>
                  <a:lnTo>
                    <a:pt x="0" y="1802"/>
                  </a:lnTo>
                  <a:lnTo>
                    <a:pt x="0" y="1759"/>
                  </a:lnTo>
                  <a:lnTo>
                    <a:pt x="29" y="1759"/>
                  </a:lnTo>
                  <a:lnTo>
                    <a:pt x="29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15" y="1532"/>
                  </a:lnTo>
                  <a:lnTo>
                    <a:pt x="29" y="1546"/>
                  </a:lnTo>
                  <a:lnTo>
                    <a:pt x="57" y="1546"/>
                  </a:lnTo>
                  <a:lnTo>
                    <a:pt x="71" y="1575"/>
                  </a:lnTo>
                  <a:lnTo>
                    <a:pt x="100" y="1603"/>
                  </a:lnTo>
                  <a:lnTo>
                    <a:pt x="114" y="1603"/>
                  </a:lnTo>
                  <a:lnTo>
                    <a:pt x="114" y="1589"/>
                  </a:lnTo>
                  <a:lnTo>
                    <a:pt x="128" y="1589"/>
                  </a:lnTo>
                  <a:lnTo>
                    <a:pt x="128" y="1546"/>
                  </a:lnTo>
                  <a:lnTo>
                    <a:pt x="114" y="1532"/>
                  </a:lnTo>
                  <a:lnTo>
                    <a:pt x="114" y="1518"/>
                  </a:lnTo>
                  <a:lnTo>
                    <a:pt x="57" y="1518"/>
                  </a:lnTo>
                  <a:lnTo>
                    <a:pt x="71" y="1475"/>
                  </a:lnTo>
                  <a:lnTo>
                    <a:pt x="128" y="1475"/>
                  </a:lnTo>
                  <a:lnTo>
                    <a:pt x="128" y="1433"/>
                  </a:lnTo>
                  <a:lnTo>
                    <a:pt x="114" y="1433"/>
                  </a:lnTo>
                  <a:lnTo>
                    <a:pt x="114" y="1405"/>
                  </a:lnTo>
                  <a:lnTo>
                    <a:pt x="156" y="1405"/>
                  </a:lnTo>
                  <a:lnTo>
                    <a:pt x="156" y="1305"/>
                  </a:lnTo>
                  <a:lnTo>
                    <a:pt x="171" y="1291"/>
                  </a:lnTo>
                  <a:lnTo>
                    <a:pt x="185" y="1291"/>
                  </a:lnTo>
                  <a:lnTo>
                    <a:pt x="185" y="1263"/>
                  </a:lnTo>
                  <a:lnTo>
                    <a:pt x="199" y="1263"/>
                  </a:lnTo>
                  <a:lnTo>
                    <a:pt x="213" y="1291"/>
                  </a:lnTo>
                  <a:lnTo>
                    <a:pt x="213" y="1305"/>
                  </a:lnTo>
                  <a:lnTo>
                    <a:pt x="242" y="1291"/>
                  </a:lnTo>
                  <a:lnTo>
                    <a:pt x="242" y="1249"/>
                  </a:lnTo>
                  <a:lnTo>
                    <a:pt x="256" y="1249"/>
                  </a:lnTo>
                  <a:lnTo>
                    <a:pt x="284" y="1234"/>
                  </a:lnTo>
                  <a:lnTo>
                    <a:pt x="298" y="1234"/>
                  </a:lnTo>
                  <a:lnTo>
                    <a:pt x="312" y="1249"/>
                  </a:lnTo>
                  <a:lnTo>
                    <a:pt x="454" y="1249"/>
                  </a:lnTo>
                  <a:lnTo>
                    <a:pt x="454" y="1263"/>
                  </a:lnTo>
                  <a:lnTo>
                    <a:pt x="497" y="1263"/>
                  </a:lnTo>
                  <a:lnTo>
                    <a:pt x="497" y="1291"/>
                  </a:lnTo>
                  <a:lnTo>
                    <a:pt x="525" y="1291"/>
                  </a:lnTo>
                  <a:lnTo>
                    <a:pt x="525" y="1249"/>
                  </a:lnTo>
                  <a:lnTo>
                    <a:pt x="568" y="1249"/>
                  </a:lnTo>
                  <a:lnTo>
                    <a:pt x="568" y="1234"/>
                  </a:lnTo>
                  <a:lnTo>
                    <a:pt x="582" y="1249"/>
                  </a:lnTo>
                  <a:lnTo>
                    <a:pt x="596" y="1234"/>
                  </a:lnTo>
                  <a:lnTo>
                    <a:pt x="596" y="1192"/>
                  </a:lnTo>
                  <a:lnTo>
                    <a:pt x="653" y="1192"/>
                  </a:lnTo>
                  <a:lnTo>
                    <a:pt x="667" y="1149"/>
                  </a:lnTo>
                  <a:lnTo>
                    <a:pt x="681" y="1149"/>
                  </a:lnTo>
                  <a:lnTo>
                    <a:pt x="681" y="1135"/>
                  </a:lnTo>
                  <a:lnTo>
                    <a:pt x="695" y="1121"/>
                  </a:lnTo>
                  <a:lnTo>
                    <a:pt x="709" y="1121"/>
                  </a:lnTo>
                  <a:lnTo>
                    <a:pt x="724" y="1092"/>
                  </a:lnTo>
                  <a:lnTo>
                    <a:pt x="738" y="1121"/>
                  </a:lnTo>
                  <a:lnTo>
                    <a:pt x="823" y="1121"/>
                  </a:lnTo>
                  <a:lnTo>
                    <a:pt x="851" y="1078"/>
                  </a:lnTo>
                  <a:lnTo>
                    <a:pt x="851" y="1036"/>
                  </a:lnTo>
                  <a:lnTo>
                    <a:pt x="894" y="1036"/>
                  </a:lnTo>
                  <a:lnTo>
                    <a:pt x="922" y="1007"/>
                  </a:lnTo>
                  <a:lnTo>
                    <a:pt x="965" y="1007"/>
                  </a:lnTo>
                  <a:lnTo>
                    <a:pt x="965" y="979"/>
                  </a:lnTo>
                  <a:lnTo>
                    <a:pt x="993" y="979"/>
                  </a:lnTo>
                  <a:lnTo>
                    <a:pt x="1007" y="965"/>
                  </a:lnTo>
                  <a:lnTo>
                    <a:pt x="1007" y="908"/>
                  </a:lnTo>
                  <a:lnTo>
                    <a:pt x="993" y="866"/>
                  </a:lnTo>
                  <a:lnTo>
                    <a:pt x="950" y="866"/>
                  </a:lnTo>
                  <a:lnTo>
                    <a:pt x="936" y="851"/>
                  </a:lnTo>
                  <a:lnTo>
                    <a:pt x="908" y="851"/>
                  </a:lnTo>
                  <a:lnTo>
                    <a:pt x="894" y="837"/>
                  </a:lnTo>
                  <a:lnTo>
                    <a:pt x="880" y="837"/>
                  </a:lnTo>
                  <a:lnTo>
                    <a:pt x="880" y="795"/>
                  </a:lnTo>
                  <a:lnTo>
                    <a:pt x="922" y="795"/>
                  </a:lnTo>
                  <a:lnTo>
                    <a:pt x="922" y="780"/>
                  </a:lnTo>
                  <a:lnTo>
                    <a:pt x="936" y="752"/>
                  </a:lnTo>
                  <a:lnTo>
                    <a:pt x="965" y="752"/>
                  </a:lnTo>
                  <a:lnTo>
                    <a:pt x="965" y="738"/>
                  </a:lnTo>
                  <a:lnTo>
                    <a:pt x="979" y="738"/>
                  </a:lnTo>
                  <a:lnTo>
                    <a:pt x="979" y="724"/>
                  </a:lnTo>
                  <a:lnTo>
                    <a:pt x="965" y="724"/>
                  </a:lnTo>
                  <a:lnTo>
                    <a:pt x="965" y="681"/>
                  </a:lnTo>
                  <a:lnTo>
                    <a:pt x="950" y="681"/>
                  </a:lnTo>
                  <a:lnTo>
                    <a:pt x="950" y="667"/>
                  </a:lnTo>
                  <a:lnTo>
                    <a:pt x="965" y="667"/>
                  </a:lnTo>
                  <a:lnTo>
                    <a:pt x="965" y="624"/>
                  </a:lnTo>
                  <a:lnTo>
                    <a:pt x="1135" y="624"/>
                  </a:lnTo>
                  <a:lnTo>
                    <a:pt x="1135" y="582"/>
                  </a:lnTo>
                  <a:lnTo>
                    <a:pt x="1092" y="582"/>
                  </a:lnTo>
                  <a:lnTo>
                    <a:pt x="1092" y="568"/>
                  </a:lnTo>
                  <a:lnTo>
                    <a:pt x="1064" y="568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1021" y="412"/>
                  </a:lnTo>
                  <a:lnTo>
                    <a:pt x="1036" y="412"/>
                  </a:lnTo>
                  <a:lnTo>
                    <a:pt x="1036" y="397"/>
                  </a:lnTo>
                  <a:lnTo>
                    <a:pt x="1135" y="397"/>
                  </a:lnTo>
                  <a:lnTo>
                    <a:pt x="1135" y="383"/>
                  </a:lnTo>
                  <a:lnTo>
                    <a:pt x="1177" y="383"/>
                  </a:lnTo>
                  <a:lnTo>
                    <a:pt x="1191" y="341"/>
                  </a:lnTo>
                  <a:lnTo>
                    <a:pt x="1220" y="341"/>
                  </a:lnTo>
                  <a:lnTo>
                    <a:pt x="1234" y="383"/>
                  </a:lnTo>
                  <a:lnTo>
                    <a:pt x="1248" y="383"/>
                  </a:lnTo>
                  <a:lnTo>
                    <a:pt x="1248" y="341"/>
                  </a:lnTo>
                  <a:lnTo>
                    <a:pt x="1319" y="341"/>
                  </a:lnTo>
                  <a:lnTo>
                    <a:pt x="1333" y="298"/>
                  </a:lnTo>
                  <a:lnTo>
                    <a:pt x="1461" y="298"/>
                  </a:lnTo>
                  <a:lnTo>
                    <a:pt x="1489" y="270"/>
                  </a:lnTo>
                  <a:lnTo>
                    <a:pt x="1574" y="270"/>
                  </a:lnTo>
                  <a:lnTo>
                    <a:pt x="1588" y="241"/>
                  </a:lnTo>
                  <a:lnTo>
                    <a:pt x="1617" y="241"/>
                  </a:lnTo>
                  <a:lnTo>
                    <a:pt x="1631" y="227"/>
                  </a:lnTo>
                  <a:lnTo>
                    <a:pt x="1631" y="213"/>
                  </a:lnTo>
                  <a:lnTo>
                    <a:pt x="1659" y="185"/>
                  </a:lnTo>
                  <a:lnTo>
                    <a:pt x="1659" y="170"/>
                  </a:lnTo>
                  <a:lnTo>
                    <a:pt x="1716" y="170"/>
                  </a:lnTo>
                  <a:lnTo>
                    <a:pt x="1730" y="156"/>
                  </a:lnTo>
                  <a:lnTo>
                    <a:pt x="1815" y="156"/>
                  </a:lnTo>
                  <a:lnTo>
                    <a:pt x="1815" y="128"/>
                  </a:lnTo>
                  <a:lnTo>
                    <a:pt x="1829" y="156"/>
                  </a:lnTo>
                  <a:lnTo>
                    <a:pt x="1844" y="156"/>
                  </a:lnTo>
                  <a:lnTo>
                    <a:pt x="1858" y="170"/>
                  </a:lnTo>
                  <a:lnTo>
                    <a:pt x="1858" y="185"/>
                  </a:lnTo>
                  <a:lnTo>
                    <a:pt x="1886" y="185"/>
                  </a:lnTo>
                  <a:lnTo>
                    <a:pt x="1886" y="170"/>
                  </a:lnTo>
                  <a:lnTo>
                    <a:pt x="1943" y="170"/>
                  </a:lnTo>
                  <a:lnTo>
                    <a:pt x="1957" y="185"/>
                  </a:lnTo>
                  <a:lnTo>
                    <a:pt x="1985" y="185"/>
                  </a:lnTo>
                  <a:lnTo>
                    <a:pt x="1985" y="241"/>
                  </a:lnTo>
                  <a:lnTo>
                    <a:pt x="2000" y="270"/>
                  </a:lnTo>
                  <a:lnTo>
                    <a:pt x="2028" y="270"/>
                  </a:lnTo>
                  <a:lnTo>
                    <a:pt x="2028" y="284"/>
                  </a:lnTo>
                  <a:lnTo>
                    <a:pt x="2056" y="284"/>
                  </a:lnTo>
                  <a:lnTo>
                    <a:pt x="2056" y="270"/>
                  </a:lnTo>
                  <a:lnTo>
                    <a:pt x="2099" y="270"/>
                  </a:lnTo>
                  <a:lnTo>
                    <a:pt x="2099" y="241"/>
                  </a:lnTo>
                  <a:lnTo>
                    <a:pt x="2113" y="227"/>
                  </a:lnTo>
                  <a:lnTo>
                    <a:pt x="2127" y="227"/>
                  </a:lnTo>
                  <a:lnTo>
                    <a:pt x="2141" y="241"/>
                  </a:lnTo>
                  <a:lnTo>
                    <a:pt x="2141" y="270"/>
                  </a:lnTo>
                  <a:lnTo>
                    <a:pt x="2170" y="270"/>
                  </a:lnTo>
                  <a:lnTo>
                    <a:pt x="2184" y="241"/>
                  </a:lnTo>
                  <a:lnTo>
                    <a:pt x="2198" y="241"/>
                  </a:lnTo>
                  <a:lnTo>
                    <a:pt x="2198" y="227"/>
                  </a:lnTo>
                  <a:lnTo>
                    <a:pt x="2226" y="227"/>
                  </a:lnTo>
                  <a:lnTo>
                    <a:pt x="2226" y="270"/>
                  </a:lnTo>
                  <a:lnTo>
                    <a:pt x="2297" y="270"/>
                  </a:lnTo>
                  <a:lnTo>
                    <a:pt x="2297" y="241"/>
                  </a:lnTo>
                  <a:lnTo>
                    <a:pt x="2312" y="241"/>
                  </a:lnTo>
                  <a:lnTo>
                    <a:pt x="2312" y="227"/>
                  </a:lnTo>
                  <a:lnTo>
                    <a:pt x="2340" y="227"/>
                  </a:lnTo>
                  <a:lnTo>
                    <a:pt x="2354" y="213"/>
                  </a:lnTo>
                  <a:lnTo>
                    <a:pt x="2368" y="185"/>
                  </a:lnTo>
                  <a:lnTo>
                    <a:pt x="2397" y="185"/>
                  </a:lnTo>
                  <a:lnTo>
                    <a:pt x="2411" y="170"/>
                  </a:lnTo>
                  <a:lnTo>
                    <a:pt x="2425" y="170"/>
                  </a:lnTo>
                  <a:lnTo>
                    <a:pt x="2425" y="128"/>
                  </a:lnTo>
                  <a:lnTo>
                    <a:pt x="2439" y="128"/>
                  </a:lnTo>
                  <a:lnTo>
                    <a:pt x="2439" y="114"/>
                  </a:lnTo>
                  <a:lnTo>
                    <a:pt x="2468" y="114"/>
                  </a:lnTo>
                  <a:lnTo>
                    <a:pt x="2468" y="99"/>
                  </a:lnTo>
                  <a:lnTo>
                    <a:pt x="2482" y="99"/>
                  </a:lnTo>
                  <a:lnTo>
                    <a:pt x="2482" y="57"/>
                  </a:lnTo>
                  <a:lnTo>
                    <a:pt x="2510" y="57"/>
                  </a:lnTo>
                  <a:lnTo>
                    <a:pt x="2510" y="14"/>
                  </a:lnTo>
                  <a:lnTo>
                    <a:pt x="2524" y="14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89" name="Freeform 270"/>
            <p:cNvSpPr>
              <a:spLocks/>
            </p:cNvSpPr>
            <p:nvPr/>
          </p:nvSpPr>
          <p:spPr bwMode="auto">
            <a:xfrm>
              <a:off x="8167" y="2227"/>
              <a:ext cx="751" cy="922"/>
            </a:xfrm>
            <a:custGeom>
              <a:avLst/>
              <a:gdLst>
                <a:gd name="T0" fmla="*/ 751 w 751"/>
                <a:gd name="T1" fmla="*/ 0 h 922"/>
                <a:gd name="T2" fmla="*/ 694 w 751"/>
                <a:gd name="T3" fmla="*/ 71 h 922"/>
                <a:gd name="T4" fmla="*/ 666 w 751"/>
                <a:gd name="T5" fmla="*/ 114 h 922"/>
                <a:gd name="T6" fmla="*/ 638 w 751"/>
                <a:gd name="T7" fmla="*/ 128 h 922"/>
                <a:gd name="T8" fmla="*/ 609 w 751"/>
                <a:gd name="T9" fmla="*/ 142 h 922"/>
                <a:gd name="T10" fmla="*/ 595 w 751"/>
                <a:gd name="T11" fmla="*/ 170 h 922"/>
                <a:gd name="T12" fmla="*/ 567 w 751"/>
                <a:gd name="T13" fmla="*/ 199 h 922"/>
                <a:gd name="T14" fmla="*/ 553 w 751"/>
                <a:gd name="T15" fmla="*/ 241 h 922"/>
                <a:gd name="T16" fmla="*/ 567 w 751"/>
                <a:gd name="T17" fmla="*/ 312 h 922"/>
                <a:gd name="T18" fmla="*/ 496 w 751"/>
                <a:gd name="T19" fmla="*/ 412 h 922"/>
                <a:gd name="T20" fmla="*/ 482 w 751"/>
                <a:gd name="T21" fmla="*/ 468 h 922"/>
                <a:gd name="T22" fmla="*/ 468 w 751"/>
                <a:gd name="T23" fmla="*/ 482 h 922"/>
                <a:gd name="T24" fmla="*/ 482 w 751"/>
                <a:gd name="T25" fmla="*/ 511 h 922"/>
                <a:gd name="T26" fmla="*/ 425 w 751"/>
                <a:gd name="T27" fmla="*/ 525 h 922"/>
                <a:gd name="T28" fmla="*/ 453 w 751"/>
                <a:gd name="T29" fmla="*/ 638 h 922"/>
                <a:gd name="T30" fmla="*/ 425 w 751"/>
                <a:gd name="T31" fmla="*/ 695 h 922"/>
                <a:gd name="T32" fmla="*/ 411 w 751"/>
                <a:gd name="T33" fmla="*/ 738 h 922"/>
                <a:gd name="T34" fmla="*/ 397 w 751"/>
                <a:gd name="T35" fmla="*/ 752 h 922"/>
                <a:gd name="T36" fmla="*/ 382 w 751"/>
                <a:gd name="T37" fmla="*/ 766 h 922"/>
                <a:gd name="T38" fmla="*/ 354 w 751"/>
                <a:gd name="T39" fmla="*/ 809 h 922"/>
                <a:gd name="T40" fmla="*/ 326 w 751"/>
                <a:gd name="T41" fmla="*/ 795 h 922"/>
                <a:gd name="T42" fmla="*/ 283 w 751"/>
                <a:gd name="T43" fmla="*/ 766 h 922"/>
                <a:gd name="T44" fmla="*/ 269 w 751"/>
                <a:gd name="T45" fmla="*/ 823 h 922"/>
                <a:gd name="T46" fmla="*/ 241 w 751"/>
                <a:gd name="T47" fmla="*/ 851 h 922"/>
                <a:gd name="T48" fmla="*/ 227 w 751"/>
                <a:gd name="T49" fmla="*/ 865 h 922"/>
                <a:gd name="T50" fmla="*/ 170 w 751"/>
                <a:gd name="T51" fmla="*/ 880 h 922"/>
                <a:gd name="T52" fmla="*/ 71 w 751"/>
                <a:gd name="T53" fmla="*/ 922 h 922"/>
                <a:gd name="T54" fmla="*/ 141 w 751"/>
                <a:gd name="T55" fmla="*/ 851 h 922"/>
                <a:gd name="T56" fmla="*/ 156 w 751"/>
                <a:gd name="T57" fmla="*/ 851 h 922"/>
                <a:gd name="T58" fmla="*/ 198 w 751"/>
                <a:gd name="T59" fmla="*/ 823 h 922"/>
                <a:gd name="T60" fmla="*/ 212 w 751"/>
                <a:gd name="T61" fmla="*/ 809 h 922"/>
                <a:gd name="T62" fmla="*/ 212 w 751"/>
                <a:gd name="T63" fmla="*/ 766 h 922"/>
                <a:gd name="T64" fmla="*/ 227 w 751"/>
                <a:gd name="T65" fmla="*/ 752 h 922"/>
                <a:gd name="T66" fmla="*/ 241 w 751"/>
                <a:gd name="T67" fmla="*/ 681 h 922"/>
                <a:gd name="T68" fmla="*/ 241 w 751"/>
                <a:gd name="T69" fmla="*/ 638 h 922"/>
                <a:gd name="T70" fmla="*/ 283 w 751"/>
                <a:gd name="T71" fmla="*/ 596 h 922"/>
                <a:gd name="T72" fmla="*/ 269 w 751"/>
                <a:gd name="T73" fmla="*/ 568 h 922"/>
                <a:gd name="T74" fmla="*/ 212 w 751"/>
                <a:gd name="T75" fmla="*/ 596 h 922"/>
                <a:gd name="T76" fmla="*/ 170 w 751"/>
                <a:gd name="T77" fmla="*/ 638 h 922"/>
                <a:gd name="T78" fmla="*/ 141 w 751"/>
                <a:gd name="T79" fmla="*/ 596 h 922"/>
                <a:gd name="T80" fmla="*/ 113 w 751"/>
                <a:gd name="T81" fmla="*/ 638 h 922"/>
                <a:gd name="T82" fmla="*/ 113 w 751"/>
                <a:gd name="T83" fmla="*/ 681 h 922"/>
                <a:gd name="T84" fmla="*/ 0 w 751"/>
                <a:gd name="T85" fmla="*/ 695 h 922"/>
                <a:gd name="T86" fmla="*/ 28 w 751"/>
                <a:gd name="T87" fmla="*/ 638 h 922"/>
                <a:gd name="T88" fmla="*/ 0 w 751"/>
                <a:gd name="T89" fmla="*/ 539 h 922"/>
                <a:gd name="T90" fmla="*/ 28 w 751"/>
                <a:gd name="T91" fmla="*/ 511 h 922"/>
                <a:gd name="T92" fmla="*/ 42 w 751"/>
                <a:gd name="T93" fmla="*/ 426 h 922"/>
                <a:gd name="T94" fmla="*/ 71 w 751"/>
                <a:gd name="T95" fmla="*/ 412 h 922"/>
                <a:gd name="T96" fmla="*/ 99 w 751"/>
                <a:gd name="T97" fmla="*/ 397 h 922"/>
                <a:gd name="T98" fmla="*/ 141 w 751"/>
                <a:gd name="T99" fmla="*/ 355 h 922"/>
                <a:gd name="T100" fmla="*/ 156 w 751"/>
                <a:gd name="T101" fmla="*/ 227 h 922"/>
                <a:gd name="T102" fmla="*/ 198 w 751"/>
                <a:gd name="T103" fmla="*/ 199 h 922"/>
                <a:gd name="T104" fmla="*/ 269 w 751"/>
                <a:gd name="T105" fmla="*/ 185 h 922"/>
                <a:gd name="T106" fmla="*/ 283 w 751"/>
                <a:gd name="T107" fmla="*/ 170 h 922"/>
                <a:gd name="T108" fmla="*/ 312 w 751"/>
                <a:gd name="T109" fmla="*/ 142 h 922"/>
                <a:gd name="T110" fmla="*/ 340 w 751"/>
                <a:gd name="T111" fmla="*/ 128 h 922"/>
                <a:gd name="T112" fmla="*/ 368 w 751"/>
                <a:gd name="T113" fmla="*/ 71 h 922"/>
                <a:gd name="T114" fmla="*/ 425 w 751"/>
                <a:gd name="T115" fmla="*/ 29 h 922"/>
                <a:gd name="T116" fmla="*/ 624 w 751"/>
                <a:gd name="T117" fmla="*/ 14 h 922"/>
                <a:gd name="T118" fmla="*/ 723 w 751"/>
                <a:gd name="T119" fmla="*/ 0 h 9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1" h="922">
                  <a:moveTo>
                    <a:pt x="723" y="0"/>
                  </a:moveTo>
                  <a:lnTo>
                    <a:pt x="751" y="0"/>
                  </a:lnTo>
                  <a:lnTo>
                    <a:pt x="751" y="71"/>
                  </a:lnTo>
                  <a:lnTo>
                    <a:pt x="694" y="71"/>
                  </a:lnTo>
                  <a:lnTo>
                    <a:pt x="680" y="114"/>
                  </a:lnTo>
                  <a:lnTo>
                    <a:pt x="666" y="114"/>
                  </a:lnTo>
                  <a:lnTo>
                    <a:pt x="652" y="128"/>
                  </a:lnTo>
                  <a:lnTo>
                    <a:pt x="638" y="128"/>
                  </a:lnTo>
                  <a:lnTo>
                    <a:pt x="624" y="142"/>
                  </a:lnTo>
                  <a:lnTo>
                    <a:pt x="609" y="142"/>
                  </a:lnTo>
                  <a:lnTo>
                    <a:pt x="609" y="170"/>
                  </a:lnTo>
                  <a:lnTo>
                    <a:pt x="595" y="170"/>
                  </a:lnTo>
                  <a:lnTo>
                    <a:pt x="595" y="199"/>
                  </a:lnTo>
                  <a:lnTo>
                    <a:pt x="567" y="199"/>
                  </a:lnTo>
                  <a:lnTo>
                    <a:pt x="567" y="227"/>
                  </a:lnTo>
                  <a:lnTo>
                    <a:pt x="553" y="241"/>
                  </a:lnTo>
                  <a:lnTo>
                    <a:pt x="553" y="312"/>
                  </a:lnTo>
                  <a:lnTo>
                    <a:pt x="567" y="312"/>
                  </a:lnTo>
                  <a:lnTo>
                    <a:pt x="567" y="412"/>
                  </a:lnTo>
                  <a:lnTo>
                    <a:pt x="496" y="412"/>
                  </a:lnTo>
                  <a:lnTo>
                    <a:pt x="496" y="454"/>
                  </a:lnTo>
                  <a:lnTo>
                    <a:pt x="482" y="468"/>
                  </a:lnTo>
                  <a:lnTo>
                    <a:pt x="468" y="468"/>
                  </a:lnTo>
                  <a:lnTo>
                    <a:pt x="468" y="482"/>
                  </a:lnTo>
                  <a:lnTo>
                    <a:pt x="482" y="482"/>
                  </a:lnTo>
                  <a:lnTo>
                    <a:pt x="482" y="511"/>
                  </a:lnTo>
                  <a:lnTo>
                    <a:pt x="468" y="525"/>
                  </a:lnTo>
                  <a:lnTo>
                    <a:pt x="425" y="525"/>
                  </a:lnTo>
                  <a:lnTo>
                    <a:pt x="425" y="638"/>
                  </a:lnTo>
                  <a:lnTo>
                    <a:pt x="453" y="638"/>
                  </a:lnTo>
                  <a:lnTo>
                    <a:pt x="453" y="695"/>
                  </a:lnTo>
                  <a:lnTo>
                    <a:pt x="425" y="695"/>
                  </a:lnTo>
                  <a:lnTo>
                    <a:pt x="425" y="709"/>
                  </a:lnTo>
                  <a:lnTo>
                    <a:pt x="411" y="738"/>
                  </a:lnTo>
                  <a:lnTo>
                    <a:pt x="397" y="738"/>
                  </a:lnTo>
                  <a:lnTo>
                    <a:pt x="397" y="752"/>
                  </a:lnTo>
                  <a:lnTo>
                    <a:pt x="382" y="752"/>
                  </a:lnTo>
                  <a:lnTo>
                    <a:pt x="382" y="766"/>
                  </a:lnTo>
                  <a:lnTo>
                    <a:pt x="368" y="795"/>
                  </a:lnTo>
                  <a:lnTo>
                    <a:pt x="354" y="809"/>
                  </a:lnTo>
                  <a:lnTo>
                    <a:pt x="340" y="795"/>
                  </a:lnTo>
                  <a:lnTo>
                    <a:pt x="326" y="795"/>
                  </a:lnTo>
                  <a:lnTo>
                    <a:pt x="312" y="766"/>
                  </a:lnTo>
                  <a:lnTo>
                    <a:pt x="283" y="766"/>
                  </a:lnTo>
                  <a:lnTo>
                    <a:pt x="283" y="809"/>
                  </a:lnTo>
                  <a:lnTo>
                    <a:pt x="269" y="823"/>
                  </a:lnTo>
                  <a:lnTo>
                    <a:pt x="269" y="851"/>
                  </a:lnTo>
                  <a:lnTo>
                    <a:pt x="241" y="851"/>
                  </a:lnTo>
                  <a:lnTo>
                    <a:pt x="241" y="865"/>
                  </a:lnTo>
                  <a:lnTo>
                    <a:pt x="227" y="865"/>
                  </a:lnTo>
                  <a:lnTo>
                    <a:pt x="212" y="880"/>
                  </a:lnTo>
                  <a:lnTo>
                    <a:pt x="170" y="880"/>
                  </a:lnTo>
                  <a:lnTo>
                    <a:pt x="156" y="922"/>
                  </a:lnTo>
                  <a:lnTo>
                    <a:pt x="71" y="922"/>
                  </a:lnTo>
                  <a:lnTo>
                    <a:pt x="71" y="851"/>
                  </a:lnTo>
                  <a:lnTo>
                    <a:pt x="141" y="851"/>
                  </a:lnTo>
                  <a:lnTo>
                    <a:pt x="156" y="823"/>
                  </a:lnTo>
                  <a:lnTo>
                    <a:pt x="156" y="851"/>
                  </a:lnTo>
                  <a:lnTo>
                    <a:pt x="184" y="851"/>
                  </a:lnTo>
                  <a:lnTo>
                    <a:pt x="198" y="823"/>
                  </a:lnTo>
                  <a:lnTo>
                    <a:pt x="198" y="809"/>
                  </a:lnTo>
                  <a:lnTo>
                    <a:pt x="212" y="809"/>
                  </a:lnTo>
                  <a:lnTo>
                    <a:pt x="227" y="795"/>
                  </a:lnTo>
                  <a:lnTo>
                    <a:pt x="212" y="766"/>
                  </a:lnTo>
                  <a:lnTo>
                    <a:pt x="212" y="752"/>
                  </a:lnTo>
                  <a:lnTo>
                    <a:pt x="227" y="752"/>
                  </a:lnTo>
                  <a:lnTo>
                    <a:pt x="241" y="738"/>
                  </a:lnTo>
                  <a:lnTo>
                    <a:pt x="241" y="681"/>
                  </a:lnTo>
                  <a:lnTo>
                    <a:pt x="269" y="681"/>
                  </a:lnTo>
                  <a:lnTo>
                    <a:pt x="241" y="638"/>
                  </a:lnTo>
                  <a:lnTo>
                    <a:pt x="283" y="638"/>
                  </a:lnTo>
                  <a:lnTo>
                    <a:pt x="283" y="596"/>
                  </a:lnTo>
                  <a:lnTo>
                    <a:pt x="269" y="596"/>
                  </a:lnTo>
                  <a:lnTo>
                    <a:pt x="269" y="568"/>
                  </a:lnTo>
                  <a:lnTo>
                    <a:pt x="241" y="568"/>
                  </a:lnTo>
                  <a:lnTo>
                    <a:pt x="212" y="596"/>
                  </a:lnTo>
                  <a:lnTo>
                    <a:pt x="170" y="596"/>
                  </a:lnTo>
                  <a:lnTo>
                    <a:pt x="170" y="638"/>
                  </a:lnTo>
                  <a:lnTo>
                    <a:pt x="141" y="638"/>
                  </a:lnTo>
                  <a:lnTo>
                    <a:pt x="141" y="596"/>
                  </a:lnTo>
                  <a:lnTo>
                    <a:pt x="127" y="638"/>
                  </a:lnTo>
                  <a:lnTo>
                    <a:pt x="113" y="638"/>
                  </a:lnTo>
                  <a:lnTo>
                    <a:pt x="127" y="681"/>
                  </a:lnTo>
                  <a:lnTo>
                    <a:pt x="113" y="681"/>
                  </a:lnTo>
                  <a:lnTo>
                    <a:pt x="99" y="695"/>
                  </a:lnTo>
                  <a:lnTo>
                    <a:pt x="0" y="695"/>
                  </a:lnTo>
                  <a:lnTo>
                    <a:pt x="0" y="638"/>
                  </a:lnTo>
                  <a:lnTo>
                    <a:pt x="28" y="638"/>
                  </a:lnTo>
                  <a:lnTo>
                    <a:pt x="28" y="568"/>
                  </a:lnTo>
                  <a:lnTo>
                    <a:pt x="0" y="539"/>
                  </a:lnTo>
                  <a:lnTo>
                    <a:pt x="0" y="525"/>
                  </a:lnTo>
                  <a:lnTo>
                    <a:pt x="28" y="511"/>
                  </a:lnTo>
                  <a:lnTo>
                    <a:pt x="28" y="426"/>
                  </a:lnTo>
                  <a:lnTo>
                    <a:pt x="42" y="426"/>
                  </a:lnTo>
                  <a:lnTo>
                    <a:pt x="56" y="412"/>
                  </a:lnTo>
                  <a:lnTo>
                    <a:pt x="71" y="412"/>
                  </a:lnTo>
                  <a:lnTo>
                    <a:pt x="71" y="397"/>
                  </a:lnTo>
                  <a:lnTo>
                    <a:pt x="99" y="397"/>
                  </a:lnTo>
                  <a:lnTo>
                    <a:pt x="113" y="355"/>
                  </a:lnTo>
                  <a:lnTo>
                    <a:pt x="141" y="355"/>
                  </a:lnTo>
                  <a:lnTo>
                    <a:pt x="141" y="241"/>
                  </a:lnTo>
                  <a:lnTo>
                    <a:pt x="156" y="227"/>
                  </a:lnTo>
                  <a:lnTo>
                    <a:pt x="184" y="227"/>
                  </a:lnTo>
                  <a:lnTo>
                    <a:pt x="198" y="199"/>
                  </a:lnTo>
                  <a:lnTo>
                    <a:pt x="269" y="199"/>
                  </a:lnTo>
                  <a:lnTo>
                    <a:pt x="269" y="185"/>
                  </a:lnTo>
                  <a:lnTo>
                    <a:pt x="283" y="185"/>
                  </a:lnTo>
                  <a:lnTo>
                    <a:pt x="283" y="170"/>
                  </a:lnTo>
                  <a:lnTo>
                    <a:pt x="312" y="170"/>
                  </a:lnTo>
                  <a:lnTo>
                    <a:pt x="312" y="142"/>
                  </a:lnTo>
                  <a:lnTo>
                    <a:pt x="326" y="128"/>
                  </a:lnTo>
                  <a:lnTo>
                    <a:pt x="340" y="128"/>
                  </a:lnTo>
                  <a:lnTo>
                    <a:pt x="354" y="114"/>
                  </a:lnTo>
                  <a:lnTo>
                    <a:pt x="368" y="71"/>
                  </a:lnTo>
                  <a:lnTo>
                    <a:pt x="425" y="71"/>
                  </a:lnTo>
                  <a:lnTo>
                    <a:pt x="425" y="29"/>
                  </a:lnTo>
                  <a:lnTo>
                    <a:pt x="624" y="29"/>
                  </a:lnTo>
                  <a:lnTo>
                    <a:pt x="624" y="14"/>
                  </a:lnTo>
                  <a:lnTo>
                    <a:pt x="709" y="1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B4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0" name="Freeform 271"/>
            <p:cNvSpPr>
              <a:spLocks/>
            </p:cNvSpPr>
            <p:nvPr/>
          </p:nvSpPr>
          <p:spPr bwMode="auto">
            <a:xfrm>
              <a:off x="3771" y="2412"/>
              <a:ext cx="539" cy="283"/>
            </a:xfrm>
            <a:custGeom>
              <a:avLst/>
              <a:gdLst>
                <a:gd name="T0" fmla="*/ 327 w 539"/>
                <a:gd name="T1" fmla="*/ 0 h 283"/>
                <a:gd name="T2" fmla="*/ 369 w 539"/>
                <a:gd name="T3" fmla="*/ 14 h 283"/>
                <a:gd name="T4" fmla="*/ 412 w 539"/>
                <a:gd name="T5" fmla="*/ 56 h 283"/>
                <a:gd name="T6" fmla="*/ 426 w 539"/>
                <a:gd name="T7" fmla="*/ 14 h 283"/>
                <a:gd name="T8" fmla="*/ 454 w 539"/>
                <a:gd name="T9" fmla="*/ 42 h 283"/>
                <a:gd name="T10" fmla="*/ 482 w 539"/>
                <a:gd name="T11" fmla="*/ 42 h 283"/>
                <a:gd name="T12" fmla="*/ 497 w 539"/>
                <a:gd name="T13" fmla="*/ 56 h 283"/>
                <a:gd name="T14" fmla="*/ 511 w 539"/>
                <a:gd name="T15" fmla="*/ 127 h 283"/>
                <a:gd name="T16" fmla="*/ 525 w 539"/>
                <a:gd name="T17" fmla="*/ 170 h 283"/>
                <a:gd name="T18" fmla="*/ 511 w 539"/>
                <a:gd name="T19" fmla="*/ 212 h 283"/>
                <a:gd name="T20" fmla="*/ 482 w 539"/>
                <a:gd name="T21" fmla="*/ 227 h 283"/>
                <a:gd name="T22" fmla="*/ 454 w 539"/>
                <a:gd name="T23" fmla="*/ 241 h 283"/>
                <a:gd name="T24" fmla="*/ 412 w 539"/>
                <a:gd name="T25" fmla="*/ 283 h 283"/>
                <a:gd name="T26" fmla="*/ 383 w 539"/>
                <a:gd name="T27" fmla="*/ 227 h 283"/>
                <a:gd name="T28" fmla="*/ 355 w 539"/>
                <a:gd name="T29" fmla="*/ 212 h 283"/>
                <a:gd name="T30" fmla="*/ 298 w 539"/>
                <a:gd name="T31" fmla="*/ 170 h 283"/>
                <a:gd name="T32" fmla="*/ 284 w 539"/>
                <a:gd name="T33" fmla="*/ 212 h 283"/>
                <a:gd name="T34" fmla="*/ 100 w 539"/>
                <a:gd name="T35" fmla="*/ 170 h 283"/>
                <a:gd name="T36" fmla="*/ 57 w 539"/>
                <a:gd name="T37" fmla="*/ 212 h 283"/>
                <a:gd name="T38" fmla="*/ 43 w 539"/>
                <a:gd name="T39" fmla="*/ 227 h 283"/>
                <a:gd name="T40" fmla="*/ 15 w 539"/>
                <a:gd name="T41" fmla="*/ 241 h 283"/>
                <a:gd name="T42" fmla="*/ 0 w 539"/>
                <a:gd name="T43" fmla="*/ 127 h 283"/>
                <a:gd name="T44" fmla="*/ 29 w 539"/>
                <a:gd name="T45" fmla="*/ 113 h 283"/>
                <a:gd name="T46" fmla="*/ 43 w 539"/>
                <a:gd name="T47" fmla="*/ 99 h 283"/>
                <a:gd name="T48" fmla="*/ 57 w 539"/>
                <a:gd name="T49" fmla="*/ 56 h 283"/>
                <a:gd name="T50" fmla="*/ 100 w 539"/>
                <a:gd name="T51" fmla="*/ 42 h 283"/>
                <a:gd name="T52" fmla="*/ 128 w 539"/>
                <a:gd name="T53" fmla="*/ 56 h 283"/>
                <a:gd name="T54" fmla="*/ 142 w 539"/>
                <a:gd name="T55" fmla="*/ 99 h 283"/>
                <a:gd name="T56" fmla="*/ 171 w 539"/>
                <a:gd name="T57" fmla="*/ 113 h 283"/>
                <a:gd name="T58" fmla="*/ 199 w 539"/>
                <a:gd name="T59" fmla="*/ 127 h 283"/>
                <a:gd name="T60" fmla="*/ 213 w 539"/>
                <a:gd name="T61" fmla="*/ 113 h 283"/>
                <a:gd name="T62" fmla="*/ 227 w 539"/>
                <a:gd name="T63" fmla="*/ 70 h 283"/>
                <a:gd name="T64" fmla="*/ 256 w 539"/>
                <a:gd name="T65" fmla="*/ 14 h 283"/>
                <a:gd name="T66" fmla="*/ 284 w 539"/>
                <a:gd name="T67" fmla="*/ 0 h 28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9" h="283">
                  <a:moveTo>
                    <a:pt x="284" y="0"/>
                  </a:moveTo>
                  <a:lnTo>
                    <a:pt x="327" y="0"/>
                  </a:lnTo>
                  <a:lnTo>
                    <a:pt x="341" y="14"/>
                  </a:lnTo>
                  <a:lnTo>
                    <a:pt x="369" y="14"/>
                  </a:lnTo>
                  <a:lnTo>
                    <a:pt x="383" y="42"/>
                  </a:lnTo>
                  <a:lnTo>
                    <a:pt x="412" y="56"/>
                  </a:lnTo>
                  <a:lnTo>
                    <a:pt x="426" y="42"/>
                  </a:lnTo>
                  <a:lnTo>
                    <a:pt x="426" y="14"/>
                  </a:lnTo>
                  <a:lnTo>
                    <a:pt x="454" y="14"/>
                  </a:lnTo>
                  <a:lnTo>
                    <a:pt x="454" y="42"/>
                  </a:lnTo>
                  <a:lnTo>
                    <a:pt x="468" y="14"/>
                  </a:lnTo>
                  <a:lnTo>
                    <a:pt x="482" y="42"/>
                  </a:lnTo>
                  <a:lnTo>
                    <a:pt x="482" y="56"/>
                  </a:lnTo>
                  <a:lnTo>
                    <a:pt x="497" y="56"/>
                  </a:lnTo>
                  <a:lnTo>
                    <a:pt x="497" y="113"/>
                  </a:lnTo>
                  <a:lnTo>
                    <a:pt x="511" y="127"/>
                  </a:lnTo>
                  <a:lnTo>
                    <a:pt x="511" y="170"/>
                  </a:lnTo>
                  <a:lnTo>
                    <a:pt x="525" y="170"/>
                  </a:lnTo>
                  <a:lnTo>
                    <a:pt x="539" y="212"/>
                  </a:lnTo>
                  <a:lnTo>
                    <a:pt x="511" y="212"/>
                  </a:lnTo>
                  <a:lnTo>
                    <a:pt x="497" y="227"/>
                  </a:lnTo>
                  <a:lnTo>
                    <a:pt x="482" y="227"/>
                  </a:lnTo>
                  <a:lnTo>
                    <a:pt x="482" y="241"/>
                  </a:lnTo>
                  <a:lnTo>
                    <a:pt x="454" y="241"/>
                  </a:lnTo>
                  <a:lnTo>
                    <a:pt x="454" y="283"/>
                  </a:lnTo>
                  <a:lnTo>
                    <a:pt x="412" y="283"/>
                  </a:lnTo>
                  <a:lnTo>
                    <a:pt x="412" y="241"/>
                  </a:lnTo>
                  <a:lnTo>
                    <a:pt x="383" y="227"/>
                  </a:lnTo>
                  <a:lnTo>
                    <a:pt x="355" y="227"/>
                  </a:lnTo>
                  <a:lnTo>
                    <a:pt x="355" y="212"/>
                  </a:lnTo>
                  <a:lnTo>
                    <a:pt x="312" y="212"/>
                  </a:lnTo>
                  <a:lnTo>
                    <a:pt x="298" y="170"/>
                  </a:lnTo>
                  <a:lnTo>
                    <a:pt x="284" y="170"/>
                  </a:lnTo>
                  <a:lnTo>
                    <a:pt x="284" y="212"/>
                  </a:lnTo>
                  <a:lnTo>
                    <a:pt x="128" y="212"/>
                  </a:lnTo>
                  <a:lnTo>
                    <a:pt x="100" y="170"/>
                  </a:lnTo>
                  <a:lnTo>
                    <a:pt x="85" y="212"/>
                  </a:lnTo>
                  <a:lnTo>
                    <a:pt x="57" y="212"/>
                  </a:lnTo>
                  <a:lnTo>
                    <a:pt x="57" y="227"/>
                  </a:lnTo>
                  <a:lnTo>
                    <a:pt x="43" y="227"/>
                  </a:lnTo>
                  <a:lnTo>
                    <a:pt x="29" y="241"/>
                  </a:lnTo>
                  <a:lnTo>
                    <a:pt x="15" y="241"/>
                  </a:lnTo>
                  <a:lnTo>
                    <a:pt x="0" y="269"/>
                  </a:lnTo>
                  <a:lnTo>
                    <a:pt x="0" y="127"/>
                  </a:lnTo>
                  <a:lnTo>
                    <a:pt x="15" y="127"/>
                  </a:lnTo>
                  <a:lnTo>
                    <a:pt x="29" y="113"/>
                  </a:lnTo>
                  <a:lnTo>
                    <a:pt x="29" y="99"/>
                  </a:lnTo>
                  <a:lnTo>
                    <a:pt x="43" y="99"/>
                  </a:lnTo>
                  <a:lnTo>
                    <a:pt x="43" y="56"/>
                  </a:lnTo>
                  <a:lnTo>
                    <a:pt x="57" y="56"/>
                  </a:lnTo>
                  <a:lnTo>
                    <a:pt x="71" y="42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28" y="56"/>
                  </a:lnTo>
                  <a:lnTo>
                    <a:pt x="128" y="70"/>
                  </a:lnTo>
                  <a:lnTo>
                    <a:pt x="142" y="99"/>
                  </a:lnTo>
                  <a:lnTo>
                    <a:pt x="142" y="113"/>
                  </a:lnTo>
                  <a:lnTo>
                    <a:pt x="171" y="113"/>
                  </a:lnTo>
                  <a:lnTo>
                    <a:pt x="171" y="127"/>
                  </a:lnTo>
                  <a:lnTo>
                    <a:pt x="199" y="127"/>
                  </a:lnTo>
                  <a:lnTo>
                    <a:pt x="199" y="113"/>
                  </a:lnTo>
                  <a:lnTo>
                    <a:pt x="213" y="113"/>
                  </a:lnTo>
                  <a:lnTo>
                    <a:pt x="213" y="99"/>
                  </a:lnTo>
                  <a:lnTo>
                    <a:pt x="227" y="70"/>
                  </a:lnTo>
                  <a:lnTo>
                    <a:pt x="227" y="14"/>
                  </a:lnTo>
                  <a:lnTo>
                    <a:pt x="256" y="14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1" name="Freeform 272"/>
            <p:cNvSpPr>
              <a:spLocks/>
            </p:cNvSpPr>
            <p:nvPr/>
          </p:nvSpPr>
          <p:spPr bwMode="auto">
            <a:xfrm>
              <a:off x="3771" y="2582"/>
              <a:ext cx="426" cy="340"/>
            </a:xfrm>
            <a:custGeom>
              <a:avLst/>
              <a:gdLst>
                <a:gd name="T0" fmla="*/ 100 w 426"/>
                <a:gd name="T1" fmla="*/ 0 h 340"/>
                <a:gd name="T2" fmla="*/ 128 w 426"/>
                <a:gd name="T3" fmla="*/ 42 h 340"/>
                <a:gd name="T4" fmla="*/ 284 w 426"/>
                <a:gd name="T5" fmla="*/ 42 h 340"/>
                <a:gd name="T6" fmla="*/ 284 w 426"/>
                <a:gd name="T7" fmla="*/ 0 h 340"/>
                <a:gd name="T8" fmla="*/ 298 w 426"/>
                <a:gd name="T9" fmla="*/ 0 h 340"/>
                <a:gd name="T10" fmla="*/ 312 w 426"/>
                <a:gd name="T11" fmla="*/ 42 h 340"/>
                <a:gd name="T12" fmla="*/ 355 w 426"/>
                <a:gd name="T13" fmla="*/ 42 h 340"/>
                <a:gd name="T14" fmla="*/ 355 w 426"/>
                <a:gd name="T15" fmla="*/ 57 h 340"/>
                <a:gd name="T16" fmla="*/ 383 w 426"/>
                <a:gd name="T17" fmla="*/ 57 h 340"/>
                <a:gd name="T18" fmla="*/ 412 w 426"/>
                <a:gd name="T19" fmla="*/ 71 h 340"/>
                <a:gd name="T20" fmla="*/ 412 w 426"/>
                <a:gd name="T21" fmla="*/ 113 h 340"/>
                <a:gd name="T22" fmla="*/ 426 w 426"/>
                <a:gd name="T23" fmla="*/ 113 h 340"/>
                <a:gd name="T24" fmla="*/ 412 w 426"/>
                <a:gd name="T25" fmla="*/ 127 h 340"/>
                <a:gd name="T26" fmla="*/ 412 w 426"/>
                <a:gd name="T27" fmla="*/ 156 h 340"/>
                <a:gd name="T28" fmla="*/ 426 w 426"/>
                <a:gd name="T29" fmla="*/ 170 h 340"/>
                <a:gd name="T30" fmla="*/ 426 w 426"/>
                <a:gd name="T31" fmla="*/ 184 h 340"/>
                <a:gd name="T32" fmla="*/ 412 w 426"/>
                <a:gd name="T33" fmla="*/ 213 h 340"/>
                <a:gd name="T34" fmla="*/ 383 w 426"/>
                <a:gd name="T35" fmla="*/ 213 h 340"/>
                <a:gd name="T36" fmla="*/ 383 w 426"/>
                <a:gd name="T37" fmla="*/ 227 h 340"/>
                <a:gd name="T38" fmla="*/ 369 w 426"/>
                <a:gd name="T39" fmla="*/ 227 h 340"/>
                <a:gd name="T40" fmla="*/ 355 w 426"/>
                <a:gd name="T41" fmla="*/ 241 h 340"/>
                <a:gd name="T42" fmla="*/ 355 w 426"/>
                <a:gd name="T43" fmla="*/ 283 h 340"/>
                <a:gd name="T44" fmla="*/ 355 w 426"/>
                <a:gd name="T45" fmla="*/ 326 h 340"/>
                <a:gd name="T46" fmla="*/ 341 w 426"/>
                <a:gd name="T47" fmla="*/ 283 h 340"/>
                <a:gd name="T48" fmla="*/ 298 w 426"/>
                <a:gd name="T49" fmla="*/ 283 h 340"/>
                <a:gd name="T50" fmla="*/ 298 w 426"/>
                <a:gd name="T51" fmla="*/ 340 h 340"/>
                <a:gd name="T52" fmla="*/ 185 w 426"/>
                <a:gd name="T53" fmla="*/ 340 h 340"/>
                <a:gd name="T54" fmla="*/ 171 w 426"/>
                <a:gd name="T55" fmla="*/ 326 h 340"/>
                <a:gd name="T56" fmla="*/ 142 w 426"/>
                <a:gd name="T57" fmla="*/ 283 h 340"/>
                <a:gd name="T58" fmla="*/ 142 w 426"/>
                <a:gd name="T59" fmla="*/ 241 h 340"/>
                <a:gd name="T60" fmla="*/ 128 w 426"/>
                <a:gd name="T61" fmla="*/ 241 h 340"/>
                <a:gd name="T62" fmla="*/ 128 w 426"/>
                <a:gd name="T63" fmla="*/ 213 h 340"/>
                <a:gd name="T64" fmla="*/ 29 w 426"/>
                <a:gd name="T65" fmla="*/ 213 h 340"/>
                <a:gd name="T66" fmla="*/ 29 w 426"/>
                <a:gd name="T67" fmla="*/ 113 h 340"/>
                <a:gd name="T68" fmla="*/ 15 w 426"/>
                <a:gd name="T69" fmla="*/ 99 h 340"/>
                <a:gd name="T70" fmla="*/ 0 w 426"/>
                <a:gd name="T71" fmla="*/ 99 h 340"/>
                <a:gd name="T72" fmla="*/ 15 w 426"/>
                <a:gd name="T73" fmla="*/ 71 h 340"/>
                <a:gd name="T74" fmla="*/ 29 w 426"/>
                <a:gd name="T75" fmla="*/ 71 h 340"/>
                <a:gd name="T76" fmla="*/ 43 w 426"/>
                <a:gd name="T77" fmla="*/ 57 h 340"/>
                <a:gd name="T78" fmla="*/ 57 w 426"/>
                <a:gd name="T79" fmla="*/ 57 h 340"/>
                <a:gd name="T80" fmla="*/ 57 w 426"/>
                <a:gd name="T81" fmla="*/ 42 h 340"/>
                <a:gd name="T82" fmla="*/ 85 w 426"/>
                <a:gd name="T83" fmla="*/ 42 h 340"/>
                <a:gd name="T84" fmla="*/ 100 w 426"/>
                <a:gd name="T85" fmla="*/ 0 h 3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6" h="340">
                  <a:moveTo>
                    <a:pt x="100" y="0"/>
                  </a:moveTo>
                  <a:lnTo>
                    <a:pt x="128" y="42"/>
                  </a:lnTo>
                  <a:lnTo>
                    <a:pt x="284" y="42"/>
                  </a:lnTo>
                  <a:lnTo>
                    <a:pt x="284" y="0"/>
                  </a:lnTo>
                  <a:lnTo>
                    <a:pt x="298" y="0"/>
                  </a:lnTo>
                  <a:lnTo>
                    <a:pt x="312" y="42"/>
                  </a:lnTo>
                  <a:lnTo>
                    <a:pt x="355" y="42"/>
                  </a:lnTo>
                  <a:lnTo>
                    <a:pt x="355" y="57"/>
                  </a:lnTo>
                  <a:lnTo>
                    <a:pt x="383" y="57"/>
                  </a:lnTo>
                  <a:lnTo>
                    <a:pt x="412" y="71"/>
                  </a:lnTo>
                  <a:lnTo>
                    <a:pt x="412" y="113"/>
                  </a:lnTo>
                  <a:lnTo>
                    <a:pt x="426" y="113"/>
                  </a:lnTo>
                  <a:lnTo>
                    <a:pt x="412" y="127"/>
                  </a:lnTo>
                  <a:lnTo>
                    <a:pt x="412" y="156"/>
                  </a:lnTo>
                  <a:lnTo>
                    <a:pt x="426" y="170"/>
                  </a:lnTo>
                  <a:lnTo>
                    <a:pt x="426" y="184"/>
                  </a:lnTo>
                  <a:lnTo>
                    <a:pt x="412" y="213"/>
                  </a:lnTo>
                  <a:lnTo>
                    <a:pt x="383" y="213"/>
                  </a:lnTo>
                  <a:lnTo>
                    <a:pt x="383" y="227"/>
                  </a:lnTo>
                  <a:lnTo>
                    <a:pt x="369" y="227"/>
                  </a:lnTo>
                  <a:lnTo>
                    <a:pt x="355" y="241"/>
                  </a:lnTo>
                  <a:lnTo>
                    <a:pt x="355" y="283"/>
                  </a:lnTo>
                  <a:lnTo>
                    <a:pt x="355" y="326"/>
                  </a:lnTo>
                  <a:lnTo>
                    <a:pt x="341" y="283"/>
                  </a:lnTo>
                  <a:lnTo>
                    <a:pt x="298" y="283"/>
                  </a:lnTo>
                  <a:lnTo>
                    <a:pt x="298" y="340"/>
                  </a:lnTo>
                  <a:lnTo>
                    <a:pt x="185" y="340"/>
                  </a:lnTo>
                  <a:lnTo>
                    <a:pt x="171" y="326"/>
                  </a:lnTo>
                  <a:lnTo>
                    <a:pt x="142" y="283"/>
                  </a:lnTo>
                  <a:lnTo>
                    <a:pt x="142" y="241"/>
                  </a:lnTo>
                  <a:lnTo>
                    <a:pt x="128" y="241"/>
                  </a:lnTo>
                  <a:lnTo>
                    <a:pt x="128" y="213"/>
                  </a:lnTo>
                  <a:lnTo>
                    <a:pt x="29" y="213"/>
                  </a:lnTo>
                  <a:lnTo>
                    <a:pt x="29" y="113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15" y="71"/>
                  </a:lnTo>
                  <a:lnTo>
                    <a:pt x="29" y="71"/>
                  </a:lnTo>
                  <a:lnTo>
                    <a:pt x="43" y="57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85" y="4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2" name="Freeform 273"/>
            <p:cNvSpPr>
              <a:spLocks/>
            </p:cNvSpPr>
            <p:nvPr/>
          </p:nvSpPr>
          <p:spPr bwMode="auto">
            <a:xfrm>
              <a:off x="2524" y="3277"/>
              <a:ext cx="71" cy="156"/>
            </a:xfrm>
            <a:custGeom>
              <a:avLst/>
              <a:gdLst>
                <a:gd name="T0" fmla="*/ 56 w 71"/>
                <a:gd name="T1" fmla="*/ 0 h 156"/>
                <a:gd name="T2" fmla="*/ 56 w 71"/>
                <a:gd name="T3" fmla="*/ 42 h 156"/>
                <a:gd name="T4" fmla="*/ 42 w 71"/>
                <a:gd name="T5" fmla="*/ 42 h 156"/>
                <a:gd name="T6" fmla="*/ 42 w 71"/>
                <a:gd name="T7" fmla="*/ 85 h 156"/>
                <a:gd name="T8" fmla="*/ 71 w 71"/>
                <a:gd name="T9" fmla="*/ 85 h 156"/>
                <a:gd name="T10" fmla="*/ 71 w 71"/>
                <a:gd name="T11" fmla="*/ 113 h 156"/>
                <a:gd name="T12" fmla="*/ 42 w 71"/>
                <a:gd name="T13" fmla="*/ 156 h 156"/>
                <a:gd name="T14" fmla="*/ 28 w 71"/>
                <a:gd name="T15" fmla="*/ 156 h 156"/>
                <a:gd name="T16" fmla="*/ 14 w 71"/>
                <a:gd name="T17" fmla="*/ 113 h 156"/>
                <a:gd name="T18" fmla="*/ 0 w 71"/>
                <a:gd name="T19" fmla="*/ 113 h 156"/>
                <a:gd name="T20" fmla="*/ 0 w 71"/>
                <a:gd name="T21" fmla="*/ 42 h 156"/>
                <a:gd name="T22" fmla="*/ 14 w 71"/>
                <a:gd name="T23" fmla="*/ 42 h 156"/>
                <a:gd name="T24" fmla="*/ 28 w 71"/>
                <a:gd name="T25" fmla="*/ 28 h 156"/>
                <a:gd name="T26" fmla="*/ 42 w 71"/>
                <a:gd name="T27" fmla="*/ 28 h 156"/>
                <a:gd name="T28" fmla="*/ 56 w 71"/>
                <a:gd name="T29" fmla="*/ 0 h 1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" h="156">
                  <a:moveTo>
                    <a:pt x="56" y="0"/>
                  </a:moveTo>
                  <a:lnTo>
                    <a:pt x="56" y="42"/>
                  </a:lnTo>
                  <a:lnTo>
                    <a:pt x="42" y="42"/>
                  </a:lnTo>
                  <a:lnTo>
                    <a:pt x="42" y="85"/>
                  </a:lnTo>
                  <a:lnTo>
                    <a:pt x="71" y="85"/>
                  </a:lnTo>
                  <a:lnTo>
                    <a:pt x="71" y="113"/>
                  </a:lnTo>
                  <a:lnTo>
                    <a:pt x="42" y="156"/>
                  </a:lnTo>
                  <a:lnTo>
                    <a:pt x="28" y="156"/>
                  </a:lnTo>
                  <a:lnTo>
                    <a:pt x="14" y="113"/>
                  </a:lnTo>
                  <a:lnTo>
                    <a:pt x="0" y="113"/>
                  </a:lnTo>
                  <a:lnTo>
                    <a:pt x="0" y="42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2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3" name="Freeform 274"/>
            <p:cNvSpPr>
              <a:spLocks/>
            </p:cNvSpPr>
            <p:nvPr/>
          </p:nvSpPr>
          <p:spPr bwMode="auto">
            <a:xfrm>
              <a:off x="3091" y="5249"/>
              <a:ext cx="42" cy="42"/>
            </a:xfrm>
            <a:custGeom>
              <a:avLst/>
              <a:gdLst>
                <a:gd name="T0" fmla="*/ 14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28 w 42"/>
                <a:gd name="T7" fmla="*/ 42 h 42"/>
                <a:gd name="T8" fmla="*/ 14 w 42"/>
                <a:gd name="T9" fmla="*/ 14 h 42"/>
                <a:gd name="T10" fmla="*/ 0 w 42"/>
                <a:gd name="T11" fmla="*/ 14 h 42"/>
                <a:gd name="T12" fmla="*/ 14 w 42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14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28" y="42"/>
                  </a:lnTo>
                  <a:lnTo>
                    <a:pt x="14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4" name="Freeform 275"/>
            <p:cNvSpPr>
              <a:spLocks/>
            </p:cNvSpPr>
            <p:nvPr/>
          </p:nvSpPr>
          <p:spPr bwMode="auto">
            <a:xfrm>
              <a:off x="2481" y="4156"/>
              <a:ext cx="43" cy="29"/>
            </a:xfrm>
            <a:custGeom>
              <a:avLst/>
              <a:gdLst>
                <a:gd name="T0" fmla="*/ 0 w 43"/>
                <a:gd name="T1" fmla="*/ 0 h 29"/>
                <a:gd name="T2" fmla="*/ 14 w 43"/>
                <a:gd name="T3" fmla="*/ 0 h 29"/>
                <a:gd name="T4" fmla="*/ 43 w 43"/>
                <a:gd name="T5" fmla="*/ 15 h 29"/>
                <a:gd name="T6" fmla="*/ 14 w 43"/>
                <a:gd name="T7" fmla="*/ 15 h 29"/>
                <a:gd name="T8" fmla="*/ 14 w 43"/>
                <a:gd name="T9" fmla="*/ 29 h 29"/>
                <a:gd name="T10" fmla="*/ 0 w 43"/>
                <a:gd name="T11" fmla="*/ 29 h 29"/>
                <a:gd name="T12" fmla="*/ 0 w 43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lnTo>
                    <a:pt x="14" y="0"/>
                  </a:lnTo>
                  <a:lnTo>
                    <a:pt x="43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5" name="Freeform 276"/>
            <p:cNvSpPr>
              <a:spLocks/>
            </p:cNvSpPr>
            <p:nvPr/>
          </p:nvSpPr>
          <p:spPr bwMode="auto">
            <a:xfrm>
              <a:off x="3587" y="4312"/>
              <a:ext cx="156" cy="185"/>
            </a:xfrm>
            <a:custGeom>
              <a:avLst/>
              <a:gdLst>
                <a:gd name="T0" fmla="*/ 43 w 156"/>
                <a:gd name="T1" fmla="*/ 0 h 185"/>
                <a:gd name="T2" fmla="*/ 57 w 156"/>
                <a:gd name="T3" fmla="*/ 0 h 185"/>
                <a:gd name="T4" fmla="*/ 71 w 156"/>
                <a:gd name="T5" fmla="*/ 15 h 185"/>
                <a:gd name="T6" fmla="*/ 85 w 156"/>
                <a:gd name="T7" fmla="*/ 15 h 185"/>
                <a:gd name="T8" fmla="*/ 99 w 156"/>
                <a:gd name="T9" fmla="*/ 29 h 185"/>
                <a:gd name="T10" fmla="*/ 114 w 156"/>
                <a:gd name="T11" fmla="*/ 29 h 185"/>
                <a:gd name="T12" fmla="*/ 128 w 156"/>
                <a:gd name="T13" fmla="*/ 43 h 185"/>
                <a:gd name="T14" fmla="*/ 142 w 156"/>
                <a:gd name="T15" fmla="*/ 43 h 185"/>
                <a:gd name="T16" fmla="*/ 156 w 156"/>
                <a:gd name="T17" fmla="*/ 57 h 185"/>
                <a:gd name="T18" fmla="*/ 156 w 156"/>
                <a:gd name="T19" fmla="*/ 71 h 185"/>
                <a:gd name="T20" fmla="*/ 156 w 156"/>
                <a:gd name="T21" fmla="*/ 86 h 185"/>
                <a:gd name="T22" fmla="*/ 156 w 156"/>
                <a:gd name="T23" fmla="*/ 100 h 185"/>
                <a:gd name="T24" fmla="*/ 142 w 156"/>
                <a:gd name="T25" fmla="*/ 114 h 185"/>
                <a:gd name="T26" fmla="*/ 142 w 156"/>
                <a:gd name="T27" fmla="*/ 128 h 185"/>
                <a:gd name="T28" fmla="*/ 114 w 156"/>
                <a:gd name="T29" fmla="*/ 128 h 185"/>
                <a:gd name="T30" fmla="*/ 99 w 156"/>
                <a:gd name="T31" fmla="*/ 142 h 185"/>
                <a:gd name="T32" fmla="*/ 85 w 156"/>
                <a:gd name="T33" fmla="*/ 142 h 185"/>
                <a:gd name="T34" fmla="*/ 71 w 156"/>
                <a:gd name="T35" fmla="*/ 156 h 185"/>
                <a:gd name="T36" fmla="*/ 57 w 156"/>
                <a:gd name="T37" fmla="*/ 185 h 185"/>
                <a:gd name="T38" fmla="*/ 43 w 156"/>
                <a:gd name="T39" fmla="*/ 156 h 185"/>
                <a:gd name="T40" fmla="*/ 28 w 156"/>
                <a:gd name="T41" fmla="*/ 142 h 185"/>
                <a:gd name="T42" fmla="*/ 14 w 156"/>
                <a:gd name="T43" fmla="*/ 142 h 185"/>
                <a:gd name="T44" fmla="*/ 0 w 156"/>
                <a:gd name="T45" fmla="*/ 114 h 185"/>
                <a:gd name="T46" fmla="*/ 0 w 156"/>
                <a:gd name="T47" fmla="*/ 100 h 185"/>
                <a:gd name="T48" fmla="*/ 0 w 156"/>
                <a:gd name="T49" fmla="*/ 86 h 185"/>
                <a:gd name="T50" fmla="*/ 0 w 156"/>
                <a:gd name="T51" fmla="*/ 71 h 185"/>
                <a:gd name="T52" fmla="*/ 0 w 156"/>
                <a:gd name="T53" fmla="*/ 57 h 185"/>
                <a:gd name="T54" fmla="*/ 0 w 156"/>
                <a:gd name="T55" fmla="*/ 43 h 185"/>
                <a:gd name="T56" fmla="*/ 14 w 156"/>
                <a:gd name="T57" fmla="*/ 29 h 185"/>
                <a:gd name="T58" fmla="*/ 28 w 156"/>
                <a:gd name="T59" fmla="*/ 15 h 185"/>
                <a:gd name="T60" fmla="*/ 43 w 156"/>
                <a:gd name="T61" fmla="*/ 0 h 1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6" h="185">
                  <a:moveTo>
                    <a:pt x="43" y="0"/>
                  </a:moveTo>
                  <a:lnTo>
                    <a:pt x="57" y="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29"/>
                  </a:lnTo>
                  <a:lnTo>
                    <a:pt x="114" y="29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57"/>
                  </a:lnTo>
                  <a:lnTo>
                    <a:pt x="156" y="71"/>
                  </a:lnTo>
                  <a:lnTo>
                    <a:pt x="156" y="86"/>
                  </a:lnTo>
                  <a:lnTo>
                    <a:pt x="156" y="100"/>
                  </a:lnTo>
                  <a:lnTo>
                    <a:pt x="142" y="114"/>
                  </a:lnTo>
                  <a:lnTo>
                    <a:pt x="142" y="128"/>
                  </a:lnTo>
                  <a:lnTo>
                    <a:pt x="114" y="128"/>
                  </a:lnTo>
                  <a:lnTo>
                    <a:pt x="99" y="142"/>
                  </a:lnTo>
                  <a:lnTo>
                    <a:pt x="85" y="142"/>
                  </a:lnTo>
                  <a:lnTo>
                    <a:pt x="71" y="156"/>
                  </a:lnTo>
                  <a:lnTo>
                    <a:pt x="57" y="185"/>
                  </a:lnTo>
                  <a:lnTo>
                    <a:pt x="43" y="156"/>
                  </a:lnTo>
                  <a:lnTo>
                    <a:pt x="28" y="142"/>
                  </a:lnTo>
                  <a:lnTo>
                    <a:pt x="14" y="142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14" y="29"/>
                  </a:lnTo>
                  <a:lnTo>
                    <a:pt x="28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6" name="Freeform 277"/>
            <p:cNvSpPr>
              <a:spLocks/>
            </p:cNvSpPr>
            <p:nvPr/>
          </p:nvSpPr>
          <p:spPr bwMode="auto">
            <a:xfrm>
              <a:off x="2354" y="2922"/>
              <a:ext cx="354" cy="341"/>
            </a:xfrm>
            <a:custGeom>
              <a:avLst/>
              <a:gdLst>
                <a:gd name="T0" fmla="*/ 283 w 354"/>
                <a:gd name="T1" fmla="*/ 0 h 341"/>
                <a:gd name="T2" fmla="*/ 326 w 354"/>
                <a:gd name="T3" fmla="*/ 0 h 341"/>
                <a:gd name="T4" fmla="*/ 340 w 354"/>
                <a:gd name="T5" fmla="*/ 14 h 341"/>
                <a:gd name="T6" fmla="*/ 354 w 354"/>
                <a:gd name="T7" fmla="*/ 14 h 341"/>
                <a:gd name="T8" fmla="*/ 354 w 354"/>
                <a:gd name="T9" fmla="*/ 71 h 341"/>
                <a:gd name="T10" fmla="*/ 340 w 354"/>
                <a:gd name="T11" fmla="*/ 71 h 341"/>
                <a:gd name="T12" fmla="*/ 326 w 354"/>
                <a:gd name="T13" fmla="*/ 100 h 341"/>
                <a:gd name="T14" fmla="*/ 326 w 354"/>
                <a:gd name="T15" fmla="*/ 114 h 341"/>
                <a:gd name="T16" fmla="*/ 340 w 354"/>
                <a:gd name="T17" fmla="*/ 114 h 341"/>
                <a:gd name="T18" fmla="*/ 340 w 354"/>
                <a:gd name="T19" fmla="*/ 156 h 341"/>
                <a:gd name="T20" fmla="*/ 326 w 354"/>
                <a:gd name="T21" fmla="*/ 156 h 341"/>
                <a:gd name="T22" fmla="*/ 326 w 354"/>
                <a:gd name="T23" fmla="*/ 185 h 341"/>
                <a:gd name="T24" fmla="*/ 269 w 354"/>
                <a:gd name="T25" fmla="*/ 185 h 341"/>
                <a:gd name="T26" fmla="*/ 255 w 354"/>
                <a:gd name="T27" fmla="*/ 227 h 341"/>
                <a:gd name="T28" fmla="*/ 269 w 354"/>
                <a:gd name="T29" fmla="*/ 227 h 341"/>
                <a:gd name="T30" fmla="*/ 269 w 354"/>
                <a:gd name="T31" fmla="*/ 284 h 341"/>
                <a:gd name="T32" fmla="*/ 241 w 354"/>
                <a:gd name="T33" fmla="*/ 284 h 341"/>
                <a:gd name="T34" fmla="*/ 226 w 354"/>
                <a:gd name="T35" fmla="*/ 298 h 341"/>
                <a:gd name="T36" fmla="*/ 212 w 354"/>
                <a:gd name="T37" fmla="*/ 298 h 341"/>
                <a:gd name="T38" fmla="*/ 212 w 354"/>
                <a:gd name="T39" fmla="*/ 341 h 341"/>
                <a:gd name="T40" fmla="*/ 184 w 354"/>
                <a:gd name="T41" fmla="*/ 341 h 341"/>
                <a:gd name="T42" fmla="*/ 184 w 354"/>
                <a:gd name="T43" fmla="*/ 298 h 341"/>
                <a:gd name="T44" fmla="*/ 198 w 354"/>
                <a:gd name="T45" fmla="*/ 298 h 341"/>
                <a:gd name="T46" fmla="*/ 198 w 354"/>
                <a:gd name="T47" fmla="*/ 270 h 341"/>
                <a:gd name="T48" fmla="*/ 184 w 354"/>
                <a:gd name="T49" fmla="*/ 270 h 341"/>
                <a:gd name="T50" fmla="*/ 184 w 354"/>
                <a:gd name="T51" fmla="*/ 227 h 341"/>
                <a:gd name="T52" fmla="*/ 127 w 354"/>
                <a:gd name="T53" fmla="*/ 227 h 341"/>
                <a:gd name="T54" fmla="*/ 127 w 354"/>
                <a:gd name="T55" fmla="*/ 185 h 341"/>
                <a:gd name="T56" fmla="*/ 99 w 354"/>
                <a:gd name="T57" fmla="*/ 227 h 341"/>
                <a:gd name="T58" fmla="*/ 0 w 354"/>
                <a:gd name="T59" fmla="*/ 227 h 341"/>
                <a:gd name="T60" fmla="*/ 28 w 354"/>
                <a:gd name="T61" fmla="*/ 185 h 341"/>
                <a:gd name="T62" fmla="*/ 99 w 354"/>
                <a:gd name="T63" fmla="*/ 185 h 341"/>
                <a:gd name="T64" fmla="*/ 99 w 354"/>
                <a:gd name="T65" fmla="*/ 170 h 341"/>
                <a:gd name="T66" fmla="*/ 85 w 354"/>
                <a:gd name="T67" fmla="*/ 156 h 341"/>
                <a:gd name="T68" fmla="*/ 99 w 354"/>
                <a:gd name="T69" fmla="*/ 156 h 341"/>
                <a:gd name="T70" fmla="*/ 99 w 354"/>
                <a:gd name="T71" fmla="*/ 114 h 341"/>
                <a:gd name="T72" fmla="*/ 127 w 354"/>
                <a:gd name="T73" fmla="*/ 114 h 341"/>
                <a:gd name="T74" fmla="*/ 127 w 354"/>
                <a:gd name="T75" fmla="*/ 71 h 341"/>
                <a:gd name="T76" fmla="*/ 141 w 354"/>
                <a:gd name="T77" fmla="*/ 71 h 341"/>
                <a:gd name="T78" fmla="*/ 141 w 354"/>
                <a:gd name="T79" fmla="*/ 43 h 341"/>
                <a:gd name="T80" fmla="*/ 170 w 354"/>
                <a:gd name="T81" fmla="*/ 43 h 341"/>
                <a:gd name="T82" fmla="*/ 170 w 354"/>
                <a:gd name="T83" fmla="*/ 14 h 341"/>
                <a:gd name="T84" fmla="*/ 184 w 354"/>
                <a:gd name="T85" fmla="*/ 43 h 341"/>
                <a:gd name="T86" fmla="*/ 198 w 354"/>
                <a:gd name="T87" fmla="*/ 57 h 341"/>
                <a:gd name="T88" fmla="*/ 198 w 354"/>
                <a:gd name="T89" fmla="*/ 71 h 341"/>
                <a:gd name="T90" fmla="*/ 226 w 354"/>
                <a:gd name="T91" fmla="*/ 71 h 341"/>
                <a:gd name="T92" fmla="*/ 226 w 354"/>
                <a:gd name="T93" fmla="*/ 57 h 341"/>
                <a:gd name="T94" fmla="*/ 241 w 354"/>
                <a:gd name="T95" fmla="*/ 57 h 341"/>
                <a:gd name="T96" fmla="*/ 226 w 354"/>
                <a:gd name="T97" fmla="*/ 43 h 341"/>
                <a:gd name="T98" fmla="*/ 212 w 354"/>
                <a:gd name="T99" fmla="*/ 43 h 341"/>
                <a:gd name="T100" fmla="*/ 212 w 354"/>
                <a:gd name="T101" fmla="*/ 0 h 341"/>
                <a:gd name="T102" fmla="*/ 283 w 354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4" h="341">
                  <a:moveTo>
                    <a:pt x="283" y="0"/>
                  </a:moveTo>
                  <a:lnTo>
                    <a:pt x="326" y="0"/>
                  </a:lnTo>
                  <a:lnTo>
                    <a:pt x="340" y="14"/>
                  </a:lnTo>
                  <a:lnTo>
                    <a:pt x="354" y="14"/>
                  </a:lnTo>
                  <a:lnTo>
                    <a:pt x="354" y="71"/>
                  </a:lnTo>
                  <a:lnTo>
                    <a:pt x="340" y="71"/>
                  </a:lnTo>
                  <a:lnTo>
                    <a:pt x="326" y="100"/>
                  </a:lnTo>
                  <a:lnTo>
                    <a:pt x="326" y="114"/>
                  </a:lnTo>
                  <a:lnTo>
                    <a:pt x="340" y="114"/>
                  </a:lnTo>
                  <a:lnTo>
                    <a:pt x="340" y="156"/>
                  </a:lnTo>
                  <a:lnTo>
                    <a:pt x="326" y="156"/>
                  </a:lnTo>
                  <a:lnTo>
                    <a:pt x="326" y="185"/>
                  </a:lnTo>
                  <a:lnTo>
                    <a:pt x="269" y="185"/>
                  </a:lnTo>
                  <a:lnTo>
                    <a:pt x="255" y="227"/>
                  </a:lnTo>
                  <a:lnTo>
                    <a:pt x="269" y="227"/>
                  </a:lnTo>
                  <a:lnTo>
                    <a:pt x="269" y="284"/>
                  </a:lnTo>
                  <a:lnTo>
                    <a:pt x="241" y="284"/>
                  </a:lnTo>
                  <a:lnTo>
                    <a:pt x="226" y="298"/>
                  </a:lnTo>
                  <a:lnTo>
                    <a:pt x="212" y="298"/>
                  </a:lnTo>
                  <a:lnTo>
                    <a:pt x="212" y="341"/>
                  </a:lnTo>
                  <a:lnTo>
                    <a:pt x="184" y="341"/>
                  </a:lnTo>
                  <a:lnTo>
                    <a:pt x="184" y="298"/>
                  </a:lnTo>
                  <a:lnTo>
                    <a:pt x="198" y="298"/>
                  </a:lnTo>
                  <a:lnTo>
                    <a:pt x="198" y="270"/>
                  </a:lnTo>
                  <a:lnTo>
                    <a:pt x="184" y="270"/>
                  </a:lnTo>
                  <a:lnTo>
                    <a:pt x="184" y="227"/>
                  </a:lnTo>
                  <a:lnTo>
                    <a:pt x="127" y="227"/>
                  </a:lnTo>
                  <a:lnTo>
                    <a:pt x="127" y="185"/>
                  </a:lnTo>
                  <a:lnTo>
                    <a:pt x="99" y="227"/>
                  </a:lnTo>
                  <a:lnTo>
                    <a:pt x="0" y="227"/>
                  </a:lnTo>
                  <a:lnTo>
                    <a:pt x="28" y="185"/>
                  </a:lnTo>
                  <a:lnTo>
                    <a:pt x="99" y="185"/>
                  </a:lnTo>
                  <a:lnTo>
                    <a:pt x="99" y="170"/>
                  </a:lnTo>
                  <a:lnTo>
                    <a:pt x="85" y="156"/>
                  </a:lnTo>
                  <a:lnTo>
                    <a:pt x="99" y="156"/>
                  </a:lnTo>
                  <a:lnTo>
                    <a:pt x="99" y="114"/>
                  </a:lnTo>
                  <a:lnTo>
                    <a:pt x="127" y="114"/>
                  </a:lnTo>
                  <a:lnTo>
                    <a:pt x="127" y="71"/>
                  </a:lnTo>
                  <a:lnTo>
                    <a:pt x="141" y="71"/>
                  </a:lnTo>
                  <a:lnTo>
                    <a:pt x="141" y="43"/>
                  </a:lnTo>
                  <a:lnTo>
                    <a:pt x="170" y="43"/>
                  </a:lnTo>
                  <a:lnTo>
                    <a:pt x="170" y="14"/>
                  </a:lnTo>
                  <a:lnTo>
                    <a:pt x="184" y="43"/>
                  </a:lnTo>
                  <a:lnTo>
                    <a:pt x="198" y="57"/>
                  </a:lnTo>
                  <a:lnTo>
                    <a:pt x="198" y="71"/>
                  </a:lnTo>
                  <a:lnTo>
                    <a:pt x="226" y="71"/>
                  </a:lnTo>
                  <a:lnTo>
                    <a:pt x="226" y="57"/>
                  </a:lnTo>
                  <a:lnTo>
                    <a:pt x="241" y="57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12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7" name="Freeform 278"/>
            <p:cNvSpPr>
              <a:spLocks/>
            </p:cNvSpPr>
            <p:nvPr/>
          </p:nvSpPr>
          <p:spPr bwMode="auto">
            <a:xfrm>
              <a:off x="3828" y="2256"/>
              <a:ext cx="43" cy="42"/>
            </a:xfrm>
            <a:custGeom>
              <a:avLst/>
              <a:gdLst>
                <a:gd name="T0" fmla="*/ 14 w 43"/>
                <a:gd name="T1" fmla="*/ 0 h 42"/>
                <a:gd name="T2" fmla="*/ 43 w 43"/>
                <a:gd name="T3" fmla="*/ 0 h 42"/>
                <a:gd name="T4" fmla="*/ 43 w 43"/>
                <a:gd name="T5" fmla="*/ 42 h 42"/>
                <a:gd name="T6" fmla="*/ 0 w 43"/>
                <a:gd name="T7" fmla="*/ 42 h 42"/>
                <a:gd name="T8" fmla="*/ 14 w 4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2">
                  <a:moveTo>
                    <a:pt x="14" y="0"/>
                  </a:moveTo>
                  <a:lnTo>
                    <a:pt x="43" y="0"/>
                  </a:lnTo>
                  <a:lnTo>
                    <a:pt x="43" y="42"/>
                  </a:lnTo>
                  <a:lnTo>
                    <a:pt x="0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8" name="Freeform 279"/>
            <p:cNvSpPr>
              <a:spLocks/>
            </p:cNvSpPr>
            <p:nvPr/>
          </p:nvSpPr>
          <p:spPr bwMode="auto">
            <a:xfrm>
              <a:off x="3247" y="2823"/>
              <a:ext cx="808" cy="738"/>
            </a:xfrm>
            <a:custGeom>
              <a:avLst/>
              <a:gdLst>
                <a:gd name="T0" fmla="*/ 368 w 808"/>
                <a:gd name="T1" fmla="*/ 0 h 738"/>
                <a:gd name="T2" fmla="*/ 411 w 808"/>
                <a:gd name="T3" fmla="*/ 42 h 738"/>
                <a:gd name="T4" fmla="*/ 439 w 808"/>
                <a:gd name="T5" fmla="*/ 85 h 738"/>
                <a:gd name="T6" fmla="*/ 454 w 808"/>
                <a:gd name="T7" fmla="*/ 85 h 738"/>
                <a:gd name="T8" fmla="*/ 666 w 808"/>
                <a:gd name="T9" fmla="*/ 42 h 738"/>
                <a:gd name="T10" fmla="*/ 709 w 808"/>
                <a:gd name="T11" fmla="*/ 99 h 738"/>
                <a:gd name="T12" fmla="*/ 723 w 808"/>
                <a:gd name="T13" fmla="*/ 113 h 738"/>
                <a:gd name="T14" fmla="*/ 709 w 808"/>
                <a:gd name="T15" fmla="*/ 156 h 738"/>
                <a:gd name="T16" fmla="*/ 737 w 808"/>
                <a:gd name="T17" fmla="*/ 170 h 738"/>
                <a:gd name="T18" fmla="*/ 751 w 808"/>
                <a:gd name="T19" fmla="*/ 284 h 738"/>
                <a:gd name="T20" fmla="*/ 723 w 808"/>
                <a:gd name="T21" fmla="*/ 326 h 738"/>
                <a:gd name="T22" fmla="*/ 737 w 808"/>
                <a:gd name="T23" fmla="*/ 454 h 738"/>
                <a:gd name="T24" fmla="*/ 765 w 808"/>
                <a:gd name="T25" fmla="*/ 496 h 738"/>
                <a:gd name="T26" fmla="*/ 808 w 808"/>
                <a:gd name="T27" fmla="*/ 511 h 738"/>
                <a:gd name="T28" fmla="*/ 737 w 808"/>
                <a:gd name="T29" fmla="*/ 567 h 738"/>
                <a:gd name="T30" fmla="*/ 695 w 808"/>
                <a:gd name="T31" fmla="*/ 610 h 738"/>
                <a:gd name="T32" fmla="*/ 666 w 808"/>
                <a:gd name="T33" fmla="*/ 667 h 738"/>
                <a:gd name="T34" fmla="*/ 624 w 808"/>
                <a:gd name="T35" fmla="*/ 738 h 738"/>
                <a:gd name="T36" fmla="*/ 609 w 808"/>
                <a:gd name="T37" fmla="*/ 723 h 738"/>
                <a:gd name="T38" fmla="*/ 510 w 808"/>
                <a:gd name="T39" fmla="*/ 709 h 738"/>
                <a:gd name="T40" fmla="*/ 482 w 808"/>
                <a:gd name="T41" fmla="*/ 723 h 738"/>
                <a:gd name="T42" fmla="*/ 454 w 808"/>
                <a:gd name="T43" fmla="*/ 738 h 738"/>
                <a:gd name="T44" fmla="*/ 439 w 808"/>
                <a:gd name="T45" fmla="*/ 709 h 738"/>
                <a:gd name="T46" fmla="*/ 411 w 808"/>
                <a:gd name="T47" fmla="*/ 681 h 738"/>
                <a:gd name="T48" fmla="*/ 368 w 808"/>
                <a:gd name="T49" fmla="*/ 709 h 738"/>
                <a:gd name="T50" fmla="*/ 340 w 808"/>
                <a:gd name="T51" fmla="*/ 652 h 738"/>
                <a:gd name="T52" fmla="*/ 269 w 808"/>
                <a:gd name="T53" fmla="*/ 610 h 738"/>
                <a:gd name="T54" fmla="*/ 241 w 808"/>
                <a:gd name="T55" fmla="*/ 567 h 738"/>
                <a:gd name="T56" fmla="*/ 227 w 808"/>
                <a:gd name="T57" fmla="*/ 567 h 738"/>
                <a:gd name="T58" fmla="*/ 198 w 808"/>
                <a:gd name="T59" fmla="*/ 610 h 738"/>
                <a:gd name="T60" fmla="*/ 156 w 808"/>
                <a:gd name="T61" fmla="*/ 567 h 738"/>
                <a:gd name="T62" fmla="*/ 170 w 808"/>
                <a:gd name="T63" fmla="*/ 539 h 738"/>
                <a:gd name="T64" fmla="*/ 127 w 808"/>
                <a:gd name="T65" fmla="*/ 511 h 738"/>
                <a:gd name="T66" fmla="*/ 85 w 808"/>
                <a:gd name="T67" fmla="*/ 496 h 738"/>
                <a:gd name="T68" fmla="*/ 42 w 808"/>
                <a:gd name="T69" fmla="*/ 482 h 738"/>
                <a:gd name="T70" fmla="*/ 28 w 808"/>
                <a:gd name="T71" fmla="*/ 397 h 738"/>
                <a:gd name="T72" fmla="*/ 42 w 808"/>
                <a:gd name="T73" fmla="*/ 369 h 738"/>
                <a:gd name="T74" fmla="*/ 28 w 808"/>
                <a:gd name="T75" fmla="*/ 326 h 738"/>
                <a:gd name="T76" fmla="*/ 28 w 808"/>
                <a:gd name="T77" fmla="*/ 284 h 738"/>
                <a:gd name="T78" fmla="*/ 0 w 808"/>
                <a:gd name="T79" fmla="*/ 213 h 738"/>
                <a:gd name="T80" fmla="*/ 14 w 808"/>
                <a:gd name="T81" fmla="*/ 199 h 738"/>
                <a:gd name="T82" fmla="*/ 14 w 808"/>
                <a:gd name="T83" fmla="*/ 156 h 738"/>
                <a:gd name="T84" fmla="*/ 57 w 808"/>
                <a:gd name="T85" fmla="*/ 113 h 738"/>
                <a:gd name="T86" fmla="*/ 99 w 808"/>
                <a:gd name="T87" fmla="*/ 99 h 738"/>
                <a:gd name="T88" fmla="*/ 170 w 808"/>
                <a:gd name="T89" fmla="*/ 85 h 738"/>
                <a:gd name="T90" fmla="*/ 241 w 808"/>
                <a:gd name="T91" fmla="*/ 42 h 738"/>
                <a:gd name="T92" fmla="*/ 312 w 808"/>
                <a:gd name="T93" fmla="*/ 0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8" h="738">
                  <a:moveTo>
                    <a:pt x="312" y="0"/>
                  </a:moveTo>
                  <a:lnTo>
                    <a:pt x="368" y="0"/>
                  </a:lnTo>
                  <a:lnTo>
                    <a:pt x="368" y="42"/>
                  </a:lnTo>
                  <a:lnTo>
                    <a:pt x="411" y="42"/>
                  </a:lnTo>
                  <a:lnTo>
                    <a:pt x="411" y="85"/>
                  </a:lnTo>
                  <a:lnTo>
                    <a:pt x="439" y="85"/>
                  </a:lnTo>
                  <a:lnTo>
                    <a:pt x="454" y="42"/>
                  </a:lnTo>
                  <a:lnTo>
                    <a:pt x="454" y="85"/>
                  </a:lnTo>
                  <a:lnTo>
                    <a:pt x="666" y="85"/>
                  </a:lnTo>
                  <a:lnTo>
                    <a:pt x="666" y="42"/>
                  </a:lnTo>
                  <a:lnTo>
                    <a:pt x="695" y="85"/>
                  </a:lnTo>
                  <a:lnTo>
                    <a:pt x="709" y="99"/>
                  </a:lnTo>
                  <a:lnTo>
                    <a:pt x="723" y="99"/>
                  </a:lnTo>
                  <a:lnTo>
                    <a:pt x="723" y="113"/>
                  </a:lnTo>
                  <a:lnTo>
                    <a:pt x="709" y="113"/>
                  </a:lnTo>
                  <a:lnTo>
                    <a:pt x="709" y="156"/>
                  </a:lnTo>
                  <a:lnTo>
                    <a:pt x="723" y="170"/>
                  </a:lnTo>
                  <a:lnTo>
                    <a:pt x="737" y="170"/>
                  </a:lnTo>
                  <a:lnTo>
                    <a:pt x="737" y="269"/>
                  </a:lnTo>
                  <a:lnTo>
                    <a:pt x="751" y="284"/>
                  </a:lnTo>
                  <a:lnTo>
                    <a:pt x="723" y="284"/>
                  </a:lnTo>
                  <a:lnTo>
                    <a:pt x="723" y="326"/>
                  </a:lnTo>
                  <a:lnTo>
                    <a:pt x="737" y="326"/>
                  </a:lnTo>
                  <a:lnTo>
                    <a:pt x="737" y="454"/>
                  </a:lnTo>
                  <a:lnTo>
                    <a:pt x="765" y="454"/>
                  </a:lnTo>
                  <a:lnTo>
                    <a:pt x="765" y="496"/>
                  </a:lnTo>
                  <a:lnTo>
                    <a:pt x="794" y="496"/>
                  </a:lnTo>
                  <a:lnTo>
                    <a:pt x="808" y="511"/>
                  </a:lnTo>
                  <a:lnTo>
                    <a:pt x="808" y="567"/>
                  </a:lnTo>
                  <a:lnTo>
                    <a:pt x="737" y="567"/>
                  </a:lnTo>
                  <a:lnTo>
                    <a:pt x="737" y="610"/>
                  </a:lnTo>
                  <a:lnTo>
                    <a:pt x="695" y="610"/>
                  </a:lnTo>
                  <a:lnTo>
                    <a:pt x="695" y="667"/>
                  </a:lnTo>
                  <a:lnTo>
                    <a:pt x="666" y="667"/>
                  </a:lnTo>
                  <a:lnTo>
                    <a:pt x="666" y="738"/>
                  </a:lnTo>
                  <a:lnTo>
                    <a:pt x="624" y="738"/>
                  </a:lnTo>
                  <a:lnTo>
                    <a:pt x="624" y="723"/>
                  </a:lnTo>
                  <a:lnTo>
                    <a:pt x="609" y="723"/>
                  </a:lnTo>
                  <a:lnTo>
                    <a:pt x="595" y="709"/>
                  </a:lnTo>
                  <a:lnTo>
                    <a:pt x="510" y="709"/>
                  </a:lnTo>
                  <a:lnTo>
                    <a:pt x="496" y="723"/>
                  </a:lnTo>
                  <a:lnTo>
                    <a:pt x="482" y="723"/>
                  </a:lnTo>
                  <a:lnTo>
                    <a:pt x="482" y="738"/>
                  </a:lnTo>
                  <a:lnTo>
                    <a:pt x="454" y="738"/>
                  </a:lnTo>
                  <a:lnTo>
                    <a:pt x="454" y="709"/>
                  </a:lnTo>
                  <a:lnTo>
                    <a:pt x="439" y="709"/>
                  </a:lnTo>
                  <a:lnTo>
                    <a:pt x="425" y="681"/>
                  </a:lnTo>
                  <a:lnTo>
                    <a:pt x="411" y="681"/>
                  </a:lnTo>
                  <a:lnTo>
                    <a:pt x="411" y="709"/>
                  </a:lnTo>
                  <a:lnTo>
                    <a:pt x="368" y="709"/>
                  </a:lnTo>
                  <a:lnTo>
                    <a:pt x="368" y="667"/>
                  </a:lnTo>
                  <a:lnTo>
                    <a:pt x="340" y="652"/>
                  </a:lnTo>
                  <a:lnTo>
                    <a:pt x="326" y="610"/>
                  </a:lnTo>
                  <a:lnTo>
                    <a:pt x="269" y="610"/>
                  </a:lnTo>
                  <a:lnTo>
                    <a:pt x="269" y="567"/>
                  </a:lnTo>
                  <a:lnTo>
                    <a:pt x="241" y="567"/>
                  </a:lnTo>
                  <a:lnTo>
                    <a:pt x="241" y="553"/>
                  </a:lnTo>
                  <a:lnTo>
                    <a:pt x="227" y="567"/>
                  </a:lnTo>
                  <a:lnTo>
                    <a:pt x="212" y="567"/>
                  </a:lnTo>
                  <a:lnTo>
                    <a:pt x="198" y="610"/>
                  </a:lnTo>
                  <a:lnTo>
                    <a:pt x="184" y="567"/>
                  </a:lnTo>
                  <a:lnTo>
                    <a:pt x="156" y="567"/>
                  </a:lnTo>
                  <a:lnTo>
                    <a:pt x="156" y="553"/>
                  </a:lnTo>
                  <a:lnTo>
                    <a:pt x="170" y="539"/>
                  </a:lnTo>
                  <a:lnTo>
                    <a:pt x="127" y="539"/>
                  </a:lnTo>
                  <a:lnTo>
                    <a:pt x="127" y="511"/>
                  </a:lnTo>
                  <a:lnTo>
                    <a:pt x="99" y="496"/>
                  </a:lnTo>
                  <a:lnTo>
                    <a:pt x="85" y="496"/>
                  </a:lnTo>
                  <a:lnTo>
                    <a:pt x="85" y="482"/>
                  </a:lnTo>
                  <a:lnTo>
                    <a:pt x="42" y="482"/>
                  </a:lnTo>
                  <a:lnTo>
                    <a:pt x="42" y="425"/>
                  </a:lnTo>
                  <a:lnTo>
                    <a:pt x="28" y="397"/>
                  </a:lnTo>
                  <a:lnTo>
                    <a:pt x="28" y="369"/>
                  </a:lnTo>
                  <a:lnTo>
                    <a:pt x="42" y="369"/>
                  </a:lnTo>
                  <a:lnTo>
                    <a:pt x="42" y="326"/>
                  </a:lnTo>
                  <a:lnTo>
                    <a:pt x="28" y="326"/>
                  </a:lnTo>
                  <a:lnTo>
                    <a:pt x="14" y="284"/>
                  </a:lnTo>
                  <a:lnTo>
                    <a:pt x="28" y="284"/>
                  </a:lnTo>
                  <a:lnTo>
                    <a:pt x="0" y="255"/>
                  </a:lnTo>
                  <a:lnTo>
                    <a:pt x="0" y="213"/>
                  </a:lnTo>
                  <a:lnTo>
                    <a:pt x="14" y="213"/>
                  </a:lnTo>
                  <a:lnTo>
                    <a:pt x="14" y="199"/>
                  </a:lnTo>
                  <a:lnTo>
                    <a:pt x="28" y="170"/>
                  </a:lnTo>
                  <a:lnTo>
                    <a:pt x="14" y="156"/>
                  </a:lnTo>
                  <a:lnTo>
                    <a:pt x="57" y="156"/>
                  </a:lnTo>
                  <a:lnTo>
                    <a:pt x="57" y="113"/>
                  </a:lnTo>
                  <a:lnTo>
                    <a:pt x="85" y="99"/>
                  </a:lnTo>
                  <a:lnTo>
                    <a:pt x="99" y="99"/>
                  </a:lnTo>
                  <a:lnTo>
                    <a:pt x="127" y="85"/>
                  </a:lnTo>
                  <a:lnTo>
                    <a:pt x="170" y="85"/>
                  </a:lnTo>
                  <a:lnTo>
                    <a:pt x="184" y="42"/>
                  </a:lnTo>
                  <a:lnTo>
                    <a:pt x="241" y="42"/>
                  </a:lnTo>
                  <a:lnTo>
                    <a:pt x="241" y="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8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799" name="Freeform 280"/>
            <p:cNvSpPr>
              <a:spLocks/>
            </p:cNvSpPr>
            <p:nvPr/>
          </p:nvSpPr>
          <p:spPr bwMode="auto">
            <a:xfrm>
              <a:off x="780" y="3958"/>
              <a:ext cx="411" cy="666"/>
            </a:xfrm>
            <a:custGeom>
              <a:avLst/>
              <a:gdLst>
                <a:gd name="T0" fmla="*/ 283 w 411"/>
                <a:gd name="T1" fmla="*/ 0 h 666"/>
                <a:gd name="T2" fmla="*/ 326 w 411"/>
                <a:gd name="T3" fmla="*/ 42 h 666"/>
                <a:gd name="T4" fmla="*/ 340 w 411"/>
                <a:gd name="T5" fmla="*/ 85 h 666"/>
                <a:gd name="T6" fmla="*/ 368 w 411"/>
                <a:gd name="T7" fmla="*/ 42 h 666"/>
                <a:gd name="T8" fmla="*/ 397 w 411"/>
                <a:gd name="T9" fmla="*/ 85 h 666"/>
                <a:gd name="T10" fmla="*/ 411 w 411"/>
                <a:gd name="T11" fmla="*/ 142 h 666"/>
                <a:gd name="T12" fmla="*/ 368 w 411"/>
                <a:gd name="T13" fmla="*/ 156 h 666"/>
                <a:gd name="T14" fmla="*/ 326 w 411"/>
                <a:gd name="T15" fmla="*/ 170 h 666"/>
                <a:gd name="T16" fmla="*/ 283 w 411"/>
                <a:gd name="T17" fmla="*/ 269 h 666"/>
                <a:gd name="T18" fmla="*/ 241 w 411"/>
                <a:gd name="T19" fmla="*/ 326 h 666"/>
                <a:gd name="T20" fmla="*/ 227 w 411"/>
                <a:gd name="T21" fmla="*/ 397 h 666"/>
                <a:gd name="T22" fmla="*/ 255 w 411"/>
                <a:gd name="T23" fmla="*/ 425 h 666"/>
                <a:gd name="T24" fmla="*/ 212 w 411"/>
                <a:gd name="T25" fmla="*/ 440 h 666"/>
                <a:gd name="T26" fmla="*/ 227 w 411"/>
                <a:gd name="T27" fmla="*/ 496 h 666"/>
                <a:gd name="T28" fmla="*/ 198 w 411"/>
                <a:gd name="T29" fmla="*/ 553 h 666"/>
                <a:gd name="T30" fmla="*/ 170 w 411"/>
                <a:gd name="T31" fmla="*/ 567 h 666"/>
                <a:gd name="T32" fmla="*/ 156 w 411"/>
                <a:gd name="T33" fmla="*/ 652 h 666"/>
                <a:gd name="T34" fmla="*/ 71 w 411"/>
                <a:gd name="T35" fmla="*/ 666 h 666"/>
                <a:gd name="T36" fmla="*/ 57 w 411"/>
                <a:gd name="T37" fmla="*/ 610 h 666"/>
                <a:gd name="T38" fmla="*/ 0 w 411"/>
                <a:gd name="T39" fmla="*/ 553 h 666"/>
                <a:gd name="T40" fmla="*/ 14 w 411"/>
                <a:gd name="T41" fmla="*/ 496 h 666"/>
                <a:gd name="T42" fmla="*/ 42 w 411"/>
                <a:gd name="T43" fmla="*/ 482 h 666"/>
                <a:gd name="T44" fmla="*/ 57 w 411"/>
                <a:gd name="T45" fmla="*/ 440 h 666"/>
                <a:gd name="T46" fmla="*/ 14 w 411"/>
                <a:gd name="T47" fmla="*/ 425 h 666"/>
                <a:gd name="T48" fmla="*/ 57 w 411"/>
                <a:gd name="T49" fmla="*/ 397 h 666"/>
                <a:gd name="T50" fmla="*/ 0 w 411"/>
                <a:gd name="T51" fmla="*/ 383 h 666"/>
                <a:gd name="T52" fmla="*/ 14 w 411"/>
                <a:gd name="T53" fmla="*/ 326 h 666"/>
                <a:gd name="T54" fmla="*/ 71 w 411"/>
                <a:gd name="T55" fmla="*/ 283 h 666"/>
                <a:gd name="T56" fmla="*/ 85 w 411"/>
                <a:gd name="T57" fmla="*/ 269 h 666"/>
                <a:gd name="T58" fmla="*/ 99 w 411"/>
                <a:gd name="T59" fmla="*/ 227 h 666"/>
                <a:gd name="T60" fmla="*/ 113 w 411"/>
                <a:gd name="T61" fmla="*/ 213 h 666"/>
                <a:gd name="T62" fmla="*/ 156 w 411"/>
                <a:gd name="T63" fmla="*/ 198 h 666"/>
                <a:gd name="T64" fmla="*/ 170 w 411"/>
                <a:gd name="T65" fmla="*/ 113 h 666"/>
                <a:gd name="T66" fmla="*/ 184 w 411"/>
                <a:gd name="T67" fmla="*/ 99 h 666"/>
                <a:gd name="T68" fmla="*/ 198 w 411"/>
                <a:gd name="T69" fmla="*/ 42 h 666"/>
                <a:gd name="T70" fmla="*/ 227 w 411"/>
                <a:gd name="T71" fmla="*/ 0 h 6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1" h="666">
                  <a:moveTo>
                    <a:pt x="241" y="0"/>
                  </a:moveTo>
                  <a:lnTo>
                    <a:pt x="283" y="0"/>
                  </a:lnTo>
                  <a:lnTo>
                    <a:pt x="283" y="42"/>
                  </a:lnTo>
                  <a:lnTo>
                    <a:pt x="326" y="42"/>
                  </a:lnTo>
                  <a:lnTo>
                    <a:pt x="326" y="85"/>
                  </a:lnTo>
                  <a:lnTo>
                    <a:pt x="340" y="85"/>
                  </a:lnTo>
                  <a:lnTo>
                    <a:pt x="354" y="42"/>
                  </a:lnTo>
                  <a:lnTo>
                    <a:pt x="368" y="42"/>
                  </a:lnTo>
                  <a:lnTo>
                    <a:pt x="368" y="85"/>
                  </a:lnTo>
                  <a:lnTo>
                    <a:pt x="397" y="85"/>
                  </a:lnTo>
                  <a:lnTo>
                    <a:pt x="397" y="142"/>
                  </a:lnTo>
                  <a:lnTo>
                    <a:pt x="411" y="142"/>
                  </a:lnTo>
                  <a:lnTo>
                    <a:pt x="411" y="156"/>
                  </a:lnTo>
                  <a:lnTo>
                    <a:pt x="368" y="156"/>
                  </a:lnTo>
                  <a:lnTo>
                    <a:pt x="354" y="170"/>
                  </a:lnTo>
                  <a:lnTo>
                    <a:pt x="326" y="170"/>
                  </a:lnTo>
                  <a:lnTo>
                    <a:pt x="326" y="269"/>
                  </a:lnTo>
                  <a:lnTo>
                    <a:pt x="283" y="269"/>
                  </a:lnTo>
                  <a:lnTo>
                    <a:pt x="283" y="326"/>
                  </a:lnTo>
                  <a:lnTo>
                    <a:pt x="241" y="326"/>
                  </a:lnTo>
                  <a:lnTo>
                    <a:pt x="227" y="369"/>
                  </a:lnTo>
                  <a:lnTo>
                    <a:pt x="227" y="397"/>
                  </a:lnTo>
                  <a:lnTo>
                    <a:pt x="241" y="397"/>
                  </a:lnTo>
                  <a:lnTo>
                    <a:pt x="255" y="425"/>
                  </a:lnTo>
                  <a:lnTo>
                    <a:pt x="241" y="440"/>
                  </a:lnTo>
                  <a:lnTo>
                    <a:pt x="212" y="440"/>
                  </a:lnTo>
                  <a:lnTo>
                    <a:pt x="212" y="496"/>
                  </a:lnTo>
                  <a:lnTo>
                    <a:pt x="227" y="496"/>
                  </a:lnTo>
                  <a:lnTo>
                    <a:pt x="227" y="553"/>
                  </a:lnTo>
                  <a:lnTo>
                    <a:pt x="198" y="553"/>
                  </a:lnTo>
                  <a:lnTo>
                    <a:pt x="184" y="567"/>
                  </a:lnTo>
                  <a:lnTo>
                    <a:pt x="170" y="567"/>
                  </a:lnTo>
                  <a:lnTo>
                    <a:pt x="156" y="610"/>
                  </a:lnTo>
                  <a:lnTo>
                    <a:pt x="156" y="652"/>
                  </a:lnTo>
                  <a:lnTo>
                    <a:pt x="85" y="652"/>
                  </a:lnTo>
                  <a:lnTo>
                    <a:pt x="71" y="666"/>
                  </a:lnTo>
                  <a:lnTo>
                    <a:pt x="71" y="652"/>
                  </a:lnTo>
                  <a:lnTo>
                    <a:pt x="57" y="610"/>
                  </a:lnTo>
                  <a:lnTo>
                    <a:pt x="0" y="610"/>
                  </a:lnTo>
                  <a:lnTo>
                    <a:pt x="0" y="553"/>
                  </a:lnTo>
                  <a:lnTo>
                    <a:pt x="14" y="553"/>
                  </a:lnTo>
                  <a:lnTo>
                    <a:pt x="14" y="496"/>
                  </a:lnTo>
                  <a:lnTo>
                    <a:pt x="42" y="496"/>
                  </a:lnTo>
                  <a:lnTo>
                    <a:pt x="42" y="482"/>
                  </a:lnTo>
                  <a:lnTo>
                    <a:pt x="57" y="454"/>
                  </a:lnTo>
                  <a:lnTo>
                    <a:pt x="57" y="440"/>
                  </a:lnTo>
                  <a:lnTo>
                    <a:pt x="14" y="440"/>
                  </a:lnTo>
                  <a:lnTo>
                    <a:pt x="14" y="425"/>
                  </a:lnTo>
                  <a:lnTo>
                    <a:pt x="42" y="397"/>
                  </a:lnTo>
                  <a:lnTo>
                    <a:pt x="57" y="397"/>
                  </a:lnTo>
                  <a:lnTo>
                    <a:pt x="57" y="383"/>
                  </a:lnTo>
                  <a:lnTo>
                    <a:pt x="0" y="383"/>
                  </a:lnTo>
                  <a:lnTo>
                    <a:pt x="0" y="326"/>
                  </a:lnTo>
                  <a:lnTo>
                    <a:pt x="14" y="326"/>
                  </a:lnTo>
                  <a:lnTo>
                    <a:pt x="42" y="283"/>
                  </a:lnTo>
                  <a:lnTo>
                    <a:pt x="71" y="283"/>
                  </a:lnTo>
                  <a:lnTo>
                    <a:pt x="71" y="269"/>
                  </a:lnTo>
                  <a:lnTo>
                    <a:pt x="85" y="269"/>
                  </a:lnTo>
                  <a:lnTo>
                    <a:pt x="85" y="255"/>
                  </a:lnTo>
                  <a:lnTo>
                    <a:pt x="99" y="227"/>
                  </a:lnTo>
                  <a:lnTo>
                    <a:pt x="99" y="213"/>
                  </a:lnTo>
                  <a:lnTo>
                    <a:pt x="113" y="213"/>
                  </a:lnTo>
                  <a:lnTo>
                    <a:pt x="113" y="198"/>
                  </a:lnTo>
                  <a:lnTo>
                    <a:pt x="156" y="198"/>
                  </a:lnTo>
                  <a:lnTo>
                    <a:pt x="156" y="142"/>
                  </a:lnTo>
                  <a:lnTo>
                    <a:pt x="170" y="113"/>
                  </a:lnTo>
                  <a:lnTo>
                    <a:pt x="184" y="113"/>
                  </a:lnTo>
                  <a:lnTo>
                    <a:pt x="184" y="99"/>
                  </a:lnTo>
                  <a:lnTo>
                    <a:pt x="198" y="99"/>
                  </a:lnTo>
                  <a:lnTo>
                    <a:pt x="198" y="42"/>
                  </a:lnTo>
                  <a:lnTo>
                    <a:pt x="227" y="42"/>
                  </a:lnTo>
                  <a:lnTo>
                    <a:pt x="227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0" name="Freeform 281"/>
            <p:cNvSpPr>
              <a:spLocks/>
            </p:cNvSpPr>
            <p:nvPr/>
          </p:nvSpPr>
          <p:spPr bwMode="auto">
            <a:xfrm>
              <a:off x="3899" y="3022"/>
              <a:ext cx="1531" cy="1021"/>
            </a:xfrm>
            <a:custGeom>
              <a:avLst/>
              <a:gdLst>
                <a:gd name="T0" fmla="*/ 936 w 1531"/>
                <a:gd name="T1" fmla="*/ 28 h 1021"/>
                <a:gd name="T2" fmla="*/ 950 w 1531"/>
                <a:gd name="T3" fmla="*/ 85 h 1021"/>
                <a:gd name="T4" fmla="*/ 964 w 1531"/>
                <a:gd name="T5" fmla="*/ 170 h 1021"/>
                <a:gd name="T6" fmla="*/ 1078 w 1531"/>
                <a:gd name="T7" fmla="*/ 241 h 1021"/>
                <a:gd name="T8" fmla="*/ 1134 w 1531"/>
                <a:gd name="T9" fmla="*/ 198 h 1021"/>
                <a:gd name="T10" fmla="*/ 1219 w 1531"/>
                <a:gd name="T11" fmla="*/ 198 h 1021"/>
                <a:gd name="T12" fmla="*/ 1432 w 1531"/>
                <a:gd name="T13" fmla="*/ 241 h 1021"/>
                <a:gd name="T14" fmla="*/ 1503 w 1531"/>
                <a:gd name="T15" fmla="*/ 283 h 1021"/>
                <a:gd name="T16" fmla="*/ 1489 w 1531"/>
                <a:gd name="T17" fmla="*/ 297 h 1021"/>
                <a:gd name="T18" fmla="*/ 1489 w 1531"/>
                <a:gd name="T19" fmla="*/ 354 h 1021"/>
                <a:gd name="T20" fmla="*/ 1517 w 1531"/>
                <a:gd name="T21" fmla="*/ 468 h 1021"/>
                <a:gd name="T22" fmla="*/ 1418 w 1531"/>
                <a:gd name="T23" fmla="*/ 524 h 1021"/>
                <a:gd name="T24" fmla="*/ 1361 w 1531"/>
                <a:gd name="T25" fmla="*/ 581 h 1021"/>
                <a:gd name="T26" fmla="*/ 1333 w 1531"/>
                <a:gd name="T27" fmla="*/ 638 h 1021"/>
                <a:gd name="T28" fmla="*/ 1276 w 1531"/>
                <a:gd name="T29" fmla="*/ 695 h 1021"/>
                <a:gd name="T30" fmla="*/ 1177 w 1531"/>
                <a:gd name="T31" fmla="*/ 751 h 1021"/>
                <a:gd name="T32" fmla="*/ 1177 w 1531"/>
                <a:gd name="T33" fmla="*/ 851 h 1021"/>
                <a:gd name="T34" fmla="*/ 1177 w 1531"/>
                <a:gd name="T35" fmla="*/ 822 h 1021"/>
                <a:gd name="T36" fmla="*/ 1234 w 1531"/>
                <a:gd name="T37" fmla="*/ 851 h 1021"/>
                <a:gd name="T38" fmla="*/ 1304 w 1531"/>
                <a:gd name="T39" fmla="*/ 851 h 1021"/>
                <a:gd name="T40" fmla="*/ 1219 w 1531"/>
                <a:gd name="T41" fmla="*/ 907 h 1021"/>
                <a:gd name="T42" fmla="*/ 1177 w 1531"/>
                <a:gd name="T43" fmla="*/ 936 h 1021"/>
                <a:gd name="T44" fmla="*/ 1063 w 1531"/>
                <a:gd name="T45" fmla="*/ 1021 h 1021"/>
                <a:gd name="T46" fmla="*/ 1049 w 1531"/>
                <a:gd name="T47" fmla="*/ 922 h 1021"/>
                <a:gd name="T48" fmla="*/ 978 w 1531"/>
                <a:gd name="T49" fmla="*/ 922 h 1021"/>
                <a:gd name="T50" fmla="*/ 1007 w 1531"/>
                <a:gd name="T51" fmla="*/ 865 h 1021"/>
                <a:gd name="T52" fmla="*/ 1106 w 1531"/>
                <a:gd name="T53" fmla="*/ 822 h 1021"/>
                <a:gd name="T54" fmla="*/ 1078 w 1531"/>
                <a:gd name="T55" fmla="*/ 794 h 1021"/>
                <a:gd name="T56" fmla="*/ 950 w 1531"/>
                <a:gd name="T57" fmla="*/ 822 h 1021"/>
                <a:gd name="T58" fmla="*/ 922 w 1531"/>
                <a:gd name="T59" fmla="*/ 766 h 1021"/>
                <a:gd name="T60" fmla="*/ 865 w 1531"/>
                <a:gd name="T61" fmla="*/ 766 h 1021"/>
                <a:gd name="T62" fmla="*/ 808 w 1531"/>
                <a:gd name="T63" fmla="*/ 794 h 1021"/>
                <a:gd name="T64" fmla="*/ 737 w 1531"/>
                <a:gd name="T65" fmla="*/ 822 h 1021"/>
                <a:gd name="T66" fmla="*/ 681 w 1531"/>
                <a:gd name="T67" fmla="*/ 936 h 1021"/>
                <a:gd name="T68" fmla="*/ 610 w 1531"/>
                <a:gd name="T69" fmla="*/ 922 h 1021"/>
                <a:gd name="T70" fmla="*/ 681 w 1531"/>
                <a:gd name="T71" fmla="*/ 794 h 1021"/>
                <a:gd name="T72" fmla="*/ 638 w 1531"/>
                <a:gd name="T73" fmla="*/ 652 h 1021"/>
                <a:gd name="T74" fmla="*/ 510 w 1531"/>
                <a:gd name="T75" fmla="*/ 624 h 1021"/>
                <a:gd name="T76" fmla="*/ 454 w 1531"/>
                <a:gd name="T77" fmla="*/ 581 h 1021"/>
                <a:gd name="T78" fmla="*/ 354 w 1531"/>
                <a:gd name="T79" fmla="*/ 638 h 1021"/>
                <a:gd name="T80" fmla="*/ 227 w 1531"/>
                <a:gd name="T81" fmla="*/ 695 h 1021"/>
                <a:gd name="T82" fmla="*/ 85 w 1531"/>
                <a:gd name="T83" fmla="*/ 695 h 1021"/>
                <a:gd name="T84" fmla="*/ 14 w 1531"/>
                <a:gd name="T85" fmla="*/ 638 h 1021"/>
                <a:gd name="T86" fmla="*/ 14 w 1531"/>
                <a:gd name="T87" fmla="*/ 468 h 1021"/>
                <a:gd name="T88" fmla="*/ 85 w 1531"/>
                <a:gd name="T89" fmla="*/ 368 h 1021"/>
                <a:gd name="T90" fmla="*/ 113 w 1531"/>
                <a:gd name="T91" fmla="*/ 297 h 1021"/>
                <a:gd name="T92" fmla="*/ 156 w 1531"/>
                <a:gd name="T93" fmla="*/ 184 h 1021"/>
                <a:gd name="T94" fmla="*/ 298 w 1531"/>
                <a:gd name="T95" fmla="*/ 127 h 1021"/>
                <a:gd name="T96" fmla="*/ 525 w 1531"/>
                <a:gd name="T97" fmla="*/ 170 h 1021"/>
                <a:gd name="T98" fmla="*/ 581 w 1531"/>
                <a:gd name="T99" fmla="*/ 170 h 1021"/>
                <a:gd name="T100" fmla="*/ 652 w 1531"/>
                <a:gd name="T101" fmla="*/ 170 h 1021"/>
                <a:gd name="T102" fmla="*/ 709 w 1531"/>
                <a:gd name="T103" fmla="*/ 70 h 1021"/>
                <a:gd name="T104" fmla="*/ 808 w 1531"/>
                <a:gd name="T105" fmla="*/ 14 h 1021"/>
                <a:gd name="T106" fmla="*/ 851 w 1531"/>
                <a:gd name="T107" fmla="*/ 14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31" h="1021">
                  <a:moveTo>
                    <a:pt x="893" y="0"/>
                  </a:moveTo>
                  <a:lnTo>
                    <a:pt x="907" y="14"/>
                  </a:lnTo>
                  <a:lnTo>
                    <a:pt x="922" y="14"/>
                  </a:lnTo>
                  <a:lnTo>
                    <a:pt x="936" y="28"/>
                  </a:lnTo>
                  <a:lnTo>
                    <a:pt x="936" y="56"/>
                  </a:lnTo>
                  <a:lnTo>
                    <a:pt x="950" y="56"/>
                  </a:lnTo>
                  <a:lnTo>
                    <a:pt x="964" y="70"/>
                  </a:lnTo>
                  <a:lnTo>
                    <a:pt x="950" y="85"/>
                  </a:lnTo>
                  <a:lnTo>
                    <a:pt x="936" y="85"/>
                  </a:lnTo>
                  <a:lnTo>
                    <a:pt x="936" y="127"/>
                  </a:lnTo>
                  <a:lnTo>
                    <a:pt x="950" y="127"/>
                  </a:lnTo>
                  <a:lnTo>
                    <a:pt x="964" y="170"/>
                  </a:lnTo>
                  <a:lnTo>
                    <a:pt x="1049" y="170"/>
                  </a:lnTo>
                  <a:lnTo>
                    <a:pt x="1063" y="184"/>
                  </a:lnTo>
                  <a:lnTo>
                    <a:pt x="1063" y="226"/>
                  </a:lnTo>
                  <a:lnTo>
                    <a:pt x="1078" y="241"/>
                  </a:lnTo>
                  <a:lnTo>
                    <a:pt x="1092" y="241"/>
                  </a:lnTo>
                  <a:lnTo>
                    <a:pt x="1106" y="226"/>
                  </a:lnTo>
                  <a:lnTo>
                    <a:pt x="1134" y="226"/>
                  </a:lnTo>
                  <a:lnTo>
                    <a:pt x="1134" y="198"/>
                  </a:lnTo>
                  <a:lnTo>
                    <a:pt x="1148" y="198"/>
                  </a:lnTo>
                  <a:lnTo>
                    <a:pt x="1177" y="226"/>
                  </a:lnTo>
                  <a:lnTo>
                    <a:pt x="1205" y="226"/>
                  </a:lnTo>
                  <a:lnTo>
                    <a:pt x="1219" y="198"/>
                  </a:lnTo>
                  <a:lnTo>
                    <a:pt x="1290" y="198"/>
                  </a:lnTo>
                  <a:lnTo>
                    <a:pt x="1290" y="226"/>
                  </a:lnTo>
                  <a:lnTo>
                    <a:pt x="1432" y="226"/>
                  </a:lnTo>
                  <a:lnTo>
                    <a:pt x="1432" y="241"/>
                  </a:lnTo>
                  <a:lnTo>
                    <a:pt x="1460" y="241"/>
                  </a:lnTo>
                  <a:lnTo>
                    <a:pt x="1475" y="255"/>
                  </a:lnTo>
                  <a:lnTo>
                    <a:pt x="1489" y="255"/>
                  </a:lnTo>
                  <a:lnTo>
                    <a:pt x="1503" y="283"/>
                  </a:lnTo>
                  <a:lnTo>
                    <a:pt x="1517" y="297"/>
                  </a:lnTo>
                  <a:lnTo>
                    <a:pt x="1503" y="312"/>
                  </a:lnTo>
                  <a:lnTo>
                    <a:pt x="1489" y="312"/>
                  </a:lnTo>
                  <a:lnTo>
                    <a:pt x="1489" y="297"/>
                  </a:lnTo>
                  <a:lnTo>
                    <a:pt x="1475" y="312"/>
                  </a:lnTo>
                  <a:lnTo>
                    <a:pt x="1475" y="340"/>
                  </a:lnTo>
                  <a:lnTo>
                    <a:pt x="1489" y="340"/>
                  </a:lnTo>
                  <a:lnTo>
                    <a:pt x="1489" y="354"/>
                  </a:lnTo>
                  <a:lnTo>
                    <a:pt x="1517" y="368"/>
                  </a:lnTo>
                  <a:lnTo>
                    <a:pt x="1531" y="368"/>
                  </a:lnTo>
                  <a:lnTo>
                    <a:pt x="1531" y="453"/>
                  </a:lnTo>
                  <a:lnTo>
                    <a:pt x="1517" y="468"/>
                  </a:lnTo>
                  <a:lnTo>
                    <a:pt x="1460" y="468"/>
                  </a:lnTo>
                  <a:lnTo>
                    <a:pt x="1460" y="510"/>
                  </a:lnTo>
                  <a:lnTo>
                    <a:pt x="1432" y="510"/>
                  </a:lnTo>
                  <a:lnTo>
                    <a:pt x="1418" y="524"/>
                  </a:lnTo>
                  <a:lnTo>
                    <a:pt x="1418" y="539"/>
                  </a:lnTo>
                  <a:lnTo>
                    <a:pt x="1432" y="539"/>
                  </a:lnTo>
                  <a:lnTo>
                    <a:pt x="1432" y="581"/>
                  </a:lnTo>
                  <a:lnTo>
                    <a:pt x="1361" y="581"/>
                  </a:lnTo>
                  <a:lnTo>
                    <a:pt x="1347" y="595"/>
                  </a:lnTo>
                  <a:lnTo>
                    <a:pt x="1347" y="624"/>
                  </a:lnTo>
                  <a:lnTo>
                    <a:pt x="1333" y="624"/>
                  </a:lnTo>
                  <a:lnTo>
                    <a:pt x="1333" y="638"/>
                  </a:lnTo>
                  <a:lnTo>
                    <a:pt x="1304" y="638"/>
                  </a:lnTo>
                  <a:lnTo>
                    <a:pt x="1290" y="652"/>
                  </a:lnTo>
                  <a:lnTo>
                    <a:pt x="1276" y="652"/>
                  </a:lnTo>
                  <a:lnTo>
                    <a:pt x="1276" y="695"/>
                  </a:lnTo>
                  <a:lnTo>
                    <a:pt x="1205" y="695"/>
                  </a:lnTo>
                  <a:lnTo>
                    <a:pt x="1205" y="737"/>
                  </a:lnTo>
                  <a:lnTo>
                    <a:pt x="1191" y="737"/>
                  </a:lnTo>
                  <a:lnTo>
                    <a:pt x="1177" y="751"/>
                  </a:lnTo>
                  <a:lnTo>
                    <a:pt x="1134" y="751"/>
                  </a:lnTo>
                  <a:lnTo>
                    <a:pt x="1134" y="822"/>
                  </a:lnTo>
                  <a:lnTo>
                    <a:pt x="1148" y="822"/>
                  </a:lnTo>
                  <a:lnTo>
                    <a:pt x="1177" y="851"/>
                  </a:lnTo>
                  <a:lnTo>
                    <a:pt x="1177" y="865"/>
                  </a:lnTo>
                  <a:lnTo>
                    <a:pt x="1205" y="865"/>
                  </a:lnTo>
                  <a:lnTo>
                    <a:pt x="1205" y="822"/>
                  </a:lnTo>
                  <a:lnTo>
                    <a:pt x="1177" y="822"/>
                  </a:lnTo>
                  <a:lnTo>
                    <a:pt x="1177" y="808"/>
                  </a:lnTo>
                  <a:lnTo>
                    <a:pt x="1205" y="808"/>
                  </a:lnTo>
                  <a:lnTo>
                    <a:pt x="1219" y="822"/>
                  </a:lnTo>
                  <a:lnTo>
                    <a:pt x="1234" y="851"/>
                  </a:lnTo>
                  <a:lnTo>
                    <a:pt x="1248" y="851"/>
                  </a:lnTo>
                  <a:lnTo>
                    <a:pt x="1262" y="822"/>
                  </a:lnTo>
                  <a:lnTo>
                    <a:pt x="1290" y="822"/>
                  </a:lnTo>
                  <a:lnTo>
                    <a:pt x="1304" y="851"/>
                  </a:lnTo>
                  <a:lnTo>
                    <a:pt x="1304" y="865"/>
                  </a:lnTo>
                  <a:lnTo>
                    <a:pt x="1290" y="879"/>
                  </a:lnTo>
                  <a:lnTo>
                    <a:pt x="1290" y="907"/>
                  </a:lnTo>
                  <a:lnTo>
                    <a:pt x="1219" y="907"/>
                  </a:lnTo>
                  <a:lnTo>
                    <a:pt x="1219" y="922"/>
                  </a:lnTo>
                  <a:lnTo>
                    <a:pt x="1205" y="922"/>
                  </a:lnTo>
                  <a:lnTo>
                    <a:pt x="1205" y="936"/>
                  </a:lnTo>
                  <a:lnTo>
                    <a:pt x="1177" y="936"/>
                  </a:lnTo>
                  <a:lnTo>
                    <a:pt x="1148" y="978"/>
                  </a:lnTo>
                  <a:lnTo>
                    <a:pt x="1134" y="978"/>
                  </a:lnTo>
                  <a:lnTo>
                    <a:pt x="1134" y="1021"/>
                  </a:lnTo>
                  <a:lnTo>
                    <a:pt x="1063" y="1021"/>
                  </a:lnTo>
                  <a:lnTo>
                    <a:pt x="1049" y="978"/>
                  </a:lnTo>
                  <a:lnTo>
                    <a:pt x="1063" y="978"/>
                  </a:lnTo>
                  <a:lnTo>
                    <a:pt x="1063" y="936"/>
                  </a:lnTo>
                  <a:lnTo>
                    <a:pt x="1049" y="922"/>
                  </a:lnTo>
                  <a:lnTo>
                    <a:pt x="1049" y="936"/>
                  </a:lnTo>
                  <a:lnTo>
                    <a:pt x="1007" y="936"/>
                  </a:lnTo>
                  <a:lnTo>
                    <a:pt x="1007" y="922"/>
                  </a:lnTo>
                  <a:lnTo>
                    <a:pt x="978" y="922"/>
                  </a:lnTo>
                  <a:lnTo>
                    <a:pt x="964" y="907"/>
                  </a:lnTo>
                  <a:lnTo>
                    <a:pt x="978" y="879"/>
                  </a:lnTo>
                  <a:lnTo>
                    <a:pt x="992" y="865"/>
                  </a:lnTo>
                  <a:lnTo>
                    <a:pt x="1007" y="865"/>
                  </a:lnTo>
                  <a:lnTo>
                    <a:pt x="1021" y="851"/>
                  </a:lnTo>
                  <a:lnTo>
                    <a:pt x="1049" y="851"/>
                  </a:lnTo>
                  <a:lnTo>
                    <a:pt x="1049" y="822"/>
                  </a:lnTo>
                  <a:lnTo>
                    <a:pt x="1106" y="822"/>
                  </a:lnTo>
                  <a:lnTo>
                    <a:pt x="1106" y="794"/>
                  </a:lnTo>
                  <a:lnTo>
                    <a:pt x="1092" y="794"/>
                  </a:lnTo>
                  <a:lnTo>
                    <a:pt x="1078" y="766"/>
                  </a:lnTo>
                  <a:lnTo>
                    <a:pt x="1078" y="794"/>
                  </a:lnTo>
                  <a:lnTo>
                    <a:pt x="1035" y="794"/>
                  </a:lnTo>
                  <a:lnTo>
                    <a:pt x="1021" y="808"/>
                  </a:lnTo>
                  <a:lnTo>
                    <a:pt x="964" y="808"/>
                  </a:lnTo>
                  <a:lnTo>
                    <a:pt x="950" y="822"/>
                  </a:lnTo>
                  <a:lnTo>
                    <a:pt x="893" y="822"/>
                  </a:lnTo>
                  <a:lnTo>
                    <a:pt x="893" y="794"/>
                  </a:lnTo>
                  <a:lnTo>
                    <a:pt x="907" y="794"/>
                  </a:lnTo>
                  <a:lnTo>
                    <a:pt x="922" y="766"/>
                  </a:lnTo>
                  <a:lnTo>
                    <a:pt x="893" y="766"/>
                  </a:lnTo>
                  <a:lnTo>
                    <a:pt x="893" y="751"/>
                  </a:lnTo>
                  <a:lnTo>
                    <a:pt x="865" y="751"/>
                  </a:lnTo>
                  <a:lnTo>
                    <a:pt x="865" y="766"/>
                  </a:lnTo>
                  <a:lnTo>
                    <a:pt x="851" y="766"/>
                  </a:lnTo>
                  <a:lnTo>
                    <a:pt x="822" y="751"/>
                  </a:lnTo>
                  <a:lnTo>
                    <a:pt x="822" y="794"/>
                  </a:lnTo>
                  <a:lnTo>
                    <a:pt x="808" y="794"/>
                  </a:lnTo>
                  <a:lnTo>
                    <a:pt x="794" y="808"/>
                  </a:lnTo>
                  <a:lnTo>
                    <a:pt x="766" y="808"/>
                  </a:lnTo>
                  <a:lnTo>
                    <a:pt x="766" y="822"/>
                  </a:lnTo>
                  <a:lnTo>
                    <a:pt x="737" y="822"/>
                  </a:lnTo>
                  <a:lnTo>
                    <a:pt x="723" y="851"/>
                  </a:lnTo>
                  <a:lnTo>
                    <a:pt x="723" y="922"/>
                  </a:lnTo>
                  <a:lnTo>
                    <a:pt x="695" y="922"/>
                  </a:lnTo>
                  <a:lnTo>
                    <a:pt x="681" y="936"/>
                  </a:lnTo>
                  <a:lnTo>
                    <a:pt x="681" y="978"/>
                  </a:lnTo>
                  <a:lnTo>
                    <a:pt x="581" y="978"/>
                  </a:lnTo>
                  <a:lnTo>
                    <a:pt x="581" y="936"/>
                  </a:lnTo>
                  <a:lnTo>
                    <a:pt x="610" y="922"/>
                  </a:lnTo>
                  <a:lnTo>
                    <a:pt x="610" y="822"/>
                  </a:lnTo>
                  <a:lnTo>
                    <a:pt x="723" y="822"/>
                  </a:lnTo>
                  <a:lnTo>
                    <a:pt x="723" y="794"/>
                  </a:lnTo>
                  <a:lnTo>
                    <a:pt x="681" y="794"/>
                  </a:lnTo>
                  <a:lnTo>
                    <a:pt x="681" y="737"/>
                  </a:lnTo>
                  <a:lnTo>
                    <a:pt x="666" y="695"/>
                  </a:lnTo>
                  <a:lnTo>
                    <a:pt x="638" y="695"/>
                  </a:lnTo>
                  <a:lnTo>
                    <a:pt x="638" y="652"/>
                  </a:lnTo>
                  <a:lnTo>
                    <a:pt x="624" y="652"/>
                  </a:lnTo>
                  <a:lnTo>
                    <a:pt x="624" y="638"/>
                  </a:lnTo>
                  <a:lnTo>
                    <a:pt x="610" y="624"/>
                  </a:lnTo>
                  <a:lnTo>
                    <a:pt x="510" y="624"/>
                  </a:lnTo>
                  <a:lnTo>
                    <a:pt x="510" y="595"/>
                  </a:lnTo>
                  <a:lnTo>
                    <a:pt x="496" y="595"/>
                  </a:lnTo>
                  <a:lnTo>
                    <a:pt x="496" y="581"/>
                  </a:lnTo>
                  <a:lnTo>
                    <a:pt x="454" y="581"/>
                  </a:lnTo>
                  <a:lnTo>
                    <a:pt x="440" y="595"/>
                  </a:lnTo>
                  <a:lnTo>
                    <a:pt x="440" y="624"/>
                  </a:lnTo>
                  <a:lnTo>
                    <a:pt x="369" y="624"/>
                  </a:lnTo>
                  <a:lnTo>
                    <a:pt x="354" y="638"/>
                  </a:lnTo>
                  <a:lnTo>
                    <a:pt x="354" y="652"/>
                  </a:lnTo>
                  <a:lnTo>
                    <a:pt x="284" y="652"/>
                  </a:lnTo>
                  <a:lnTo>
                    <a:pt x="255" y="695"/>
                  </a:lnTo>
                  <a:lnTo>
                    <a:pt x="227" y="695"/>
                  </a:lnTo>
                  <a:lnTo>
                    <a:pt x="213" y="652"/>
                  </a:lnTo>
                  <a:lnTo>
                    <a:pt x="156" y="652"/>
                  </a:lnTo>
                  <a:lnTo>
                    <a:pt x="156" y="695"/>
                  </a:lnTo>
                  <a:lnTo>
                    <a:pt x="85" y="695"/>
                  </a:lnTo>
                  <a:lnTo>
                    <a:pt x="85" y="652"/>
                  </a:lnTo>
                  <a:lnTo>
                    <a:pt x="43" y="652"/>
                  </a:lnTo>
                  <a:lnTo>
                    <a:pt x="43" y="638"/>
                  </a:lnTo>
                  <a:lnTo>
                    <a:pt x="14" y="638"/>
                  </a:lnTo>
                  <a:lnTo>
                    <a:pt x="0" y="624"/>
                  </a:lnTo>
                  <a:lnTo>
                    <a:pt x="0" y="539"/>
                  </a:lnTo>
                  <a:lnTo>
                    <a:pt x="14" y="539"/>
                  </a:lnTo>
                  <a:lnTo>
                    <a:pt x="14" y="468"/>
                  </a:lnTo>
                  <a:lnTo>
                    <a:pt x="43" y="468"/>
                  </a:lnTo>
                  <a:lnTo>
                    <a:pt x="43" y="411"/>
                  </a:lnTo>
                  <a:lnTo>
                    <a:pt x="85" y="411"/>
                  </a:lnTo>
                  <a:lnTo>
                    <a:pt x="85" y="368"/>
                  </a:lnTo>
                  <a:lnTo>
                    <a:pt x="156" y="368"/>
                  </a:lnTo>
                  <a:lnTo>
                    <a:pt x="156" y="312"/>
                  </a:lnTo>
                  <a:lnTo>
                    <a:pt x="142" y="297"/>
                  </a:lnTo>
                  <a:lnTo>
                    <a:pt x="113" y="297"/>
                  </a:lnTo>
                  <a:lnTo>
                    <a:pt x="113" y="255"/>
                  </a:lnTo>
                  <a:lnTo>
                    <a:pt x="85" y="255"/>
                  </a:lnTo>
                  <a:lnTo>
                    <a:pt x="85" y="184"/>
                  </a:lnTo>
                  <a:lnTo>
                    <a:pt x="156" y="184"/>
                  </a:lnTo>
                  <a:lnTo>
                    <a:pt x="170" y="170"/>
                  </a:lnTo>
                  <a:lnTo>
                    <a:pt x="255" y="170"/>
                  </a:lnTo>
                  <a:lnTo>
                    <a:pt x="255" y="127"/>
                  </a:lnTo>
                  <a:lnTo>
                    <a:pt x="298" y="127"/>
                  </a:lnTo>
                  <a:lnTo>
                    <a:pt x="326" y="170"/>
                  </a:lnTo>
                  <a:lnTo>
                    <a:pt x="326" y="184"/>
                  </a:lnTo>
                  <a:lnTo>
                    <a:pt x="510" y="184"/>
                  </a:lnTo>
                  <a:lnTo>
                    <a:pt x="525" y="170"/>
                  </a:lnTo>
                  <a:lnTo>
                    <a:pt x="539" y="170"/>
                  </a:lnTo>
                  <a:lnTo>
                    <a:pt x="539" y="184"/>
                  </a:lnTo>
                  <a:lnTo>
                    <a:pt x="581" y="184"/>
                  </a:lnTo>
                  <a:lnTo>
                    <a:pt x="581" y="170"/>
                  </a:lnTo>
                  <a:lnTo>
                    <a:pt x="610" y="170"/>
                  </a:lnTo>
                  <a:lnTo>
                    <a:pt x="610" y="127"/>
                  </a:lnTo>
                  <a:lnTo>
                    <a:pt x="624" y="170"/>
                  </a:lnTo>
                  <a:lnTo>
                    <a:pt x="652" y="170"/>
                  </a:lnTo>
                  <a:lnTo>
                    <a:pt x="652" y="127"/>
                  </a:lnTo>
                  <a:lnTo>
                    <a:pt x="666" y="85"/>
                  </a:lnTo>
                  <a:lnTo>
                    <a:pt x="695" y="85"/>
                  </a:lnTo>
                  <a:lnTo>
                    <a:pt x="709" y="70"/>
                  </a:lnTo>
                  <a:lnTo>
                    <a:pt x="780" y="70"/>
                  </a:lnTo>
                  <a:lnTo>
                    <a:pt x="794" y="56"/>
                  </a:lnTo>
                  <a:lnTo>
                    <a:pt x="794" y="28"/>
                  </a:lnTo>
                  <a:lnTo>
                    <a:pt x="808" y="14"/>
                  </a:lnTo>
                  <a:lnTo>
                    <a:pt x="822" y="14"/>
                  </a:lnTo>
                  <a:lnTo>
                    <a:pt x="822" y="28"/>
                  </a:lnTo>
                  <a:lnTo>
                    <a:pt x="851" y="28"/>
                  </a:lnTo>
                  <a:lnTo>
                    <a:pt x="851" y="14"/>
                  </a:lnTo>
                  <a:lnTo>
                    <a:pt x="893" y="14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1" name="Freeform 282"/>
            <p:cNvSpPr>
              <a:spLocks/>
            </p:cNvSpPr>
            <p:nvPr/>
          </p:nvSpPr>
          <p:spPr bwMode="auto">
            <a:xfrm>
              <a:off x="3771" y="3646"/>
              <a:ext cx="823" cy="581"/>
            </a:xfrm>
            <a:custGeom>
              <a:avLst/>
              <a:gdLst>
                <a:gd name="T0" fmla="*/ 525 w 823"/>
                <a:gd name="T1" fmla="*/ 0 h 581"/>
                <a:gd name="T2" fmla="*/ 568 w 823"/>
                <a:gd name="T3" fmla="*/ 14 h 581"/>
                <a:gd name="T4" fmla="*/ 610 w 823"/>
                <a:gd name="T5" fmla="*/ 71 h 581"/>
                <a:gd name="T6" fmla="*/ 624 w 823"/>
                <a:gd name="T7" fmla="*/ 127 h 581"/>
                <a:gd name="T8" fmla="*/ 653 w 823"/>
                <a:gd name="T9" fmla="*/ 142 h 581"/>
                <a:gd name="T10" fmla="*/ 667 w 823"/>
                <a:gd name="T11" fmla="*/ 170 h 581"/>
                <a:gd name="T12" fmla="*/ 695 w 823"/>
                <a:gd name="T13" fmla="*/ 198 h 581"/>
                <a:gd name="T14" fmla="*/ 667 w 823"/>
                <a:gd name="T15" fmla="*/ 312 h 581"/>
                <a:gd name="T16" fmla="*/ 809 w 823"/>
                <a:gd name="T17" fmla="*/ 354 h 581"/>
                <a:gd name="T18" fmla="*/ 823 w 823"/>
                <a:gd name="T19" fmla="*/ 411 h 581"/>
                <a:gd name="T20" fmla="*/ 794 w 823"/>
                <a:gd name="T21" fmla="*/ 425 h 581"/>
                <a:gd name="T22" fmla="*/ 780 w 823"/>
                <a:gd name="T23" fmla="*/ 411 h 581"/>
                <a:gd name="T24" fmla="*/ 766 w 823"/>
                <a:gd name="T25" fmla="*/ 425 h 581"/>
                <a:gd name="T26" fmla="*/ 752 w 823"/>
                <a:gd name="T27" fmla="*/ 454 h 581"/>
                <a:gd name="T28" fmla="*/ 766 w 823"/>
                <a:gd name="T29" fmla="*/ 468 h 581"/>
                <a:gd name="T30" fmla="*/ 752 w 823"/>
                <a:gd name="T31" fmla="*/ 525 h 581"/>
                <a:gd name="T32" fmla="*/ 738 w 823"/>
                <a:gd name="T33" fmla="*/ 567 h 581"/>
                <a:gd name="T34" fmla="*/ 610 w 823"/>
                <a:gd name="T35" fmla="*/ 525 h 581"/>
                <a:gd name="T36" fmla="*/ 596 w 823"/>
                <a:gd name="T37" fmla="*/ 525 h 581"/>
                <a:gd name="T38" fmla="*/ 539 w 823"/>
                <a:gd name="T39" fmla="*/ 539 h 581"/>
                <a:gd name="T40" fmla="*/ 511 w 823"/>
                <a:gd name="T41" fmla="*/ 567 h 581"/>
                <a:gd name="T42" fmla="*/ 482 w 823"/>
                <a:gd name="T43" fmla="*/ 581 h 581"/>
                <a:gd name="T44" fmla="*/ 284 w 823"/>
                <a:gd name="T45" fmla="*/ 567 h 581"/>
                <a:gd name="T46" fmla="*/ 241 w 823"/>
                <a:gd name="T47" fmla="*/ 581 h 581"/>
                <a:gd name="T48" fmla="*/ 213 w 823"/>
                <a:gd name="T49" fmla="*/ 567 h 581"/>
                <a:gd name="T50" fmla="*/ 171 w 823"/>
                <a:gd name="T51" fmla="*/ 525 h 581"/>
                <a:gd name="T52" fmla="*/ 199 w 823"/>
                <a:gd name="T53" fmla="*/ 482 h 581"/>
                <a:gd name="T54" fmla="*/ 142 w 823"/>
                <a:gd name="T55" fmla="*/ 510 h 581"/>
                <a:gd name="T56" fmla="*/ 128 w 823"/>
                <a:gd name="T57" fmla="*/ 482 h 581"/>
                <a:gd name="T58" fmla="*/ 71 w 823"/>
                <a:gd name="T59" fmla="*/ 468 h 581"/>
                <a:gd name="T60" fmla="*/ 15 w 823"/>
                <a:gd name="T61" fmla="*/ 411 h 581"/>
                <a:gd name="T62" fmla="*/ 15 w 823"/>
                <a:gd name="T63" fmla="*/ 354 h 581"/>
                <a:gd name="T64" fmla="*/ 0 w 823"/>
                <a:gd name="T65" fmla="*/ 312 h 581"/>
                <a:gd name="T66" fmla="*/ 43 w 823"/>
                <a:gd name="T67" fmla="*/ 298 h 581"/>
                <a:gd name="T68" fmla="*/ 71 w 823"/>
                <a:gd name="T69" fmla="*/ 283 h 581"/>
                <a:gd name="T70" fmla="*/ 85 w 823"/>
                <a:gd name="T71" fmla="*/ 241 h 581"/>
                <a:gd name="T72" fmla="*/ 100 w 823"/>
                <a:gd name="T73" fmla="*/ 184 h 581"/>
                <a:gd name="T74" fmla="*/ 128 w 823"/>
                <a:gd name="T75" fmla="*/ 127 h 581"/>
                <a:gd name="T76" fmla="*/ 171 w 823"/>
                <a:gd name="T77" fmla="*/ 113 h 581"/>
                <a:gd name="T78" fmla="*/ 213 w 823"/>
                <a:gd name="T79" fmla="*/ 28 h 581"/>
                <a:gd name="T80" fmla="*/ 284 w 823"/>
                <a:gd name="T81" fmla="*/ 71 h 581"/>
                <a:gd name="T82" fmla="*/ 341 w 823"/>
                <a:gd name="T83" fmla="*/ 28 h 581"/>
                <a:gd name="T84" fmla="*/ 383 w 823"/>
                <a:gd name="T85" fmla="*/ 71 h 581"/>
                <a:gd name="T86" fmla="*/ 482 w 823"/>
                <a:gd name="T87" fmla="*/ 28 h 581"/>
                <a:gd name="T88" fmla="*/ 497 w 823"/>
                <a:gd name="T89" fmla="*/ 0 h 5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3" h="581">
                  <a:moveTo>
                    <a:pt x="497" y="0"/>
                  </a:moveTo>
                  <a:lnTo>
                    <a:pt x="525" y="0"/>
                  </a:lnTo>
                  <a:lnTo>
                    <a:pt x="525" y="14"/>
                  </a:lnTo>
                  <a:lnTo>
                    <a:pt x="568" y="14"/>
                  </a:lnTo>
                  <a:lnTo>
                    <a:pt x="568" y="71"/>
                  </a:lnTo>
                  <a:lnTo>
                    <a:pt x="610" y="71"/>
                  </a:lnTo>
                  <a:lnTo>
                    <a:pt x="610" y="127"/>
                  </a:lnTo>
                  <a:lnTo>
                    <a:pt x="624" y="127"/>
                  </a:lnTo>
                  <a:lnTo>
                    <a:pt x="638" y="142"/>
                  </a:lnTo>
                  <a:lnTo>
                    <a:pt x="653" y="142"/>
                  </a:lnTo>
                  <a:lnTo>
                    <a:pt x="653" y="170"/>
                  </a:lnTo>
                  <a:lnTo>
                    <a:pt x="667" y="170"/>
                  </a:lnTo>
                  <a:lnTo>
                    <a:pt x="667" y="184"/>
                  </a:lnTo>
                  <a:lnTo>
                    <a:pt x="695" y="198"/>
                  </a:lnTo>
                  <a:lnTo>
                    <a:pt x="667" y="198"/>
                  </a:lnTo>
                  <a:lnTo>
                    <a:pt x="667" y="312"/>
                  </a:lnTo>
                  <a:lnTo>
                    <a:pt x="695" y="354"/>
                  </a:lnTo>
                  <a:lnTo>
                    <a:pt x="809" y="354"/>
                  </a:lnTo>
                  <a:lnTo>
                    <a:pt x="823" y="397"/>
                  </a:lnTo>
                  <a:lnTo>
                    <a:pt x="823" y="411"/>
                  </a:lnTo>
                  <a:lnTo>
                    <a:pt x="809" y="411"/>
                  </a:lnTo>
                  <a:lnTo>
                    <a:pt x="794" y="425"/>
                  </a:lnTo>
                  <a:lnTo>
                    <a:pt x="780" y="425"/>
                  </a:lnTo>
                  <a:lnTo>
                    <a:pt x="780" y="411"/>
                  </a:lnTo>
                  <a:lnTo>
                    <a:pt x="766" y="411"/>
                  </a:lnTo>
                  <a:lnTo>
                    <a:pt x="766" y="425"/>
                  </a:lnTo>
                  <a:lnTo>
                    <a:pt x="752" y="425"/>
                  </a:lnTo>
                  <a:lnTo>
                    <a:pt x="752" y="454"/>
                  </a:lnTo>
                  <a:lnTo>
                    <a:pt x="766" y="454"/>
                  </a:lnTo>
                  <a:lnTo>
                    <a:pt x="766" y="468"/>
                  </a:lnTo>
                  <a:lnTo>
                    <a:pt x="752" y="482"/>
                  </a:lnTo>
                  <a:lnTo>
                    <a:pt x="752" y="525"/>
                  </a:lnTo>
                  <a:lnTo>
                    <a:pt x="738" y="539"/>
                  </a:lnTo>
                  <a:lnTo>
                    <a:pt x="738" y="567"/>
                  </a:lnTo>
                  <a:lnTo>
                    <a:pt x="695" y="525"/>
                  </a:lnTo>
                  <a:lnTo>
                    <a:pt x="610" y="525"/>
                  </a:lnTo>
                  <a:lnTo>
                    <a:pt x="610" y="510"/>
                  </a:lnTo>
                  <a:lnTo>
                    <a:pt x="596" y="525"/>
                  </a:lnTo>
                  <a:lnTo>
                    <a:pt x="553" y="525"/>
                  </a:lnTo>
                  <a:lnTo>
                    <a:pt x="539" y="539"/>
                  </a:lnTo>
                  <a:lnTo>
                    <a:pt x="525" y="539"/>
                  </a:lnTo>
                  <a:lnTo>
                    <a:pt x="511" y="567"/>
                  </a:lnTo>
                  <a:lnTo>
                    <a:pt x="497" y="567"/>
                  </a:lnTo>
                  <a:lnTo>
                    <a:pt x="482" y="581"/>
                  </a:lnTo>
                  <a:lnTo>
                    <a:pt x="284" y="581"/>
                  </a:lnTo>
                  <a:lnTo>
                    <a:pt x="284" y="567"/>
                  </a:lnTo>
                  <a:lnTo>
                    <a:pt x="256" y="567"/>
                  </a:lnTo>
                  <a:lnTo>
                    <a:pt x="241" y="581"/>
                  </a:lnTo>
                  <a:lnTo>
                    <a:pt x="227" y="581"/>
                  </a:lnTo>
                  <a:lnTo>
                    <a:pt x="213" y="567"/>
                  </a:lnTo>
                  <a:lnTo>
                    <a:pt x="171" y="567"/>
                  </a:lnTo>
                  <a:lnTo>
                    <a:pt x="171" y="525"/>
                  </a:lnTo>
                  <a:lnTo>
                    <a:pt x="199" y="525"/>
                  </a:lnTo>
                  <a:lnTo>
                    <a:pt x="199" y="482"/>
                  </a:lnTo>
                  <a:lnTo>
                    <a:pt x="142" y="482"/>
                  </a:lnTo>
                  <a:lnTo>
                    <a:pt x="142" y="510"/>
                  </a:lnTo>
                  <a:lnTo>
                    <a:pt x="128" y="510"/>
                  </a:lnTo>
                  <a:lnTo>
                    <a:pt x="128" y="482"/>
                  </a:lnTo>
                  <a:lnTo>
                    <a:pt x="100" y="468"/>
                  </a:lnTo>
                  <a:lnTo>
                    <a:pt x="71" y="468"/>
                  </a:lnTo>
                  <a:lnTo>
                    <a:pt x="71" y="411"/>
                  </a:lnTo>
                  <a:lnTo>
                    <a:pt x="15" y="411"/>
                  </a:lnTo>
                  <a:lnTo>
                    <a:pt x="0" y="397"/>
                  </a:lnTo>
                  <a:lnTo>
                    <a:pt x="15" y="354"/>
                  </a:lnTo>
                  <a:lnTo>
                    <a:pt x="0" y="354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43" y="298"/>
                  </a:lnTo>
                  <a:lnTo>
                    <a:pt x="57" y="283"/>
                  </a:lnTo>
                  <a:lnTo>
                    <a:pt x="71" y="283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100" y="227"/>
                  </a:lnTo>
                  <a:lnTo>
                    <a:pt x="100" y="184"/>
                  </a:lnTo>
                  <a:lnTo>
                    <a:pt x="128" y="170"/>
                  </a:lnTo>
                  <a:lnTo>
                    <a:pt x="128" y="127"/>
                  </a:lnTo>
                  <a:lnTo>
                    <a:pt x="171" y="127"/>
                  </a:lnTo>
                  <a:lnTo>
                    <a:pt x="171" y="113"/>
                  </a:lnTo>
                  <a:lnTo>
                    <a:pt x="199" y="28"/>
                  </a:lnTo>
                  <a:lnTo>
                    <a:pt x="213" y="28"/>
                  </a:lnTo>
                  <a:lnTo>
                    <a:pt x="213" y="71"/>
                  </a:lnTo>
                  <a:lnTo>
                    <a:pt x="284" y="71"/>
                  </a:lnTo>
                  <a:lnTo>
                    <a:pt x="284" y="28"/>
                  </a:lnTo>
                  <a:lnTo>
                    <a:pt x="341" y="28"/>
                  </a:lnTo>
                  <a:lnTo>
                    <a:pt x="355" y="71"/>
                  </a:lnTo>
                  <a:lnTo>
                    <a:pt x="383" y="71"/>
                  </a:lnTo>
                  <a:lnTo>
                    <a:pt x="412" y="28"/>
                  </a:lnTo>
                  <a:lnTo>
                    <a:pt x="482" y="28"/>
                  </a:lnTo>
                  <a:lnTo>
                    <a:pt x="482" y="1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2" name="Freeform 283"/>
            <p:cNvSpPr>
              <a:spLocks/>
            </p:cNvSpPr>
            <p:nvPr/>
          </p:nvSpPr>
          <p:spPr bwMode="auto">
            <a:xfrm>
              <a:off x="4296" y="3603"/>
              <a:ext cx="326" cy="397"/>
            </a:xfrm>
            <a:custGeom>
              <a:avLst/>
              <a:gdLst>
                <a:gd name="T0" fmla="*/ 85 w 326"/>
                <a:gd name="T1" fmla="*/ 0 h 397"/>
                <a:gd name="T2" fmla="*/ 99 w 326"/>
                <a:gd name="T3" fmla="*/ 0 h 397"/>
                <a:gd name="T4" fmla="*/ 99 w 326"/>
                <a:gd name="T5" fmla="*/ 14 h 397"/>
                <a:gd name="T6" fmla="*/ 113 w 326"/>
                <a:gd name="T7" fmla="*/ 14 h 397"/>
                <a:gd name="T8" fmla="*/ 113 w 326"/>
                <a:gd name="T9" fmla="*/ 43 h 397"/>
                <a:gd name="T10" fmla="*/ 227 w 326"/>
                <a:gd name="T11" fmla="*/ 43 h 397"/>
                <a:gd name="T12" fmla="*/ 241 w 326"/>
                <a:gd name="T13" fmla="*/ 57 h 397"/>
                <a:gd name="T14" fmla="*/ 227 w 326"/>
                <a:gd name="T15" fmla="*/ 57 h 397"/>
                <a:gd name="T16" fmla="*/ 227 w 326"/>
                <a:gd name="T17" fmla="*/ 71 h 397"/>
                <a:gd name="T18" fmla="*/ 241 w 326"/>
                <a:gd name="T19" fmla="*/ 71 h 397"/>
                <a:gd name="T20" fmla="*/ 241 w 326"/>
                <a:gd name="T21" fmla="*/ 114 h 397"/>
                <a:gd name="T22" fmla="*/ 269 w 326"/>
                <a:gd name="T23" fmla="*/ 114 h 397"/>
                <a:gd name="T24" fmla="*/ 284 w 326"/>
                <a:gd name="T25" fmla="*/ 156 h 397"/>
                <a:gd name="T26" fmla="*/ 284 w 326"/>
                <a:gd name="T27" fmla="*/ 213 h 397"/>
                <a:gd name="T28" fmla="*/ 326 w 326"/>
                <a:gd name="T29" fmla="*/ 213 h 397"/>
                <a:gd name="T30" fmla="*/ 326 w 326"/>
                <a:gd name="T31" fmla="*/ 241 h 397"/>
                <a:gd name="T32" fmla="*/ 213 w 326"/>
                <a:gd name="T33" fmla="*/ 241 h 397"/>
                <a:gd name="T34" fmla="*/ 213 w 326"/>
                <a:gd name="T35" fmla="*/ 341 h 397"/>
                <a:gd name="T36" fmla="*/ 184 w 326"/>
                <a:gd name="T37" fmla="*/ 355 h 397"/>
                <a:gd name="T38" fmla="*/ 184 w 326"/>
                <a:gd name="T39" fmla="*/ 397 h 397"/>
                <a:gd name="T40" fmla="*/ 170 w 326"/>
                <a:gd name="T41" fmla="*/ 397 h 397"/>
                <a:gd name="T42" fmla="*/ 142 w 326"/>
                <a:gd name="T43" fmla="*/ 355 h 397"/>
                <a:gd name="T44" fmla="*/ 142 w 326"/>
                <a:gd name="T45" fmla="*/ 241 h 397"/>
                <a:gd name="T46" fmla="*/ 170 w 326"/>
                <a:gd name="T47" fmla="*/ 241 h 397"/>
                <a:gd name="T48" fmla="*/ 142 w 326"/>
                <a:gd name="T49" fmla="*/ 227 h 397"/>
                <a:gd name="T50" fmla="*/ 142 w 326"/>
                <a:gd name="T51" fmla="*/ 213 h 397"/>
                <a:gd name="T52" fmla="*/ 128 w 326"/>
                <a:gd name="T53" fmla="*/ 213 h 397"/>
                <a:gd name="T54" fmla="*/ 128 w 326"/>
                <a:gd name="T55" fmla="*/ 185 h 397"/>
                <a:gd name="T56" fmla="*/ 113 w 326"/>
                <a:gd name="T57" fmla="*/ 185 h 397"/>
                <a:gd name="T58" fmla="*/ 99 w 326"/>
                <a:gd name="T59" fmla="*/ 170 h 397"/>
                <a:gd name="T60" fmla="*/ 85 w 326"/>
                <a:gd name="T61" fmla="*/ 170 h 397"/>
                <a:gd name="T62" fmla="*/ 85 w 326"/>
                <a:gd name="T63" fmla="*/ 114 h 397"/>
                <a:gd name="T64" fmla="*/ 43 w 326"/>
                <a:gd name="T65" fmla="*/ 114 h 397"/>
                <a:gd name="T66" fmla="*/ 43 w 326"/>
                <a:gd name="T67" fmla="*/ 57 h 397"/>
                <a:gd name="T68" fmla="*/ 0 w 326"/>
                <a:gd name="T69" fmla="*/ 57 h 397"/>
                <a:gd name="T70" fmla="*/ 0 w 326"/>
                <a:gd name="T71" fmla="*/ 43 h 397"/>
                <a:gd name="T72" fmla="*/ 43 w 326"/>
                <a:gd name="T73" fmla="*/ 43 h 397"/>
                <a:gd name="T74" fmla="*/ 43 w 326"/>
                <a:gd name="T75" fmla="*/ 14 h 397"/>
                <a:gd name="T76" fmla="*/ 57 w 326"/>
                <a:gd name="T77" fmla="*/ 0 h 397"/>
                <a:gd name="T78" fmla="*/ 85 w 326"/>
                <a:gd name="T79" fmla="*/ 0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6" h="397">
                  <a:moveTo>
                    <a:pt x="85" y="0"/>
                  </a:moveTo>
                  <a:lnTo>
                    <a:pt x="99" y="0"/>
                  </a:lnTo>
                  <a:lnTo>
                    <a:pt x="99" y="14"/>
                  </a:lnTo>
                  <a:lnTo>
                    <a:pt x="113" y="14"/>
                  </a:lnTo>
                  <a:lnTo>
                    <a:pt x="113" y="43"/>
                  </a:lnTo>
                  <a:lnTo>
                    <a:pt x="227" y="43"/>
                  </a:lnTo>
                  <a:lnTo>
                    <a:pt x="241" y="57"/>
                  </a:lnTo>
                  <a:lnTo>
                    <a:pt x="227" y="57"/>
                  </a:lnTo>
                  <a:lnTo>
                    <a:pt x="227" y="71"/>
                  </a:lnTo>
                  <a:lnTo>
                    <a:pt x="241" y="71"/>
                  </a:lnTo>
                  <a:lnTo>
                    <a:pt x="241" y="114"/>
                  </a:lnTo>
                  <a:lnTo>
                    <a:pt x="269" y="114"/>
                  </a:lnTo>
                  <a:lnTo>
                    <a:pt x="284" y="156"/>
                  </a:lnTo>
                  <a:lnTo>
                    <a:pt x="284" y="213"/>
                  </a:lnTo>
                  <a:lnTo>
                    <a:pt x="326" y="213"/>
                  </a:lnTo>
                  <a:lnTo>
                    <a:pt x="326" y="241"/>
                  </a:lnTo>
                  <a:lnTo>
                    <a:pt x="213" y="241"/>
                  </a:lnTo>
                  <a:lnTo>
                    <a:pt x="213" y="341"/>
                  </a:lnTo>
                  <a:lnTo>
                    <a:pt x="184" y="355"/>
                  </a:lnTo>
                  <a:lnTo>
                    <a:pt x="184" y="397"/>
                  </a:lnTo>
                  <a:lnTo>
                    <a:pt x="170" y="397"/>
                  </a:lnTo>
                  <a:lnTo>
                    <a:pt x="142" y="355"/>
                  </a:lnTo>
                  <a:lnTo>
                    <a:pt x="142" y="241"/>
                  </a:lnTo>
                  <a:lnTo>
                    <a:pt x="170" y="241"/>
                  </a:lnTo>
                  <a:lnTo>
                    <a:pt x="142" y="227"/>
                  </a:lnTo>
                  <a:lnTo>
                    <a:pt x="142" y="213"/>
                  </a:lnTo>
                  <a:lnTo>
                    <a:pt x="128" y="213"/>
                  </a:lnTo>
                  <a:lnTo>
                    <a:pt x="128" y="185"/>
                  </a:lnTo>
                  <a:lnTo>
                    <a:pt x="113" y="185"/>
                  </a:lnTo>
                  <a:lnTo>
                    <a:pt x="99" y="170"/>
                  </a:lnTo>
                  <a:lnTo>
                    <a:pt x="85" y="170"/>
                  </a:lnTo>
                  <a:lnTo>
                    <a:pt x="85" y="114"/>
                  </a:lnTo>
                  <a:lnTo>
                    <a:pt x="43" y="114"/>
                  </a:lnTo>
                  <a:lnTo>
                    <a:pt x="43" y="57"/>
                  </a:lnTo>
                  <a:lnTo>
                    <a:pt x="0" y="57"/>
                  </a:lnTo>
                  <a:lnTo>
                    <a:pt x="0" y="43"/>
                  </a:lnTo>
                  <a:lnTo>
                    <a:pt x="43" y="43"/>
                  </a:lnTo>
                  <a:lnTo>
                    <a:pt x="43" y="14"/>
                  </a:lnTo>
                  <a:lnTo>
                    <a:pt x="5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3" name="Freeform 284"/>
            <p:cNvSpPr>
              <a:spLocks/>
            </p:cNvSpPr>
            <p:nvPr/>
          </p:nvSpPr>
          <p:spPr bwMode="auto">
            <a:xfrm>
              <a:off x="3686" y="2766"/>
              <a:ext cx="227" cy="142"/>
            </a:xfrm>
            <a:custGeom>
              <a:avLst/>
              <a:gdLst>
                <a:gd name="T0" fmla="*/ 114 w 227"/>
                <a:gd name="T1" fmla="*/ 0 h 142"/>
                <a:gd name="T2" fmla="*/ 128 w 227"/>
                <a:gd name="T3" fmla="*/ 29 h 142"/>
                <a:gd name="T4" fmla="*/ 213 w 227"/>
                <a:gd name="T5" fmla="*/ 29 h 142"/>
                <a:gd name="T6" fmla="*/ 213 w 227"/>
                <a:gd name="T7" fmla="*/ 57 h 142"/>
                <a:gd name="T8" fmla="*/ 227 w 227"/>
                <a:gd name="T9" fmla="*/ 57 h 142"/>
                <a:gd name="T10" fmla="*/ 227 w 227"/>
                <a:gd name="T11" fmla="*/ 142 h 142"/>
                <a:gd name="T12" fmla="*/ 0 w 227"/>
                <a:gd name="T13" fmla="*/ 142 h 142"/>
                <a:gd name="T14" fmla="*/ 15 w 227"/>
                <a:gd name="T15" fmla="*/ 99 h 142"/>
                <a:gd name="T16" fmla="*/ 43 w 227"/>
                <a:gd name="T17" fmla="*/ 99 h 142"/>
                <a:gd name="T18" fmla="*/ 43 w 227"/>
                <a:gd name="T19" fmla="*/ 57 h 142"/>
                <a:gd name="T20" fmla="*/ 15 w 227"/>
                <a:gd name="T21" fmla="*/ 57 h 142"/>
                <a:gd name="T22" fmla="*/ 15 w 227"/>
                <a:gd name="T23" fmla="*/ 43 h 142"/>
                <a:gd name="T24" fmla="*/ 43 w 227"/>
                <a:gd name="T25" fmla="*/ 43 h 142"/>
                <a:gd name="T26" fmla="*/ 57 w 227"/>
                <a:gd name="T27" fmla="*/ 29 h 142"/>
                <a:gd name="T28" fmla="*/ 114 w 227"/>
                <a:gd name="T29" fmla="*/ 29 h 142"/>
                <a:gd name="T30" fmla="*/ 114 w 227"/>
                <a:gd name="T31" fmla="*/ 0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7" h="142">
                  <a:moveTo>
                    <a:pt x="114" y="0"/>
                  </a:moveTo>
                  <a:lnTo>
                    <a:pt x="128" y="29"/>
                  </a:lnTo>
                  <a:lnTo>
                    <a:pt x="213" y="29"/>
                  </a:lnTo>
                  <a:lnTo>
                    <a:pt x="213" y="57"/>
                  </a:lnTo>
                  <a:lnTo>
                    <a:pt x="227" y="57"/>
                  </a:lnTo>
                  <a:lnTo>
                    <a:pt x="227" y="142"/>
                  </a:lnTo>
                  <a:lnTo>
                    <a:pt x="0" y="142"/>
                  </a:lnTo>
                  <a:lnTo>
                    <a:pt x="15" y="99"/>
                  </a:lnTo>
                  <a:lnTo>
                    <a:pt x="43" y="99"/>
                  </a:lnTo>
                  <a:lnTo>
                    <a:pt x="43" y="57"/>
                  </a:lnTo>
                  <a:lnTo>
                    <a:pt x="15" y="57"/>
                  </a:lnTo>
                  <a:lnTo>
                    <a:pt x="15" y="43"/>
                  </a:lnTo>
                  <a:lnTo>
                    <a:pt x="43" y="43"/>
                  </a:lnTo>
                  <a:lnTo>
                    <a:pt x="57" y="29"/>
                  </a:lnTo>
                  <a:lnTo>
                    <a:pt x="114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4" name="Freeform 285"/>
            <p:cNvSpPr>
              <a:spLocks/>
            </p:cNvSpPr>
            <p:nvPr/>
          </p:nvSpPr>
          <p:spPr bwMode="auto">
            <a:xfrm>
              <a:off x="4948" y="653"/>
              <a:ext cx="57" cy="70"/>
            </a:xfrm>
            <a:custGeom>
              <a:avLst/>
              <a:gdLst>
                <a:gd name="T0" fmla="*/ 0 w 57"/>
                <a:gd name="T1" fmla="*/ 0 h 70"/>
                <a:gd name="T2" fmla="*/ 43 w 57"/>
                <a:gd name="T3" fmla="*/ 0 h 70"/>
                <a:gd name="T4" fmla="*/ 57 w 57"/>
                <a:gd name="T5" fmla="*/ 14 h 70"/>
                <a:gd name="T6" fmla="*/ 57 w 57"/>
                <a:gd name="T7" fmla="*/ 42 h 70"/>
                <a:gd name="T8" fmla="*/ 43 w 57"/>
                <a:gd name="T9" fmla="*/ 42 h 70"/>
                <a:gd name="T10" fmla="*/ 43 w 57"/>
                <a:gd name="T11" fmla="*/ 70 h 70"/>
                <a:gd name="T12" fmla="*/ 0 w 57"/>
                <a:gd name="T13" fmla="*/ 70 h 70"/>
                <a:gd name="T14" fmla="*/ 0 w 57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70">
                  <a:moveTo>
                    <a:pt x="0" y="0"/>
                  </a:moveTo>
                  <a:lnTo>
                    <a:pt x="43" y="0"/>
                  </a:lnTo>
                  <a:lnTo>
                    <a:pt x="57" y="14"/>
                  </a:lnTo>
                  <a:lnTo>
                    <a:pt x="57" y="42"/>
                  </a:lnTo>
                  <a:lnTo>
                    <a:pt x="43" y="42"/>
                  </a:lnTo>
                  <a:lnTo>
                    <a:pt x="43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5" name="Freeform 286"/>
            <p:cNvSpPr>
              <a:spLocks/>
            </p:cNvSpPr>
            <p:nvPr/>
          </p:nvSpPr>
          <p:spPr bwMode="auto">
            <a:xfrm>
              <a:off x="3006" y="4227"/>
              <a:ext cx="42" cy="14"/>
            </a:xfrm>
            <a:custGeom>
              <a:avLst/>
              <a:gdLst>
                <a:gd name="T0" fmla="*/ 14 w 42"/>
                <a:gd name="T1" fmla="*/ 0 h 14"/>
                <a:gd name="T2" fmla="*/ 42 w 42"/>
                <a:gd name="T3" fmla="*/ 0 h 14"/>
                <a:gd name="T4" fmla="*/ 42 w 42"/>
                <a:gd name="T5" fmla="*/ 14 h 14"/>
                <a:gd name="T6" fmla="*/ 0 w 42"/>
                <a:gd name="T7" fmla="*/ 14 h 14"/>
                <a:gd name="T8" fmla="*/ 14 w 4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4">
                  <a:moveTo>
                    <a:pt x="14" y="0"/>
                  </a:moveTo>
                  <a:lnTo>
                    <a:pt x="42" y="0"/>
                  </a:lnTo>
                  <a:lnTo>
                    <a:pt x="42" y="14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6" name="Freeform 287"/>
            <p:cNvSpPr>
              <a:spLocks/>
            </p:cNvSpPr>
            <p:nvPr/>
          </p:nvSpPr>
          <p:spPr bwMode="auto">
            <a:xfrm>
              <a:off x="3630" y="3958"/>
              <a:ext cx="354" cy="539"/>
            </a:xfrm>
            <a:custGeom>
              <a:avLst/>
              <a:gdLst>
                <a:gd name="T0" fmla="*/ 28 w 354"/>
                <a:gd name="T1" fmla="*/ 0 h 539"/>
                <a:gd name="T2" fmla="*/ 141 w 354"/>
                <a:gd name="T3" fmla="*/ 14 h 539"/>
                <a:gd name="T4" fmla="*/ 156 w 354"/>
                <a:gd name="T5" fmla="*/ 42 h 539"/>
                <a:gd name="T6" fmla="*/ 141 w 354"/>
                <a:gd name="T7" fmla="*/ 71 h 539"/>
                <a:gd name="T8" fmla="*/ 156 w 354"/>
                <a:gd name="T9" fmla="*/ 99 h 539"/>
                <a:gd name="T10" fmla="*/ 212 w 354"/>
                <a:gd name="T11" fmla="*/ 113 h 539"/>
                <a:gd name="T12" fmla="*/ 212 w 354"/>
                <a:gd name="T13" fmla="*/ 142 h 539"/>
                <a:gd name="T14" fmla="*/ 241 w 354"/>
                <a:gd name="T15" fmla="*/ 156 h 539"/>
                <a:gd name="T16" fmla="*/ 326 w 354"/>
                <a:gd name="T17" fmla="*/ 170 h 539"/>
                <a:gd name="T18" fmla="*/ 340 w 354"/>
                <a:gd name="T19" fmla="*/ 198 h 539"/>
                <a:gd name="T20" fmla="*/ 312 w 354"/>
                <a:gd name="T21" fmla="*/ 227 h 539"/>
                <a:gd name="T22" fmla="*/ 312 w 354"/>
                <a:gd name="T23" fmla="*/ 255 h 539"/>
                <a:gd name="T24" fmla="*/ 326 w 354"/>
                <a:gd name="T25" fmla="*/ 312 h 539"/>
                <a:gd name="T26" fmla="*/ 354 w 354"/>
                <a:gd name="T27" fmla="*/ 340 h 539"/>
                <a:gd name="T28" fmla="*/ 354 w 354"/>
                <a:gd name="T29" fmla="*/ 369 h 539"/>
                <a:gd name="T30" fmla="*/ 326 w 354"/>
                <a:gd name="T31" fmla="*/ 383 h 539"/>
                <a:gd name="T32" fmla="*/ 312 w 354"/>
                <a:gd name="T33" fmla="*/ 411 h 539"/>
                <a:gd name="T34" fmla="*/ 326 w 354"/>
                <a:gd name="T35" fmla="*/ 440 h 539"/>
                <a:gd name="T36" fmla="*/ 283 w 354"/>
                <a:gd name="T37" fmla="*/ 454 h 539"/>
                <a:gd name="T38" fmla="*/ 269 w 354"/>
                <a:gd name="T39" fmla="*/ 482 h 539"/>
                <a:gd name="T40" fmla="*/ 184 w 354"/>
                <a:gd name="T41" fmla="*/ 496 h 539"/>
                <a:gd name="T42" fmla="*/ 170 w 354"/>
                <a:gd name="T43" fmla="*/ 525 h 539"/>
                <a:gd name="T44" fmla="*/ 141 w 354"/>
                <a:gd name="T45" fmla="*/ 525 h 539"/>
                <a:gd name="T46" fmla="*/ 127 w 354"/>
                <a:gd name="T47" fmla="*/ 496 h 539"/>
                <a:gd name="T48" fmla="*/ 99 w 354"/>
                <a:gd name="T49" fmla="*/ 482 h 539"/>
                <a:gd name="T50" fmla="*/ 113 w 354"/>
                <a:gd name="T51" fmla="*/ 454 h 539"/>
                <a:gd name="T52" fmla="*/ 113 w 354"/>
                <a:gd name="T53" fmla="*/ 425 h 539"/>
                <a:gd name="T54" fmla="*/ 99 w 354"/>
                <a:gd name="T55" fmla="*/ 397 h 539"/>
                <a:gd name="T56" fmla="*/ 71 w 354"/>
                <a:gd name="T57" fmla="*/ 383 h 539"/>
                <a:gd name="T58" fmla="*/ 42 w 354"/>
                <a:gd name="T59" fmla="*/ 369 h 539"/>
                <a:gd name="T60" fmla="*/ 14 w 354"/>
                <a:gd name="T61" fmla="*/ 354 h 539"/>
                <a:gd name="T62" fmla="*/ 0 w 354"/>
                <a:gd name="T63" fmla="*/ 340 h 539"/>
                <a:gd name="T64" fmla="*/ 28 w 354"/>
                <a:gd name="T65" fmla="*/ 312 h 539"/>
                <a:gd name="T66" fmla="*/ 28 w 354"/>
                <a:gd name="T67" fmla="*/ 283 h 539"/>
                <a:gd name="T68" fmla="*/ 28 w 354"/>
                <a:gd name="T69" fmla="*/ 255 h 539"/>
                <a:gd name="T70" fmla="*/ 0 w 354"/>
                <a:gd name="T71" fmla="*/ 227 h 539"/>
                <a:gd name="T72" fmla="*/ 0 w 354"/>
                <a:gd name="T73" fmla="*/ 198 h 539"/>
                <a:gd name="T74" fmla="*/ 28 w 354"/>
                <a:gd name="T75" fmla="*/ 170 h 539"/>
                <a:gd name="T76" fmla="*/ 28 w 354"/>
                <a:gd name="T77" fmla="*/ 142 h 539"/>
                <a:gd name="T78" fmla="*/ 28 w 354"/>
                <a:gd name="T79" fmla="*/ 113 h 539"/>
                <a:gd name="T80" fmla="*/ 14 w 354"/>
                <a:gd name="T81" fmla="*/ 85 h 539"/>
                <a:gd name="T82" fmla="*/ 0 w 354"/>
                <a:gd name="T83" fmla="*/ 57 h 539"/>
                <a:gd name="T84" fmla="*/ 0 w 354"/>
                <a:gd name="T85" fmla="*/ 28 h 539"/>
                <a:gd name="T86" fmla="*/ 14 w 354"/>
                <a:gd name="T87" fmla="*/ 0 h 5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4" h="539">
                  <a:moveTo>
                    <a:pt x="14" y="0"/>
                  </a:moveTo>
                  <a:lnTo>
                    <a:pt x="28" y="0"/>
                  </a:lnTo>
                  <a:lnTo>
                    <a:pt x="127" y="0"/>
                  </a:lnTo>
                  <a:lnTo>
                    <a:pt x="141" y="14"/>
                  </a:lnTo>
                  <a:lnTo>
                    <a:pt x="141" y="28"/>
                  </a:lnTo>
                  <a:lnTo>
                    <a:pt x="156" y="42"/>
                  </a:lnTo>
                  <a:lnTo>
                    <a:pt x="156" y="57"/>
                  </a:lnTo>
                  <a:lnTo>
                    <a:pt x="141" y="71"/>
                  </a:lnTo>
                  <a:lnTo>
                    <a:pt x="141" y="85"/>
                  </a:lnTo>
                  <a:lnTo>
                    <a:pt x="156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12" y="127"/>
                  </a:lnTo>
                  <a:lnTo>
                    <a:pt x="212" y="142"/>
                  </a:lnTo>
                  <a:lnTo>
                    <a:pt x="226" y="156"/>
                  </a:lnTo>
                  <a:lnTo>
                    <a:pt x="241" y="156"/>
                  </a:lnTo>
                  <a:lnTo>
                    <a:pt x="255" y="170"/>
                  </a:lnTo>
                  <a:lnTo>
                    <a:pt x="326" y="170"/>
                  </a:lnTo>
                  <a:lnTo>
                    <a:pt x="340" y="184"/>
                  </a:lnTo>
                  <a:lnTo>
                    <a:pt x="340" y="198"/>
                  </a:lnTo>
                  <a:lnTo>
                    <a:pt x="326" y="213"/>
                  </a:lnTo>
                  <a:lnTo>
                    <a:pt x="312" y="227"/>
                  </a:lnTo>
                  <a:lnTo>
                    <a:pt x="312" y="241"/>
                  </a:lnTo>
                  <a:lnTo>
                    <a:pt x="312" y="255"/>
                  </a:lnTo>
                  <a:lnTo>
                    <a:pt x="312" y="269"/>
                  </a:lnTo>
                  <a:lnTo>
                    <a:pt x="326" y="312"/>
                  </a:lnTo>
                  <a:lnTo>
                    <a:pt x="340" y="326"/>
                  </a:lnTo>
                  <a:lnTo>
                    <a:pt x="354" y="340"/>
                  </a:lnTo>
                  <a:lnTo>
                    <a:pt x="354" y="354"/>
                  </a:lnTo>
                  <a:lnTo>
                    <a:pt x="354" y="369"/>
                  </a:lnTo>
                  <a:lnTo>
                    <a:pt x="340" y="383"/>
                  </a:lnTo>
                  <a:lnTo>
                    <a:pt x="326" y="383"/>
                  </a:lnTo>
                  <a:lnTo>
                    <a:pt x="312" y="397"/>
                  </a:lnTo>
                  <a:lnTo>
                    <a:pt x="312" y="411"/>
                  </a:lnTo>
                  <a:lnTo>
                    <a:pt x="326" y="425"/>
                  </a:lnTo>
                  <a:lnTo>
                    <a:pt x="326" y="440"/>
                  </a:lnTo>
                  <a:lnTo>
                    <a:pt x="312" y="454"/>
                  </a:lnTo>
                  <a:lnTo>
                    <a:pt x="283" y="454"/>
                  </a:lnTo>
                  <a:lnTo>
                    <a:pt x="269" y="468"/>
                  </a:lnTo>
                  <a:lnTo>
                    <a:pt x="269" y="482"/>
                  </a:lnTo>
                  <a:lnTo>
                    <a:pt x="255" y="496"/>
                  </a:lnTo>
                  <a:lnTo>
                    <a:pt x="184" y="496"/>
                  </a:lnTo>
                  <a:lnTo>
                    <a:pt x="170" y="510"/>
                  </a:lnTo>
                  <a:lnTo>
                    <a:pt x="170" y="525"/>
                  </a:lnTo>
                  <a:lnTo>
                    <a:pt x="156" y="539"/>
                  </a:lnTo>
                  <a:lnTo>
                    <a:pt x="141" y="525"/>
                  </a:lnTo>
                  <a:lnTo>
                    <a:pt x="141" y="510"/>
                  </a:lnTo>
                  <a:lnTo>
                    <a:pt x="127" y="496"/>
                  </a:lnTo>
                  <a:lnTo>
                    <a:pt x="113" y="496"/>
                  </a:lnTo>
                  <a:lnTo>
                    <a:pt x="99" y="482"/>
                  </a:lnTo>
                  <a:lnTo>
                    <a:pt x="99" y="468"/>
                  </a:lnTo>
                  <a:lnTo>
                    <a:pt x="113" y="454"/>
                  </a:lnTo>
                  <a:lnTo>
                    <a:pt x="113" y="440"/>
                  </a:lnTo>
                  <a:lnTo>
                    <a:pt x="113" y="425"/>
                  </a:lnTo>
                  <a:lnTo>
                    <a:pt x="113" y="411"/>
                  </a:lnTo>
                  <a:lnTo>
                    <a:pt x="99" y="397"/>
                  </a:lnTo>
                  <a:lnTo>
                    <a:pt x="85" y="397"/>
                  </a:lnTo>
                  <a:lnTo>
                    <a:pt x="71" y="383"/>
                  </a:lnTo>
                  <a:lnTo>
                    <a:pt x="56" y="383"/>
                  </a:lnTo>
                  <a:lnTo>
                    <a:pt x="42" y="369"/>
                  </a:lnTo>
                  <a:lnTo>
                    <a:pt x="28" y="369"/>
                  </a:lnTo>
                  <a:lnTo>
                    <a:pt x="14" y="354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14" y="326"/>
                  </a:lnTo>
                  <a:lnTo>
                    <a:pt x="28" y="312"/>
                  </a:lnTo>
                  <a:lnTo>
                    <a:pt x="28" y="298"/>
                  </a:lnTo>
                  <a:lnTo>
                    <a:pt x="28" y="283"/>
                  </a:lnTo>
                  <a:lnTo>
                    <a:pt x="28" y="269"/>
                  </a:lnTo>
                  <a:lnTo>
                    <a:pt x="28" y="255"/>
                  </a:lnTo>
                  <a:lnTo>
                    <a:pt x="14" y="241"/>
                  </a:lnTo>
                  <a:lnTo>
                    <a:pt x="0" y="227"/>
                  </a:lnTo>
                  <a:lnTo>
                    <a:pt x="0" y="213"/>
                  </a:lnTo>
                  <a:lnTo>
                    <a:pt x="0" y="198"/>
                  </a:lnTo>
                  <a:lnTo>
                    <a:pt x="14" y="184"/>
                  </a:lnTo>
                  <a:lnTo>
                    <a:pt x="28" y="170"/>
                  </a:lnTo>
                  <a:lnTo>
                    <a:pt x="28" y="156"/>
                  </a:lnTo>
                  <a:lnTo>
                    <a:pt x="28" y="142"/>
                  </a:lnTo>
                  <a:lnTo>
                    <a:pt x="28" y="127"/>
                  </a:lnTo>
                  <a:lnTo>
                    <a:pt x="28" y="113"/>
                  </a:lnTo>
                  <a:lnTo>
                    <a:pt x="28" y="99"/>
                  </a:lnTo>
                  <a:lnTo>
                    <a:pt x="14" y="85"/>
                  </a:lnTo>
                  <a:lnTo>
                    <a:pt x="0" y="71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7" name="Freeform 288"/>
            <p:cNvSpPr>
              <a:spLocks/>
            </p:cNvSpPr>
            <p:nvPr/>
          </p:nvSpPr>
          <p:spPr bwMode="auto">
            <a:xfrm>
              <a:off x="3445" y="3504"/>
              <a:ext cx="454" cy="255"/>
            </a:xfrm>
            <a:custGeom>
              <a:avLst/>
              <a:gdLst>
                <a:gd name="T0" fmla="*/ 213 w 454"/>
                <a:gd name="T1" fmla="*/ 0 h 255"/>
                <a:gd name="T2" fmla="*/ 227 w 454"/>
                <a:gd name="T3" fmla="*/ 0 h 255"/>
                <a:gd name="T4" fmla="*/ 241 w 454"/>
                <a:gd name="T5" fmla="*/ 28 h 255"/>
                <a:gd name="T6" fmla="*/ 256 w 454"/>
                <a:gd name="T7" fmla="*/ 28 h 255"/>
                <a:gd name="T8" fmla="*/ 256 w 454"/>
                <a:gd name="T9" fmla="*/ 57 h 255"/>
                <a:gd name="T10" fmla="*/ 284 w 454"/>
                <a:gd name="T11" fmla="*/ 57 h 255"/>
                <a:gd name="T12" fmla="*/ 284 w 454"/>
                <a:gd name="T13" fmla="*/ 42 h 255"/>
                <a:gd name="T14" fmla="*/ 298 w 454"/>
                <a:gd name="T15" fmla="*/ 42 h 255"/>
                <a:gd name="T16" fmla="*/ 312 w 454"/>
                <a:gd name="T17" fmla="*/ 28 h 255"/>
                <a:gd name="T18" fmla="*/ 397 w 454"/>
                <a:gd name="T19" fmla="*/ 28 h 255"/>
                <a:gd name="T20" fmla="*/ 411 w 454"/>
                <a:gd name="T21" fmla="*/ 42 h 255"/>
                <a:gd name="T22" fmla="*/ 426 w 454"/>
                <a:gd name="T23" fmla="*/ 42 h 255"/>
                <a:gd name="T24" fmla="*/ 426 w 454"/>
                <a:gd name="T25" fmla="*/ 57 h 255"/>
                <a:gd name="T26" fmla="*/ 454 w 454"/>
                <a:gd name="T27" fmla="*/ 57 h 255"/>
                <a:gd name="T28" fmla="*/ 454 w 454"/>
                <a:gd name="T29" fmla="*/ 156 h 255"/>
                <a:gd name="T30" fmla="*/ 383 w 454"/>
                <a:gd name="T31" fmla="*/ 156 h 255"/>
                <a:gd name="T32" fmla="*/ 369 w 454"/>
                <a:gd name="T33" fmla="*/ 142 h 255"/>
                <a:gd name="T34" fmla="*/ 369 w 454"/>
                <a:gd name="T35" fmla="*/ 156 h 255"/>
                <a:gd name="T36" fmla="*/ 355 w 454"/>
                <a:gd name="T37" fmla="*/ 156 h 255"/>
                <a:gd name="T38" fmla="*/ 341 w 454"/>
                <a:gd name="T39" fmla="*/ 142 h 255"/>
                <a:gd name="T40" fmla="*/ 312 w 454"/>
                <a:gd name="T41" fmla="*/ 142 h 255"/>
                <a:gd name="T42" fmla="*/ 284 w 454"/>
                <a:gd name="T43" fmla="*/ 170 h 255"/>
                <a:gd name="T44" fmla="*/ 241 w 454"/>
                <a:gd name="T45" fmla="*/ 170 h 255"/>
                <a:gd name="T46" fmla="*/ 241 w 454"/>
                <a:gd name="T47" fmla="*/ 156 h 255"/>
                <a:gd name="T48" fmla="*/ 227 w 454"/>
                <a:gd name="T49" fmla="*/ 170 h 255"/>
                <a:gd name="T50" fmla="*/ 213 w 454"/>
                <a:gd name="T51" fmla="*/ 213 h 255"/>
                <a:gd name="T52" fmla="*/ 213 w 454"/>
                <a:gd name="T53" fmla="*/ 170 h 255"/>
                <a:gd name="T54" fmla="*/ 185 w 454"/>
                <a:gd name="T55" fmla="*/ 213 h 255"/>
                <a:gd name="T56" fmla="*/ 142 w 454"/>
                <a:gd name="T57" fmla="*/ 213 h 255"/>
                <a:gd name="T58" fmla="*/ 142 w 454"/>
                <a:gd name="T59" fmla="*/ 255 h 255"/>
                <a:gd name="T60" fmla="*/ 100 w 454"/>
                <a:gd name="T61" fmla="*/ 255 h 255"/>
                <a:gd name="T62" fmla="*/ 85 w 454"/>
                <a:gd name="T63" fmla="*/ 213 h 255"/>
                <a:gd name="T64" fmla="*/ 71 w 454"/>
                <a:gd name="T65" fmla="*/ 213 h 255"/>
                <a:gd name="T66" fmla="*/ 57 w 454"/>
                <a:gd name="T67" fmla="*/ 170 h 255"/>
                <a:gd name="T68" fmla="*/ 14 w 454"/>
                <a:gd name="T69" fmla="*/ 170 h 255"/>
                <a:gd name="T70" fmla="*/ 0 w 454"/>
                <a:gd name="T71" fmla="*/ 156 h 255"/>
                <a:gd name="T72" fmla="*/ 0 w 454"/>
                <a:gd name="T73" fmla="*/ 113 h 255"/>
                <a:gd name="T74" fmla="*/ 14 w 454"/>
                <a:gd name="T75" fmla="*/ 99 h 255"/>
                <a:gd name="T76" fmla="*/ 85 w 454"/>
                <a:gd name="T77" fmla="*/ 99 h 255"/>
                <a:gd name="T78" fmla="*/ 85 w 454"/>
                <a:gd name="T79" fmla="*/ 85 h 255"/>
                <a:gd name="T80" fmla="*/ 100 w 454"/>
                <a:gd name="T81" fmla="*/ 57 h 255"/>
                <a:gd name="T82" fmla="*/ 114 w 454"/>
                <a:gd name="T83" fmla="*/ 42 h 255"/>
                <a:gd name="T84" fmla="*/ 142 w 454"/>
                <a:gd name="T85" fmla="*/ 42 h 255"/>
                <a:gd name="T86" fmla="*/ 170 w 454"/>
                <a:gd name="T87" fmla="*/ 28 h 255"/>
                <a:gd name="T88" fmla="*/ 213 w 454"/>
                <a:gd name="T89" fmla="*/ 28 h 255"/>
                <a:gd name="T90" fmla="*/ 213 w 454"/>
                <a:gd name="T91" fmla="*/ 0 h 2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54" h="255">
                  <a:moveTo>
                    <a:pt x="213" y="0"/>
                  </a:moveTo>
                  <a:lnTo>
                    <a:pt x="227" y="0"/>
                  </a:lnTo>
                  <a:lnTo>
                    <a:pt x="241" y="28"/>
                  </a:lnTo>
                  <a:lnTo>
                    <a:pt x="256" y="28"/>
                  </a:lnTo>
                  <a:lnTo>
                    <a:pt x="256" y="57"/>
                  </a:lnTo>
                  <a:lnTo>
                    <a:pt x="284" y="57"/>
                  </a:lnTo>
                  <a:lnTo>
                    <a:pt x="284" y="42"/>
                  </a:lnTo>
                  <a:lnTo>
                    <a:pt x="298" y="42"/>
                  </a:lnTo>
                  <a:lnTo>
                    <a:pt x="312" y="28"/>
                  </a:lnTo>
                  <a:lnTo>
                    <a:pt x="397" y="28"/>
                  </a:lnTo>
                  <a:lnTo>
                    <a:pt x="411" y="42"/>
                  </a:lnTo>
                  <a:lnTo>
                    <a:pt x="426" y="42"/>
                  </a:lnTo>
                  <a:lnTo>
                    <a:pt x="426" y="57"/>
                  </a:lnTo>
                  <a:lnTo>
                    <a:pt x="454" y="57"/>
                  </a:lnTo>
                  <a:lnTo>
                    <a:pt x="454" y="156"/>
                  </a:lnTo>
                  <a:lnTo>
                    <a:pt x="383" y="156"/>
                  </a:lnTo>
                  <a:lnTo>
                    <a:pt x="369" y="142"/>
                  </a:lnTo>
                  <a:lnTo>
                    <a:pt x="369" y="156"/>
                  </a:lnTo>
                  <a:lnTo>
                    <a:pt x="355" y="156"/>
                  </a:lnTo>
                  <a:lnTo>
                    <a:pt x="341" y="142"/>
                  </a:lnTo>
                  <a:lnTo>
                    <a:pt x="312" y="142"/>
                  </a:lnTo>
                  <a:lnTo>
                    <a:pt x="284" y="170"/>
                  </a:lnTo>
                  <a:lnTo>
                    <a:pt x="241" y="170"/>
                  </a:lnTo>
                  <a:lnTo>
                    <a:pt x="241" y="156"/>
                  </a:lnTo>
                  <a:lnTo>
                    <a:pt x="227" y="170"/>
                  </a:lnTo>
                  <a:lnTo>
                    <a:pt x="213" y="213"/>
                  </a:lnTo>
                  <a:lnTo>
                    <a:pt x="213" y="170"/>
                  </a:lnTo>
                  <a:lnTo>
                    <a:pt x="185" y="213"/>
                  </a:lnTo>
                  <a:lnTo>
                    <a:pt x="142" y="213"/>
                  </a:lnTo>
                  <a:lnTo>
                    <a:pt x="142" y="255"/>
                  </a:lnTo>
                  <a:lnTo>
                    <a:pt x="100" y="255"/>
                  </a:lnTo>
                  <a:lnTo>
                    <a:pt x="85" y="213"/>
                  </a:lnTo>
                  <a:lnTo>
                    <a:pt x="71" y="213"/>
                  </a:lnTo>
                  <a:lnTo>
                    <a:pt x="57" y="170"/>
                  </a:lnTo>
                  <a:lnTo>
                    <a:pt x="14" y="170"/>
                  </a:lnTo>
                  <a:lnTo>
                    <a:pt x="0" y="156"/>
                  </a:lnTo>
                  <a:lnTo>
                    <a:pt x="0" y="113"/>
                  </a:lnTo>
                  <a:lnTo>
                    <a:pt x="14" y="99"/>
                  </a:lnTo>
                  <a:lnTo>
                    <a:pt x="85" y="99"/>
                  </a:lnTo>
                  <a:lnTo>
                    <a:pt x="85" y="85"/>
                  </a:lnTo>
                  <a:lnTo>
                    <a:pt x="100" y="57"/>
                  </a:lnTo>
                  <a:lnTo>
                    <a:pt x="114" y="42"/>
                  </a:lnTo>
                  <a:lnTo>
                    <a:pt x="142" y="42"/>
                  </a:lnTo>
                  <a:lnTo>
                    <a:pt x="170" y="28"/>
                  </a:lnTo>
                  <a:lnTo>
                    <a:pt x="213" y="28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8" name="Freeform 289"/>
            <p:cNvSpPr>
              <a:spLocks/>
            </p:cNvSpPr>
            <p:nvPr/>
          </p:nvSpPr>
          <p:spPr bwMode="auto">
            <a:xfrm>
              <a:off x="3133" y="3844"/>
              <a:ext cx="270" cy="199"/>
            </a:xfrm>
            <a:custGeom>
              <a:avLst/>
              <a:gdLst>
                <a:gd name="T0" fmla="*/ 241 w 270"/>
                <a:gd name="T1" fmla="*/ 0 h 199"/>
                <a:gd name="T2" fmla="*/ 270 w 270"/>
                <a:gd name="T3" fmla="*/ 0 h 199"/>
                <a:gd name="T4" fmla="*/ 270 w 270"/>
                <a:gd name="T5" fmla="*/ 57 h 199"/>
                <a:gd name="T6" fmla="*/ 256 w 270"/>
                <a:gd name="T7" fmla="*/ 57 h 199"/>
                <a:gd name="T8" fmla="*/ 241 w 270"/>
                <a:gd name="T9" fmla="*/ 85 h 199"/>
                <a:gd name="T10" fmla="*/ 213 w 270"/>
                <a:gd name="T11" fmla="*/ 100 h 199"/>
                <a:gd name="T12" fmla="*/ 199 w 270"/>
                <a:gd name="T13" fmla="*/ 100 h 199"/>
                <a:gd name="T14" fmla="*/ 199 w 270"/>
                <a:gd name="T15" fmla="*/ 156 h 199"/>
                <a:gd name="T16" fmla="*/ 156 w 270"/>
                <a:gd name="T17" fmla="*/ 156 h 199"/>
                <a:gd name="T18" fmla="*/ 156 w 270"/>
                <a:gd name="T19" fmla="*/ 199 h 199"/>
                <a:gd name="T20" fmla="*/ 142 w 270"/>
                <a:gd name="T21" fmla="*/ 199 h 199"/>
                <a:gd name="T22" fmla="*/ 128 w 270"/>
                <a:gd name="T23" fmla="*/ 156 h 199"/>
                <a:gd name="T24" fmla="*/ 29 w 270"/>
                <a:gd name="T25" fmla="*/ 156 h 199"/>
                <a:gd name="T26" fmla="*/ 29 w 270"/>
                <a:gd name="T27" fmla="*/ 114 h 199"/>
                <a:gd name="T28" fmla="*/ 15 w 270"/>
                <a:gd name="T29" fmla="*/ 114 h 199"/>
                <a:gd name="T30" fmla="*/ 0 w 270"/>
                <a:gd name="T31" fmla="*/ 100 h 199"/>
                <a:gd name="T32" fmla="*/ 0 w 270"/>
                <a:gd name="T33" fmla="*/ 85 h 199"/>
                <a:gd name="T34" fmla="*/ 0 w 270"/>
                <a:gd name="T35" fmla="*/ 43 h 199"/>
                <a:gd name="T36" fmla="*/ 29 w 270"/>
                <a:gd name="T37" fmla="*/ 29 h 199"/>
                <a:gd name="T38" fmla="*/ 43 w 270"/>
                <a:gd name="T39" fmla="*/ 29 h 199"/>
                <a:gd name="T40" fmla="*/ 57 w 270"/>
                <a:gd name="T41" fmla="*/ 43 h 199"/>
                <a:gd name="T42" fmla="*/ 71 w 270"/>
                <a:gd name="T43" fmla="*/ 43 h 199"/>
                <a:gd name="T44" fmla="*/ 71 w 270"/>
                <a:gd name="T45" fmla="*/ 57 h 199"/>
                <a:gd name="T46" fmla="*/ 114 w 270"/>
                <a:gd name="T47" fmla="*/ 57 h 199"/>
                <a:gd name="T48" fmla="*/ 128 w 270"/>
                <a:gd name="T49" fmla="*/ 43 h 199"/>
                <a:gd name="T50" fmla="*/ 142 w 270"/>
                <a:gd name="T51" fmla="*/ 43 h 199"/>
                <a:gd name="T52" fmla="*/ 156 w 270"/>
                <a:gd name="T53" fmla="*/ 29 h 199"/>
                <a:gd name="T54" fmla="*/ 199 w 270"/>
                <a:gd name="T55" fmla="*/ 29 h 199"/>
                <a:gd name="T56" fmla="*/ 213 w 270"/>
                <a:gd name="T57" fmla="*/ 0 h 199"/>
                <a:gd name="T58" fmla="*/ 241 w 270"/>
                <a:gd name="T59" fmla="*/ 0 h 1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0" h="199">
                  <a:moveTo>
                    <a:pt x="241" y="0"/>
                  </a:moveTo>
                  <a:lnTo>
                    <a:pt x="270" y="0"/>
                  </a:lnTo>
                  <a:lnTo>
                    <a:pt x="270" y="57"/>
                  </a:lnTo>
                  <a:lnTo>
                    <a:pt x="256" y="57"/>
                  </a:lnTo>
                  <a:lnTo>
                    <a:pt x="241" y="85"/>
                  </a:lnTo>
                  <a:lnTo>
                    <a:pt x="213" y="100"/>
                  </a:lnTo>
                  <a:lnTo>
                    <a:pt x="199" y="100"/>
                  </a:lnTo>
                  <a:lnTo>
                    <a:pt x="199" y="156"/>
                  </a:lnTo>
                  <a:lnTo>
                    <a:pt x="156" y="156"/>
                  </a:lnTo>
                  <a:lnTo>
                    <a:pt x="156" y="199"/>
                  </a:lnTo>
                  <a:lnTo>
                    <a:pt x="142" y="199"/>
                  </a:lnTo>
                  <a:lnTo>
                    <a:pt x="128" y="156"/>
                  </a:lnTo>
                  <a:lnTo>
                    <a:pt x="29" y="156"/>
                  </a:lnTo>
                  <a:lnTo>
                    <a:pt x="29" y="114"/>
                  </a:lnTo>
                  <a:lnTo>
                    <a:pt x="15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0" y="43"/>
                  </a:lnTo>
                  <a:lnTo>
                    <a:pt x="29" y="29"/>
                  </a:lnTo>
                  <a:lnTo>
                    <a:pt x="43" y="29"/>
                  </a:lnTo>
                  <a:lnTo>
                    <a:pt x="57" y="43"/>
                  </a:lnTo>
                  <a:lnTo>
                    <a:pt x="71" y="43"/>
                  </a:lnTo>
                  <a:lnTo>
                    <a:pt x="71" y="57"/>
                  </a:lnTo>
                  <a:lnTo>
                    <a:pt x="114" y="57"/>
                  </a:lnTo>
                  <a:lnTo>
                    <a:pt x="128" y="43"/>
                  </a:lnTo>
                  <a:lnTo>
                    <a:pt x="142" y="43"/>
                  </a:lnTo>
                  <a:lnTo>
                    <a:pt x="156" y="29"/>
                  </a:lnTo>
                  <a:lnTo>
                    <a:pt x="199" y="29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09" name="Freeform 290"/>
            <p:cNvSpPr>
              <a:spLocks/>
            </p:cNvSpPr>
            <p:nvPr/>
          </p:nvSpPr>
          <p:spPr bwMode="auto">
            <a:xfrm>
              <a:off x="1602" y="3107"/>
              <a:ext cx="1106" cy="1134"/>
            </a:xfrm>
            <a:custGeom>
              <a:avLst/>
              <a:gdLst>
                <a:gd name="T0" fmla="*/ 695 w 1106"/>
                <a:gd name="T1" fmla="*/ 85 h 1134"/>
                <a:gd name="T2" fmla="*/ 723 w 1106"/>
                <a:gd name="T3" fmla="*/ 85 h 1134"/>
                <a:gd name="T4" fmla="*/ 766 w 1106"/>
                <a:gd name="T5" fmla="*/ 141 h 1134"/>
                <a:gd name="T6" fmla="*/ 822 w 1106"/>
                <a:gd name="T7" fmla="*/ 212 h 1134"/>
                <a:gd name="T8" fmla="*/ 879 w 1106"/>
                <a:gd name="T9" fmla="*/ 255 h 1134"/>
                <a:gd name="T10" fmla="*/ 936 w 1106"/>
                <a:gd name="T11" fmla="*/ 283 h 1134"/>
                <a:gd name="T12" fmla="*/ 1078 w 1106"/>
                <a:gd name="T13" fmla="*/ 368 h 1134"/>
                <a:gd name="T14" fmla="*/ 1092 w 1106"/>
                <a:gd name="T15" fmla="*/ 439 h 1134"/>
                <a:gd name="T16" fmla="*/ 1049 w 1106"/>
                <a:gd name="T17" fmla="*/ 496 h 1134"/>
                <a:gd name="T18" fmla="*/ 964 w 1106"/>
                <a:gd name="T19" fmla="*/ 567 h 1134"/>
                <a:gd name="T20" fmla="*/ 922 w 1106"/>
                <a:gd name="T21" fmla="*/ 666 h 1134"/>
                <a:gd name="T22" fmla="*/ 879 w 1106"/>
                <a:gd name="T23" fmla="*/ 737 h 1134"/>
                <a:gd name="T24" fmla="*/ 922 w 1106"/>
                <a:gd name="T25" fmla="*/ 737 h 1134"/>
                <a:gd name="T26" fmla="*/ 936 w 1106"/>
                <a:gd name="T27" fmla="*/ 780 h 1134"/>
                <a:gd name="T28" fmla="*/ 893 w 1106"/>
                <a:gd name="T29" fmla="*/ 993 h 1134"/>
                <a:gd name="T30" fmla="*/ 950 w 1106"/>
                <a:gd name="T31" fmla="*/ 1021 h 1134"/>
                <a:gd name="T32" fmla="*/ 922 w 1106"/>
                <a:gd name="T33" fmla="*/ 1064 h 1134"/>
                <a:gd name="T34" fmla="*/ 822 w 1106"/>
                <a:gd name="T35" fmla="*/ 1106 h 1134"/>
                <a:gd name="T36" fmla="*/ 737 w 1106"/>
                <a:gd name="T37" fmla="*/ 1106 h 1134"/>
                <a:gd name="T38" fmla="*/ 652 w 1106"/>
                <a:gd name="T39" fmla="*/ 1049 h 1134"/>
                <a:gd name="T40" fmla="*/ 553 w 1106"/>
                <a:gd name="T41" fmla="*/ 1049 h 1134"/>
                <a:gd name="T42" fmla="*/ 454 w 1106"/>
                <a:gd name="T43" fmla="*/ 1134 h 1134"/>
                <a:gd name="T44" fmla="*/ 383 w 1106"/>
                <a:gd name="T45" fmla="*/ 1106 h 1134"/>
                <a:gd name="T46" fmla="*/ 326 w 1106"/>
                <a:gd name="T47" fmla="*/ 1049 h 1134"/>
                <a:gd name="T48" fmla="*/ 284 w 1106"/>
                <a:gd name="T49" fmla="*/ 1049 h 1134"/>
                <a:gd name="T50" fmla="*/ 213 w 1106"/>
                <a:gd name="T51" fmla="*/ 1049 h 1134"/>
                <a:gd name="T52" fmla="*/ 170 w 1106"/>
                <a:gd name="T53" fmla="*/ 1007 h 1134"/>
                <a:gd name="T54" fmla="*/ 142 w 1106"/>
                <a:gd name="T55" fmla="*/ 964 h 1134"/>
                <a:gd name="T56" fmla="*/ 85 w 1106"/>
                <a:gd name="T57" fmla="*/ 893 h 1134"/>
                <a:gd name="T58" fmla="*/ 142 w 1106"/>
                <a:gd name="T59" fmla="*/ 780 h 1134"/>
                <a:gd name="T60" fmla="*/ 184 w 1106"/>
                <a:gd name="T61" fmla="*/ 737 h 1134"/>
                <a:gd name="T62" fmla="*/ 213 w 1106"/>
                <a:gd name="T63" fmla="*/ 723 h 1134"/>
                <a:gd name="T64" fmla="*/ 227 w 1106"/>
                <a:gd name="T65" fmla="*/ 666 h 1134"/>
                <a:gd name="T66" fmla="*/ 227 w 1106"/>
                <a:gd name="T67" fmla="*/ 553 h 1134"/>
                <a:gd name="T68" fmla="*/ 170 w 1106"/>
                <a:gd name="T69" fmla="*/ 496 h 1134"/>
                <a:gd name="T70" fmla="*/ 184 w 1106"/>
                <a:gd name="T71" fmla="*/ 383 h 1134"/>
                <a:gd name="T72" fmla="*/ 71 w 1106"/>
                <a:gd name="T73" fmla="*/ 283 h 1134"/>
                <a:gd name="T74" fmla="*/ 0 w 1106"/>
                <a:gd name="T75" fmla="*/ 255 h 1134"/>
                <a:gd name="T76" fmla="*/ 28 w 1106"/>
                <a:gd name="T77" fmla="*/ 198 h 1134"/>
                <a:gd name="T78" fmla="*/ 99 w 1106"/>
                <a:gd name="T79" fmla="*/ 198 h 1134"/>
                <a:gd name="T80" fmla="*/ 156 w 1106"/>
                <a:gd name="T81" fmla="*/ 212 h 1134"/>
                <a:gd name="T82" fmla="*/ 199 w 1106"/>
                <a:gd name="T83" fmla="*/ 212 h 1134"/>
                <a:gd name="T84" fmla="*/ 284 w 1106"/>
                <a:gd name="T85" fmla="*/ 156 h 1134"/>
                <a:gd name="T86" fmla="*/ 312 w 1106"/>
                <a:gd name="T87" fmla="*/ 141 h 1134"/>
                <a:gd name="T88" fmla="*/ 383 w 1106"/>
                <a:gd name="T89" fmla="*/ 198 h 1134"/>
                <a:gd name="T90" fmla="*/ 468 w 1106"/>
                <a:gd name="T91" fmla="*/ 156 h 1134"/>
                <a:gd name="T92" fmla="*/ 567 w 1106"/>
                <a:gd name="T93" fmla="*/ 156 h 1134"/>
                <a:gd name="T94" fmla="*/ 610 w 1106"/>
                <a:gd name="T95" fmla="*/ 42 h 11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06" h="1134">
                  <a:moveTo>
                    <a:pt x="638" y="0"/>
                  </a:moveTo>
                  <a:lnTo>
                    <a:pt x="709" y="0"/>
                  </a:lnTo>
                  <a:lnTo>
                    <a:pt x="695" y="42"/>
                  </a:lnTo>
                  <a:lnTo>
                    <a:pt x="695" y="85"/>
                  </a:lnTo>
                  <a:lnTo>
                    <a:pt x="681" y="85"/>
                  </a:lnTo>
                  <a:lnTo>
                    <a:pt x="695" y="99"/>
                  </a:lnTo>
                  <a:lnTo>
                    <a:pt x="709" y="99"/>
                  </a:lnTo>
                  <a:lnTo>
                    <a:pt x="723" y="85"/>
                  </a:lnTo>
                  <a:lnTo>
                    <a:pt x="737" y="99"/>
                  </a:lnTo>
                  <a:lnTo>
                    <a:pt x="752" y="99"/>
                  </a:lnTo>
                  <a:lnTo>
                    <a:pt x="752" y="141"/>
                  </a:lnTo>
                  <a:lnTo>
                    <a:pt x="766" y="141"/>
                  </a:lnTo>
                  <a:lnTo>
                    <a:pt x="780" y="156"/>
                  </a:lnTo>
                  <a:lnTo>
                    <a:pt x="794" y="156"/>
                  </a:lnTo>
                  <a:lnTo>
                    <a:pt x="794" y="212"/>
                  </a:lnTo>
                  <a:lnTo>
                    <a:pt x="822" y="212"/>
                  </a:lnTo>
                  <a:lnTo>
                    <a:pt x="822" y="198"/>
                  </a:lnTo>
                  <a:lnTo>
                    <a:pt x="851" y="198"/>
                  </a:lnTo>
                  <a:lnTo>
                    <a:pt x="851" y="255"/>
                  </a:lnTo>
                  <a:lnTo>
                    <a:pt x="879" y="255"/>
                  </a:lnTo>
                  <a:lnTo>
                    <a:pt x="879" y="269"/>
                  </a:lnTo>
                  <a:lnTo>
                    <a:pt x="893" y="269"/>
                  </a:lnTo>
                  <a:lnTo>
                    <a:pt x="922" y="283"/>
                  </a:lnTo>
                  <a:lnTo>
                    <a:pt x="936" y="283"/>
                  </a:lnTo>
                  <a:lnTo>
                    <a:pt x="950" y="326"/>
                  </a:lnTo>
                  <a:lnTo>
                    <a:pt x="1035" y="326"/>
                  </a:lnTo>
                  <a:lnTo>
                    <a:pt x="1035" y="368"/>
                  </a:lnTo>
                  <a:lnTo>
                    <a:pt x="1078" y="368"/>
                  </a:lnTo>
                  <a:lnTo>
                    <a:pt x="1092" y="383"/>
                  </a:lnTo>
                  <a:lnTo>
                    <a:pt x="1106" y="383"/>
                  </a:lnTo>
                  <a:lnTo>
                    <a:pt x="1106" y="425"/>
                  </a:lnTo>
                  <a:lnTo>
                    <a:pt x="1092" y="439"/>
                  </a:lnTo>
                  <a:lnTo>
                    <a:pt x="1078" y="439"/>
                  </a:lnTo>
                  <a:lnTo>
                    <a:pt x="1078" y="482"/>
                  </a:lnTo>
                  <a:lnTo>
                    <a:pt x="1064" y="496"/>
                  </a:lnTo>
                  <a:lnTo>
                    <a:pt x="1049" y="496"/>
                  </a:lnTo>
                  <a:lnTo>
                    <a:pt x="1049" y="553"/>
                  </a:lnTo>
                  <a:lnTo>
                    <a:pt x="1035" y="553"/>
                  </a:lnTo>
                  <a:lnTo>
                    <a:pt x="1035" y="567"/>
                  </a:lnTo>
                  <a:lnTo>
                    <a:pt x="964" y="567"/>
                  </a:lnTo>
                  <a:lnTo>
                    <a:pt x="964" y="610"/>
                  </a:lnTo>
                  <a:lnTo>
                    <a:pt x="936" y="610"/>
                  </a:lnTo>
                  <a:lnTo>
                    <a:pt x="936" y="652"/>
                  </a:lnTo>
                  <a:lnTo>
                    <a:pt x="922" y="666"/>
                  </a:lnTo>
                  <a:lnTo>
                    <a:pt x="893" y="666"/>
                  </a:lnTo>
                  <a:lnTo>
                    <a:pt x="893" y="709"/>
                  </a:lnTo>
                  <a:lnTo>
                    <a:pt x="879" y="709"/>
                  </a:lnTo>
                  <a:lnTo>
                    <a:pt x="879" y="737"/>
                  </a:lnTo>
                  <a:lnTo>
                    <a:pt x="893" y="737"/>
                  </a:lnTo>
                  <a:lnTo>
                    <a:pt x="893" y="723"/>
                  </a:lnTo>
                  <a:lnTo>
                    <a:pt x="922" y="723"/>
                  </a:lnTo>
                  <a:lnTo>
                    <a:pt x="922" y="737"/>
                  </a:lnTo>
                  <a:lnTo>
                    <a:pt x="936" y="737"/>
                  </a:lnTo>
                  <a:lnTo>
                    <a:pt x="936" y="766"/>
                  </a:lnTo>
                  <a:lnTo>
                    <a:pt x="950" y="780"/>
                  </a:lnTo>
                  <a:lnTo>
                    <a:pt x="936" y="780"/>
                  </a:lnTo>
                  <a:lnTo>
                    <a:pt x="922" y="794"/>
                  </a:lnTo>
                  <a:lnTo>
                    <a:pt x="922" y="851"/>
                  </a:lnTo>
                  <a:lnTo>
                    <a:pt x="893" y="851"/>
                  </a:lnTo>
                  <a:lnTo>
                    <a:pt x="893" y="993"/>
                  </a:lnTo>
                  <a:lnTo>
                    <a:pt x="922" y="993"/>
                  </a:lnTo>
                  <a:lnTo>
                    <a:pt x="922" y="1007"/>
                  </a:lnTo>
                  <a:lnTo>
                    <a:pt x="950" y="1007"/>
                  </a:lnTo>
                  <a:lnTo>
                    <a:pt x="950" y="1021"/>
                  </a:lnTo>
                  <a:lnTo>
                    <a:pt x="936" y="1021"/>
                  </a:lnTo>
                  <a:lnTo>
                    <a:pt x="936" y="1049"/>
                  </a:lnTo>
                  <a:lnTo>
                    <a:pt x="950" y="1064"/>
                  </a:lnTo>
                  <a:lnTo>
                    <a:pt x="922" y="1064"/>
                  </a:lnTo>
                  <a:lnTo>
                    <a:pt x="893" y="1049"/>
                  </a:lnTo>
                  <a:lnTo>
                    <a:pt x="879" y="1049"/>
                  </a:lnTo>
                  <a:lnTo>
                    <a:pt x="879" y="1106"/>
                  </a:lnTo>
                  <a:lnTo>
                    <a:pt x="822" y="1106"/>
                  </a:lnTo>
                  <a:lnTo>
                    <a:pt x="808" y="1120"/>
                  </a:lnTo>
                  <a:lnTo>
                    <a:pt x="794" y="1120"/>
                  </a:lnTo>
                  <a:lnTo>
                    <a:pt x="794" y="1106"/>
                  </a:lnTo>
                  <a:lnTo>
                    <a:pt x="737" y="1106"/>
                  </a:lnTo>
                  <a:lnTo>
                    <a:pt x="737" y="1078"/>
                  </a:lnTo>
                  <a:lnTo>
                    <a:pt x="723" y="1064"/>
                  </a:lnTo>
                  <a:lnTo>
                    <a:pt x="667" y="1064"/>
                  </a:lnTo>
                  <a:lnTo>
                    <a:pt x="652" y="1049"/>
                  </a:lnTo>
                  <a:lnTo>
                    <a:pt x="638" y="1049"/>
                  </a:lnTo>
                  <a:lnTo>
                    <a:pt x="610" y="1021"/>
                  </a:lnTo>
                  <a:lnTo>
                    <a:pt x="567" y="1021"/>
                  </a:lnTo>
                  <a:lnTo>
                    <a:pt x="553" y="1049"/>
                  </a:lnTo>
                  <a:lnTo>
                    <a:pt x="525" y="1049"/>
                  </a:lnTo>
                  <a:lnTo>
                    <a:pt x="511" y="1064"/>
                  </a:lnTo>
                  <a:lnTo>
                    <a:pt x="511" y="1134"/>
                  </a:lnTo>
                  <a:lnTo>
                    <a:pt x="454" y="1134"/>
                  </a:lnTo>
                  <a:lnTo>
                    <a:pt x="454" y="1120"/>
                  </a:lnTo>
                  <a:lnTo>
                    <a:pt x="440" y="1120"/>
                  </a:lnTo>
                  <a:lnTo>
                    <a:pt x="425" y="1106"/>
                  </a:lnTo>
                  <a:lnTo>
                    <a:pt x="383" y="1106"/>
                  </a:lnTo>
                  <a:lnTo>
                    <a:pt x="369" y="1078"/>
                  </a:lnTo>
                  <a:lnTo>
                    <a:pt x="355" y="1064"/>
                  </a:lnTo>
                  <a:lnTo>
                    <a:pt x="326" y="1064"/>
                  </a:lnTo>
                  <a:lnTo>
                    <a:pt x="326" y="1049"/>
                  </a:lnTo>
                  <a:lnTo>
                    <a:pt x="312" y="1049"/>
                  </a:lnTo>
                  <a:lnTo>
                    <a:pt x="312" y="1021"/>
                  </a:lnTo>
                  <a:lnTo>
                    <a:pt x="284" y="1021"/>
                  </a:lnTo>
                  <a:lnTo>
                    <a:pt x="284" y="1049"/>
                  </a:lnTo>
                  <a:lnTo>
                    <a:pt x="270" y="1064"/>
                  </a:lnTo>
                  <a:lnTo>
                    <a:pt x="241" y="1064"/>
                  </a:lnTo>
                  <a:lnTo>
                    <a:pt x="241" y="1049"/>
                  </a:lnTo>
                  <a:lnTo>
                    <a:pt x="213" y="1049"/>
                  </a:lnTo>
                  <a:lnTo>
                    <a:pt x="199" y="1021"/>
                  </a:lnTo>
                  <a:lnTo>
                    <a:pt x="184" y="1021"/>
                  </a:lnTo>
                  <a:lnTo>
                    <a:pt x="184" y="1007"/>
                  </a:lnTo>
                  <a:lnTo>
                    <a:pt x="170" y="1007"/>
                  </a:lnTo>
                  <a:lnTo>
                    <a:pt x="170" y="993"/>
                  </a:lnTo>
                  <a:lnTo>
                    <a:pt x="156" y="993"/>
                  </a:lnTo>
                  <a:lnTo>
                    <a:pt x="156" y="964"/>
                  </a:lnTo>
                  <a:lnTo>
                    <a:pt x="142" y="964"/>
                  </a:lnTo>
                  <a:lnTo>
                    <a:pt x="142" y="950"/>
                  </a:lnTo>
                  <a:lnTo>
                    <a:pt x="99" y="950"/>
                  </a:lnTo>
                  <a:lnTo>
                    <a:pt x="99" y="936"/>
                  </a:lnTo>
                  <a:lnTo>
                    <a:pt x="85" y="893"/>
                  </a:lnTo>
                  <a:lnTo>
                    <a:pt x="128" y="893"/>
                  </a:lnTo>
                  <a:lnTo>
                    <a:pt x="128" y="851"/>
                  </a:lnTo>
                  <a:lnTo>
                    <a:pt x="142" y="851"/>
                  </a:lnTo>
                  <a:lnTo>
                    <a:pt x="142" y="780"/>
                  </a:lnTo>
                  <a:lnTo>
                    <a:pt x="156" y="780"/>
                  </a:lnTo>
                  <a:lnTo>
                    <a:pt x="156" y="766"/>
                  </a:lnTo>
                  <a:lnTo>
                    <a:pt x="170" y="737"/>
                  </a:lnTo>
                  <a:lnTo>
                    <a:pt x="184" y="737"/>
                  </a:lnTo>
                  <a:lnTo>
                    <a:pt x="184" y="681"/>
                  </a:lnTo>
                  <a:lnTo>
                    <a:pt x="199" y="709"/>
                  </a:lnTo>
                  <a:lnTo>
                    <a:pt x="213" y="709"/>
                  </a:lnTo>
                  <a:lnTo>
                    <a:pt x="213" y="723"/>
                  </a:lnTo>
                  <a:lnTo>
                    <a:pt x="241" y="723"/>
                  </a:lnTo>
                  <a:lnTo>
                    <a:pt x="241" y="709"/>
                  </a:lnTo>
                  <a:lnTo>
                    <a:pt x="227" y="681"/>
                  </a:lnTo>
                  <a:lnTo>
                    <a:pt x="227" y="666"/>
                  </a:lnTo>
                  <a:lnTo>
                    <a:pt x="213" y="652"/>
                  </a:lnTo>
                  <a:lnTo>
                    <a:pt x="213" y="610"/>
                  </a:lnTo>
                  <a:lnTo>
                    <a:pt x="227" y="610"/>
                  </a:lnTo>
                  <a:lnTo>
                    <a:pt x="227" y="553"/>
                  </a:lnTo>
                  <a:lnTo>
                    <a:pt x="199" y="553"/>
                  </a:lnTo>
                  <a:lnTo>
                    <a:pt x="184" y="539"/>
                  </a:lnTo>
                  <a:lnTo>
                    <a:pt x="184" y="496"/>
                  </a:lnTo>
                  <a:lnTo>
                    <a:pt x="170" y="496"/>
                  </a:lnTo>
                  <a:lnTo>
                    <a:pt x="156" y="482"/>
                  </a:lnTo>
                  <a:lnTo>
                    <a:pt x="170" y="454"/>
                  </a:lnTo>
                  <a:lnTo>
                    <a:pt x="184" y="454"/>
                  </a:lnTo>
                  <a:lnTo>
                    <a:pt x="184" y="383"/>
                  </a:lnTo>
                  <a:lnTo>
                    <a:pt x="142" y="383"/>
                  </a:lnTo>
                  <a:lnTo>
                    <a:pt x="142" y="326"/>
                  </a:lnTo>
                  <a:lnTo>
                    <a:pt x="71" y="326"/>
                  </a:lnTo>
                  <a:lnTo>
                    <a:pt x="71" y="283"/>
                  </a:lnTo>
                  <a:lnTo>
                    <a:pt x="43" y="283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28" y="255"/>
                  </a:lnTo>
                  <a:lnTo>
                    <a:pt x="28" y="212"/>
                  </a:lnTo>
                  <a:lnTo>
                    <a:pt x="43" y="212"/>
                  </a:lnTo>
                  <a:lnTo>
                    <a:pt x="28" y="198"/>
                  </a:lnTo>
                  <a:lnTo>
                    <a:pt x="43" y="198"/>
                  </a:lnTo>
                  <a:lnTo>
                    <a:pt x="71" y="170"/>
                  </a:lnTo>
                  <a:lnTo>
                    <a:pt x="85" y="170"/>
                  </a:lnTo>
                  <a:lnTo>
                    <a:pt x="99" y="198"/>
                  </a:lnTo>
                  <a:lnTo>
                    <a:pt x="114" y="170"/>
                  </a:lnTo>
                  <a:lnTo>
                    <a:pt x="142" y="170"/>
                  </a:lnTo>
                  <a:lnTo>
                    <a:pt x="142" y="198"/>
                  </a:lnTo>
                  <a:lnTo>
                    <a:pt x="156" y="212"/>
                  </a:lnTo>
                  <a:lnTo>
                    <a:pt x="170" y="212"/>
                  </a:lnTo>
                  <a:lnTo>
                    <a:pt x="184" y="227"/>
                  </a:lnTo>
                  <a:lnTo>
                    <a:pt x="184" y="212"/>
                  </a:lnTo>
                  <a:lnTo>
                    <a:pt x="199" y="212"/>
                  </a:lnTo>
                  <a:lnTo>
                    <a:pt x="213" y="227"/>
                  </a:lnTo>
                  <a:lnTo>
                    <a:pt x="213" y="255"/>
                  </a:lnTo>
                  <a:lnTo>
                    <a:pt x="284" y="255"/>
                  </a:lnTo>
                  <a:lnTo>
                    <a:pt x="284" y="156"/>
                  </a:lnTo>
                  <a:lnTo>
                    <a:pt x="270" y="141"/>
                  </a:lnTo>
                  <a:lnTo>
                    <a:pt x="284" y="113"/>
                  </a:lnTo>
                  <a:lnTo>
                    <a:pt x="312" y="113"/>
                  </a:lnTo>
                  <a:lnTo>
                    <a:pt x="312" y="141"/>
                  </a:lnTo>
                  <a:lnTo>
                    <a:pt x="326" y="141"/>
                  </a:lnTo>
                  <a:lnTo>
                    <a:pt x="326" y="170"/>
                  </a:lnTo>
                  <a:lnTo>
                    <a:pt x="383" y="170"/>
                  </a:lnTo>
                  <a:lnTo>
                    <a:pt x="383" y="198"/>
                  </a:lnTo>
                  <a:lnTo>
                    <a:pt x="454" y="198"/>
                  </a:lnTo>
                  <a:lnTo>
                    <a:pt x="468" y="170"/>
                  </a:lnTo>
                  <a:lnTo>
                    <a:pt x="454" y="170"/>
                  </a:lnTo>
                  <a:lnTo>
                    <a:pt x="468" y="156"/>
                  </a:lnTo>
                  <a:lnTo>
                    <a:pt x="482" y="170"/>
                  </a:lnTo>
                  <a:lnTo>
                    <a:pt x="496" y="170"/>
                  </a:lnTo>
                  <a:lnTo>
                    <a:pt x="511" y="156"/>
                  </a:lnTo>
                  <a:lnTo>
                    <a:pt x="567" y="156"/>
                  </a:lnTo>
                  <a:lnTo>
                    <a:pt x="567" y="141"/>
                  </a:lnTo>
                  <a:lnTo>
                    <a:pt x="596" y="141"/>
                  </a:lnTo>
                  <a:lnTo>
                    <a:pt x="596" y="42"/>
                  </a:lnTo>
                  <a:lnTo>
                    <a:pt x="610" y="42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0" name="Freeform 291"/>
            <p:cNvSpPr>
              <a:spLocks/>
            </p:cNvSpPr>
            <p:nvPr/>
          </p:nvSpPr>
          <p:spPr bwMode="auto">
            <a:xfrm>
              <a:off x="1801" y="4624"/>
              <a:ext cx="56" cy="43"/>
            </a:xfrm>
            <a:custGeom>
              <a:avLst/>
              <a:gdLst>
                <a:gd name="T0" fmla="*/ 28 w 56"/>
                <a:gd name="T1" fmla="*/ 0 h 43"/>
                <a:gd name="T2" fmla="*/ 42 w 56"/>
                <a:gd name="T3" fmla="*/ 0 h 43"/>
                <a:gd name="T4" fmla="*/ 56 w 56"/>
                <a:gd name="T5" fmla="*/ 15 h 43"/>
                <a:gd name="T6" fmla="*/ 42 w 56"/>
                <a:gd name="T7" fmla="*/ 15 h 43"/>
                <a:gd name="T8" fmla="*/ 42 w 56"/>
                <a:gd name="T9" fmla="*/ 43 h 43"/>
                <a:gd name="T10" fmla="*/ 14 w 56"/>
                <a:gd name="T11" fmla="*/ 43 h 43"/>
                <a:gd name="T12" fmla="*/ 0 w 56"/>
                <a:gd name="T13" fmla="*/ 15 h 43"/>
                <a:gd name="T14" fmla="*/ 14 w 56"/>
                <a:gd name="T15" fmla="*/ 0 h 43"/>
                <a:gd name="T16" fmla="*/ 28 w 5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43">
                  <a:moveTo>
                    <a:pt x="28" y="0"/>
                  </a:moveTo>
                  <a:lnTo>
                    <a:pt x="42" y="0"/>
                  </a:lnTo>
                  <a:lnTo>
                    <a:pt x="56" y="15"/>
                  </a:lnTo>
                  <a:lnTo>
                    <a:pt x="42" y="15"/>
                  </a:lnTo>
                  <a:lnTo>
                    <a:pt x="42" y="43"/>
                  </a:lnTo>
                  <a:lnTo>
                    <a:pt x="14" y="4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1" name="Freeform 292"/>
            <p:cNvSpPr>
              <a:spLocks/>
            </p:cNvSpPr>
            <p:nvPr/>
          </p:nvSpPr>
          <p:spPr bwMode="auto">
            <a:xfrm>
              <a:off x="1957" y="4568"/>
              <a:ext cx="113" cy="99"/>
            </a:xfrm>
            <a:custGeom>
              <a:avLst/>
              <a:gdLst>
                <a:gd name="T0" fmla="*/ 28 w 113"/>
                <a:gd name="T1" fmla="*/ 0 h 99"/>
                <a:gd name="T2" fmla="*/ 70 w 113"/>
                <a:gd name="T3" fmla="*/ 0 h 99"/>
                <a:gd name="T4" fmla="*/ 70 w 113"/>
                <a:gd name="T5" fmla="*/ 42 h 99"/>
                <a:gd name="T6" fmla="*/ 99 w 113"/>
                <a:gd name="T7" fmla="*/ 42 h 99"/>
                <a:gd name="T8" fmla="*/ 113 w 113"/>
                <a:gd name="T9" fmla="*/ 56 h 99"/>
                <a:gd name="T10" fmla="*/ 99 w 113"/>
                <a:gd name="T11" fmla="*/ 56 h 99"/>
                <a:gd name="T12" fmla="*/ 85 w 113"/>
                <a:gd name="T13" fmla="*/ 71 h 99"/>
                <a:gd name="T14" fmla="*/ 70 w 113"/>
                <a:gd name="T15" fmla="*/ 71 h 99"/>
                <a:gd name="T16" fmla="*/ 70 w 113"/>
                <a:gd name="T17" fmla="*/ 99 h 99"/>
                <a:gd name="T18" fmla="*/ 56 w 113"/>
                <a:gd name="T19" fmla="*/ 99 h 99"/>
                <a:gd name="T20" fmla="*/ 42 w 113"/>
                <a:gd name="T21" fmla="*/ 71 h 99"/>
                <a:gd name="T22" fmla="*/ 28 w 113"/>
                <a:gd name="T23" fmla="*/ 56 h 99"/>
                <a:gd name="T24" fmla="*/ 28 w 113"/>
                <a:gd name="T25" fmla="*/ 42 h 99"/>
                <a:gd name="T26" fmla="*/ 14 w 113"/>
                <a:gd name="T27" fmla="*/ 42 h 99"/>
                <a:gd name="T28" fmla="*/ 0 w 113"/>
                <a:gd name="T29" fmla="*/ 56 h 99"/>
                <a:gd name="T30" fmla="*/ 0 w 113"/>
                <a:gd name="T31" fmla="*/ 0 h 99"/>
                <a:gd name="T32" fmla="*/ 28 w 113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99">
                  <a:moveTo>
                    <a:pt x="28" y="0"/>
                  </a:moveTo>
                  <a:lnTo>
                    <a:pt x="70" y="0"/>
                  </a:lnTo>
                  <a:lnTo>
                    <a:pt x="70" y="42"/>
                  </a:lnTo>
                  <a:lnTo>
                    <a:pt x="99" y="42"/>
                  </a:lnTo>
                  <a:lnTo>
                    <a:pt x="113" y="56"/>
                  </a:lnTo>
                  <a:lnTo>
                    <a:pt x="99" y="56"/>
                  </a:lnTo>
                  <a:lnTo>
                    <a:pt x="85" y="71"/>
                  </a:lnTo>
                  <a:lnTo>
                    <a:pt x="70" y="71"/>
                  </a:lnTo>
                  <a:lnTo>
                    <a:pt x="70" y="99"/>
                  </a:lnTo>
                  <a:lnTo>
                    <a:pt x="56" y="99"/>
                  </a:lnTo>
                  <a:lnTo>
                    <a:pt x="42" y="71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14" y="42"/>
                  </a:lnTo>
                  <a:lnTo>
                    <a:pt x="0" y="5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2" name="Freeform 293"/>
            <p:cNvSpPr>
              <a:spLocks/>
            </p:cNvSpPr>
            <p:nvPr/>
          </p:nvSpPr>
          <p:spPr bwMode="auto">
            <a:xfrm>
              <a:off x="2113" y="4568"/>
              <a:ext cx="28" cy="56"/>
            </a:xfrm>
            <a:custGeom>
              <a:avLst/>
              <a:gdLst>
                <a:gd name="T0" fmla="*/ 0 w 28"/>
                <a:gd name="T1" fmla="*/ 0 h 56"/>
                <a:gd name="T2" fmla="*/ 28 w 28"/>
                <a:gd name="T3" fmla="*/ 0 h 56"/>
                <a:gd name="T4" fmla="*/ 28 w 28"/>
                <a:gd name="T5" fmla="*/ 56 h 56"/>
                <a:gd name="T6" fmla="*/ 14 w 28"/>
                <a:gd name="T7" fmla="*/ 42 h 56"/>
                <a:gd name="T8" fmla="*/ 14 w 28"/>
                <a:gd name="T9" fmla="*/ 0 h 56"/>
                <a:gd name="T10" fmla="*/ 0 w 28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lnTo>
                    <a:pt x="28" y="0"/>
                  </a:lnTo>
                  <a:lnTo>
                    <a:pt x="28" y="56"/>
                  </a:lnTo>
                  <a:lnTo>
                    <a:pt x="14" y="4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3" name="Freeform 294"/>
            <p:cNvSpPr>
              <a:spLocks/>
            </p:cNvSpPr>
            <p:nvPr/>
          </p:nvSpPr>
          <p:spPr bwMode="auto">
            <a:xfrm>
              <a:off x="3828" y="2341"/>
              <a:ext cx="71" cy="85"/>
            </a:xfrm>
            <a:custGeom>
              <a:avLst/>
              <a:gdLst>
                <a:gd name="T0" fmla="*/ 43 w 71"/>
                <a:gd name="T1" fmla="*/ 0 h 85"/>
                <a:gd name="T2" fmla="*/ 71 w 71"/>
                <a:gd name="T3" fmla="*/ 0 h 85"/>
                <a:gd name="T4" fmla="*/ 71 w 71"/>
                <a:gd name="T5" fmla="*/ 28 h 85"/>
                <a:gd name="T6" fmla="*/ 43 w 71"/>
                <a:gd name="T7" fmla="*/ 28 h 85"/>
                <a:gd name="T8" fmla="*/ 43 w 71"/>
                <a:gd name="T9" fmla="*/ 56 h 85"/>
                <a:gd name="T10" fmla="*/ 28 w 71"/>
                <a:gd name="T11" fmla="*/ 56 h 85"/>
                <a:gd name="T12" fmla="*/ 28 w 71"/>
                <a:gd name="T13" fmla="*/ 71 h 85"/>
                <a:gd name="T14" fmla="*/ 14 w 71"/>
                <a:gd name="T15" fmla="*/ 85 h 85"/>
                <a:gd name="T16" fmla="*/ 14 w 71"/>
                <a:gd name="T17" fmla="*/ 28 h 85"/>
                <a:gd name="T18" fmla="*/ 0 w 71"/>
                <a:gd name="T19" fmla="*/ 28 h 85"/>
                <a:gd name="T20" fmla="*/ 0 w 71"/>
                <a:gd name="T21" fmla="*/ 14 h 85"/>
                <a:gd name="T22" fmla="*/ 14 w 71"/>
                <a:gd name="T23" fmla="*/ 0 h 85"/>
                <a:gd name="T24" fmla="*/ 43 w 71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1" h="85">
                  <a:moveTo>
                    <a:pt x="43" y="0"/>
                  </a:moveTo>
                  <a:lnTo>
                    <a:pt x="71" y="0"/>
                  </a:lnTo>
                  <a:lnTo>
                    <a:pt x="71" y="28"/>
                  </a:lnTo>
                  <a:lnTo>
                    <a:pt x="43" y="28"/>
                  </a:lnTo>
                  <a:lnTo>
                    <a:pt x="43" y="56"/>
                  </a:lnTo>
                  <a:lnTo>
                    <a:pt x="28" y="56"/>
                  </a:lnTo>
                  <a:lnTo>
                    <a:pt x="28" y="71"/>
                  </a:lnTo>
                  <a:lnTo>
                    <a:pt x="14" y="85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4" name="Freeform 295"/>
            <p:cNvSpPr>
              <a:spLocks/>
            </p:cNvSpPr>
            <p:nvPr/>
          </p:nvSpPr>
          <p:spPr bwMode="auto">
            <a:xfrm>
              <a:off x="3559" y="2426"/>
              <a:ext cx="71" cy="113"/>
            </a:xfrm>
            <a:custGeom>
              <a:avLst/>
              <a:gdLst>
                <a:gd name="T0" fmla="*/ 56 w 71"/>
                <a:gd name="T1" fmla="*/ 0 h 113"/>
                <a:gd name="T2" fmla="*/ 71 w 71"/>
                <a:gd name="T3" fmla="*/ 0 h 113"/>
                <a:gd name="T4" fmla="*/ 71 w 71"/>
                <a:gd name="T5" fmla="*/ 85 h 113"/>
                <a:gd name="T6" fmla="*/ 56 w 71"/>
                <a:gd name="T7" fmla="*/ 85 h 113"/>
                <a:gd name="T8" fmla="*/ 56 w 71"/>
                <a:gd name="T9" fmla="*/ 99 h 113"/>
                <a:gd name="T10" fmla="*/ 28 w 71"/>
                <a:gd name="T11" fmla="*/ 113 h 113"/>
                <a:gd name="T12" fmla="*/ 14 w 71"/>
                <a:gd name="T13" fmla="*/ 99 h 113"/>
                <a:gd name="T14" fmla="*/ 28 w 71"/>
                <a:gd name="T15" fmla="*/ 85 h 113"/>
                <a:gd name="T16" fmla="*/ 14 w 71"/>
                <a:gd name="T17" fmla="*/ 85 h 113"/>
                <a:gd name="T18" fmla="*/ 14 w 71"/>
                <a:gd name="T19" fmla="*/ 56 h 113"/>
                <a:gd name="T20" fmla="*/ 0 w 71"/>
                <a:gd name="T21" fmla="*/ 42 h 113"/>
                <a:gd name="T22" fmla="*/ 28 w 71"/>
                <a:gd name="T23" fmla="*/ 42 h 113"/>
                <a:gd name="T24" fmla="*/ 28 w 71"/>
                <a:gd name="T25" fmla="*/ 28 h 113"/>
                <a:gd name="T26" fmla="*/ 56 w 71"/>
                <a:gd name="T27" fmla="*/ 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113">
                  <a:moveTo>
                    <a:pt x="56" y="0"/>
                  </a:moveTo>
                  <a:lnTo>
                    <a:pt x="71" y="0"/>
                  </a:lnTo>
                  <a:lnTo>
                    <a:pt x="71" y="85"/>
                  </a:lnTo>
                  <a:lnTo>
                    <a:pt x="56" y="85"/>
                  </a:lnTo>
                  <a:lnTo>
                    <a:pt x="56" y="99"/>
                  </a:lnTo>
                  <a:lnTo>
                    <a:pt x="28" y="113"/>
                  </a:lnTo>
                  <a:lnTo>
                    <a:pt x="14" y="99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14" y="56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28" y="2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5" name="Freeform 296"/>
            <p:cNvSpPr>
              <a:spLocks/>
            </p:cNvSpPr>
            <p:nvPr/>
          </p:nvSpPr>
          <p:spPr bwMode="auto">
            <a:xfrm>
              <a:off x="2481" y="3660"/>
              <a:ext cx="397" cy="269"/>
            </a:xfrm>
            <a:custGeom>
              <a:avLst/>
              <a:gdLst>
                <a:gd name="T0" fmla="*/ 156 w 397"/>
                <a:gd name="T1" fmla="*/ 0 h 269"/>
                <a:gd name="T2" fmla="*/ 170 w 397"/>
                <a:gd name="T3" fmla="*/ 0 h 269"/>
                <a:gd name="T4" fmla="*/ 185 w 397"/>
                <a:gd name="T5" fmla="*/ 14 h 269"/>
                <a:gd name="T6" fmla="*/ 284 w 397"/>
                <a:gd name="T7" fmla="*/ 14 h 269"/>
                <a:gd name="T8" fmla="*/ 284 w 397"/>
                <a:gd name="T9" fmla="*/ 57 h 269"/>
                <a:gd name="T10" fmla="*/ 355 w 397"/>
                <a:gd name="T11" fmla="*/ 57 h 269"/>
                <a:gd name="T12" fmla="*/ 355 w 397"/>
                <a:gd name="T13" fmla="*/ 113 h 269"/>
                <a:gd name="T14" fmla="*/ 369 w 397"/>
                <a:gd name="T15" fmla="*/ 128 h 269"/>
                <a:gd name="T16" fmla="*/ 383 w 397"/>
                <a:gd name="T17" fmla="*/ 128 h 269"/>
                <a:gd name="T18" fmla="*/ 383 w 397"/>
                <a:gd name="T19" fmla="*/ 156 h 269"/>
                <a:gd name="T20" fmla="*/ 397 w 397"/>
                <a:gd name="T21" fmla="*/ 156 h 269"/>
                <a:gd name="T22" fmla="*/ 369 w 397"/>
                <a:gd name="T23" fmla="*/ 184 h 269"/>
                <a:gd name="T24" fmla="*/ 355 w 397"/>
                <a:gd name="T25" fmla="*/ 184 h 269"/>
                <a:gd name="T26" fmla="*/ 355 w 397"/>
                <a:gd name="T27" fmla="*/ 227 h 269"/>
                <a:gd name="T28" fmla="*/ 298 w 397"/>
                <a:gd name="T29" fmla="*/ 227 h 269"/>
                <a:gd name="T30" fmla="*/ 298 w 397"/>
                <a:gd name="T31" fmla="*/ 213 h 269"/>
                <a:gd name="T32" fmla="*/ 284 w 397"/>
                <a:gd name="T33" fmla="*/ 184 h 269"/>
                <a:gd name="T34" fmla="*/ 284 w 397"/>
                <a:gd name="T35" fmla="*/ 227 h 269"/>
                <a:gd name="T36" fmla="*/ 255 w 397"/>
                <a:gd name="T37" fmla="*/ 227 h 269"/>
                <a:gd name="T38" fmla="*/ 255 w 397"/>
                <a:gd name="T39" fmla="*/ 241 h 269"/>
                <a:gd name="T40" fmla="*/ 241 w 397"/>
                <a:gd name="T41" fmla="*/ 269 h 269"/>
                <a:gd name="T42" fmla="*/ 213 w 397"/>
                <a:gd name="T43" fmla="*/ 269 h 269"/>
                <a:gd name="T44" fmla="*/ 227 w 397"/>
                <a:gd name="T45" fmla="*/ 241 h 269"/>
                <a:gd name="T46" fmla="*/ 227 w 397"/>
                <a:gd name="T47" fmla="*/ 227 h 269"/>
                <a:gd name="T48" fmla="*/ 213 w 397"/>
                <a:gd name="T49" fmla="*/ 227 h 269"/>
                <a:gd name="T50" fmla="*/ 213 w 397"/>
                <a:gd name="T51" fmla="*/ 184 h 269"/>
                <a:gd name="T52" fmla="*/ 170 w 397"/>
                <a:gd name="T53" fmla="*/ 184 h 269"/>
                <a:gd name="T54" fmla="*/ 170 w 397"/>
                <a:gd name="T55" fmla="*/ 227 h 269"/>
                <a:gd name="T56" fmla="*/ 156 w 397"/>
                <a:gd name="T57" fmla="*/ 227 h 269"/>
                <a:gd name="T58" fmla="*/ 156 w 397"/>
                <a:gd name="T59" fmla="*/ 241 h 269"/>
                <a:gd name="T60" fmla="*/ 142 w 397"/>
                <a:gd name="T61" fmla="*/ 227 h 269"/>
                <a:gd name="T62" fmla="*/ 99 w 397"/>
                <a:gd name="T63" fmla="*/ 227 h 269"/>
                <a:gd name="T64" fmla="*/ 85 w 397"/>
                <a:gd name="T65" fmla="*/ 241 h 269"/>
                <a:gd name="T66" fmla="*/ 71 w 397"/>
                <a:gd name="T67" fmla="*/ 227 h 269"/>
                <a:gd name="T68" fmla="*/ 57 w 397"/>
                <a:gd name="T69" fmla="*/ 227 h 269"/>
                <a:gd name="T70" fmla="*/ 57 w 397"/>
                <a:gd name="T71" fmla="*/ 184 h 269"/>
                <a:gd name="T72" fmla="*/ 43 w 397"/>
                <a:gd name="T73" fmla="*/ 184 h 269"/>
                <a:gd name="T74" fmla="*/ 43 w 397"/>
                <a:gd name="T75" fmla="*/ 170 h 269"/>
                <a:gd name="T76" fmla="*/ 14 w 397"/>
                <a:gd name="T77" fmla="*/ 170 h 269"/>
                <a:gd name="T78" fmla="*/ 14 w 397"/>
                <a:gd name="T79" fmla="*/ 184 h 269"/>
                <a:gd name="T80" fmla="*/ 0 w 397"/>
                <a:gd name="T81" fmla="*/ 184 h 269"/>
                <a:gd name="T82" fmla="*/ 0 w 397"/>
                <a:gd name="T83" fmla="*/ 156 h 269"/>
                <a:gd name="T84" fmla="*/ 14 w 397"/>
                <a:gd name="T85" fmla="*/ 156 h 269"/>
                <a:gd name="T86" fmla="*/ 14 w 397"/>
                <a:gd name="T87" fmla="*/ 113 h 269"/>
                <a:gd name="T88" fmla="*/ 43 w 397"/>
                <a:gd name="T89" fmla="*/ 113 h 269"/>
                <a:gd name="T90" fmla="*/ 57 w 397"/>
                <a:gd name="T91" fmla="*/ 99 h 269"/>
                <a:gd name="T92" fmla="*/ 57 w 397"/>
                <a:gd name="T93" fmla="*/ 57 h 269"/>
                <a:gd name="T94" fmla="*/ 85 w 397"/>
                <a:gd name="T95" fmla="*/ 57 h 269"/>
                <a:gd name="T96" fmla="*/ 85 w 397"/>
                <a:gd name="T97" fmla="*/ 14 h 269"/>
                <a:gd name="T98" fmla="*/ 156 w 397"/>
                <a:gd name="T99" fmla="*/ 14 h 269"/>
                <a:gd name="T100" fmla="*/ 156 w 397"/>
                <a:gd name="T101" fmla="*/ 0 h 2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97" h="269">
                  <a:moveTo>
                    <a:pt x="156" y="0"/>
                  </a:moveTo>
                  <a:lnTo>
                    <a:pt x="170" y="0"/>
                  </a:lnTo>
                  <a:lnTo>
                    <a:pt x="185" y="14"/>
                  </a:lnTo>
                  <a:lnTo>
                    <a:pt x="284" y="14"/>
                  </a:lnTo>
                  <a:lnTo>
                    <a:pt x="284" y="57"/>
                  </a:lnTo>
                  <a:lnTo>
                    <a:pt x="355" y="57"/>
                  </a:lnTo>
                  <a:lnTo>
                    <a:pt x="355" y="113"/>
                  </a:lnTo>
                  <a:lnTo>
                    <a:pt x="369" y="128"/>
                  </a:lnTo>
                  <a:lnTo>
                    <a:pt x="383" y="128"/>
                  </a:lnTo>
                  <a:lnTo>
                    <a:pt x="383" y="156"/>
                  </a:lnTo>
                  <a:lnTo>
                    <a:pt x="397" y="156"/>
                  </a:lnTo>
                  <a:lnTo>
                    <a:pt x="369" y="184"/>
                  </a:lnTo>
                  <a:lnTo>
                    <a:pt x="355" y="184"/>
                  </a:lnTo>
                  <a:lnTo>
                    <a:pt x="355" y="227"/>
                  </a:lnTo>
                  <a:lnTo>
                    <a:pt x="298" y="227"/>
                  </a:lnTo>
                  <a:lnTo>
                    <a:pt x="298" y="213"/>
                  </a:lnTo>
                  <a:lnTo>
                    <a:pt x="284" y="184"/>
                  </a:lnTo>
                  <a:lnTo>
                    <a:pt x="284" y="227"/>
                  </a:lnTo>
                  <a:lnTo>
                    <a:pt x="255" y="227"/>
                  </a:lnTo>
                  <a:lnTo>
                    <a:pt x="255" y="241"/>
                  </a:lnTo>
                  <a:lnTo>
                    <a:pt x="241" y="269"/>
                  </a:lnTo>
                  <a:lnTo>
                    <a:pt x="213" y="269"/>
                  </a:lnTo>
                  <a:lnTo>
                    <a:pt x="227" y="241"/>
                  </a:lnTo>
                  <a:lnTo>
                    <a:pt x="227" y="227"/>
                  </a:lnTo>
                  <a:lnTo>
                    <a:pt x="213" y="227"/>
                  </a:lnTo>
                  <a:lnTo>
                    <a:pt x="213" y="184"/>
                  </a:lnTo>
                  <a:lnTo>
                    <a:pt x="170" y="184"/>
                  </a:lnTo>
                  <a:lnTo>
                    <a:pt x="170" y="227"/>
                  </a:lnTo>
                  <a:lnTo>
                    <a:pt x="156" y="227"/>
                  </a:lnTo>
                  <a:lnTo>
                    <a:pt x="156" y="241"/>
                  </a:lnTo>
                  <a:lnTo>
                    <a:pt x="142" y="227"/>
                  </a:lnTo>
                  <a:lnTo>
                    <a:pt x="99" y="227"/>
                  </a:lnTo>
                  <a:lnTo>
                    <a:pt x="85" y="241"/>
                  </a:lnTo>
                  <a:lnTo>
                    <a:pt x="71" y="227"/>
                  </a:lnTo>
                  <a:lnTo>
                    <a:pt x="57" y="227"/>
                  </a:lnTo>
                  <a:lnTo>
                    <a:pt x="57" y="184"/>
                  </a:lnTo>
                  <a:lnTo>
                    <a:pt x="43" y="184"/>
                  </a:lnTo>
                  <a:lnTo>
                    <a:pt x="43" y="170"/>
                  </a:lnTo>
                  <a:lnTo>
                    <a:pt x="14" y="170"/>
                  </a:lnTo>
                  <a:lnTo>
                    <a:pt x="14" y="184"/>
                  </a:lnTo>
                  <a:lnTo>
                    <a:pt x="0" y="184"/>
                  </a:lnTo>
                  <a:lnTo>
                    <a:pt x="0" y="156"/>
                  </a:lnTo>
                  <a:lnTo>
                    <a:pt x="14" y="156"/>
                  </a:lnTo>
                  <a:lnTo>
                    <a:pt x="14" y="113"/>
                  </a:lnTo>
                  <a:lnTo>
                    <a:pt x="43" y="113"/>
                  </a:lnTo>
                  <a:lnTo>
                    <a:pt x="57" y="99"/>
                  </a:lnTo>
                  <a:lnTo>
                    <a:pt x="57" y="57"/>
                  </a:lnTo>
                  <a:lnTo>
                    <a:pt x="85" y="57"/>
                  </a:lnTo>
                  <a:lnTo>
                    <a:pt x="85" y="14"/>
                  </a:lnTo>
                  <a:lnTo>
                    <a:pt x="156" y="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82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6" name="Freeform 297"/>
            <p:cNvSpPr>
              <a:spLocks/>
            </p:cNvSpPr>
            <p:nvPr/>
          </p:nvSpPr>
          <p:spPr bwMode="auto">
            <a:xfrm>
              <a:off x="8152" y="2908"/>
              <a:ext cx="766" cy="596"/>
            </a:xfrm>
            <a:custGeom>
              <a:avLst/>
              <a:gdLst>
                <a:gd name="T0" fmla="*/ 639 w 766"/>
                <a:gd name="T1" fmla="*/ 0 h 596"/>
                <a:gd name="T2" fmla="*/ 681 w 766"/>
                <a:gd name="T3" fmla="*/ 14 h 596"/>
                <a:gd name="T4" fmla="*/ 724 w 766"/>
                <a:gd name="T5" fmla="*/ 28 h 596"/>
                <a:gd name="T6" fmla="*/ 752 w 766"/>
                <a:gd name="T7" fmla="*/ 71 h 596"/>
                <a:gd name="T8" fmla="*/ 766 w 766"/>
                <a:gd name="T9" fmla="*/ 85 h 596"/>
                <a:gd name="T10" fmla="*/ 738 w 766"/>
                <a:gd name="T11" fmla="*/ 128 h 596"/>
                <a:gd name="T12" fmla="*/ 709 w 766"/>
                <a:gd name="T13" fmla="*/ 142 h 596"/>
                <a:gd name="T14" fmla="*/ 667 w 766"/>
                <a:gd name="T15" fmla="*/ 170 h 596"/>
                <a:gd name="T16" fmla="*/ 624 w 766"/>
                <a:gd name="T17" fmla="*/ 241 h 596"/>
                <a:gd name="T18" fmla="*/ 582 w 766"/>
                <a:gd name="T19" fmla="*/ 284 h 596"/>
                <a:gd name="T20" fmla="*/ 568 w 766"/>
                <a:gd name="T21" fmla="*/ 369 h 596"/>
                <a:gd name="T22" fmla="*/ 483 w 766"/>
                <a:gd name="T23" fmla="*/ 355 h 596"/>
                <a:gd name="T24" fmla="*/ 468 w 766"/>
                <a:gd name="T25" fmla="*/ 340 h 596"/>
                <a:gd name="T26" fmla="*/ 440 w 766"/>
                <a:gd name="T27" fmla="*/ 298 h 596"/>
                <a:gd name="T28" fmla="*/ 383 w 766"/>
                <a:gd name="T29" fmla="*/ 284 h 596"/>
                <a:gd name="T30" fmla="*/ 298 w 766"/>
                <a:gd name="T31" fmla="*/ 397 h 596"/>
                <a:gd name="T32" fmla="*/ 341 w 766"/>
                <a:gd name="T33" fmla="*/ 411 h 596"/>
                <a:gd name="T34" fmla="*/ 298 w 766"/>
                <a:gd name="T35" fmla="*/ 426 h 596"/>
                <a:gd name="T36" fmla="*/ 284 w 766"/>
                <a:gd name="T37" fmla="*/ 482 h 596"/>
                <a:gd name="T38" fmla="*/ 256 w 766"/>
                <a:gd name="T39" fmla="*/ 525 h 596"/>
                <a:gd name="T40" fmla="*/ 242 w 766"/>
                <a:gd name="T41" fmla="*/ 582 h 596"/>
                <a:gd name="T42" fmla="*/ 171 w 766"/>
                <a:gd name="T43" fmla="*/ 596 h 596"/>
                <a:gd name="T44" fmla="*/ 185 w 766"/>
                <a:gd name="T45" fmla="*/ 482 h 596"/>
                <a:gd name="T46" fmla="*/ 114 w 766"/>
                <a:gd name="T47" fmla="*/ 468 h 596"/>
                <a:gd name="T48" fmla="*/ 86 w 766"/>
                <a:gd name="T49" fmla="*/ 454 h 596"/>
                <a:gd name="T50" fmla="*/ 0 w 766"/>
                <a:gd name="T51" fmla="*/ 411 h 596"/>
                <a:gd name="T52" fmla="*/ 43 w 766"/>
                <a:gd name="T53" fmla="*/ 369 h 596"/>
                <a:gd name="T54" fmla="*/ 71 w 766"/>
                <a:gd name="T55" fmla="*/ 355 h 596"/>
                <a:gd name="T56" fmla="*/ 57 w 766"/>
                <a:gd name="T57" fmla="*/ 312 h 596"/>
                <a:gd name="T58" fmla="*/ 43 w 766"/>
                <a:gd name="T59" fmla="*/ 284 h 596"/>
                <a:gd name="T60" fmla="*/ 43 w 766"/>
                <a:gd name="T61" fmla="*/ 85 h 596"/>
                <a:gd name="T62" fmla="*/ 71 w 766"/>
                <a:gd name="T63" fmla="*/ 71 h 596"/>
                <a:gd name="T64" fmla="*/ 100 w 766"/>
                <a:gd name="T65" fmla="*/ 128 h 596"/>
                <a:gd name="T66" fmla="*/ 185 w 766"/>
                <a:gd name="T67" fmla="*/ 114 h 596"/>
                <a:gd name="T68" fmla="*/ 199 w 766"/>
                <a:gd name="T69" fmla="*/ 128 h 596"/>
                <a:gd name="T70" fmla="*/ 171 w 766"/>
                <a:gd name="T71" fmla="*/ 142 h 596"/>
                <a:gd name="T72" fmla="*/ 86 w 766"/>
                <a:gd name="T73" fmla="*/ 170 h 596"/>
                <a:gd name="T74" fmla="*/ 171 w 766"/>
                <a:gd name="T75" fmla="*/ 241 h 596"/>
                <a:gd name="T76" fmla="*/ 227 w 766"/>
                <a:gd name="T77" fmla="*/ 199 h 596"/>
                <a:gd name="T78" fmla="*/ 256 w 766"/>
                <a:gd name="T79" fmla="*/ 184 h 596"/>
                <a:gd name="T80" fmla="*/ 284 w 766"/>
                <a:gd name="T81" fmla="*/ 170 h 596"/>
                <a:gd name="T82" fmla="*/ 298 w 766"/>
                <a:gd name="T83" fmla="*/ 128 h 596"/>
                <a:gd name="T84" fmla="*/ 327 w 766"/>
                <a:gd name="T85" fmla="*/ 85 h 596"/>
                <a:gd name="T86" fmla="*/ 355 w 766"/>
                <a:gd name="T87" fmla="*/ 114 h 596"/>
                <a:gd name="T88" fmla="*/ 383 w 766"/>
                <a:gd name="T89" fmla="*/ 114 h 596"/>
                <a:gd name="T90" fmla="*/ 397 w 766"/>
                <a:gd name="T91" fmla="*/ 71 h 596"/>
                <a:gd name="T92" fmla="*/ 412 w 766"/>
                <a:gd name="T93" fmla="*/ 57 h 596"/>
                <a:gd name="T94" fmla="*/ 440 w 766"/>
                <a:gd name="T95" fmla="*/ 28 h 596"/>
                <a:gd name="T96" fmla="*/ 525 w 766"/>
                <a:gd name="T97" fmla="*/ 14 h 596"/>
                <a:gd name="T98" fmla="*/ 539 w 766"/>
                <a:gd name="T99" fmla="*/ 57 h 596"/>
                <a:gd name="T100" fmla="*/ 610 w 766"/>
                <a:gd name="T101" fmla="*/ 28 h 5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66" h="596">
                  <a:moveTo>
                    <a:pt x="610" y="0"/>
                  </a:moveTo>
                  <a:lnTo>
                    <a:pt x="639" y="0"/>
                  </a:lnTo>
                  <a:lnTo>
                    <a:pt x="639" y="14"/>
                  </a:lnTo>
                  <a:lnTo>
                    <a:pt x="681" y="14"/>
                  </a:lnTo>
                  <a:lnTo>
                    <a:pt x="681" y="28"/>
                  </a:lnTo>
                  <a:lnTo>
                    <a:pt x="724" y="28"/>
                  </a:lnTo>
                  <a:lnTo>
                    <a:pt x="738" y="57"/>
                  </a:lnTo>
                  <a:lnTo>
                    <a:pt x="752" y="71"/>
                  </a:lnTo>
                  <a:lnTo>
                    <a:pt x="766" y="71"/>
                  </a:lnTo>
                  <a:lnTo>
                    <a:pt x="766" y="85"/>
                  </a:lnTo>
                  <a:lnTo>
                    <a:pt x="752" y="114"/>
                  </a:lnTo>
                  <a:lnTo>
                    <a:pt x="738" y="128"/>
                  </a:lnTo>
                  <a:lnTo>
                    <a:pt x="724" y="128"/>
                  </a:lnTo>
                  <a:lnTo>
                    <a:pt x="709" y="142"/>
                  </a:lnTo>
                  <a:lnTo>
                    <a:pt x="695" y="170"/>
                  </a:lnTo>
                  <a:lnTo>
                    <a:pt x="667" y="170"/>
                  </a:lnTo>
                  <a:lnTo>
                    <a:pt x="639" y="199"/>
                  </a:lnTo>
                  <a:lnTo>
                    <a:pt x="624" y="241"/>
                  </a:lnTo>
                  <a:lnTo>
                    <a:pt x="610" y="241"/>
                  </a:lnTo>
                  <a:lnTo>
                    <a:pt x="582" y="284"/>
                  </a:lnTo>
                  <a:lnTo>
                    <a:pt x="568" y="298"/>
                  </a:lnTo>
                  <a:lnTo>
                    <a:pt x="568" y="369"/>
                  </a:lnTo>
                  <a:lnTo>
                    <a:pt x="497" y="369"/>
                  </a:lnTo>
                  <a:lnTo>
                    <a:pt x="483" y="355"/>
                  </a:lnTo>
                  <a:lnTo>
                    <a:pt x="483" y="340"/>
                  </a:lnTo>
                  <a:lnTo>
                    <a:pt x="468" y="340"/>
                  </a:lnTo>
                  <a:lnTo>
                    <a:pt x="454" y="312"/>
                  </a:lnTo>
                  <a:lnTo>
                    <a:pt x="440" y="298"/>
                  </a:lnTo>
                  <a:lnTo>
                    <a:pt x="397" y="298"/>
                  </a:lnTo>
                  <a:lnTo>
                    <a:pt x="383" y="284"/>
                  </a:lnTo>
                  <a:lnTo>
                    <a:pt x="298" y="284"/>
                  </a:lnTo>
                  <a:lnTo>
                    <a:pt x="298" y="397"/>
                  </a:lnTo>
                  <a:lnTo>
                    <a:pt x="327" y="411"/>
                  </a:lnTo>
                  <a:lnTo>
                    <a:pt x="341" y="411"/>
                  </a:lnTo>
                  <a:lnTo>
                    <a:pt x="341" y="426"/>
                  </a:lnTo>
                  <a:lnTo>
                    <a:pt x="298" y="426"/>
                  </a:lnTo>
                  <a:lnTo>
                    <a:pt x="298" y="482"/>
                  </a:lnTo>
                  <a:lnTo>
                    <a:pt x="284" y="482"/>
                  </a:lnTo>
                  <a:lnTo>
                    <a:pt x="284" y="525"/>
                  </a:lnTo>
                  <a:lnTo>
                    <a:pt x="256" y="525"/>
                  </a:lnTo>
                  <a:lnTo>
                    <a:pt x="256" y="582"/>
                  </a:lnTo>
                  <a:lnTo>
                    <a:pt x="242" y="582"/>
                  </a:lnTo>
                  <a:lnTo>
                    <a:pt x="242" y="596"/>
                  </a:lnTo>
                  <a:lnTo>
                    <a:pt x="171" y="596"/>
                  </a:lnTo>
                  <a:lnTo>
                    <a:pt x="185" y="582"/>
                  </a:lnTo>
                  <a:lnTo>
                    <a:pt x="185" y="482"/>
                  </a:lnTo>
                  <a:lnTo>
                    <a:pt x="156" y="468"/>
                  </a:lnTo>
                  <a:lnTo>
                    <a:pt x="114" y="468"/>
                  </a:lnTo>
                  <a:lnTo>
                    <a:pt x="114" y="454"/>
                  </a:lnTo>
                  <a:lnTo>
                    <a:pt x="86" y="454"/>
                  </a:lnTo>
                  <a:lnTo>
                    <a:pt x="86" y="411"/>
                  </a:lnTo>
                  <a:lnTo>
                    <a:pt x="0" y="411"/>
                  </a:lnTo>
                  <a:lnTo>
                    <a:pt x="0" y="369"/>
                  </a:lnTo>
                  <a:lnTo>
                    <a:pt x="43" y="369"/>
                  </a:lnTo>
                  <a:lnTo>
                    <a:pt x="43" y="355"/>
                  </a:lnTo>
                  <a:lnTo>
                    <a:pt x="71" y="355"/>
                  </a:lnTo>
                  <a:lnTo>
                    <a:pt x="71" y="340"/>
                  </a:lnTo>
                  <a:lnTo>
                    <a:pt x="57" y="312"/>
                  </a:lnTo>
                  <a:lnTo>
                    <a:pt x="57" y="284"/>
                  </a:lnTo>
                  <a:lnTo>
                    <a:pt x="43" y="284"/>
                  </a:lnTo>
                  <a:lnTo>
                    <a:pt x="43" y="241"/>
                  </a:lnTo>
                  <a:lnTo>
                    <a:pt x="43" y="85"/>
                  </a:lnTo>
                  <a:lnTo>
                    <a:pt x="71" y="85"/>
                  </a:lnTo>
                  <a:lnTo>
                    <a:pt x="71" y="71"/>
                  </a:lnTo>
                  <a:lnTo>
                    <a:pt x="100" y="71"/>
                  </a:lnTo>
                  <a:lnTo>
                    <a:pt x="100" y="128"/>
                  </a:lnTo>
                  <a:lnTo>
                    <a:pt x="171" y="128"/>
                  </a:lnTo>
                  <a:lnTo>
                    <a:pt x="185" y="114"/>
                  </a:lnTo>
                  <a:lnTo>
                    <a:pt x="199" y="85"/>
                  </a:lnTo>
                  <a:lnTo>
                    <a:pt x="199" y="128"/>
                  </a:lnTo>
                  <a:lnTo>
                    <a:pt x="185" y="128"/>
                  </a:lnTo>
                  <a:lnTo>
                    <a:pt x="171" y="142"/>
                  </a:lnTo>
                  <a:lnTo>
                    <a:pt x="156" y="170"/>
                  </a:lnTo>
                  <a:lnTo>
                    <a:pt x="86" y="170"/>
                  </a:lnTo>
                  <a:lnTo>
                    <a:pt x="86" y="241"/>
                  </a:lnTo>
                  <a:lnTo>
                    <a:pt x="171" y="241"/>
                  </a:lnTo>
                  <a:lnTo>
                    <a:pt x="185" y="199"/>
                  </a:lnTo>
                  <a:lnTo>
                    <a:pt x="227" y="199"/>
                  </a:lnTo>
                  <a:lnTo>
                    <a:pt x="242" y="184"/>
                  </a:lnTo>
                  <a:lnTo>
                    <a:pt x="256" y="184"/>
                  </a:lnTo>
                  <a:lnTo>
                    <a:pt x="256" y="170"/>
                  </a:lnTo>
                  <a:lnTo>
                    <a:pt x="284" y="170"/>
                  </a:lnTo>
                  <a:lnTo>
                    <a:pt x="284" y="142"/>
                  </a:lnTo>
                  <a:lnTo>
                    <a:pt x="298" y="128"/>
                  </a:lnTo>
                  <a:lnTo>
                    <a:pt x="298" y="85"/>
                  </a:lnTo>
                  <a:lnTo>
                    <a:pt x="327" y="85"/>
                  </a:lnTo>
                  <a:lnTo>
                    <a:pt x="341" y="114"/>
                  </a:lnTo>
                  <a:lnTo>
                    <a:pt x="355" y="114"/>
                  </a:lnTo>
                  <a:lnTo>
                    <a:pt x="369" y="128"/>
                  </a:lnTo>
                  <a:lnTo>
                    <a:pt x="383" y="114"/>
                  </a:lnTo>
                  <a:lnTo>
                    <a:pt x="397" y="85"/>
                  </a:lnTo>
                  <a:lnTo>
                    <a:pt x="397" y="71"/>
                  </a:lnTo>
                  <a:lnTo>
                    <a:pt x="412" y="71"/>
                  </a:lnTo>
                  <a:lnTo>
                    <a:pt x="412" y="57"/>
                  </a:lnTo>
                  <a:lnTo>
                    <a:pt x="426" y="57"/>
                  </a:lnTo>
                  <a:lnTo>
                    <a:pt x="440" y="28"/>
                  </a:lnTo>
                  <a:lnTo>
                    <a:pt x="440" y="14"/>
                  </a:lnTo>
                  <a:lnTo>
                    <a:pt x="525" y="14"/>
                  </a:lnTo>
                  <a:lnTo>
                    <a:pt x="539" y="28"/>
                  </a:lnTo>
                  <a:lnTo>
                    <a:pt x="539" y="57"/>
                  </a:lnTo>
                  <a:lnTo>
                    <a:pt x="582" y="57"/>
                  </a:lnTo>
                  <a:lnTo>
                    <a:pt x="610" y="28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7" name="Freeform 298"/>
            <p:cNvSpPr>
              <a:spLocks/>
            </p:cNvSpPr>
            <p:nvPr/>
          </p:nvSpPr>
          <p:spPr bwMode="auto">
            <a:xfrm>
              <a:off x="3771" y="4412"/>
              <a:ext cx="256" cy="212"/>
            </a:xfrm>
            <a:custGeom>
              <a:avLst/>
              <a:gdLst>
                <a:gd name="T0" fmla="*/ 185 w 256"/>
                <a:gd name="T1" fmla="*/ 0 h 212"/>
                <a:gd name="T2" fmla="*/ 199 w 256"/>
                <a:gd name="T3" fmla="*/ 0 h 212"/>
                <a:gd name="T4" fmla="*/ 199 w 256"/>
                <a:gd name="T5" fmla="*/ 28 h 212"/>
                <a:gd name="T6" fmla="*/ 213 w 256"/>
                <a:gd name="T7" fmla="*/ 42 h 212"/>
                <a:gd name="T8" fmla="*/ 227 w 256"/>
                <a:gd name="T9" fmla="*/ 42 h 212"/>
                <a:gd name="T10" fmla="*/ 227 w 256"/>
                <a:gd name="T11" fmla="*/ 85 h 212"/>
                <a:gd name="T12" fmla="*/ 241 w 256"/>
                <a:gd name="T13" fmla="*/ 85 h 212"/>
                <a:gd name="T14" fmla="*/ 256 w 256"/>
                <a:gd name="T15" fmla="*/ 99 h 212"/>
                <a:gd name="T16" fmla="*/ 241 w 256"/>
                <a:gd name="T17" fmla="*/ 113 h 212"/>
                <a:gd name="T18" fmla="*/ 256 w 256"/>
                <a:gd name="T19" fmla="*/ 156 h 212"/>
                <a:gd name="T20" fmla="*/ 128 w 256"/>
                <a:gd name="T21" fmla="*/ 156 h 212"/>
                <a:gd name="T22" fmla="*/ 128 w 256"/>
                <a:gd name="T23" fmla="*/ 212 h 212"/>
                <a:gd name="T24" fmla="*/ 29 w 256"/>
                <a:gd name="T25" fmla="*/ 212 h 212"/>
                <a:gd name="T26" fmla="*/ 15 w 256"/>
                <a:gd name="T27" fmla="*/ 198 h 212"/>
                <a:gd name="T28" fmla="*/ 0 w 256"/>
                <a:gd name="T29" fmla="*/ 198 h 212"/>
                <a:gd name="T30" fmla="*/ 0 w 256"/>
                <a:gd name="T31" fmla="*/ 156 h 212"/>
                <a:gd name="T32" fmla="*/ 29 w 256"/>
                <a:gd name="T33" fmla="*/ 156 h 212"/>
                <a:gd name="T34" fmla="*/ 29 w 256"/>
                <a:gd name="T35" fmla="*/ 99 h 212"/>
                <a:gd name="T36" fmla="*/ 15 w 256"/>
                <a:gd name="T37" fmla="*/ 99 h 212"/>
                <a:gd name="T38" fmla="*/ 29 w 256"/>
                <a:gd name="T39" fmla="*/ 85 h 212"/>
                <a:gd name="T40" fmla="*/ 29 w 256"/>
                <a:gd name="T41" fmla="*/ 56 h 212"/>
                <a:gd name="T42" fmla="*/ 43 w 256"/>
                <a:gd name="T43" fmla="*/ 42 h 212"/>
                <a:gd name="T44" fmla="*/ 128 w 256"/>
                <a:gd name="T45" fmla="*/ 42 h 212"/>
                <a:gd name="T46" fmla="*/ 128 w 256"/>
                <a:gd name="T47" fmla="*/ 0 h 212"/>
                <a:gd name="T48" fmla="*/ 185 w 256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6" h="212">
                  <a:moveTo>
                    <a:pt x="185" y="0"/>
                  </a:moveTo>
                  <a:lnTo>
                    <a:pt x="199" y="0"/>
                  </a:lnTo>
                  <a:lnTo>
                    <a:pt x="199" y="28"/>
                  </a:lnTo>
                  <a:lnTo>
                    <a:pt x="213" y="42"/>
                  </a:lnTo>
                  <a:lnTo>
                    <a:pt x="227" y="42"/>
                  </a:lnTo>
                  <a:lnTo>
                    <a:pt x="227" y="85"/>
                  </a:lnTo>
                  <a:lnTo>
                    <a:pt x="241" y="85"/>
                  </a:lnTo>
                  <a:lnTo>
                    <a:pt x="256" y="99"/>
                  </a:lnTo>
                  <a:lnTo>
                    <a:pt x="241" y="113"/>
                  </a:lnTo>
                  <a:lnTo>
                    <a:pt x="256" y="156"/>
                  </a:lnTo>
                  <a:lnTo>
                    <a:pt x="128" y="156"/>
                  </a:lnTo>
                  <a:lnTo>
                    <a:pt x="128" y="212"/>
                  </a:lnTo>
                  <a:lnTo>
                    <a:pt x="29" y="212"/>
                  </a:lnTo>
                  <a:lnTo>
                    <a:pt x="15" y="198"/>
                  </a:lnTo>
                  <a:lnTo>
                    <a:pt x="0" y="198"/>
                  </a:lnTo>
                  <a:lnTo>
                    <a:pt x="0" y="156"/>
                  </a:lnTo>
                  <a:lnTo>
                    <a:pt x="29" y="156"/>
                  </a:lnTo>
                  <a:lnTo>
                    <a:pt x="29" y="99"/>
                  </a:lnTo>
                  <a:lnTo>
                    <a:pt x="15" y="99"/>
                  </a:lnTo>
                  <a:lnTo>
                    <a:pt x="29" y="85"/>
                  </a:lnTo>
                  <a:lnTo>
                    <a:pt x="29" y="56"/>
                  </a:lnTo>
                  <a:lnTo>
                    <a:pt x="43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8" name="Freeform 299"/>
            <p:cNvSpPr>
              <a:spLocks/>
            </p:cNvSpPr>
            <p:nvPr/>
          </p:nvSpPr>
          <p:spPr bwMode="auto">
            <a:xfrm>
              <a:off x="4339" y="4412"/>
              <a:ext cx="255" cy="269"/>
            </a:xfrm>
            <a:custGeom>
              <a:avLst/>
              <a:gdLst>
                <a:gd name="T0" fmla="*/ 70 w 255"/>
                <a:gd name="T1" fmla="*/ 0 h 269"/>
                <a:gd name="T2" fmla="*/ 85 w 255"/>
                <a:gd name="T3" fmla="*/ 28 h 269"/>
                <a:gd name="T4" fmla="*/ 99 w 255"/>
                <a:gd name="T5" fmla="*/ 28 h 269"/>
                <a:gd name="T6" fmla="*/ 99 w 255"/>
                <a:gd name="T7" fmla="*/ 42 h 269"/>
                <a:gd name="T8" fmla="*/ 141 w 255"/>
                <a:gd name="T9" fmla="*/ 42 h 269"/>
                <a:gd name="T10" fmla="*/ 170 w 255"/>
                <a:gd name="T11" fmla="*/ 56 h 269"/>
                <a:gd name="T12" fmla="*/ 170 w 255"/>
                <a:gd name="T13" fmla="*/ 99 h 269"/>
                <a:gd name="T14" fmla="*/ 198 w 255"/>
                <a:gd name="T15" fmla="*/ 99 h 269"/>
                <a:gd name="T16" fmla="*/ 212 w 255"/>
                <a:gd name="T17" fmla="*/ 113 h 269"/>
                <a:gd name="T18" fmla="*/ 255 w 255"/>
                <a:gd name="T19" fmla="*/ 113 h 269"/>
                <a:gd name="T20" fmla="*/ 241 w 255"/>
                <a:gd name="T21" fmla="*/ 156 h 269"/>
                <a:gd name="T22" fmla="*/ 127 w 255"/>
                <a:gd name="T23" fmla="*/ 156 h 269"/>
                <a:gd name="T24" fmla="*/ 99 w 255"/>
                <a:gd name="T25" fmla="*/ 198 h 269"/>
                <a:gd name="T26" fmla="*/ 99 w 255"/>
                <a:gd name="T27" fmla="*/ 212 h 269"/>
                <a:gd name="T28" fmla="*/ 70 w 255"/>
                <a:gd name="T29" fmla="*/ 212 h 269"/>
                <a:gd name="T30" fmla="*/ 70 w 255"/>
                <a:gd name="T31" fmla="*/ 227 h 269"/>
                <a:gd name="T32" fmla="*/ 56 w 255"/>
                <a:gd name="T33" fmla="*/ 227 h 269"/>
                <a:gd name="T34" fmla="*/ 42 w 255"/>
                <a:gd name="T35" fmla="*/ 255 h 269"/>
                <a:gd name="T36" fmla="*/ 28 w 255"/>
                <a:gd name="T37" fmla="*/ 269 h 269"/>
                <a:gd name="T38" fmla="*/ 0 w 255"/>
                <a:gd name="T39" fmla="*/ 269 h 269"/>
                <a:gd name="T40" fmla="*/ 0 w 255"/>
                <a:gd name="T41" fmla="*/ 255 h 269"/>
                <a:gd name="T42" fmla="*/ 14 w 255"/>
                <a:gd name="T43" fmla="*/ 255 h 269"/>
                <a:gd name="T44" fmla="*/ 28 w 255"/>
                <a:gd name="T45" fmla="*/ 227 h 269"/>
                <a:gd name="T46" fmla="*/ 14 w 255"/>
                <a:gd name="T47" fmla="*/ 212 h 269"/>
                <a:gd name="T48" fmla="*/ 0 w 255"/>
                <a:gd name="T49" fmla="*/ 212 h 269"/>
                <a:gd name="T50" fmla="*/ 0 w 255"/>
                <a:gd name="T51" fmla="*/ 198 h 269"/>
                <a:gd name="T52" fmla="*/ 28 w 255"/>
                <a:gd name="T53" fmla="*/ 198 h 269"/>
                <a:gd name="T54" fmla="*/ 14 w 255"/>
                <a:gd name="T55" fmla="*/ 156 h 269"/>
                <a:gd name="T56" fmla="*/ 28 w 255"/>
                <a:gd name="T57" fmla="*/ 156 h 269"/>
                <a:gd name="T58" fmla="*/ 42 w 255"/>
                <a:gd name="T59" fmla="*/ 113 h 269"/>
                <a:gd name="T60" fmla="*/ 42 w 255"/>
                <a:gd name="T61" fmla="*/ 99 h 269"/>
                <a:gd name="T62" fmla="*/ 14 w 255"/>
                <a:gd name="T63" fmla="*/ 99 h 269"/>
                <a:gd name="T64" fmla="*/ 0 w 255"/>
                <a:gd name="T65" fmla="*/ 85 h 269"/>
                <a:gd name="T66" fmla="*/ 0 w 255"/>
                <a:gd name="T67" fmla="*/ 56 h 269"/>
                <a:gd name="T68" fmla="*/ 14 w 255"/>
                <a:gd name="T69" fmla="*/ 42 h 269"/>
                <a:gd name="T70" fmla="*/ 56 w 255"/>
                <a:gd name="T71" fmla="*/ 42 h 269"/>
                <a:gd name="T72" fmla="*/ 56 w 255"/>
                <a:gd name="T73" fmla="*/ 28 h 269"/>
                <a:gd name="T74" fmla="*/ 70 w 255"/>
                <a:gd name="T75" fmla="*/ 0 h 2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5" h="269">
                  <a:moveTo>
                    <a:pt x="70" y="0"/>
                  </a:moveTo>
                  <a:lnTo>
                    <a:pt x="85" y="28"/>
                  </a:lnTo>
                  <a:lnTo>
                    <a:pt x="99" y="28"/>
                  </a:lnTo>
                  <a:lnTo>
                    <a:pt x="99" y="42"/>
                  </a:lnTo>
                  <a:lnTo>
                    <a:pt x="141" y="42"/>
                  </a:lnTo>
                  <a:lnTo>
                    <a:pt x="170" y="56"/>
                  </a:lnTo>
                  <a:lnTo>
                    <a:pt x="170" y="99"/>
                  </a:lnTo>
                  <a:lnTo>
                    <a:pt x="198" y="99"/>
                  </a:lnTo>
                  <a:lnTo>
                    <a:pt x="212" y="113"/>
                  </a:lnTo>
                  <a:lnTo>
                    <a:pt x="255" y="113"/>
                  </a:lnTo>
                  <a:lnTo>
                    <a:pt x="241" y="156"/>
                  </a:lnTo>
                  <a:lnTo>
                    <a:pt x="127" y="156"/>
                  </a:lnTo>
                  <a:lnTo>
                    <a:pt x="99" y="198"/>
                  </a:lnTo>
                  <a:lnTo>
                    <a:pt x="99" y="212"/>
                  </a:lnTo>
                  <a:lnTo>
                    <a:pt x="70" y="212"/>
                  </a:lnTo>
                  <a:lnTo>
                    <a:pt x="70" y="227"/>
                  </a:lnTo>
                  <a:lnTo>
                    <a:pt x="56" y="227"/>
                  </a:lnTo>
                  <a:lnTo>
                    <a:pt x="42" y="255"/>
                  </a:lnTo>
                  <a:lnTo>
                    <a:pt x="28" y="269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4" y="255"/>
                  </a:lnTo>
                  <a:lnTo>
                    <a:pt x="28" y="227"/>
                  </a:lnTo>
                  <a:lnTo>
                    <a:pt x="14" y="212"/>
                  </a:lnTo>
                  <a:lnTo>
                    <a:pt x="0" y="212"/>
                  </a:lnTo>
                  <a:lnTo>
                    <a:pt x="0" y="198"/>
                  </a:lnTo>
                  <a:lnTo>
                    <a:pt x="28" y="198"/>
                  </a:lnTo>
                  <a:lnTo>
                    <a:pt x="14" y="156"/>
                  </a:lnTo>
                  <a:lnTo>
                    <a:pt x="28" y="156"/>
                  </a:lnTo>
                  <a:lnTo>
                    <a:pt x="42" y="113"/>
                  </a:lnTo>
                  <a:lnTo>
                    <a:pt x="42" y="99"/>
                  </a:lnTo>
                  <a:lnTo>
                    <a:pt x="14" y="99"/>
                  </a:lnTo>
                  <a:lnTo>
                    <a:pt x="0" y="85"/>
                  </a:lnTo>
                  <a:lnTo>
                    <a:pt x="0" y="56"/>
                  </a:lnTo>
                  <a:lnTo>
                    <a:pt x="14" y="42"/>
                  </a:lnTo>
                  <a:lnTo>
                    <a:pt x="56" y="42"/>
                  </a:lnTo>
                  <a:lnTo>
                    <a:pt x="56" y="28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19" name="Freeform 300"/>
            <p:cNvSpPr>
              <a:spLocks/>
            </p:cNvSpPr>
            <p:nvPr/>
          </p:nvSpPr>
          <p:spPr bwMode="auto">
            <a:xfrm>
              <a:off x="4339" y="4213"/>
              <a:ext cx="1914" cy="979"/>
            </a:xfrm>
            <a:custGeom>
              <a:avLst/>
              <a:gdLst>
                <a:gd name="T0" fmla="*/ 1687 w 1914"/>
                <a:gd name="T1" fmla="*/ 14 h 979"/>
                <a:gd name="T2" fmla="*/ 1729 w 1914"/>
                <a:gd name="T3" fmla="*/ 114 h 979"/>
                <a:gd name="T4" fmla="*/ 1800 w 1914"/>
                <a:gd name="T5" fmla="*/ 199 h 979"/>
                <a:gd name="T6" fmla="*/ 1800 w 1914"/>
                <a:gd name="T7" fmla="*/ 241 h 979"/>
                <a:gd name="T8" fmla="*/ 1843 w 1914"/>
                <a:gd name="T9" fmla="*/ 312 h 979"/>
                <a:gd name="T10" fmla="*/ 1885 w 1914"/>
                <a:gd name="T11" fmla="*/ 411 h 979"/>
                <a:gd name="T12" fmla="*/ 1914 w 1914"/>
                <a:gd name="T13" fmla="*/ 482 h 979"/>
                <a:gd name="T14" fmla="*/ 1871 w 1914"/>
                <a:gd name="T15" fmla="*/ 454 h 979"/>
                <a:gd name="T16" fmla="*/ 1772 w 1914"/>
                <a:gd name="T17" fmla="*/ 482 h 979"/>
                <a:gd name="T18" fmla="*/ 1715 w 1914"/>
                <a:gd name="T19" fmla="*/ 525 h 979"/>
                <a:gd name="T20" fmla="*/ 1673 w 1914"/>
                <a:gd name="T21" fmla="*/ 525 h 979"/>
                <a:gd name="T22" fmla="*/ 1630 w 1914"/>
                <a:gd name="T23" fmla="*/ 568 h 979"/>
                <a:gd name="T24" fmla="*/ 1545 w 1914"/>
                <a:gd name="T25" fmla="*/ 596 h 979"/>
                <a:gd name="T26" fmla="*/ 1417 w 1914"/>
                <a:gd name="T27" fmla="*/ 681 h 979"/>
                <a:gd name="T28" fmla="*/ 1261 w 1914"/>
                <a:gd name="T29" fmla="*/ 709 h 979"/>
                <a:gd name="T30" fmla="*/ 1120 w 1914"/>
                <a:gd name="T31" fmla="*/ 851 h 979"/>
                <a:gd name="T32" fmla="*/ 1049 w 1914"/>
                <a:gd name="T33" fmla="*/ 809 h 979"/>
                <a:gd name="T34" fmla="*/ 1035 w 1914"/>
                <a:gd name="T35" fmla="*/ 766 h 979"/>
                <a:gd name="T36" fmla="*/ 921 w 1914"/>
                <a:gd name="T37" fmla="*/ 795 h 979"/>
                <a:gd name="T38" fmla="*/ 864 w 1914"/>
                <a:gd name="T39" fmla="*/ 851 h 979"/>
                <a:gd name="T40" fmla="*/ 694 w 1914"/>
                <a:gd name="T41" fmla="*/ 922 h 979"/>
                <a:gd name="T42" fmla="*/ 609 w 1914"/>
                <a:gd name="T43" fmla="*/ 851 h 979"/>
                <a:gd name="T44" fmla="*/ 467 w 1914"/>
                <a:gd name="T45" fmla="*/ 922 h 979"/>
                <a:gd name="T46" fmla="*/ 425 w 1914"/>
                <a:gd name="T47" fmla="*/ 965 h 979"/>
                <a:gd name="T48" fmla="*/ 340 w 1914"/>
                <a:gd name="T49" fmla="*/ 880 h 979"/>
                <a:gd name="T50" fmla="*/ 283 w 1914"/>
                <a:gd name="T51" fmla="*/ 880 h 979"/>
                <a:gd name="T52" fmla="*/ 226 w 1914"/>
                <a:gd name="T53" fmla="*/ 880 h 979"/>
                <a:gd name="T54" fmla="*/ 141 w 1914"/>
                <a:gd name="T55" fmla="*/ 880 h 979"/>
                <a:gd name="T56" fmla="*/ 170 w 1914"/>
                <a:gd name="T57" fmla="*/ 823 h 979"/>
                <a:gd name="T58" fmla="*/ 56 w 1914"/>
                <a:gd name="T59" fmla="*/ 738 h 979"/>
                <a:gd name="T60" fmla="*/ 85 w 1914"/>
                <a:gd name="T61" fmla="*/ 695 h 979"/>
                <a:gd name="T62" fmla="*/ 70 w 1914"/>
                <a:gd name="T63" fmla="*/ 638 h 979"/>
                <a:gd name="T64" fmla="*/ 0 w 1914"/>
                <a:gd name="T65" fmla="*/ 568 h 979"/>
                <a:gd name="T66" fmla="*/ 42 w 1914"/>
                <a:gd name="T67" fmla="*/ 468 h 979"/>
                <a:gd name="T68" fmla="*/ 127 w 1914"/>
                <a:gd name="T69" fmla="*/ 468 h 979"/>
                <a:gd name="T70" fmla="*/ 184 w 1914"/>
                <a:gd name="T71" fmla="*/ 426 h 979"/>
                <a:gd name="T72" fmla="*/ 226 w 1914"/>
                <a:gd name="T73" fmla="*/ 411 h 979"/>
                <a:gd name="T74" fmla="*/ 311 w 1914"/>
                <a:gd name="T75" fmla="*/ 355 h 979"/>
                <a:gd name="T76" fmla="*/ 382 w 1914"/>
                <a:gd name="T77" fmla="*/ 298 h 979"/>
                <a:gd name="T78" fmla="*/ 482 w 1914"/>
                <a:gd name="T79" fmla="*/ 284 h 979"/>
                <a:gd name="T80" fmla="*/ 552 w 1914"/>
                <a:gd name="T81" fmla="*/ 199 h 979"/>
                <a:gd name="T82" fmla="*/ 623 w 1914"/>
                <a:gd name="T83" fmla="*/ 170 h 979"/>
                <a:gd name="T84" fmla="*/ 666 w 1914"/>
                <a:gd name="T85" fmla="*/ 128 h 979"/>
                <a:gd name="T86" fmla="*/ 808 w 1914"/>
                <a:gd name="T87" fmla="*/ 128 h 979"/>
                <a:gd name="T88" fmla="*/ 879 w 1914"/>
                <a:gd name="T89" fmla="*/ 142 h 979"/>
                <a:gd name="T90" fmla="*/ 935 w 1914"/>
                <a:gd name="T91" fmla="*/ 170 h 979"/>
                <a:gd name="T92" fmla="*/ 1020 w 1914"/>
                <a:gd name="T93" fmla="*/ 170 h 979"/>
                <a:gd name="T94" fmla="*/ 1105 w 1914"/>
                <a:gd name="T95" fmla="*/ 185 h 979"/>
                <a:gd name="T96" fmla="*/ 1205 w 1914"/>
                <a:gd name="T97" fmla="*/ 142 h 979"/>
                <a:gd name="T98" fmla="*/ 1375 w 1914"/>
                <a:gd name="T99" fmla="*/ 114 h 979"/>
                <a:gd name="T100" fmla="*/ 1517 w 1914"/>
                <a:gd name="T101" fmla="*/ 28 h 9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14" h="979">
                  <a:moveTo>
                    <a:pt x="1545" y="0"/>
                  </a:moveTo>
                  <a:lnTo>
                    <a:pt x="1616" y="0"/>
                  </a:lnTo>
                  <a:lnTo>
                    <a:pt x="1616" y="14"/>
                  </a:lnTo>
                  <a:lnTo>
                    <a:pt x="1687" y="14"/>
                  </a:lnTo>
                  <a:lnTo>
                    <a:pt x="1687" y="28"/>
                  </a:lnTo>
                  <a:lnTo>
                    <a:pt x="1701" y="28"/>
                  </a:lnTo>
                  <a:lnTo>
                    <a:pt x="1701" y="114"/>
                  </a:lnTo>
                  <a:lnTo>
                    <a:pt x="1729" y="114"/>
                  </a:lnTo>
                  <a:lnTo>
                    <a:pt x="1743" y="128"/>
                  </a:lnTo>
                  <a:lnTo>
                    <a:pt x="1829" y="128"/>
                  </a:lnTo>
                  <a:lnTo>
                    <a:pt x="1829" y="185"/>
                  </a:lnTo>
                  <a:lnTo>
                    <a:pt x="1800" y="199"/>
                  </a:lnTo>
                  <a:lnTo>
                    <a:pt x="1772" y="199"/>
                  </a:lnTo>
                  <a:lnTo>
                    <a:pt x="1772" y="227"/>
                  </a:lnTo>
                  <a:lnTo>
                    <a:pt x="1786" y="241"/>
                  </a:lnTo>
                  <a:lnTo>
                    <a:pt x="1800" y="241"/>
                  </a:lnTo>
                  <a:lnTo>
                    <a:pt x="1800" y="284"/>
                  </a:lnTo>
                  <a:lnTo>
                    <a:pt x="1829" y="298"/>
                  </a:lnTo>
                  <a:lnTo>
                    <a:pt x="1829" y="312"/>
                  </a:lnTo>
                  <a:lnTo>
                    <a:pt x="1843" y="312"/>
                  </a:lnTo>
                  <a:lnTo>
                    <a:pt x="1843" y="355"/>
                  </a:lnTo>
                  <a:lnTo>
                    <a:pt x="1871" y="355"/>
                  </a:lnTo>
                  <a:lnTo>
                    <a:pt x="1871" y="397"/>
                  </a:lnTo>
                  <a:lnTo>
                    <a:pt x="1885" y="411"/>
                  </a:lnTo>
                  <a:lnTo>
                    <a:pt x="1899" y="411"/>
                  </a:lnTo>
                  <a:lnTo>
                    <a:pt x="1899" y="426"/>
                  </a:lnTo>
                  <a:lnTo>
                    <a:pt x="1914" y="426"/>
                  </a:lnTo>
                  <a:lnTo>
                    <a:pt x="1914" y="482"/>
                  </a:lnTo>
                  <a:lnTo>
                    <a:pt x="1899" y="482"/>
                  </a:lnTo>
                  <a:lnTo>
                    <a:pt x="1899" y="468"/>
                  </a:lnTo>
                  <a:lnTo>
                    <a:pt x="1885" y="454"/>
                  </a:lnTo>
                  <a:lnTo>
                    <a:pt x="1871" y="454"/>
                  </a:lnTo>
                  <a:lnTo>
                    <a:pt x="1871" y="468"/>
                  </a:lnTo>
                  <a:lnTo>
                    <a:pt x="1829" y="468"/>
                  </a:lnTo>
                  <a:lnTo>
                    <a:pt x="1829" y="482"/>
                  </a:lnTo>
                  <a:lnTo>
                    <a:pt x="1772" y="482"/>
                  </a:lnTo>
                  <a:lnTo>
                    <a:pt x="1758" y="511"/>
                  </a:lnTo>
                  <a:lnTo>
                    <a:pt x="1743" y="511"/>
                  </a:lnTo>
                  <a:lnTo>
                    <a:pt x="1743" y="525"/>
                  </a:lnTo>
                  <a:lnTo>
                    <a:pt x="1715" y="525"/>
                  </a:lnTo>
                  <a:lnTo>
                    <a:pt x="1715" y="568"/>
                  </a:lnTo>
                  <a:lnTo>
                    <a:pt x="1701" y="568"/>
                  </a:lnTo>
                  <a:lnTo>
                    <a:pt x="1687" y="539"/>
                  </a:lnTo>
                  <a:lnTo>
                    <a:pt x="1673" y="525"/>
                  </a:lnTo>
                  <a:lnTo>
                    <a:pt x="1658" y="525"/>
                  </a:lnTo>
                  <a:lnTo>
                    <a:pt x="1658" y="539"/>
                  </a:lnTo>
                  <a:lnTo>
                    <a:pt x="1644" y="568"/>
                  </a:lnTo>
                  <a:lnTo>
                    <a:pt x="1630" y="568"/>
                  </a:lnTo>
                  <a:lnTo>
                    <a:pt x="1616" y="582"/>
                  </a:lnTo>
                  <a:lnTo>
                    <a:pt x="1587" y="582"/>
                  </a:lnTo>
                  <a:lnTo>
                    <a:pt x="1587" y="596"/>
                  </a:lnTo>
                  <a:lnTo>
                    <a:pt x="1545" y="596"/>
                  </a:lnTo>
                  <a:lnTo>
                    <a:pt x="1517" y="638"/>
                  </a:lnTo>
                  <a:lnTo>
                    <a:pt x="1460" y="638"/>
                  </a:lnTo>
                  <a:lnTo>
                    <a:pt x="1446" y="681"/>
                  </a:lnTo>
                  <a:lnTo>
                    <a:pt x="1417" y="681"/>
                  </a:lnTo>
                  <a:lnTo>
                    <a:pt x="1417" y="695"/>
                  </a:lnTo>
                  <a:lnTo>
                    <a:pt x="1304" y="695"/>
                  </a:lnTo>
                  <a:lnTo>
                    <a:pt x="1304" y="709"/>
                  </a:lnTo>
                  <a:lnTo>
                    <a:pt x="1261" y="709"/>
                  </a:lnTo>
                  <a:lnTo>
                    <a:pt x="1261" y="738"/>
                  </a:lnTo>
                  <a:lnTo>
                    <a:pt x="1134" y="738"/>
                  </a:lnTo>
                  <a:lnTo>
                    <a:pt x="1134" y="823"/>
                  </a:lnTo>
                  <a:lnTo>
                    <a:pt x="1120" y="851"/>
                  </a:lnTo>
                  <a:lnTo>
                    <a:pt x="1105" y="851"/>
                  </a:lnTo>
                  <a:lnTo>
                    <a:pt x="1091" y="865"/>
                  </a:lnTo>
                  <a:lnTo>
                    <a:pt x="1049" y="865"/>
                  </a:lnTo>
                  <a:lnTo>
                    <a:pt x="1049" y="809"/>
                  </a:lnTo>
                  <a:lnTo>
                    <a:pt x="1063" y="795"/>
                  </a:lnTo>
                  <a:lnTo>
                    <a:pt x="1063" y="752"/>
                  </a:lnTo>
                  <a:lnTo>
                    <a:pt x="1049" y="752"/>
                  </a:lnTo>
                  <a:lnTo>
                    <a:pt x="1035" y="766"/>
                  </a:lnTo>
                  <a:lnTo>
                    <a:pt x="1020" y="766"/>
                  </a:lnTo>
                  <a:lnTo>
                    <a:pt x="1020" y="809"/>
                  </a:lnTo>
                  <a:lnTo>
                    <a:pt x="935" y="809"/>
                  </a:lnTo>
                  <a:lnTo>
                    <a:pt x="921" y="795"/>
                  </a:lnTo>
                  <a:lnTo>
                    <a:pt x="921" y="809"/>
                  </a:lnTo>
                  <a:lnTo>
                    <a:pt x="893" y="809"/>
                  </a:lnTo>
                  <a:lnTo>
                    <a:pt x="893" y="851"/>
                  </a:lnTo>
                  <a:lnTo>
                    <a:pt x="864" y="851"/>
                  </a:lnTo>
                  <a:lnTo>
                    <a:pt x="864" y="880"/>
                  </a:lnTo>
                  <a:lnTo>
                    <a:pt x="794" y="880"/>
                  </a:lnTo>
                  <a:lnTo>
                    <a:pt x="779" y="922"/>
                  </a:lnTo>
                  <a:lnTo>
                    <a:pt x="694" y="922"/>
                  </a:lnTo>
                  <a:lnTo>
                    <a:pt x="666" y="880"/>
                  </a:lnTo>
                  <a:lnTo>
                    <a:pt x="652" y="865"/>
                  </a:lnTo>
                  <a:lnTo>
                    <a:pt x="609" y="865"/>
                  </a:lnTo>
                  <a:lnTo>
                    <a:pt x="609" y="851"/>
                  </a:lnTo>
                  <a:lnTo>
                    <a:pt x="510" y="851"/>
                  </a:lnTo>
                  <a:lnTo>
                    <a:pt x="496" y="865"/>
                  </a:lnTo>
                  <a:lnTo>
                    <a:pt x="496" y="922"/>
                  </a:lnTo>
                  <a:lnTo>
                    <a:pt x="467" y="922"/>
                  </a:lnTo>
                  <a:lnTo>
                    <a:pt x="453" y="965"/>
                  </a:lnTo>
                  <a:lnTo>
                    <a:pt x="453" y="979"/>
                  </a:lnTo>
                  <a:lnTo>
                    <a:pt x="425" y="979"/>
                  </a:lnTo>
                  <a:lnTo>
                    <a:pt x="425" y="965"/>
                  </a:lnTo>
                  <a:lnTo>
                    <a:pt x="382" y="965"/>
                  </a:lnTo>
                  <a:lnTo>
                    <a:pt x="368" y="922"/>
                  </a:lnTo>
                  <a:lnTo>
                    <a:pt x="340" y="922"/>
                  </a:lnTo>
                  <a:lnTo>
                    <a:pt x="340" y="880"/>
                  </a:lnTo>
                  <a:lnTo>
                    <a:pt x="326" y="880"/>
                  </a:lnTo>
                  <a:lnTo>
                    <a:pt x="326" y="922"/>
                  </a:lnTo>
                  <a:lnTo>
                    <a:pt x="297" y="922"/>
                  </a:lnTo>
                  <a:lnTo>
                    <a:pt x="283" y="880"/>
                  </a:lnTo>
                  <a:lnTo>
                    <a:pt x="269" y="922"/>
                  </a:lnTo>
                  <a:lnTo>
                    <a:pt x="170" y="922"/>
                  </a:lnTo>
                  <a:lnTo>
                    <a:pt x="184" y="880"/>
                  </a:lnTo>
                  <a:lnTo>
                    <a:pt x="226" y="880"/>
                  </a:lnTo>
                  <a:lnTo>
                    <a:pt x="212" y="865"/>
                  </a:lnTo>
                  <a:lnTo>
                    <a:pt x="170" y="865"/>
                  </a:lnTo>
                  <a:lnTo>
                    <a:pt x="170" y="880"/>
                  </a:lnTo>
                  <a:lnTo>
                    <a:pt x="141" y="880"/>
                  </a:lnTo>
                  <a:lnTo>
                    <a:pt x="141" y="865"/>
                  </a:lnTo>
                  <a:lnTo>
                    <a:pt x="170" y="865"/>
                  </a:lnTo>
                  <a:lnTo>
                    <a:pt x="170" y="851"/>
                  </a:lnTo>
                  <a:lnTo>
                    <a:pt x="170" y="823"/>
                  </a:lnTo>
                  <a:lnTo>
                    <a:pt x="141" y="823"/>
                  </a:lnTo>
                  <a:lnTo>
                    <a:pt x="127" y="809"/>
                  </a:lnTo>
                  <a:lnTo>
                    <a:pt x="127" y="738"/>
                  </a:lnTo>
                  <a:lnTo>
                    <a:pt x="56" y="738"/>
                  </a:lnTo>
                  <a:lnTo>
                    <a:pt x="42" y="709"/>
                  </a:lnTo>
                  <a:lnTo>
                    <a:pt x="28" y="709"/>
                  </a:lnTo>
                  <a:lnTo>
                    <a:pt x="42" y="695"/>
                  </a:lnTo>
                  <a:lnTo>
                    <a:pt x="85" y="695"/>
                  </a:lnTo>
                  <a:lnTo>
                    <a:pt x="85" y="681"/>
                  </a:lnTo>
                  <a:lnTo>
                    <a:pt x="70" y="681"/>
                  </a:lnTo>
                  <a:lnTo>
                    <a:pt x="85" y="638"/>
                  </a:lnTo>
                  <a:lnTo>
                    <a:pt x="70" y="638"/>
                  </a:lnTo>
                  <a:lnTo>
                    <a:pt x="70" y="596"/>
                  </a:lnTo>
                  <a:lnTo>
                    <a:pt x="56" y="596"/>
                  </a:lnTo>
                  <a:lnTo>
                    <a:pt x="56" y="568"/>
                  </a:lnTo>
                  <a:lnTo>
                    <a:pt x="0" y="568"/>
                  </a:lnTo>
                  <a:lnTo>
                    <a:pt x="0" y="511"/>
                  </a:lnTo>
                  <a:lnTo>
                    <a:pt x="28" y="482"/>
                  </a:lnTo>
                  <a:lnTo>
                    <a:pt x="42" y="482"/>
                  </a:lnTo>
                  <a:lnTo>
                    <a:pt x="42" y="468"/>
                  </a:lnTo>
                  <a:lnTo>
                    <a:pt x="70" y="468"/>
                  </a:lnTo>
                  <a:lnTo>
                    <a:pt x="85" y="454"/>
                  </a:lnTo>
                  <a:lnTo>
                    <a:pt x="127" y="454"/>
                  </a:lnTo>
                  <a:lnTo>
                    <a:pt x="127" y="468"/>
                  </a:lnTo>
                  <a:lnTo>
                    <a:pt x="141" y="454"/>
                  </a:lnTo>
                  <a:lnTo>
                    <a:pt x="141" y="426"/>
                  </a:lnTo>
                  <a:lnTo>
                    <a:pt x="170" y="411"/>
                  </a:lnTo>
                  <a:lnTo>
                    <a:pt x="184" y="426"/>
                  </a:lnTo>
                  <a:lnTo>
                    <a:pt x="198" y="454"/>
                  </a:lnTo>
                  <a:lnTo>
                    <a:pt x="198" y="426"/>
                  </a:lnTo>
                  <a:lnTo>
                    <a:pt x="212" y="426"/>
                  </a:lnTo>
                  <a:lnTo>
                    <a:pt x="226" y="411"/>
                  </a:lnTo>
                  <a:lnTo>
                    <a:pt x="283" y="411"/>
                  </a:lnTo>
                  <a:lnTo>
                    <a:pt x="283" y="397"/>
                  </a:lnTo>
                  <a:lnTo>
                    <a:pt x="297" y="397"/>
                  </a:lnTo>
                  <a:lnTo>
                    <a:pt x="311" y="355"/>
                  </a:lnTo>
                  <a:lnTo>
                    <a:pt x="283" y="355"/>
                  </a:lnTo>
                  <a:lnTo>
                    <a:pt x="283" y="312"/>
                  </a:lnTo>
                  <a:lnTo>
                    <a:pt x="368" y="312"/>
                  </a:lnTo>
                  <a:lnTo>
                    <a:pt x="382" y="298"/>
                  </a:lnTo>
                  <a:lnTo>
                    <a:pt x="411" y="298"/>
                  </a:lnTo>
                  <a:lnTo>
                    <a:pt x="411" y="312"/>
                  </a:lnTo>
                  <a:lnTo>
                    <a:pt x="482" y="312"/>
                  </a:lnTo>
                  <a:lnTo>
                    <a:pt x="482" y="284"/>
                  </a:lnTo>
                  <a:lnTo>
                    <a:pt x="496" y="255"/>
                  </a:lnTo>
                  <a:lnTo>
                    <a:pt x="510" y="241"/>
                  </a:lnTo>
                  <a:lnTo>
                    <a:pt x="524" y="241"/>
                  </a:lnTo>
                  <a:lnTo>
                    <a:pt x="552" y="199"/>
                  </a:lnTo>
                  <a:lnTo>
                    <a:pt x="567" y="199"/>
                  </a:lnTo>
                  <a:lnTo>
                    <a:pt x="595" y="185"/>
                  </a:lnTo>
                  <a:lnTo>
                    <a:pt x="623" y="185"/>
                  </a:lnTo>
                  <a:lnTo>
                    <a:pt x="623" y="170"/>
                  </a:lnTo>
                  <a:lnTo>
                    <a:pt x="638" y="170"/>
                  </a:lnTo>
                  <a:lnTo>
                    <a:pt x="638" y="142"/>
                  </a:lnTo>
                  <a:lnTo>
                    <a:pt x="652" y="128"/>
                  </a:lnTo>
                  <a:lnTo>
                    <a:pt x="666" y="128"/>
                  </a:lnTo>
                  <a:lnTo>
                    <a:pt x="694" y="142"/>
                  </a:lnTo>
                  <a:lnTo>
                    <a:pt x="765" y="142"/>
                  </a:lnTo>
                  <a:lnTo>
                    <a:pt x="765" y="128"/>
                  </a:lnTo>
                  <a:lnTo>
                    <a:pt x="808" y="128"/>
                  </a:lnTo>
                  <a:lnTo>
                    <a:pt x="808" y="114"/>
                  </a:lnTo>
                  <a:lnTo>
                    <a:pt x="850" y="114"/>
                  </a:lnTo>
                  <a:lnTo>
                    <a:pt x="850" y="142"/>
                  </a:lnTo>
                  <a:lnTo>
                    <a:pt x="879" y="142"/>
                  </a:lnTo>
                  <a:lnTo>
                    <a:pt x="893" y="128"/>
                  </a:lnTo>
                  <a:lnTo>
                    <a:pt x="921" y="128"/>
                  </a:lnTo>
                  <a:lnTo>
                    <a:pt x="935" y="142"/>
                  </a:lnTo>
                  <a:lnTo>
                    <a:pt x="935" y="170"/>
                  </a:lnTo>
                  <a:lnTo>
                    <a:pt x="949" y="185"/>
                  </a:lnTo>
                  <a:lnTo>
                    <a:pt x="978" y="185"/>
                  </a:lnTo>
                  <a:lnTo>
                    <a:pt x="992" y="170"/>
                  </a:lnTo>
                  <a:lnTo>
                    <a:pt x="1020" y="170"/>
                  </a:lnTo>
                  <a:lnTo>
                    <a:pt x="1020" y="185"/>
                  </a:lnTo>
                  <a:lnTo>
                    <a:pt x="1077" y="185"/>
                  </a:lnTo>
                  <a:lnTo>
                    <a:pt x="1091" y="170"/>
                  </a:lnTo>
                  <a:lnTo>
                    <a:pt x="1105" y="185"/>
                  </a:lnTo>
                  <a:lnTo>
                    <a:pt x="1176" y="185"/>
                  </a:lnTo>
                  <a:lnTo>
                    <a:pt x="1191" y="170"/>
                  </a:lnTo>
                  <a:lnTo>
                    <a:pt x="1205" y="170"/>
                  </a:lnTo>
                  <a:lnTo>
                    <a:pt x="1205" y="142"/>
                  </a:lnTo>
                  <a:lnTo>
                    <a:pt x="1233" y="142"/>
                  </a:lnTo>
                  <a:lnTo>
                    <a:pt x="1233" y="128"/>
                  </a:lnTo>
                  <a:lnTo>
                    <a:pt x="1361" y="128"/>
                  </a:lnTo>
                  <a:lnTo>
                    <a:pt x="1375" y="114"/>
                  </a:lnTo>
                  <a:lnTo>
                    <a:pt x="1389" y="71"/>
                  </a:lnTo>
                  <a:lnTo>
                    <a:pt x="1417" y="71"/>
                  </a:lnTo>
                  <a:lnTo>
                    <a:pt x="1417" y="28"/>
                  </a:lnTo>
                  <a:lnTo>
                    <a:pt x="1517" y="28"/>
                  </a:lnTo>
                  <a:lnTo>
                    <a:pt x="1545" y="1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0" name="Freeform 301"/>
            <p:cNvSpPr>
              <a:spLocks/>
            </p:cNvSpPr>
            <p:nvPr/>
          </p:nvSpPr>
          <p:spPr bwMode="auto">
            <a:xfrm>
              <a:off x="6735" y="3433"/>
              <a:ext cx="1517" cy="851"/>
            </a:xfrm>
            <a:custGeom>
              <a:avLst/>
              <a:gdLst>
                <a:gd name="T0" fmla="*/ 737 w 1517"/>
                <a:gd name="T1" fmla="*/ 42 h 851"/>
                <a:gd name="T2" fmla="*/ 794 w 1517"/>
                <a:gd name="T3" fmla="*/ 57 h 851"/>
                <a:gd name="T4" fmla="*/ 921 w 1517"/>
                <a:gd name="T5" fmla="*/ 0 h 851"/>
                <a:gd name="T6" fmla="*/ 992 w 1517"/>
                <a:gd name="T7" fmla="*/ 57 h 851"/>
                <a:gd name="T8" fmla="*/ 1148 w 1517"/>
                <a:gd name="T9" fmla="*/ 71 h 851"/>
                <a:gd name="T10" fmla="*/ 1191 w 1517"/>
                <a:gd name="T11" fmla="*/ 71 h 851"/>
                <a:gd name="T12" fmla="*/ 1290 w 1517"/>
                <a:gd name="T13" fmla="*/ 71 h 851"/>
                <a:gd name="T14" fmla="*/ 1417 w 1517"/>
                <a:gd name="T15" fmla="*/ 99 h 851"/>
                <a:gd name="T16" fmla="*/ 1517 w 1517"/>
                <a:gd name="T17" fmla="*/ 99 h 851"/>
                <a:gd name="T18" fmla="*/ 1488 w 1517"/>
                <a:gd name="T19" fmla="*/ 128 h 851"/>
                <a:gd name="T20" fmla="*/ 1389 w 1517"/>
                <a:gd name="T21" fmla="*/ 170 h 851"/>
                <a:gd name="T22" fmla="*/ 1347 w 1517"/>
                <a:gd name="T23" fmla="*/ 227 h 851"/>
                <a:gd name="T24" fmla="*/ 1347 w 1517"/>
                <a:gd name="T25" fmla="*/ 284 h 851"/>
                <a:gd name="T26" fmla="*/ 1375 w 1517"/>
                <a:gd name="T27" fmla="*/ 340 h 851"/>
                <a:gd name="T28" fmla="*/ 1375 w 1517"/>
                <a:gd name="T29" fmla="*/ 397 h 851"/>
                <a:gd name="T30" fmla="*/ 1347 w 1517"/>
                <a:gd name="T31" fmla="*/ 454 h 851"/>
                <a:gd name="T32" fmla="*/ 1304 w 1517"/>
                <a:gd name="T33" fmla="*/ 496 h 851"/>
                <a:gd name="T34" fmla="*/ 1219 w 1517"/>
                <a:gd name="T35" fmla="*/ 567 h 851"/>
                <a:gd name="T36" fmla="*/ 1205 w 1517"/>
                <a:gd name="T37" fmla="*/ 624 h 851"/>
                <a:gd name="T38" fmla="*/ 1148 w 1517"/>
                <a:gd name="T39" fmla="*/ 624 h 851"/>
                <a:gd name="T40" fmla="*/ 1091 w 1517"/>
                <a:gd name="T41" fmla="*/ 567 h 851"/>
                <a:gd name="T42" fmla="*/ 1063 w 1517"/>
                <a:gd name="T43" fmla="*/ 511 h 851"/>
                <a:gd name="T44" fmla="*/ 964 w 1517"/>
                <a:gd name="T45" fmla="*/ 525 h 851"/>
                <a:gd name="T46" fmla="*/ 652 w 1517"/>
                <a:gd name="T47" fmla="*/ 610 h 851"/>
                <a:gd name="T48" fmla="*/ 609 w 1517"/>
                <a:gd name="T49" fmla="*/ 638 h 851"/>
                <a:gd name="T50" fmla="*/ 538 w 1517"/>
                <a:gd name="T51" fmla="*/ 681 h 851"/>
                <a:gd name="T52" fmla="*/ 510 w 1517"/>
                <a:gd name="T53" fmla="*/ 695 h 851"/>
                <a:gd name="T54" fmla="*/ 453 w 1517"/>
                <a:gd name="T55" fmla="*/ 738 h 851"/>
                <a:gd name="T56" fmla="*/ 439 w 1517"/>
                <a:gd name="T57" fmla="*/ 794 h 851"/>
                <a:gd name="T58" fmla="*/ 397 w 1517"/>
                <a:gd name="T59" fmla="*/ 851 h 851"/>
                <a:gd name="T60" fmla="*/ 297 w 1517"/>
                <a:gd name="T61" fmla="*/ 794 h 851"/>
                <a:gd name="T62" fmla="*/ 283 w 1517"/>
                <a:gd name="T63" fmla="*/ 723 h 851"/>
                <a:gd name="T64" fmla="*/ 241 w 1517"/>
                <a:gd name="T65" fmla="*/ 681 h 851"/>
                <a:gd name="T66" fmla="*/ 170 w 1517"/>
                <a:gd name="T67" fmla="*/ 638 h 851"/>
                <a:gd name="T68" fmla="*/ 170 w 1517"/>
                <a:gd name="T69" fmla="*/ 567 h 851"/>
                <a:gd name="T70" fmla="*/ 71 w 1517"/>
                <a:gd name="T71" fmla="*/ 496 h 851"/>
                <a:gd name="T72" fmla="*/ 113 w 1517"/>
                <a:gd name="T73" fmla="*/ 411 h 851"/>
                <a:gd name="T74" fmla="*/ 156 w 1517"/>
                <a:gd name="T75" fmla="*/ 383 h 851"/>
                <a:gd name="T76" fmla="*/ 113 w 1517"/>
                <a:gd name="T77" fmla="*/ 355 h 851"/>
                <a:gd name="T78" fmla="*/ 56 w 1517"/>
                <a:gd name="T79" fmla="*/ 355 h 851"/>
                <a:gd name="T80" fmla="*/ 56 w 1517"/>
                <a:gd name="T81" fmla="*/ 397 h 851"/>
                <a:gd name="T82" fmla="*/ 42 w 1517"/>
                <a:gd name="T83" fmla="*/ 411 h 851"/>
                <a:gd name="T84" fmla="*/ 0 w 1517"/>
                <a:gd name="T85" fmla="*/ 383 h 851"/>
                <a:gd name="T86" fmla="*/ 42 w 1517"/>
                <a:gd name="T87" fmla="*/ 326 h 851"/>
                <a:gd name="T88" fmla="*/ 71 w 1517"/>
                <a:gd name="T89" fmla="*/ 241 h 851"/>
                <a:gd name="T90" fmla="*/ 156 w 1517"/>
                <a:gd name="T91" fmla="*/ 227 h 851"/>
                <a:gd name="T92" fmla="*/ 198 w 1517"/>
                <a:gd name="T93" fmla="*/ 227 h 851"/>
                <a:gd name="T94" fmla="*/ 241 w 1517"/>
                <a:gd name="T95" fmla="*/ 241 h 851"/>
                <a:gd name="T96" fmla="*/ 397 w 1517"/>
                <a:gd name="T97" fmla="*/ 241 h 851"/>
                <a:gd name="T98" fmla="*/ 468 w 1517"/>
                <a:gd name="T99" fmla="*/ 213 h 851"/>
                <a:gd name="T100" fmla="*/ 482 w 1517"/>
                <a:gd name="T101" fmla="*/ 99 h 851"/>
                <a:gd name="T102" fmla="*/ 510 w 1517"/>
                <a:gd name="T103" fmla="*/ 0 h 8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17" h="851">
                  <a:moveTo>
                    <a:pt x="510" y="0"/>
                  </a:moveTo>
                  <a:lnTo>
                    <a:pt x="723" y="0"/>
                  </a:lnTo>
                  <a:lnTo>
                    <a:pt x="737" y="42"/>
                  </a:lnTo>
                  <a:lnTo>
                    <a:pt x="737" y="71"/>
                  </a:lnTo>
                  <a:lnTo>
                    <a:pt x="779" y="71"/>
                  </a:lnTo>
                  <a:lnTo>
                    <a:pt x="794" y="57"/>
                  </a:lnTo>
                  <a:lnTo>
                    <a:pt x="822" y="57"/>
                  </a:lnTo>
                  <a:lnTo>
                    <a:pt x="822" y="0"/>
                  </a:lnTo>
                  <a:lnTo>
                    <a:pt x="921" y="0"/>
                  </a:lnTo>
                  <a:lnTo>
                    <a:pt x="935" y="42"/>
                  </a:lnTo>
                  <a:lnTo>
                    <a:pt x="978" y="42"/>
                  </a:lnTo>
                  <a:lnTo>
                    <a:pt x="992" y="57"/>
                  </a:lnTo>
                  <a:lnTo>
                    <a:pt x="1006" y="57"/>
                  </a:lnTo>
                  <a:lnTo>
                    <a:pt x="1006" y="71"/>
                  </a:lnTo>
                  <a:lnTo>
                    <a:pt x="1148" y="71"/>
                  </a:lnTo>
                  <a:lnTo>
                    <a:pt x="1148" y="99"/>
                  </a:lnTo>
                  <a:lnTo>
                    <a:pt x="1176" y="99"/>
                  </a:lnTo>
                  <a:lnTo>
                    <a:pt x="1191" y="71"/>
                  </a:lnTo>
                  <a:lnTo>
                    <a:pt x="1205" y="57"/>
                  </a:lnTo>
                  <a:lnTo>
                    <a:pt x="1290" y="57"/>
                  </a:lnTo>
                  <a:lnTo>
                    <a:pt x="1290" y="71"/>
                  </a:lnTo>
                  <a:lnTo>
                    <a:pt x="1347" y="71"/>
                  </a:lnTo>
                  <a:lnTo>
                    <a:pt x="1347" y="99"/>
                  </a:lnTo>
                  <a:lnTo>
                    <a:pt x="1417" y="99"/>
                  </a:lnTo>
                  <a:lnTo>
                    <a:pt x="1417" y="57"/>
                  </a:lnTo>
                  <a:lnTo>
                    <a:pt x="1517" y="57"/>
                  </a:lnTo>
                  <a:lnTo>
                    <a:pt x="1517" y="99"/>
                  </a:lnTo>
                  <a:lnTo>
                    <a:pt x="1503" y="113"/>
                  </a:lnTo>
                  <a:lnTo>
                    <a:pt x="1503" y="128"/>
                  </a:lnTo>
                  <a:lnTo>
                    <a:pt x="1488" y="128"/>
                  </a:lnTo>
                  <a:lnTo>
                    <a:pt x="1474" y="156"/>
                  </a:lnTo>
                  <a:lnTo>
                    <a:pt x="1460" y="170"/>
                  </a:lnTo>
                  <a:lnTo>
                    <a:pt x="1389" y="170"/>
                  </a:lnTo>
                  <a:lnTo>
                    <a:pt x="1389" y="213"/>
                  </a:lnTo>
                  <a:lnTo>
                    <a:pt x="1375" y="227"/>
                  </a:lnTo>
                  <a:lnTo>
                    <a:pt x="1347" y="227"/>
                  </a:lnTo>
                  <a:lnTo>
                    <a:pt x="1332" y="241"/>
                  </a:lnTo>
                  <a:lnTo>
                    <a:pt x="1332" y="284"/>
                  </a:lnTo>
                  <a:lnTo>
                    <a:pt x="1347" y="284"/>
                  </a:lnTo>
                  <a:lnTo>
                    <a:pt x="1361" y="326"/>
                  </a:lnTo>
                  <a:lnTo>
                    <a:pt x="1361" y="340"/>
                  </a:lnTo>
                  <a:lnTo>
                    <a:pt x="1375" y="340"/>
                  </a:lnTo>
                  <a:lnTo>
                    <a:pt x="1389" y="355"/>
                  </a:lnTo>
                  <a:lnTo>
                    <a:pt x="1389" y="397"/>
                  </a:lnTo>
                  <a:lnTo>
                    <a:pt x="1375" y="397"/>
                  </a:lnTo>
                  <a:lnTo>
                    <a:pt x="1361" y="411"/>
                  </a:lnTo>
                  <a:lnTo>
                    <a:pt x="1347" y="411"/>
                  </a:lnTo>
                  <a:lnTo>
                    <a:pt x="1347" y="454"/>
                  </a:lnTo>
                  <a:lnTo>
                    <a:pt x="1332" y="454"/>
                  </a:lnTo>
                  <a:lnTo>
                    <a:pt x="1332" y="496"/>
                  </a:lnTo>
                  <a:lnTo>
                    <a:pt x="1304" y="496"/>
                  </a:lnTo>
                  <a:lnTo>
                    <a:pt x="1332" y="525"/>
                  </a:lnTo>
                  <a:lnTo>
                    <a:pt x="1332" y="567"/>
                  </a:lnTo>
                  <a:lnTo>
                    <a:pt x="1219" y="567"/>
                  </a:lnTo>
                  <a:lnTo>
                    <a:pt x="1219" y="610"/>
                  </a:lnTo>
                  <a:lnTo>
                    <a:pt x="1205" y="610"/>
                  </a:lnTo>
                  <a:lnTo>
                    <a:pt x="1205" y="624"/>
                  </a:lnTo>
                  <a:lnTo>
                    <a:pt x="1191" y="610"/>
                  </a:lnTo>
                  <a:lnTo>
                    <a:pt x="1148" y="610"/>
                  </a:lnTo>
                  <a:lnTo>
                    <a:pt x="1148" y="624"/>
                  </a:lnTo>
                  <a:lnTo>
                    <a:pt x="1134" y="624"/>
                  </a:lnTo>
                  <a:lnTo>
                    <a:pt x="1134" y="567"/>
                  </a:lnTo>
                  <a:lnTo>
                    <a:pt x="1091" y="567"/>
                  </a:lnTo>
                  <a:lnTo>
                    <a:pt x="1091" y="525"/>
                  </a:lnTo>
                  <a:lnTo>
                    <a:pt x="1077" y="525"/>
                  </a:lnTo>
                  <a:lnTo>
                    <a:pt x="1063" y="511"/>
                  </a:lnTo>
                  <a:lnTo>
                    <a:pt x="1006" y="511"/>
                  </a:lnTo>
                  <a:lnTo>
                    <a:pt x="1006" y="525"/>
                  </a:lnTo>
                  <a:lnTo>
                    <a:pt x="964" y="525"/>
                  </a:lnTo>
                  <a:lnTo>
                    <a:pt x="950" y="567"/>
                  </a:lnTo>
                  <a:lnTo>
                    <a:pt x="652" y="567"/>
                  </a:lnTo>
                  <a:lnTo>
                    <a:pt x="652" y="610"/>
                  </a:lnTo>
                  <a:lnTo>
                    <a:pt x="623" y="610"/>
                  </a:lnTo>
                  <a:lnTo>
                    <a:pt x="609" y="624"/>
                  </a:lnTo>
                  <a:lnTo>
                    <a:pt x="609" y="638"/>
                  </a:lnTo>
                  <a:lnTo>
                    <a:pt x="581" y="667"/>
                  </a:lnTo>
                  <a:lnTo>
                    <a:pt x="567" y="667"/>
                  </a:lnTo>
                  <a:lnTo>
                    <a:pt x="538" y="681"/>
                  </a:lnTo>
                  <a:lnTo>
                    <a:pt x="524" y="681"/>
                  </a:lnTo>
                  <a:lnTo>
                    <a:pt x="524" y="695"/>
                  </a:lnTo>
                  <a:lnTo>
                    <a:pt x="510" y="695"/>
                  </a:lnTo>
                  <a:lnTo>
                    <a:pt x="510" y="723"/>
                  </a:lnTo>
                  <a:lnTo>
                    <a:pt x="496" y="738"/>
                  </a:lnTo>
                  <a:lnTo>
                    <a:pt x="453" y="738"/>
                  </a:lnTo>
                  <a:lnTo>
                    <a:pt x="453" y="752"/>
                  </a:lnTo>
                  <a:lnTo>
                    <a:pt x="439" y="780"/>
                  </a:lnTo>
                  <a:lnTo>
                    <a:pt x="439" y="794"/>
                  </a:lnTo>
                  <a:lnTo>
                    <a:pt x="425" y="808"/>
                  </a:lnTo>
                  <a:lnTo>
                    <a:pt x="397" y="808"/>
                  </a:lnTo>
                  <a:lnTo>
                    <a:pt x="397" y="851"/>
                  </a:lnTo>
                  <a:lnTo>
                    <a:pt x="326" y="851"/>
                  </a:lnTo>
                  <a:lnTo>
                    <a:pt x="326" y="808"/>
                  </a:lnTo>
                  <a:lnTo>
                    <a:pt x="297" y="794"/>
                  </a:lnTo>
                  <a:lnTo>
                    <a:pt x="297" y="780"/>
                  </a:lnTo>
                  <a:lnTo>
                    <a:pt x="283" y="752"/>
                  </a:lnTo>
                  <a:lnTo>
                    <a:pt x="283" y="723"/>
                  </a:lnTo>
                  <a:lnTo>
                    <a:pt x="255" y="695"/>
                  </a:lnTo>
                  <a:lnTo>
                    <a:pt x="255" y="681"/>
                  </a:lnTo>
                  <a:lnTo>
                    <a:pt x="241" y="681"/>
                  </a:lnTo>
                  <a:lnTo>
                    <a:pt x="227" y="667"/>
                  </a:lnTo>
                  <a:lnTo>
                    <a:pt x="184" y="667"/>
                  </a:lnTo>
                  <a:lnTo>
                    <a:pt x="170" y="638"/>
                  </a:lnTo>
                  <a:lnTo>
                    <a:pt x="156" y="638"/>
                  </a:lnTo>
                  <a:lnTo>
                    <a:pt x="156" y="610"/>
                  </a:lnTo>
                  <a:lnTo>
                    <a:pt x="170" y="567"/>
                  </a:lnTo>
                  <a:lnTo>
                    <a:pt x="85" y="567"/>
                  </a:lnTo>
                  <a:lnTo>
                    <a:pt x="85" y="496"/>
                  </a:lnTo>
                  <a:lnTo>
                    <a:pt x="71" y="496"/>
                  </a:lnTo>
                  <a:lnTo>
                    <a:pt x="71" y="454"/>
                  </a:lnTo>
                  <a:lnTo>
                    <a:pt x="113" y="454"/>
                  </a:lnTo>
                  <a:lnTo>
                    <a:pt x="113" y="411"/>
                  </a:lnTo>
                  <a:lnTo>
                    <a:pt x="141" y="411"/>
                  </a:lnTo>
                  <a:lnTo>
                    <a:pt x="156" y="397"/>
                  </a:lnTo>
                  <a:lnTo>
                    <a:pt x="156" y="383"/>
                  </a:lnTo>
                  <a:lnTo>
                    <a:pt x="141" y="383"/>
                  </a:lnTo>
                  <a:lnTo>
                    <a:pt x="127" y="355"/>
                  </a:lnTo>
                  <a:lnTo>
                    <a:pt x="113" y="355"/>
                  </a:lnTo>
                  <a:lnTo>
                    <a:pt x="113" y="340"/>
                  </a:lnTo>
                  <a:lnTo>
                    <a:pt x="56" y="340"/>
                  </a:lnTo>
                  <a:lnTo>
                    <a:pt x="56" y="355"/>
                  </a:lnTo>
                  <a:lnTo>
                    <a:pt x="42" y="355"/>
                  </a:lnTo>
                  <a:lnTo>
                    <a:pt x="42" y="383"/>
                  </a:lnTo>
                  <a:lnTo>
                    <a:pt x="56" y="397"/>
                  </a:lnTo>
                  <a:lnTo>
                    <a:pt x="71" y="397"/>
                  </a:lnTo>
                  <a:lnTo>
                    <a:pt x="56" y="411"/>
                  </a:lnTo>
                  <a:lnTo>
                    <a:pt x="42" y="411"/>
                  </a:lnTo>
                  <a:lnTo>
                    <a:pt x="14" y="397"/>
                  </a:lnTo>
                  <a:lnTo>
                    <a:pt x="14" y="383"/>
                  </a:lnTo>
                  <a:lnTo>
                    <a:pt x="0" y="383"/>
                  </a:lnTo>
                  <a:lnTo>
                    <a:pt x="14" y="355"/>
                  </a:lnTo>
                  <a:lnTo>
                    <a:pt x="14" y="326"/>
                  </a:lnTo>
                  <a:lnTo>
                    <a:pt x="42" y="326"/>
                  </a:lnTo>
                  <a:lnTo>
                    <a:pt x="42" y="284"/>
                  </a:lnTo>
                  <a:lnTo>
                    <a:pt x="71" y="284"/>
                  </a:lnTo>
                  <a:lnTo>
                    <a:pt x="71" y="241"/>
                  </a:lnTo>
                  <a:lnTo>
                    <a:pt x="85" y="241"/>
                  </a:lnTo>
                  <a:lnTo>
                    <a:pt x="99" y="227"/>
                  </a:lnTo>
                  <a:lnTo>
                    <a:pt x="156" y="227"/>
                  </a:lnTo>
                  <a:lnTo>
                    <a:pt x="156" y="213"/>
                  </a:lnTo>
                  <a:lnTo>
                    <a:pt x="184" y="213"/>
                  </a:lnTo>
                  <a:lnTo>
                    <a:pt x="198" y="227"/>
                  </a:lnTo>
                  <a:lnTo>
                    <a:pt x="212" y="227"/>
                  </a:lnTo>
                  <a:lnTo>
                    <a:pt x="212" y="241"/>
                  </a:lnTo>
                  <a:lnTo>
                    <a:pt x="241" y="241"/>
                  </a:lnTo>
                  <a:lnTo>
                    <a:pt x="255" y="284"/>
                  </a:lnTo>
                  <a:lnTo>
                    <a:pt x="397" y="284"/>
                  </a:lnTo>
                  <a:lnTo>
                    <a:pt x="397" y="241"/>
                  </a:lnTo>
                  <a:lnTo>
                    <a:pt x="482" y="241"/>
                  </a:lnTo>
                  <a:lnTo>
                    <a:pt x="482" y="227"/>
                  </a:lnTo>
                  <a:lnTo>
                    <a:pt x="468" y="213"/>
                  </a:lnTo>
                  <a:lnTo>
                    <a:pt x="439" y="213"/>
                  </a:lnTo>
                  <a:lnTo>
                    <a:pt x="439" y="99"/>
                  </a:lnTo>
                  <a:lnTo>
                    <a:pt x="482" y="99"/>
                  </a:lnTo>
                  <a:lnTo>
                    <a:pt x="496" y="71"/>
                  </a:lnTo>
                  <a:lnTo>
                    <a:pt x="49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1" name="Freeform 302"/>
            <p:cNvSpPr>
              <a:spLocks/>
            </p:cNvSpPr>
            <p:nvPr/>
          </p:nvSpPr>
          <p:spPr bwMode="auto">
            <a:xfrm>
              <a:off x="4098" y="567"/>
              <a:ext cx="4820" cy="3533"/>
            </a:xfrm>
            <a:custGeom>
              <a:avLst/>
              <a:gdLst>
                <a:gd name="T0" fmla="*/ 4622 w 4820"/>
                <a:gd name="T1" fmla="*/ 1050 h 3533"/>
                <a:gd name="T2" fmla="*/ 4381 w 4820"/>
                <a:gd name="T3" fmla="*/ 880 h 3533"/>
                <a:gd name="T4" fmla="*/ 4267 w 4820"/>
                <a:gd name="T5" fmla="*/ 937 h 3533"/>
                <a:gd name="T6" fmla="*/ 4125 w 4820"/>
                <a:gd name="T7" fmla="*/ 1064 h 3533"/>
                <a:gd name="T8" fmla="*/ 3941 w 4820"/>
                <a:gd name="T9" fmla="*/ 1050 h 3533"/>
                <a:gd name="T10" fmla="*/ 3785 w 4820"/>
                <a:gd name="T11" fmla="*/ 1008 h 3533"/>
                <a:gd name="T12" fmla="*/ 3544 w 4820"/>
                <a:gd name="T13" fmla="*/ 993 h 3533"/>
                <a:gd name="T14" fmla="*/ 3147 w 4820"/>
                <a:gd name="T15" fmla="*/ 1164 h 3533"/>
                <a:gd name="T16" fmla="*/ 2849 w 4820"/>
                <a:gd name="T17" fmla="*/ 1235 h 3533"/>
                <a:gd name="T18" fmla="*/ 2778 w 4820"/>
                <a:gd name="T19" fmla="*/ 1504 h 3533"/>
                <a:gd name="T20" fmla="*/ 2708 w 4820"/>
                <a:gd name="T21" fmla="*/ 1660 h 3533"/>
                <a:gd name="T22" fmla="*/ 2750 w 4820"/>
                <a:gd name="T23" fmla="*/ 1830 h 3533"/>
                <a:gd name="T24" fmla="*/ 2495 w 4820"/>
                <a:gd name="T25" fmla="*/ 1972 h 3533"/>
                <a:gd name="T26" fmla="*/ 2282 w 4820"/>
                <a:gd name="T27" fmla="*/ 2086 h 3533"/>
                <a:gd name="T28" fmla="*/ 2013 w 4820"/>
                <a:gd name="T29" fmla="*/ 2086 h 3533"/>
                <a:gd name="T30" fmla="*/ 1942 w 4820"/>
                <a:gd name="T31" fmla="*/ 2341 h 3533"/>
                <a:gd name="T32" fmla="*/ 1828 w 4820"/>
                <a:gd name="T33" fmla="*/ 2369 h 3533"/>
                <a:gd name="T34" fmla="*/ 1942 w 4820"/>
                <a:gd name="T35" fmla="*/ 2696 h 3533"/>
                <a:gd name="T36" fmla="*/ 2070 w 4820"/>
                <a:gd name="T37" fmla="*/ 2738 h 3533"/>
                <a:gd name="T38" fmla="*/ 2126 w 4820"/>
                <a:gd name="T39" fmla="*/ 2908 h 3533"/>
                <a:gd name="T40" fmla="*/ 2112 w 4820"/>
                <a:gd name="T41" fmla="*/ 3150 h 3533"/>
                <a:gd name="T42" fmla="*/ 2225 w 4820"/>
                <a:gd name="T43" fmla="*/ 3334 h 3533"/>
                <a:gd name="T44" fmla="*/ 2225 w 4820"/>
                <a:gd name="T45" fmla="*/ 3533 h 3533"/>
                <a:gd name="T46" fmla="*/ 1999 w 4820"/>
                <a:gd name="T47" fmla="*/ 3391 h 3533"/>
                <a:gd name="T48" fmla="*/ 1474 w 4820"/>
                <a:gd name="T49" fmla="*/ 3433 h 3533"/>
                <a:gd name="T50" fmla="*/ 1148 w 4820"/>
                <a:gd name="T51" fmla="*/ 3334 h 3533"/>
                <a:gd name="T52" fmla="*/ 1190 w 4820"/>
                <a:gd name="T53" fmla="*/ 3093 h 3533"/>
                <a:gd name="T54" fmla="*/ 1219 w 4820"/>
                <a:gd name="T55" fmla="*/ 2979 h 3533"/>
                <a:gd name="T56" fmla="*/ 1304 w 4820"/>
                <a:gd name="T57" fmla="*/ 2738 h 3533"/>
                <a:gd name="T58" fmla="*/ 949 w 4820"/>
                <a:gd name="T59" fmla="*/ 2653 h 3533"/>
                <a:gd name="T60" fmla="*/ 737 w 4820"/>
                <a:gd name="T61" fmla="*/ 2582 h 3533"/>
                <a:gd name="T62" fmla="*/ 652 w 4820"/>
                <a:gd name="T63" fmla="*/ 2469 h 3533"/>
                <a:gd name="T64" fmla="*/ 496 w 4820"/>
                <a:gd name="T65" fmla="*/ 2426 h 3533"/>
                <a:gd name="T66" fmla="*/ 411 w 4820"/>
                <a:gd name="T67" fmla="*/ 2228 h 3533"/>
                <a:gd name="T68" fmla="*/ 269 w 4820"/>
                <a:gd name="T69" fmla="*/ 2072 h 3533"/>
                <a:gd name="T70" fmla="*/ 141 w 4820"/>
                <a:gd name="T71" fmla="*/ 1845 h 3533"/>
                <a:gd name="T72" fmla="*/ 127 w 4820"/>
                <a:gd name="T73" fmla="*/ 1618 h 3533"/>
                <a:gd name="T74" fmla="*/ 170 w 4820"/>
                <a:gd name="T75" fmla="*/ 1447 h 3533"/>
                <a:gd name="T76" fmla="*/ 255 w 4820"/>
                <a:gd name="T77" fmla="*/ 1263 h 3533"/>
                <a:gd name="T78" fmla="*/ 255 w 4820"/>
                <a:gd name="T79" fmla="*/ 1107 h 3533"/>
                <a:gd name="T80" fmla="*/ 141 w 4820"/>
                <a:gd name="T81" fmla="*/ 937 h 3533"/>
                <a:gd name="T82" fmla="*/ 85 w 4820"/>
                <a:gd name="T83" fmla="*/ 724 h 3533"/>
                <a:gd name="T84" fmla="*/ 0 w 4820"/>
                <a:gd name="T85" fmla="*/ 412 h 3533"/>
                <a:gd name="T86" fmla="*/ 141 w 4820"/>
                <a:gd name="T87" fmla="*/ 270 h 3533"/>
                <a:gd name="T88" fmla="*/ 368 w 4820"/>
                <a:gd name="T89" fmla="*/ 355 h 3533"/>
                <a:gd name="T90" fmla="*/ 595 w 4820"/>
                <a:gd name="T91" fmla="*/ 426 h 3533"/>
                <a:gd name="T92" fmla="*/ 524 w 4820"/>
                <a:gd name="T93" fmla="*/ 696 h 3533"/>
                <a:gd name="T94" fmla="*/ 283 w 4820"/>
                <a:gd name="T95" fmla="*/ 653 h 3533"/>
                <a:gd name="T96" fmla="*/ 368 w 4820"/>
                <a:gd name="T97" fmla="*/ 823 h 3533"/>
                <a:gd name="T98" fmla="*/ 510 w 4820"/>
                <a:gd name="T99" fmla="*/ 951 h 3533"/>
                <a:gd name="T100" fmla="*/ 567 w 4820"/>
                <a:gd name="T101" fmla="*/ 809 h 3533"/>
                <a:gd name="T102" fmla="*/ 666 w 4820"/>
                <a:gd name="T103" fmla="*/ 653 h 3533"/>
                <a:gd name="T104" fmla="*/ 836 w 4820"/>
                <a:gd name="T105" fmla="*/ 497 h 3533"/>
                <a:gd name="T106" fmla="*/ 666 w 4820"/>
                <a:gd name="T107" fmla="*/ 270 h 3533"/>
                <a:gd name="T108" fmla="*/ 836 w 4820"/>
                <a:gd name="T109" fmla="*/ 412 h 3533"/>
                <a:gd name="T110" fmla="*/ 978 w 4820"/>
                <a:gd name="T111" fmla="*/ 270 h 3533"/>
                <a:gd name="T112" fmla="*/ 1063 w 4820"/>
                <a:gd name="T113" fmla="*/ 128 h 3533"/>
                <a:gd name="T114" fmla="*/ 1120 w 4820"/>
                <a:gd name="T115" fmla="*/ 128 h 3533"/>
                <a:gd name="T116" fmla="*/ 1233 w 4820"/>
                <a:gd name="T117" fmla="*/ 0 h 35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820" h="3533">
                  <a:moveTo>
                    <a:pt x="1261" y="0"/>
                  </a:moveTo>
                  <a:lnTo>
                    <a:pt x="4820" y="0"/>
                  </a:lnTo>
                  <a:lnTo>
                    <a:pt x="4820" y="1121"/>
                  </a:lnTo>
                  <a:lnTo>
                    <a:pt x="4763" y="1121"/>
                  </a:lnTo>
                  <a:lnTo>
                    <a:pt x="4749" y="1107"/>
                  </a:lnTo>
                  <a:lnTo>
                    <a:pt x="4721" y="1107"/>
                  </a:lnTo>
                  <a:lnTo>
                    <a:pt x="4707" y="1093"/>
                  </a:lnTo>
                  <a:lnTo>
                    <a:pt x="4678" y="1093"/>
                  </a:lnTo>
                  <a:lnTo>
                    <a:pt x="4664" y="1064"/>
                  </a:lnTo>
                  <a:lnTo>
                    <a:pt x="4636" y="1050"/>
                  </a:lnTo>
                  <a:lnTo>
                    <a:pt x="4622" y="1050"/>
                  </a:lnTo>
                  <a:lnTo>
                    <a:pt x="4593" y="1036"/>
                  </a:lnTo>
                  <a:lnTo>
                    <a:pt x="4579" y="1008"/>
                  </a:lnTo>
                  <a:lnTo>
                    <a:pt x="4537" y="1008"/>
                  </a:lnTo>
                  <a:lnTo>
                    <a:pt x="4537" y="993"/>
                  </a:lnTo>
                  <a:lnTo>
                    <a:pt x="4494" y="993"/>
                  </a:lnTo>
                  <a:lnTo>
                    <a:pt x="4494" y="979"/>
                  </a:lnTo>
                  <a:lnTo>
                    <a:pt x="4466" y="979"/>
                  </a:lnTo>
                  <a:lnTo>
                    <a:pt x="4451" y="951"/>
                  </a:lnTo>
                  <a:lnTo>
                    <a:pt x="4437" y="937"/>
                  </a:lnTo>
                  <a:lnTo>
                    <a:pt x="4381" y="937"/>
                  </a:lnTo>
                  <a:lnTo>
                    <a:pt x="4381" y="880"/>
                  </a:lnTo>
                  <a:lnTo>
                    <a:pt x="4395" y="880"/>
                  </a:lnTo>
                  <a:lnTo>
                    <a:pt x="4395" y="837"/>
                  </a:lnTo>
                  <a:lnTo>
                    <a:pt x="4381" y="823"/>
                  </a:lnTo>
                  <a:lnTo>
                    <a:pt x="4352" y="837"/>
                  </a:lnTo>
                  <a:lnTo>
                    <a:pt x="4338" y="837"/>
                  </a:lnTo>
                  <a:lnTo>
                    <a:pt x="4338" y="880"/>
                  </a:lnTo>
                  <a:lnTo>
                    <a:pt x="4310" y="880"/>
                  </a:lnTo>
                  <a:lnTo>
                    <a:pt x="4310" y="922"/>
                  </a:lnTo>
                  <a:lnTo>
                    <a:pt x="4296" y="922"/>
                  </a:lnTo>
                  <a:lnTo>
                    <a:pt x="4296" y="937"/>
                  </a:lnTo>
                  <a:lnTo>
                    <a:pt x="4267" y="937"/>
                  </a:lnTo>
                  <a:lnTo>
                    <a:pt x="4267" y="951"/>
                  </a:lnTo>
                  <a:lnTo>
                    <a:pt x="4253" y="951"/>
                  </a:lnTo>
                  <a:lnTo>
                    <a:pt x="4253" y="993"/>
                  </a:lnTo>
                  <a:lnTo>
                    <a:pt x="4239" y="993"/>
                  </a:lnTo>
                  <a:lnTo>
                    <a:pt x="4225" y="1008"/>
                  </a:lnTo>
                  <a:lnTo>
                    <a:pt x="4196" y="1008"/>
                  </a:lnTo>
                  <a:lnTo>
                    <a:pt x="4182" y="1036"/>
                  </a:lnTo>
                  <a:lnTo>
                    <a:pt x="4168" y="1050"/>
                  </a:lnTo>
                  <a:lnTo>
                    <a:pt x="4140" y="1050"/>
                  </a:lnTo>
                  <a:lnTo>
                    <a:pt x="4140" y="1064"/>
                  </a:lnTo>
                  <a:lnTo>
                    <a:pt x="4125" y="1064"/>
                  </a:lnTo>
                  <a:lnTo>
                    <a:pt x="4125" y="1093"/>
                  </a:lnTo>
                  <a:lnTo>
                    <a:pt x="4054" y="1093"/>
                  </a:lnTo>
                  <a:lnTo>
                    <a:pt x="4054" y="1050"/>
                  </a:lnTo>
                  <a:lnTo>
                    <a:pt x="4026" y="1050"/>
                  </a:lnTo>
                  <a:lnTo>
                    <a:pt x="4026" y="1064"/>
                  </a:lnTo>
                  <a:lnTo>
                    <a:pt x="4012" y="1064"/>
                  </a:lnTo>
                  <a:lnTo>
                    <a:pt x="3998" y="1093"/>
                  </a:lnTo>
                  <a:lnTo>
                    <a:pt x="3969" y="1093"/>
                  </a:lnTo>
                  <a:lnTo>
                    <a:pt x="3969" y="1064"/>
                  </a:lnTo>
                  <a:lnTo>
                    <a:pt x="3955" y="1050"/>
                  </a:lnTo>
                  <a:lnTo>
                    <a:pt x="3941" y="1050"/>
                  </a:lnTo>
                  <a:lnTo>
                    <a:pt x="3927" y="1064"/>
                  </a:lnTo>
                  <a:lnTo>
                    <a:pt x="3927" y="1093"/>
                  </a:lnTo>
                  <a:lnTo>
                    <a:pt x="3884" y="1093"/>
                  </a:lnTo>
                  <a:lnTo>
                    <a:pt x="3884" y="1107"/>
                  </a:lnTo>
                  <a:lnTo>
                    <a:pt x="3856" y="1107"/>
                  </a:lnTo>
                  <a:lnTo>
                    <a:pt x="3856" y="1093"/>
                  </a:lnTo>
                  <a:lnTo>
                    <a:pt x="3842" y="1093"/>
                  </a:lnTo>
                  <a:lnTo>
                    <a:pt x="3828" y="1093"/>
                  </a:lnTo>
                  <a:lnTo>
                    <a:pt x="3813" y="1064"/>
                  </a:lnTo>
                  <a:lnTo>
                    <a:pt x="3813" y="1008"/>
                  </a:lnTo>
                  <a:lnTo>
                    <a:pt x="3785" y="1008"/>
                  </a:lnTo>
                  <a:lnTo>
                    <a:pt x="3771" y="993"/>
                  </a:lnTo>
                  <a:lnTo>
                    <a:pt x="3714" y="993"/>
                  </a:lnTo>
                  <a:lnTo>
                    <a:pt x="3714" y="1008"/>
                  </a:lnTo>
                  <a:lnTo>
                    <a:pt x="3686" y="1008"/>
                  </a:lnTo>
                  <a:lnTo>
                    <a:pt x="3686" y="993"/>
                  </a:lnTo>
                  <a:lnTo>
                    <a:pt x="3672" y="979"/>
                  </a:lnTo>
                  <a:lnTo>
                    <a:pt x="3657" y="979"/>
                  </a:lnTo>
                  <a:lnTo>
                    <a:pt x="3643" y="951"/>
                  </a:lnTo>
                  <a:lnTo>
                    <a:pt x="3643" y="979"/>
                  </a:lnTo>
                  <a:lnTo>
                    <a:pt x="3558" y="979"/>
                  </a:lnTo>
                  <a:lnTo>
                    <a:pt x="3544" y="993"/>
                  </a:lnTo>
                  <a:lnTo>
                    <a:pt x="3487" y="993"/>
                  </a:lnTo>
                  <a:lnTo>
                    <a:pt x="3487" y="1008"/>
                  </a:lnTo>
                  <a:lnTo>
                    <a:pt x="3459" y="1036"/>
                  </a:lnTo>
                  <a:lnTo>
                    <a:pt x="3459" y="1050"/>
                  </a:lnTo>
                  <a:lnTo>
                    <a:pt x="3445" y="1064"/>
                  </a:lnTo>
                  <a:lnTo>
                    <a:pt x="3416" y="1064"/>
                  </a:lnTo>
                  <a:lnTo>
                    <a:pt x="3402" y="1093"/>
                  </a:lnTo>
                  <a:lnTo>
                    <a:pt x="3317" y="1093"/>
                  </a:lnTo>
                  <a:lnTo>
                    <a:pt x="3289" y="1121"/>
                  </a:lnTo>
                  <a:lnTo>
                    <a:pt x="3161" y="1121"/>
                  </a:lnTo>
                  <a:lnTo>
                    <a:pt x="3147" y="1164"/>
                  </a:lnTo>
                  <a:lnTo>
                    <a:pt x="3076" y="1164"/>
                  </a:lnTo>
                  <a:lnTo>
                    <a:pt x="3076" y="1206"/>
                  </a:lnTo>
                  <a:lnTo>
                    <a:pt x="3062" y="1206"/>
                  </a:lnTo>
                  <a:lnTo>
                    <a:pt x="3048" y="1164"/>
                  </a:lnTo>
                  <a:lnTo>
                    <a:pt x="3019" y="1164"/>
                  </a:lnTo>
                  <a:lnTo>
                    <a:pt x="3005" y="1206"/>
                  </a:lnTo>
                  <a:lnTo>
                    <a:pt x="2963" y="1206"/>
                  </a:lnTo>
                  <a:lnTo>
                    <a:pt x="2963" y="1220"/>
                  </a:lnTo>
                  <a:lnTo>
                    <a:pt x="2864" y="1220"/>
                  </a:lnTo>
                  <a:lnTo>
                    <a:pt x="2864" y="1235"/>
                  </a:lnTo>
                  <a:lnTo>
                    <a:pt x="2849" y="1235"/>
                  </a:lnTo>
                  <a:lnTo>
                    <a:pt x="2849" y="1376"/>
                  </a:lnTo>
                  <a:lnTo>
                    <a:pt x="2878" y="1376"/>
                  </a:lnTo>
                  <a:lnTo>
                    <a:pt x="2892" y="1391"/>
                  </a:lnTo>
                  <a:lnTo>
                    <a:pt x="2920" y="1391"/>
                  </a:lnTo>
                  <a:lnTo>
                    <a:pt x="2920" y="1405"/>
                  </a:lnTo>
                  <a:lnTo>
                    <a:pt x="2963" y="1405"/>
                  </a:lnTo>
                  <a:lnTo>
                    <a:pt x="2963" y="1447"/>
                  </a:lnTo>
                  <a:lnTo>
                    <a:pt x="2793" y="1447"/>
                  </a:lnTo>
                  <a:lnTo>
                    <a:pt x="2793" y="1490"/>
                  </a:lnTo>
                  <a:lnTo>
                    <a:pt x="2778" y="1490"/>
                  </a:lnTo>
                  <a:lnTo>
                    <a:pt x="2778" y="1504"/>
                  </a:lnTo>
                  <a:lnTo>
                    <a:pt x="2793" y="1504"/>
                  </a:lnTo>
                  <a:lnTo>
                    <a:pt x="2793" y="1547"/>
                  </a:lnTo>
                  <a:lnTo>
                    <a:pt x="2807" y="1547"/>
                  </a:lnTo>
                  <a:lnTo>
                    <a:pt x="2807" y="1561"/>
                  </a:lnTo>
                  <a:lnTo>
                    <a:pt x="2793" y="1561"/>
                  </a:lnTo>
                  <a:lnTo>
                    <a:pt x="2793" y="1575"/>
                  </a:lnTo>
                  <a:lnTo>
                    <a:pt x="2764" y="1575"/>
                  </a:lnTo>
                  <a:lnTo>
                    <a:pt x="2750" y="1603"/>
                  </a:lnTo>
                  <a:lnTo>
                    <a:pt x="2750" y="1618"/>
                  </a:lnTo>
                  <a:lnTo>
                    <a:pt x="2708" y="1618"/>
                  </a:lnTo>
                  <a:lnTo>
                    <a:pt x="2708" y="1660"/>
                  </a:lnTo>
                  <a:lnTo>
                    <a:pt x="2722" y="1660"/>
                  </a:lnTo>
                  <a:lnTo>
                    <a:pt x="2736" y="1674"/>
                  </a:lnTo>
                  <a:lnTo>
                    <a:pt x="2764" y="1674"/>
                  </a:lnTo>
                  <a:lnTo>
                    <a:pt x="2778" y="1689"/>
                  </a:lnTo>
                  <a:lnTo>
                    <a:pt x="2821" y="1689"/>
                  </a:lnTo>
                  <a:lnTo>
                    <a:pt x="2835" y="1731"/>
                  </a:lnTo>
                  <a:lnTo>
                    <a:pt x="2835" y="1788"/>
                  </a:lnTo>
                  <a:lnTo>
                    <a:pt x="2821" y="1802"/>
                  </a:lnTo>
                  <a:lnTo>
                    <a:pt x="2793" y="1802"/>
                  </a:lnTo>
                  <a:lnTo>
                    <a:pt x="2793" y="1830"/>
                  </a:lnTo>
                  <a:lnTo>
                    <a:pt x="2750" y="1830"/>
                  </a:lnTo>
                  <a:lnTo>
                    <a:pt x="2722" y="1859"/>
                  </a:lnTo>
                  <a:lnTo>
                    <a:pt x="2679" y="1859"/>
                  </a:lnTo>
                  <a:lnTo>
                    <a:pt x="2679" y="1915"/>
                  </a:lnTo>
                  <a:lnTo>
                    <a:pt x="2651" y="1944"/>
                  </a:lnTo>
                  <a:lnTo>
                    <a:pt x="2566" y="1944"/>
                  </a:lnTo>
                  <a:lnTo>
                    <a:pt x="2552" y="1915"/>
                  </a:lnTo>
                  <a:lnTo>
                    <a:pt x="2537" y="1944"/>
                  </a:lnTo>
                  <a:lnTo>
                    <a:pt x="2523" y="1944"/>
                  </a:lnTo>
                  <a:lnTo>
                    <a:pt x="2509" y="1958"/>
                  </a:lnTo>
                  <a:lnTo>
                    <a:pt x="2509" y="1972"/>
                  </a:lnTo>
                  <a:lnTo>
                    <a:pt x="2495" y="1972"/>
                  </a:lnTo>
                  <a:lnTo>
                    <a:pt x="2481" y="2015"/>
                  </a:lnTo>
                  <a:lnTo>
                    <a:pt x="2424" y="2015"/>
                  </a:lnTo>
                  <a:lnTo>
                    <a:pt x="2424" y="2057"/>
                  </a:lnTo>
                  <a:lnTo>
                    <a:pt x="2410" y="2072"/>
                  </a:lnTo>
                  <a:lnTo>
                    <a:pt x="2396" y="2057"/>
                  </a:lnTo>
                  <a:lnTo>
                    <a:pt x="2396" y="2072"/>
                  </a:lnTo>
                  <a:lnTo>
                    <a:pt x="2353" y="2072"/>
                  </a:lnTo>
                  <a:lnTo>
                    <a:pt x="2353" y="2114"/>
                  </a:lnTo>
                  <a:lnTo>
                    <a:pt x="2325" y="2114"/>
                  </a:lnTo>
                  <a:lnTo>
                    <a:pt x="2325" y="2086"/>
                  </a:lnTo>
                  <a:lnTo>
                    <a:pt x="2282" y="2086"/>
                  </a:lnTo>
                  <a:lnTo>
                    <a:pt x="2282" y="2072"/>
                  </a:lnTo>
                  <a:lnTo>
                    <a:pt x="2140" y="2072"/>
                  </a:lnTo>
                  <a:lnTo>
                    <a:pt x="2126" y="2057"/>
                  </a:lnTo>
                  <a:lnTo>
                    <a:pt x="2112" y="2057"/>
                  </a:lnTo>
                  <a:lnTo>
                    <a:pt x="2084" y="2072"/>
                  </a:lnTo>
                  <a:lnTo>
                    <a:pt x="2070" y="2072"/>
                  </a:lnTo>
                  <a:lnTo>
                    <a:pt x="2070" y="2114"/>
                  </a:lnTo>
                  <a:lnTo>
                    <a:pt x="2041" y="2128"/>
                  </a:lnTo>
                  <a:lnTo>
                    <a:pt x="2041" y="2114"/>
                  </a:lnTo>
                  <a:lnTo>
                    <a:pt x="2027" y="2086"/>
                  </a:lnTo>
                  <a:lnTo>
                    <a:pt x="2013" y="2086"/>
                  </a:lnTo>
                  <a:lnTo>
                    <a:pt x="2013" y="2114"/>
                  </a:lnTo>
                  <a:lnTo>
                    <a:pt x="1999" y="2114"/>
                  </a:lnTo>
                  <a:lnTo>
                    <a:pt x="1984" y="2128"/>
                  </a:lnTo>
                  <a:lnTo>
                    <a:pt x="1984" y="2228"/>
                  </a:lnTo>
                  <a:lnTo>
                    <a:pt x="1942" y="2228"/>
                  </a:lnTo>
                  <a:lnTo>
                    <a:pt x="1942" y="2256"/>
                  </a:lnTo>
                  <a:lnTo>
                    <a:pt x="1956" y="2256"/>
                  </a:lnTo>
                  <a:lnTo>
                    <a:pt x="1956" y="2298"/>
                  </a:lnTo>
                  <a:lnTo>
                    <a:pt x="1899" y="2298"/>
                  </a:lnTo>
                  <a:lnTo>
                    <a:pt x="1899" y="2341"/>
                  </a:lnTo>
                  <a:lnTo>
                    <a:pt x="1942" y="2341"/>
                  </a:lnTo>
                  <a:lnTo>
                    <a:pt x="1942" y="2355"/>
                  </a:lnTo>
                  <a:lnTo>
                    <a:pt x="1956" y="2369"/>
                  </a:lnTo>
                  <a:lnTo>
                    <a:pt x="1956" y="2412"/>
                  </a:lnTo>
                  <a:lnTo>
                    <a:pt x="1942" y="2412"/>
                  </a:lnTo>
                  <a:lnTo>
                    <a:pt x="1942" y="2426"/>
                  </a:lnTo>
                  <a:lnTo>
                    <a:pt x="1928" y="2426"/>
                  </a:lnTo>
                  <a:lnTo>
                    <a:pt x="1899" y="2398"/>
                  </a:lnTo>
                  <a:lnTo>
                    <a:pt x="1885" y="2369"/>
                  </a:lnTo>
                  <a:lnTo>
                    <a:pt x="1857" y="2369"/>
                  </a:lnTo>
                  <a:lnTo>
                    <a:pt x="1843" y="2355"/>
                  </a:lnTo>
                  <a:lnTo>
                    <a:pt x="1828" y="2369"/>
                  </a:lnTo>
                  <a:lnTo>
                    <a:pt x="1828" y="2540"/>
                  </a:lnTo>
                  <a:lnTo>
                    <a:pt x="1857" y="2540"/>
                  </a:lnTo>
                  <a:lnTo>
                    <a:pt x="1857" y="2582"/>
                  </a:lnTo>
                  <a:lnTo>
                    <a:pt x="1828" y="2582"/>
                  </a:lnTo>
                  <a:lnTo>
                    <a:pt x="1828" y="2625"/>
                  </a:lnTo>
                  <a:lnTo>
                    <a:pt x="1843" y="2625"/>
                  </a:lnTo>
                  <a:lnTo>
                    <a:pt x="1843" y="2653"/>
                  </a:lnTo>
                  <a:lnTo>
                    <a:pt x="1914" y="2653"/>
                  </a:lnTo>
                  <a:lnTo>
                    <a:pt x="1928" y="2681"/>
                  </a:lnTo>
                  <a:lnTo>
                    <a:pt x="1942" y="2681"/>
                  </a:lnTo>
                  <a:lnTo>
                    <a:pt x="1942" y="2696"/>
                  </a:lnTo>
                  <a:lnTo>
                    <a:pt x="1914" y="2696"/>
                  </a:lnTo>
                  <a:lnTo>
                    <a:pt x="1899" y="2710"/>
                  </a:lnTo>
                  <a:lnTo>
                    <a:pt x="1942" y="2710"/>
                  </a:lnTo>
                  <a:lnTo>
                    <a:pt x="1942" y="2738"/>
                  </a:lnTo>
                  <a:lnTo>
                    <a:pt x="1956" y="2710"/>
                  </a:lnTo>
                  <a:lnTo>
                    <a:pt x="1999" y="2710"/>
                  </a:lnTo>
                  <a:lnTo>
                    <a:pt x="1999" y="2696"/>
                  </a:lnTo>
                  <a:lnTo>
                    <a:pt x="2013" y="2696"/>
                  </a:lnTo>
                  <a:lnTo>
                    <a:pt x="2027" y="2710"/>
                  </a:lnTo>
                  <a:lnTo>
                    <a:pt x="2041" y="2710"/>
                  </a:lnTo>
                  <a:lnTo>
                    <a:pt x="2070" y="2738"/>
                  </a:lnTo>
                  <a:lnTo>
                    <a:pt x="2070" y="2752"/>
                  </a:lnTo>
                  <a:lnTo>
                    <a:pt x="2084" y="2752"/>
                  </a:lnTo>
                  <a:lnTo>
                    <a:pt x="2112" y="2767"/>
                  </a:lnTo>
                  <a:lnTo>
                    <a:pt x="2112" y="2795"/>
                  </a:lnTo>
                  <a:lnTo>
                    <a:pt x="2126" y="2795"/>
                  </a:lnTo>
                  <a:lnTo>
                    <a:pt x="2112" y="2809"/>
                  </a:lnTo>
                  <a:lnTo>
                    <a:pt x="2084" y="2809"/>
                  </a:lnTo>
                  <a:lnTo>
                    <a:pt x="2070" y="2823"/>
                  </a:lnTo>
                  <a:lnTo>
                    <a:pt x="2140" y="2823"/>
                  </a:lnTo>
                  <a:lnTo>
                    <a:pt x="2140" y="2866"/>
                  </a:lnTo>
                  <a:lnTo>
                    <a:pt x="2126" y="2908"/>
                  </a:lnTo>
                  <a:lnTo>
                    <a:pt x="2112" y="2908"/>
                  </a:lnTo>
                  <a:lnTo>
                    <a:pt x="2112" y="2866"/>
                  </a:lnTo>
                  <a:lnTo>
                    <a:pt x="2084" y="2908"/>
                  </a:lnTo>
                  <a:lnTo>
                    <a:pt x="2084" y="2923"/>
                  </a:lnTo>
                  <a:lnTo>
                    <a:pt x="2070" y="2937"/>
                  </a:lnTo>
                  <a:lnTo>
                    <a:pt x="2070" y="3079"/>
                  </a:lnTo>
                  <a:lnTo>
                    <a:pt x="2041" y="3079"/>
                  </a:lnTo>
                  <a:lnTo>
                    <a:pt x="2041" y="3107"/>
                  </a:lnTo>
                  <a:lnTo>
                    <a:pt x="2070" y="3107"/>
                  </a:lnTo>
                  <a:lnTo>
                    <a:pt x="2070" y="3150"/>
                  </a:lnTo>
                  <a:lnTo>
                    <a:pt x="2112" y="3150"/>
                  </a:lnTo>
                  <a:lnTo>
                    <a:pt x="2112" y="3206"/>
                  </a:lnTo>
                  <a:lnTo>
                    <a:pt x="2140" y="3206"/>
                  </a:lnTo>
                  <a:lnTo>
                    <a:pt x="2140" y="3192"/>
                  </a:lnTo>
                  <a:lnTo>
                    <a:pt x="2155" y="3206"/>
                  </a:lnTo>
                  <a:lnTo>
                    <a:pt x="2155" y="3263"/>
                  </a:lnTo>
                  <a:lnTo>
                    <a:pt x="2169" y="3277"/>
                  </a:lnTo>
                  <a:lnTo>
                    <a:pt x="2183" y="3277"/>
                  </a:lnTo>
                  <a:lnTo>
                    <a:pt x="2197" y="3306"/>
                  </a:lnTo>
                  <a:lnTo>
                    <a:pt x="2211" y="3306"/>
                  </a:lnTo>
                  <a:lnTo>
                    <a:pt x="2225" y="3277"/>
                  </a:lnTo>
                  <a:lnTo>
                    <a:pt x="2225" y="3334"/>
                  </a:lnTo>
                  <a:lnTo>
                    <a:pt x="2240" y="3362"/>
                  </a:lnTo>
                  <a:lnTo>
                    <a:pt x="2268" y="3362"/>
                  </a:lnTo>
                  <a:lnTo>
                    <a:pt x="2282" y="3377"/>
                  </a:lnTo>
                  <a:lnTo>
                    <a:pt x="2296" y="3377"/>
                  </a:lnTo>
                  <a:lnTo>
                    <a:pt x="2311" y="3391"/>
                  </a:lnTo>
                  <a:lnTo>
                    <a:pt x="2325" y="3391"/>
                  </a:lnTo>
                  <a:lnTo>
                    <a:pt x="2353" y="3433"/>
                  </a:lnTo>
                  <a:lnTo>
                    <a:pt x="2296" y="3433"/>
                  </a:lnTo>
                  <a:lnTo>
                    <a:pt x="2282" y="3476"/>
                  </a:lnTo>
                  <a:lnTo>
                    <a:pt x="2282" y="3533"/>
                  </a:lnTo>
                  <a:lnTo>
                    <a:pt x="2225" y="3533"/>
                  </a:lnTo>
                  <a:lnTo>
                    <a:pt x="2225" y="3490"/>
                  </a:lnTo>
                  <a:lnTo>
                    <a:pt x="2211" y="3490"/>
                  </a:lnTo>
                  <a:lnTo>
                    <a:pt x="2197" y="3476"/>
                  </a:lnTo>
                  <a:lnTo>
                    <a:pt x="2169" y="3476"/>
                  </a:lnTo>
                  <a:lnTo>
                    <a:pt x="2155" y="3433"/>
                  </a:lnTo>
                  <a:lnTo>
                    <a:pt x="2140" y="3433"/>
                  </a:lnTo>
                  <a:lnTo>
                    <a:pt x="2140" y="3476"/>
                  </a:lnTo>
                  <a:lnTo>
                    <a:pt x="2126" y="3433"/>
                  </a:lnTo>
                  <a:lnTo>
                    <a:pt x="2041" y="3433"/>
                  </a:lnTo>
                  <a:lnTo>
                    <a:pt x="2041" y="3391"/>
                  </a:lnTo>
                  <a:lnTo>
                    <a:pt x="1999" y="3391"/>
                  </a:lnTo>
                  <a:lnTo>
                    <a:pt x="1984" y="3377"/>
                  </a:lnTo>
                  <a:lnTo>
                    <a:pt x="1956" y="3377"/>
                  </a:lnTo>
                  <a:lnTo>
                    <a:pt x="1942" y="3391"/>
                  </a:lnTo>
                  <a:lnTo>
                    <a:pt x="1942" y="3377"/>
                  </a:lnTo>
                  <a:lnTo>
                    <a:pt x="1928" y="3391"/>
                  </a:lnTo>
                  <a:lnTo>
                    <a:pt x="1885" y="3391"/>
                  </a:lnTo>
                  <a:lnTo>
                    <a:pt x="1871" y="3433"/>
                  </a:lnTo>
                  <a:lnTo>
                    <a:pt x="1502" y="3433"/>
                  </a:lnTo>
                  <a:lnTo>
                    <a:pt x="1502" y="3476"/>
                  </a:lnTo>
                  <a:lnTo>
                    <a:pt x="1474" y="3476"/>
                  </a:lnTo>
                  <a:lnTo>
                    <a:pt x="1474" y="3433"/>
                  </a:lnTo>
                  <a:lnTo>
                    <a:pt x="1417" y="3433"/>
                  </a:lnTo>
                  <a:lnTo>
                    <a:pt x="1403" y="3391"/>
                  </a:lnTo>
                  <a:lnTo>
                    <a:pt x="1375" y="3391"/>
                  </a:lnTo>
                  <a:lnTo>
                    <a:pt x="1375" y="3377"/>
                  </a:lnTo>
                  <a:lnTo>
                    <a:pt x="1346" y="3377"/>
                  </a:lnTo>
                  <a:lnTo>
                    <a:pt x="1332" y="3391"/>
                  </a:lnTo>
                  <a:lnTo>
                    <a:pt x="1304" y="3391"/>
                  </a:lnTo>
                  <a:lnTo>
                    <a:pt x="1276" y="3362"/>
                  </a:lnTo>
                  <a:lnTo>
                    <a:pt x="1176" y="3362"/>
                  </a:lnTo>
                  <a:lnTo>
                    <a:pt x="1162" y="3334"/>
                  </a:lnTo>
                  <a:lnTo>
                    <a:pt x="1148" y="3334"/>
                  </a:lnTo>
                  <a:lnTo>
                    <a:pt x="1148" y="3320"/>
                  </a:lnTo>
                  <a:lnTo>
                    <a:pt x="1134" y="3320"/>
                  </a:lnTo>
                  <a:lnTo>
                    <a:pt x="1134" y="3277"/>
                  </a:lnTo>
                  <a:lnTo>
                    <a:pt x="1190" y="3277"/>
                  </a:lnTo>
                  <a:lnTo>
                    <a:pt x="1190" y="3249"/>
                  </a:lnTo>
                  <a:lnTo>
                    <a:pt x="1219" y="3221"/>
                  </a:lnTo>
                  <a:lnTo>
                    <a:pt x="1219" y="3192"/>
                  </a:lnTo>
                  <a:lnTo>
                    <a:pt x="1233" y="3192"/>
                  </a:lnTo>
                  <a:lnTo>
                    <a:pt x="1233" y="3150"/>
                  </a:lnTo>
                  <a:lnTo>
                    <a:pt x="1190" y="3150"/>
                  </a:lnTo>
                  <a:lnTo>
                    <a:pt x="1190" y="3093"/>
                  </a:lnTo>
                  <a:lnTo>
                    <a:pt x="1219" y="3093"/>
                  </a:lnTo>
                  <a:lnTo>
                    <a:pt x="1233" y="3079"/>
                  </a:lnTo>
                  <a:lnTo>
                    <a:pt x="1261" y="3036"/>
                  </a:lnTo>
                  <a:lnTo>
                    <a:pt x="1290" y="3036"/>
                  </a:lnTo>
                  <a:lnTo>
                    <a:pt x="1290" y="2994"/>
                  </a:lnTo>
                  <a:lnTo>
                    <a:pt x="1261" y="2994"/>
                  </a:lnTo>
                  <a:lnTo>
                    <a:pt x="1261" y="3022"/>
                  </a:lnTo>
                  <a:lnTo>
                    <a:pt x="1233" y="3022"/>
                  </a:lnTo>
                  <a:lnTo>
                    <a:pt x="1233" y="2994"/>
                  </a:lnTo>
                  <a:lnTo>
                    <a:pt x="1219" y="2994"/>
                  </a:lnTo>
                  <a:lnTo>
                    <a:pt x="1219" y="2979"/>
                  </a:lnTo>
                  <a:lnTo>
                    <a:pt x="1233" y="2965"/>
                  </a:lnTo>
                  <a:lnTo>
                    <a:pt x="1261" y="2965"/>
                  </a:lnTo>
                  <a:lnTo>
                    <a:pt x="1261" y="2923"/>
                  </a:lnTo>
                  <a:lnTo>
                    <a:pt x="1318" y="2923"/>
                  </a:lnTo>
                  <a:lnTo>
                    <a:pt x="1332" y="2908"/>
                  </a:lnTo>
                  <a:lnTo>
                    <a:pt x="1332" y="2823"/>
                  </a:lnTo>
                  <a:lnTo>
                    <a:pt x="1290" y="2823"/>
                  </a:lnTo>
                  <a:lnTo>
                    <a:pt x="1290" y="2795"/>
                  </a:lnTo>
                  <a:lnTo>
                    <a:pt x="1304" y="2767"/>
                  </a:lnTo>
                  <a:lnTo>
                    <a:pt x="1318" y="2752"/>
                  </a:lnTo>
                  <a:lnTo>
                    <a:pt x="1304" y="2738"/>
                  </a:lnTo>
                  <a:lnTo>
                    <a:pt x="1290" y="2710"/>
                  </a:lnTo>
                  <a:lnTo>
                    <a:pt x="1276" y="2710"/>
                  </a:lnTo>
                  <a:lnTo>
                    <a:pt x="1261" y="2696"/>
                  </a:lnTo>
                  <a:lnTo>
                    <a:pt x="1233" y="2696"/>
                  </a:lnTo>
                  <a:lnTo>
                    <a:pt x="1233" y="2681"/>
                  </a:lnTo>
                  <a:lnTo>
                    <a:pt x="1091" y="2681"/>
                  </a:lnTo>
                  <a:lnTo>
                    <a:pt x="1091" y="2653"/>
                  </a:lnTo>
                  <a:lnTo>
                    <a:pt x="1020" y="2653"/>
                  </a:lnTo>
                  <a:lnTo>
                    <a:pt x="1006" y="2681"/>
                  </a:lnTo>
                  <a:lnTo>
                    <a:pt x="978" y="2681"/>
                  </a:lnTo>
                  <a:lnTo>
                    <a:pt x="949" y="2653"/>
                  </a:lnTo>
                  <a:lnTo>
                    <a:pt x="935" y="2653"/>
                  </a:lnTo>
                  <a:lnTo>
                    <a:pt x="935" y="2681"/>
                  </a:lnTo>
                  <a:lnTo>
                    <a:pt x="907" y="2681"/>
                  </a:lnTo>
                  <a:lnTo>
                    <a:pt x="893" y="2696"/>
                  </a:lnTo>
                  <a:lnTo>
                    <a:pt x="879" y="2696"/>
                  </a:lnTo>
                  <a:lnTo>
                    <a:pt x="864" y="2681"/>
                  </a:lnTo>
                  <a:lnTo>
                    <a:pt x="864" y="2639"/>
                  </a:lnTo>
                  <a:lnTo>
                    <a:pt x="850" y="2625"/>
                  </a:lnTo>
                  <a:lnTo>
                    <a:pt x="765" y="2625"/>
                  </a:lnTo>
                  <a:lnTo>
                    <a:pt x="751" y="2582"/>
                  </a:lnTo>
                  <a:lnTo>
                    <a:pt x="737" y="2582"/>
                  </a:lnTo>
                  <a:lnTo>
                    <a:pt x="737" y="2540"/>
                  </a:lnTo>
                  <a:lnTo>
                    <a:pt x="751" y="2540"/>
                  </a:lnTo>
                  <a:lnTo>
                    <a:pt x="765" y="2525"/>
                  </a:lnTo>
                  <a:lnTo>
                    <a:pt x="751" y="2511"/>
                  </a:lnTo>
                  <a:lnTo>
                    <a:pt x="737" y="2511"/>
                  </a:lnTo>
                  <a:lnTo>
                    <a:pt x="737" y="2483"/>
                  </a:lnTo>
                  <a:lnTo>
                    <a:pt x="723" y="2469"/>
                  </a:lnTo>
                  <a:lnTo>
                    <a:pt x="708" y="2469"/>
                  </a:lnTo>
                  <a:lnTo>
                    <a:pt x="694" y="2455"/>
                  </a:lnTo>
                  <a:lnTo>
                    <a:pt x="694" y="2469"/>
                  </a:lnTo>
                  <a:lnTo>
                    <a:pt x="652" y="2469"/>
                  </a:lnTo>
                  <a:lnTo>
                    <a:pt x="652" y="2483"/>
                  </a:lnTo>
                  <a:lnTo>
                    <a:pt x="623" y="2483"/>
                  </a:lnTo>
                  <a:lnTo>
                    <a:pt x="623" y="2469"/>
                  </a:lnTo>
                  <a:lnTo>
                    <a:pt x="609" y="2469"/>
                  </a:lnTo>
                  <a:lnTo>
                    <a:pt x="595" y="2483"/>
                  </a:lnTo>
                  <a:lnTo>
                    <a:pt x="595" y="2511"/>
                  </a:lnTo>
                  <a:lnTo>
                    <a:pt x="581" y="2525"/>
                  </a:lnTo>
                  <a:lnTo>
                    <a:pt x="524" y="2525"/>
                  </a:lnTo>
                  <a:lnTo>
                    <a:pt x="524" y="2455"/>
                  </a:lnTo>
                  <a:lnTo>
                    <a:pt x="510" y="2426"/>
                  </a:lnTo>
                  <a:lnTo>
                    <a:pt x="496" y="2426"/>
                  </a:lnTo>
                  <a:lnTo>
                    <a:pt x="482" y="2412"/>
                  </a:lnTo>
                  <a:lnTo>
                    <a:pt x="567" y="2412"/>
                  </a:lnTo>
                  <a:lnTo>
                    <a:pt x="581" y="2398"/>
                  </a:lnTo>
                  <a:lnTo>
                    <a:pt x="581" y="2341"/>
                  </a:lnTo>
                  <a:lnTo>
                    <a:pt x="567" y="2341"/>
                  </a:lnTo>
                  <a:lnTo>
                    <a:pt x="567" y="2298"/>
                  </a:lnTo>
                  <a:lnTo>
                    <a:pt x="496" y="2298"/>
                  </a:lnTo>
                  <a:lnTo>
                    <a:pt x="482" y="2256"/>
                  </a:lnTo>
                  <a:lnTo>
                    <a:pt x="439" y="2256"/>
                  </a:lnTo>
                  <a:lnTo>
                    <a:pt x="439" y="2228"/>
                  </a:lnTo>
                  <a:lnTo>
                    <a:pt x="411" y="2228"/>
                  </a:lnTo>
                  <a:lnTo>
                    <a:pt x="411" y="2185"/>
                  </a:lnTo>
                  <a:lnTo>
                    <a:pt x="425" y="2185"/>
                  </a:lnTo>
                  <a:lnTo>
                    <a:pt x="425" y="2128"/>
                  </a:lnTo>
                  <a:lnTo>
                    <a:pt x="411" y="2128"/>
                  </a:lnTo>
                  <a:lnTo>
                    <a:pt x="411" y="2114"/>
                  </a:lnTo>
                  <a:lnTo>
                    <a:pt x="382" y="2086"/>
                  </a:lnTo>
                  <a:lnTo>
                    <a:pt x="382" y="2072"/>
                  </a:lnTo>
                  <a:lnTo>
                    <a:pt x="297" y="2072"/>
                  </a:lnTo>
                  <a:lnTo>
                    <a:pt x="297" y="2057"/>
                  </a:lnTo>
                  <a:lnTo>
                    <a:pt x="283" y="2072"/>
                  </a:lnTo>
                  <a:lnTo>
                    <a:pt x="269" y="2072"/>
                  </a:lnTo>
                  <a:lnTo>
                    <a:pt x="255" y="2057"/>
                  </a:lnTo>
                  <a:lnTo>
                    <a:pt x="212" y="2057"/>
                  </a:lnTo>
                  <a:lnTo>
                    <a:pt x="198" y="2015"/>
                  </a:lnTo>
                  <a:lnTo>
                    <a:pt x="184" y="2015"/>
                  </a:lnTo>
                  <a:lnTo>
                    <a:pt x="184" y="1972"/>
                  </a:lnTo>
                  <a:lnTo>
                    <a:pt x="170" y="1958"/>
                  </a:lnTo>
                  <a:lnTo>
                    <a:pt x="170" y="1901"/>
                  </a:lnTo>
                  <a:lnTo>
                    <a:pt x="155" y="1901"/>
                  </a:lnTo>
                  <a:lnTo>
                    <a:pt x="155" y="1887"/>
                  </a:lnTo>
                  <a:lnTo>
                    <a:pt x="141" y="1887"/>
                  </a:lnTo>
                  <a:lnTo>
                    <a:pt x="141" y="1845"/>
                  </a:lnTo>
                  <a:lnTo>
                    <a:pt x="155" y="1845"/>
                  </a:lnTo>
                  <a:lnTo>
                    <a:pt x="170" y="1830"/>
                  </a:lnTo>
                  <a:lnTo>
                    <a:pt x="170" y="1802"/>
                  </a:lnTo>
                  <a:lnTo>
                    <a:pt x="155" y="1802"/>
                  </a:lnTo>
                  <a:lnTo>
                    <a:pt x="155" y="1788"/>
                  </a:lnTo>
                  <a:lnTo>
                    <a:pt x="127" y="1788"/>
                  </a:lnTo>
                  <a:lnTo>
                    <a:pt x="127" y="1674"/>
                  </a:lnTo>
                  <a:lnTo>
                    <a:pt x="141" y="1660"/>
                  </a:lnTo>
                  <a:lnTo>
                    <a:pt x="155" y="1660"/>
                  </a:lnTo>
                  <a:lnTo>
                    <a:pt x="141" y="1632"/>
                  </a:lnTo>
                  <a:lnTo>
                    <a:pt x="127" y="1618"/>
                  </a:lnTo>
                  <a:lnTo>
                    <a:pt x="127" y="1603"/>
                  </a:lnTo>
                  <a:lnTo>
                    <a:pt x="141" y="1575"/>
                  </a:lnTo>
                  <a:lnTo>
                    <a:pt x="170" y="1575"/>
                  </a:lnTo>
                  <a:lnTo>
                    <a:pt x="170" y="1561"/>
                  </a:lnTo>
                  <a:lnTo>
                    <a:pt x="184" y="1547"/>
                  </a:lnTo>
                  <a:lnTo>
                    <a:pt x="269" y="1547"/>
                  </a:lnTo>
                  <a:lnTo>
                    <a:pt x="241" y="1518"/>
                  </a:lnTo>
                  <a:lnTo>
                    <a:pt x="170" y="1518"/>
                  </a:lnTo>
                  <a:lnTo>
                    <a:pt x="155" y="1504"/>
                  </a:lnTo>
                  <a:lnTo>
                    <a:pt x="155" y="1447"/>
                  </a:lnTo>
                  <a:lnTo>
                    <a:pt x="170" y="1447"/>
                  </a:lnTo>
                  <a:lnTo>
                    <a:pt x="170" y="1405"/>
                  </a:lnTo>
                  <a:lnTo>
                    <a:pt x="184" y="1405"/>
                  </a:lnTo>
                  <a:lnTo>
                    <a:pt x="184" y="1391"/>
                  </a:lnTo>
                  <a:lnTo>
                    <a:pt x="198" y="1391"/>
                  </a:lnTo>
                  <a:lnTo>
                    <a:pt x="198" y="1348"/>
                  </a:lnTo>
                  <a:lnTo>
                    <a:pt x="184" y="1334"/>
                  </a:lnTo>
                  <a:lnTo>
                    <a:pt x="226" y="1334"/>
                  </a:lnTo>
                  <a:lnTo>
                    <a:pt x="241" y="1320"/>
                  </a:lnTo>
                  <a:lnTo>
                    <a:pt x="241" y="1277"/>
                  </a:lnTo>
                  <a:lnTo>
                    <a:pt x="255" y="1277"/>
                  </a:lnTo>
                  <a:lnTo>
                    <a:pt x="255" y="1263"/>
                  </a:lnTo>
                  <a:lnTo>
                    <a:pt x="269" y="1263"/>
                  </a:lnTo>
                  <a:lnTo>
                    <a:pt x="269" y="1235"/>
                  </a:lnTo>
                  <a:lnTo>
                    <a:pt x="283" y="1235"/>
                  </a:lnTo>
                  <a:lnTo>
                    <a:pt x="283" y="1220"/>
                  </a:lnTo>
                  <a:lnTo>
                    <a:pt x="297" y="1220"/>
                  </a:lnTo>
                  <a:lnTo>
                    <a:pt x="297" y="1164"/>
                  </a:lnTo>
                  <a:lnTo>
                    <a:pt x="311" y="1164"/>
                  </a:lnTo>
                  <a:lnTo>
                    <a:pt x="311" y="1121"/>
                  </a:lnTo>
                  <a:lnTo>
                    <a:pt x="283" y="1121"/>
                  </a:lnTo>
                  <a:lnTo>
                    <a:pt x="283" y="1107"/>
                  </a:lnTo>
                  <a:lnTo>
                    <a:pt x="255" y="1107"/>
                  </a:lnTo>
                  <a:lnTo>
                    <a:pt x="241" y="1093"/>
                  </a:lnTo>
                  <a:lnTo>
                    <a:pt x="184" y="1093"/>
                  </a:lnTo>
                  <a:lnTo>
                    <a:pt x="184" y="1064"/>
                  </a:lnTo>
                  <a:lnTo>
                    <a:pt x="170" y="1050"/>
                  </a:lnTo>
                  <a:lnTo>
                    <a:pt x="170" y="1036"/>
                  </a:lnTo>
                  <a:lnTo>
                    <a:pt x="184" y="1008"/>
                  </a:lnTo>
                  <a:lnTo>
                    <a:pt x="184" y="979"/>
                  </a:lnTo>
                  <a:lnTo>
                    <a:pt x="170" y="979"/>
                  </a:lnTo>
                  <a:lnTo>
                    <a:pt x="170" y="951"/>
                  </a:lnTo>
                  <a:lnTo>
                    <a:pt x="155" y="937"/>
                  </a:lnTo>
                  <a:lnTo>
                    <a:pt x="141" y="937"/>
                  </a:lnTo>
                  <a:lnTo>
                    <a:pt x="127" y="922"/>
                  </a:lnTo>
                  <a:lnTo>
                    <a:pt x="127" y="823"/>
                  </a:lnTo>
                  <a:lnTo>
                    <a:pt x="141" y="809"/>
                  </a:lnTo>
                  <a:lnTo>
                    <a:pt x="155" y="809"/>
                  </a:lnTo>
                  <a:lnTo>
                    <a:pt x="155" y="781"/>
                  </a:lnTo>
                  <a:lnTo>
                    <a:pt x="141" y="766"/>
                  </a:lnTo>
                  <a:lnTo>
                    <a:pt x="127" y="766"/>
                  </a:lnTo>
                  <a:lnTo>
                    <a:pt x="127" y="752"/>
                  </a:lnTo>
                  <a:lnTo>
                    <a:pt x="99" y="752"/>
                  </a:lnTo>
                  <a:lnTo>
                    <a:pt x="99" y="724"/>
                  </a:lnTo>
                  <a:lnTo>
                    <a:pt x="85" y="724"/>
                  </a:lnTo>
                  <a:lnTo>
                    <a:pt x="85" y="667"/>
                  </a:lnTo>
                  <a:lnTo>
                    <a:pt x="56" y="653"/>
                  </a:lnTo>
                  <a:lnTo>
                    <a:pt x="56" y="596"/>
                  </a:lnTo>
                  <a:lnTo>
                    <a:pt x="85" y="596"/>
                  </a:lnTo>
                  <a:lnTo>
                    <a:pt x="85" y="539"/>
                  </a:lnTo>
                  <a:lnTo>
                    <a:pt x="56" y="539"/>
                  </a:lnTo>
                  <a:lnTo>
                    <a:pt x="56" y="525"/>
                  </a:lnTo>
                  <a:lnTo>
                    <a:pt x="42" y="497"/>
                  </a:lnTo>
                  <a:lnTo>
                    <a:pt x="28" y="483"/>
                  </a:lnTo>
                  <a:lnTo>
                    <a:pt x="0" y="483"/>
                  </a:lnTo>
                  <a:lnTo>
                    <a:pt x="0" y="412"/>
                  </a:lnTo>
                  <a:lnTo>
                    <a:pt x="28" y="412"/>
                  </a:lnTo>
                  <a:lnTo>
                    <a:pt x="28" y="369"/>
                  </a:lnTo>
                  <a:lnTo>
                    <a:pt x="42" y="355"/>
                  </a:lnTo>
                  <a:lnTo>
                    <a:pt x="56" y="313"/>
                  </a:lnTo>
                  <a:lnTo>
                    <a:pt x="85" y="313"/>
                  </a:lnTo>
                  <a:lnTo>
                    <a:pt x="99" y="270"/>
                  </a:lnTo>
                  <a:lnTo>
                    <a:pt x="127" y="270"/>
                  </a:lnTo>
                  <a:lnTo>
                    <a:pt x="127" y="256"/>
                  </a:lnTo>
                  <a:lnTo>
                    <a:pt x="141" y="256"/>
                  </a:lnTo>
                  <a:lnTo>
                    <a:pt x="155" y="270"/>
                  </a:lnTo>
                  <a:lnTo>
                    <a:pt x="141" y="270"/>
                  </a:lnTo>
                  <a:lnTo>
                    <a:pt x="127" y="313"/>
                  </a:lnTo>
                  <a:lnTo>
                    <a:pt x="184" y="313"/>
                  </a:lnTo>
                  <a:lnTo>
                    <a:pt x="184" y="355"/>
                  </a:lnTo>
                  <a:lnTo>
                    <a:pt x="170" y="369"/>
                  </a:lnTo>
                  <a:lnTo>
                    <a:pt x="184" y="383"/>
                  </a:lnTo>
                  <a:lnTo>
                    <a:pt x="198" y="383"/>
                  </a:lnTo>
                  <a:lnTo>
                    <a:pt x="212" y="369"/>
                  </a:lnTo>
                  <a:lnTo>
                    <a:pt x="226" y="369"/>
                  </a:lnTo>
                  <a:lnTo>
                    <a:pt x="226" y="313"/>
                  </a:lnTo>
                  <a:lnTo>
                    <a:pt x="368" y="313"/>
                  </a:lnTo>
                  <a:lnTo>
                    <a:pt x="368" y="355"/>
                  </a:lnTo>
                  <a:lnTo>
                    <a:pt x="382" y="355"/>
                  </a:lnTo>
                  <a:lnTo>
                    <a:pt x="382" y="369"/>
                  </a:lnTo>
                  <a:lnTo>
                    <a:pt x="425" y="369"/>
                  </a:lnTo>
                  <a:lnTo>
                    <a:pt x="439" y="383"/>
                  </a:lnTo>
                  <a:lnTo>
                    <a:pt x="453" y="383"/>
                  </a:lnTo>
                  <a:lnTo>
                    <a:pt x="453" y="412"/>
                  </a:lnTo>
                  <a:lnTo>
                    <a:pt x="524" y="412"/>
                  </a:lnTo>
                  <a:lnTo>
                    <a:pt x="524" y="383"/>
                  </a:lnTo>
                  <a:lnTo>
                    <a:pt x="538" y="412"/>
                  </a:lnTo>
                  <a:lnTo>
                    <a:pt x="581" y="412"/>
                  </a:lnTo>
                  <a:lnTo>
                    <a:pt x="595" y="426"/>
                  </a:lnTo>
                  <a:lnTo>
                    <a:pt x="623" y="426"/>
                  </a:lnTo>
                  <a:lnTo>
                    <a:pt x="623" y="469"/>
                  </a:lnTo>
                  <a:lnTo>
                    <a:pt x="652" y="483"/>
                  </a:lnTo>
                  <a:lnTo>
                    <a:pt x="652" y="596"/>
                  </a:lnTo>
                  <a:lnTo>
                    <a:pt x="623" y="639"/>
                  </a:lnTo>
                  <a:lnTo>
                    <a:pt x="623" y="653"/>
                  </a:lnTo>
                  <a:lnTo>
                    <a:pt x="552" y="653"/>
                  </a:lnTo>
                  <a:lnTo>
                    <a:pt x="552" y="667"/>
                  </a:lnTo>
                  <a:lnTo>
                    <a:pt x="538" y="667"/>
                  </a:lnTo>
                  <a:lnTo>
                    <a:pt x="538" y="696"/>
                  </a:lnTo>
                  <a:lnTo>
                    <a:pt x="524" y="696"/>
                  </a:lnTo>
                  <a:lnTo>
                    <a:pt x="524" y="667"/>
                  </a:lnTo>
                  <a:lnTo>
                    <a:pt x="467" y="667"/>
                  </a:lnTo>
                  <a:lnTo>
                    <a:pt x="453" y="696"/>
                  </a:lnTo>
                  <a:lnTo>
                    <a:pt x="425" y="696"/>
                  </a:lnTo>
                  <a:lnTo>
                    <a:pt x="411" y="667"/>
                  </a:lnTo>
                  <a:lnTo>
                    <a:pt x="382" y="667"/>
                  </a:lnTo>
                  <a:lnTo>
                    <a:pt x="368" y="653"/>
                  </a:lnTo>
                  <a:lnTo>
                    <a:pt x="368" y="667"/>
                  </a:lnTo>
                  <a:lnTo>
                    <a:pt x="340" y="667"/>
                  </a:lnTo>
                  <a:lnTo>
                    <a:pt x="311" y="653"/>
                  </a:lnTo>
                  <a:lnTo>
                    <a:pt x="283" y="653"/>
                  </a:lnTo>
                  <a:lnTo>
                    <a:pt x="283" y="639"/>
                  </a:lnTo>
                  <a:lnTo>
                    <a:pt x="269" y="639"/>
                  </a:lnTo>
                  <a:lnTo>
                    <a:pt x="255" y="596"/>
                  </a:lnTo>
                  <a:lnTo>
                    <a:pt x="241" y="596"/>
                  </a:lnTo>
                  <a:lnTo>
                    <a:pt x="241" y="653"/>
                  </a:lnTo>
                  <a:lnTo>
                    <a:pt x="255" y="653"/>
                  </a:lnTo>
                  <a:lnTo>
                    <a:pt x="255" y="696"/>
                  </a:lnTo>
                  <a:lnTo>
                    <a:pt x="297" y="696"/>
                  </a:lnTo>
                  <a:lnTo>
                    <a:pt x="297" y="724"/>
                  </a:lnTo>
                  <a:lnTo>
                    <a:pt x="368" y="724"/>
                  </a:lnTo>
                  <a:lnTo>
                    <a:pt x="368" y="823"/>
                  </a:lnTo>
                  <a:lnTo>
                    <a:pt x="382" y="823"/>
                  </a:lnTo>
                  <a:lnTo>
                    <a:pt x="382" y="880"/>
                  </a:lnTo>
                  <a:lnTo>
                    <a:pt x="411" y="880"/>
                  </a:lnTo>
                  <a:lnTo>
                    <a:pt x="411" y="922"/>
                  </a:lnTo>
                  <a:lnTo>
                    <a:pt x="425" y="937"/>
                  </a:lnTo>
                  <a:lnTo>
                    <a:pt x="439" y="937"/>
                  </a:lnTo>
                  <a:lnTo>
                    <a:pt x="453" y="922"/>
                  </a:lnTo>
                  <a:lnTo>
                    <a:pt x="467" y="922"/>
                  </a:lnTo>
                  <a:lnTo>
                    <a:pt x="482" y="937"/>
                  </a:lnTo>
                  <a:lnTo>
                    <a:pt x="510" y="937"/>
                  </a:lnTo>
                  <a:lnTo>
                    <a:pt x="510" y="951"/>
                  </a:lnTo>
                  <a:lnTo>
                    <a:pt x="595" y="951"/>
                  </a:lnTo>
                  <a:lnTo>
                    <a:pt x="623" y="937"/>
                  </a:lnTo>
                  <a:lnTo>
                    <a:pt x="609" y="937"/>
                  </a:lnTo>
                  <a:lnTo>
                    <a:pt x="595" y="922"/>
                  </a:lnTo>
                  <a:lnTo>
                    <a:pt x="595" y="880"/>
                  </a:lnTo>
                  <a:lnTo>
                    <a:pt x="524" y="880"/>
                  </a:lnTo>
                  <a:lnTo>
                    <a:pt x="524" y="837"/>
                  </a:lnTo>
                  <a:lnTo>
                    <a:pt x="496" y="837"/>
                  </a:lnTo>
                  <a:lnTo>
                    <a:pt x="496" y="823"/>
                  </a:lnTo>
                  <a:lnTo>
                    <a:pt x="510" y="809"/>
                  </a:lnTo>
                  <a:lnTo>
                    <a:pt x="567" y="809"/>
                  </a:lnTo>
                  <a:lnTo>
                    <a:pt x="581" y="823"/>
                  </a:lnTo>
                  <a:lnTo>
                    <a:pt x="581" y="837"/>
                  </a:lnTo>
                  <a:lnTo>
                    <a:pt x="609" y="837"/>
                  </a:lnTo>
                  <a:lnTo>
                    <a:pt x="609" y="823"/>
                  </a:lnTo>
                  <a:lnTo>
                    <a:pt x="694" y="823"/>
                  </a:lnTo>
                  <a:lnTo>
                    <a:pt x="694" y="766"/>
                  </a:lnTo>
                  <a:lnTo>
                    <a:pt x="666" y="766"/>
                  </a:lnTo>
                  <a:lnTo>
                    <a:pt x="666" y="752"/>
                  </a:lnTo>
                  <a:lnTo>
                    <a:pt x="652" y="724"/>
                  </a:lnTo>
                  <a:lnTo>
                    <a:pt x="652" y="667"/>
                  </a:lnTo>
                  <a:lnTo>
                    <a:pt x="666" y="653"/>
                  </a:lnTo>
                  <a:lnTo>
                    <a:pt x="666" y="596"/>
                  </a:lnTo>
                  <a:lnTo>
                    <a:pt x="694" y="596"/>
                  </a:lnTo>
                  <a:lnTo>
                    <a:pt x="694" y="554"/>
                  </a:lnTo>
                  <a:lnTo>
                    <a:pt x="765" y="554"/>
                  </a:lnTo>
                  <a:lnTo>
                    <a:pt x="779" y="539"/>
                  </a:lnTo>
                  <a:lnTo>
                    <a:pt x="793" y="554"/>
                  </a:lnTo>
                  <a:lnTo>
                    <a:pt x="808" y="554"/>
                  </a:lnTo>
                  <a:lnTo>
                    <a:pt x="808" y="596"/>
                  </a:lnTo>
                  <a:lnTo>
                    <a:pt x="822" y="596"/>
                  </a:lnTo>
                  <a:lnTo>
                    <a:pt x="836" y="554"/>
                  </a:lnTo>
                  <a:lnTo>
                    <a:pt x="836" y="497"/>
                  </a:lnTo>
                  <a:lnTo>
                    <a:pt x="822" y="483"/>
                  </a:lnTo>
                  <a:lnTo>
                    <a:pt x="808" y="483"/>
                  </a:lnTo>
                  <a:lnTo>
                    <a:pt x="808" y="440"/>
                  </a:lnTo>
                  <a:lnTo>
                    <a:pt x="765" y="440"/>
                  </a:lnTo>
                  <a:lnTo>
                    <a:pt x="751" y="426"/>
                  </a:lnTo>
                  <a:lnTo>
                    <a:pt x="751" y="369"/>
                  </a:lnTo>
                  <a:lnTo>
                    <a:pt x="737" y="369"/>
                  </a:lnTo>
                  <a:lnTo>
                    <a:pt x="737" y="355"/>
                  </a:lnTo>
                  <a:lnTo>
                    <a:pt x="723" y="313"/>
                  </a:lnTo>
                  <a:lnTo>
                    <a:pt x="666" y="313"/>
                  </a:lnTo>
                  <a:lnTo>
                    <a:pt x="666" y="270"/>
                  </a:lnTo>
                  <a:lnTo>
                    <a:pt x="751" y="270"/>
                  </a:lnTo>
                  <a:lnTo>
                    <a:pt x="765" y="256"/>
                  </a:lnTo>
                  <a:lnTo>
                    <a:pt x="793" y="256"/>
                  </a:lnTo>
                  <a:lnTo>
                    <a:pt x="793" y="270"/>
                  </a:lnTo>
                  <a:lnTo>
                    <a:pt x="822" y="270"/>
                  </a:lnTo>
                  <a:lnTo>
                    <a:pt x="836" y="313"/>
                  </a:lnTo>
                  <a:lnTo>
                    <a:pt x="822" y="355"/>
                  </a:lnTo>
                  <a:lnTo>
                    <a:pt x="808" y="355"/>
                  </a:lnTo>
                  <a:lnTo>
                    <a:pt x="808" y="369"/>
                  </a:lnTo>
                  <a:lnTo>
                    <a:pt x="822" y="383"/>
                  </a:lnTo>
                  <a:lnTo>
                    <a:pt x="836" y="412"/>
                  </a:lnTo>
                  <a:lnTo>
                    <a:pt x="850" y="412"/>
                  </a:lnTo>
                  <a:lnTo>
                    <a:pt x="850" y="383"/>
                  </a:lnTo>
                  <a:lnTo>
                    <a:pt x="864" y="412"/>
                  </a:lnTo>
                  <a:lnTo>
                    <a:pt x="879" y="426"/>
                  </a:lnTo>
                  <a:lnTo>
                    <a:pt x="935" y="426"/>
                  </a:lnTo>
                  <a:lnTo>
                    <a:pt x="949" y="412"/>
                  </a:lnTo>
                  <a:lnTo>
                    <a:pt x="949" y="369"/>
                  </a:lnTo>
                  <a:lnTo>
                    <a:pt x="935" y="369"/>
                  </a:lnTo>
                  <a:lnTo>
                    <a:pt x="935" y="313"/>
                  </a:lnTo>
                  <a:lnTo>
                    <a:pt x="978" y="313"/>
                  </a:lnTo>
                  <a:lnTo>
                    <a:pt x="978" y="270"/>
                  </a:lnTo>
                  <a:lnTo>
                    <a:pt x="935" y="270"/>
                  </a:lnTo>
                  <a:lnTo>
                    <a:pt x="935" y="256"/>
                  </a:lnTo>
                  <a:lnTo>
                    <a:pt x="978" y="256"/>
                  </a:lnTo>
                  <a:lnTo>
                    <a:pt x="978" y="242"/>
                  </a:lnTo>
                  <a:lnTo>
                    <a:pt x="992" y="242"/>
                  </a:lnTo>
                  <a:lnTo>
                    <a:pt x="992" y="213"/>
                  </a:lnTo>
                  <a:lnTo>
                    <a:pt x="1006" y="199"/>
                  </a:lnTo>
                  <a:lnTo>
                    <a:pt x="1006" y="185"/>
                  </a:lnTo>
                  <a:lnTo>
                    <a:pt x="1020" y="156"/>
                  </a:lnTo>
                  <a:lnTo>
                    <a:pt x="1035" y="156"/>
                  </a:lnTo>
                  <a:lnTo>
                    <a:pt x="1063" y="128"/>
                  </a:lnTo>
                  <a:lnTo>
                    <a:pt x="1049" y="128"/>
                  </a:lnTo>
                  <a:lnTo>
                    <a:pt x="1049" y="114"/>
                  </a:lnTo>
                  <a:lnTo>
                    <a:pt x="1063" y="100"/>
                  </a:lnTo>
                  <a:lnTo>
                    <a:pt x="1063" y="71"/>
                  </a:lnTo>
                  <a:lnTo>
                    <a:pt x="1077" y="71"/>
                  </a:lnTo>
                  <a:lnTo>
                    <a:pt x="1091" y="43"/>
                  </a:lnTo>
                  <a:lnTo>
                    <a:pt x="1091" y="86"/>
                  </a:lnTo>
                  <a:lnTo>
                    <a:pt x="1105" y="100"/>
                  </a:lnTo>
                  <a:lnTo>
                    <a:pt x="1105" y="114"/>
                  </a:lnTo>
                  <a:lnTo>
                    <a:pt x="1120" y="114"/>
                  </a:lnTo>
                  <a:lnTo>
                    <a:pt x="1120" y="128"/>
                  </a:lnTo>
                  <a:lnTo>
                    <a:pt x="1105" y="142"/>
                  </a:lnTo>
                  <a:lnTo>
                    <a:pt x="1162" y="142"/>
                  </a:lnTo>
                  <a:lnTo>
                    <a:pt x="1162" y="128"/>
                  </a:lnTo>
                  <a:lnTo>
                    <a:pt x="1176" y="128"/>
                  </a:lnTo>
                  <a:lnTo>
                    <a:pt x="1190" y="114"/>
                  </a:lnTo>
                  <a:lnTo>
                    <a:pt x="1176" y="100"/>
                  </a:lnTo>
                  <a:lnTo>
                    <a:pt x="1176" y="71"/>
                  </a:lnTo>
                  <a:lnTo>
                    <a:pt x="1190" y="43"/>
                  </a:lnTo>
                  <a:lnTo>
                    <a:pt x="1190" y="29"/>
                  </a:lnTo>
                  <a:lnTo>
                    <a:pt x="1233" y="29"/>
                  </a:lnTo>
                  <a:lnTo>
                    <a:pt x="1233" y="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2" name="Freeform 303"/>
            <p:cNvSpPr>
              <a:spLocks/>
            </p:cNvSpPr>
            <p:nvPr/>
          </p:nvSpPr>
          <p:spPr bwMode="auto">
            <a:xfrm>
              <a:off x="1588" y="2057"/>
              <a:ext cx="681" cy="1050"/>
            </a:xfrm>
            <a:custGeom>
              <a:avLst/>
              <a:gdLst>
                <a:gd name="T0" fmla="*/ 482 w 681"/>
                <a:gd name="T1" fmla="*/ 14 h 1050"/>
                <a:gd name="T2" fmla="*/ 553 w 681"/>
                <a:gd name="T3" fmla="*/ 71 h 1050"/>
                <a:gd name="T4" fmla="*/ 482 w 681"/>
                <a:gd name="T5" fmla="*/ 85 h 1050"/>
                <a:gd name="T6" fmla="*/ 610 w 681"/>
                <a:gd name="T7" fmla="*/ 184 h 1050"/>
                <a:gd name="T8" fmla="*/ 553 w 681"/>
                <a:gd name="T9" fmla="*/ 241 h 1050"/>
                <a:gd name="T10" fmla="*/ 482 w 681"/>
                <a:gd name="T11" fmla="*/ 298 h 1050"/>
                <a:gd name="T12" fmla="*/ 496 w 681"/>
                <a:gd name="T13" fmla="*/ 340 h 1050"/>
                <a:gd name="T14" fmla="*/ 439 w 681"/>
                <a:gd name="T15" fmla="*/ 355 h 1050"/>
                <a:gd name="T16" fmla="*/ 525 w 681"/>
                <a:gd name="T17" fmla="*/ 397 h 1050"/>
                <a:gd name="T18" fmla="*/ 539 w 681"/>
                <a:gd name="T19" fmla="*/ 567 h 1050"/>
                <a:gd name="T20" fmla="*/ 567 w 681"/>
                <a:gd name="T21" fmla="*/ 582 h 1050"/>
                <a:gd name="T22" fmla="*/ 567 w 681"/>
                <a:gd name="T23" fmla="*/ 695 h 1050"/>
                <a:gd name="T24" fmla="*/ 553 w 681"/>
                <a:gd name="T25" fmla="*/ 709 h 1050"/>
                <a:gd name="T26" fmla="*/ 581 w 681"/>
                <a:gd name="T27" fmla="*/ 752 h 1050"/>
                <a:gd name="T28" fmla="*/ 581 w 681"/>
                <a:gd name="T29" fmla="*/ 766 h 1050"/>
                <a:gd name="T30" fmla="*/ 652 w 681"/>
                <a:gd name="T31" fmla="*/ 851 h 1050"/>
                <a:gd name="T32" fmla="*/ 681 w 681"/>
                <a:gd name="T33" fmla="*/ 908 h 1050"/>
                <a:gd name="T34" fmla="*/ 652 w 681"/>
                <a:gd name="T35" fmla="*/ 922 h 1050"/>
                <a:gd name="T36" fmla="*/ 610 w 681"/>
                <a:gd name="T37" fmla="*/ 979 h 1050"/>
                <a:gd name="T38" fmla="*/ 539 w 681"/>
                <a:gd name="T39" fmla="*/ 1021 h 1050"/>
                <a:gd name="T40" fmla="*/ 610 w 681"/>
                <a:gd name="T41" fmla="*/ 1035 h 1050"/>
                <a:gd name="T42" fmla="*/ 397 w 681"/>
                <a:gd name="T43" fmla="*/ 1035 h 1050"/>
                <a:gd name="T44" fmla="*/ 369 w 681"/>
                <a:gd name="T45" fmla="*/ 1021 h 1050"/>
                <a:gd name="T46" fmla="*/ 326 w 681"/>
                <a:gd name="T47" fmla="*/ 1050 h 1050"/>
                <a:gd name="T48" fmla="*/ 255 w 681"/>
                <a:gd name="T49" fmla="*/ 1021 h 1050"/>
                <a:gd name="T50" fmla="*/ 184 w 681"/>
                <a:gd name="T51" fmla="*/ 1050 h 1050"/>
                <a:gd name="T52" fmla="*/ 156 w 681"/>
                <a:gd name="T53" fmla="*/ 1021 h 1050"/>
                <a:gd name="T54" fmla="*/ 42 w 681"/>
                <a:gd name="T55" fmla="*/ 1021 h 1050"/>
                <a:gd name="T56" fmla="*/ 14 w 681"/>
                <a:gd name="T57" fmla="*/ 979 h 1050"/>
                <a:gd name="T58" fmla="*/ 85 w 681"/>
                <a:gd name="T59" fmla="*/ 979 h 1050"/>
                <a:gd name="T60" fmla="*/ 142 w 681"/>
                <a:gd name="T61" fmla="*/ 936 h 1050"/>
                <a:gd name="T62" fmla="*/ 198 w 681"/>
                <a:gd name="T63" fmla="*/ 922 h 1050"/>
                <a:gd name="T64" fmla="*/ 255 w 681"/>
                <a:gd name="T65" fmla="*/ 922 h 1050"/>
                <a:gd name="T66" fmla="*/ 298 w 681"/>
                <a:gd name="T67" fmla="*/ 908 h 1050"/>
                <a:gd name="T68" fmla="*/ 326 w 681"/>
                <a:gd name="T69" fmla="*/ 865 h 1050"/>
                <a:gd name="T70" fmla="*/ 255 w 681"/>
                <a:gd name="T71" fmla="*/ 908 h 1050"/>
                <a:gd name="T72" fmla="*/ 227 w 681"/>
                <a:gd name="T73" fmla="*/ 865 h 1050"/>
                <a:gd name="T74" fmla="*/ 156 w 681"/>
                <a:gd name="T75" fmla="*/ 851 h 1050"/>
                <a:gd name="T76" fmla="*/ 198 w 681"/>
                <a:gd name="T77" fmla="*/ 766 h 1050"/>
                <a:gd name="T78" fmla="*/ 255 w 681"/>
                <a:gd name="T79" fmla="*/ 752 h 1050"/>
                <a:gd name="T80" fmla="*/ 213 w 681"/>
                <a:gd name="T81" fmla="*/ 738 h 1050"/>
                <a:gd name="T82" fmla="*/ 227 w 681"/>
                <a:gd name="T83" fmla="*/ 695 h 1050"/>
                <a:gd name="T84" fmla="*/ 269 w 681"/>
                <a:gd name="T85" fmla="*/ 652 h 1050"/>
                <a:gd name="T86" fmla="*/ 340 w 681"/>
                <a:gd name="T87" fmla="*/ 681 h 1050"/>
                <a:gd name="T88" fmla="*/ 397 w 681"/>
                <a:gd name="T89" fmla="*/ 596 h 1050"/>
                <a:gd name="T90" fmla="*/ 369 w 681"/>
                <a:gd name="T91" fmla="*/ 567 h 1050"/>
                <a:gd name="T92" fmla="*/ 411 w 681"/>
                <a:gd name="T93" fmla="*/ 482 h 1050"/>
                <a:gd name="T94" fmla="*/ 383 w 681"/>
                <a:gd name="T95" fmla="*/ 468 h 1050"/>
                <a:gd name="T96" fmla="*/ 326 w 681"/>
                <a:gd name="T97" fmla="*/ 454 h 1050"/>
                <a:gd name="T98" fmla="*/ 298 w 681"/>
                <a:gd name="T99" fmla="*/ 454 h 1050"/>
                <a:gd name="T100" fmla="*/ 284 w 681"/>
                <a:gd name="T101" fmla="*/ 411 h 1050"/>
                <a:gd name="T102" fmla="*/ 340 w 681"/>
                <a:gd name="T103" fmla="*/ 340 h 1050"/>
                <a:gd name="T104" fmla="*/ 326 w 681"/>
                <a:gd name="T105" fmla="*/ 312 h 1050"/>
                <a:gd name="T106" fmla="*/ 284 w 681"/>
                <a:gd name="T107" fmla="*/ 340 h 1050"/>
                <a:gd name="T108" fmla="*/ 255 w 681"/>
                <a:gd name="T109" fmla="*/ 340 h 1050"/>
                <a:gd name="T110" fmla="*/ 269 w 681"/>
                <a:gd name="T111" fmla="*/ 298 h 1050"/>
                <a:gd name="T112" fmla="*/ 326 w 681"/>
                <a:gd name="T113" fmla="*/ 241 h 1050"/>
                <a:gd name="T114" fmla="*/ 298 w 681"/>
                <a:gd name="T115" fmla="*/ 184 h 1050"/>
                <a:gd name="T116" fmla="*/ 369 w 681"/>
                <a:gd name="T117" fmla="*/ 170 h 1050"/>
                <a:gd name="T118" fmla="*/ 340 w 681"/>
                <a:gd name="T119" fmla="*/ 85 h 1050"/>
                <a:gd name="T120" fmla="*/ 397 w 681"/>
                <a:gd name="T121" fmla="*/ 57 h 1050"/>
                <a:gd name="T122" fmla="*/ 425 w 681"/>
                <a:gd name="T123" fmla="*/ 14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81" h="1050">
                  <a:moveTo>
                    <a:pt x="439" y="0"/>
                  </a:moveTo>
                  <a:lnTo>
                    <a:pt x="468" y="0"/>
                  </a:lnTo>
                  <a:lnTo>
                    <a:pt x="482" y="14"/>
                  </a:lnTo>
                  <a:lnTo>
                    <a:pt x="539" y="14"/>
                  </a:lnTo>
                  <a:lnTo>
                    <a:pt x="553" y="28"/>
                  </a:lnTo>
                  <a:lnTo>
                    <a:pt x="553" y="71"/>
                  </a:lnTo>
                  <a:lnTo>
                    <a:pt x="525" y="71"/>
                  </a:lnTo>
                  <a:lnTo>
                    <a:pt x="525" y="85"/>
                  </a:lnTo>
                  <a:lnTo>
                    <a:pt x="482" y="85"/>
                  </a:lnTo>
                  <a:lnTo>
                    <a:pt x="482" y="170"/>
                  </a:lnTo>
                  <a:lnTo>
                    <a:pt x="581" y="170"/>
                  </a:lnTo>
                  <a:lnTo>
                    <a:pt x="610" y="184"/>
                  </a:lnTo>
                  <a:lnTo>
                    <a:pt x="610" y="199"/>
                  </a:lnTo>
                  <a:lnTo>
                    <a:pt x="581" y="241"/>
                  </a:lnTo>
                  <a:lnTo>
                    <a:pt x="553" y="241"/>
                  </a:lnTo>
                  <a:lnTo>
                    <a:pt x="539" y="284"/>
                  </a:lnTo>
                  <a:lnTo>
                    <a:pt x="496" y="284"/>
                  </a:lnTo>
                  <a:lnTo>
                    <a:pt x="482" y="298"/>
                  </a:lnTo>
                  <a:lnTo>
                    <a:pt x="510" y="298"/>
                  </a:lnTo>
                  <a:lnTo>
                    <a:pt x="510" y="312"/>
                  </a:lnTo>
                  <a:lnTo>
                    <a:pt x="496" y="340"/>
                  </a:lnTo>
                  <a:lnTo>
                    <a:pt x="411" y="340"/>
                  </a:lnTo>
                  <a:lnTo>
                    <a:pt x="425" y="355"/>
                  </a:lnTo>
                  <a:lnTo>
                    <a:pt x="439" y="355"/>
                  </a:lnTo>
                  <a:lnTo>
                    <a:pt x="439" y="369"/>
                  </a:lnTo>
                  <a:lnTo>
                    <a:pt x="510" y="369"/>
                  </a:lnTo>
                  <a:lnTo>
                    <a:pt x="525" y="397"/>
                  </a:lnTo>
                  <a:lnTo>
                    <a:pt x="525" y="411"/>
                  </a:lnTo>
                  <a:lnTo>
                    <a:pt x="539" y="411"/>
                  </a:lnTo>
                  <a:lnTo>
                    <a:pt x="539" y="567"/>
                  </a:lnTo>
                  <a:lnTo>
                    <a:pt x="553" y="567"/>
                  </a:lnTo>
                  <a:lnTo>
                    <a:pt x="553" y="582"/>
                  </a:lnTo>
                  <a:lnTo>
                    <a:pt x="567" y="582"/>
                  </a:lnTo>
                  <a:lnTo>
                    <a:pt x="581" y="596"/>
                  </a:lnTo>
                  <a:lnTo>
                    <a:pt x="581" y="695"/>
                  </a:lnTo>
                  <a:lnTo>
                    <a:pt x="567" y="695"/>
                  </a:lnTo>
                  <a:lnTo>
                    <a:pt x="553" y="681"/>
                  </a:lnTo>
                  <a:lnTo>
                    <a:pt x="553" y="695"/>
                  </a:lnTo>
                  <a:lnTo>
                    <a:pt x="553" y="709"/>
                  </a:lnTo>
                  <a:lnTo>
                    <a:pt x="567" y="738"/>
                  </a:lnTo>
                  <a:lnTo>
                    <a:pt x="581" y="738"/>
                  </a:lnTo>
                  <a:lnTo>
                    <a:pt x="581" y="752"/>
                  </a:lnTo>
                  <a:lnTo>
                    <a:pt x="610" y="752"/>
                  </a:lnTo>
                  <a:lnTo>
                    <a:pt x="610" y="766"/>
                  </a:lnTo>
                  <a:lnTo>
                    <a:pt x="581" y="766"/>
                  </a:lnTo>
                  <a:lnTo>
                    <a:pt x="581" y="808"/>
                  </a:lnTo>
                  <a:lnTo>
                    <a:pt x="652" y="808"/>
                  </a:lnTo>
                  <a:lnTo>
                    <a:pt x="652" y="851"/>
                  </a:lnTo>
                  <a:lnTo>
                    <a:pt x="666" y="851"/>
                  </a:lnTo>
                  <a:lnTo>
                    <a:pt x="681" y="865"/>
                  </a:lnTo>
                  <a:lnTo>
                    <a:pt x="681" y="908"/>
                  </a:lnTo>
                  <a:lnTo>
                    <a:pt x="666" y="908"/>
                  </a:lnTo>
                  <a:lnTo>
                    <a:pt x="666" y="922"/>
                  </a:lnTo>
                  <a:lnTo>
                    <a:pt x="652" y="922"/>
                  </a:lnTo>
                  <a:lnTo>
                    <a:pt x="652" y="936"/>
                  </a:lnTo>
                  <a:lnTo>
                    <a:pt x="610" y="936"/>
                  </a:lnTo>
                  <a:lnTo>
                    <a:pt x="610" y="979"/>
                  </a:lnTo>
                  <a:lnTo>
                    <a:pt x="553" y="979"/>
                  </a:lnTo>
                  <a:lnTo>
                    <a:pt x="539" y="993"/>
                  </a:lnTo>
                  <a:lnTo>
                    <a:pt x="539" y="1021"/>
                  </a:lnTo>
                  <a:lnTo>
                    <a:pt x="567" y="1021"/>
                  </a:lnTo>
                  <a:lnTo>
                    <a:pt x="581" y="1035"/>
                  </a:lnTo>
                  <a:lnTo>
                    <a:pt x="610" y="1035"/>
                  </a:lnTo>
                  <a:lnTo>
                    <a:pt x="610" y="1050"/>
                  </a:lnTo>
                  <a:lnTo>
                    <a:pt x="397" y="1050"/>
                  </a:lnTo>
                  <a:lnTo>
                    <a:pt x="397" y="1035"/>
                  </a:lnTo>
                  <a:lnTo>
                    <a:pt x="411" y="1035"/>
                  </a:lnTo>
                  <a:lnTo>
                    <a:pt x="397" y="1021"/>
                  </a:lnTo>
                  <a:lnTo>
                    <a:pt x="369" y="1021"/>
                  </a:lnTo>
                  <a:lnTo>
                    <a:pt x="369" y="1035"/>
                  </a:lnTo>
                  <a:lnTo>
                    <a:pt x="326" y="1035"/>
                  </a:lnTo>
                  <a:lnTo>
                    <a:pt x="326" y="1050"/>
                  </a:lnTo>
                  <a:lnTo>
                    <a:pt x="298" y="1035"/>
                  </a:lnTo>
                  <a:lnTo>
                    <a:pt x="255" y="1035"/>
                  </a:lnTo>
                  <a:lnTo>
                    <a:pt x="255" y="1021"/>
                  </a:lnTo>
                  <a:lnTo>
                    <a:pt x="198" y="1021"/>
                  </a:lnTo>
                  <a:lnTo>
                    <a:pt x="198" y="1035"/>
                  </a:lnTo>
                  <a:lnTo>
                    <a:pt x="184" y="1050"/>
                  </a:lnTo>
                  <a:lnTo>
                    <a:pt x="170" y="1035"/>
                  </a:lnTo>
                  <a:lnTo>
                    <a:pt x="156" y="1035"/>
                  </a:lnTo>
                  <a:lnTo>
                    <a:pt x="156" y="1021"/>
                  </a:lnTo>
                  <a:lnTo>
                    <a:pt x="57" y="1021"/>
                  </a:lnTo>
                  <a:lnTo>
                    <a:pt x="42" y="1035"/>
                  </a:lnTo>
                  <a:lnTo>
                    <a:pt x="42" y="1021"/>
                  </a:lnTo>
                  <a:lnTo>
                    <a:pt x="0" y="1021"/>
                  </a:lnTo>
                  <a:lnTo>
                    <a:pt x="0" y="993"/>
                  </a:lnTo>
                  <a:lnTo>
                    <a:pt x="14" y="979"/>
                  </a:lnTo>
                  <a:lnTo>
                    <a:pt x="42" y="993"/>
                  </a:lnTo>
                  <a:lnTo>
                    <a:pt x="57" y="993"/>
                  </a:lnTo>
                  <a:lnTo>
                    <a:pt x="85" y="979"/>
                  </a:lnTo>
                  <a:lnTo>
                    <a:pt x="128" y="979"/>
                  </a:lnTo>
                  <a:lnTo>
                    <a:pt x="128" y="965"/>
                  </a:lnTo>
                  <a:lnTo>
                    <a:pt x="142" y="936"/>
                  </a:lnTo>
                  <a:lnTo>
                    <a:pt x="156" y="936"/>
                  </a:lnTo>
                  <a:lnTo>
                    <a:pt x="156" y="922"/>
                  </a:lnTo>
                  <a:lnTo>
                    <a:pt x="198" y="922"/>
                  </a:lnTo>
                  <a:lnTo>
                    <a:pt x="198" y="936"/>
                  </a:lnTo>
                  <a:lnTo>
                    <a:pt x="255" y="936"/>
                  </a:lnTo>
                  <a:lnTo>
                    <a:pt x="255" y="922"/>
                  </a:lnTo>
                  <a:lnTo>
                    <a:pt x="269" y="922"/>
                  </a:lnTo>
                  <a:lnTo>
                    <a:pt x="269" y="908"/>
                  </a:lnTo>
                  <a:lnTo>
                    <a:pt x="298" y="908"/>
                  </a:lnTo>
                  <a:lnTo>
                    <a:pt x="298" y="879"/>
                  </a:lnTo>
                  <a:lnTo>
                    <a:pt x="326" y="879"/>
                  </a:lnTo>
                  <a:lnTo>
                    <a:pt x="326" y="865"/>
                  </a:lnTo>
                  <a:lnTo>
                    <a:pt x="298" y="879"/>
                  </a:lnTo>
                  <a:lnTo>
                    <a:pt x="269" y="879"/>
                  </a:lnTo>
                  <a:lnTo>
                    <a:pt x="255" y="908"/>
                  </a:lnTo>
                  <a:lnTo>
                    <a:pt x="241" y="879"/>
                  </a:lnTo>
                  <a:lnTo>
                    <a:pt x="227" y="879"/>
                  </a:lnTo>
                  <a:lnTo>
                    <a:pt x="227" y="865"/>
                  </a:lnTo>
                  <a:lnTo>
                    <a:pt x="198" y="865"/>
                  </a:lnTo>
                  <a:lnTo>
                    <a:pt x="198" y="851"/>
                  </a:lnTo>
                  <a:lnTo>
                    <a:pt x="156" y="851"/>
                  </a:lnTo>
                  <a:lnTo>
                    <a:pt x="142" y="808"/>
                  </a:lnTo>
                  <a:lnTo>
                    <a:pt x="198" y="808"/>
                  </a:lnTo>
                  <a:lnTo>
                    <a:pt x="198" y="766"/>
                  </a:lnTo>
                  <a:lnTo>
                    <a:pt x="227" y="766"/>
                  </a:lnTo>
                  <a:lnTo>
                    <a:pt x="241" y="752"/>
                  </a:lnTo>
                  <a:lnTo>
                    <a:pt x="255" y="752"/>
                  </a:lnTo>
                  <a:lnTo>
                    <a:pt x="255" y="709"/>
                  </a:lnTo>
                  <a:lnTo>
                    <a:pt x="241" y="738"/>
                  </a:lnTo>
                  <a:lnTo>
                    <a:pt x="213" y="738"/>
                  </a:lnTo>
                  <a:lnTo>
                    <a:pt x="198" y="709"/>
                  </a:lnTo>
                  <a:lnTo>
                    <a:pt x="198" y="695"/>
                  </a:lnTo>
                  <a:lnTo>
                    <a:pt x="227" y="695"/>
                  </a:lnTo>
                  <a:lnTo>
                    <a:pt x="241" y="681"/>
                  </a:lnTo>
                  <a:lnTo>
                    <a:pt x="255" y="681"/>
                  </a:lnTo>
                  <a:lnTo>
                    <a:pt x="269" y="652"/>
                  </a:lnTo>
                  <a:lnTo>
                    <a:pt x="326" y="652"/>
                  </a:lnTo>
                  <a:lnTo>
                    <a:pt x="326" y="681"/>
                  </a:lnTo>
                  <a:lnTo>
                    <a:pt x="340" y="681"/>
                  </a:lnTo>
                  <a:lnTo>
                    <a:pt x="369" y="695"/>
                  </a:lnTo>
                  <a:lnTo>
                    <a:pt x="369" y="596"/>
                  </a:lnTo>
                  <a:lnTo>
                    <a:pt x="397" y="596"/>
                  </a:lnTo>
                  <a:lnTo>
                    <a:pt x="397" y="582"/>
                  </a:lnTo>
                  <a:lnTo>
                    <a:pt x="383" y="567"/>
                  </a:lnTo>
                  <a:lnTo>
                    <a:pt x="369" y="567"/>
                  </a:lnTo>
                  <a:lnTo>
                    <a:pt x="369" y="525"/>
                  </a:lnTo>
                  <a:lnTo>
                    <a:pt x="383" y="482"/>
                  </a:lnTo>
                  <a:lnTo>
                    <a:pt x="411" y="482"/>
                  </a:lnTo>
                  <a:lnTo>
                    <a:pt x="411" y="468"/>
                  </a:lnTo>
                  <a:lnTo>
                    <a:pt x="397" y="454"/>
                  </a:lnTo>
                  <a:lnTo>
                    <a:pt x="383" y="468"/>
                  </a:lnTo>
                  <a:lnTo>
                    <a:pt x="340" y="468"/>
                  </a:lnTo>
                  <a:lnTo>
                    <a:pt x="340" y="454"/>
                  </a:lnTo>
                  <a:lnTo>
                    <a:pt x="326" y="454"/>
                  </a:lnTo>
                  <a:lnTo>
                    <a:pt x="326" y="468"/>
                  </a:lnTo>
                  <a:lnTo>
                    <a:pt x="298" y="468"/>
                  </a:lnTo>
                  <a:lnTo>
                    <a:pt x="298" y="454"/>
                  </a:lnTo>
                  <a:lnTo>
                    <a:pt x="269" y="454"/>
                  </a:lnTo>
                  <a:lnTo>
                    <a:pt x="269" y="425"/>
                  </a:lnTo>
                  <a:lnTo>
                    <a:pt x="284" y="411"/>
                  </a:lnTo>
                  <a:lnTo>
                    <a:pt x="326" y="411"/>
                  </a:lnTo>
                  <a:lnTo>
                    <a:pt x="326" y="355"/>
                  </a:lnTo>
                  <a:lnTo>
                    <a:pt x="340" y="340"/>
                  </a:lnTo>
                  <a:lnTo>
                    <a:pt x="340" y="298"/>
                  </a:lnTo>
                  <a:lnTo>
                    <a:pt x="326" y="298"/>
                  </a:lnTo>
                  <a:lnTo>
                    <a:pt x="326" y="312"/>
                  </a:lnTo>
                  <a:lnTo>
                    <a:pt x="298" y="312"/>
                  </a:lnTo>
                  <a:lnTo>
                    <a:pt x="298" y="340"/>
                  </a:lnTo>
                  <a:lnTo>
                    <a:pt x="284" y="340"/>
                  </a:lnTo>
                  <a:lnTo>
                    <a:pt x="269" y="355"/>
                  </a:lnTo>
                  <a:lnTo>
                    <a:pt x="255" y="355"/>
                  </a:lnTo>
                  <a:lnTo>
                    <a:pt x="255" y="340"/>
                  </a:lnTo>
                  <a:lnTo>
                    <a:pt x="269" y="312"/>
                  </a:lnTo>
                  <a:lnTo>
                    <a:pt x="284" y="298"/>
                  </a:lnTo>
                  <a:lnTo>
                    <a:pt x="269" y="298"/>
                  </a:lnTo>
                  <a:lnTo>
                    <a:pt x="298" y="284"/>
                  </a:lnTo>
                  <a:lnTo>
                    <a:pt x="298" y="241"/>
                  </a:lnTo>
                  <a:lnTo>
                    <a:pt x="326" y="241"/>
                  </a:lnTo>
                  <a:lnTo>
                    <a:pt x="340" y="199"/>
                  </a:lnTo>
                  <a:lnTo>
                    <a:pt x="326" y="199"/>
                  </a:lnTo>
                  <a:lnTo>
                    <a:pt x="298" y="184"/>
                  </a:lnTo>
                  <a:lnTo>
                    <a:pt x="326" y="184"/>
                  </a:lnTo>
                  <a:lnTo>
                    <a:pt x="340" y="170"/>
                  </a:lnTo>
                  <a:lnTo>
                    <a:pt x="369" y="170"/>
                  </a:lnTo>
                  <a:lnTo>
                    <a:pt x="369" y="128"/>
                  </a:lnTo>
                  <a:lnTo>
                    <a:pt x="340" y="128"/>
                  </a:lnTo>
                  <a:lnTo>
                    <a:pt x="340" y="85"/>
                  </a:lnTo>
                  <a:lnTo>
                    <a:pt x="369" y="71"/>
                  </a:lnTo>
                  <a:lnTo>
                    <a:pt x="369" y="57"/>
                  </a:lnTo>
                  <a:lnTo>
                    <a:pt x="397" y="57"/>
                  </a:lnTo>
                  <a:lnTo>
                    <a:pt x="397" y="28"/>
                  </a:lnTo>
                  <a:lnTo>
                    <a:pt x="411" y="14"/>
                  </a:lnTo>
                  <a:lnTo>
                    <a:pt x="425" y="1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3" name="Freeform 304"/>
            <p:cNvSpPr>
              <a:spLocks/>
            </p:cNvSpPr>
            <p:nvPr/>
          </p:nvSpPr>
          <p:spPr bwMode="auto">
            <a:xfrm>
              <a:off x="1645" y="2426"/>
              <a:ext cx="170" cy="156"/>
            </a:xfrm>
            <a:custGeom>
              <a:avLst/>
              <a:gdLst>
                <a:gd name="T0" fmla="*/ 99 w 170"/>
                <a:gd name="T1" fmla="*/ 0 h 156"/>
                <a:gd name="T2" fmla="*/ 141 w 170"/>
                <a:gd name="T3" fmla="*/ 0 h 156"/>
                <a:gd name="T4" fmla="*/ 141 w 170"/>
                <a:gd name="T5" fmla="*/ 42 h 156"/>
                <a:gd name="T6" fmla="*/ 170 w 170"/>
                <a:gd name="T7" fmla="*/ 42 h 156"/>
                <a:gd name="T8" fmla="*/ 170 w 170"/>
                <a:gd name="T9" fmla="*/ 85 h 156"/>
                <a:gd name="T10" fmla="*/ 156 w 170"/>
                <a:gd name="T11" fmla="*/ 85 h 156"/>
                <a:gd name="T12" fmla="*/ 141 w 170"/>
                <a:gd name="T13" fmla="*/ 99 h 156"/>
                <a:gd name="T14" fmla="*/ 141 w 170"/>
                <a:gd name="T15" fmla="*/ 156 h 156"/>
                <a:gd name="T16" fmla="*/ 99 w 170"/>
                <a:gd name="T17" fmla="*/ 156 h 156"/>
                <a:gd name="T18" fmla="*/ 99 w 170"/>
                <a:gd name="T19" fmla="*/ 113 h 156"/>
                <a:gd name="T20" fmla="*/ 71 w 170"/>
                <a:gd name="T21" fmla="*/ 113 h 156"/>
                <a:gd name="T22" fmla="*/ 71 w 170"/>
                <a:gd name="T23" fmla="*/ 99 h 156"/>
                <a:gd name="T24" fmla="*/ 56 w 170"/>
                <a:gd name="T25" fmla="*/ 99 h 156"/>
                <a:gd name="T26" fmla="*/ 42 w 170"/>
                <a:gd name="T27" fmla="*/ 113 h 156"/>
                <a:gd name="T28" fmla="*/ 28 w 170"/>
                <a:gd name="T29" fmla="*/ 113 h 156"/>
                <a:gd name="T30" fmla="*/ 0 w 170"/>
                <a:gd name="T31" fmla="*/ 99 h 156"/>
                <a:gd name="T32" fmla="*/ 0 w 170"/>
                <a:gd name="T33" fmla="*/ 42 h 156"/>
                <a:gd name="T34" fmla="*/ 28 w 170"/>
                <a:gd name="T35" fmla="*/ 42 h 156"/>
                <a:gd name="T36" fmla="*/ 71 w 170"/>
                <a:gd name="T37" fmla="*/ 42 h 156"/>
                <a:gd name="T38" fmla="*/ 71 w 170"/>
                <a:gd name="T39" fmla="*/ 0 h 156"/>
                <a:gd name="T40" fmla="*/ 99 w 170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0" h="156">
                  <a:moveTo>
                    <a:pt x="99" y="0"/>
                  </a:moveTo>
                  <a:lnTo>
                    <a:pt x="141" y="0"/>
                  </a:lnTo>
                  <a:lnTo>
                    <a:pt x="141" y="42"/>
                  </a:lnTo>
                  <a:lnTo>
                    <a:pt x="170" y="42"/>
                  </a:lnTo>
                  <a:lnTo>
                    <a:pt x="170" y="85"/>
                  </a:lnTo>
                  <a:lnTo>
                    <a:pt x="156" y="85"/>
                  </a:lnTo>
                  <a:lnTo>
                    <a:pt x="141" y="99"/>
                  </a:lnTo>
                  <a:lnTo>
                    <a:pt x="141" y="156"/>
                  </a:lnTo>
                  <a:lnTo>
                    <a:pt x="99" y="156"/>
                  </a:lnTo>
                  <a:lnTo>
                    <a:pt x="99" y="113"/>
                  </a:lnTo>
                  <a:lnTo>
                    <a:pt x="71" y="113"/>
                  </a:lnTo>
                  <a:lnTo>
                    <a:pt x="71" y="99"/>
                  </a:lnTo>
                  <a:lnTo>
                    <a:pt x="56" y="99"/>
                  </a:lnTo>
                  <a:lnTo>
                    <a:pt x="42" y="113"/>
                  </a:lnTo>
                  <a:lnTo>
                    <a:pt x="28" y="113"/>
                  </a:lnTo>
                  <a:lnTo>
                    <a:pt x="0" y="99"/>
                  </a:lnTo>
                  <a:lnTo>
                    <a:pt x="0" y="42"/>
                  </a:lnTo>
                  <a:lnTo>
                    <a:pt x="28" y="42"/>
                  </a:lnTo>
                  <a:lnTo>
                    <a:pt x="71" y="42"/>
                  </a:lnTo>
                  <a:lnTo>
                    <a:pt x="71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4" name="Freeform 305"/>
            <p:cNvSpPr>
              <a:spLocks/>
            </p:cNvSpPr>
            <p:nvPr/>
          </p:nvSpPr>
          <p:spPr bwMode="auto">
            <a:xfrm>
              <a:off x="1872" y="2014"/>
              <a:ext cx="85" cy="71"/>
            </a:xfrm>
            <a:custGeom>
              <a:avLst/>
              <a:gdLst>
                <a:gd name="T0" fmla="*/ 85 w 85"/>
                <a:gd name="T1" fmla="*/ 0 h 71"/>
                <a:gd name="T2" fmla="*/ 85 w 85"/>
                <a:gd name="T3" fmla="*/ 57 h 71"/>
                <a:gd name="T4" fmla="*/ 42 w 85"/>
                <a:gd name="T5" fmla="*/ 57 h 71"/>
                <a:gd name="T6" fmla="*/ 14 w 85"/>
                <a:gd name="T7" fmla="*/ 71 h 71"/>
                <a:gd name="T8" fmla="*/ 0 w 85"/>
                <a:gd name="T9" fmla="*/ 57 h 71"/>
                <a:gd name="T10" fmla="*/ 14 w 85"/>
                <a:gd name="T11" fmla="*/ 43 h 71"/>
                <a:gd name="T12" fmla="*/ 42 w 85"/>
                <a:gd name="T13" fmla="*/ 43 h 71"/>
                <a:gd name="T14" fmla="*/ 85 w 85"/>
                <a:gd name="T15" fmla="*/ 0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71">
                  <a:moveTo>
                    <a:pt x="85" y="0"/>
                  </a:moveTo>
                  <a:lnTo>
                    <a:pt x="85" y="57"/>
                  </a:lnTo>
                  <a:lnTo>
                    <a:pt x="42" y="57"/>
                  </a:lnTo>
                  <a:lnTo>
                    <a:pt x="14" y="71"/>
                  </a:lnTo>
                  <a:lnTo>
                    <a:pt x="0" y="57"/>
                  </a:lnTo>
                  <a:lnTo>
                    <a:pt x="14" y="43"/>
                  </a:lnTo>
                  <a:lnTo>
                    <a:pt x="42" y="4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5" name="Freeform 306"/>
            <p:cNvSpPr>
              <a:spLocks/>
            </p:cNvSpPr>
            <p:nvPr/>
          </p:nvSpPr>
          <p:spPr bwMode="auto">
            <a:xfrm>
              <a:off x="1857" y="2114"/>
              <a:ext cx="71" cy="71"/>
            </a:xfrm>
            <a:custGeom>
              <a:avLst/>
              <a:gdLst>
                <a:gd name="T0" fmla="*/ 57 w 71"/>
                <a:gd name="T1" fmla="*/ 0 h 71"/>
                <a:gd name="T2" fmla="*/ 57 w 71"/>
                <a:gd name="T3" fmla="*/ 14 h 71"/>
                <a:gd name="T4" fmla="*/ 71 w 71"/>
                <a:gd name="T5" fmla="*/ 28 h 71"/>
                <a:gd name="T6" fmla="*/ 57 w 71"/>
                <a:gd name="T7" fmla="*/ 56 h 71"/>
                <a:gd name="T8" fmla="*/ 57 w 71"/>
                <a:gd name="T9" fmla="*/ 71 h 71"/>
                <a:gd name="T10" fmla="*/ 29 w 71"/>
                <a:gd name="T11" fmla="*/ 71 h 71"/>
                <a:gd name="T12" fmla="*/ 29 w 71"/>
                <a:gd name="T13" fmla="*/ 28 h 71"/>
                <a:gd name="T14" fmla="*/ 0 w 71"/>
                <a:gd name="T15" fmla="*/ 28 h 71"/>
                <a:gd name="T16" fmla="*/ 29 w 71"/>
                <a:gd name="T17" fmla="*/ 14 h 71"/>
                <a:gd name="T18" fmla="*/ 57 w 71"/>
                <a:gd name="T19" fmla="*/ 14 h 71"/>
                <a:gd name="T20" fmla="*/ 57 w 71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71">
                  <a:moveTo>
                    <a:pt x="57" y="0"/>
                  </a:moveTo>
                  <a:lnTo>
                    <a:pt x="57" y="14"/>
                  </a:lnTo>
                  <a:lnTo>
                    <a:pt x="71" y="28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29" y="71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29" y="14"/>
                  </a:lnTo>
                  <a:lnTo>
                    <a:pt x="57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6" name="Freeform 307"/>
            <p:cNvSpPr>
              <a:spLocks/>
            </p:cNvSpPr>
            <p:nvPr/>
          </p:nvSpPr>
          <p:spPr bwMode="auto">
            <a:xfrm>
              <a:off x="1872" y="2582"/>
              <a:ext cx="42" cy="42"/>
            </a:xfrm>
            <a:custGeom>
              <a:avLst/>
              <a:gdLst>
                <a:gd name="T0" fmla="*/ 42 w 42"/>
                <a:gd name="T1" fmla="*/ 0 h 42"/>
                <a:gd name="T2" fmla="*/ 14 w 42"/>
                <a:gd name="T3" fmla="*/ 0 h 42"/>
                <a:gd name="T4" fmla="*/ 14 w 42"/>
                <a:gd name="T5" fmla="*/ 42 h 42"/>
                <a:gd name="T6" fmla="*/ 0 w 42"/>
                <a:gd name="T7" fmla="*/ 0 h 42"/>
                <a:gd name="T8" fmla="*/ 42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42" y="0"/>
                  </a:moveTo>
                  <a:lnTo>
                    <a:pt x="14" y="0"/>
                  </a:lnTo>
                  <a:lnTo>
                    <a:pt x="14" y="42"/>
                  </a:lnTo>
                  <a:lnTo>
                    <a:pt x="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7" name="Freeform 308"/>
            <p:cNvSpPr>
              <a:spLocks/>
            </p:cNvSpPr>
            <p:nvPr/>
          </p:nvSpPr>
          <p:spPr bwMode="auto">
            <a:xfrm>
              <a:off x="2311" y="1887"/>
              <a:ext cx="43" cy="56"/>
            </a:xfrm>
            <a:custGeom>
              <a:avLst/>
              <a:gdLst>
                <a:gd name="T0" fmla="*/ 28 w 43"/>
                <a:gd name="T1" fmla="*/ 0 h 56"/>
                <a:gd name="T2" fmla="*/ 43 w 43"/>
                <a:gd name="T3" fmla="*/ 0 h 56"/>
                <a:gd name="T4" fmla="*/ 43 w 43"/>
                <a:gd name="T5" fmla="*/ 56 h 56"/>
                <a:gd name="T6" fmla="*/ 28 w 43"/>
                <a:gd name="T7" fmla="*/ 28 h 56"/>
                <a:gd name="T8" fmla="*/ 0 w 43"/>
                <a:gd name="T9" fmla="*/ 28 h 56"/>
                <a:gd name="T10" fmla="*/ 0 w 43"/>
                <a:gd name="T11" fmla="*/ 14 h 56"/>
                <a:gd name="T12" fmla="*/ 14 w 43"/>
                <a:gd name="T13" fmla="*/ 14 h 56"/>
                <a:gd name="T14" fmla="*/ 28 w 43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56">
                  <a:moveTo>
                    <a:pt x="28" y="0"/>
                  </a:moveTo>
                  <a:lnTo>
                    <a:pt x="43" y="0"/>
                  </a:lnTo>
                  <a:lnTo>
                    <a:pt x="43" y="56"/>
                  </a:lnTo>
                  <a:lnTo>
                    <a:pt x="28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14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8" name="Freeform 309"/>
            <p:cNvSpPr>
              <a:spLocks/>
            </p:cNvSpPr>
            <p:nvPr/>
          </p:nvSpPr>
          <p:spPr bwMode="auto">
            <a:xfrm>
              <a:off x="6876" y="2795"/>
              <a:ext cx="1574" cy="922"/>
            </a:xfrm>
            <a:custGeom>
              <a:avLst/>
              <a:gdLst>
                <a:gd name="T0" fmla="*/ 1319 w 1574"/>
                <a:gd name="T1" fmla="*/ 70 h 922"/>
                <a:gd name="T2" fmla="*/ 1390 w 1574"/>
                <a:gd name="T3" fmla="*/ 127 h 922"/>
                <a:gd name="T4" fmla="*/ 1418 w 1574"/>
                <a:gd name="T5" fmla="*/ 70 h 922"/>
                <a:gd name="T6" fmla="*/ 1461 w 1574"/>
                <a:gd name="T7" fmla="*/ 70 h 922"/>
                <a:gd name="T8" fmla="*/ 1532 w 1574"/>
                <a:gd name="T9" fmla="*/ 0 h 922"/>
                <a:gd name="T10" fmla="*/ 1574 w 1574"/>
                <a:gd name="T11" fmla="*/ 28 h 922"/>
                <a:gd name="T12" fmla="*/ 1560 w 1574"/>
                <a:gd name="T13" fmla="*/ 113 h 922"/>
                <a:gd name="T14" fmla="*/ 1518 w 1574"/>
                <a:gd name="T15" fmla="*/ 184 h 922"/>
                <a:gd name="T16" fmla="*/ 1518 w 1574"/>
                <a:gd name="T17" fmla="*/ 227 h 922"/>
                <a:gd name="T18" fmla="*/ 1489 w 1574"/>
                <a:gd name="T19" fmla="*/ 255 h 922"/>
                <a:gd name="T20" fmla="*/ 1447 w 1574"/>
                <a:gd name="T21" fmla="*/ 255 h 922"/>
                <a:gd name="T22" fmla="*/ 1475 w 1574"/>
                <a:gd name="T23" fmla="*/ 198 h 922"/>
                <a:gd name="T24" fmla="*/ 1376 w 1574"/>
                <a:gd name="T25" fmla="*/ 241 h 922"/>
                <a:gd name="T26" fmla="*/ 1347 w 1574"/>
                <a:gd name="T27" fmla="*/ 198 h 922"/>
                <a:gd name="T28" fmla="*/ 1319 w 1574"/>
                <a:gd name="T29" fmla="*/ 397 h 922"/>
                <a:gd name="T30" fmla="*/ 1347 w 1574"/>
                <a:gd name="T31" fmla="*/ 453 h 922"/>
                <a:gd name="T32" fmla="*/ 1319 w 1574"/>
                <a:gd name="T33" fmla="*/ 482 h 922"/>
                <a:gd name="T34" fmla="*/ 1362 w 1574"/>
                <a:gd name="T35" fmla="*/ 524 h 922"/>
                <a:gd name="T36" fmla="*/ 1390 w 1574"/>
                <a:gd name="T37" fmla="*/ 581 h 922"/>
                <a:gd name="T38" fmla="*/ 1432 w 1574"/>
                <a:gd name="T39" fmla="*/ 709 h 922"/>
                <a:gd name="T40" fmla="*/ 1376 w 1574"/>
                <a:gd name="T41" fmla="*/ 709 h 922"/>
                <a:gd name="T42" fmla="*/ 1276 w 1574"/>
                <a:gd name="T43" fmla="*/ 737 h 922"/>
                <a:gd name="T44" fmla="*/ 1149 w 1574"/>
                <a:gd name="T45" fmla="*/ 709 h 922"/>
                <a:gd name="T46" fmla="*/ 1050 w 1574"/>
                <a:gd name="T47" fmla="*/ 709 h 922"/>
                <a:gd name="T48" fmla="*/ 1007 w 1574"/>
                <a:gd name="T49" fmla="*/ 709 h 922"/>
                <a:gd name="T50" fmla="*/ 851 w 1574"/>
                <a:gd name="T51" fmla="*/ 695 h 922"/>
                <a:gd name="T52" fmla="*/ 780 w 1574"/>
                <a:gd name="T53" fmla="*/ 638 h 922"/>
                <a:gd name="T54" fmla="*/ 653 w 1574"/>
                <a:gd name="T55" fmla="*/ 695 h 922"/>
                <a:gd name="T56" fmla="*/ 596 w 1574"/>
                <a:gd name="T57" fmla="*/ 680 h 922"/>
                <a:gd name="T58" fmla="*/ 397 w 1574"/>
                <a:gd name="T59" fmla="*/ 695 h 922"/>
                <a:gd name="T60" fmla="*/ 341 w 1574"/>
                <a:gd name="T61" fmla="*/ 737 h 922"/>
                <a:gd name="T62" fmla="*/ 327 w 1574"/>
                <a:gd name="T63" fmla="*/ 851 h 922"/>
                <a:gd name="T64" fmla="*/ 256 w 1574"/>
                <a:gd name="T65" fmla="*/ 879 h 922"/>
                <a:gd name="T66" fmla="*/ 213 w 1574"/>
                <a:gd name="T67" fmla="*/ 879 h 922"/>
                <a:gd name="T68" fmla="*/ 185 w 1574"/>
                <a:gd name="T69" fmla="*/ 808 h 922"/>
                <a:gd name="T70" fmla="*/ 142 w 1574"/>
                <a:gd name="T71" fmla="*/ 766 h 922"/>
                <a:gd name="T72" fmla="*/ 114 w 1574"/>
                <a:gd name="T73" fmla="*/ 709 h 922"/>
                <a:gd name="T74" fmla="*/ 86 w 1574"/>
                <a:gd name="T75" fmla="*/ 638 h 922"/>
                <a:gd name="T76" fmla="*/ 57 w 1574"/>
                <a:gd name="T77" fmla="*/ 581 h 922"/>
                <a:gd name="T78" fmla="*/ 29 w 1574"/>
                <a:gd name="T79" fmla="*/ 567 h 922"/>
                <a:gd name="T80" fmla="*/ 0 w 1574"/>
                <a:gd name="T81" fmla="*/ 482 h 922"/>
                <a:gd name="T82" fmla="*/ 43 w 1574"/>
                <a:gd name="T83" fmla="*/ 468 h 922"/>
                <a:gd name="T84" fmla="*/ 86 w 1574"/>
                <a:gd name="T85" fmla="*/ 411 h 922"/>
                <a:gd name="T86" fmla="*/ 142 w 1574"/>
                <a:gd name="T87" fmla="*/ 354 h 922"/>
                <a:gd name="T88" fmla="*/ 199 w 1574"/>
                <a:gd name="T89" fmla="*/ 425 h 922"/>
                <a:gd name="T90" fmla="*/ 227 w 1574"/>
                <a:gd name="T91" fmla="*/ 482 h 922"/>
                <a:gd name="T92" fmla="*/ 270 w 1574"/>
                <a:gd name="T93" fmla="*/ 524 h 922"/>
                <a:gd name="T94" fmla="*/ 298 w 1574"/>
                <a:gd name="T95" fmla="*/ 524 h 922"/>
                <a:gd name="T96" fmla="*/ 327 w 1574"/>
                <a:gd name="T97" fmla="*/ 482 h 922"/>
                <a:gd name="T98" fmla="*/ 468 w 1574"/>
                <a:gd name="T99" fmla="*/ 453 h 922"/>
                <a:gd name="T100" fmla="*/ 468 w 1574"/>
                <a:gd name="T101" fmla="*/ 411 h 922"/>
                <a:gd name="T102" fmla="*/ 568 w 1574"/>
                <a:gd name="T103" fmla="*/ 354 h 922"/>
                <a:gd name="T104" fmla="*/ 653 w 1574"/>
                <a:gd name="T105" fmla="*/ 312 h 922"/>
                <a:gd name="T106" fmla="*/ 724 w 1574"/>
                <a:gd name="T107" fmla="*/ 283 h 922"/>
                <a:gd name="T108" fmla="*/ 851 w 1574"/>
                <a:gd name="T109" fmla="*/ 241 h 922"/>
                <a:gd name="T110" fmla="*/ 950 w 1574"/>
                <a:gd name="T111" fmla="*/ 283 h 922"/>
                <a:gd name="T112" fmla="*/ 950 w 1574"/>
                <a:gd name="T113" fmla="*/ 354 h 922"/>
                <a:gd name="T114" fmla="*/ 1149 w 1574"/>
                <a:gd name="T115" fmla="*/ 397 h 922"/>
                <a:gd name="T116" fmla="*/ 1191 w 1574"/>
                <a:gd name="T117" fmla="*/ 312 h 922"/>
                <a:gd name="T118" fmla="*/ 1234 w 1574"/>
                <a:gd name="T119" fmla="*/ 283 h 922"/>
                <a:gd name="T120" fmla="*/ 1248 w 1574"/>
                <a:gd name="T121" fmla="*/ 184 h 922"/>
                <a:gd name="T122" fmla="*/ 1248 w 1574"/>
                <a:gd name="T123" fmla="*/ 141 h 922"/>
                <a:gd name="T124" fmla="*/ 1291 w 1574"/>
                <a:gd name="T125" fmla="*/ 0 h 9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74" h="922">
                  <a:moveTo>
                    <a:pt x="1291" y="0"/>
                  </a:moveTo>
                  <a:lnTo>
                    <a:pt x="1319" y="0"/>
                  </a:lnTo>
                  <a:lnTo>
                    <a:pt x="1319" y="70"/>
                  </a:lnTo>
                  <a:lnTo>
                    <a:pt x="1291" y="70"/>
                  </a:lnTo>
                  <a:lnTo>
                    <a:pt x="1291" y="127"/>
                  </a:lnTo>
                  <a:lnTo>
                    <a:pt x="1390" y="127"/>
                  </a:lnTo>
                  <a:lnTo>
                    <a:pt x="1404" y="113"/>
                  </a:lnTo>
                  <a:lnTo>
                    <a:pt x="1404" y="70"/>
                  </a:lnTo>
                  <a:lnTo>
                    <a:pt x="1418" y="70"/>
                  </a:lnTo>
                  <a:lnTo>
                    <a:pt x="1432" y="28"/>
                  </a:lnTo>
                  <a:lnTo>
                    <a:pt x="1432" y="70"/>
                  </a:lnTo>
                  <a:lnTo>
                    <a:pt x="1461" y="70"/>
                  </a:lnTo>
                  <a:lnTo>
                    <a:pt x="1461" y="28"/>
                  </a:lnTo>
                  <a:lnTo>
                    <a:pt x="1503" y="28"/>
                  </a:lnTo>
                  <a:lnTo>
                    <a:pt x="1532" y="0"/>
                  </a:lnTo>
                  <a:lnTo>
                    <a:pt x="1560" y="0"/>
                  </a:lnTo>
                  <a:lnTo>
                    <a:pt x="1560" y="28"/>
                  </a:lnTo>
                  <a:lnTo>
                    <a:pt x="1574" y="28"/>
                  </a:lnTo>
                  <a:lnTo>
                    <a:pt x="1574" y="70"/>
                  </a:lnTo>
                  <a:lnTo>
                    <a:pt x="1532" y="70"/>
                  </a:lnTo>
                  <a:lnTo>
                    <a:pt x="1560" y="113"/>
                  </a:lnTo>
                  <a:lnTo>
                    <a:pt x="1532" y="113"/>
                  </a:lnTo>
                  <a:lnTo>
                    <a:pt x="1532" y="170"/>
                  </a:lnTo>
                  <a:lnTo>
                    <a:pt x="1518" y="184"/>
                  </a:lnTo>
                  <a:lnTo>
                    <a:pt x="1503" y="184"/>
                  </a:lnTo>
                  <a:lnTo>
                    <a:pt x="1503" y="198"/>
                  </a:lnTo>
                  <a:lnTo>
                    <a:pt x="1518" y="227"/>
                  </a:lnTo>
                  <a:lnTo>
                    <a:pt x="1503" y="241"/>
                  </a:lnTo>
                  <a:lnTo>
                    <a:pt x="1489" y="241"/>
                  </a:lnTo>
                  <a:lnTo>
                    <a:pt x="1489" y="255"/>
                  </a:lnTo>
                  <a:lnTo>
                    <a:pt x="1475" y="283"/>
                  </a:lnTo>
                  <a:lnTo>
                    <a:pt x="1432" y="283"/>
                  </a:lnTo>
                  <a:lnTo>
                    <a:pt x="1447" y="255"/>
                  </a:lnTo>
                  <a:lnTo>
                    <a:pt x="1461" y="241"/>
                  </a:lnTo>
                  <a:lnTo>
                    <a:pt x="1475" y="241"/>
                  </a:lnTo>
                  <a:lnTo>
                    <a:pt x="1475" y="198"/>
                  </a:lnTo>
                  <a:lnTo>
                    <a:pt x="1461" y="227"/>
                  </a:lnTo>
                  <a:lnTo>
                    <a:pt x="1447" y="241"/>
                  </a:lnTo>
                  <a:lnTo>
                    <a:pt x="1376" y="241"/>
                  </a:lnTo>
                  <a:lnTo>
                    <a:pt x="1376" y="184"/>
                  </a:lnTo>
                  <a:lnTo>
                    <a:pt x="1347" y="184"/>
                  </a:lnTo>
                  <a:lnTo>
                    <a:pt x="1347" y="198"/>
                  </a:lnTo>
                  <a:lnTo>
                    <a:pt x="1319" y="198"/>
                  </a:lnTo>
                  <a:lnTo>
                    <a:pt x="1319" y="354"/>
                  </a:lnTo>
                  <a:lnTo>
                    <a:pt x="1319" y="397"/>
                  </a:lnTo>
                  <a:lnTo>
                    <a:pt x="1333" y="397"/>
                  </a:lnTo>
                  <a:lnTo>
                    <a:pt x="1333" y="425"/>
                  </a:lnTo>
                  <a:lnTo>
                    <a:pt x="1347" y="453"/>
                  </a:lnTo>
                  <a:lnTo>
                    <a:pt x="1347" y="468"/>
                  </a:lnTo>
                  <a:lnTo>
                    <a:pt x="1319" y="468"/>
                  </a:lnTo>
                  <a:lnTo>
                    <a:pt x="1319" y="482"/>
                  </a:lnTo>
                  <a:lnTo>
                    <a:pt x="1276" y="482"/>
                  </a:lnTo>
                  <a:lnTo>
                    <a:pt x="1276" y="524"/>
                  </a:lnTo>
                  <a:lnTo>
                    <a:pt x="1362" y="524"/>
                  </a:lnTo>
                  <a:lnTo>
                    <a:pt x="1362" y="567"/>
                  </a:lnTo>
                  <a:lnTo>
                    <a:pt x="1390" y="567"/>
                  </a:lnTo>
                  <a:lnTo>
                    <a:pt x="1390" y="581"/>
                  </a:lnTo>
                  <a:lnTo>
                    <a:pt x="1461" y="581"/>
                  </a:lnTo>
                  <a:lnTo>
                    <a:pt x="1461" y="709"/>
                  </a:lnTo>
                  <a:lnTo>
                    <a:pt x="1432" y="709"/>
                  </a:lnTo>
                  <a:lnTo>
                    <a:pt x="1418" y="737"/>
                  </a:lnTo>
                  <a:lnTo>
                    <a:pt x="1376" y="737"/>
                  </a:lnTo>
                  <a:lnTo>
                    <a:pt x="1376" y="709"/>
                  </a:lnTo>
                  <a:lnTo>
                    <a:pt x="1347" y="695"/>
                  </a:lnTo>
                  <a:lnTo>
                    <a:pt x="1276" y="695"/>
                  </a:lnTo>
                  <a:lnTo>
                    <a:pt x="1276" y="737"/>
                  </a:lnTo>
                  <a:lnTo>
                    <a:pt x="1206" y="737"/>
                  </a:lnTo>
                  <a:lnTo>
                    <a:pt x="1206" y="709"/>
                  </a:lnTo>
                  <a:lnTo>
                    <a:pt x="1149" y="709"/>
                  </a:lnTo>
                  <a:lnTo>
                    <a:pt x="1149" y="695"/>
                  </a:lnTo>
                  <a:lnTo>
                    <a:pt x="1064" y="695"/>
                  </a:lnTo>
                  <a:lnTo>
                    <a:pt x="1050" y="709"/>
                  </a:lnTo>
                  <a:lnTo>
                    <a:pt x="1035" y="737"/>
                  </a:lnTo>
                  <a:lnTo>
                    <a:pt x="1007" y="737"/>
                  </a:lnTo>
                  <a:lnTo>
                    <a:pt x="1007" y="709"/>
                  </a:lnTo>
                  <a:lnTo>
                    <a:pt x="865" y="709"/>
                  </a:lnTo>
                  <a:lnTo>
                    <a:pt x="865" y="695"/>
                  </a:lnTo>
                  <a:lnTo>
                    <a:pt x="851" y="695"/>
                  </a:lnTo>
                  <a:lnTo>
                    <a:pt x="837" y="680"/>
                  </a:lnTo>
                  <a:lnTo>
                    <a:pt x="794" y="680"/>
                  </a:lnTo>
                  <a:lnTo>
                    <a:pt x="780" y="638"/>
                  </a:lnTo>
                  <a:lnTo>
                    <a:pt x="681" y="638"/>
                  </a:lnTo>
                  <a:lnTo>
                    <a:pt x="681" y="695"/>
                  </a:lnTo>
                  <a:lnTo>
                    <a:pt x="653" y="695"/>
                  </a:lnTo>
                  <a:lnTo>
                    <a:pt x="638" y="709"/>
                  </a:lnTo>
                  <a:lnTo>
                    <a:pt x="596" y="709"/>
                  </a:lnTo>
                  <a:lnTo>
                    <a:pt x="596" y="680"/>
                  </a:lnTo>
                  <a:lnTo>
                    <a:pt x="582" y="638"/>
                  </a:lnTo>
                  <a:lnTo>
                    <a:pt x="426" y="638"/>
                  </a:lnTo>
                  <a:lnTo>
                    <a:pt x="397" y="695"/>
                  </a:lnTo>
                  <a:lnTo>
                    <a:pt x="397" y="709"/>
                  </a:lnTo>
                  <a:lnTo>
                    <a:pt x="355" y="709"/>
                  </a:lnTo>
                  <a:lnTo>
                    <a:pt x="341" y="737"/>
                  </a:lnTo>
                  <a:lnTo>
                    <a:pt x="298" y="737"/>
                  </a:lnTo>
                  <a:lnTo>
                    <a:pt x="298" y="851"/>
                  </a:lnTo>
                  <a:lnTo>
                    <a:pt x="327" y="851"/>
                  </a:lnTo>
                  <a:lnTo>
                    <a:pt x="341" y="865"/>
                  </a:lnTo>
                  <a:lnTo>
                    <a:pt x="341" y="879"/>
                  </a:lnTo>
                  <a:lnTo>
                    <a:pt x="256" y="879"/>
                  </a:lnTo>
                  <a:lnTo>
                    <a:pt x="256" y="922"/>
                  </a:lnTo>
                  <a:lnTo>
                    <a:pt x="213" y="922"/>
                  </a:lnTo>
                  <a:lnTo>
                    <a:pt x="213" y="879"/>
                  </a:lnTo>
                  <a:lnTo>
                    <a:pt x="199" y="879"/>
                  </a:lnTo>
                  <a:lnTo>
                    <a:pt x="185" y="865"/>
                  </a:lnTo>
                  <a:lnTo>
                    <a:pt x="185" y="808"/>
                  </a:lnTo>
                  <a:lnTo>
                    <a:pt x="156" y="808"/>
                  </a:lnTo>
                  <a:lnTo>
                    <a:pt x="156" y="794"/>
                  </a:lnTo>
                  <a:lnTo>
                    <a:pt x="142" y="766"/>
                  </a:lnTo>
                  <a:lnTo>
                    <a:pt x="142" y="737"/>
                  </a:lnTo>
                  <a:lnTo>
                    <a:pt x="114" y="737"/>
                  </a:lnTo>
                  <a:lnTo>
                    <a:pt x="114" y="709"/>
                  </a:lnTo>
                  <a:lnTo>
                    <a:pt x="100" y="695"/>
                  </a:lnTo>
                  <a:lnTo>
                    <a:pt x="86" y="695"/>
                  </a:lnTo>
                  <a:lnTo>
                    <a:pt x="86" y="638"/>
                  </a:lnTo>
                  <a:lnTo>
                    <a:pt x="71" y="638"/>
                  </a:lnTo>
                  <a:lnTo>
                    <a:pt x="57" y="595"/>
                  </a:lnTo>
                  <a:lnTo>
                    <a:pt x="57" y="581"/>
                  </a:lnTo>
                  <a:lnTo>
                    <a:pt x="43" y="581"/>
                  </a:lnTo>
                  <a:lnTo>
                    <a:pt x="43" y="567"/>
                  </a:lnTo>
                  <a:lnTo>
                    <a:pt x="29" y="567"/>
                  </a:lnTo>
                  <a:lnTo>
                    <a:pt x="15" y="539"/>
                  </a:lnTo>
                  <a:lnTo>
                    <a:pt x="15" y="510"/>
                  </a:lnTo>
                  <a:lnTo>
                    <a:pt x="0" y="482"/>
                  </a:lnTo>
                  <a:lnTo>
                    <a:pt x="15" y="482"/>
                  </a:lnTo>
                  <a:lnTo>
                    <a:pt x="29" y="468"/>
                  </a:lnTo>
                  <a:lnTo>
                    <a:pt x="43" y="468"/>
                  </a:lnTo>
                  <a:lnTo>
                    <a:pt x="57" y="453"/>
                  </a:lnTo>
                  <a:lnTo>
                    <a:pt x="71" y="425"/>
                  </a:lnTo>
                  <a:lnTo>
                    <a:pt x="86" y="411"/>
                  </a:lnTo>
                  <a:lnTo>
                    <a:pt x="100" y="411"/>
                  </a:lnTo>
                  <a:lnTo>
                    <a:pt x="114" y="397"/>
                  </a:lnTo>
                  <a:lnTo>
                    <a:pt x="142" y="354"/>
                  </a:lnTo>
                  <a:lnTo>
                    <a:pt x="185" y="354"/>
                  </a:lnTo>
                  <a:lnTo>
                    <a:pt x="185" y="411"/>
                  </a:lnTo>
                  <a:lnTo>
                    <a:pt x="199" y="425"/>
                  </a:lnTo>
                  <a:lnTo>
                    <a:pt x="213" y="425"/>
                  </a:lnTo>
                  <a:lnTo>
                    <a:pt x="213" y="482"/>
                  </a:lnTo>
                  <a:lnTo>
                    <a:pt x="227" y="482"/>
                  </a:lnTo>
                  <a:lnTo>
                    <a:pt x="241" y="510"/>
                  </a:lnTo>
                  <a:lnTo>
                    <a:pt x="256" y="524"/>
                  </a:lnTo>
                  <a:lnTo>
                    <a:pt x="270" y="524"/>
                  </a:lnTo>
                  <a:lnTo>
                    <a:pt x="284" y="539"/>
                  </a:lnTo>
                  <a:lnTo>
                    <a:pt x="298" y="567"/>
                  </a:lnTo>
                  <a:lnTo>
                    <a:pt x="298" y="524"/>
                  </a:lnTo>
                  <a:lnTo>
                    <a:pt x="312" y="524"/>
                  </a:lnTo>
                  <a:lnTo>
                    <a:pt x="312" y="510"/>
                  </a:lnTo>
                  <a:lnTo>
                    <a:pt x="327" y="482"/>
                  </a:lnTo>
                  <a:lnTo>
                    <a:pt x="440" y="482"/>
                  </a:lnTo>
                  <a:lnTo>
                    <a:pt x="440" y="468"/>
                  </a:lnTo>
                  <a:lnTo>
                    <a:pt x="468" y="453"/>
                  </a:lnTo>
                  <a:lnTo>
                    <a:pt x="497" y="453"/>
                  </a:lnTo>
                  <a:lnTo>
                    <a:pt x="497" y="411"/>
                  </a:lnTo>
                  <a:lnTo>
                    <a:pt x="468" y="411"/>
                  </a:lnTo>
                  <a:lnTo>
                    <a:pt x="482" y="397"/>
                  </a:lnTo>
                  <a:lnTo>
                    <a:pt x="553" y="397"/>
                  </a:lnTo>
                  <a:lnTo>
                    <a:pt x="568" y="354"/>
                  </a:lnTo>
                  <a:lnTo>
                    <a:pt x="596" y="354"/>
                  </a:lnTo>
                  <a:lnTo>
                    <a:pt x="610" y="312"/>
                  </a:lnTo>
                  <a:lnTo>
                    <a:pt x="653" y="312"/>
                  </a:lnTo>
                  <a:lnTo>
                    <a:pt x="667" y="297"/>
                  </a:lnTo>
                  <a:lnTo>
                    <a:pt x="709" y="297"/>
                  </a:lnTo>
                  <a:lnTo>
                    <a:pt x="724" y="283"/>
                  </a:lnTo>
                  <a:lnTo>
                    <a:pt x="752" y="283"/>
                  </a:lnTo>
                  <a:lnTo>
                    <a:pt x="752" y="241"/>
                  </a:lnTo>
                  <a:lnTo>
                    <a:pt x="851" y="241"/>
                  </a:lnTo>
                  <a:lnTo>
                    <a:pt x="865" y="255"/>
                  </a:lnTo>
                  <a:lnTo>
                    <a:pt x="865" y="283"/>
                  </a:lnTo>
                  <a:lnTo>
                    <a:pt x="950" y="283"/>
                  </a:lnTo>
                  <a:lnTo>
                    <a:pt x="965" y="297"/>
                  </a:lnTo>
                  <a:lnTo>
                    <a:pt x="965" y="312"/>
                  </a:lnTo>
                  <a:lnTo>
                    <a:pt x="950" y="354"/>
                  </a:lnTo>
                  <a:lnTo>
                    <a:pt x="1092" y="354"/>
                  </a:lnTo>
                  <a:lnTo>
                    <a:pt x="1106" y="397"/>
                  </a:lnTo>
                  <a:lnTo>
                    <a:pt x="1149" y="397"/>
                  </a:lnTo>
                  <a:lnTo>
                    <a:pt x="1149" y="354"/>
                  </a:lnTo>
                  <a:lnTo>
                    <a:pt x="1191" y="354"/>
                  </a:lnTo>
                  <a:lnTo>
                    <a:pt x="1191" y="312"/>
                  </a:lnTo>
                  <a:lnTo>
                    <a:pt x="1220" y="312"/>
                  </a:lnTo>
                  <a:lnTo>
                    <a:pt x="1220" y="283"/>
                  </a:lnTo>
                  <a:lnTo>
                    <a:pt x="1234" y="283"/>
                  </a:lnTo>
                  <a:lnTo>
                    <a:pt x="1234" y="241"/>
                  </a:lnTo>
                  <a:lnTo>
                    <a:pt x="1248" y="241"/>
                  </a:lnTo>
                  <a:lnTo>
                    <a:pt x="1248" y="184"/>
                  </a:lnTo>
                  <a:lnTo>
                    <a:pt x="1276" y="184"/>
                  </a:lnTo>
                  <a:lnTo>
                    <a:pt x="1276" y="141"/>
                  </a:lnTo>
                  <a:lnTo>
                    <a:pt x="1248" y="141"/>
                  </a:lnTo>
                  <a:lnTo>
                    <a:pt x="1276" y="127"/>
                  </a:lnTo>
                  <a:lnTo>
                    <a:pt x="1276" y="14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16829" name="AutoShape 310"/>
            <p:cNvSpPr>
              <a:spLocks noChangeArrowheads="1"/>
            </p:cNvSpPr>
            <p:nvPr/>
          </p:nvSpPr>
          <p:spPr bwMode="auto">
            <a:xfrm>
              <a:off x="6621" y="4511"/>
              <a:ext cx="2042" cy="2043"/>
            </a:xfrm>
            <a:prstGeom prst="roundRect">
              <a:avLst>
                <a:gd name="adj" fmla="val 5208"/>
              </a:avLst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0" name="Rectangle 311"/>
            <p:cNvSpPr>
              <a:spLocks noChangeArrowheads="1"/>
            </p:cNvSpPr>
            <p:nvPr/>
          </p:nvSpPr>
          <p:spPr bwMode="auto">
            <a:xfrm>
              <a:off x="6763" y="4667"/>
              <a:ext cx="553" cy="170"/>
            </a:xfrm>
            <a:prstGeom prst="rect">
              <a:avLst/>
            </a:prstGeom>
            <a:solidFill>
              <a:srgbClr val="C8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1" name="Rectangle 312"/>
            <p:cNvSpPr>
              <a:spLocks noChangeArrowheads="1"/>
            </p:cNvSpPr>
            <p:nvPr/>
          </p:nvSpPr>
          <p:spPr bwMode="auto">
            <a:xfrm>
              <a:off x="7400" y="4669"/>
              <a:ext cx="4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250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32" name="Rectangle 313"/>
            <p:cNvSpPr>
              <a:spLocks noChangeArrowheads="1"/>
            </p:cNvSpPr>
            <p:nvPr/>
          </p:nvSpPr>
          <p:spPr bwMode="auto">
            <a:xfrm>
              <a:off x="6763" y="4951"/>
              <a:ext cx="553" cy="170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3" name="Rectangle 314"/>
            <p:cNvSpPr>
              <a:spLocks noChangeArrowheads="1"/>
            </p:cNvSpPr>
            <p:nvPr/>
          </p:nvSpPr>
          <p:spPr bwMode="auto">
            <a:xfrm>
              <a:off x="7400" y="4950"/>
              <a:ext cx="4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210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34" name="Rectangle 315"/>
            <p:cNvSpPr>
              <a:spLocks noChangeArrowheads="1"/>
            </p:cNvSpPr>
            <p:nvPr/>
          </p:nvSpPr>
          <p:spPr bwMode="auto">
            <a:xfrm>
              <a:off x="6763" y="5234"/>
              <a:ext cx="553" cy="171"/>
            </a:xfrm>
            <a:prstGeom prst="rect">
              <a:avLst/>
            </a:prstGeom>
            <a:solidFill>
              <a:srgbClr val="FF82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5" name="Rectangle 316"/>
            <p:cNvSpPr>
              <a:spLocks noChangeArrowheads="1"/>
            </p:cNvSpPr>
            <p:nvPr/>
          </p:nvSpPr>
          <p:spPr bwMode="auto">
            <a:xfrm>
              <a:off x="7400" y="5235"/>
              <a:ext cx="4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170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36" name="Rectangle 317"/>
            <p:cNvSpPr>
              <a:spLocks noChangeArrowheads="1"/>
            </p:cNvSpPr>
            <p:nvPr/>
          </p:nvSpPr>
          <p:spPr bwMode="auto">
            <a:xfrm>
              <a:off x="6763" y="5518"/>
              <a:ext cx="553" cy="170"/>
            </a:xfrm>
            <a:prstGeom prst="rect">
              <a:avLst/>
            </a:prstGeom>
            <a:solidFill>
              <a:srgbClr val="FFB4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7" name="Rectangle 318"/>
            <p:cNvSpPr>
              <a:spLocks noChangeArrowheads="1"/>
            </p:cNvSpPr>
            <p:nvPr/>
          </p:nvSpPr>
          <p:spPr bwMode="auto">
            <a:xfrm>
              <a:off x="7400" y="5518"/>
              <a:ext cx="43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130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38" name="Rectangle 319"/>
            <p:cNvSpPr>
              <a:spLocks noChangeArrowheads="1"/>
            </p:cNvSpPr>
            <p:nvPr/>
          </p:nvSpPr>
          <p:spPr bwMode="auto">
            <a:xfrm>
              <a:off x="6763" y="5802"/>
              <a:ext cx="553" cy="170"/>
            </a:xfrm>
            <a:prstGeom prst="rect">
              <a:avLst/>
            </a:prstGeom>
            <a:solidFill>
              <a:srgbClr val="F0F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39" name="Rectangle 320"/>
            <p:cNvSpPr>
              <a:spLocks noChangeArrowheads="1"/>
            </p:cNvSpPr>
            <p:nvPr/>
          </p:nvSpPr>
          <p:spPr bwMode="auto">
            <a:xfrm>
              <a:off x="7400" y="5803"/>
              <a:ext cx="35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&lt;= 90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40" name="Rectangle 321"/>
            <p:cNvSpPr>
              <a:spLocks noChangeArrowheads="1"/>
            </p:cNvSpPr>
            <p:nvPr/>
          </p:nvSpPr>
          <p:spPr bwMode="auto">
            <a:xfrm>
              <a:off x="6763" y="6086"/>
              <a:ext cx="553" cy="17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endParaRPr lang="bg-BG" altLang="en-US" sz="800"/>
            </a:p>
          </p:txBody>
        </p:sp>
        <p:sp>
          <p:nvSpPr>
            <p:cNvPr id="116841" name="Rectangle 322"/>
            <p:cNvSpPr>
              <a:spLocks noChangeArrowheads="1"/>
            </p:cNvSpPr>
            <p:nvPr/>
          </p:nvSpPr>
          <p:spPr bwMode="auto">
            <a:xfrm>
              <a:off x="7400" y="6084"/>
              <a:ext cx="48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No data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42" name="Rectangle 323"/>
            <p:cNvSpPr>
              <a:spLocks noChangeArrowheads="1"/>
            </p:cNvSpPr>
            <p:nvPr/>
          </p:nvSpPr>
          <p:spPr bwMode="auto">
            <a:xfrm>
              <a:off x="6905" y="6329"/>
              <a:ext cx="53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Min = 50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43" name="Rectangle 324"/>
            <p:cNvSpPr>
              <a:spLocks noChangeArrowheads="1"/>
            </p:cNvSpPr>
            <p:nvPr/>
          </p:nvSpPr>
          <p:spPr bwMode="auto">
            <a:xfrm>
              <a:off x="526" y="6198"/>
              <a:ext cx="47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1400">
                  <a:solidFill>
                    <a:srgbClr val="000000"/>
                  </a:solidFill>
                  <a:ea typeface="MS PGothic" panose="020B0600070205080204" pitchFamily="34" charset="-128"/>
                </a:rPr>
                <a:t>2006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44" name="Rectangle 325"/>
            <p:cNvSpPr>
              <a:spLocks noChangeArrowheads="1"/>
            </p:cNvSpPr>
            <p:nvPr/>
          </p:nvSpPr>
          <p:spPr bwMode="auto">
            <a:xfrm>
              <a:off x="2440" y="5844"/>
              <a:ext cx="10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European Region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  <p:sp>
          <p:nvSpPr>
            <p:cNvPr id="116845" name="Rectangle 326"/>
            <p:cNvSpPr>
              <a:spLocks noChangeArrowheads="1"/>
            </p:cNvSpPr>
            <p:nvPr/>
          </p:nvSpPr>
          <p:spPr bwMode="auto">
            <a:xfrm>
              <a:off x="2375" y="6042"/>
              <a:ext cx="42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bg-BG" sz="900">
                  <a:solidFill>
                    <a:srgbClr val="000000"/>
                  </a:solidFill>
                  <a:ea typeface="MS PGothic" panose="020B0600070205080204" pitchFamily="34" charset="-128"/>
                </a:rPr>
                <a:t>168.62</a:t>
              </a:r>
              <a:endParaRPr lang="bg-BG" altLang="bg-BG" sz="1800"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r>
              <a:rPr lang="bg-BG" altLang="bg-BG" sz="3200" b="1" dirty="0" smtClean="0"/>
              <a:t>Смъртност</a:t>
            </a:r>
            <a:endParaRPr lang="en-US" altLang="bg-BG" sz="3200" b="1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Социално явление с масов характер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Отразява честотата на умиранията сред населението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>
                <a:solidFill>
                  <a:srgbClr val="FF0000"/>
                </a:solidFill>
              </a:rPr>
              <a:t>Б</a:t>
            </a:r>
            <a:r>
              <a:rPr lang="bg-BG" altLang="bg-BG" dirty="0" smtClean="0">
                <a:solidFill>
                  <a:srgbClr val="FF0000"/>
                </a:solidFill>
              </a:rPr>
              <a:t>рутен коефициент „Обща смъртност“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bg-BG" altLang="bg-BG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dirty="0" smtClean="0"/>
              <a:t>	     брой умрели лица през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dirty="0"/>
              <a:t>д</a:t>
            </a:r>
            <a:r>
              <a:rPr lang="bg-BG" altLang="bg-BG" dirty="0" smtClean="0"/>
              <a:t>адена година на дадена територия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dirty="0" smtClean="0"/>
              <a:t>---------------------------------------------------- 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dirty="0" smtClean="0"/>
              <a:t>    средногодишен брой население</a:t>
            </a:r>
            <a:endParaRPr lang="en-US" altLang="bg-BG" dirty="0" smtClean="0"/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571875" y="3286125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eaLnBrk="1" hangingPunct="1"/>
            <a:r>
              <a:rPr lang="bg-BG" altLang="bg-BG" sz="3200" dirty="0"/>
              <a:t>Скала за оценка на смъртността</a:t>
            </a:r>
            <a:br>
              <a:rPr lang="bg-BG" altLang="bg-BG" sz="3200" dirty="0"/>
            </a:br>
            <a:endParaRPr lang="en-US" altLang="bg-BG" sz="3200" b="1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800" dirty="0" smtClean="0"/>
              <a:t>	</a:t>
            </a:r>
          </a:p>
          <a:p>
            <a:pPr eaLnBrk="1" hangingPunct="1"/>
            <a:r>
              <a:rPr lang="bg-BG" altLang="bg-BG" dirty="0" smtClean="0"/>
              <a:t>Смъртността </a:t>
            </a:r>
            <a:r>
              <a:rPr lang="bg-BG" altLang="bg-BG" dirty="0"/>
              <a:t>се измерва на 1000 души от населението </a:t>
            </a:r>
            <a:r>
              <a:rPr lang="en-US" altLang="bg-BG" dirty="0"/>
              <a:t>(</a:t>
            </a:r>
            <a:r>
              <a:rPr lang="bg-BG" altLang="bg-BG" dirty="0"/>
              <a:t>в промили - </a:t>
            </a:r>
            <a:r>
              <a:rPr lang="bg-BG" altLang="bg-BG" b="1" dirty="0"/>
              <a:t>‰</a:t>
            </a:r>
            <a:r>
              <a:rPr lang="en-US" altLang="bg-BG" dirty="0"/>
              <a:t>)</a:t>
            </a:r>
            <a:endParaRPr lang="bg-BG" altLang="bg-BG" dirty="0"/>
          </a:p>
          <a:p>
            <a:pPr eaLnBrk="1" hangingPunct="1"/>
            <a:r>
              <a:rPr lang="bg-BG" altLang="bg-BG" dirty="0"/>
              <a:t>Оценява се по следната международно приета скала:</a:t>
            </a:r>
          </a:p>
          <a:p>
            <a:pPr eaLnBrk="1" hangingPunct="1">
              <a:buNone/>
            </a:pPr>
            <a:r>
              <a:rPr lang="bg-BG" altLang="bg-BG" dirty="0"/>
              <a:t>			ниска  - под </a:t>
            </a:r>
            <a:r>
              <a:rPr lang="bg-BG" altLang="bg-BG" dirty="0" smtClean="0"/>
              <a:t>10 </a:t>
            </a:r>
            <a:r>
              <a:rPr lang="bg-BG" altLang="bg-BG" b="1" dirty="0"/>
              <a:t>‰</a:t>
            </a:r>
            <a:endParaRPr lang="bg-BG" altLang="bg-BG" dirty="0"/>
          </a:p>
          <a:p>
            <a:pPr eaLnBrk="1" hangingPunct="1">
              <a:buNone/>
            </a:pPr>
            <a:r>
              <a:rPr lang="bg-BG" altLang="bg-BG" dirty="0"/>
              <a:t>			средна – </a:t>
            </a:r>
            <a:r>
              <a:rPr lang="bg-BG" altLang="bg-BG" dirty="0" smtClean="0"/>
              <a:t>10-15 </a:t>
            </a:r>
            <a:r>
              <a:rPr lang="bg-BG" altLang="bg-BG" b="1" dirty="0"/>
              <a:t>‰</a:t>
            </a:r>
            <a:endParaRPr lang="bg-BG" altLang="bg-BG" dirty="0"/>
          </a:p>
          <a:p>
            <a:pPr eaLnBrk="1" hangingPunct="1">
              <a:buNone/>
            </a:pPr>
            <a:r>
              <a:rPr lang="bg-BG" altLang="bg-BG" dirty="0"/>
              <a:t>			висока – над </a:t>
            </a:r>
            <a:r>
              <a:rPr lang="bg-BG" altLang="bg-BG" dirty="0" smtClean="0"/>
              <a:t>15 </a:t>
            </a:r>
            <a:r>
              <a:rPr lang="bg-BG" altLang="bg-BG" b="1" dirty="0"/>
              <a:t>‰</a:t>
            </a:r>
            <a:endParaRPr lang="en-US" altLang="bg-BG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dirty="0" smtClean="0"/>
              <a:t>			</a:t>
            </a:r>
            <a:endParaRPr lang="en-US" altLang="bg-B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0668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Стандартизирани </a:t>
            </a:r>
            <a:r>
              <a:rPr lang="bg-BG" altLang="bg-BG" sz="3200" dirty="0"/>
              <a:t>коефициенти за смъртност</a:t>
            </a:r>
            <a:br>
              <a:rPr lang="bg-BG" altLang="bg-BG" sz="3200" dirty="0"/>
            </a:br>
            <a:endParaRPr lang="en-US" altLang="bg-BG" sz="3200" b="1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sz="2800" dirty="0" smtClean="0"/>
              <a:t>използват се за сравнение на общи интензивни показатели, изчислени за популации с различна възрастова структура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bg-BG" altLang="bg-BG" sz="1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sz="2800" dirty="0" smtClean="0"/>
              <a:t>използва се стандартна популация – с известно възрастово разпределение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bg-BG" altLang="bg-BG" sz="1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bg-BG" altLang="bg-BG" sz="2800" dirty="0" smtClean="0"/>
              <a:t>премахва се замъгляващият ефект на възрастовата структура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bg-BG" altLang="bg-BG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dirty="0"/>
              <a:t>Специфични коефициенти за смъртност</a:t>
            </a:r>
            <a:br>
              <a:rPr lang="bg-BG" altLang="bg-BG" sz="3200" dirty="0"/>
            </a:br>
            <a:endParaRPr lang="en-US" altLang="bg-BG" sz="3200" b="1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bg-BG" altLang="bg-BG" sz="2800" dirty="0" smtClean="0">
                <a:solidFill>
                  <a:srgbClr val="FF0000"/>
                </a:solidFill>
              </a:rPr>
              <a:t>смъртност по пол </a:t>
            </a:r>
            <a:r>
              <a:rPr lang="bg-BG" altLang="bg-BG" sz="2800" dirty="0" smtClean="0"/>
              <a:t>– отразява честотата на умиранията сред мъжете или жените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		брой умрели мъже през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/>
              <a:t>д</a:t>
            </a:r>
            <a:r>
              <a:rPr lang="bg-BG" altLang="bg-BG" sz="2800" dirty="0" smtClean="0"/>
              <a:t>адена година на дадена територия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----------------------------------------------------  х 1000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	    средногодишен брой мъже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  <a:p>
            <a:pPr marL="0" indent="0" eaLnBrk="1" hangingPunct="1">
              <a:buNone/>
            </a:pPr>
            <a:r>
              <a:rPr lang="bg-BG" altLang="bg-BG" sz="2800" dirty="0" smtClean="0"/>
              <a:t>Аналогично изчисление може да се направи за смъртността при жените</a:t>
            </a:r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495675" y="2600325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dirty="0"/>
              <a:t>Специфични коефициенти за смъртност</a:t>
            </a:r>
            <a:br>
              <a:rPr lang="bg-BG" altLang="bg-BG" sz="3200" dirty="0"/>
            </a:br>
            <a:endParaRPr lang="en-US" altLang="bg-BG" sz="3200" b="1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/>
            <a:r>
              <a:rPr lang="bg-BG" altLang="bg-BG" sz="2800" dirty="0" smtClean="0">
                <a:solidFill>
                  <a:srgbClr val="FF0000"/>
                </a:solidFill>
              </a:rPr>
              <a:t>смъртност по местоживеене </a:t>
            </a:r>
            <a:r>
              <a:rPr lang="bg-BG" altLang="bg-BG" sz="2800" dirty="0" smtClean="0"/>
              <a:t>– отразява честотата на умиране сред населението в градовете и селата</a:t>
            </a:r>
            <a:endParaRPr lang="bg-BG" altLang="bg-BG" sz="2800" dirty="0"/>
          </a:p>
          <a:p>
            <a:pPr eaLnBrk="1" hangingPunct="1"/>
            <a:endParaRPr lang="bg-BG" altLang="bg-BG" sz="2800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	брой умрели лица през дадена година в 				селата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------------------------------------------------------  х 1000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2800" dirty="0" smtClean="0"/>
              <a:t>средногодишен брой селско население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  <a:p>
            <a:pPr eaLnBrk="1" hangingPunct="1">
              <a:buNone/>
            </a:pPr>
            <a:r>
              <a:rPr lang="bg-BG" altLang="bg-BG" sz="2800" dirty="0" smtClean="0"/>
              <a:t>	Аналогично </a:t>
            </a:r>
            <a:r>
              <a:rPr lang="bg-BG" altLang="bg-BG" sz="2800" dirty="0"/>
              <a:t>изчисление може да се направи за смъртността </a:t>
            </a:r>
            <a:r>
              <a:rPr lang="bg-BG" altLang="bg-BG" sz="2800" dirty="0" smtClean="0"/>
              <a:t>в градовете</a:t>
            </a:r>
            <a:endParaRPr lang="bg-BG" altLang="bg-BG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bg-BG" altLang="bg-BG" sz="2800" dirty="0" smtClean="0"/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648075" y="2981325"/>
            <a:ext cx="55245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bg-BG" altLang="bg-BG" sz="3200" dirty="0" smtClean="0">
                <a:solidFill>
                  <a:srgbClr val="FF0000"/>
                </a:solidFill>
              </a:rPr>
              <a:t/>
            </a:r>
            <a:br>
              <a:rPr lang="bg-BG" altLang="bg-BG" sz="3200" dirty="0" smtClean="0">
                <a:solidFill>
                  <a:srgbClr val="FF0000"/>
                </a:solidFill>
              </a:rPr>
            </a:br>
            <a:r>
              <a:rPr lang="bg-BG" altLang="bg-BG" sz="3200" dirty="0" smtClean="0"/>
              <a:t>Специфични </a:t>
            </a:r>
            <a:r>
              <a:rPr lang="bg-BG" altLang="bg-BG" sz="3200" dirty="0"/>
              <a:t>коефициенти за смъртност</a:t>
            </a:r>
            <a:r>
              <a:rPr lang="bg-BG" altLang="bg-BG" sz="3200" dirty="0">
                <a:solidFill>
                  <a:srgbClr val="FF0000"/>
                </a:solidFill>
              </a:rPr>
              <a:t/>
            </a:r>
            <a:br>
              <a:rPr lang="bg-BG" altLang="bg-BG" sz="3200" dirty="0">
                <a:solidFill>
                  <a:srgbClr val="FF0000"/>
                </a:solidFill>
              </a:rPr>
            </a:br>
            <a:endParaRPr lang="en-US" altLang="bg-BG" sz="3200" b="1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z="2800" dirty="0" smtClean="0">
                <a:solidFill>
                  <a:srgbClr val="FF0000"/>
                </a:solidFill>
              </a:rPr>
              <a:t>Смъртност по </a:t>
            </a:r>
            <a:r>
              <a:rPr lang="bg-BG" altLang="bg-BG" sz="2800" dirty="0" smtClean="0">
                <a:solidFill>
                  <a:srgbClr val="FF0000"/>
                </a:solidFill>
              </a:rPr>
              <a:t>възраст </a:t>
            </a:r>
            <a:r>
              <a:rPr lang="bg-BG" altLang="bg-BG" sz="2800" dirty="0" smtClean="0"/>
              <a:t>– отразява честотата на умиранията в определена възрастова група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bg-BG" altLang="bg-BG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bg-BG" altLang="bg-BG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брой умрели </a:t>
            </a:r>
            <a:r>
              <a:rPr lang="bg-BG" altLang="bg-BG" sz="2800" dirty="0" smtClean="0"/>
              <a:t>лица от дадена възрастова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група</a:t>
            </a:r>
            <a:endParaRPr lang="bg-BG" altLang="bg-BG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--------------------------------------------------------- </a:t>
            </a:r>
            <a:r>
              <a:rPr lang="bg-BG" altLang="bg-BG" sz="2800" dirty="0" smtClean="0"/>
              <a:t>х 1000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 smtClean="0"/>
              <a:t>     с</a:t>
            </a:r>
            <a:r>
              <a:rPr lang="bg-BG" altLang="bg-BG" sz="2800" dirty="0" smtClean="0"/>
              <a:t>редногод</a:t>
            </a:r>
            <a:r>
              <a:rPr lang="bg-BG" altLang="bg-BG" sz="2800" dirty="0" smtClean="0"/>
              <a:t>ишен брой лица в същата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в</a:t>
            </a:r>
            <a:r>
              <a:rPr lang="bg-BG" altLang="bg-BG" sz="2800" dirty="0" smtClean="0"/>
              <a:t>ъзрастова група</a:t>
            </a:r>
            <a:endParaRPr lang="bg-BG" altLang="bg-BG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bg-BG" altLang="bg-BG" sz="2800" dirty="0" smtClean="0"/>
          </a:p>
        </p:txBody>
      </p:sp>
      <p:sp>
        <p:nvSpPr>
          <p:cNvPr id="4" name="Стрелка надясно 3"/>
          <p:cNvSpPr/>
          <p:nvPr/>
        </p:nvSpPr>
        <p:spPr bwMode="auto">
          <a:xfrm rot="5400000">
            <a:off x="3695700" y="2552700"/>
            <a:ext cx="609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bg-B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tabLst/>
          <a:defRPr kumimoji="0" lang="en-US" altLang="bg-BG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None/>
          <a:tabLst/>
          <a:defRPr kumimoji="0" lang="en-US" altLang="bg-BG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2504</TotalTime>
  <Words>984</Words>
  <Application>Microsoft Office PowerPoint</Application>
  <PresentationFormat>Презентация на цял екран (4:3)</PresentationFormat>
  <Paragraphs>299</Paragraphs>
  <Slides>37</Slides>
  <Notes>0</Notes>
  <HiddenSlides>1</HiddenSlides>
  <MMClips>0</MMClips>
  <ScaleCrop>false</ScaleCrop>
  <HeadingPairs>
    <vt:vector size="8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2</vt:i4>
      </vt:variant>
      <vt:variant>
        <vt:lpstr>Заглавия на слайдовете</vt:lpstr>
      </vt:variant>
      <vt:variant>
        <vt:i4>37</vt:i4>
      </vt:variant>
    </vt:vector>
  </HeadingPairs>
  <TitlesOfParts>
    <vt:vector size="45" baseType="lpstr">
      <vt:lpstr>MS PGothic</vt:lpstr>
      <vt:lpstr>Arial</vt:lpstr>
      <vt:lpstr>Arial Black</vt:lpstr>
      <vt:lpstr>Times New Roman</vt:lpstr>
      <vt:lpstr>Wingdings</vt:lpstr>
      <vt:lpstr>Pixel</vt:lpstr>
      <vt:lpstr>CorelDRAW.Graphic.10</vt:lpstr>
      <vt:lpstr>Chart</vt:lpstr>
      <vt:lpstr>МЕДИКО-СОЦИАЛНИ АСПЕКТИ НА ОБЩАТА СМЪРТНОСТ</vt:lpstr>
      <vt:lpstr>ПЛАН НА ЛЕКЦИЯТА</vt:lpstr>
      <vt:lpstr>Основни понятия и коефициенти</vt:lpstr>
      <vt:lpstr>Смъртност</vt:lpstr>
      <vt:lpstr>Скала за оценка на смъртността </vt:lpstr>
      <vt:lpstr> Стандартизирани коефициенти за смъртност </vt:lpstr>
      <vt:lpstr>Специфични коефициенти за смъртност </vt:lpstr>
      <vt:lpstr>Специфични коефициенти за смъртност </vt:lpstr>
      <vt:lpstr> Специфични коефициенти за смъртност </vt:lpstr>
      <vt:lpstr> Специфични коефициенти за смъртност </vt:lpstr>
      <vt:lpstr>Презентация на PowerPoint</vt:lpstr>
      <vt:lpstr> Специфични коефициенти за смъртност </vt:lpstr>
      <vt:lpstr> Пропорции (структурни показатели) </vt:lpstr>
      <vt:lpstr> Пропорции(структурни показатели) </vt:lpstr>
      <vt:lpstr> Други показатели за смъртност</vt:lpstr>
      <vt:lpstr>ТЕНДЕНЦИИ НА СМЪРТНОСТТА В СВЕТА</vt:lpstr>
      <vt:lpstr>ТЕНДЕНЦИИ НА СМЪРТНОСТТА В СВЕТА</vt:lpstr>
      <vt:lpstr>ТЕНДЕНЦИИ НА СМЪРТНОСТТА В СВЕТА</vt:lpstr>
      <vt:lpstr>Презентация на PowerPoint</vt:lpstr>
      <vt:lpstr>ОБЩА (НЕСТАНДАРТИЗИРАНА) СМЪРТНОСТ В  ЕВРОПА</vt:lpstr>
      <vt:lpstr>ОБЩА СМЪРТНОСТ В  ЕВРОПА</vt:lpstr>
      <vt:lpstr>ТЕНДЕНЦИИ НА СМЪРТНОСТТА В СВЕТА</vt:lpstr>
      <vt:lpstr>ТЕНДЕНЦИИ НА СМЪРТНОСТТА В СВЕТА</vt:lpstr>
      <vt:lpstr>ТЕНДЕНЦИИ НА СМЪРТНОСТТА В БЪЛГАРИЯ</vt:lpstr>
      <vt:lpstr>ТЕНДЕНЦИИ НА СМЪРТНОСТТА В БЪЛГАРИЯ</vt:lpstr>
      <vt:lpstr>ТЕНДЕНЦИИ НА СМЪРТНОСТТА В БЪЛГАРИЯ</vt:lpstr>
      <vt:lpstr>ТЕНДЕНЦИИ НА СМЪРТНОСТТА В БЪЛГАРИЯ</vt:lpstr>
      <vt:lpstr>Раждаемост, смъртност, естествен прираст на населението в България</vt:lpstr>
      <vt:lpstr>Презентация на PowerPoint</vt:lpstr>
      <vt:lpstr>Презентация на PowerPoint</vt:lpstr>
      <vt:lpstr>Презентация на PowerPoint</vt:lpstr>
      <vt:lpstr>Коефициент за обща смъртност по области, 2018 г.</vt:lpstr>
      <vt:lpstr>Презентация на PowerPoint</vt:lpstr>
      <vt:lpstr>Майчината смъртност за 2017 г. в света е 211/100 000. Има много големи регионални различия от под 5 до над 1000 умирания на 100 000 живородени</vt:lpstr>
      <vt:lpstr>Презентация на PowerPoint</vt:lpstr>
      <vt:lpstr>Стандартизирана смъртност от сърдечно-съдови заболявания в Европа, на 100 000 л.</vt:lpstr>
      <vt:lpstr>СТАНДАРТИЗИРАНА СМЪРТНОСТ ОТ МАЛИГНЕНИ НЕОПЛАЗМИ В ЕВРОПА</vt:lpstr>
    </vt:vector>
  </TitlesOfParts>
  <Company>Children's Help Net FDN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Association for Better Health</dc:creator>
  <cp:lastModifiedBy>Стела</cp:lastModifiedBy>
  <cp:revision>256</cp:revision>
  <dcterms:created xsi:type="dcterms:W3CDTF">2004-03-09T04:07:44Z</dcterms:created>
  <dcterms:modified xsi:type="dcterms:W3CDTF">2020-03-20T10:35:19Z</dcterms:modified>
</cp:coreProperties>
</file>