
<file path=[Content_Types].xml><?xml version="1.0" encoding="utf-8"?>
<Types xmlns="http://schemas.openxmlformats.org/package/2006/content-types">
  <Default Extension="w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20"/>
  </p:notesMasterIdLst>
  <p:sldIdLst>
    <p:sldId id="256" r:id="rId3"/>
    <p:sldId id="257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4814"/>
    <a:srgbClr val="FF0066"/>
    <a:srgbClr val="FF3399"/>
    <a:srgbClr val="AE50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726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C33A88-02CB-4E7E-8352-B8C89E5CB180}" type="datetimeFigureOut">
              <a:rPr lang="bg-BG" smtClean="0"/>
              <a:t>1.4.2020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916CA3-128C-4753-B313-C4641BC7EDC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91971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ko-KR" dirty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15816" y="4126309"/>
            <a:ext cx="586814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altLang="ko-K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Доц. д-р Камелия Цветанова, д.м.</a:t>
            </a:r>
            <a:endParaRPr kumimoji="0" lang="en-US" altLang="ko-KR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067944" y="2210642"/>
            <a:ext cx="486003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bg-BG" altLang="ko-KR" sz="4000" dirty="0">
                <a:solidFill>
                  <a:srgbClr val="FF0000"/>
                </a:solidFill>
                <a:latin typeface="Times New Roman" panose="02020603050405020304" pitchFamily="18" charset="0"/>
                <a:ea typeface="맑은 고딕" pitchFamily="50" charset="-127"/>
                <a:cs typeface="Times New Roman" panose="02020603050405020304" pitchFamily="18" charset="0"/>
              </a:rPr>
              <a:t>Мозъчна смърт</a:t>
            </a:r>
            <a:endParaRPr lang="en-US" altLang="ko-KR" sz="4000" dirty="0">
              <a:solidFill>
                <a:srgbClr val="FF0000"/>
              </a:solidFill>
              <a:latin typeface="Times New Roman" panose="02020603050405020304" pitchFamily="18" charset="0"/>
              <a:ea typeface="맑은 고딕" pitchFamily="50" charset="-127"/>
              <a:cs typeface="Times New Roman" panose="02020603050405020304" pitchFamily="18" charset="0"/>
            </a:endParaRPr>
          </a:p>
        </p:txBody>
      </p:sp>
      <p:sp>
        <p:nvSpPr>
          <p:cNvPr id="6" name="Line 5"/>
          <p:cNvSpPr/>
          <p:nvPr/>
        </p:nvSpPr>
        <p:spPr>
          <a:xfrm>
            <a:off x="3078900" y="676080"/>
            <a:ext cx="3609900" cy="0"/>
          </a:xfrm>
          <a:prstGeom prst="line">
            <a:avLst/>
          </a:prstGeom>
          <a:noFill/>
          <a:ln w="15840">
            <a:solidFill>
              <a:srgbClr val="000000"/>
            </a:solidFill>
            <a:prstDash val="solid"/>
            <a:round/>
          </a:ln>
        </p:spPr>
        <p:txBody>
          <a:bodyPr vert="horz" wrap="square" lIns="67500" tIns="33750" rIns="67500" bIns="33750" anchor="t" anchorCtr="1" compatLnSpc="0">
            <a:noAutofit/>
          </a:bodyPr>
          <a:lstStyle/>
          <a:p>
            <a:pPr hangingPunct="0"/>
            <a:endParaRPr lang="bg-BG" sz="135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251519" y="32108"/>
            <a:ext cx="8532439" cy="1213153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33750" rIns="0" bIns="33750" anchor="ctr" anchorCtr="0" compatLnSpc="0">
            <a:spAutoFit/>
          </a:bodyPr>
          <a:lstStyle/>
          <a:p>
            <a:pPr algn="ctr">
              <a:defRPr sz="1800"/>
            </a:pPr>
            <a:r>
              <a:rPr lang="bg-BG" b="1" dirty="0">
                <a:solidFill>
                  <a:srgbClr val="9C4814"/>
                </a:solidFill>
                <a:latin typeface="Times New Roman" pitchFamily="18"/>
                <a:ea typeface="Microsoft YaHei" pitchFamily="2"/>
                <a:cs typeface="Times New Roman" pitchFamily="18"/>
              </a:rPr>
              <a:t>	МЕДИЦИНСКИ УНИВЕРСИТЕТ </a:t>
            </a:r>
            <a:r>
              <a:rPr lang="bg-BG" b="1" dirty="0">
                <a:solidFill>
                  <a:srgbClr val="9C4814"/>
                </a:solidFill>
                <a:latin typeface="Arial Black" pitchFamily="34"/>
                <a:ea typeface="Microsoft YaHei" pitchFamily="2"/>
                <a:cs typeface="Times New Roman" pitchFamily="18"/>
              </a:rPr>
              <a:t>–</a:t>
            </a:r>
            <a:r>
              <a:rPr lang="bg-BG" b="1" dirty="0">
                <a:solidFill>
                  <a:srgbClr val="9C4814"/>
                </a:solidFill>
                <a:latin typeface="Times New Roman" pitchFamily="18"/>
                <a:ea typeface="Microsoft YaHei" pitchFamily="2"/>
                <a:cs typeface="Times New Roman" pitchFamily="18"/>
              </a:rPr>
              <a:t> ПЛЕВЕН</a:t>
            </a:r>
          </a:p>
          <a:p>
            <a:pPr algn="ctr">
              <a:defRPr sz="1800"/>
            </a:pPr>
            <a:r>
              <a:rPr lang="bg-BG" sz="1500" b="1" dirty="0">
                <a:solidFill>
                  <a:srgbClr val="9C4814"/>
                </a:solidFill>
                <a:latin typeface="Arial" pitchFamily="18"/>
                <a:ea typeface="Microsoft YaHei" pitchFamily="2"/>
                <a:cs typeface="Times New Roman" pitchFamily="18"/>
              </a:rPr>
              <a:t>	ФАКУЛТЕТ „ЗДРАВНИ ГРИЖИ“</a:t>
            </a:r>
          </a:p>
          <a:p>
            <a:pPr algn="ctr">
              <a:spcBef>
                <a:spcPts val="451"/>
              </a:spcBef>
              <a:defRPr sz="1800"/>
            </a:pPr>
            <a:r>
              <a:rPr lang="bg-BG" sz="1350" b="1" dirty="0">
                <a:solidFill>
                  <a:srgbClr val="9C4814"/>
                </a:solidFill>
                <a:latin typeface="Times New Roman" pitchFamily="18"/>
                <a:ea typeface="Microsoft YaHei" pitchFamily="2"/>
                <a:cs typeface="Times New Roman" pitchFamily="18"/>
              </a:rPr>
              <a:t>	ЦЕНТЪР ЗА ДИСТАНЦИОННО ОБУЧЕНИЕ</a:t>
            </a:r>
          </a:p>
          <a:p>
            <a:pPr algn="ctr">
              <a:defRPr sz="1800"/>
            </a:pPr>
            <a:endParaRPr lang="bg-BG" sz="1500" b="1" dirty="0">
              <a:solidFill>
                <a:srgbClr val="9C4814"/>
              </a:solidFill>
              <a:latin typeface="Arial Unicode MS" pitchFamily="34"/>
              <a:ea typeface="Microsoft YaHei" pitchFamily="2"/>
              <a:cs typeface="Times New Roman" pitchFamily="18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1447830" y="147431"/>
            <a:ext cx="638280" cy="65717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 Box 4"/>
          <p:cNvSpPr/>
          <p:nvPr/>
        </p:nvSpPr>
        <p:spPr>
          <a:xfrm>
            <a:off x="1259632" y="1163888"/>
            <a:ext cx="3744416" cy="31232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33750" rIns="0" bIns="33750" anchor="t" anchorCtr="0" compatLnSpc="0">
            <a:spAutoFit/>
          </a:bodyPr>
          <a:lstStyle/>
          <a:p>
            <a:pPr>
              <a:spcBef>
                <a:spcPts val="674"/>
              </a:spcBef>
              <a:defRPr sz="1800"/>
            </a:pPr>
            <a:r>
              <a:rPr lang="bg-BG" sz="1350" dirty="0" smtClean="0">
                <a:solidFill>
                  <a:srgbClr val="9C4814"/>
                </a:solidFill>
                <a:latin typeface="Arial Black" pitchFamily="34"/>
                <a:ea typeface="Microsoft YaHei" pitchFamily="2"/>
                <a:cs typeface="Arial" pitchFamily="2"/>
              </a:rPr>
              <a:t>Презентация към </a:t>
            </a:r>
            <a:r>
              <a:rPr lang="bg-BG" sz="1350" dirty="0" smtClean="0">
                <a:solidFill>
                  <a:srgbClr val="9C4814"/>
                </a:solidFill>
                <a:latin typeface="Arial Black" pitchFamily="34"/>
                <a:ea typeface="Microsoft YaHei" pitchFamily="2"/>
                <a:cs typeface="Arial" pitchFamily="2"/>
              </a:rPr>
              <a:t>лекция </a:t>
            </a:r>
            <a:r>
              <a:rPr lang="bg-BG" sz="1350" dirty="0" smtClean="0">
                <a:solidFill>
                  <a:srgbClr val="9C4814"/>
                </a:solidFill>
                <a:latin typeface="Arial Black" pitchFamily="34"/>
                <a:ea typeface="Microsoft YaHei" pitchFamily="2"/>
                <a:cs typeface="Arial" pitchFamily="2"/>
              </a:rPr>
              <a:t>№</a:t>
            </a:r>
            <a:r>
              <a:rPr lang="bg-BG" sz="1350" dirty="0" smtClean="0">
                <a:solidFill>
                  <a:srgbClr val="9C4814"/>
                </a:solidFill>
                <a:latin typeface="Arial Black" pitchFamily="34"/>
                <a:ea typeface="Microsoft YaHei" pitchFamily="2"/>
                <a:cs typeface="Arial" pitchFamily="2"/>
              </a:rPr>
              <a:t>14</a:t>
            </a:r>
            <a:endParaRPr lang="bg-BG" sz="1350" dirty="0">
              <a:solidFill>
                <a:srgbClr val="9C4814"/>
              </a:solidFill>
              <a:latin typeface="Arial Black" pitchFamily="34"/>
              <a:ea typeface="Microsoft YaHei" pitchFamily="2"/>
              <a:cs typeface="Ari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31840" y="123478"/>
            <a:ext cx="43075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2800" dirty="0">
                <a:solidFill>
                  <a:srgbClr val="FF3399"/>
                </a:solidFill>
                <a:latin typeface="Arial Narrow" panose="020B0606020202030204" pitchFamily="34" charset="0"/>
              </a:rPr>
              <a:t>Диагноза на мозъчната смърт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09406" y="646698"/>
            <a:ext cx="7488832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bg-BG" dirty="0">
                <a:latin typeface="Arial Narrow" panose="020B0606020202030204" pitchFamily="34" charset="0"/>
              </a:rPr>
              <a:t>Липсата на моторен отговор при изследване на ЧМН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bg-BG" dirty="0">
                <a:latin typeface="Arial Narrow" panose="020B0606020202030204" pitchFamily="34" charset="0"/>
              </a:rPr>
              <a:t>Отсъствие на спонтанен отговор на </a:t>
            </a:r>
            <a:r>
              <a:rPr lang="bg-BG" dirty="0" err="1">
                <a:latin typeface="Arial Narrow" panose="020B0606020202030204" pitchFamily="34" charset="0"/>
              </a:rPr>
              <a:t>ноциоцептивни</a:t>
            </a:r>
            <a:r>
              <a:rPr lang="bg-BG" dirty="0">
                <a:latin typeface="Arial Narrow" panose="020B0606020202030204" pitchFamily="34" charset="0"/>
              </a:rPr>
              <a:t> стимули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bg-BG" dirty="0">
                <a:latin typeface="Arial Narrow" panose="020B0606020202030204" pitchFamily="34" charset="0"/>
              </a:rPr>
              <a:t>Изчезване на „съпротивата“ към респиратора </a:t>
            </a:r>
            <a:r>
              <a:rPr lang="en-US" dirty="0">
                <a:latin typeface="Arial Narrow" panose="020B0606020202030204" pitchFamily="34" charset="0"/>
              </a:rPr>
              <a:t>(</a:t>
            </a:r>
            <a:r>
              <a:rPr lang="bg-BG" dirty="0">
                <a:latin typeface="Arial Narrow" panose="020B0606020202030204" pitchFamily="34" charset="0"/>
              </a:rPr>
              <a:t>липса на спонтанно дишане</a:t>
            </a:r>
            <a:r>
              <a:rPr lang="en-US" dirty="0">
                <a:latin typeface="Arial Narrow" panose="020B0606020202030204" pitchFamily="34" charset="0"/>
              </a:rPr>
              <a:t>)</a:t>
            </a:r>
            <a:endParaRPr lang="bg-BG" dirty="0">
              <a:latin typeface="Arial Narrow" panose="020B0606020202030204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bg-BG" dirty="0">
                <a:latin typeface="Arial Narrow" panose="020B0606020202030204" pitchFamily="34" charset="0"/>
              </a:rPr>
              <a:t>Отключване на </a:t>
            </a:r>
            <a:r>
              <a:rPr lang="bg-BG" dirty="0" err="1">
                <a:solidFill>
                  <a:srgbClr val="FF0000"/>
                </a:solidFill>
                <a:latin typeface="Arial Narrow" panose="020B0606020202030204" pitchFamily="34" charset="0"/>
              </a:rPr>
              <a:t>инсипидна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bg-BG" dirty="0" err="1">
                <a:solidFill>
                  <a:srgbClr val="FF0000"/>
                </a:solidFill>
                <a:latin typeface="Arial Narrow" panose="020B0606020202030204" pitchFamily="34" charset="0"/>
              </a:rPr>
              <a:t>полиурия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bg-BG" dirty="0">
                <a:latin typeface="Arial Narrow" panose="020B0606020202030204" pitchFamily="34" charset="0"/>
              </a:rPr>
              <a:t>в резултат 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на </a:t>
            </a:r>
            <a:r>
              <a:rPr lang="bg-BG" dirty="0" err="1">
                <a:solidFill>
                  <a:srgbClr val="FF0000"/>
                </a:solidFill>
                <a:latin typeface="Arial Narrow" panose="020B0606020202030204" pitchFamily="34" charset="0"/>
              </a:rPr>
              <a:t>хипоталамо-хипофизарна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  </a:t>
            </a:r>
            <a:r>
              <a:rPr lang="bg-BG" dirty="0" err="1">
                <a:solidFill>
                  <a:srgbClr val="FF0000"/>
                </a:solidFill>
                <a:latin typeface="Arial Narrow" panose="020B0606020202030204" pitchFamily="34" charset="0"/>
              </a:rPr>
              <a:t>деструкция</a:t>
            </a:r>
            <a:endParaRPr lang="bg-BG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bg-BG" dirty="0">
                <a:latin typeface="Arial Narrow" panose="020B0606020202030204" pitchFamily="34" charset="0"/>
              </a:rPr>
              <a:t>Загуба на </a:t>
            </a:r>
            <a:r>
              <a:rPr lang="bg-BG" dirty="0" err="1">
                <a:latin typeface="Arial Narrow" panose="020B0606020202030204" pitchFamily="34" charset="0"/>
              </a:rPr>
              <a:t>корнеални</a:t>
            </a:r>
            <a:r>
              <a:rPr lang="bg-BG" dirty="0">
                <a:latin typeface="Arial Narrow" panose="020B0606020202030204" pitchFamily="34" charset="0"/>
              </a:rPr>
              <a:t> рефлекси, поради </a:t>
            </a:r>
            <a:r>
              <a:rPr lang="bg-BG" dirty="0" err="1">
                <a:latin typeface="Arial Narrow" panose="020B0606020202030204" pitchFamily="34" charset="0"/>
              </a:rPr>
              <a:t>мезенцефална</a:t>
            </a:r>
            <a:r>
              <a:rPr lang="bg-BG" dirty="0">
                <a:latin typeface="Arial Narrow" panose="020B0606020202030204" pitchFamily="34" charset="0"/>
              </a:rPr>
              <a:t> </a:t>
            </a:r>
            <a:r>
              <a:rPr lang="bg-BG" dirty="0" err="1">
                <a:latin typeface="Arial Narrow" panose="020B0606020202030204" pitchFamily="34" charset="0"/>
              </a:rPr>
              <a:t>увреда</a:t>
            </a:r>
            <a:endParaRPr lang="bg-BG" dirty="0">
              <a:latin typeface="Arial Narrow" panose="020B0606020202030204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bg-BG" dirty="0">
                <a:latin typeface="Arial Narrow" panose="020B0606020202030204" pitchFamily="34" charset="0"/>
              </a:rPr>
              <a:t>Широки и нереагиращи на светлина зеници в резултат на </a:t>
            </a:r>
            <a:r>
              <a:rPr lang="bg-BG" dirty="0" err="1">
                <a:latin typeface="Arial Narrow" panose="020B0606020202030204" pitchFamily="34" charset="0"/>
              </a:rPr>
              <a:t>мезенцефална</a:t>
            </a:r>
            <a:r>
              <a:rPr lang="bg-BG" dirty="0">
                <a:latin typeface="Arial Narrow" panose="020B0606020202030204" pitchFamily="34" charset="0"/>
              </a:rPr>
              <a:t> </a:t>
            </a:r>
            <a:r>
              <a:rPr lang="bg-BG" dirty="0" err="1">
                <a:latin typeface="Arial Narrow" panose="020B0606020202030204" pitchFamily="34" charset="0"/>
              </a:rPr>
              <a:t>алте-рация</a:t>
            </a:r>
            <a:endParaRPr lang="bg-BG" dirty="0">
              <a:latin typeface="Arial Narrow" panose="020B0606020202030204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bg-BG" dirty="0">
                <a:latin typeface="Arial Narrow" panose="020B0606020202030204" pitchFamily="34" charset="0"/>
              </a:rPr>
              <a:t>Изчезване на </a:t>
            </a:r>
            <a:r>
              <a:rPr lang="bg-BG" dirty="0" err="1">
                <a:latin typeface="Arial Narrow" panose="020B0606020202030204" pitchFamily="34" charset="0"/>
              </a:rPr>
              <a:t>кашличния</a:t>
            </a:r>
            <a:r>
              <a:rPr lang="bg-BG" dirty="0">
                <a:latin typeface="Arial Narrow" panose="020B0606020202030204" pitchFamily="34" charset="0"/>
              </a:rPr>
              <a:t> и </a:t>
            </a:r>
            <a:r>
              <a:rPr lang="bg-BG" dirty="0" err="1">
                <a:latin typeface="Arial Narrow" panose="020B0606020202030204" pitchFamily="34" charset="0"/>
              </a:rPr>
              <a:t>гълтателен</a:t>
            </a:r>
            <a:r>
              <a:rPr lang="bg-BG" dirty="0">
                <a:latin typeface="Arial Narrow" panose="020B0606020202030204" pitchFamily="34" charset="0"/>
              </a:rPr>
              <a:t> рефлекси поради </a:t>
            </a:r>
            <a:r>
              <a:rPr lang="bg-BG" dirty="0" err="1">
                <a:latin typeface="Arial Narrow" panose="020B0606020202030204" pitchFamily="34" charset="0"/>
              </a:rPr>
              <a:t>булбарна</a:t>
            </a:r>
            <a:r>
              <a:rPr lang="bg-BG" dirty="0">
                <a:latin typeface="Arial Narrow" panose="020B0606020202030204" pitchFamily="34" charset="0"/>
              </a:rPr>
              <a:t> </a:t>
            </a:r>
            <a:r>
              <a:rPr lang="bg-BG" dirty="0" err="1">
                <a:latin typeface="Arial Narrow" panose="020B0606020202030204" pitchFamily="34" charset="0"/>
              </a:rPr>
              <a:t>увреда</a:t>
            </a:r>
            <a:endParaRPr lang="bg-BG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444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47664" y="108506"/>
            <a:ext cx="763284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bg-BG" dirty="0">
                <a:latin typeface="Arial Narrow" panose="020B0606020202030204" pitchFamily="34" charset="0"/>
              </a:rPr>
              <a:t>Клинично потвърждаване на мозъчната смърт от екипа специалисти</a:t>
            </a:r>
          </a:p>
          <a:p>
            <a:pPr>
              <a:lnSpc>
                <a:spcPct val="150000"/>
              </a:lnSpc>
            </a:pP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Първи етап</a:t>
            </a:r>
            <a:r>
              <a:rPr lang="bg-BG" dirty="0">
                <a:latin typeface="Arial Narrow" panose="020B0606020202030204" pitchFamily="34" charset="0"/>
              </a:rPr>
              <a:t>- поставяне на „вероятна“ диагноза мозъчна смърт</a:t>
            </a:r>
          </a:p>
          <a:p>
            <a:pPr>
              <a:lnSpc>
                <a:spcPct val="150000"/>
              </a:lnSpc>
            </a:pPr>
            <a:r>
              <a:rPr lang="bg-BG" dirty="0">
                <a:latin typeface="Arial Narrow" panose="020B0606020202030204" pitchFamily="34" charset="0"/>
              </a:rPr>
              <a:t>Доказва се: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dirty="0">
                <a:latin typeface="Arial Narrow" panose="020B0606020202030204" pitchFamily="34" charset="0"/>
              </a:rPr>
              <a:t>Липса на хоризонтален и вертикален </a:t>
            </a:r>
            <a:r>
              <a:rPr lang="bg-BG" dirty="0" err="1">
                <a:latin typeface="Arial Narrow" panose="020B0606020202030204" pitchFamily="34" charset="0"/>
              </a:rPr>
              <a:t>окулоцефален</a:t>
            </a:r>
            <a:r>
              <a:rPr lang="bg-BG" dirty="0">
                <a:latin typeface="Arial Narrow" panose="020B0606020202030204" pitchFamily="34" charset="0"/>
              </a:rPr>
              <a:t> рефлекс</a:t>
            </a:r>
            <a:r>
              <a:rPr lang="en-US" dirty="0">
                <a:latin typeface="Arial Narrow" panose="020B0606020202030204" pitchFamily="34" charset="0"/>
              </a:rPr>
              <a:t>(</a:t>
            </a:r>
            <a:r>
              <a:rPr lang="bg-BG" dirty="0">
                <a:latin typeface="Arial Narrow" panose="020B0606020202030204" pitchFamily="34" charset="0"/>
              </a:rPr>
              <a:t>при </a:t>
            </a:r>
            <a:r>
              <a:rPr lang="bg-BG" dirty="0" err="1">
                <a:latin typeface="Arial Narrow" panose="020B0606020202030204" pitchFamily="34" charset="0"/>
              </a:rPr>
              <a:t>мезенцефална</a:t>
            </a:r>
            <a:r>
              <a:rPr lang="bg-BG" dirty="0">
                <a:latin typeface="Arial Narrow" panose="020B0606020202030204" pitchFamily="34" charset="0"/>
              </a:rPr>
              <a:t> </a:t>
            </a:r>
            <a:r>
              <a:rPr lang="bg-BG" dirty="0" err="1">
                <a:latin typeface="Arial Narrow" panose="020B0606020202030204" pitchFamily="34" charset="0"/>
              </a:rPr>
              <a:t>увреда</a:t>
            </a:r>
            <a:r>
              <a:rPr lang="en-US" dirty="0">
                <a:latin typeface="Arial Narrow" panose="020B0606020202030204" pitchFamily="34" charset="0"/>
              </a:rPr>
              <a:t>)</a:t>
            </a:r>
            <a:endParaRPr lang="bg-BG" dirty="0">
              <a:latin typeface="Arial Narrow" panose="020B060602020203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dirty="0">
                <a:latin typeface="Arial Narrow" panose="020B0606020202030204" pitchFamily="34" charset="0"/>
              </a:rPr>
              <a:t>Липса на </a:t>
            </a:r>
            <a:r>
              <a:rPr lang="bg-BG" dirty="0" err="1">
                <a:latin typeface="Arial Narrow" panose="020B0606020202030204" pitchFamily="34" charset="0"/>
              </a:rPr>
              <a:t>вестибуло-окуларен</a:t>
            </a:r>
            <a:r>
              <a:rPr lang="bg-BG" dirty="0">
                <a:latin typeface="Arial Narrow" panose="020B0606020202030204" pitchFamily="34" charset="0"/>
              </a:rPr>
              <a:t> рефлекс</a:t>
            </a:r>
            <a:r>
              <a:rPr lang="en-US" dirty="0">
                <a:latin typeface="Arial Narrow" panose="020B0606020202030204" pitchFamily="34" charset="0"/>
              </a:rPr>
              <a:t> (</a:t>
            </a:r>
            <a:r>
              <a:rPr lang="bg-BG" dirty="0">
                <a:latin typeface="Arial Narrow" panose="020B0606020202030204" pitchFamily="34" charset="0"/>
              </a:rPr>
              <a:t>при </a:t>
            </a:r>
            <a:r>
              <a:rPr lang="bg-BG" dirty="0" err="1">
                <a:latin typeface="Arial Narrow" panose="020B0606020202030204" pitchFamily="34" charset="0"/>
              </a:rPr>
              <a:t>мезенцефална</a:t>
            </a:r>
            <a:r>
              <a:rPr lang="bg-BG" dirty="0">
                <a:latin typeface="Arial Narrow" panose="020B0606020202030204" pitchFamily="34" charset="0"/>
              </a:rPr>
              <a:t> </a:t>
            </a:r>
            <a:r>
              <a:rPr lang="bg-BG" dirty="0" err="1">
                <a:latin typeface="Arial Narrow" panose="020B0606020202030204" pitchFamily="34" charset="0"/>
              </a:rPr>
              <a:t>увреда</a:t>
            </a:r>
            <a:r>
              <a:rPr lang="en-US" dirty="0">
                <a:latin typeface="Arial Narrow" panose="020B0606020202030204" pitchFamily="34" charset="0"/>
              </a:rPr>
              <a:t>)</a:t>
            </a:r>
            <a:endParaRPr lang="bg-BG" dirty="0">
              <a:latin typeface="Arial Narrow" panose="020B060602020203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dirty="0">
                <a:latin typeface="Arial Narrow" panose="020B0606020202030204" pitchFamily="34" charset="0"/>
              </a:rPr>
              <a:t>Липса на спонтанно дишане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dirty="0" err="1">
                <a:latin typeface="Arial Narrow" panose="020B0606020202030204" pitchFamily="34" charset="0"/>
              </a:rPr>
              <a:t>Атропинов</a:t>
            </a:r>
            <a:r>
              <a:rPr lang="bg-BG" dirty="0">
                <a:latin typeface="Arial Narrow" panose="020B0606020202030204" pitchFamily="34" charset="0"/>
              </a:rPr>
              <a:t> тест за изследване на </a:t>
            </a:r>
            <a:r>
              <a:rPr lang="bg-BG" dirty="0" err="1">
                <a:latin typeface="Arial Narrow" panose="020B0606020202030204" pitchFamily="34" charset="0"/>
              </a:rPr>
              <a:t>булбарна</a:t>
            </a:r>
            <a:r>
              <a:rPr lang="bg-BG" dirty="0">
                <a:latin typeface="Arial Narrow" panose="020B0606020202030204" pitchFamily="34" charset="0"/>
              </a:rPr>
              <a:t> </a:t>
            </a:r>
            <a:r>
              <a:rPr lang="bg-BG" dirty="0" err="1">
                <a:latin typeface="Arial Narrow" panose="020B0606020202030204" pitchFamily="34" charset="0"/>
              </a:rPr>
              <a:t>парасимпатикова</a:t>
            </a:r>
            <a:r>
              <a:rPr lang="bg-BG" dirty="0">
                <a:latin typeface="Arial Narrow" panose="020B0606020202030204" pitchFamily="34" charset="0"/>
              </a:rPr>
              <a:t> активност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dirty="0">
                <a:latin typeface="Arial Narrow" panose="020B0606020202030204" pitchFamily="34" charset="0"/>
              </a:rPr>
              <a:t>Отсъствие на </a:t>
            </a:r>
            <a:r>
              <a:rPr lang="bg-BG" dirty="0" err="1">
                <a:latin typeface="Arial Narrow" panose="020B0606020202030204" pitchFamily="34" charset="0"/>
              </a:rPr>
              <a:t>околокардиален</a:t>
            </a:r>
            <a:r>
              <a:rPr lang="bg-BG" dirty="0">
                <a:latin typeface="Arial Narrow" panose="020B0606020202030204" pitchFamily="34" charset="0"/>
              </a:rPr>
              <a:t> рефлекс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dirty="0">
                <a:latin typeface="Arial Narrow" panose="020B0606020202030204" pitchFamily="34" charset="0"/>
              </a:rPr>
              <a:t>Изчезване на </a:t>
            </a:r>
            <a:r>
              <a:rPr lang="bg-BG" dirty="0" err="1">
                <a:latin typeface="Arial Narrow" panose="020B0606020202030204" pitchFamily="34" charset="0"/>
              </a:rPr>
              <a:t>корнеалния</a:t>
            </a:r>
            <a:r>
              <a:rPr lang="bg-BG" dirty="0">
                <a:latin typeface="Arial Narrow" panose="020B0606020202030204" pitchFamily="34" charset="0"/>
              </a:rPr>
              <a:t> и </a:t>
            </a:r>
            <a:r>
              <a:rPr lang="bg-BG" dirty="0" err="1">
                <a:latin typeface="Arial Narrow" panose="020B0606020202030204" pitchFamily="34" charset="0"/>
              </a:rPr>
              <a:t>кашличния</a:t>
            </a:r>
            <a:r>
              <a:rPr lang="bg-BG" dirty="0">
                <a:latin typeface="Arial Narrow" panose="020B0606020202030204" pitchFamily="34" charset="0"/>
              </a:rPr>
              <a:t> рефлекс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dirty="0">
                <a:latin typeface="Arial Narrow" panose="020B0606020202030204" pitchFamily="34" charset="0"/>
              </a:rPr>
              <a:t>Широки, нереагиращи на светлина зеници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dirty="0">
                <a:latin typeface="Arial Narrow" panose="020B0606020202030204" pitchFamily="34" charset="0"/>
              </a:rPr>
              <a:t>Тенденция към </a:t>
            </a:r>
            <a:r>
              <a:rPr lang="bg-BG" dirty="0" err="1">
                <a:solidFill>
                  <a:srgbClr val="FF0000"/>
                </a:solidFill>
                <a:latin typeface="Arial Narrow" panose="020B0606020202030204" pitchFamily="34" charset="0"/>
              </a:rPr>
              <a:t>хипотермия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, </a:t>
            </a:r>
            <a:r>
              <a:rPr lang="bg-BG" dirty="0" err="1">
                <a:solidFill>
                  <a:srgbClr val="FF0000"/>
                </a:solidFill>
                <a:latin typeface="Arial Narrow" panose="020B0606020202030204" pitchFamily="34" charset="0"/>
              </a:rPr>
              <a:t>полиурия</a:t>
            </a:r>
            <a:endParaRPr lang="bg-BG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409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11313" y="771550"/>
            <a:ext cx="7532687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Втори етап</a:t>
            </a:r>
            <a:r>
              <a:rPr lang="bg-BG" dirty="0">
                <a:latin typeface="Arial Narrow" panose="020B0606020202030204" pitchFamily="34" charset="0"/>
              </a:rPr>
              <a:t>- извършване на необходимите </a:t>
            </a:r>
            <a:r>
              <a:rPr lang="bg-BG" dirty="0" err="1">
                <a:latin typeface="Arial Narrow" panose="020B0606020202030204" pitchFamily="34" charset="0"/>
              </a:rPr>
              <a:t>потвърдителни</a:t>
            </a:r>
            <a:r>
              <a:rPr lang="bg-BG" dirty="0">
                <a:latin typeface="Arial Narrow" panose="020B0606020202030204" pitchFamily="34" charset="0"/>
              </a:rPr>
              <a:t> диагностични тестове     или отхвърляне на „вероятна“ диагноза </a:t>
            </a:r>
          </a:p>
          <a:p>
            <a:pPr>
              <a:lnSpc>
                <a:spcPct val="150000"/>
              </a:lnSpc>
            </a:pPr>
            <a:r>
              <a:rPr lang="bg-BG" dirty="0">
                <a:latin typeface="Arial Narrow" panose="020B0606020202030204" pitchFamily="34" charset="0"/>
              </a:rPr>
              <a:t>Използвани тестове: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dirty="0" err="1">
                <a:solidFill>
                  <a:srgbClr val="FF0000"/>
                </a:solidFill>
                <a:latin typeface="Arial Narrow" panose="020B0606020202030204" pitchFamily="34" charset="0"/>
              </a:rPr>
              <a:t>Електроенцефалография</a:t>
            </a:r>
            <a:r>
              <a:rPr lang="bg-BG" dirty="0" err="1">
                <a:latin typeface="Arial Narrow" panose="020B0606020202030204" pitchFamily="34" charset="0"/>
              </a:rPr>
              <a:t>-доказана</a:t>
            </a:r>
            <a:r>
              <a:rPr lang="bg-BG" dirty="0">
                <a:latin typeface="Arial Narrow" panose="020B0606020202030204" pitchFamily="34" charset="0"/>
              </a:rPr>
              <a:t> липса на електрическа мозъчна активност- </a:t>
            </a:r>
            <a:r>
              <a:rPr lang="bg-BG" dirty="0" err="1">
                <a:solidFill>
                  <a:srgbClr val="FF0000"/>
                </a:solidFill>
                <a:latin typeface="Arial Narrow" panose="020B0606020202030204" pitchFamily="34" charset="0"/>
              </a:rPr>
              <a:t>изоелектрична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 линия за 30 минути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Мозъчна </a:t>
            </a:r>
            <a:r>
              <a:rPr lang="bg-BG" dirty="0" err="1">
                <a:solidFill>
                  <a:srgbClr val="FF0000"/>
                </a:solidFill>
                <a:latin typeface="Arial Narrow" panose="020B0606020202030204" pitchFamily="34" charset="0"/>
              </a:rPr>
              <a:t>панангиография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, доказваща </a:t>
            </a:r>
            <a:r>
              <a:rPr lang="bg-BG" dirty="0" err="1">
                <a:solidFill>
                  <a:srgbClr val="FF0000"/>
                </a:solidFill>
                <a:latin typeface="Arial Narrow" panose="020B0606020202030204" pitchFamily="34" charset="0"/>
              </a:rPr>
              <a:t>циркулаторен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 стоп над сифона за 30 мин.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Загуба на </a:t>
            </a:r>
            <a:r>
              <a:rPr lang="bg-BG" dirty="0" err="1">
                <a:solidFill>
                  <a:srgbClr val="FF0000"/>
                </a:solidFill>
                <a:latin typeface="Arial Narrow" panose="020B0606020202030204" pitchFamily="34" charset="0"/>
              </a:rPr>
              <a:t>евокирани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 стволово-мозъчни потенциали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11313" y="230188"/>
            <a:ext cx="5864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dirty="0">
                <a:latin typeface="Arial Narrow" panose="020B0606020202030204" pitchFamily="34" charset="0"/>
              </a:rPr>
              <a:t>В първия етап се прилага модифицираната 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скала Глазгоу-Лиеж</a:t>
            </a:r>
          </a:p>
        </p:txBody>
      </p:sp>
    </p:spTree>
    <p:extLst>
      <p:ext uri="{BB962C8B-B14F-4D97-AF65-F5344CB8AC3E}">
        <p14:creationId xmlns:p14="http://schemas.microsoft.com/office/powerpoint/2010/main" val="35024919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02928" y="51470"/>
            <a:ext cx="73448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000" dirty="0">
                <a:solidFill>
                  <a:srgbClr val="FF0066"/>
                </a:solidFill>
                <a:latin typeface="Arial Narrow" panose="020B0606020202030204" pitchFamily="34" charset="0"/>
              </a:rPr>
              <a:t>Поведение при мозъчна смърт и поддържане на виталните функции на  </a:t>
            </a:r>
            <a:r>
              <a:rPr lang="bg-BG" sz="2000" dirty="0" err="1">
                <a:solidFill>
                  <a:srgbClr val="FF0066"/>
                </a:solidFill>
                <a:latin typeface="Arial Narrow" panose="020B0606020202030204" pitchFamily="34" charset="0"/>
              </a:rPr>
              <a:t>органодонора</a:t>
            </a:r>
            <a:r>
              <a:rPr lang="bg-BG" sz="2000" dirty="0">
                <a:solidFill>
                  <a:srgbClr val="FF0066"/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38424" y="987574"/>
            <a:ext cx="75055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bg-BG" dirty="0">
                <a:latin typeface="Arial Narrow" panose="020B0606020202030204" pitchFamily="34" charset="0"/>
              </a:rPr>
              <a:t>Поддържане на виталните органи на трупния донор: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dirty="0">
                <a:latin typeface="Arial Narrow" panose="020B0606020202030204" pitchFamily="34" charset="0"/>
              </a:rPr>
              <a:t>ИБВ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dirty="0" err="1">
                <a:latin typeface="Arial Narrow" panose="020B0606020202030204" pitchFamily="34" charset="0"/>
              </a:rPr>
              <a:t>Кардиоциркулаторна</a:t>
            </a:r>
            <a:r>
              <a:rPr lang="bg-BG" dirty="0">
                <a:latin typeface="Arial Narrow" panose="020B0606020202030204" pitchFamily="34" charset="0"/>
              </a:rPr>
              <a:t> поддръжка, адекватна </a:t>
            </a:r>
            <a:r>
              <a:rPr lang="bg-BG" dirty="0" err="1">
                <a:latin typeface="Arial Narrow" panose="020B0606020202030204" pitchFamily="34" charset="0"/>
              </a:rPr>
              <a:t>волемия</a:t>
            </a:r>
            <a:r>
              <a:rPr lang="bg-BG" dirty="0">
                <a:latin typeface="Arial Narrow" panose="020B0606020202030204" pitchFamily="34" charset="0"/>
              </a:rPr>
              <a:t>, </a:t>
            </a:r>
            <a:r>
              <a:rPr lang="bg-BG" dirty="0" err="1">
                <a:latin typeface="Arial Narrow" panose="020B0606020202030204" pitchFamily="34" charset="0"/>
              </a:rPr>
              <a:t>симпатикомиметици-</a:t>
            </a:r>
            <a:r>
              <a:rPr lang="bg-BG" dirty="0">
                <a:latin typeface="Arial Narrow" panose="020B0606020202030204" pitchFamily="34" charset="0"/>
              </a:rPr>
              <a:t>      </a:t>
            </a:r>
          </a:p>
          <a:p>
            <a:pPr>
              <a:lnSpc>
                <a:spcPct val="150000"/>
              </a:lnSpc>
            </a:pPr>
            <a:r>
              <a:rPr lang="bg-BG" dirty="0" err="1">
                <a:latin typeface="Arial Narrow" panose="020B0606020202030204" pitchFamily="34" charset="0"/>
              </a:rPr>
              <a:t>Допамин</a:t>
            </a:r>
            <a:endParaRPr lang="bg-BG" dirty="0">
              <a:latin typeface="Arial Narrow" panose="020B060602020203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dirty="0" err="1">
                <a:latin typeface="Arial Narrow" panose="020B0606020202030204" pitchFamily="34" charset="0"/>
              </a:rPr>
              <a:t>Поддъжка</a:t>
            </a:r>
            <a:r>
              <a:rPr lang="bg-BG" dirty="0">
                <a:latin typeface="Arial Narrow" panose="020B0606020202030204" pitchFamily="34" charset="0"/>
              </a:rPr>
              <a:t> на бъбречната функция с </a:t>
            </a:r>
            <a:r>
              <a:rPr lang="bg-BG" dirty="0" err="1">
                <a:latin typeface="Arial Narrow" panose="020B0606020202030204" pitchFamily="34" charset="0"/>
              </a:rPr>
              <a:t>диуретици</a:t>
            </a:r>
            <a:r>
              <a:rPr lang="bg-BG" dirty="0">
                <a:latin typeface="Arial Narrow" panose="020B0606020202030204" pitchFamily="34" charset="0"/>
              </a:rPr>
              <a:t> и адекватно вливане на течно- </a:t>
            </a:r>
            <a:r>
              <a:rPr lang="bg-BG" dirty="0" err="1">
                <a:latin typeface="Arial Narrow" panose="020B0606020202030204" pitchFamily="34" charset="0"/>
              </a:rPr>
              <a:t>сти</a:t>
            </a:r>
            <a:r>
              <a:rPr lang="bg-BG" dirty="0">
                <a:latin typeface="Arial Narrow" panose="020B0606020202030204" pitchFamily="34" charset="0"/>
              </a:rPr>
              <a:t> и поддържане на часова </a:t>
            </a:r>
            <a:r>
              <a:rPr lang="bg-BG" dirty="0" err="1">
                <a:latin typeface="Arial Narrow" panose="020B0606020202030204" pitchFamily="34" charset="0"/>
              </a:rPr>
              <a:t>диуреза</a:t>
            </a:r>
            <a:r>
              <a:rPr lang="bg-BG" dirty="0">
                <a:latin typeface="Arial Narrow" panose="020B0606020202030204" pitchFamily="34" charset="0"/>
              </a:rPr>
              <a:t> над 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50 мл/час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dirty="0">
                <a:latin typeface="Arial Narrow" panose="020B0606020202030204" pitchFamily="34" charset="0"/>
              </a:rPr>
              <a:t>Поддържане на температурната </a:t>
            </a:r>
            <a:r>
              <a:rPr lang="bg-BG" dirty="0" err="1">
                <a:latin typeface="Arial Narrow" panose="020B0606020202030204" pitchFamily="34" charset="0"/>
              </a:rPr>
              <a:t>хомеостаза</a:t>
            </a:r>
            <a:r>
              <a:rPr lang="bg-BG" dirty="0">
                <a:latin typeface="Arial Narrow" panose="020B0606020202030204" pitchFamily="34" charset="0"/>
              </a:rPr>
              <a:t> в рамките на 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36</a:t>
            </a:r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º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-38</a:t>
            </a:r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º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C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bg-BG" dirty="0">
                <a:latin typeface="Arial Narrow" panose="020B0606020202030204" pitchFamily="34" charset="0"/>
              </a:rPr>
              <a:t>с помощта на затоплящи и охлаждащи техники</a:t>
            </a:r>
          </a:p>
        </p:txBody>
      </p:sp>
    </p:spTree>
    <p:extLst>
      <p:ext uri="{BB962C8B-B14F-4D97-AF65-F5344CB8AC3E}">
        <p14:creationId xmlns:p14="http://schemas.microsoft.com/office/powerpoint/2010/main" val="282174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83160" y="123478"/>
            <a:ext cx="75608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dirty="0">
                <a:latin typeface="Arial Narrow" panose="020B0606020202030204" pitchFamily="34" charset="0"/>
              </a:rPr>
              <a:t>Профилактика на сърдечния арест, АКР, хипоксията в органите за присъждан,  предотвратяване на артериална </a:t>
            </a:r>
            <a:r>
              <a:rPr lang="bg-BG" dirty="0" err="1">
                <a:latin typeface="Arial Narrow" panose="020B0606020202030204" pitchFamily="34" charset="0"/>
              </a:rPr>
              <a:t>хипотония</a:t>
            </a:r>
            <a:r>
              <a:rPr lang="bg-BG" dirty="0">
                <a:latin typeface="Arial Narrow" panose="020B0606020202030204" pitchFamily="34" charset="0"/>
              </a:rPr>
              <a:t> под 60 </a:t>
            </a:r>
            <a:r>
              <a:rPr lang="en-US" dirty="0">
                <a:latin typeface="Arial Narrow" panose="020B0606020202030204" pitchFamily="34" charset="0"/>
              </a:rPr>
              <a:t>mmHg</a:t>
            </a:r>
            <a:r>
              <a:rPr lang="bg-BG" dirty="0">
                <a:latin typeface="Arial Narrow" panose="020B0606020202030204" pitchFamily="34" charset="0"/>
              </a:rPr>
              <a:t>, профилактика на   инфекциозните усложнения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dirty="0">
                <a:latin typeface="Arial Narrow" panose="020B0606020202030204" pitchFamily="34" charset="0"/>
              </a:rPr>
              <a:t>Включване на </a:t>
            </a:r>
            <a:r>
              <a:rPr lang="bg-BG" dirty="0" err="1">
                <a:solidFill>
                  <a:srgbClr val="FF0000"/>
                </a:solidFill>
                <a:latin typeface="Arial Narrow" panose="020B0606020202030204" pitchFamily="34" charset="0"/>
              </a:rPr>
              <a:t>питресин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, адреналин, </a:t>
            </a:r>
            <a:r>
              <a:rPr lang="bg-BG" dirty="0" err="1">
                <a:solidFill>
                  <a:srgbClr val="FF0000"/>
                </a:solidFill>
                <a:latin typeface="Arial Narrow" panose="020B0606020202030204" pitchFamily="34" charset="0"/>
              </a:rPr>
              <a:t>норадреналин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, </a:t>
            </a:r>
            <a:r>
              <a:rPr lang="el-GR" dirty="0">
                <a:solidFill>
                  <a:srgbClr val="FF0000"/>
                </a:solidFill>
                <a:latin typeface="Arial Narrow" panose="020B0606020202030204" pitchFamily="34" charset="0"/>
              </a:rPr>
              <a:t>β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-</a:t>
            </a:r>
            <a:r>
              <a:rPr lang="bg-BG" dirty="0" err="1">
                <a:solidFill>
                  <a:srgbClr val="FF0000"/>
                </a:solidFill>
                <a:latin typeface="Arial Narrow" panose="020B0606020202030204" pitchFamily="34" charset="0"/>
              </a:rPr>
              <a:t>блокери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 и др.</a:t>
            </a:r>
            <a:r>
              <a:rPr lang="bg-BG" dirty="0"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17399" y="2019695"/>
            <a:ext cx="6859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2400" dirty="0">
                <a:solidFill>
                  <a:srgbClr val="FF0066"/>
                </a:solidFill>
                <a:latin typeface="Arial Narrow" panose="020B0606020202030204" pitchFamily="34" charset="0"/>
              </a:rPr>
              <a:t>Критерии за вземане на органи </a:t>
            </a:r>
            <a:r>
              <a:rPr lang="en-US" sz="2400" dirty="0">
                <a:solidFill>
                  <a:srgbClr val="FF0066"/>
                </a:solidFill>
                <a:latin typeface="Arial Narrow" panose="020B0606020202030204" pitchFamily="34" charset="0"/>
              </a:rPr>
              <a:t>(</a:t>
            </a:r>
            <a:r>
              <a:rPr lang="bg-BG" sz="2400" dirty="0" err="1">
                <a:solidFill>
                  <a:srgbClr val="FF0066"/>
                </a:solidFill>
                <a:latin typeface="Arial Narrow" panose="020B0606020202030204" pitchFamily="34" charset="0"/>
              </a:rPr>
              <a:t>експлантация</a:t>
            </a:r>
            <a:r>
              <a:rPr lang="en-US" sz="2400" dirty="0">
                <a:solidFill>
                  <a:srgbClr val="FF0066"/>
                </a:solidFill>
                <a:latin typeface="Arial Narrow" panose="020B0606020202030204" pitchFamily="34" charset="0"/>
              </a:rPr>
              <a:t>)</a:t>
            </a:r>
            <a:r>
              <a:rPr lang="bg-BG" sz="2400" dirty="0">
                <a:solidFill>
                  <a:srgbClr val="FF0066"/>
                </a:solidFill>
                <a:latin typeface="Arial Narrow" panose="020B0606020202030204" pitchFamily="34" charset="0"/>
              </a:rPr>
              <a:t> от донор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22005" y="2690505"/>
            <a:ext cx="34563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2000" dirty="0">
                <a:solidFill>
                  <a:srgbClr val="0070C0"/>
                </a:solidFill>
                <a:latin typeface="Arial Narrow" panose="020B0606020202030204" pitchFamily="34" charset="0"/>
              </a:rPr>
              <a:t>Критерии на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EUROTRANSPLANT</a:t>
            </a:r>
            <a:endParaRPr lang="bg-BG" sz="2000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25033" y="3251180"/>
            <a:ext cx="615104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bg-BG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Общи критерии</a:t>
            </a:r>
            <a:r>
              <a:rPr lang="bg-BG" sz="2000" dirty="0">
                <a:latin typeface="Arial Narrow" panose="020B0606020202030204" pitchFamily="34" charset="0"/>
              </a:rPr>
              <a:t>-липса на септично състояние и </a:t>
            </a:r>
            <a:r>
              <a:rPr lang="bg-BG" sz="2000" dirty="0" err="1">
                <a:latin typeface="Arial Narrow" panose="020B0606020202030204" pitchFamily="34" charset="0"/>
              </a:rPr>
              <a:t>неоплазма</a:t>
            </a:r>
            <a:endParaRPr lang="bg-BG" sz="2000" dirty="0">
              <a:latin typeface="Arial Narrow" panose="020B0606020202030204" pitchFamily="34" charset="0"/>
            </a:endParaRPr>
          </a:p>
          <a:p>
            <a:pPr>
              <a:lnSpc>
                <a:spcPct val="150000"/>
              </a:lnSpc>
            </a:pPr>
            <a:r>
              <a:rPr lang="bg-BG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Специфичните критерии </a:t>
            </a:r>
            <a:r>
              <a:rPr lang="bg-BG" sz="2000" dirty="0">
                <a:latin typeface="Arial Narrow" panose="020B0606020202030204" pitchFamily="34" charset="0"/>
              </a:rPr>
              <a:t>се отнасят за всеки отделен орган:</a:t>
            </a:r>
            <a:endParaRPr lang="bg-BG" sz="2000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7305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07704" y="123478"/>
            <a:ext cx="712879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sz="2000" b="1" dirty="0">
                <a:solidFill>
                  <a:srgbClr val="FF0066"/>
                </a:solidFill>
                <a:latin typeface="Arial Narrow" panose="020B0606020202030204" pitchFamily="34" charset="0"/>
              </a:rPr>
              <a:t>Бъбреци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bg-BG" sz="2000" dirty="0">
                <a:latin typeface="Arial Narrow" panose="020B0606020202030204" pitchFamily="34" charset="0"/>
              </a:rPr>
              <a:t>възраст под 55-60 години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bg-BG" sz="2000" dirty="0">
                <a:latin typeface="Arial Narrow" panose="020B0606020202030204" pitchFamily="34" charset="0"/>
              </a:rPr>
              <a:t>липса на бъбречна патология и артериална хипертония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bg-BG" sz="2000" dirty="0">
                <a:latin typeface="Arial Narrow" panose="020B0606020202030204" pitchFamily="34" charset="0"/>
              </a:rPr>
              <a:t>запазена </a:t>
            </a:r>
            <a:r>
              <a:rPr lang="bg-BG" sz="2000" dirty="0" err="1">
                <a:latin typeface="Arial Narrow" panose="020B0606020202030204" pitchFamily="34" charset="0"/>
              </a:rPr>
              <a:t>диуреза</a:t>
            </a:r>
            <a:endParaRPr lang="bg-BG" sz="2000" dirty="0">
              <a:latin typeface="Arial Narrow" panose="020B060602020203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bg-BG" sz="2000" dirty="0" err="1">
                <a:latin typeface="Arial Narrow" panose="020B0606020202030204" pitchFamily="34" charset="0"/>
              </a:rPr>
              <a:t>креатинин</a:t>
            </a:r>
            <a:r>
              <a:rPr lang="bg-BG" sz="2000" dirty="0">
                <a:latin typeface="Arial Narrow" panose="020B0606020202030204" pitchFamily="34" charset="0"/>
              </a:rPr>
              <a:t> под 2</a:t>
            </a:r>
            <a:r>
              <a:rPr lang="en-US" sz="2000" dirty="0">
                <a:latin typeface="Arial Narrow" panose="020B0606020202030204" pitchFamily="34" charset="0"/>
              </a:rPr>
              <a:t> g/ dl</a:t>
            </a:r>
            <a:endParaRPr lang="bg-BG" sz="2000" dirty="0">
              <a:latin typeface="Arial Narrow" panose="020B060602020203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sz="2000" b="1" dirty="0">
                <a:solidFill>
                  <a:srgbClr val="FF0066"/>
                </a:solidFill>
                <a:latin typeface="Arial Narrow" panose="020B0606020202030204" pitchFamily="34" charset="0"/>
              </a:rPr>
              <a:t>Панкреас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bg-BG" sz="2000" dirty="0">
                <a:latin typeface="Arial Narrow" panose="020B0606020202030204" pitchFamily="34" charset="0"/>
              </a:rPr>
              <a:t>възраст под 45 години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bg-BG" sz="2000" dirty="0">
                <a:latin typeface="Arial Narrow" panose="020B0606020202030204" pitchFamily="34" charset="0"/>
              </a:rPr>
              <a:t>абсолютни </a:t>
            </a:r>
            <a:r>
              <a:rPr lang="bg-BG" sz="2000" dirty="0" err="1">
                <a:latin typeface="Arial Narrow" panose="020B0606020202030204" pitchFamily="34" charset="0"/>
              </a:rPr>
              <a:t>контраиндикации</a:t>
            </a:r>
            <a:r>
              <a:rPr lang="bg-BG" sz="2000" dirty="0">
                <a:latin typeface="Arial Narrow" panose="020B0606020202030204" pitchFamily="34" charset="0"/>
              </a:rPr>
              <a:t> са: остър или хроничен </a:t>
            </a:r>
            <a:r>
              <a:rPr lang="bg-BG" sz="2000" dirty="0" err="1">
                <a:latin typeface="Arial Narrow" panose="020B0606020202030204" pitchFamily="34" charset="0"/>
              </a:rPr>
              <a:t>панкреатит</a:t>
            </a:r>
            <a:r>
              <a:rPr lang="bg-BG" sz="2000" dirty="0">
                <a:latin typeface="Arial Narrow" panose="020B0606020202030204" pitchFamily="34" charset="0"/>
              </a:rPr>
              <a:t>,    диабет, травматични увреди на панкреаса и др.</a:t>
            </a:r>
          </a:p>
        </p:txBody>
      </p:sp>
    </p:spTree>
    <p:extLst>
      <p:ext uri="{BB962C8B-B14F-4D97-AF65-F5344CB8AC3E}">
        <p14:creationId xmlns:p14="http://schemas.microsoft.com/office/powerpoint/2010/main" val="37411554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19672" y="195486"/>
            <a:ext cx="752432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sz="2000" b="1" dirty="0">
                <a:solidFill>
                  <a:srgbClr val="FF0066"/>
                </a:solidFill>
                <a:latin typeface="Arial Narrow" panose="020B0606020202030204" pitchFamily="34" charset="0"/>
              </a:rPr>
              <a:t>Сърце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bg-BG" dirty="0">
                <a:latin typeface="Arial Narrow" panose="020B0606020202030204" pitchFamily="34" charset="0"/>
              </a:rPr>
              <a:t>възраст под 45 години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bg-BG" dirty="0">
                <a:latin typeface="Arial Narrow" panose="020B0606020202030204" pitchFamily="34" charset="0"/>
              </a:rPr>
              <a:t>стабилна </a:t>
            </a:r>
            <a:r>
              <a:rPr lang="bg-BG" dirty="0" err="1">
                <a:latin typeface="Arial Narrow" panose="020B0606020202030204" pitchFamily="34" charset="0"/>
              </a:rPr>
              <a:t>хемодинамика</a:t>
            </a:r>
            <a:r>
              <a:rPr lang="bg-BG" dirty="0">
                <a:latin typeface="Arial Narrow" panose="020B0606020202030204" pitchFamily="34" charset="0"/>
              </a:rPr>
              <a:t> при прилаган </a:t>
            </a:r>
            <a:r>
              <a:rPr lang="bg-BG" dirty="0" err="1">
                <a:solidFill>
                  <a:srgbClr val="FF0000"/>
                </a:solidFill>
                <a:latin typeface="Arial Narrow" panose="020B0606020202030204" pitchFamily="34" charset="0"/>
              </a:rPr>
              <a:t>Допамин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 в границите на 6-7</a:t>
            </a:r>
            <a:r>
              <a:rPr lang="el-GR" dirty="0">
                <a:solidFill>
                  <a:srgbClr val="FF0000"/>
                </a:solidFill>
                <a:latin typeface="Arial Narrow" panose="020B0606020202030204" pitchFamily="34" charset="0"/>
              </a:rPr>
              <a:t>μ</a:t>
            </a:r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g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 /кг/мин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bg-BG" dirty="0">
                <a:latin typeface="Arial Narrow" panose="020B0606020202030204" pitchFamily="34" charset="0"/>
              </a:rPr>
              <a:t>липса на предшестващо заболяване на сърдечно-съдовата система или данни за тютюнопушене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bg-BG" dirty="0">
                <a:latin typeface="Arial Narrow" panose="020B0606020202030204" pitchFamily="34" charset="0"/>
              </a:rPr>
              <a:t>липса на тежка </a:t>
            </a:r>
            <a:r>
              <a:rPr lang="bg-BG" dirty="0" err="1">
                <a:latin typeface="Arial Narrow" panose="020B0606020202030204" pitchFamily="34" charset="0"/>
              </a:rPr>
              <a:t>торакална</a:t>
            </a:r>
            <a:r>
              <a:rPr lang="bg-BG" dirty="0">
                <a:latin typeface="Arial Narrow" panose="020B0606020202030204" pitchFamily="34" charset="0"/>
              </a:rPr>
              <a:t> травма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sz="2000" b="1" dirty="0">
                <a:solidFill>
                  <a:srgbClr val="FF0066"/>
                </a:solidFill>
                <a:latin typeface="Arial Narrow" panose="020B0606020202030204" pitchFamily="34" charset="0"/>
              </a:rPr>
              <a:t>Черен дроб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bg-BG" dirty="0">
                <a:latin typeface="Arial Narrow" panose="020B0606020202030204" pitchFamily="34" charset="0"/>
              </a:rPr>
              <a:t>възраст под 50 години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bg-BG" dirty="0">
                <a:latin typeface="Arial Narrow" panose="020B0606020202030204" pitchFamily="34" charset="0"/>
              </a:rPr>
              <a:t>нормална чернодробна функция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bg-BG" dirty="0">
                <a:latin typeface="Arial Narrow" panose="020B0606020202030204" pitchFamily="34" charset="0"/>
              </a:rPr>
              <a:t>липса хроничен </a:t>
            </a:r>
            <a:r>
              <a:rPr lang="bg-BG" dirty="0" err="1">
                <a:latin typeface="Arial Narrow" panose="020B0606020202030204" pitchFamily="34" charset="0"/>
              </a:rPr>
              <a:t>етилизъм</a:t>
            </a:r>
            <a:r>
              <a:rPr lang="bg-BG" dirty="0">
                <a:latin typeface="Arial Narrow" panose="020B0606020202030204" pitchFamily="34" charset="0"/>
              </a:rPr>
              <a:t>, </a:t>
            </a:r>
            <a:r>
              <a:rPr lang="bg-BG" dirty="0" err="1">
                <a:latin typeface="Arial Narrow" panose="020B0606020202030204" pitchFamily="34" charset="0"/>
              </a:rPr>
              <a:t>стабилнаст</a:t>
            </a:r>
            <a:r>
              <a:rPr lang="bg-BG" dirty="0">
                <a:latin typeface="Arial Narrow" panose="020B0606020202030204" pitchFamily="34" charset="0"/>
              </a:rPr>
              <a:t> на АН, имало ли е период на </a:t>
            </a:r>
            <a:r>
              <a:rPr lang="bg-BG" dirty="0" err="1">
                <a:latin typeface="Arial Narrow" panose="020B0606020202030204" pitchFamily="34" charset="0"/>
              </a:rPr>
              <a:t>асистолия</a:t>
            </a:r>
            <a:r>
              <a:rPr lang="bg-BG" dirty="0">
                <a:latin typeface="Arial Narrow" panose="020B0606020202030204" pitchFamily="34" charset="0"/>
              </a:rPr>
              <a:t> и с каква продължителност, какви медикаменти са назначавани и др.</a:t>
            </a:r>
          </a:p>
          <a:p>
            <a:pPr>
              <a:lnSpc>
                <a:spcPct val="150000"/>
              </a:lnSpc>
            </a:pPr>
            <a:endParaRPr lang="bg-BG" sz="2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0410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403648" y="1995686"/>
            <a:ext cx="65902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4000" dirty="0">
                <a:solidFill>
                  <a:srgbClr val="FF3399"/>
                </a:solidFill>
                <a:latin typeface="Arial Narrow" panose="020B0606020202030204" pitchFamily="34" charset="0"/>
              </a:rPr>
              <a:t>БЛАГОДАРЯ ЗА ВНИМАНИЕТО!</a:t>
            </a:r>
          </a:p>
        </p:txBody>
      </p:sp>
    </p:spTree>
    <p:extLst>
      <p:ext uri="{BB962C8B-B14F-4D97-AF65-F5344CB8AC3E}">
        <p14:creationId xmlns:p14="http://schemas.microsoft.com/office/powerpoint/2010/main" val="2543364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 </a:t>
            </a:r>
            <a:endParaRPr lang="en-US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55776" y="46661"/>
            <a:ext cx="41120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3200" dirty="0">
                <a:solidFill>
                  <a:srgbClr val="FF0000"/>
                </a:solidFill>
                <a:latin typeface="Arial Narrow" panose="020B0606020202030204" pitchFamily="34" charset="0"/>
              </a:rPr>
              <a:t>Определения за „Смърт“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839391"/>
            <a:ext cx="9144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bg-BG" dirty="0" err="1">
                <a:solidFill>
                  <a:srgbClr val="FF0000"/>
                </a:solidFill>
                <a:latin typeface="Arial Narrow" panose="020B0606020202030204" pitchFamily="34" charset="0"/>
              </a:rPr>
              <a:t>Апалиен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 синдром </a:t>
            </a:r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(</a:t>
            </a:r>
            <a:r>
              <a:rPr lang="bg-BG" dirty="0" err="1">
                <a:solidFill>
                  <a:srgbClr val="FF0000"/>
                </a:solidFill>
                <a:latin typeface="Arial Narrow" panose="020B0606020202030204" pitchFamily="34" charset="0"/>
              </a:rPr>
              <a:t>акинетичен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bg-BG" dirty="0" err="1">
                <a:solidFill>
                  <a:srgbClr val="FF0000"/>
                </a:solidFill>
                <a:latin typeface="Arial Narrow" panose="020B0606020202030204" pitchFamily="34" charset="0"/>
              </a:rPr>
              <a:t>мутизъм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, </a:t>
            </a:r>
            <a:r>
              <a:rPr lang="bg-BG" dirty="0" err="1">
                <a:solidFill>
                  <a:srgbClr val="FF0000"/>
                </a:solidFill>
                <a:latin typeface="Arial Narrow" panose="020B0606020202030204" pitchFamily="34" charset="0"/>
              </a:rPr>
              <a:t>децеребрация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, </a:t>
            </a:r>
            <a:r>
              <a:rPr lang="bg-BG" dirty="0" err="1">
                <a:solidFill>
                  <a:srgbClr val="FF0000"/>
                </a:solidFill>
                <a:latin typeface="Arial Narrow" panose="020B0606020202030204" pitchFamily="34" charset="0"/>
              </a:rPr>
              <a:t>бодърствуваща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 кома и др.</a:t>
            </a:r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)</a:t>
            </a:r>
            <a:endParaRPr lang="en-US" dirty="0">
              <a:latin typeface="Arial Narrow" panose="020B0606020202030204" pitchFamily="34" charset="0"/>
            </a:endParaRPr>
          </a:p>
          <a:p>
            <a:pPr>
              <a:lnSpc>
                <a:spcPct val="150000"/>
              </a:lnSpc>
            </a:pPr>
            <a:r>
              <a:rPr lang="bg-BG" dirty="0">
                <a:latin typeface="Arial Narrow" panose="020B0606020202030204" pitchFamily="34" charset="0"/>
              </a:rPr>
              <a:t>Пълна </a:t>
            </a:r>
            <a:r>
              <a:rPr lang="bg-BG" dirty="0" err="1">
                <a:latin typeface="Arial Narrow" panose="020B0606020202030204" pitchFamily="34" charset="0"/>
              </a:rPr>
              <a:t>ареактивност</a:t>
            </a:r>
            <a:r>
              <a:rPr lang="bg-BG" dirty="0">
                <a:latin typeface="Arial Narrow" panose="020B0606020202030204" pitchFamily="34" charset="0"/>
              </a:rPr>
              <a:t> на болния, отсъствие на висши </a:t>
            </a:r>
            <a:r>
              <a:rPr lang="bg-BG" dirty="0" err="1">
                <a:latin typeface="Arial Narrow" panose="020B0606020202030204" pitchFamily="34" charset="0"/>
              </a:rPr>
              <a:t>корови</a:t>
            </a:r>
            <a:r>
              <a:rPr lang="bg-BG" dirty="0">
                <a:latin typeface="Arial Narrow" panose="020B0606020202030204" pitchFamily="34" charset="0"/>
              </a:rPr>
              <a:t> функции и целенасочени движения в от- говор на външно дразнене.</a:t>
            </a:r>
          </a:p>
          <a:p>
            <a:pPr>
              <a:lnSpc>
                <a:spcPct val="150000"/>
              </a:lnSpc>
            </a:pPr>
            <a:r>
              <a:rPr lang="bg-BG" dirty="0">
                <a:latin typeface="Arial Narrow" panose="020B0606020202030204" pitchFamily="34" charset="0"/>
              </a:rPr>
              <a:t>Болните могат да отварят очи, промени в ЕЕГ при стимулация, съхранено самостоятелно дишане, </a:t>
            </a:r>
          </a:p>
          <a:p>
            <a:pPr>
              <a:lnSpc>
                <a:spcPct val="150000"/>
              </a:lnSpc>
            </a:pPr>
            <a:r>
              <a:rPr lang="bg-BG" dirty="0" err="1">
                <a:latin typeface="Arial Narrow" panose="020B0606020202030204" pitchFamily="34" charset="0"/>
              </a:rPr>
              <a:t>зенични</a:t>
            </a:r>
            <a:r>
              <a:rPr lang="bg-BG" dirty="0">
                <a:latin typeface="Arial Narrow" panose="020B0606020202030204" pitchFamily="34" charset="0"/>
              </a:rPr>
              <a:t> реакции на светлина, стволови рефлекси и др.</a:t>
            </a:r>
          </a:p>
          <a:p>
            <a:pPr>
              <a:lnSpc>
                <a:spcPct val="150000"/>
              </a:lnSpc>
            </a:pPr>
            <a:endParaRPr lang="bg-BG" dirty="0">
              <a:latin typeface="Arial Narrow" panose="020B0606020202030204" pitchFamily="34" charset="0"/>
            </a:endParaRPr>
          </a:p>
          <a:p>
            <a:pPr>
              <a:lnSpc>
                <a:spcPct val="150000"/>
              </a:lnSpc>
            </a:pP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Смърт на </a:t>
            </a:r>
            <a:r>
              <a:rPr lang="bg-BG" dirty="0" err="1">
                <a:solidFill>
                  <a:srgbClr val="FF0000"/>
                </a:solidFill>
                <a:latin typeface="Arial Narrow" panose="020B0606020202030204" pitchFamily="34" charset="0"/>
              </a:rPr>
              <a:t>голямомозъчните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 полукълба </a:t>
            </a:r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(cerebral death)</a:t>
            </a:r>
          </a:p>
          <a:p>
            <a:pPr>
              <a:lnSpc>
                <a:spcPct val="150000"/>
              </a:lnSpc>
            </a:pPr>
            <a:r>
              <a:rPr lang="bg-BG" dirty="0">
                <a:latin typeface="Arial Narrow" panose="020B0606020202030204" pitchFamily="34" charset="0"/>
              </a:rPr>
              <a:t>Отсъствие на функции на големите полукълба на главния и крайния мозък, </a:t>
            </a:r>
            <a:r>
              <a:rPr lang="bg-BG" dirty="0" err="1">
                <a:latin typeface="Arial Narrow" panose="020B0606020202030204" pitchFamily="34" charset="0"/>
              </a:rPr>
              <a:t>подкоровите</a:t>
            </a:r>
            <a:r>
              <a:rPr lang="bg-BG" dirty="0">
                <a:latin typeface="Arial Narrow" panose="020B0606020202030204" pitchFamily="34" charset="0"/>
              </a:rPr>
              <a:t> мозъчни     ядра и обонятелния мозък.</a:t>
            </a:r>
          </a:p>
          <a:p>
            <a:pPr>
              <a:lnSpc>
                <a:spcPct val="150000"/>
              </a:lnSpc>
            </a:pP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„</a:t>
            </a:r>
            <a:r>
              <a:rPr lang="bg-BG" dirty="0" err="1">
                <a:solidFill>
                  <a:srgbClr val="FF0000"/>
                </a:solidFill>
                <a:latin typeface="Arial Narrow" panose="020B0606020202030204" pitchFamily="34" charset="0"/>
              </a:rPr>
              <a:t>Апалийно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 състояние“ –</a:t>
            </a:r>
            <a:r>
              <a:rPr lang="bg-BG" dirty="0" err="1">
                <a:solidFill>
                  <a:srgbClr val="FF0000"/>
                </a:solidFill>
                <a:latin typeface="Arial Narrow" panose="020B0606020202030204" pitchFamily="34" charset="0"/>
              </a:rPr>
              <a:t>акинетична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 кома, т.к. дишането е запазено!</a:t>
            </a: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619672" y="411510"/>
            <a:ext cx="752432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bg-BG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Мозъчна смърт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(Brain death)</a:t>
            </a:r>
            <a:r>
              <a:rPr lang="bg-BG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-</a:t>
            </a:r>
            <a:r>
              <a:rPr lang="bg-BG" sz="2000" dirty="0">
                <a:latin typeface="Arial Narrow" panose="020B0606020202030204" pitchFamily="34" charset="0"/>
              </a:rPr>
              <a:t>прекратяване дейността на целия мозък,       включително и на мозъчния ствол</a:t>
            </a:r>
          </a:p>
          <a:p>
            <a:pPr>
              <a:lnSpc>
                <a:spcPct val="150000"/>
              </a:lnSpc>
            </a:pPr>
            <a:r>
              <a:rPr lang="bg-BG" sz="2000" dirty="0">
                <a:solidFill>
                  <a:srgbClr val="FF0066"/>
                </a:solidFill>
                <a:latin typeface="Arial Narrow" panose="020B0606020202030204" pitchFamily="34" charset="0"/>
              </a:rPr>
              <a:t>Представлява устойчиво отсъствие на всички функции, свойствени на </a:t>
            </a:r>
            <a:r>
              <a:rPr lang="bg-BG" sz="2000" dirty="0" err="1">
                <a:solidFill>
                  <a:srgbClr val="FF0066"/>
                </a:solidFill>
                <a:latin typeface="Arial Narrow" panose="020B0606020202030204" pitchFamily="34" charset="0"/>
              </a:rPr>
              <a:t>гла-вния</a:t>
            </a:r>
            <a:r>
              <a:rPr lang="bg-BG" sz="2000" dirty="0">
                <a:solidFill>
                  <a:srgbClr val="FF0066"/>
                </a:solidFill>
                <a:latin typeface="Arial Narrow" panose="020B0606020202030204" pitchFamily="34" charset="0"/>
              </a:rPr>
              <a:t> мозък </a:t>
            </a:r>
            <a:r>
              <a:rPr lang="en-US" sz="2000" dirty="0">
                <a:solidFill>
                  <a:srgbClr val="FF0066"/>
                </a:solidFill>
                <a:latin typeface="Arial Narrow" panose="020B0606020202030204" pitchFamily="34" charset="0"/>
              </a:rPr>
              <a:t>(</a:t>
            </a:r>
            <a:r>
              <a:rPr lang="bg-BG" sz="2000" dirty="0">
                <a:solidFill>
                  <a:srgbClr val="FF0066"/>
                </a:solidFill>
                <a:latin typeface="Arial Narrow" panose="020B0606020202030204" pitchFamily="34" charset="0"/>
              </a:rPr>
              <a:t>тотален деструктивен инфаркт на главния мозък и мозъчния </a:t>
            </a:r>
          </a:p>
          <a:p>
            <a:pPr>
              <a:lnSpc>
                <a:spcPct val="150000"/>
              </a:lnSpc>
            </a:pPr>
            <a:r>
              <a:rPr lang="bg-BG" sz="2000" dirty="0">
                <a:solidFill>
                  <a:srgbClr val="FF0066"/>
                </a:solidFill>
                <a:latin typeface="Arial Narrow" panose="020B0606020202030204" pitchFamily="34" charset="0"/>
              </a:rPr>
              <a:t>ствол</a:t>
            </a:r>
            <a:r>
              <a:rPr lang="en-US" sz="2000" dirty="0">
                <a:solidFill>
                  <a:srgbClr val="FF0066"/>
                </a:solidFill>
                <a:latin typeface="Arial Narrow" panose="020B0606020202030204" pitchFamily="34" charset="0"/>
              </a:rPr>
              <a:t>)</a:t>
            </a:r>
            <a:r>
              <a:rPr lang="bg-BG" sz="2000" dirty="0">
                <a:solidFill>
                  <a:srgbClr val="FF0066"/>
                </a:solidFill>
                <a:latin typeface="Arial Narrow" panose="020B060602020203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endParaRPr lang="bg-BG" sz="2000" dirty="0">
              <a:solidFill>
                <a:srgbClr val="FF0066"/>
              </a:solidFill>
              <a:latin typeface="Arial Narrow" panose="020B0606020202030204" pitchFamily="34" charset="0"/>
            </a:endParaRPr>
          </a:p>
          <a:p>
            <a:pPr>
              <a:lnSpc>
                <a:spcPct val="150000"/>
              </a:lnSpc>
            </a:pPr>
            <a:r>
              <a:rPr lang="bg-BG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Стволово-мозъчна смърт-</a:t>
            </a:r>
            <a:r>
              <a:rPr lang="bg-BG" sz="2000" dirty="0">
                <a:latin typeface="Arial Narrow" panose="020B0606020202030204" pitchFamily="34" charset="0"/>
              </a:rPr>
              <a:t>изчезване на всички стволово-мозъчни функции,</a:t>
            </a:r>
          </a:p>
          <a:p>
            <a:pPr>
              <a:lnSpc>
                <a:spcPct val="150000"/>
              </a:lnSpc>
            </a:pPr>
            <a:r>
              <a:rPr lang="bg-BG" sz="2000" dirty="0">
                <a:latin typeface="Arial Narrow" panose="020B0606020202030204" pitchFamily="34" charset="0"/>
              </a:rPr>
              <a:t>без които е невъзможно функционирането на голямо-мозъчните </a:t>
            </a:r>
          </a:p>
          <a:p>
            <a:pPr>
              <a:lnSpc>
                <a:spcPct val="150000"/>
              </a:lnSpc>
            </a:pPr>
            <a:r>
              <a:rPr lang="bg-BG" sz="2000" dirty="0">
                <a:latin typeface="Arial Narrow" panose="020B0606020202030204" pitchFamily="34" charset="0"/>
              </a:rPr>
              <a:t>полукълба във времето</a:t>
            </a:r>
          </a:p>
          <a:p>
            <a:pPr>
              <a:lnSpc>
                <a:spcPct val="150000"/>
              </a:lnSpc>
            </a:pPr>
            <a:endParaRPr lang="bg-BG" sz="2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107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19672" y="267494"/>
            <a:ext cx="7524327" cy="12864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Мозъчна смърт е състояние на прекратяване на всички мозъчни функции, свърза-ни с голямо-мозъчните хемисфери и мозъчния ствол с развитие на деструктивни </a:t>
            </a:r>
          </a:p>
          <a:p>
            <a:pPr>
              <a:lnSpc>
                <a:spcPct val="150000"/>
              </a:lnSpc>
            </a:pP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процеси на нервните клетки в тях.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39032" y="1862824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>
                <a:solidFill>
                  <a:srgbClr val="FF3399"/>
                </a:solidFill>
                <a:latin typeface="Arial Narrow" panose="020B0606020202030204" pitchFamily="34" charset="0"/>
              </a:rPr>
              <a:t>Епидемиология на мозъчната смърт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63688" y="2695947"/>
            <a:ext cx="4333238" cy="1419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bg-BG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4% </a:t>
            </a:r>
            <a:r>
              <a:rPr lang="bg-BG" sz="2000" dirty="0">
                <a:latin typeface="Arial Narrow" panose="020B0606020202030204" pitchFamily="34" charset="0"/>
              </a:rPr>
              <a:t>от пациентите в интензивните клиники</a:t>
            </a:r>
          </a:p>
          <a:p>
            <a:pPr>
              <a:lnSpc>
                <a:spcPct val="150000"/>
              </a:lnSpc>
            </a:pPr>
            <a:r>
              <a:rPr lang="bg-BG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8%</a:t>
            </a:r>
            <a:r>
              <a:rPr lang="bg-BG" sz="2000" dirty="0">
                <a:latin typeface="Arial Narrow" panose="020B0606020202030204" pitchFamily="34" charset="0"/>
              </a:rPr>
              <a:t>-хеморагични инсулти</a:t>
            </a:r>
          </a:p>
          <a:p>
            <a:pPr>
              <a:lnSpc>
                <a:spcPct val="150000"/>
              </a:lnSpc>
            </a:pPr>
            <a:r>
              <a:rPr lang="bg-BG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1, 6%</a:t>
            </a:r>
            <a:r>
              <a:rPr lang="bg-BG" sz="2000" dirty="0">
                <a:latin typeface="Arial Narrow" panose="020B0606020202030204" pitchFamily="34" charset="0"/>
              </a:rPr>
              <a:t>-исхемични инсулти</a:t>
            </a:r>
          </a:p>
        </p:txBody>
      </p:sp>
    </p:spTree>
    <p:extLst>
      <p:ext uri="{BB962C8B-B14F-4D97-AF65-F5344CB8AC3E}">
        <p14:creationId xmlns:p14="http://schemas.microsoft.com/office/powerpoint/2010/main" val="2544445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55776" y="195486"/>
            <a:ext cx="571823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2600" dirty="0">
                <a:solidFill>
                  <a:srgbClr val="FF3399"/>
                </a:solidFill>
                <a:latin typeface="Arial Narrow" panose="020B0606020202030204" pitchFamily="34" charset="0"/>
              </a:rPr>
              <a:t>Критерии за определяне на мозъчна смърт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16724" y="915566"/>
            <a:ext cx="7596336" cy="2948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bg-BG" dirty="0">
                <a:latin typeface="Arial Narrow" panose="020B0606020202030204" pitchFamily="34" charset="0"/>
              </a:rPr>
              <a:t>Липса на реакции при каквото и да е външно дразнене-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кома</a:t>
            </a:r>
            <a:endParaRPr lang="bg-BG" dirty="0">
              <a:latin typeface="Arial Narrow" panose="020B0606020202030204" pitchFamily="34" charset="0"/>
            </a:endParaRPr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bg-BG" dirty="0">
                <a:latin typeface="Arial Narrow" panose="020B0606020202030204" pitchFamily="34" charset="0"/>
              </a:rPr>
              <a:t>Изчезване на рефлексите и рязко снижаване на мускулния тонус-разширение на зениците</a:t>
            </a:r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bg-BG" dirty="0">
                <a:latin typeface="Arial Narrow" panose="020B0606020202030204" pitchFamily="34" charset="0"/>
              </a:rPr>
              <a:t>Прекратяване на спонтанното дишане</a:t>
            </a:r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bg-BG" dirty="0">
                <a:latin typeface="Arial Narrow" panose="020B0606020202030204" pitchFamily="34" charset="0"/>
              </a:rPr>
              <a:t>Рязко падане на артериалното налягане, ако то не се поддържа с </a:t>
            </a:r>
            <a:r>
              <a:rPr lang="bg-BG" dirty="0" err="1">
                <a:latin typeface="Arial Narrow" panose="020B0606020202030204" pitchFamily="34" charset="0"/>
              </a:rPr>
              <a:t>медикаменто-зни</a:t>
            </a:r>
            <a:r>
              <a:rPr lang="bg-BG" dirty="0">
                <a:latin typeface="Arial Narrow" panose="020B0606020202030204" pitchFamily="34" charset="0"/>
              </a:rPr>
              <a:t> средства</a:t>
            </a:r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bg-BG" dirty="0">
                <a:latin typeface="Arial Narrow" panose="020B0606020202030204" pitchFamily="34" charset="0"/>
              </a:rPr>
              <a:t>Права линия на ЕЕГ, дори при провеждане на стимулации </a:t>
            </a:r>
          </a:p>
        </p:txBody>
      </p:sp>
    </p:spTree>
    <p:extLst>
      <p:ext uri="{BB962C8B-B14F-4D97-AF65-F5344CB8AC3E}">
        <p14:creationId xmlns:p14="http://schemas.microsoft.com/office/powerpoint/2010/main" val="1528061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19872" y="123131"/>
            <a:ext cx="3557384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3200" dirty="0" err="1">
                <a:solidFill>
                  <a:srgbClr val="FF0000"/>
                </a:solidFill>
                <a:latin typeface="Arial Narrow" panose="020B0606020202030204" pitchFamily="34" charset="0"/>
              </a:rPr>
              <a:t>Харвардски</a:t>
            </a:r>
            <a:r>
              <a:rPr lang="bg-BG" sz="3200" dirty="0">
                <a:solidFill>
                  <a:srgbClr val="FF0000"/>
                </a:solidFill>
                <a:latin typeface="Arial Narrow" panose="020B0606020202030204" pitchFamily="34" charset="0"/>
              </a:rPr>
              <a:t> критерии</a:t>
            </a:r>
          </a:p>
          <a:p>
            <a:endParaRPr lang="bg-BG" dirty="0"/>
          </a:p>
        </p:txBody>
      </p:sp>
      <p:sp>
        <p:nvSpPr>
          <p:cNvPr id="8" name="Rectangle 7"/>
          <p:cNvSpPr/>
          <p:nvPr/>
        </p:nvSpPr>
        <p:spPr>
          <a:xfrm>
            <a:off x="1691680" y="915566"/>
            <a:ext cx="7344816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bg-BG" dirty="0">
                <a:latin typeface="Arial Narrow" panose="020B0606020202030204" pitchFamily="34" charset="0"/>
              </a:rPr>
              <a:t>За прилагането на тези критерии е необходимо отсъствието на </a:t>
            </a:r>
            <a:r>
              <a:rPr lang="bg-BG" dirty="0" err="1">
                <a:latin typeface="Arial Narrow" panose="020B0606020202030204" pitchFamily="34" charset="0"/>
              </a:rPr>
              <a:t>хипотермия</a:t>
            </a:r>
            <a:r>
              <a:rPr lang="bg-BG" dirty="0">
                <a:latin typeface="Arial Narrow" panose="020B0606020202030204" pitchFamily="34" charset="0"/>
              </a:rPr>
              <a:t> или интоксикация с лекарствени средства</a:t>
            </a:r>
          </a:p>
          <a:p>
            <a:pPr>
              <a:lnSpc>
                <a:spcPct val="150000"/>
              </a:lnSpc>
            </a:pPr>
            <a:r>
              <a:rPr lang="bg-BG" dirty="0">
                <a:latin typeface="Arial Narrow" panose="020B0606020202030204" pitchFamily="34" charset="0"/>
              </a:rPr>
              <a:t>Изисквания: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dirty="0" err="1">
                <a:latin typeface="Arial Narrow" panose="020B0606020202030204" pitchFamily="34" charset="0"/>
              </a:rPr>
              <a:t>Ареактивна</a:t>
            </a:r>
            <a:r>
              <a:rPr lang="bg-BG" dirty="0">
                <a:latin typeface="Arial Narrow" panose="020B0606020202030204" pitchFamily="34" charset="0"/>
              </a:rPr>
              <a:t> кома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dirty="0" err="1">
                <a:latin typeface="Arial Narrow" panose="020B0606020202030204" pitchFamily="34" charset="0"/>
              </a:rPr>
              <a:t>Апное</a:t>
            </a:r>
            <a:endParaRPr lang="bg-BG" dirty="0">
              <a:latin typeface="Arial Narrow" panose="020B060602020203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dirty="0" err="1">
                <a:latin typeface="Arial Narrow" panose="020B0606020202030204" pitchFamily="34" charset="0"/>
              </a:rPr>
              <a:t>Изоелектрична</a:t>
            </a:r>
            <a:r>
              <a:rPr lang="bg-BG" dirty="0">
                <a:latin typeface="Arial Narrow" panose="020B0606020202030204" pitchFamily="34" charset="0"/>
              </a:rPr>
              <a:t> ЕЕГ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dirty="0">
                <a:latin typeface="Arial Narrow" panose="020B0606020202030204" pitchFamily="34" charset="0"/>
              </a:rPr>
              <a:t>Продължителност на наблюдението-24 часа </a:t>
            </a:r>
          </a:p>
        </p:txBody>
      </p:sp>
    </p:spTree>
    <p:extLst>
      <p:ext uri="{BB962C8B-B14F-4D97-AF65-F5344CB8AC3E}">
        <p14:creationId xmlns:p14="http://schemas.microsoft.com/office/powerpoint/2010/main" val="3612985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23928" y="181422"/>
            <a:ext cx="266771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2600" dirty="0">
                <a:solidFill>
                  <a:srgbClr val="FF0000"/>
                </a:solidFill>
                <a:latin typeface="Arial Narrow" panose="020B0606020202030204" pitchFamily="34" charset="0"/>
              </a:rPr>
              <a:t>Минесота критерии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47664" y="673493"/>
            <a:ext cx="75963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bg-BG" sz="2000" dirty="0">
                <a:latin typeface="Arial Narrow" panose="020B0606020202030204" pitchFamily="34" charset="0"/>
              </a:rPr>
              <a:t>Необходимо е увреждането на </a:t>
            </a:r>
            <a:r>
              <a:rPr lang="bg-BG" sz="2000" dirty="0" err="1">
                <a:latin typeface="Arial Narrow" panose="020B0606020202030204" pitchFamily="34" charset="0"/>
              </a:rPr>
              <a:t>вътречерепните</a:t>
            </a:r>
            <a:r>
              <a:rPr lang="bg-BG" sz="2000" dirty="0">
                <a:latin typeface="Arial Narrow" panose="020B0606020202030204" pitchFamily="34" charset="0"/>
              </a:rPr>
              <a:t> структури</a:t>
            </a:r>
          </a:p>
          <a:p>
            <a:pPr>
              <a:lnSpc>
                <a:spcPct val="150000"/>
              </a:lnSpc>
            </a:pPr>
            <a:r>
              <a:rPr lang="bg-BG" sz="2000" dirty="0">
                <a:latin typeface="Arial Narrow" panose="020B0606020202030204" pitchFamily="34" charset="0"/>
              </a:rPr>
              <a:t>Изисквания: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sz="2000" dirty="0">
                <a:latin typeface="Arial Narrow" panose="020B0606020202030204" pitchFamily="34" charset="0"/>
              </a:rPr>
              <a:t>Отсъствие на спонтанни движения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sz="2000" dirty="0" err="1">
                <a:latin typeface="Arial Narrow" panose="020B0606020202030204" pitchFamily="34" charset="0"/>
              </a:rPr>
              <a:t>Апное</a:t>
            </a:r>
            <a:r>
              <a:rPr lang="bg-BG" sz="2000" dirty="0">
                <a:latin typeface="Arial Narrow" panose="020B0606020202030204" pitchFamily="34" charset="0"/>
              </a:rPr>
              <a:t> в продължителност на 4 мин. след спиране на респиратора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sz="2000" dirty="0">
                <a:latin typeface="Arial Narrow" panose="020B0606020202030204" pitchFamily="34" charset="0"/>
              </a:rPr>
              <a:t>Отсъствие на стволови рефлекси, отсъствие на </a:t>
            </a:r>
            <a:r>
              <a:rPr lang="bg-BG" sz="2000" dirty="0" err="1">
                <a:latin typeface="Arial Narrow" panose="020B0606020202030204" pitchFamily="34" charset="0"/>
              </a:rPr>
              <a:t>роговичен</a:t>
            </a:r>
            <a:r>
              <a:rPr lang="bg-BG" sz="2000" dirty="0">
                <a:latin typeface="Arial Narrow" panose="020B0606020202030204" pitchFamily="34" charset="0"/>
              </a:rPr>
              <a:t>, </a:t>
            </a:r>
            <a:r>
              <a:rPr lang="bg-BG" sz="2000" dirty="0" err="1">
                <a:latin typeface="Arial Narrow" panose="020B0606020202030204" pitchFamily="34" charset="0"/>
              </a:rPr>
              <a:t>цилиоспина-лен</a:t>
            </a:r>
            <a:r>
              <a:rPr lang="bg-BG" sz="2000" dirty="0">
                <a:latin typeface="Arial Narrow" panose="020B0606020202030204" pitchFamily="34" charset="0"/>
              </a:rPr>
              <a:t>, </a:t>
            </a:r>
            <a:r>
              <a:rPr lang="bg-BG" sz="2000" dirty="0" err="1">
                <a:latin typeface="Arial Narrow" panose="020B0606020202030204" pitchFamily="34" charset="0"/>
              </a:rPr>
              <a:t>околоцефален</a:t>
            </a:r>
            <a:r>
              <a:rPr lang="bg-BG" sz="2000" dirty="0">
                <a:latin typeface="Arial Narrow" panose="020B0606020202030204" pitchFamily="34" charset="0"/>
              </a:rPr>
              <a:t>, </a:t>
            </a:r>
            <a:r>
              <a:rPr lang="bg-BG" sz="2000" dirty="0" err="1">
                <a:latin typeface="Arial Narrow" panose="020B0606020202030204" pitchFamily="34" charset="0"/>
              </a:rPr>
              <a:t>гълтателен</a:t>
            </a:r>
            <a:r>
              <a:rPr lang="bg-BG" sz="2000" dirty="0">
                <a:latin typeface="Arial Narrow" panose="020B0606020202030204" pitchFamily="34" charset="0"/>
              </a:rPr>
              <a:t>, вестибуларен и тонични </a:t>
            </a:r>
            <a:r>
              <a:rPr lang="bg-BG" sz="2000" dirty="0" err="1">
                <a:latin typeface="Arial Narrow" panose="020B0606020202030204" pitchFamily="34" charset="0"/>
              </a:rPr>
              <a:t>шийни</a:t>
            </a:r>
            <a:r>
              <a:rPr lang="bg-BG" sz="2000" dirty="0">
                <a:latin typeface="Arial Narrow" panose="020B0606020202030204" pitchFamily="34" charset="0"/>
              </a:rPr>
              <a:t> рефлекси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sz="2000" dirty="0">
                <a:latin typeface="Arial Narrow" panose="020B0606020202030204" pitchFamily="34" charset="0"/>
              </a:rPr>
              <a:t>Продължителност на наблюдението- 12 часа </a:t>
            </a:r>
          </a:p>
        </p:txBody>
      </p:sp>
    </p:spTree>
    <p:extLst>
      <p:ext uri="{BB962C8B-B14F-4D97-AF65-F5344CB8AC3E}">
        <p14:creationId xmlns:p14="http://schemas.microsoft.com/office/powerpoint/2010/main" val="2636582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19672" y="24036"/>
            <a:ext cx="752432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bg-BG" sz="2000" dirty="0">
                <a:latin typeface="Arial Narrow" panose="020B0606020202030204" pitchFamily="34" charset="0"/>
              </a:rPr>
              <a:t>В България през </a:t>
            </a:r>
            <a:r>
              <a:rPr lang="bg-BG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1986 г. е издадена Наредба № 1  на МЗ</a:t>
            </a:r>
            <a:r>
              <a:rPr lang="bg-BG" sz="2000" dirty="0">
                <a:latin typeface="Arial Narrow" panose="020B0606020202030204" pitchFamily="34" charset="0"/>
              </a:rPr>
              <a:t>, в която са </a:t>
            </a:r>
            <a:r>
              <a:rPr lang="bg-BG" sz="2000" dirty="0" err="1">
                <a:latin typeface="Arial Narrow" panose="020B0606020202030204" pitchFamily="34" charset="0"/>
              </a:rPr>
              <a:t>регла-ментирани</a:t>
            </a:r>
            <a:r>
              <a:rPr lang="bg-BG" sz="2000" dirty="0">
                <a:latin typeface="Arial Narrow" panose="020B0606020202030204" pitchFamily="34" charset="0"/>
              </a:rPr>
              <a:t> основните критерии за мозъчна смърт</a:t>
            </a:r>
          </a:p>
          <a:p>
            <a:pPr>
              <a:lnSpc>
                <a:spcPct val="150000"/>
              </a:lnSpc>
            </a:pPr>
            <a:r>
              <a:rPr lang="bg-BG" sz="2000" dirty="0">
                <a:latin typeface="Arial Narrow" panose="020B0606020202030204" pitchFamily="34" charset="0"/>
              </a:rPr>
              <a:t>В </a:t>
            </a:r>
            <a:r>
              <a:rPr lang="bg-BG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чл. 4</a:t>
            </a:r>
            <a:r>
              <a:rPr lang="bg-BG" sz="2000" dirty="0">
                <a:latin typeface="Arial Narrow" panose="020B0606020202030204" pitchFamily="34" charset="0"/>
              </a:rPr>
              <a:t> са определени следните клинични критерии: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bg-BG" sz="2000" dirty="0">
                <a:latin typeface="Arial Narrow" panose="020B0606020202030204" pitchFamily="34" charset="0"/>
              </a:rPr>
              <a:t>Пълно и трайно отсъствие на съзнание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bg-BG" sz="2000" dirty="0">
                <a:latin typeface="Arial Narrow" panose="020B0606020202030204" pitchFamily="34" charset="0"/>
              </a:rPr>
              <a:t>Церебрална </a:t>
            </a:r>
            <a:r>
              <a:rPr lang="bg-BG" sz="2000" dirty="0" err="1">
                <a:latin typeface="Arial Narrow" panose="020B0606020202030204" pitchFamily="34" charset="0"/>
              </a:rPr>
              <a:t>арефлексия</a:t>
            </a:r>
            <a:endParaRPr lang="bg-BG" sz="2000" dirty="0">
              <a:latin typeface="Arial Narrow" panose="020B0606020202030204" pitchFamily="34" charset="0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bg-BG" sz="2000" dirty="0">
                <a:latin typeface="Arial Narrow" panose="020B0606020202030204" pitchFamily="34" charset="0"/>
              </a:rPr>
              <a:t>Двустранна </a:t>
            </a:r>
            <a:r>
              <a:rPr lang="bg-BG" sz="2000" dirty="0" err="1">
                <a:latin typeface="Arial Narrow" panose="020B0606020202030204" pitchFamily="34" charset="0"/>
              </a:rPr>
              <a:t>мидриаза</a:t>
            </a:r>
            <a:r>
              <a:rPr lang="bg-BG" sz="2000" dirty="0">
                <a:latin typeface="Arial Narrow" panose="020B0606020202030204" pitchFamily="34" charset="0"/>
              </a:rPr>
              <a:t> </a:t>
            </a:r>
            <a:r>
              <a:rPr lang="en-US" sz="2000" dirty="0">
                <a:latin typeface="Arial Narrow" panose="020B0606020202030204" pitchFamily="34" charset="0"/>
              </a:rPr>
              <a:t>(</a:t>
            </a:r>
            <a:r>
              <a:rPr lang="bg-BG" sz="2000" dirty="0">
                <a:latin typeface="Arial Narrow" panose="020B0606020202030204" pitchFamily="34" charset="0"/>
              </a:rPr>
              <a:t>разширение</a:t>
            </a:r>
            <a:r>
              <a:rPr lang="en-US" sz="2000" dirty="0">
                <a:latin typeface="Arial Narrow" panose="020B0606020202030204" pitchFamily="34" charset="0"/>
              </a:rPr>
              <a:t>)</a:t>
            </a:r>
            <a:r>
              <a:rPr lang="bg-BG" sz="2000" dirty="0">
                <a:latin typeface="Arial Narrow" panose="020B0606020202030204" pitchFamily="34" charset="0"/>
              </a:rPr>
              <a:t> на зениците и липса на </a:t>
            </a:r>
            <a:r>
              <a:rPr lang="bg-BG" sz="2000" dirty="0" err="1">
                <a:latin typeface="Arial Narrow" panose="020B0606020202030204" pitchFamily="34" charset="0"/>
              </a:rPr>
              <a:t>зенична</a:t>
            </a:r>
            <a:r>
              <a:rPr lang="bg-BG" sz="2000" dirty="0">
                <a:latin typeface="Arial Narrow" panose="020B0606020202030204" pitchFamily="34" charset="0"/>
              </a:rPr>
              <a:t>   реакция на светлина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bg-BG" sz="2000" dirty="0">
                <a:latin typeface="Arial Narrow" panose="020B0606020202030204" pitchFamily="34" charset="0"/>
              </a:rPr>
              <a:t>Трайно </a:t>
            </a:r>
            <a:r>
              <a:rPr lang="bg-BG" sz="2000" dirty="0" err="1">
                <a:latin typeface="Arial Narrow" panose="020B0606020202030204" pitchFamily="34" charset="0"/>
              </a:rPr>
              <a:t>апное</a:t>
            </a:r>
            <a:r>
              <a:rPr lang="bg-BG" sz="2000" dirty="0">
                <a:latin typeface="Arial Narrow" panose="020B0606020202030204" pitchFamily="34" charset="0"/>
              </a:rPr>
              <a:t> </a:t>
            </a:r>
            <a:r>
              <a:rPr lang="en-US" sz="2000" dirty="0">
                <a:latin typeface="Arial Narrow" panose="020B0606020202030204" pitchFamily="34" charset="0"/>
              </a:rPr>
              <a:t>(</a:t>
            </a:r>
            <a:r>
              <a:rPr lang="bg-BG" sz="2000" dirty="0">
                <a:latin typeface="Arial Narrow" panose="020B0606020202030204" pitchFamily="34" charset="0"/>
              </a:rPr>
              <a:t>отсъствие на спонтанно собствено дишане</a:t>
            </a:r>
            <a:r>
              <a:rPr lang="en-US" sz="2000" dirty="0">
                <a:latin typeface="Arial Narrow" panose="020B0606020202030204" pitchFamily="34" charset="0"/>
              </a:rPr>
              <a:t>)</a:t>
            </a:r>
            <a:r>
              <a:rPr lang="bg-BG" sz="2000" dirty="0">
                <a:latin typeface="Arial Narrow" panose="020B0606020202030204" pitchFamily="34" charset="0"/>
              </a:rPr>
              <a:t>, изискващо изкуствена вентилация на белите дробове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bg-BG" sz="2000" dirty="0">
                <a:latin typeface="Arial Narrow" panose="020B0606020202030204" pitchFamily="34" charset="0"/>
              </a:rPr>
              <a:t>Отсъствие на всички видове реакции на </a:t>
            </a:r>
            <a:r>
              <a:rPr lang="bg-BG" sz="2000" dirty="0" err="1">
                <a:latin typeface="Arial Narrow" panose="020B0606020202030204" pitchFamily="34" charset="0"/>
              </a:rPr>
              <a:t>болкови</a:t>
            </a:r>
            <a:r>
              <a:rPr lang="bg-BG" sz="2000" dirty="0">
                <a:latin typeface="Arial Narrow" panose="020B0606020202030204" pitchFamily="34" charset="0"/>
              </a:rPr>
              <a:t> дразнения в областите, </a:t>
            </a:r>
            <a:r>
              <a:rPr lang="bg-BG" sz="2000" dirty="0" err="1">
                <a:latin typeface="Arial Narrow" panose="020B0606020202030204" pitchFamily="34" charset="0"/>
              </a:rPr>
              <a:t>инервирани</a:t>
            </a:r>
            <a:r>
              <a:rPr lang="bg-BG" sz="2000" dirty="0">
                <a:latin typeface="Arial Narrow" panose="020B0606020202030204" pitchFamily="34" charset="0"/>
              </a:rPr>
              <a:t> от черепно-мозъчните нерви</a:t>
            </a:r>
          </a:p>
        </p:txBody>
      </p:sp>
    </p:spTree>
    <p:extLst>
      <p:ext uri="{BB962C8B-B14F-4D97-AF65-F5344CB8AC3E}">
        <p14:creationId xmlns:p14="http://schemas.microsoft.com/office/powerpoint/2010/main" val="1336377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19672" y="123478"/>
            <a:ext cx="7524328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bg-BG" sz="2000" dirty="0">
                <a:latin typeface="Arial Narrow" panose="020B0606020202030204" pitchFamily="34" charset="0"/>
              </a:rPr>
              <a:t>6. Мускулна </a:t>
            </a:r>
            <a:r>
              <a:rPr lang="bg-BG" sz="2000" dirty="0" err="1">
                <a:latin typeface="Arial Narrow" panose="020B0606020202030204" pitchFamily="34" charset="0"/>
              </a:rPr>
              <a:t>атония</a:t>
            </a:r>
            <a:endParaRPr lang="bg-BG" sz="2000" dirty="0">
              <a:latin typeface="Arial Narrow" panose="020B0606020202030204" pitchFamily="34" charset="0"/>
            </a:endParaRPr>
          </a:p>
          <a:p>
            <a:pPr>
              <a:lnSpc>
                <a:spcPct val="150000"/>
              </a:lnSpc>
            </a:pPr>
            <a:r>
              <a:rPr lang="bg-BG" dirty="0">
                <a:latin typeface="Arial Narrow" panose="020B0606020202030204" pitchFamily="34" charset="0"/>
              </a:rPr>
              <a:t>Мозъчна смърт е настъпила ако съвкупността на посочените клинични критерии </a:t>
            </a:r>
          </a:p>
          <a:p>
            <a:pPr>
              <a:lnSpc>
                <a:spcPct val="150000"/>
              </a:lnSpc>
            </a:pPr>
            <a:r>
              <a:rPr lang="bg-BG" dirty="0">
                <a:latin typeface="Arial Narrow" panose="020B0606020202030204" pitchFamily="34" charset="0"/>
              </a:rPr>
              <a:t>се запази непроменена в срок от 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не по-малко от 24 часа </a:t>
            </a:r>
            <a:r>
              <a:rPr lang="bg-BG" dirty="0">
                <a:latin typeface="Arial Narrow" panose="020B0606020202030204" pitchFamily="34" charset="0"/>
              </a:rPr>
              <a:t>от времето на констатира-нето ѝ</a:t>
            </a:r>
            <a:endParaRPr lang="bg-BG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19672" y="2027044"/>
            <a:ext cx="7313523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bg-BG" dirty="0">
                <a:latin typeface="Arial Narrow" panose="020B0606020202030204" pitchFamily="34" charset="0"/>
              </a:rPr>
              <a:t>Съгласно 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чл. 5 от Наредбата</a:t>
            </a:r>
            <a:r>
              <a:rPr lang="bg-BG" dirty="0">
                <a:latin typeface="Arial Narrow" panose="020B0606020202030204" pitchFamily="34" charset="0"/>
              </a:rPr>
              <a:t>, настъпването на мозъчна смърт се констатира от трима лекари: </a:t>
            </a:r>
            <a:r>
              <a:rPr lang="bg-BG" dirty="0" err="1">
                <a:latin typeface="Arial Narrow" panose="020B0606020202030204" pitchFamily="34" charset="0"/>
              </a:rPr>
              <a:t>реаниматор</a:t>
            </a:r>
            <a:r>
              <a:rPr lang="bg-BG" dirty="0">
                <a:latin typeface="Arial Narrow" panose="020B0606020202030204" pitchFamily="34" charset="0"/>
              </a:rPr>
              <a:t>, невролог </a:t>
            </a:r>
            <a:r>
              <a:rPr lang="en-US" dirty="0">
                <a:latin typeface="Arial Narrow" panose="020B0606020202030204" pitchFamily="34" charset="0"/>
              </a:rPr>
              <a:t>(</a:t>
            </a:r>
            <a:r>
              <a:rPr lang="bg-BG" dirty="0">
                <a:latin typeface="Arial Narrow" panose="020B0606020202030204" pitchFamily="34" charset="0"/>
              </a:rPr>
              <a:t>неврохирург</a:t>
            </a:r>
            <a:r>
              <a:rPr lang="en-US" dirty="0">
                <a:latin typeface="Arial Narrow" panose="020B0606020202030204" pitchFamily="34" charset="0"/>
              </a:rPr>
              <a:t>)</a:t>
            </a:r>
            <a:r>
              <a:rPr lang="bg-BG" dirty="0">
                <a:latin typeface="Arial Narrow" panose="020B0606020202030204" pitchFamily="34" charset="0"/>
              </a:rPr>
              <a:t>, и специалист по основното заболяване предизвикало мозъчната смърт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9672" y="3579862"/>
            <a:ext cx="6312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dirty="0">
                <a:latin typeface="Arial Narrow" panose="020B0606020202030204" pitchFamily="34" charset="0"/>
              </a:rPr>
              <a:t>При извършване на ЕЕГ или </a:t>
            </a:r>
            <a:r>
              <a:rPr lang="bg-BG" dirty="0" err="1">
                <a:latin typeface="Arial Narrow" panose="020B0606020202030204" pitchFamily="34" charset="0"/>
              </a:rPr>
              <a:t>ангиография-допълнителен</a:t>
            </a:r>
            <a:r>
              <a:rPr lang="bg-BG" dirty="0">
                <a:latin typeface="Arial Narrow" panose="020B0606020202030204" pitchFamily="34" charset="0"/>
              </a:rPr>
              <a:t> специалист</a:t>
            </a:r>
          </a:p>
        </p:txBody>
      </p:sp>
    </p:spTree>
    <p:extLst>
      <p:ext uri="{BB962C8B-B14F-4D97-AF65-F5344CB8AC3E}">
        <p14:creationId xmlns:p14="http://schemas.microsoft.com/office/powerpoint/2010/main" val="2505967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</TotalTime>
  <Words>981</Words>
  <Application>Microsoft Office PowerPoint</Application>
  <PresentationFormat>On-screen Show (16:9)</PresentationFormat>
  <Paragraphs>117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9" baseType="lpstr">
      <vt:lpstr>Arial Unicode MS</vt:lpstr>
      <vt:lpstr>맑은 고딕</vt:lpstr>
      <vt:lpstr>Microsoft YaHei</vt:lpstr>
      <vt:lpstr>Arial</vt:lpstr>
      <vt:lpstr>Arial Black</vt:lpstr>
      <vt:lpstr>Arial Narrow</vt:lpstr>
      <vt:lpstr>Calibri</vt:lpstr>
      <vt:lpstr>Mangal</vt:lpstr>
      <vt:lpstr>Times New Roman</vt:lpstr>
      <vt:lpstr>Wingdings</vt:lpstr>
      <vt:lpstr>Office Theme</vt:lpstr>
      <vt:lpstr>Custom Design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Tzanev-Home</cp:lastModifiedBy>
  <cp:revision>44</cp:revision>
  <dcterms:created xsi:type="dcterms:W3CDTF">2014-04-01T16:27:38Z</dcterms:created>
  <dcterms:modified xsi:type="dcterms:W3CDTF">2020-04-01T08:15:01Z</dcterms:modified>
</cp:coreProperties>
</file>