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398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9949-8F59-43BE-A381-53652DE0FD7E}" type="datetimeFigureOut">
              <a:rPr lang="bg-BG" smtClean="0"/>
              <a:t>27.5.2020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347C-EAF5-4735-A09C-F64800F1D6E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31840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9949-8F59-43BE-A381-53652DE0FD7E}" type="datetimeFigureOut">
              <a:rPr lang="bg-BG" smtClean="0"/>
              <a:t>27.5.2020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347C-EAF5-4735-A09C-F64800F1D6E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0171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9949-8F59-43BE-A381-53652DE0FD7E}" type="datetimeFigureOut">
              <a:rPr lang="bg-BG" smtClean="0"/>
              <a:t>27.5.2020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347C-EAF5-4735-A09C-F64800F1D6E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71786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9949-8F59-43BE-A381-53652DE0FD7E}" type="datetimeFigureOut">
              <a:rPr lang="bg-BG" smtClean="0"/>
              <a:t>27.5.2020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347C-EAF5-4735-A09C-F64800F1D6E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98230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9949-8F59-43BE-A381-53652DE0FD7E}" type="datetimeFigureOut">
              <a:rPr lang="bg-BG" smtClean="0"/>
              <a:t>27.5.2020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347C-EAF5-4735-A09C-F64800F1D6E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08217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9949-8F59-43BE-A381-53652DE0FD7E}" type="datetimeFigureOut">
              <a:rPr lang="bg-BG" smtClean="0"/>
              <a:t>27.5.2020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347C-EAF5-4735-A09C-F64800F1D6E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01068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9949-8F59-43BE-A381-53652DE0FD7E}" type="datetimeFigureOut">
              <a:rPr lang="bg-BG" smtClean="0"/>
              <a:t>27.5.2020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347C-EAF5-4735-A09C-F64800F1D6E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5978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9949-8F59-43BE-A381-53652DE0FD7E}" type="datetimeFigureOut">
              <a:rPr lang="bg-BG" smtClean="0"/>
              <a:t>27.5.2020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347C-EAF5-4735-A09C-F64800F1D6E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3539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9949-8F59-43BE-A381-53652DE0FD7E}" type="datetimeFigureOut">
              <a:rPr lang="bg-BG" smtClean="0"/>
              <a:t>27.5.2020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347C-EAF5-4735-A09C-F64800F1D6E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8342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9949-8F59-43BE-A381-53652DE0FD7E}" type="datetimeFigureOut">
              <a:rPr lang="bg-BG" smtClean="0"/>
              <a:t>27.5.2020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347C-EAF5-4735-A09C-F64800F1D6E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67754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39949-8F59-43BE-A381-53652DE0FD7E}" type="datetimeFigureOut">
              <a:rPr lang="bg-BG" smtClean="0"/>
              <a:t>27.5.2020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2347C-EAF5-4735-A09C-F64800F1D6E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1108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39949-8F59-43BE-A381-53652DE0FD7E}" type="datetimeFigureOut">
              <a:rPr lang="bg-BG" smtClean="0"/>
              <a:t>27.5.2020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2347C-EAF5-4735-A09C-F64800F1D6E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67667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66936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bg-BG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Радиодерматити</a:t>
            </a:r>
            <a:br>
              <a:rPr lang="bg-BG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bg-BG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Лъчеви изгаряния</a:t>
            </a:r>
            <a:r>
              <a:rPr lang="en-US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bg-BG" sz="4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06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bg-BG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Лечение</a:t>
            </a:r>
            <a:endParaRPr lang="en-US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707886"/>
            <a:ext cx="9144000" cy="532453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2400" dirty="0" smtClean="0">
                <a:latin typeface="Arial" pitchFamily="34" charset="0"/>
                <a:cs typeface="Arial" pitchFamily="34" charset="0"/>
              </a:rPr>
              <a:t>Проявите на общото облъчване с гама лъчи, придружаващи дерматитите, се лекуват като острите радиационни синдроми.</a:t>
            </a: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2400" dirty="0" smtClean="0">
                <a:latin typeface="Arial" pitchFamily="34" charset="0"/>
                <a:cs typeface="Arial" pitchFamily="34" charset="0"/>
              </a:rPr>
              <a:t>Лечението на радиодерматиттите е труден и бавен процес</a:t>
            </a: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2400" dirty="0" smtClean="0">
                <a:latin typeface="Arial" pitchFamily="34" charset="0"/>
                <a:cs typeface="Arial" pitchFamily="34" charset="0"/>
              </a:rPr>
              <a:t>Локално лечение:</a:t>
            </a:r>
          </a:p>
          <a:p>
            <a:pPr marL="457200" indent="-457200"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bg-BG" sz="2400" dirty="0" smtClean="0">
                <a:latin typeface="Arial" pitchFamily="34" charset="0"/>
                <a:cs typeface="Arial" pitchFamily="34" charset="0"/>
              </a:rPr>
              <a:t>Отстраняване на радиоактивните вещества от кожата;</a:t>
            </a:r>
          </a:p>
          <a:p>
            <a:pPr marL="457200" indent="-457200"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bg-BG" sz="2400" dirty="0" smtClean="0">
                <a:latin typeface="Arial" pitchFamily="34" charset="0"/>
                <a:cs typeface="Arial" pitchFamily="34" charset="0"/>
              </a:rPr>
              <a:t>Хирургични методи при показания;</a:t>
            </a:r>
          </a:p>
          <a:p>
            <a:pPr marL="457200" indent="-457200"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bg-BG" sz="2400" dirty="0" smtClean="0">
                <a:latin typeface="Arial" pitchFamily="34" charset="0"/>
                <a:cs typeface="Arial" pitchFamily="34" charset="0"/>
              </a:rPr>
              <a:t>Превръзки с масла, емулсии, мази и т.н., използвани при кожни изгаряния, съдържащи антибиотици, сулфонамиди, витамини</a:t>
            </a:r>
          </a:p>
          <a:p>
            <a:pPr marL="457200" indent="-457200"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bg-BG" sz="2400" dirty="0" smtClean="0">
                <a:latin typeface="Arial" pitchFamily="34" charset="0"/>
                <a:cs typeface="Arial" pitchFamily="34" charset="0"/>
              </a:rPr>
              <a:t>Новокаинови блокади, анестезин</a:t>
            </a:r>
          </a:p>
          <a:p>
            <a:pPr marL="457200" indent="-457200"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bg-BG" sz="2400" smtClean="0">
                <a:latin typeface="Arial" pitchFamily="34" charset="0"/>
                <a:cs typeface="Arial" pitchFamily="34" charset="0"/>
              </a:rPr>
              <a:t>Вътрешно </a:t>
            </a:r>
            <a:r>
              <a:rPr lang="bg-BG" sz="2400" dirty="0" smtClean="0">
                <a:latin typeface="Arial" pitchFamily="34" charset="0"/>
                <a:cs typeface="Arial" pitchFamily="34" charset="0"/>
              </a:rPr>
              <a:t>– аналгетици, транквилизатори, седатива</a:t>
            </a:r>
          </a:p>
          <a:p>
            <a:pPr marL="457200" indent="-457200"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bg-BG" sz="2400" dirty="0" smtClean="0">
                <a:latin typeface="Arial" pitchFamily="34" charset="0"/>
                <a:cs typeface="Arial" pitchFamily="34" charset="0"/>
              </a:rPr>
              <a:t>Физиотерапевтични процедури – ултравиолетови лъчи, солукс, УКВ, йонофореза, ултразвук и т.н.</a:t>
            </a:r>
            <a:endParaRPr lang="bg-BG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48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88640"/>
            <a:ext cx="8784976" cy="600164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bg-BG" sz="3200" dirty="0" smtClean="0">
                <a:latin typeface="Arial" pitchFamily="34" charset="0"/>
                <a:cs typeface="Arial" pitchFamily="34" charset="0"/>
              </a:rPr>
              <a:t> Лъчевите изгаряния възникват при външно облъчване с йонизираща радиация и при въздействие върху кожата на радиоактивни отлагания.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bg-BG" sz="3200" dirty="0" smtClean="0">
                <a:latin typeface="Arial" pitchFamily="34" charset="0"/>
                <a:cs typeface="Arial" pitchFamily="34" charset="0"/>
              </a:rPr>
              <a:t> Бета-частиците на радиоактивните отлагания предизвикват главно кожни увреждания, аналогични на термичните изгаряния на кожата.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bg-BG" sz="3200" dirty="0" smtClean="0">
                <a:latin typeface="Arial" pitchFamily="34" charset="0"/>
                <a:cs typeface="Arial" pitchFamily="34" charset="0"/>
              </a:rPr>
              <a:t> Гама лъчите на радиоастивните отлагания предизвикват общо облъчване на целия организъм, с проява на остър радиационен синдром.</a:t>
            </a:r>
            <a:endParaRPr lang="bg-BG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56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00164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bg-BG" sz="3200" dirty="0" smtClean="0">
                <a:latin typeface="Arial" pitchFamily="34" charset="0"/>
                <a:cs typeface="Arial" pitchFamily="34" charset="0"/>
              </a:rPr>
              <a:t>Има </a:t>
            </a:r>
            <a:r>
              <a:rPr lang="bg-BG" sz="3200" b="1" dirty="0" smtClean="0">
                <a:latin typeface="Arial" pitchFamily="34" charset="0"/>
                <a:cs typeface="Arial" pitchFamily="34" charset="0"/>
              </a:rPr>
              <a:t>4 степени </a:t>
            </a:r>
            <a:r>
              <a:rPr lang="bg-BG" sz="3200" dirty="0" smtClean="0">
                <a:latin typeface="Arial" pitchFamily="34" charset="0"/>
                <a:cs typeface="Arial" pitchFamily="34" charset="0"/>
              </a:rPr>
              <a:t>на кожни поражения, предизвикани от йонизираща радиация: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bg-BG" sz="3200" dirty="0" smtClean="0">
                <a:latin typeface="Arial" pitchFamily="34" charset="0"/>
                <a:cs typeface="Arial" pitchFamily="34" charset="0"/>
              </a:rPr>
              <a:t>Първа степен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(Dermatitis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suberythematosa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)</a:t>
            </a:r>
            <a:endParaRPr lang="bg-BG" sz="32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bg-BG" sz="3200" dirty="0" smtClean="0">
                <a:latin typeface="Arial" pitchFamily="34" charset="0"/>
                <a:cs typeface="Arial" pitchFamily="34" charset="0"/>
              </a:rPr>
              <a:t>Втора степен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(Dermatitis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erythematosa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)</a:t>
            </a:r>
            <a:endParaRPr lang="bg-BG" sz="32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bg-BG" sz="3200" dirty="0" smtClean="0">
                <a:latin typeface="Arial" pitchFamily="34" charset="0"/>
                <a:cs typeface="Arial" pitchFamily="34" charset="0"/>
              </a:rPr>
              <a:t>Трета степен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(Dermatitis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bullosa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)</a:t>
            </a:r>
            <a:endParaRPr lang="bg-BG" sz="32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bg-BG" sz="3200" dirty="0" smtClean="0">
                <a:latin typeface="Arial" pitchFamily="34" charset="0"/>
                <a:cs typeface="Arial" pitchFamily="34" charset="0"/>
              </a:rPr>
              <a:t>Четвърта степен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(Dermatitis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ulcerosa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bg-BG" sz="3200" dirty="0" smtClean="0">
                <a:latin typeface="Arial" pitchFamily="34" charset="0"/>
                <a:cs typeface="Arial" pitchFamily="34" charset="0"/>
              </a:rPr>
              <a:t>Често тези степени преминават от една в друга форма, без резки граници.</a:t>
            </a:r>
            <a:endParaRPr lang="bg-BG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92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571500" indent="-571500" algn="ctr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Първа </a:t>
            </a:r>
            <a:r>
              <a:rPr lang="bg-BG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степен</a:t>
            </a:r>
          </a:p>
          <a:p>
            <a:pPr marL="571500" indent="-571500" algn="ctr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g-BG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Dermatitis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suberythematosa</a:t>
            </a:r>
            <a:r>
              <a:rPr lang="en-US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bg-BG" sz="40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0" y="1323440"/>
            <a:ext cx="9144000" cy="440120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q"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g-BG" sz="4000" dirty="0" smtClean="0">
                <a:latin typeface="Arial" pitchFamily="34" charset="0"/>
                <a:cs typeface="Arial" pitchFamily="34" charset="0"/>
              </a:rPr>
              <a:t>Възниква след облъчване с 8 Грей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= 800 </a:t>
            </a:r>
            <a:r>
              <a:rPr lang="bg-BG" sz="4000" dirty="0" smtClean="0">
                <a:latin typeface="Arial" pitchFamily="34" charset="0"/>
                <a:cs typeface="Arial" pitchFamily="34" charset="0"/>
              </a:rPr>
              <a:t>рада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4000" dirty="0" smtClean="0">
                <a:latin typeface="Arial" pitchFamily="34" charset="0"/>
                <a:cs typeface="Arial" pitchFamily="34" charset="0"/>
              </a:rPr>
              <a:t>Появява се временна епилация и лющене на кожата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4000" dirty="0" smtClean="0">
                <a:latin typeface="Arial" pitchFamily="34" charset="0"/>
                <a:cs typeface="Arial" pitchFamily="34" charset="0"/>
              </a:rPr>
              <a:t>Възстановяване до края на 3-я месец.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q"/>
            </a:pPr>
            <a:endParaRPr lang="bg-BG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48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6632"/>
            <a:ext cx="9144000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bg-BG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Втора степен </a:t>
            </a:r>
          </a:p>
          <a:p>
            <a:pPr algn="ctr"/>
            <a:r>
              <a:rPr lang="bg-BG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Dermatitis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erythematosa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440072"/>
            <a:ext cx="9144000" cy="507831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3600" dirty="0" smtClean="0">
                <a:latin typeface="Arial" pitchFamily="34" charset="0"/>
                <a:cs typeface="Arial" pitchFamily="34" charset="0"/>
              </a:rPr>
              <a:t> Възниква при облъчване с доза 8 – 10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bg-BG" sz="3600" dirty="0" smtClean="0">
                <a:latin typeface="Arial" pitchFamily="34" charset="0"/>
                <a:cs typeface="Arial" pitchFamily="34" charset="0"/>
              </a:rPr>
              <a:t>800-1000 рада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)</a:t>
            </a:r>
            <a:endParaRPr lang="bg-BG" sz="36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3600" dirty="0" smtClean="0">
                <a:latin typeface="Arial" pitchFamily="34" charset="0"/>
                <a:cs typeface="Arial" pitchFamily="34" charset="0"/>
              </a:rPr>
              <a:t>Поява на еритема към 14-я ден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3600" dirty="0" smtClean="0">
                <a:latin typeface="Arial" pitchFamily="34" charset="0"/>
                <a:cs typeface="Arial" pitchFamily="34" charset="0"/>
              </a:rPr>
              <a:t>Оток на кожата и инфилтрация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3600" dirty="0" smtClean="0">
                <a:latin typeface="Arial" pitchFamily="34" charset="0"/>
                <a:cs typeface="Arial" pitchFamily="34" charset="0"/>
              </a:rPr>
              <a:t>Парене и сърбеж в засегнатия участък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3600" dirty="0" smtClean="0">
                <a:latin typeface="Arial" pitchFamily="34" charset="0"/>
                <a:cs typeface="Arial" pitchFamily="34" charset="0"/>
              </a:rPr>
              <a:t>Временна епилация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3600" dirty="0" smtClean="0">
                <a:latin typeface="Arial" pitchFamily="34" charset="0"/>
                <a:cs typeface="Arial" pitchFamily="34" charset="0"/>
              </a:rPr>
              <a:t>След острата фаза – продължителна десквамация на епидермиса и хиперпигментация.</a:t>
            </a:r>
            <a:endParaRPr lang="bg-BG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31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bg-BG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Трета степен </a:t>
            </a:r>
          </a:p>
          <a:p>
            <a:pPr algn="ctr"/>
            <a:r>
              <a:rPr lang="bg-BG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Dermatitis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bullosa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1323439"/>
            <a:ext cx="9143999" cy="569386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2800" dirty="0" smtClean="0">
                <a:latin typeface="Arial" pitchFamily="34" charset="0"/>
                <a:cs typeface="Arial" pitchFamily="34" charset="0"/>
              </a:rPr>
              <a:t> Развива се след облъчване с 10-15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bg-BG" sz="2800" dirty="0" smtClean="0">
                <a:latin typeface="Arial" pitchFamily="34" charset="0"/>
                <a:cs typeface="Arial" pitchFamily="34" charset="0"/>
              </a:rPr>
              <a:t>1000-1500 рада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</a:t>
            </a:r>
            <a:endParaRPr lang="bg-BG" sz="28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2800" dirty="0" smtClean="0">
                <a:latin typeface="Arial" pitchFamily="34" charset="0"/>
                <a:cs typeface="Arial" pitchFamily="34" charset="0"/>
              </a:rPr>
              <a:t>Появяват се везикули и були</a:t>
            </a: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2800" dirty="0" smtClean="0">
                <a:latin typeface="Arial" pitchFamily="34" charset="0"/>
                <a:cs typeface="Arial" pitchFamily="34" charset="0"/>
              </a:rPr>
              <a:t>Манифестира се на 6-я – 10-я ден след облъчването</a:t>
            </a: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2800" dirty="0" smtClean="0">
                <a:latin typeface="Arial" pitchFamily="34" charset="0"/>
                <a:cs typeface="Arial" pitchFamily="34" charset="0"/>
              </a:rPr>
              <a:t>Везикулите в началото съдържат серозна течност, по-късно са с гнойно съдържание</a:t>
            </a: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2800" dirty="0" smtClean="0">
                <a:latin typeface="Arial" pitchFamily="34" charset="0"/>
                <a:cs typeface="Arial" pitchFamily="34" charset="0"/>
              </a:rPr>
              <a:t>Наблюдава се още: оток на кожата, инфилтрация, силна болезненост, повишена температура, лимфаденит</a:t>
            </a: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2800" dirty="0" smtClean="0">
                <a:latin typeface="Arial" pitchFamily="34" charset="0"/>
                <a:cs typeface="Arial" pitchFamily="34" charset="0"/>
              </a:rPr>
              <a:t>Продължителен период на заздравяване</a:t>
            </a: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2800" dirty="0" smtClean="0">
                <a:latin typeface="Arial" pitchFamily="34" charset="0"/>
                <a:cs typeface="Arial" pitchFamily="34" charset="0"/>
              </a:rPr>
              <a:t>Кожата остава суха, атрофична, с хиперпигментация и депигментация.</a:t>
            </a:r>
            <a:endParaRPr lang="bg-BG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99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bg-BG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Четвърта степен</a:t>
            </a:r>
          </a:p>
          <a:p>
            <a:pPr algn="ctr"/>
            <a:r>
              <a:rPr lang="bg-BG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Dermatitis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ulcerosa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196752"/>
            <a:ext cx="9144000" cy="452431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3200" dirty="0" smtClean="0">
                <a:latin typeface="Arial" pitchFamily="34" charset="0"/>
                <a:cs typeface="Arial" pitchFamily="34" charset="0"/>
              </a:rPr>
              <a:t> Възниква при облъчване на 15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Gy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bg-BG" sz="3200" dirty="0" smtClean="0">
                <a:latin typeface="Arial" pitchFamily="34" charset="0"/>
                <a:cs typeface="Arial" pitchFamily="34" charset="0"/>
              </a:rPr>
              <a:t>1500 рада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)</a:t>
            </a:r>
            <a:endParaRPr lang="bg-BG" sz="32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3200" dirty="0" smtClean="0">
                <a:latin typeface="Arial" pitchFamily="34" charset="0"/>
                <a:cs typeface="Arial" pitchFamily="34" charset="0"/>
              </a:rPr>
              <a:t>Образуване на везикули на 3-я-4-я ден.</a:t>
            </a: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3200" dirty="0" smtClean="0">
                <a:latin typeface="Arial" pitchFamily="34" charset="0"/>
                <a:cs typeface="Arial" pitchFamily="34" charset="0"/>
              </a:rPr>
              <a:t>Бързо развитие на дегенеративни процеси и некроза във всички кожни слоеве</a:t>
            </a: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3200" dirty="0" smtClean="0">
                <a:latin typeface="Arial" pitchFamily="34" charset="0"/>
                <a:cs typeface="Arial" pitchFamily="34" charset="0"/>
              </a:rPr>
              <a:t>Увреждане на подлежащите тъкани</a:t>
            </a: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3200" dirty="0" smtClean="0">
                <a:latin typeface="Arial" pitchFamily="34" charset="0"/>
                <a:cs typeface="Arial" pitchFamily="34" charset="0"/>
              </a:rPr>
              <a:t>Субективно: силни болки, смутено общо състояние, повишена температура, регионален лимфаденит.</a:t>
            </a:r>
            <a:endParaRPr lang="bg-BG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55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9144000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bg-BG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Четвърта степен</a:t>
            </a:r>
          </a:p>
          <a:p>
            <a:pPr algn="ctr"/>
            <a:r>
              <a:rPr lang="bg-BG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Dermatitis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ulcerosa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412776"/>
            <a:ext cx="9144000" cy="483209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2800" dirty="0" smtClean="0">
                <a:latin typeface="Arial" pitchFamily="34" charset="0"/>
                <a:cs typeface="Arial" pitchFamily="34" charset="0"/>
              </a:rPr>
              <a:t> Образуваната язва е заобиколена от цианотична, оточна кожа, с неравномерно пигментиране</a:t>
            </a: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2800" dirty="0" smtClean="0">
                <a:latin typeface="Arial" pitchFamily="34" charset="0"/>
                <a:cs typeface="Arial" pitchFamily="34" charset="0"/>
              </a:rPr>
              <a:t>Заздравяването е бавно, понякога язвите не заздравяват</a:t>
            </a: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2800" dirty="0" smtClean="0">
                <a:latin typeface="Arial" pitchFamily="34" charset="0"/>
                <a:cs typeface="Arial" pitchFamily="34" charset="0"/>
              </a:rPr>
              <a:t>В някои случаи – по-късни язви – месеци и години след облъчването</a:t>
            </a: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2800" dirty="0" smtClean="0">
                <a:latin typeface="Arial" pitchFamily="34" charset="0"/>
                <a:cs typeface="Arial" pitchFamily="34" charset="0"/>
              </a:rPr>
              <a:t>При много високи дози – развиване на суха гангрена</a:t>
            </a: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2800" dirty="0" smtClean="0">
                <a:latin typeface="Arial" pitchFamily="34" charset="0"/>
                <a:cs typeface="Arial" pitchFamily="34" charset="0"/>
              </a:rPr>
              <a:t>С увеличаване на дозата, пораженията на кожата не се увеличават по площ, а в дълбочина и може да достигнат до костите.</a:t>
            </a:r>
            <a:endParaRPr lang="bg-BG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981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7036"/>
            <a:ext cx="9144000" cy="501675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3200" dirty="0" smtClean="0">
                <a:latin typeface="Arial" pitchFamily="34" charset="0"/>
                <a:cs typeface="Arial" pitchFamily="34" charset="0"/>
              </a:rPr>
              <a:t> Описаните кожни увреждания при еднократно облъчване са сходни с тези при многократно облъчване с по-малки дози</a:t>
            </a: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3200" dirty="0" smtClean="0">
                <a:latin typeface="Arial" pitchFamily="34" charset="0"/>
                <a:cs typeface="Arial" pitchFamily="34" charset="0"/>
              </a:rPr>
              <a:t>При заздравяване на язвите се образуват атрофични белези, които се разязвяват лесно</a:t>
            </a:r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q"/>
            </a:pPr>
            <a:r>
              <a:rPr lang="bg-BG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bg-BG" sz="3200" dirty="0" smtClean="0">
                <a:latin typeface="Arial" pitchFamily="34" charset="0"/>
                <a:cs typeface="Arial" pitchFamily="34" charset="0"/>
              </a:rPr>
              <a:t>След преминаване на острите процеси в късните фази, особено след 5-та година,  се наблюдава увеличена честота на кожен рак, главно сквамозен.</a:t>
            </a:r>
            <a:endParaRPr lang="bg-BG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75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568</Words>
  <Application>Microsoft Office PowerPoint</Application>
  <PresentationFormat>Презентация на цял екран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10</vt:i4>
      </vt:variant>
    </vt:vector>
  </HeadingPairs>
  <TitlesOfParts>
    <vt:vector size="11" baseType="lpstr">
      <vt:lpstr>Office Theme</vt:lpstr>
      <vt:lpstr>Радиодерматити (Лъчеви изгаряния)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Радиодематити</dc:title>
  <dc:creator>PC</dc:creator>
  <cp:lastModifiedBy>User2</cp:lastModifiedBy>
  <cp:revision>12</cp:revision>
  <dcterms:created xsi:type="dcterms:W3CDTF">2020-03-26T13:53:23Z</dcterms:created>
  <dcterms:modified xsi:type="dcterms:W3CDTF">2020-05-27T10:20:58Z</dcterms:modified>
</cp:coreProperties>
</file>