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8" r:id="rId8"/>
    <p:sldId id="259" r:id="rId9"/>
    <p:sldId id="260" r:id="rId10"/>
    <p:sldId id="275" r:id="rId11"/>
    <p:sldId id="276" r:id="rId12"/>
    <p:sldId id="277" r:id="rId13"/>
    <p:sldId id="278" r:id="rId14"/>
    <p:sldId id="285" r:id="rId15"/>
    <p:sldId id="279" r:id="rId16"/>
    <p:sldId id="280" r:id="rId17"/>
    <p:sldId id="286" r:id="rId18"/>
    <p:sldId id="287" r:id="rId19"/>
    <p:sldId id="281" r:id="rId20"/>
    <p:sldId id="282" r:id="rId21"/>
    <p:sldId id="283" r:id="rId22"/>
    <p:sldId id="284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69" r:id="rId3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3342" y="-1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524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86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90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4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41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590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33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52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995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205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A7F0-7AD4-456E-8E4E-70547A3FC805}" type="datetimeFigureOut">
              <a:rPr lang="bg-BG" smtClean="0"/>
              <a:t>28.5.2020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8ADA-15D7-4DE7-A63C-F37C6EF021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356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8856984" cy="2520280"/>
          </a:xfr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bg-BG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СИСТЕМИ НА ЛЕЧЕБНО-ЕВАКУАЦИОННОТО ОСИГУРЯВАНЕ</a:t>
            </a:r>
            <a:endParaRPr lang="bg-BG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медицинска (долекарска)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3. Първа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algn="just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4. Квалифицирана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помощ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Специализирана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лекарска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помощ</a:t>
            </a:r>
          </a:p>
          <a:p>
            <a:pPr algn="just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 последователност от прости животоспасяващи и животоподдържащи манипулации, които немедицинско лице може да бъде обучено да изпълнява, за да помогне адекватно на пострадалите при инцидент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Целта на разработените алгоритми за оказване на първа помощ е те да бъдат максимално достъпни и лесни за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усвояване от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хора, които не се занимават с медицина, както и да бъдат ефективни при изпълнение с подръчни средства.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Първата помощ е изключително ефективна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първите минути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след инцидента, преди пристигането на медицинската помощ.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64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019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Последователност на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действия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 оказване на първа помощ:</a:t>
            </a:r>
          </a:p>
          <a:p>
            <a:pPr algn="just"/>
            <a:r>
              <a:rPr lang="ru-RU" sz="27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Осигуряване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безопасност и предотвратяване на последствията от инцидента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2.  Оценка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състоянието на пострадалите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Повикване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специализиран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 </a:t>
            </a:r>
          </a:p>
          <a:p>
            <a:pPr marL="514350" indent="-514350" algn="just">
              <a:buAutoNum type="arabicPeriod" startAt="3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Поддържане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 облекчаване на състоянието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грижа за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пострадалите до пристигане на специализирания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екип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първата помощ: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Възстановяване на дихателната 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сърдечна дейност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	Преустановяване 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кръвотечението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    Профилактика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инфекциозни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усложнения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Подготовка за евакуация</a:t>
            </a:r>
          </a:p>
          <a:p>
            <a:pPr marL="457200" indent="-457200" algn="just">
              <a:buClr>
                <a:srgbClr val="008000"/>
              </a:buClr>
              <a:buFont typeface="Wingdings" pitchFamily="2" charset="2"/>
              <a:buChar char="q"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	Евакуация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7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0"/>
            <a:ext cx="9361040" cy="74789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Обемът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Въстановяване на дихателната дейност: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Отстраняване но налична обструкция на дихателните пътища и осигуряване на тяхната проходимост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Изкуствено дишане (не се прилага при химическо заразяване)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Възстановяване на сърдечната дейност (непряк сърдечен масаж)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Преустановяване на кръвотечение: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Дигитално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Тампониране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Повдигане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Свиване на крайник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Поставяне на превръзки тип Есмарх или турникет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Имобилизация при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фрактури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 черепномозъчни травми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Обезболяващи – противошоково мероприятие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Борба с Crush синдром – чрез постепенно извличане и освобождаване от притискане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144000" cy="68326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Обемозаместване на изгубени течности – противошоково мероприятие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Изгасяване и сваляне на горящи дрехи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Покриване на раневите повърхности и области с изгаряния със стерилни превръзки – борба с инфекциозните усложнения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Първата помощ се осъществява от всеки един в огнището на бедствието, както и от членовете на спасителните екипи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помощ: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000" dirty="0" smtClean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908720"/>
            <a:ext cx="8856984" cy="526297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долекарска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е комплекс от медицински мероприятия, провеждащи се с цел поддържане на жизнено-важните функции на организма и предотвратяването на развитието на тежки усложнения, както и като подготовка за евакуация. Първата долекарска помощ се оказва от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медицински специалисти без лекарско образование в и извън зоната на поражение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bg-BG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67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3401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долекарската помощ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Контрол на показателите на дихателната и сърдечно-съдова система – кръвно налягане, пулсова и дихателна честота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Прилагане на обезболяващи и поддържащи сърдечно-съдовата дейност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антибиотици и противовъзпалителни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Прилагане на седитивни,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Частична 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адсорбенти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Прилагане на антидоти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Поставяне на асептични превръзки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Контрол на поставените имобилизации и хемостатични превръзки с корегирането им при необходимост</a:t>
            </a:r>
          </a:p>
        </p:txBody>
      </p:sp>
    </p:spTree>
    <p:extLst>
      <p:ext uri="{BB962C8B-B14F-4D97-AF65-F5344CB8AC3E}">
        <p14:creationId xmlns:p14="http://schemas.microsoft.com/office/powerpoint/2010/main" val="3311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Обем на неотложните мероприятия включва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кардиотоници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27166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Първата лекарска помощ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е комплекс от мероприятия с цел отстраняване на последиците от действието на поразяващите фактори, непосредствено заплашващи живота на пострадалите и предотвратяване развитието на инфекциозни усложнения, както и стабилизиране на жизнените функции, подготовка и определяне приоритета за евакуация.</a:t>
            </a:r>
          </a:p>
          <a:p>
            <a:pPr algn="just"/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Тя се оказва от лекари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(от екипите на центровете за спешна медицинска помощ, семейни лекари, лекари от медицински учреждения) </a:t>
            </a:r>
            <a:r>
              <a:rPr lang="ru-RU" sz="2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или извън огнището на поражение. 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Смъртността сред получилите лекарска помощ в първия час след нараняването е 30%, до третия час нараства на 60% и стига до 90% при помощ до шестия час.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Именно поради тези резултати са придобили гражданственост названията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“платинен половин час и златен час”.</a:t>
            </a:r>
          </a:p>
        </p:txBody>
      </p:sp>
    </p:spTree>
    <p:extLst>
      <p:ext uri="{BB962C8B-B14F-4D97-AF65-F5344CB8AC3E}">
        <p14:creationId xmlns:p14="http://schemas.microsoft.com/office/powerpoint/2010/main" val="299989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лекарска помощ – неотложни и отсрочени мероприятия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Обем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на неотложните мероприятия включва: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Остраняване на всички видове асфиксии, за целта се използва трахеостомията, интубацията, изкуствената белодробна вентилация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Преустановяване на външно кървене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Прилагане на противошокови мероприятия – обемозаместване (вкл. вливане на кръв и кръвни продукти), обезболяване, сърдечно-съдови средства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Ампутация на размачкани крайници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Антидотно лечение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Прилагане на бронходилататори, антиеметици и противогърчови медикаменти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Стомашни промивки при индикации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8.	Катетеризация или пункция на пикочен мехур при нужда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9.	Неспецифична антибиотична профилактика  на инфекциозни усложнения</a:t>
            </a:r>
          </a:p>
        </p:txBody>
      </p:sp>
    </p:spTree>
    <p:extLst>
      <p:ext uri="{BB962C8B-B14F-4D97-AF65-F5344CB8AC3E}">
        <p14:creationId xmlns:p14="http://schemas.microsoft.com/office/powerpoint/2010/main" val="1011367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мероприятия:</a:t>
            </a:r>
          </a:p>
          <a:p>
            <a:pPr algn="just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Отстраняване недостатъците от проведенa първа и долекарска помощ (корекция на превръзки и др.)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Извършване на новокаинови блокади  при среднотежки поражения без прояви на шок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Прилагане на антибиотици, транквилизатори и невролептици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Симптоматична терапия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5.	Когато не се налага хирургична манипулация по жизнени показания, първичната обработка на раните може да бъде отложена под антибиотична защита.</a:t>
            </a:r>
          </a:p>
        </p:txBody>
      </p:sp>
    </p:spTree>
    <p:extLst>
      <p:ext uri="{BB962C8B-B14F-4D97-AF65-F5344CB8AC3E}">
        <p14:creationId xmlns:p14="http://schemas.microsoft.com/office/powerpoint/2010/main" val="11925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2865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ЛЕО включва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комплекс от мероприятия за оказване на медицинска помощ и лечение на пострадалите, които често се съчетават с евакуация.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исторически план най-рано е възникнала системата </a:t>
            </a:r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“лечение на място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”. Медицинската помощ се е оказвала в пълен обем в най-близко разположените здравни заведения. Системата има ред достойнства: възможност за оказване помощ в пълен обем, избягване на рисковете от 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транспорта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, оказване на изчерпваща медицинска помощ в едно лечебно заведение. Но тя е неприложима при съвременни условия на БС (масовост, огнищност, специфичност).</a:t>
            </a:r>
          </a:p>
          <a:p>
            <a:pPr algn="just"/>
            <a:r>
              <a:rPr lang="ru-RU" sz="25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“Евакуационна система”. </a:t>
            </a:r>
            <a:r>
              <a:rPr lang="ru-RU" sz="2500" dirty="0">
                <a:latin typeface="Arial" pitchFamily="34" charset="0"/>
                <a:cs typeface="Arial" pitchFamily="34" charset="0"/>
              </a:rPr>
              <a:t>Целта е да не се натрупат пострадали в близост до огнището. По време на транспорта, пострадалите не получават медицинска помощ, което води до съответните последици.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и специализираната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организират и осъществяват извън огнището на масово поразяване в болнични заведения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Извършва се дефинитивно лечение, което не може да бъде осигурено в огнището на поразяване и по време на медицинската евакуация.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медицинска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оказва от лекари специалисти с широк профил – хирурзи, терапевти и др. Тя трябва да се окаже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 по-късно от второто денонощие.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хирургична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три групи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1.	Първа група – неотложни интервенции по жизнени показания, неизпълнението, на които заплашва непосредствено живота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Втора група хирургични интервенции, неизпълнението, на които може да доведе до тежки усложнения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Трета група операции, които при прилагане на антибиотици могат да бъдат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отсрочени.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Обемът на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квалифицираната терапевтична помощ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се разделя на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неотложни и отсрочени мероприятия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Неотложните мероприятия включват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	Антидоти и противоботулинов серум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2.	Комплексна терапия на ОССН, нарушение на сърдечния ритъм, ОДН, коматозни състояния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3.	Лечение на токсичен белодробен оток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4.	Кислородна терапия и изкуствена вентилация при асфиксия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5.	Въвеждане на обезболяващи, противогърчови, антиеметици и бронхолитици, транквилизатори и невролептици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6.	Дехидратираща терапия при оток на главния мозък, корекция на нарушеното алкално-киселинно равновесие и електролитния баланс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7.	Комплексна терапия на ОБН.</a:t>
            </a:r>
          </a:p>
        </p:txBody>
      </p:sp>
    </p:spTree>
    <p:extLst>
      <p:ext uri="{BB962C8B-B14F-4D97-AF65-F5344CB8AC3E}">
        <p14:creationId xmlns:p14="http://schemas.microsoft.com/office/powerpoint/2010/main" val="28196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04664"/>
            <a:ext cx="8928992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Отсрочени мероприятия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Антибактериални средства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Хемотрансфузия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Симптоматична терапия</a:t>
            </a:r>
          </a:p>
          <a:p>
            <a:pPr marL="457200" indent="-457200" algn="just">
              <a:buAutoNum type="arabicPeriod" startAt="4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Физиотерапия</a:t>
            </a: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Специализирана медицинска помощ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лекари специалисти в специализирани лечебни учреждения, с прилагане на сложни дигностично-терапевтични методи и с използване на специално оборудване. Оказва се по възможност в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първите три денонощия.</a:t>
            </a:r>
          </a:p>
        </p:txBody>
      </p:sp>
    </p:spTree>
    <p:extLst>
      <p:ext uri="{BB962C8B-B14F-4D97-AF65-F5344CB8AC3E}">
        <p14:creationId xmlns:p14="http://schemas.microsoft.com/office/powerpoint/2010/main" val="11416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412776"/>
            <a:ext cx="8987288" cy="24958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bg-BG" sz="3600" b="1" dirty="0" smtClean="0">
                <a:solidFill>
                  <a:srgbClr val="C00000"/>
                </a:solidFill>
                <a:effectLst/>
                <a:latin typeface="Arial"/>
                <a:ea typeface="Times New Roman"/>
                <a:cs typeface="Times New Roman"/>
              </a:rPr>
              <a:t>ХИГИЕННО-ПРОТИВОЕПИДЕМИЧНО ОСИГУРЯВАНЕ (ХПО) при бедствени ситуации (БС)</a:t>
            </a:r>
            <a:endParaRPr lang="bg-BG" sz="3600" b="1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40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71558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ХПО - определение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 Основно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направление в дейността на здравните органи при възникване на БС. Като част от </a:t>
            </a:r>
            <a:r>
              <a:rPr lang="bg-BG" sz="2700" dirty="0" smtClean="0">
                <a:latin typeface="Arial" pitchFamily="34" charset="0"/>
                <a:cs typeface="Arial" pitchFamily="34" charset="0"/>
              </a:rPr>
              <a:t>медицинското осигуряване </a:t>
            </a:r>
            <a:r>
              <a:rPr lang="bg-BG" sz="2700" dirty="0">
                <a:latin typeface="Arial" pitchFamily="34" charset="0"/>
                <a:cs typeface="Arial" pitchFamily="34" charset="0"/>
              </a:rPr>
              <a:t>то представлява </a:t>
            </a:r>
            <a:r>
              <a:rPr lang="bg-BG" sz="27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от организационни, профилактични санитарно-хигиенни и противоепидемични мероприятия за защита на населението от епидемии и от вредните фактори </a:t>
            </a:r>
            <a:endParaRPr lang="en-US" sz="27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bg-BG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цели: </a:t>
            </a:r>
            <a:br>
              <a:rPr lang="bg-BG" sz="27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1. Запазване на здравето и укрепване на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физическото състояние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на организма.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2. Предотвратяване възникването на епидемии и на поражения от радиационни и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химични ф-ри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3. Ликвидиране на възникнали епидемични огнища.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r>
              <a:rPr lang="bg-BG" sz="2700" b="1" i="1" dirty="0">
                <a:latin typeface="Arial" pitchFamily="34" charset="0"/>
                <a:cs typeface="Arial" pitchFamily="34" charset="0"/>
              </a:rPr>
              <a:t>4. 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Осигуряване на </a:t>
            </a:r>
            <a:r>
              <a:rPr lang="bg-BG" sz="2700" b="1" i="1" dirty="0">
                <a:latin typeface="Arial" pitchFamily="34" charset="0"/>
                <a:cs typeface="Arial" pitchFamily="34" charset="0"/>
              </a:rPr>
              <a:t>действен санитарен контрол на обектите на външната среда в условията на бедствена ситуация.</a:t>
            </a:r>
            <a:br>
              <a:rPr lang="bg-BG" sz="2700" b="1" i="1" dirty="0">
                <a:latin typeface="Arial" pitchFamily="34" charset="0"/>
                <a:cs typeface="Arial" pitchFamily="34" charset="0"/>
              </a:rPr>
            </a:br>
            <a:endParaRPr lang="bg-BG" sz="27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</a:t>
            </a:r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Мероприятия до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По време на възникване на БС</a:t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>При възникване на епидемично огнище на заразяване</a:t>
            </a:r>
            <a:r>
              <a:rPr lang="bg-BG" sz="2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bg-BG" sz="2800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r>
              <a:rPr lang="bg-BG" sz="32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Защита на </a:t>
            </a:r>
            <a:r>
              <a:rPr lang="bg-BG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хранителни продукти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bg-BG" sz="2800" dirty="0" smtClean="0">
                <a:latin typeface="Arial" pitchFamily="34" charset="0"/>
                <a:cs typeface="Arial" pitchFamily="34" charset="0"/>
              </a:rPr>
              <a:t>Постига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се чрез разполагането на складовете в незастрашени райони, техническа защита и прогресивни технологии за преработка на суровините. Внимание се отделя на разфасоване на храните в защитни опаковки, спазване на хигиенните норми при преработка и съхранение на храните. </a:t>
            </a:r>
            <a:br>
              <a:rPr lang="bg-BG" sz="2800" dirty="0">
                <a:latin typeface="Arial" pitchFamily="34" charset="0"/>
                <a:cs typeface="Arial" pitchFamily="34" charset="0"/>
              </a:rPr>
            </a:b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8991600" cy="661719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bg-BG" sz="32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Защита на водата</a:t>
            </a:r>
          </a:p>
          <a:p>
            <a:pPr algn="ctr"/>
            <a:endParaRPr lang="bg-BG" sz="2800" b="1" i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pPr algn="just"/>
            <a:r>
              <a:rPr lang="bg-BG" sz="2800" dirty="0" smtClean="0">
                <a:effectLst/>
                <a:latin typeface="Arial"/>
                <a:ea typeface="Times New Roman"/>
              </a:rPr>
              <a:t>Селищата по принцип са с централно водоснабдяване, което се приема за защитено в условията на БС. Водите от артезианските кладенци и дълбокопочвените, се приемат за естествено защитени. За по-голяма сигурност, водоснабдителните системи се базират на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два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водоизточника – единият се разполага извън зоната на прогнозираното бедствие. Така се осигурява не по-малко от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40 л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 вода на човек за 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24ч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. </a:t>
            </a:r>
            <a:br>
              <a:rPr lang="bg-BG" sz="2800" dirty="0" smtClean="0">
                <a:effectLst/>
                <a:latin typeface="Arial"/>
                <a:ea typeface="Times New Roman"/>
              </a:rPr>
            </a:br>
            <a:r>
              <a:rPr lang="bg-BG" sz="2800" b="1" i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Хигиенните мероприятия включват</a:t>
            </a:r>
            <a:r>
              <a:rPr lang="bg-BG" sz="2800" b="1" dirty="0" smtClean="0">
                <a:solidFill>
                  <a:srgbClr val="C00000"/>
                </a:solidFill>
                <a:effectLst/>
                <a:latin typeface="Arial"/>
                <a:ea typeface="Times New Roman"/>
              </a:rPr>
              <a:t> </a:t>
            </a:r>
            <a:r>
              <a:rPr lang="bg-BG" sz="2800" dirty="0" smtClean="0">
                <a:effectLst/>
                <a:latin typeface="Arial"/>
                <a:ea typeface="Times New Roman"/>
              </a:rPr>
              <a:t>постоянен контрол за санитарното състояние на водоизточниците, водопроводната мрежа и качеството на водата.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755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Един от основните начини за предпазване на населението е създаване на специфична невъзприемчивост чрез активна или пасивна имунизация.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Активна: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намира широко приложение в периода до възникване на БС и се извършва с ваксини от живи или атенюирани микроорганизми. Полученият имунитет е продължителен и дава възможност за създаване на имунна прослойка сред населението против най-застрашаващите го инфекции. </a:t>
            </a: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Пасивна: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провежда се с помощта на серуми и гама-глобулини. Имунитетът се получава веднага, но е краткотраен. Често двата метода се прилагат комбинирано.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Провеждат се: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масови имунизации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неспецифична профилактика с антибиотици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извеждане на незасегнатото население във временни жилища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- санитарна очистка, обект на която са труповете, замърсени хранителни продукти 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При катастрофално наводнение: усилен противоепидемичен контрол, хиперперхлориране на водата, </a:t>
            </a:r>
            <a:r>
              <a:rPr lang="bg-BG" sz="3200" b="1" dirty="0" smtClean="0">
                <a:solidFill>
                  <a:srgbClr val="C000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дезинсекция и дератизация.</a:t>
            </a:r>
            <a: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 Необходими са ваксини за: коремен тиф, холера и др.</a:t>
            </a:r>
            <a:br>
              <a:rPr lang="bg-BG" sz="32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</a:b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Характеристика и мероприятия за ликвидиране на епидемично огнище: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Епидемично огнище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– територия, на която възникват единични или групови заболявания, които представляват източник за развитие на епидемии.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Огнище на биологично заразяване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: територия, подложена на непосредствено въздействие с биологични средства, които представляват източник за разпространение на инфекциознo заболяване (т.нар. особено опасни инфекции </a:t>
            </a: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 ООИ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r>
              <a:rPr lang="ru-RU" sz="2600" dirty="0" smtClean="0">
                <a:latin typeface="Arial" pitchFamily="34" charset="0"/>
                <a:cs typeface="Arial" pitchFamily="34" charset="0"/>
              </a:rPr>
              <a:t>В качеството си на биологично оръжие могат да се използват причинителите на: антракс, чума, вариола, туларемия, сап, холера, жълта треска, коремен тиф, Ку-треска, треската на Цуцугамуши и др.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928992" cy="71530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По-висок етап в развитието на организацията на медицинското осигуряване представляват системите на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етапно лечение съчетано с медицинска евакуация.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Известни са две такива системи: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направление”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при която пострадалите задължитено преминават  през всички разкрити етапи на медицинската служба по време на медицинската евакуация.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на ”етапно лечение с евакуация по назначение”, (ЕЛЕН).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При тази система медицинската евакуация се извършва по лекарско назначение, пряко към необходимото лечебно заведение. За своето функциониране ЕЛЕН изисква:</a:t>
            </a:r>
          </a:p>
        </p:txBody>
      </p:sp>
    </p:spTree>
    <p:extLst>
      <p:ext uri="{BB962C8B-B14F-4D97-AF65-F5344CB8AC3E}">
        <p14:creationId xmlns:p14="http://schemas.microsoft.com/office/powerpoint/2010/main" val="4262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5478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Карантината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е система от противоепидемични мероприятия, имаща за цел пълна изолация на огнището и ликвидиране на възникналите в него епидемични заболявания.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Обсервацията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включва противоепидемични мероприятия, тя не предвижда блокиране на огнището, независимо от това,  че влизането и излизането на населението се ограничава и контролира. </a:t>
            </a:r>
          </a:p>
          <a:p>
            <a:pPr algn="just">
              <a:lnSpc>
                <a:spcPct val="150000"/>
              </a:lnSpc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Карантина се въвежда при особено опасни заболявания. При наличие на по-малко контагиозни заболявания се въвежда обсервация.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618630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Класификация на биооръжията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 групи: патогенни, токсини и биорегулатори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Основните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групи причинители по приетата класификация са: хомопатогенни, зоопатогенни, фитопатогенни и увреждащи храни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Начини на разпространение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	Аерозолен метод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2.	Чрез заразяване на храните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3.	Хората също могат да бъдат използване за разпространение на биооръжията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4.	Животни и животински продукти</a:t>
            </a:r>
          </a:p>
        </p:txBody>
      </p:sp>
    </p:spTree>
    <p:extLst>
      <p:ext uri="{BB962C8B-B14F-4D97-AF65-F5344CB8AC3E}">
        <p14:creationId xmlns:p14="http://schemas.microsoft.com/office/powerpoint/2010/main" val="18809224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928992" cy="61247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Особености на биологичното огнище на заразяване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1.	Огнището възниква неочаквано, без никаква връзка с естествените биологични или социални закономерност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2.	Едновременно, или в близко време възникват епидемични огнища , най-често в близко насалени места. Много често КК е еднотипна,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3.	Внезапно се появяват нетипични, екзотични за даден регион инфекциозни заболявания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4.	Възможни са по-късни, вторични заболявания поради заразяването на водата, храните,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2444231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4345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Ликвидиране на биологичното огнище на поражение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БОЗ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Определяне на границите на огнището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става ясно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кои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населени места попадат в огнището и какъв ще бъде обемът на противоепидемичните мероприятия</a:t>
            </a:r>
          </a:p>
          <a:p>
            <a:pPr algn="just"/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	Вземат се проби от контаминираните обекти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веднага се изпращат до специализираните лаборатории за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идентификация</a:t>
            </a:r>
          </a:p>
          <a:p>
            <a:pPr algn="just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	Въвеждане на ограничителен режим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обсервация или карантина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Обсервацията представлява по-лек режим на ограничаване на движението, докато карантината изисква строго ограничаване, като се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организира 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въоръжено отцепление на БОЗ. Забранява се дори движението от дом на дом и от етаж на етаж. В огнището имат право да влизат само заетите с неговото ликвидиране. </a:t>
            </a:r>
            <a:r>
              <a:rPr lang="ru-RU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Евакуация на инфекциозно болните не се провежда.</a:t>
            </a:r>
          </a:p>
        </p:txBody>
      </p:sp>
    </p:spTree>
    <p:extLst>
      <p:ext uri="{BB962C8B-B14F-4D97-AF65-F5344CB8AC3E}">
        <p14:creationId xmlns:p14="http://schemas.microsoft.com/office/powerpoint/2010/main" val="1127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Биотероризъм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целенасочено прилагане на биологични агенти за терористични цели.</a:t>
            </a:r>
          </a:p>
          <a:p>
            <a:pPr algn="just"/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Биологично оръжие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– биологичните агенти и средствата за тяхното пренасяне и разпръскване.</a:t>
            </a:r>
          </a:p>
          <a:p>
            <a:pPr algn="ctr"/>
            <a:r>
              <a:rPr lang="ru-RU" sz="22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Характеристика на биологичното оръжие: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1.	Липса на доловими признаци – скрито използване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2.	Липса на адекватни системи за откриване, продължителен и сложен начин на доказване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3.	Наличие на скрит период на действие до появата на ефекта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4.	Неспецифични симптоми, поради предизвикани генетични ефекти в микроорганизми или наподобяване на едемични заразни болести, което атруднява диагнозата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5.	Продължително поразяващо действие и съхранение във външната среда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6.	Диференциран подход и избор на агент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7.	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Контагиозност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8.	Възможност за комбиниране с други агенти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9.	Силен психологически ефект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10.	 Лесно производство</a:t>
            </a:r>
          </a:p>
          <a:p>
            <a:pPr algn="just"/>
            <a:r>
              <a:rPr lang="ru-RU" sz="2200" dirty="0">
                <a:latin typeface="Arial" pitchFamily="34" charset="0"/>
                <a:cs typeface="Arial" pitchFamily="34" charset="0"/>
              </a:rPr>
              <a:t>11.	 Голям брой поразени и продължителни грижи</a:t>
            </a:r>
          </a:p>
        </p:txBody>
      </p:sp>
    </p:spTree>
    <p:extLst>
      <p:ext uri="{BB962C8B-B14F-4D97-AF65-F5344CB8AC3E}">
        <p14:creationId xmlns:p14="http://schemas.microsoft.com/office/powerpoint/2010/main" val="5908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8847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Защо се предпочитат инфекциозните агенти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Възможност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за повлияване структурата на инфекциозния причинител –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мутация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вирусните причинители,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промяна в антигенната структура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на бактериалния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причинител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Множествен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механизъм на предаване – вода, храна, въздух, биологични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преносители</a:t>
            </a:r>
          </a:p>
          <a:p>
            <a:pPr marL="342900" indent="-34290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 инкубационен период</a:t>
            </a:r>
          </a:p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Основни мероприятия за защита от биологично оръжие: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Оповестяване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Билогично разузнаване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Вземане на проби и идентификация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Деконтаминация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Изолационно-ограничителни мерки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Лечебно-евакуационно осигуряване на поразените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Наблюдение на колективи в района</a:t>
            </a:r>
          </a:p>
        </p:txBody>
      </p:sp>
    </p:spTree>
    <p:extLst>
      <p:ext uri="{BB962C8B-B14F-4D97-AF65-F5344CB8AC3E}">
        <p14:creationId xmlns:p14="http://schemas.microsoft.com/office/powerpoint/2010/main" val="2916606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3"/>
            <a:ext cx="9144000" cy="686341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Биологични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агенти/заболявания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Антракс, чума, туларемия, бруцелоза, Ку-треска, алфавирус, Венецуелски конски енцефалит, северен конски енцефалит, източен конски енцефалит, вирусни хеморагични трески,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вариола.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Патогенните микроорганизми и заболяванията, включени в списъка на биотерористична атака, могат да се разделят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 3 категории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Категория А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Тук се включват организми, които представляват риск за националната сигурност, поради това, че могат лесно да се разпространяват или предават от човек на човек, причиняват висока смъртност, предизвикват паника и социална дезинтеграция и изискват специални действия за защита.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Напр.:антракс, ботулизъм, чума, вариола, туларемия, вирусни хеморагични трески и др.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7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Категория В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Тази група включва агенти, които се разпространяват умерено лесно, причиняват умерена заболяемаст и ниска смъртност, и изискват специфично повишаване на диагностичния капацитет и повишено наблюдение върху заболяемостта. 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Напр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.: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бруцелоза, епсилонов токсин на Clostridium perfringens, шап, Ку-треска, рицинов токсин от Ricinus communis (рицинови зърна),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стафиликоков </a:t>
            </a:r>
            <a:r>
              <a:rPr lang="ru-RU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ентеротоксин </a:t>
            </a:r>
            <a:r>
              <a:rPr lang="ru-RU" sz="2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Категория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</a:p>
          <a:p>
            <a:pPr algn="just"/>
            <a:r>
              <a:rPr lang="ru-RU" sz="2300" dirty="0">
                <a:latin typeface="Arial" pitchFamily="34" charset="0"/>
                <a:cs typeface="Arial" pitchFamily="34" charset="0"/>
              </a:rPr>
              <a:t>Третата по важност група включва опасни патогени, които могат да бъдат средство за масово разпространение в бъдеще поради своята достъпност, лесно производство и разпространение и възможност за предизвикване на висока заболеваемост и смъртност.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Напр.: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хантавируси, резистентна на всички медикаменти туберкулоза, кърлежов енцефалит, Кримска хеморагична треска, жълта треска.</a:t>
            </a:r>
          </a:p>
          <a:p>
            <a:pPr algn="just"/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Биологични агенти – токсини: ботулизъм, микотоксини, 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1226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задачи при организацията на санитарния контрол при БС: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откриване наличието на вида на вредностите - т.н. </a:t>
            </a:r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ндикация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санитарна експертиза на хранителни продукти и питейната вода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контрол на специалната обработка на хранителни продукти и питейната вода.</a:t>
            </a:r>
          </a:p>
          <a:p>
            <a:pPr algn="just">
              <a:buClr>
                <a:srgbClr val="002060"/>
              </a:buClr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Видове санитарен контрол: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радиологичен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радиационни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микробиологичен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 всички видове аварии</a:t>
            </a:r>
          </a:p>
          <a:p>
            <a:pPr marL="457200" indent="-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санитарно-химичен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при съмнение за високо токсични химични в-ва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9036496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•	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Единна медицинска доктрина по етапите на медицинската евакуация, по въпросите на етиологията, патогенезата и лечението на пораженията.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Наличие на специализирани лечебни заведения с достатъчно добре подготвени специалисти и необходимите болнични легла.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•	Еднозначна, единна кратка медицинска документация, осигуряваща последователност и приемственост на лечебно-евакуационните мероприятия.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Въпреки достойнствата на ЕЛЕН, трябва да се изтъкне, че многообразието на кризите изключва възможността за ползване на една единствена система за медицинско осигуряване.</a:t>
            </a: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У нас 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приоритетна 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системата ЕЛЕН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системата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двуетапно лечение с евакуация по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назначение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което осигурява своевременност на първата медицинска помощ и късо рамо на евакуацията, с което се печели ценно време.</a:t>
            </a:r>
          </a:p>
        </p:txBody>
      </p:sp>
    </p:spTree>
    <p:extLst>
      <p:ext uri="{BB962C8B-B14F-4D97-AF65-F5344CB8AC3E}">
        <p14:creationId xmlns:p14="http://schemas.microsoft.com/office/powerpoint/2010/main" val="699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назначение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не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всички поразени ще минат задължително през всички етапи на евакуацията, а избирателно се насочват към този етап, на чието ниво ще бъде оказана съответната помощ. Системата на двуетапното лечение с евакуация по назначение се изгражда върху някои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основни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принципа: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Необходимост от оказване на първа мед.помощ  в огнището, особено с цел предотвратяване на кръвозагубата, за провеждане на жизнено важни реанимационни мероприятия и профилактика на усложненията.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Стремеж към оказване на непрекъсната и изчерпваща мед.помощ с еднократна хирургическа намеса. Постига се чрез изнасяне на хирургичната помощ за поразените, които могат да я получат на втория етап и оказване по време на евакуацията. 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Търсене на максимална ефективност при използване на мед.сили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средства - за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перспективните в прогностично отношение поразени. </a:t>
            </a:r>
            <a:endParaRPr lang="ru-RU" sz="23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ЕТАП НА МЕДИЦИНСКАТА ЕВАКУАЦИЯ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наричаме силите и средствата на мед.служба – мед,пункт, леч.заведение или група такива заведения; разгърнати по пътя на евакуацията. с цел приемане на пострадалите, оказване на мед.помощ, лечение и подготовка за по-нататъшната им евакуация.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Първият етап (доболничен 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първа медицинска помощ, медицинска сортировка, медицинска евакуация, първа лекарска помощ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Вторият етап (болничен)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включва: евакуация, сортировка, квалифицирана и специализирана помощ.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bg-BG" sz="2800" b="1" i="1" dirty="0">
                <a:latin typeface="Arial" pitchFamily="34" charset="0"/>
                <a:cs typeface="Arial" pitchFamily="34" charset="0"/>
              </a:rPr>
              <a:t>При етапното лечение и неговото съчетаване с евакуация по назначение се открояват някои характерни черти:</a:t>
            </a:r>
            <a:r>
              <a:rPr lang="bg-BG" sz="2800" i="1" dirty="0">
                <a:latin typeface="Arial" pitchFamily="34" charset="0"/>
                <a:cs typeface="Arial" pitchFamily="34" charset="0"/>
              </a:rPr>
              <a:t/>
            </a:r>
            <a:br>
              <a:rPr lang="bg-BG" sz="2800" i="1" dirty="0">
                <a:latin typeface="Arial" pitchFamily="34" charset="0"/>
                <a:cs typeface="Arial" pitchFamily="34" charset="0"/>
              </a:rPr>
            </a:b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Разчленяване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на отделни видове, които се оказват по правило в огнището на поражение и в следващите етапи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мед.евакуация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. 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Различават се  3 осн. вида </a:t>
            </a:r>
            <a:r>
              <a:rPr lang="bg-BG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медицинска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помощ. </a:t>
            </a:r>
          </a:p>
          <a:p>
            <a:pPr algn="just"/>
            <a:r>
              <a:rPr lang="bg-BG" sz="28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А.  Първа медицинска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оказва се по правило в огнището на поражение; оказва се под формата на самопомощ и взаимопомощ, от мед.персонал, останал в огнището и запазил работоспособността си, от силите за бързо реагиране, които включват както бригади за бърза помощ, така и различни формирования. Най-ефективно е ако се окаже първите 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 мин.</a:t>
            </a:r>
            <a:b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bg-BG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93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4345"/>
            <a:ext cx="8928992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Б. Първа лекарска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оказва се на първия етап от мед. евакуация. Включва преди всичко контрол и продължение на направеното при първа мед.помощ за недопускане на инфекции, спиране на кръвотеченията, профилактика и борба с шока,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и терапевтична помощ по жизнени показания и подготовка на нуждаещите се за евакуация към 2-ри етап. Най-ефективна е ако се окаже в рамките на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4-6 часа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, а хирургическата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6-12ч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/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r>
              <a:rPr lang="bg-BG" sz="2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В. Специализирана мед. помощ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- оказва се по правило на 2-ри етап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медицинската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евакуация. Тя е изчерпваща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за голяма част от пострадалите, а за нуждаещите се от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хирургична интервенция 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– еднократна. Включва дейности от компетентността на тесни специалисти. За оптимални срокове при оказване на този вид помощ – </a:t>
            </a:r>
            <a:r>
              <a:rPr lang="bg-BG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2-3 денонощия</a:t>
            </a:r>
            <a:r>
              <a:rPr lang="bg-BG" sz="2400" dirty="0">
                <a:latin typeface="Arial" pitchFamily="34" charset="0"/>
                <a:cs typeface="Arial" pitchFamily="34" charset="0"/>
              </a:rPr>
              <a:t>. </a:t>
            </a:r>
            <a:br>
              <a:rPr lang="bg-BG" sz="2400" dirty="0">
                <a:latin typeface="Arial" pitchFamily="34" charset="0"/>
                <a:cs typeface="Arial" pitchFamily="34" charset="0"/>
              </a:rPr>
            </a:b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Последователност и приемственост на лечебните дейности.</a:t>
            </a:r>
            <a:r>
              <a:rPr lang="bg-BG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За целта е необходимо да се въведат единни методи на лечение и да се знае точно какво е извършено на първия етап. Това се постига чрез опростена, но точна документация, която съпровожда болния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bg-BG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Своевременност на мед.помощ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– обоснована е от необходимостта да бъде оказана в най-благоприятните срокове за спасяване на живота и по-нататъшно лечение. Постига се чрез добра организация и правилно осъществяване на спасителните дейности.</a:t>
            </a:r>
          </a:p>
          <a:p>
            <a:pPr algn="just"/>
            <a:r>
              <a:rPr lang="bg-BG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4.Специализираната мед. помощ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е най-типичната черта на системата на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двуетапното </a:t>
            </a:r>
            <a:r>
              <a:rPr lang="bg-BG" sz="2800" dirty="0">
                <a:latin typeface="Arial" pitchFamily="34" charset="0"/>
                <a:cs typeface="Arial" pitchFamily="34" charset="0"/>
              </a:rPr>
              <a:t>лечение с евакуация по назначение.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12184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1888</Words>
  <Application>Microsoft Office PowerPoint</Application>
  <PresentationFormat>Презентация на цял екран (4:3)</PresentationFormat>
  <Paragraphs>237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38</vt:i4>
      </vt:variant>
    </vt:vector>
  </HeadingPairs>
  <TitlesOfParts>
    <vt:vector size="39" baseType="lpstr">
      <vt:lpstr>Office Theme</vt:lpstr>
      <vt:lpstr>СИСТЕМИ НА ЛЕЧЕБНО-ЕВАКУАЦИОННОТО ОСИГУРЯВАНЕ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СИСТЕМИ НА ЛЕЧЕБНО-ЕВАКУАЦИОННОТО ОСИГУРЯВАНЕ</dc:title>
  <dc:creator>PC</dc:creator>
  <cp:lastModifiedBy>User2</cp:lastModifiedBy>
  <cp:revision>59</cp:revision>
  <dcterms:created xsi:type="dcterms:W3CDTF">2020-04-03T13:59:45Z</dcterms:created>
  <dcterms:modified xsi:type="dcterms:W3CDTF">2020-05-28T07:09:39Z</dcterms:modified>
</cp:coreProperties>
</file>