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21" r:id="rId2"/>
    <p:sldId id="325" r:id="rId3"/>
    <p:sldId id="331" r:id="rId4"/>
    <p:sldId id="332" r:id="rId5"/>
    <p:sldId id="333" r:id="rId6"/>
    <p:sldId id="395" r:id="rId7"/>
    <p:sldId id="327" r:id="rId8"/>
    <p:sldId id="398" r:id="rId9"/>
    <p:sldId id="399" r:id="rId10"/>
    <p:sldId id="334" r:id="rId11"/>
    <p:sldId id="328" r:id="rId12"/>
    <p:sldId id="349" r:id="rId13"/>
    <p:sldId id="363" r:id="rId14"/>
    <p:sldId id="348" r:id="rId15"/>
    <p:sldId id="361" r:id="rId16"/>
    <p:sldId id="396" r:id="rId17"/>
    <p:sldId id="400" r:id="rId18"/>
    <p:sldId id="406" r:id="rId19"/>
    <p:sldId id="407" r:id="rId20"/>
    <p:sldId id="410" r:id="rId21"/>
    <p:sldId id="402" r:id="rId22"/>
    <p:sldId id="403" r:id="rId23"/>
    <p:sldId id="408" r:id="rId24"/>
    <p:sldId id="409" r:id="rId25"/>
    <p:sldId id="411" r:id="rId26"/>
    <p:sldId id="412" r:id="rId27"/>
    <p:sldId id="420" r:id="rId28"/>
    <p:sldId id="419" r:id="rId29"/>
    <p:sldId id="413" r:id="rId30"/>
    <p:sldId id="414" r:id="rId31"/>
    <p:sldId id="415" r:id="rId32"/>
    <p:sldId id="416" r:id="rId33"/>
    <p:sldId id="418" r:id="rId3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27" autoAdjust="0"/>
    <p:restoredTop sz="90747" autoAdjust="0"/>
  </p:normalViewPr>
  <p:slideViewPr>
    <p:cSldViewPr>
      <p:cViewPr varScale="1">
        <p:scale>
          <a:sx n="81" d="100"/>
          <a:sy n="81" d="100"/>
        </p:scale>
        <p:origin x="66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966DC76D-EDCA-4B5A-8FE4-15E6D10C9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86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1124495D-34B1-4B26-BEFE-5F2F9BF9E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72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Контейнер за бележ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bg-BG" altLang="bg-BG"/>
          </a:p>
        </p:txBody>
      </p:sp>
      <p:sp>
        <p:nvSpPr>
          <p:cNvPr id="36868" name="Контейнер за номер на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D30F3C-3909-45E8-AA4B-518E2B37B0F5}" type="slidenum">
              <a:rPr lang="en-US" altLang="bg-BG" smtClean="0"/>
              <a:pPr/>
              <a:t>6</a:t>
            </a:fld>
            <a:endParaRPr lang="en-US" alt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Контейнер за бележ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bg-BG" altLang="bg-BG"/>
          </a:p>
        </p:txBody>
      </p:sp>
      <p:sp>
        <p:nvSpPr>
          <p:cNvPr id="37892" name="Контейнер за номер на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71CD71-F12E-4602-90BD-25C89EDF3931}" type="slidenum">
              <a:rPr lang="en-US" altLang="bg-BG" smtClean="0"/>
              <a:pPr/>
              <a:t>12</a:t>
            </a:fld>
            <a:endParaRPr lang="en-US" alt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bg-BG"/>
              <a:t>Щракнете, за да редактирате стила на подзаглавията в образеца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A38EA-BFBE-4864-ACBF-D18F52780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4BFC7-0F76-4470-B85B-CF93D52FB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4D174-6DF4-443F-86A0-407FD0859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6393E-8920-435C-89D6-E1D51BF36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0B509-92DE-4E9B-9C7C-94FB26601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D20C-091B-42AA-B237-3B96B6EB5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6C7B-4D79-473C-A0C2-143C1B295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FA24F-154D-4B92-B0D4-55597E8FB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8CB4E-1C63-46C7-8F18-7AEB9D0C7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5046E-53F6-46AF-8942-B3D044A6C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A155C-4EC7-48AF-B198-47BD7880B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/>
              <a:t>Click to edit Master text styles</a:t>
            </a:r>
          </a:p>
          <a:p>
            <a:pPr lvl="1"/>
            <a:r>
              <a:rPr lang="en-US" altLang="bg-BG"/>
              <a:t>Second level</a:t>
            </a:r>
          </a:p>
          <a:p>
            <a:pPr lvl="2"/>
            <a:r>
              <a:rPr lang="en-US" altLang="bg-BG"/>
              <a:t>Third level</a:t>
            </a:r>
          </a:p>
          <a:p>
            <a:pPr lvl="3"/>
            <a:r>
              <a:rPr lang="en-US" altLang="bg-BG"/>
              <a:t>Fourth level</a:t>
            </a:r>
          </a:p>
          <a:p>
            <a:pPr lvl="4"/>
            <a:r>
              <a:rPr lang="en-US" altLang="bg-BG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DB2E7A1-54C4-47E3-B61A-34DDCA4B5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628800"/>
            <a:ext cx="7772400" cy="2808312"/>
          </a:xfrm>
        </p:spPr>
        <p:txBody>
          <a:bodyPr/>
          <a:lstStyle/>
          <a:p>
            <a:pPr eaLnBrk="1" hangingPunct="1"/>
            <a:r>
              <a:rPr lang="bg-BG" altLang="bg-BG" sz="2500" b="1" dirty="0">
                <a:latin typeface="Arial" charset="0"/>
                <a:cs typeface="Arial" charset="0"/>
              </a:rPr>
              <a:t>ПСИХОАНАЛИТИЧНА ТЕОРИЯ ЗА ЛИЧНОСТТА И ПСИХИЧНИЯ ЖИВОТ. МЕХАНИЗМИ НА ПСИХОЛОГИЧНА ЗАЩИТА; ВЪТРЕШНА КАРТИНА НА БОЛЕСТТА; ПОВЕДЕНИЕ НА БОЛЕДУВАНЕ; ПСИХОЛОГИЧНИ АСПЕКТИ НА ЗАБОЛЯВАНИЯТА В РАЗЛИЧНИ ВЪЗРАСТОВИ ПЕРИОДИ</a:t>
            </a:r>
            <a:endParaRPr lang="en-US" altLang="bg-BG" sz="2500" b="1" dirty="0">
              <a:latin typeface="Arial" charset="0"/>
              <a:cs typeface="Arial" charset="0"/>
            </a:endParaRPr>
          </a:p>
        </p:txBody>
      </p:sp>
      <p:sp>
        <p:nvSpPr>
          <p:cNvPr id="2051" name="Подзаглавие 2"/>
          <p:cNvSpPr>
            <a:spLocks noGrp="1"/>
          </p:cNvSpPr>
          <p:nvPr>
            <p:ph type="subTitle" idx="1"/>
          </p:nvPr>
        </p:nvSpPr>
        <p:spPr>
          <a:xfrm>
            <a:off x="2813193" y="5273824"/>
            <a:ext cx="6337300" cy="1584176"/>
          </a:xfrm>
        </p:spPr>
        <p:txBody>
          <a:bodyPr/>
          <a:lstStyle/>
          <a:p>
            <a:pPr eaLnBrk="1" hangingPunct="1"/>
            <a:r>
              <a:rPr lang="bg-BG" altLang="bg-BG" dirty="0" smtClean="0"/>
              <a:t>Доц. д-р П. Чумпалова, дм</a:t>
            </a:r>
            <a:endParaRPr lang="en-US" altLang="bg-BG" dirty="0"/>
          </a:p>
          <a:p>
            <a:r>
              <a:rPr lang="bg-BG" altLang="bg-BG" sz="2800" dirty="0">
                <a:latin typeface="Arial" charset="0"/>
                <a:cs typeface="Arial" charset="0"/>
              </a:rPr>
              <a:t>Катедра „Психиатрия и медицинска психология“ </a:t>
            </a:r>
            <a:r>
              <a:rPr lang="bg-BG" altLang="bg-BG" sz="2800" dirty="0" smtClean="0">
                <a:latin typeface="Arial" charset="0"/>
                <a:cs typeface="Arial" charset="0"/>
              </a:rPr>
              <a:t>МУ-Плевен</a:t>
            </a:r>
            <a:endParaRPr lang="bg-BG" altLang="bg-BG" sz="2800" dirty="0"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17645" y="116632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	МЕДИЦИНСКИ УНИВЕРСИТЕТ – ПЛЕВЕН</a:t>
            </a:r>
          </a:p>
          <a:p>
            <a:r>
              <a:rPr lang="ru-RU" dirty="0"/>
              <a:t>	ФАКУЛТЕТ </a:t>
            </a:r>
            <a:r>
              <a:rPr lang="ru-RU" dirty="0" smtClean="0"/>
              <a:t>„</a:t>
            </a:r>
            <a:r>
              <a:rPr lang="bg-BG" dirty="0" smtClean="0"/>
              <a:t>ОБЩЕСТВЕНО ЗДРАВЕ</a:t>
            </a:r>
            <a:r>
              <a:rPr lang="ru-RU" dirty="0" smtClean="0"/>
              <a:t>“</a:t>
            </a:r>
            <a:endParaRPr lang="ru-RU" dirty="0"/>
          </a:p>
          <a:p>
            <a:r>
              <a:rPr lang="ru-RU" dirty="0"/>
              <a:t>	ЦЕНТЪР ЗА ДИСТАНЦИОННО ОБУЧЕНИЕ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718820"/>
              </p:ext>
            </p:extLst>
          </p:nvPr>
        </p:nvGraphicFramePr>
        <p:xfrm>
          <a:off x="539552" y="160975"/>
          <a:ext cx="1440160" cy="14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3" imgW="4785480" imgH="4894560" progId="CorelDRAW.Graphic.10">
                  <p:embed/>
                </p:oleObj>
              </mc:Choice>
              <mc:Fallback>
                <p:oleObj r:id="rId3" imgW="4785480" imgH="4894560" progId="CorelDRAW.Graphic.10">
                  <p:embed/>
                  <p:pic>
                    <p:nvPicPr>
                      <p:cNvPr id="61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60975"/>
                        <a:ext cx="1440160" cy="14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en-US" sz="2700" b="1">
                <a:latin typeface="Arial" charset="0"/>
                <a:cs typeface="Arial" charset="0"/>
              </a:rPr>
              <a:t>Формиране на външното поведение (личностов стил) според психоанализата - защитни механизми</a:t>
            </a:r>
            <a:endParaRPr lang="bg-BG" altLang="bg-BG" sz="2700" b="1">
              <a:latin typeface="Arial" charset="0"/>
              <a:cs typeface="Arial" charset="0"/>
            </a:endParaRPr>
          </a:p>
        </p:txBody>
      </p:sp>
      <p:pic>
        <p:nvPicPr>
          <p:cNvPr id="112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87450" y="1989138"/>
            <a:ext cx="6769100" cy="3600450"/>
          </a:xfr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bg-BG" altLang="bg-BG" sz="3600" b="1">
                <a:latin typeface="Arial" charset="0"/>
                <a:cs typeface="Arial" charset="0"/>
              </a:rPr>
              <a:t>Защитни механизми според психоаналитичната теория </a:t>
            </a:r>
            <a:endParaRPr lang="en-US" altLang="bg-BG" sz="3600" b="1">
              <a:latin typeface="Arial" charset="0"/>
              <a:cs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226050"/>
          </a:xfrm>
        </p:spPr>
        <p:txBody>
          <a:bodyPr/>
          <a:lstStyle/>
          <a:p>
            <a:pPr eaLnBrk="1" hangingPunct="1"/>
            <a:r>
              <a:rPr lang="bg-BG" altLang="bg-BG" sz="2700">
                <a:solidFill>
                  <a:srgbClr val="FF0000"/>
                </a:solidFill>
                <a:latin typeface="Arial" charset="0"/>
                <a:cs typeface="Arial" charset="0"/>
              </a:rPr>
              <a:t>Защитните механизми са несъзнавани психични процеси, които защитават индивида от появата на тревожност. Разделят се на </a:t>
            </a:r>
            <a:r>
              <a:rPr lang="bg-BG" altLang="bg-BG" sz="2700" i="1">
                <a:solidFill>
                  <a:srgbClr val="FF0000"/>
                </a:solidFill>
                <a:latin typeface="Arial" charset="0"/>
                <a:cs typeface="Arial" charset="0"/>
              </a:rPr>
              <a:t>незрели</a:t>
            </a:r>
            <a:r>
              <a:rPr lang="bg-BG" altLang="bg-BG" sz="2700">
                <a:solidFill>
                  <a:srgbClr val="FF0000"/>
                </a:solidFill>
                <a:latin typeface="Arial" charset="0"/>
                <a:cs typeface="Arial" charset="0"/>
              </a:rPr>
              <a:t> (</a:t>
            </a:r>
            <a:r>
              <a:rPr lang="bg-BG" altLang="bg-BG" sz="2700" i="1">
                <a:solidFill>
                  <a:srgbClr val="FF0000"/>
                </a:solidFill>
                <a:latin typeface="Arial" charset="0"/>
                <a:cs typeface="Arial" charset="0"/>
              </a:rPr>
              <a:t>невротични)</a:t>
            </a:r>
            <a:r>
              <a:rPr lang="bg-BG" altLang="bg-BG" sz="2700">
                <a:solidFill>
                  <a:srgbClr val="FF0000"/>
                </a:solidFill>
                <a:latin typeface="Arial" charset="0"/>
                <a:cs typeface="Arial" charset="0"/>
              </a:rPr>
              <a:t> и </a:t>
            </a:r>
            <a:r>
              <a:rPr lang="bg-BG" altLang="bg-BG" sz="2700" i="1">
                <a:solidFill>
                  <a:srgbClr val="FF0000"/>
                </a:solidFill>
                <a:latin typeface="Arial" charset="0"/>
                <a:cs typeface="Arial" charset="0"/>
              </a:rPr>
              <a:t>зрели:</a:t>
            </a:r>
            <a:endParaRPr lang="en-US" altLang="bg-BG" sz="2700" i="1">
              <a:latin typeface="Arial" charset="0"/>
              <a:cs typeface="Arial" charset="0"/>
            </a:endParaRPr>
          </a:p>
          <a:p>
            <a:pPr lvl="1" eaLnBrk="1" hangingPunct="1"/>
            <a:r>
              <a:rPr lang="bg-BG" altLang="bg-BG" sz="2200">
                <a:solidFill>
                  <a:srgbClr val="FF0000"/>
                </a:solidFill>
                <a:latin typeface="Arial" charset="0"/>
                <a:cs typeface="Arial" charset="0"/>
              </a:rPr>
              <a:t>Отричане</a:t>
            </a:r>
            <a:r>
              <a:rPr lang="en-US" altLang="bg-BG" sz="2200">
                <a:solidFill>
                  <a:srgbClr val="FF0000"/>
                </a:solidFill>
                <a:latin typeface="Arial" charset="0"/>
                <a:cs typeface="Arial" charset="0"/>
              </a:rPr>
              <a:t>:</a:t>
            </a:r>
            <a:r>
              <a:rPr lang="en-US" altLang="bg-BG" sz="2200">
                <a:latin typeface="Arial" charset="0"/>
                <a:cs typeface="Arial" charset="0"/>
              </a:rPr>
              <a:t> </a:t>
            </a:r>
            <a:r>
              <a:rPr lang="bg-BG" altLang="bg-BG" sz="2200">
                <a:latin typeface="Arial" charset="0"/>
                <a:cs typeface="Arial" charset="0"/>
              </a:rPr>
              <a:t>индивидът отказва да възприеме реалността</a:t>
            </a:r>
            <a:endParaRPr lang="en-US" altLang="bg-BG" sz="2200">
              <a:latin typeface="Arial" charset="0"/>
              <a:cs typeface="Arial" charset="0"/>
            </a:endParaRPr>
          </a:p>
          <a:p>
            <a:pPr lvl="1" eaLnBrk="1" hangingPunct="1"/>
            <a:r>
              <a:rPr lang="bg-BG" altLang="bg-BG" sz="2200">
                <a:solidFill>
                  <a:srgbClr val="FF0000"/>
                </a:solidFill>
                <a:latin typeface="Arial" charset="0"/>
                <a:cs typeface="Arial" charset="0"/>
              </a:rPr>
              <a:t>Проекция</a:t>
            </a:r>
            <a:r>
              <a:rPr lang="en-US" altLang="bg-BG" sz="2200">
                <a:solidFill>
                  <a:srgbClr val="FF0000"/>
                </a:solidFill>
                <a:latin typeface="Arial" charset="0"/>
                <a:cs typeface="Arial" charset="0"/>
              </a:rPr>
              <a:t>:</a:t>
            </a:r>
            <a:r>
              <a:rPr lang="en-US" altLang="bg-BG" sz="2200">
                <a:latin typeface="Arial" charset="0"/>
                <a:cs typeface="Arial" charset="0"/>
              </a:rPr>
              <a:t> </a:t>
            </a:r>
            <a:r>
              <a:rPr lang="bg-BG" altLang="bg-BG" sz="2200">
                <a:latin typeface="Arial" charset="0"/>
                <a:cs typeface="Arial" charset="0"/>
              </a:rPr>
              <a:t>индивидът приписва свои собствени неприемливи импулси на другите</a:t>
            </a:r>
            <a:r>
              <a:rPr lang="en-US" altLang="bg-BG" sz="2200">
                <a:latin typeface="Arial" charset="0"/>
                <a:cs typeface="Arial" charset="0"/>
              </a:rPr>
              <a:t> </a:t>
            </a:r>
          </a:p>
          <a:p>
            <a:pPr lvl="1" eaLnBrk="1" hangingPunct="1"/>
            <a:r>
              <a:rPr lang="bg-BG" altLang="bg-BG" sz="2200">
                <a:solidFill>
                  <a:srgbClr val="FF0000"/>
                </a:solidFill>
                <a:latin typeface="Arial" charset="0"/>
                <a:cs typeface="Arial" charset="0"/>
              </a:rPr>
              <a:t>Изтласкване/репресия</a:t>
            </a:r>
            <a:r>
              <a:rPr lang="en-US" altLang="bg-BG" sz="2200">
                <a:solidFill>
                  <a:srgbClr val="FF0000"/>
                </a:solidFill>
                <a:latin typeface="Arial" charset="0"/>
                <a:cs typeface="Arial" charset="0"/>
              </a:rPr>
              <a:t>:</a:t>
            </a:r>
            <a:r>
              <a:rPr lang="en-US" altLang="bg-BG" sz="2200">
                <a:latin typeface="Arial" charset="0"/>
                <a:cs typeface="Arial" charset="0"/>
              </a:rPr>
              <a:t> </a:t>
            </a:r>
            <a:r>
              <a:rPr lang="bg-BG" altLang="bg-BG" sz="2200">
                <a:latin typeface="Arial" charset="0"/>
                <a:cs typeface="Arial" charset="0"/>
              </a:rPr>
              <a:t>предизвикващи тревожност мисли се изтласкват в несъзнаваното </a:t>
            </a:r>
            <a:endParaRPr lang="en-US" altLang="bg-BG" sz="2200">
              <a:latin typeface="Arial" charset="0"/>
              <a:cs typeface="Arial" charset="0"/>
            </a:endParaRPr>
          </a:p>
          <a:p>
            <a:pPr lvl="1" eaLnBrk="1" hangingPunct="1"/>
            <a:r>
              <a:rPr lang="bg-BG" altLang="bg-BG" sz="2200">
                <a:solidFill>
                  <a:srgbClr val="FF0000"/>
                </a:solidFill>
                <a:latin typeface="Arial" charset="0"/>
                <a:cs typeface="Arial" charset="0"/>
              </a:rPr>
              <a:t>Дисторзия</a:t>
            </a:r>
            <a:r>
              <a:rPr lang="en-US" altLang="bg-BG" sz="2200">
                <a:solidFill>
                  <a:srgbClr val="FF0000"/>
                </a:solidFill>
                <a:latin typeface="Arial" charset="0"/>
                <a:cs typeface="Arial" charset="0"/>
              </a:rPr>
              <a:t>:</a:t>
            </a:r>
            <a:r>
              <a:rPr lang="en-US" altLang="bg-BG" sz="2200">
                <a:latin typeface="Arial" charset="0"/>
                <a:cs typeface="Arial" charset="0"/>
              </a:rPr>
              <a:t> </a:t>
            </a:r>
            <a:r>
              <a:rPr lang="bg-BG" altLang="bg-BG" sz="2200">
                <a:latin typeface="Arial" charset="0"/>
                <a:cs typeface="Arial" charset="0"/>
              </a:rPr>
              <a:t>грубо деформиране на външната реалност, за да може да „пасне“ на вътрешните нужди на индивида (например нереалистични мегаломанни убеждения, халюцинации, налудности и др.) </a:t>
            </a:r>
            <a:endParaRPr lang="en-US" altLang="bg-BG" sz="22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50825" y="1557338"/>
            <a:ext cx="8713788" cy="504031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bg-BG" altLang="bg-BG" sz="1900">
                <a:solidFill>
                  <a:srgbClr val="FF0000"/>
                </a:solidFill>
                <a:latin typeface="Arial" charset="0"/>
                <a:cs typeface="Arial" charset="0"/>
              </a:rPr>
              <a:t>Хипохондриаза: </a:t>
            </a:r>
            <a:r>
              <a:rPr lang="bg-BG" altLang="bg-BG" sz="1900">
                <a:latin typeface="Arial" charset="0"/>
                <a:cs typeface="Arial" charset="0"/>
              </a:rPr>
              <a:t>преувеличаване на или свръхангажиране със заболяване с цел бягство от неприятна действителност („бягство в болестта“) или изразяване на несъзнавани агресвини импулси към околните. </a:t>
            </a:r>
            <a:r>
              <a:rPr lang="en-US" altLang="bg-BG" sz="1900">
                <a:latin typeface="Arial" charset="0"/>
                <a:cs typeface="Arial" charset="0"/>
              </a:rPr>
              <a:t> </a:t>
            </a:r>
          </a:p>
          <a:p>
            <a:pPr marL="342900" lvl="1" indent="-342900">
              <a:buFontTx/>
              <a:buChar char="•"/>
            </a:pPr>
            <a:r>
              <a:rPr lang="bg-BG" altLang="bg-BG" sz="1900">
                <a:solidFill>
                  <a:srgbClr val="FF0000"/>
                </a:solidFill>
                <a:latin typeface="Arial" charset="0"/>
                <a:cs typeface="Arial" charset="0"/>
              </a:rPr>
              <a:t>Соматизация: </a:t>
            </a:r>
            <a:r>
              <a:rPr lang="bg-BG" altLang="bg-BG" sz="1900">
                <a:latin typeface="Arial" charset="0"/>
                <a:cs typeface="Arial" charset="0"/>
              </a:rPr>
              <a:t>превръщане на психични деривати в телесни симптоми и тенденция да се реагира повече с телесни откокото с психични прояви. </a:t>
            </a:r>
            <a:endParaRPr lang="en-US" altLang="bg-BG" sz="1900">
              <a:latin typeface="Arial" charset="0"/>
              <a:cs typeface="Arial" charset="0"/>
            </a:endParaRPr>
          </a:p>
          <a:p>
            <a:r>
              <a:rPr lang="bg-BG" altLang="bg-BG" sz="1900">
                <a:solidFill>
                  <a:srgbClr val="FF0000"/>
                </a:solidFill>
                <a:latin typeface="Arial" charset="0"/>
                <a:cs typeface="Arial" charset="0"/>
              </a:rPr>
              <a:t>Регресия</a:t>
            </a:r>
            <a:r>
              <a:rPr lang="en-US" altLang="bg-BG" sz="1900">
                <a:solidFill>
                  <a:srgbClr val="FF0000"/>
                </a:solidFill>
                <a:latin typeface="Arial" charset="0"/>
                <a:cs typeface="Arial" charset="0"/>
              </a:rPr>
              <a:t>:</a:t>
            </a:r>
            <a:r>
              <a:rPr lang="en-US" altLang="bg-BG" sz="1900">
                <a:latin typeface="Arial" charset="0"/>
                <a:cs typeface="Arial" charset="0"/>
              </a:rPr>
              <a:t> </a:t>
            </a:r>
            <a:r>
              <a:rPr lang="ru-RU" altLang="bg-BG" sz="1900">
                <a:latin typeface="Arial" charset="0"/>
                <a:cs typeface="Arial" charset="0"/>
              </a:rPr>
              <a:t>връщане към инфалтилни поведенчески механизми и по-ранни начини на действие или чувстване. </a:t>
            </a:r>
            <a:r>
              <a:rPr lang="bg-BG" altLang="bg-BG" sz="1900">
                <a:latin typeface="Arial" charset="0"/>
                <a:cs typeface="Arial" charset="0"/>
              </a:rPr>
              <a:t>В емо</a:t>
            </a:r>
            <a:r>
              <a:rPr lang="ru-RU" altLang="bg-BG" sz="1900">
                <a:latin typeface="Arial" charset="0"/>
                <a:cs typeface="Arial" charset="0"/>
              </a:rPr>
              <a:t>ционално трудни ситуации, възрастните могат да се държат като деца (да вярват в ирационални неща, например - в духове)</a:t>
            </a:r>
          </a:p>
          <a:p>
            <a:r>
              <a:rPr lang="ru-RU" altLang="bg-BG" sz="1900">
                <a:solidFill>
                  <a:srgbClr val="FF0000"/>
                </a:solidFill>
                <a:latin typeface="Arial" charset="0"/>
                <a:cs typeface="Arial" charset="0"/>
              </a:rPr>
              <a:t>Рационализация: </a:t>
            </a:r>
            <a:r>
              <a:rPr lang="ru-RU" altLang="bg-BG" sz="1900">
                <a:latin typeface="Arial" charset="0"/>
                <a:cs typeface="Arial" charset="0"/>
              </a:rPr>
              <a:t>собствено неприемливо поведение/реакции се обяснява пред себе се и другите чрез сътворяване на неточни, неискрени съждения. </a:t>
            </a:r>
          </a:p>
          <a:p>
            <a:r>
              <a:rPr lang="ru-RU" altLang="bg-BG" sz="1900">
                <a:solidFill>
                  <a:srgbClr val="FF0000"/>
                </a:solidFill>
                <a:latin typeface="Arial" charset="0"/>
                <a:cs typeface="Arial" charset="0"/>
              </a:rPr>
              <a:t>Интелектуалзация: </a:t>
            </a:r>
            <a:r>
              <a:rPr lang="ru-RU" altLang="bg-BG" sz="1900">
                <a:latin typeface="Arial" charset="0"/>
                <a:cs typeface="Arial" charset="0"/>
              </a:rPr>
              <a:t>Скриване на емоционалния отговор зад думи и твърдения, отричащи проблема; чувства и конфликти се описват като абстрактен интелектуален </a:t>
            </a:r>
            <a:r>
              <a:rPr lang="bg-BG" altLang="bg-BG" sz="1900">
                <a:latin typeface="Arial" charset="0"/>
                <a:cs typeface="Arial" charset="0"/>
              </a:rPr>
              <a:t>проблем.</a:t>
            </a:r>
            <a:endParaRPr lang="en-US" altLang="bg-BG" sz="1900">
              <a:latin typeface="Arial" charset="0"/>
              <a:cs typeface="Arial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bg-BG" altLang="bg-BG" sz="3000" b="1">
                <a:latin typeface="Arial" charset="0"/>
                <a:cs typeface="Arial" charset="0"/>
              </a:rPr>
              <a:t>Защитни механизми според психоаналитичната теория </a:t>
            </a:r>
            <a:endParaRPr lang="en-US" altLang="bg-BG" sz="3000" b="1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685800" y="1700213"/>
            <a:ext cx="7772400" cy="4395787"/>
          </a:xfrm>
        </p:spPr>
        <p:txBody>
          <a:bodyPr/>
          <a:lstStyle/>
          <a:p>
            <a:pPr>
              <a:defRPr/>
            </a:pPr>
            <a:r>
              <a:rPr lang="bg-BG" altLang="bg-BG" sz="2600" dirty="0">
                <a:solidFill>
                  <a:srgbClr val="FF0000"/>
                </a:solidFill>
                <a:latin typeface="Arial" charset="0"/>
                <a:cs typeface="Arial" charset="0"/>
              </a:rPr>
              <a:t>Изместване:</a:t>
            </a:r>
            <a:r>
              <a:rPr lang="bg-BG" altLang="bg-BG" sz="2600" dirty="0">
                <a:latin typeface="Arial" charset="0"/>
                <a:cs typeface="Arial" charset="0"/>
              </a:rPr>
              <a:t> импулс или емоция се изместват върху друг, по-безопасен обект. </a:t>
            </a:r>
            <a:r>
              <a:rPr lang="bg-BG" altLang="bg-BG" sz="2600" i="1" dirty="0">
                <a:latin typeface="+mj-lt"/>
                <a:cs typeface="Arial" charset="0"/>
              </a:rPr>
              <a:t>Напр.</a:t>
            </a:r>
            <a:r>
              <a:rPr lang="bg-BG" altLang="bg-BG" sz="2600" dirty="0">
                <a:latin typeface="Arial" charset="0"/>
                <a:cs typeface="Arial" charset="0"/>
              </a:rPr>
              <a:t> </a:t>
            </a:r>
            <a:r>
              <a:rPr lang="ru-RU" altLang="bg-BG" sz="2600" i="1" dirty="0" err="1"/>
              <a:t>човек</a:t>
            </a:r>
            <a:r>
              <a:rPr lang="ru-RU" altLang="bg-BG" sz="2600" i="1" dirty="0"/>
              <a:t> </a:t>
            </a:r>
            <a:r>
              <a:rPr lang="ru-RU" altLang="bg-BG" sz="2600" i="1" dirty="0" err="1"/>
              <a:t>санкциониран</a:t>
            </a:r>
            <a:r>
              <a:rPr lang="ru-RU" altLang="bg-BG" sz="2600" i="1" dirty="0"/>
              <a:t> от авторитет, </a:t>
            </a:r>
            <a:r>
              <a:rPr lang="ru-RU" altLang="bg-BG" sz="2600" i="1" dirty="0" err="1"/>
              <a:t>наник</a:t>
            </a:r>
            <a:r>
              <a:rPr lang="ru-RU" altLang="bg-BG" sz="2600" i="1" dirty="0"/>
              <a:t>, се </a:t>
            </a:r>
            <a:r>
              <a:rPr lang="ru-RU" altLang="bg-BG" sz="2600" i="1" dirty="0" err="1"/>
              <a:t>прибира</a:t>
            </a:r>
            <a:r>
              <a:rPr lang="ru-RU" altLang="bg-BG" sz="2600" i="1" dirty="0"/>
              <a:t> у дома и </a:t>
            </a:r>
            <a:r>
              <a:rPr lang="ru-RU" altLang="bg-BG" sz="2600" i="1" dirty="0" err="1"/>
              <a:t>вдига</a:t>
            </a:r>
            <a:r>
              <a:rPr lang="ru-RU" altLang="bg-BG" sz="2600" i="1" dirty="0"/>
              <a:t> скандал начал </a:t>
            </a:r>
            <a:r>
              <a:rPr lang="ru-RU" altLang="bg-BG" sz="2600" i="1" dirty="0" err="1"/>
              <a:t>близките</a:t>
            </a:r>
            <a:r>
              <a:rPr lang="ru-RU" altLang="bg-BG" sz="2600" i="1" dirty="0"/>
              <a:t> си</a:t>
            </a:r>
            <a:endParaRPr lang="bg-BG" altLang="bg-BG" sz="26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bg-BG" altLang="bg-BG" sz="2600" dirty="0">
                <a:solidFill>
                  <a:srgbClr val="FF0000"/>
                </a:solidFill>
                <a:latin typeface="Arial" charset="0"/>
                <a:cs typeface="Arial" charset="0"/>
              </a:rPr>
              <a:t>Дисоциация:</a:t>
            </a:r>
            <a:r>
              <a:rPr lang="bg-BG" altLang="bg-BG" sz="2600" dirty="0">
                <a:latin typeface="Arial" charset="0"/>
                <a:cs typeface="Arial" charset="0"/>
              </a:rPr>
              <a:t> временна драстична промяна до разпад на поведението с цел предпазване от осъзнаване на психично травмиращо събитие</a:t>
            </a:r>
          </a:p>
          <a:p>
            <a:pPr>
              <a:defRPr/>
            </a:pPr>
            <a:r>
              <a:rPr lang="bg-BG" altLang="bg-BG" sz="2600" dirty="0">
                <a:solidFill>
                  <a:srgbClr val="FF0000"/>
                </a:solidFill>
                <a:latin typeface="Arial" charset="0"/>
                <a:cs typeface="Arial" charset="0"/>
              </a:rPr>
              <a:t>Формиране на реакция:</a:t>
            </a:r>
            <a:r>
              <a:rPr lang="bg-BG" altLang="bg-BG" sz="2600" dirty="0">
                <a:latin typeface="Arial" charset="0"/>
                <a:cs typeface="Arial" charset="0"/>
              </a:rPr>
              <a:t> неприемлив импулс се трансформира в срещуположен</a:t>
            </a:r>
          </a:p>
          <a:p>
            <a:pPr marL="0" indent="0">
              <a:buFontTx/>
              <a:buNone/>
              <a:defRPr/>
            </a:pPr>
            <a:endParaRPr lang="bg-BG" altLang="bg-BG" dirty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72400" cy="1143000"/>
          </a:xfrm>
        </p:spPr>
        <p:txBody>
          <a:bodyPr/>
          <a:lstStyle/>
          <a:p>
            <a:pPr eaLnBrk="1" hangingPunct="1"/>
            <a:r>
              <a:rPr lang="bg-BG" altLang="bg-BG" sz="3600" b="1">
                <a:latin typeface="Arial" charset="0"/>
                <a:cs typeface="Arial" charset="0"/>
              </a:rPr>
              <a:t>Защитни механизми според психоаналитичната теория </a:t>
            </a:r>
            <a:endParaRPr lang="en-US" altLang="bg-BG" sz="3600" b="1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лавие 1"/>
          <p:cNvSpPr>
            <a:spLocks noGrp="1"/>
          </p:cNvSpPr>
          <p:nvPr>
            <p:ph type="title"/>
          </p:nvPr>
        </p:nvSpPr>
        <p:spPr>
          <a:xfrm>
            <a:off x="685800" y="260350"/>
            <a:ext cx="7772400" cy="1439863"/>
          </a:xfrm>
        </p:spPr>
        <p:txBody>
          <a:bodyPr/>
          <a:lstStyle/>
          <a:p>
            <a:r>
              <a:rPr lang="bg-BG" altLang="bg-BG" sz="3100" b="1">
                <a:latin typeface="Arial" charset="0"/>
                <a:cs typeface="Arial" charset="0"/>
              </a:rPr>
              <a:t>Защитни механизми според психоаналитичната теория – зрели механизми</a:t>
            </a:r>
            <a:endParaRPr lang="bg-BG" altLang="bg-BG" sz="3100">
              <a:latin typeface="Arial" charset="0"/>
              <a:cs typeface="Arial" charset="0"/>
            </a:endParaRPr>
          </a:p>
        </p:txBody>
      </p:sp>
      <p:sp>
        <p:nvSpPr>
          <p:cNvPr id="1536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60851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bg-BG" altLang="bg-BG" sz="2400">
                <a:solidFill>
                  <a:srgbClr val="FF0000"/>
                </a:solidFill>
                <a:latin typeface="Arial" charset="0"/>
                <a:cs typeface="Arial" charset="0"/>
              </a:rPr>
              <a:t>Сублимация</a:t>
            </a:r>
            <a:r>
              <a:rPr lang="en-US" altLang="bg-BG" sz="2400">
                <a:solidFill>
                  <a:srgbClr val="FF0000"/>
                </a:solidFill>
                <a:latin typeface="Arial" charset="0"/>
                <a:cs typeface="Arial" charset="0"/>
              </a:rPr>
              <a:t>:</a:t>
            </a:r>
            <a:r>
              <a:rPr lang="en-US" altLang="bg-BG" sz="2400">
                <a:latin typeface="Arial" charset="0"/>
                <a:cs typeface="Arial" charset="0"/>
              </a:rPr>
              <a:t> </a:t>
            </a:r>
            <a:r>
              <a:rPr lang="bg-BG" altLang="bg-BG" sz="2400">
                <a:latin typeface="Arial" charset="0"/>
                <a:cs typeface="Arial" charset="0"/>
              </a:rPr>
              <a:t>индивидът канализира енергията от неприемливи импулси в социално приемливи дейности</a:t>
            </a:r>
            <a:endParaRPr lang="en-US" altLang="bg-BG" sz="2400">
              <a:latin typeface="Arial" charset="0"/>
              <a:cs typeface="Arial" charset="0"/>
            </a:endParaRPr>
          </a:p>
          <a:p>
            <a:pPr marL="342900" lvl="1" indent="-342900">
              <a:buFontTx/>
              <a:buChar char="•"/>
            </a:pPr>
            <a:r>
              <a:rPr lang="bg-BG" altLang="bg-BG" sz="2400">
                <a:solidFill>
                  <a:srgbClr val="FF0000"/>
                </a:solidFill>
                <a:latin typeface="Arial" charset="0"/>
                <a:cs typeface="Arial" charset="0"/>
              </a:rPr>
              <a:t>Хумор</a:t>
            </a:r>
            <a:r>
              <a:rPr lang="en-US" altLang="bg-BG" sz="2400">
                <a:latin typeface="Arial" charset="0"/>
                <a:cs typeface="Arial" charset="0"/>
              </a:rPr>
              <a:t>: </a:t>
            </a:r>
            <a:r>
              <a:rPr lang="bg-BG" altLang="bg-BG" sz="2400">
                <a:latin typeface="Arial" charset="0"/>
                <a:cs typeface="Arial" charset="0"/>
              </a:rPr>
              <a:t>използване на средствата на комичното за открито изразяване на чувства и мисли без дискомфорт за индивида и околните </a:t>
            </a:r>
            <a:r>
              <a:rPr lang="en-US" altLang="bg-BG" sz="2400">
                <a:latin typeface="Arial" charset="0"/>
                <a:cs typeface="Arial" charset="0"/>
              </a:rPr>
              <a:t> </a:t>
            </a:r>
          </a:p>
          <a:p>
            <a:pPr marL="342900" lvl="1" indent="-342900">
              <a:buFontTx/>
              <a:buChar char="•"/>
            </a:pPr>
            <a:r>
              <a:rPr lang="bg-BG" altLang="bg-BG" sz="2400">
                <a:solidFill>
                  <a:srgbClr val="FF0000"/>
                </a:solidFill>
                <a:latin typeface="Arial" charset="0"/>
                <a:cs typeface="Arial" charset="0"/>
              </a:rPr>
              <a:t>Алтруизъм</a:t>
            </a:r>
            <a:r>
              <a:rPr lang="en-US" altLang="bg-BG" sz="2400">
                <a:solidFill>
                  <a:srgbClr val="FF0000"/>
                </a:solidFill>
                <a:latin typeface="Arial" charset="0"/>
                <a:cs typeface="Arial" charset="0"/>
              </a:rPr>
              <a:t>: </a:t>
            </a:r>
            <a:r>
              <a:rPr lang="bg-BG" altLang="bg-BG" sz="2400">
                <a:latin typeface="Arial" charset="0"/>
                <a:cs typeface="Arial" charset="0"/>
              </a:rPr>
              <a:t>Конструктивна и подпомагаща другите дейност подемана от индивида в опит да се справи със свой личен негативен опит. </a:t>
            </a:r>
          </a:p>
          <a:p>
            <a:pPr marL="342900" lvl="1" indent="-342900">
              <a:buFontTx/>
              <a:buChar char="•"/>
            </a:pPr>
            <a:r>
              <a:rPr lang="bg-BG" altLang="bg-BG" sz="2400">
                <a:solidFill>
                  <a:srgbClr val="FF0000"/>
                </a:solidFill>
                <a:latin typeface="Arial" charset="0"/>
                <a:cs typeface="Arial" charset="0"/>
              </a:rPr>
              <a:t>Аскетизъм</a:t>
            </a:r>
            <a:r>
              <a:rPr lang="en-US" altLang="bg-BG" sz="2400">
                <a:solidFill>
                  <a:srgbClr val="FF0000"/>
                </a:solidFill>
                <a:latin typeface="Arial" charset="0"/>
                <a:cs typeface="Arial" charset="0"/>
              </a:rPr>
              <a:t>:</a:t>
            </a:r>
            <a:r>
              <a:rPr lang="en-US" altLang="bg-BG" sz="2400">
                <a:latin typeface="Arial" charset="0"/>
                <a:cs typeface="Arial" charset="0"/>
              </a:rPr>
              <a:t> </a:t>
            </a:r>
            <a:r>
              <a:rPr lang="bg-BG" altLang="bg-BG" sz="2400">
                <a:latin typeface="Arial" charset="0"/>
                <a:cs typeface="Arial" charset="0"/>
              </a:rPr>
              <a:t>Елиминиране на удоволствените ефекти на преживяванията</a:t>
            </a:r>
            <a:endParaRPr lang="bg-BG" altLang="bg-BG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4213" y="476250"/>
            <a:ext cx="7772400" cy="936625"/>
          </a:xfrm>
        </p:spPr>
        <p:txBody>
          <a:bodyPr/>
          <a:lstStyle/>
          <a:p>
            <a:r>
              <a:rPr lang="bg-BG" altLang="bg-BG" sz="3400" b="1">
                <a:latin typeface="Arial" charset="0"/>
                <a:cs typeface="Arial" charset="0"/>
              </a:rPr>
              <a:t>Фази на личностовото развитие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4213" y="1341438"/>
            <a:ext cx="7772400" cy="4610100"/>
          </a:xfrm>
        </p:spPr>
        <p:txBody>
          <a:bodyPr/>
          <a:lstStyle/>
          <a:p>
            <a:r>
              <a:rPr lang="ru-RU" altLang="bg-BG" sz="2600">
                <a:latin typeface="Arial" charset="0"/>
                <a:cs typeface="Arial" charset="0"/>
              </a:rPr>
              <a:t>В теорията на Фройд </a:t>
            </a:r>
            <a:r>
              <a:rPr lang="ru-RU" altLang="bg-BG" sz="2600" b="1">
                <a:latin typeface="Arial" charset="0"/>
                <a:cs typeface="Arial" charset="0"/>
              </a:rPr>
              <a:t>развитието на личността </a:t>
            </a:r>
            <a:r>
              <a:rPr lang="ru-RU" altLang="bg-BG" sz="2600">
                <a:latin typeface="Arial" charset="0"/>
                <a:cs typeface="Arial" charset="0"/>
              </a:rPr>
              <a:t>преминава през следните психо</a:t>
            </a:r>
            <a:r>
              <a:rPr lang="bg-BG" altLang="bg-BG" sz="2600">
                <a:latin typeface="Arial" charset="0"/>
                <a:cs typeface="Arial" charset="0"/>
              </a:rPr>
              <a:t>сексуални етапи:</a:t>
            </a:r>
          </a:p>
          <a:p>
            <a:pPr lvl="1"/>
            <a:r>
              <a:rPr lang="ru-RU" altLang="bg-BG" sz="2400" u="sng">
                <a:latin typeface="Arial" charset="0"/>
                <a:cs typeface="Arial" charset="0"/>
              </a:rPr>
              <a:t>Орален</a:t>
            </a:r>
            <a:r>
              <a:rPr lang="ru-RU" altLang="bg-BG" sz="2400" b="1">
                <a:latin typeface="Arial" charset="0"/>
                <a:cs typeface="Arial" charset="0"/>
              </a:rPr>
              <a:t>:</a:t>
            </a:r>
            <a:r>
              <a:rPr lang="ru-RU" altLang="bg-BG" sz="2400">
                <a:latin typeface="Arial" charset="0"/>
                <a:cs typeface="Arial" charset="0"/>
              </a:rPr>
              <a:t> до втората година от живота </a:t>
            </a:r>
          </a:p>
          <a:p>
            <a:pPr lvl="1"/>
            <a:r>
              <a:rPr lang="ru-RU" altLang="bg-BG" sz="2400" u="sng">
                <a:latin typeface="Arial" charset="0"/>
                <a:cs typeface="Arial" charset="0"/>
              </a:rPr>
              <a:t>Анален</a:t>
            </a:r>
            <a:r>
              <a:rPr lang="ru-RU" altLang="bg-BG" sz="2400">
                <a:latin typeface="Arial" charset="0"/>
                <a:cs typeface="Arial" charset="0"/>
              </a:rPr>
              <a:t>: от 2 до 3-3.5 год. възраст</a:t>
            </a:r>
          </a:p>
          <a:p>
            <a:pPr lvl="1"/>
            <a:r>
              <a:rPr lang="ru-RU" altLang="bg-BG" sz="2400" u="sng">
                <a:latin typeface="Arial" charset="0"/>
                <a:cs typeface="Arial" charset="0"/>
              </a:rPr>
              <a:t>Фалически</a:t>
            </a:r>
            <a:r>
              <a:rPr lang="ru-RU" altLang="bg-BG" sz="2400">
                <a:latin typeface="Arial" charset="0"/>
                <a:cs typeface="Arial" charset="0"/>
              </a:rPr>
              <a:t>: 3-3.5 до 5-6 год. възраст</a:t>
            </a:r>
          </a:p>
          <a:p>
            <a:pPr lvl="1"/>
            <a:r>
              <a:rPr lang="ru-RU" altLang="bg-BG" sz="2400" u="sng">
                <a:latin typeface="Arial" charset="0"/>
                <a:cs typeface="Arial" charset="0"/>
              </a:rPr>
              <a:t>Латентен</a:t>
            </a:r>
            <a:r>
              <a:rPr lang="ru-RU" altLang="bg-BG" sz="2400">
                <a:latin typeface="Arial" charset="0"/>
                <a:cs typeface="Arial" charset="0"/>
              </a:rPr>
              <a:t>: от 5-6 год. възраст до началото на пубертета</a:t>
            </a:r>
          </a:p>
          <a:p>
            <a:pPr lvl="1"/>
            <a:r>
              <a:rPr lang="ru-RU" altLang="bg-BG" sz="2400" u="sng">
                <a:latin typeface="Arial" charset="0"/>
                <a:cs typeface="Arial" charset="0"/>
              </a:rPr>
              <a:t>Генитален</a:t>
            </a:r>
            <a:endParaRPr lang="bg-BG" altLang="bg-BG" sz="2400">
              <a:latin typeface="Arial" charset="0"/>
              <a:cs typeface="Arial" charset="0"/>
            </a:endParaRPr>
          </a:p>
          <a:p>
            <a:r>
              <a:rPr lang="bg-BG" altLang="bg-BG" sz="2600">
                <a:latin typeface="Arial" charset="0"/>
                <a:cs typeface="Arial" charset="0"/>
              </a:rPr>
              <a:t>При фиксиране на някой от тези етапи, личността остава носител и в зряла възраст на характерни за него личностови черти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нтейнер за съдържание 3"/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>
              <a:defRPr/>
            </a:pPr>
            <a:r>
              <a:rPr lang="bg-BG" altLang="bg-BG" sz="2100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Орален </a:t>
            </a:r>
            <a:r>
              <a:rPr lang="bg-BG" altLang="bg-BG" sz="2100" i="1" u="sng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личностов</a:t>
            </a:r>
            <a:r>
              <a:rPr lang="bg-BG" altLang="bg-BG" sz="2100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тип: </a:t>
            </a:r>
            <a:r>
              <a:rPr lang="bg-BG" altLang="bg-BG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егоизъм и завистливост, съчетани с пасивност, зависимост и стремеж всичко да се получава наготово</a:t>
            </a:r>
          </a:p>
          <a:p>
            <a:pPr>
              <a:defRPr/>
            </a:pPr>
            <a:r>
              <a:rPr lang="bg-BG" altLang="bg-BG" sz="2100" u="sng" dirty="0">
                <a:latin typeface="Arial" panose="020B0604020202020204" pitchFamily="34" charset="0"/>
                <a:cs typeface="Arial" panose="020B0604020202020204" pitchFamily="34" charset="0"/>
              </a:rPr>
              <a:t>Анален </a:t>
            </a:r>
            <a:r>
              <a:rPr lang="bg-BG" altLang="bg-BG" sz="2100" u="sng" dirty="0" err="1">
                <a:latin typeface="Arial" panose="020B0604020202020204" pitchFamily="34" charset="0"/>
                <a:cs typeface="Arial" panose="020B0604020202020204" pitchFamily="34" charset="0"/>
              </a:rPr>
              <a:t>личностов</a:t>
            </a:r>
            <a:r>
              <a:rPr lang="bg-BG" altLang="bg-BG" sz="2100" u="sng" dirty="0">
                <a:latin typeface="Arial" panose="020B0604020202020204" pitchFamily="34" charset="0"/>
                <a:cs typeface="Arial" panose="020B0604020202020204" pitchFamily="34" charset="0"/>
              </a:rPr>
              <a:t> тип</a:t>
            </a:r>
            <a:r>
              <a:rPr lang="bg-BG" altLang="bg-BG" sz="2100" dirty="0">
                <a:latin typeface="Arial" panose="020B0604020202020204" pitchFamily="34" charset="0"/>
                <a:cs typeface="Arial" panose="020B0604020202020204" pitchFamily="34" charset="0"/>
              </a:rPr>
              <a:t> с два подтипа:</a:t>
            </a:r>
          </a:p>
          <a:p>
            <a:pPr lvl="1">
              <a:defRPr/>
            </a:pPr>
            <a:r>
              <a:rPr lang="bg-BG" altLang="bg-BG" sz="1800" dirty="0">
                <a:latin typeface="Arial" panose="020B0604020202020204" pitchFamily="34" charset="0"/>
                <a:cs typeface="Arial" panose="020B0604020202020204" pitchFamily="34" charset="0"/>
              </a:rPr>
              <a:t>с педантичен стремеж към ред и чистота, пестеливост, упоритост, </a:t>
            </a:r>
            <a:r>
              <a:rPr lang="bg-BG" altLang="bg-BG" sz="1800" dirty="0" err="1">
                <a:latin typeface="Arial" panose="020B0604020202020204" pitchFamily="34" charset="0"/>
                <a:cs typeface="Arial" panose="020B0604020202020204" pitchFamily="34" charset="0"/>
              </a:rPr>
              <a:t>свръхсъвестност</a:t>
            </a:r>
            <a:endParaRPr lang="bg-BG" altLang="bg-B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bg-BG" altLang="bg-BG" sz="1800" dirty="0">
                <a:latin typeface="Arial" panose="020B0604020202020204" pitchFamily="34" charset="0"/>
                <a:cs typeface="Arial" panose="020B0604020202020204" pitchFamily="34" charset="0"/>
              </a:rPr>
              <a:t>неорганизираност, </a:t>
            </a:r>
            <a:r>
              <a:rPr lang="bg-BG" altLang="bg-BG" sz="1800" dirty="0" err="1">
                <a:latin typeface="Arial" panose="020B0604020202020204" pitchFamily="34" charset="0"/>
                <a:cs typeface="Arial" panose="020B0604020202020204" pitchFamily="34" charset="0"/>
              </a:rPr>
              <a:t>неподчиняемост</a:t>
            </a:r>
            <a:r>
              <a:rPr lang="bg-BG" altLang="bg-BG" sz="1800" dirty="0">
                <a:latin typeface="Arial" panose="020B0604020202020204" pitchFamily="34" charset="0"/>
                <a:cs typeface="Arial" panose="020B0604020202020204" pitchFamily="34" charset="0"/>
              </a:rPr>
              <a:t> и предизвикателно поведение, злопаметност (анално-садистичен)</a:t>
            </a:r>
            <a:endParaRPr lang="bg-BG" altLang="bg-BG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bg-BG" altLang="bg-BG" sz="2100" u="sng" dirty="0" err="1">
                <a:latin typeface="Arial" panose="020B0604020202020204" pitchFamily="34" charset="0"/>
                <a:cs typeface="Arial" panose="020B0604020202020204" pitchFamily="34" charset="0"/>
              </a:rPr>
              <a:t>Фаличният</a:t>
            </a:r>
            <a:r>
              <a:rPr lang="bg-BG" altLang="bg-BG" sz="2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altLang="bg-BG" sz="2100" u="sng" dirty="0" err="1">
                <a:latin typeface="Arial" panose="020B0604020202020204" pitchFamily="34" charset="0"/>
                <a:cs typeface="Arial" panose="020B0604020202020204" pitchFamily="34" charset="0"/>
              </a:rPr>
              <a:t>личностов</a:t>
            </a:r>
            <a:r>
              <a:rPr lang="bg-BG" altLang="bg-BG" sz="2100" u="sng" dirty="0">
                <a:latin typeface="Arial" panose="020B0604020202020204" pitchFamily="34" charset="0"/>
                <a:cs typeface="Arial" panose="020B0604020202020204" pitchFamily="34" charset="0"/>
              </a:rPr>
              <a:t> тип </a:t>
            </a:r>
            <a:r>
              <a:rPr lang="bg-BG" altLang="bg-BG" sz="2100" dirty="0">
                <a:latin typeface="Arial" panose="020B0604020202020204" pitchFamily="34" charset="0"/>
                <a:cs typeface="Arial" panose="020B0604020202020204" pitchFamily="34" charset="0"/>
              </a:rPr>
              <a:t>се характеризира с решителност, деловитост, амбициозност, самостоятелност и егоизъм.</a:t>
            </a:r>
          </a:p>
          <a:p>
            <a:pPr>
              <a:defRPr/>
            </a:pPr>
            <a:r>
              <a:rPr lang="bg-BG" altLang="bg-BG" sz="2100" u="sng" dirty="0">
                <a:latin typeface="Arial" panose="020B0604020202020204" pitchFamily="34" charset="0"/>
                <a:cs typeface="Arial" panose="020B0604020202020204" pitchFamily="34" charset="0"/>
              </a:rPr>
              <a:t>Генитални </a:t>
            </a:r>
            <a:r>
              <a:rPr lang="bg-BG" altLang="bg-BG" sz="2100" u="sng" dirty="0" err="1">
                <a:latin typeface="Arial" panose="020B0604020202020204" pitchFamily="34" charset="0"/>
                <a:cs typeface="Arial" panose="020B0604020202020204" pitchFamily="34" charset="0"/>
              </a:rPr>
              <a:t>личностови</a:t>
            </a:r>
            <a:r>
              <a:rPr lang="bg-BG" altLang="bg-BG" sz="2100" u="sng" dirty="0">
                <a:latin typeface="Arial" panose="020B0604020202020204" pitchFamily="34" charset="0"/>
                <a:cs typeface="Arial" panose="020B0604020202020204" pitchFamily="34" charset="0"/>
              </a:rPr>
              <a:t> черти</a:t>
            </a:r>
            <a:r>
              <a:rPr lang="bg-BG" altLang="bg-BG" sz="2100" dirty="0">
                <a:latin typeface="Arial" panose="020B0604020202020204" pitchFamily="34" charset="0"/>
                <a:cs typeface="Arial" panose="020B0604020202020204" pitchFamily="34" charset="0"/>
              </a:rPr>
              <a:t> са алтруизма и стремежът към </a:t>
            </a:r>
            <a:r>
              <a:rPr lang="bg-BG" altLang="bg-BG" sz="2100" dirty="0" err="1">
                <a:latin typeface="Arial" panose="020B0604020202020204" pitchFamily="34" charset="0"/>
                <a:cs typeface="Arial" panose="020B0604020202020204" pitchFamily="34" charset="0"/>
              </a:rPr>
              <a:t>себераздаване</a:t>
            </a:r>
            <a:r>
              <a:rPr lang="bg-BG" altLang="bg-BG" sz="2100" dirty="0">
                <a:latin typeface="Arial" panose="020B0604020202020204" pitchFamily="34" charset="0"/>
                <a:cs typeface="Arial" panose="020B0604020202020204" pitchFamily="34" charset="0"/>
              </a:rPr>
              <a:t>, но нерядко се наблюдава и емоционална неустойчивост, кокетство, </a:t>
            </a:r>
            <a:r>
              <a:rPr lang="bg-BG" altLang="bg-BG" sz="2100" dirty="0" err="1">
                <a:latin typeface="Arial" panose="020B0604020202020204" pitchFamily="34" charset="0"/>
                <a:cs typeface="Arial" panose="020B0604020202020204" pitchFamily="34" charset="0"/>
              </a:rPr>
              <a:t>внушаемост</a:t>
            </a:r>
            <a:endParaRPr lang="bg-BG" altLang="bg-BG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endParaRPr lang="bg-BG" altLang="bg-BG" sz="2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bg-BG" dirty="0"/>
          </a:p>
        </p:txBody>
      </p:sp>
      <p:sp>
        <p:nvSpPr>
          <p:cNvPr id="17411" name="Заглавие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74713"/>
          </a:xfrm>
        </p:spPr>
        <p:txBody>
          <a:bodyPr/>
          <a:lstStyle/>
          <a:p>
            <a:r>
              <a:rPr lang="bg-BG" altLang="bg-BG" sz="3500" b="1">
                <a:latin typeface="Arial" charset="0"/>
                <a:cs typeface="Arial" charset="0"/>
              </a:rPr>
              <a:t>Психоаналитични типологии: типология на З. Фройд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4213" y="1628775"/>
            <a:ext cx="7772400" cy="4752975"/>
          </a:xfrm>
        </p:spPr>
        <p:txBody>
          <a:bodyPr/>
          <a:lstStyle/>
          <a:p>
            <a:pPr>
              <a:defRPr/>
            </a:pPr>
            <a:r>
              <a:rPr lang="ru-RU" alt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Психологичните</a:t>
            </a:r>
            <a:r>
              <a:rPr lang="ru-RU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проблеми</a:t>
            </a:r>
            <a:r>
              <a:rPr lang="ru-RU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в хода на </a:t>
            </a:r>
            <a:r>
              <a:rPr lang="ru-RU" alt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болестта</a:t>
            </a:r>
            <a:r>
              <a:rPr lang="ru-RU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нерядко</a:t>
            </a:r>
            <a:r>
              <a:rPr lang="ru-RU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е функция от </a:t>
            </a:r>
            <a:r>
              <a:rPr lang="ru-RU" alt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индивидуално</a:t>
            </a:r>
            <a:r>
              <a:rPr lang="ru-RU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специфичните</a:t>
            </a:r>
            <a:r>
              <a:rPr lang="ru-RU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особености</a:t>
            </a:r>
            <a:r>
              <a:rPr lang="ru-RU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alt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структурата</a:t>
            </a:r>
            <a:r>
              <a:rPr lang="ru-RU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alt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личността</a:t>
            </a:r>
            <a:r>
              <a:rPr lang="ru-RU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на пациента.</a:t>
            </a:r>
          </a:p>
          <a:p>
            <a:pPr>
              <a:defRPr/>
            </a:pPr>
            <a:r>
              <a:rPr lang="ru-RU" alt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Тези</a:t>
            </a:r>
            <a:r>
              <a:rPr lang="ru-RU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особености</a:t>
            </a:r>
            <a:r>
              <a:rPr lang="ru-RU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ru-RU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alt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основата</a:t>
            </a:r>
            <a:r>
              <a:rPr lang="ru-RU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alt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така</a:t>
            </a:r>
            <a:r>
              <a:rPr lang="ru-RU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наречената</a:t>
            </a:r>
            <a:r>
              <a:rPr lang="ru-RU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ru-RU" altLang="bg-BG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вътрешна</a:t>
            </a:r>
            <a:r>
              <a:rPr lang="ru-RU" altLang="bg-BG" sz="2500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bg-BG" sz="2500" i="1" dirty="0" err="1">
                <a:latin typeface="Arial" panose="020B0604020202020204" pitchFamily="34" charset="0"/>
                <a:cs typeface="Arial" panose="020B0604020202020204" pitchFamily="34" charset="0"/>
              </a:rPr>
              <a:t>автопластична</a:t>
            </a:r>
            <a:r>
              <a:rPr lang="ru-RU" altLang="bg-BG" sz="2500" i="1" dirty="0">
                <a:latin typeface="Arial" panose="020B0604020202020204" pitchFamily="34" charset="0"/>
                <a:cs typeface="Arial" panose="020B0604020202020204" pitchFamily="34" charset="0"/>
              </a:rPr>
              <a:t>) картина на </a:t>
            </a:r>
            <a:r>
              <a:rPr lang="bg-BG" altLang="bg-BG" sz="2500" i="1" dirty="0">
                <a:latin typeface="Arial" panose="020B0604020202020204" pitchFamily="34" charset="0"/>
                <a:cs typeface="Arial" panose="020B0604020202020204" pitchFamily="34" charset="0"/>
              </a:rPr>
              <a:t>болестта</a:t>
            </a:r>
            <a:r>
              <a:rPr lang="bg-BG" altLang="bg-BG" sz="2500" dirty="0">
                <a:latin typeface="Arial" panose="020B0604020202020204" pitchFamily="34" charset="0"/>
                <a:cs typeface="Arial" panose="020B0604020202020204" pitchFamily="34" charset="0"/>
              </a:rPr>
              <a:t>“ - в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ъзприемането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самия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болен на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собствената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му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болест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bg-BG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endParaRPr lang="bg-BG" altLang="bg-BG" dirty="0"/>
          </a:p>
        </p:txBody>
      </p:sp>
      <p:sp>
        <p:nvSpPr>
          <p:cNvPr id="18435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3500" b="1">
                <a:latin typeface="Arial" charset="0"/>
                <a:cs typeface="Arial" charset="0"/>
              </a:rPr>
              <a:t>Вътрешна картина на болестта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3500" b="1">
                <a:latin typeface="Arial" charset="0"/>
                <a:cs typeface="Arial" charset="0"/>
              </a:rPr>
              <a:t>Вътрешна картина на болестта</a:t>
            </a:r>
          </a:p>
        </p:txBody>
      </p:sp>
      <p:sp>
        <p:nvSpPr>
          <p:cNvPr id="19459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4967287"/>
          </a:xfrm>
        </p:spPr>
        <p:txBody>
          <a:bodyPr/>
          <a:lstStyle/>
          <a:p>
            <a:r>
              <a:rPr lang="ru-RU" altLang="bg-BG" sz="2500">
                <a:latin typeface="Arial" charset="0"/>
                <a:cs typeface="Arial" charset="0"/>
              </a:rPr>
              <a:t>Традиционната представа за болестта като загуба на здраве съдържа в себе си нещо безусловно негативно - така се преживява всяка загуба на психологично ниво</a:t>
            </a:r>
          </a:p>
          <a:p>
            <a:r>
              <a:rPr lang="ru-RU" altLang="bg-BG" sz="2500">
                <a:latin typeface="Arial" charset="0"/>
                <a:cs typeface="Arial" charset="0"/>
              </a:rPr>
              <a:t>Но в някои случаи е възможно преживявания, свързани с болестта, да дадат известни изгоди – напр. повишено внимание, което болният получава (в някои случаи може да се говори за «страх» от оздравяване)</a:t>
            </a:r>
            <a:endParaRPr lang="bg-BG" altLang="bg-BG" sz="25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85800" y="1628775"/>
            <a:ext cx="7772400" cy="4824413"/>
          </a:xfrm>
        </p:spPr>
        <p:txBody>
          <a:bodyPr/>
          <a:lstStyle/>
          <a:p>
            <a:r>
              <a:rPr lang="bg-BG" altLang="bg-BG" sz="2300">
                <a:latin typeface="Arial" charset="0"/>
                <a:cs typeface="Arial" charset="0"/>
              </a:rPr>
              <a:t>“Сомато</a:t>
            </a:r>
            <a:r>
              <a:rPr lang="ru-RU" altLang="bg-BG" sz="2300">
                <a:latin typeface="Arial" charset="0"/>
                <a:cs typeface="Arial" charset="0"/>
              </a:rPr>
              <a:t>нозогнозия” - изживяването и осъзнаването от самия болен на телесното </a:t>
            </a:r>
            <a:r>
              <a:rPr lang="bg-BG" altLang="bg-BG" sz="2300">
                <a:latin typeface="Arial" charset="0"/>
                <a:cs typeface="Arial" charset="0"/>
              </a:rPr>
              <a:t>заболяване. Соматонозогнозията се формира на три етапа:</a:t>
            </a:r>
          </a:p>
          <a:p>
            <a:pPr lvl="1"/>
            <a:r>
              <a:rPr lang="bg-BG" altLang="bg-BG" sz="1800">
                <a:latin typeface="Arial" charset="0"/>
                <a:cs typeface="Arial" charset="0"/>
              </a:rPr>
              <a:t>Сетивен: проявяващите се болкови усещания с различна интензивност и свързаните с тях чувство за дискомфорт и/или непълноценност</a:t>
            </a:r>
          </a:p>
          <a:p>
            <a:pPr lvl="1"/>
            <a:r>
              <a:rPr lang="bg-BG" altLang="bg-BG" sz="1800">
                <a:latin typeface="Arial" charset="0"/>
                <a:cs typeface="Arial" charset="0"/>
              </a:rPr>
              <a:t>Оценъчен: р</a:t>
            </a:r>
            <a:r>
              <a:rPr lang="ru-RU" altLang="bg-BG" sz="1800">
                <a:latin typeface="Arial" charset="0"/>
                <a:cs typeface="Arial" charset="0"/>
              </a:rPr>
              <a:t>езултат от интрапсихичната преработка на сензорните данни. Формира се представата на болния за болестта. Тя включва и нейната общосоциална оценк</a:t>
            </a:r>
            <a:r>
              <a:rPr lang="bg-BG" altLang="bg-BG" sz="1800">
                <a:latin typeface="Arial" charset="0"/>
                <a:cs typeface="Arial" charset="0"/>
              </a:rPr>
              <a:t>а.</a:t>
            </a:r>
          </a:p>
          <a:p>
            <a:pPr lvl="1"/>
            <a:r>
              <a:rPr lang="ru-RU" altLang="bg-BG" sz="1800" i="1">
                <a:latin typeface="Arial" charset="0"/>
                <a:cs typeface="Arial" charset="0"/>
              </a:rPr>
              <a:t>Етап на изграждане на отношение към болестта</a:t>
            </a:r>
            <a:r>
              <a:rPr lang="ru-RU" altLang="bg-BG" sz="1800">
                <a:latin typeface="Arial" charset="0"/>
                <a:cs typeface="Arial" charset="0"/>
              </a:rPr>
              <a:t>: основни критерии, определящи отношението на болния към болестта, се приемат степента на осъзнатост на заболяването и признанието или игнорирането му от болния.</a:t>
            </a:r>
            <a:endParaRPr lang="bg-BG" altLang="bg-BG" sz="1800">
              <a:latin typeface="Arial" charset="0"/>
              <a:cs typeface="Arial" charset="0"/>
            </a:endParaRPr>
          </a:p>
          <a:p>
            <a:pPr lvl="1"/>
            <a:endParaRPr lang="bg-BG" altLang="bg-BG" sz="1800">
              <a:latin typeface="Arial" charset="0"/>
              <a:cs typeface="Arial" charset="0"/>
            </a:endParaRPr>
          </a:p>
        </p:txBody>
      </p:sp>
      <p:sp>
        <p:nvSpPr>
          <p:cNvPr id="20483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3500" b="1">
                <a:latin typeface="Arial" charset="0"/>
                <a:cs typeface="Arial" charset="0"/>
              </a:rPr>
              <a:t>Вътрешна картина на болестта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bg-BG" altLang="bg-BG" sz="3800" b="1">
                <a:latin typeface="Arial" charset="0"/>
                <a:cs typeface="Arial" charset="0"/>
              </a:rPr>
              <a:t>Психоаналитична теория</a:t>
            </a:r>
            <a:endParaRPr lang="en-US" altLang="bg-BG" sz="3800" b="1">
              <a:latin typeface="Arial" charset="0"/>
              <a:cs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382000" cy="5535612"/>
          </a:xfrm>
        </p:spPr>
        <p:txBody>
          <a:bodyPr/>
          <a:lstStyle/>
          <a:p>
            <a:pPr eaLnBrk="1" hangingPunct="1"/>
            <a:r>
              <a:rPr lang="bg-BG" altLang="bg-BG" sz="3000">
                <a:latin typeface="Arial" charset="0"/>
                <a:cs typeface="Arial" charset="0"/>
              </a:rPr>
              <a:t>Психоаналитичната теория предложена от Фройд се опитва да обясни личността на базата на несъзнавани психични сили</a:t>
            </a:r>
          </a:p>
          <a:p>
            <a:pPr eaLnBrk="1" hangingPunct="1"/>
            <a:r>
              <a:rPr lang="bg-BG" altLang="bg-BG" sz="3000">
                <a:latin typeface="Arial" charset="0"/>
                <a:cs typeface="Arial" charset="0"/>
              </a:rPr>
              <a:t>Основните и теоретични концепции са:</a:t>
            </a:r>
            <a:endParaRPr lang="en-US" altLang="bg-BG" sz="3000">
              <a:latin typeface="Arial" charset="0"/>
              <a:cs typeface="Arial" charset="0"/>
            </a:endParaRPr>
          </a:p>
          <a:p>
            <a:pPr lvl="1" eaLnBrk="1" hangingPunct="1"/>
            <a:r>
              <a:rPr lang="bg-BG" altLang="bg-BG" sz="2500">
                <a:latin typeface="Arial" charset="0"/>
                <a:cs typeface="Arial" charset="0"/>
              </a:rPr>
              <a:t>Нива на съзнанието: човек не съзнава някои (или повечето?) аспекти на психичната си дейност </a:t>
            </a:r>
            <a:endParaRPr lang="en-US" altLang="bg-BG" sz="2500">
              <a:latin typeface="Arial" charset="0"/>
              <a:cs typeface="Arial" charset="0"/>
            </a:endParaRPr>
          </a:p>
          <a:p>
            <a:pPr lvl="1" eaLnBrk="1" hangingPunct="1"/>
            <a:r>
              <a:rPr lang="bg-BG" altLang="bg-BG" sz="2500">
                <a:latin typeface="Arial" charset="0"/>
                <a:cs typeface="Arial" charset="0"/>
              </a:rPr>
              <a:t>Човешкото поведение е резултат от взаимодействието между (несъзнавани) импулси, пораждащи тревожност и развитите от личността защитни механизми, целящи да намалят тревожността</a:t>
            </a:r>
            <a:endParaRPr lang="en-US" altLang="bg-BG" sz="25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85800" y="1412875"/>
            <a:ext cx="7772400" cy="4683125"/>
          </a:xfrm>
        </p:spPr>
        <p:txBody>
          <a:bodyPr/>
          <a:lstStyle/>
          <a:p>
            <a:r>
              <a:rPr lang="ru-RU" altLang="bg-BG" sz="3100">
                <a:latin typeface="Arial" charset="0"/>
                <a:cs typeface="Arial" charset="0"/>
              </a:rPr>
              <a:t>Отношението на болния към собствената му болест се отразява върху неговото поведение. В повечето случаи това поведение е съзнателно, разумно и то подпомага усилията на медицинските работници.</a:t>
            </a:r>
          </a:p>
          <a:p>
            <a:r>
              <a:rPr lang="bg-BG" altLang="bg-BG" sz="3100">
                <a:latin typeface="Arial" charset="0"/>
                <a:cs typeface="Arial" charset="0"/>
              </a:rPr>
              <a:t>В някои слу</a:t>
            </a:r>
            <a:r>
              <a:rPr lang="ru-RU" altLang="bg-BG" sz="3100">
                <a:latin typeface="Arial" charset="0"/>
                <a:cs typeface="Arial" charset="0"/>
              </a:rPr>
              <a:t>чаи обаче може да се наблюдава отрицателно отношение на болния към ле</a:t>
            </a:r>
            <a:r>
              <a:rPr lang="bg-BG" altLang="bg-BG" sz="3100">
                <a:latin typeface="Arial" charset="0"/>
                <a:cs typeface="Arial" charset="0"/>
              </a:rPr>
              <a:t>чебните мероприятия</a:t>
            </a:r>
          </a:p>
        </p:txBody>
      </p:sp>
      <p:sp>
        <p:nvSpPr>
          <p:cNvPr id="21507" name="Title 1"/>
          <p:cNvSpPr>
            <a:spLocks noGrp="1"/>
          </p:cNvSpPr>
          <p:nvPr>
            <p:ph type="title"/>
          </p:nvPr>
        </p:nvSpPr>
        <p:spPr>
          <a:xfrm>
            <a:off x="684213" y="333375"/>
            <a:ext cx="7772400" cy="801688"/>
          </a:xfrm>
        </p:spPr>
        <p:txBody>
          <a:bodyPr/>
          <a:lstStyle/>
          <a:p>
            <a:r>
              <a:rPr lang="bg-BG" altLang="bg-BG" b="1">
                <a:latin typeface="Arial" charset="0"/>
                <a:cs typeface="Arial" charset="0"/>
              </a:rPr>
              <a:t>Отношение към болестта</a:t>
            </a:r>
            <a:endParaRPr lang="bg-BG" altLang="bg-BG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4213" y="333375"/>
            <a:ext cx="7772400" cy="801688"/>
          </a:xfrm>
        </p:spPr>
        <p:txBody>
          <a:bodyPr/>
          <a:lstStyle/>
          <a:p>
            <a:r>
              <a:rPr lang="bg-BG" altLang="bg-BG" b="1">
                <a:latin typeface="Arial" charset="0"/>
                <a:cs typeface="Arial" charset="0"/>
              </a:rPr>
              <a:t>Отношение към болестта</a:t>
            </a:r>
            <a:endParaRPr lang="bg-BG" altLang="bg-BG">
              <a:latin typeface="Arial" charset="0"/>
              <a:cs typeface="Arial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68313" y="1196975"/>
            <a:ext cx="8278812" cy="4611688"/>
          </a:xfrm>
        </p:spPr>
        <p:txBody>
          <a:bodyPr/>
          <a:lstStyle/>
          <a:p>
            <a:r>
              <a:rPr lang="ru-RU" altLang="bg-BG" sz="2800">
                <a:latin typeface="Arial" charset="0"/>
                <a:cs typeface="Arial" charset="0"/>
              </a:rPr>
              <a:t>Основно последствие от отношението на болния към болестта е </a:t>
            </a:r>
            <a:r>
              <a:rPr lang="ru-RU" altLang="bg-BG" sz="2800" i="1">
                <a:latin typeface="Arial" charset="0"/>
                <a:cs typeface="Arial" charset="0"/>
              </a:rPr>
              <a:t>поведението му в болестта</a:t>
            </a:r>
            <a:r>
              <a:rPr lang="ru-RU" altLang="bg-BG" sz="2800">
                <a:latin typeface="Arial" charset="0"/>
                <a:cs typeface="Arial" charset="0"/>
              </a:rPr>
              <a:t>, което може да бъде:</a:t>
            </a:r>
          </a:p>
          <a:p>
            <a:pPr lvl="1"/>
            <a:r>
              <a:rPr lang="ru-RU" altLang="bg-BG" sz="2500">
                <a:latin typeface="Arial" charset="0"/>
                <a:cs typeface="Arial" charset="0"/>
              </a:rPr>
              <a:t>адекватно </a:t>
            </a:r>
          </a:p>
          <a:p>
            <a:pPr lvl="1"/>
            <a:r>
              <a:rPr lang="ru-RU" altLang="bg-BG" sz="2500">
                <a:latin typeface="Arial" charset="0"/>
                <a:cs typeface="Arial" charset="0"/>
              </a:rPr>
              <a:t>пренебрежително (недооценяващо) </a:t>
            </a:r>
          </a:p>
          <a:p>
            <a:pPr lvl="1"/>
            <a:r>
              <a:rPr lang="ru-RU" altLang="bg-BG" sz="2500">
                <a:latin typeface="Arial" charset="0"/>
                <a:cs typeface="Arial" charset="0"/>
              </a:rPr>
              <a:t>отричане на болестта (анозогнозия) </a:t>
            </a:r>
          </a:p>
          <a:p>
            <a:pPr lvl="1"/>
            <a:r>
              <a:rPr lang="ru-RU" altLang="bg-BG" sz="2500">
                <a:latin typeface="Arial" charset="0"/>
                <a:cs typeface="Arial" charset="0"/>
              </a:rPr>
              <a:t>нозофобно (прекомерен страх от болестта)</a:t>
            </a:r>
          </a:p>
          <a:p>
            <a:pPr lvl="1"/>
            <a:r>
              <a:rPr lang="ru-RU" altLang="bg-BG" sz="2500">
                <a:latin typeface="Arial" charset="0"/>
                <a:cs typeface="Arial" charset="0"/>
              </a:rPr>
              <a:t>фаталистично</a:t>
            </a:r>
          </a:p>
          <a:p>
            <a:pPr lvl="1"/>
            <a:r>
              <a:rPr lang="ru-RU" altLang="bg-BG" sz="2500">
                <a:latin typeface="Arial" charset="0"/>
                <a:cs typeface="Arial" charset="0"/>
              </a:rPr>
              <a:t>нозофилно (сякаш е «успокоен» от наличието на болест) - често е свързано с желанието за внимание и съответно получаване на такова в хода на болестта</a:t>
            </a:r>
            <a:endParaRPr lang="bg-BG" altLang="bg-BG" sz="25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84213" y="476250"/>
            <a:ext cx="7772400" cy="1143000"/>
          </a:xfrm>
        </p:spPr>
        <p:txBody>
          <a:bodyPr/>
          <a:lstStyle/>
          <a:p>
            <a:r>
              <a:rPr lang="bg-BG" altLang="bg-BG" b="1">
                <a:latin typeface="Arial" charset="0"/>
                <a:cs typeface="Arial" charset="0"/>
              </a:rPr>
              <a:t>Отношение към болестта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4213" y="1628775"/>
            <a:ext cx="7772400" cy="4114800"/>
          </a:xfrm>
        </p:spPr>
        <p:txBody>
          <a:bodyPr/>
          <a:lstStyle/>
          <a:p>
            <a:r>
              <a:rPr lang="ru-RU" altLang="bg-BG" sz="2800">
                <a:latin typeface="Arial" charset="0"/>
                <a:cs typeface="Arial" charset="0"/>
              </a:rPr>
              <a:t>Първата задача на терапевтичния екип е да модифицира отношението на пациента (например прекалено песимистично/хипохондрично  или оптимистично) към болестта до подходяща реалистична представа.</a:t>
            </a:r>
          </a:p>
          <a:p>
            <a:r>
              <a:rPr lang="ru-RU" altLang="bg-BG" sz="2800">
                <a:latin typeface="Arial" charset="0"/>
                <a:cs typeface="Arial" charset="0"/>
              </a:rPr>
              <a:t>Това се постига с рационално обяснение свързано и с получаването от пациента на </a:t>
            </a:r>
            <a:r>
              <a:rPr lang="ru-RU" altLang="bg-BG" sz="2800" i="1">
                <a:latin typeface="Arial" charset="0"/>
                <a:cs typeface="Arial" charset="0"/>
              </a:rPr>
              <a:t>информирано съгласие </a:t>
            </a:r>
            <a:r>
              <a:rPr lang="ru-RU" altLang="bg-BG" sz="2800">
                <a:latin typeface="Arial" charset="0"/>
                <a:cs typeface="Arial" charset="0"/>
              </a:rPr>
              <a:t>за диагностика и лечение и с прилагане на адекватни терапевтични методи.</a:t>
            </a:r>
            <a:endParaRPr lang="bg-BG" altLang="bg-BG" sz="28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лавие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275"/>
          </a:xfrm>
        </p:spPr>
        <p:txBody>
          <a:bodyPr/>
          <a:lstStyle/>
          <a:p>
            <a:r>
              <a:rPr lang="bg-BG" altLang="bg-BG" sz="4000" b="1">
                <a:latin typeface="Arial" charset="0"/>
                <a:cs typeface="Arial" charset="0"/>
              </a:rPr>
              <a:t>Поведение на боледуване</a:t>
            </a:r>
          </a:p>
        </p:txBody>
      </p:sp>
      <p:sp>
        <p:nvSpPr>
          <p:cNvPr id="24579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85800" y="1412875"/>
            <a:ext cx="7772400" cy="4683125"/>
          </a:xfrm>
        </p:spPr>
        <p:txBody>
          <a:bodyPr/>
          <a:lstStyle/>
          <a:p>
            <a:r>
              <a:rPr lang="ru-RU" altLang="bg-BG" sz="2300" b="1" dirty="0">
                <a:latin typeface="Arial" charset="0"/>
                <a:cs typeface="Arial" charset="0"/>
              </a:rPr>
              <a:t>Определение - </a:t>
            </a:r>
            <a:r>
              <a:rPr lang="ru-RU" altLang="bg-BG" sz="2300" dirty="0">
                <a:latin typeface="Arial" charset="0"/>
                <a:cs typeface="Arial" charset="0"/>
              </a:rPr>
              <a:t>начините, по </a:t>
            </a:r>
            <a:r>
              <a:rPr lang="ru-RU" altLang="bg-BG" sz="2300" dirty="0" err="1">
                <a:latin typeface="Arial" charset="0"/>
                <a:cs typeface="Arial" charset="0"/>
              </a:rPr>
              <a:t>които</a:t>
            </a:r>
            <a:r>
              <a:rPr lang="ru-RU" altLang="bg-BG" sz="2300" dirty="0">
                <a:latin typeface="Arial" charset="0"/>
                <a:cs typeface="Arial" charset="0"/>
              </a:rPr>
              <a:t> </a:t>
            </a:r>
            <a:r>
              <a:rPr lang="ru-RU" altLang="bg-BG" sz="2300" dirty="0" err="1">
                <a:latin typeface="Arial" charset="0"/>
                <a:cs typeface="Arial" charset="0"/>
              </a:rPr>
              <a:t>определени</a:t>
            </a:r>
            <a:r>
              <a:rPr lang="ru-RU" altLang="bg-BG" sz="2300" dirty="0">
                <a:latin typeface="Arial" charset="0"/>
                <a:cs typeface="Arial" charset="0"/>
              </a:rPr>
              <a:t> </a:t>
            </a:r>
            <a:r>
              <a:rPr lang="ru-RU" altLang="bg-BG" sz="2300" dirty="0" err="1">
                <a:latin typeface="Arial" charset="0"/>
                <a:cs typeface="Arial" charset="0"/>
              </a:rPr>
              <a:t>симптоми</a:t>
            </a:r>
            <a:r>
              <a:rPr lang="ru-RU" altLang="bg-BG" sz="2300" dirty="0">
                <a:latin typeface="Arial" charset="0"/>
                <a:cs typeface="Arial" charset="0"/>
              </a:rPr>
              <a:t> се </a:t>
            </a:r>
            <a:r>
              <a:rPr lang="ru-RU" altLang="bg-BG" sz="2300" dirty="0" err="1">
                <a:latin typeface="Arial" charset="0"/>
                <a:cs typeface="Arial" charset="0"/>
              </a:rPr>
              <a:t>възприемат</a:t>
            </a:r>
            <a:r>
              <a:rPr lang="ru-RU" altLang="bg-BG" sz="2300" dirty="0">
                <a:latin typeface="Arial" charset="0"/>
                <a:cs typeface="Arial" charset="0"/>
              </a:rPr>
              <a:t> и </a:t>
            </a:r>
            <a:r>
              <a:rPr lang="ru-RU" altLang="bg-BG" sz="2300" dirty="0" err="1">
                <a:latin typeface="Arial" charset="0"/>
                <a:cs typeface="Arial" charset="0"/>
              </a:rPr>
              <a:t>оценяват</a:t>
            </a:r>
            <a:r>
              <a:rPr lang="ru-RU" altLang="bg-BG" sz="2300" dirty="0">
                <a:latin typeface="Arial" charset="0"/>
                <a:cs typeface="Arial" charset="0"/>
              </a:rPr>
              <a:t> от пациента и служат </a:t>
            </a:r>
            <a:r>
              <a:rPr lang="ru-RU" altLang="bg-BG" sz="2300" dirty="0" err="1">
                <a:latin typeface="Arial" charset="0"/>
                <a:cs typeface="Arial" charset="0"/>
              </a:rPr>
              <a:t>като</a:t>
            </a:r>
            <a:r>
              <a:rPr lang="ru-RU" altLang="bg-BG" sz="2300" dirty="0">
                <a:latin typeface="Arial" charset="0"/>
                <a:cs typeface="Arial" charset="0"/>
              </a:rPr>
              <a:t> </a:t>
            </a:r>
            <a:r>
              <a:rPr lang="ru-RU" altLang="bg-BG" sz="2300" dirty="0" err="1">
                <a:latin typeface="Arial" charset="0"/>
                <a:cs typeface="Arial" charset="0"/>
              </a:rPr>
              <a:t>отправна</a:t>
            </a:r>
            <a:r>
              <a:rPr lang="ru-RU" altLang="bg-BG" sz="2300" dirty="0">
                <a:latin typeface="Arial" charset="0"/>
                <a:cs typeface="Arial" charset="0"/>
              </a:rPr>
              <a:t> точка за действие/</a:t>
            </a:r>
            <a:r>
              <a:rPr lang="ru-RU" altLang="bg-BG" sz="2300" dirty="0" err="1">
                <a:latin typeface="Arial" charset="0"/>
                <a:cs typeface="Arial" charset="0"/>
              </a:rPr>
              <a:t>бездейст</a:t>
            </a:r>
            <a:r>
              <a:rPr lang="bg-BG" altLang="bg-BG" sz="2300" dirty="0">
                <a:latin typeface="Arial" charset="0"/>
                <a:cs typeface="Arial" charset="0"/>
              </a:rPr>
              <a:t>вие от негова страна.</a:t>
            </a:r>
          </a:p>
          <a:p>
            <a:r>
              <a:rPr lang="ru-RU" altLang="bg-BG" sz="2300" dirty="0" err="1">
                <a:latin typeface="Arial" charset="0"/>
                <a:cs typeface="Arial" charset="0"/>
              </a:rPr>
              <a:t>Факторите</a:t>
            </a:r>
            <a:r>
              <a:rPr lang="ru-RU" altLang="bg-BG" sz="2300" dirty="0">
                <a:latin typeface="Arial" charset="0"/>
                <a:cs typeface="Arial" charset="0"/>
              </a:rPr>
              <a:t>, </a:t>
            </a:r>
            <a:r>
              <a:rPr lang="ru-RU" altLang="bg-BG" sz="2300" dirty="0" err="1">
                <a:latin typeface="Arial" charset="0"/>
                <a:cs typeface="Arial" charset="0"/>
              </a:rPr>
              <a:t>влияещи</a:t>
            </a:r>
            <a:r>
              <a:rPr lang="ru-RU" altLang="bg-BG" sz="2300" dirty="0">
                <a:latin typeface="Arial" charset="0"/>
                <a:cs typeface="Arial" charset="0"/>
              </a:rPr>
              <a:t> </a:t>
            </a:r>
            <a:r>
              <a:rPr lang="ru-RU" altLang="bg-BG" sz="2300" dirty="0" err="1">
                <a:latin typeface="Arial" charset="0"/>
                <a:cs typeface="Arial" charset="0"/>
              </a:rPr>
              <a:t>върху</a:t>
            </a:r>
            <a:r>
              <a:rPr lang="ru-RU" altLang="bg-BG" sz="2300" dirty="0">
                <a:latin typeface="Arial" charset="0"/>
                <a:cs typeface="Arial" charset="0"/>
              </a:rPr>
              <a:t> начина, по </a:t>
            </a:r>
            <a:r>
              <a:rPr lang="ru-RU" altLang="bg-BG" sz="2300" dirty="0" err="1">
                <a:latin typeface="Arial" charset="0"/>
                <a:cs typeface="Arial" charset="0"/>
              </a:rPr>
              <a:t>който</a:t>
            </a:r>
            <a:r>
              <a:rPr lang="ru-RU" altLang="bg-BG" sz="2300" dirty="0">
                <a:latin typeface="Arial" charset="0"/>
                <a:cs typeface="Arial" charset="0"/>
              </a:rPr>
              <a:t> се </a:t>
            </a:r>
            <a:r>
              <a:rPr lang="ru-RU" altLang="bg-BG" sz="2300" dirty="0" err="1">
                <a:latin typeface="Arial" charset="0"/>
                <a:cs typeface="Arial" charset="0"/>
              </a:rPr>
              <a:t>възприема</a:t>
            </a:r>
            <a:r>
              <a:rPr lang="ru-RU" altLang="bg-BG" sz="2300" dirty="0">
                <a:latin typeface="Arial" charset="0"/>
                <a:cs typeface="Arial" charset="0"/>
              </a:rPr>
              <a:t> </a:t>
            </a:r>
            <a:r>
              <a:rPr lang="ru-RU" altLang="bg-BG" sz="2300" dirty="0" err="1">
                <a:latin typeface="Arial" charset="0"/>
                <a:cs typeface="Arial" charset="0"/>
              </a:rPr>
              <a:t>болестта</a:t>
            </a:r>
            <a:r>
              <a:rPr lang="ru-RU" altLang="bg-BG" sz="2300" dirty="0">
                <a:latin typeface="Arial" charset="0"/>
                <a:cs typeface="Arial" charset="0"/>
              </a:rPr>
              <a:t>:</a:t>
            </a:r>
          </a:p>
          <a:p>
            <a:pPr lvl="1"/>
            <a:r>
              <a:rPr lang="ru-RU" altLang="bg-BG" sz="2000" dirty="0" err="1">
                <a:latin typeface="Arial" charset="0"/>
                <a:cs typeface="Arial" charset="0"/>
              </a:rPr>
              <a:t>свързани</a:t>
            </a:r>
            <a:r>
              <a:rPr lang="ru-RU" altLang="bg-BG" sz="2000" dirty="0">
                <a:latin typeface="Arial" charset="0"/>
                <a:cs typeface="Arial" charset="0"/>
              </a:rPr>
              <a:t> с </a:t>
            </a:r>
            <a:r>
              <a:rPr lang="ru-RU" altLang="bg-BG" sz="2000" dirty="0" err="1">
                <a:latin typeface="Arial" charset="0"/>
                <a:cs typeface="Arial" charset="0"/>
              </a:rPr>
              <a:t>болестта</a:t>
            </a:r>
            <a:r>
              <a:rPr lang="ru-RU" altLang="bg-BG" sz="2000" dirty="0">
                <a:latin typeface="Arial" charset="0"/>
                <a:cs typeface="Arial" charset="0"/>
              </a:rPr>
              <a:t> (вид, </a:t>
            </a:r>
            <a:r>
              <a:rPr lang="ru-RU" altLang="bg-BG" sz="2000" dirty="0" err="1">
                <a:latin typeface="Arial" charset="0"/>
                <a:cs typeface="Arial" charset="0"/>
              </a:rPr>
              <a:t>с-ми</a:t>
            </a:r>
            <a:r>
              <a:rPr lang="ru-RU" altLang="bg-BG" sz="2000" dirty="0">
                <a:latin typeface="Arial" charset="0"/>
                <a:cs typeface="Arial" charset="0"/>
              </a:rPr>
              <a:t>, </a:t>
            </a:r>
            <a:r>
              <a:rPr lang="ru-RU" altLang="bg-BG" sz="2000" dirty="0" err="1">
                <a:latin typeface="Arial" charset="0"/>
                <a:cs typeface="Arial" charset="0"/>
              </a:rPr>
              <a:t>тежест</a:t>
            </a:r>
            <a:r>
              <a:rPr lang="ru-RU" altLang="bg-BG" sz="2000" dirty="0">
                <a:latin typeface="Arial" charset="0"/>
                <a:cs typeface="Arial" charset="0"/>
              </a:rPr>
              <a:t>)</a:t>
            </a:r>
          </a:p>
          <a:p>
            <a:pPr lvl="1"/>
            <a:r>
              <a:rPr lang="ru-RU" altLang="bg-BG" sz="2000" dirty="0" err="1">
                <a:latin typeface="Arial" charset="0"/>
                <a:cs typeface="Arial" charset="0"/>
              </a:rPr>
              <a:t>Представа</a:t>
            </a:r>
            <a:r>
              <a:rPr lang="ru-RU" altLang="bg-BG" sz="2000" dirty="0">
                <a:latin typeface="Arial" charset="0"/>
                <a:cs typeface="Arial" charset="0"/>
              </a:rPr>
              <a:t> на пациента за </a:t>
            </a:r>
            <a:r>
              <a:rPr lang="ru-RU" altLang="bg-BG" sz="2000" dirty="0" err="1">
                <a:latin typeface="Arial" charset="0"/>
                <a:cs typeface="Arial" charset="0"/>
              </a:rPr>
              <a:t>болестта</a:t>
            </a:r>
            <a:endParaRPr lang="ru-RU" altLang="bg-BG" sz="2000" dirty="0">
              <a:latin typeface="Arial" charset="0"/>
              <a:cs typeface="Arial" charset="0"/>
            </a:endParaRPr>
          </a:p>
          <a:p>
            <a:pPr lvl="1"/>
            <a:r>
              <a:rPr lang="ru-RU" altLang="bg-BG" sz="2000" dirty="0" err="1">
                <a:latin typeface="Arial" charset="0"/>
                <a:cs typeface="Arial" charset="0"/>
              </a:rPr>
              <a:t>здравни</a:t>
            </a:r>
            <a:r>
              <a:rPr lang="ru-RU" altLang="bg-BG" sz="2000" dirty="0">
                <a:latin typeface="Arial" charset="0"/>
                <a:cs typeface="Arial" charset="0"/>
              </a:rPr>
              <a:t> </a:t>
            </a:r>
            <a:r>
              <a:rPr lang="ru-RU" altLang="bg-BG" sz="2000" dirty="0" err="1">
                <a:latin typeface="Arial" charset="0"/>
                <a:cs typeface="Arial" charset="0"/>
              </a:rPr>
              <a:t>навици</a:t>
            </a:r>
            <a:endParaRPr lang="ru-RU" altLang="bg-BG" sz="2000" dirty="0">
              <a:latin typeface="Arial" charset="0"/>
              <a:cs typeface="Arial" charset="0"/>
            </a:endParaRPr>
          </a:p>
          <a:p>
            <a:pPr lvl="1"/>
            <a:r>
              <a:rPr lang="ru-RU" altLang="bg-BG" sz="2000" dirty="0" err="1">
                <a:latin typeface="Arial" charset="0"/>
                <a:cs typeface="Arial" charset="0"/>
              </a:rPr>
              <a:t>възраст</a:t>
            </a:r>
            <a:r>
              <a:rPr lang="ru-RU" altLang="bg-BG" sz="2000" dirty="0">
                <a:latin typeface="Arial" charset="0"/>
                <a:cs typeface="Arial" charset="0"/>
              </a:rPr>
              <a:t> на пациента </a:t>
            </a:r>
          </a:p>
          <a:p>
            <a:pPr lvl="1"/>
            <a:r>
              <a:rPr lang="ru-RU" altLang="bg-BG" sz="2000" dirty="0" err="1">
                <a:latin typeface="Arial" charset="0"/>
                <a:cs typeface="Arial" charset="0"/>
              </a:rPr>
              <a:t>предишен</a:t>
            </a:r>
            <a:r>
              <a:rPr lang="ru-RU" altLang="bg-BG" sz="2000" dirty="0">
                <a:latin typeface="Arial" charset="0"/>
                <a:cs typeface="Arial" charset="0"/>
              </a:rPr>
              <a:t> опит и </a:t>
            </a:r>
            <a:r>
              <a:rPr lang="ru-RU" altLang="bg-BG" sz="2000" dirty="0" err="1">
                <a:latin typeface="Arial" charset="0"/>
                <a:cs typeface="Arial" charset="0"/>
              </a:rPr>
              <a:t>стил</a:t>
            </a:r>
            <a:r>
              <a:rPr lang="ru-RU" altLang="bg-BG" sz="2000" dirty="0">
                <a:latin typeface="Arial" charset="0"/>
                <a:cs typeface="Arial" charset="0"/>
              </a:rPr>
              <a:t> на адаптация </a:t>
            </a:r>
            <a:r>
              <a:rPr lang="ru-RU" altLang="bg-BG" sz="2000" dirty="0" err="1">
                <a:latin typeface="Arial" charset="0"/>
                <a:cs typeface="Arial" charset="0"/>
              </a:rPr>
              <a:t>към</a:t>
            </a:r>
            <a:r>
              <a:rPr lang="ru-RU" altLang="bg-BG" sz="2000" dirty="0">
                <a:latin typeface="Arial" charset="0"/>
                <a:cs typeface="Arial" charset="0"/>
              </a:rPr>
              <a:t> </a:t>
            </a:r>
            <a:r>
              <a:rPr lang="ru-RU" altLang="bg-BG" sz="2000" dirty="0" err="1">
                <a:latin typeface="Arial" charset="0"/>
                <a:cs typeface="Arial" charset="0"/>
              </a:rPr>
              <a:t>трудни</a:t>
            </a:r>
            <a:r>
              <a:rPr lang="ru-RU" altLang="bg-BG" sz="2000" dirty="0">
                <a:latin typeface="Arial" charset="0"/>
                <a:cs typeface="Arial" charset="0"/>
              </a:rPr>
              <a:t> ситуации</a:t>
            </a:r>
          </a:p>
          <a:p>
            <a:pPr lvl="1"/>
            <a:r>
              <a:rPr lang="ru-RU" altLang="bg-BG" sz="2000" dirty="0">
                <a:latin typeface="Arial" charset="0"/>
                <a:cs typeface="Arial" charset="0"/>
              </a:rPr>
              <a:t>отношение </a:t>
            </a:r>
            <a:r>
              <a:rPr lang="ru-RU" altLang="bg-BG" sz="2000" dirty="0" err="1">
                <a:latin typeface="Arial" charset="0"/>
                <a:cs typeface="Arial" charset="0"/>
              </a:rPr>
              <a:t>спрямо</a:t>
            </a:r>
            <a:r>
              <a:rPr lang="ru-RU" altLang="bg-BG" sz="2000" dirty="0">
                <a:latin typeface="Arial" charset="0"/>
                <a:cs typeface="Arial" charset="0"/>
              </a:rPr>
              <a:t> </a:t>
            </a:r>
            <a:r>
              <a:rPr lang="ru-RU" altLang="bg-BG" sz="2000" dirty="0" err="1">
                <a:latin typeface="Arial" charset="0"/>
                <a:cs typeface="Arial" charset="0"/>
              </a:rPr>
              <a:t>здравеопазването</a:t>
            </a:r>
            <a:r>
              <a:rPr lang="ru-RU" altLang="bg-BG" sz="2000" dirty="0">
                <a:latin typeface="Arial" charset="0"/>
                <a:cs typeface="Arial" charset="0"/>
              </a:rPr>
              <a:t>/</a:t>
            </a:r>
            <a:r>
              <a:rPr lang="ru-RU" altLang="bg-BG" sz="2000" dirty="0" err="1">
                <a:latin typeface="Arial" charset="0"/>
                <a:cs typeface="Arial" charset="0"/>
              </a:rPr>
              <a:t>медицината</a:t>
            </a:r>
            <a:endParaRPr lang="ru-RU" altLang="bg-BG" sz="2000" dirty="0">
              <a:latin typeface="Arial" charset="0"/>
              <a:cs typeface="Arial" charset="0"/>
            </a:endParaRPr>
          </a:p>
          <a:p>
            <a:pPr lvl="1"/>
            <a:r>
              <a:rPr lang="ru-RU" altLang="bg-BG" sz="2000" dirty="0" err="1">
                <a:latin typeface="Arial" charset="0"/>
                <a:cs typeface="Arial" charset="0"/>
              </a:rPr>
              <a:t>моментно</a:t>
            </a:r>
            <a:r>
              <a:rPr lang="ru-RU" altLang="bg-BG" sz="2000" dirty="0">
                <a:latin typeface="Arial" charset="0"/>
                <a:cs typeface="Arial" charset="0"/>
              </a:rPr>
              <a:t> </a:t>
            </a:r>
            <a:r>
              <a:rPr lang="ru-RU" altLang="bg-BG" sz="2000" dirty="0" err="1">
                <a:latin typeface="Arial" charset="0"/>
                <a:cs typeface="Arial" charset="0"/>
              </a:rPr>
              <a:t>психологичното</a:t>
            </a:r>
            <a:r>
              <a:rPr lang="ru-RU" altLang="bg-BG" sz="2000" dirty="0">
                <a:latin typeface="Arial" charset="0"/>
                <a:cs typeface="Arial" charset="0"/>
              </a:rPr>
              <a:t> </a:t>
            </a:r>
            <a:r>
              <a:rPr lang="ru-RU" altLang="bg-BG" sz="2000" dirty="0" err="1">
                <a:latin typeface="Arial" charset="0"/>
                <a:cs typeface="Arial" charset="0"/>
              </a:rPr>
              <a:t>състояние</a:t>
            </a:r>
            <a:endParaRPr lang="ru-RU" altLang="bg-BG" sz="2000" dirty="0">
              <a:latin typeface="Arial" charset="0"/>
              <a:cs typeface="Arial" charset="0"/>
            </a:endParaRPr>
          </a:p>
          <a:p>
            <a:pPr lvl="1"/>
            <a:r>
              <a:rPr lang="ru-RU" altLang="bg-BG" sz="2000" dirty="0">
                <a:latin typeface="Arial" charset="0"/>
                <a:cs typeface="Arial" charset="0"/>
              </a:rPr>
              <a:t>социален контекст (близки, </a:t>
            </a:r>
            <a:r>
              <a:rPr lang="ru-RU" altLang="bg-BG" sz="2000" dirty="0" err="1">
                <a:latin typeface="Arial" charset="0"/>
                <a:cs typeface="Arial" charset="0"/>
              </a:rPr>
              <a:t>познати</a:t>
            </a:r>
            <a:r>
              <a:rPr lang="ru-RU" altLang="bg-BG" sz="2000" dirty="0">
                <a:latin typeface="Arial" charset="0"/>
                <a:cs typeface="Arial" charset="0"/>
              </a:rPr>
              <a:t>, </a:t>
            </a:r>
            <a:r>
              <a:rPr lang="ru-RU" altLang="bg-BG" sz="2000" dirty="0" err="1">
                <a:latin typeface="Arial" charset="0"/>
                <a:cs typeface="Arial" charset="0"/>
              </a:rPr>
              <a:t>подкрепяща</a:t>
            </a:r>
            <a:r>
              <a:rPr lang="ru-RU" altLang="bg-BG" sz="2000" dirty="0">
                <a:latin typeface="Arial" charset="0"/>
                <a:cs typeface="Arial" charset="0"/>
              </a:rPr>
              <a:t> среда)</a:t>
            </a:r>
            <a:endParaRPr lang="bg-BG" altLang="bg-BG" sz="20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4000" b="1">
                <a:latin typeface="Arial" charset="0"/>
                <a:cs typeface="Arial" charset="0"/>
              </a:rPr>
              <a:t>Поведение на боледуване</a:t>
            </a:r>
          </a:p>
        </p:txBody>
      </p:sp>
      <p:sp>
        <p:nvSpPr>
          <p:cNvPr id="2560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bg-BG" sz="2900" b="1" dirty="0" err="1">
                <a:latin typeface="Arial" charset="0"/>
                <a:cs typeface="Arial" charset="0"/>
              </a:rPr>
              <a:t>Психологията</a:t>
            </a:r>
            <a:r>
              <a:rPr lang="ru-RU" altLang="bg-BG" sz="2900" b="1" dirty="0">
                <a:latin typeface="Arial" charset="0"/>
                <a:cs typeface="Arial" charset="0"/>
              </a:rPr>
              <a:t> на </a:t>
            </a:r>
            <a:r>
              <a:rPr lang="ru-RU" altLang="bg-BG" sz="2900" b="1" dirty="0" err="1">
                <a:latin typeface="Arial" charset="0"/>
                <a:cs typeface="Arial" charset="0"/>
              </a:rPr>
              <a:t>болния</a:t>
            </a:r>
            <a:r>
              <a:rPr lang="ru-RU" altLang="bg-BG" sz="2900" b="1" dirty="0">
                <a:latin typeface="Arial" charset="0"/>
                <a:cs typeface="Arial" charset="0"/>
              </a:rPr>
              <a:t> </a:t>
            </a:r>
            <a:r>
              <a:rPr lang="ru-RU" altLang="bg-BG" sz="2900" b="1" dirty="0" err="1">
                <a:latin typeface="Arial" charset="0"/>
                <a:cs typeface="Arial" charset="0"/>
              </a:rPr>
              <a:t>човек</a:t>
            </a:r>
            <a:r>
              <a:rPr lang="ru-RU" altLang="bg-BG" sz="2900" b="1" dirty="0">
                <a:latin typeface="Arial" charset="0"/>
                <a:cs typeface="Arial" charset="0"/>
              </a:rPr>
              <a:t> </a:t>
            </a:r>
            <a:r>
              <a:rPr lang="ru-RU" altLang="bg-BG" sz="2900" dirty="0">
                <a:latin typeface="Arial" charset="0"/>
                <a:cs typeface="Arial" charset="0"/>
              </a:rPr>
              <a:t>е </a:t>
            </a:r>
            <a:r>
              <a:rPr lang="ru-RU" altLang="bg-BG" sz="2900" dirty="0" err="1">
                <a:latin typeface="Arial" charset="0"/>
                <a:cs typeface="Arial" charset="0"/>
              </a:rPr>
              <a:t>изградена</a:t>
            </a:r>
            <a:r>
              <a:rPr lang="ru-RU" altLang="bg-BG" sz="2900" dirty="0">
                <a:latin typeface="Arial" charset="0"/>
                <a:cs typeface="Arial" charset="0"/>
              </a:rPr>
              <a:t> от </a:t>
            </a:r>
            <a:r>
              <a:rPr lang="ru-RU" altLang="bg-BG" sz="2900" dirty="0" err="1">
                <a:latin typeface="Arial" charset="0"/>
                <a:cs typeface="Arial" charset="0"/>
              </a:rPr>
              <a:t>редица</a:t>
            </a:r>
            <a:r>
              <a:rPr lang="ru-RU" altLang="bg-BG" sz="2900" dirty="0">
                <a:latin typeface="Arial" charset="0"/>
                <a:cs typeface="Arial" charset="0"/>
              </a:rPr>
              <a:t> </a:t>
            </a:r>
            <a:r>
              <a:rPr lang="ru-RU" altLang="bg-BG" sz="2900" dirty="0" err="1">
                <a:latin typeface="Arial" charset="0"/>
                <a:cs typeface="Arial" charset="0"/>
              </a:rPr>
              <a:t>основни</a:t>
            </a:r>
            <a:r>
              <a:rPr lang="ru-RU" altLang="bg-BG" sz="2900" dirty="0">
                <a:latin typeface="Arial" charset="0"/>
                <a:cs typeface="Arial" charset="0"/>
              </a:rPr>
              <a:t> </a:t>
            </a:r>
            <a:r>
              <a:rPr lang="ru-RU" altLang="bg-BG" sz="2900" dirty="0" err="1">
                <a:latin typeface="Arial" charset="0"/>
                <a:cs typeface="Arial" charset="0"/>
              </a:rPr>
              <a:t>преживявания</a:t>
            </a:r>
            <a:r>
              <a:rPr lang="ru-RU" altLang="bg-BG" sz="2900" dirty="0">
                <a:latin typeface="Arial" charset="0"/>
                <a:cs typeface="Arial" charset="0"/>
              </a:rPr>
              <a:t>: </a:t>
            </a:r>
          </a:p>
          <a:p>
            <a:pPr lvl="1"/>
            <a:r>
              <a:rPr lang="ru-RU" altLang="bg-BG" sz="2700" dirty="0">
                <a:latin typeface="Arial" charset="0"/>
                <a:cs typeface="Arial" charset="0"/>
              </a:rPr>
              <a:t>Отношение </a:t>
            </a:r>
            <a:r>
              <a:rPr lang="ru-RU" altLang="bg-BG" sz="2700" dirty="0" err="1">
                <a:latin typeface="Arial" charset="0"/>
                <a:cs typeface="Arial" charset="0"/>
              </a:rPr>
              <a:t>към</a:t>
            </a:r>
            <a:r>
              <a:rPr lang="ru-RU" altLang="bg-BG" sz="2700" dirty="0">
                <a:latin typeface="Arial" charset="0"/>
                <a:cs typeface="Arial" charset="0"/>
              </a:rPr>
              <a:t> </a:t>
            </a:r>
            <a:r>
              <a:rPr lang="ru-RU" altLang="bg-BG" sz="2700" dirty="0" err="1">
                <a:latin typeface="Arial" charset="0"/>
                <a:cs typeface="Arial" charset="0"/>
              </a:rPr>
              <a:t>своята</a:t>
            </a:r>
            <a:r>
              <a:rPr lang="ru-RU" altLang="bg-BG" sz="2700" dirty="0">
                <a:latin typeface="Arial" charset="0"/>
                <a:cs typeface="Arial" charset="0"/>
              </a:rPr>
              <a:t> </a:t>
            </a:r>
            <a:r>
              <a:rPr lang="ru-RU" altLang="bg-BG" sz="2700" dirty="0" err="1">
                <a:latin typeface="Arial" charset="0"/>
                <a:cs typeface="Arial" charset="0"/>
              </a:rPr>
              <a:t>собствена</a:t>
            </a:r>
            <a:r>
              <a:rPr lang="ru-RU" altLang="bg-BG" sz="2700" dirty="0">
                <a:latin typeface="Arial" charset="0"/>
                <a:cs typeface="Arial" charset="0"/>
              </a:rPr>
              <a:t> </a:t>
            </a:r>
            <a:r>
              <a:rPr lang="ru-RU" altLang="bg-BG" sz="2700" dirty="0" err="1">
                <a:latin typeface="Arial" charset="0"/>
                <a:cs typeface="Arial" charset="0"/>
              </a:rPr>
              <a:t>болест</a:t>
            </a:r>
            <a:r>
              <a:rPr lang="ru-RU" altLang="bg-BG" sz="2700" dirty="0">
                <a:latin typeface="Arial" charset="0"/>
                <a:cs typeface="Arial" charset="0"/>
              </a:rPr>
              <a:t>, </a:t>
            </a:r>
          </a:p>
          <a:p>
            <a:pPr lvl="1"/>
            <a:r>
              <a:rPr lang="ru-RU" altLang="bg-BG" sz="2700" dirty="0">
                <a:latin typeface="Arial" charset="0"/>
                <a:cs typeface="Arial" charset="0"/>
              </a:rPr>
              <a:t>Опасения и </a:t>
            </a:r>
            <a:r>
              <a:rPr lang="ru-RU" altLang="bg-BG" sz="2700" dirty="0" err="1">
                <a:latin typeface="Arial" charset="0"/>
                <a:cs typeface="Arial" charset="0"/>
              </a:rPr>
              <a:t>страхове</a:t>
            </a:r>
            <a:r>
              <a:rPr lang="ru-RU" altLang="bg-BG" sz="2700" dirty="0">
                <a:latin typeface="Arial" charset="0"/>
                <a:cs typeface="Arial" charset="0"/>
              </a:rPr>
              <a:t> от неблагоприятен </a:t>
            </a:r>
            <a:r>
              <a:rPr lang="ru-RU" altLang="bg-BG" sz="2700" dirty="0" err="1">
                <a:latin typeface="Arial" charset="0"/>
                <a:cs typeface="Arial" charset="0"/>
              </a:rPr>
              <a:t>изход</a:t>
            </a:r>
            <a:r>
              <a:rPr lang="ru-RU" altLang="bg-BG" sz="2700" dirty="0">
                <a:latin typeface="Arial" charset="0"/>
                <a:cs typeface="Arial" charset="0"/>
              </a:rPr>
              <a:t> и усложнения, </a:t>
            </a:r>
          </a:p>
          <a:p>
            <a:pPr lvl="1"/>
            <a:r>
              <a:rPr lang="ru-RU" altLang="bg-BG" sz="2700" dirty="0" err="1">
                <a:latin typeface="Arial" charset="0"/>
                <a:cs typeface="Arial" charset="0"/>
              </a:rPr>
              <a:t>Вяра</a:t>
            </a:r>
            <a:r>
              <a:rPr lang="ru-RU" altLang="bg-BG" sz="2700" dirty="0">
                <a:latin typeface="Arial" charset="0"/>
                <a:cs typeface="Arial" charset="0"/>
              </a:rPr>
              <a:t> в </a:t>
            </a:r>
            <a:r>
              <a:rPr lang="ru-RU" altLang="bg-BG" sz="2700" dirty="0" err="1">
                <a:latin typeface="Arial" charset="0"/>
                <a:cs typeface="Arial" charset="0"/>
              </a:rPr>
              <a:t>оздравяването</a:t>
            </a:r>
            <a:r>
              <a:rPr lang="ru-RU" altLang="bg-BG" sz="2700" dirty="0">
                <a:latin typeface="Arial" charset="0"/>
                <a:cs typeface="Arial" charset="0"/>
              </a:rPr>
              <a:t> и </a:t>
            </a:r>
            <a:r>
              <a:rPr lang="ru-RU" altLang="bg-BG" sz="2700" dirty="0" err="1">
                <a:latin typeface="Arial" charset="0"/>
                <a:cs typeface="Arial" charset="0"/>
              </a:rPr>
              <a:t>във</a:t>
            </a:r>
            <a:r>
              <a:rPr lang="ru-RU" altLang="bg-BG" sz="2700" dirty="0">
                <a:latin typeface="Arial" charset="0"/>
                <a:cs typeface="Arial" charset="0"/>
              </a:rPr>
              <a:t> </a:t>
            </a:r>
            <a:r>
              <a:rPr lang="ru-RU" altLang="bg-BG" sz="2700" dirty="0" err="1">
                <a:latin typeface="Arial" charset="0"/>
                <a:cs typeface="Arial" charset="0"/>
              </a:rPr>
              <a:t>възможностите</a:t>
            </a:r>
            <a:r>
              <a:rPr lang="ru-RU" altLang="bg-BG" sz="2700" dirty="0">
                <a:latin typeface="Arial" charset="0"/>
                <a:cs typeface="Arial" charset="0"/>
              </a:rPr>
              <a:t> на </a:t>
            </a:r>
            <a:r>
              <a:rPr lang="ru-RU" altLang="bg-BG" sz="2700" dirty="0" err="1">
                <a:latin typeface="Arial" charset="0"/>
                <a:cs typeface="Arial" charset="0"/>
              </a:rPr>
              <a:t>медицинските</a:t>
            </a:r>
            <a:r>
              <a:rPr lang="ru-RU" altLang="bg-BG" sz="2700" dirty="0">
                <a:latin typeface="Arial" charset="0"/>
                <a:cs typeface="Arial" charset="0"/>
              </a:rPr>
              <a:t> </a:t>
            </a:r>
            <a:r>
              <a:rPr lang="ru-RU" altLang="bg-BG" sz="2700" dirty="0" err="1">
                <a:latin typeface="Arial" charset="0"/>
                <a:cs typeface="Arial" charset="0"/>
              </a:rPr>
              <a:t>работници</a:t>
            </a:r>
            <a:r>
              <a:rPr lang="ru-RU" altLang="bg-BG" sz="2700" dirty="0">
                <a:latin typeface="Arial" charset="0"/>
                <a:cs typeface="Arial" charset="0"/>
              </a:rPr>
              <a:t>, </a:t>
            </a:r>
            <a:r>
              <a:rPr lang="ru-RU" altLang="bg-BG" sz="2700" dirty="0" err="1">
                <a:latin typeface="Arial" charset="0"/>
                <a:cs typeface="Arial" charset="0"/>
              </a:rPr>
              <a:t>които</a:t>
            </a:r>
            <a:r>
              <a:rPr lang="ru-RU" altLang="bg-BG" sz="2700" dirty="0">
                <a:latin typeface="Arial" charset="0"/>
                <a:cs typeface="Arial" charset="0"/>
              </a:rPr>
              <a:t> се </a:t>
            </a:r>
            <a:r>
              <a:rPr lang="ru-RU" altLang="bg-BG" sz="2700" dirty="0" err="1">
                <a:latin typeface="Arial" charset="0"/>
                <a:cs typeface="Arial" charset="0"/>
              </a:rPr>
              <a:t>грижат</a:t>
            </a:r>
            <a:r>
              <a:rPr lang="ru-RU" altLang="bg-BG" sz="2700" dirty="0">
                <a:latin typeface="Arial" charset="0"/>
                <a:cs typeface="Arial" charset="0"/>
              </a:rPr>
              <a:t> за него</a:t>
            </a:r>
            <a:endParaRPr lang="bg-BG" altLang="bg-BG" sz="27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772400" cy="1143000"/>
          </a:xfrm>
        </p:spPr>
        <p:txBody>
          <a:bodyPr/>
          <a:lstStyle/>
          <a:p>
            <a:pPr eaLnBrk="1" hangingPunct="1"/>
            <a:r>
              <a:rPr lang="bg-BG" altLang="en-US" sz="4000" b="1">
                <a:solidFill>
                  <a:schemeClr val="tx1"/>
                </a:solidFill>
                <a:latin typeface="Arial" charset="0"/>
                <a:cs typeface="Arial" charset="0"/>
              </a:rPr>
              <a:t>Психологични аспекти на заболяванията</a:t>
            </a:r>
            <a:endParaRPr lang="en-US" altLang="en-US" sz="4000">
              <a:latin typeface="Arial" charset="0"/>
              <a:cs typeface="Arial" charset="0"/>
            </a:endParaRPr>
          </a:p>
        </p:txBody>
      </p:sp>
      <p:sp>
        <p:nvSpPr>
          <p:cNvPr id="26627" name="Content Placeholder 1"/>
          <p:cNvSpPr>
            <a:spLocks noGrp="1"/>
          </p:cNvSpPr>
          <p:nvPr>
            <p:ph idx="1"/>
          </p:nvPr>
        </p:nvSpPr>
        <p:spPr>
          <a:xfrm>
            <a:off x="684213" y="1412875"/>
            <a:ext cx="7772400" cy="4114800"/>
          </a:xfrm>
        </p:spPr>
        <p:txBody>
          <a:bodyPr/>
          <a:lstStyle/>
          <a:p>
            <a:r>
              <a:rPr lang="ru-RU" altLang="bg-BG" sz="2700">
                <a:latin typeface="Arial" charset="0"/>
                <a:cs typeface="Arial" charset="0"/>
              </a:rPr>
              <a:t>Психологичните реакции на хората в хода на болестта се различават в зависимост етапа на боледуването.</a:t>
            </a:r>
          </a:p>
          <a:p>
            <a:r>
              <a:rPr lang="ru-RU" altLang="bg-BG" sz="2700">
                <a:latin typeface="Arial" charset="0"/>
                <a:cs typeface="Arial" charset="0"/>
              </a:rPr>
              <a:t>В </a:t>
            </a:r>
            <a:r>
              <a:rPr lang="ru-RU" altLang="bg-BG" sz="2700" i="1">
                <a:latin typeface="Arial" charset="0"/>
                <a:cs typeface="Arial" charset="0"/>
              </a:rPr>
              <a:t>началото на заболяването </a:t>
            </a:r>
            <a:r>
              <a:rPr lang="ru-RU" altLang="bg-BG" sz="2700">
                <a:latin typeface="Arial" charset="0"/>
                <a:cs typeface="Arial" charset="0"/>
              </a:rPr>
              <a:t> доминира неяснотата и свързаните с нея </a:t>
            </a:r>
            <a:r>
              <a:rPr lang="bg-BG" altLang="bg-BG" sz="2700">
                <a:latin typeface="Arial" charset="0"/>
                <a:cs typeface="Arial" charset="0"/>
              </a:rPr>
              <a:t>изживявания (тревожност, паника и т.н.)</a:t>
            </a:r>
          </a:p>
          <a:p>
            <a:r>
              <a:rPr lang="ru-RU" altLang="bg-BG" sz="2700">
                <a:latin typeface="Arial" charset="0"/>
                <a:cs typeface="Arial" charset="0"/>
              </a:rPr>
              <a:t>Всяка потенциална диагноза неизменно предизвиква страхове и тревоги по отношение на предстоящи функционални загуби, промени във външния вид, болка, дискомфорт и отделяне от близките хора </a:t>
            </a:r>
            <a:r>
              <a:rPr lang="bg-BG" altLang="bg-BG" sz="2700">
                <a:latin typeface="Arial" charset="0"/>
                <a:cs typeface="Arial" charset="0"/>
              </a:rPr>
              <a:t>поради хоспитализация.</a:t>
            </a:r>
          </a:p>
        </p:txBody>
      </p:sp>
    </p:spTree>
  </p:cSld>
  <p:clrMapOvr>
    <a:masterClrMapping/>
  </p:clrMapOvr>
  <p:transition>
    <p:zoom dir="in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4213" y="1628775"/>
            <a:ext cx="7991475" cy="4679950"/>
          </a:xfrm>
        </p:spPr>
        <p:txBody>
          <a:bodyPr/>
          <a:lstStyle/>
          <a:p>
            <a:pPr>
              <a:defRPr/>
            </a:pPr>
            <a:r>
              <a:rPr lang="bg-BG" sz="2500" dirty="0">
                <a:latin typeface="Arial" panose="020B0604020202020204" pitchFamily="34" charset="0"/>
                <a:cs typeface="Arial" panose="020B0604020202020204" pitchFamily="34" charset="0"/>
              </a:rPr>
              <a:t>Научаването на </a:t>
            </a:r>
            <a:r>
              <a:rPr 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диагно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зата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(и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евентуалният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хроничен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характер на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болестта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поставя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болния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в ситуация на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неопределеност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т.е. в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такава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чийто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смисъл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и значение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индивидът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знае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и не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разбира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defRPr/>
            </a:pP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Поради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това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неговите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възможности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за действие в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неопределена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ситуация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ограничени</a:t>
            </a:r>
            <a:endParaRPr lang="ru-RU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За да се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справи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психологическия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дискомфорт,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личността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активира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наличните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си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когнитивни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афективни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и по</a:t>
            </a:r>
            <a:r>
              <a:rPr lang="bg-BG" sz="2500" dirty="0" err="1">
                <a:latin typeface="Arial" panose="020B0604020202020204" pitchFamily="34" charset="0"/>
                <a:cs typeface="Arial" panose="020B0604020202020204" pitchFamily="34" charset="0"/>
              </a:rPr>
              <a:t>веденчески</a:t>
            </a:r>
            <a:r>
              <a:rPr lang="bg-BG" sz="2500" dirty="0">
                <a:latin typeface="Arial" panose="020B0604020202020204" pitchFamily="34" charset="0"/>
                <a:cs typeface="Arial" panose="020B0604020202020204" pitchFamily="34" charset="0"/>
              </a:rPr>
              <a:t> ресурси.</a:t>
            </a:r>
          </a:p>
          <a:p>
            <a:pPr marL="0" indent="0">
              <a:buFontTx/>
              <a:buNone/>
              <a:defRPr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altLang="bg-BG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772400" cy="1143000"/>
          </a:xfrm>
        </p:spPr>
        <p:txBody>
          <a:bodyPr/>
          <a:lstStyle/>
          <a:p>
            <a:pPr eaLnBrk="1" hangingPunct="1"/>
            <a:r>
              <a:rPr lang="bg-BG" altLang="en-US" sz="4000" b="1">
                <a:solidFill>
                  <a:schemeClr val="tx1"/>
                </a:solidFill>
                <a:latin typeface="Arial" charset="0"/>
                <a:cs typeface="Arial" charset="0"/>
              </a:rPr>
              <a:t>Психологични аспекти на заболяванията</a:t>
            </a:r>
            <a:endParaRPr lang="en-US" altLang="en-US" sz="40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bg-BG" sz="2800" dirty="0" err="1">
                <a:latin typeface="Arial" charset="0"/>
                <a:cs typeface="Arial" charset="0"/>
              </a:rPr>
              <a:t>Когнитивните</a:t>
            </a:r>
            <a:r>
              <a:rPr lang="ru-RU" altLang="bg-BG" sz="2800" dirty="0">
                <a:latin typeface="Arial" charset="0"/>
                <a:cs typeface="Arial" charset="0"/>
              </a:rPr>
              <a:t> и </a:t>
            </a:r>
            <a:r>
              <a:rPr lang="ru-RU" altLang="bg-BG" sz="2800" dirty="0" err="1">
                <a:latin typeface="Arial" charset="0"/>
                <a:cs typeface="Arial" charset="0"/>
              </a:rPr>
              <a:t>афективни</a:t>
            </a:r>
            <a:r>
              <a:rPr lang="ru-RU" altLang="bg-BG" sz="2800" dirty="0">
                <a:latin typeface="Arial" charset="0"/>
                <a:cs typeface="Arial" charset="0"/>
              </a:rPr>
              <a:t> оценки на </a:t>
            </a:r>
            <a:r>
              <a:rPr lang="ru-RU" altLang="bg-BG" sz="2800" dirty="0" err="1">
                <a:latin typeface="Arial" charset="0"/>
                <a:cs typeface="Arial" charset="0"/>
              </a:rPr>
              <a:t>неопределената</a:t>
            </a:r>
            <a:r>
              <a:rPr lang="ru-RU" altLang="bg-BG" sz="2800" dirty="0">
                <a:latin typeface="Arial" charset="0"/>
                <a:cs typeface="Arial" charset="0"/>
              </a:rPr>
              <a:t> ситуация </a:t>
            </a:r>
            <a:r>
              <a:rPr lang="ru-RU" altLang="bg-BG" sz="2800" dirty="0" err="1">
                <a:latin typeface="Arial" charset="0"/>
                <a:cs typeface="Arial" charset="0"/>
              </a:rPr>
              <a:t>са</a:t>
            </a:r>
            <a:r>
              <a:rPr lang="ru-RU" altLang="bg-BG" sz="2800" dirty="0">
                <a:latin typeface="Arial" charset="0"/>
                <a:cs typeface="Arial" charset="0"/>
              </a:rPr>
              <a:t> </a:t>
            </a:r>
            <a:r>
              <a:rPr lang="ru-RU" altLang="bg-BG" sz="2800" dirty="0" err="1">
                <a:latin typeface="Arial" charset="0"/>
                <a:cs typeface="Arial" charset="0"/>
              </a:rPr>
              <a:t>взаимосвързани</a:t>
            </a:r>
            <a:r>
              <a:rPr lang="ru-RU" altLang="bg-BG" sz="2800" dirty="0">
                <a:latin typeface="Arial" charset="0"/>
                <a:cs typeface="Arial" charset="0"/>
              </a:rPr>
              <a:t> и взаимно се </a:t>
            </a:r>
            <a:r>
              <a:rPr lang="ru-RU" altLang="bg-BG" sz="2800" dirty="0" err="1">
                <a:latin typeface="Arial" charset="0"/>
                <a:cs typeface="Arial" charset="0"/>
              </a:rPr>
              <a:t>обуславят</a:t>
            </a:r>
            <a:r>
              <a:rPr lang="ru-RU" altLang="bg-BG" sz="2800" dirty="0">
                <a:latin typeface="Arial" charset="0"/>
                <a:cs typeface="Arial" charset="0"/>
              </a:rPr>
              <a:t>. </a:t>
            </a:r>
          </a:p>
          <a:p>
            <a:r>
              <a:rPr lang="ru-RU" altLang="bg-BG" sz="2800" dirty="0" err="1">
                <a:latin typeface="Arial" charset="0"/>
                <a:cs typeface="Arial" charset="0"/>
              </a:rPr>
              <a:t>Силното</a:t>
            </a:r>
            <a:r>
              <a:rPr lang="ru-RU" altLang="bg-BG" sz="2800" dirty="0">
                <a:latin typeface="Arial" charset="0"/>
                <a:cs typeface="Arial" charset="0"/>
              </a:rPr>
              <a:t> чувство на страх и </a:t>
            </a:r>
            <a:r>
              <a:rPr lang="ru-RU" altLang="bg-BG" sz="2800" dirty="0" err="1">
                <a:latin typeface="Arial" charset="0"/>
                <a:cs typeface="Arial" charset="0"/>
              </a:rPr>
              <a:t>безпокойство</a:t>
            </a:r>
            <a:r>
              <a:rPr lang="ru-RU" altLang="bg-BG" sz="2800" dirty="0">
                <a:latin typeface="Arial" charset="0"/>
                <a:cs typeface="Arial" charset="0"/>
              </a:rPr>
              <a:t> </a:t>
            </a:r>
            <a:r>
              <a:rPr lang="ru-RU" altLang="bg-BG" sz="2800" dirty="0" err="1">
                <a:latin typeface="Arial" charset="0"/>
                <a:cs typeface="Arial" charset="0"/>
              </a:rPr>
              <a:t>пораждат</a:t>
            </a:r>
            <a:r>
              <a:rPr lang="ru-RU" altLang="bg-BG" sz="2800" dirty="0">
                <a:latin typeface="Arial" charset="0"/>
                <a:cs typeface="Arial" charset="0"/>
              </a:rPr>
              <a:t> </a:t>
            </a:r>
            <a:r>
              <a:rPr lang="ru-RU" altLang="bg-BG" sz="2800" dirty="0" err="1">
                <a:latin typeface="Arial" charset="0"/>
                <a:cs typeface="Arial" charset="0"/>
              </a:rPr>
              <a:t>възприятието</a:t>
            </a:r>
            <a:r>
              <a:rPr lang="ru-RU" altLang="bg-BG" sz="2800" dirty="0">
                <a:latin typeface="Arial" charset="0"/>
                <a:cs typeface="Arial" charset="0"/>
              </a:rPr>
              <a:t> на </a:t>
            </a:r>
            <a:r>
              <a:rPr lang="ru-RU" altLang="bg-BG" sz="2800" dirty="0" err="1">
                <a:latin typeface="Arial" charset="0"/>
                <a:cs typeface="Arial" charset="0"/>
              </a:rPr>
              <a:t>неопределеността</a:t>
            </a:r>
            <a:r>
              <a:rPr lang="ru-RU" altLang="bg-BG" sz="2800" dirty="0">
                <a:latin typeface="Arial" charset="0"/>
                <a:cs typeface="Arial" charset="0"/>
              </a:rPr>
              <a:t> </a:t>
            </a:r>
            <a:r>
              <a:rPr lang="ru-RU" altLang="bg-BG" sz="2800" dirty="0" err="1">
                <a:latin typeface="Arial" charset="0"/>
                <a:cs typeface="Arial" charset="0"/>
              </a:rPr>
              <a:t>като</a:t>
            </a:r>
            <a:r>
              <a:rPr lang="ru-RU" altLang="bg-BG" sz="2800" dirty="0">
                <a:latin typeface="Arial" charset="0"/>
                <a:cs typeface="Arial" charset="0"/>
              </a:rPr>
              <a:t> </a:t>
            </a:r>
            <a:r>
              <a:rPr lang="ru-RU" altLang="bg-BG" sz="2800" dirty="0" err="1">
                <a:latin typeface="Arial" charset="0"/>
                <a:cs typeface="Arial" charset="0"/>
              </a:rPr>
              <a:t>заплаха</a:t>
            </a:r>
            <a:r>
              <a:rPr lang="ru-RU" altLang="bg-BG" sz="2800" dirty="0">
                <a:latin typeface="Arial" charset="0"/>
                <a:cs typeface="Arial" charset="0"/>
              </a:rPr>
              <a:t>, а </a:t>
            </a:r>
            <a:r>
              <a:rPr lang="ru-RU" altLang="bg-BG" sz="2800" dirty="0" err="1">
                <a:latin typeface="Arial" charset="0"/>
                <a:cs typeface="Arial" charset="0"/>
              </a:rPr>
              <a:t>преценката</a:t>
            </a:r>
            <a:r>
              <a:rPr lang="ru-RU" altLang="bg-BG" sz="2800" dirty="0">
                <a:latin typeface="Arial" charset="0"/>
                <a:cs typeface="Arial" charset="0"/>
              </a:rPr>
              <a:t> на </a:t>
            </a:r>
            <a:r>
              <a:rPr lang="ru-RU" altLang="bg-BG" sz="2800" dirty="0" err="1">
                <a:latin typeface="Arial" charset="0"/>
                <a:cs typeface="Arial" charset="0"/>
              </a:rPr>
              <a:t>ограничените</a:t>
            </a:r>
            <a:r>
              <a:rPr lang="ru-RU" altLang="bg-BG" sz="2800" dirty="0">
                <a:latin typeface="Arial" charset="0"/>
                <a:cs typeface="Arial" charset="0"/>
              </a:rPr>
              <a:t> </a:t>
            </a:r>
            <a:r>
              <a:rPr lang="ru-RU" altLang="bg-BG" sz="2800" dirty="0" err="1">
                <a:latin typeface="Arial" charset="0"/>
                <a:cs typeface="Arial" charset="0"/>
              </a:rPr>
              <a:t>възможности</a:t>
            </a:r>
            <a:r>
              <a:rPr lang="ru-RU" altLang="bg-BG" sz="2800" dirty="0">
                <a:latin typeface="Arial" charset="0"/>
                <a:cs typeface="Arial" charset="0"/>
              </a:rPr>
              <a:t> за действие и </a:t>
            </a:r>
            <a:r>
              <a:rPr lang="ru-RU" altLang="bg-BG" sz="2800" dirty="0" err="1">
                <a:latin typeface="Arial" charset="0"/>
                <a:cs typeface="Arial" charset="0"/>
              </a:rPr>
              <a:t>справяне</a:t>
            </a:r>
            <a:r>
              <a:rPr lang="ru-RU" altLang="bg-BG" sz="2800" dirty="0">
                <a:latin typeface="Arial" charset="0"/>
                <a:cs typeface="Arial" charset="0"/>
              </a:rPr>
              <a:t> </a:t>
            </a:r>
            <a:r>
              <a:rPr lang="ru-RU" altLang="bg-BG" sz="2800" dirty="0" err="1">
                <a:latin typeface="Arial" charset="0"/>
                <a:cs typeface="Arial" charset="0"/>
              </a:rPr>
              <a:t>със</a:t>
            </a:r>
            <a:r>
              <a:rPr lang="ru-RU" altLang="bg-BG" sz="2800" dirty="0">
                <a:latin typeface="Arial" charset="0"/>
                <a:cs typeface="Arial" charset="0"/>
              </a:rPr>
              <a:t> </a:t>
            </a:r>
            <a:r>
              <a:rPr lang="ru-RU" altLang="bg-BG" sz="2800" dirty="0" err="1">
                <a:latin typeface="Arial" charset="0"/>
                <a:cs typeface="Arial" charset="0"/>
              </a:rPr>
              <a:t>ситуацията</a:t>
            </a:r>
            <a:r>
              <a:rPr lang="ru-RU" altLang="bg-BG" sz="2800" dirty="0">
                <a:latin typeface="Arial" charset="0"/>
                <a:cs typeface="Arial" charset="0"/>
              </a:rPr>
              <a:t> </a:t>
            </a:r>
            <a:r>
              <a:rPr lang="ru-RU" altLang="bg-BG" sz="2800" dirty="0" err="1">
                <a:latin typeface="Arial" charset="0"/>
                <a:cs typeface="Arial" charset="0"/>
              </a:rPr>
              <a:t>активира</a:t>
            </a:r>
            <a:r>
              <a:rPr lang="ru-RU" altLang="bg-BG" sz="2800" dirty="0">
                <a:latin typeface="Arial" charset="0"/>
                <a:cs typeface="Arial" charset="0"/>
              </a:rPr>
              <a:t> </a:t>
            </a:r>
            <a:r>
              <a:rPr lang="ru-RU" altLang="bg-BG" sz="2800" dirty="0" err="1">
                <a:latin typeface="Arial" charset="0"/>
                <a:cs typeface="Arial" charset="0"/>
              </a:rPr>
              <a:t>преживявания</a:t>
            </a:r>
            <a:r>
              <a:rPr lang="ru-RU" altLang="bg-BG" sz="2800" dirty="0">
                <a:latin typeface="Arial" charset="0"/>
                <a:cs typeface="Arial" charset="0"/>
              </a:rPr>
              <a:t> на </a:t>
            </a:r>
            <a:r>
              <a:rPr lang="ru-RU" altLang="bg-BG" sz="2800" dirty="0" err="1">
                <a:latin typeface="Arial" charset="0"/>
                <a:cs typeface="Arial" charset="0"/>
              </a:rPr>
              <a:t>безпомощност</a:t>
            </a:r>
            <a:r>
              <a:rPr lang="ru-RU" altLang="bg-BG" sz="2800" dirty="0">
                <a:latin typeface="Arial" charset="0"/>
                <a:cs typeface="Arial" charset="0"/>
              </a:rPr>
              <a:t>.</a:t>
            </a:r>
          </a:p>
          <a:p>
            <a:endParaRPr lang="bg-BG" altLang="bg-BG" dirty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7772400" cy="1143000"/>
          </a:xfrm>
        </p:spPr>
        <p:txBody>
          <a:bodyPr/>
          <a:lstStyle/>
          <a:p>
            <a:pPr eaLnBrk="1" hangingPunct="1"/>
            <a:r>
              <a:rPr lang="bg-BG" altLang="en-US" sz="4000" b="1">
                <a:solidFill>
                  <a:schemeClr val="tx1"/>
                </a:solidFill>
                <a:latin typeface="Arial" charset="0"/>
                <a:cs typeface="Arial" charset="0"/>
              </a:rPr>
              <a:t>Психологични аспекти на заболяванията</a:t>
            </a:r>
            <a:endParaRPr lang="en-US" altLang="en-US" sz="40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bg-BG" sz="2600">
                <a:latin typeface="Arial" charset="0"/>
                <a:cs typeface="Arial" charset="0"/>
              </a:rPr>
              <a:t>В </a:t>
            </a:r>
            <a:r>
              <a:rPr lang="ru-RU" altLang="bg-BG" sz="2600" i="1">
                <a:latin typeface="Arial" charset="0"/>
                <a:cs typeface="Arial" charset="0"/>
              </a:rPr>
              <a:t>хода на боледуване </a:t>
            </a:r>
            <a:r>
              <a:rPr lang="ru-RU" altLang="bg-BG" sz="2600">
                <a:latin typeface="Arial" charset="0"/>
                <a:cs typeface="Arial" charset="0"/>
              </a:rPr>
              <a:t>психологичните преживявания претърпяват промяна, свързана с евентуални резултати от изследвания, хода на болестта, придобитите нови познания за заболяването и изхода от него.</a:t>
            </a:r>
          </a:p>
          <a:p>
            <a:r>
              <a:rPr lang="ru-RU" altLang="bg-BG" sz="2600">
                <a:latin typeface="Arial" charset="0"/>
                <a:cs typeface="Arial" charset="0"/>
              </a:rPr>
              <a:t>Съществено значение за тази динамика имат личността, характера на заболяването и възрастта на пациента</a:t>
            </a:r>
            <a:endParaRPr lang="bg-BG" altLang="bg-BG" sz="26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7772400" cy="1143000"/>
          </a:xfrm>
        </p:spPr>
        <p:txBody>
          <a:bodyPr/>
          <a:lstStyle/>
          <a:p>
            <a:pPr eaLnBrk="1" hangingPunct="1"/>
            <a:r>
              <a:rPr lang="bg-BG" altLang="en-US" sz="4000" b="1">
                <a:solidFill>
                  <a:schemeClr val="tx1"/>
                </a:solidFill>
                <a:latin typeface="Arial" charset="0"/>
                <a:cs typeface="Arial" charset="0"/>
              </a:rPr>
              <a:t>Психологични аспекти на заболяванията</a:t>
            </a:r>
            <a:endParaRPr lang="en-US" altLang="en-US" sz="40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лавие 1"/>
          <p:cNvSpPr>
            <a:spLocks noGrp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bg-BG" altLang="bg-BG" sz="3500" b="1">
                <a:latin typeface="Arial" charset="0"/>
                <a:cs typeface="Arial" charset="0"/>
              </a:rPr>
              <a:t>Възрастови особености на поведението в болестта - деца</a:t>
            </a:r>
          </a:p>
        </p:txBody>
      </p:sp>
      <p:sp>
        <p:nvSpPr>
          <p:cNvPr id="3072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39750" y="1916113"/>
            <a:ext cx="8208963" cy="4114800"/>
          </a:xfrm>
        </p:spPr>
        <p:txBody>
          <a:bodyPr/>
          <a:lstStyle/>
          <a:p>
            <a:r>
              <a:rPr lang="ru-RU" altLang="bg-BG" sz="2800">
                <a:latin typeface="Arial" charset="0"/>
                <a:cs typeface="Arial" charset="0"/>
              </a:rPr>
              <a:t>До третата си година детето няма представа за болест, а до 5 - 6 години няма изградена представа за смърт вследствие на собствена болест, т.е. не може да схване опасността на заболявания с неблагопри</a:t>
            </a:r>
            <a:r>
              <a:rPr lang="bg-BG" altLang="bg-BG" sz="2800">
                <a:latin typeface="Arial" charset="0"/>
                <a:cs typeface="Arial" charset="0"/>
              </a:rPr>
              <a:t>ятна прогноза.</a:t>
            </a:r>
          </a:p>
          <a:p>
            <a:r>
              <a:rPr lang="ru-RU" altLang="bg-BG" sz="2800">
                <a:latin typeface="Arial" charset="0"/>
                <a:cs typeface="Arial" charset="0"/>
              </a:rPr>
              <a:t>В детска възраст доминират усещанията за несигурност. През периода на заболяването се наблюдава по-голяма от </a:t>
            </a:r>
            <a:r>
              <a:rPr lang="bg-BG" altLang="bg-BG" sz="2800">
                <a:latin typeface="Arial" charset="0"/>
                <a:cs typeface="Arial" charset="0"/>
              </a:rPr>
              <a:t>обичайната свързаност с родителите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лавие 1"/>
          <p:cNvSpPr>
            <a:spLocks noGrp="1"/>
          </p:cNvSpPr>
          <p:nvPr>
            <p:ph type="title"/>
          </p:nvPr>
        </p:nvSpPr>
        <p:spPr>
          <a:xfrm>
            <a:off x="684213" y="476250"/>
            <a:ext cx="7772400" cy="1163638"/>
          </a:xfrm>
        </p:spPr>
        <p:txBody>
          <a:bodyPr/>
          <a:lstStyle/>
          <a:p>
            <a:pPr eaLnBrk="1" hangingPunct="1"/>
            <a:r>
              <a:rPr lang="bg-BG" altLang="bg-BG" sz="3000" b="1">
                <a:latin typeface="Arial" charset="0"/>
                <a:cs typeface="Arial" charset="0"/>
              </a:rPr>
              <a:t>Структура на личността според психоаналитичната теория на Фройд</a:t>
            </a:r>
          </a:p>
        </p:txBody>
      </p:sp>
      <p:sp>
        <p:nvSpPr>
          <p:cNvPr id="4099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85800" y="1700213"/>
            <a:ext cx="7772400" cy="4608512"/>
          </a:xfrm>
        </p:spPr>
        <p:txBody>
          <a:bodyPr/>
          <a:lstStyle/>
          <a:p>
            <a:pPr eaLnBrk="1" hangingPunct="1"/>
            <a:r>
              <a:rPr lang="bg-BG" altLang="bg-BG" sz="2400" dirty="0">
                <a:latin typeface="Arial" charset="0"/>
                <a:cs typeface="Arial" charset="0"/>
              </a:rPr>
              <a:t>Личността е изградена от 3 основни компонента, някои от аспектите на които са несъзнавани: </a:t>
            </a:r>
            <a:r>
              <a:rPr lang="en-US" altLang="bg-BG" sz="2400" dirty="0">
                <a:latin typeface="Arial" charset="0"/>
                <a:cs typeface="Arial" charset="0"/>
              </a:rPr>
              <a:t>Id, Ego </a:t>
            </a:r>
            <a:r>
              <a:rPr lang="bg-BG" altLang="bg-BG" sz="2400" dirty="0">
                <a:latin typeface="Arial" charset="0"/>
                <a:cs typeface="Arial" charset="0"/>
              </a:rPr>
              <a:t>и </a:t>
            </a:r>
            <a:r>
              <a:rPr lang="en-US" altLang="bg-BG" sz="2400" dirty="0">
                <a:latin typeface="Arial" charset="0"/>
                <a:cs typeface="Arial" charset="0"/>
              </a:rPr>
              <a:t>Superego</a:t>
            </a:r>
            <a:endParaRPr lang="en-US" altLang="bg-BG" sz="2400" i="1" dirty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bg-BG" sz="2400" dirty="0">
                <a:latin typeface="Arial" charset="0"/>
                <a:cs typeface="Arial" charset="0"/>
              </a:rPr>
              <a:t>Id </a:t>
            </a:r>
            <a:r>
              <a:rPr lang="bg-BG" altLang="bg-BG" sz="2400" dirty="0">
                <a:latin typeface="Arial" charset="0"/>
                <a:cs typeface="Arial" charset="0"/>
              </a:rPr>
              <a:t>е вродения компонент на личността. Представлява психологична експресия на биологични нагони (глад, жажда, необходимост от сън и т.н.).</a:t>
            </a:r>
            <a:r>
              <a:rPr lang="en-US" altLang="bg-BG" sz="2400" dirty="0">
                <a:latin typeface="Arial" charset="0"/>
                <a:cs typeface="Arial" charset="0"/>
              </a:rPr>
              <a:t> </a:t>
            </a:r>
            <a:r>
              <a:rPr lang="bg-BG" altLang="bg-BG" sz="2400" dirty="0">
                <a:latin typeface="Arial" charset="0"/>
                <a:cs typeface="Arial" charset="0"/>
              </a:rPr>
              <a:t>Следва принципа на удоволствието, търсейки начини за задоволяване на нагоните.</a:t>
            </a:r>
          </a:p>
          <a:p>
            <a:pPr eaLnBrk="1" hangingPunct="1"/>
            <a:r>
              <a:rPr lang="bg-BG" altLang="bg-BG" sz="2400" dirty="0">
                <a:latin typeface="Arial" charset="0"/>
                <a:cs typeface="Arial" charset="0"/>
              </a:rPr>
              <a:t>Въпреки че е най-рано проявяващия се компонент на личността, </a:t>
            </a:r>
            <a:r>
              <a:rPr lang="en-US" altLang="bg-BG" sz="2400" dirty="0">
                <a:latin typeface="Arial" charset="0"/>
                <a:cs typeface="Arial" charset="0"/>
              </a:rPr>
              <a:t>Id </a:t>
            </a:r>
            <a:r>
              <a:rPr lang="bg-BG" altLang="bg-BG" sz="2400" dirty="0">
                <a:latin typeface="Arial" charset="0"/>
                <a:cs typeface="Arial" charset="0"/>
              </a:rPr>
              <a:t>никога не изчезва и остава завинаги част от личността на възрастните.</a:t>
            </a:r>
            <a:r>
              <a:rPr lang="en-US" altLang="bg-BG" sz="2400" dirty="0">
                <a:latin typeface="Arial" charset="0"/>
                <a:cs typeface="Arial" charset="0"/>
              </a:rPr>
              <a:t> </a:t>
            </a:r>
            <a:endParaRPr lang="bg-BG" altLang="bg-BG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95288" y="1628775"/>
            <a:ext cx="8497887" cy="4114800"/>
          </a:xfrm>
        </p:spPr>
        <p:txBody>
          <a:bodyPr/>
          <a:lstStyle/>
          <a:p>
            <a:r>
              <a:rPr lang="ru-RU" altLang="bg-BG" sz="2600">
                <a:latin typeface="Arial" charset="0"/>
                <a:cs typeface="Arial" charset="0"/>
              </a:rPr>
              <a:t>Лекаря и членовете на терапевтичният екип в началото се възприемат като непознати и застрашаващи. </a:t>
            </a:r>
          </a:p>
          <a:p>
            <a:r>
              <a:rPr lang="ru-RU" altLang="bg-BG" sz="2600">
                <a:latin typeface="Arial" charset="0"/>
                <a:cs typeface="Arial" charset="0"/>
              </a:rPr>
              <a:t>В хода на лечението тази представа обикновено търпи промяна, която до голяма степен зависи от поведението на медицинския персонал и изхода от лечението.</a:t>
            </a:r>
          </a:p>
          <a:p>
            <a:r>
              <a:rPr lang="ru-RU" altLang="bg-BG" sz="2600">
                <a:latin typeface="Arial" charset="0"/>
                <a:cs typeface="Arial" charset="0"/>
              </a:rPr>
              <a:t>„Най-балансираната“ група пациенти са тези между 7 и 11 години. Те разбират същността на понятието болест, ролята на лекаря и медицинските сестри в процеса на лечението и справянето с </a:t>
            </a:r>
            <a:r>
              <a:rPr lang="bg-BG" altLang="bg-BG" sz="2600">
                <a:latin typeface="Arial" charset="0"/>
                <a:cs typeface="Arial" charset="0"/>
              </a:rPr>
              <a:t>болестта.</a:t>
            </a:r>
            <a:endParaRPr lang="en-US" altLang="bg-BG" sz="2600">
              <a:latin typeface="Arial" charset="0"/>
              <a:cs typeface="Arial" charset="0"/>
            </a:endParaRPr>
          </a:p>
        </p:txBody>
      </p:sp>
      <p:sp>
        <p:nvSpPr>
          <p:cNvPr id="31747" name="Заглавие 1"/>
          <p:cNvSpPr>
            <a:spLocks noGrp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bg-BG" altLang="bg-BG" sz="4000" b="1"/>
              <a:t>Възрастови особености на поведението в болестта - деца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1"/>
          <p:cNvSpPr>
            <a:spLocks noGrp="1"/>
          </p:cNvSpPr>
          <p:nvPr>
            <p:ph idx="1"/>
          </p:nvPr>
        </p:nvSpPr>
        <p:spPr>
          <a:xfrm>
            <a:off x="684213" y="1844675"/>
            <a:ext cx="7991475" cy="4114800"/>
          </a:xfrm>
        </p:spPr>
        <p:txBody>
          <a:bodyPr/>
          <a:lstStyle/>
          <a:p>
            <a:r>
              <a:rPr lang="ru-RU" altLang="bg-BG" sz="2500">
                <a:latin typeface="Arial" charset="0"/>
                <a:cs typeface="Arial" charset="0"/>
              </a:rPr>
              <a:t>В периода на пубертета хронично болните стават много труден контингент.</a:t>
            </a:r>
          </a:p>
          <a:p>
            <a:r>
              <a:rPr lang="ru-RU" altLang="bg-BG" sz="2500">
                <a:latin typeface="Arial" charset="0"/>
                <a:cs typeface="Arial" charset="0"/>
              </a:rPr>
              <a:t>Характерното за тази възраст отрицание и протест към всичко и всички започва да се проявява и по отношение на болестта и лечението.</a:t>
            </a:r>
          </a:p>
          <a:p>
            <a:r>
              <a:rPr lang="ru-RU" altLang="bg-BG" sz="2500">
                <a:latin typeface="Arial" charset="0"/>
                <a:cs typeface="Arial" charset="0"/>
              </a:rPr>
              <a:t>В тази възраст започват да се изживяват много болезнено мутилации </a:t>
            </a:r>
            <a:r>
              <a:rPr lang="bg-BG" altLang="bg-BG" sz="2500">
                <a:latin typeface="Arial" charset="0"/>
                <a:cs typeface="Arial" charset="0"/>
              </a:rPr>
              <a:t>(обезобразяващи белези, паретични явления </a:t>
            </a:r>
            <a:r>
              <a:rPr lang="ru-RU" altLang="bg-BG" sz="2500">
                <a:latin typeface="Arial" charset="0"/>
                <a:cs typeface="Arial" charset="0"/>
              </a:rPr>
              <a:t>загуба на части от крайници и др). Доказано е, че вродените дефекти се приемат по-лесно от придобитите. Този факт се обяснява с липсата на преживяване </a:t>
            </a:r>
            <a:r>
              <a:rPr lang="bg-BG" altLang="bg-BG" sz="2500">
                <a:latin typeface="Arial" charset="0"/>
                <a:cs typeface="Arial" charset="0"/>
              </a:rPr>
              <a:t>за загуба</a:t>
            </a:r>
          </a:p>
        </p:txBody>
      </p:sp>
      <p:sp>
        <p:nvSpPr>
          <p:cNvPr id="32771" name="Заглавие 1"/>
          <p:cNvSpPr>
            <a:spLocks noGrp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bg-BG" altLang="bg-BG" sz="3500" b="1">
                <a:latin typeface="Arial" charset="0"/>
                <a:cs typeface="Arial" charset="0"/>
              </a:rPr>
              <a:t>Възрастови особености на поведението в болестта - юноши</a:t>
            </a:r>
          </a:p>
        </p:txBody>
      </p:sp>
    </p:spTree>
  </p:cSld>
  <p:clrMapOvr>
    <a:masterClrMapping/>
  </p:clrMapOvr>
  <p:transition>
    <p:check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539750" y="1484313"/>
            <a:ext cx="7989888" cy="4824412"/>
          </a:xfrm>
        </p:spPr>
        <p:txBody>
          <a:bodyPr/>
          <a:lstStyle/>
          <a:p>
            <a:pPr>
              <a:defRPr/>
            </a:pP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Поведението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възрастните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хора (над 65 год.) по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време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боледуване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трябва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да се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разглежда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 в контекста на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промените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настъпващи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нормалното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стареене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. Те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засягат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физическите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психическите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способности,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както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цялостния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социален живот. </a:t>
            </a:r>
          </a:p>
          <a:p>
            <a:pPr>
              <a:defRPr/>
            </a:pP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Намаляват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физическата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сила,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издръжливостта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на психически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натоварвания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инициативността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r>
              <a:rPr lang="bg-BG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Ин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тересите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се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стесняват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, нови задачи не се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предприемат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поради нежелание 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намалени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интереси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) или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поради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преценка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безсмисленост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Снижават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се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възможностите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altLang="bg-BG" sz="2300" dirty="0" err="1">
                <a:latin typeface="Arial" panose="020B0604020202020204" pitchFamily="34" charset="0"/>
                <a:cs typeface="Arial" panose="020B0604020202020204" pitchFamily="34" charset="0"/>
              </a:rPr>
              <a:t>паметта</a:t>
            </a:r>
            <a:r>
              <a:rPr lang="ru-RU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altLang="bg-BG" sz="2300" dirty="0">
                <a:latin typeface="Arial" panose="020B0604020202020204" pitchFamily="34" charset="0"/>
                <a:cs typeface="Arial" panose="020B0604020202020204" pitchFamily="34" charset="0"/>
              </a:rPr>
              <a:t>и нейната пластичност.</a:t>
            </a:r>
            <a:endParaRPr lang="en-US" altLang="bg-BG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endParaRPr lang="bg-BG" altLang="bg-BG" sz="2800" dirty="0"/>
          </a:p>
        </p:txBody>
      </p:sp>
      <p:sp>
        <p:nvSpPr>
          <p:cNvPr id="33795" name="Заглавие 1"/>
          <p:cNvSpPr>
            <a:spLocks noGrp="1"/>
          </p:cNvSpPr>
          <p:nvPr>
            <p:ph type="title"/>
          </p:nvPr>
        </p:nvSpPr>
        <p:spPr>
          <a:xfrm>
            <a:off x="611188" y="404813"/>
            <a:ext cx="7993062" cy="1143000"/>
          </a:xfrm>
        </p:spPr>
        <p:txBody>
          <a:bodyPr/>
          <a:lstStyle/>
          <a:p>
            <a:pPr eaLnBrk="1" hangingPunct="1"/>
            <a:r>
              <a:rPr lang="bg-BG" altLang="bg-BG" sz="3300" b="1">
                <a:latin typeface="Arial" charset="0"/>
                <a:cs typeface="Arial" charset="0"/>
              </a:rPr>
              <a:t>Пациенти в напреднала възраст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1"/>
          <p:cNvSpPr>
            <a:spLocks noGrp="1"/>
          </p:cNvSpPr>
          <p:nvPr>
            <p:ph idx="1"/>
          </p:nvPr>
        </p:nvSpPr>
        <p:spPr>
          <a:xfrm>
            <a:off x="684213" y="1484313"/>
            <a:ext cx="7772400" cy="4403725"/>
          </a:xfrm>
        </p:spPr>
        <p:txBody>
          <a:bodyPr/>
          <a:lstStyle/>
          <a:p>
            <a:r>
              <a:rPr lang="bg-BG" altLang="bg-BG" sz="2500">
                <a:latin typeface="Arial" charset="0"/>
                <a:cs typeface="Arial" charset="0"/>
              </a:rPr>
              <a:t>На този де</a:t>
            </a:r>
            <a:r>
              <a:rPr lang="ru-RU" altLang="bg-BG" sz="2500">
                <a:latin typeface="Arial" charset="0"/>
                <a:cs typeface="Arial" charset="0"/>
              </a:rPr>
              <a:t>пресивен фон към всички „загуби“ се добавят и страданията, обичайно </a:t>
            </a:r>
            <a:r>
              <a:rPr lang="bg-BG" altLang="bg-BG" sz="2500">
                <a:latin typeface="Arial" charset="0"/>
                <a:cs typeface="Arial" charset="0"/>
              </a:rPr>
              <a:t>свързани с хронични заболявания.</a:t>
            </a:r>
          </a:p>
          <a:p>
            <a:r>
              <a:rPr lang="ru-RU" altLang="bg-BG" sz="2500">
                <a:latin typeface="Arial" charset="0"/>
                <a:cs typeface="Arial" charset="0"/>
              </a:rPr>
              <a:t>От една страна лицата в тази възраст започват по-трудно да се адаптират в болнична среда, а от друга някои от тях виждат сигурност в болничните условия и развиват хоспитализъм (симулират или агравират оплакванията си)</a:t>
            </a:r>
          </a:p>
          <a:p>
            <a:r>
              <a:rPr lang="bg-BG" altLang="bg-BG" sz="2500">
                <a:latin typeface="Arial" charset="0"/>
                <a:cs typeface="Arial" charset="0"/>
              </a:rPr>
              <a:t>Отношението към </a:t>
            </a:r>
            <a:r>
              <a:rPr lang="ru-RU" altLang="bg-BG" sz="2500">
                <a:latin typeface="Arial" charset="0"/>
                <a:cs typeface="Arial" charset="0"/>
              </a:rPr>
              <a:t>болестта се променя и тя се ползва като причина за търсене на внимание, както от близки, така и от медицинския персонал</a:t>
            </a:r>
          </a:p>
          <a:p>
            <a:endParaRPr lang="ru-RU" altLang="bg-BG"/>
          </a:p>
          <a:p>
            <a:endParaRPr lang="ru-RU" altLang="bg-BG"/>
          </a:p>
        </p:txBody>
      </p:sp>
      <p:sp>
        <p:nvSpPr>
          <p:cNvPr id="34819" name="Заглавие 1"/>
          <p:cNvSpPr>
            <a:spLocks noGrp="1"/>
          </p:cNvSpPr>
          <p:nvPr>
            <p:ph type="title"/>
          </p:nvPr>
        </p:nvSpPr>
        <p:spPr>
          <a:xfrm>
            <a:off x="611188" y="404813"/>
            <a:ext cx="7993062" cy="1143000"/>
          </a:xfrm>
        </p:spPr>
        <p:txBody>
          <a:bodyPr/>
          <a:lstStyle/>
          <a:p>
            <a:pPr eaLnBrk="1" hangingPunct="1"/>
            <a:r>
              <a:rPr lang="bg-BG" altLang="bg-BG" sz="3300" b="1">
                <a:latin typeface="Arial" charset="0"/>
                <a:cs typeface="Arial" charset="0"/>
              </a:rPr>
              <a:t>Пациенти в напреднала възраст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000" b="1">
                <a:latin typeface="Arial" charset="0"/>
                <a:cs typeface="Arial" charset="0"/>
              </a:rPr>
              <a:t>Структура на личността според психоаналитичната теория на Фройд</a:t>
            </a:r>
          </a:p>
        </p:txBody>
      </p:sp>
      <p:sp>
        <p:nvSpPr>
          <p:cNvPr id="512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95288" y="1700213"/>
            <a:ext cx="8208962" cy="4395787"/>
          </a:xfrm>
        </p:spPr>
        <p:txBody>
          <a:bodyPr/>
          <a:lstStyle/>
          <a:p>
            <a:pPr eaLnBrk="1" hangingPunct="1"/>
            <a:r>
              <a:rPr lang="en-US" altLang="bg-BG" sz="2500">
                <a:latin typeface="Arial" charset="0"/>
                <a:cs typeface="Arial" charset="0"/>
              </a:rPr>
              <a:t>Ego</a:t>
            </a:r>
            <a:r>
              <a:rPr lang="bg-BG" altLang="bg-BG" sz="2500">
                <a:latin typeface="Arial" charset="0"/>
                <a:cs typeface="Arial" charset="0"/>
              </a:rPr>
              <a:t>-то възниква с индивидуалния опит. Поражда се в резултат на различни фрустрации, както и поради необходимостта да се справим със заобикалящия ни свят.</a:t>
            </a:r>
            <a:r>
              <a:rPr lang="bg-BG" altLang="bg-BG" sz="2500" b="1"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bg-BG" altLang="bg-BG" sz="2500">
                <a:latin typeface="Arial" charset="0"/>
                <a:cs typeface="Arial" charset="0"/>
              </a:rPr>
              <a:t>Следва принципа на реалността и помага на индивида да толерира фрустрациите и да преодолее пречките пред удовлетворяването на потребностите</a:t>
            </a:r>
            <a:r>
              <a:rPr lang="en-US" altLang="bg-BG" sz="2500"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altLang="bg-BG" sz="2500" b="1">
                <a:latin typeface="Arial" charset="0"/>
                <a:cs typeface="Arial" charset="0"/>
              </a:rPr>
              <a:t>Ego</a:t>
            </a:r>
            <a:r>
              <a:rPr lang="bg-BG" altLang="bg-BG" sz="2500">
                <a:latin typeface="Arial" charset="0"/>
                <a:cs typeface="Arial" charset="0"/>
              </a:rPr>
              <a:t>-то започва да се развива около 2-3 годишна възраст (успоредно с развитието на речта) и подобно на </a:t>
            </a:r>
            <a:r>
              <a:rPr lang="en-US" altLang="bg-BG" sz="2500">
                <a:latin typeface="Arial" charset="0"/>
                <a:cs typeface="Arial" charset="0"/>
              </a:rPr>
              <a:t>Id-</a:t>
            </a:r>
            <a:r>
              <a:rPr lang="bg-BG" altLang="bg-BG" sz="2500">
                <a:latin typeface="Arial" charset="0"/>
                <a:cs typeface="Arial" charset="0"/>
              </a:rPr>
              <a:t>а остава завинаги част от личността в зряла възраст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altLang="bg-BG" sz="3000" b="1">
                <a:latin typeface="Arial" charset="0"/>
                <a:cs typeface="Arial" charset="0"/>
              </a:rPr>
              <a:t>Структура на личността според психоаналитичната теория на Фройд</a:t>
            </a:r>
          </a:p>
        </p:txBody>
      </p:sp>
      <p:sp>
        <p:nvSpPr>
          <p:cNvPr id="6147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bg-BG">
                <a:latin typeface="Arial" charset="0"/>
                <a:cs typeface="Arial" charset="0"/>
              </a:rPr>
              <a:t>Superego-</a:t>
            </a:r>
            <a:r>
              <a:rPr lang="bg-BG" altLang="bg-BG">
                <a:latin typeface="Arial" charset="0"/>
                <a:cs typeface="Arial" charset="0"/>
              </a:rPr>
              <a:t>то се появява последно в индивидуалното развитие</a:t>
            </a:r>
          </a:p>
          <a:p>
            <a:pPr eaLnBrk="1" hangingPunct="1"/>
            <a:r>
              <a:rPr lang="bg-BG" altLang="bg-BG">
                <a:latin typeface="Arial" charset="0"/>
                <a:cs typeface="Arial" charset="0"/>
              </a:rPr>
              <a:t>То отразява влиянието на семейството, обществото и заобикалящата културна среда върху развитието на ценности и норми за повдение в растящото дете.</a:t>
            </a:r>
            <a:r>
              <a:rPr lang="en-US" altLang="bg-BG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04788"/>
            <a:ext cx="6408738" cy="865187"/>
          </a:xfrm>
        </p:spPr>
        <p:txBody>
          <a:bodyPr/>
          <a:lstStyle/>
          <a:p>
            <a:pPr eaLnBrk="1" hangingPunct="1"/>
            <a:r>
              <a:rPr lang="bg-BG" altLang="en-US" sz="3600" b="1">
                <a:latin typeface="Arial" charset="0"/>
                <a:cs typeface="Arial" charset="0"/>
              </a:rPr>
              <a:t>Теория на Фройд</a:t>
            </a:r>
            <a:endParaRPr lang="en-US" altLang="en-US" sz="3600" b="1">
              <a:latin typeface="Arial" charset="0"/>
              <a:cs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484313"/>
            <a:ext cx="38100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Monotype Sorts" pitchFamily="2" charset="2"/>
              <a:buChar char="s"/>
            </a:pPr>
            <a:r>
              <a:rPr lang="bg-BG" altLang="en-US" sz="2500">
                <a:latin typeface="Arial" charset="0"/>
                <a:cs typeface="Arial" charset="0"/>
              </a:rPr>
              <a:t>Нива на осъзнаване</a:t>
            </a:r>
            <a:endParaRPr lang="en-US" altLang="en-US" sz="250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bg-BG" altLang="en-US" sz="2300">
                <a:latin typeface="Arial" charset="0"/>
                <a:cs typeface="Arial" charset="0"/>
              </a:rPr>
              <a:t>Съзнавано</a:t>
            </a:r>
            <a:endParaRPr lang="en-US" altLang="en-US" sz="230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bg-BG" altLang="en-US">
                <a:latin typeface="Arial" charset="0"/>
                <a:cs typeface="Arial" charset="0"/>
              </a:rPr>
              <a:t>Това, което мислим в момента, т.е. за което имаме пълна представа</a:t>
            </a:r>
            <a:endParaRPr lang="en-US" altLang="en-US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bg-BG" altLang="en-US" sz="2300">
                <a:latin typeface="Arial" charset="0"/>
                <a:cs typeface="Arial" charset="0"/>
              </a:rPr>
              <a:t>Предсъзнавано</a:t>
            </a:r>
            <a:endParaRPr lang="en-US" altLang="en-US" sz="230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bg-BG" altLang="en-US">
                <a:latin typeface="Arial" charset="0"/>
                <a:cs typeface="Arial" charset="0"/>
              </a:rPr>
              <a:t>Спомени и др., които могат да бъдат извикани в паметта</a:t>
            </a:r>
            <a:endParaRPr lang="en-US" altLang="en-US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bg-BG" altLang="en-US" sz="2300">
                <a:latin typeface="Arial" charset="0"/>
                <a:cs typeface="Arial" charset="0"/>
              </a:rPr>
              <a:t>Несъзнавано</a:t>
            </a:r>
            <a:endParaRPr lang="en-US" altLang="en-US" sz="230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bg-BG" altLang="en-US">
                <a:latin typeface="Arial" charset="0"/>
                <a:cs typeface="Arial" charset="0"/>
              </a:rPr>
              <a:t>Желания</a:t>
            </a:r>
            <a:r>
              <a:rPr lang="en-US" altLang="en-US">
                <a:latin typeface="Arial" charset="0"/>
                <a:cs typeface="Arial" charset="0"/>
              </a:rPr>
              <a:t>, </a:t>
            </a:r>
            <a:r>
              <a:rPr lang="bg-BG" altLang="en-US">
                <a:latin typeface="Arial" charset="0"/>
                <a:cs typeface="Arial" charset="0"/>
              </a:rPr>
              <a:t>чувства, импулси и др., които са извън полето на съзнаваното</a:t>
            </a:r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32263" y="1484313"/>
            <a:ext cx="38100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Monotype Sorts" pitchFamily="2" charset="2"/>
              <a:buChar char="s"/>
            </a:pPr>
            <a:r>
              <a:rPr lang="bg-BG" altLang="en-US" sz="2500">
                <a:latin typeface="Arial" charset="0"/>
                <a:cs typeface="Arial" charset="0"/>
              </a:rPr>
              <a:t>Структура на личността</a:t>
            </a:r>
            <a:endParaRPr lang="en-US" altLang="en-US" sz="250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bg-BG" altLang="en-US">
                <a:latin typeface="Arial" charset="0"/>
                <a:cs typeface="Arial" charset="0"/>
              </a:rPr>
              <a:t>То</a:t>
            </a:r>
            <a:endParaRPr lang="en-US" altLang="en-US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bg-BG" altLang="en-US">
                <a:latin typeface="Arial" charset="0"/>
                <a:cs typeface="Arial" charset="0"/>
              </a:rPr>
              <a:t>Оперира на „принципа на удоволствието</a:t>
            </a:r>
            <a:r>
              <a:rPr lang="en-US" altLang="en-US">
                <a:latin typeface="Arial" charset="0"/>
                <a:cs typeface="Arial" charset="0"/>
              </a:rPr>
              <a:t>”</a:t>
            </a:r>
          </a:p>
          <a:p>
            <a:pPr lvl="1" eaLnBrk="1" hangingPunct="1">
              <a:lnSpc>
                <a:spcPct val="90000"/>
              </a:lnSpc>
            </a:pPr>
            <a:r>
              <a:rPr lang="bg-BG" altLang="en-US">
                <a:latin typeface="Arial" charset="0"/>
                <a:cs typeface="Arial" charset="0"/>
              </a:rPr>
              <a:t>Его</a:t>
            </a:r>
            <a:endParaRPr lang="en-US" altLang="en-US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bg-BG" altLang="en-US">
                <a:latin typeface="Arial" charset="0"/>
                <a:cs typeface="Arial" charset="0"/>
              </a:rPr>
              <a:t>Оперира на „принципа на реалността“</a:t>
            </a:r>
            <a:endParaRPr lang="en-US" altLang="en-US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bg-BG" altLang="en-US">
                <a:latin typeface="Arial" charset="0"/>
                <a:cs typeface="Arial" charset="0"/>
              </a:rPr>
              <a:t>Суперего</a:t>
            </a:r>
            <a:endParaRPr lang="en-US" altLang="en-US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bg-BG" altLang="en-US">
                <a:latin typeface="Arial" charset="0"/>
                <a:cs typeface="Arial" charset="0"/>
              </a:rPr>
              <a:t>Носител на нормите, ценностите и идеалите</a:t>
            </a:r>
            <a:endParaRPr lang="en-US" altLang="en-US">
              <a:latin typeface="Arial" charset="0"/>
              <a:cs typeface="Arial" charset="0"/>
            </a:endParaRPr>
          </a:p>
        </p:txBody>
      </p:sp>
      <p:pic>
        <p:nvPicPr>
          <p:cNvPr id="7173" name="Picture 5" descr="C:\Documents and Settings\Buddy\My Documents\Kathy\Psych100\Personality\freud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177800"/>
            <a:ext cx="19875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2" autoUpdateAnimBg="0"/>
      <p:bldP spid="7172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bg-BG" altLang="en-US" sz="3500" b="1">
                <a:latin typeface="Arial" charset="0"/>
                <a:cs typeface="Arial" charset="0"/>
              </a:rPr>
              <a:t>Формиране на поведението според психоанализата</a:t>
            </a:r>
            <a:endParaRPr lang="en-US" altLang="en-US" sz="3500" b="1">
              <a:latin typeface="Arial" charset="0"/>
              <a:cs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4395787"/>
          </a:xfrm>
        </p:spPr>
        <p:txBody>
          <a:bodyPr/>
          <a:lstStyle/>
          <a:p>
            <a:pPr eaLnBrk="1" hangingPunct="1">
              <a:buFont typeface="Monotype Sorts" pitchFamily="2" charset="2"/>
              <a:buChar char="s"/>
            </a:pPr>
            <a:r>
              <a:rPr lang="bg-BG" altLang="en-US" sz="3000">
                <a:latin typeface="Arial" charset="0"/>
                <a:cs typeface="Arial" charset="0"/>
              </a:rPr>
              <a:t>Тревожност се проявява тогава, когато: </a:t>
            </a:r>
            <a:endParaRPr lang="en-US" altLang="en-US" sz="3000">
              <a:latin typeface="Arial" charset="0"/>
              <a:cs typeface="Arial" charset="0"/>
            </a:endParaRPr>
          </a:p>
          <a:p>
            <a:pPr lvl="1" eaLnBrk="1" hangingPunct="1"/>
            <a:r>
              <a:rPr lang="bg-BG" altLang="en-US">
                <a:latin typeface="Arial" charset="0"/>
                <a:cs typeface="Arial" charset="0"/>
              </a:rPr>
              <a:t>Импулсите на </a:t>
            </a:r>
            <a:r>
              <a:rPr lang="en-US" altLang="en-US">
                <a:latin typeface="Arial" charset="0"/>
                <a:cs typeface="Arial" charset="0"/>
              </a:rPr>
              <a:t>Id </a:t>
            </a:r>
            <a:r>
              <a:rPr lang="bg-BG" altLang="en-US">
                <a:latin typeface="Arial" charset="0"/>
                <a:cs typeface="Arial" charset="0"/>
              </a:rPr>
              <a:t>заплашват да излязат от контрол</a:t>
            </a:r>
            <a:endParaRPr lang="en-US" altLang="en-US">
              <a:latin typeface="Arial" charset="0"/>
              <a:cs typeface="Arial" charset="0"/>
            </a:endParaRPr>
          </a:p>
          <a:p>
            <a:pPr lvl="1" eaLnBrk="1" hangingPunct="1"/>
            <a:r>
              <a:rPr lang="en-US" altLang="en-US">
                <a:latin typeface="Arial" charset="0"/>
                <a:cs typeface="Arial" charset="0"/>
              </a:rPr>
              <a:t>Ego</a:t>
            </a:r>
            <a:r>
              <a:rPr lang="bg-BG" altLang="en-US">
                <a:latin typeface="Arial" charset="0"/>
                <a:cs typeface="Arial" charset="0"/>
              </a:rPr>
              <a:t>-то възприема заплаха от външната среда</a:t>
            </a:r>
            <a:endParaRPr lang="en-US" altLang="en-US">
              <a:latin typeface="Arial" charset="0"/>
              <a:cs typeface="Arial" charset="0"/>
            </a:endParaRPr>
          </a:p>
          <a:p>
            <a:pPr eaLnBrk="1" hangingPunct="1">
              <a:buFont typeface="Monotype Sorts" pitchFamily="2" charset="2"/>
              <a:buChar char="s"/>
            </a:pPr>
            <a:r>
              <a:rPr lang="en-US" altLang="en-US" sz="3000">
                <a:latin typeface="Arial" charset="0"/>
                <a:cs typeface="Arial" charset="0"/>
              </a:rPr>
              <a:t>Ego</a:t>
            </a:r>
            <a:r>
              <a:rPr lang="bg-BG" altLang="en-US" sz="3000">
                <a:latin typeface="Arial" charset="0"/>
                <a:cs typeface="Arial" charset="0"/>
              </a:rPr>
              <a:t>-то се справя с проблема посредством: </a:t>
            </a:r>
            <a:endParaRPr lang="en-US" altLang="en-US" sz="3000">
              <a:latin typeface="Arial" charset="0"/>
              <a:cs typeface="Arial" charset="0"/>
            </a:endParaRPr>
          </a:p>
          <a:p>
            <a:pPr lvl="1" eaLnBrk="1" hangingPunct="1"/>
            <a:r>
              <a:rPr lang="bg-BG" altLang="en-US">
                <a:latin typeface="Arial" charset="0"/>
                <a:cs typeface="Arial" charset="0"/>
              </a:rPr>
              <a:t>Защитни механизми</a:t>
            </a:r>
          </a:p>
          <a:p>
            <a:pPr lvl="1" eaLnBrk="1" hangingPunct="1"/>
            <a:r>
              <a:rPr lang="bg-BG" altLang="en-US">
                <a:latin typeface="Arial" charset="0"/>
                <a:cs typeface="Arial" charset="0"/>
              </a:rPr>
              <a:t>Стратегии за справяне (зрели защитни механизми)</a:t>
            </a:r>
            <a:endParaRPr lang="en-US" alt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85800" y="1700213"/>
            <a:ext cx="7772400" cy="4395787"/>
          </a:xfrm>
        </p:spPr>
        <p:txBody>
          <a:bodyPr/>
          <a:lstStyle/>
          <a:p>
            <a:r>
              <a:rPr lang="ru-RU" altLang="bg-BG" sz="2500">
                <a:latin typeface="Arial" charset="0"/>
                <a:cs typeface="Arial" charset="0"/>
              </a:rPr>
              <a:t>Защитните механизми са психични стратегии, чрез които се</a:t>
            </a:r>
            <a:r>
              <a:rPr lang="en-US" altLang="bg-BG" sz="2500">
                <a:latin typeface="Arial" charset="0"/>
                <a:cs typeface="Arial" charset="0"/>
              </a:rPr>
              <a:t> </a:t>
            </a:r>
            <a:r>
              <a:rPr lang="ru-RU" altLang="bg-BG" sz="2500">
                <a:latin typeface="Arial" charset="0"/>
                <a:cs typeface="Arial" charset="0"/>
              </a:rPr>
              <a:t>редуцират или избягват негативните състояния </a:t>
            </a:r>
            <a:r>
              <a:rPr lang="en-US" altLang="bg-BG" sz="2500">
                <a:latin typeface="Arial" charset="0"/>
                <a:cs typeface="Arial" charset="0"/>
              </a:rPr>
              <a:t>– </a:t>
            </a:r>
            <a:r>
              <a:rPr lang="bg-BG" altLang="bg-BG" sz="2500">
                <a:latin typeface="Arial" charset="0"/>
                <a:cs typeface="Arial" charset="0"/>
              </a:rPr>
              <a:t>напр. </a:t>
            </a:r>
            <a:r>
              <a:rPr lang="ru-RU" altLang="bg-BG" sz="2500">
                <a:latin typeface="Arial" charset="0"/>
                <a:cs typeface="Arial" charset="0"/>
              </a:rPr>
              <a:t> конфликт, фрустрация,</a:t>
            </a:r>
            <a:r>
              <a:rPr lang="en-US" altLang="bg-BG" sz="2500">
                <a:latin typeface="Arial" charset="0"/>
                <a:cs typeface="Arial" charset="0"/>
              </a:rPr>
              <a:t> </a:t>
            </a:r>
            <a:r>
              <a:rPr lang="ru-RU" altLang="bg-BG" sz="2500">
                <a:latin typeface="Arial" charset="0"/>
                <a:cs typeface="Arial" charset="0"/>
              </a:rPr>
              <a:t>тревожност и стрес. </a:t>
            </a:r>
            <a:endParaRPr lang="en-US" altLang="bg-BG" sz="2500">
              <a:latin typeface="Arial" charset="0"/>
              <a:cs typeface="Arial" charset="0"/>
            </a:endParaRPr>
          </a:p>
          <a:p>
            <a:r>
              <a:rPr lang="ru-RU" altLang="bg-BG" sz="2500">
                <a:latin typeface="Arial" charset="0"/>
                <a:cs typeface="Arial" charset="0"/>
              </a:rPr>
              <a:t>Всеки човек използва характерен</a:t>
            </a:r>
            <a:r>
              <a:rPr lang="en-US" altLang="bg-BG" sz="2500">
                <a:latin typeface="Arial" charset="0"/>
                <a:cs typeface="Arial" charset="0"/>
              </a:rPr>
              <a:t> </a:t>
            </a:r>
            <a:r>
              <a:rPr lang="ru-RU" altLang="bg-BG" sz="2500">
                <a:latin typeface="Arial" charset="0"/>
                <a:cs typeface="Arial" charset="0"/>
              </a:rPr>
              <a:t>репертоар от психологични защитни механизми. </a:t>
            </a:r>
          </a:p>
          <a:p>
            <a:r>
              <a:rPr lang="ru-RU" altLang="bg-BG" sz="2500">
                <a:latin typeface="Arial" charset="0"/>
                <a:cs typeface="Arial" charset="0"/>
              </a:rPr>
              <a:t>Появата им може да бъде епизодична, като реакция на травматични събития, но някои от тях могат да се превърнат в част от лично</a:t>
            </a:r>
            <a:r>
              <a:rPr lang="bg-BG" altLang="bg-BG" sz="2500">
                <a:latin typeface="Arial" charset="0"/>
                <a:cs typeface="Arial" charset="0"/>
              </a:rPr>
              <a:t>стовата структура на индивида 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bg-BG" altLang="en-US" sz="3000" b="1">
                <a:latin typeface="Arial" charset="0"/>
                <a:cs typeface="Arial" charset="0"/>
              </a:rPr>
              <a:t>Формиране на поведението според психоанализата – защитни механизми</a:t>
            </a:r>
            <a:endParaRPr lang="en-US" altLang="en-US" sz="3000" b="1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bg-BG" sz="2400">
                <a:latin typeface="Arial" charset="0"/>
                <a:cs typeface="Arial" charset="0"/>
              </a:rPr>
              <a:t>Защитните механизми се включват автоматично, независимо от силата на волята и яснотата на съзнанието. </a:t>
            </a:r>
          </a:p>
          <a:p>
            <a:r>
              <a:rPr lang="ru-RU" altLang="bg-BG" sz="2400">
                <a:latin typeface="Arial" charset="0"/>
                <a:cs typeface="Arial" charset="0"/>
              </a:rPr>
              <a:t>Активират се при опасност от осъзнаване на мисъл, постъпка, намерение, които биха свидетелствали за собствена непочтенност, слабост, непълноценност, т.е. такива пораждащи тревожност и/или психичен дискомфорт. </a:t>
            </a:r>
          </a:p>
          <a:p>
            <a:r>
              <a:rPr lang="ru-RU" altLang="bg-BG" sz="2400">
                <a:latin typeface="Arial" charset="0"/>
                <a:cs typeface="Arial" charset="0"/>
              </a:rPr>
              <a:t>Ефективно действащия механизъм блокира достъпа до съзнанието на неблагоприятна информация или изопачава нейната значимост за индивида.</a:t>
            </a:r>
            <a:endParaRPr lang="bg-BG" altLang="bg-BG" sz="2400">
              <a:latin typeface="Arial" charset="0"/>
              <a:cs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bg-BG" altLang="en-US" sz="3000" b="1">
                <a:latin typeface="Arial" charset="0"/>
                <a:cs typeface="Arial" charset="0"/>
              </a:rPr>
              <a:t>Формиране на поведението според психоанализата – защитни механизми</a:t>
            </a:r>
            <a:endParaRPr lang="en-US" altLang="en-US" sz="3000" b="1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тема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тема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2311</Words>
  <Application>Microsoft Office PowerPoint</Application>
  <PresentationFormat>On-screen Show (4:3)</PresentationFormat>
  <Paragraphs>166</Paragraphs>
  <Slides>33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Monotype Sorts</vt:lpstr>
      <vt:lpstr>Times New Roman</vt:lpstr>
      <vt:lpstr>Default Design</vt:lpstr>
      <vt:lpstr>CorelDRAW.Graphic.10</vt:lpstr>
      <vt:lpstr>ПСИХОАНАЛИТИЧНА ТЕОРИЯ ЗА ЛИЧНОСТТА И ПСИХИЧНИЯ ЖИВОТ. МЕХАНИЗМИ НА ПСИХОЛОГИЧНА ЗАЩИТА; ВЪТРЕШНА КАРТИНА НА БОЛЕСТТА; ПОВЕДЕНИЕ НА БОЛЕДУВАНЕ; ПСИХОЛОГИЧНИ АСПЕКТИ НА ЗАБОЛЯВАНИЯТА В РАЗЛИЧНИ ВЪЗРАСТОВИ ПЕРИОДИ</vt:lpstr>
      <vt:lpstr>Психоаналитична теория</vt:lpstr>
      <vt:lpstr>Структура на личността според психоаналитичната теория на Фройд</vt:lpstr>
      <vt:lpstr>Структура на личността според психоаналитичната теория на Фройд</vt:lpstr>
      <vt:lpstr>Структура на личността според психоаналитичната теория на Фройд</vt:lpstr>
      <vt:lpstr>Теория на Фройд</vt:lpstr>
      <vt:lpstr>Формиране на поведението според психоанализата</vt:lpstr>
      <vt:lpstr>Формиране на поведението според психоанализата – защитни механизми</vt:lpstr>
      <vt:lpstr>Формиране на поведението според психоанализата – защитни механизми</vt:lpstr>
      <vt:lpstr>Формиране на външното поведение (личностов стил) според психоанализата - защитни механизми</vt:lpstr>
      <vt:lpstr>Защитни механизми според психоаналитичната теория </vt:lpstr>
      <vt:lpstr>Защитни механизми според психоаналитичната теория </vt:lpstr>
      <vt:lpstr>Защитни механизми според психоаналитичната теория </vt:lpstr>
      <vt:lpstr>Защитни механизми според психоаналитичната теория – зрели механизми</vt:lpstr>
      <vt:lpstr>Фази на личностовото развитие</vt:lpstr>
      <vt:lpstr>Психоаналитични типологии: типология на З. Фройд</vt:lpstr>
      <vt:lpstr>Вътрешна картина на болестта</vt:lpstr>
      <vt:lpstr>Вътрешна картина на болестта</vt:lpstr>
      <vt:lpstr>Вътрешна картина на болестта</vt:lpstr>
      <vt:lpstr>Отношение към болестта</vt:lpstr>
      <vt:lpstr>Отношение към болестта</vt:lpstr>
      <vt:lpstr>Отношение към болестта</vt:lpstr>
      <vt:lpstr>Поведение на боледуване</vt:lpstr>
      <vt:lpstr>Поведение на боледуване</vt:lpstr>
      <vt:lpstr>Психологични аспекти на заболяванията</vt:lpstr>
      <vt:lpstr>Психологични аспекти на заболяванията</vt:lpstr>
      <vt:lpstr>Психологични аспекти на заболяванията</vt:lpstr>
      <vt:lpstr>Психологични аспекти на заболяванията</vt:lpstr>
      <vt:lpstr>Възрастови особености на поведението в болестта - деца</vt:lpstr>
      <vt:lpstr>Възрастови особености на поведението в болестта - деца</vt:lpstr>
      <vt:lpstr>Възрастови особености на поведението в болестта - юноши</vt:lpstr>
      <vt:lpstr>Пациенти в напреднала възраст</vt:lpstr>
      <vt:lpstr>Пациенти в напреднала възраст</vt:lpstr>
    </vt:vector>
  </TitlesOfParts>
  <Company>Univeristy of California, San Diego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Herbst-Damm</dc:creator>
  <cp:lastModifiedBy>Windows User</cp:lastModifiedBy>
  <cp:revision>147</cp:revision>
  <cp:lastPrinted>2013-02-17T06:19:12Z</cp:lastPrinted>
  <dcterms:created xsi:type="dcterms:W3CDTF">2003-10-12T23:16:53Z</dcterms:created>
  <dcterms:modified xsi:type="dcterms:W3CDTF">2020-03-22T19:24:12Z</dcterms:modified>
</cp:coreProperties>
</file>