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23" r:id="rId2"/>
  </p:sldMasterIdLst>
  <p:notesMasterIdLst>
    <p:notesMasterId r:id="rId34"/>
  </p:notesMasterIdLst>
  <p:handoutMasterIdLst>
    <p:handoutMasterId r:id="rId35"/>
  </p:handoutMasterIdLst>
  <p:sldIdLst>
    <p:sldId id="419" r:id="rId3"/>
    <p:sldId id="294" r:id="rId4"/>
    <p:sldId id="295" r:id="rId5"/>
    <p:sldId id="338" r:id="rId6"/>
    <p:sldId id="334" r:id="rId7"/>
    <p:sldId id="320" r:id="rId8"/>
    <p:sldId id="339" r:id="rId9"/>
    <p:sldId id="321" r:id="rId10"/>
    <p:sldId id="322" r:id="rId11"/>
    <p:sldId id="335" r:id="rId12"/>
    <p:sldId id="323" r:id="rId13"/>
    <p:sldId id="324" r:id="rId14"/>
    <p:sldId id="325" r:id="rId15"/>
    <p:sldId id="326" r:id="rId16"/>
    <p:sldId id="340" r:id="rId17"/>
    <p:sldId id="327" r:id="rId18"/>
    <p:sldId id="341" r:id="rId19"/>
    <p:sldId id="342" r:id="rId20"/>
    <p:sldId id="328" r:id="rId21"/>
    <p:sldId id="343" r:id="rId22"/>
    <p:sldId id="344" r:id="rId23"/>
    <p:sldId id="345" r:id="rId24"/>
    <p:sldId id="346" r:id="rId25"/>
    <p:sldId id="329" r:id="rId26"/>
    <p:sldId id="330" r:id="rId27"/>
    <p:sldId id="348" r:id="rId28"/>
    <p:sldId id="331" r:id="rId29"/>
    <p:sldId id="349" r:id="rId30"/>
    <p:sldId id="332" r:id="rId31"/>
    <p:sldId id="350" r:id="rId32"/>
    <p:sldId id="333" r:id="rId33"/>
  </p:sldIdLst>
  <p:sldSz cx="9144000" cy="6858000" type="screen4x3"/>
  <p:notesSz cx="7099300" cy="10234613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anose="020B0A04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FFC70"/>
    <a:srgbClr val="99FF66"/>
    <a:srgbClr val="FF5050"/>
    <a:srgbClr val="FAE2EC"/>
    <a:srgbClr val="CCFFCC"/>
    <a:srgbClr val="FF00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708" autoAdjust="0"/>
  </p:normalViewPr>
  <p:slideViewPr>
    <p:cSldViewPr snapToGrid="0"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4032" y="-114"/>
      </p:cViewPr>
      <p:guideLst>
        <p:guide orient="horz" pos="3224"/>
        <p:guide pos="2236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A99C722-40CE-4F8A-8266-6F14B1AB6F6E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/>
              <a:t>Click to edit Master text styles</a:t>
            </a:r>
          </a:p>
          <a:p>
            <a:pPr lvl="1"/>
            <a:r>
              <a:rPr lang="bg-BG" altLang="bg-BG" noProof="0"/>
              <a:t>Second level</a:t>
            </a:r>
          </a:p>
          <a:p>
            <a:pPr lvl="2"/>
            <a:r>
              <a:rPr lang="bg-BG" altLang="bg-BG" noProof="0"/>
              <a:t>Third level</a:t>
            </a:r>
          </a:p>
          <a:p>
            <a:pPr lvl="3"/>
            <a:r>
              <a:rPr lang="bg-BG" altLang="bg-BG" noProof="0"/>
              <a:t>Fourth level</a:t>
            </a:r>
          </a:p>
          <a:p>
            <a:pPr lvl="4"/>
            <a:r>
              <a:rPr lang="bg-BG" altLang="bg-BG" noProof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E410D28-5B60-4FE7-BAE5-C4ADB6AB32B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D97A1E8-CF6E-4D65-84FB-05332DF6D4A5}" type="slidenum">
              <a:rPr lang="bg-BG" altLang="bg-BG" sz="1300">
                <a:latin typeface="Arial" panose="020B0604020202020204" pitchFamily="34" charset="0"/>
              </a:rPr>
              <a:pPr algn="r" eaLnBrk="1" hangingPunct="1"/>
              <a:t>1</a:t>
            </a:fld>
            <a:endParaRPr lang="bg-BG" altLang="bg-BG" sz="13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1FD70-AC6E-4613-BBDB-AC047553FEE2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85AAE-8EEF-4C9F-934B-EAB865FBD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0253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05BF-9558-4E4E-AB3A-C694E89691FA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ADD3F-BFBC-43DC-9FDB-73AE6D2E8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867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10C-F615-487B-8268-AD8756675251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0FAD-1C47-413B-BC85-82B6C52E2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2483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bg-BG" altLang="en-US" noProof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bg-BG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4CBD-D7E6-4BEB-9DF2-639065E7A3F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xmlns="" val="428883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4CFB7-5897-420E-8359-2B3AD50997D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FB53-1AD7-4F0A-A761-57801D23F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382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C3A0-9BB9-4758-AC70-E5AAA7567E94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0C58-8371-49C3-91F1-DB9BA8FE14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6144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D252-1D31-4832-A3C2-B906504740FC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05E62-D273-4A15-9590-1EA0ABA21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36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6E96B-FF83-4676-B61D-C191E3D16AD6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D0FC-DBA9-44DF-8B33-8A5E3BF184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0B4F-E378-4072-AB38-8BA26406DE6B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8F6A3-DEEC-42D7-823C-5CD3C5F64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768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86AF2-C6FF-4794-B4D4-39F754F2C729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9D05-1CAB-41C0-918B-86758F29A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403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6938-A73A-4E10-89E9-41ACFB9B29B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D48C-1354-467C-B88B-03FC20C8C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115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0E475-5367-4FE6-B966-17D18F501EF0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486C1-207B-4900-8635-A3A4C2962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4014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3A021D8-ADD9-47FB-AA37-584BF956E908}" type="datetimeFigureOut">
              <a:rPr lang="en-US" altLang="en-US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927DE59-0333-42F7-91BA-CDA51B904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Click to edit Master text styles</a:t>
            </a:r>
          </a:p>
          <a:p>
            <a:pPr lvl="1"/>
            <a:r>
              <a:rPr lang="bg-BG" altLang="en-US"/>
              <a:t>Second level</a:t>
            </a:r>
          </a:p>
          <a:p>
            <a:pPr lvl="2"/>
            <a:r>
              <a:rPr lang="bg-BG" altLang="en-US"/>
              <a:t>Third level</a:t>
            </a:r>
          </a:p>
          <a:p>
            <a:pPr lvl="3"/>
            <a:r>
              <a:rPr lang="bg-BG" altLang="en-US"/>
              <a:t>Fourth level</a:t>
            </a:r>
          </a:p>
          <a:p>
            <a:pPr lvl="4"/>
            <a:r>
              <a:rPr lang="bg-BG" altLang="en-US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+mn-cs"/>
              </a:defRPr>
            </a:lvl1pPr>
          </a:lstStyle>
          <a:p>
            <a:pPr>
              <a:defRPr/>
            </a:pPr>
            <a:fld id="{417D9679-1AFE-4839-AE6B-975E7CEDD4B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581275" y="901700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54887624"/>
              </p:ext>
            </p:extLst>
          </p:nvPr>
        </p:nvGraphicFramePr>
        <p:xfrm>
          <a:off x="428624" y="285068"/>
          <a:ext cx="862013" cy="882650"/>
        </p:xfrm>
        <a:graphic>
          <a:graphicData uri="http://schemas.openxmlformats.org/presentationml/2006/ole">
            <p:oleObj spid="_x0000_s22530" r:id="rId4" imgW="4785480" imgH="4894560" progId="">
              <p:embed/>
            </p:oleObj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 Black" panose="020B0A04020102020204" pitchFamily="34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-64008" y="192881"/>
            <a:ext cx="9144000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>
              <a:defRPr/>
            </a:pP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МЕДИЦИНСКИ УНИВЕРСИТЕТ 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bg-BG" altLang="en-US" sz="24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ПЛЕВЕН</a:t>
            </a:r>
            <a:endParaRPr lang="bg-BG" altLang="en-US" sz="2400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r>
              <a:rPr lang="bg-BG" altLang="en-US" sz="20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	ФАКУЛТЕТ </a:t>
            </a:r>
            <a:r>
              <a:rPr lang="bg-BG" altLang="en-US" sz="2000" b="1" dirty="0" smtClean="0">
                <a:solidFill>
                  <a:schemeClr val="accent4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„ЗДРАВНИ ГРИЖИ “</a:t>
            </a:r>
            <a:endParaRPr lang="en-US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ЦЕНТЪР ЗА ДИСТАНЦИОННО ОБУЧЕНИЕ</a:t>
            </a:r>
            <a:endParaRPr lang="bg-BG" altLang="en-US" b="1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  <a:p>
            <a:pPr algn="ctr">
              <a:defRPr/>
            </a:pPr>
            <a:endParaRPr lang="bg-BG" altLang="en-US" sz="2000" b="1" dirty="0">
              <a:solidFill>
                <a:schemeClr val="accent4">
                  <a:lumMod val="85000"/>
                  <a:lumOff val="15000"/>
                </a:schemeClr>
              </a:solidFill>
              <a:latin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265113" y="1644650"/>
            <a:ext cx="19685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Лекция </a:t>
            </a:r>
            <a:r>
              <a:rPr lang="bg-BG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№</a:t>
            </a:r>
            <a:r>
              <a:rPr lang="en-US" altLang="bg-BG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2</a:t>
            </a:r>
            <a:endParaRPr lang="bg-BG" altLang="bg-BG" dirty="0">
              <a:solidFill>
                <a:schemeClr val="accent4">
                  <a:lumMod val="85000"/>
                  <a:lumOff val="15000"/>
                </a:schemeClr>
              </a:solidFill>
              <a:cs typeface="+mn-cs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4233863" y="6038850"/>
            <a:ext cx="47069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bg-BG" altLang="bg-BG" dirty="0">
                <a:solidFill>
                  <a:schemeClr val="accent4">
                    <a:lumMod val="85000"/>
                    <a:lumOff val="15000"/>
                  </a:schemeClr>
                </a:solidFill>
                <a:cs typeface="+mn-cs"/>
              </a:rPr>
              <a:t>Проф. Константин Балашев, дхн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1196880" y="3654427"/>
            <a:ext cx="75820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bg-BG" sz="1600" b="1" dirty="0" smtClean="0"/>
              <a:t>Ултразвук - същност, източници и методи за получаване. Основни свойства и действие на ултразвука върху биологичните системи (физични, химични и биологични ефекти). Ултразвукови методи за диагностика - ехография, Доплерова сонография, вътрешно-съдов ултразвук, денситометрия.</a:t>
            </a:r>
            <a:endParaRPr lang="bg-BG" altLang="bg-BG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4D481-32E0-4DCE-B232-087B7121532C}"/>
              </a:ext>
            </a:extLst>
          </p:cNvPr>
          <p:cNvSpPr/>
          <p:nvPr/>
        </p:nvSpPr>
        <p:spPr>
          <a:xfrm>
            <a:off x="1442720" y="2541300"/>
            <a:ext cx="646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dirty="0" smtClean="0"/>
              <a:t>МЕДИЦИНСКА АПАРАТУРА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97F7226-1023-459A-9BE4-AF839D78DFE6}"/>
              </a:ext>
            </a:extLst>
          </p:cNvPr>
          <p:cNvGrpSpPr/>
          <p:nvPr/>
        </p:nvGrpSpPr>
        <p:grpSpPr>
          <a:xfrm>
            <a:off x="59476" y="2132856"/>
            <a:ext cx="9025047" cy="3564396"/>
            <a:chOff x="11448" y="1952836"/>
            <a:chExt cx="9025047" cy="3564396"/>
          </a:xfrm>
        </p:grpSpPr>
        <p:pic>
          <p:nvPicPr>
            <p:cNvPr id="4100" name="Picture 4" descr="http://www.ob-ultrasound.net/project/baba_3dus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8" y="2093462"/>
              <a:ext cx="4914292" cy="3163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ADF578F-3668-4A02-BC2D-372ECDBBED87}"/>
                </a:ext>
              </a:extLst>
            </p:cNvPr>
            <p:cNvSpPr/>
            <p:nvPr/>
          </p:nvSpPr>
          <p:spPr>
            <a:xfrm>
              <a:off x="4954340" y="2096852"/>
              <a:ext cx="4010148" cy="32932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81000" algn="just">
                <a:spcBef>
                  <a:spcPts val="0"/>
                </a:spcBef>
                <a:spcAft>
                  <a:spcPts val="295"/>
                </a:spcAft>
              </a:pP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Първият термин за описване на медицинска процедура, извършвана с помощта на ултразвук, е “ултрасоноскопия” (1946). По-късно (1952) той е променен на “ехоскопия”, тъй като тя може да се приеме за аналогична на изследването със стетоскоп. Така се достига до термините “ехограф” за ултразвуковия апарат и “ехограми” за получените с него записи. Наред с тях, в последните години все по-често се използват термините “ултрасонография” и “ултрасонограми”.</a:t>
              </a:r>
              <a:endPara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8DBDC4A-F65B-421E-A4F5-F4C4B99470BC}"/>
                </a:ext>
              </a:extLst>
            </p:cNvPr>
            <p:cNvSpPr/>
            <p:nvPr/>
          </p:nvSpPr>
          <p:spPr>
            <a:xfrm>
              <a:off x="11448" y="1952836"/>
              <a:ext cx="9025047" cy="3564396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2517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AD7F636-F039-4A33-B9D7-70C2942B14E9}"/>
              </a:ext>
            </a:extLst>
          </p:cNvPr>
          <p:cNvSpPr/>
          <p:nvPr/>
        </p:nvSpPr>
        <p:spPr>
          <a:xfrm>
            <a:off x="457200" y="2307217"/>
            <a:ext cx="8244917" cy="317009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558800" algn="just">
              <a:spcBef>
                <a:spcPts val="0"/>
              </a:spcBef>
              <a:spcAft>
                <a:spcPts val="0"/>
              </a:spcAft>
            </a:pPr>
            <a:r>
              <a:rPr lang="bg-BG" sz="20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Днес получаването на образи с ултразвук (ехографията) е един от най-често използваните методи за образна диагностика. В сравнение с останалите методи ехографията има няколко положи­телни характеристики:</a:t>
            </a:r>
            <a:endParaRPr lang="en-US" sz="20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-"/>
              <a:tabLst>
                <a:tab pos="681355" algn="l"/>
              </a:tabLst>
            </a:pPr>
            <a:r>
              <a:rPr lang="bg-BG" sz="20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УЗ вълни нямат йонизиращо действие и не са опасни;</a:t>
            </a:r>
            <a:endParaRPr lang="en-US" sz="20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-"/>
              <a:tabLst>
                <a:tab pos="681355" algn="l"/>
              </a:tabLst>
            </a:pPr>
            <a:r>
              <a:rPr lang="bg-BG" sz="20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апаратурата е портативна и сравнително евтина;</a:t>
            </a:r>
            <a:endParaRPr lang="en-US" sz="20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-"/>
              <a:tabLst>
                <a:tab pos="681355" algn="l"/>
              </a:tabLst>
            </a:pPr>
            <a:r>
              <a:rPr lang="bg-BG" sz="20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образите се получават в реално време;</a:t>
            </a:r>
            <a:endParaRPr lang="en-US" sz="20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ymbol" panose="05050102010706020507" pitchFamily="18" charset="2"/>
              <a:buChar char="-"/>
              <a:tabLst>
                <a:tab pos="681355" algn="l"/>
              </a:tabLst>
            </a:pPr>
            <a:r>
              <a:rPr lang="bg-BG" sz="20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разделителната способност е добра;</a:t>
            </a:r>
            <a:endParaRPr lang="en-US" sz="20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  <a:p>
            <a:r>
              <a:rPr lang="bg-BG" sz="20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прилагане на принципа на Доплер се получава информация за скоростта на движение на кръвта и сърцето.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A2794B-22EF-401B-B5DC-0EE5E2BF8D9C}"/>
              </a:ext>
            </a:extLst>
          </p:cNvPr>
          <p:cNvSpPr/>
          <p:nvPr/>
        </p:nvSpPr>
        <p:spPr>
          <a:xfrm>
            <a:off x="1331640" y="1109493"/>
            <a:ext cx="595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tabLst>
                <a:tab pos="386715" algn="l"/>
              </a:tabLst>
            </a:pPr>
            <a:r>
              <a:rPr lang="bg-BG" sz="2400" b="1" i="1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Характеристики и етапи на метода</a:t>
            </a:r>
            <a:endParaRPr lang="en-US" sz="2400" b="1" i="1" dirty="0">
              <a:latin typeface="+mj-lt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073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12</a:t>
            </a:fld>
            <a:endParaRPr lang="en-US" alt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ED28C73-0930-4F5C-AD43-BC06BD7E2EA2}"/>
              </a:ext>
            </a:extLst>
          </p:cNvPr>
          <p:cNvGrpSpPr/>
          <p:nvPr/>
        </p:nvGrpSpPr>
        <p:grpSpPr>
          <a:xfrm>
            <a:off x="107504" y="1492970"/>
            <a:ext cx="4422576" cy="4755429"/>
            <a:chOff x="107504" y="1492970"/>
            <a:chExt cx="4422576" cy="47554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3365" t="30610" b="3381"/>
            <a:stretch/>
          </p:blipFill>
          <p:spPr>
            <a:xfrm rot="21540000">
              <a:off x="167706" y="4046287"/>
              <a:ext cx="4222462" cy="213183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7504" y="1492970"/>
              <a:ext cx="4422576" cy="4755429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FB5F9DB-5420-4D4D-BE55-ADEEEC335DE5}"/>
                </a:ext>
              </a:extLst>
            </p:cNvPr>
            <p:cNvSpPr/>
            <p:nvPr/>
          </p:nvSpPr>
          <p:spPr>
            <a:xfrm>
              <a:off x="170747" y="1597125"/>
              <a:ext cx="4320479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marL="0" marR="0" indent="5461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Ехографията се основава на преминаването на УЗ вълни през човешкото тяло и приемането на отразените вълни от границата между две биологични структури с различно акустично съпротив­ление, която има различен коефициент на отражение (табл. 4.1). </a:t>
              </a:r>
              <a:endParaRPr lang="en-US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DF28DED-080C-457C-B987-E9822FBDBEB3}"/>
              </a:ext>
            </a:extLst>
          </p:cNvPr>
          <p:cNvGrpSpPr/>
          <p:nvPr/>
        </p:nvGrpSpPr>
        <p:grpSpPr>
          <a:xfrm>
            <a:off x="4572000" y="1721572"/>
            <a:ext cx="4422576" cy="4526828"/>
            <a:chOff x="4572000" y="1721572"/>
            <a:chExt cx="4422576" cy="452682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56CE0D50-FBD0-441C-B614-AD4E68700B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752" r="2756" b="13808"/>
            <a:stretch/>
          </p:blipFill>
          <p:spPr>
            <a:xfrm>
              <a:off x="5025569" y="3012153"/>
              <a:ext cx="3521612" cy="316878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F2B681E-D7AA-44F9-A6BA-93B6CA5B2BD6}"/>
                </a:ext>
              </a:extLst>
            </p:cNvPr>
            <p:cNvSpPr/>
            <p:nvPr/>
          </p:nvSpPr>
          <p:spPr>
            <a:xfrm>
              <a:off x="4626136" y="1809871"/>
              <a:ext cx="4320479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marL="0" marR="0" indent="5461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Използва се подвижен източник-приемник на УЗ, наречен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трансдюсер 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 различна форма в зависимост от предназначението.</a:t>
              </a:r>
              <a:endParaRPr lang="en-US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2C9B4B9-C21F-4EA8-85BB-D0965F6EBE87}"/>
                </a:ext>
              </a:extLst>
            </p:cNvPr>
            <p:cNvSpPr/>
            <p:nvPr/>
          </p:nvSpPr>
          <p:spPr>
            <a:xfrm>
              <a:off x="4572000" y="1721572"/>
              <a:ext cx="4422576" cy="452682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274876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6880" y="141160"/>
            <a:ext cx="4019882" cy="2675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CC851C8-3846-4D86-BF9E-224CE68DD295}"/>
              </a:ext>
            </a:extLst>
          </p:cNvPr>
          <p:cNvSpPr/>
          <p:nvPr/>
        </p:nvSpPr>
        <p:spPr>
          <a:xfrm>
            <a:off x="575556" y="2979817"/>
            <a:ext cx="7622530" cy="318548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546100" algn="just">
              <a:spcBef>
                <a:spcPts val="600"/>
              </a:spcBef>
              <a:spcAft>
                <a:spcPts val="600"/>
              </a:spcAft>
            </a:pPr>
            <a:r>
              <a:rPr lang="bg-BG" sz="1600" dirty="0">
                <a:solidFill>
                  <a:srgbClr val="0070C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Получаването на образи с УЗ включва следните етапи:</a:t>
            </a:r>
          </a:p>
          <a:p>
            <a:pPr marL="285750" marR="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насочване към тялото и преминаване през него на високоче­стотни УЗ импулси (от 1 до 5 </a:t>
            </a:r>
            <a:r>
              <a: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MHz), </a:t>
            </a: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излъчени от </a:t>
            </a:r>
            <a:r>
              <a:rPr lang="bg-BG" sz="1600" dirty="0" err="1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трансдюсера</a:t>
            </a: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;</a:t>
            </a:r>
          </a:p>
          <a:p>
            <a:pPr marL="285750" marR="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отразяване на част от УЗ вълни на границите между различен тип тъкани обратно към </a:t>
            </a:r>
            <a:r>
              <a:rPr lang="bg-BG" sz="1600" dirty="0" err="1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трансдю­сера</a:t>
            </a: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(останалата част се разпрост­ранява по-нататък 6 тялото и може да се отрази от други граници);</a:t>
            </a:r>
          </a:p>
          <a:p>
            <a:pPr marL="285750" marR="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детектиране на отразените УЗ вълни 6 </a:t>
            </a:r>
            <a:r>
              <a:rPr lang="bg-BG" sz="1600" dirty="0" err="1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трансдюсера</a:t>
            </a: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и определяне на разстоянието до границите между тъканите по вре­мето, за което ехото достига до приемника;</a:t>
            </a:r>
          </a:p>
          <a:p>
            <a:pPr marL="285750" marR="0" indent="-28575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представяне на разстоянията и интензитетите на отра­зените вълни във вид на образ върху монитор.</a:t>
            </a:r>
            <a:endParaRPr lang="en-US" sz="16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61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612C83A-DEDC-4AB0-9AAA-1DCE7F1B5F0A}"/>
              </a:ext>
            </a:extLst>
          </p:cNvPr>
          <p:cNvGrpSpPr/>
          <p:nvPr/>
        </p:nvGrpSpPr>
        <p:grpSpPr>
          <a:xfrm>
            <a:off x="575556" y="229617"/>
            <a:ext cx="7262910" cy="3174788"/>
            <a:chOff x="189918" y="2715422"/>
            <a:chExt cx="7262910" cy="3174788"/>
          </a:xfrm>
        </p:grpSpPr>
        <p:pic>
          <p:nvPicPr>
            <p:cNvPr id="15" name="Picture 2" descr="Line ultrasound GIF - Find on GIFER">
              <a:extLst>
                <a:ext uri="{FF2B5EF4-FFF2-40B4-BE49-F238E27FC236}">
                  <a16:creationId xmlns:a16="http://schemas.microsoft.com/office/drawing/2014/main" xmlns="" id="{D6D7D50C-3185-4E4E-ACDA-16A9197828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04" y="2715422"/>
              <a:ext cx="3290376" cy="317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0CC2716-C682-41A5-9594-184A39B1204E}"/>
                </a:ext>
              </a:extLst>
            </p:cNvPr>
            <p:cNvSpPr/>
            <p:nvPr/>
          </p:nvSpPr>
          <p:spPr>
            <a:xfrm>
              <a:off x="2916324" y="2832985"/>
              <a:ext cx="4431333" cy="28007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546100" algn="just">
                <a:spcBef>
                  <a:spcPts val="0"/>
                </a:spcBef>
                <a:spcAft>
                  <a:spcPts val="365"/>
                </a:spcAft>
              </a:pP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Импулсите, които достигат до по-далечни граници, имат по-малка амплитуда, тъй като интензитетът на УЗ отслабва с </a:t>
              </a:r>
              <a:r>
                <a:rPr lang="bg-BG" sz="1600" i="1" dirty="0">
                  <a:solidFill>
                    <a:srgbClr val="FF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увеличаване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на разстоянието, а </a:t>
              </a:r>
              <a:r>
                <a:rPr lang="bg-BG" sz="1600" i="1" u="sng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времето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за изминаване на </a:t>
              </a:r>
              <a:r>
                <a:rPr lang="bg-BG" sz="1600" i="1" u="sng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разстоянията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до тях </a:t>
              </a:r>
              <a:r>
                <a:rPr lang="bg-BG" sz="1600" i="1" dirty="0">
                  <a:solidFill>
                    <a:srgbClr val="0070C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нараства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. Това в още по-голяма степен се отнася за отразените импулси (ехо-импулси), които изминават двойно по-големи разстояния. Има няколко начина (формати) за пред­ставяне на ехо-импулсите, наречени </a:t>
              </a:r>
              <a:r>
                <a:rPr lang="bg-BG" sz="1600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А-</a:t>
              </a:r>
              <a:r>
                <a:rPr lang="bg-BG" sz="1600" i="1" dirty="0" err="1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мод</a:t>
              </a:r>
              <a:r>
                <a:rPr lang="bg-BG" sz="1600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, В-</a:t>
              </a:r>
              <a:r>
                <a:rPr lang="bg-BG" sz="1600" i="1" dirty="0" err="1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мод</a:t>
              </a:r>
              <a:r>
                <a:rPr lang="bg-BG" sz="1600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, С-</a:t>
              </a:r>
              <a:r>
                <a:rPr lang="bg-BG" sz="1600" i="1" dirty="0" err="1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мод</a:t>
              </a:r>
              <a:r>
                <a:rPr lang="bg-BG" sz="1600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и М-</a:t>
              </a:r>
              <a:r>
                <a:rPr lang="bg-BG" sz="1600" i="1" dirty="0" err="1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мод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.</a:t>
              </a:r>
              <a:endPara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53FA946-53C3-45AB-86C4-EA75707C4FD5}"/>
                </a:ext>
              </a:extLst>
            </p:cNvPr>
            <p:cNvSpPr/>
            <p:nvPr/>
          </p:nvSpPr>
          <p:spPr>
            <a:xfrm>
              <a:off x="189918" y="2715422"/>
              <a:ext cx="7262910" cy="2981830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DE725D0-5E6C-4CEF-A456-8EBF1B7B609F}"/>
              </a:ext>
            </a:extLst>
          </p:cNvPr>
          <p:cNvGrpSpPr/>
          <p:nvPr/>
        </p:nvGrpSpPr>
        <p:grpSpPr>
          <a:xfrm>
            <a:off x="1524000" y="3336032"/>
            <a:ext cx="6414576" cy="3174788"/>
            <a:chOff x="1423890" y="3253308"/>
            <a:chExt cx="6414576" cy="3174788"/>
          </a:xfrm>
        </p:grpSpPr>
        <p:pic>
          <p:nvPicPr>
            <p:cNvPr id="4098" name="Picture 2" descr="OCT scanning modes. (A) A-line. (B) B-scan. (C) Volumetric OCT ...">
              <a:extLst>
                <a:ext uri="{FF2B5EF4-FFF2-40B4-BE49-F238E27FC236}">
                  <a16:creationId xmlns:a16="http://schemas.microsoft.com/office/drawing/2014/main" xmlns="" id="{54106145-A059-419D-973F-BE42DBE17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179" y="3404405"/>
              <a:ext cx="5674637" cy="2843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6DA5ECC-C97C-4542-91F9-ACFA0E9680DF}"/>
                </a:ext>
              </a:extLst>
            </p:cNvPr>
            <p:cNvSpPr/>
            <p:nvPr/>
          </p:nvSpPr>
          <p:spPr>
            <a:xfrm>
              <a:off x="1423890" y="3253308"/>
              <a:ext cx="6414576" cy="3174788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8008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15</a:t>
            </a:fld>
            <a:endParaRPr lang="en-US" alt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B3253FE-6728-449E-BB26-D00CBCBC17AA}"/>
              </a:ext>
            </a:extLst>
          </p:cNvPr>
          <p:cNvGrpSpPr/>
          <p:nvPr/>
        </p:nvGrpSpPr>
        <p:grpSpPr>
          <a:xfrm>
            <a:off x="225414" y="1952836"/>
            <a:ext cx="8693172" cy="3552079"/>
            <a:chOff x="143762" y="2664653"/>
            <a:chExt cx="8693172" cy="35520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/>
            <a:srcRect l="3365" r="7841" b="19001"/>
            <a:stretch/>
          </p:blipFill>
          <p:spPr>
            <a:xfrm>
              <a:off x="307066" y="2664653"/>
              <a:ext cx="3223707" cy="281341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D48DC1F-7F05-4ECB-9FDF-2DF14DAB18D7}"/>
                </a:ext>
              </a:extLst>
            </p:cNvPr>
            <p:cNvSpPr/>
            <p:nvPr/>
          </p:nvSpPr>
          <p:spPr>
            <a:xfrm>
              <a:off x="332639" y="5478068"/>
              <a:ext cx="360094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g-BG" sz="1400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Пример: </a:t>
              </a:r>
              <a:r>
                <a:rPr lang="bg-BG" sz="14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Тяло с четири граници между тъканите и амплитудата на импулсите достигнали до тях.</a:t>
              </a:r>
              <a:endParaRPr lang="en-US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8DD9190-7077-47BF-939E-B73429695198}"/>
                </a:ext>
              </a:extLst>
            </p:cNvPr>
            <p:cNvSpPr/>
            <p:nvPr/>
          </p:nvSpPr>
          <p:spPr>
            <a:xfrm>
              <a:off x="143762" y="2664653"/>
              <a:ext cx="8693172" cy="3552079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7FC53CC-E5BF-4529-98DA-37BB1367E5E0}"/>
                </a:ext>
              </a:extLst>
            </p:cNvPr>
            <p:cNvSpPr/>
            <p:nvPr/>
          </p:nvSpPr>
          <p:spPr>
            <a:xfrm>
              <a:off x="4122465" y="3816075"/>
              <a:ext cx="4572000" cy="203132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>
              <a:spAutoFit/>
            </a:bodyPr>
            <a:lstStyle/>
            <a:p>
              <a:pPr marR="0" lvl="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tabLst>
                  <a:tab pos="366395" algn="l"/>
                </a:tabLst>
              </a:pP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А-</a:t>
              </a:r>
              <a:r>
                <a:rPr lang="bg-BG" sz="1800" i="1" dirty="0" err="1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модът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(от </a:t>
              </a:r>
              <a:r>
                <a:rPr lang="en-US" sz="1800" i="1" u="sng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amplitude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, 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англ.) е графична зависимост на ампли­тудата на ехо-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сигналите от разстоянието в тъканите, подобна на тази на. Той е едномерен 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(</a:t>
              </a:r>
              <a:r>
                <a:rPr lang="en-US" sz="1800" b="1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1D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) 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и се използва за измерване на разстояния в тялото и на размери на вътрешни органи.</a:t>
              </a:r>
              <a:endParaRPr lang="en-US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6772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126F4A0-767D-4BA2-89BC-F0065A59CA1B}"/>
              </a:ext>
            </a:extLst>
          </p:cNvPr>
          <p:cNvGrpSpPr/>
          <p:nvPr/>
        </p:nvGrpSpPr>
        <p:grpSpPr>
          <a:xfrm>
            <a:off x="395536" y="727536"/>
            <a:ext cx="7427168" cy="5437768"/>
            <a:chOff x="395536" y="727536"/>
            <a:chExt cx="7427168" cy="54377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473ADE8-1532-480D-90B6-7B70A48F09F7}"/>
                </a:ext>
              </a:extLst>
            </p:cNvPr>
            <p:cNvSpPr/>
            <p:nvPr/>
          </p:nvSpPr>
          <p:spPr>
            <a:xfrm>
              <a:off x="472616" y="4617132"/>
              <a:ext cx="7250849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R="0"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При </a:t>
              </a:r>
              <a:r>
                <a:rPr lang="bg-BG" sz="1800" b="1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В-мода</a:t>
              </a:r>
              <a:r>
                <a:rPr lang="bg-BG" sz="1800" b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(от </a:t>
              </a:r>
              <a:r>
                <a:rPr lang="en-US" sz="1800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brightness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, 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англ.) амплитудата на всеки ехо-импулс се представя във вид на точка с определена яркост върху флуоресциращ екран. Това също е едномерен образ. За да се получи двумерен 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(</a:t>
              </a:r>
              <a:r>
                <a:rPr lang="en-US" sz="1800" b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2D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) 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образ, трябва да се комбинират импулсите, преминали по различен път през тялото.</a:t>
              </a:r>
              <a:endParaRPr lang="en-US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1028" name="Picture 4" descr="Ultrasound Physics Scanning Modes B Mode - YouTube">
              <a:extLst>
                <a:ext uri="{FF2B5EF4-FFF2-40B4-BE49-F238E27FC236}">
                  <a16:creationId xmlns:a16="http://schemas.microsoft.com/office/drawing/2014/main" xmlns="" id="{E6D3936C-4C37-4909-BC77-0630FCCFC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066" y="1196752"/>
              <a:ext cx="4791399" cy="2695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OCT Scanning and scanner coordinate system schematic. Left: 1D ...">
              <a:extLst>
                <a:ext uri="{FF2B5EF4-FFF2-40B4-BE49-F238E27FC236}">
                  <a16:creationId xmlns:a16="http://schemas.microsoft.com/office/drawing/2014/main" xmlns="" id="{AB32CDDC-512F-4129-9FD5-C3E6FCE919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9514" r="34541"/>
            <a:stretch/>
          </p:blipFill>
          <p:spPr bwMode="auto">
            <a:xfrm>
              <a:off x="575556" y="803907"/>
              <a:ext cx="2179807" cy="3736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5F3325F-B396-4A52-AC95-5F45D1BC3940}"/>
                </a:ext>
              </a:extLst>
            </p:cNvPr>
            <p:cNvSpPr/>
            <p:nvPr/>
          </p:nvSpPr>
          <p:spPr>
            <a:xfrm>
              <a:off x="395536" y="727536"/>
              <a:ext cx="7427168" cy="5437768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4550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494E99C-CC10-419F-908C-660C8F88AB53}"/>
              </a:ext>
            </a:extLst>
          </p:cNvPr>
          <p:cNvGrpSpPr/>
          <p:nvPr/>
        </p:nvGrpSpPr>
        <p:grpSpPr>
          <a:xfrm>
            <a:off x="457200" y="620688"/>
            <a:ext cx="7391164" cy="5500727"/>
            <a:chOff x="457200" y="620688"/>
            <a:chExt cx="7391164" cy="55007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473ADE8-1532-480D-90B6-7B70A48F09F7}"/>
                </a:ext>
              </a:extLst>
            </p:cNvPr>
            <p:cNvSpPr/>
            <p:nvPr/>
          </p:nvSpPr>
          <p:spPr>
            <a:xfrm>
              <a:off x="647564" y="4548817"/>
              <a:ext cx="7120768" cy="147732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R="0"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800" b="1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С-</a:t>
              </a:r>
              <a:r>
                <a:rPr lang="bg-BG" sz="1800" b="1" i="1" dirty="0" err="1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модът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(от </a:t>
              </a:r>
              <a:r>
                <a:rPr lang="en-US" sz="1800" i="1" u="sng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constant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, 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англ.) е за постоянна дълбочина. Образът е едно напречно сечение, в което изобразената равнина е на постоянно разстояние от приемника и е перпендикулярна на снопа. Това се постига чрез селекция на ехо-импулсите с еднакво време на разпространение.</a:t>
              </a:r>
              <a:endParaRPr lang="en-US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7" name="Picture 5" descr="cme3dg_fig8b">
              <a:extLst>
                <a:ext uri="{FF2B5EF4-FFF2-40B4-BE49-F238E27FC236}">
                  <a16:creationId xmlns:a16="http://schemas.microsoft.com/office/drawing/2014/main" xmlns="" id="{CCD63FAA-C2A7-4EE6-8B2C-E8C5232EB3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736585"/>
              <a:ext cx="3168352" cy="358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D2109A6-96BA-498F-9515-F6E19CAD9ED3}"/>
                </a:ext>
              </a:extLst>
            </p:cNvPr>
            <p:cNvSpPr/>
            <p:nvPr/>
          </p:nvSpPr>
          <p:spPr>
            <a:xfrm>
              <a:off x="4139952" y="3232080"/>
              <a:ext cx="362838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g-BG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C-Mode ултразвуково изображение на матка с фибромиом, получено от  от 3-D ултразвуково изображение на матката.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68F6123-08C4-4C71-81C0-F8DF603F55D4}"/>
                </a:ext>
              </a:extLst>
            </p:cNvPr>
            <p:cNvSpPr/>
            <p:nvPr/>
          </p:nvSpPr>
          <p:spPr>
            <a:xfrm>
              <a:off x="457200" y="620688"/>
              <a:ext cx="7391164" cy="5500727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64956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AE2F610-FBAE-403F-9B92-66F50249B427}"/>
              </a:ext>
            </a:extLst>
          </p:cNvPr>
          <p:cNvGrpSpPr/>
          <p:nvPr/>
        </p:nvGrpSpPr>
        <p:grpSpPr>
          <a:xfrm>
            <a:off x="143508" y="584684"/>
            <a:ext cx="7758806" cy="5558823"/>
            <a:chOff x="215516" y="689576"/>
            <a:chExt cx="7758806" cy="555882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473ADE8-1532-480D-90B6-7B70A48F09F7}"/>
                </a:ext>
              </a:extLst>
            </p:cNvPr>
            <p:cNvSpPr/>
            <p:nvPr/>
          </p:nvSpPr>
          <p:spPr>
            <a:xfrm>
              <a:off x="323528" y="3860099"/>
              <a:ext cx="7524836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indent="457200" algn="just"/>
              <a:r>
                <a:rPr lang="bg-BG" sz="1600" b="1" i="1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М-</a:t>
              </a:r>
              <a:r>
                <a:rPr lang="bg-BG" sz="1600" b="1" i="1" dirty="0" err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модът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(от </a:t>
              </a:r>
              <a:r>
                <a:rPr lang="en-US" sz="1600" i="1" u="sng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motion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англ.) изобразява движения. Дълбочината в тъканите се представя графично в зависимост от времето, като данните от А или В-мода се разгъват във времето с честота, която е много по-нис­ка от честотата на повторение на импулсите. Получените криви дават много детайлна информация за движението на отразяващите структури по протежение на УЗ сноп. Методът се прилага широко в кардиологията за изследване на движението на сърдечните клапи. Той не дава изображение на сърцето, а графично представя как се променя положението на неговите структури по време на сърдечния цикъл.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6" name="Picture 5" descr="v4_amm_500">
              <a:extLst>
                <a:ext uri="{FF2B5EF4-FFF2-40B4-BE49-F238E27FC236}">
                  <a16:creationId xmlns:a16="http://schemas.microsoft.com/office/drawing/2014/main" xmlns="" id="{2061BF0E-20B1-4ACA-9986-EBC0B8A852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17" b="17063"/>
            <a:stretch/>
          </p:blipFill>
          <p:spPr bwMode="auto">
            <a:xfrm>
              <a:off x="444500" y="956959"/>
              <a:ext cx="3492388" cy="27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MMill">
              <a:extLst>
                <a:ext uri="{FF2B5EF4-FFF2-40B4-BE49-F238E27FC236}">
                  <a16:creationId xmlns:a16="http://schemas.microsoft.com/office/drawing/2014/main" xmlns="" id="{5FF1523A-B70F-44CC-BD54-0FBFEC132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4772" y="754829"/>
              <a:ext cx="4019550" cy="296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B686091-BD2A-4CA8-8460-8646DF81C178}"/>
                </a:ext>
              </a:extLst>
            </p:cNvPr>
            <p:cNvSpPr/>
            <p:nvPr/>
          </p:nvSpPr>
          <p:spPr>
            <a:xfrm>
              <a:off x="215516" y="689576"/>
              <a:ext cx="7722802" cy="5558823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11886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B85115-23A0-482B-88B0-03797DB7D2B8}"/>
              </a:ext>
            </a:extLst>
          </p:cNvPr>
          <p:cNvSpPr/>
          <p:nvPr/>
        </p:nvSpPr>
        <p:spPr>
          <a:xfrm>
            <a:off x="1655676" y="1160748"/>
            <a:ext cx="5213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tabLst>
                <a:tab pos="383540" algn="l"/>
              </a:tabLst>
            </a:pPr>
            <a:r>
              <a:rPr lang="bg-BG" sz="2400" b="1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Получаване на двумерни образи</a:t>
            </a:r>
            <a:endParaRPr lang="en-US" sz="2400" b="1" dirty="0">
              <a:latin typeface="+mj-lt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C0D3F2F-628E-4D78-931B-111A44BD7031}"/>
              </a:ext>
            </a:extLst>
          </p:cNvPr>
          <p:cNvGrpSpPr/>
          <p:nvPr/>
        </p:nvGrpSpPr>
        <p:grpSpPr>
          <a:xfrm>
            <a:off x="457200" y="1989424"/>
            <a:ext cx="8399276" cy="3891965"/>
            <a:chOff x="287524" y="2129323"/>
            <a:chExt cx="8399276" cy="38919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l="1016" t="8900" r="64153" b="17440"/>
            <a:stretch/>
          </p:blipFill>
          <p:spPr>
            <a:xfrm rot="60000">
              <a:off x="489367" y="2155843"/>
              <a:ext cx="3071476" cy="371306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7524" y="2129323"/>
              <a:ext cx="8399276" cy="3891965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14465F4-87E4-4B2D-A9BE-4FC5E60246E6}"/>
                </a:ext>
              </a:extLst>
            </p:cNvPr>
            <p:cNvSpPr/>
            <p:nvPr/>
          </p:nvSpPr>
          <p:spPr>
            <a:xfrm>
              <a:off x="3887924" y="2202111"/>
              <a:ext cx="4644516" cy="369331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Най-широко приложение в меди­цинската диагностика има В-</a:t>
              </a:r>
              <a:r>
                <a:rPr lang="bg-BG" sz="1800" dirty="0" err="1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модът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. Съществено за създаването на двумерни образи в този формат е управлението и фокусирането на УЗ сноп. Трансдюсерът се премества постъпателно (трансла­ция) или въртеливо (ротация) с постоян­на скорост над изследваната област (фиг. 4.5) и на равни разстояния излъчва и приема краткотраен импулс. Процесът се нарича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сканиране,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800" dirty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а трансдюсерът и устройството, което го премества, съставят УЗ </a:t>
              </a:r>
              <a:r>
                <a:rPr lang="bg-BG" sz="18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скенер.</a:t>
              </a:r>
              <a:endParaRPr lang="en-US" sz="18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748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752925-10DF-45B4-9A64-837A657C0D48}"/>
              </a:ext>
            </a:extLst>
          </p:cNvPr>
          <p:cNvSpPr/>
          <p:nvPr/>
        </p:nvSpPr>
        <p:spPr>
          <a:xfrm>
            <a:off x="251520" y="908720"/>
            <a:ext cx="7650851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215900" algn="just">
              <a:spcBef>
                <a:spcPts val="0"/>
              </a:spcBef>
              <a:spcAft>
                <a:spcPts val="600"/>
              </a:spcAft>
            </a:pP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❖ През 1842 а. австрийският физик и математик Доплер </a:t>
            </a:r>
            <a:r>
              <a: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(Johann Doppler) </a:t>
            </a: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публикува научната статия ’’Върху цветната светлина от двой­ни звезди и някои </a:t>
            </a:r>
            <a:r>
              <a:rPr lang="bg-BG" sz="1600" dirty="0" err="1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друаи</a:t>
            </a: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небесни тела”. В нея той предполага, че цветът на светлината (честотата на светлинните вълни) от някои звезди зависи от тяхното движение спрямо Земята. Движещите се към Земята звезди излъчват синкава светлина, а отдалечаващите се от нея - червеникава.</a:t>
            </a:r>
            <a:endParaRPr lang="en-US" sz="16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607CCDD-2931-4BBE-88EB-FDBCEEC47E2C}"/>
              </a:ext>
            </a:extLst>
          </p:cNvPr>
          <p:cNvSpPr/>
          <p:nvPr/>
        </p:nvSpPr>
        <p:spPr>
          <a:xfrm>
            <a:off x="2987824" y="152636"/>
            <a:ext cx="2806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490"/>
              </a:spcAft>
            </a:pPr>
            <a:r>
              <a:rPr lang="bg-BG" sz="2400" b="1" dirty="0">
                <a:latin typeface="+mj-lt"/>
                <a:ea typeface="Century Schoolbook" panose="02040604050505020304" pitchFamily="18" charset="0"/>
                <a:cs typeface="Segoe UI" panose="020B0502040204020203" pitchFamily="34" charset="0"/>
              </a:rPr>
              <a:t>Ефект на Доплер</a:t>
            </a:r>
            <a:endParaRPr lang="en-US" sz="2400" b="1" dirty="0">
              <a:latin typeface="+mj-lt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6A73967-B150-45FE-9351-FC79309F2A01}"/>
              </a:ext>
            </a:extLst>
          </p:cNvPr>
          <p:cNvGrpSpPr/>
          <p:nvPr/>
        </p:nvGrpSpPr>
        <p:grpSpPr>
          <a:xfrm>
            <a:off x="251520" y="2644169"/>
            <a:ext cx="8640960" cy="3428805"/>
            <a:chOff x="251520" y="2644169"/>
            <a:chExt cx="8640960" cy="342880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5A9E1AA-8B63-46FA-B46F-F84A014373C8}"/>
                </a:ext>
              </a:extLst>
            </p:cNvPr>
            <p:cNvSpPr/>
            <p:nvPr/>
          </p:nvSpPr>
          <p:spPr>
            <a:xfrm>
              <a:off x="251520" y="4257092"/>
              <a:ext cx="8604956" cy="1815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indent="393700" algn="just">
                <a:spcBef>
                  <a:spcPts val="0"/>
                </a:spcBef>
                <a:spcAft>
                  <a:spcPts val="595"/>
                </a:spcAft>
              </a:pPr>
              <a:r>
                <a:rPr lang="bg-BG" sz="1600" dirty="0">
                  <a:solidFill>
                    <a:srgbClr val="00206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Доплер доказва, че промяната на </a:t>
              </a:r>
              <a:r>
                <a:rPr lang="bg-BG" sz="1600" i="1" dirty="0">
                  <a:solidFill>
                    <a:srgbClr val="FF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честотата</a:t>
              </a:r>
              <a:r>
                <a:rPr lang="bg-BG" sz="1600" dirty="0">
                  <a:solidFill>
                    <a:srgbClr val="FF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600" dirty="0">
                  <a:solidFill>
                    <a:srgbClr val="00206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(</a:t>
              </a:r>
              <a:r>
                <a:rPr lang="bg-BG" sz="1600" i="1" dirty="0">
                  <a:solidFill>
                    <a:srgbClr val="FF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дължината на вълна­т</a:t>
              </a:r>
              <a:r>
                <a:rPr lang="bg-BG" sz="1600" i="1" dirty="0">
                  <a:solidFill>
                    <a:srgbClr val="00206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а</a:t>
              </a:r>
              <a:r>
                <a:rPr lang="bg-BG" sz="1600" dirty="0">
                  <a:solidFill>
                    <a:srgbClr val="00206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) при движение на източника или приемника се отнася за всички видове вълни. Той прави този извод въз основа на аналогия между описаното от него явление и промяната на честотата на морските вълни. Морските вълни са с по-голяма честота за кораб, излизащ 6 открито море (срещу вълните), а с по-малка честота за кораб, движещ се към морския бряг (след вълните). Интересно е, че Доплер не разглежда откритото от него явление при звуковите вълни, където то има най-голямо приложение.</a:t>
              </a:r>
              <a:endParaRPr lang="en-US" sz="1600" dirty="0">
                <a:solidFill>
                  <a:srgbClr val="00206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0F8A1AD-AF5E-4753-81B1-2A574D63E3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4368" t="8571"/>
            <a:stretch/>
          </p:blipFill>
          <p:spPr>
            <a:xfrm>
              <a:off x="2090652" y="2644169"/>
              <a:ext cx="4600432" cy="156966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EFD1CEF-CC96-49D2-AEF7-F380BFD0EBC0}"/>
                </a:ext>
              </a:extLst>
            </p:cNvPr>
            <p:cNvSpPr/>
            <p:nvPr/>
          </p:nvSpPr>
          <p:spPr>
            <a:xfrm>
              <a:off x="251520" y="2644169"/>
              <a:ext cx="8640960" cy="3428805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908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6D921B5-33EC-4DDF-A962-D89BA55F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9FF741E-8C6E-48AA-9366-B3F8EC58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20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8649205-1E01-4570-A247-510210A3320E}"/>
              </a:ext>
            </a:extLst>
          </p:cNvPr>
          <p:cNvGrpSpPr/>
          <p:nvPr/>
        </p:nvGrpSpPr>
        <p:grpSpPr>
          <a:xfrm>
            <a:off x="72007" y="260648"/>
            <a:ext cx="7879484" cy="5947185"/>
            <a:chOff x="108519" y="301215"/>
            <a:chExt cx="7879484" cy="594718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40BBEC5-435C-4809-BDA4-D4EA2121457A}"/>
                </a:ext>
              </a:extLst>
            </p:cNvPr>
            <p:cNvSpPr/>
            <p:nvPr/>
          </p:nvSpPr>
          <p:spPr>
            <a:xfrm>
              <a:off x="250777" y="3882970"/>
              <a:ext cx="7597588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5842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Всеки импулс, насочен по една права, се отразява от границите между тъканите с различен импеданс и от всяка граница дава по един отразен импулс. Тези импулси се приемат от трансдюсера и се превръщат в електрични сигнали. Сигналите от една линия се изработват, за да образуват една линия от образа. Хиляди съседни линии са необходими за съставяне на двумерен образ. В ехографията се използват механични и електронни многоелементни скенери. Елек­тронните са по-сложни, но дават образи с по-високо качество от меха­ничните и почти всички съвременни УЗ скенери вече са от този тип.</a:t>
              </a:r>
              <a:endPara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5122" name="Picture 2" descr="image">
              <a:extLst>
                <a:ext uri="{FF2B5EF4-FFF2-40B4-BE49-F238E27FC236}">
                  <a16:creationId xmlns:a16="http://schemas.microsoft.com/office/drawing/2014/main" xmlns="" id="{DCB26D5F-B40D-472B-BCF7-C26D38160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76" y="337991"/>
              <a:ext cx="3689983" cy="339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3906ECA-0445-4C07-931A-BB6DA7CBD111}"/>
                </a:ext>
              </a:extLst>
            </p:cNvPr>
            <p:cNvSpPr/>
            <p:nvPr/>
          </p:nvSpPr>
          <p:spPr>
            <a:xfrm>
              <a:off x="3991559" y="1913215"/>
              <a:ext cx="399644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bg-BG" sz="1400" b="1" i="1" dirty="0">
                  <a:latin typeface="Segoe UI" panose="020B0502040204020203" pitchFamily="34" charset="0"/>
                  <a:cs typeface="Segoe UI" panose="020B0502040204020203" pitchFamily="34" charset="0"/>
                </a:rPr>
                <a:t>Обработка на сигнали за изображения. </a:t>
              </a:r>
              <a:r>
                <a:rPr lang="bg-BG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Отгоре- надолу, диаграмата илюстрира радиочестотния сигнал спрямо дълбочината на проникване за една линия на лъча; същия сигнал след прилагане на компенсация на усилване на времето (TGC); демодулираната или A-mode форма на вълната; и B-режимът показва ехо-сигнала за тази линия.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005BE46-83C4-455D-AEC1-0BF557F595B4}"/>
                </a:ext>
              </a:extLst>
            </p:cNvPr>
            <p:cNvSpPr/>
            <p:nvPr/>
          </p:nvSpPr>
          <p:spPr>
            <a:xfrm>
              <a:off x="108519" y="301215"/>
              <a:ext cx="7848365" cy="5947185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345540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B5EC7D-BA6B-4E77-BA33-AA2FC4053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1BD3C79-EF06-42C6-9CD0-F42EFC6B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21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C0703E2-48C3-436F-B2BE-81EEB91DED38}"/>
              </a:ext>
            </a:extLst>
          </p:cNvPr>
          <p:cNvGrpSpPr/>
          <p:nvPr/>
        </p:nvGrpSpPr>
        <p:grpSpPr>
          <a:xfrm>
            <a:off x="16408" y="1952836"/>
            <a:ext cx="8928993" cy="3743531"/>
            <a:chOff x="107504" y="1881712"/>
            <a:chExt cx="8928993" cy="37435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5E924A6-C168-4A88-8A04-D1867CF8338A}"/>
                </a:ext>
              </a:extLst>
            </p:cNvPr>
            <p:cNvSpPr/>
            <p:nvPr/>
          </p:nvSpPr>
          <p:spPr>
            <a:xfrm>
              <a:off x="4187042" y="1952836"/>
              <a:ext cx="4732316" cy="353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5842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b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Принцип на действие на </a:t>
              </a:r>
              <a:r>
                <a:rPr lang="bg-BG" sz="1600" b="1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механичния скенер.</a:t>
              </a:r>
              <a:r>
                <a:rPr lang="bg-BG" sz="1600" b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 помощта на мотор трансдюсерът се люлее (осцилира) в една равнина, премествайки снопа в двете посоки. Ехо-сигналите се представят в В-</a:t>
              </a:r>
              <a:r>
                <a:rPr lang="bg-BG" sz="1600" dirty="0" err="1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мод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и се подават за управление на електронния лъч на осцилоскоп, така че той да се движи по същия начин, както УЗ сноп. Получава се образ, показващ структурите в избраната от скенера равнина. Такива образи се наричат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томографски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, тъй като представят отделни слоеве (сечения) от вътрешността на тялото. Изследваното поле има форма на кръгов сектор и затова скенерът се нарича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секторен.</a:t>
              </a:r>
              <a:endPara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0438AC0A-1D19-46DC-9396-356050E0331F}"/>
                </a:ext>
              </a:extLst>
            </p:cNvPr>
            <p:cNvGrpSpPr/>
            <p:nvPr/>
          </p:nvGrpSpPr>
          <p:grpSpPr>
            <a:xfrm>
              <a:off x="107504" y="2131318"/>
              <a:ext cx="3944648" cy="2595364"/>
              <a:chOff x="355466" y="723156"/>
              <a:chExt cx="3944648" cy="259536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3B8FF3A3-6C55-4632-B975-A5C1185787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/>
              <a:srcRect l="18764"/>
              <a:stretch/>
            </p:blipFill>
            <p:spPr>
              <a:xfrm>
                <a:off x="755576" y="723156"/>
                <a:ext cx="3426117" cy="2595364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7FB174E-6F15-48C3-8163-56D57DC1D99E}"/>
                  </a:ext>
                </a:extLst>
              </p:cNvPr>
              <p:cNvSpPr/>
              <p:nvPr/>
            </p:nvSpPr>
            <p:spPr>
              <a:xfrm rot="16200000">
                <a:off x="-238030" y="1949524"/>
                <a:ext cx="158710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bg-BG" sz="2000" dirty="0">
                    <a:solidFill>
                      <a:srgbClr val="0070C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Трансдюсер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16F34F58-D942-42A3-859E-4BEBE66E59E8}"/>
                  </a:ext>
                </a:extLst>
              </p:cNvPr>
              <p:cNvSpPr/>
              <p:nvPr/>
            </p:nvSpPr>
            <p:spPr>
              <a:xfrm>
                <a:off x="2590800" y="1702282"/>
                <a:ext cx="1709314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bg-BG" sz="2000" dirty="0">
                    <a:solidFill>
                      <a:srgbClr val="7030A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Посока на </a:t>
                </a:r>
              </a:p>
              <a:p>
                <a:r>
                  <a:rPr lang="bg-BG" sz="2000" dirty="0">
                    <a:solidFill>
                      <a:srgbClr val="7030A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осцилациите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24C65190-CE69-4FAD-B9A0-B053AAD20A7C}"/>
                  </a:ext>
                </a:extLst>
              </p:cNvPr>
              <p:cNvSpPr/>
              <p:nvPr/>
            </p:nvSpPr>
            <p:spPr>
              <a:xfrm>
                <a:off x="2468634" y="1012664"/>
                <a:ext cx="149271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bg-BG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УЗ-ов сноп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F4C6514A-AB40-4858-BE88-60BAA97A7ABE}"/>
                  </a:ext>
                </a:extLst>
              </p:cNvPr>
              <p:cNvSpPr/>
              <p:nvPr/>
            </p:nvSpPr>
            <p:spPr>
              <a:xfrm>
                <a:off x="2468634" y="2774691"/>
                <a:ext cx="149271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bg-BG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УЗ-ов сноп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2393A84B-4AFB-45F3-B968-FC3F7D7BC652}"/>
                </a:ext>
              </a:extLst>
            </p:cNvPr>
            <p:cNvSpPr/>
            <p:nvPr/>
          </p:nvSpPr>
          <p:spPr>
            <a:xfrm>
              <a:off x="118603" y="1881712"/>
              <a:ext cx="8917894" cy="3743531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76243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D1B3CA3-18D1-400E-9B59-D01E595E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3E38935-672B-4722-8264-C069B2F7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614142B-C3D3-4181-BF62-45A2E11D83F1}"/>
              </a:ext>
            </a:extLst>
          </p:cNvPr>
          <p:cNvSpPr/>
          <p:nvPr/>
        </p:nvSpPr>
        <p:spPr>
          <a:xfrm>
            <a:off x="68076" y="303561"/>
            <a:ext cx="7734944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5842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Снопът може да се управлява и електронно, без да се движи трансдюсерът. Използва се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многоелементен (пиезомозаечен) трансдюсер,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съставен от голям брой пиезоелектрични елементи, които могат да бъдат управлявани независимо един от друг. Всички елементи участват в образуването на снопа. Трансдюсерът дава успо­реден сноп УЗ вълни, перпендикулярен на челната му повърхност, когато всички елементи едновременно са включени като предаватели.</a:t>
            </a:r>
            <a:endParaRPr lang="en-US" sz="18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FC820A4-5720-4D1D-8C6D-BFB4890B74D6}"/>
              </a:ext>
            </a:extLst>
          </p:cNvPr>
          <p:cNvGrpSpPr/>
          <p:nvPr/>
        </p:nvGrpSpPr>
        <p:grpSpPr>
          <a:xfrm>
            <a:off x="68076" y="2493591"/>
            <a:ext cx="9007848" cy="3679228"/>
            <a:chOff x="27507" y="2569172"/>
            <a:chExt cx="9007848" cy="36792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62B4D38-6AF8-4733-B6B1-25AF48F0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645" y="3096279"/>
              <a:ext cx="3882206" cy="262501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641BE34-79EB-48C6-AEE2-260E2C4862F1}"/>
                </a:ext>
              </a:extLst>
            </p:cNvPr>
            <p:cNvSpPr/>
            <p:nvPr/>
          </p:nvSpPr>
          <p:spPr>
            <a:xfrm>
              <a:off x="27507" y="2569172"/>
              <a:ext cx="9007848" cy="3679228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D212106-CA89-4B3C-B3A6-A4A00214F584}"/>
                </a:ext>
              </a:extLst>
            </p:cNvPr>
            <p:cNvSpPr/>
            <p:nvPr/>
          </p:nvSpPr>
          <p:spPr>
            <a:xfrm>
              <a:off x="3979143" y="2639071"/>
              <a:ext cx="4964310" cy="353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5588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Снопът се насочва под ъгъл, ако елементите се включват последователно в една посока с точно контролирано време на закъс­нение. Това е така, защото всеки елемент генерира елементарни кръгови вълни и вълновият фронт на получената резултантна вълна се разпространява под ъгъл спрямо оста на трансдюсера. С промяна на времената на закъснение от първоначалната последователност в обратна, снопът се насочва в обратната посока. С непрекъсната промяна на последователността на включване на елементите УЗ сноп сканира изследваната област с форма на сектор по начин, подобен на този с механичния скенер.</a:t>
              </a:r>
              <a:endPara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90268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E23E23-52F1-49CD-9C3A-EB84A55EA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1DBEF1A-CE77-4451-A6C0-08F27ED4B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23</a:t>
            </a:fld>
            <a:endParaRPr lang="en-US" alt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D6AF5B7-3A64-4A1B-8583-959689DFAAAD}"/>
              </a:ext>
            </a:extLst>
          </p:cNvPr>
          <p:cNvGrpSpPr/>
          <p:nvPr/>
        </p:nvGrpSpPr>
        <p:grpSpPr>
          <a:xfrm>
            <a:off x="68076" y="3176972"/>
            <a:ext cx="9007848" cy="2520281"/>
            <a:chOff x="68076" y="3356991"/>
            <a:chExt cx="9007848" cy="252028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AAC52A9-6707-45CA-977E-CAE720E77383}"/>
                </a:ext>
              </a:extLst>
            </p:cNvPr>
            <p:cNvSpPr/>
            <p:nvPr/>
          </p:nvSpPr>
          <p:spPr>
            <a:xfrm>
              <a:off x="4145353" y="3429000"/>
              <a:ext cx="4815694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81000" algn="just">
                <a:spcBef>
                  <a:spcPts val="0"/>
                </a:spcBef>
                <a:spcAft>
                  <a:spcPts val="1400"/>
                </a:spcAft>
              </a:pP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Скенер с по-къси импулси разделя по-близки в дълбочина точки от скенер с по-дълги импулси, тъй като ехо- импулсите не се застъпват. Латералната разделителна способност зависи от anepmypama (излъчващата площ), честотата, броя на линиите при сканирането и разстоянието до обекта. Тя нараства с увеличаване на anepmypama, честотата и броя на линиите и с намаляване на разстоянието</a:t>
              </a:r>
              <a:r>
                <a:rPr lang="ru-RU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.</a:t>
              </a:r>
              <a:endPara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0FCDCBC-C0C5-4FE3-8514-DAD176DBD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632" y="3485896"/>
              <a:ext cx="3312109" cy="181253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542622D-558E-4437-AF52-5F1FD9E8C8E6}"/>
                </a:ext>
              </a:extLst>
            </p:cNvPr>
            <p:cNvSpPr/>
            <p:nvPr/>
          </p:nvSpPr>
          <p:spPr>
            <a:xfrm>
              <a:off x="277286" y="5341026"/>
              <a:ext cx="33210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g-BG" sz="1200" dirty="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Застъпване на импулсите при скенер с малка аксиална разделителна способност.</a:t>
              </a:r>
              <a:endParaRPr lang="en-US" sz="12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59DFB7B-B8D2-464D-BA49-DF5F2A8826F8}"/>
                </a:ext>
              </a:extLst>
            </p:cNvPr>
            <p:cNvSpPr/>
            <p:nvPr/>
          </p:nvSpPr>
          <p:spPr>
            <a:xfrm>
              <a:off x="68076" y="3356991"/>
              <a:ext cx="9007848" cy="2520281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C8A0EF7-EEC6-4779-B884-D243007825C6}"/>
              </a:ext>
            </a:extLst>
          </p:cNvPr>
          <p:cNvGrpSpPr/>
          <p:nvPr/>
        </p:nvGrpSpPr>
        <p:grpSpPr>
          <a:xfrm>
            <a:off x="68076" y="440668"/>
            <a:ext cx="7744284" cy="2520282"/>
            <a:chOff x="68076" y="548678"/>
            <a:chExt cx="7744284" cy="25202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0B4C397-C937-4BF1-AA86-429B45A33C5F}"/>
                </a:ext>
              </a:extLst>
            </p:cNvPr>
            <p:cNvSpPr/>
            <p:nvPr/>
          </p:nvSpPr>
          <p:spPr>
            <a:xfrm>
              <a:off x="3851920" y="1185258"/>
              <a:ext cx="3848930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381000" algn="just">
                <a:spcBef>
                  <a:spcPts val="0"/>
                </a:spcBef>
                <a:spcAft>
                  <a:spcPts val="1400"/>
                </a:spcAft>
              </a:pP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В-</a:t>
              </a:r>
              <a:r>
                <a:rPr lang="bg-BG" sz="1600" dirty="0" err="1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модът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се характеризира с аксиална (по посока на оста) и латерална (азимутална)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разделителна способност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. Аксиалната се определя от продължителността на импулсите</a:t>
              </a:r>
              <a:r>
                <a:rPr lang="ru-RU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.</a:t>
              </a:r>
              <a:endPara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25C2B7B-2488-4594-A0A3-252EC8583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87" y="640751"/>
              <a:ext cx="3633414" cy="187921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24BABE2-6B36-4719-8DEC-0C98E5D12231}"/>
                </a:ext>
              </a:extLst>
            </p:cNvPr>
            <p:cNvSpPr/>
            <p:nvPr/>
          </p:nvSpPr>
          <p:spPr>
            <a:xfrm>
              <a:off x="277286" y="2583890"/>
              <a:ext cx="31323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g-BG" sz="1200" dirty="0">
                  <a:solidFill>
                    <a:srgbClr val="000000"/>
                  </a:solidFill>
                  <a:latin typeface="Arial Unicode MS" panose="020B0604020202020204" pitchFamily="34" charset="-128"/>
                </a:rPr>
                <a:t>Координатна система с означения за аксиалната и латералната посока.</a:t>
              </a:r>
              <a:endParaRPr lang="en-US" sz="1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3723A666-E5D1-4027-9065-1760B7CE994D}"/>
                </a:ext>
              </a:extLst>
            </p:cNvPr>
            <p:cNvSpPr/>
            <p:nvPr/>
          </p:nvSpPr>
          <p:spPr>
            <a:xfrm>
              <a:off x="68076" y="548678"/>
              <a:ext cx="7744284" cy="2520282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037953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B69C952-779A-4A1D-B387-1FB68EE6C825}"/>
              </a:ext>
            </a:extLst>
          </p:cNvPr>
          <p:cNvSpPr/>
          <p:nvPr/>
        </p:nvSpPr>
        <p:spPr>
          <a:xfrm>
            <a:off x="287524" y="836712"/>
            <a:ext cx="7570564" cy="181588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558800" algn="just">
              <a:spcBef>
                <a:spcPts val="0"/>
              </a:spcBef>
              <a:spcAft>
                <a:spcPts val="0"/>
              </a:spcAft>
            </a:pP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Двумерните </a:t>
            </a:r>
            <a:r>
              <a: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(2D) </a:t>
            </a: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ехографски образи са напречни сечения на обекта. В резултат от многогодишни обширни изследва­лия вече се получават и обемни ехографски образи, които могат да се наблюдават в реално време. Тази ехография се нарича триизмерна 3D), а когато като четвъртото измерение е включено времето - четиримерна </a:t>
            </a:r>
            <a:r>
              <a: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(4D). </a:t>
            </a:r>
            <a:r>
              <a:rPr lang="bg-BG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Тогава 3D образ се наблюдава в динамика. Обемни­ят образ в 3D ехография се основава на получаване и представяне на данни от голям брой двумерни образи.</a:t>
            </a:r>
            <a:r>
              <a: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6146" name="Picture 2" descr="What does a 4D ultrasound look like? - Quora">
            <a:extLst>
              <a:ext uri="{FF2B5EF4-FFF2-40B4-BE49-F238E27FC236}">
                <a16:creationId xmlns:a16="http://schemas.microsoft.com/office/drawing/2014/main" xmlns="" id="{627375FD-75E9-40FF-B95F-C9C59E3192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47" y="2888940"/>
            <a:ext cx="8977705" cy="26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0665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7329E6B-B4FE-4FCA-B3A2-E1324A0F8333}"/>
              </a:ext>
            </a:extLst>
          </p:cNvPr>
          <p:cNvSpPr/>
          <p:nvPr/>
        </p:nvSpPr>
        <p:spPr>
          <a:xfrm>
            <a:off x="1357060" y="207185"/>
            <a:ext cx="5447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25400" algn="ctr">
              <a:spcBef>
                <a:spcPts val="0"/>
              </a:spcBef>
              <a:spcAft>
                <a:spcPts val="495"/>
              </a:spcAft>
            </a:pPr>
            <a:r>
              <a:rPr lang="bg-BG" sz="2800" b="1" dirty="0">
                <a:latin typeface="+mj-lt"/>
                <a:ea typeface="Century Schoolbook" panose="02040604050505020304" pitchFamily="18" charset="0"/>
                <a:cs typeface="Segoe UI" panose="020B0502040204020203" pitchFamily="34" charset="0"/>
              </a:rPr>
              <a:t>Доплерова ехокардиография</a:t>
            </a:r>
            <a:endParaRPr lang="en-US" sz="2800" b="1" dirty="0">
              <a:latin typeface="+mj-lt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7BBB59-70A5-4F1E-9928-404254F1026B}"/>
              </a:ext>
            </a:extLst>
          </p:cNvPr>
          <p:cNvSpPr/>
          <p:nvPr/>
        </p:nvSpPr>
        <p:spPr>
          <a:xfrm>
            <a:off x="277085" y="873603"/>
            <a:ext cx="7607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25400" algn="ctr">
              <a:spcBef>
                <a:spcPts val="0"/>
              </a:spcBef>
              <a:spcAft>
                <a:spcPts val="0"/>
              </a:spcAft>
            </a:pPr>
            <a:r>
              <a:rPr lang="bg-BG" sz="2000" dirty="0">
                <a:solidFill>
                  <a:srgbClr val="000000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• </a:t>
            </a:r>
            <a:r>
              <a:rPr lang="bg-BG" sz="2000" b="1" i="1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Определяне на скоростта и на спектъра на скоростта</a:t>
            </a:r>
            <a:endParaRPr lang="en-US" sz="2000" b="1" i="1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C2CEF3-16F1-4F59-A10D-45DC2EFFEFAC}"/>
                  </a:ext>
                </a:extLst>
              </p:cNvPr>
              <p:cNvSpPr/>
              <p:nvPr/>
            </p:nvSpPr>
            <p:spPr>
              <a:xfrm>
                <a:off x="277083" y="1376772"/>
                <a:ext cx="7607787" cy="13989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indent="55880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С класическата Доплерова ехокардиография се определя скоростта на кръвния поток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bg-BG" sz="1800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,</a:t>
                </a:r>
                <a:r>
                  <a:rPr lang="bg-BG" sz="1800" dirty="0"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когато движещите се еритроцити отразяват УЗ вълни. Измерването</a:t>
                </a:r>
                <a:r>
                  <a:rPr lang="en-US" sz="1800" dirty="0"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се основава на формулата за</a:t>
                </a:r>
                <a:r>
                  <a:rPr lang="en-US" sz="1800" dirty="0"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</a:t>
                </a:r>
                <a:r>
                  <a:rPr lang="bg-BG" sz="1800" dirty="0"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Доплеровото отместване</a:t>
                </a:r>
                <a:r>
                  <a:rPr lang="en-US" sz="1800" dirty="0"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Δ</m:t>
                    </m:r>
                    <m:r>
                      <a:rPr lang="el-GR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𝜈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2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𝜈</m:t>
                        </m:r>
                        <m:sSub>
                          <m:sSubPr>
                            <m:ctrlPr>
                              <a:rPr lang="bg-BG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v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bg-BG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𝑏</m:t>
                            </m:r>
                          </m:sub>
                        </m:sSub>
                      </m:den>
                    </m:f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. </a:t>
                </a:r>
                <a:endPara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C2CEF3-16F1-4F59-A10D-45DC2EFFE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83" y="1376772"/>
                <a:ext cx="7607787" cy="1398973"/>
              </a:xfrm>
              <a:prstGeom prst="rect">
                <a:avLst/>
              </a:prstGeom>
              <a:blipFill>
                <a:blip r:embed="rId2" cstate="print"/>
                <a:stretch>
                  <a:fillRect l="-560" t="-1732" r="-64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5129312-0ED4-46CC-8A56-2DB8B2D70955}"/>
              </a:ext>
            </a:extLst>
          </p:cNvPr>
          <p:cNvGrpSpPr/>
          <p:nvPr/>
        </p:nvGrpSpPr>
        <p:grpSpPr>
          <a:xfrm>
            <a:off x="68076" y="3068959"/>
            <a:ext cx="9007848" cy="2915438"/>
            <a:chOff x="68076" y="3068959"/>
            <a:chExt cx="9007848" cy="291543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2D2A81C-A65A-4295-9DF5-8FD3DA331C7A}"/>
                    </a:ext>
                  </a:extLst>
                </p:cNvPr>
                <p:cNvSpPr/>
                <p:nvPr/>
              </p:nvSpPr>
              <p:spPr>
                <a:xfrm>
                  <a:off x="3537921" y="3146314"/>
                  <a:ext cx="5418348" cy="27315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0" marR="0" indent="55880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bg-BG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В случая скоростта на отразява­щия подвижен обект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g-BG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е много по-малка от скоростта на вълните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v</m:t>
                      </m:r>
                    </m:oMath>
                  </a14:m>
                  <a:r>
                    <a:rPr lang="en-US" sz="16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v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≪</m:t>
                      </m:r>
                      <m:sSub>
                        <m:sSubPr>
                          <m:ctrlPr>
                            <a:rPr lang="bg-BG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en-US" sz="16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)</a:t>
                  </a:r>
                  <a:r>
                    <a:rPr lang="en-US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и в знаменателя може да се пренебрегне</a:t>
                  </a:r>
                  <a:r>
                    <a:rPr lang="en-US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Δ</m:t>
                      </m:r>
                      <m:r>
                        <a:rPr lang="el-GR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  <m:r>
                        <a:rPr lang="en-US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  <m: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bg-BG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den>
                      </m:f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. Освен това</a:t>
                  </a:r>
                  <a:r>
                    <a:rPr lang="en-US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,</a:t>
                  </a:r>
                  <a:r>
                    <a:rPr lang="bg-BG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трансдюсерът е насочен под ъгъл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θ</m:t>
                      </m:r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към кръвоносния съд и посо­ката на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g-BG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не е по оста на УЗ сноп. Затова в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Δ</m:t>
                      </m:r>
                      <m:r>
                        <a:rPr lang="el-GR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  <m:r>
                        <a:rPr lang="en-US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  <m: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bg-BG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16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den>
                      </m:f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вместо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g-BG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bg-BG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трябва да се замести проекцията на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g-BG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 </a:t>
                  </a:r>
                  <a:r>
                    <a:rPr lang="bg-BG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върху оста на снопа, равна на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g-BG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e>
                        <m:sub>
                          <m: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entury Schoolbook" panose="02040604050505020304" pitchFamily="18" charset="0"/>
                          <a:cs typeface="Segoe UI" panose="020B0502040204020203" pitchFamily="34" charset="0"/>
                        </a:rPr>
                        <m:t>cos</m:t>
                      </m:r>
                      <m:r>
                        <m:rPr>
                          <m:sty m:val="p"/>
                        </m:rPr>
                        <a:rPr lang="el-GR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θ</m:t>
                      </m:r>
                    </m:oMath>
                  </a14:m>
                  <a:r>
                    <a:rPr lang="en-US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. </a:t>
                  </a:r>
                  <a:r>
                    <a:rPr lang="bg-BG" sz="1600" dirty="0">
                      <a:latin typeface="Segoe UI" panose="020B0502040204020203" pitchFamily="34" charset="0"/>
                      <a:ea typeface="Century Schoolbook" panose="02040604050505020304" pitchFamily="18" charset="0"/>
                      <a:cs typeface="Segoe UI" panose="020B0502040204020203" pitchFamily="34" charset="0"/>
                    </a:rPr>
                    <a:t>Така Доплеровото отместване става</a:t>
                  </a:r>
                </a:p>
                <a:p>
                  <a:pPr marL="0" marR="0" indent="55880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Δ</m:t>
                        </m:r>
                        <m:r>
                          <a:rPr lang="el-GR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𝜈</m:t>
                        </m:r>
                        <m:r>
                          <a:rPr 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" panose="020B05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2</m:t>
                            </m:r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𝜈</m:t>
                            </m:r>
                            <m:sSub>
                              <m:sSubPr>
                                <m:ctrlPr>
                                  <a:rPr lang="bg-BG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a:rPr lang="en-US" sz="16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entury Schoolbook" panose="02040604050505020304" pitchFamily="18" charset="0"/>
                                <a:cs typeface="Segoe UI" panose="020B0502040204020203" pitchFamily="34" charset="0"/>
                              </a:rPr>
                              <m:t>𝑐𝑜𝑠</m:t>
                            </m:r>
                            <m:r>
                              <a:rPr lang="el-GR" sz="16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6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v</m:t>
                            </m:r>
                          </m:den>
                        </m:f>
                      </m:oMath>
                    </m:oMathPara>
                  </a14:m>
                  <a:endParaRPr lang="bg-BG" sz="1600" dirty="0"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2D2A81C-A65A-4295-9DF5-8FD3DA331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7921" y="3146314"/>
                  <a:ext cx="5418348" cy="2731517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449" t="-667" r="-561"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557C79A-835E-4CA2-9B60-E5BA4741DD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l="3008" r="6617"/>
            <a:stretch/>
          </p:blipFill>
          <p:spPr>
            <a:xfrm>
              <a:off x="277082" y="3302969"/>
              <a:ext cx="3260839" cy="228627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812D44F-5361-4047-8FD4-747C3A81BC22}"/>
                </a:ext>
              </a:extLst>
            </p:cNvPr>
            <p:cNvSpPr/>
            <p:nvPr/>
          </p:nvSpPr>
          <p:spPr>
            <a:xfrm>
              <a:off x="68076" y="3068959"/>
              <a:ext cx="9007848" cy="2915438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90383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26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B39C07F-A89F-41F2-B1EA-C79A51A08F32}"/>
                  </a:ext>
                </a:extLst>
              </p:cNvPr>
              <p:cNvSpPr/>
              <p:nvPr/>
            </p:nvSpPr>
            <p:spPr>
              <a:xfrm>
                <a:off x="457200" y="487091"/>
                <a:ext cx="7031124" cy="1320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indent="55880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bg-BG" sz="1800" dirty="0"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Вижда се, че то е пропорционално на скоростта на кръвта и нараства с намаляване на ъгъла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θ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. Оттук скоростта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v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𝑏</m:t>
                        </m:r>
                      </m:sub>
                    </m:sSub>
                    <m:r>
                      <a:rPr lang="en-US" sz="1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r>
                  <a:rPr lang="bg-BG" sz="1800" dirty="0">
                    <a:latin typeface="Segoe UI" panose="020B0502040204020203" pitchFamily="34" charset="0"/>
                    <a:ea typeface="Century Schoolbook" panose="02040604050505020304" pitchFamily="18" charset="0"/>
                    <a:cs typeface="Segoe UI" panose="020B0502040204020203" pitchFamily="34" charset="0"/>
                  </a:rPr>
                  <a:t>е:</a:t>
                </a:r>
              </a:p>
              <a:p>
                <a:pPr algn="just">
                  <a:spcBef>
                    <a:spcPts val="12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g-BG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e>
                        <m:sub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</m:sub>
                      </m:sSub>
                      <m:r>
                        <a:rPr lang="bg-BG" sz="1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Δ</m:t>
                          </m:r>
                          <m:r>
                            <a:rPr lang="el-GR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𝜈</m:t>
                          </m:r>
                          <m:r>
                            <m:rPr>
                              <m:sty m:val="p"/>
                            </m:rPr>
                            <a:rPr lang="en-US" sz="18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v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𝜈</m:t>
                          </m:r>
                          <m:r>
                            <a:rPr lang="en-US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entury Schoolbook" panose="02040604050505020304" pitchFamily="18" charset="0"/>
                              <a:cs typeface="Segoe UI" panose="020B0502040204020203" pitchFamily="34" charset="0"/>
                            </a:rPr>
                            <m:t>𝑐𝑜𝑠</m:t>
                          </m:r>
                          <m:r>
                            <a:rPr lang="el-GR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bg-BG" sz="18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39C07F-A89F-41F2-B1EA-C79A51A08F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7091"/>
                <a:ext cx="7031124" cy="1320683"/>
              </a:xfrm>
              <a:prstGeom prst="rect">
                <a:avLst/>
              </a:prstGeom>
              <a:blipFill>
                <a:blip r:embed="rId2" cstate="print"/>
                <a:stretch>
                  <a:fillRect l="-606" t="-1826" r="-60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E88AAE0-FB8A-4146-90EF-464945451835}"/>
              </a:ext>
            </a:extLst>
          </p:cNvPr>
          <p:cNvGrpSpPr/>
          <p:nvPr/>
        </p:nvGrpSpPr>
        <p:grpSpPr>
          <a:xfrm>
            <a:off x="68076" y="2429121"/>
            <a:ext cx="8716392" cy="3304135"/>
            <a:chOff x="68076" y="2429121"/>
            <a:chExt cx="8716392" cy="33041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2D2A81C-A65A-4295-9DF5-8FD3DA331C7A}"/>
                </a:ext>
              </a:extLst>
            </p:cNvPr>
            <p:cNvSpPr/>
            <p:nvPr/>
          </p:nvSpPr>
          <p:spPr>
            <a:xfrm>
              <a:off x="4023272" y="2487732"/>
              <a:ext cx="4663528" cy="31393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800" u="sng" dirty="0">
                  <a:latin typeface="Segoe UI" panose="020B0502040204020203" pitchFamily="34" charset="0"/>
                  <a:cs typeface="Segoe UI" panose="020B0502040204020203" pitchFamily="34" charset="0"/>
                </a:rPr>
                <a:t>Скоростта на кръвния поток </a:t>
              </a:r>
              <a:r>
                <a:rPr lang="bg-BG" sz="1800" dirty="0">
                  <a:latin typeface="Segoe UI" panose="020B0502040204020203" pitchFamily="34" charset="0"/>
                  <a:cs typeface="Segoe UI" panose="020B0502040204020203" pitchFamily="34" charset="0"/>
                </a:rPr>
                <a:t>се отчита директно по измерителния уред на апарата след автоматично сравняване на честотите на излъчените и приетите УЗ вълни. Доплеровото отместване може да се следи по височината на чуваемия звук, който се получава след демодулиране на резултантната вълна от интерференцията на излъчената и отразената УЗ вълна. По-висок звук означава </a:t>
              </a:r>
              <a:r>
                <a:rPr lang="bg-BG" sz="1800" i="1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по-голямо Доплерово отместване</a:t>
              </a:r>
              <a:r>
                <a:rPr lang="bg-BG" sz="1800" dirty="0">
                  <a:latin typeface="Segoe UI" panose="020B0502040204020203" pitchFamily="34" charset="0"/>
                  <a:cs typeface="Segoe UI" panose="020B0502040204020203" pitchFamily="34" charset="0"/>
                </a:rPr>
                <a:t> и </a:t>
              </a:r>
              <a:r>
                <a:rPr lang="bg-BG" sz="1800" i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по-висока скорост</a:t>
              </a:r>
              <a:r>
                <a:rPr lang="bg-BG" sz="1800" dirty="0"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7A70AEB-B536-4CC2-AE53-57E6F6468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516" y="2487732"/>
              <a:ext cx="3667125" cy="30194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62E076E0-4B1F-40D7-9577-13EFD634D16D}"/>
                </a:ext>
              </a:extLst>
            </p:cNvPr>
            <p:cNvSpPr/>
            <p:nvPr/>
          </p:nvSpPr>
          <p:spPr>
            <a:xfrm>
              <a:off x="68076" y="2429121"/>
              <a:ext cx="8716392" cy="3304135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96253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27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A97FE1D-0408-455A-9343-31D9C6A8DA01}"/>
              </a:ext>
            </a:extLst>
          </p:cNvPr>
          <p:cNvGrpSpPr/>
          <p:nvPr/>
        </p:nvGrpSpPr>
        <p:grpSpPr>
          <a:xfrm>
            <a:off x="143762" y="1772816"/>
            <a:ext cx="8856476" cy="4367572"/>
            <a:chOff x="0" y="1880828"/>
            <a:chExt cx="8856476" cy="436757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A072BE9-CC22-4978-9B97-CD8FD24D7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5180" b="8884"/>
            <a:stretch/>
          </p:blipFill>
          <p:spPr>
            <a:xfrm>
              <a:off x="157185" y="2227748"/>
              <a:ext cx="4867230" cy="371959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A5F6A07-1C6F-46B8-9D72-32421127E8E5}"/>
                </a:ext>
              </a:extLst>
            </p:cNvPr>
            <p:cNvSpPr/>
            <p:nvPr/>
          </p:nvSpPr>
          <p:spPr>
            <a:xfrm>
              <a:off x="5130800" y="2071608"/>
              <a:ext cx="3599892" cy="403187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indent="6858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Съвременните Доплерови ехокардиоарафи дават зависимост на скоростта на кръвта от времето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(спектър на скоростта), </a:t>
              </a:r>
              <a:r>
                <a:rPr lang="bg-BG" sz="16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т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ъй като скоростта се изменя по време на сърдечния цикъл. Спектърът има вид на положителна крива, когато посоката на движение е към трансдюсера и на отрицателна- при отдалечаване от него. Изобразяването на различните скорости (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сонограми</a:t>
              </a:r>
              <a:r>
                <a:rPr lang="en-US" sz="1600" i="1" cap="small" spc="100" dirty="0">
                  <a:solidFill>
                    <a:srgbClr val="000000"/>
                  </a:solidFill>
                  <a:latin typeface="Segoe UI" panose="020B0502040204020203" pitchFamily="34" charset="0"/>
                  <a:ea typeface="Georgia" panose="02040502050405020303" pitchFamily="18" charset="0"/>
                  <a:cs typeface="Segoe UI" panose="020B0502040204020203" pitchFamily="34" charset="0"/>
                </a:rPr>
                <a:t>)</a:t>
              </a:r>
              <a:r>
                <a:rPr lang="en-US" sz="1600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се постига със специални микрокомпютри, които декодират случените Доплерови сигнали и ги трансформират в различни компоненти на скоростта.</a:t>
              </a:r>
              <a:endPara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151389B-4299-42E7-AA97-EAF9FC6F3EBC}"/>
                </a:ext>
              </a:extLst>
            </p:cNvPr>
            <p:cNvSpPr/>
            <p:nvPr/>
          </p:nvSpPr>
          <p:spPr>
            <a:xfrm>
              <a:off x="0" y="1880828"/>
              <a:ext cx="8856476" cy="4367572"/>
            </a:xfrm>
            <a:prstGeom prst="rect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335504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065CEF3-2290-43D7-ACE2-434F823E2F2D}"/>
              </a:ext>
            </a:extLst>
          </p:cNvPr>
          <p:cNvSpPr/>
          <p:nvPr/>
        </p:nvSpPr>
        <p:spPr>
          <a:xfrm>
            <a:off x="98264" y="3274952"/>
            <a:ext cx="8712714" cy="286232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5715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В по-голямата част на кръвоносната система, включително сърцето и големите съдове, потокът е ламинарен и рядко превиша­ва 1,5 </a:t>
            </a:r>
            <a:r>
              <a:rPr lang="en-US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m/s. 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Той става турбулентен при поява на препятствие, което променя подреденото движение на еритроцитите във вихрово с различни по големина и по посока скорости. То води също и до повишаване на средната им скорост, която може да достигане до 7 </a:t>
            </a:r>
            <a:r>
              <a:rPr lang="en-US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m/s. 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Турбулентният поток обикновено е аномална находка и означава сърдечно-съдово заболяване. Например - потокът е ламинарен, ако аортата и аортната клапа са нормални, но едно стеснение на клапа­та (</a:t>
            </a:r>
            <a:r>
              <a:rPr lang="bg-BG" sz="1800" dirty="0" err="1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стеноза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) предизвиква турбулентен поток. Принципът на Доплер може да се приложи и за определяне на </a:t>
            </a:r>
            <a:r>
              <a:rPr lang="bg-BG" sz="1800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скоростта на сърдечните тъкани,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например на миокарда.</a:t>
            </a:r>
            <a:endParaRPr lang="en-US" sz="18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AB4BE63-26EE-41AF-8746-422D4872787F}"/>
              </a:ext>
            </a:extLst>
          </p:cNvPr>
          <p:cNvGrpSpPr/>
          <p:nvPr/>
        </p:nvGrpSpPr>
        <p:grpSpPr>
          <a:xfrm>
            <a:off x="107504" y="296652"/>
            <a:ext cx="7783760" cy="2867174"/>
            <a:chOff x="135986" y="717612"/>
            <a:chExt cx="7783760" cy="28671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854BD16-8599-4C15-AF40-E1775BCDF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986" y="717612"/>
              <a:ext cx="4319824" cy="28194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C25CE77-1930-4452-8C03-085B218B2C50}"/>
                </a:ext>
              </a:extLst>
            </p:cNvPr>
            <p:cNvSpPr/>
            <p:nvPr/>
          </p:nvSpPr>
          <p:spPr>
            <a:xfrm>
              <a:off x="4247719" y="1020924"/>
              <a:ext cx="3592016" cy="23083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5715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Когато пото­кът е ламинарен, всич­ки еритроцити се ус­коряват или забавят почти едновременно и техните скорости се представят с една гладка крива. Когато потокът е турбулентен, ерит­роцитите имат раз­лични скорости в един и същи момент и спектърът включва ниски, средни и високи скорости.</a:t>
              </a:r>
              <a:endPara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C358A4E-174F-49E1-ADE6-FF2FF388FF1F}"/>
                </a:ext>
              </a:extLst>
            </p:cNvPr>
            <p:cNvSpPr/>
            <p:nvPr/>
          </p:nvSpPr>
          <p:spPr>
            <a:xfrm>
              <a:off x="135986" y="765386"/>
              <a:ext cx="7783760" cy="2819400"/>
            </a:xfrm>
            <a:prstGeom prst="rect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1030026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BCFCC9C-7E24-4982-8275-31D9DE4FB5BE}"/>
              </a:ext>
            </a:extLst>
          </p:cNvPr>
          <p:cNvSpPr/>
          <p:nvPr/>
        </p:nvSpPr>
        <p:spPr>
          <a:xfrm>
            <a:off x="457200" y="85409"/>
            <a:ext cx="6618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558800" algn="just">
              <a:spcBef>
                <a:spcPts val="0"/>
              </a:spcBef>
              <a:spcAft>
                <a:spcPts val="585"/>
              </a:spcAft>
            </a:pPr>
            <a:r>
              <a:rPr lang="bg-BG" sz="2400" b="1" dirty="0">
                <a:latin typeface="+mj-lt"/>
                <a:ea typeface="Century Schoolbook" panose="02040604050505020304" pitchFamily="18" charset="0"/>
                <a:cs typeface="Segoe UI" panose="020B0502040204020203" pitchFamily="34" charset="0"/>
              </a:rPr>
              <a:t>Приложение на ултразвука за лечение</a:t>
            </a:r>
            <a:endParaRPr lang="en-US" sz="2400" b="1" dirty="0">
              <a:latin typeface="+mj-lt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650C6CE-F095-4222-A195-C4EDBFC6DD13}"/>
              </a:ext>
            </a:extLst>
          </p:cNvPr>
          <p:cNvGrpSpPr/>
          <p:nvPr/>
        </p:nvGrpSpPr>
        <p:grpSpPr>
          <a:xfrm>
            <a:off x="36004" y="692696"/>
            <a:ext cx="7884368" cy="5526050"/>
            <a:chOff x="0" y="722350"/>
            <a:chExt cx="7884368" cy="55260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A6102BB-D7C6-4704-9324-A9F435A5030D}"/>
                </a:ext>
              </a:extLst>
            </p:cNvPr>
            <p:cNvSpPr/>
            <p:nvPr/>
          </p:nvSpPr>
          <p:spPr>
            <a:xfrm>
              <a:off x="71500" y="3532944"/>
              <a:ext cx="7704856" cy="258532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5588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Ултрафонофорезата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е метод за внасяне на лекарствени вещества в организма през кожата посредством УЗ. За целта те се разтварят в течност- вода, спирт, масло, глицерин. Методът е сравним по ефективност с инжектирането и има няколко предимства пред него: локално действие и равномерно разпределение на лекарството в третираните тъкани; няма нарушаване на целост­та на кожата и опасност от инфектиране. Разтичането на разтво­рите по кожата е пречка за точното дозиране на препаратите, което е важно при наличие на силно действащи компоненти.</a:t>
              </a:r>
              <a:endParaRPr lang="en-US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xmlns="" id="{AEE5582C-8CD9-4592-B941-D13C4D47E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202" y="859532"/>
              <a:ext cx="4025500" cy="2569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3C129A0-8581-4AEF-8F68-5C5441F27396}"/>
                </a:ext>
              </a:extLst>
            </p:cNvPr>
            <p:cNvSpPr/>
            <p:nvPr/>
          </p:nvSpPr>
          <p:spPr>
            <a:xfrm>
              <a:off x="0" y="722350"/>
              <a:ext cx="7884368" cy="5526050"/>
            </a:xfrm>
            <a:prstGeom prst="rect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xmlns="" val="365050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D899AF-A381-4A44-9373-203BB51D36C7}"/>
              </a:ext>
            </a:extLst>
          </p:cNvPr>
          <p:cNvSpPr/>
          <p:nvPr/>
        </p:nvSpPr>
        <p:spPr>
          <a:xfrm>
            <a:off x="315697" y="1203902"/>
            <a:ext cx="7383493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381000" algn="just">
              <a:spcBef>
                <a:spcPts val="0"/>
              </a:spcBef>
              <a:spcAft>
                <a:spcPts val="570"/>
              </a:spcAft>
            </a:pPr>
            <a:r>
              <a:rPr lang="bg-BG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вълни, разпространяващи се в някаква среда (например звук във въздух), се отчита поотделно движението на излъчвателя и приемника спрямо средата. За вълни, които не изискват среда за разпространението си (например електромагнитните), е от значение само относителната скорост на излъчвателя и приемника един спрямо друг.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9C8A32F-2E45-4136-B666-25970304E610}"/>
              </a:ext>
            </a:extLst>
          </p:cNvPr>
          <p:cNvGrpSpPr/>
          <p:nvPr/>
        </p:nvGrpSpPr>
        <p:grpSpPr>
          <a:xfrm>
            <a:off x="187343" y="3601870"/>
            <a:ext cx="8769314" cy="2052228"/>
            <a:chOff x="123166" y="3032956"/>
            <a:chExt cx="8769314" cy="205222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2963B3E-E3C8-4C9A-BAC3-C8CE3D99C52C}"/>
                    </a:ext>
                  </a:extLst>
                </p:cNvPr>
                <p:cNvSpPr/>
                <p:nvPr/>
              </p:nvSpPr>
              <p:spPr>
                <a:xfrm>
                  <a:off x="5066458" y="3341674"/>
                  <a:ext cx="3743908" cy="13778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marL="0" marR="0" indent="381000" algn="just">
                    <a:spcBef>
                      <a:spcPts val="0"/>
                    </a:spcBef>
                    <a:spcAft>
                      <a:spcPts val="570"/>
                    </a:spcAft>
                  </a:pPr>
                  <a:r>
                    <a:rPr lang="bg-BG" sz="16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Ако източникът на вълната е неподвижен спрямо приемника,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възприеманата честота на вълната </a:t>
                  </a:r>
                  <a:r>
                    <a:rPr lang="en-US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</m:oMath>
                  </a14:m>
                  <a:r>
                    <a:rPr lang="en-US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) </a:t>
                  </a:r>
                  <a:r>
                    <a:rPr lang="bg-BG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е същата, както тази на излъчената </a:t>
                  </a:r>
                  <a:r>
                    <a:rPr lang="en-US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g-BG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bg-BG" sz="16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):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bg-BG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 </m:t>
                      </m:r>
                      <m:sSub>
                        <m:sSubPr>
                          <m:ctrlPr>
                            <a:rPr lang="bg-BG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bg-BG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600" dirty="0"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2963B3E-E3C8-4C9A-BAC3-C8CE3D99C5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6458" y="3341674"/>
                  <a:ext cx="3743908" cy="1377878"/>
                </a:xfrm>
                <a:prstGeom prst="rect">
                  <a:avLst/>
                </a:prstGeom>
                <a:blipFill>
                  <a:blip r:embed="rId2" cstate="print"/>
                  <a:stretch>
                    <a:fillRect l="-977" t="-1770" r="-814" b="-354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08B99C82-96D9-4FBC-8D19-C34BD082A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4527" r="4121" b="49562"/>
            <a:stretch/>
          </p:blipFill>
          <p:spPr>
            <a:xfrm>
              <a:off x="123166" y="3249253"/>
              <a:ext cx="4935268" cy="1470299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8E9A9B2-7810-421B-99EF-B743D27794CD}"/>
                </a:ext>
              </a:extLst>
            </p:cNvPr>
            <p:cNvSpPr/>
            <p:nvPr/>
          </p:nvSpPr>
          <p:spPr>
            <a:xfrm>
              <a:off x="251520" y="3032956"/>
              <a:ext cx="8640960" cy="2052228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0941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F988A6B-F569-471A-92FD-E7C026AF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99741D4-C88D-41B1-B080-AA36285D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764AFB-75D6-45D5-9270-11E8B1B24B92}"/>
              </a:ext>
            </a:extLst>
          </p:cNvPr>
          <p:cNvSpPr/>
          <p:nvPr/>
        </p:nvSpPr>
        <p:spPr>
          <a:xfrm>
            <a:off x="251520" y="4041068"/>
            <a:ext cx="8748724" cy="203132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5715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Количеството на внесеното лекарствено вещество в орга­низма нараства с увеличаване на интензитета, честотата и про­дължителността на озвучаването, от които най-голямо значение има честотата. То нараства и с намаляване на радиуса и валентността на йоните, а с увеличаване на концентрацията им в лекарствената форма влияе до определена граница. Последното означава, че прилагането на лекарствени вещества във висока концентрация е нерационално, тъй като води до излишен преразход.</a:t>
            </a:r>
            <a:endParaRPr lang="en-US" sz="18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3B6BF87-BF70-42A0-8552-8FC4FA309568}"/>
              </a:ext>
            </a:extLst>
          </p:cNvPr>
          <p:cNvGrpSpPr/>
          <p:nvPr/>
        </p:nvGrpSpPr>
        <p:grpSpPr>
          <a:xfrm>
            <a:off x="36004" y="331831"/>
            <a:ext cx="7884368" cy="3533230"/>
            <a:chOff x="-508" y="331831"/>
            <a:chExt cx="7884368" cy="35332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252AB1A-6E14-4588-9B85-94A2A1C9428D}"/>
                </a:ext>
              </a:extLst>
            </p:cNvPr>
            <p:cNvSpPr/>
            <p:nvPr/>
          </p:nvSpPr>
          <p:spPr>
            <a:xfrm>
              <a:off x="3547480" y="445397"/>
              <a:ext cx="4284476" cy="32932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5715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Основните пътища за транспорт на вещества през кожата са порите, междуклетъчните пространства и фоликулите. Тъй като тези пътища са запълнени с въздух или секрети, а стените им имат отрицателен електричен заряд, </a:t>
              </a: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механизмът на проникване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се разли­чава от свободното движение на йоните в разтвор, от дифузията, осмозата и диализата. За пренасяне на вещества при тези условия е необходима външна енергия, в случая това е енергията на УЗ вълни.</a:t>
              </a:r>
              <a:endPara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A9CF16D-2136-4ED5-8119-189BF75F2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11015" r="8945"/>
            <a:stretch/>
          </p:blipFill>
          <p:spPr>
            <a:xfrm>
              <a:off x="107504" y="331831"/>
              <a:ext cx="3430724" cy="340042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49E211C-86B8-4078-A646-FFE508EC1438}"/>
                </a:ext>
              </a:extLst>
            </p:cNvPr>
            <p:cNvSpPr/>
            <p:nvPr/>
          </p:nvSpPr>
          <p:spPr>
            <a:xfrm>
              <a:off x="-508" y="338727"/>
              <a:ext cx="7884368" cy="3526334"/>
            </a:xfrm>
            <a:prstGeom prst="rect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79861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B65DB48-D7B9-4C13-9AEE-EF5B8087FD75}"/>
              </a:ext>
            </a:extLst>
          </p:cNvPr>
          <p:cNvSpPr/>
          <p:nvPr/>
        </p:nvSpPr>
        <p:spPr>
          <a:xfrm>
            <a:off x="116396" y="3663077"/>
            <a:ext cx="8748972" cy="258532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5715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Съвременните УЗ терапевтични системи позволяват лече­ние на тумори с размери до </a:t>
            </a:r>
            <a:r>
              <a:rPr lang="en-US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15x15 cm 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и дълбочина до 8 </a:t>
            </a:r>
            <a:r>
              <a:rPr lang="en-US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cm. 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Дълбочина­та на проникването е обратно пропорционална на честотата и може да се задава с промяна на честотата между 1 и 3,5 </a:t>
            </a:r>
            <a:r>
              <a:rPr lang="bg-BG" sz="1800" dirty="0" err="1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MHz</a:t>
            </a:r>
            <a:r>
              <a:rPr lang="en-US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. 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Отдадена­та енергия се контролира с измерване на температурата и може да бъде променяна по време на лечението за компенсиране на охлажда­щото действие на кръвотока и различните топлопроводни свойства на тъканите. Така се получава желаната топлинна доза вътре в тумора. Последна новост е направляването на лечението при наб­людаване с магнитно-резонансен компютърен </a:t>
            </a:r>
            <a:r>
              <a:rPr lang="bg-BG" sz="1800" dirty="0" err="1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томограф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.</a:t>
            </a:r>
            <a:endParaRPr lang="en-US" sz="18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A496DBC-3F72-4C82-9114-AA171D3ECF2E}"/>
              </a:ext>
            </a:extLst>
          </p:cNvPr>
          <p:cNvGrpSpPr/>
          <p:nvPr/>
        </p:nvGrpSpPr>
        <p:grpSpPr>
          <a:xfrm>
            <a:off x="103312" y="82686"/>
            <a:ext cx="7781056" cy="3526334"/>
            <a:chOff x="103312" y="31029"/>
            <a:chExt cx="7781056" cy="3526334"/>
          </a:xfrm>
        </p:grpSpPr>
        <p:pic>
          <p:nvPicPr>
            <p:cNvPr id="5122" name="Picture 2" descr="Find Best Hospital for MRGFUS (MAGNETIC RESONANCE GUIDED FOCUSED ...">
              <a:extLst>
                <a:ext uri="{FF2B5EF4-FFF2-40B4-BE49-F238E27FC236}">
                  <a16:creationId xmlns:a16="http://schemas.microsoft.com/office/drawing/2014/main" xmlns="" id="{48D34219-1BE8-4376-89B2-B2DAA70D1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12" y="512676"/>
              <a:ext cx="3661365" cy="2349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67751C9-1E4E-4E16-B94B-DF9CE84D8C50}"/>
                </a:ext>
              </a:extLst>
            </p:cNvPr>
            <p:cNvSpPr/>
            <p:nvPr/>
          </p:nvSpPr>
          <p:spPr>
            <a:xfrm>
              <a:off x="3661365" y="158440"/>
              <a:ext cx="4150995" cy="32932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5715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Фокусираната УЗ хирургия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е нов неинвазивен метод, който дава възможност за лечение на тъканни аномалии чрез селективно топлинно увреждане с фокусиран в малък обем УЗ сноп. Отделената топлина във фокуса на снопа разрушава клетките, без да засяга надлежащите и съседните тъкани. Точно в определеното място са­мо за няколко секунди температурата достига до 55 - 90 °С, където настъпва денатурация на белтъците, необратимо увреждане на клетките и некроза на тъканите.</a:t>
              </a:r>
              <a:endPara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1DE1942-56EB-4308-B90A-BE5CDBD710B9}"/>
                </a:ext>
              </a:extLst>
            </p:cNvPr>
            <p:cNvSpPr/>
            <p:nvPr/>
          </p:nvSpPr>
          <p:spPr>
            <a:xfrm>
              <a:off x="103312" y="31029"/>
              <a:ext cx="7781056" cy="3526334"/>
            </a:xfrm>
            <a:prstGeom prst="rect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696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4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DEFA431-73E9-43C7-9ED9-BBBDF6D4D833}"/>
              </a:ext>
            </a:extLst>
          </p:cNvPr>
          <p:cNvGrpSpPr/>
          <p:nvPr/>
        </p:nvGrpSpPr>
        <p:grpSpPr>
          <a:xfrm>
            <a:off x="215516" y="476672"/>
            <a:ext cx="7712236" cy="5638800"/>
            <a:chOff x="215516" y="609600"/>
            <a:chExt cx="7712236" cy="5638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A8BAFAE9-B530-44C5-BDF7-FF6F7BFAA2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50437" r="4121" b="-2011"/>
            <a:stretch/>
          </p:blipFill>
          <p:spPr>
            <a:xfrm>
              <a:off x="1112630" y="804513"/>
              <a:ext cx="5874624" cy="196601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8DE727D-3808-4446-8691-88DFBDF55946}"/>
                    </a:ext>
                  </a:extLst>
                </p:cNvPr>
                <p:cNvSpPr/>
                <p:nvPr/>
              </p:nvSpPr>
              <p:spPr>
                <a:xfrm>
                  <a:off x="359532" y="2770525"/>
                  <a:ext cx="7568220" cy="34778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r>
                    <a:rPr lang="en-US" sz="1800" b="1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A) </a:t>
                  </a:r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Ако </a:t>
                  </a:r>
                  <a:r>
                    <a:rPr lang="bg-BG" sz="1800" dirty="0">
                      <a:solidFill>
                        <a:srgbClr val="000000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източникът на вълната се движи срещу неподвижен приемник,</a:t>
                  </a:r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за единица време в приемника ще попадат повече вълни, отколкото при отсъствие на движение. Това означава, че субективно възприеманата от приемника честота на вълната (</a:t>
                  </a:r>
                  <a14:m>
                    <m:oMath xmlns:m="http://schemas.openxmlformats.org/officeDocument/2006/math">
                      <m:r>
                        <a:rPr lang="en-US" sz="18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</m:oMath>
                  </a14:m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) ще бъде по-висока от обективно излъчваната от източника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g-BG" sz="1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bg-BG" sz="1800" b="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bg-BG" sz="18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):</a:t>
                  </a:r>
                  <a:endParaRPr lang="en-US" sz="1800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algn="ctr"/>
                  <a:r>
                    <a:rPr lang="en-US" sz="2000" i="1" dirty="0">
                      <a:solidFill>
                        <a:srgbClr val="00000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bg-BG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 </m:t>
                      </m:r>
                      <m:sSub>
                        <m:sSubPr>
                          <m:ctrlPr>
                            <a:rPr lang="bg-BG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bg-BG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+</m:t>
                      </m:r>
                    </m:oMath>
                  </a14:m>
                  <a:r>
                    <a:rPr lang="en-US" sz="2000" dirty="0">
                      <a:solidFill>
                        <a:srgbClr val="FF0000"/>
                      </a:solidFill>
                      <a:ea typeface="Cambria Math" panose="02040503050406030204" pitchFamily="18" charset="0"/>
                      <a:cs typeface="Segoe UI" panose="020B05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∆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</m:oMath>
                  </a14:m>
                  <a:endParaRPr lang="bg-BG" sz="2000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r>
                    <a:rPr lang="en-US" sz="1800" b="1" i="1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B) </a:t>
                  </a:r>
                  <a:r>
                    <a:rPr lang="bg-BG" sz="1800" i="1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Ако източникът на звук се отдалечава от неподвижен приемник, за единица време в приемника ще попадат по-малко вълни, отколкото при отсъствие на движение. В този случай субективно възприеманата от приемника честота на вълната (</a:t>
                  </a:r>
                  <a14:m>
                    <m:oMath xmlns:m="http://schemas.openxmlformats.org/officeDocument/2006/math">
                      <m:r>
                        <a:rPr lang="en-US" sz="1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</m:oMath>
                  </a14:m>
                  <a:r>
                    <a:rPr lang="bg-BG" sz="1800" i="1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) ще бъде по-ниска от обективно излъчваната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bg-BG" sz="18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bg-BG" sz="1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bg-BG" sz="1800" i="1" dirty="0">
                      <a:solidFill>
                        <a:srgbClr val="0070C0"/>
                      </a:solidFill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rPr>
                    <a:t>): </a:t>
                  </a:r>
                  <a:endParaRPr lang="en-US" sz="1800" i="1" dirty="0">
                    <a:solidFill>
                      <a:srgbClr val="0070C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 </m:t>
                      </m:r>
                      <m:r>
                        <a:rPr lang="bg-BG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 </m:t>
                      </m:r>
                      <m:sSub>
                        <m:sSubPr>
                          <m:ctrlPr>
                            <a:rPr lang="bg-BG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" panose="020B0502040204020203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bg-BG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solidFill>
                        <a:srgbClr val="FF0000"/>
                      </a:solidFill>
                      <a:ea typeface="Cambria Math" panose="02040503050406030204" pitchFamily="18" charset="0"/>
                      <a:cs typeface="Segoe UI" panose="020B05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∆</m:t>
                      </m:r>
                      <m:r>
                        <a:rPr lang="en-US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" panose="020B0502040204020203" pitchFamily="34" charset="0"/>
                        </a:rPr>
                        <m:t>𝜈</m:t>
                      </m:r>
                    </m:oMath>
                  </a14:m>
                  <a:endParaRPr lang="bg-BG" sz="2000" i="1" dirty="0">
                    <a:solidFill>
                      <a:srgbClr val="00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DE727D-3808-4446-8691-88DFBDF559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532" y="2770525"/>
                  <a:ext cx="7568220" cy="3477875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725" t="-877" r="-12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196BB80-C8CA-4D4C-9E49-06F2A0034927}"/>
                </a:ext>
              </a:extLst>
            </p:cNvPr>
            <p:cNvSpPr/>
            <p:nvPr/>
          </p:nvSpPr>
          <p:spPr>
            <a:xfrm>
              <a:off x="215516" y="609600"/>
              <a:ext cx="7668852" cy="5638800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53881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4" name="Doppler Effect">
            <a:hlinkClick r:id="" action="ppaction://media"/>
          </p:cNvPr>
          <p:cNvPicPr preferRelativeResize="0"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9121013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56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94EC813-CA50-4273-B471-4454D2DB5972}"/>
              </a:ext>
            </a:extLst>
          </p:cNvPr>
          <p:cNvSpPr/>
          <p:nvPr/>
        </p:nvSpPr>
        <p:spPr>
          <a:xfrm>
            <a:off x="1633823" y="1532568"/>
            <a:ext cx="570971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38100" algn="ctr">
              <a:spcBef>
                <a:spcPts val="0"/>
              </a:spcBef>
              <a:spcAft>
                <a:spcPts val="535"/>
              </a:spcAft>
            </a:pPr>
            <a:r>
              <a:rPr lang="bg-BG" sz="2400" b="1" dirty="0">
                <a:latin typeface="+mj-lt"/>
                <a:ea typeface="Century Schoolbook" panose="02040604050505020304" pitchFamily="18" charset="0"/>
                <a:cs typeface="Segoe UI" panose="020B0502040204020203" pitchFamily="34" charset="0"/>
              </a:rPr>
              <a:t>Получаване на ултразвук</a:t>
            </a:r>
            <a:endParaRPr lang="en-US" sz="2400" b="1" dirty="0">
              <a:latin typeface="+mj-lt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FADDECB-2B8E-48CD-A588-0763FD48AA70}"/>
              </a:ext>
            </a:extLst>
          </p:cNvPr>
          <p:cNvSpPr/>
          <p:nvPr/>
        </p:nvSpPr>
        <p:spPr>
          <a:xfrm>
            <a:off x="1528722" y="691647"/>
            <a:ext cx="570971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38100" algn="ctr">
              <a:spcBef>
                <a:spcPts val="0"/>
              </a:spcBef>
              <a:spcAft>
                <a:spcPts val="1810"/>
              </a:spcAft>
            </a:pPr>
            <a:r>
              <a:rPr lang="bg-BG" sz="2400" b="1" dirty="0">
                <a:latin typeface="+mj-lt"/>
                <a:ea typeface="Century Schoolbook" panose="02040604050505020304" pitchFamily="18" charset="0"/>
                <a:cs typeface="Segoe UI" panose="020B0502040204020203" pitchFamily="34" charset="0"/>
              </a:rPr>
              <a:t>УЛТРАЗВУК</a:t>
            </a:r>
            <a:endParaRPr lang="en-US" sz="2400" b="1" dirty="0">
              <a:latin typeface="+mj-lt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1CE71FA-EABC-4084-A551-7EE8D4E7771E}"/>
              </a:ext>
            </a:extLst>
          </p:cNvPr>
          <p:cNvGrpSpPr/>
          <p:nvPr/>
        </p:nvGrpSpPr>
        <p:grpSpPr>
          <a:xfrm>
            <a:off x="249500" y="2528900"/>
            <a:ext cx="8437300" cy="3168352"/>
            <a:chOff x="249500" y="2528900"/>
            <a:chExt cx="8437300" cy="3168352"/>
          </a:xfrm>
        </p:grpSpPr>
        <p:pic>
          <p:nvPicPr>
            <p:cNvPr id="17" name="Picture 2" descr="https://upload.wikimedia.org/wikipedia/commons/thumb/7/74/Ultrasound_range_diagram.svg/1920px-Ultrasound_range_diagram.svg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80" y="2697955"/>
              <a:ext cx="8193101" cy="1941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8469EA5-C536-4177-903F-C52E54E67844}"/>
                </a:ext>
              </a:extLst>
            </p:cNvPr>
            <p:cNvSpPr/>
            <p:nvPr/>
          </p:nvSpPr>
          <p:spPr>
            <a:xfrm>
              <a:off x="843487" y="4905164"/>
              <a:ext cx="729038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5969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Ултразвукът (УЗ) обхваща механичните трептения и вълни с честоти над горната честотна граница </a:t>
              </a:r>
              <a:r>
                <a:rPr lang="bg-BG" sz="1800" i="1" dirty="0">
                  <a:solidFill>
                    <a:srgbClr val="0070C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на областта на чуване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.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1402831-F5FA-4BDF-ACD4-EA7346D993F9}"/>
                </a:ext>
              </a:extLst>
            </p:cNvPr>
            <p:cNvSpPr/>
            <p:nvPr/>
          </p:nvSpPr>
          <p:spPr>
            <a:xfrm>
              <a:off x="249500" y="2528900"/>
              <a:ext cx="8437300" cy="3168352"/>
            </a:xfrm>
            <a:prstGeom prst="rect">
              <a:avLst/>
            </a:prstGeom>
            <a:noFill/>
            <a:ln w="158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5033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147C48-09DA-430D-8217-7FED47CB93A8}"/>
              </a:ext>
            </a:extLst>
          </p:cNvPr>
          <p:cNvSpPr/>
          <p:nvPr/>
        </p:nvSpPr>
        <p:spPr>
          <a:xfrm>
            <a:off x="107504" y="564776"/>
            <a:ext cx="7341604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596900" algn="just">
              <a:spcBef>
                <a:spcPts val="0"/>
              </a:spcBef>
              <a:spcAft>
                <a:spcPts val="0"/>
              </a:spcAft>
            </a:pP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Източници на УЗ са различни механични и електромеханични устройства. Най-широко приложение имат електромеханичните генератори на УЗ, основаващи се на две подобни явления - </a:t>
            </a:r>
            <a:r>
              <a:rPr lang="bg-BG" sz="1800" i="1" dirty="0">
                <a:solidFill>
                  <a:srgbClr val="FF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електрострикция и магнитострикция</a:t>
            </a:r>
            <a:r>
              <a:rPr lang="bg-BG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. </a:t>
            </a:r>
            <a:endParaRPr lang="en-US" sz="18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BDF3C30-F2D5-41F1-B222-E05F0E5B6C5D}"/>
              </a:ext>
            </a:extLst>
          </p:cNvPr>
          <p:cNvGrpSpPr/>
          <p:nvPr/>
        </p:nvGrpSpPr>
        <p:grpSpPr>
          <a:xfrm>
            <a:off x="71500" y="1990442"/>
            <a:ext cx="8974076" cy="1940879"/>
            <a:chOff x="71500" y="1990442"/>
            <a:chExt cx="8974076" cy="19408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B39E038-C766-46EF-AAD4-9E5352445C91}"/>
                </a:ext>
              </a:extLst>
            </p:cNvPr>
            <p:cNvSpPr/>
            <p:nvPr/>
          </p:nvSpPr>
          <p:spPr>
            <a:xfrm>
              <a:off x="5005557" y="2475195"/>
              <a:ext cx="3838398" cy="10772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5969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i="1" dirty="0">
                  <a:solidFill>
                    <a:srgbClr val="0070C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Електрострикцията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(от лат. </a:t>
              </a:r>
              <a:r>
                <a:rPr lang="en-US" sz="1600" i="1" dirty="0" err="1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strictio</a:t>
              </a:r>
              <a:r>
                <a:rPr lang="bg-BG" sz="1600" i="1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- свиване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) е изменение на формата и размерите на диелектрици и полупроводници в електрично поле</a:t>
              </a:r>
              <a:r>
                <a:rPr lang="en-US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078F9D3C-EB6E-4F37-B9B2-863B4FD624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r="4288" b="20894"/>
            <a:stretch/>
          </p:blipFill>
          <p:spPr>
            <a:xfrm>
              <a:off x="107504" y="2146790"/>
              <a:ext cx="4660428" cy="165618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7AF8FF2-994F-4CAA-A168-FFB62D06236F}"/>
                </a:ext>
              </a:extLst>
            </p:cNvPr>
            <p:cNvSpPr/>
            <p:nvPr/>
          </p:nvSpPr>
          <p:spPr>
            <a:xfrm>
              <a:off x="71500" y="1990442"/>
              <a:ext cx="8974076" cy="1940879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18521F-BB0D-4814-9576-AE101215DA76}"/>
              </a:ext>
            </a:extLst>
          </p:cNvPr>
          <p:cNvGrpSpPr/>
          <p:nvPr/>
        </p:nvGrpSpPr>
        <p:grpSpPr>
          <a:xfrm>
            <a:off x="71500" y="3961108"/>
            <a:ext cx="8974077" cy="2067440"/>
            <a:chOff x="71500" y="3961108"/>
            <a:chExt cx="8974077" cy="20674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C645E4C-3F7C-4A60-A561-F9687736C4A1}"/>
                </a:ext>
              </a:extLst>
            </p:cNvPr>
            <p:cNvSpPr/>
            <p:nvPr/>
          </p:nvSpPr>
          <p:spPr>
            <a:xfrm>
              <a:off x="4938486" y="4396388"/>
              <a:ext cx="4041529" cy="13234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0" marR="0" indent="596900" algn="just">
                <a:spcBef>
                  <a:spcPts val="0"/>
                </a:spcBef>
                <a:spcAft>
                  <a:spcPts val="0"/>
                </a:spcAft>
              </a:pPr>
              <a:r>
                <a:rPr lang="bg-BG" sz="1600" i="1" dirty="0">
                  <a:solidFill>
                    <a:srgbClr val="000000"/>
                  </a:solidFill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магнитострикцията</a:t>
              </a:r>
              <a:r>
                <a:rPr lang="bg-BG" sz="16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- изменение на формата и размерите на вещества при намагнитването им в променливо магнитно поле, проявявано най-силно при феромагнетиците.</a:t>
              </a:r>
              <a:endParaRPr lang="en-US" sz="16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F1FDE50-498A-4A6D-8093-3B0C5A9A2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8548" y="3961108"/>
              <a:ext cx="3565310" cy="194087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9BED307-DE85-4A1C-8609-32439BFEFE8B}"/>
                </a:ext>
              </a:extLst>
            </p:cNvPr>
            <p:cNvSpPr/>
            <p:nvPr/>
          </p:nvSpPr>
          <p:spPr>
            <a:xfrm>
              <a:off x="71500" y="4087669"/>
              <a:ext cx="8974077" cy="1940879"/>
            </a:xfrm>
            <a:prstGeom prst="rect">
              <a:avLst/>
            </a:prstGeom>
            <a:noFill/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0523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B8A74E5-8D2E-4ED4-B7FC-1A073E9C7A86}"/>
              </a:ext>
            </a:extLst>
          </p:cNvPr>
          <p:cNvSpPr/>
          <p:nvPr/>
        </p:nvSpPr>
        <p:spPr>
          <a:xfrm>
            <a:off x="318356" y="1664804"/>
            <a:ext cx="7538687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558800" algn="just">
              <a:spcBef>
                <a:spcPts val="0"/>
              </a:spcBef>
              <a:spcAft>
                <a:spcPts val="910"/>
              </a:spcAft>
            </a:pPr>
            <a:r>
              <a:rPr lang="bg-BG" sz="2000" i="1" dirty="0">
                <a:solidFill>
                  <a:srgbClr val="000000"/>
                </a:solidFill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Биологичното действие</a:t>
            </a:r>
            <a:r>
              <a:rPr lang="bg-BG" sz="20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на УЗ се свежда до две основни направ­ления. Първото включва разрушаване на клетки, микроорганизми и инактивиране на вируси, което намира приложение при екстракция на биологично</a:t>
            </a:r>
            <a:r>
              <a:rPr lang="en-US" sz="20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 </a:t>
            </a:r>
            <a:r>
              <a:rPr lang="bg-BG" sz="20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активни вещества и за стерилизация. </a:t>
            </a:r>
            <a:endParaRPr lang="en-US" sz="20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1A95D71-109D-424C-9838-0B5E8D1BDB12}"/>
              </a:ext>
            </a:extLst>
          </p:cNvPr>
          <p:cNvSpPr/>
          <p:nvPr/>
        </p:nvSpPr>
        <p:spPr>
          <a:xfrm>
            <a:off x="318356" y="3880987"/>
            <a:ext cx="8507288" cy="163121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indent="558800" algn="just">
              <a:spcBef>
                <a:spcPts val="0"/>
              </a:spcBef>
              <a:spcAft>
                <a:spcPts val="910"/>
              </a:spcAft>
            </a:pPr>
            <a:r>
              <a:rPr lang="bg-BG" sz="20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rPr>
              <a:t>Във второто направление са механичното, топлинното и нервнорефлекторното действие на УЗ върху човека и животните. Във физиотерапията с озвучаване на кожата и подлежащите й тъкани се постига не само локално действие, но и промени в кръвното налягане, сърдечната честота, нивото на кръвната захар и др.</a:t>
            </a:r>
            <a:endParaRPr lang="en-US" sz="2000" dirty="0">
              <a:latin typeface="Segoe UI" panose="020B0502040204020203" pitchFamily="34" charset="0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13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9EB041-557A-4857-9333-B492002EEF16}" type="datetime1">
              <a:rPr lang="en-US" smtClean="0"/>
              <a:pPr>
                <a:defRPr/>
              </a:pPr>
              <a:t>4/24/2020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F1E9-53E4-41E2-9500-ACB2624B5CD6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4FDDD71-A1BF-493B-B7BA-F734516F0D02}"/>
              </a:ext>
            </a:extLst>
          </p:cNvPr>
          <p:cNvSpPr/>
          <p:nvPr/>
        </p:nvSpPr>
        <p:spPr>
          <a:xfrm>
            <a:off x="899592" y="765339"/>
            <a:ext cx="6523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70"/>
              </a:spcAft>
            </a:pPr>
            <a:r>
              <a:rPr lang="bg-BG" sz="2800" b="1" dirty="0">
                <a:latin typeface="+mj-lt"/>
                <a:ea typeface="Century Schoolbook" panose="02040604050505020304" pitchFamily="18" charset="0"/>
                <a:cs typeface="Segoe UI" panose="020B0502040204020203" pitchFamily="34" charset="0"/>
              </a:rPr>
              <a:t>Физични принципи на ехографията</a:t>
            </a:r>
            <a:endParaRPr lang="en-US" sz="2800" b="1" dirty="0">
              <a:latin typeface="+mj-lt"/>
              <a:ea typeface="Century Schoolbook" panose="020406040505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2718C3A-0931-4031-968A-34B6836A6157}"/>
              </a:ext>
            </a:extLst>
          </p:cNvPr>
          <p:cNvGrpSpPr/>
          <p:nvPr/>
        </p:nvGrpSpPr>
        <p:grpSpPr>
          <a:xfrm>
            <a:off x="323528" y="1743575"/>
            <a:ext cx="8244916" cy="4457733"/>
            <a:chOff x="143508" y="1743574"/>
            <a:chExt cx="8244916" cy="4457733"/>
          </a:xfrm>
        </p:grpSpPr>
        <p:pic>
          <p:nvPicPr>
            <p:cNvPr id="2050" name="Picture 2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628" y="1833737"/>
              <a:ext cx="3348372" cy="2348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www.ob-ultrasound.net/project/picker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934" y="1831014"/>
              <a:ext cx="2763872" cy="2351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FD5AC10-3AAE-4649-B9C5-C234E6501780}"/>
                </a:ext>
              </a:extLst>
            </p:cNvPr>
            <p:cNvSpPr/>
            <p:nvPr/>
          </p:nvSpPr>
          <p:spPr>
            <a:xfrm>
              <a:off x="256283" y="4338335"/>
              <a:ext cx="8009760" cy="175432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R="0" lvl="0" algn="just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</a:pP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Ултразвукът е приложен за първи път в медицинската диагностика през 1942 г., когато за локализиране на мозъчни тумори К. </a:t>
              </a:r>
              <a:r>
                <a:rPr lang="bg-BG" sz="1800" dirty="0" err="1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Дусик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 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(Karl </a:t>
              </a:r>
              <a:r>
                <a:rPr lang="en-US" sz="1800" dirty="0" err="1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Dussik</a:t>
              </a:r>
              <a:r>
                <a:rPr lang="en-US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) </a:t>
              </a:r>
              <a:r>
                <a:rPr lang="bg-BG" sz="1800" dirty="0">
                  <a:latin typeface="Segoe UI" panose="020B0502040204020203" pitchFamily="34" charset="0"/>
                  <a:ea typeface="Century Schoolbook" panose="02040604050505020304" pitchFamily="18" charset="0"/>
                  <a:cs typeface="Segoe UI" panose="020B0502040204020203" pitchFamily="34" charset="0"/>
                </a:rPr>
                <a:t>използва сонар от оборудването на кораб през Втората световна война. Ултрасонографията става общоприета през 1970 а. след получаване­то на двумерни образи и въвеждането на скала за сивота и сега е нераздел­на част от модерните методи за образна диагностика.</a:t>
              </a:r>
              <a:endParaRPr lang="en-US" sz="1800" dirty="0">
                <a:latin typeface="Segoe UI" panose="020B0502040204020203" pitchFamily="34" charset="0"/>
                <a:ea typeface="Century Schoolbook" panose="02040604050505020304" pitchFamily="18" charset="0"/>
                <a:cs typeface="Segoe UI" panose="020B0502040204020203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37D99D5-D725-4825-BDFC-9264641495A2}"/>
                </a:ext>
              </a:extLst>
            </p:cNvPr>
            <p:cNvSpPr/>
            <p:nvPr/>
          </p:nvSpPr>
          <p:spPr>
            <a:xfrm>
              <a:off x="143508" y="1743574"/>
              <a:ext cx="8244916" cy="4457733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422951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0000FF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5F5F5F"/>
                </a:outerShdw>
              </a:effectLst>
            </a14:hiddenEffects>
          </a:ext>
        </a:extLst>
      </a:spPr>
      <a:bodyPr vert="horz" wrap="none" lIns="0" tIns="45720" rIns="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9190</TotalTime>
  <Words>2714</Words>
  <Application>Microsoft Office PowerPoint</Application>
  <PresentationFormat>On-screen Show (4:3)</PresentationFormat>
  <Paragraphs>141</Paragraphs>
  <Slides>31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2_Edge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Canev</dc:creator>
  <cp:lastModifiedBy>Lazhovski</cp:lastModifiedBy>
  <cp:revision>470</cp:revision>
  <dcterms:created xsi:type="dcterms:W3CDTF">2003-03-08T12:58:53Z</dcterms:created>
  <dcterms:modified xsi:type="dcterms:W3CDTF">2020-04-24T19:36:36Z</dcterms:modified>
</cp:coreProperties>
</file>