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 id="2147484023" r:id="rId2"/>
  </p:sldMasterIdLst>
  <p:notesMasterIdLst>
    <p:notesMasterId r:id="rId38"/>
  </p:notesMasterIdLst>
  <p:handoutMasterIdLst>
    <p:handoutMasterId r:id="rId39"/>
  </p:handoutMasterIdLst>
  <p:sldIdLst>
    <p:sldId id="419" r:id="rId3"/>
    <p:sldId id="271" r:id="rId4"/>
    <p:sldId id="297" r:id="rId5"/>
    <p:sldId id="295" r:id="rId6"/>
    <p:sldId id="273" r:id="rId7"/>
    <p:sldId id="298" r:id="rId8"/>
    <p:sldId id="299" r:id="rId9"/>
    <p:sldId id="274" r:id="rId10"/>
    <p:sldId id="300" r:id="rId11"/>
    <p:sldId id="275" r:id="rId12"/>
    <p:sldId id="276" r:id="rId13"/>
    <p:sldId id="296" r:id="rId14"/>
    <p:sldId id="277" r:id="rId15"/>
    <p:sldId id="301" r:id="rId16"/>
    <p:sldId id="302" r:id="rId17"/>
    <p:sldId id="278" r:id="rId18"/>
    <p:sldId id="303" r:id="rId19"/>
    <p:sldId id="304" r:id="rId20"/>
    <p:sldId id="279" r:id="rId21"/>
    <p:sldId id="280" r:id="rId22"/>
    <p:sldId id="281" r:id="rId23"/>
    <p:sldId id="282" r:id="rId24"/>
    <p:sldId id="283" r:id="rId25"/>
    <p:sldId id="284" r:id="rId26"/>
    <p:sldId id="285" r:id="rId27"/>
    <p:sldId id="287" r:id="rId28"/>
    <p:sldId id="288" r:id="rId29"/>
    <p:sldId id="289" r:id="rId30"/>
    <p:sldId id="291" r:id="rId31"/>
    <p:sldId id="292" r:id="rId32"/>
    <p:sldId id="293" r:id="rId33"/>
    <p:sldId id="305" r:id="rId34"/>
    <p:sldId id="294" r:id="rId35"/>
    <p:sldId id="290" r:id="rId36"/>
    <p:sldId id="306" r:id="rId37"/>
  </p:sldIdLst>
  <p:sldSz cx="9144000" cy="6858000" type="screen4x3"/>
  <p:notesSz cx="7099300" cy="10234613"/>
  <p:defaultTextStyle>
    <a:defPPr>
      <a:defRPr lang="bg-BG"/>
    </a:defPPr>
    <a:lvl1pPr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Black" panose="020B0A040201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Black" panose="020B0A040201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EFFC70"/>
    <a:srgbClr val="99FF66"/>
    <a:srgbClr val="FF5050"/>
    <a:srgbClr val="FAE2EC"/>
    <a:srgbClr val="CCFFCC"/>
    <a:srgbClr val="FF0000"/>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4708" autoAdjust="0"/>
  </p:normalViewPr>
  <p:slideViewPr>
    <p:cSldViewPr snapToGrid="0">
      <p:cViewPr varScale="1">
        <p:scale>
          <a:sx n="47" d="100"/>
          <a:sy n="47" d="100"/>
        </p:scale>
        <p:origin x="-48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4032" y="-114"/>
      </p:cViewPr>
      <p:guideLst>
        <p:guide orient="horz" pos="3224"/>
        <p:guide pos="2236"/>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1315"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cs typeface="+mn-cs"/>
              </a:defRPr>
            </a:lvl1pPr>
          </a:lstStyle>
          <a:p>
            <a:pPr>
              <a:defRPr/>
            </a:pPr>
            <a:endParaRPr lang="bg-BG" altLang="bg-BG"/>
          </a:p>
        </p:txBody>
      </p:sp>
      <p:sp>
        <p:nvSpPr>
          <p:cNvPr id="141316"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1317"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panose="020B0604020202020204" pitchFamily="34" charset="0"/>
                <a:cs typeface="+mn-cs"/>
              </a:defRPr>
            </a:lvl1pPr>
          </a:lstStyle>
          <a:p>
            <a:pPr>
              <a:defRPr/>
            </a:pPr>
            <a:fld id="{FA99C722-40CE-4F8A-8266-6F14B1AB6F6E}"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2339" name="Rectangle 3"/>
          <p:cNvSpPr>
            <a:spLocks noGrp="1" noChangeArrowheads="1"/>
          </p:cNvSpPr>
          <p:nvPr>
            <p:ph type="dt" idx="1"/>
          </p:nvPr>
        </p:nvSpPr>
        <p:spPr bwMode="auto">
          <a:xfrm>
            <a:off x="4021138" y="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a:latin typeface="Arial" charset="0"/>
                <a:cs typeface="+mn-cs"/>
              </a:defRPr>
            </a:lvl1pPr>
          </a:lstStyle>
          <a:p>
            <a:pPr>
              <a:defRPr/>
            </a:pPr>
            <a:endParaRPr lang="bg-BG" altLang="bg-BG"/>
          </a:p>
        </p:txBody>
      </p:sp>
      <p:sp>
        <p:nvSpPr>
          <p:cNvPr id="4100"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142341" name="Rectangle 5"/>
          <p:cNvSpPr>
            <a:spLocks noGrp="1" noChangeArrowheads="1"/>
          </p:cNvSpPr>
          <p:nvPr>
            <p:ph type="body" sz="quarter" idx="3"/>
          </p:nvPr>
        </p:nvSpPr>
        <p:spPr bwMode="auto">
          <a:xfrm>
            <a:off x="709613" y="4860925"/>
            <a:ext cx="5680075" cy="4605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p>
            <a:pPr lvl="0"/>
            <a:r>
              <a:rPr lang="bg-BG" altLang="bg-BG" noProof="0"/>
              <a:t>Click to edit Master text styles</a:t>
            </a:r>
          </a:p>
          <a:p>
            <a:pPr lvl="1"/>
            <a:r>
              <a:rPr lang="bg-BG" altLang="bg-BG" noProof="0"/>
              <a:t>Second level</a:t>
            </a:r>
          </a:p>
          <a:p>
            <a:pPr lvl="2"/>
            <a:r>
              <a:rPr lang="bg-BG" altLang="bg-BG" noProof="0"/>
              <a:t>Third level</a:t>
            </a:r>
          </a:p>
          <a:p>
            <a:pPr lvl="3"/>
            <a:r>
              <a:rPr lang="bg-BG" altLang="bg-BG" noProof="0"/>
              <a:t>Fourth level</a:t>
            </a:r>
          </a:p>
          <a:p>
            <a:pPr lvl="4"/>
            <a:r>
              <a:rPr lang="bg-BG" altLang="bg-BG" noProof="0"/>
              <a:t>Fifth level</a:t>
            </a:r>
          </a:p>
        </p:txBody>
      </p:sp>
      <p:sp>
        <p:nvSpPr>
          <p:cNvPr id="142342" name="Rectangle 6"/>
          <p:cNvSpPr>
            <a:spLocks noGrp="1" noChangeArrowheads="1"/>
          </p:cNvSpPr>
          <p:nvPr>
            <p:ph type="ftr" sz="quarter" idx="4"/>
          </p:nvPr>
        </p:nvSpPr>
        <p:spPr bwMode="auto">
          <a:xfrm>
            <a:off x="0"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a:latin typeface="Arial" charset="0"/>
                <a:cs typeface="+mn-cs"/>
              </a:defRPr>
            </a:lvl1pPr>
          </a:lstStyle>
          <a:p>
            <a:pPr>
              <a:defRPr/>
            </a:pPr>
            <a:endParaRPr lang="bg-BG" altLang="bg-BG"/>
          </a:p>
        </p:txBody>
      </p:sp>
      <p:sp>
        <p:nvSpPr>
          <p:cNvPr id="142343" name="Rectangle 7"/>
          <p:cNvSpPr>
            <a:spLocks noGrp="1" noChangeArrowheads="1"/>
          </p:cNvSpPr>
          <p:nvPr>
            <p:ph type="sldNum" sz="quarter" idx="5"/>
          </p:nvPr>
        </p:nvSpPr>
        <p:spPr bwMode="auto">
          <a:xfrm>
            <a:off x="4021138" y="9721850"/>
            <a:ext cx="3076575" cy="511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panose="020B0604020202020204" pitchFamily="34" charset="0"/>
                <a:cs typeface="+mn-cs"/>
              </a:defRPr>
            </a:lvl1pPr>
          </a:lstStyle>
          <a:p>
            <a:pPr>
              <a:defRPr/>
            </a:pPr>
            <a:fld id="{8E410D28-5B60-4FE7-BAE5-C4ADB6AB32B3}" type="slidenum">
              <a:rPr lang="bg-BG" altLang="bg-BG"/>
              <a:pPr>
                <a:defRPr/>
              </a:pPr>
              <a:t>‹#›</a:t>
            </a:fld>
            <a:endParaRPr lang="bg-BG" altLang="bg-BG"/>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txBox="1">
            <a:spLocks noGrp="1" noChangeArrowheads="1"/>
          </p:cNvSpPr>
          <p:nvPr/>
        </p:nvSpPr>
        <p:spPr bwMode="auto">
          <a:xfrm>
            <a:off x="4021138" y="9721850"/>
            <a:ext cx="3076575" cy="511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Arial Black" panose="020B0A04020102020204" pitchFamily="34" charset="0"/>
                <a:cs typeface="Arial" panose="020B0604020202020204" pitchFamily="34" charset="0"/>
              </a:defRPr>
            </a:lvl1pPr>
            <a:lvl2pPr marL="742950" indent="-285750" defTabSz="990600">
              <a:defRPr>
                <a:solidFill>
                  <a:schemeClr val="tx1"/>
                </a:solidFill>
                <a:latin typeface="Arial Black" panose="020B0A04020102020204" pitchFamily="34" charset="0"/>
                <a:cs typeface="Arial" panose="020B0604020202020204" pitchFamily="34" charset="0"/>
              </a:defRPr>
            </a:lvl2pPr>
            <a:lvl3pPr marL="1143000" indent="-228600" defTabSz="990600">
              <a:defRPr>
                <a:solidFill>
                  <a:schemeClr val="tx1"/>
                </a:solidFill>
                <a:latin typeface="Arial Black" panose="020B0A04020102020204" pitchFamily="34" charset="0"/>
                <a:cs typeface="Arial" panose="020B0604020202020204" pitchFamily="34" charset="0"/>
              </a:defRPr>
            </a:lvl3pPr>
            <a:lvl4pPr marL="1600200" indent="-228600" defTabSz="990600">
              <a:defRPr>
                <a:solidFill>
                  <a:schemeClr val="tx1"/>
                </a:solidFill>
                <a:latin typeface="Arial Black" panose="020B0A04020102020204" pitchFamily="34" charset="0"/>
                <a:cs typeface="Arial" panose="020B0604020202020204" pitchFamily="34" charset="0"/>
              </a:defRPr>
            </a:lvl4pPr>
            <a:lvl5pPr marL="2057400" indent="-228600" defTabSz="990600">
              <a:defRPr>
                <a:solidFill>
                  <a:schemeClr val="tx1"/>
                </a:solidFill>
                <a:latin typeface="Arial Black" panose="020B0A04020102020204" pitchFamily="34" charset="0"/>
                <a:cs typeface="Arial" panose="020B0604020202020204" pitchFamily="34" charset="0"/>
              </a:defRPr>
            </a:lvl5pPr>
            <a:lvl6pPr marL="25146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6pPr>
            <a:lvl7pPr marL="29718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7pPr>
            <a:lvl8pPr marL="34290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8pPr>
            <a:lvl9pPr marL="3886200" indent="-228600" defTabSz="990600" eaLnBrk="0" fontAlgn="base" hangingPunct="0">
              <a:spcBef>
                <a:spcPct val="0"/>
              </a:spcBef>
              <a:spcAft>
                <a:spcPct val="0"/>
              </a:spcAft>
              <a:defRPr>
                <a:solidFill>
                  <a:schemeClr val="tx1"/>
                </a:solidFill>
                <a:latin typeface="Arial Black" panose="020B0A04020102020204" pitchFamily="34" charset="0"/>
                <a:cs typeface="Arial" panose="020B0604020202020204" pitchFamily="34" charset="0"/>
              </a:defRPr>
            </a:lvl9pPr>
          </a:lstStyle>
          <a:p>
            <a:pPr algn="r" eaLnBrk="1" hangingPunct="1"/>
            <a:fld id="{9D97A1E8-CF6E-4D65-84FB-05332DF6D4A5}" type="slidenum">
              <a:rPr lang="bg-BG" altLang="bg-BG" sz="1300">
                <a:latin typeface="Arial" panose="020B0604020202020204" pitchFamily="34" charset="0"/>
              </a:rPr>
              <a:pPr algn="r" eaLnBrk="1" hangingPunct="1"/>
              <a:t>1</a:t>
            </a:fld>
            <a:endParaRPr lang="bg-BG" altLang="bg-BG" sz="1300">
              <a:latin typeface="Arial" panose="020B0604020202020204" pitchFamily="34" charset="0"/>
            </a:endParaRPr>
          </a:p>
        </p:txBody>
      </p:sp>
      <p:sp>
        <p:nvSpPr>
          <p:cNvPr id="7171" name="Rectangle 2"/>
          <p:cNvSpPr>
            <a:spLocks noGrp="1" noRot="1" noChangeAspect="1" noChangeArrowheads="1" noTextEdit="1"/>
          </p:cNvSpPr>
          <p:nvPr>
            <p:ph type="sldImg"/>
          </p:nvPr>
        </p:nvSpPr>
        <p:spPr>
          <a:xfrm>
            <a:off x="992188" y="768350"/>
            <a:ext cx="5114925" cy="3836988"/>
          </a:xfrm>
          <a:ln/>
        </p:spPr>
      </p:sp>
      <p:sp>
        <p:nvSpPr>
          <p:cNvPr id="7172" name="Rectangle 3"/>
          <p:cNvSpPr>
            <a:spLocks noGrp="1" noChangeArrowheads="1"/>
          </p:cNvSpPr>
          <p:nvPr>
            <p:ph type="body" idx="1"/>
          </p:nvPr>
        </p:nvSpPr>
        <p:spPr>
          <a:noFill/>
        </p:spPr>
        <p:txBody>
          <a:bodyPr/>
          <a:lstStyle/>
          <a:p>
            <a:pPr eaLnBrk="1" hangingPunct="1"/>
            <a:endParaRPr lang="bg-BG" altLang="bg-BG">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3191FD70-AC6E-4613-BBDB-AC047553FEE2}"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3D85AAE-8EEF-4C9F-934B-EAB865FBD428}" type="slidenum">
              <a:rPr lang="en-US" altLang="en-US"/>
              <a:pPr>
                <a:defRPr/>
              </a:pPr>
              <a:t>‹#›</a:t>
            </a:fld>
            <a:endParaRPr lang="en-US" altLang="en-US"/>
          </a:p>
        </p:txBody>
      </p:sp>
    </p:spTree>
    <p:extLst>
      <p:ext uri="{BB962C8B-B14F-4D97-AF65-F5344CB8AC3E}">
        <p14:creationId xmlns:p14="http://schemas.microsoft.com/office/powerpoint/2010/main" xmlns="" val="2002535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F76B05BF-9558-4E4E-AB3A-C694E89691FA}"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1CADD3F-BFBC-43DC-9FDB-73AE6D2E8E86}" type="slidenum">
              <a:rPr lang="en-US" altLang="en-US"/>
              <a:pPr>
                <a:defRPr/>
              </a:pPr>
              <a:t>‹#›</a:t>
            </a:fld>
            <a:endParaRPr lang="en-US" altLang="en-US"/>
          </a:p>
        </p:txBody>
      </p:sp>
    </p:spTree>
    <p:extLst>
      <p:ext uri="{BB962C8B-B14F-4D97-AF65-F5344CB8AC3E}">
        <p14:creationId xmlns:p14="http://schemas.microsoft.com/office/powerpoint/2010/main" xmlns="" val="3786784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13AA10C-F615-487B-8268-AD8756675251}"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FDD0FAD-1C47-413B-BC85-82B6C52E24CF}" type="slidenum">
              <a:rPr lang="en-US" altLang="en-US"/>
              <a:pPr>
                <a:defRPr/>
              </a:pPr>
              <a:t>‹#›</a:t>
            </a:fld>
            <a:endParaRPr lang="en-US" altLang="en-US"/>
          </a:p>
        </p:txBody>
      </p:sp>
    </p:spTree>
    <p:extLst>
      <p:ext uri="{BB962C8B-B14F-4D97-AF65-F5344CB8AC3E}">
        <p14:creationId xmlns:p14="http://schemas.microsoft.com/office/powerpoint/2010/main" xmlns="" val="3624838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2147483646 h 1000"/>
              <a:gd name="T2" fmla="*/ 0 w 1000"/>
              <a:gd name="T3" fmla="*/ 0 h 1000"/>
              <a:gd name="T4" fmla="*/ 2147483646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a:lstStyle/>
          <a:p>
            <a:endParaRPr lang="bg-BG"/>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bg-BG"/>
          </a:p>
        </p:txBody>
      </p:sp>
      <p:sp>
        <p:nvSpPr>
          <p:cNvPr id="113666" name="Rectangle 2"/>
          <p:cNvSpPr>
            <a:spLocks noGrp="1" noChangeArrowheads="1"/>
          </p:cNvSpPr>
          <p:nvPr>
            <p:ph type="ctrTitle"/>
          </p:nvPr>
        </p:nvSpPr>
        <p:spPr>
          <a:xfrm>
            <a:off x="914400" y="1524000"/>
            <a:ext cx="7623175" cy="1752600"/>
          </a:xfrm>
        </p:spPr>
        <p:txBody>
          <a:bodyPr/>
          <a:lstStyle>
            <a:lvl1pPr>
              <a:defRPr sz="5000"/>
            </a:lvl1pPr>
          </a:lstStyle>
          <a:p>
            <a:pPr lvl="0"/>
            <a:r>
              <a:rPr lang="bg-BG" altLang="en-US" noProof="0"/>
              <a:t>Click to edit Master title style</a:t>
            </a:r>
          </a:p>
        </p:txBody>
      </p:sp>
      <p:sp>
        <p:nvSpPr>
          <p:cNvPr id="11366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bg-BG" altLang="en-US" noProof="0"/>
              <a:t>Click to edit Master subtitle style</a:t>
            </a:r>
          </a:p>
        </p:txBody>
      </p:sp>
      <p:sp>
        <p:nvSpPr>
          <p:cNvPr id="6" name="Rectangle 4"/>
          <p:cNvSpPr>
            <a:spLocks noGrp="1" noChangeArrowheads="1"/>
          </p:cNvSpPr>
          <p:nvPr>
            <p:ph type="dt" sz="half" idx="10"/>
          </p:nvPr>
        </p:nvSpPr>
        <p:spPr/>
        <p:txBody>
          <a:bodyPr/>
          <a:lstStyle>
            <a:lvl1pPr>
              <a:defRPr/>
            </a:lvl1pPr>
          </a:lstStyle>
          <a:p>
            <a:pPr>
              <a:defRPr/>
            </a:pPr>
            <a:endParaRPr lang="bg-BG" altLang="en-US"/>
          </a:p>
        </p:txBody>
      </p:sp>
      <p:sp>
        <p:nvSpPr>
          <p:cNvPr id="7" name="Rectangle 5"/>
          <p:cNvSpPr>
            <a:spLocks noGrp="1" noChangeArrowheads="1"/>
          </p:cNvSpPr>
          <p:nvPr>
            <p:ph type="ftr" sz="quarter" idx="11"/>
          </p:nvPr>
        </p:nvSpPr>
        <p:spPr/>
        <p:txBody>
          <a:bodyPr/>
          <a:lstStyle>
            <a:lvl1pPr>
              <a:defRPr/>
            </a:lvl1pPr>
          </a:lstStyle>
          <a:p>
            <a:pPr>
              <a:defRPr/>
            </a:pPr>
            <a:endParaRPr lang="bg-BG" altLang="en-US"/>
          </a:p>
        </p:txBody>
      </p:sp>
      <p:sp>
        <p:nvSpPr>
          <p:cNvPr id="8" name="Rectangle 6"/>
          <p:cNvSpPr>
            <a:spLocks noGrp="1" noChangeArrowheads="1"/>
          </p:cNvSpPr>
          <p:nvPr>
            <p:ph type="sldNum" sz="quarter" idx="12"/>
          </p:nvPr>
        </p:nvSpPr>
        <p:spPr/>
        <p:txBody>
          <a:bodyPr/>
          <a:lstStyle>
            <a:lvl1pPr>
              <a:defRPr/>
            </a:lvl1pPr>
          </a:lstStyle>
          <a:p>
            <a:pPr>
              <a:defRPr/>
            </a:pPr>
            <a:fld id="{D16B4CBD-D7E6-4BEB-9DF2-639065E7A3F8}" type="slidenum">
              <a:rPr lang="bg-BG" altLang="en-US"/>
              <a:pPr>
                <a:defRPr/>
              </a:pPr>
              <a:t>‹#›</a:t>
            </a:fld>
            <a:endParaRPr lang="bg-BG" altLang="en-US"/>
          </a:p>
        </p:txBody>
      </p:sp>
    </p:spTree>
    <p:extLst>
      <p:ext uri="{BB962C8B-B14F-4D97-AF65-F5344CB8AC3E}">
        <p14:creationId xmlns:p14="http://schemas.microsoft.com/office/powerpoint/2010/main" xmlns="" val="428883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1F4CFB7-5897-420E-8359-2B3AD50997D9}"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DADFB53-1AD7-4F0A-A761-57801D23F7E3}" type="slidenum">
              <a:rPr lang="en-US" altLang="en-US"/>
              <a:pPr>
                <a:defRPr/>
              </a:pPr>
              <a:t>‹#›</a:t>
            </a:fld>
            <a:endParaRPr lang="en-US" altLang="en-US"/>
          </a:p>
        </p:txBody>
      </p:sp>
    </p:spTree>
    <p:extLst>
      <p:ext uri="{BB962C8B-B14F-4D97-AF65-F5344CB8AC3E}">
        <p14:creationId xmlns:p14="http://schemas.microsoft.com/office/powerpoint/2010/main" xmlns="" val="93825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A71C3A0-9BB9-4758-AC70-E5AAA7567E94}" type="datetimeFigureOut">
              <a:rPr lang="en-US" altLang="en-US"/>
              <a:pPr>
                <a:defRPr/>
              </a:pPr>
              <a:t>4/24/2020</a:t>
            </a:fld>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D010C58-8371-49C3-91F1-DB9BA8FE14AC}" type="slidenum">
              <a:rPr lang="en-US" altLang="en-US"/>
              <a:pPr>
                <a:defRPr/>
              </a:pPr>
              <a:t>‹#›</a:t>
            </a:fld>
            <a:endParaRPr lang="en-US" altLang="en-US"/>
          </a:p>
        </p:txBody>
      </p:sp>
    </p:spTree>
    <p:extLst>
      <p:ext uri="{BB962C8B-B14F-4D97-AF65-F5344CB8AC3E}">
        <p14:creationId xmlns:p14="http://schemas.microsoft.com/office/powerpoint/2010/main" xmlns="" val="2461448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5BCD252-1D31-4832-A3C2-B906504740FC}" type="datetimeFigureOut">
              <a:rPr lang="en-US" altLang="en-US"/>
              <a:pPr>
                <a:defRPr/>
              </a:pPr>
              <a:t>4/24/2020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B205E62-D273-4A15-9590-1EA0ABA2128D}" type="slidenum">
              <a:rPr lang="en-US" altLang="en-US"/>
              <a:pPr>
                <a:defRPr/>
              </a:pPr>
              <a:t>‹#›</a:t>
            </a:fld>
            <a:endParaRPr lang="en-US" altLang="en-US"/>
          </a:p>
        </p:txBody>
      </p:sp>
    </p:spTree>
    <p:extLst>
      <p:ext uri="{BB962C8B-B14F-4D97-AF65-F5344CB8AC3E}">
        <p14:creationId xmlns:p14="http://schemas.microsoft.com/office/powerpoint/2010/main" xmlns="" val="151363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696E96B-FF83-4676-B61D-C191E3D16AD6}" type="datetimeFigureOut">
              <a:rPr lang="en-US" altLang="en-US"/>
              <a:pPr>
                <a:defRPr/>
              </a:pPr>
              <a:t>4/24/2020</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D58AD0FC-DBA9-44DF-8B33-8A5E3BF184F7}" type="slidenum">
              <a:rPr lang="en-US" altLang="en-US"/>
              <a:pPr>
                <a:defRPr/>
              </a:pPr>
              <a:t>‹#›</a:t>
            </a:fld>
            <a:endParaRPr lang="en-US" altLang="en-US"/>
          </a:p>
        </p:txBody>
      </p:sp>
    </p:spTree>
    <p:extLst>
      <p:ext uri="{BB962C8B-B14F-4D97-AF65-F5344CB8AC3E}">
        <p14:creationId xmlns:p14="http://schemas.microsoft.com/office/powerpoint/2010/main" xmlns="" val="40004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8F1D0B4F-E378-4072-AB38-8BA26406DE6B}" type="datetimeFigureOut">
              <a:rPr lang="en-US" altLang="en-US"/>
              <a:pPr>
                <a:defRPr/>
              </a:pPr>
              <a:t>4/24/2020</a:t>
            </a:fld>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4368F6A3-DEEC-42D7-823C-5CD3C5F6478E}" type="slidenum">
              <a:rPr lang="en-US" altLang="en-US"/>
              <a:pPr>
                <a:defRPr/>
              </a:pPr>
              <a:t>‹#›</a:t>
            </a:fld>
            <a:endParaRPr lang="en-US" altLang="en-US"/>
          </a:p>
        </p:txBody>
      </p:sp>
    </p:spTree>
    <p:extLst>
      <p:ext uri="{BB962C8B-B14F-4D97-AF65-F5344CB8AC3E}">
        <p14:creationId xmlns:p14="http://schemas.microsoft.com/office/powerpoint/2010/main" xmlns="" val="2957683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4A86AF2-C6FF-4794-B4D4-39F754F2C729}" type="datetimeFigureOut">
              <a:rPr lang="en-US" altLang="en-US"/>
              <a:pPr>
                <a:defRPr/>
              </a:pPr>
              <a:t>4/24/2020</a:t>
            </a:fld>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4E39D05-1CAB-41C0-918B-86758F29A236}" type="slidenum">
              <a:rPr lang="en-US" altLang="en-US"/>
              <a:pPr>
                <a:defRPr/>
              </a:pPr>
              <a:t>‹#›</a:t>
            </a:fld>
            <a:endParaRPr lang="en-US" altLang="en-US"/>
          </a:p>
        </p:txBody>
      </p:sp>
    </p:spTree>
    <p:extLst>
      <p:ext uri="{BB962C8B-B14F-4D97-AF65-F5344CB8AC3E}">
        <p14:creationId xmlns:p14="http://schemas.microsoft.com/office/powerpoint/2010/main" xmlns="" val="4140384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2F86938-A73A-4E10-89E9-41ACFB9B29B8}" type="datetimeFigureOut">
              <a:rPr lang="en-US" altLang="en-US"/>
              <a:pPr>
                <a:defRPr/>
              </a:pPr>
              <a:t>4/24/2020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016D48C-1354-467C-B88B-03FC20C8C23D}" type="slidenum">
              <a:rPr lang="en-US" altLang="en-US"/>
              <a:pPr>
                <a:defRPr/>
              </a:pPr>
              <a:t>‹#›</a:t>
            </a:fld>
            <a:endParaRPr lang="en-US" altLang="en-US"/>
          </a:p>
        </p:txBody>
      </p:sp>
    </p:spTree>
    <p:extLst>
      <p:ext uri="{BB962C8B-B14F-4D97-AF65-F5344CB8AC3E}">
        <p14:creationId xmlns:p14="http://schemas.microsoft.com/office/powerpoint/2010/main" xmlns="" val="3011544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0A0E475-5367-4FE6-B966-17D18F501EF0}" type="datetimeFigureOut">
              <a:rPr lang="en-US" altLang="en-US"/>
              <a:pPr>
                <a:defRPr/>
              </a:pPr>
              <a:t>4/24/2020</a:t>
            </a:fld>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E1486C1-207B-4900-8635-A3A4C2962D81}" type="slidenum">
              <a:rPr lang="en-US" altLang="en-US"/>
              <a:pPr>
                <a:defRPr/>
              </a:pPr>
              <a:t>‹#›</a:t>
            </a:fld>
            <a:endParaRPr lang="en-US" altLang="en-US"/>
          </a:p>
        </p:txBody>
      </p:sp>
    </p:spTree>
    <p:extLst>
      <p:ext uri="{BB962C8B-B14F-4D97-AF65-F5344CB8AC3E}">
        <p14:creationId xmlns:p14="http://schemas.microsoft.com/office/powerpoint/2010/main" xmlns="" val="3340142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fld id="{E3A021D8-ADD9-47FB-AA37-584BF956E908}" type="datetimeFigureOut">
              <a:rPr lang="en-US" altLang="en-US"/>
              <a:pPr>
                <a:defRPr/>
              </a:pPr>
              <a:t>4/24/2020</a:t>
            </a:fld>
            <a:endParaRPr lang="en-US" altLang="en-US"/>
          </a:p>
        </p:txBody>
      </p:sp>
      <p:sp>
        <p:nvSpPr>
          <p:cNvPr id="3789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ltLang="en-US"/>
          </a:p>
        </p:txBody>
      </p:sp>
      <p:sp>
        <p:nvSpPr>
          <p:cNvPr id="3789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A927DE59-0333-42F7-91BA-CDA51B90435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en-US"/>
              <a:t>Click to edit Master title style</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bg-BG" altLang="en-US"/>
              <a:t>Click to edit Master text styles</a:t>
            </a:r>
          </a:p>
          <a:p>
            <a:pPr lvl="1"/>
            <a:r>
              <a:rPr lang="bg-BG" altLang="en-US"/>
              <a:t>Second level</a:t>
            </a:r>
          </a:p>
          <a:p>
            <a:pPr lvl="2"/>
            <a:r>
              <a:rPr lang="bg-BG" altLang="en-US"/>
              <a:t>Third level</a:t>
            </a:r>
          </a:p>
          <a:p>
            <a:pPr lvl="3"/>
            <a:r>
              <a:rPr lang="bg-BG" altLang="en-US"/>
              <a:t>Fourth level</a:t>
            </a:r>
          </a:p>
          <a:p>
            <a:pPr lvl="4"/>
            <a:r>
              <a:rPr lang="bg-BG" alt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mj-lt"/>
                <a:cs typeface="+mn-cs"/>
              </a:defRPr>
            </a:lvl1pPr>
          </a:lstStyle>
          <a:p>
            <a:pPr>
              <a:defRPr/>
            </a:pPr>
            <a:endParaRPr lang="bg-BG" altLang="en-US"/>
          </a:p>
        </p:txBody>
      </p:sp>
      <p:sp>
        <p:nvSpPr>
          <p:cNvPr id="12" name="Rectangle 5"/>
          <p:cNvSpPr>
            <a:spLocks noGrp="1" noChangeArrowheads="1"/>
          </p:cNvSpPr>
          <p:nvPr>
            <p:ph type="ftr" sz="quarter" idx="3"/>
          </p:nvPr>
        </p:nvSpPr>
        <p:spPr bwMode="auto">
          <a:xfrm>
            <a:off x="3124200" y="6243638"/>
            <a:ext cx="2895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atin typeface="+mj-lt"/>
                <a:cs typeface="+mn-cs"/>
              </a:defRPr>
            </a:lvl1pPr>
          </a:lstStyle>
          <a:p>
            <a:pPr>
              <a:defRPr/>
            </a:pPr>
            <a:endParaRPr lang="bg-BG" altLang="en-US"/>
          </a:p>
        </p:txBody>
      </p:sp>
      <p:sp>
        <p:nvSpPr>
          <p:cNvPr id="13" name="Rectangle 6"/>
          <p:cNvSpPr>
            <a:spLocks noGrp="1" noChangeArrowheads="1"/>
          </p:cNvSpPr>
          <p:nvPr>
            <p:ph type="sldNum" sz="quarter" idx="4"/>
          </p:nvPr>
        </p:nvSpPr>
        <p:spPr bwMode="auto">
          <a:xfrm>
            <a:off x="6553200" y="6243638"/>
            <a:ext cx="2133600" cy="457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Garamond" panose="02020404030301010803" pitchFamily="18" charset="0"/>
                <a:cs typeface="+mn-cs"/>
              </a:defRPr>
            </a:lvl1pPr>
          </a:lstStyle>
          <a:p>
            <a:pPr>
              <a:defRPr/>
            </a:pPr>
            <a:fld id="{417D9679-1AFE-4839-AE6B-975E7CEDD4B0}" type="slidenum">
              <a:rPr lang="bg-BG" altLang="en-US"/>
              <a:pPr>
                <a:defRPr/>
              </a:pPr>
              <a:t>‹#›</a:t>
            </a:fld>
            <a:endParaRPr lang="bg-BG" altLang="en-US"/>
          </a:p>
        </p:txBody>
      </p:sp>
    </p:spTree>
  </p:cSld>
  <p:clrMap bg1="lt1" tx1="dk1" bg2="lt2" tx2="dk2" accent1="accent1" accent2="accent2" accent3="accent3" accent4="accent4" accent5="accent5" accent6="accent6" hlink="hlink" folHlink="folHlink"/>
  <p:sldLayoutIdLst>
    <p:sldLayoutId id="2147484100" r:id="rId1"/>
  </p:sldLayoutIdLst>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Line 5"/>
          <p:cNvSpPr>
            <a:spLocks noChangeShapeType="1"/>
          </p:cNvSpPr>
          <p:nvPr/>
        </p:nvSpPr>
        <p:spPr bwMode="auto">
          <a:xfrm>
            <a:off x="2581275" y="901700"/>
            <a:ext cx="4813300" cy="0"/>
          </a:xfrm>
          <a:prstGeom prst="line">
            <a:avLst/>
          </a:prstGeom>
          <a:noFill/>
          <a:ln w="15875" cmpd="thickThin">
            <a:solidFill>
              <a:srgbClr val="000000"/>
            </a:solidFill>
            <a:round/>
            <a:headEnd/>
            <a:tailEnd/>
          </a:ln>
          <a:extLst>
            <a:ext uri="{909E8E84-426E-40DD-AFC4-6F175D3DCCD1}">
              <a14:hiddenFill xmlns="" xmlns:a14="http://schemas.microsoft.com/office/drawing/2010/main">
                <a:noFill/>
              </a14:hiddenFill>
            </a:ext>
          </a:extLst>
        </p:spPr>
        <p:txBody>
          <a:bodyPr/>
          <a:lstStyle/>
          <a:p>
            <a:endParaRPr lang="bg-BG"/>
          </a:p>
        </p:txBody>
      </p:sp>
      <p:graphicFrame>
        <p:nvGraphicFramePr>
          <p:cNvPr id="6147" name="Object 6"/>
          <p:cNvGraphicFramePr>
            <a:graphicFrameLocks noChangeAspect="1"/>
          </p:cNvGraphicFramePr>
          <p:nvPr>
            <p:extLst>
              <p:ext uri="{D42A27DB-BD31-4B8C-83A1-F6EECF244321}">
                <p14:modId xmlns="" xmlns:p14="http://schemas.microsoft.com/office/powerpoint/2010/main" val="4154887624"/>
              </p:ext>
            </p:extLst>
          </p:nvPr>
        </p:nvGraphicFramePr>
        <p:xfrm>
          <a:off x="428624" y="285068"/>
          <a:ext cx="862013" cy="882650"/>
        </p:xfrm>
        <a:graphic>
          <a:graphicData uri="http://schemas.openxmlformats.org/presentationml/2006/ole">
            <p:oleObj spid="_x0000_s22530" r:id="rId4" imgW="4785480" imgH="4894560" progId="">
              <p:embed/>
            </p:oleObj>
          </a:graphicData>
        </a:graphic>
      </p:graphicFrame>
      <p:sp>
        <p:nvSpPr>
          <p:cNvPr id="6148" name="Rectangle 7"/>
          <p:cNvSpPr>
            <a:spLocks noChangeArrowheads="1"/>
          </p:cNvSpPr>
          <p:nvPr/>
        </p:nvSpPr>
        <p:spPr bwMode="auto">
          <a:xfrm>
            <a:off x="71438" y="2833688"/>
            <a:ext cx="9144000" cy="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wrap="none"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Arial Black" panose="020B0A04020102020204" pitchFamily="34" charset="0"/>
            </a:endParaRPr>
          </a:p>
        </p:txBody>
      </p:sp>
      <p:sp>
        <p:nvSpPr>
          <p:cNvPr id="6149" name="Rectangle 8"/>
          <p:cNvSpPr>
            <a:spLocks noChangeArrowheads="1"/>
          </p:cNvSpPr>
          <p:nvPr/>
        </p:nvSpPr>
        <p:spPr bwMode="auto">
          <a:xfrm>
            <a:off x="71438" y="2833688"/>
            <a:ext cx="9144000" cy="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lIns="0" rIns="0"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endParaRPr lang="en-US" altLang="en-US" sz="1800">
              <a:latin typeface="Arial Black" panose="020B0A04020102020204" pitchFamily="34" charset="0"/>
            </a:endParaRPr>
          </a:p>
        </p:txBody>
      </p:sp>
      <p:sp>
        <p:nvSpPr>
          <p:cNvPr id="11270" name="Rectangle 9"/>
          <p:cNvSpPr>
            <a:spLocks noChangeArrowheads="1"/>
          </p:cNvSpPr>
          <p:nvPr/>
        </p:nvSpPr>
        <p:spPr bwMode="auto">
          <a:xfrm>
            <a:off x="-64008" y="192881"/>
            <a:ext cx="9144000" cy="141763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lIns="0" rIns="0" anchor="ctr">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lgn="ctr">
              <a:defRPr/>
            </a:pPr>
            <a:r>
              <a:rPr lang="bg-BG" altLang="en-US" sz="2400" b="1" dirty="0">
                <a:solidFill>
                  <a:schemeClr val="accent4">
                    <a:lumMod val="85000"/>
                    <a:lumOff val="15000"/>
                  </a:schemeClr>
                </a:solidFill>
                <a:latin typeface="Times New Roman" panose="02020603050405020304" pitchFamily="18" charset="0"/>
                <a:cs typeface="Times New Roman" panose="02020603050405020304" pitchFamily="18" charset="0"/>
              </a:rPr>
              <a:t>	МЕДИЦИНСКИ УНИВЕРСИТЕТ </a:t>
            </a:r>
            <a:r>
              <a:rPr lang="bg-BG" altLang="en-US" sz="2400" b="1" dirty="0">
                <a:solidFill>
                  <a:schemeClr val="accent4">
                    <a:lumMod val="85000"/>
                    <a:lumOff val="15000"/>
                  </a:schemeClr>
                </a:solidFill>
                <a:cs typeface="Times New Roman" panose="02020603050405020304" pitchFamily="18" charset="0"/>
              </a:rPr>
              <a:t>–</a:t>
            </a:r>
            <a:r>
              <a:rPr lang="bg-BG" altLang="en-US" sz="2400" b="1" dirty="0">
                <a:solidFill>
                  <a:schemeClr val="accent4">
                    <a:lumMod val="85000"/>
                    <a:lumOff val="15000"/>
                  </a:schemeClr>
                </a:solidFill>
                <a:latin typeface="Times New Roman" panose="02020603050405020304" pitchFamily="18" charset="0"/>
                <a:cs typeface="Times New Roman" panose="02020603050405020304" pitchFamily="18" charset="0"/>
              </a:rPr>
              <a:t> ПЛЕВЕН</a:t>
            </a:r>
            <a:endParaRPr lang="bg-BG" altLang="en-US" sz="2400" b="1" dirty="0">
              <a:solidFill>
                <a:schemeClr val="accent4">
                  <a:lumMod val="85000"/>
                  <a:lumOff val="15000"/>
                </a:schemeClr>
              </a:solidFill>
              <a:cs typeface="+mn-cs"/>
            </a:endParaRPr>
          </a:p>
          <a:p>
            <a:pPr algn="ctr">
              <a:defRPr/>
            </a:pPr>
            <a:r>
              <a:rPr lang="bg-BG" altLang="en-US" sz="2000" b="1" dirty="0">
                <a:solidFill>
                  <a:schemeClr val="accent4">
                    <a:lumMod val="85000"/>
                    <a:lumOff val="15000"/>
                  </a:schemeClr>
                </a:solidFill>
                <a:latin typeface="+mn-lt"/>
                <a:cs typeface="Times New Roman" panose="02020603050405020304" pitchFamily="18" charset="0"/>
              </a:rPr>
              <a:t>	ФАКУЛТЕТ </a:t>
            </a:r>
            <a:r>
              <a:rPr lang="bg-BG" altLang="en-US" sz="2000" b="1" dirty="0" smtClean="0">
                <a:solidFill>
                  <a:schemeClr val="accent4">
                    <a:lumMod val="85000"/>
                    <a:lumOff val="15000"/>
                  </a:schemeClr>
                </a:solidFill>
                <a:latin typeface="+mn-lt"/>
                <a:cs typeface="Times New Roman" panose="02020603050405020304" pitchFamily="18" charset="0"/>
              </a:rPr>
              <a:t>„ЗДРАВНИ ГРИЖИ “</a:t>
            </a:r>
            <a:endParaRPr lang="en-US" altLang="en-US" sz="2000" b="1" dirty="0">
              <a:solidFill>
                <a:schemeClr val="accent4">
                  <a:lumMod val="85000"/>
                  <a:lumOff val="15000"/>
                </a:schemeClr>
              </a:solidFill>
              <a:latin typeface="+mn-lt"/>
              <a:cs typeface="Times New Roman" panose="02020603050405020304" pitchFamily="18" charset="0"/>
            </a:endParaRPr>
          </a:p>
          <a:p>
            <a:pPr algn="ctr">
              <a:spcBef>
                <a:spcPts val="600"/>
              </a:spcBef>
              <a:defRPr/>
            </a:pPr>
            <a:r>
              <a:rPr lang="bg-BG" altLang="en-US" b="1" dirty="0">
                <a:solidFill>
                  <a:schemeClr val="accent4">
                    <a:lumMod val="85000"/>
                    <a:lumOff val="15000"/>
                  </a:schemeClr>
                </a:solidFill>
                <a:latin typeface="Times New Roman" panose="02020603050405020304" pitchFamily="18" charset="0"/>
                <a:cs typeface="Times New Roman" panose="02020603050405020304" pitchFamily="18" charset="0"/>
              </a:rPr>
              <a:t>	ЦЕНТЪР ЗА ДИСТАНЦИОННО ОБУЧЕНИЕ</a:t>
            </a:r>
            <a:endParaRPr lang="bg-BG" altLang="en-US" b="1" dirty="0">
              <a:solidFill>
                <a:schemeClr val="accent4">
                  <a:lumMod val="85000"/>
                  <a:lumOff val="15000"/>
                </a:schemeClr>
              </a:solidFill>
              <a:cs typeface="+mn-cs"/>
            </a:endParaRPr>
          </a:p>
          <a:p>
            <a:pPr algn="ctr">
              <a:defRPr/>
            </a:pPr>
            <a:endParaRPr lang="bg-BG" altLang="en-US" sz="2000" b="1" dirty="0">
              <a:solidFill>
                <a:schemeClr val="accent4">
                  <a:lumMod val="85000"/>
                  <a:lumOff val="15000"/>
                </a:schemeClr>
              </a:solidFill>
              <a:latin typeface="Arial Unicode MS" panose="020B0604020202020204" pitchFamily="34" charset="-128"/>
              <a:cs typeface="Times New Roman" panose="02020603050405020304" pitchFamily="18" charset="0"/>
            </a:endParaRPr>
          </a:p>
        </p:txBody>
      </p:sp>
      <p:sp>
        <p:nvSpPr>
          <p:cNvPr id="41994" name="Text Box 4"/>
          <p:cNvSpPr txBox="1">
            <a:spLocks noChangeArrowheads="1"/>
          </p:cNvSpPr>
          <p:nvPr/>
        </p:nvSpPr>
        <p:spPr bwMode="auto">
          <a:xfrm>
            <a:off x="265113" y="1644650"/>
            <a:ext cx="1968500" cy="368300"/>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lIns="0" rIns="0">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spcBef>
                <a:spcPct val="50000"/>
              </a:spcBef>
              <a:defRPr/>
            </a:pPr>
            <a:r>
              <a:rPr lang="bg-BG" altLang="bg-BG" dirty="0">
                <a:solidFill>
                  <a:schemeClr val="accent4">
                    <a:lumMod val="85000"/>
                    <a:lumOff val="15000"/>
                  </a:schemeClr>
                </a:solidFill>
                <a:cs typeface="+mn-cs"/>
              </a:rPr>
              <a:t>Лекция </a:t>
            </a:r>
            <a:r>
              <a:rPr lang="bg-BG" altLang="bg-BG" dirty="0" smtClean="0">
                <a:solidFill>
                  <a:schemeClr val="accent4">
                    <a:lumMod val="85000"/>
                    <a:lumOff val="15000"/>
                  </a:schemeClr>
                </a:solidFill>
                <a:cs typeface="+mn-cs"/>
              </a:rPr>
              <a:t>№</a:t>
            </a:r>
            <a:r>
              <a:rPr lang="en-US" altLang="bg-BG" dirty="0" smtClean="0">
                <a:solidFill>
                  <a:schemeClr val="accent4">
                    <a:lumMod val="85000"/>
                    <a:lumOff val="15000"/>
                  </a:schemeClr>
                </a:solidFill>
                <a:cs typeface="+mn-cs"/>
              </a:rPr>
              <a:t>3</a:t>
            </a:r>
            <a:endParaRPr lang="bg-BG" altLang="bg-BG" dirty="0">
              <a:solidFill>
                <a:schemeClr val="accent4">
                  <a:lumMod val="85000"/>
                  <a:lumOff val="15000"/>
                </a:schemeClr>
              </a:solidFill>
              <a:cs typeface="+mn-cs"/>
            </a:endParaRPr>
          </a:p>
        </p:txBody>
      </p:sp>
      <p:sp>
        <p:nvSpPr>
          <p:cNvPr id="41997" name="Text Box 4"/>
          <p:cNvSpPr txBox="1">
            <a:spLocks noChangeArrowheads="1"/>
          </p:cNvSpPr>
          <p:nvPr/>
        </p:nvSpPr>
        <p:spPr bwMode="auto">
          <a:xfrm>
            <a:off x="4233863" y="6038850"/>
            <a:ext cx="4706937" cy="369888"/>
          </a:xfrm>
          <a:prstGeom prst="rect">
            <a:avLst/>
          </a:prstGeom>
          <a:noFill/>
          <a:ln>
            <a:noFill/>
          </a:ln>
          <a:effectLst/>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50800" algn="ctr">
                <a:solidFill>
                  <a:srgbClr val="0000FF"/>
                </a:solidFill>
                <a:miter lim="800000"/>
                <a:headEnd/>
                <a:tailEnd/>
              </a14:hiddenLine>
            </a:ext>
            <a:ext uri="{AF507438-7753-43E0-B8FC-AC1667EBCBE1}">
              <a14:hiddenEffects xmlns="" xmlns:a14="http://schemas.microsoft.com/office/drawing/2010/main">
                <a:effectLst>
                  <a:outerShdw dist="35921" dir="2700000" algn="ctr" rotWithShape="0">
                    <a:srgbClr val="5F5F5F"/>
                  </a:outerShdw>
                </a:effectLst>
              </a14:hiddenEffects>
            </a:ext>
          </a:extLst>
        </p:spPr>
        <p:txBody>
          <a:bodyPr lIns="0" rIns="0">
            <a:spAutoFit/>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a:spcBef>
                <a:spcPct val="50000"/>
              </a:spcBef>
              <a:defRPr/>
            </a:pPr>
            <a:r>
              <a:rPr lang="bg-BG" altLang="bg-BG" dirty="0">
                <a:solidFill>
                  <a:schemeClr val="accent4">
                    <a:lumMod val="85000"/>
                    <a:lumOff val="15000"/>
                  </a:schemeClr>
                </a:solidFill>
                <a:cs typeface="+mn-cs"/>
              </a:rPr>
              <a:t>Проф. Константин Балашев, дхн</a:t>
            </a:r>
          </a:p>
        </p:txBody>
      </p:sp>
      <p:sp>
        <p:nvSpPr>
          <p:cNvPr id="6153" name="TextBox 1"/>
          <p:cNvSpPr txBox="1">
            <a:spLocks noChangeArrowheads="1"/>
          </p:cNvSpPr>
          <p:nvPr/>
        </p:nvSpPr>
        <p:spPr bwMode="auto">
          <a:xfrm>
            <a:off x="1196880" y="3654427"/>
            <a:ext cx="758209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ru-RU" altLang="bg-BG" sz="1600" b="1" dirty="0" smtClean="0"/>
              <a:t>Електричество</a:t>
            </a:r>
            <a:r>
              <a:rPr lang="ru-RU" altLang="bg-BG" sz="1600" b="1" dirty="0" smtClean="0"/>
              <a:t>. Напрежение и ток, съпротивление и проводимост. Закон на Ом. Постоянен ток. Биологични ефекти на постоянния електричен ток, зависимост от плътността на тока. Терапевтични приложения на постоянния ток - галванизация, йонофореза, диагностична електрофореза, франклинизация, аеройонофореза, аеройонотерапия. </a:t>
            </a:r>
            <a:endParaRPr lang="bg-BG" altLang="bg-BG" sz="1600" b="1" dirty="0"/>
          </a:p>
        </p:txBody>
      </p:sp>
      <p:sp>
        <p:nvSpPr>
          <p:cNvPr id="2" name="Rectangle 1">
            <a:extLst>
              <a:ext uri="{FF2B5EF4-FFF2-40B4-BE49-F238E27FC236}">
                <a16:creationId xmlns="" xmlns:a16="http://schemas.microsoft.com/office/drawing/2014/main" id="{4954D481-32E0-4DCE-B232-087B7121532C}"/>
              </a:ext>
            </a:extLst>
          </p:cNvPr>
          <p:cNvSpPr/>
          <p:nvPr/>
        </p:nvSpPr>
        <p:spPr>
          <a:xfrm>
            <a:off x="1442720" y="2541300"/>
            <a:ext cx="6461760" cy="584775"/>
          </a:xfrm>
          <a:prstGeom prst="rect">
            <a:avLst/>
          </a:prstGeom>
        </p:spPr>
        <p:txBody>
          <a:bodyPr wrap="square">
            <a:spAutoFit/>
          </a:bodyPr>
          <a:lstStyle/>
          <a:p>
            <a:pPr algn="ctr"/>
            <a:r>
              <a:rPr lang="bg-BG" sz="3200" dirty="0" smtClean="0"/>
              <a:t>МЕДИЦИНСКА АПАРАТУРА</a:t>
            </a:r>
            <a:endParaRPr 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10</a:t>
            </a:fld>
            <a:endParaRPr lang="en-US" altLang="en-US"/>
          </a:p>
        </p:txBody>
      </p:sp>
      <p:sp>
        <p:nvSpPr>
          <p:cNvPr id="13" name="Rectangle 12">
            <a:extLst>
              <a:ext uri="{FF2B5EF4-FFF2-40B4-BE49-F238E27FC236}">
                <a16:creationId xmlns:a16="http://schemas.microsoft.com/office/drawing/2014/main" xmlns="" id="{62F704E5-F6F7-4A30-929F-18E7162ED037}"/>
              </a:ext>
            </a:extLst>
          </p:cNvPr>
          <p:cNvSpPr/>
          <p:nvPr/>
        </p:nvSpPr>
        <p:spPr>
          <a:xfrm>
            <a:off x="78250" y="4194547"/>
            <a:ext cx="8856982" cy="2031325"/>
          </a:xfrm>
          <a:prstGeom prst="rect">
            <a:avLst/>
          </a:prstGeom>
          <a:solidFill>
            <a:schemeClr val="bg1"/>
          </a:solidFill>
          <a:ln>
            <a:solidFill>
              <a:srgbClr val="FFC000"/>
            </a:solidFill>
          </a:ln>
        </p:spPr>
        <p:txBody>
          <a:bodyPr wrap="square">
            <a:spAutoFit/>
          </a:bodyPr>
          <a:lstStyle/>
          <a:p>
            <a:pPr marL="0" marR="0" indent="406400" algn="just">
              <a:spcBef>
                <a:spcPts val="0"/>
              </a:spcBef>
              <a:spcAft>
                <a:spcPts val="280"/>
              </a:spcAft>
            </a:pPr>
            <a:r>
              <a:rPr lang="bg-BG" sz="1800" dirty="0">
                <a:latin typeface="Segoe UI" panose="020B0502040204020203" pitchFamily="34" charset="0"/>
                <a:ea typeface="Segoe UI" panose="020B0502040204020203" pitchFamily="34" charset="0"/>
              </a:rPr>
              <a:t>В зависимост от електрическата си проводимост веществата могат да бъдат отнесени към 3 основна групи: </a:t>
            </a:r>
            <a:r>
              <a:rPr lang="bg-BG" sz="1800" i="1" dirty="0">
                <a:solidFill>
                  <a:srgbClr val="FF0000"/>
                </a:solidFill>
                <a:latin typeface="Segoe UI" panose="020B0502040204020203" pitchFamily="34" charset="0"/>
                <a:ea typeface="Segoe UI" panose="020B0502040204020203" pitchFamily="34" charset="0"/>
                <a:cs typeface="Segoe UI" panose="020B0502040204020203" pitchFamily="34" charset="0"/>
              </a:rPr>
              <a:t>проводници, полупроводници</a:t>
            </a:r>
            <a:r>
              <a:rPr lang="bg-BG" sz="1800" dirty="0">
                <a:solidFill>
                  <a:srgbClr val="FF0000"/>
                </a:solidFill>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и</a:t>
            </a:r>
            <a:r>
              <a:rPr lang="bg-BG" sz="1800" dirty="0">
                <a:solidFill>
                  <a:srgbClr val="FF0000"/>
                </a:solidFill>
                <a:latin typeface="Segoe UI" panose="020B0502040204020203" pitchFamily="34" charset="0"/>
                <a:ea typeface="Segoe UI" panose="020B0502040204020203" pitchFamily="34" charset="0"/>
              </a:rPr>
              <a:t> </a:t>
            </a:r>
            <a:r>
              <a:rPr lang="bg-BG" sz="1800" i="1" dirty="0">
                <a:solidFill>
                  <a:srgbClr val="FF0000"/>
                </a:solidFill>
                <a:latin typeface="Segoe UI" panose="020B0502040204020203" pitchFamily="34" charset="0"/>
                <a:ea typeface="Segoe UI" panose="020B0502040204020203" pitchFamily="34" charset="0"/>
                <a:cs typeface="Segoe UI" panose="020B0502040204020203" pitchFamily="34" charset="0"/>
              </a:rPr>
              <a:t>изолатори</a:t>
            </a:r>
            <a:r>
              <a:rPr lang="bg-BG" sz="1800" dirty="0">
                <a:solidFill>
                  <a:srgbClr val="FF0000"/>
                </a:solidFill>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a:t>
            </a:r>
            <a:r>
              <a:rPr lang="bg-BG" sz="1800" i="1" dirty="0">
                <a:solidFill>
                  <a:srgbClr val="FF0000"/>
                </a:solidFill>
                <a:latin typeface="Segoe UI" panose="020B0502040204020203" pitchFamily="34" charset="0"/>
                <a:ea typeface="Segoe UI" panose="020B0502040204020203" pitchFamily="34" charset="0"/>
              </a:rPr>
              <a:t>диелектрици</a:t>
            </a:r>
            <a:r>
              <a:rPr lang="bg-BG" sz="1800" dirty="0">
                <a:latin typeface="Segoe UI" panose="020B0502040204020203" pitchFamily="34" charset="0"/>
                <a:ea typeface="Segoe UI" panose="020B0502040204020203" pitchFamily="34" charset="0"/>
              </a:rPr>
              <a:t>). Добри проводници на електрическия ток </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са</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главно </a:t>
            </a:r>
            <a:r>
              <a:rPr lang="bg-BG" sz="1800" dirty="0">
                <a:solidFill>
                  <a:srgbClr val="0070C0"/>
                </a:solidFill>
                <a:latin typeface="Segoe UI" panose="020B0502040204020203" pitchFamily="34" charset="0"/>
                <a:ea typeface="Segoe UI" panose="020B0502040204020203" pitchFamily="34" charset="0"/>
              </a:rPr>
              <a:t>металите</a:t>
            </a:r>
            <a:r>
              <a:rPr lang="bg-BG" sz="1800" dirty="0">
                <a:latin typeface="Segoe UI" panose="020B0502040204020203" pitchFamily="34" charset="0"/>
                <a:ea typeface="Segoe UI" panose="020B0502040204020203" pitchFamily="34" charset="0"/>
              </a:rPr>
              <a:t> (</a:t>
            </a:r>
            <a:r>
              <a:rPr lang="bg-BG" sz="1800" i="1" u="sng" dirty="0">
                <a:latin typeface="Segoe UI" panose="020B0502040204020203" pitchFamily="34" charset="0"/>
                <a:ea typeface="Segoe UI" panose="020B0502040204020203" pitchFamily="34" charset="0"/>
              </a:rPr>
              <a:t>проводници от I род</a:t>
            </a:r>
            <a:r>
              <a:rPr lang="bg-BG" sz="1800" dirty="0">
                <a:latin typeface="Segoe UI" panose="020B0502040204020203" pitchFamily="34" charset="0"/>
                <a:ea typeface="Segoe UI" panose="020B0502040204020203" pitchFamily="34" charset="0"/>
              </a:rPr>
              <a:t>) и </a:t>
            </a:r>
            <a:r>
              <a:rPr lang="bg-BG" sz="1800" dirty="0">
                <a:solidFill>
                  <a:srgbClr val="0070C0"/>
                </a:solidFill>
                <a:latin typeface="Segoe UI" panose="020B0502040204020203" pitchFamily="34" charset="0"/>
                <a:ea typeface="Segoe UI" panose="020B0502040204020203" pitchFamily="34" charset="0"/>
              </a:rPr>
              <a:t>електролитите</a:t>
            </a:r>
            <a:r>
              <a:rPr lang="bg-BG" sz="1800" dirty="0">
                <a:latin typeface="Segoe UI" panose="020B0502040204020203" pitchFamily="34" charset="0"/>
                <a:ea typeface="Segoe UI" panose="020B0502040204020203" pitchFamily="34" charset="0"/>
              </a:rPr>
              <a:t> (</a:t>
            </a:r>
            <a:r>
              <a:rPr lang="bg-BG" sz="1800" i="1" u="sng" dirty="0">
                <a:latin typeface="Segoe UI" panose="020B0502040204020203" pitchFamily="34" charset="0"/>
                <a:ea typeface="Segoe UI" panose="020B0502040204020203" pitchFamily="34" charset="0"/>
              </a:rPr>
              <a:t>проводници от II род</a:t>
            </a:r>
            <a:r>
              <a:rPr lang="bg-BG" sz="1800" dirty="0">
                <a:latin typeface="Segoe UI" panose="020B0502040204020203" pitchFamily="34" charset="0"/>
                <a:ea typeface="Segoe UI" panose="020B0502040204020203" pitchFamily="34" charset="0"/>
              </a:rPr>
              <a:t>). Газовете при нормални условия</a:t>
            </a:r>
            <a:r>
              <a:rPr lang="en-US" sz="18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са диелектрици- не провеждат електричен ток. Проводимостта на полупроводниците има по-сложен характер, при определени условия имат характеристики на метали, а при други на изолатори.</a:t>
            </a:r>
            <a:endParaRPr lang="en-US" sz="1800" dirty="0">
              <a:latin typeface="Segoe UI" panose="020B0502040204020203" pitchFamily="34" charset="0"/>
              <a:ea typeface="Segoe UI" panose="020B0502040204020203" pitchFamily="34" charset="0"/>
            </a:endParaRPr>
          </a:p>
        </p:txBody>
      </p:sp>
      <mc:AlternateContent xmlns:mc="http://schemas.openxmlformats.org/markup-compatibility/2006">
        <mc:Choice xmlns:a14="http://schemas.microsoft.com/office/drawing/2010/main" xmlns="" Requires="a14">
          <p:sp>
            <p:nvSpPr>
              <p:cNvPr id="14" name="Rectangle 13">
                <a:extLst>
                  <a:ext uri="{FF2B5EF4-FFF2-40B4-BE49-F238E27FC236}">
                    <a16:creationId xmlns:a16="http://schemas.microsoft.com/office/drawing/2014/main" id="{380D5332-3D57-4BDC-BFC0-14E9210F283F}"/>
                  </a:ext>
                </a:extLst>
              </p:cNvPr>
              <p:cNvSpPr/>
              <p:nvPr/>
            </p:nvSpPr>
            <p:spPr>
              <a:xfrm>
                <a:off x="78250" y="309890"/>
                <a:ext cx="7632848" cy="2188933"/>
              </a:xfrm>
              <a:prstGeom prst="rect">
                <a:avLst/>
              </a:prstGeom>
              <a:solidFill>
                <a:schemeClr val="bg1"/>
              </a:solidFill>
              <a:ln>
                <a:solidFill>
                  <a:srgbClr val="FFC000"/>
                </a:solidFill>
              </a:ln>
            </p:spPr>
            <p:txBody>
              <a:bodyPr wrap="square">
                <a:spAutoFit/>
              </a:bodyPr>
              <a:lstStyle/>
              <a:p>
                <a:pPr marL="0" marR="0" indent="406400" algn="just">
                  <a:spcBef>
                    <a:spcPts val="0"/>
                  </a:spcBef>
                  <a:spcAft>
                    <a:spcPts val="300"/>
                  </a:spcAft>
                </a:pPr>
                <a:r>
                  <a:rPr lang="bg-BG" sz="1800" dirty="0">
                    <a:latin typeface="Segoe UI" panose="020B0502040204020203" pitchFamily="34" charset="0"/>
                    <a:ea typeface="Segoe UI" panose="020B0502040204020203" pitchFamily="34" charset="0"/>
                  </a:rPr>
                  <a:t>Когато токът протича не във вакуум, а във вещество, неговата големина зависи не само от напрежението, но и от </a:t>
                </a:r>
                <a:r>
                  <a:rPr lang="bg-BG" sz="18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съпротивлението </a:t>
                </a:r>
                <a14:m>
                  <m:oMath xmlns:m="http://schemas.openxmlformats.org/officeDocument/2006/math">
                    <m:r>
                      <a:rPr lang="en-US" sz="1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𝑹</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което частиците на това вещество оказват върху движението на електричните товари. Колкото по-малко е съпротивлението, толкова по-голяма е </a:t>
                </a:r>
                <a:r>
                  <a:rPr lang="bg-BG" sz="18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проводимостта </a:t>
                </a:r>
                <a14:m>
                  <m:oMath xmlns:m="http://schemas.openxmlformats.org/officeDocument/2006/math">
                    <m:r>
                      <a:rPr lang="en-US" sz="1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𝑮</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на веществото:</a:t>
                </a:r>
                <a14:m>
                  <m:oMath xmlns:m="http://schemas.openxmlformats.org/officeDocument/2006/math">
                    <m:r>
                      <a:rPr lang="en-US" sz="2000" b="0" i="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𝑮</m:t>
                    </m:r>
                    <m:r>
                      <a:rPr lang="bg-BG" sz="2000" i="1" dirty="0">
                        <a:solidFill>
                          <a:srgbClr val="FF0000"/>
                        </a:solidFill>
                        <a:latin typeface="Cambria Math" panose="02040503050406030204" pitchFamily="18" charset="0"/>
                        <a:ea typeface="Segoe UI" panose="020B0502040204020203" pitchFamily="34" charset="0"/>
                      </a:rPr>
                      <m:t>=</m:t>
                    </m:r>
                    <m:f>
                      <m:fPr>
                        <m:ctrlPr>
                          <a:rPr lang="bg-BG" sz="2000" i="1" dirty="0">
                            <a:solidFill>
                              <a:srgbClr val="FF0000"/>
                            </a:solidFill>
                            <a:latin typeface="Cambria Math" panose="02040503050406030204" pitchFamily="18" charset="0"/>
                          </a:rPr>
                        </m:ctrlPr>
                      </m:fPr>
                      <m:num>
                        <m:r>
                          <a:rPr lang="en-US" sz="2000" b="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1</m:t>
                        </m:r>
                      </m:num>
                      <m:den>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𝑹</m:t>
                        </m:r>
                      </m:den>
                    </m:f>
                    <m:r>
                      <a:rPr lang="bg-BG" sz="2000" i="1" dirty="0">
                        <a:solidFill>
                          <a:srgbClr val="FF0000"/>
                        </a:solidFill>
                        <a:latin typeface="Cambria Math" panose="02040503050406030204" pitchFamily="18" charset="0"/>
                        <a:ea typeface="Segoe UI" panose="020B0502040204020203" pitchFamily="34" charset="0"/>
                      </a:rPr>
                      <m:t> </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70C0"/>
                    </a:solidFill>
                    <a:latin typeface="Segoe UI" panose="020B0502040204020203" pitchFamily="34" charset="0"/>
                    <a:ea typeface="Segoe UI" panose="020B0502040204020203" pitchFamily="34" charset="0"/>
                  </a:rPr>
                  <a:t>Съпротивлението се измерва в единици </a:t>
                </a:r>
                <a14:m>
                  <m:oMath xmlns:m="http://schemas.openxmlformats.org/officeDocument/2006/math">
                    <m:r>
                      <a:rPr lang="bg-BG" sz="1800" i="1" dirty="0" smtClean="0">
                        <a:solidFill>
                          <a:srgbClr val="FF0000"/>
                        </a:solidFill>
                        <a:latin typeface="Cambria Math" panose="02040503050406030204" pitchFamily="18" charset="0"/>
                        <a:ea typeface="Segoe UI" panose="020B0502040204020203" pitchFamily="34" charset="0"/>
                      </a:rPr>
                      <m:t>Ом </m:t>
                    </m:r>
                    <m:r>
                      <a:rPr lang="en-US" sz="1800" i="1" dirty="0">
                        <a:solidFill>
                          <a:srgbClr val="FF0000"/>
                        </a:solidFill>
                        <a:latin typeface="Cambria Math" panose="02040503050406030204" pitchFamily="18" charset="0"/>
                        <a:ea typeface="Segoe UI" panose="020B0502040204020203" pitchFamily="34" charset="0"/>
                      </a:rPr>
                      <m:t>[</m:t>
                    </m:r>
                    <m:r>
                      <a:rPr lang="en-US" sz="1800" i="1" dirty="0">
                        <a:solidFill>
                          <a:srgbClr val="FF0000"/>
                        </a:solidFill>
                        <a:latin typeface="Cambria Math" panose="02040503050406030204" pitchFamily="18" charset="0"/>
                        <a:ea typeface="Segoe UI" panose="020B0502040204020203" pitchFamily="34" charset="0"/>
                      </a:rPr>
                      <m:t>𝑄</m:t>
                    </m:r>
                    <m:r>
                      <a:rPr lang="en-US" sz="1800" i="1" dirty="0">
                        <a:solidFill>
                          <a:srgbClr val="FF0000"/>
                        </a:solidFill>
                        <a:latin typeface="Cambria Math" panose="02040503050406030204" pitchFamily="18" charset="0"/>
                        <a:ea typeface="Segoe UI" panose="020B0502040204020203" pitchFamily="34" charset="0"/>
                      </a:rPr>
                      <m:t>]</m:t>
                    </m:r>
                  </m:oMath>
                </a14:m>
                <a:r>
                  <a:rPr lang="en-US" sz="18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а </a:t>
                </a:r>
                <a:r>
                  <a:rPr lang="bg-BG" sz="1800" dirty="0">
                    <a:solidFill>
                      <a:srgbClr val="0070C0"/>
                    </a:solidFill>
                    <a:latin typeface="Segoe UI" panose="020B0502040204020203" pitchFamily="34" charset="0"/>
                    <a:ea typeface="Segoe UI" panose="020B0502040204020203" pitchFamily="34" charset="0"/>
                  </a:rPr>
                  <a:t>проводимостта в</a:t>
                </a:r>
                <a:r>
                  <a:rPr lang="bg-BG" sz="1800" dirty="0">
                    <a:latin typeface="Segoe UI" panose="020B0502040204020203" pitchFamily="34" charset="0"/>
                    <a:ea typeface="Segoe UI" panose="020B0502040204020203" pitchFamily="34" charset="0"/>
                  </a:rPr>
                  <a:t> </a:t>
                </a:r>
                <a14:m>
                  <m:oMath xmlns:m="http://schemas.openxmlformats.org/officeDocument/2006/math">
                    <m:r>
                      <a:rPr lang="bg-BG" sz="1800" i="1" dirty="0" smtClean="0">
                        <a:solidFill>
                          <a:srgbClr val="FF0000"/>
                        </a:solidFill>
                        <a:latin typeface="Cambria Math" panose="02040503050406030204" pitchFamily="18" charset="0"/>
                        <a:ea typeface="Segoe UI" panose="020B0502040204020203" pitchFamily="34" charset="0"/>
                      </a:rPr>
                      <m:t>Сименс </m:t>
                    </m:r>
                    <m:r>
                      <a:rPr lang="en-US" sz="1800" i="1" dirty="0">
                        <a:solidFill>
                          <a:srgbClr val="FF0000"/>
                        </a:solidFill>
                        <a:latin typeface="Cambria Math" panose="02040503050406030204" pitchFamily="18" charset="0"/>
                        <a:ea typeface="Segoe UI" panose="020B0502040204020203" pitchFamily="34" charset="0"/>
                      </a:rPr>
                      <m:t>[</m:t>
                    </m:r>
                    <m:sSup>
                      <m:sSupPr>
                        <m:ctrlPr>
                          <a:rPr lang="en-US" sz="1800" i="1" dirty="0" smtClean="0">
                            <a:solidFill>
                              <a:srgbClr val="FF0000"/>
                            </a:solidFill>
                            <a:latin typeface="Cambria Math" panose="02040503050406030204" pitchFamily="18" charset="0"/>
                          </a:rPr>
                        </m:ctrlPr>
                      </m:sSupPr>
                      <m:e>
                        <m:r>
                          <a:rPr lang="en-US" sz="1800" i="1" dirty="0">
                            <a:solidFill>
                              <a:srgbClr val="FF0000"/>
                            </a:solidFill>
                            <a:latin typeface="Cambria Math" panose="02040503050406030204" pitchFamily="18" charset="0"/>
                            <a:ea typeface="Segoe UI" panose="020B0502040204020203" pitchFamily="34" charset="0"/>
                          </a:rPr>
                          <m:t>𝑄</m:t>
                        </m:r>
                      </m:e>
                      <m:sup>
                        <m:r>
                          <a:rPr lang="en-US" sz="1800" b="0" i="1" dirty="0" smtClean="0">
                            <a:solidFill>
                              <a:srgbClr val="FF0000"/>
                            </a:solidFill>
                            <a:latin typeface="Cambria Math" panose="02040503050406030204" pitchFamily="18" charset="0"/>
                          </a:rPr>
                          <m:t>−1</m:t>
                        </m:r>
                      </m:sup>
                    </m:sSup>
                    <m:r>
                      <a:rPr lang="en-US" sz="1800" i="1" dirty="0" smtClean="0">
                        <a:solidFill>
                          <a:srgbClr val="FF0000"/>
                        </a:solidFill>
                        <a:latin typeface="Cambria Math" panose="02040503050406030204" pitchFamily="18" charset="0"/>
                        <a:ea typeface="Segoe UI" panose="020B0502040204020203" pitchFamily="34" charset="0"/>
                      </a:rPr>
                      <m:t>] </m:t>
                    </m:r>
                  </m:oMath>
                </a14:m>
                <a:r>
                  <a:rPr lang="en-US" sz="1800" dirty="0">
                    <a:latin typeface="Segoe UI" panose="020B0502040204020203" pitchFamily="34" charset="0"/>
                    <a:ea typeface="Segoe UI" panose="020B0502040204020203" pitchFamily="34" charset="0"/>
                  </a:rPr>
                  <a:t>.</a:t>
                </a:r>
              </a:p>
            </p:txBody>
          </p:sp>
        </mc:Choice>
        <mc:Fallback>
          <p:sp>
            <p:nvSpPr>
              <p:cNvPr id="14" name="Rectangle 13">
                <a:extLst>
                  <a:ext uri="{FF2B5EF4-FFF2-40B4-BE49-F238E27FC236}">
                    <a16:creationId xmlns:a16="http://schemas.microsoft.com/office/drawing/2014/main" xmlns="" xmlns:a14="http://schemas.microsoft.com/office/drawing/2010/main" id="{380D5332-3D57-4BDC-BFC0-14E9210F283F}"/>
                  </a:ext>
                </a:extLst>
              </p:cNvPr>
              <p:cNvSpPr>
                <a:spLocks noRot="1" noChangeAspect="1" noMove="1" noResize="1" noEditPoints="1" noAdjustHandles="1" noChangeArrowheads="1" noChangeShapeType="1" noTextEdit="1"/>
              </p:cNvSpPr>
              <p:nvPr/>
            </p:nvSpPr>
            <p:spPr>
              <a:xfrm>
                <a:off x="78250" y="309890"/>
                <a:ext cx="7632848" cy="2188933"/>
              </a:xfrm>
              <a:prstGeom prst="rect">
                <a:avLst/>
              </a:prstGeom>
              <a:blipFill>
                <a:blip r:embed="rId2" cstate="print"/>
                <a:stretch>
                  <a:fillRect l="-638" t="-1108" r="-558" b="-3324"/>
                </a:stretch>
              </a:blipFill>
              <a:ln>
                <a:solidFill>
                  <a:srgbClr val="FFC000"/>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5" name="Rectangle 14">
                <a:extLst>
                  <a:ext uri="{FF2B5EF4-FFF2-40B4-BE49-F238E27FC236}">
                    <a16:creationId xmlns:a16="http://schemas.microsoft.com/office/drawing/2014/main" id="{6034EDE7-CA0D-460D-9764-61DA529BFFA0}"/>
                  </a:ext>
                </a:extLst>
              </p:cNvPr>
              <p:cNvSpPr/>
              <p:nvPr/>
            </p:nvSpPr>
            <p:spPr>
              <a:xfrm>
                <a:off x="78250" y="2663453"/>
                <a:ext cx="8856982" cy="1366464"/>
              </a:xfrm>
              <a:prstGeom prst="rect">
                <a:avLst/>
              </a:prstGeom>
              <a:solidFill>
                <a:schemeClr val="bg1"/>
              </a:solidFill>
              <a:ln>
                <a:solidFill>
                  <a:srgbClr val="FFC000"/>
                </a:solidFill>
              </a:ln>
            </p:spPr>
            <p:txBody>
              <a:bodyPr wrap="square">
                <a:spAutoFit/>
              </a:bodyPr>
              <a:lstStyle/>
              <a:p>
                <a:pPr marL="0" marR="0" indent="406400" algn="just">
                  <a:spcBef>
                    <a:spcPts val="0"/>
                  </a:spcBef>
                  <a:spcAft>
                    <a:spcPts val="245"/>
                  </a:spcAft>
                </a:pPr>
                <a:r>
                  <a:rPr lang="bg-BG" sz="1800" dirty="0">
                    <a:latin typeface="Segoe UI" panose="020B0502040204020203" pitchFamily="34" charset="0"/>
                    <a:ea typeface="Segoe UI" panose="020B0502040204020203" pitchFamily="34" charset="0"/>
                  </a:rPr>
                  <a:t>Силата на електрическия ток е пропорционална на напрежението. </a:t>
                </a:r>
                <a:r>
                  <a:rPr lang="bg-BG" sz="1800" b="1" dirty="0">
                    <a:solidFill>
                      <a:srgbClr val="FF0000"/>
                    </a:solidFill>
                    <a:latin typeface="Segoe UI" panose="020B0502040204020203" pitchFamily="34" charset="0"/>
                    <a:ea typeface="Segoe UI" panose="020B0502040204020203" pitchFamily="34" charset="0"/>
                    <a:cs typeface="Segoe UI" panose="020B0502040204020203" pitchFamily="34" charset="0"/>
                  </a:rPr>
                  <a:t>Плътността на тока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𝒊</m:t>
                    </m:r>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2000" i="1" dirty="0">
                        <a:solidFill>
                          <a:srgbClr val="FF0000"/>
                        </a:solidFill>
                        <a:latin typeface="Cambria Math" panose="02040503050406030204" pitchFamily="18" charset="0"/>
                        <a:ea typeface="Segoe UI" panose="020B0502040204020203" pitchFamily="34" charset="0"/>
                      </a:rPr>
                      <m:t>=</m:t>
                    </m:r>
                    <m:f>
                      <m:fPr>
                        <m:ctrlPr>
                          <a:rPr lang="bg-BG" sz="2000" i="1" dirty="0" smtClean="0">
                            <a:solidFill>
                              <a:srgbClr val="FF0000"/>
                            </a:solidFill>
                            <a:latin typeface="Cambria Math" panose="02040503050406030204" pitchFamily="18" charset="0"/>
                          </a:rPr>
                        </m:ctrlPr>
                      </m:fPr>
                      <m:num>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num>
                      <m:den>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𝑺</m:t>
                        </m:r>
                      </m:den>
                    </m:f>
                    <m:r>
                      <a:rPr lang="bg-BG" sz="2000" i="1" dirty="0">
                        <a:solidFill>
                          <a:srgbClr val="FF0000"/>
                        </a:solidFill>
                        <a:latin typeface="Cambria Math" panose="02040503050406030204" pitchFamily="18" charset="0"/>
                        <a:ea typeface="Segoe UI" panose="020B0502040204020203" pitchFamily="34" charset="0"/>
                      </a:rPr>
                      <m:t> </m:t>
                    </m:r>
                  </m:oMath>
                </a14:m>
                <a:r>
                  <a:rPr lang="en-US" sz="2000" dirty="0">
                    <a:solidFill>
                      <a:srgbClr val="FF0000"/>
                    </a:solidFill>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(силата на тока, който протича през единица площ) в много случаи е по-важна, защото обуславя в най-голяма степен биологичния му ефект.</a:t>
                </a:r>
                <a:endParaRPr lang="en-US" sz="1800" dirty="0">
                  <a:latin typeface="Segoe UI" panose="020B0502040204020203" pitchFamily="34" charset="0"/>
                  <a:ea typeface="Segoe UI" panose="020B0502040204020203" pitchFamily="34" charset="0"/>
                </a:endParaRPr>
              </a:p>
            </p:txBody>
          </p:sp>
        </mc:Choice>
        <mc:Fallback>
          <p:sp>
            <p:nvSpPr>
              <p:cNvPr id="15" name="Rectangle 14">
                <a:extLst>
                  <a:ext uri="{FF2B5EF4-FFF2-40B4-BE49-F238E27FC236}">
                    <a16:creationId xmlns:a16="http://schemas.microsoft.com/office/drawing/2014/main" xmlns="" xmlns:a14="http://schemas.microsoft.com/office/drawing/2010/main" id="{6034EDE7-CA0D-460D-9764-61DA529BFFA0}"/>
                  </a:ext>
                </a:extLst>
              </p:cNvPr>
              <p:cNvSpPr>
                <a:spLocks noRot="1" noChangeAspect="1" noMove="1" noResize="1" noEditPoints="1" noAdjustHandles="1" noChangeArrowheads="1" noChangeShapeType="1" noTextEdit="1"/>
              </p:cNvSpPr>
              <p:nvPr/>
            </p:nvSpPr>
            <p:spPr>
              <a:xfrm>
                <a:off x="78250" y="2663453"/>
                <a:ext cx="8856982" cy="1366464"/>
              </a:xfrm>
              <a:prstGeom prst="rect">
                <a:avLst/>
              </a:prstGeom>
              <a:blipFill>
                <a:blip r:embed="rId3" cstate="print"/>
                <a:stretch>
                  <a:fillRect l="-550" t="-1770" r="-481" b="-6195"/>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xmlns="" val="335814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11</a:t>
            </a:fld>
            <a:endParaRPr lang="en-US" altLang="en-US"/>
          </a:p>
        </p:txBody>
      </p:sp>
      <p:sp>
        <p:nvSpPr>
          <p:cNvPr id="10" name="Rectangle 9">
            <a:extLst>
              <a:ext uri="{FF2B5EF4-FFF2-40B4-BE49-F238E27FC236}">
                <a16:creationId xmlns:a16="http://schemas.microsoft.com/office/drawing/2014/main" xmlns="" id="{2BBC648E-9A26-4095-B7C2-7DED69A42A92}"/>
              </a:ext>
            </a:extLst>
          </p:cNvPr>
          <p:cNvSpPr/>
          <p:nvPr/>
        </p:nvSpPr>
        <p:spPr>
          <a:xfrm>
            <a:off x="451408" y="2996952"/>
            <a:ext cx="8507288" cy="2585323"/>
          </a:xfrm>
          <a:prstGeom prst="rect">
            <a:avLst/>
          </a:prstGeom>
          <a:solidFill>
            <a:schemeClr val="bg1"/>
          </a:solidFill>
          <a:ln>
            <a:solidFill>
              <a:srgbClr val="FFC000"/>
            </a:solidFill>
          </a:ln>
        </p:spPr>
        <p:txBody>
          <a:bodyPr wrap="square">
            <a:spAutoFit/>
          </a:bodyPr>
          <a:lstStyle/>
          <a:p>
            <a:pPr marL="0" marR="0" indent="406400" algn="just">
              <a:spcBef>
                <a:spcPts val="0"/>
              </a:spcBef>
              <a:spcAft>
                <a:spcPts val="2560"/>
              </a:spcAft>
            </a:pPr>
            <a:r>
              <a:rPr lang="bg-BG" sz="1800" dirty="0">
                <a:latin typeface="Segoe UI" panose="020B0502040204020203" pitchFamily="34" charset="0"/>
                <a:ea typeface="Segoe UI" panose="020B0502040204020203" pitchFamily="34" charset="0"/>
              </a:rPr>
              <a:t>В зависимост от начина, по който протича, електрическият ток бива постоянен и променлив. Постоянни“ ток има постоянна посока и големина, и протича непрекъснато с течение на времето. Променлив ток е този който също протича непрекъснато стечение на времето, но има променлива големина и/или посока. Импулсен ток също е променлив ток, който може да има променлива големина и/или посока, но протича с прекъсване във времето. Променливите токове могат да имат непериодичен и периодичен характер. От основните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видове </a:t>
            </a:r>
            <a:r>
              <a:rPr lang="bg-BG" sz="1800" dirty="0">
                <a:latin typeface="Segoe UI" panose="020B0502040204020203" pitchFamily="34" charset="0"/>
                <a:ea typeface="Segoe UI" panose="020B0502040204020203" pitchFamily="34" charset="0"/>
              </a:rPr>
              <a:t>променлив периодичен ток в медицината по-широко приложение намират импулсните и синусови токове.</a:t>
            </a:r>
            <a:endParaRPr lang="en-US" sz="1800" dirty="0">
              <a:latin typeface="Segoe UI" panose="020B0502040204020203" pitchFamily="34" charset="0"/>
              <a:ea typeface="Segoe UI" panose="020B0502040204020203" pitchFamily="34" charset="0"/>
            </a:endParaRPr>
          </a:p>
        </p:txBody>
      </p:sp>
      <p:sp>
        <p:nvSpPr>
          <p:cNvPr id="11" name="Rectangle 10">
            <a:extLst>
              <a:ext uri="{FF2B5EF4-FFF2-40B4-BE49-F238E27FC236}">
                <a16:creationId xmlns:a16="http://schemas.microsoft.com/office/drawing/2014/main" xmlns="" id="{3778BCFA-002F-41C3-BE63-72B36A90BAF2}"/>
              </a:ext>
            </a:extLst>
          </p:cNvPr>
          <p:cNvSpPr/>
          <p:nvPr/>
        </p:nvSpPr>
        <p:spPr>
          <a:xfrm>
            <a:off x="454372" y="1844824"/>
            <a:ext cx="8504324" cy="923330"/>
          </a:xfrm>
          <a:prstGeom prst="rect">
            <a:avLst/>
          </a:prstGeom>
          <a:solidFill>
            <a:schemeClr val="bg1"/>
          </a:solidFill>
          <a:ln>
            <a:solidFill>
              <a:srgbClr val="FFC000"/>
            </a:solidFill>
          </a:ln>
        </p:spPr>
        <p:txBody>
          <a:bodyPr wrap="square">
            <a:spAutoFit/>
          </a:bodyPr>
          <a:lstStyle/>
          <a:p>
            <a:pPr marL="0" marR="0" indent="406400" algn="just">
              <a:spcBef>
                <a:spcPts val="0"/>
              </a:spcBef>
              <a:spcAft>
                <a:spcPts val="320"/>
              </a:spcAft>
            </a:pPr>
            <a:r>
              <a:rPr lang="bg-BG" sz="1800" dirty="0">
                <a:latin typeface="Segoe UI" panose="020B0502040204020203" pitchFamily="34" charset="0"/>
                <a:ea typeface="Segoe UI" panose="020B0502040204020203" pitchFamily="34" charset="0"/>
              </a:rPr>
              <a:t>За да тече електричен ток е необходимо да бъдат изпълнени две условия: да има свободни електрични товари и да съществува сила, създаваща и поддържаща тяхното насочено движение.</a:t>
            </a:r>
            <a:endParaRPr lang="en-US" sz="1800"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xmlns="" val="1486110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12</a:t>
            </a:fld>
            <a:endParaRPr lang="en-US" altLang="en-US"/>
          </a:p>
        </p:txBody>
      </p:sp>
      <p:sp>
        <p:nvSpPr>
          <p:cNvPr id="11" name="Rectangle 10">
            <a:extLst>
              <a:ext uri="{FF2B5EF4-FFF2-40B4-BE49-F238E27FC236}">
                <a16:creationId xmlns:a16="http://schemas.microsoft.com/office/drawing/2014/main" xmlns="" id="{57767A9D-3190-41E7-B797-0BCA81283181}"/>
              </a:ext>
            </a:extLst>
          </p:cNvPr>
          <p:cNvSpPr/>
          <p:nvPr/>
        </p:nvSpPr>
        <p:spPr>
          <a:xfrm>
            <a:off x="1727684" y="1041441"/>
            <a:ext cx="5688632" cy="430887"/>
          </a:xfrm>
          <a:prstGeom prst="rect">
            <a:avLst/>
          </a:prstGeom>
        </p:spPr>
        <p:txBody>
          <a:bodyPr wrap="square">
            <a:spAutoFit/>
          </a:bodyPr>
          <a:lstStyle/>
          <a:p>
            <a:pPr marL="0" marR="0" indent="406400" algn="just">
              <a:spcBef>
                <a:spcPts val="0"/>
              </a:spcBef>
              <a:spcAft>
                <a:spcPts val="365"/>
              </a:spcAft>
            </a:pPr>
            <a:r>
              <a:rPr lang="bg-BG" sz="2200" b="1" dirty="0">
                <a:latin typeface="Segoe UI" panose="020B0502040204020203" pitchFamily="34" charset="0"/>
                <a:ea typeface="Segoe UI" panose="020B0502040204020203" pitchFamily="34" charset="0"/>
              </a:rPr>
              <a:t>Постоянен ток през метали</a:t>
            </a:r>
            <a:endParaRPr lang="en-US" sz="2200" b="1" dirty="0">
              <a:latin typeface="Segoe UI" panose="020B0502040204020203" pitchFamily="34" charset="0"/>
              <a:ea typeface="Segoe UI" panose="020B0502040204020203" pitchFamily="34" charset="0"/>
            </a:endParaRPr>
          </a:p>
        </p:txBody>
      </p:sp>
      <p:sp>
        <p:nvSpPr>
          <p:cNvPr id="12" name="Rectangle 11">
            <a:extLst>
              <a:ext uri="{FF2B5EF4-FFF2-40B4-BE49-F238E27FC236}">
                <a16:creationId xmlns:a16="http://schemas.microsoft.com/office/drawing/2014/main" xmlns="" id="{A12E66B0-D600-4B41-A371-F2454CB906B9}"/>
              </a:ext>
            </a:extLst>
          </p:cNvPr>
          <p:cNvSpPr/>
          <p:nvPr/>
        </p:nvSpPr>
        <p:spPr>
          <a:xfrm>
            <a:off x="2590800" y="344651"/>
            <a:ext cx="3060340" cy="461665"/>
          </a:xfrm>
          <a:prstGeom prst="rect">
            <a:avLst/>
          </a:prstGeom>
        </p:spPr>
        <p:txBody>
          <a:bodyPr wrap="square">
            <a:spAutoFit/>
          </a:bodyPr>
          <a:lstStyle/>
          <a:p>
            <a:pPr marL="0" marR="0" indent="406400" algn="just">
              <a:spcBef>
                <a:spcPts val="0"/>
              </a:spcBef>
              <a:spcAft>
                <a:spcPts val="675"/>
              </a:spcAft>
            </a:pPr>
            <a:r>
              <a:rPr lang="bg-BG" sz="2400" b="1" cap="small" dirty="0">
                <a:solidFill>
                  <a:srgbClr val="000000"/>
                </a:solidFill>
                <a:latin typeface="+mj-lt"/>
                <a:ea typeface="Segoe UI" panose="020B0502040204020203" pitchFamily="34" charset="0"/>
                <a:cs typeface="Segoe UI" panose="020B0502040204020203" pitchFamily="34" charset="0"/>
              </a:rPr>
              <a:t>Постоянен ток</a:t>
            </a:r>
            <a:endParaRPr lang="en-US" sz="2400" b="1" dirty="0">
              <a:latin typeface="+mj-lt"/>
              <a:ea typeface="Segoe UI" panose="020B0502040204020203" pitchFamily="34" charset="0"/>
            </a:endParaRPr>
          </a:p>
        </p:txBody>
      </p:sp>
      <p:grpSp>
        <p:nvGrpSpPr>
          <p:cNvPr id="15" name="Group 14">
            <a:extLst>
              <a:ext uri="{FF2B5EF4-FFF2-40B4-BE49-F238E27FC236}">
                <a16:creationId xmlns:a16="http://schemas.microsoft.com/office/drawing/2014/main" xmlns="" id="{304ABD0C-492B-4349-9C0A-A8D118BF7AC2}"/>
              </a:ext>
            </a:extLst>
          </p:cNvPr>
          <p:cNvGrpSpPr/>
          <p:nvPr/>
        </p:nvGrpSpPr>
        <p:grpSpPr>
          <a:xfrm>
            <a:off x="206896" y="1722914"/>
            <a:ext cx="8730208" cy="2308324"/>
            <a:chOff x="323528" y="2089382"/>
            <a:chExt cx="8730208" cy="2308324"/>
          </a:xfrm>
        </p:grpSpPr>
        <p:sp>
          <p:nvSpPr>
            <p:cNvPr id="5" name="Rectangle 4">
              <a:extLst>
                <a:ext uri="{FF2B5EF4-FFF2-40B4-BE49-F238E27FC236}">
                  <a16:creationId xmlns:a16="http://schemas.microsoft.com/office/drawing/2014/main" xmlns="" id="{1BE9ABBD-CDBD-4EA3-BBA1-D335BED20A23}"/>
                </a:ext>
              </a:extLst>
            </p:cNvPr>
            <p:cNvSpPr/>
            <p:nvPr/>
          </p:nvSpPr>
          <p:spPr>
            <a:xfrm>
              <a:off x="2195736" y="2089382"/>
              <a:ext cx="6858000" cy="2308324"/>
            </a:xfrm>
            <a:prstGeom prst="rect">
              <a:avLst/>
            </a:prstGeom>
            <a:solidFill>
              <a:schemeClr val="bg1"/>
            </a:solidFill>
            <a:ln>
              <a:solidFill>
                <a:srgbClr val="00B050"/>
              </a:solidFill>
            </a:ln>
          </p:spPr>
          <p:txBody>
            <a:bodyPr wrap="square">
              <a:spAutoFit/>
            </a:bodyPr>
            <a:lstStyle/>
            <a:p>
              <a:pPr indent="406400" algn="just">
                <a:spcBef>
                  <a:spcPts val="0"/>
                </a:spcBef>
                <a:spcAft>
                  <a:spcPts val="300"/>
                </a:spcAft>
              </a:pPr>
              <a:r>
                <a:rPr lang="bg-BG" sz="1800" dirty="0">
                  <a:latin typeface="Segoe UI" panose="020B0502040204020203" pitchFamily="34" charset="0"/>
                  <a:ea typeface="Segoe UI" panose="020B0502040204020203" pitchFamily="34" charset="0"/>
                </a:rPr>
                <a:t>Металите имат кристален строеж. Атомите в тях са разположени в кристална решетка от метален тип.</a:t>
              </a:r>
              <a:r>
                <a:rPr lang="bg-BG" sz="1800" baseline="300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При изграждането ѝ най-слабо свързаните валентни електрони от атомите на метала се откъсват и стават свободни отрицателни заряди. Във възлите на кристалната решетка се разполагат положителните метални йони, а около тях - свободните електрони, които свързват тези йони в обща структура. Ето защо проводимостта на металите е електронна.</a:t>
              </a:r>
              <a:endParaRPr lang="en-US" sz="1800" dirty="0">
                <a:latin typeface="Segoe UI" panose="020B0502040204020203" pitchFamily="34" charset="0"/>
                <a:ea typeface="Segoe UI" panose="020B0502040204020203" pitchFamily="34" charset="0"/>
              </a:endParaRPr>
            </a:p>
          </p:txBody>
        </p:sp>
        <p:pic>
          <p:nvPicPr>
            <p:cNvPr id="13" name="Picture 12">
              <a:extLst>
                <a:ext uri="{FF2B5EF4-FFF2-40B4-BE49-F238E27FC236}">
                  <a16:creationId xmlns:a16="http://schemas.microsoft.com/office/drawing/2014/main" xmlns="" id="{23693D8F-DDA9-42D5-AC97-D75E0189E6CA}"/>
                </a:ext>
              </a:extLst>
            </p:cNvPr>
            <p:cNvPicPr>
              <a:picLocks noChangeAspect="1"/>
            </p:cNvPicPr>
            <p:nvPr/>
          </p:nvPicPr>
          <p:blipFill>
            <a:blip r:embed="rId2" cstate="print"/>
            <a:stretch>
              <a:fillRect/>
            </a:stretch>
          </p:blipFill>
          <p:spPr>
            <a:xfrm>
              <a:off x="323528" y="2281519"/>
              <a:ext cx="1714500" cy="1924050"/>
            </a:xfrm>
            <a:prstGeom prst="rect">
              <a:avLst/>
            </a:prstGeom>
          </p:spPr>
        </p:pic>
      </p:grpSp>
      <p:sp>
        <p:nvSpPr>
          <p:cNvPr id="14" name="Rectangle 13">
            <a:extLst>
              <a:ext uri="{FF2B5EF4-FFF2-40B4-BE49-F238E27FC236}">
                <a16:creationId xmlns:a16="http://schemas.microsoft.com/office/drawing/2014/main" xmlns="" id="{70B8FBEB-3E90-448D-BACE-A9D2423B4155}"/>
              </a:ext>
            </a:extLst>
          </p:cNvPr>
          <p:cNvSpPr/>
          <p:nvPr/>
        </p:nvSpPr>
        <p:spPr>
          <a:xfrm>
            <a:off x="206896" y="4126255"/>
            <a:ext cx="8730208" cy="2031325"/>
          </a:xfrm>
          <a:prstGeom prst="rect">
            <a:avLst/>
          </a:prstGeom>
          <a:ln>
            <a:solidFill>
              <a:srgbClr val="00B050"/>
            </a:solidFill>
          </a:ln>
        </p:spPr>
        <p:txBody>
          <a:bodyPr wrap="square">
            <a:spAutoFit/>
          </a:bodyPr>
          <a:lstStyle/>
          <a:p>
            <a:pPr algn="just"/>
            <a:r>
              <a:rPr lang="bg-BG" sz="1800" dirty="0">
                <a:solidFill>
                  <a:srgbClr val="000000"/>
                </a:solidFill>
                <a:latin typeface="Segoe UI" panose="020B0502040204020203" pitchFamily="34" charset="0"/>
                <a:cs typeface="Segoe UI" panose="020B0502040204020203" pitchFamily="34" charset="0"/>
              </a:rPr>
              <a:t>Свободните обобществени електрони (наричани още "електронен газ") се движат хаотично с твърде високи скорости</a:t>
            </a:r>
            <a:r>
              <a:rPr lang="en-US" sz="1800" dirty="0">
                <a:solidFill>
                  <a:srgbClr val="000000"/>
                </a:solidFill>
                <a:latin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cs typeface="Segoe UI" panose="020B0502040204020203" pitchFamily="34" charset="0"/>
              </a:rPr>
              <a:t>като често се сблъскват с йоните на кристалната решетка, изменяйки по този начин посоката на своето движение. Поради това, в отсъствие на електрическо поле, движението им хаотичен, характер. Ако обаче металът се намира в електрическо поле, т.е. съществува потенциална разлика, към това хаотично движение се наслагва още и насочено движение, в посока, определена от интензитета на полето.</a:t>
            </a:r>
            <a:endParaRPr lang="en-US" sz="18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5891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13</a:t>
            </a:fld>
            <a:endParaRPr lang="en-US" altLang="en-US"/>
          </a:p>
        </p:txBody>
      </p:sp>
      <mc:AlternateContent xmlns:mc="http://schemas.openxmlformats.org/markup-compatibility/2006">
        <mc:Choice xmlns:a14="http://schemas.microsoft.com/office/drawing/2010/main" xmlns="" Requires="a14">
          <p:sp>
            <p:nvSpPr>
              <p:cNvPr id="16" name="Rectangle 15">
                <a:extLst>
                  <a:ext uri="{FF2B5EF4-FFF2-40B4-BE49-F238E27FC236}">
                    <a16:creationId xmlns:a16="http://schemas.microsoft.com/office/drawing/2014/main" id="{A0424856-D1C9-4F5B-A773-0C114E09BA80}"/>
                  </a:ext>
                </a:extLst>
              </p:cNvPr>
              <p:cNvSpPr/>
              <p:nvPr/>
            </p:nvSpPr>
            <p:spPr>
              <a:xfrm>
                <a:off x="468897" y="5325951"/>
                <a:ext cx="8363272" cy="812467"/>
              </a:xfrm>
              <a:prstGeom prst="rect">
                <a:avLst/>
              </a:prstGeom>
              <a:solidFill>
                <a:schemeClr val="bg1"/>
              </a:solidFill>
              <a:ln>
                <a:solidFill>
                  <a:srgbClr val="00B050"/>
                </a:solidFill>
              </a:ln>
            </p:spPr>
            <p:txBody>
              <a:bodyPr wrap="square">
                <a:spAutoFit/>
              </a:bodyPr>
              <a:lstStyle/>
              <a:p>
                <a:r>
                  <a:rPr lang="bg-BG" sz="1800" dirty="0">
                    <a:solidFill>
                      <a:srgbClr val="000000"/>
                    </a:solidFill>
                    <a:latin typeface="Segoe UI" panose="020B0502040204020203" pitchFamily="34" charset="0"/>
                    <a:cs typeface="Segoe UI" panose="020B0502040204020203" pitchFamily="34" charset="0"/>
                  </a:rPr>
                  <a:t>Законът на Ом е частен случай на закона на Онзагер (тъй като проводимостта </a:t>
                </a:r>
                <a14:m>
                  <m:oMath xmlns:m="http://schemas.openxmlformats.org/officeDocument/2006/math">
                    <m:r>
                      <a:rPr lang="bg-BG"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𝑮</m:t>
                    </m:r>
                    <m:r>
                      <a:rPr lang="bg-BG"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f>
                      <m:fPr>
                        <m:ctrlPr>
                          <a:rPr lang="bg-BG" sz="2000" b="1" i="1" dirty="0">
                            <a:solidFill>
                              <a:srgbClr val="FF0000"/>
                            </a:solidFill>
                            <a:latin typeface="Cambria Math" panose="02040503050406030204" pitchFamily="18" charset="0"/>
                            <a:cs typeface="Segoe UI" panose="020B0502040204020203" pitchFamily="34" charset="0"/>
                          </a:rPr>
                        </m:ctrlPr>
                      </m:fPr>
                      <m:num>
                        <m:r>
                          <a:rPr lang="en-US" sz="2000" b="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1</m:t>
                        </m:r>
                      </m:num>
                      <m:den>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𝑹</m:t>
                        </m:r>
                      </m:den>
                    </m:f>
                    <m:r>
                      <a:rPr lang="bg-BG"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cs typeface="Segoe UI" panose="020B0502040204020203" pitchFamily="34" charset="0"/>
                  </a:rPr>
                  <a:t>то </a:t>
                </a:r>
                <a14:m>
                  <m:oMath xmlns:m="http://schemas.openxmlformats.org/officeDocument/2006/math">
                    <m:r>
                      <a:rPr lang="bg-BG"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r>
                      <a:rPr lang="bg-BG"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𝑮𝑼</m:t>
                    </m:r>
                  </m:oMath>
                </a14:m>
                <a:r>
                  <a:rPr lang="en-US" sz="1800" dirty="0">
                    <a:solidFill>
                      <a:srgbClr val="000000"/>
                    </a:solidFill>
                    <a:latin typeface="Segoe UI" panose="020B0502040204020203" pitchFamily="34" charset="0"/>
                    <a:ea typeface="Segoe UI" panose="020B0502040204020203" pitchFamily="34" charset="0"/>
                    <a:cs typeface="Segoe UI" panose="020B0502040204020203" pitchFamily="34" charset="0"/>
                  </a:rPr>
                  <a:t>).</a:t>
                </a:r>
                <a:endParaRPr lang="en-US" sz="1800" dirty="0">
                  <a:latin typeface="Segoe UI" panose="020B0502040204020203" pitchFamily="34" charset="0"/>
                  <a:cs typeface="Segoe UI" panose="020B0502040204020203" pitchFamily="34" charset="0"/>
                </a:endParaRPr>
              </a:p>
            </p:txBody>
          </p:sp>
        </mc:Choice>
        <mc:Fallback>
          <p:sp>
            <p:nvSpPr>
              <p:cNvPr id="16" name="Rectangle 15">
                <a:extLst>
                  <a:ext uri="{FF2B5EF4-FFF2-40B4-BE49-F238E27FC236}">
                    <a16:creationId xmlns:a16="http://schemas.microsoft.com/office/drawing/2014/main" xmlns="" xmlns:a14="http://schemas.microsoft.com/office/drawing/2010/main" id="{A0424856-D1C9-4F5B-A773-0C114E09BA80}"/>
                  </a:ext>
                </a:extLst>
              </p:cNvPr>
              <p:cNvSpPr>
                <a:spLocks noRot="1" noChangeAspect="1" noMove="1" noResize="1" noEditPoints="1" noAdjustHandles="1" noChangeArrowheads="1" noChangeShapeType="1" noTextEdit="1"/>
              </p:cNvSpPr>
              <p:nvPr/>
            </p:nvSpPr>
            <p:spPr>
              <a:xfrm>
                <a:off x="468897" y="5325951"/>
                <a:ext cx="8363272" cy="812467"/>
              </a:xfrm>
              <a:prstGeom prst="rect">
                <a:avLst/>
              </a:prstGeom>
              <a:blipFill>
                <a:blip r:embed="rId2" cstate="print"/>
                <a:stretch>
                  <a:fillRect l="-582" t="-2963" b="-741"/>
                </a:stretch>
              </a:blipFill>
              <a:ln>
                <a:solidFill>
                  <a:srgbClr val="00B050"/>
                </a:solidFill>
              </a:ln>
            </p:spPr>
            <p:txBody>
              <a:bodyPr/>
              <a:lstStyle/>
              <a:p>
                <a:r>
                  <a:rPr lang="en-US">
                    <a:noFill/>
                  </a:rPr>
                  <a:t> </a:t>
                </a:r>
              </a:p>
            </p:txBody>
          </p:sp>
        </mc:Fallback>
      </mc:AlternateContent>
      <p:sp>
        <p:nvSpPr>
          <p:cNvPr id="17" name="Rectangle 16">
            <a:extLst>
              <a:ext uri="{FF2B5EF4-FFF2-40B4-BE49-F238E27FC236}">
                <a16:creationId xmlns:a16="http://schemas.microsoft.com/office/drawing/2014/main" xmlns="" id="{FE9AA423-321F-42EE-A2D7-BDE6FD0CDE36}"/>
              </a:ext>
            </a:extLst>
          </p:cNvPr>
          <p:cNvSpPr/>
          <p:nvPr/>
        </p:nvSpPr>
        <p:spPr>
          <a:xfrm>
            <a:off x="2984898" y="369910"/>
            <a:ext cx="2335768" cy="461665"/>
          </a:xfrm>
          <a:prstGeom prst="rect">
            <a:avLst/>
          </a:prstGeom>
        </p:spPr>
        <p:txBody>
          <a:bodyPr wrap="none">
            <a:spAutoFit/>
          </a:bodyPr>
          <a:lstStyle/>
          <a:p>
            <a:r>
              <a:rPr lang="bg-BG" sz="2400" b="1" dirty="0">
                <a:solidFill>
                  <a:srgbClr val="000000"/>
                </a:solidFill>
                <a:latin typeface="Segoe UI" panose="020B0502040204020203" pitchFamily="34" charset="0"/>
                <a:ea typeface="Segoe UI" panose="020B0502040204020203" pitchFamily="34" charset="0"/>
                <a:cs typeface="Segoe UI" panose="020B0502040204020203" pitchFamily="34" charset="0"/>
              </a:rPr>
              <a:t>Закони на Ом </a:t>
            </a:r>
            <a:endParaRPr lang="en-US" sz="2400" dirty="0"/>
          </a:p>
        </p:txBody>
      </p:sp>
      <p:sp>
        <p:nvSpPr>
          <p:cNvPr id="19" name="Rectangle 18">
            <a:extLst>
              <a:ext uri="{FF2B5EF4-FFF2-40B4-BE49-F238E27FC236}">
                <a16:creationId xmlns:a16="http://schemas.microsoft.com/office/drawing/2014/main" xmlns="" id="{E646A874-2A67-42C0-AF27-45650A02701F}"/>
              </a:ext>
            </a:extLst>
          </p:cNvPr>
          <p:cNvSpPr/>
          <p:nvPr/>
        </p:nvSpPr>
        <p:spPr>
          <a:xfrm>
            <a:off x="457200" y="1163572"/>
            <a:ext cx="7391164" cy="1200329"/>
          </a:xfrm>
          <a:prstGeom prst="rect">
            <a:avLst/>
          </a:prstGeom>
          <a:solidFill>
            <a:schemeClr val="bg1"/>
          </a:solidFill>
          <a:ln>
            <a:solidFill>
              <a:srgbClr val="00B050"/>
            </a:solidFill>
          </a:ln>
        </p:spPr>
        <p:txBody>
          <a:bodyPr wrap="square">
            <a:spAutoFit/>
          </a:bodyPr>
          <a:lstStyle/>
          <a:p>
            <a:pPr marL="0" marR="0" indent="406400" algn="just">
              <a:spcBef>
                <a:spcPts val="0"/>
              </a:spcBef>
              <a:spcAft>
                <a:spcPts val="320"/>
              </a:spcAft>
            </a:pPr>
            <a:r>
              <a:rPr lang="bg-BG" sz="1800" dirty="0">
                <a:latin typeface="Segoe UI" panose="020B0502040204020203" pitchFamily="34" charset="0"/>
                <a:ea typeface="Segoe UI" panose="020B0502040204020203" pitchFamily="34" charset="0"/>
                <a:cs typeface="Segoe UI" panose="020B0502040204020203" pitchFamily="34" charset="0"/>
              </a:rPr>
              <a:t>Посоката и големината на постоянния ток не се променят във времето. Големината</a:t>
            </a:r>
            <a:r>
              <a:rPr lang="en-US" sz="1800" dirty="0">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му е пропорционална на обуславящото го напрежение и зависи от съпротивлението на веществото, през което</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преминава.</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grpSp>
        <p:nvGrpSpPr>
          <p:cNvPr id="4" name="Group 3">
            <a:extLst>
              <a:ext uri="{FF2B5EF4-FFF2-40B4-BE49-F238E27FC236}">
                <a16:creationId xmlns:a16="http://schemas.microsoft.com/office/drawing/2014/main" xmlns="" id="{CEBEEA61-EC59-423C-AB6B-F199A9E0912B}"/>
              </a:ext>
            </a:extLst>
          </p:cNvPr>
          <p:cNvGrpSpPr/>
          <p:nvPr/>
        </p:nvGrpSpPr>
        <p:grpSpPr>
          <a:xfrm>
            <a:off x="457200" y="2571398"/>
            <a:ext cx="8086564" cy="2478435"/>
            <a:chOff x="457200" y="2571398"/>
            <a:chExt cx="8086564" cy="2478435"/>
          </a:xfrm>
        </p:grpSpPr>
        <mc:AlternateContent xmlns:mc="http://schemas.openxmlformats.org/markup-compatibility/2006">
          <mc:Choice xmlns:a14="http://schemas.microsoft.com/office/drawing/2010/main" xmlns="" Requires="a14">
            <p:sp>
              <p:nvSpPr>
                <p:cNvPr id="18" name="Rectangle 17">
                  <a:extLst>
                    <a:ext uri="{FF2B5EF4-FFF2-40B4-BE49-F238E27FC236}">
                      <a16:creationId xmlns:a16="http://schemas.microsoft.com/office/drawing/2014/main" id="{314C4291-CB4A-440C-81F3-D2E8D59DEB97}"/>
                    </a:ext>
                  </a:extLst>
                </p:cNvPr>
                <p:cNvSpPr/>
                <p:nvPr/>
              </p:nvSpPr>
              <p:spPr>
                <a:xfrm>
                  <a:off x="2447764" y="2571398"/>
                  <a:ext cx="6096000" cy="2478435"/>
                </a:xfrm>
                <a:prstGeom prst="rect">
                  <a:avLst/>
                </a:prstGeom>
                <a:solidFill>
                  <a:schemeClr val="bg1"/>
                </a:solidFill>
                <a:ln>
                  <a:solidFill>
                    <a:srgbClr val="00B050"/>
                  </a:solidFill>
                </a:ln>
              </p:spPr>
              <p:txBody>
                <a:bodyPr wrap="square">
                  <a:spAutoFit/>
                </a:bodyPr>
                <a:lstStyle/>
                <a:p>
                  <a:pPr marL="0" marR="114300" indent="406400" algn="just">
                    <a:spcBef>
                      <a:spcPts val="0"/>
                    </a:spcBef>
                    <a:spcAft>
                      <a:spcPts val="580"/>
                    </a:spcAft>
                  </a:pPr>
                  <a:r>
                    <a:rPr lang="bg-BG" sz="1800" dirty="0">
                      <a:latin typeface="Segoe UI" panose="020B0502040204020203" pitchFamily="34" charset="0"/>
                      <a:ea typeface="Segoe UI" panose="020B0502040204020203" pitchFamily="34" charset="0"/>
                      <a:cs typeface="Segoe UI" panose="020B0502040204020203" pitchFamily="34" charset="0"/>
                    </a:rPr>
                    <a:t>Още през 1826 г. немският физик Георг Ом е установил, че силата на тока </a:t>
                  </a:r>
                  <a14:m>
                    <m:oMath xmlns:m="http://schemas.openxmlformats.org/officeDocument/2006/math">
                      <m:r>
                        <a:rPr lang="bg-BG"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oMath>
                  </a14:m>
                  <a:r>
                    <a:rPr lang="bg-BG" sz="1800" dirty="0">
                      <a:latin typeface="Segoe UI" panose="020B0502040204020203" pitchFamily="34" charset="0"/>
                      <a:ea typeface="Segoe UI" panose="020B0502040204020203" pitchFamily="34" charset="0"/>
                      <a:cs typeface="Segoe UI" panose="020B0502040204020203" pitchFamily="34" charset="0"/>
                    </a:rPr>
                    <a:t>, протичащ през даден участък от проводник, зависи не само от напрежението </a:t>
                  </a:r>
                  <a14:m>
                    <m:oMath xmlns:m="http://schemas.openxmlformats.org/officeDocument/2006/math">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приложено към този участък, но и от съпротивлението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му (Закон на Ом за участък от електрическа верига):</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0" marR="0" indent="406400" algn="just">
                    <a:spcBef>
                      <a:spcPts val="0"/>
                    </a:spcBef>
                    <a:spcAft>
                      <a:spcPts val="240"/>
                    </a:spcAft>
                  </a:pPr>
                  <a14:m>
                    <m:oMathPara xmlns:m="http://schemas.openxmlformats.org/officeDocument/2006/math">
                      <m:oMathParaPr>
                        <m:jc m:val="centerGroup"/>
                      </m:oMathParaPr>
                      <m:oMath xmlns:m="http://schemas.openxmlformats.org/officeDocument/2006/math">
                        <m:r>
                          <a:rPr lang="bg-BG"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r>
                          <a:rPr lang="bg-BG"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f>
                          <m:fPr>
                            <m:ctrlPr>
                              <a:rPr lang="bg-BG" sz="2000" b="1" i="1" dirty="0" smtClean="0">
                                <a:solidFill>
                                  <a:srgbClr val="FF0000"/>
                                </a:solidFill>
                                <a:latin typeface="Cambria Math" panose="02040503050406030204" pitchFamily="18" charset="0"/>
                                <a:cs typeface="Segoe UI" panose="020B0502040204020203" pitchFamily="34" charset="0"/>
                              </a:rPr>
                            </m:ctrlPr>
                          </m:fPr>
                          <m:num>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num>
                          <m:den>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𝑹</m:t>
                            </m:r>
                          </m:den>
                        </m:f>
                        <m:r>
                          <a:rPr lang="bg-BG"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m:oMathPara>
                  </a14:m>
                  <a:endParaRPr lang="en-US" sz="20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p:txBody>
            </p:sp>
          </mc:Choice>
          <mc:Fallback>
            <p:sp>
              <p:nvSpPr>
                <p:cNvPr id="18" name="Rectangle 17">
                  <a:extLst>
                    <a:ext uri="{FF2B5EF4-FFF2-40B4-BE49-F238E27FC236}">
                      <a16:creationId xmlns:a16="http://schemas.microsoft.com/office/drawing/2014/main" xmlns="" xmlns:a14="http://schemas.microsoft.com/office/drawing/2010/main" id="{314C4291-CB4A-440C-81F3-D2E8D59DEB97}"/>
                    </a:ext>
                  </a:extLst>
                </p:cNvPr>
                <p:cNvSpPr>
                  <a:spLocks noRot="1" noChangeAspect="1" noMove="1" noResize="1" noEditPoints="1" noAdjustHandles="1" noChangeArrowheads="1" noChangeShapeType="1" noTextEdit="1"/>
                </p:cNvSpPr>
                <p:nvPr/>
              </p:nvSpPr>
              <p:spPr>
                <a:xfrm>
                  <a:off x="2447764" y="2571398"/>
                  <a:ext cx="6096000" cy="2478435"/>
                </a:xfrm>
                <a:prstGeom prst="rect">
                  <a:avLst/>
                </a:prstGeom>
                <a:blipFill>
                  <a:blip r:embed="rId3" cstate="print"/>
                  <a:stretch>
                    <a:fillRect l="-798" t="-980"/>
                  </a:stretch>
                </a:blipFill>
                <a:ln>
                  <a:solidFill>
                    <a:srgbClr val="00B050"/>
                  </a:solidFill>
                </a:ln>
              </p:spPr>
              <p:txBody>
                <a:bodyPr/>
                <a:lstStyle/>
                <a:p>
                  <a:r>
                    <a:rPr lang="en-US">
                      <a:noFill/>
                    </a:rPr>
                    <a:t> </a:t>
                  </a:r>
                </a:p>
              </p:txBody>
            </p:sp>
          </mc:Fallback>
        </mc:AlternateContent>
        <p:pic>
          <p:nvPicPr>
            <p:cNvPr id="3074" name="Picture 2" descr="Georg Simon Ohm, German physicist - Stock Image - H415/0066 ...">
              <a:extLst>
                <a:ext uri="{FF2B5EF4-FFF2-40B4-BE49-F238E27FC236}">
                  <a16:creationId xmlns:a16="http://schemas.microsoft.com/office/drawing/2014/main" xmlns="" id="{312730DB-1AEB-4315-AD90-1A2DC9FB5B7D}"/>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2630525"/>
              <a:ext cx="1828800" cy="218666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142212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FCCD48D-BBF8-475E-81D1-80F28B1D804F}"/>
              </a:ext>
            </a:extLst>
          </p:cNvPr>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a:extLst>
              <a:ext uri="{FF2B5EF4-FFF2-40B4-BE49-F238E27FC236}">
                <a16:creationId xmlns:a16="http://schemas.microsoft.com/office/drawing/2014/main" xmlns="" id="{EBEB4AF1-1139-4D28-BF2A-8CDB5AFC26D7}"/>
              </a:ext>
            </a:extLst>
          </p:cNvPr>
          <p:cNvSpPr>
            <a:spLocks noGrp="1"/>
          </p:cNvSpPr>
          <p:nvPr>
            <p:ph type="sldNum" sz="quarter" idx="12"/>
          </p:nvPr>
        </p:nvSpPr>
        <p:spPr/>
        <p:txBody>
          <a:bodyPr/>
          <a:lstStyle/>
          <a:p>
            <a:fld id="{043EF1E9-53E4-41E2-9500-ACB2624B5CD6}" type="slidenum">
              <a:rPr lang="en-US" altLang="en-US" smtClean="0"/>
              <a:pPr/>
              <a:t>14</a:t>
            </a:fld>
            <a:endParaRPr lang="en-US" altLang="en-US" dirty="0"/>
          </a:p>
        </p:txBody>
      </p:sp>
      <mc:AlternateContent xmlns:mc="http://schemas.openxmlformats.org/markup-compatibility/2006">
        <mc:Choice xmlns:a14="http://schemas.microsoft.com/office/drawing/2010/main" xmlns="" Requires="a14">
          <p:sp>
            <p:nvSpPr>
              <p:cNvPr id="5" name="Rectangle 4">
                <a:extLst>
                  <a:ext uri="{FF2B5EF4-FFF2-40B4-BE49-F238E27FC236}">
                    <a16:creationId xmlns:a16="http://schemas.microsoft.com/office/drawing/2014/main" id="{DF052F83-C556-4FE7-9560-84AA48D13FC5}"/>
                  </a:ext>
                </a:extLst>
              </p:cNvPr>
              <p:cNvSpPr/>
              <p:nvPr/>
            </p:nvSpPr>
            <p:spPr>
              <a:xfrm>
                <a:off x="159229" y="2852936"/>
                <a:ext cx="8847540" cy="3004092"/>
              </a:xfrm>
              <a:prstGeom prst="rect">
                <a:avLst/>
              </a:prstGeom>
              <a:solidFill>
                <a:schemeClr val="bg1"/>
              </a:solidFill>
              <a:ln>
                <a:solidFill>
                  <a:srgbClr val="00B050"/>
                </a:solidFill>
              </a:ln>
            </p:spPr>
            <p:txBody>
              <a:bodyPr wrap="square">
                <a:spAutoFit/>
              </a:bodyPr>
              <a:lstStyle/>
              <a:p>
                <a:pPr marL="0" marR="0" indent="381000" algn="just">
                  <a:spcBef>
                    <a:spcPts val="0"/>
                  </a:spcBef>
                  <a:spcAft>
                    <a:spcPts val="320"/>
                  </a:spcAft>
                </a:pPr>
                <a:r>
                  <a:rPr lang="bg-BG" sz="1800" dirty="0">
                    <a:latin typeface="Segoe UI" panose="020B0502040204020203" pitchFamily="34" charset="0"/>
                    <a:ea typeface="Segoe UI" panose="020B0502040204020203" pitchFamily="34" charset="0"/>
                  </a:rPr>
                  <a:t>Ом е установил също, че съпротивлението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𝑹</m:t>
                    </m:r>
                  </m:oMath>
                </a14:m>
                <a:r>
                  <a:rPr lang="en-US" sz="1800"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което има хомогенен цилиндричен проводник с дължина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𝑳</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и площ </a:t>
                </a:r>
                <a:r>
                  <a:rPr lang="bg-BG" sz="1800" dirty="0">
                    <a:latin typeface="Segoe UI" panose="020B0502040204020203" pitchFamily="34" charset="0"/>
                    <a:ea typeface="Segoe UI" panose="020B0502040204020203" pitchFamily="34" charset="0"/>
                  </a:rPr>
                  <a:t>на напречното сечение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𝑺</m:t>
                    </m:r>
                  </m:oMath>
                </a14:m>
                <a:r>
                  <a:rPr lang="en-US" sz="1800"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е:</a:t>
                </a:r>
              </a:p>
              <a:p>
                <a:pPr marL="0" marR="0" indent="381000" algn="ctr">
                  <a:spcBef>
                    <a:spcPts val="0"/>
                  </a:spcBef>
                  <a:spcAft>
                    <a:spcPts val="320"/>
                  </a:spcAft>
                </a:pPr>
                <a14:m>
                  <m:oMath xmlns:m="http://schemas.openxmlformats.org/officeDocument/2006/math">
                    <m:r>
                      <a:rPr lang="bg-BG" sz="2400" i="1" dirty="0" smtClean="0">
                        <a:solidFill>
                          <a:srgbClr val="FF0000"/>
                        </a:solidFill>
                        <a:latin typeface="Cambria Math" panose="02040503050406030204" pitchFamily="18" charset="0"/>
                        <a:ea typeface="Segoe UI" panose="020B0502040204020203" pitchFamily="34" charset="0"/>
                      </a:rPr>
                      <m:t> </m:t>
                    </m:r>
                    <m:r>
                      <a:rPr lang="en-US" sz="24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𝑹</m:t>
                    </m:r>
                    <m:r>
                      <a:rPr lang="en-US" sz="24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f>
                      <m:fPr>
                        <m:ctrlPr>
                          <a:rPr lang="bg-BG" sz="2400" b="1" i="1" dirty="0" smtClean="0">
                            <a:solidFill>
                              <a:srgbClr val="FF0000"/>
                            </a:solidFill>
                            <a:latin typeface="Cambria Math" panose="02040503050406030204" pitchFamily="18" charset="0"/>
                            <a:cs typeface="Segoe UI" panose="020B0502040204020203" pitchFamily="34" charset="0"/>
                          </a:rPr>
                        </m:ctrlPr>
                      </m:fPr>
                      <m:num>
                        <m:r>
                          <a:rPr lang="bg-BG" sz="24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𝝆</m:t>
                        </m:r>
                        <m:r>
                          <a:rPr lang="en-US" sz="24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𝑳</m:t>
                        </m:r>
                      </m:num>
                      <m:den>
                        <m:r>
                          <a:rPr lang="en-US" sz="24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𝑺</m:t>
                        </m:r>
                      </m:den>
                    </m:f>
                    <m:r>
                      <a:rPr lang="en-US" sz="24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a14:m>
                <a:r>
                  <a:rPr lang="bg-BG" sz="2000" dirty="0">
                    <a:latin typeface="Segoe UI" panose="020B0502040204020203" pitchFamily="34" charset="0"/>
                    <a:ea typeface="Segoe UI" panose="020B0502040204020203" pitchFamily="34" charset="0"/>
                    <a:cs typeface="Segoe UI" panose="020B0502040204020203" pitchFamily="34" charset="0"/>
                  </a:rPr>
                  <a:t>,</a:t>
                </a:r>
              </a:p>
              <a:p>
                <a:pPr marL="0" marR="0" indent="381000" algn="just">
                  <a:spcBef>
                    <a:spcPts val="0"/>
                  </a:spcBef>
                  <a:spcAft>
                    <a:spcPts val="320"/>
                  </a:spcAft>
                </a:pPr>
                <a:r>
                  <a:rPr lang="bg-BG" sz="1800" dirty="0">
                    <a:latin typeface="Segoe UI" panose="020B0502040204020203" pitchFamily="34" charset="0"/>
                    <a:ea typeface="Segoe UI" panose="020B0502040204020203" pitchFamily="34" charset="0"/>
                  </a:rPr>
                  <a:t>където </a:t>
                </a:r>
                <a14:m>
                  <m:oMath xmlns:m="http://schemas.openxmlformats.org/officeDocument/2006/math">
                    <m:r>
                      <a:rPr lang="bg-BG"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𝝆</m:t>
                    </m:r>
                  </m:oMath>
                </a14:m>
                <a:r>
                  <a:rPr lang="bg-BG" sz="1800" dirty="0">
                    <a:latin typeface="Segoe UI" panose="020B0502040204020203" pitchFamily="34" charset="0"/>
                    <a:ea typeface="Segoe UI" panose="020B0502040204020203" pitchFamily="34" charset="0"/>
                  </a:rPr>
                  <a:t> е специфично съпротивление, което не зависи от геометричните размери на проводника, а само от вида на веществото му. Вместо </a:t>
                </a:r>
                <a14:m>
                  <m:oMath xmlns:m="http://schemas.openxmlformats.org/officeDocument/2006/math">
                    <m:r>
                      <a:rPr lang="bg-BG"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𝝆</m:t>
                    </m:r>
                  </m:oMath>
                </a14:m>
                <a:r>
                  <a:rPr lang="bg-BG" sz="1800" dirty="0">
                    <a:latin typeface="Segoe UI" panose="020B0502040204020203" pitchFamily="34" charset="0"/>
                    <a:ea typeface="Segoe UI" panose="020B0502040204020203" pitchFamily="34" charset="0"/>
                  </a:rPr>
                  <a:t> може да се използва специфичната проводимост </a:t>
                </a:r>
                <a14:m>
                  <m:oMath xmlns:m="http://schemas.openxmlformats.org/officeDocument/2006/math">
                    <m:r>
                      <a:rPr lang="bg-BG" sz="20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𝝈</m:t>
                    </m:r>
                    <m:r>
                      <a:rPr lang="bg-BG" sz="20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bg-BG" sz="20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𝟏</m:t>
                    </m:r>
                    <m:r>
                      <a:rPr lang="bg-BG" sz="20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bg-BG"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𝝆</m:t>
                    </m:r>
                  </m:oMath>
                </a14:m>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Чрез нея този закон на Ом се представя по следния начин: </a:t>
                </a:r>
                <a:endParaRPr lang="bg-BG"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endParaRPr>
              </a:p>
              <a:p>
                <a:pPr marL="0" marR="0" indent="381000" algn="ctr">
                  <a:spcBef>
                    <a:spcPts val="0"/>
                  </a:spcBef>
                  <a:spcAft>
                    <a:spcPts val="320"/>
                  </a:spcAft>
                </a:pPr>
                <a14:m>
                  <m:oMath xmlns:m="http://schemas.openxmlformats.org/officeDocument/2006/math">
                    <m:r>
                      <a:rPr lang="en-US" sz="24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𝑮</m:t>
                    </m:r>
                    <m:r>
                      <a:rPr lang="en-US" sz="24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f>
                      <m:fPr>
                        <m:ctrlPr>
                          <a:rPr lang="bg-BG" sz="2400" b="1" i="1" dirty="0">
                            <a:solidFill>
                              <a:srgbClr val="FF0000"/>
                            </a:solidFill>
                            <a:latin typeface="Cambria Math" panose="02040503050406030204" pitchFamily="18" charset="0"/>
                            <a:cs typeface="Segoe UI" panose="020B0502040204020203" pitchFamily="34" charset="0"/>
                          </a:rPr>
                        </m:ctrlPr>
                      </m:fPr>
                      <m:num>
                        <m:r>
                          <a:rPr lang="bg-BG" sz="24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𝝈</m:t>
                        </m:r>
                        <m:r>
                          <a:rPr lang="en-US" sz="24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𝑳</m:t>
                        </m:r>
                      </m:num>
                      <m:den>
                        <m:r>
                          <a:rPr lang="en-US" sz="24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𝑺</m:t>
                        </m:r>
                      </m:den>
                    </m:f>
                    <m:r>
                      <a:rPr lang="en-US" sz="24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endParaRPr lang="en-US" sz="1800" dirty="0">
                  <a:latin typeface="Segoe UI" panose="020B0502040204020203" pitchFamily="34" charset="0"/>
                  <a:ea typeface="Segoe UI" panose="020B0502040204020203" pitchFamily="34" charset="0"/>
                </a:endParaRPr>
              </a:p>
            </p:txBody>
          </p:sp>
        </mc:Choice>
        <mc:Fallback>
          <p:sp>
            <p:nvSpPr>
              <p:cNvPr id="5" name="Rectangle 4">
                <a:extLst>
                  <a:ext uri="{FF2B5EF4-FFF2-40B4-BE49-F238E27FC236}">
                    <a16:creationId xmlns:a16="http://schemas.microsoft.com/office/drawing/2014/main" xmlns="" xmlns:a14="http://schemas.microsoft.com/office/drawing/2010/main" id="{DF052F83-C556-4FE7-9560-84AA48D13FC5}"/>
                  </a:ext>
                </a:extLst>
              </p:cNvPr>
              <p:cNvSpPr>
                <a:spLocks noRot="1" noChangeAspect="1" noMove="1" noResize="1" noEditPoints="1" noAdjustHandles="1" noChangeArrowheads="1" noChangeShapeType="1" noTextEdit="1"/>
              </p:cNvSpPr>
              <p:nvPr/>
            </p:nvSpPr>
            <p:spPr>
              <a:xfrm>
                <a:off x="159229" y="2852936"/>
                <a:ext cx="8847540" cy="3004092"/>
              </a:xfrm>
              <a:prstGeom prst="rect">
                <a:avLst/>
              </a:prstGeom>
              <a:blipFill>
                <a:blip r:embed="rId2" cstate="print"/>
                <a:stretch>
                  <a:fillRect l="-482" r="-551"/>
                </a:stretch>
              </a:blipFill>
              <a:ln>
                <a:solidFill>
                  <a:srgbClr val="00B050"/>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6" name="Rectangle 5">
                <a:extLst>
                  <a:ext uri="{FF2B5EF4-FFF2-40B4-BE49-F238E27FC236}">
                    <a16:creationId xmlns:a16="http://schemas.microsoft.com/office/drawing/2014/main" id="{17F24BB8-E11A-4702-ADD8-96028FAF46EC}"/>
                  </a:ext>
                </a:extLst>
              </p:cNvPr>
              <p:cNvSpPr/>
              <p:nvPr/>
            </p:nvSpPr>
            <p:spPr>
              <a:xfrm>
                <a:off x="149865" y="1433261"/>
                <a:ext cx="7644465" cy="1223989"/>
              </a:xfrm>
              <a:prstGeom prst="rect">
                <a:avLst/>
              </a:prstGeom>
              <a:solidFill>
                <a:schemeClr val="bg1"/>
              </a:solidFill>
              <a:ln>
                <a:solidFill>
                  <a:srgbClr val="00B050"/>
                </a:solidFill>
              </a:ln>
            </p:spPr>
            <p:txBody>
              <a:bodyPr wrap="square">
                <a:spAutoFit/>
              </a:bodyPr>
              <a:lstStyle/>
              <a:p>
                <a:pPr indent="381000" algn="just">
                  <a:spcBef>
                    <a:spcPts val="0"/>
                  </a:spcBef>
                  <a:spcAft>
                    <a:spcPts val="320"/>
                  </a:spcAft>
                </a:pPr>
                <a:r>
                  <a:rPr lang="bg-BG" sz="1800" dirty="0">
                    <a:latin typeface="Segoe UI" panose="020B0502040204020203" pitchFamily="34" charset="0"/>
                    <a:ea typeface="Segoe UI" panose="020B0502040204020203" pitchFamily="34" charset="0"/>
                  </a:rPr>
                  <a:t>При протичането на ток през металите, движението на електроните се затруднява от положителните йони във възлите на кристалната решетка. Това обуславя съпротивлението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𝑹</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което проводникът оказва на протичащия ток.</a:t>
                </a:r>
                <a:endParaRPr lang="en-US" sz="1800" dirty="0">
                  <a:latin typeface="Segoe UI" panose="020B0502040204020203" pitchFamily="34" charset="0"/>
                  <a:ea typeface="Segoe UI" panose="020B0502040204020203" pitchFamily="34" charset="0"/>
                </a:endParaRPr>
              </a:p>
            </p:txBody>
          </p:sp>
        </mc:Choice>
        <mc:Fallback>
          <p:sp>
            <p:nvSpPr>
              <p:cNvPr id="6" name="Rectangle 5">
                <a:extLst>
                  <a:ext uri="{FF2B5EF4-FFF2-40B4-BE49-F238E27FC236}">
                    <a16:creationId xmlns:a16="http://schemas.microsoft.com/office/drawing/2014/main" xmlns="" xmlns:a14="http://schemas.microsoft.com/office/drawing/2010/main" id="{17F24BB8-E11A-4702-ADD8-96028FAF46EC}"/>
                  </a:ext>
                </a:extLst>
              </p:cNvPr>
              <p:cNvSpPr>
                <a:spLocks noRot="1" noChangeAspect="1" noMove="1" noResize="1" noEditPoints="1" noAdjustHandles="1" noChangeArrowheads="1" noChangeShapeType="1" noTextEdit="1"/>
              </p:cNvSpPr>
              <p:nvPr/>
            </p:nvSpPr>
            <p:spPr>
              <a:xfrm>
                <a:off x="149865" y="1433261"/>
                <a:ext cx="7644465" cy="1223989"/>
              </a:xfrm>
              <a:prstGeom prst="rect">
                <a:avLst/>
              </a:prstGeom>
              <a:blipFill>
                <a:blip r:embed="rId3" cstate="print"/>
                <a:stretch>
                  <a:fillRect l="-637" t="-1478" r="-557" b="-6404"/>
                </a:stretch>
              </a:blipFill>
              <a:ln>
                <a:solidFill>
                  <a:srgbClr val="00B050"/>
                </a:solidFill>
              </a:ln>
            </p:spPr>
            <p:txBody>
              <a:bodyPr/>
              <a:lstStyle/>
              <a:p>
                <a:r>
                  <a:rPr lang="en-US">
                    <a:noFill/>
                  </a:rPr>
                  <a:t> </a:t>
                </a:r>
              </a:p>
            </p:txBody>
          </p:sp>
        </mc:Fallback>
      </mc:AlternateContent>
    </p:spTree>
    <p:extLst>
      <p:ext uri="{BB962C8B-B14F-4D97-AF65-F5344CB8AC3E}">
        <p14:creationId xmlns:p14="http://schemas.microsoft.com/office/powerpoint/2010/main" xmlns="" val="61265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FCCD48D-BBF8-475E-81D1-80F28B1D804F}"/>
              </a:ext>
            </a:extLst>
          </p:cNvPr>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a:extLst>
              <a:ext uri="{FF2B5EF4-FFF2-40B4-BE49-F238E27FC236}">
                <a16:creationId xmlns:a16="http://schemas.microsoft.com/office/drawing/2014/main" xmlns="" id="{EBEB4AF1-1139-4D28-BF2A-8CDB5AFC26D7}"/>
              </a:ext>
            </a:extLst>
          </p:cNvPr>
          <p:cNvSpPr>
            <a:spLocks noGrp="1"/>
          </p:cNvSpPr>
          <p:nvPr>
            <p:ph type="sldNum" sz="quarter" idx="12"/>
          </p:nvPr>
        </p:nvSpPr>
        <p:spPr/>
        <p:txBody>
          <a:bodyPr/>
          <a:lstStyle/>
          <a:p>
            <a:fld id="{043EF1E9-53E4-41E2-9500-ACB2624B5CD6}" type="slidenum">
              <a:rPr lang="en-US" altLang="en-US" smtClean="0"/>
              <a:pPr/>
              <a:t>15</a:t>
            </a:fld>
            <a:endParaRPr lang="en-US" altLang="en-US" dirty="0"/>
          </a:p>
        </p:txBody>
      </p:sp>
      <p:sp>
        <p:nvSpPr>
          <p:cNvPr id="5" name="Rectangle 4">
            <a:extLst>
              <a:ext uri="{FF2B5EF4-FFF2-40B4-BE49-F238E27FC236}">
                <a16:creationId xmlns:a16="http://schemas.microsoft.com/office/drawing/2014/main" xmlns="" id="{DF052F83-C556-4FE7-9560-84AA48D13FC5}"/>
              </a:ext>
            </a:extLst>
          </p:cNvPr>
          <p:cNvSpPr/>
          <p:nvPr/>
        </p:nvSpPr>
        <p:spPr>
          <a:xfrm>
            <a:off x="148230" y="2996952"/>
            <a:ext cx="8847540" cy="2308324"/>
          </a:xfrm>
          <a:prstGeom prst="rect">
            <a:avLst/>
          </a:prstGeom>
          <a:solidFill>
            <a:schemeClr val="bg1"/>
          </a:solidFill>
          <a:ln>
            <a:solidFill>
              <a:srgbClr val="00B050"/>
            </a:solidFill>
          </a:ln>
        </p:spPr>
        <p:txBody>
          <a:bodyPr wrap="square">
            <a:spAutoFit/>
          </a:bodyPr>
          <a:lstStyle/>
          <a:p>
            <a:pPr marL="0" marR="0" indent="381000" algn="just">
              <a:spcBef>
                <a:spcPts val="0"/>
              </a:spcBef>
              <a:spcAft>
                <a:spcPts val="320"/>
              </a:spcAft>
            </a:pPr>
            <a:r>
              <a:rPr lang="bg-BG" sz="1800" dirty="0">
                <a:latin typeface="Segoe UI" panose="020B0502040204020203" pitchFamily="34" charset="0"/>
                <a:ea typeface="Segoe UI" panose="020B0502040204020203" pitchFamily="34" charset="0"/>
              </a:rPr>
              <a:t>Специфичната проводимост на различните вещества се определя от </a:t>
            </a:r>
            <a:r>
              <a:rPr lang="bg-BG" sz="1800" u="sng" dirty="0">
                <a:latin typeface="Segoe UI" panose="020B0502040204020203" pitchFamily="34" charset="0"/>
                <a:ea typeface="Segoe UI" panose="020B0502040204020203" pitchFamily="34" charset="0"/>
              </a:rPr>
              <a:t>вида на веществото</a:t>
            </a:r>
            <a:r>
              <a:rPr lang="bg-BG" sz="1800" dirty="0">
                <a:latin typeface="Segoe UI" panose="020B0502040204020203" pitchFamily="34" charset="0"/>
                <a:ea typeface="Segoe UI" panose="020B0502040204020203" pitchFamily="34" charset="0"/>
              </a:rPr>
              <a:t> (различен атомно-молекулен стр</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оеж), </a:t>
            </a:r>
            <a:r>
              <a:rPr lang="bg-BG" sz="1800" dirty="0">
                <a:latin typeface="Segoe UI" panose="020B0502040204020203" pitchFamily="34" charset="0"/>
                <a:ea typeface="Segoe UI" panose="020B0502040204020203" pitchFamily="34" charset="0"/>
              </a:rPr>
              <a:t>а за металите- от спецификата на самия проводник (вид кристална решетка- йонна, ковалентна, молекулна или метална); </a:t>
            </a:r>
            <a:r>
              <a:rPr lang="bg-BG" sz="1800" u="sng" dirty="0">
                <a:latin typeface="Segoe UI" panose="020B0502040204020203" pitchFamily="34" charset="0"/>
                <a:ea typeface="Segoe UI" panose="020B0502040204020203" pitchFamily="34" charset="0"/>
              </a:rPr>
              <a:t>наличието и концентрацията на други вещества</a:t>
            </a:r>
            <a:r>
              <a:rPr lang="bg-BG" sz="1800" dirty="0">
                <a:latin typeface="Segoe UI" panose="020B0502040204020203" pitchFamily="34" charset="0"/>
                <a:ea typeface="Segoe UI" panose="020B0502040204020203" pitchFamily="34" charset="0"/>
              </a:rPr>
              <a:t> (примеси), които обуславят структурни нехомогенности и дефекти на кристалната решетка, затрудняващи протичането на тока; </a:t>
            </a:r>
            <a:r>
              <a:rPr lang="bg-BG" sz="1800" u="sng" dirty="0">
                <a:latin typeface="Segoe UI" panose="020B0502040204020203" pitchFamily="34" charset="0"/>
                <a:ea typeface="Segoe UI" panose="020B0502040204020203" pitchFamily="34" charset="0"/>
              </a:rPr>
              <a:t>температурата</a:t>
            </a:r>
            <a:r>
              <a:rPr lang="bg-BG" sz="1800" dirty="0">
                <a:latin typeface="Segoe UI" panose="020B0502040204020203" pitchFamily="34" charset="0"/>
                <a:ea typeface="Segoe UI" panose="020B0502040204020203" pitchFamily="34" charset="0"/>
              </a:rPr>
              <a:t> (увеличава се амплитудата на трептене на йоните около равновесното им положение във възлите на кристалната решетка, което затруднява протичането на тока).</a:t>
            </a:r>
            <a:endParaRPr lang="en-US" sz="1800"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xmlns="" val="2494264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16</a:t>
            </a:fld>
            <a:endParaRPr lang="en-US" altLang="en-US" dirty="0"/>
          </a:p>
        </p:txBody>
      </p:sp>
      <mc:AlternateContent xmlns:mc="http://schemas.openxmlformats.org/markup-compatibility/2006">
        <mc:Choice xmlns:a14="http://schemas.microsoft.com/office/drawing/2010/main" xmlns="" Requires="a14">
          <p:sp>
            <p:nvSpPr>
              <p:cNvPr id="14" name="Rectangle 13">
                <a:extLst>
                  <a:ext uri="{FF2B5EF4-FFF2-40B4-BE49-F238E27FC236}">
                    <a16:creationId xmlns:a16="http://schemas.microsoft.com/office/drawing/2014/main" id="{32F5B32A-D175-4BAE-90A6-EE42404799C6}"/>
                  </a:ext>
                </a:extLst>
              </p:cNvPr>
              <p:cNvSpPr/>
              <p:nvPr/>
            </p:nvSpPr>
            <p:spPr>
              <a:xfrm>
                <a:off x="287524" y="479803"/>
                <a:ext cx="7535180" cy="3161443"/>
              </a:xfrm>
              <a:prstGeom prst="rect">
                <a:avLst/>
              </a:prstGeom>
              <a:solidFill>
                <a:schemeClr val="bg1"/>
              </a:solidFill>
              <a:ln>
                <a:solidFill>
                  <a:srgbClr val="FFC000"/>
                </a:solidFill>
              </a:ln>
            </p:spPr>
            <p:txBody>
              <a:bodyPr wrap="square">
                <a:spAutoFit/>
              </a:bodyPr>
              <a:lstStyle/>
              <a:p>
                <a:pPr indent="381000" algn="just">
                  <a:spcBef>
                    <a:spcPts val="0"/>
                  </a:spcBef>
                  <a:spcAft>
                    <a:spcPts val="280"/>
                  </a:spcAft>
                </a:pPr>
                <a:r>
                  <a:rPr lang="bg-BG" sz="1800" dirty="0">
                    <a:latin typeface="Segoe UI" panose="020B0502040204020203" pitchFamily="34" charset="0"/>
                    <a:ea typeface="Segoe UI" panose="020B0502040204020203" pitchFamily="34" charset="0"/>
                    <a:cs typeface="Segoe UI" panose="020B0502040204020203" pitchFamily="34" charset="0"/>
                  </a:rPr>
                  <a:t>При протичането на ток през металите електроните се удрят интензивно в положителните йони на металната решетка. Това отнема част от тяхната енергия и я превръща в топлинна. Количеството на тази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топлина </a:t>
                </a:r>
                <a14:m>
                  <m:oMath xmlns:m="http://schemas.openxmlformats.org/officeDocument/2006/math">
                    <m:r>
                      <a:rPr lang="en-US" sz="1800" b="1" i="1" dirty="0" smtClean="0">
                        <a:solidFill>
                          <a:srgbClr val="000000"/>
                        </a:solidFill>
                        <a:latin typeface="Cambria Math" panose="02040503050406030204" pitchFamily="18" charset="0"/>
                        <a:ea typeface="Segoe UI" panose="020B0502040204020203" pitchFamily="34" charset="0"/>
                        <a:cs typeface="Segoe UI" panose="020B0502040204020203" pitchFamily="34" charset="0"/>
                      </a:rPr>
                      <m:t>𝑸</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се определя по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закона на Джаул-Ленц </a:t>
                </a:r>
                <a:r>
                  <a:rPr lang="bg-BG" sz="1800" dirty="0">
                    <a:latin typeface="Segoe UI" panose="020B0502040204020203" pitchFamily="34" charset="0"/>
                    <a:ea typeface="Segoe UI" panose="020B0502040204020203" pitchFamily="34" charset="0"/>
                    <a:cs typeface="Segoe UI" panose="020B0502040204020203" pitchFamily="34" charset="0"/>
                  </a:rPr>
                  <a:t>от големините на приложеното напрежение </a:t>
                </a:r>
                <a14:m>
                  <m:oMath xmlns:m="http://schemas.openxmlformats.org/officeDocument/2006/math">
                    <m:r>
                      <a:rPr lang="en-US" sz="1800" b="1" i="1" dirty="0" smtClean="0">
                        <a:solidFill>
                          <a:srgbClr val="000000"/>
                        </a:solidFill>
                        <a:latin typeface="Cambria Math" panose="02040503050406030204" pitchFamily="18" charset="0"/>
                        <a:ea typeface="Segoe UI" panose="020B0502040204020203" pitchFamily="34" charset="0"/>
                        <a:cs typeface="Segoe UI" panose="020B0502040204020203" pitchFamily="34" charset="0"/>
                      </a:rPr>
                      <m:t>𝑼</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и протичащия ток </a:t>
                </a:r>
                <a14:m>
                  <m:oMath xmlns:m="http://schemas.openxmlformats.org/officeDocument/2006/math">
                    <m:r>
                      <a:rPr lang="bg-BG" sz="1800" b="1" i="1" dirty="0" smtClean="0">
                        <a:solidFill>
                          <a:srgbClr val="000000"/>
                        </a:solidFill>
                        <a:latin typeface="Cambria Math" panose="02040503050406030204" pitchFamily="18" charset="0"/>
                        <a:ea typeface="Segoe UI" panose="020B0502040204020203" pitchFamily="34" charset="0"/>
                        <a:cs typeface="Segoe UI" panose="020B0502040204020203" pitchFamily="34" charset="0"/>
                      </a:rPr>
                      <m:t>𝑰</m:t>
                    </m:r>
                  </m:oMath>
                </a14:m>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както и от времето </a:t>
                </a:r>
                <a14:m>
                  <m:oMath xmlns:m="http://schemas.openxmlformats.org/officeDocument/2006/math">
                    <m:r>
                      <a:rPr lang="en-US" sz="1800" b="1" i="1" dirty="0" smtClean="0">
                        <a:solidFill>
                          <a:srgbClr val="000000"/>
                        </a:solidFill>
                        <a:latin typeface="Cambria Math" panose="02040503050406030204" pitchFamily="18" charset="0"/>
                        <a:ea typeface="Segoe UI" panose="020B0502040204020203" pitchFamily="34" charset="0"/>
                        <a:cs typeface="Segoe UI" panose="020B0502040204020203" pitchFamily="34" charset="0"/>
                      </a:rPr>
                      <m:t>𝒕</m:t>
                    </m:r>
                  </m:oMath>
                </a14:m>
                <a:r>
                  <a:rPr lang="en-US" sz="1800"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2000" dirty="0">
                    <a:latin typeface="Segoe UI" panose="020B0502040204020203" pitchFamily="34" charset="0"/>
                    <a:ea typeface="Segoe UI" panose="020B0502040204020203" pitchFamily="34" charset="0"/>
                    <a:cs typeface="Segoe UI" panose="020B0502040204020203" pitchFamily="34" charset="0"/>
                  </a:rPr>
                  <a:t>за което той протича: </a:t>
                </a:r>
              </a:p>
              <a:p>
                <a:pPr indent="381000" algn="just">
                  <a:spcBef>
                    <a:spcPts val="600"/>
                  </a:spcBef>
                  <a:spcAft>
                    <a:spcPts val="600"/>
                  </a:spcAft>
                </a:pPr>
                <a14:m>
                  <m:oMathPara xmlns:m="http://schemas.openxmlformats.org/officeDocument/2006/math">
                    <m:oMathParaPr>
                      <m:jc m:val="centerGroup"/>
                    </m:oMathParaPr>
                    <m:oMath xmlns:m="http://schemas.openxmlformats.org/officeDocument/2006/math">
                      <m:r>
                        <a:rPr lang="en-US" sz="24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𝑸</m:t>
                      </m:r>
                      <m:r>
                        <a:rPr lang="en-US" sz="24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24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24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𝑼𝑰𝒕</m:t>
                      </m:r>
                      <m:r>
                        <a:rPr lang="en-US" sz="24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m:oMathPara>
                </a14:m>
                <a:endParaRPr lang="bg-BG" sz="24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indent="381000" algn="just">
                  <a:spcBef>
                    <a:spcPts val="0"/>
                  </a:spcBef>
                  <a:spcAft>
                    <a:spcPts val="280"/>
                  </a:spcAft>
                </a:pPr>
                <a:r>
                  <a:rPr lang="bg-BG" sz="1800" dirty="0">
                    <a:latin typeface="Segoe UI" panose="020B0502040204020203" pitchFamily="34" charset="0"/>
                    <a:ea typeface="Segoe UI" panose="020B0502040204020203" pitchFamily="34" charset="0"/>
                    <a:cs typeface="Segoe UI" panose="020B0502040204020203" pitchFamily="34" charset="0"/>
                  </a:rPr>
                  <a:t>Но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r>
                      <a:rPr lang="bg-BG" sz="20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𝑹</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следователно </a:t>
                </a:r>
                <a14:m>
                  <m:oMath xmlns:m="http://schemas.openxmlformats.org/officeDocument/2006/math">
                    <m:r>
                      <a:rPr lang="en-US" sz="22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𝑸</m:t>
                    </m:r>
                    <m:r>
                      <a:rPr lang="en-US" sz="22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22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sSup>
                      <m:sSupPr>
                        <m:ctrlPr>
                          <a:rPr lang="bg-BG" sz="2200" i="1" dirty="0" smtClean="0">
                            <a:solidFill>
                              <a:srgbClr val="FF0000"/>
                            </a:solidFill>
                            <a:latin typeface="Cambria Math" panose="02040503050406030204" pitchFamily="18" charset="0"/>
                            <a:cs typeface="Segoe UI" panose="020B0502040204020203" pitchFamily="34" charset="0"/>
                          </a:rPr>
                        </m:ctrlPr>
                      </m:sSupPr>
                      <m:e>
                        <m:r>
                          <a:rPr lang="en-US" sz="2200" b="1" i="1" dirty="0" smtClean="0">
                            <a:solidFill>
                              <a:srgbClr val="FF0000"/>
                            </a:solidFill>
                            <a:latin typeface="Cambria Math" panose="02040503050406030204" pitchFamily="18" charset="0"/>
                            <a:cs typeface="Segoe UI" panose="020B0502040204020203" pitchFamily="34" charset="0"/>
                          </a:rPr>
                          <m:t>𝑰</m:t>
                        </m:r>
                      </m:e>
                      <m:sup>
                        <m:r>
                          <a:rPr lang="en-US" sz="2200" b="0" i="1" dirty="0" smtClean="0">
                            <a:solidFill>
                              <a:srgbClr val="FF0000"/>
                            </a:solidFill>
                            <a:latin typeface="Cambria Math" panose="02040503050406030204" pitchFamily="18" charset="0"/>
                            <a:cs typeface="Segoe UI" panose="020B0502040204020203" pitchFamily="34" charset="0"/>
                          </a:rPr>
                          <m:t>2</m:t>
                        </m:r>
                      </m:sup>
                    </m:sSup>
                    <m:r>
                      <a:rPr lang="en-US" sz="22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𝑹</m:t>
                    </m:r>
                    <m:r>
                      <a:rPr lang="en-US" sz="22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𝒕</m:t>
                    </m:r>
                    <m:r>
                      <a:rPr lang="en-US" sz="22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a14:m>
                <a:r>
                  <a:rPr lang="bg-BG" sz="1800" dirty="0">
                    <a:latin typeface="Segoe UI" panose="020B0502040204020203" pitchFamily="34" charset="0"/>
                    <a:ea typeface="Segoe UI" panose="020B0502040204020203" pitchFamily="34" charset="0"/>
                    <a:cs typeface="Segoe UI" panose="020B0502040204020203" pitchFamily="34" charset="0"/>
                  </a:rPr>
                  <a:t>т.е. топлината, отделена в проводник, по който тече ток, е равна на произведението от квадрата на тока, съпротивлението на проводника и времето за</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mc:Choice>
        <mc:Fallback>
          <p:sp>
            <p:nvSpPr>
              <p:cNvPr id="14" name="Rectangle 13">
                <a:extLst>
                  <a:ext uri="{FF2B5EF4-FFF2-40B4-BE49-F238E27FC236}">
                    <a16:creationId xmlns:a16="http://schemas.microsoft.com/office/drawing/2014/main" xmlns="" xmlns:a14="http://schemas.microsoft.com/office/drawing/2010/main" id="{32F5B32A-D175-4BAE-90A6-EE42404799C6}"/>
                  </a:ext>
                </a:extLst>
              </p:cNvPr>
              <p:cNvSpPr>
                <a:spLocks noRot="1" noChangeAspect="1" noMove="1" noResize="1" noEditPoints="1" noAdjustHandles="1" noChangeArrowheads="1" noChangeShapeType="1" noTextEdit="1"/>
              </p:cNvSpPr>
              <p:nvPr/>
            </p:nvSpPr>
            <p:spPr>
              <a:xfrm>
                <a:off x="287524" y="479803"/>
                <a:ext cx="7535180" cy="3161443"/>
              </a:xfrm>
              <a:prstGeom prst="rect">
                <a:avLst/>
              </a:prstGeom>
              <a:blipFill>
                <a:blip r:embed="rId2" cstate="print"/>
                <a:stretch>
                  <a:fillRect l="-565" t="-769" r="-646" b="-2115"/>
                </a:stretch>
              </a:blipFill>
              <a:ln>
                <a:solidFill>
                  <a:srgbClr val="FFC000"/>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15" name="Rectangle 14">
                <a:extLst>
                  <a:ext uri="{FF2B5EF4-FFF2-40B4-BE49-F238E27FC236}">
                    <a16:creationId xmlns:a16="http://schemas.microsoft.com/office/drawing/2014/main" id="{E78A1374-568B-4F06-AB32-2F2D65EDD830}"/>
                  </a:ext>
                </a:extLst>
              </p:cNvPr>
              <p:cNvSpPr/>
              <p:nvPr/>
            </p:nvSpPr>
            <p:spPr>
              <a:xfrm>
                <a:off x="287524" y="3790225"/>
                <a:ext cx="8444377" cy="2317045"/>
              </a:xfrm>
              <a:prstGeom prst="rect">
                <a:avLst/>
              </a:prstGeom>
              <a:solidFill>
                <a:schemeClr val="bg1"/>
              </a:solidFill>
              <a:ln>
                <a:solidFill>
                  <a:srgbClr val="FFC000"/>
                </a:solidFill>
              </a:ln>
            </p:spPr>
            <p:txBody>
              <a:bodyPr wrap="square">
                <a:spAutoFit/>
              </a:bodyPr>
              <a:lstStyle/>
              <a:p>
                <a:pPr indent="381000" algn="just">
                  <a:spcBef>
                    <a:spcPts val="0"/>
                  </a:spcBef>
                  <a:spcAft>
                    <a:spcPts val="300"/>
                  </a:spcAft>
                </a:pP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Мощността </a:t>
                </a:r>
                <a14:m>
                  <m:oMath xmlns:m="http://schemas.openxmlformats.org/officeDocument/2006/math">
                    <m:r>
                      <a:rPr lang="en-US" sz="2000" b="1" i="1"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𝑾</m:t>
                    </m:r>
                    <m:r>
                      <a:rPr lang="en-US" sz="2000" b="1" i="1"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a14:m>
                <a:r>
                  <a:rPr lang="bg-BG" sz="1800" dirty="0">
                    <a:latin typeface="Segoe UI" panose="020B0502040204020203" pitchFamily="34" charset="0"/>
                    <a:ea typeface="Segoe UI" panose="020B0502040204020203" pitchFamily="34" charset="0"/>
                    <a:cs typeface="Segoe UI" panose="020B0502040204020203" pitchFamily="34" charset="0"/>
                  </a:rPr>
                  <a:t>(енергията, отдавана за единица време във веществото) при протичане на постоянен електричен ток с големина </a:t>
                </a:r>
                <a14:m>
                  <m:oMath xmlns:m="http://schemas.openxmlformats.org/officeDocument/2006/math">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oMath>
                </a14:m>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вследствие на приложено напрежение </a:t>
                </a:r>
                <a14:m>
                  <m:oMath xmlns:m="http://schemas.openxmlformats.org/officeDocument/2006/math">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е:</a:t>
                </a:r>
                <a14:m>
                  <m:oMath xmlns:m="http://schemas.openxmlformats.org/officeDocument/2006/math">
                    <m:r>
                      <a:rPr lang="bg-BG" sz="2200" b="0" i="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en-US" sz="2200" b="1" i="1">
                        <a:solidFill>
                          <a:srgbClr val="FF0000"/>
                        </a:solidFill>
                        <a:latin typeface="Cambria Math" panose="02040503050406030204" pitchFamily="18" charset="0"/>
                        <a:ea typeface="Segoe UI" panose="020B0502040204020203" pitchFamily="34" charset="0"/>
                        <a:cs typeface="Segoe UI" panose="020B0502040204020203" pitchFamily="34" charset="0"/>
                      </a:rPr>
                      <m:t>𝑾</m:t>
                    </m:r>
                    <m:r>
                      <a:rPr lang="bg-BG" sz="22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22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𝑼𝑰</m:t>
                    </m:r>
                  </m:oMath>
                </a14:m>
                <a:r>
                  <a:rPr lang="bg-BG" sz="1800" dirty="0">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70C0"/>
                    </a:solidFill>
                    <a:latin typeface="Segoe UI" panose="020B0502040204020203" pitchFamily="34" charset="0"/>
                    <a:ea typeface="Segoe UI" panose="020B0502040204020203" pitchFamily="34" charset="0"/>
                    <a:cs typeface="Segoe UI" panose="020B0502040204020203" pitchFamily="34" charset="0"/>
                  </a:rPr>
                  <a:t>Измерва се в единици</a:t>
                </a:r>
                <a:r>
                  <a:rPr lang="bg-BG" sz="1800" dirty="0">
                    <a:latin typeface="Segoe UI" panose="020B0502040204020203" pitchFamily="34" charset="0"/>
                    <a:ea typeface="Segoe UI" panose="020B0502040204020203" pitchFamily="34" charset="0"/>
                    <a:cs typeface="Segoe UI" panose="020B0502040204020203" pitchFamily="34" charset="0"/>
                  </a:rPr>
                  <a:t> </a:t>
                </a:r>
                <a14:m>
                  <m:oMath xmlns:m="http://schemas.openxmlformats.org/officeDocument/2006/math">
                    <m:r>
                      <a:rPr lang="bg-BG" sz="18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Ват </m:t>
                    </m:r>
                    <m:r>
                      <a:rPr lang="en-US" sz="18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18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𝑊</m:t>
                    </m:r>
                    <m:r>
                      <a:rPr lang="en-US" sz="18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oMath>
                </a14:m>
                <a:r>
                  <a:rPr lang="en-US" sz="1800" dirty="0">
                    <a:latin typeface="Segoe UI" panose="020B0502040204020203" pitchFamily="34" charset="0"/>
                    <a:ea typeface="Segoe UI" panose="020B0502040204020203" pitchFamily="34" charset="0"/>
                    <a:cs typeface="Segoe UI" panose="020B0502040204020203" pitchFamily="34" charset="0"/>
                  </a:rPr>
                  <a:t>.</a:t>
                </a:r>
              </a:p>
              <a:p>
                <a:pPr indent="381000" algn="just">
                  <a:spcBef>
                    <a:spcPts val="0"/>
                  </a:spcBef>
                  <a:spcAft>
                    <a:spcPts val="300"/>
                  </a:spcAft>
                </a:pPr>
                <a:r>
                  <a:rPr lang="bg-BG" sz="1800" dirty="0">
                    <a:latin typeface="Segoe UI" panose="020B0502040204020203" pitchFamily="34" charset="0"/>
                    <a:ea typeface="Segoe UI" panose="020B0502040204020203" pitchFamily="34" charset="0"/>
                    <a:cs typeface="Segoe UI" panose="020B0502040204020203" pitchFamily="34" charset="0"/>
                  </a:rPr>
                  <a:t>А общата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енергия </a:t>
                </a:r>
                <a14:m>
                  <m:oMath xmlns:m="http://schemas.openxmlformats.org/officeDocument/2006/math">
                    <m:r>
                      <a:rPr lang="en-US" sz="2000" b="1" i="1"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𝑬</m:t>
                    </m:r>
                  </m:oMath>
                </a14:m>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която от електрическа се превръща в друг вид (топлинна, механична, светлинна, химична) за време</a:t>
                </a:r>
                <a:r>
                  <a:rPr lang="en-US" sz="1800" b="1" dirty="0">
                    <a:solidFill>
                      <a:srgbClr val="FF0000"/>
                    </a:solidFill>
                    <a:ea typeface="Segoe UI" panose="020B0502040204020203" pitchFamily="34" charset="0"/>
                    <a:cs typeface="Segoe UI" panose="020B0502040204020203" pitchFamily="34" charset="0"/>
                  </a:rPr>
                  <a:t> </a:t>
                </a:r>
                <a14:m>
                  <m:oMath xmlns:m="http://schemas.openxmlformats.org/officeDocument/2006/math">
                    <m:r>
                      <a:rPr lang="en-US" sz="1800" b="1" i="1"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𝒕</m:t>
                    </m:r>
                    <m:r>
                      <a:rPr lang="en-US" sz="1800" b="1" i="1">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a14:m>
                <a:r>
                  <a:rPr lang="bg-BG" sz="1800" dirty="0">
                    <a:latin typeface="Segoe UI" panose="020B0502040204020203" pitchFamily="34" charset="0"/>
                    <a:ea typeface="Segoe UI" panose="020B0502040204020203" pitchFamily="34" charset="0"/>
                    <a:cs typeface="Segoe UI" panose="020B0502040204020203" pitchFamily="34" charset="0"/>
                  </a:rPr>
                  <a:t>е:</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indent="381000" algn="just">
                  <a:spcBef>
                    <a:spcPts val="0"/>
                  </a:spcBef>
                  <a:spcAft>
                    <a:spcPts val="300"/>
                  </a:spcAft>
                </a:pPr>
                <a:r>
                  <a:rPr lang="bg-BG" sz="1800" dirty="0">
                    <a:latin typeface="Segoe UI" panose="020B0502040204020203" pitchFamily="34" charset="0"/>
                    <a:ea typeface="Segoe UI" panose="020B0502040204020203" pitchFamily="34" charset="0"/>
                    <a:cs typeface="Segoe UI" panose="020B0502040204020203" pitchFamily="34" charset="0"/>
                  </a:rPr>
                  <a:t> </a:t>
                </a:r>
                <a14:m>
                  <m:oMath xmlns:m="http://schemas.openxmlformats.org/officeDocument/2006/math">
                    <m:r>
                      <a:rPr lang="en-US" sz="22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𝑬</m:t>
                    </m:r>
                    <m:r>
                      <a:rPr lang="en-US" sz="22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22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𝑾𝒕</m:t>
                    </m:r>
                    <m:r>
                      <a:rPr lang="en-US" sz="22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22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𝑼𝑰𝒕</m:t>
                    </m:r>
                    <m:r>
                      <a:rPr lang="en-US" sz="22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m:t>
                    </m:r>
                    <m:sSup>
                      <m:sSupPr>
                        <m:ctrlPr>
                          <a:rPr lang="en-US" sz="2200" b="1" i="1" dirty="0" smtClean="0">
                            <a:solidFill>
                              <a:srgbClr val="FF0000"/>
                            </a:solidFill>
                            <a:latin typeface="Cambria Math" panose="02040503050406030204" pitchFamily="18" charset="0"/>
                            <a:cs typeface="Segoe UI" panose="020B0502040204020203" pitchFamily="34" charset="0"/>
                          </a:rPr>
                        </m:ctrlPr>
                      </m:sSupPr>
                      <m:e>
                        <m:r>
                          <a:rPr lang="en-US" sz="2200" b="1" i="1" dirty="0" smtClean="0">
                            <a:solidFill>
                              <a:srgbClr val="FF0000"/>
                            </a:solidFill>
                            <a:latin typeface="Cambria Math" panose="02040503050406030204" pitchFamily="18" charset="0"/>
                            <a:cs typeface="Segoe UI" panose="020B0502040204020203" pitchFamily="34" charset="0"/>
                          </a:rPr>
                          <m:t>𝑰</m:t>
                        </m:r>
                      </m:e>
                      <m:sup>
                        <m:r>
                          <a:rPr lang="en-US" sz="2200" b="1" i="1" dirty="0" smtClean="0">
                            <a:solidFill>
                              <a:srgbClr val="FF0000"/>
                            </a:solidFill>
                            <a:latin typeface="Cambria Math" panose="02040503050406030204" pitchFamily="18" charset="0"/>
                            <a:cs typeface="Segoe UI" panose="020B0502040204020203" pitchFamily="34" charset="0"/>
                          </a:rPr>
                          <m:t>𝟐</m:t>
                        </m:r>
                      </m:sup>
                    </m:sSup>
                    <m:r>
                      <a:rPr lang="en-US" sz="2200" b="1" i="1" dirty="0" smtClean="0">
                        <a:solidFill>
                          <a:srgbClr val="FF0000"/>
                        </a:solidFill>
                        <a:latin typeface="Cambria Math" panose="02040503050406030204" pitchFamily="18" charset="0"/>
                        <a:cs typeface="Segoe UI" panose="020B0502040204020203" pitchFamily="34" charset="0"/>
                      </a:rPr>
                      <m:t>𝑹𝒕</m:t>
                    </m:r>
                    <m:r>
                      <a:rPr lang="en-US" sz="22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a14:m>
                <a:endParaRPr lang="en-US" sz="2200" b="1"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indent="381000" algn="just">
                  <a:spcBef>
                    <a:spcPts val="0"/>
                  </a:spcBef>
                  <a:spcAft>
                    <a:spcPts val="300"/>
                  </a:spcAft>
                </a:pPr>
                <a:r>
                  <a:rPr lang="bg-BG" sz="1800" dirty="0">
                    <a:solidFill>
                      <a:srgbClr val="0070C0"/>
                    </a:solidFill>
                    <a:latin typeface="Segoe UI" panose="020B0502040204020203" pitchFamily="34" charset="0"/>
                    <a:ea typeface="Segoe UI" panose="020B0502040204020203" pitchFamily="34" charset="0"/>
                    <a:cs typeface="Segoe UI" panose="020B0502040204020203" pitchFamily="34" charset="0"/>
                  </a:rPr>
                  <a:t>Може да се измерва във</a:t>
                </a:r>
                <a:r>
                  <a:rPr lang="bg-BG" sz="1800" dirty="0">
                    <a:latin typeface="Segoe UI" panose="020B0502040204020203" pitchFamily="34" charset="0"/>
                    <a:ea typeface="Segoe UI" panose="020B0502040204020203" pitchFamily="34" charset="0"/>
                    <a:cs typeface="Segoe UI" panose="020B0502040204020203" pitchFamily="34" charset="0"/>
                  </a:rPr>
                  <a:t> </a:t>
                </a:r>
                <a14:m>
                  <m:oMath xmlns:m="http://schemas.openxmlformats.org/officeDocument/2006/math">
                    <m:r>
                      <a:rPr lang="en-US" sz="18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18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𝑊</m:t>
                    </m:r>
                    <m:r>
                      <a:rPr lang="en-US" sz="180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18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𝑠</m:t>
                    </m:r>
                    <m:r>
                      <a:rPr lang="en-US" sz="18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en-US" sz="1800" i="1" dirty="0" err="1">
                        <a:solidFill>
                          <a:srgbClr val="FF0000"/>
                        </a:solidFill>
                        <a:latin typeface="Cambria Math" panose="02040503050406030204" pitchFamily="18" charset="0"/>
                        <a:ea typeface="Segoe UI" panose="020B0502040204020203" pitchFamily="34" charset="0"/>
                        <a:cs typeface="Segoe UI" panose="020B0502040204020203" pitchFamily="34" charset="0"/>
                      </a:rPr>
                      <m:t>𝑘𝑊</m:t>
                    </m:r>
                    <m:r>
                      <a:rPr lang="en-US" sz="180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1800" i="1" dirty="0" err="1">
                        <a:solidFill>
                          <a:srgbClr val="FF0000"/>
                        </a:solidFill>
                        <a:latin typeface="Cambria Math" panose="02040503050406030204" pitchFamily="18" charset="0"/>
                        <a:ea typeface="Segoe UI" panose="020B0502040204020203" pitchFamily="34" charset="0"/>
                        <a:cs typeface="Segoe UI" panose="020B0502040204020203" pitchFamily="34" charset="0"/>
                      </a:rPr>
                      <m:t>h</m:t>
                    </m:r>
                    <m:r>
                      <a:rPr lang="en-US" sz="18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en-US" sz="18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𝐽</m:t>
                    </m:r>
                    <m:r>
                      <a:rPr lang="en-US" sz="18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en-US" sz="1800" i="1" dirty="0" err="1">
                        <a:solidFill>
                          <a:srgbClr val="FF0000"/>
                        </a:solidFill>
                        <a:latin typeface="Cambria Math" panose="02040503050406030204" pitchFamily="18" charset="0"/>
                        <a:ea typeface="Segoe UI" panose="020B0502040204020203" pitchFamily="34" charset="0"/>
                        <a:cs typeface="Segoe UI" panose="020B0502040204020203" pitchFamily="34" charset="0"/>
                      </a:rPr>
                      <m:t>𝑐𝑎𝑙</m:t>
                    </m:r>
                    <m:r>
                      <a:rPr lang="en-US" sz="18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a14:m>
                <a:r>
                  <a:rPr lang="en-US" sz="1800" dirty="0">
                    <a:latin typeface="Segoe UI" panose="020B0502040204020203" pitchFamily="34" charset="0"/>
                    <a:ea typeface="Segoe UI" panose="020B0502040204020203" pitchFamily="34" charset="0"/>
                    <a:cs typeface="Segoe UI" panose="020B0502040204020203" pitchFamily="34" charset="0"/>
                  </a:rPr>
                  <a:t>.</a:t>
                </a:r>
              </a:p>
            </p:txBody>
          </p:sp>
        </mc:Choice>
        <mc:Fallback>
          <p:sp>
            <p:nvSpPr>
              <p:cNvPr id="15" name="Rectangle 14">
                <a:extLst>
                  <a:ext uri="{FF2B5EF4-FFF2-40B4-BE49-F238E27FC236}">
                    <a16:creationId xmlns:a16="http://schemas.microsoft.com/office/drawing/2014/main" xmlns="" xmlns:a14="http://schemas.microsoft.com/office/drawing/2010/main" id="{E78A1374-568B-4F06-AB32-2F2D65EDD830}"/>
                  </a:ext>
                </a:extLst>
              </p:cNvPr>
              <p:cNvSpPr>
                <a:spLocks noRot="1" noChangeAspect="1" noMove="1" noResize="1" noEditPoints="1" noAdjustHandles="1" noChangeArrowheads="1" noChangeShapeType="1" noTextEdit="1"/>
              </p:cNvSpPr>
              <p:nvPr/>
            </p:nvSpPr>
            <p:spPr>
              <a:xfrm>
                <a:off x="287524" y="3790225"/>
                <a:ext cx="8444377" cy="2317045"/>
              </a:xfrm>
              <a:prstGeom prst="rect">
                <a:avLst/>
              </a:prstGeom>
              <a:blipFill>
                <a:blip r:embed="rId3" cstate="print"/>
                <a:stretch>
                  <a:fillRect l="-505" t="-262" r="-577" b="-3141"/>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xmlns="" val="136399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DC3D621-BFCB-4769-A312-9213FC927322}"/>
              </a:ext>
            </a:extLst>
          </p:cNvPr>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a:extLst>
              <a:ext uri="{FF2B5EF4-FFF2-40B4-BE49-F238E27FC236}">
                <a16:creationId xmlns:a16="http://schemas.microsoft.com/office/drawing/2014/main" xmlns="" id="{1CE5A011-0B5F-4459-AFC3-313B4DD4220C}"/>
              </a:ext>
            </a:extLst>
          </p:cNvPr>
          <p:cNvSpPr>
            <a:spLocks noGrp="1"/>
          </p:cNvSpPr>
          <p:nvPr>
            <p:ph type="sldNum" sz="quarter" idx="12"/>
          </p:nvPr>
        </p:nvSpPr>
        <p:spPr/>
        <p:txBody>
          <a:bodyPr/>
          <a:lstStyle/>
          <a:p>
            <a:fld id="{043EF1E9-53E4-41E2-9500-ACB2624B5CD6}" type="slidenum">
              <a:rPr lang="en-US" altLang="en-US" smtClean="0"/>
              <a:pPr/>
              <a:t>17</a:t>
            </a:fld>
            <a:endParaRPr lang="en-US" altLang="en-US" dirty="0"/>
          </a:p>
        </p:txBody>
      </p:sp>
      <p:sp>
        <p:nvSpPr>
          <p:cNvPr id="8" name="Rectangle 7">
            <a:extLst>
              <a:ext uri="{FF2B5EF4-FFF2-40B4-BE49-F238E27FC236}">
                <a16:creationId xmlns:a16="http://schemas.microsoft.com/office/drawing/2014/main" xmlns="" id="{326F1EB5-3DCB-4EEE-9D7E-32E07AF705DF}"/>
              </a:ext>
            </a:extLst>
          </p:cNvPr>
          <p:cNvSpPr/>
          <p:nvPr/>
        </p:nvSpPr>
        <p:spPr>
          <a:xfrm>
            <a:off x="182397" y="349477"/>
            <a:ext cx="7200800" cy="1754326"/>
          </a:xfrm>
          <a:prstGeom prst="rect">
            <a:avLst/>
          </a:prstGeom>
          <a:solidFill>
            <a:schemeClr val="bg1"/>
          </a:solidFill>
          <a:ln>
            <a:solidFill>
              <a:srgbClr val="FFC000"/>
            </a:solidFill>
          </a:ln>
        </p:spPr>
        <p:txBody>
          <a:bodyPr wrap="square">
            <a:spAutoFit/>
          </a:bodyPr>
          <a:lstStyle/>
          <a:p>
            <a:pPr indent="381000" algn="just">
              <a:spcBef>
                <a:spcPts val="0"/>
              </a:spcBef>
              <a:spcAft>
                <a:spcPts val="320"/>
              </a:spcAft>
            </a:pPr>
            <a:r>
              <a:rPr lang="bg-BG" sz="1800" dirty="0">
                <a:latin typeface="Segoe UI" panose="020B0502040204020203" pitchFamily="34" charset="0"/>
                <a:ea typeface="Segoe UI" panose="020B0502040204020203" pitchFamily="34" charset="0"/>
              </a:rPr>
              <a:t>Токът тече в електрически вериги, през консуматори с различно съпротивление. В една верига те могат да бъдат свързани </a:t>
            </a:r>
            <a:r>
              <a:rPr lang="bg-BG" sz="1800" i="1" dirty="0">
                <a:solidFill>
                  <a:srgbClr val="FF0000"/>
                </a:solidFill>
                <a:latin typeface="Segoe UI" panose="020B0502040204020203" pitchFamily="34" charset="0"/>
                <a:ea typeface="Segoe UI" panose="020B0502040204020203" pitchFamily="34" charset="0"/>
              </a:rPr>
              <a:t>последователно</a:t>
            </a:r>
            <a:r>
              <a:rPr lang="bg-BG" sz="1800" dirty="0">
                <a:latin typeface="Segoe UI" panose="020B0502040204020203" pitchFamily="34" charset="0"/>
                <a:ea typeface="Segoe UI" panose="020B0502040204020203" pitchFamily="34" charset="0"/>
              </a:rPr>
              <a:t>, </a:t>
            </a:r>
            <a:r>
              <a:rPr lang="bg-BG" sz="1800" i="1" dirty="0">
                <a:solidFill>
                  <a:srgbClr val="0070C0"/>
                </a:solidFill>
                <a:latin typeface="Segoe UI" panose="020B0502040204020203" pitchFamily="34" charset="0"/>
                <a:ea typeface="Segoe UI" panose="020B0502040204020203" pitchFamily="34" charset="0"/>
              </a:rPr>
              <a:t>успоредно</a:t>
            </a:r>
            <a:r>
              <a:rPr lang="bg-BG" sz="1800" dirty="0">
                <a:latin typeface="Segoe UI" panose="020B0502040204020203" pitchFamily="34" charset="0"/>
                <a:ea typeface="Segoe UI" panose="020B0502040204020203" pitchFamily="34" charset="0"/>
              </a:rPr>
              <a:t> или </a:t>
            </a:r>
            <a:r>
              <a:rPr lang="bg-BG" sz="1800" i="1" dirty="0">
                <a:solidFill>
                  <a:srgbClr val="7030A0"/>
                </a:solidFill>
                <a:latin typeface="Segoe UI" panose="020B0502040204020203" pitchFamily="34" charset="0"/>
                <a:ea typeface="Segoe UI" panose="020B0502040204020203" pitchFamily="34" charset="0"/>
              </a:rPr>
              <a:t>в комбинации </a:t>
            </a:r>
            <a:r>
              <a:rPr lang="bg-BG" sz="1800" dirty="0">
                <a:latin typeface="Segoe UI" panose="020B0502040204020203" pitchFamily="34" charset="0"/>
                <a:ea typeface="Segoe UI" panose="020B0502040204020203" pitchFamily="34" charset="0"/>
              </a:rPr>
              <a:t>от двата варианта. Как може да се определят стойностите на напрежението, тока и съпротивлението при последователно и успоредно свързани консуматори?</a:t>
            </a:r>
            <a:endParaRPr lang="en-US" sz="1800" dirty="0">
              <a:latin typeface="Segoe UI" panose="020B0502040204020203" pitchFamily="34" charset="0"/>
              <a:ea typeface="Segoe UI" panose="020B0502040204020203" pitchFamily="34" charset="0"/>
            </a:endParaRPr>
          </a:p>
        </p:txBody>
      </p:sp>
      <p:grpSp>
        <p:nvGrpSpPr>
          <p:cNvPr id="11" name="Group 10">
            <a:extLst>
              <a:ext uri="{FF2B5EF4-FFF2-40B4-BE49-F238E27FC236}">
                <a16:creationId xmlns:a16="http://schemas.microsoft.com/office/drawing/2014/main" xmlns="" id="{58EDFAF7-8A29-4312-91FA-874B51BC700B}"/>
              </a:ext>
            </a:extLst>
          </p:cNvPr>
          <p:cNvGrpSpPr/>
          <p:nvPr/>
        </p:nvGrpSpPr>
        <p:grpSpPr>
          <a:xfrm>
            <a:off x="107504" y="2168860"/>
            <a:ext cx="8928992" cy="4025261"/>
            <a:chOff x="107504" y="2392071"/>
            <a:chExt cx="8928992" cy="4025261"/>
          </a:xfrm>
        </p:grpSpPr>
        <p:pic>
          <p:nvPicPr>
            <p:cNvPr id="7" name="Picture 6">
              <a:extLst>
                <a:ext uri="{FF2B5EF4-FFF2-40B4-BE49-F238E27FC236}">
                  <a16:creationId xmlns:a16="http://schemas.microsoft.com/office/drawing/2014/main" xmlns="" id="{D2E428C2-644C-4978-B66A-B0F8422434F5}"/>
                </a:ext>
              </a:extLst>
            </p:cNvPr>
            <p:cNvPicPr>
              <a:picLocks noChangeAspect="1"/>
            </p:cNvPicPr>
            <p:nvPr/>
          </p:nvPicPr>
          <p:blipFill>
            <a:blip r:embed="rId2" cstate="print"/>
            <a:stretch>
              <a:fillRect/>
            </a:stretch>
          </p:blipFill>
          <p:spPr>
            <a:xfrm>
              <a:off x="107504" y="2648998"/>
              <a:ext cx="3434351" cy="1949668"/>
            </a:xfrm>
            <a:prstGeom prst="rect">
              <a:avLst/>
            </a:prstGeom>
          </p:spPr>
        </p:pic>
        <mc:AlternateContent xmlns:mc="http://schemas.openxmlformats.org/markup-compatibility/2006">
          <mc:Choice xmlns:a14="http://schemas.microsoft.com/office/drawing/2010/main" xmlns="" Requires="a14">
            <p:sp>
              <p:nvSpPr>
                <p:cNvPr id="9" name="Rectangle 8">
                  <a:extLst>
                    <a:ext uri="{FF2B5EF4-FFF2-40B4-BE49-F238E27FC236}">
                      <a16:creationId xmlns:a16="http://schemas.microsoft.com/office/drawing/2014/main" id="{7B5AC2AB-82A7-4272-A085-D1FC35525E37}"/>
                    </a:ext>
                  </a:extLst>
                </p:cNvPr>
                <p:cNvSpPr/>
                <p:nvPr/>
              </p:nvSpPr>
              <p:spPr>
                <a:xfrm>
                  <a:off x="3383868" y="2477688"/>
                  <a:ext cx="5577735" cy="3824445"/>
                </a:xfrm>
                <a:prstGeom prst="rect">
                  <a:avLst/>
                </a:prstGeom>
                <a:solidFill>
                  <a:schemeClr val="bg1"/>
                </a:solidFill>
                <a:ln>
                  <a:solidFill>
                    <a:srgbClr val="00B050"/>
                  </a:solidFill>
                </a:ln>
              </p:spPr>
              <p:txBody>
                <a:bodyPr wrap="square">
                  <a:spAutoFit/>
                </a:bodyPr>
                <a:lstStyle/>
                <a:p>
                  <a:pPr marL="0" marR="0" indent="381000" algn="just">
                    <a:spcBef>
                      <a:spcPts val="0"/>
                    </a:spcBef>
                    <a:spcAft>
                      <a:spcPts val="280"/>
                    </a:spcAft>
                  </a:pPr>
                  <a:r>
                    <a:rPr lang="bg-BG" sz="1800" b="1" u="sng" dirty="0">
                      <a:latin typeface="Segoe UI" panose="020B0502040204020203" pitchFamily="34" charset="0"/>
                      <a:ea typeface="Segoe UI" panose="020B0502040204020203" pitchFamily="34" charset="0"/>
                    </a:rPr>
                    <a:t>При последователно свързани консуматори </a:t>
                  </a:r>
                  <a:r>
                    <a:rPr lang="bg-BG" sz="1800" dirty="0">
                      <a:latin typeface="Segoe UI" panose="020B0502040204020203" pitchFamily="34" charset="0"/>
                      <a:ea typeface="Segoe UI" panose="020B0502040204020203" pitchFamily="34" charset="0"/>
                    </a:rPr>
                    <a:t>напрежението в краищата им е сума от напреженията върху всеки проводник: </a:t>
                  </a:r>
                </a:p>
                <a:p>
                  <a:pPr marL="0" marR="0" indent="381000" algn="just">
                    <a:spcBef>
                      <a:spcPts val="0"/>
                    </a:spcBef>
                    <a:spcAft>
                      <a:spcPts val="280"/>
                    </a:spcAft>
                  </a:pPr>
                  <a14:m>
                    <m:oMathPara xmlns:m="http://schemas.openxmlformats.org/officeDocument/2006/math">
                      <m:oMathParaPr>
                        <m:jc m:val="centerGroup"/>
                      </m:oMathParaPr>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2000" i="1" dirty="0">
                            <a:solidFill>
                              <a:srgbClr val="FF0000"/>
                            </a:solidFill>
                            <a:latin typeface="Cambria Math" panose="02040503050406030204" pitchFamily="18" charset="0"/>
                            <a:ea typeface="Segoe UI" panose="020B0502040204020203" pitchFamily="34" charset="0"/>
                          </a:rPr>
                          <m:t>= </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r>
                          <a:rPr lang="en-US" sz="2000" b="1"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𝟏</m:t>
                        </m:r>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2000" i="1" dirty="0">
                            <a:solidFill>
                              <a:srgbClr val="FF0000"/>
                            </a:solidFill>
                            <a:latin typeface="Cambria Math" panose="02040503050406030204" pitchFamily="18" charset="0"/>
                            <a:ea typeface="Segoe UI" panose="020B0502040204020203" pitchFamily="34" charset="0"/>
                          </a:rPr>
                          <m:t>+ </m:t>
                        </m:r>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r>
                          <a:rPr lang="en-US" sz="2000" b="1"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𝟐</m:t>
                        </m:r>
                      </m:oMath>
                    </m:oMathPara>
                  </a14:m>
                  <a:endParaRPr lang="bg-BG" sz="2000" b="1" baseline="-25000"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R="0" algn="just">
                    <a:spcBef>
                      <a:spcPts val="0"/>
                    </a:spcBef>
                    <a:spcAft>
                      <a:spcPts val="280"/>
                    </a:spcAft>
                  </a:pPr>
                  <a:r>
                    <a:rPr lang="bg-BG" sz="1800" dirty="0">
                      <a:latin typeface="Segoe UI" panose="020B0502040204020203" pitchFamily="34" charset="0"/>
                      <a:ea typeface="Segoe UI" panose="020B0502040204020203" pitchFamily="34" charset="0"/>
                    </a:rPr>
                    <a:t>По закона на Ом за част от веригата:</a:t>
                  </a:r>
                </a:p>
                <a:p>
                  <a:pPr marL="0" marR="0" indent="381000" algn="just">
                    <a:spcBef>
                      <a:spcPts val="0"/>
                    </a:spcBef>
                    <a:spcAft>
                      <a:spcPts val="280"/>
                    </a:spcAft>
                  </a:pPr>
                  <a14:m>
                    <m:oMathPara xmlns:m="http://schemas.openxmlformats.org/officeDocument/2006/math">
                      <m:oMathParaPr>
                        <m:jc m:val="centerGroup"/>
                      </m:oMathParaPr>
                      <m:oMath xmlns:m="http://schemas.openxmlformats.org/officeDocument/2006/math">
                        <m:r>
                          <a:rPr lang="bg-BG" sz="2200" i="1" dirty="0" smtClean="0">
                            <a:latin typeface="Cambria Math" panose="02040503050406030204" pitchFamily="18" charset="0"/>
                            <a:ea typeface="Segoe UI" panose="020B0502040204020203" pitchFamily="34" charset="0"/>
                          </a:rPr>
                          <m:t> </m:t>
                        </m:r>
                        <m:r>
                          <a:rPr lang="en-US" sz="22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r>
                          <a:rPr lang="en-US" sz="2200" b="1"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𝟏</m:t>
                        </m:r>
                        <m:r>
                          <a:rPr lang="en-US" sz="22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2200" i="1" dirty="0">
                            <a:solidFill>
                              <a:srgbClr val="FF0000"/>
                            </a:solidFill>
                            <a:latin typeface="Cambria Math" panose="02040503050406030204" pitchFamily="18" charset="0"/>
                            <a:ea typeface="Segoe UI" panose="020B0502040204020203" pitchFamily="34" charset="0"/>
                          </a:rPr>
                          <m:t>= </m:t>
                        </m:r>
                        <m:sSub>
                          <m:sSubPr>
                            <m:ctrlPr>
                              <a:rPr lang="bg-BG" sz="2200" i="1" dirty="0" smtClean="0">
                                <a:solidFill>
                                  <a:srgbClr val="FF0000"/>
                                </a:solidFill>
                                <a:latin typeface="Cambria Math" panose="02040503050406030204" pitchFamily="18" charset="0"/>
                              </a:rPr>
                            </m:ctrlPr>
                          </m:sSubPr>
                          <m:e>
                            <m:r>
                              <a:rPr lang="en-US" sz="2200" b="0" i="1" dirty="0" smtClean="0">
                                <a:solidFill>
                                  <a:srgbClr val="FF0000"/>
                                </a:solidFill>
                                <a:latin typeface="Cambria Math" panose="02040503050406030204" pitchFamily="18" charset="0"/>
                              </a:rPr>
                              <m:t>𝑅</m:t>
                            </m:r>
                          </m:e>
                          <m:sub>
                            <m:r>
                              <a:rPr lang="en-US" sz="2200" b="0" i="1" dirty="0" smtClean="0">
                                <a:solidFill>
                                  <a:srgbClr val="FF0000"/>
                                </a:solidFill>
                                <a:latin typeface="Cambria Math" panose="02040503050406030204" pitchFamily="18" charset="0"/>
                              </a:rPr>
                              <m:t>1</m:t>
                            </m:r>
                          </m:sub>
                        </m:sSub>
                        <m:r>
                          <a:rPr lang="en-US" sz="2200" b="1" i="1" dirty="0" smtClean="0">
                            <a:solidFill>
                              <a:srgbClr val="FF0000"/>
                            </a:solidFill>
                            <a:latin typeface="Cambria Math" panose="02040503050406030204" pitchFamily="18" charset="0"/>
                          </a:rPr>
                          <m:t>𝑰</m:t>
                        </m:r>
                        <m:r>
                          <a:rPr lang="bg-BG" sz="22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en-US" sz="22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en-US" sz="22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r>
                          <a:rPr lang="en-US" sz="2200" b="1"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𝟐</m:t>
                        </m:r>
                        <m:r>
                          <a:rPr lang="en-US" sz="22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2200" i="1" dirty="0">
                            <a:solidFill>
                              <a:srgbClr val="FF0000"/>
                            </a:solidFill>
                            <a:latin typeface="Cambria Math" panose="02040503050406030204" pitchFamily="18" charset="0"/>
                            <a:ea typeface="Segoe UI" panose="020B0502040204020203" pitchFamily="34" charset="0"/>
                          </a:rPr>
                          <m:t>= </m:t>
                        </m:r>
                        <m:r>
                          <a:rPr lang="en-US" sz="22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𝑅</m:t>
                        </m:r>
                        <m:r>
                          <a:rPr lang="en-US" sz="2200"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2</m:t>
                        </m:r>
                        <m:r>
                          <a:rPr lang="en-US" sz="22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r>
                          <a:rPr lang="bg-BG" sz="22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en-US" sz="22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r>
                          <a:rPr lang="en-US" sz="22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2200" i="1" dirty="0">
                            <a:solidFill>
                              <a:srgbClr val="FF0000"/>
                            </a:solidFill>
                            <a:latin typeface="Cambria Math" panose="02040503050406030204" pitchFamily="18" charset="0"/>
                            <a:ea typeface="Segoe UI" panose="020B0502040204020203" pitchFamily="34" charset="0"/>
                          </a:rPr>
                          <m:t>=</m:t>
                        </m:r>
                        <m:r>
                          <a:rPr lang="en-US" sz="2200" b="1" i="1" dirty="0" smtClean="0">
                            <a:solidFill>
                              <a:srgbClr val="FF0000"/>
                            </a:solidFill>
                            <a:latin typeface="Cambria Math" panose="02040503050406030204" pitchFamily="18" charset="0"/>
                            <a:ea typeface="Segoe UI" panose="020B0502040204020203" pitchFamily="34" charset="0"/>
                          </a:rPr>
                          <m:t>𝑹𝑰</m:t>
                        </m:r>
                      </m:oMath>
                    </m:oMathPara>
                  </a14:m>
                  <a:endParaRPr lang="bg-BG" sz="22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marL="0" marR="0" indent="381000" algn="just">
                    <a:spcBef>
                      <a:spcPts val="0"/>
                    </a:spcBef>
                    <a:spcAft>
                      <a:spcPts val="280"/>
                    </a:spcAft>
                  </a:pPr>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14:m>
                    <m:oMath xmlns:m="http://schemas.openxmlformats.org/officeDocument/2006/math">
                      <m:r>
                        <a:rPr lang="en-US" sz="1800" b="1" i="1" dirty="0">
                          <a:solidFill>
                            <a:srgbClr val="FF0000"/>
                          </a:solidFill>
                          <a:latin typeface="Cambria Math" panose="02040503050406030204" pitchFamily="18" charset="0"/>
                          <a:ea typeface="Segoe UI" panose="020B0502040204020203" pitchFamily="34" charset="0"/>
                        </a:rPr>
                        <m:t>𝑹</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е пълното съпротивление на веригата, а </a:t>
                  </a:r>
                  <a14:m>
                    <m:oMath xmlns:m="http://schemas.openxmlformats.org/officeDocument/2006/math">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oMath>
                  </a14:m>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общият ток, който тече през веригата. Следователно, </a:t>
                  </a:r>
                  <a14:m>
                    <m:oMath xmlns:m="http://schemas.openxmlformats.org/officeDocument/2006/math">
                      <m:sSub>
                        <m:sSubPr>
                          <m:ctrlPr>
                            <a:rPr lang="bg-BG" sz="2200" i="1" dirty="0">
                              <a:solidFill>
                                <a:srgbClr val="FF0000"/>
                              </a:solidFill>
                              <a:latin typeface="Cambria Math" panose="02040503050406030204" pitchFamily="18" charset="0"/>
                            </a:rPr>
                          </m:ctrlPr>
                        </m:sSubPr>
                        <m:e>
                          <m:r>
                            <a:rPr lang="en-US" sz="2200" i="1" dirty="0">
                              <a:solidFill>
                                <a:srgbClr val="FF0000"/>
                              </a:solidFill>
                              <a:latin typeface="Cambria Math" panose="02040503050406030204" pitchFamily="18" charset="0"/>
                            </a:rPr>
                            <m:t>𝑅</m:t>
                          </m:r>
                        </m:e>
                        <m:sub>
                          <m:r>
                            <a:rPr lang="en-US" sz="2200" i="1" dirty="0">
                              <a:solidFill>
                                <a:srgbClr val="FF0000"/>
                              </a:solidFill>
                              <a:latin typeface="Cambria Math" panose="02040503050406030204" pitchFamily="18" charset="0"/>
                            </a:rPr>
                            <m:t>1</m:t>
                          </m:r>
                        </m:sub>
                      </m:sSub>
                      <m:r>
                        <a:rPr lang="en-US" sz="2200" b="1" i="1" dirty="0">
                          <a:solidFill>
                            <a:srgbClr val="FF0000"/>
                          </a:solidFill>
                          <a:latin typeface="Cambria Math" panose="02040503050406030204" pitchFamily="18" charset="0"/>
                        </a:rPr>
                        <m:t>𝑰</m:t>
                      </m:r>
                      <m:r>
                        <a:rPr lang="en-US" sz="2200" b="1" i="1" dirty="0" smtClean="0">
                          <a:solidFill>
                            <a:srgbClr val="FF0000"/>
                          </a:solidFill>
                          <a:latin typeface="Cambria Math" panose="02040503050406030204" pitchFamily="18" charset="0"/>
                        </a:rPr>
                        <m:t>+</m:t>
                      </m:r>
                      <m:r>
                        <a:rPr lang="en-US" sz="22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𝑅</m:t>
                      </m:r>
                      <m:r>
                        <a:rPr lang="en-US" sz="2200"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2</m:t>
                      </m:r>
                      <m:r>
                        <a:rPr lang="en-US" sz="22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r>
                        <a:rPr lang="bg-BG" sz="2200" i="1" dirty="0">
                          <a:solidFill>
                            <a:srgbClr val="FF0000"/>
                          </a:solidFill>
                          <a:latin typeface="Cambria Math" panose="02040503050406030204" pitchFamily="18" charset="0"/>
                          <a:ea typeface="Segoe UI" panose="020B0502040204020203" pitchFamily="34" charset="0"/>
                        </a:rPr>
                        <m:t>=</m:t>
                      </m:r>
                      <m:r>
                        <a:rPr lang="en-US" sz="2200" b="1" i="1" dirty="0">
                          <a:solidFill>
                            <a:srgbClr val="FF0000"/>
                          </a:solidFill>
                          <a:latin typeface="Cambria Math" panose="02040503050406030204" pitchFamily="18" charset="0"/>
                          <a:ea typeface="Segoe UI" panose="020B0502040204020203" pitchFamily="34" charset="0"/>
                        </a:rPr>
                        <m:t>𝑹𝑰</m:t>
                      </m:r>
                    </m:oMath>
                  </a14:m>
                  <a:r>
                    <a:rPr lang="en-US" sz="1800"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От това следва, че общото съпротивление на последователно свързани консуматори е сума от съпротивленията на всеки от тях: </a:t>
                  </a:r>
                  <a14:m>
                    <m:oMath xmlns:m="http://schemas.openxmlformats.org/officeDocument/2006/math">
                      <m:sSub>
                        <m:sSubPr>
                          <m:ctrlPr>
                            <a:rPr lang="bg-BG" sz="2200" b="1" i="1" dirty="0" smtClean="0">
                              <a:solidFill>
                                <a:srgbClr val="FF0000"/>
                              </a:solidFill>
                              <a:latin typeface="Cambria Math" panose="02040503050406030204" pitchFamily="18" charset="0"/>
                            </a:rPr>
                          </m:ctrlPr>
                        </m:sSubPr>
                        <m:e>
                          <m:r>
                            <a:rPr lang="en-US" sz="2200" b="1" i="1" dirty="0">
                              <a:solidFill>
                                <a:srgbClr val="FF0000"/>
                              </a:solidFill>
                              <a:latin typeface="Cambria Math" panose="02040503050406030204" pitchFamily="18" charset="0"/>
                            </a:rPr>
                            <m:t>𝑹</m:t>
                          </m:r>
                        </m:e>
                        <m:sub>
                          <m:r>
                            <a:rPr lang="en-US" sz="2200" b="1" i="1" dirty="0">
                              <a:solidFill>
                                <a:srgbClr val="FF0000"/>
                              </a:solidFill>
                              <a:latin typeface="Cambria Math" panose="02040503050406030204" pitchFamily="18" charset="0"/>
                            </a:rPr>
                            <m:t>𝟏</m:t>
                          </m:r>
                        </m:sub>
                      </m:sSub>
                      <m:r>
                        <a:rPr lang="en-US" sz="2200" b="1" i="1" dirty="0">
                          <a:solidFill>
                            <a:srgbClr val="FF0000"/>
                          </a:solidFill>
                          <a:latin typeface="Cambria Math" panose="02040503050406030204" pitchFamily="18" charset="0"/>
                        </a:rPr>
                        <m:t>+</m:t>
                      </m:r>
                      <m:r>
                        <a:rPr lang="en-US" sz="22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𝑹</m:t>
                      </m:r>
                      <m:r>
                        <a:rPr lang="en-US" sz="2200" b="1"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𝟐</m:t>
                      </m:r>
                      <m:r>
                        <a:rPr lang="bg-BG" sz="2200" b="1" i="1" dirty="0">
                          <a:solidFill>
                            <a:srgbClr val="FF0000"/>
                          </a:solidFill>
                          <a:latin typeface="Cambria Math" panose="02040503050406030204" pitchFamily="18" charset="0"/>
                          <a:ea typeface="Segoe UI" panose="020B0502040204020203" pitchFamily="34" charset="0"/>
                        </a:rPr>
                        <m:t>=</m:t>
                      </m:r>
                      <m:r>
                        <a:rPr lang="en-US" sz="2200" b="1" i="1" dirty="0">
                          <a:solidFill>
                            <a:srgbClr val="FF0000"/>
                          </a:solidFill>
                          <a:latin typeface="Cambria Math" panose="02040503050406030204" pitchFamily="18" charset="0"/>
                          <a:ea typeface="Segoe UI" panose="020B0502040204020203" pitchFamily="34" charset="0"/>
                        </a:rPr>
                        <m:t>𝑹</m:t>
                      </m:r>
                    </m:oMath>
                  </a14:m>
                  <a:r>
                    <a:rPr lang="en-US" sz="2200" b="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endParaRPr lang="en-US" sz="2200" b="1" dirty="0">
                    <a:latin typeface="Segoe UI" panose="020B0502040204020203" pitchFamily="34" charset="0"/>
                    <a:ea typeface="Segoe UI" panose="020B0502040204020203" pitchFamily="34" charset="0"/>
                  </a:endParaRPr>
                </a:p>
              </p:txBody>
            </p:sp>
          </mc:Choice>
          <mc:Fallback>
            <p:sp>
              <p:nvSpPr>
                <p:cNvPr id="9" name="Rectangle 8">
                  <a:extLst>
                    <a:ext uri="{FF2B5EF4-FFF2-40B4-BE49-F238E27FC236}">
                      <a16:creationId xmlns:a16="http://schemas.microsoft.com/office/drawing/2014/main" xmlns="" xmlns:a14="http://schemas.microsoft.com/office/drawing/2010/main" id="{7B5AC2AB-82A7-4272-A085-D1FC35525E37}"/>
                    </a:ext>
                  </a:extLst>
                </p:cNvPr>
                <p:cNvSpPr>
                  <a:spLocks noRot="1" noChangeAspect="1" noMove="1" noResize="1" noEditPoints="1" noAdjustHandles="1" noChangeArrowheads="1" noChangeShapeType="1" noTextEdit="1"/>
                </p:cNvSpPr>
                <p:nvPr/>
              </p:nvSpPr>
              <p:spPr>
                <a:xfrm>
                  <a:off x="3383868" y="2477688"/>
                  <a:ext cx="5577735" cy="3824445"/>
                </a:xfrm>
                <a:prstGeom prst="rect">
                  <a:avLst/>
                </a:prstGeom>
                <a:blipFill>
                  <a:blip r:embed="rId3" cstate="print"/>
                  <a:stretch>
                    <a:fillRect l="-763" t="-636" r="-872" b="-795"/>
                  </a:stretch>
                </a:blipFill>
                <a:ln>
                  <a:solidFill>
                    <a:srgbClr val="00B050"/>
                  </a:solid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xmlns="" id="{DB1C159F-97CC-4553-822B-05C4A1909E4D}"/>
                </a:ext>
              </a:extLst>
            </p:cNvPr>
            <p:cNvSpPr/>
            <p:nvPr/>
          </p:nvSpPr>
          <p:spPr>
            <a:xfrm>
              <a:off x="182397" y="2392071"/>
              <a:ext cx="8854099" cy="4025261"/>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xmlns="" val="336326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DC3D621-BFCB-4769-A312-9213FC927322}"/>
              </a:ext>
            </a:extLst>
          </p:cNvPr>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a:extLst>
              <a:ext uri="{FF2B5EF4-FFF2-40B4-BE49-F238E27FC236}">
                <a16:creationId xmlns:a16="http://schemas.microsoft.com/office/drawing/2014/main" xmlns="" id="{1CE5A011-0B5F-4459-AFC3-313B4DD4220C}"/>
              </a:ext>
            </a:extLst>
          </p:cNvPr>
          <p:cNvSpPr>
            <a:spLocks noGrp="1"/>
          </p:cNvSpPr>
          <p:nvPr>
            <p:ph type="sldNum" sz="quarter" idx="12"/>
          </p:nvPr>
        </p:nvSpPr>
        <p:spPr/>
        <p:txBody>
          <a:bodyPr/>
          <a:lstStyle/>
          <a:p>
            <a:fld id="{043EF1E9-53E4-41E2-9500-ACB2624B5CD6}" type="slidenum">
              <a:rPr lang="en-US" altLang="en-US" smtClean="0"/>
              <a:pPr/>
              <a:t>18</a:t>
            </a:fld>
            <a:endParaRPr lang="en-US" altLang="en-US" dirty="0"/>
          </a:p>
        </p:txBody>
      </p:sp>
      <p:grpSp>
        <p:nvGrpSpPr>
          <p:cNvPr id="6" name="Group 5">
            <a:extLst>
              <a:ext uri="{FF2B5EF4-FFF2-40B4-BE49-F238E27FC236}">
                <a16:creationId xmlns:a16="http://schemas.microsoft.com/office/drawing/2014/main" xmlns="" id="{A7E54DF0-22FF-4A44-8B39-72EB6679E37B}"/>
              </a:ext>
            </a:extLst>
          </p:cNvPr>
          <p:cNvGrpSpPr/>
          <p:nvPr/>
        </p:nvGrpSpPr>
        <p:grpSpPr>
          <a:xfrm>
            <a:off x="41564" y="1844824"/>
            <a:ext cx="8994932" cy="4349297"/>
            <a:chOff x="41564" y="1844824"/>
            <a:chExt cx="8994932" cy="4349297"/>
          </a:xfrm>
        </p:grpSpPr>
        <p:pic>
          <p:nvPicPr>
            <p:cNvPr id="4" name="Picture 3">
              <a:extLst>
                <a:ext uri="{FF2B5EF4-FFF2-40B4-BE49-F238E27FC236}">
                  <a16:creationId xmlns:a16="http://schemas.microsoft.com/office/drawing/2014/main" xmlns="" id="{9F70C0AB-D94E-4C90-A770-061F6646383D}"/>
                </a:ext>
              </a:extLst>
            </p:cNvPr>
            <p:cNvPicPr>
              <a:picLocks noChangeAspect="1"/>
            </p:cNvPicPr>
            <p:nvPr/>
          </p:nvPicPr>
          <p:blipFill>
            <a:blip r:embed="rId2" cstate="print"/>
            <a:stretch>
              <a:fillRect/>
            </a:stretch>
          </p:blipFill>
          <p:spPr>
            <a:xfrm>
              <a:off x="41564" y="2420888"/>
              <a:ext cx="3336564" cy="2759764"/>
            </a:xfrm>
            <a:prstGeom prst="rect">
              <a:avLst/>
            </a:prstGeom>
          </p:spPr>
        </p:pic>
        <mc:AlternateContent xmlns:mc="http://schemas.openxmlformats.org/markup-compatibility/2006">
          <mc:Choice xmlns:a14="http://schemas.microsoft.com/office/drawing/2010/main" xmlns="" Requires="a14">
            <p:sp>
              <p:nvSpPr>
                <p:cNvPr id="9" name="Rectangle 8">
                  <a:extLst>
                    <a:ext uri="{FF2B5EF4-FFF2-40B4-BE49-F238E27FC236}">
                      <a16:creationId xmlns:a16="http://schemas.microsoft.com/office/drawing/2014/main" id="{D33E35A2-4184-4BE5-9DA3-361CF813D228}"/>
                    </a:ext>
                  </a:extLst>
                </p:cNvPr>
                <p:cNvSpPr/>
                <p:nvPr/>
              </p:nvSpPr>
              <p:spPr>
                <a:xfrm>
                  <a:off x="3332345" y="1952836"/>
                  <a:ext cx="5586981" cy="4135043"/>
                </a:xfrm>
                <a:prstGeom prst="rect">
                  <a:avLst/>
                </a:prstGeom>
                <a:solidFill>
                  <a:schemeClr val="bg1"/>
                </a:solidFill>
                <a:ln>
                  <a:solidFill>
                    <a:srgbClr val="00B050"/>
                  </a:solidFill>
                </a:ln>
              </p:spPr>
              <p:txBody>
                <a:bodyPr wrap="square">
                  <a:spAutoFit/>
                </a:bodyPr>
                <a:lstStyle/>
                <a:p>
                  <a:pPr indent="381000" algn="just">
                    <a:spcBef>
                      <a:spcPts val="600"/>
                    </a:spcBef>
                    <a:spcAft>
                      <a:spcPts val="600"/>
                    </a:spcAft>
                  </a:pPr>
                  <a:r>
                    <a:rPr lang="bg-BG" sz="1800" b="1" u="sng" dirty="0">
                      <a:latin typeface="Segoe UI" panose="020B0502040204020203" pitchFamily="34" charset="0"/>
                      <a:ea typeface="Segoe UI" panose="020B0502040204020203" pitchFamily="34" charset="0"/>
                    </a:rPr>
                    <a:t>При успоредно свързани консуматори </a:t>
                  </a:r>
                  <a:r>
                    <a:rPr lang="bg-BG" sz="1800" dirty="0">
                      <a:latin typeface="Segoe UI" panose="020B0502040204020203" pitchFamily="34" charset="0"/>
                      <a:ea typeface="Segoe UI" panose="020B0502040204020203" pitchFamily="34" charset="0"/>
                    </a:rPr>
                    <a:t>през веригата тече общ ток </a:t>
                  </a:r>
                  <a:endParaRPr lang="en-US" sz="1800" dirty="0">
                    <a:latin typeface="Segoe UI" panose="020B0502040204020203" pitchFamily="34" charset="0"/>
                    <a:ea typeface="Segoe UI" panose="020B0502040204020203" pitchFamily="34" charset="0"/>
                  </a:endParaRPr>
                </a:p>
                <a:p>
                  <a:pPr indent="381000" algn="ctr">
                    <a:spcBef>
                      <a:spcPts val="600"/>
                    </a:spcBef>
                    <a:spcAft>
                      <a:spcPts val="600"/>
                    </a:spcAft>
                  </a:pPr>
                  <a14:m>
                    <m:oMath xmlns:m="http://schemas.openxmlformats.org/officeDocument/2006/math">
                      <m:r>
                        <a:rPr lang="en-US" sz="1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1800" i="1" dirty="0">
                          <a:solidFill>
                            <a:srgbClr val="FF0000"/>
                          </a:solidFill>
                          <a:latin typeface="Cambria Math" panose="02040503050406030204" pitchFamily="18" charset="0"/>
                          <a:ea typeface="Segoe UI" panose="020B0502040204020203" pitchFamily="34" charset="0"/>
                        </a:rPr>
                        <m:t>=</m:t>
                      </m:r>
                      <m:r>
                        <a:rPr lang="en-US" sz="1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r>
                        <a:rPr lang="en-US" sz="1800" b="1"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𝟏</m:t>
                      </m:r>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1800" i="1" dirty="0">
                          <a:solidFill>
                            <a:srgbClr val="FF0000"/>
                          </a:solidFill>
                          <a:latin typeface="Cambria Math" panose="02040503050406030204" pitchFamily="18" charset="0"/>
                          <a:ea typeface="Segoe UI" panose="020B0502040204020203" pitchFamily="34" charset="0"/>
                        </a:rPr>
                        <m:t>+</m:t>
                      </m:r>
                      <m:r>
                        <a:rPr lang="en-US" sz="1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r>
                        <a:rPr lang="en-US" sz="1800" b="1"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𝟐</m:t>
                      </m:r>
                    </m:oMath>
                  </a14:m>
                  <a:r>
                    <a:rPr lang="bg-BG" sz="1800" dirty="0">
                      <a:latin typeface="Segoe UI" panose="020B0502040204020203" pitchFamily="34" charset="0"/>
                      <a:ea typeface="Segoe UI" panose="020B0502040204020203" pitchFamily="34" charset="0"/>
                    </a:rPr>
                    <a:t> </a:t>
                  </a:r>
                  <a:endParaRPr lang="en-US" sz="1800" dirty="0">
                    <a:latin typeface="Segoe UI" panose="020B0502040204020203" pitchFamily="34" charset="0"/>
                    <a:ea typeface="Segoe UI" panose="020B0502040204020203" pitchFamily="34" charset="0"/>
                  </a:endParaRPr>
                </a:p>
                <a:p>
                  <a:pPr indent="381000" algn="just">
                    <a:spcBef>
                      <a:spcPts val="600"/>
                    </a:spcBef>
                    <a:spcAft>
                      <a:spcPts val="600"/>
                    </a:spcAft>
                  </a:pPr>
                  <a:r>
                    <a:rPr lang="bg-BG" sz="1800" dirty="0">
                      <a:latin typeface="Segoe UI" panose="020B0502040204020203" pitchFamily="34" charset="0"/>
                      <a:ea typeface="Segoe UI" panose="020B0502040204020203" pitchFamily="34" charset="0"/>
                    </a:rPr>
                    <a:t>По закона на Ом </a:t>
                  </a:r>
                  <a14:m>
                    <m:oMath xmlns:m="http://schemas.openxmlformats.org/officeDocument/2006/math">
                      <m:r>
                        <a:rPr lang="bg-BG" sz="1800" i="1" dirty="0">
                          <a:latin typeface="Cambria Math" panose="02040503050406030204" pitchFamily="18" charset="0"/>
                          <a:ea typeface="Segoe UI" panose="020B0502040204020203" pitchFamily="34" charset="0"/>
                        </a:rPr>
                        <m:t> </m:t>
                      </m:r>
                      <m:r>
                        <a:rPr lang="en-US" sz="1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1800" i="1" dirty="0">
                          <a:solidFill>
                            <a:srgbClr val="FF0000"/>
                          </a:solidFill>
                          <a:latin typeface="Cambria Math" panose="02040503050406030204" pitchFamily="18" charset="0"/>
                          <a:ea typeface="Segoe UI" panose="020B0502040204020203" pitchFamily="34" charset="0"/>
                        </a:rPr>
                        <m:t>= </m:t>
                      </m:r>
                      <m:sSub>
                        <m:sSubPr>
                          <m:ctrlPr>
                            <a:rPr lang="bg-BG" sz="1800" i="1" dirty="0">
                              <a:solidFill>
                                <a:srgbClr val="FF0000"/>
                              </a:solidFill>
                              <a:latin typeface="Cambria Math" panose="02040503050406030204" pitchFamily="18" charset="0"/>
                            </a:rPr>
                          </m:ctrlPr>
                        </m:sSubPr>
                        <m:e>
                          <m:r>
                            <a:rPr lang="en-US" sz="1800" i="1" dirty="0">
                              <a:solidFill>
                                <a:srgbClr val="FF0000"/>
                              </a:solidFill>
                              <a:latin typeface="Cambria Math" panose="02040503050406030204" pitchFamily="18" charset="0"/>
                            </a:rPr>
                            <m:t>𝑅</m:t>
                          </m:r>
                        </m:e>
                        <m:sub>
                          <m:r>
                            <a:rPr lang="en-US" sz="1800" i="1" dirty="0">
                              <a:solidFill>
                                <a:srgbClr val="FF0000"/>
                              </a:solidFill>
                              <a:latin typeface="Cambria Math" panose="02040503050406030204" pitchFamily="18" charset="0"/>
                            </a:rPr>
                            <m:t>1</m:t>
                          </m:r>
                        </m:sub>
                      </m:sSub>
                      <m:r>
                        <a:rPr lang="en-US" sz="1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r>
                        <a:rPr lang="en-US" sz="1800" b="1"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𝟏</m:t>
                      </m:r>
                      <m:r>
                        <a:rPr lang="bg-BG" sz="18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1800" i="1" dirty="0">
                          <a:solidFill>
                            <a:srgbClr val="FF0000"/>
                          </a:solidFill>
                          <a:latin typeface="Cambria Math" panose="02040503050406030204" pitchFamily="18" charset="0"/>
                          <a:ea typeface="Segoe UI" panose="020B0502040204020203" pitchFamily="34" charset="0"/>
                        </a:rPr>
                        <m:t>= </m:t>
                      </m:r>
                      <m:r>
                        <a:rPr lang="en-US" sz="18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𝑅</m:t>
                      </m:r>
                      <m:r>
                        <a:rPr lang="en-US" sz="1800"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2</m:t>
                      </m:r>
                      <m:r>
                        <a:rPr lang="en-US" sz="1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r>
                        <a:rPr lang="en-US" sz="1800" b="1"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𝟐</m:t>
                      </m:r>
                      <m:r>
                        <a:rPr lang="bg-BG" sz="18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1800" i="1" dirty="0">
                          <a:solidFill>
                            <a:srgbClr val="FF0000"/>
                          </a:solidFill>
                          <a:latin typeface="Cambria Math" panose="02040503050406030204" pitchFamily="18" charset="0"/>
                          <a:ea typeface="Segoe UI" panose="020B0502040204020203" pitchFamily="34" charset="0"/>
                        </a:rPr>
                        <m:t>=</m:t>
                      </m:r>
                      <m:r>
                        <a:rPr lang="en-US" sz="1800" b="1" i="1" dirty="0">
                          <a:solidFill>
                            <a:srgbClr val="FF0000"/>
                          </a:solidFill>
                          <a:latin typeface="Cambria Math" panose="02040503050406030204" pitchFamily="18" charset="0"/>
                          <a:ea typeface="Segoe UI" panose="020B0502040204020203" pitchFamily="34" charset="0"/>
                        </a:rPr>
                        <m:t>𝑹𝑰</m:t>
                      </m:r>
                    </m:oMath>
                  </a14:m>
                  <a:endPar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endParaRPr>
                </a:p>
                <a:p>
                  <a:pPr indent="381000" algn="just">
                    <a:spcBef>
                      <a:spcPts val="0"/>
                    </a:spcBef>
                    <a:spcAft>
                      <a:spcPts val="0"/>
                    </a:spcAft>
                  </a:pPr>
                  <a:r>
                    <a:rPr lang="bg-BG" sz="1800" dirty="0">
                      <a:latin typeface="Segoe UI" panose="020B0502040204020203" pitchFamily="34" charset="0"/>
                      <a:ea typeface="Segoe UI" panose="020B0502040204020203" pitchFamily="34" charset="0"/>
                    </a:rPr>
                    <a:t>откъдето получаваме, че</a:t>
                  </a:r>
                  <a:r>
                    <a:rPr lang="en-US" sz="1800" dirty="0">
                      <a:latin typeface="Segoe UI" panose="020B0502040204020203" pitchFamily="34" charset="0"/>
                      <a:ea typeface="Segoe UI" panose="020B0502040204020203" pitchFamily="34" charset="0"/>
                    </a:rPr>
                    <a:t> </a:t>
                  </a:r>
                </a:p>
                <a:p>
                  <a:pPr indent="381000" algn="just">
                    <a:spcBef>
                      <a:spcPts val="600"/>
                    </a:spcBef>
                    <a:spcAft>
                      <a:spcPts val="600"/>
                    </a:spcAft>
                  </a:pPr>
                  <a14:m>
                    <m:oMath xmlns:m="http://schemas.openxmlformats.org/officeDocument/2006/math">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r>
                        <a:rPr lang="en-US" sz="1800" b="1"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𝟏</m:t>
                      </m:r>
                      <m:r>
                        <a:rPr lang="bg-BG" sz="1800" i="1" dirty="0">
                          <a:solidFill>
                            <a:srgbClr val="FF0000"/>
                          </a:solidFill>
                          <a:latin typeface="Cambria Math" panose="02040503050406030204" pitchFamily="18" charset="0"/>
                          <a:ea typeface="Segoe UI" panose="020B0502040204020203" pitchFamily="34" charset="0"/>
                        </a:rPr>
                        <m:t>= </m:t>
                      </m:r>
                      <m:f>
                        <m:fPr>
                          <m:ctrlPr>
                            <a:rPr lang="bg-BG" sz="1800" i="1" dirty="0" smtClean="0">
                              <a:solidFill>
                                <a:srgbClr val="FF0000"/>
                              </a:solidFill>
                              <a:latin typeface="Cambria Math" panose="02040503050406030204" pitchFamily="18" charset="0"/>
                            </a:rPr>
                          </m:ctrlPr>
                        </m:fPr>
                        <m:num>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num>
                        <m:den>
                          <m:sSub>
                            <m:sSubPr>
                              <m:ctrlPr>
                                <a:rPr lang="bg-BG" sz="1800" i="1" dirty="0">
                                  <a:solidFill>
                                    <a:srgbClr val="FF0000"/>
                                  </a:solidFill>
                                  <a:latin typeface="Cambria Math" panose="02040503050406030204" pitchFamily="18" charset="0"/>
                                </a:rPr>
                              </m:ctrlPr>
                            </m:sSubPr>
                            <m:e>
                              <m:r>
                                <a:rPr lang="en-US" sz="1800" i="1" dirty="0">
                                  <a:solidFill>
                                    <a:srgbClr val="FF0000"/>
                                  </a:solidFill>
                                  <a:latin typeface="Cambria Math" panose="02040503050406030204" pitchFamily="18" charset="0"/>
                                </a:rPr>
                                <m:t>𝑅</m:t>
                              </m:r>
                            </m:e>
                            <m:sub>
                              <m:r>
                                <a:rPr lang="en-US" sz="1800" i="1" dirty="0">
                                  <a:solidFill>
                                    <a:srgbClr val="FF0000"/>
                                  </a:solidFill>
                                  <a:latin typeface="Cambria Math" panose="02040503050406030204" pitchFamily="18" charset="0"/>
                                </a:rPr>
                                <m:t>1</m:t>
                              </m:r>
                            </m:sub>
                          </m:sSub>
                        </m:den>
                      </m:f>
                      <m:r>
                        <a:rPr lang="bg-BG" sz="18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r>
                        <a:rPr lang="bg-BG" sz="1800" b="1"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𝟐</m:t>
                      </m:r>
                      <m:r>
                        <a:rPr lang="bg-BG" sz="1800" i="1" dirty="0">
                          <a:solidFill>
                            <a:srgbClr val="FF0000"/>
                          </a:solidFill>
                          <a:latin typeface="Cambria Math" panose="02040503050406030204" pitchFamily="18" charset="0"/>
                          <a:ea typeface="Segoe UI" panose="020B0502040204020203" pitchFamily="34" charset="0"/>
                        </a:rPr>
                        <m:t>= </m:t>
                      </m:r>
                      <m:f>
                        <m:fPr>
                          <m:ctrlPr>
                            <a:rPr lang="bg-BG" sz="1800" i="1" dirty="0">
                              <a:solidFill>
                                <a:srgbClr val="FF0000"/>
                              </a:solidFill>
                              <a:latin typeface="Cambria Math" panose="02040503050406030204" pitchFamily="18" charset="0"/>
                            </a:rPr>
                          </m:ctrlPr>
                        </m:fPr>
                        <m:num>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num>
                        <m:den>
                          <m:sSub>
                            <m:sSubPr>
                              <m:ctrlPr>
                                <a:rPr lang="bg-BG" sz="1800" i="1" dirty="0">
                                  <a:solidFill>
                                    <a:srgbClr val="FF0000"/>
                                  </a:solidFill>
                                  <a:latin typeface="Cambria Math" panose="02040503050406030204" pitchFamily="18" charset="0"/>
                                </a:rPr>
                              </m:ctrlPr>
                            </m:sSubPr>
                            <m:e>
                              <m:r>
                                <a:rPr lang="en-US" sz="1800" i="1" dirty="0">
                                  <a:solidFill>
                                    <a:srgbClr val="FF0000"/>
                                  </a:solidFill>
                                  <a:latin typeface="Cambria Math" panose="02040503050406030204" pitchFamily="18" charset="0"/>
                                </a:rPr>
                                <m:t>𝑅</m:t>
                              </m:r>
                            </m:e>
                            <m:sub>
                              <m:r>
                                <a:rPr lang="bg-BG" sz="1800" b="0" i="1" dirty="0" smtClean="0">
                                  <a:solidFill>
                                    <a:srgbClr val="FF0000"/>
                                  </a:solidFill>
                                  <a:latin typeface="Cambria Math" panose="02040503050406030204" pitchFamily="18" charset="0"/>
                                </a:rPr>
                                <m:t>2</m:t>
                              </m:r>
                            </m:sub>
                          </m:sSub>
                        </m:den>
                      </m:f>
                      <m:r>
                        <a:rPr lang="bg-BG" sz="18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1800" b="1" i="1" dirty="0">
                          <a:solidFill>
                            <a:srgbClr val="FF0000"/>
                          </a:solidFill>
                          <a:latin typeface="Cambria Math" panose="02040503050406030204" pitchFamily="18" charset="0"/>
                          <a:ea typeface="Segoe UI" panose="020B0502040204020203" pitchFamily="34" charset="0"/>
                        </a:rPr>
                        <m:t>𝑰</m:t>
                      </m:r>
                      <m:r>
                        <a:rPr lang="bg-BG" sz="1800" i="1" dirty="0">
                          <a:solidFill>
                            <a:srgbClr val="FF0000"/>
                          </a:solidFill>
                          <a:latin typeface="Cambria Math" panose="02040503050406030204" pitchFamily="18" charset="0"/>
                          <a:ea typeface="Segoe UI" panose="020B0502040204020203" pitchFamily="34" charset="0"/>
                        </a:rPr>
                        <m:t>= </m:t>
                      </m:r>
                      <m:f>
                        <m:fPr>
                          <m:ctrlPr>
                            <a:rPr lang="bg-BG" sz="1800" i="1" dirty="0">
                              <a:solidFill>
                                <a:srgbClr val="FF0000"/>
                              </a:solidFill>
                              <a:latin typeface="Cambria Math" panose="02040503050406030204" pitchFamily="18" charset="0"/>
                            </a:rPr>
                          </m:ctrlPr>
                        </m:fPr>
                        <m:num>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num>
                        <m:den>
                          <m:r>
                            <a:rPr lang="en-US" sz="1800" b="1" i="1" dirty="0">
                              <a:solidFill>
                                <a:srgbClr val="FF0000"/>
                              </a:solidFill>
                              <a:latin typeface="Cambria Math" panose="02040503050406030204" pitchFamily="18" charset="0"/>
                              <a:ea typeface="Segoe UI" panose="020B0502040204020203" pitchFamily="34" charset="0"/>
                            </a:rPr>
                            <m:t>𝑹</m:t>
                          </m:r>
                        </m:den>
                      </m:f>
                    </m:oMath>
                  </a14:m>
                  <a:r>
                    <a:rPr lang="bg-BG" sz="1800" b="1" dirty="0">
                      <a:solidFill>
                        <a:srgbClr val="FF0000"/>
                      </a:solidFill>
                      <a:latin typeface="Segoe UI" panose="020B0502040204020203" pitchFamily="34" charset="0"/>
                      <a:ea typeface="Segoe UI" panose="020B0502040204020203" pitchFamily="34" charset="0"/>
                    </a:rPr>
                    <a:t> </a:t>
                  </a:r>
                  <a:r>
                    <a:rPr lang="bg-BG" sz="1800" b="1" dirty="0">
                      <a:solidFill>
                        <a:srgbClr val="FF0000"/>
                      </a:solidFill>
                      <a:latin typeface="Segoe UI" panose="020B0502040204020203" pitchFamily="34" charset="0"/>
                      <a:ea typeface="Segoe UI" panose="020B0502040204020203" pitchFamily="34" charset="0"/>
                      <a:sym typeface="Mathematica1" panose="05000502060100000001" pitchFamily="2" charset="2"/>
                    </a:rPr>
                    <a:t></a:t>
                  </a:r>
                  <a:r>
                    <a:rPr lang="en-US" sz="1800" b="1" dirty="0">
                      <a:solidFill>
                        <a:srgbClr val="FF0000"/>
                      </a:solidFill>
                      <a:latin typeface="Segoe UI" panose="020B0502040204020203" pitchFamily="34" charset="0"/>
                      <a:ea typeface="Segoe UI" panose="020B0502040204020203" pitchFamily="34" charset="0"/>
                      <a:sym typeface="Mathematica1" panose="05000502060100000001" pitchFamily="2" charset="2"/>
                    </a:rPr>
                    <a:t> </a:t>
                  </a:r>
                  <a14:m>
                    <m:oMath xmlns:m="http://schemas.openxmlformats.org/officeDocument/2006/math">
                      <m:f>
                        <m:fPr>
                          <m:ctrlPr>
                            <a:rPr lang="bg-BG" sz="2200" i="1" dirty="0" smtClean="0">
                              <a:solidFill>
                                <a:srgbClr val="0070C0"/>
                              </a:solidFill>
                              <a:latin typeface="Cambria Math" panose="02040503050406030204" pitchFamily="18" charset="0"/>
                            </a:rPr>
                          </m:ctrlPr>
                        </m:fPr>
                        <m:num>
                          <m:r>
                            <a:rPr lang="en-US" sz="2200" b="1" i="1" dirty="0">
                              <a:solidFill>
                                <a:srgbClr val="0070C0"/>
                              </a:solidFill>
                              <a:latin typeface="Cambria Math" panose="02040503050406030204" pitchFamily="18" charset="0"/>
                              <a:ea typeface="Segoe UI" panose="020B0502040204020203" pitchFamily="34" charset="0"/>
                              <a:cs typeface="Segoe UI" panose="020B0502040204020203" pitchFamily="34" charset="0"/>
                            </a:rPr>
                            <m:t>𝑼</m:t>
                          </m:r>
                        </m:num>
                        <m:den>
                          <m:sSub>
                            <m:sSubPr>
                              <m:ctrlPr>
                                <a:rPr lang="bg-BG" sz="2200" i="1" dirty="0">
                                  <a:solidFill>
                                    <a:srgbClr val="0070C0"/>
                                  </a:solidFill>
                                  <a:latin typeface="Cambria Math" panose="02040503050406030204" pitchFamily="18" charset="0"/>
                                </a:rPr>
                              </m:ctrlPr>
                            </m:sSubPr>
                            <m:e>
                              <m:r>
                                <a:rPr lang="en-US" sz="2200" i="1" dirty="0">
                                  <a:solidFill>
                                    <a:srgbClr val="0070C0"/>
                                  </a:solidFill>
                                  <a:latin typeface="Cambria Math" panose="02040503050406030204" pitchFamily="18" charset="0"/>
                                </a:rPr>
                                <m:t>𝑅</m:t>
                              </m:r>
                            </m:e>
                            <m:sub>
                              <m:r>
                                <a:rPr lang="en-US" sz="2200" i="1" dirty="0">
                                  <a:solidFill>
                                    <a:srgbClr val="0070C0"/>
                                  </a:solidFill>
                                  <a:latin typeface="Cambria Math" panose="02040503050406030204" pitchFamily="18" charset="0"/>
                                </a:rPr>
                                <m:t>1</m:t>
                              </m:r>
                            </m:sub>
                          </m:sSub>
                        </m:den>
                      </m:f>
                      <m:r>
                        <a:rPr lang="en-US" sz="2200" i="1" dirty="0" smtClean="0">
                          <a:solidFill>
                            <a:srgbClr val="0070C0"/>
                          </a:solidFill>
                          <a:latin typeface="Cambria Math" panose="02040503050406030204" pitchFamily="18" charset="0"/>
                          <a:ea typeface="Segoe UI" panose="020B0502040204020203" pitchFamily="34" charset="0"/>
                          <a:cs typeface="Segoe UI" panose="020B0502040204020203" pitchFamily="34" charset="0"/>
                        </a:rPr>
                        <m:t>+</m:t>
                      </m:r>
                      <m:f>
                        <m:fPr>
                          <m:ctrlPr>
                            <a:rPr lang="bg-BG" sz="2200" i="1" dirty="0">
                              <a:solidFill>
                                <a:srgbClr val="0070C0"/>
                              </a:solidFill>
                              <a:latin typeface="Cambria Math" panose="02040503050406030204" pitchFamily="18" charset="0"/>
                            </a:rPr>
                          </m:ctrlPr>
                        </m:fPr>
                        <m:num>
                          <m:r>
                            <a:rPr lang="en-US" sz="2200" b="1" i="1" dirty="0">
                              <a:solidFill>
                                <a:srgbClr val="0070C0"/>
                              </a:solidFill>
                              <a:latin typeface="Cambria Math" panose="02040503050406030204" pitchFamily="18" charset="0"/>
                              <a:ea typeface="Segoe UI" panose="020B0502040204020203" pitchFamily="34" charset="0"/>
                              <a:cs typeface="Segoe UI" panose="020B0502040204020203" pitchFamily="34" charset="0"/>
                            </a:rPr>
                            <m:t>𝑼</m:t>
                          </m:r>
                        </m:num>
                        <m:den>
                          <m:sSub>
                            <m:sSubPr>
                              <m:ctrlPr>
                                <a:rPr lang="bg-BG" sz="2200" i="1" dirty="0">
                                  <a:solidFill>
                                    <a:srgbClr val="0070C0"/>
                                  </a:solidFill>
                                  <a:latin typeface="Cambria Math" panose="02040503050406030204" pitchFamily="18" charset="0"/>
                                </a:rPr>
                              </m:ctrlPr>
                            </m:sSubPr>
                            <m:e>
                              <m:r>
                                <a:rPr lang="en-US" sz="2200" i="1" dirty="0">
                                  <a:solidFill>
                                    <a:srgbClr val="0070C0"/>
                                  </a:solidFill>
                                  <a:latin typeface="Cambria Math" panose="02040503050406030204" pitchFamily="18" charset="0"/>
                                </a:rPr>
                                <m:t>𝑅</m:t>
                              </m:r>
                            </m:e>
                            <m:sub>
                              <m:r>
                                <a:rPr lang="bg-BG" sz="2200" i="1" dirty="0">
                                  <a:solidFill>
                                    <a:srgbClr val="0070C0"/>
                                  </a:solidFill>
                                  <a:latin typeface="Cambria Math" panose="02040503050406030204" pitchFamily="18" charset="0"/>
                                </a:rPr>
                                <m:t>2</m:t>
                              </m:r>
                            </m:sub>
                          </m:sSub>
                        </m:den>
                      </m:f>
                      <m:r>
                        <a:rPr lang="bg-BG" sz="2200" i="1" dirty="0">
                          <a:solidFill>
                            <a:srgbClr val="0070C0"/>
                          </a:solidFill>
                          <a:latin typeface="Cambria Math" panose="02040503050406030204" pitchFamily="18" charset="0"/>
                          <a:ea typeface="Segoe UI" panose="020B0502040204020203" pitchFamily="34" charset="0"/>
                        </a:rPr>
                        <m:t>= </m:t>
                      </m:r>
                      <m:f>
                        <m:fPr>
                          <m:ctrlPr>
                            <a:rPr lang="bg-BG" sz="2200" i="1" dirty="0">
                              <a:solidFill>
                                <a:srgbClr val="0070C0"/>
                              </a:solidFill>
                              <a:latin typeface="Cambria Math" panose="02040503050406030204" pitchFamily="18" charset="0"/>
                            </a:rPr>
                          </m:ctrlPr>
                        </m:fPr>
                        <m:num>
                          <m:r>
                            <a:rPr lang="en-US" sz="2200" b="1" i="1" dirty="0">
                              <a:solidFill>
                                <a:srgbClr val="0070C0"/>
                              </a:solidFill>
                              <a:latin typeface="Cambria Math" panose="02040503050406030204" pitchFamily="18" charset="0"/>
                              <a:ea typeface="Segoe UI" panose="020B0502040204020203" pitchFamily="34" charset="0"/>
                              <a:cs typeface="Segoe UI" panose="020B0502040204020203" pitchFamily="34" charset="0"/>
                            </a:rPr>
                            <m:t>𝑼</m:t>
                          </m:r>
                        </m:num>
                        <m:den>
                          <m:r>
                            <a:rPr lang="en-US" sz="2200" b="1" i="1" dirty="0">
                              <a:solidFill>
                                <a:srgbClr val="0070C0"/>
                              </a:solidFill>
                              <a:latin typeface="Cambria Math" panose="02040503050406030204" pitchFamily="18" charset="0"/>
                              <a:ea typeface="Segoe UI" panose="020B0502040204020203" pitchFamily="34" charset="0"/>
                            </a:rPr>
                            <m:t>𝑹</m:t>
                          </m:r>
                        </m:den>
                      </m:f>
                    </m:oMath>
                  </a14:m>
                  <a:endParaRPr lang="bg-BG" sz="2200" b="1" dirty="0">
                    <a:solidFill>
                      <a:srgbClr val="FF0000"/>
                    </a:solidFill>
                    <a:latin typeface="Segoe UI" panose="020B0502040204020203" pitchFamily="34" charset="0"/>
                    <a:ea typeface="Segoe UI" panose="020B0502040204020203" pitchFamily="34" charset="0"/>
                  </a:endParaRPr>
                </a:p>
                <a:p>
                  <a:pPr indent="381000" algn="just">
                    <a:spcBef>
                      <a:spcPts val="0"/>
                    </a:spcBef>
                    <a:spcAft>
                      <a:spcPts val="0"/>
                    </a:spcAft>
                  </a:pPr>
                  <a:r>
                    <a:rPr lang="bg-BG" sz="1600" dirty="0">
                      <a:latin typeface="Segoe UI" panose="020B0502040204020203" pitchFamily="34" charset="0"/>
                      <a:ea typeface="Segoe UI" panose="020B0502040204020203" pitchFamily="34" charset="0"/>
                    </a:rPr>
                    <a:t>От </a:t>
                  </a:r>
                  <a:r>
                    <a:rPr lang="bg-BG" sz="1600" b="1" dirty="0">
                      <a:solidFill>
                        <a:srgbClr val="000000"/>
                      </a:solidFill>
                      <a:latin typeface="Segoe UI" panose="020B0502040204020203" pitchFamily="34" charset="0"/>
                      <a:ea typeface="Segoe UI" panose="020B0502040204020203" pitchFamily="34" charset="0"/>
                      <a:cs typeface="Segoe UI" panose="020B0502040204020203" pitchFamily="34" charset="0"/>
                    </a:rPr>
                    <a:t>това </a:t>
                  </a:r>
                  <a:r>
                    <a:rPr lang="bg-BG" sz="1600" dirty="0">
                      <a:latin typeface="Segoe UI" panose="020B0502040204020203" pitchFamily="34" charset="0"/>
                      <a:ea typeface="Segoe UI" panose="020B0502040204020203" pitchFamily="34" charset="0"/>
                    </a:rPr>
                    <a:t>следва, че при успоредно съединени проводници реципрочната стойност на общото им съпротивление е сума от реципрочните стойности на съпротивленията на всеки от тях: </a:t>
                  </a:r>
                  <a:endParaRPr lang="en-US" sz="1600" dirty="0">
                    <a:latin typeface="Segoe UI" panose="020B0502040204020203" pitchFamily="34" charset="0"/>
                    <a:ea typeface="Segoe UI" panose="020B0502040204020203" pitchFamily="34" charset="0"/>
                  </a:endParaRPr>
                </a:p>
                <a:p>
                  <a:pPr indent="381000" algn="ctr">
                    <a:spcBef>
                      <a:spcPts val="600"/>
                    </a:spcBef>
                    <a:spcAft>
                      <a:spcPts val="600"/>
                    </a:spcAft>
                  </a:pPr>
                  <a14:m>
                    <m:oMath xmlns:m="http://schemas.openxmlformats.org/officeDocument/2006/math">
                      <m:f>
                        <m:fPr>
                          <m:ctrlPr>
                            <a:rPr lang="bg-BG" sz="2200" i="1" dirty="0" smtClean="0">
                              <a:solidFill>
                                <a:srgbClr val="FF0000"/>
                              </a:solidFill>
                              <a:latin typeface="Cambria Math" panose="02040503050406030204" pitchFamily="18" charset="0"/>
                            </a:rPr>
                          </m:ctrlPr>
                        </m:fPr>
                        <m:num>
                          <m:r>
                            <a:rPr lang="en-US" sz="22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𝟏</m:t>
                          </m:r>
                        </m:num>
                        <m:den>
                          <m:sSub>
                            <m:sSubPr>
                              <m:ctrlPr>
                                <a:rPr lang="bg-BG" sz="2200" i="1" dirty="0">
                                  <a:solidFill>
                                    <a:srgbClr val="FF0000"/>
                                  </a:solidFill>
                                  <a:latin typeface="Cambria Math" panose="02040503050406030204" pitchFamily="18" charset="0"/>
                                </a:rPr>
                              </m:ctrlPr>
                            </m:sSubPr>
                            <m:e>
                              <m:r>
                                <a:rPr lang="en-US" sz="2200" i="1" dirty="0">
                                  <a:solidFill>
                                    <a:srgbClr val="FF0000"/>
                                  </a:solidFill>
                                  <a:latin typeface="Cambria Math" panose="02040503050406030204" pitchFamily="18" charset="0"/>
                                </a:rPr>
                                <m:t>𝑅</m:t>
                              </m:r>
                            </m:e>
                            <m:sub>
                              <m:r>
                                <a:rPr lang="en-US" sz="2200" i="1" dirty="0">
                                  <a:solidFill>
                                    <a:srgbClr val="FF0000"/>
                                  </a:solidFill>
                                  <a:latin typeface="Cambria Math" panose="02040503050406030204" pitchFamily="18" charset="0"/>
                                </a:rPr>
                                <m:t>1</m:t>
                              </m:r>
                            </m:sub>
                          </m:sSub>
                        </m:den>
                      </m:f>
                      <m:r>
                        <a:rPr lang="en-US" sz="22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f>
                        <m:fPr>
                          <m:ctrlPr>
                            <a:rPr lang="bg-BG" sz="2200" i="1" dirty="0">
                              <a:solidFill>
                                <a:srgbClr val="FF0000"/>
                              </a:solidFill>
                              <a:latin typeface="Cambria Math" panose="02040503050406030204" pitchFamily="18" charset="0"/>
                            </a:rPr>
                          </m:ctrlPr>
                        </m:fPr>
                        <m:num>
                          <m:r>
                            <a:rPr lang="en-US" sz="22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𝟏</m:t>
                          </m:r>
                        </m:num>
                        <m:den>
                          <m:sSub>
                            <m:sSubPr>
                              <m:ctrlPr>
                                <a:rPr lang="bg-BG" sz="2200" i="1" dirty="0">
                                  <a:solidFill>
                                    <a:srgbClr val="FF0000"/>
                                  </a:solidFill>
                                  <a:latin typeface="Cambria Math" panose="02040503050406030204" pitchFamily="18" charset="0"/>
                                </a:rPr>
                              </m:ctrlPr>
                            </m:sSubPr>
                            <m:e>
                              <m:r>
                                <a:rPr lang="en-US" sz="2200" i="1" dirty="0">
                                  <a:solidFill>
                                    <a:srgbClr val="FF0000"/>
                                  </a:solidFill>
                                  <a:latin typeface="Cambria Math" panose="02040503050406030204" pitchFamily="18" charset="0"/>
                                </a:rPr>
                                <m:t>𝑅</m:t>
                              </m:r>
                            </m:e>
                            <m:sub>
                              <m:r>
                                <a:rPr lang="bg-BG" sz="2200" i="1" dirty="0">
                                  <a:solidFill>
                                    <a:srgbClr val="FF0000"/>
                                  </a:solidFill>
                                  <a:latin typeface="Cambria Math" panose="02040503050406030204" pitchFamily="18" charset="0"/>
                                </a:rPr>
                                <m:t>2</m:t>
                              </m:r>
                            </m:sub>
                          </m:sSub>
                        </m:den>
                      </m:f>
                      <m:r>
                        <a:rPr lang="bg-BG" sz="2200" i="1" dirty="0">
                          <a:solidFill>
                            <a:srgbClr val="FF0000"/>
                          </a:solidFill>
                          <a:latin typeface="Cambria Math" panose="02040503050406030204" pitchFamily="18" charset="0"/>
                          <a:ea typeface="Segoe UI" panose="020B0502040204020203" pitchFamily="34" charset="0"/>
                        </a:rPr>
                        <m:t>= </m:t>
                      </m:r>
                      <m:f>
                        <m:fPr>
                          <m:ctrlPr>
                            <a:rPr lang="bg-BG" sz="2200" i="1" dirty="0">
                              <a:solidFill>
                                <a:srgbClr val="FF0000"/>
                              </a:solidFill>
                              <a:latin typeface="Cambria Math" panose="02040503050406030204" pitchFamily="18" charset="0"/>
                            </a:rPr>
                          </m:ctrlPr>
                        </m:fPr>
                        <m:num>
                          <m:r>
                            <a:rPr lang="en-US" sz="22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𝟏</m:t>
                          </m:r>
                        </m:num>
                        <m:den>
                          <m:r>
                            <a:rPr lang="en-US" sz="2200" b="1" i="1" dirty="0">
                              <a:solidFill>
                                <a:srgbClr val="FF0000"/>
                              </a:solidFill>
                              <a:latin typeface="Cambria Math" panose="02040503050406030204" pitchFamily="18" charset="0"/>
                              <a:ea typeface="Segoe UI" panose="020B0502040204020203" pitchFamily="34" charset="0"/>
                            </a:rPr>
                            <m:t>𝑹</m:t>
                          </m:r>
                        </m:den>
                      </m:f>
                    </m:oMath>
                  </a14:m>
                  <a:r>
                    <a:rPr lang="en-US" sz="2200" dirty="0">
                      <a:solidFill>
                        <a:srgbClr val="FF0000"/>
                      </a:solidFill>
                      <a:latin typeface="Segoe UI" panose="020B0502040204020203" pitchFamily="34" charset="0"/>
                      <a:ea typeface="Segoe UI" panose="020B0502040204020203" pitchFamily="34" charset="0"/>
                    </a:rPr>
                    <a:t> </a:t>
                  </a:r>
                </a:p>
              </p:txBody>
            </p:sp>
          </mc:Choice>
          <mc:Fallback>
            <p:sp>
              <p:nvSpPr>
                <p:cNvPr id="9" name="Rectangle 8">
                  <a:extLst>
                    <a:ext uri="{FF2B5EF4-FFF2-40B4-BE49-F238E27FC236}">
                      <a16:creationId xmlns:a16="http://schemas.microsoft.com/office/drawing/2014/main" xmlns="" xmlns:a14="http://schemas.microsoft.com/office/drawing/2010/main" id="{D33E35A2-4184-4BE5-9DA3-361CF813D228}"/>
                    </a:ext>
                  </a:extLst>
                </p:cNvPr>
                <p:cNvSpPr>
                  <a:spLocks noRot="1" noChangeAspect="1" noMove="1" noResize="1" noEditPoints="1" noAdjustHandles="1" noChangeArrowheads="1" noChangeShapeType="1" noTextEdit="1"/>
                </p:cNvSpPr>
                <p:nvPr/>
              </p:nvSpPr>
              <p:spPr>
                <a:xfrm>
                  <a:off x="3332345" y="1952836"/>
                  <a:ext cx="5586981" cy="4135043"/>
                </a:xfrm>
                <a:prstGeom prst="rect">
                  <a:avLst/>
                </a:prstGeom>
                <a:blipFill>
                  <a:blip r:embed="rId3" cstate="print"/>
                  <a:stretch>
                    <a:fillRect l="-871" t="-441" r="-763"/>
                  </a:stretch>
                </a:blipFill>
                <a:ln>
                  <a:solidFill>
                    <a:srgbClr val="00B050"/>
                  </a:solidFill>
                </a:ln>
              </p:spPr>
              <p:txBody>
                <a:bodyPr/>
                <a:lstStyle/>
                <a:p>
                  <a:r>
                    <a:rPr lang="en-US">
                      <a:noFill/>
                    </a:rPr>
                    <a:t> </a:t>
                  </a:r>
                </a:p>
              </p:txBody>
            </p:sp>
          </mc:Fallback>
        </mc:AlternateContent>
        <p:sp>
          <p:nvSpPr>
            <p:cNvPr id="10" name="Rectangle 9">
              <a:extLst>
                <a:ext uri="{FF2B5EF4-FFF2-40B4-BE49-F238E27FC236}">
                  <a16:creationId xmlns:a16="http://schemas.microsoft.com/office/drawing/2014/main" xmlns="" id="{A35E2A5D-2634-4374-8059-27F81F0BBF14}"/>
                </a:ext>
              </a:extLst>
            </p:cNvPr>
            <p:cNvSpPr/>
            <p:nvPr/>
          </p:nvSpPr>
          <p:spPr>
            <a:xfrm>
              <a:off x="182397" y="1844824"/>
              <a:ext cx="8854099" cy="4349297"/>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3708661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19</a:t>
            </a:fld>
            <a:endParaRPr lang="en-US" altLang="en-US" dirty="0"/>
          </a:p>
        </p:txBody>
      </p:sp>
      <p:sp>
        <p:nvSpPr>
          <p:cNvPr id="15" name="Rectangle 14">
            <a:extLst>
              <a:ext uri="{FF2B5EF4-FFF2-40B4-BE49-F238E27FC236}">
                <a16:creationId xmlns:a16="http://schemas.microsoft.com/office/drawing/2014/main" xmlns="" id="{AD175C0C-715F-4838-A8FC-06C8D47AADBF}"/>
              </a:ext>
            </a:extLst>
          </p:cNvPr>
          <p:cNvSpPr/>
          <p:nvPr/>
        </p:nvSpPr>
        <p:spPr>
          <a:xfrm>
            <a:off x="233517" y="1808820"/>
            <a:ext cx="8676965" cy="4324261"/>
          </a:xfrm>
          <a:prstGeom prst="rect">
            <a:avLst/>
          </a:prstGeom>
          <a:solidFill>
            <a:schemeClr val="bg1"/>
          </a:solidFill>
          <a:ln>
            <a:solidFill>
              <a:srgbClr val="FFC000"/>
            </a:solidFill>
          </a:ln>
        </p:spPr>
        <p:txBody>
          <a:bodyPr wrap="square">
            <a:spAutoFit/>
          </a:bodyPr>
          <a:lstStyle/>
          <a:p>
            <a:pPr marL="0" marR="0" indent="393700" algn="just">
              <a:spcBef>
                <a:spcPts val="0"/>
              </a:spcBef>
              <a:spcAft>
                <a:spcPts val="280"/>
              </a:spcAft>
            </a:pPr>
            <a:r>
              <a:rPr lang="bg-BG" sz="1800" dirty="0">
                <a:latin typeface="Segoe UI" panose="020B0502040204020203" pitchFamily="34" charset="0"/>
                <a:ea typeface="Segoe UI" panose="020B0502040204020203" pitchFamily="34" charset="0"/>
              </a:rPr>
              <a:t>Установено е, че при прилагане на постоянно напрежение, силата на протичащия през живата тъкан </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ток </a:t>
            </a:r>
            <a:r>
              <a:rPr lang="bg-BG" sz="1800" dirty="0">
                <a:latin typeface="Segoe UI" panose="020B0502040204020203" pitchFamily="34" charset="0"/>
                <a:ea typeface="Segoe UI" panose="020B0502040204020203" pitchFamily="34" charset="0"/>
              </a:rPr>
              <a:t>не остава постоянна. В началото тя непрекъснато намалява и едва след известно време постепенно </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се </a:t>
            </a:r>
            <a:r>
              <a:rPr lang="bg-BG" sz="1800" dirty="0">
                <a:latin typeface="Segoe UI" panose="020B0502040204020203" pitchFamily="34" charset="0"/>
                <a:ea typeface="Segoe UI" panose="020B0502040204020203" pitchFamily="34" charset="0"/>
              </a:rPr>
              <a:t>установява на постоянно ниво. Това привидно отклонение от закона на Ом е обусловено от явленията на поляризация.</a:t>
            </a:r>
            <a:endParaRPr lang="en-US" sz="1800" dirty="0">
              <a:latin typeface="Segoe UI" panose="020B0502040204020203" pitchFamily="34" charset="0"/>
              <a:ea typeface="Segoe UI" panose="020B0502040204020203" pitchFamily="34" charset="0"/>
            </a:endParaRPr>
          </a:p>
          <a:p>
            <a:pPr marL="0" marR="0" indent="393700" algn="just">
              <a:spcBef>
                <a:spcPts val="0"/>
              </a:spcBef>
              <a:spcAft>
                <a:spcPts val="300"/>
              </a:spcAft>
            </a:pPr>
            <a:r>
              <a:rPr lang="bg-BG" sz="1800" dirty="0">
                <a:solidFill>
                  <a:srgbClr val="0070C0"/>
                </a:solidFill>
                <a:latin typeface="Segoe UI" panose="020B0502040204020203" pitchFamily="34" charset="0"/>
                <a:ea typeface="Segoe UI" panose="020B0502040204020203" pitchFamily="34" charset="0"/>
              </a:rPr>
              <a:t>Биологичните системи са сложни обекти. Те проявяват свойства както на проводници, така и на диелектрици. Проводимостта им се обуславя от наличието </a:t>
            </a:r>
            <a:r>
              <a:rPr lang="bg-BG" sz="1800" i="1" u="sng" dirty="0">
                <a:solidFill>
                  <a:srgbClr val="0070C0"/>
                </a:solidFill>
                <a:latin typeface="Segoe UI" panose="020B0502040204020203" pitchFamily="34" charset="0"/>
                <a:ea typeface="Segoe UI" panose="020B0502040204020203" pitchFamily="34" charset="0"/>
              </a:rPr>
              <a:t>на свободни йони в клетките и тъканите</a:t>
            </a:r>
            <a:r>
              <a:rPr lang="bg-BG" sz="1800" dirty="0">
                <a:solidFill>
                  <a:srgbClr val="0070C0"/>
                </a:solidFill>
                <a:latin typeface="Segoe UI" panose="020B0502040204020203" pitchFamily="34" charset="0"/>
                <a:ea typeface="Segoe UI" panose="020B0502040204020203" pitchFamily="34" charset="0"/>
              </a:rPr>
              <a:t>, а диелектричните им свойства - от структурните им особености и явленията на поляризация. Те притежават </a:t>
            </a:r>
            <a:r>
              <a:rPr lang="bg-BG" sz="1800" dirty="0">
                <a:solidFill>
                  <a:srgbClr val="0070C0"/>
                </a:solidFill>
                <a:latin typeface="Segoe UI" panose="020B0502040204020203" pitchFamily="34" charset="0"/>
                <a:ea typeface="Segoe UI" panose="020B0502040204020203" pitchFamily="34" charset="0"/>
                <a:cs typeface="Segoe UI" panose="020B0502040204020203" pitchFamily="34" charset="0"/>
              </a:rPr>
              <a:t>за </a:t>
            </a:r>
            <a:r>
              <a:rPr lang="bg-BG" sz="1800" dirty="0">
                <a:solidFill>
                  <a:srgbClr val="0070C0"/>
                </a:solidFill>
                <a:latin typeface="Segoe UI" panose="020B0502040204020203" pitchFamily="34" charset="0"/>
                <a:ea typeface="Segoe UI" panose="020B0502040204020203" pitchFamily="34" charset="0"/>
              </a:rPr>
              <a:t>разлика от електролитите не само свободни, но и свързани електрически товари.</a:t>
            </a:r>
            <a:endParaRPr lang="en-US" sz="1800" dirty="0">
              <a:solidFill>
                <a:srgbClr val="0070C0"/>
              </a:solidFill>
              <a:latin typeface="Segoe UI" panose="020B0502040204020203" pitchFamily="34" charset="0"/>
              <a:ea typeface="Segoe UI" panose="020B0502040204020203" pitchFamily="34" charset="0"/>
            </a:endParaRPr>
          </a:p>
          <a:p>
            <a:pPr marL="0" marR="0" indent="393700" algn="just">
              <a:spcBef>
                <a:spcPts val="0"/>
              </a:spcBef>
              <a:spcAft>
                <a:spcPts val="320"/>
              </a:spcAft>
            </a:pPr>
            <a:r>
              <a:rPr lang="bg-BG" sz="1800" dirty="0">
                <a:solidFill>
                  <a:srgbClr val="002060"/>
                </a:solidFill>
                <a:latin typeface="Segoe UI" panose="020B0502040204020203" pitchFamily="34" charset="0"/>
                <a:ea typeface="Segoe UI" panose="020B0502040204020203" pitchFamily="34" charset="0"/>
              </a:rPr>
              <a:t>Под действието на външно поле свободните товари могат свободно да се придвижват на големи разстояния. Свързаните товари обаче имат ограничена свобода за движение - те могат да се придвижват </a:t>
            </a:r>
            <a:r>
              <a:rPr lang="bg-BG" sz="1800" dirty="0">
                <a:solidFill>
                  <a:srgbClr val="002060"/>
                </a:solidFill>
                <a:latin typeface="Segoe UI" panose="020B0502040204020203" pitchFamily="34" charset="0"/>
                <a:ea typeface="Segoe UI" panose="020B0502040204020203" pitchFamily="34" charset="0"/>
                <a:cs typeface="Segoe UI" panose="020B0502040204020203" pitchFamily="34" charset="0"/>
              </a:rPr>
              <a:t>само в </a:t>
            </a:r>
            <a:r>
              <a:rPr lang="bg-BG" sz="1800" dirty="0">
                <a:solidFill>
                  <a:srgbClr val="002060"/>
                </a:solidFill>
                <a:latin typeface="Segoe UI" panose="020B0502040204020203" pitchFamily="34" charset="0"/>
                <a:ea typeface="Segoe UI" panose="020B0502040204020203" pitchFamily="34" charset="0"/>
              </a:rPr>
              <a:t>твърде ограничени пространствени граници.</a:t>
            </a:r>
            <a:endParaRPr lang="en-US" sz="1800" dirty="0">
              <a:solidFill>
                <a:srgbClr val="002060"/>
              </a:solidFill>
              <a:latin typeface="Segoe UI" panose="020B0502040204020203" pitchFamily="34" charset="0"/>
              <a:ea typeface="Segoe UI" panose="020B0502040204020203" pitchFamily="34" charset="0"/>
            </a:endParaRPr>
          </a:p>
        </p:txBody>
      </p:sp>
      <p:sp>
        <p:nvSpPr>
          <p:cNvPr id="16" name="Rectangle 15">
            <a:extLst>
              <a:ext uri="{FF2B5EF4-FFF2-40B4-BE49-F238E27FC236}">
                <a16:creationId xmlns:a16="http://schemas.microsoft.com/office/drawing/2014/main" xmlns="" id="{4D1359BE-A012-4B9C-BCDB-AC1342A5732C}"/>
              </a:ext>
            </a:extLst>
          </p:cNvPr>
          <p:cNvSpPr/>
          <p:nvPr/>
        </p:nvSpPr>
        <p:spPr>
          <a:xfrm>
            <a:off x="178" y="625481"/>
            <a:ext cx="7851316" cy="461665"/>
          </a:xfrm>
          <a:prstGeom prst="rect">
            <a:avLst/>
          </a:prstGeom>
        </p:spPr>
        <p:txBody>
          <a:bodyPr wrap="none">
            <a:spAutoFit/>
          </a:bodyPr>
          <a:lstStyle/>
          <a:p>
            <a:pPr marL="0" marR="0" indent="393700" algn="just">
              <a:spcBef>
                <a:spcPts val="0"/>
              </a:spcBef>
              <a:spcAft>
                <a:spcPts val="385"/>
              </a:spcAft>
            </a:pPr>
            <a:r>
              <a:rPr lang="bg-BG" sz="2400" b="1" dirty="0">
                <a:latin typeface="+mj-lt"/>
                <a:ea typeface="Segoe UI" panose="020B0502040204020203" pitchFamily="34" charset="0"/>
              </a:rPr>
              <a:t>Проводимост на биологични тъкани и течности</a:t>
            </a:r>
            <a:endParaRPr lang="en-US" sz="2400" b="1" dirty="0">
              <a:latin typeface="+mj-lt"/>
              <a:ea typeface="Segoe UI" panose="020B0502040204020203" pitchFamily="34" charset="0"/>
            </a:endParaRPr>
          </a:p>
        </p:txBody>
      </p:sp>
    </p:spTree>
    <p:extLst>
      <p:ext uri="{BB962C8B-B14F-4D97-AF65-F5344CB8AC3E}">
        <p14:creationId xmlns:p14="http://schemas.microsoft.com/office/powerpoint/2010/main" xmlns="" val="383012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a:t>
            </a:fld>
            <a:endParaRPr lang="en-US" altLang="en-US"/>
          </a:p>
        </p:txBody>
      </p:sp>
      <p:sp>
        <p:nvSpPr>
          <p:cNvPr id="13" name="Rectangle 12">
            <a:extLst>
              <a:ext uri="{FF2B5EF4-FFF2-40B4-BE49-F238E27FC236}">
                <a16:creationId xmlns:a16="http://schemas.microsoft.com/office/drawing/2014/main" xmlns="" id="{0380FAA3-AC87-4B13-827D-130CEF31CB41}"/>
              </a:ext>
            </a:extLst>
          </p:cNvPr>
          <p:cNvSpPr/>
          <p:nvPr/>
        </p:nvSpPr>
        <p:spPr>
          <a:xfrm>
            <a:off x="2745384" y="717990"/>
            <a:ext cx="2854660" cy="430887"/>
          </a:xfrm>
          <a:prstGeom prst="rect">
            <a:avLst/>
          </a:prstGeom>
          <a:solidFill>
            <a:schemeClr val="bg1"/>
          </a:solidFill>
        </p:spPr>
        <p:txBody>
          <a:bodyPr wrap="square">
            <a:spAutoFit/>
          </a:bodyPr>
          <a:lstStyle/>
          <a:p>
            <a:pPr marL="0" marR="0" indent="393700" algn="just">
              <a:spcBef>
                <a:spcPts val="0"/>
              </a:spcBef>
              <a:spcAft>
                <a:spcPts val="560"/>
              </a:spcAft>
            </a:pPr>
            <a:r>
              <a:rPr lang="bg-BG" sz="2200" b="1" cap="small" dirty="0">
                <a:solidFill>
                  <a:srgbClr val="000000"/>
                </a:solidFill>
                <a:latin typeface="+mj-lt"/>
                <a:ea typeface="Segoe UI" panose="020B0502040204020203" pitchFamily="34" charset="0"/>
                <a:cs typeface="Segoe UI" panose="020B0502040204020203" pitchFamily="34" charset="0"/>
              </a:rPr>
              <a:t>Електричество</a:t>
            </a:r>
            <a:endParaRPr lang="en-US" sz="2200" b="1" dirty="0">
              <a:latin typeface="+mj-lt"/>
              <a:ea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xmlns="" id="{E97517AE-A743-48CD-974F-3A8C879887DC}"/>
              </a:ext>
            </a:extLst>
          </p:cNvPr>
          <p:cNvSpPr/>
          <p:nvPr/>
        </p:nvSpPr>
        <p:spPr>
          <a:xfrm>
            <a:off x="1331640" y="256325"/>
            <a:ext cx="5940152" cy="461665"/>
          </a:xfrm>
          <a:prstGeom prst="rect">
            <a:avLst/>
          </a:prstGeom>
          <a:solidFill>
            <a:schemeClr val="bg1"/>
          </a:solidFill>
        </p:spPr>
        <p:txBody>
          <a:bodyPr wrap="square">
            <a:spAutoFit/>
          </a:bodyPr>
          <a:lstStyle/>
          <a:p>
            <a:pPr marL="0" marR="0" indent="393700" algn="just">
              <a:spcBef>
                <a:spcPts val="0"/>
              </a:spcBef>
              <a:spcAft>
                <a:spcPts val="2660"/>
              </a:spcAft>
            </a:pPr>
            <a:r>
              <a:rPr lang="bg-BG" sz="2400" b="1" dirty="0">
                <a:latin typeface="Segoe UI" panose="020B0502040204020203" pitchFamily="34" charset="0"/>
                <a:ea typeface="Calibri" panose="020F0502020204030204" pitchFamily="34" charset="0"/>
                <a:cs typeface="Segoe UI" panose="020B0502040204020203" pitchFamily="34" charset="0"/>
              </a:rPr>
              <a:t>ЕЛЕКТРИЧНИ ПОЛЕТА И ТОКОВЕ</a:t>
            </a:r>
            <a:endParaRPr lang="en-US" sz="2400" b="1" dirty="0">
              <a:latin typeface="Segoe UI" panose="020B0502040204020203" pitchFamily="34" charset="0"/>
              <a:ea typeface="Calibri" panose="020F0502020204030204" pitchFamily="34" charset="0"/>
              <a:cs typeface="Segoe UI" panose="020B0502040204020203" pitchFamily="34" charset="0"/>
            </a:endParaRPr>
          </a:p>
        </p:txBody>
      </p:sp>
      <p:grpSp>
        <p:nvGrpSpPr>
          <p:cNvPr id="16" name="Group 15">
            <a:extLst>
              <a:ext uri="{FF2B5EF4-FFF2-40B4-BE49-F238E27FC236}">
                <a16:creationId xmlns:a16="http://schemas.microsoft.com/office/drawing/2014/main" xmlns="" id="{62B5CB7C-3D40-42F2-B441-608B361133F9}"/>
              </a:ext>
            </a:extLst>
          </p:cNvPr>
          <p:cNvGrpSpPr/>
          <p:nvPr/>
        </p:nvGrpSpPr>
        <p:grpSpPr>
          <a:xfrm>
            <a:off x="493204" y="1268760"/>
            <a:ext cx="7355160" cy="4960355"/>
            <a:chOff x="493204" y="1179654"/>
            <a:chExt cx="7355160" cy="4960355"/>
          </a:xfrm>
        </p:grpSpPr>
        <p:pic>
          <p:nvPicPr>
            <p:cNvPr id="9" name="Picture 8"/>
            <p:cNvPicPr>
              <a:picLocks noChangeAspect="1"/>
            </p:cNvPicPr>
            <p:nvPr/>
          </p:nvPicPr>
          <p:blipFill rotWithShape="1">
            <a:blip r:embed="rId2" cstate="print"/>
            <a:srcRect l="7476" t="5901" r="7476" b="5901"/>
            <a:stretch/>
          </p:blipFill>
          <p:spPr>
            <a:xfrm>
              <a:off x="666308" y="1277674"/>
              <a:ext cx="3055197" cy="2376264"/>
            </a:xfrm>
            <a:prstGeom prst="rect">
              <a:avLst/>
            </a:prstGeom>
          </p:spPr>
        </p:pic>
        <p:pic>
          <p:nvPicPr>
            <p:cNvPr id="10" name="Picture 9"/>
            <p:cNvPicPr>
              <a:picLocks noChangeAspect="1"/>
            </p:cNvPicPr>
            <p:nvPr/>
          </p:nvPicPr>
          <p:blipFill>
            <a:blip r:embed="rId3" cstate="print"/>
            <a:stretch>
              <a:fillRect/>
            </a:stretch>
          </p:blipFill>
          <p:spPr>
            <a:xfrm>
              <a:off x="3851920" y="1275853"/>
              <a:ext cx="3872360" cy="2378085"/>
            </a:xfrm>
            <a:prstGeom prst="rect">
              <a:avLst/>
            </a:prstGeom>
          </p:spPr>
        </p:pic>
        <p:sp>
          <p:nvSpPr>
            <p:cNvPr id="12" name="Rectangle 11">
              <a:extLst>
                <a:ext uri="{FF2B5EF4-FFF2-40B4-BE49-F238E27FC236}">
                  <a16:creationId xmlns:a16="http://schemas.microsoft.com/office/drawing/2014/main" xmlns="" id="{3753211D-B22A-47A2-B618-790146864863}"/>
                </a:ext>
              </a:extLst>
            </p:cNvPr>
            <p:cNvSpPr/>
            <p:nvPr/>
          </p:nvSpPr>
          <p:spPr>
            <a:xfrm>
              <a:off x="621147" y="3722620"/>
              <a:ext cx="7103134" cy="2308324"/>
            </a:xfrm>
            <a:prstGeom prst="rect">
              <a:avLst/>
            </a:prstGeom>
            <a:solidFill>
              <a:schemeClr val="bg1"/>
            </a:solidFill>
            <a:ln>
              <a:solidFill>
                <a:srgbClr val="00B050"/>
              </a:solidFill>
            </a:ln>
          </p:spPr>
          <p:txBody>
            <a:bodyPr wrap="square">
              <a:spAutoFit/>
            </a:bodyPr>
            <a:lstStyle/>
            <a:p>
              <a:pPr marL="0" marR="0" indent="393700" algn="just">
                <a:spcBef>
                  <a:spcPts val="0"/>
                </a:spcBef>
                <a:spcAft>
                  <a:spcPts val="300"/>
                </a:spcAft>
              </a:pPr>
              <a:r>
                <a:rPr lang="bg-BG" sz="1800" dirty="0">
                  <a:latin typeface="Segoe UI" panose="020B0502040204020203" pitchFamily="34" charset="0"/>
                  <a:ea typeface="Segoe UI" panose="020B0502040204020203" pitchFamily="34" charset="0"/>
                  <a:cs typeface="Segoe UI" panose="020B0502040204020203" pitchFamily="34" charset="0"/>
                </a:rPr>
                <a:t>„Електричество" е общ термин, обхващащ много явления, които зависят от присъствието и движението на електрични товари. Електрическите явления се изследват още от древността, но до XVIII век няма особен- напредък. Първите практически приложения на електричния ток за промишлена и битова употреба се появява* едва в края на XIX век. От тогава насам бързото разширяване на електрическите технологии трансформира индустрията и обществото.</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xmlns="" id="{0F0E3DC7-B2A7-4BDF-A84E-0053B3BEE692}"/>
                </a:ext>
              </a:extLst>
            </p:cNvPr>
            <p:cNvSpPr/>
            <p:nvPr/>
          </p:nvSpPr>
          <p:spPr>
            <a:xfrm>
              <a:off x="493204" y="1179654"/>
              <a:ext cx="7355160" cy="4960355"/>
            </a:xfrm>
            <a:prstGeom prst="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p14="http://schemas.microsoft.com/office/powerpoint/2010/main" xmlns="" val="268512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20</a:t>
            </a:fld>
            <a:endParaRPr lang="en-US" altLang="en-US" dirty="0"/>
          </a:p>
        </p:txBody>
      </p:sp>
      <mc:AlternateContent xmlns:mc="http://schemas.openxmlformats.org/markup-compatibility/2006">
        <mc:Choice xmlns:a14="http://schemas.microsoft.com/office/drawing/2010/main" xmlns="" Requires="a14">
          <p:sp>
            <p:nvSpPr>
              <p:cNvPr id="12" name="Rectangle 11">
                <a:extLst>
                  <a:ext uri="{FF2B5EF4-FFF2-40B4-BE49-F238E27FC236}">
                    <a16:creationId xmlns:a16="http://schemas.microsoft.com/office/drawing/2014/main" id="{808C74ED-E736-4053-ADE8-8545A9B2FFBB}"/>
                  </a:ext>
                </a:extLst>
              </p:cNvPr>
              <p:cNvSpPr/>
              <p:nvPr/>
            </p:nvSpPr>
            <p:spPr>
              <a:xfrm>
                <a:off x="287524" y="3861032"/>
                <a:ext cx="8244916" cy="2161489"/>
              </a:xfrm>
              <a:prstGeom prst="rect">
                <a:avLst/>
              </a:prstGeom>
              <a:solidFill>
                <a:schemeClr val="bg1"/>
              </a:solidFill>
              <a:ln>
                <a:solidFill>
                  <a:srgbClr val="FFC000"/>
                </a:solidFill>
              </a:ln>
            </p:spPr>
            <p:txBody>
              <a:bodyPr wrap="square">
                <a:spAutoFit/>
              </a:bodyPr>
              <a:lstStyle/>
              <a:p>
                <a:pPr marL="0" marR="0" indent="393700" algn="just">
                  <a:spcBef>
                    <a:spcPts val="0"/>
                  </a:spcBef>
                  <a:spcAft>
                    <a:spcPts val="560"/>
                  </a:spcAft>
                </a:pPr>
                <a:r>
                  <a:rPr lang="bg-BG" sz="1800" dirty="0">
                    <a:latin typeface="Segoe UI" panose="020B0502040204020203" pitchFamily="34" charset="0"/>
                    <a:ea typeface="Segoe UI" panose="020B0502040204020203" pitchFamily="34" charset="0"/>
                  </a:rPr>
                  <a:t>Това допълнително електрическо напрежение </a:t>
                </a:r>
                <a14:m>
                  <m:oMath xmlns:m="http://schemas.openxmlformats.org/officeDocument/2006/math">
                    <m:r>
                      <a:rPr lang="en-US" sz="1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𝑼</m:t>
                    </m:r>
                    <m:r>
                      <a:rPr lang="en-US" sz="1800" b="1"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𝒑</m:t>
                    </m:r>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𝒕</m:t>
                    </m:r>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наречено още </a:t>
                </a:r>
                <a:r>
                  <a:rPr lang="bg-BG" sz="18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поляризационно напрежение</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е функция на </a:t>
                </a:r>
                <a:r>
                  <a:rPr lang="bg-BG" sz="1800" i="1" dirty="0">
                    <a:latin typeface="Segoe UI" panose="020B0502040204020203" pitchFamily="34" charset="0"/>
                    <a:ea typeface="Segoe UI" panose="020B0502040204020203" pitchFamily="34" charset="0"/>
                  </a:rPr>
                  <a:t>времето</a:t>
                </a:r>
                <a:r>
                  <a:rPr lang="bg-BG" sz="1800" dirty="0">
                    <a:latin typeface="Segoe UI" panose="020B0502040204020203" pitchFamily="34" charset="0"/>
                    <a:ea typeface="Segoe UI" panose="020B0502040204020203" pitchFamily="34" charset="0"/>
                  </a:rPr>
                  <a:t>. В този случай реално законът на Ом придобива вида:</a:t>
                </a:r>
                <a:r>
                  <a:rPr lang="en-US" sz="1800" dirty="0">
                    <a:latin typeface="Segoe UI" panose="020B0502040204020203" pitchFamily="34" charset="0"/>
                    <a:ea typeface="Segoe UI" panose="020B0502040204020203" pitchFamily="34" charset="0"/>
                  </a:rPr>
                  <a:t> </a:t>
                </a:r>
              </a:p>
              <a:p>
                <a:pPr marL="0" marR="0" indent="393700" algn="just">
                  <a:spcBef>
                    <a:spcPts val="0"/>
                  </a:spcBef>
                  <a:spcAft>
                    <a:spcPts val="560"/>
                  </a:spcAft>
                </a:pPr>
                <a14:m>
                  <m:oMathPara xmlns:m="http://schemas.openxmlformats.org/officeDocument/2006/math">
                    <m:oMathParaPr>
                      <m:jc m:val="centerGroup"/>
                    </m:oMathParaPr>
                    <m:oMath xmlns:m="http://schemas.openxmlformats.org/officeDocument/2006/math">
                      <m:r>
                        <a:rPr lang="en-US" sz="2200" b="1" i="1" dirty="0" smtClean="0">
                          <a:solidFill>
                            <a:srgbClr val="FF0000"/>
                          </a:solidFill>
                          <a:latin typeface="Cambria Math" panose="02040503050406030204" pitchFamily="18" charset="0"/>
                          <a:ea typeface="Segoe UI" panose="020B0502040204020203" pitchFamily="34" charset="0"/>
                        </a:rPr>
                        <m:t>𝑰</m:t>
                      </m:r>
                      <m:r>
                        <a:rPr lang="en-US" sz="2200" i="1" dirty="0">
                          <a:solidFill>
                            <a:srgbClr val="FF0000"/>
                          </a:solidFill>
                          <a:latin typeface="Cambria Math" panose="02040503050406030204" pitchFamily="18" charset="0"/>
                          <a:ea typeface="Segoe UI" panose="020B0502040204020203" pitchFamily="34" charset="0"/>
                        </a:rPr>
                        <m:t>(</m:t>
                      </m:r>
                      <m:r>
                        <a:rPr lang="en-US" sz="2200" i="1" dirty="0">
                          <a:solidFill>
                            <a:srgbClr val="FF0000"/>
                          </a:solidFill>
                          <a:latin typeface="Cambria Math" panose="02040503050406030204" pitchFamily="18" charset="0"/>
                          <a:ea typeface="Segoe UI" panose="020B0502040204020203" pitchFamily="34" charset="0"/>
                        </a:rPr>
                        <m:t>𝑡</m:t>
                      </m:r>
                      <m:r>
                        <a:rPr lang="en-US" sz="2200" i="1" dirty="0">
                          <a:solidFill>
                            <a:srgbClr val="FF0000"/>
                          </a:solidFill>
                          <a:latin typeface="Cambria Math" panose="02040503050406030204" pitchFamily="18" charset="0"/>
                          <a:ea typeface="Segoe UI" panose="020B0502040204020203" pitchFamily="34" charset="0"/>
                        </a:rPr>
                        <m:t>)= </m:t>
                      </m:r>
                      <m:f>
                        <m:fPr>
                          <m:ctrlPr>
                            <a:rPr lang="bg-BG" sz="2200" i="1" dirty="0">
                              <a:solidFill>
                                <a:srgbClr val="FF0000"/>
                              </a:solidFill>
                              <a:latin typeface="Cambria Math" panose="02040503050406030204" pitchFamily="18" charset="0"/>
                              <a:cs typeface="Segoe UI" panose="020B0502040204020203" pitchFamily="34" charset="0"/>
                            </a:rPr>
                          </m:ctrlPr>
                        </m:fPr>
                        <m:num>
                          <m:r>
                            <a:rPr lang="en-US" sz="2200" b="1" i="1" dirty="0">
                              <a:solidFill>
                                <a:srgbClr val="FF0000"/>
                              </a:solidFill>
                              <a:latin typeface="Cambria Math" panose="02040503050406030204" pitchFamily="18" charset="0"/>
                              <a:ea typeface="Segoe UI" panose="020B0502040204020203" pitchFamily="34" charset="0"/>
                            </a:rPr>
                            <m:t>𝑼</m:t>
                          </m:r>
                          <m:r>
                            <a:rPr lang="en-US" sz="2200" b="1" i="1" dirty="0">
                              <a:solidFill>
                                <a:srgbClr val="FF0000"/>
                              </a:solidFill>
                              <a:latin typeface="Cambria Math" panose="02040503050406030204" pitchFamily="18" charset="0"/>
                              <a:ea typeface="Segoe UI" panose="020B0502040204020203" pitchFamily="34" charset="0"/>
                            </a:rPr>
                            <m:t> </m:t>
                          </m:r>
                          <m:r>
                            <a:rPr lang="bg-BG" sz="22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en-US" sz="2200" b="1" i="1" dirty="0">
                              <a:solidFill>
                                <a:srgbClr val="FF0000"/>
                              </a:solidFill>
                              <a:latin typeface="Cambria Math" panose="02040503050406030204" pitchFamily="18" charset="0"/>
                              <a:ea typeface="Segoe UI" panose="020B0502040204020203" pitchFamily="34" charset="0"/>
                            </a:rPr>
                            <m:t>𝑼</m:t>
                          </m:r>
                          <m:r>
                            <a:rPr lang="en-US" sz="2200" b="1" i="1" baseline="-25000" dirty="0">
                              <a:solidFill>
                                <a:srgbClr val="FF0000"/>
                              </a:solidFill>
                              <a:latin typeface="Cambria Math" panose="02040503050406030204" pitchFamily="18" charset="0"/>
                              <a:ea typeface="Segoe UI" panose="020B0502040204020203" pitchFamily="34" charset="0"/>
                            </a:rPr>
                            <m:t>𝒑</m:t>
                          </m:r>
                          <m:r>
                            <a:rPr lang="en-US" sz="2200" b="1" i="1" dirty="0">
                              <a:solidFill>
                                <a:srgbClr val="FF0000"/>
                              </a:solidFill>
                              <a:latin typeface="Cambria Math" panose="02040503050406030204" pitchFamily="18" charset="0"/>
                              <a:ea typeface="Segoe UI" panose="020B0502040204020203" pitchFamily="34" charset="0"/>
                            </a:rPr>
                            <m:t>(</m:t>
                          </m:r>
                          <m:r>
                            <a:rPr lang="en-US" sz="2200" b="1" i="1" dirty="0">
                              <a:solidFill>
                                <a:srgbClr val="FF0000"/>
                              </a:solidFill>
                              <a:latin typeface="Cambria Math" panose="02040503050406030204" pitchFamily="18" charset="0"/>
                              <a:ea typeface="Segoe UI" panose="020B0502040204020203" pitchFamily="34" charset="0"/>
                            </a:rPr>
                            <m:t>𝒕</m:t>
                          </m:r>
                          <m:r>
                            <a:rPr lang="en-US" sz="2200" b="1" i="1" dirty="0">
                              <a:solidFill>
                                <a:srgbClr val="FF0000"/>
                              </a:solidFill>
                              <a:latin typeface="Cambria Math" panose="02040503050406030204" pitchFamily="18" charset="0"/>
                              <a:ea typeface="Segoe UI" panose="020B0502040204020203" pitchFamily="34" charset="0"/>
                            </a:rPr>
                            <m:t>)</m:t>
                          </m:r>
                        </m:num>
                        <m:den>
                          <m:r>
                            <a:rPr lang="en-US" sz="2200" b="1" i="1" dirty="0">
                              <a:solidFill>
                                <a:srgbClr val="FF0000"/>
                              </a:solidFill>
                              <a:latin typeface="Cambria Math" panose="02040503050406030204" pitchFamily="18" charset="0"/>
                              <a:ea typeface="Segoe UI" panose="020B0502040204020203" pitchFamily="34" charset="0"/>
                            </a:rPr>
                            <m:t>𝑹</m:t>
                          </m:r>
                        </m:den>
                      </m:f>
                    </m:oMath>
                  </m:oMathPara>
                </a14:m>
                <a:endParaRPr lang="en-US" sz="2200" dirty="0">
                  <a:latin typeface="Segoe UI" panose="020B0502040204020203" pitchFamily="34" charset="0"/>
                  <a:ea typeface="Segoe UI" panose="020B0502040204020203" pitchFamily="34" charset="0"/>
                </a:endParaRPr>
              </a:p>
              <a:p>
                <a:pPr marL="0" marR="0" indent="393700" algn="just">
                  <a:spcBef>
                    <a:spcPts val="0"/>
                  </a:spcBef>
                  <a:spcAft>
                    <a:spcPts val="2520"/>
                  </a:spcAft>
                </a:pP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 а не </a:t>
                </a:r>
                <a14:m>
                  <m:oMath xmlns:m="http://schemas.openxmlformats.org/officeDocument/2006/math">
                    <m:r>
                      <a:rPr lang="en-US" sz="2000" b="1" i="1" dirty="0" smtClean="0">
                        <a:solidFill>
                          <a:srgbClr val="0070C0"/>
                        </a:solidFill>
                        <a:latin typeface="Cambria Math" panose="02040503050406030204" pitchFamily="18" charset="0"/>
                        <a:ea typeface="Segoe UI" panose="020B0502040204020203" pitchFamily="34" charset="0"/>
                      </a:rPr>
                      <m:t>𝑰</m:t>
                    </m:r>
                    <m:r>
                      <a:rPr lang="en-US" sz="2000" i="1" dirty="0">
                        <a:solidFill>
                          <a:srgbClr val="0070C0"/>
                        </a:solidFill>
                        <a:latin typeface="Cambria Math" panose="02040503050406030204" pitchFamily="18" charset="0"/>
                        <a:ea typeface="Segoe UI" panose="020B0502040204020203" pitchFamily="34" charset="0"/>
                      </a:rPr>
                      <m:t>= </m:t>
                    </m:r>
                    <m:f>
                      <m:fPr>
                        <m:ctrlPr>
                          <a:rPr lang="bg-BG" sz="2000" i="1" dirty="0">
                            <a:solidFill>
                              <a:srgbClr val="0070C0"/>
                            </a:solidFill>
                            <a:latin typeface="Cambria Math" panose="02040503050406030204" pitchFamily="18" charset="0"/>
                            <a:cs typeface="Segoe UI" panose="020B0502040204020203" pitchFamily="34" charset="0"/>
                          </a:rPr>
                        </m:ctrlPr>
                      </m:fPr>
                      <m:num>
                        <m:r>
                          <a:rPr lang="en-US" sz="2000" b="1" i="1" dirty="0">
                            <a:solidFill>
                              <a:srgbClr val="0070C0"/>
                            </a:solidFill>
                            <a:latin typeface="Cambria Math" panose="02040503050406030204" pitchFamily="18" charset="0"/>
                            <a:ea typeface="Segoe UI" panose="020B0502040204020203" pitchFamily="34" charset="0"/>
                          </a:rPr>
                          <m:t>𝑼</m:t>
                        </m:r>
                      </m:num>
                      <m:den>
                        <m:r>
                          <a:rPr lang="en-US" sz="2000" b="1" i="1" dirty="0">
                            <a:solidFill>
                              <a:srgbClr val="0070C0"/>
                            </a:solidFill>
                            <a:latin typeface="Cambria Math" panose="02040503050406030204" pitchFamily="18" charset="0"/>
                            <a:ea typeface="Segoe UI" panose="020B0502040204020203" pitchFamily="34" charset="0"/>
                          </a:rPr>
                          <m:t>𝑹</m:t>
                        </m:r>
                      </m:den>
                    </m:f>
                    <m:r>
                      <a:rPr lang="en-US" sz="2000" b="1" i="1" dirty="0" smtClean="0">
                        <a:solidFill>
                          <a:srgbClr val="0070C0"/>
                        </a:solidFill>
                        <a:latin typeface="Cambria Math" panose="02040503050406030204" pitchFamily="18" charset="0"/>
                        <a:ea typeface="Segoe UI" panose="020B0502040204020203" pitchFamily="34" charset="0"/>
                      </a:rPr>
                      <m:t>=</m:t>
                    </m:r>
                    <m:r>
                      <a:rPr lang="en-US" sz="2000" b="1" i="1" dirty="0" smtClean="0">
                        <a:solidFill>
                          <a:srgbClr val="0070C0"/>
                        </a:solidFill>
                        <a:latin typeface="Cambria Math" panose="02040503050406030204" pitchFamily="18" charset="0"/>
                        <a:ea typeface="Segoe UI" panose="020B0502040204020203" pitchFamily="34" charset="0"/>
                      </a:rPr>
                      <m:t>𝒄𝒐𝒏𝒔𝒕</m:t>
                    </m:r>
                    <m:r>
                      <a:rPr lang="en-US" sz="2000" b="1" i="1" dirty="0" smtClean="0">
                        <a:solidFill>
                          <a:srgbClr val="0070C0"/>
                        </a:solidFill>
                        <a:latin typeface="Cambria Math" panose="02040503050406030204" pitchFamily="18" charset="0"/>
                        <a:ea typeface="Segoe UI" panose="020B0502040204020203" pitchFamily="34" charset="0"/>
                      </a:rPr>
                      <m:t> </m:t>
                    </m:r>
                  </m:oMath>
                </a14:m>
                <a:r>
                  <a:rPr lang="bg-BG" sz="1800" dirty="0">
                    <a:latin typeface="Segoe UI" panose="020B0502040204020203" pitchFamily="34" charset="0"/>
                    <a:ea typeface="Segoe UI" panose="020B0502040204020203" pitchFamily="34" charset="0"/>
                  </a:rPr>
                  <a:t>)</a:t>
                </a:r>
                <a:endParaRPr lang="en-US" sz="1800" dirty="0">
                  <a:latin typeface="Segoe UI" panose="020B0502040204020203" pitchFamily="34" charset="0"/>
                  <a:ea typeface="Segoe UI" panose="020B0502040204020203" pitchFamily="34" charset="0"/>
                </a:endParaRPr>
              </a:p>
            </p:txBody>
          </p:sp>
        </mc:Choice>
        <mc:Fallback>
          <p:sp>
            <p:nvSpPr>
              <p:cNvPr id="12" name="Rectangle 11">
                <a:extLst>
                  <a:ext uri="{FF2B5EF4-FFF2-40B4-BE49-F238E27FC236}">
                    <a16:creationId xmlns:a16="http://schemas.microsoft.com/office/drawing/2014/main" xmlns="" xmlns:a14="http://schemas.microsoft.com/office/drawing/2010/main" id="{808C74ED-E736-4053-ADE8-8545A9B2FFBB}"/>
                  </a:ext>
                </a:extLst>
              </p:cNvPr>
              <p:cNvSpPr>
                <a:spLocks noRot="1" noChangeAspect="1" noMove="1" noResize="1" noEditPoints="1" noAdjustHandles="1" noChangeArrowheads="1" noChangeShapeType="1" noTextEdit="1"/>
              </p:cNvSpPr>
              <p:nvPr/>
            </p:nvSpPr>
            <p:spPr>
              <a:xfrm>
                <a:off x="287524" y="3861032"/>
                <a:ext cx="8244916" cy="2161489"/>
              </a:xfrm>
              <a:prstGeom prst="rect">
                <a:avLst/>
              </a:prstGeom>
              <a:blipFill>
                <a:blip r:embed="rId2" cstate="print"/>
                <a:stretch>
                  <a:fillRect l="-517" t="-840" r="-517"/>
                </a:stretch>
              </a:blipFill>
              <a:ln>
                <a:solidFill>
                  <a:srgbClr val="FFC000"/>
                </a:solid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xmlns="" id="{89EB856E-66D8-4663-BF8D-5892A4A6B37E}"/>
              </a:ext>
            </a:extLst>
          </p:cNvPr>
          <p:cNvSpPr/>
          <p:nvPr/>
        </p:nvSpPr>
        <p:spPr>
          <a:xfrm>
            <a:off x="287524" y="1880828"/>
            <a:ext cx="8532948" cy="1754326"/>
          </a:xfrm>
          <a:prstGeom prst="rect">
            <a:avLst/>
          </a:prstGeom>
          <a:solidFill>
            <a:schemeClr val="bg1"/>
          </a:solidFill>
          <a:ln>
            <a:solidFill>
              <a:srgbClr val="FFC000"/>
            </a:solidFill>
          </a:ln>
        </p:spPr>
        <p:txBody>
          <a:bodyPr wrap="square">
            <a:spAutoFit/>
          </a:bodyPr>
          <a:lstStyle/>
          <a:p>
            <a:pPr marL="0" marR="0" indent="393700" algn="just">
              <a:spcBef>
                <a:spcPts val="0"/>
              </a:spcBef>
              <a:spcAft>
                <a:spcPts val="280"/>
              </a:spcAft>
            </a:pPr>
            <a:r>
              <a:rPr lang="bg-BG" sz="1800" dirty="0">
                <a:latin typeface="Segoe UI" panose="020B0502040204020203" pitchFamily="34" charset="0"/>
                <a:ea typeface="Segoe UI" panose="020B0502040204020203" pitchFamily="34" charset="0"/>
              </a:rPr>
              <a:t>При прилагане на електрично поле върху биологична система свързаните електрични товари в нея </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се </a:t>
            </a:r>
            <a:r>
              <a:rPr lang="bg-BG" sz="1800" dirty="0">
                <a:latin typeface="Segoe UI" panose="020B0502040204020203" pitchFamily="34" charset="0"/>
                <a:ea typeface="Segoe UI" panose="020B0502040204020203" pitchFamily="34" charset="0"/>
              </a:rPr>
              <a:t>отместват на някакво разстояние един от друг, а молекули, които са електрични диполи, се ориентират </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по </a:t>
            </a:r>
            <a:r>
              <a:rPr lang="bg-BG" sz="1800" dirty="0">
                <a:latin typeface="Segoe UI" panose="020B0502040204020203" pitchFamily="34" charset="0"/>
                <a:ea typeface="Segoe UI" panose="020B0502040204020203" pitchFamily="34" charset="0"/>
              </a:rPr>
              <a:t>посока на полето. Така възниква нарастващо до някаква стойност електрично поле с противоположна </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посока</a:t>
            </a:r>
            <a:r>
              <a:rPr lang="en-US" sz="1800"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То намалява действието на външно приложеното поле и по този начин намалява силата на протичащия през нея ток.</a:t>
            </a:r>
            <a:endParaRPr lang="en-US" sz="1800"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xmlns="" val="344455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21</a:t>
            </a:fld>
            <a:endParaRPr lang="en-US" altLang="en-US" dirty="0"/>
          </a:p>
        </p:txBody>
      </p:sp>
      <mc:AlternateContent xmlns:mc="http://schemas.openxmlformats.org/markup-compatibility/2006">
        <mc:Choice xmlns:a14="http://schemas.microsoft.com/office/drawing/2010/main" xmlns="" Requires="a14">
          <p:sp>
            <p:nvSpPr>
              <p:cNvPr id="15" name="Rectangle 14">
                <a:extLst>
                  <a:ext uri="{FF2B5EF4-FFF2-40B4-BE49-F238E27FC236}">
                    <a16:creationId xmlns:a16="http://schemas.microsoft.com/office/drawing/2014/main" id="{D9307A78-4249-4937-AEEE-E1FCB24BDFBA}"/>
                  </a:ext>
                </a:extLst>
              </p:cNvPr>
              <p:cNvSpPr/>
              <p:nvPr/>
            </p:nvSpPr>
            <p:spPr>
              <a:xfrm>
                <a:off x="191100" y="2396373"/>
                <a:ext cx="8761800" cy="1247649"/>
              </a:xfrm>
              <a:prstGeom prst="rect">
                <a:avLst/>
              </a:prstGeom>
              <a:solidFill>
                <a:schemeClr val="bg1"/>
              </a:solidFill>
              <a:ln>
                <a:solidFill>
                  <a:srgbClr val="FFC000"/>
                </a:solidFill>
              </a:ln>
            </p:spPr>
            <p:txBody>
              <a:bodyPr wrap="square">
                <a:spAutoFit/>
              </a:bodyPr>
              <a:lstStyle/>
              <a:p>
                <a:pPr marL="0" marR="0" indent="393700" algn="just">
                  <a:spcBef>
                    <a:spcPts val="0"/>
                  </a:spcBef>
                  <a:spcAft>
                    <a:spcPts val="0"/>
                  </a:spcAft>
                </a:pPr>
                <a:r>
                  <a:rPr lang="bg-BG" sz="1800" dirty="0">
                    <a:latin typeface="Segoe UI" panose="020B0502040204020203" pitchFamily="34" charset="0"/>
                    <a:ea typeface="Segoe UI" panose="020B0502040204020203" pitchFamily="34" charset="0"/>
                    <a:cs typeface="Segoe UI" panose="020B0502040204020203" pitchFamily="34" charset="0"/>
                  </a:rPr>
                  <a:t>Процесът на преместване на свързани товари под действието на външно електрическо поле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𝑬</m:t>
                    </m:r>
                    <m:r>
                      <a:rPr lang="en-US" sz="2000" b="1"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𝒐</m:t>
                    </m:r>
                    <m:r>
                      <a:rPr lang="en-US" sz="2000" b="1" i="1" baseline="-25000"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a14:m>
                <a:r>
                  <a:rPr lang="bg-BG" sz="1800" dirty="0">
                    <a:latin typeface="Segoe UI" panose="020B0502040204020203" pitchFamily="34" charset="0"/>
                    <a:ea typeface="Segoe UI" panose="020B0502040204020203" pitchFamily="34" charset="0"/>
                    <a:cs typeface="Segoe UI" panose="020B0502040204020203" pitchFamily="34" charset="0"/>
                  </a:rPr>
                  <a:t>в</a:t>
                </a:r>
                <a:r>
                  <a:rPr lang="en-US" sz="1800" dirty="0">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резултат на което се образува ново електрическо поле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𝑬</m:t>
                    </m:r>
                    <m:r>
                      <a:rPr lang="en-US" sz="2000" b="1"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𝒑</m:t>
                    </m:r>
                    <m:r>
                      <a:rPr lang="en-US" sz="2000" b="1" i="0"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a14:m>
                <a:r>
                  <a:rPr lang="bg-BG" sz="1800" dirty="0">
                    <a:latin typeface="Segoe UI" panose="020B0502040204020203" pitchFamily="34" charset="0"/>
                    <a:ea typeface="Segoe UI" panose="020B0502040204020203" pitchFamily="34" charset="0"/>
                    <a:cs typeface="Segoe UI" panose="020B0502040204020203" pitchFamily="34" charset="0"/>
                  </a:rPr>
                  <a:t>насочено против външното, се нарича </a:t>
                </a:r>
                <a:r>
                  <a:rPr lang="bg-BG" sz="1800" i="1" dirty="0">
                    <a:solidFill>
                      <a:srgbClr val="FF0000"/>
                    </a:solidFill>
                    <a:latin typeface="Segoe UI" panose="020B0502040204020203" pitchFamily="34" charset="0"/>
                    <a:ea typeface="Segoe UI" panose="020B0502040204020203" pitchFamily="34" charset="0"/>
                    <a:cs typeface="Segoe UI" panose="020B0502040204020203" pitchFamily="34" charset="0"/>
                  </a:rPr>
                  <a:t>поляризация</a:t>
                </a:r>
                <a:r>
                  <a:rPr lang="bg-BG" sz="1800" dirty="0">
                    <a:latin typeface="Segoe UI" panose="020B0502040204020203" pitchFamily="34" charset="0"/>
                    <a:ea typeface="Segoe UI" panose="020B0502040204020203" pitchFamily="34" charset="0"/>
                    <a:cs typeface="Segoe UI" panose="020B0502040204020203" pitchFamily="34" charset="0"/>
                  </a:rPr>
                  <a:t>. Поляризацията може да се осъществява по няколко различни механизма и в зависимост </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от това</a:t>
                </a:r>
                <a:r>
                  <a:rPr lang="en-US" sz="1800"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бива:</a:t>
                </a:r>
                <a:r>
                  <a:rPr lang="en-US" sz="1800" dirty="0">
                    <a:latin typeface="Segoe UI" panose="020B0502040204020203" pitchFamily="34" charset="0"/>
                    <a:ea typeface="Segoe UI" panose="020B0502040204020203" pitchFamily="34" charset="0"/>
                    <a:cs typeface="Segoe UI" panose="020B0502040204020203" pitchFamily="34" charset="0"/>
                  </a:rPr>
                  <a:t> </a:t>
                </a:r>
              </a:p>
            </p:txBody>
          </p:sp>
        </mc:Choice>
        <mc:Fallback>
          <p:sp>
            <p:nvSpPr>
              <p:cNvPr id="15" name="Rectangle 14">
                <a:extLst>
                  <a:ext uri="{FF2B5EF4-FFF2-40B4-BE49-F238E27FC236}">
                    <a16:creationId xmlns:a16="http://schemas.microsoft.com/office/drawing/2014/main" xmlns="" xmlns:a14="http://schemas.microsoft.com/office/drawing/2010/main" id="{D9307A78-4249-4937-AEEE-E1FCB24BDFBA}"/>
                  </a:ext>
                </a:extLst>
              </p:cNvPr>
              <p:cNvSpPr>
                <a:spLocks noRot="1" noChangeAspect="1" noMove="1" noResize="1" noEditPoints="1" noAdjustHandles="1" noChangeArrowheads="1" noChangeShapeType="1" noTextEdit="1"/>
              </p:cNvSpPr>
              <p:nvPr/>
            </p:nvSpPr>
            <p:spPr>
              <a:xfrm>
                <a:off x="191100" y="2396373"/>
                <a:ext cx="8761800" cy="1247649"/>
              </a:xfrm>
              <a:prstGeom prst="rect">
                <a:avLst/>
              </a:prstGeom>
              <a:blipFill>
                <a:blip r:embed="rId2" cstate="print"/>
                <a:stretch>
                  <a:fillRect l="-486" t="-1449" r="-486" b="-6280"/>
                </a:stretch>
              </a:blipFill>
              <a:ln>
                <a:solidFill>
                  <a:srgbClr val="FFC000"/>
                </a:solidFill>
              </a:ln>
            </p:spPr>
            <p:txBody>
              <a:bodyPr/>
              <a:lstStyle/>
              <a:p>
                <a:r>
                  <a:rPr lang="en-US">
                    <a:noFill/>
                  </a:rPr>
                  <a:t> </a:t>
                </a:r>
              </a:p>
            </p:txBody>
          </p:sp>
        </mc:Fallback>
      </mc:AlternateContent>
      <p:sp>
        <p:nvSpPr>
          <p:cNvPr id="16" name="Rectangle 15">
            <a:extLst>
              <a:ext uri="{FF2B5EF4-FFF2-40B4-BE49-F238E27FC236}">
                <a16:creationId xmlns:a16="http://schemas.microsoft.com/office/drawing/2014/main" xmlns="" id="{96C0F2EC-0EB5-4E04-8102-062843949891}"/>
              </a:ext>
            </a:extLst>
          </p:cNvPr>
          <p:cNvSpPr/>
          <p:nvPr/>
        </p:nvSpPr>
        <p:spPr>
          <a:xfrm>
            <a:off x="191100" y="1396414"/>
            <a:ext cx="7585256" cy="707886"/>
          </a:xfrm>
          <a:prstGeom prst="rect">
            <a:avLst/>
          </a:prstGeom>
          <a:solidFill>
            <a:schemeClr val="bg1">
              <a:lumMod val="95000"/>
            </a:schemeClr>
          </a:solidFill>
        </p:spPr>
        <p:txBody>
          <a:bodyPr wrap="square">
            <a:spAutoFit/>
          </a:bodyPr>
          <a:lstStyle/>
          <a:p>
            <a:pPr marL="0" marR="0" indent="393700" algn="just">
              <a:spcBef>
                <a:spcPts val="0"/>
              </a:spcBef>
              <a:spcAft>
                <a:spcPts val="580"/>
              </a:spcAft>
            </a:pPr>
            <a:r>
              <a:rPr lang="bg-BG" sz="2000" dirty="0">
                <a:latin typeface="Segoe UI" panose="020B0502040204020203" pitchFamily="34" charset="0"/>
                <a:ea typeface="Segoe UI" panose="020B0502040204020203" pitchFamily="34" charset="0"/>
                <a:cs typeface="Segoe UI" panose="020B0502040204020203" pitchFamily="34" charset="0"/>
              </a:rPr>
              <a:t>Как може да се обясни възникването на поляризационното напрежение?</a:t>
            </a:r>
            <a:r>
              <a:rPr lang="en-US" sz="2000" dirty="0">
                <a:latin typeface="Segoe UI" panose="020B0502040204020203" pitchFamily="34" charset="0"/>
                <a:ea typeface="Segoe UI" panose="020B0502040204020203" pitchFamily="34" charset="0"/>
                <a:cs typeface="Segoe UI" panose="020B0502040204020203" pitchFamily="34" charset="0"/>
              </a:rPr>
              <a:t> </a:t>
            </a:r>
          </a:p>
        </p:txBody>
      </p:sp>
      <p:grpSp>
        <p:nvGrpSpPr>
          <p:cNvPr id="20" name="Group 19">
            <a:extLst>
              <a:ext uri="{FF2B5EF4-FFF2-40B4-BE49-F238E27FC236}">
                <a16:creationId xmlns:a16="http://schemas.microsoft.com/office/drawing/2014/main" xmlns="" id="{651CB60F-84F6-4273-B4EE-F18923D39C65}"/>
              </a:ext>
            </a:extLst>
          </p:cNvPr>
          <p:cNvGrpSpPr/>
          <p:nvPr/>
        </p:nvGrpSpPr>
        <p:grpSpPr>
          <a:xfrm>
            <a:off x="191100" y="3947196"/>
            <a:ext cx="8854099" cy="1247649"/>
            <a:chOff x="191100" y="3947196"/>
            <a:chExt cx="8854099" cy="1247649"/>
          </a:xfrm>
        </p:grpSpPr>
        <p:pic>
          <p:nvPicPr>
            <p:cNvPr id="8" name="Picture 7"/>
            <p:cNvPicPr>
              <a:picLocks noChangeAspect="1"/>
            </p:cNvPicPr>
            <p:nvPr/>
          </p:nvPicPr>
          <p:blipFill rotWithShape="1">
            <a:blip r:embed="rId3" cstate="print"/>
            <a:srcRect l="38377" t="35250" r="34893" b="2075"/>
            <a:stretch/>
          </p:blipFill>
          <p:spPr>
            <a:xfrm rot="60000">
              <a:off x="301935" y="4022911"/>
              <a:ext cx="2444129" cy="1045843"/>
            </a:xfrm>
            <a:prstGeom prst="rect">
              <a:avLst/>
            </a:prstGeom>
          </p:spPr>
        </p:pic>
        <p:sp>
          <p:nvSpPr>
            <p:cNvPr id="18" name="Rectangle 17">
              <a:extLst>
                <a:ext uri="{FF2B5EF4-FFF2-40B4-BE49-F238E27FC236}">
                  <a16:creationId xmlns:a16="http://schemas.microsoft.com/office/drawing/2014/main" xmlns="" id="{5AD692CF-07C1-4EEE-8FD6-40C64A8FAE06}"/>
                </a:ext>
              </a:extLst>
            </p:cNvPr>
            <p:cNvSpPr/>
            <p:nvPr/>
          </p:nvSpPr>
          <p:spPr>
            <a:xfrm>
              <a:off x="2919210" y="4122223"/>
              <a:ext cx="6033690" cy="923330"/>
            </a:xfrm>
            <a:prstGeom prst="rect">
              <a:avLst/>
            </a:prstGeom>
            <a:ln>
              <a:solidFill>
                <a:srgbClr val="00B050"/>
              </a:solidFill>
            </a:ln>
          </p:spPr>
          <p:txBody>
            <a:bodyPr wrap="square">
              <a:spAutoFit/>
            </a:bodyPr>
            <a:lstStyle/>
            <a:p>
              <a:pPr algn="just"/>
              <a:r>
                <a:rPr lang="bg-BG" sz="1800" i="1" dirty="0">
                  <a:solidFill>
                    <a:srgbClr val="0070C0"/>
                  </a:solidFill>
                  <a:latin typeface="Segoe UI" panose="020B0502040204020203" pitchFamily="34" charset="0"/>
                  <a:ea typeface="Segoe UI" panose="020B0502040204020203" pitchFamily="34" charset="0"/>
                  <a:cs typeface="Segoe UI" panose="020B0502040204020203" pitchFamily="34" charset="0"/>
                </a:rPr>
                <a:t>Електронна</a:t>
              </a:r>
              <a:r>
                <a:rPr lang="bg-BG" sz="1800" dirty="0">
                  <a:solidFill>
                    <a:srgbClr val="000000"/>
                  </a:solidFill>
                  <a:latin typeface="Segoe UI" panose="020B0502040204020203" pitchFamily="34" charset="0"/>
                  <a:cs typeface="Segoe UI" panose="020B0502040204020203" pitchFamily="34" charset="0"/>
                </a:rPr>
                <a:t> (дължи се на отместване на електронните орбитали спрямо положително заредените ядра в атомите и йоните).</a:t>
              </a:r>
              <a:endParaRPr lang="en-US" sz="1800" dirty="0">
                <a:latin typeface="Segoe UI" panose="020B0502040204020203" pitchFamily="34" charset="0"/>
                <a:cs typeface="Segoe UI" panose="020B0502040204020203" pitchFamily="34" charset="0"/>
              </a:endParaRPr>
            </a:p>
          </p:txBody>
        </p:sp>
        <p:sp>
          <p:nvSpPr>
            <p:cNvPr id="19" name="Rectangle 18">
              <a:extLst>
                <a:ext uri="{FF2B5EF4-FFF2-40B4-BE49-F238E27FC236}">
                  <a16:creationId xmlns:a16="http://schemas.microsoft.com/office/drawing/2014/main" xmlns="" id="{67BBDEFD-897A-4AB2-B071-84CAC2EC4063}"/>
                </a:ext>
              </a:extLst>
            </p:cNvPr>
            <p:cNvSpPr/>
            <p:nvPr/>
          </p:nvSpPr>
          <p:spPr>
            <a:xfrm>
              <a:off x="191100" y="3947196"/>
              <a:ext cx="8854099" cy="1247649"/>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Rectangle 20">
            <a:extLst>
              <a:ext uri="{FF2B5EF4-FFF2-40B4-BE49-F238E27FC236}">
                <a16:creationId xmlns:a16="http://schemas.microsoft.com/office/drawing/2014/main" xmlns="" id="{13A96165-8693-4977-901C-5F98313A23DB}"/>
              </a:ext>
            </a:extLst>
          </p:cNvPr>
          <p:cNvSpPr/>
          <p:nvPr/>
        </p:nvSpPr>
        <p:spPr>
          <a:xfrm>
            <a:off x="198949" y="5422917"/>
            <a:ext cx="8846250" cy="369332"/>
          </a:xfrm>
          <a:prstGeom prst="rect">
            <a:avLst/>
          </a:prstGeom>
          <a:ln>
            <a:solidFill>
              <a:srgbClr val="FFC000"/>
            </a:solidFill>
          </a:ln>
        </p:spPr>
        <p:txBody>
          <a:bodyPr wrap="square">
            <a:spAutoFit/>
          </a:bodyPr>
          <a:lstStyle/>
          <a:p>
            <a:pPr marL="0" marR="0" indent="406400" algn="just">
              <a:spcBef>
                <a:spcPts val="0"/>
              </a:spcBef>
              <a:spcAft>
                <a:spcPts val="395"/>
              </a:spcAft>
            </a:pPr>
            <a:r>
              <a:rPr lang="bg-BG" sz="1800" i="1" dirty="0">
                <a:solidFill>
                  <a:srgbClr val="0070C0"/>
                </a:solidFill>
                <a:latin typeface="Segoe UI" panose="020B0502040204020203" pitchFamily="34" charset="0"/>
                <a:ea typeface="Segoe UI" panose="020B0502040204020203" pitchFamily="34" charset="0"/>
                <a:cs typeface="Segoe UI" panose="020B0502040204020203" pitchFamily="34" charset="0"/>
              </a:rPr>
              <a:t>Йонна</a:t>
            </a:r>
            <a:r>
              <a:rPr lang="bg-BG" sz="1800" dirty="0">
                <a:solidFill>
                  <a:srgbClr val="0070C0"/>
                </a:solidFill>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(отместване на йони спрямо кристалната решетка);</a:t>
            </a:r>
            <a:endParaRPr lang="en-US" sz="1800" dirty="0">
              <a:latin typeface="Segoe UI" panose="020B0502040204020203" pitchFamily="34" charset="0"/>
              <a:ea typeface="Segoe UI" panose="020B0502040204020203" pitchFamily="34" charset="0"/>
            </a:endParaRPr>
          </a:p>
        </p:txBody>
      </p:sp>
    </p:spTree>
    <p:extLst>
      <p:ext uri="{BB962C8B-B14F-4D97-AF65-F5344CB8AC3E}">
        <p14:creationId xmlns:p14="http://schemas.microsoft.com/office/powerpoint/2010/main" xmlns="" val="101495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22</a:t>
            </a:fld>
            <a:endParaRPr lang="en-US" altLang="en-US" dirty="0"/>
          </a:p>
        </p:txBody>
      </p:sp>
      <p:grpSp>
        <p:nvGrpSpPr>
          <p:cNvPr id="15" name="Group 14">
            <a:extLst>
              <a:ext uri="{FF2B5EF4-FFF2-40B4-BE49-F238E27FC236}">
                <a16:creationId xmlns:a16="http://schemas.microsoft.com/office/drawing/2014/main" xmlns="" id="{348A827E-8762-4EF8-A417-B16159E68494}"/>
              </a:ext>
            </a:extLst>
          </p:cNvPr>
          <p:cNvGrpSpPr/>
          <p:nvPr/>
        </p:nvGrpSpPr>
        <p:grpSpPr>
          <a:xfrm>
            <a:off x="181623" y="201344"/>
            <a:ext cx="7492408" cy="2353381"/>
            <a:chOff x="283949" y="334230"/>
            <a:chExt cx="7492408" cy="2353381"/>
          </a:xfrm>
        </p:grpSpPr>
        <p:pic>
          <p:nvPicPr>
            <p:cNvPr id="10" name="Picture 9">
              <a:extLst>
                <a:ext uri="{FF2B5EF4-FFF2-40B4-BE49-F238E27FC236}">
                  <a16:creationId xmlns:a16="http://schemas.microsoft.com/office/drawing/2014/main" xmlns="" id="{0E454621-821D-4054-A692-3BD1A347D58D}"/>
                </a:ext>
              </a:extLst>
            </p:cNvPr>
            <p:cNvPicPr>
              <a:picLocks noChangeAspect="1"/>
            </p:cNvPicPr>
            <p:nvPr/>
          </p:nvPicPr>
          <p:blipFill rotWithShape="1">
            <a:blip r:embed="rId2" cstate="print"/>
            <a:srcRect l="39010" t="29595" r="35387" b="-3655"/>
            <a:stretch/>
          </p:blipFill>
          <p:spPr>
            <a:xfrm rot="60000">
              <a:off x="303952" y="364711"/>
              <a:ext cx="3513247" cy="2322900"/>
            </a:xfrm>
            <a:prstGeom prst="rect">
              <a:avLst/>
            </a:prstGeom>
          </p:spPr>
        </p:pic>
        <p:sp>
          <p:nvSpPr>
            <p:cNvPr id="11" name="Rectangle 10">
              <a:extLst>
                <a:ext uri="{FF2B5EF4-FFF2-40B4-BE49-F238E27FC236}">
                  <a16:creationId xmlns:a16="http://schemas.microsoft.com/office/drawing/2014/main" xmlns="" id="{3594D082-7E18-4E24-AD76-761DF18B9E71}"/>
                </a:ext>
              </a:extLst>
            </p:cNvPr>
            <p:cNvSpPr/>
            <p:nvPr/>
          </p:nvSpPr>
          <p:spPr>
            <a:xfrm>
              <a:off x="3833130" y="1268760"/>
              <a:ext cx="3816424" cy="923330"/>
            </a:xfrm>
            <a:prstGeom prst="rect">
              <a:avLst/>
            </a:prstGeom>
            <a:ln>
              <a:solidFill>
                <a:srgbClr val="00B050"/>
              </a:solidFill>
            </a:ln>
          </p:spPr>
          <p:txBody>
            <a:bodyPr wrap="square">
              <a:spAutoFit/>
            </a:bodyPr>
            <a:lstStyle/>
            <a:p>
              <a:pPr marL="0" marR="0" indent="406400" algn="just">
                <a:spcBef>
                  <a:spcPts val="0"/>
                </a:spcBef>
                <a:spcAft>
                  <a:spcPts val="0"/>
                </a:spcAft>
              </a:pPr>
              <a:r>
                <a:rPr lang="bg-BG" sz="1800" i="1" dirty="0">
                  <a:solidFill>
                    <a:srgbClr val="0070C0"/>
                  </a:solidFill>
                  <a:latin typeface="Segoe UI" panose="020B0502040204020203" pitchFamily="34" charset="0"/>
                  <a:ea typeface="Segoe UI" panose="020B0502040204020203" pitchFamily="34" charset="0"/>
                  <a:cs typeface="Segoe UI" panose="020B0502040204020203" pitchFamily="34" charset="0"/>
                </a:rPr>
                <a:t>Диполни</a:t>
              </a:r>
              <a:r>
                <a:rPr lang="bg-BG" sz="1800" dirty="0">
                  <a:solidFill>
                    <a:srgbClr val="0070C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(ориентиране на диполни полярни молекули в съответствие с външното поле).</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xmlns="" id="{A8A29AB4-A1A6-4648-8124-1801067B61B8}"/>
                </a:ext>
              </a:extLst>
            </p:cNvPr>
            <p:cNvSpPr/>
            <p:nvPr/>
          </p:nvSpPr>
          <p:spPr>
            <a:xfrm>
              <a:off x="283949" y="334230"/>
              <a:ext cx="7492408" cy="2266677"/>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xmlns="" id="{509F4F9A-2A49-4B1C-B94E-86744ABE75DA}"/>
              </a:ext>
            </a:extLst>
          </p:cNvPr>
          <p:cNvGrpSpPr/>
          <p:nvPr/>
        </p:nvGrpSpPr>
        <p:grpSpPr>
          <a:xfrm>
            <a:off x="181624" y="2650356"/>
            <a:ext cx="8780485" cy="1995396"/>
            <a:chOff x="1043607" y="3030514"/>
            <a:chExt cx="8780485" cy="1995396"/>
          </a:xfrm>
        </p:grpSpPr>
        <p:sp>
          <p:nvSpPr>
            <p:cNvPr id="12" name="Rectangle 11">
              <a:extLst>
                <a:ext uri="{FF2B5EF4-FFF2-40B4-BE49-F238E27FC236}">
                  <a16:creationId xmlns:a16="http://schemas.microsoft.com/office/drawing/2014/main" xmlns="" id="{DA5CDB38-87BF-4922-85FC-9AC4A35E85D0}"/>
                </a:ext>
              </a:extLst>
            </p:cNvPr>
            <p:cNvSpPr/>
            <p:nvPr/>
          </p:nvSpPr>
          <p:spPr>
            <a:xfrm>
              <a:off x="3833128" y="3244095"/>
              <a:ext cx="5785449" cy="1477328"/>
            </a:xfrm>
            <a:prstGeom prst="rect">
              <a:avLst/>
            </a:prstGeom>
            <a:solidFill>
              <a:schemeClr val="bg1"/>
            </a:solidFill>
            <a:ln>
              <a:solidFill>
                <a:srgbClr val="00B050"/>
              </a:solidFill>
            </a:ln>
          </p:spPr>
          <p:txBody>
            <a:bodyPr wrap="square">
              <a:spAutoFit/>
            </a:bodyPr>
            <a:lstStyle/>
            <a:p>
              <a:pPr algn="just"/>
              <a:r>
                <a:rPr lang="bg-BG" sz="1800" i="1" dirty="0">
                  <a:solidFill>
                    <a:srgbClr val="0070C0"/>
                  </a:solidFill>
                  <a:latin typeface="Segoe UI" panose="020B0502040204020203" pitchFamily="34" charset="0"/>
                  <a:ea typeface="Segoe UI" panose="020B0502040204020203" pitchFamily="34" charset="0"/>
                  <a:cs typeface="Segoe UI" panose="020B0502040204020203" pitchFamily="34" charset="0"/>
                </a:rPr>
                <a:t>Макроструктурна</a:t>
              </a:r>
              <a:r>
                <a:rPr lang="bg-BG" sz="1800" dirty="0">
                  <a:solidFill>
                    <a:srgbClr val="000000"/>
                  </a:solidFill>
                  <a:latin typeface="Segoe UI" panose="020B0502040204020203" pitchFamily="34" charset="0"/>
                  <a:cs typeface="Segoe UI" panose="020B0502040204020203" pitchFamily="34" charset="0"/>
                </a:rPr>
                <a:t> (придвижване на свободни йони, съдържащи се в проводящите зони, в пределите на тези зони до достигане на слоеве с ниска проводимост, в резултат на което се образуват макроструктури с диполни свойства).</a:t>
              </a:r>
              <a:endParaRPr lang="en-US" sz="1800" dirty="0">
                <a:latin typeface="Segoe UI" panose="020B0502040204020203" pitchFamily="34" charset="0"/>
                <a:cs typeface="Segoe UI" panose="020B0502040204020203" pitchFamily="34" charset="0"/>
              </a:endParaRPr>
            </a:p>
          </p:txBody>
        </p:sp>
        <p:pic>
          <p:nvPicPr>
            <p:cNvPr id="13" name="Picture 12">
              <a:extLst>
                <a:ext uri="{FF2B5EF4-FFF2-40B4-BE49-F238E27FC236}">
                  <a16:creationId xmlns:a16="http://schemas.microsoft.com/office/drawing/2014/main" xmlns="" id="{C514C6FB-04A2-48DC-B57A-A4C1AB3D6282}"/>
                </a:ext>
              </a:extLst>
            </p:cNvPr>
            <p:cNvPicPr>
              <a:picLocks noChangeAspect="1"/>
            </p:cNvPicPr>
            <p:nvPr/>
          </p:nvPicPr>
          <p:blipFill rotWithShape="1">
            <a:blip r:embed="rId3" cstate="print"/>
            <a:srcRect l="13717" r="11813" b="8489"/>
            <a:stretch/>
          </p:blipFill>
          <p:spPr>
            <a:xfrm>
              <a:off x="1249388" y="3030514"/>
              <a:ext cx="2206488" cy="1995396"/>
            </a:xfrm>
            <a:prstGeom prst="rect">
              <a:avLst/>
            </a:prstGeom>
          </p:spPr>
        </p:pic>
        <p:sp>
          <p:nvSpPr>
            <p:cNvPr id="16" name="Rectangle 15">
              <a:extLst>
                <a:ext uri="{FF2B5EF4-FFF2-40B4-BE49-F238E27FC236}">
                  <a16:creationId xmlns:a16="http://schemas.microsoft.com/office/drawing/2014/main" xmlns="" id="{1DE22E17-40D2-4B10-948B-FAFD4C4AFB6D}"/>
                </a:ext>
              </a:extLst>
            </p:cNvPr>
            <p:cNvSpPr/>
            <p:nvPr/>
          </p:nvSpPr>
          <p:spPr>
            <a:xfrm>
              <a:off x="1043607" y="3030514"/>
              <a:ext cx="8780485" cy="1899153"/>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xmlns="" id="{DAAEC431-7C07-47C1-B9EA-D7F2FD70AF77}"/>
              </a:ext>
            </a:extLst>
          </p:cNvPr>
          <p:cNvSpPr/>
          <p:nvPr/>
        </p:nvSpPr>
        <p:spPr>
          <a:xfrm>
            <a:off x="181623" y="4774266"/>
            <a:ext cx="8780486" cy="1200329"/>
          </a:xfrm>
          <a:prstGeom prst="rect">
            <a:avLst/>
          </a:prstGeom>
          <a:solidFill>
            <a:schemeClr val="bg1"/>
          </a:solidFill>
          <a:ln>
            <a:solidFill>
              <a:srgbClr val="FFC000"/>
            </a:solidFill>
          </a:ln>
        </p:spPr>
        <p:txBody>
          <a:bodyPr wrap="square">
            <a:spAutoFit/>
          </a:bodyPr>
          <a:lstStyle/>
          <a:p>
            <a:pPr algn="just"/>
            <a:r>
              <a:rPr lang="bg-BG" sz="1800" dirty="0">
                <a:solidFill>
                  <a:srgbClr val="0070C0"/>
                </a:solidFill>
                <a:latin typeface="Segoe UI" panose="020B0502040204020203" pitchFamily="34" charset="0"/>
                <a:cs typeface="Segoe UI" panose="020B0502040204020203" pitchFamily="34" charset="0"/>
              </a:rPr>
              <a:t>Във всички изброени случаи преместването на свързани електрически заряди води до пространствено разделяне на разноименни електрически товари и до образуване на електрическо поле, действащо в обратна посока на приложеното отвън.</a:t>
            </a:r>
            <a:endParaRPr lang="en-US" sz="1800" dirty="0">
              <a:solidFill>
                <a:srgbClr val="0070C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265289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23</a:t>
            </a:fld>
            <a:endParaRPr lang="en-US" altLang="en-US" dirty="0"/>
          </a:p>
        </p:txBody>
      </p:sp>
      <mc:AlternateContent xmlns:mc="http://schemas.openxmlformats.org/markup-compatibility/2006">
        <mc:Choice xmlns:a14="http://schemas.microsoft.com/office/drawing/2010/main" xmlns="" Requires="a14">
          <p:sp>
            <p:nvSpPr>
              <p:cNvPr id="12" name="Rectangle 11">
                <a:extLst>
                  <a:ext uri="{FF2B5EF4-FFF2-40B4-BE49-F238E27FC236}">
                    <a16:creationId xmlns:a16="http://schemas.microsoft.com/office/drawing/2014/main" id="{EF951769-294A-49DB-87FD-BED0F7A1E67C}"/>
                  </a:ext>
                </a:extLst>
              </p:cNvPr>
              <p:cNvSpPr/>
              <p:nvPr/>
            </p:nvSpPr>
            <p:spPr>
              <a:xfrm>
                <a:off x="183669" y="2596765"/>
                <a:ext cx="8776661" cy="3217291"/>
              </a:xfrm>
              <a:prstGeom prst="rect">
                <a:avLst/>
              </a:prstGeom>
              <a:solidFill>
                <a:schemeClr val="bg1"/>
              </a:solidFill>
              <a:ln>
                <a:solidFill>
                  <a:srgbClr val="FFC000"/>
                </a:solidFill>
              </a:ln>
            </p:spPr>
            <p:txBody>
              <a:bodyPr wrap="square">
                <a:spAutoFit/>
              </a:bodyPr>
              <a:lstStyle/>
              <a:p>
                <a:pPr marR="0" indent="457200" algn="just">
                  <a:spcBef>
                    <a:spcPts val="600"/>
                  </a:spcBef>
                  <a:spcAft>
                    <a:spcPts val="600"/>
                  </a:spcAft>
                </a:pPr>
                <a:r>
                  <a:rPr lang="bg-BG" sz="1800" dirty="0">
                    <a:latin typeface="Segoe UI" panose="020B0502040204020203" pitchFamily="34" charset="0"/>
                    <a:ea typeface="Segoe UI" panose="020B0502040204020203" pitchFamily="34" charset="0"/>
                    <a:cs typeface="Segoe UI" panose="020B0502040204020203" pitchFamily="34" charset="0"/>
                  </a:rPr>
                  <a:t>Човешкият организъм в значителна степен се състои от биологични течности, а те са електролити, съдържащи голямо количество йони, които участват в обменните процеси. Под влиянието на външно постоянно електрическо поле тези йони се задвижват със съответна скорост в съответна посока, т.е. протича постоянен ток. Преминаването му се съпътства от редица процеси - електрофореза, електролиза, електроосмоза, образуване на топлина, поляризация. </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marR="0" indent="457200" algn="just">
                  <a:spcBef>
                    <a:spcPts val="0"/>
                  </a:spcBef>
                  <a:spcAft>
                    <a:spcPts val="0"/>
                  </a:spcAft>
                </a:pP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Биологичните ефекти на електричния ток в най-голяма степен зависят от </a:t>
                </a:r>
                <a:r>
                  <a:rPr lang="bg-BG" sz="1800" i="1" dirty="0">
                    <a:solidFill>
                      <a:srgbClr val="0070C0"/>
                    </a:solidFill>
                    <a:latin typeface="Segoe UI" panose="020B0502040204020203" pitchFamily="34" charset="0"/>
                    <a:ea typeface="Segoe UI" panose="020B0502040204020203" pitchFamily="34" charset="0"/>
                    <a:cs typeface="Segoe UI" panose="020B0502040204020203" pitchFamily="34" charset="0"/>
                  </a:rPr>
                  <a:t>плътността на тока</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 Тя е</a:t>
                </a:r>
                <a:r>
                  <a:rPr lang="bg-BG" sz="1800" i="1" spc="100" dirty="0">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големината на тока, протичащ през единица площ, напречна на посоката му </a:t>
                </a:r>
                <a:r>
                  <a:rPr lang="en-US" sz="1800" dirty="0">
                    <a:solidFill>
                      <a:srgbClr val="000000"/>
                    </a:solidFill>
                    <a:latin typeface="Segoe UI" panose="020B0502040204020203" pitchFamily="34" charset="0"/>
                    <a:ea typeface="Segoe UI" panose="020B0502040204020203" pitchFamily="34" charset="0"/>
                    <a:cs typeface="Segoe UI" panose="020B0502040204020203" pitchFamily="34" charset="0"/>
                  </a:rPr>
                  <a:t>(</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14:m>
                  <m:oMath xmlns:m="http://schemas.openxmlformats.org/officeDocument/2006/math">
                    <m:r>
                      <a:rPr lang="en-US" sz="24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𝒊</m:t>
                    </m:r>
                    <m:r>
                      <a:rPr lang="en-US" sz="24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24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f>
                      <m:fPr>
                        <m:ctrlPr>
                          <a:rPr lang="bg-BG" sz="2400" b="1" i="1" dirty="0" smtClean="0">
                            <a:solidFill>
                              <a:srgbClr val="FF0000"/>
                            </a:solidFill>
                            <a:latin typeface="Cambria Math" panose="02040503050406030204" pitchFamily="18" charset="0"/>
                            <a:cs typeface="Segoe UI" panose="020B0502040204020203" pitchFamily="34" charset="0"/>
                          </a:rPr>
                        </m:ctrlPr>
                      </m:fPr>
                      <m:num>
                        <m:r>
                          <a:rPr lang="en-US" sz="24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num>
                      <m:den>
                        <m:r>
                          <a:rPr lang="en-US" sz="24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𝑺</m:t>
                        </m:r>
                      </m:den>
                    </m:f>
                  </m:oMath>
                </a14:m>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en-US" sz="1800" dirty="0">
                    <a:solidFill>
                      <a:srgbClr val="000000"/>
                    </a:solidFill>
                    <a:latin typeface="Segoe UI" panose="020B0502040204020203" pitchFamily="34" charset="0"/>
                    <a:ea typeface="Segoe UI" panose="020B0502040204020203" pitchFamily="34" charset="0"/>
                    <a:cs typeface="Segoe UI" panose="020B0502040204020203" pitchFamily="34" charset="0"/>
                  </a:rPr>
                  <a:t>).</a:t>
                </a:r>
                <a:endParaRPr lang="en-US" sz="1800" i="1" spc="100" dirty="0">
                  <a:effectLst/>
                  <a:latin typeface="Segoe UI" panose="020B0502040204020203" pitchFamily="34" charset="0"/>
                  <a:ea typeface="Calibri" panose="020F0502020204030204" pitchFamily="34" charset="0"/>
                  <a:cs typeface="Segoe UI" panose="020B0502040204020203" pitchFamily="34" charset="0"/>
                </a:endParaRPr>
              </a:p>
            </p:txBody>
          </p:sp>
        </mc:Choice>
        <mc:Fallback>
          <p:sp>
            <p:nvSpPr>
              <p:cNvPr id="12" name="Rectangle 11">
                <a:extLst>
                  <a:ext uri="{FF2B5EF4-FFF2-40B4-BE49-F238E27FC236}">
                    <a16:creationId xmlns:a16="http://schemas.microsoft.com/office/drawing/2014/main" xmlns="" xmlns:a14="http://schemas.microsoft.com/office/drawing/2010/main" id="{EF951769-294A-49DB-87FD-BED0F7A1E67C}"/>
                  </a:ext>
                </a:extLst>
              </p:cNvPr>
              <p:cNvSpPr>
                <a:spLocks noRot="1" noChangeAspect="1" noMove="1" noResize="1" noEditPoints="1" noAdjustHandles="1" noChangeArrowheads="1" noChangeShapeType="1" noTextEdit="1"/>
              </p:cNvSpPr>
              <p:nvPr/>
            </p:nvSpPr>
            <p:spPr>
              <a:xfrm>
                <a:off x="183669" y="2596765"/>
                <a:ext cx="8776661" cy="3217291"/>
              </a:xfrm>
              <a:prstGeom prst="rect">
                <a:avLst/>
              </a:prstGeom>
              <a:blipFill>
                <a:blip r:embed="rId2" cstate="print"/>
                <a:stretch>
                  <a:fillRect l="-485" t="-755" r="-555"/>
                </a:stretch>
              </a:blipFill>
              <a:ln>
                <a:solidFill>
                  <a:srgbClr val="FFC000"/>
                </a:solidFill>
              </a:ln>
            </p:spPr>
            <p:txBody>
              <a:bodyPr/>
              <a:lstStyle/>
              <a:p>
                <a:r>
                  <a:rPr lang="en-US">
                    <a:noFill/>
                  </a:rPr>
                  <a:t> </a:t>
                </a:r>
              </a:p>
            </p:txBody>
          </p:sp>
        </mc:Fallback>
      </mc:AlternateContent>
      <p:sp>
        <p:nvSpPr>
          <p:cNvPr id="13" name="Rectangle 12">
            <a:extLst>
              <a:ext uri="{FF2B5EF4-FFF2-40B4-BE49-F238E27FC236}">
                <a16:creationId xmlns:a16="http://schemas.microsoft.com/office/drawing/2014/main" xmlns="" id="{15B1D466-2E58-4B20-A135-4E49F7C93918}"/>
              </a:ext>
            </a:extLst>
          </p:cNvPr>
          <p:cNvSpPr/>
          <p:nvPr/>
        </p:nvSpPr>
        <p:spPr>
          <a:xfrm>
            <a:off x="-14952" y="881691"/>
            <a:ext cx="8028892" cy="461665"/>
          </a:xfrm>
          <a:prstGeom prst="rect">
            <a:avLst/>
          </a:prstGeom>
        </p:spPr>
        <p:txBody>
          <a:bodyPr wrap="square">
            <a:spAutoFit/>
          </a:bodyPr>
          <a:lstStyle/>
          <a:p>
            <a:pPr marR="0" algn="ctr">
              <a:spcBef>
                <a:spcPts val="0"/>
              </a:spcBef>
              <a:spcAft>
                <a:spcPts val="720"/>
              </a:spcAft>
            </a:pPr>
            <a:r>
              <a:rPr lang="bg-BG" sz="2400" b="1" dirty="0">
                <a:latin typeface="+mj-lt"/>
                <a:ea typeface="Segoe UI" panose="020B0502040204020203" pitchFamily="34" charset="0"/>
                <a:cs typeface="Segoe UI" panose="020B0502040204020203" pitchFamily="34" charset="0"/>
              </a:rPr>
              <a:t>БИОЛОГИЧНИ ЕФЕКТИ НА ЕЛЕКТРИЧЕСКИЯ ТОК</a:t>
            </a:r>
            <a:endParaRPr lang="en-US" sz="2400" b="1" dirty="0">
              <a:latin typeface="+mj-lt"/>
              <a:ea typeface="Segoe UI" panose="020B0502040204020203" pitchFamily="34" charset="0"/>
              <a:cs typeface="Segoe UI" panose="020B0502040204020203" pitchFamily="34" charset="0"/>
            </a:endParaRPr>
          </a:p>
        </p:txBody>
      </p:sp>
      <p:sp>
        <p:nvSpPr>
          <p:cNvPr id="14" name="Rectangle 13">
            <a:extLst>
              <a:ext uri="{FF2B5EF4-FFF2-40B4-BE49-F238E27FC236}">
                <a16:creationId xmlns:a16="http://schemas.microsoft.com/office/drawing/2014/main" xmlns="" id="{CEFCFBD3-05E3-4985-947C-9BDA96C0DDD5}"/>
              </a:ext>
            </a:extLst>
          </p:cNvPr>
          <p:cNvSpPr/>
          <p:nvPr/>
        </p:nvSpPr>
        <p:spPr>
          <a:xfrm>
            <a:off x="827584" y="1982217"/>
            <a:ext cx="6948772" cy="461665"/>
          </a:xfrm>
          <a:prstGeom prst="rect">
            <a:avLst/>
          </a:prstGeom>
        </p:spPr>
        <p:txBody>
          <a:bodyPr wrap="square">
            <a:spAutoFit/>
          </a:bodyPr>
          <a:lstStyle/>
          <a:p>
            <a:pPr marL="101600" marR="0" indent="342900" algn="just">
              <a:spcBef>
                <a:spcPts val="0"/>
              </a:spcBef>
              <a:spcAft>
                <a:spcPts val="435"/>
              </a:spcAft>
            </a:pPr>
            <a:r>
              <a:rPr lang="bg-BG" sz="2400" b="1" dirty="0">
                <a:latin typeface="Segoe UI" panose="020B0502040204020203" pitchFamily="34" charset="0"/>
                <a:ea typeface="Segoe UI" panose="020B0502040204020203" pitchFamily="34" charset="0"/>
                <a:cs typeface="Segoe UI" panose="020B0502040204020203" pitchFamily="34" charset="0"/>
              </a:rPr>
              <a:t>Биологични ефекти на постоянния ток</a:t>
            </a:r>
            <a:endParaRPr lang="en-US" sz="2400" b="1" dirty="0">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107623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24</a:t>
            </a:fld>
            <a:endParaRPr lang="en-US" altLang="en-US" dirty="0"/>
          </a:p>
        </p:txBody>
      </p:sp>
      <p:sp>
        <p:nvSpPr>
          <p:cNvPr id="14" name="Rectangle 13">
            <a:extLst>
              <a:ext uri="{FF2B5EF4-FFF2-40B4-BE49-F238E27FC236}">
                <a16:creationId xmlns:a16="http://schemas.microsoft.com/office/drawing/2014/main" xmlns="" id="{A1C42C99-ABE6-4746-8F6D-154881CB8888}"/>
              </a:ext>
            </a:extLst>
          </p:cNvPr>
          <p:cNvSpPr/>
          <p:nvPr/>
        </p:nvSpPr>
        <p:spPr>
          <a:xfrm>
            <a:off x="309674" y="2135026"/>
            <a:ext cx="8640960" cy="1754326"/>
          </a:xfrm>
          <a:prstGeom prst="rect">
            <a:avLst/>
          </a:prstGeom>
          <a:solidFill>
            <a:schemeClr val="bg1"/>
          </a:solidFill>
          <a:ln>
            <a:solidFill>
              <a:srgbClr val="FFC000"/>
            </a:solidFill>
          </a:ln>
        </p:spPr>
        <p:txBody>
          <a:bodyPr wrap="square">
            <a:spAutoFit/>
          </a:bodyPr>
          <a:lstStyle/>
          <a:p>
            <a:pPr marL="0" marR="0" indent="406400" algn="just">
              <a:spcBef>
                <a:spcPts val="0"/>
              </a:spcBef>
              <a:spcAft>
                <a:spcPts val="300"/>
              </a:spcAft>
            </a:pP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Първичното биологично действие на постоянния ток е свързано с движение на йони, с тяхното разделяне и промяна на концентрацията им в различни участъци на клетките и тъканите. Тези ефекти се използват за терапевтични цели, тъй като повлияват обменните процеси в биологичните тъкани. Могат да се придвижват и недисоциирани молекули, притежаващи частични електрични товари (електрофореза).</a:t>
            </a:r>
            <a:endParaRPr lang="en-US" sz="1800" dirty="0">
              <a:latin typeface="Franklin Gothic Book" panose="020B0503020102020204" pitchFamily="34" charset="0"/>
              <a:ea typeface="Franklin Gothic Book" panose="020B0503020102020204" pitchFamily="34" charset="0"/>
              <a:cs typeface="Franklin Gothic Book" panose="020B0503020102020204" pitchFamily="34" charset="0"/>
            </a:endParaRPr>
          </a:p>
        </p:txBody>
      </p:sp>
      <p:sp>
        <p:nvSpPr>
          <p:cNvPr id="15" name="Rectangle 14">
            <a:extLst>
              <a:ext uri="{FF2B5EF4-FFF2-40B4-BE49-F238E27FC236}">
                <a16:creationId xmlns:a16="http://schemas.microsoft.com/office/drawing/2014/main" xmlns="" id="{9C50FDCD-F8F4-4EDC-A0DE-B812C459771B}"/>
              </a:ext>
            </a:extLst>
          </p:cNvPr>
          <p:cNvSpPr/>
          <p:nvPr/>
        </p:nvSpPr>
        <p:spPr>
          <a:xfrm>
            <a:off x="309674" y="4053213"/>
            <a:ext cx="8640960" cy="2031325"/>
          </a:xfrm>
          <a:prstGeom prst="rect">
            <a:avLst/>
          </a:prstGeom>
          <a:solidFill>
            <a:schemeClr val="bg1"/>
          </a:solidFill>
          <a:ln>
            <a:solidFill>
              <a:srgbClr val="FFC000"/>
            </a:solidFill>
          </a:ln>
        </p:spPr>
        <p:txBody>
          <a:bodyPr wrap="square">
            <a:spAutoFit/>
          </a:bodyPr>
          <a:lstStyle/>
          <a:p>
            <a:pPr marL="0" marR="0" indent="406400" algn="just">
              <a:spcBef>
                <a:spcPts val="0"/>
              </a:spcBef>
              <a:spcAft>
                <a:spcPts val="520"/>
              </a:spcAft>
            </a:pP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Ефектите от преминаване на електричество през тялото зависят от плътността на тока, но и от фактор-- като влажност на кожата, площ и разположение на областта на контакт, продължителност на контакта. Общият диапазон от ефекти включва меко изтръпване, спазъм на мускулите, парализа на дихателните органи, увреждания на централната нервна система, загуба на съзнание, изгаряния и дори смърт (при напрежения 500 - 1 000 волта и ток 1-2 ампера). Непосредствената причина за смъртта най-често е спиране на сърцето.</a:t>
            </a:r>
            <a:endParaRPr lang="en-US" sz="1800" dirty="0">
              <a:latin typeface="Franklin Gothic Book" panose="020B0503020102020204" pitchFamily="34" charset="0"/>
              <a:ea typeface="Franklin Gothic Book" panose="020B0503020102020204" pitchFamily="34" charset="0"/>
              <a:cs typeface="Franklin Gothic Book" panose="020B0503020102020204" pitchFamily="34" charset="0"/>
            </a:endParaRPr>
          </a:p>
        </p:txBody>
      </p:sp>
      <p:sp>
        <p:nvSpPr>
          <p:cNvPr id="16" name="Rectangle 15">
            <a:extLst>
              <a:ext uri="{FF2B5EF4-FFF2-40B4-BE49-F238E27FC236}">
                <a16:creationId xmlns:a16="http://schemas.microsoft.com/office/drawing/2014/main" xmlns="" id="{B63C1CEE-3AE9-4C70-BEA7-982CC3600A61}"/>
              </a:ext>
            </a:extLst>
          </p:cNvPr>
          <p:cNvSpPr/>
          <p:nvPr/>
        </p:nvSpPr>
        <p:spPr>
          <a:xfrm>
            <a:off x="301557" y="548680"/>
            <a:ext cx="7488832" cy="1477328"/>
          </a:xfrm>
          <a:prstGeom prst="rect">
            <a:avLst/>
          </a:prstGeom>
          <a:solidFill>
            <a:schemeClr val="bg1"/>
          </a:solidFill>
          <a:ln>
            <a:solidFill>
              <a:srgbClr val="FFC000"/>
            </a:solidFill>
          </a:ln>
        </p:spPr>
        <p:txBody>
          <a:bodyPr wrap="square">
            <a:spAutoFit/>
          </a:bodyPr>
          <a:lstStyle/>
          <a:p>
            <a:pPr marL="0" marR="0" indent="406400" algn="just">
              <a:spcBef>
                <a:spcPts val="0"/>
              </a:spcBef>
              <a:spcAft>
                <a:spcPts val="300"/>
              </a:spcAft>
            </a:pP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Постоянният ток преминава през структури с най-ниско съпротивление- нервни влакна, кръвоносни -- лимфни съдове, междуклетъчни пространства. Най-висока проводимост имат ликвора и кръвната плазма. На телесните мазнини тя е около 10 пъти по-ниска, на сухата кожа -100 000, а на костите -10 000 000 пъти.</a:t>
            </a:r>
            <a:endParaRPr lang="en-US" sz="1800" dirty="0">
              <a:latin typeface="Franklin Gothic Book" panose="020B0503020102020204" pitchFamily="34" charset="0"/>
              <a:ea typeface="Franklin Gothic Book" panose="020B0503020102020204" pitchFamily="34" charset="0"/>
              <a:cs typeface="Franklin Gothic Book" panose="020B0503020102020204" pitchFamily="34" charset="0"/>
            </a:endParaRPr>
          </a:p>
        </p:txBody>
      </p:sp>
    </p:spTree>
    <p:extLst>
      <p:ext uri="{BB962C8B-B14F-4D97-AF65-F5344CB8AC3E}">
        <p14:creationId xmlns:p14="http://schemas.microsoft.com/office/powerpoint/2010/main" xmlns="" val="354762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25</a:t>
            </a:fld>
            <a:endParaRPr lang="en-US" altLang="en-US" dirty="0"/>
          </a:p>
        </p:txBody>
      </p:sp>
      <p:sp>
        <p:nvSpPr>
          <p:cNvPr id="10" name="Rectangle 9">
            <a:extLst>
              <a:ext uri="{FF2B5EF4-FFF2-40B4-BE49-F238E27FC236}">
                <a16:creationId xmlns:a16="http://schemas.microsoft.com/office/drawing/2014/main" xmlns="" id="{EDFD8CF8-8A1C-49AB-AB4B-F2F7A50342B5}"/>
              </a:ext>
            </a:extLst>
          </p:cNvPr>
          <p:cNvSpPr/>
          <p:nvPr/>
        </p:nvSpPr>
        <p:spPr>
          <a:xfrm>
            <a:off x="300488" y="335119"/>
            <a:ext cx="7319156" cy="430887"/>
          </a:xfrm>
          <a:prstGeom prst="rect">
            <a:avLst/>
          </a:prstGeom>
          <a:solidFill>
            <a:schemeClr val="bg1"/>
          </a:solidFill>
        </p:spPr>
        <p:txBody>
          <a:bodyPr wrap="square">
            <a:spAutoFit/>
          </a:bodyPr>
          <a:lstStyle/>
          <a:p>
            <a:pPr marL="0" marR="0" indent="368300" algn="just">
              <a:spcBef>
                <a:spcPts val="0"/>
              </a:spcBef>
              <a:spcAft>
                <a:spcPts val="550"/>
              </a:spcAft>
            </a:pPr>
            <a:r>
              <a:rPr lang="bg-BG" sz="2200" b="1" cap="small" dirty="0">
                <a:solidFill>
                  <a:srgbClr val="000000"/>
                </a:solidFill>
                <a:latin typeface="+mj-lt"/>
                <a:ea typeface="Franklin Gothic Book" panose="020B0503020102020204" pitchFamily="34" charset="0"/>
                <a:cs typeface="Segoe UI" panose="020B0502040204020203" pitchFamily="34" charset="0"/>
              </a:rPr>
              <a:t>Медицински приложения на електрически токове</a:t>
            </a:r>
            <a:endParaRPr lang="en-US" sz="2200" b="1" dirty="0">
              <a:latin typeface="+mj-lt"/>
              <a:ea typeface="Franklin Gothic Book" panose="020B0503020102020204" pitchFamily="34" charset="0"/>
              <a:cs typeface="Segoe UI" panose="020B0502040204020203" pitchFamily="34" charset="0"/>
            </a:endParaRPr>
          </a:p>
        </p:txBody>
      </p:sp>
      <p:sp>
        <p:nvSpPr>
          <p:cNvPr id="11" name="Rectangle 10">
            <a:extLst>
              <a:ext uri="{FF2B5EF4-FFF2-40B4-BE49-F238E27FC236}">
                <a16:creationId xmlns:a16="http://schemas.microsoft.com/office/drawing/2014/main" xmlns="" id="{F4D7E7B4-AA7B-4947-96BA-0697A601FFAA}"/>
              </a:ext>
            </a:extLst>
          </p:cNvPr>
          <p:cNvSpPr/>
          <p:nvPr/>
        </p:nvSpPr>
        <p:spPr>
          <a:xfrm>
            <a:off x="370015" y="911235"/>
            <a:ext cx="7416824" cy="769441"/>
          </a:xfrm>
          <a:prstGeom prst="rect">
            <a:avLst/>
          </a:prstGeom>
          <a:solidFill>
            <a:schemeClr val="bg1"/>
          </a:solidFill>
        </p:spPr>
        <p:txBody>
          <a:bodyPr wrap="square">
            <a:spAutoFit/>
          </a:bodyPr>
          <a:lstStyle/>
          <a:p>
            <a:pPr marL="0" marR="0" indent="368300" algn="ctr">
              <a:spcBef>
                <a:spcPts val="0"/>
              </a:spcBef>
              <a:spcAft>
                <a:spcPts val="400"/>
              </a:spcAft>
            </a:pPr>
            <a:r>
              <a:rPr lang="bg-BG" sz="2200" b="1" dirty="0">
                <a:latin typeface="Segoe UI" panose="020B0502040204020203" pitchFamily="34" charset="0"/>
                <a:ea typeface="Franklin Gothic Book" panose="020B0503020102020204" pitchFamily="34" charset="0"/>
                <a:cs typeface="Segoe UI" panose="020B0502040204020203" pitchFamily="34" charset="0"/>
              </a:rPr>
              <a:t>Терапевтични и диагностични приложения на постоянния ток</a:t>
            </a:r>
            <a:endParaRPr lang="en-US" sz="2200" b="1" dirty="0">
              <a:latin typeface="Segoe UI" panose="020B0502040204020203" pitchFamily="34" charset="0"/>
              <a:ea typeface="Franklin Gothic Book" panose="020B0503020102020204" pitchFamily="34" charset="0"/>
              <a:cs typeface="Segoe UI" panose="020B0502040204020203" pitchFamily="34" charset="0"/>
            </a:endParaRPr>
          </a:p>
        </p:txBody>
      </p:sp>
      <p:grpSp>
        <p:nvGrpSpPr>
          <p:cNvPr id="15" name="Group 14">
            <a:extLst>
              <a:ext uri="{FF2B5EF4-FFF2-40B4-BE49-F238E27FC236}">
                <a16:creationId xmlns:a16="http://schemas.microsoft.com/office/drawing/2014/main" xmlns="" id="{613F483C-C0ED-420B-9CB8-06176237F4C1}"/>
              </a:ext>
            </a:extLst>
          </p:cNvPr>
          <p:cNvGrpSpPr/>
          <p:nvPr/>
        </p:nvGrpSpPr>
        <p:grpSpPr>
          <a:xfrm>
            <a:off x="300488" y="1880828"/>
            <a:ext cx="8543024" cy="4198093"/>
            <a:chOff x="300488" y="2039219"/>
            <a:chExt cx="8543024" cy="4198093"/>
          </a:xfrm>
        </p:grpSpPr>
        <p:sp>
          <p:nvSpPr>
            <p:cNvPr id="9" name="Rectangle 8">
              <a:extLst>
                <a:ext uri="{FF2B5EF4-FFF2-40B4-BE49-F238E27FC236}">
                  <a16:creationId xmlns:a16="http://schemas.microsoft.com/office/drawing/2014/main" xmlns="" id="{5A7F74BC-1F7D-487D-BD30-8D43E837170E}"/>
                </a:ext>
              </a:extLst>
            </p:cNvPr>
            <p:cNvSpPr/>
            <p:nvPr/>
          </p:nvSpPr>
          <p:spPr>
            <a:xfrm>
              <a:off x="378844" y="4041068"/>
              <a:ext cx="8386312" cy="2062103"/>
            </a:xfrm>
            <a:prstGeom prst="rect">
              <a:avLst/>
            </a:prstGeom>
            <a:solidFill>
              <a:schemeClr val="bg1"/>
            </a:solidFill>
            <a:ln>
              <a:solidFill>
                <a:srgbClr val="00B050"/>
              </a:solidFill>
            </a:ln>
          </p:spPr>
          <p:txBody>
            <a:bodyPr wrap="square">
              <a:spAutoFit/>
            </a:bodyPr>
            <a:lstStyle/>
            <a:p>
              <a:pPr marL="0" marR="0" indent="368300" algn="just">
                <a:spcBef>
                  <a:spcPts val="0"/>
                </a:spcBef>
                <a:spcAft>
                  <a:spcPts val="0"/>
                </a:spcAft>
              </a:pPr>
              <a:r>
                <a:rPr lang="bg-BG" sz="16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Галванизацията </a:t>
              </a:r>
              <a:r>
                <a:rPr lang="bg-BG" sz="1600" dirty="0">
                  <a:latin typeface="Segoe UI" panose="020B0502040204020203" pitchFamily="34" charset="0"/>
                  <a:ea typeface="Franklin Gothic Book" panose="020B0503020102020204" pitchFamily="34" charset="0"/>
                  <a:cs typeface="Segoe UI" panose="020B0502040204020203" pitchFamily="34" charset="0"/>
                </a:rPr>
                <a:t>е метод на електролечение, при който през тялото на пациента се пропуска постоянен електрически ток. Обикновено, с помощта на листови метални електроди, обвити с тампони, намокрени с физиологичен разтвор, към даден участък от тялото се прилага напрежение 30-80 V. Площта на тези електроди и силата на преминаващия ток (до 50 </a:t>
              </a:r>
              <a:r>
                <a:rPr lang="en-US" sz="1600" dirty="0">
                  <a:latin typeface="Segoe UI" panose="020B0502040204020203" pitchFamily="34" charset="0"/>
                  <a:ea typeface="Franklin Gothic Book" panose="020B0503020102020204" pitchFamily="34" charset="0"/>
                  <a:cs typeface="Segoe UI" panose="020B0502040204020203" pitchFamily="34" charset="0"/>
                </a:rPr>
                <a:t>mA</a:t>
              </a:r>
              <a:r>
                <a:rPr lang="bg-BG" sz="1600" dirty="0">
                  <a:latin typeface="Segoe UI" panose="020B0502040204020203" pitchFamily="34" charset="0"/>
                  <a:ea typeface="Franklin Gothic Book" panose="020B0503020102020204" pitchFamily="34" charset="0"/>
                  <a:cs typeface="Segoe UI" panose="020B0502040204020203" pitchFamily="34" charset="0"/>
                </a:rPr>
                <a:t>) трябва да са такива, че плътността на тока да не надвишава 0,2 </a:t>
              </a:r>
              <a:r>
                <a:rPr lang="en-US" sz="1600" dirty="0">
                  <a:latin typeface="Segoe UI" panose="020B0502040204020203" pitchFamily="34" charset="0"/>
                  <a:ea typeface="Franklin Gothic Book" panose="020B0503020102020204" pitchFamily="34" charset="0"/>
                  <a:cs typeface="Segoe UI" panose="020B0502040204020203" pitchFamily="34" charset="0"/>
                </a:rPr>
                <a:t>mA /cm</a:t>
              </a:r>
              <a:r>
                <a:rPr lang="en-US" sz="1600" baseline="30000" dirty="0">
                  <a:latin typeface="Segoe UI" panose="020B0502040204020203" pitchFamily="34" charset="0"/>
                  <a:ea typeface="Franklin Gothic Book" panose="020B0503020102020204" pitchFamily="34" charset="0"/>
                  <a:cs typeface="Segoe UI" panose="020B0502040204020203" pitchFamily="34" charset="0"/>
                </a:rPr>
                <a:t>2</a:t>
              </a:r>
              <a:r>
                <a:rPr lang="en-US" sz="1600" dirty="0">
                  <a:latin typeface="Segoe UI" panose="020B0502040204020203" pitchFamily="34" charset="0"/>
                  <a:ea typeface="Franklin Gothic Book" panose="020B0503020102020204" pitchFamily="34" charset="0"/>
                  <a:cs typeface="Segoe UI" panose="020B0502040204020203" pitchFamily="34" charset="0"/>
                </a:rPr>
                <a:t> </a:t>
              </a:r>
              <a:r>
                <a:rPr lang="bg-BG" sz="1600" dirty="0">
                  <a:latin typeface="Segoe UI" panose="020B0502040204020203" pitchFamily="34" charset="0"/>
                  <a:ea typeface="Franklin Gothic Book" panose="020B0503020102020204" pitchFamily="34" charset="0"/>
                  <a:cs typeface="Segoe UI" panose="020B0502040204020203" pitchFamily="34" charset="0"/>
                </a:rPr>
                <a:t>(за кърмачета още по-ниска - 0,02 </a:t>
              </a:r>
              <a:r>
                <a:rPr lang="en-US" sz="1600" dirty="0">
                  <a:latin typeface="Segoe UI" panose="020B0502040204020203" pitchFamily="34" charset="0"/>
                  <a:ea typeface="Franklin Gothic Book" panose="020B0503020102020204" pitchFamily="34" charset="0"/>
                  <a:cs typeface="Segoe UI" panose="020B0502040204020203" pitchFamily="34" charset="0"/>
                </a:rPr>
                <a:t>mA/cm</a:t>
              </a:r>
              <a:r>
                <a:rPr lang="en-US" sz="1600" baseline="30000" dirty="0">
                  <a:latin typeface="Segoe UI" panose="020B0502040204020203" pitchFamily="34" charset="0"/>
                  <a:ea typeface="Franklin Gothic Book" panose="020B0503020102020204" pitchFamily="34" charset="0"/>
                  <a:cs typeface="Segoe UI" panose="020B0502040204020203" pitchFamily="34" charset="0"/>
                </a:rPr>
                <a:t>2</a:t>
              </a:r>
              <a:r>
                <a:rPr lang="en-US" sz="1600" dirty="0">
                  <a:latin typeface="Segoe UI" panose="020B0502040204020203" pitchFamily="34" charset="0"/>
                  <a:ea typeface="Franklin Gothic Book" panose="020B0503020102020204" pitchFamily="34" charset="0"/>
                  <a:cs typeface="Segoe UI" panose="020B0502040204020203" pitchFamily="34" charset="0"/>
                </a:rPr>
                <a:t>, </a:t>
              </a:r>
              <a:r>
                <a:rPr lang="bg-BG" sz="1600" dirty="0">
                  <a:latin typeface="Segoe UI" panose="020B0502040204020203" pitchFamily="34" charset="0"/>
                  <a:ea typeface="Franklin Gothic Book" panose="020B0503020102020204" pitchFamily="34" charset="0"/>
                  <a:cs typeface="Segoe UI" panose="020B0502040204020203" pitchFamily="34" charset="0"/>
                </a:rPr>
                <a:t>а за подрастващи деца - до 0,1 </a:t>
              </a:r>
              <a:r>
                <a:rPr lang="en-US" sz="1600" dirty="0">
                  <a:latin typeface="Segoe UI" panose="020B0502040204020203" pitchFamily="34" charset="0"/>
                  <a:ea typeface="Franklin Gothic Book" panose="020B0503020102020204" pitchFamily="34" charset="0"/>
                  <a:cs typeface="Segoe UI" panose="020B0502040204020203" pitchFamily="34" charset="0"/>
                </a:rPr>
                <a:t>mA/cm</a:t>
              </a:r>
              <a:r>
                <a:rPr lang="en-US" sz="1600" baseline="30000" dirty="0">
                  <a:latin typeface="Segoe UI" panose="020B0502040204020203" pitchFamily="34" charset="0"/>
                  <a:ea typeface="Franklin Gothic Book" panose="020B0503020102020204" pitchFamily="34" charset="0"/>
                  <a:cs typeface="Segoe UI" panose="020B0502040204020203" pitchFamily="34" charset="0"/>
                </a:rPr>
                <a:t>2</a:t>
              </a:r>
              <a:r>
                <a:rPr lang="en-US" sz="1600" dirty="0">
                  <a:latin typeface="Segoe UI" panose="020B0502040204020203" pitchFamily="34" charset="0"/>
                  <a:ea typeface="Franklin Gothic Book" panose="020B0503020102020204" pitchFamily="34" charset="0"/>
                  <a:cs typeface="Segoe UI" panose="020B0502040204020203" pitchFamily="34" charset="0"/>
                </a:rPr>
                <a:t>). </a:t>
              </a:r>
              <a:r>
                <a:rPr lang="bg-BG" sz="1600" dirty="0">
                  <a:latin typeface="Segoe UI" panose="020B0502040204020203" pitchFamily="34" charset="0"/>
                  <a:ea typeface="Franklin Gothic Book" panose="020B0503020102020204" pitchFamily="34" charset="0"/>
                  <a:cs typeface="Segoe UI" panose="020B0502040204020203" pitchFamily="34" charset="0"/>
                </a:rPr>
                <a:t>Използват се и течни електроди във вид на вани, в които се потапят крайниците на пациента.</a:t>
              </a:r>
              <a:endParaRPr lang="en-US" sz="1600" dirty="0">
                <a:latin typeface="Segoe UI" panose="020B0502040204020203" pitchFamily="34" charset="0"/>
                <a:ea typeface="Franklin Gothic Book" panose="020B0503020102020204" pitchFamily="34" charset="0"/>
                <a:cs typeface="Segoe UI" panose="020B0502040204020203" pitchFamily="34" charset="0"/>
              </a:endParaRPr>
            </a:p>
          </p:txBody>
        </p:sp>
        <p:pic>
          <p:nvPicPr>
            <p:cNvPr id="12" name="Picture 11">
              <a:extLst>
                <a:ext uri="{FF2B5EF4-FFF2-40B4-BE49-F238E27FC236}">
                  <a16:creationId xmlns:a16="http://schemas.microsoft.com/office/drawing/2014/main" xmlns="" id="{96F55CEE-ED7D-4118-863C-986B43989498}"/>
                </a:ext>
              </a:extLst>
            </p:cNvPr>
            <p:cNvPicPr>
              <a:picLocks noChangeAspect="1"/>
            </p:cNvPicPr>
            <p:nvPr/>
          </p:nvPicPr>
          <p:blipFill>
            <a:blip r:embed="rId2" cstate="print"/>
            <a:stretch>
              <a:fillRect/>
            </a:stretch>
          </p:blipFill>
          <p:spPr>
            <a:xfrm>
              <a:off x="374710" y="2122315"/>
              <a:ext cx="8421232" cy="1661817"/>
            </a:xfrm>
            <a:prstGeom prst="rect">
              <a:avLst/>
            </a:prstGeom>
          </p:spPr>
        </p:pic>
        <p:sp>
          <p:nvSpPr>
            <p:cNvPr id="14" name="Rectangle 13">
              <a:extLst>
                <a:ext uri="{FF2B5EF4-FFF2-40B4-BE49-F238E27FC236}">
                  <a16:creationId xmlns:a16="http://schemas.microsoft.com/office/drawing/2014/main" xmlns="" id="{BBD0328A-DCD2-4E31-9583-35BDA411B14B}"/>
                </a:ext>
              </a:extLst>
            </p:cNvPr>
            <p:cNvSpPr/>
            <p:nvPr/>
          </p:nvSpPr>
          <p:spPr>
            <a:xfrm>
              <a:off x="300488" y="2039219"/>
              <a:ext cx="8543024" cy="4198093"/>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213626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26</a:t>
            </a:fld>
            <a:endParaRPr lang="en-US" altLang="en-US" dirty="0"/>
          </a:p>
        </p:txBody>
      </p:sp>
      <p:sp>
        <p:nvSpPr>
          <p:cNvPr id="16" name="Rectangle 15">
            <a:extLst>
              <a:ext uri="{FF2B5EF4-FFF2-40B4-BE49-F238E27FC236}">
                <a16:creationId xmlns:a16="http://schemas.microsoft.com/office/drawing/2014/main" xmlns="" id="{73D6FF93-F4D4-4700-ABEB-1CCADEC4CBF1}"/>
              </a:ext>
            </a:extLst>
          </p:cNvPr>
          <p:cNvSpPr/>
          <p:nvPr/>
        </p:nvSpPr>
        <p:spPr>
          <a:xfrm>
            <a:off x="247880" y="767395"/>
            <a:ext cx="7596844" cy="2031325"/>
          </a:xfrm>
          <a:prstGeom prst="rect">
            <a:avLst/>
          </a:prstGeom>
          <a:solidFill>
            <a:schemeClr val="bg1"/>
          </a:solidFill>
          <a:ln>
            <a:solidFill>
              <a:srgbClr val="FFC000"/>
            </a:solidFill>
          </a:ln>
        </p:spPr>
        <p:txBody>
          <a:bodyPr wrap="square">
            <a:spAutoFit/>
          </a:bodyPr>
          <a:lstStyle/>
          <a:p>
            <a:pPr marL="0" marR="127000" indent="393700" algn="just">
              <a:spcBef>
                <a:spcPts val="0"/>
              </a:spcBef>
              <a:spcAft>
                <a:spcPts val="300"/>
              </a:spcAft>
            </a:pP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При методиките на т.нар. </a:t>
            </a:r>
            <a:r>
              <a:rPr lang="bg-BG" sz="1800" i="1" dirty="0">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rPr>
              <a:t>стабилна галванизация</a:t>
            </a: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 електродите са фиксирани към тялото и токът протича непрекъснато. Прилага се и </a:t>
            </a:r>
            <a:r>
              <a:rPr lang="bg-BG" sz="1800" i="1" dirty="0">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rPr>
              <a:t>ритмична галванизация,</a:t>
            </a: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 при която токът протича ритмично през определени паузи, а също и т. нар. </a:t>
            </a:r>
            <a:r>
              <a:rPr lang="bg-BG" sz="1800" i="1" dirty="0">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rPr>
              <a:t>лабилна галванизация</a:t>
            </a: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 - токът протича непрекъснато, но единият електрод е подвижен (четка или валяк) и се движи от манипулиращия върху различни участъци от тялото на пациента.</a:t>
            </a:r>
            <a:endParaRPr lang="en-US" sz="1800" dirty="0">
              <a:latin typeface="Franklin Gothic Book" panose="020B0503020102020204" pitchFamily="34" charset="0"/>
              <a:ea typeface="Franklin Gothic Book" panose="020B0503020102020204" pitchFamily="34" charset="0"/>
              <a:cs typeface="Franklin Gothic Book" panose="020B0503020102020204" pitchFamily="34" charset="0"/>
            </a:endParaRPr>
          </a:p>
        </p:txBody>
      </p:sp>
      <p:sp>
        <p:nvSpPr>
          <p:cNvPr id="17" name="Rectangle 16">
            <a:extLst>
              <a:ext uri="{FF2B5EF4-FFF2-40B4-BE49-F238E27FC236}">
                <a16:creationId xmlns:a16="http://schemas.microsoft.com/office/drawing/2014/main" xmlns="" id="{A72971EC-2FF9-4A38-859C-5163EDF4B478}"/>
              </a:ext>
            </a:extLst>
          </p:cNvPr>
          <p:cNvSpPr/>
          <p:nvPr/>
        </p:nvSpPr>
        <p:spPr>
          <a:xfrm>
            <a:off x="251863" y="3066286"/>
            <a:ext cx="8640274" cy="2900794"/>
          </a:xfrm>
          <a:prstGeom prst="rect">
            <a:avLst/>
          </a:prstGeom>
          <a:solidFill>
            <a:schemeClr val="bg1"/>
          </a:solidFill>
          <a:ln>
            <a:solidFill>
              <a:srgbClr val="FFC000"/>
            </a:solidFill>
          </a:ln>
        </p:spPr>
        <p:txBody>
          <a:bodyPr wrap="square">
            <a:spAutoFit/>
          </a:bodyPr>
          <a:lstStyle/>
          <a:p>
            <a:pPr marL="0" marR="127000" indent="393700" algn="just">
              <a:spcBef>
                <a:spcPts val="0"/>
              </a:spcBef>
              <a:spcAft>
                <a:spcPts val="300"/>
              </a:spcAft>
            </a:pP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Когато площите на електродите са различни, по-активен е електродът с по-малката площ, тъй като под него протича ток с по-голяма плътност. Поради това усещанията на пациента там са по-интензивни. Продължителността на един галванизационен сеанс обикновено е от 5 до 25 минути.</a:t>
            </a:r>
            <a:endParaRPr lang="en-US" sz="1800" dirty="0">
              <a:latin typeface="Franklin Gothic Book" panose="020B0503020102020204" pitchFamily="34" charset="0"/>
              <a:ea typeface="Franklin Gothic Book" panose="020B0503020102020204" pitchFamily="34" charset="0"/>
              <a:cs typeface="Franklin Gothic Book" panose="020B0503020102020204" pitchFamily="34" charset="0"/>
            </a:endParaRPr>
          </a:p>
          <a:p>
            <a:pPr marL="0" marR="127000" indent="393700" algn="just">
              <a:spcBef>
                <a:spcPts val="0"/>
              </a:spcBef>
              <a:spcAft>
                <a:spcPts val="300"/>
              </a:spcAft>
            </a:pP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Протичането на постоянен ток през тъканите предизвиква промени в проницаемостта на клетъчните мембрани и в концентрацията на йоните около тях. В резултат на галванизацията се увеличава лумена на капилярите и проницаемостта на техните стени. Това засилва кръвоснабдяването и трофиката на тъканите, подобрява обмяната на веществата и клетъчния метаболизъм. Въздействието разбира се в голяма степен зависи от силата и плътността на тока.</a:t>
            </a:r>
            <a:endParaRPr lang="en-US" sz="1800" dirty="0">
              <a:latin typeface="Franklin Gothic Book" panose="020B0503020102020204" pitchFamily="34" charset="0"/>
              <a:ea typeface="Franklin Gothic Book" panose="020B0503020102020204" pitchFamily="34" charset="0"/>
              <a:cs typeface="Franklin Gothic Book" panose="020B0503020102020204" pitchFamily="34" charset="0"/>
            </a:endParaRPr>
          </a:p>
        </p:txBody>
      </p:sp>
    </p:spTree>
    <p:extLst>
      <p:ext uri="{BB962C8B-B14F-4D97-AF65-F5344CB8AC3E}">
        <p14:creationId xmlns:p14="http://schemas.microsoft.com/office/powerpoint/2010/main" xmlns="" val="3701368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27</a:t>
            </a:fld>
            <a:endParaRPr lang="en-US" altLang="en-US" dirty="0"/>
          </a:p>
        </p:txBody>
      </p:sp>
      <p:sp>
        <p:nvSpPr>
          <p:cNvPr id="6" name="Rectangle 5">
            <a:extLst>
              <a:ext uri="{FF2B5EF4-FFF2-40B4-BE49-F238E27FC236}">
                <a16:creationId xmlns:a16="http://schemas.microsoft.com/office/drawing/2014/main" xmlns="" id="{E85496C0-C2B6-4D9C-B608-BC2A7DA95EA2}"/>
              </a:ext>
            </a:extLst>
          </p:cNvPr>
          <p:cNvSpPr/>
          <p:nvPr/>
        </p:nvSpPr>
        <p:spPr>
          <a:xfrm>
            <a:off x="575556" y="1952836"/>
            <a:ext cx="7992888" cy="3416320"/>
          </a:xfrm>
          <a:prstGeom prst="rect">
            <a:avLst/>
          </a:prstGeom>
          <a:solidFill>
            <a:schemeClr val="bg1"/>
          </a:solidFill>
          <a:ln>
            <a:solidFill>
              <a:srgbClr val="FFC000"/>
            </a:solidFill>
          </a:ln>
        </p:spPr>
        <p:txBody>
          <a:bodyPr wrap="square">
            <a:spAutoFit/>
          </a:bodyPr>
          <a:lstStyle/>
          <a:p>
            <a:pPr marL="0" marR="127000" indent="393700" algn="just">
              <a:spcBef>
                <a:spcPts val="0"/>
              </a:spcBef>
              <a:spcAft>
                <a:spcPts val="280"/>
              </a:spcAft>
            </a:pP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Установено е, че постоянното и равномерно протичане на постоянен ток понижава възбудимостта. Поради това </a:t>
            </a:r>
            <a:r>
              <a:rPr lang="bg-BG" sz="1800" u="sng" dirty="0">
                <a:latin typeface="Franklin Gothic Book" panose="020B0503020102020204" pitchFamily="34" charset="0"/>
                <a:ea typeface="Franklin Gothic Book" panose="020B0503020102020204" pitchFamily="34" charset="0"/>
                <a:cs typeface="Franklin Gothic Book" panose="020B0503020102020204" pitchFamily="34" charset="0"/>
              </a:rPr>
              <a:t>стабилната галванизация </a:t>
            </a: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най-често се прилага в случаи на патологично </a:t>
            </a:r>
            <a:r>
              <a:rPr lang="bg-BG" sz="1800" i="1" dirty="0">
                <a:solidFill>
                  <a:srgbClr val="0070C0"/>
                </a:solidFill>
                <a:latin typeface="Franklin Gothic Book" panose="020B0503020102020204" pitchFamily="34" charset="0"/>
                <a:ea typeface="Franklin Gothic Book" panose="020B0503020102020204" pitchFamily="34" charset="0"/>
                <a:cs typeface="Franklin Gothic Book" panose="020B0503020102020204" pitchFamily="34" charset="0"/>
              </a:rPr>
              <a:t>повишена възбудимост </a:t>
            </a: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 при синдроми от най-различно естество (невралгии, неврити), при повишена възбудимост на моторния неврон (мускулни спазми), при вазомоторни разстройства (мигрена и периферни съдови синдроми), при неврози, при заболявания на опорно-двигателния апарат и др. Обратно, </a:t>
            </a:r>
            <a:r>
              <a:rPr lang="bg-BG" sz="1800" u="sng" dirty="0">
                <a:latin typeface="Franklin Gothic Book" panose="020B0503020102020204" pitchFamily="34" charset="0"/>
                <a:ea typeface="Franklin Gothic Book" panose="020B0503020102020204" pitchFamily="34" charset="0"/>
                <a:cs typeface="Franklin Gothic Book" panose="020B0503020102020204" pitchFamily="34" charset="0"/>
              </a:rPr>
              <a:t>ритмичната и лабилната галванизация</a:t>
            </a: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 водят до </a:t>
            </a:r>
            <a:r>
              <a:rPr lang="bg-BG" sz="1800" i="1" dirty="0">
                <a:solidFill>
                  <a:srgbClr val="0070C0"/>
                </a:solidFill>
                <a:latin typeface="Franklin Gothic Book" panose="020B0503020102020204" pitchFamily="34" charset="0"/>
                <a:ea typeface="Franklin Gothic Book" panose="020B0503020102020204" pitchFamily="34" charset="0"/>
                <a:cs typeface="Franklin Gothic Book" panose="020B0503020102020204" pitchFamily="34" charset="0"/>
              </a:rPr>
              <a:t>подобряване на възбудимостта</a:t>
            </a: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 Те могат да се прилагат при хипотрофии и хипотонии на мускулите, при парези и парализи. Трябва да се отбележи обаче, че този тип стимулация с постоянен ток на практика рядко се прилага, тъй като силно отстъпва по ефект на стимулацията с нискочестотни променливи токове.</a:t>
            </a:r>
            <a:endParaRPr lang="en-US" sz="1800" dirty="0">
              <a:latin typeface="Franklin Gothic Book" panose="020B0503020102020204" pitchFamily="34" charset="0"/>
              <a:ea typeface="Franklin Gothic Book" panose="020B0503020102020204" pitchFamily="34" charset="0"/>
              <a:cs typeface="Franklin Gothic Book" panose="020B0503020102020204" pitchFamily="34" charset="0"/>
            </a:endParaRPr>
          </a:p>
        </p:txBody>
      </p:sp>
    </p:spTree>
    <p:extLst>
      <p:ext uri="{BB962C8B-B14F-4D97-AF65-F5344CB8AC3E}">
        <p14:creationId xmlns:p14="http://schemas.microsoft.com/office/powerpoint/2010/main" xmlns="" val="3085085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28</a:t>
            </a:fld>
            <a:endParaRPr lang="en-US" altLang="en-US" dirty="0"/>
          </a:p>
        </p:txBody>
      </p:sp>
      <p:grpSp>
        <p:nvGrpSpPr>
          <p:cNvPr id="9" name="Group 8">
            <a:extLst>
              <a:ext uri="{FF2B5EF4-FFF2-40B4-BE49-F238E27FC236}">
                <a16:creationId xmlns:a16="http://schemas.microsoft.com/office/drawing/2014/main" xmlns="" id="{921BF3AA-A5CF-4530-9B75-161D242F7580}"/>
              </a:ext>
            </a:extLst>
          </p:cNvPr>
          <p:cNvGrpSpPr/>
          <p:nvPr/>
        </p:nvGrpSpPr>
        <p:grpSpPr>
          <a:xfrm>
            <a:off x="287524" y="404664"/>
            <a:ext cx="7560841" cy="5724637"/>
            <a:chOff x="179512" y="332656"/>
            <a:chExt cx="7560841" cy="5724637"/>
          </a:xfrm>
        </p:grpSpPr>
        <p:sp>
          <p:nvSpPr>
            <p:cNvPr id="6" name="Rectangle 5">
              <a:extLst>
                <a:ext uri="{FF2B5EF4-FFF2-40B4-BE49-F238E27FC236}">
                  <a16:creationId xmlns:a16="http://schemas.microsoft.com/office/drawing/2014/main" xmlns="" id="{401B706D-9D54-4656-96EF-09D0903AB218}"/>
                </a:ext>
              </a:extLst>
            </p:cNvPr>
            <p:cNvSpPr/>
            <p:nvPr/>
          </p:nvSpPr>
          <p:spPr>
            <a:xfrm>
              <a:off x="251519" y="3429000"/>
              <a:ext cx="7452830" cy="2554545"/>
            </a:xfrm>
            <a:prstGeom prst="rect">
              <a:avLst/>
            </a:prstGeom>
            <a:solidFill>
              <a:schemeClr val="bg1"/>
            </a:solidFill>
            <a:ln>
              <a:solidFill>
                <a:srgbClr val="00B050"/>
              </a:solidFill>
            </a:ln>
          </p:spPr>
          <p:txBody>
            <a:bodyPr wrap="square">
              <a:spAutoFit/>
            </a:bodyPr>
            <a:lstStyle/>
            <a:p>
              <a:pPr marL="0" marR="127000" indent="393700" algn="just">
                <a:spcBef>
                  <a:spcPts val="0"/>
                </a:spcBef>
                <a:spcAft>
                  <a:spcPts val="0"/>
                </a:spcAft>
              </a:pPr>
              <a:r>
                <a:rPr lang="bg-BG" sz="16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Йонофорезата (лекарствена електрофореза) </a:t>
              </a:r>
              <a:r>
                <a:rPr lang="bg-BG" sz="1600" dirty="0">
                  <a:latin typeface="Segoe UI" panose="020B0502040204020203" pitchFamily="34" charset="0"/>
                  <a:ea typeface="Franklin Gothic Book" panose="020B0503020102020204" pitchFamily="34" charset="0"/>
                  <a:cs typeface="Segoe UI" panose="020B0502040204020203" pitchFamily="34" charset="0"/>
                </a:rPr>
                <a:t>е терапевтичен метод, при който лекарства се въвеждат в организма чрез постоянен електричен ток. Физиологичното и терапевтичното действие на йонофорезата се определят от комбинирания ефект на постоянния ток и фармакологичните свойства на въвеждания чрез него медикамент. Въвеждането се извършва електричното поле през потните и мастни жлези, кръвоносни и лимфни капиляри на кожата или лигавиците. Могат да се въвеждат само такива лекарства, които във водна среда дисоциират на йони (йод, аналгин, пеницилин, </a:t>
              </a:r>
              <a:r>
                <a:rPr lang="bg-BG" sz="1600" dirty="0" err="1">
                  <a:latin typeface="Segoe UI" panose="020B0502040204020203" pitchFamily="34" charset="0"/>
                  <a:ea typeface="Franklin Gothic Book" panose="020B0503020102020204" pitchFamily="34" charset="0"/>
                  <a:cs typeface="Segoe UI" panose="020B0502040204020203" pitchFamily="34" charset="0"/>
                </a:rPr>
                <a:t>тетрациклин</a:t>
              </a:r>
              <a:r>
                <a:rPr lang="bg-BG" sz="1600" dirty="0">
                  <a:latin typeface="Segoe UI" panose="020B0502040204020203" pitchFamily="34" charset="0"/>
                  <a:ea typeface="Franklin Gothic Book" panose="020B0503020102020204" pitchFamily="34" charset="0"/>
                  <a:cs typeface="Segoe UI" panose="020B0502040204020203" pitchFamily="34" charset="0"/>
                </a:rPr>
                <a:t>, новокаин, </a:t>
              </a:r>
              <a:r>
                <a:rPr lang="bg-BG" sz="1600" dirty="0" err="1">
                  <a:latin typeface="Segoe UI" panose="020B0502040204020203" pitchFamily="34" charset="0"/>
                  <a:ea typeface="Franklin Gothic Book" panose="020B0503020102020204" pitchFamily="34" charset="0"/>
                  <a:cs typeface="Segoe UI" panose="020B0502040204020203" pitchFamily="34" charset="0"/>
                </a:rPr>
                <a:t>лидокаин</a:t>
              </a:r>
              <a:r>
                <a:rPr lang="bg-BG" sz="1600" dirty="0">
                  <a:latin typeface="Segoe UI" panose="020B0502040204020203" pitchFamily="34" charset="0"/>
                  <a:ea typeface="Franklin Gothic Book" panose="020B0503020102020204" pitchFamily="34" charset="0"/>
                  <a:cs typeface="Segoe UI" panose="020B0502040204020203" pitchFamily="34" charset="0"/>
                </a:rPr>
                <a:t>, </a:t>
              </a:r>
              <a:r>
                <a:rPr lang="bg-BG" sz="1600" dirty="0" err="1">
                  <a:latin typeface="Segoe UI" panose="020B0502040204020203" pitchFamily="34" charset="0"/>
                  <a:ea typeface="Franklin Gothic Book" panose="020B0503020102020204" pitchFamily="34" charset="0"/>
                  <a:cs typeface="Segoe UI" panose="020B0502040204020203" pitchFamily="34" charset="0"/>
                </a:rPr>
                <a:t>нивалин</a:t>
              </a:r>
              <a:r>
                <a:rPr lang="bg-BG" sz="1600" dirty="0">
                  <a:latin typeface="Segoe UI" panose="020B0502040204020203" pitchFamily="34" charset="0"/>
                  <a:ea typeface="Franklin Gothic Book" panose="020B0503020102020204" pitchFamily="34" charset="0"/>
                  <a:cs typeface="Segoe UI" panose="020B0502040204020203" pitchFamily="34" charset="0"/>
                </a:rPr>
                <a:t> и </a:t>
              </a:r>
              <a:r>
                <a:rPr lang="bg-BG" sz="1600" dirty="0" err="1">
                  <a:latin typeface="Segoe UI" panose="020B0502040204020203" pitchFamily="34" charset="0"/>
                  <a:ea typeface="Franklin Gothic Book" panose="020B0503020102020204" pitchFamily="34" charset="0"/>
                  <a:cs typeface="Segoe UI" panose="020B0502040204020203" pitchFamily="34" charset="0"/>
                </a:rPr>
                <a:t>др</a:t>
              </a:r>
              <a:r>
                <a:rPr lang="bg-BG" sz="1600" dirty="0">
                  <a:latin typeface="Segoe UI" panose="020B0502040204020203" pitchFamily="34" charset="0"/>
                  <a:ea typeface="Franklin Gothic Book" panose="020B0503020102020204" pitchFamily="34" charset="0"/>
                  <a:cs typeface="Segoe UI" panose="020B0502040204020203" pitchFamily="34" charset="0"/>
                </a:rPr>
                <a:t>,). </a:t>
              </a:r>
              <a:r>
                <a:rPr lang="bg-BG" sz="1600" dirty="0" err="1">
                  <a:latin typeface="Segoe UI" panose="020B0502040204020203" pitchFamily="34" charset="0"/>
                  <a:ea typeface="Franklin Gothic Book" panose="020B0503020102020204" pitchFamily="34" charset="0"/>
                  <a:cs typeface="Segoe UI" panose="020B0502040204020203" pitchFamily="34" charset="0"/>
                </a:rPr>
                <a:t>Използува</a:t>
              </a:r>
              <a:r>
                <a:rPr lang="bg-BG" sz="1600" dirty="0">
                  <a:latin typeface="Segoe UI" panose="020B0502040204020203" pitchFamily="34" charset="0"/>
                  <a:ea typeface="Franklin Gothic Book" panose="020B0503020102020204" pitchFamily="34" charset="0"/>
                  <a:cs typeface="Segoe UI" panose="020B0502040204020203" pitchFamily="34" charset="0"/>
                </a:rPr>
                <a:t> се апаратура и сила на тока, аналогични на тези при галванизацията.</a:t>
              </a:r>
              <a:endParaRPr lang="en-US" sz="1600" dirty="0">
                <a:latin typeface="Segoe UI" panose="020B0502040204020203" pitchFamily="34" charset="0"/>
                <a:ea typeface="Franklin Gothic Book" panose="020B0503020102020204" pitchFamily="34" charset="0"/>
                <a:cs typeface="Segoe UI" panose="020B0502040204020203" pitchFamily="34" charset="0"/>
              </a:endParaRPr>
            </a:p>
          </p:txBody>
        </p:sp>
        <p:pic>
          <p:nvPicPr>
            <p:cNvPr id="7" name="Picture 6">
              <a:extLst>
                <a:ext uri="{FF2B5EF4-FFF2-40B4-BE49-F238E27FC236}">
                  <a16:creationId xmlns:a16="http://schemas.microsoft.com/office/drawing/2014/main" xmlns="" id="{F1DB847B-6B38-4EDA-8468-34495FEAF370}"/>
                </a:ext>
              </a:extLst>
            </p:cNvPr>
            <p:cNvPicPr>
              <a:picLocks noChangeAspect="1"/>
            </p:cNvPicPr>
            <p:nvPr/>
          </p:nvPicPr>
          <p:blipFill rotWithShape="1">
            <a:blip r:embed="rId2" cstate="print"/>
            <a:srcRect r="6591"/>
            <a:stretch/>
          </p:blipFill>
          <p:spPr>
            <a:xfrm>
              <a:off x="1110389" y="368659"/>
              <a:ext cx="5442811" cy="3060341"/>
            </a:xfrm>
            <a:prstGeom prst="rect">
              <a:avLst/>
            </a:prstGeom>
          </p:spPr>
        </p:pic>
        <p:sp>
          <p:nvSpPr>
            <p:cNvPr id="8" name="Rectangle 7">
              <a:extLst>
                <a:ext uri="{FF2B5EF4-FFF2-40B4-BE49-F238E27FC236}">
                  <a16:creationId xmlns:a16="http://schemas.microsoft.com/office/drawing/2014/main" xmlns="" id="{BAA3A4BB-D1C6-4993-9DAB-0451DA871299}"/>
                </a:ext>
              </a:extLst>
            </p:cNvPr>
            <p:cNvSpPr/>
            <p:nvPr/>
          </p:nvSpPr>
          <p:spPr>
            <a:xfrm>
              <a:off x="179512" y="332656"/>
              <a:ext cx="7560841" cy="5724637"/>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3350540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29</a:t>
            </a:fld>
            <a:endParaRPr lang="en-US" altLang="en-US" dirty="0"/>
          </a:p>
        </p:txBody>
      </p:sp>
      <p:sp>
        <p:nvSpPr>
          <p:cNvPr id="13" name="Rectangle 12">
            <a:extLst>
              <a:ext uri="{FF2B5EF4-FFF2-40B4-BE49-F238E27FC236}">
                <a16:creationId xmlns:a16="http://schemas.microsoft.com/office/drawing/2014/main" xmlns="" id="{3DC8AC73-F71E-4043-B829-87DB5EE4ED44}"/>
              </a:ext>
            </a:extLst>
          </p:cNvPr>
          <p:cNvSpPr/>
          <p:nvPr/>
        </p:nvSpPr>
        <p:spPr>
          <a:xfrm>
            <a:off x="195075" y="3766144"/>
            <a:ext cx="8784604" cy="2308324"/>
          </a:xfrm>
          <a:prstGeom prst="rect">
            <a:avLst/>
          </a:prstGeom>
          <a:solidFill>
            <a:schemeClr val="bg1"/>
          </a:solidFill>
          <a:ln>
            <a:solidFill>
              <a:srgbClr val="FFC000"/>
            </a:solidFill>
          </a:ln>
        </p:spPr>
        <p:txBody>
          <a:bodyPr wrap="square">
            <a:spAutoFit/>
          </a:bodyPr>
          <a:lstStyle/>
          <a:p>
            <a:pPr marL="0" marR="127000" indent="393700" algn="just">
              <a:spcBef>
                <a:spcPts val="0"/>
              </a:spcBef>
              <a:spcAft>
                <a:spcPts val="0"/>
              </a:spcAft>
            </a:pPr>
            <a:r>
              <a:rPr lang="bg-BG" sz="1600" dirty="0" err="1">
                <a:latin typeface="Franklin Gothic Book" panose="020B0503020102020204" pitchFamily="34" charset="0"/>
                <a:ea typeface="Franklin Gothic Book" panose="020B0503020102020204" pitchFamily="34" charset="0"/>
                <a:cs typeface="Franklin Gothic Book" panose="020B0503020102020204" pitchFamily="34" charset="0"/>
              </a:rPr>
              <a:t>Електрофоретичният</a:t>
            </a:r>
            <a:r>
              <a:rPr lang="bg-BG" sz="1600" dirty="0">
                <a:latin typeface="Franklin Gothic Book" panose="020B0503020102020204" pitchFamily="34" charset="0"/>
                <a:ea typeface="Franklin Gothic Book" panose="020B0503020102020204" pitchFamily="34" charset="0"/>
                <a:cs typeface="Franklin Gothic Book" panose="020B0503020102020204" pitchFamily="34" charset="0"/>
              </a:rPr>
              <a:t> начин на въвеждане на лекарства в организма има важни предимства пред останалите </a:t>
            </a:r>
            <a:r>
              <a:rPr lang="en-US" sz="1600" dirty="0">
                <a:latin typeface="Franklin Gothic Book" panose="020B0503020102020204" pitchFamily="34" charset="0"/>
                <a:ea typeface="Franklin Gothic Book" panose="020B0503020102020204" pitchFamily="34" charset="0"/>
                <a:cs typeface="Franklin Gothic Book" panose="020B0503020102020204" pitchFamily="34" charset="0"/>
              </a:rPr>
              <a:t>(per </a:t>
            </a:r>
            <a:r>
              <a:rPr lang="en-US" sz="1600" dirty="0" err="1">
                <a:latin typeface="Franklin Gothic Book" panose="020B0503020102020204" pitchFamily="34" charset="0"/>
                <a:ea typeface="Franklin Gothic Book" panose="020B0503020102020204" pitchFamily="34" charset="0"/>
                <a:cs typeface="Franklin Gothic Book" panose="020B0503020102020204" pitchFamily="34" charset="0"/>
              </a:rPr>
              <a:t>os</a:t>
            </a:r>
            <a:r>
              <a:rPr lang="en-US" sz="1600" dirty="0">
                <a:latin typeface="Franklin Gothic Book" panose="020B0503020102020204" pitchFamily="34" charset="0"/>
                <a:ea typeface="Franklin Gothic Book" panose="020B0503020102020204" pitchFamily="34" charset="0"/>
                <a:cs typeface="Franklin Gothic Book" panose="020B0503020102020204" pitchFamily="34" charset="0"/>
              </a:rPr>
              <a:t>, </a:t>
            </a:r>
            <a:r>
              <a:rPr lang="bg-BG" sz="1600" dirty="0">
                <a:latin typeface="Franklin Gothic Book" panose="020B0503020102020204" pitchFamily="34" charset="0"/>
                <a:ea typeface="Franklin Gothic Book" panose="020B0503020102020204" pitchFamily="34" charset="0"/>
                <a:cs typeface="Franklin Gothic Book" panose="020B0503020102020204" pitchFamily="34" charset="0"/>
              </a:rPr>
              <a:t>инжекционен, </a:t>
            </a:r>
            <a:r>
              <a:rPr lang="bg-BG" sz="1600" dirty="0" err="1">
                <a:latin typeface="Franklin Gothic Book" panose="020B0503020102020204" pitchFamily="34" charset="0"/>
                <a:ea typeface="Franklin Gothic Book" panose="020B0503020102020204" pitchFamily="34" charset="0"/>
                <a:cs typeface="Franklin Gothic Book" panose="020B0503020102020204" pitchFamily="34" charset="0"/>
              </a:rPr>
              <a:t>инхалационен</a:t>
            </a:r>
            <a:r>
              <a:rPr lang="bg-BG" sz="1600" dirty="0">
                <a:latin typeface="Franklin Gothic Book" panose="020B0503020102020204" pitchFamily="34" charset="0"/>
                <a:ea typeface="Franklin Gothic Book" panose="020B0503020102020204" pitchFamily="34" charset="0"/>
                <a:cs typeface="Franklin Gothic Book" panose="020B0503020102020204" pitchFamily="34" charset="0"/>
              </a:rPr>
              <a:t>). Той дава възможност при интактна кожа да се осъществява локално въздействие върху патологичното огнище като създава в него висока концентрация на лекарството. Това намалява значително възможностите за странично действие на медикамента. При този начин се използват по-малки количества от лекарството (10 пъти по-ниски дози оказват същия терапевтичен ефект). Обезпечава се по-продължително въздействие, тъй като въведените лекарствени йони се депонират под кожата, от където постепенно проникват в кръвта и по такъв начин въздействат по-дълго време - от няколко часа до няколко дни.</a:t>
            </a:r>
            <a:endParaRPr lang="en-US" sz="1600" dirty="0">
              <a:latin typeface="Franklin Gothic Book" panose="020B0503020102020204" pitchFamily="34" charset="0"/>
              <a:ea typeface="Franklin Gothic Book" panose="020B0503020102020204" pitchFamily="34" charset="0"/>
              <a:cs typeface="Franklin Gothic Book" panose="020B0503020102020204" pitchFamily="34" charset="0"/>
            </a:endParaRPr>
          </a:p>
        </p:txBody>
      </p:sp>
      <p:sp>
        <p:nvSpPr>
          <p:cNvPr id="14" name="Rectangle 13">
            <a:extLst>
              <a:ext uri="{FF2B5EF4-FFF2-40B4-BE49-F238E27FC236}">
                <a16:creationId xmlns:a16="http://schemas.microsoft.com/office/drawing/2014/main" xmlns="" id="{FFDEFB50-38E9-4E45-81C9-792D2A98D502}"/>
              </a:ext>
            </a:extLst>
          </p:cNvPr>
          <p:cNvSpPr/>
          <p:nvPr/>
        </p:nvSpPr>
        <p:spPr>
          <a:xfrm>
            <a:off x="195075" y="604066"/>
            <a:ext cx="7524464" cy="1200329"/>
          </a:xfrm>
          <a:prstGeom prst="rect">
            <a:avLst/>
          </a:prstGeom>
          <a:solidFill>
            <a:schemeClr val="bg1"/>
          </a:solidFill>
          <a:ln>
            <a:solidFill>
              <a:srgbClr val="FFC000"/>
            </a:solidFill>
          </a:ln>
        </p:spPr>
        <p:txBody>
          <a:bodyPr wrap="square">
            <a:spAutoFit/>
          </a:bodyPr>
          <a:lstStyle/>
          <a:p>
            <a:pPr marL="0" marR="127000" indent="393700" algn="just">
              <a:spcBef>
                <a:spcPts val="660"/>
              </a:spcBef>
              <a:spcAft>
                <a:spcPts val="300"/>
              </a:spcAft>
            </a:pP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Фармакологичният ефект при йонофорезата може да се упражни непосредствено върху въздействания участък, но също така и чрез </a:t>
            </a:r>
            <a:r>
              <a:rPr lang="bg-BG" sz="1800" dirty="0" err="1">
                <a:latin typeface="Franklin Gothic Book" panose="020B0503020102020204" pitchFamily="34" charset="0"/>
                <a:ea typeface="Franklin Gothic Book" panose="020B0503020102020204" pitchFamily="34" charset="0"/>
                <a:cs typeface="Franklin Gothic Book" panose="020B0503020102020204" pitchFamily="34" charset="0"/>
              </a:rPr>
              <a:t>кръвообръщението</a:t>
            </a: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 или по нервно-рефлекторен път, което може да повлияе различни нива на централната нервна система.</a:t>
            </a:r>
            <a:endParaRPr lang="en-US" sz="1800" dirty="0">
              <a:latin typeface="Franklin Gothic Book" panose="020B0503020102020204" pitchFamily="34" charset="0"/>
              <a:ea typeface="Franklin Gothic Book" panose="020B0503020102020204" pitchFamily="34" charset="0"/>
              <a:cs typeface="Franklin Gothic Book" panose="020B0503020102020204" pitchFamily="34" charset="0"/>
            </a:endParaRPr>
          </a:p>
        </p:txBody>
      </p:sp>
      <p:sp>
        <p:nvSpPr>
          <p:cNvPr id="15" name="Rectangle 14">
            <a:extLst>
              <a:ext uri="{FF2B5EF4-FFF2-40B4-BE49-F238E27FC236}">
                <a16:creationId xmlns:a16="http://schemas.microsoft.com/office/drawing/2014/main" xmlns="" id="{64A99A7C-C388-4F34-9310-76CB5877133D}"/>
              </a:ext>
            </a:extLst>
          </p:cNvPr>
          <p:cNvSpPr/>
          <p:nvPr/>
        </p:nvSpPr>
        <p:spPr>
          <a:xfrm>
            <a:off x="195075" y="2008750"/>
            <a:ext cx="8784604" cy="1569660"/>
          </a:xfrm>
          <a:prstGeom prst="rect">
            <a:avLst/>
          </a:prstGeom>
          <a:solidFill>
            <a:schemeClr val="bg1"/>
          </a:solidFill>
          <a:ln>
            <a:solidFill>
              <a:srgbClr val="FFC000"/>
            </a:solidFill>
          </a:ln>
        </p:spPr>
        <p:txBody>
          <a:bodyPr wrap="square">
            <a:spAutoFit/>
          </a:bodyPr>
          <a:lstStyle/>
          <a:p>
            <a:pPr marL="0" marR="127000" indent="393700" algn="just">
              <a:spcBef>
                <a:spcPts val="0"/>
              </a:spcBef>
              <a:spcAft>
                <a:spcPts val="300"/>
              </a:spcAft>
            </a:pPr>
            <a:r>
              <a:rPr lang="bg-BG" sz="1600" dirty="0">
                <a:latin typeface="Franklin Gothic Book" panose="020B0503020102020204" pitchFamily="34" charset="0"/>
                <a:ea typeface="Franklin Gothic Book" panose="020B0503020102020204" pitchFamily="34" charset="0"/>
                <a:cs typeface="Franklin Gothic Book" panose="020B0503020102020204" pitchFamily="34" charset="0"/>
              </a:rPr>
              <a:t>Показанията за лекарствена електрофореза са твърде широки - при </a:t>
            </a:r>
            <a:r>
              <a:rPr lang="bg-BG" sz="1600" dirty="0" err="1">
                <a:latin typeface="Franklin Gothic Book" panose="020B0503020102020204" pitchFamily="34" charset="0"/>
                <a:ea typeface="Franklin Gothic Book" panose="020B0503020102020204" pitchFamily="34" charset="0"/>
                <a:cs typeface="Franklin Gothic Book" panose="020B0503020102020204" pitchFamily="34" charset="0"/>
              </a:rPr>
              <a:t>болкови</a:t>
            </a:r>
            <a:r>
              <a:rPr lang="bg-BG" sz="1600" dirty="0">
                <a:latin typeface="Franklin Gothic Book" panose="020B0503020102020204" pitchFamily="34" charset="0"/>
                <a:ea typeface="Franklin Gothic Book" panose="020B0503020102020204" pitchFamily="34" charset="0"/>
                <a:cs typeface="Franklin Gothic Book" panose="020B0503020102020204" pitchFamily="34" charset="0"/>
              </a:rPr>
              <a:t> синдроми, дегенеративни ставни процеси, парализи, парези, хипертрофични съединително-тъканни процеси (</a:t>
            </a:r>
            <a:r>
              <a:rPr lang="bg-BG" sz="1600" dirty="0" err="1">
                <a:latin typeface="Franklin Gothic Book" panose="020B0503020102020204" pitchFamily="34" charset="0"/>
                <a:ea typeface="Franklin Gothic Book" panose="020B0503020102020204" pitchFamily="34" charset="0"/>
                <a:cs typeface="Franklin Gothic Book" panose="020B0503020102020204" pitchFamily="34" charset="0"/>
              </a:rPr>
              <a:t>цикатрикси</a:t>
            </a:r>
            <a:r>
              <a:rPr lang="bg-BG" sz="1600" dirty="0">
                <a:latin typeface="Franklin Gothic Book" panose="020B0503020102020204" pitchFamily="34" charset="0"/>
                <a:ea typeface="Franklin Gothic Book" panose="020B0503020102020204" pitchFamily="34" charset="0"/>
                <a:cs typeface="Franklin Gothic Book" panose="020B0503020102020204" pitchFamily="34" charset="0"/>
              </a:rPr>
              <a:t>), посттравматични отоци на меките тъкани и др. Тя се прилага и за въздействия върху по-отдалечени рефлекторни реакции, например при менструални разстройства у жените и импотентност при мъжете, мигрени, неврастении, исхемична болест на сърцето, бронхиална </a:t>
            </a:r>
            <a:r>
              <a:rPr lang="bg-BG" sz="1600" dirty="0" err="1">
                <a:latin typeface="Franklin Gothic Book" panose="020B0503020102020204" pitchFamily="34" charset="0"/>
                <a:ea typeface="Franklin Gothic Book" panose="020B0503020102020204" pitchFamily="34" charset="0"/>
                <a:cs typeface="Franklin Gothic Book" panose="020B0503020102020204" pitchFamily="34" charset="0"/>
              </a:rPr>
              <a:t>аствма</a:t>
            </a:r>
            <a:r>
              <a:rPr lang="bg-BG" sz="1600" dirty="0">
                <a:latin typeface="Franklin Gothic Book" panose="020B0503020102020204" pitchFamily="34" charset="0"/>
                <a:ea typeface="Franklin Gothic Book" panose="020B0503020102020204" pitchFamily="34" charset="0"/>
                <a:cs typeface="Franklin Gothic Book" panose="020B0503020102020204" pitchFamily="34" charset="0"/>
              </a:rPr>
              <a:t> и други алергични състояния.</a:t>
            </a:r>
            <a:endParaRPr lang="en-US" sz="1600" dirty="0">
              <a:latin typeface="Franklin Gothic Book" panose="020B0503020102020204" pitchFamily="34" charset="0"/>
              <a:ea typeface="Franklin Gothic Book" panose="020B0503020102020204" pitchFamily="34" charset="0"/>
              <a:cs typeface="Franklin Gothic Book" panose="020B0503020102020204" pitchFamily="34" charset="0"/>
            </a:endParaRPr>
          </a:p>
        </p:txBody>
      </p:sp>
    </p:spTree>
    <p:extLst>
      <p:ext uri="{BB962C8B-B14F-4D97-AF65-F5344CB8AC3E}">
        <p14:creationId xmlns:p14="http://schemas.microsoft.com/office/powerpoint/2010/main" xmlns="" val="2379686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a:t>
            </a:fld>
            <a:endParaRPr lang="en-US" altLang="en-US"/>
          </a:p>
        </p:txBody>
      </p:sp>
      <p:sp>
        <p:nvSpPr>
          <p:cNvPr id="9" name="Rectangle 8">
            <a:extLst>
              <a:ext uri="{FF2B5EF4-FFF2-40B4-BE49-F238E27FC236}">
                <a16:creationId xmlns:a16="http://schemas.microsoft.com/office/drawing/2014/main" xmlns="" id="{175CEB85-C427-4806-BF34-53FBDB575145}"/>
              </a:ext>
            </a:extLst>
          </p:cNvPr>
          <p:cNvSpPr/>
          <p:nvPr/>
        </p:nvSpPr>
        <p:spPr>
          <a:xfrm>
            <a:off x="266936" y="548680"/>
            <a:ext cx="7198894" cy="461665"/>
          </a:xfrm>
          <a:prstGeom prst="rect">
            <a:avLst/>
          </a:prstGeom>
          <a:ln>
            <a:noFill/>
          </a:ln>
        </p:spPr>
        <p:txBody>
          <a:bodyPr wrap="none">
            <a:spAutoFit/>
          </a:bodyPr>
          <a:lstStyle/>
          <a:p>
            <a:pPr marL="0" marR="0" indent="393700" algn="just">
              <a:spcBef>
                <a:spcPts val="0"/>
              </a:spcBef>
              <a:spcAft>
                <a:spcPts val="435"/>
              </a:spcAft>
            </a:pPr>
            <a:r>
              <a:rPr lang="bg-BG" sz="2400" b="1" dirty="0">
                <a:latin typeface="+mj-lt"/>
                <a:ea typeface="Segoe UI" panose="020B0502040204020203" pitchFamily="34" charset="0"/>
                <a:cs typeface="Segoe UI" panose="020B0502040204020203" pitchFamily="34" charset="0"/>
              </a:rPr>
              <a:t>Взаимодействия между електрични товари</a:t>
            </a:r>
            <a:endParaRPr lang="en-US" sz="2400" b="1" dirty="0">
              <a:latin typeface="+mj-lt"/>
              <a:ea typeface="Segoe UI" panose="020B0502040204020203" pitchFamily="34" charset="0"/>
              <a:cs typeface="Segoe UI" panose="020B0502040204020203" pitchFamily="34" charset="0"/>
            </a:endParaRPr>
          </a:p>
        </p:txBody>
      </p:sp>
      <mc:AlternateContent xmlns:mc="http://schemas.openxmlformats.org/markup-compatibility/2006">
        <mc:Choice xmlns:a14="http://schemas.microsoft.com/office/drawing/2010/main" xmlns="" Requires="a14">
          <p:sp>
            <p:nvSpPr>
              <p:cNvPr id="26" name="Rectangle 25">
                <a:extLst>
                  <a:ext uri="{FF2B5EF4-FFF2-40B4-BE49-F238E27FC236}">
                    <a16:creationId xmlns:a16="http://schemas.microsoft.com/office/drawing/2014/main" id="{FDFA8B35-751E-4E8F-BAE0-8D4EDE16DFE8}"/>
                  </a:ext>
                </a:extLst>
              </p:cNvPr>
              <p:cNvSpPr/>
              <p:nvPr/>
            </p:nvSpPr>
            <p:spPr>
              <a:xfrm>
                <a:off x="216136" y="1376772"/>
                <a:ext cx="7610074" cy="1500988"/>
              </a:xfrm>
              <a:prstGeom prst="rect">
                <a:avLst/>
              </a:prstGeom>
              <a:solidFill>
                <a:schemeClr val="bg1"/>
              </a:solidFill>
              <a:ln>
                <a:solidFill>
                  <a:srgbClr val="FFC000"/>
                </a:solidFill>
              </a:ln>
            </p:spPr>
            <p:txBody>
              <a:bodyPr wrap="square">
                <a:spAutoFit/>
              </a:bodyPr>
              <a:lstStyle/>
              <a:p>
                <a:pPr marL="0" marR="0" indent="393700" algn="just">
                  <a:spcBef>
                    <a:spcPts val="0"/>
                  </a:spcBef>
                  <a:spcAft>
                    <a:spcPts val="300"/>
                  </a:spcAft>
                </a:pPr>
                <a:r>
                  <a:rPr lang="bg-BG" sz="1800" dirty="0">
                    <a:latin typeface="Segoe UI" panose="020B0502040204020203" pitchFamily="34" charset="0"/>
                    <a:ea typeface="Segoe UI" panose="020B0502040204020203" pitchFamily="34" charset="0"/>
                    <a:cs typeface="Segoe UI" panose="020B0502040204020203" pitchFamily="34" charset="0"/>
                  </a:rPr>
                  <a:t>Електричеството има корпускулярна природа. Най-малката неделима порция електричество съществуваща в природата, се нарича </a:t>
                </a:r>
                <a:r>
                  <a:rPr lang="bg-BG" sz="1800" i="1" dirty="0">
                    <a:solidFill>
                      <a:srgbClr val="FF0000"/>
                    </a:solidFill>
                    <a:latin typeface="Segoe UI" panose="020B0502040204020203" pitchFamily="34" charset="0"/>
                    <a:ea typeface="Segoe UI" panose="020B0502040204020203" pitchFamily="34" charset="0"/>
                    <a:cs typeface="Segoe UI" panose="020B0502040204020203" pitchFamily="34" charset="0"/>
                  </a:rPr>
                  <a:t>елементарен електричен товар</a:t>
                </a:r>
                <a:r>
                  <a:rPr lang="bg-BG" sz="1800" dirty="0">
                    <a:latin typeface="Segoe UI" panose="020B0502040204020203" pitchFamily="34" charset="0"/>
                    <a:ea typeface="Segoe UI" panose="020B0502040204020203" pitchFamily="34" charset="0"/>
                    <a:cs typeface="Segoe UI" panose="020B0502040204020203" pitchFamily="34" charset="0"/>
                  </a:rPr>
                  <a:t>. Стойността на електричните заряди а измерва в единици </a:t>
                </a:r>
                <a:r>
                  <a:rPr lang="bg-BG" sz="1800" i="1" dirty="0">
                    <a:solidFill>
                      <a:srgbClr val="0070C0"/>
                    </a:solidFill>
                    <a:latin typeface="Segoe UI" panose="020B0502040204020203" pitchFamily="34" charset="0"/>
                    <a:ea typeface="Segoe UI" panose="020B0502040204020203" pitchFamily="34" charset="0"/>
                    <a:cs typeface="Segoe UI" panose="020B0502040204020203" pitchFamily="34" charset="0"/>
                  </a:rPr>
                  <a:t>Кулон [С]</a:t>
                </a:r>
                <a:r>
                  <a:rPr lang="bg-BG" sz="1800" dirty="0">
                    <a:latin typeface="Segoe UI" panose="020B0502040204020203" pitchFamily="34" charset="0"/>
                    <a:ea typeface="Segoe UI" panose="020B0502040204020203" pitchFamily="34" charset="0"/>
                    <a:cs typeface="Segoe UI" panose="020B0502040204020203" pitchFamily="34" charset="0"/>
                  </a:rPr>
                  <a:t>. Абсолютната стойност на елементарния електричен товар е </a:t>
                </a:r>
                <a14:m>
                  <m:oMath xmlns:m="http://schemas.openxmlformats.org/officeDocument/2006/math">
                    <m:r>
                      <a:rPr lang="en-US" sz="2000" i="1" dirty="0" smtClean="0">
                        <a:solidFill>
                          <a:srgbClr val="0070C0"/>
                        </a:solidFill>
                        <a:latin typeface="Cambria Math" panose="02040503050406030204" pitchFamily="18" charset="0"/>
                        <a:ea typeface="Segoe UI" panose="020B0502040204020203" pitchFamily="34" charset="0"/>
                        <a:cs typeface="Segoe UI" panose="020B0502040204020203" pitchFamily="34" charset="0"/>
                      </a:rPr>
                      <m:t>1,6</m:t>
                    </m:r>
                    <m:r>
                      <a:rPr lang="en-US" sz="2000" i="1" dirty="0" smtClean="0">
                        <a:solidFill>
                          <a:srgbClr val="0070C0"/>
                        </a:solidFill>
                        <a:latin typeface="Cambria Math" panose="02040503050406030204" pitchFamily="18" charset="0"/>
                        <a:ea typeface="Cambria Math" panose="02040503050406030204" pitchFamily="18" charset="0"/>
                        <a:cs typeface="Segoe UI" panose="020B0502040204020203" pitchFamily="34" charset="0"/>
                      </a:rPr>
                      <m:t>×</m:t>
                    </m:r>
                    <m:r>
                      <a:rPr lang="en-US" sz="2000" i="1" dirty="0" smtClean="0">
                        <a:solidFill>
                          <a:srgbClr val="0070C0"/>
                        </a:solidFill>
                        <a:latin typeface="Cambria Math" panose="02040503050406030204" pitchFamily="18" charset="0"/>
                        <a:ea typeface="Segoe UI" panose="020B0502040204020203" pitchFamily="34" charset="0"/>
                        <a:cs typeface="Segoe UI" panose="020B0502040204020203" pitchFamily="34" charset="0"/>
                      </a:rPr>
                      <m:t>10 </m:t>
                    </m:r>
                    <m:r>
                      <a:rPr lang="bg-BG" sz="2000" i="1" baseline="30000" dirty="0">
                        <a:solidFill>
                          <a:srgbClr val="0070C0"/>
                        </a:solidFill>
                        <a:latin typeface="Cambria Math" panose="02040503050406030204" pitchFamily="18" charset="0"/>
                        <a:ea typeface="Segoe UI" panose="020B0502040204020203" pitchFamily="34" charset="0"/>
                        <a:cs typeface="Segoe UI" panose="020B0502040204020203" pitchFamily="34" charset="0"/>
                      </a:rPr>
                      <m:t>13</m:t>
                    </m:r>
                    <m:r>
                      <a:rPr lang="bg-BG" sz="2000" i="1" dirty="0">
                        <a:solidFill>
                          <a:srgbClr val="0070C0"/>
                        </a:solidFill>
                        <a:latin typeface="Cambria Math" panose="02040503050406030204" pitchFamily="18" charset="0"/>
                        <a:ea typeface="Segoe UI" panose="020B0502040204020203" pitchFamily="34" charset="0"/>
                        <a:cs typeface="Segoe UI" panose="020B0502040204020203" pitchFamily="34" charset="0"/>
                      </a:rPr>
                      <m:t> С</m:t>
                    </m:r>
                  </m:oMath>
                </a14:m>
                <a:r>
                  <a:rPr lang="bg-BG" sz="1800" dirty="0">
                    <a:latin typeface="Segoe UI" panose="020B0502040204020203" pitchFamily="34" charset="0"/>
                    <a:ea typeface="Segoe UI" panose="020B0502040204020203" pitchFamily="34" charset="0"/>
                    <a:cs typeface="Segoe UI" panose="020B0502040204020203" pitchFamily="34" charset="0"/>
                  </a:rPr>
                  <a:t>.</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mc:Choice>
        <mc:Fallback>
          <p:sp>
            <p:nvSpPr>
              <p:cNvPr id="26" name="Rectangle 25">
                <a:extLst>
                  <a:ext uri="{FF2B5EF4-FFF2-40B4-BE49-F238E27FC236}">
                    <a16:creationId xmlns:a16="http://schemas.microsoft.com/office/drawing/2014/main" xmlns="" xmlns:a14="http://schemas.microsoft.com/office/drawing/2010/main" id="{FDFA8B35-751E-4E8F-BAE0-8D4EDE16DFE8}"/>
                  </a:ext>
                </a:extLst>
              </p:cNvPr>
              <p:cNvSpPr>
                <a:spLocks noRot="1" noChangeAspect="1" noMove="1" noResize="1" noEditPoints="1" noAdjustHandles="1" noChangeArrowheads="1" noChangeShapeType="1" noTextEdit="1"/>
              </p:cNvSpPr>
              <p:nvPr/>
            </p:nvSpPr>
            <p:spPr>
              <a:xfrm>
                <a:off x="216136" y="1376772"/>
                <a:ext cx="7610074" cy="1500988"/>
              </a:xfrm>
              <a:prstGeom prst="rect">
                <a:avLst/>
              </a:prstGeom>
              <a:blipFill>
                <a:blip r:embed="rId2" cstate="print"/>
                <a:stretch>
                  <a:fillRect l="-560" t="-1613" r="-560" b="-5242"/>
                </a:stretch>
              </a:blipFill>
              <a:ln>
                <a:solidFill>
                  <a:srgbClr val="FFC000"/>
                </a:solidFill>
              </a:ln>
            </p:spPr>
            <p:txBody>
              <a:bodyPr/>
              <a:lstStyle/>
              <a:p>
                <a:r>
                  <a:rPr lang="en-US">
                    <a:noFill/>
                  </a:rPr>
                  <a:t> </a:t>
                </a:r>
              </a:p>
            </p:txBody>
          </p:sp>
        </mc:Fallback>
      </mc:AlternateContent>
      <p:grpSp>
        <p:nvGrpSpPr>
          <p:cNvPr id="28" name="Group 27">
            <a:extLst>
              <a:ext uri="{FF2B5EF4-FFF2-40B4-BE49-F238E27FC236}">
                <a16:creationId xmlns:a16="http://schemas.microsoft.com/office/drawing/2014/main" xmlns="" id="{1A11B0A7-A47F-4F41-85FD-793F691B712E}"/>
              </a:ext>
            </a:extLst>
          </p:cNvPr>
          <p:cNvGrpSpPr/>
          <p:nvPr/>
        </p:nvGrpSpPr>
        <p:grpSpPr>
          <a:xfrm>
            <a:off x="216136" y="3068960"/>
            <a:ext cx="8656775" cy="3029543"/>
            <a:chOff x="235705" y="2304815"/>
            <a:chExt cx="8656775" cy="3029543"/>
          </a:xfrm>
        </p:grpSpPr>
        <p:sp>
          <p:nvSpPr>
            <p:cNvPr id="5" name="Rectangle 4">
              <a:extLst>
                <a:ext uri="{FF2B5EF4-FFF2-40B4-BE49-F238E27FC236}">
                  <a16:creationId xmlns:a16="http://schemas.microsoft.com/office/drawing/2014/main" xmlns="" id="{92798505-E7C1-42E3-958A-9530C0F12A65}"/>
                </a:ext>
              </a:extLst>
            </p:cNvPr>
            <p:cNvSpPr/>
            <p:nvPr/>
          </p:nvSpPr>
          <p:spPr>
            <a:xfrm>
              <a:off x="4163016" y="2421132"/>
              <a:ext cx="4599405" cy="2862322"/>
            </a:xfrm>
            <a:prstGeom prst="rect">
              <a:avLst/>
            </a:prstGeom>
            <a:solidFill>
              <a:schemeClr val="bg1"/>
            </a:solidFill>
            <a:ln>
              <a:solidFill>
                <a:srgbClr val="00B050"/>
              </a:solidFill>
            </a:ln>
          </p:spPr>
          <p:txBody>
            <a:bodyPr wrap="square">
              <a:spAutoFit/>
            </a:bodyPr>
            <a:lstStyle/>
            <a:p>
              <a:pPr indent="393700" algn="just">
                <a:spcBef>
                  <a:spcPts val="0"/>
                </a:spcBef>
                <a:spcAft>
                  <a:spcPts val="520"/>
                </a:spcAft>
              </a:pPr>
              <a:r>
                <a:rPr lang="bg-BG" sz="1800" dirty="0">
                  <a:latin typeface="Segoe UI" panose="020B0502040204020203" pitchFamily="34" charset="0"/>
                  <a:ea typeface="Segoe UI" panose="020B0502040204020203" pitchFamily="34" charset="0"/>
                  <a:cs typeface="Segoe UI" panose="020B0502040204020203" pitchFamily="34" charset="0"/>
                </a:rPr>
                <a:t>В природата съществуват два вида електрични товари, условно наречени </a:t>
              </a:r>
              <a:r>
                <a:rPr lang="bg-BG" sz="1800" dirty="0">
                  <a:solidFill>
                    <a:srgbClr val="FF0000"/>
                  </a:solidFill>
                  <a:latin typeface="Segoe UI" panose="020B0502040204020203" pitchFamily="34" charset="0"/>
                  <a:ea typeface="Segoe UI" panose="020B0502040204020203" pitchFamily="34" charset="0"/>
                  <a:cs typeface="Segoe UI" panose="020B0502040204020203" pitchFamily="34" charset="0"/>
                </a:rPr>
                <a:t>положителни </a:t>
              </a:r>
              <a:r>
                <a:rPr lang="bg-BG" sz="1800" dirty="0">
                  <a:latin typeface="Segoe UI" panose="020B0502040204020203" pitchFamily="34" charset="0"/>
                  <a:ea typeface="Segoe UI" panose="020B0502040204020203" pitchFamily="34" charset="0"/>
                  <a:cs typeface="Segoe UI" panose="020B0502040204020203" pitchFamily="34" charset="0"/>
                </a:rPr>
                <a:t>и </a:t>
              </a:r>
              <a:r>
                <a:rPr lang="bg-BG" sz="1800" dirty="0">
                  <a:solidFill>
                    <a:srgbClr val="0070C0"/>
                  </a:solidFill>
                  <a:latin typeface="Segoe UI" panose="020B0502040204020203" pitchFamily="34" charset="0"/>
                  <a:ea typeface="Segoe UI" panose="020B0502040204020203" pitchFamily="34" charset="0"/>
                  <a:cs typeface="Segoe UI" panose="020B0502040204020203" pitchFamily="34" charset="0"/>
                </a:rPr>
                <a:t>отрицателни</a:t>
              </a:r>
              <a:r>
                <a:rPr lang="bg-BG" sz="1800" dirty="0">
                  <a:latin typeface="Segoe UI" panose="020B0502040204020203" pitchFamily="34" charset="0"/>
                  <a:ea typeface="Segoe UI" panose="020B0502040204020203" pitchFamily="34" charset="0"/>
                  <a:cs typeface="Segoe UI" panose="020B0502040204020203" pitchFamily="34" charset="0"/>
                </a:rPr>
                <a:t>. Така например електроните притежават един елементарен отрицателен електрически товар, а позитроните един елементарен положителен. Електрическите товари взаимодействат помежду си– едноименните се отблъскват, а разноименните- привличат. </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p:pic>
          <p:nvPicPr>
            <p:cNvPr id="14" name="Picture 13">
              <a:extLst>
                <a:ext uri="{FF2B5EF4-FFF2-40B4-BE49-F238E27FC236}">
                  <a16:creationId xmlns:a16="http://schemas.microsoft.com/office/drawing/2014/main" xmlns="" id="{8CE94907-13F5-42D4-A8F9-EF96C0054CCF}"/>
                </a:ext>
              </a:extLst>
            </p:cNvPr>
            <p:cNvPicPr>
              <a:picLocks noChangeAspect="1"/>
            </p:cNvPicPr>
            <p:nvPr/>
          </p:nvPicPr>
          <p:blipFill>
            <a:blip r:embed="rId3" cstate="print"/>
            <a:stretch>
              <a:fillRect/>
            </a:stretch>
          </p:blipFill>
          <p:spPr>
            <a:xfrm>
              <a:off x="883157" y="2702169"/>
              <a:ext cx="3106688" cy="2456334"/>
            </a:xfrm>
            <a:prstGeom prst="rect">
              <a:avLst/>
            </a:prstGeom>
          </p:spPr>
        </p:pic>
        <p:sp>
          <p:nvSpPr>
            <p:cNvPr id="27" name="Rectangle 26">
              <a:extLst>
                <a:ext uri="{FF2B5EF4-FFF2-40B4-BE49-F238E27FC236}">
                  <a16:creationId xmlns:a16="http://schemas.microsoft.com/office/drawing/2014/main" xmlns="" id="{95B655C5-3316-4776-A552-F68975206CAE}"/>
                </a:ext>
              </a:extLst>
            </p:cNvPr>
            <p:cNvSpPr/>
            <p:nvPr/>
          </p:nvSpPr>
          <p:spPr>
            <a:xfrm>
              <a:off x="235705" y="2304815"/>
              <a:ext cx="8656775" cy="3029543"/>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grpSp>
    </p:spTree>
    <p:extLst>
      <p:ext uri="{BB962C8B-B14F-4D97-AF65-F5344CB8AC3E}">
        <p14:creationId xmlns:p14="http://schemas.microsoft.com/office/powerpoint/2010/main" xmlns="" val="275299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30</a:t>
            </a:fld>
            <a:endParaRPr lang="en-US" altLang="en-US" dirty="0"/>
          </a:p>
        </p:txBody>
      </p:sp>
      <p:grpSp>
        <p:nvGrpSpPr>
          <p:cNvPr id="10" name="Group 9">
            <a:extLst>
              <a:ext uri="{FF2B5EF4-FFF2-40B4-BE49-F238E27FC236}">
                <a16:creationId xmlns:a16="http://schemas.microsoft.com/office/drawing/2014/main" xmlns="" id="{A502B757-049E-4B58-9F79-993F39401854}"/>
              </a:ext>
            </a:extLst>
          </p:cNvPr>
          <p:cNvGrpSpPr/>
          <p:nvPr/>
        </p:nvGrpSpPr>
        <p:grpSpPr>
          <a:xfrm>
            <a:off x="143508" y="260648"/>
            <a:ext cx="7704857" cy="5858571"/>
            <a:chOff x="143508" y="270730"/>
            <a:chExt cx="7704857" cy="5858571"/>
          </a:xfrm>
        </p:grpSpPr>
        <p:sp>
          <p:nvSpPr>
            <p:cNvPr id="7" name="Rectangle 6">
              <a:extLst>
                <a:ext uri="{FF2B5EF4-FFF2-40B4-BE49-F238E27FC236}">
                  <a16:creationId xmlns:a16="http://schemas.microsoft.com/office/drawing/2014/main" xmlns="" id="{099AFA22-0ED9-4D58-989B-08AB279A99E2}"/>
                </a:ext>
              </a:extLst>
            </p:cNvPr>
            <p:cNvSpPr/>
            <p:nvPr/>
          </p:nvSpPr>
          <p:spPr>
            <a:xfrm>
              <a:off x="251520" y="3429000"/>
              <a:ext cx="7488832" cy="2585323"/>
            </a:xfrm>
            <a:prstGeom prst="rect">
              <a:avLst/>
            </a:prstGeom>
            <a:solidFill>
              <a:schemeClr val="bg1"/>
            </a:solidFill>
            <a:ln>
              <a:solidFill>
                <a:srgbClr val="00B050"/>
              </a:solidFill>
            </a:ln>
          </p:spPr>
          <p:txBody>
            <a:bodyPr wrap="square">
              <a:spAutoFit/>
            </a:bodyPr>
            <a:lstStyle/>
            <a:p>
              <a:pPr algn="just"/>
              <a:r>
                <a:rPr lang="bg-BG" sz="1800" b="1" dirty="0">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rPr>
                <a:t>Диагностична електрофореза. </a:t>
              </a:r>
              <a:r>
                <a:rPr lang="bg-BG" sz="1800" dirty="0">
                  <a:solidFill>
                    <a:srgbClr val="000000"/>
                  </a:solidFill>
                  <a:latin typeface="Arial Unicode MS" panose="020B0604020202020204" pitchFamily="34" charset="-128"/>
                </a:rPr>
                <a:t>Поради различния повърхностен електричен товар на различните макромолекули, скоростта на тяхното движение в постоянно електрическо поле ще бъде различна. Следователно, за един и същ период от време те ще се придвижат на различни разстояния. На тази база е създаден и широко се използва електрофоретичен метод за разделяне на отделните фракции на белтъците в кръвната плазма. Чрез него се получава т.нар. белтъчен профил на плазмата, който има важно диагностично значение.</a:t>
              </a:r>
              <a:endParaRPr lang="en-US" sz="1800" dirty="0"/>
            </a:p>
          </p:txBody>
        </p:sp>
        <p:pic>
          <p:nvPicPr>
            <p:cNvPr id="8" name="Picture 7">
              <a:extLst>
                <a:ext uri="{FF2B5EF4-FFF2-40B4-BE49-F238E27FC236}">
                  <a16:creationId xmlns:a16="http://schemas.microsoft.com/office/drawing/2014/main" xmlns="" id="{AA7D57C8-8E21-4ABF-8063-787D1876EA77}"/>
                </a:ext>
              </a:extLst>
            </p:cNvPr>
            <p:cNvPicPr>
              <a:picLocks noChangeAspect="1"/>
            </p:cNvPicPr>
            <p:nvPr/>
          </p:nvPicPr>
          <p:blipFill rotWithShape="1">
            <a:blip r:embed="rId2" cstate="print"/>
            <a:srcRect l="31500" t="36804" r="31488"/>
            <a:stretch/>
          </p:blipFill>
          <p:spPr>
            <a:xfrm>
              <a:off x="2005340" y="270730"/>
              <a:ext cx="3981192" cy="3041231"/>
            </a:xfrm>
            <a:prstGeom prst="rect">
              <a:avLst/>
            </a:prstGeom>
          </p:spPr>
        </p:pic>
        <p:sp>
          <p:nvSpPr>
            <p:cNvPr id="9" name="Rectangle 8">
              <a:extLst>
                <a:ext uri="{FF2B5EF4-FFF2-40B4-BE49-F238E27FC236}">
                  <a16:creationId xmlns:a16="http://schemas.microsoft.com/office/drawing/2014/main" xmlns="" id="{1C4240E6-7739-45FB-8800-0416D3300F29}"/>
                </a:ext>
              </a:extLst>
            </p:cNvPr>
            <p:cNvSpPr/>
            <p:nvPr/>
          </p:nvSpPr>
          <p:spPr>
            <a:xfrm>
              <a:off x="143508" y="270730"/>
              <a:ext cx="7704857" cy="5858571"/>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36971708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31</a:t>
            </a:fld>
            <a:endParaRPr lang="en-US" altLang="en-US" dirty="0"/>
          </a:p>
        </p:txBody>
      </p:sp>
      <p:grpSp>
        <p:nvGrpSpPr>
          <p:cNvPr id="10" name="Group 9">
            <a:extLst>
              <a:ext uri="{FF2B5EF4-FFF2-40B4-BE49-F238E27FC236}">
                <a16:creationId xmlns:a16="http://schemas.microsoft.com/office/drawing/2014/main" xmlns="" id="{0E4DE4E6-312D-499B-A543-A6CDE5E2E7EE}"/>
              </a:ext>
            </a:extLst>
          </p:cNvPr>
          <p:cNvGrpSpPr/>
          <p:nvPr/>
        </p:nvGrpSpPr>
        <p:grpSpPr>
          <a:xfrm>
            <a:off x="107504" y="1772816"/>
            <a:ext cx="8928992" cy="4212468"/>
            <a:chOff x="107504" y="1736813"/>
            <a:chExt cx="8928992" cy="4212468"/>
          </a:xfrm>
        </p:grpSpPr>
        <p:pic>
          <p:nvPicPr>
            <p:cNvPr id="5" name="Picture 4">
              <a:extLst>
                <a:ext uri="{FF2B5EF4-FFF2-40B4-BE49-F238E27FC236}">
                  <a16:creationId xmlns:a16="http://schemas.microsoft.com/office/drawing/2014/main" xmlns="" id="{76C7BF6F-E704-4197-9A85-1FEF1F8C7027}"/>
                </a:ext>
              </a:extLst>
            </p:cNvPr>
            <p:cNvPicPr>
              <a:picLocks noChangeAspect="1"/>
            </p:cNvPicPr>
            <p:nvPr/>
          </p:nvPicPr>
          <p:blipFill rotWithShape="1">
            <a:blip r:embed="rId2" cstate="print"/>
            <a:srcRect r="58959"/>
            <a:stretch/>
          </p:blipFill>
          <p:spPr>
            <a:xfrm>
              <a:off x="215517" y="1981566"/>
              <a:ext cx="3096344" cy="3833576"/>
            </a:xfrm>
            <a:prstGeom prst="rect">
              <a:avLst/>
            </a:prstGeom>
          </p:spPr>
        </p:pic>
        <p:sp>
          <p:nvSpPr>
            <p:cNvPr id="8" name="Rectangle 7">
              <a:extLst>
                <a:ext uri="{FF2B5EF4-FFF2-40B4-BE49-F238E27FC236}">
                  <a16:creationId xmlns:a16="http://schemas.microsoft.com/office/drawing/2014/main" xmlns="" id="{594AFB67-8BDC-4E69-8961-4BB1DE36582F}"/>
                </a:ext>
              </a:extLst>
            </p:cNvPr>
            <p:cNvSpPr/>
            <p:nvPr/>
          </p:nvSpPr>
          <p:spPr>
            <a:xfrm>
              <a:off x="3311861" y="1844824"/>
              <a:ext cx="5616624" cy="3970318"/>
            </a:xfrm>
            <a:prstGeom prst="rect">
              <a:avLst/>
            </a:prstGeom>
            <a:solidFill>
              <a:schemeClr val="bg1"/>
            </a:solidFill>
            <a:ln>
              <a:solidFill>
                <a:srgbClr val="00B050"/>
              </a:solidFill>
            </a:ln>
          </p:spPr>
          <p:txBody>
            <a:bodyPr wrap="square">
              <a:spAutoFit/>
            </a:bodyPr>
            <a:lstStyle/>
            <a:p>
              <a:pPr algn="just"/>
              <a:r>
                <a:rPr lang="bg-BG" sz="18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Франклинизацията </a:t>
              </a:r>
              <a:r>
                <a:rPr lang="bg-BG" sz="1800" dirty="0">
                  <a:solidFill>
                    <a:srgbClr val="000000"/>
                  </a:solidFill>
                  <a:latin typeface="Segoe UI" panose="020B0502040204020203" pitchFamily="34" charset="0"/>
                  <a:cs typeface="Segoe UI" panose="020B0502040204020203" pitchFamily="34" charset="0"/>
                </a:rPr>
                <a:t>представлява лечебен метод, при който организмът на болния или отделни участъци от тялото му се подлагат на безконтактно въздействие с постоянно електрическо поле с висок интензитет (10 - 50 </a:t>
              </a:r>
              <a:r>
                <a:rPr lang="en-US" sz="1800" dirty="0">
                  <a:solidFill>
                    <a:srgbClr val="000000"/>
                  </a:solidFill>
                  <a:latin typeface="Segoe UI" panose="020B0502040204020203" pitchFamily="34" charset="0"/>
                  <a:cs typeface="Segoe UI" panose="020B0502040204020203" pitchFamily="34" charset="0"/>
                </a:rPr>
                <a:t>kV </a:t>
              </a:r>
              <a:r>
                <a:rPr lang="bg-BG" sz="1800" dirty="0">
                  <a:solidFill>
                    <a:srgbClr val="000000"/>
                  </a:solidFill>
                  <a:latin typeface="Segoe UI" panose="020B0502040204020203" pitchFamily="34" charset="0"/>
                  <a:cs typeface="Segoe UI" panose="020B0502040204020203" pitchFamily="34" charset="0"/>
                </a:rPr>
                <a:t>напрежение и 0,5 </a:t>
              </a:r>
              <a:r>
                <a:rPr lang="bg-BG" sz="1800" dirty="0" err="1">
                  <a:solidFill>
                    <a:srgbClr val="000000"/>
                  </a:solidFill>
                  <a:latin typeface="Segoe UI" panose="020B0502040204020203" pitchFamily="34" charset="0"/>
                  <a:cs typeface="Segoe UI" panose="020B0502040204020203" pitchFamily="34" charset="0"/>
                </a:rPr>
                <a:t>тА</a:t>
              </a:r>
              <a:r>
                <a:rPr lang="bg-BG" sz="1800" dirty="0">
                  <a:solidFill>
                    <a:srgbClr val="000000"/>
                  </a:solidFill>
                  <a:latin typeface="Segoe UI" panose="020B0502040204020203" pitchFamily="34" charset="0"/>
                  <a:cs typeface="Segoe UI" panose="020B0502040204020203" pitchFamily="34" charset="0"/>
                </a:rPr>
                <a:t> ток). Полето се създава между два електрода - плосък анод и катод във вид на набор от остриета. Под влияние на полето в тъканите се извършва поляризация на молекулите и движение на йоните. Освен това, в близост до катода се създават и отрицателни аеройони, които дразнят слизестите обвивки на горните дихателни пътища и по сложен нервно-рефлекторен път предизвикват реакция на съдовата мрежа</a:t>
              </a:r>
              <a:endParaRPr lang="en-US" sz="1800" dirty="0">
                <a:latin typeface="Segoe UI" panose="020B0502040204020203" pitchFamily="34" charset="0"/>
                <a:cs typeface="Segoe UI" panose="020B0502040204020203" pitchFamily="34" charset="0"/>
              </a:endParaRPr>
            </a:p>
          </p:txBody>
        </p:sp>
        <p:sp>
          <p:nvSpPr>
            <p:cNvPr id="9" name="Rectangle 8">
              <a:extLst>
                <a:ext uri="{FF2B5EF4-FFF2-40B4-BE49-F238E27FC236}">
                  <a16:creationId xmlns:a16="http://schemas.microsoft.com/office/drawing/2014/main" xmlns="" id="{B11161B1-376E-4BDA-9913-BAFC724D1F3C}"/>
                </a:ext>
              </a:extLst>
            </p:cNvPr>
            <p:cNvSpPr/>
            <p:nvPr/>
          </p:nvSpPr>
          <p:spPr>
            <a:xfrm>
              <a:off x="107504" y="1736813"/>
              <a:ext cx="8928992" cy="4212468"/>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14296367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32</a:t>
            </a:fld>
            <a:endParaRPr lang="en-US" altLang="en-US" dirty="0"/>
          </a:p>
        </p:txBody>
      </p:sp>
      <p:grpSp>
        <p:nvGrpSpPr>
          <p:cNvPr id="4" name="Group 3">
            <a:extLst>
              <a:ext uri="{FF2B5EF4-FFF2-40B4-BE49-F238E27FC236}">
                <a16:creationId xmlns:a16="http://schemas.microsoft.com/office/drawing/2014/main" xmlns="" id="{CEEC1AEE-F73D-480D-9D05-9C7226419CBF}"/>
              </a:ext>
            </a:extLst>
          </p:cNvPr>
          <p:cNvGrpSpPr/>
          <p:nvPr/>
        </p:nvGrpSpPr>
        <p:grpSpPr>
          <a:xfrm>
            <a:off x="287524" y="1952836"/>
            <a:ext cx="8208912" cy="3636404"/>
            <a:chOff x="575556" y="1952837"/>
            <a:chExt cx="8208912" cy="3636404"/>
          </a:xfrm>
        </p:grpSpPr>
        <p:pic>
          <p:nvPicPr>
            <p:cNvPr id="5" name="Picture 4">
              <a:extLst>
                <a:ext uri="{FF2B5EF4-FFF2-40B4-BE49-F238E27FC236}">
                  <a16:creationId xmlns:a16="http://schemas.microsoft.com/office/drawing/2014/main" xmlns="" id="{76C7BF6F-E704-4197-9A85-1FEF1F8C7027}"/>
                </a:ext>
              </a:extLst>
            </p:cNvPr>
            <p:cNvPicPr>
              <a:picLocks noChangeAspect="1"/>
            </p:cNvPicPr>
            <p:nvPr/>
          </p:nvPicPr>
          <p:blipFill rotWithShape="1">
            <a:blip r:embed="rId2" cstate="print"/>
            <a:srcRect l="53862" t="6048"/>
            <a:stretch/>
          </p:blipFill>
          <p:spPr>
            <a:xfrm>
              <a:off x="575556" y="2133568"/>
              <a:ext cx="3204356" cy="3315632"/>
            </a:xfrm>
            <a:prstGeom prst="rect">
              <a:avLst/>
            </a:prstGeom>
          </p:spPr>
        </p:pic>
        <p:sp>
          <p:nvSpPr>
            <p:cNvPr id="6" name="Rectangle 5">
              <a:extLst>
                <a:ext uri="{FF2B5EF4-FFF2-40B4-BE49-F238E27FC236}">
                  <a16:creationId xmlns:a16="http://schemas.microsoft.com/office/drawing/2014/main" xmlns="" id="{9DF919B1-ECD3-4F26-98A5-6EDCEDF0F75F}"/>
                </a:ext>
              </a:extLst>
            </p:cNvPr>
            <p:cNvSpPr/>
            <p:nvPr/>
          </p:nvSpPr>
          <p:spPr>
            <a:xfrm>
              <a:off x="3898270" y="2071223"/>
              <a:ext cx="4788530" cy="3416320"/>
            </a:xfrm>
            <a:prstGeom prst="rect">
              <a:avLst/>
            </a:prstGeom>
            <a:solidFill>
              <a:schemeClr val="bg1"/>
            </a:solidFill>
            <a:ln>
              <a:solidFill>
                <a:srgbClr val="00B050"/>
              </a:solidFill>
            </a:ln>
          </p:spPr>
          <p:txBody>
            <a:bodyPr wrap="square">
              <a:spAutoFit/>
            </a:bodyPr>
            <a:lstStyle/>
            <a:p>
              <a:pPr marL="0" marR="0" indent="381000" algn="just">
                <a:spcBef>
                  <a:spcPts val="0"/>
                </a:spcBef>
                <a:spcAft>
                  <a:spcPts val="280"/>
                </a:spcAft>
              </a:pPr>
              <a:r>
                <a:rPr lang="bg-BG" sz="1800" dirty="0">
                  <a:latin typeface="Segoe UI" panose="020B0502040204020203" pitchFamily="34" charset="0"/>
                  <a:ea typeface="Franklin Gothic Book" panose="020B0503020102020204" pitchFamily="34" charset="0"/>
                  <a:cs typeface="Segoe UI" panose="020B0502040204020203" pitchFamily="34" charset="0"/>
                </a:rPr>
                <a:t>Общата франклинизация оказва седативно и десенсибилизиращо действие, способства за спадане на артериалното налягане. Под действие на отрицателните аеройони намалява умствената и физическа умора, повишава се тонусът на съдовете и се забавя пулса. При местна (локална) франклинизация вследствие активирането на обменно- </a:t>
              </a:r>
              <a:r>
                <a:rPr lang="bg-BG" sz="1800" dirty="0" err="1">
                  <a:latin typeface="Segoe UI" panose="020B0502040204020203" pitchFamily="34" charset="0"/>
                  <a:ea typeface="Franklin Gothic Book" panose="020B0503020102020204" pitchFamily="34" charset="0"/>
                  <a:cs typeface="Segoe UI" panose="020B0502040204020203" pitchFamily="34" charset="0"/>
                </a:rPr>
                <a:t>трофичните</a:t>
              </a:r>
              <a:r>
                <a:rPr lang="bg-BG" sz="1800" dirty="0">
                  <a:latin typeface="Segoe UI" panose="020B0502040204020203" pitchFamily="34" charset="0"/>
                  <a:ea typeface="Franklin Gothic Book" panose="020B0503020102020204" pitchFamily="34" charset="0"/>
                  <a:cs typeface="Segoe UI" panose="020B0502040204020203" pitchFamily="34" charset="0"/>
                </a:rPr>
                <a:t> процеси в тъканите се ускорява изчистването на раните от гной и тяхното зарастване.</a:t>
              </a:r>
              <a:endParaRPr lang="en-US" sz="1800" dirty="0">
                <a:latin typeface="Segoe UI" panose="020B0502040204020203" pitchFamily="34" charset="0"/>
                <a:ea typeface="Franklin Gothic Book" panose="020B0503020102020204" pitchFamily="34" charset="0"/>
                <a:cs typeface="Segoe UI" panose="020B0502040204020203" pitchFamily="34" charset="0"/>
              </a:endParaRPr>
            </a:p>
          </p:txBody>
        </p:sp>
        <p:sp>
          <p:nvSpPr>
            <p:cNvPr id="8" name="Rectangle 7">
              <a:extLst>
                <a:ext uri="{FF2B5EF4-FFF2-40B4-BE49-F238E27FC236}">
                  <a16:creationId xmlns:a16="http://schemas.microsoft.com/office/drawing/2014/main" xmlns="" id="{5E288A27-A3DC-45B6-AD19-E396C1AF7FEF}"/>
                </a:ext>
              </a:extLst>
            </p:cNvPr>
            <p:cNvSpPr/>
            <p:nvPr/>
          </p:nvSpPr>
          <p:spPr>
            <a:xfrm>
              <a:off x="575556" y="1952837"/>
              <a:ext cx="8208912" cy="3636404"/>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1125288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33</a:t>
            </a:fld>
            <a:endParaRPr lang="en-US" altLang="en-US" dirty="0"/>
          </a:p>
        </p:txBody>
      </p:sp>
      <p:grpSp>
        <p:nvGrpSpPr>
          <p:cNvPr id="9" name="Group 8">
            <a:extLst>
              <a:ext uri="{FF2B5EF4-FFF2-40B4-BE49-F238E27FC236}">
                <a16:creationId xmlns:a16="http://schemas.microsoft.com/office/drawing/2014/main" xmlns="" id="{811FA501-007F-432F-BE1D-92C2E370E1F2}"/>
              </a:ext>
            </a:extLst>
          </p:cNvPr>
          <p:cNvGrpSpPr/>
          <p:nvPr/>
        </p:nvGrpSpPr>
        <p:grpSpPr>
          <a:xfrm>
            <a:off x="143508" y="1844824"/>
            <a:ext cx="8543292" cy="3654348"/>
            <a:chOff x="143508" y="1844824"/>
            <a:chExt cx="8543292" cy="3654348"/>
          </a:xfrm>
        </p:grpSpPr>
        <p:sp>
          <p:nvSpPr>
            <p:cNvPr id="6" name="Rectangle 5">
              <a:extLst>
                <a:ext uri="{FF2B5EF4-FFF2-40B4-BE49-F238E27FC236}">
                  <a16:creationId xmlns:a16="http://schemas.microsoft.com/office/drawing/2014/main" xmlns="" id="{BD9C7F7C-6216-4CE2-804C-D0CE3187BC91}"/>
                </a:ext>
              </a:extLst>
            </p:cNvPr>
            <p:cNvSpPr/>
            <p:nvPr/>
          </p:nvSpPr>
          <p:spPr>
            <a:xfrm>
              <a:off x="3851920" y="1952836"/>
              <a:ext cx="4716524" cy="3416320"/>
            </a:xfrm>
            <a:prstGeom prst="rect">
              <a:avLst/>
            </a:prstGeom>
            <a:ln>
              <a:solidFill>
                <a:srgbClr val="00B050"/>
              </a:solidFill>
            </a:ln>
          </p:spPr>
          <p:txBody>
            <a:bodyPr wrap="square">
              <a:spAutoFit/>
            </a:bodyPr>
            <a:lstStyle/>
            <a:p>
              <a:pPr algn="just"/>
              <a:r>
                <a:rPr lang="bg-BG" sz="1800" b="1" dirty="0" err="1">
                  <a:solidFill>
                    <a:srgbClr val="000000"/>
                  </a:solidFill>
                  <a:latin typeface="Segoe UI" panose="020B0502040204020203" pitchFamily="34" charset="0"/>
                  <a:ea typeface="Franklin Gothic Book" panose="020B0503020102020204" pitchFamily="34" charset="0"/>
                  <a:cs typeface="Segoe UI" panose="020B0502040204020203" pitchFamily="34" charset="0"/>
                </a:rPr>
                <a:t>Аероелектрофореза</a:t>
              </a:r>
              <a:r>
                <a:rPr lang="bg-BG" sz="1800" b="1" dirty="0">
                  <a:solidFill>
                    <a:srgbClr val="000000"/>
                  </a:solidFill>
                  <a:latin typeface="Segoe UI" panose="020B0502040204020203" pitchFamily="34" charset="0"/>
                  <a:ea typeface="Franklin Gothic Book" panose="020B0503020102020204" pitchFamily="34" charset="0"/>
                  <a:cs typeface="Segoe UI" panose="020B0502040204020203" pitchFamily="34" charset="0"/>
                </a:rPr>
                <a:t> (Аеройонофореза). </a:t>
              </a:r>
              <a:r>
                <a:rPr lang="bg-BG" sz="1800" dirty="0">
                  <a:solidFill>
                    <a:srgbClr val="000000"/>
                  </a:solidFill>
                  <a:latin typeface="Segoe UI" panose="020B0502040204020203" pitchFamily="34" charset="0"/>
                  <a:cs typeface="Segoe UI" panose="020B0502040204020203" pitchFamily="34" charset="0"/>
                </a:rPr>
                <a:t>Посредством процедурата за местна франклинизация (с постоянно електрическо поле с висок интензитет) може да се вкарват безконтактно лекарствени йони в тялото на болния. На повърхността на кожата се накапва разтвор на лекарството и катода на апарата се поставя над участъка на разстояние 5 -10 </a:t>
              </a:r>
              <a:r>
                <a:rPr lang="en-US" sz="1800" dirty="0">
                  <a:solidFill>
                    <a:srgbClr val="000000"/>
                  </a:solidFill>
                  <a:latin typeface="Segoe UI" panose="020B0502040204020203" pitchFamily="34" charset="0"/>
                  <a:cs typeface="Segoe UI" panose="020B0502040204020203" pitchFamily="34" charset="0"/>
                </a:rPr>
                <a:t>cm. </a:t>
              </a:r>
              <a:r>
                <a:rPr lang="bg-BG" sz="1800" dirty="0">
                  <a:solidFill>
                    <a:srgbClr val="000000"/>
                  </a:solidFill>
                  <a:latin typeface="Segoe UI" panose="020B0502040204020203" pitchFamily="34" charset="0"/>
                  <a:cs typeface="Segoe UI" panose="020B0502040204020203" pitchFamily="34" charset="0"/>
                </a:rPr>
                <a:t>При напрежение 20 - 40 </a:t>
              </a:r>
              <a:r>
                <a:rPr lang="en-US" sz="1800" dirty="0">
                  <a:solidFill>
                    <a:srgbClr val="000000"/>
                  </a:solidFill>
                  <a:latin typeface="Segoe UI" panose="020B0502040204020203" pitchFamily="34" charset="0"/>
                  <a:cs typeface="Segoe UI" panose="020B0502040204020203" pitchFamily="34" charset="0"/>
                </a:rPr>
                <a:t>kV </a:t>
              </a:r>
              <a:r>
                <a:rPr lang="bg-BG" sz="1800" dirty="0">
                  <a:solidFill>
                    <a:srgbClr val="000000"/>
                  </a:solidFill>
                  <a:latin typeface="Segoe UI" panose="020B0502040204020203" pitchFamily="34" charset="0"/>
                  <a:cs typeface="Segoe UI" panose="020B0502040204020203" pitchFamily="34" charset="0"/>
                </a:rPr>
                <a:t>продължителността на процедурата е 20 - 25 </a:t>
              </a:r>
              <a:r>
                <a:rPr lang="en-US" sz="1800" dirty="0">
                  <a:solidFill>
                    <a:srgbClr val="000000"/>
                  </a:solidFill>
                  <a:latin typeface="Segoe UI" panose="020B0502040204020203" pitchFamily="34" charset="0"/>
                  <a:cs typeface="Segoe UI" panose="020B0502040204020203" pitchFamily="34" charset="0"/>
                </a:rPr>
                <a:t>min</a:t>
              </a:r>
              <a:r>
                <a:rPr lang="bg-BG" sz="1800" dirty="0">
                  <a:solidFill>
                    <a:srgbClr val="000000"/>
                  </a:solidFill>
                  <a:latin typeface="Segoe UI" panose="020B0502040204020203" pitchFamily="34" charset="0"/>
                  <a:cs typeface="Segoe UI" panose="020B0502040204020203" pitchFamily="34" charset="0"/>
                </a:rPr>
                <a:t>.</a:t>
              </a:r>
              <a:endParaRPr lang="en-US" sz="1800" dirty="0">
                <a:latin typeface="Segoe UI" panose="020B0502040204020203" pitchFamily="34" charset="0"/>
                <a:cs typeface="Segoe UI" panose="020B0502040204020203" pitchFamily="34" charset="0"/>
              </a:endParaRPr>
            </a:p>
          </p:txBody>
        </p:sp>
        <p:pic>
          <p:nvPicPr>
            <p:cNvPr id="7" name="Picture 6">
              <a:extLst>
                <a:ext uri="{FF2B5EF4-FFF2-40B4-BE49-F238E27FC236}">
                  <a16:creationId xmlns:a16="http://schemas.microsoft.com/office/drawing/2014/main" xmlns="" id="{EE361884-52E3-4DB5-BE98-D463A1ADB08D}"/>
                </a:ext>
              </a:extLst>
            </p:cNvPr>
            <p:cNvPicPr>
              <a:picLocks noChangeAspect="1"/>
            </p:cNvPicPr>
            <p:nvPr/>
          </p:nvPicPr>
          <p:blipFill rotWithShape="1">
            <a:blip r:embed="rId2" cstate="print"/>
            <a:srcRect l="12381" r="6620"/>
            <a:stretch/>
          </p:blipFill>
          <p:spPr>
            <a:xfrm>
              <a:off x="251520" y="2456892"/>
              <a:ext cx="3465047" cy="2365292"/>
            </a:xfrm>
            <a:prstGeom prst="rect">
              <a:avLst/>
            </a:prstGeom>
          </p:spPr>
        </p:pic>
        <p:sp>
          <p:nvSpPr>
            <p:cNvPr id="8" name="Rectangle 7">
              <a:extLst>
                <a:ext uri="{FF2B5EF4-FFF2-40B4-BE49-F238E27FC236}">
                  <a16:creationId xmlns:a16="http://schemas.microsoft.com/office/drawing/2014/main" xmlns="" id="{3EE84B2A-9A21-4B10-9637-FA6E9FFA96C5}"/>
                </a:ext>
              </a:extLst>
            </p:cNvPr>
            <p:cNvSpPr/>
            <p:nvPr/>
          </p:nvSpPr>
          <p:spPr>
            <a:xfrm>
              <a:off x="143508" y="1844824"/>
              <a:ext cx="8543292" cy="3654348"/>
            </a:xfrm>
            <a:prstGeom prst="rect">
              <a:avLst/>
            </a:prstGeom>
            <a:noFill/>
            <a:ln w="952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xmlns="" val="10938398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34</a:t>
            </a:fld>
            <a:endParaRPr lang="en-US" altLang="en-US" dirty="0"/>
          </a:p>
        </p:txBody>
      </p:sp>
      <p:sp>
        <p:nvSpPr>
          <p:cNvPr id="4" name="Rectangle 3">
            <a:extLst>
              <a:ext uri="{FF2B5EF4-FFF2-40B4-BE49-F238E27FC236}">
                <a16:creationId xmlns:a16="http://schemas.microsoft.com/office/drawing/2014/main" xmlns="" id="{E335EB81-CFD0-4962-94E6-866D56210CD8}"/>
              </a:ext>
            </a:extLst>
          </p:cNvPr>
          <p:cNvSpPr/>
          <p:nvPr/>
        </p:nvSpPr>
        <p:spPr>
          <a:xfrm>
            <a:off x="248740" y="1474715"/>
            <a:ext cx="7668852" cy="1754326"/>
          </a:xfrm>
          <a:prstGeom prst="rect">
            <a:avLst/>
          </a:prstGeom>
          <a:solidFill>
            <a:schemeClr val="bg1"/>
          </a:solidFill>
          <a:ln>
            <a:solidFill>
              <a:srgbClr val="FFC000"/>
            </a:solidFill>
          </a:ln>
        </p:spPr>
        <p:txBody>
          <a:bodyPr wrap="square">
            <a:spAutoFit/>
          </a:bodyPr>
          <a:lstStyle/>
          <a:p>
            <a:pPr marL="0" marR="0" indent="381000" algn="just">
              <a:spcBef>
                <a:spcPts val="0"/>
              </a:spcBef>
              <a:spcAft>
                <a:spcPts val="520"/>
              </a:spcAft>
            </a:pPr>
            <a:r>
              <a:rPr lang="bg-BG" sz="1800" b="1" dirty="0">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rPr>
              <a:t>Аеройонотерапия. </a:t>
            </a: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При протичането на електричен ток във въздуха се създават </a:t>
            </a:r>
            <a:r>
              <a:rPr lang="bg-BG" sz="1800" i="1" dirty="0">
                <a:solidFill>
                  <a:srgbClr val="000000"/>
                </a:solidFill>
                <a:latin typeface="Franklin Gothic Book" panose="020B0503020102020204" pitchFamily="34" charset="0"/>
                <a:ea typeface="Franklin Gothic Book" panose="020B0503020102020204" pitchFamily="34" charset="0"/>
                <a:cs typeface="Franklin Gothic Book" panose="020B0503020102020204" pitchFamily="34" charset="0"/>
              </a:rPr>
              <a:t>аеройони.</a:t>
            </a: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 Аеройоните всъщност са съвкупност от всякакви газови йони, получени във въздуха вследствие протичането на електричен ток през него (азотни, кислородни и пр.). Разделят се на: леки (съставени са от единични йони, диаметър около 1 А) и тежки (състоят се от газов йон и неутрална молекула или частица, диаметър от 1 ц до 0,01 </a:t>
            </a:r>
            <a:r>
              <a:rPr lang="en-US" sz="1800" dirty="0">
                <a:latin typeface="Franklin Gothic Book" panose="020B0503020102020204" pitchFamily="34" charset="0"/>
                <a:ea typeface="Franklin Gothic Book" panose="020B0503020102020204" pitchFamily="34" charset="0"/>
                <a:cs typeface="Franklin Gothic Book" panose="020B0503020102020204" pitchFamily="34" charset="0"/>
              </a:rPr>
              <a:t>mm).</a:t>
            </a:r>
            <a:endPar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endParaRPr>
          </a:p>
        </p:txBody>
      </p:sp>
      <p:sp>
        <p:nvSpPr>
          <p:cNvPr id="5" name="Rectangle 4">
            <a:extLst>
              <a:ext uri="{FF2B5EF4-FFF2-40B4-BE49-F238E27FC236}">
                <a16:creationId xmlns:a16="http://schemas.microsoft.com/office/drawing/2014/main" xmlns="" id="{F7E4655A-F3F4-450F-BC4B-5AC8F649B321}"/>
              </a:ext>
            </a:extLst>
          </p:cNvPr>
          <p:cNvSpPr/>
          <p:nvPr/>
        </p:nvSpPr>
        <p:spPr>
          <a:xfrm>
            <a:off x="248740" y="3537012"/>
            <a:ext cx="8646520" cy="2095445"/>
          </a:xfrm>
          <a:prstGeom prst="rect">
            <a:avLst/>
          </a:prstGeom>
          <a:ln>
            <a:solidFill>
              <a:srgbClr val="FFC000"/>
            </a:solidFill>
          </a:ln>
        </p:spPr>
        <p:txBody>
          <a:bodyPr wrap="square">
            <a:spAutoFit/>
          </a:bodyPr>
          <a:lstStyle/>
          <a:p>
            <a:pPr marL="0" marR="0" indent="381000" algn="just">
              <a:spcBef>
                <a:spcPts val="0"/>
              </a:spcBef>
              <a:spcAft>
                <a:spcPts val="520"/>
              </a:spcAft>
            </a:pP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Установено е, че тежките аеройони действат вредно на човешкия организъм, а леките, отрицателните, оказват положително въздействие.</a:t>
            </a:r>
          </a:p>
          <a:p>
            <a:pPr marL="0" marR="0" indent="381000" algn="just">
              <a:spcBef>
                <a:spcPts val="0"/>
              </a:spcBef>
              <a:spcAft>
                <a:spcPts val="520"/>
              </a:spcAft>
            </a:pP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 Изследвания показват, че мрачни и меланхолични хора, склонни към депресия и хипохондрия, в присъствие на отрицателни аеройони променят настроението си към бодро и оптимистично. Обратно, присъствието на положителни йони във въздуха засилва оплакванията им. Установено е, че леките отрицателни йони повишават работоспособността и ускоряват реакцията на звукови и зрителни дразнители.</a:t>
            </a:r>
            <a:endParaRPr lang="en-US" sz="1800" dirty="0">
              <a:latin typeface="Franklin Gothic Book" panose="020B0503020102020204" pitchFamily="34" charset="0"/>
              <a:ea typeface="Franklin Gothic Book" panose="020B0503020102020204" pitchFamily="34" charset="0"/>
              <a:cs typeface="Franklin Gothic Book" panose="020B0503020102020204" pitchFamily="34" charset="0"/>
            </a:endParaRPr>
          </a:p>
        </p:txBody>
      </p:sp>
    </p:spTree>
    <p:extLst>
      <p:ext uri="{BB962C8B-B14F-4D97-AF65-F5344CB8AC3E}">
        <p14:creationId xmlns:p14="http://schemas.microsoft.com/office/powerpoint/2010/main" xmlns="" val="13219527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dirty="0"/>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35</a:t>
            </a:fld>
            <a:endParaRPr lang="en-US" altLang="en-US" dirty="0"/>
          </a:p>
        </p:txBody>
      </p:sp>
      <p:sp>
        <p:nvSpPr>
          <p:cNvPr id="4" name="Rectangle 3">
            <a:extLst>
              <a:ext uri="{FF2B5EF4-FFF2-40B4-BE49-F238E27FC236}">
                <a16:creationId xmlns:a16="http://schemas.microsoft.com/office/drawing/2014/main" xmlns="" id="{E335EB81-CFD0-4962-94E6-866D56210CD8}"/>
              </a:ext>
            </a:extLst>
          </p:cNvPr>
          <p:cNvSpPr/>
          <p:nvPr/>
        </p:nvSpPr>
        <p:spPr>
          <a:xfrm>
            <a:off x="234026" y="2348880"/>
            <a:ext cx="8675948" cy="3139321"/>
          </a:xfrm>
          <a:prstGeom prst="rect">
            <a:avLst/>
          </a:prstGeom>
          <a:solidFill>
            <a:schemeClr val="bg1"/>
          </a:solidFill>
          <a:ln>
            <a:solidFill>
              <a:srgbClr val="FFC000"/>
            </a:solidFill>
          </a:ln>
        </p:spPr>
        <p:txBody>
          <a:bodyPr wrap="square">
            <a:spAutoFit/>
          </a:bodyPr>
          <a:lstStyle/>
          <a:p>
            <a:pPr marL="0" marR="0" indent="393700" algn="just">
              <a:spcBef>
                <a:spcPts val="0"/>
              </a:spcBef>
              <a:spcAft>
                <a:spcPts val="300"/>
              </a:spcAft>
            </a:pPr>
            <a:r>
              <a:rPr lang="bg-BG" sz="1800" dirty="0">
                <a:latin typeface="Franklin Gothic Book" panose="020B0503020102020204" pitchFamily="34" charset="0"/>
                <a:ea typeface="Franklin Gothic Book" panose="020B0503020102020204" pitchFamily="34" charset="0"/>
                <a:cs typeface="Franklin Gothic Book" panose="020B0503020102020204" pitchFamily="34" charset="0"/>
              </a:rPr>
              <a:t>Как аеройоните осъществяват своите ефекти върху организма все още не е напълно ясно. Предполага се, че по някакъв начин влияят върху невромедиаторите (вещества, които участват в провеждането на нервните импулси и по същество обуславят в голяма степен работоспособността и психическото състояние на организма). Такива са адреналинът (хормон на страха и бягството), норадреналинът (обуславящ агресивното настроение и гнева), серотонинът (важен стимулатор на оптимистичното начало в мисленето), допаминът и др. Засега е установено че йонизацията на въздуха силно повлиява концентрацията на серотонин в мозъка - положителните йони я намаляват, а отрицателните - повишават. Леките отрицателни аеройони въздействат върху дихателния тракт и някои други процеси в организма и се използват за лечение на някои заболявания (например астма).</a:t>
            </a:r>
            <a:endParaRPr lang="en-US" sz="1800" dirty="0">
              <a:latin typeface="Franklin Gothic Book" panose="020B0503020102020204" pitchFamily="34" charset="0"/>
              <a:ea typeface="Franklin Gothic Book" panose="020B0503020102020204" pitchFamily="34" charset="0"/>
              <a:cs typeface="Franklin Gothic Book" panose="020B0503020102020204" pitchFamily="34" charset="0"/>
            </a:endParaRPr>
          </a:p>
        </p:txBody>
      </p:sp>
    </p:spTree>
    <p:extLst>
      <p:ext uri="{BB962C8B-B14F-4D97-AF65-F5344CB8AC3E}">
        <p14:creationId xmlns:p14="http://schemas.microsoft.com/office/powerpoint/2010/main" xmlns="" val="1005219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4</a:t>
            </a:fld>
            <a:endParaRPr lang="en-US" altLang="en-US"/>
          </a:p>
        </p:txBody>
      </p:sp>
      <p:grpSp>
        <p:nvGrpSpPr>
          <p:cNvPr id="8" name="Group 7">
            <a:extLst>
              <a:ext uri="{FF2B5EF4-FFF2-40B4-BE49-F238E27FC236}">
                <a16:creationId xmlns:a16="http://schemas.microsoft.com/office/drawing/2014/main" xmlns="" id="{0F41E3FD-FC79-4719-AB3C-C8762E06D928}"/>
              </a:ext>
            </a:extLst>
          </p:cNvPr>
          <p:cNvGrpSpPr/>
          <p:nvPr/>
        </p:nvGrpSpPr>
        <p:grpSpPr>
          <a:xfrm>
            <a:off x="35496" y="1808820"/>
            <a:ext cx="9036496" cy="4253679"/>
            <a:chOff x="107504" y="1844824"/>
            <a:chExt cx="9036496" cy="4253679"/>
          </a:xfrm>
        </p:grpSpPr>
        <mc:AlternateContent xmlns:mc="http://schemas.openxmlformats.org/markup-compatibility/2006">
          <mc:Choice xmlns:a14="http://schemas.microsoft.com/office/drawing/2010/main" xmlns="" Requires="a14">
            <p:sp>
              <p:nvSpPr>
                <p:cNvPr id="4" name="Rectangle 3">
                  <a:extLst>
                    <a:ext uri="{FF2B5EF4-FFF2-40B4-BE49-F238E27FC236}">
                      <a16:creationId xmlns:a16="http://schemas.microsoft.com/office/drawing/2014/main" id="{E6715C36-002C-414D-8700-813744D0C378}"/>
                    </a:ext>
                  </a:extLst>
                </p:cNvPr>
                <p:cNvSpPr/>
                <p:nvPr/>
              </p:nvSpPr>
              <p:spPr>
                <a:xfrm>
                  <a:off x="4260515" y="1952836"/>
                  <a:ext cx="4775981" cy="4076116"/>
                </a:xfrm>
                <a:prstGeom prst="rect">
                  <a:avLst/>
                </a:prstGeom>
                <a:solidFill>
                  <a:schemeClr val="bg1"/>
                </a:solidFill>
                <a:ln>
                  <a:solidFill>
                    <a:srgbClr val="00B050"/>
                  </a:solidFill>
                </a:ln>
              </p:spPr>
              <p:txBody>
                <a:bodyPr wrap="square">
                  <a:spAutoFit/>
                </a:bodyPr>
                <a:lstStyle/>
                <a:p>
                  <a:pPr indent="393700">
                    <a:spcBef>
                      <a:spcPts val="0"/>
                    </a:spcBef>
                    <a:spcAft>
                      <a:spcPts val="520"/>
                    </a:spcAft>
                  </a:pPr>
                  <a:r>
                    <a:rPr lang="bg-BG" sz="1800" dirty="0">
                      <a:latin typeface="Segoe UI" panose="020B0502040204020203" pitchFamily="34" charset="0"/>
                      <a:ea typeface="Segoe UI" panose="020B0502040204020203" pitchFamily="34" charset="0"/>
                      <a:cs typeface="Segoe UI" panose="020B0502040204020203" pitchFamily="34" charset="0"/>
                    </a:rPr>
                    <a:t>Големината на силата на взаимодействие </a:t>
                  </a:r>
                  <a14:m>
                    <m:oMath xmlns:m="http://schemas.openxmlformats.org/officeDocument/2006/math">
                      <m:r>
                        <a:rPr lang="en-US" sz="1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1800" b="1" i="1" dirty="0" smtClean="0">
                          <a:solidFill>
                            <a:srgbClr val="000000"/>
                          </a:solidFill>
                          <a:latin typeface="Cambria Math" panose="02040503050406030204" pitchFamily="18" charset="0"/>
                          <a:ea typeface="Segoe UI" panose="020B0502040204020203" pitchFamily="34" charset="0"/>
                          <a:cs typeface="Segoe UI" panose="020B0502040204020203" pitchFamily="34" charset="0"/>
                        </a:rPr>
                        <m:t> </m:t>
                      </m:r>
                    </m:oMath>
                  </a14:m>
                  <a:r>
                    <a:rPr lang="bg-BG" sz="1800" dirty="0">
                      <a:latin typeface="Segoe UI" panose="020B0502040204020203" pitchFamily="34" charset="0"/>
                      <a:ea typeface="Segoe UI" panose="020B0502040204020203" pitchFamily="34" charset="0"/>
                      <a:cs typeface="Segoe UI" panose="020B0502040204020203" pitchFamily="34" charset="0"/>
                    </a:rPr>
                    <a:t>между два товара </a:t>
                  </a:r>
                  <a14:m>
                    <m:oMath xmlns:m="http://schemas.openxmlformats.org/officeDocument/2006/math">
                      <m:sSub>
                        <m:sSubPr>
                          <m:ctrlPr>
                            <a:rPr lang="en-US" sz="1800" b="1" i="1" dirty="0" smtClean="0">
                              <a:solidFill>
                                <a:srgbClr val="FF0000"/>
                              </a:solidFill>
                              <a:latin typeface="Cambria Math" panose="02040503050406030204" pitchFamily="18" charset="0"/>
                              <a:cs typeface="Segoe UI" panose="020B0502040204020203" pitchFamily="34" charset="0"/>
                            </a:rPr>
                          </m:ctrlPr>
                        </m:sSubPr>
                        <m:e>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𝒒</m:t>
                          </m:r>
                        </m:e>
                        <m:sub>
                          <m:r>
                            <a:rPr lang="bg-BG" sz="1800" b="1" i="1" dirty="0" smtClean="0">
                              <a:solidFill>
                                <a:srgbClr val="FF0000"/>
                              </a:solidFill>
                              <a:latin typeface="Cambria Math" panose="02040503050406030204" pitchFamily="18" charset="0"/>
                              <a:cs typeface="Segoe UI" panose="020B0502040204020203" pitchFamily="34" charset="0"/>
                            </a:rPr>
                            <m:t>𝟏</m:t>
                          </m:r>
                        </m:sub>
                      </m:sSub>
                    </m:oMath>
                  </a14:m>
                  <a:r>
                    <a:rPr lang="bg-BG" sz="1800" dirty="0">
                      <a:latin typeface="Segoe UI" panose="020B0502040204020203" pitchFamily="34" charset="0"/>
                      <a:ea typeface="Segoe UI" panose="020B0502040204020203" pitchFamily="34" charset="0"/>
                      <a:cs typeface="Segoe UI" panose="020B0502040204020203" pitchFamily="34" charset="0"/>
                    </a:rPr>
                    <a:t>и </a:t>
                  </a:r>
                  <a14:m>
                    <m:oMath xmlns:m="http://schemas.openxmlformats.org/officeDocument/2006/math">
                      <m:sSub>
                        <m:sSubPr>
                          <m:ctrlPr>
                            <a:rPr lang="en-US" sz="1800" b="1" i="1" dirty="0" smtClean="0">
                              <a:solidFill>
                                <a:srgbClr val="FF0000"/>
                              </a:solidFill>
                              <a:latin typeface="Cambria Math" panose="02040503050406030204" pitchFamily="18" charset="0"/>
                              <a:cs typeface="Segoe UI" panose="020B0502040204020203" pitchFamily="34" charset="0"/>
                            </a:rPr>
                          </m:ctrlPr>
                        </m:sSubPr>
                        <m:e>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𝒒</m:t>
                          </m:r>
                        </m:e>
                        <m:sub>
                          <m:r>
                            <a:rPr lang="bg-BG" sz="1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𝟐</m:t>
                          </m:r>
                        </m:sub>
                      </m:sSub>
                    </m:oMath>
                  </a14:m>
                  <a:r>
                    <a:rPr lang="bg-BG" sz="18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разположени на разстояние </a:t>
                  </a:r>
                  <a14:m>
                    <m:oMath xmlns:m="http://schemas.openxmlformats.org/officeDocument/2006/math">
                      <m:r>
                        <a:rPr lang="en-US" sz="1800" b="1" i="1" dirty="0" smtClean="0">
                          <a:solidFill>
                            <a:srgbClr val="000000"/>
                          </a:solidFill>
                          <a:latin typeface="Cambria Math" panose="02040503050406030204" pitchFamily="18" charset="0"/>
                          <a:cs typeface="Segoe UI" panose="020B0502040204020203" pitchFamily="34" charset="0"/>
                        </a:rPr>
                        <m:t>𝒓</m:t>
                      </m:r>
                      <m:r>
                        <a:rPr lang="en-US" sz="1800" b="1" i="1" dirty="0" smtClean="0">
                          <a:solidFill>
                            <a:srgbClr val="000000"/>
                          </a:solidFill>
                          <a:latin typeface="Cambria Math" panose="02040503050406030204" pitchFamily="18" charset="0"/>
                          <a:cs typeface="Segoe UI" panose="020B0502040204020203" pitchFamily="34" charset="0"/>
                        </a:rPr>
                        <m:t> </m:t>
                      </m:r>
                    </m:oMath>
                  </a14:m>
                  <a:r>
                    <a:rPr lang="bg-BG" sz="1800" dirty="0">
                      <a:latin typeface="Segoe UI" panose="020B0502040204020203" pitchFamily="34" charset="0"/>
                      <a:ea typeface="Segoe UI" panose="020B0502040204020203" pitchFamily="34" charset="0"/>
                      <a:cs typeface="Segoe UI" panose="020B0502040204020203" pitchFamily="34" charset="0"/>
                    </a:rPr>
                    <a:t>един от друг, се определя от </a:t>
                  </a:r>
                  <a:r>
                    <a:rPr lang="bg-BG" sz="1800" b="1" i="1" dirty="0">
                      <a:solidFill>
                        <a:srgbClr val="000000"/>
                      </a:solidFill>
                      <a:latin typeface="Segoe UI" panose="020B0502040204020203" pitchFamily="34" charset="0"/>
                      <a:ea typeface="Segoe UI" panose="020B0502040204020203" pitchFamily="34" charset="0"/>
                      <a:cs typeface="Segoe UI" panose="020B0502040204020203" pitchFamily="34" charset="0"/>
                    </a:rPr>
                    <a:t>закона на Кулон</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a:t>
                  </a:r>
                  <a:endParaRPr lang="en-US" sz="1800" dirty="0">
                    <a:latin typeface="Segoe UI" panose="020B0502040204020203" pitchFamily="34" charset="0"/>
                    <a:ea typeface="Segoe UI" panose="020B0502040204020203" pitchFamily="34" charset="0"/>
                    <a:cs typeface="Segoe UI" panose="020B0502040204020203" pitchFamily="34" charset="0"/>
                  </a:endParaRPr>
                </a:p>
                <a:p>
                  <a:pPr marL="0" marR="0" indent="393700" algn="just">
                    <a:spcBef>
                      <a:spcPts val="0"/>
                    </a:spcBef>
                    <a:spcAft>
                      <a:spcPts val="535"/>
                    </a:spcAft>
                  </a:pPr>
                  <a14:m>
                    <m:oMathPara xmlns:m="http://schemas.openxmlformats.org/officeDocument/2006/math">
                      <m:oMathParaPr>
                        <m:jc m:val="centerGroup"/>
                      </m:oMathParaPr>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𝑭</m:t>
                        </m:r>
                        <m:r>
                          <a:rPr lang="en-US" sz="20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f>
                          <m:fPr>
                            <m:ctrlPr>
                              <a:rPr lang="en-US" sz="20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ctrlPr>
                          </m:fPr>
                          <m:num>
                            <m:sSub>
                              <m:sSubPr>
                                <m:ctrlPr>
                                  <a:rPr lang="en-US" sz="2000" b="1" i="1" dirty="0">
                                    <a:solidFill>
                                      <a:srgbClr val="FF0000"/>
                                    </a:solidFill>
                                    <a:latin typeface="Cambria Math" panose="02040503050406030204" pitchFamily="18" charset="0"/>
                                    <a:cs typeface="Segoe UI" panose="020B0502040204020203" pitchFamily="34" charset="0"/>
                                  </a:rPr>
                                </m:ctrlPr>
                              </m:sSubPr>
                              <m:e>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𝒒</m:t>
                                </m:r>
                              </m:e>
                              <m:sub>
                                <m:r>
                                  <a:rPr lang="bg-BG" sz="2000" b="1" i="1" dirty="0">
                                    <a:solidFill>
                                      <a:srgbClr val="FF0000"/>
                                    </a:solidFill>
                                    <a:latin typeface="Cambria Math" panose="02040503050406030204" pitchFamily="18" charset="0"/>
                                    <a:cs typeface="Segoe UI" panose="020B0502040204020203" pitchFamily="34" charset="0"/>
                                  </a:rPr>
                                  <m:t>𝟏</m:t>
                                </m:r>
                              </m:sub>
                            </m:sSub>
                            <m:sSub>
                              <m:sSubPr>
                                <m:ctrlPr>
                                  <a:rPr lang="en-US" sz="2000" b="1" i="1" dirty="0">
                                    <a:solidFill>
                                      <a:srgbClr val="FF0000"/>
                                    </a:solidFill>
                                    <a:latin typeface="Cambria Math" panose="02040503050406030204" pitchFamily="18" charset="0"/>
                                    <a:cs typeface="Segoe UI" panose="020B0502040204020203" pitchFamily="34" charset="0"/>
                                  </a:rPr>
                                </m:ctrlPr>
                              </m:sSubPr>
                              <m:e>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𝒒</m:t>
                                </m:r>
                              </m:e>
                              <m:sub>
                                <m:r>
                                  <a:rPr lang="bg-BG"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𝟐</m:t>
                                </m:r>
                              </m:sub>
                            </m:sSub>
                          </m:num>
                          <m:den>
                            <m:r>
                              <a:rPr lang="en-US" sz="2000" b="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4</m:t>
                            </m:r>
                            <m:r>
                              <a:rPr lang="en-US" sz="2000" b="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𝜋𝜀</m:t>
                            </m:r>
                            <m:sSup>
                              <m:sSupPr>
                                <m:ctrlPr>
                                  <a:rPr lang="en-US" sz="2000" b="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ctrlPr>
                              </m:sSupPr>
                              <m:e>
                                <m:r>
                                  <a:rPr lang="en-US" sz="2000" b="1" i="1" dirty="0">
                                    <a:solidFill>
                                      <a:srgbClr val="FF0000"/>
                                    </a:solidFill>
                                    <a:latin typeface="Cambria Math" panose="02040503050406030204" pitchFamily="18" charset="0"/>
                                    <a:cs typeface="Segoe UI" panose="020B0502040204020203" pitchFamily="34" charset="0"/>
                                  </a:rPr>
                                  <m:t>𝒓</m:t>
                                </m:r>
                              </m:e>
                              <m:sup>
                                <m:r>
                                  <a:rPr lang="en-US" sz="2000" b="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2</m:t>
                                </m:r>
                              </m:sup>
                            </m:sSup>
                          </m:den>
                        </m:f>
                        <m:r>
                          <a:rPr lang="en-US" sz="2000" b="1" i="1" dirty="0">
                            <a:solidFill>
                              <a:srgbClr val="000000"/>
                            </a:solidFill>
                            <a:latin typeface="Cambria Math" panose="02040503050406030204" pitchFamily="18" charset="0"/>
                            <a:ea typeface="Segoe UI" panose="020B0502040204020203" pitchFamily="34" charset="0"/>
                            <a:cs typeface="Segoe UI" panose="020B0502040204020203" pitchFamily="34" charset="0"/>
                          </a:rPr>
                          <m:t> </m:t>
                        </m:r>
                      </m:oMath>
                    </m:oMathPara>
                  </a14:m>
                  <a:endParaRPr lang="en-US" sz="2000" dirty="0">
                    <a:latin typeface="Segoe UI" panose="020B0502040204020203" pitchFamily="34" charset="0"/>
                    <a:ea typeface="Segoe UI" panose="020B0502040204020203" pitchFamily="34" charset="0"/>
                    <a:cs typeface="Segoe UI" panose="020B0502040204020203" pitchFamily="34" charset="0"/>
                  </a:endParaRPr>
                </a:p>
                <a:p>
                  <a:pPr marL="0" marR="0" indent="393700" algn="just">
                    <a:spcBef>
                      <a:spcPts val="0"/>
                    </a:spcBef>
                    <a:spcAft>
                      <a:spcPts val="535"/>
                    </a:spcAft>
                  </a:pPr>
                  <a14:m>
                    <m:oMath xmlns:m="http://schemas.openxmlformats.org/officeDocument/2006/math">
                      <m:r>
                        <a:rPr lang="en-US" sz="160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𝜀</m:t>
                      </m:r>
                    </m:oMath>
                  </a14:m>
                  <a:r>
                    <a:rPr lang="bg-BG" sz="1600"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r>
                    <a:rPr lang="bg-BG" sz="1600" dirty="0">
                      <a:latin typeface="Segoe UI" panose="020B0502040204020203" pitchFamily="34" charset="0"/>
                      <a:ea typeface="Segoe UI" panose="020B0502040204020203" pitchFamily="34" charset="0"/>
                      <a:cs typeface="Segoe UI" panose="020B0502040204020203" pitchFamily="34" charset="0"/>
                    </a:rPr>
                    <a:t>е диелектричната проницаемост на средата, в която се намират товарите. Във вакуум </a:t>
                  </a:r>
                  <a14:m>
                    <m:oMath xmlns:m="http://schemas.openxmlformats.org/officeDocument/2006/math">
                      <m:r>
                        <a:rPr lang="en-US" sz="160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𝜀</m:t>
                      </m:r>
                      <m:r>
                        <a:rPr lang="bg-BG" sz="16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16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en-US" sz="1600"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𝜀</m:t>
                      </m:r>
                      <m:r>
                        <a:rPr lang="bg-BG" sz="1600" i="1" baseline="-2500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0</m:t>
                      </m:r>
                      <m:r>
                        <a:rPr lang="bg-BG" sz="16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16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1</m:t>
                      </m:r>
                    </m:oMath>
                  </a14:m>
                  <a:r>
                    <a:rPr lang="bg-BG" sz="1600" dirty="0">
                      <a:latin typeface="Segoe UI" panose="020B0502040204020203" pitchFamily="34" charset="0"/>
                      <a:ea typeface="Segoe UI" panose="020B0502040204020203" pitchFamily="34" charset="0"/>
                      <a:cs typeface="Segoe UI" panose="020B0502040204020203" pitchFamily="34" charset="0"/>
                    </a:rPr>
                    <a:t>,  а за всяка друга среда е по-голяма (</a:t>
                  </a:r>
                  <a:r>
                    <a:rPr lang="bg-BG" sz="1600" i="1" dirty="0">
                      <a:latin typeface="Segoe UI" panose="020B0502040204020203" pitchFamily="34" charset="0"/>
                      <a:ea typeface="Segoe UI" panose="020B0502040204020203" pitchFamily="34" charset="0"/>
                      <a:cs typeface="Segoe UI" panose="020B0502040204020203" pitchFamily="34" charset="0"/>
                    </a:rPr>
                    <a:t>например</a:t>
                  </a:r>
                  <a:r>
                    <a:rPr lang="bg-BG" sz="1600" dirty="0">
                      <a:latin typeface="Segoe UI" panose="020B0502040204020203" pitchFamily="34" charset="0"/>
                      <a:ea typeface="Segoe UI" panose="020B0502040204020203" pitchFamily="34" charset="0"/>
                      <a:cs typeface="Segoe UI" panose="020B0502040204020203" pitchFamily="34" charset="0"/>
                    </a:rPr>
                    <a:t> за водата </a:t>
                  </a:r>
                  <a14:m>
                    <m:oMath xmlns:m="http://schemas.openxmlformats.org/officeDocument/2006/math">
                      <m:r>
                        <a:rPr lang="en-US" sz="1600"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𝜀</m:t>
                      </m:r>
                      <m:r>
                        <a:rPr lang="bg-BG" sz="16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r>
                        <a:rPr lang="bg-BG" sz="1600" b="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8</m:t>
                      </m:r>
                      <m:r>
                        <a:rPr lang="bg-BG" sz="16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1</m:t>
                      </m:r>
                    </m:oMath>
                  </a14:m>
                  <a:r>
                    <a:rPr lang="bg-BG" sz="1600" dirty="0">
                      <a:latin typeface="Segoe UI" panose="020B0502040204020203" pitchFamily="34" charset="0"/>
                      <a:ea typeface="Segoe UI" panose="020B0502040204020203" pitchFamily="34" charset="0"/>
                      <a:cs typeface="Segoe UI" panose="020B0502040204020203" pitchFamily="34" charset="0"/>
                    </a:rPr>
                    <a:t>). Това означава, че в материална среда електрическите сили на взаимодействия са </a:t>
                  </a:r>
                  <a14:m>
                    <m:oMath xmlns:m="http://schemas.openxmlformats.org/officeDocument/2006/math">
                      <m:r>
                        <a:rPr lang="en-US" sz="1600"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𝜀</m:t>
                      </m:r>
                    </m:oMath>
                  </a14:m>
                  <a:r>
                    <a:rPr lang="bg-BG" sz="1600" dirty="0">
                      <a:latin typeface="Segoe UI" panose="020B0502040204020203" pitchFamily="34" charset="0"/>
                      <a:ea typeface="Segoe UI" panose="020B0502040204020203" pitchFamily="34" charset="0"/>
                      <a:cs typeface="Segoe UI" panose="020B0502040204020203" pitchFamily="34" charset="0"/>
                    </a:rPr>
                    <a:t> пъти по-малки, отколкото във вакуум. Силата намалява обратно пропорционално на квадрата на разстоянието между товарите </a:t>
                  </a:r>
                  <a14:m>
                    <m:oMath xmlns:m="http://schemas.openxmlformats.org/officeDocument/2006/math">
                      <m:r>
                        <a:rPr lang="en-US" sz="1600" b="1" i="1" dirty="0">
                          <a:solidFill>
                            <a:srgbClr val="FF0000"/>
                          </a:solidFill>
                          <a:latin typeface="Cambria Math" panose="02040503050406030204" pitchFamily="18" charset="0"/>
                          <a:cs typeface="Segoe UI" panose="020B0502040204020203" pitchFamily="34" charset="0"/>
                        </a:rPr>
                        <m:t>𝒓</m:t>
                      </m:r>
                    </m:oMath>
                  </a14:m>
                  <a:r>
                    <a:rPr lang="bg-BG" sz="1600" dirty="0">
                      <a:latin typeface="Segoe UI" panose="020B0502040204020203" pitchFamily="34" charset="0"/>
                      <a:ea typeface="Segoe UI" panose="020B0502040204020203" pitchFamily="34" charset="0"/>
                      <a:cs typeface="Segoe UI" panose="020B0502040204020203" pitchFamily="34" charset="0"/>
                    </a:rPr>
                    <a:t> . </a:t>
                  </a:r>
                  <a:endParaRPr lang="en-US" sz="1600" dirty="0">
                    <a:latin typeface="Segoe UI" panose="020B0502040204020203" pitchFamily="34" charset="0"/>
                    <a:ea typeface="Segoe UI" panose="020B0502040204020203" pitchFamily="34" charset="0"/>
                    <a:cs typeface="Segoe UI" panose="020B0502040204020203" pitchFamily="34" charset="0"/>
                  </a:endParaRPr>
                </a:p>
              </p:txBody>
            </p:sp>
          </mc:Choice>
          <mc:Fallback>
            <p:sp>
              <p:nvSpPr>
                <p:cNvPr id="4" name="Rectangle 3">
                  <a:extLst>
                    <a:ext uri="{FF2B5EF4-FFF2-40B4-BE49-F238E27FC236}">
                      <a16:creationId xmlns:a16="http://schemas.microsoft.com/office/drawing/2014/main" xmlns="" xmlns:a14="http://schemas.microsoft.com/office/drawing/2010/main" id="{E6715C36-002C-414D-8700-813744D0C378}"/>
                    </a:ext>
                  </a:extLst>
                </p:cNvPr>
                <p:cNvSpPr>
                  <a:spLocks noRot="1" noChangeAspect="1" noMove="1" noResize="1" noEditPoints="1" noAdjustHandles="1" noChangeArrowheads="1" noChangeShapeType="1" noTextEdit="1"/>
                </p:cNvSpPr>
                <p:nvPr/>
              </p:nvSpPr>
              <p:spPr>
                <a:xfrm>
                  <a:off x="4260515" y="1952836"/>
                  <a:ext cx="4775981" cy="4076116"/>
                </a:xfrm>
                <a:prstGeom prst="rect">
                  <a:avLst/>
                </a:prstGeom>
                <a:blipFill>
                  <a:blip r:embed="rId2" cstate="print"/>
                  <a:stretch>
                    <a:fillRect l="-891" t="-447" r="-509" b="-745"/>
                  </a:stretch>
                </a:blipFill>
                <a:ln>
                  <a:solidFill>
                    <a:srgbClr val="00B050"/>
                  </a:solidFill>
                </a:ln>
              </p:spPr>
              <p:txBody>
                <a:bodyPr/>
                <a:lstStyle/>
                <a:p>
                  <a:r>
                    <a:rPr lang="en-US">
                      <a:noFill/>
                    </a:rPr>
                    <a:t> </a:t>
                  </a:r>
                </a:p>
              </p:txBody>
            </p:sp>
          </mc:Fallback>
        </mc:AlternateContent>
        <p:grpSp>
          <p:nvGrpSpPr>
            <p:cNvPr id="7" name="Group 6">
              <a:extLst>
                <a:ext uri="{FF2B5EF4-FFF2-40B4-BE49-F238E27FC236}">
                  <a16:creationId xmlns:a16="http://schemas.microsoft.com/office/drawing/2014/main" xmlns="" id="{8DC40E49-7182-4569-87B6-F994084F1F3B}"/>
                </a:ext>
              </a:extLst>
            </p:cNvPr>
            <p:cNvGrpSpPr/>
            <p:nvPr/>
          </p:nvGrpSpPr>
          <p:grpSpPr>
            <a:xfrm>
              <a:off x="121804" y="2492896"/>
              <a:ext cx="4032448" cy="3241271"/>
              <a:chOff x="121804" y="2492896"/>
              <a:chExt cx="4032448" cy="3241271"/>
            </a:xfrm>
          </p:grpSpPr>
          <p:pic>
            <p:nvPicPr>
              <p:cNvPr id="1028" name="Picture 4" descr="Electric charge">
                <a:extLst>
                  <a:ext uri="{FF2B5EF4-FFF2-40B4-BE49-F238E27FC236}">
                    <a16:creationId xmlns:a16="http://schemas.microsoft.com/office/drawing/2014/main" xmlns="" id="{E9316361-F1DF-4FDA-A91B-615F4BB014BE}"/>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804" y="2492896"/>
                <a:ext cx="4032448" cy="324127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a:extLst>
                  <a:ext uri="{FF2B5EF4-FFF2-40B4-BE49-F238E27FC236}">
                    <a16:creationId xmlns:a16="http://schemas.microsoft.com/office/drawing/2014/main" xmlns="" id="{0419893D-5FD6-41B4-900A-3A1FBF069CF5}"/>
                  </a:ext>
                </a:extLst>
              </p:cNvPr>
              <p:cNvSpPr/>
              <p:nvPr/>
            </p:nvSpPr>
            <p:spPr>
              <a:xfrm>
                <a:off x="1943708" y="3609020"/>
                <a:ext cx="1764196" cy="8280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xmlns="" id="{C257B92E-1057-491E-922B-F7284285E1F2}"/>
                </a:ext>
              </a:extLst>
            </p:cNvPr>
            <p:cNvSpPr/>
            <p:nvPr/>
          </p:nvSpPr>
          <p:spPr>
            <a:xfrm>
              <a:off x="107504" y="1844824"/>
              <a:ext cx="9036496" cy="4253679"/>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grpSp>
    </p:spTree>
    <p:extLst>
      <p:ext uri="{BB962C8B-B14F-4D97-AF65-F5344CB8AC3E}">
        <p14:creationId xmlns:p14="http://schemas.microsoft.com/office/powerpoint/2010/main" xmlns="" val="3388098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5</a:t>
            </a:fld>
            <a:endParaRPr lang="en-US" altLang="en-US"/>
          </a:p>
        </p:txBody>
      </p:sp>
      <p:sp>
        <p:nvSpPr>
          <p:cNvPr id="18" name="Rectangle 17">
            <a:extLst>
              <a:ext uri="{FF2B5EF4-FFF2-40B4-BE49-F238E27FC236}">
                <a16:creationId xmlns:a16="http://schemas.microsoft.com/office/drawing/2014/main" xmlns="" id="{171507CC-C79D-46D0-B150-F31F494D8BCC}"/>
              </a:ext>
            </a:extLst>
          </p:cNvPr>
          <p:cNvSpPr/>
          <p:nvPr/>
        </p:nvSpPr>
        <p:spPr>
          <a:xfrm>
            <a:off x="2447764" y="317232"/>
            <a:ext cx="3627340" cy="461665"/>
          </a:xfrm>
          <a:prstGeom prst="rect">
            <a:avLst/>
          </a:prstGeom>
        </p:spPr>
        <p:txBody>
          <a:bodyPr wrap="none">
            <a:spAutoFit/>
          </a:bodyPr>
          <a:lstStyle/>
          <a:p>
            <a:pPr marR="0" algn="just">
              <a:spcBef>
                <a:spcPts val="0"/>
              </a:spcBef>
              <a:spcAft>
                <a:spcPts val="415"/>
              </a:spcAft>
            </a:pPr>
            <a:r>
              <a:rPr lang="bg-BG" sz="2400" b="1" dirty="0">
                <a:latin typeface="+mn-lt"/>
                <a:ea typeface="Segoe UI" panose="020B0502040204020203" pitchFamily="34" charset="0"/>
                <a:cs typeface="Segoe UI" panose="020B0502040204020203" pitchFamily="34" charset="0"/>
              </a:rPr>
              <a:t>Електростатично поле</a:t>
            </a:r>
            <a:endParaRPr lang="en-US" sz="2400" b="1" dirty="0">
              <a:latin typeface="+mn-lt"/>
              <a:ea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xmlns="" id="{5F188615-DBD5-4C1C-A19C-A51D82D188D8}"/>
              </a:ext>
            </a:extLst>
          </p:cNvPr>
          <p:cNvSpPr/>
          <p:nvPr/>
        </p:nvSpPr>
        <p:spPr>
          <a:xfrm>
            <a:off x="214019" y="944724"/>
            <a:ext cx="7548714" cy="1200329"/>
          </a:xfrm>
          <a:prstGeom prst="rect">
            <a:avLst/>
          </a:prstGeom>
          <a:solidFill>
            <a:schemeClr val="bg1"/>
          </a:solidFill>
          <a:ln>
            <a:solidFill>
              <a:srgbClr val="FFC000"/>
            </a:solidFill>
          </a:ln>
        </p:spPr>
        <p:txBody>
          <a:bodyPr wrap="square">
            <a:spAutoFit/>
          </a:bodyPr>
          <a:lstStyle/>
          <a:p>
            <a:pPr marR="0" indent="457200" algn="just">
              <a:spcBef>
                <a:spcPts val="600"/>
              </a:spcBef>
              <a:spcAft>
                <a:spcPts val="1200"/>
              </a:spcAft>
            </a:pPr>
            <a:r>
              <a:rPr lang="bg-BG" sz="1800" dirty="0">
                <a:latin typeface="Segoe UI" panose="020B0502040204020203" pitchFamily="34" charset="0"/>
                <a:ea typeface="Segoe UI" panose="020B0502040204020203" pitchFamily="34" charset="0"/>
              </a:rPr>
              <a:t>Взаимодействието между електрическите товари се осъществява благодарение на електрическите сили</a:t>
            </a:r>
            <a:r>
              <a:rPr lang="en-US" sz="18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които действат в пространството около всеки един от тях. С други думи, тези взаимодействия се осъществяват посредством</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пространството.</a:t>
            </a:r>
          </a:p>
        </p:txBody>
      </p:sp>
      <p:sp>
        <p:nvSpPr>
          <p:cNvPr id="28" name="Rectangle 27">
            <a:extLst>
              <a:ext uri="{FF2B5EF4-FFF2-40B4-BE49-F238E27FC236}">
                <a16:creationId xmlns:a16="http://schemas.microsoft.com/office/drawing/2014/main" xmlns="" id="{18B27EDC-87DD-45CA-A438-991D133E334D}"/>
              </a:ext>
            </a:extLst>
          </p:cNvPr>
          <p:cNvSpPr/>
          <p:nvPr/>
        </p:nvSpPr>
        <p:spPr>
          <a:xfrm>
            <a:off x="214019" y="2265942"/>
            <a:ext cx="8711183" cy="1477328"/>
          </a:xfrm>
          <a:prstGeom prst="rect">
            <a:avLst/>
          </a:prstGeom>
          <a:solidFill>
            <a:schemeClr val="bg1"/>
          </a:solidFill>
          <a:ln>
            <a:solidFill>
              <a:srgbClr val="FFC000"/>
            </a:solidFill>
          </a:ln>
        </p:spPr>
        <p:txBody>
          <a:bodyPr wrap="square">
            <a:spAutoFit/>
          </a:bodyPr>
          <a:lstStyle/>
          <a:p>
            <a:pPr marR="0" indent="457200" algn="just">
              <a:spcBef>
                <a:spcPts val="600"/>
              </a:spcBef>
              <a:spcAft>
                <a:spcPts val="1200"/>
              </a:spcAft>
            </a:pPr>
            <a:r>
              <a:rPr lang="bg-BG" sz="1800" dirty="0">
                <a:latin typeface="Segoe UI" panose="020B0502040204020203" pitchFamily="34" charset="0"/>
                <a:ea typeface="Segoe UI" panose="020B0502040204020203" pitchFamily="34" charset="0"/>
              </a:rPr>
              <a:t>Пространството не е просто пасивна среда за телата. То активно участва в техните действия. Състоянието и свойствата на пространството се определят от разположените в него тела, а от своя страна пространството въздейства върху тези тела. Специфичното състояние и свойства на пространството, обусловени от разположените в него тела се означават най-общо с термина "</a:t>
            </a:r>
            <a:r>
              <a:rPr lang="bg-BG" sz="1800" b="1" dirty="0">
                <a:solidFill>
                  <a:srgbClr val="FF0000"/>
                </a:solidFill>
                <a:latin typeface="Segoe UI" panose="020B0502040204020203" pitchFamily="34" charset="0"/>
                <a:ea typeface="Segoe UI" panose="020B0502040204020203" pitchFamily="34" charset="0"/>
              </a:rPr>
              <a:t>поле</a:t>
            </a:r>
            <a:r>
              <a:rPr lang="bg-BG" sz="1800" dirty="0">
                <a:latin typeface="Segoe UI" panose="020B0502040204020203" pitchFamily="34" charset="0"/>
                <a:ea typeface="Segoe UI" panose="020B0502040204020203" pitchFamily="34" charset="0"/>
              </a:rPr>
              <a:t>".</a:t>
            </a:r>
            <a:endParaRPr lang="en-US" sz="1800" dirty="0">
              <a:latin typeface="Segoe UI" panose="020B0502040204020203" pitchFamily="34" charset="0"/>
              <a:ea typeface="Segoe UI" panose="020B0502040204020203" pitchFamily="34" charset="0"/>
            </a:endParaRPr>
          </a:p>
        </p:txBody>
      </p:sp>
      <p:grpSp>
        <p:nvGrpSpPr>
          <p:cNvPr id="30" name="Group 29">
            <a:extLst>
              <a:ext uri="{FF2B5EF4-FFF2-40B4-BE49-F238E27FC236}">
                <a16:creationId xmlns:a16="http://schemas.microsoft.com/office/drawing/2014/main" xmlns="" id="{863235A7-A059-4430-824D-8B1223A292C9}"/>
              </a:ext>
            </a:extLst>
          </p:cNvPr>
          <p:cNvGrpSpPr/>
          <p:nvPr/>
        </p:nvGrpSpPr>
        <p:grpSpPr>
          <a:xfrm>
            <a:off x="218392" y="3864159"/>
            <a:ext cx="8706810" cy="2290215"/>
            <a:chOff x="218392" y="4055109"/>
            <a:chExt cx="8706810" cy="2290215"/>
          </a:xfrm>
        </p:grpSpPr>
        <p:sp>
          <p:nvSpPr>
            <p:cNvPr id="29" name="Rectangle 28">
              <a:extLst>
                <a:ext uri="{FF2B5EF4-FFF2-40B4-BE49-F238E27FC236}">
                  <a16:creationId xmlns:a16="http://schemas.microsoft.com/office/drawing/2014/main" xmlns="" id="{94874D80-58C0-4E4B-98BE-33A3337BC93B}"/>
                </a:ext>
              </a:extLst>
            </p:cNvPr>
            <p:cNvSpPr/>
            <p:nvPr/>
          </p:nvSpPr>
          <p:spPr>
            <a:xfrm>
              <a:off x="3378952" y="4155503"/>
              <a:ext cx="5446948" cy="2062103"/>
            </a:xfrm>
            <a:prstGeom prst="rect">
              <a:avLst/>
            </a:prstGeom>
            <a:solidFill>
              <a:schemeClr val="bg1"/>
            </a:solidFill>
            <a:ln>
              <a:solidFill>
                <a:srgbClr val="00B050"/>
              </a:solidFill>
            </a:ln>
          </p:spPr>
          <p:txBody>
            <a:bodyPr wrap="square">
              <a:spAutoFit/>
            </a:bodyPr>
            <a:lstStyle/>
            <a:p>
              <a:pPr indent="465138" algn="just">
                <a:spcBef>
                  <a:spcPts val="0"/>
                </a:spcBef>
                <a:spcAft>
                  <a:spcPts val="280"/>
                </a:spcAft>
              </a:pPr>
              <a:r>
                <a:rPr lang="bg-BG" sz="1600" dirty="0">
                  <a:solidFill>
                    <a:srgbClr val="002060"/>
                  </a:solidFill>
                  <a:latin typeface="Segoe UI" panose="020B0502040204020203" pitchFamily="34" charset="0"/>
                  <a:ea typeface="Segoe UI" panose="020B0502040204020203" pitchFamily="34" charset="0"/>
                </a:rPr>
                <a:t>Всеки електричен товар създава в пространството около себе си </a:t>
              </a:r>
              <a:r>
                <a:rPr lang="bg-BG"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електрично поле. </a:t>
              </a:r>
              <a:r>
                <a:rPr lang="bg-BG" sz="1600" dirty="0">
                  <a:solidFill>
                    <a:srgbClr val="002060"/>
                  </a:solidFill>
                  <a:latin typeface="Segoe UI" panose="020B0502040204020203" pitchFamily="34" charset="0"/>
                  <a:ea typeface="Segoe UI" panose="020B0502040204020203" pitchFamily="34" charset="0"/>
                </a:rPr>
                <a:t>Това поле съществува независимо от това дали в него има разположен друг товар или не. Ако в него се въведе друг товар, това позволява само да се установи наличието на поле, тъй като във всяка точка от полето действа </a:t>
              </a:r>
              <a:r>
                <a:rPr lang="bg-BG"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електрическа сила. </a:t>
              </a:r>
              <a:r>
                <a:rPr lang="bg-BG" sz="1600" dirty="0">
                  <a:solidFill>
                    <a:srgbClr val="002060"/>
                  </a:solidFill>
                  <a:latin typeface="Segoe UI" panose="020B0502040204020203" pitchFamily="34" charset="0"/>
                  <a:ea typeface="Segoe UI" panose="020B0502040204020203" pitchFamily="34" charset="0"/>
                </a:rPr>
                <a:t>Когато електричният товар е неподвижен, полето се нарича </a:t>
              </a:r>
              <a:r>
                <a:rPr lang="bg-BG" sz="1600" b="1" dirty="0">
                  <a:solidFill>
                    <a:srgbClr val="002060"/>
                  </a:solidFill>
                  <a:latin typeface="Segoe UI" panose="020B0502040204020203" pitchFamily="34" charset="0"/>
                  <a:ea typeface="Segoe UI" panose="020B0502040204020203" pitchFamily="34" charset="0"/>
                  <a:cs typeface="Segoe UI" panose="020B0502040204020203" pitchFamily="34" charset="0"/>
                </a:rPr>
                <a:t>електростатично.</a:t>
              </a:r>
              <a:endParaRPr lang="en-US" sz="1600" dirty="0">
                <a:solidFill>
                  <a:srgbClr val="002060"/>
                </a:solidFill>
                <a:latin typeface="Segoe UI" panose="020B0502040204020203" pitchFamily="34" charset="0"/>
                <a:ea typeface="Segoe UI" panose="020B0502040204020203" pitchFamily="34" charset="0"/>
              </a:endParaRPr>
            </a:p>
          </p:txBody>
        </p:sp>
        <p:pic>
          <p:nvPicPr>
            <p:cNvPr id="2050" name="Picture 2" descr="FI2 - Shelby's CDL">
              <a:extLst>
                <a:ext uri="{FF2B5EF4-FFF2-40B4-BE49-F238E27FC236}">
                  <a16:creationId xmlns:a16="http://schemas.microsoft.com/office/drawing/2014/main" xmlns="" id="{2654C4B4-6302-41E9-978E-AF8B85402B96}"/>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4329305"/>
              <a:ext cx="2286000" cy="1714500"/>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Rectangle 30">
              <a:extLst>
                <a:ext uri="{FF2B5EF4-FFF2-40B4-BE49-F238E27FC236}">
                  <a16:creationId xmlns:a16="http://schemas.microsoft.com/office/drawing/2014/main" xmlns="" id="{050294DD-3C80-4510-9DC5-8EAC72CBB256}"/>
                </a:ext>
              </a:extLst>
            </p:cNvPr>
            <p:cNvSpPr/>
            <p:nvPr/>
          </p:nvSpPr>
          <p:spPr>
            <a:xfrm>
              <a:off x="218392" y="4055109"/>
              <a:ext cx="8706810" cy="2290215"/>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grpSp>
    </p:spTree>
    <p:extLst>
      <p:ext uri="{BB962C8B-B14F-4D97-AF65-F5344CB8AC3E}">
        <p14:creationId xmlns:p14="http://schemas.microsoft.com/office/powerpoint/2010/main" xmlns="" val="232192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6</a:t>
            </a:fld>
            <a:endParaRPr lang="en-US" altLang="en-US"/>
          </a:p>
        </p:txBody>
      </p:sp>
      <mc:AlternateContent xmlns:mc="http://schemas.openxmlformats.org/markup-compatibility/2006">
        <mc:Choice xmlns:a14="http://schemas.microsoft.com/office/drawing/2010/main" xmlns="" Requires="a14">
          <p:sp>
            <p:nvSpPr>
              <p:cNvPr id="27" name="Rectangle 26">
                <a:extLst>
                  <a:ext uri="{FF2B5EF4-FFF2-40B4-BE49-F238E27FC236}">
                    <a16:creationId xmlns:a16="http://schemas.microsoft.com/office/drawing/2014/main" id="{410182A6-9C97-4B5D-BE77-578B99C7AD63}"/>
                  </a:ext>
                </a:extLst>
              </p:cNvPr>
              <p:cNvSpPr/>
              <p:nvPr/>
            </p:nvSpPr>
            <p:spPr>
              <a:xfrm>
                <a:off x="372362" y="733370"/>
                <a:ext cx="7521747" cy="2528706"/>
              </a:xfrm>
              <a:prstGeom prst="rect">
                <a:avLst/>
              </a:prstGeom>
              <a:solidFill>
                <a:schemeClr val="bg1"/>
              </a:solidFill>
              <a:ln>
                <a:solidFill>
                  <a:srgbClr val="FFC000"/>
                </a:solidFill>
              </a:ln>
            </p:spPr>
            <p:txBody>
              <a:bodyPr wrap="square">
                <a:spAutoFit/>
              </a:bodyPr>
              <a:lstStyle/>
              <a:p>
                <a:pPr marL="228600" indent="127000" algn="just">
                  <a:spcBef>
                    <a:spcPts val="0"/>
                  </a:spcBef>
                  <a:spcAft>
                    <a:spcPts val="580"/>
                  </a:spcAft>
                </a:pP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Всяко </a:t>
                </a:r>
                <a:r>
                  <a:rPr lang="bg-BG" sz="1800" dirty="0">
                    <a:latin typeface="Segoe UI" panose="020B0502040204020203" pitchFamily="34" charset="0"/>
                    <a:ea typeface="Segoe UI" panose="020B0502040204020203" pitchFamily="34" charset="0"/>
                  </a:rPr>
                  <a:t>електрично поле се характеризира качествено и количествено с величините </a:t>
                </a:r>
                <a:r>
                  <a:rPr lang="bg-BG" sz="1800" i="1" dirty="0">
                    <a:solidFill>
                      <a:srgbClr val="0070C0"/>
                    </a:solidFill>
                    <a:latin typeface="Segoe UI" panose="020B0502040204020203" pitchFamily="34" charset="0"/>
                    <a:ea typeface="Segoe UI" panose="020B0502040204020203" pitchFamily="34" charset="0"/>
                  </a:rPr>
                  <a:t>интензитет</a:t>
                </a:r>
                <a:r>
                  <a:rPr lang="bg-BG" sz="1800" dirty="0">
                    <a:latin typeface="Segoe UI" panose="020B0502040204020203" pitchFamily="34" charset="0"/>
                    <a:ea typeface="Segoe UI" panose="020B0502040204020203" pitchFamily="34" charset="0"/>
                  </a:rPr>
                  <a:t> и </a:t>
                </a:r>
                <a:r>
                  <a:rPr lang="bg-BG" sz="1800" i="1" dirty="0">
                    <a:solidFill>
                      <a:srgbClr val="FF0000"/>
                    </a:solidFill>
                    <a:latin typeface="Segoe UI" panose="020B0502040204020203" pitchFamily="34" charset="0"/>
                    <a:ea typeface="Segoe UI" panose="020B0502040204020203" pitchFamily="34" charset="0"/>
                  </a:rPr>
                  <a:t>потенциал</a:t>
                </a:r>
                <a:r>
                  <a:rPr lang="bg-BG" sz="1800" dirty="0">
                    <a:latin typeface="Segoe UI" panose="020B0502040204020203" pitchFamily="34" charset="0"/>
                    <a:ea typeface="Segoe UI" panose="020B0502040204020203" pitchFamily="34" charset="0"/>
                  </a:rPr>
                  <a:t>. </a:t>
                </a:r>
                <a:r>
                  <a:rPr lang="bg-BG" sz="1800" b="1" dirty="0">
                    <a:solidFill>
                      <a:srgbClr val="FF0000"/>
                    </a:solidFill>
                    <a:latin typeface="Segoe UI" panose="020B0502040204020203" pitchFamily="34" charset="0"/>
                    <a:ea typeface="Segoe UI" panose="020B0502040204020203" pitchFamily="34" charset="0"/>
                  </a:rPr>
                  <a:t>Интензитетът</a:t>
                </a:r>
                <a:r>
                  <a:rPr lang="bg-BG" sz="1800" dirty="0">
                    <a:solidFill>
                      <a:srgbClr val="FF0000"/>
                    </a:solidFill>
                    <a:latin typeface="Segoe UI" panose="020B0502040204020203" pitchFamily="34" charset="0"/>
                    <a:ea typeface="Segoe UI" panose="020B0502040204020203" pitchFamily="34" charset="0"/>
                  </a:rPr>
                  <a:t> </a:t>
                </a:r>
                <a14:m>
                  <m:oMath xmlns:m="http://schemas.openxmlformats.org/officeDocument/2006/math">
                    <m:r>
                      <a:rPr lang="en-US" sz="1800" b="1" i="1" dirty="0" smtClean="0">
                        <a:solidFill>
                          <a:srgbClr val="FF0000"/>
                        </a:solidFill>
                        <a:latin typeface="Cambria Math" panose="02040503050406030204" pitchFamily="18" charset="0"/>
                        <a:ea typeface="Segoe UI" panose="020B0502040204020203" pitchFamily="34" charset="0"/>
                      </a:rPr>
                      <m:t>𝑬</m:t>
                    </m:r>
                  </m:oMath>
                </a14:m>
                <a:r>
                  <a:rPr lang="bg-BG" sz="1800" dirty="0">
                    <a:solidFill>
                      <a:srgbClr val="FF0000"/>
                    </a:solidFill>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в дадена точка от полето е равен на силата </a:t>
                </a:r>
                <a14:m>
                  <m:oMath xmlns:m="http://schemas.openxmlformats.org/officeDocument/2006/math">
                    <m:r>
                      <a:rPr lang="en-US" sz="1800" b="1" i="1" dirty="0" smtClean="0">
                        <a:latin typeface="Cambria Math" panose="02040503050406030204" pitchFamily="18" charset="0"/>
                        <a:ea typeface="Segoe UI" panose="020B0502040204020203" pitchFamily="34" charset="0"/>
                      </a:rPr>
                      <m:t>𝑭</m:t>
                    </m:r>
                  </m:oMath>
                </a14:m>
                <a:r>
                  <a:rPr lang="en-US" sz="1800" dirty="0">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с която то действа върху намиращ се в </a:t>
                </a:r>
                <a:r>
                  <a:rPr lang="bg-BG" sz="1800" b="1" dirty="0">
                    <a:solidFill>
                      <a:srgbClr val="FF0000"/>
                    </a:solidFill>
                    <a:latin typeface="Segoe UI" panose="020B0502040204020203" pitchFamily="34" charset="0"/>
                    <a:ea typeface="Segoe UI" panose="020B0502040204020203" pitchFamily="34" charset="0"/>
                    <a:cs typeface="Segoe UI" panose="020B0502040204020203" pitchFamily="34" charset="0"/>
                  </a:rPr>
                  <a:t>единичен </a:t>
                </a:r>
                <a:r>
                  <a:rPr lang="bg-BG" sz="1800" dirty="0">
                    <a:solidFill>
                      <a:srgbClr val="FF0000"/>
                    </a:solidFill>
                    <a:latin typeface="Segoe UI" panose="020B0502040204020203" pitchFamily="34" charset="0"/>
                    <a:ea typeface="Segoe UI" panose="020B0502040204020203" pitchFamily="34" charset="0"/>
                  </a:rPr>
                  <a:t>положителен </a:t>
                </a:r>
                <a:r>
                  <a:rPr lang="bg-BG" sz="1800" dirty="0">
                    <a:latin typeface="Segoe UI" panose="020B0502040204020203" pitchFamily="34" charset="0"/>
                    <a:ea typeface="Segoe UI" panose="020B0502040204020203" pitchFamily="34" charset="0"/>
                  </a:rPr>
                  <a:t>товар;</a:t>
                </a:r>
                <a:endParaRPr lang="en-US" sz="1800" dirty="0">
                  <a:latin typeface="Segoe UI" panose="020B0502040204020203" pitchFamily="34" charset="0"/>
                  <a:ea typeface="Segoe UI" panose="020B0502040204020203" pitchFamily="34" charset="0"/>
                </a:endParaRPr>
              </a:p>
              <a:p>
                <a:pPr marL="0" marR="0" indent="355600" algn="just">
                  <a:spcBef>
                    <a:spcPts val="0"/>
                  </a:spcBef>
                  <a:spcAft>
                    <a:spcPts val="340"/>
                  </a:spcAft>
                </a:pPr>
                <a14:m>
                  <m:oMathPara xmlns:m="http://schemas.openxmlformats.org/officeDocument/2006/math">
                    <m:oMathParaPr>
                      <m:jc m:val="centerGroup"/>
                    </m:oMathParaPr>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𝑬</m:t>
                      </m:r>
                      <m:r>
                        <a:rPr lang="en-US"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f>
                        <m:fPr>
                          <m:ctrlPr>
                            <a:rPr lang="en-US"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ctrlPr>
                        </m:fPr>
                        <m:num>
                          <m:r>
                            <a:rPr lang="en-US" sz="2000" b="1" i="1" dirty="0" smtClean="0">
                              <a:solidFill>
                                <a:srgbClr val="FF0000"/>
                              </a:solidFill>
                              <a:latin typeface="Cambria Math" panose="02040503050406030204" pitchFamily="18" charset="0"/>
                              <a:cs typeface="Segoe UI" panose="020B0502040204020203" pitchFamily="34" charset="0"/>
                            </a:rPr>
                            <m:t>𝑭</m:t>
                          </m:r>
                        </m:num>
                        <m:den>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𝒒</m:t>
                          </m:r>
                        </m:den>
                      </m:f>
                      <m:r>
                        <a:rPr lang="en-US"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 </m:t>
                      </m:r>
                    </m:oMath>
                  </m:oMathPara>
                </a14:m>
                <a:endParaRPr lang="en-US" sz="2000" b="1" dirty="0">
                  <a:solidFill>
                    <a:srgbClr val="FF0000"/>
                  </a:solidFill>
                  <a:latin typeface="Segoe UI" panose="020B0502040204020203" pitchFamily="34" charset="0"/>
                  <a:ea typeface="Cambria Math" panose="02040503050406030204" pitchFamily="18" charset="0"/>
                  <a:cs typeface="Segoe UI" panose="020B0502040204020203" pitchFamily="34" charset="0"/>
                </a:endParaRPr>
              </a:p>
              <a:p>
                <a:pPr marL="0" marR="0" indent="355600" algn="just">
                  <a:spcBef>
                    <a:spcPts val="0"/>
                  </a:spcBef>
                  <a:spcAft>
                    <a:spcPts val="340"/>
                  </a:spcAft>
                </a:pPr>
                <a:r>
                  <a:rPr lang="bg-BG" sz="1800" dirty="0">
                    <a:solidFill>
                      <a:srgbClr val="0070C0"/>
                    </a:solidFill>
                    <a:latin typeface="Segoe UI" panose="020B0502040204020203" pitchFamily="34" charset="0"/>
                    <a:ea typeface="Segoe UI" panose="020B0502040204020203" pitchFamily="34" charset="0"/>
                  </a:rPr>
                  <a:t>Интензитетът се измерва в единици </a:t>
                </a:r>
                <a14:m>
                  <m:oMath xmlns:m="http://schemas.openxmlformats.org/officeDocument/2006/math">
                    <m:r>
                      <a:rPr lang="bg-BG" sz="2000" i="1" dirty="0" smtClean="0">
                        <a:solidFill>
                          <a:srgbClr val="FF0000"/>
                        </a:solidFill>
                        <a:latin typeface="Cambria Math" panose="02040503050406030204" pitchFamily="18" charset="0"/>
                        <a:ea typeface="Segoe UI" panose="020B0502040204020203" pitchFamily="34" charset="0"/>
                      </a:rPr>
                      <m:t>Нютон/Кулон </m:t>
                    </m:r>
                    <m:r>
                      <a:rPr lang="en-US" sz="2000" i="1" dirty="0" smtClean="0">
                        <a:solidFill>
                          <a:srgbClr val="FF0000"/>
                        </a:solidFill>
                        <a:latin typeface="Cambria Math" panose="02040503050406030204" pitchFamily="18" charset="0"/>
                        <a:ea typeface="Segoe UI" panose="020B0502040204020203" pitchFamily="34" charset="0"/>
                      </a:rPr>
                      <m:t>[</m:t>
                    </m:r>
                    <m:r>
                      <a:rPr lang="en-US" sz="2000" i="1" dirty="0" smtClean="0">
                        <a:solidFill>
                          <a:srgbClr val="FF0000"/>
                        </a:solidFill>
                        <a:latin typeface="Cambria Math" panose="02040503050406030204" pitchFamily="18" charset="0"/>
                        <a:ea typeface="Segoe UI" panose="020B0502040204020203" pitchFamily="34" charset="0"/>
                      </a:rPr>
                      <m:t>𝑁</m:t>
                    </m:r>
                    <m:r>
                      <a:rPr lang="en-US" sz="2000" i="1" dirty="0" smtClean="0">
                        <a:solidFill>
                          <a:srgbClr val="FF0000"/>
                        </a:solidFill>
                        <a:latin typeface="Cambria Math" panose="02040503050406030204" pitchFamily="18" charset="0"/>
                        <a:ea typeface="Segoe UI" panose="020B0502040204020203" pitchFamily="34" charset="0"/>
                      </a:rPr>
                      <m:t>/</m:t>
                    </m:r>
                    <m:r>
                      <a:rPr lang="en-US" sz="2000" i="1" dirty="0" smtClean="0">
                        <a:solidFill>
                          <a:srgbClr val="FF0000"/>
                        </a:solidFill>
                        <a:latin typeface="Cambria Math" panose="02040503050406030204" pitchFamily="18" charset="0"/>
                        <a:ea typeface="Segoe UI" panose="020B0502040204020203" pitchFamily="34" charset="0"/>
                      </a:rPr>
                      <m:t>𝐶</m:t>
                    </m:r>
                    <m:r>
                      <a:rPr lang="en-US" sz="2000" i="1" dirty="0" smtClean="0">
                        <a:solidFill>
                          <a:srgbClr val="FF0000"/>
                        </a:solidFill>
                        <a:latin typeface="Cambria Math" panose="02040503050406030204" pitchFamily="18" charset="0"/>
                        <a:ea typeface="Segoe UI" panose="020B0502040204020203" pitchFamily="34" charset="0"/>
                      </a:rPr>
                      <m:t>]</m:t>
                    </m:r>
                  </m:oMath>
                </a14:m>
                <a:r>
                  <a:rPr lang="en-US" sz="2000" dirty="0">
                    <a:solidFill>
                      <a:srgbClr val="FF0000"/>
                    </a:solidFill>
                    <a:latin typeface="Segoe UI" panose="020B0502040204020203" pitchFamily="34" charset="0"/>
                    <a:ea typeface="Segoe UI" panose="020B0502040204020203" pitchFamily="34" charset="0"/>
                  </a:rPr>
                  <a:t>.</a:t>
                </a:r>
                <a:endParaRPr lang="en-US" sz="2000" dirty="0">
                  <a:latin typeface="Segoe UI" panose="020B0502040204020203" pitchFamily="34" charset="0"/>
                  <a:ea typeface="Segoe UI" panose="020B0502040204020203" pitchFamily="34" charset="0"/>
                </a:endParaRPr>
              </a:p>
            </p:txBody>
          </p:sp>
        </mc:Choice>
        <mc:Fallback>
          <p:sp>
            <p:nvSpPr>
              <p:cNvPr id="27" name="Rectangle 26">
                <a:extLst>
                  <a:ext uri="{FF2B5EF4-FFF2-40B4-BE49-F238E27FC236}">
                    <a16:creationId xmlns:a16="http://schemas.microsoft.com/office/drawing/2014/main" xmlns="" xmlns:a14="http://schemas.microsoft.com/office/drawing/2010/main" id="{410182A6-9C97-4B5D-BE77-578B99C7AD63}"/>
                  </a:ext>
                </a:extLst>
              </p:cNvPr>
              <p:cNvSpPr>
                <a:spLocks noRot="1" noChangeAspect="1" noMove="1" noResize="1" noEditPoints="1" noAdjustHandles="1" noChangeArrowheads="1" noChangeShapeType="1" noTextEdit="1"/>
              </p:cNvSpPr>
              <p:nvPr/>
            </p:nvSpPr>
            <p:spPr>
              <a:xfrm>
                <a:off x="372362" y="733370"/>
                <a:ext cx="7521747" cy="2528706"/>
              </a:xfrm>
              <a:prstGeom prst="rect">
                <a:avLst/>
              </a:prstGeom>
              <a:blipFill>
                <a:blip r:embed="rId2" cstate="print"/>
                <a:stretch>
                  <a:fillRect t="-719" r="-647" b="-3118"/>
                </a:stretch>
              </a:blipFill>
              <a:ln>
                <a:solidFill>
                  <a:srgbClr val="FFC000"/>
                </a:solidFill>
              </a:ln>
            </p:spPr>
            <p:txBody>
              <a:bodyPr/>
              <a:lstStyle/>
              <a:p>
                <a:r>
                  <a:rPr lang="en-US">
                    <a:noFill/>
                  </a:rPr>
                  <a:t> </a:t>
                </a:r>
              </a:p>
            </p:txBody>
          </p:sp>
        </mc:Fallback>
      </mc:AlternateContent>
      <mc:AlternateContent xmlns:mc="http://schemas.openxmlformats.org/markup-compatibility/2006">
        <mc:Choice xmlns:a14="http://schemas.microsoft.com/office/drawing/2010/main" xmlns="" Requires="a14">
          <p:sp>
            <p:nvSpPr>
              <p:cNvPr id="28" name="Rectangle 27">
                <a:extLst>
                  <a:ext uri="{FF2B5EF4-FFF2-40B4-BE49-F238E27FC236}">
                    <a16:creationId xmlns:a16="http://schemas.microsoft.com/office/drawing/2014/main" id="{C2F4A056-EA6D-4CE6-97FE-1214BAD6C8C0}"/>
                  </a:ext>
                </a:extLst>
              </p:cNvPr>
              <p:cNvSpPr/>
              <p:nvPr/>
            </p:nvSpPr>
            <p:spPr>
              <a:xfrm>
                <a:off x="372362" y="3429000"/>
                <a:ext cx="8399276" cy="2485552"/>
              </a:xfrm>
              <a:prstGeom prst="rect">
                <a:avLst/>
              </a:prstGeom>
              <a:solidFill>
                <a:schemeClr val="bg1"/>
              </a:solidFill>
              <a:ln>
                <a:solidFill>
                  <a:srgbClr val="FFC000"/>
                </a:solidFill>
              </a:ln>
            </p:spPr>
            <p:txBody>
              <a:bodyPr wrap="square">
                <a:spAutoFit/>
              </a:bodyPr>
              <a:lstStyle/>
              <a:p>
                <a:pPr marL="228600" indent="127000" algn="just">
                  <a:spcBef>
                    <a:spcPts val="0"/>
                  </a:spcBef>
                  <a:spcAft>
                    <a:spcPts val="560"/>
                  </a:spcAft>
                </a:pPr>
                <a:r>
                  <a:rPr lang="bg-BG" sz="1800" b="1" dirty="0">
                    <a:solidFill>
                      <a:srgbClr val="FF0000"/>
                    </a:solidFill>
                    <a:latin typeface="Segoe UI" panose="020B0502040204020203" pitchFamily="34" charset="0"/>
                    <a:ea typeface="Segoe UI" panose="020B0502040204020203" pitchFamily="34" charset="0"/>
                    <a:cs typeface="Segoe UI" panose="020B0502040204020203" pitchFamily="34" charset="0"/>
                  </a:rPr>
                  <a:t>Потенциалът </a:t>
                </a:r>
                <a14:m>
                  <m:oMath xmlns:m="http://schemas.openxmlformats.org/officeDocument/2006/math">
                    <m:r>
                      <a:rPr lang="en-US"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𝝋</m:t>
                    </m:r>
                  </m:oMath>
                </a14:m>
                <a:r>
                  <a:rPr lang="bg-BG" sz="1800" dirty="0">
                    <a:solidFill>
                      <a:srgbClr val="FF0000"/>
                    </a:solidFill>
                    <a:latin typeface="Segoe UI" panose="020B0502040204020203" pitchFamily="34" charset="0"/>
                    <a:ea typeface="Segoe UI" panose="020B0502040204020203" pitchFamily="34" charset="0"/>
                  </a:rPr>
                  <a:t> </a:t>
                </a:r>
                <a:r>
                  <a:rPr lang="bg-BG" sz="1800" dirty="0">
                    <a:latin typeface="Segoe UI" panose="020B0502040204020203" pitchFamily="34" charset="0"/>
                    <a:ea typeface="Segoe UI" panose="020B0502040204020203" pitchFamily="34" charset="0"/>
                  </a:rPr>
                  <a:t>в дадена точка от полето характеризира потенциалната енергия, която притежава единичен положителен товар, разположен в тази точка. Тази енергия е равна на работата, която ще се извърши при придвижването на единичен положителен товар от безкрайност до тази точка.</a:t>
                </a:r>
                <a:endParaRPr lang="en-US" sz="1800" dirty="0">
                  <a:latin typeface="Segoe UI" panose="020B0502040204020203" pitchFamily="34" charset="0"/>
                  <a:ea typeface="Segoe UI" panose="020B0502040204020203" pitchFamily="34" charset="0"/>
                </a:endParaRPr>
              </a:p>
              <a:p>
                <a:pPr indent="355600" algn="just">
                  <a:spcBef>
                    <a:spcPts val="0"/>
                  </a:spcBef>
                  <a:spcAft>
                    <a:spcPts val="460"/>
                  </a:spcAft>
                </a:pPr>
                <a14:m>
                  <m:oMathPara xmlns:m="http://schemas.openxmlformats.org/officeDocument/2006/math">
                    <m:oMathParaPr>
                      <m:jc m:val="centerGroup"/>
                    </m:oMathParaPr>
                    <m:oMath xmlns:m="http://schemas.openxmlformats.org/officeDocument/2006/math">
                      <m:r>
                        <a:rPr lang="en-US"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𝝋</m:t>
                      </m:r>
                      <m:r>
                        <a:rPr lang="en-US"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f>
                        <m:fPr>
                          <m:ctrlPr>
                            <a:rPr lang="en-US"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ctrlPr>
                        </m:fPr>
                        <m:num>
                          <m:r>
                            <a:rPr lang="en-US"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𝑨</m:t>
                          </m:r>
                        </m:num>
                        <m:den>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𝒒</m:t>
                          </m:r>
                        </m:den>
                      </m:f>
                      <m:r>
                        <a:rPr lang="en-US" sz="1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m:t>
                      </m:r>
                      <m:f>
                        <m:fPr>
                          <m:ctrlPr>
                            <a:rPr lang="en-US"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ctrlPr>
                        </m:fPr>
                        <m:num>
                          <m:r>
                            <a:rPr lang="en-US" sz="1800" b="1" i="1" dirty="0">
                              <a:solidFill>
                                <a:srgbClr val="FF0000"/>
                              </a:solidFill>
                              <a:latin typeface="Cambria Math" panose="02040503050406030204" pitchFamily="18" charset="0"/>
                              <a:cs typeface="Segoe UI" panose="020B0502040204020203" pitchFamily="34" charset="0"/>
                            </a:rPr>
                            <m:t>𝑭</m:t>
                          </m:r>
                          <m:r>
                            <a:rPr lang="en-US" sz="1800" b="1" i="1" dirty="0" smtClean="0">
                              <a:solidFill>
                                <a:srgbClr val="FF0000"/>
                              </a:solidFill>
                              <a:latin typeface="Cambria Math" panose="02040503050406030204" pitchFamily="18" charset="0"/>
                              <a:cs typeface="Segoe UI" panose="020B0502040204020203" pitchFamily="34" charset="0"/>
                            </a:rPr>
                            <m:t>𝒙</m:t>
                          </m:r>
                        </m:num>
                        <m:den>
                          <m:r>
                            <a:rPr lang="en-US" sz="18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𝒒</m:t>
                          </m:r>
                        </m:den>
                      </m:f>
                      <m:r>
                        <a:rPr lang="en-US" sz="1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m:t>
                      </m:r>
                      <m:r>
                        <a:rPr lang="en-US"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𝑬𝒙</m:t>
                      </m:r>
                    </m:oMath>
                  </m:oMathPara>
                </a14:m>
                <a:endParaRPr lang="en-US" sz="1800" b="1" dirty="0">
                  <a:solidFill>
                    <a:srgbClr val="FF0000"/>
                  </a:solidFill>
                  <a:latin typeface="Segoe UI" panose="020B0502040204020203" pitchFamily="34" charset="0"/>
                  <a:ea typeface="Cambria Math" panose="02040503050406030204" pitchFamily="18" charset="0"/>
                  <a:cs typeface="Segoe UI" panose="020B0502040204020203" pitchFamily="34" charset="0"/>
                </a:endParaRPr>
              </a:p>
              <a:p>
                <a:pPr marL="0" marR="0" indent="355600" algn="just">
                  <a:spcBef>
                    <a:spcPts val="0"/>
                  </a:spcBef>
                  <a:spcAft>
                    <a:spcPts val="460"/>
                  </a:spcAft>
                </a:pPr>
                <a:r>
                  <a:rPr lang="bg-BG" sz="1800" dirty="0">
                    <a:solidFill>
                      <a:srgbClr val="0070C0"/>
                    </a:solidFill>
                    <a:latin typeface="Segoe UI" panose="020B0502040204020203" pitchFamily="34" charset="0"/>
                    <a:ea typeface="Segoe UI" panose="020B0502040204020203" pitchFamily="34" charset="0"/>
                  </a:rPr>
                  <a:t>Потенциалът се измерва в единици </a:t>
                </a:r>
                <a14:m>
                  <m:oMath xmlns:m="http://schemas.openxmlformats.org/officeDocument/2006/math">
                    <m:r>
                      <a:rPr lang="bg-BG" sz="2000" i="1" dirty="0" smtClean="0">
                        <a:solidFill>
                          <a:srgbClr val="FF0000"/>
                        </a:solidFill>
                        <a:latin typeface="Cambria Math" panose="02040503050406030204" pitchFamily="18" charset="0"/>
                        <a:ea typeface="Segoe UI" panose="020B0502040204020203" pitchFamily="34" charset="0"/>
                      </a:rPr>
                      <m:t>Волт [</m:t>
                    </m:r>
                    <m:r>
                      <a:rPr lang="bg-BG" sz="2000" i="1" dirty="0" smtClean="0">
                        <a:solidFill>
                          <a:srgbClr val="FF0000"/>
                        </a:solidFill>
                        <a:latin typeface="Cambria Math" panose="02040503050406030204" pitchFamily="18" charset="0"/>
                        <a:ea typeface="Segoe UI" panose="020B0502040204020203" pitchFamily="34" charset="0"/>
                      </a:rPr>
                      <m:t>𝑉</m:t>
                    </m:r>
                    <m:r>
                      <a:rPr lang="bg-BG" sz="2000" i="1" dirty="0" smtClean="0">
                        <a:solidFill>
                          <a:srgbClr val="FF0000"/>
                        </a:solidFill>
                        <a:latin typeface="Cambria Math" panose="02040503050406030204" pitchFamily="18" charset="0"/>
                        <a:ea typeface="Segoe UI" panose="020B0502040204020203" pitchFamily="34" charset="0"/>
                      </a:rPr>
                      <m:t>]</m:t>
                    </m:r>
                  </m:oMath>
                </a14:m>
                <a:r>
                  <a:rPr lang="bg-BG" sz="1800" dirty="0">
                    <a:latin typeface="Segoe UI" panose="020B0502040204020203" pitchFamily="34" charset="0"/>
                    <a:ea typeface="Segoe UI" panose="020B0502040204020203" pitchFamily="34" charset="0"/>
                  </a:rPr>
                  <a:t>.</a:t>
                </a:r>
                <a:endParaRPr lang="en-US" sz="1800" dirty="0">
                  <a:latin typeface="Segoe UI" panose="020B0502040204020203" pitchFamily="34" charset="0"/>
                  <a:ea typeface="Segoe UI" panose="020B0502040204020203" pitchFamily="34" charset="0"/>
                </a:endParaRPr>
              </a:p>
            </p:txBody>
          </p:sp>
        </mc:Choice>
        <mc:Fallback>
          <p:sp>
            <p:nvSpPr>
              <p:cNvPr id="28" name="Rectangle 27">
                <a:extLst>
                  <a:ext uri="{FF2B5EF4-FFF2-40B4-BE49-F238E27FC236}">
                    <a16:creationId xmlns:a16="http://schemas.microsoft.com/office/drawing/2014/main" xmlns="" xmlns:a14="http://schemas.microsoft.com/office/drawing/2010/main" id="{C2F4A056-EA6D-4CE6-97FE-1214BAD6C8C0}"/>
                  </a:ext>
                </a:extLst>
              </p:cNvPr>
              <p:cNvSpPr>
                <a:spLocks noRot="1" noChangeAspect="1" noMove="1" noResize="1" noEditPoints="1" noAdjustHandles="1" noChangeArrowheads="1" noChangeShapeType="1" noTextEdit="1"/>
              </p:cNvSpPr>
              <p:nvPr/>
            </p:nvSpPr>
            <p:spPr>
              <a:xfrm>
                <a:off x="372362" y="3429000"/>
                <a:ext cx="8399276" cy="2485552"/>
              </a:xfrm>
              <a:prstGeom prst="rect">
                <a:avLst/>
              </a:prstGeom>
              <a:blipFill>
                <a:blip r:embed="rId3" cstate="print"/>
                <a:stretch>
                  <a:fillRect t="-978" r="-580" b="-2445"/>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xmlns="" val="44235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58E034B-32CA-4A02-B7C5-87F4E327F9B5}"/>
              </a:ext>
            </a:extLst>
          </p:cNvPr>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a:extLst>
              <a:ext uri="{FF2B5EF4-FFF2-40B4-BE49-F238E27FC236}">
                <a16:creationId xmlns:a16="http://schemas.microsoft.com/office/drawing/2014/main" xmlns="" id="{489146D5-F8F3-40AC-A450-04720FA38048}"/>
              </a:ext>
            </a:extLst>
          </p:cNvPr>
          <p:cNvSpPr>
            <a:spLocks noGrp="1"/>
          </p:cNvSpPr>
          <p:nvPr>
            <p:ph type="sldNum" sz="quarter" idx="12"/>
          </p:nvPr>
        </p:nvSpPr>
        <p:spPr/>
        <p:txBody>
          <a:bodyPr/>
          <a:lstStyle/>
          <a:p>
            <a:fld id="{043EF1E9-53E4-41E2-9500-ACB2624B5CD6}" type="slidenum">
              <a:rPr lang="en-US" altLang="en-US" smtClean="0"/>
              <a:pPr/>
              <a:t>7</a:t>
            </a:fld>
            <a:endParaRPr lang="en-US" altLang="en-US"/>
          </a:p>
        </p:txBody>
      </p:sp>
      <p:sp>
        <p:nvSpPr>
          <p:cNvPr id="7" name="Rectangle 6">
            <a:extLst>
              <a:ext uri="{FF2B5EF4-FFF2-40B4-BE49-F238E27FC236}">
                <a16:creationId xmlns:a16="http://schemas.microsoft.com/office/drawing/2014/main" xmlns="" id="{D4B79DF9-B8A5-4633-8423-2B4D0C1793C3}"/>
              </a:ext>
            </a:extLst>
          </p:cNvPr>
          <p:cNvSpPr/>
          <p:nvPr/>
        </p:nvSpPr>
        <p:spPr>
          <a:xfrm>
            <a:off x="155333" y="4868605"/>
            <a:ext cx="8802698" cy="1200329"/>
          </a:xfrm>
          <a:prstGeom prst="rect">
            <a:avLst/>
          </a:prstGeom>
          <a:solidFill>
            <a:schemeClr val="bg1"/>
          </a:solidFill>
          <a:ln>
            <a:solidFill>
              <a:srgbClr val="FFC000"/>
            </a:solidFill>
          </a:ln>
        </p:spPr>
        <p:txBody>
          <a:bodyPr wrap="square">
            <a:spAutoFit/>
          </a:bodyPr>
          <a:lstStyle/>
          <a:p>
            <a:pPr marL="0" marR="0" indent="368300" algn="just">
              <a:spcBef>
                <a:spcPts val="0"/>
              </a:spcBef>
              <a:spcAft>
                <a:spcPts val="560"/>
              </a:spcAft>
            </a:pPr>
            <a:r>
              <a:rPr lang="bg-BG" sz="1800" i="1" dirty="0">
                <a:latin typeface="Segoe UI" panose="020B0502040204020203" pitchFamily="34" charset="0"/>
                <a:ea typeface="Segoe UI" panose="020B0502040204020203" pitchFamily="34" charset="0"/>
              </a:rPr>
              <a:t>Посоката на интензитета </a:t>
            </a:r>
            <a:r>
              <a:rPr lang="bg-BG" sz="1800" dirty="0">
                <a:latin typeface="Segoe UI" panose="020B0502040204020203" pitchFamily="34" charset="0"/>
                <a:ea typeface="Segoe UI" panose="020B0502040204020203" pitchFamily="34" charset="0"/>
              </a:rPr>
              <a:t>на електричното поле се изобразява със стрелки, а за големината на му се съди по гъстотата на силовите линии. Силовите линии се сгъстяват около точките с по-голям интензитет и се разреждат около точки с по-малък интензитет.</a:t>
            </a:r>
            <a:endParaRPr lang="en-US" sz="1800" dirty="0">
              <a:latin typeface="Segoe UI" panose="020B0502040204020203" pitchFamily="34" charset="0"/>
              <a:ea typeface="Segoe UI" panose="020B0502040204020203" pitchFamily="34" charset="0"/>
            </a:endParaRPr>
          </a:p>
        </p:txBody>
      </p:sp>
      <p:grpSp>
        <p:nvGrpSpPr>
          <p:cNvPr id="9" name="Group 8">
            <a:extLst>
              <a:ext uri="{FF2B5EF4-FFF2-40B4-BE49-F238E27FC236}">
                <a16:creationId xmlns:a16="http://schemas.microsoft.com/office/drawing/2014/main" xmlns="" id="{1AA6D904-4479-45BD-BA20-57DCDAC36120}"/>
              </a:ext>
            </a:extLst>
          </p:cNvPr>
          <p:cNvGrpSpPr/>
          <p:nvPr/>
        </p:nvGrpSpPr>
        <p:grpSpPr>
          <a:xfrm>
            <a:off x="155333" y="341414"/>
            <a:ext cx="7729035" cy="4347726"/>
            <a:chOff x="155333" y="341414"/>
            <a:chExt cx="7729035" cy="4347726"/>
          </a:xfrm>
        </p:grpSpPr>
        <p:sp>
          <p:nvSpPr>
            <p:cNvPr id="4" name="Rectangle 3">
              <a:extLst>
                <a:ext uri="{FF2B5EF4-FFF2-40B4-BE49-F238E27FC236}">
                  <a16:creationId xmlns:a16="http://schemas.microsoft.com/office/drawing/2014/main" xmlns="" id="{150EF55C-6DEE-4F81-9D6F-B986E8687C39}"/>
                </a:ext>
              </a:extLst>
            </p:cNvPr>
            <p:cNvSpPr/>
            <p:nvPr/>
          </p:nvSpPr>
          <p:spPr>
            <a:xfrm>
              <a:off x="228346" y="2577049"/>
              <a:ext cx="7527268" cy="2031325"/>
            </a:xfrm>
            <a:prstGeom prst="rect">
              <a:avLst/>
            </a:prstGeom>
            <a:solidFill>
              <a:schemeClr val="bg1"/>
            </a:solidFill>
            <a:ln>
              <a:solidFill>
                <a:srgbClr val="00B050"/>
              </a:solidFill>
            </a:ln>
          </p:spPr>
          <p:txBody>
            <a:bodyPr wrap="square">
              <a:spAutoFit/>
            </a:bodyPr>
            <a:lstStyle/>
            <a:p>
              <a:pPr marL="0" marR="0" indent="355600" algn="just">
                <a:spcBef>
                  <a:spcPts val="0"/>
                </a:spcBef>
                <a:spcAft>
                  <a:spcPts val="0"/>
                </a:spcAft>
              </a:pPr>
              <a:r>
                <a:rPr lang="bg-BG" sz="1800" dirty="0">
                  <a:latin typeface="Segoe UI" panose="020B0502040204020203" pitchFamily="34" charset="0"/>
                  <a:ea typeface="Segoe UI" panose="020B0502040204020203" pitchFamily="34" charset="0"/>
                </a:rPr>
                <a:t>Стойностите на интензитета и потенциала в различни точки на полето се илюстрират най-просто с помощта на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силови линии</a:t>
              </a:r>
              <a:r>
                <a:rPr lang="bg-BG" sz="1800" dirty="0">
                  <a:latin typeface="Segoe UI" panose="020B0502040204020203" pitchFamily="34" charset="0"/>
                  <a:ea typeface="Segoe UI" panose="020B0502040204020203" pitchFamily="34" charset="0"/>
                </a:rPr>
                <a:t> и </a:t>
              </a:r>
              <a:r>
                <a:rPr lang="bg-BG" sz="1800" i="1" dirty="0">
                  <a:solidFill>
                    <a:srgbClr val="000000"/>
                  </a:solidFill>
                  <a:latin typeface="Segoe UI" panose="020B0502040204020203" pitchFamily="34" charset="0"/>
                  <a:ea typeface="Segoe UI" panose="020B0502040204020203" pitchFamily="34" charset="0"/>
                  <a:cs typeface="Segoe UI" panose="020B0502040204020203" pitchFamily="34" charset="0"/>
                </a:rPr>
                <a:t>еквипотенциални повърхности.</a:t>
              </a:r>
              <a:r>
                <a:rPr lang="bg-BG" sz="1800" dirty="0">
                  <a:latin typeface="Segoe UI" panose="020B0502040204020203" pitchFamily="34" charset="0"/>
                  <a:ea typeface="Segoe UI" panose="020B0502040204020203" pitchFamily="34" charset="0"/>
                </a:rPr>
                <a:t> Еквипотенциална повърхнина се нарича множеството от точки в пространството, в които потенциала на електричното поле има една и съща стойност.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Силовите </a:t>
              </a:r>
              <a:r>
                <a:rPr lang="bg-BG" sz="1800" dirty="0">
                  <a:latin typeface="Segoe UI" panose="020B0502040204020203" pitchFamily="34" charset="0"/>
                  <a:ea typeface="Segoe UI" panose="020B0502040204020203" pitchFamily="34" charset="0"/>
                </a:rPr>
                <a:t>линии са линии, във всяка точка на които векторът на интензитета на електричното поле лежи върху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допирателната </a:t>
              </a:r>
              <a:r>
                <a:rPr lang="bg-BG" sz="1800" dirty="0">
                  <a:latin typeface="Segoe UI" panose="020B0502040204020203" pitchFamily="34" charset="0"/>
                  <a:ea typeface="Segoe UI" panose="020B0502040204020203" pitchFamily="34" charset="0"/>
                </a:rPr>
                <a:t>им.</a:t>
              </a:r>
              <a:endParaRPr lang="en-US" sz="1800" dirty="0">
                <a:latin typeface="Segoe UI" panose="020B0502040204020203" pitchFamily="34" charset="0"/>
                <a:ea typeface="Segoe UI" panose="020B0502040204020203" pitchFamily="34" charset="0"/>
              </a:endParaRPr>
            </a:p>
          </p:txBody>
        </p:sp>
        <p:pic>
          <p:nvPicPr>
            <p:cNvPr id="6" name="Picture 5">
              <a:extLst>
                <a:ext uri="{FF2B5EF4-FFF2-40B4-BE49-F238E27FC236}">
                  <a16:creationId xmlns:a16="http://schemas.microsoft.com/office/drawing/2014/main" xmlns="" id="{DF1929D3-2E2E-42C7-80BB-3F1E2A428127}"/>
                </a:ext>
              </a:extLst>
            </p:cNvPr>
            <p:cNvPicPr>
              <a:picLocks noChangeAspect="1"/>
            </p:cNvPicPr>
            <p:nvPr/>
          </p:nvPicPr>
          <p:blipFill>
            <a:blip r:embed="rId2" cstate="print"/>
            <a:stretch>
              <a:fillRect/>
            </a:stretch>
          </p:blipFill>
          <p:spPr>
            <a:xfrm>
              <a:off x="791580" y="425053"/>
              <a:ext cx="6400800" cy="2128604"/>
            </a:xfrm>
            <a:prstGeom prst="rect">
              <a:avLst/>
            </a:prstGeom>
          </p:spPr>
        </p:pic>
        <p:sp>
          <p:nvSpPr>
            <p:cNvPr id="8" name="Rectangle 7">
              <a:extLst>
                <a:ext uri="{FF2B5EF4-FFF2-40B4-BE49-F238E27FC236}">
                  <a16:creationId xmlns:a16="http://schemas.microsoft.com/office/drawing/2014/main" xmlns="" id="{C0A12CD7-4003-44E7-A83B-33961291D9AE}"/>
                </a:ext>
              </a:extLst>
            </p:cNvPr>
            <p:cNvSpPr/>
            <p:nvPr/>
          </p:nvSpPr>
          <p:spPr>
            <a:xfrm>
              <a:off x="155333" y="341414"/>
              <a:ext cx="7729035" cy="4347726"/>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grpSp>
    </p:spTree>
    <p:extLst>
      <p:ext uri="{BB962C8B-B14F-4D97-AF65-F5344CB8AC3E}">
        <p14:creationId xmlns:p14="http://schemas.microsoft.com/office/powerpoint/2010/main" xmlns="" val="4089904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8</a:t>
            </a:fld>
            <a:endParaRPr lang="en-US" altLang="en-US"/>
          </a:p>
        </p:txBody>
      </p:sp>
      <mc:AlternateContent xmlns:mc="http://schemas.openxmlformats.org/markup-compatibility/2006">
        <mc:Choice xmlns:a14="http://schemas.microsoft.com/office/drawing/2010/main" xmlns="" Requires="a14">
          <p:sp>
            <p:nvSpPr>
              <p:cNvPr id="11" name="Rectangle 10">
                <a:extLst>
                  <a:ext uri="{FF2B5EF4-FFF2-40B4-BE49-F238E27FC236}">
                    <a16:creationId xmlns:a16="http://schemas.microsoft.com/office/drawing/2014/main" id="{1D79111E-4F4C-4660-B59A-9107897F8B51}"/>
                  </a:ext>
                </a:extLst>
              </p:cNvPr>
              <p:cNvSpPr/>
              <p:nvPr/>
            </p:nvSpPr>
            <p:spPr>
              <a:xfrm>
                <a:off x="107504" y="1790580"/>
                <a:ext cx="8798612" cy="4302716"/>
              </a:xfrm>
              <a:prstGeom prst="rect">
                <a:avLst/>
              </a:prstGeom>
              <a:solidFill>
                <a:schemeClr val="bg1"/>
              </a:solidFill>
              <a:ln>
                <a:solidFill>
                  <a:srgbClr val="FFC000"/>
                </a:solidFill>
              </a:ln>
            </p:spPr>
            <p:txBody>
              <a:bodyPr wrap="square">
                <a:spAutoFit/>
              </a:bodyPr>
              <a:lstStyle/>
              <a:p>
                <a:pPr marL="0" marR="0" indent="368300" algn="just">
                  <a:spcBef>
                    <a:spcPts val="0"/>
                  </a:spcBef>
                  <a:spcAft>
                    <a:spcPts val="320"/>
                  </a:spcAft>
                </a:pPr>
                <a:r>
                  <a:rPr lang="bg-BG" sz="1800" dirty="0">
                    <a:latin typeface="Segoe UI" panose="020B0502040204020203" pitchFamily="34" charset="0"/>
                    <a:ea typeface="Segoe UI" panose="020B0502040204020203" pitchFamily="34" charset="0"/>
                    <a:cs typeface="Segoe UI" panose="020B0502040204020203" pitchFamily="34" charset="0"/>
                  </a:rPr>
                  <a:t>Отношението на потенциалната разлика </a:t>
                </a:r>
                <a14:m>
                  <m:oMath xmlns:m="http://schemas.openxmlformats.org/officeDocument/2006/math">
                    <m:r>
                      <a:rPr lang="en-US"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𝝋</m:t>
                    </m:r>
                    <m:r>
                      <a:rPr lang="en-US"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sSub>
                      <m:sSubPr>
                        <m:ctrlPr>
                          <a:rPr lang="en-US"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ctrlPr>
                      </m:sSubPr>
                      <m:e>
                        <m:r>
                          <a:rPr lang="en-US"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𝝋</m:t>
                        </m:r>
                      </m:e>
                      <m:sub>
                        <m:r>
                          <a:rPr lang="bg-BG"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𝟏</m:t>
                        </m:r>
                      </m:sub>
                    </m:sSub>
                    <m:r>
                      <a:rPr lang="bg-BG"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sSub>
                      <m:sSubPr>
                        <m:ctrlPr>
                          <a:rPr lang="bg-BG"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ctrlPr>
                      </m:sSubPr>
                      <m:e>
                        <m:r>
                          <a:rPr lang="en-US"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𝝋</m:t>
                        </m:r>
                      </m:e>
                      <m:sub>
                        <m:r>
                          <a:rPr lang="bg-BG"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𝟐</m:t>
                        </m:r>
                      </m:sub>
                    </m:sSub>
                  </m:oMath>
                </a14:m>
                <a:r>
                  <a:rPr lang="bg-BG" sz="1800" dirty="0">
                    <a:latin typeface="Segoe UI" panose="020B0502040204020203" pitchFamily="34" charset="0"/>
                    <a:ea typeface="Segoe UI" panose="020B0502040204020203" pitchFamily="34" charset="0"/>
                    <a:cs typeface="Segoe UI" panose="020B0502040204020203" pitchFamily="34" charset="0"/>
                  </a:rPr>
                  <a:t> между две точки от пространството с координати </a:t>
                </a:r>
                <a14:m>
                  <m:oMath xmlns:m="http://schemas.openxmlformats.org/officeDocument/2006/math">
                    <m:sSub>
                      <m:sSubPr>
                        <m:ctrlPr>
                          <a:rPr lang="en-US"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ctrlPr>
                      </m:sSubPr>
                      <m:e>
                        <m:r>
                          <a:rPr lang="en-US"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𝒙</m:t>
                        </m:r>
                      </m:e>
                      <m:sub>
                        <m:r>
                          <a:rPr lang="bg-BG"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𝟏</m:t>
                        </m:r>
                      </m:sub>
                    </m:sSub>
                    <m:r>
                      <a:rPr lang="bg-BG"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 </m:t>
                    </m:r>
                  </m:oMath>
                </a14:m>
                <a:r>
                  <a:rPr lang="bg-BG" sz="1800" dirty="0">
                    <a:latin typeface="Segoe UI" panose="020B0502040204020203" pitchFamily="34" charset="0"/>
                    <a:ea typeface="Segoe UI" panose="020B0502040204020203" pitchFamily="34" charset="0"/>
                    <a:cs typeface="Segoe UI" panose="020B0502040204020203" pitchFamily="34" charset="0"/>
                  </a:rPr>
                  <a:t>и </a:t>
                </a:r>
                <a14:m>
                  <m:oMath xmlns:m="http://schemas.openxmlformats.org/officeDocument/2006/math">
                    <m:sSub>
                      <m:sSubPr>
                        <m:ctrlPr>
                          <a:rPr lang="bg-BG"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ctrlPr>
                      </m:sSubPr>
                      <m:e>
                        <m:r>
                          <a:rPr lang="en-US"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𝒙</m:t>
                        </m:r>
                      </m:e>
                      <m:sub>
                        <m:r>
                          <a:rPr lang="bg-BG"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𝟐</m:t>
                        </m:r>
                      </m:sub>
                    </m:sSub>
                    <m:r>
                      <a:rPr lang="bg-BG"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 </m:t>
                    </m:r>
                  </m:oMath>
                </a14:m>
                <a:r>
                  <a:rPr lang="bg-BG" sz="1800" dirty="0">
                    <a:latin typeface="Segoe UI" panose="020B0502040204020203" pitchFamily="34" charset="0"/>
                    <a:ea typeface="Segoe UI" panose="020B0502040204020203" pitchFamily="34" charset="0"/>
                    <a:cs typeface="Segoe UI" panose="020B0502040204020203" pitchFamily="34" charset="0"/>
                  </a:rPr>
                  <a:t>и разстоянието </a:t>
                </a:r>
                <a14:m>
                  <m:oMath xmlns:m="http://schemas.openxmlformats.org/officeDocument/2006/math">
                    <m:r>
                      <a:rPr lang="en-US"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r>
                      <a:rPr lang="en-US"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𝒙</m:t>
                    </m:r>
                    <m:r>
                      <a:rPr lang="en-US"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sSub>
                      <m:sSubPr>
                        <m:ctrlPr>
                          <a:rPr lang="en-US"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ctrlPr>
                      </m:sSubPr>
                      <m:e>
                        <m:r>
                          <a:rPr lang="en-US"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𝒙</m:t>
                        </m:r>
                      </m:e>
                      <m:sub>
                        <m:r>
                          <a:rPr lang="bg-BG"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𝟏</m:t>
                        </m:r>
                      </m:sub>
                    </m:sSub>
                    <m:r>
                      <a:rPr lang="bg-BG"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sSub>
                      <m:sSubPr>
                        <m:ctrlPr>
                          <a:rPr lang="bg-BG"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ctrlPr>
                      </m:sSubPr>
                      <m:e>
                        <m:r>
                          <a:rPr lang="en-US"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𝒙</m:t>
                        </m:r>
                      </m:e>
                      <m:sub>
                        <m:r>
                          <a:rPr lang="bg-BG"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𝟐</m:t>
                        </m:r>
                      </m:sub>
                    </m:sSub>
                    <m:r>
                      <a:rPr lang="bg-BG" sz="18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 </m:t>
                    </m:r>
                  </m:oMath>
                </a14:m>
                <a:r>
                  <a:rPr lang="bg-BG" sz="1800" dirty="0">
                    <a:latin typeface="Segoe UI" panose="020B0502040204020203" pitchFamily="34" charset="0"/>
                    <a:ea typeface="Segoe UI" panose="020B0502040204020203" pitchFamily="34" charset="0"/>
                    <a:cs typeface="Segoe UI" panose="020B0502040204020203" pitchFamily="34" charset="0"/>
                  </a:rPr>
                  <a:t>между тези точки, представлява </a:t>
                </a:r>
                <a:r>
                  <a:rPr lang="bg-BG" sz="18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потенциален градиент</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𝒈𝒓𝒂𝒅</m:t>
                    </m:r>
                    <m:r>
                      <a:rPr lang="en-US"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𝝋</m:t>
                    </m:r>
                    <m:r>
                      <a:rPr lang="bg-BG" sz="20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f>
                      <m:fPr>
                        <m:ctrlPr>
                          <a:rPr lang="en-US" sz="20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ctrlPr>
                      </m:fPr>
                      <m:num>
                        <m:r>
                          <m:rPr>
                            <m:sty m:val="p"/>
                          </m:rPr>
                          <a:rPr lang="el-GR" sz="2000" i="0"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Δ</m:t>
                        </m:r>
                        <m:r>
                          <a:rPr lang="en-US"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𝝋</m:t>
                        </m:r>
                      </m:num>
                      <m:den>
                        <m:r>
                          <m:rPr>
                            <m:sty m:val="p"/>
                          </m:rPr>
                          <a:rPr lang="el-GR" sz="2000" i="0" dirty="0">
                            <a:solidFill>
                              <a:srgbClr val="FF0000"/>
                            </a:solidFill>
                            <a:latin typeface="Cambria Math" panose="02040503050406030204" pitchFamily="18" charset="0"/>
                            <a:ea typeface="Segoe UI" panose="020B0502040204020203" pitchFamily="34" charset="0"/>
                            <a:cs typeface="Segoe UI" panose="020B0502040204020203" pitchFamily="34" charset="0"/>
                          </a:rPr>
                          <m:t>Δ</m:t>
                        </m:r>
                        <m:r>
                          <a:rPr lang="en-US" sz="2000" i="1" dirty="0">
                            <a:solidFill>
                              <a:srgbClr val="FF0000"/>
                            </a:solidFill>
                            <a:latin typeface="Cambria Math" panose="02040503050406030204" pitchFamily="18" charset="0"/>
                            <a:ea typeface="Segoe UI" panose="020B0502040204020203" pitchFamily="34" charset="0"/>
                            <a:cs typeface="Segoe UI" panose="020B0502040204020203" pitchFamily="34" charset="0"/>
                          </a:rPr>
                          <m:t>𝑥</m:t>
                        </m:r>
                      </m:den>
                    </m:f>
                  </m:oMath>
                </a14:m>
                <a:r>
                  <a:rPr lang="bg-BG" sz="1800" dirty="0">
                    <a:latin typeface="Segoe UI" panose="020B0502040204020203" pitchFamily="34" charset="0"/>
                    <a:ea typeface="Segoe UI" panose="020B0502040204020203" pitchFamily="34" charset="0"/>
                    <a:cs typeface="Segoe UI" panose="020B0502040204020203" pitchFamily="34" charset="0"/>
                  </a:rPr>
                  <a:t>. Той е</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solidFill>
                      <a:srgbClr val="000000"/>
                    </a:solidFill>
                    <a:latin typeface="Segoe UI" panose="020B0502040204020203" pitchFamily="34" charset="0"/>
                    <a:ea typeface="Segoe UI" panose="020B0502040204020203" pitchFamily="34" charset="0"/>
                    <a:cs typeface="Segoe UI" panose="020B0502040204020203" pitchFamily="34" charset="0"/>
                  </a:rPr>
                  <a:t>мярка</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за разликата в потенциалните енергии между тези точки и движи електрични товари. Потенциалният градиент е движеща сила за протичане на електричен ток. Насоченото движение на електрични товари се нарича </a:t>
                </a:r>
                <a:r>
                  <a:rPr lang="bg-BG" sz="18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електричен ток</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Големината на тока </a:t>
                </a:r>
                <a14:m>
                  <m:oMath xmlns:m="http://schemas.openxmlformats.org/officeDocument/2006/math">
                    <m:r>
                      <a:rPr lang="en-US"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𝑰</m:t>
                    </m:r>
                  </m:oMath>
                </a14:m>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е равна на количеството електричество </a:t>
                </a:r>
                <a14:m>
                  <m:oMath xmlns:m="http://schemas.openxmlformats.org/officeDocument/2006/math">
                    <m:r>
                      <a:rPr lang="en-US"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𝑸</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протекло за единица време </a:t>
                </a:r>
                <a14:m>
                  <m:oMath xmlns:m="http://schemas.openxmlformats.org/officeDocument/2006/math">
                    <m:r>
                      <a:rPr lang="en-US" sz="18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𝒕</m:t>
                    </m:r>
                  </m:oMath>
                </a14:m>
                <a:r>
                  <a:rPr lang="bg-BG" sz="1800" dirty="0">
                    <a:latin typeface="Segoe UI" panose="020B0502040204020203" pitchFamily="34" charset="0"/>
                    <a:ea typeface="Segoe UI" panose="020B0502040204020203" pitchFamily="34" charset="0"/>
                    <a:cs typeface="Segoe UI" panose="020B0502040204020203" pitchFamily="34" charset="0"/>
                  </a:rPr>
                  <a:t>   или</a:t>
                </a:r>
              </a:p>
              <a:p>
                <a:pPr marL="0" marR="0" indent="368300" algn="just">
                  <a:spcBef>
                    <a:spcPts val="0"/>
                  </a:spcBef>
                  <a:spcAft>
                    <a:spcPts val="320"/>
                  </a:spcAft>
                </a:pPr>
                <a14:m>
                  <m:oMathPara xmlns:m="http://schemas.openxmlformats.org/officeDocument/2006/math">
                    <m:oMathParaPr>
                      <m:jc m:val="centerGroup"/>
                    </m:oMathParaPr>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𝑰</m:t>
                      </m:r>
                      <m:r>
                        <a:rPr lang="bg-BG"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m:t>
                      </m:r>
                      <m:f>
                        <m:fPr>
                          <m:ctrlP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ctrlPr>
                        </m:fPr>
                        <m:num>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𝑸</m:t>
                          </m:r>
                        </m:num>
                        <m:den>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𝒕</m:t>
                          </m:r>
                        </m:den>
                      </m:f>
                      <m:r>
                        <a:rPr lang="en-US" sz="2000" b="1" i="1" dirty="0">
                          <a:solidFill>
                            <a:srgbClr val="FF0000"/>
                          </a:solidFill>
                          <a:latin typeface="Cambria Math" panose="02040503050406030204" pitchFamily="18" charset="0"/>
                          <a:ea typeface="Segoe UI" panose="020B0502040204020203" pitchFamily="34" charset="0"/>
                          <a:cs typeface="Segoe UI" panose="020B0502040204020203" pitchFamily="34" charset="0"/>
                        </a:rPr>
                        <m:t> </m:t>
                      </m:r>
                    </m:oMath>
                  </m:oMathPara>
                </a14:m>
                <a:endParaRPr lang="bg-BG" sz="2000" b="1" dirty="0">
                  <a:latin typeface="Segoe UI" panose="020B0502040204020203" pitchFamily="34" charset="0"/>
                  <a:ea typeface="Segoe UI" panose="020B0502040204020203" pitchFamily="34" charset="0"/>
                  <a:cs typeface="Segoe UI" panose="020B0502040204020203" pitchFamily="34" charset="0"/>
                </a:endParaRPr>
              </a:p>
              <a:p>
                <a:pPr marL="0" marR="0" indent="368300" algn="just">
                  <a:spcBef>
                    <a:spcPts val="0"/>
                  </a:spcBef>
                  <a:spcAft>
                    <a:spcPts val="320"/>
                  </a:spcAft>
                </a:pPr>
                <a:r>
                  <a:rPr lang="bg-BG" sz="1800" dirty="0">
                    <a:solidFill>
                      <a:srgbClr val="0070C0"/>
                    </a:solidFill>
                    <a:latin typeface="Segoe UI" panose="020B0502040204020203" pitchFamily="34" charset="0"/>
                    <a:ea typeface="Segoe UI" panose="020B0502040204020203" pitchFamily="34" charset="0"/>
                    <a:cs typeface="Segoe UI" panose="020B0502040204020203" pitchFamily="34" charset="0"/>
                  </a:rPr>
                  <a:t>Силата на тока се измерва в </a:t>
                </a:r>
                <a14:m>
                  <m:oMath xmlns:m="http://schemas.openxmlformats.org/officeDocument/2006/math">
                    <m:r>
                      <a:rPr lang="bg-BG" sz="20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Ампери [</m:t>
                    </m:r>
                    <m:r>
                      <a:rPr lang="en-US" sz="2000" b="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𝐴</m:t>
                    </m:r>
                    <m:r>
                      <a:rPr lang="bg-BG" sz="2000"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m:t>
                    </m:r>
                  </m:oMath>
                </a14:m>
                <a:r>
                  <a:rPr lang="en-US" sz="1800" dirty="0">
                    <a:latin typeface="Segoe UI" panose="020B0502040204020203" pitchFamily="34" charset="0"/>
                    <a:ea typeface="Segoe UI" panose="020B0502040204020203" pitchFamily="34" charset="0"/>
                    <a:cs typeface="Segoe UI" panose="020B0502040204020203" pitchFamily="34" charset="0"/>
                  </a:rPr>
                  <a:t>. </a:t>
                </a:r>
              </a:p>
              <a:p>
                <a:pPr marL="0" marR="0" indent="368300" algn="just">
                  <a:spcBef>
                    <a:spcPts val="0"/>
                  </a:spcBef>
                  <a:spcAft>
                    <a:spcPts val="320"/>
                  </a:spcAft>
                </a:pPr>
                <a:r>
                  <a:rPr lang="bg-BG" sz="1800" dirty="0">
                    <a:latin typeface="Segoe UI" panose="020B0502040204020203" pitchFamily="34" charset="0"/>
                    <a:ea typeface="Segoe UI" panose="020B0502040204020203" pitchFamily="34" charset="0"/>
                    <a:cs typeface="Segoe UI" panose="020B0502040204020203" pitchFamily="34" charset="0"/>
                  </a:rPr>
                  <a:t>Електрическият ток е поток от заредени частици</a:t>
                </a:r>
                <a:r>
                  <a:rPr lang="en-US" sz="1800" dirty="0">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(електрони, </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cs typeface="Segoe UI" panose="020B0502040204020203" pitchFamily="34" charset="0"/>
                  </a:rPr>
                  <a:t>йони) от област </a:t>
                </a:r>
                <a:r>
                  <a:rPr lang="bg-BG" sz="1800" u="sng" dirty="0">
                    <a:solidFill>
                      <a:srgbClr val="FF0000"/>
                    </a:solidFill>
                    <a:latin typeface="Segoe UI" panose="020B0502040204020203" pitchFamily="34" charset="0"/>
                    <a:ea typeface="Segoe UI" panose="020B0502040204020203" pitchFamily="34" charset="0"/>
                    <a:cs typeface="Segoe UI" panose="020B0502040204020203" pitchFamily="34" charset="0"/>
                  </a:rPr>
                  <a:t>с по-висок</a:t>
                </a:r>
                <a:r>
                  <a:rPr lang="bg-BG" sz="1800" dirty="0">
                    <a:latin typeface="Segoe UI" panose="020B0502040204020203" pitchFamily="34" charset="0"/>
                    <a:ea typeface="Segoe UI" panose="020B0502040204020203" pitchFamily="34" charset="0"/>
                    <a:cs typeface="Segoe UI" panose="020B0502040204020203" pitchFamily="34" charset="0"/>
                  </a:rPr>
                  <a:t> към област </a:t>
                </a:r>
                <a:r>
                  <a:rPr lang="bg-BG" sz="1800" u="sng" dirty="0">
                    <a:solidFill>
                      <a:srgbClr val="0070C0"/>
                    </a:solidFill>
                    <a:latin typeface="Segoe UI" panose="020B0502040204020203" pitchFamily="34" charset="0"/>
                    <a:ea typeface="Segoe UI" panose="020B0502040204020203" pitchFamily="34" charset="0"/>
                    <a:cs typeface="Segoe UI" panose="020B0502040204020203" pitchFamily="34" charset="0"/>
                  </a:rPr>
                  <a:t>с по-нисък потенциал</a:t>
                </a:r>
                <a:r>
                  <a:rPr lang="bg-BG" sz="1800" dirty="0">
                    <a:latin typeface="Segoe UI" panose="020B0502040204020203" pitchFamily="34" charset="0"/>
                    <a:ea typeface="Segoe UI" panose="020B0502040204020203" pitchFamily="34" charset="0"/>
                    <a:cs typeface="Segoe UI" panose="020B0502040204020203" pitchFamily="34" charset="0"/>
                  </a:rPr>
                  <a:t>. Токът намалява потенциалните разлики.</a:t>
                </a:r>
                <a:endParaRPr lang="en-US" sz="1800" dirty="0">
                  <a:latin typeface="Segoe UI" panose="020B0502040204020203" pitchFamily="34" charset="0"/>
                  <a:ea typeface="Segoe UI" panose="020B0502040204020203" pitchFamily="34" charset="0"/>
                  <a:cs typeface="Segoe UI" panose="020B0502040204020203" pitchFamily="34" charset="0"/>
                </a:endParaRPr>
              </a:p>
            </p:txBody>
          </p:sp>
        </mc:Choice>
        <mc:Fallback>
          <p:sp>
            <p:nvSpPr>
              <p:cNvPr id="11" name="Rectangle 10">
                <a:extLst>
                  <a:ext uri="{FF2B5EF4-FFF2-40B4-BE49-F238E27FC236}">
                    <a16:creationId xmlns:a16="http://schemas.microsoft.com/office/drawing/2014/main" xmlns="" xmlns:a14="http://schemas.microsoft.com/office/drawing/2010/main" id="{1D79111E-4F4C-4660-B59A-9107897F8B51}"/>
                  </a:ext>
                </a:extLst>
              </p:cNvPr>
              <p:cNvSpPr>
                <a:spLocks noRot="1" noChangeAspect="1" noMove="1" noResize="1" noEditPoints="1" noAdjustHandles="1" noChangeArrowheads="1" noChangeShapeType="1" noTextEdit="1"/>
              </p:cNvSpPr>
              <p:nvPr/>
            </p:nvSpPr>
            <p:spPr>
              <a:xfrm>
                <a:off x="107504" y="1790580"/>
                <a:ext cx="8798612" cy="4302716"/>
              </a:xfrm>
              <a:prstGeom prst="rect">
                <a:avLst/>
              </a:prstGeom>
              <a:blipFill>
                <a:blip r:embed="rId2" cstate="print"/>
                <a:stretch>
                  <a:fillRect l="-554" t="-565" r="-484" b="-1271"/>
                </a:stretch>
              </a:blipFill>
              <a:ln>
                <a:solidFill>
                  <a:srgbClr val="FFC000"/>
                </a:solid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xmlns="" id="{39E9711E-039C-4A38-8B39-6EF9977D283F}"/>
              </a:ext>
            </a:extLst>
          </p:cNvPr>
          <p:cNvSpPr/>
          <p:nvPr/>
        </p:nvSpPr>
        <p:spPr>
          <a:xfrm>
            <a:off x="935596" y="512676"/>
            <a:ext cx="6168105" cy="895117"/>
          </a:xfrm>
          <a:prstGeom prst="rect">
            <a:avLst/>
          </a:prstGeom>
          <a:solidFill>
            <a:schemeClr val="bg1"/>
          </a:solidFill>
        </p:spPr>
        <p:txBody>
          <a:bodyPr wrap="square">
            <a:spAutoFit/>
          </a:bodyPr>
          <a:lstStyle/>
          <a:p>
            <a:pPr marL="0" marR="0" indent="368300" algn="ctr">
              <a:spcBef>
                <a:spcPts val="0"/>
              </a:spcBef>
              <a:spcAft>
                <a:spcPts val="460"/>
              </a:spcAft>
            </a:pPr>
            <a:r>
              <a:rPr lang="bg-BG" sz="2400" b="1" dirty="0">
                <a:latin typeface="+mj-lt"/>
                <a:ea typeface="Segoe UI" panose="020B0502040204020203" pitchFamily="34" charset="0"/>
                <a:cs typeface="Segoe UI" panose="020B0502040204020203" pitchFamily="34" charset="0"/>
              </a:rPr>
              <a:t>Електрическо напрежение, </a:t>
            </a:r>
          </a:p>
          <a:p>
            <a:pPr marL="0" marR="0" indent="368300" algn="ctr">
              <a:spcBef>
                <a:spcPts val="0"/>
              </a:spcBef>
              <a:spcAft>
                <a:spcPts val="460"/>
              </a:spcAft>
            </a:pPr>
            <a:r>
              <a:rPr lang="bg-BG" sz="2400" b="1" dirty="0">
                <a:latin typeface="+mj-lt"/>
                <a:ea typeface="Segoe UI" panose="020B0502040204020203" pitchFamily="34" charset="0"/>
                <a:cs typeface="Segoe UI" panose="020B0502040204020203" pitchFamily="34" charset="0"/>
              </a:rPr>
              <a:t>ток, съпротивление, проводимост</a:t>
            </a:r>
            <a:endParaRPr lang="en-US" sz="2400" b="1" dirty="0">
              <a:latin typeface="+mj-lt"/>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xmlns="" val="54444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989EB041-557A-4857-9333-B492002EEF16}" type="datetime1">
              <a:rPr lang="en-US" smtClean="0"/>
              <a:pPr>
                <a:defRPr/>
              </a:pPr>
              <a:t>4/24/2020</a:t>
            </a:fld>
            <a:endParaRPr lang="en-US" altLang="en-US"/>
          </a:p>
        </p:txBody>
      </p:sp>
      <p:sp>
        <p:nvSpPr>
          <p:cNvPr id="3" name="Slide Number Placeholder 2"/>
          <p:cNvSpPr>
            <a:spLocks noGrp="1"/>
          </p:cNvSpPr>
          <p:nvPr>
            <p:ph type="sldNum" sz="quarter" idx="12"/>
          </p:nvPr>
        </p:nvSpPr>
        <p:spPr/>
        <p:txBody>
          <a:bodyPr/>
          <a:lstStyle/>
          <a:p>
            <a:fld id="{043EF1E9-53E4-41E2-9500-ACB2624B5CD6}" type="slidenum">
              <a:rPr lang="en-US" altLang="en-US" smtClean="0"/>
              <a:pPr/>
              <a:t>9</a:t>
            </a:fld>
            <a:endParaRPr lang="en-US" altLang="en-US"/>
          </a:p>
        </p:txBody>
      </p:sp>
      <p:grpSp>
        <p:nvGrpSpPr>
          <p:cNvPr id="18" name="Group 17">
            <a:extLst>
              <a:ext uri="{FF2B5EF4-FFF2-40B4-BE49-F238E27FC236}">
                <a16:creationId xmlns:a16="http://schemas.microsoft.com/office/drawing/2014/main" xmlns="" id="{2A1DC03E-1678-4439-8275-43CF4778598E}"/>
              </a:ext>
            </a:extLst>
          </p:cNvPr>
          <p:cNvGrpSpPr/>
          <p:nvPr/>
        </p:nvGrpSpPr>
        <p:grpSpPr>
          <a:xfrm>
            <a:off x="33375" y="1133502"/>
            <a:ext cx="7850993" cy="2295498"/>
            <a:chOff x="69379" y="296652"/>
            <a:chExt cx="7850993" cy="2295498"/>
          </a:xfrm>
        </p:grpSpPr>
        <p:sp>
          <p:nvSpPr>
            <p:cNvPr id="12" name="Rectangle 11">
              <a:extLst>
                <a:ext uri="{FF2B5EF4-FFF2-40B4-BE49-F238E27FC236}">
                  <a16:creationId xmlns:a16="http://schemas.microsoft.com/office/drawing/2014/main" xmlns="" id="{D6389B76-3DDB-4CA4-AAB1-19DA4DC6DCF1}"/>
                </a:ext>
              </a:extLst>
            </p:cNvPr>
            <p:cNvSpPr/>
            <p:nvPr/>
          </p:nvSpPr>
          <p:spPr>
            <a:xfrm>
              <a:off x="3873179" y="368660"/>
              <a:ext cx="4014192" cy="2062103"/>
            </a:xfrm>
            <a:prstGeom prst="rect">
              <a:avLst/>
            </a:prstGeom>
            <a:ln>
              <a:solidFill>
                <a:srgbClr val="00B050"/>
              </a:solidFill>
            </a:ln>
          </p:spPr>
          <p:txBody>
            <a:bodyPr wrap="square">
              <a:spAutoFit/>
            </a:bodyPr>
            <a:lstStyle/>
            <a:p>
              <a:pPr indent="401638" algn="just"/>
              <a:r>
                <a:rPr lang="bg-BG" sz="1600" dirty="0">
                  <a:solidFill>
                    <a:srgbClr val="000000"/>
                  </a:solidFill>
                  <a:latin typeface="Segoe UI" panose="020B0502040204020203" pitchFamily="34" charset="0"/>
                  <a:cs typeface="Segoe UI" panose="020B0502040204020203" pitchFamily="34" charset="0"/>
                </a:rPr>
                <a:t>Има аналогия между електричния ток и флуидния поток. </a:t>
              </a:r>
            </a:p>
            <a:p>
              <a:pPr indent="401638" algn="just"/>
              <a:r>
                <a:rPr lang="bg-BG" sz="1600" dirty="0">
                  <a:solidFill>
                    <a:srgbClr val="000000"/>
                  </a:solidFill>
                  <a:latin typeface="Segoe UI" panose="020B0502040204020203" pitchFamily="34" charset="0"/>
                  <a:cs typeface="Segoe UI" panose="020B0502040204020203" pitchFamily="34" charset="0"/>
                </a:rPr>
                <a:t>Градиентът на хидростатичното налягане и електрическия потенциален градиент действат аналогично:</a:t>
              </a:r>
            </a:p>
            <a:p>
              <a:pPr algn="just"/>
              <a:r>
                <a:rPr lang="bg-BG" sz="1600" dirty="0">
                  <a:solidFill>
                    <a:srgbClr val="000000"/>
                  </a:solidFill>
                  <a:latin typeface="Segoe UI" panose="020B0502040204020203" pitchFamily="34" charset="0"/>
                  <a:cs typeface="Segoe UI" panose="020B0502040204020203" pitchFamily="34" charset="0"/>
                </a:rPr>
                <a:t>Електричните товари текът от място с по-високо "електрическо налягане" към място с по-ниско.</a:t>
              </a:r>
              <a:endParaRPr lang="en-US" sz="1600" dirty="0">
                <a:latin typeface="Segoe UI" panose="020B0502040204020203" pitchFamily="34" charset="0"/>
                <a:cs typeface="Segoe UI" panose="020B0502040204020203" pitchFamily="34" charset="0"/>
              </a:endParaRPr>
            </a:p>
          </p:txBody>
        </p:sp>
        <p:pic>
          <p:nvPicPr>
            <p:cNvPr id="14" name="Picture 13">
              <a:extLst>
                <a:ext uri="{FF2B5EF4-FFF2-40B4-BE49-F238E27FC236}">
                  <a16:creationId xmlns:a16="http://schemas.microsoft.com/office/drawing/2014/main" xmlns="" id="{EE74EF69-17C7-4A8E-A970-6E9D348F1457}"/>
                </a:ext>
              </a:extLst>
            </p:cNvPr>
            <p:cNvPicPr>
              <a:picLocks noChangeAspect="1"/>
            </p:cNvPicPr>
            <p:nvPr/>
          </p:nvPicPr>
          <p:blipFill rotWithShape="1">
            <a:blip r:embed="rId2" cstate="print"/>
            <a:srcRect b="14988"/>
            <a:stretch/>
          </p:blipFill>
          <p:spPr>
            <a:xfrm>
              <a:off x="215516" y="620688"/>
              <a:ext cx="3474720" cy="987007"/>
            </a:xfrm>
            <a:prstGeom prst="rect">
              <a:avLst/>
            </a:prstGeom>
          </p:spPr>
        </p:pic>
        <p:sp>
          <p:nvSpPr>
            <p:cNvPr id="15" name="Text Box 6">
              <a:extLst>
                <a:ext uri="{FF2B5EF4-FFF2-40B4-BE49-F238E27FC236}">
                  <a16:creationId xmlns:a16="http://schemas.microsoft.com/office/drawing/2014/main" xmlns="" id="{7829A006-64D1-474F-AA43-535B2274354B}"/>
                </a:ext>
              </a:extLst>
            </p:cNvPr>
            <p:cNvSpPr txBox="1">
              <a:spLocks noChangeArrowheads="1"/>
            </p:cNvSpPr>
            <p:nvPr/>
          </p:nvSpPr>
          <p:spPr bwMode="auto">
            <a:xfrm>
              <a:off x="287524" y="1700808"/>
              <a:ext cx="1476163" cy="507831"/>
            </a:xfrm>
            <a:prstGeom prst="rect">
              <a:avLst/>
            </a:prstGeom>
            <a:noFill/>
            <a:ln w="9525">
              <a:solidFill>
                <a:srgbClr val="00B0F0"/>
              </a:solidFill>
              <a:miter lim="800000"/>
              <a:headEnd/>
              <a:tailEnd/>
            </a:ln>
            <a:extLst>
              <a:ext uri="{909E8E84-426E-40DD-AFC4-6F175D3DCCD1}">
                <a14:hiddenFill xmlns:a14="http://schemas.microsoft.com/office/drawing/2010/main" xmlns="">
                  <a:solidFill>
                    <a:srgbClr val="FFFFFF"/>
                  </a:solidFill>
                </a14:hiddenFill>
              </a:ext>
            </a:extLst>
          </p:spPr>
          <p:txBody>
            <a:bodyPr rot="0" vert="horz" wrap="square" lIns="0" tIns="0" rIns="0" bIns="0" anchor="t" anchorCtr="0" upright="1">
              <a:spAutoFit/>
            </a:bodyPr>
            <a:lstStyle/>
            <a:p>
              <a:pPr marL="12700" marR="0" algn="ctr">
                <a:spcBef>
                  <a:spcPts val="0"/>
                </a:spcBef>
                <a:spcAft>
                  <a:spcPts val="0"/>
                </a:spcAft>
              </a:pPr>
              <a:r>
                <a:rPr lang="bg-BG" sz="1100" dirty="0">
                  <a:effectLst/>
                  <a:latin typeface="Segoe UI" panose="020B0502040204020203" pitchFamily="34" charset="0"/>
                  <a:ea typeface="Segoe UI" panose="020B0502040204020203" pitchFamily="34" charset="0"/>
                </a:rPr>
                <a:t>разлики о налягането предизвикват </a:t>
              </a:r>
              <a:r>
                <a:rPr lang="bg-BG" sz="1100" dirty="0">
                  <a:solidFill>
                    <a:srgbClr val="0070C0"/>
                  </a:solidFill>
                  <a:effectLst/>
                  <a:latin typeface="Segoe UI" panose="020B0502040204020203" pitchFamily="34" charset="0"/>
                  <a:ea typeface="Segoe UI" panose="020B0502040204020203" pitchFamily="34" charset="0"/>
                </a:rPr>
                <a:t>флуиден поток</a:t>
              </a:r>
              <a:endParaRPr lang="en-US" sz="1100" dirty="0">
                <a:solidFill>
                  <a:srgbClr val="0070C0"/>
                </a:solidFill>
                <a:effectLst/>
                <a:latin typeface="Segoe UI" panose="020B0502040204020203" pitchFamily="34" charset="0"/>
                <a:ea typeface="Segoe UI" panose="020B0502040204020203" pitchFamily="34" charset="0"/>
              </a:endParaRPr>
            </a:p>
          </p:txBody>
        </p:sp>
        <p:sp>
          <p:nvSpPr>
            <p:cNvPr id="16" name="Text Box 7">
              <a:extLst>
                <a:ext uri="{FF2B5EF4-FFF2-40B4-BE49-F238E27FC236}">
                  <a16:creationId xmlns:a16="http://schemas.microsoft.com/office/drawing/2014/main" xmlns="" id="{2436CAC0-6206-4C43-83BD-DF3D477EA792}"/>
                </a:ext>
              </a:extLst>
            </p:cNvPr>
            <p:cNvSpPr txBox="1">
              <a:spLocks noChangeArrowheads="1"/>
            </p:cNvSpPr>
            <p:nvPr/>
          </p:nvSpPr>
          <p:spPr bwMode="auto">
            <a:xfrm>
              <a:off x="2032558" y="1700807"/>
              <a:ext cx="1749150" cy="507831"/>
            </a:xfrm>
            <a:prstGeom prst="rect">
              <a:avLst/>
            </a:prstGeom>
            <a:noFill/>
            <a:ln w="9525">
              <a:solidFill>
                <a:srgbClr val="C00000"/>
              </a:solidFill>
              <a:miter lim="800000"/>
              <a:headEnd/>
              <a:tailEnd/>
            </a:ln>
            <a:extLst>
              <a:ext uri="{909E8E84-426E-40DD-AFC4-6F175D3DCCD1}">
                <a14:hiddenFill xmlns:a14="http://schemas.microsoft.com/office/drawing/2010/main" xmlns="">
                  <a:solidFill>
                    <a:srgbClr val="FFFFFF"/>
                  </a:solidFill>
                </a14:hiddenFill>
              </a:ext>
            </a:extLst>
          </p:spPr>
          <p:txBody>
            <a:bodyPr rot="0" vert="horz" wrap="square" lIns="0" tIns="0" rIns="0" bIns="0" anchor="t" anchorCtr="0" upright="1">
              <a:spAutoFit/>
            </a:bodyPr>
            <a:lstStyle/>
            <a:p>
              <a:pPr marL="12700" marR="0" algn="ctr">
                <a:spcBef>
                  <a:spcPts val="0"/>
                </a:spcBef>
                <a:spcAft>
                  <a:spcPts val="0"/>
                </a:spcAft>
              </a:pPr>
              <a:r>
                <a:rPr lang="bg-BG" sz="1100">
                  <a:effectLst/>
                  <a:latin typeface="Segoe UI" panose="020B0502040204020203" pitchFamily="34" charset="0"/>
                  <a:ea typeface="Segoe UI" panose="020B0502040204020203" pitchFamily="34" charset="0"/>
                </a:rPr>
                <a:t>разлики а електричния потенциал предизвикват електричен ток</a:t>
              </a:r>
              <a:endParaRPr lang="en-US" sz="1100">
                <a:effectLst/>
                <a:latin typeface="Segoe UI" panose="020B0502040204020203" pitchFamily="34" charset="0"/>
                <a:ea typeface="Segoe UI" panose="020B0502040204020203" pitchFamily="34" charset="0"/>
              </a:endParaRPr>
            </a:p>
          </p:txBody>
        </p:sp>
        <p:sp>
          <p:nvSpPr>
            <p:cNvPr id="17" name="Rectangle 16">
              <a:extLst>
                <a:ext uri="{FF2B5EF4-FFF2-40B4-BE49-F238E27FC236}">
                  <a16:creationId xmlns:a16="http://schemas.microsoft.com/office/drawing/2014/main" xmlns="" id="{7E28834D-60EC-474D-8478-A906CAF698F2}"/>
                </a:ext>
              </a:extLst>
            </p:cNvPr>
            <p:cNvSpPr/>
            <p:nvPr/>
          </p:nvSpPr>
          <p:spPr>
            <a:xfrm>
              <a:off x="69379" y="296652"/>
              <a:ext cx="7850993" cy="2295498"/>
            </a:xfrm>
            <a:prstGeom prst="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dirty="0"/>
            </a:p>
          </p:txBody>
        </p:sp>
      </p:grpSp>
      <mc:AlternateContent xmlns:mc="http://schemas.openxmlformats.org/markup-compatibility/2006">
        <mc:Choice xmlns:a14="http://schemas.microsoft.com/office/drawing/2010/main" xmlns="" Requires="a14">
          <p:sp>
            <p:nvSpPr>
              <p:cNvPr id="20" name="Rectangle 19">
                <a:extLst>
                  <a:ext uri="{FF2B5EF4-FFF2-40B4-BE49-F238E27FC236}">
                    <a16:creationId xmlns:a16="http://schemas.microsoft.com/office/drawing/2014/main" id="{62AF2EA9-8B80-4617-9A29-57367A4C3FB9}"/>
                  </a:ext>
                </a:extLst>
              </p:cNvPr>
              <p:cNvSpPr/>
              <p:nvPr/>
            </p:nvSpPr>
            <p:spPr>
              <a:xfrm>
                <a:off x="37319" y="3591649"/>
                <a:ext cx="8710339" cy="2523768"/>
              </a:xfrm>
              <a:prstGeom prst="rect">
                <a:avLst/>
              </a:prstGeom>
              <a:ln>
                <a:solidFill>
                  <a:srgbClr val="FFC000"/>
                </a:solidFill>
              </a:ln>
            </p:spPr>
            <p:txBody>
              <a:bodyPr wrap="square">
                <a:spAutoFit/>
              </a:bodyPr>
              <a:lstStyle/>
              <a:p>
                <a:pPr marL="0" marR="0" indent="406400" algn="just">
                  <a:spcBef>
                    <a:spcPts val="0"/>
                  </a:spcBef>
                  <a:spcAft>
                    <a:spcPts val="0"/>
                  </a:spcAft>
                  <a:tabLst>
                    <a:tab pos="1371600" algn="l"/>
                  </a:tabLst>
                </a:pPr>
                <a:r>
                  <a:rPr lang="bg-BG" sz="1800" dirty="0">
                    <a:latin typeface="Segoe UI" panose="020B0502040204020203" pitchFamily="34" charset="0"/>
                    <a:ea typeface="Segoe UI" panose="020B0502040204020203" pitchFamily="34" charset="0"/>
                  </a:rPr>
                  <a:t>Потенциалната разлика между две точки от електрическо поле се нарича </a:t>
                </a:r>
                <a:r>
                  <a:rPr lang="bg-BG" sz="1800" b="1" i="1" dirty="0">
                    <a:solidFill>
                      <a:srgbClr val="FF0000"/>
                    </a:solidFill>
                    <a:latin typeface="Segoe UI" panose="020B0502040204020203" pitchFamily="34" charset="0"/>
                    <a:ea typeface="Segoe UI" panose="020B0502040204020203" pitchFamily="34" charset="0"/>
                    <a:cs typeface="Segoe UI" panose="020B0502040204020203" pitchFamily="34" charset="0"/>
                  </a:rPr>
                  <a:t>електрическо напрежение</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Отбелязва се с </a:t>
                </a:r>
                <a14:m>
                  <m:oMath xmlns:m="http://schemas.openxmlformats.org/officeDocument/2006/math">
                    <m:r>
                      <a:rPr lang="en-US" sz="20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𝑼</m:t>
                    </m:r>
                    <m:r>
                      <a:rPr lang="en-US" sz="20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 </m:t>
                    </m:r>
                  </m:oMath>
                </a14:m>
                <a:r>
                  <a:rPr lang="bg-BG" sz="2000" dirty="0">
                    <a:latin typeface="Segoe UI" panose="020B0502040204020203" pitchFamily="34" charset="0"/>
                    <a:ea typeface="Segoe UI" panose="020B0502040204020203" pitchFamily="34" charset="0"/>
                  </a:rPr>
                  <a:t>: </a:t>
                </a:r>
                <a14:m>
                  <m:oMath xmlns:m="http://schemas.openxmlformats.org/officeDocument/2006/math">
                    <m:r>
                      <a:rPr lang="en-US" sz="2000" b="1" i="1" dirty="0" smtClean="0">
                        <a:solidFill>
                          <a:srgbClr val="FF0000"/>
                        </a:solidFill>
                        <a:latin typeface="Cambria Math" panose="02040503050406030204" pitchFamily="18" charset="0"/>
                        <a:ea typeface="Cambria Math" panose="02040503050406030204" pitchFamily="18" charset="0"/>
                        <a:cs typeface="Segoe UI" panose="020B0502040204020203" pitchFamily="34" charset="0"/>
                      </a:rPr>
                      <m:t>𝑼</m:t>
                    </m:r>
                    <m:r>
                      <a:rPr lang="en-US"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sSub>
                      <m:sSubPr>
                        <m:ctrlPr>
                          <a:rPr lang="en-US"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ctrlPr>
                      </m:sSubPr>
                      <m:e>
                        <m:r>
                          <a:rPr lang="en-US"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𝝋</m:t>
                        </m:r>
                      </m:e>
                      <m:sub>
                        <m:r>
                          <a:rPr lang="bg-BG"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𝟏</m:t>
                        </m:r>
                      </m:sub>
                    </m:sSub>
                    <m:r>
                      <a:rPr lang="bg-BG"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m:t>
                    </m:r>
                    <m:sSub>
                      <m:sSubPr>
                        <m:ctrlPr>
                          <a:rPr lang="bg-BG"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ctrlPr>
                      </m:sSubPr>
                      <m:e>
                        <m:r>
                          <a:rPr lang="en-US"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𝝋</m:t>
                        </m:r>
                      </m:e>
                      <m:sub>
                        <m:r>
                          <a:rPr lang="bg-BG" sz="2000" b="1" i="1" dirty="0">
                            <a:solidFill>
                              <a:srgbClr val="FF0000"/>
                            </a:solidFill>
                            <a:latin typeface="Cambria Math" panose="02040503050406030204" pitchFamily="18" charset="0"/>
                            <a:ea typeface="Cambria Math" panose="02040503050406030204" pitchFamily="18" charset="0"/>
                            <a:cs typeface="Segoe UI" panose="020B0502040204020203" pitchFamily="34" charset="0"/>
                          </a:rPr>
                          <m:t>𝟐</m:t>
                        </m:r>
                      </m:sub>
                    </m:sSub>
                  </m:oMath>
                </a14:m>
                <a:r>
                  <a:rPr lang="bg-BG" sz="2000" dirty="0">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и </a:t>
                </a:r>
                <a:r>
                  <a:rPr lang="bg-BG" sz="1800" dirty="0">
                    <a:solidFill>
                      <a:srgbClr val="0070C0"/>
                    </a:solidFill>
                    <a:latin typeface="Segoe UI" panose="020B0502040204020203" pitchFamily="34" charset="0"/>
                    <a:ea typeface="Segoe UI" panose="020B0502040204020203" pitchFamily="34" charset="0"/>
                  </a:rPr>
                  <a:t>се измерва се в единици </a:t>
                </a:r>
                <a14:m>
                  <m:oMath xmlns:m="http://schemas.openxmlformats.org/officeDocument/2006/math">
                    <m:r>
                      <a:rPr lang="bg-BG" sz="1800" i="1" dirty="0" smtClean="0">
                        <a:solidFill>
                          <a:srgbClr val="FF0000"/>
                        </a:solidFill>
                        <a:latin typeface="Cambria Math" panose="02040503050406030204" pitchFamily="18" charset="0"/>
                        <a:ea typeface="Segoe UI" panose="020B0502040204020203" pitchFamily="34" charset="0"/>
                      </a:rPr>
                      <m:t>Волт [</m:t>
                    </m:r>
                    <m:r>
                      <a:rPr lang="bg-BG" sz="1800" i="1" dirty="0" smtClean="0">
                        <a:solidFill>
                          <a:srgbClr val="FF0000"/>
                        </a:solidFill>
                        <a:latin typeface="Cambria Math" panose="02040503050406030204" pitchFamily="18" charset="0"/>
                        <a:ea typeface="Segoe UI" panose="020B0502040204020203" pitchFamily="34" charset="0"/>
                      </a:rPr>
                      <m:t>𝑉</m:t>
                    </m:r>
                    <m:r>
                      <a:rPr lang="bg-BG" sz="1800" i="1" dirty="0" smtClean="0">
                        <a:solidFill>
                          <a:srgbClr val="FF0000"/>
                        </a:solidFill>
                        <a:latin typeface="Cambria Math" panose="02040503050406030204" pitchFamily="18" charset="0"/>
                        <a:ea typeface="Segoe UI" panose="020B0502040204020203" pitchFamily="34" charset="0"/>
                      </a:rPr>
                      <m:t>]</m:t>
                    </m:r>
                  </m:oMath>
                </a14:m>
                <a:r>
                  <a:rPr lang="en-US" sz="1800" dirty="0">
                    <a:latin typeface="Segoe UI" panose="020B0502040204020203" pitchFamily="34" charset="0"/>
                    <a:ea typeface="Segoe UI" panose="020B0502040204020203" pitchFamily="34" charset="0"/>
                  </a:rPr>
                  <a:t>. </a:t>
                </a:r>
              </a:p>
              <a:p>
                <a:pPr marL="0" marR="0" indent="406400" algn="just">
                  <a:spcBef>
                    <a:spcPts val="0"/>
                  </a:spcBef>
                  <a:spcAft>
                    <a:spcPts val="0"/>
                  </a:spcAft>
                  <a:tabLst>
                    <a:tab pos="1371600" algn="l"/>
                  </a:tabLst>
                </a:pPr>
                <a:r>
                  <a:rPr lang="bg-BG" sz="1800" dirty="0">
                    <a:latin typeface="Segoe UI" panose="020B0502040204020203" pitchFamily="34" charset="0"/>
                    <a:ea typeface="Segoe UI" panose="020B0502040204020203" pitchFamily="34" charset="0"/>
                  </a:rPr>
                  <a:t>Напрежението също отразява разликите в електричната потенциална енергия в различни точки. То обуславя възможност на полето да извърши </a:t>
                </a:r>
                <a:r>
                  <a:rPr lang="bg-BG" sz="1800" b="1" i="1" dirty="0">
                    <a:solidFill>
                      <a:srgbClr val="000000"/>
                    </a:solidFill>
                    <a:latin typeface="Segoe UI" panose="020B0502040204020203" pitchFamily="34" charset="0"/>
                    <a:ea typeface="Segoe UI" panose="020B0502040204020203" pitchFamily="34" charset="0"/>
                    <a:cs typeface="Segoe UI" panose="020B0502040204020203" pitchFamily="34" charset="0"/>
                  </a:rPr>
                  <a:t>работа</a:t>
                </a:r>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14:m>
                  <m:oMath xmlns:m="http://schemas.openxmlformats.org/officeDocument/2006/math">
                    <m:r>
                      <a:rPr lang="en-US" sz="1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𝑨</m:t>
                    </m:r>
                  </m:oMath>
                </a14:m>
                <a:r>
                  <a:rPr lang="bg-BG"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r>
                  <a:rPr lang="bg-BG" sz="1800" dirty="0">
                    <a:latin typeface="Segoe UI" panose="020B0502040204020203" pitchFamily="34" charset="0"/>
                    <a:ea typeface="Segoe UI" panose="020B0502040204020203" pitchFamily="34" charset="0"/>
                  </a:rPr>
                  <a:t>като придвижи електричен товар </a:t>
                </a:r>
                <a14:m>
                  <m:oMath xmlns:m="http://schemas.openxmlformats.org/officeDocument/2006/math">
                    <m:r>
                      <a:rPr lang="en-US" sz="18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𝑨</m:t>
                    </m:r>
                    <m:r>
                      <a:rPr lang="en-US" sz="1800" b="1" i="1" dirty="0">
                        <a:solidFill>
                          <a:srgbClr val="000000"/>
                        </a:solidFill>
                        <a:latin typeface="Cambria Math" panose="02040503050406030204" pitchFamily="18" charset="0"/>
                        <a:ea typeface="Segoe UI" panose="020B0502040204020203" pitchFamily="34" charset="0"/>
                        <a:cs typeface="Segoe UI" panose="020B0502040204020203" pitchFamily="34" charset="0"/>
                      </a:rPr>
                      <m:t> </m:t>
                    </m:r>
                  </m:oMath>
                </a14:m>
                <a:r>
                  <a:rPr lang="en-US" sz="1800" b="1" dirty="0">
                    <a:solidFill>
                      <a:srgbClr val="000000"/>
                    </a:solidFill>
                    <a:latin typeface="Segoe UI" panose="020B0502040204020203" pitchFamily="34" charset="0"/>
                    <a:ea typeface="Segoe UI" panose="020B0502040204020203" pitchFamily="34" charset="0"/>
                    <a:cs typeface="Segoe UI" panose="020B0502040204020203" pitchFamily="34" charset="0"/>
                  </a:rPr>
                  <a:t>: </a:t>
                </a:r>
                <a:endParaRPr lang="en-US" sz="1800" b="1" i="1" dirty="0">
                  <a:solidFill>
                    <a:srgbClr val="000000"/>
                  </a:solidFill>
                  <a:latin typeface="Cambria Math" panose="02040503050406030204" pitchFamily="18" charset="0"/>
                  <a:ea typeface="Segoe UI" panose="020B0502040204020203" pitchFamily="34" charset="0"/>
                  <a:cs typeface="Segoe UI" panose="020B0502040204020203" pitchFamily="34" charset="0"/>
                </a:endParaRPr>
              </a:p>
              <a:p>
                <a:pPr marL="0" marR="0" indent="406400" algn="ctr">
                  <a:spcBef>
                    <a:spcPts val="600"/>
                  </a:spcBef>
                  <a:spcAft>
                    <a:spcPts val="600"/>
                  </a:spcAft>
                  <a:tabLst>
                    <a:tab pos="1371600" algn="l"/>
                  </a:tabLst>
                </a:pPr>
                <a14:m>
                  <m:oMath xmlns:m="http://schemas.openxmlformats.org/officeDocument/2006/math">
                    <m:r>
                      <a:rPr lang="en-US" sz="2000" b="1" i="1" dirty="0" smtClean="0">
                        <a:solidFill>
                          <a:srgbClr val="FF0000"/>
                        </a:solidFill>
                        <a:latin typeface="Cambria Math" panose="02040503050406030204" pitchFamily="18" charset="0"/>
                        <a:ea typeface="Segoe UI" panose="020B0502040204020203" pitchFamily="34" charset="0"/>
                        <a:cs typeface="Segoe UI" panose="020B0502040204020203" pitchFamily="34" charset="0"/>
                      </a:rPr>
                      <m:t>𝑨</m:t>
                    </m:r>
                    <m:r>
                      <a:rPr lang="bg-BG" sz="2000" i="1" dirty="0">
                        <a:solidFill>
                          <a:srgbClr val="FF0000"/>
                        </a:solidFill>
                        <a:latin typeface="Cambria Math" panose="02040503050406030204" pitchFamily="18" charset="0"/>
                        <a:ea typeface="Segoe UI" panose="020B0502040204020203" pitchFamily="34" charset="0"/>
                      </a:rPr>
                      <m:t>=</m:t>
                    </m:r>
                    <m:r>
                      <a:rPr lang="en-US" sz="2000" b="1" i="1" dirty="0" smtClean="0">
                        <a:solidFill>
                          <a:srgbClr val="FF0000"/>
                        </a:solidFill>
                        <a:latin typeface="Cambria Math" panose="02040503050406030204" pitchFamily="18" charset="0"/>
                        <a:ea typeface="Segoe UI" panose="020B0502040204020203" pitchFamily="34" charset="0"/>
                      </a:rPr>
                      <m:t>𝒒𝑼</m:t>
                    </m:r>
                  </m:oMath>
                </a14:m>
                <a:r>
                  <a:rPr lang="en-US" sz="2000" b="1" dirty="0">
                    <a:solidFill>
                      <a:srgbClr val="FF0000"/>
                    </a:solidFill>
                    <a:latin typeface="Segoe UI" panose="020B0502040204020203" pitchFamily="34" charset="0"/>
                    <a:ea typeface="Segoe UI" panose="020B0502040204020203" pitchFamily="34" charset="0"/>
                    <a:cs typeface="Segoe UI" panose="020B0502040204020203" pitchFamily="34" charset="0"/>
                  </a:rPr>
                  <a:t> </a:t>
                </a:r>
              </a:p>
              <a:p>
                <a:pPr marL="0" marR="0" indent="406400" algn="just">
                  <a:spcBef>
                    <a:spcPts val="0"/>
                  </a:spcBef>
                  <a:spcAft>
                    <a:spcPts val="0"/>
                  </a:spcAft>
                  <a:tabLst>
                    <a:tab pos="1371600" algn="l"/>
                  </a:tabLst>
                </a:pPr>
                <a:r>
                  <a:rPr lang="bg-BG" sz="1800" dirty="0">
                    <a:solidFill>
                      <a:srgbClr val="0070C0"/>
                    </a:solidFill>
                    <a:latin typeface="Segoe UI" panose="020B0502040204020203" pitchFamily="34" charset="0"/>
                    <a:ea typeface="Segoe UI" panose="020B0502040204020203" pitchFamily="34" charset="0"/>
                  </a:rPr>
                  <a:t>Работата се измерва в единици</a:t>
                </a:r>
                <a:r>
                  <a:rPr lang="bg-BG" sz="1800" dirty="0">
                    <a:latin typeface="Segoe UI" panose="020B0502040204020203" pitchFamily="34" charset="0"/>
                    <a:ea typeface="Segoe UI" panose="020B0502040204020203" pitchFamily="34" charset="0"/>
                  </a:rPr>
                  <a:t> </a:t>
                </a:r>
                <a14:m>
                  <m:oMath xmlns:m="http://schemas.openxmlformats.org/officeDocument/2006/math">
                    <m:r>
                      <a:rPr lang="bg-BG" sz="1800" i="1" dirty="0" smtClean="0">
                        <a:solidFill>
                          <a:srgbClr val="FF0000"/>
                        </a:solidFill>
                        <a:latin typeface="Cambria Math" panose="02040503050406030204" pitchFamily="18" charset="0"/>
                        <a:ea typeface="Segoe UI" panose="020B0502040204020203" pitchFamily="34" charset="0"/>
                      </a:rPr>
                      <m:t>електрон−Волт </m:t>
                    </m:r>
                    <m:r>
                      <a:rPr lang="en-US" sz="1800" i="1" dirty="0">
                        <a:solidFill>
                          <a:srgbClr val="FF0000"/>
                        </a:solidFill>
                        <a:latin typeface="Cambria Math" panose="02040503050406030204" pitchFamily="18" charset="0"/>
                        <a:ea typeface="Segoe UI" panose="020B0502040204020203" pitchFamily="34" charset="0"/>
                      </a:rPr>
                      <m:t>[</m:t>
                    </m:r>
                    <m:r>
                      <a:rPr lang="en-US" sz="1800" i="1" dirty="0">
                        <a:solidFill>
                          <a:srgbClr val="FF0000"/>
                        </a:solidFill>
                        <a:latin typeface="Cambria Math" panose="02040503050406030204" pitchFamily="18" charset="0"/>
                        <a:ea typeface="Segoe UI" panose="020B0502040204020203" pitchFamily="34" charset="0"/>
                      </a:rPr>
                      <m:t>𝑒𝑉</m:t>
                    </m:r>
                    <m:r>
                      <a:rPr lang="en-US" sz="1800" i="1" dirty="0" smtClean="0">
                        <a:solidFill>
                          <a:srgbClr val="FF0000"/>
                        </a:solidFill>
                        <a:latin typeface="Cambria Math" panose="02040503050406030204" pitchFamily="18" charset="0"/>
                        <a:ea typeface="Segoe UI" panose="020B0502040204020203" pitchFamily="34" charset="0"/>
                      </a:rPr>
                      <m:t>]</m:t>
                    </m:r>
                    <m:r>
                      <a:rPr lang="en-US" sz="1800" i="1" dirty="0" smtClean="0">
                        <a:latin typeface="Cambria Math" panose="02040503050406030204" pitchFamily="18" charset="0"/>
                        <a:ea typeface="Segoe UI" panose="020B0502040204020203" pitchFamily="34" charset="0"/>
                      </a:rPr>
                      <m:t> </m:t>
                    </m:r>
                  </m:oMath>
                </a14:m>
                <a:r>
                  <a:rPr lang="en-US" sz="1800" dirty="0">
                    <a:latin typeface="Segoe UI" panose="020B0502040204020203" pitchFamily="34" charset="0"/>
                    <a:ea typeface="Segoe UI" panose="020B0502040204020203" pitchFamily="34" charset="0"/>
                  </a:rPr>
                  <a:t>.</a:t>
                </a:r>
              </a:p>
            </p:txBody>
          </p:sp>
        </mc:Choice>
        <mc:Fallback>
          <p:sp>
            <p:nvSpPr>
              <p:cNvPr id="20" name="Rectangle 19">
                <a:extLst>
                  <a:ext uri="{FF2B5EF4-FFF2-40B4-BE49-F238E27FC236}">
                    <a16:creationId xmlns:a16="http://schemas.microsoft.com/office/drawing/2014/main" xmlns="" xmlns:a14="http://schemas.microsoft.com/office/drawing/2010/main" id="{62AF2EA9-8B80-4617-9A29-57367A4C3FB9}"/>
                  </a:ext>
                </a:extLst>
              </p:cNvPr>
              <p:cNvSpPr>
                <a:spLocks noRot="1" noChangeAspect="1" noMove="1" noResize="1" noEditPoints="1" noAdjustHandles="1" noChangeArrowheads="1" noChangeShapeType="1" noTextEdit="1"/>
              </p:cNvSpPr>
              <p:nvPr/>
            </p:nvSpPr>
            <p:spPr>
              <a:xfrm>
                <a:off x="37319" y="3591649"/>
                <a:ext cx="8710339" cy="2523768"/>
              </a:xfrm>
              <a:prstGeom prst="rect">
                <a:avLst/>
              </a:prstGeom>
              <a:blipFill>
                <a:blip r:embed="rId3" cstate="print"/>
                <a:stretch>
                  <a:fillRect l="-489" t="-721" r="-559" b="-2885"/>
                </a:stretch>
              </a:blipFill>
              <a:ln>
                <a:solidFill>
                  <a:srgbClr val="FFC000"/>
                </a:solidFill>
              </a:ln>
            </p:spPr>
            <p:txBody>
              <a:bodyPr/>
              <a:lstStyle/>
              <a:p>
                <a:r>
                  <a:rPr lang="en-US">
                    <a:noFill/>
                  </a:rPr>
                  <a:t> </a:t>
                </a:r>
              </a:p>
            </p:txBody>
          </p:sp>
        </mc:Fallback>
      </mc:AlternateContent>
    </p:spTree>
    <p:extLst>
      <p:ext uri="{BB962C8B-B14F-4D97-AF65-F5344CB8AC3E}">
        <p14:creationId xmlns:p14="http://schemas.microsoft.com/office/powerpoint/2010/main" xmlns="" val="268460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rgbClr val="0000FF"/>
          </a:solidFill>
          <a:prstDash val="solid"/>
          <a:round/>
          <a:headEnd type="triangle" w="med" len="med"/>
          <a:tailEnd type="triangle" w="med" len="med"/>
        </a:ln>
        <a:effectLst/>
        <a:extLst>
          <a:ext uri="{909E8E84-426E-40DD-AFC4-6F175D3DCCD1}">
            <a14:hiddenFill xmlns:a14="http://schemas.microsoft.com/office/drawing/2010/main" xmlns="">
              <a:solidFill>
                <a:srgbClr val="FFFF99"/>
              </a:solidFill>
            </a14:hiddenFill>
          </a:ext>
          <a:ext uri="{AF507438-7753-43E0-B8FC-AC1667EBCBE1}">
            <a14:hiddenEffects xmlns:a14="http://schemas.microsoft.com/office/drawing/2010/main" xmlns="">
              <a:effectLst>
                <a:outerShdw dist="35921" dir="2700000" algn="ctr" rotWithShape="0">
                  <a:srgbClr val="5F5F5F"/>
                </a:outerShdw>
              </a:effectLst>
            </a14:hiddenEffects>
          </a:ext>
        </a:extLst>
      </a:spPr>
      <a:bodyPr vert="horz" wrap="none" lIns="0" tIns="45720" rIns="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bg-BG" altLang="bg-BG" sz="1800" b="0" i="0" u="none" strike="noStrike" cap="none" normalizeH="0" baseline="0" smtClean="0">
            <a:ln>
              <a:noFill/>
            </a:ln>
            <a:solidFill>
              <a:schemeClr val="tx1"/>
            </a:solidFill>
            <a:effectLst/>
            <a:latin typeface="Arial Black" pitchFamily="34" charset="0"/>
          </a:defRPr>
        </a:defPPr>
      </a:lstStyle>
    </a:spDef>
    <a:lnDef>
      <a:spPr bwMode="auto">
        <a:xfrm>
          <a:off x="0" y="0"/>
          <a:ext cx="1" cy="1"/>
        </a:xfrm>
        <a:custGeom>
          <a:avLst/>
          <a:gdLst/>
          <a:ahLst/>
          <a:cxnLst/>
          <a:rect l="0" t="0" r="0" b="0"/>
          <a:pathLst/>
        </a:custGeom>
        <a:noFill/>
        <a:ln w="50800" cap="flat" cmpd="sng" algn="ctr">
          <a:solidFill>
            <a:srgbClr val="0000FF"/>
          </a:solidFill>
          <a:prstDash val="solid"/>
          <a:round/>
          <a:headEnd type="triangle" w="med" len="med"/>
          <a:tailEnd type="triangle" w="med" len="med"/>
        </a:ln>
        <a:effectLst/>
        <a:extLst>
          <a:ext uri="{909E8E84-426E-40DD-AFC4-6F175D3DCCD1}">
            <a14:hiddenFill xmlns:a14="http://schemas.microsoft.com/office/drawing/2010/main" xmlns="">
              <a:solidFill>
                <a:srgbClr val="FFFF99"/>
              </a:solidFill>
            </a14:hiddenFill>
          </a:ext>
          <a:ext uri="{AF507438-7753-43E0-B8FC-AC1667EBCBE1}">
            <a14:hiddenEffects xmlns:a14="http://schemas.microsoft.com/office/drawing/2010/main" xmlns="">
              <a:effectLst>
                <a:outerShdw dist="35921" dir="2700000" algn="ctr" rotWithShape="0">
                  <a:srgbClr val="5F5F5F"/>
                </a:outerShdw>
              </a:effectLst>
            </a14:hiddenEffects>
          </a:ext>
        </a:extLst>
      </a:spPr>
      <a:bodyPr vert="horz" wrap="none" lIns="0" tIns="45720" rIns="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bg-BG" altLang="bg-BG" sz="1800" b="0" i="0" u="none" strike="noStrike" cap="none" normalizeH="0" baseline="0" smtClean="0">
            <a:ln>
              <a:noFill/>
            </a:ln>
            <a:solidFill>
              <a:schemeClr val="tx1"/>
            </a:solidFill>
            <a:effectLst/>
            <a:latin typeface="Arial Black"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9190</TotalTime>
  <Words>3040</Words>
  <Application>Microsoft Office PowerPoint</Application>
  <PresentationFormat>On-screen Show (4:3)</PresentationFormat>
  <Paragraphs>159</Paragraphs>
  <Slides>35</Slides>
  <Notes>1</Notes>
  <HiddenSlides>0</HiddenSlides>
  <MMClips>0</MMClips>
  <ScaleCrop>false</ScaleCrop>
  <HeadingPairs>
    <vt:vector size="6" baseType="variant">
      <vt:variant>
        <vt:lpstr>Theme</vt:lpstr>
      </vt:variant>
      <vt:variant>
        <vt:i4>2</vt:i4>
      </vt:variant>
      <vt:variant>
        <vt:lpstr>Embedded OLE Servers</vt:lpstr>
      </vt:variant>
      <vt:variant>
        <vt:i4>0</vt:i4>
      </vt:variant>
      <vt:variant>
        <vt:lpstr>Slide Titles</vt:lpstr>
      </vt:variant>
      <vt:variant>
        <vt:i4>35</vt:i4>
      </vt:variant>
    </vt:vector>
  </HeadingPairs>
  <TitlesOfParts>
    <vt:vector size="37" baseType="lpstr">
      <vt:lpstr>Default Design</vt:lpstr>
      <vt:lpstr>2_Edge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Ok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Canev</dc:creator>
  <cp:lastModifiedBy>Lazhovski</cp:lastModifiedBy>
  <cp:revision>473</cp:revision>
  <dcterms:created xsi:type="dcterms:W3CDTF">2003-03-08T12:58:53Z</dcterms:created>
  <dcterms:modified xsi:type="dcterms:W3CDTF">2020-04-24T19:37:20Z</dcterms:modified>
</cp:coreProperties>
</file>