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 id="2147484023" r:id="rId2"/>
  </p:sldMasterIdLst>
  <p:notesMasterIdLst>
    <p:notesMasterId r:id="rId29"/>
  </p:notesMasterIdLst>
  <p:handoutMasterIdLst>
    <p:handoutMasterId r:id="rId30"/>
  </p:handoutMasterIdLst>
  <p:sldIdLst>
    <p:sldId id="419" r:id="rId3"/>
    <p:sldId id="310" r:id="rId4"/>
    <p:sldId id="286" r:id="rId5"/>
    <p:sldId id="311" r:id="rId6"/>
    <p:sldId id="288" r:id="rId7"/>
    <p:sldId id="289" r:id="rId8"/>
    <p:sldId id="290" r:id="rId9"/>
    <p:sldId id="291" r:id="rId10"/>
    <p:sldId id="312" r:id="rId11"/>
    <p:sldId id="292" r:id="rId12"/>
    <p:sldId id="313" r:id="rId13"/>
    <p:sldId id="293" r:id="rId14"/>
    <p:sldId id="308" r:id="rId15"/>
    <p:sldId id="294" r:id="rId16"/>
    <p:sldId id="303" r:id="rId17"/>
    <p:sldId id="314" r:id="rId18"/>
    <p:sldId id="315" r:id="rId19"/>
    <p:sldId id="305" r:id="rId20"/>
    <p:sldId id="316" r:id="rId21"/>
    <p:sldId id="295" r:id="rId22"/>
    <p:sldId id="318" r:id="rId23"/>
    <p:sldId id="309" r:id="rId24"/>
    <p:sldId id="306" r:id="rId25"/>
    <p:sldId id="307" r:id="rId26"/>
    <p:sldId id="319" r:id="rId27"/>
    <p:sldId id="296" r:id="rId28"/>
  </p:sldIdLst>
  <p:sldSz cx="9144000" cy="6858000" type="screen4x3"/>
  <p:notesSz cx="7099300" cy="10234613"/>
  <p:defaultTextStyle>
    <a:defPPr>
      <a:defRPr lang="bg-BG"/>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EFFC70"/>
    <a:srgbClr val="99FF66"/>
    <a:srgbClr val="FF5050"/>
    <a:srgbClr val="FAE2EC"/>
    <a:srgbClr val="CCFFCC"/>
    <a:srgbClr val="FF0000"/>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708" autoAdjust="0"/>
  </p:normalViewPr>
  <p:slideViewPr>
    <p:cSldViewPr snapToGrid="0">
      <p:cViewPr varScale="1">
        <p:scale>
          <a:sx n="47" d="100"/>
          <a:sy n="47" d="100"/>
        </p:scale>
        <p:origin x="-4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3" d="100"/>
          <a:sy n="73" d="100"/>
        </p:scale>
        <p:origin x="-4032" y="-114"/>
      </p:cViewPr>
      <p:guideLst>
        <p:guide orient="horz" pos="3224"/>
        <p:guide pos="2236"/>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1315"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charset="0"/>
                <a:cs typeface="+mn-cs"/>
              </a:defRPr>
            </a:lvl1pPr>
          </a:lstStyle>
          <a:p>
            <a:pPr>
              <a:defRPr/>
            </a:pPr>
            <a:endParaRPr lang="bg-BG" altLang="bg-BG"/>
          </a:p>
        </p:txBody>
      </p:sp>
      <p:sp>
        <p:nvSpPr>
          <p:cNvPr id="141316"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1317"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atin typeface="Arial" panose="020B0604020202020204" pitchFamily="34" charset="0"/>
                <a:cs typeface="+mn-cs"/>
              </a:defRPr>
            </a:lvl1pPr>
          </a:lstStyle>
          <a:p>
            <a:pPr>
              <a:defRPr/>
            </a:pPr>
            <a:fld id="{FA99C722-40CE-4F8A-8266-6F14B1AB6F6E}"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233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charset="0"/>
                <a:cs typeface="+mn-cs"/>
              </a:defRPr>
            </a:lvl1pPr>
          </a:lstStyle>
          <a:p>
            <a:pPr>
              <a:defRPr/>
            </a:pPr>
            <a:endParaRPr lang="bg-BG" altLang="bg-BG"/>
          </a:p>
        </p:txBody>
      </p:sp>
      <p:sp>
        <p:nvSpPr>
          <p:cNvPr id="410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42341"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bg-BG" altLang="bg-BG" noProof="0"/>
              <a:t>Click to edit Master text styles</a:t>
            </a:r>
          </a:p>
          <a:p>
            <a:pPr lvl="1"/>
            <a:r>
              <a:rPr lang="bg-BG" altLang="bg-BG" noProof="0"/>
              <a:t>Second level</a:t>
            </a:r>
          </a:p>
          <a:p>
            <a:pPr lvl="2"/>
            <a:r>
              <a:rPr lang="bg-BG" altLang="bg-BG" noProof="0"/>
              <a:t>Third level</a:t>
            </a:r>
          </a:p>
          <a:p>
            <a:pPr lvl="3"/>
            <a:r>
              <a:rPr lang="bg-BG" altLang="bg-BG" noProof="0"/>
              <a:t>Fourth level</a:t>
            </a:r>
          </a:p>
          <a:p>
            <a:pPr lvl="4"/>
            <a:r>
              <a:rPr lang="bg-BG" altLang="bg-BG" noProof="0"/>
              <a:t>Fifth level</a:t>
            </a:r>
          </a:p>
        </p:txBody>
      </p:sp>
      <p:sp>
        <p:nvSpPr>
          <p:cNvPr id="14234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234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atin typeface="Arial" panose="020B0604020202020204" pitchFamily="34" charset="0"/>
                <a:cs typeface="+mn-cs"/>
              </a:defRPr>
            </a:lvl1pPr>
          </a:lstStyle>
          <a:p>
            <a:pPr>
              <a:defRPr/>
            </a:pPr>
            <a:fld id="{8E410D28-5B60-4FE7-BAE5-C4ADB6AB32B3}"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4021138" y="9721850"/>
            <a:ext cx="3076575"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Arial Black" panose="020B0A04020102020204" pitchFamily="34" charset="0"/>
                <a:cs typeface="Arial" panose="020B0604020202020204" pitchFamily="34" charset="0"/>
              </a:defRPr>
            </a:lvl1pPr>
            <a:lvl2pPr marL="742950" indent="-285750" defTabSz="990600">
              <a:defRPr>
                <a:solidFill>
                  <a:schemeClr val="tx1"/>
                </a:solidFill>
                <a:latin typeface="Arial Black" panose="020B0A04020102020204" pitchFamily="34" charset="0"/>
                <a:cs typeface="Arial" panose="020B0604020202020204" pitchFamily="34" charset="0"/>
              </a:defRPr>
            </a:lvl2pPr>
            <a:lvl3pPr marL="1143000" indent="-228600" defTabSz="990600">
              <a:defRPr>
                <a:solidFill>
                  <a:schemeClr val="tx1"/>
                </a:solidFill>
                <a:latin typeface="Arial Black" panose="020B0A04020102020204" pitchFamily="34" charset="0"/>
                <a:cs typeface="Arial" panose="020B0604020202020204" pitchFamily="34" charset="0"/>
              </a:defRPr>
            </a:lvl3pPr>
            <a:lvl4pPr marL="1600200" indent="-228600" defTabSz="990600">
              <a:defRPr>
                <a:solidFill>
                  <a:schemeClr val="tx1"/>
                </a:solidFill>
                <a:latin typeface="Arial Black" panose="020B0A04020102020204" pitchFamily="34" charset="0"/>
                <a:cs typeface="Arial" panose="020B0604020202020204" pitchFamily="34" charset="0"/>
              </a:defRPr>
            </a:lvl4pPr>
            <a:lvl5pPr marL="2057400" indent="-228600" defTabSz="990600">
              <a:defRPr>
                <a:solidFill>
                  <a:schemeClr val="tx1"/>
                </a:solidFill>
                <a:latin typeface="Arial Black" panose="020B0A040201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gn="r" eaLnBrk="1" hangingPunct="1"/>
            <a:fld id="{9D97A1E8-CF6E-4D65-84FB-05332DF6D4A5}" type="slidenum">
              <a:rPr lang="bg-BG" altLang="bg-BG" sz="1300">
                <a:latin typeface="Arial" panose="020B0604020202020204" pitchFamily="34" charset="0"/>
              </a:rPr>
              <a:pPr algn="r" eaLnBrk="1" hangingPunct="1"/>
              <a:t>1</a:t>
            </a:fld>
            <a:endParaRPr lang="bg-BG" altLang="bg-BG" sz="1300">
              <a:latin typeface="Arial" panose="020B0604020202020204" pitchFamily="34" charset="0"/>
            </a:endParaRPr>
          </a:p>
        </p:txBody>
      </p:sp>
      <p:sp>
        <p:nvSpPr>
          <p:cNvPr id="7171" name="Rectangle 2"/>
          <p:cNvSpPr>
            <a:spLocks noGrp="1" noRot="1" noChangeAspect="1" noChangeArrowheads="1" noTextEdit="1"/>
          </p:cNvSpPr>
          <p:nvPr>
            <p:ph type="sldImg"/>
          </p:nvPr>
        </p:nvSpPr>
        <p:spPr>
          <a:xfrm>
            <a:off x="992188" y="768350"/>
            <a:ext cx="5114925" cy="3836988"/>
          </a:xfrm>
          <a:ln/>
        </p:spPr>
      </p:sp>
      <p:sp>
        <p:nvSpPr>
          <p:cNvPr id="7172" name="Rectangle 3"/>
          <p:cNvSpPr>
            <a:spLocks noGrp="1" noChangeArrowheads="1"/>
          </p:cNvSpPr>
          <p:nvPr>
            <p:ph type="body" idx="1"/>
          </p:nvPr>
        </p:nvSpPr>
        <p:spPr>
          <a:noFill/>
        </p:spPr>
        <p:txBody>
          <a:bodyPr/>
          <a:lstStyle/>
          <a:p>
            <a:pPr eaLnBrk="1" hangingPunct="1"/>
            <a:endParaRPr lang="bg-BG" altLang="bg-BG">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3191FD70-AC6E-4613-BBDB-AC047553FEE2}" type="datetimeFigureOut">
              <a:rPr lang="en-US" altLang="en-US"/>
              <a:pPr>
                <a:defRPr/>
              </a:pPr>
              <a:t>4/24/2020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3D85AAE-8EEF-4C9F-934B-EAB865FBD428}" type="slidenum">
              <a:rPr lang="en-US" altLang="en-US"/>
              <a:pPr>
                <a:defRPr/>
              </a:pPr>
              <a:t>‹#›</a:t>
            </a:fld>
            <a:endParaRPr lang="en-US" altLang="en-US"/>
          </a:p>
        </p:txBody>
      </p:sp>
    </p:spTree>
    <p:extLst>
      <p:ext uri="{BB962C8B-B14F-4D97-AF65-F5344CB8AC3E}">
        <p14:creationId xmlns="" xmlns:p14="http://schemas.microsoft.com/office/powerpoint/2010/main" val="200253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76B05BF-9558-4E4E-AB3A-C694E89691FA}" type="datetimeFigureOut">
              <a:rPr lang="en-US" altLang="en-US"/>
              <a:pPr>
                <a:defRPr/>
              </a:pPr>
              <a:t>4/24/2020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1CADD3F-BFBC-43DC-9FDB-73AE6D2E8E86}" type="slidenum">
              <a:rPr lang="en-US" altLang="en-US"/>
              <a:pPr>
                <a:defRPr/>
              </a:pPr>
              <a:t>‹#›</a:t>
            </a:fld>
            <a:endParaRPr lang="en-US" altLang="en-US"/>
          </a:p>
        </p:txBody>
      </p:sp>
    </p:spTree>
    <p:extLst>
      <p:ext uri="{BB962C8B-B14F-4D97-AF65-F5344CB8AC3E}">
        <p14:creationId xmlns="" xmlns:p14="http://schemas.microsoft.com/office/powerpoint/2010/main" val="378678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13AA10C-F615-487B-8268-AD8756675251}" type="datetimeFigureOut">
              <a:rPr lang="en-US" altLang="en-US"/>
              <a:pPr>
                <a:defRPr/>
              </a:pPr>
              <a:t>4/24/2020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FDD0FAD-1C47-413B-BC85-82B6C52E24CF}" type="slidenum">
              <a:rPr lang="en-US" altLang="en-US"/>
              <a:pPr>
                <a:defRPr/>
              </a:pPr>
              <a:t>‹#›</a:t>
            </a:fld>
            <a:endParaRPr lang="en-US" altLang="en-US"/>
          </a:p>
        </p:txBody>
      </p:sp>
    </p:spTree>
    <p:extLst>
      <p:ext uri="{BB962C8B-B14F-4D97-AF65-F5344CB8AC3E}">
        <p14:creationId xmlns="" xmlns:p14="http://schemas.microsoft.com/office/powerpoint/2010/main" val="3624838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bg-BG"/>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bg-BG"/>
          </a:p>
        </p:txBody>
      </p:sp>
      <p:sp>
        <p:nvSpPr>
          <p:cNvPr id="113666" name="Rectangle 2"/>
          <p:cNvSpPr>
            <a:spLocks noGrp="1" noChangeArrowheads="1"/>
          </p:cNvSpPr>
          <p:nvPr>
            <p:ph type="ctrTitle"/>
          </p:nvPr>
        </p:nvSpPr>
        <p:spPr>
          <a:xfrm>
            <a:off x="914400" y="1524000"/>
            <a:ext cx="7623175" cy="1752600"/>
          </a:xfrm>
        </p:spPr>
        <p:txBody>
          <a:bodyPr/>
          <a:lstStyle>
            <a:lvl1pPr>
              <a:defRPr sz="5000"/>
            </a:lvl1pPr>
          </a:lstStyle>
          <a:p>
            <a:pPr lvl="0"/>
            <a:r>
              <a:rPr lang="bg-BG" altLang="en-US" noProof="0"/>
              <a:t>Click to edit Master title style</a:t>
            </a:r>
          </a:p>
        </p:txBody>
      </p:sp>
      <p:sp>
        <p:nvSpPr>
          <p:cNvPr id="1136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bg-BG" altLang="en-US" noProof="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bg-BG" altLang="en-US"/>
          </a:p>
        </p:txBody>
      </p:sp>
      <p:sp>
        <p:nvSpPr>
          <p:cNvPr id="7" name="Rectangle 5"/>
          <p:cNvSpPr>
            <a:spLocks noGrp="1" noChangeArrowheads="1"/>
          </p:cNvSpPr>
          <p:nvPr>
            <p:ph type="ftr" sz="quarter" idx="11"/>
          </p:nvPr>
        </p:nvSpPr>
        <p:spPr/>
        <p:txBody>
          <a:bodyPr/>
          <a:lstStyle>
            <a:lvl1pPr>
              <a:defRPr/>
            </a:lvl1pPr>
          </a:lstStyle>
          <a:p>
            <a:pPr>
              <a:defRPr/>
            </a:pPr>
            <a:endParaRPr lang="bg-BG" altLang="en-US"/>
          </a:p>
        </p:txBody>
      </p:sp>
      <p:sp>
        <p:nvSpPr>
          <p:cNvPr id="8" name="Rectangle 6"/>
          <p:cNvSpPr>
            <a:spLocks noGrp="1" noChangeArrowheads="1"/>
          </p:cNvSpPr>
          <p:nvPr>
            <p:ph type="sldNum" sz="quarter" idx="12"/>
          </p:nvPr>
        </p:nvSpPr>
        <p:spPr/>
        <p:txBody>
          <a:bodyPr/>
          <a:lstStyle>
            <a:lvl1pPr>
              <a:defRPr/>
            </a:lvl1pPr>
          </a:lstStyle>
          <a:p>
            <a:pPr>
              <a:defRPr/>
            </a:pPr>
            <a:fld id="{D16B4CBD-D7E6-4BEB-9DF2-639065E7A3F8}" type="slidenum">
              <a:rPr lang="bg-BG" altLang="en-US"/>
              <a:pPr>
                <a:defRPr/>
              </a:pPr>
              <a:t>‹#›</a:t>
            </a:fld>
            <a:endParaRPr lang="bg-BG" altLang="en-US"/>
          </a:p>
        </p:txBody>
      </p:sp>
    </p:spTree>
    <p:extLst>
      <p:ext uri="{BB962C8B-B14F-4D97-AF65-F5344CB8AC3E}">
        <p14:creationId xmlns="" xmlns:p14="http://schemas.microsoft.com/office/powerpoint/2010/main" val="428883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1F4CFB7-5897-420E-8359-2B3AD50997D9}" type="datetimeFigureOut">
              <a:rPr lang="en-US" altLang="en-US"/>
              <a:pPr>
                <a:defRPr/>
              </a:pPr>
              <a:t>4/24/2020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DADFB53-1AD7-4F0A-A761-57801D23F7E3}" type="slidenum">
              <a:rPr lang="en-US" altLang="en-US"/>
              <a:pPr>
                <a:defRPr/>
              </a:pPr>
              <a:t>‹#›</a:t>
            </a:fld>
            <a:endParaRPr lang="en-US" altLang="en-US"/>
          </a:p>
        </p:txBody>
      </p:sp>
    </p:spTree>
    <p:extLst>
      <p:ext uri="{BB962C8B-B14F-4D97-AF65-F5344CB8AC3E}">
        <p14:creationId xmlns="" xmlns:p14="http://schemas.microsoft.com/office/powerpoint/2010/main" val="9382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A71C3A0-9BB9-4758-AC70-E5AAA7567E94}" type="datetimeFigureOut">
              <a:rPr lang="en-US" altLang="en-US"/>
              <a:pPr>
                <a:defRPr/>
              </a:pPr>
              <a:t>4/24/2020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010C58-8371-49C3-91F1-DB9BA8FE14AC}" type="slidenum">
              <a:rPr lang="en-US" altLang="en-US"/>
              <a:pPr>
                <a:defRPr/>
              </a:pPr>
              <a:t>‹#›</a:t>
            </a:fld>
            <a:endParaRPr lang="en-US" altLang="en-US"/>
          </a:p>
        </p:txBody>
      </p:sp>
    </p:spTree>
    <p:extLst>
      <p:ext uri="{BB962C8B-B14F-4D97-AF65-F5344CB8AC3E}">
        <p14:creationId xmlns="" xmlns:p14="http://schemas.microsoft.com/office/powerpoint/2010/main" val="246144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5BCD252-1D31-4832-A3C2-B906504740FC}" type="datetimeFigureOut">
              <a:rPr lang="en-US" altLang="en-US"/>
              <a:pPr>
                <a:defRPr/>
              </a:pPr>
              <a:t>4/24/2020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B205E62-D273-4A15-9590-1EA0ABA2128D}" type="slidenum">
              <a:rPr lang="en-US" altLang="en-US"/>
              <a:pPr>
                <a:defRPr/>
              </a:pPr>
              <a:t>‹#›</a:t>
            </a:fld>
            <a:endParaRPr lang="en-US" altLang="en-US"/>
          </a:p>
        </p:txBody>
      </p:sp>
    </p:spTree>
    <p:extLst>
      <p:ext uri="{BB962C8B-B14F-4D97-AF65-F5344CB8AC3E}">
        <p14:creationId xmlns="" xmlns:p14="http://schemas.microsoft.com/office/powerpoint/2010/main" val="15136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696E96B-FF83-4676-B61D-C191E3D16AD6}" type="datetimeFigureOut">
              <a:rPr lang="en-US" altLang="en-US"/>
              <a:pPr>
                <a:defRPr/>
              </a:pPr>
              <a:t>4/24/2020</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58AD0FC-DBA9-44DF-8B33-8A5E3BF184F7}" type="slidenum">
              <a:rPr lang="en-US" altLang="en-US"/>
              <a:pPr>
                <a:defRPr/>
              </a:pPr>
              <a:t>‹#›</a:t>
            </a:fld>
            <a:endParaRPr lang="en-US" altLang="en-US"/>
          </a:p>
        </p:txBody>
      </p:sp>
    </p:spTree>
    <p:extLst>
      <p:ext uri="{BB962C8B-B14F-4D97-AF65-F5344CB8AC3E}">
        <p14:creationId xmlns="" xmlns:p14="http://schemas.microsoft.com/office/powerpoint/2010/main" val="4000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F1D0B4F-E378-4072-AB38-8BA26406DE6B}" type="datetimeFigureOut">
              <a:rPr lang="en-US" altLang="en-US"/>
              <a:pPr>
                <a:defRPr/>
              </a:pPr>
              <a:t>4/24/2020</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368F6A3-DEEC-42D7-823C-5CD3C5F6478E}" type="slidenum">
              <a:rPr lang="en-US" altLang="en-US"/>
              <a:pPr>
                <a:defRPr/>
              </a:pPr>
              <a:t>‹#›</a:t>
            </a:fld>
            <a:endParaRPr lang="en-US" altLang="en-US"/>
          </a:p>
        </p:txBody>
      </p:sp>
    </p:spTree>
    <p:extLst>
      <p:ext uri="{BB962C8B-B14F-4D97-AF65-F5344CB8AC3E}">
        <p14:creationId xmlns="" xmlns:p14="http://schemas.microsoft.com/office/powerpoint/2010/main" val="295768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4A86AF2-C6FF-4794-B4D4-39F754F2C729}" type="datetimeFigureOut">
              <a:rPr lang="en-US" altLang="en-US"/>
              <a:pPr>
                <a:defRPr/>
              </a:pPr>
              <a:t>4/24/2020</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4E39D05-1CAB-41C0-918B-86758F29A236}" type="slidenum">
              <a:rPr lang="en-US" altLang="en-US"/>
              <a:pPr>
                <a:defRPr/>
              </a:pPr>
              <a:t>‹#›</a:t>
            </a:fld>
            <a:endParaRPr lang="en-US" altLang="en-US"/>
          </a:p>
        </p:txBody>
      </p:sp>
    </p:spTree>
    <p:extLst>
      <p:ext uri="{BB962C8B-B14F-4D97-AF65-F5344CB8AC3E}">
        <p14:creationId xmlns="" xmlns:p14="http://schemas.microsoft.com/office/powerpoint/2010/main" val="414038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2F86938-A73A-4E10-89E9-41ACFB9B29B8}" type="datetimeFigureOut">
              <a:rPr lang="en-US" altLang="en-US"/>
              <a:pPr>
                <a:defRPr/>
              </a:pPr>
              <a:t>4/24/2020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016D48C-1354-467C-B88B-03FC20C8C23D}" type="slidenum">
              <a:rPr lang="en-US" altLang="en-US"/>
              <a:pPr>
                <a:defRPr/>
              </a:pPr>
              <a:t>‹#›</a:t>
            </a:fld>
            <a:endParaRPr lang="en-US" altLang="en-US"/>
          </a:p>
        </p:txBody>
      </p:sp>
    </p:spTree>
    <p:extLst>
      <p:ext uri="{BB962C8B-B14F-4D97-AF65-F5344CB8AC3E}">
        <p14:creationId xmlns="" xmlns:p14="http://schemas.microsoft.com/office/powerpoint/2010/main" val="301154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0A0E475-5367-4FE6-B966-17D18F501EF0}" type="datetimeFigureOut">
              <a:rPr lang="en-US" altLang="en-US"/>
              <a:pPr>
                <a:defRPr/>
              </a:pPr>
              <a:t>4/24/2020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E1486C1-207B-4900-8635-A3A4C2962D81}" type="slidenum">
              <a:rPr lang="en-US" altLang="en-US"/>
              <a:pPr>
                <a:defRPr/>
              </a:pPr>
              <a:t>‹#›</a:t>
            </a:fld>
            <a:endParaRPr lang="en-US" altLang="en-US"/>
          </a:p>
        </p:txBody>
      </p:sp>
    </p:spTree>
    <p:extLst>
      <p:ext uri="{BB962C8B-B14F-4D97-AF65-F5344CB8AC3E}">
        <p14:creationId xmlns="" xmlns:p14="http://schemas.microsoft.com/office/powerpoint/2010/main" val="334014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fld id="{E3A021D8-ADD9-47FB-AA37-584BF956E908}" type="datetimeFigureOut">
              <a:rPr lang="en-US" altLang="en-US"/>
              <a:pPr>
                <a:defRPr/>
              </a:pPr>
              <a:t>4/24/2020</a:t>
            </a:fld>
            <a:endParaRPr lang="en-US" altLang="en-US"/>
          </a:p>
        </p:txBody>
      </p:sp>
      <p:sp>
        <p:nvSpPr>
          <p:cNvPr id="378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378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A927DE59-0333-42F7-91BA-CDA51B90435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en-US"/>
              <a:t>Click to edit Master title style</a:t>
            </a:r>
          </a:p>
        </p:txBody>
      </p:sp>
      <p:sp>
        <p:nvSpPr>
          <p:cNvPr id="2051"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en-US"/>
              <a:t>Click to edit Master text styles</a:t>
            </a:r>
          </a:p>
          <a:p>
            <a:pPr lvl="1"/>
            <a:r>
              <a:rPr lang="bg-BG" altLang="en-US"/>
              <a:t>Second level</a:t>
            </a:r>
          </a:p>
          <a:p>
            <a:pPr lvl="2"/>
            <a:r>
              <a:rPr lang="bg-BG" altLang="en-US"/>
              <a:t>Third level</a:t>
            </a:r>
          </a:p>
          <a:p>
            <a:pPr lvl="3"/>
            <a:r>
              <a:rPr lang="bg-BG" altLang="en-US"/>
              <a:t>Fourth level</a:t>
            </a:r>
          </a:p>
          <a:p>
            <a:pPr lvl="4"/>
            <a:r>
              <a:rPr lang="bg-BG" alt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j-lt"/>
                <a:cs typeface="+mn-cs"/>
              </a:defRPr>
            </a:lvl1pPr>
          </a:lstStyle>
          <a:p>
            <a:pPr>
              <a:defRPr/>
            </a:pPr>
            <a:endParaRPr lang="bg-BG" altLang="en-US"/>
          </a:p>
        </p:txBody>
      </p:sp>
      <p:sp>
        <p:nvSpPr>
          <p:cNvPr id="12" name="Rectangle 5"/>
          <p:cNvSpPr>
            <a:spLocks noGrp="1" noChangeArrowheads="1"/>
          </p:cNvSpPr>
          <p:nvPr>
            <p:ph type="ftr" sz="quarter" idx="3"/>
          </p:nvPr>
        </p:nvSpPr>
        <p:spPr bwMode="auto">
          <a:xfrm>
            <a:off x="3124200" y="6243638"/>
            <a:ext cx="28956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j-lt"/>
                <a:cs typeface="+mn-cs"/>
              </a:defRPr>
            </a:lvl1pPr>
          </a:lstStyle>
          <a:p>
            <a:pPr>
              <a:defRPr/>
            </a:pPr>
            <a:endParaRPr lang="bg-BG" altLang="en-US"/>
          </a:p>
        </p:txBody>
      </p:sp>
      <p:sp>
        <p:nvSpPr>
          <p:cNvPr id="13" name="Rectangle 6"/>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cs typeface="+mn-cs"/>
              </a:defRPr>
            </a:lvl1pPr>
          </a:lstStyle>
          <a:p>
            <a:pPr>
              <a:defRPr/>
            </a:pPr>
            <a:fld id="{417D9679-1AFE-4839-AE6B-975E7CEDD4B0}" type="slidenum">
              <a:rPr lang="bg-BG" altLang="en-US"/>
              <a:pPr>
                <a:defRPr/>
              </a:pPr>
              <a:t>‹#›</a:t>
            </a:fld>
            <a:endParaRPr lang="bg-BG" altLang="en-US"/>
          </a:p>
        </p:txBody>
      </p:sp>
    </p:spTree>
  </p:cSld>
  <p:clrMap bg1="lt1" tx1="dk1" bg2="lt2" tx2="dk2" accent1="accent1" accent2="accent2" accent3="accent3" accent4="accent4" accent5="accent5" accent6="accent6" hlink="hlink" folHlink="folHlink"/>
  <p:sldLayoutIdLst>
    <p:sldLayoutId id="2147484100" r:id="rId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5"/>
          <p:cNvSpPr>
            <a:spLocks noChangeShapeType="1"/>
          </p:cNvSpPr>
          <p:nvPr/>
        </p:nvSpPr>
        <p:spPr bwMode="auto">
          <a:xfrm>
            <a:off x="2581275" y="901700"/>
            <a:ext cx="4813300" cy="0"/>
          </a:xfrm>
          <a:prstGeom prst="line">
            <a:avLst/>
          </a:prstGeom>
          <a:noFill/>
          <a:ln w="15875" cmpd="thickThin">
            <a:solidFill>
              <a:srgbClr val="000000"/>
            </a:solidFill>
            <a:round/>
            <a:headEnd/>
            <a:tailEnd/>
          </a:ln>
          <a:extLst>
            <a:ext uri="{909E8E84-426E-40DD-AFC4-6F175D3DCCD1}">
              <a14:hiddenFill xmlns="" xmlns:a14="http://schemas.microsoft.com/office/drawing/2010/main">
                <a:noFill/>
              </a14:hiddenFill>
            </a:ext>
          </a:extLst>
        </p:spPr>
        <p:txBody>
          <a:bodyPr/>
          <a:lstStyle/>
          <a:p>
            <a:endParaRPr lang="bg-BG"/>
          </a:p>
        </p:txBody>
      </p:sp>
      <p:graphicFrame>
        <p:nvGraphicFramePr>
          <p:cNvPr id="6147" name="Object 6"/>
          <p:cNvGraphicFramePr>
            <a:graphicFrameLocks noChangeAspect="1"/>
          </p:cNvGraphicFramePr>
          <p:nvPr>
            <p:extLst>
              <p:ext uri="{D42A27DB-BD31-4B8C-83A1-F6EECF244321}">
                <p14:modId xmlns="" xmlns:p14="http://schemas.microsoft.com/office/powerpoint/2010/main" val="4154887624"/>
              </p:ext>
            </p:extLst>
          </p:nvPr>
        </p:nvGraphicFramePr>
        <p:xfrm>
          <a:off x="428624" y="285068"/>
          <a:ext cx="862013" cy="882650"/>
        </p:xfrm>
        <a:graphic>
          <a:graphicData uri="http://schemas.openxmlformats.org/presentationml/2006/ole">
            <p:oleObj spid="_x0000_s22530" r:id="rId4" imgW="4785480" imgH="4894560" progId="">
              <p:embed/>
            </p:oleObj>
          </a:graphicData>
        </a:graphic>
      </p:graphicFrame>
      <p:sp>
        <p:nvSpPr>
          <p:cNvPr id="6148" name="Rectangle 7"/>
          <p:cNvSpPr>
            <a:spLocks noChangeArrowheads="1"/>
          </p:cNvSpPr>
          <p:nvPr/>
        </p:nvSpPr>
        <p:spPr bwMode="auto">
          <a:xfrm>
            <a:off x="71438" y="2833688"/>
            <a:ext cx="9144000" cy="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50800" algn="ctr">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rgbClr val="5F5F5F"/>
                  </a:outerShdw>
                </a:effectLst>
              </a14:hiddenEffects>
            </a:ext>
          </a:extLst>
        </p:spPr>
        <p:txBody>
          <a:bodyPr wrap="none" lIns="0" r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Arial Black" panose="020B0A04020102020204" pitchFamily="34" charset="0"/>
            </a:endParaRPr>
          </a:p>
        </p:txBody>
      </p:sp>
      <p:sp>
        <p:nvSpPr>
          <p:cNvPr id="6149" name="Rectangle 8"/>
          <p:cNvSpPr>
            <a:spLocks noChangeArrowheads="1"/>
          </p:cNvSpPr>
          <p:nvPr/>
        </p:nvSpPr>
        <p:spPr bwMode="auto">
          <a:xfrm>
            <a:off x="71438" y="2833688"/>
            <a:ext cx="9144000" cy="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50800" algn="ctr">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rgbClr val="5F5F5F"/>
                  </a:outerShdw>
                </a:effectLst>
              </a14:hiddenEffects>
            </a:ext>
          </a:extLst>
        </p:spPr>
        <p:txBody>
          <a:bodyPr lIns="0" r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Arial Black" panose="020B0A04020102020204" pitchFamily="34" charset="0"/>
            </a:endParaRPr>
          </a:p>
        </p:txBody>
      </p:sp>
      <p:sp>
        <p:nvSpPr>
          <p:cNvPr id="11270" name="Rectangle 9"/>
          <p:cNvSpPr>
            <a:spLocks noChangeArrowheads="1"/>
          </p:cNvSpPr>
          <p:nvPr/>
        </p:nvSpPr>
        <p:spPr bwMode="auto">
          <a:xfrm>
            <a:off x="-64008" y="192881"/>
            <a:ext cx="9144000" cy="14176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50800" algn="ctr">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rgbClr val="5F5F5F"/>
                  </a:outerShdw>
                </a:effectLst>
              </a14:hiddenEffects>
            </a:ext>
          </a:extLst>
        </p:spPr>
        <p:txBody>
          <a:bodyPr lIns="0" rIns="0" anchor="ct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a:defRPr/>
            </a:pPr>
            <a:r>
              <a:rPr lang="bg-BG" altLang="en-US" sz="2400" b="1" dirty="0">
                <a:solidFill>
                  <a:schemeClr val="accent4">
                    <a:lumMod val="85000"/>
                    <a:lumOff val="15000"/>
                  </a:schemeClr>
                </a:solidFill>
                <a:latin typeface="Times New Roman" panose="02020603050405020304" pitchFamily="18" charset="0"/>
                <a:cs typeface="Times New Roman" panose="02020603050405020304" pitchFamily="18" charset="0"/>
              </a:rPr>
              <a:t>	МЕДИЦИНСКИ УНИВЕРСИТЕТ </a:t>
            </a:r>
            <a:r>
              <a:rPr lang="bg-BG" altLang="en-US" sz="2400" b="1" dirty="0">
                <a:solidFill>
                  <a:schemeClr val="accent4">
                    <a:lumMod val="85000"/>
                    <a:lumOff val="15000"/>
                  </a:schemeClr>
                </a:solidFill>
                <a:cs typeface="Times New Roman" panose="02020603050405020304" pitchFamily="18" charset="0"/>
              </a:rPr>
              <a:t>–</a:t>
            </a:r>
            <a:r>
              <a:rPr lang="bg-BG" altLang="en-US" sz="2400" b="1" dirty="0">
                <a:solidFill>
                  <a:schemeClr val="accent4">
                    <a:lumMod val="85000"/>
                    <a:lumOff val="15000"/>
                  </a:schemeClr>
                </a:solidFill>
                <a:latin typeface="Times New Roman" panose="02020603050405020304" pitchFamily="18" charset="0"/>
                <a:cs typeface="Times New Roman" panose="02020603050405020304" pitchFamily="18" charset="0"/>
              </a:rPr>
              <a:t> ПЛЕВЕН</a:t>
            </a:r>
            <a:endParaRPr lang="bg-BG" altLang="en-US" sz="2400" b="1" dirty="0">
              <a:solidFill>
                <a:schemeClr val="accent4">
                  <a:lumMod val="85000"/>
                  <a:lumOff val="15000"/>
                </a:schemeClr>
              </a:solidFill>
              <a:cs typeface="+mn-cs"/>
            </a:endParaRPr>
          </a:p>
          <a:p>
            <a:pPr algn="ctr">
              <a:defRPr/>
            </a:pPr>
            <a:r>
              <a:rPr lang="bg-BG" altLang="en-US" sz="2000" b="1" dirty="0">
                <a:solidFill>
                  <a:schemeClr val="accent4">
                    <a:lumMod val="85000"/>
                    <a:lumOff val="15000"/>
                  </a:schemeClr>
                </a:solidFill>
                <a:latin typeface="+mn-lt"/>
                <a:cs typeface="Times New Roman" panose="02020603050405020304" pitchFamily="18" charset="0"/>
              </a:rPr>
              <a:t>	ФАКУЛТЕТ </a:t>
            </a:r>
            <a:r>
              <a:rPr lang="bg-BG" altLang="en-US" sz="2000" b="1" dirty="0" smtClean="0">
                <a:solidFill>
                  <a:schemeClr val="accent4">
                    <a:lumMod val="85000"/>
                    <a:lumOff val="15000"/>
                  </a:schemeClr>
                </a:solidFill>
                <a:latin typeface="+mn-lt"/>
                <a:cs typeface="Times New Roman" panose="02020603050405020304" pitchFamily="18" charset="0"/>
              </a:rPr>
              <a:t>„ЗДРАВНИ ГРИЖИ “</a:t>
            </a:r>
            <a:endParaRPr lang="en-US" altLang="en-US" sz="2000" b="1" dirty="0">
              <a:solidFill>
                <a:schemeClr val="accent4">
                  <a:lumMod val="85000"/>
                  <a:lumOff val="15000"/>
                </a:schemeClr>
              </a:solidFill>
              <a:latin typeface="+mn-lt"/>
              <a:cs typeface="Times New Roman" panose="02020603050405020304" pitchFamily="18" charset="0"/>
            </a:endParaRPr>
          </a:p>
          <a:p>
            <a:pPr algn="ctr">
              <a:spcBef>
                <a:spcPts val="600"/>
              </a:spcBef>
              <a:defRPr/>
            </a:pPr>
            <a:r>
              <a:rPr lang="bg-BG" altLang="en-US" b="1" dirty="0">
                <a:solidFill>
                  <a:schemeClr val="accent4">
                    <a:lumMod val="85000"/>
                    <a:lumOff val="15000"/>
                  </a:schemeClr>
                </a:solidFill>
                <a:latin typeface="Times New Roman" panose="02020603050405020304" pitchFamily="18" charset="0"/>
                <a:cs typeface="Times New Roman" panose="02020603050405020304" pitchFamily="18" charset="0"/>
              </a:rPr>
              <a:t>	ЦЕНТЪР ЗА ДИСТАНЦИОННО ОБУЧЕНИЕ</a:t>
            </a:r>
            <a:endParaRPr lang="bg-BG" altLang="en-US" b="1" dirty="0">
              <a:solidFill>
                <a:schemeClr val="accent4">
                  <a:lumMod val="85000"/>
                  <a:lumOff val="15000"/>
                </a:schemeClr>
              </a:solidFill>
              <a:cs typeface="+mn-cs"/>
            </a:endParaRPr>
          </a:p>
          <a:p>
            <a:pPr algn="ctr">
              <a:defRPr/>
            </a:pPr>
            <a:endParaRPr lang="bg-BG" altLang="en-US" sz="2000" b="1" dirty="0">
              <a:solidFill>
                <a:schemeClr val="accent4">
                  <a:lumMod val="85000"/>
                  <a:lumOff val="15000"/>
                </a:schemeClr>
              </a:solidFill>
              <a:latin typeface="Arial Unicode MS" panose="020B0604020202020204" pitchFamily="34" charset="-128"/>
              <a:cs typeface="Times New Roman" panose="02020603050405020304" pitchFamily="18" charset="0"/>
            </a:endParaRPr>
          </a:p>
        </p:txBody>
      </p:sp>
      <p:sp>
        <p:nvSpPr>
          <p:cNvPr id="41994" name="Text Box 4"/>
          <p:cNvSpPr txBox="1">
            <a:spLocks noChangeArrowheads="1"/>
          </p:cNvSpPr>
          <p:nvPr/>
        </p:nvSpPr>
        <p:spPr bwMode="auto">
          <a:xfrm>
            <a:off x="265113" y="1644650"/>
            <a:ext cx="1968500" cy="3683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50800" algn="ctr">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rgbClr val="5F5F5F"/>
                  </a:outerShdw>
                </a:effectLst>
              </a14:hiddenEffects>
            </a:ext>
          </a:extLst>
        </p:spPr>
        <p:txBody>
          <a:bodyPr lIns="0" rIns="0">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spcBef>
                <a:spcPct val="50000"/>
              </a:spcBef>
              <a:defRPr/>
            </a:pPr>
            <a:r>
              <a:rPr lang="bg-BG" altLang="bg-BG" dirty="0">
                <a:solidFill>
                  <a:schemeClr val="accent4">
                    <a:lumMod val="85000"/>
                    <a:lumOff val="15000"/>
                  </a:schemeClr>
                </a:solidFill>
                <a:cs typeface="+mn-cs"/>
              </a:rPr>
              <a:t>Лекция </a:t>
            </a:r>
            <a:r>
              <a:rPr lang="bg-BG" altLang="bg-BG" dirty="0" smtClean="0">
                <a:solidFill>
                  <a:schemeClr val="accent4">
                    <a:lumMod val="85000"/>
                    <a:lumOff val="15000"/>
                  </a:schemeClr>
                </a:solidFill>
                <a:cs typeface="+mn-cs"/>
              </a:rPr>
              <a:t>№</a:t>
            </a:r>
            <a:r>
              <a:rPr lang="en-US" altLang="bg-BG" dirty="0" smtClean="0">
                <a:solidFill>
                  <a:schemeClr val="accent4">
                    <a:lumMod val="85000"/>
                    <a:lumOff val="15000"/>
                  </a:schemeClr>
                </a:solidFill>
                <a:cs typeface="+mn-cs"/>
              </a:rPr>
              <a:t>4</a:t>
            </a:r>
            <a:endParaRPr lang="bg-BG" altLang="bg-BG" dirty="0">
              <a:solidFill>
                <a:schemeClr val="accent4">
                  <a:lumMod val="85000"/>
                  <a:lumOff val="15000"/>
                </a:schemeClr>
              </a:solidFill>
              <a:cs typeface="+mn-cs"/>
            </a:endParaRPr>
          </a:p>
        </p:txBody>
      </p:sp>
      <p:sp>
        <p:nvSpPr>
          <p:cNvPr id="41997" name="Text Box 4"/>
          <p:cNvSpPr txBox="1">
            <a:spLocks noChangeArrowheads="1"/>
          </p:cNvSpPr>
          <p:nvPr/>
        </p:nvSpPr>
        <p:spPr bwMode="auto">
          <a:xfrm>
            <a:off x="4233863" y="6038850"/>
            <a:ext cx="4706937" cy="3698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50800" algn="ctr">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rgbClr val="5F5F5F"/>
                  </a:outerShdw>
                </a:effectLst>
              </a14:hiddenEffects>
            </a:ext>
          </a:extLst>
        </p:spPr>
        <p:txBody>
          <a:bodyPr lIns="0" rIns="0">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spcBef>
                <a:spcPct val="50000"/>
              </a:spcBef>
              <a:defRPr/>
            </a:pPr>
            <a:r>
              <a:rPr lang="bg-BG" altLang="bg-BG" dirty="0">
                <a:solidFill>
                  <a:schemeClr val="accent4">
                    <a:lumMod val="85000"/>
                    <a:lumOff val="15000"/>
                  </a:schemeClr>
                </a:solidFill>
                <a:cs typeface="+mn-cs"/>
              </a:rPr>
              <a:t>Проф. Константин Балашев, дхн</a:t>
            </a:r>
          </a:p>
        </p:txBody>
      </p:sp>
      <p:sp>
        <p:nvSpPr>
          <p:cNvPr id="6153" name="TextBox 1"/>
          <p:cNvSpPr txBox="1">
            <a:spLocks noChangeArrowheads="1"/>
          </p:cNvSpPr>
          <p:nvPr/>
        </p:nvSpPr>
        <p:spPr bwMode="auto">
          <a:xfrm>
            <a:off x="899592" y="3573016"/>
            <a:ext cx="7582090"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ru-RU" altLang="bg-BG" sz="1600" b="1" dirty="0" smtClean="0"/>
              <a:t>Синусов променлив ток. Основни характеристики - напрежение и сила на тока (моментни, амплитудни и ефективни стойности), мощност и енергия. Биологични ефекти на синусовия ток, зависимост от плътността на тока и честотата. Терапевтични приложения на синусовия ток - нискочестотно модулирани синусови токове, интерферентни токове, високочестотна диатермия, ултрависокочестотна електрохирургия.</a:t>
            </a:r>
            <a:endParaRPr lang="bg-BG" altLang="bg-BG" sz="1600" b="1" dirty="0"/>
          </a:p>
        </p:txBody>
      </p:sp>
      <p:sp>
        <p:nvSpPr>
          <p:cNvPr id="2" name="Rectangle 1">
            <a:extLst>
              <a:ext uri="{FF2B5EF4-FFF2-40B4-BE49-F238E27FC236}">
                <a16:creationId xmlns="" xmlns:a16="http://schemas.microsoft.com/office/drawing/2014/main" id="{4954D481-32E0-4DCE-B232-087B7121532C}"/>
              </a:ext>
            </a:extLst>
          </p:cNvPr>
          <p:cNvSpPr/>
          <p:nvPr/>
        </p:nvSpPr>
        <p:spPr>
          <a:xfrm>
            <a:off x="1442720" y="2541300"/>
            <a:ext cx="6461760" cy="584775"/>
          </a:xfrm>
          <a:prstGeom prst="rect">
            <a:avLst/>
          </a:prstGeom>
        </p:spPr>
        <p:txBody>
          <a:bodyPr wrap="square">
            <a:spAutoFit/>
          </a:bodyPr>
          <a:lstStyle/>
          <a:p>
            <a:pPr algn="ctr"/>
            <a:r>
              <a:rPr lang="bg-BG" sz="3200" dirty="0" smtClean="0"/>
              <a:t>МЕДИЦИНСКА АПАРАТУРА</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10</a:t>
            </a:fld>
            <a:endParaRPr lang="en-US" altLang="en-US" dirty="0"/>
          </a:p>
        </p:txBody>
      </p:sp>
      <p:sp>
        <p:nvSpPr>
          <p:cNvPr id="10" name="Rectangle 9">
            <a:extLst>
              <a:ext uri="{FF2B5EF4-FFF2-40B4-BE49-F238E27FC236}">
                <a16:creationId xmlns="" xmlns:a16="http://schemas.microsoft.com/office/drawing/2014/main" id="{DD2B6340-E19C-46FB-B088-C4013D72D5BD}"/>
              </a:ext>
            </a:extLst>
          </p:cNvPr>
          <p:cNvSpPr/>
          <p:nvPr/>
        </p:nvSpPr>
        <p:spPr>
          <a:xfrm>
            <a:off x="150168" y="3362902"/>
            <a:ext cx="8674845" cy="2585323"/>
          </a:xfrm>
          <a:prstGeom prst="rect">
            <a:avLst/>
          </a:prstGeom>
          <a:solidFill>
            <a:schemeClr val="bg1"/>
          </a:solidFill>
          <a:ln>
            <a:solidFill>
              <a:srgbClr val="FFC000"/>
            </a:solidFill>
          </a:ln>
        </p:spPr>
        <p:txBody>
          <a:bodyPr wrap="square">
            <a:spAutoFit/>
          </a:bodyPr>
          <a:lstStyle/>
          <a:p>
            <a:pPr marL="0" marR="0" indent="368300" algn="just">
              <a:spcBef>
                <a:spcPts val="0"/>
              </a:spcBef>
              <a:spcAft>
                <a:spcPts val="320"/>
              </a:spcAft>
            </a:pPr>
            <a:r>
              <a:rPr lang="bg-BG" sz="1800" dirty="0">
                <a:latin typeface="Segoe UI" panose="020B0502040204020203" pitchFamily="34" charset="0"/>
                <a:ea typeface="Franklin Gothic Book" panose="020B0503020102020204" pitchFamily="34" charset="0"/>
                <a:cs typeface="Segoe UI" panose="020B0502040204020203" pitchFamily="34" charset="0"/>
              </a:rPr>
              <a:t>Затова основният ефект на токовете с такива честоти е отделянето на топлина. Топлинното действие се дължи не само на предизвиканите високочестотни трептения на йони, но и на преориентиране на съществуващи диполни молекули в тъканите (например тези на водата). Освен това тези полета в някои случаи могат и да поляризират неполярни молекули на веществото (т.е. да ги трансформират в електрически диполи). Съществуващите и индуцирани диполни молекули се въртят около оста си - полето периодично ги преориентира в синхрон със собствената си честота. По такъв начин голяма част от енергията на електрическото поле се трансформира в топлина.</a:t>
            </a:r>
            <a:endParaRPr lang="en-US" sz="1800" dirty="0">
              <a:latin typeface="Segoe UI" panose="020B0502040204020203" pitchFamily="34" charset="0"/>
              <a:ea typeface="Franklin Gothic Book" panose="020B0503020102020204" pitchFamily="34" charset="0"/>
              <a:cs typeface="Segoe UI" panose="020B0502040204020203" pitchFamily="34" charset="0"/>
            </a:endParaRPr>
          </a:p>
        </p:txBody>
      </p:sp>
      <p:sp>
        <p:nvSpPr>
          <p:cNvPr id="11" name="Rectangle 10">
            <a:extLst>
              <a:ext uri="{FF2B5EF4-FFF2-40B4-BE49-F238E27FC236}">
                <a16:creationId xmlns="" xmlns:a16="http://schemas.microsoft.com/office/drawing/2014/main" id="{BE2BA8A8-E617-4C72-8FE7-532C32553D8B}"/>
              </a:ext>
            </a:extLst>
          </p:cNvPr>
          <p:cNvSpPr/>
          <p:nvPr/>
        </p:nvSpPr>
        <p:spPr>
          <a:xfrm>
            <a:off x="150168" y="512676"/>
            <a:ext cx="7588460" cy="2585323"/>
          </a:xfrm>
          <a:prstGeom prst="rect">
            <a:avLst/>
          </a:prstGeom>
          <a:solidFill>
            <a:schemeClr val="bg1"/>
          </a:solidFill>
          <a:ln>
            <a:solidFill>
              <a:srgbClr val="FFC000"/>
            </a:solidFill>
          </a:ln>
        </p:spPr>
        <p:txBody>
          <a:bodyPr wrap="square">
            <a:spAutoFit/>
          </a:bodyPr>
          <a:lstStyle/>
          <a:p>
            <a:pPr marL="0" marR="0" indent="368300" algn="just">
              <a:spcBef>
                <a:spcPts val="0"/>
              </a:spcBef>
              <a:spcAft>
                <a:spcPts val="320"/>
              </a:spcAft>
            </a:pPr>
            <a:r>
              <a:rPr lang="bg-BG" sz="1800" dirty="0">
                <a:latin typeface="Segoe UI" panose="020B0502040204020203" pitchFamily="34" charset="0"/>
                <a:ea typeface="Franklin Gothic Book" panose="020B0503020102020204" pitchFamily="34" charset="0"/>
                <a:cs typeface="Segoe UI" panose="020B0502040204020203" pitchFamily="34" charset="0"/>
              </a:rPr>
              <a:t>С увеличаване на </a:t>
            </a:r>
            <a:r>
              <a:rPr lang="bg-BG" sz="1800" u="sng" dirty="0">
                <a:latin typeface="Segoe UI" panose="020B0502040204020203" pitchFamily="34" charset="0"/>
                <a:ea typeface="Franklin Gothic Book" panose="020B0503020102020204" pitchFamily="34" charset="0"/>
                <a:cs typeface="Segoe UI" panose="020B0502040204020203" pitchFamily="34" charset="0"/>
              </a:rPr>
              <a:t>честотата</a:t>
            </a:r>
            <a:r>
              <a:rPr lang="bg-BG" sz="1800" dirty="0">
                <a:latin typeface="Segoe UI" panose="020B0502040204020203" pitchFamily="34" charset="0"/>
                <a:ea typeface="Franklin Gothic Book" panose="020B0503020102020204" pitchFamily="34" charset="0"/>
                <a:cs typeface="Segoe UI" panose="020B0502040204020203" pitchFamily="34" charset="0"/>
              </a:rPr>
              <a:t> ефектът на възбуждане постепенно намалява и преминава в топлинен. При честоти над 300 </a:t>
            </a:r>
            <a:r>
              <a:rPr lang="en-US" sz="1800" dirty="0">
                <a:latin typeface="Segoe UI" panose="020B0502040204020203" pitchFamily="34" charset="0"/>
                <a:ea typeface="Franklin Gothic Book" panose="020B0503020102020204" pitchFamily="34" charset="0"/>
                <a:cs typeface="Segoe UI" panose="020B0502040204020203" pitchFamily="34" charset="0"/>
              </a:rPr>
              <a:t>kHz </a:t>
            </a:r>
            <a:r>
              <a:rPr lang="bg-BG" sz="1800" i="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(високи, ултрависоки и свръхвисоки честоти</a:t>
            </a:r>
            <a:r>
              <a:rPr lang="bg-BG" sz="1800" dirty="0">
                <a:latin typeface="Segoe UI" panose="020B0502040204020203" pitchFamily="34" charset="0"/>
                <a:ea typeface="Franklin Gothic Book" panose="020B0503020102020204" pitchFamily="34" charset="0"/>
                <a:cs typeface="Segoe UI" panose="020B0502040204020203" pitchFamily="34" charset="0"/>
              </a:rPr>
              <a:t>) поради по-бързата смяна на посоката на електрическото поле и поради инертността на йоните, амплитудата на тяхното движение намалява и става съизмерима с тази на топлинното движение. При високи честоти йоните практически само вибрират на едно място без да се преместват в пространството, при което част от енергията се трансформира в топлина.</a:t>
            </a:r>
            <a:endParaRPr lang="en-US" sz="1800" dirty="0">
              <a:latin typeface="Segoe UI" panose="020B0502040204020203" pitchFamily="34" charset="0"/>
              <a:ea typeface="Franklin Gothic Book" panose="020B0503020102020204" pitchFamily="34" charset="0"/>
              <a:cs typeface="Segoe UI" panose="020B0502040204020203" pitchFamily="34" charset="0"/>
            </a:endParaRPr>
          </a:p>
        </p:txBody>
      </p:sp>
    </p:spTree>
    <p:extLst>
      <p:ext uri="{BB962C8B-B14F-4D97-AF65-F5344CB8AC3E}">
        <p14:creationId xmlns="" xmlns:p14="http://schemas.microsoft.com/office/powerpoint/2010/main" val="1700038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11</a:t>
            </a:fld>
            <a:endParaRPr lang="en-US" altLang="en-US" dirty="0"/>
          </a:p>
        </p:txBody>
      </p:sp>
      <p:sp>
        <p:nvSpPr>
          <p:cNvPr id="14" name="Rectangle 13">
            <a:extLst>
              <a:ext uri="{FF2B5EF4-FFF2-40B4-BE49-F238E27FC236}">
                <a16:creationId xmlns="" xmlns:a16="http://schemas.microsoft.com/office/drawing/2014/main" id="{A3D07C1E-62D2-4918-B7FE-07114B7F92AB}"/>
              </a:ext>
            </a:extLst>
          </p:cNvPr>
          <p:cNvSpPr/>
          <p:nvPr/>
        </p:nvSpPr>
        <p:spPr>
          <a:xfrm>
            <a:off x="359532" y="3914595"/>
            <a:ext cx="8424936" cy="2031325"/>
          </a:xfrm>
          <a:prstGeom prst="rect">
            <a:avLst/>
          </a:prstGeom>
          <a:solidFill>
            <a:schemeClr val="bg1"/>
          </a:solidFill>
          <a:ln>
            <a:solidFill>
              <a:srgbClr val="FFC000"/>
            </a:solidFill>
          </a:ln>
        </p:spPr>
        <p:txBody>
          <a:bodyPr wrap="square">
            <a:spAutoFit/>
          </a:bodyPr>
          <a:lstStyle/>
          <a:p>
            <a:pPr marL="0" marR="0" indent="393700" algn="just">
              <a:spcBef>
                <a:spcPts val="0"/>
              </a:spcBef>
              <a:spcAft>
                <a:spcPts val="320"/>
              </a:spcAft>
            </a:pPr>
            <a:r>
              <a:rPr lang="bg-BG" sz="1800" i="1" dirty="0">
                <a:solidFill>
                  <a:srgbClr val="000000"/>
                </a:solidFill>
                <a:latin typeface="Segoe UI" panose="020B0502040204020203" pitchFamily="34" charset="0"/>
                <a:ea typeface="Calibri" panose="020F0502020204030204" pitchFamily="34" charset="0"/>
                <a:cs typeface="Segoe UI" panose="020B0502040204020203" pitchFamily="34" charset="0"/>
              </a:rPr>
              <a:t>При честоти до около 300 </a:t>
            </a:r>
            <a:r>
              <a:rPr lang="en-US" sz="1800" i="1" dirty="0">
                <a:solidFill>
                  <a:srgbClr val="000000"/>
                </a:solidFill>
                <a:latin typeface="Segoe UI" panose="020B0502040204020203" pitchFamily="34" charset="0"/>
                <a:ea typeface="Calibri" panose="020F0502020204030204" pitchFamily="34" charset="0"/>
                <a:cs typeface="Segoe UI" panose="020B0502040204020203" pitchFamily="34" charset="0"/>
              </a:rPr>
              <a:t>kHz </a:t>
            </a:r>
            <a:r>
              <a:rPr lang="bg-BG" sz="1800" i="1" dirty="0">
                <a:solidFill>
                  <a:srgbClr val="000000"/>
                </a:solidFill>
                <a:latin typeface="Segoe UI" panose="020B0502040204020203" pitchFamily="34" charset="0"/>
                <a:ea typeface="Calibri" panose="020F0502020204030204" pitchFamily="34" charset="0"/>
                <a:cs typeface="Segoe UI" panose="020B0502040204020203" pitchFamily="34" charset="0"/>
              </a:rPr>
              <a:t>(ниски, звукови и ултразвукови честоти)</a:t>
            </a:r>
            <a:r>
              <a:rPr lang="bg-BG" sz="1800"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 </a:t>
            </a:r>
            <a:r>
              <a:rPr lang="bg-BG" sz="1800" dirty="0">
                <a:solidFill>
                  <a:srgbClr val="000000"/>
                </a:solidFill>
                <a:latin typeface="Segoe UI" panose="020B0502040204020203" pitchFamily="34" charset="0"/>
                <a:ea typeface="Arial Unicode MS" panose="020B0604020202020204" pitchFamily="34" charset="-128"/>
                <a:cs typeface="Segoe UI" panose="020B0502040204020203" pitchFamily="34" charset="0"/>
              </a:rPr>
              <a:t>променливият ток предизвиква </a:t>
            </a:r>
            <a:r>
              <a:rPr lang="bg-BG" sz="1800" b="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възбуждане </a:t>
            </a:r>
            <a:r>
              <a:rPr lang="bg-BG" sz="1800" dirty="0">
                <a:solidFill>
                  <a:srgbClr val="000000"/>
                </a:solidFill>
                <a:latin typeface="Segoe UI" panose="020B0502040204020203" pitchFamily="34" charset="0"/>
                <a:ea typeface="Arial Unicode MS" panose="020B0604020202020204" pitchFamily="34" charset="-128"/>
                <a:cs typeface="Segoe UI" panose="020B0502040204020203" pitchFamily="34" charset="0"/>
              </a:rPr>
              <a:t>на двигателните нерви и контракция на мускулите. Това е обусловено от периодичното преместване на йони, което променя трансмембранните им концентрации. Токове с такива честоти се използват за </a:t>
            </a:r>
            <a:r>
              <a:rPr lang="bg-BG" sz="1800" b="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електростимулация </a:t>
            </a:r>
            <a:r>
              <a:rPr lang="bg-BG" sz="1800" dirty="0">
                <a:solidFill>
                  <a:srgbClr val="000000"/>
                </a:solidFill>
                <a:latin typeface="Segoe UI" panose="020B0502040204020203" pitchFamily="34" charset="0"/>
                <a:ea typeface="Arial Unicode MS" panose="020B0604020202020204" pitchFamily="34" charset="-128"/>
                <a:cs typeface="Segoe UI" panose="020B0502040204020203" pitchFamily="34" charset="0"/>
              </a:rPr>
              <a:t>на мускулите. Степента на възбуждащо действие на променливите синусови токове с такива честоти зависи и от плътността на тока.</a:t>
            </a:r>
            <a:endParaRPr lang="en-US" sz="1800" dirty="0">
              <a:solidFill>
                <a:srgbClr val="000000"/>
              </a:solidFill>
              <a:latin typeface="Segoe UI" panose="020B0502040204020203" pitchFamily="34" charset="0"/>
              <a:ea typeface="Arial Unicode MS" panose="020B0604020202020204" pitchFamily="34" charset="-128"/>
              <a:cs typeface="Segoe UI" panose="020B0502040204020203" pitchFamily="34" charset="0"/>
            </a:endParaRPr>
          </a:p>
        </p:txBody>
      </p:sp>
      <p:sp>
        <p:nvSpPr>
          <p:cNvPr id="15" name="Rectangle 14">
            <a:extLst>
              <a:ext uri="{FF2B5EF4-FFF2-40B4-BE49-F238E27FC236}">
                <a16:creationId xmlns="" xmlns:a16="http://schemas.microsoft.com/office/drawing/2014/main" id="{4465192F-5BA3-4A7D-BC5F-BFC9C275DCA5}"/>
              </a:ext>
            </a:extLst>
          </p:cNvPr>
          <p:cNvSpPr/>
          <p:nvPr/>
        </p:nvSpPr>
        <p:spPr>
          <a:xfrm>
            <a:off x="1043608" y="332656"/>
            <a:ext cx="6059608" cy="461665"/>
          </a:xfrm>
          <a:prstGeom prst="rect">
            <a:avLst/>
          </a:prstGeom>
        </p:spPr>
        <p:txBody>
          <a:bodyPr wrap="none">
            <a:spAutoFit/>
          </a:bodyPr>
          <a:lstStyle/>
          <a:p>
            <a:pPr marL="0" marR="0" indent="393700" algn="just">
              <a:spcBef>
                <a:spcPts val="0"/>
              </a:spcBef>
              <a:spcAft>
                <a:spcPts val="425"/>
              </a:spcAft>
            </a:pPr>
            <a:r>
              <a:rPr lang="bg-BG" sz="2400" b="1" dirty="0">
                <a:latin typeface="Segoe UI" panose="020B0502040204020203" pitchFamily="34" charset="0"/>
                <a:ea typeface="Franklin Gothic Book" panose="020B0503020102020204" pitchFamily="34" charset="0"/>
                <a:cs typeface="Segoe UI" panose="020B0502040204020203" pitchFamily="34" charset="0"/>
              </a:rPr>
              <a:t>Терапия със синусов променлив ток</a:t>
            </a:r>
            <a:endParaRPr lang="en-US" sz="2400" b="1" dirty="0">
              <a:latin typeface="Segoe UI" panose="020B0502040204020203" pitchFamily="34" charset="0"/>
              <a:ea typeface="Franklin Gothic Book" panose="020B0503020102020204" pitchFamily="34" charset="0"/>
              <a:cs typeface="Segoe UI" panose="020B0502040204020203" pitchFamily="34" charset="0"/>
            </a:endParaRPr>
          </a:p>
        </p:txBody>
      </p:sp>
      <p:sp>
        <p:nvSpPr>
          <p:cNvPr id="16" name="Rectangle 15">
            <a:extLst>
              <a:ext uri="{FF2B5EF4-FFF2-40B4-BE49-F238E27FC236}">
                <a16:creationId xmlns="" xmlns:a16="http://schemas.microsoft.com/office/drawing/2014/main" id="{3BB2F62D-184C-4689-B3BE-365543B99D50}"/>
              </a:ext>
            </a:extLst>
          </p:cNvPr>
          <p:cNvSpPr/>
          <p:nvPr/>
        </p:nvSpPr>
        <p:spPr>
          <a:xfrm>
            <a:off x="359532" y="1340178"/>
            <a:ext cx="7264424" cy="2308324"/>
          </a:xfrm>
          <a:prstGeom prst="rect">
            <a:avLst/>
          </a:prstGeom>
          <a:solidFill>
            <a:schemeClr val="bg1"/>
          </a:solidFill>
          <a:ln>
            <a:solidFill>
              <a:srgbClr val="FFC000"/>
            </a:solidFill>
          </a:ln>
        </p:spPr>
        <p:txBody>
          <a:bodyPr wrap="square">
            <a:spAutoFit/>
          </a:bodyPr>
          <a:lstStyle/>
          <a:p>
            <a:pPr marL="0" marR="0" indent="393700" algn="just">
              <a:spcBef>
                <a:spcPts val="0"/>
              </a:spcBef>
              <a:spcAft>
                <a:spcPts val="0"/>
              </a:spcAft>
            </a:pPr>
            <a:r>
              <a:rPr lang="bg-BG" sz="1800" dirty="0">
                <a:solidFill>
                  <a:srgbClr val="000000"/>
                </a:solidFill>
                <a:latin typeface="Segoe UI" panose="020B0502040204020203" pitchFamily="34" charset="0"/>
                <a:ea typeface="Arial Unicode MS" panose="020B0604020202020204" pitchFamily="34" charset="-128"/>
                <a:cs typeface="Segoe UI" panose="020B0502040204020203" pitchFamily="34" charset="0"/>
              </a:rPr>
              <a:t>В медицината за терапия се прилагат както </a:t>
            </a:r>
            <a:r>
              <a:rPr lang="bg-BG" sz="1800" i="1" dirty="0">
                <a:solidFill>
                  <a:srgbClr val="0070C0"/>
                </a:solidFill>
                <a:latin typeface="Segoe UI" panose="020B0502040204020203" pitchFamily="34" charset="0"/>
                <a:ea typeface="Arial Unicode MS" panose="020B0604020202020204" pitchFamily="34" charset="-128"/>
                <a:cs typeface="Segoe UI" panose="020B0502040204020203" pitchFamily="34" charset="0"/>
              </a:rPr>
              <a:t>възбуждащия</a:t>
            </a:r>
            <a:r>
              <a:rPr lang="bg-BG" sz="1800" dirty="0">
                <a:solidFill>
                  <a:srgbClr val="000000"/>
                </a:solidFill>
                <a:latin typeface="Segoe UI" panose="020B0502040204020203" pitchFamily="34" charset="0"/>
                <a:ea typeface="Arial Unicode MS" panose="020B0604020202020204" pitchFamily="34" charset="-128"/>
                <a:cs typeface="Segoe UI" panose="020B0502040204020203" pitchFamily="34" charset="0"/>
              </a:rPr>
              <a:t>, така и </a:t>
            </a:r>
            <a:r>
              <a:rPr lang="bg-BG" sz="1800" i="1" dirty="0">
                <a:solidFill>
                  <a:srgbClr val="0070C0"/>
                </a:solidFill>
                <a:latin typeface="Segoe UI" panose="020B0502040204020203" pitchFamily="34" charset="0"/>
                <a:ea typeface="Arial Unicode MS" panose="020B0604020202020204" pitchFamily="34" charset="-128"/>
                <a:cs typeface="Segoe UI" panose="020B0502040204020203" pitchFamily="34" charset="0"/>
              </a:rPr>
              <a:t>топлинния ефект </a:t>
            </a:r>
            <a:r>
              <a:rPr lang="bg-BG" sz="1800" dirty="0">
                <a:solidFill>
                  <a:srgbClr val="000000"/>
                </a:solidFill>
                <a:latin typeface="Segoe UI" panose="020B0502040204020203" pitchFamily="34" charset="0"/>
                <a:ea typeface="Arial Unicode MS" panose="020B0604020202020204" pitchFamily="34" charset="-128"/>
                <a:cs typeface="Segoe UI" panose="020B0502040204020203" pitchFamily="34" charset="0"/>
              </a:rPr>
              <a:t>на променливите токове. Възбуждането на клетките, което променливият ток предизвиква, се дължи на промени в йонната концентрация около клетъчните мембрани. В норма мембраните на възбудимите клетки са поляризирани. Вследствие на движението на йоните в една или друга посока, те могат да се деполяризират и да се генерира </a:t>
            </a:r>
            <a:r>
              <a:rPr lang="bg-BG" sz="1800" u="sng" dirty="0">
                <a:solidFill>
                  <a:srgbClr val="000000"/>
                </a:solidFill>
                <a:latin typeface="Segoe UI" panose="020B0502040204020203" pitchFamily="34" charset="0"/>
                <a:ea typeface="Arial Unicode MS" panose="020B0604020202020204" pitchFamily="34" charset="-128"/>
                <a:cs typeface="Segoe UI" panose="020B0502040204020203" pitchFamily="34" charset="0"/>
              </a:rPr>
              <a:t>акционен потенциал</a:t>
            </a:r>
            <a:r>
              <a:rPr lang="bg-BG" sz="1800" dirty="0">
                <a:solidFill>
                  <a:srgbClr val="000000"/>
                </a:solidFill>
                <a:latin typeface="Segoe UI" panose="020B0502040204020203" pitchFamily="34" charset="0"/>
                <a:ea typeface="Arial Unicode MS" panose="020B0604020202020204" pitchFamily="34" charset="-128"/>
                <a:cs typeface="Segoe UI" panose="020B0502040204020203" pitchFamily="34" charset="0"/>
              </a:rPr>
              <a:t>, т.е. клетката да се възбуди.</a:t>
            </a:r>
            <a:endParaRPr lang="en-US" sz="1800" dirty="0">
              <a:solidFill>
                <a:srgbClr val="000000"/>
              </a:solidFill>
              <a:latin typeface="Segoe UI" panose="020B0502040204020203" pitchFamily="34" charset="0"/>
              <a:ea typeface="Arial Unicode MS" panose="020B0604020202020204" pitchFamily="34" charset="-128"/>
              <a:cs typeface="Segoe UI" panose="020B0502040204020203" pitchFamily="34" charset="0"/>
            </a:endParaRPr>
          </a:p>
        </p:txBody>
      </p:sp>
    </p:spTree>
    <p:extLst>
      <p:ext uri="{BB962C8B-B14F-4D97-AF65-F5344CB8AC3E}">
        <p14:creationId xmlns="" xmlns:p14="http://schemas.microsoft.com/office/powerpoint/2010/main" val="3261299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12</a:t>
            </a:fld>
            <a:endParaRPr lang="en-US" altLang="en-US" dirty="0"/>
          </a:p>
        </p:txBody>
      </p:sp>
      <p:sp>
        <p:nvSpPr>
          <p:cNvPr id="14" name="Rectangle 13">
            <a:extLst>
              <a:ext uri="{FF2B5EF4-FFF2-40B4-BE49-F238E27FC236}">
                <a16:creationId xmlns="" xmlns:a16="http://schemas.microsoft.com/office/drawing/2014/main" id="{A3D07C1E-62D2-4918-B7FE-07114B7F92AB}"/>
              </a:ext>
            </a:extLst>
          </p:cNvPr>
          <p:cNvSpPr/>
          <p:nvPr/>
        </p:nvSpPr>
        <p:spPr>
          <a:xfrm>
            <a:off x="161510" y="848588"/>
            <a:ext cx="7596844" cy="2031325"/>
          </a:xfrm>
          <a:prstGeom prst="rect">
            <a:avLst/>
          </a:prstGeom>
          <a:solidFill>
            <a:schemeClr val="bg1"/>
          </a:solidFill>
          <a:ln>
            <a:solidFill>
              <a:srgbClr val="FFC000"/>
            </a:solidFill>
          </a:ln>
        </p:spPr>
        <p:txBody>
          <a:bodyPr wrap="square">
            <a:spAutoFit/>
          </a:bodyPr>
          <a:lstStyle/>
          <a:p>
            <a:pPr marL="0" marR="0" indent="393700" algn="just">
              <a:spcBef>
                <a:spcPts val="0"/>
              </a:spcBef>
              <a:spcAft>
                <a:spcPts val="0"/>
              </a:spcAft>
            </a:pPr>
            <a:r>
              <a:rPr lang="bg-BG" sz="1800" dirty="0">
                <a:solidFill>
                  <a:srgbClr val="000000"/>
                </a:solidFill>
                <a:latin typeface="Segoe UI" panose="020B0502040204020203" pitchFamily="34" charset="0"/>
                <a:ea typeface="Arial Unicode MS" panose="020B0604020202020204" pitchFamily="34" charset="-128"/>
                <a:cs typeface="Segoe UI" panose="020B0502040204020203" pitchFamily="34" charset="0"/>
              </a:rPr>
              <a:t>Най-малката плътност на тока, чието дразнещо действие се усеща, се нарича </a:t>
            </a:r>
            <a:r>
              <a:rPr lang="bg-BG" sz="1800" i="1" dirty="0">
                <a:solidFill>
                  <a:srgbClr val="0070C0"/>
                </a:solidFill>
                <a:latin typeface="Segoe UI" panose="020B0502040204020203" pitchFamily="34" charset="0"/>
                <a:ea typeface="Calibri" panose="020F0502020204030204" pitchFamily="34" charset="0"/>
                <a:cs typeface="Segoe UI" panose="020B0502040204020203" pitchFamily="34" charset="0"/>
              </a:rPr>
              <a:t>праг на осезаемия ток</a:t>
            </a:r>
            <a:r>
              <a:rPr lang="bg-BG" sz="1800" i="1"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bg-BG" sz="1800" dirty="0">
                <a:solidFill>
                  <a:srgbClr val="000000"/>
                </a:solidFill>
                <a:latin typeface="Segoe UI" panose="020B0502040204020203" pitchFamily="34" charset="0"/>
                <a:ea typeface="Arial Unicode MS" panose="020B0604020202020204" pitchFamily="34" charset="-128"/>
                <a:cs typeface="Segoe UI" panose="020B0502040204020203" pitchFamily="34" charset="0"/>
              </a:rPr>
              <a:t>Увеличаване над този праг може да предизвика такава контракция на мускулите, която човек не може самостоятелно и волево да преодолее. Минималната плътност на този ток се нарича </a:t>
            </a:r>
            <a:r>
              <a:rPr lang="bg-BG" sz="1800" i="1" dirty="0">
                <a:solidFill>
                  <a:srgbClr val="000000"/>
                </a:solidFill>
                <a:latin typeface="Segoe UI" panose="020B0502040204020203" pitchFamily="34" charset="0"/>
                <a:ea typeface="Calibri" panose="020F0502020204030204" pitchFamily="34" charset="0"/>
                <a:cs typeface="Segoe UI" panose="020B0502040204020203" pitchFamily="34" charset="0"/>
              </a:rPr>
              <a:t>праг на неотпускащия ток.</a:t>
            </a:r>
            <a:r>
              <a:rPr lang="bg-BG" sz="1800" b="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 </a:t>
            </a:r>
            <a:r>
              <a:rPr lang="bg-BG" sz="1800" dirty="0">
                <a:solidFill>
                  <a:srgbClr val="000000"/>
                </a:solidFill>
                <a:latin typeface="Segoe UI" panose="020B0502040204020203" pitchFamily="34" charset="0"/>
                <a:ea typeface="Arial Unicode MS" panose="020B0604020202020204" pitchFamily="34" charset="-128"/>
                <a:cs typeface="Segoe UI" panose="020B0502040204020203" pitchFamily="34" charset="0"/>
              </a:rPr>
              <a:t>Токове между прага на осезаемия ток и прага на неотпускащия ток се наричат </a:t>
            </a:r>
            <a:r>
              <a:rPr lang="bg-BG" sz="1800" i="1" dirty="0">
                <a:solidFill>
                  <a:srgbClr val="000000"/>
                </a:solidFill>
                <a:latin typeface="Segoe UI" panose="020B0502040204020203" pitchFamily="34" charset="0"/>
                <a:ea typeface="Calibri" panose="020F0502020204030204" pitchFamily="34" charset="0"/>
                <a:cs typeface="Segoe UI" panose="020B0502040204020203" pitchFamily="34" charset="0"/>
              </a:rPr>
              <a:t>отпускащи токове.</a:t>
            </a:r>
            <a:endParaRPr lang="en-US" sz="1800" dirty="0">
              <a:solidFill>
                <a:srgbClr val="000000"/>
              </a:solidFill>
              <a:latin typeface="Segoe UI" panose="020B0502040204020203" pitchFamily="34" charset="0"/>
              <a:ea typeface="Arial Unicode MS" panose="020B0604020202020204" pitchFamily="34" charset="-128"/>
              <a:cs typeface="Segoe UI" panose="020B0502040204020203" pitchFamily="34" charset="0"/>
            </a:endParaRPr>
          </a:p>
        </p:txBody>
      </p:sp>
      <p:sp>
        <p:nvSpPr>
          <p:cNvPr id="17" name="Rectangle 16">
            <a:extLst>
              <a:ext uri="{FF2B5EF4-FFF2-40B4-BE49-F238E27FC236}">
                <a16:creationId xmlns="" xmlns:a16="http://schemas.microsoft.com/office/drawing/2014/main" id="{BB5D185C-EC6F-4170-9EAA-32CB9FEB3B63}"/>
              </a:ext>
            </a:extLst>
          </p:cNvPr>
          <p:cNvSpPr/>
          <p:nvPr/>
        </p:nvSpPr>
        <p:spPr>
          <a:xfrm>
            <a:off x="161510" y="3140968"/>
            <a:ext cx="8525290" cy="2585323"/>
          </a:xfrm>
          <a:prstGeom prst="rect">
            <a:avLst/>
          </a:prstGeom>
          <a:solidFill>
            <a:schemeClr val="bg1"/>
          </a:solidFill>
          <a:ln>
            <a:solidFill>
              <a:srgbClr val="FFC000"/>
            </a:solidFill>
          </a:ln>
        </p:spPr>
        <p:txBody>
          <a:bodyPr wrap="square">
            <a:spAutoFit/>
          </a:bodyPr>
          <a:lstStyle/>
          <a:p>
            <a:pPr marL="0" marR="0" indent="393700" algn="just">
              <a:spcBef>
                <a:spcPts val="0"/>
              </a:spcBef>
              <a:spcAft>
                <a:spcPts val="0"/>
              </a:spcAft>
            </a:pPr>
            <a:r>
              <a:rPr lang="bg-BG" sz="1800" i="1" dirty="0">
                <a:solidFill>
                  <a:srgbClr val="000000"/>
                </a:solidFill>
                <a:latin typeface="Segoe UI" panose="020B0502040204020203" pitchFamily="34" charset="0"/>
                <a:ea typeface="Calibri" panose="020F0502020204030204" pitchFamily="34" charset="0"/>
                <a:cs typeface="Segoe UI" panose="020B0502040204020203" pitchFamily="34" charset="0"/>
              </a:rPr>
              <a:t>При честоти над 300 </a:t>
            </a:r>
            <a:r>
              <a:rPr lang="en-US" sz="1800" i="1" dirty="0">
                <a:solidFill>
                  <a:srgbClr val="000000"/>
                </a:solidFill>
                <a:latin typeface="Segoe UI" panose="020B0502040204020203" pitchFamily="34" charset="0"/>
                <a:ea typeface="Calibri" panose="020F0502020204030204" pitchFamily="34" charset="0"/>
                <a:cs typeface="Segoe UI" panose="020B0502040204020203" pitchFamily="34" charset="0"/>
              </a:rPr>
              <a:t>kHz </a:t>
            </a:r>
            <a:r>
              <a:rPr lang="bg-BG" sz="1800" i="1" dirty="0">
                <a:solidFill>
                  <a:srgbClr val="000000"/>
                </a:solidFill>
                <a:latin typeface="Segoe UI" panose="020B0502040204020203" pitchFamily="34" charset="0"/>
                <a:ea typeface="Calibri" panose="020F0502020204030204" pitchFamily="34" charset="0"/>
                <a:cs typeface="Segoe UI" panose="020B0502040204020203" pitchFamily="34" charset="0"/>
              </a:rPr>
              <a:t>(високи, ултрависоки и свръхвисоки честоти)</a:t>
            </a:r>
            <a:r>
              <a:rPr lang="bg-BG" sz="1800"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 </a:t>
            </a:r>
            <a:r>
              <a:rPr lang="bg-BG" sz="1800" dirty="0">
                <a:solidFill>
                  <a:srgbClr val="000000"/>
                </a:solidFill>
                <a:latin typeface="Segoe UI" panose="020B0502040204020203" pitchFamily="34" charset="0"/>
                <a:ea typeface="Arial Unicode MS" panose="020B0604020202020204" pitchFamily="34" charset="-128"/>
                <a:cs typeface="Segoe UI" panose="020B0502040204020203" pitchFamily="34" charset="0"/>
              </a:rPr>
              <a:t>поради по-бързата смяна на посоката на електрическото поле и поради инертността на йоните, амплитудата на тяхното движение намалява. Йоните само вибрират на едно място без да се преместват в пространството, при което част от енергията на тока се трансформира в топлина. Затова с увеличаване на честотата промените в трансмембранната йонна концентрация постепенно намаляват и възбуждащият ефект на променливите токове постепенно преминава в топлинен. Основният ефект на токовете с такива честоти е отделянето на </a:t>
            </a:r>
            <a:r>
              <a:rPr lang="bg-BG" sz="1800" b="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топлина. </a:t>
            </a:r>
            <a:endParaRPr lang="en-US" sz="1800" dirty="0">
              <a:solidFill>
                <a:srgbClr val="000000"/>
              </a:solidFill>
              <a:latin typeface="Segoe UI" panose="020B0502040204020203" pitchFamily="34" charset="0"/>
              <a:ea typeface="Arial Unicode MS" panose="020B0604020202020204" pitchFamily="34" charset="-128"/>
              <a:cs typeface="Segoe UI" panose="020B0502040204020203" pitchFamily="34" charset="0"/>
            </a:endParaRPr>
          </a:p>
        </p:txBody>
      </p:sp>
    </p:spTree>
    <p:extLst>
      <p:ext uri="{BB962C8B-B14F-4D97-AF65-F5344CB8AC3E}">
        <p14:creationId xmlns="" xmlns:p14="http://schemas.microsoft.com/office/powerpoint/2010/main" val="255901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13</a:t>
            </a:fld>
            <a:endParaRPr lang="en-US" altLang="en-US" dirty="0"/>
          </a:p>
        </p:txBody>
      </p:sp>
      <p:sp>
        <p:nvSpPr>
          <p:cNvPr id="4" name="Rectangle 3">
            <a:extLst>
              <a:ext uri="{FF2B5EF4-FFF2-40B4-BE49-F238E27FC236}">
                <a16:creationId xmlns="" xmlns:a16="http://schemas.microsoft.com/office/drawing/2014/main" id="{4D7C144E-F77E-41CC-95BD-FFAC2C442F39}"/>
              </a:ext>
            </a:extLst>
          </p:cNvPr>
          <p:cNvSpPr/>
          <p:nvPr/>
        </p:nvSpPr>
        <p:spPr>
          <a:xfrm>
            <a:off x="287524" y="2384884"/>
            <a:ext cx="8568952" cy="3416320"/>
          </a:xfrm>
          <a:prstGeom prst="rect">
            <a:avLst/>
          </a:prstGeom>
          <a:solidFill>
            <a:schemeClr val="bg1"/>
          </a:solidFill>
          <a:ln>
            <a:solidFill>
              <a:srgbClr val="FFC000"/>
            </a:solidFill>
          </a:ln>
        </p:spPr>
        <p:txBody>
          <a:bodyPr wrap="square">
            <a:spAutoFit/>
          </a:bodyPr>
          <a:lstStyle/>
          <a:p>
            <a:pPr marL="0" marR="0" indent="393700" algn="just">
              <a:spcBef>
                <a:spcPts val="0"/>
              </a:spcBef>
              <a:spcAft>
                <a:spcPts val="0"/>
              </a:spcAft>
            </a:pPr>
            <a:r>
              <a:rPr lang="bg-BG" sz="1800" dirty="0">
                <a:latin typeface="Segoe UI" panose="020B0502040204020203" pitchFamily="34" charset="0"/>
                <a:ea typeface="Franklin Gothic Book" panose="020B0503020102020204" pitchFamily="34" charset="0"/>
                <a:cs typeface="Segoe UI" panose="020B0502040204020203" pitchFamily="34" charset="0"/>
              </a:rPr>
              <a:t>Лечебното нагряване с високочестотни токове притежава редица предимства пред традиционното нагряване посредством топлообмен с нагрети тела. При топлообмен, нагряването на вътрешни органи се осъществява през кожата и подкожната мазнина и следователно зависи от тяхната топлопроводимост.</a:t>
            </a:r>
          </a:p>
          <a:p>
            <a:pPr marL="0" marR="0" indent="393700" algn="just">
              <a:spcBef>
                <a:spcPts val="0"/>
              </a:spcBef>
              <a:spcAft>
                <a:spcPts val="0"/>
              </a:spcAft>
            </a:pPr>
            <a:r>
              <a:rPr lang="bg-BG" sz="1800" dirty="0">
                <a:latin typeface="Segoe UI" panose="020B0502040204020203" pitchFamily="34" charset="0"/>
                <a:ea typeface="Franklin Gothic Book" panose="020B0503020102020204" pitchFamily="34" charset="0"/>
                <a:cs typeface="Segoe UI" panose="020B0502040204020203" pitchFamily="34" charset="0"/>
              </a:rPr>
              <a:t>Високочестотното нагряване се извършва директно във вътрешността на организма, т.е. там, където е нужно.  Регулирайки мощността на генератора, може да се управлява и степента на топлоотдаване във вътрешните органи. Отделяната топлина зависи от диелектричната проницаемост на тъканите, от тяхното специфично съпротивление и честотата на тока. Нагряването посредством високочестотни токове е по-удобно и поради въздействието на по-голяма дълбочина и възможностите за по-добро дозиране на -даването</a:t>
            </a:r>
          </a:p>
        </p:txBody>
      </p:sp>
    </p:spTree>
    <p:extLst>
      <p:ext uri="{BB962C8B-B14F-4D97-AF65-F5344CB8AC3E}">
        <p14:creationId xmlns="" xmlns:p14="http://schemas.microsoft.com/office/powerpoint/2010/main" val="2504278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14</a:t>
            </a:fld>
            <a:endParaRPr lang="en-US" altLang="en-US" dirty="0"/>
          </a:p>
        </p:txBody>
      </p:sp>
      <p:grpSp>
        <p:nvGrpSpPr>
          <p:cNvPr id="18" name="Group 17">
            <a:extLst>
              <a:ext uri="{FF2B5EF4-FFF2-40B4-BE49-F238E27FC236}">
                <a16:creationId xmlns="" xmlns:a16="http://schemas.microsoft.com/office/drawing/2014/main" id="{C7AB8234-A127-49EE-9576-FEBB60D96D72}"/>
              </a:ext>
            </a:extLst>
          </p:cNvPr>
          <p:cNvGrpSpPr/>
          <p:nvPr/>
        </p:nvGrpSpPr>
        <p:grpSpPr>
          <a:xfrm>
            <a:off x="126534" y="1736812"/>
            <a:ext cx="7812868" cy="4176463"/>
            <a:chOff x="126534" y="1844824"/>
            <a:chExt cx="7812868" cy="4176463"/>
          </a:xfrm>
        </p:grpSpPr>
        <p:sp>
          <p:nvSpPr>
            <p:cNvPr id="7" name="Rectangle 6">
              <a:extLst>
                <a:ext uri="{FF2B5EF4-FFF2-40B4-BE49-F238E27FC236}">
                  <a16:creationId xmlns="" xmlns:a16="http://schemas.microsoft.com/office/drawing/2014/main" id="{42CF5019-83BD-46D7-931F-B11423C43091}"/>
                </a:ext>
              </a:extLst>
            </p:cNvPr>
            <p:cNvSpPr/>
            <p:nvPr/>
          </p:nvSpPr>
          <p:spPr>
            <a:xfrm>
              <a:off x="253578" y="4968035"/>
              <a:ext cx="7558782" cy="923330"/>
            </a:xfrm>
            <a:prstGeom prst="rect">
              <a:avLst/>
            </a:prstGeom>
            <a:ln>
              <a:solidFill>
                <a:srgbClr val="00B050"/>
              </a:solidFill>
            </a:ln>
          </p:spPr>
          <p:txBody>
            <a:bodyPr wrap="square">
              <a:spAutoFit/>
            </a:bodyPr>
            <a:lstStyle/>
            <a:p>
              <a:pPr algn="just"/>
              <a:r>
                <a:rPr lang="bg-BG" sz="1800" dirty="0">
                  <a:solidFill>
                    <a:srgbClr val="000000"/>
                  </a:solidFill>
                  <a:latin typeface="Segoe UI" panose="020B0502040204020203" pitchFamily="34" charset="0"/>
                  <a:cs typeface="Segoe UI" panose="020B0502040204020203" pitchFamily="34" charset="0"/>
                </a:rPr>
                <a:t>Апаратите за електротерапия с променлив ток се състоят от </a:t>
              </a:r>
              <a:r>
                <a:rPr lang="bg-BG" sz="1800" i="1" u="sng" dirty="0">
                  <a:solidFill>
                    <a:srgbClr val="000000"/>
                  </a:solidFill>
                  <a:latin typeface="Segoe UI" panose="020B0502040204020203" pitchFamily="34" charset="0"/>
                  <a:cs typeface="Segoe UI" panose="020B0502040204020203" pitchFamily="34" charset="0"/>
                </a:rPr>
                <a:t>генератор</a:t>
              </a:r>
              <a:r>
                <a:rPr lang="bg-BG" sz="1800" dirty="0">
                  <a:solidFill>
                    <a:srgbClr val="000000"/>
                  </a:solidFill>
                  <a:latin typeface="Segoe UI" panose="020B0502040204020203" pitchFamily="34" charset="0"/>
                  <a:cs typeface="Segoe UI" panose="020B0502040204020203" pitchFamily="34" charset="0"/>
                </a:rPr>
                <a:t> на променливо напрежение, което се прилага </a:t>
              </a:r>
              <a:r>
                <a:rPr lang="bg-BG" sz="1800" i="1" dirty="0">
                  <a:solidFill>
                    <a:srgbClr val="0070C0"/>
                  </a:solidFill>
                  <a:latin typeface="Segoe UI" panose="020B0502040204020203" pitchFamily="34" charset="0"/>
                  <a:cs typeface="Segoe UI" panose="020B0502040204020203" pitchFamily="34" charset="0"/>
                </a:rPr>
                <a:t>контактно (галванично) </a:t>
              </a:r>
              <a:r>
                <a:rPr lang="bg-BG" sz="1800" dirty="0">
                  <a:solidFill>
                    <a:srgbClr val="000000"/>
                  </a:solidFill>
                  <a:latin typeface="Segoe UI" panose="020B0502040204020203" pitchFamily="34" charset="0"/>
                  <a:cs typeface="Segoe UI" panose="020B0502040204020203" pitchFamily="34" charset="0"/>
                </a:rPr>
                <a:t>чрез </a:t>
              </a:r>
              <a:r>
                <a:rPr lang="bg-BG" sz="1800" i="1" u="sng" dirty="0">
                  <a:solidFill>
                    <a:srgbClr val="000000"/>
                  </a:solidFill>
                  <a:latin typeface="Segoe UI" panose="020B0502040204020203" pitchFamily="34" charset="0"/>
                  <a:cs typeface="Segoe UI" panose="020B0502040204020203" pitchFamily="34" charset="0"/>
                </a:rPr>
                <a:t>електроди</a:t>
              </a:r>
              <a:r>
                <a:rPr lang="bg-BG" sz="1800" dirty="0">
                  <a:solidFill>
                    <a:srgbClr val="000000"/>
                  </a:solidFill>
                  <a:latin typeface="Segoe UI" panose="020B0502040204020203" pitchFamily="34" charset="0"/>
                  <a:cs typeface="Segoe UI" panose="020B0502040204020203" pitchFamily="34" charset="0"/>
                </a:rPr>
                <a:t> върху пациента.</a:t>
              </a:r>
              <a:endParaRPr lang="en-US" sz="1800" dirty="0">
                <a:latin typeface="Segoe UI" panose="020B0502040204020203" pitchFamily="34" charset="0"/>
                <a:cs typeface="Segoe UI" panose="020B0502040204020203" pitchFamily="34" charset="0"/>
              </a:endParaRPr>
            </a:p>
          </p:txBody>
        </p:sp>
        <p:grpSp>
          <p:nvGrpSpPr>
            <p:cNvPr id="16" name="Group 15">
              <a:extLst>
                <a:ext uri="{FF2B5EF4-FFF2-40B4-BE49-F238E27FC236}">
                  <a16:creationId xmlns="" xmlns:a16="http://schemas.microsoft.com/office/drawing/2014/main" id="{620A510B-8CA1-4DCF-9279-65A2C2004713}"/>
                </a:ext>
              </a:extLst>
            </p:cNvPr>
            <p:cNvGrpSpPr/>
            <p:nvPr/>
          </p:nvGrpSpPr>
          <p:grpSpPr>
            <a:xfrm>
              <a:off x="540580" y="1951130"/>
              <a:ext cx="6984777" cy="2822376"/>
              <a:chOff x="652760" y="1509079"/>
              <a:chExt cx="6984777" cy="2822376"/>
            </a:xfrm>
          </p:grpSpPr>
          <p:pic>
            <p:nvPicPr>
              <p:cNvPr id="4" name="Picture 3"/>
              <p:cNvPicPr>
                <a:picLocks noChangeAspect="1"/>
              </p:cNvPicPr>
              <p:nvPr/>
            </p:nvPicPr>
            <p:blipFill rotWithShape="1">
              <a:blip r:embed="rId2" cstate="print"/>
              <a:srcRect l="12428" t="13121" r="11186" b="66559"/>
              <a:stretch/>
            </p:blipFill>
            <p:spPr>
              <a:xfrm>
                <a:off x="652760" y="1509079"/>
                <a:ext cx="6984777" cy="2822376"/>
              </a:xfrm>
              <a:prstGeom prst="rect">
                <a:avLst/>
              </a:prstGeom>
            </p:spPr>
          </p:pic>
          <p:sp>
            <p:nvSpPr>
              <p:cNvPr id="8" name="Rectangle 7">
                <a:extLst>
                  <a:ext uri="{FF2B5EF4-FFF2-40B4-BE49-F238E27FC236}">
                    <a16:creationId xmlns="" xmlns:a16="http://schemas.microsoft.com/office/drawing/2014/main" id="{5040CE8A-185B-475E-8471-EA988B7F6177}"/>
                  </a:ext>
                </a:extLst>
              </p:cNvPr>
              <p:cNvSpPr/>
              <p:nvPr/>
            </p:nvSpPr>
            <p:spPr>
              <a:xfrm>
                <a:off x="2590800" y="2064465"/>
                <a:ext cx="1287760" cy="338554"/>
              </a:xfrm>
              <a:prstGeom prst="rect">
                <a:avLst/>
              </a:prstGeom>
              <a:solidFill>
                <a:schemeClr val="bg1"/>
              </a:solidFill>
              <a:ln>
                <a:solidFill>
                  <a:srgbClr val="0070C0"/>
                </a:solidFill>
              </a:ln>
            </p:spPr>
            <p:txBody>
              <a:bodyPr wrap="square">
                <a:spAutoFit/>
              </a:bodyPr>
              <a:lstStyle/>
              <a:p>
                <a:pPr algn="ctr"/>
                <a:r>
                  <a:rPr lang="bg-BG" sz="1600" b="1" dirty="0">
                    <a:solidFill>
                      <a:srgbClr val="0070C0"/>
                    </a:solidFill>
                    <a:latin typeface="Segoe UI" panose="020B0502040204020203" pitchFamily="34" charset="0"/>
                    <a:cs typeface="Segoe UI" panose="020B0502040204020203" pitchFamily="34" charset="0"/>
                  </a:rPr>
                  <a:t>електроди</a:t>
                </a:r>
                <a:endParaRPr lang="en-US" sz="1600" b="1" dirty="0">
                  <a:solidFill>
                    <a:srgbClr val="0070C0"/>
                  </a:solidFill>
                </a:endParaRPr>
              </a:p>
            </p:txBody>
          </p:sp>
          <p:sp>
            <p:nvSpPr>
              <p:cNvPr id="9" name="Rectangle 8">
                <a:extLst>
                  <a:ext uri="{FF2B5EF4-FFF2-40B4-BE49-F238E27FC236}">
                    <a16:creationId xmlns="" xmlns:a16="http://schemas.microsoft.com/office/drawing/2014/main" id="{06668874-589A-4EAB-B148-2F08C803E60D}"/>
                  </a:ext>
                </a:extLst>
              </p:cNvPr>
              <p:cNvSpPr/>
              <p:nvPr/>
            </p:nvSpPr>
            <p:spPr>
              <a:xfrm>
                <a:off x="2555986" y="1509079"/>
                <a:ext cx="1287760" cy="338554"/>
              </a:xfrm>
              <a:prstGeom prst="rect">
                <a:avLst/>
              </a:prstGeom>
              <a:solidFill>
                <a:schemeClr val="bg1"/>
              </a:solidFill>
              <a:ln>
                <a:solidFill>
                  <a:srgbClr val="0070C0"/>
                </a:solidFill>
              </a:ln>
            </p:spPr>
            <p:txBody>
              <a:bodyPr wrap="square">
                <a:spAutoFit/>
              </a:bodyPr>
              <a:lstStyle/>
              <a:p>
                <a:pPr algn="ctr"/>
                <a:r>
                  <a:rPr lang="bg-BG" sz="1600" b="1" dirty="0">
                    <a:solidFill>
                      <a:srgbClr val="0070C0"/>
                    </a:solidFill>
                    <a:latin typeface="Segoe UI" panose="020B0502040204020203" pitchFamily="34" charset="0"/>
                    <a:cs typeface="Segoe UI" panose="020B0502040204020203" pitchFamily="34" charset="0"/>
                  </a:rPr>
                  <a:t>Генератор </a:t>
                </a:r>
                <a:endParaRPr lang="en-US" sz="1600" b="1" dirty="0">
                  <a:solidFill>
                    <a:srgbClr val="0070C0"/>
                  </a:solidFill>
                </a:endParaRPr>
              </a:p>
            </p:txBody>
          </p:sp>
          <p:cxnSp>
            <p:nvCxnSpPr>
              <p:cNvPr id="11" name="Straight Arrow Connector 10">
                <a:extLst>
                  <a:ext uri="{FF2B5EF4-FFF2-40B4-BE49-F238E27FC236}">
                    <a16:creationId xmlns="" xmlns:a16="http://schemas.microsoft.com/office/drawing/2014/main" id="{BDDD84FC-8A72-4887-8686-37D36E06C705}"/>
                  </a:ext>
                </a:extLst>
              </p:cNvPr>
              <p:cNvCxnSpPr/>
              <p:nvPr/>
            </p:nvCxnSpPr>
            <p:spPr>
              <a:xfrm flipH="1">
                <a:off x="2051720" y="2403019"/>
                <a:ext cx="504266" cy="30590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15D6ECDD-9FBB-4935-96AB-D6A72090B422}"/>
                  </a:ext>
                </a:extLst>
              </p:cNvPr>
              <p:cNvCxnSpPr>
                <a:stCxn id="8" idx="1"/>
              </p:cNvCxnSpPr>
              <p:nvPr/>
            </p:nvCxnSpPr>
            <p:spPr>
              <a:xfrm flipH="1">
                <a:off x="2231740" y="2233742"/>
                <a:ext cx="359060" cy="16927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22F7ADF6-0D55-4108-BDF7-11A012E0560D}"/>
                  </a:ext>
                </a:extLst>
              </p:cNvPr>
              <p:cNvCxnSpPr/>
              <p:nvPr/>
            </p:nvCxnSpPr>
            <p:spPr>
              <a:xfrm flipH="1">
                <a:off x="1367644" y="1678356"/>
                <a:ext cx="1188342" cy="45660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 xmlns:a16="http://schemas.microsoft.com/office/drawing/2014/main" id="{091FFCA4-83F3-4DFC-A13A-138758A2B3DA}"/>
                </a:ext>
              </a:extLst>
            </p:cNvPr>
            <p:cNvSpPr/>
            <p:nvPr/>
          </p:nvSpPr>
          <p:spPr>
            <a:xfrm>
              <a:off x="126534" y="1844824"/>
              <a:ext cx="7812868" cy="4176463"/>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 xmlns:p14="http://schemas.microsoft.com/office/powerpoint/2010/main" val="1584307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15</a:t>
            </a:fld>
            <a:endParaRPr lang="en-US" altLang="en-US" dirty="0"/>
          </a:p>
        </p:txBody>
      </p:sp>
      <p:sp>
        <p:nvSpPr>
          <p:cNvPr id="10" name="Rectangle 9">
            <a:extLst>
              <a:ext uri="{FF2B5EF4-FFF2-40B4-BE49-F238E27FC236}">
                <a16:creationId xmlns="" xmlns:a16="http://schemas.microsoft.com/office/drawing/2014/main" id="{85DC1F82-CA8E-4E6D-972D-0DD53A18F747}"/>
              </a:ext>
            </a:extLst>
          </p:cNvPr>
          <p:cNvSpPr/>
          <p:nvPr/>
        </p:nvSpPr>
        <p:spPr>
          <a:xfrm>
            <a:off x="264350" y="2503011"/>
            <a:ext cx="8615300" cy="2900794"/>
          </a:xfrm>
          <a:prstGeom prst="rect">
            <a:avLst/>
          </a:prstGeom>
          <a:solidFill>
            <a:schemeClr val="bg1"/>
          </a:solidFill>
          <a:ln>
            <a:solidFill>
              <a:srgbClr val="FFC000"/>
            </a:solidFill>
          </a:ln>
        </p:spPr>
        <p:txBody>
          <a:bodyPr wrap="square">
            <a:spAutoFit/>
          </a:bodyPr>
          <a:lstStyle/>
          <a:p>
            <a:pPr marR="0" indent="457200" algn="just">
              <a:spcBef>
                <a:spcPts val="0"/>
              </a:spcBef>
              <a:spcAft>
                <a:spcPts val="0"/>
              </a:spcAft>
            </a:pPr>
            <a:r>
              <a:rPr lang="bg-BG" sz="1800" dirty="0">
                <a:latin typeface="Segoe UI" panose="020B0502040204020203" pitchFamily="34" charset="0"/>
                <a:ea typeface="Franklin Gothic Book" panose="020B0503020102020204" pitchFamily="34" charset="0"/>
                <a:cs typeface="Segoe UI" panose="020B0502040204020203" pitchFamily="34" charset="0"/>
              </a:rPr>
              <a:t>Широко приложение за електротерапия намират синусовите променливи токови със звукова честота. Най-често се използват токове с основна честота 5 </a:t>
            </a:r>
            <a:r>
              <a:rPr lang="en-US" sz="1800" dirty="0">
                <a:latin typeface="Segoe UI" panose="020B0502040204020203" pitchFamily="34" charset="0"/>
                <a:ea typeface="Franklin Gothic Book" panose="020B0503020102020204" pitchFamily="34" charset="0"/>
                <a:cs typeface="Segoe UI" panose="020B0502040204020203" pitchFamily="34" charset="0"/>
              </a:rPr>
              <a:t>kHz, </a:t>
            </a:r>
            <a:r>
              <a:rPr lang="bg-BG" sz="1800" dirty="0">
                <a:latin typeface="Segoe UI" panose="020B0502040204020203" pitchFamily="34" charset="0"/>
                <a:ea typeface="Franklin Gothic Book" panose="020B0503020102020204" pitchFamily="34" charset="0"/>
                <a:cs typeface="Segoe UI" panose="020B0502040204020203" pitchFamily="34" charset="0"/>
              </a:rPr>
              <a:t>които са модулирани по амплитуда с ниска честота 10-150 </a:t>
            </a:r>
            <a:r>
              <a:rPr lang="en-US" sz="1800" dirty="0">
                <a:latin typeface="Segoe UI" panose="020B0502040204020203" pitchFamily="34" charset="0"/>
                <a:ea typeface="Franklin Gothic Book" panose="020B0503020102020204" pitchFamily="34" charset="0"/>
                <a:cs typeface="Segoe UI" panose="020B0502040204020203" pitchFamily="34" charset="0"/>
              </a:rPr>
              <a:t>Hz. </a:t>
            </a:r>
            <a:r>
              <a:rPr lang="bg-BG" sz="1800" dirty="0">
                <a:latin typeface="Segoe UI" panose="020B0502040204020203" pitchFamily="34" charset="0"/>
                <a:ea typeface="Franklin Gothic Book" panose="020B0503020102020204" pitchFamily="34" charset="0"/>
                <a:cs typeface="Segoe UI" panose="020B0502040204020203" pitchFamily="34" charset="0"/>
              </a:rPr>
              <a:t>Токовете с такава честота преминават през тъканите без изразено дразнене на кожните рецептори, а амплитудната им модулация оказва </a:t>
            </a:r>
            <a:r>
              <a:rPr lang="bg-BG" sz="1800" i="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възбуждащо</a:t>
            </a:r>
            <a:r>
              <a:rPr lang="bg-BG" sz="1800" dirty="0">
                <a:latin typeface="Segoe UI" panose="020B0502040204020203" pitchFamily="34" charset="0"/>
                <a:ea typeface="Franklin Gothic Book" panose="020B0503020102020204" pitchFamily="34" charset="0"/>
                <a:cs typeface="Segoe UI" panose="020B0502040204020203" pitchFamily="34" charset="0"/>
              </a:rPr>
              <a:t> действие върху нервно- мускулния апарат. </a:t>
            </a:r>
          </a:p>
          <a:p>
            <a:pPr marR="0" indent="457200" algn="just">
              <a:spcBef>
                <a:spcPts val="0"/>
              </a:spcBef>
              <a:spcAft>
                <a:spcPts val="0"/>
              </a:spcAft>
            </a:pPr>
            <a:r>
              <a:rPr lang="bg-BG" sz="1800" dirty="0">
                <a:latin typeface="Segoe UI" panose="020B0502040204020203" pitchFamily="34" charset="0"/>
                <a:ea typeface="Franklin Gothic Book" panose="020B0503020102020204" pitchFamily="34" charset="0"/>
                <a:cs typeface="Segoe UI" panose="020B0502040204020203" pitchFamily="34" charset="0"/>
              </a:rPr>
              <a:t>Физиологичният ефект на този вид токове е болкоуспокояващ и трофичен. Когато се прилагат синусови модулирани токове редуващи се с паузи, се осъществява възбуждане на нервно-мускулния апарат и поради това такъв тип токове се използва за електростимулация и електрогимнастика на мускулите.</a:t>
            </a:r>
            <a:endParaRPr lang="en-US" sz="1800" dirty="0">
              <a:latin typeface="Segoe UI" panose="020B0502040204020203" pitchFamily="34" charset="0"/>
              <a:ea typeface="Franklin Gothic Book" panose="020B0503020102020204" pitchFamily="34" charset="0"/>
              <a:cs typeface="Segoe UI" panose="020B0502040204020203" pitchFamily="34" charset="0"/>
            </a:endParaRPr>
          </a:p>
        </p:txBody>
      </p:sp>
      <p:sp>
        <p:nvSpPr>
          <p:cNvPr id="11" name="Rectangle 10">
            <a:extLst>
              <a:ext uri="{FF2B5EF4-FFF2-40B4-BE49-F238E27FC236}">
                <a16:creationId xmlns="" xmlns:a16="http://schemas.microsoft.com/office/drawing/2014/main" id="{08691833-1344-448F-80CC-2117750C6CDD}"/>
              </a:ext>
            </a:extLst>
          </p:cNvPr>
          <p:cNvSpPr/>
          <p:nvPr/>
        </p:nvSpPr>
        <p:spPr>
          <a:xfrm>
            <a:off x="1979712" y="1196752"/>
            <a:ext cx="4863254" cy="461665"/>
          </a:xfrm>
          <a:prstGeom prst="rect">
            <a:avLst/>
          </a:prstGeom>
        </p:spPr>
        <p:txBody>
          <a:bodyPr wrap="none">
            <a:spAutoFit/>
          </a:bodyPr>
          <a:lstStyle/>
          <a:p>
            <a:r>
              <a:rPr lang="bg-BG" sz="2400" b="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Синусови модулирани токове </a:t>
            </a:r>
            <a:endParaRPr lang="en-US" sz="2400" dirty="0">
              <a:latin typeface="Segoe UI" panose="020B0502040204020203" pitchFamily="34" charset="0"/>
              <a:cs typeface="Segoe UI" panose="020B0502040204020203" pitchFamily="34" charset="0"/>
            </a:endParaRPr>
          </a:p>
        </p:txBody>
      </p:sp>
    </p:spTree>
    <p:extLst>
      <p:ext uri="{BB962C8B-B14F-4D97-AF65-F5344CB8AC3E}">
        <p14:creationId xmlns="" xmlns:p14="http://schemas.microsoft.com/office/powerpoint/2010/main" val="2310998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16</a:t>
            </a:fld>
            <a:endParaRPr lang="en-US" altLang="en-US" dirty="0"/>
          </a:p>
        </p:txBody>
      </p:sp>
      <p:sp>
        <p:nvSpPr>
          <p:cNvPr id="4" name="Rectangle 3">
            <a:extLst>
              <a:ext uri="{FF2B5EF4-FFF2-40B4-BE49-F238E27FC236}">
                <a16:creationId xmlns="" xmlns:a16="http://schemas.microsoft.com/office/drawing/2014/main" id="{7FB448EC-F9B9-4C6B-BE85-6DF910763A19}"/>
              </a:ext>
            </a:extLst>
          </p:cNvPr>
          <p:cNvSpPr/>
          <p:nvPr/>
        </p:nvSpPr>
        <p:spPr>
          <a:xfrm>
            <a:off x="2303748" y="693728"/>
            <a:ext cx="3856312" cy="461665"/>
          </a:xfrm>
          <a:prstGeom prst="rect">
            <a:avLst/>
          </a:prstGeom>
        </p:spPr>
        <p:txBody>
          <a:bodyPr wrap="none">
            <a:spAutoFit/>
          </a:bodyPr>
          <a:lstStyle/>
          <a:p>
            <a:r>
              <a:rPr lang="bg-BG" sz="2400" b="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Интерферентни токове </a:t>
            </a:r>
            <a:endParaRPr lang="en-US" sz="2400" dirty="0"/>
          </a:p>
        </p:txBody>
      </p:sp>
      <p:grpSp>
        <p:nvGrpSpPr>
          <p:cNvPr id="11" name="Group 10">
            <a:extLst>
              <a:ext uri="{FF2B5EF4-FFF2-40B4-BE49-F238E27FC236}">
                <a16:creationId xmlns="" xmlns:a16="http://schemas.microsoft.com/office/drawing/2014/main" id="{BBCB8658-18CD-42B4-B42E-0517E59002CE}"/>
              </a:ext>
            </a:extLst>
          </p:cNvPr>
          <p:cNvGrpSpPr/>
          <p:nvPr/>
        </p:nvGrpSpPr>
        <p:grpSpPr>
          <a:xfrm>
            <a:off x="126534" y="1736813"/>
            <a:ext cx="8841370" cy="3744416"/>
            <a:chOff x="126534" y="1736813"/>
            <a:chExt cx="8841370" cy="3744416"/>
          </a:xfrm>
        </p:grpSpPr>
        <p:sp>
          <p:nvSpPr>
            <p:cNvPr id="6" name="Rectangle 5">
              <a:extLst>
                <a:ext uri="{FF2B5EF4-FFF2-40B4-BE49-F238E27FC236}">
                  <a16:creationId xmlns="" xmlns:a16="http://schemas.microsoft.com/office/drawing/2014/main" id="{F6221CCA-C2EE-4B00-8198-84C8E1526EA7}"/>
                </a:ext>
              </a:extLst>
            </p:cNvPr>
            <p:cNvSpPr/>
            <p:nvPr/>
          </p:nvSpPr>
          <p:spPr>
            <a:xfrm>
              <a:off x="4998316" y="1871452"/>
              <a:ext cx="3858160" cy="3293209"/>
            </a:xfrm>
            <a:prstGeom prst="rect">
              <a:avLst/>
            </a:prstGeom>
            <a:solidFill>
              <a:schemeClr val="bg1"/>
            </a:solidFill>
            <a:ln>
              <a:solidFill>
                <a:srgbClr val="00B050"/>
              </a:solidFill>
            </a:ln>
          </p:spPr>
          <p:txBody>
            <a:bodyPr wrap="square">
              <a:spAutoFit/>
            </a:bodyPr>
            <a:lstStyle/>
            <a:p>
              <a:pPr marL="0" marR="0" indent="0" algn="just">
                <a:spcBef>
                  <a:spcPts val="0"/>
                </a:spcBef>
                <a:spcAft>
                  <a:spcPts val="0"/>
                </a:spcAft>
              </a:pPr>
              <a:r>
                <a:rPr lang="bg-BG" sz="1600" dirty="0">
                  <a:latin typeface="Segoe UI" panose="020B0502040204020203" pitchFamily="34" charset="0"/>
                  <a:ea typeface="Franklin Gothic Book" panose="020B0503020102020204" pitchFamily="34" charset="0"/>
                  <a:cs typeface="Segoe UI" panose="020B0502040204020203" pitchFamily="34" charset="0"/>
                </a:rPr>
                <a:t>Когато областта, на която трябва да се въздейства, е разположена по-дълбоко в тялото, токът преминава и през други тъкани, което предизвиква тяхното дразнене. Затова е разработен </a:t>
              </a:r>
              <a:r>
                <a:rPr lang="bg-BG" sz="1600" i="1" dirty="0">
                  <a:solidFill>
                    <a:srgbClr val="0070C0"/>
                  </a:solidFill>
                  <a:latin typeface="Segoe UI" panose="020B0502040204020203" pitchFamily="34" charset="0"/>
                  <a:ea typeface="Franklin Gothic Book" panose="020B0503020102020204" pitchFamily="34" charset="0"/>
                  <a:cs typeface="Segoe UI" panose="020B0502040204020203" pitchFamily="34" charset="0"/>
                </a:rPr>
                <a:t>метода на интерферентните токове</a:t>
              </a:r>
              <a:r>
                <a:rPr lang="bg-BG" sz="1600" dirty="0">
                  <a:latin typeface="Segoe UI" panose="020B0502040204020203" pitchFamily="34" charset="0"/>
                  <a:ea typeface="Franklin Gothic Book" panose="020B0503020102020204" pitchFamily="34" charset="0"/>
                  <a:cs typeface="Segoe UI" panose="020B0502040204020203" pitchFamily="34" charset="0"/>
                </a:rPr>
                <a:t>. Интерферентен ток в даден участък от тялото се </a:t>
              </a:r>
              <a:r>
                <a:rPr lang="bg-BG" sz="1600"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по</a:t>
              </a:r>
              <a:r>
                <a:rPr lang="bg-BG" sz="1600" dirty="0">
                  <a:latin typeface="Segoe UI" panose="020B0502040204020203" pitchFamily="34" charset="0"/>
                  <a:ea typeface="Franklin Gothic Book" panose="020B0503020102020204" pitchFamily="34" charset="0"/>
                  <a:cs typeface="Segoe UI" panose="020B0502040204020203" pitchFamily="34" charset="0"/>
                </a:rPr>
                <a:t>лучава в резултат на взаимодействието на два тока със звукова честота и с малка разлика в честотите, които протичат перпендикулярно и се пресичат в този участък. </a:t>
              </a:r>
              <a:endParaRPr lang="en-US" sz="1600" dirty="0">
                <a:latin typeface="Segoe UI" panose="020B0502040204020203" pitchFamily="34" charset="0"/>
                <a:ea typeface="Franklin Gothic Book" panose="020B0503020102020204" pitchFamily="34" charset="0"/>
                <a:cs typeface="Segoe UI" panose="020B0502040204020203" pitchFamily="34" charset="0"/>
              </a:endParaRPr>
            </a:p>
          </p:txBody>
        </p:sp>
        <p:pic>
          <p:nvPicPr>
            <p:cNvPr id="9" name="Picture 8">
              <a:extLst>
                <a:ext uri="{FF2B5EF4-FFF2-40B4-BE49-F238E27FC236}">
                  <a16:creationId xmlns="" xmlns:a16="http://schemas.microsoft.com/office/drawing/2014/main" id="{A902FBA6-96A7-43F1-8413-05B7F101AD3C}"/>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2208" t="2269" r="2750" b="2991"/>
            <a:stretch/>
          </p:blipFill>
          <p:spPr>
            <a:xfrm>
              <a:off x="176096" y="1871452"/>
              <a:ext cx="4822220" cy="3609776"/>
            </a:xfrm>
            <a:prstGeom prst="rect">
              <a:avLst/>
            </a:prstGeom>
          </p:spPr>
        </p:pic>
        <p:sp>
          <p:nvSpPr>
            <p:cNvPr id="12" name="Rectangle 11">
              <a:extLst>
                <a:ext uri="{FF2B5EF4-FFF2-40B4-BE49-F238E27FC236}">
                  <a16:creationId xmlns="" xmlns:a16="http://schemas.microsoft.com/office/drawing/2014/main" id="{68D4982F-242E-4EDD-BABF-4BC77AE6BF85}"/>
                </a:ext>
              </a:extLst>
            </p:cNvPr>
            <p:cNvSpPr/>
            <p:nvPr/>
          </p:nvSpPr>
          <p:spPr>
            <a:xfrm>
              <a:off x="126534" y="1736813"/>
              <a:ext cx="8841370" cy="3744416"/>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 xmlns:p14="http://schemas.microsoft.com/office/powerpoint/2010/main" val="3069449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17</a:t>
            </a:fld>
            <a:endParaRPr lang="en-US" altLang="en-US" dirty="0"/>
          </a:p>
        </p:txBody>
      </p:sp>
      <p:grpSp>
        <p:nvGrpSpPr>
          <p:cNvPr id="18" name="Group 17">
            <a:extLst>
              <a:ext uri="{FF2B5EF4-FFF2-40B4-BE49-F238E27FC236}">
                <a16:creationId xmlns="" xmlns:a16="http://schemas.microsoft.com/office/drawing/2014/main" id="{4A64773D-1254-4297-B5FC-29691B5A1819}"/>
              </a:ext>
            </a:extLst>
          </p:cNvPr>
          <p:cNvGrpSpPr/>
          <p:nvPr/>
        </p:nvGrpSpPr>
        <p:grpSpPr>
          <a:xfrm>
            <a:off x="26938" y="308552"/>
            <a:ext cx="7893434" cy="4128560"/>
            <a:chOff x="159148" y="1877026"/>
            <a:chExt cx="7893434" cy="4128560"/>
          </a:xfrm>
        </p:grpSpPr>
        <p:sp>
          <p:nvSpPr>
            <p:cNvPr id="10" name="Rectangle 9">
              <a:extLst>
                <a:ext uri="{FF2B5EF4-FFF2-40B4-BE49-F238E27FC236}">
                  <a16:creationId xmlns="" xmlns:a16="http://schemas.microsoft.com/office/drawing/2014/main" id="{85DC1F82-CA8E-4E6D-972D-0DD53A18F747}"/>
                </a:ext>
              </a:extLst>
            </p:cNvPr>
            <p:cNvSpPr/>
            <p:nvPr/>
          </p:nvSpPr>
          <p:spPr>
            <a:xfrm>
              <a:off x="4572000" y="1905506"/>
              <a:ext cx="3400889" cy="4031873"/>
            </a:xfrm>
            <a:prstGeom prst="rect">
              <a:avLst/>
            </a:prstGeom>
            <a:solidFill>
              <a:schemeClr val="bg1"/>
            </a:solidFill>
            <a:ln>
              <a:solidFill>
                <a:srgbClr val="00B050"/>
              </a:solidFill>
            </a:ln>
          </p:spPr>
          <p:txBody>
            <a:bodyPr wrap="square">
              <a:spAutoFit/>
            </a:bodyPr>
            <a:lstStyle/>
            <a:p>
              <a:pPr marL="0" marR="0" indent="0" algn="just">
                <a:spcBef>
                  <a:spcPts val="0"/>
                </a:spcBef>
                <a:spcAft>
                  <a:spcPts val="0"/>
                </a:spcAft>
              </a:pPr>
              <a:r>
                <a:rPr lang="bg-BG" sz="1600" dirty="0">
                  <a:latin typeface="Segoe UI" panose="020B0502040204020203" pitchFamily="34" charset="0"/>
                  <a:ea typeface="Franklin Gothic Book" panose="020B0503020102020204" pitchFamily="34" charset="0"/>
                  <a:cs typeface="Segoe UI" panose="020B0502040204020203" pitchFamily="34" charset="0"/>
                </a:rPr>
                <a:t>Например, при интерференцията на токове с честоти </a:t>
              </a:r>
              <a:r>
                <a:rPr lang="bg-BG" sz="1600" dirty="0">
                  <a:solidFill>
                    <a:srgbClr val="FF0000"/>
                  </a:solidFill>
                  <a:latin typeface="Segoe UI" panose="020B0502040204020203" pitchFamily="34" charset="0"/>
                  <a:ea typeface="Franklin Gothic Book" panose="020B0503020102020204" pitchFamily="34" charset="0"/>
                  <a:cs typeface="Segoe UI" panose="020B0502040204020203" pitchFamily="34" charset="0"/>
                </a:rPr>
                <a:t>4 </a:t>
              </a:r>
              <a:r>
                <a:rPr lang="bg-BG" sz="1600" i="1" dirty="0">
                  <a:solidFill>
                    <a:srgbClr val="FF0000"/>
                  </a:solidFill>
                  <a:latin typeface="Segoe UI" panose="020B0502040204020203" pitchFamily="34" charset="0"/>
                  <a:ea typeface="Franklin Gothic Book" panose="020B0503020102020204" pitchFamily="34" charset="0"/>
                  <a:cs typeface="Segoe UI" panose="020B0502040204020203" pitchFamily="34" charset="0"/>
                </a:rPr>
                <a:t>kHz</a:t>
              </a:r>
              <a:r>
                <a:rPr lang="bg-BG" sz="1600" cap="small" dirty="0">
                  <a:solidFill>
                    <a:srgbClr val="FF0000"/>
                  </a:solidFill>
                  <a:latin typeface="Segoe UI" panose="020B0502040204020203" pitchFamily="34" charset="0"/>
                  <a:ea typeface="Franklin Gothic Book" panose="020B0503020102020204" pitchFamily="34" charset="0"/>
                  <a:cs typeface="Segoe UI" panose="020B0502040204020203" pitchFamily="34" charset="0"/>
                </a:rPr>
                <a:t> </a:t>
              </a:r>
              <a:r>
                <a:rPr lang="bg-BG" sz="1600" cap="small" dirty="0">
                  <a:latin typeface="Segoe UI" panose="020B0502040204020203" pitchFamily="34" charset="0"/>
                  <a:ea typeface="Franklin Gothic Book" panose="020B0503020102020204" pitchFamily="34" charset="0"/>
                  <a:cs typeface="Segoe UI" panose="020B0502040204020203" pitchFamily="34" charset="0"/>
                </a:rPr>
                <a:t>и</a:t>
              </a:r>
              <a:r>
                <a:rPr lang="bg-BG" sz="1600" dirty="0">
                  <a:latin typeface="Segoe UI" panose="020B0502040204020203" pitchFamily="34" charset="0"/>
                  <a:ea typeface="Franklin Gothic Book" panose="020B0503020102020204" pitchFamily="34" charset="0"/>
                  <a:cs typeface="Segoe UI" panose="020B0502040204020203" pitchFamily="34" charset="0"/>
                </a:rPr>
                <a:t> </a:t>
              </a:r>
              <a:r>
                <a:rPr lang="bg-BG" sz="1600" dirty="0">
                  <a:solidFill>
                    <a:srgbClr val="0070C0"/>
                  </a:solidFill>
                  <a:latin typeface="Segoe UI" panose="020B0502040204020203" pitchFamily="34" charset="0"/>
                  <a:ea typeface="Franklin Gothic Book" panose="020B0503020102020204" pitchFamily="34" charset="0"/>
                  <a:cs typeface="Segoe UI" panose="020B0502040204020203" pitchFamily="34" charset="0"/>
                </a:rPr>
                <a:t>4,1 </a:t>
              </a:r>
              <a:r>
                <a:rPr lang="en-US" sz="1600" dirty="0">
                  <a:solidFill>
                    <a:srgbClr val="0070C0"/>
                  </a:solidFill>
                  <a:latin typeface="Segoe UI" panose="020B0502040204020203" pitchFamily="34" charset="0"/>
                  <a:ea typeface="Franklin Gothic Book" panose="020B0503020102020204" pitchFamily="34" charset="0"/>
                  <a:cs typeface="Segoe UI" panose="020B0502040204020203" pitchFamily="34" charset="0"/>
                </a:rPr>
                <a:t>kHz</a:t>
              </a:r>
              <a:r>
                <a:rPr lang="en-US" sz="1600" dirty="0">
                  <a:solidFill>
                    <a:srgbClr val="FF0000"/>
                  </a:solidFill>
                  <a:latin typeface="Segoe UI" panose="020B0502040204020203" pitchFamily="34" charset="0"/>
                  <a:ea typeface="Franklin Gothic Book" panose="020B0503020102020204" pitchFamily="34" charset="0"/>
                  <a:cs typeface="Segoe UI" panose="020B0502040204020203" pitchFamily="34" charset="0"/>
                </a:rPr>
                <a:t> </a:t>
              </a:r>
              <a:r>
                <a:rPr lang="bg-BG" sz="1600" dirty="0">
                  <a:latin typeface="Segoe UI" panose="020B0502040204020203" pitchFamily="34" charset="0"/>
                  <a:ea typeface="Franklin Gothic Book" panose="020B0503020102020204" pitchFamily="34" charset="0"/>
                  <a:cs typeface="Segoe UI" panose="020B0502040204020203" pitchFamily="34" charset="0"/>
                </a:rPr>
                <a:t>се получава амплитудно модулиран ток с честота </a:t>
              </a:r>
              <a:r>
                <a:rPr lang="bg-BG" sz="1600" i="1" dirty="0">
                  <a:solidFill>
                    <a:srgbClr val="FFC000"/>
                  </a:solidFill>
                  <a:latin typeface="Segoe UI" panose="020B0502040204020203" pitchFamily="34" charset="0"/>
                  <a:ea typeface="Franklin Gothic Book" panose="020B0503020102020204" pitchFamily="34" charset="0"/>
                  <a:cs typeface="Segoe UI" panose="020B0502040204020203" pitchFamily="34" charset="0"/>
                </a:rPr>
                <a:t>100 </a:t>
              </a:r>
              <a:r>
                <a:rPr lang="en-US" sz="1600" i="1" dirty="0">
                  <a:solidFill>
                    <a:srgbClr val="FFC000"/>
                  </a:solidFill>
                  <a:latin typeface="Segoe UI" panose="020B0502040204020203" pitchFamily="34" charset="0"/>
                  <a:ea typeface="Franklin Gothic Book" panose="020B0503020102020204" pitchFamily="34" charset="0"/>
                  <a:cs typeface="Segoe UI" panose="020B0502040204020203" pitchFamily="34" charset="0"/>
                </a:rPr>
                <a:t>Hz</a:t>
              </a:r>
              <a:r>
                <a:rPr lang="en-US" sz="1600" dirty="0">
                  <a:latin typeface="Segoe UI" panose="020B0502040204020203" pitchFamily="34" charset="0"/>
                  <a:ea typeface="Franklin Gothic Book" panose="020B0503020102020204" pitchFamily="34" charset="0"/>
                  <a:cs typeface="Segoe UI" panose="020B0502040204020203" pitchFamily="34" charset="0"/>
                </a:rPr>
                <a:t>, </a:t>
              </a:r>
              <a:r>
                <a:rPr lang="bg-BG" sz="1600" dirty="0">
                  <a:latin typeface="Segoe UI" panose="020B0502040204020203" pitchFamily="34" charset="0"/>
                  <a:ea typeface="Franklin Gothic Book" panose="020B0503020102020204" pitchFamily="34" charset="0"/>
                  <a:cs typeface="Segoe UI" panose="020B0502040204020203" pitchFamily="34" charset="0"/>
                </a:rPr>
                <a:t>равна на разликата между честотите на двата тока. По такъв начин възбуждащият ефект на нискочестотния ток с честота 100 </a:t>
              </a:r>
              <a:r>
                <a:rPr lang="en-US" sz="1600" dirty="0">
                  <a:latin typeface="Segoe UI" panose="020B0502040204020203" pitchFamily="34" charset="0"/>
                  <a:ea typeface="Franklin Gothic Book" panose="020B0503020102020204" pitchFamily="34" charset="0"/>
                  <a:cs typeface="Segoe UI" panose="020B0502040204020203" pitchFamily="34" charset="0"/>
                </a:rPr>
                <a:t>Hz </a:t>
              </a:r>
              <a:r>
                <a:rPr lang="bg-BG" sz="1600" dirty="0">
                  <a:latin typeface="Segoe UI" panose="020B0502040204020203" pitchFamily="34" charset="0"/>
                  <a:ea typeface="Franklin Gothic Book" panose="020B0503020102020204" pitchFamily="34" charset="0"/>
                  <a:cs typeface="Segoe UI" panose="020B0502040204020203" pitchFamily="34" charset="0"/>
                </a:rPr>
                <a:t>се локализира в определена област във вътрешността на тялото. Освен това, се получава възможност лечението да се провежда със значително по-голяма сила на прилаганите токове, поради по-слабото дразнене на кожните рецептори.</a:t>
              </a:r>
              <a:endParaRPr lang="en-US" sz="1600" dirty="0">
                <a:latin typeface="Segoe UI" panose="020B0502040204020203" pitchFamily="34" charset="0"/>
                <a:ea typeface="Franklin Gothic Book" panose="020B0503020102020204" pitchFamily="34" charset="0"/>
                <a:cs typeface="Segoe UI" panose="020B0502040204020203" pitchFamily="34" charset="0"/>
              </a:endParaRPr>
            </a:p>
          </p:txBody>
        </p:sp>
        <p:grpSp>
          <p:nvGrpSpPr>
            <p:cNvPr id="16" name="Group 15">
              <a:extLst>
                <a:ext uri="{FF2B5EF4-FFF2-40B4-BE49-F238E27FC236}">
                  <a16:creationId xmlns="" xmlns:a16="http://schemas.microsoft.com/office/drawing/2014/main" id="{4ED6059D-CE76-4B9F-9C1F-46C36EA56875}"/>
                </a:ext>
              </a:extLst>
            </p:cNvPr>
            <p:cNvGrpSpPr/>
            <p:nvPr/>
          </p:nvGrpSpPr>
          <p:grpSpPr>
            <a:xfrm>
              <a:off x="214536" y="2024844"/>
              <a:ext cx="4357464" cy="2635696"/>
              <a:chOff x="214536" y="2024844"/>
              <a:chExt cx="4357464" cy="2635696"/>
            </a:xfrm>
          </p:grpSpPr>
          <p:pic>
            <p:nvPicPr>
              <p:cNvPr id="7" name="Picture 6">
                <a:extLst>
                  <a:ext uri="{FF2B5EF4-FFF2-40B4-BE49-F238E27FC236}">
                    <a16:creationId xmlns="" xmlns:a16="http://schemas.microsoft.com/office/drawing/2014/main" id="{A2BBE3B7-BB5D-44D2-8D06-009B4344C4CB}"/>
                  </a:ext>
                </a:extLst>
              </p:cNvPr>
              <p:cNvPicPr>
                <a:picLocks noChangeAspect="1"/>
              </p:cNvPicPr>
              <p:nvPr/>
            </p:nvPicPr>
            <p:blipFill rotWithShape="1">
              <a:blip r:embed="rId2" cstate="print"/>
              <a:srcRect l="24013" t="73825" r="28333" b="7199"/>
              <a:stretch/>
            </p:blipFill>
            <p:spPr>
              <a:xfrm>
                <a:off x="214536" y="2024844"/>
                <a:ext cx="4357464" cy="2635696"/>
              </a:xfrm>
              <a:prstGeom prst="rect">
                <a:avLst/>
              </a:prstGeom>
            </p:spPr>
          </p:pic>
          <p:sp>
            <p:nvSpPr>
              <p:cNvPr id="5" name="Rectangle 4">
                <a:extLst>
                  <a:ext uri="{FF2B5EF4-FFF2-40B4-BE49-F238E27FC236}">
                    <a16:creationId xmlns="" xmlns:a16="http://schemas.microsoft.com/office/drawing/2014/main" id="{49341ABB-B2B0-474F-8650-13C72BFDF1E7}"/>
                  </a:ext>
                </a:extLst>
              </p:cNvPr>
              <p:cNvSpPr/>
              <p:nvPr/>
            </p:nvSpPr>
            <p:spPr>
              <a:xfrm>
                <a:off x="248345" y="4221088"/>
                <a:ext cx="816249" cy="369332"/>
              </a:xfrm>
              <a:prstGeom prst="rect">
                <a:avLst/>
              </a:prstGeom>
              <a:solidFill>
                <a:schemeClr val="bg1"/>
              </a:solidFill>
            </p:spPr>
            <p:txBody>
              <a:bodyPr wrap="none">
                <a:spAutoFit/>
              </a:bodyPr>
              <a:lstStyle/>
              <a:p>
                <a:r>
                  <a:rPr lang="bg-BG" sz="1800" dirty="0">
                    <a:solidFill>
                      <a:srgbClr val="FF0000"/>
                    </a:solidFill>
                    <a:latin typeface="Segoe UI" panose="020B0502040204020203" pitchFamily="34" charset="0"/>
                    <a:ea typeface="Franklin Gothic Book" panose="020B0503020102020204" pitchFamily="34" charset="0"/>
                    <a:cs typeface="Segoe UI" panose="020B0502040204020203" pitchFamily="34" charset="0"/>
                  </a:rPr>
                  <a:t>4 </a:t>
                </a:r>
                <a:r>
                  <a:rPr lang="bg-BG" sz="1800" i="1" dirty="0">
                    <a:solidFill>
                      <a:srgbClr val="FF0000"/>
                    </a:solidFill>
                    <a:latin typeface="Segoe UI" panose="020B0502040204020203" pitchFamily="34" charset="0"/>
                    <a:ea typeface="Franklin Gothic Book" panose="020B0503020102020204" pitchFamily="34" charset="0"/>
                    <a:cs typeface="Segoe UI" panose="020B0502040204020203" pitchFamily="34" charset="0"/>
                  </a:rPr>
                  <a:t>kHz</a:t>
                </a:r>
                <a:r>
                  <a:rPr lang="bg-BG" sz="1800" cap="small" dirty="0">
                    <a:solidFill>
                      <a:srgbClr val="FF0000"/>
                    </a:solidFill>
                    <a:latin typeface="Segoe UI" panose="020B0502040204020203" pitchFamily="34" charset="0"/>
                    <a:ea typeface="Franklin Gothic Book" panose="020B0503020102020204" pitchFamily="34" charset="0"/>
                    <a:cs typeface="Segoe UI" panose="020B0502040204020203" pitchFamily="34" charset="0"/>
                  </a:rPr>
                  <a:t> </a:t>
                </a:r>
                <a:endParaRPr lang="en-US" sz="1800" dirty="0">
                  <a:solidFill>
                    <a:srgbClr val="FF0000"/>
                  </a:solidFill>
                </a:endParaRPr>
              </a:p>
            </p:txBody>
          </p:sp>
          <p:sp>
            <p:nvSpPr>
              <p:cNvPr id="9" name="Rectangle 8">
                <a:extLst>
                  <a:ext uri="{FF2B5EF4-FFF2-40B4-BE49-F238E27FC236}">
                    <a16:creationId xmlns="" xmlns:a16="http://schemas.microsoft.com/office/drawing/2014/main" id="{8718BAB6-3909-4D1B-B5BE-16CD0BEE9D2D}"/>
                  </a:ext>
                </a:extLst>
              </p:cNvPr>
              <p:cNvSpPr/>
              <p:nvPr/>
            </p:nvSpPr>
            <p:spPr>
              <a:xfrm>
                <a:off x="1402291" y="4221088"/>
                <a:ext cx="990977" cy="369332"/>
              </a:xfrm>
              <a:prstGeom prst="rect">
                <a:avLst/>
              </a:prstGeom>
              <a:solidFill>
                <a:schemeClr val="bg1"/>
              </a:solidFill>
            </p:spPr>
            <p:txBody>
              <a:bodyPr wrap="none">
                <a:spAutoFit/>
              </a:bodyPr>
              <a:lstStyle/>
              <a:p>
                <a:r>
                  <a:rPr lang="bg-BG" sz="1800" dirty="0">
                    <a:solidFill>
                      <a:srgbClr val="0070C0"/>
                    </a:solidFill>
                    <a:latin typeface="Segoe UI" panose="020B0502040204020203" pitchFamily="34" charset="0"/>
                    <a:ea typeface="Franklin Gothic Book" panose="020B0503020102020204" pitchFamily="34" charset="0"/>
                    <a:cs typeface="Segoe UI" panose="020B0502040204020203" pitchFamily="34" charset="0"/>
                  </a:rPr>
                  <a:t>4</a:t>
                </a:r>
                <a:r>
                  <a:rPr lang="en-US" sz="1800" dirty="0">
                    <a:solidFill>
                      <a:srgbClr val="0070C0"/>
                    </a:solidFill>
                    <a:latin typeface="Segoe UI" panose="020B0502040204020203" pitchFamily="34" charset="0"/>
                    <a:ea typeface="Franklin Gothic Book" panose="020B0503020102020204" pitchFamily="34" charset="0"/>
                    <a:cs typeface="Segoe UI" panose="020B0502040204020203" pitchFamily="34" charset="0"/>
                  </a:rPr>
                  <a:t>.1</a:t>
                </a:r>
                <a:r>
                  <a:rPr lang="bg-BG" sz="1800" dirty="0">
                    <a:solidFill>
                      <a:srgbClr val="0070C0"/>
                    </a:solidFill>
                    <a:latin typeface="Segoe UI" panose="020B0502040204020203" pitchFamily="34" charset="0"/>
                    <a:ea typeface="Franklin Gothic Book" panose="020B0503020102020204" pitchFamily="34" charset="0"/>
                    <a:cs typeface="Segoe UI" panose="020B0502040204020203" pitchFamily="34" charset="0"/>
                  </a:rPr>
                  <a:t> </a:t>
                </a:r>
                <a:r>
                  <a:rPr lang="bg-BG" sz="1800" i="1" dirty="0">
                    <a:solidFill>
                      <a:srgbClr val="0070C0"/>
                    </a:solidFill>
                    <a:latin typeface="Segoe UI" panose="020B0502040204020203" pitchFamily="34" charset="0"/>
                    <a:ea typeface="Franklin Gothic Book" panose="020B0503020102020204" pitchFamily="34" charset="0"/>
                    <a:cs typeface="Segoe UI" panose="020B0502040204020203" pitchFamily="34" charset="0"/>
                  </a:rPr>
                  <a:t>kHz</a:t>
                </a:r>
                <a:r>
                  <a:rPr lang="bg-BG" sz="1800" cap="small" dirty="0">
                    <a:solidFill>
                      <a:srgbClr val="0070C0"/>
                    </a:solidFill>
                    <a:latin typeface="Segoe UI" panose="020B0502040204020203" pitchFamily="34" charset="0"/>
                    <a:ea typeface="Franklin Gothic Book" panose="020B0503020102020204" pitchFamily="34" charset="0"/>
                    <a:cs typeface="Segoe UI" panose="020B0502040204020203" pitchFamily="34" charset="0"/>
                  </a:rPr>
                  <a:t> </a:t>
                </a:r>
                <a:endParaRPr lang="en-US" sz="1800" dirty="0">
                  <a:solidFill>
                    <a:srgbClr val="0070C0"/>
                  </a:solidFill>
                </a:endParaRPr>
              </a:p>
            </p:txBody>
          </p:sp>
          <p:grpSp>
            <p:nvGrpSpPr>
              <p:cNvPr id="12" name="Group 11">
                <a:extLst>
                  <a:ext uri="{FF2B5EF4-FFF2-40B4-BE49-F238E27FC236}">
                    <a16:creationId xmlns="" xmlns:a16="http://schemas.microsoft.com/office/drawing/2014/main" id="{709CC416-8ED0-4D8A-B562-07ACDF048C7F}"/>
                  </a:ext>
                </a:extLst>
              </p:cNvPr>
              <p:cNvGrpSpPr/>
              <p:nvPr/>
            </p:nvGrpSpPr>
            <p:grpSpPr>
              <a:xfrm>
                <a:off x="863588" y="3272645"/>
                <a:ext cx="724878" cy="312710"/>
                <a:chOff x="1043608" y="4925663"/>
                <a:chExt cx="724878" cy="312710"/>
              </a:xfrm>
            </p:grpSpPr>
            <p:sp>
              <p:nvSpPr>
                <p:cNvPr id="8" name="Oval 7">
                  <a:extLst>
                    <a:ext uri="{FF2B5EF4-FFF2-40B4-BE49-F238E27FC236}">
                      <a16:creationId xmlns="" xmlns:a16="http://schemas.microsoft.com/office/drawing/2014/main" id="{B396EC93-D0B7-4FFF-A1EB-C4AF998BCA46}"/>
                    </a:ext>
                  </a:extLst>
                </p:cNvPr>
                <p:cNvSpPr/>
                <p:nvPr/>
              </p:nvSpPr>
              <p:spPr>
                <a:xfrm>
                  <a:off x="1112126" y="4925663"/>
                  <a:ext cx="580329" cy="3127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0E0303A9-25D9-438A-B768-A132D3419D00}"/>
                    </a:ext>
                  </a:extLst>
                </p:cNvPr>
                <p:cNvSpPr/>
                <p:nvPr/>
              </p:nvSpPr>
              <p:spPr>
                <a:xfrm>
                  <a:off x="1043608" y="4941168"/>
                  <a:ext cx="724878" cy="276999"/>
                </a:xfrm>
                <a:prstGeom prst="rect">
                  <a:avLst/>
                </a:prstGeom>
                <a:noFill/>
                <a:ln>
                  <a:noFill/>
                </a:ln>
              </p:spPr>
              <p:txBody>
                <a:bodyPr wrap="none">
                  <a:spAutoFit/>
                </a:bodyPr>
                <a:lstStyle/>
                <a:p>
                  <a:r>
                    <a:rPr lang="en-US" sz="1200" b="1" i="1" dirty="0">
                      <a:solidFill>
                        <a:schemeClr val="bg1"/>
                      </a:solidFill>
                      <a:latin typeface="Segoe UI" panose="020B0502040204020203" pitchFamily="34" charset="0"/>
                      <a:ea typeface="Franklin Gothic Book" panose="020B0503020102020204" pitchFamily="34" charset="0"/>
                      <a:cs typeface="Segoe UI" panose="020B0502040204020203" pitchFamily="34" charset="0"/>
                    </a:rPr>
                    <a:t>100 </a:t>
                  </a:r>
                  <a:r>
                    <a:rPr lang="bg-BG" sz="1200" b="1" i="1" dirty="0">
                      <a:solidFill>
                        <a:schemeClr val="bg1"/>
                      </a:solidFill>
                      <a:latin typeface="Segoe UI" panose="020B0502040204020203" pitchFamily="34" charset="0"/>
                      <a:ea typeface="Franklin Gothic Book" panose="020B0503020102020204" pitchFamily="34" charset="0"/>
                      <a:cs typeface="Segoe UI" panose="020B0502040204020203" pitchFamily="34" charset="0"/>
                    </a:rPr>
                    <a:t>Hz</a:t>
                  </a:r>
                  <a:r>
                    <a:rPr lang="bg-BG" sz="1200" b="1" i="1" cap="small" dirty="0">
                      <a:solidFill>
                        <a:schemeClr val="bg1"/>
                      </a:solidFill>
                      <a:latin typeface="Segoe UI" panose="020B0502040204020203" pitchFamily="34" charset="0"/>
                      <a:ea typeface="Franklin Gothic Book" panose="020B0503020102020204" pitchFamily="34" charset="0"/>
                      <a:cs typeface="Segoe UI" panose="020B0502040204020203" pitchFamily="34" charset="0"/>
                    </a:rPr>
                    <a:t> </a:t>
                  </a:r>
                  <a:endParaRPr lang="en-US" sz="1200" b="1" i="1" dirty="0">
                    <a:solidFill>
                      <a:schemeClr val="bg1"/>
                    </a:solidFill>
                  </a:endParaRPr>
                </a:p>
              </p:txBody>
            </p:sp>
          </p:grpSp>
          <p:grpSp>
            <p:nvGrpSpPr>
              <p:cNvPr id="13" name="Group 12">
                <a:extLst>
                  <a:ext uri="{FF2B5EF4-FFF2-40B4-BE49-F238E27FC236}">
                    <a16:creationId xmlns="" xmlns:a16="http://schemas.microsoft.com/office/drawing/2014/main" id="{357FD732-135D-44F3-9CE3-B7CDB3252320}"/>
                  </a:ext>
                </a:extLst>
              </p:cNvPr>
              <p:cNvGrpSpPr/>
              <p:nvPr/>
            </p:nvGrpSpPr>
            <p:grpSpPr>
              <a:xfrm>
                <a:off x="3275856" y="3448525"/>
                <a:ext cx="688952" cy="273659"/>
                <a:chOff x="1043608" y="4925663"/>
                <a:chExt cx="724878" cy="273659"/>
              </a:xfrm>
            </p:grpSpPr>
            <p:sp>
              <p:nvSpPr>
                <p:cNvPr id="14" name="Oval 13">
                  <a:extLst>
                    <a:ext uri="{FF2B5EF4-FFF2-40B4-BE49-F238E27FC236}">
                      <a16:creationId xmlns="" xmlns:a16="http://schemas.microsoft.com/office/drawing/2014/main" id="{C282C2FB-CEE4-41D3-B2F5-F22C640F5A54}"/>
                    </a:ext>
                  </a:extLst>
                </p:cNvPr>
                <p:cNvSpPr/>
                <p:nvPr/>
              </p:nvSpPr>
              <p:spPr>
                <a:xfrm>
                  <a:off x="1163414" y="4925663"/>
                  <a:ext cx="529041" cy="2736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 xmlns:a16="http://schemas.microsoft.com/office/drawing/2014/main" id="{C1D86402-2253-44A8-B23B-B74B1611DCD3}"/>
                    </a:ext>
                  </a:extLst>
                </p:cNvPr>
                <p:cNvSpPr/>
                <p:nvPr/>
              </p:nvSpPr>
              <p:spPr>
                <a:xfrm>
                  <a:off x="1043608" y="4941168"/>
                  <a:ext cx="724878" cy="246221"/>
                </a:xfrm>
                <a:prstGeom prst="rect">
                  <a:avLst/>
                </a:prstGeom>
                <a:noFill/>
                <a:ln>
                  <a:noFill/>
                </a:ln>
              </p:spPr>
              <p:txBody>
                <a:bodyPr wrap="square">
                  <a:spAutoFit/>
                </a:bodyPr>
                <a:lstStyle/>
                <a:p>
                  <a:pPr algn="ctr"/>
                  <a:r>
                    <a:rPr lang="en-US" sz="1000" b="1" i="1" dirty="0">
                      <a:solidFill>
                        <a:schemeClr val="bg1"/>
                      </a:solidFill>
                      <a:latin typeface="Segoe UI" panose="020B0502040204020203" pitchFamily="34" charset="0"/>
                      <a:ea typeface="Franklin Gothic Book" panose="020B0503020102020204" pitchFamily="34" charset="0"/>
                      <a:cs typeface="Segoe UI" panose="020B0502040204020203" pitchFamily="34" charset="0"/>
                    </a:rPr>
                    <a:t>100 </a:t>
                  </a:r>
                  <a:r>
                    <a:rPr lang="bg-BG" sz="1000" b="1" i="1" dirty="0">
                      <a:solidFill>
                        <a:schemeClr val="bg1"/>
                      </a:solidFill>
                      <a:latin typeface="Segoe UI" panose="020B0502040204020203" pitchFamily="34" charset="0"/>
                      <a:ea typeface="Franklin Gothic Book" panose="020B0503020102020204" pitchFamily="34" charset="0"/>
                      <a:cs typeface="Segoe UI" panose="020B0502040204020203" pitchFamily="34" charset="0"/>
                    </a:rPr>
                    <a:t>Hz</a:t>
                  </a:r>
                  <a:r>
                    <a:rPr lang="bg-BG" sz="1000" b="1" i="1" cap="small" dirty="0">
                      <a:solidFill>
                        <a:schemeClr val="bg1"/>
                      </a:solidFill>
                      <a:latin typeface="Segoe UI" panose="020B0502040204020203" pitchFamily="34" charset="0"/>
                      <a:ea typeface="Franklin Gothic Book" panose="020B0503020102020204" pitchFamily="34" charset="0"/>
                      <a:cs typeface="Segoe UI" panose="020B0502040204020203" pitchFamily="34" charset="0"/>
                    </a:rPr>
                    <a:t> </a:t>
                  </a:r>
                  <a:endParaRPr lang="en-US" sz="1000" b="1" i="1" dirty="0">
                    <a:solidFill>
                      <a:schemeClr val="bg1"/>
                    </a:solidFill>
                  </a:endParaRPr>
                </a:p>
              </p:txBody>
            </p:sp>
          </p:grpSp>
        </p:grpSp>
        <p:sp>
          <p:nvSpPr>
            <p:cNvPr id="17" name="Rectangle 16">
              <a:extLst>
                <a:ext uri="{FF2B5EF4-FFF2-40B4-BE49-F238E27FC236}">
                  <a16:creationId xmlns="" xmlns:a16="http://schemas.microsoft.com/office/drawing/2014/main" id="{D843B626-C5BD-4AED-A5AE-9D073C1583B9}"/>
                </a:ext>
              </a:extLst>
            </p:cNvPr>
            <p:cNvSpPr/>
            <p:nvPr/>
          </p:nvSpPr>
          <p:spPr>
            <a:xfrm>
              <a:off x="159148" y="1877026"/>
              <a:ext cx="7893434" cy="4128560"/>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a:extLst>
              <a:ext uri="{FF2B5EF4-FFF2-40B4-BE49-F238E27FC236}">
                <a16:creationId xmlns="" xmlns:a16="http://schemas.microsoft.com/office/drawing/2014/main" id="{F908CC5B-2A05-47D0-89B9-6EC2A865FEB9}"/>
              </a:ext>
            </a:extLst>
          </p:cNvPr>
          <p:cNvSpPr/>
          <p:nvPr/>
        </p:nvSpPr>
        <p:spPr>
          <a:xfrm>
            <a:off x="26938" y="4556450"/>
            <a:ext cx="9009558" cy="1569660"/>
          </a:xfrm>
          <a:prstGeom prst="rect">
            <a:avLst/>
          </a:prstGeom>
          <a:ln>
            <a:solidFill>
              <a:srgbClr val="FFC000"/>
            </a:solidFill>
          </a:ln>
        </p:spPr>
        <p:txBody>
          <a:bodyPr wrap="square">
            <a:spAutoFit/>
          </a:bodyPr>
          <a:lstStyle/>
          <a:p>
            <a:pPr algn="just"/>
            <a:r>
              <a:rPr lang="bg-BG" sz="1600" dirty="0">
                <a:solidFill>
                  <a:srgbClr val="000000"/>
                </a:solidFill>
                <a:latin typeface="Segoe UI" panose="020B0502040204020203" pitchFamily="34" charset="0"/>
                <a:cs typeface="Segoe UI" panose="020B0502040204020203" pitchFamily="34" charset="0"/>
              </a:rPr>
              <a:t>Ниските честоти </a:t>
            </a:r>
            <a:r>
              <a:rPr lang="bg-BG" sz="1600" i="1" dirty="0">
                <a:solidFill>
                  <a:srgbClr val="0070C0"/>
                </a:solidFill>
                <a:latin typeface="Segoe UI" panose="020B0502040204020203" pitchFamily="34" charset="0"/>
                <a:cs typeface="Segoe UI" panose="020B0502040204020203" pitchFamily="34" charset="0"/>
              </a:rPr>
              <a:t>до 50 </a:t>
            </a:r>
            <a:r>
              <a:rPr lang="en-US" sz="1600" i="1" dirty="0">
                <a:solidFill>
                  <a:srgbClr val="0070C0"/>
                </a:solidFill>
                <a:latin typeface="Segoe UI" panose="020B0502040204020203" pitchFamily="34" charset="0"/>
                <a:cs typeface="Segoe UI" panose="020B0502040204020203" pitchFamily="34" charset="0"/>
              </a:rPr>
              <a:t>Hz </a:t>
            </a:r>
            <a:r>
              <a:rPr lang="bg-BG" sz="1600" dirty="0">
                <a:solidFill>
                  <a:srgbClr val="000000"/>
                </a:solidFill>
                <a:latin typeface="Segoe UI" panose="020B0502040204020203" pitchFamily="34" charset="0"/>
                <a:cs typeface="Segoe UI" panose="020B0502040204020203" pitchFamily="34" charset="0"/>
              </a:rPr>
              <a:t>действат </a:t>
            </a:r>
            <a:r>
              <a:rPr lang="bg-BG" sz="1600" u="sng" dirty="0">
                <a:solidFill>
                  <a:srgbClr val="000000"/>
                </a:solidFill>
                <a:latin typeface="Segoe UI" panose="020B0502040204020203" pitchFamily="34" charset="0"/>
                <a:cs typeface="Segoe UI" panose="020B0502040204020203" pitchFamily="34" charset="0"/>
              </a:rPr>
              <a:t>стимулиращо на мускулатурата</a:t>
            </a:r>
            <a:r>
              <a:rPr lang="bg-BG" sz="1600" dirty="0">
                <a:solidFill>
                  <a:srgbClr val="000000"/>
                </a:solidFill>
                <a:latin typeface="Segoe UI" panose="020B0502040204020203" pitchFamily="34" charset="0"/>
                <a:cs typeface="Segoe UI" panose="020B0502040204020203" pitchFamily="34" charset="0"/>
              </a:rPr>
              <a:t>, а от </a:t>
            </a:r>
            <a:r>
              <a:rPr lang="bg-BG" sz="1600" i="1" dirty="0">
                <a:solidFill>
                  <a:srgbClr val="0070C0"/>
                </a:solidFill>
                <a:latin typeface="Segoe UI" panose="020B0502040204020203" pitchFamily="34" charset="0"/>
                <a:cs typeface="Segoe UI" panose="020B0502040204020203" pitchFamily="34" charset="0"/>
              </a:rPr>
              <a:t>50-100 </a:t>
            </a:r>
            <a:r>
              <a:rPr lang="en-US" sz="1600" i="1" dirty="0">
                <a:solidFill>
                  <a:srgbClr val="0070C0"/>
                </a:solidFill>
                <a:latin typeface="Segoe UI" panose="020B0502040204020203" pitchFamily="34" charset="0"/>
                <a:cs typeface="Segoe UI" panose="020B0502040204020203" pitchFamily="34" charset="0"/>
              </a:rPr>
              <a:t>Hz </a:t>
            </a:r>
            <a:r>
              <a:rPr lang="bg-BG" sz="1600" dirty="0">
                <a:solidFill>
                  <a:srgbClr val="000000"/>
                </a:solidFill>
                <a:latin typeface="Segoe UI" panose="020B0502040204020203" pitchFamily="34" charset="0"/>
                <a:cs typeface="Segoe UI" panose="020B0502040204020203" pitchFamily="34" charset="0"/>
              </a:rPr>
              <a:t>оказват </a:t>
            </a:r>
            <a:r>
              <a:rPr lang="bg-BG" sz="1600" u="sng" dirty="0">
                <a:solidFill>
                  <a:srgbClr val="000000"/>
                </a:solidFill>
                <a:latin typeface="Segoe UI" panose="020B0502040204020203" pitchFamily="34" charset="0"/>
                <a:cs typeface="Segoe UI" panose="020B0502040204020203" pitchFamily="34" charset="0"/>
              </a:rPr>
              <a:t>обезболяващ ефек</a:t>
            </a:r>
            <a:r>
              <a:rPr lang="bg-BG" sz="1600" dirty="0">
                <a:solidFill>
                  <a:srgbClr val="000000"/>
                </a:solidFill>
                <a:latin typeface="Segoe UI" panose="020B0502040204020203" pitchFamily="34" charset="0"/>
                <a:cs typeface="Segoe UI" panose="020B0502040204020203" pitchFamily="34" charset="0"/>
              </a:rPr>
              <a:t>т. Интерферентния ток подобрява периферното кръвообращение, тъканния метаболизъм и отделянето биологичноактивни вещества, което създава противовъзпалителен и аналгетичен ефект. Интерферентния ток стимулира регенерацията на периферните нерви, подобрява функционалното състояние на нервно-мускулния апарат и ускорява зарастването на костите.</a:t>
            </a:r>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 xmlns:p14="http://schemas.microsoft.com/office/powerpoint/2010/main" val="2918205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18</a:t>
            </a:fld>
            <a:endParaRPr lang="en-US" altLang="en-US" dirty="0"/>
          </a:p>
        </p:txBody>
      </p:sp>
      <p:sp>
        <p:nvSpPr>
          <p:cNvPr id="10" name="Rectangle 9">
            <a:extLst>
              <a:ext uri="{FF2B5EF4-FFF2-40B4-BE49-F238E27FC236}">
                <a16:creationId xmlns="" xmlns:a16="http://schemas.microsoft.com/office/drawing/2014/main" id="{C3196D9F-8330-41A0-B070-3771F7F6C7C9}"/>
              </a:ext>
            </a:extLst>
          </p:cNvPr>
          <p:cNvSpPr/>
          <p:nvPr/>
        </p:nvSpPr>
        <p:spPr>
          <a:xfrm>
            <a:off x="3616913" y="991275"/>
            <a:ext cx="1879489" cy="461665"/>
          </a:xfrm>
          <a:prstGeom prst="rect">
            <a:avLst/>
          </a:prstGeom>
        </p:spPr>
        <p:txBody>
          <a:bodyPr wrap="none">
            <a:spAutoFit/>
          </a:bodyPr>
          <a:lstStyle/>
          <a:p>
            <a:r>
              <a:rPr lang="bg-BG" sz="2400" b="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Диатермия</a:t>
            </a:r>
            <a:endParaRPr lang="en-US" sz="2400" dirty="0"/>
          </a:p>
        </p:txBody>
      </p:sp>
      <p:grpSp>
        <p:nvGrpSpPr>
          <p:cNvPr id="21" name="Group 20">
            <a:extLst>
              <a:ext uri="{FF2B5EF4-FFF2-40B4-BE49-F238E27FC236}">
                <a16:creationId xmlns="" xmlns:a16="http://schemas.microsoft.com/office/drawing/2014/main" id="{8D2EDD77-CBD7-40BB-97A1-8FCEB6883B38}"/>
              </a:ext>
            </a:extLst>
          </p:cNvPr>
          <p:cNvGrpSpPr/>
          <p:nvPr/>
        </p:nvGrpSpPr>
        <p:grpSpPr>
          <a:xfrm>
            <a:off x="436128" y="2060848"/>
            <a:ext cx="8241060" cy="3348812"/>
            <a:chOff x="445740" y="2348440"/>
            <a:chExt cx="8241060" cy="3348812"/>
          </a:xfrm>
        </p:grpSpPr>
        <p:sp>
          <p:nvSpPr>
            <p:cNvPr id="13" name="Rectangle 12">
              <a:extLst>
                <a:ext uri="{FF2B5EF4-FFF2-40B4-BE49-F238E27FC236}">
                  <a16:creationId xmlns="" xmlns:a16="http://schemas.microsoft.com/office/drawing/2014/main" id="{DFDF402A-FE69-41A3-A055-B7CF9E63AA52}"/>
                </a:ext>
              </a:extLst>
            </p:cNvPr>
            <p:cNvSpPr/>
            <p:nvPr/>
          </p:nvSpPr>
          <p:spPr>
            <a:xfrm>
              <a:off x="3811116" y="2493632"/>
              <a:ext cx="4734644" cy="3046988"/>
            </a:xfrm>
            <a:prstGeom prst="rect">
              <a:avLst/>
            </a:prstGeom>
            <a:solidFill>
              <a:schemeClr val="bg1"/>
            </a:solidFill>
            <a:ln>
              <a:solidFill>
                <a:srgbClr val="00B050"/>
              </a:solidFill>
            </a:ln>
          </p:spPr>
          <p:txBody>
            <a:bodyPr wrap="square">
              <a:spAutoFit/>
            </a:bodyPr>
            <a:lstStyle/>
            <a:p>
              <a:pPr marR="0" indent="508000" algn="just">
                <a:spcBef>
                  <a:spcPts val="0"/>
                </a:spcBef>
                <a:spcAft>
                  <a:spcPts val="0"/>
                </a:spcAft>
              </a:pPr>
              <a:r>
                <a:rPr lang="bg-BG" sz="1600" dirty="0">
                  <a:latin typeface="Segoe UI" panose="020B0502040204020203" pitchFamily="34" charset="0"/>
                  <a:ea typeface="Franklin Gothic Book" panose="020B0503020102020204" pitchFamily="34" charset="0"/>
                  <a:cs typeface="Segoe UI" panose="020B0502040204020203" pitchFamily="34" charset="0"/>
                </a:rPr>
                <a:t>Диатермия се нарича използването за лечебни цели на токове с висока честота (около 1 </a:t>
              </a:r>
              <a:r>
                <a:rPr lang="en-US" sz="1600" dirty="0">
                  <a:latin typeface="Segoe UI" panose="020B0502040204020203" pitchFamily="34" charset="0"/>
                  <a:ea typeface="Franklin Gothic Book" panose="020B0503020102020204" pitchFamily="34" charset="0"/>
                  <a:cs typeface="Segoe UI" panose="020B0502040204020203" pitchFamily="34" charset="0"/>
                </a:rPr>
                <a:t>MHz) </a:t>
              </a:r>
              <a:r>
                <a:rPr lang="bg-BG" sz="1600" dirty="0">
                  <a:latin typeface="Segoe UI" panose="020B0502040204020203" pitchFamily="34" charset="0"/>
                  <a:ea typeface="Franklin Gothic Book" panose="020B0503020102020204" pitchFamily="34" charset="0"/>
                  <a:cs typeface="Segoe UI" panose="020B0502040204020203" pitchFamily="34" charset="0"/>
                </a:rPr>
                <a:t>и сила на тока - няколко ампера, но с плътност, не надвишаваща 10 </a:t>
              </a:r>
              <a:r>
                <a:rPr lang="en-US" sz="1600" dirty="0">
                  <a:latin typeface="Segoe UI" panose="020B0502040204020203" pitchFamily="34" charset="0"/>
                  <a:ea typeface="Franklin Gothic Book" panose="020B0503020102020204" pitchFamily="34" charset="0"/>
                  <a:cs typeface="Segoe UI" panose="020B0502040204020203" pitchFamily="34" charset="0"/>
                </a:rPr>
                <a:t>mA/cm</a:t>
              </a:r>
              <a:r>
                <a:rPr lang="en-US" sz="1600" baseline="30000" dirty="0">
                  <a:latin typeface="Segoe UI" panose="020B0502040204020203" pitchFamily="34" charset="0"/>
                  <a:ea typeface="Franklin Gothic Book" panose="020B0503020102020204" pitchFamily="34" charset="0"/>
                  <a:cs typeface="Segoe UI" panose="020B0502040204020203" pitchFamily="34" charset="0"/>
                </a:rPr>
                <a:t>2</a:t>
              </a:r>
              <a:r>
                <a:rPr lang="en-US" sz="1600" dirty="0">
                  <a:latin typeface="Segoe UI" panose="020B0502040204020203" pitchFamily="34" charset="0"/>
                  <a:ea typeface="Franklin Gothic Book" panose="020B0503020102020204" pitchFamily="34" charset="0"/>
                  <a:cs typeface="Segoe UI" panose="020B0502040204020203" pitchFamily="34" charset="0"/>
                </a:rPr>
                <a:t>. </a:t>
              </a:r>
              <a:r>
                <a:rPr lang="bg-BG" sz="1600" dirty="0">
                  <a:latin typeface="Segoe UI" panose="020B0502040204020203" pitchFamily="34" charset="0"/>
                  <a:ea typeface="Franklin Gothic Book" panose="020B0503020102020204" pitchFamily="34" charset="0"/>
                  <a:cs typeface="Segoe UI" panose="020B0502040204020203" pitchFamily="34" charset="0"/>
                </a:rPr>
                <a:t>Този токове нямат дразнещ ефект. Те оказват дълбоко термично действие. Диатермията се нарича още ендотермия, тъй като създава</a:t>
              </a:r>
              <a:r>
                <a:rPr lang="en-US" sz="1600" dirty="0">
                  <a:latin typeface="Segoe UI" panose="020B0502040204020203" pitchFamily="34" charset="0"/>
                  <a:ea typeface="Franklin Gothic Book" panose="020B0503020102020204" pitchFamily="34" charset="0"/>
                  <a:cs typeface="Segoe UI" panose="020B0502040204020203" pitchFamily="34" charset="0"/>
                </a:rPr>
                <a:t> </a:t>
              </a:r>
              <a:r>
                <a:rPr lang="bg-BG" sz="1600" dirty="0">
                  <a:latin typeface="Segoe UI" panose="020B0502040204020203" pitchFamily="34" charset="0"/>
                  <a:ea typeface="Franklin Gothic Book" panose="020B0503020102020204" pitchFamily="34" charset="0"/>
                  <a:cs typeface="Segoe UI" panose="020B0502040204020203" pitchFamily="34" charset="0"/>
                </a:rPr>
                <a:t>ендогенна (вътрешна) топлина в тъканите. Тъй като най-голямо специфично съпротивление притежават кожата, мазнините и костите, то те се нагряват най-силно. По-слабо нагряване се осъществява в кръвта, лимфата и мускулите</a:t>
              </a:r>
              <a:endParaRPr lang="en-US" sz="1600" dirty="0">
                <a:latin typeface="Segoe UI" panose="020B0502040204020203" pitchFamily="34" charset="0"/>
                <a:ea typeface="Franklin Gothic Book" panose="020B0503020102020204" pitchFamily="34" charset="0"/>
                <a:cs typeface="Segoe UI" panose="020B0502040204020203" pitchFamily="34" charset="0"/>
              </a:endParaRPr>
            </a:p>
          </p:txBody>
        </p:sp>
        <p:pic>
          <p:nvPicPr>
            <p:cNvPr id="19" name="Picture 18">
              <a:extLst>
                <a:ext uri="{FF2B5EF4-FFF2-40B4-BE49-F238E27FC236}">
                  <a16:creationId xmlns="" xmlns:a16="http://schemas.microsoft.com/office/drawing/2014/main" id="{C383E13D-1061-4697-9AE9-BAEEE8F18168}"/>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1560" y="2450952"/>
              <a:ext cx="3132348" cy="3132348"/>
            </a:xfrm>
            <a:prstGeom prst="rect">
              <a:avLst/>
            </a:prstGeom>
          </p:spPr>
        </p:pic>
        <p:sp>
          <p:nvSpPr>
            <p:cNvPr id="20" name="Rectangle 19">
              <a:extLst>
                <a:ext uri="{FF2B5EF4-FFF2-40B4-BE49-F238E27FC236}">
                  <a16:creationId xmlns="" xmlns:a16="http://schemas.microsoft.com/office/drawing/2014/main" id="{30FE8123-8C9A-4AE0-8C4A-A2E3679DA1DF}"/>
                </a:ext>
              </a:extLst>
            </p:cNvPr>
            <p:cNvSpPr/>
            <p:nvPr/>
          </p:nvSpPr>
          <p:spPr>
            <a:xfrm>
              <a:off x="445740" y="2348440"/>
              <a:ext cx="8241060" cy="3348812"/>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 xmlns:p14="http://schemas.microsoft.com/office/powerpoint/2010/main" val="885926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19</a:t>
            </a:fld>
            <a:endParaRPr lang="en-US" altLang="en-US" dirty="0"/>
          </a:p>
        </p:txBody>
      </p:sp>
      <p:grpSp>
        <p:nvGrpSpPr>
          <p:cNvPr id="4" name="Group 3">
            <a:extLst>
              <a:ext uri="{FF2B5EF4-FFF2-40B4-BE49-F238E27FC236}">
                <a16:creationId xmlns="" xmlns:a16="http://schemas.microsoft.com/office/drawing/2014/main" id="{53930CF2-D4C5-4284-98FD-9CA04584F676}"/>
              </a:ext>
            </a:extLst>
          </p:cNvPr>
          <p:cNvGrpSpPr/>
          <p:nvPr/>
        </p:nvGrpSpPr>
        <p:grpSpPr>
          <a:xfrm>
            <a:off x="251520" y="2060848"/>
            <a:ext cx="8263524" cy="3564396"/>
            <a:chOff x="520943" y="1844824"/>
            <a:chExt cx="8263524" cy="3564396"/>
          </a:xfrm>
        </p:grpSpPr>
        <p:sp>
          <p:nvSpPr>
            <p:cNvPr id="9" name="Rectangle 8">
              <a:extLst>
                <a:ext uri="{FF2B5EF4-FFF2-40B4-BE49-F238E27FC236}">
                  <a16:creationId xmlns="" xmlns:a16="http://schemas.microsoft.com/office/drawing/2014/main" id="{13A8B798-6892-4E61-BFFC-7A94FED7867E}"/>
                </a:ext>
              </a:extLst>
            </p:cNvPr>
            <p:cNvSpPr/>
            <p:nvPr/>
          </p:nvSpPr>
          <p:spPr>
            <a:xfrm>
              <a:off x="3442048" y="2072973"/>
              <a:ext cx="5244752" cy="3046988"/>
            </a:xfrm>
            <a:prstGeom prst="rect">
              <a:avLst/>
            </a:prstGeom>
            <a:solidFill>
              <a:schemeClr val="bg1"/>
            </a:solidFill>
            <a:ln>
              <a:solidFill>
                <a:srgbClr val="00B050"/>
              </a:solidFill>
            </a:ln>
          </p:spPr>
          <p:txBody>
            <a:bodyPr wrap="square">
              <a:spAutoFit/>
            </a:bodyPr>
            <a:lstStyle/>
            <a:p>
              <a:pPr marR="0" indent="508000" algn="just">
                <a:spcBef>
                  <a:spcPts val="0"/>
                </a:spcBef>
                <a:spcAft>
                  <a:spcPts val="0"/>
                </a:spcAft>
              </a:pPr>
              <a:r>
                <a:rPr lang="bg-BG" sz="1600" dirty="0">
                  <a:latin typeface="Segoe UI" panose="020B0502040204020203" pitchFamily="34" charset="0"/>
                  <a:ea typeface="Franklin Gothic Book" panose="020B0503020102020204" pitchFamily="34" charset="0"/>
                  <a:cs typeface="Segoe UI" panose="020B0502040204020203" pitchFamily="34" charset="0"/>
                </a:rPr>
                <a:t>Недостатък на диатермията е, че голямо количество топлина се отделя непродуктивно в слоя кожа и подкожни мазнини. Освен топлинен ефект, диатермичните токове предизвикват увеличаване йонната проницаемост</a:t>
              </a:r>
              <a:r>
                <a:rPr lang="en-US" sz="1600" dirty="0">
                  <a:latin typeface="Segoe UI" panose="020B0502040204020203" pitchFamily="34" charset="0"/>
                  <a:ea typeface="Franklin Gothic Book" panose="020B0503020102020204" pitchFamily="34" charset="0"/>
                  <a:cs typeface="Segoe UI" panose="020B0502040204020203" pitchFamily="34" charset="0"/>
                </a:rPr>
                <a:t> </a:t>
              </a:r>
              <a:r>
                <a:rPr lang="bg-BG" sz="1600" dirty="0">
                  <a:latin typeface="Segoe UI" panose="020B0502040204020203" pitchFamily="34" charset="0"/>
                  <a:ea typeface="Franklin Gothic Book" panose="020B0503020102020204" pitchFamily="34" charset="0"/>
                  <a:cs typeface="Segoe UI" panose="020B0502040204020203" pitchFamily="34" charset="0"/>
                </a:rPr>
                <a:t>на биомембраните, разширяване на кръвоносните съдове, усилване кръвообращението и обмяната на веществата. Те действат обезболяващо, противовъзпалително, антиспазматично, понижават възбудимостта и проводимостта на нервните влакна. Диатермията се прилага при бъбречни заболявания, артрити, </a:t>
              </a:r>
              <a:r>
                <a:rPr lang="bg-BG" sz="1600" dirty="0" err="1">
                  <a:latin typeface="Segoe UI" panose="020B0502040204020203" pitchFamily="34" charset="0"/>
                  <a:ea typeface="Franklin Gothic Book" panose="020B0503020102020204" pitchFamily="34" charset="0"/>
                  <a:cs typeface="Segoe UI" panose="020B0502040204020203" pitchFamily="34" charset="0"/>
                </a:rPr>
                <a:t>артрози</a:t>
              </a:r>
              <a:r>
                <a:rPr lang="bg-BG" sz="1600" dirty="0">
                  <a:latin typeface="Segoe UI" panose="020B0502040204020203" pitchFamily="34" charset="0"/>
                  <a:ea typeface="Franklin Gothic Book" panose="020B0503020102020204" pitchFamily="34" charset="0"/>
                  <a:cs typeface="Segoe UI" panose="020B0502040204020203" pitchFamily="34" charset="0"/>
                </a:rPr>
                <a:t>, гастрити, язвена болест и др.</a:t>
              </a:r>
              <a:endParaRPr lang="en-US" sz="1600" dirty="0">
                <a:latin typeface="Segoe UI" panose="020B0502040204020203" pitchFamily="34" charset="0"/>
                <a:ea typeface="Franklin Gothic Book" panose="020B0503020102020204" pitchFamily="34" charset="0"/>
                <a:cs typeface="Segoe UI" panose="020B0502040204020203" pitchFamily="34" charset="0"/>
              </a:endParaRPr>
            </a:p>
          </p:txBody>
        </p:sp>
        <p:pic>
          <p:nvPicPr>
            <p:cNvPr id="8" name="Picture 7">
              <a:extLst>
                <a:ext uri="{FF2B5EF4-FFF2-40B4-BE49-F238E27FC236}">
                  <a16:creationId xmlns="" xmlns:a16="http://schemas.microsoft.com/office/drawing/2014/main" id="{095E51C0-5428-4FC2-9337-C65F30C2072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20943" y="1916831"/>
              <a:ext cx="2921105" cy="3359271"/>
            </a:xfrm>
            <a:prstGeom prst="rect">
              <a:avLst/>
            </a:prstGeom>
          </p:spPr>
        </p:pic>
        <p:sp>
          <p:nvSpPr>
            <p:cNvPr id="11" name="Rectangle 10">
              <a:extLst>
                <a:ext uri="{FF2B5EF4-FFF2-40B4-BE49-F238E27FC236}">
                  <a16:creationId xmlns="" xmlns:a16="http://schemas.microsoft.com/office/drawing/2014/main" id="{C677770D-9339-4262-A50F-43FBC024FCE4}"/>
                </a:ext>
              </a:extLst>
            </p:cNvPr>
            <p:cNvSpPr/>
            <p:nvPr/>
          </p:nvSpPr>
          <p:spPr>
            <a:xfrm>
              <a:off x="647564" y="1844824"/>
              <a:ext cx="8136903" cy="3564396"/>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 xmlns:p14="http://schemas.microsoft.com/office/powerpoint/2010/main" val="2418280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a:t>
            </a:fld>
            <a:endParaRPr lang="en-US" altLang="en-US" dirty="0"/>
          </a:p>
        </p:txBody>
      </p:sp>
      <p:sp>
        <p:nvSpPr>
          <p:cNvPr id="16" name="Rectangle 15">
            <a:extLst>
              <a:ext uri="{FF2B5EF4-FFF2-40B4-BE49-F238E27FC236}">
                <a16:creationId xmlns="" xmlns:a16="http://schemas.microsoft.com/office/drawing/2014/main" id="{6E5B5B71-15C2-48CC-BAF1-226F9074C6C0}"/>
              </a:ext>
            </a:extLst>
          </p:cNvPr>
          <p:cNvSpPr/>
          <p:nvPr/>
        </p:nvSpPr>
        <p:spPr>
          <a:xfrm>
            <a:off x="2303748" y="1054180"/>
            <a:ext cx="4110869" cy="461665"/>
          </a:xfrm>
          <a:prstGeom prst="rect">
            <a:avLst/>
          </a:prstGeom>
        </p:spPr>
        <p:txBody>
          <a:bodyPr wrap="none">
            <a:spAutoFit/>
          </a:bodyPr>
          <a:lstStyle/>
          <a:p>
            <a:pPr marL="0" marR="0" indent="393700" algn="just">
              <a:spcBef>
                <a:spcPts val="0"/>
              </a:spcBef>
              <a:spcAft>
                <a:spcPts val="475"/>
              </a:spcAft>
            </a:pPr>
            <a:r>
              <a:rPr lang="bg-BG" sz="2400" b="1" cap="small" dirty="0">
                <a:solidFill>
                  <a:srgbClr val="000000"/>
                </a:solidFill>
                <a:latin typeface="+mj-lt"/>
                <a:ea typeface="Franklin Gothic Book" panose="020B0503020102020204" pitchFamily="34" charset="0"/>
                <a:cs typeface="Franklin Gothic Book" panose="020B0503020102020204" pitchFamily="34" charset="0"/>
              </a:rPr>
              <a:t>Синусов променлив ток</a:t>
            </a:r>
            <a:endParaRPr lang="en-US" sz="2400" b="1" dirty="0">
              <a:latin typeface="+mj-lt"/>
              <a:ea typeface="Franklin Gothic Book" panose="020B0503020102020204" pitchFamily="34" charset="0"/>
              <a:cs typeface="Franklin Gothic Book" panose="020B0503020102020204" pitchFamily="34" charset="0"/>
            </a:endParaRPr>
          </a:p>
        </p:txBody>
      </p:sp>
      <p:pic>
        <p:nvPicPr>
          <p:cNvPr id="22531" name="Picture 3"/>
          <p:cNvPicPr>
            <a:picLocks noChangeAspect="1" noChangeArrowheads="1"/>
          </p:cNvPicPr>
          <p:nvPr/>
        </p:nvPicPr>
        <p:blipFill>
          <a:blip r:embed="rId2" cstate="print"/>
          <a:srcRect/>
          <a:stretch>
            <a:fillRect/>
          </a:stretch>
        </p:blipFill>
        <p:spPr bwMode="auto">
          <a:xfrm>
            <a:off x="348297" y="1886559"/>
            <a:ext cx="8368983" cy="3877336"/>
          </a:xfrm>
          <a:prstGeom prst="rect">
            <a:avLst/>
          </a:prstGeom>
          <a:noFill/>
          <a:ln w="9525">
            <a:noFill/>
            <a:miter lim="800000"/>
            <a:headEnd/>
            <a:tailEnd/>
          </a:ln>
        </p:spPr>
      </p:pic>
    </p:spTree>
    <p:extLst>
      <p:ext uri="{BB962C8B-B14F-4D97-AF65-F5344CB8AC3E}">
        <p14:creationId xmlns="" xmlns:p14="http://schemas.microsoft.com/office/powerpoint/2010/main" val="3263410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20</a:t>
            </a:fld>
            <a:endParaRPr lang="en-US" altLang="en-US"/>
          </a:p>
        </p:txBody>
      </p:sp>
      <p:sp>
        <p:nvSpPr>
          <p:cNvPr id="16" name="Rectangle 15">
            <a:extLst>
              <a:ext uri="{FF2B5EF4-FFF2-40B4-BE49-F238E27FC236}">
                <a16:creationId xmlns="" xmlns:a16="http://schemas.microsoft.com/office/drawing/2014/main" id="{6D2EB64F-7DA0-49A0-9530-A228429457D5}"/>
              </a:ext>
            </a:extLst>
          </p:cNvPr>
          <p:cNvSpPr/>
          <p:nvPr/>
        </p:nvSpPr>
        <p:spPr>
          <a:xfrm>
            <a:off x="2946508" y="102851"/>
            <a:ext cx="3230436" cy="523220"/>
          </a:xfrm>
          <a:prstGeom prst="rect">
            <a:avLst/>
          </a:prstGeom>
        </p:spPr>
        <p:txBody>
          <a:bodyPr wrap="none">
            <a:spAutoFit/>
          </a:bodyPr>
          <a:lstStyle/>
          <a:p>
            <a:r>
              <a:rPr lang="bg-BG" sz="2800" b="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Електрохирургия</a:t>
            </a:r>
            <a:endParaRPr lang="en-US" sz="2800" dirty="0"/>
          </a:p>
        </p:txBody>
      </p:sp>
      <p:grpSp>
        <p:nvGrpSpPr>
          <p:cNvPr id="29" name="Group 28">
            <a:extLst>
              <a:ext uri="{FF2B5EF4-FFF2-40B4-BE49-F238E27FC236}">
                <a16:creationId xmlns="" xmlns:a16="http://schemas.microsoft.com/office/drawing/2014/main" id="{D55CF5F2-E2EA-4018-BCDF-976493151680}"/>
              </a:ext>
            </a:extLst>
          </p:cNvPr>
          <p:cNvGrpSpPr/>
          <p:nvPr/>
        </p:nvGrpSpPr>
        <p:grpSpPr>
          <a:xfrm>
            <a:off x="215517" y="728700"/>
            <a:ext cx="8609136" cy="5375684"/>
            <a:chOff x="215517" y="933636"/>
            <a:chExt cx="8609136" cy="5375684"/>
          </a:xfrm>
        </p:grpSpPr>
        <p:sp>
          <p:nvSpPr>
            <p:cNvPr id="15" name="Rectangle 14">
              <a:extLst>
                <a:ext uri="{FF2B5EF4-FFF2-40B4-BE49-F238E27FC236}">
                  <a16:creationId xmlns="" xmlns:a16="http://schemas.microsoft.com/office/drawing/2014/main" id="{C5437152-C5CF-4305-8216-68FC63900B88}"/>
                </a:ext>
              </a:extLst>
            </p:cNvPr>
            <p:cNvSpPr/>
            <p:nvPr/>
          </p:nvSpPr>
          <p:spPr>
            <a:xfrm>
              <a:off x="319348" y="4147745"/>
              <a:ext cx="8367452" cy="2031325"/>
            </a:xfrm>
            <a:prstGeom prst="rect">
              <a:avLst/>
            </a:prstGeom>
            <a:solidFill>
              <a:schemeClr val="bg1"/>
            </a:solidFill>
            <a:ln>
              <a:solidFill>
                <a:srgbClr val="00B050"/>
              </a:solidFill>
            </a:ln>
          </p:spPr>
          <p:txBody>
            <a:bodyPr wrap="square">
              <a:spAutoFit/>
            </a:bodyPr>
            <a:lstStyle/>
            <a:p>
              <a:pPr marL="0" marR="0" indent="393700" algn="just">
                <a:spcBef>
                  <a:spcPts val="0"/>
                </a:spcBef>
                <a:spcAft>
                  <a:spcPts val="300"/>
                </a:spcAft>
              </a:pPr>
              <a:r>
                <a:rPr lang="bg-BG" sz="1800" dirty="0">
                  <a:latin typeface="Segoe UI" panose="020B0502040204020203" pitchFamily="34" charset="0"/>
                  <a:ea typeface="Franklin Gothic Book" panose="020B0503020102020204" pitchFamily="34" charset="0"/>
                  <a:cs typeface="Segoe UI" panose="020B0502040204020203" pitchFamily="34" charset="0"/>
                </a:rPr>
                <a:t>Токове с ултрависока честота се използват за хирургични цели. Първият електрохирургичен апарат е създаден още през 1926 г. от </a:t>
              </a:r>
              <a:r>
                <a:rPr lang="en-US" sz="1800" dirty="0">
                  <a:latin typeface="Segoe UI" panose="020B0502040204020203" pitchFamily="34" charset="0"/>
                  <a:ea typeface="Franklin Gothic Book" panose="020B0503020102020204" pitchFamily="34" charset="0"/>
                  <a:cs typeface="Segoe UI" panose="020B0502040204020203" pitchFamily="34" charset="0"/>
                </a:rPr>
                <a:t>William Bovie. </a:t>
              </a:r>
              <a:r>
                <a:rPr lang="bg-BG" sz="1800" dirty="0">
                  <a:latin typeface="Segoe UI" panose="020B0502040204020203" pitchFamily="34" charset="0"/>
                  <a:ea typeface="Franklin Gothic Book" panose="020B0503020102020204" pitchFamily="34" charset="0"/>
                  <a:cs typeface="Segoe UI" panose="020B0502040204020203" pitchFamily="34" charset="0"/>
                </a:rPr>
                <a:t>Нервната система на човека е много чувствителна към токовете с ниска честота. Те предизвикват електричен удар, съпроводен с остра болка, мускулни спазми и спиране на сърдечната дейност. Тези ефекти намаляват с увеличаване на честотата, защото възбуждането намалява. За сметка на това обаче се увеличава отделената оттока топлина.</a:t>
              </a:r>
              <a:endParaRPr lang="en-US" sz="1800" dirty="0">
                <a:latin typeface="Segoe UI" panose="020B0502040204020203" pitchFamily="34" charset="0"/>
                <a:ea typeface="Franklin Gothic Book" panose="020B0503020102020204" pitchFamily="34" charset="0"/>
                <a:cs typeface="Segoe UI" panose="020B0502040204020203" pitchFamily="34" charset="0"/>
              </a:endParaRPr>
            </a:p>
          </p:txBody>
        </p:sp>
        <p:grpSp>
          <p:nvGrpSpPr>
            <p:cNvPr id="27" name="Group 26">
              <a:extLst>
                <a:ext uri="{FF2B5EF4-FFF2-40B4-BE49-F238E27FC236}">
                  <a16:creationId xmlns="" xmlns:a16="http://schemas.microsoft.com/office/drawing/2014/main" id="{857E3DDC-0F37-4093-B649-BB6897620F7D}"/>
                </a:ext>
              </a:extLst>
            </p:cNvPr>
            <p:cNvGrpSpPr/>
            <p:nvPr/>
          </p:nvGrpSpPr>
          <p:grpSpPr>
            <a:xfrm>
              <a:off x="1930158" y="1125197"/>
              <a:ext cx="5689842" cy="2944214"/>
              <a:chOff x="1727079" y="1040059"/>
              <a:chExt cx="5689842" cy="2944214"/>
            </a:xfrm>
          </p:grpSpPr>
          <p:grpSp>
            <p:nvGrpSpPr>
              <p:cNvPr id="25" name="Group 24">
                <a:extLst>
                  <a:ext uri="{FF2B5EF4-FFF2-40B4-BE49-F238E27FC236}">
                    <a16:creationId xmlns="" xmlns:a16="http://schemas.microsoft.com/office/drawing/2014/main" id="{4F7C515E-9DED-4D70-BBF3-59EB01CB410C}"/>
                  </a:ext>
                </a:extLst>
              </p:cNvPr>
              <p:cNvGrpSpPr/>
              <p:nvPr/>
            </p:nvGrpSpPr>
            <p:grpSpPr>
              <a:xfrm>
                <a:off x="1727079" y="1040059"/>
                <a:ext cx="5689842" cy="2944214"/>
                <a:chOff x="244705" y="787010"/>
                <a:chExt cx="5689842" cy="2944214"/>
              </a:xfrm>
            </p:grpSpPr>
            <p:pic>
              <p:nvPicPr>
                <p:cNvPr id="20" name="Picture 19">
                  <a:extLst>
                    <a:ext uri="{FF2B5EF4-FFF2-40B4-BE49-F238E27FC236}">
                      <a16:creationId xmlns="" xmlns:a16="http://schemas.microsoft.com/office/drawing/2014/main" id="{11095509-AC1F-491A-8C38-C156248AA63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4705" y="800708"/>
                  <a:ext cx="1876425" cy="2857500"/>
                </a:xfrm>
                <a:prstGeom prst="rect">
                  <a:avLst/>
                </a:prstGeom>
              </p:spPr>
            </p:pic>
            <p:pic>
              <p:nvPicPr>
                <p:cNvPr id="22" name="Picture 21">
                  <a:extLst>
                    <a:ext uri="{FF2B5EF4-FFF2-40B4-BE49-F238E27FC236}">
                      <a16:creationId xmlns="" xmlns:a16="http://schemas.microsoft.com/office/drawing/2014/main" id="{642B1E03-3220-4373-810E-800D7D85FE2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21131" y="800708"/>
                  <a:ext cx="1825632" cy="2930516"/>
                </a:xfrm>
                <a:prstGeom prst="rect">
                  <a:avLst/>
                </a:prstGeom>
              </p:spPr>
            </p:pic>
            <p:pic>
              <p:nvPicPr>
                <p:cNvPr id="24" name="Picture 23">
                  <a:extLst>
                    <a:ext uri="{FF2B5EF4-FFF2-40B4-BE49-F238E27FC236}">
                      <a16:creationId xmlns="" xmlns:a16="http://schemas.microsoft.com/office/drawing/2014/main" id="{5A10ED41-30E6-4259-8C75-4BDCBC861565}"/>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33146" y="787010"/>
                  <a:ext cx="2101401" cy="2801868"/>
                </a:xfrm>
                <a:prstGeom prst="rect">
                  <a:avLst/>
                </a:prstGeom>
              </p:spPr>
            </p:pic>
          </p:grpSp>
          <p:sp>
            <p:nvSpPr>
              <p:cNvPr id="26" name="Rectangle 25">
                <a:extLst>
                  <a:ext uri="{FF2B5EF4-FFF2-40B4-BE49-F238E27FC236}">
                    <a16:creationId xmlns="" xmlns:a16="http://schemas.microsoft.com/office/drawing/2014/main" id="{A78C590D-C8CE-4DDB-A711-196A55D992A6}"/>
                  </a:ext>
                </a:extLst>
              </p:cNvPr>
              <p:cNvSpPr/>
              <p:nvPr/>
            </p:nvSpPr>
            <p:spPr>
              <a:xfrm>
                <a:off x="2195102" y="3484257"/>
                <a:ext cx="1104790" cy="461665"/>
              </a:xfrm>
              <a:prstGeom prst="rect">
                <a:avLst/>
              </a:prstGeom>
            </p:spPr>
            <p:txBody>
              <a:bodyPr wrap="none">
                <a:spAutoFit/>
              </a:bodyPr>
              <a:lstStyle/>
              <a:p>
                <a:r>
                  <a:rPr lang="en-US" sz="1200" dirty="0">
                    <a:solidFill>
                      <a:srgbClr val="FFFFFF"/>
                    </a:solidFill>
                    <a:latin typeface="Segoe UI" panose="020B0502040204020203" pitchFamily="34" charset="0"/>
                    <a:cs typeface="Segoe UI" panose="020B0502040204020203" pitchFamily="34" charset="0"/>
                  </a:rPr>
                  <a:t>William Bovie</a:t>
                </a:r>
              </a:p>
              <a:p>
                <a:r>
                  <a:rPr lang="en-US" sz="1200" dirty="0">
                    <a:solidFill>
                      <a:srgbClr val="FFFFFF"/>
                    </a:solidFill>
                    <a:latin typeface="Segoe UI" panose="020B0502040204020203" pitchFamily="34" charset="0"/>
                    <a:cs typeface="Segoe UI" panose="020B0502040204020203" pitchFamily="34" charset="0"/>
                  </a:rPr>
                  <a:t>1882 – 1958</a:t>
                </a:r>
              </a:p>
            </p:txBody>
          </p:sp>
        </p:grpSp>
        <p:sp>
          <p:nvSpPr>
            <p:cNvPr id="28" name="Rectangle 27">
              <a:extLst>
                <a:ext uri="{FF2B5EF4-FFF2-40B4-BE49-F238E27FC236}">
                  <a16:creationId xmlns="" xmlns:a16="http://schemas.microsoft.com/office/drawing/2014/main" id="{05F6324F-FCF8-43FF-8DC8-30D1AE67F33E}"/>
                </a:ext>
              </a:extLst>
            </p:cNvPr>
            <p:cNvSpPr/>
            <p:nvPr/>
          </p:nvSpPr>
          <p:spPr>
            <a:xfrm>
              <a:off x="215517" y="933636"/>
              <a:ext cx="8609136" cy="5375684"/>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 xmlns:p14="http://schemas.microsoft.com/office/powerpoint/2010/main" val="133265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21</a:t>
            </a:fld>
            <a:endParaRPr lang="en-US" altLang="en-US"/>
          </a:p>
        </p:txBody>
      </p:sp>
      <p:sp>
        <p:nvSpPr>
          <p:cNvPr id="15" name="Rectangle 14">
            <a:extLst>
              <a:ext uri="{FF2B5EF4-FFF2-40B4-BE49-F238E27FC236}">
                <a16:creationId xmlns="" xmlns:a16="http://schemas.microsoft.com/office/drawing/2014/main" id="{C5437152-C5CF-4305-8216-68FC63900B88}"/>
              </a:ext>
            </a:extLst>
          </p:cNvPr>
          <p:cNvSpPr/>
          <p:nvPr/>
        </p:nvSpPr>
        <p:spPr>
          <a:xfrm>
            <a:off x="107504" y="3918977"/>
            <a:ext cx="8692480" cy="2031325"/>
          </a:xfrm>
          <a:prstGeom prst="rect">
            <a:avLst/>
          </a:prstGeom>
          <a:solidFill>
            <a:schemeClr val="bg1"/>
          </a:solidFill>
          <a:ln>
            <a:solidFill>
              <a:srgbClr val="FFC000"/>
            </a:solidFill>
          </a:ln>
        </p:spPr>
        <p:txBody>
          <a:bodyPr wrap="square">
            <a:spAutoFit/>
          </a:bodyPr>
          <a:lstStyle/>
          <a:p>
            <a:pPr marL="0" marR="0" indent="393700" algn="just">
              <a:spcBef>
                <a:spcPts val="0"/>
              </a:spcBef>
              <a:spcAft>
                <a:spcPts val="300"/>
              </a:spcAft>
            </a:pPr>
            <a:r>
              <a:rPr lang="bg-BG" sz="1800" dirty="0">
                <a:latin typeface="Segoe UI" panose="020B0502040204020203" pitchFamily="34" charset="0"/>
                <a:ea typeface="Franklin Gothic Book" panose="020B0503020102020204" pitchFamily="34" charset="0"/>
                <a:cs typeface="Segoe UI" panose="020B0502040204020203" pitchFamily="34" charset="0"/>
              </a:rPr>
              <a:t>Плътността на тока е мярка за концентрацията на електрическата енергия. По-високата плътност осигурява по-голямо количество отделена топлина. В зависимост от плътността на тока тъканите могат да коагулират </a:t>
            </a:r>
            <a:r>
              <a:rPr lang="bg-BG" sz="1800" i="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a:t>
            </a:r>
            <a:r>
              <a:rPr lang="bg-BG" sz="1800" i="1" dirty="0" err="1">
                <a:solidFill>
                  <a:srgbClr val="000000"/>
                </a:solidFill>
                <a:latin typeface="Segoe UI" panose="020B0502040204020203" pitchFamily="34" charset="0"/>
                <a:ea typeface="Franklin Gothic Book" panose="020B0503020102020204" pitchFamily="34" charset="0"/>
                <a:cs typeface="Segoe UI" panose="020B0502040204020203" pitchFamily="34" charset="0"/>
              </a:rPr>
              <a:t>диатермокоагулация</a:t>
            </a:r>
            <a:r>
              <a:rPr lang="bg-BG" sz="1800" i="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a:t>
            </a:r>
            <a:r>
              <a:rPr lang="bg-BG" sz="1800" dirty="0">
                <a:latin typeface="Segoe UI" panose="020B0502040204020203" pitchFamily="34" charset="0"/>
                <a:ea typeface="Franklin Gothic Book" panose="020B0503020102020204" pitchFamily="34" charset="0"/>
                <a:cs typeface="Segoe UI" panose="020B0502040204020203" pitchFamily="34" charset="0"/>
              </a:rPr>
              <a:t> или да бъдат разрязвани </a:t>
            </a:r>
            <a:r>
              <a:rPr lang="bg-BG" sz="1800" i="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a:t>
            </a:r>
            <a:r>
              <a:rPr lang="bg-BG" sz="1800" i="1" dirty="0" err="1">
                <a:solidFill>
                  <a:srgbClr val="000000"/>
                </a:solidFill>
                <a:latin typeface="Segoe UI" panose="020B0502040204020203" pitchFamily="34" charset="0"/>
                <a:ea typeface="Franklin Gothic Book" panose="020B0503020102020204" pitchFamily="34" charset="0"/>
                <a:cs typeface="Segoe UI" panose="020B0502040204020203" pitchFamily="34" charset="0"/>
              </a:rPr>
              <a:t>диатермотомия</a:t>
            </a:r>
            <a:r>
              <a:rPr lang="bg-BG" sz="1800" i="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a:t>
            </a:r>
            <a:r>
              <a:rPr lang="bg-BG" sz="1800" dirty="0">
                <a:latin typeface="Segoe UI" panose="020B0502040204020203" pitchFamily="34" charset="0"/>
                <a:ea typeface="Franklin Gothic Book" panose="020B0503020102020204" pitchFamily="34" charset="0"/>
                <a:cs typeface="Segoe UI" panose="020B0502040204020203" pitchFamily="34" charset="0"/>
              </a:rPr>
              <a:t> При </a:t>
            </a:r>
            <a:r>
              <a:rPr lang="bg-BG" sz="1800" dirty="0" err="1">
                <a:latin typeface="Segoe UI" panose="020B0502040204020203" pitchFamily="34" charset="0"/>
                <a:ea typeface="Franklin Gothic Book" panose="020B0503020102020204" pitchFamily="34" charset="0"/>
                <a:cs typeface="Segoe UI" panose="020B0502040204020203" pitchFamily="34" charset="0"/>
              </a:rPr>
              <a:t>диатермокоагулацията</a:t>
            </a:r>
            <a:r>
              <a:rPr lang="bg-BG" sz="1800" dirty="0">
                <a:latin typeface="Segoe UI" panose="020B0502040204020203" pitchFamily="34" charset="0"/>
                <a:ea typeface="Franklin Gothic Book" panose="020B0503020102020204" pitchFamily="34" charset="0"/>
                <a:cs typeface="Segoe UI" panose="020B0502040204020203" pitchFamily="34" charset="0"/>
              </a:rPr>
              <a:t> се използва плътност на тока 0,5-1 А</a:t>
            </a:r>
            <a:r>
              <a:rPr lang="en-US" sz="1800" dirty="0">
                <a:latin typeface="Segoe UI" panose="020B0502040204020203" pitchFamily="34" charset="0"/>
                <a:ea typeface="Franklin Gothic Book" panose="020B0503020102020204" pitchFamily="34" charset="0"/>
                <a:cs typeface="Segoe UI" panose="020B0502040204020203" pitchFamily="34" charset="0"/>
              </a:rPr>
              <a:t>/cm</a:t>
            </a:r>
            <a:r>
              <a:rPr lang="en-US" sz="1800" baseline="30000" dirty="0">
                <a:latin typeface="Segoe UI" panose="020B0502040204020203" pitchFamily="34" charset="0"/>
                <a:ea typeface="Franklin Gothic Book" panose="020B0503020102020204" pitchFamily="34" charset="0"/>
                <a:cs typeface="Segoe UI" panose="020B0502040204020203" pitchFamily="34" charset="0"/>
              </a:rPr>
              <a:t>2</a:t>
            </a:r>
            <a:r>
              <a:rPr lang="en-US" sz="1800" dirty="0">
                <a:latin typeface="Segoe UI" panose="020B0502040204020203" pitchFamily="34" charset="0"/>
                <a:ea typeface="Franklin Gothic Book" panose="020B0503020102020204" pitchFamily="34" charset="0"/>
                <a:cs typeface="Segoe UI" panose="020B0502040204020203" pitchFamily="34" charset="0"/>
              </a:rPr>
              <a:t>. </a:t>
            </a:r>
            <a:r>
              <a:rPr lang="bg-BG" sz="1800" dirty="0">
                <a:latin typeface="Segoe UI" panose="020B0502040204020203" pitchFamily="34" charset="0"/>
                <a:ea typeface="Franklin Gothic Book" panose="020B0503020102020204" pitchFamily="34" charset="0"/>
                <a:cs typeface="Segoe UI" panose="020B0502040204020203" pitchFamily="34" charset="0"/>
              </a:rPr>
              <a:t>При </a:t>
            </a:r>
            <a:r>
              <a:rPr lang="bg-BG" sz="1800" dirty="0" err="1">
                <a:latin typeface="Segoe UI" panose="020B0502040204020203" pitchFamily="34" charset="0"/>
                <a:ea typeface="Franklin Gothic Book" panose="020B0503020102020204" pitchFamily="34" charset="0"/>
                <a:cs typeface="Segoe UI" panose="020B0502040204020203" pitchFamily="34" charset="0"/>
              </a:rPr>
              <a:t>диатермотомията</a:t>
            </a:r>
            <a:r>
              <a:rPr lang="bg-BG" sz="1800" dirty="0">
                <a:latin typeface="Segoe UI" panose="020B0502040204020203" pitchFamily="34" charset="0"/>
                <a:ea typeface="Franklin Gothic Book" panose="020B0503020102020204" pitchFamily="34" charset="0"/>
                <a:cs typeface="Segoe UI" panose="020B0502040204020203" pitchFamily="34" charset="0"/>
              </a:rPr>
              <a:t> плътността на тока е по-голяма - до 4 А</a:t>
            </a:r>
            <a:r>
              <a:rPr lang="en-US" sz="1800" dirty="0">
                <a:latin typeface="Segoe UI" panose="020B0502040204020203" pitchFamily="34" charset="0"/>
                <a:ea typeface="Franklin Gothic Book" panose="020B0503020102020204" pitchFamily="34" charset="0"/>
                <a:cs typeface="Segoe UI" panose="020B0502040204020203" pitchFamily="34" charset="0"/>
              </a:rPr>
              <a:t>/cm</a:t>
            </a:r>
            <a:r>
              <a:rPr lang="en-US" sz="1800" baseline="30000" dirty="0">
                <a:latin typeface="Segoe UI" panose="020B0502040204020203" pitchFamily="34" charset="0"/>
                <a:ea typeface="Franklin Gothic Book" panose="020B0503020102020204" pitchFamily="34" charset="0"/>
                <a:cs typeface="Segoe UI" panose="020B0502040204020203" pitchFamily="34" charset="0"/>
              </a:rPr>
              <a:t>2</a:t>
            </a:r>
            <a:r>
              <a:rPr lang="en-US" sz="1800" dirty="0">
                <a:latin typeface="Segoe UI" panose="020B0502040204020203" pitchFamily="34" charset="0"/>
                <a:ea typeface="Franklin Gothic Book" panose="020B0503020102020204" pitchFamily="34" charset="0"/>
                <a:cs typeface="Segoe UI" panose="020B0502040204020203" pitchFamily="34" charset="0"/>
              </a:rPr>
              <a:t>, </a:t>
            </a:r>
            <a:r>
              <a:rPr lang="bg-BG" sz="1800" dirty="0">
                <a:latin typeface="Segoe UI" panose="020B0502040204020203" pitchFamily="34" charset="0"/>
                <a:ea typeface="Franklin Gothic Book" panose="020B0503020102020204" pitchFamily="34" charset="0"/>
                <a:cs typeface="Segoe UI" panose="020B0502040204020203" pitchFamily="34" charset="0"/>
              </a:rPr>
              <a:t>в резултат на което температурата на тъканта се повишава повече и тя се разрязва.</a:t>
            </a:r>
            <a:endParaRPr lang="en-US" sz="1800" dirty="0">
              <a:latin typeface="Segoe UI" panose="020B0502040204020203" pitchFamily="34" charset="0"/>
              <a:ea typeface="Franklin Gothic Book" panose="020B0503020102020204" pitchFamily="34" charset="0"/>
              <a:cs typeface="Segoe UI" panose="020B0502040204020203" pitchFamily="34" charset="0"/>
            </a:endParaRPr>
          </a:p>
        </p:txBody>
      </p:sp>
      <p:grpSp>
        <p:nvGrpSpPr>
          <p:cNvPr id="9" name="Group 8">
            <a:extLst>
              <a:ext uri="{FF2B5EF4-FFF2-40B4-BE49-F238E27FC236}">
                <a16:creationId xmlns="" xmlns:a16="http://schemas.microsoft.com/office/drawing/2014/main" id="{923C4883-DF31-4A16-88AE-E3BEA2956640}"/>
              </a:ext>
            </a:extLst>
          </p:cNvPr>
          <p:cNvGrpSpPr/>
          <p:nvPr/>
        </p:nvGrpSpPr>
        <p:grpSpPr>
          <a:xfrm>
            <a:off x="107504" y="715486"/>
            <a:ext cx="7807426" cy="2921108"/>
            <a:chOff x="35496" y="152400"/>
            <a:chExt cx="7807426" cy="2921108"/>
          </a:xfrm>
        </p:grpSpPr>
        <p:sp>
          <p:nvSpPr>
            <p:cNvPr id="10" name="Rectangle 9">
              <a:extLst>
                <a:ext uri="{FF2B5EF4-FFF2-40B4-BE49-F238E27FC236}">
                  <a16:creationId xmlns="" xmlns:a16="http://schemas.microsoft.com/office/drawing/2014/main" id="{83638A8B-E2E4-4477-9982-215CE90558D6}"/>
                </a:ext>
              </a:extLst>
            </p:cNvPr>
            <p:cNvSpPr/>
            <p:nvPr/>
          </p:nvSpPr>
          <p:spPr>
            <a:xfrm>
              <a:off x="3828524" y="250977"/>
              <a:ext cx="3974296" cy="2554545"/>
            </a:xfrm>
            <a:prstGeom prst="rect">
              <a:avLst/>
            </a:prstGeom>
            <a:solidFill>
              <a:schemeClr val="bg1"/>
            </a:solidFill>
            <a:ln>
              <a:solidFill>
                <a:srgbClr val="00B050"/>
              </a:solidFill>
            </a:ln>
          </p:spPr>
          <p:txBody>
            <a:bodyPr wrap="square">
              <a:spAutoFit/>
            </a:bodyPr>
            <a:lstStyle/>
            <a:p>
              <a:pPr marL="0" marR="0" indent="393700" algn="just">
                <a:spcBef>
                  <a:spcPts val="0"/>
                </a:spcBef>
                <a:spcAft>
                  <a:spcPts val="300"/>
                </a:spcAft>
              </a:pPr>
              <a:r>
                <a:rPr lang="bg-BG" sz="1600" dirty="0">
                  <a:latin typeface="Segoe UI" panose="020B0502040204020203" pitchFamily="34" charset="0"/>
                  <a:ea typeface="Franklin Gothic Book" panose="020B0503020102020204" pitchFamily="34" charset="0"/>
                  <a:cs typeface="Segoe UI" panose="020B0502040204020203" pitchFamily="34" charset="0"/>
                </a:rPr>
                <a:t>Електрохирургичното оборудване най-често работи в честотния диапазон от 200 </a:t>
              </a:r>
              <a:r>
                <a:rPr lang="en-US" sz="1600" dirty="0">
                  <a:latin typeface="Segoe UI" panose="020B0502040204020203" pitchFamily="34" charset="0"/>
                  <a:ea typeface="Franklin Gothic Book" panose="020B0503020102020204" pitchFamily="34" charset="0"/>
                  <a:cs typeface="Segoe UI" panose="020B0502040204020203" pitchFamily="34" charset="0"/>
                </a:rPr>
                <a:t>kHz </a:t>
              </a:r>
              <a:r>
                <a:rPr lang="bg-BG" sz="1600" dirty="0">
                  <a:latin typeface="Segoe UI" panose="020B0502040204020203" pitchFamily="34" charset="0"/>
                  <a:ea typeface="Franklin Gothic Book" panose="020B0503020102020204" pitchFamily="34" charset="0"/>
                  <a:cs typeface="Segoe UI" panose="020B0502040204020203" pitchFamily="34" charset="0"/>
                </a:rPr>
                <a:t>до 5 </a:t>
              </a:r>
              <a:r>
                <a:rPr lang="en-US" sz="1600" dirty="0">
                  <a:latin typeface="Segoe UI" panose="020B0502040204020203" pitchFamily="34" charset="0"/>
                  <a:ea typeface="Franklin Gothic Book" panose="020B0503020102020204" pitchFamily="34" charset="0"/>
                  <a:cs typeface="Segoe UI" panose="020B0502040204020203" pitchFamily="34" charset="0"/>
                </a:rPr>
                <a:t>MHz. </a:t>
              </a:r>
              <a:r>
                <a:rPr lang="bg-BG" sz="1600" dirty="0">
                  <a:latin typeface="Segoe UI" panose="020B0502040204020203" pitchFamily="34" charset="0"/>
                  <a:ea typeface="Franklin Gothic Book" panose="020B0503020102020204" pitchFamily="34" charset="0"/>
                  <a:cs typeface="Segoe UI" panose="020B0502040204020203" pitchFamily="34" charset="0"/>
                </a:rPr>
                <a:t>Тези честоти кореспондират с диапазона на средните вълни при радиостанциите. Но електрохирургията не използва свободно разпространяващи се радиовълни, а електричен ток през затворена верига, част от която е човешкото тяло.</a:t>
              </a:r>
              <a:endParaRPr lang="en-US" sz="1600" dirty="0">
                <a:latin typeface="Segoe UI" panose="020B0502040204020203" pitchFamily="34" charset="0"/>
                <a:ea typeface="Franklin Gothic Book" panose="020B0503020102020204" pitchFamily="34" charset="0"/>
                <a:cs typeface="Segoe UI" panose="020B0502040204020203" pitchFamily="34" charset="0"/>
              </a:endParaRPr>
            </a:p>
          </p:txBody>
        </p:sp>
        <p:pic>
          <p:nvPicPr>
            <p:cNvPr id="8" name="Picture 7">
              <a:extLst>
                <a:ext uri="{FF2B5EF4-FFF2-40B4-BE49-F238E27FC236}">
                  <a16:creationId xmlns="" xmlns:a16="http://schemas.microsoft.com/office/drawing/2014/main" id="{86643B22-7C5E-45E4-BE37-A1383690A3ED}"/>
                </a:ext>
              </a:extLst>
            </p:cNvPr>
            <p:cNvPicPr>
              <a:picLocks noChangeAspect="1"/>
            </p:cNvPicPr>
            <p:nvPr/>
          </p:nvPicPr>
          <p:blipFill rotWithShape="1">
            <a:blip r:embed="rId2" cstate="print"/>
            <a:srcRect l="18440"/>
            <a:stretch/>
          </p:blipFill>
          <p:spPr>
            <a:xfrm>
              <a:off x="107504" y="240958"/>
              <a:ext cx="3708413" cy="2832550"/>
            </a:xfrm>
            <a:prstGeom prst="rect">
              <a:avLst/>
            </a:prstGeom>
          </p:spPr>
        </p:pic>
        <p:sp>
          <p:nvSpPr>
            <p:cNvPr id="18" name="Rectangle 17">
              <a:extLst>
                <a:ext uri="{FF2B5EF4-FFF2-40B4-BE49-F238E27FC236}">
                  <a16:creationId xmlns="" xmlns:a16="http://schemas.microsoft.com/office/drawing/2014/main" id="{F8D577C0-BD90-427F-AEDE-9F4AA70A61D7}"/>
                </a:ext>
              </a:extLst>
            </p:cNvPr>
            <p:cNvSpPr/>
            <p:nvPr/>
          </p:nvSpPr>
          <p:spPr>
            <a:xfrm>
              <a:off x="35496" y="152400"/>
              <a:ext cx="7807426" cy="2921108"/>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 xmlns:p14="http://schemas.microsoft.com/office/powerpoint/2010/main" val="938570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22</a:t>
            </a:fld>
            <a:endParaRPr lang="en-US" altLang="en-US"/>
          </a:p>
        </p:txBody>
      </p:sp>
      <p:grpSp>
        <p:nvGrpSpPr>
          <p:cNvPr id="12" name="Group 11">
            <a:extLst>
              <a:ext uri="{FF2B5EF4-FFF2-40B4-BE49-F238E27FC236}">
                <a16:creationId xmlns="" xmlns:a16="http://schemas.microsoft.com/office/drawing/2014/main" id="{1B40CC0F-DF2D-43EC-9BF2-4207AE72AE00}"/>
              </a:ext>
            </a:extLst>
          </p:cNvPr>
          <p:cNvGrpSpPr/>
          <p:nvPr/>
        </p:nvGrpSpPr>
        <p:grpSpPr>
          <a:xfrm>
            <a:off x="179512" y="1808820"/>
            <a:ext cx="8733940" cy="4104456"/>
            <a:chOff x="302556" y="1772816"/>
            <a:chExt cx="8733940" cy="4104456"/>
          </a:xfrm>
        </p:grpSpPr>
        <p:sp>
          <p:nvSpPr>
            <p:cNvPr id="9" name="Rectangle 8">
              <a:extLst>
                <a:ext uri="{FF2B5EF4-FFF2-40B4-BE49-F238E27FC236}">
                  <a16:creationId xmlns="" xmlns:a16="http://schemas.microsoft.com/office/drawing/2014/main" id="{5FD95325-26BD-40AB-B89A-7FB6FC12CCF1}"/>
                </a:ext>
              </a:extLst>
            </p:cNvPr>
            <p:cNvSpPr/>
            <p:nvPr/>
          </p:nvSpPr>
          <p:spPr>
            <a:xfrm>
              <a:off x="4046168" y="1933214"/>
              <a:ext cx="4809220" cy="3785652"/>
            </a:xfrm>
            <a:prstGeom prst="rect">
              <a:avLst/>
            </a:prstGeom>
            <a:ln>
              <a:solidFill>
                <a:srgbClr val="00B050"/>
              </a:solidFill>
            </a:ln>
          </p:spPr>
          <p:txBody>
            <a:bodyPr wrap="square">
              <a:spAutoFit/>
            </a:bodyPr>
            <a:lstStyle/>
            <a:p>
              <a:pPr algn="just"/>
              <a:r>
                <a:rPr lang="bg-BG" sz="1600" dirty="0">
                  <a:solidFill>
                    <a:srgbClr val="000000"/>
                  </a:solidFill>
                  <a:latin typeface="Segoe UI" panose="020B0502040204020203" pitchFamily="34" charset="0"/>
                  <a:cs typeface="Segoe UI" panose="020B0502040204020203" pitchFamily="34" charset="0"/>
                </a:rPr>
                <a:t>За рязане се използва непрекъснат синусов ток, който загрява бързо. Бързото загряване коагулира белтъчните молекули, предизвиква възвиране и взривно изпаряване на клетъчната цитоплазма. На макрониво това формира един чист и безкръвен разрез на тъканта. Когато се прилага пулсиращ синусов ток, например амплитудно модулиран, той има по-малко електрическа енергия и оказва по-бавен загряващ ефект. Това предизвиква само коагулация. В зависимост от дълбочината и формата на модулация количеството на отделяната топлина варира. Силно модулирани токове се използват за </a:t>
              </a:r>
              <a:r>
                <a:rPr lang="bg-BG" sz="1600" i="1" dirty="0">
                  <a:solidFill>
                    <a:srgbClr val="000000"/>
                  </a:solidFill>
                  <a:latin typeface="Segoe UI" panose="020B0502040204020203" pitchFamily="34" charset="0"/>
                  <a:cs typeface="Segoe UI" panose="020B0502040204020203" pitchFamily="34" charset="0"/>
                </a:rPr>
                <a:t>хемостаза </a:t>
              </a:r>
              <a:r>
                <a:rPr lang="bg-BG" sz="1600" dirty="0">
                  <a:solidFill>
                    <a:srgbClr val="000000"/>
                  </a:solidFill>
                  <a:latin typeface="Segoe UI" panose="020B0502040204020203" pitchFamily="34" charset="0"/>
                  <a:cs typeface="Segoe UI" panose="020B0502040204020203" pitchFamily="34" charset="0"/>
                </a:rPr>
                <a:t>(спиране на кръвотечение) </a:t>
              </a:r>
              <a:r>
                <a:rPr lang="bg-BG" sz="1600"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и </a:t>
              </a:r>
              <a:r>
                <a:rPr lang="bg-BG" sz="1600" dirty="0">
                  <a:solidFill>
                    <a:srgbClr val="000000"/>
                  </a:solidFill>
                  <a:latin typeface="Segoe UI" panose="020B0502040204020203" pitchFamily="34" charset="0"/>
                  <a:cs typeface="Segoe UI" panose="020B0502040204020203" pitchFamily="34" charset="0"/>
                </a:rPr>
                <a:t>обгаряне на повърхности.</a:t>
              </a:r>
              <a:endParaRPr lang="en-US" sz="1600" dirty="0">
                <a:latin typeface="Segoe UI" panose="020B0502040204020203" pitchFamily="34" charset="0"/>
                <a:cs typeface="Segoe UI" panose="020B0502040204020203" pitchFamily="34" charset="0"/>
              </a:endParaRPr>
            </a:p>
          </p:txBody>
        </p:sp>
        <p:pic>
          <p:nvPicPr>
            <p:cNvPr id="10" name="Picture 9">
              <a:extLst>
                <a:ext uri="{FF2B5EF4-FFF2-40B4-BE49-F238E27FC236}">
                  <a16:creationId xmlns="" xmlns:a16="http://schemas.microsoft.com/office/drawing/2014/main" id="{33F35402-1A82-46C8-AF4D-1AA2D413137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4593" y="1933214"/>
              <a:ext cx="3309436" cy="3748488"/>
            </a:xfrm>
            <a:prstGeom prst="rect">
              <a:avLst/>
            </a:prstGeom>
          </p:spPr>
        </p:pic>
        <p:sp>
          <p:nvSpPr>
            <p:cNvPr id="11" name="Rectangle 10">
              <a:extLst>
                <a:ext uri="{FF2B5EF4-FFF2-40B4-BE49-F238E27FC236}">
                  <a16:creationId xmlns="" xmlns:a16="http://schemas.microsoft.com/office/drawing/2014/main" id="{541415AB-B966-4A43-9A75-F360DAE8F68F}"/>
                </a:ext>
              </a:extLst>
            </p:cNvPr>
            <p:cNvSpPr/>
            <p:nvPr/>
          </p:nvSpPr>
          <p:spPr>
            <a:xfrm>
              <a:off x="302556" y="1772816"/>
              <a:ext cx="8733940" cy="4104456"/>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 xmlns:p14="http://schemas.microsoft.com/office/powerpoint/2010/main" val="1303937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23</a:t>
            </a:fld>
            <a:endParaRPr lang="en-US" altLang="en-US"/>
          </a:p>
        </p:txBody>
      </p:sp>
      <p:grpSp>
        <p:nvGrpSpPr>
          <p:cNvPr id="24" name="Group 23">
            <a:extLst>
              <a:ext uri="{FF2B5EF4-FFF2-40B4-BE49-F238E27FC236}">
                <a16:creationId xmlns="" xmlns:a16="http://schemas.microsoft.com/office/drawing/2014/main" id="{3522DAAF-13E4-4E02-B806-F64F34EDB2F1}"/>
              </a:ext>
            </a:extLst>
          </p:cNvPr>
          <p:cNvGrpSpPr/>
          <p:nvPr/>
        </p:nvGrpSpPr>
        <p:grpSpPr>
          <a:xfrm>
            <a:off x="71500" y="116632"/>
            <a:ext cx="8964488" cy="6038316"/>
            <a:chOff x="71500" y="210084"/>
            <a:chExt cx="8964488" cy="6038316"/>
          </a:xfrm>
        </p:grpSpPr>
        <p:sp>
          <p:nvSpPr>
            <p:cNvPr id="10" name="Rectangle 9">
              <a:extLst>
                <a:ext uri="{FF2B5EF4-FFF2-40B4-BE49-F238E27FC236}">
                  <a16:creationId xmlns="" xmlns:a16="http://schemas.microsoft.com/office/drawing/2014/main" id="{ED2F508A-B48F-44AB-8BDE-F8DF1C1620A1}"/>
                </a:ext>
              </a:extLst>
            </p:cNvPr>
            <p:cNvSpPr/>
            <p:nvPr/>
          </p:nvSpPr>
          <p:spPr>
            <a:xfrm>
              <a:off x="161510" y="5501373"/>
              <a:ext cx="8820979" cy="646331"/>
            </a:xfrm>
            <a:prstGeom prst="rect">
              <a:avLst/>
            </a:prstGeom>
            <a:solidFill>
              <a:schemeClr val="bg1"/>
            </a:solidFill>
            <a:ln>
              <a:solidFill>
                <a:srgbClr val="00B050"/>
              </a:solidFill>
            </a:ln>
          </p:spPr>
          <p:txBody>
            <a:bodyPr wrap="square">
              <a:spAutoFit/>
            </a:bodyPr>
            <a:lstStyle/>
            <a:p>
              <a:pPr algn="just"/>
              <a:r>
                <a:rPr lang="bg-BG" sz="1800" dirty="0">
                  <a:solidFill>
                    <a:srgbClr val="000000"/>
                  </a:solidFill>
                  <a:latin typeface="Segoe UI" panose="020B0502040204020203" pitchFamily="34" charset="0"/>
                  <a:cs typeface="Segoe UI" panose="020B0502040204020203" pitchFamily="34" charset="0"/>
                </a:rPr>
                <a:t>Силно модулирани токове се използват за </a:t>
              </a:r>
              <a:r>
                <a:rPr lang="bg-BG" sz="1800" i="1" dirty="0">
                  <a:solidFill>
                    <a:srgbClr val="000000"/>
                  </a:solidFill>
                  <a:latin typeface="Segoe UI" panose="020B0502040204020203" pitchFamily="34" charset="0"/>
                  <a:cs typeface="Segoe UI" panose="020B0502040204020203" pitchFamily="34" charset="0"/>
                </a:rPr>
                <a:t>хемостаза </a:t>
              </a:r>
              <a:r>
                <a:rPr lang="bg-BG" sz="1800" dirty="0">
                  <a:solidFill>
                    <a:srgbClr val="000000"/>
                  </a:solidFill>
                  <a:latin typeface="Segoe UI" panose="020B0502040204020203" pitchFamily="34" charset="0"/>
                  <a:cs typeface="Segoe UI" panose="020B0502040204020203" pitchFamily="34" charset="0"/>
                </a:rPr>
                <a:t>(спиране на кръвотечение) </a:t>
              </a:r>
              <a:r>
                <a:rPr lang="bg-BG" sz="1800"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и </a:t>
              </a:r>
              <a:r>
                <a:rPr lang="bg-BG" sz="1800" dirty="0">
                  <a:solidFill>
                    <a:srgbClr val="000000"/>
                  </a:solidFill>
                  <a:latin typeface="Segoe UI" panose="020B0502040204020203" pitchFamily="34" charset="0"/>
                  <a:cs typeface="Segoe UI" panose="020B0502040204020203" pitchFamily="34" charset="0"/>
                </a:rPr>
                <a:t>обгаряне на повърхности.</a:t>
              </a:r>
              <a:endParaRPr lang="en-US" sz="1800" dirty="0">
                <a:latin typeface="Segoe UI" panose="020B0502040204020203" pitchFamily="34" charset="0"/>
                <a:cs typeface="Segoe UI" panose="020B0502040204020203" pitchFamily="34" charset="0"/>
              </a:endParaRPr>
            </a:p>
          </p:txBody>
        </p:sp>
        <p:grpSp>
          <p:nvGrpSpPr>
            <p:cNvPr id="22" name="Group 21">
              <a:extLst>
                <a:ext uri="{FF2B5EF4-FFF2-40B4-BE49-F238E27FC236}">
                  <a16:creationId xmlns="" xmlns:a16="http://schemas.microsoft.com/office/drawing/2014/main" id="{518D91F5-62C4-4156-86A2-BC5112A7B0BC}"/>
                </a:ext>
              </a:extLst>
            </p:cNvPr>
            <p:cNvGrpSpPr/>
            <p:nvPr/>
          </p:nvGrpSpPr>
          <p:grpSpPr>
            <a:xfrm>
              <a:off x="660898" y="246659"/>
              <a:ext cx="8025902" cy="5154018"/>
              <a:chOff x="838092" y="199528"/>
              <a:chExt cx="8025902" cy="5154018"/>
            </a:xfrm>
          </p:grpSpPr>
          <p:pic>
            <p:nvPicPr>
              <p:cNvPr id="4" name="Picture 3"/>
              <p:cNvPicPr>
                <a:picLocks noChangeAspect="1"/>
              </p:cNvPicPr>
              <p:nvPr/>
            </p:nvPicPr>
            <p:blipFill rotWithShape="1">
              <a:blip r:embed="rId2" cstate="print"/>
              <a:srcRect l="22763" t="54216" r="41070" b="14625"/>
              <a:stretch/>
            </p:blipFill>
            <p:spPr>
              <a:xfrm rot="60000">
                <a:off x="893014" y="199528"/>
                <a:ext cx="4236371" cy="5154018"/>
              </a:xfrm>
              <a:prstGeom prst="rect">
                <a:avLst/>
              </a:prstGeom>
            </p:spPr>
          </p:pic>
          <p:sp>
            <p:nvSpPr>
              <p:cNvPr id="11" name="Text Box 41">
                <a:extLst>
                  <a:ext uri="{FF2B5EF4-FFF2-40B4-BE49-F238E27FC236}">
                    <a16:creationId xmlns="" xmlns:a16="http://schemas.microsoft.com/office/drawing/2014/main" id="{A331210F-3088-49CB-A707-8086A8D4859A}"/>
                  </a:ext>
                </a:extLst>
              </p:cNvPr>
              <p:cNvSpPr txBox="1">
                <a:spLocks noChangeArrowheads="1"/>
              </p:cNvSpPr>
              <p:nvPr/>
            </p:nvSpPr>
            <p:spPr bwMode="auto">
              <a:xfrm>
                <a:off x="5055543" y="279409"/>
                <a:ext cx="3808451" cy="861774"/>
              </a:xfrm>
              <a:prstGeom prst="rect">
                <a:avLst/>
              </a:prstGeom>
              <a:solidFill>
                <a:schemeClr val="bg1"/>
              </a:solidFill>
              <a:ln w="6350">
                <a:noFill/>
                <a:miter lim="800000"/>
                <a:headEnd/>
                <a:tailEnd/>
              </a:ln>
            </p:spPr>
            <p:txBody>
              <a:bodyPr rot="0" vert="horz" wrap="square" lIns="0" tIns="0" rIns="0" bIns="0" anchor="t" anchorCtr="0" upright="1">
                <a:spAutoFit/>
              </a:bodyPr>
              <a:lstStyle/>
              <a:p>
                <a:pPr marL="55563" marR="0">
                  <a:spcBef>
                    <a:spcPts val="0"/>
                  </a:spcBef>
                  <a:spcAft>
                    <a:spcPts val="1095"/>
                  </a:spcAft>
                </a:pPr>
                <a:r>
                  <a:rPr lang="bg-BG" sz="1400" dirty="0">
                    <a:effectLst/>
                    <a:latin typeface="Arial Narrow" panose="020B0606020202030204" pitchFamily="34" charset="0"/>
                    <a:ea typeface="Franklin Gothic Book" panose="020B0503020102020204" pitchFamily="34" charset="0"/>
                    <a:cs typeface="Franklin Gothic Book" panose="020B0503020102020204" pitchFamily="34" charset="0"/>
                  </a:rPr>
                  <a:t>Гладки микро разрези с незначително странично загряване минимална клетъчна деструкция най-добри козметични резултати и бързо възстановяване за разрези на кожата и биопсия (тъканни проби</a:t>
                </a:r>
                <a:r>
                  <a:rPr lang="bg-BG" sz="1400" dirty="0">
                    <a:latin typeface="Arial Narrow" panose="020B0606020202030204" pitchFamily="34" charset="0"/>
                    <a:ea typeface="Franklin Gothic Book" panose="020B0503020102020204" pitchFamily="34" charset="0"/>
                    <a:cs typeface="Franklin Gothic Book" panose="020B0503020102020204" pitchFamily="34" charset="0"/>
                  </a:rPr>
                  <a:t>).</a:t>
                </a:r>
                <a:endParaRPr lang="bg-BG" sz="1400" dirty="0">
                  <a:effectLst/>
                  <a:latin typeface="Arial Narrow" panose="020B0606020202030204" pitchFamily="34" charset="0"/>
                  <a:ea typeface="Franklin Gothic Book" panose="020B0503020102020204" pitchFamily="34" charset="0"/>
                  <a:cs typeface="Franklin Gothic Book" panose="020B0503020102020204" pitchFamily="34" charset="0"/>
                </a:endParaRPr>
              </a:p>
            </p:txBody>
          </p:sp>
          <p:sp>
            <p:nvSpPr>
              <p:cNvPr id="12" name="Text Box 41">
                <a:extLst>
                  <a:ext uri="{FF2B5EF4-FFF2-40B4-BE49-F238E27FC236}">
                    <a16:creationId xmlns="" xmlns:a16="http://schemas.microsoft.com/office/drawing/2014/main" id="{A20ABD1A-F3DC-401A-A30A-B2C417E193F6}"/>
                  </a:ext>
                </a:extLst>
              </p:cNvPr>
              <p:cNvSpPr txBox="1">
                <a:spLocks noChangeArrowheads="1"/>
              </p:cNvSpPr>
              <p:nvPr/>
            </p:nvSpPr>
            <p:spPr bwMode="auto">
              <a:xfrm>
                <a:off x="5067794" y="1467879"/>
                <a:ext cx="3481047" cy="646331"/>
              </a:xfrm>
              <a:prstGeom prst="rect">
                <a:avLst/>
              </a:prstGeom>
              <a:solidFill>
                <a:schemeClr val="bg1"/>
              </a:solidFill>
              <a:ln w="9525">
                <a:noFill/>
                <a:miter lim="800000"/>
                <a:headEnd/>
                <a:tailEnd/>
              </a:ln>
            </p:spPr>
            <p:txBody>
              <a:bodyPr rot="0" vert="horz" wrap="square" lIns="0" tIns="0" rIns="0" bIns="0" anchor="t" anchorCtr="0" upright="1">
                <a:spAutoFit/>
              </a:bodyPr>
              <a:lstStyle/>
              <a:p>
                <a:pPr marL="55563" marR="0">
                  <a:spcBef>
                    <a:spcPts val="0"/>
                  </a:spcBef>
                  <a:spcAft>
                    <a:spcPts val="1095"/>
                  </a:spcAft>
                </a:pPr>
                <a:r>
                  <a:rPr lang="bg-BG" sz="1400" dirty="0">
                    <a:effectLst/>
                    <a:latin typeface="Arial Narrow" panose="020B0606020202030204" pitchFamily="34" charset="0"/>
                    <a:ea typeface="Franklin Gothic Book" panose="020B0503020102020204" pitchFamily="34" charset="0"/>
                    <a:cs typeface="Franklin Gothic Book" panose="020B0503020102020204" pitchFamily="34" charset="0"/>
                  </a:rPr>
                  <a:t>Рязане с коагулираме кръвоспиране</a:t>
                </a:r>
                <a:r>
                  <a:rPr lang="bg-BG" sz="1400" dirty="0">
                    <a:latin typeface="Arial Narrow" panose="020B0606020202030204" pitchFamily="34" charset="0"/>
                    <a:ea typeface="Franklin Gothic Book" panose="020B0503020102020204" pitchFamily="34" charset="0"/>
                    <a:cs typeface="Franklin Gothic Book" panose="020B0503020102020204" pitchFamily="34" charset="0"/>
                  </a:rPr>
                  <a:t> </a:t>
                </a:r>
                <a:r>
                  <a:rPr lang="bg-BG" sz="1400" dirty="0">
                    <a:effectLst/>
                    <a:latin typeface="Arial Narrow" panose="020B0606020202030204" pitchFamily="34" charset="0"/>
                    <a:ea typeface="Franklin Gothic Book" panose="020B0503020102020204" pitchFamily="34" charset="0"/>
                    <a:cs typeface="Franklin Gothic Book" panose="020B0503020102020204" pitchFamily="34" charset="0"/>
                  </a:rPr>
                  <a:t>полезен при области с кръвоносни съдове</a:t>
                </a:r>
                <a:r>
                  <a:rPr lang="bg-BG" sz="1400" dirty="0">
                    <a:latin typeface="Arial Narrow" panose="020B0606020202030204" pitchFamily="34" charset="0"/>
                    <a:ea typeface="Franklin Gothic Book" panose="020B0503020102020204" pitchFamily="34" charset="0"/>
                    <a:cs typeface="Franklin Gothic Book" panose="020B0503020102020204" pitchFamily="34" charset="0"/>
                  </a:rPr>
                  <a:t> </a:t>
                </a:r>
                <a:r>
                  <a:rPr lang="bg-BG" sz="1400" dirty="0">
                    <a:effectLst/>
                    <a:latin typeface="Arial Narrow" panose="020B0606020202030204" pitchFamily="34" charset="0"/>
                    <a:ea typeface="Franklin Gothic Book" panose="020B0503020102020204" pitchFamily="34" charset="0"/>
                    <a:cs typeface="Franklin Gothic Book" panose="020B0503020102020204" pitchFamily="34" charset="0"/>
                  </a:rPr>
                  <a:t>минимално странично загряване и увреждане на тъпаните</a:t>
                </a:r>
                <a:endParaRPr lang="en-US" sz="1400" dirty="0">
                  <a:effectLst/>
                  <a:latin typeface="Arial Narrow" panose="020B0606020202030204" pitchFamily="34" charset="0"/>
                  <a:ea typeface="Franklin Gothic Book" panose="020B0503020102020204" pitchFamily="34" charset="0"/>
                  <a:cs typeface="Franklin Gothic Book" panose="020B0503020102020204" pitchFamily="34" charset="0"/>
                </a:endParaRPr>
              </a:p>
            </p:txBody>
          </p:sp>
          <p:sp>
            <p:nvSpPr>
              <p:cNvPr id="13" name="Text Box 42">
                <a:extLst>
                  <a:ext uri="{FF2B5EF4-FFF2-40B4-BE49-F238E27FC236}">
                    <a16:creationId xmlns="" xmlns:a16="http://schemas.microsoft.com/office/drawing/2014/main" id="{5161FD0A-5646-4D8D-9223-DB61EC0AF191}"/>
                  </a:ext>
                </a:extLst>
              </p:cNvPr>
              <p:cNvSpPr txBox="1">
                <a:spLocks noChangeArrowheads="1"/>
              </p:cNvSpPr>
              <p:nvPr/>
            </p:nvSpPr>
            <p:spPr bwMode="auto">
              <a:xfrm>
                <a:off x="5174038" y="2594472"/>
                <a:ext cx="3286394"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marL="0" marR="114300">
                  <a:spcBef>
                    <a:spcPts val="0"/>
                  </a:spcBef>
                  <a:spcAft>
                    <a:spcPts val="0"/>
                  </a:spcAft>
                </a:pPr>
                <a:r>
                  <a:rPr lang="bg-BG" sz="1400" dirty="0">
                    <a:effectLst/>
                    <a:latin typeface="Arial Narrow" panose="020B0606020202030204" pitchFamily="34" charset="0"/>
                    <a:ea typeface="Franklin Gothic Book" panose="020B0503020102020204" pitchFamily="34" charset="0"/>
                    <a:cs typeface="Franklin Gothic Book" panose="020B0503020102020204" pitchFamily="34" charset="0"/>
                  </a:rPr>
                  <a:t>Хемостаза с контролирано проникване рязане с максимален хемостазен контрол.</a:t>
                </a:r>
                <a:endParaRPr lang="en-US" sz="1400" dirty="0">
                  <a:effectLst/>
                  <a:latin typeface="Arial Narrow" panose="020B0606020202030204" pitchFamily="34" charset="0"/>
                  <a:ea typeface="Franklin Gothic Book" panose="020B0503020102020204" pitchFamily="34" charset="0"/>
                  <a:cs typeface="Franklin Gothic Book" panose="020B0503020102020204" pitchFamily="34" charset="0"/>
                </a:endParaRPr>
              </a:p>
            </p:txBody>
          </p:sp>
          <p:sp>
            <p:nvSpPr>
              <p:cNvPr id="14" name="Text Box 43">
                <a:extLst>
                  <a:ext uri="{FF2B5EF4-FFF2-40B4-BE49-F238E27FC236}">
                    <a16:creationId xmlns="" xmlns:a16="http://schemas.microsoft.com/office/drawing/2014/main" id="{2C57B783-362F-406A-9B67-71FCA541D60D}"/>
                  </a:ext>
                </a:extLst>
              </p:cNvPr>
              <p:cNvSpPr txBox="1">
                <a:spLocks noChangeArrowheads="1"/>
              </p:cNvSpPr>
              <p:nvPr/>
            </p:nvSpPr>
            <p:spPr bwMode="auto">
              <a:xfrm>
                <a:off x="5174038" y="3505621"/>
                <a:ext cx="3452024" cy="430887"/>
              </a:xfrm>
              <a:prstGeom prst="rect">
                <a:avLst/>
              </a:prstGeom>
              <a:solidFill>
                <a:schemeClr val="bg1"/>
              </a:solidFill>
              <a:ln>
                <a:noFill/>
              </a:ln>
            </p:spPr>
            <p:txBody>
              <a:bodyPr rot="0" vert="horz" wrap="square" lIns="0" tIns="0" rIns="0" bIns="0" anchor="t" anchorCtr="0" upright="1">
                <a:spAutoFit/>
              </a:bodyPr>
              <a:lstStyle/>
              <a:p>
                <a:pPr marL="0" marR="355600">
                  <a:spcBef>
                    <a:spcPts val="0"/>
                  </a:spcBef>
                  <a:spcAft>
                    <a:spcPts val="1180"/>
                  </a:spcAft>
                </a:pPr>
                <a:r>
                  <a:rPr lang="bg-BG" sz="1400" dirty="0">
                    <a:effectLst/>
                    <a:latin typeface="Arial Narrow" panose="020B0606020202030204" pitchFamily="34" charset="0"/>
                    <a:ea typeface="Franklin Gothic Book" panose="020B0503020102020204" pitchFamily="34" charset="0"/>
                    <a:cs typeface="Franklin Gothic Book" panose="020B0503020102020204" pitchFamily="34" charset="0"/>
                  </a:rPr>
                  <a:t>Максимална хемостаза умишлено разрушаване на тъканите.</a:t>
                </a:r>
                <a:endParaRPr lang="en-US" sz="1400" dirty="0">
                  <a:effectLst/>
                  <a:latin typeface="Arial Narrow" panose="020B0606020202030204" pitchFamily="34" charset="0"/>
                  <a:ea typeface="Franklin Gothic Book" panose="020B0503020102020204" pitchFamily="34" charset="0"/>
                  <a:cs typeface="Franklin Gothic Book" panose="020B0503020102020204" pitchFamily="34" charset="0"/>
                </a:endParaRPr>
              </a:p>
            </p:txBody>
          </p:sp>
          <p:sp>
            <p:nvSpPr>
              <p:cNvPr id="15" name="Text Box 43">
                <a:extLst>
                  <a:ext uri="{FF2B5EF4-FFF2-40B4-BE49-F238E27FC236}">
                    <a16:creationId xmlns="" xmlns:a16="http://schemas.microsoft.com/office/drawing/2014/main" id="{F28A70E7-4416-47F9-99F8-465F2132AEE4}"/>
                  </a:ext>
                </a:extLst>
              </p:cNvPr>
              <p:cNvSpPr txBox="1">
                <a:spLocks noChangeArrowheads="1"/>
              </p:cNvSpPr>
              <p:nvPr/>
            </p:nvSpPr>
            <p:spPr bwMode="auto">
              <a:xfrm>
                <a:off x="5184307" y="4478648"/>
                <a:ext cx="3452024" cy="646331"/>
              </a:xfrm>
              <a:prstGeom prst="rect">
                <a:avLst/>
              </a:prstGeom>
              <a:solidFill>
                <a:schemeClr val="bg1"/>
              </a:solidFill>
              <a:ln>
                <a:noFill/>
              </a:ln>
            </p:spPr>
            <p:txBody>
              <a:bodyPr rot="0" vert="horz" wrap="square" lIns="0" tIns="0" rIns="0" bIns="0" anchor="t" anchorCtr="0" upright="1">
                <a:spAutoFit/>
              </a:bodyPr>
              <a:lstStyle/>
              <a:p>
                <a:pPr marL="0" marR="355600">
                  <a:spcBef>
                    <a:spcPts val="0"/>
                  </a:spcBef>
                  <a:spcAft>
                    <a:spcPts val="1180"/>
                  </a:spcAft>
                </a:pPr>
                <a:r>
                  <a:rPr lang="bg-BG" sz="1400" dirty="0">
                    <a:effectLst/>
                    <a:latin typeface="Arial Narrow" panose="020B0606020202030204" pitchFamily="34" charset="0"/>
                    <a:ea typeface="Franklin Gothic Book" panose="020B0503020102020204" pitchFamily="34" charset="0"/>
                    <a:cs typeface="Franklin Gothic Book" panose="020B0503020102020204" pitchFamily="34" charset="0"/>
                  </a:rPr>
                  <a:t>Прицелна микрокоагулация </a:t>
                </a:r>
                <a:r>
                  <a:rPr lang="bg-BG" sz="1400" dirty="0">
                    <a:latin typeface="Arial Narrow" panose="020B0606020202030204" pitchFamily="34" charset="0"/>
                    <a:ea typeface="Franklin Gothic Book" panose="020B0503020102020204" pitchFamily="34" charset="0"/>
                    <a:cs typeface="Franklin Gothic Book" panose="020B0503020102020204" pitchFamily="34" charset="0"/>
                  </a:rPr>
                  <a:t> </a:t>
                </a:r>
                <a:r>
                  <a:rPr lang="bg-BG" sz="1400" dirty="0">
                    <a:effectLst/>
                    <a:latin typeface="Arial Narrow" panose="020B0606020202030204" pitchFamily="34" charset="0"/>
                    <a:ea typeface="Franklin Gothic Book" panose="020B0503020102020204" pitchFamily="34" charset="0"/>
                    <a:cs typeface="Franklin Gothic Book" panose="020B0503020102020204" pitchFamily="34" charset="0"/>
                  </a:rPr>
                  <a:t>минимално овъгляване, некроза на тъканите</a:t>
                </a:r>
                <a:r>
                  <a:rPr lang="bg-BG" sz="1400" dirty="0">
                    <a:latin typeface="Arial Narrow" panose="020B0606020202030204" pitchFamily="34" charset="0"/>
                    <a:ea typeface="Franklin Gothic Book" panose="020B0503020102020204" pitchFamily="34" charset="0"/>
                    <a:cs typeface="Franklin Gothic Book" panose="020B0503020102020204" pitchFamily="34" charset="0"/>
                  </a:rPr>
                  <a:t> </a:t>
                </a:r>
                <a:r>
                  <a:rPr lang="bg-BG" sz="1400" dirty="0">
                    <a:effectLst/>
                    <a:latin typeface="Arial Narrow" panose="020B0606020202030204" pitchFamily="34" charset="0"/>
                    <a:ea typeface="Franklin Gothic Book" panose="020B0503020102020204" pitchFamily="34" charset="0"/>
                    <a:cs typeface="Franklin Gothic Book" panose="020B0503020102020204" pitchFamily="34" charset="0"/>
                  </a:rPr>
                  <a:t>коагулация в и около мястото на третиране</a:t>
                </a:r>
                <a:endParaRPr lang="en-US" sz="1400" dirty="0">
                  <a:effectLst/>
                  <a:latin typeface="Arial Narrow" panose="020B0606020202030204" pitchFamily="34" charset="0"/>
                  <a:ea typeface="Franklin Gothic Book" panose="020B0503020102020204" pitchFamily="34" charset="0"/>
                  <a:cs typeface="Franklin Gothic Book" panose="020B0503020102020204" pitchFamily="34" charset="0"/>
                </a:endParaRPr>
              </a:p>
            </p:txBody>
          </p:sp>
          <p:sp>
            <p:nvSpPr>
              <p:cNvPr id="16" name="Text Box 43">
                <a:extLst>
                  <a:ext uri="{FF2B5EF4-FFF2-40B4-BE49-F238E27FC236}">
                    <a16:creationId xmlns="" xmlns:a16="http://schemas.microsoft.com/office/drawing/2014/main" id="{4E9AC77D-D9D1-497E-A890-3108974F3A66}"/>
                  </a:ext>
                </a:extLst>
              </p:cNvPr>
              <p:cNvSpPr txBox="1">
                <a:spLocks noChangeArrowheads="1"/>
              </p:cNvSpPr>
              <p:nvPr/>
            </p:nvSpPr>
            <p:spPr bwMode="auto">
              <a:xfrm>
                <a:off x="907281" y="620688"/>
                <a:ext cx="916612" cy="584775"/>
              </a:xfrm>
              <a:prstGeom prst="rect">
                <a:avLst/>
              </a:prstGeom>
              <a:solidFill>
                <a:schemeClr val="bg1"/>
              </a:solidFill>
              <a:ln>
                <a:noFill/>
              </a:ln>
            </p:spPr>
            <p:txBody>
              <a:bodyPr rot="0" vert="horz" wrap="square" lIns="0" tIns="0" rIns="0" bIns="0" anchor="t" anchorCtr="0" upright="1">
                <a:spAutoFit/>
              </a:bodyPr>
              <a:lstStyle/>
              <a:p>
                <a:pPr marL="0" marR="355600">
                  <a:spcBef>
                    <a:spcPts val="0"/>
                  </a:spcBef>
                  <a:spcAft>
                    <a:spcPts val="1180"/>
                  </a:spcAft>
                </a:pPr>
                <a:r>
                  <a:rPr lang="bg-BG" sz="1400" dirty="0">
                    <a:solidFill>
                      <a:srgbClr val="00B0F0"/>
                    </a:solidFill>
                    <a:effectLst/>
                    <a:latin typeface="Arial Narrow" panose="020B0606020202030204" pitchFamily="34" charset="0"/>
                    <a:ea typeface="Franklin Gothic Book" panose="020B0503020102020204" pitchFamily="34" charset="0"/>
                    <a:cs typeface="Franklin Gothic Book" panose="020B0503020102020204" pitchFamily="34" charset="0"/>
                  </a:rPr>
                  <a:t>Рязане</a:t>
                </a:r>
                <a:endParaRPr lang="bg-BG" sz="1400" dirty="0">
                  <a:solidFill>
                    <a:srgbClr val="00B0F0"/>
                  </a:solidFill>
                  <a:latin typeface="Arial Narrow" panose="020B0606020202030204" pitchFamily="34" charset="0"/>
                  <a:ea typeface="Franklin Gothic Book" panose="020B0503020102020204" pitchFamily="34" charset="0"/>
                  <a:cs typeface="Franklin Gothic Book" panose="020B0503020102020204" pitchFamily="34" charset="0"/>
                </a:endParaRPr>
              </a:p>
              <a:p>
                <a:pPr marL="0" marR="355600">
                  <a:spcBef>
                    <a:spcPts val="0"/>
                  </a:spcBef>
                  <a:spcAft>
                    <a:spcPts val="1180"/>
                  </a:spcAft>
                </a:pPr>
                <a:r>
                  <a:rPr lang="bg-BG" sz="1400" dirty="0">
                    <a:solidFill>
                      <a:srgbClr val="00B0F0"/>
                    </a:solidFill>
                    <a:effectLst/>
                    <a:latin typeface="Arial Narrow" panose="020B0606020202030204" pitchFamily="34" charset="0"/>
                    <a:ea typeface="Franklin Gothic Book" panose="020B0503020102020204" pitchFamily="34" charset="0"/>
                    <a:cs typeface="Franklin Gothic Book" panose="020B0503020102020204" pitchFamily="34" charset="0"/>
                  </a:rPr>
                  <a:t>4.0 </a:t>
                </a:r>
                <a:r>
                  <a:rPr lang="en-US" sz="1400" dirty="0">
                    <a:solidFill>
                      <a:srgbClr val="00B0F0"/>
                    </a:solidFill>
                    <a:latin typeface="Arial Narrow" panose="020B0606020202030204" pitchFamily="34" charset="0"/>
                    <a:ea typeface="Franklin Gothic Book" panose="020B0503020102020204" pitchFamily="34" charset="0"/>
                    <a:cs typeface="Franklin Gothic Book" panose="020B0503020102020204" pitchFamily="34" charset="0"/>
                  </a:rPr>
                  <a:t>MHz</a:t>
                </a:r>
                <a:endParaRPr lang="bg-BG" sz="1400" dirty="0">
                  <a:solidFill>
                    <a:srgbClr val="00B0F0"/>
                  </a:solidFill>
                  <a:effectLst/>
                  <a:latin typeface="Arial Narrow" panose="020B0606020202030204" pitchFamily="34" charset="0"/>
                  <a:ea typeface="Franklin Gothic Book" panose="020B0503020102020204" pitchFamily="34" charset="0"/>
                  <a:cs typeface="Franklin Gothic Book" panose="020B0503020102020204" pitchFamily="34" charset="0"/>
                </a:endParaRPr>
              </a:p>
            </p:txBody>
          </p:sp>
          <p:sp>
            <p:nvSpPr>
              <p:cNvPr id="17" name="Text Box 43">
                <a:extLst>
                  <a:ext uri="{FF2B5EF4-FFF2-40B4-BE49-F238E27FC236}">
                    <a16:creationId xmlns="" xmlns:a16="http://schemas.microsoft.com/office/drawing/2014/main" id="{315810FF-1591-44A6-9C20-86CE07258C8A}"/>
                  </a:ext>
                </a:extLst>
              </p:cNvPr>
              <p:cNvSpPr txBox="1">
                <a:spLocks noChangeArrowheads="1"/>
              </p:cNvSpPr>
              <p:nvPr/>
            </p:nvSpPr>
            <p:spPr bwMode="auto">
              <a:xfrm>
                <a:off x="907281" y="1663198"/>
                <a:ext cx="1970643" cy="215444"/>
              </a:xfrm>
              <a:prstGeom prst="rect">
                <a:avLst/>
              </a:prstGeom>
              <a:solidFill>
                <a:schemeClr val="bg1"/>
              </a:solidFill>
              <a:ln>
                <a:noFill/>
              </a:ln>
            </p:spPr>
            <p:txBody>
              <a:bodyPr rot="0" vert="horz" wrap="square" lIns="0" tIns="0" rIns="0" bIns="0" anchor="t" anchorCtr="0" upright="1">
                <a:spAutoFit/>
              </a:bodyPr>
              <a:lstStyle/>
              <a:p>
                <a:pPr marL="0" marR="355600">
                  <a:spcBef>
                    <a:spcPts val="0"/>
                  </a:spcBef>
                  <a:spcAft>
                    <a:spcPts val="1180"/>
                  </a:spcAft>
                </a:pPr>
                <a:r>
                  <a:rPr lang="bg-BG" sz="1400" dirty="0">
                    <a:solidFill>
                      <a:srgbClr val="0070C0"/>
                    </a:solidFill>
                    <a:effectLst/>
                    <a:latin typeface="Arial Narrow" panose="020B0606020202030204" pitchFamily="34" charset="0"/>
                    <a:ea typeface="Franklin Gothic Book" panose="020B0503020102020204" pitchFamily="34" charset="0"/>
                    <a:cs typeface="Franklin Gothic Book" panose="020B0503020102020204" pitchFamily="34" charset="0"/>
                  </a:rPr>
                  <a:t>Рязане</a:t>
                </a:r>
                <a:r>
                  <a:rPr lang="en-US" sz="1400" dirty="0">
                    <a:solidFill>
                      <a:srgbClr val="0070C0"/>
                    </a:solidFill>
                    <a:effectLst/>
                    <a:latin typeface="Arial Narrow" panose="020B0606020202030204" pitchFamily="34" charset="0"/>
                    <a:ea typeface="Franklin Gothic Book" panose="020B0503020102020204" pitchFamily="34" charset="0"/>
                    <a:cs typeface="Franklin Gothic Book" panose="020B0503020102020204" pitchFamily="34" charset="0"/>
                  </a:rPr>
                  <a:t>/</a:t>
                </a:r>
                <a:r>
                  <a:rPr lang="bg-BG" sz="1400" dirty="0">
                    <a:solidFill>
                      <a:srgbClr val="0070C0"/>
                    </a:solidFill>
                    <a:effectLst/>
                    <a:latin typeface="Arial Narrow" panose="020B0606020202030204" pitchFamily="34" charset="0"/>
                    <a:ea typeface="Franklin Gothic Book" panose="020B0503020102020204" pitchFamily="34" charset="0"/>
                    <a:cs typeface="Franklin Gothic Book" panose="020B0503020102020204" pitchFamily="34" charset="0"/>
                  </a:rPr>
                  <a:t>коагулиране </a:t>
                </a:r>
                <a:endParaRPr lang="bg-BG" sz="1400" dirty="0">
                  <a:solidFill>
                    <a:srgbClr val="0070C0"/>
                  </a:solidFill>
                  <a:latin typeface="Arial Narrow" panose="020B0606020202030204" pitchFamily="34" charset="0"/>
                  <a:ea typeface="Franklin Gothic Book" panose="020B0503020102020204" pitchFamily="34" charset="0"/>
                  <a:cs typeface="Franklin Gothic Book" panose="020B0503020102020204" pitchFamily="34" charset="0"/>
                </a:endParaRPr>
              </a:p>
            </p:txBody>
          </p:sp>
          <p:sp>
            <p:nvSpPr>
              <p:cNvPr id="18" name="Text Box 43">
                <a:extLst>
                  <a:ext uri="{FF2B5EF4-FFF2-40B4-BE49-F238E27FC236}">
                    <a16:creationId xmlns="" xmlns:a16="http://schemas.microsoft.com/office/drawing/2014/main" id="{D6F6EB69-5C7A-4AD7-8D67-7264D65997BF}"/>
                  </a:ext>
                </a:extLst>
              </p:cNvPr>
              <p:cNvSpPr txBox="1">
                <a:spLocks noChangeArrowheads="1"/>
              </p:cNvSpPr>
              <p:nvPr/>
            </p:nvSpPr>
            <p:spPr bwMode="auto">
              <a:xfrm>
                <a:off x="844281" y="2006488"/>
                <a:ext cx="916612" cy="215444"/>
              </a:xfrm>
              <a:prstGeom prst="rect">
                <a:avLst/>
              </a:prstGeom>
              <a:solidFill>
                <a:schemeClr val="bg1"/>
              </a:solidFill>
              <a:ln>
                <a:noFill/>
              </a:ln>
            </p:spPr>
            <p:txBody>
              <a:bodyPr rot="0" vert="horz" wrap="square" lIns="0" tIns="0" rIns="0" bIns="0" anchor="t" anchorCtr="0" upright="1">
                <a:spAutoFit/>
              </a:bodyPr>
              <a:lstStyle/>
              <a:p>
                <a:pPr marL="0" marR="355600" algn="ctr">
                  <a:spcBef>
                    <a:spcPts val="0"/>
                  </a:spcBef>
                  <a:spcAft>
                    <a:spcPts val="1180"/>
                  </a:spcAft>
                </a:pPr>
                <a:r>
                  <a:rPr lang="bg-BG" sz="1400" dirty="0">
                    <a:solidFill>
                      <a:srgbClr val="0070C0"/>
                    </a:solidFill>
                    <a:effectLst/>
                    <a:latin typeface="Arial Narrow" panose="020B0606020202030204" pitchFamily="34" charset="0"/>
                    <a:ea typeface="Franklin Gothic Book" panose="020B0503020102020204" pitchFamily="34" charset="0"/>
                    <a:cs typeface="Franklin Gothic Book" panose="020B0503020102020204" pitchFamily="34" charset="0"/>
                  </a:rPr>
                  <a:t>4.0 </a:t>
                </a:r>
                <a:r>
                  <a:rPr lang="en-US" sz="1400" dirty="0">
                    <a:solidFill>
                      <a:srgbClr val="0070C0"/>
                    </a:solidFill>
                    <a:latin typeface="Arial Narrow" panose="020B0606020202030204" pitchFamily="34" charset="0"/>
                    <a:ea typeface="Franklin Gothic Book" panose="020B0503020102020204" pitchFamily="34" charset="0"/>
                    <a:cs typeface="Franklin Gothic Book" panose="020B0503020102020204" pitchFamily="34" charset="0"/>
                  </a:rPr>
                  <a:t>MHz</a:t>
                </a:r>
                <a:endParaRPr lang="bg-BG" sz="1400" dirty="0">
                  <a:solidFill>
                    <a:srgbClr val="0070C0"/>
                  </a:solidFill>
                  <a:effectLst/>
                  <a:latin typeface="Arial Narrow" panose="020B0606020202030204" pitchFamily="34" charset="0"/>
                  <a:ea typeface="Franklin Gothic Book" panose="020B0503020102020204" pitchFamily="34" charset="0"/>
                  <a:cs typeface="Franklin Gothic Book" panose="020B0503020102020204" pitchFamily="34" charset="0"/>
                </a:endParaRPr>
              </a:p>
            </p:txBody>
          </p:sp>
          <p:sp>
            <p:nvSpPr>
              <p:cNvPr id="19" name="Text Box 43">
                <a:extLst>
                  <a:ext uri="{FF2B5EF4-FFF2-40B4-BE49-F238E27FC236}">
                    <a16:creationId xmlns="" xmlns:a16="http://schemas.microsoft.com/office/drawing/2014/main" id="{78EC2BBE-CE6C-4596-A246-E43631BF528A}"/>
                  </a:ext>
                </a:extLst>
              </p:cNvPr>
              <p:cNvSpPr txBox="1">
                <a:spLocks noChangeArrowheads="1"/>
              </p:cNvSpPr>
              <p:nvPr/>
            </p:nvSpPr>
            <p:spPr bwMode="auto">
              <a:xfrm>
                <a:off x="848361" y="2668815"/>
                <a:ext cx="1105616" cy="954107"/>
              </a:xfrm>
              <a:prstGeom prst="rect">
                <a:avLst/>
              </a:prstGeom>
              <a:solidFill>
                <a:schemeClr val="bg1"/>
              </a:solidFill>
              <a:ln>
                <a:noFill/>
              </a:ln>
            </p:spPr>
            <p:txBody>
              <a:bodyPr rot="0" vert="horz" wrap="square" lIns="0" tIns="0" rIns="0" bIns="0" anchor="t" anchorCtr="0" upright="1">
                <a:spAutoFit/>
              </a:bodyPr>
              <a:lstStyle/>
              <a:p>
                <a:pPr marL="0" marR="355600">
                  <a:spcBef>
                    <a:spcPts val="0"/>
                  </a:spcBef>
                  <a:spcAft>
                    <a:spcPts val="1180"/>
                  </a:spcAft>
                </a:pPr>
                <a:r>
                  <a:rPr lang="bg-BG" sz="1400" dirty="0">
                    <a:solidFill>
                      <a:srgbClr val="002060"/>
                    </a:solidFill>
                    <a:latin typeface="Arial Narrow" panose="020B0606020202030204" pitchFamily="34" charset="0"/>
                    <a:ea typeface="Franklin Gothic Book" panose="020B0503020102020204" pitchFamily="34" charset="0"/>
                    <a:cs typeface="Franklin Gothic Book" panose="020B0503020102020204" pitchFamily="34" charset="0"/>
                  </a:rPr>
                  <a:t>Хемостаза</a:t>
                </a:r>
              </a:p>
              <a:p>
                <a:pPr marL="0" marR="355600">
                  <a:spcBef>
                    <a:spcPts val="0"/>
                  </a:spcBef>
                  <a:spcAft>
                    <a:spcPts val="1180"/>
                  </a:spcAft>
                </a:pPr>
                <a:r>
                  <a:rPr lang="bg-BG" sz="1400" dirty="0">
                    <a:solidFill>
                      <a:srgbClr val="002060"/>
                    </a:solidFill>
                    <a:effectLst/>
                    <a:latin typeface="Arial Narrow" panose="020B0606020202030204" pitchFamily="34" charset="0"/>
                    <a:ea typeface="Franklin Gothic Book" panose="020B0503020102020204" pitchFamily="34" charset="0"/>
                    <a:cs typeface="Franklin Gothic Book" panose="020B0503020102020204" pitchFamily="34" charset="0"/>
                  </a:rPr>
                  <a:t>4.0 </a:t>
                </a:r>
                <a:r>
                  <a:rPr lang="en-US" sz="1400" dirty="0">
                    <a:solidFill>
                      <a:srgbClr val="002060"/>
                    </a:solidFill>
                    <a:latin typeface="Arial Narrow" panose="020B0606020202030204" pitchFamily="34" charset="0"/>
                    <a:ea typeface="Franklin Gothic Book" panose="020B0503020102020204" pitchFamily="34" charset="0"/>
                    <a:cs typeface="Franklin Gothic Book" panose="020B0503020102020204" pitchFamily="34" charset="0"/>
                  </a:rPr>
                  <a:t>MHz</a:t>
                </a:r>
                <a:endParaRPr lang="bg-BG" sz="1400" dirty="0">
                  <a:solidFill>
                    <a:srgbClr val="002060"/>
                  </a:solidFill>
                  <a:latin typeface="Arial Narrow" panose="020B0606020202030204" pitchFamily="34" charset="0"/>
                  <a:ea typeface="Franklin Gothic Book" panose="020B0503020102020204" pitchFamily="34" charset="0"/>
                  <a:cs typeface="Franklin Gothic Book" panose="020B0503020102020204" pitchFamily="34" charset="0"/>
                </a:endParaRPr>
              </a:p>
              <a:p>
                <a:pPr marL="0" marR="355600">
                  <a:spcBef>
                    <a:spcPts val="0"/>
                  </a:spcBef>
                  <a:spcAft>
                    <a:spcPts val="1180"/>
                  </a:spcAft>
                </a:pPr>
                <a:endParaRPr lang="bg-BG" sz="1400" dirty="0">
                  <a:solidFill>
                    <a:srgbClr val="002060"/>
                  </a:solidFill>
                  <a:effectLst/>
                  <a:latin typeface="Arial Narrow" panose="020B0606020202030204" pitchFamily="34" charset="0"/>
                  <a:ea typeface="Franklin Gothic Book" panose="020B0503020102020204" pitchFamily="34" charset="0"/>
                  <a:cs typeface="Franklin Gothic Book" panose="020B0503020102020204" pitchFamily="34" charset="0"/>
                </a:endParaRPr>
              </a:p>
            </p:txBody>
          </p:sp>
          <p:sp>
            <p:nvSpPr>
              <p:cNvPr id="20" name="Text Box 43">
                <a:extLst>
                  <a:ext uri="{FF2B5EF4-FFF2-40B4-BE49-F238E27FC236}">
                    <a16:creationId xmlns="" xmlns:a16="http://schemas.microsoft.com/office/drawing/2014/main" id="{94F1227D-2185-482F-AC85-5E2498709076}"/>
                  </a:ext>
                </a:extLst>
              </p:cNvPr>
              <p:cNvSpPr txBox="1">
                <a:spLocks noChangeArrowheads="1"/>
              </p:cNvSpPr>
              <p:nvPr/>
            </p:nvSpPr>
            <p:spPr bwMode="auto">
              <a:xfrm>
                <a:off x="838092" y="3724689"/>
                <a:ext cx="1105616" cy="954107"/>
              </a:xfrm>
              <a:prstGeom prst="rect">
                <a:avLst/>
              </a:prstGeom>
              <a:solidFill>
                <a:schemeClr val="bg1"/>
              </a:solidFill>
              <a:ln>
                <a:noFill/>
              </a:ln>
            </p:spPr>
            <p:txBody>
              <a:bodyPr rot="0" vert="horz" wrap="square" lIns="0" tIns="0" rIns="0" bIns="0" anchor="t" anchorCtr="0" upright="1">
                <a:spAutoFit/>
              </a:bodyPr>
              <a:lstStyle/>
              <a:p>
                <a:pPr marL="0" marR="355600">
                  <a:spcBef>
                    <a:spcPts val="0"/>
                  </a:spcBef>
                  <a:spcAft>
                    <a:spcPts val="1180"/>
                  </a:spcAft>
                </a:pPr>
                <a:r>
                  <a:rPr lang="bg-BG" sz="1400" dirty="0">
                    <a:solidFill>
                      <a:srgbClr val="7030A0"/>
                    </a:solidFill>
                    <a:latin typeface="Arial Narrow" panose="020B0606020202030204" pitchFamily="34" charset="0"/>
                    <a:ea typeface="Franklin Gothic Book" panose="020B0503020102020204" pitchFamily="34" charset="0"/>
                    <a:cs typeface="Franklin Gothic Book" panose="020B0503020102020204" pitchFamily="34" charset="0"/>
                  </a:rPr>
                  <a:t>Обгаряне</a:t>
                </a:r>
              </a:p>
              <a:p>
                <a:pPr marL="0" marR="355600">
                  <a:spcBef>
                    <a:spcPts val="0"/>
                  </a:spcBef>
                  <a:spcAft>
                    <a:spcPts val="1180"/>
                  </a:spcAft>
                </a:pPr>
                <a:r>
                  <a:rPr lang="bg-BG" sz="1400" dirty="0">
                    <a:solidFill>
                      <a:srgbClr val="7030A0"/>
                    </a:solidFill>
                    <a:effectLst/>
                    <a:latin typeface="Arial Narrow" panose="020B0606020202030204" pitchFamily="34" charset="0"/>
                    <a:ea typeface="Franklin Gothic Book" panose="020B0503020102020204" pitchFamily="34" charset="0"/>
                    <a:cs typeface="Franklin Gothic Book" panose="020B0503020102020204" pitchFamily="34" charset="0"/>
                  </a:rPr>
                  <a:t>4.0 </a:t>
                </a:r>
                <a:r>
                  <a:rPr lang="en-US" sz="1400" dirty="0">
                    <a:solidFill>
                      <a:srgbClr val="7030A0"/>
                    </a:solidFill>
                    <a:latin typeface="Arial Narrow" panose="020B0606020202030204" pitchFamily="34" charset="0"/>
                    <a:ea typeface="Franklin Gothic Book" panose="020B0503020102020204" pitchFamily="34" charset="0"/>
                    <a:cs typeface="Franklin Gothic Book" panose="020B0503020102020204" pitchFamily="34" charset="0"/>
                  </a:rPr>
                  <a:t>MHz</a:t>
                </a:r>
                <a:endParaRPr lang="bg-BG" sz="1400" dirty="0">
                  <a:solidFill>
                    <a:srgbClr val="7030A0"/>
                  </a:solidFill>
                  <a:latin typeface="Arial Narrow" panose="020B0606020202030204" pitchFamily="34" charset="0"/>
                  <a:ea typeface="Franklin Gothic Book" panose="020B0503020102020204" pitchFamily="34" charset="0"/>
                  <a:cs typeface="Franklin Gothic Book" panose="020B0503020102020204" pitchFamily="34" charset="0"/>
                </a:endParaRPr>
              </a:p>
              <a:p>
                <a:pPr marL="0" marR="355600">
                  <a:spcBef>
                    <a:spcPts val="0"/>
                  </a:spcBef>
                  <a:spcAft>
                    <a:spcPts val="1180"/>
                  </a:spcAft>
                </a:pPr>
                <a:endParaRPr lang="bg-BG" sz="1400" dirty="0">
                  <a:solidFill>
                    <a:srgbClr val="7030A0"/>
                  </a:solidFill>
                  <a:effectLst/>
                  <a:latin typeface="Arial Narrow" panose="020B0606020202030204" pitchFamily="34" charset="0"/>
                  <a:ea typeface="Franklin Gothic Book" panose="020B0503020102020204" pitchFamily="34" charset="0"/>
                  <a:cs typeface="Franklin Gothic Book" panose="020B0503020102020204" pitchFamily="34" charset="0"/>
                </a:endParaRPr>
              </a:p>
            </p:txBody>
          </p:sp>
          <p:sp>
            <p:nvSpPr>
              <p:cNvPr id="21" name="Text Box 43">
                <a:extLst>
                  <a:ext uri="{FF2B5EF4-FFF2-40B4-BE49-F238E27FC236}">
                    <a16:creationId xmlns="" xmlns:a16="http://schemas.microsoft.com/office/drawing/2014/main" id="{625E1D76-F336-4F8C-91F9-A05C3C71006C}"/>
                  </a:ext>
                </a:extLst>
              </p:cNvPr>
              <p:cNvSpPr txBox="1">
                <a:spLocks noChangeArrowheads="1"/>
              </p:cNvSpPr>
              <p:nvPr/>
            </p:nvSpPr>
            <p:spPr bwMode="auto">
              <a:xfrm>
                <a:off x="1079612" y="4677642"/>
                <a:ext cx="1105616" cy="584775"/>
              </a:xfrm>
              <a:prstGeom prst="rect">
                <a:avLst/>
              </a:prstGeom>
              <a:solidFill>
                <a:schemeClr val="bg1"/>
              </a:solidFill>
              <a:ln>
                <a:noFill/>
              </a:ln>
            </p:spPr>
            <p:txBody>
              <a:bodyPr rot="0" vert="horz" wrap="square" lIns="0" tIns="0" rIns="0" bIns="0" anchor="t" anchorCtr="0" upright="1">
                <a:spAutoFit/>
              </a:bodyPr>
              <a:lstStyle/>
              <a:p>
                <a:pPr marL="0" marR="355600">
                  <a:spcBef>
                    <a:spcPts val="0"/>
                  </a:spcBef>
                  <a:spcAft>
                    <a:spcPts val="1180"/>
                  </a:spcAft>
                </a:pPr>
                <a:r>
                  <a:rPr lang="bg-BG" sz="1400" dirty="0">
                    <a:solidFill>
                      <a:srgbClr val="C00000"/>
                    </a:solidFill>
                    <a:latin typeface="Arial Narrow" panose="020B0606020202030204" pitchFamily="34" charset="0"/>
                    <a:ea typeface="Franklin Gothic Book" panose="020B0503020102020204" pitchFamily="34" charset="0"/>
                    <a:cs typeface="Franklin Gothic Book" panose="020B0503020102020204" pitchFamily="34" charset="0"/>
                  </a:rPr>
                  <a:t>Биполярен</a:t>
                </a:r>
              </a:p>
              <a:p>
                <a:pPr marL="0" marR="355600">
                  <a:spcBef>
                    <a:spcPts val="0"/>
                  </a:spcBef>
                  <a:spcAft>
                    <a:spcPts val="1180"/>
                  </a:spcAft>
                </a:pPr>
                <a:r>
                  <a:rPr lang="bg-BG" sz="1400" dirty="0">
                    <a:solidFill>
                      <a:srgbClr val="C00000"/>
                    </a:solidFill>
                    <a:effectLst/>
                    <a:latin typeface="Arial Narrow" panose="020B0606020202030204" pitchFamily="34" charset="0"/>
                    <a:ea typeface="Franklin Gothic Book" panose="020B0503020102020204" pitchFamily="34" charset="0"/>
                    <a:cs typeface="Franklin Gothic Book" panose="020B0503020102020204" pitchFamily="34" charset="0"/>
                  </a:rPr>
                  <a:t>1.7 </a:t>
                </a:r>
                <a:r>
                  <a:rPr lang="en-US" sz="1400" dirty="0">
                    <a:solidFill>
                      <a:srgbClr val="C00000"/>
                    </a:solidFill>
                    <a:latin typeface="Arial Narrow" panose="020B0606020202030204" pitchFamily="34" charset="0"/>
                    <a:ea typeface="Franklin Gothic Book" panose="020B0503020102020204" pitchFamily="34" charset="0"/>
                    <a:cs typeface="Franklin Gothic Book" panose="020B0503020102020204" pitchFamily="34" charset="0"/>
                  </a:rPr>
                  <a:t>MHz</a:t>
                </a:r>
                <a:endParaRPr lang="bg-BG" sz="1400" dirty="0">
                  <a:solidFill>
                    <a:srgbClr val="C00000"/>
                  </a:solidFill>
                  <a:latin typeface="Arial Narrow" panose="020B0606020202030204" pitchFamily="34" charset="0"/>
                  <a:ea typeface="Franklin Gothic Book" panose="020B0503020102020204" pitchFamily="34" charset="0"/>
                  <a:cs typeface="Franklin Gothic Book" panose="020B0503020102020204" pitchFamily="34" charset="0"/>
                </a:endParaRPr>
              </a:p>
            </p:txBody>
          </p:sp>
        </p:grpSp>
        <p:sp>
          <p:nvSpPr>
            <p:cNvPr id="23" name="Rectangle 22">
              <a:extLst>
                <a:ext uri="{FF2B5EF4-FFF2-40B4-BE49-F238E27FC236}">
                  <a16:creationId xmlns="" xmlns:a16="http://schemas.microsoft.com/office/drawing/2014/main" id="{3EC775E8-5092-462E-91F6-48A7ECB5CC37}"/>
                </a:ext>
              </a:extLst>
            </p:cNvPr>
            <p:cNvSpPr/>
            <p:nvPr/>
          </p:nvSpPr>
          <p:spPr>
            <a:xfrm>
              <a:off x="71500" y="210084"/>
              <a:ext cx="8964488" cy="6038316"/>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 xmlns:p14="http://schemas.microsoft.com/office/powerpoint/2010/main" val="1892608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24</a:t>
            </a:fld>
            <a:endParaRPr lang="en-US" altLang="en-US"/>
          </a:p>
        </p:txBody>
      </p:sp>
      <p:grpSp>
        <p:nvGrpSpPr>
          <p:cNvPr id="16" name="Group 15">
            <a:extLst>
              <a:ext uri="{FF2B5EF4-FFF2-40B4-BE49-F238E27FC236}">
                <a16:creationId xmlns="" xmlns:a16="http://schemas.microsoft.com/office/drawing/2014/main" id="{C0C652EC-7189-4B1E-8620-97F541593FB4}"/>
              </a:ext>
            </a:extLst>
          </p:cNvPr>
          <p:cNvGrpSpPr/>
          <p:nvPr/>
        </p:nvGrpSpPr>
        <p:grpSpPr>
          <a:xfrm>
            <a:off x="457200" y="1844824"/>
            <a:ext cx="8064896" cy="4260781"/>
            <a:chOff x="179512" y="1940527"/>
            <a:chExt cx="8064896" cy="4260781"/>
          </a:xfrm>
        </p:grpSpPr>
        <p:pic>
          <p:nvPicPr>
            <p:cNvPr id="12" name="Picture 11">
              <a:extLst>
                <a:ext uri="{FF2B5EF4-FFF2-40B4-BE49-F238E27FC236}">
                  <a16:creationId xmlns="" xmlns:a16="http://schemas.microsoft.com/office/drawing/2014/main" id="{699BC3EA-679D-48EC-97DF-152D1D177D0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9428" y="1940527"/>
              <a:ext cx="3674520" cy="2758882"/>
            </a:xfrm>
            <a:prstGeom prst="rect">
              <a:avLst/>
            </a:prstGeom>
          </p:spPr>
        </p:pic>
        <p:pic>
          <p:nvPicPr>
            <p:cNvPr id="13" name="Picture 12">
              <a:extLst>
                <a:ext uri="{FF2B5EF4-FFF2-40B4-BE49-F238E27FC236}">
                  <a16:creationId xmlns="" xmlns:a16="http://schemas.microsoft.com/office/drawing/2014/main" id="{BB532F11-6843-477A-A5FE-9C3CE1E94464}"/>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10191" y="1966301"/>
              <a:ext cx="3674519" cy="2758881"/>
            </a:xfrm>
            <a:prstGeom prst="rect">
              <a:avLst/>
            </a:prstGeom>
          </p:spPr>
        </p:pic>
        <p:sp>
          <p:nvSpPr>
            <p:cNvPr id="14" name="Rectangle 13">
              <a:extLst>
                <a:ext uri="{FF2B5EF4-FFF2-40B4-BE49-F238E27FC236}">
                  <a16:creationId xmlns="" xmlns:a16="http://schemas.microsoft.com/office/drawing/2014/main" id="{F14E8F41-A3A1-48A4-AB35-422E27A86218}"/>
                </a:ext>
              </a:extLst>
            </p:cNvPr>
            <p:cNvSpPr/>
            <p:nvPr/>
          </p:nvSpPr>
          <p:spPr>
            <a:xfrm>
              <a:off x="251520" y="4905164"/>
              <a:ext cx="7884876" cy="1200329"/>
            </a:xfrm>
            <a:prstGeom prst="rect">
              <a:avLst/>
            </a:prstGeom>
            <a:ln>
              <a:solidFill>
                <a:srgbClr val="00B050"/>
              </a:solidFill>
            </a:ln>
          </p:spPr>
          <p:txBody>
            <a:bodyPr wrap="square">
              <a:spAutoFit/>
            </a:bodyPr>
            <a:lstStyle/>
            <a:p>
              <a:pPr algn="just"/>
              <a:r>
                <a:rPr lang="bg-BG" sz="1800" dirty="0">
                  <a:solidFill>
                    <a:srgbClr val="000000"/>
                  </a:solidFill>
                  <a:latin typeface="Segoe UI" panose="020B0502040204020203" pitchFamily="34" charset="0"/>
                  <a:cs typeface="Segoe UI" panose="020B0502040204020203" pitchFamily="34" charset="0"/>
                </a:rPr>
                <a:t>Два основни режима на работа се използват при електрохирургията: </a:t>
              </a:r>
              <a:r>
                <a:rPr lang="bg-BG" sz="1800" i="1" dirty="0">
                  <a:solidFill>
                    <a:srgbClr val="FF0000"/>
                  </a:solidFill>
                  <a:latin typeface="Segoe UI" panose="020B0502040204020203" pitchFamily="34" charset="0"/>
                  <a:cs typeface="Segoe UI" panose="020B0502040204020203" pitchFamily="34" charset="0"/>
                </a:rPr>
                <a:t>монополярен</a:t>
              </a:r>
              <a:r>
                <a:rPr lang="bg-BG" sz="1800" dirty="0">
                  <a:solidFill>
                    <a:srgbClr val="000000"/>
                  </a:solidFill>
                  <a:latin typeface="Segoe UI" panose="020B0502040204020203" pitchFamily="34" charset="0"/>
                  <a:cs typeface="Segoe UI" panose="020B0502040204020203" pitchFamily="34" charset="0"/>
                </a:rPr>
                <a:t> и </a:t>
              </a:r>
              <a:r>
                <a:rPr lang="bg-BG" sz="1800" i="1" dirty="0">
                  <a:solidFill>
                    <a:srgbClr val="0070C0"/>
                  </a:solidFill>
                  <a:latin typeface="Segoe UI" panose="020B0502040204020203" pitchFamily="34" charset="0"/>
                  <a:cs typeface="Segoe UI" panose="020B0502040204020203" pitchFamily="34" charset="0"/>
                </a:rPr>
                <a:t>биполярен</a:t>
              </a:r>
              <a:r>
                <a:rPr lang="bg-BG" sz="1800" dirty="0">
                  <a:solidFill>
                    <a:srgbClr val="000000"/>
                  </a:solidFill>
                  <a:latin typeface="Segoe UI" panose="020B0502040204020203" pitchFamily="34" charset="0"/>
                  <a:cs typeface="Segoe UI" panose="020B0502040204020203" pitchFamily="34" charset="0"/>
                </a:rPr>
                <a:t>. И при двата токът е ултрависокочестотен и тече между два електрода. Разликата е в разположението </a:t>
              </a:r>
              <a:r>
                <a:rPr lang="ru-RU" sz="1800" dirty="0">
                  <a:solidFill>
                    <a:srgbClr val="000000"/>
                  </a:solidFill>
                  <a:latin typeface="Segoe UI" panose="020B0502040204020203" pitchFamily="34" charset="0"/>
                  <a:cs typeface="Segoe UI" panose="020B0502040204020203" pitchFamily="34" charset="0"/>
                </a:rPr>
                <a:t>на </a:t>
              </a:r>
              <a:r>
                <a:rPr lang="bg-BG" sz="1800" dirty="0">
                  <a:solidFill>
                    <a:srgbClr val="000000"/>
                  </a:solidFill>
                  <a:latin typeface="Segoe UI" panose="020B0502040204020203" pitchFamily="34" charset="0"/>
                  <a:cs typeface="Segoe UI" panose="020B0502040204020203" pitchFamily="34" charset="0"/>
                </a:rPr>
                <a:t>тези електроди</a:t>
              </a:r>
              <a:endParaRPr lang="bg-BG" sz="1800" dirty="0">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 xmlns:a16="http://schemas.microsoft.com/office/drawing/2014/main" id="{30A03B07-9FBD-4DB5-9DB9-135CF431C214}"/>
                </a:ext>
              </a:extLst>
            </p:cNvPr>
            <p:cNvSpPr/>
            <p:nvPr/>
          </p:nvSpPr>
          <p:spPr>
            <a:xfrm>
              <a:off x="179512" y="1986887"/>
              <a:ext cx="8064896" cy="4214421"/>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 xmlns:p14="http://schemas.microsoft.com/office/powerpoint/2010/main" val="113291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25</a:t>
            </a:fld>
            <a:endParaRPr lang="en-US" altLang="en-US"/>
          </a:p>
        </p:txBody>
      </p:sp>
      <p:grpSp>
        <p:nvGrpSpPr>
          <p:cNvPr id="21" name="Group 20">
            <a:extLst>
              <a:ext uri="{FF2B5EF4-FFF2-40B4-BE49-F238E27FC236}">
                <a16:creationId xmlns="" xmlns:a16="http://schemas.microsoft.com/office/drawing/2014/main" id="{84F58EC8-9899-4226-8486-7A5A4E8FEF4A}"/>
              </a:ext>
            </a:extLst>
          </p:cNvPr>
          <p:cNvGrpSpPr/>
          <p:nvPr/>
        </p:nvGrpSpPr>
        <p:grpSpPr>
          <a:xfrm>
            <a:off x="-508" y="2239062"/>
            <a:ext cx="9037004" cy="3242167"/>
            <a:chOff x="143508" y="2239062"/>
            <a:chExt cx="9037004" cy="3242167"/>
          </a:xfrm>
        </p:grpSpPr>
        <p:pic>
          <p:nvPicPr>
            <p:cNvPr id="5" name="Picture 4"/>
            <p:cNvPicPr>
              <a:picLocks noChangeAspect="1"/>
            </p:cNvPicPr>
            <p:nvPr/>
          </p:nvPicPr>
          <p:blipFill rotWithShape="1">
            <a:blip r:embed="rId2" cstate="print"/>
            <a:srcRect l="8991" r="49131" b="23304"/>
            <a:stretch/>
          </p:blipFill>
          <p:spPr>
            <a:xfrm>
              <a:off x="143508" y="2239062"/>
              <a:ext cx="4523921" cy="3083519"/>
            </a:xfrm>
            <a:prstGeom prst="rect">
              <a:avLst/>
            </a:prstGeom>
          </p:spPr>
        </p:pic>
        <p:sp>
          <p:nvSpPr>
            <p:cNvPr id="14" name="Rectangle 13">
              <a:extLst>
                <a:ext uri="{FF2B5EF4-FFF2-40B4-BE49-F238E27FC236}">
                  <a16:creationId xmlns="" xmlns:a16="http://schemas.microsoft.com/office/drawing/2014/main" id="{22948590-399B-46CA-8067-50B50DCB559D}"/>
                </a:ext>
              </a:extLst>
            </p:cNvPr>
            <p:cNvSpPr/>
            <p:nvPr/>
          </p:nvSpPr>
          <p:spPr>
            <a:xfrm>
              <a:off x="4961602" y="2312340"/>
              <a:ext cx="4140460" cy="3046988"/>
            </a:xfrm>
            <a:prstGeom prst="rect">
              <a:avLst/>
            </a:prstGeom>
            <a:ln>
              <a:solidFill>
                <a:srgbClr val="00B050"/>
              </a:solidFill>
            </a:ln>
          </p:spPr>
          <p:txBody>
            <a:bodyPr wrap="square">
              <a:spAutoFit/>
            </a:bodyPr>
            <a:lstStyle/>
            <a:p>
              <a:pPr algn="just"/>
              <a:r>
                <a:rPr lang="bg-BG" sz="1600" dirty="0">
                  <a:solidFill>
                    <a:srgbClr val="000000"/>
                  </a:solidFill>
                  <a:latin typeface="Segoe UI" panose="020B0502040204020203" pitchFamily="34" charset="0"/>
                  <a:cs typeface="Segoe UI" panose="020B0502040204020203" pitchFamily="34" charset="0"/>
                </a:rPr>
                <a:t>При монополярния режим напрежението се прилага между остър електрод (скалпел) и плосък с голяма площ, разположен дистално. При контакт на активния електрод (</a:t>
              </a:r>
              <a:r>
                <a:rPr lang="bg-BG" sz="1600" i="1" dirty="0">
                  <a:solidFill>
                    <a:srgbClr val="000000"/>
                  </a:solidFill>
                  <a:latin typeface="Segoe UI" panose="020B0502040204020203" pitchFamily="34" charset="0"/>
                  <a:cs typeface="Segoe UI" panose="020B0502040204020203" pitchFamily="34" charset="0"/>
                </a:rPr>
                <a:t>скалпела</a:t>
              </a:r>
              <a:r>
                <a:rPr lang="bg-BG" sz="1600" dirty="0">
                  <a:solidFill>
                    <a:srgbClr val="000000"/>
                  </a:solidFill>
                  <a:latin typeface="Segoe UI" panose="020B0502040204020203" pitchFamily="34" charset="0"/>
                  <a:cs typeface="Segoe UI" panose="020B0502040204020203" pitchFamily="34" charset="0"/>
                </a:rPr>
                <a:t>) с тъканта в близост до острието протича ток с висока плътност (до 4 А</a:t>
              </a:r>
              <a:r>
                <a:rPr lang="en-US" sz="1600" dirty="0">
                  <a:solidFill>
                    <a:srgbClr val="000000"/>
                  </a:solidFill>
                  <a:latin typeface="Segoe UI" panose="020B0502040204020203" pitchFamily="34" charset="0"/>
                  <a:cs typeface="Segoe UI" panose="020B0502040204020203" pitchFamily="34" charset="0"/>
                </a:rPr>
                <a:t>/cm</a:t>
              </a:r>
              <a:r>
                <a:rPr lang="en-US" sz="1600" baseline="30000" dirty="0">
                  <a:solidFill>
                    <a:srgbClr val="000000"/>
                  </a:solidFill>
                  <a:latin typeface="Segoe UI" panose="020B0502040204020203" pitchFamily="34" charset="0"/>
                  <a:cs typeface="Segoe UI" panose="020B0502040204020203" pitchFamily="34" charset="0"/>
                </a:rPr>
                <a:t>2</a:t>
              </a:r>
              <a:r>
                <a:rPr lang="en-US" sz="1600" dirty="0">
                  <a:solidFill>
                    <a:srgbClr val="000000"/>
                  </a:solidFill>
                  <a:latin typeface="Segoe UI" panose="020B0502040204020203" pitchFamily="34" charset="0"/>
                  <a:cs typeface="Segoe UI" panose="020B0502040204020203" pitchFamily="34" charset="0"/>
                </a:rPr>
                <a:t>), </a:t>
              </a:r>
              <a:r>
                <a:rPr lang="bg-BG" sz="1600" dirty="0">
                  <a:solidFill>
                    <a:srgbClr val="000000"/>
                  </a:solidFill>
                  <a:latin typeface="Segoe UI" panose="020B0502040204020203" pitchFamily="34" charset="0"/>
                  <a:cs typeface="Segoe UI" panose="020B0502040204020203" pitchFamily="34" charset="0"/>
                </a:rPr>
                <a:t>който силно загрява тъканта и тя коагулира или се разрязва. Къ "пасивния" електрод с голяма площ токът вече е с ниска плътност и няма тези разрушителни ефекти.</a:t>
              </a:r>
              <a:endParaRPr lang="en-US" sz="1600" dirty="0">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 xmlns:a16="http://schemas.microsoft.com/office/drawing/2014/main" id="{87148B83-E88D-4F4E-A5DF-F5490CC70B56}"/>
                </a:ext>
              </a:extLst>
            </p:cNvPr>
            <p:cNvSpPr/>
            <p:nvPr/>
          </p:nvSpPr>
          <p:spPr>
            <a:xfrm>
              <a:off x="2201432" y="2564904"/>
              <a:ext cx="2466766" cy="492443"/>
            </a:xfrm>
            <a:prstGeom prst="rect">
              <a:avLst/>
            </a:prstGeom>
            <a:solidFill>
              <a:schemeClr val="bg1"/>
            </a:solidFill>
          </p:spPr>
          <p:txBody>
            <a:bodyPr wrap="none">
              <a:spAutoFit/>
            </a:bodyPr>
            <a:lstStyle/>
            <a:p>
              <a:r>
                <a:rPr lang="bg-BG" sz="1400" dirty="0">
                  <a:solidFill>
                    <a:srgbClr val="000000"/>
                  </a:solidFill>
                  <a:latin typeface="Segoe UI" panose="020B0502040204020203" pitchFamily="34" charset="0"/>
                  <a:cs typeface="Segoe UI" panose="020B0502040204020203" pitchFamily="34" charset="0"/>
                </a:rPr>
                <a:t>Активен електрод (</a:t>
              </a:r>
              <a:r>
                <a:rPr lang="bg-BG" sz="1400" i="1" dirty="0">
                  <a:solidFill>
                    <a:srgbClr val="000000"/>
                  </a:solidFill>
                  <a:latin typeface="Segoe UI" panose="020B0502040204020203" pitchFamily="34" charset="0"/>
                  <a:cs typeface="Segoe UI" panose="020B0502040204020203" pitchFamily="34" charset="0"/>
                </a:rPr>
                <a:t>скалпел</a:t>
              </a:r>
              <a:r>
                <a:rPr lang="bg-BG" sz="1400" dirty="0">
                  <a:solidFill>
                    <a:srgbClr val="000000"/>
                  </a:solidFill>
                  <a:latin typeface="Segoe UI" panose="020B0502040204020203" pitchFamily="34" charset="0"/>
                  <a:cs typeface="Segoe UI" panose="020B0502040204020203" pitchFamily="34" charset="0"/>
                </a:rPr>
                <a:t>)</a:t>
              </a:r>
            </a:p>
            <a:p>
              <a:r>
                <a:rPr lang="bg-BG" sz="1200" i="1" dirty="0">
                  <a:solidFill>
                    <a:srgbClr val="FF0000"/>
                  </a:solidFill>
                  <a:latin typeface="Segoe UI" panose="020B0502040204020203" pitchFamily="34" charset="0"/>
                  <a:cs typeface="Segoe UI" panose="020B0502040204020203" pitchFamily="34" charset="0"/>
                </a:rPr>
                <a:t>Висока плътност на тока </a:t>
              </a:r>
              <a:endParaRPr lang="en-US" sz="1200" i="1" dirty="0">
                <a:solidFill>
                  <a:srgbClr val="FF0000"/>
                </a:solidFill>
              </a:endParaRPr>
            </a:p>
          </p:txBody>
        </p:sp>
        <p:sp>
          <p:nvSpPr>
            <p:cNvPr id="16" name="Rectangle 15">
              <a:extLst>
                <a:ext uri="{FF2B5EF4-FFF2-40B4-BE49-F238E27FC236}">
                  <a16:creationId xmlns="" xmlns:a16="http://schemas.microsoft.com/office/drawing/2014/main" id="{4B24E88E-61D5-465D-BCA9-888446DD5132}"/>
                </a:ext>
              </a:extLst>
            </p:cNvPr>
            <p:cNvSpPr/>
            <p:nvPr/>
          </p:nvSpPr>
          <p:spPr>
            <a:xfrm>
              <a:off x="3203848" y="3835834"/>
              <a:ext cx="1827167" cy="307777"/>
            </a:xfrm>
            <a:prstGeom prst="rect">
              <a:avLst/>
            </a:prstGeom>
            <a:solidFill>
              <a:schemeClr val="bg1"/>
            </a:solidFill>
          </p:spPr>
          <p:txBody>
            <a:bodyPr wrap="none">
              <a:spAutoFit/>
            </a:bodyPr>
            <a:lstStyle/>
            <a:p>
              <a:r>
                <a:rPr lang="bg-BG" sz="1400" dirty="0">
                  <a:solidFill>
                    <a:srgbClr val="000000"/>
                  </a:solidFill>
                  <a:latin typeface="Segoe UI" panose="020B0502040204020203" pitchFamily="34" charset="0"/>
                  <a:cs typeface="Segoe UI" panose="020B0502040204020203" pitchFamily="34" charset="0"/>
                </a:rPr>
                <a:t>Пасивен електрод. </a:t>
              </a:r>
              <a:r>
                <a:rPr lang="bg-BG" sz="1400" dirty="0">
                  <a:solidFill>
                    <a:srgbClr val="FF0000"/>
                  </a:solidFill>
                  <a:latin typeface="Segoe UI" panose="020B0502040204020203" pitchFamily="34" charset="0"/>
                  <a:cs typeface="Segoe UI" panose="020B0502040204020203" pitchFamily="34" charset="0"/>
                </a:rPr>
                <a:t> </a:t>
              </a:r>
              <a:endParaRPr lang="en-US" sz="1400" dirty="0">
                <a:solidFill>
                  <a:srgbClr val="FF0000"/>
                </a:solidFill>
              </a:endParaRPr>
            </a:p>
          </p:txBody>
        </p:sp>
        <p:sp>
          <p:nvSpPr>
            <p:cNvPr id="17" name="Rectangle 16">
              <a:extLst>
                <a:ext uri="{FF2B5EF4-FFF2-40B4-BE49-F238E27FC236}">
                  <a16:creationId xmlns="" xmlns:a16="http://schemas.microsoft.com/office/drawing/2014/main" id="{919BD764-C0C6-4DF4-80A1-5E737FCF50C4}"/>
                </a:ext>
              </a:extLst>
            </p:cNvPr>
            <p:cNvSpPr/>
            <p:nvPr/>
          </p:nvSpPr>
          <p:spPr>
            <a:xfrm>
              <a:off x="2895972" y="4086139"/>
              <a:ext cx="2065630" cy="276999"/>
            </a:xfrm>
            <a:prstGeom prst="rect">
              <a:avLst/>
            </a:prstGeom>
            <a:solidFill>
              <a:schemeClr val="bg1"/>
            </a:solidFill>
          </p:spPr>
          <p:txBody>
            <a:bodyPr wrap="none">
              <a:spAutoFit/>
            </a:bodyPr>
            <a:lstStyle/>
            <a:p>
              <a:r>
                <a:rPr lang="bg-BG" sz="1200" i="1" dirty="0">
                  <a:solidFill>
                    <a:srgbClr val="0070C0"/>
                  </a:solidFill>
                  <a:latin typeface="Segoe UI" panose="020B0502040204020203" pitchFamily="34" charset="0"/>
                  <a:cs typeface="Segoe UI" panose="020B0502040204020203" pitchFamily="34" charset="0"/>
                </a:rPr>
                <a:t>Ниска плътност на тока </a:t>
              </a:r>
              <a:endParaRPr lang="en-US" sz="1200" i="1" dirty="0">
                <a:solidFill>
                  <a:srgbClr val="0070C0"/>
                </a:solidFill>
              </a:endParaRPr>
            </a:p>
          </p:txBody>
        </p:sp>
        <p:sp>
          <p:nvSpPr>
            <p:cNvPr id="18" name="Rectangle 17">
              <a:extLst>
                <a:ext uri="{FF2B5EF4-FFF2-40B4-BE49-F238E27FC236}">
                  <a16:creationId xmlns="" xmlns:a16="http://schemas.microsoft.com/office/drawing/2014/main" id="{674CA673-29BA-4150-9779-0F6AF42102CD}"/>
                </a:ext>
              </a:extLst>
            </p:cNvPr>
            <p:cNvSpPr/>
            <p:nvPr/>
          </p:nvSpPr>
          <p:spPr>
            <a:xfrm>
              <a:off x="3838571" y="3166946"/>
              <a:ext cx="665054" cy="307777"/>
            </a:xfrm>
            <a:prstGeom prst="rect">
              <a:avLst/>
            </a:prstGeom>
            <a:solidFill>
              <a:schemeClr val="bg1"/>
            </a:solidFill>
          </p:spPr>
          <p:txBody>
            <a:bodyPr wrap="none">
              <a:spAutoFit/>
            </a:bodyPr>
            <a:lstStyle/>
            <a:p>
              <a:r>
                <a:rPr lang="bg-BG" sz="1400" dirty="0">
                  <a:solidFill>
                    <a:srgbClr val="C00000"/>
                  </a:solidFill>
                  <a:latin typeface="Segoe UI" panose="020B0502040204020203" pitchFamily="34" charset="0"/>
                  <a:cs typeface="Segoe UI" panose="020B0502040204020203" pitchFamily="34" charset="0"/>
                </a:rPr>
                <a:t>Тъкан</a:t>
              </a:r>
            </a:p>
          </p:txBody>
        </p:sp>
        <p:sp>
          <p:nvSpPr>
            <p:cNvPr id="19" name="Rectangle 18">
              <a:extLst>
                <a:ext uri="{FF2B5EF4-FFF2-40B4-BE49-F238E27FC236}">
                  <a16:creationId xmlns="" xmlns:a16="http://schemas.microsoft.com/office/drawing/2014/main" id="{0932CB06-0A1C-4137-A8E1-D3909677F6B3}"/>
                </a:ext>
              </a:extLst>
            </p:cNvPr>
            <p:cNvSpPr/>
            <p:nvPr/>
          </p:nvSpPr>
          <p:spPr>
            <a:xfrm>
              <a:off x="1106682" y="4814319"/>
              <a:ext cx="2597571" cy="461665"/>
            </a:xfrm>
            <a:prstGeom prst="rect">
              <a:avLst/>
            </a:prstGeom>
            <a:solidFill>
              <a:schemeClr val="bg1"/>
            </a:solidFill>
          </p:spPr>
          <p:txBody>
            <a:bodyPr wrap="none">
              <a:spAutoFit/>
            </a:bodyPr>
            <a:lstStyle/>
            <a:p>
              <a:r>
                <a:rPr lang="bg-BG" sz="1200" dirty="0">
                  <a:solidFill>
                    <a:srgbClr val="002060"/>
                  </a:solidFill>
                  <a:latin typeface="Segoe UI" panose="020B0502040204020203" pitchFamily="34" charset="0"/>
                  <a:cs typeface="Segoe UI" panose="020B0502040204020203" pitchFamily="34" charset="0"/>
                </a:rPr>
                <a:t>Генератор на </a:t>
              </a:r>
            </a:p>
            <a:p>
              <a:r>
                <a:rPr lang="bg-BG" sz="1200" dirty="0">
                  <a:solidFill>
                    <a:srgbClr val="002060"/>
                  </a:solidFill>
                  <a:latin typeface="Segoe UI" panose="020B0502040204020203" pitchFamily="34" charset="0"/>
                  <a:cs typeface="Segoe UI" panose="020B0502040204020203" pitchFamily="34" charset="0"/>
                </a:rPr>
                <a:t>ултрависокочестотно напрежение</a:t>
              </a:r>
            </a:p>
          </p:txBody>
        </p:sp>
        <p:sp>
          <p:nvSpPr>
            <p:cNvPr id="20" name="Rectangle 19">
              <a:extLst>
                <a:ext uri="{FF2B5EF4-FFF2-40B4-BE49-F238E27FC236}">
                  <a16:creationId xmlns="" xmlns:a16="http://schemas.microsoft.com/office/drawing/2014/main" id="{6ED97F2E-1C18-4E0B-B52D-BAAD0D0B7D49}"/>
                </a:ext>
              </a:extLst>
            </p:cNvPr>
            <p:cNvSpPr/>
            <p:nvPr/>
          </p:nvSpPr>
          <p:spPr>
            <a:xfrm>
              <a:off x="180020" y="2239063"/>
              <a:ext cx="9000492" cy="3242166"/>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 xmlns:p14="http://schemas.microsoft.com/office/powerpoint/2010/main" val="3410391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26</a:t>
            </a:fld>
            <a:endParaRPr lang="en-US" altLang="en-US"/>
          </a:p>
        </p:txBody>
      </p:sp>
      <p:grpSp>
        <p:nvGrpSpPr>
          <p:cNvPr id="16" name="Group 15">
            <a:extLst>
              <a:ext uri="{FF2B5EF4-FFF2-40B4-BE49-F238E27FC236}">
                <a16:creationId xmlns="" xmlns:a16="http://schemas.microsoft.com/office/drawing/2014/main" id="{A5FC4CB8-934C-488D-AE3B-E190EFBB0F00}"/>
              </a:ext>
            </a:extLst>
          </p:cNvPr>
          <p:cNvGrpSpPr/>
          <p:nvPr/>
        </p:nvGrpSpPr>
        <p:grpSpPr>
          <a:xfrm>
            <a:off x="179512" y="2204864"/>
            <a:ext cx="8784976" cy="2754306"/>
            <a:chOff x="323528" y="2186862"/>
            <a:chExt cx="8784976" cy="2754306"/>
          </a:xfrm>
        </p:grpSpPr>
        <p:pic>
          <p:nvPicPr>
            <p:cNvPr id="5" name="Picture 4"/>
            <p:cNvPicPr>
              <a:picLocks noChangeAspect="1"/>
            </p:cNvPicPr>
            <p:nvPr/>
          </p:nvPicPr>
          <p:blipFill rotWithShape="1">
            <a:blip r:embed="rId2" cstate="print"/>
            <a:srcRect l="53408" t="1057" r="3280" b="25944"/>
            <a:stretch/>
          </p:blipFill>
          <p:spPr>
            <a:xfrm>
              <a:off x="457200" y="2186862"/>
              <a:ext cx="3960440" cy="2484276"/>
            </a:xfrm>
            <a:prstGeom prst="rect">
              <a:avLst/>
            </a:prstGeom>
          </p:spPr>
        </p:pic>
        <p:sp>
          <p:nvSpPr>
            <p:cNvPr id="11" name="Rectangle 10">
              <a:extLst>
                <a:ext uri="{FF2B5EF4-FFF2-40B4-BE49-F238E27FC236}">
                  <a16:creationId xmlns="" xmlns:a16="http://schemas.microsoft.com/office/drawing/2014/main" id="{6BBD3C78-63FE-4426-8E17-0038E37BAAFA}"/>
                </a:ext>
              </a:extLst>
            </p:cNvPr>
            <p:cNvSpPr/>
            <p:nvPr/>
          </p:nvSpPr>
          <p:spPr>
            <a:xfrm>
              <a:off x="4417640" y="2413337"/>
              <a:ext cx="4582852" cy="2031325"/>
            </a:xfrm>
            <a:prstGeom prst="rect">
              <a:avLst/>
            </a:prstGeom>
            <a:solidFill>
              <a:schemeClr val="bg1"/>
            </a:solidFill>
            <a:ln>
              <a:solidFill>
                <a:srgbClr val="00B050"/>
              </a:solidFill>
            </a:ln>
          </p:spPr>
          <p:txBody>
            <a:bodyPr wrap="square">
              <a:spAutoFit/>
            </a:bodyPr>
            <a:lstStyle/>
            <a:p>
              <a:pPr algn="just"/>
              <a:r>
                <a:rPr lang="bg-BG" sz="1800" dirty="0">
                  <a:solidFill>
                    <a:srgbClr val="000000"/>
                  </a:solidFill>
                  <a:latin typeface="Segoe UI" panose="020B0502040204020203" pitchFamily="34" charset="0"/>
                  <a:cs typeface="Segoe UI" panose="020B0502040204020203" pitchFamily="34" charset="0"/>
                </a:rPr>
                <a:t>При биполярния режим активният и пасивен електроди са разположени в непосредствена близост, напрежението обикновено се прилага между металните щипки на операционен форцепс, които всъщност са двата електрода и захващат малко парче тъкан между тях</a:t>
              </a:r>
              <a:endParaRPr lang="en-US" sz="1800" dirty="0">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 xmlns:a16="http://schemas.microsoft.com/office/drawing/2014/main" id="{0ED5F64E-6D4C-4208-A505-172383EB3EB9}"/>
                </a:ext>
              </a:extLst>
            </p:cNvPr>
            <p:cNvSpPr/>
            <p:nvPr/>
          </p:nvSpPr>
          <p:spPr>
            <a:xfrm>
              <a:off x="2015716" y="4290773"/>
              <a:ext cx="1931939" cy="307777"/>
            </a:xfrm>
            <a:prstGeom prst="rect">
              <a:avLst/>
            </a:prstGeom>
            <a:solidFill>
              <a:schemeClr val="bg1"/>
            </a:solidFill>
          </p:spPr>
          <p:txBody>
            <a:bodyPr wrap="none">
              <a:spAutoFit/>
            </a:bodyPr>
            <a:lstStyle/>
            <a:p>
              <a:r>
                <a:rPr lang="bg-BG" sz="1400" dirty="0">
                  <a:solidFill>
                    <a:srgbClr val="000000"/>
                  </a:solidFill>
                  <a:latin typeface="Arial Unicode MS" panose="020B0604020202020204" pitchFamily="34" charset="-128"/>
                </a:rPr>
                <a:t>Биполярен  форцепс</a:t>
              </a:r>
              <a:endParaRPr lang="en-US" sz="1400" dirty="0"/>
            </a:p>
          </p:txBody>
        </p:sp>
        <p:sp>
          <p:nvSpPr>
            <p:cNvPr id="13" name="Rectangle 12">
              <a:extLst>
                <a:ext uri="{FF2B5EF4-FFF2-40B4-BE49-F238E27FC236}">
                  <a16:creationId xmlns="" xmlns:a16="http://schemas.microsoft.com/office/drawing/2014/main" id="{A5144D17-8482-413C-9A46-C86E28E8EE4C}"/>
                </a:ext>
              </a:extLst>
            </p:cNvPr>
            <p:cNvSpPr/>
            <p:nvPr/>
          </p:nvSpPr>
          <p:spPr>
            <a:xfrm>
              <a:off x="1285901" y="4401108"/>
              <a:ext cx="801823" cy="261610"/>
            </a:xfrm>
            <a:prstGeom prst="rect">
              <a:avLst/>
            </a:prstGeom>
            <a:solidFill>
              <a:schemeClr val="bg1"/>
            </a:solidFill>
          </p:spPr>
          <p:txBody>
            <a:bodyPr wrap="square">
              <a:spAutoFit/>
            </a:bodyPr>
            <a:lstStyle/>
            <a:p>
              <a:r>
                <a:rPr lang="bg-BG" sz="1100" dirty="0">
                  <a:solidFill>
                    <a:srgbClr val="0070C0"/>
                  </a:solidFill>
                  <a:latin typeface="Arial Unicode MS" panose="020B0604020202020204" pitchFamily="34" charset="-128"/>
                </a:rPr>
                <a:t>Електрод</a:t>
              </a:r>
              <a:endParaRPr lang="en-US" sz="1100" dirty="0">
                <a:solidFill>
                  <a:srgbClr val="0070C0"/>
                </a:solidFill>
              </a:endParaRPr>
            </a:p>
          </p:txBody>
        </p:sp>
        <p:sp>
          <p:nvSpPr>
            <p:cNvPr id="14" name="Rectangle 13">
              <a:extLst>
                <a:ext uri="{FF2B5EF4-FFF2-40B4-BE49-F238E27FC236}">
                  <a16:creationId xmlns="" xmlns:a16="http://schemas.microsoft.com/office/drawing/2014/main" id="{C93634A9-0AF1-41C6-8A52-098A9DD5B18D}"/>
                </a:ext>
              </a:extLst>
            </p:cNvPr>
            <p:cNvSpPr/>
            <p:nvPr/>
          </p:nvSpPr>
          <p:spPr>
            <a:xfrm>
              <a:off x="539552" y="3789040"/>
              <a:ext cx="801823" cy="261610"/>
            </a:xfrm>
            <a:prstGeom prst="rect">
              <a:avLst/>
            </a:prstGeom>
            <a:solidFill>
              <a:schemeClr val="bg1"/>
            </a:solidFill>
          </p:spPr>
          <p:txBody>
            <a:bodyPr wrap="square">
              <a:spAutoFit/>
            </a:bodyPr>
            <a:lstStyle/>
            <a:p>
              <a:r>
                <a:rPr lang="bg-BG" sz="1100" dirty="0">
                  <a:solidFill>
                    <a:srgbClr val="FF0000"/>
                  </a:solidFill>
                  <a:latin typeface="Arial Unicode MS" panose="020B0604020202020204" pitchFamily="34" charset="-128"/>
                </a:rPr>
                <a:t>Електрод</a:t>
              </a:r>
              <a:endParaRPr lang="en-US" sz="1100" dirty="0">
                <a:solidFill>
                  <a:srgbClr val="FF0000"/>
                </a:solidFill>
              </a:endParaRPr>
            </a:p>
          </p:txBody>
        </p:sp>
        <p:sp>
          <p:nvSpPr>
            <p:cNvPr id="15" name="Rectangle 14">
              <a:extLst>
                <a:ext uri="{FF2B5EF4-FFF2-40B4-BE49-F238E27FC236}">
                  <a16:creationId xmlns="" xmlns:a16="http://schemas.microsoft.com/office/drawing/2014/main" id="{FF91D1A1-2F57-477D-A577-712652F92BFF}"/>
                </a:ext>
              </a:extLst>
            </p:cNvPr>
            <p:cNvSpPr/>
            <p:nvPr/>
          </p:nvSpPr>
          <p:spPr>
            <a:xfrm>
              <a:off x="323528" y="2239063"/>
              <a:ext cx="8784976" cy="2702105"/>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 xmlns:p14="http://schemas.microsoft.com/office/powerpoint/2010/main" val="215271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a:t>
            </a:fld>
            <a:endParaRPr lang="en-US" altLang="en-US" dirty="0"/>
          </a:p>
        </p:txBody>
      </p:sp>
      <p:grpSp>
        <p:nvGrpSpPr>
          <p:cNvPr id="20" name="Group 19">
            <a:extLst>
              <a:ext uri="{FF2B5EF4-FFF2-40B4-BE49-F238E27FC236}">
                <a16:creationId xmlns="" xmlns:a16="http://schemas.microsoft.com/office/drawing/2014/main" id="{39C3D619-1B5F-417A-8E4A-2DABE07AD475}"/>
              </a:ext>
            </a:extLst>
          </p:cNvPr>
          <p:cNvGrpSpPr/>
          <p:nvPr/>
        </p:nvGrpSpPr>
        <p:grpSpPr>
          <a:xfrm>
            <a:off x="77541" y="1232756"/>
            <a:ext cx="7812868" cy="2412268"/>
            <a:chOff x="107504" y="548680"/>
            <a:chExt cx="7812868" cy="2412268"/>
          </a:xfrm>
        </p:grpSpPr>
        <p:pic>
          <p:nvPicPr>
            <p:cNvPr id="1026" name="Picture 2" descr="Phase Difference and Phase Shift in an AC Circuit">
              <a:extLst>
                <a:ext uri="{FF2B5EF4-FFF2-40B4-BE49-F238E27FC236}">
                  <a16:creationId xmlns="" xmlns:a16="http://schemas.microsoft.com/office/drawing/2014/main" id="{C97200DF-55F2-43A6-9173-004038144B64}"/>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5516" y="817360"/>
              <a:ext cx="3857625" cy="2000250"/>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Rectangle 18">
              <a:extLst>
                <a:ext uri="{FF2B5EF4-FFF2-40B4-BE49-F238E27FC236}">
                  <a16:creationId xmlns="" xmlns:a16="http://schemas.microsoft.com/office/drawing/2014/main" id="{091A408C-E136-417B-A8B7-0C0E5BC6EDB4}"/>
                </a:ext>
              </a:extLst>
            </p:cNvPr>
            <p:cNvSpPr/>
            <p:nvPr/>
          </p:nvSpPr>
          <p:spPr>
            <a:xfrm>
              <a:off x="107504" y="548680"/>
              <a:ext cx="7812868" cy="2412268"/>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3554" name="Picture 2"/>
          <p:cNvPicPr>
            <a:picLocks noChangeAspect="1" noChangeArrowheads="1"/>
          </p:cNvPicPr>
          <p:nvPr/>
        </p:nvPicPr>
        <p:blipFill>
          <a:blip r:embed="rId3" cstate="print"/>
          <a:srcRect/>
          <a:stretch>
            <a:fillRect/>
          </a:stretch>
        </p:blipFill>
        <p:spPr bwMode="auto">
          <a:xfrm>
            <a:off x="4197985" y="1402079"/>
            <a:ext cx="3538721" cy="2063115"/>
          </a:xfrm>
          <a:prstGeom prst="rect">
            <a:avLst/>
          </a:prstGeom>
          <a:noFill/>
          <a:ln w="9525">
            <a:noFill/>
            <a:miter lim="800000"/>
            <a:headEnd/>
            <a:tailEnd/>
          </a:ln>
        </p:spPr>
      </p:pic>
      <p:pic>
        <p:nvPicPr>
          <p:cNvPr id="23555" name="Picture 3"/>
          <p:cNvPicPr>
            <a:picLocks noChangeAspect="1" noChangeArrowheads="1"/>
          </p:cNvPicPr>
          <p:nvPr/>
        </p:nvPicPr>
        <p:blipFill>
          <a:blip r:embed="rId4" cstate="print"/>
          <a:srcRect/>
          <a:stretch>
            <a:fillRect/>
          </a:stretch>
        </p:blipFill>
        <p:spPr bwMode="auto">
          <a:xfrm>
            <a:off x="107504" y="3753036"/>
            <a:ext cx="8955321" cy="2123123"/>
          </a:xfrm>
          <a:prstGeom prst="rect">
            <a:avLst/>
          </a:prstGeom>
          <a:noFill/>
          <a:ln w="9525">
            <a:noFill/>
            <a:miter lim="800000"/>
            <a:headEnd/>
            <a:tailEnd/>
          </a:ln>
        </p:spPr>
      </p:pic>
    </p:spTree>
    <p:extLst>
      <p:ext uri="{BB962C8B-B14F-4D97-AF65-F5344CB8AC3E}">
        <p14:creationId xmlns="" xmlns:p14="http://schemas.microsoft.com/office/powerpoint/2010/main" val="1831206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4</a:t>
            </a:fld>
            <a:endParaRPr lang="en-US" altLang="en-US" dirty="0"/>
          </a:p>
        </p:txBody>
      </p:sp>
      <p:pic>
        <p:nvPicPr>
          <p:cNvPr id="24578" name="Picture 2"/>
          <p:cNvPicPr>
            <a:picLocks noChangeAspect="1" noChangeArrowheads="1"/>
          </p:cNvPicPr>
          <p:nvPr/>
        </p:nvPicPr>
        <p:blipFill>
          <a:blip r:embed="rId2" cstate="print"/>
          <a:srcRect/>
          <a:stretch>
            <a:fillRect/>
          </a:stretch>
        </p:blipFill>
        <p:spPr bwMode="auto">
          <a:xfrm>
            <a:off x="143508" y="980728"/>
            <a:ext cx="8829950" cy="4295443"/>
          </a:xfrm>
          <a:prstGeom prst="rect">
            <a:avLst/>
          </a:prstGeom>
          <a:noFill/>
          <a:ln w="9525">
            <a:noFill/>
            <a:miter lim="800000"/>
            <a:headEnd/>
            <a:tailEnd/>
          </a:ln>
        </p:spPr>
      </p:pic>
    </p:spTree>
    <p:extLst>
      <p:ext uri="{BB962C8B-B14F-4D97-AF65-F5344CB8AC3E}">
        <p14:creationId xmlns="" xmlns:p14="http://schemas.microsoft.com/office/powerpoint/2010/main" val="4291248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5</a:t>
            </a:fld>
            <a:endParaRPr lang="en-US" altLang="en-US" dirty="0"/>
          </a:p>
        </p:txBody>
      </p:sp>
      <p:grpSp>
        <p:nvGrpSpPr>
          <p:cNvPr id="18" name="Group 17">
            <a:extLst>
              <a:ext uri="{FF2B5EF4-FFF2-40B4-BE49-F238E27FC236}">
                <a16:creationId xmlns="" xmlns:a16="http://schemas.microsoft.com/office/drawing/2014/main" id="{AD0BD4FF-256E-4CDE-8490-32CB1572C81B}"/>
              </a:ext>
            </a:extLst>
          </p:cNvPr>
          <p:cNvGrpSpPr/>
          <p:nvPr/>
        </p:nvGrpSpPr>
        <p:grpSpPr>
          <a:xfrm>
            <a:off x="105786" y="1733471"/>
            <a:ext cx="8368542" cy="4395829"/>
            <a:chOff x="105786" y="1614282"/>
            <a:chExt cx="8368542" cy="4395829"/>
          </a:xfrm>
        </p:grpSpPr>
        <p:grpSp>
          <p:nvGrpSpPr>
            <p:cNvPr id="16" name="Group 15">
              <a:extLst>
                <a:ext uri="{FF2B5EF4-FFF2-40B4-BE49-F238E27FC236}">
                  <a16:creationId xmlns="" xmlns:a16="http://schemas.microsoft.com/office/drawing/2014/main" id="{5E4F6C07-E298-4ACA-B52A-ED45235CED58}"/>
                </a:ext>
              </a:extLst>
            </p:cNvPr>
            <p:cNvGrpSpPr/>
            <p:nvPr/>
          </p:nvGrpSpPr>
          <p:grpSpPr>
            <a:xfrm>
              <a:off x="242381" y="1614282"/>
              <a:ext cx="8231947" cy="4395829"/>
              <a:chOff x="242381" y="1614282"/>
              <a:chExt cx="8231947" cy="4395829"/>
            </a:xfrm>
          </p:grpSpPr>
          <p:pic>
            <p:nvPicPr>
              <p:cNvPr id="4" name="Picture 3"/>
              <p:cNvPicPr>
                <a:picLocks noChangeAspect="1"/>
              </p:cNvPicPr>
              <p:nvPr/>
            </p:nvPicPr>
            <p:blipFill rotWithShape="1">
              <a:blip r:embed="rId2" cstate="print"/>
              <a:srcRect l="4525" t="4325" r="23813" b="15988"/>
              <a:stretch/>
            </p:blipFill>
            <p:spPr>
              <a:xfrm>
                <a:off x="258665" y="1727230"/>
                <a:ext cx="8199379" cy="4077165"/>
              </a:xfrm>
              <a:prstGeom prst="rect">
                <a:avLst/>
              </a:prstGeom>
            </p:spPr>
          </p:pic>
          <p:sp>
            <p:nvSpPr>
              <p:cNvPr id="7" name="Rectangle 6">
                <a:extLst>
                  <a:ext uri="{FF2B5EF4-FFF2-40B4-BE49-F238E27FC236}">
                    <a16:creationId xmlns="" xmlns:a16="http://schemas.microsoft.com/office/drawing/2014/main" id="{392DA556-0465-4B02-9524-81DBECF242ED}"/>
                  </a:ext>
                </a:extLst>
              </p:cNvPr>
              <p:cNvSpPr/>
              <p:nvPr/>
            </p:nvSpPr>
            <p:spPr>
              <a:xfrm>
                <a:off x="242381" y="3979972"/>
                <a:ext cx="3017793" cy="338554"/>
              </a:xfrm>
              <a:prstGeom prst="rect">
                <a:avLst/>
              </a:prstGeom>
              <a:solidFill>
                <a:schemeClr val="bg1"/>
              </a:solidFill>
            </p:spPr>
            <p:txBody>
              <a:bodyPr wrap="square">
                <a:spAutoFit/>
              </a:bodyPr>
              <a:lstStyle/>
              <a:p>
                <a:pPr marR="0">
                  <a:spcBef>
                    <a:spcPts val="0"/>
                  </a:spcBef>
                  <a:spcAft>
                    <a:spcPts val="0"/>
                  </a:spcAft>
                </a:pPr>
                <a:r>
                  <a:rPr lang="bg-BG" sz="1600" b="1" dirty="0">
                    <a:solidFill>
                      <a:srgbClr val="0070C0"/>
                    </a:solidFill>
                    <a:latin typeface="Segoe UI" panose="020B0502040204020203" pitchFamily="34" charset="0"/>
                    <a:ea typeface="Franklin Gothic Book" panose="020B0503020102020204" pitchFamily="34" charset="0"/>
                    <a:cs typeface="Segoe UI" panose="020B0502040204020203" pitchFamily="34" charset="0"/>
                  </a:rPr>
                  <a:t>Амплитудно модулиран ток</a:t>
                </a:r>
                <a:endParaRPr lang="en-US" sz="1600" b="1" dirty="0">
                  <a:solidFill>
                    <a:srgbClr val="0070C0"/>
                  </a:solidFill>
                  <a:latin typeface="Segoe UI" panose="020B0502040204020203" pitchFamily="34" charset="0"/>
                  <a:ea typeface="Franklin Gothic Book" panose="020B0503020102020204" pitchFamily="34" charset="0"/>
                  <a:cs typeface="Segoe UI" panose="020B0502040204020203" pitchFamily="34" charset="0"/>
                </a:endParaRPr>
              </a:p>
            </p:txBody>
          </p:sp>
          <p:sp>
            <p:nvSpPr>
              <p:cNvPr id="11" name="Rectangle 10">
                <a:extLst>
                  <a:ext uri="{FF2B5EF4-FFF2-40B4-BE49-F238E27FC236}">
                    <a16:creationId xmlns="" xmlns:a16="http://schemas.microsoft.com/office/drawing/2014/main" id="{FAFAC9A1-00BF-44D6-AB0D-ADD45B5B1EC1}"/>
                  </a:ext>
                </a:extLst>
              </p:cNvPr>
              <p:cNvSpPr/>
              <p:nvPr/>
            </p:nvSpPr>
            <p:spPr>
              <a:xfrm>
                <a:off x="4012220" y="1911896"/>
                <a:ext cx="4462108" cy="2031325"/>
              </a:xfrm>
              <a:prstGeom prst="rect">
                <a:avLst/>
              </a:prstGeom>
              <a:solidFill>
                <a:schemeClr val="bg1"/>
              </a:solidFill>
              <a:ln>
                <a:solidFill>
                  <a:srgbClr val="00B050"/>
                </a:solidFill>
              </a:ln>
            </p:spPr>
            <p:txBody>
              <a:bodyPr wrap="square">
                <a:spAutoFit/>
              </a:bodyPr>
              <a:lstStyle/>
              <a:p>
                <a:pPr marL="0" marR="0" indent="393700" algn="just">
                  <a:spcBef>
                    <a:spcPts val="0"/>
                  </a:spcBef>
                  <a:spcAft>
                    <a:spcPts val="0"/>
                  </a:spcAft>
                </a:pPr>
                <a:r>
                  <a:rPr lang="bg-BG" sz="1800" b="1" i="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Амплитудна и честотна модулация. </a:t>
                </a:r>
                <a:r>
                  <a:rPr lang="bg-BG" sz="1800" dirty="0">
                    <a:latin typeface="Segoe UI" panose="020B0502040204020203" pitchFamily="34" charset="0"/>
                    <a:ea typeface="Franklin Gothic Book" panose="020B0503020102020204" pitchFamily="34" charset="0"/>
                    <a:cs typeface="Segoe UI" panose="020B0502040204020203" pitchFamily="34" charset="0"/>
                  </a:rPr>
                  <a:t>Амплитудата и честотата на променливите токове могат да бъдат постоянни, но и модулирани, т.е. да се изменят по някакъв закон. Във връзка с това се различават амплитудно и честотно модулирани токове.</a:t>
                </a:r>
                <a:endParaRPr lang="en-US" sz="1800" dirty="0">
                  <a:latin typeface="Segoe UI" panose="020B0502040204020203" pitchFamily="34" charset="0"/>
                  <a:ea typeface="Franklin Gothic Book" panose="020B0503020102020204" pitchFamily="34" charset="0"/>
                  <a:cs typeface="Segoe UI" panose="020B0502040204020203" pitchFamily="34" charset="0"/>
                </a:endParaRPr>
              </a:p>
            </p:txBody>
          </p:sp>
          <p:sp>
            <p:nvSpPr>
              <p:cNvPr id="12" name="Rectangle 11">
                <a:extLst>
                  <a:ext uri="{FF2B5EF4-FFF2-40B4-BE49-F238E27FC236}">
                    <a16:creationId xmlns="" xmlns:a16="http://schemas.microsoft.com/office/drawing/2014/main" id="{5B4C13C6-167D-4729-B4A4-3244F422E532}"/>
                  </a:ext>
                </a:extLst>
              </p:cNvPr>
              <p:cNvSpPr/>
              <p:nvPr/>
            </p:nvSpPr>
            <p:spPr>
              <a:xfrm>
                <a:off x="4012220" y="5625244"/>
                <a:ext cx="415764" cy="252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CFF4BE39-711A-468B-B459-9F078C513651}"/>
                  </a:ext>
                </a:extLst>
              </p:cNvPr>
              <p:cNvSpPr/>
              <p:nvPr/>
            </p:nvSpPr>
            <p:spPr>
              <a:xfrm>
                <a:off x="4477146" y="5671557"/>
                <a:ext cx="2664296" cy="338554"/>
              </a:xfrm>
              <a:prstGeom prst="rect">
                <a:avLst/>
              </a:prstGeom>
              <a:solidFill>
                <a:schemeClr val="bg1"/>
              </a:solidFill>
            </p:spPr>
            <p:txBody>
              <a:bodyPr wrap="square">
                <a:spAutoFit/>
              </a:bodyPr>
              <a:lstStyle/>
              <a:p>
                <a:pPr marR="0">
                  <a:spcBef>
                    <a:spcPts val="0"/>
                  </a:spcBef>
                  <a:spcAft>
                    <a:spcPts val="0"/>
                  </a:spcAft>
                </a:pPr>
                <a:r>
                  <a:rPr lang="bg-BG" sz="1600" b="1" dirty="0">
                    <a:solidFill>
                      <a:srgbClr val="0070C0"/>
                    </a:solidFill>
                    <a:latin typeface="Segoe UI" panose="020B0502040204020203" pitchFamily="34" charset="0"/>
                    <a:ea typeface="Franklin Gothic Book" panose="020B0503020102020204" pitchFamily="34" charset="0"/>
                    <a:cs typeface="Segoe UI" panose="020B0502040204020203" pitchFamily="34" charset="0"/>
                  </a:rPr>
                  <a:t>Честотно модулиран ток</a:t>
                </a:r>
                <a:endParaRPr lang="en-US" sz="1600" b="1" dirty="0">
                  <a:solidFill>
                    <a:srgbClr val="0070C0"/>
                  </a:solidFill>
                  <a:latin typeface="Segoe UI" panose="020B0502040204020203" pitchFamily="34" charset="0"/>
                  <a:ea typeface="Franklin Gothic Book" panose="020B0503020102020204" pitchFamily="34" charset="0"/>
                  <a:cs typeface="Segoe UI" panose="020B0502040204020203" pitchFamily="34" charset="0"/>
                </a:endParaRPr>
              </a:p>
            </p:txBody>
          </p:sp>
          <p:sp>
            <p:nvSpPr>
              <p:cNvPr id="14" name="Rectangle 13">
                <a:extLst>
                  <a:ext uri="{FF2B5EF4-FFF2-40B4-BE49-F238E27FC236}">
                    <a16:creationId xmlns="" xmlns:a16="http://schemas.microsoft.com/office/drawing/2014/main" id="{0B5AFB57-60EF-4FDC-90F0-7D269E3235A3}"/>
                  </a:ext>
                </a:extLst>
              </p:cNvPr>
              <p:cNvSpPr/>
              <p:nvPr/>
            </p:nvSpPr>
            <p:spPr>
              <a:xfrm>
                <a:off x="258063" y="1614282"/>
                <a:ext cx="3017793" cy="338554"/>
              </a:xfrm>
              <a:prstGeom prst="rect">
                <a:avLst/>
              </a:prstGeom>
              <a:solidFill>
                <a:schemeClr val="bg1"/>
              </a:solidFill>
            </p:spPr>
            <p:txBody>
              <a:bodyPr wrap="square">
                <a:spAutoFit/>
              </a:bodyPr>
              <a:lstStyle/>
              <a:p>
                <a:pPr marR="0">
                  <a:spcBef>
                    <a:spcPts val="0"/>
                  </a:spcBef>
                  <a:spcAft>
                    <a:spcPts val="0"/>
                  </a:spcAft>
                </a:pPr>
                <a:r>
                  <a:rPr lang="bg-BG" sz="1600" b="1" dirty="0">
                    <a:solidFill>
                      <a:srgbClr val="0070C0"/>
                    </a:solidFill>
                    <a:latin typeface="Segoe UI" panose="020B0502040204020203" pitchFamily="34" charset="0"/>
                    <a:ea typeface="Franklin Gothic Book" panose="020B0503020102020204" pitchFamily="34" charset="0"/>
                    <a:cs typeface="Segoe UI" panose="020B0502040204020203" pitchFamily="34" charset="0"/>
                  </a:rPr>
                  <a:t>Немодулиран синусов ток</a:t>
                </a:r>
                <a:endParaRPr lang="en-US" sz="1600" b="1" dirty="0">
                  <a:solidFill>
                    <a:srgbClr val="0070C0"/>
                  </a:solidFill>
                  <a:latin typeface="Segoe UI" panose="020B0502040204020203" pitchFamily="34" charset="0"/>
                  <a:ea typeface="Franklin Gothic Book" panose="020B0503020102020204" pitchFamily="34" charset="0"/>
                  <a:cs typeface="Segoe UI" panose="020B0502040204020203" pitchFamily="34" charset="0"/>
                </a:endParaRPr>
              </a:p>
            </p:txBody>
          </p:sp>
          <p:sp>
            <p:nvSpPr>
              <p:cNvPr id="15" name="Rectangle 14">
                <a:extLst>
                  <a:ext uri="{FF2B5EF4-FFF2-40B4-BE49-F238E27FC236}">
                    <a16:creationId xmlns="" xmlns:a16="http://schemas.microsoft.com/office/drawing/2014/main" id="{18BFEAAF-2A77-47CE-A902-7BE37EB35036}"/>
                  </a:ext>
                </a:extLst>
              </p:cNvPr>
              <p:cNvSpPr/>
              <p:nvPr/>
            </p:nvSpPr>
            <p:spPr>
              <a:xfrm>
                <a:off x="267191" y="2927558"/>
                <a:ext cx="2664296" cy="338554"/>
              </a:xfrm>
              <a:prstGeom prst="rect">
                <a:avLst/>
              </a:prstGeom>
              <a:solidFill>
                <a:schemeClr val="bg1"/>
              </a:solidFill>
            </p:spPr>
            <p:txBody>
              <a:bodyPr wrap="square">
                <a:spAutoFit/>
              </a:bodyPr>
              <a:lstStyle/>
              <a:p>
                <a:pPr marR="0">
                  <a:spcBef>
                    <a:spcPts val="0"/>
                  </a:spcBef>
                  <a:spcAft>
                    <a:spcPts val="0"/>
                  </a:spcAft>
                </a:pPr>
                <a:r>
                  <a:rPr lang="bg-BG" sz="1600" b="1" dirty="0">
                    <a:solidFill>
                      <a:srgbClr val="FF0000"/>
                    </a:solidFill>
                    <a:latin typeface="Segoe UI" panose="020B0502040204020203" pitchFamily="34" charset="0"/>
                    <a:ea typeface="Franklin Gothic Book" panose="020B0503020102020204" pitchFamily="34" charset="0"/>
                    <a:cs typeface="Segoe UI" panose="020B0502040204020203" pitchFamily="34" charset="0"/>
                  </a:rPr>
                  <a:t>Форма на модулация</a:t>
                </a:r>
                <a:endParaRPr lang="en-US" sz="1600" b="1" dirty="0">
                  <a:solidFill>
                    <a:srgbClr val="FF0000"/>
                  </a:solidFill>
                  <a:latin typeface="Segoe UI" panose="020B0502040204020203" pitchFamily="34" charset="0"/>
                  <a:ea typeface="Franklin Gothic Book" panose="020B0503020102020204" pitchFamily="34" charset="0"/>
                  <a:cs typeface="Segoe UI" panose="020B0502040204020203" pitchFamily="34" charset="0"/>
                </a:endParaRPr>
              </a:p>
            </p:txBody>
          </p:sp>
        </p:grpSp>
        <p:sp>
          <p:nvSpPr>
            <p:cNvPr id="17" name="Rectangle 16">
              <a:extLst>
                <a:ext uri="{FF2B5EF4-FFF2-40B4-BE49-F238E27FC236}">
                  <a16:creationId xmlns="" xmlns:a16="http://schemas.microsoft.com/office/drawing/2014/main" id="{81E2BC0B-A92D-42CC-B63B-B63F8D2E9B85}"/>
                </a:ext>
              </a:extLst>
            </p:cNvPr>
            <p:cNvSpPr/>
            <p:nvPr/>
          </p:nvSpPr>
          <p:spPr>
            <a:xfrm>
              <a:off x="105786" y="1650419"/>
              <a:ext cx="8368542" cy="4359692"/>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 xmlns:p14="http://schemas.microsoft.com/office/powerpoint/2010/main" val="4160393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6</a:t>
            </a:fld>
            <a:endParaRPr lang="en-US" altLang="en-US" dirty="0"/>
          </a:p>
        </p:txBody>
      </p:sp>
      <p:sp>
        <p:nvSpPr>
          <p:cNvPr id="11" name="Rectangle 10">
            <a:extLst>
              <a:ext uri="{FF2B5EF4-FFF2-40B4-BE49-F238E27FC236}">
                <a16:creationId xmlns="" xmlns:a16="http://schemas.microsoft.com/office/drawing/2014/main" id="{566B6C8C-F5F5-435F-9912-B2D02523E58C}"/>
              </a:ext>
            </a:extLst>
          </p:cNvPr>
          <p:cNvSpPr/>
          <p:nvPr/>
        </p:nvSpPr>
        <p:spPr>
          <a:xfrm>
            <a:off x="202388" y="2680551"/>
            <a:ext cx="8739224" cy="2623795"/>
          </a:xfrm>
          <a:prstGeom prst="rect">
            <a:avLst/>
          </a:prstGeom>
          <a:solidFill>
            <a:schemeClr val="bg1"/>
          </a:solidFill>
          <a:ln>
            <a:solidFill>
              <a:srgbClr val="FFC000"/>
            </a:solidFill>
          </a:ln>
        </p:spPr>
        <p:txBody>
          <a:bodyPr wrap="square">
            <a:spAutoFit/>
          </a:bodyPr>
          <a:lstStyle/>
          <a:p>
            <a:pPr marL="0" marR="0" indent="406400" algn="just">
              <a:spcBef>
                <a:spcPts val="0"/>
              </a:spcBef>
              <a:spcAft>
                <a:spcPts val="300"/>
              </a:spcAft>
            </a:pPr>
            <a:r>
              <a:rPr lang="bg-BG" sz="1800" dirty="0">
                <a:latin typeface="Segoe UI" panose="020B0502040204020203" pitchFamily="34" charset="0"/>
                <a:ea typeface="Franklin Gothic Book" panose="020B0503020102020204" pitchFamily="34" charset="0"/>
                <a:cs typeface="Segoe UI" panose="020B0502040204020203" pitchFamily="34" charset="0"/>
              </a:rPr>
              <a:t>Прилагането на променливо електрическо поле върху организма предизвиква протичането на променливи електрически токове през неговите тъкани. Ефектите на променливия ток са по-сериозни от тези  на постоянния. Най-чувствителни за увреждане са мозъка, нервните центрове, контролиращи дишането дихателните мускули и сърцето.</a:t>
            </a:r>
            <a:endParaRPr lang="en-US" sz="1800" dirty="0">
              <a:latin typeface="Segoe UI" panose="020B0502040204020203" pitchFamily="34" charset="0"/>
              <a:ea typeface="Franklin Gothic Book" panose="020B0503020102020204" pitchFamily="34" charset="0"/>
              <a:cs typeface="Segoe UI" panose="020B0502040204020203" pitchFamily="34" charset="0"/>
            </a:endParaRPr>
          </a:p>
          <a:p>
            <a:pPr marL="0" marR="0" indent="406400" algn="just">
              <a:spcBef>
                <a:spcPts val="0"/>
              </a:spcBef>
              <a:spcAft>
                <a:spcPts val="900"/>
              </a:spcAft>
            </a:pPr>
            <a:r>
              <a:rPr lang="bg-BG" sz="1800" dirty="0">
                <a:latin typeface="Segoe UI" panose="020B0502040204020203" pitchFamily="34" charset="0"/>
                <a:ea typeface="Franklin Gothic Book" panose="020B0503020102020204" pitchFamily="34" charset="0"/>
                <a:cs typeface="Segoe UI" panose="020B0502040204020203" pitchFamily="34" charset="0"/>
              </a:rPr>
              <a:t>Както при постоянния ток биологичните ефекти на променливия ток силно зависят от неговата </a:t>
            </a:r>
            <a:r>
              <a:rPr lang="bg-BG" sz="1800" b="1" i="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плътност</a:t>
            </a:r>
            <a:r>
              <a:rPr lang="bg-BG" sz="1800" b="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 </a:t>
            </a:r>
            <a:r>
              <a:rPr lang="bg-BG" sz="1800"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Но</a:t>
            </a:r>
            <a:r>
              <a:rPr lang="bg-BG" sz="1800" b="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 </a:t>
            </a:r>
            <a:r>
              <a:rPr lang="bg-BG" sz="1800" dirty="0">
                <a:latin typeface="Segoe UI" panose="020B0502040204020203" pitchFamily="34" charset="0"/>
                <a:ea typeface="Franklin Gothic Book" panose="020B0503020102020204" pitchFamily="34" charset="0"/>
                <a:cs typeface="Segoe UI" panose="020B0502040204020203" pitchFamily="34" charset="0"/>
              </a:rPr>
              <a:t>за разлика от постоянния ток, променливият има още и </a:t>
            </a:r>
            <a:r>
              <a:rPr lang="bg-BG" sz="1800" b="1" i="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честота</a:t>
            </a:r>
            <a:r>
              <a:rPr lang="bg-BG" sz="1800" b="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 </a:t>
            </a:r>
            <a:r>
              <a:rPr lang="bg-BG" sz="1800" dirty="0">
                <a:latin typeface="Segoe UI" panose="020B0502040204020203" pitchFamily="34" charset="0"/>
                <a:ea typeface="Franklin Gothic Book" panose="020B0503020102020204" pitchFamily="34" charset="0"/>
                <a:cs typeface="Segoe UI" panose="020B0502040204020203" pitchFamily="34" charset="0"/>
              </a:rPr>
              <a:t>която също в голяма степен определи физиологичното му действие.</a:t>
            </a:r>
            <a:endParaRPr lang="en-US" sz="1800" dirty="0">
              <a:latin typeface="Segoe UI" panose="020B0502040204020203" pitchFamily="34" charset="0"/>
              <a:ea typeface="Franklin Gothic Book" panose="020B0503020102020204" pitchFamily="34" charset="0"/>
              <a:cs typeface="Segoe UI" panose="020B0502040204020203" pitchFamily="34" charset="0"/>
            </a:endParaRPr>
          </a:p>
        </p:txBody>
      </p:sp>
      <p:sp>
        <p:nvSpPr>
          <p:cNvPr id="12" name="Rectangle 11">
            <a:extLst>
              <a:ext uri="{FF2B5EF4-FFF2-40B4-BE49-F238E27FC236}">
                <a16:creationId xmlns="" xmlns:a16="http://schemas.microsoft.com/office/drawing/2014/main" id="{8DBC7963-27A1-4DB8-BC4F-DD481C156573}"/>
              </a:ext>
            </a:extLst>
          </p:cNvPr>
          <p:cNvSpPr/>
          <p:nvPr/>
        </p:nvSpPr>
        <p:spPr>
          <a:xfrm>
            <a:off x="359532" y="1264217"/>
            <a:ext cx="7655494" cy="461665"/>
          </a:xfrm>
          <a:prstGeom prst="rect">
            <a:avLst/>
          </a:prstGeom>
        </p:spPr>
        <p:txBody>
          <a:bodyPr wrap="none">
            <a:spAutoFit/>
          </a:bodyPr>
          <a:lstStyle/>
          <a:p>
            <a:pPr marR="0" algn="just">
              <a:spcBef>
                <a:spcPts val="0"/>
              </a:spcBef>
              <a:spcAft>
                <a:spcPts val="355"/>
              </a:spcAft>
            </a:pPr>
            <a:r>
              <a:rPr lang="bg-BG" sz="2400" b="1" dirty="0">
                <a:latin typeface="Segoe UI" panose="020B0502040204020203" pitchFamily="34" charset="0"/>
                <a:ea typeface="Franklin Gothic Book" panose="020B0503020102020204" pitchFamily="34" charset="0"/>
                <a:cs typeface="Segoe UI" panose="020B0502040204020203" pitchFamily="34" charset="0"/>
              </a:rPr>
              <a:t>Биологични ефекти на синусовия променлив ток</a:t>
            </a:r>
            <a:endParaRPr lang="en-US" sz="2400" b="1" dirty="0">
              <a:latin typeface="Segoe UI" panose="020B0502040204020203" pitchFamily="34" charset="0"/>
              <a:ea typeface="Franklin Gothic Book" panose="020B0503020102020204" pitchFamily="34" charset="0"/>
              <a:cs typeface="Segoe UI" panose="020B0502040204020203" pitchFamily="34" charset="0"/>
            </a:endParaRPr>
          </a:p>
        </p:txBody>
      </p:sp>
    </p:spTree>
    <p:extLst>
      <p:ext uri="{BB962C8B-B14F-4D97-AF65-F5344CB8AC3E}">
        <p14:creationId xmlns="" xmlns:p14="http://schemas.microsoft.com/office/powerpoint/2010/main" val="3533587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7</a:t>
            </a:fld>
            <a:endParaRPr lang="en-US" altLang="en-US" dirty="0"/>
          </a:p>
        </p:txBody>
      </p:sp>
      <p:grpSp>
        <p:nvGrpSpPr>
          <p:cNvPr id="10" name="Group 9">
            <a:extLst>
              <a:ext uri="{FF2B5EF4-FFF2-40B4-BE49-F238E27FC236}">
                <a16:creationId xmlns="" xmlns:a16="http://schemas.microsoft.com/office/drawing/2014/main" id="{307469CE-C864-4DAF-9FE0-4383515E9479}"/>
              </a:ext>
            </a:extLst>
          </p:cNvPr>
          <p:cNvGrpSpPr/>
          <p:nvPr/>
        </p:nvGrpSpPr>
        <p:grpSpPr>
          <a:xfrm>
            <a:off x="158171" y="390943"/>
            <a:ext cx="7461829" cy="2607650"/>
            <a:chOff x="251520" y="832831"/>
            <a:chExt cx="7461829" cy="2607650"/>
          </a:xfrm>
        </p:grpSpPr>
        <p:pic>
          <p:nvPicPr>
            <p:cNvPr id="8" name="Picture 7">
              <a:extLst>
                <a:ext uri="{FF2B5EF4-FFF2-40B4-BE49-F238E27FC236}">
                  <a16:creationId xmlns="" xmlns:a16="http://schemas.microsoft.com/office/drawing/2014/main" id="{6FECC0F8-6454-4A29-A08A-5C3D1FDBDB8E}"/>
                </a:ext>
              </a:extLst>
            </p:cNvPr>
            <p:cNvPicPr>
              <a:picLocks noChangeAspect="1"/>
            </p:cNvPicPr>
            <p:nvPr/>
          </p:nvPicPr>
          <p:blipFill rotWithShape="1">
            <a:blip r:embed="rId2" cstate="print"/>
            <a:srcRect l="7075" r="8204" b="13700"/>
            <a:stretch/>
          </p:blipFill>
          <p:spPr>
            <a:xfrm>
              <a:off x="251520" y="1423770"/>
              <a:ext cx="7461829" cy="2016711"/>
            </a:xfrm>
            <a:prstGeom prst="rect">
              <a:avLst/>
            </a:prstGeom>
            <a:solidFill>
              <a:schemeClr val="bg1"/>
            </a:solidFill>
            <a:ln>
              <a:solidFill>
                <a:srgbClr val="FFC000"/>
              </a:solidFill>
            </a:ln>
          </p:spPr>
        </p:pic>
        <p:sp>
          <p:nvSpPr>
            <p:cNvPr id="9" name="Rectangle 8">
              <a:extLst>
                <a:ext uri="{FF2B5EF4-FFF2-40B4-BE49-F238E27FC236}">
                  <a16:creationId xmlns="" xmlns:a16="http://schemas.microsoft.com/office/drawing/2014/main" id="{349492F8-3825-4368-A9DA-EF7E807BBDEB}"/>
                </a:ext>
              </a:extLst>
            </p:cNvPr>
            <p:cNvSpPr/>
            <p:nvPr/>
          </p:nvSpPr>
          <p:spPr>
            <a:xfrm>
              <a:off x="251520" y="832831"/>
              <a:ext cx="7461829" cy="584775"/>
            </a:xfrm>
            <a:prstGeom prst="rect">
              <a:avLst/>
            </a:prstGeom>
            <a:ln>
              <a:solidFill>
                <a:srgbClr val="FFC000"/>
              </a:solidFill>
            </a:ln>
          </p:spPr>
          <p:txBody>
            <a:bodyPr wrap="square">
              <a:spAutoFit/>
            </a:bodyPr>
            <a:lstStyle/>
            <a:p>
              <a:pPr marL="0" marR="0" indent="406400" algn="just">
                <a:spcBef>
                  <a:spcPts val="0"/>
                </a:spcBef>
                <a:spcAft>
                  <a:spcPts val="2320"/>
                </a:spcAft>
              </a:pPr>
              <a:r>
                <a:rPr lang="bg-BG" sz="1600" dirty="0">
                  <a:latin typeface="Segoe UI" panose="020B0502040204020203" pitchFamily="34" charset="0"/>
                  <a:ea typeface="Franklin Gothic Book" panose="020B0503020102020204" pitchFamily="34" charset="0"/>
                  <a:cs typeface="Segoe UI" panose="020B0502040204020203" pitchFamily="34" charset="0"/>
                </a:rPr>
                <a:t>За най-често използваните в медицинската практика променливи токове е прието едно условно разделяне в следните честотни диапазони:</a:t>
              </a:r>
              <a:endParaRPr lang="en-US" sz="1600" dirty="0">
                <a:latin typeface="Segoe UI" panose="020B0502040204020203" pitchFamily="34" charset="0"/>
                <a:ea typeface="Franklin Gothic Book" panose="020B0503020102020204" pitchFamily="34" charset="0"/>
                <a:cs typeface="Segoe UI" panose="020B0502040204020203" pitchFamily="34" charset="0"/>
              </a:endParaRPr>
            </a:p>
          </p:txBody>
        </p:sp>
      </p:grpSp>
      <p:sp>
        <p:nvSpPr>
          <p:cNvPr id="11" name="Rectangle 10">
            <a:extLst>
              <a:ext uri="{FF2B5EF4-FFF2-40B4-BE49-F238E27FC236}">
                <a16:creationId xmlns="" xmlns:a16="http://schemas.microsoft.com/office/drawing/2014/main" id="{78E89060-8AB5-4AF5-8722-7E834F238FDD}"/>
              </a:ext>
            </a:extLst>
          </p:cNvPr>
          <p:cNvSpPr/>
          <p:nvPr/>
        </p:nvSpPr>
        <p:spPr>
          <a:xfrm>
            <a:off x="156895" y="3201412"/>
            <a:ext cx="8804336" cy="3046988"/>
          </a:xfrm>
          <a:prstGeom prst="rect">
            <a:avLst/>
          </a:prstGeom>
          <a:solidFill>
            <a:schemeClr val="bg1"/>
          </a:solidFill>
          <a:ln>
            <a:solidFill>
              <a:srgbClr val="FFC000"/>
            </a:solidFill>
          </a:ln>
        </p:spPr>
        <p:txBody>
          <a:bodyPr wrap="square">
            <a:spAutoFit/>
          </a:bodyPr>
          <a:lstStyle/>
          <a:p>
            <a:pPr algn="just"/>
            <a:r>
              <a:rPr lang="bg-BG" sz="1600" dirty="0">
                <a:solidFill>
                  <a:srgbClr val="000000"/>
                </a:solidFill>
                <a:latin typeface="Segoe UI" panose="020B0502040204020203" pitchFamily="34" charset="0"/>
                <a:cs typeface="Segoe UI" panose="020B0502040204020203" pitchFamily="34" charset="0"/>
              </a:rPr>
              <a:t>В таблицата са показани двата основни ефекта, които зависят от честотата - </a:t>
            </a:r>
            <a:r>
              <a:rPr lang="bg-BG" sz="1600" b="1" i="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възбуждане </a:t>
            </a:r>
            <a:r>
              <a:rPr lang="bg-BG" sz="1600" i="1" dirty="0">
                <a:solidFill>
                  <a:srgbClr val="000000"/>
                </a:solidFill>
                <a:latin typeface="Segoe UI" panose="020B0502040204020203" pitchFamily="34" charset="0"/>
                <a:cs typeface="Segoe UI" panose="020B0502040204020203" pitchFamily="34" charset="0"/>
              </a:rPr>
              <a:t>и </a:t>
            </a:r>
            <a:r>
              <a:rPr lang="bg-BG" sz="1600" b="1" i="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отделяне на топлина</a:t>
            </a:r>
            <a:r>
              <a:rPr lang="bg-BG" sz="1600" b="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 </a:t>
            </a:r>
            <a:r>
              <a:rPr lang="bg-BG" sz="1600" dirty="0">
                <a:solidFill>
                  <a:srgbClr val="000000"/>
                </a:solidFill>
                <a:latin typeface="Segoe UI" panose="020B0502040204020203" pitchFamily="34" charset="0"/>
                <a:cs typeface="Segoe UI" panose="020B0502040204020203" pitchFamily="34" charset="0"/>
              </a:rPr>
              <a:t>Дразненето (възбуждането) на клетките, което променливият ток предизвиква, се дължи на промени в йонната концентрация около клетъчните мембрани. Мембраните на възбудените клетки нормално са поляризирани. Вследствие движението на йоните в една или друга посока, те могат да се деполяризират и да се генерира акционен потенциал, т.е. клетката да се възбуди. Възбуждащото действие на променливия ток зависи и от плътността на протичащите токове. При по-високи честоти, поради инертността на йоните, пътят който те изминават под действието на приложеното напрежение, намалява. При много висока честоти йоните практически само вибрират на едно място без да се преместват в пространството. Затова, с увеличаване на честотата, промените в трансмембранната йонна концентрация постепенно намаляват и дразнещият (възбуждащ) ефект на променливите токове постепенно преминава в топлинен.</a:t>
            </a:r>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 xmlns:p14="http://schemas.microsoft.com/office/powerpoint/2010/main" val="2088096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8</a:t>
            </a:fld>
            <a:endParaRPr lang="en-US" altLang="en-US" dirty="0"/>
          </a:p>
        </p:txBody>
      </p:sp>
      <p:sp>
        <p:nvSpPr>
          <p:cNvPr id="12" name="Rectangle 11">
            <a:extLst>
              <a:ext uri="{FF2B5EF4-FFF2-40B4-BE49-F238E27FC236}">
                <a16:creationId xmlns="" xmlns:a16="http://schemas.microsoft.com/office/drawing/2014/main" id="{7BCCCC3A-942F-4059-80A0-C850A592F00D}"/>
              </a:ext>
            </a:extLst>
          </p:cNvPr>
          <p:cNvSpPr/>
          <p:nvPr/>
        </p:nvSpPr>
        <p:spPr>
          <a:xfrm>
            <a:off x="196843" y="644573"/>
            <a:ext cx="7596844" cy="2862322"/>
          </a:xfrm>
          <a:prstGeom prst="rect">
            <a:avLst/>
          </a:prstGeom>
          <a:solidFill>
            <a:schemeClr val="bg1"/>
          </a:solidFill>
          <a:ln>
            <a:solidFill>
              <a:srgbClr val="FFC000"/>
            </a:solidFill>
          </a:ln>
        </p:spPr>
        <p:txBody>
          <a:bodyPr wrap="square">
            <a:spAutoFit/>
          </a:bodyPr>
          <a:lstStyle/>
          <a:p>
            <a:pPr marL="0" marR="0" indent="406400" algn="just">
              <a:spcBef>
                <a:spcPts val="0"/>
              </a:spcBef>
              <a:spcAft>
                <a:spcPts val="300"/>
              </a:spcAft>
            </a:pPr>
            <a:r>
              <a:rPr lang="bg-BG" sz="2000" dirty="0">
                <a:latin typeface="Segoe UI" panose="020B0502040204020203" pitchFamily="34" charset="0"/>
                <a:ea typeface="Franklin Gothic Book" panose="020B0503020102020204" pitchFamily="34" charset="0"/>
                <a:cs typeface="Segoe UI" panose="020B0502040204020203" pitchFamily="34" charset="0"/>
              </a:rPr>
              <a:t>При </a:t>
            </a:r>
            <a:r>
              <a:rPr lang="bg-BG" sz="2000" i="1" dirty="0">
                <a:solidFill>
                  <a:srgbClr val="000000"/>
                </a:solidFill>
                <a:latin typeface="Segoe UI" panose="020B0502040204020203" pitchFamily="34" charset="0"/>
                <a:ea typeface="Calibri" panose="020F0502020204030204" pitchFamily="34" charset="0"/>
                <a:cs typeface="Segoe UI" panose="020B0502040204020203" pitchFamily="34" charset="0"/>
              </a:rPr>
              <a:t>ниски, звукови и ултразвукови</a:t>
            </a:r>
            <a:r>
              <a:rPr lang="bg-BG" sz="2000" b="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 </a:t>
            </a:r>
            <a:r>
              <a:rPr lang="bg-BG" sz="2000" dirty="0">
                <a:latin typeface="Segoe UI" panose="020B0502040204020203" pitchFamily="34" charset="0"/>
                <a:ea typeface="Franklin Gothic Book" panose="020B0503020102020204" pitchFamily="34" charset="0"/>
                <a:cs typeface="Segoe UI" panose="020B0502040204020203" pitchFamily="34" charset="0"/>
              </a:rPr>
              <a:t>честоти (т.е. до около 300 </a:t>
            </a:r>
            <a:r>
              <a:rPr lang="en-US" sz="2000" dirty="0">
                <a:latin typeface="Segoe UI" panose="020B0502040204020203" pitchFamily="34" charset="0"/>
                <a:ea typeface="Franklin Gothic Book" panose="020B0503020102020204" pitchFamily="34" charset="0"/>
                <a:cs typeface="Segoe UI" panose="020B0502040204020203" pitchFamily="34" charset="0"/>
              </a:rPr>
              <a:t>kHz) </a:t>
            </a:r>
            <a:r>
              <a:rPr lang="bg-BG" sz="2000" dirty="0">
                <a:latin typeface="Segoe UI" panose="020B0502040204020203" pitchFamily="34" charset="0"/>
                <a:ea typeface="Franklin Gothic Book" panose="020B0503020102020204" pitchFamily="34" charset="0"/>
                <a:cs typeface="Segoe UI" panose="020B0502040204020203" pitchFamily="34" charset="0"/>
              </a:rPr>
              <a:t>променливият ток предизвиква възбуждане на двигателните нерви и контракция на мускулите. Това е обусловено от периодичното преместване на йони, и в резултат - на промяната на трансмембранните им концентрации. Токове с такива честоти се използват предимно за електростимулация на мускулите. Възбуждащото действие на променливия ток с такива честоти зависи и от силата на тока. </a:t>
            </a:r>
            <a:endParaRPr lang="en-US" sz="2000" dirty="0">
              <a:latin typeface="Segoe UI" panose="020B0502040204020203" pitchFamily="34" charset="0"/>
              <a:ea typeface="Franklin Gothic Book" panose="020B0503020102020204" pitchFamily="34" charset="0"/>
              <a:cs typeface="Segoe UI" panose="020B0502040204020203" pitchFamily="34" charset="0"/>
            </a:endParaRPr>
          </a:p>
        </p:txBody>
      </p:sp>
      <p:sp>
        <p:nvSpPr>
          <p:cNvPr id="13" name="Rectangle 12">
            <a:extLst>
              <a:ext uri="{FF2B5EF4-FFF2-40B4-BE49-F238E27FC236}">
                <a16:creationId xmlns="" xmlns:a16="http://schemas.microsoft.com/office/drawing/2014/main" id="{728494AB-BBF2-4F1D-B4CC-00F3644D94F6}"/>
              </a:ext>
            </a:extLst>
          </p:cNvPr>
          <p:cNvSpPr/>
          <p:nvPr/>
        </p:nvSpPr>
        <p:spPr>
          <a:xfrm>
            <a:off x="196843" y="3731894"/>
            <a:ext cx="8784976" cy="2246769"/>
          </a:xfrm>
          <a:prstGeom prst="rect">
            <a:avLst/>
          </a:prstGeom>
          <a:solidFill>
            <a:schemeClr val="bg1"/>
          </a:solidFill>
          <a:ln>
            <a:solidFill>
              <a:srgbClr val="FFC000"/>
            </a:solidFill>
          </a:ln>
        </p:spPr>
        <p:txBody>
          <a:bodyPr wrap="square">
            <a:spAutoFit/>
          </a:bodyPr>
          <a:lstStyle/>
          <a:p>
            <a:pPr marL="0" marR="0" indent="406400" algn="just">
              <a:spcBef>
                <a:spcPts val="0"/>
              </a:spcBef>
              <a:spcAft>
                <a:spcPts val="300"/>
              </a:spcAft>
            </a:pPr>
            <a:r>
              <a:rPr lang="bg-BG" sz="2000" dirty="0">
                <a:latin typeface="Segoe UI" panose="020B0502040204020203" pitchFamily="34" charset="0"/>
                <a:ea typeface="Franklin Gothic Book" panose="020B0503020102020204" pitchFamily="34" charset="0"/>
                <a:cs typeface="Segoe UI" panose="020B0502040204020203" pitchFamily="34" charset="0"/>
              </a:rPr>
              <a:t>Най-малката сила на тока, чието дразнещо действие се усеща, се нарича </a:t>
            </a:r>
            <a:r>
              <a:rPr lang="bg-BG" sz="2000" i="1" dirty="0">
                <a:solidFill>
                  <a:srgbClr val="000000"/>
                </a:solidFill>
                <a:latin typeface="Segoe UI" panose="020B0502040204020203" pitchFamily="34" charset="0"/>
                <a:ea typeface="Calibri" panose="020F0502020204030204" pitchFamily="34" charset="0"/>
                <a:cs typeface="Segoe UI" panose="020B0502040204020203" pitchFamily="34" charset="0"/>
              </a:rPr>
              <a:t>праг на осезаемия ток.</a:t>
            </a:r>
            <a:r>
              <a:rPr lang="bg-BG" sz="2000" b="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 </a:t>
            </a:r>
            <a:r>
              <a:rPr lang="bg-BG" sz="2000" dirty="0">
                <a:latin typeface="Segoe UI" panose="020B0502040204020203" pitchFamily="34" charset="0"/>
                <a:ea typeface="Franklin Gothic Book" panose="020B0503020102020204" pitchFamily="34" charset="0"/>
                <a:cs typeface="Segoe UI" panose="020B0502040204020203" pitchFamily="34" charset="0"/>
              </a:rPr>
              <a:t>При увеличаване силата на тока над този праг може да се предизвика такава контракция на мускулите, която човек да не може самостоятелно и волево да преодолее. Минималната сила на този ток се нарича </a:t>
            </a:r>
            <a:r>
              <a:rPr lang="bg-BG" sz="2000" i="1" dirty="0">
                <a:solidFill>
                  <a:srgbClr val="000000"/>
                </a:solidFill>
                <a:latin typeface="Segoe UI" panose="020B0502040204020203" pitchFamily="34" charset="0"/>
                <a:ea typeface="Calibri" panose="020F0502020204030204" pitchFamily="34" charset="0"/>
                <a:cs typeface="Segoe UI" panose="020B0502040204020203" pitchFamily="34" charset="0"/>
              </a:rPr>
              <a:t>праг на неотпускащия ток.</a:t>
            </a:r>
            <a:r>
              <a:rPr lang="bg-BG" sz="2000" b="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 </a:t>
            </a:r>
            <a:r>
              <a:rPr lang="bg-BG" sz="2000" dirty="0">
                <a:latin typeface="Segoe UI" panose="020B0502040204020203" pitchFamily="34" charset="0"/>
                <a:ea typeface="Franklin Gothic Book" panose="020B0503020102020204" pitchFamily="34" charset="0"/>
                <a:cs typeface="Segoe UI" panose="020B0502040204020203" pitchFamily="34" charset="0"/>
              </a:rPr>
              <a:t>Токове със сила между прага на осезаемия ток и прага на неотпускащия ток се наричат </a:t>
            </a:r>
            <a:r>
              <a:rPr lang="bg-BG" sz="2000" i="1" dirty="0">
                <a:solidFill>
                  <a:srgbClr val="000000"/>
                </a:solidFill>
                <a:latin typeface="Segoe UI" panose="020B0502040204020203" pitchFamily="34" charset="0"/>
                <a:ea typeface="Calibri" panose="020F0502020204030204" pitchFamily="34" charset="0"/>
                <a:cs typeface="Segoe UI" panose="020B0502040204020203" pitchFamily="34" charset="0"/>
              </a:rPr>
              <a:t>отпускащи токове.</a:t>
            </a:r>
            <a:endParaRPr lang="en-US" sz="2000" dirty="0">
              <a:latin typeface="Segoe UI" panose="020B0502040204020203" pitchFamily="34" charset="0"/>
              <a:ea typeface="Franklin Gothic Book" panose="020B0503020102020204" pitchFamily="34" charset="0"/>
              <a:cs typeface="Segoe UI" panose="020B0502040204020203" pitchFamily="34" charset="0"/>
            </a:endParaRPr>
          </a:p>
        </p:txBody>
      </p:sp>
    </p:spTree>
    <p:extLst>
      <p:ext uri="{BB962C8B-B14F-4D97-AF65-F5344CB8AC3E}">
        <p14:creationId xmlns="" xmlns:p14="http://schemas.microsoft.com/office/powerpoint/2010/main" val="3945861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9</a:t>
            </a:fld>
            <a:endParaRPr lang="en-US" altLang="en-US" dirty="0"/>
          </a:p>
        </p:txBody>
      </p:sp>
      <p:sp>
        <p:nvSpPr>
          <p:cNvPr id="14" name="Rectangle 13">
            <a:extLst>
              <a:ext uri="{FF2B5EF4-FFF2-40B4-BE49-F238E27FC236}">
                <a16:creationId xmlns="" xmlns:a16="http://schemas.microsoft.com/office/drawing/2014/main" id="{8B217430-C9B6-4137-AA15-67CD70D85E7D}"/>
              </a:ext>
            </a:extLst>
          </p:cNvPr>
          <p:cNvSpPr/>
          <p:nvPr/>
        </p:nvSpPr>
        <p:spPr>
          <a:xfrm>
            <a:off x="318356" y="2348880"/>
            <a:ext cx="8507288" cy="2862322"/>
          </a:xfrm>
          <a:prstGeom prst="rect">
            <a:avLst/>
          </a:prstGeom>
          <a:solidFill>
            <a:schemeClr val="bg1"/>
          </a:solidFill>
          <a:ln>
            <a:solidFill>
              <a:srgbClr val="FFC000"/>
            </a:solidFill>
          </a:ln>
        </p:spPr>
        <p:txBody>
          <a:bodyPr wrap="square">
            <a:spAutoFit/>
          </a:bodyPr>
          <a:lstStyle/>
          <a:p>
            <a:pPr marL="0" marR="0" indent="406400" algn="just">
              <a:spcBef>
                <a:spcPts val="0"/>
              </a:spcBef>
              <a:spcAft>
                <a:spcPts val="0"/>
              </a:spcAft>
            </a:pPr>
            <a:r>
              <a:rPr lang="bg-BG" sz="2000" dirty="0">
                <a:latin typeface="Segoe UI" panose="020B0502040204020203" pitchFamily="34" charset="0"/>
                <a:ea typeface="Franklin Gothic Book" panose="020B0503020102020204" pitchFamily="34" charset="0"/>
                <a:cs typeface="Segoe UI" panose="020B0502040204020203" pitchFamily="34" charset="0"/>
              </a:rPr>
              <a:t>Променливият ток в електрическата мрежа с честота </a:t>
            </a:r>
            <a:r>
              <a:rPr lang="bg-BG" sz="2000" i="1" dirty="0">
                <a:latin typeface="Segoe UI" panose="020B0502040204020203" pitchFamily="34" charset="0"/>
                <a:ea typeface="Franklin Gothic Book" panose="020B0503020102020204" pitchFamily="34" charset="0"/>
                <a:cs typeface="Segoe UI" panose="020B0502040204020203" pitchFamily="34" charset="0"/>
              </a:rPr>
              <a:t>50 </a:t>
            </a:r>
            <a:r>
              <a:rPr lang="en-US" sz="2000" i="1" dirty="0">
                <a:latin typeface="Segoe UI" panose="020B0502040204020203" pitchFamily="34" charset="0"/>
                <a:ea typeface="Franklin Gothic Book" panose="020B0503020102020204" pitchFamily="34" charset="0"/>
                <a:cs typeface="Segoe UI" panose="020B0502040204020203" pitchFamily="34" charset="0"/>
              </a:rPr>
              <a:t>Hz </a:t>
            </a:r>
            <a:r>
              <a:rPr lang="bg-BG" sz="2000" dirty="0">
                <a:latin typeface="Segoe UI" panose="020B0502040204020203" pitchFamily="34" charset="0"/>
                <a:ea typeface="Franklin Gothic Book" panose="020B0503020102020204" pitchFamily="34" charset="0"/>
                <a:cs typeface="Segoe UI" panose="020B0502040204020203" pitchFamily="34" charset="0"/>
              </a:rPr>
              <a:t>може да бъде смъртоносен. Всяка негова промяна стимулира нервните и мускулни клетки, а това предизвиква принудителни спазми 50 пъти в секунда променливи токове с честоти до </a:t>
            </a:r>
            <a:r>
              <a:rPr lang="bg-BG" sz="2000" i="1" dirty="0">
                <a:latin typeface="Segoe UI" panose="020B0502040204020203" pitchFamily="34" charset="0"/>
                <a:ea typeface="Franklin Gothic Book" panose="020B0503020102020204" pitchFamily="34" charset="0"/>
                <a:cs typeface="Segoe UI" panose="020B0502040204020203" pitchFamily="34" charset="0"/>
              </a:rPr>
              <a:t>1 </a:t>
            </a:r>
            <a:r>
              <a:rPr lang="en-US" sz="2000" i="1" dirty="0">
                <a:latin typeface="Segoe UI" panose="020B0502040204020203" pitchFamily="34" charset="0"/>
                <a:ea typeface="Franklin Gothic Book" panose="020B0503020102020204" pitchFamily="34" charset="0"/>
                <a:cs typeface="Segoe UI" panose="020B0502040204020203" pitchFamily="34" charset="0"/>
              </a:rPr>
              <a:t>kHz </a:t>
            </a:r>
            <a:r>
              <a:rPr lang="bg-BG" sz="2000" dirty="0">
                <a:latin typeface="Segoe UI" panose="020B0502040204020203" pitchFamily="34" charset="0"/>
                <a:ea typeface="Franklin Gothic Book" panose="020B0503020102020204" pitchFamily="34" charset="0"/>
                <a:cs typeface="Segoe UI" panose="020B0502040204020203" pitchFamily="34" charset="0"/>
              </a:rPr>
              <a:t>безопасната сила е около 10 </a:t>
            </a:r>
            <a:r>
              <a:rPr lang="bg-BG" sz="2000" i="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т</a:t>
            </a:r>
            <a:r>
              <a:rPr lang="bg-BG" sz="2000" dirty="0">
                <a:latin typeface="Segoe UI" panose="020B0502040204020203" pitchFamily="34" charset="0"/>
                <a:ea typeface="Franklin Gothic Book" panose="020B0503020102020204" pitchFamily="34" charset="0"/>
                <a:cs typeface="Segoe UI" panose="020B0502040204020203" pitchFamily="34" charset="0"/>
              </a:rPr>
              <a:t>А. Токове със сила между 25 и 80 </a:t>
            </a:r>
            <a:r>
              <a:rPr lang="bg-BG" sz="2000" i="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т</a:t>
            </a:r>
            <a:r>
              <a:rPr lang="bg-BG" sz="2000" dirty="0">
                <a:latin typeface="Segoe UI" panose="020B0502040204020203" pitchFamily="34" charset="0"/>
                <a:ea typeface="Franklin Gothic Book" panose="020B0503020102020204" pitchFamily="34" charset="0"/>
                <a:cs typeface="Segoe UI" panose="020B0502040204020203" pitchFamily="34" charset="0"/>
              </a:rPr>
              <a:t>А могат да  доведат до обратимо спиране на сърцето, а над 1 А последиците са необратими. Смъртта обикновено се причинява от спиране на сърдечната дейност, задушаване в резултат на спазъм на дихателните мускули или тежки изгаряния.</a:t>
            </a:r>
            <a:endParaRPr lang="en-US" sz="2000" dirty="0">
              <a:latin typeface="Segoe UI" panose="020B0502040204020203" pitchFamily="34" charset="0"/>
              <a:ea typeface="Franklin Gothic Book" panose="020B0503020102020204" pitchFamily="34" charset="0"/>
              <a:cs typeface="Segoe UI" panose="020B0502040204020203" pitchFamily="34" charset="0"/>
            </a:endParaRPr>
          </a:p>
        </p:txBody>
      </p:sp>
    </p:spTree>
    <p:extLst>
      <p:ext uri="{BB962C8B-B14F-4D97-AF65-F5344CB8AC3E}">
        <p14:creationId xmlns="" xmlns:p14="http://schemas.microsoft.com/office/powerpoint/2010/main" val="1498176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rgbClr val="0000FF"/>
          </a:solidFill>
          <a:prstDash val="solid"/>
          <a:round/>
          <a:headEnd type="triangle" w="med" len="med"/>
          <a:tailEnd type="triangle" w="med" len="med"/>
        </a:ln>
        <a:effectLst/>
        <a:extLst>
          <a:ext uri="{909E8E84-426E-40DD-AFC4-6F175D3DCCD1}">
            <a14:hiddenFill xmlns="" xmlns:a14="http://schemas.microsoft.com/office/drawing/2010/main">
              <a:solidFill>
                <a:srgbClr val="FFFF99"/>
              </a:solidFill>
            </a14:hiddenFill>
          </a:ext>
          <a:ext uri="{AF507438-7753-43E0-B8FC-AC1667EBCBE1}">
            <a14:hiddenEffects xmlns="" xmlns:a14="http://schemas.microsoft.com/office/drawing/2010/main">
              <a:effectLst>
                <a:outerShdw dist="35921" dir="2700000" algn="ctr" rotWithShape="0">
                  <a:srgbClr val="5F5F5F"/>
                </a:outerShdw>
              </a:effectLst>
            </a14:hiddenEffects>
          </a:ext>
        </a:extLst>
      </a:spPr>
      <a:bodyPr vert="horz" wrap="none" lIns="0" tIns="45720" rIns="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bg-BG" altLang="bg-BG"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w="50800" cap="flat" cmpd="sng" algn="ctr">
          <a:solidFill>
            <a:srgbClr val="0000FF"/>
          </a:solidFill>
          <a:prstDash val="solid"/>
          <a:round/>
          <a:headEnd type="triangle" w="med" len="med"/>
          <a:tailEnd type="triangle" w="med" len="med"/>
        </a:ln>
        <a:effectLst/>
        <a:extLst>
          <a:ext uri="{909E8E84-426E-40DD-AFC4-6F175D3DCCD1}">
            <a14:hiddenFill xmlns="" xmlns:a14="http://schemas.microsoft.com/office/drawing/2010/main">
              <a:solidFill>
                <a:srgbClr val="FFFF99"/>
              </a:solidFill>
            </a14:hiddenFill>
          </a:ext>
          <a:ext uri="{AF507438-7753-43E0-B8FC-AC1667EBCBE1}">
            <a14:hiddenEffects xmlns="" xmlns:a14="http://schemas.microsoft.com/office/drawing/2010/main">
              <a:effectLst>
                <a:outerShdw dist="35921" dir="2700000" algn="ctr" rotWithShape="0">
                  <a:srgbClr val="5F5F5F"/>
                </a:outerShdw>
              </a:effectLst>
            </a14:hiddenEffects>
          </a:ext>
        </a:extLst>
      </a:spPr>
      <a:bodyPr vert="horz" wrap="none" lIns="0" tIns="45720" rIns="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bg-BG" altLang="bg-BG"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9196</TotalTime>
  <Words>2403</Words>
  <Application>Microsoft Office PowerPoint</Application>
  <PresentationFormat>On-screen Show (4:3)</PresentationFormat>
  <Paragraphs>134</Paragraphs>
  <Slides>26</Slides>
  <Notes>1</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26</vt:i4>
      </vt:variant>
    </vt:vector>
  </HeadingPairs>
  <TitlesOfParts>
    <vt:vector size="28" baseType="lpstr">
      <vt:lpstr>Default Design</vt:lpstr>
      <vt:lpstr>2_Edge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Ok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Canev</dc:creator>
  <cp:lastModifiedBy>Lazhovski</cp:lastModifiedBy>
  <cp:revision>472</cp:revision>
  <dcterms:created xsi:type="dcterms:W3CDTF">2003-03-08T12:58:53Z</dcterms:created>
  <dcterms:modified xsi:type="dcterms:W3CDTF">2020-04-24T19:38:33Z</dcterms:modified>
</cp:coreProperties>
</file>