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0" r:id="rId1"/>
    <p:sldMasterId id="2147484023" r:id="rId2"/>
  </p:sldMasterIdLst>
  <p:notesMasterIdLst>
    <p:notesMasterId r:id="rId29"/>
  </p:notesMasterIdLst>
  <p:handoutMasterIdLst>
    <p:handoutMasterId r:id="rId30"/>
  </p:handoutMasterIdLst>
  <p:sldIdLst>
    <p:sldId id="419" r:id="rId3"/>
    <p:sldId id="289" r:id="rId4"/>
    <p:sldId id="318" r:id="rId5"/>
    <p:sldId id="319" r:id="rId6"/>
    <p:sldId id="320" r:id="rId7"/>
    <p:sldId id="297" r:id="rId8"/>
    <p:sldId id="322" r:id="rId9"/>
    <p:sldId id="321" r:id="rId10"/>
    <p:sldId id="298" r:id="rId11"/>
    <p:sldId id="323" r:id="rId12"/>
    <p:sldId id="299" r:id="rId13"/>
    <p:sldId id="300" r:id="rId14"/>
    <p:sldId id="325" r:id="rId15"/>
    <p:sldId id="324" r:id="rId16"/>
    <p:sldId id="301" r:id="rId17"/>
    <p:sldId id="302" r:id="rId18"/>
    <p:sldId id="326" r:id="rId19"/>
    <p:sldId id="327" r:id="rId20"/>
    <p:sldId id="306" r:id="rId21"/>
    <p:sldId id="305" r:id="rId22"/>
    <p:sldId id="328" r:id="rId23"/>
    <p:sldId id="329" r:id="rId24"/>
    <p:sldId id="330" r:id="rId25"/>
    <p:sldId id="309" r:id="rId26"/>
    <p:sldId id="317" r:id="rId27"/>
    <p:sldId id="316" r:id="rId28"/>
  </p:sldIdLst>
  <p:sldSz cx="9144000" cy="6858000" type="screen4x3"/>
  <p:notesSz cx="7099300" cy="10234613"/>
  <p:defaultTextStyle>
    <a:defPPr>
      <a:defRPr lang="bg-BG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EFFC70"/>
    <a:srgbClr val="99FF66"/>
    <a:srgbClr val="FF5050"/>
    <a:srgbClr val="FAE2EC"/>
    <a:srgbClr val="CCFFCC"/>
    <a:srgbClr val="FF0000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2" autoAdjust="0"/>
    <p:restoredTop sz="94708" autoAdjust="0"/>
  </p:normalViewPr>
  <p:slideViewPr>
    <p:cSldViewPr snapToGrid="0">
      <p:cViewPr varScale="1">
        <p:scale>
          <a:sx n="47" d="100"/>
          <a:sy n="47" d="100"/>
        </p:scale>
        <p:origin x="-4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3" d="100"/>
          <a:sy n="73" d="100"/>
        </p:scale>
        <p:origin x="-4032" y="-114"/>
      </p:cViewPr>
      <p:guideLst>
        <p:guide orient="horz" pos="3224"/>
        <p:guide pos="2236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41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FA99C722-40CE-4F8A-8266-6F14B1AB6F6E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42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noProof="0"/>
              <a:t>Click to edit Master text styles</a:t>
            </a:r>
          </a:p>
          <a:p>
            <a:pPr lvl="1"/>
            <a:r>
              <a:rPr lang="bg-BG" altLang="bg-BG" noProof="0"/>
              <a:t>Second level</a:t>
            </a:r>
          </a:p>
          <a:p>
            <a:pPr lvl="2"/>
            <a:r>
              <a:rPr lang="bg-BG" altLang="bg-BG" noProof="0"/>
              <a:t>Third level</a:t>
            </a:r>
          </a:p>
          <a:p>
            <a:pPr lvl="3"/>
            <a:r>
              <a:rPr lang="bg-BG" altLang="bg-BG" noProof="0"/>
              <a:t>Fourth level</a:t>
            </a:r>
          </a:p>
          <a:p>
            <a:pPr lvl="4"/>
            <a:r>
              <a:rPr lang="bg-BG" altLang="bg-BG" noProof="0"/>
              <a:t>Fifth level</a:t>
            </a:r>
          </a:p>
        </p:txBody>
      </p:sp>
      <p:sp>
        <p:nvSpPr>
          <p:cNvPr id="142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42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8E410D28-5B60-4FE7-BAE5-C4ADB6AB32B3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9D97A1E8-CF6E-4D65-84FB-05332DF6D4A5}" type="slidenum">
              <a:rPr lang="bg-BG" altLang="bg-BG" sz="1300">
                <a:latin typeface="Arial" panose="020B0604020202020204" pitchFamily="34" charset="0"/>
              </a:rPr>
              <a:pPr algn="r" eaLnBrk="1" hangingPunct="1"/>
              <a:t>1</a:t>
            </a:fld>
            <a:endParaRPr lang="bg-BG" altLang="bg-BG" sz="130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bg-BG" altLang="bg-BG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1FD70-AC6E-4613-BBDB-AC047553FEE2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85AAE-8EEF-4C9F-934B-EAB865FBD4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002535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B05BF-9558-4E4E-AB3A-C694E89691FA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ADD3F-BFBC-43DC-9FDB-73AE6D2E8E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786784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AA10C-F615-487B-8268-AD8756675251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D0FAD-1C47-413B-BC85-82B6C52E24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624838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bg-BG" altLang="en-US" noProof="0"/>
              <a:t>Click to edit Master title style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bg-BG" altLang="en-US" noProof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B4CBD-D7E6-4BEB-9DF2-639065E7A3F8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xmlns="" val="4288832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4CFB7-5897-420E-8359-2B3AD50997D9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DFB53-1AD7-4F0A-A761-57801D23F7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93825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1C3A0-9BB9-4758-AC70-E5AAA7567E94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10C58-8371-49C3-91F1-DB9BA8FE14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461448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CD252-1D31-4832-A3C2-B906504740FC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05E62-D273-4A15-9590-1EA0ABA212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51363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6E96B-FF83-4676-B61D-C191E3D16AD6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AD0FC-DBA9-44DF-8B33-8A5E3BF184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0004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D0B4F-E378-4072-AB38-8BA26406DE6B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8F6A3-DEEC-42D7-823C-5CD3C5F647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957683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86AF2-C6FF-4794-B4D4-39F754F2C729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39D05-1CAB-41C0-918B-86758F29A2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140384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86938-A73A-4E10-89E9-41ACFB9B29B8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6D48C-1354-467C-B88B-03FC20C8C2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011544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0E475-5367-4FE6-B966-17D18F501EF0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486C1-207B-4900-8635-A3A4C2962D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340142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E3A021D8-ADD9-47FB-AA37-584BF956E908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A927DE59-0333-42F7-91BA-CDA51B9043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90" r:id="rId2"/>
    <p:sldLayoutId id="2147484091" r:id="rId3"/>
    <p:sldLayoutId id="2147484092" r:id="rId4"/>
    <p:sldLayoutId id="2147484093" r:id="rId5"/>
    <p:sldLayoutId id="2147484094" r:id="rId6"/>
    <p:sldLayoutId id="2147484095" r:id="rId7"/>
    <p:sldLayoutId id="2147484096" r:id="rId8"/>
    <p:sldLayoutId id="2147484097" r:id="rId9"/>
    <p:sldLayoutId id="2147484098" r:id="rId10"/>
    <p:sldLayoutId id="21474840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en-US"/>
              <a:t>Click to edit Master text styles</a:t>
            </a:r>
          </a:p>
          <a:p>
            <a:pPr lvl="1"/>
            <a:r>
              <a:rPr lang="bg-BG" altLang="en-US"/>
              <a:t>Second level</a:t>
            </a:r>
          </a:p>
          <a:p>
            <a:pPr lvl="2"/>
            <a:r>
              <a:rPr lang="bg-BG" altLang="en-US"/>
              <a:t>Third level</a:t>
            </a:r>
          </a:p>
          <a:p>
            <a:pPr lvl="3"/>
            <a:r>
              <a:rPr lang="bg-BG" altLang="en-US"/>
              <a:t>Fourth level</a:t>
            </a:r>
          </a:p>
          <a:p>
            <a:pPr lvl="4"/>
            <a:r>
              <a:rPr lang="bg-BG" altLang="en-US"/>
              <a:t>Fifth level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  <a:cs typeface="+mn-cs"/>
              </a:defRPr>
            </a:lvl1pPr>
          </a:lstStyle>
          <a:p>
            <a:pPr>
              <a:defRPr/>
            </a:pPr>
            <a:fld id="{417D9679-1AFE-4839-AE6B-975E7CEDD4B0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5"/>
          <p:cNvSpPr>
            <a:spLocks noChangeShapeType="1"/>
          </p:cNvSpPr>
          <p:nvPr/>
        </p:nvSpPr>
        <p:spPr bwMode="auto">
          <a:xfrm>
            <a:off x="2581275" y="901700"/>
            <a:ext cx="4813300" cy="0"/>
          </a:xfrm>
          <a:prstGeom prst="line">
            <a:avLst/>
          </a:prstGeom>
          <a:noFill/>
          <a:ln w="15875" cmpd="thickThin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graphicFrame>
        <p:nvGraphicFramePr>
          <p:cNvPr id="614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154887624"/>
              </p:ext>
            </p:extLst>
          </p:nvPr>
        </p:nvGraphicFramePr>
        <p:xfrm>
          <a:off x="428624" y="285068"/>
          <a:ext cx="862013" cy="882650"/>
        </p:xfrm>
        <a:graphic>
          <a:graphicData uri="http://schemas.openxmlformats.org/presentationml/2006/ole">
            <p:oleObj spid="_x0000_s22530" r:id="rId4" imgW="4785480" imgH="4894560" progId="">
              <p:embed/>
            </p:oleObj>
          </a:graphicData>
        </a:graphic>
      </p:graphicFrame>
      <p:sp>
        <p:nvSpPr>
          <p:cNvPr id="6148" name="Rectangle 7"/>
          <p:cNvSpPr>
            <a:spLocks noChangeArrowheads="1"/>
          </p:cNvSpPr>
          <p:nvPr/>
        </p:nvSpPr>
        <p:spPr bwMode="auto">
          <a:xfrm>
            <a:off x="71438" y="2833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=""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wrap="none" lIns="0" r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 Black" panose="020B0A04020102020204" pitchFamily="34" charset="0"/>
            </a:endParaRPr>
          </a:p>
        </p:txBody>
      </p:sp>
      <p:sp>
        <p:nvSpPr>
          <p:cNvPr id="6149" name="Rectangle 8"/>
          <p:cNvSpPr>
            <a:spLocks noChangeArrowheads="1"/>
          </p:cNvSpPr>
          <p:nvPr/>
        </p:nvSpPr>
        <p:spPr bwMode="auto">
          <a:xfrm>
            <a:off x="71438" y="2833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=""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lIns="0" r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 Black" panose="020B0A04020102020204" pitchFamily="34" charset="0"/>
            </a:endParaRPr>
          </a:p>
        </p:txBody>
      </p:sp>
      <p:sp>
        <p:nvSpPr>
          <p:cNvPr id="11270" name="Rectangle 9"/>
          <p:cNvSpPr>
            <a:spLocks noChangeArrowheads="1"/>
          </p:cNvSpPr>
          <p:nvPr/>
        </p:nvSpPr>
        <p:spPr bwMode="auto">
          <a:xfrm>
            <a:off x="-64008" y="192881"/>
            <a:ext cx="9144000" cy="141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=""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lIns="0" r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defRPr/>
            </a:pPr>
            <a:r>
              <a:rPr lang="bg-BG" altLang="en-US" sz="2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МЕДИЦИНСКИ УНИВЕРСИТЕТ </a:t>
            </a:r>
            <a:r>
              <a:rPr lang="bg-BG" altLang="en-US" sz="2400" b="1" dirty="0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–</a:t>
            </a:r>
            <a:r>
              <a:rPr lang="bg-BG" altLang="en-US" sz="2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ПЛЕВЕН</a:t>
            </a:r>
            <a:endParaRPr lang="bg-BG" altLang="en-US" sz="2400" b="1" dirty="0">
              <a:solidFill>
                <a:schemeClr val="accent4">
                  <a:lumMod val="85000"/>
                  <a:lumOff val="15000"/>
                </a:schemeClr>
              </a:solidFill>
              <a:cs typeface="+mn-cs"/>
            </a:endParaRPr>
          </a:p>
          <a:p>
            <a:pPr algn="ctr">
              <a:defRPr/>
            </a:pPr>
            <a:r>
              <a:rPr lang="bg-BG" altLang="en-US" sz="20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	ФАКУЛТЕТ </a:t>
            </a:r>
            <a:r>
              <a:rPr lang="bg-BG" altLang="en-US" sz="2000" b="1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„ЗДРАВНИ ГРИЖИ “</a:t>
            </a:r>
            <a:endParaRPr lang="en-US" altLang="en-US" sz="2000" b="1" dirty="0">
              <a:solidFill>
                <a:schemeClr val="accent4">
                  <a:lumMod val="85000"/>
                  <a:lumOff val="15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defRPr/>
            </a:pPr>
            <a:r>
              <a:rPr lang="bg-BG" altLang="en-US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ЦЕНТЪР ЗА ДИСТАНЦИОННО ОБУЧЕНИЕ</a:t>
            </a:r>
            <a:endParaRPr lang="bg-BG" altLang="en-US" b="1" dirty="0">
              <a:solidFill>
                <a:schemeClr val="accent4">
                  <a:lumMod val="85000"/>
                  <a:lumOff val="15000"/>
                </a:schemeClr>
              </a:solidFill>
              <a:cs typeface="+mn-cs"/>
            </a:endParaRPr>
          </a:p>
          <a:p>
            <a:pPr algn="ctr">
              <a:defRPr/>
            </a:pPr>
            <a:endParaRPr lang="bg-BG" altLang="en-US" sz="2000" b="1" dirty="0">
              <a:solidFill>
                <a:schemeClr val="accent4">
                  <a:lumMod val="85000"/>
                  <a:lumOff val="15000"/>
                </a:schemeClr>
              </a:solidFill>
              <a:latin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41994" name="Text Box 4"/>
          <p:cNvSpPr txBox="1">
            <a:spLocks noChangeArrowheads="1"/>
          </p:cNvSpPr>
          <p:nvPr/>
        </p:nvSpPr>
        <p:spPr bwMode="auto">
          <a:xfrm>
            <a:off x="265113" y="1644650"/>
            <a:ext cx="19685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=""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bg-BG" altLang="bg-BG" dirty="0">
                <a:solidFill>
                  <a:schemeClr val="accent4">
                    <a:lumMod val="85000"/>
                    <a:lumOff val="15000"/>
                  </a:schemeClr>
                </a:solidFill>
                <a:cs typeface="+mn-cs"/>
              </a:rPr>
              <a:t>Лекция </a:t>
            </a:r>
            <a:r>
              <a:rPr lang="bg-BG" altLang="bg-BG" dirty="0" smtClean="0">
                <a:solidFill>
                  <a:schemeClr val="accent4">
                    <a:lumMod val="85000"/>
                    <a:lumOff val="15000"/>
                  </a:schemeClr>
                </a:solidFill>
                <a:cs typeface="+mn-cs"/>
              </a:rPr>
              <a:t>№</a:t>
            </a:r>
            <a:r>
              <a:rPr lang="en-US" altLang="bg-BG" dirty="0" smtClean="0">
                <a:solidFill>
                  <a:schemeClr val="accent4">
                    <a:lumMod val="85000"/>
                    <a:lumOff val="15000"/>
                  </a:schemeClr>
                </a:solidFill>
                <a:cs typeface="+mn-cs"/>
              </a:rPr>
              <a:t>5</a:t>
            </a:r>
            <a:endParaRPr lang="bg-BG" altLang="bg-BG" dirty="0">
              <a:solidFill>
                <a:schemeClr val="accent4">
                  <a:lumMod val="85000"/>
                  <a:lumOff val="15000"/>
                </a:schemeClr>
              </a:solidFill>
              <a:cs typeface="+mn-cs"/>
            </a:endParaRPr>
          </a:p>
        </p:txBody>
      </p:sp>
      <p:sp>
        <p:nvSpPr>
          <p:cNvPr id="41997" name="Text Box 4"/>
          <p:cNvSpPr txBox="1">
            <a:spLocks noChangeArrowheads="1"/>
          </p:cNvSpPr>
          <p:nvPr/>
        </p:nvSpPr>
        <p:spPr bwMode="auto">
          <a:xfrm>
            <a:off x="4233863" y="6038850"/>
            <a:ext cx="470693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=""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bg-BG" altLang="bg-BG" dirty="0">
                <a:solidFill>
                  <a:schemeClr val="accent4">
                    <a:lumMod val="85000"/>
                    <a:lumOff val="15000"/>
                  </a:schemeClr>
                </a:solidFill>
                <a:cs typeface="+mn-cs"/>
              </a:rPr>
              <a:t>Проф. Константин Балашев, дхн</a:t>
            </a:r>
          </a:p>
        </p:txBody>
      </p:sp>
      <p:sp>
        <p:nvSpPr>
          <p:cNvPr id="6153" name="TextBox 1"/>
          <p:cNvSpPr txBox="1">
            <a:spLocks noChangeArrowheads="1"/>
          </p:cNvSpPr>
          <p:nvPr/>
        </p:nvSpPr>
        <p:spPr bwMode="auto">
          <a:xfrm>
            <a:off x="899592" y="3429000"/>
            <a:ext cx="758209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bg-BG" sz="1600" b="1" dirty="0" smtClean="0"/>
              <a:t>Импулсни променливи токове - същност и основни характеристики. Биологични ефекти на импулсните променливи токове, зависимост от плътността на тока, формата на импулсите, тяхната честота и скоростта на изменение на тока в отделния импулс. Медицински приложения на импулсните токове за диагностика (електрокардиография, енцефалография, електромиография, изследване проводимостта на нервните пътища), за стимулация (кардиостимулатори, дефибрилатори).  Терапия с нискочестотни периодични и апериодични импулсни токове. </a:t>
            </a:r>
            <a:endParaRPr lang="bg-BG" altLang="bg-BG" sz="1600" b="1" dirty="0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954D481-32E0-4DCE-B232-087B7121532C}"/>
              </a:ext>
            </a:extLst>
          </p:cNvPr>
          <p:cNvSpPr/>
          <p:nvPr/>
        </p:nvSpPr>
        <p:spPr>
          <a:xfrm>
            <a:off x="1442720" y="2541300"/>
            <a:ext cx="6461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3200" dirty="0" smtClean="0"/>
              <a:t>МЕДИЦИНСКА АПАРАТУРА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10</a:t>
            </a:fld>
            <a:endParaRPr lang="en-US" alt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3A5D5E60-21FE-43C0-9FEB-AD76DBDEBEA7}"/>
              </a:ext>
            </a:extLst>
          </p:cNvPr>
          <p:cNvGrpSpPr/>
          <p:nvPr/>
        </p:nvGrpSpPr>
        <p:grpSpPr>
          <a:xfrm>
            <a:off x="287524" y="836712"/>
            <a:ext cx="7575648" cy="4968552"/>
            <a:chOff x="395536" y="656692"/>
            <a:chExt cx="7575648" cy="496855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E15FBFAC-765F-49F1-B284-0A4CAD0FA882}"/>
                </a:ext>
              </a:extLst>
            </p:cNvPr>
            <p:cNvSpPr/>
            <p:nvPr/>
          </p:nvSpPr>
          <p:spPr>
            <a:xfrm>
              <a:off x="457200" y="4005064"/>
              <a:ext cx="7441976" cy="147732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marL="0" marR="0" indent="393700" algn="just">
                <a:spcBef>
                  <a:spcPts val="0"/>
                </a:spcBef>
                <a:spcAft>
                  <a:spcPts val="0"/>
                </a:spcAft>
              </a:pPr>
              <a:r>
                <a:rPr lang="bg-BG" sz="1800" dirty="0">
                  <a:latin typeface="Segoe UI" panose="020B0502040204020203" pitchFamily="34" charset="0"/>
                  <a:ea typeface="Franklin Gothic Book" panose="020B0503020102020204" pitchFamily="34" charset="0"/>
                  <a:cs typeface="Segoe UI" panose="020B0502040204020203" pitchFamily="34" charset="0"/>
                </a:rPr>
                <a:t>При </a:t>
              </a:r>
              <a:r>
                <a:rPr lang="bg-BG" sz="1800" b="1" dirty="0">
                  <a:solidFill>
                    <a:srgbClr val="000000"/>
                  </a:solidFill>
                  <a:latin typeface="Segoe UI" panose="020B0502040204020203" pitchFamily="34" charset="0"/>
                  <a:ea typeface="Franklin Gothic Book" panose="020B0503020102020204" pitchFamily="34" charset="0"/>
                  <a:cs typeface="Segoe UI" panose="020B0502040204020203" pitchFamily="34" charset="0"/>
                </a:rPr>
                <a:t>електрокардиографията </a:t>
              </a:r>
              <a:r>
                <a:rPr lang="bg-BG" sz="1800" dirty="0">
                  <a:latin typeface="Segoe UI" panose="020B0502040204020203" pitchFamily="34" charset="0"/>
                  <a:ea typeface="Franklin Gothic Book" panose="020B0503020102020204" pitchFamily="34" charset="0"/>
                  <a:cs typeface="Segoe UI" panose="020B0502040204020203" pitchFamily="34" charset="0"/>
                </a:rPr>
                <a:t>с помощта на няколко електрода се снемат и записват промени в електричния потенциал на повърхността на тялото, които се дължат на активността на сърдечните мускули. Получената крива</a:t>
              </a:r>
              <a:r>
                <a:rPr lang="en-US" sz="1800" dirty="0">
                  <a:latin typeface="Segoe UI" panose="020B0502040204020203" pitchFamily="34" charset="0"/>
                  <a:ea typeface="Franklin Gothic Book" panose="020B0503020102020204" pitchFamily="34" charset="0"/>
                  <a:cs typeface="Segoe UI" panose="020B0502040204020203" pitchFamily="34" charset="0"/>
                </a:rPr>
                <a:t>,</a:t>
              </a:r>
              <a:r>
                <a:rPr lang="bg-BG" sz="1800" dirty="0">
                  <a:latin typeface="Segoe UI" panose="020B0502040204020203" pitchFamily="34" charset="0"/>
                  <a:ea typeface="Franklin Gothic Book" panose="020B0503020102020204" pitchFamily="34" charset="0"/>
                  <a:cs typeface="Segoe UI" panose="020B0502040204020203" pitchFamily="34" charset="0"/>
                </a:rPr>
                <a:t> електрокардиограма (ЕКГ), представя последователните фази на сърдечното съкращение.</a:t>
              </a:r>
              <a:endParaRPr lang="en-US" sz="1800" dirty="0">
                <a:latin typeface="Segoe UI" panose="020B0502040204020203" pitchFamily="34" charset="0"/>
                <a:ea typeface="Franklin Gothic Book" panose="020B0503020102020204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7172" name="Picture 4" descr="Electrocardiography (ECG) - RNpedia">
              <a:extLst>
                <a:ext uri="{FF2B5EF4-FFF2-40B4-BE49-F238E27FC236}">
                  <a16:creationId xmlns:a16="http://schemas.microsoft.com/office/drawing/2014/main" xmlns="" id="{36218940-20EF-459E-87A1-7489240C57A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7957"/>
            <a:stretch/>
          </p:blipFill>
          <p:spPr bwMode="auto">
            <a:xfrm>
              <a:off x="685800" y="767544"/>
              <a:ext cx="3810000" cy="28054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4" name="Picture 6" descr="Electrocardiography - Wikipedia">
              <a:extLst>
                <a:ext uri="{FF2B5EF4-FFF2-40B4-BE49-F238E27FC236}">
                  <a16:creationId xmlns:a16="http://schemas.microsoft.com/office/drawing/2014/main" xmlns="" id="{E8947465-3099-4789-92A1-5A9D4B9E12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915202"/>
              <a:ext cx="2743200" cy="2706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743A89ED-195A-45E8-A687-5E6BAADA5FD7}"/>
                </a:ext>
              </a:extLst>
            </p:cNvPr>
            <p:cNvSpPr/>
            <p:nvPr/>
          </p:nvSpPr>
          <p:spPr>
            <a:xfrm>
              <a:off x="395536" y="656692"/>
              <a:ext cx="7575648" cy="4968552"/>
            </a:xfrm>
            <a:prstGeom prst="rect">
              <a:avLst/>
            </a:prstGeom>
            <a:noFill/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465729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11</a:t>
            </a:fld>
            <a:endParaRPr lang="en-US" alt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CF95A6EA-8E49-40B6-A568-02F69BD2BDFD}"/>
              </a:ext>
            </a:extLst>
          </p:cNvPr>
          <p:cNvGrpSpPr/>
          <p:nvPr/>
        </p:nvGrpSpPr>
        <p:grpSpPr>
          <a:xfrm>
            <a:off x="98636" y="80628"/>
            <a:ext cx="8946728" cy="6167772"/>
            <a:chOff x="98636" y="80628"/>
            <a:chExt cx="8946728" cy="616777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91EC6BF4-B392-44CA-924F-49D6D4660170}"/>
                </a:ext>
              </a:extLst>
            </p:cNvPr>
            <p:cNvSpPr/>
            <p:nvPr/>
          </p:nvSpPr>
          <p:spPr>
            <a:xfrm>
              <a:off x="164961" y="3608114"/>
              <a:ext cx="8814078" cy="255454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marL="0" marR="0" indent="444500" algn="just">
                <a:spcBef>
                  <a:spcPts val="0"/>
                </a:spcBef>
                <a:spcAft>
                  <a:spcPts val="0"/>
                </a:spcAft>
              </a:pPr>
              <a:r>
                <a:rPr lang="bg-BG" sz="1600" dirty="0">
                  <a:latin typeface="Segoe UI" panose="020B0502040204020203" pitchFamily="34" charset="0"/>
                  <a:ea typeface="Franklin Gothic Book" panose="020B0503020102020204" pitchFamily="34" charset="0"/>
                  <a:cs typeface="Segoe UI" panose="020B0502040204020203" pitchFamily="34" charset="0"/>
                </a:rPr>
                <a:t>Нормално електрокардиограмата съдържа три характерни участъка, условно маркирани като </a:t>
              </a:r>
              <a:r>
                <a:rPr lang="en-US" sz="1600" b="1" dirty="0">
                  <a:solidFill>
                    <a:srgbClr val="000000"/>
                  </a:solidFill>
                  <a:latin typeface="Segoe UI" panose="020B0502040204020203" pitchFamily="34" charset="0"/>
                  <a:ea typeface="Franklin Gothic Book" panose="020B0503020102020204" pitchFamily="34" charset="0"/>
                  <a:cs typeface="Segoe UI" panose="020B0502040204020203" pitchFamily="34" charset="0"/>
                </a:rPr>
                <a:t>Р, QRS </a:t>
              </a:r>
              <a:r>
                <a:rPr lang="bg-BG" sz="1600" dirty="0">
                  <a:latin typeface="Segoe UI" panose="020B0502040204020203" pitchFamily="34" charset="0"/>
                  <a:ea typeface="Franklin Gothic Book" panose="020B0503020102020204" pitchFamily="34" charset="0"/>
                  <a:cs typeface="Segoe UI" panose="020B0502040204020203" pitchFamily="34" charset="0"/>
                </a:rPr>
                <a:t>и </a:t>
              </a:r>
              <a:r>
                <a:rPr lang="en-US" sz="1600" b="1" dirty="0">
                  <a:solidFill>
                    <a:srgbClr val="000000"/>
                  </a:solidFill>
                  <a:latin typeface="Segoe UI" panose="020B0502040204020203" pitchFamily="34" charset="0"/>
                  <a:ea typeface="Franklin Gothic Book" panose="020B0503020102020204" pitchFamily="34" charset="0"/>
                  <a:cs typeface="Segoe UI" panose="020B0502040204020203" pitchFamily="34" charset="0"/>
                </a:rPr>
                <a:t>Т. Р </a:t>
              </a:r>
              <a:r>
                <a:rPr lang="bg-BG" sz="1600" dirty="0">
                  <a:latin typeface="Segoe UI" panose="020B0502040204020203" pitchFamily="34" charset="0"/>
                  <a:ea typeface="Franklin Gothic Book" panose="020B0503020102020204" pitchFamily="34" charset="0"/>
                  <a:cs typeface="Segoe UI" panose="020B0502040204020203" pitchFamily="34" charset="0"/>
                </a:rPr>
                <a:t>сегментът е къс, с малка амплитуда и е обусловен от контракция на предсърдията. Той е последван от интервал на покой, който дава времето за преминаване на електричните импулси в камерите. Следва бърза </a:t>
              </a:r>
              <a:r>
                <a:rPr lang="en-US" sz="1600" b="1" dirty="0">
                  <a:solidFill>
                    <a:srgbClr val="000000"/>
                  </a:solidFill>
                  <a:latin typeface="Segoe UI" panose="020B0502040204020203" pitchFamily="34" charset="0"/>
                  <a:ea typeface="Franklin Gothic Book" panose="020B0503020102020204" pitchFamily="34" charset="0"/>
                  <a:cs typeface="Segoe UI" panose="020B0502040204020203" pitchFamily="34" charset="0"/>
                </a:rPr>
                <a:t>QRS </a:t>
              </a:r>
              <a:r>
                <a:rPr lang="bg-BG" sz="1600" dirty="0">
                  <a:latin typeface="Segoe UI" panose="020B0502040204020203" pitchFamily="34" charset="0"/>
                  <a:ea typeface="Franklin Gothic Book" panose="020B0503020102020204" pitchFamily="34" charset="0"/>
                  <a:cs typeface="Segoe UI" panose="020B0502040204020203" pitchFamily="34" charset="0"/>
                </a:rPr>
                <a:t>вълна с голяма амплитуда, която представя съкращението на камерите, а след това бавна, по-слаба </a:t>
              </a:r>
              <a:r>
                <a:rPr lang="en-US" sz="1600" b="1" dirty="0">
                  <a:solidFill>
                    <a:srgbClr val="000000"/>
                  </a:solidFill>
                  <a:latin typeface="Segoe UI" panose="020B0502040204020203" pitchFamily="34" charset="0"/>
                  <a:ea typeface="Franklin Gothic Book" panose="020B0503020102020204" pitchFamily="34" charset="0"/>
                  <a:cs typeface="Segoe UI" panose="020B0502040204020203" pitchFamily="34" charset="0"/>
                </a:rPr>
                <a:t>Т </a:t>
              </a:r>
              <a:r>
                <a:rPr lang="bg-BG" sz="1600" dirty="0">
                  <a:latin typeface="Segoe UI" panose="020B0502040204020203" pitchFamily="34" charset="0"/>
                  <a:ea typeface="Franklin Gothic Book" panose="020B0503020102020204" pitchFamily="34" charset="0"/>
                  <a:cs typeface="Segoe UI" panose="020B0502040204020203" pitchFamily="34" charset="0"/>
                </a:rPr>
                <a:t>вълна, маркираща възстановяването на камерите. Специфични отклонения във формата, амплитудата, поляритета и продължителността на различни сегменти от този </a:t>
              </a:r>
              <a:r>
                <a:rPr lang="en-US" sz="1600" b="1" dirty="0">
                  <a:solidFill>
                    <a:srgbClr val="000000"/>
                  </a:solidFill>
                  <a:latin typeface="Segoe UI" panose="020B0502040204020203" pitchFamily="34" charset="0"/>
                  <a:ea typeface="Franklin Gothic Book" panose="020B0503020102020204" pitchFamily="34" charset="0"/>
                  <a:cs typeface="Segoe UI" panose="020B0502040204020203" pitchFamily="34" charset="0"/>
                </a:rPr>
                <a:t>PQRST </a:t>
              </a:r>
              <a:r>
                <a:rPr lang="bg-BG" sz="1600" dirty="0">
                  <a:latin typeface="Segoe UI" panose="020B0502040204020203" pitchFamily="34" charset="0"/>
                  <a:ea typeface="Franklin Gothic Book" panose="020B0503020102020204" pitchFamily="34" charset="0"/>
                  <a:cs typeface="Segoe UI" panose="020B0502040204020203" pitchFamily="34" charset="0"/>
                </a:rPr>
                <a:t>комплекс са индикация за различни типове сърдечни патологии. Основно приложение на ЕКГ е в диагностиката на сърдечносъдовите заболявания - миокардит, сърдечен инфаркт, исхемична болест на сърцето и др.</a:t>
              </a:r>
              <a:endParaRPr lang="en-US" sz="1600" dirty="0">
                <a:latin typeface="Segoe UI" panose="020B0502040204020203" pitchFamily="34" charset="0"/>
                <a:ea typeface="Franklin Gothic Book" panose="020B0503020102020204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8194" name="Picture 2" descr="FREE DOWNLOAD Critical Cases in Electrocardiography: An Annotated ...">
              <a:extLst>
                <a:ext uri="{FF2B5EF4-FFF2-40B4-BE49-F238E27FC236}">
                  <a16:creationId xmlns:a16="http://schemas.microsoft.com/office/drawing/2014/main" xmlns="" id="{A740A9EB-1CD9-4A82-8B3A-33323F3113E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382" t="21301" r="3931" b="5901"/>
            <a:stretch/>
          </p:blipFill>
          <p:spPr bwMode="auto">
            <a:xfrm>
              <a:off x="971600" y="152400"/>
              <a:ext cx="6804756" cy="3369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830CED15-5776-400B-8ED2-C2B36CA2FDBC}"/>
                </a:ext>
              </a:extLst>
            </p:cNvPr>
            <p:cNvSpPr/>
            <p:nvPr/>
          </p:nvSpPr>
          <p:spPr>
            <a:xfrm>
              <a:off x="98636" y="80628"/>
              <a:ext cx="8946728" cy="6167772"/>
            </a:xfrm>
            <a:prstGeom prst="rect">
              <a:avLst/>
            </a:prstGeom>
            <a:noFill/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676151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F9B848A-27FA-4BCC-A0C9-4743EA1966FE}"/>
              </a:ext>
            </a:extLst>
          </p:cNvPr>
          <p:cNvSpPr/>
          <p:nvPr/>
        </p:nvSpPr>
        <p:spPr>
          <a:xfrm>
            <a:off x="2231740" y="753136"/>
            <a:ext cx="41458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2400" b="1" i="1" dirty="0">
                <a:solidFill>
                  <a:srgbClr val="000000"/>
                </a:solidFill>
                <a:latin typeface="Segoe UI" panose="020B0502040204020203" pitchFamily="34" charset="0"/>
                <a:ea typeface="Franklin Gothic Book" panose="020B0503020102020204" pitchFamily="34" charset="0"/>
                <a:cs typeface="Segoe UI" panose="020B0502040204020203" pitchFamily="34" charset="0"/>
              </a:rPr>
              <a:t>Електроенцефалография</a:t>
            </a:r>
            <a:endParaRPr lang="en-US" sz="2400" b="1" i="1" dirty="0">
              <a:solidFill>
                <a:srgbClr val="000000"/>
              </a:solidFill>
              <a:latin typeface="Segoe UI" panose="020B0502040204020203" pitchFamily="34" charset="0"/>
              <a:ea typeface="Franklin Gothic Book" panose="020B0503020102020204" pitchFamily="34" charset="0"/>
              <a:cs typeface="Segoe UI" panose="020B0502040204020203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313793F8-5603-4132-94C2-8B61E8778125}"/>
              </a:ext>
            </a:extLst>
          </p:cNvPr>
          <p:cNvGrpSpPr/>
          <p:nvPr/>
        </p:nvGrpSpPr>
        <p:grpSpPr>
          <a:xfrm>
            <a:off x="53764" y="1808820"/>
            <a:ext cx="8946728" cy="4104456"/>
            <a:chOff x="-36512" y="1880828"/>
            <a:chExt cx="8946728" cy="410445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9B0808FA-ED00-454E-9205-C854492C363A}"/>
                </a:ext>
              </a:extLst>
            </p:cNvPr>
            <p:cNvSpPr/>
            <p:nvPr/>
          </p:nvSpPr>
          <p:spPr>
            <a:xfrm>
              <a:off x="5400092" y="2168860"/>
              <a:ext cx="3420380" cy="353943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marL="0" marR="0" indent="393700" algn="just">
                <a:spcBef>
                  <a:spcPts val="0"/>
                </a:spcBef>
                <a:spcAft>
                  <a:spcPts val="0"/>
                </a:spcAft>
              </a:pPr>
              <a:r>
                <a:rPr lang="bg-BG" sz="1600" i="1" dirty="0">
                  <a:solidFill>
                    <a:srgbClr val="000000"/>
                  </a:solidFill>
                  <a:latin typeface="Segoe UI" panose="020B0502040204020203" pitchFamily="34" charset="0"/>
                  <a:ea typeface="Franklin Gothic Book" panose="020B0503020102020204" pitchFamily="34" charset="0"/>
                  <a:cs typeface="Segoe UI" panose="020B0502040204020203" pitchFamily="34" charset="0"/>
                </a:rPr>
                <a:t>Електроенцефалографията</a:t>
              </a:r>
              <a:r>
                <a:rPr lang="bg-BG" sz="1600" dirty="0">
                  <a:latin typeface="Segoe UI" panose="020B0502040204020203" pitchFamily="34" charset="0"/>
                  <a:ea typeface="Franklin Gothic Book" panose="020B0503020102020204" pitchFamily="34" charset="0"/>
                  <a:cs typeface="Segoe UI" panose="020B0502040204020203" pitchFamily="34" charset="0"/>
                </a:rPr>
                <a:t> е метод за анализ на електрическата активност на мозъка. С помощта на прикрепени към главата електроди промените в електричните потенциали, генерирани от главния мозък се отвеждат и записват. Тяхната амплитуда е малка (около 50 </a:t>
              </a:r>
              <a:r>
                <a:rPr lang="en-US" sz="1600" dirty="0">
                  <a:latin typeface="Segoe UI" panose="020B0502040204020203" pitchFamily="34" charset="0"/>
                  <a:ea typeface="Franklin Gothic Book" panose="020B0503020102020204" pitchFamily="34" charset="0"/>
                  <a:cs typeface="Segoe UI" panose="020B0502040204020203" pitchFamily="34" charset="0"/>
                </a:rPr>
                <a:t>µV), </a:t>
              </a:r>
              <a:r>
                <a:rPr lang="bg-BG" sz="1600" dirty="0">
                  <a:latin typeface="Segoe UI" panose="020B0502040204020203" pitchFamily="34" charset="0"/>
                  <a:ea typeface="Franklin Gothic Book" panose="020B0503020102020204" pitchFamily="34" charset="0"/>
                  <a:cs typeface="Segoe UI" panose="020B0502040204020203" pitchFamily="34" charset="0"/>
                </a:rPr>
                <a:t>а честотата зависи от мозъчната активност</a:t>
              </a:r>
              <a:r>
                <a:rPr lang="en-US" sz="1600" dirty="0">
                  <a:latin typeface="Segoe UI" panose="020B0502040204020203" pitchFamily="34" charset="0"/>
                  <a:ea typeface="Franklin Gothic Book" panose="020B0503020102020204" pitchFamily="34" charset="0"/>
                  <a:cs typeface="Segoe UI" panose="020B0502040204020203" pitchFamily="34" charset="0"/>
                </a:rPr>
                <a:t>.</a:t>
              </a:r>
              <a:r>
                <a:rPr lang="bg-BG" sz="1600" dirty="0">
                  <a:latin typeface="Segoe UI" panose="020B0502040204020203" pitchFamily="34" charset="0"/>
                  <a:ea typeface="Franklin Gothic Book" panose="020B0503020102020204" pitchFamily="34" charset="0"/>
                  <a:cs typeface="Segoe UI" panose="020B0502040204020203" pitchFamily="34" charset="0"/>
                </a:rPr>
                <a:t> Получената крива се нарича </a:t>
              </a:r>
              <a:r>
                <a:rPr lang="bg-BG" sz="1600" i="1" dirty="0">
                  <a:solidFill>
                    <a:srgbClr val="0070C0"/>
                  </a:solidFill>
                  <a:latin typeface="Segoe UI" panose="020B0502040204020203" pitchFamily="34" charset="0"/>
                  <a:ea typeface="Franklin Gothic Book" panose="020B0503020102020204" pitchFamily="34" charset="0"/>
                  <a:cs typeface="Segoe UI" panose="020B0502040204020203" pitchFamily="34" charset="0"/>
                </a:rPr>
                <a:t>електроенцефалограма (ЕЕГ).</a:t>
              </a:r>
              <a:endParaRPr lang="en-US" sz="1600" dirty="0">
                <a:latin typeface="Segoe UI" panose="020B0502040204020203" pitchFamily="34" charset="0"/>
                <a:ea typeface="Franklin Gothic Book" panose="020B0503020102020204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D8F07768-EA7C-480B-B5A2-DD9D75A8D0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1984535"/>
              <a:ext cx="5256076" cy="3889496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8F7F5793-509F-47DD-93AD-3C8E7CC05B71}"/>
                </a:ext>
              </a:extLst>
            </p:cNvPr>
            <p:cNvSpPr/>
            <p:nvPr/>
          </p:nvSpPr>
          <p:spPr>
            <a:xfrm>
              <a:off x="-36512" y="1880828"/>
              <a:ext cx="8946728" cy="4104456"/>
            </a:xfrm>
            <a:prstGeom prst="rect">
              <a:avLst/>
            </a:prstGeom>
            <a:noFill/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20174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13</a:t>
            </a:fld>
            <a:endParaRPr lang="en-US" alt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3F9D09A4-901A-46B4-8AC0-8A30133C0E25}"/>
              </a:ext>
            </a:extLst>
          </p:cNvPr>
          <p:cNvGrpSpPr/>
          <p:nvPr/>
        </p:nvGrpSpPr>
        <p:grpSpPr>
          <a:xfrm>
            <a:off x="38100" y="203200"/>
            <a:ext cx="8946728" cy="5868652"/>
            <a:chOff x="98636" y="80628"/>
            <a:chExt cx="8946728" cy="586865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9B0808FA-ED00-454E-9205-C854492C363A}"/>
                </a:ext>
              </a:extLst>
            </p:cNvPr>
            <p:cNvSpPr/>
            <p:nvPr/>
          </p:nvSpPr>
          <p:spPr>
            <a:xfrm>
              <a:off x="291480" y="2987075"/>
              <a:ext cx="8561040" cy="286232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marL="0" marR="0" indent="39370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1800" i="1" dirty="0">
                  <a:solidFill>
                    <a:srgbClr val="0070C0"/>
                  </a:solidFill>
                  <a:latin typeface="Segoe UI" panose="020B0502040204020203" pitchFamily="34" charset="0"/>
                  <a:ea typeface="Franklin Gothic Book" panose="020B0503020102020204" pitchFamily="34" charset="0"/>
                  <a:cs typeface="Segoe UI" panose="020B0502040204020203" pitchFamily="34" charset="0"/>
                </a:rPr>
                <a:t>E</a:t>
              </a:r>
              <a:r>
                <a:rPr lang="bg-BG" sz="1800" i="1" dirty="0">
                  <a:solidFill>
                    <a:srgbClr val="0070C0"/>
                  </a:solidFill>
                  <a:latin typeface="Segoe UI" panose="020B0502040204020203" pitchFamily="34" charset="0"/>
                  <a:ea typeface="Franklin Gothic Book" panose="020B0503020102020204" pitchFamily="34" charset="0"/>
                  <a:cs typeface="Segoe UI" panose="020B0502040204020203" pitchFamily="34" charset="0"/>
                </a:rPr>
                <a:t>електроенцефалограмата </a:t>
              </a:r>
              <a:r>
                <a:rPr lang="bg-BG" sz="1800" dirty="0">
                  <a:latin typeface="Segoe UI" panose="020B0502040204020203" pitchFamily="34" charset="0"/>
                  <a:ea typeface="Franklin Gothic Book" panose="020B0503020102020204" pitchFamily="34" charset="0"/>
                  <a:cs typeface="Segoe UI" panose="020B0502040204020203" pitchFamily="34" charset="0"/>
                </a:rPr>
                <a:t>може да съдържа четири типа вълни, различаващи се по честотен диапазон: </a:t>
              </a:r>
              <a:r>
                <a:rPr lang="bg-BG" sz="1800" i="1" dirty="0">
                  <a:solidFill>
                    <a:srgbClr val="0070C0"/>
                  </a:solidFill>
                  <a:latin typeface="Segoe UI" panose="020B0502040204020203" pitchFamily="34" charset="0"/>
                  <a:ea typeface="Franklin Gothic Book" panose="020B0503020102020204" pitchFamily="34" charset="0"/>
                  <a:cs typeface="Segoe UI" panose="020B0502040204020203" pitchFamily="34" charset="0"/>
                </a:rPr>
                <a:t>бета - бързи </a:t>
              </a:r>
              <a:r>
                <a:rPr lang="bg-BG" sz="1800" dirty="0">
                  <a:latin typeface="Segoe UI" panose="020B0502040204020203" pitchFamily="34" charset="0"/>
                  <a:ea typeface="Franklin Gothic Book" panose="020B0503020102020204" pitchFamily="34" charset="0"/>
                  <a:cs typeface="Segoe UI" panose="020B0502040204020203" pitchFamily="34" charset="0"/>
                </a:rPr>
                <a:t>(с честоти от </a:t>
              </a:r>
              <a:r>
                <a:rPr lang="bg-BG" sz="1800" i="1" dirty="0">
                  <a:solidFill>
                    <a:srgbClr val="0070C0"/>
                  </a:solidFill>
                  <a:latin typeface="Segoe UI" panose="020B0502040204020203" pitchFamily="34" charset="0"/>
                  <a:ea typeface="Franklin Gothic Book" panose="020B0503020102020204" pitchFamily="34" charset="0"/>
                  <a:cs typeface="Segoe UI" panose="020B0502040204020203" pitchFamily="34" charset="0"/>
                </a:rPr>
                <a:t>12 до 30 </a:t>
              </a:r>
              <a:r>
                <a:rPr lang="en-US" sz="1800" i="1" dirty="0">
                  <a:solidFill>
                    <a:srgbClr val="0070C0"/>
                  </a:solidFill>
                  <a:latin typeface="Segoe UI" panose="020B0502040204020203" pitchFamily="34" charset="0"/>
                  <a:ea typeface="Franklin Gothic Book" panose="020B0503020102020204" pitchFamily="34" charset="0"/>
                  <a:cs typeface="Segoe UI" panose="020B0502040204020203" pitchFamily="34" charset="0"/>
                </a:rPr>
                <a:t>Hz</a:t>
              </a:r>
              <a:r>
                <a:rPr lang="en-US" sz="1800" dirty="0">
                  <a:latin typeface="Segoe UI" panose="020B0502040204020203" pitchFamily="34" charset="0"/>
                  <a:ea typeface="Franklin Gothic Book" panose="020B0503020102020204" pitchFamily="34" charset="0"/>
                  <a:cs typeface="Segoe UI" panose="020B0502040204020203" pitchFamily="34" charset="0"/>
                </a:rPr>
                <a:t>), </a:t>
              </a:r>
              <a:r>
                <a:rPr lang="bg-BG" sz="1800" i="1" dirty="0">
                  <a:solidFill>
                    <a:srgbClr val="FF0000"/>
                  </a:solidFill>
                  <a:latin typeface="Segoe UI" panose="020B0502040204020203" pitchFamily="34" charset="0"/>
                  <a:ea typeface="Franklin Gothic Book" panose="020B0503020102020204" pitchFamily="34" charset="0"/>
                  <a:cs typeface="Segoe UI" panose="020B0502040204020203" pitchFamily="34" charset="0"/>
                </a:rPr>
                <a:t>алфа - по-бавни </a:t>
              </a:r>
              <a:r>
                <a:rPr lang="bg-BG" sz="1800" dirty="0">
                  <a:latin typeface="Segoe UI" panose="020B0502040204020203" pitchFamily="34" charset="0"/>
                  <a:ea typeface="Franklin Gothic Book" panose="020B0503020102020204" pitchFamily="34" charset="0"/>
                  <a:cs typeface="Segoe UI" panose="020B0502040204020203" pitchFamily="34" charset="0"/>
                </a:rPr>
                <a:t>(честоти от </a:t>
              </a:r>
              <a:r>
                <a:rPr lang="bg-BG" sz="1800" i="1" dirty="0">
                  <a:solidFill>
                    <a:srgbClr val="FF0000"/>
                  </a:solidFill>
                  <a:latin typeface="Segoe UI" panose="020B0502040204020203" pitchFamily="34" charset="0"/>
                  <a:ea typeface="Franklin Gothic Book" panose="020B0503020102020204" pitchFamily="34" charset="0"/>
                  <a:cs typeface="Segoe UI" panose="020B0502040204020203" pitchFamily="34" charset="0"/>
                </a:rPr>
                <a:t>8 до 12 </a:t>
              </a:r>
              <a:r>
                <a:rPr lang="en-US" sz="1800" i="1" dirty="0">
                  <a:solidFill>
                    <a:srgbClr val="FF0000"/>
                  </a:solidFill>
                  <a:latin typeface="Segoe UI" panose="020B0502040204020203" pitchFamily="34" charset="0"/>
                  <a:ea typeface="Franklin Gothic Book" panose="020B0503020102020204" pitchFamily="34" charset="0"/>
                  <a:cs typeface="Segoe UI" panose="020B0502040204020203" pitchFamily="34" charset="0"/>
                </a:rPr>
                <a:t>Hz</a:t>
              </a:r>
              <a:r>
                <a:rPr lang="en-US" sz="1800" dirty="0">
                  <a:latin typeface="Segoe UI" panose="020B0502040204020203" pitchFamily="34" charset="0"/>
                  <a:ea typeface="Franklin Gothic Book" panose="020B0503020102020204" pitchFamily="34" charset="0"/>
                  <a:cs typeface="Segoe UI" panose="020B0502040204020203" pitchFamily="34" charset="0"/>
                </a:rPr>
                <a:t>), </a:t>
              </a:r>
              <a:r>
                <a:rPr lang="bg-BG" sz="1800" i="1" dirty="0">
                  <a:solidFill>
                    <a:srgbClr val="002060"/>
                  </a:solidFill>
                  <a:latin typeface="Segoe UI" panose="020B0502040204020203" pitchFamily="34" charset="0"/>
                  <a:ea typeface="Franklin Gothic Book" panose="020B0503020102020204" pitchFamily="34" charset="0"/>
                  <a:cs typeface="Segoe UI" panose="020B0502040204020203" pitchFamily="34" charset="0"/>
                </a:rPr>
                <a:t>тета - умерено бавни</a:t>
              </a:r>
              <a:r>
                <a:rPr lang="bg-BG" sz="1800" dirty="0">
                  <a:latin typeface="Segoe UI" panose="020B0502040204020203" pitchFamily="34" charset="0"/>
                  <a:ea typeface="Franklin Gothic Book" panose="020B0503020102020204" pitchFamily="34" charset="0"/>
                  <a:cs typeface="Segoe UI" panose="020B0502040204020203" pitchFamily="34" charset="0"/>
                </a:rPr>
                <a:t> (честоти от </a:t>
              </a:r>
              <a:r>
                <a:rPr lang="bg-BG" sz="1800" i="1" dirty="0">
                  <a:solidFill>
                    <a:srgbClr val="002060"/>
                  </a:solidFill>
                  <a:latin typeface="Segoe UI" panose="020B0502040204020203" pitchFamily="34" charset="0"/>
                  <a:ea typeface="Franklin Gothic Book" panose="020B0503020102020204" pitchFamily="34" charset="0"/>
                  <a:cs typeface="Segoe UI" panose="020B0502040204020203" pitchFamily="34" charset="0"/>
                </a:rPr>
                <a:t>4 до 8 </a:t>
              </a:r>
              <a:r>
                <a:rPr lang="en-US" sz="1800" i="1" dirty="0">
                  <a:solidFill>
                    <a:srgbClr val="002060"/>
                  </a:solidFill>
                  <a:latin typeface="Segoe UI" panose="020B0502040204020203" pitchFamily="34" charset="0"/>
                  <a:ea typeface="Franklin Gothic Book" panose="020B0503020102020204" pitchFamily="34" charset="0"/>
                  <a:cs typeface="Segoe UI" panose="020B0502040204020203" pitchFamily="34" charset="0"/>
                </a:rPr>
                <a:t>Hz</a:t>
              </a:r>
              <a:r>
                <a:rPr lang="en-US" sz="1800" dirty="0">
                  <a:latin typeface="Segoe UI" panose="020B0502040204020203" pitchFamily="34" charset="0"/>
                  <a:ea typeface="Franklin Gothic Book" panose="020B0503020102020204" pitchFamily="34" charset="0"/>
                  <a:cs typeface="Segoe UI" panose="020B0502040204020203" pitchFamily="34" charset="0"/>
                </a:rPr>
                <a:t>) </a:t>
              </a:r>
              <a:r>
                <a:rPr lang="bg-BG" sz="1800" dirty="0">
                  <a:latin typeface="Segoe UI" panose="020B0502040204020203" pitchFamily="34" charset="0"/>
                  <a:ea typeface="Franklin Gothic Book" panose="020B0503020102020204" pitchFamily="34" charset="0"/>
                  <a:cs typeface="Segoe UI" panose="020B0502040204020203" pitchFamily="34" charset="0"/>
                </a:rPr>
                <a:t>и </a:t>
              </a:r>
              <a:r>
                <a:rPr lang="bg-BG" sz="1800" i="1" dirty="0">
                  <a:solidFill>
                    <a:srgbClr val="7030A0"/>
                  </a:solidFill>
                  <a:latin typeface="Segoe UI" panose="020B0502040204020203" pitchFamily="34" charset="0"/>
                  <a:ea typeface="Franklin Gothic Book" panose="020B0503020102020204" pitchFamily="34" charset="0"/>
                  <a:cs typeface="Segoe UI" panose="020B0502040204020203" pitchFamily="34" charset="0"/>
                </a:rPr>
                <a:t>делта - бавни </a:t>
              </a:r>
              <a:r>
                <a:rPr lang="bg-BG" sz="1800" dirty="0">
                  <a:latin typeface="Segoe UI" panose="020B0502040204020203" pitchFamily="34" charset="0"/>
                  <a:ea typeface="Franklin Gothic Book" panose="020B0503020102020204" pitchFamily="34" charset="0"/>
                  <a:cs typeface="Segoe UI" panose="020B0502040204020203" pitchFamily="34" charset="0"/>
                </a:rPr>
                <a:t>(с честоти от </a:t>
              </a:r>
              <a:r>
                <a:rPr lang="bg-BG" sz="1800" i="1" dirty="0">
                  <a:solidFill>
                    <a:srgbClr val="7030A0"/>
                  </a:solidFill>
                  <a:latin typeface="Segoe UI" panose="020B0502040204020203" pitchFamily="34" charset="0"/>
                  <a:ea typeface="Franklin Gothic Book" panose="020B0503020102020204" pitchFamily="34" charset="0"/>
                  <a:cs typeface="Segoe UI" panose="020B0502040204020203" pitchFamily="34" charset="0"/>
                </a:rPr>
                <a:t>0,5 до 4 </a:t>
              </a:r>
              <a:r>
                <a:rPr lang="en-US" sz="1800" i="1" dirty="0">
                  <a:solidFill>
                    <a:srgbClr val="7030A0"/>
                  </a:solidFill>
                  <a:latin typeface="Segoe UI" panose="020B0502040204020203" pitchFamily="34" charset="0"/>
                  <a:ea typeface="Franklin Gothic Book" panose="020B0503020102020204" pitchFamily="34" charset="0"/>
                  <a:cs typeface="Segoe UI" panose="020B0502040204020203" pitchFamily="34" charset="0"/>
                </a:rPr>
                <a:t>Hz</a:t>
              </a:r>
              <a:r>
                <a:rPr lang="en-US" sz="1800" dirty="0">
                  <a:latin typeface="Segoe UI" panose="020B0502040204020203" pitchFamily="34" charset="0"/>
                  <a:ea typeface="Franklin Gothic Book" panose="020B0503020102020204" pitchFamily="34" charset="0"/>
                  <a:cs typeface="Segoe UI" panose="020B0502040204020203" pitchFamily="34" charset="0"/>
                </a:rPr>
                <a:t>). </a:t>
              </a:r>
              <a:r>
                <a:rPr lang="bg-BG" sz="1800" dirty="0">
                  <a:latin typeface="Segoe UI" panose="020B0502040204020203" pitchFamily="34" charset="0"/>
                  <a:ea typeface="Franklin Gothic Book" panose="020B0503020102020204" pitchFamily="34" charset="0"/>
                  <a:cs typeface="Segoe UI" panose="020B0502040204020203" pitchFamily="34" charset="0"/>
                </a:rPr>
                <a:t>Бета ритъмът доминира в ЕЕГ при стрес. Алфа вълните са характерни за нормалната активност на мозъка при здрави (психически и физически) индивиди. Присъствието на тета-вълни при възрастните може да е белег за мозъчно увреждане, а при деца ­обикновено е сигнал за отключване на емоции. Делта вълните типично се асоциират с дълбокия релаксиращ сън. Може да се забележи, че с намаляване на мозъчната активност амплитудата нараства, а честотата намалява.</a:t>
              </a:r>
              <a:endParaRPr lang="en-US" sz="1800" dirty="0">
                <a:latin typeface="Segoe UI" panose="020B0502040204020203" pitchFamily="34" charset="0"/>
                <a:ea typeface="Franklin Gothic Book" panose="020B0503020102020204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C81307C7-E39B-4F15-9BC3-1277A95E9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47615" y="318201"/>
              <a:ext cx="7999721" cy="2560967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2138D361-9109-4CD4-B384-D431AA8EA8C6}"/>
                </a:ext>
              </a:extLst>
            </p:cNvPr>
            <p:cNvSpPr/>
            <p:nvPr/>
          </p:nvSpPr>
          <p:spPr>
            <a:xfrm>
              <a:off x="98636" y="80628"/>
              <a:ext cx="8946728" cy="5868652"/>
            </a:xfrm>
            <a:prstGeom prst="rect">
              <a:avLst/>
            </a:prstGeom>
            <a:noFill/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704414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14</a:t>
            </a:fld>
            <a:endParaRPr lang="en-US" alt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1CA8BC7F-B6E8-4AB5-9835-26F67D0C05B4}"/>
              </a:ext>
            </a:extLst>
          </p:cNvPr>
          <p:cNvGrpSpPr/>
          <p:nvPr/>
        </p:nvGrpSpPr>
        <p:grpSpPr>
          <a:xfrm>
            <a:off x="143508" y="260648"/>
            <a:ext cx="8820980" cy="5883212"/>
            <a:chOff x="71500" y="188640"/>
            <a:chExt cx="8820980" cy="588321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9B0808FA-ED00-454E-9205-C854492C363A}"/>
                </a:ext>
              </a:extLst>
            </p:cNvPr>
            <p:cNvSpPr/>
            <p:nvPr/>
          </p:nvSpPr>
          <p:spPr>
            <a:xfrm>
              <a:off x="143508" y="3933056"/>
              <a:ext cx="8640960" cy="203132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marR="190500" indent="406400" algn="just" defTabSz="927100">
                <a:spcBef>
                  <a:spcPts val="0"/>
                </a:spcBef>
                <a:spcAft>
                  <a:spcPts val="300"/>
                </a:spcAft>
              </a:pPr>
              <a:r>
                <a:rPr lang="bg-BG" sz="1800" dirty="0">
                  <a:latin typeface="Segoe UI" panose="020B0502040204020203" pitchFamily="34" charset="0"/>
                  <a:ea typeface="Franklin Gothic Book" panose="020B0503020102020204" pitchFamily="34" charset="0"/>
                  <a:cs typeface="Segoe UI" panose="020B0502040204020203" pitchFamily="34" charset="0"/>
                </a:rPr>
                <a:t>При различни мозъчни заболявания настъпват специфични промени в ЕЕГ. По тях е възможно да диагностицират епилепсия, инсулт, енцефалит, мозъчни тумори (тъй като мозъчната активност в региона тумора е намалена), нарушения в съня, както и да се установи мозъчна смърт (което е важно, когато трябва се вземат органи за трансплантация възможно най-бързо след смъртта). ЕЕГ не се използват за диагностика психиатрични заболявания.</a:t>
              </a:r>
              <a:endParaRPr lang="en-US" sz="1800" dirty="0">
                <a:latin typeface="Segoe UI" panose="020B0502040204020203" pitchFamily="34" charset="0"/>
                <a:ea typeface="Franklin Gothic Book" panose="020B0503020102020204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A90567FD-96A3-4C10-87C8-E950E82D74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670" t="16873" r="8651" b="6638"/>
            <a:stretch/>
          </p:blipFill>
          <p:spPr>
            <a:xfrm>
              <a:off x="683568" y="188640"/>
              <a:ext cx="7070522" cy="3661045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C93B0299-9822-4F98-AB36-A98BB418836F}"/>
                </a:ext>
              </a:extLst>
            </p:cNvPr>
            <p:cNvSpPr/>
            <p:nvPr/>
          </p:nvSpPr>
          <p:spPr>
            <a:xfrm>
              <a:off x="71500" y="203200"/>
              <a:ext cx="8820980" cy="5868652"/>
            </a:xfrm>
            <a:prstGeom prst="rect">
              <a:avLst/>
            </a:prstGeom>
            <a:noFill/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385594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15</a:t>
            </a:fld>
            <a:endParaRPr lang="en-US" alt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6E173433-5C18-47D4-A18D-33125733A872}"/>
              </a:ext>
            </a:extLst>
          </p:cNvPr>
          <p:cNvGrpSpPr/>
          <p:nvPr/>
        </p:nvGrpSpPr>
        <p:grpSpPr>
          <a:xfrm>
            <a:off x="359532" y="390765"/>
            <a:ext cx="7283152" cy="5810543"/>
            <a:chOff x="359532" y="390765"/>
            <a:chExt cx="7283152" cy="581054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/>
            <a:srcRect l="3374" t="2871" r="9215" b="6844"/>
            <a:stretch/>
          </p:blipFill>
          <p:spPr>
            <a:xfrm rot="60000">
              <a:off x="1123358" y="459130"/>
              <a:ext cx="5761712" cy="2595365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21267E60-1F14-4AAB-AED0-6620D2195330}"/>
                </a:ext>
              </a:extLst>
            </p:cNvPr>
            <p:cNvSpPr/>
            <p:nvPr/>
          </p:nvSpPr>
          <p:spPr>
            <a:xfrm>
              <a:off x="457200" y="3284984"/>
              <a:ext cx="7094028" cy="280076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marL="0" marR="139700" indent="406400" algn="just">
                <a:spcBef>
                  <a:spcPts val="0"/>
                </a:spcBef>
                <a:spcAft>
                  <a:spcPts val="0"/>
                </a:spcAft>
              </a:pPr>
              <a:r>
                <a:rPr lang="bg-BG" sz="1600" i="1" dirty="0">
                  <a:solidFill>
                    <a:srgbClr val="000000"/>
                  </a:solidFill>
                  <a:latin typeface="Segoe UI" panose="020B0502040204020203" pitchFamily="34" charset="0"/>
                  <a:ea typeface="Franklin Gothic Book" panose="020B0503020102020204" pitchFamily="34" charset="0"/>
                  <a:cs typeface="Segoe UI" panose="020B0502040204020203" pitchFamily="34" charset="0"/>
                </a:rPr>
                <a:t>Електромиографията</a:t>
              </a:r>
              <a:r>
                <a:rPr lang="bg-BG" sz="1600" dirty="0">
                  <a:latin typeface="Segoe UI" panose="020B0502040204020203" pitchFamily="34" charset="0"/>
                  <a:ea typeface="Franklin Gothic Book" panose="020B0503020102020204" pitchFamily="34" charset="0"/>
                  <a:cs typeface="Segoe UI" panose="020B0502040204020203" pitchFamily="34" charset="0"/>
                </a:rPr>
                <a:t> е метод за отвеждане и записване на електричните потенциали, възникващи съкращения на напречно-набраздената мускулатура. Електрическата активност се регистрира с помощта иглени електроди, въведени в мускулите. Измерванията се правят при мускулен покой и по време контракции. Полученият запис - електромиограма (ЕМГ) дава сведения за функционалното им състояние</a:t>
              </a:r>
              <a:r>
                <a:rPr lang="en-US" sz="1600" dirty="0">
                  <a:latin typeface="Segoe UI" panose="020B0502040204020203" pitchFamily="34" charset="0"/>
                  <a:ea typeface="Franklin Gothic Book" panose="020B0503020102020204" pitchFamily="34" charset="0"/>
                  <a:cs typeface="Segoe UI" panose="020B0502040204020203" pitchFamily="34" charset="0"/>
                </a:rPr>
                <a:t>.</a:t>
              </a:r>
              <a:r>
                <a:rPr lang="bg-BG" sz="1600" dirty="0">
                  <a:latin typeface="Segoe UI" panose="020B0502040204020203" pitchFamily="34" charset="0"/>
                  <a:ea typeface="Franklin Gothic Book" panose="020B0503020102020204" pitchFamily="34" charset="0"/>
                  <a:cs typeface="Segoe UI" panose="020B0502040204020203" pitchFamily="34" charset="0"/>
                </a:rPr>
                <a:t> Използва се и за диференциране на мускулни заболявания от заболявания на периферните нерви. </a:t>
              </a:r>
              <a:r>
                <a:rPr lang="bg-BG" sz="1600" dirty="0" err="1">
                  <a:latin typeface="Segoe UI" panose="020B0502040204020203" pitchFamily="34" charset="0"/>
                  <a:ea typeface="Franklin Gothic Book" panose="020B0503020102020204" pitchFamily="34" charset="0"/>
                  <a:cs typeface="Segoe UI" panose="020B0502040204020203" pitchFamily="34" charset="0"/>
                </a:rPr>
                <a:t>Отгов</a:t>
              </a:r>
              <a:r>
                <a:rPr lang="bg-BG" sz="1600" dirty="0">
                  <a:latin typeface="Segoe UI" panose="020B0502040204020203" pitchFamily="34" charset="0"/>
                  <a:ea typeface="Franklin Gothic Book" panose="020B0503020102020204" pitchFamily="34" charset="0"/>
                  <a:cs typeface="Segoe UI" panose="020B0502040204020203" pitchFamily="34" charset="0"/>
                </a:rPr>
                <a:t>~ на стимулация с електрически импулси позволява да се определи например дали мускулната </a:t>
              </a:r>
              <a:r>
                <a:rPr lang="bg-BG" sz="1600" dirty="0" err="1">
                  <a:latin typeface="Segoe UI" panose="020B0502040204020203" pitchFamily="34" charset="0"/>
                  <a:ea typeface="Franklin Gothic Book" panose="020B0503020102020204" pitchFamily="34" charset="0"/>
                  <a:cs typeface="Segoe UI" panose="020B0502040204020203" pitchFamily="34" charset="0"/>
                </a:rPr>
                <a:t>слабос</a:t>
              </a:r>
              <a:r>
                <a:rPr lang="bg-BG" sz="1600" dirty="0">
                  <a:latin typeface="Segoe UI" panose="020B0502040204020203" pitchFamily="34" charset="0"/>
                  <a:ea typeface="Franklin Gothic Book" panose="020B0503020102020204" pitchFamily="34" charset="0"/>
                  <a:cs typeface="Segoe UI" panose="020B0502040204020203" pitchFamily="34" charset="0"/>
                </a:rPr>
                <a:t>* резултат от </a:t>
              </a:r>
              <a:r>
                <a:rPr lang="bg-BG" sz="1600" dirty="0" err="1">
                  <a:latin typeface="Segoe UI" panose="020B0502040204020203" pitchFamily="34" charset="0"/>
                  <a:ea typeface="Franklin Gothic Book" panose="020B0503020102020204" pitchFamily="34" charset="0"/>
                  <a:cs typeface="Segoe UI" panose="020B0502040204020203" pitchFamily="34" charset="0"/>
                </a:rPr>
                <a:t>миозит</a:t>
              </a:r>
              <a:r>
                <a:rPr lang="bg-BG" sz="1600" dirty="0">
                  <a:latin typeface="Segoe UI" panose="020B0502040204020203" pitchFamily="34" charset="0"/>
                  <a:ea typeface="Franklin Gothic Book" panose="020B0503020102020204" pitchFamily="34" charset="0"/>
                  <a:cs typeface="Segoe UI" panose="020B0502040204020203" pitchFamily="34" charset="0"/>
                </a:rPr>
                <a:t> (възпаление на мускула) или невропатия.</a:t>
              </a:r>
              <a:endParaRPr lang="en-US" sz="1600" dirty="0">
                <a:latin typeface="Segoe UI" panose="020B0502040204020203" pitchFamily="34" charset="0"/>
                <a:ea typeface="Franklin Gothic Book" panose="020B05030201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9C14D3EE-4942-4711-8565-FBE97BCC09CA}"/>
                </a:ext>
              </a:extLst>
            </p:cNvPr>
            <p:cNvSpPr/>
            <p:nvPr/>
          </p:nvSpPr>
          <p:spPr>
            <a:xfrm>
              <a:off x="359532" y="390765"/>
              <a:ext cx="7283152" cy="5810543"/>
            </a:xfrm>
            <a:prstGeom prst="rect">
              <a:avLst/>
            </a:prstGeom>
            <a:noFill/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483543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16</a:t>
            </a:fld>
            <a:endParaRPr lang="en-US" alt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EF5F795-4705-4C30-8586-B9803F800ACB}"/>
              </a:ext>
            </a:extLst>
          </p:cNvPr>
          <p:cNvSpPr/>
          <p:nvPr/>
        </p:nvSpPr>
        <p:spPr>
          <a:xfrm>
            <a:off x="1304821" y="1152699"/>
            <a:ext cx="55811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39700" indent="254000" algn="just">
              <a:spcBef>
                <a:spcPts val="0"/>
              </a:spcBef>
              <a:spcAft>
                <a:spcPts val="415"/>
              </a:spcAft>
            </a:pPr>
            <a:r>
              <a:rPr lang="bg-BG" sz="2400" b="1" dirty="0">
                <a:latin typeface="+mj-lt"/>
                <a:ea typeface="Calibri" panose="020F0502020204030204" pitchFamily="34" charset="0"/>
                <a:cs typeface="Segoe UI" panose="020B0502040204020203" pitchFamily="34" charset="0"/>
              </a:rPr>
              <a:t>ПРИЛОЖЕНИЯ ЗА СТИМУЛАЦИЯ</a:t>
            </a:r>
            <a:endParaRPr lang="en-US" sz="2400" b="1" dirty="0">
              <a:latin typeface="+mj-lt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226CC5F7-17F6-41C8-B360-1D03EBB4DDFA}"/>
              </a:ext>
            </a:extLst>
          </p:cNvPr>
          <p:cNvGrpSpPr/>
          <p:nvPr/>
        </p:nvGrpSpPr>
        <p:grpSpPr>
          <a:xfrm>
            <a:off x="285393" y="2528900"/>
            <a:ext cx="8573213" cy="2876667"/>
            <a:chOff x="285393" y="2208517"/>
            <a:chExt cx="8573213" cy="287666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4CCBF886-6F9A-4BA0-8A00-3706A1231F8A}"/>
                </a:ext>
              </a:extLst>
            </p:cNvPr>
            <p:cNvSpPr/>
            <p:nvPr/>
          </p:nvSpPr>
          <p:spPr>
            <a:xfrm>
              <a:off x="4283968" y="2430717"/>
              <a:ext cx="4293032" cy="230832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indent="393700" algn="just">
                <a:spcBef>
                  <a:spcPts val="0"/>
                </a:spcBef>
                <a:spcAft>
                  <a:spcPts val="320"/>
                </a:spcAft>
              </a:pPr>
              <a:r>
                <a:rPr lang="bg-BG" sz="1600" dirty="0">
                  <a:latin typeface="Segoe UI" panose="020B0502040204020203" pitchFamily="34" charset="0"/>
                  <a:ea typeface="Franklin Gothic Book" panose="020B0503020102020204" pitchFamily="34" charset="0"/>
                  <a:cs typeface="Segoe UI" panose="020B0502040204020203" pitchFamily="34" charset="0"/>
                </a:rPr>
                <a:t>Електростимулацията е основана на </a:t>
              </a:r>
              <a:r>
                <a:rPr lang="bg-BG" sz="1600" i="1" dirty="0">
                  <a:solidFill>
                    <a:srgbClr val="000000"/>
                  </a:solidFill>
                  <a:latin typeface="Segoe UI" panose="020B0502040204020203" pitchFamily="34" charset="0"/>
                  <a:ea typeface="Franklin Gothic Book" panose="020B0503020102020204" pitchFamily="34" charset="0"/>
                  <a:cs typeface="Segoe UI" panose="020B0502040204020203" pitchFamily="34" charset="0"/>
                </a:rPr>
                <a:t>възбуждащото</a:t>
              </a:r>
              <a:r>
                <a:rPr lang="bg-BG" sz="1600" dirty="0">
                  <a:latin typeface="Segoe UI" panose="020B0502040204020203" pitchFamily="34" charset="0"/>
                  <a:ea typeface="Franklin Gothic Book" panose="020B0503020102020204" pitchFamily="34" charset="0"/>
                  <a:cs typeface="Segoe UI" panose="020B0502040204020203" pitchFamily="34" charset="0"/>
                </a:rPr>
                <a:t> действие на импулсните токове. Електрическите си се използват за управление, усилване или коригиране функцията на увредени органи. Тя се прилага с когато развиваш, се патологичен процес е предизвикал само функционални, но не и органични гоения. Възможни са няколко варианта.</a:t>
              </a:r>
              <a:endParaRPr lang="en-US" sz="1600" dirty="0">
                <a:latin typeface="Segoe UI" panose="020B0502040204020203" pitchFamily="34" charset="0"/>
                <a:ea typeface="Franklin Gothic Book" panose="020B0503020102020204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7E969F2B-6660-4350-B854-59F73934A0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5393" y="2208517"/>
              <a:ext cx="3810000" cy="2752725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14410AFB-42A8-46B7-8CB4-BDE506A330D7}"/>
                </a:ext>
              </a:extLst>
            </p:cNvPr>
            <p:cNvSpPr/>
            <p:nvPr/>
          </p:nvSpPr>
          <p:spPr>
            <a:xfrm>
              <a:off x="359531" y="2208517"/>
              <a:ext cx="8499075" cy="2876667"/>
            </a:xfrm>
            <a:prstGeom prst="rect">
              <a:avLst/>
            </a:prstGeom>
            <a:noFill/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29153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17</a:t>
            </a:fld>
            <a:endParaRPr lang="en-US" alt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BA6C1CD0-62D9-4660-8C03-180E88A3EFEE}"/>
              </a:ext>
            </a:extLst>
          </p:cNvPr>
          <p:cNvGrpSpPr/>
          <p:nvPr/>
        </p:nvGrpSpPr>
        <p:grpSpPr>
          <a:xfrm>
            <a:off x="41110" y="273333"/>
            <a:ext cx="8990441" cy="2168154"/>
            <a:chOff x="52286" y="396698"/>
            <a:chExt cx="8990441" cy="216815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33FC63FA-BDD9-4A06-828B-F59DE7B4C484}"/>
                </a:ext>
              </a:extLst>
            </p:cNvPr>
            <p:cNvGrpSpPr/>
            <p:nvPr/>
          </p:nvGrpSpPr>
          <p:grpSpPr>
            <a:xfrm>
              <a:off x="52286" y="461179"/>
              <a:ext cx="8896651" cy="2062103"/>
              <a:chOff x="67837" y="584684"/>
              <a:chExt cx="8896651" cy="2062103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EA9B79F1-83BB-4B0C-85E1-69DE490DA79E}"/>
                  </a:ext>
                </a:extLst>
              </p:cNvPr>
              <p:cNvSpPr/>
              <p:nvPr/>
            </p:nvSpPr>
            <p:spPr>
              <a:xfrm>
                <a:off x="4463988" y="584684"/>
                <a:ext cx="4500500" cy="206210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B050"/>
                </a:solidFill>
              </a:ln>
            </p:spPr>
            <p:txBody>
              <a:bodyPr wrap="square">
                <a:spAutoFit/>
              </a:bodyPr>
              <a:lstStyle/>
              <a:p>
                <a:pPr indent="401638" algn="just">
                  <a:spcBef>
                    <a:spcPts val="0"/>
                  </a:spcBef>
                  <a:spcAft>
                    <a:spcPts val="320"/>
                  </a:spcAft>
                </a:pPr>
                <a:r>
                  <a:rPr lang="bg-BG" sz="1600" dirty="0">
                    <a:solidFill>
                      <a:srgbClr val="0070C0"/>
                    </a:solidFill>
                    <a:latin typeface="Segoe UI" panose="020B0502040204020203" pitchFamily="34" charset="0"/>
                    <a:ea typeface="Franklin Gothic Book" panose="020B0503020102020204" pitchFamily="34" charset="0"/>
                    <a:cs typeface="Segoe UI" panose="020B0502040204020203" pitchFamily="34" charset="0"/>
                  </a:rPr>
                  <a:t>Нервният център не генерира акционни импулси, които управляват изпълнителен орган. </a:t>
                </a:r>
                <a:r>
                  <a:rPr lang="bg-BG" sz="1600" dirty="0">
                    <a:latin typeface="Segoe UI" panose="020B0502040204020203" pitchFamily="34" charset="0"/>
                    <a:ea typeface="Franklin Gothic Book" panose="020B0503020102020204" pitchFamily="34" charset="0"/>
                    <a:cs typeface="Segoe UI" panose="020B0502040204020203" pitchFamily="34" charset="0"/>
                  </a:rPr>
                  <a:t>В такъв случай те могат да бъдат заместени с електрически импулси, генерирани от външен импулсен генератор. Прилага се външна стимулация, която напълно заменя липсващите управляващи сигнали.</a:t>
                </a:r>
                <a:endParaRPr lang="en-US" sz="1600" dirty="0">
                  <a:latin typeface="Segoe UI" panose="020B0502040204020203" pitchFamily="34" charset="0"/>
                  <a:ea typeface="Franklin Gothic Book" panose="020B0503020102020204" pitchFamily="34" charset="0"/>
                  <a:cs typeface="Segoe UI" panose="020B0502040204020203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29DEFF77-132E-4E31-B3FE-482D3D4A471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/>
              <a:srcRect l="19501" t="13439" r="20640" b="70664"/>
              <a:stretch/>
            </p:blipFill>
            <p:spPr>
              <a:xfrm rot="60000">
                <a:off x="67837" y="1070636"/>
                <a:ext cx="4389120" cy="843977"/>
              </a:xfrm>
              <a:prstGeom prst="rect">
                <a:avLst/>
              </a:prstGeom>
            </p:spPr>
          </p:pic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xmlns="" id="{AD27550F-DB40-497E-81CF-AD352F52F19F}"/>
                  </a:ext>
                </a:extLst>
              </p:cNvPr>
              <p:cNvSpPr/>
              <p:nvPr/>
            </p:nvSpPr>
            <p:spPr>
              <a:xfrm>
                <a:off x="2300005" y="713487"/>
                <a:ext cx="78899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lang="bg-BG" b="1" dirty="0">
                    <a:solidFill>
                      <a:srgbClr val="FF0000"/>
                    </a:solidFill>
                    <a:latin typeface="Segoe UI" panose="020B0502040204020203" pitchFamily="34" charset="0"/>
                    <a:ea typeface="Franklin Gothic Book" panose="020B0503020102020204" pitchFamily="34" charset="0"/>
                    <a:cs typeface="Segoe UI" panose="020B0502040204020203" pitchFamily="34" charset="0"/>
                  </a:rPr>
                  <a:t>Импулсен </a:t>
                </a:r>
              </a:p>
              <a:p>
                <a:r>
                  <a:rPr lang="bg-BG" b="1" dirty="0">
                    <a:solidFill>
                      <a:srgbClr val="FF0000"/>
                    </a:solidFill>
                    <a:latin typeface="Segoe UI" panose="020B0502040204020203" pitchFamily="34" charset="0"/>
                    <a:ea typeface="Franklin Gothic Book" panose="020B0503020102020204" pitchFamily="34" charset="0"/>
                    <a:cs typeface="Segoe UI" panose="020B0502040204020203" pitchFamily="34" charset="0"/>
                  </a:rPr>
                  <a:t>генератор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xmlns="" id="{C4D1AA22-31AD-4079-B21F-B8AF1A23085A}"/>
                  </a:ext>
                </a:extLst>
              </p:cNvPr>
              <p:cNvSpPr/>
              <p:nvPr/>
            </p:nvSpPr>
            <p:spPr>
              <a:xfrm>
                <a:off x="3347864" y="1715919"/>
                <a:ext cx="1039067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lang="bg-BG" b="1" dirty="0">
                    <a:solidFill>
                      <a:srgbClr val="0070C0"/>
                    </a:solidFill>
                    <a:latin typeface="Segoe UI" panose="020B0502040204020203" pitchFamily="34" charset="0"/>
                    <a:ea typeface="Franklin Gothic Book" panose="020B0503020102020204" pitchFamily="34" charset="0"/>
                    <a:cs typeface="Segoe UI" panose="020B0502040204020203" pitchFamily="34" charset="0"/>
                  </a:rPr>
                  <a:t>Изпълнителен </a:t>
                </a:r>
              </a:p>
              <a:p>
                <a:pPr algn="ctr"/>
                <a:r>
                  <a:rPr lang="bg-BG" b="1" dirty="0">
                    <a:solidFill>
                      <a:srgbClr val="0070C0"/>
                    </a:solidFill>
                    <a:latin typeface="Segoe UI" panose="020B0502040204020203" pitchFamily="34" charset="0"/>
                    <a:ea typeface="Franklin Gothic Book" panose="020B0503020102020204" pitchFamily="34" charset="0"/>
                    <a:cs typeface="Segoe UI" panose="020B0502040204020203" pitchFamily="34" charset="0"/>
                  </a:rPr>
                  <a:t>орган</a:t>
                </a:r>
                <a:endParaRPr lang="en-US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="" id="{B04631AC-3CD2-4E55-B744-C9A7503DF661}"/>
                  </a:ext>
                </a:extLst>
              </p:cNvPr>
              <p:cNvSpPr/>
              <p:nvPr/>
            </p:nvSpPr>
            <p:spPr>
              <a:xfrm>
                <a:off x="1519084" y="1691659"/>
                <a:ext cx="545342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lang="bg-BG" sz="1200" dirty="0">
                    <a:solidFill>
                      <a:srgbClr val="0070C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Нерв</a:t>
                </a:r>
                <a:endParaRPr lang="en-US" sz="12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id="{EF07CABE-AD6F-4D43-A6FD-767A74AD0638}"/>
                  </a:ext>
                </a:extLst>
              </p:cNvPr>
              <p:cNvSpPr/>
              <p:nvPr/>
            </p:nvSpPr>
            <p:spPr>
              <a:xfrm>
                <a:off x="116824" y="1900585"/>
                <a:ext cx="1080745" cy="2308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lang="bg-BG" b="1" dirty="0">
                    <a:solidFill>
                      <a:srgbClr val="0070C0"/>
                    </a:solidFill>
                    <a:latin typeface="Segoe UI" panose="020B0502040204020203" pitchFamily="34" charset="0"/>
                    <a:ea typeface="Franklin Gothic Book" panose="020B0503020102020204" pitchFamily="34" charset="0"/>
                    <a:cs typeface="Segoe UI" panose="020B0502040204020203" pitchFamily="34" charset="0"/>
                  </a:rPr>
                  <a:t>Нервен център </a:t>
                </a:r>
                <a:endParaRPr lang="en-US" b="1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680313A1-1FD1-4605-9FF9-FF9854532C21}"/>
                </a:ext>
              </a:extLst>
            </p:cNvPr>
            <p:cNvSpPr/>
            <p:nvPr/>
          </p:nvSpPr>
          <p:spPr>
            <a:xfrm>
              <a:off x="121842" y="396698"/>
              <a:ext cx="8920885" cy="2168154"/>
            </a:xfrm>
            <a:prstGeom prst="rect">
              <a:avLst/>
            </a:prstGeom>
            <a:noFill/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3ED474AE-3A53-47EF-AFA3-1EA472914EBA}"/>
              </a:ext>
            </a:extLst>
          </p:cNvPr>
          <p:cNvGrpSpPr/>
          <p:nvPr/>
        </p:nvGrpSpPr>
        <p:grpSpPr>
          <a:xfrm>
            <a:off x="98149" y="2628921"/>
            <a:ext cx="8945918" cy="1720366"/>
            <a:chOff x="96809" y="2723867"/>
            <a:chExt cx="8945918" cy="172036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45C416A8-5877-4908-885D-11CECE7E2117}"/>
                </a:ext>
              </a:extLst>
            </p:cNvPr>
            <p:cNvGrpSpPr/>
            <p:nvPr/>
          </p:nvGrpSpPr>
          <p:grpSpPr>
            <a:xfrm>
              <a:off x="96809" y="3011637"/>
              <a:ext cx="4395871" cy="921523"/>
              <a:chOff x="96810" y="3134353"/>
              <a:chExt cx="4395871" cy="921523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xmlns="" id="{C0C394FA-E6DF-45F5-9CA9-C3B5BA52F0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/>
              <a:srcRect l="20983" t="42213" r="18563" b="41143"/>
              <a:stretch/>
            </p:blipFill>
            <p:spPr>
              <a:xfrm rot="60000">
                <a:off x="96810" y="3134353"/>
                <a:ext cx="4395871" cy="876296"/>
              </a:xfrm>
              <a:prstGeom prst="rect">
                <a:avLst/>
              </a:prstGeom>
            </p:spPr>
          </p:pic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="" id="{6041D56A-1A78-4C75-B6A1-31769EB615D1}"/>
                  </a:ext>
                </a:extLst>
              </p:cNvPr>
              <p:cNvSpPr/>
              <p:nvPr/>
            </p:nvSpPr>
            <p:spPr>
              <a:xfrm>
                <a:off x="2339752" y="3825044"/>
                <a:ext cx="814647" cy="2308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lang="bg-BG" b="1" dirty="0">
                    <a:solidFill>
                      <a:srgbClr val="FF0000"/>
                    </a:solidFill>
                    <a:latin typeface="Segoe UI" panose="020B0502040204020203" pitchFamily="34" charset="0"/>
                    <a:ea typeface="Franklin Gothic Book" panose="020B0503020102020204" pitchFamily="34" charset="0"/>
                    <a:cs typeface="Segoe UI" panose="020B0502040204020203" pitchFamily="34" charset="0"/>
                  </a:rPr>
                  <a:t>увреждане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61557D74-4027-4C20-A9C5-419F776182D2}"/>
                </a:ext>
              </a:extLst>
            </p:cNvPr>
            <p:cNvSpPr/>
            <p:nvPr/>
          </p:nvSpPr>
          <p:spPr>
            <a:xfrm>
              <a:off x="121842" y="2723867"/>
              <a:ext cx="8920885" cy="1720366"/>
            </a:xfrm>
            <a:prstGeom prst="rect">
              <a:avLst/>
            </a:prstGeom>
            <a:noFill/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F0901927-170B-4283-A7D1-81566A81B83D}"/>
                </a:ext>
              </a:extLst>
            </p:cNvPr>
            <p:cNvSpPr/>
            <p:nvPr/>
          </p:nvSpPr>
          <p:spPr>
            <a:xfrm>
              <a:off x="4463987" y="2765059"/>
              <a:ext cx="4500500" cy="1569660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indent="406400" algn="just">
                <a:spcBef>
                  <a:spcPts val="0"/>
                </a:spcBef>
                <a:spcAft>
                  <a:spcPts val="320"/>
                </a:spcAft>
              </a:pPr>
              <a:r>
                <a:rPr lang="bg-BG" sz="1600" dirty="0">
                  <a:solidFill>
                    <a:srgbClr val="002060"/>
                  </a:solidFill>
                  <a:latin typeface="Segoe UI" panose="020B0502040204020203" pitchFamily="34" charset="0"/>
                  <a:ea typeface="Franklin Gothic Book" panose="020B0503020102020204" pitchFamily="34" charset="0"/>
                  <a:cs typeface="Segoe UI" panose="020B0502040204020203" pitchFamily="34" charset="0"/>
                </a:rPr>
                <a:t>Поради увреждане на нервни влакна не провеждат импулси до управлявания орган. </a:t>
              </a:r>
              <a:r>
                <a:rPr lang="bg-BG" sz="1600" dirty="0">
                  <a:latin typeface="Segoe UI" panose="020B0502040204020203" pitchFamily="34" charset="0"/>
                  <a:ea typeface="Franklin Gothic Book" panose="020B0503020102020204" pitchFamily="34" charset="0"/>
                  <a:cs typeface="Segoe UI" panose="020B0502040204020203" pitchFamily="34" charset="0"/>
                </a:rPr>
                <a:t>В такъв случай тези акционни потенциали също могат да бъдат заместени с електрически импулси, генерирани от импулсен генератор.</a:t>
              </a:r>
              <a:endParaRPr lang="en-US" sz="1600" dirty="0">
                <a:latin typeface="Segoe UI" panose="020B0502040204020203" pitchFamily="34" charset="0"/>
                <a:ea typeface="Franklin Gothic Book" panose="020B0503020102020204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B3D38913-5E64-44F5-A13A-71D4DAC9C745}"/>
              </a:ext>
            </a:extLst>
          </p:cNvPr>
          <p:cNvGrpSpPr/>
          <p:nvPr/>
        </p:nvGrpSpPr>
        <p:grpSpPr>
          <a:xfrm>
            <a:off x="68132" y="4604747"/>
            <a:ext cx="8963419" cy="1476782"/>
            <a:chOff x="69023" y="4652518"/>
            <a:chExt cx="8963419" cy="1476782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34AA8DCB-8930-4467-92ED-246BBBFB00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/>
            <a:srcRect l="20947" t="68425" r="17979" b="13726"/>
            <a:stretch/>
          </p:blipFill>
          <p:spPr>
            <a:xfrm rot="60000">
              <a:off x="69023" y="4844962"/>
              <a:ext cx="4423138" cy="935948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84D405E5-2238-4661-83D5-9E874960681F}"/>
                </a:ext>
              </a:extLst>
            </p:cNvPr>
            <p:cNvSpPr/>
            <p:nvPr/>
          </p:nvSpPr>
          <p:spPr>
            <a:xfrm>
              <a:off x="111557" y="4652518"/>
              <a:ext cx="8920885" cy="1476782"/>
            </a:xfrm>
            <a:prstGeom prst="rect">
              <a:avLst/>
            </a:prstGeom>
            <a:noFill/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F4314FEB-CF7A-4E58-90B4-C2698BE36ACA}"/>
                </a:ext>
              </a:extLst>
            </p:cNvPr>
            <p:cNvSpPr/>
            <p:nvPr/>
          </p:nvSpPr>
          <p:spPr>
            <a:xfrm>
              <a:off x="4463986" y="4684597"/>
              <a:ext cx="4500501" cy="132343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algn="just">
                <a:spcBef>
                  <a:spcPts val="0"/>
                </a:spcBef>
                <a:spcAft>
                  <a:spcPts val="320"/>
                </a:spcAft>
              </a:pPr>
              <a:r>
                <a:rPr lang="bg-BG" sz="1600" dirty="0">
                  <a:solidFill>
                    <a:srgbClr val="7030A0"/>
                  </a:solidFill>
                  <a:latin typeface="Segoe UI" panose="020B0502040204020203" pitchFamily="34" charset="0"/>
                  <a:ea typeface="Franklin Gothic Book" panose="020B0503020102020204" pitchFamily="34" charset="0"/>
                  <a:cs typeface="Segoe UI" panose="020B0502040204020203" pitchFamily="34" charset="0"/>
                </a:rPr>
                <a:t>Нервните влакна провеждат управляващите импулси, но с отслабване</a:t>
              </a:r>
              <a:r>
                <a:rPr lang="bg-BG" sz="1600" dirty="0">
                  <a:latin typeface="Segoe UI" panose="020B0502040204020203" pitchFamily="34" charset="0"/>
                  <a:ea typeface="Franklin Gothic Book" panose="020B0503020102020204" pitchFamily="34" charset="0"/>
                  <a:cs typeface="Segoe UI" panose="020B0502040204020203" pitchFamily="34" charset="0"/>
                </a:rPr>
                <a:t>. В този случай, с помощта на външен чакащ импулсен генератор се прилага синхронизирана стимулация, усилваща слабите сигнали.</a:t>
              </a:r>
              <a:endParaRPr lang="en-US" sz="1600" dirty="0">
                <a:latin typeface="Segoe UI" panose="020B0502040204020203" pitchFamily="34" charset="0"/>
                <a:ea typeface="Franklin Gothic Book" panose="020B0503020102020204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01486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58A197E-129B-4C92-AE5D-BEAA548EE5C6}"/>
              </a:ext>
            </a:extLst>
          </p:cNvPr>
          <p:cNvSpPr/>
          <p:nvPr/>
        </p:nvSpPr>
        <p:spPr>
          <a:xfrm>
            <a:off x="551295" y="656692"/>
            <a:ext cx="7056784" cy="1754326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bg-BG" sz="1800" i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Импулсната електростимулация </a:t>
            </a:r>
            <a:r>
              <a:rPr lang="bg-BG" sz="18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се прилага за стимулация на мускулната дейност на някои вътрешни органи: сърце (кардиостимулатори и дефибрилатори за поддържане и възстановяване ритъма на сърдечната дейност), стомашно-чревен тракт (стимулатор на аналния сфинктер), органи от отделителната и гениталната системи и др.</a:t>
            </a:r>
            <a:endParaRPr lang="en-US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7A7343FD-B5D4-4AD7-977A-05F22191E2E3}"/>
              </a:ext>
            </a:extLst>
          </p:cNvPr>
          <p:cNvGrpSpPr/>
          <p:nvPr/>
        </p:nvGrpSpPr>
        <p:grpSpPr>
          <a:xfrm>
            <a:off x="551295" y="2502485"/>
            <a:ext cx="7837129" cy="3626815"/>
            <a:chOff x="551295" y="2502485"/>
            <a:chExt cx="7837129" cy="3626815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48F515E5-B921-40DF-BFAF-E487CB9695AA}"/>
                </a:ext>
              </a:extLst>
            </p:cNvPr>
            <p:cNvGrpSpPr/>
            <p:nvPr/>
          </p:nvGrpSpPr>
          <p:grpSpPr>
            <a:xfrm>
              <a:off x="989856" y="2502485"/>
              <a:ext cx="7164288" cy="2200762"/>
              <a:chOff x="863588" y="3081536"/>
              <a:chExt cx="7164288" cy="2200762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xmlns="" id="{22FB9358-1241-4A84-9447-A6E122B23E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863588" y="3206064"/>
                <a:ext cx="7164288" cy="2076234"/>
              </a:xfrm>
              <a:prstGeom prst="rect">
                <a:avLst/>
              </a:prstGeom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id="{7EA2BA5D-B80E-413A-902A-BE675FE93E66}"/>
                  </a:ext>
                </a:extLst>
              </p:cNvPr>
              <p:cNvSpPr/>
              <p:nvPr/>
            </p:nvSpPr>
            <p:spPr>
              <a:xfrm>
                <a:off x="863588" y="3081536"/>
                <a:ext cx="1603615" cy="2034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6CD4453E-6E52-4321-AE72-DB834C1A8395}"/>
                </a:ext>
              </a:extLst>
            </p:cNvPr>
            <p:cNvSpPr/>
            <p:nvPr/>
          </p:nvSpPr>
          <p:spPr>
            <a:xfrm>
              <a:off x="647564" y="4827775"/>
              <a:ext cx="7380820" cy="1200329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bg-BG" sz="1800" dirty="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Кардиостимулаторите поддържат ритъма на сърдечната дейност като стимулират сърцето с периодични нискоенергетични правоъгълни импулси (енергия около 20 </a:t>
              </a:r>
              <a:r>
                <a:rPr lang="en-US" sz="1800" dirty="0" err="1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mJ</a:t>
              </a:r>
              <a:r>
                <a:rPr lang="en-US" sz="1800" dirty="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, </a:t>
              </a:r>
              <a:r>
                <a:rPr lang="bg-BG" sz="1800" dirty="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амплитуда 1-3 V, продължителност 1 </a:t>
              </a:r>
              <a:r>
                <a:rPr lang="en-US" sz="1800" dirty="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ms </a:t>
              </a:r>
              <a:r>
                <a:rPr lang="bg-BG" sz="1800" dirty="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и честота 1-1,5 </a:t>
              </a:r>
              <a:r>
                <a:rPr lang="en-US" sz="1800" dirty="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Hz </a:t>
              </a:r>
              <a:r>
                <a:rPr lang="bg-BG" sz="1800" dirty="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(70-90 импулса в минута)).</a:t>
              </a:r>
              <a:endParaRPr lang="en-US" sz="18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48B3F0EB-4E3F-4562-B981-1BAFC3546628}"/>
                </a:ext>
              </a:extLst>
            </p:cNvPr>
            <p:cNvSpPr/>
            <p:nvPr/>
          </p:nvSpPr>
          <p:spPr>
            <a:xfrm>
              <a:off x="551295" y="2535093"/>
              <a:ext cx="7837129" cy="3594207"/>
            </a:xfrm>
            <a:prstGeom prst="rect">
              <a:avLst/>
            </a:prstGeom>
            <a:noFill/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87844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19</a:t>
            </a:fld>
            <a:endParaRPr lang="en-US" alt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8BB5B406-A6B7-4215-A24C-F0865103B7C0}"/>
              </a:ext>
            </a:extLst>
          </p:cNvPr>
          <p:cNvGrpSpPr/>
          <p:nvPr/>
        </p:nvGrpSpPr>
        <p:grpSpPr>
          <a:xfrm>
            <a:off x="64248" y="656692"/>
            <a:ext cx="7784116" cy="3257035"/>
            <a:chOff x="107504" y="944724"/>
            <a:chExt cx="7784116" cy="3257035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1243B4E5-61C4-4236-82AE-6FF4295C9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60000">
              <a:off x="231388" y="988852"/>
              <a:ext cx="7598555" cy="1885113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978032DC-A114-4620-A37C-F4827CC6BEE4}"/>
                </a:ext>
              </a:extLst>
            </p:cNvPr>
            <p:cNvSpPr/>
            <p:nvPr/>
          </p:nvSpPr>
          <p:spPr>
            <a:xfrm>
              <a:off x="215517" y="2940128"/>
              <a:ext cx="7584592" cy="1200329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marL="0" marR="0" indent="393700" algn="just">
                <a:spcBef>
                  <a:spcPts val="0"/>
                </a:spcBef>
                <a:spcAft>
                  <a:spcPts val="0"/>
                </a:spcAft>
              </a:pPr>
              <a:r>
                <a:rPr lang="bg-BG" sz="1800" dirty="0">
                  <a:latin typeface="Segoe UI" panose="020B0502040204020203" pitchFamily="34" charset="0"/>
                  <a:ea typeface="Franklin Gothic Book" panose="020B0503020102020204" pitchFamily="34" charset="0"/>
                  <a:cs typeface="Segoe UI" panose="020B0502040204020203" pitchFamily="34" charset="0"/>
                </a:rPr>
                <a:t>Дефибрилаторите при необходимост възстановяват сърдечния ритъм. Върху сърцето се въздейства : мощни електрически импулси (амплитудна сила на тока 20 А, продължителност 0,2 </a:t>
              </a:r>
              <a:r>
                <a:rPr lang="en-US" sz="1800" dirty="0">
                  <a:latin typeface="Segoe UI" panose="020B0502040204020203" pitchFamily="34" charset="0"/>
                  <a:ea typeface="Franklin Gothic Book" panose="020B0503020102020204" pitchFamily="34" charset="0"/>
                  <a:cs typeface="Segoe UI" panose="020B0502040204020203" pitchFamily="34" charset="0"/>
                </a:rPr>
                <a:t>ms </a:t>
              </a:r>
              <a:r>
                <a:rPr lang="bg-BG" sz="1800" dirty="0">
                  <a:latin typeface="Segoe UI" panose="020B0502040204020203" pitchFamily="34" charset="0"/>
                  <a:ea typeface="Franklin Gothic Book" panose="020B0503020102020204" pitchFamily="34" charset="0"/>
                  <a:cs typeface="Segoe UI" panose="020B0502040204020203" pitchFamily="34" charset="0"/>
                </a:rPr>
                <a:t>и енергия около 200 </a:t>
              </a:r>
              <a:r>
                <a:rPr lang="en-US" sz="1800" dirty="0">
                  <a:latin typeface="Segoe UI" panose="020B0502040204020203" pitchFamily="34" charset="0"/>
                  <a:ea typeface="Franklin Gothic Book" panose="020B0503020102020204" pitchFamily="34" charset="0"/>
                  <a:cs typeface="Segoe UI" panose="020B0502040204020203" pitchFamily="34" charset="0"/>
                </a:rPr>
                <a:t>J).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F5EBB88E-950F-4240-9B8B-1541F14EE651}"/>
                </a:ext>
              </a:extLst>
            </p:cNvPr>
            <p:cNvSpPr/>
            <p:nvPr/>
          </p:nvSpPr>
          <p:spPr>
            <a:xfrm>
              <a:off x="107504" y="944724"/>
              <a:ext cx="7784116" cy="3257035"/>
            </a:xfrm>
            <a:prstGeom prst="rect">
              <a:avLst/>
            </a:prstGeom>
            <a:noFill/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F06AE7A7-58F6-40C9-A409-B21C1883F5A3}"/>
              </a:ext>
            </a:extLst>
          </p:cNvPr>
          <p:cNvSpPr/>
          <p:nvPr/>
        </p:nvSpPr>
        <p:spPr>
          <a:xfrm>
            <a:off x="64249" y="4152830"/>
            <a:ext cx="8900240" cy="1754326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indent="393700" algn="just">
              <a:spcBef>
                <a:spcPts val="2045"/>
              </a:spcBef>
              <a:spcAft>
                <a:spcPts val="300"/>
              </a:spcAft>
            </a:pPr>
            <a:r>
              <a:rPr lang="bg-BG" sz="1800" dirty="0">
                <a:latin typeface="Segoe UI" panose="020B0502040204020203" pitchFamily="34" charset="0"/>
                <a:ea typeface="Franklin Gothic Book" panose="020B0503020102020204" pitchFamily="34" charset="0"/>
                <a:cs typeface="Segoe UI" panose="020B0502040204020203" pitchFamily="34" charset="0"/>
              </a:rPr>
              <a:t>В резултат на електричен удар или други инциденти, а също и при хирургични интервенции сърцето може да спре или контракциите на сърдечните мускули да станат некоординирани (</a:t>
            </a:r>
            <a:r>
              <a:rPr lang="bg-BG" sz="1800" i="1" dirty="0">
                <a:latin typeface="Segoe UI" panose="020B0502040204020203" pitchFamily="34" charset="0"/>
                <a:ea typeface="Franklin Gothic Book" panose="020B0503020102020204" pitchFamily="34" charset="0"/>
                <a:cs typeface="Segoe UI" panose="020B0502040204020203" pitchFamily="34" charset="0"/>
              </a:rPr>
              <a:t>фибрилация</a:t>
            </a:r>
            <a:r>
              <a:rPr lang="bg-BG" sz="1800" dirty="0">
                <a:latin typeface="Segoe UI" panose="020B0502040204020203" pitchFamily="34" charset="0"/>
                <a:ea typeface="Franklin Gothic Book" panose="020B0503020102020204" pitchFamily="34" charset="0"/>
                <a:cs typeface="Segoe UI" panose="020B0502040204020203" pitchFamily="34" charset="0"/>
              </a:rPr>
              <a:t>). В такива случаи прилагането на шокови къси, но мощни електрични импулси върху сърцето може да спаси живот, тъй като това принуждава сърдечните мускули да започват да се съкращават синхронизирано.</a:t>
            </a:r>
            <a:endParaRPr lang="en-US" sz="1800" dirty="0">
              <a:latin typeface="Segoe UI" panose="020B0502040204020203" pitchFamily="34" charset="0"/>
              <a:ea typeface="Franklin Gothic Book" panose="020B050302010202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647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592092F-F22D-4730-A5C7-07432CB6A718}"/>
              </a:ext>
            </a:extLst>
          </p:cNvPr>
          <p:cNvSpPr/>
          <p:nvPr/>
        </p:nvSpPr>
        <p:spPr>
          <a:xfrm>
            <a:off x="1565182" y="573807"/>
            <a:ext cx="50005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93700">
              <a:spcBef>
                <a:spcPts val="0"/>
              </a:spcBef>
              <a:spcAft>
                <a:spcPts val="375"/>
              </a:spcAft>
            </a:pPr>
            <a:r>
              <a:rPr lang="bg-BG" sz="2400" b="1" cap="small" dirty="0">
                <a:solidFill>
                  <a:srgbClr val="000000"/>
                </a:solidFill>
                <a:latin typeface="+mj-lt"/>
                <a:ea typeface="Franklin Gothic Book" panose="020B0503020102020204" pitchFamily="34" charset="0"/>
                <a:cs typeface="Segoe UI" panose="020B0502040204020203" pitchFamily="34" charset="0"/>
              </a:rPr>
              <a:t>Импулсни променливи токове</a:t>
            </a:r>
            <a:endParaRPr lang="en-US" sz="2400" b="1" dirty="0">
              <a:latin typeface="+mj-lt"/>
              <a:ea typeface="Franklin Gothic Book" panose="020B0503020102020204" pitchFamily="34" charset="0"/>
              <a:cs typeface="Segoe UI" panose="020B0502040204020203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8D236448-D801-4CC2-932A-015A455DC71A}"/>
              </a:ext>
            </a:extLst>
          </p:cNvPr>
          <p:cNvSpPr/>
          <p:nvPr/>
        </p:nvSpPr>
        <p:spPr>
          <a:xfrm>
            <a:off x="318540" y="1292191"/>
            <a:ext cx="7493820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indent="393700" algn="just">
              <a:spcBef>
                <a:spcPts val="0"/>
              </a:spcBef>
              <a:spcAft>
                <a:spcPts val="280"/>
              </a:spcAft>
            </a:pPr>
            <a:r>
              <a:rPr lang="bg-BG" sz="1800" dirty="0">
                <a:latin typeface="Segoe UI" panose="020B0502040204020203" pitchFamily="34" charset="0"/>
                <a:ea typeface="Franklin Gothic Book" panose="020B0503020102020204" pitchFamily="34" charset="0"/>
                <a:cs typeface="Segoe UI" panose="020B0502040204020203" pitchFamily="34" charset="0"/>
              </a:rPr>
              <a:t>Широко разпространение в медицинската практика имат един друг вид променливи токове - импулсните. Под електрически импулс </a:t>
            </a:r>
            <a:r>
              <a:rPr lang="bg-BG" sz="1800" i="1" dirty="0">
                <a:solidFill>
                  <a:srgbClr val="000000"/>
                </a:solidFill>
                <a:latin typeface="Segoe UI" panose="020B0502040204020203" pitchFamily="34" charset="0"/>
                <a:ea typeface="Franklin Gothic Book" panose="020B0503020102020204" pitchFamily="34" charset="0"/>
                <a:cs typeface="Segoe UI" panose="020B0502040204020203" pitchFamily="34" charset="0"/>
              </a:rPr>
              <a:t>(</a:t>
            </a:r>
            <a:r>
              <a:rPr lang="en-US" sz="1800" i="1" dirty="0">
                <a:solidFill>
                  <a:srgbClr val="000000"/>
                </a:solidFill>
                <a:latin typeface="Segoe UI" panose="020B0502040204020203" pitchFamily="34" charset="0"/>
                <a:ea typeface="Franklin Gothic Book" panose="020B0503020102020204" pitchFamily="34" charset="0"/>
                <a:cs typeface="Segoe UI" panose="020B0502040204020203" pitchFamily="34" charset="0"/>
              </a:rPr>
              <a:t>impulsus</a:t>
            </a:r>
            <a:r>
              <a:rPr lang="en-US" sz="1800" dirty="0">
                <a:latin typeface="Segoe UI" panose="020B0502040204020203" pitchFamily="34" charset="0"/>
                <a:ea typeface="Franklin Gothic Book" panose="020B0503020102020204" pitchFamily="34" charset="0"/>
                <a:cs typeface="Segoe UI" panose="020B0502040204020203" pitchFamily="34" charset="0"/>
              </a:rPr>
              <a:t> </a:t>
            </a:r>
            <a:r>
              <a:rPr lang="bg-BG" sz="1800" dirty="0">
                <a:latin typeface="Segoe UI" panose="020B0502040204020203" pitchFamily="34" charset="0"/>
                <a:ea typeface="Franklin Gothic Book" panose="020B0503020102020204" pitchFamily="34" charset="0"/>
                <a:cs typeface="Segoe UI" panose="020B0502040204020203" pitchFamily="34" charset="0"/>
              </a:rPr>
              <a:t>- удар, тласък) се разбира бърза промяна на електрическия ток или напрежение за кратък интервал от време.</a:t>
            </a:r>
            <a:endParaRPr lang="en-US" sz="1800" dirty="0">
              <a:latin typeface="Segoe UI" panose="020B0502040204020203" pitchFamily="34" charset="0"/>
              <a:ea typeface="Franklin Gothic Book" panose="020B0503020102020204" pitchFamily="34" charset="0"/>
              <a:cs typeface="Segoe UI" panose="020B0502040204020203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729EFA0B-BBCA-40CC-BDC8-DDBAD3EB4C87}"/>
              </a:ext>
            </a:extLst>
          </p:cNvPr>
          <p:cNvGrpSpPr/>
          <p:nvPr/>
        </p:nvGrpSpPr>
        <p:grpSpPr>
          <a:xfrm>
            <a:off x="318540" y="4430313"/>
            <a:ext cx="8435280" cy="1717656"/>
            <a:chOff x="294804" y="4084158"/>
            <a:chExt cx="8435280" cy="171765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5543E6F0-0211-4EA8-BB4C-2291754173BB}"/>
                </a:ext>
              </a:extLst>
            </p:cNvPr>
            <p:cNvSpPr/>
            <p:nvPr/>
          </p:nvSpPr>
          <p:spPr>
            <a:xfrm>
              <a:off x="3764538" y="4411331"/>
              <a:ext cx="4617704" cy="83099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indent="393700" algn="just">
                <a:spcBef>
                  <a:spcPts val="0"/>
                </a:spcBef>
                <a:spcAft>
                  <a:spcPts val="280"/>
                </a:spcAft>
              </a:pPr>
              <a:r>
                <a:rPr lang="bg-BG" sz="1600" dirty="0">
                  <a:latin typeface="Segoe UI" panose="020B0502040204020203" pitchFamily="34" charset="0"/>
                  <a:ea typeface="Franklin Gothic Book" panose="020B0503020102020204" pitchFamily="34" charset="0"/>
                  <a:cs typeface="Segoe UI" panose="020B0502040204020203" pitchFamily="34" charset="0"/>
                </a:rPr>
                <a:t>Всеки отделен импулс се характеризира с време на нарастване, максимална амплитуда, време на спадане и обща продължителност.</a:t>
              </a:r>
              <a:endParaRPr lang="en-US" sz="1600" dirty="0">
                <a:latin typeface="Segoe UI" panose="020B0502040204020203" pitchFamily="34" charset="0"/>
                <a:ea typeface="Franklin Gothic Book" panose="020B0503020102020204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1031" name="Picture 7" descr="IEC60255-5 Test Equipment Impulse Voltage Test Generator Output ...">
              <a:extLst>
                <a:ext uri="{FF2B5EF4-FFF2-40B4-BE49-F238E27FC236}">
                  <a16:creationId xmlns:a16="http://schemas.microsoft.com/office/drawing/2014/main" xmlns="" id="{4CDCA0E0-EC31-452F-9D40-B2663225E6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396" y="4084158"/>
              <a:ext cx="3029199" cy="1717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49B50299-1020-4596-AE5C-26594AB1DEF1}"/>
                </a:ext>
              </a:extLst>
            </p:cNvPr>
            <p:cNvSpPr/>
            <p:nvPr/>
          </p:nvSpPr>
          <p:spPr>
            <a:xfrm>
              <a:off x="294804" y="4084158"/>
              <a:ext cx="8435280" cy="1717656"/>
            </a:xfrm>
            <a:prstGeom prst="rect">
              <a:avLst/>
            </a:prstGeom>
            <a:noFill/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AF6DD79F-E212-424C-ADDA-2C235E05A755}"/>
              </a:ext>
            </a:extLst>
          </p:cNvPr>
          <p:cNvGrpSpPr/>
          <p:nvPr/>
        </p:nvGrpSpPr>
        <p:grpSpPr>
          <a:xfrm>
            <a:off x="318540" y="2656107"/>
            <a:ext cx="8435280" cy="1610619"/>
            <a:chOff x="294804" y="1719612"/>
            <a:chExt cx="8435280" cy="161061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97D5729D-80BA-4B7D-984F-6ACC5C8921CE}"/>
                </a:ext>
              </a:extLst>
            </p:cNvPr>
            <p:cNvSpPr/>
            <p:nvPr/>
          </p:nvSpPr>
          <p:spPr>
            <a:xfrm>
              <a:off x="3694442" y="1912276"/>
              <a:ext cx="4644516" cy="107721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indent="393700" algn="just">
                <a:spcBef>
                  <a:spcPts val="0"/>
                </a:spcBef>
                <a:spcAft>
                  <a:spcPts val="280"/>
                </a:spcAft>
              </a:pPr>
              <a:r>
                <a:rPr lang="bg-BG" sz="1600" dirty="0">
                  <a:latin typeface="Segoe UI" panose="020B0502040204020203" pitchFamily="34" charset="0"/>
                  <a:ea typeface="Franklin Gothic Book" panose="020B0503020102020204" pitchFamily="34" charset="0"/>
                  <a:cs typeface="Segoe UI" panose="020B0502040204020203" pitchFamily="34" charset="0"/>
                </a:rPr>
                <a:t>Единичните импулси могат да имат най-различна форма  правоъгълна, триъгълна, трапецовидна, синусоидална, експоненциална и др.).  </a:t>
              </a:r>
              <a:endParaRPr lang="en-US" sz="1600" dirty="0">
                <a:latin typeface="Segoe UI" panose="020B0502040204020203" pitchFamily="34" charset="0"/>
                <a:ea typeface="Franklin Gothic Book" panose="020B0503020102020204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20" name="Picture 5">
              <a:extLst>
                <a:ext uri="{FF2B5EF4-FFF2-40B4-BE49-F238E27FC236}">
                  <a16:creationId xmlns:a16="http://schemas.microsoft.com/office/drawing/2014/main" xmlns="" id="{C3FF279D-B5C0-4B67-9BCF-E6EA35259D0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0194" t="35317" r="8720" b="-316"/>
            <a:stretch/>
          </p:blipFill>
          <p:spPr bwMode="auto">
            <a:xfrm>
              <a:off x="575556" y="1771386"/>
              <a:ext cx="2844800" cy="146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E7327EB-69B9-4709-AB83-438CB42933DA}"/>
                </a:ext>
              </a:extLst>
            </p:cNvPr>
            <p:cNvSpPr/>
            <p:nvPr/>
          </p:nvSpPr>
          <p:spPr>
            <a:xfrm>
              <a:off x="294804" y="1719612"/>
              <a:ext cx="8435280" cy="1610619"/>
            </a:xfrm>
            <a:prstGeom prst="rect">
              <a:avLst/>
            </a:prstGeom>
            <a:noFill/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93305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20</a:t>
            </a:fld>
            <a:endParaRPr lang="en-US" alt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BDF9F780-549E-4F98-AF3B-6181E1986FE8}"/>
              </a:ext>
            </a:extLst>
          </p:cNvPr>
          <p:cNvGrpSpPr/>
          <p:nvPr/>
        </p:nvGrpSpPr>
        <p:grpSpPr>
          <a:xfrm>
            <a:off x="106178" y="2528900"/>
            <a:ext cx="8931644" cy="2212842"/>
            <a:chOff x="212356" y="1779044"/>
            <a:chExt cx="8931644" cy="221284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2A39E623-E15D-4811-A939-15F72FCC00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60000">
              <a:off x="230061" y="1880791"/>
              <a:ext cx="4721478" cy="2070051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3D98FBD8-C540-41E6-80DF-D8A0DADD379F}"/>
                </a:ext>
              </a:extLst>
            </p:cNvPr>
            <p:cNvSpPr/>
            <p:nvPr/>
          </p:nvSpPr>
          <p:spPr>
            <a:xfrm>
              <a:off x="4932040" y="2007875"/>
              <a:ext cx="4060808" cy="181588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marL="0" marR="0" indent="393700" algn="just">
                <a:spcBef>
                  <a:spcPts val="0"/>
                </a:spcBef>
                <a:spcAft>
                  <a:spcPts val="0"/>
                </a:spcAft>
              </a:pPr>
              <a:r>
                <a:rPr lang="bg-BG" sz="1600" dirty="0">
                  <a:latin typeface="Segoe UI" panose="020B0502040204020203" pitchFamily="34" charset="0"/>
                  <a:ea typeface="Franklin Gothic Book" panose="020B0503020102020204" pitchFamily="34" charset="0"/>
                  <a:cs typeface="Segoe UI" panose="020B0502040204020203" pitchFamily="34" charset="0"/>
                </a:rPr>
                <a:t>Импулсната електростимулация се прилага и за електрогимнастика на скелетните мускули (импулси : триъгълна форма, продължителност 1 </a:t>
              </a:r>
              <a:r>
                <a:rPr lang="en-US" sz="1600" dirty="0">
                  <a:latin typeface="Segoe UI" panose="020B0502040204020203" pitchFamily="34" charset="0"/>
                  <a:ea typeface="Franklin Gothic Book" panose="020B0503020102020204" pitchFamily="34" charset="0"/>
                  <a:cs typeface="Segoe UI" panose="020B0502040204020203" pitchFamily="34" charset="0"/>
                </a:rPr>
                <a:t>ms, </a:t>
              </a:r>
              <a:r>
                <a:rPr lang="bg-BG" sz="1600" dirty="0">
                  <a:latin typeface="Segoe UI" panose="020B0502040204020203" pitchFamily="34" charset="0"/>
                  <a:ea typeface="Franklin Gothic Book" panose="020B0503020102020204" pitchFamily="34" charset="0"/>
                  <a:cs typeface="Segoe UI" panose="020B0502040204020203" pitchFamily="34" charset="0"/>
                </a:rPr>
                <a:t>честота 100 </a:t>
              </a:r>
              <a:r>
                <a:rPr lang="en-US" sz="1600" dirty="0">
                  <a:latin typeface="Segoe UI" panose="020B0502040204020203" pitchFamily="34" charset="0"/>
                  <a:ea typeface="Franklin Gothic Book" panose="020B0503020102020204" pitchFamily="34" charset="0"/>
                  <a:cs typeface="Segoe UI" panose="020B0502040204020203" pitchFamily="34" charset="0"/>
                </a:rPr>
                <a:t>Hz </a:t>
              </a:r>
              <a:r>
                <a:rPr lang="bg-BG" sz="1600" dirty="0">
                  <a:latin typeface="Segoe UI" panose="020B0502040204020203" pitchFamily="34" charset="0"/>
                  <a:ea typeface="Franklin Gothic Book" panose="020B0503020102020204" pitchFamily="34" charset="0"/>
                  <a:cs typeface="Segoe UI" panose="020B0502040204020203" pitchFamily="34" charset="0"/>
                </a:rPr>
                <a:t>или с експоненциална форма, продължителност </a:t>
              </a:r>
              <a:r>
                <a:rPr lang="en-US" sz="1600" dirty="0">
                  <a:latin typeface="Segoe UI" panose="020B0502040204020203" pitchFamily="34" charset="0"/>
                  <a:ea typeface="Franklin Gothic Book" panose="020B0503020102020204" pitchFamily="34" charset="0"/>
                  <a:cs typeface="Segoe UI" panose="020B0502040204020203" pitchFamily="34" charset="0"/>
                </a:rPr>
                <a:t>3-6- ms, </a:t>
              </a:r>
              <a:r>
                <a:rPr lang="bg-BG" sz="1600" dirty="0">
                  <a:latin typeface="Segoe UI" panose="020B0502040204020203" pitchFamily="34" charset="0"/>
                  <a:ea typeface="Franklin Gothic Book" panose="020B0503020102020204" pitchFamily="34" charset="0"/>
                  <a:cs typeface="Segoe UI" panose="020B0502040204020203" pitchFamily="34" charset="0"/>
                </a:rPr>
                <a:t>честота 8-80 </a:t>
              </a:r>
              <a:r>
                <a:rPr lang="en-US" sz="1600" dirty="0">
                  <a:latin typeface="Segoe UI" panose="020B0502040204020203" pitchFamily="34" charset="0"/>
                  <a:ea typeface="Franklin Gothic Book" panose="020B0503020102020204" pitchFamily="34" charset="0"/>
                  <a:cs typeface="Segoe UI" panose="020B0502040204020203" pitchFamily="34" charset="0"/>
                </a:rPr>
                <a:t>Hz)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06A1F131-9EB4-4549-8E0D-08909D327C55}"/>
                </a:ext>
              </a:extLst>
            </p:cNvPr>
            <p:cNvSpPr/>
            <p:nvPr/>
          </p:nvSpPr>
          <p:spPr>
            <a:xfrm>
              <a:off x="212356" y="1779044"/>
              <a:ext cx="8931644" cy="2212842"/>
            </a:xfrm>
            <a:prstGeom prst="rect">
              <a:avLst/>
            </a:prstGeom>
            <a:noFill/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1964953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95536" y="6159932"/>
            <a:ext cx="2133600" cy="457200"/>
          </a:xfrm>
        </p:spPr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5924364"/>
            <a:ext cx="2133600" cy="457200"/>
          </a:xfrm>
        </p:spPr>
        <p:txBody>
          <a:bodyPr/>
          <a:lstStyle/>
          <a:p>
            <a:fld id="{043EF1E9-53E4-41E2-9500-ACB2624B5CD6}" type="slidenum">
              <a:rPr lang="en-US" altLang="en-US" smtClean="0"/>
              <a:pPr/>
              <a:t>21</a:t>
            </a:fld>
            <a:endParaRPr lang="en-US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94CF785-3684-4875-8E4E-9E56B158CCB1}"/>
              </a:ext>
            </a:extLst>
          </p:cNvPr>
          <p:cNvSpPr/>
          <p:nvPr/>
        </p:nvSpPr>
        <p:spPr>
          <a:xfrm>
            <a:off x="407787" y="2348880"/>
            <a:ext cx="8394104" cy="313932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indent="393700" algn="just">
              <a:spcBef>
                <a:spcPts val="0"/>
              </a:spcBef>
              <a:spcAft>
                <a:spcPts val="0"/>
              </a:spcAft>
            </a:pPr>
            <a:r>
              <a:rPr lang="bg-BG" sz="1800" dirty="0">
                <a:solidFill>
                  <a:srgbClr val="000000"/>
                </a:solidFill>
                <a:latin typeface="Segoe UI" panose="020B0502040204020203" pitchFamily="34" charset="0"/>
                <a:ea typeface="Arial Unicode MS" panose="020B0604020202020204" pitchFamily="34" charset="-128"/>
                <a:cs typeface="Segoe UI" panose="020B0502040204020203" pitchFamily="34" charset="0"/>
              </a:rPr>
              <a:t>Докато импулсната електродиагностика и електростимулация са основани на възбуждащото действие на електрическите импулси, при </a:t>
            </a:r>
            <a:r>
              <a:rPr lang="bg-BG" sz="1800" i="1" dirty="0">
                <a:solidFill>
                  <a:srgbClr val="0070C0"/>
                </a:solidFill>
                <a:latin typeface="Segoe UI" panose="020B0502040204020203" pitchFamily="34" charset="0"/>
                <a:ea typeface="Arial Unicode MS" panose="020B0604020202020204" pitchFamily="34" charset="-128"/>
                <a:cs typeface="Segoe UI" panose="020B0502040204020203" pitchFamily="34" charset="0"/>
              </a:rPr>
              <a:t>импулсната електроанестезия </a:t>
            </a:r>
            <a:r>
              <a:rPr lang="bg-BG" sz="1800" dirty="0">
                <a:solidFill>
                  <a:srgbClr val="000000"/>
                </a:solidFill>
                <a:latin typeface="Segoe UI" panose="020B0502040204020203" pitchFamily="34" charset="0"/>
                <a:ea typeface="Arial Unicode MS" panose="020B0604020202020204" pitchFamily="34" charset="-128"/>
                <a:cs typeface="Segoe UI" panose="020B0502040204020203" pitchFamily="34" charset="0"/>
              </a:rPr>
              <a:t>се използва обратния им ефект. При определени условия електрическите импулси могат да предизвикват не процеси на възбуждане, а на </a:t>
            </a:r>
            <a:r>
              <a:rPr lang="bg-BG" sz="1800" i="1" dirty="0">
                <a:solidFill>
                  <a:srgbClr val="0070C0"/>
                </a:solidFill>
                <a:latin typeface="Segoe UI" panose="020B0502040204020203" pitchFamily="34" charset="0"/>
                <a:ea typeface="Franklin Gothic Book" panose="020B0503020102020204" pitchFamily="34" charset="0"/>
                <a:cs typeface="Segoe UI" panose="020B0502040204020203" pitchFamily="34" charset="0"/>
              </a:rPr>
              <a:t>задържане</a:t>
            </a:r>
            <a:r>
              <a:rPr lang="bg-BG" sz="1800" i="1" dirty="0">
                <a:solidFill>
                  <a:srgbClr val="000000"/>
                </a:solidFill>
                <a:latin typeface="Segoe UI" panose="020B0502040204020203" pitchFamily="34" charset="0"/>
                <a:ea typeface="Franklin Gothic Book" panose="020B0503020102020204" pitchFamily="34" charset="0"/>
                <a:cs typeface="Segoe UI" panose="020B0502040204020203" pitchFamily="34" charset="0"/>
              </a:rPr>
              <a:t>,</a:t>
            </a:r>
            <a:r>
              <a:rPr lang="bg-BG" sz="1800" dirty="0">
                <a:solidFill>
                  <a:srgbClr val="000000"/>
                </a:solidFill>
                <a:latin typeface="Segoe UI" panose="020B0502040204020203" pitchFamily="34" charset="0"/>
                <a:ea typeface="Arial Unicode MS" panose="020B0604020202020204" pitchFamily="34" charset="-128"/>
                <a:cs typeface="Segoe UI" panose="020B0502040204020203" pitchFamily="34" charset="0"/>
              </a:rPr>
              <a:t> особено на централната нервна система.</a:t>
            </a:r>
            <a:endParaRPr lang="en-US" sz="1800" dirty="0">
              <a:solidFill>
                <a:srgbClr val="000000"/>
              </a:solidFill>
              <a:latin typeface="Segoe UI" panose="020B0502040204020203" pitchFamily="34" charset="0"/>
              <a:ea typeface="Arial Unicode MS" panose="020B0604020202020204" pitchFamily="34" charset="-128"/>
              <a:cs typeface="Segoe UI" panose="020B0502040204020203" pitchFamily="34" charset="0"/>
            </a:endParaRPr>
          </a:p>
          <a:p>
            <a:pPr marL="0" marR="0" indent="393700" algn="just">
              <a:spcBef>
                <a:spcPts val="0"/>
              </a:spcBef>
              <a:spcAft>
                <a:spcPts val="0"/>
              </a:spcAft>
            </a:pPr>
            <a:r>
              <a:rPr lang="bg-BG" sz="1800" dirty="0">
                <a:solidFill>
                  <a:srgbClr val="000000"/>
                </a:solidFill>
                <a:latin typeface="Segoe UI" panose="020B0502040204020203" pitchFamily="34" charset="0"/>
                <a:ea typeface="Arial Unicode MS" panose="020B0604020202020204" pitchFamily="34" charset="-128"/>
                <a:cs typeface="Segoe UI" panose="020B0502040204020203" pitchFamily="34" charset="0"/>
              </a:rPr>
              <a:t>Така например, ако върху главния мозък се въздейства първоначално със силен токов импулс (със сила 120-150 </a:t>
            </a:r>
            <a:r>
              <a:rPr lang="en-US" sz="1800" dirty="0">
                <a:solidFill>
                  <a:srgbClr val="000000"/>
                </a:solidFill>
                <a:latin typeface="Segoe UI" panose="020B0502040204020203" pitchFamily="34" charset="0"/>
                <a:ea typeface="Arial Unicode MS" panose="020B0604020202020204" pitchFamily="34" charset="-128"/>
                <a:cs typeface="Segoe UI" panose="020B0502040204020203" pitchFamily="34" charset="0"/>
              </a:rPr>
              <a:t>mA</a:t>
            </a:r>
            <a:r>
              <a:rPr lang="bg-BG" sz="1800" dirty="0">
                <a:solidFill>
                  <a:srgbClr val="000000"/>
                </a:solidFill>
                <a:latin typeface="Segoe UI" panose="020B0502040204020203" pitchFamily="34" charset="0"/>
                <a:ea typeface="Arial Unicode MS" panose="020B0604020202020204" pitchFamily="34" charset="-128"/>
                <a:cs typeface="Segoe UI" panose="020B0502040204020203" pitchFamily="34" charset="0"/>
              </a:rPr>
              <a:t>), пациентът изпада в състояние на </a:t>
            </a:r>
            <a:r>
              <a:rPr lang="bg-BG" sz="1800" b="1" i="1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електрошок.</a:t>
            </a:r>
            <a:r>
              <a:rPr lang="bg-BG" sz="1800" dirty="0">
                <a:solidFill>
                  <a:srgbClr val="000000"/>
                </a:solidFill>
                <a:latin typeface="Segoe UI" panose="020B0502040204020203" pitchFamily="34" charset="0"/>
                <a:ea typeface="Franklin Gothic Book" panose="020B0503020102020204" pitchFamily="34" charset="0"/>
                <a:cs typeface="Segoe UI" panose="020B0502040204020203" pitchFamily="34" charset="0"/>
              </a:rPr>
              <a:t> </a:t>
            </a:r>
            <a:r>
              <a:rPr lang="bg-BG" sz="1800" dirty="0">
                <a:solidFill>
                  <a:srgbClr val="000000"/>
                </a:solidFill>
                <a:latin typeface="Segoe UI" panose="020B0502040204020203" pitchFamily="34" charset="0"/>
                <a:ea typeface="Arial Unicode MS" panose="020B0604020202020204" pitchFamily="34" charset="-128"/>
                <a:cs typeface="Segoe UI" panose="020B0502040204020203" pitchFamily="34" charset="0"/>
              </a:rPr>
              <a:t>След това се прилага импулсен ток с големина 60-70 </a:t>
            </a:r>
            <a:r>
              <a:rPr lang="en-US" sz="1800" dirty="0">
                <a:solidFill>
                  <a:srgbClr val="000000"/>
                </a:solidFill>
                <a:latin typeface="Segoe UI" panose="020B0502040204020203" pitchFamily="34" charset="0"/>
                <a:ea typeface="Arial Unicode MS" panose="020B0604020202020204" pitchFamily="34" charset="-128"/>
                <a:cs typeface="Segoe UI" panose="020B0502040204020203" pitchFamily="34" charset="0"/>
              </a:rPr>
              <a:t>mA</a:t>
            </a:r>
            <a:r>
              <a:rPr lang="bg-BG" sz="1800" dirty="0">
                <a:solidFill>
                  <a:srgbClr val="000000"/>
                </a:solidFill>
                <a:latin typeface="Segoe UI" panose="020B0502040204020203" pitchFamily="34" charset="0"/>
                <a:ea typeface="Arial Unicode MS" panose="020B0604020202020204" pitchFamily="34" charset="-128"/>
                <a:cs typeface="Segoe UI" panose="020B0502040204020203" pitchFamily="34" charset="0"/>
              </a:rPr>
              <a:t> и това поддържа състояние на </a:t>
            </a:r>
            <a:r>
              <a:rPr lang="bg-BG" sz="1800" b="1" i="1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електроанестезия,</a:t>
            </a:r>
            <a:r>
              <a:rPr lang="bg-BG" sz="1800" dirty="0">
                <a:solidFill>
                  <a:srgbClr val="000000"/>
                </a:solidFill>
                <a:latin typeface="Segoe UI" panose="020B0502040204020203" pitchFamily="34" charset="0"/>
                <a:ea typeface="Franklin Gothic Book" panose="020B0503020102020204" pitchFamily="34" charset="0"/>
                <a:cs typeface="Segoe UI" panose="020B0502040204020203" pitchFamily="34" charset="0"/>
              </a:rPr>
              <a:t> </a:t>
            </a:r>
            <a:r>
              <a:rPr lang="bg-BG" sz="1800" dirty="0">
                <a:solidFill>
                  <a:srgbClr val="000000"/>
                </a:solidFill>
                <a:latin typeface="Segoe UI" panose="020B0502040204020203" pitchFamily="34" charset="0"/>
                <a:ea typeface="Arial Unicode MS" panose="020B0604020202020204" pitchFamily="34" charset="-128"/>
                <a:cs typeface="Segoe UI" panose="020B0502040204020203" pitchFamily="34" charset="0"/>
              </a:rPr>
              <a:t>което трае до изключването на тока.</a:t>
            </a:r>
            <a:endParaRPr lang="en-US" sz="1800" dirty="0">
              <a:solidFill>
                <a:srgbClr val="000000"/>
              </a:solidFill>
              <a:latin typeface="Segoe UI" panose="020B0502040204020203" pitchFamily="34" charset="0"/>
              <a:ea typeface="Arial Unicode MS" panose="020B0604020202020204" pitchFamily="34" charset="-128"/>
              <a:cs typeface="Segoe UI" panose="020B0502040204020203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93F4AF9-4A13-4ABA-84CD-58DF29837A83}"/>
              </a:ext>
            </a:extLst>
          </p:cNvPr>
          <p:cNvSpPr/>
          <p:nvPr/>
        </p:nvSpPr>
        <p:spPr>
          <a:xfrm>
            <a:off x="2057097" y="1369799"/>
            <a:ext cx="44961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393700" algn="just">
              <a:spcBef>
                <a:spcPts val="2250"/>
              </a:spcBef>
              <a:spcAft>
                <a:spcPts val="460"/>
              </a:spcAft>
            </a:pPr>
            <a:r>
              <a:rPr lang="bg-BG" sz="2400" b="1" i="1" dirty="0">
                <a:latin typeface="Calibri" panose="020F0502020204030204" pitchFamily="34" charset="0"/>
                <a:ea typeface="Calibri" panose="020F0502020204030204" pitchFamily="34" charset="0"/>
              </a:rPr>
              <a:t>ПРИЛОЖЕНИЯ ЗА АНЕСТЕЗИЯ</a:t>
            </a:r>
            <a:endParaRPr lang="en-US" sz="2400" b="1" i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149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95536" y="6159932"/>
            <a:ext cx="2133600" cy="457200"/>
          </a:xfrm>
        </p:spPr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5924364"/>
            <a:ext cx="2133600" cy="457200"/>
          </a:xfrm>
        </p:spPr>
        <p:txBody>
          <a:bodyPr/>
          <a:lstStyle/>
          <a:p>
            <a:fld id="{043EF1E9-53E4-41E2-9500-ACB2624B5CD6}" type="slidenum">
              <a:rPr lang="en-US" altLang="en-US" smtClean="0"/>
              <a:pPr/>
              <a:t>22</a:t>
            </a:fld>
            <a:endParaRPr lang="en-US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94CF785-3684-4875-8E4E-9E56B158CCB1}"/>
              </a:ext>
            </a:extLst>
          </p:cNvPr>
          <p:cNvSpPr/>
          <p:nvPr/>
        </p:nvSpPr>
        <p:spPr>
          <a:xfrm>
            <a:off x="233518" y="1844824"/>
            <a:ext cx="8676964" cy="400879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165100" indent="393700" algn="just">
              <a:spcBef>
                <a:spcPts val="0"/>
              </a:spcBef>
              <a:spcAft>
                <a:spcPts val="280"/>
              </a:spcAft>
            </a:pPr>
            <a:r>
              <a:rPr lang="bg-BG" sz="1800" dirty="0">
                <a:solidFill>
                  <a:srgbClr val="000000"/>
                </a:solidFill>
                <a:latin typeface="Segoe UI" panose="020B0502040204020203" pitchFamily="34" charset="0"/>
                <a:ea typeface="Arial Unicode MS" panose="020B0604020202020204" pitchFamily="34" charset="-128"/>
                <a:cs typeface="Segoe UI" panose="020B0502040204020203" pitchFamily="34" charset="0"/>
              </a:rPr>
              <a:t>В неврологията и психиатрията често се използва т.нар. </a:t>
            </a:r>
            <a:r>
              <a:rPr lang="bg-BG" sz="1800" b="1" i="1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електросън,</a:t>
            </a:r>
            <a:r>
              <a:rPr lang="bg-BG" sz="1800" dirty="0">
                <a:solidFill>
                  <a:srgbClr val="000000"/>
                </a:solidFill>
                <a:latin typeface="Segoe UI" panose="020B0502040204020203" pitchFamily="34" charset="0"/>
                <a:ea typeface="Franklin Gothic Book" panose="020B0503020102020204" pitchFamily="34" charset="0"/>
                <a:cs typeface="Segoe UI" panose="020B0502040204020203" pitchFamily="34" charset="0"/>
              </a:rPr>
              <a:t> </a:t>
            </a:r>
            <a:r>
              <a:rPr lang="bg-BG" sz="1800" dirty="0">
                <a:solidFill>
                  <a:srgbClr val="000000"/>
                </a:solidFill>
                <a:latin typeface="Segoe UI" panose="020B0502040204020203" pitchFamily="34" charset="0"/>
                <a:ea typeface="Arial Unicode MS" panose="020B0604020202020204" pitchFamily="34" charset="-128"/>
                <a:cs typeface="Segoe UI" panose="020B0502040204020203" pitchFamily="34" charset="0"/>
              </a:rPr>
              <a:t>при който върху главния мозък на пациента се въздейства със слаби импулсни токове, предизвикващи разлято задържане, което постепенно преминава в обикновен сън. Импулсният ток въздейства непосредствено върху подкоровостволовата област мозъка. За такава цел се използват обикновено правоъгълни импулси с честота от 20 до 250 </a:t>
            </a:r>
            <a:r>
              <a:rPr lang="en-US" sz="1800" dirty="0">
                <a:solidFill>
                  <a:srgbClr val="000000"/>
                </a:solidFill>
                <a:latin typeface="Segoe UI" panose="020B0502040204020203" pitchFamily="34" charset="0"/>
                <a:ea typeface="Arial Unicode MS" panose="020B0604020202020204" pitchFamily="34" charset="-128"/>
                <a:cs typeface="Segoe UI" panose="020B0502040204020203" pitchFamily="34" charset="0"/>
              </a:rPr>
              <a:t>Hz, </a:t>
            </a:r>
            <a:r>
              <a:rPr lang="bg-BG" sz="1800" dirty="0">
                <a:solidFill>
                  <a:srgbClr val="000000"/>
                </a:solidFill>
                <a:latin typeface="Segoe UI" panose="020B0502040204020203" pitchFamily="34" charset="0"/>
                <a:ea typeface="Arial Unicode MS" panose="020B0604020202020204" pitchFamily="34" charset="-128"/>
                <a:cs typeface="Segoe UI" panose="020B0502040204020203" pitchFamily="34" charset="0"/>
              </a:rPr>
              <a:t>напрежение около 30 V и продължителност около 1 </a:t>
            </a:r>
            <a:r>
              <a:rPr lang="en-US" sz="1800" dirty="0">
                <a:solidFill>
                  <a:srgbClr val="000000"/>
                </a:solidFill>
                <a:latin typeface="Segoe UI" panose="020B0502040204020203" pitchFamily="34" charset="0"/>
                <a:ea typeface="Arial Unicode MS" panose="020B0604020202020204" pitchFamily="34" charset="-128"/>
                <a:cs typeface="Segoe UI" panose="020B0502040204020203" pitchFamily="34" charset="0"/>
              </a:rPr>
              <a:t>ms </a:t>
            </a:r>
            <a:r>
              <a:rPr lang="bg-BG" sz="1800" dirty="0">
                <a:solidFill>
                  <a:srgbClr val="000000"/>
                </a:solidFill>
                <a:latin typeface="Segoe UI" panose="020B0502040204020203" pitchFamily="34" charset="0"/>
                <a:ea typeface="Arial Unicode MS" panose="020B0604020202020204" pitchFamily="34" charset="-128"/>
                <a:cs typeface="Segoe UI" panose="020B0502040204020203" pitchFamily="34" charset="0"/>
              </a:rPr>
              <a:t>(максимална сила на протичащия импулсен ток - около 1 </a:t>
            </a:r>
            <a:r>
              <a:rPr lang="en-US" sz="1800" dirty="0">
                <a:solidFill>
                  <a:srgbClr val="000000"/>
                </a:solidFill>
                <a:latin typeface="Segoe UI" panose="020B0502040204020203" pitchFamily="34" charset="0"/>
                <a:ea typeface="Arial Unicode MS" panose="020B0604020202020204" pitchFamily="34" charset="-128"/>
                <a:cs typeface="Segoe UI" panose="020B0502040204020203" pitchFamily="34" charset="0"/>
              </a:rPr>
              <a:t>mA</a:t>
            </a:r>
            <a:r>
              <a:rPr lang="bg-BG" sz="1800" dirty="0">
                <a:solidFill>
                  <a:srgbClr val="000000"/>
                </a:solidFill>
                <a:latin typeface="Segoe UI" panose="020B0502040204020203" pitchFamily="34" charset="0"/>
                <a:ea typeface="Arial Unicode MS" panose="020B0604020202020204" pitchFamily="34" charset="-128"/>
                <a:cs typeface="Segoe UI" panose="020B0502040204020203" pitchFamily="34" charset="0"/>
              </a:rPr>
              <a:t>. Електродите се разполагат контактно: едната двойка върху очите, а втората - в шийната област </a:t>
            </a:r>
            <a:r>
              <a:rPr lang="en-US" sz="1800" i="1" dirty="0">
                <a:solidFill>
                  <a:srgbClr val="000000"/>
                </a:solidFill>
                <a:latin typeface="Segoe UI" panose="020B0502040204020203" pitchFamily="34" charset="0"/>
                <a:ea typeface="Franklin Gothic Book" panose="020B0503020102020204" pitchFamily="34" charset="0"/>
                <a:cs typeface="Segoe UI" panose="020B0502040204020203" pitchFamily="34" charset="0"/>
              </a:rPr>
              <a:t>(pro </a:t>
            </a:r>
            <a:r>
              <a:rPr lang="en-US" sz="1800" i="1" dirty="0" err="1">
                <a:solidFill>
                  <a:srgbClr val="000000"/>
                </a:solidFill>
                <a:latin typeface="Segoe UI" panose="020B0502040204020203" pitchFamily="34" charset="0"/>
                <a:ea typeface="Franklin Gothic Book" panose="020B0503020102020204" pitchFamily="34" charset="0"/>
                <a:cs typeface="Segoe UI" panose="020B0502040204020203" pitchFamily="34" charset="0"/>
              </a:rPr>
              <a:t>mastoidei</a:t>
            </a:r>
            <a:r>
              <a:rPr lang="en-US" sz="1800" i="1" dirty="0">
                <a:solidFill>
                  <a:srgbClr val="000000"/>
                </a:solidFill>
                <a:latin typeface="Segoe UI" panose="020B0502040204020203" pitchFamily="34" charset="0"/>
                <a:ea typeface="Franklin Gothic Book" panose="020B0503020102020204" pitchFamily="34" charset="0"/>
                <a:cs typeface="Segoe UI" panose="020B0502040204020203" pitchFamily="34" charset="0"/>
              </a:rPr>
              <a:t>).</a:t>
            </a:r>
            <a:endParaRPr lang="en-US" sz="1800" dirty="0">
              <a:solidFill>
                <a:srgbClr val="000000"/>
              </a:solidFill>
              <a:latin typeface="Segoe UI" panose="020B0502040204020203" pitchFamily="34" charset="0"/>
              <a:ea typeface="Arial Unicode MS" panose="020B0604020202020204" pitchFamily="34" charset="-128"/>
              <a:cs typeface="Segoe UI" panose="020B0502040204020203" pitchFamily="34" charset="0"/>
            </a:endParaRPr>
          </a:p>
          <a:p>
            <a:pPr marL="0" marR="0" indent="393700" algn="just">
              <a:spcBef>
                <a:spcPts val="0"/>
              </a:spcBef>
              <a:spcAft>
                <a:spcPts val="1920"/>
              </a:spcAft>
            </a:pPr>
            <a:r>
              <a:rPr lang="bg-BG" sz="1800" dirty="0">
                <a:solidFill>
                  <a:srgbClr val="000000"/>
                </a:solidFill>
                <a:latin typeface="Segoe UI" panose="020B0502040204020203" pitchFamily="34" charset="0"/>
                <a:ea typeface="Arial Unicode MS" panose="020B0604020202020204" pitchFamily="34" charset="-128"/>
                <a:cs typeface="Segoe UI" panose="020B0502040204020203" pitchFamily="34" charset="0"/>
              </a:rPr>
              <a:t>Електросънят подпомага възстановяването на нарушените невро-хуморални, невро-съдови и невро-ендокринни системи. Нормализират се основните процеси на висшата нервна дейност. Снижава емоционалното напрежение, увеличава се умствената и физическа работоспособност, понижава артериалното налягане.</a:t>
            </a:r>
            <a:endParaRPr lang="en-US" sz="1800" dirty="0">
              <a:solidFill>
                <a:srgbClr val="000000"/>
              </a:solidFill>
              <a:latin typeface="Segoe UI" panose="020B0502040204020203" pitchFamily="34" charset="0"/>
              <a:ea typeface="Arial Unicode MS" panose="020B0604020202020204" pitchFamily="34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08224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EA2084A-CA4B-4D06-ABF4-0F57EF2D6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A34BC0E7-37B2-4B7C-9F95-E12E9D3FC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23</a:t>
            </a:fld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AD14B18-2369-4E95-9FCE-98E4762A7A88}"/>
              </a:ext>
            </a:extLst>
          </p:cNvPr>
          <p:cNvSpPr/>
          <p:nvPr/>
        </p:nvSpPr>
        <p:spPr>
          <a:xfrm>
            <a:off x="563216" y="238527"/>
            <a:ext cx="7056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400" b="1" dirty="0">
                <a:latin typeface="+mj-lt"/>
                <a:cs typeface="Segoe UI" panose="020B0502040204020203" pitchFamily="34" charset="0"/>
              </a:rPr>
              <a:t>ПРИЛОЖЕНИЯ ЗА ТЕРАПИЯ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3E88350-168B-437C-8CDB-5FEED81FEB30}"/>
              </a:ext>
            </a:extLst>
          </p:cNvPr>
          <p:cNvSpPr/>
          <p:nvPr/>
        </p:nvSpPr>
        <p:spPr>
          <a:xfrm>
            <a:off x="696949" y="656692"/>
            <a:ext cx="705678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200" b="1" i="1" dirty="0">
                <a:latin typeface="+mj-lt"/>
                <a:cs typeface="Segoe UI" panose="020B0502040204020203" pitchFamily="34" charset="0"/>
              </a:rPr>
              <a:t>Нискочестотни периодични импулсни токове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DD9628D-59C3-4570-977C-E220429ED9FB}"/>
              </a:ext>
            </a:extLst>
          </p:cNvPr>
          <p:cNvGrpSpPr/>
          <p:nvPr/>
        </p:nvGrpSpPr>
        <p:grpSpPr>
          <a:xfrm>
            <a:off x="215516" y="1185716"/>
            <a:ext cx="7668852" cy="5062684"/>
            <a:chOff x="215516" y="1185716"/>
            <a:chExt cx="7668852" cy="506268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CEF86067-773C-40EE-9192-73225A33DA5B}"/>
                </a:ext>
              </a:extLst>
            </p:cNvPr>
            <p:cNvSpPr/>
            <p:nvPr/>
          </p:nvSpPr>
          <p:spPr>
            <a:xfrm>
              <a:off x="318865" y="3392996"/>
              <a:ext cx="7453535" cy="280076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indent="393700" algn="just">
                <a:spcBef>
                  <a:spcPts val="0"/>
                </a:spcBef>
                <a:spcAft>
                  <a:spcPts val="0"/>
                </a:spcAft>
              </a:pPr>
              <a:r>
                <a:rPr lang="bg-BG" sz="1600" dirty="0">
                  <a:latin typeface="Segoe UI" panose="020B0502040204020203" pitchFamily="34" charset="0"/>
                  <a:ea typeface="Franklin Gothic Book" panose="020B0503020102020204" pitchFamily="34" charset="0"/>
                  <a:cs typeface="Segoe UI" panose="020B0502040204020203" pitchFamily="34" charset="0"/>
                </a:rPr>
                <a:t>За терапевтични цели се използват нискочестотни импулсни токове с честоти до 120 </a:t>
              </a:r>
              <a:r>
                <a:rPr lang="en-US" sz="1600" dirty="0">
                  <a:latin typeface="Segoe UI" panose="020B0502040204020203" pitchFamily="34" charset="0"/>
                  <a:ea typeface="Franklin Gothic Book" panose="020B0503020102020204" pitchFamily="34" charset="0"/>
                  <a:cs typeface="Segoe UI" panose="020B0502040204020203" pitchFamily="34" charset="0"/>
                </a:rPr>
                <a:t>Hz. </a:t>
              </a:r>
              <a:r>
                <a:rPr lang="bg-BG" sz="1600" dirty="0">
                  <a:latin typeface="Segoe UI" panose="020B0502040204020203" pitchFamily="34" charset="0"/>
                  <a:ea typeface="Franklin Gothic Book" panose="020B0503020102020204" pitchFamily="34" charset="0"/>
                  <a:cs typeface="Segoe UI" panose="020B0502040204020203" pitchFamily="34" charset="0"/>
                </a:rPr>
                <a:t>Импулсите честота до 10 </a:t>
              </a:r>
              <a:r>
                <a:rPr lang="en-US" sz="1600" dirty="0">
                  <a:latin typeface="Segoe UI" panose="020B0502040204020203" pitchFamily="34" charset="0"/>
                  <a:ea typeface="Franklin Gothic Book" panose="020B0503020102020204" pitchFamily="34" charset="0"/>
                  <a:cs typeface="Segoe UI" panose="020B0502040204020203" pitchFamily="34" charset="0"/>
                </a:rPr>
                <a:t>Hz </a:t>
              </a:r>
              <a:r>
                <a:rPr lang="bg-BG" sz="1600" dirty="0">
                  <a:latin typeface="Segoe UI" panose="020B0502040204020203" pitchFamily="34" charset="0"/>
                  <a:ea typeface="Franklin Gothic Book" panose="020B0503020102020204" pitchFamily="34" charset="0"/>
                  <a:cs typeface="Segoe UI" panose="020B0502040204020203" pitchFamily="34" charset="0"/>
                </a:rPr>
                <a:t>влияят </a:t>
              </a:r>
              <a:r>
                <a:rPr lang="bg-BG" sz="1600" i="1" dirty="0">
                  <a:solidFill>
                    <a:srgbClr val="000000"/>
                  </a:solidFill>
                  <a:latin typeface="Segoe UI" panose="020B0502040204020203" pitchFamily="34" charset="0"/>
                  <a:ea typeface="Franklin Gothic Book" panose="020B0503020102020204" pitchFamily="34" charset="0"/>
                  <a:cs typeface="Segoe UI" panose="020B0502040204020203" pitchFamily="34" charset="0"/>
                </a:rPr>
                <a:t>стимулиращо</a:t>
              </a:r>
              <a:r>
                <a:rPr lang="bg-BG" sz="1600" dirty="0">
                  <a:latin typeface="Segoe UI" panose="020B0502040204020203" pitchFamily="34" charset="0"/>
                  <a:ea typeface="Franklin Gothic Book" panose="020B0503020102020204" pitchFamily="34" charset="0"/>
                  <a:cs typeface="Segoe UI" panose="020B0502040204020203" pitchFamily="34" charset="0"/>
                </a:rPr>
                <a:t> върху мускулите, с честота от 30 до 60 </a:t>
              </a:r>
              <a:r>
                <a:rPr lang="en-US" sz="1600" dirty="0">
                  <a:latin typeface="Segoe UI" panose="020B0502040204020203" pitchFamily="34" charset="0"/>
                  <a:ea typeface="Franklin Gothic Book" panose="020B0503020102020204" pitchFamily="34" charset="0"/>
                  <a:cs typeface="Segoe UI" panose="020B0502040204020203" pitchFamily="34" charset="0"/>
                </a:rPr>
                <a:t>Hz </a:t>
              </a:r>
              <a:r>
                <a:rPr lang="bg-BG" sz="1600" dirty="0">
                  <a:latin typeface="Segoe UI" panose="020B0502040204020203" pitchFamily="34" charset="0"/>
                  <a:ea typeface="Franklin Gothic Book" panose="020B0503020102020204" pitchFamily="34" charset="0"/>
                  <a:cs typeface="Segoe UI" panose="020B0502040204020203" pitchFamily="34" charset="0"/>
                </a:rPr>
                <a:t>имат </a:t>
              </a:r>
              <a:r>
                <a:rPr lang="bg-BG" sz="1600" i="1" dirty="0">
                  <a:solidFill>
                    <a:srgbClr val="000000"/>
                  </a:solidFill>
                  <a:latin typeface="Segoe UI" panose="020B0502040204020203" pitchFamily="34" charset="0"/>
                  <a:ea typeface="Franklin Gothic Book" panose="020B0503020102020204" pitchFamily="34" charset="0"/>
                  <a:cs typeface="Segoe UI" panose="020B0502040204020203" pitchFamily="34" charset="0"/>
                </a:rPr>
                <a:t>трениращо</a:t>
              </a:r>
              <a:r>
                <a:rPr lang="bg-BG" sz="1600" dirty="0">
                  <a:latin typeface="Segoe UI" panose="020B0502040204020203" pitchFamily="34" charset="0"/>
                  <a:ea typeface="Franklin Gothic Book" panose="020B0503020102020204" pitchFamily="34" charset="0"/>
                  <a:cs typeface="Segoe UI" panose="020B0502040204020203" pitchFamily="34" charset="0"/>
                </a:rPr>
                <a:t> въздействие върху тях, а импулси с честоти от 90 до 120 </a:t>
              </a:r>
              <a:r>
                <a:rPr lang="en-US" sz="1600" dirty="0">
                  <a:latin typeface="Segoe UI" panose="020B0502040204020203" pitchFamily="34" charset="0"/>
                  <a:ea typeface="Franklin Gothic Book" panose="020B0503020102020204" pitchFamily="34" charset="0"/>
                  <a:cs typeface="Segoe UI" panose="020B0502040204020203" pitchFamily="34" charset="0"/>
                </a:rPr>
                <a:t>Hz </a:t>
              </a:r>
              <a:r>
                <a:rPr lang="bg-BG" sz="1600" dirty="0">
                  <a:latin typeface="Segoe UI" panose="020B0502040204020203" pitchFamily="34" charset="0"/>
                  <a:ea typeface="Franklin Gothic Book" panose="020B0503020102020204" pitchFamily="34" charset="0"/>
                  <a:cs typeface="Segoe UI" panose="020B0502040204020203" pitchFamily="34" charset="0"/>
                </a:rPr>
                <a:t>действат </a:t>
              </a:r>
              <a:r>
                <a:rPr lang="bg-BG" sz="1600" i="1" dirty="0">
                  <a:solidFill>
                    <a:srgbClr val="000000"/>
                  </a:solidFill>
                  <a:latin typeface="Segoe UI" panose="020B0502040204020203" pitchFamily="34" charset="0"/>
                  <a:ea typeface="Franklin Gothic Book" panose="020B0503020102020204" pitchFamily="34" charset="0"/>
                  <a:cs typeface="Segoe UI" panose="020B0502040204020203" pitchFamily="34" charset="0"/>
                </a:rPr>
                <a:t>обезболяващо.</a:t>
              </a:r>
              <a:r>
                <a:rPr lang="bg-BG" sz="1600" dirty="0">
                  <a:latin typeface="Segoe UI" panose="020B0502040204020203" pitchFamily="34" charset="0"/>
                  <a:ea typeface="Franklin Gothic Book" panose="020B0503020102020204" pitchFamily="34" charset="0"/>
                  <a:cs typeface="Segoe UI" panose="020B0502040204020203" pitchFamily="34" charset="0"/>
                </a:rPr>
                <a:t> Прилагат се импулси с различна форма и големина, както и пакети от импулси, последвани от паузи. Тези токове са в състояние да предизвикат съкращаване на мускулите при едновременно рефлекторно засилване на кръвообращението и обменно- трофичните процеси. Нискочестотните импулсни токове се използват за стимулация на мускули, за възстановяване на перисталтиката на стомашно-чревния тракт, за подобряване трофиката след хирургични интервенции и пр.</a:t>
              </a:r>
              <a:endParaRPr lang="en-US" sz="1600" dirty="0">
                <a:latin typeface="Segoe UI" panose="020B0502040204020203" pitchFamily="34" charset="0"/>
                <a:ea typeface="Franklin Gothic Book" panose="020B0503020102020204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45FF412A-7FDA-4E3B-9FB5-B71AE5FA96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60000">
              <a:off x="1638152" y="1231686"/>
              <a:ext cx="5095875" cy="2162175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7F0B22D7-56DC-4B50-87F4-EEAB690DFDDF}"/>
                </a:ext>
              </a:extLst>
            </p:cNvPr>
            <p:cNvSpPr/>
            <p:nvPr/>
          </p:nvSpPr>
          <p:spPr>
            <a:xfrm>
              <a:off x="215516" y="1185716"/>
              <a:ext cx="7668852" cy="5062684"/>
            </a:xfrm>
            <a:prstGeom prst="rect">
              <a:avLst/>
            </a:prstGeom>
            <a:noFill/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7634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24</a:t>
            </a:fld>
            <a:endParaRPr lang="en-US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5CE1B09-ED14-4C81-932E-A3A027D4B1CF}"/>
              </a:ext>
            </a:extLst>
          </p:cNvPr>
          <p:cNvSpPr/>
          <p:nvPr/>
        </p:nvSpPr>
        <p:spPr>
          <a:xfrm>
            <a:off x="472988" y="2456892"/>
            <a:ext cx="7449915" cy="3416320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indent="368300" algn="just">
              <a:spcBef>
                <a:spcPts val="0"/>
              </a:spcBef>
              <a:spcAft>
                <a:spcPts val="760"/>
              </a:spcAft>
            </a:pPr>
            <a:r>
              <a:rPr lang="bg-BG" sz="1800" dirty="0">
                <a:latin typeface="Segoe UI" panose="020B0502040204020203" pitchFamily="34" charset="0"/>
                <a:ea typeface="Franklin Gothic Book" panose="020B0503020102020204" pitchFamily="34" charset="0"/>
                <a:cs typeface="Segoe UI" panose="020B0502040204020203" pitchFamily="34" charset="0"/>
              </a:rPr>
              <a:t>При лечение на възпалителни процеси, невралгии, неврити, артрити и при стоматологични заболявания се прилагат нискочестотни апериодични импулсни токове. Методът се нарича още </a:t>
            </a:r>
            <a:r>
              <a:rPr lang="bg-BG" sz="1800" i="1" dirty="0">
                <a:latin typeface="Segoe UI" panose="020B0502040204020203" pitchFamily="34" charset="0"/>
                <a:ea typeface="Franklin Gothic Book" panose="020B0503020102020204" pitchFamily="34" charset="0"/>
                <a:cs typeface="Segoe UI" panose="020B0502040204020203" pitchFamily="34" charset="0"/>
              </a:rPr>
              <a:t>флуктоаризация</a:t>
            </a:r>
            <a:r>
              <a:rPr lang="bg-BG" sz="1800" dirty="0">
                <a:latin typeface="Segoe UI" panose="020B0502040204020203" pitchFamily="34" charset="0"/>
                <a:ea typeface="Franklin Gothic Book" panose="020B0503020102020204" pitchFamily="34" charset="0"/>
                <a:cs typeface="Segoe UI" panose="020B0502040204020203" pitchFamily="34" charset="0"/>
              </a:rPr>
              <a:t>. Това е електролечение, при което се използва непериодичен импулсен ток с ниско напрежение (до 100 V), с хаотично меняща се честота (от 30 до 200 </a:t>
            </a:r>
            <a:r>
              <a:rPr lang="en-US" sz="1800" dirty="0">
                <a:latin typeface="Segoe UI" panose="020B0502040204020203" pitchFamily="34" charset="0"/>
                <a:ea typeface="Franklin Gothic Book" panose="020B0503020102020204" pitchFamily="34" charset="0"/>
                <a:cs typeface="Segoe UI" panose="020B0502040204020203" pitchFamily="34" charset="0"/>
              </a:rPr>
              <a:t>Hz) </a:t>
            </a:r>
            <a:r>
              <a:rPr lang="bg-BG" sz="1800" dirty="0">
                <a:latin typeface="Segoe UI" panose="020B0502040204020203" pitchFamily="34" charset="0"/>
                <a:ea typeface="Franklin Gothic Book" panose="020B0503020102020204" pitchFamily="34" charset="0"/>
                <a:cs typeface="Segoe UI" panose="020B0502040204020203" pitchFamily="34" charset="0"/>
              </a:rPr>
              <a:t>и амплитуда (плътност на тока до 3 </a:t>
            </a:r>
            <a:r>
              <a:rPr lang="en-US" sz="1800" dirty="0">
                <a:latin typeface="Segoe UI" panose="020B0502040204020203" pitchFamily="34" charset="0"/>
                <a:ea typeface="Franklin Gothic Book" panose="020B0503020102020204" pitchFamily="34" charset="0"/>
                <a:cs typeface="Segoe UI" panose="020B0502040204020203" pitchFamily="34" charset="0"/>
              </a:rPr>
              <a:t>mA/cm</a:t>
            </a:r>
            <a:r>
              <a:rPr lang="en-US" sz="1800" baseline="30000" dirty="0">
                <a:latin typeface="Segoe UI" panose="020B0502040204020203" pitchFamily="34" charset="0"/>
                <a:ea typeface="Franklin Gothic Book" panose="020B0503020102020204" pitchFamily="34" charset="0"/>
                <a:cs typeface="Segoe UI" panose="020B0502040204020203" pitchFamily="34" charset="0"/>
              </a:rPr>
              <a:t>2</a:t>
            </a:r>
            <a:r>
              <a:rPr lang="en-US" sz="1800" dirty="0">
                <a:latin typeface="Segoe UI" panose="020B0502040204020203" pitchFamily="34" charset="0"/>
                <a:ea typeface="Franklin Gothic Book" panose="020B0503020102020204" pitchFamily="34" charset="0"/>
                <a:cs typeface="Segoe UI" panose="020B0502040204020203" pitchFamily="34" charset="0"/>
              </a:rPr>
              <a:t>). </a:t>
            </a:r>
            <a:r>
              <a:rPr lang="bg-BG" sz="1800" dirty="0">
                <a:latin typeface="Segoe UI" panose="020B0502040204020203" pitchFamily="34" charset="0"/>
                <a:ea typeface="Franklin Gothic Book" panose="020B0503020102020204" pitchFamily="34" charset="0"/>
                <a:cs typeface="Segoe UI" panose="020B0502040204020203" pitchFamily="34" charset="0"/>
              </a:rPr>
              <a:t>Предимство на този вид токове е, че към тях не настъпва бърза адаптация на организма. Флуктоаризацията усилва кръвния и </a:t>
            </a:r>
            <a:r>
              <a:rPr lang="bg-BG" sz="1800" dirty="0" err="1">
                <a:latin typeface="Segoe UI" panose="020B0502040204020203" pitchFamily="34" charset="0"/>
                <a:ea typeface="Franklin Gothic Book" panose="020B0503020102020204" pitchFamily="34" charset="0"/>
                <a:cs typeface="Segoe UI" panose="020B0502040204020203" pitchFamily="34" charset="0"/>
              </a:rPr>
              <a:t>лимфотока</a:t>
            </a:r>
            <a:r>
              <a:rPr lang="bg-BG" sz="1800" dirty="0">
                <a:latin typeface="Segoe UI" panose="020B0502040204020203" pitchFamily="34" charset="0"/>
                <a:ea typeface="Franklin Gothic Book" panose="020B0503020102020204" pitchFamily="34" charset="0"/>
                <a:cs typeface="Segoe UI" panose="020B0502040204020203" pitchFamily="34" charset="0"/>
              </a:rPr>
              <a:t> с </a:t>
            </a:r>
            <a:r>
              <a:rPr lang="bg-BG" sz="1800" i="1" dirty="0">
                <a:solidFill>
                  <a:srgbClr val="000000"/>
                </a:solidFill>
                <a:latin typeface="Segoe UI" panose="020B0502040204020203" pitchFamily="34" charset="0"/>
                <a:ea typeface="Franklin Gothic Book" panose="020B0503020102020204" pitchFamily="34" charset="0"/>
                <a:cs typeface="Segoe UI" panose="020B0502040204020203" pitchFamily="34" charset="0"/>
              </a:rPr>
              <a:t>леко</a:t>
            </a:r>
            <a:r>
              <a:rPr lang="en-US" sz="1800" dirty="0">
                <a:latin typeface="Segoe UI" panose="020B0502040204020203" pitchFamily="34" charset="0"/>
                <a:ea typeface="Franklin Gothic Book" panose="020B0503020102020204" pitchFamily="34" charset="0"/>
                <a:cs typeface="Segoe UI" panose="020B0502040204020203" pitchFamily="34" charset="0"/>
              </a:rPr>
              <a:t> </a:t>
            </a:r>
            <a:r>
              <a:rPr lang="bg-BG" sz="1800" dirty="0">
                <a:latin typeface="Segoe UI" panose="020B0502040204020203" pitchFamily="34" charset="0"/>
                <a:ea typeface="Franklin Gothic Book" panose="020B0503020102020204" pitchFamily="34" charset="0"/>
                <a:cs typeface="Segoe UI" panose="020B0502040204020203" pitchFamily="34" charset="0"/>
              </a:rPr>
              <a:t>повишаване на температурата. Увеличава проницаемостта на съдовете и се подобрява трофиката на тъканите, което стимулира тяхната регенерация. Действа противовъзпалително и болкоуспокояващо.</a:t>
            </a:r>
            <a:endParaRPr lang="en-US" sz="1800" dirty="0">
              <a:latin typeface="Segoe UI" panose="020B0502040204020203" pitchFamily="34" charset="0"/>
              <a:ea typeface="Franklin Gothic Book" panose="020B0503020102020204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0F2F0D8-7B08-4C50-89A8-FFD81612D7DF}"/>
              </a:ext>
            </a:extLst>
          </p:cNvPr>
          <p:cNvSpPr/>
          <p:nvPr/>
        </p:nvSpPr>
        <p:spPr>
          <a:xfrm>
            <a:off x="458243" y="1232756"/>
            <a:ext cx="723544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368300" algn="just">
              <a:spcBef>
                <a:spcPts val="450"/>
              </a:spcBef>
              <a:spcAft>
                <a:spcPts val="735"/>
              </a:spcAft>
            </a:pPr>
            <a:r>
              <a:rPr lang="bg-BG" sz="2200" b="1" i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Нискочестотни апериодични импулсни токове</a:t>
            </a:r>
            <a:endParaRPr lang="en-US" sz="2200" b="1" i="1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091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25</a:t>
            </a:fld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03CC3EB-B1E5-4434-A547-71E62AF86692}"/>
              </a:ext>
            </a:extLst>
          </p:cNvPr>
          <p:cNvSpPr/>
          <p:nvPr/>
        </p:nvSpPr>
        <p:spPr>
          <a:xfrm>
            <a:off x="159336" y="680650"/>
            <a:ext cx="7427168" cy="2031325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indent="368300" algn="just">
              <a:spcBef>
                <a:spcPts val="0"/>
              </a:spcBef>
              <a:spcAft>
                <a:spcPts val="580"/>
              </a:spcAft>
            </a:pPr>
            <a:r>
              <a:rPr lang="bg-BG" sz="1800" dirty="0">
                <a:latin typeface="Segoe UI" panose="020B0502040204020203" pitchFamily="34" charset="0"/>
                <a:ea typeface="Franklin Gothic Book" panose="020B0503020102020204" pitchFamily="34" charset="0"/>
                <a:cs typeface="Segoe UI" panose="020B0502040204020203" pitchFamily="34" charset="0"/>
              </a:rPr>
              <a:t>За терапевтични цели се използват и т.нар. </a:t>
            </a:r>
            <a:r>
              <a:rPr lang="bg-BG" sz="1800" dirty="0">
                <a:solidFill>
                  <a:srgbClr val="0070C0"/>
                </a:solidFill>
                <a:latin typeface="Segoe UI" panose="020B0502040204020203" pitchFamily="34" charset="0"/>
                <a:ea typeface="Franklin Gothic Book" panose="020B0503020102020204" pitchFamily="34" charset="0"/>
                <a:cs typeface="Segoe UI" panose="020B0502040204020203" pitchFamily="34" charset="0"/>
              </a:rPr>
              <a:t>диадинамични токове </a:t>
            </a:r>
            <a:r>
              <a:rPr lang="bg-BG" sz="1800" dirty="0">
                <a:latin typeface="Segoe UI" panose="020B0502040204020203" pitchFamily="34" charset="0"/>
                <a:ea typeface="Franklin Gothic Book" panose="020B0503020102020204" pitchFamily="34" charset="0"/>
                <a:cs typeface="Segoe UI" panose="020B0502040204020203" pitchFamily="34" charset="0"/>
              </a:rPr>
              <a:t>(</a:t>
            </a:r>
            <a:r>
              <a:rPr lang="bg-BG" sz="1800" i="1" dirty="0">
                <a:latin typeface="Segoe UI" panose="020B0502040204020203" pitchFamily="34" charset="0"/>
                <a:ea typeface="Franklin Gothic Book" panose="020B0503020102020204" pitchFamily="34" charset="0"/>
                <a:cs typeface="Segoe UI" panose="020B0502040204020203" pitchFamily="34" charset="0"/>
              </a:rPr>
              <a:t>токове на </a:t>
            </a:r>
            <a:r>
              <a:rPr lang="en-US" sz="1800" i="1" dirty="0">
                <a:latin typeface="Segoe UI" panose="020B0502040204020203" pitchFamily="34" charset="0"/>
                <a:ea typeface="Franklin Gothic Book" panose="020B0503020102020204" pitchFamily="34" charset="0"/>
                <a:cs typeface="Segoe UI" panose="020B0502040204020203" pitchFamily="34" charset="0"/>
              </a:rPr>
              <a:t>Bernard</a:t>
            </a:r>
            <a:r>
              <a:rPr lang="en-US" sz="1800" dirty="0">
                <a:latin typeface="Segoe UI" panose="020B0502040204020203" pitchFamily="34" charset="0"/>
                <a:ea typeface="Franklin Gothic Book" panose="020B0503020102020204" pitchFamily="34" charset="0"/>
                <a:cs typeface="Segoe UI" panose="020B0502040204020203" pitchFamily="34" charset="0"/>
              </a:rPr>
              <a:t>), </a:t>
            </a:r>
            <a:r>
              <a:rPr lang="bg-BG" sz="1800" dirty="0">
                <a:latin typeface="Segoe UI" panose="020B0502040204020203" pitchFamily="34" charset="0"/>
                <a:ea typeface="Franklin Gothic Book" panose="020B0503020102020204" pitchFamily="34" charset="0"/>
                <a:cs typeface="Segoe UI" panose="020B0502040204020203" pitchFamily="34" charset="0"/>
              </a:rPr>
              <a:t>получавани чрез еднопътно или двупътно изправяне на променливия ток от електрическата мрежа (честота 50 или 100 </a:t>
            </a:r>
            <a:r>
              <a:rPr lang="en-US" sz="1800" dirty="0">
                <a:latin typeface="Segoe UI" panose="020B0502040204020203" pitchFamily="34" charset="0"/>
                <a:ea typeface="Franklin Gothic Book" panose="020B0503020102020204" pitchFamily="34" charset="0"/>
                <a:cs typeface="Segoe UI" panose="020B0502040204020203" pitchFamily="34" charset="0"/>
              </a:rPr>
              <a:t>Hz) </a:t>
            </a:r>
            <a:r>
              <a:rPr lang="bg-BG" sz="1800" dirty="0">
                <a:latin typeface="Segoe UI" panose="020B0502040204020203" pitchFamily="34" charset="0"/>
                <a:ea typeface="Franklin Gothic Book" panose="020B0503020102020204" pitchFamily="34" charset="0"/>
                <a:cs typeface="Segoe UI" panose="020B0502040204020203" pitchFamily="34" charset="0"/>
              </a:rPr>
              <a:t>с редуцирани напрежение и сила на тока (до 50 </a:t>
            </a:r>
            <a:r>
              <a:rPr lang="en-US" sz="1800" dirty="0">
                <a:latin typeface="Segoe UI" panose="020B0502040204020203" pitchFamily="34" charset="0"/>
                <a:ea typeface="Franklin Gothic Book" panose="020B0503020102020204" pitchFamily="34" charset="0"/>
                <a:cs typeface="Segoe UI" panose="020B0502040204020203" pitchFamily="34" charset="0"/>
              </a:rPr>
              <a:t>mA</a:t>
            </a:r>
            <a:r>
              <a:rPr lang="bg-BG" sz="1800" dirty="0">
                <a:latin typeface="Segoe UI" panose="020B0502040204020203" pitchFamily="34" charset="0"/>
                <a:ea typeface="Franklin Gothic Book" panose="020B0503020102020204" pitchFamily="34" charset="0"/>
                <a:cs typeface="Segoe UI" panose="020B0502040204020203" pitchFamily="34" charset="0"/>
              </a:rPr>
              <a:t>). Те представляват комбинация между постоянен и монополярен импулсен ток с различно съотношение между амплитудите на тези две компоненти.</a:t>
            </a:r>
            <a:endParaRPr lang="en-US" sz="1800" dirty="0">
              <a:latin typeface="Segoe UI" panose="020B0502040204020203" pitchFamily="34" charset="0"/>
              <a:ea typeface="Franklin Gothic Book" panose="020B0503020102020204" pitchFamily="34" charset="0"/>
              <a:cs typeface="Segoe UI" panose="020B050204020402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C3C479F-6079-42DE-9FF4-9607768C945F}"/>
              </a:ext>
            </a:extLst>
          </p:cNvPr>
          <p:cNvSpPr/>
          <p:nvPr/>
        </p:nvSpPr>
        <p:spPr>
          <a:xfrm>
            <a:off x="1835696" y="152400"/>
            <a:ext cx="40744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368300" algn="just">
              <a:spcBef>
                <a:spcPts val="0"/>
              </a:spcBef>
              <a:spcAft>
                <a:spcPts val="160"/>
              </a:spcAft>
            </a:pPr>
            <a:r>
              <a:rPr lang="bg-BG" sz="2400" b="1" i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Диадинамични токове</a:t>
            </a:r>
            <a:endParaRPr lang="en-US" sz="2400" b="1" i="1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9ECEDBCB-0725-48A5-8999-B08FD96814B8}"/>
              </a:ext>
            </a:extLst>
          </p:cNvPr>
          <p:cNvGrpSpPr/>
          <p:nvPr/>
        </p:nvGrpSpPr>
        <p:grpSpPr>
          <a:xfrm>
            <a:off x="159336" y="2773040"/>
            <a:ext cx="8460496" cy="3475360"/>
            <a:chOff x="287524" y="2773040"/>
            <a:chExt cx="8460496" cy="34753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7D4E682C-A2B0-4B96-B1EE-677A6F7DDACA}"/>
                </a:ext>
              </a:extLst>
            </p:cNvPr>
            <p:cNvSpPr/>
            <p:nvPr/>
          </p:nvSpPr>
          <p:spPr>
            <a:xfrm>
              <a:off x="395981" y="4835241"/>
              <a:ext cx="8280920" cy="132343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indent="368300" algn="just">
                <a:spcBef>
                  <a:spcPts val="0"/>
                </a:spcBef>
                <a:spcAft>
                  <a:spcPts val="820"/>
                </a:spcAft>
              </a:pPr>
              <a:r>
                <a:rPr lang="bg-BG" sz="1600" dirty="0">
                  <a:latin typeface="Segoe UI" panose="020B0502040204020203" pitchFamily="34" charset="0"/>
                  <a:ea typeface="Franklin Gothic Book" panose="020B0503020102020204" pitchFamily="34" charset="0"/>
                  <a:cs typeface="Segoe UI" panose="020B0502040204020203" pitchFamily="34" charset="0"/>
                </a:rPr>
                <a:t>Създадени са различни апарати за тяхното генериране, например </a:t>
              </a:r>
              <a:r>
                <a:rPr lang="en-US" sz="1600" dirty="0" err="1">
                  <a:latin typeface="Segoe UI" panose="020B0502040204020203" pitchFamily="34" charset="0"/>
                  <a:ea typeface="Franklin Gothic Book" panose="020B0503020102020204" pitchFamily="34" charset="0"/>
                  <a:cs typeface="Segoe UI" panose="020B0502040204020203" pitchFamily="34" charset="0"/>
                </a:rPr>
                <a:t>Diadynamik</a:t>
              </a:r>
              <a:r>
                <a:rPr lang="en-US" sz="1600" dirty="0">
                  <a:latin typeface="Segoe UI" panose="020B0502040204020203" pitchFamily="34" charset="0"/>
                  <a:ea typeface="Franklin Gothic Book" panose="020B0503020102020204" pitchFamily="34" charset="0"/>
                  <a:cs typeface="Segoe UI" panose="020B0502040204020203" pitchFamily="34" charset="0"/>
                </a:rPr>
                <a:t> </a:t>
              </a:r>
              <a:r>
                <a:rPr lang="bg-BG" sz="1600" dirty="0">
                  <a:latin typeface="Segoe UI" panose="020B0502040204020203" pitchFamily="34" charset="0"/>
                  <a:ea typeface="Franklin Gothic Book" panose="020B0503020102020204" pitchFamily="34" charset="0"/>
                  <a:cs typeface="Segoe UI" panose="020B0502040204020203" pitchFamily="34" charset="0"/>
                </a:rPr>
                <a:t>- Франция, </a:t>
              </a:r>
              <a:r>
                <a:rPr lang="bg-BG" sz="1600" dirty="0" err="1">
                  <a:latin typeface="Segoe UI" panose="020B0502040204020203" pitchFamily="34" charset="0"/>
                  <a:ea typeface="Franklin Gothic Book" panose="020B0503020102020204" pitchFamily="34" charset="0"/>
                  <a:cs typeface="Segoe UI" panose="020B0502040204020203" pitchFamily="34" charset="0"/>
                </a:rPr>
                <a:t>Бипулсатор</a:t>
              </a:r>
              <a:r>
                <a:rPr lang="bg-BG" sz="1600" dirty="0">
                  <a:latin typeface="Segoe UI" panose="020B0502040204020203" pitchFamily="34" charset="0"/>
                  <a:ea typeface="Franklin Gothic Book" panose="020B0503020102020204" pitchFamily="34" charset="0"/>
                  <a:cs typeface="Segoe UI" panose="020B0502040204020203" pitchFamily="34" charset="0"/>
                </a:rPr>
                <a:t> и Тонус 2 - България и др. Обикновено те имат няколко режима на генерация: непрекъснат монофазен ток и еднопътно изправен с честота 50 </a:t>
              </a:r>
              <a:r>
                <a:rPr lang="en-US" sz="1600" dirty="0">
                  <a:latin typeface="Segoe UI" panose="020B0502040204020203" pitchFamily="34" charset="0"/>
                  <a:ea typeface="Franklin Gothic Book" panose="020B0503020102020204" pitchFamily="34" charset="0"/>
                  <a:cs typeface="Segoe UI" panose="020B0502040204020203" pitchFamily="34" charset="0"/>
                </a:rPr>
                <a:t>Hz, </a:t>
              </a:r>
              <a:r>
                <a:rPr lang="bg-BG" sz="1600" dirty="0">
                  <a:latin typeface="Segoe UI" panose="020B0502040204020203" pitchFamily="34" charset="0"/>
                  <a:ea typeface="Franklin Gothic Book" panose="020B0503020102020204" pitchFamily="34" charset="0"/>
                  <a:cs typeface="Segoe UI" panose="020B0502040204020203" pitchFamily="34" charset="0"/>
                </a:rPr>
                <a:t>равномерно редуване на монофазен ток с паузи, двуфазен ток (двупътно изправен с честота 100 </a:t>
              </a:r>
              <a:r>
                <a:rPr lang="en-US" sz="1600" dirty="0">
                  <a:latin typeface="Segoe UI" panose="020B0502040204020203" pitchFamily="34" charset="0"/>
                  <a:ea typeface="Franklin Gothic Book" panose="020B0503020102020204" pitchFamily="34" charset="0"/>
                  <a:cs typeface="Segoe UI" panose="020B0502040204020203" pitchFamily="34" charset="0"/>
                </a:rPr>
                <a:t>Hz), </a:t>
              </a:r>
              <a:r>
                <a:rPr lang="bg-BG" sz="1600" dirty="0">
                  <a:latin typeface="Segoe UI" panose="020B0502040204020203" pitchFamily="34" charset="0"/>
                  <a:ea typeface="Franklin Gothic Book" panose="020B0503020102020204" pitchFamily="34" charset="0"/>
                  <a:cs typeface="Segoe UI" panose="020B0502040204020203" pitchFamily="34" charset="0"/>
                </a:rPr>
                <a:t>редуване на монофазен ток с двуфазен и др.</a:t>
              </a:r>
              <a:endParaRPr lang="en-US" sz="1600" dirty="0">
                <a:latin typeface="Segoe UI" panose="020B0502040204020203" pitchFamily="34" charset="0"/>
                <a:ea typeface="Franklin Gothic Book" panose="020B0503020102020204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F09143BC-C3BB-4265-B0CA-3C38C15A65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60000">
              <a:off x="1803800" y="2821205"/>
              <a:ext cx="5536398" cy="1927782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77BD3E6E-1B4F-4FFC-A4A7-22440273EDCA}"/>
                </a:ext>
              </a:extLst>
            </p:cNvPr>
            <p:cNvSpPr/>
            <p:nvPr/>
          </p:nvSpPr>
          <p:spPr>
            <a:xfrm>
              <a:off x="287524" y="2773040"/>
              <a:ext cx="8460496" cy="3475360"/>
            </a:xfrm>
            <a:prstGeom prst="rect">
              <a:avLst/>
            </a:prstGeom>
            <a:noFill/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40896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26</a:t>
            </a:fld>
            <a:endParaRPr lang="en-US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AA47FF5-5D3F-4717-8512-9FF56C6DA5AF}"/>
              </a:ext>
            </a:extLst>
          </p:cNvPr>
          <p:cNvSpPr/>
          <p:nvPr/>
        </p:nvSpPr>
        <p:spPr>
          <a:xfrm>
            <a:off x="233518" y="2348880"/>
            <a:ext cx="8676964" cy="313932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indent="368300" algn="just">
              <a:spcBef>
                <a:spcPts val="0"/>
              </a:spcBef>
              <a:spcAft>
                <a:spcPts val="2300"/>
              </a:spcAft>
            </a:pPr>
            <a:r>
              <a:rPr lang="bg-BG" sz="1800" dirty="0">
                <a:latin typeface="Segoe UI" panose="020B0502040204020203" pitchFamily="34" charset="0"/>
                <a:ea typeface="Franklin Gothic Book" panose="020B0503020102020204" pitchFamily="34" charset="0"/>
                <a:cs typeface="Segoe UI" panose="020B0502040204020203" pitchFamily="34" charset="0"/>
              </a:rPr>
              <a:t>Физиологичното и терапевтично действие на този тип токове най-общо се изразява в техния </a:t>
            </a:r>
            <a:r>
              <a:rPr lang="bg-BG" sz="1800" i="1" dirty="0">
                <a:solidFill>
                  <a:srgbClr val="0070C0"/>
                </a:solidFill>
                <a:latin typeface="Segoe UI" panose="020B0502040204020203" pitchFamily="34" charset="0"/>
                <a:ea typeface="Franklin Gothic Book" panose="020B0503020102020204" pitchFamily="34" charset="0"/>
                <a:cs typeface="Segoe UI" panose="020B0502040204020203" pitchFamily="34" charset="0"/>
              </a:rPr>
              <a:t>възбуждащ и</a:t>
            </a:r>
            <a:r>
              <a:rPr lang="bg-BG" sz="1800" b="1" i="1" dirty="0">
                <a:solidFill>
                  <a:srgbClr val="0070C0"/>
                </a:solidFill>
                <a:latin typeface="Segoe UI" panose="020B0502040204020203" pitchFamily="34" charset="0"/>
                <a:ea typeface="Franklin Gothic Book" panose="020B0503020102020204" pitchFamily="34" charset="0"/>
                <a:cs typeface="Segoe UI" panose="020B0502040204020203" pitchFamily="34" charset="0"/>
              </a:rPr>
              <a:t> </a:t>
            </a:r>
            <a:r>
              <a:rPr lang="bg-BG" sz="1800" i="1" dirty="0">
                <a:solidFill>
                  <a:srgbClr val="0070C0"/>
                </a:solidFill>
                <a:latin typeface="Segoe UI" panose="020B0502040204020203" pitchFamily="34" charset="0"/>
                <a:ea typeface="Franklin Gothic Book" panose="020B0503020102020204" pitchFamily="34" charset="0"/>
                <a:cs typeface="Segoe UI" panose="020B0502040204020203" pitchFamily="34" charset="0"/>
              </a:rPr>
              <a:t>болкоуспокояващ ефект</a:t>
            </a:r>
            <a:r>
              <a:rPr lang="bg-BG" sz="1800" dirty="0">
                <a:latin typeface="Segoe UI" panose="020B0502040204020203" pitchFamily="34" charset="0"/>
                <a:ea typeface="Franklin Gothic Book" panose="020B0503020102020204" pitchFamily="34" charset="0"/>
                <a:cs typeface="Segoe UI" panose="020B0502040204020203" pitchFamily="34" charset="0"/>
              </a:rPr>
              <a:t>. Токовете с честота 50 </a:t>
            </a:r>
            <a:r>
              <a:rPr lang="en-US" sz="1800" dirty="0">
                <a:latin typeface="Segoe UI" panose="020B0502040204020203" pitchFamily="34" charset="0"/>
                <a:ea typeface="Franklin Gothic Book" panose="020B0503020102020204" pitchFamily="34" charset="0"/>
                <a:cs typeface="Segoe UI" panose="020B0502040204020203" pitchFamily="34" charset="0"/>
              </a:rPr>
              <a:t>Hz </a:t>
            </a:r>
            <a:r>
              <a:rPr lang="bg-BG" sz="1800" dirty="0">
                <a:latin typeface="Segoe UI" panose="020B0502040204020203" pitchFamily="34" charset="0"/>
                <a:ea typeface="Franklin Gothic Book" panose="020B0503020102020204" pitchFamily="34" charset="0"/>
                <a:cs typeface="Segoe UI" panose="020B0502040204020203" pitchFamily="34" charset="0"/>
              </a:rPr>
              <a:t>с успех се използват за електрогимнастика и стимулация на денервирани мускули. Те предизвикват мускулни контракции, поради което се използват при лечението на мускулни хипотрофии и леко степенни парези. Токовете с честота 100 </a:t>
            </a:r>
            <a:r>
              <a:rPr lang="en-US" sz="1800" dirty="0">
                <a:latin typeface="Segoe UI" panose="020B0502040204020203" pitchFamily="34" charset="0"/>
                <a:ea typeface="Franklin Gothic Book" panose="020B0503020102020204" pitchFamily="34" charset="0"/>
                <a:cs typeface="Segoe UI" panose="020B0502040204020203" pitchFamily="34" charset="0"/>
              </a:rPr>
              <a:t>Hz </a:t>
            </a:r>
            <a:r>
              <a:rPr lang="bg-BG" sz="1800" dirty="0">
                <a:latin typeface="Segoe UI" panose="020B0502040204020203" pitchFamily="34" charset="0"/>
                <a:ea typeface="Franklin Gothic Book" panose="020B0503020102020204" pitchFamily="34" charset="0"/>
                <a:cs typeface="Segoe UI" panose="020B0502040204020203" pitchFamily="34" charset="0"/>
              </a:rPr>
              <a:t>водят до потискане на болкови синдроми. Затова тези токове се прилагат с добра ефективност при лечението на невралгии, неврити, радикулити и др. Тъй като са комбинация от постоянен и импулсен монополярен ток диадинамичните токове могат да се използват и за </a:t>
            </a:r>
            <a:r>
              <a:rPr lang="bg-BG" sz="1800" b="1" dirty="0">
                <a:solidFill>
                  <a:srgbClr val="000000"/>
                </a:solidFill>
                <a:latin typeface="Segoe UI" panose="020B0502040204020203" pitchFamily="34" charset="0"/>
                <a:ea typeface="Franklin Gothic Book" panose="020B0503020102020204" pitchFamily="34" charset="0"/>
                <a:cs typeface="Segoe UI" panose="020B0502040204020203" pitchFamily="34" charset="0"/>
              </a:rPr>
              <a:t>диадинамофореза </a:t>
            </a:r>
            <a:r>
              <a:rPr lang="bg-BG" sz="1800" dirty="0">
                <a:latin typeface="Segoe UI" panose="020B0502040204020203" pitchFamily="34" charset="0"/>
                <a:ea typeface="Franklin Gothic Book" panose="020B0503020102020204" pitchFamily="34" charset="0"/>
                <a:cs typeface="Segoe UI" panose="020B0502040204020203" pitchFamily="34" charset="0"/>
              </a:rPr>
              <a:t>- електрофоретично въвеждане на локални анестетици и лекарствени вещества (новокаин, лидокаин, нивалин и др.).</a:t>
            </a:r>
            <a:endParaRPr lang="en-US" sz="1800" dirty="0">
              <a:latin typeface="Segoe UI" panose="020B0502040204020203" pitchFamily="34" charset="0"/>
              <a:ea typeface="Franklin Gothic Book" panose="020B050302010202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9800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4FA3DEB-1D12-4569-9FDB-C108DC1C4DE0}"/>
              </a:ext>
            </a:extLst>
          </p:cNvPr>
          <p:cNvSpPr/>
          <p:nvPr/>
        </p:nvSpPr>
        <p:spPr>
          <a:xfrm>
            <a:off x="290606" y="723968"/>
            <a:ext cx="7343210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indent="393700" algn="just">
              <a:spcBef>
                <a:spcPts val="0"/>
              </a:spcBef>
              <a:spcAft>
                <a:spcPts val="0"/>
              </a:spcAft>
            </a:pPr>
            <a:r>
              <a:rPr lang="bg-BG" sz="1800" dirty="0">
                <a:latin typeface="Segoe UI" panose="020B0502040204020203" pitchFamily="34" charset="0"/>
                <a:ea typeface="Franklin Gothic Book" panose="020B0503020102020204" pitchFamily="34" charset="0"/>
                <a:cs typeface="Segoe UI" panose="020B0502040204020203" pitchFamily="34" charset="0"/>
              </a:rPr>
              <a:t>Импулсните токове най-често представляват периодично повтарящи се единични токови импулси или групи от импулси, но могат да се състоят и от непериодично следващи импулси. Тези токове също могат да бъдат модулирани по амплитуда или честота.</a:t>
            </a:r>
            <a:endParaRPr lang="en-US" sz="1800" dirty="0">
              <a:latin typeface="Segoe UI" panose="020B0502040204020203" pitchFamily="34" charset="0"/>
              <a:ea typeface="Franklin Gothic Book" panose="020B0503020102020204" pitchFamily="34" charset="0"/>
              <a:cs typeface="Segoe UI" panose="020B0502040204020203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925F760D-193A-47E4-9309-ABCBF2C0F734}"/>
              </a:ext>
            </a:extLst>
          </p:cNvPr>
          <p:cNvGrpSpPr/>
          <p:nvPr/>
        </p:nvGrpSpPr>
        <p:grpSpPr>
          <a:xfrm>
            <a:off x="179766" y="2240868"/>
            <a:ext cx="8784468" cy="3628944"/>
            <a:chOff x="0" y="2212324"/>
            <a:chExt cx="8784468" cy="362894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ED5746F2-9BF5-41CE-8B8B-CD526460A9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/>
            <a:srcRect l="22343" t="33722" r="47338"/>
            <a:stretch/>
          </p:blipFill>
          <p:spPr>
            <a:xfrm>
              <a:off x="0" y="2564904"/>
              <a:ext cx="3744416" cy="2007049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7D0F4193-C80A-4CCB-BDD1-6CD85AA6B8FB}"/>
                </a:ext>
              </a:extLst>
            </p:cNvPr>
            <p:cNvSpPr/>
            <p:nvPr/>
          </p:nvSpPr>
          <p:spPr>
            <a:xfrm>
              <a:off x="3873116" y="2304347"/>
              <a:ext cx="4813684" cy="342144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marL="0" marR="0" indent="393700" algn="just">
                <a:spcBef>
                  <a:spcPts val="0"/>
                </a:spcBef>
                <a:spcAft>
                  <a:spcPts val="645"/>
                </a:spcAft>
              </a:pPr>
              <a:r>
                <a:rPr lang="bg-BG" sz="1600" dirty="0">
                  <a:solidFill>
                    <a:srgbClr val="0070C0"/>
                  </a:solidFill>
                  <a:latin typeface="Segoe UI" panose="020B0502040204020203" pitchFamily="34" charset="0"/>
                  <a:ea typeface="Franklin Gothic Book" panose="020B0503020102020204" pitchFamily="34" charset="0"/>
                  <a:cs typeface="Segoe UI" panose="020B0502040204020203" pitchFamily="34" charset="0"/>
                </a:rPr>
                <a:t>Импулсните токове се характеризират с:</a:t>
              </a:r>
              <a:endParaRPr lang="en-US" sz="1600" dirty="0">
                <a:solidFill>
                  <a:srgbClr val="0070C0"/>
                </a:solidFill>
                <a:latin typeface="Segoe UI" panose="020B0502040204020203" pitchFamily="34" charset="0"/>
                <a:ea typeface="Franklin Gothic Book" panose="020B0503020102020204" pitchFamily="34" charset="0"/>
                <a:cs typeface="Segoe UI" panose="020B0502040204020203" pitchFamily="34" charset="0"/>
              </a:endParaRPr>
            </a:p>
            <a:p>
              <a:pPr marL="342900" marR="0" lvl="0" indent="-342900" algn="just">
                <a:spcBef>
                  <a:spcPts val="0"/>
                </a:spcBef>
                <a:spcAft>
                  <a:spcPts val="380"/>
                </a:spcAft>
                <a:buClr>
                  <a:srgbClr val="000000"/>
                </a:buClr>
                <a:buSzPts val="950"/>
                <a:buFont typeface="Wingdings" panose="05000000000000000000" pitchFamily="2" charset="2"/>
                <a:buChar char="Ø"/>
                <a:tabLst>
                  <a:tab pos="548005" algn="l"/>
                </a:tabLst>
              </a:pPr>
              <a:r>
                <a:rPr lang="bg-BG" sz="1600" dirty="0">
                  <a:latin typeface="Segoe UI" panose="020B0502040204020203" pitchFamily="34" charset="0"/>
                  <a:ea typeface="Franklin Gothic Book" panose="020B0503020102020204" pitchFamily="34" charset="0"/>
                  <a:cs typeface="Segoe UI" panose="020B0502040204020203" pitchFamily="34" charset="0"/>
                </a:rPr>
                <a:t>амплитуда (при условие, че тя е еднаква за всички импулси),</a:t>
              </a:r>
              <a:endParaRPr lang="en-US" sz="1600" dirty="0">
                <a:latin typeface="Segoe UI" panose="020B0502040204020203" pitchFamily="34" charset="0"/>
                <a:ea typeface="Franklin Gothic Book" panose="020B0503020102020204" pitchFamily="34" charset="0"/>
                <a:cs typeface="Segoe UI" panose="020B0502040204020203" pitchFamily="34" charset="0"/>
              </a:endParaRPr>
            </a:p>
            <a:p>
              <a:pPr marL="342900" lvl="0" indent="-34290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50"/>
                <a:buFont typeface="Wingdings" panose="05000000000000000000" pitchFamily="2" charset="2"/>
                <a:buChar char="Ø"/>
                <a:tabLst>
                  <a:tab pos="467995" algn="l"/>
                </a:tabLst>
              </a:pPr>
              <a:r>
                <a:rPr lang="bg-BG" sz="1600" dirty="0">
                  <a:latin typeface="Segoe UI" panose="020B0502040204020203" pitchFamily="34" charset="0"/>
                  <a:ea typeface="Franklin Gothic Book" panose="020B0503020102020204" pitchFamily="34" charset="0"/>
                  <a:cs typeface="Segoe UI" panose="020B0502040204020203" pitchFamily="34" charset="0"/>
                </a:rPr>
                <a:t>честота (при периодичните токове), която се определя от периода на следване на единичните импулси или групите от импулси),</a:t>
              </a:r>
              <a:endParaRPr lang="en-US" sz="1600" dirty="0">
                <a:latin typeface="Segoe UI" panose="020B0502040204020203" pitchFamily="34" charset="0"/>
                <a:ea typeface="Franklin Gothic Book" panose="020B0503020102020204" pitchFamily="34" charset="0"/>
                <a:cs typeface="Segoe UI" panose="020B0502040204020203" pitchFamily="34" charset="0"/>
              </a:endParaRPr>
            </a:p>
            <a:p>
              <a:pPr marL="342900" marR="0" lvl="0" indent="-342900" algn="just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50"/>
                <a:buFont typeface="Wingdings" panose="05000000000000000000" pitchFamily="2" charset="2"/>
                <a:buChar char="Ø"/>
                <a:tabLst>
                  <a:tab pos="548005" algn="l"/>
                </a:tabLst>
              </a:pPr>
              <a:r>
                <a:rPr lang="bg-BG" sz="1600" dirty="0">
                  <a:latin typeface="Segoe UI" panose="020B0502040204020203" pitchFamily="34" charset="0"/>
                  <a:ea typeface="Franklin Gothic Book" panose="020B0503020102020204" pitchFamily="34" charset="0"/>
                  <a:cs typeface="Segoe UI" panose="020B0502040204020203" pitchFamily="34" charset="0"/>
                </a:rPr>
                <a:t>форма на отделния импулс,</a:t>
              </a:r>
              <a:endParaRPr lang="en-US" sz="1600" dirty="0">
                <a:latin typeface="Segoe UI" panose="020B0502040204020203" pitchFamily="34" charset="0"/>
                <a:ea typeface="Franklin Gothic Book" panose="020B0503020102020204" pitchFamily="34" charset="0"/>
                <a:cs typeface="Segoe UI" panose="020B0502040204020203" pitchFamily="34" charset="0"/>
              </a:endParaRPr>
            </a:p>
            <a:p>
              <a:pPr marL="342900" marR="0" lvl="0" indent="-342900" algn="just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50"/>
                <a:buFont typeface="Wingdings" panose="05000000000000000000" pitchFamily="2" charset="2"/>
                <a:buChar char="Ø"/>
                <a:tabLst>
                  <a:tab pos="548005" algn="l"/>
                </a:tabLst>
              </a:pPr>
              <a:r>
                <a:rPr lang="bg-BG" sz="1600" dirty="0">
                  <a:latin typeface="Segoe UI" panose="020B0502040204020203" pitchFamily="34" charset="0"/>
                  <a:ea typeface="Franklin Gothic Book" panose="020B0503020102020204" pitchFamily="34" charset="0"/>
                  <a:cs typeface="Segoe UI" panose="020B0502040204020203" pitchFamily="34" charset="0"/>
                </a:rPr>
                <a:t>продължителност на отделния импулс (или група от импулси),</a:t>
              </a:r>
              <a:endParaRPr lang="en-US" sz="1600" dirty="0">
                <a:latin typeface="Segoe UI" panose="020B0502040204020203" pitchFamily="34" charset="0"/>
                <a:ea typeface="Franklin Gothic Book" panose="020B0503020102020204" pitchFamily="34" charset="0"/>
                <a:cs typeface="Segoe UI" panose="020B0502040204020203" pitchFamily="34" charset="0"/>
              </a:endParaRPr>
            </a:p>
            <a:p>
              <a:pPr marL="342900" marR="0" lvl="0" indent="-342900" algn="just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50"/>
                <a:buFont typeface="Wingdings" panose="05000000000000000000" pitchFamily="2" charset="2"/>
                <a:buChar char="Ø"/>
                <a:tabLst>
                  <a:tab pos="548005" algn="l"/>
                </a:tabLst>
              </a:pPr>
              <a:r>
                <a:rPr lang="bg-BG" sz="1600" dirty="0">
                  <a:latin typeface="Segoe UI" panose="020B0502040204020203" pitchFamily="34" charset="0"/>
                  <a:ea typeface="Franklin Gothic Book" panose="020B0503020102020204" pitchFamily="34" charset="0"/>
                  <a:cs typeface="Segoe UI" panose="020B0502040204020203" pitchFamily="34" charset="0"/>
                </a:rPr>
                <a:t>продължителност на паузата между импулсите ( или групата от импулси),</a:t>
              </a:r>
              <a:endParaRPr lang="en-US" sz="1600" dirty="0">
                <a:latin typeface="Segoe UI" panose="020B0502040204020203" pitchFamily="34" charset="0"/>
                <a:ea typeface="Franklin Gothic Book" panose="020B0503020102020204" pitchFamily="34" charset="0"/>
                <a:cs typeface="Segoe UI" panose="020B0502040204020203" pitchFamily="34" charset="0"/>
              </a:endParaRPr>
            </a:p>
            <a:p>
              <a:pPr marL="342900" marR="0" lvl="0" indent="-342900" algn="just">
                <a:spcBef>
                  <a:spcPts val="0"/>
                </a:spcBef>
                <a:spcAft>
                  <a:spcPts val="2240"/>
                </a:spcAft>
                <a:buClr>
                  <a:srgbClr val="000000"/>
                </a:buClr>
                <a:buSzPts val="950"/>
                <a:buFont typeface="Wingdings" panose="05000000000000000000" pitchFamily="2" charset="2"/>
                <a:buChar char="Ø"/>
                <a:tabLst>
                  <a:tab pos="548005" algn="l"/>
                </a:tabLst>
              </a:pPr>
              <a:r>
                <a:rPr lang="bg-BG" sz="1600" dirty="0">
                  <a:latin typeface="Segoe UI" panose="020B0502040204020203" pitchFamily="34" charset="0"/>
                  <a:ea typeface="Franklin Gothic Book" panose="020B0503020102020204" pitchFamily="34" charset="0"/>
                  <a:cs typeface="Segoe UI" panose="020B0502040204020203" pitchFamily="34" charset="0"/>
                </a:rPr>
                <a:t>наличие и вид на модулация.</a:t>
              </a:r>
              <a:endParaRPr lang="en-US" sz="1600" dirty="0">
                <a:latin typeface="Segoe UI" panose="020B0502040204020203" pitchFamily="34" charset="0"/>
                <a:ea typeface="Franklin Gothic Book" panose="020B05030201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701C272F-DD22-452B-8363-C72A82732671}"/>
                </a:ext>
              </a:extLst>
            </p:cNvPr>
            <p:cNvSpPr/>
            <p:nvPr/>
          </p:nvSpPr>
          <p:spPr>
            <a:xfrm>
              <a:off x="107504" y="2212324"/>
              <a:ext cx="8676964" cy="3628944"/>
            </a:xfrm>
            <a:prstGeom prst="rect">
              <a:avLst/>
            </a:prstGeom>
            <a:noFill/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427798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9E39A8B-FC44-4C09-8E16-61DCD743F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D3B11E8-86EA-44CA-96BC-809A0943A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62B422E-2AC5-4D84-8F17-06BC7C0DC7AA}"/>
              </a:ext>
            </a:extLst>
          </p:cNvPr>
          <p:cNvSpPr/>
          <p:nvPr/>
        </p:nvSpPr>
        <p:spPr>
          <a:xfrm>
            <a:off x="156344" y="3625330"/>
            <a:ext cx="8888300" cy="230832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indent="368300" algn="just">
              <a:spcBef>
                <a:spcPts val="0"/>
              </a:spcBef>
              <a:spcAft>
                <a:spcPts val="280"/>
              </a:spcAft>
            </a:pPr>
            <a:r>
              <a:rPr lang="bg-BG" sz="1800" dirty="0">
                <a:solidFill>
                  <a:srgbClr val="000000"/>
                </a:solidFill>
                <a:latin typeface="Segoe UI" panose="020B0502040204020203" pitchFamily="34" charset="0"/>
                <a:ea typeface="Arial Unicode MS" panose="020B0604020202020204" pitchFamily="34" charset="-128"/>
                <a:cs typeface="Segoe UI" panose="020B0502040204020203" pitchFamily="34" charset="0"/>
              </a:rPr>
              <a:t>С други думи ефектът на импулсните токове зависи силно от формата на импулсите (вид, -задължителност и амплитуда). Така например, при една и съща амплитуда, увеличаването на стръмността на предния фронт на импулса </a:t>
            </a:r>
            <a:r>
              <a:rPr lang="bg-BG" sz="1800" dirty="0">
                <a:solidFill>
                  <a:srgbClr val="0070C0"/>
                </a:solidFill>
                <a:latin typeface="Segoe UI" panose="020B0502040204020203" pitchFamily="34" charset="0"/>
                <a:ea typeface="Arial Unicode MS" panose="020B0604020202020204" pitchFamily="34" charset="-128"/>
                <a:cs typeface="Segoe UI" panose="020B0502040204020203" pitchFamily="34" charset="0"/>
              </a:rPr>
              <a:t>намалява </a:t>
            </a:r>
            <a:r>
              <a:rPr lang="bg-BG" sz="1800" i="1" dirty="0">
                <a:solidFill>
                  <a:srgbClr val="000000"/>
                </a:solidFill>
                <a:latin typeface="Segoe UI" panose="020B0502040204020203" pitchFamily="34" charset="0"/>
                <a:ea typeface="Arial Unicode MS" panose="020B0604020202020204" pitchFamily="34" charset="-128"/>
                <a:cs typeface="Segoe UI" panose="020B0502040204020203" pitchFamily="34" charset="0"/>
              </a:rPr>
              <a:t>праговата сила на тока</a:t>
            </a:r>
            <a:r>
              <a:rPr lang="bg-BG" sz="1800" dirty="0">
                <a:solidFill>
                  <a:srgbClr val="000000"/>
                </a:solidFill>
                <a:latin typeface="Segoe UI" panose="020B0502040204020203" pitchFamily="34" charset="0"/>
                <a:ea typeface="Arial Unicode MS" panose="020B0604020202020204" pitchFamily="34" charset="-128"/>
                <a:cs typeface="Segoe UI" panose="020B0502040204020203" pitchFamily="34" charset="0"/>
              </a:rPr>
              <a:t>, която предизвиква мускулна контракция. Това показва, че най-изразен </a:t>
            </a:r>
            <a:r>
              <a:rPr lang="bg-BG" sz="1800" u="sng" dirty="0">
                <a:solidFill>
                  <a:srgbClr val="000000"/>
                </a:solidFill>
                <a:latin typeface="Segoe UI" panose="020B0502040204020203" pitchFamily="34" charset="0"/>
                <a:ea typeface="Arial Unicode MS" panose="020B0604020202020204" pitchFamily="34" charset="-128"/>
                <a:cs typeface="Segoe UI" panose="020B0502040204020203" pitchFamily="34" charset="0"/>
              </a:rPr>
              <a:t>дразнещ </a:t>
            </a:r>
            <a:r>
              <a:rPr lang="bg-BG" sz="1800" dirty="0">
                <a:solidFill>
                  <a:srgbClr val="000000"/>
                </a:solidFill>
                <a:latin typeface="Segoe UI" panose="020B0502040204020203" pitchFamily="34" charset="0"/>
                <a:ea typeface="Arial Unicode MS" panose="020B0604020202020204" pitchFamily="34" charset="-128"/>
                <a:cs typeface="Segoe UI" panose="020B0502040204020203" pitchFamily="34" charset="0"/>
              </a:rPr>
              <a:t>(възбуждащ) ефект имат импулсите с </a:t>
            </a:r>
            <a:r>
              <a:rPr lang="bg-BG" sz="1800" i="1" dirty="0">
                <a:solidFill>
                  <a:srgbClr val="000000"/>
                </a:solidFill>
                <a:latin typeface="Segoe UI" panose="020B0502040204020203" pitchFamily="34" charset="0"/>
                <a:ea typeface="Arial Unicode MS" panose="020B0604020202020204" pitchFamily="34" charset="-128"/>
                <a:cs typeface="Segoe UI" panose="020B0502040204020203" pitchFamily="34" charset="0"/>
              </a:rPr>
              <a:t>най-бърза промяна на силата на тока</a:t>
            </a:r>
            <a:r>
              <a:rPr lang="bg-BG" sz="1800" dirty="0">
                <a:solidFill>
                  <a:srgbClr val="000000"/>
                </a:solidFill>
                <a:latin typeface="Segoe UI" panose="020B0502040204020203" pitchFamily="34" charset="0"/>
                <a:ea typeface="Arial Unicode MS" panose="020B0604020202020204" pitchFamily="34" charset="-128"/>
                <a:cs typeface="Segoe UI" panose="020B0502040204020203" pitchFamily="34" charset="0"/>
              </a:rPr>
              <a:t>. Най- ефективни в това отношение са </a:t>
            </a:r>
            <a:r>
              <a:rPr lang="bg-BG" sz="1800" dirty="0">
                <a:solidFill>
                  <a:srgbClr val="0070C0"/>
                </a:solidFill>
                <a:latin typeface="Segoe UI" panose="020B0502040204020203" pitchFamily="34" charset="0"/>
                <a:ea typeface="Arial Unicode MS" panose="020B0604020202020204" pitchFamily="34" charset="-128"/>
                <a:cs typeface="Segoe UI" panose="020B0502040204020203" pitchFamily="34" charset="0"/>
              </a:rPr>
              <a:t>правоъгълните импулси</a:t>
            </a:r>
            <a:r>
              <a:rPr lang="bg-BG" sz="1800" dirty="0">
                <a:solidFill>
                  <a:srgbClr val="000000"/>
                </a:solidFill>
                <a:latin typeface="Segoe UI" panose="020B0502040204020203" pitchFamily="34" charset="0"/>
                <a:ea typeface="Arial Unicode MS" panose="020B0604020202020204" pitchFamily="34" charset="-128"/>
                <a:cs typeface="Segoe UI" panose="020B0502040204020203" pitchFamily="34" charset="0"/>
              </a:rPr>
              <a:t>, тъй като времената за нарастване и спадане на силата на тока при тях са най-малки, т.е. скоростта на промяна на тока е най-голяма.</a:t>
            </a:r>
            <a:endParaRPr lang="en-US" sz="1800" dirty="0">
              <a:solidFill>
                <a:srgbClr val="000000"/>
              </a:solidFill>
              <a:latin typeface="Segoe UI" panose="020B0502040204020203" pitchFamily="34" charset="0"/>
              <a:ea typeface="Arial Unicode MS" panose="020B0604020202020204" pitchFamily="34" charset="-128"/>
              <a:cs typeface="Segoe UI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2814F1C-D5A7-4D13-A922-168865D0001C}"/>
              </a:ext>
            </a:extLst>
          </p:cNvPr>
          <p:cNvSpPr/>
          <p:nvPr/>
        </p:nvSpPr>
        <p:spPr>
          <a:xfrm>
            <a:off x="457200" y="1268760"/>
            <a:ext cx="69689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368300" algn="just">
              <a:spcBef>
                <a:spcPts val="0"/>
              </a:spcBef>
              <a:spcAft>
                <a:spcPts val="400"/>
              </a:spcAft>
            </a:pPr>
            <a:r>
              <a:rPr lang="bg-BG" sz="2400" b="1" dirty="0">
                <a:latin typeface="Segoe UI" panose="020B0502040204020203" pitchFamily="34" charset="0"/>
                <a:ea typeface="Franklin Gothic Book" panose="020B0503020102020204" pitchFamily="34" charset="0"/>
                <a:cs typeface="Segoe UI" panose="020B0502040204020203" pitchFamily="34" charset="0"/>
              </a:rPr>
              <a:t>Биологични ефекти на импулсните токове</a:t>
            </a:r>
            <a:endParaRPr lang="en-US" sz="2400" b="1" dirty="0">
              <a:latin typeface="Segoe UI" panose="020B0502040204020203" pitchFamily="34" charset="0"/>
              <a:ea typeface="Franklin Gothic Book" panose="020B0503020102020204" pitchFamily="34" charset="0"/>
              <a:cs typeface="Segoe UI" panose="020B050204020402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468A7FA-9032-4A89-A937-C2FA5A670EAB}"/>
              </a:ext>
            </a:extLst>
          </p:cNvPr>
          <p:cNvSpPr/>
          <p:nvPr/>
        </p:nvSpPr>
        <p:spPr>
          <a:xfrm>
            <a:off x="169912" y="2329928"/>
            <a:ext cx="8874732" cy="92333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indent="368300" algn="just">
              <a:spcBef>
                <a:spcPts val="0"/>
              </a:spcBef>
              <a:spcAft>
                <a:spcPts val="320"/>
              </a:spcAft>
            </a:pPr>
            <a:r>
              <a:rPr lang="bg-BG" sz="1800" dirty="0">
                <a:solidFill>
                  <a:srgbClr val="000000"/>
                </a:solidFill>
                <a:latin typeface="Segoe UI" panose="020B0502040204020203" pitchFamily="34" charset="0"/>
                <a:ea typeface="Arial Unicode MS" panose="020B0604020202020204" pitchFamily="34" charset="-128"/>
                <a:cs typeface="Segoe UI" panose="020B0502040204020203" pitchFamily="34" charset="0"/>
              </a:rPr>
              <a:t>При импулсните токове биологичният ефект освен от </a:t>
            </a:r>
            <a:r>
              <a:rPr lang="bg-BG" sz="1800" b="1" i="1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плътността на тока</a:t>
            </a:r>
            <a:r>
              <a:rPr lang="bg-BG" sz="1800" dirty="0">
                <a:solidFill>
                  <a:srgbClr val="000000"/>
                </a:solidFill>
                <a:latin typeface="Segoe UI" panose="020B0502040204020203" pitchFamily="34" charset="0"/>
                <a:ea typeface="Franklin Gothic Book" panose="020B0503020102020204" pitchFamily="34" charset="0"/>
                <a:cs typeface="Segoe UI" panose="020B0502040204020203" pitchFamily="34" charset="0"/>
              </a:rPr>
              <a:t> </a:t>
            </a:r>
            <a:r>
              <a:rPr lang="bg-BG" sz="1800" dirty="0">
                <a:solidFill>
                  <a:srgbClr val="000000"/>
                </a:solidFill>
                <a:latin typeface="Segoe UI" panose="020B0502040204020203" pitchFamily="34" charset="0"/>
                <a:ea typeface="Arial Unicode MS" panose="020B0604020202020204" pitchFamily="34" charset="-128"/>
                <a:cs typeface="Segoe UI" panose="020B0502040204020203" pitchFamily="34" charset="0"/>
              </a:rPr>
              <a:t>и неговата </a:t>
            </a:r>
            <a:r>
              <a:rPr lang="bg-BG" sz="1800" b="1" i="1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честота,</a:t>
            </a:r>
            <a:r>
              <a:rPr lang="bg-BG" sz="1800" dirty="0">
                <a:solidFill>
                  <a:srgbClr val="000000"/>
                </a:solidFill>
                <a:latin typeface="Segoe UI" panose="020B0502040204020203" pitchFamily="34" charset="0"/>
                <a:ea typeface="Franklin Gothic Book" panose="020B0503020102020204" pitchFamily="34" charset="0"/>
                <a:cs typeface="Segoe UI" panose="020B0502040204020203" pitchFamily="34" charset="0"/>
              </a:rPr>
              <a:t> </a:t>
            </a:r>
            <a:r>
              <a:rPr lang="bg-BG" sz="1800" dirty="0">
                <a:solidFill>
                  <a:srgbClr val="000000"/>
                </a:solidFill>
                <a:latin typeface="Segoe UI" panose="020B0502040204020203" pitchFamily="34" charset="0"/>
                <a:ea typeface="Arial Unicode MS" panose="020B0604020202020204" pitchFamily="34" charset="-128"/>
                <a:cs typeface="Segoe UI" panose="020B0502040204020203" pitchFamily="34" charset="0"/>
              </a:rPr>
              <a:t>зависи и от </a:t>
            </a:r>
            <a:r>
              <a:rPr lang="bg-BG" sz="1800" b="1" i="1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скоростта на изменение на тока в отделния импулс.</a:t>
            </a:r>
            <a:endParaRPr lang="en-US" sz="1800" dirty="0">
              <a:solidFill>
                <a:srgbClr val="000000"/>
              </a:solidFill>
              <a:latin typeface="Segoe UI" panose="020B0502040204020203" pitchFamily="34" charset="0"/>
              <a:ea typeface="Arial Unicode MS" panose="020B0604020202020204" pitchFamily="34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306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9E39A8B-FC44-4C09-8E16-61DCD743F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D3B11E8-86EA-44CA-96BC-809A0943A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62B422E-2AC5-4D84-8F17-06BC7C0DC7AA}"/>
              </a:ext>
            </a:extLst>
          </p:cNvPr>
          <p:cNvSpPr/>
          <p:nvPr/>
        </p:nvSpPr>
        <p:spPr>
          <a:xfrm>
            <a:off x="179512" y="1880828"/>
            <a:ext cx="8709012" cy="397031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indent="368300" algn="just">
              <a:spcBef>
                <a:spcPts val="0"/>
              </a:spcBef>
              <a:spcAft>
                <a:spcPts val="2320"/>
              </a:spcAft>
            </a:pPr>
            <a:r>
              <a:rPr lang="bg-BG" sz="1800" dirty="0">
                <a:solidFill>
                  <a:srgbClr val="000000"/>
                </a:solidFill>
                <a:latin typeface="Segoe UI" panose="020B0502040204020203" pitchFamily="34" charset="0"/>
                <a:ea typeface="Arial Unicode MS" panose="020B0604020202020204" pitchFamily="34" charset="-128"/>
                <a:cs typeface="Segoe UI" panose="020B0502040204020203" pitchFamily="34" charset="0"/>
              </a:rPr>
              <a:t>При нискочестотните импулсни токове с малка продължителност на импулса (0,1÷1 </a:t>
            </a:r>
            <a:r>
              <a:rPr lang="en-US" sz="1800" i="1" dirty="0">
                <a:solidFill>
                  <a:srgbClr val="000000"/>
                </a:solidFill>
                <a:latin typeface="Segoe UI" panose="020B0502040204020203" pitchFamily="34" charset="0"/>
                <a:ea typeface="Arial Unicode MS" panose="020B0604020202020204" pitchFamily="34" charset="-128"/>
                <a:cs typeface="Segoe UI" panose="020B0502040204020203" pitchFamily="34" charset="0"/>
              </a:rPr>
              <a:t>ms</a:t>
            </a:r>
            <a:r>
              <a:rPr lang="en-US" sz="1800" dirty="0">
                <a:solidFill>
                  <a:srgbClr val="000000"/>
                </a:solidFill>
                <a:latin typeface="Segoe UI" panose="020B0502040204020203" pitchFamily="34" charset="0"/>
                <a:ea typeface="Arial Unicode MS" panose="020B0604020202020204" pitchFamily="34" charset="-128"/>
                <a:cs typeface="Segoe UI" panose="020B0502040204020203" pitchFamily="34" charset="0"/>
              </a:rPr>
              <a:t>) </a:t>
            </a:r>
            <a:r>
              <a:rPr lang="bg-BG" sz="1800" dirty="0">
                <a:solidFill>
                  <a:srgbClr val="000000"/>
                </a:solidFill>
                <a:latin typeface="Segoe UI" panose="020B0502040204020203" pitchFamily="34" charset="0"/>
                <a:ea typeface="Arial Unicode MS" panose="020B0604020202020204" pitchFamily="34" charset="-128"/>
                <a:cs typeface="Segoe UI" panose="020B0502040204020203" pitchFamily="34" charset="0"/>
              </a:rPr>
              <a:t>и честота </a:t>
            </a:r>
            <a:r>
              <a:rPr lang="bg-BG" sz="1800" i="1" dirty="0">
                <a:solidFill>
                  <a:srgbClr val="000000"/>
                </a:solidFill>
                <a:latin typeface="Segoe UI" panose="020B0502040204020203" pitchFamily="34" charset="0"/>
                <a:ea typeface="Arial Unicode MS" panose="020B0604020202020204" pitchFamily="34" charset="-128"/>
                <a:cs typeface="Segoe UI" panose="020B0502040204020203" pitchFamily="34" charset="0"/>
              </a:rPr>
              <a:t>100-200 </a:t>
            </a:r>
            <a:r>
              <a:rPr lang="en-US" sz="1800" i="1" dirty="0">
                <a:solidFill>
                  <a:srgbClr val="000000"/>
                </a:solidFill>
                <a:latin typeface="Segoe UI" panose="020B0502040204020203" pitchFamily="34" charset="0"/>
                <a:ea typeface="Arial Unicode MS" panose="020B0604020202020204" pitchFamily="34" charset="-128"/>
                <a:cs typeface="Segoe UI" panose="020B0502040204020203" pitchFamily="34" charset="0"/>
              </a:rPr>
              <a:t>Hz</a:t>
            </a:r>
            <a:r>
              <a:rPr lang="bg-BG" sz="1800" i="1" dirty="0">
                <a:solidFill>
                  <a:srgbClr val="000000"/>
                </a:solidFill>
                <a:latin typeface="Segoe UI" panose="020B0502040204020203" pitchFamily="34" charset="0"/>
                <a:ea typeface="Arial Unicode MS" panose="020B0604020202020204" pitchFamily="34" charset="-128"/>
                <a:cs typeface="Segoe UI" panose="020B0502040204020203" pitchFamily="34" charset="0"/>
              </a:rPr>
              <a:t> </a:t>
            </a:r>
            <a:r>
              <a:rPr lang="bg-BG" sz="1800" dirty="0">
                <a:solidFill>
                  <a:srgbClr val="000000"/>
                </a:solidFill>
                <a:latin typeface="Segoe UI" panose="020B0502040204020203" pitchFamily="34" charset="0"/>
                <a:ea typeface="Arial Unicode MS" panose="020B0604020202020204" pitchFamily="34" charset="-128"/>
                <a:cs typeface="Segoe UI" panose="020B0502040204020203" pitchFamily="34" charset="0"/>
              </a:rPr>
              <a:t>е доказан инхибиращ и обезболяващ ефект, чийто механизъм е неврогенен. Ето защо, в медицинската тактика в зависимост от целта се използват импулси с различна форма, продължителност и честота. Така</a:t>
            </a:r>
            <a:r>
              <a:rPr lang="en-US" sz="1800" dirty="0">
                <a:solidFill>
                  <a:srgbClr val="000000"/>
                </a:solidFill>
                <a:latin typeface="Segoe UI" panose="020B0502040204020203" pitchFamily="34" charset="0"/>
                <a:ea typeface="Arial Unicode MS" panose="020B0604020202020204" pitchFamily="34" charset="-128"/>
                <a:cs typeface="Segoe UI" panose="020B0502040204020203" pitchFamily="34" charset="0"/>
              </a:rPr>
              <a:t> </a:t>
            </a:r>
            <a:r>
              <a:rPr lang="bg-BG" sz="1800" dirty="0">
                <a:solidFill>
                  <a:srgbClr val="000000"/>
                </a:solidFill>
                <a:latin typeface="Segoe UI" panose="020B0502040204020203" pitchFamily="34" charset="0"/>
                <a:ea typeface="Arial Unicode MS" panose="020B0604020202020204" pitchFamily="34" charset="-128"/>
                <a:cs typeface="Segoe UI" panose="020B0502040204020203" pitchFamily="34" charset="0"/>
              </a:rPr>
              <a:t>например, при електро-сън, електронаркоза и кардиостимулация се използват правоъгълни импулси, а за възбуждане на денервирани мускули - импулси с триъгълна или експоненциална форма. Денервираните мускули (при парализи и парези) се отличават с намалена акомодационна способност по отношение на импулси с по-бавно-изменяща се сила на тока и реагират с контракция при относително по-малка големина на тока в сравнение на околните неувредени мускули. Селективната стимулация на тези мускули с </a:t>
            </a:r>
            <a:r>
              <a:rPr lang="bg-BG" sz="1800" dirty="0">
                <a:solidFill>
                  <a:srgbClr val="0070C0"/>
                </a:solidFill>
                <a:latin typeface="Segoe UI" panose="020B0502040204020203" pitchFamily="34" charset="0"/>
                <a:ea typeface="Arial Unicode MS" panose="020B0604020202020204" pitchFamily="34" charset="-128"/>
                <a:cs typeface="Segoe UI" panose="020B0502040204020203" pitchFamily="34" charset="0"/>
              </a:rPr>
              <a:t>експоненциални</a:t>
            </a:r>
            <a:r>
              <a:rPr lang="bg-BG" sz="1800" dirty="0">
                <a:solidFill>
                  <a:srgbClr val="000000"/>
                </a:solidFill>
                <a:latin typeface="Segoe UI" panose="020B0502040204020203" pitchFamily="34" charset="0"/>
                <a:ea typeface="Arial Unicode MS" panose="020B0604020202020204" pitchFamily="34" charset="-128"/>
                <a:cs typeface="Segoe UI" panose="020B0502040204020203" pitchFamily="34" charset="0"/>
              </a:rPr>
              <a:t> или </a:t>
            </a:r>
            <a:r>
              <a:rPr lang="bg-BG" sz="1800" dirty="0">
                <a:solidFill>
                  <a:srgbClr val="0070C0"/>
                </a:solidFill>
                <a:latin typeface="Segoe UI" panose="020B0502040204020203" pitchFamily="34" charset="0"/>
                <a:ea typeface="Arial Unicode MS" panose="020B0604020202020204" pitchFamily="34" charset="-128"/>
                <a:cs typeface="Segoe UI" panose="020B0502040204020203" pitchFamily="34" charset="0"/>
              </a:rPr>
              <a:t>триъгълни </a:t>
            </a:r>
            <a:r>
              <a:rPr lang="bg-BG" sz="1800" dirty="0">
                <a:solidFill>
                  <a:srgbClr val="000000"/>
                </a:solidFill>
                <a:latin typeface="Segoe UI" panose="020B0502040204020203" pitchFamily="34" charset="0"/>
                <a:ea typeface="Arial Unicode MS" panose="020B0604020202020204" pitchFamily="34" charset="-128"/>
                <a:cs typeface="Segoe UI" panose="020B0502040204020203" pitchFamily="34" charset="0"/>
              </a:rPr>
              <a:t>токови импулси избягва нежеланата контракция на неувредените мускули. За гладката мускулатура по-адекватен дразнител са експоненциалните импулси.</a:t>
            </a:r>
            <a:endParaRPr lang="en-US" sz="1800" dirty="0">
              <a:solidFill>
                <a:srgbClr val="000000"/>
              </a:solidFill>
              <a:latin typeface="Segoe UI" panose="020B0502040204020203" pitchFamily="34" charset="0"/>
              <a:ea typeface="Arial Unicode MS" panose="020B0604020202020204" pitchFamily="34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130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70213DC-25D0-418C-B973-CB15FA4FB7AB}"/>
              </a:ext>
            </a:extLst>
          </p:cNvPr>
          <p:cNvSpPr/>
          <p:nvPr/>
        </p:nvSpPr>
        <p:spPr>
          <a:xfrm>
            <a:off x="0" y="465159"/>
            <a:ext cx="79609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8900" marR="0" indent="330200" algn="just">
              <a:spcBef>
                <a:spcPts val="0"/>
              </a:spcBef>
              <a:spcAft>
                <a:spcPts val="380"/>
              </a:spcAft>
            </a:pPr>
            <a:r>
              <a:rPr lang="bg-BG" sz="2400" b="1" dirty="0">
                <a:latin typeface="+mj-lt"/>
                <a:ea typeface="Franklin Gothic Book" panose="020B0503020102020204" pitchFamily="34" charset="0"/>
                <a:cs typeface="Segoe UI" panose="020B0502040204020203" pitchFamily="34" charset="0"/>
              </a:rPr>
              <a:t>Медицински приложения на импулсните токове</a:t>
            </a:r>
            <a:endParaRPr lang="en-US" sz="2400" b="1" dirty="0">
              <a:latin typeface="+mj-lt"/>
              <a:ea typeface="Franklin Gothic Book" panose="020B0503020102020204" pitchFamily="34" charset="0"/>
              <a:cs typeface="Segoe UI" panose="020B0502040204020203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D9AFBC3A-E661-49D9-A90E-35CD0B6FB331}"/>
              </a:ext>
            </a:extLst>
          </p:cNvPr>
          <p:cNvGrpSpPr/>
          <p:nvPr/>
        </p:nvGrpSpPr>
        <p:grpSpPr>
          <a:xfrm>
            <a:off x="128307" y="1193945"/>
            <a:ext cx="7704348" cy="4787333"/>
            <a:chOff x="108012" y="1174543"/>
            <a:chExt cx="7704348" cy="478733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D498CA13-29B8-48F8-8712-30721AD55FBC}"/>
                </a:ext>
              </a:extLst>
            </p:cNvPr>
            <p:cNvSpPr/>
            <p:nvPr/>
          </p:nvSpPr>
          <p:spPr>
            <a:xfrm>
              <a:off x="173754" y="4682727"/>
              <a:ext cx="7530594" cy="120032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marL="88900" marR="0" indent="330200" algn="just">
                <a:spcBef>
                  <a:spcPts val="0"/>
                </a:spcBef>
                <a:spcAft>
                  <a:spcPts val="500"/>
                </a:spcAft>
              </a:pPr>
              <a:r>
                <a:rPr lang="bg-BG" sz="1800" dirty="0">
                  <a:latin typeface="Segoe UI" panose="020B0502040204020203" pitchFamily="34" charset="0"/>
                  <a:ea typeface="Franklin Gothic Book" panose="020B0503020102020204" pitchFamily="34" charset="0"/>
                  <a:cs typeface="Segoe UI" panose="020B0502040204020203" pitchFamily="34" charset="0"/>
                </a:rPr>
                <a:t>Импулсните променливи токове намират изключително широко приложение в медицината. Те се • з ползуват за диагностика, стимулация и управление на физиологични процеси, анестезия и терапия.</a:t>
              </a:r>
              <a:endParaRPr lang="en-US" sz="1800" dirty="0">
                <a:latin typeface="Segoe UI" panose="020B0502040204020203" pitchFamily="34" charset="0"/>
                <a:ea typeface="Franklin Gothic Book" panose="020B0503020102020204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506B9DDA-1B26-4D4D-9F89-74C0E63E0487}"/>
                </a:ext>
              </a:extLst>
            </p:cNvPr>
            <p:cNvGrpSpPr/>
            <p:nvPr/>
          </p:nvGrpSpPr>
          <p:grpSpPr>
            <a:xfrm>
              <a:off x="404724" y="1174543"/>
              <a:ext cx="7299624" cy="3276364"/>
              <a:chOff x="497463" y="1880828"/>
              <a:chExt cx="7299624" cy="3276364"/>
            </a:xfrm>
          </p:grpSpPr>
          <p:pic>
            <p:nvPicPr>
              <p:cNvPr id="2050" name="Picture 2" descr="Impulse Dynamics Secures $80.25 M financing. Funds to aid ...">
                <a:extLst>
                  <a:ext uri="{FF2B5EF4-FFF2-40B4-BE49-F238E27FC236}">
                    <a16:creationId xmlns:a16="http://schemas.microsoft.com/office/drawing/2014/main" xmlns="" id="{E8E37CD5-0636-400F-95D9-20CBD3F0191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7463" y="2281393"/>
                <a:ext cx="4372151" cy="24593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4" name="Picture 6" descr="Medical - Diagnostics - Pulse Oximeters - Page 1 - Outlet Center">
                <a:extLst>
                  <a:ext uri="{FF2B5EF4-FFF2-40B4-BE49-F238E27FC236}">
                    <a16:creationId xmlns:a16="http://schemas.microsoft.com/office/drawing/2014/main" xmlns="" id="{44CFB10F-9FAE-4ECF-8D13-9BC4486B7C3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7180" t="3026" r="15151" b="5183"/>
              <a:stretch/>
            </p:blipFill>
            <p:spPr bwMode="auto">
              <a:xfrm>
                <a:off x="5024779" y="1880828"/>
                <a:ext cx="2772308" cy="32763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94BF7D79-B8B0-444C-85E9-3E071A104A0F}"/>
                </a:ext>
              </a:extLst>
            </p:cNvPr>
            <p:cNvSpPr/>
            <p:nvPr/>
          </p:nvSpPr>
          <p:spPr>
            <a:xfrm>
              <a:off x="108012" y="1232756"/>
              <a:ext cx="7704348" cy="4729120"/>
            </a:xfrm>
            <a:prstGeom prst="rect">
              <a:avLst/>
            </a:prstGeom>
            <a:noFill/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86709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69FAC62-43FE-419B-87B5-0E99BB3EB824}"/>
              </a:ext>
            </a:extLst>
          </p:cNvPr>
          <p:cNvSpPr/>
          <p:nvPr/>
        </p:nvSpPr>
        <p:spPr>
          <a:xfrm>
            <a:off x="1218980" y="1186287"/>
            <a:ext cx="58697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595"/>
              </a:spcAft>
              <a:buClr>
                <a:srgbClr val="000000"/>
              </a:buClr>
              <a:buSzPts val="1000"/>
              <a:tabLst>
                <a:tab pos="560070" algn="l"/>
              </a:tabLst>
            </a:pPr>
            <a:r>
              <a:rPr lang="bg-BG" sz="2200" b="1" i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Изследване на нервната проводимост</a:t>
            </a:r>
            <a:endParaRPr lang="en-US" sz="2200" b="1" i="1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8DCF08C-5670-478D-9607-5A771002D511}"/>
              </a:ext>
            </a:extLst>
          </p:cNvPr>
          <p:cNvSpPr/>
          <p:nvPr/>
        </p:nvSpPr>
        <p:spPr>
          <a:xfrm>
            <a:off x="1683432" y="682500"/>
            <a:ext cx="49407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595"/>
              </a:spcAft>
              <a:buClr>
                <a:srgbClr val="000000"/>
              </a:buClr>
              <a:buSzPts val="1000"/>
              <a:tabLst>
                <a:tab pos="560070" algn="l"/>
              </a:tabLst>
            </a:pPr>
            <a:r>
              <a:rPr lang="bg-BG" sz="2200" b="1" i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ПРИЛОЖЕНИЯ ЗА ДИАГНОСТИКА</a:t>
            </a:r>
            <a:endParaRPr lang="en-US" sz="2200" b="1" i="1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E13371D-DDD5-4BF8-B192-3598404AEC01}"/>
              </a:ext>
            </a:extLst>
          </p:cNvPr>
          <p:cNvGrpSpPr/>
          <p:nvPr/>
        </p:nvGrpSpPr>
        <p:grpSpPr>
          <a:xfrm>
            <a:off x="107504" y="1880828"/>
            <a:ext cx="7848872" cy="4151548"/>
            <a:chOff x="-508" y="2096852"/>
            <a:chExt cx="7848872" cy="415154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D498CA13-29B8-48F8-8712-30721AD55FBC}"/>
                </a:ext>
              </a:extLst>
            </p:cNvPr>
            <p:cNvSpPr/>
            <p:nvPr/>
          </p:nvSpPr>
          <p:spPr>
            <a:xfrm>
              <a:off x="143508" y="3834527"/>
              <a:ext cx="7596844" cy="230832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marL="88900" marR="0" indent="330200" algn="just">
                <a:spcBef>
                  <a:spcPts val="0"/>
                </a:spcBef>
                <a:spcAft>
                  <a:spcPts val="0"/>
                </a:spcAft>
              </a:pPr>
              <a:r>
                <a:rPr lang="bg-BG" sz="1800" dirty="0">
                  <a:latin typeface="Segoe UI" panose="020B0502040204020203" pitchFamily="34" charset="0"/>
                  <a:ea typeface="Franklin Gothic Book" panose="020B0503020102020204" pitchFamily="34" charset="0"/>
                  <a:cs typeface="Segoe UI" panose="020B0502040204020203" pitchFamily="34" charset="0"/>
                </a:rPr>
                <a:t>При изследване проводимостта на нервните пътища и/или обусловеното от нея функционално състояние на инервираните от тях структури се използва </a:t>
              </a:r>
              <a:r>
                <a:rPr lang="bg-BG" sz="1800" i="1" dirty="0">
                  <a:solidFill>
                    <a:srgbClr val="000000"/>
                  </a:solidFill>
                  <a:latin typeface="Segoe UI" panose="020B0502040204020203" pitchFamily="34" charset="0"/>
                  <a:ea typeface="Franklin Gothic Book" panose="020B0503020102020204" pitchFamily="34" charset="0"/>
                  <a:cs typeface="Segoe UI" panose="020B0502040204020203" pitchFamily="34" charset="0"/>
                </a:rPr>
                <a:t>възбуждащия</a:t>
              </a:r>
              <a:r>
                <a:rPr lang="bg-BG" sz="1800" dirty="0">
                  <a:latin typeface="Segoe UI" panose="020B0502040204020203" pitchFamily="34" charset="0"/>
                  <a:ea typeface="Franklin Gothic Book" panose="020B0503020102020204" pitchFamily="34" charset="0"/>
                  <a:cs typeface="Segoe UI" panose="020B0502040204020203" pitchFamily="34" charset="0"/>
                </a:rPr>
                <a:t> ефект на електрическите импулси. По протежение на изследвания нерв се въздейства последователно с електрически импулси и се регистрира дали има ефект от това дразнене върху инервирания изпълнителен орган (например мускул) и колко силен е този ефект. Така се открива мястото на увреждане.</a:t>
              </a:r>
              <a:endParaRPr lang="en-US" sz="1800" dirty="0">
                <a:latin typeface="Segoe UI" panose="020B0502040204020203" pitchFamily="34" charset="0"/>
                <a:ea typeface="Franklin Gothic Book" panose="020B0503020102020204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5B4A2485-247D-4627-9B83-815E4C3281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1789" y="2096852"/>
              <a:ext cx="6700282" cy="1536762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4BE2E8B2-90CB-4D18-8493-83992C6157CC}"/>
                </a:ext>
              </a:extLst>
            </p:cNvPr>
            <p:cNvSpPr/>
            <p:nvPr/>
          </p:nvSpPr>
          <p:spPr>
            <a:xfrm>
              <a:off x="-508" y="2096852"/>
              <a:ext cx="7848872" cy="4151548"/>
            </a:xfrm>
            <a:prstGeom prst="rect">
              <a:avLst/>
            </a:prstGeom>
            <a:noFill/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411364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8</a:t>
            </a:fld>
            <a:endParaRPr lang="en-US" alt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0DC67E11-15E7-4CA8-80A5-A01FDCD36765}"/>
              </a:ext>
            </a:extLst>
          </p:cNvPr>
          <p:cNvGrpSpPr/>
          <p:nvPr/>
        </p:nvGrpSpPr>
        <p:grpSpPr>
          <a:xfrm>
            <a:off x="539552" y="762000"/>
            <a:ext cx="7354667" cy="5389558"/>
            <a:chOff x="539552" y="762000"/>
            <a:chExt cx="7354667" cy="538955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D498CA13-29B8-48F8-8712-30721AD55FBC}"/>
                </a:ext>
              </a:extLst>
            </p:cNvPr>
            <p:cNvSpPr/>
            <p:nvPr/>
          </p:nvSpPr>
          <p:spPr>
            <a:xfrm>
              <a:off x="601709" y="3970355"/>
              <a:ext cx="7246655" cy="206210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marL="88900" marR="0" indent="355600" algn="just">
                <a:spcBef>
                  <a:spcPts val="0"/>
                </a:spcBef>
                <a:spcAft>
                  <a:spcPts val="460"/>
                </a:spcAft>
              </a:pPr>
              <a:r>
                <a:rPr lang="bg-BG" sz="1600" dirty="0">
                  <a:latin typeface="Segoe UI" panose="020B0502040204020203" pitchFamily="34" charset="0"/>
                  <a:ea typeface="Franklin Gothic Book" panose="020B0503020102020204" pitchFamily="34" charset="0"/>
                  <a:cs typeface="Segoe UI" panose="020B0502040204020203" pitchFamily="34" charset="0"/>
                </a:rPr>
                <a:t>В много случаи увреждането на нерв намалява неговата проводимост. Скоростта на провеждане на нервните импулси може да се измери като нервът се стимулира с електрически импулс в определена точка и се регистрира времето за преминаване на определено разстояние от точката на стимулация. Типични скорости са 40-50 </a:t>
              </a:r>
              <a:r>
                <a:rPr lang="en-US" sz="1600" dirty="0">
                  <a:latin typeface="Segoe UI" panose="020B0502040204020203" pitchFamily="34" charset="0"/>
                  <a:ea typeface="Franklin Gothic Book" panose="020B0503020102020204" pitchFamily="34" charset="0"/>
                  <a:cs typeface="Segoe UI" panose="020B0502040204020203" pitchFamily="34" charset="0"/>
                </a:rPr>
                <a:t>m/sec. </a:t>
              </a:r>
              <a:r>
                <a:rPr lang="bg-BG" sz="1600" dirty="0">
                  <a:latin typeface="Segoe UI" panose="020B0502040204020203" pitchFamily="34" charset="0"/>
                  <a:ea typeface="Franklin Gothic Book" panose="020B0503020102020204" pitchFamily="34" charset="0"/>
                  <a:cs typeface="Segoe UI" panose="020B0502040204020203" pitchFamily="34" charset="0"/>
                </a:rPr>
                <a:t>Скорости под 10 </a:t>
              </a:r>
              <a:r>
                <a:rPr lang="en-US" sz="1600" dirty="0">
                  <a:latin typeface="Segoe UI" panose="020B0502040204020203" pitchFamily="34" charset="0"/>
                  <a:ea typeface="Franklin Gothic Book" panose="020B0503020102020204" pitchFamily="34" charset="0"/>
                  <a:cs typeface="Segoe UI" panose="020B0502040204020203" pitchFamily="34" charset="0"/>
                </a:rPr>
                <a:t>m/sec </a:t>
              </a:r>
              <a:r>
                <a:rPr lang="bg-BG" sz="1600" dirty="0">
                  <a:latin typeface="Segoe UI" panose="020B0502040204020203" pitchFamily="34" charset="0"/>
                  <a:ea typeface="Franklin Gothic Book" panose="020B0503020102020204" pitchFamily="34" charset="0"/>
                  <a:cs typeface="Segoe UI" panose="020B0502040204020203" pitchFamily="34" charset="0"/>
                </a:rPr>
                <a:t>са индикация за проблем. Степента на възстановяване на нервната проводимост при рехабилитационни процедури се следи по подобен начин.</a:t>
              </a:r>
              <a:endParaRPr lang="en-US" sz="1600" dirty="0">
                <a:latin typeface="Segoe UI" panose="020B0502040204020203" pitchFamily="34" charset="0"/>
                <a:ea typeface="Franklin Gothic Book" panose="020B0503020102020204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4100" name="Picture 4" descr="Figure 5. Parameters of a schematic CMAP assessed in motor nerve conduction study.">
              <a:extLst>
                <a:ext uri="{FF2B5EF4-FFF2-40B4-BE49-F238E27FC236}">
                  <a16:creationId xmlns:a16="http://schemas.microsoft.com/office/drawing/2014/main" xmlns="" id="{AE8EDC8E-8069-4DFC-B17C-290B4D80708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13394"/>
            <a:stretch/>
          </p:blipFill>
          <p:spPr bwMode="auto">
            <a:xfrm>
              <a:off x="4132796" y="827553"/>
              <a:ext cx="3525586" cy="3060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4" name="Picture 8" descr="Nerve Conduction Studies | Johns Hopkins Medicine">
              <a:extLst>
                <a:ext uri="{FF2B5EF4-FFF2-40B4-BE49-F238E27FC236}">
                  <a16:creationId xmlns:a16="http://schemas.microsoft.com/office/drawing/2014/main" xmlns="" id="{34FFE15D-151E-40CB-A005-08B70E2DF5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709" y="1526092"/>
              <a:ext cx="3531087" cy="1361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ADDDA22-E365-45C6-8D51-44A8665367D7}"/>
                </a:ext>
              </a:extLst>
            </p:cNvPr>
            <p:cNvSpPr/>
            <p:nvPr/>
          </p:nvSpPr>
          <p:spPr>
            <a:xfrm>
              <a:off x="539552" y="762000"/>
              <a:ext cx="7354667" cy="5389558"/>
            </a:xfrm>
            <a:prstGeom prst="rect">
              <a:avLst/>
            </a:prstGeom>
            <a:noFill/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69518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DF5D4F3-71D0-41A4-A5ED-FFE34614785D}"/>
              </a:ext>
            </a:extLst>
          </p:cNvPr>
          <p:cNvSpPr/>
          <p:nvPr/>
        </p:nvSpPr>
        <p:spPr>
          <a:xfrm>
            <a:off x="652562" y="620688"/>
            <a:ext cx="6691745" cy="833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marR="0" indent="355600" algn="ctr">
              <a:spcBef>
                <a:spcPts val="0"/>
              </a:spcBef>
              <a:spcAft>
                <a:spcPts val="465"/>
              </a:spcAft>
            </a:pPr>
            <a:r>
              <a:rPr lang="bg-BG" sz="2200" b="1" i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Изследване на генерирани </a:t>
            </a:r>
          </a:p>
          <a:p>
            <a:pPr marL="88900" marR="0" indent="355600" algn="ctr">
              <a:spcBef>
                <a:spcPts val="0"/>
              </a:spcBef>
              <a:spcAft>
                <a:spcPts val="465"/>
              </a:spcAft>
            </a:pPr>
            <a:r>
              <a:rPr lang="bg-BG" sz="2200" b="1" i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от организма импулсни напрежения</a:t>
            </a:r>
            <a:endParaRPr lang="en-US" sz="2200" b="1" i="1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12975C8C-B74C-4A41-8BB8-FFF34E64D3AA}"/>
              </a:ext>
            </a:extLst>
          </p:cNvPr>
          <p:cNvGrpSpPr/>
          <p:nvPr/>
        </p:nvGrpSpPr>
        <p:grpSpPr>
          <a:xfrm>
            <a:off x="287524" y="1827094"/>
            <a:ext cx="8568952" cy="4324464"/>
            <a:chOff x="287524" y="1827094"/>
            <a:chExt cx="8568952" cy="432446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16D4EEA-731F-4BB9-895E-DEE79C61205D}"/>
                </a:ext>
              </a:extLst>
            </p:cNvPr>
            <p:cNvSpPr/>
            <p:nvPr/>
          </p:nvSpPr>
          <p:spPr>
            <a:xfrm>
              <a:off x="395536" y="4548367"/>
              <a:ext cx="8352928" cy="147732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marL="88900" marR="0" indent="355600" algn="just">
                <a:spcBef>
                  <a:spcPts val="0"/>
                </a:spcBef>
                <a:spcAft>
                  <a:spcPts val="0"/>
                </a:spcAft>
              </a:pPr>
              <a:r>
                <a:rPr lang="bg-BG" sz="1800" dirty="0">
                  <a:latin typeface="Segoe UI" panose="020B0502040204020203" pitchFamily="34" charset="0"/>
                  <a:ea typeface="Franklin Gothic Book" panose="020B0503020102020204" pitchFamily="34" charset="0"/>
                  <a:cs typeface="Segoe UI" panose="020B0502040204020203" pitchFamily="34" charset="0"/>
                </a:rPr>
                <a:t>Полезна диагностична информация за състоянието и функционирането на някои органи дава изследването и записването на генерирани от тях импулсни напрежения, например електрокардиография на сърдечните мускули, електроенцефалография на мозъка, електромиография на скелетните мускули и др. </a:t>
              </a:r>
              <a:endParaRPr lang="en-US" sz="1800" dirty="0">
                <a:latin typeface="Segoe UI" panose="020B0502040204020203" pitchFamily="34" charset="0"/>
                <a:ea typeface="Franklin Gothic Book" panose="020B0503020102020204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6146" name="Picture 2" descr="ECG Machine, ECG Device, EKG Machine, Electrocardiogram Machine ...">
              <a:extLst>
                <a:ext uri="{FF2B5EF4-FFF2-40B4-BE49-F238E27FC236}">
                  <a16:creationId xmlns:a16="http://schemas.microsoft.com/office/drawing/2014/main" xmlns="" id="{3A09DC2B-1D40-47B4-9A81-8E0ED892182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3888" b="13534"/>
            <a:stretch/>
          </p:blipFill>
          <p:spPr bwMode="auto">
            <a:xfrm>
              <a:off x="652563" y="1827094"/>
              <a:ext cx="3749402" cy="2721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8" name="Picture 4" descr="Electroencephalography Stock Photo: 30584548 - Alamy">
              <a:extLst>
                <a:ext uri="{FF2B5EF4-FFF2-40B4-BE49-F238E27FC236}">
                  <a16:creationId xmlns:a16="http://schemas.microsoft.com/office/drawing/2014/main" xmlns="" id="{26484B7B-8396-49FA-8C9D-F0B49219FAF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0623"/>
            <a:stretch/>
          </p:blipFill>
          <p:spPr bwMode="auto">
            <a:xfrm>
              <a:off x="4724400" y="2016710"/>
              <a:ext cx="3657600" cy="2404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7E822FCB-F248-4CA8-9EFF-914FACB869C9}"/>
                </a:ext>
              </a:extLst>
            </p:cNvPr>
            <p:cNvSpPr/>
            <p:nvPr/>
          </p:nvSpPr>
          <p:spPr>
            <a:xfrm>
              <a:off x="287524" y="1827094"/>
              <a:ext cx="8568952" cy="4324464"/>
            </a:xfrm>
            <a:prstGeom prst="rect">
              <a:avLst/>
            </a:prstGeom>
            <a:noFill/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410708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0800" cap="flat" cmpd="sng" algn="ctr">
          <a:solidFill>
            <a:srgbClr val="0000FF"/>
          </a:solidFill>
          <a:prstDash val="solid"/>
          <a:round/>
          <a:headEnd type="triangl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99"/>
              </a:solidFill>
            </a14:hiddenFill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5F5F5F"/>
                </a:outerShdw>
              </a:effectLst>
            </a14:hiddenEffects>
          </a:ext>
        </a:extLst>
      </a:spPr>
      <a:bodyPr vert="horz" wrap="none" lIns="0" tIns="45720" rIns="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bg-BG" altLang="bg-BG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0800" cap="flat" cmpd="sng" algn="ctr">
          <a:solidFill>
            <a:srgbClr val="0000FF"/>
          </a:solidFill>
          <a:prstDash val="solid"/>
          <a:round/>
          <a:headEnd type="triangl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99"/>
              </a:solidFill>
            </a14:hiddenFill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5F5F5F"/>
                </a:outerShdw>
              </a:effectLst>
            </a14:hiddenEffects>
          </a:ext>
        </a:extLst>
      </a:spPr>
      <a:bodyPr vert="horz" wrap="none" lIns="0" tIns="45720" rIns="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bg-BG" altLang="bg-BG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9189</TotalTime>
  <Words>2490</Words>
  <Application>Microsoft Office PowerPoint</Application>
  <PresentationFormat>On-screen Show (4:3)</PresentationFormat>
  <Paragraphs>121</Paragraphs>
  <Slides>26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Default Design</vt:lpstr>
      <vt:lpstr>2_Edge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>Ok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Canev</dc:creator>
  <cp:lastModifiedBy>Lazhovski</cp:lastModifiedBy>
  <cp:revision>470</cp:revision>
  <dcterms:created xsi:type="dcterms:W3CDTF">2003-03-08T12:58:53Z</dcterms:created>
  <dcterms:modified xsi:type="dcterms:W3CDTF">2020-04-24T19:39:24Z</dcterms:modified>
</cp:coreProperties>
</file>