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33"/>
  </p:notesMasterIdLst>
  <p:handoutMasterIdLst>
    <p:handoutMasterId r:id="rId34"/>
  </p:handoutMasterIdLst>
  <p:sldIdLst>
    <p:sldId id="419" r:id="rId3"/>
    <p:sldId id="281" r:id="rId4"/>
    <p:sldId id="282" r:id="rId5"/>
    <p:sldId id="283" r:id="rId6"/>
    <p:sldId id="284" r:id="rId7"/>
    <p:sldId id="285" r:id="rId8"/>
    <p:sldId id="286" r:id="rId9"/>
    <p:sldId id="290" r:id="rId10"/>
    <p:sldId id="291" r:id="rId11"/>
    <p:sldId id="292" r:id="rId12"/>
    <p:sldId id="298" r:id="rId13"/>
    <p:sldId id="299" r:id="rId14"/>
    <p:sldId id="300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20" r:id="rId23"/>
    <p:sldId id="321" r:id="rId24"/>
    <p:sldId id="310" r:id="rId25"/>
    <p:sldId id="311" r:id="rId26"/>
    <p:sldId id="312" r:id="rId27"/>
    <p:sldId id="315" r:id="rId28"/>
    <p:sldId id="316" r:id="rId29"/>
    <p:sldId id="317" r:id="rId30"/>
    <p:sldId id="318" r:id="rId31"/>
    <p:sldId id="319" r:id="rId32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xmlns="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„ЗДРАВНИ ГРИЖИ 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</a:t>
            </a: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196880" y="3654427"/>
            <a:ext cx="7582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Звук - естество, източници, основни характеристики, видове. Област на чуване. Инфразвук, звук и ултразвук. Звукови методи за медицинска диагностика и терапия - аускултация, фонокардиография, перкусия, аудиометрия, измерване на кръвното налягане, литотрипсия</a:t>
            </a:r>
            <a:endParaRPr lang="bg-BG" altLang="bg-BG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4D481-32E0-4DCE-B232-087B7121532C}"/>
              </a:ext>
            </a:extLst>
          </p:cNvPr>
          <p:cNvSpPr/>
          <p:nvPr/>
        </p:nvSpPr>
        <p:spPr>
          <a:xfrm>
            <a:off x="1442720" y="2541300"/>
            <a:ext cx="646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МЕДИЦИНСКА АПАРАТУРА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4668" y="669247"/>
            <a:ext cx="7569568" cy="4466094"/>
            <a:chOff x="215806" y="5172"/>
            <a:chExt cx="7569568" cy="4466094"/>
          </a:xfrm>
        </p:grpSpPr>
        <p:sp>
          <p:nvSpPr>
            <p:cNvPr id="5" name="Rectangle 4"/>
            <p:cNvSpPr/>
            <p:nvPr/>
          </p:nvSpPr>
          <p:spPr>
            <a:xfrm>
              <a:off x="3587656" y="224644"/>
              <a:ext cx="4044684" cy="3693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indent="546100" algn="just">
                <a:spcBef>
                  <a:spcPts val="200"/>
                </a:spcBef>
                <a:spcAft>
                  <a:spcPts val="0"/>
                </a:spcAft>
              </a:pP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Източници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на звук могат да бъдат всички трептящи тела пръчки, струни, мембрани, въздушни стълбове и др.), които създават механични вълни в материална среда. Звуковите вълни в твърдите тела могат да бъдат както надлъжни, така и напречни, тъй като тези тела притежават еластичност при опъване, свива­не и хлъзгане. Течностите и газовете нямат еластичност при хлъзгане и в тях вълните са само надлъжни.</a:t>
              </a:r>
              <a:endParaRPr lang="en-US" sz="18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1026" name="Picture 2" descr="Instruments and sound (acoustics) vocabulary | Teaching Resource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453"/>
            <a:stretch/>
          </p:blipFill>
          <p:spPr bwMode="auto">
            <a:xfrm>
              <a:off x="215806" y="5172"/>
              <a:ext cx="3371850" cy="435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7524" y="86653"/>
              <a:ext cx="7497850" cy="438461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5371931"/>
            <a:ext cx="7483042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Скоростта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разпространение на звука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зависи от честотата на трептенията, а от еластичните свойства и плътността на средата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bg-BG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4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1151620" y="1094318"/>
            <a:ext cx="624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>
              <a:spcAft>
                <a:spcPts val="3470"/>
              </a:spcAft>
            </a:pPr>
            <a:r>
              <a:rPr lang="bg-BG" sz="2800" b="1" spc="-100" dirty="0">
                <a:solidFill>
                  <a:srgbClr val="000000"/>
                </a:solidFill>
                <a:latin typeface="+mj-lt"/>
                <a:ea typeface="Century Schoolbook" panose="02040604050505020304" pitchFamily="18" charset="0"/>
                <a:cs typeface="Century Schoolbook" panose="02040604050505020304" pitchFamily="18" charset="0"/>
              </a:rPr>
              <a:t>Физични характеристики на звука</a:t>
            </a:r>
            <a:endParaRPr lang="en-US" sz="2800" b="1" spc="-100" dirty="0">
              <a:effectLst/>
              <a:latin typeface="+mj-lt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736" y="2229786"/>
            <a:ext cx="8513131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Физичните характеристики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на звука са свързани с неговите физични свойства, а психофизичните - с възприемането му от човека. Освен честота, други по-важни физични характеристики на звука са звуково (акустично) налягане, интензитет, ниво на интен­зитета и спектрален състав.</a:t>
            </a:r>
            <a:endParaRPr lang="bg-BG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195381" y="4223684"/>
                <a:ext cx="8515272" cy="1323439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1028700" algn="just">
                  <a:spcAft>
                    <a:spcPts val="0"/>
                  </a:spcAft>
                </a:pPr>
                <a:r>
                  <a:rPr lang="bg-BG" sz="20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Звуково налягане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∆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𝒑</m:t>
                    </m:r>
                  </m:oMath>
                </a14:m>
                <a:r>
                  <a:rPr lang="bg-BG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20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е допълнителното налягане, което възниква при разпространението на надлъжните звукови вълни в местата на сгъстяване 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∆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𝒑</m:t>
                    </m:r>
                  </m:oMath>
                </a14:m>
                <a:r>
                  <a:rPr lang="bg-BG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&gt;0</a:t>
                </a:r>
                <a:r>
                  <a:rPr lang="bg-BG" sz="20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) и разреждане 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∆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𝒑</m:t>
                    </m:r>
                  </m:oMath>
                </a14:m>
                <a:r>
                  <a:rPr lang="bg-BG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&lt;0</a:t>
                </a:r>
                <a:r>
                  <a:rPr lang="bg-BG" sz="20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) на частиците на средата.</a:t>
                </a:r>
                <a:endParaRPr lang="en-US" sz="2000" dirty="0">
                  <a:effectLst/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" y="4223684"/>
                <a:ext cx="8515272" cy="132343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643" t="-1826" r="-715" b="-730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892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4206" y="839051"/>
            <a:ext cx="7754158" cy="2607513"/>
            <a:chOff x="47476" y="389439"/>
            <a:chExt cx="7754158" cy="2607513"/>
          </a:xfrm>
        </p:grpSpPr>
        <p:grpSp>
          <p:nvGrpSpPr>
            <p:cNvPr id="15" name="Group 14"/>
            <p:cNvGrpSpPr/>
            <p:nvPr/>
          </p:nvGrpSpPr>
          <p:grpSpPr>
            <a:xfrm>
              <a:off x="66400" y="404664"/>
              <a:ext cx="7735234" cy="2409826"/>
              <a:chOff x="215516" y="407771"/>
              <a:chExt cx="7735234" cy="2409826"/>
            </a:xfrm>
          </p:grpSpPr>
          <p:pic>
            <p:nvPicPr>
              <p:cNvPr id="2052" name="Picture 4" descr="Inverse Square Law Problem for Auditoriums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22366"/>
              <a:stretch/>
            </p:blipFill>
            <p:spPr bwMode="auto">
              <a:xfrm>
                <a:off x="215516" y="407771"/>
                <a:ext cx="3786046" cy="240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4139952" y="597022"/>
                    <a:ext cx="3810798" cy="203132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indent="1028700" algn="just">
                      <a:spcAft>
                        <a:spcPts val="2700"/>
                      </a:spcAft>
                    </a:pPr>
                    <a:r>
                      <a:rPr lang="bg-BG" sz="1800" b="1" i="1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Интензитет на звука </a:t>
                    </a:r>
                    <a14:m>
                      <m:oMath xmlns:m="http://schemas.openxmlformats.org/officeDocument/2006/math">
                        <m:r>
                          <a:rPr lang="bg-BG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oMath>
                    </a14:m>
                    <a:r>
                      <a:rPr lang="bg-BG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 е пренесената от звуковата вълна енергия </a:t>
                    </a:r>
                    <a14:m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𝑬</m:t>
                        </m:r>
                      </m:oMath>
                    </a14:m>
                    <a:r>
                      <a:rPr lang="bg-BG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 за единица време </a:t>
                    </a:r>
                    <a:r>
                      <a:rPr lang="en-US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𝒕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1 </m:t>
                        </m:r>
                        <m: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oMath>
                    </a14:m>
                    <a:r>
                      <a:rPr lang="en-US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) </a:t>
                    </a:r>
                    <a:r>
                      <a:rPr lang="bg-BG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през единица площ </a:t>
                    </a:r>
                    <a:r>
                      <a:rPr lang="en-US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𝑺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1 </m:t>
                        </m:r>
                        <m:sSup>
                          <m:sSupPr>
                            <m:ctrlPr>
                              <a:rPr lang="en-US" sz="1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entury Schoolbook" panose="02040604050505020304" pitchFamily="18" charset="0"/>
                                <a:cs typeface="Segoe UI" panose="020B0502040204020203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bg-BG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a:t>), разположена перпендикулярно на посоката й на разпространение:</a:t>
                    </a:r>
                    <a:endParaRPr lang="en-US" sz="1800" dirty="0">
                      <a:effectLst/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97022"/>
                    <a:ext cx="3810798" cy="2031325"/>
                  </a:xfrm>
                  <a:prstGeom prst="rect">
                    <a:avLst/>
                  </a:prstGeom>
                  <a:blipFill rotWithShape="0">
                    <a:blip r:embed="rId3" cstate="print"/>
                    <a:stretch>
                      <a:fillRect l="-1280" t="-1201" r="-1440" b="-4204"/>
                    </a:stretch>
                  </a:blipFill>
                </p:spPr>
                <p:txBody>
                  <a:bodyPr/>
                  <a:lstStyle/>
                  <a:p>
                    <a:r>
                      <a:rPr lang="bg-B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Rectangle 17"/>
            <p:cNvSpPr/>
            <p:nvPr/>
          </p:nvSpPr>
          <p:spPr>
            <a:xfrm>
              <a:off x="47476" y="389439"/>
              <a:ext cx="7754158" cy="260751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94206" y="3877986"/>
            <a:ext cx="8475926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Интензитетът на звука има смисъл на </a:t>
            </a:r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плътност на енергиен поток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, тъй като под енергиен </a:t>
            </a:r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поток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се разбира енергията, прене­сена през площта </a:t>
            </a:r>
            <a:r>
              <a:rPr lang="en-US" sz="2000" b="1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за единица време. Освен за енергия, величините поток и плътност на потока се въвеждат и за други физични величини, като например за пренесени обем на флуид, количество топлина, енергия на лъчение, маса и др.</a:t>
            </a:r>
            <a:endParaRPr lang="en-US" sz="2000" dirty="0">
              <a:effectLst/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6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192596" y="1017322"/>
            <a:ext cx="745282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Стойностите на интензитета на звуците, възприемани от човешкото ухо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са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w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много широк диапазон. За тяхното сравняване се използва физична величина, наречена </a:t>
            </a:r>
            <a:r>
              <a:rPr lang="bg-BG" sz="1800" b="1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ниво на интензитета </a:t>
            </a:r>
            <a:r>
              <a:rPr lang="en-US" sz="1800" b="1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L.</a:t>
            </a:r>
            <a:endParaRPr lang="bg-BG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192596" y="2377548"/>
                <a:ext cx="8640960" cy="9469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За начална стойност в скалата на интензитета е приета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𝑰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bg-BG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bg-BG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12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𝑊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/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.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Тя е определена като </a:t>
                </a:r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най-малкия интензитет на звук с честота 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1 </a:t>
                </a:r>
                <a:r>
                  <a:rPr lang="en-US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kHz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който човек чува </a:t>
                </a:r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(</a:t>
                </a:r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праг на чуване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).</a:t>
                </a:r>
                <a:endParaRPr lang="bg-BG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6" y="2377548"/>
                <a:ext cx="8640960" cy="9469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4" r="-493" b="-955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/>
              <p:cNvSpPr/>
              <p:nvPr/>
            </p:nvSpPr>
            <p:spPr>
              <a:xfrm>
                <a:off x="192596" y="3761435"/>
                <a:ext cx="8640960" cy="17708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Нивото на интен­зитета е безразмерна величина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𝑳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и се изразява в единицата </a:t>
                </a:r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бел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(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В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). Звук с интензитет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независимо от честотата, има ниво на интен­зитета един бел 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𝑳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bg-BG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= 1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), ако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𝑰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bg-BG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= </m:t>
                    </m:r>
                    <m:r>
                      <a:rPr lang="bg-BG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1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0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Schoolbook" panose="020406040505050203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.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По-популярна в практиката е производната единица </a:t>
                </a:r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децибел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(</a:t>
                </a:r>
                <a:r>
                  <a:rPr lang="en-US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dB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),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10 пъти по-малка от бела:</a:t>
                </a:r>
                <a:endPara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Schoolbook" panose="020406040505050203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Schoolbook" panose="02040604050505020304" pitchFamily="18" charset="0"/>
                              <a:cs typeface="Segoe UI" panose="020B0502040204020203" pitchFamily="34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𝐵</m:t>
                      </m:r>
                      <m:r>
                        <a:rPr lang="bg-BG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 = 10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𝑑𝐵</m:t>
                      </m:r>
                    </m:oMath>
                  </m:oMathPara>
                </a14:m>
                <a:endParaRPr lang="bg-BG" sz="2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6" y="3761435"/>
                <a:ext cx="8640960" cy="177086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64" r="-49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63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472368" y="936884"/>
            <a:ext cx="73081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6600"/>
              </a:spcAft>
            </a:pPr>
            <a:r>
              <a:rPr lang="bg-BG" sz="2400" b="1" spc="-50" dirty="0">
                <a:solidFill>
                  <a:srgbClr val="000000"/>
                </a:solidFill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Екстракорпорална литотрипсия с ударна вълна</a:t>
            </a:r>
            <a:endParaRPr lang="en-US" sz="2400" b="1" spc="-50" dirty="0">
              <a:effectLst/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524" y="4497121"/>
            <a:ext cx="856672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Идеята е конкрементите да се разрушават вътре в тялото посредством силни механични вълни с малка продължителност (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ударни вълни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), генерирани извън тялото (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екстракорпорално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). Ключов проблем е фокусирането на вълните, така че да въздействат само върху конкремента и да не увреждат тъканите около него</a:t>
            </a:r>
            <a:endParaRPr lang="bg-BG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7524" y="1759769"/>
            <a:ext cx="8172908" cy="2607513"/>
            <a:chOff x="287524" y="1759769"/>
            <a:chExt cx="8172908" cy="2607513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" y="1880828"/>
              <a:ext cx="7734360" cy="2365396"/>
              <a:chOff x="457200" y="1036874"/>
              <a:chExt cx="7734360" cy="236539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780147" y="1036874"/>
                <a:ext cx="441141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Екстракорпоралната литотрипсия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(от гр. </a:t>
                </a:r>
                <a:r>
                  <a:rPr lang="bg-BG" sz="1800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литос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-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камък, </a:t>
                </a:r>
                <a:r>
                  <a:rPr lang="bg-BG" sz="1800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трипсис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-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чупя) се използва за лечение на бъбречно-каменната болест от 1980 а., най-напред 6 Германия.</a:t>
                </a:r>
                <a:endParaRPr lang="bg-BG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5" name="Picture 14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036874"/>
                <a:ext cx="3216038" cy="23653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87524" y="1759769"/>
              <a:ext cx="8172908" cy="260751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10648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192088" y="1190029"/>
            <a:ext cx="7668852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1028700" algn="just">
              <a:spcAft>
                <a:spcPts val="1780"/>
              </a:spcAft>
            </a:pP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Източникът на ударни вълни се намира във вода и вълните от водата преминават в тялото на пациента през тъканноеквивалентна среда (</a:t>
            </a:r>
            <a:r>
              <a:rPr lang="bg-BG" sz="20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водна възглавница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). Това е необходимо, за да се избегне затихването на вълните във въздуха и отражението им от гранич­ните повърхнини, които имат различно звуково съпротивление</a:t>
            </a:r>
            <a:endParaRPr lang="en-US" sz="2000" dirty="0">
              <a:effectLst/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088" y="3719214"/>
            <a:ext cx="8664388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850900" algn="just">
              <a:spcAft>
                <a:spcPts val="0"/>
              </a:spcAft>
            </a:pPr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Налягането на вълните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нараства със звуковото съпротивле­ние - за водата и меките биологични тъкани, то е около </a:t>
            </a:r>
            <a:r>
              <a:rPr lang="bg-BG" sz="2000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3000 пъти по-голямо от това на въздуха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, а за конкрементите </a:t>
            </a:r>
            <a:r>
              <a:rPr lang="bg-BG" sz="2000" i="1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е още около 10 пъти по-голямо</a:t>
            </a: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 Това, както и липсата на фокусиране в меките тъкани, е причина те да не се увреждат от вълните, докато конкре­ментите се разрушават.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33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1012" y="3153665"/>
            <a:ext cx="2662436" cy="2081895"/>
            <a:chOff x="1352" y="3104964"/>
            <a:chExt cx="2662436" cy="20818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40469" r="70883" b="10292"/>
            <a:stretch/>
          </p:blipFill>
          <p:spPr>
            <a:xfrm>
              <a:off x="1352" y="3104964"/>
              <a:ext cx="2662436" cy="205222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3424" y="3104965"/>
              <a:ext cx="2547376" cy="208189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85456" y="3153665"/>
            <a:ext cx="3672408" cy="2054677"/>
            <a:chOff x="2735796" y="3104964"/>
            <a:chExt cx="3672408" cy="20546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29532" t="40469" r="30306" b="10292"/>
            <a:stretch/>
          </p:blipFill>
          <p:spPr>
            <a:xfrm>
              <a:off x="2735796" y="3104964"/>
              <a:ext cx="3672408" cy="205222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35796" y="3104964"/>
              <a:ext cx="3657152" cy="2054677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04272" y="3153665"/>
            <a:ext cx="2293852" cy="2124236"/>
            <a:chOff x="6392948" y="3104964"/>
            <a:chExt cx="2293852" cy="2124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70087" t="38741" r="6682" b="10292"/>
            <a:stretch/>
          </p:blipFill>
          <p:spPr>
            <a:xfrm>
              <a:off x="6392948" y="3104964"/>
              <a:ext cx="2124236" cy="212423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524144" y="3104965"/>
              <a:ext cx="2162656" cy="208189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336" y="2096852"/>
            <a:ext cx="8982160" cy="3263710"/>
            <a:chOff x="117908" y="1794257"/>
            <a:chExt cx="8982160" cy="3263710"/>
          </a:xfrm>
        </p:grpSpPr>
        <p:sp>
          <p:nvSpPr>
            <p:cNvPr id="8" name="Rectangle 7"/>
            <p:cNvSpPr/>
            <p:nvPr/>
          </p:nvSpPr>
          <p:spPr>
            <a:xfrm>
              <a:off x="238856" y="1800793"/>
              <a:ext cx="85920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g-BG" sz="20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 литотриптерите се използват </a:t>
              </a:r>
              <a:r>
                <a:rPr lang="bg-BG" sz="2000" i="1" u="sng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три метода за генериране на </a:t>
              </a:r>
              <a:r>
                <a:rPr lang="bg-BG" sz="2000" i="1" u="sng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ударни вълни</a:t>
              </a:r>
              <a:r>
                <a:rPr lang="bg-BG" sz="20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 </a:t>
              </a:r>
              <a:r>
                <a:rPr lang="bg-BG" sz="2000" i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електрохидравличен, </a:t>
              </a:r>
              <a:r>
                <a:rPr lang="bg-BG" sz="2000" i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електромагнитен</a:t>
              </a:r>
              <a:r>
                <a:rPr lang="bg-BG" sz="2000" i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2000" i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пиезоелектричен</a:t>
              </a:r>
              <a:r>
                <a:rPr lang="bg-BG" sz="2000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r>
                <a:rPr lang="bg-BG" sz="20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bg-BG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908" y="1794257"/>
              <a:ext cx="8982160" cy="3263710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7113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7504" y="1916741"/>
            <a:ext cx="8892988" cy="3970318"/>
            <a:chOff x="107504" y="1916741"/>
            <a:chExt cx="8892988" cy="3970318"/>
          </a:xfrm>
        </p:grpSpPr>
        <p:sp>
          <p:nvSpPr>
            <p:cNvPr id="7" name="Rectangle 6"/>
            <p:cNvSpPr/>
            <p:nvPr/>
          </p:nvSpPr>
          <p:spPr>
            <a:xfrm>
              <a:off x="3712695" y="1916741"/>
              <a:ext cx="511234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При електрохидравличния метод вълните се създават чрез импулсен искров разряд между два електрода с високо напрежение (15 - 20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kV).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Искрището се намира в единия фокус на полуелипсоиден рефлектор, обърнат с отворената си част към пациента. Част от всяка ударна вълна се разпространява напред, а другата ѝ част се отразява от рефлектора и се събира в другия фокус на елипсоида. Плътността на енергията там става достатъчно голяма за да разруши конкремента, който се намира в тази точка. Ето защо точното позициониране на пациента е изключително важно. </a:t>
              </a:r>
              <a:endParaRPr lang="bg-BG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7297" t="7691" r="6342" b="26694"/>
            <a:stretch/>
          </p:blipFill>
          <p:spPr>
            <a:xfrm>
              <a:off x="287524" y="2717545"/>
              <a:ext cx="3408887" cy="22236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504" y="1916741"/>
              <a:ext cx="8892988" cy="397031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17989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733696"/>
            <a:ext cx="8892988" cy="4524316"/>
            <a:chOff x="107504" y="1733696"/>
            <a:chExt cx="8892988" cy="4524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8231" b="17491"/>
            <a:stretch/>
          </p:blipFill>
          <p:spPr>
            <a:xfrm>
              <a:off x="287524" y="2636912"/>
              <a:ext cx="3205632" cy="23762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493156" y="1733697"/>
              <a:ext cx="5507336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Електромагнитният излъчвател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работи подобно на високо­говорител. Основната му част е трептящ кръг, съставен от кондензатор, плоска намотка и искрище. Кондензаторът се зарежда до високо напрежение (няколко </a:t>
              </a:r>
              <a:r>
                <a:rPr lang="en-US" sz="1800" i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kV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при разреждането си дава краткотраен искров разряд (няколко </a:t>
              </a:r>
              <a:r>
                <a:rPr lang="en-US" sz="1800" i="1" dirty="0" err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ps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). </a:t>
              </a:r>
              <a:r>
                <a:rPr lang="ru-RU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През намотката про¬тича мощен токов импулс със стръмен фронт и голяма амплитуда (няколко кА). До намотката, но във вода, се намира добре изолирана метална мембрана. В нея по време на разряда, като във вторична намотка на трансформатор, се индуцира напрежение. В резултат от взаимодействието на магнитните полета мембраната рязко се отблъсква и създава във водата плоска ударна вълна.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7504" y="1733696"/>
              <a:ext cx="8892988" cy="451470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66998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07504" y="1733696"/>
            <a:ext cx="8892988" cy="4514703"/>
            <a:chOff x="107504" y="1733696"/>
            <a:chExt cx="8892988" cy="45147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b="13562"/>
            <a:stretch/>
          </p:blipFill>
          <p:spPr>
            <a:xfrm>
              <a:off x="209222" y="1808820"/>
              <a:ext cx="3925794" cy="4356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139952" y="2024844"/>
              <a:ext cx="45720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Литотриптерът работи в комбинация с рентгенов апарат, за да се осигури точно локализи­ране на конкремента във фокусната зона. За целта автоматичното преместване на пациента на  масата се управлява с компютър. Процесът на литотрипсията се следи непрекъсна­то с ултразвуков ехограф за да се избегне лъчевото натоварване на пациента от продължително рентгеново наблюдение</a:t>
              </a:r>
              <a:endParaRPr lang="bg-BG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504" y="1733696"/>
              <a:ext cx="8892988" cy="451470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208993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87924" y="440668"/>
            <a:ext cx="109754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g-BG" sz="2800" b="1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ЗВУК</a:t>
            </a:r>
            <a:endParaRPr lang="bg-BG" sz="28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1131391"/>
            <a:ext cx="487293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g-BG" sz="2400" b="1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Механични трептения и вълни</a:t>
            </a:r>
            <a:endParaRPr lang="bg-BG" sz="2400" b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451" y="1893345"/>
            <a:ext cx="8392256" cy="4595995"/>
            <a:chOff x="366451" y="1893345"/>
            <a:chExt cx="8392256" cy="459599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5"/>
                <p:cNvSpPr/>
                <p:nvPr/>
              </p:nvSpPr>
              <p:spPr>
                <a:xfrm>
                  <a:off x="369775" y="4005064"/>
                  <a:ext cx="8388932" cy="23778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Трептения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са движения или изменения в състоянието на телата, които се повтарят във времето. Трептенията са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перио­дични,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ако се описват с физични величини, чиито стойности се повтарят през равни интервали от бреме. Най-малкият от тези интервали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𝑇</m:t>
                      </m:r>
                    </m:oMath>
                  </a14:m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се нарича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период,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а броят на трептенията за единица бреме -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честота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на трептенията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: </a:t>
                  </a:r>
                </a:p>
                <a:p>
                  <a:pPr algn="just"/>
                  <a:endPara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𝜈</m:t>
                        </m:r>
                        <m: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, </m:t>
                            </m:r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bg-BG" sz="2000" dirty="0">
                                <a:latin typeface="Segoe UI" panose="020B0502040204020203" pitchFamily="34" charset="0"/>
                                <a:cs typeface="Segoe UI" panose="020B0502040204020203" pitchFamily="34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𝐻𝑧</m:t>
                        </m:r>
                      </m:oMath>
                    </m:oMathPara>
                  </a14:m>
                  <a:endParaRPr lang="bg-BG" sz="20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75" y="4005064"/>
                  <a:ext cx="8388932" cy="2377830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654" t="-1282" r="-5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386" name="Picture 2" descr="Видео урок: Резонанс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756" b="45495"/>
            <a:stretch/>
          </p:blipFill>
          <p:spPr bwMode="auto">
            <a:xfrm>
              <a:off x="906640" y="2060848"/>
              <a:ext cx="7315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6451" y="1893345"/>
              <a:ext cx="8392256" cy="459599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7079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55576" y="2672916"/>
            <a:ext cx="7776864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R="228600" algn="just" defTabSz="1085850">
              <a:spcAft>
                <a:spcPts val="0"/>
              </a:spcAft>
            </a:pP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Психофизичните характеристики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на звука са височина на звука, ниво на гръмкост и тембър. Докато физичните характери­стики се определят обективно чрез измерване със съответни уреди, психофизичните се оценяват субективно от човека по слуховото му усещане.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Между физичните и психофизичните характеристики има сложно съответствие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590" y="980728"/>
            <a:ext cx="6058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0" algn="ctr">
              <a:spcAft>
                <a:spcPts val="905"/>
              </a:spcAft>
            </a:pPr>
            <a:r>
              <a:rPr lang="bg-BG" sz="2400" b="1" spc="-5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Психофизични характеристики на звука</a:t>
            </a:r>
            <a:endParaRPr lang="en-US" sz="2400" b="1" spc="-5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51519" y="1093778"/>
            <a:ext cx="7475128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69900" algn="just">
              <a:spcBef>
                <a:spcPts val="300"/>
              </a:spcBef>
              <a:spcAft>
                <a:spcPts val="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Уравнението за хармонично трептене е приложимо само за звук с определена честота. Такъв звук се получава от много малко източници и се нарича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прост (чист) тон.</a:t>
            </a:r>
            <a:endParaRPr lang="en-US" sz="18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indent="469900">
              <a:spcAft>
                <a:spcPts val="31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Звукът, който съответства на трептения с една хармонична честота, се нарича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чист тон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Такива звуци издават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камертоните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Така например тонът “ла” в музиката съответства на честота 440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Hz.</a:t>
            </a: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7025" y="433725"/>
            <a:ext cx="356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95"/>
              </a:spcAft>
              <a:buClr>
                <a:srgbClr val="000000"/>
              </a:buClr>
              <a:buSzPts val="1200"/>
              <a:tabLst>
                <a:tab pos="677545" algn="l"/>
              </a:tabLst>
            </a:pPr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Акустичен спектър</a:t>
            </a:r>
            <a:endParaRPr lang="en-US" sz="2400" b="1" dirty="0"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508" y="3327499"/>
            <a:ext cx="8384555" cy="2441505"/>
            <a:chOff x="17549" y="3147735"/>
            <a:chExt cx="8384555" cy="2441505"/>
          </a:xfrm>
        </p:grpSpPr>
        <p:sp>
          <p:nvSpPr>
            <p:cNvPr id="6" name="Rectangle 5"/>
            <p:cNvSpPr/>
            <p:nvPr/>
          </p:nvSpPr>
          <p:spPr>
            <a:xfrm>
              <a:off x="3830104" y="3147735"/>
              <a:ext cx="4572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9900" algn="just">
                <a:spcBef>
                  <a:spcPts val="300"/>
                </a:spcBef>
                <a:spcAft>
                  <a:spcPts val="0"/>
                </a:spcAft>
              </a:pP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Ако трептенията са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нехармонични,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възникват сложни тонове, съдържащи трептения с различна честота и амплитуда. Те могат да се разложат на няколко прости тона и да се представят като линейна комбинация от хармонични трептения или във вид на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акустичен спектър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.</a:t>
              </a:r>
              <a:endPara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49" y="3248979"/>
              <a:ext cx="3827587" cy="21058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7504" y="3147735"/>
              <a:ext cx="8294600" cy="244150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2658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93576" y="1088740"/>
                <a:ext cx="7427168" cy="20857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69900" algn="just">
                  <a:spcBef>
                    <a:spcPts val="1095"/>
                  </a:spcBef>
                  <a:spcAft>
                    <a:spcPts val="1810"/>
                  </a:spcAft>
                </a:pP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Съвкупността от простите тонове, чрез линейната комбинация на които се представя един сложен тон се нарича акустичен спектър.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Компонентната от акустичния спектър с най-ниската честота</a:t>
                </a:r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  <a:r>
                  <a:rPr lang="en-US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)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и с най-голям интензитет се нарича основен тон.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Останалите компоненти имат кратни честоти 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𝟑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,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...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) на основния тон и се наричат </a:t>
                </a:r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обертонове.</a:t>
                </a:r>
                <a:r>
                  <a:rPr lang="en-US" sz="1800" dirty="0"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Тоновете, които са кратни на хармоничните честоти, се наричат обертонове.</a:t>
                </a:r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6" y="1088740"/>
                <a:ext cx="7427168" cy="208576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656" t="-1163" r="-574" b="-348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93576" y="3320988"/>
            <a:ext cx="8502736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558800" algn="just">
              <a:spcBef>
                <a:spcPts val="90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Усещането за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височина на звука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се определя главно от честотата на основния тон и в по-малка степен  от неговия интензитет и спектрален състав. </a:t>
            </a:r>
            <a:r>
              <a:rPr lang="ru-RU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Единицата за промяна на височината на звука е </a:t>
            </a:r>
            <a:r>
              <a:rPr lang="ru-RU" sz="1800" i="1" dirty="0">
                <a:solidFill>
                  <a:srgbClr val="FF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октава</a:t>
            </a:r>
            <a:r>
              <a:rPr lang="ru-RU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 Една октава съответства на изменение на честотата на звука два пъти.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Ширината на октавите е различна, тъй като всяка следваща октава започва с двойно по-голяма честота от началната честота на предишната октава. </a:t>
            </a:r>
            <a:r>
              <a:rPr lang="bg-BG" sz="1800" i="1" u="sng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Те са 10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: 16 </a:t>
            </a:r>
            <a:r>
              <a:rPr lang="bg-BG" sz="1800" dirty="0">
                <a:solidFill>
                  <a:srgbClr val="002060"/>
                </a:solidFill>
                <a:latin typeface="Angsana New"/>
                <a:ea typeface="Century Schoolbook" panose="02040604050505020304" pitchFamily="18" charset="0"/>
                <a:cs typeface="Segoe UI" panose="020B0502040204020203" pitchFamily="34" charset="0"/>
              </a:rPr>
              <a:t>÷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32, 32 </a:t>
            </a:r>
            <a:r>
              <a:rPr lang="bg-BG" sz="1800" dirty="0">
                <a:solidFill>
                  <a:srgbClr val="002060"/>
                </a:solidFill>
                <a:latin typeface="Angsana New"/>
                <a:ea typeface="Century Schoolbook" panose="02040604050505020304" pitchFamily="18" charset="0"/>
                <a:cs typeface="Segoe UI" panose="020B0502040204020203" pitchFamily="34" charset="0"/>
              </a:rPr>
              <a:t>÷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64, 64 </a:t>
            </a:r>
            <a:r>
              <a:rPr lang="bg-BG" sz="1800" dirty="0">
                <a:solidFill>
                  <a:srgbClr val="002060"/>
                </a:solidFill>
                <a:latin typeface="Angsana New"/>
                <a:ea typeface="Century Schoolbook" panose="02040604050505020304" pitchFamily="18" charset="0"/>
                <a:cs typeface="Segoe UI" panose="020B0502040204020203" pitchFamily="34" charset="0"/>
              </a:rPr>
              <a:t>÷ 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128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Hz</a:t>
            </a:r>
            <a:r>
              <a: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 т.н.</a:t>
            </a:r>
            <a:endParaRPr lang="en-US" sz="1800" dirty="0">
              <a:effectLst/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57200" y="1119252"/>
            <a:ext cx="7283152" cy="15158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26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Комбинацията на интензитета на основния тон и интензитета и броят на обертоновете на един тон се нарича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тембър на звука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 </a:t>
            </a:r>
          </a:p>
          <a:p>
            <a:pPr indent="457200" algn="just">
              <a:spcAft>
                <a:spcPts val="26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Тъй като обертоновете са с по-големи честоти от основния тон и се поглъщат по-силно във въздуха, тембърът се променя с отдалечаване от източника на звук.</a:t>
            </a: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457200" y="2888940"/>
                <a:ext cx="7799548" cy="2761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57200" algn="just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За оценка на степента на звуково налягане, т.е. за определяне на звука като по-силен или по-слаб, се използва субективната величина </a:t>
                </a:r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ниво на гръмкостта.</a:t>
                </a:r>
                <a:endParaRPr lang="en-US" sz="18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endParaRPr>
              </a:p>
              <a:p>
                <a:pPr indent="400050"/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Тази величина се означава с </a:t>
                </a:r>
                <a14:m>
                  <m:oMath xmlns:m="http://schemas.openxmlformats.org/officeDocument/2006/math">
                    <m:r>
                      <a:rPr lang="bg-BG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𝚪</m:t>
                    </m:r>
                  </m:oMath>
                </a14:m>
                <a:r>
                  <a:rPr lang="bg-BG" sz="1800" b="1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и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е свързана с нивото на интензитета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𝑳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чрез един коефициент на пропорционалност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който е сложна функция на интензитета и честотата:</a:t>
                </a:r>
              </a:p>
              <a:p>
                <a:pPr indent="4000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𝚪</m:t>
                      </m:r>
                      <m:r>
                        <a:rPr lang="bg-BG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𝑘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𝑳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             </m:t>
                      </m:r>
                      <m:r>
                        <a:rPr lang="bg-BG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𝚪</m:t>
                      </m:r>
                      <m:r>
                        <a:rPr lang="bg-BG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𝑘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𝑙𝑔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400050" algn="ctr"/>
                <a:r>
                  <a:rPr lang="bg-BG" sz="2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където</a:t>
                </a:r>
                <a:r>
                  <a:rPr lang="bg-BG" sz="2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𝑘</m:t>
                    </m:r>
                    <m:r>
                      <a:rPr lang="en-US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r>
                      <a:rPr lang="en-US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𝐼</m:t>
                    </m:r>
                    <m:r>
                      <a:rPr lang="en-US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ν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bg-BG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8940"/>
                <a:ext cx="7799548" cy="276139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46" t="-879" r="-859" b="-219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49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87524" y="512676"/>
                <a:ext cx="7524836" cy="1777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57200" algn="just">
                  <a:spcBef>
                    <a:spcPts val="1030"/>
                  </a:spcBef>
                  <a:spcAft>
                    <a:spcPts val="0"/>
                  </a:spcAft>
                </a:pPr>
                <a:r>
                  <a:rPr lang="bg-BG" sz="1800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Нивото на гръмкостта</a:t>
                </a:r>
                <a:r>
                  <a:rPr lang="bg-BG" sz="1800" dirty="0">
                    <a:solidFill>
                      <a:srgbClr val="0070C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е пропорционално на нивото на интензитета.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Прието е при честота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=1 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𝑘𝐻𝑧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т.е. при тази честота нивото на гръмкостта </a:t>
                </a:r>
                <a14:m>
                  <m:oMath xmlns:m="http://schemas.openxmlformats.org/officeDocument/2006/math">
                    <m:r>
                      <a:rPr lang="bg-BG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Г </m:t>
                    </m:r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съвпада с нивото на интензитета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𝑳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bg-BG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Г</m:t>
                    </m:r>
                    <m:r>
                      <a:rPr lang="bg-BG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rPr>
                      <m:t>𝑳</m:t>
                    </m:r>
                  </m:oMath>
                </a14:m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).</a:t>
                </a:r>
                <a:endParaRPr lang="en-US" sz="18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endParaRPr>
              </a:p>
              <a:p>
                <a:pPr indent="482600" algn="just">
                  <a:spcAft>
                    <a:spcPts val="320"/>
                  </a:spcAft>
                </a:pPr>
                <a:r>
                  <a:rPr lang="bg-BG" sz="1800" i="1" u="sng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Единицата за ниво на гръмкостта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е равна по големина на единицата децибел, но за да се различава от нея, се нарича</a:t>
                </a:r>
                <a:r>
                  <a:rPr lang="bg-BG" sz="18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 </a:t>
                </a:r>
                <a:r>
                  <a:rPr lang="bg-BG" sz="1800" b="1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фон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(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phon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Arial Unicode MS" panose="020B0604020202020204" pitchFamily="34" charset="-128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512676"/>
                <a:ext cx="7524836" cy="177798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6" t="-1020" r="-566" b="-408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2008" y="2452916"/>
            <a:ext cx="9036496" cy="3795483"/>
            <a:chOff x="72008" y="2452916"/>
            <a:chExt cx="9036496" cy="3795483"/>
          </a:xfrm>
        </p:grpSpPr>
        <p:sp>
          <p:nvSpPr>
            <p:cNvPr id="6" name="Rectangle 5"/>
            <p:cNvSpPr/>
            <p:nvPr/>
          </p:nvSpPr>
          <p:spPr>
            <a:xfrm>
              <a:off x="3269037" y="2508244"/>
              <a:ext cx="5734980" cy="3577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82600" algn="just">
                <a:spcBef>
                  <a:spcPts val="30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За звук с честота, към която ухото е по-чувствително в сравнение с честота от 1000 </a:t>
              </a:r>
              <a:r>
                <a:rPr lang="en-US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Hz, </a:t>
              </a:r>
              <a:r>
                <a:rPr lang="bg-BG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нивото на гръмкостта във фонове е по-висока от нивото на интензитета (и обратно).</a:t>
              </a:r>
              <a:endParaRPr lang="en-US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endParaRPr>
            </a:p>
            <a:p>
              <a:pPr indent="482600" algn="just">
                <a:spcBef>
                  <a:spcPts val="30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Стойностите на коефициента </a:t>
              </a:r>
              <a:r>
                <a:rPr lang="en-US" sz="1600" i="1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k</a:t>
              </a:r>
              <a:r>
                <a:rPr lang="en-US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при други честоти, различни от </a:t>
              </a:r>
              <a:r>
                <a:rPr lang="bg-BG" sz="1600" i="1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1 </a:t>
              </a:r>
              <a:r>
                <a:rPr lang="en-US" sz="1600" i="1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kHz </a:t>
              </a:r>
              <a:r>
                <a:rPr lang="bg-BG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са измерени експериментално, като при всяка от тях е определен интензитетът, който предизвиква звуково усещане (гръмкост), еднаква с интензитета (гръмкостта) при 1 </a:t>
              </a:r>
              <a:r>
                <a:rPr lang="en-US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kHz.</a:t>
              </a:r>
              <a:r>
                <a:rPr lang="bg-BG" sz="16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От получените по този начин средни данни за хора с нормален слух са определени зависимостите на нивото на гръмкостта от честотата при различни нива на интензитета. Те се представят във вид на графики, наречени </a:t>
              </a:r>
              <a:r>
                <a:rPr lang="bg-BG" sz="1600" b="1" i="1" dirty="0">
                  <a:latin typeface="Segoe UI" panose="020B0502040204020203" pitchFamily="34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криви на еднаква гръмкост</a:t>
              </a:r>
              <a:r>
                <a:rPr lang="bg-BG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или </a:t>
              </a:r>
              <a:r>
                <a:rPr lang="bg-BG" sz="1600" b="1" i="1" dirty="0" err="1">
                  <a:latin typeface="Segoe UI" panose="020B0502040204020203" pitchFamily="34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изофони</a:t>
              </a:r>
              <a:r>
                <a:rPr lang="bg-BG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2883013"/>
              <a:ext cx="3161533" cy="282836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8" y="2452916"/>
              <a:ext cx="9036496" cy="379548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9466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179512" y="836712"/>
            <a:ext cx="759684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69900" algn="just">
              <a:spcBef>
                <a:spcPts val="300"/>
              </a:spcBef>
              <a:spcAft>
                <a:spcPts val="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Човешкото ухо е чувствително към звукови вълни, интензитетът на които се мени в много широки граници. Например хармонична звукова вълна с честота 1000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Hz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се възприема от стандартното ухо като звук, ако интензитетът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 в интервала от </a:t>
            </a:r>
            <a:r>
              <a:rPr lang="en-US" sz="1800" i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</a:t>
            </a:r>
            <a:r>
              <a:rPr lang="en-US" sz="1800" i="1" baseline="-25000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0</a:t>
            </a:r>
            <a:r>
              <a:rPr lang="en-US" sz="1800" i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=10</a:t>
            </a:r>
            <a:r>
              <a:rPr lang="en-US" sz="1800" i="1" baseline="30000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-12</a:t>
            </a:r>
            <a:r>
              <a:rPr lang="en-US" sz="1800" i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W/m</a:t>
            </a:r>
            <a:r>
              <a:rPr lang="en-US" sz="1800" i="1" baseline="30000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en-US" sz="1800" i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 </a:t>
            </a:r>
            <a:r>
              <a:rPr lang="en-US" sz="1800" i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</a:t>
            </a:r>
            <a:r>
              <a:rPr lang="en-US" sz="1800" i="1" baseline="-25000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max</a:t>
            </a:r>
            <a:r>
              <a:rPr lang="en-US" sz="1800" i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=1 W/m</a:t>
            </a:r>
            <a:r>
              <a:rPr lang="en-US" sz="1800" i="1" baseline="30000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endParaRPr lang="bg-BG" sz="18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004" y="2600908"/>
            <a:ext cx="9036496" cy="3204357"/>
            <a:chOff x="72008" y="2672915"/>
            <a:chExt cx="9036496" cy="3204357"/>
          </a:xfrm>
        </p:grpSpPr>
        <p:sp>
          <p:nvSpPr>
            <p:cNvPr id="8" name="Rectangle 7"/>
            <p:cNvSpPr/>
            <p:nvPr/>
          </p:nvSpPr>
          <p:spPr>
            <a:xfrm>
              <a:off x="4188768" y="2841990"/>
              <a:ext cx="4728864" cy="2862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indent="469900" algn="just">
                <a:spcBef>
                  <a:spcPts val="300"/>
                </a:spcBef>
                <a:spcAft>
                  <a:spcPts val="0"/>
                </a:spcAft>
              </a:pP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На графиката е представена </a:t>
              </a:r>
              <a:r>
                <a:rPr lang="bg-BG" sz="1800" i="1" u="sng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областта на чуван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е в зависимост от честотата на звука.</a:t>
              </a:r>
              <a:r>
                <a:rPr lang="bg-BG" sz="1800" dirty="0"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Интензитетът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Io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определя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долния праг на чуване.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Ухото не е чувствително към звукове с по-малък интензитет. Горната граница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I</a:t>
              </a:r>
              <a:r>
                <a:rPr lang="en-US" sz="1800" baseline="-250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max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се нарича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праг на болката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или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горен праг на чуване.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 Ако интензитетът на вълната е по-голяма от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Imax,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усещането за звук преминава в усещане за болка.</a:t>
              </a:r>
              <a:endPara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/>
            <a:srcRect l="4435" t="5507" r="3637" b="14513"/>
            <a:stretch/>
          </p:blipFill>
          <p:spPr>
            <a:xfrm>
              <a:off x="228328" y="2823991"/>
              <a:ext cx="3960440" cy="288032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2008" y="2672915"/>
              <a:ext cx="9036496" cy="3204357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26383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1520" y="368914"/>
            <a:ext cx="7505349" cy="2664042"/>
            <a:chOff x="251520" y="368914"/>
            <a:chExt cx="7505349" cy="2664042"/>
          </a:xfrm>
        </p:grpSpPr>
        <p:sp>
          <p:nvSpPr>
            <p:cNvPr id="9" name="Rectangle 8"/>
            <p:cNvSpPr/>
            <p:nvPr/>
          </p:nvSpPr>
          <p:spPr>
            <a:xfrm>
              <a:off x="3239852" y="548680"/>
              <a:ext cx="4517017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39700" indent="546100" algn="just">
                <a:spcBef>
                  <a:spcPts val="90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Празът на чуване определя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остротата на слуха.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Методът за измерването му се нарича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аудиометрия.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Аудиометърът се състои от електронен генератор на тонове с определена честота и регули­руем интензитет, измерителен уред за нивото на интензитета и слушалки. </a:t>
              </a:r>
              <a:endParaRPr lang="en-US" sz="18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10242" name="Picture 2" descr="MA 50 Аудиометър – PPCITO B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22" t="9271" r="5788"/>
            <a:stretch/>
          </p:blipFill>
          <p:spPr bwMode="auto">
            <a:xfrm>
              <a:off x="467544" y="599514"/>
              <a:ext cx="2880320" cy="225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51520" y="368914"/>
              <a:ext cx="7505349" cy="2664042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520" y="3346771"/>
            <a:ext cx="8567115" cy="2765799"/>
            <a:chOff x="251520" y="3346771"/>
            <a:chExt cx="8567115" cy="2765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b="17769"/>
            <a:stretch/>
          </p:blipFill>
          <p:spPr>
            <a:xfrm>
              <a:off x="251520" y="3448274"/>
              <a:ext cx="3856127" cy="266429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13586" y="3626260"/>
              <a:ext cx="480504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39700" indent="546100" algn="just">
                <a:spcBef>
                  <a:spcPts val="90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Измерените правови стойности на интензитета се представят графично като положителната посока на ординатната ос е насочена надолу. В интервала </a:t>
              </a:r>
              <a:r>
                <a:rPr lang="bg-BG" sz="18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125 </a:t>
              </a:r>
              <a:r>
                <a:rPr lang="bg-BG" sz="1800" i="1" dirty="0">
                  <a:latin typeface="Angsana New"/>
                  <a:ea typeface="Century Schoolbook" panose="02040604050505020304" pitchFamily="18" charset="0"/>
                  <a:cs typeface="Segoe UI" panose="020B0502040204020203" pitchFamily="34" charset="0"/>
                </a:rPr>
                <a:t>÷</a:t>
              </a:r>
              <a:r>
                <a:rPr lang="bg-BG" sz="18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8000 </a:t>
              </a:r>
              <a:r>
                <a:rPr lang="en-US" sz="18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Hz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нормалните аудиограми падат изцяло в областта до 15 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dB,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докато празът на чуване при някои увреждания на слуха се повишава на 40 - 60 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dB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</a:t>
              </a:r>
              <a:endParaRPr lang="en-US" sz="18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520" y="3346771"/>
              <a:ext cx="8567115" cy="2765799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25981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7978" y="1088740"/>
            <a:ext cx="716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ctr">
              <a:spcBef>
                <a:spcPts val="300"/>
              </a:spcBef>
              <a:spcAft>
                <a:spcPts val="535"/>
              </a:spcAft>
            </a:pPr>
            <a:r>
              <a:rPr lang="bg-BG" sz="2400" b="1" dirty="0">
                <a:latin typeface="+mn-lt"/>
                <a:ea typeface="Century Schoolbook" panose="02040604050505020304" pitchFamily="18" charset="0"/>
                <a:cs typeface="Segoe UI" panose="020B0502040204020203" pitchFamily="34" charset="0"/>
              </a:rPr>
              <a:t>Звукови методи в медицинската диагностика</a:t>
            </a:r>
            <a:endParaRPr lang="en-US" sz="2400" b="1" dirty="0">
              <a:latin typeface="+mn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4436" y="2032977"/>
            <a:ext cx="8535402" cy="3732850"/>
            <a:chOff x="439430" y="1989125"/>
            <a:chExt cx="8535402" cy="3732850"/>
          </a:xfrm>
        </p:grpSpPr>
        <p:sp>
          <p:nvSpPr>
            <p:cNvPr id="5" name="Rectangle 4"/>
            <p:cNvSpPr/>
            <p:nvPr/>
          </p:nvSpPr>
          <p:spPr>
            <a:xfrm>
              <a:off x="3671900" y="2028656"/>
              <a:ext cx="5302932" cy="3693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indent="546100" algn="just">
                <a:spcBef>
                  <a:spcPts val="90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При някои физиологични процеси в човешкото тяло се получава звук, който може да бъде използван за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диагностика.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Преди всичко такива процеси са </a:t>
              </a:r>
              <a:r>
                <a:rPr lang="bg-BG" sz="18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сърдечната дейност и дишането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 При болестни състояния се променя тонът или тембърът на сърдечни­те звукове и на звука от движението на въздуха в дихателните пътища. Класически метод за изследване на пациент по възприемания от лекаря звук е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прислушването (</a:t>
              </a: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аускултацията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).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С аускултация може да се установи и наличието на перисталтика на стомаха и -червата, както и сърдечната дейност на плода при бременни.</a:t>
              </a:r>
              <a:endParaRPr lang="en-US" sz="18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13314" name="Picture 2" descr="Аускултация на бял дроб | Мед. изследван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56" y="2113189"/>
              <a:ext cx="2981325" cy="352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39430" y="1989125"/>
              <a:ext cx="8535402" cy="3732850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1722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28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59050" y="1916832"/>
            <a:ext cx="8535402" cy="3503376"/>
            <a:chOff x="457200" y="1905844"/>
            <a:chExt cx="8535402" cy="3503376"/>
          </a:xfrm>
        </p:grpSpPr>
        <p:sp>
          <p:nvSpPr>
            <p:cNvPr id="6" name="Rectangle 5"/>
            <p:cNvSpPr/>
            <p:nvPr/>
          </p:nvSpPr>
          <p:spPr>
            <a:xfrm>
              <a:off x="2955156" y="1962572"/>
              <a:ext cx="5842992" cy="31700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indent="546100" algn="just">
                <a:spcBef>
                  <a:spcPts val="900"/>
                </a:spcBef>
                <a:spcAft>
                  <a:spcPts val="0"/>
                </a:spcAft>
                <a:tabLst>
                  <a:tab pos="1410970" algn="l"/>
                  <a:tab pos="2395855" algn="l"/>
                </a:tabLst>
              </a:pP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Най-простият уред за аускултация е </a:t>
              </a:r>
              <a:r>
                <a:rPr lang="bg-BG" sz="2000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бинауралният </a:t>
              </a:r>
              <a:r>
                <a:rPr lang="bg-BG" sz="2000" i="1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стетоскоп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 Той има два входа, с които се притиска към тяло­то: единият </a:t>
              </a:r>
              <a:r>
                <a:rPr lang="bg-BG" sz="20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(1)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е за прислушване на сърцето, а по-широкият </a:t>
              </a:r>
              <a:r>
                <a:rPr lang="bg-BG" sz="20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(2)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е за прислушване на белия дроб. Звукът се възприема от еластич­на мембрана върху куха капсула </a:t>
              </a:r>
              <a:r>
                <a:rPr lang="bg-BG" sz="20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(3)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която служи за резонатор. От там той се предава до ушите на лекаря с еластични тръбички </a:t>
              </a:r>
              <a:r>
                <a:rPr lang="bg-BG" sz="20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(4)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с твърди краища, които, поставени в тях ги изолират от други шумове</a:t>
              </a:r>
              <a:endParaRPr lang="en-US" sz="20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572" y="1952836"/>
              <a:ext cx="2232248" cy="33095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1905844"/>
              <a:ext cx="8535402" cy="3503376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401483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532" y="2240868"/>
            <a:ext cx="8598278" cy="3240360"/>
            <a:chOff x="359532" y="2240868"/>
            <a:chExt cx="8598278" cy="3240360"/>
          </a:xfrm>
        </p:grpSpPr>
        <p:pic>
          <p:nvPicPr>
            <p:cNvPr id="14338" name="Picture 2" descr="Фонокардиография: Звуковые измерения сердца и сосудов (ФКГ) (с Cobra3) Р40202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902" r="5374"/>
            <a:stretch/>
          </p:blipFill>
          <p:spPr bwMode="auto">
            <a:xfrm>
              <a:off x="458552" y="2582906"/>
              <a:ext cx="3694530" cy="255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48590" y="2379948"/>
              <a:ext cx="480922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71500" algn="just">
                <a:spcBef>
                  <a:spcPts val="900"/>
                </a:spcBef>
                <a:spcAft>
                  <a:spcPts val="0"/>
                </a:spcAft>
              </a:pP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За усилване и записване на звуковете, носещи диагностична информация, се използват </a:t>
              </a:r>
              <a:r>
                <a:rPr lang="bg-BG" sz="20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контактни микрофони,</a:t>
              </a:r>
              <a:r>
                <a:rPr lang="bg-BG" sz="20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които ги преоб­разуват в електрични трептения. Този метод за изследване на сърдечната дейност се нарича </a:t>
              </a:r>
              <a:r>
                <a:rPr lang="bg-BG" sz="20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фонокардиография</a:t>
              </a:r>
              <a:r>
                <a:rPr lang="bg-BG" sz="20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</a:t>
              </a:r>
              <a:r>
                <a:rPr lang="bg-BG" sz="20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20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Понякога той се прилага едновременно с електрокардиографията.</a:t>
              </a:r>
              <a:endParaRPr lang="en-US" sz="20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9532" y="2240868"/>
              <a:ext cx="8598278" cy="3240360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253431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031" y="1173597"/>
            <a:ext cx="7582760" cy="2857547"/>
            <a:chOff x="152400" y="676301"/>
            <a:chExt cx="7582760" cy="2857547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Rectangle 4"/>
                <p:cNvSpPr/>
                <p:nvPr/>
              </p:nvSpPr>
              <p:spPr>
                <a:xfrm>
                  <a:off x="2895600" y="795473"/>
                  <a:ext cx="4839560" cy="1931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596900" algn="just">
                    <a:spcBef>
                      <a:spcPts val="900"/>
                    </a:spcBef>
                    <a:spcAft>
                      <a:spcPts val="0"/>
                    </a:spcAft>
                  </a:pPr>
                  <a:r>
                    <a:rPr lang="bg-BG" sz="18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Механични трептения се получават най-често под дейст­вието на сила </a:t>
                  </a:r>
                  <a14:m>
                    <m:oMath xmlns:m="http://schemas.openxmlformats.org/officeDocument/2006/math">
                      <m:r>
                        <a:rPr lang="bg-BG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𝐹</m:t>
                      </m:r>
                    </m:oMath>
                  </a14:m>
                  <a:r>
                    <a:rPr lang="en-US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en-US" sz="18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8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която е пропорционална на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отместването</a:t>
                  </a:r>
                  <a:r>
                    <a:rPr lang="bg-BG" sz="18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на тяло­то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</m:oMath>
                  </a14:m>
                  <a:r>
                    <a:rPr lang="bg-BG" sz="18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от изходното му положение и има посока към това положение:</a:t>
                  </a:r>
                  <a:endParaRPr lang="en-US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endParaRPr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bg-BG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𝐹</m:t>
                      </m:r>
                      <m:r>
                        <a:rPr lang="bg-BG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= 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𝑘𝑥</m:t>
                      </m:r>
                    </m:oMath>
                  </a14:m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	</a:t>
                  </a:r>
                  <a:endParaRPr lang="bg-BG" sz="1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795473"/>
                  <a:ext cx="4839560" cy="1931876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1008" t="-1262" r="-1134"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Hooke's law, illustration - Stock Image - C042/4387 - Scienc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76301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2400" y="676301"/>
              <a:ext cx="7582760" cy="285754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155031" y="4401108"/>
                <a:ext cx="8534400" cy="15009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В този случай силата се нарича </a:t>
                </a:r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еластична,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движението на </a:t>
                </a:r>
                <a:r>
                  <a:rPr lang="bg-BG" sz="1800" u="sng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тя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лото - 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хармонично трептене</a:t>
                </a:r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,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а самото тяло - </a:t>
                </a:r>
                <a:r>
                  <a:rPr lang="bg-BG" sz="1800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хармоничен осцилатор</a:t>
                </a:r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.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Знакът минус пред коефициента на пропорционалност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𝑘</m:t>
                    </m:r>
                  </m:oMath>
                </a14:m>
                <a:r>
                  <a:rPr lang="en-US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показва, че силата връща тялото към изходното му положение, т. е. нейната посока е обратна на нарастването на отместването. </a:t>
                </a:r>
                <a:endParaRPr lang="bg-BG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31" y="4401108"/>
                <a:ext cx="8534400" cy="150098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99" t="-1613" r="-571" b="-403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769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5516" y="767001"/>
            <a:ext cx="759684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571500" algn="just">
              <a:spcBef>
                <a:spcPts val="900"/>
              </a:spcBef>
              <a:spcAft>
                <a:spcPts val="121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Освен звуковете, произлизащи от човешкото тяло, за диагностика се използват и така наречените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резонансни тонове,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получавани по метода </a:t>
            </a:r>
            <a:r>
              <a:rPr lang="bg-BG" sz="1800" i="1" dirty="0">
                <a:solidFill>
                  <a:srgbClr val="FF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перкусия (причукване)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Характерът им зависи главно от механичните свойства (</a:t>
            </a:r>
            <a:r>
              <a:rPr lang="bg-BG" sz="1800" i="1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еластичност, плътност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) на тъканите, разположени под мястото на перкусия. </a:t>
            </a:r>
            <a:endParaRPr lang="en-US" sz="1800" dirty="0">
              <a:effectLst/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516" y="2550532"/>
            <a:ext cx="8750683" cy="3416320"/>
            <a:chOff x="215517" y="2523822"/>
            <a:chExt cx="8750683" cy="3416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625723" y="2658754"/>
              <a:ext cx="1893727" cy="27141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23828" y="2523822"/>
              <a:ext cx="5942372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indent="571500" algn="just">
                <a:spcBef>
                  <a:spcPts val="900"/>
                </a:spcBef>
                <a:spcAft>
                  <a:spcPts val="121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Перкусията се прави със специално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чукче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 мек (гумен) връх върху еластична пластинка, наречена 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плесиметър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която се поставя върху тялото на болния. Прилага се перкусия и с удари на сгънат показалец на едната ръка върху фалангата на показалеца на другата. Ако под мястото на почукване има меки тъкани (мускул, мастна тъкан), звукът е тих и заглъхващ, а ако там има кост или кухина, той е силен, тъй като се усилва от резонанса. Така могат да се определят границите на белия дроб или сърцето и да се разбере дали някоя кухина е пълна с въздух или течност.</a:t>
              </a:r>
              <a:endParaRPr lang="en-US" sz="18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0324" y="2527270"/>
              <a:ext cx="8735876" cy="3412872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9498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4" y="2132856"/>
            <a:ext cx="8606651" cy="3216758"/>
            <a:chOff x="457200" y="2120454"/>
            <a:chExt cx="8606651" cy="321675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Rectangle 11"/>
                <p:cNvSpPr/>
                <p:nvPr/>
              </p:nvSpPr>
              <p:spPr>
                <a:xfrm>
                  <a:off x="3527884" y="2401475"/>
                  <a:ext cx="5350629" cy="17235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Зави­симостта на отместването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</m:oMath>
                  </a14:m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от времето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𝑡</m:t>
                      </m:r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се описва със синусова или косинусова функция и се нарича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уравнение на хармонич­ното трептене:</a:t>
                  </a:r>
                  <a:endParaRPr lang="en-US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endParaRPr>
                </a:p>
                <a:p>
                  <a:pPr algn="just"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=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𝜔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</m:e>
                        </m:func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𝜔</m:t>
                                </m:r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884" y="2401475"/>
                  <a:ext cx="5350629" cy="1723549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1025" t="-1767" r="-911"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457200" y="2128388"/>
              <a:ext cx="2984721" cy="1985536"/>
              <a:chOff x="196304" y="868650"/>
              <a:chExt cx="2984721" cy="19855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/>
              <a:srcRect b="17733"/>
              <a:stretch/>
            </p:blipFill>
            <p:spPr>
              <a:xfrm rot="60000">
                <a:off x="196304" y="903877"/>
                <a:ext cx="2984721" cy="195030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79511" y="868650"/>
                    <a:ext cx="399212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bg-BG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511" y="868650"/>
                    <a:ext cx="399212" cy="400110"/>
                  </a:xfrm>
                  <a:prstGeom prst="rect">
                    <a:avLst/>
                  </a:prstGeom>
                  <a:blipFill rotWithShape="0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bg-B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Rectangle 14"/>
                <p:cNvSpPr/>
                <p:nvPr/>
              </p:nvSpPr>
              <p:spPr>
                <a:xfrm>
                  <a:off x="868906" y="4429829"/>
                  <a:ext cx="8194945" cy="7007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Изразите</a:t>
                  </a:r>
                  <a14:m>
                    <m:oMath xmlns:m="http://schemas.openxmlformats.org/officeDocument/2006/math"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𝑡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и </a:t>
                  </a:r>
                  <a:r>
                    <a:rPr lang="en-US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𝑡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се наричат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фази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</m:oMath>
                  </a14:m>
                  <a:r>
                    <a:rPr lang="en-US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-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ъглова често­та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endParaRPr lang="en-US" sz="1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-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фазови константи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а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𝐴</m:t>
                      </m:r>
                    </m:oMath>
                  </a14:m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амплитуда</a:t>
                  </a:r>
                  <a:endParaRPr lang="bg-BG" sz="1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906" y="4429829"/>
                  <a:ext cx="8194945" cy="700769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l="-670" t="-1739" b="-14783"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611560" y="2120454"/>
              <a:ext cx="8266952" cy="321675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118906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008" y="1970330"/>
            <a:ext cx="8964488" cy="3216758"/>
            <a:chOff x="0" y="1970330"/>
            <a:chExt cx="8964488" cy="321675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Rectangle 10"/>
                <p:cNvSpPr/>
                <p:nvPr/>
              </p:nvSpPr>
              <p:spPr>
                <a:xfrm>
                  <a:off x="3455876" y="1988840"/>
                  <a:ext cx="5400600" cy="3198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indent="-850900" algn="just">
                    <a:spcBef>
                      <a:spcPts val="900"/>
                    </a:spcBef>
                    <a:spcAft>
                      <a:spcPts val="1200"/>
                    </a:spcAft>
                  </a:pP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Амплитудата определя максималното откло­нение на тялото, а фазовата константа </a:t>
                  </a:r>
                  <a:r>
                    <a:rPr lang="en-US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-</a:t>
                  </a: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отклонението на тялото в началния момент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𝑡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bg-BG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0</m:t>
                      </m:r>
                    </m:oMath>
                  </a14:m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. Като се има предвид, че периодът </a:t>
                  </a:r>
                  <a:r>
                    <a:rPr lang="bg-BG" sz="20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Т</a:t>
                  </a: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на функциите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sin</m:t>
                      </m:r>
                      <m:r>
                        <a:rPr lang="en-US" sz="2000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⁡</m:t>
                      </m:r>
                      <m:r>
                        <a:rPr lang="en-US" sz="2000" b="0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𝑥</m:t>
                      </m:r>
                    </m:oMath>
                  </a14:m>
                  <a:r>
                    <a:rPr lang="bg-BG" sz="2000" dirty="0">
                      <a:solidFill>
                        <a:srgbClr val="FFCC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и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cos</m:t>
                      </m:r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⁡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𝑥</m:t>
                      </m:r>
                    </m:oMath>
                  </a14:m>
                  <a:r>
                    <a:rPr lang="bg-BG" sz="2000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е </a:t>
                  </a:r>
                  <a14:m>
                    <m:oMath xmlns:m="http://schemas.openxmlformats.org/officeDocument/2006/math">
                      <m:r>
                        <a:rPr lang="bg-BG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2</m:t>
                      </m:r>
                      <m:r>
                        <a:rPr lang="bg-BG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</m:oMath>
                  </a14:m>
                  <a:r>
                    <a:rPr lang="bg-BG" sz="20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 </a:t>
                  </a: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т. е. </a:t>
                  </a:r>
                  <a14:m>
                    <m:oMath xmlns:m="http://schemas.openxmlformats.org/officeDocument/2006/math">
                      <m:r>
                        <a:rPr lang="bg-BG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bg-BG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 = 2</m:t>
                      </m:r>
                      <m:r>
                        <a:rPr lang="bg-BG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</m:oMath>
                  </a14:m>
                  <a:r>
                    <a:rPr lang="bg-BG" sz="20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връзката между кръговата честота </a:t>
                  </a:r>
                  <a14:m>
                    <m:oMath xmlns:m="http://schemas.openxmlformats.org/officeDocument/2006/math">
                      <m:r>
                        <a:rPr lang="bg-BG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</m:oMath>
                  </a14:m>
                  <a:r>
                    <a:rPr lang="bg-BG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и честота­та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:</a:t>
                  </a:r>
                </a:p>
                <a:p>
                  <a:pPr indent="-850900" algn="just">
                    <a:spcBef>
                      <a:spcPts val="90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𝜔</m:t>
                        </m:r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 =</m:t>
                        </m:r>
                        <m:f>
                          <m:fPr>
                            <m:ctrlPr>
                              <a:rPr lang="bg-BG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bg-BG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entury Schoolbook" panose="020406040505050203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  <m:r>
                              <a:rPr lang="bg-BG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entury Schoolbook" panose="020406040505050203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2</m:t>
                        </m:r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𝜋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𝜈</m:t>
                        </m:r>
                      </m:oMath>
                    </m:oMathPara>
                  </a14:m>
                  <a:br>
                    <a:rPr lang="bg-BG" sz="24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</a:br>
                  <a:endParaRPr lang="bg-BG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876" y="1988840"/>
                  <a:ext cx="5400600" cy="3198248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1242" t="-762" r="-11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Using unit circle to explain $\cos(0) = 1$ and $\sin(90) = 1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456"/>
            <a:stretch/>
          </p:blipFill>
          <p:spPr bwMode="auto">
            <a:xfrm>
              <a:off x="143508" y="1988840"/>
              <a:ext cx="3132348" cy="235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0" y="1970330"/>
              <a:ext cx="8964488" cy="321675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18400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63588" y="576654"/>
            <a:ext cx="6912768" cy="5426636"/>
            <a:chOff x="863588" y="576654"/>
            <a:chExt cx="6912768" cy="5426636"/>
          </a:xfrm>
        </p:grpSpPr>
        <p:sp>
          <p:nvSpPr>
            <p:cNvPr id="7" name="Rectangle 6"/>
            <p:cNvSpPr/>
            <p:nvPr/>
          </p:nvSpPr>
          <p:spPr>
            <a:xfrm>
              <a:off x="1008987" y="3140968"/>
              <a:ext cx="665797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01700" algn="just"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Когато трептящото тяло или частица е съставна част на система от други такива, трептенията се предават на съседните - тела или частици. Те от своя страна предават трептенията си на своите съседни и по този начин в една среда или система от тела или частици трептенето се разпространява във всички посоки. Този процес се нарича </a:t>
              </a:r>
              <a:r>
                <a:rPr lang="bg-BG" sz="18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вълнообразно движение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или </a:t>
              </a:r>
              <a:r>
                <a:rPr lang="bg-BG" sz="18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вълна.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Характерно за това движение е, че през средата се пренася енергия, без участващи­те във вълната тела или частици да напускат областта си на трептене, т.е. без да се пренася вещество.</a:t>
              </a:r>
              <a:endParaRPr lang="en-US" sz="1800" dirty="0">
                <a:effectLst/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4100" name="Picture 4" descr="Waves Particle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2353"/>
            <a:stretch/>
          </p:blipFill>
          <p:spPr bwMode="auto">
            <a:xfrm>
              <a:off x="1008987" y="672909"/>
              <a:ext cx="6657975" cy="2337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863588" y="576654"/>
              <a:ext cx="6912768" cy="542663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162381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75556" y="332656"/>
            <a:ext cx="7200800" cy="5803069"/>
            <a:chOff x="575556" y="332656"/>
            <a:chExt cx="7200800" cy="5803069"/>
          </a:xfrm>
        </p:grpSpPr>
        <p:pic>
          <p:nvPicPr>
            <p:cNvPr id="5122" name="Picture 2" descr="Eog Review 4: Waves - Lessons - Tes Teach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88" y="445331"/>
              <a:ext cx="6986549" cy="23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Rectangle 12"/>
                <p:cNvSpPr/>
                <p:nvPr/>
              </p:nvSpPr>
              <p:spPr>
                <a:xfrm>
                  <a:off x="690388" y="2976331"/>
                  <a:ext cx="6986549" cy="28789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spcAft>
                      <a:spcPts val="1200"/>
                    </a:spcAft>
                  </a:pP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Под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скорост на разпространение на вълната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𝒗</m:t>
                      </m:r>
                    </m:oMath>
                  </a14:m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се разбира скоростта, с която произволно избрана фаза на трептене на частиците се премества в средата (например фазата </a:t>
                  </a:r>
                  <a14:m>
                    <m:oMath xmlns:m="http://schemas.openxmlformats.org/officeDocument/2006/math">
                      <m:r>
                        <a:rPr lang="bg-BG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bg-BG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/2</m:t>
                      </m:r>
                    </m:oMath>
                  </a14:m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съответ­стваща на един от върховете на вълната). Тази скорост се нарича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фазова скорост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но обикновено думата “фазова” се изпуска. Разстоянието </a:t>
                  </a:r>
                  <a14:m>
                    <m:oMath xmlns:m="http://schemas.openxmlformats.org/officeDocument/2006/math">
                      <m:r>
                        <a:rPr lang="bg-BG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𝝀</m:t>
                      </m:r>
                    </m:oMath>
                  </a14:m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на което фазата на трептенето се разпростра­нява за време един период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𝑇</m:t>
                      </m:r>
                    </m:oMath>
                  </a14:m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се нарича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дължина на вълната</a:t>
                  </a:r>
                  <a:r>
                    <a:rPr lang="en-US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: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g-BG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𝝀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𝒗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,  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𝒗</m:t>
                        </m:r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Schoolbook" panose="02040604050505020304" pitchFamily="18" charset="0"/>
                            <a:cs typeface="Segoe UI" panose="020B0502040204020203" pitchFamily="34" charset="0"/>
                          </a:rPr>
                          <m:t> =</m:t>
                        </m:r>
                        <m:r>
                          <a:rPr lang="bg-B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𝜆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𝜈</m:t>
                        </m:r>
                      </m:oMath>
                    </m:oMathPara>
                  </a14:m>
                  <a:br>
                    <a:rPr lang="bg-BG" sz="24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</a:br>
                  <a:endParaRPr lang="bg-BG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88" y="2976331"/>
                  <a:ext cx="6986549" cy="2878930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698" t="-211" r="-785"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575556" y="332656"/>
              <a:ext cx="7200800" cy="580306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11733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322204" y="215607"/>
            <a:ext cx="1116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Звук</a:t>
            </a:r>
            <a:endParaRPr lang="en-US" sz="2400" b="1" dirty="0">
              <a:effectLst/>
              <a:latin typeface="+mj-lt"/>
              <a:ea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0" y="908105"/>
            <a:ext cx="7596844" cy="5335607"/>
            <a:chOff x="457200" y="912792"/>
            <a:chExt cx="7596844" cy="5335607"/>
          </a:xfrm>
        </p:grpSpPr>
        <p:sp>
          <p:nvSpPr>
            <p:cNvPr id="8" name="Rectangle 7"/>
            <p:cNvSpPr/>
            <p:nvPr/>
          </p:nvSpPr>
          <p:spPr>
            <a:xfrm>
              <a:off x="457200" y="4144728"/>
              <a:ext cx="759684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Механичните трептения и вълни, които могат да се възприемат от ухото на човека, се наричат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звук.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Техните честоти попадат в диапазона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от 20 </a:t>
              </a: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Hz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до</a:t>
              </a: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20</a:t>
              </a: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kHz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определен експериментално чрез усредняване на измерванията върху много хора. От физична - лед на точка механичните трептения и вълни извън този диапазон не се различават от звука и затова се разглеждат заедно с него в раздела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акустика.</a:t>
              </a:r>
              <a:endParaRPr lang="bg-BG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148" name="Picture 4" descr="Physics-5054: Sound Wav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296" y="912793"/>
              <a:ext cx="5067300" cy="307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57200" y="912792"/>
              <a:ext cx="7596844" cy="533560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5457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5873" y="445592"/>
            <a:ext cx="7585696" cy="2619828"/>
            <a:chOff x="232158" y="294482"/>
            <a:chExt cx="7585696" cy="2619828"/>
          </a:xfrm>
        </p:grpSpPr>
        <p:sp>
          <p:nvSpPr>
            <p:cNvPr id="5" name="Rectangle 4"/>
            <p:cNvSpPr/>
            <p:nvPr/>
          </p:nvSpPr>
          <p:spPr>
            <a:xfrm>
              <a:off x="257014" y="1436982"/>
              <a:ext cx="75608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68300" algn="just">
                <a:spcAft>
                  <a:spcPts val="0"/>
                </a:spcAft>
              </a:pP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Механичните вълни с честота </a:t>
              </a: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nog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20 </a:t>
              </a: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Hz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се нари­чат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инфразвук,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а с честота </a:t>
              </a:r>
              <a:r>
                <a:rPr lang="bg-BG" sz="1800" i="1" dirty="0">
                  <a:solidFill>
                    <a:srgbClr val="00206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над 20 </a:t>
              </a:r>
              <a:r>
                <a:rPr lang="en-US" sz="1800" i="1" dirty="0">
                  <a:solidFill>
                    <a:srgbClr val="00206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kHz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- ултразвук.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Някои животни възприемат като звук вълни и от тези области). </a:t>
              </a:r>
              <a:endPara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  <a:p>
              <a:pPr marR="368300" algn="just">
                <a:spcAft>
                  <a:spcPts val="1245"/>
                </a:spcAft>
              </a:pP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Най- високочестотните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механични вълни </a:t>
              </a:r>
              <a:r>
                <a:rPr lang="bg-BG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от областта 10</a:t>
              </a:r>
              <a:r>
                <a:rPr lang="bg-BG" sz="1800" i="1" baseline="30000" dirty="0">
                  <a:solidFill>
                    <a:srgbClr val="7030A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9</a:t>
              </a:r>
              <a:r>
                <a:rPr lang="bg-BG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— 10</a:t>
              </a:r>
              <a:r>
                <a:rPr lang="en-US" sz="1800" i="1" baseline="30000" dirty="0">
                  <a:solidFill>
                    <a:srgbClr val="7030A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13</a:t>
              </a:r>
              <a:r>
                <a:rPr lang="bg-BG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en-US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Hz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се отнасят към </a:t>
              </a:r>
              <a:r>
                <a:rPr lang="bg-BG" sz="18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хиперзвука.</a:t>
              </a:r>
              <a:endPara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  <p:pic>
          <p:nvPicPr>
            <p:cNvPr id="7172" name="Picture 4" descr="Ultrasound - Wikiped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873" y="367779"/>
              <a:ext cx="4048125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32158" y="294482"/>
              <a:ext cx="7328174" cy="261982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3159694"/>
            <a:ext cx="8319572" cy="3088706"/>
            <a:chOff x="212847" y="3004590"/>
            <a:chExt cx="8319572" cy="30887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l="1884" t="3301" r="3931" b="4264"/>
            <a:stretch/>
          </p:blipFill>
          <p:spPr>
            <a:xfrm>
              <a:off x="251520" y="3129170"/>
              <a:ext cx="3625416" cy="27069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/>
            <a:srcRect l="8114" t="9150" r="9249" b="61403"/>
            <a:stretch/>
          </p:blipFill>
          <p:spPr>
            <a:xfrm>
              <a:off x="2102328" y="3038890"/>
              <a:ext cx="6430091" cy="10385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Rectangle 17"/>
            <p:cNvSpPr/>
            <p:nvPr/>
          </p:nvSpPr>
          <p:spPr>
            <a:xfrm>
              <a:off x="3938360" y="4056810"/>
              <a:ext cx="45040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Честотни интервали на звук, възприеман от някои животни</a:t>
              </a:r>
              <a:endParaRPr lang="bg-BG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2847" y="3004590"/>
              <a:ext cx="8319571" cy="3088706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0278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9193</TotalTime>
  <Words>2046</Words>
  <Application>Microsoft Office PowerPoint</Application>
  <PresentationFormat>On-screen Show (4:3)</PresentationFormat>
  <Paragraphs>123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469</cp:revision>
  <dcterms:created xsi:type="dcterms:W3CDTF">2003-03-08T12:58:53Z</dcterms:created>
  <dcterms:modified xsi:type="dcterms:W3CDTF">2020-04-24T19:06:00Z</dcterms:modified>
</cp:coreProperties>
</file>