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63"/>
  </p:handoutMasterIdLst>
  <p:sldIdLst>
    <p:sldId id="256" r:id="rId2"/>
    <p:sldId id="490" r:id="rId3"/>
    <p:sldId id="405" r:id="rId4"/>
    <p:sldId id="411" r:id="rId5"/>
    <p:sldId id="412" r:id="rId6"/>
    <p:sldId id="413" r:id="rId7"/>
    <p:sldId id="414" r:id="rId8"/>
    <p:sldId id="415" r:id="rId9"/>
    <p:sldId id="416" r:id="rId10"/>
    <p:sldId id="265" r:id="rId11"/>
    <p:sldId id="421" r:id="rId12"/>
    <p:sldId id="422" r:id="rId13"/>
    <p:sldId id="423" r:id="rId14"/>
    <p:sldId id="424" r:id="rId15"/>
    <p:sldId id="425" r:id="rId16"/>
    <p:sldId id="426" r:id="rId17"/>
    <p:sldId id="427" r:id="rId18"/>
    <p:sldId id="429" r:id="rId19"/>
    <p:sldId id="430" r:id="rId20"/>
    <p:sldId id="431" r:id="rId21"/>
    <p:sldId id="432" r:id="rId22"/>
    <p:sldId id="434" r:id="rId23"/>
    <p:sldId id="435" r:id="rId24"/>
    <p:sldId id="269" r:id="rId25"/>
    <p:sldId id="436" r:id="rId26"/>
    <p:sldId id="437" r:id="rId27"/>
    <p:sldId id="438" r:id="rId28"/>
    <p:sldId id="439" r:id="rId29"/>
    <p:sldId id="440" r:id="rId30"/>
    <p:sldId id="441" r:id="rId31"/>
    <p:sldId id="442" r:id="rId32"/>
    <p:sldId id="443" r:id="rId33"/>
    <p:sldId id="378" r:id="rId34"/>
    <p:sldId id="444" r:id="rId35"/>
    <p:sldId id="445" r:id="rId36"/>
    <p:sldId id="446" r:id="rId37"/>
    <p:sldId id="447" r:id="rId38"/>
    <p:sldId id="451" r:id="rId39"/>
    <p:sldId id="449" r:id="rId40"/>
    <p:sldId id="448" r:id="rId41"/>
    <p:sldId id="452" r:id="rId42"/>
    <p:sldId id="453" r:id="rId43"/>
    <p:sldId id="454" r:id="rId44"/>
    <p:sldId id="456" r:id="rId45"/>
    <p:sldId id="457" r:id="rId46"/>
    <p:sldId id="271" r:id="rId47"/>
    <p:sldId id="458" r:id="rId48"/>
    <p:sldId id="459" r:id="rId49"/>
    <p:sldId id="460" r:id="rId50"/>
    <p:sldId id="461" r:id="rId51"/>
    <p:sldId id="462" r:id="rId52"/>
    <p:sldId id="463" r:id="rId53"/>
    <p:sldId id="464" r:id="rId54"/>
    <p:sldId id="465" r:id="rId55"/>
    <p:sldId id="466" r:id="rId56"/>
    <p:sldId id="467" r:id="rId57"/>
    <p:sldId id="468" r:id="rId58"/>
    <p:sldId id="469" r:id="rId59"/>
    <p:sldId id="471" r:id="rId60"/>
    <p:sldId id="334" r:id="rId61"/>
    <p:sldId id="275"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ен стил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5" d="100"/>
          <a:sy n="115" d="100"/>
        </p:scale>
        <p:origin x="1494" y="1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9474"/>
    </p:cViewPr>
  </p:sorterViewPr>
  <p:notesViewPr>
    <p:cSldViewPr>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2FFD163-141F-4701-8405-D267C7F89B49}" type="datetimeFigureOut">
              <a:rPr lang="en-US"/>
              <a:pPr>
                <a:defRPr/>
              </a:pPr>
              <a:t>3/22/2020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DD8A8DC-0E9B-4717-9111-49CE3CDBD0C3}" type="slidenum">
              <a:rPr lang="en-US"/>
              <a:pPr>
                <a:defRPr/>
              </a:pPr>
              <a:t>‹#›</a:t>
            </a:fld>
            <a:endParaRPr lang="en-US"/>
          </a:p>
        </p:txBody>
      </p:sp>
    </p:spTree>
    <p:extLst>
      <p:ext uri="{BB962C8B-B14F-4D97-AF65-F5344CB8AC3E}">
        <p14:creationId xmlns:p14="http://schemas.microsoft.com/office/powerpoint/2010/main" val="7424155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ectangle 8"/>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10"/>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B7C56367-42AB-4E45-BB04-DBFA91AAB7DB}" type="datetimeFigureOut">
              <a:rPr lang="en-US"/>
              <a:pPr>
                <a:defRPr/>
              </a:pPr>
              <a:t>3/22/2020</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5BD13BED-B119-44E2-AED4-80CB3DAC244B}" type="slidenum">
              <a:rPr lang="en-US"/>
              <a:pPr>
                <a:defRPr/>
              </a:pPr>
              <a:t>‹#›</a:t>
            </a:fld>
            <a:endParaRPr lang="en-US"/>
          </a:p>
        </p:txBody>
      </p:sp>
    </p:spTree>
    <p:extLst>
      <p:ext uri="{BB962C8B-B14F-4D97-AF65-F5344CB8AC3E}">
        <p14:creationId xmlns:p14="http://schemas.microsoft.com/office/powerpoint/2010/main" val="205065555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71B3160-D18A-4517-AFFE-CB0BD30D959B}" type="datetimeFigureOut">
              <a:rPr lang="en-US"/>
              <a:pPr>
                <a:defRPr/>
              </a:pPr>
              <a:t>3/22/2020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65E1F9-880C-42C6-93DA-A28CCBBD9708}" type="slidenum">
              <a:rPr lang="en-US"/>
              <a:pPr>
                <a:defRPr/>
              </a:pPr>
              <a:t>‹#›</a:t>
            </a:fld>
            <a:endParaRPr lang="en-US"/>
          </a:p>
        </p:txBody>
      </p:sp>
    </p:spTree>
    <p:extLst>
      <p:ext uri="{BB962C8B-B14F-4D97-AF65-F5344CB8AC3E}">
        <p14:creationId xmlns:p14="http://schemas.microsoft.com/office/powerpoint/2010/main" val="661171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8"/>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10"/>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EC962214-066C-4882-84D1-094BF11A78FC}" type="datetimeFigureOut">
              <a:rPr lang="en-US"/>
              <a:pPr>
                <a:defRPr/>
              </a:pPr>
              <a:t>3/22/2020</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0A465C32-E2DC-4D1C-97AF-E2CF46B4B0D3}" type="slidenum">
              <a:rPr lang="en-US"/>
              <a:pPr>
                <a:defRPr/>
              </a:pPr>
              <a:t>‹#›</a:t>
            </a:fld>
            <a:endParaRPr lang="en-US"/>
          </a:p>
        </p:txBody>
      </p:sp>
    </p:spTree>
    <p:extLst>
      <p:ext uri="{BB962C8B-B14F-4D97-AF65-F5344CB8AC3E}">
        <p14:creationId xmlns:p14="http://schemas.microsoft.com/office/powerpoint/2010/main" val="582351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lvl1pPr>
              <a:defRPr/>
            </a:lvl1pPr>
          </a:lstStyle>
          <a:p>
            <a:pPr>
              <a:defRPr/>
            </a:pPr>
            <a:fld id="{37753A41-69E5-45D1-9BC0-CB9FA14E6234}" type="datetimeFigureOut">
              <a:rPr lang="en-US"/>
              <a:pPr>
                <a:defRPr/>
              </a:pPr>
              <a:t>3/22/2020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B14D1D-D465-48FD-BCD3-FE64160E71B8}" type="slidenum">
              <a:rPr lang="en-US"/>
              <a:pPr>
                <a:defRPr/>
              </a:pPr>
              <a:t>‹#›</a:t>
            </a:fld>
            <a:endParaRPr lang="en-US"/>
          </a:p>
        </p:txBody>
      </p:sp>
    </p:spTree>
    <p:extLst>
      <p:ext uri="{BB962C8B-B14F-4D97-AF65-F5344CB8AC3E}">
        <p14:creationId xmlns:p14="http://schemas.microsoft.com/office/powerpoint/2010/main" val="3464881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0B1678-EB92-43C3-A863-ACD3A986AA7B}" type="datetimeFigureOut">
              <a:rPr lang="en-US"/>
              <a:pPr>
                <a:defRPr/>
              </a:pPr>
              <a:t>3/22/2020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AA6CF7-17EC-4A49-9760-40373E0DCA33}" type="slidenum">
              <a:rPr lang="en-US"/>
              <a:pPr>
                <a:defRPr/>
              </a:pPr>
              <a:t>‹#›</a:t>
            </a:fld>
            <a:endParaRPr lang="en-US"/>
          </a:p>
        </p:txBody>
      </p:sp>
    </p:spTree>
    <p:extLst>
      <p:ext uri="{BB962C8B-B14F-4D97-AF65-F5344CB8AC3E}">
        <p14:creationId xmlns:p14="http://schemas.microsoft.com/office/powerpoint/2010/main" val="131306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ectangle 8"/>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10"/>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4463A445-3C4F-43E6-A0EB-5764207DDB32}" type="datetimeFigureOut">
              <a:rPr lang="en-US"/>
              <a:pPr>
                <a:defRPr/>
              </a:pPr>
              <a:t>3/22/2020</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21C0D735-F2B6-4ADC-820E-77F9101A5E8A}" type="slidenum">
              <a:rPr lang="en-US"/>
              <a:pPr>
                <a:defRPr/>
              </a:pPr>
              <a:t>‹#›</a:t>
            </a:fld>
            <a:endParaRPr lang="en-US"/>
          </a:p>
        </p:txBody>
      </p:sp>
    </p:spTree>
    <p:extLst>
      <p:ext uri="{BB962C8B-B14F-4D97-AF65-F5344CB8AC3E}">
        <p14:creationId xmlns:p14="http://schemas.microsoft.com/office/powerpoint/2010/main" val="28948256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5AC19DF-E7A7-459C-B00B-4A11240B989C}" type="datetimeFigureOut">
              <a:rPr lang="en-US"/>
              <a:pPr>
                <a:defRPr/>
              </a:pPr>
              <a:t>3/22/2020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17D8BA5-1F7D-4690-8651-EBF3395202F2}" type="slidenum">
              <a:rPr lang="en-US"/>
              <a:pPr>
                <a:defRPr/>
              </a:pPr>
              <a:t>‹#›</a:t>
            </a:fld>
            <a:endParaRPr lang="en-US"/>
          </a:p>
        </p:txBody>
      </p:sp>
    </p:spTree>
    <p:extLst>
      <p:ext uri="{BB962C8B-B14F-4D97-AF65-F5344CB8AC3E}">
        <p14:creationId xmlns:p14="http://schemas.microsoft.com/office/powerpoint/2010/main" val="293182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90B8AFA-6AA5-40A4-9F07-793805AE2AB7}" type="datetimeFigureOut">
              <a:rPr lang="en-US"/>
              <a:pPr>
                <a:defRPr/>
              </a:pPr>
              <a:t>3/22/2020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E6FB0F-1A28-47E7-98D2-E0D9D8B3B6B0}" type="slidenum">
              <a:rPr lang="en-US"/>
              <a:pPr>
                <a:defRPr/>
              </a:pPr>
              <a:t>‹#›</a:t>
            </a:fld>
            <a:endParaRPr lang="en-US"/>
          </a:p>
        </p:txBody>
      </p:sp>
    </p:spTree>
    <p:extLst>
      <p:ext uri="{BB962C8B-B14F-4D97-AF65-F5344CB8AC3E}">
        <p14:creationId xmlns:p14="http://schemas.microsoft.com/office/powerpoint/2010/main" val="3194918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DC268C6-EB48-488C-8025-1171586863A9}" type="datetimeFigureOut">
              <a:rPr lang="en-US"/>
              <a:pPr>
                <a:defRPr/>
              </a:pPr>
              <a:t>3/22/2020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C4DE673-CA41-449A-AAD2-8BCE2EF7EC60}" type="slidenum">
              <a:rPr lang="en-US"/>
              <a:pPr>
                <a:defRPr/>
              </a:pPr>
              <a:t>‹#›</a:t>
            </a:fld>
            <a:endParaRPr lang="en-US"/>
          </a:p>
        </p:txBody>
      </p:sp>
    </p:spTree>
    <p:extLst>
      <p:ext uri="{BB962C8B-B14F-4D97-AF65-F5344CB8AC3E}">
        <p14:creationId xmlns:p14="http://schemas.microsoft.com/office/powerpoint/2010/main" val="1984115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4E85D73-1BA7-4785-A092-E6BFE58C358D}" type="datetimeFigureOut">
              <a:rPr lang="en-US"/>
              <a:pPr>
                <a:defRPr/>
              </a:pPr>
              <a:t>3/22/2020</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1E794B29-01E9-42D8-AF7E-0A3412DD3E5E}" type="slidenum">
              <a:rPr lang="en-US"/>
              <a:pPr>
                <a:defRPr/>
              </a:pPr>
              <a:t>‹#›</a:t>
            </a:fld>
            <a:endParaRPr lang="en-US"/>
          </a:p>
        </p:txBody>
      </p:sp>
    </p:spTree>
    <p:extLst>
      <p:ext uri="{BB962C8B-B14F-4D97-AF65-F5344CB8AC3E}">
        <p14:creationId xmlns:p14="http://schemas.microsoft.com/office/powerpoint/2010/main" val="68648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8"/>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10"/>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D0375396-E832-49D0-A966-DF85CEE79C96}" type="datetimeFigureOut">
              <a:rPr lang="en-US"/>
              <a:pPr>
                <a:defRPr/>
              </a:pPr>
              <a:t>3/22/2020</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B72F3140-1959-4622-8EF3-A2752BCB3F93}" type="slidenum">
              <a:rPr lang="en-US"/>
              <a:pPr>
                <a:defRPr/>
              </a:pPr>
              <a:t>‹#›</a:t>
            </a:fld>
            <a:endParaRPr lang="en-US"/>
          </a:p>
        </p:txBody>
      </p:sp>
    </p:spTree>
    <p:extLst>
      <p:ext uri="{BB962C8B-B14F-4D97-AF65-F5344CB8AC3E}">
        <p14:creationId xmlns:p14="http://schemas.microsoft.com/office/powerpoint/2010/main" val="2196736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2"/>
        </a:solidFill>
        <a:effectLst/>
      </p:bgPr>
    </p:bg>
    <p:spTree>
      <p:nvGrpSpPr>
        <p:cNvPr id="1" name=""/>
        <p:cNvGrpSpPr/>
        <p:nvPr/>
      </p:nvGrpSpPr>
      <p:grpSpPr>
        <a:xfrm>
          <a:off x="0" y="0"/>
          <a:ext cx="0" cy="0"/>
          <a:chOff x="0" y="0"/>
          <a:chExt cx="0" cy="0"/>
        </a:xfrm>
      </p:grpSpPr>
      <p:sp>
        <p:nvSpPr>
          <p:cNvPr id="5" name="Rectangle 8"/>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10"/>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57FA4ADE-DF4F-46EB-89AE-6173FE496462}" type="datetimeFigureOut">
              <a:rPr lang="en-US"/>
              <a:pPr>
                <a:defRPr/>
              </a:pPr>
              <a:t>3/22/2020</a:t>
            </a:fld>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3D854C92-6BDE-46F2-8A72-26384C85395B}" type="slidenum">
              <a:rPr lang="en-US"/>
              <a:pPr>
                <a:defRPr/>
              </a:pPr>
              <a:t>‹#›</a:t>
            </a:fld>
            <a:endParaRPr lang="en-US"/>
          </a:p>
        </p:txBody>
      </p:sp>
    </p:spTree>
    <p:extLst>
      <p:ext uri="{BB962C8B-B14F-4D97-AF65-F5344CB8AC3E}">
        <p14:creationId xmlns:p14="http://schemas.microsoft.com/office/powerpoint/2010/main" val="143009591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fld id="{2BCFA4F4-47FF-4AA1-A6DF-56707D249001}" type="datetimeFigureOut">
              <a:rPr lang="en-US"/>
              <a:pPr>
                <a:defRPr/>
              </a:pPr>
              <a:t>3/22/2020</a:t>
            </a:fld>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2E3F23A5-AD70-40D5-B91C-6DDBF85E97F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36" r:id="rId1"/>
    <p:sldLayoutId id="2147483930" r:id="rId2"/>
    <p:sldLayoutId id="2147483937" r:id="rId3"/>
    <p:sldLayoutId id="2147483931" r:id="rId4"/>
    <p:sldLayoutId id="2147483932" r:id="rId5"/>
    <p:sldLayoutId id="2147483933" r:id="rId6"/>
    <p:sldLayoutId id="2147483938" r:id="rId7"/>
    <p:sldLayoutId id="2147483939" r:id="rId8"/>
    <p:sldLayoutId id="2147483940" r:id="rId9"/>
    <p:sldLayoutId id="2147483934" r:id="rId10"/>
    <p:sldLayoutId id="2147483941" r:id="rId11"/>
    <p:sldLayoutId id="2147483935" r:id="rId12"/>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fontAlgn="auto" hangingPunct="1">
              <a:spcAft>
                <a:spcPts val="0"/>
              </a:spcAft>
              <a:defRPr/>
            </a:pPr>
            <a:r>
              <a:rPr lang="bg-BG" dirty="0" smtClean="0">
                <a:solidFill>
                  <a:schemeClr val="accent1">
                    <a:satMod val="150000"/>
                  </a:schemeClr>
                </a:solidFill>
              </a:rPr>
              <a:t>Обща психопатология</a:t>
            </a:r>
            <a:endParaRPr lang="en-US" dirty="0" smtClean="0">
              <a:solidFill>
                <a:schemeClr val="accent1">
                  <a:satMod val="150000"/>
                </a:schemeClr>
              </a:solidFill>
            </a:endParaRPr>
          </a:p>
        </p:txBody>
      </p:sp>
      <p:sp>
        <p:nvSpPr>
          <p:cNvPr id="8195" name="Subtitle 2"/>
          <p:cNvSpPr>
            <a:spLocks noGrp="1"/>
          </p:cNvSpPr>
          <p:nvPr>
            <p:ph type="subTitle" idx="1"/>
          </p:nvPr>
        </p:nvSpPr>
        <p:spPr>
          <a:xfrm>
            <a:off x="685800" y="1828800"/>
            <a:ext cx="8077200" cy="1500188"/>
          </a:xfrm>
        </p:spPr>
        <p:txBody>
          <a:bodyPr/>
          <a:lstStyle/>
          <a:p>
            <a:pPr eaLnBrk="1" hangingPunct="1">
              <a:buFont typeface="Arial" charset="0"/>
              <a:buNone/>
            </a:pPr>
            <a:r>
              <a:rPr lang="bg-BG" altLang="bg-BG" smtClean="0"/>
              <a:t>Доц. д-р Калоян Стойчев,</a:t>
            </a:r>
          </a:p>
          <a:p>
            <a:pPr eaLnBrk="1" hangingPunct="1">
              <a:buFont typeface="Arial" charset="0"/>
              <a:buNone/>
            </a:pPr>
            <a:r>
              <a:rPr lang="bg-BG" altLang="bg-BG" smtClean="0"/>
              <a:t>Катедра „Психиатрия и медицинска психология“, МУ-Плевен</a:t>
            </a:r>
            <a:endParaRPr lang="en-US" altLang="bg-BG"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Възприятно-представна дейност</a:t>
            </a:r>
            <a:endParaRPr lang="en-US" dirty="0" smtClean="0">
              <a:solidFill>
                <a:schemeClr val="accent1">
                  <a:satMod val="150000"/>
                </a:schemeClr>
              </a:solidFill>
            </a:endParaRPr>
          </a:p>
        </p:txBody>
      </p:sp>
      <p:sp>
        <p:nvSpPr>
          <p:cNvPr id="62467" name="Content Placeholder 2"/>
          <p:cNvSpPr>
            <a:spLocks noGrp="1"/>
          </p:cNvSpPr>
          <p:nvPr>
            <p:ph idx="1"/>
          </p:nvPr>
        </p:nvSpPr>
        <p:spPr/>
        <p:txBody>
          <a:bodyPr/>
          <a:lstStyle/>
          <a:p>
            <a:pPr eaLnBrk="1" hangingPunct="1"/>
            <a:r>
              <a:rPr lang="bg-BG" altLang="bg-BG" sz="2400" i="1" dirty="0" err="1" smtClean="0"/>
              <a:t>Възприятно-представната</a:t>
            </a:r>
            <a:r>
              <a:rPr lang="bg-BG" altLang="bg-BG" sz="2400" i="1" dirty="0" smtClean="0"/>
              <a:t> дейност</a:t>
            </a:r>
            <a:r>
              <a:rPr lang="bg-BG" altLang="bg-BG" sz="2400" dirty="0" smtClean="0"/>
              <a:t> е първата фаза на когнитивния процес. Сетивното познание се последва от логическо (боравещо с понятия)</a:t>
            </a:r>
          </a:p>
          <a:p>
            <a:pPr eaLnBrk="1" hangingPunct="1"/>
            <a:r>
              <a:rPr lang="bg-BG" altLang="bg-BG" sz="2400" i="1" dirty="0" smtClean="0"/>
              <a:t>Възприятие</a:t>
            </a:r>
            <a:r>
              <a:rPr lang="bg-BG" altLang="bg-BG" sz="2400" dirty="0" smtClean="0"/>
              <a:t> – процес на отражение на предметите и явленията при непосредственото им въздействие върху сетивните органи. Осигурява се от комплексното действие на всички анализатори. </a:t>
            </a:r>
          </a:p>
          <a:p>
            <a:pPr eaLnBrk="1" hangingPunct="1"/>
            <a:r>
              <a:rPr lang="bg-BG" altLang="bg-BG" sz="2400" i="1" dirty="0" smtClean="0"/>
              <a:t>Усещане</a:t>
            </a:r>
            <a:r>
              <a:rPr lang="bg-BG" altLang="bg-BG" sz="2400" dirty="0" smtClean="0"/>
              <a:t> – отразява само отделни страни и свойства на предметите и явленията и е свързано с един анализатор</a:t>
            </a:r>
            <a:r>
              <a:rPr lang="en-US" altLang="bg-BG" sz="2400" dirty="0" smtClean="0"/>
              <a:t> (</a:t>
            </a:r>
            <a:r>
              <a:rPr lang="bg-BG" altLang="bg-BG" sz="2400" dirty="0" smtClean="0"/>
              <a:t>усещане за топло, студено и т.н.)</a:t>
            </a:r>
          </a:p>
          <a:p>
            <a:pPr eaLnBrk="1" hangingPunct="1"/>
            <a:r>
              <a:rPr lang="bg-BG" altLang="bg-BG" sz="2400" i="1" dirty="0" smtClean="0"/>
              <a:t>Представа</a:t>
            </a:r>
            <a:r>
              <a:rPr lang="bg-BG" altLang="bg-BG" sz="2400" dirty="0" smtClean="0"/>
              <a:t> –  минало възприятие, задържано в паметта, което отново се актуализира без наличието на непосредствена стимулация от сетивните органи. </a:t>
            </a:r>
            <a:endParaRPr lang="en-US" altLang="bg-BG"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Контейнер за съдържание 2"/>
          <p:cNvSpPr>
            <a:spLocks noGrp="1"/>
          </p:cNvSpPr>
          <p:nvPr>
            <p:ph idx="1"/>
          </p:nvPr>
        </p:nvSpPr>
        <p:spPr>
          <a:xfrm>
            <a:off x="468313" y="1628775"/>
            <a:ext cx="8229600" cy="4625975"/>
          </a:xfrm>
        </p:spPr>
        <p:txBody>
          <a:bodyPr/>
          <a:lstStyle/>
          <a:p>
            <a:r>
              <a:rPr lang="bg-BG" altLang="bg-BG" sz="2800" smtClean="0"/>
              <a:t>Количествени нарушения:</a:t>
            </a:r>
          </a:p>
          <a:p>
            <a:pPr lvl="1"/>
            <a:r>
              <a:rPr lang="bg-BG" altLang="bg-BG" sz="2500" smtClean="0"/>
              <a:t>Хиперестезия</a:t>
            </a:r>
          </a:p>
          <a:p>
            <a:pPr lvl="1"/>
            <a:r>
              <a:rPr lang="bg-BG" altLang="bg-BG" sz="2500" smtClean="0"/>
              <a:t>Хипестезия</a:t>
            </a:r>
          </a:p>
          <a:p>
            <a:pPr lvl="1"/>
            <a:r>
              <a:rPr lang="bg-BG" altLang="bg-BG" sz="2500" smtClean="0"/>
              <a:t>Ейдетизъм, патологичен ейдетизъм</a:t>
            </a:r>
          </a:p>
          <a:p>
            <a:pPr lvl="1"/>
            <a:r>
              <a:rPr lang="bg-BG" altLang="bg-BG" sz="2500" smtClean="0"/>
              <a:t>Синестезия</a:t>
            </a:r>
          </a:p>
          <a:p>
            <a:r>
              <a:rPr lang="bg-BG" altLang="bg-BG" sz="2800" smtClean="0"/>
              <a:t>Качествени нарушения: </a:t>
            </a:r>
          </a:p>
          <a:p>
            <a:pPr lvl="1"/>
            <a:r>
              <a:rPr lang="bg-BG" altLang="bg-BG" sz="2500" smtClean="0"/>
              <a:t>Илюзии</a:t>
            </a:r>
          </a:p>
          <a:p>
            <a:pPr lvl="1"/>
            <a:r>
              <a:rPr lang="bg-BG" altLang="bg-BG" sz="2500" smtClean="0"/>
              <a:t>Халюцинации</a:t>
            </a:r>
          </a:p>
          <a:p>
            <a:pPr lvl="1"/>
            <a:r>
              <a:rPr lang="bg-BG" altLang="bg-BG" sz="2500" smtClean="0"/>
              <a:t>Псевдохалюцинации</a:t>
            </a:r>
          </a:p>
          <a:p>
            <a:pPr lvl="1"/>
            <a:r>
              <a:rPr lang="bg-BG" altLang="bg-BG" sz="2500" smtClean="0"/>
              <a:t>Агонзии</a:t>
            </a:r>
          </a:p>
          <a:p>
            <a:pPr lvl="1"/>
            <a:r>
              <a:rPr lang="bg-BG" altLang="bg-BG" sz="2500" smtClean="0"/>
              <a:t>Разстройства на сензорния синтез</a:t>
            </a:r>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Контейнер за съдържание 2"/>
          <p:cNvSpPr>
            <a:spLocks noGrp="1"/>
          </p:cNvSpPr>
          <p:nvPr>
            <p:ph idx="1"/>
          </p:nvPr>
        </p:nvSpPr>
        <p:spPr>
          <a:xfrm>
            <a:off x="468313" y="1700213"/>
            <a:ext cx="8229600" cy="4625975"/>
          </a:xfrm>
        </p:spPr>
        <p:txBody>
          <a:bodyPr/>
          <a:lstStyle/>
          <a:p>
            <a:pPr lvl="1"/>
            <a:r>
              <a:rPr lang="bg-BG" altLang="bg-BG" sz="2600" i="1" smtClean="0"/>
              <a:t>Хипестезия</a:t>
            </a:r>
            <a:r>
              <a:rPr lang="bg-BG" altLang="bg-BG" sz="2600" smtClean="0"/>
              <a:t> – намалена възприемчивост към външни стимули. Напр. при депресия цветовете могат да изглеждат по-малко интензивни, а гласовете – по-глухи.</a:t>
            </a:r>
          </a:p>
          <a:p>
            <a:pPr lvl="1"/>
            <a:r>
              <a:rPr lang="bg-BG" altLang="bg-BG" sz="2600" i="1" smtClean="0"/>
              <a:t>Хиперестезия</a:t>
            </a:r>
            <a:r>
              <a:rPr lang="bg-BG" altLang="bg-BG" sz="2600" smtClean="0"/>
              <a:t>: повишена възприемчивост към външни стимули. Например шумът от затваряне  на вратата се възприема като по-силен от тревожния човек отколкото от спокойния човек.</a:t>
            </a:r>
          </a:p>
          <a:p>
            <a:pPr lvl="1"/>
            <a:r>
              <a:rPr lang="bg-BG" altLang="bg-BG" sz="2600" i="1" smtClean="0"/>
              <a:t>Ейдетизъм</a:t>
            </a:r>
            <a:r>
              <a:rPr lang="bg-BG" altLang="bg-BG" sz="2600" smtClean="0"/>
              <a:t>  - оживяване на представите до степен на възприятия. Нормално може да се срещне при децата. Патологично е при някои интоксикации – напр. с психеделични ПАВ</a:t>
            </a:r>
          </a:p>
          <a:p>
            <a:pPr lvl="1"/>
            <a:endParaRPr lang="bg-BG" altLang="bg-BG" smtClean="0"/>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Контейнер за съдържание 2"/>
          <p:cNvSpPr>
            <a:spLocks noGrp="1"/>
          </p:cNvSpPr>
          <p:nvPr>
            <p:ph idx="1"/>
          </p:nvPr>
        </p:nvSpPr>
        <p:spPr/>
        <p:txBody>
          <a:bodyPr/>
          <a:lstStyle/>
          <a:p>
            <a:r>
              <a:rPr lang="bg-BG" altLang="bg-BG" sz="2600" i="1" smtClean="0"/>
              <a:t>Илюзии:</a:t>
            </a:r>
            <a:r>
              <a:rPr lang="bg-BG" altLang="bg-BG" sz="2600" smtClean="0"/>
              <a:t> </a:t>
            </a:r>
            <a:r>
              <a:rPr lang="ru-RU" altLang="bg-BG" sz="2600" smtClean="0"/>
              <a:t>изопачено или лъжливо, невярно въз­приятие на реално съответстващи предмети и явления - конкретен предмет или обект се възприема като друг. </a:t>
            </a:r>
          </a:p>
          <a:p>
            <a:r>
              <a:rPr lang="ru-RU" altLang="bg-BG" sz="2600" smtClean="0"/>
              <a:t>Наблюдават се както при здрави хора, така и при психични р-ва. При здрави хора се дължат на физически ефекти (илюзия за пречупване на лъжичка в чаша вода, миражи в пустинята и др.), недостатъчна концентрация (объркване на буквите в дума при четене), умора, </a:t>
            </a:r>
            <a:r>
              <a:rPr lang="bg-BG" altLang="bg-BG" sz="2600" smtClean="0"/>
              <a:t>емоционални състояни в съчетание с ниско ниво на сензорна стиумулация</a:t>
            </a:r>
            <a:r>
              <a:rPr lang="ru-RU" altLang="bg-BG" sz="2600" smtClean="0"/>
              <a:t> (афективно-страхови илюзии в тъмното) </a:t>
            </a:r>
            <a:endParaRPr lang="bg-BG" altLang="bg-BG" smtClean="0"/>
          </a:p>
        </p:txBody>
      </p:sp>
      <p:sp>
        <p:nvSpPr>
          <p:cNvPr id="5"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Контейнер за съдържание 2"/>
          <p:cNvSpPr>
            <a:spLocks noGrp="1"/>
          </p:cNvSpPr>
          <p:nvPr>
            <p:ph idx="1"/>
          </p:nvPr>
        </p:nvSpPr>
        <p:spPr/>
        <p:txBody>
          <a:bodyPr/>
          <a:lstStyle/>
          <a:p>
            <a:r>
              <a:rPr lang="ru-RU" altLang="bg-BG" sz="2500" smtClean="0"/>
              <a:t>Илюзиите могат да се разделят според типа анализатор на зрителни (оптични), слухови, обонятелни (мирисни), вкусови и тактилни (допирни) илюзии. Като патологична находка са почти задължителни при делирите от различен произход и при всички състояние с редукция на яснотата на съзнанието (основно органични р-ва)</a:t>
            </a:r>
            <a:endParaRPr lang="bg-BG" altLang="bg-BG" sz="2500" smtClean="0"/>
          </a:p>
          <a:p>
            <a:r>
              <a:rPr lang="bg-BG" altLang="bg-BG" sz="2500" i="1" smtClean="0"/>
              <a:t>Перейдолията</a:t>
            </a:r>
            <a:r>
              <a:rPr lang="bg-BG" altLang="bg-BG" sz="2500" smtClean="0"/>
              <a:t> е състояние, при което реални и нереални (илюзорни) възприятия се съвместяват заедно. Среща се при здрави хора (деца и личности с т.нар. художествено мислене) и при болни (напр. остри органични р-ва)</a:t>
            </a:r>
          </a:p>
          <a:p>
            <a:endParaRPr lang="bg-BG" altLang="bg-BG" sz="2500" smtClean="0"/>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Контейнер за съдържание 2"/>
          <p:cNvSpPr>
            <a:spLocks noGrp="1"/>
          </p:cNvSpPr>
          <p:nvPr>
            <p:ph idx="1"/>
          </p:nvPr>
        </p:nvSpPr>
        <p:spPr/>
        <p:txBody>
          <a:bodyPr/>
          <a:lstStyle/>
          <a:p>
            <a:r>
              <a:rPr lang="bg-BG" altLang="bg-BG" i="1" dirty="0" smtClean="0"/>
              <a:t>Халюцинации: вътрешна убеденост за актуално възприятие и без външен обект, който чрез дразнене на сетивата да обуславя това възприятие</a:t>
            </a:r>
          </a:p>
          <a:p>
            <a:r>
              <a:rPr lang="ru-RU" altLang="bg-BG" dirty="0" err="1" smtClean="0"/>
              <a:t>Класификация</a:t>
            </a:r>
            <a:r>
              <a:rPr lang="ru-RU" altLang="bg-BG" dirty="0" smtClean="0"/>
              <a:t>:</a:t>
            </a:r>
          </a:p>
          <a:p>
            <a:pPr lvl="1"/>
            <a:r>
              <a:rPr lang="ru-RU" altLang="bg-BG" dirty="0" err="1" smtClean="0"/>
              <a:t>Според</a:t>
            </a:r>
            <a:r>
              <a:rPr lang="ru-RU" altLang="bg-BG" dirty="0" smtClean="0"/>
              <a:t> анализатора: </a:t>
            </a:r>
            <a:r>
              <a:rPr lang="ru-RU" altLang="bg-BG" dirty="0" err="1" smtClean="0"/>
              <a:t>зрителни</a:t>
            </a:r>
            <a:r>
              <a:rPr lang="ru-RU" altLang="bg-BG" dirty="0" smtClean="0"/>
              <a:t>, </a:t>
            </a:r>
            <a:r>
              <a:rPr lang="ru-RU" altLang="bg-BG" dirty="0" err="1" smtClean="0"/>
              <a:t>слухови</a:t>
            </a:r>
            <a:r>
              <a:rPr lang="ru-RU" altLang="bg-BG" dirty="0" smtClean="0"/>
              <a:t>, </a:t>
            </a:r>
            <a:r>
              <a:rPr lang="ru-RU" altLang="bg-BG" dirty="0" err="1" smtClean="0"/>
              <a:t>обонятелни</a:t>
            </a:r>
            <a:r>
              <a:rPr lang="ru-RU" altLang="bg-BG" dirty="0" smtClean="0"/>
              <a:t>, </a:t>
            </a:r>
            <a:r>
              <a:rPr lang="ru-RU" altLang="bg-BG" dirty="0" err="1" smtClean="0"/>
              <a:t>тактилни</a:t>
            </a:r>
            <a:r>
              <a:rPr lang="ru-RU" altLang="bg-BG" dirty="0" smtClean="0"/>
              <a:t>, </a:t>
            </a:r>
            <a:r>
              <a:rPr lang="ru-RU" altLang="bg-BG" dirty="0" err="1" smtClean="0"/>
              <a:t>вкусови</a:t>
            </a:r>
            <a:r>
              <a:rPr lang="ru-RU" altLang="bg-BG" dirty="0" smtClean="0"/>
              <a:t>, </a:t>
            </a:r>
            <a:r>
              <a:rPr lang="ru-RU" altLang="bg-BG" dirty="0" err="1" smtClean="0"/>
              <a:t>кинестетични</a:t>
            </a:r>
            <a:r>
              <a:rPr lang="ru-RU" altLang="bg-BG" dirty="0" smtClean="0"/>
              <a:t>, на </a:t>
            </a:r>
            <a:r>
              <a:rPr lang="ru-RU" altLang="bg-BG" dirty="0" err="1" smtClean="0"/>
              <a:t>висцералната</a:t>
            </a:r>
            <a:r>
              <a:rPr lang="ru-RU" altLang="bg-BG" dirty="0" smtClean="0"/>
              <a:t> </a:t>
            </a:r>
            <a:r>
              <a:rPr lang="ru-RU" altLang="bg-BG" dirty="0" err="1" smtClean="0"/>
              <a:t>сетивност</a:t>
            </a:r>
            <a:endParaRPr lang="ru-RU" altLang="bg-BG" dirty="0" smtClean="0"/>
          </a:p>
          <a:p>
            <a:pPr lvl="1"/>
            <a:r>
              <a:rPr lang="ru-RU" altLang="bg-BG" dirty="0" err="1" smtClean="0"/>
              <a:t>Според</a:t>
            </a:r>
            <a:r>
              <a:rPr lang="ru-RU" altLang="bg-BG" dirty="0" smtClean="0"/>
              <a:t> </a:t>
            </a:r>
            <a:r>
              <a:rPr lang="ru-RU" altLang="bg-BG" dirty="0" err="1" smtClean="0"/>
              <a:t>естеството</a:t>
            </a:r>
            <a:r>
              <a:rPr lang="ru-RU" altLang="bg-BG" dirty="0" smtClean="0"/>
              <a:t>: прости и </a:t>
            </a:r>
            <a:r>
              <a:rPr lang="ru-RU" altLang="bg-BG" dirty="0" err="1" smtClean="0"/>
              <a:t>сложни</a:t>
            </a:r>
            <a:endParaRPr lang="ru-RU" altLang="bg-BG" dirty="0" smtClean="0"/>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Контейнер за съдържание 2"/>
          <p:cNvSpPr>
            <a:spLocks noGrp="1"/>
          </p:cNvSpPr>
          <p:nvPr>
            <p:ph idx="1"/>
          </p:nvPr>
        </p:nvSpPr>
        <p:spPr>
          <a:xfrm>
            <a:off x="468313" y="1628775"/>
            <a:ext cx="8229600" cy="4625975"/>
          </a:xfrm>
        </p:spPr>
        <p:txBody>
          <a:bodyPr/>
          <a:lstStyle/>
          <a:p>
            <a:r>
              <a:rPr lang="bg-BG" altLang="bg-BG" sz="2500" smtClean="0"/>
              <a:t>Халюцинациите могат да се срещнат и при здрави хора – т. нар хипнагогни (при заспиване) и хипнопомпни (при събуждане) халюцинации – свързани с нормалния физиологичен сън </a:t>
            </a:r>
          </a:p>
          <a:p>
            <a:r>
              <a:rPr lang="bg-BG" altLang="bg-BG" sz="2500" smtClean="0"/>
              <a:t>Патологичните халюцинации са винаги белег на психично р-во (най-често психоза) и обикновено протичат на фона на ясно съзнание. Делят се на:</a:t>
            </a:r>
          </a:p>
          <a:p>
            <a:pPr lvl="1"/>
            <a:r>
              <a:rPr lang="bg-BG" altLang="bg-BG" sz="2500" smtClean="0"/>
              <a:t>Слухови</a:t>
            </a:r>
          </a:p>
          <a:p>
            <a:pPr lvl="2"/>
            <a:r>
              <a:rPr lang="bg-BG" altLang="bg-BG" sz="2200" i="1" smtClean="0"/>
              <a:t>Прости (акоазми):</a:t>
            </a:r>
            <a:r>
              <a:rPr lang="bg-BG" altLang="bg-BG" sz="2200" smtClean="0"/>
              <a:t> почукване, тропане, маршируване, отделни стъпки, шумолене, свистене и др. съпроводени от силен страх</a:t>
            </a:r>
          </a:p>
          <a:p>
            <a:pPr lvl="2"/>
            <a:r>
              <a:rPr lang="bg-BG" altLang="bg-BG" sz="2200" i="1" smtClean="0"/>
              <a:t>Сложни (гласове и думу):</a:t>
            </a:r>
            <a:r>
              <a:rPr lang="bg-BG" altLang="bg-BG" sz="2200" smtClean="0"/>
              <a:t> коментиращи, императивни, моно- или полифонични</a:t>
            </a:r>
          </a:p>
          <a:p>
            <a:endParaRPr lang="bg-BG" altLang="bg-BG" smtClean="0"/>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Контейнер за съдържание 2"/>
          <p:cNvSpPr>
            <a:spLocks noGrp="1"/>
          </p:cNvSpPr>
          <p:nvPr>
            <p:ph idx="1"/>
          </p:nvPr>
        </p:nvSpPr>
        <p:spPr>
          <a:xfrm>
            <a:off x="457200" y="1628775"/>
            <a:ext cx="8229600" cy="4772025"/>
          </a:xfrm>
        </p:spPr>
        <p:txBody>
          <a:bodyPr/>
          <a:lstStyle/>
          <a:p>
            <a:r>
              <a:rPr lang="bg-BG" altLang="bg-BG" sz="2600" smtClean="0"/>
              <a:t>Зрителни халюцинации: най-често се появяват при остри психози, обикновено при помрачение на съзнанието. </a:t>
            </a:r>
          </a:p>
          <a:p>
            <a:pPr lvl="1"/>
            <a:r>
              <a:rPr lang="bg-BG" altLang="bg-BG" sz="2300" smtClean="0"/>
              <a:t>Прости (фотопсии): искри, светкавици, блестящи линии, </a:t>
            </a:r>
          </a:p>
          <a:p>
            <a:pPr lvl="1"/>
            <a:r>
              <a:rPr lang="bg-BG" altLang="bg-BG" sz="2400" smtClean="0"/>
              <a:t>Сложни: под формата на предмети, животни, хора (подвижни или неподвижни), като единични обекти или цели сцени.</a:t>
            </a:r>
          </a:p>
          <a:p>
            <a:r>
              <a:rPr lang="bg-BG" altLang="bg-BG" sz="2600" smtClean="0"/>
              <a:t>Вкусови халюцинации: при поемане на обичайна храна пациентът има неприятен вкус, най-често на „отрова“. Срещат се рядко, най-вече при шизофрения и налудно разстройство</a:t>
            </a:r>
          </a:p>
          <a:p>
            <a:pPr lvl="1"/>
            <a:r>
              <a:rPr lang="bg-BG" altLang="bg-BG" sz="2300" smtClean="0"/>
              <a:t>кръгове и др. </a:t>
            </a:r>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Контейнер за съдържание 2"/>
          <p:cNvSpPr>
            <a:spLocks noGrp="1"/>
          </p:cNvSpPr>
          <p:nvPr>
            <p:ph idx="1"/>
          </p:nvPr>
        </p:nvSpPr>
        <p:spPr/>
        <p:txBody>
          <a:bodyPr/>
          <a:lstStyle/>
          <a:p>
            <a:r>
              <a:rPr lang="bg-BG" altLang="bg-BG" sz="2400" i="1" smtClean="0"/>
              <a:t>Обонятелни халюцинации:</a:t>
            </a:r>
            <a:r>
              <a:rPr lang="bg-BG" altLang="bg-BG" sz="2400" smtClean="0"/>
              <a:t> сравнително редки. Болните твърдят, че край тях се разнасят непоносими миризми на гнило, задушливи газове или пък на някакви силно действащи лекарства и т. н. </a:t>
            </a:r>
          </a:p>
          <a:p>
            <a:r>
              <a:rPr lang="bg-BG" altLang="bg-BG" sz="2400" i="1" smtClean="0"/>
              <a:t>Висцерални халюцинации: </a:t>
            </a:r>
            <a:r>
              <a:rPr lang="bg-BG" altLang="bg-BG" sz="2400" smtClean="0"/>
              <a:t>Те се проявяват с усещания на различни чужди предмети (или живи същества) в кухините на тялото и най-често в корема. Може да се срещнат и под формата на изживявания за пробождане, изгаряне, изтръгване на въ­трешностите. Вариант на висцералните х-ции са т. нар. </a:t>
            </a:r>
            <a:r>
              <a:rPr lang="bg-BG" altLang="bg-BG" sz="2400" i="1" smtClean="0"/>
              <a:t>сенестопатии</a:t>
            </a:r>
            <a:r>
              <a:rPr lang="bg-BG" altLang="bg-BG" sz="2400" smtClean="0"/>
              <a:t> – неясни и неприятни усещания от тялото, които най-често се локализират в подкожната тъкан или около нея. Чести са  при кокаинова интоксикация.</a:t>
            </a:r>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Контейнер за съдържание 2"/>
          <p:cNvSpPr>
            <a:spLocks noGrp="1"/>
          </p:cNvSpPr>
          <p:nvPr>
            <p:ph idx="1"/>
          </p:nvPr>
        </p:nvSpPr>
        <p:spPr/>
        <p:txBody>
          <a:bodyPr/>
          <a:lstStyle/>
          <a:p>
            <a:r>
              <a:rPr lang="bg-BG" altLang="bg-BG" sz="2400" i="1" smtClean="0"/>
              <a:t>Тактилни халюцинации: </a:t>
            </a:r>
            <a:r>
              <a:rPr lang="bg-BG" altLang="bg-BG" sz="2400" smtClean="0"/>
              <a:t>болните се оплакват, че по кожата на тялото им пълзят насекоми, червеи, мишки, котки, които ги хапят, гризат. Други усещат преминаване на електрически ток. Особено неприятни са възде­йствията върху половите органи. Срещат се при делир с различен произход, шизофрения и др.</a:t>
            </a:r>
          </a:p>
          <a:p>
            <a:r>
              <a:rPr lang="bg-BG" altLang="bg-BG" sz="2400" i="1" smtClean="0"/>
              <a:t>Двигателни (кинестетични) халюцинации:</a:t>
            </a:r>
            <a:r>
              <a:rPr lang="bg-BG" altLang="bg-BG" sz="2400" smtClean="0"/>
              <a:t> пациентите имат чувство, че пропадат, клатят се, летят. Срещат се при психози с помрачно съзнание. При вербално моторните халюцинации на Сегла пациентът има чувството, че устата му произнася определени думи, или че едновременно чува и произнася думата. Срещат се при шизофрения.</a:t>
            </a:r>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dirty="0" smtClean="0">
                <a:solidFill>
                  <a:schemeClr val="accent1">
                    <a:satMod val="150000"/>
                  </a:schemeClr>
                </a:solidFill>
              </a:rPr>
              <a:t>Разстройства на съзнанието</a:t>
            </a:r>
            <a:endParaRPr lang="bg-BG" dirty="0"/>
          </a:p>
        </p:txBody>
      </p:sp>
      <p:sp>
        <p:nvSpPr>
          <p:cNvPr id="3" name="Контейнер за съдържание 2"/>
          <p:cNvSpPr>
            <a:spLocks noGrp="1"/>
          </p:cNvSpPr>
          <p:nvPr>
            <p:ph idx="1"/>
          </p:nvPr>
        </p:nvSpPr>
        <p:spPr/>
        <p:txBody>
          <a:bodyPr/>
          <a:lstStyle/>
          <a:p>
            <a:pPr eaLnBrk="1" hangingPunct="1">
              <a:buFont typeface="Arial" charset="0"/>
              <a:buChar char="•"/>
            </a:pPr>
            <a:r>
              <a:rPr lang="bg-BG" altLang="bg-BG" i="1" u="sng" dirty="0" smtClean="0"/>
              <a:t>Определение за съзнание:</a:t>
            </a:r>
            <a:r>
              <a:rPr lang="bg-BG" altLang="bg-BG" dirty="0" smtClean="0"/>
              <a:t> състояние на осъзнаване на Аз-а (Аз-съзнание или самосъзнание) и на околната среда</a:t>
            </a:r>
          </a:p>
          <a:p>
            <a:pPr eaLnBrk="1" hangingPunct="1">
              <a:buFont typeface="Arial" charset="0"/>
              <a:buChar char="•"/>
            </a:pPr>
            <a:r>
              <a:rPr lang="bg-BG" altLang="bg-BG" dirty="0" smtClean="0"/>
              <a:t>Съзнанието се изследва посредством въпроси за собствената личност (</a:t>
            </a:r>
            <a:r>
              <a:rPr lang="bg-BG" altLang="bg-BG" dirty="0" err="1" smtClean="0"/>
              <a:t>автопсихична</a:t>
            </a:r>
            <a:r>
              <a:rPr lang="bg-BG" altLang="bg-BG" dirty="0" smtClean="0"/>
              <a:t> ориентация) и околната обстановка – дата, час, местонахождение и др. (</a:t>
            </a:r>
            <a:r>
              <a:rPr lang="bg-BG" altLang="bg-BG" dirty="0" err="1" smtClean="0"/>
              <a:t>алопсихична</a:t>
            </a:r>
            <a:r>
              <a:rPr lang="bg-BG" altLang="bg-BG" dirty="0" smtClean="0"/>
              <a:t> ориентация)</a:t>
            </a:r>
          </a:p>
          <a:p>
            <a:endParaRPr lang="bg-BG" dirty="0"/>
          </a:p>
        </p:txBody>
      </p:sp>
    </p:spTree>
    <p:extLst>
      <p:ext uri="{BB962C8B-B14F-4D97-AF65-F5344CB8AC3E}">
        <p14:creationId xmlns:p14="http://schemas.microsoft.com/office/powerpoint/2010/main" val="10453151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Контейнер за съдържание 2"/>
          <p:cNvSpPr>
            <a:spLocks noGrp="1"/>
          </p:cNvSpPr>
          <p:nvPr>
            <p:ph idx="1"/>
          </p:nvPr>
        </p:nvSpPr>
        <p:spPr/>
        <p:txBody>
          <a:bodyPr/>
          <a:lstStyle/>
          <a:p>
            <a:r>
              <a:rPr lang="bg-BG" altLang="bg-BG" sz="2200" i="1" smtClean="0"/>
              <a:t>Псевдохалюцинации:</a:t>
            </a:r>
            <a:r>
              <a:rPr lang="bg-BG" altLang="bg-BG" sz="2200" smtClean="0"/>
              <a:t> за разлика от халюцинациите те не се отъждествяват с реални външни обекти. Пациентите съобщават за особени, различни от реалните гласове или видения, които не са проецирани навън в пространството, а в тяхното субективно пространство, „вътре в главата“. Пациентите не се съмняват в действителното съществуване на гласовете или виденията и в същото време ги разграничават от реалните възприятия. Много често пациентите твърдят, че тези преживявания са резултат от въздействие отвън (напр. посредством телепатия или хипноза), т.е. че са изкуствено предизвикани.</a:t>
            </a:r>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Контейнер за съдържание 2"/>
          <p:cNvSpPr>
            <a:spLocks noGrp="1"/>
          </p:cNvSpPr>
          <p:nvPr>
            <p:ph idx="1"/>
          </p:nvPr>
        </p:nvSpPr>
        <p:spPr/>
        <p:txBody>
          <a:bodyPr/>
          <a:lstStyle/>
          <a:p>
            <a:r>
              <a:rPr lang="bg-BG" altLang="bg-BG" sz="2500" smtClean="0"/>
              <a:t>При </a:t>
            </a:r>
            <a:r>
              <a:rPr lang="bg-BG" altLang="bg-BG" sz="2500" i="1" smtClean="0"/>
              <a:t>разстройства на сензорния синтез </a:t>
            </a:r>
            <a:r>
              <a:rPr lang="bg-BG" altLang="bg-BG" sz="2500" smtClean="0"/>
              <a:t>разнообразните обек­ти на действителността, частите на тялото и психичните преживявания се възприемат и се разпознават, т. е. идентифицират се, но те изглеждат видоизменени, изопачени и неточни. Наричат се още „психо-сензорни разстройства". Тук спадат:</a:t>
            </a:r>
          </a:p>
          <a:p>
            <a:pPr lvl="1"/>
            <a:r>
              <a:rPr lang="bg-BG" altLang="bg-BG" sz="1800" i="1" smtClean="0"/>
              <a:t>Дереализация: </a:t>
            </a:r>
            <a:r>
              <a:rPr lang="bg-BG" altLang="bg-BG" sz="1800" smtClean="0"/>
              <a:t>формата на предметите и обектите се възприема изкривена, изопачена, удължена (метаморфопсии), те са значително уголемени (макропсия) или пък явно умалени (микропсия), един обект може да изглежда умножен (полиопия). Понякога може да за засегне възприятието за движение (околните се движат по-бързо или по-бавно) или пък за време (тече забързано или забавено). </a:t>
            </a:r>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Контейнер за съдържание 2"/>
          <p:cNvSpPr>
            <a:spLocks noGrp="1"/>
          </p:cNvSpPr>
          <p:nvPr>
            <p:ph idx="1"/>
          </p:nvPr>
        </p:nvSpPr>
        <p:spPr>
          <a:xfrm>
            <a:off x="457200" y="1628775"/>
            <a:ext cx="8229600" cy="4772025"/>
          </a:xfrm>
        </p:spPr>
        <p:txBody>
          <a:bodyPr/>
          <a:lstStyle/>
          <a:p>
            <a:pPr lvl="1"/>
            <a:r>
              <a:rPr lang="bg-BG" altLang="bg-BG" sz="2300" i="1" smtClean="0"/>
              <a:t>Деперсонализация:</a:t>
            </a:r>
            <a:r>
              <a:rPr lang="bg-BG" altLang="bg-BG" sz="2300" smtClean="0"/>
              <a:t> собственото тяло, различните негови части и/или субективните изживявания се възприемат малко по-различни, по-други, чудновати, видоизменени. Например цялото тяло или отделни негови части (ръка, крак, пръст, устни, глава) са набъбнали или нараснали, намалели или удвоени. Други пациенти се оплакват, че тялото и крайниците им са необикновено леки или изключително тежки, като олово. </a:t>
            </a:r>
          </a:p>
          <a:p>
            <a:pPr lvl="1"/>
            <a:r>
              <a:rPr lang="bg-BG" altLang="bg-BG" sz="2400" smtClean="0"/>
              <a:t>Дереализацията и деперсонализацита се срещат при интоксикация с марихуана, халюциногени и др. ПАВ, шизофрения, тревожни разстройства и др.</a:t>
            </a:r>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Контейнер за съдържание 2"/>
          <p:cNvSpPr>
            <a:spLocks noGrp="1"/>
          </p:cNvSpPr>
          <p:nvPr>
            <p:ph idx="1"/>
          </p:nvPr>
        </p:nvSpPr>
        <p:spPr/>
        <p:txBody>
          <a:bodyPr/>
          <a:lstStyle/>
          <a:p>
            <a:r>
              <a:rPr lang="bg-BG" altLang="bg-BG" i="1" dirty="0" err="1" smtClean="0"/>
              <a:t>Агнозии</a:t>
            </a:r>
            <a:r>
              <a:rPr lang="bg-BG" altLang="bg-BG" dirty="0" smtClean="0"/>
              <a:t>: това е нарушение на способността за цялостно възприемане на обекти при съхранена способност за разпознаване на отделни техни страни и качества. Това </a:t>
            </a:r>
            <a:r>
              <a:rPr lang="bg-BG" altLang="bg-BG" dirty="0" err="1" smtClean="0"/>
              <a:t>р-во</a:t>
            </a:r>
            <a:r>
              <a:rPr lang="bg-BG" altLang="bg-BG" dirty="0" smtClean="0"/>
              <a:t> се дължи на органично засягане на мозъка и по-специално на ядрата на сетивните </a:t>
            </a:r>
            <a:r>
              <a:rPr lang="bg-BG" altLang="bg-BG" dirty="0" err="1" smtClean="0"/>
              <a:t>анализотори</a:t>
            </a:r>
            <a:r>
              <a:rPr lang="bg-BG" altLang="bg-BG" dirty="0" smtClean="0"/>
              <a:t> в мозъчната кора. Най-чести и значими са следните варианти:</a:t>
            </a:r>
          </a:p>
          <a:p>
            <a:pPr marL="457200" lvl="1" indent="0">
              <a:buFont typeface="Wingdings" pitchFamily="2" charset="2"/>
              <a:buNone/>
            </a:pPr>
            <a:endParaRPr lang="bg-BG" altLang="bg-BG" dirty="0" smtClean="0"/>
          </a:p>
        </p:txBody>
      </p:sp>
      <p:sp>
        <p:nvSpPr>
          <p:cNvPr id="4"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2"/>
          <p:cNvSpPr>
            <a:spLocks noGrp="1"/>
          </p:cNvSpPr>
          <p:nvPr>
            <p:ph idx="1"/>
          </p:nvPr>
        </p:nvSpPr>
        <p:spPr>
          <a:xfrm>
            <a:off x="457200" y="1700213"/>
            <a:ext cx="8229600" cy="4700587"/>
          </a:xfrm>
        </p:spPr>
        <p:txBody>
          <a:bodyPr/>
          <a:lstStyle/>
          <a:p>
            <a:pPr eaLnBrk="1" hangingPunct="1"/>
            <a:r>
              <a:rPr lang="bg-BG" altLang="bg-BG" sz="2300" i="1" smtClean="0"/>
              <a:t>Зрителна агнозия: </a:t>
            </a:r>
            <a:r>
              <a:rPr lang="bg-BG" altLang="bg-BG" sz="2300" smtClean="0"/>
              <a:t>при нея пациентите могат да опишат отделни качества на обекта, но не могат да го разпознаят като цяло. Вариант на зрителната агнозия е алексиятя, при която пациентите не могат да четат, въпреки че разпознават отделните букви.</a:t>
            </a:r>
          </a:p>
          <a:p>
            <a:pPr eaLnBrk="1" hangingPunct="1"/>
            <a:r>
              <a:rPr lang="bg-BG" altLang="bg-BG" sz="2300" i="1" smtClean="0"/>
              <a:t>Слухова агнозия:</a:t>
            </a:r>
            <a:r>
              <a:rPr lang="bg-BG" altLang="bg-BG" sz="2300" smtClean="0"/>
              <a:t> при нея пациентът не може да познае (назове) предмета по неговия характерен шум при затворени очи (напр. часовника по тиктакането му). Когато пациентът е загубил способността си за разбиране на речта при запазено чуване се говори за сензорна афазия. </a:t>
            </a:r>
          </a:p>
          <a:p>
            <a:pPr eaLnBrk="1" hangingPunct="1"/>
            <a:r>
              <a:rPr lang="bg-BG" altLang="bg-BG" sz="2300" i="1" smtClean="0"/>
              <a:t>Тактилна агнозия: </a:t>
            </a:r>
            <a:r>
              <a:rPr lang="bg-BG" altLang="bg-BG" sz="2300" smtClean="0"/>
              <a:t>нарушена е способността за идентифициране и назоваване на предметите чрез опипването им при затворени очи.</a:t>
            </a:r>
          </a:p>
          <a:p>
            <a:pPr eaLnBrk="1" hangingPunct="1">
              <a:buFontTx/>
              <a:buChar char="-"/>
            </a:pPr>
            <a:endParaRPr lang="bg-BG" altLang="bg-BG" sz="2300" smtClean="0"/>
          </a:p>
          <a:p>
            <a:pPr eaLnBrk="1" hangingPunct="1">
              <a:buFontTx/>
              <a:buChar char="-"/>
            </a:pPr>
            <a:endParaRPr lang="en-US" altLang="bg-BG" sz="2300" smtClean="0"/>
          </a:p>
        </p:txBody>
      </p:sp>
      <p:sp>
        <p:nvSpPr>
          <p:cNvPr id="6"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Разстройства на възприятно-представната дейност</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
        <p:nvSpPr>
          <p:cNvPr id="77827" name="Контейнер за съдържание 2"/>
          <p:cNvSpPr>
            <a:spLocks noGrp="1"/>
          </p:cNvSpPr>
          <p:nvPr>
            <p:ph idx="1"/>
          </p:nvPr>
        </p:nvSpPr>
        <p:spPr>
          <a:xfrm>
            <a:off x="457200" y="1628775"/>
            <a:ext cx="8229600" cy="4772025"/>
          </a:xfrm>
        </p:spPr>
        <p:txBody>
          <a:bodyPr/>
          <a:lstStyle/>
          <a:p>
            <a:r>
              <a:rPr lang="bg-BG" altLang="bg-BG" i="1" smtClean="0"/>
              <a:t>Мислене:</a:t>
            </a:r>
            <a:r>
              <a:rPr lang="bg-BG" altLang="bg-BG" smtClean="0"/>
              <a:t> надсетивна форма на отражение на обективната действителност във вид на целенасочено, опосредствено и обобщено познание на взаимовръзките и взаимоотношенията между предметите, обектите и феномените. Осъществява се с различни мисловни операции – анализ, синтез, сравнение, обобщение, абстракция, конкретизация, символизация и др.</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Контейнер за съдържание 2"/>
          <p:cNvSpPr>
            <a:spLocks noGrp="1"/>
          </p:cNvSpPr>
          <p:nvPr>
            <p:ph idx="1"/>
          </p:nvPr>
        </p:nvSpPr>
        <p:spPr/>
        <p:txBody>
          <a:bodyPr/>
          <a:lstStyle/>
          <a:p>
            <a:r>
              <a:rPr lang="bg-BG" altLang="bg-BG" sz="2200" i="1" smtClean="0"/>
              <a:t>Мислене и реч: </a:t>
            </a:r>
            <a:r>
              <a:rPr lang="bg-BG" altLang="bg-BG" sz="2200" smtClean="0"/>
              <a:t>мисленето е по правило словесно, т.е. то  е немислимо без речта. Речта е материален (физически) процес, посредством който се проявяват звуците на речта. Съчетанието на звуците формира езика. Езикът е абстрактна система от знаци и значения (т.е. думи) и структурни правила за тяхното съчетаване.</a:t>
            </a:r>
          </a:p>
          <a:p>
            <a:r>
              <a:rPr lang="bg-BG" altLang="bg-BG" sz="2200" smtClean="0"/>
              <a:t>Речта се подразделя на външна (експресивна) и вътрешна (импресивна). Външната служи за общуване и нейният морфологичен субстрат е локализиран в лявата хемисфера (център на Брока). Вътрешната реч служи от една страна за основа на мисленето, а от друга – за възприемане и осъзнаване на речта на другите хора - в този процес участва т. нар. речеслухов анализатор (център на Вернике). </a:t>
            </a:r>
            <a:r>
              <a:rPr lang="bg-BG" altLang="bg-BG" sz="2200" i="1" smtClean="0"/>
              <a:t>И мисленето и речта са изградени на диалогичен принцип.</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Контейнер за съдържание 3"/>
          <p:cNvGraphicFramePr>
            <a:graphicFrameLocks noGrp="1"/>
          </p:cNvGraphicFramePr>
          <p:nvPr>
            <p:ph idx="1"/>
          </p:nvPr>
        </p:nvGraphicFramePr>
        <p:xfrm>
          <a:off x="468313" y="2106613"/>
          <a:ext cx="8229600" cy="3248025"/>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205950">
                <a:tc>
                  <a:txBody>
                    <a:bodyPr/>
                    <a:lstStyle/>
                    <a:p>
                      <a:r>
                        <a:rPr lang="bg-BG" sz="2300" dirty="0" err="1" smtClean="0"/>
                        <a:t>Предречеви</a:t>
                      </a:r>
                      <a:r>
                        <a:rPr lang="bg-BG" sz="2300" baseline="0" dirty="0" smtClean="0"/>
                        <a:t> стадий на мисленето</a:t>
                      </a:r>
                      <a:endParaRPr lang="bg-BG" sz="2300" dirty="0"/>
                    </a:p>
                  </a:txBody>
                  <a:tcPr marT="45699" marB="45699"/>
                </a:tc>
                <a:tc>
                  <a:txBody>
                    <a:bodyPr/>
                    <a:lstStyle/>
                    <a:p>
                      <a:r>
                        <a:rPr lang="bg-BG" sz="2300" dirty="0" smtClean="0"/>
                        <a:t>Диалогични отношения</a:t>
                      </a:r>
                      <a:r>
                        <a:rPr lang="bg-BG" sz="2300" baseline="0" dirty="0" smtClean="0"/>
                        <a:t> между противоположни позиции (латентен диалог)</a:t>
                      </a:r>
                      <a:endParaRPr lang="bg-BG" sz="2300" dirty="0"/>
                    </a:p>
                  </a:txBody>
                  <a:tcPr marT="45699" marB="45699"/>
                </a:tc>
                <a:extLst>
                  <a:ext uri="{0D108BD9-81ED-4DB2-BD59-A6C34878D82A}">
                    <a16:rowId xmlns:a16="http://schemas.microsoft.com/office/drawing/2014/main" val="10000"/>
                  </a:ext>
                </a:extLst>
              </a:tr>
              <a:tr h="1205950">
                <a:tc>
                  <a:txBody>
                    <a:bodyPr/>
                    <a:lstStyle/>
                    <a:p>
                      <a:r>
                        <a:rPr lang="bg-BG" sz="2300" dirty="0" smtClean="0"/>
                        <a:t>Мисленето като вътрешна реч</a:t>
                      </a:r>
                      <a:endParaRPr lang="bg-BG" sz="2300" dirty="0"/>
                    </a:p>
                  </a:txBody>
                  <a:tcPr marT="45699" marB="45699"/>
                </a:tc>
                <a:tc>
                  <a:txBody>
                    <a:bodyPr/>
                    <a:lstStyle/>
                    <a:p>
                      <a:r>
                        <a:rPr lang="bg-BG" sz="2300" dirty="0" smtClean="0"/>
                        <a:t>Процес</a:t>
                      </a:r>
                      <a:r>
                        <a:rPr lang="bg-BG" sz="2300" baseline="0" dirty="0" smtClean="0"/>
                        <a:t> на преминаване на диалогичните отношения в монолог</a:t>
                      </a:r>
                      <a:endParaRPr lang="bg-BG" sz="2300" dirty="0"/>
                    </a:p>
                  </a:txBody>
                  <a:tcPr marT="45699" marB="45699"/>
                </a:tc>
                <a:extLst>
                  <a:ext uri="{0D108BD9-81ED-4DB2-BD59-A6C34878D82A}">
                    <a16:rowId xmlns:a16="http://schemas.microsoft.com/office/drawing/2014/main" val="10001"/>
                  </a:ext>
                </a:extLst>
              </a:tr>
              <a:tr h="836125">
                <a:tc>
                  <a:txBody>
                    <a:bodyPr/>
                    <a:lstStyle/>
                    <a:p>
                      <a:r>
                        <a:rPr lang="bg-BG" sz="2300" dirty="0" smtClean="0"/>
                        <a:t>Мисленето</a:t>
                      </a:r>
                      <a:r>
                        <a:rPr lang="bg-BG" sz="2300" baseline="0" dirty="0" smtClean="0"/>
                        <a:t> като външна реч и комуникация</a:t>
                      </a:r>
                      <a:endParaRPr lang="bg-BG" sz="2300" dirty="0"/>
                    </a:p>
                  </a:txBody>
                  <a:tcPr marT="45699" marB="45699"/>
                </a:tc>
                <a:tc>
                  <a:txBody>
                    <a:bodyPr/>
                    <a:lstStyle/>
                    <a:p>
                      <a:r>
                        <a:rPr lang="bg-BG" sz="2300" dirty="0" smtClean="0"/>
                        <a:t>Истински</a:t>
                      </a:r>
                      <a:r>
                        <a:rPr lang="bg-BG" sz="2300" baseline="0" dirty="0" smtClean="0"/>
                        <a:t> диалог</a:t>
                      </a:r>
                      <a:endParaRPr lang="bg-BG" sz="2300" dirty="0"/>
                    </a:p>
                  </a:txBody>
                  <a:tcPr marT="45699" marB="45699"/>
                </a:tc>
                <a:extLst>
                  <a:ext uri="{0D108BD9-81ED-4DB2-BD59-A6C34878D82A}">
                    <a16:rowId xmlns:a16="http://schemas.microsoft.com/office/drawing/2014/main" val="10002"/>
                  </a:ext>
                </a:extLst>
              </a:tr>
            </a:tbl>
          </a:graphicData>
        </a:graphic>
      </p:graphicFrame>
      <p:sp>
        <p:nvSpPr>
          <p:cNvPr id="79888" name="Текстово поле 4"/>
          <p:cNvSpPr txBox="1">
            <a:spLocks noChangeArrowheads="1"/>
          </p:cNvSpPr>
          <p:nvPr/>
        </p:nvSpPr>
        <p:spPr bwMode="auto">
          <a:xfrm>
            <a:off x="827088" y="1628775"/>
            <a:ext cx="7345362"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SzPct val="80000"/>
              <a:buFont typeface="Wingdings 2" pitchFamily="18" charset="2"/>
              <a:buChar char=""/>
              <a:defRPr sz="3200">
                <a:solidFill>
                  <a:schemeClr val="tx1"/>
                </a:solidFill>
                <a:latin typeface="Corbel" pitchFamily="34" charset="0"/>
              </a:defRPr>
            </a:lvl1pPr>
            <a:lvl2pPr marL="742950" indent="-285750" eaLnBrk="0" hangingPunct="0">
              <a:spcBef>
                <a:spcPct val="20000"/>
              </a:spcBef>
              <a:buClr>
                <a:schemeClr val="accent2"/>
              </a:buClr>
              <a:buSzPct val="90000"/>
              <a:buFont typeface="Wingdings" pitchFamily="2" charset="2"/>
              <a:buChar char=""/>
              <a:defRPr sz="2800">
                <a:solidFill>
                  <a:schemeClr val="tx1"/>
                </a:solidFill>
                <a:latin typeface="Corbel" pitchFamily="34" charset="0"/>
              </a:defRPr>
            </a:lvl2pPr>
            <a:lvl3pPr marL="1143000" indent="-228600" eaLnBrk="0" hangingPunct="0">
              <a:spcBef>
                <a:spcPct val="20000"/>
              </a:spcBef>
              <a:buClr>
                <a:srgbClr val="E66C7D"/>
              </a:buClr>
              <a:buFont typeface="Arial" charset="0"/>
              <a:buChar char="▪"/>
              <a:defRPr sz="2400">
                <a:solidFill>
                  <a:schemeClr val="tx1"/>
                </a:solidFill>
                <a:latin typeface="Corbel" pitchFamily="34" charset="0"/>
              </a:defRPr>
            </a:lvl3pPr>
            <a:lvl4pPr marL="1600200" indent="-228600" eaLnBrk="0" hangingPunct="0">
              <a:spcBef>
                <a:spcPct val="20000"/>
              </a:spcBef>
              <a:buClr>
                <a:srgbClr val="6BB76D"/>
              </a:buClr>
              <a:buFont typeface="Arial" charset="0"/>
              <a:buChar char="▪"/>
              <a:defRPr sz="2000">
                <a:solidFill>
                  <a:schemeClr val="tx1"/>
                </a:solidFill>
                <a:latin typeface="Corbel" pitchFamily="34" charset="0"/>
              </a:defRPr>
            </a:lvl4pPr>
            <a:lvl5pPr marL="2057400" indent="-228600" eaLnBrk="0" hangingPunct="0">
              <a:spcBef>
                <a:spcPct val="20000"/>
              </a:spcBef>
              <a:buClr>
                <a:srgbClr val="E88651"/>
              </a:buClr>
              <a:buFont typeface="Wingdings 3" pitchFamily="18" charset="2"/>
              <a:buChar char=""/>
              <a:defRPr sz="2000">
                <a:solidFill>
                  <a:schemeClr val="tx1"/>
                </a:solidFill>
                <a:latin typeface="Corbel" pitchFamily="34" charset="0"/>
              </a:defRPr>
            </a:lvl5pPr>
            <a:lvl6pPr marL="2514600" indent="-228600" eaLnBrk="0" fontAlgn="base" hangingPunct="0">
              <a:spcBef>
                <a:spcPct val="20000"/>
              </a:spcBef>
              <a:spcAft>
                <a:spcPct val="0"/>
              </a:spcAft>
              <a:buClr>
                <a:srgbClr val="E88651"/>
              </a:buClr>
              <a:buFont typeface="Wingdings 3" pitchFamily="18" charset="2"/>
              <a:buChar char=""/>
              <a:defRPr sz="2000">
                <a:solidFill>
                  <a:schemeClr val="tx1"/>
                </a:solidFill>
                <a:latin typeface="Corbel" pitchFamily="34" charset="0"/>
              </a:defRPr>
            </a:lvl6pPr>
            <a:lvl7pPr marL="2971800" indent="-228600" eaLnBrk="0" fontAlgn="base" hangingPunct="0">
              <a:spcBef>
                <a:spcPct val="20000"/>
              </a:spcBef>
              <a:spcAft>
                <a:spcPct val="0"/>
              </a:spcAft>
              <a:buClr>
                <a:srgbClr val="E88651"/>
              </a:buClr>
              <a:buFont typeface="Wingdings 3" pitchFamily="18" charset="2"/>
              <a:buChar char=""/>
              <a:defRPr sz="2000">
                <a:solidFill>
                  <a:schemeClr val="tx1"/>
                </a:solidFill>
                <a:latin typeface="Corbel" pitchFamily="34" charset="0"/>
              </a:defRPr>
            </a:lvl7pPr>
            <a:lvl8pPr marL="3429000" indent="-228600" eaLnBrk="0" fontAlgn="base" hangingPunct="0">
              <a:spcBef>
                <a:spcPct val="20000"/>
              </a:spcBef>
              <a:spcAft>
                <a:spcPct val="0"/>
              </a:spcAft>
              <a:buClr>
                <a:srgbClr val="E88651"/>
              </a:buClr>
              <a:buFont typeface="Wingdings 3" pitchFamily="18" charset="2"/>
              <a:buChar char=""/>
              <a:defRPr sz="2000">
                <a:solidFill>
                  <a:schemeClr val="tx1"/>
                </a:solidFill>
                <a:latin typeface="Corbel" pitchFamily="34" charset="0"/>
              </a:defRPr>
            </a:lvl8pPr>
            <a:lvl9pPr marL="3886200" indent="-228600" eaLnBrk="0" fontAlgn="base" hangingPunct="0">
              <a:spcBef>
                <a:spcPct val="20000"/>
              </a:spcBef>
              <a:spcAft>
                <a:spcPct val="0"/>
              </a:spcAft>
              <a:buClr>
                <a:srgbClr val="E88651"/>
              </a:buClr>
              <a:buFont typeface="Wingdings 3" pitchFamily="18" charset="2"/>
              <a:buChar char=""/>
              <a:defRPr sz="2000">
                <a:solidFill>
                  <a:schemeClr val="tx1"/>
                </a:solidFill>
                <a:latin typeface="Corbel" pitchFamily="34" charset="0"/>
              </a:defRPr>
            </a:lvl9pPr>
          </a:lstStyle>
          <a:p>
            <a:pPr eaLnBrk="1" hangingPunct="1">
              <a:buClrTx/>
              <a:buSzTx/>
              <a:buFontTx/>
              <a:buNone/>
            </a:pPr>
            <a:r>
              <a:rPr lang="bg-BG" altLang="bg-BG" sz="2500">
                <a:latin typeface="Arial" charset="0"/>
              </a:rPr>
              <a:t>Мислене и реч: диалог или монолог</a:t>
            </a:r>
          </a:p>
        </p:txBody>
      </p:sp>
      <p:sp>
        <p:nvSpPr>
          <p:cNvPr id="79889" name="Текстово поле 5"/>
          <p:cNvSpPr txBox="1">
            <a:spLocks noChangeArrowheads="1"/>
          </p:cNvSpPr>
          <p:nvPr/>
        </p:nvSpPr>
        <p:spPr bwMode="auto">
          <a:xfrm>
            <a:off x="1003300" y="5589588"/>
            <a:ext cx="699293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SzPct val="80000"/>
              <a:buFont typeface="Wingdings 2" pitchFamily="18" charset="2"/>
              <a:buChar char=""/>
              <a:defRPr sz="3200">
                <a:solidFill>
                  <a:schemeClr val="tx1"/>
                </a:solidFill>
                <a:latin typeface="Corbel" pitchFamily="34" charset="0"/>
              </a:defRPr>
            </a:lvl1pPr>
            <a:lvl2pPr marL="742950" indent="-285750" eaLnBrk="0" hangingPunct="0">
              <a:spcBef>
                <a:spcPct val="20000"/>
              </a:spcBef>
              <a:buClr>
                <a:schemeClr val="accent2"/>
              </a:buClr>
              <a:buSzPct val="90000"/>
              <a:buFont typeface="Wingdings" pitchFamily="2" charset="2"/>
              <a:buChar char=""/>
              <a:defRPr sz="2800">
                <a:solidFill>
                  <a:schemeClr val="tx1"/>
                </a:solidFill>
                <a:latin typeface="Corbel" pitchFamily="34" charset="0"/>
              </a:defRPr>
            </a:lvl2pPr>
            <a:lvl3pPr marL="1143000" indent="-228600" eaLnBrk="0" hangingPunct="0">
              <a:spcBef>
                <a:spcPct val="20000"/>
              </a:spcBef>
              <a:buClr>
                <a:srgbClr val="E66C7D"/>
              </a:buClr>
              <a:buFont typeface="Arial" charset="0"/>
              <a:buChar char="▪"/>
              <a:defRPr sz="2400">
                <a:solidFill>
                  <a:schemeClr val="tx1"/>
                </a:solidFill>
                <a:latin typeface="Corbel" pitchFamily="34" charset="0"/>
              </a:defRPr>
            </a:lvl3pPr>
            <a:lvl4pPr marL="1600200" indent="-228600" eaLnBrk="0" hangingPunct="0">
              <a:spcBef>
                <a:spcPct val="20000"/>
              </a:spcBef>
              <a:buClr>
                <a:srgbClr val="6BB76D"/>
              </a:buClr>
              <a:buFont typeface="Arial" charset="0"/>
              <a:buChar char="▪"/>
              <a:defRPr sz="2000">
                <a:solidFill>
                  <a:schemeClr val="tx1"/>
                </a:solidFill>
                <a:latin typeface="Corbel" pitchFamily="34" charset="0"/>
              </a:defRPr>
            </a:lvl4pPr>
            <a:lvl5pPr marL="2057400" indent="-228600" eaLnBrk="0" hangingPunct="0">
              <a:spcBef>
                <a:spcPct val="20000"/>
              </a:spcBef>
              <a:buClr>
                <a:srgbClr val="E88651"/>
              </a:buClr>
              <a:buFont typeface="Wingdings 3" pitchFamily="18" charset="2"/>
              <a:buChar char=""/>
              <a:defRPr sz="2000">
                <a:solidFill>
                  <a:schemeClr val="tx1"/>
                </a:solidFill>
                <a:latin typeface="Corbel" pitchFamily="34" charset="0"/>
              </a:defRPr>
            </a:lvl5pPr>
            <a:lvl6pPr marL="2514600" indent="-228600" eaLnBrk="0" fontAlgn="base" hangingPunct="0">
              <a:spcBef>
                <a:spcPct val="20000"/>
              </a:spcBef>
              <a:spcAft>
                <a:spcPct val="0"/>
              </a:spcAft>
              <a:buClr>
                <a:srgbClr val="E88651"/>
              </a:buClr>
              <a:buFont typeface="Wingdings 3" pitchFamily="18" charset="2"/>
              <a:buChar char=""/>
              <a:defRPr sz="2000">
                <a:solidFill>
                  <a:schemeClr val="tx1"/>
                </a:solidFill>
                <a:latin typeface="Corbel" pitchFamily="34" charset="0"/>
              </a:defRPr>
            </a:lvl6pPr>
            <a:lvl7pPr marL="2971800" indent="-228600" eaLnBrk="0" fontAlgn="base" hangingPunct="0">
              <a:spcBef>
                <a:spcPct val="20000"/>
              </a:spcBef>
              <a:spcAft>
                <a:spcPct val="0"/>
              </a:spcAft>
              <a:buClr>
                <a:srgbClr val="E88651"/>
              </a:buClr>
              <a:buFont typeface="Wingdings 3" pitchFamily="18" charset="2"/>
              <a:buChar char=""/>
              <a:defRPr sz="2000">
                <a:solidFill>
                  <a:schemeClr val="tx1"/>
                </a:solidFill>
                <a:latin typeface="Corbel" pitchFamily="34" charset="0"/>
              </a:defRPr>
            </a:lvl7pPr>
            <a:lvl8pPr marL="3429000" indent="-228600" eaLnBrk="0" fontAlgn="base" hangingPunct="0">
              <a:spcBef>
                <a:spcPct val="20000"/>
              </a:spcBef>
              <a:spcAft>
                <a:spcPct val="0"/>
              </a:spcAft>
              <a:buClr>
                <a:srgbClr val="E88651"/>
              </a:buClr>
              <a:buFont typeface="Wingdings 3" pitchFamily="18" charset="2"/>
              <a:buChar char=""/>
              <a:defRPr sz="2000">
                <a:solidFill>
                  <a:schemeClr val="tx1"/>
                </a:solidFill>
                <a:latin typeface="Corbel" pitchFamily="34" charset="0"/>
              </a:defRPr>
            </a:lvl8pPr>
            <a:lvl9pPr marL="3886200" indent="-228600" eaLnBrk="0" fontAlgn="base" hangingPunct="0">
              <a:spcBef>
                <a:spcPct val="20000"/>
              </a:spcBef>
              <a:spcAft>
                <a:spcPct val="0"/>
              </a:spcAft>
              <a:buClr>
                <a:srgbClr val="E88651"/>
              </a:buClr>
              <a:buFont typeface="Wingdings 3" pitchFamily="18" charset="2"/>
              <a:buChar char=""/>
              <a:defRPr sz="2000">
                <a:solidFill>
                  <a:schemeClr val="tx1"/>
                </a:solidFill>
                <a:latin typeface="Corbel" pitchFamily="34" charset="0"/>
              </a:defRPr>
            </a:lvl9pPr>
          </a:lstStyle>
          <a:p>
            <a:pPr eaLnBrk="1" hangingPunct="1">
              <a:buClrTx/>
              <a:buSzTx/>
              <a:buFontTx/>
              <a:buNone/>
            </a:pPr>
            <a:r>
              <a:rPr lang="bg-BG" altLang="bg-BG" sz="2800">
                <a:latin typeface="Arial" charset="0"/>
              </a:rPr>
              <a:t>Мисленето се проявява и изследва чрез речта!</a:t>
            </a:r>
          </a:p>
        </p:txBody>
      </p:sp>
      <p:sp>
        <p:nvSpPr>
          <p:cNvPr id="7"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Контейнер за съдържание 2"/>
          <p:cNvSpPr>
            <a:spLocks noGrp="1"/>
          </p:cNvSpPr>
          <p:nvPr>
            <p:ph idx="1"/>
          </p:nvPr>
        </p:nvSpPr>
        <p:spPr>
          <a:xfrm>
            <a:off x="457200" y="1700213"/>
            <a:ext cx="8229600" cy="4700587"/>
          </a:xfrm>
        </p:spPr>
        <p:txBody>
          <a:bodyPr/>
          <a:lstStyle/>
          <a:p>
            <a:r>
              <a:rPr lang="bg-BG" altLang="bg-BG" sz="2700" smtClean="0"/>
              <a:t>Мисленето може да се подраздели на:</a:t>
            </a:r>
          </a:p>
          <a:p>
            <a:pPr lvl="1"/>
            <a:r>
              <a:rPr lang="bg-BG" altLang="bg-BG" sz="2300" smtClean="0"/>
              <a:t>Образно – подчинено на възприятията и представите и характерно за ранната детска възраст</a:t>
            </a:r>
          </a:p>
          <a:p>
            <a:pPr lvl="1"/>
            <a:r>
              <a:rPr lang="bg-BG" altLang="bg-BG" sz="2300" smtClean="0"/>
              <a:t>Рационално (абстрактно) – това е мисленето с понятия, при което могат да се разрешават проблеми</a:t>
            </a:r>
          </a:p>
          <a:p>
            <a:r>
              <a:rPr lang="bg-BG" altLang="bg-BG" sz="2700" smtClean="0"/>
              <a:t>Разстройства на мисленето:</a:t>
            </a:r>
          </a:p>
          <a:p>
            <a:pPr lvl="1"/>
            <a:r>
              <a:rPr lang="bg-BG" altLang="bg-BG" sz="2300" i="1" smtClean="0"/>
              <a:t>По протичане:</a:t>
            </a:r>
            <a:r>
              <a:rPr lang="bg-BG" altLang="bg-BG" sz="2300" smtClean="0"/>
              <a:t> ускорено и забавено мислене</a:t>
            </a:r>
          </a:p>
          <a:p>
            <a:pPr lvl="1"/>
            <a:r>
              <a:rPr lang="bg-BG" altLang="bg-BG" sz="2300" i="1" smtClean="0"/>
              <a:t>По форма:</a:t>
            </a:r>
            <a:r>
              <a:rPr lang="bg-BG" altLang="bg-BG" sz="2300" smtClean="0"/>
              <a:t> обстоятелствено мислене, паралогично мислене, разкъсано мислене, резоньорско мислене, символно мислене, инкохерентно мислене</a:t>
            </a:r>
          </a:p>
          <a:p>
            <a:pPr lvl="1"/>
            <a:r>
              <a:rPr lang="bg-BG" altLang="bg-BG" sz="2300" i="1" smtClean="0"/>
              <a:t>По съдържание: </a:t>
            </a:r>
            <a:r>
              <a:rPr lang="bg-BG" altLang="bg-BG" sz="2300" smtClean="0"/>
              <a:t>налдности, свръхценни мисли, натрапливи мисли </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Контейнер за съдържание 2"/>
          <p:cNvSpPr>
            <a:spLocks noGrp="1"/>
          </p:cNvSpPr>
          <p:nvPr>
            <p:ph idx="1"/>
          </p:nvPr>
        </p:nvSpPr>
        <p:spPr>
          <a:xfrm>
            <a:off x="457200" y="1700213"/>
            <a:ext cx="8229600" cy="4700587"/>
          </a:xfrm>
        </p:spPr>
        <p:txBody>
          <a:bodyPr/>
          <a:lstStyle/>
          <a:p>
            <a:r>
              <a:rPr lang="bg-BG" altLang="bg-BG" sz="2400" smtClean="0"/>
              <a:t>Разстройства в протичането на мисловния процес: </a:t>
            </a:r>
          </a:p>
          <a:p>
            <a:pPr lvl="1"/>
            <a:r>
              <a:rPr lang="bg-BG" altLang="bg-BG" sz="2000" i="1" smtClean="0"/>
              <a:t>Болестната забавеност (брадипсихия) </a:t>
            </a:r>
            <a:r>
              <a:rPr lang="bg-BG" altLang="bg-BG" sz="2000" smtClean="0"/>
              <a:t>- забавен говор, бедни асоциации, лаконични изказвания, липса на идеи. Съпровожда се от потисната психомоторика - движенията на болните са забавени, а настроението - угнетено. Говорят тихо, шепнешком и монотонно. Наблюдава се при депресивни състояния</a:t>
            </a:r>
            <a:r>
              <a:rPr lang="bg-BG" altLang="bg-BG" sz="2100" smtClean="0"/>
              <a:t>. </a:t>
            </a:r>
          </a:p>
          <a:p>
            <a:pPr lvl="1"/>
            <a:r>
              <a:rPr lang="bg-BG" altLang="bg-BG" sz="2000" i="1" smtClean="0"/>
              <a:t>Ускорено мислене (тахипсихия):</a:t>
            </a:r>
            <a:r>
              <a:rPr lang="bg-BG" altLang="bg-BG" sz="2000" smtClean="0"/>
              <a:t> израз на обща възбуда на психичната дейност. Болните са оживени, постоянно разговарят, декламират. Мисленето им се характеризира с богатство на идеи, които бързо се сменят. Може да бъде тол­кова ускорено, че болният не успявала изрече всичко, което му хрумва в главата. В тези случаи се говори за летеж на мислите или вихър на идеите (fuga udearum). Трудно да се схване основната нишка на мисленето. Неизказали една фраза, болните започват друга. На­строението е приповдигнато - те са радостни, а понякога - гневни. </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p:txBody>
          <a:bodyPr/>
          <a:lstStyle/>
          <a:p>
            <a:pPr eaLnBrk="1" hangingPunct="1">
              <a:buFont typeface="Arial" charset="0"/>
              <a:buChar char="•"/>
            </a:pPr>
            <a:r>
              <a:rPr lang="bg-BG" altLang="bg-BG" sz="2500" i="1" u="sng" dirty="0" smtClean="0"/>
              <a:t>Количествени (степенни) разстройства на съзнанието.</a:t>
            </a:r>
            <a:r>
              <a:rPr lang="bg-BG" altLang="bg-BG" sz="2500" dirty="0" smtClean="0"/>
              <a:t> Характеризират се с промяна на яснотата на съзнанието без допълнителни психопатологични симптоми. Тук спадат:</a:t>
            </a:r>
          </a:p>
          <a:p>
            <a:pPr lvl="1" indent="-319088" eaLnBrk="1" hangingPunct="1">
              <a:spcBef>
                <a:spcPct val="0"/>
              </a:spcBef>
              <a:buFontTx/>
              <a:buChar char="-"/>
            </a:pPr>
            <a:r>
              <a:rPr lang="bg-BG" altLang="bg-BG" sz="2400" i="1" u="sng" dirty="0" err="1" smtClean="0"/>
              <a:t>Обнубилация</a:t>
            </a:r>
            <a:r>
              <a:rPr lang="bg-BG" altLang="bg-BG" sz="2400" i="1" u="sng" dirty="0" smtClean="0"/>
              <a:t> </a:t>
            </a:r>
            <a:r>
              <a:rPr lang="bg-BG" altLang="bg-BG" sz="2400" dirty="0" smtClean="0"/>
              <a:t>(замъгленост, </a:t>
            </a:r>
            <a:r>
              <a:rPr lang="bg-BG" altLang="bg-BG" sz="2400" dirty="0" err="1" smtClean="0"/>
              <a:t>заоблаченост</a:t>
            </a:r>
            <a:r>
              <a:rPr lang="bg-BG" altLang="bg-BG" sz="2400" dirty="0" smtClean="0"/>
              <a:t>) – имитира състоянието на </a:t>
            </a:r>
            <a:r>
              <a:rPr lang="bg-BG" altLang="bg-BG" sz="2400" dirty="0" err="1" smtClean="0"/>
              <a:t>свръхумора</a:t>
            </a:r>
            <a:r>
              <a:rPr lang="bg-BG" altLang="bg-BG" sz="2400" dirty="0" smtClean="0"/>
              <a:t> при здрав човек. Характеризира се със значително </a:t>
            </a:r>
            <a:r>
              <a:rPr lang="bg-BG" altLang="bg-BG" sz="2400" dirty="0" err="1" smtClean="0"/>
              <a:t>отслбване</a:t>
            </a:r>
            <a:r>
              <a:rPr lang="bg-BG" altLang="bg-BG" sz="2400" dirty="0" smtClean="0"/>
              <a:t> на активното внимание, общо забавяне на психичните процеси (</a:t>
            </a:r>
            <a:r>
              <a:rPr lang="bg-BG" altLang="bg-BG" sz="2400" i="1" dirty="0" err="1" smtClean="0"/>
              <a:t>брадипсихия</a:t>
            </a:r>
            <a:r>
              <a:rPr lang="bg-BG" altLang="bg-BG" sz="2400" dirty="0" smtClean="0"/>
              <a:t>) и спонтанността. Словесен контакт е възможен, но отговорите са кратки и с удължено реактивно време. Най-често това състояние е преход във възстановяването на съзнанието при по-тежки степенни разстройства</a:t>
            </a:r>
          </a:p>
        </p:txBody>
      </p:sp>
      <p:sp>
        <p:nvSpPr>
          <p:cNvPr id="4" name="Title 1"/>
          <p:cNvSpPr>
            <a:spLocks noGrp="1"/>
          </p:cNvSpPr>
          <p:nvPr>
            <p:ph type="title"/>
          </p:nvPr>
        </p:nvSpPr>
        <p:spPr/>
        <p:txBody>
          <a:bodyPr>
            <a:normAutofit fontScale="90000"/>
          </a:bodyPr>
          <a:lstStyle/>
          <a:p>
            <a:pPr>
              <a:defRPr/>
            </a:pPr>
            <a:r>
              <a:rPr lang="bg-BG" dirty="0" smtClean="0">
                <a:solidFill>
                  <a:schemeClr val="accent1">
                    <a:satMod val="150000"/>
                  </a:schemeClr>
                </a:solidFill>
              </a:rPr>
              <a:t>Разстройства на съзнанието и вниманието</a:t>
            </a:r>
            <a:endParaRPr lang="bg-BG"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Контейнер за съдържание 2"/>
          <p:cNvSpPr>
            <a:spLocks noGrp="1"/>
          </p:cNvSpPr>
          <p:nvPr>
            <p:ph idx="1"/>
          </p:nvPr>
        </p:nvSpPr>
        <p:spPr>
          <a:xfrm>
            <a:off x="457200" y="1700213"/>
            <a:ext cx="8229600" cy="4700587"/>
          </a:xfrm>
        </p:spPr>
        <p:txBody>
          <a:bodyPr/>
          <a:lstStyle/>
          <a:p>
            <a:r>
              <a:rPr lang="bg-BG" altLang="bg-BG" sz="2400" i="1" smtClean="0"/>
              <a:t>Обстоятелствено мислене</a:t>
            </a:r>
            <a:r>
              <a:rPr lang="bg-BG" altLang="bg-BG" sz="2400" smtClean="0"/>
              <a:t> - свойствено на болните с епилепсия, шизофрения, психопатия и др. То е наситено с големи и ненужни детайли и поради това е непродуктивно. Болните насочват своето внимание към второстепенни и малко значими подробности. Недоста­тъчно разграничават същественото, от несъщественото. Затруднено (но възможно) е разбирането на основната мисъл. При </a:t>
            </a:r>
            <a:r>
              <a:rPr lang="bg-BG" altLang="bg-BG" sz="2400" i="1" smtClean="0"/>
              <a:t>визкозното мислене</a:t>
            </a:r>
            <a:r>
              <a:rPr lang="bg-BG" altLang="bg-BG" sz="2400" smtClean="0"/>
              <a:t>, което е подвариант на обстоятелственото, болните (най-често епилептици) „залепват“ за една тема и много трудно могат да бъдат откъснати от нея (съпротивляват се при опит за смяна на темата)</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Контейнер за съдържание 2"/>
          <p:cNvSpPr>
            <a:spLocks noGrp="1"/>
          </p:cNvSpPr>
          <p:nvPr>
            <p:ph idx="1"/>
          </p:nvPr>
        </p:nvSpPr>
        <p:spPr>
          <a:xfrm>
            <a:off x="468313" y="1628775"/>
            <a:ext cx="8229600" cy="4625975"/>
          </a:xfrm>
        </p:spPr>
        <p:txBody>
          <a:bodyPr/>
          <a:lstStyle/>
          <a:p>
            <a:r>
              <a:rPr lang="bg-BG" altLang="bg-BG" sz="2700" i="1" smtClean="0"/>
              <a:t>Персеверация на мислите</a:t>
            </a:r>
            <a:r>
              <a:rPr lang="bg-BG" altLang="bg-BG" sz="2700" smtClean="0"/>
              <a:t> – екстремен вариант на застойността на мисленето (характерна и за обстоятелственото и вискозно мислене). Доминира определена мисъл с еднообразно повтаряне на едни и същи изразни средства в отговор на различни въпроси или по различни поводи. Дословното повтаряне на отделни думи се нарича </a:t>
            </a:r>
            <a:r>
              <a:rPr lang="bg-BG" altLang="bg-BG" sz="2700" i="1" smtClean="0"/>
              <a:t>вербигерация</a:t>
            </a:r>
            <a:r>
              <a:rPr lang="bg-BG" altLang="bg-BG" sz="2700" smtClean="0"/>
              <a:t>. </a:t>
            </a:r>
            <a:r>
              <a:rPr lang="bg-BG" altLang="bg-BG" sz="2700" i="1" smtClean="0"/>
              <a:t>Персевериране</a:t>
            </a:r>
            <a:r>
              <a:rPr lang="bg-BG" altLang="bg-BG" sz="2700" smtClean="0"/>
              <a:t> се долавя при органични заболявания на мозъка (на фона на помрачено съзнание), епилепсия, мозъчна атеросклероза, шизофрения, натраплива невроза и др.</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Контейнер за съдържание 2"/>
          <p:cNvSpPr>
            <a:spLocks noGrp="1"/>
          </p:cNvSpPr>
          <p:nvPr>
            <p:ph idx="1"/>
          </p:nvPr>
        </p:nvSpPr>
        <p:spPr>
          <a:xfrm>
            <a:off x="539750" y="1700213"/>
            <a:ext cx="8229600" cy="4625975"/>
          </a:xfrm>
        </p:spPr>
        <p:txBody>
          <a:bodyPr/>
          <a:lstStyle/>
          <a:p>
            <a:r>
              <a:rPr lang="bg-BG" altLang="bg-BG" sz="2700" i="1" smtClean="0"/>
              <a:t>Резоньорство</a:t>
            </a:r>
            <a:r>
              <a:rPr lang="bg-BG" altLang="bg-BG" sz="2700" smtClean="0"/>
              <a:t> - безплодно, отвлечено и празно философстване. При него е налице склонност да се говори по псевдонаучен „високопарен" начин, дори когато се обсъждат  най-елементарни събития. Това е несъдържателно, неподкрепено с конкретни данни умуване. Нерядко се използват ненужни „помпозни" съчетания на многобройни чужди думи, про­никнали в говоримия език. Основната идея на изложението остава неразбираема за околните. Резоньорското мислене е свойствено на шизофренно болните, при които то често се съчетава с мисловна разкъсаност.</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bwMode="auto">
          <a:xfrm>
            <a:off x="457200" y="152400"/>
            <a:ext cx="8229600" cy="12509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bIns="45720" numCol="1" anchorCtr="0" compatLnSpc="1">
            <a:prstTxWarp prst="textNoShape">
              <a:avLst/>
            </a:prstTxWarp>
          </a:bodyPr>
          <a:lstStyle/>
          <a:p>
            <a:pPr algn="ctr" eaLnBrk="1" hangingPunct="1">
              <a:defRPr/>
            </a:pPr>
            <a:r>
              <a:rPr lang="bg-BG" sz="4800" dirty="0">
                <a:latin typeface="Arial" charset="0"/>
              </a:rPr>
              <a:t>Пример за резоньорство </a:t>
            </a:r>
            <a:endParaRPr lang="bg-BG" dirty="0" smtClean="0">
              <a:latin typeface="Arial" charset="0"/>
            </a:endParaRPr>
          </a:p>
        </p:txBody>
      </p:sp>
      <p:sp>
        <p:nvSpPr>
          <p:cNvPr id="86019" name="Rectangle 3"/>
          <p:cNvSpPr>
            <a:spLocks noGrp="1"/>
          </p:cNvSpPr>
          <p:nvPr>
            <p:ph type="body" idx="1"/>
          </p:nvPr>
        </p:nvSpPr>
        <p:spPr/>
        <p:txBody>
          <a:bodyPr/>
          <a:lstStyle/>
          <a:p>
            <a:pPr eaLnBrk="1" hangingPunct="1">
              <a:lnSpc>
                <a:spcPct val="90000"/>
              </a:lnSpc>
            </a:pPr>
            <a:r>
              <a:rPr lang="bg-BG" altLang="bg-BG" sz="2400" smtClean="0">
                <a:latin typeface="Arial" charset="0"/>
              </a:rPr>
              <a:t>“Карикатурата, както и всяко произведение на изкуството, представлява от себе си реализация от комплекс на лични наблюдения на автора, които със своята духовна окраска извикват у него емоциите, които предшествуват рисунката… Ако карикатурата не успее да извика у зрителя авторовите емоции, а обратни или разностранни в различна степен, то ще рече, че авторът й се заблуждава, като е вярвал какво неговите емоции, изразени в щрихи могат да представляват материал за обществен смях.” </a:t>
            </a:r>
          </a:p>
          <a:p>
            <a:pPr algn="r" eaLnBrk="1" hangingPunct="1">
              <a:lnSpc>
                <a:spcPct val="90000"/>
              </a:lnSpc>
              <a:buFont typeface="Wingdings 2" pitchFamily="18" charset="2"/>
              <a:buNone/>
            </a:pPr>
            <a:endParaRPr lang="bg-BG" altLang="bg-BG" sz="1600" smtClean="0">
              <a:latin typeface="Arial" charset="0"/>
            </a:endParaRPr>
          </a:p>
          <a:p>
            <a:pPr algn="r" eaLnBrk="1" hangingPunct="1">
              <a:lnSpc>
                <a:spcPct val="90000"/>
              </a:lnSpc>
              <a:buFont typeface="Wingdings 2" pitchFamily="18" charset="2"/>
              <a:buNone/>
            </a:pPr>
            <a:r>
              <a:rPr lang="bg-BG" altLang="bg-BG" sz="1400" smtClean="0">
                <a:latin typeface="Arial" charset="0"/>
              </a:rPr>
              <a:t>Из дневника на болен с шизофрения,</a:t>
            </a:r>
          </a:p>
          <a:p>
            <a:pPr algn="r" eaLnBrk="1" hangingPunct="1">
              <a:lnSpc>
                <a:spcPct val="90000"/>
              </a:lnSpc>
              <a:buFont typeface="Wingdings 2" pitchFamily="18" charset="2"/>
              <a:buNone/>
            </a:pPr>
            <a:r>
              <a:rPr lang="bg-BG" altLang="bg-BG" sz="1400" smtClean="0">
                <a:latin typeface="Arial" charset="0"/>
              </a:rPr>
              <a:t>“Сборник литературно творчество и шизофрения”, </a:t>
            </a:r>
          </a:p>
          <a:p>
            <a:pPr algn="r" eaLnBrk="1" hangingPunct="1">
              <a:lnSpc>
                <a:spcPct val="90000"/>
              </a:lnSpc>
              <a:buFont typeface="Wingdings 2" pitchFamily="18" charset="2"/>
              <a:buNone/>
            </a:pPr>
            <a:r>
              <a:rPr lang="bg-BG" altLang="bg-BG" sz="1400" smtClean="0">
                <a:latin typeface="Arial" charset="0"/>
              </a:rPr>
              <a:t>Д. Пантелеев, </a:t>
            </a:r>
          </a:p>
          <a:p>
            <a:pPr algn="r" eaLnBrk="1" hangingPunct="1">
              <a:lnSpc>
                <a:spcPct val="90000"/>
              </a:lnSpc>
              <a:buFont typeface="Wingdings 2" pitchFamily="18" charset="2"/>
              <a:buNone/>
            </a:pPr>
            <a:r>
              <a:rPr lang="bg-BG" altLang="bg-BG" sz="1400" smtClean="0">
                <a:latin typeface="Arial" charset="0"/>
              </a:rPr>
              <a:t>София, 1992</a:t>
            </a:r>
          </a:p>
          <a:p>
            <a:pPr eaLnBrk="1" hangingPunct="1">
              <a:lnSpc>
                <a:spcPct val="90000"/>
              </a:lnSpc>
            </a:pPr>
            <a:endParaRPr lang="bg-BG" altLang="bg-BG" sz="24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Контейнер за съдържание 2"/>
          <p:cNvSpPr>
            <a:spLocks noGrp="1"/>
          </p:cNvSpPr>
          <p:nvPr>
            <p:ph idx="1"/>
          </p:nvPr>
        </p:nvSpPr>
        <p:spPr>
          <a:xfrm>
            <a:off x="468313" y="1628775"/>
            <a:ext cx="8229600" cy="4625975"/>
          </a:xfrm>
        </p:spPr>
        <p:txBody>
          <a:bodyPr/>
          <a:lstStyle/>
          <a:p>
            <a:r>
              <a:rPr lang="bg-BG" altLang="bg-BG" sz="2200" i="1" smtClean="0"/>
              <a:t>Паралогично мислене </a:t>
            </a:r>
            <a:r>
              <a:rPr lang="bg-BG" altLang="bg-BG" sz="2200" smtClean="0"/>
              <a:t>- един от вариантите на мисловната раз­късаност, а според някои то представлява неин предстадий. То най-добре проличава от отговорите на шизофренно болните, които нямат никаква логична връзка със зададения въпрос (отговори покрай – </a:t>
            </a:r>
            <a:r>
              <a:rPr lang="en-US" altLang="bg-BG" sz="2200" smtClean="0"/>
              <a:t>vorbeireden)</a:t>
            </a:r>
            <a:r>
              <a:rPr lang="bg-BG" altLang="bg-BG" sz="2200" smtClean="0"/>
              <a:t>. Например на въпроса „Кога е завършила втората световна война“ пациентът посочва своята рождена дата. При това нару­шение липсват груби смислови и граматични грешки в постройката на изреченията. Налице са по-общи разстройства, при които се смес­ват частното с общото, цялото с неговите части и символите със символизираните неща. Вариант на паралогичното мислене са т. нар. силогизми, при които два обекта се отъждествяват на базата на сходство по незначително признаци: „Небето е синьо, очите ми са сини – небето са очите ми“.</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Контейнер за съдържание 2"/>
          <p:cNvSpPr>
            <a:spLocks noGrp="1"/>
          </p:cNvSpPr>
          <p:nvPr>
            <p:ph idx="1"/>
          </p:nvPr>
        </p:nvSpPr>
        <p:spPr>
          <a:xfrm>
            <a:off x="457200" y="1628775"/>
            <a:ext cx="8229600" cy="4772025"/>
          </a:xfrm>
        </p:spPr>
        <p:txBody>
          <a:bodyPr/>
          <a:lstStyle/>
          <a:p>
            <a:r>
              <a:rPr lang="bg-BG" altLang="bg-BG" sz="2200" i="1" smtClean="0"/>
              <a:t>Разкъсано мислене: </a:t>
            </a:r>
            <a:r>
              <a:rPr lang="bg-BG" altLang="bg-BG" sz="2200" smtClean="0"/>
              <a:t>характеризира с липса на вътрешен логичен смисъл в изречения, които имат правилна грама­тична форма. При него е налице съчетаване на понятия, представи и словесни изрази въз основа на случайни или формални признаци. За пример може да се даде следното изказване на пациентка с шизофрения: „Да си умра на прозореца като електрическа стрелка." </a:t>
            </a:r>
          </a:p>
          <a:p>
            <a:r>
              <a:rPr lang="bg-BG" altLang="bg-BG" sz="2200" smtClean="0"/>
              <a:t>Мисловната разкъсаност и паралогичното мислене са изключително характерни за шизофренията. Основен механизъм на възникването им е т. нар. „халтавост на асоциациите“, проявяваща се с дерайлиране, заместване, изпускане, сливане и разбъркване на мислите, които в крайна сметка водят до нарушаване на нормалната  им структура и липсата на свързаност между тях. </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Контейнер за съдържание 2"/>
          <p:cNvSpPr>
            <a:spLocks noGrp="1"/>
          </p:cNvSpPr>
          <p:nvPr>
            <p:ph idx="1"/>
          </p:nvPr>
        </p:nvSpPr>
        <p:spPr>
          <a:xfrm>
            <a:off x="457200" y="1628775"/>
            <a:ext cx="8229600" cy="4772025"/>
          </a:xfrm>
        </p:spPr>
        <p:txBody>
          <a:bodyPr/>
          <a:lstStyle/>
          <a:p>
            <a:pPr lvl="1"/>
            <a:r>
              <a:rPr lang="bg-BG" altLang="bg-BG" sz="2000" smtClean="0"/>
              <a:t>Нерядко в хода на мисловната разкъсаност се откриват </a:t>
            </a:r>
            <a:r>
              <a:rPr lang="bg-BG" altLang="bg-BG" sz="2000" i="1" smtClean="0"/>
              <a:t>неологизми</a:t>
            </a:r>
            <a:r>
              <a:rPr lang="bg-BG" altLang="bg-BG" sz="2000" smtClean="0"/>
              <a:t> - новосъздадени слова, при което е нарушен етимоло­гичният, а понякога дори н логичният строеж. Напр. думата „хилограф“ на пациент с шизофрения, означаваща „хилав граф“. Крайна и най-тежка разновидност на разкъсаното мислене е т. нар. шизофазия („словесна салата„). При нея се нанизват една след друга отделни думи. Произнасят се много слова без връзка и неоформени в определени мисли.</a:t>
            </a:r>
          </a:p>
          <a:p>
            <a:r>
              <a:rPr lang="bg-BG" altLang="bg-BG" sz="2300" i="1" smtClean="0"/>
              <a:t>Инкохерентно мислене</a:t>
            </a:r>
            <a:r>
              <a:rPr lang="bg-BG" altLang="bg-BG" sz="2300" smtClean="0"/>
              <a:t> е по-тежка форма на мисловна разкъсаност, при която липсва не само логична връзка, но е налице и разпад на граматичните форми. Отделни думи или части от изречения се навързват едни след други, без какъвто и да е смисъл. Ин­кохерентното мислене обикновено се появява при помрачение на съзнанието (при делир, аменция и др.)</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Контейнер за съдържание 2"/>
          <p:cNvSpPr>
            <a:spLocks noGrp="1"/>
          </p:cNvSpPr>
          <p:nvPr>
            <p:ph idx="1"/>
          </p:nvPr>
        </p:nvSpPr>
        <p:spPr>
          <a:xfrm>
            <a:off x="457200" y="1628775"/>
            <a:ext cx="8229600" cy="4772025"/>
          </a:xfrm>
        </p:spPr>
        <p:txBody>
          <a:bodyPr/>
          <a:lstStyle/>
          <a:p>
            <a:r>
              <a:rPr lang="bg-BG" altLang="bg-BG" sz="2300" smtClean="0"/>
              <a:t>Символно мислене: свързано е с подмяна на значенията на символите. Нормативното значение на символа се подменя частично или напълно от ново значение. Това се проявява или посредством символно тълкуване на говорната и/или писмената реч на другите или посредством „символно изразяване“ на собствените мисли – говорно или писмено. Характерно е за шизофренията. </a:t>
            </a:r>
          </a:p>
          <a:p>
            <a:r>
              <a:rPr lang="bg-BG" altLang="bg-BG" sz="2300" smtClean="0"/>
              <a:t>Амбивалентно мислене: едновременно възникване на противположни мисли по отношение на един и същ обект. В чист вид се среща при шизофрения (и се съчетава с амбивалентност и/или амбитендентност), а като междинен вариант може да се види при невротичните р-ва</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bg-BG" sz="4800" dirty="0" smtClean="0">
                <a:solidFill>
                  <a:schemeClr val="accent1">
                    <a:satMod val="150000"/>
                  </a:schemeClr>
                </a:solidFill>
              </a:rPr>
              <a:t>Налудно мислене</a:t>
            </a:r>
            <a:br>
              <a:rPr lang="bg-BG" sz="4800" dirty="0" smtClean="0">
                <a:solidFill>
                  <a:schemeClr val="accent1">
                    <a:satMod val="150000"/>
                  </a:schemeClr>
                </a:solidFill>
              </a:rPr>
            </a:br>
            <a:endParaRPr lang="en-US" dirty="0">
              <a:solidFill>
                <a:schemeClr val="accent1">
                  <a:satMod val="150000"/>
                </a:schemeClr>
              </a:solidFill>
            </a:endParaRPr>
          </a:p>
        </p:txBody>
      </p:sp>
      <p:pic>
        <p:nvPicPr>
          <p:cNvPr id="91139" name="Picture 2" descr="http://www.usprisonculture.com/blog/wp-content/uploads/2010/08/Trapped-Mental-Illness-in-Prison-03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01725" y="1774825"/>
            <a:ext cx="6938963" cy="4625975"/>
          </a:xfr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Контейнер за съдържание 2"/>
          <p:cNvSpPr>
            <a:spLocks noGrp="1"/>
          </p:cNvSpPr>
          <p:nvPr>
            <p:ph idx="1"/>
          </p:nvPr>
        </p:nvSpPr>
        <p:spPr>
          <a:xfrm>
            <a:off x="539750" y="1700213"/>
            <a:ext cx="8229600" cy="4625975"/>
          </a:xfrm>
        </p:spPr>
        <p:txBody>
          <a:bodyPr/>
          <a:lstStyle/>
          <a:p>
            <a:r>
              <a:rPr lang="bg-BG" altLang="bg-BG" sz="2400" smtClean="0"/>
              <a:t>Внезапно прекъсване на мислите  (шперунг): Някои от шизофренно болните се оплакват, че тяхната мисъл изведнъж спира, блокира, без да е завършена. Главата им ос­тава като че ли празна. </a:t>
            </a:r>
          </a:p>
          <a:p>
            <a:r>
              <a:rPr lang="bg-BG" altLang="bg-BG" sz="2400" smtClean="0"/>
              <a:t>Наплив от мисли  (мантизъм): в съзнанието на пациента нахлуват едновременно много асоциации, неуправляем поток от мисли, представи, образи, спомени. </a:t>
            </a:r>
          </a:p>
          <a:p>
            <a:r>
              <a:rPr lang="bg-BG" altLang="bg-BG" sz="2400" smtClean="0"/>
              <a:t>Както прекъсването, така и напливът на мисли обикновено се тълку­ват от болните като израз на чуждо въздействие. От външни лица мислите им биват „отнемани", „крадени" или пък в главата им се „влагат" чрез някакъв специален предавател или с помощта на теле­патия неприсъщи на тях мисли. </a:t>
            </a:r>
          </a:p>
          <a:p>
            <a:endParaRPr lang="bg-BG" altLang="bg-BG" sz="2400" smtClean="0"/>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p:txBody>
          <a:bodyPr/>
          <a:lstStyle/>
          <a:p>
            <a:pPr lvl="1" indent="-319088" eaLnBrk="1" hangingPunct="1">
              <a:spcBef>
                <a:spcPct val="0"/>
              </a:spcBef>
              <a:buFontTx/>
              <a:buChar char="-"/>
            </a:pPr>
            <a:r>
              <a:rPr lang="bg-BG" altLang="bg-BG" i="1" u="sng" dirty="0" err="1" smtClean="0"/>
              <a:t>Сомнолентност</a:t>
            </a:r>
            <a:r>
              <a:rPr lang="bg-BG" altLang="bg-BG" i="1" u="sng" dirty="0" smtClean="0"/>
              <a:t>: </a:t>
            </a:r>
            <a:r>
              <a:rPr lang="bg-BG" altLang="bg-BG" dirty="0" smtClean="0"/>
              <a:t>оставен сам, пациентът бързо потъва в сън, от който може да бъде изведен с вербални сигнали, но за кратко време. Словесен контакт може да се осъществи, но на елементарно ниво. Също има </a:t>
            </a:r>
            <a:r>
              <a:rPr lang="bg-BG" altLang="bg-BG" dirty="0" err="1" smtClean="0"/>
              <a:t>брадипсихия</a:t>
            </a:r>
            <a:r>
              <a:rPr lang="bg-BG" altLang="bg-BG" dirty="0" smtClean="0"/>
              <a:t> и </a:t>
            </a:r>
            <a:r>
              <a:rPr lang="bg-BG" altLang="bg-BG" dirty="0" err="1" smtClean="0"/>
              <a:t>аспонтанност</a:t>
            </a:r>
            <a:r>
              <a:rPr lang="bg-BG" altLang="bg-BG" dirty="0" smtClean="0"/>
              <a:t>. Способността за целенасочени движения е силно ограничена. Наблюдава се при </a:t>
            </a:r>
            <a:r>
              <a:rPr lang="bg-BG" altLang="bg-BG" dirty="0" err="1" smtClean="0"/>
              <a:t>травмени</a:t>
            </a:r>
            <a:r>
              <a:rPr lang="bg-BG" altLang="bg-BG" dirty="0" smtClean="0"/>
              <a:t>, възпалителни и други органични състояния.</a:t>
            </a:r>
          </a:p>
          <a:p>
            <a:pPr marL="117475" indent="0">
              <a:buFont typeface="Wingdings 2" pitchFamily="18" charset="2"/>
              <a:buNone/>
            </a:pPr>
            <a:endParaRPr lang="bg-BG" altLang="bg-BG" dirty="0" smtClean="0"/>
          </a:p>
        </p:txBody>
      </p:sp>
      <p:sp>
        <p:nvSpPr>
          <p:cNvPr id="4" name="Title 1"/>
          <p:cNvSpPr>
            <a:spLocks noGrp="1"/>
          </p:cNvSpPr>
          <p:nvPr>
            <p:ph type="title"/>
          </p:nvPr>
        </p:nvSpPr>
        <p:spPr/>
        <p:txBody>
          <a:bodyPr>
            <a:normAutofit fontScale="90000"/>
          </a:bodyPr>
          <a:lstStyle/>
          <a:p>
            <a:pPr>
              <a:defRPr/>
            </a:pPr>
            <a:r>
              <a:rPr lang="bg-BG" dirty="0" smtClean="0">
                <a:solidFill>
                  <a:schemeClr val="accent1">
                    <a:satMod val="150000"/>
                  </a:schemeClr>
                </a:solidFill>
              </a:rPr>
              <a:t>Разстройства на съзнанието и вниманието</a:t>
            </a:r>
            <a:endParaRPr lang="bg-BG"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Контейнер за съдържание 2"/>
          <p:cNvSpPr>
            <a:spLocks noGrp="1"/>
          </p:cNvSpPr>
          <p:nvPr>
            <p:ph idx="1"/>
          </p:nvPr>
        </p:nvSpPr>
        <p:spPr/>
        <p:txBody>
          <a:bodyPr/>
          <a:lstStyle/>
          <a:p>
            <a:r>
              <a:rPr lang="bg-BG" altLang="bg-BG" sz="2700" smtClean="0"/>
              <a:t>Разстройства в съдържанието на мисловния процес: </a:t>
            </a:r>
          </a:p>
          <a:p>
            <a:pPr lvl="1"/>
            <a:r>
              <a:rPr lang="bg-BG" altLang="bg-BG" sz="2400" smtClean="0"/>
              <a:t>Налудности: идеи са най-важните и най-чести прояви на психичната болест в тесен смисъл на думата (психоза). Представляват неверни убеждения, които не могат да бъдат коригирани посредством логически доводи и не влизат в конструктивен диалог с реалността. Представляват извратено, изопачено възприемане и тълкуване на обек­тивната действителност и се отличават с настойчивост, фиксираност, доминантност, завладяване на поведението, пълна липса на алтернатив­но мислене и подход в търсене на истината. </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Контейнер за съдържание 2"/>
          <p:cNvSpPr>
            <a:spLocks noGrp="1"/>
          </p:cNvSpPr>
          <p:nvPr>
            <p:ph idx="1"/>
          </p:nvPr>
        </p:nvSpPr>
        <p:spPr>
          <a:xfrm>
            <a:off x="457200" y="1628775"/>
            <a:ext cx="8229600" cy="4772025"/>
          </a:xfrm>
        </p:spPr>
        <p:txBody>
          <a:bodyPr/>
          <a:lstStyle/>
          <a:p>
            <a:r>
              <a:rPr lang="bg-BG" altLang="bg-BG" sz="2400" smtClean="0"/>
              <a:t>Според съдържанието си налудностите могат да се разделят на: параноидни, сексуални, за величие (мегаломанни) и депресивни.</a:t>
            </a:r>
          </a:p>
          <a:p>
            <a:r>
              <a:rPr lang="bg-BG" altLang="bg-BG" sz="2400" smtClean="0"/>
              <a:t>Според времевите си взаимоотношения с другите симптоми: първични и вторични</a:t>
            </a:r>
          </a:p>
          <a:p>
            <a:r>
              <a:rPr lang="bg-BG" altLang="bg-BG" sz="2400" smtClean="0"/>
              <a:t>Според степента на организация: систематизирани и несистематизирани </a:t>
            </a:r>
          </a:p>
          <a:p>
            <a:r>
              <a:rPr lang="bg-BG" altLang="bg-BG" sz="2400" smtClean="0"/>
              <a:t>Параноидни налудности:</a:t>
            </a:r>
          </a:p>
          <a:p>
            <a:pPr lvl="1"/>
            <a:r>
              <a:rPr lang="bg-BG" altLang="bg-BG" sz="2100" smtClean="0"/>
              <a:t>За преследване</a:t>
            </a:r>
          </a:p>
          <a:p>
            <a:pPr lvl="1"/>
            <a:r>
              <a:rPr lang="bg-BG" altLang="bg-BG" sz="2100" smtClean="0"/>
              <a:t>За отношение</a:t>
            </a:r>
          </a:p>
          <a:p>
            <a:pPr lvl="1"/>
            <a:r>
              <a:rPr lang="bg-BG" altLang="bg-BG" sz="2100" smtClean="0"/>
              <a:t>За въздействие и/или контрол</a:t>
            </a:r>
          </a:p>
          <a:p>
            <a:pPr lvl="1"/>
            <a:r>
              <a:rPr lang="bg-BG" altLang="bg-BG" sz="2100" smtClean="0"/>
              <a:t>Кверулантни</a:t>
            </a:r>
          </a:p>
          <a:p>
            <a:pPr lvl="1"/>
            <a:r>
              <a:rPr lang="bg-BG" altLang="bg-BG" sz="2100" smtClean="0"/>
              <a:t>За погрешна идентификация (синдром на Фреголи)</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Контейнер за съдържание 2"/>
          <p:cNvSpPr>
            <a:spLocks noGrp="1"/>
          </p:cNvSpPr>
          <p:nvPr>
            <p:ph idx="1"/>
          </p:nvPr>
        </p:nvSpPr>
        <p:spPr>
          <a:xfrm>
            <a:off x="457200" y="1557338"/>
            <a:ext cx="8229600" cy="4843462"/>
          </a:xfrm>
        </p:spPr>
        <p:txBody>
          <a:bodyPr/>
          <a:lstStyle/>
          <a:p>
            <a:r>
              <a:rPr lang="bg-BG" altLang="bg-BG" sz="2800" smtClean="0"/>
              <a:t>Сексуални налудности</a:t>
            </a:r>
          </a:p>
          <a:p>
            <a:pPr lvl="1"/>
            <a:r>
              <a:rPr lang="bg-BG" altLang="bg-BG" sz="2300" smtClean="0"/>
              <a:t>Ревностови: при деменции, алкохолна промяна на личността</a:t>
            </a:r>
          </a:p>
          <a:p>
            <a:pPr lvl="1"/>
            <a:r>
              <a:rPr lang="bg-BG" altLang="bg-BG" sz="2300" smtClean="0"/>
              <a:t>Еротоманни (синдром на Клерамбо): налудна убеденост, че лице от противоположния пол е влюбено в пациента. В други случаи (обикновено при шизофрения) пациентите са убедени, че са били изнасилени или обладани по време на сън и т.н.</a:t>
            </a:r>
          </a:p>
          <a:p>
            <a:r>
              <a:rPr lang="bg-BG" altLang="bg-BG" sz="2800" smtClean="0"/>
              <a:t>Мегаломанни:</a:t>
            </a:r>
          </a:p>
          <a:p>
            <a:pPr lvl="1"/>
            <a:r>
              <a:rPr lang="bg-BG" altLang="bg-BG" sz="2300" smtClean="0"/>
              <a:t>За повишени възможности (неизлиазащи от рамките на човешките): при мания</a:t>
            </a:r>
          </a:p>
          <a:p>
            <a:pPr lvl="1"/>
            <a:r>
              <a:rPr lang="bg-BG" altLang="bg-BG" sz="2300" smtClean="0"/>
              <a:t>За реформаторство и откривателство: при шизофрения</a:t>
            </a:r>
          </a:p>
          <a:p>
            <a:pPr lvl="1"/>
            <a:r>
              <a:rPr lang="bg-BG" altLang="bg-BG" sz="2300" smtClean="0"/>
              <a:t>С нелепо-фантастен характер: при невролуес</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Контейнер за съдържание 2"/>
          <p:cNvSpPr>
            <a:spLocks noGrp="1"/>
          </p:cNvSpPr>
          <p:nvPr>
            <p:ph idx="1"/>
          </p:nvPr>
        </p:nvSpPr>
        <p:spPr/>
        <p:txBody>
          <a:bodyPr/>
          <a:lstStyle/>
          <a:p>
            <a:r>
              <a:rPr lang="bg-BG" altLang="bg-BG" sz="2800" smtClean="0"/>
              <a:t>Депресивни налудности</a:t>
            </a:r>
          </a:p>
          <a:p>
            <a:pPr lvl="1"/>
            <a:r>
              <a:rPr lang="bg-BG" altLang="bg-BG" sz="2300" smtClean="0"/>
              <a:t>Виновностови: за извършени прегрешения в миналото</a:t>
            </a:r>
          </a:p>
          <a:p>
            <a:pPr lvl="1"/>
            <a:r>
              <a:rPr lang="bg-BG" altLang="bg-BG" sz="2300" smtClean="0"/>
              <a:t>Хипохондрични: налудна убеденост за заболяване. Техен подвариант са т. нар. нихилистични налудности (синдорм на Котар), при които болният е убеден, че вътрешните му органи са изгнили, стомахът и червата са задръстени с хранителни отпадъци и т.н. убеждения с нелепо-абсурден характер</a:t>
            </a:r>
          </a:p>
          <a:p>
            <a:pPr lvl="1"/>
            <a:r>
              <a:rPr lang="bg-BG" altLang="bg-BG" sz="2300" smtClean="0"/>
              <a:t>Пауперистични: болният е убеден, че той и всички негови близки са разорени и ги чака гладна смърт и т.н.</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Контейнер за съдържание 2"/>
          <p:cNvSpPr>
            <a:spLocks noGrp="1"/>
          </p:cNvSpPr>
          <p:nvPr>
            <p:ph idx="1"/>
          </p:nvPr>
        </p:nvSpPr>
        <p:spPr/>
        <p:txBody>
          <a:bodyPr/>
          <a:lstStyle/>
          <a:p>
            <a:r>
              <a:rPr lang="bg-BG" altLang="bg-BG" sz="2700" smtClean="0"/>
              <a:t>Свръхценно (кататимно) мислене: грешни убеждения резултат от действието на силни емоционални фактори. Напр. влюбеният е кататимно убеден във възвишената душевност на обекта на влюбване, собствените творения се разглеждат като необикновено „гениални“ и т.н. За разлика от налудностите свръхценните идеи могат да бъдат коригирани чрез енергично убеждаване, нещо което се постига трудно. </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Контейнер за съдържание 2"/>
          <p:cNvSpPr>
            <a:spLocks noGrp="1"/>
          </p:cNvSpPr>
          <p:nvPr>
            <p:ph idx="1"/>
          </p:nvPr>
        </p:nvSpPr>
        <p:spPr/>
        <p:txBody>
          <a:bodyPr/>
          <a:lstStyle/>
          <a:p>
            <a:r>
              <a:rPr lang="bg-BG" altLang="bg-BG" sz="2700" i="1" smtClean="0"/>
              <a:t>Натрапливи мисли (обсесии) </a:t>
            </a:r>
            <a:r>
              <a:rPr lang="bg-BG" altLang="bg-BG" sz="2700" smtClean="0"/>
              <a:t>– появяват се в съзнанието на болния в стереотпина форма въпреки неговата воля. Той се стреми да ги преодолее като ненужни и неправилни, болестни, но не успява. Наличието на критично отношение от страна на пациента ги разграничава от налудностите и свръхценните идеи. </a:t>
            </a:r>
          </a:p>
          <a:p>
            <a:r>
              <a:rPr lang="bg-BG" altLang="bg-BG" sz="2700" smtClean="0"/>
              <a:t>В съчетание с </a:t>
            </a:r>
            <a:r>
              <a:rPr lang="bg-BG" altLang="bg-BG" sz="2700" i="1" smtClean="0"/>
              <a:t>натрапливи действия (компулсии)</a:t>
            </a:r>
            <a:r>
              <a:rPr lang="bg-BG" altLang="bg-BG" sz="2700" smtClean="0"/>
              <a:t> са важен елемент на т. нар. обсесивно-компулсивно разстройство. Напр. натраливи мисли за замърсяване с компулсии за почистване</a:t>
            </a:r>
          </a:p>
          <a:p>
            <a:endParaRPr lang="bg-BG" altLang="bg-BG" sz="2700" smtClean="0"/>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мисленето и речта</a:t>
            </a:r>
            <a:endParaRPr lang="bg-BG"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algn="ctr" eaLnBrk="1" fontAlgn="auto" hangingPunct="1">
              <a:spcAft>
                <a:spcPts val="0"/>
              </a:spcAft>
              <a:defRPr/>
            </a:pPr>
            <a:r>
              <a:rPr lang="bg-BG" dirty="0" smtClean="0">
                <a:solidFill>
                  <a:schemeClr val="accent1">
                    <a:satMod val="150000"/>
                  </a:schemeClr>
                </a:solidFill>
              </a:rPr>
              <a:t>Разстройства на речта</a:t>
            </a:r>
            <a:endParaRPr lang="en-US" dirty="0" smtClean="0">
              <a:solidFill>
                <a:schemeClr val="accent1">
                  <a:satMod val="150000"/>
                </a:schemeClr>
              </a:solidFill>
            </a:endParaRPr>
          </a:p>
        </p:txBody>
      </p:sp>
      <p:sp>
        <p:nvSpPr>
          <p:cNvPr id="99331" name="Content Placeholder 2"/>
          <p:cNvSpPr>
            <a:spLocks noGrp="1"/>
          </p:cNvSpPr>
          <p:nvPr>
            <p:ph idx="1"/>
          </p:nvPr>
        </p:nvSpPr>
        <p:spPr/>
        <p:txBody>
          <a:bodyPr/>
          <a:lstStyle/>
          <a:p>
            <a:pPr eaLnBrk="1" hangingPunct="1">
              <a:buFont typeface="Arial" charset="0"/>
              <a:buChar char="•"/>
            </a:pPr>
            <a:r>
              <a:rPr lang="bg-BG" altLang="bg-BG" i="1" smtClean="0"/>
              <a:t>Ускорена реч </a:t>
            </a:r>
            <a:r>
              <a:rPr lang="bg-BG" altLang="bg-BG" smtClean="0"/>
              <a:t>и </a:t>
            </a:r>
            <a:r>
              <a:rPr lang="bg-BG" altLang="bg-BG" i="1" smtClean="0"/>
              <a:t>забавена реч</a:t>
            </a:r>
          </a:p>
          <a:p>
            <a:pPr eaLnBrk="1" hangingPunct="1">
              <a:buFont typeface="Arial" charset="0"/>
              <a:buChar char="•"/>
            </a:pPr>
            <a:r>
              <a:rPr lang="bg-BG" altLang="bg-BG" i="1" smtClean="0"/>
              <a:t>Зекване:</a:t>
            </a:r>
            <a:r>
              <a:rPr lang="bg-BG" altLang="bg-BG" smtClean="0"/>
              <a:t> нормалният поток на речта се прекъсва от паузи или от повторение на фрагменти от думи. Често се придружава от гримасничене и тикове</a:t>
            </a:r>
          </a:p>
          <a:p>
            <a:pPr eaLnBrk="1" hangingPunct="1">
              <a:buFont typeface="Arial" charset="0"/>
              <a:buChar char="•"/>
            </a:pPr>
            <a:r>
              <a:rPr lang="bg-BG" altLang="bg-BG" i="1" smtClean="0"/>
              <a:t>Мутизъм:</a:t>
            </a:r>
            <a:r>
              <a:rPr lang="bg-BG" altLang="bg-BG" smtClean="0"/>
              <a:t> пълна загуба на реч</a:t>
            </a:r>
          </a:p>
          <a:p>
            <a:pPr eaLnBrk="1" hangingPunct="1">
              <a:buFont typeface="Arial" charset="0"/>
              <a:buChar char="•"/>
            </a:pPr>
            <a:r>
              <a:rPr lang="bg-BG" altLang="bg-BG" i="1" smtClean="0"/>
              <a:t>Маниерна реч</a:t>
            </a:r>
            <a:r>
              <a:rPr lang="bg-BG" altLang="bg-BG" smtClean="0"/>
              <a:t>: с необичаен акцент, негладка, насечена или скандирана – среща се при органични разстройства засягащи базалните ганглии</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p:txBody>
          <a:bodyPr/>
          <a:lstStyle/>
          <a:p>
            <a:pPr eaLnBrk="1" hangingPunct="1">
              <a:buFont typeface="Arial" charset="0"/>
              <a:buChar char="•"/>
              <a:defRPr/>
            </a:pPr>
            <a:r>
              <a:rPr lang="bg-BG" altLang="bg-BG" sz="2800" i="1" dirty="0" err="1" smtClean="0"/>
              <a:t>Дизартрия</a:t>
            </a:r>
            <a:r>
              <a:rPr lang="bg-BG" altLang="bg-BG" sz="2800" i="1" dirty="0" smtClean="0"/>
              <a:t>:</a:t>
            </a:r>
            <a:r>
              <a:rPr lang="bg-BG" altLang="bg-BG" sz="2800" dirty="0" smtClean="0"/>
              <a:t> </a:t>
            </a:r>
            <a:r>
              <a:rPr lang="bg-BG" altLang="bg-BG" sz="2800" dirty="0" err="1" smtClean="0"/>
              <a:t>абнормна</a:t>
            </a:r>
            <a:r>
              <a:rPr lang="bg-BG" altLang="bg-BG" sz="2800" dirty="0" smtClean="0"/>
              <a:t> артикулация на речта. Речевите звуци за разстроени и речта е забавена и размазана. Сигнал за органично заболяване на мозъка или интоксикация с ПАВ</a:t>
            </a:r>
          </a:p>
          <a:p>
            <a:pPr eaLnBrk="1" hangingPunct="1">
              <a:buFont typeface="Arial" charset="0"/>
              <a:buChar char="•"/>
              <a:defRPr/>
            </a:pPr>
            <a:r>
              <a:rPr lang="bg-BG" altLang="bg-BG" sz="2800" i="1" dirty="0" err="1" smtClean="0"/>
              <a:t>Дислалия</a:t>
            </a:r>
            <a:r>
              <a:rPr lang="bg-BG" altLang="bg-BG" sz="2800" i="1" dirty="0" smtClean="0"/>
              <a:t>:</a:t>
            </a:r>
            <a:r>
              <a:rPr lang="bg-BG" altLang="bg-BG" sz="2800" dirty="0" smtClean="0"/>
              <a:t> неправилно произнасяне на отделни звуци</a:t>
            </a:r>
          </a:p>
          <a:p>
            <a:pPr eaLnBrk="1" hangingPunct="1">
              <a:buFont typeface="Arial" charset="0"/>
              <a:buChar char="•"/>
              <a:defRPr/>
            </a:pPr>
            <a:r>
              <a:rPr lang="bg-BG" altLang="bg-BG" sz="2800" i="1" dirty="0" smtClean="0"/>
              <a:t>Афазия:</a:t>
            </a:r>
            <a:r>
              <a:rPr lang="bg-BG" altLang="bg-BG" sz="2800" dirty="0" smtClean="0"/>
              <a:t> най-често сигнал за неврологично </a:t>
            </a:r>
            <a:r>
              <a:rPr lang="bg-BG" altLang="bg-BG" sz="2800" dirty="0" err="1" smtClean="0"/>
              <a:t>р-во</a:t>
            </a:r>
            <a:endParaRPr lang="bg-BG" altLang="bg-BG" sz="2800" dirty="0" smtClean="0"/>
          </a:p>
          <a:p>
            <a:pPr lvl="1" eaLnBrk="1" hangingPunct="1">
              <a:buFont typeface="Arial" charset="0"/>
              <a:buChar char="•"/>
              <a:defRPr/>
            </a:pPr>
            <a:r>
              <a:rPr lang="bg-BG" altLang="bg-BG" sz="2600" dirty="0" err="1" smtClean="0"/>
              <a:t>Рецептивна</a:t>
            </a:r>
            <a:endParaRPr lang="bg-BG" altLang="bg-BG" sz="2600" dirty="0" smtClean="0"/>
          </a:p>
          <a:p>
            <a:pPr lvl="1" eaLnBrk="1" hangingPunct="1">
              <a:buFont typeface="Arial" charset="0"/>
              <a:buChar char="•"/>
              <a:defRPr/>
            </a:pPr>
            <a:r>
              <a:rPr lang="bg-BG" altLang="bg-BG" sz="2600" dirty="0" err="1" smtClean="0"/>
              <a:t>Амнестична</a:t>
            </a:r>
            <a:endParaRPr lang="bg-BG" altLang="bg-BG" sz="2600" dirty="0" smtClean="0"/>
          </a:p>
          <a:p>
            <a:pPr lvl="1" eaLnBrk="1" hangingPunct="1">
              <a:buFont typeface="Arial" charset="0"/>
              <a:buChar char="•"/>
              <a:defRPr/>
            </a:pPr>
            <a:r>
              <a:rPr lang="bg-BG" altLang="bg-BG" sz="2600" dirty="0" smtClean="0"/>
              <a:t>Експресивна</a:t>
            </a:r>
          </a:p>
          <a:p>
            <a:pPr marL="119062" indent="0" eaLnBrk="1" hangingPunct="1">
              <a:buFont typeface="Wingdings 2" pitchFamily="18" charset="2"/>
              <a:buNone/>
              <a:defRPr/>
            </a:pPr>
            <a:endParaRPr lang="en-US" altLang="bg-BG" dirty="0" smtClean="0"/>
          </a:p>
          <a:p>
            <a:pPr>
              <a:defRPr/>
            </a:pPr>
            <a:endParaRPr lang="bg-BG" dirty="0"/>
          </a:p>
        </p:txBody>
      </p:sp>
      <p:sp>
        <p:nvSpPr>
          <p:cNvPr id="4" name="Title 1"/>
          <p:cNvSpPr>
            <a:spLocks noGrp="1"/>
          </p:cNvSpPr>
          <p:nvPr>
            <p:ph type="title"/>
          </p:nvPr>
        </p:nvSpPr>
        <p:spPr/>
        <p:txBody>
          <a:bodyPr/>
          <a:lstStyle/>
          <a:p>
            <a:pPr algn="ctr" eaLnBrk="1" fontAlgn="auto" hangingPunct="1">
              <a:spcAft>
                <a:spcPts val="0"/>
              </a:spcAft>
              <a:defRPr/>
            </a:pPr>
            <a:r>
              <a:rPr lang="bg-BG" dirty="0" smtClean="0">
                <a:solidFill>
                  <a:schemeClr val="accent1">
                    <a:satMod val="150000"/>
                  </a:schemeClr>
                </a:solidFill>
              </a:rPr>
              <a:t>Разстройства на речта</a:t>
            </a:r>
            <a:endParaRPr lang="en-US" dirty="0" smtClean="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
        <p:nvSpPr>
          <p:cNvPr id="101379" name="Контейнер за съдържание 2"/>
          <p:cNvSpPr>
            <a:spLocks noGrp="1"/>
          </p:cNvSpPr>
          <p:nvPr>
            <p:ph idx="1"/>
          </p:nvPr>
        </p:nvSpPr>
        <p:spPr>
          <a:xfrm>
            <a:off x="468313" y="1628775"/>
            <a:ext cx="8229600" cy="4625975"/>
          </a:xfrm>
        </p:spPr>
        <p:txBody>
          <a:bodyPr/>
          <a:lstStyle/>
          <a:p>
            <a:r>
              <a:rPr lang="bg-BG" altLang="bg-BG" sz="2300" dirty="0" smtClean="0"/>
              <a:t>Памет: централен компонент от познавателната дейност на човека, който стои в основата на психичната му дейност. Тя обхваща приемането (</a:t>
            </a:r>
            <a:r>
              <a:rPr lang="bg-BG" altLang="bg-BG" sz="2300" dirty="0" err="1" smtClean="0"/>
              <a:t>фиксация</a:t>
            </a:r>
            <a:r>
              <a:rPr lang="bg-BG" altLang="bg-BG" sz="2300" dirty="0" smtClean="0"/>
              <a:t>), задържането (</a:t>
            </a:r>
            <a:r>
              <a:rPr lang="bg-BG" altLang="bg-BG" sz="2300" dirty="0" err="1" smtClean="0"/>
              <a:t>ретенция</a:t>
            </a:r>
            <a:r>
              <a:rPr lang="bg-BG" altLang="bg-BG" sz="2300" dirty="0" smtClean="0"/>
              <a:t>) и възпроизвеж­дането (репродукция) на информация. </a:t>
            </a:r>
          </a:p>
          <a:p>
            <a:r>
              <a:rPr lang="bg-BG" altLang="bg-BG" sz="2300" dirty="0" smtClean="0"/>
              <a:t>Процесът на </a:t>
            </a:r>
            <a:r>
              <a:rPr lang="bg-BG" altLang="bg-BG" sz="2300" dirty="0" err="1" smtClean="0"/>
              <a:t>фиксация</a:t>
            </a:r>
            <a:r>
              <a:rPr lang="bg-BG" altLang="bg-BG" sz="2300" dirty="0" smtClean="0"/>
              <a:t> </a:t>
            </a:r>
            <a:r>
              <a:rPr lang="bg-BG" altLang="bg-BG" sz="2300" dirty="0" err="1" smtClean="0"/>
              <a:t>вклюва</a:t>
            </a:r>
            <a:r>
              <a:rPr lang="bg-BG" altLang="bg-BG" sz="2300" dirty="0" smtClean="0"/>
              <a:t> кодирането на информацията и подреждане в системата на наличните знания. При </a:t>
            </a:r>
            <a:r>
              <a:rPr lang="bg-BG" altLang="bg-BG" sz="2300" dirty="0" err="1" smtClean="0"/>
              <a:t>ретенцията</a:t>
            </a:r>
            <a:r>
              <a:rPr lang="bg-BG" altLang="bg-BG" sz="2300" dirty="0" smtClean="0"/>
              <a:t> съдържанията на паметта претърпяват промени (</a:t>
            </a:r>
            <a:r>
              <a:rPr lang="bg-BG" altLang="bg-BG" sz="2300" dirty="0" err="1" smtClean="0"/>
              <a:t>прекодиране</a:t>
            </a:r>
            <a:r>
              <a:rPr lang="bg-BG" altLang="bg-BG" sz="2300" dirty="0" smtClean="0"/>
              <a:t> на информацията) като се променят акцентите и значенията им. Репродукцията е процес на повторно насочено извикване в съзнанието на минали знания и опит.</a:t>
            </a:r>
          </a:p>
          <a:p>
            <a:r>
              <a:rPr lang="bg-BG" altLang="bg-BG" sz="2300" dirty="0" smtClean="0"/>
              <a:t>Нормалната </a:t>
            </a:r>
            <a:r>
              <a:rPr lang="bg-BG" altLang="bg-BG" sz="2300" dirty="0" err="1" smtClean="0"/>
              <a:t>паметова</a:t>
            </a:r>
            <a:r>
              <a:rPr lang="bg-BG" altLang="bg-BG" sz="2300" dirty="0" smtClean="0"/>
              <a:t> дейност се обезпечава от много мозъчни структури водещата роля на </a:t>
            </a:r>
            <a:r>
              <a:rPr lang="bg-BG" altLang="bg-BG" sz="2300" dirty="0" err="1" smtClean="0"/>
              <a:t>кортекс</a:t>
            </a:r>
            <a:r>
              <a:rPr lang="bg-BG" altLang="bg-BG" sz="2300" dirty="0" smtClean="0"/>
              <a:t>, </a:t>
            </a:r>
            <a:r>
              <a:rPr lang="bg-BG" altLang="bg-BG" sz="2300" dirty="0" err="1" smtClean="0"/>
              <a:t>лимбична</a:t>
            </a:r>
            <a:r>
              <a:rPr lang="bg-BG" altLang="bg-BG" sz="2300" dirty="0" smtClean="0"/>
              <a:t> система и </a:t>
            </a:r>
            <a:r>
              <a:rPr lang="bg-BG" altLang="bg-BG" sz="2300" dirty="0" err="1" smtClean="0"/>
              <a:t>базални</a:t>
            </a:r>
            <a:r>
              <a:rPr lang="bg-BG" altLang="bg-BG" sz="2300" dirty="0" smtClean="0"/>
              <a:t> </a:t>
            </a:r>
            <a:r>
              <a:rPr lang="bg-BG" altLang="bg-BG" sz="2300" dirty="0" err="1" smtClean="0"/>
              <a:t>ганглии</a:t>
            </a:r>
            <a:r>
              <a:rPr lang="bg-BG" altLang="bg-BG" sz="2300" dirty="0" smtClean="0"/>
              <a:t>.</a:t>
            </a:r>
          </a:p>
          <a:p>
            <a:endParaRPr lang="bg-BG" altLang="bg-BG" sz="24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Контейнер за съдържание 2"/>
          <p:cNvSpPr>
            <a:spLocks noGrp="1"/>
          </p:cNvSpPr>
          <p:nvPr>
            <p:ph idx="1"/>
          </p:nvPr>
        </p:nvSpPr>
        <p:spPr/>
        <p:txBody>
          <a:bodyPr/>
          <a:lstStyle/>
          <a:p>
            <a:r>
              <a:rPr lang="bg-BG" altLang="bg-BG" sz="2900" smtClean="0"/>
              <a:t>Класификация на паметта:</a:t>
            </a:r>
          </a:p>
          <a:p>
            <a:pPr lvl="1"/>
            <a:r>
              <a:rPr lang="bg-BG" altLang="bg-BG" sz="2600" smtClean="0"/>
              <a:t>В зависимост от продължителността на съхраняване на информацията:</a:t>
            </a:r>
          </a:p>
          <a:p>
            <a:pPr lvl="2"/>
            <a:r>
              <a:rPr lang="bg-BG" altLang="bg-BG" sz="2200" i="1" smtClean="0"/>
              <a:t>Ултракраткотрайна (сензорна) памет </a:t>
            </a:r>
            <a:r>
              <a:rPr lang="bg-BG" altLang="bg-BG" sz="2200" smtClean="0"/>
              <a:t>– отговаря за информацията идваща от сетивните органи (зрение, слух) и съхранява тази информация в специален сензорен склад за десети от секундата</a:t>
            </a:r>
          </a:p>
          <a:p>
            <a:pPr lvl="2"/>
            <a:r>
              <a:rPr lang="bg-BG" altLang="bg-BG" sz="2200" i="1" smtClean="0"/>
              <a:t>Краткотрайна (първична) памет </a:t>
            </a:r>
            <a:r>
              <a:rPr lang="bg-BG" altLang="bg-BG" sz="2200" smtClean="0"/>
              <a:t>– съхранява информацията за 15-20 сек. или по-дълго, ако се повтаря. Има лимитиран капаците и разполага с два склада – един за вербална индформация в лява хемисфера и един за зрителна информация в дясна хемисфера. </a:t>
            </a:r>
          </a:p>
          <a:p>
            <a:endParaRPr lang="bg-BG" altLang="bg-BG" smtClean="0"/>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p:txBody>
          <a:bodyPr/>
          <a:lstStyle/>
          <a:p>
            <a:pPr marL="438150" lvl="1" indent="-319088">
              <a:spcBef>
                <a:spcPct val="0"/>
              </a:spcBef>
              <a:buClr>
                <a:schemeClr val="accent1"/>
              </a:buClr>
              <a:buSzPct val="80000"/>
              <a:buFont typeface="Wingdings 2" pitchFamily="18" charset="2"/>
              <a:buChar char=""/>
            </a:pPr>
            <a:r>
              <a:rPr lang="bg-BG" altLang="bg-BG" sz="2600" i="1" u="sng" dirty="0" err="1" smtClean="0"/>
              <a:t>Сопор</a:t>
            </a:r>
            <a:r>
              <a:rPr lang="bg-BG" altLang="bg-BG" sz="2600" i="1" u="sng" dirty="0" smtClean="0"/>
              <a:t> </a:t>
            </a:r>
            <a:r>
              <a:rPr lang="bg-BG" altLang="bg-BG" sz="2600" dirty="0" smtClean="0"/>
              <a:t> (буквално унесеност): пациентът не може да бъде от състоянието с вербални сигнали и не е възможен словесен контакт. Безусловните рефлекси (</a:t>
            </a:r>
            <a:r>
              <a:rPr lang="bg-BG" altLang="bg-BG" sz="2600" dirty="0" err="1" smtClean="0"/>
              <a:t>зеничен</a:t>
            </a:r>
            <a:r>
              <a:rPr lang="bg-BG" altLang="bg-BG" sz="2600" dirty="0" smtClean="0"/>
              <a:t>, </a:t>
            </a:r>
            <a:r>
              <a:rPr lang="bg-BG" altLang="bg-BG" sz="2600" dirty="0" err="1" smtClean="0"/>
              <a:t>корнеален</a:t>
            </a:r>
            <a:r>
              <a:rPr lang="bg-BG" altLang="bg-BG" sz="2600" dirty="0" smtClean="0"/>
              <a:t>, </a:t>
            </a:r>
            <a:r>
              <a:rPr lang="bg-BG" altLang="bg-BG" sz="2600" dirty="0" err="1" smtClean="0"/>
              <a:t>болков</a:t>
            </a:r>
            <a:r>
              <a:rPr lang="bg-BG" altLang="bg-BG" sz="2600" dirty="0" smtClean="0"/>
              <a:t> и др.) за запазени.</a:t>
            </a:r>
          </a:p>
          <a:p>
            <a:pPr marL="438150" lvl="1" indent="-319088">
              <a:spcBef>
                <a:spcPct val="0"/>
              </a:spcBef>
              <a:buClr>
                <a:schemeClr val="accent1"/>
              </a:buClr>
              <a:buSzPct val="80000"/>
              <a:buFont typeface="Wingdings 2" pitchFamily="18" charset="2"/>
              <a:buChar char=""/>
            </a:pPr>
            <a:r>
              <a:rPr lang="bg-BG" altLang="bg-BG" sz="2600" i="1" u="sng" dirty="0" smtClean="0"/>
              <a:t>Кома</a:t>
            </a:r>
            <a:r>
              <a:rPr lang="bg-BG" altLang="bg-BG" sz="2600" dirty="0" smtClean="0"/>
              <a:t> (</a:t>
            </a:r>
            <a:r>
              <a:rPr lang="bg-BG" altLang="bg-BG" sz="2600" dirty="0" err="1" smtClean="0"/>
              <a:t>букв</a:t>
            </a:r>
            <a:r>
              <a:rPr lang="bg-BG" altLang="bg-BG" sz="2600" dirty="0" smtClean="0"/>
              <a:t>. безсъзнание): пациентите са неподвижни, липсват безусловните рефлекси (напр. </a:t>
            </a:r>
            <a:r>
              <a:rPr lang="bg-BG" altLang="bg-BG" sz="2600" dirty="0" err="1" smtClean="0"/>
              <a:t>зреакция</a:t>
            </a:r>
            <a:r>
              <a:rPr lang="bg-BG" altLang="bg-BG" sz="2600" dirty="0" smtClean="0"/>
              <a:t> на светлина). Липсва </a:t>
            </a:r>
            <a:r>
              <a:rPr lang="bg-BG" altLang="bg-BG" sz="2600" dirty="0" err="1" smtClean="0"/>
              <a:t>болкова</a:t>
            </a:r>
            <a:r>
              <a:rPr lang="bg-BG" altLang="bg-BG" sz="2600" dirty="0" smtClean="0"/>
              <a:t> реакция. В по-леките стадии е запазена нервно-вегетативната реакция на виталните функции – дишане и СД, но със задълбочаване на комата изчезват и те.</a:t>
            </a:r>
          </a:p>
        </p:txBody>
      </p:sp>
      <p:sp>
        <p:nvSpPr>
          <p:cNvPr id="4" name="Title 1"/>
          <p:cNvSpPr>
            <a:spLocks noGrp="1"/>
          </p:cNvSpPr>
          <p:nvPr>
            <p:ph type="title"/>
          </p:nvPr>
        </p:nvSpPr>
        <p:spPr/>
        <p:txBody>
          <a:bodyPr>
            <a:normAutofit fontScale="90000"/>
          </a:bodyPr>
          <a:lstStyle/>
          <a:p>
            <a:pPr>
              <a:defRPr/>
            </a:pPr>
            <a:r>
              <a:rPr lang="bg-BG" dirty="0" smtClean="0">
                <a:solidFill>
                  <a:schemeClr val="accent1">
                    <a:satMod val="150000"/>
                  </a:schemeClr>
                </a:solidFill>
              </a:rPr>
              <a:t>Разстройства на съзнанието и вниманието</a:t>
            </a:r>
            <a:endParaRPr lang="bg-BG"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Контейнер за съдържание 2"/>
          <p:cNvSpPr>
            <a:spLocks noGrp="1"/>
          </p:cNvSpPr>
          <p:nvPr>
            <p:ph idx="1"/>
          </p:nvPr>
        </p:nvSpPr>
        <p:spPr/>
        <p:txBody>
          <a:bodyPr/>
          <a:lstStyle/>
          <a:p>
            <a:pPr lvl="2"/>
            <a:r>
              <a:rPr lang="bg-BG" altLang="bg-BG" smtClean="0"/>
              <a:t>Дълготрайна (вторична) памет с три подварианта: памет за най-близко минало (от няколко часа до няколко дни назад); за неотдавнашно минало (от няколко дни до 1-2 месеца назад); памет за далечно минало (от години и десетки години назад)</a:t>
            </a:r>
          </a:p>
          <a:p>
            <a:r>
              <a:rPr lang="bg-BG" altLang="bg-BG" sz="2900" smtClean="0"/>
              <a:t>Според начина на запаметяване</a:t>
            </a:r>
          </a:p>
          <a:p>
            <a:pPr lvl="1"/>
            <a:r>
              <a:rPr lang="bg-BG" altLang="bg-BG" sz="2700" smtClean="0"/>
              <a:t>образно-нагледна </a:t>
            </a:r>
          </a:p>
          <a:p>
            <a:pPr lvl="1"/>
            <a:r>
              <a:rPr lang="bg-BG" altLang="bg-BG" sz="2700" smtClean="0"/>
              <a:t>механична (слухова)</a:t>
            </a:r>
          </a:p>
          <a:p>
            <a:pPr lvl="1"/>
            <a:r>
              <a:rPr lang="bg-BG" altLang="bg-BG" sz="2700" smtClean="0"/>
              <a:t>словесно-логична (вербална)</a:t>
            </a:r>
          </a:p>
          <a:p>
            <a:pPr lvl="1"/>
            <a:r>
              <a:rPr lang="bg-BG" altLang="bg-BG" sz="2700" smtClean="0"/>
              <a:t> емоционална</a:t>
            </a:r>
          </a:p>
          <a:p>
            <a:pPr lvl="1"/>
            <a:r>
              <a:rPr lang="bg-BG" altLang="bg-BG" sz="2700" smtClean="0"/>
              <a:t>двигателна </a:t>
            </a:r>
          </a:p>
          <a:p>
            <a:pPr lvl="1"/>
            <a:endParaRPr lang="bg-BG" altLang="bg-BG" smtClean="0"/>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Контейнер за съдържание 2"/>
          <p:cNvSpPr>
            <a:spLocks noGrp="1"/>
          </p:cNvSpPr>
          <p:nvPr>
            <p:ph idx="1"/>
          </p:nvPr>
        </p:nvSpPr>
        <p:spPr/>
        <p:txBody>
          <a:bodyPr/>
          <a:lstStyle/>
          <a:p>
            <a:r>
              <a:rPr lang="bg-BG" altLang="bg-BG" smtClean="0"/>
              <a:t>Според съдържанието</a:t>
            </a:r>
          </a:p>
          <a:p>
            <a:pPr lvl="1"/>
            <a:r>
              <a:rPr lang="bg-BG" altLang="bg-BG" smtClean="0"/>
              <a:t>Декларативна (експлицитна) -</a:t>
            </a:r>
            <a:r>
              <a:rPr lang="ru-RU" altLang="bg-BG" smtClean="0"/>
              <a:t> свързва се с паметов материал, който може да бъде съзнателно дискутиран или деклариран</a:t>
            </a:r>
            <a:endParaRPr lang="bg-BG" altLang="bg-BG" smtClean="0"/>
          </a:p>
          <a:p>
            <a:pPr lvl="2"/>
            <a:r>
              <a:rPr lang="bg-BG" altLang="bg-BG" smtClean="0"/>
              <a:t>Епизодична: </a:t>
            </a:r>
            <a:r>
              <a:rPr lang="ru-RU" altLang="bg-BG" smtClean="0"/>
              <a:t>фактическо знание за лични преживявания в специфично място и време</a:t>
            </a:r>
            <a:r>
              <a:rPr lang="bg-BG" altLang="bg-BG" smtClean="0"/>
              <a:t> </a:t>
            </a:r>
          </a:p>
          <a:p>
            <a:pPr lvl="2"/>
            <a:r>
              <a:rPr lang="bg-BG" altLang="bg-BG" smtClean="0"/>
              <a:t>Семантична: </a:t>
            </a:r>
            <a:r>
              <a:rPr lang="ru-RU" altLang="bg-BG" smtClean="0"/>
              <a:t>теоретично знание независимо от време и място (напр. ; частица информация (например например знанието, че ябълката е "плод")</a:t>
            </a:r>
            <a:endParaRPr lang="bg-BG" altLang="bg-BG" smtClean="0"/>
          </a:p>
          <a:p>
            <a:pPr lvl="1"/>
            <a:r>
              <a:rPr lang="bg-BG" altLang="bg-BG" smtClean="0"/>
              <a:t>Недекларативна (имплицитна): памет за автоматизирани действия – напр. шофиране</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Контейнер за съдържание 2"/>
          <p:cNvSpPr>
            <a:spLocks noGrp="1"/>
          </p:cNvSpPr>
          <p:nvPr>
            <p:ph idx="1"/>
          </p:nvPr>
        </p:nvSpPr>
        <p:spPr/>
        <p:txBody>
          <a:bodyPr/>
          <a:lstStyle/>
          <a:p>
            <a:r>
              <a:rPr lang="bg-BG" altLang="bg-BG" smtClean="0"/>
              <a:t>Количествени разстройства на паметта:</a:t>
            </a:r>
          </a:p>
          <a:p>
            <a:pPr lvl="1"/>
            <a:r>
              <a:rPr lang="bg-BG" altLang="bg-BG" smtClean="0"/>
              <a:t>Хипомнезия</a:t>
            </a:r>
          </a:p>
          <a:p>
            <a:pPr lvl="1"/>
            <a:r>
              <a:rPr lang="bg-BG" altLang="bg-BG" smtClean="0"/>
              <a:t>Хипермнезия</a:t>
            </a:r>
          </a:p>
          <a:p>
            <a:pPr lvl="1"/>
            <a:r>
              <a:rPr lang="bg-BG" altLang="bg-BG" smtClean="0"/>
              <a:t>Амнезия</a:t>
            </a:r>
          </a:p>
          <a:p>
            <a:r>
              <a:rPr lang="bg-BG" altLang="bg-BG" smtClean="0"/>
              <a:t>Качествени разстройства на паметта</a:t>
            </a:r>
          </a:p>
          <a:p>
            <a:pPr lvl="1"/>
            <a:r>
              <a:rPr lang="bg-BG" altLang="bg-BG" smtClean="0"/>
              <a:t>Аломнезии</a:t>
            </a:r>
          </a:p>
          <a:p>
            <a:pPr lvl="1"/>
            <a:r>
              <a:rPr lang="bg-BG" altLang="bg-BG" smtClean="0"/>
              <a:t>Псевдореминисценции</a:t>
            </a:r>
          </a:p>
          <a:p>
            <a:pPr lvl="1"/>
            <a:r>
              <a:rPr lang="bg-BG" altLang="bg-BG" smtClean="0"/>
              <a:t>Конфабулации</a:t>
            </a:r>
          </a:p>
          <a:p>
            <a:pPr lvl="1"/>
            <a:r>
              <a:rPr lang="bg-BG" altLang="bg-BG" smtClean="0"/>
              <a:t>Псевдомнезии</a:t>
            </a:r>
          </a:p>
          <a:p>
            <a:pPr lvl="1"/>
            <a:endParaRPr lang="bg-BG" altLang="bg-BG" smtClean="0"/>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Контейнер за съдържание 2"/>
          <p:cNvSpPr>
            <a:spLocks noGrp="1"/>
          </p:cNvSpPr>
          <p:nvPr>
            <p:ph idx="1"/>
          </p:nvPr>
        </p:nvSpPr>
        <p:spPr/>
        <p:txBody>
          <a:bodyPr/>
          <a:lstStyle/>
          <a:p>
            <a:r>
              <a:rPr lang="bg-BG" altLang="bg-BG" sz="2900" i="1" smtClean="0"/>
              <a:t>Хипомнезия: </a:t>
            </a:r>
            <a:r>
              <a:rPr lang="bg-BG" altLang="bg-BG" sz="2900" smtClean="0"/>
              <a:t>отслабване на паметовите функции. Най-често е затруднено запаметяването (фиксационната хипомнезия), а по-рядко - и възпроизвеждането. Наблюдава се и у здрави хора по време на умора. Като болестен симптом е много характерна за депресивни и тревожни р-ва, при които също се дължи на затруднена фиксация. Среща се и при органични заболявания (ТБМ) и при деменция. </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Контейнер за съдържание 2"/>
          <p:cNvSpPr>
            <a:spLocks noGrp="1"/>
          </p:cNvSpPr>
          <p:nvPr>
            <p:ph idx="1"/>
          </p:nvPr>
        </p:nvSpPr>
        <p:spPr/>
        <p:txBody>
          <a:bodyPr/>
          <a:lstStyle/>
          <a:p>
            <a:r>
              <a:rPr lang="bg-BG" altLang="bg-BG" sz="2600" i="1" smtClean="0"/>
              <a:t>Хипермнезия -</a:t>
            </a:r>
            <a:r>
              <a:rPr lang="bg-BG" altLang="bg-BG" sz="2600" smtClean="0"/>
              <a:t> рязко усилване на паметта. Среща се рядко и има ограничено практическо значение. Като нормален феномен може да се наблюдава констутуционно принякои индивиди; в по време на сън (сънна хипермнезия); при терминални състояния (предсмъртна хипермнезия); в състояние на хипноза (изплуват забравени събития).  </a:t>
            </a:r>
          </a:p>
          <a:p>
            <a:r>
              <a:rPr lang="bg-BG" altLang="bg-BG" sz="2600" smtClean="0"/>
              <a:t>Като патологично явления може да се види при фебрилни пациенти; в хода на ЕКТ; при маниен епизод; у някои пациенти с умствена изостаналост (силно развита механична памет; слем ЧМТ</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Контейнер за съдържание 2"/>
          <p:cNvSpPr>
            <a:spLocks noGrp="1"/>
          </p:cNvSpPr>
          <p:nvPr>
            <p:ph idx="1"/>
          </p:nvPr>
        </p:nvSpPr>
        <p:spPr/>
        <p:txBody>
          <a:bodyPr/>
          <a:lstStyle/>
          <a:p>
            <a:r>
              <a:rPr lang="bg-BG" altLang="bg-BG" sz="2700" i="1" smtClean="0"/>
              <a:t>Амнезия:</a:t>
            </a:r>
            <a:r>
              <a:rPr lang="bg-BG" altLang="bg-BG" sz="2700" smtClean="0"/>
              <a:t> пълна загуба на спомените за определено преживяване или за даден период от време с различна продължителност. Различават се:</a:t>
            </a:r>
          </a:p>
          <a:p>
            <a:pPr lvl="1"/>
            <a:r>
              <a:rPr lang="bg-BG" altLang="bg-BG" sz="2400" smtClean="0"/>
              <a:t>Прогресираща амнезия: наблюдава се при напредващи органични увреждания на мо­зъка. Характерна е най-вече за деменциите. Бързо се забравят или въобще не се запомнят току-що преживените събития. Прог­ресивно се заличават и съществуващите паметови следи. Опустоше­нието на паметта се реализира съгласно регресионния закон на Рибо (1881) - заличаването на спомените върви от новите към старите.</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Контейнер за съдържание 2"/>
          <p:cNvSpPr>
            <a:spLocks noGrp="1"/>
          </p:cNvSpPr>
          <p:nvPr>
            <p:ph idx="1"/>
          </p:nvPr>
        </p:nvSpPr>
        <p:spPr>
          <a:xfrm>
            <a:off x="323850" y="1628775"/>
            <a:ext cx="8362950" cy="4772025"/>
          </a:xfrm>
        </p:spPr>
        <p:txBody>
          <a:bodyPr/>
          <a:lstStyle/>
          <a:p>
            <a:pPr lvl="1"/>
            <a:r>
              <a:rPr lang="bg-BG" altLang="bg-BG" sz="2400" smtClean="0"/>
              <a:t>При черепно-мозъчни травми в зависимост от това дали паметовите раз­стройства предшестват, последват или съпътстват момента на действие на травмиращия агент се разграничават се </a:t>
            </a:r>
            <a:r>
              <a:rPr lang="bg-BG" altLang="bg-BG" sz="2400" i="1" smtClean="0"/>
              <a:t>ретроградна, антероградна </a:t>
            </a:r>
            <a:r>
              <a:rPr lang="bg-BG" altLang="bg-BG" sz="2400" smtClean="0"/>
              <a:t>и</a:t>
            </a:r>
            <a:r>
              <a:rPr lang="bg-BG" altLang="bg-BG" sz="2400" i="1" smtClean="0"/>
              <a:t> конградна амнезия.</a:t>
            </a:r>
          </a:p>
          <a:p>
            <a:pPr lvl="2"/>
            <a:r>
              <a:rPr lang="bg-BG" altLang="bg-BG" sz="2000" i="1" smtClean="0"/>
              <a:t>Ретроградна амнезия: </a:t>
            </a:r>
            <a:r>
              <a:rPr lang="bg-BG" altLang="bg-BG" sz="2000" smtClean="0"/>
              <a:t>обхваща период от време предшестващ патологичния процес предизвикал амнезията (напр. травма)</a:t>
            </a:r>
          </a:p>
          <a:p>
            <a:pPr lvl="2"/>
            <a:r>
              <a:rPr lang="bg-BG" altLang="bg-BG" sz="2000" i="1" smtClean="0"/>
              <a:t>Антероградната амнезия </a:t>
            </a:r>
            <a:r>
              <a:rPr lang="bg-BG" altLang="bg-BG" sz="2000" smtClean="0"/>
              <a:t>се разпростира върху различни по продължителност срокове от време след преминаване или стихване на епизодите на нарушени мозъчни функции. Дължи на нарушена фиксация </a:t>
            </a:r>
          </a:p>
          <a:p>
            <a:pPr lvl="2"/>
            <a:r>
              <a:rPr lang="bg-BG" altLang="bg-BG" sz="2000" i="1" smtClean="0"/>
              <a:t>Конградна амнезия: </a:t>
            </a:r>
            <a:r>
              <a:rPr lang="bg-BG" altLang="bg-BG" sz="2000" smtClean="0"/>
              <a:t>обхваща периода на самото заболяване. По правило тя се отнася за периода на помрачение на съзнанието. </a:t>
            </a:r>
            <a:endParaRPr lang="bg-BG" altLang="bg-BG" sz="2000" i="1" smtClean="0"/>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Контейнер за съдържание 2"/>
          <p:cNvSpPr>
            <a:spLocks noGrp="1"/>
          </p:cNvSpPr>
          <p:nvPr>
            <p:ph idx="1"/>
          </p:nvPr>
        </p:nvSpPr>
        <p:spPr>
          <a:xfrm>
            <a:off x="457200" y="1628775"/>
            <a:ext cx="8229600" cy="4772025"/>
          </a:xfrm>
        </p:spPr>
        <p:txBody>
          <a:bodyPr/>
          <a:lstStyle/>
          <a:p>
            <a:r>
              <a:rPr lang="bg-BG" altLang="bg-BG" sz="3000" i="1" smtClean="0"/>
              <a:t>Психогенна амнезия. </a:t>
            </a:r>
            <a:r>
              <a:rPr lang="bg-BG" altLang="bg-BG" sz="3000" smtClean="0"/>
              <a:t>При нея след тежка пси­хична травма не се помни нищо за случилото се. Понякога се забравя дори цял период от живота. По-често обаче не се възпроизвеждат онези моменти, които са свързани с неудоволствени емоции. </a:t>
            </a:r>
          </a:p>
          <a:p>
            <a:r>
              <a:rPr lang="bg-BG" altLang="bg-BG" sz="3000" i="1" smtClean="0"/>
              <a:t>Палимпсест</a:t>
            </a:r>
            <a:r>
              <a:rPr lang="bg-BG" altLang="bg-BG" sz="3000" smtClean="0"/>
              <a:t> - частична загуба на спомена за преживяното по време на алкохолно опиване</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Контейнер за съдържание 2"/>
          <p:cNvSpPr>
            <a:spLocks noGrp="1"/>
          </p:cNvSpPr>
          <p:nvPr>
            <p:ph idx="1"/>
          </p:nvPr>
        </p:nvSpPr>
        <p:spPr/>
        <p:txBody>
          <a:bodyPr/>
          <a:lstStyle/>
          <a:p>
            <a:r>
              <a:rPr lang="bg-BG" altLang="bg-BG" sz="2500" i="1" smtClean="0"/>
              <a:t>Аломнезиите (илюзии на паметта)</a:t>
            </a:r>
            <a:r>
              <a:rPr lang="bg-BG" altLang="bg-BG" sz="2500" smtClean="0"/>
              <a:t> -действителните събития се възпро­извеждат неточно, видоизменено вследствие на особеното емоцио­нално състояние в момента на изживяното</a:t>
            </a:r>
          </a:p>
          <a:p>
            <a:r>
              <a:rPr lang="bg-BG" altLang="bg-BG" sz="2500" i="1" smtClean="0"/>
              <a:t>Конфабулации</a:t>
            </a:r>
            <a:r>
              <a:rPr lang="bg-BG" altLang="bg-BG" sz="2500" smtClean="0"/>
              <a:t>: липса на спомен за даден времеви период се запълва с измислени преживявания (фантастни конфабулации) или с действителни преживявания, но случили се в по-ранен времеви период (заместващи конфабулации). Среща се при алкохолизъм.</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Контейнер за съдържание 2"/>
          <p:cNvSpPr>
            <a:spLocks noGrp="1"/>
          </p:cNvSpPr>
          <p:nvPr>
            <p:ph idx="1"/>
          </p:nvPr>
        </p:nvSpPr>
        <p:spPr/>
        <p:txBody>
          <a:bodyPr/>
          <a:lstStyle/>
          <a:p>
            <a:r>
              <a:rPr lang="bg-BG" altLang="bg-BG" sz="2700" i="1" smtClean="0"/>
              <a:t>Псевдомнезии (халюцинации на паметта)</a:t>
            </a:r>
            <a:r>
              <a:rPr lang="bg-BG" altLang="bg-BG" sz="2700" smtClean="0"/>
              <a:t> - болестна проява, не се среща у здрави хора. По-често се наричат парамнезии. При тях болните преживяват предиш­ните си собствени фантазии като реални спомени. Те са присъщи главно на шизофренията.</a:t>
            </a:r>
          </a:p>
          <a:p>
            <a:r>
              <a:rPr lang="bg-BG" altLang="bg-BG" sz="2700" smtClean="0"/>
              <a:t>Синдроми на нарушени паметови функции:</a:t>
            </a:r>
          </a:p>
          <a:p>
            <a:pPr lvl="1"/>
            <a:r>
              <a:rPr lang="bg-BG" altLang="bg-BG" sz="2500" smtClean="0"/>
              <a:t>Корсаков синдром – съчетание от </a:t>
            </a:r>
            <a:r>
              <a:rPr lang="bg-BG" altLang="bg-BG" sz="2500" i="1" smtClean="0"/>
              <a:t>антероградна (фиксационна)амнезия</a:t>
            </a:r>
            <a:r>
              <a:rPr lang="bg-BG" altLang="bg-BG" sz="2500" smtClean="0"/>
              <a:t>, водеща до обърканост и алопсихична дизориентация поради тежко нарушената фиксация и  </a:t>
            </a:r>
            <a:r>
              <a:rPr lang="bg-BG" altLang="bg-BG" sz="2500" i="1" smtClean="0"/>
              <a:t>конфабулации</a:t>
            </a:r>
            <a:r>
              <a:rPr lang="bg-BG" altLang="bg-BG" sz="2500" smtClean="0"/>
              <a:t>. Среща се при алкохолизъм.</a:t>
            </a:r>
          </a:p>
        </p:txBody>
      </p:sp>
      <p:sp>
        <p:nvSpPr>
          <p:cNvPr id="4" name="Заглавие 1"/>
          <p:cNvSpPr>
            <a:spLocks noGrp="1"/>
          </p:cNvSpPr>
          <p:nvPr>
            <p:ph type="title"/>
          </p:nvPr>
        </p:nvSpPr>
        <p:spPr/>
        <p:txBody>
          <a:bodyPr>
            <a:normAutofit fontScale="90000"/>
          </a:bodyPr>
          <a:lstStyle/>
          <a:p>
            <a:pPr>
              <a:defRPr/>
            </a:pPr>
            <a:r>
              <a:rPr lang="bg-BG" dirty="0" smtClean="0"/>
              <a:t>Разстройства на паметта и интелекта</a:t>
            </a:r>
            <a:endParaRPr lang="bg-B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p:txBody>
          <a:bodyPr/>
          <a:lstStyle/>
          <a:p>
            <a:pPr eaLnBrk="1" hangingPunct="1">
              <a:buFont typeface="Arial" charset="0"/>
              <a:buChar char="•"/>
            </a:pPr>
            <a:r>
              <a:rPr lang="bg-BG" altLang="bg-BG" sz="3000" dirty="0" smtClean="0"/>
              <a:t>Качествени </a:t>
            </a:r>
            <a:r>
              <a:rPr lang="en-US" altLang="bg-BG" sz="3000" dirty="0" smtClean="0"/>
              <a:t>(</a:t>
            </a:r>
            <a:r>
              <a:rPr lang="bg-BG" altLang="bg-BG" sz="3000" dirty="0" err="1" smtClean="0"/>
              <a:t>психотични</a:t>
            </a:r>
            <a:r>
              <a:rPr lang="en-US" altLang="bg-BG" sz="3000" dirty="0" smtClean="0"/>
              <a:t>)</a:t>
            </a:r>
            <a:r>
              <a:rPr lang="bg-BG" altLang="bg-BG" sz="3000" dirty="0" smtClean="0"/>
              <a:t> разстройства. Има промяна в яснотата на съзнанието с допълнителни </a:t>
            </a:r>
            <a:r>
              <a:rPr lang="bg-BG" altLang="bg-BG" sz="3000" dirty="0" err="1" smtClean="0"/>
              <a:t>психопатолиогични</a:t>
            </a:r>
            <a:r>
              <a:rPr lang="bg-BG" altLang="bg-BG" sz="3000" dirty="0" smtClean="0"/>
              <a:t> симптоми. Тук спадат:</a:t>
            </a:r>
          </a:p>
          <a:p>
            <a:pPr lvl="1" indent="-319088" eaLnBrk="1" hangingPunct="1">
              <a:spcBef>
                <a:spcPct val="0"/>
              </a:spcBef>
              <a:buFontTx/>
              <a:buChar char="-"/>
            </a:pPr>
            <a:r>
              <a:rPr lang="bg-BG" altLang="bg-BG" sz="2600" dirty="0" err="1" smtClean="0"/>
              <a:t>Делир</a:t>
            </a:r>
            <a:r>
              <a:rPr lang="bg-BG" altLang="bg-BG" sz="2600" dirty="0" smtClean="0"/>
              <a:t>: комбинира нарушение на яснотата на съзнанието (</a:t>
            </a:r>
            <a:r>
              <a:rPr lang="bg-BG" altLang="bg-BG" sz="2600" dirty="0" err="1" smtClean="0"/>
              <a:t>обнубилация</a:t>
            </a:r>
            <a:r>
              <a:rPr lang="bg-BG" altLang="bg-BG" sz="2600" dirty="0" smtClean="0"/>
              <a:t> или </a:t>
            </a:r>
            <a:r>
              <a:rPr lang="bg-BG" altLang="bg-BG" sz="2600" dirty="0" err="1" smtClean="0"/>
              <a:t>сомнолентност</a:t>
            </a:r>
            <a:r>
              <a:rPr lang="bg-BG" altLang="bg-BG" sz="2600" dirty="0" smtClean="0"/>
              <a:t>) и на </a:t>
            </a:r>
            <a:r>
              <a:rPr lang="bg-BG" altLang="bg-BG" sz="2600" dirty="0" err="1" smtClean="0"/>
              <a:t>алопсихичната</a:t>
            </a:r>
            <a:r>
              <a:rPr lang="bg-BG" altLang="bg-BG" sz="2600" dirty="0" smtClean="0"/>
              <a:t> (за време и място) ориентация. Важен симптом са зрителните халюцинации (и/или илюзии), обикновено под формата на малки животни или влечуги със съответни изживявания на страх или ужас. </a:t>
            </a:r>
          </a:p>
        </p:txBody>
      </p:sp>
      <p:sp>
        <p:nvSpPr>
          <p:cNvPr id="7" name="Title 1"/>
          <p:cNvSpPr>
            <a:spLocks noGrp="1"/>
          </p:cNvSpPr>
          <p:nvPr>
            <p:ph type="title"/>
          </p:nvPr>
        </p:nvSpPr>
        <p:spPr/>
        <p:txBody>
          <a:bodyPr>
            <a:normAutofit fontScale="90000"/>
          </a:bodyPr>
          <a:lstStyle/>
          <a:p>
            <a:pPr>
              <a:defRPr/>
            </a:pPr>
            <a:r>
              <a:rPr lang="bg-BG" dirty="0" smtClean="0">
                <a:solidFill>
                  <a:schemeClr val="accent1">
                    <a:satMod val="150000"/>
                  </a:schemeClr>
                </a:solidFill>
              </a:rPr>
              <a:t>Разстройства на съзнанието и вниманието</a:t>
            </a:r>
            <a:endParaRPr lang="bg-BG"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pPr algn="ctr" eaLnBrk="1" fontAlgn="auto" hangingPunct="1">
              <a:spcAft>
                <a:spcPts val="0"/>
              </a:spcAft>
              <a:defRPr/>
            </a:pPr>
            <a:r>
              <a:rPr lang="bg-BG" dirty="0" smtClean="0">
                <a:solidFill>
                  <a:schemeClr val="accent1">
                    <a:satMod val="150000"/>
                  </a:schemeClr>
                </a:solidFill>
              </a:rPr>
              <a:t>Интелект - определение</a:t>
            </a:r>
            <a:endParaRPr lang="en-US" dirty="0" smtClean="0">
              <a:solidFill>
                <a:schemeClr val="accent1">
                  <a:satMod val="150000"/>
                </a:schemeClr>
              </a:solidFill>
            </a:endParaRPr>
          </a:p>
        </p:txBody>
      </p:sp>
      <p:sp>
        <p:nvSpPr>
          <p:cNvPr id="113667" name="Content Placeholder 2"/>
          <p:cNvSpPr>
            <a:spLocks noGrp="1"/>
          </p:cNvSpPr>
          <p:nvPr>
            <p:ph idx="1"/>
          </p:nvPr>
        </p:nvSpPr>
        <p:spPr/>
        <p:txBody>
          <a:bodyPr/>
          <a:lstStyle/>
          <a:p>
            <a:pPr algn="ctr" eaLnBrk="1" hangingPunct="1">
              <a:buFont typeface="Arial" charset="0"/>
              <a:buNone/>
            </a:pPr>
            <a:r>
              <a:rPr lang="bg-BG" altLang="bg-BG" smtClean="0"/>
              <a:t>	Степента на способност на индивида за извършване на мисловна дейност или доколко индивидуалният познавателен процес е в състояние да проникне в същността на явленията, да ги опознае и да разкрие най-важните им закономерности и връзки.</a:t>
            </a:r>
            <a:endParaRPr lang="en-US" altLang="bg-BG"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bg-BG" dirty="0" smtClean="0">
                <a:solidFill>
                  <a:schemeClr val="accent1">
                    <a:satMod val="150000"/>
                  </a:schemeClr>
                </a:solidFill>
              </a:rPr>
              <a:t>Видове разстройства на интелекта и класификации</a:t>
            </a:r>
            <a:endParaRPr lang="en-US" dirty="0" smtClean="0">
              <a:solidFill>
                <a:schemeClr val="accent1">
                  <a:satMod val="150000"/>
                </a:schemeClr>
              </a:solidFill>
            </a:endParaRPr>
          </a:p>
        </p:txBody>
      </p:sp>
      <p:sp>
        <p:nvSpPr>
          <p:cNvPr id="114691" name="Content Placeholder 2"/>
          <p:cNvSpPr>
            <a:spLocks noGrp="1"/>
          </p:cNvSpPr>
          <p:nvPr>
            <p:ph idx="1"/>
          </p:nvPr>
        </p:nvSpPr>
        <p:spPr>
          <a:xfrm>
            <a:off x="468313" y="1628775"/>
            <a:ext cx="8229600" cy="4841875"/>
          </a:xfrm>
        </p:spPr>
        <p:txBody>
          <a:bodyPr/>
          <a:lstStyle/>
          <a:p>
            <a:pPr eaLnBrk="1" hangingPunct="1">
              <a:buFont typeface="Arial" charset="0"/>
              <a:buChar char="•"/>
            </a:pPr>
            <a:r>
              <a:rPr lang="bg-BG" altLang="bg-BG" sz="2500" smtClean="0"/>
              <a:t>Вродена интелектуална недостатъчност</a:t>
            </a:r>
          </a:p>
          <a:p>
            <a:pPr lvl="1" eaLnBrk="1" hangingPunct="1">
              <a:buFontTx/>
              <a:buChar char="-"/>
            </a:pPr>
            <a:r>
              <a:rPr lang="bg-BG" altLang="bg-BG" sz="2300" smtClean="0"/>
              <a:t>Лека степен на умствено изоставане (</a:t>
            </a:r>
            <a:r>
              <a:rPr lang="en-US" altLang="bg-BG" sz="2300" smtClean="0"/>
              <a:t>IQ 70-50)</a:t>
            </a:r>
            <a:endParaRPr lang="bg-BG" altLang="bg-BG" sz="2300" smtClean="0"/>
          </a:p>
          <a:p>
            <a:pPr lvl="1" eaLnBrk="1" hangingPunct="1">
              <a:buFontTx/>
              <a:buChar char="-"/>
            </a:pPr>
            <a:r>
              <a:rPr lang="bg-BG" altLang="bg-BG" sz="2300" smtClean="0"/>
              <a:t>Умерена степен на умствено изоставане</a:t>
            </a:r>
            <a:r>
              <a:rPr lang="en-US" altLang="bg-BG" sz="2300" smtClean="0"/>
              <a:t> (IQ 49-35)</a:t>
            </a:r>
            <a:endParaRPr lang="bg-BG" altLang="bg-BG" sz="2300" smtClean="0"/>
          </a:p>
          <a:p>
            <a:pPr lvl="1" eaLnBrk="1" hangingPunct="1">
              <a:buFontTx/>
              <a:buChar char="-"/>
            </a:pPr>
            <a:r>
              <a:rPr lang="bg-BG" altLang="bg-BG" sz="2300" smtClean="0"/>
              <a:t>Тежка степен на умствено изоставане</a:t>
            </a:r>
            <a:r>
              <a:rPr lang="en-US" altLang="bg-BG" sz="2300" smtClean="0"/>
              <a:t> (IQ 34-20)</a:t>
            </a:r>
            <a:endParaRPr lang="bg-BG" altLang="bg-BG" sz="2300" smtClean="0"/>
          </a:p>
          <a:p>
            <a:pPr lvl="1" eaLnBrk="1" hangingPunct="1">
              <a:buFontTx/>
              <a:buChar char="-"/>
            </a:pPr>
            <a:r>
              <a:rPr lang="bg-BG" altLang="bg-BG" sz="2300" smtClean="0"/>
              <a:t>Дълбока степен на умствено изоставане</a:t>
            </a:r>
            <a:r>
              <a:rPr lang="en-US" altLang="bg-BG" sz="2300" smtClean="0"/>
              <a:t> (IQ &lt; 20)</a:t>
            </a:r>
            <a:endParaRPr lang="bg-BG" altLang="bg-BG" sz="2300" smtClean="0"/>
          </a:p>
          <a:p>
            <a:pPr eaLnBrk="1" hangingPunct="1">
              <a:buFont typeface="Arial" charset="0"/>
              <a:buChar char="•"/>
            </a:pPr>
            <a:r>
              <a:rPr lang="bg-BG" altLang="bg-BG" sz="2500" smtClean="0"/>
              <a:t>Придобита интелектуална недостатъчност - деменция</a:t>
            </a:r>
          </a:p>
          <a:p>
            <a:pPr lvl="1" eaLnBrk="1" hangingPunct="1">
              <a:buFontTx/>
              <a:buChar char="-"/>
            </a:pPr>
            <a:r>
              <a:rPr lang="bg-BG" altLang="bg-BG" sz="2300" smtClean="0"/>
              <a:t>лакунарна деменция</a:t>
            </a:r>
            <a:r>
              <a:rPr lang="en-US" altLang="bg-BG" sz="2300" smtClean="0"/>
              <a:t> – </a:t>
            </a:r>
            <a:r>
              <a:rPr lang="bg-BG" altLang="bg-BG" sz="2300" smtClean="0"/>
              <a:t>запазено е ядрото на личността (навици, умения, биографична информация)</a:t>
            </a:r>
          </a:p>
          <a:p>
            <a:pPr lvl="1" eaLnBrk="1" hangingPunct="1">
              <a:buFontTx/>
              <a:buChar char="-"/>
            </a:pPr>
            <a:r>
              <a:rPr lang="bg-BG" altLang="bg-BG" sz="2300" smtClean="0"/>
              <a:t>глобарна деменция – разпад на ядрото на личността</a:t>
            </a:r>
          </a:p>
          <a:p>
            <a:pPr lvl="1" eaLnBrk="1" hangingPunct="1">
              <a:buFontTx/>
              <a:buChar char="-"/>
            </a:pPr>
            <a:r>
              <a:rPr lang="bg-BG" altLang="bg-BG" sz="2300" smtClean="0"/>
              <a:t>Корова деменция (болест на Алцхаймер)	</a:t>
            </a:r>
          </a:p>
          <a:p>
            <a:pPr lvl="1" eaLnBrk="1" hangingPunct="1">
              <a:buFontTx/>
              <a:buChar char="-"/>
            </a:pPr>
            <a:r>
              <a:rPr lang="bg-BG" altLang="bg-BG" sz="2300" smtClean="0"/>
              <a:t>Подкорова деменция (Болест на Паркинсон)</a:t>
            </a:r>
          </a:p>
          <a:p>
            <a:pPr lvl="1" eaLnBrk="1" hangingPunct="1">
              <a:buFontTx/>
              <a:buChar char="-"/>
            </a:pPr>
            <a:r>
              <a:rPr lang="bg-BG" altLang="bg-BG" sz="2300" smtClean="0"/>
              <a:t>Смесена форма</a:t>
            </a:r>
          </a:p>
          <a:p>
            <a:pPr eaLnBrk="1" hangingPunct="1">
              <a:buFontTx/>
              <a:buChar char="-"/>
            </a:pPr>
            <a:endParaRPr lang="bg-BG" altLang="bg-BG" smtClean="0"/>
          </a:p>
          <a:p>
            <a:pPr eaLnBrk="1" hangingPunct="1">
              <a:buFont typeface="Arial" charset="0"/>
              <a:buNone/>
            </a:pPr>
            <a:endParaRPr lang="bg-BG" altLang="bg-BG" smtClean="0"/>
          </a:p>
          <a:p>
            <a:pPr eaLnBrk="1" hangingPunct="1">
              <a:buFont typeface="Arial" charset="0"/>
              <a:buNone/>
            </a:pPr>
            <a:endParaRPr lang="bg-BG" altLang="bg-BG"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p:txBody>
          <a:bodyPr/>
          <a:lstStyle/>
          <a:p>
            <a:pPr marL="703263" lvl="2" indent="-319088">
              <a:spcBef>
                <a:spcPct val="0"/>
              </a:spcBef>
              <a:buClr>
                <a:schemeClr val="accent1"/>
              </a:buClr>
              <a:buSzPct val="80000"/>
              <a:buFont typeface="Wingdings 2" pitchFamily="18" charset="2"/>
              <a:buChar char=""/>
            </a:pPr>
            <a:r>
              <a:rPr lang="bg-BG" altLang="bg-BG" sz="2600" dirty="0" smtClean="0"/>
              <a:t>Мисленето е разстроено както при сънуване и има разместване, кондензиране и неправилна употреба на символи. Пациентите са </a:t>
            </a:r>
            <a:r>
              <a:rPr lang="bg-BG" altLang="bg-BG" sz="2600" dirty="0" err="1" smtClean="0"/>
              <a:t>страхово</a:t>
            </a:r>
            <a:r>
              <a:rPr lang="bg-BG" altLang="bg-BG" sz="2600" dirty="0" smtClean="0"/>
              <a:t> напрегнати и често тълкуват като заплаха поведението на другите. Срещат се и слухови халюцинации. Обикновено халюцинациите и </a:t>
            </a:r>
            <a:r>
              <a:rPr lang="bg-BG" altLang="bg-BG" sz="2600" dirty="0" err="1" smtClean="0"/>
              <a:t>страховата</a:t>
            </a:r>
            <a:r>
              <a:rPr lang="bg-BG" altLang="bg-BG" sz="2600" dirty="0" smtClean="0"/>
              <a:t> напрегнатост са по-силни нощем или при намалено осветление, а при по-леките случаи денем те липсват. </a:t>
            </a:r>
          </a:p>
          <a:p>
            <a:pPr marL="703263" lvl="2" indent="-319088">
              <a:spcBef>
                <a:spcPct val="0"/>
              </a:spcBef>
              <a:buClr>
                <a:schemeClr val="accent1"/>
              </a:buClr>
              <a:buSzPct val="80000"/>
              <a:buFont typeface="Wingdings 2" pitchFamily="18" charset="2"/>
              <a:buChar char=""/>
            </a:pPr>
            <a:r>
              <a:rPr lang="bg-BG" altLang="bg-BG" sz="2600" dirty="0" err="1" smtClean="0"/>
              <a:t>Продължителноста</a:t>
            </a:r>
            <a:r>
              <a:rPr lang="bg-BG" altLang="bg-BG" sz="2600" dirty="0" smtClean="0"/>
              <a:t> на </a:t>
            </a:r>
            <a:r>
              <a:rPr lang="bg-BG" altLang="bg-BG" sz="2600" dirty="0" err="1" smtClean="0"/>
              <a:t>делира</a:t>
            </a:r>
            <a:r>
              <a:rPr lang="bg-BG" altLang="bg-BG" sz="2600" dirty="0" smtClean="0"/>
              <a:t> е от няколко дни до максимум 6 месеца</a:t>
            </a:r>
          </a:p>
          <a:p>
            <a:endParaRPr lang="bg-BG" altLang="bg-BG" dirty="0" smtClean="0"/>
          </a:p>
        </p:txBody>
      </p:sp>
      <p:sp>
        <p:nvSpPr>
          <p:cNvPr id="4" name="Title 1"/>
          <p:cNvSpPr>
            <a:spLocks noGrp="1"/>
          </p:cNvSpPr>
          <p:nvPr>
            <p:ph type="title"/>
          </p:nvPr>
        </p:nvSpPr>
        <p:spPr/>
        <p:txBody>
          <a:bodyPr>
            <a:normAutofit fontScale="90000"/>
          </a:bodyPr>
          <a:lstStyle/>
          <a:p>
            <a:pPr>
              <a:defRPr/>
            </a:pPr>
            <a:r>
              <a:rPr lang="bg-BG" dirty="0" smtClean="0">
                <a:solidFill>
                  <a:schemeClr val="accent1">
                    <a:satMod val="150000"/>
                  </a:schemeClr>
                </a:solidFill>
              </a:rPr>
              <a:t>Разстройства на съзнанието и вниманието</a:t>
            </a:r>
            <a:endParaRPr lang="bg-B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p:txBody>
          <a:bodyPr/>
          <a:lstStyle/>
          <a:p>
            <a:pPr marL="438150" lvl="1" indent="-319088">
              <a:spcBef>
                <a:spcPct val="0"/>
              </a:spcBef>
              <a:buClr>
                <a:schemeClr val="accent1"/>
              </a:buClr>
              <a:buSzPct val="80000"/>
              <a:buFont typeface="Wingdings 2" pitchFamily="18" charset="2"/>
              <a:buChar char=""/>
            </a:pPr>
            <a:r>
              <a:rPr lang="bg-BG" altLang="bg-BG" i="1" u="sng" smtClean="0"/>
              <a:t>Аменция</a:t>
            </a:r>
            <a:r>
              <a:rPr lang="bg-BG" altLang="bg-BG" smtClean="0"/>
              <a:t> – когато делирът протрахира, може да премине в аменция. При нея трайно се нарушава ориентацията за време, място и собствена личност. Пациентите са объркани, със зрителни и слухови халюцинации, мисленето е инкохеретно (разкъсано), може да има фрагментирани налудности и дори кататонни симптоми – обездвиженост или възбуда.</a:t>
            </a:r>
          </a:p>
          <a:p>
            <a:r>
              <a:rPr lang="bg-BG" altLang="bg-BG" smtClean="0"/>
              <a:t>Аменцията е сигнал за тежка мозъчна патология</a:t>
            </a:r>
          </a:p>
        </p:txBody>
      </p:sp>
      <p:sp>
        <p:nvSpPr>
          <p:cNvPr id="4" name="Title 1"/>
          <p:cNvSpPr>
            <a:spLocks noGrp="1"/>
          </p:cNvSpPr>
          <p:nvPr>
            <p:ph type="title"/>
          </p:nvPr>
        </p:nvSpPr>
        <p:spPr/>
        <p:txBody>
          <a:bodyPr>
            <a:normAutofit fontScale="90000"/>
          </a:bodyPr>
          <a:lstStyle/>
          <a:p>
            <a:pPr>
              <a:defRPr/>
            </a:pPr>
            <a:r>
              <a:rPr lang="bg-BG" dirty="0" smtClean="0">
                <a:solidFill>
                  <a:schemeClr val="accent1">
                    <a:satMod val="150000"/>
                  </a:schemeClr>
                </a:solidFill>
              </a:rPr>
              <a:t>Разстройства на съзнанието и вниманието</a:t>
            </a:r>
            <a:endParaRPr lang="bg-B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556793"/>
            <a:ext cx="8229600" cy="4844008"/>
          </a:xfrm>
        </p:spPr>
        <p:txBody>
          <a:bodyPr/>
          <a:lstStyle/>
          <a:p>
            <a:pPr marL="923925" lvl="3" indent="-319088">
              <a:spcBef>
                <a:spcPct val="0"/>
              </a:spcBef>
              <a:buClr>
                <a:schemeClr val="accent1"/>
              </a:buClr>
              <a:buSzPct val="80000"/>
              <a:buFont typeface="Wingdings 2" pitchFamily="18" charset="2"/>
              <a:buChar char=""/>
            </a:pPr>
            <a:r>
              <a:rPr lang="bg-BG" altLang="bg-BG" sz="2400" b="1" dirty="0" smtClean="0"/>
              <a:t>Изключителни и сумрачни състояния на съзнанието</a:t>
            </a:r>
          </a:p>
          <a:p>
            <a:pPr marL="1133475" lvl="4" indent="-319088">
              <a:spcBef>
                <a:spcPct val="0"/>
              </a:spcBef>
              <a:buClr>
                <a:schemeClr val="accent1"/>
              </a:buClr>
              <a:buSzPct val="80000"/>
              <a:buFont typeface="Wingdings 2" pitchFamily="18" charset="2"/>
              <a:buChar char=""/>
            </a:pPr>
            <a:r>
              <a:rPr lang="bg-BG" altLang="bg-BG" sz="1800" b="1" dirty="0" smtClean="0"/>
              <a:t>Хаотична </a:t>
            </a:r>
            <a:r>
              <a:rPr lang="bg-BG" altLang="bg-BG" sz="1800" b="1" dirty="0" err="1" smtClean="0"/>
              <a:t>помраченост</a:t>
            </a:r>
            <a:r>
              <a:rPr lang="bg-BG" altLang="bg-BG" sz="1800" b="1" dirty="0" smtClean="0"/>
              <a:t> на съзнанието:</a:t>
            </a:r>
            <a:r>
              <a:rPr lang="bg-BG" altLang="bg-BG" sz="1800" dirty="0" smtClean="0"/>
              <a:t> започва внезапно с пълна </a:t>
            </a:r>
            <a:r>
              <a:rPr lang="bg-BG" altLang="bg-BG" sz="1800" dirty="0" err="1" smtClean="0"/>
              <a:t>дизориентираност</a:t>
            </a:r>
            <a:r>
              <a:rPr lang="bg-BG" altLang="bg-BG" sz="1800" dirty="0" smtClean="0"/>
              <a:t>, </a:t>
            </a:r>
            <a:r>
              <a:rPr lang="bg-BG" altLang="bg-BG" sz="1800" dirty="0" err="1" smtClean="0"/>
              <a:t>страхова</a:t>
            </a:r>
            <a:r>
              <a:rPr lang="bg-BG" altLang="bg-BG" sz="1800" dirty="0" smtClean="0"/>
              <a:t> напрегнатост, нерядко халюцинации, бягство или агресия. Дължи се на тумори, ТБМ, епилепсия (в периода след излизането от припадъка и др.). Продължава с </a:t>
            </a:r>
            <a:r>
              <a:rPr lang="bg-BG" altLang="bg-BG" sz="1800" dirty="0" err="1" smtClean="0"/>
              <a:t>чаосве</a:t>
            </a:r>
            <a:r>
              <a:rPr lang="bg-BG" altLang="bg-BG" sz="1800" dirty="0" smtClean="0"/>
              <a:t> и дни и завършва със сън, последван от частична или пълна амнезия</a:t>
            </a:r>
          </a:p>
          <a:p>
            <a:pPr marL="1133475" lvl="4" indent="-319088">
              <a:spcBef>
                <a:spcPct val="0"/>
              </a:spcBef>
              <a:buClr>
                <a:schemeClr val="accent1"/>
              </a:buClr>
              <a:buSzPct val="80000"/>
              <a:buFont typeface="Wingdings 2" pitchFamily="18" charset="2"/>
              <a:buChar char=""/>
            </a:pPr>
            <a:r>
              <a:rPr lang="bg-BG" altLang="bg-BG" sz="1800" b="1" i="1" u="sng" dirty="0"/>
              <a:t>Патологична </a:t>
            </a:r>
            <a:r>
              <a:rPr lang="bg-BG" altLang="bg-BG" sz="1800" b="1" i="1" u="sng" dirty="0" smtClean="0"/>
              <a:t>просъница: </a:t>
            </a:r>
            <a:r>
              <a:rPr lang="bg-BG" altLang="bg-BG" sz="1800" dirty="0" smtClean="0"/>
              <a:t>краткотрайно </a:t>
            </a:r>
            <a:r>
              <a:rPr lang="bg-BG" altLang="bg-BG" sz="1800" dirty="0" err="1" smtClean="0"/>
              <a:t>психотично</a:t>
            </a:r>
            <a:r>
              <a:rPr lang="bg-BG" altLang="bg-BG" sz="1800" dirty="0" smtClean="0"/>
              <a:t> състояние при събуждане от сън</a:t>
            </a:r>
          </a:p>
          <a:p>
            <a:pPr marL="1133475" lvl="4" indent="-319088">
              <a:spcBef>
                <a:spcPct val="0"/>
              </a:spcBef>
              <a:buClr>
                <a:schemeClr val="accent1"/>
              </a:buClr>
              <a:buSzPct val="80000"/>
              <a:buFont typeface="Wingdings 2" pitchFamily="18" charset="2"/>
              <a:buChar char=""/>
            </a:pPr>
            <a:r>
              <a:rPr lang="bg-BG" altLang="bg-BG" sz="1800" b="1" i="1" u="sng" dirty="0" err="1" smtClean="0"/>
              <a:t>Сомнанбулизъм</a:t>
            </a:r>
            <a:r>
              <a:rPr lang="bg-BG" altLang="bg-BG" sz="1800" b="1" i="1" u="sng" dirty="0" smtClean="0"/>
              <a:t>: </a:t>
            </a:r>
            <a:r>
              <a:rPr lang="bg-BG" altLang="bg-BG" sz="1800" dirty="0"/>
              <a:t>действена активност по време на сън, която се състои от автоматизирани, привични за болния движения и действия, за които той няма спомен. Трае 10-15 </a:t>
            </a:r>
            <a:r>
              <a:rPr lang="bg-BG" altLang="bg-BG" sz="1800" dirty="0" smtClean="0"/>
              <a:t>минути.</a:t>
            </a:r>
          </a:p>
          <a:p>
            <a:pPr marL="1133475" lvl="4" indent="-319088">
              <a:spcBef>
                <a:spcPct val="0"/>
              </a:spcBef>
              <a:buClr>
                <a:schemeClr val="accent1"/>
              </a:buClr>
              <a:buSzPct val="80000"/>
              <a:buFont typeface="Wingdings 2" pitchFamily="18" charset="2"/>
              <a:buChar char=""/>
            </a:pPr>
            <a:r>
              <a:rPr lang="bg-BG" altLang="bg-BG" sz="1800" b="1" i="1" u="sng" dirty="0" smtClean="0"/>
              <a:t>Трансът: </a:t>
            </a:r>
            <a:r>
              <a:rPr lang="bg-BG" altLang="bg-BG" sz="1800" dirty="0" smtClean="0"/>
              <a:t>смяна </a:t>
            </a:r>
            <a:r>
              <a:rPr lang="bg-BG" altLang="bg-BG" sz="1800" dirty="0"/>
              <a:t>на </a:t>
            </a:r>
            <a:r>
              <a:rPr lang="bg-BG" altLang="bg-BG" sz="1800" dirty="0" smtClean="0"/>
              <a:t>съзнанието </a:t>
            </a:r>
            <a:r>
              <a:rPr lang="bg-BG" altLang="bg-BG" sz="1800" dirty="0"/>
              <a:t>на фона на относително добре подредено поведение</a:t>
            </a:r>
            <a:r>
              <a:rPr lang="bg-BG" altLang="bg-BG" sz="1800" dirty="0" smtClean="0"/>
              <a:t>. Болният </a:t>
            </a:r>
            <a:r>
              <a:rPr lang="bg-BG" altLang="bg-BG" sz="1800" dirty="0"/>
              <a:t>може да извършва сложни действия съобразно условията и да не прави впечатление на околните в случай, че са му познати. В обичайната си обстановка обаче той се проявява като различен от преди </a:t>
            </a:r>
            <a:r>
              <a:rPr lang="bg-BG" altLang="bg-BG" sz="1800" dirty="0" err="1"/>
              <a:t>трансовото</a:t>
            </a:r>
            <a:r>
              <a:rPr lang="bg-BG" altLang="bg-BG" sz="1800" dirty="0"/>
              <a:t> състояние. Последва се от пълна амнезия. Среща се предимно при епилепсия и органични поражения на ЦНС. </a:t>
            </a:r>
          </a:p>
          <a:p>
            <a:pPr marL="1133475" lvl="4" indent="-319088">
              <a:spcBef>
                <a:spcPct val="0"/>
              </a:spcBef>
              <a:buClr>
                <a:schemeClr val="accent1"/>
              </a:buClr>
              <a:buSzPct val="80000"/>
              <a:buFont typeface="Wingdings 2" pitchFamily="18" charset="2"/>
              <a:buChar char=""/>
            </a:pPr>
            <a:endParaRPr lang="bg-BG" altLang="bg-BG" dirty="0" smtClean="0"/>
          </a:p>
          <a:p>
            <a:endParaRPr lang="bg-BG" altLang="bg-BG" dirty="0" smtClean="0"/>
          </a:p>
        </p:txBody>
      </p:sp>
      <p:sp>
        <p:nvSpPr>
          <p:cNvPr id="4" name="Title 1"/>
          <p:cNvSpPr>
            <a:spLocks noGrp="1"/>
          </p:cNvSpPr>
          <p:nvPr>
            <p:ph type="title"/>
          </p:nvPr>
        </p:nvSpPr>
        <p:spPr/>
        <p:txBody>
          <a:bodyPr>
            <a:normAutofit fontScale="90000"/>
          </a:bodyPr>
          <a:lstStyle/>
          <a:p>
            <a:pPr>
              <a:defRPr/>
            </a:pPr>
            <a:r>
              <a:rPr lang="bg-BG" dirty="0" smtClean="0">
                <a:solidFill>
                  <a:schemeClr val="accent1">
                    <a:satMod val="150000"/>
                  </a:schemeClr>
                </a:solidFill>
              </a:rPr>
              <a:t>Разстройства на съзнанието и вниманието</a:t>
            </a:r>
            <a:endParaRPr lang="bg-BG"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3715</TotalTime>
  <Words>5042</Words>
  <Application>Microsoft Office PowerPoint</Application>
  <PresentationFormat>On-screen Show (4:3)</PresentationFormat>
  <Paragraphs>262</Paragraphs>
  <Slides>61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Corbel</vt:lpstr>
      <vt:lpstr>Wingdings</vt:lpstr>
      <vt:lpstr>Wingdings 2</vt:lpstr>
      <vt:lpstr>Wingdings 3</vt:lpstr>
      <vt:lpstr>Module</vt:lpstr>
      <vt:lpstr>Обща психопатология</vt:lpstr>
      <vt:lpstr>Разстройства на съзнанието</vt:lpstr>
      <vt:lpstr>Разстройства на съзнанието и вниманието</vt:lpstr>
      <vt:lpstr>Разстройства на съзнанието и вниманието</vt:lpstr>
      <vt:lpstr>Разстройства на съзнанието и вниманието</vt:lpstr>
      <vt:lpstr>Разстройства на съзнанието и вниманието</vt:lpstr>
      <vt:lpstr>Разстройства на съзнанието и вниманието</vt:lpstr>
      <vt:lpstr>Разстройства на съзнанието и вниманието</vt:lpstr>
      <vt:lpstr>Разстройства на съзнанието и вниманието</vt:lpstr>
      <vt:lpstr>Възприятно-представна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възприятно-представната дейност</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Пример за резоньорство </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Налудно мислене </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Разстройства на мисленето и речта</vt:lpstr>
      <vt:lpstr>Разстройства на речта</vt:lpstr>
      <vt:lpstr>Разстройства на речта</vt:lpstr>
      <vt:lpstr>Разстройства на паметта и интелекта</vt:lpstr>
      <vt:lpstr>Разстройства на паметта и интелекта</vt:lpstr>
      <vt:lpstr>Разстройства на паметта и интелекта</vt:lpstr>
      <vt:lpstr>Разстройства на паметта и интелекта</vt:lpstr>
      <vt:lpstr>Разстройства на паметта и интелекта</vt:lpstr>
      <vt:lpstr>Разстройства на паметта и интелекта</vt:lpstr>
      <vt:lpstr>Разстройства на паметта и интелекта</vt:lpstr>
      <vt:lpstr>Разстройства на паметта и интелекта</vt:lpstr>
      <vt:lpstr>Разстройства на паметта и интелекта</vt:lpstr>
      <vt:lpstr>Разстройства на паметта и интелекта</vt:lpstr>
      <vt:lpstr>Разстройства на паметта и интелекта</vt:lpstr>
      <vt:lpstr>Разстройства на паметта и интелекта</vt:lpstr>
      <vt:lpstr>Интелект - определение</vt:lpstr>
      <vt:lpstr>Видове разстройства на интелекта и класификации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Kaloyan Stoychev</cp:lastModifiedBy>
  <cp:revision>257</cp:revision>
  <dcterms:created xsi:type="dcterms:W3CDTF">2012-11-24T08:30:42Z</dcterms:created>
  <dcterms:modified xsi:type="dcterms:W3CDTF">2020-03-22T09:52:58Z</dcterms:modified>
</cp:coreProperties>
</file>