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0"/>
  </p:notesMasterIdLst>
  <p:sldIdLst>
    <p:sldId id="256" r:id="rId3"/>
    <p:sldId id="290" r:id="rId4"/>
    <p:sldId id="291" r:id="rId5"/>
    <p:sldId id="292" r:id="rId6"/>
    <p:sldId id="293" r:id="rId7"/>
    <p:sldId id="315" r:id="rId8"/>
    <p:sldId id="266" r:id="rId9"/>
    <p:sldId id="270" r:id="rId10"/>
    <p:sldId id="271" r:id="rId11"/>
    <p:sldId id="268" r:id="rId12"/>
    <p:sldId id="269" r:id="rId13"/>
    <p:sldId id="272" r:id="rId14"/>
    <p:sldId id="273" r:id="rId15"/>
    <p:sldId id="274" r:id="rId16"/>
    <p:sldId id="275" r:id="rId17"/>
    <p:sldId id="276" r:id="rId18"/>
    <p:sldId id="277" r:id="rId19"/>
    <p:sldId id="296" r:id="rId20"/>
    <p:sldId id="298" r:id="rId21"/>
    <p:sldId id="299" r:id="rId22"/>
    <p:sldId id="300" r:id="rId23"/>
    <p:sldId id="301" r:id="rId24"/>
    <p:sldId id="278" r:id="rId25"/>
    <p:sldId id="303" r:id="rId26"/>
    <p:sldId id="305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310" r:id="rId37"/>
    <p:sldId id="311" r:id="rId38"/>
    <p:sldId id="312" r:id="rId39"/>
    <p:sldId id="313" r:id="rId40"/>
    <p:sldId id="314" r:id="rId41"/>
    <p:sldId id="316" r:id="rId42"/>
    <p:sldId id="317" r:id="rId43"/>
    <p:sldId id="318" r:id="rId44"/>
    <p:sldId id="319" r:id="rId45"/>
    <p:sldId id="320" r:id="rId46"/>
    <p:sldId id="321" r:id="rId47"/>
    <p:sldId id="322" r:id="rId48"/>
    <p:sldId id="323" r:id="rId49"/>
    <p:sldId id="324" r:id="rId50"/>
    <p:sldId id="325" r:id="rId51"/>
    <p:sldId id="326" r:id="rId52"/>
    <p:sldId id="327" r:id="rId53"/>
    <p:sldId id="328" r:id="rId54"/>
    <p:sldId id="329" r:id="rId55"/>
    <p:sldId id="330" r:id="rId56"/>
    <p:sldId id="331" r:id="rId57"/>
    <p:sldId id="332" r:id="rId58"/>
    <p:sldId id="333" r:id="rId59"/>
    <p:sldId id="334" r:id="rId60"/>
    <p:sldId id="335" r:id="rId61"/>
    <p:sldId id="336" r:id="rId62"/>
    <p:sldId id="337" r:id="rId63"/>
    <p:sldId id="338" r:id="rId64"/>
    <p:sldId id="339" r:id="rId65"/>
    <p:sldId id="340" r:id="rId66"/>
    <p:sldId id="341" r:id="rId67"/>
    <p:sldId id="342" r:id="rId68"/>
    <p:sldId id="343" r:id="rId69"/>
    <p:sldId id="344" r:id="rId70"/>
    <p:sldId id="345" r:id="rId71"/>
    <p:sldId id="346" r:id="rId72"/>
    <p:sldId id="347" r:id="rId73"/>
    <p:sldId id="348" r:id="rId74"/>
    <p:sldId id="349" r:id="rId75"/>
    <p:sldId id="350" r:id="rId76"/>
    <p:sldId id="351" r:id="rId77"/>
    <p:sldId id="352" r:id="rId78"/>
    <p:sldId id="353" r:id="rId79"/>
    <p:sldId id="354" r:id="rId80"/>
    <p:sldId id="355" r:id="rId81"/>
    <p:sldId id="356" r:id="rId82"/>
    <p:sldId id="357" r:id="rId83"/>
    <p:sldId id="358" r:id="rId84"/>
    <p:sldId id="359" r:id="rId85"/>
    <p:sldId id="360" r:id="rId86"/>
    <p:sldId id="361" r:id="rId87"/>
    <p:sldId id="362" r:id="rId88"/>
    <p:sldId id="363" r:id="rId89"/>
    <p:sldId id="364" r:id="rId90"/>
    <p:sldId id="365" r:id="rId91"/>
    <p:sldId id="366" r:id="rId92"/>
    <p:sldId id="367" r:id="rId93"/>
    <p:sldId id="368" r:id="rId94"/>
    <p:sldId id="369" r:id="rId95"/>
    <p:sldId id="370" r:id="rId96"/>
    <p:sldId id="371" r:id="rId97"/>
    <p:sldId id="372" r:id="rId98"/>
    <p:sldId id="373" r:id="rId99"/>
    <p:sldId id="374" r:id="rId100"/>
    <p:sldId id="375" r:id="rId101"/>
    <p:sldId id="376" r:id="rId102"/>
    <p:sldId id="377" r:id="rId103"/>
    <p:sldId id="378" r:id="rId104"/>
    <p:sldId id="379" r:id="rId105"/>
    <p:sldId id="380" r:id="rId106"/>
    <p:sldId id="381" r:id="rId107"/>
    <p:sldId id="382" r:id="rId108"/>
    <p:sldId id="383" r:id="rId109"/>
    <p:sldId id="384" r:id="rId110"/>
    <p:sldId id="385" r:id="rId111"/>
    <p:sldId id="386" r:id="rId112"/>
    <p:sldId id="387" r:id="rId113"/>
    <p:sldId id="388" r:id="rId114"/>
    <p:sldId id="389" r:id="rId115"/>
    <p:sldId id="390" r:id="rId116"/>
    <p:sldId id="391" r:id="rId117"/>
    <p:sldId id="392" r:id="rId118"/>
    <p:sldId id="393" r:id="rId119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318" autoAdjust="0"/>
    <p:restoredTop sz="94790" autoAdjust="0"/>
  </p:normalViewPr>
  <p:slideViewPr>
    <p:cSldViewPr>
      <p:cViewPr varScale="1">
        <p:scale>
          <a:sx n="77" d="100"/>
          <a:sy n="77" d="100"/>
        </p:scale>
        <p:origin x="389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theme" Target="theme/theme1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24" Type="http://schemas.openxmlformats.org/officeDocument/2006/relationships/tableStyles" Target="tableStyles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44" Type="http://schemas.openxmlformats.org/officeDocument/2006/relationships/slide" Target="slides/slide42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presProps" Target="presProps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slide" Target="slides/slide11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52" Type="http://schemas.openxmlformats.org/officeDocument/2006/relationships/slide" Target="slides/slide50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06FCF-DFC0-4ACE-95D6-7DE13FDC2E68}" type="datetimeFigureOut">
              <a:rPr lang="bg-BG" smtClean="0"/>
              <a:t>22.3.2020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CCE3C2-30FF-4E21-AFAA-D594CA5B425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76084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CE3C2-30FF-4E21-AFAA-D594CA5B4250}" type="slidenum">
              <a:rPr lang="bg-BG" smtClean="0"/>
              <a:t>24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11362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bg-BG" altLang="bg-BG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AB0954-E8FD-473D-B0E5-61B1B1A5B69E}" type="slidenum">
              <a:rPr kumimoji="0" lang="bg-BG" alt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bg-BG" altLang="bg-BG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711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bg-BG" altLang="bg-BG" smtClean="0"/>
              <a:t>В някои случаи напрегнатостта е много силна и може да стигне до психомоторна психомоторна възбуда/ажитация</a:t>
            </a: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192440-89CC-4081-BFE6-2AC371638538}" type="slidenum">
              <a:rPr kumimoji="0" lang="bg-BG" alt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bg-BG" altLang="bg-BG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40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bg-BG" altLang="bg-BG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A1E73B-0E53-4306-BDFA-FF6A3AA1F1A3}" type="slidenum">
              <a:rPr kumimoji="0" lang="bg-BG" alt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115</a:t>
            </a:fld>
            <a:endParaRPr kumimoji="0" lang="bg-BG" altLang="bg-BG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846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4F042-8946-4075-9C8C-5EC6541F603D}" type="datetimeFigureOut">
              <a:rPr lang="bg-BG" smtClean="0"/>
              <a:pPr/>
              <a:t>22.3.2020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2FED-6453-4690-8266-11375E06827F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4F042-8946-4075-9C8C-5EC6541F603D}" type="datetimeFigureOut">
              <a:rPr lang="bg-BG" smtClean="0"/>
              <a:pPr/>
              <a:t>22.3.2020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2FED-6453-4690-8266-11375E06827F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4F042-8946-4075-9C8C-5EC6541F603D}" type="datetimeFigureOut">
              <a:rPr lang="bg-BG" smtClean="0"/>
              <a:pPr/>
              <a:t>22.3.2020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2FED-6453-4690-8266-11375E06827F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9E542F-72B6-4C44-B17D-975693A4A12F}" type="datetimeFigureOut">
              <a:rPr kumimoji="0" lang="bg-BG" sz="1000" b="0" i="0" u="none" strike="noStrike" kern="1200" cap="none" spc="0" normalizeH="0" baseline="0" noProof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22.3.2020 г.</a:t>
            </a:fld>
            <a:endParaRPr kumimoji="0" lang="bg-BG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C4187C-CFAE-4BB1-9791-264AB087B85B}" type="slidenum">
              <a:rPr kumimoji="0" lang="bg-BG" altLang="bg-BG" sz="1000" b="0" i="0" u="none" strike="noStrike" kern="1200" cap="none" spc="0" normalizeH="0" baseline="0" noProof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g-BG" altLang="bg-BG" sz="1000" b="0" i="0" u="none" strike="noStrike" kern="1200" cap="none" spc="0" normalizeH="0" baseline="0" noProof="0" smtClean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453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5AEE79-D0BE-4AA9-87E5-FF83B95FD87E}" type="datetimeFigureOut">
              <a:rPr kumimoji="0" lang="bg-BG" sz="1000" b="0" i="0" u="none" strike="noStrike" kern="1200" cap="none" spc="0" normalizeH="0" baseline="0" noProof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22.3.2020 г.</a:t>
            </a:fld>
            <a:endParaRPr kumimoji="0" lang="bg-BG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9599BB-E0F5-4EE9-82A2-FD039AE8E1EF}" type="slidenum">
              <a:rPr kumimoji="0" lang="bg-BG" altLang="bg-BG" sz="1000" b="0" i="0" u="none" strike="noStrike" kern="1200" cap="none" spc="0" normalizeH="0" baseline="0" noProof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g-BG" altLang="bg-BG" sz="1000" b="0" i="0" u="none" strike="noStrike" kern="1200" cap="none" spc="0" normalizeH="0" baseline="0" noProof="0" smtClean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396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Arial" panose="020B0604020202020204" pitchFamily="34" charset="0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07CEA0-29ED-4673-9556-754DAA4249F8}" type="datetimeFigureOut">
              <a:rPr kumimoji="0" lang="bg-BG" sz="1000" b="0" i="0" u="none" strike="noStrike" kern="1200" cap="none" spc="0" normalizeH="0" baseline="0" noProof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22.3.2020 г.</a:t>
            </a:fld>
            <a:endParaRPr kumimoji="0" lang="bg-BG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FA3140-3657-45C3-A278-9B95BC4956E1}" type="slidenum">
              <a:rPr kumimoji="0" lang="bg-BG" altLang="bg-BG" sz="1000" b="0" i="0" u="none" strike="noStrike" kern="1200" cap="none" spc="0" normalizeH="0" baseline="0" noProof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g-BG" altLang="bg-BG" sz="1000" b="0" i="0" u="none" strike="noStrike" kern="1200" cap="none" spc="0" normalizeH="0" baseline="0" noProof="0" smtClean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9699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7E8C8C-3EC2-4353-AE82-EAD8D231B7B5}" type="datetimeFigureOut">
              <a:rPr kumimoji="0" lang="bg-BG" sz="1000" b="0" i="0" u="none" strike="noStrike" kern="1200" cap="none" spc="0" normalizeH="0" baseline="0" noProof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22.3.2020 г.</a:t>
            </a:fld>
            <a:endParaRPr kumimoji="0" lang="bg-BG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48B158-0DA8-45C6-B5DA-D24B348F6E2F}" type="slidenum">
              <a:rPr kumimoji="0" lang="bg-BG" altLang="bg-BG" sz="1000" b="0" i="0" u="none" strike="noStrike" kern="1200" cap="none" spc="0" normalizeH="0" baseline="0" noProof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g-BG" altLang="bg-BG" sz="1000" b="0" i="0" u="none" strike="noStrike" kern="1200" cap="none" spc="0" normalizeH="0" baseline="0" noProof="0" smtClean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125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704D6E-CD72-4D9E-B84A-D301004BFCFE}" type="datetimeFigureOut">
              <a:rPr kumimoji="0" lang="bg-BG" sz="1000" b="0" i="0" u="none" strike="noStrike" kern="1200" cap="none" spc="0" normalizeH="0" baseline="0" noProof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22.3.2020 г.</a:t>
            </a:fld>
            <a:endParaRPr kumimoji="0" lang="bg-BG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EC458-83FD-4E6F-8D2C-AB56376BCC57}" type="slidenum">
              <a:rPr kumimoji="0" lang="bg-BG" altLang="bg-BG" sz="1000" b="0" i="0" u="none" strike="noStrike" kern="1200" cap="none" spc="0" normalizeH="0" baseline="0" noProof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g-BG" altLang="bg-BG" sz="1000" b="0" i="0" u="none" strike="noStrike" kern="1200" cap="none" spc="0" normalizeH="0" baseline="0" noProof="0" smtClean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8732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5274B5-0A33-435E-89FB-E0578DA7A8CF}" type="datetimeFigureOut">
              <a:rPr kumimoji="0" lang="bg-BG" sz="1000" b="0" i="0" u="none" strike="noStrike" kern="1200" cap="none" spc="0" normalizeH="0" baseline="0" noProof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22.3.2020 г.</a:t>
            </a:fld>
            <a:endParaRPr kumimoji="0" lang="bg-BG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795B62-1381-403B-9B62-540B198D272D}" type="slidenum">
              <a:rPr kumimoji="0" lang="bg-BG" altLang="bg-BG" sz="1000" b="0" i="0" u="none" strike="noStrike" kern="1200" cap="none" spc="0" normalizeH="0" baseline="0" noProof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g-BG" altLang="bg-BG" sz="1000" b="0" i="0" u="none" strike="noStrike" kern="1200" cap="none" spc="0" normalizeH="0" baseline="0" noProof="0" smtClean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6519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3" name="Group 1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 useBgFill="1">
          <p:nvSpPr>
            <p:cNvPr id="8" name="Freeform 25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2049A3-1DF8-4008-B06C-18449E8F539D}" type="datetimeFigureOut">
              <a:rPr kumimoji="0" lang="bg-BG" sz="1000" b="0" i="0" u="none" strike="noStrike" kern="1200" cap="none" spc="0" normalizeH="0" baseline="0" noProof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22.3.2020 г.</a:t>
            </a:fld>
            <a:endParaRPr kumimoji="0" lang="bg-BG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BE94CD-2C3F-4253-9DFC-8BBAD7A39214}" type="slidenum">
              <a:rPr kumimoji="0" lang="bg-BG" altLang="bg-BG" sz="1000" b="0" i="0" u="none" strike="noStrike" kern="1200" cap="none" spc="0" normalizeH="0" baseline="0" noProof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g-BG" altLang="bg-BG" sz="1000" b="0" i="0" u="none" strike="noStrike" kern="1200" cap="none" spc="0" normalizeH="0" baseline="0" noProof="0" smtClean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9725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 useBgFill="1">
          <p:nvSpPr>
            <p:cNvPr id="11" name="Freeform 25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CE041D-0D55-4DEA-8381-F4D7759E7AAE}" type="datetimeFigureOut">
              <a:rPr kumimoji="0" lang="bg-BG" sz="1000" b="0" i="0" u="none" strike="noStrike" kern="1200" cap="none" spc="0" normalizeH="0" baseline="0" noProof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22.3.2020 г.</a:t>
            </a:fld>
            <a:endParaRPr kumimoji="0" lang="bg-BG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613873-F036-4365-BF68-518BF363C18B}" type="slidenum">
              <a:rPr kumimoji="0" lang="bg-BG" altLang="bg-BG" sz="1000" b="0" i="0" u="none" strike="noStrike" kern="1200" cap="none" spc="0" normalizeH="0" baseline="0" noProof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g-BG" altLang="bg-BG" sz="1000" b="0" i="0" u="none" strike="noStrike" kern="1200" cap="none" spc="0" normalizeH="0" baseline="0" noProof="0" smtClean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210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4F042-8946-4075-9C8C-5EC6541F603D}" type="datetimeFigureOut">
              <a:rPr lang="bg-BG" smtClean="0"/>
              <a:pPr/>
              <a:t>22.3.2020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2FED-6453-4690-8266-11375E06827F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6" name="Group 15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 useBgFill="1">
          <p:nvSpPr>
            <p:cNvPr id="11" name="Freeform 2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E42487-1407-4FFE-8F33-442E42C5D22D}" type="datetimeFigureOut">
              <a:rPr kumimoji="0" lang="bg-BG" sz="1000" b="0" i="0" u="none" strike="noStrike" kern="1200" cap="none" spc="0" normalizeH="0" baseline="0" noProof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22.3.2020 г.</a:t>
            </a:fld>
            <a:endParaRPr kumimoji="0" lang="bg-BG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981EFA-D298-48F9-9686-C3751D2C22B0}" type="slidenum">
              <a:rPr kumimoji="0" lang="bg-BG" altLang="bg-BG" sz="1000" b="0" i="0" u="none" strike="noStrike" kern="1200" cap="none" spc="0" normalizeH="0" baseline="0" noProof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g-BG" altLang="bg-BG" sz="1000" b="0" i="0" u="none" strike="noStrike" kern="1200" cap="none" spc="0" normalizeH="0" baseline="0" noProof="0" smtClean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124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EE5E1B-21C3-4253-906C-CC9AA7EA0F12}" type="datetimeFigureOut">
              <a:rPr kumimoji="0" lang="bg-BG" sz="1000" b="0" i="0" u="none" strike="noStrike" kern="1200" cap="none" spc="0" normalizeH="0" baseline="0" noProof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22.3.2020 г.</a:t>
            </a:fld>
            <a:endParaRPr kumimoji="0" lang="bg-BG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22A5D1-8442-49A7-8F04-C8AF4190C9AE}" type="slidenum">
              <a:rPr kumimoji="0" lang="bg-BG" altLang="bg-BG" sz="1000" b="0" i="0" u="none" strike="noStrike" kern="1200" cap="none" spc="0" normalizeH="0" baseline="0" noProof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g-BG" altLang="bg-BG" sz="1000" b="0" i="0" u="none" strike="noStrike" kern="1200" cap="none" spc="0" normalizeH="0" baseline="0" noProof="0" smtClean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2335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5" name="Group 1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 useBgFill="1">
          <p:nvSpPr>
            <p:cNvPr id="10" name="Freeform 25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0A060A-493D-4C93-9B52-A9B1A64DF552}" type="datetimeFigureOut">
              <a:rPr kumimoji="0" lang="bg-BG" sz="1000" b="0" i="0" u="none" strike="noStrike" kern="1200" cap="none" spc="0" normalizeH="0" baseline="0" noProof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22.3.2020 г.</a:t>
            </a:fld>
            <a:endParaRPr kumimoji="0" lang="bg-BG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AAF48E-F499-4598-B0C0-79B85FDAACC6}" type="slidenum">
              <a:rPr kumimoji="0" lang="bg-BG" altLang="bg-BG" sz="1000" b="0" i="0" u="none" strike="noStrike" kern="1200" cap="none" spc="0" normalizeH="0" baseline="0" noProof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g-BG" altLang="bg-BG" sz="1000" b="0" i="0" u="none" strike="noStrike" kern="1200" cap="none" spc="0" normalizeH="0" baseline="0" noProof="0" smtClean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139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4F042-8946-4075-9C8C-5EC6541F603D}" type="datetimeFigureOut">
              <a:rPr lang="bg-BG" smtClean="0"/>
              <a:pPr/>
              <a:t>22.3.2020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2FED-6453-4690-8266-11375E06827F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4F042-8946-4075-9C8C-5EC6541F603D}" type="datetimeFigureOut">
              <a:rPr lang="bg-BG" smtClean="0"/>
              <a:pPr/>
              <a:t>22.3.2020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2FED-6453-4690-8266-11375E06827F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4F042-8946-4075-9C8C-5EC6541F603D}" type="datetimeFigureOut">
              <a:rPr lang="bg-BG" smtClean="0"/>
              <a:pPr/>
              <a:t>22.3.2020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2FED-6453-4690-8266-11375E06827F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4F042-8946-4075-9C8C-5EC6541F603D}" type="datetimeFigureOut">
              <a:rPr lang="bg-BG" smtClean="0"/>
              <a:pPr/>
              <a:t>22.3.2020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2FED-6453-4690-8266-11375E06827F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4F042-8946-4075-9C8C-5EC6541F603D}" type="datetimeFigureOut">
              <a:rPr lang="bg-BG" smtClean="0"/>
              <a:pPr/>
              <a:t>22.3.2020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2FED-6453-4690-8266-11375E06827F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4F042-8946-4075-9C8C-5EC6541F603D}" type="datetimeFigureOut">
              <a:rPr lang="bg-BG" smtClean="0"/>
              <a:pPr/>
              <a:t>22.3.2020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2FED-6453-4690-8266-11375E06827F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4F042-8946-4075-9C8C-5EC6541F603D}" type="datetimeFigureOut">
              <a:rPr lang="bg-BG" smtClean="0"/>
              <a:pPr/>
              <a:t>22.3.2020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2FED-6453-4690-8266-11375E06827F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4F042-8946-4075-9C8C-5EC6541F603D}" type="datetimeFigureOut">
              <a:rPr lang="bg-BG" smtClean="0"/>
              <a:pPr/>
              <a:t>22.3.2020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62FED-6453-4690-8266-11375E06827F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C0A86B-A4B8-4BCC-B27A-0A157CCB479D}" type="datetimeFigureOut">
              <a:rPr kumimoji="0" lang="bg-BG" sz="1000" b="0" i="0" u="none" strike="noStrike" kern="1200" cap="none" spc="0" normalizeH="0" baseline="0" noProof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22.3.2020 г.</a:t>
            </a:fld>
            <a:endParaRPr kumimoji="0" lang="bg-BG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2EB0B1-D486-4BAC-9FC5-1543D95347E3}" type="slidenum">
              <a:rPr kumimoji="0" lang="bg-BG" altLang="bg-BG" sz="1000" b="0" i="0" u="none" strike="noStrike" kern="1200" cap="none" spc="0" normalizeH="0" baseline="0" noProof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g-BG" altLang="bg-BG" sz="1000" b="0" i="0" u="none" strike="noStrike" kern="1200" cap="none" spc="0" normalizeH="0" baseline="0" noProof="0" smtClean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text styles</a:t>
            </a:r>
          </a:p>
          <a:p>
            <a:pPr lvl="1"/>
            <a:r>
              <a:rPr lang="en-US" altLang="bg-BG" smtClean="0"/>
              <a:t>Second level</a:t>
            </a:r>
          </a:p>
          <a:p>
            <a:pPr lvl="2"/>
            <a:r>
              <a:rPr lang="en-US" altLang="bg-BG" smtClean="0"/>
              <a:t>Third level</a:t>
            </a:r>
          </a:p>
          <a:p>
            <a:pPr lvl="3"/>
            <a:r>
              <a:rPr lang="en-US" altLang="bg-BG" smtClean="0"/>
              <a:t>Fourth level</a:t>
            </a:r>
          </a:p>
          <a:p>
            <a:pPr lvl="4"/>
            <a:r>
              <a:rPr lang="en-US" altLang="bg-BG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020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bg-BG" sz="3000" b="1" dirty="0" smtClean="0"/>
              <a:t>НЕВРОТИЧНИ, СВЪРЗАНИ СЪС СТРЕС И СОМАТОФОРМИНИ РАЗСТРОЙСТВА – ОПРЕДЕЛЕНИЕ, ЕПИДЕМИОЛОГИЯ, ЕТИОПАТОГЕНЕТИЧНИ ФАКТОРИ, КЛИНИЧНИ ПРОЯВИ, ЛЕЧЕНИЕ.</a:t>
            </a:r>
            <a:endParaRPr lang="bg-BG" sz="3000" b="1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31640" y="4221088"/>
            <a:ext cx="6400800" cy="1752600"/>
          </a:xfrm>
        </p:spPr>
        <p:txBody>
          <a:bodyPr/>
          <a:lstStyle/>
          <a:p>
            <a:r>
              <a:rPr lang="bg-BG" dirty="0" smtClean="0"/>
              <a:t>Доц. Д-р К. Стойчев, </a:t>
            </a:r>
          </a:p>
          <a:p>
            <a:r>
              <a:rPr lang="bg-BG" dirty="0" smtClean="0"/>
              <a:t>Катедра „Психиатрия и медицинска </a:t>
            </a:r>
            <a:r>
              <a:rPr lang="bg-BG" dirty="0" err="1" smtClean="0"/>
              <a:t>психиология</a:t>
            </a:r>
            <a:r>
              <a:rPr lang="bg-BG" dirty="0" smtClean="0"/>
              <a:t>“ </a:t>
            </a:r>
            <a:r>
              <a:rPr lang="bg-BG" dirty="0"/>
              <a:t>-</a:t>
            </a:r>
            <a:r>
              <a:rPr lang="bg-BG" dirty="0" smtClean="0"/>
              <a:t> МУ-Плевен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bg-BG" b="1" dirty="0" smtClean="0"/>
              <a:t>Епидемиология – паническо разстройство</a:t>
            </a:r>
            <a:endParaRPr lang="bg-BG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bg-BG" dirty="0" smtClean="0"/>
              <a:t>Приема се, че ПР се наблюдава в рамките на </a:t>
            </a:r>
            <a:r>
              <a:rPr lang="bg-BG" b="1" dirty="0" smtClean="0"/>
              <a:t>1.5-3.5%</a:t>
            </a:r>
            <a:r>
              <a:rPr lang="bg-BG" dirty="0" smtClean="0"/>
              <a:t> от общата популация или средно </a:t>
            </a:r>
            <a:r>
              <a:rPr lang="bg-BG" b="1" dirty="0" smtClean="0"/>
              <a:t>2%</a:t>
            </a:r>
            <a:r>
              <a:rPr lang="bg-BG" dirty="0" smtClean="0"/>
              <a:t>. </a:t>
            </a:r>
          </a:p>
          <a:p>
            <a:r>
              <a:rPr lang="bg-BG" dirty="0" smtClean="0"/>
              <a:t>Съотношението жени/мъже е 2:1, а при комбинация на </a:t>
            </a:r>
            <a:r>
              <a:rPr lang="bg-BG" dirty="0" err="1" smtClean="0"/>
              <a:t>агорафобия</a:t>
            </a:r>
            <a:r>
              <a:rPr lang="bg-BG" dirty="0" smtClean="0"/>
              <a:t> с ПР съотношението нараства на 3:1. </a:t>
            </a:r>
          </a:p>
          <a:p>
            <a:r>
              <a:rPr lang="bg-BG" b="1" dirty="0" smtClean="0"/>
              <a:t>Началото</a:t>
            </a:r>
            <a:r>
              <a:rPr lang="bg-BG" dirty="0" smtClean="0"/>
              <a:t> е обикновено в средата на 20-те години от живота (между 20 и 30 год. </a:t>
            </a:r>
            <a:r>
              <a:rPr lang="bg-BG" smtClean="0"/>
              <a:t>възраст).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Content Placeholder 1"/>
          <p:cNvSpPr>
            <a:spLocks noGrp="1"/>
          </p:cNvSpPr>
          <p:nvPr>
            <p:ph idx="1"/>
          </p:nvPr>
        </p:nvSpPr>
        <p:spPr>
          <a:xfrm>
            <a:off x="871538" y="1628775"/>
            <a:ext cx="7408862" cy="4497388"/>
          </a:xfrm>
        </p:spPr>
        <p:txBody>
          <a:bodyPr/>
          <a:lstStyle/>
          <a:p>
            <a:pPr>
              <a:defRPr/>
            </a:pPr>
            <a:r>
              <a:rPr lang="bg-BG" altLang="bg-BG" sz="2000" dirty="0" smtClean="0"/>
              <a:t>Кокаинът е </a:t>
            </a:r>
            <a:r>
              <a:rPr lang="bg-BG" altLang="bg-BG" sz="2000" dirty="0"/>
              <a:t>а</a:t>
            </a:r>
            <a:r>
              <a:rPr lang="bg-BG" altLang="bg-BG" sz="2000" dirty="0" smtClean="0"/>
              <a:t>лкалоид, извличан от листата на растението </a:t>
            </a:r>
            <a:r>
              <a:rPr lang="en-US" altLang="bg-BG" sz="2000" dirty="0" err="1" smtClean="0"/>
              <a:t>erythroxylum</a:t>
            </a:r>
            <a:r>
              <a:rPr lang="en-US" altLang="bg-BG" sz="2000" dirty="0" smtClean="0"/>
              <a:t> coca</a:t>
            </a:r>
            <a:r>
              <a:rPr lang="ru-RU" altLang="bg-BG" sz="2000" dirty="0" smtClean="0"/>
              <a:t>. </a:t>
            </a:r>
            <a:r>
              <a:rPr lang="ru-RU" altLang="bg-BG" sz="2000" dirty="0" err="1" smtClean="0"/>
              <a:t>Кокаиновият</a:t>
            </a:r>
            <a:r>
              <a:rPr lang="ru-RU" altLang="bg-BG" sz="2000" dirty="0" smtClean="0"/>
              <a:t> </a:t>
            </a:r>
            <a:r>
              <a:rPr lang="ru-RU" altLang="bg-BG" sz="2000" dirty="0" err="1" smtClean="0"/>
              <a:t>хидрохлорид</a:t>
            </a:r>
            <a:r>
              <a:rPr lang="ru-RU" altLang="bg-BG" sz="2000" dirty="0" smtClean="0"/>
              <a:t> е кристален </a:t>
            </a:r>
            <a:r>
              <a:rPr lang="ru-RU" altLang="bg-BG" sz="2000" dirty="0" err="1" smtClean="0"/>
              <a:t>бял</a:t>
            </a:r>
            <a:r>
              <a:rPr lang="ru-RU" altLang="bg-BG" sz="2000" dirty="0" smtClean="0"/>
              <a:t> прах </a:t>
            </a:r>
            <a:r>
              <a:rPr lang="ru-RU" altLang="bg-BG" sz="2000" dirty="0" err="1" smtClean="0"/>
              <a:t>разтворим</a:t>
            </a:r>
            <a:r>
              <a:rPr lang="ru-RU" altLang="bg-BG" sz="2000" dirty="0" smtClean="0"/>
              <a:t> </a:t>
            </a:r>
            <a:r>
              <a:rPr lang="ru-RU" altLang="bg-BG" sz="2000" dirty="0" err="1" smtClean="0"/>
              <a:t>във</a:t>
            </a:r>
            <a:r>
              <a:rPr lang="ru-RU" altLang="bg-BG" sz="2000" dirty="0" smtClean="0"/>
              <a:t> вода, </a:t>
            </a:r>
            <a:r>
              <a:rPr lang="ru-RU" altLang="bg-BG" sz="2000" dirty="0" err="1" smtClean="0"/>
              <a:t>който</a:t>
            </a:r>
            <a:r>
              <a:rPr lang="ru-RU" altLang="bg-BG" sz="2000" dirty="0" smtClean="0"/>
              <a:t> </a:t>
            </a:r>
            <a:r>
              <a:rPr lang="ru-RU" altLang="bg-BG" sz="2000" dirty="0" err="1" smtClean="0"/>
              <a:t>лесно</a:t>
            </a:r>
            <a:r>
              <a:rPr lang="ru-RU" altLang="bg-BG" sz="2000" dirty="0" smtClean="0"/>
              <a:t> се </a:t>
            </a:r>
            <a:r>
              <a:rPr lang="ru-RU" altLang="bg-BG" sz="2000" dirty="0" err="1" smtClean="0"/>
              <a:t>абсорбира</a:t>
            </a:r>
            <a:r>
              <a:rPr lang="ru-RU" altLang="bg-BG" sz="2000" dirty="0" smtClean="0"/>
              <a:t> при </a:t>
            </a:r>
            <a:r>
              <a:rPr lang="ru-RU" altLang="bg-BG" sz="2000" dirty="0" err="1" smtClean="0"/>
              <a:t>смъркане</a:t>
            </a:r>
            <a:r>
              <a:rPr lang="ru-RU" altLang="bg-BG" sz="2000" dirty="0" smtClean="0"/>
              <a:t> и </a:t>
            </a:r>
            <a:r>
              <a:rPr lang="ru-RU" altLang="bg-BG" sz="2000" dirty="0" err="1" smtClean="0"/>
              <a:t>инжектиране</a:t>
            </a:r>
            <a:r>
              <a:rPr lang="ru-RU" altLang="bg-BG" sz="2000" dirty="0" smtClean="0"/>
              <a:t>. </a:t>
            </a:r>
            <a:r>
              <a:rPr lang="ru-RU" altLang="bg-BG" sz="2000" dirty="0" err="1" smtClean="0"/>
              <a:t>Свободната</a:t>
            </a:r>
            <a:r>
              <a:rPr lang="ru-RU" altLang="bg-BG" sz="2000" dirty="0" smtClean="0"/>
              <a:t> база на кокаина (</a:t>
            </a:r>
            <a:r>
              <a:rPr lang="en-US" altLang="bg-BG" sz="2000" dirty="0" smtClean="0"/>
              <a:t>“</a:t>
            </a:r>
            <a:r>
              <a:rPr lang="bg-BG" altLang="bg-BG" sz="2000" dirty="0" err="1" smtClean="0"/>
              <a:t>крек</a:t>
            </a:r>
            <a:r>
              <a:rPr lang="bg-BG" altLang="bg-BG" sz="2000" dirty="0" smtClean="0"/>
              <a:t>”) се получава при загряването му в алкален разтвор и обикновено се пуши или </a:t>
            </a:r>
            <a:r>
              <a:rPr lang="bg-BG" altLang="bg-BG" sz="2000" dirty="0" err="1" smtClean="0"/>
              <a:t>инхалира</a:t>
            </a:r>
            <a:r>
              <a:rPr lang="bg-BG" altLang="bg-BG" sz="2000" dirty="0" smtClean="0"/>
              <a:t>. Той се абсорбира по-бързо и поради това има по-голям потенциал за създаване на зависимост. Структурно е близък до </a:t>
            </a:r>
            <a:r>
              <a:rPr lang="bg-BG" altLang="bg-BG" sz="2000" dirty="0" err="1" smtClean="0"/>
              <a:t>амфетамина</a:t>
            </a:r>
            <a:r>
              <a:rPr lang="bg-BG" altLang="bg-BG" sz="2000" dirty="0" smtClean="0"/>
              <a:t>, но е значително по-силен и ефективен. </a:t>
            </a:r>
            <a:r>
              <a:rPr lang="ru-RU" altLang="bg-BG" sz="2000" dirty="0" err="1" smtClean="0"/>
              <a:t>Амфетамините</a:t>
            </a:r>
            <a:r>
              <a:rPr lang="ru-RU" altLang="bg-BG" sz="2000" dirty="0" smtClean="0"/>
              <a:t> се </a:t>
            </a:r>
            <a:r>
              <a:rPr lang="ru-RU" altLang="bg-BG" sz="2000" dirty="0" err="1" smtClean="0"/>
              <a:t>приемат</a:t>
            </a:r>
            <a:r>
              <a:rPr lang="ru-RU" altLang="bg-BG" sz="2000" dirty="0" smtClean="0"/>
              <a:t> чрез </a:t>
            </a:r>
            <a:r>
              <a:rPr lang="ru-RU" altLang="bg-BG" sz="2000" dirty="0" err="1" smtClean="0"/>
              <a:t>смъркане</a:t>
            </a:r>
            <a:r>
              <a:rPr lang="ru-RU" altLang="bg-BG" sz="2000" dirty="0" smtClean="0"/>
              <a:t>, </a:t>
            </a:r>
            <a:r>
              <a:rPr lang="ru-RU" altLang="bg-BG" sz="2000" dirty="0" err="1" smtClean="0"/>
              <a:t>пушене</a:t>
            </a:r>
            <a:r>
              <a:rPr lang="ru-RU" altLang="bg-BG" sz="2000" dirty="0" smtClean="0"/>
              <a:t>, </a:t>
            </a:r>
            <a:r>
              <a:rPr lang="ru-RU" altLang="bg-BG" sz="2000" dirty="0" err="1" smtClean="0"/>
              <a:t>инжектиране</a:t>
            </a:r>
            <a:r>
              <a:rPr lang="ru-RU" altLang="bg-BG" sz="2000" dirty="0" smtClean="0"/>
              <a:t> или </a:t>
            </a:r>
            <a:r>
              <a:rPr lang="ru-RU" altLang="bg-BG" sz="2000" dirty="0" err="1" smtClean="0"/>
              <a:t>през</a:t>
            </a:r>
            <a:r>
              <a:rPr lang="ru-RU" altLang="bg-BG" sz="2000" dirty="0" smtClean="0"/>
              <a:t> </a:t>
            </a:r>
            <a:r>
              <a:rPr lang="ru-RU" altLang="bg-BG" sz="2000" dirty="0" err="1" smtClean="0"/>
              <a:t>устата</a:t>
            </a:r>
            <a:r>
              <a:rPr lang="ru-RU" altLang="bg-BG" sz="2000" dirty="0" smtClean="0"/>
              <a:t>, </a:t>
            </a:r>
            <a:r>
              <a:rPr lang="ru-RU" altLang="bg-BG" sz="2000" dirty="0" err="1" smtClean="0"/>
              <a:t>включително</a:t>
            </a:r>
            <a:r>
              <a:rPr lang="ru-RU" altLang="bg-BG" sz="2000" dirty="0" smtClean="0"/>
              <a:t> и чрез «</a:t>
            </a:r>
            <a:r>
              <a:rPr lang="ru-RU" altLang="bg-BG" sz="2000" dirty="0" err="1" smtClean="0"/>
              <a:t>втъркване</a:t>
            </a:r>
            <a:r>
              <a:rPr lang="ru-RU" altLang="bg-BG" sz="2000" dirty="0" smtClean="0"/>
              <a:t>» </a:t>
            </a:r>
            <a:r>
              <a:rPr lang="ru-RU" altLang="bg-BG" sz="2000" dirty="0" err="1" smtClean="0"/>
              <a:t>във</a:t>
            </a:r>
            <a:r>
              <a:rPr lang="ru-RU" altLang="bg-BG" sz="2000" dirty="0" smtClean="0"/>
              <a:t> </a:t>
            </a:r>
            <a:r>
              <a:rPr lang="ru-RU" altLang="bg-BG" sz="2000" dirty="0" err="1" smtClean="0"/>
              <a:t>венците</a:t>
            </a:r>
            <a:r>
              <a:rPr lang="ru-RU" altLang="bg-BG" sz="2000" dirty="0" smtClean="0"/>
              <a:t>. </a:t>
            </a:r>
          </a:p>
          <a:p>
            <a:pPr>
              <a:defRPr/>
            </a:pPr>
            <a:r>
              <a:rPr lang="ru-RU" altLang="bg-BG" sz="2000" dirty="0" err="1" smtClean="0"/>
              <a:t>Началото</a:t>
            </a:r>
            <a:r>
              <a:rPr lang="ru-RU" altLang="bg-BG" sz="2000" dirty="0" smtClean="0"/>
              <a:t> на </a:t>
            </a:r>
            <a:r>
              <a:rPr lang="ru-RU" altLang="bg-BG" sz="2000" dirty="0" err="1" smtClean="0"/>
              <a:t>действието</a:t>
            </a:r>
            <a:r>
              <a:rPr lang="ru-RU" altLang="bg-BG" sz="2000" dirty="0" smtClean="0"/>
              <a:t> е </a:t>
            </a:r>
            <a:r>
              <a:rPr lang="ru-RU" altLang="bg-BG" sz="2000" dirty="0" err="1" smtClean="0"/>
              <a:t>бързо</a:t>
            </a:r>
            <a:r>
              <a:rPr lang="ru-RU" altLang="bg-BG" sz="2000" dirty="0" smtClean="0"/>
              <a:t>, в </a:t>
            </a:r>
            <a:r>
              <a:rPr lang="ru-RU" altLang="bg-BG" sz="2000" dirty="0" err="1" smtClean="0"/>
              <a:t>рамките</a:t>
            </a:r>
            <a:r>
              <a:rPr lang="ru-RU" altLang="bg-BG" sz="2000" dirty="0" smtClean="0"/>
              <a:t> на </a:t>
            </a:r>
            <a:r>
              <a:rPr lang="ru-RU" altLang="bg-BG" sz="2000" dirty="0" err="1" smtClean="0"/>
              <a:t>минути</a:t>
            </a:r>
            <a:r>
              <a:rPr lang="ru-RU" altLang="bg-BG" sz="2000" dirty="0" smtClean="0"/>
              <a:t> или </a:t>
            </a:r>
            <a:r>
              <a:rPr lang="ru-RU" altLang="bg-BG" sz="2000" dirty="0" err="1" smtClean="0"/>
              <a:t>дори</a:t>
            </a:r>
            <a:r>
              <a:rPr lang="ru-RU" altLang="bg-BG" sz="2000" dirty="0" smtClean="0"/>
              <a:t> </a:t>
            </a:r>
            <a:r>
              <a:rPr lang="ru-RU" altLang="bg-BG" sz="2000" dirty="0" err="1" smtClean="0"/>
              <a:t>секунди</a:t>
            </a:r>
            <a:r>
              <a:rPr lang="ru-RU" altLang="bg-BG" sz="2000" dirty="0" smtClean="0"/>
              <a:t> (за </a:t>
            </a:r>
            <a:r>
              <a:rPr lang="ru-RU" altLang="bg-BG" sz="2000" dirty="0" err="1" smtClean="0"/>
              <a:t>крек</a:t>
            </a:r>
            <a:r>
              <a:rPr lang="ru-RU" altLang="bg-BG" sz="2000" dirty="0" smtClean="0"/>
              <a:t>). </a:t>
            </a:r>
            <a:r>
              <a:rPr lang="ru-RU" altLang="bg-BG" sz="2000" dirty="0" err="1" smtClean="0"/>
              <a:t>Продължителността</a:t>
            </a:r>
            <a:r>
              <a:rPr lang="ru-RU" altLang="bg-BG" sz="2000" dirty="0" smtClean="0"/>
              <a:t> на </a:t>
            </a:r>
            <a:r>
              <a:rPr lang="ru-RU" altLang="bg-BG" sz="2000" dirty="0" err="1" smtClean="0"/>
              <a:t>ефекта</a:t>
            </a:r>
            <a:r>
              <a:rPr lang="ru-RU" altLang="bg-BG" sz="2000" dirty="0" smtClean="0"/>
              <a:t> е 30-90 мин. </a:t>
            </a:r>
          </a:p>
          <a:p>
            <a:pPr>
              <a:defRPr/>
            </a:pPr>
            <a:r>
              <a:rPr lang="bg-BG" altLang="bg-BG" sz="2000" dirty="0" err="1" smtClean="0"/>
              <a:t>Амфетамините</a:t>
            </a:r>
            <a:r>
              <a:rPr lang="bg-BG" altLang="bg-BG" sz="2000" dirty="0" smtClean="0"/>
              <a:t> и кокаинът се </a:t>
            </a:r>
            <a:r>
              <a:rPr lang="bg-BG" altLang="bg-BG" sz="2000" dirty="0" err="1" smtClean="0"/>
              <a:t>метаболизират</a:t>
            </a:r>
            <a:r>
              <a:rPr lang="bg-BG" altLang="bg-BG" sz="2000" dirty="0" smtClean="0"/>
              <a:t> основно в черния дроб</a:t>
            </a:r>
          </a:p>
          <a:p>
            <a:pPr marL="0" indent="0">
              <a:buFont typeface="Symbol" panose="05050102010706020507" pitchFamily="18" charset="2"/>
              <a:buNone/>
              <a:defRPr/>
            </a:pPr>
            <a:endParaRPr lang="bg-BG" altLang="bg-BG" sz="2000" dirty="0" smtClean="0"/>
          </a:p>
          <a:p>
            <a:pPr>
              <a:defRPr/>
            </a:pPr>
            <a:endParaRPr lang="bg-BG" altLang="bg-BG" sz="2000" dirty="0" smtClean="0"/>
          </a:p>
        </p:txBody>
      </p:sp>
      <p:sp>
        <p:nvSpPr>
          <p:cNvPr id="6963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bg-BG" smtClean="0"/>
              <a:t>Кокаин - фармакология</a:t>
            </a:r>
          </a:p>
        </p:txBody>
      </p:sp>
    </p:spTree>
    <p:extLst>
      <p:ext uri="{BB962C8B-B14F-4D97-AF65-F5344CB8AC3E}">
        <p14:creationId xmlns:p14="http://schemas.microsoft.com/office/powerpoint/2010/main" val="319685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4213" y="1628775"/>
            <a:ext cx="7848600" cy="4968875"/>
          </a:xfrm>
        </p:spPr>
        <p:txBody>
          <a:bodyPr/>
          <a:lstStyle/>
          <a:p>
            <a:pPr marL="0" indent="0">
              <a:buFont typeface="Symbol" panose="05050102010706020507" pitchFamily="18" charset="2"/>
              <a:buNone/>
              <a:defRPr/>
            </a:pPr>
            <a:endParaRPr lang="bg-BG" sz="2100" dirty="0"/>
          </a:p>
          <a:p>
            <a:pPr>
              <a:defRPr/>
            </a:pPr>
            <a:r>
              <a:rPr lang="bg-BG" sz="2100" dirty="0"/>
              <a:t>Протича с </a:t>
            </a:r>
            <a:r>
              <a:rPr lang="bg-BG" sz="2100" i="1" u="sng" dirty="0" smtClean="0"/>
              <a:t>поведенчески и възприятни разстройства</a:t>
            </a:r>
            <a:r>
              <a:rPr lang="bg-BG" sz="2100" dirty="0" smtClean="0"/>
              <a:t> </a:t>
            </a:r>
            <a:r>
              <a:rPr lang="bg-BG" sz="2100" dirty="0"/>
              <a:t>(еурофия и чувство за прилив на енергия, свръхбодрост, мегаломанни идеи и действия, предизвикателно и/или агресивно поведение, лабилно настроение, повтарящи се стереотипни действия, слухови, зрителни или тактилни илюзии и/или халюцинации, параноидни идеи, психомотрна ажитация или </a:t>
            </a:r>
            <a:r>
              <a:rPr lang="bg-BG" sz="2100" dirty="0" smtClean="0"/>
              <a:t>ретардация)</a:t>
            </a:r>
          </a:p>
          <a:p>
            <a:pPr>
              <a:defRPr/>
            </a:pPr>
            <a:r>
              <a:rPr lang="bg-BG" sz="2100" i="1" u="sng" dirty="0"/>
              <a:t>С</a:t>
            </a:r>
            <a:r>
              <a:rPr lang="bg-BG" sz="2100" i="1" u="sng" dirty="0" smtClean="0"/>
              <a:t>оматични </a:t>
            </a:r>
            <a:r>
              <a:rPr lang="bg-BG" sz="2100" i="1" u="sng" dirty="0"/>
              <a:t>симптоми</a:t>
            </a:r>
            <a:r>
              <a:rPr lang="bg-BG" sz="2100" dirty="0"/>
              <a:t> (тахикардия и понякога брадикардия, аритимия, хипертония или хипотония, изпотяване или студени тръпки, гадене или повръщане, загуба на тегло /при повтаряща се употреба/, мидриаза,  болки в гръдния кош, припадъци). </a:t>
            </a:r>
          </a:p>
          <a:p>
            <a:pPr>
              <a:defRPr/>
            </a:pPr>
            <a:endParaRPr lang="bg-BG" dirty="0"/>
          </a:p>
        </p:txBody>
      </p:sp>
      <p:sp>
        <p:nvSpPr>
          <p:cNvPr id="7065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bg-BG" b="1" smtClean="0"/>
              <a:t>Амфетамини и кокаин – остра интоксикация</a:t>
            </a:r>
          </a:p>
        </p:txBody>
      </p:sp>
    </p:spTree>
    <p:extLst>
      <p:ext uri="{BB962C8B-B14F-4D97-AF65-F5344CB8AC3E}">
        <p14:creationId xmlns:p14="http://schemas.microsoft.com/office/powerpoint/2010/main" val="13325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Content Placeholder 1"/>
          <p:cNvSpPr>
            <a:spLocks noGrp="1"/>
          </p:cNvSpPr>
          <p:nvPr>
            <p:ph idx="1"/>
          </p:nvPr>
        </p:nvSpPr>
        <p:spPr>
          <a:xfrm>
            <a:off x="871538" y="1844675"/>
            <a:ext cx="7408862" cy="4281488"/>
          </a:xfrm>
        </p:spPr>
        <p:txBody>
          <a:bodyPr/>
          <a:lstStyle/>
          <a:p>
            <a:r>
              <a:rPr lang="bg-BG" altLang="bg-BG" smtClean="0"/>
              <a:t>Най-честата диагноза при повечето от употребяващите. </a:t>
            </a:r>
          </a:p>
          <a:p>
            <a:r>
              <a:rPr lang="bg-BG" altLang="bg-BG" smtClean="0"/>
              <a:t>Налице са соматични и/или психични проблеми:</a:t>
            </a:r>
          </a:p>
          <a:p>
            <a:pPr lvl="1"/>
            <a:r>
              <a:rPr lang="bg-BG" altLang="bg-BG" smtClean="0"/>
              <a:t>безапетитие </a:t>
            </a:r>
          </a:p>
          <a:p>
            <a:pPr lvl="1"/>
            <a:r>
              <a:rPr lang="bg-BG" altLang="bg-BG" smtClean="0"/>
              <a:t>проблеми със съня и работоспособността</a:t>
            </a:r>
          </a:p>
          <a:p>
            <a:pPr lvl="1"/>
            <a:r>
              <a:rPr lang="bg-BG" altLang="bg-BG" smtClean="0"/>
              <a:t>психотични симптоми и др. </a:t>
            </a:r>
          </a:p>
          <a:p>
            <a:pPr lvl="1"/>
            <a:r>
              <a:rPr lang="bg-BG" altLang="bg-BG" smtClean="0"/>
              <a:t>агресивни действия довели до проблеми с правораздавателните органи и т.н.</a:t>
            </a:r>
          </a:p>
          <a:p>
            <a:endParaRPr lang="bg-BG" altLang="bg-BG" smtClean="0"/>
          </a:p>
        </p:txBody>
      </p:sp>
      <p:sp>
        <p:nvSpPr>
          <p:cNvPr id="7168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bg-BG" b="1" smtClean="0"/>
              <a:t>Амфетамини и кокаин – вредна употреба</a:t>
            </a:r>
          </a:p>
        </p:txBody>
      </p:sp>
    </p:spTree>
    <p:extLst>
      <p:ext uri="{BB962C8B-B14F-4D97-AF65-F5344CB8AC3E}">
        <p14:creationId xmlns:p14="http://schemas.microsoft.com/office/powerpoint/2010/main" val="26371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Content Placeholder 1"/>
          <p:cNvSpPr>
            <a:spLocks noGrp="1"/>
          </p:cNvSpPr>
          <p:nvPr>
            <p:ph idx="1"/>
          </p:nvPr>
        </p:nvSpPr>
        <p:spPr>
          <a:xfrm>
            <a:off x="871538" y="1844675"/>
            <a:ext cx="7408862" cy="4281488"/>
          </a:xfrm>
        </p:spPr>
        <p:txBody>
          <a:bodyPr/>
          <a:lstStyle/>
          <a:p>
            <a:r>
              <a:rPr lang="bg-BG" altLang="bg-BG" smtClean="0"/>
              <a:t>Открива се при 30-40 % от индивидите  използващи регулярно стимуланти в продължение на 3-4 години. По-голям риск има при употреба на амфетамин, метаамфетамин и кокаин, отколкото на </a:t>
            </a:r>
            <a:r>
              <a:rPr lang="en-US" altLang="bg-BG" smtClean="0"/>
              <a:t>MDMA. </a:t>
            </a:r>
            <a:endParaRPr lang="bg-BG" altLang="bg-BG" smtClean="0"/>
          </a:p>
          <a:p>
            <a:r>
              <a:rPr lang="bg-BG" altLang="bg-BG" smtClean="0"/>
              <a:t>Синдромът на зависимост е по-чест при мъже употребяващи стимулнати в големи дози, у индивиди приемащи веществата чрез смъркане или инжектиране, както и при пациенти с анамнеза за проблемна употреба на вещества и коморбидни психични разстройства. </a:t>
            </a:r>
          </a:p>
          <a:p>
            <a:endParaRPr lang="bg-BG" altLang="bg-BG" smtClean="0"/>
          </a:p>
        </p:txBody>
      </p:sp>
      <p:sp>
        <p:nvSpPr>
          <p:cNvPr id="7270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bg-BG" b="1" smtClean="0"/>
              <a:t>Амфетамини и кокаин – синдром на зависимост</a:t>
            </a:r>
          </a:p>
        </p:txBody>
      </p:sp>
    </p:spTree>
    <p:extLst>
      <p:ext uri="{BB962C8B-B14F-4D97-AF65-F5344CB8AC3E}">
        <p14:creationId xmlns:p14="http://schemas.microsoft.com/office/powerpoint/2010/main" val="129418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Content Placeholder 1"/>
          <p:cNvSpPr>
            <a:spLocks noGrp="1"/>
          </p:cNvSpPr>
          <p:nvPr>
            <p:ph idx="1"/>
          </p:nvPr>
        </p:nvSpPr>
        <p:spPr>
          <a:xfrm>
            <a:off x="900113" y="1557338"/>
            <a:ext cx="7408862" cy="4352925"/>
          </a:xfrm>
        </p:spPr>
        <p:txBody>
          <a:bodyPr/>
          <a:lstStyle/>
          <a:p>
            <a:r>
              <a:rPr lang="ru-RU" altLang="bg-BG" smtClean="0"/>
              <a:t>Времето му на изява зависи от употребявания стимулант. При амфетамините началото на абстинентните симптоми е 2 до 4 дни след последната употреба, пикът е на 7-10 ден, а общата продължителност е 2-4 седмици. При кокаина  симптомите започват 1-2 дни след последния прием, достигат максимум на 4-ти - 7-ми ден и продължават 1-2 седмици.</a:t>
            </a:r>
          </a:p>
          <a:p>
            <a:r>
              <a:rPr lang="ru-RU" altLang="bg-BG" smtClean="0"/>
              <a:t>Основните с-ми са отпадналост и летаргия, потиснато или дисфорично настроение и раздразнителност,  психомоторна ретардация или ажитация, интензивен крейвинг, повишен аппетит, инсомния или хиперсомния, странни или неприятни сънища. </a:t>
            </a:r>
          </a:p>
          <a:p>
            <a:endParaRPr lang="bg-BG" altLang="bg-BG" smtClean="0"/>
          </a:p>
          <a:p>
            <a:endParaRPr lang="bg-BG" altLang="bg-BG" smtClean="0"/>
          </a:p>
        </p:txBody>
      </p:sp>
      <p:sp>
        <p:nvSpPr>
          <p:cNvPr id="7373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bg-BG" b="1" smtClean="0"/>
              <a:t>Основни клинични диагнози – абстинентен синдром</a:t>
            </a:r>
          </a:p>
        </p:txBody>
      </p:sp>
    </p:spTree>
    <p:extLst>
      <p:ext uri="{BB962C8B-B14F-4D97-AF65-F5344CB8AC3E}">
        <p14:creationId xmlns:p14="http://schemas.microsoft.com/office/powerpoint/2010/main" val="1293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Content Placeholder 1"/>
          <p:cNvSpPr>
            <a:spLocks noGrp="1"/>
          </p:cNvSpPr>
          <p:nvPr>
            <p:ph idx="1"/>
          </p:nvPr>
        </p:nvSpPr>
        <p:spPr>
          <a:xfrm>
            <a:off x="871538" y="2060575"/>
            <a:ext cx="7408862" cy="4065588"/>
          </a:xfrm>
        </p:spPr>
        <p:txBody>
          <a:bodyPr/>
          <a:lstStyle/>
          <a:p>
            <a:r>
              <a:rPr lang="bg-BG" altLang="bg-BG" sz="2000" smtClean="0"/>
              <a:t>Зависимост се развива в около 30-40% от индивидите с регулярна употреба. Началото на употреба е най-често във възрастта 17-25 години, а зависимостта се развива след средно 3-4 годишен период на употреба, но има много вариации. </a:t>
            </a:r>
            <a:endParaRPr lang="bg-BG" altLang="bg-BG" sz="2000" b="1" smtClean="0"/>
          </a:p>
          <a:p>
            <a:r>
              <a:rPr lang="bg-BG" altLang="bg-BG" sz="2000" b="1" smtClean="0"/>
              <a:t>Протичането</a:t>
            </a:r>
            <a:r>
              <a:rPr lang="bg-BG" altLang="bg-BG" sz="2000" smtClean="0"/>
              <a:t> на амфетаминовата зависимост е обикновено хронично с периоди на въздържане от употреба и епизоди на релапс. </a:t>
            </a:r>
          </a:p>
          <a:p>
            <a:r>
              <a:rPr lang="bg-BG" altLang="bg-BG" sz="2000" smtClean="0"/>
              <a:t>Проспективни проучвания показват, че около 60% от пациентите продължават да са амфетаминово зависими в рамките на 3 годишен период на наблюдение, а смъртността е около 5% като най-чести причини за нея са злополуки, самоубийства и убийства и по-рядко кръвно преносими инфекции. </a:t>
            </a:r>
          </a:p>
        </p:txBody>
      </p:sp>
      <p:sp>
        <p:nvSpPr>
          <p:cNvPr id="7475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bg-BG" b="1" smtClean="0"/>
              <a:t>Амфетамини и амфетаминов тип стимуланти - протичане </a:t>
            </a:r>
          </a:p>
        </p:txBody>
      </p:sp>
    </p:spTree>
    <p:extLst>
      <p:ext uri="{BB962C8B-B14F-4D97-AF65-F5344CB8AC3E}">
        <p14:creationId xmlns:p14="http://schemas.microsoft.com/office/powerpoint/2010/main" val="33469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Content Placeholder 1"/>
          <p:cNvSpPr>
            <a:spLocks noGrp="1"/>
          </p:cNvSpPr>
          <p:nvPr>
            <p:ph idx="1"/>
          </p:nvPr>
        </p:nvSpPr>
        <p:spPr>
          <a:xfrm>
            <a:off x="871538" y="1557338"/>
            <a:ext cx="7408862" cy="4568825"/>
          </a:xfrm>
        </p:spPr>
        <p:txBody>
          <a:bodyPr/>
          <a:lstStyle/>
          <a:p>
            <a:r>
              <a:rPr lang="bg-BG" altLang="bg-BG" sz="2200" smtClean="0"/>
              <a:t>Пациента се настанява в тиха, спокойна обстановка, мониториране на виталните показатели, осигуравяне на добра вентилация, охлаждане при хипертермия, рехидратиране при нужда, предпазване от самоняранявания. </a:t>
            </a:r>
          </a:p>
          <a:p>
            <a:r>
              <a:rPr lang="bg-BG" altLang="bg-BG" sz="2200" smtClean="0"/>
              <a:t>Подкиселяването на урината с амониев хлорид – ускорява елиминирането на амфетамина и АТС </a:t>
            </a:r>
          </a:p>
          <a:p>
            <a:r>
              <a:rPr lang="bg-BG" altLang="bg-BG" sz="2200" smtClean="0"/>
              <a:t>Предизвикване на повръщане или стомашна промивка са показани при MDMA интоксикация.</a:t>
            </a:r>
          </a:p>
          <a:p>
            <a:r>
              <a:rPr lang="bg-BG" altLang="bg-BG" sz="2200" smtClean="0"/>
              <a:t>При кокаинова интокаикация усложнена с хипертония е подходящо прилагането на α-адренергични блокери (фентоламин) или комбинирани α- и β-блокери (лабеталол).</a:t>
            </a:r>
          </a:p>
        </p:txBody>
      </p:sp>
      <p:sp>
        <p:nvSpPr>
          <p:cNvPr id="7577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bg-BG" b="1" smtClean="0"/>
              <a:t>Лечение – остра интоксикация</a:t>
            </a:r>
          </a:p>
        </p:txBody>
      </p:sp>
    </p:spTree>
    <p:extLst>
      <p:ext uri="{BB962C8B-B14F-4D97-AF65-F5344CB8AC3E}">
        <p14:creationId xmlns:p14="http://schemas.microsoft.com/office/powerpoint/2010/main" val="144927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Content Placeholder 1"/>
          <p:cNvSpPr>
            <a:spLocks noGrp="1"/>
          </p:cNvSpPr>
          <p:nvPr>
            <p:ph idx="1"/>
          </p:nvPr>
        </p:nvSpPr>
        <p:spPr>
          <a:xfrm>
            <a:off x="871538" y="1773238"/>
            <a:ext cx="7408862" cy="4352925"/>
          </a:xfrm>
        </p:spPr>
        <p:txBody>
          <a:bodyPr/>
          <a:lstStyle/>
          <a:p>
            <a:r>
              <a:rPr lang="bg-BG" altLang="bg-BG" smtClean="0"/>
              <a:t>При силна ажитация - диазепам 10-20 мг перорално с повторение след два часа при нужда (обикновено 60-80 мг диазепам са достатъчни за първите 24 часа). При много силна ажитация е показан диазепам 10 мг бавно венозно с повторение при нужда след 30 минути. Алтернативен подход е медикацията с мидазолам. </a:t>
            </a:r>
          </a:p>
          <a:p>
            <a:r>
              <a:rPr lang="bg-BG" altLang="bg-BG" smtClean="0"/>
              <a:t>Към бензодиазепините могат да се добавят и седиращи невролептици (оланзапин, кветиапин).</a:t>
            </a:r>
          </a:p>
          <a:p>
            <a:r>
              <a:rPr lang="bg-BG" altLang="bg-BG" smtClean="0"/>
              <a:t>Тежката интоксикация може да се усложни с рабдимиолиза и бъбречна недостатъчност, която да наложи диализа.</a:t>
            </a:r>
          </a:p>
          <a:p>
            <a:endParaRPr lang="bg-BG" altLang="bg-BG" smtClean="0"/>
          </a:p>
        </p:txBody>
      </p:sp>
      <p:sp>
        <p:nvSpPr>
          <p:cNvPr id="7680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bg-BG" b="1" smtClean="0"/>
              <a:t>Лечение – остра интоксикация</a:t>
            </a:r>
          </a:p>
        </p:txBody>
      </p:sp>
    </p:spTree>
    <p:extLst>
      <p:ext uri="{BB962C8B-B14F-4D97-AF65-F5344CB8AC3E}">
        <p14:creationId xmlns:p14="http://schemas.microsoft.com/office/powerpoint/2010/main" val="304658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Content Placeholder 1"/>
          <p:cNvSpPr>
            <a:spLocks noGrp="1"/>
          </p:cNvSpPr>
          <p:nvPr>
            <p:ph idx="1"/>
          </p:nvPr>
        </p:nvSpPr>
        <p:spPr>
          <a:xfrm>
            <a:off x="827088" y="1844675"/>
            <a:ext cx="7408862" cy="4243388"/>
          </a:xfrm>
        </p:spPr>
        <p:txBody>
          <a:bodyPr/>
          <a:lstStyle/>
          <a:p>
            <a:r>
              <a:rPr lang="bg-BG" altLang="bg-BG" smtClean="0"/>
              <a:t>При </a:t>
            </a:r>
            <a:r>
              <a:rPr lang="bg-BG" altLang="bg-BG" b="1" i="1" smtClean="0"/>
              <a:t>интоксикационен психотичен синдром</a:t>
            </a:r>
            <a:r>
              <a:rPr lang="bg-BG" altLang="bg-BG" smtClean="0"/>
              <a:t> освен бензодиазепини (диазепам, мидазолам) мускулно или венозно се прилагат и антипсихотици (халоперидол 2.5-5 мг мусулно три пъти дневно, оланзапин 5-10 мг орално или мускулно два пъти дневно). </a:t>
            </a:r>
          </a:p>
          <a:p>
            <a:r>
              <a:rPr lang="bg-BG" altLang="bg-BG" smtClean="0"/>
              <a:t>Обикновено психотичните симптоми отзвучават в рамките на няколко дена и само при до 15 % от пациентите персистират над един месец (повечето от тези случаи са пациенти с подлежащо ендогенно психично разстройство). </a:t>
            </a:r>
          </a:p>
        </p:txBody>
      </p:sp>
      <p:sp>
        <p:nvSpPr>
          <p:cNvPr id="7782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bg-BG" b="1" smtClean="0"/>
              <a:t>Лечение – остра интоксикация</a:t>
            </a:r>
          </a:p>
        </p:txBody>
      </p:sp>
    </p:spTree>
    <p:extLst>
      <p:ext uri="{BB962C8B-B14F-4D97-AF65-F5344CB8AC3E}">
        <p14:creationId xmlns:p14="http://schemas.microsoft.com/office/powerpoint/2010/main" val="284731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Content Placeholder 1"/>
          <p:cNvSpPr>
            <a:spLocks noGrp="1"/>
          </p:cNvSpPr>
          <p:nvPr>
            <p:ph idx="1"/>
          </p:nvPr>
        </p:nvSpPr>
        <p:spPr>
          <a:xfrm>
            <a:off x="871538" y="1557338"/>
            <a:ext cx="7408862" cy="4568825"/>
          </a:xfrm>
        </p:spPr>
        <p:txBody>
          <a:bodyPr/>
          <a:lstStyle/>
          <a:p>
            <a:r>
              <a:rPr lang="bg-BG" altLang="bg-BG" sz="2100" smtClean="0"/>
              <a:t>Единственият антидепресант с доказан терапевтичен ефект е допаминергично действащият </a:t>
            </a:r>
            <a:r>
              <a:rPr lang="bg-BG" altLang="bg-BG" sz="2100" i="1" smtClean="0"/>
              <a:t>бупропион</a:t>
            </a:r>
            <a:r>
              <a:rPr lang="bg-BG" altLang="bg-BG" sz="2100" smtClean="0"/>
              <a:t> в доза 150-300 мг дневно на два приема. </a:t>
            </a:r>
          </a:p>
          <a:p>
            <a:r>
              <a:rPr lang="bg-BG" altLang="bg-BG" sz="2100" smtClean="0"/>
              <a:t>Трицикличните антидепресанти (най-вече дезипрамин) и СИСТ (най-вече флуоксетин) са с органичен ефект. </a:t>
            </a:r>
          </a:p>
          <a:p>
            <a:r>
              <a:rPr lang="bg-BG" altLang="bg-BG" sz="2100" smtClean="0"/>
              <a:t>допаминовите агонисти бромокриптин и амантадин също имат известен ефект особено при дисфорични абстинентни състояния. </a:t>
            </a:r>
          </a:p>
          <a:p>
            <a:r>
              <a:rPr lang="bg-BG" altLang="bg-BG" sz="2100" smtClean="0"/>
              <a:t>За безсънието и ажитацията са подходящи бензодиазепини (диазепам 5-10 мг. 3-4 пъти дневно </a:t>
            </a:r>
            <a:r>
              <a:rPr lang="en-US" altLang="bg-BG" sz="2100" smtClean="0"/>
              <a:t>p.o</a:t>
            </a:r>
            <a:r>
              <a:rPr lang="bg-BG" altLang="bg-BG" sz="2100" smtClean="0"/>
              <a:t>.</a:t>
            </a:r>
            <a:r>
              <a:rPr lang="en-US" altLang="bg-BG" sz="2100" smtClean="0"/>
              <a:t>)</a:t>
            </a:r>
            <a:r>
              <a:rPr lang="bg-BG" altLang="bg-BG" sz="2100" smtClean="0"/>
              <a:t> </a:t>
            </a:r>
          </a:p>
          <a:p>
            <a:r>
              <a:rPr lang="bg-BG" altLang="bg-BG" sz="2100" smtClean="0"/>
              <a:t>В случаите на абстинентно индуциран психотичен епизод е показано прилагането на оланзапин 10-15 мг. дневно перорално. </a:t>
            </a:r>
          </a:p>
        </p:txBody>
      </p:sp>
      <p:sp>
        <p:nvSpPr>
          <p:cNvPr id="7885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bg-BG" b="1" smtClean="0"/>
              <a:t>Лечение – абстинентен синдром</a:t>
            </a:r>
          </a:p>
        </p:txBody>
      </p:sp>
    </p:spTree>
    <p:extLst>
      <p:ext uri="{BB962C8B-B14F-4D97-AF65-F5344CB8AC3E}">
        <p14:creationId xmlns:p14="http://schemas.microsoft.com/office/powerpoint/2010/main" val="104475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/>
              <a:t>Епидемиология – прости фобии</a:t>
            </a:r>
            <a:endParaRPr lang="bg-BG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bg-BG" dirty="0" smtClean="0"/>
              <a:t>Засягат </a:t>
            </a:r>
            <a:r>
              <a:rPr lang="bg-BG" b="1" dirty="0" smtClean="0"/>
              <a:t>10-30% </a:t>
            </a:r>
            <a:r>
              <a:rPr lang="bg-BG" dirty="0" smtClean="0"/>
              <a:t>от </a:t>
            </a:r>
            <a:r>
              <a:rPr lang="bg-BG" b="1" dirty="0" smtClean="0"/>
              <a:t>общата популация</a:t>
            </a:r>
            <a:r>
              <a:rPr lang="bg-BG" dirty="0" smtClean="0"/>
              <a:t>. </a:t>
            </a:r>
          </a:p>
          <a:p>
            <a:r>
              <a:rPr lang="bg-BG" b="1" dirty="0" smtClean="0"/>
              <a:t>2/3</a:t>
            </a:r>
            <a:r>
              <a:rPr lang="bg-BG" dirty="0" smtClean="0"/>
              <a:t> от пациентите </a:t>
            </a:r>
            <a:r>
              <a:rPr lang="bg-BG" b="1" dirty="0" smtClean="0"/>
              <a:t>са жени</a:t>
            </a:r>
            <a:r>
              <a:rPr lang="bg-BG" dirty="0" smtClean="0"/>
              <a:t>. </a:t>
            </a:r>
          </a:p>
          <a:p>
            <a:r>
              <a:rPr lang="bg-BG" b="1" dirty="0" smtClean="0"/>
              <a:t>Началото</a:t>
            </a:r>
            <a:r>
              <a:rPr lang="bg-BG" dirty="0" smtClean="0"/>
              <a:t> на заболяването най-често е </a:t>
            </a:r>
            <a:r>
              <a:rPr lang="bg-BG" b="1" dirty="0" smtClean="0"/>
              <a:t>в детска възраст</a:t>
            </a:r>
            <a:r>
              <a:rPr lang="bg-BG" dirty="0" smtClean="0"/>
              <a:t> (преди 12 год. възраст), но при </a:t>
            </a:r>
            <a:r>
              <a:rPr lang="bg-BG" dirty="0" err="1" smtClean="0"/>
              <a:t>ситуативните</a:t>
            </a:r>
            <a:r>
              <a:rPr lang="bg-BG" dirty="0" smtClean="0"/>
              <a:t> фобии (страх от тунели, мостове, асансьори) има втори пик в началото на заболяването около средата на 20-те години от живота. </a:t>
            </a:r>
          </a:p>
          <a:p>
            <a:r>
              <a:rPr lang="bg-BG" dirty="0" err="1" smtClean="0"/>
              <a:t>Субтиповете</a:t>
            </a:r>
            <a:r>
              <a:rPr lang="bg-BG" dirty="0" smtClean="0"/>
              <a:t> </a:t>
            </a:r>
            <a:r>
              <a:rPr lang="bg-BG" b="1" dirty="0" smtClean="0"/>
              <a:t>кръв-инжекция-нараняване</a:t>
            </a:r>
            <a:r>
              <a:rPr lang="bg-BG" dirty="0" smtClean="0"/>
              <a:t> и </a:t>
            </a:r>
            <a:r>
              <a:rPr lang="bg-BG" b="1" dirty="0" err="1" smtClean="0"/>
              <a:t>ситуативни</a:t>
            </a:r>
            <a:r>
              <a:rPr lang="bg-BG" b="1" dirty="0" smtClean="0"/>
              <a:t> фобии</a:t>
            </a:r>
            <a:r>
              <a:rPr lang="bg-BG" dirty="0" smtClean="0"/>
              <a:t> имат изразена </a:t>
            </a:r>
            <a:r>
              <a:rPr lang="bg-BG" dirty="0" err="1" smtClean="0"/>
              <a:t>фамилност</a:t>
            </a:r>
            <a:r>
              <a:rPr lang="bg-BG" dirty="0" smtClean="0"/>
              <a:t>.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2"/>
          <p:cNvSpPr>
            <a:spLocks noGrp="1"/>
          </p:cNvSpPr>
          <p:nvPr>
            <p:ph idx="1"/>
          </p:nvPr>
        </p:nvSpPr>
        <p:spPr>
          <a:xfrm>
            <a:off x="539750" y="1628775"/>
            <a:ext cx="8208963" cy="4895850"/>
          </a:xfrm>
        </p:spPr>
        <p:txBody>
          <a:bodyPr/>
          <a:lstStyle/>
          <a:p>
            <a:r>
              <a:rPr lang="bg-BG" altLang="bg-BG" b="1" smtClean="0"/>
              <a:t>Предоставяне на подробна информация</a:t>
            </a:r>
            <a:r>
              <a:rPr lang="bg-BG" altLang="bg-BG" smtClean="0"/>
              <a:t> за действието на стимулантите и свързаните с тях рискове, протичане, прогноза, възможни лечения и т.н. Този процес може да включва така нар. кратки интервенции</a:t>
            </a:r>
          </a:p>
          <a:p>
            <a:r>
              <a:rPr lang="bg-BG" altLang="bg-BG" b="1" smtClean="0"/>
              <a:t>Фармакотерапия</a:t>
            </a:r>
            <a:r>
              <a:rPr lang="bg-BG" altLang="bg-BG" smtClean="0"/>
              <a:t> – все още няма доказано ефективно средство за поддържащо лечение. В процес на проучване са психостимуланти за поддържащо лечение (дексаамфетамин, метилфенидат и фентермин)</a:t>
            </a:r>
          </a:p>
          <a:p>
            <a:pPr lvl="1"/>
            <a:r>
              <a:rPr lang="bg-BG" altLang="bg-BG" b="1" i="1" smtClean="0"/>
              <a:t>Дисулфирам</a:t>
            </a:r>
            <a:r>
              <a:rPr lang="bg-BG" altLang="bg-BG" smtClean="0"/>
              <a:t> - има данни, че редуцира употребата на кокаин. </a:t>
            </a:r>
          </a:p>
          <a:p>
            <a:pPr lvl="1"/>
            <a:r>
              <a:rPr lang="bg-BG" altLang="bg-BG" b="1" i="1" smtClean="0"/>
              <a:t>Модафинил </a:t>
            </a:r>
            <a:r>
              <a:rPr lang="bg-BG" altLang="bg-BG" smtClean="0"/>
              <a:t>- нестимулиращ ободряващ медикамент, използван за лечение на нарколепсията, който има нисък потенциал за предизвикване на зависимост</a:t>
            </a:r>
          </a:p>
          <a:p>
            <a:pPr lvl="1"/>
            <a:r>
              <a:rPr lang="bg-BG" altLang="bg-BG" b="1" i="1" smtClean="0"/>
              <a:t>Бупропион</a:t>
            </a:r>
            <a:endParaRPr lang="bg-BG" altLang="bg-BG" smtClean="0"/>
          </a:p>
          <a:p>
            <a:pPr lvl="1"/>
            <a:endParaRPr lang="bg-BG" altLang="bg-BG" smtClean="0"/>
          </a:p>
          <a:p>
            <a:endParaRPr lang="bg-BG" altLang="bg-BG" b="1" smtClean="0"/>
          </a:p>
        </p:txBody>
      </p:sp>
      <p:sp>
        <p:nvSpPr>
          <p:cNvPr id="7987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bg-BG" b="1" smtClean="0"/>
              <a:t>Лечение в дългосрочен аспект</a:t>
            </a:r>
          </a:p>
        </p:txBody>
      </p:sp>
    </p:spTree>
    <p:extLst>
      <p:ext uri="{BB962C8B-B14F-4D97-AF65-F5344CB8AC3E}">
        <p14:creationId xmlns:p14="http://schemas.microsoft.com/office/powerpoint/2010/main" val="314101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Content Placeholder 1"/>
          <p:cNvSpPr>
            <a:spLocks noGrp="1"/>
          </p:cNvSpPr>
          <p:nvPr>
            <p:ph idx="1"/>
          </p:nvPr>
        </p:nvSpPr>
        <p:spPr>
          <a:xfrm>
            <a:off x="871538" y="1700213"/>
            <a:ext cx="7408862" cy="4425950"/>
          </a:xfrm>
        </p:spPr>
        <p:txBody>
          <a:bodyPr/>
          <a:lstStyle/>
          <a:p>
            <a:r>
              <a:rPr lang="bg-BG" altLang="bg-BG" b="1" smtClean="0"/>
              <a:t>Психотерапевтични подходи</a:t>
            </a:r>
            <a:r>
              <a:rPr lang="bg-BG" altLang="bg-BG" smtClean="0"/>
              <a:t> – консултиране, мотивационно интервюиране, КПТ и обучение в социални умения в индивидуален или групов формат и др.</a:t>
            </a:r>
          </a:p>
          <a:p>
            <a:r>
              <a:rPr lang="bg-BG" altLang="bg-BG" b="1" smtClean="0"/>
              <a:t>Лечение на коморбидните разстройства</a:t>
            </a:r>
            <a:endParaRPr lang="bg-BG" altLang="bg-BG" smtClean="0"/>
          </a:p>
          <a:p>
            <a:r>
              <a:rPr lang="bg-BG" altLang="bg-BG" b="1" smtClean="0"/>
              <a:t>Лечение в социалния и семейния контекст – </a:t>
            </a:r>
            <a:r>
              <a:rPr lang="bg-BG" altLang="bg-BG" smtClean="0"/>
              <a:t>подкрепа, съдействие и съвети на семейството и близките, насочване към специализирани институции оказващи помощ</a:t>
            </a:r>
          </a:p>
          <a:p>
            <a:r>
              <a:rPr lang="bg-BG" altLang="bg-BG" b="1" smtClean="0"/>
              <a:t>Групи за самопомощ</a:t>
            </a:r>
          </a:p>
          <a:p>
            <a:r>
              <a:rPr lang="bg-BG" altLang="bg-BG" b="1" smtClean="0"/>
              <a:t>Промяна на стила на живот – </a:t>
            </a:r>
            <a:r>
              <a:rPr lang="bg-BG" altLang="bg-BG" smtClean="0"/>
              <a:t>промени в професията, семейството и средата</a:t>
            </a:r>
          </a:p>
        </p:txBody>
      </p:sp>
      <p:sp>
        <p:nvSpPr>
          <p:cNvPr id="8089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bg-BG" b="1" smtClean="0"/>
              <a:t>Лечение в дългосрочен аспект</a:t>
            </a:r>
          </a:p>
        </p:txBody>
      </p:sp>
    </p:spTree>
    <p:extLst>
      <p:ext uri="{BB962C8B-B14F-4D97-AF65-F5344CB8AC3E}">
        <p14:creationId xmlns:p14="http://schemas.microsoft.com/office/powerpoint/2010/main" val="283654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Content Placeholder 1"/>
          <p:cNvSpPr>
            <a:spLocks noGrp="1"/>
          </p:cNvSpPr>
          <p:nvPr>
            <p:ph idx="1"/>
          </p:nvPr>
        </p:nvSpPr>
        <p:spPr>
          <a:xfrm>
            <a:off x="871538" y="1773238"/>
            <a:ext cx="7408862" cy="4352925"/>
          </a:xfrm>
        </p:spPr>
        <p:txBody>
          <a:bodyPr/>
          <a:lstStyle/>
          <a:p>
            <a:r>
              <a:rPr lang="bg-BG" altLang="bg-BG" smtClean="0"/>
              <a:t>Група от естествени и синтетични вещества, които се обозначават още и като психеделици или психотомиметици, защото, освен халюцинации, те предизвикват и загуба на контакт с реалността и изживяване за „разширяване” и „извисяване” на съзнанието.</a:t>
            </a:r>
          </a:p>
          <a:p>
            <a:r>
              <a:rPr lang="bg-BG" altLang="bg-BG" smtClean="0"/>
              <a:t>Естествените (класически) халюциногени са псилоцибин (който се съдържа в някои гъби), мескалин (от кактуса пейот), хармин, хармалин, ибогабин и др.</a:t>
            </a:r>
          </a:p>
          <a:p>
            <a:r>
              <a:rPr lang="bg-BG" altLang="bg-BG" smtClean="0"/>
              <a:t>Най-разпространените синтетични халюциногени са LSD и фенциклидин</a:t>
            </a:r>
          </a:p>
        </p:txBody>
      </p:sp>
      <p:sp>
        <p:nvSpPr>
          <p:cNvPr id="8192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bg-BG" b="1" smtClean="0"/>
              <a:t>Халюциногени - фармакология</a:t>
            </a:r>
          </a:p>
        </p:txBody>
      </p:sp>
    </p:spTree>
    <p:extLst>
      <p:ext uri="{BB962C8B-B14F-4D97-AF65-F5344CB8AC3E}">
        <p14:creationId xmlns:p14="http://schemas.microsoft.com/office/powerpoint/2010/main" val="96161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Content Placeholder 4"/>
          <p:cNvSpPr>
            <a:spLocks noGrp="1"/>
          </p:cNvSpPr>
          <p:nvPr>
            <p:ph idx="1"/>
          </p:nvPr>
        </p:nvSpPr>
        <p:spPr>
          <a:xfrm>
            <a:off x="900113" y="1196975"/>
            <a:ext cx="7408862" cy="4386263"/>
          </a:xfrm>
        </p:spPr>
        <p:txBody>
          <a:bodyPr/>
          <a:lstStyle/>
          <a:p>
            <a:pPr marL="0" indent="0">
              <a:buFont typeface="Symbol" panose="05050102010706020507" pitchFamily="18" charset="2"/>
              <a:buNone/>
              <a:defRPr/>
            </a:pPr>
            <a:endParaRPr lang="bg-BG" altLang="bg-BG" sz="2200" dirty="0" smtClean="0"/>
          </a:p>
          <a:p>
            <a:pPr>
              <a:defRPr/>
            </a:pPr>
            <a:r>
              <a:rPr lang="bg-BG" altLang="bg-BG" sz="2200" dirty="0" smtClean="0"/>
              <a:t>Въпреки различията между отделните представители се смята, че основните им ефекти са върху </a:t>
            </a:r>
            <a:r>
              <a:rPr lang="bg-BG" altLang="bg-BG" sz="2200" dirty="0" err="1" smtClean="0"/>
              <a:t>серотонинергични</a:t>
            </a:r>
            <a:r>
              <a:rPr lang="bg-BG" altLang="bg-BG" sz="2200" dirty="0" smtClean="0"/>
              <a:t> рецептори в кората и </a:t>
            </a:r>
            <a:r>
              <a:rPr lang="bg-BG" altLang="bg-BG" sz="2200" dirty="0" err="1" smtClean="0"/>
              <a:t>лимбичната</a:t>
            </a:r>
            <a:r>
              <a:rPr lang="bg-BG" altLang="bg-BG" sz="2200" dirty="0" smtClean="0"/>
              <a:t> система. Имат силен афинитет към 5-НТ</a:t>
            </a:r>
            <a:r>
              <a:rPr lang="bg-BG" altLang="bg-BG" sz="2200" baseline="-25000" dirty="0" smtClean="0"/>
              <a:t>2  </a:t>
            </a:r>
            <a:r>
              <a:rPr lang="bg-BG" altLang="bg-BG" sz="2200" dirty="0" smtClean="0"/>
              <a:t>рецепторите и вероятно са с </a:t>
            </a:r>
            <a:r>
              <a:rPr lang="bg-BG" altLang="bg-BG" sz="2200" dirty="0" err="1" smtClean="0"/>
              <a:t>агонистично</a:t>
            </a:r>
            <a:r>
              <a:rPr lang="bg-BG" altLang="bg-BG" sz="2200" dirty="0" smtClean="0"/>
              <a:t> или парциално </a:t>
            </a:r>
            <a:r>
              <a:rPr lang="bg-BG" altLang="bg-BG" sz="2200" dirty="0" err="1" smtClean="0"/>
              <a:t>агонистично</a:t>
            </a:r>
            <a:r>
              <a:rPr lang="bg-BG" altLang="bg-BG" sz="2200" dirty="0" smtClean="0"/>
              <a:t> действие. </a:t>
            </a:r>
            <a:r>
              <a:rPr lang="bg-BG" altLang="bg-BG" sz="2200" dirty="0" err="1" smtClean="0"/>
              <a:t>Фенциклидинът</a:t>
            </a:r>
            <a:r>
              <a:rPr lang="bg-BG" altLang="bg-BG" sz="2200" dirty="0" smtClean="0"/>
              <a:t> действа и чрез антагонизъм на </a:t>
            </a:r>
            <a:r>
              <a:rPr lang="en-US" altLang="bg-BG" sz="2200" dirty="0" smtClean="0"/>
              <a:t>NMDA </a:t>
            </a:r>
            <a:r>
              <a:rPr lang="bg-BG" altLang="bg-BG" sz="2200" dirty="0" err="1" smtClean="0"/>
              <a:t>глутаматните</a:t>
            </a:r>
            <a:r>
              <a:rPr lang="bg-BG" altLang="bg-BG" sz="2200" dirty="0" smtClean="0"/>
              <a:t> рецептори.</a:t>
            </a:r>
          </a:p>
          <a:p>
            <a:pPr>
              <a:defRPr/>
            </a:pPr>
            <a:r>
              <a:rPr lang="bg-BG" altLang="bg-BG" sz="2200" dirty="0" smtClean="0"/>
              <a:t>Употребяват се основно перорално (</a:t>
            </a:r>
            <a:r>
              <a:rPr lang="en-US" altLang="bg-BG" sz="2200" dirty="0" smtClean="0"/>
              <a:t>LSD</a:t>
            </a:r>
            <a:r>
              <a:rPr lang="ru-RU" altLang="bg-BG" sz="2200" dirty="0" smtClean="0"/>
              <a:t>), чрез </a:t>
            </a:r>
            <a:r>
              <a:rPr lang="ru-RU" altLang="bg-BG" sz="2200" dirty="0" err="1" smtClean="0"/>
              <a:t>смъркане</a:t>
            </a:r>
            <a:r>
              <a:rPr lang="ru-RU" altLang="bg-BG" sz="2200" dirty="0" smtClean="0"/>
              <a:t> или </a:t>
            </a:r>
            <a:r>
              <a:rPr lang="ru-RU" altLang="bg-BG" sz="2200" dirty="0" err="1" smtClean="0"/>
              <a:t>венозно</a:t>
            </a:r>
            <a:r>
              <a:rPr lang="ru-RU" altLang="bg-BG" sz="2200" dirty="0" smtClean="0"/>
              <a:t>. </a:t>
            </a:r>
            <a:r>
              <a:rPr lang="bg-BG" altLang="bg-BG" sz="2200" dirty="0" smtClean="0"/>
              <a:t>Толерансът се развива бързо, но при спиране на регулярния прием бързо изчезва. </a:t>
            </a:r>
          </a:p>
          <a:p>
            <a:pPr>
              <a:defRPr/>
            </a:pPr>
            <a:r>
              <a:rPr lang="bg-BG" altLang="bg-BG" sz="2200" dirty="0" smtClean="0"/>
              <a:t>Не водят до физическа зависимост и </a:t>
            </a:r>
            <a:r>
              <a:rPr lang="bg-BG" altLang="bg-BG" sz="2200" dirty="0" err="1" smtClean="0"/>
              <a:t>абстинентни</a:t>
            </a:r>
            <a:r>
              <a:rPr lang="bg-BG" altLang="bg-BG" sz="2200" dirty="0" smtClean="0"/>
              <a:t> </a:t>
            </a:r>
            <a:r>
              <a:rPr lang="bg-BG" altLang="bg-BG" sz="2200" dirty="0" err="1" smtClean="0"/>
              <a:t>симпотми</a:t>
            </a:r>
            <a:r>
              <a:rPr lang="bg-BG" altLang="bg-BG" sz="2200" dirty="0" smtClean="0"/>
              <a:t>, но е възможно да се развие психологична зависимост към </a:t>
            </a:r>
            <a:r>
              <a:rPr lang="bg-BG" altLang="bg-BG" sz="2200" dirty="0" err="1" smtClean="0"/>
              <a:t>психеделичните</a:t>
            </a:r>
            <a:r>
              <a:rPr lang="bg-BG" altLang="bg-BG" sz="2200" dirty="0" smtClean="0"/>
              <a:t> им ефекти, водеща до </a:t>
            </a:r>
            <a:r>
              <a:rPr lang="bg-BG" altLang="bg-BG" sz="2200" dirty="0" err="1" smtClean="0"/>
              <a:t>компулсивна</a:t>
            </a:r>
            <a:r>
              <a:rPr lang="bg-BG" altLang="bg-BG" sz="2200" dirty="0" smtClean="0"/>
              <a:t> употреба</a:t>
            </a:r>
          </a:p>
          <a:p>
            <a:pPr>
              <a:defRPr/>
            </a:pPr>
            <a:endParaRPr lang="bg-BG" altLang="bg-BG" sz="2200" dirty="0" smtClean="0"/>
          </a:p>
        </p:txBody>
      </p:sp>
      <p:sp>
        <p:nvSpPr>
          <p:cNvPr id="8294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bg-BG" b="1" smtClean="0"/>
              <a:t>Халюциногени - фармакология</a:t>
            </a:r>
          </a:p>
        </p:txBody>
      </p:sp>
    </p:spTree>
    <p:extLst>
      <p:ext uri="{BB962C8B-B14F-4D97-AF65-F5344CB8AC3E}">
        <p14:creationId xmlns:p14="http://schemas.microsoft.com/office/powerpoint/2010/main" val="244724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Content Placeholder 1"/>
          <p:cNvSpPr>
            <a:spLocks noGrp="1"/>
          </p:cNvSpPr>
          <p:nvPr>
            <p:ph idx="1"/>
          </p:nvPr>
        </p:nvSpPr>
        <p:spPr>
          <a:xfrm>
            <a:off x="900113" y="1557338"/>
            <a:ext cx="7408862" cy="4137025"/>
          </a:xfrm>
        </p:spPr>
        <p:txBody>
          <a:bodyPr/>
          <a:lstStyle/>
          <a:p>
            <a:r>
              <a:rPr lang="bg-BG" altLang="bg-BG" sz="2200" i="1" u="sng" smtClean="0"/>
              <a:t>Психични и поведенчески симптоми</a:t>
            </a:r>
            <a:r>
              <a:rPr lang="bg-BG" altLang="bg-BG" sz="2200" smtClean="0"/>
              <a:t> (слухови, зрителни и тактилни илюзии и халюцинации в ясно съзнание, деперсонализация, дереализация, параноидни идеи и идеи за отношение, лабилност на настроението, хиперактивност, импулсивни действия, понижение на вниманието). Възможно е да се разгърне остра халюцинаторно-параноидна шизофреноформна психоза на фона на ясно съзнание (напр. при фенциклидин)</a:t>
            </a:r>
          </a:p>
          <a:p>
            <a:r>
              <a:rPr lang="bg-BG" altLang="bg-BG" sz="2200" i="1" u="sng" smtClean="0"/>
              <a:t>Соматични симптоми</a:t>
            </a:r>
            <a:r>
              <a:rPr lang="bg-BG" altLang="bg-BG" sz="2200" i="1" smtClean="0"/>
              <a:t> </a:t>
            </a:r>
            <a:r>
              <a:rPr lang="bg-BG" altLang="bg-BG" sz="2200" smtClean="0"/>
              <a:t>(тахикардия, палпитации, изпотяване и студени тръпки, тремор, замъгляване на зрението, мидриаза, координационни разстройства) симптоми.</a:t>
            </a:r>
          </a:p>
          <a:p>
            <a:r>
              <a:rPr lang="bg-BG" altLang="bg-BG" sz="2200" smtClean="0"/>
              <a:t>Може да се наблюдава интоксикационен делир с дезориентация, ажитация, налудности и халюцинации, дори и с физическа агресия срещу себе си или околните. </a:t>
            </a:r>
          </a:p>
          <a:p>
            <a:endParaRPr lang="bg-BG" altLang="bg-BG" smtClean="0"/>
          </a:p>
        </p:txBody>
      </p:sp>
      <p:sp>
        <p:nvSpPr>
          <p:cNvPr id="8397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bg-BG" b="1" smtClean="0"/>
              <a:t>Основни клинични диагнози – остра интоксикация</a:t>
            </a:r>
          </a:p>
        </p:txBody>
      </p:sp>
    </p:spTree>
    <p:extLst>
      <p:ext uri="{BB962C8B-B14F-4D97-AF65-F5344CB8AC3E}">
        <p14:creationId xmlns:p14="http://schemas.microsoft.com/office/powerpoint/2010/main" val="1997124826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Content Placeholder 1"/>
          <p:cNvSpPr>
            <a:spLocks noGrp="1"/>
          </p:cNvSpPr>
          <p:nvPr>
            <p:ph idx="1"/>
          </p:nvPr>
        </p:nvSpPr>
        <p:spPr>
          <a:xfrm>
            <a:off x="900113" y="1628775"/>
            <a:ext cx="7408862" cy="4210050"/>
          </a:xfrm>
        </p:spPr>
        <p:txBody>
          <a:bodyPr/>
          <a:lstStyle/>
          <a:p>
            <a:r>
              <a:rPr lang="en-US" altLang="bg-BG" sz="2200" u="sng" smtClean="0"/>
              <a:t>Flashback</a:t>
            </a:r>
            <a:r>
              <a:rPr lang="en-US" altLang="bg-BG" sz="2200" smtClean="0"/>
              <a:t> - </a:t>
            </a:r>
            <a:r>
              <a:rPr lang="bg-BG" altLang="bg-BG" sz="2200" smtClean="0"/>
              <a:t>внезапни спонтанно появяващи се и то при ясно съзнание и без предшестваща употреба на халциногени симптоми на интоксикация (най-често зрителни халюинации).  Могат да се появят до 5 години след последната употреба. Инцидентно се налага лечение с бензодиазепини.</a:t>
            </a:r>
          </a:p>
          <a:p>
            <a:r>
              <a:rPr lang="bg-BG" altLang="bg-BG" smtClean="0"/>
              <a:t>Вследствие на продължителна употреба на халюциногени в големи количества може да се стигне до личностова промяна (органично р-вона личността), проявяващо се със:</a:t>
            </a:r>
          </a:p>
          <a:p>
            <a:pPr lvl="1"/>
            <a:r>
              <a:rPr lang="bg-BG" altLang="bg-BG" smtClean="0"/>
              <a:t>загуба  на интересите, отпадналост, пасивност (емоционално-волеви и подтикови промени) </a:t>
            </a:r>
          </a:p>
          <a:p>
            <a:pPr lvl="1"/>
            <a:r>
              <a:rPr lang="bg-BG" altLang="bg-BG" smtClean="0"/>
              <a:t>понижаване на способностите за абстрактно мислене и общата интелигентност</a:t>
            </a:r>
          </a:p>
          <a:p>
            <a:endParaRPr lang="bg-BG" altLang="bg-BG" sz="2200" smtClean="0"/>
          </a:p>
        </p:txBody>
      </p:sp>
      <p:sp>
        <p:nvSpPr>
          <p:cNvPr id="8499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bg-BG" sz="3000" b="1" smtClean="0"/>
              <a:t>Основни клинични диагнози – късно появили се разстройства и органично разстройство на личността</a:t>
            </a:r>
            <a:endParaRPr lang="bg-BG" altLang="bg-BG" sz="3000" smtClean="0"/>
          </a:p>
        </p:txBody>
      </p:sp>
    </p:spTree>
    <p:extLst>
      <p:ext uri="{BB962C8B-B14F-4D97-AF65-F5344CB8AC3E}">
        <p14:creationId xmlns:p14="http://schemas.microsoft.com/office/powerpoint/2010/main" val="4005397506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Content Placeholder 1"/>
          <p:cNvSpPr>
            <a:spLocks noGrp="1"/>
          </p:cNvSpPr>
          <p:nvPr>
            <p:ph idx="1"/>
          </p:nvPr>
        </p:nvSpPr>
        <p:spPr>
          <a:xfrm>
            <a:off x="971550" y="1484313"/>
            <a:ext cx="7408863" cy="3451225"/>
          </a:xfrm>
        </p:spPr>
        <p:txBody>
          <a:bodyPr/>
          <a:lstStyle/>
          <a:p>
            <a:pPr>
              <a:defRPr/>
            </a:pPr>
            <a:r>
              <a:rPr lang="bg-BG" altLang="bg-BG" sz="2100" dirty="0" smtClean="0"/>
              <a:t>По-леките интоксикация не се нуждаят от специфично лечение, а само от успокояващ вербален контакт с пациента в рамките на няколко часа до отзвучаване на симптомите. </a:t>
            </a:r>
          </a:p>
          <a:p>
            <a:pPr>
              <a:defRPr/>
            </a:pPr>
            <a:r>
              <a:rPr lang="bg-BG" altLang="bg-BG" sz="2100" dirty="0" smtClean="0"/>
              <a:t>При остра интоксикация с </a:t>
            </a:r>
            <a:r>
              <a:rPr lang="en-US" altLang="bg-BG" sz="2100" dirty="0" smtClean="0"/>
              <a:t>LSD</a:t>
            </a:r>
            <a:r>
              <a:rPr lang="bg-BG" altLang="bg-BG" sz="2100" dirty="0" smtClean="0"/>
              <a:t> с изразени халюцинации и </a:t>
            </a:r>
            <a:r>
              <a:rPr lang="bg-BG" altLang="bg-BG" sz="2100" dirty="0" err="1" smtClean="0"/>
              <a:t>страхова</a:t>
            </a:r>
            <a:r>
              <a:rPr lang="bg-BG" altLang="bg-BG" sz="2100" dirty="0" smtClean="0"/>
              <a:t> напрегнатост е показан </a:t>
            </a:r>
            <a:r>
              <a:rPr lang="bg-BG" altLang="bg-BG" sz="2100" dirty="0" err="1" smtClean="0"/>
              <a:t>диазепам</a:t>
            </a:r>
            <a:r>
              <a:rPr lang="bg-BG" altLang="bg-BG" sz="2100" dirty="0" smtClean="0"/>
              <a:t> 20 мг </a:t>
            </a:r>
            <a:r>
              <a:rPr lang="en-US" altLang="bg-BG" sz="2100" dirty="0" err="1" smtClean="0"/>
              <a:t>p.o.</a:t>
            </a:r>
            <a:r>
              <a:rPr lang="bg-BG" altLang="bg-BG" sz="2100" dirty="0" smtClean="0"/>
              <a:t> - преустановява  </a:t>
            </a:r>
            <a:r>
              <a:rPr lang="bg-BG" altLang="bg-BG" sz="2100" dirty="0" err="1" smtClean="0"/>
              <a:t>перцептивните</a:t>
            </a:r>
            <a:r>
              <a:rPr lang="bg-BG" altLang="bg-BG" sz="2100" dirty="0" smtClean="0"/>
              <a:t> разстройства и свързаната с тях паника в рамките на 20 минути.</a:t>
            </a:r>
          </a:p>
          <a:p>
            <a:pPr>
              <a:defRPr/>
            </a:pPr>
            <a:r>
              <a:rPr lang="bg-BG" altLang="bg-BG" sz="2100" dirty="0" smtClean="0"/>
              <a:t>Лечението на </a:t>
            </a:r>
            <a:r>
              <a:rPr lang="bg-BG" altLang="bg-BG" sz="2100" dirty="0" err="1" smtClean="0"/>
              <a:t>псих</a:t>
            </a:r>
            <a:r>
              <a:rPr lang="en-US" altLang="bg-BG" sz="2100" dirty="0" smtClean="0"/>
              <a:t>o</a:t>
            </a:r>
            <a:r>
              <a:rPr lang="bg-BG" altLang="bg-BG" sz="2100" dirty="0" err="1" smtClean="0"/>
              <a:t>тичните</a:t>
            </a:r>
            <a:r>
              <a:rPr lang="bg-BG" altLang="bg-BG" sz="2100" dirty="0" smtClean="0"/>
              <a:t> разстройства е задължително с </a:t>
            </a:r>
            <a:r>
              <a:rPr lang="bg-BG" altLang="bg-BG" sz="2100" dirty="0" err="1" smtClean="0"/>
              <a:t>антипсихотици</a:t>
            </a:r>
            <a:r>
              <a:rPr lang="bg-BG" altLang="bg-BG" sz="2100" dirty="0" smtClean="0"/>
              <a:t>. </a:t>
            </a:r>
          </a:p>
          <a:p>
            <a:pPr>
              <a:defRPr/>
            </a:pPr>
            <a:r>
              <a:rPr lang="bg-BG" altLang="bg-BG" sz="2100" dirty="0" err="1" smtClean="0"/>
              <a:t>Антидепресантите</a:t>
            </a:r>
            <a:r>
              <a:rPr lang="bg-BG" altLang="bg-BG" sz="2100" dirty="0" smtClean="0"/>
              <a:t>, </a:t>
            </a:r>
            <a:r>
              <a:rPr lang="bg-BG" altLang="bg-BG" sz="2100" dirty="0" err="1" smtClean="0"/>
              <a:t>бензодиазепините</a:t>
            </a:r>
            <a:r>
              <a:rPr lang="bg-BG" altLang="bg-BG" sz="2100" dirty="0" smtClean="0"/>
              <a:t> и </a:t>
            </a:r>
            <a:r>
              <a:rPr lang="bg-BG" altLang="bg-BG" sz="2100" dirty="0" err="1" smtClean="0"/>
              <a:t>антиконвулсантите</a:t>
            </a:r>
            <a:r>
              <a:rPr lang="bg-BG" altLang="bg-BG" sz="2100" dirty="0" smtClean="0"/>
              <a:t> могат също да имат роля в лечението. </a:t>
            </a:r>
          </a:p>
          <a:p>
            <a:pPr>
              <a:defRPr/>
            </a:pPr>
            <a:r>
              <a:rPr lang="bg-BG" altLang="bg-BG" sz="2100" dirty="0" smtClean="0"/>
              <a:t>Всички медикаментозни лечения е най-добре да се прилагат в контекста на подкрепяща и фамилна терапия. </a:t>
            </a:r>
          </a:p>
          <a:p>
            <a:pPr marL="0" indent="0">
              <a:buFont typeface="Symbol" panose="05050102010706020507" pitchFamily="18" charset="2"/>
              <a:buNone/>
              <a:defRPr/>
            </a:pPr>
            <a:endParaRPr lang="bg-BG" altLang="bg-BG" sz="2100" dirty="0" smtClean="0"/>
          </a:p>
        </p:txBody>
      </p:sp>
      <p:sp>
        <p:nvSpPr>
          <p:cNvPr id="8601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bg-BG" smtClean="0"/>
              <a:t>Халюциногени - лечение</a:t>
            </a:r>
          </a:p>
        </p:txBody>
      </p:sp>
    </p:spTree>
    <p:extLst>
      <p:ext uri="{BB962C8B-B14F-4D97-AF65-F5344CB8AC3E}">
        <p14:creationId xmlns:p14="http://schemas.microsoft.com/office/powerpoint/2010/main" val="1240627952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Content Placeholder 1"/>
          <p:cNvSpPr>
            <a:spLocks noGrp="1"/>
          </p:cNvSpPr>
          <p:nvPr>
            <p:ph idx="1"/>
          </p:nvPr>
        </p:nvSpPr>
        <p:spPr>
          <a:xfrm>
            <a:off x="900113" y="1484313"/>
            <a:ext cx="7408862" cy="3595687"/>
          </a:xfrm>
        </p:spPr>
        <p:txBody>
          <a:bodyPr/>
          <a:lstStyle/>
          <a:p>
            <a:r>
              <a:rPr lang="bg-BG" altLang="bg-BG" sz="2300" smtClean="0"/>
              <a:t>Лечението на псих</a:t>
            </a:r>
            <a:r>
              <a:rPr lang="en-US" altLang="bg-BG" sz="2300" smtClean="0"/>
              <a:t>o</a:t>
            </a:r>
            <a:r>
              <a:rPr lang="bg-BG" altLang="bg-BG" sz="2300" smtClean="0"/>
              <a:t>тичните р-ва е задължително с антипсихотици. </a:t>
            </a:r>
          </a:p>
          <a:p>
            <a:r>
              <a:rPr lang="bg-BG" altLang="bg-BG" sz="2300" smtClean="0"/>
              <a:t>Антидепресантите, бензодиазепините и антиконвулсантите могат също да имат роля в лечението. </a:t>
            </a:r>
          </a:p>
          <a:p>
            <a:r>
              <a:rPr lang="bg-BG" altLang="bg-BG" sz="2300" smtClean="0"/>
              <a:t>Всички медикаментозни лечения е най-добре да се прилагат в контекста на подкрепяща и фамилна терапия. </a:t>
            </a:r>
          </a:p>
          <a:p>
            <a:r>
              <a:rPr lang="bg-BG" altLang="bg-BG" sz="2300" smtClean="0"/>
              <a:t>Целите на лечението са контрол на симптомите, свеждане до минимум на продължителността на хоспитализацията (ако се налага) и овладяването на коморбидни състояния като алкохолна зависимост</a:t>
            </a:r>
          </a:p>
        </p:txBody>
      </p:sp>
      <p:sp>
        <p:nvSpPr>
          <p:cNvPr id="8704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bg-BG" smtClean="0"/>
              <a:t>Халюциногени - лечение</a:t>
            </a:r>
          </a:p>
        </p:txBody>
      </p:sp>
    </p:spTree>
    <p:extLst>
      <p:ext uri="{BB962C8B-B14F-4D97-AF65-F5344CB8AC3E}">
        <p14:creationId xmlns:p14="http://schemas.microsoft.com/office/powerpoint/2010/main" val="1447526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b="1" dirty="0" smtClean="0"/>
              <a:t>Епидемиологични данни – социална фобия</a:t>
            </a:r>
            <a:endParaRPr lang="bg-BG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bg-BG" dirty="0" smtClean="0"/>
              <a:t>В различните държави (епидемиологични проучвания) </a:t>
            </a:r>
            <a:r>
              <a:rPr lang="bg-BG" dirty="0" err="1" smtClean="0"/>
              <a:t>болестността</a:t>
            </a:r>
            <a:r>
              <a:rPr lang="bg-BG" dirty="0" smtClean="0"/>
              <a:t> варира от  от 3-5% до 8-11% от общата популация. Много малка част от случаите се </a:t>
            </a:r>
            <a:r>
              <a:rPr lang="bg-BG" dirty="0" err="1" smtClean="0"/>
              <a:t>диагностицират</a:t>
            </a:r>
            <a:r>
              <a:rPr lang="bg-BG" dirty="0" smtClean="0"/>
              <a:t>. </a:t>
            </a:r>
          </a:p>
          <a:p>
            <a:r>
              <a:rPr lang="bg-BG" dirty="0" smtClean="0"/>
              <a:t>Честотата и в двата пола е еднаква. </a:t>
            </a:r>
          </a:p>
          <a:p>
            <a:r>
              <a:rPr lang="bg-BG" b="1" dirty="0" smtClean="0"/>
              <a:t>Началото</a:t>
            </a:r>
            <a:r>
              <a:rPr lang="bg-BG" dirty="0" smtClean="0"/>
              <a:t> е обикновено в </a:t>
            </a:r>
            <a:r>
              <a:rPr lang="bg-BG" b="1" dirty="0" smtClean="0"/>
              <a:t>края на юношеството</a:t>
            </a:r>
            <a:r>
              <a:rPr lang="bg-BG" dirty="0" smtClean="0"/>
              <a:t>, болшинството от случаите са с начало на симптомите </a:t>
            </a:r>
            <a:r>
              <a:rPr lang="bg-BG" b="1" dirty="0" smtClean="0"/>
              <a:t>преди 25 г. възраст</a:t>
            </a:r>
            <a:r>
              <a:rPr lang="bg-BG" dirty="0" smtClean="0"/>
              <a:t>. 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3500" b="1" dirty="0" smtClean="0"/>
              <a:t>Епидемиологични данни – генерализирано тревожно разстройство</a:t>
            </a:r>
            <a:endParaRPr lang="bg-BG" sz="3500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Честотата му варира от </a:t>
            </a:r>
            <a:r>
              <a:rPr lang="bg-BG" b="1" dirty="0" smtClean="0"/>
              <a:t>3%</a:t>
            </a:r>
            <a:r>
              <a:rPr lang="bg-BG" dirty="0" smtClean="0"/>
              <a:t> в общата популация до </a:t>
            </a:r>
            <a:r>
              <a:rPr lang="bg-BG" b="1" dirty="0" smtClean="0"/>
              <a:t>12%</a:t>
            </a:r>
            <a:r>
              <a:rPr lang="bg-BG" dirty="0" smtClean="0"/>
              <a:t> в кабинетите на ОПЛ.</a:t>
            </a:r>
          </a:p>
          <a:p>
            <a:r>
              <a:rPr lang="bg-BG" b="1" dirty="0" smtClean="0"/>
              <a:t>По-разпространено</a:t>
            </a:r>
            <a:r>
              <a:rPr lang="bg-BG" dirty="0" smtClean="0"/>
              <a:t> е сред </a:t>
            </a:r>
            <a:r>
              <a:rPr lang="bg-BG" b="1" dirty="0" smtClean="0"/>
              <a:t>жените</a:t>
            </a:r>
            <a:r>
              <a:rPr lang="bg-BG" dirty="0" smtClean="0"/>
              <a:t> и </a:t>
            </a:r>
            <a:r>
              <a:rPr lang="bg-BG" b="1" dirty="0" smtClean="0"/>
              <a:t>индивидите под 30 г. възраст</a:t>
            </a:r>
            <a:r>
              <a:rPr lang="bg-BG" dirty="0" smtClean="0"/>
              <a:t>. </a:t>
            </a:r>
          </a:p>
          <a:p>
            <a:r>
              <a:rPr lang="bg-BG" b="1" dirty="0" smtClean="0"/>
              <a:t>Най-често</a:t>
            </a:r>
            <a:r>
              <a:rPr lang="bg-BG" dirty="0" smtClean="0"/>
              <a:t> започва в началото на </a:t>
            </a:r>
            <a:r>
              <a:rPr lang="bg-BG" b="1" dirty="0" smtClean="0"/>
              <a:t>20-те години от живота</a:t>
            </a:r>
            <a:r>
              <a:rPr lang="bg-BG" dirty="0" smtClean="0"/>
              <a:t>, но първите симптоми могат да се проявят във всяка възраст. </a:t>
            </a:r>
          </a:p>
          <a:p>
            <a:r>
              <a:rPr lang="bg-BG" dirty="0" smtClean="0"/>
              <a:t>Има известна </a:t>
            </a:r>
            <a:r>
              <a:rPr lang="bg-BG" dirty="0" err="1" smtClean="0"/>
              <a:t>фамилност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3500" b="1" dirty="0" smtClean="0"/>
              <a:t>Епидемиологични данни – </a:t>
            </a:r>
            <a:r>
              <a:rPr lang="bg-BG" sz="3500" b="1" dirty="0" err="1" smtClean="0"/>
              <a:t>обсесивно-компулсивно</a:t>
            </a:r>
            <a:r>
              <a:rPr lang="bg-BG" sz="3500" b="1" dirty="0" smtClean="0"/>
              <a:t> разстройство</a:t>
            </a:r>
            <a:endParaRPr lang="bg-BG" sz="3500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b="1" dirty="0" smtClean="0"/>
              <a:t>Пожизнената </a:t>
            </a:r>
            <a:r>
              <a:rPr lang="bg-BG" b="1" dirty="0" err="1" smtClean="0"/>
              <a:t>болестност</a:t>
            </a:r>
            <a:r>
              <a:rPr lang="bg-BG" dirty="0" smtClean="0"/>
              <a:t> на </a:t>
            </a:r>
            <a:r>
              <a:rPr lang="bg-BG" b="1" dirty="0" smtClean="0"/>
              <a:t>OKР</a:t>
            </a:r>
            <a:r>
              <a:rPr lang="bg-BG" dirty="0" smtClean="0"/>
              <a:t> според различните проучвания варира от 0.7 % до  </a:t>
            </a:r>
            <a:r>
              <a:rPr lang="bg-BG" b="1" dirty="0" smtClean="0"/>
              <a:t>2-3%</a:t>
            </a:r>
            <a:r>
              <a:rPr lang="bg-BG" dirty="0" smtClean="0"/>
              <a:t> от общата популация. </a:t>
            </a:r>
          </a:p>
          <a:p>
            <a:r>
              <a:rPr lang="bg-BG" dirty="0" smtClean="0"/>
              <a:t>Еднакво често е и у двата пола, но при мъжете започва значително по-рано – най-често преди или около 20 год. Възраст срещу 20-29 г. възраст на начало при жените. 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939784"/>
          </a:xfrm>
        </p:spPr>
        <p:txBody>
          <a:bodyPr>
            <a:noAutofit/>
          </a:bodyPr>
          <a:lstStyle/>
          <a:p>
            <a:r>
              <a:rPr lang="bg-BG" sz="3500" b="1" dirty="0" smtClean="0"/>
              <a:t>Епидемиологични данни – посттравматично стресово разстройство</a:t>
            </a:r>
            <a:endParaRPr lang="bg-BG" sz="3500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625989"/>
          </a:xfrm>
        </p:spPr>
        <p:txBody>
          <a:bodyPr>
            <a:normAutofit fontScale="92500"/>
          </a:bodyPr>
          <a:lstStyle/>
          <a:p>
            <a:r>
              <a:rPr lang="bg-BG" b="1" dirty="0" err="1" smtClean="0"/>
              <a:t>Болестността</a:t>
            </a:r>
            <a:r>
              <a:rPr lang="bg-BG" b="1" dirty="0" smtClean="0"/>
              <a:t> при мъжете</a:t>
            </a:r>
            <a:r>
              <a:rPr lang="bg-BG" dirty="0" smtClean="0"/>
              <a:t> е около </a:t>
            </a:r>
            <a:r>
              <a:rPr lang="bg-BG" b="1" dirty="0" smtClean="0"/>
              <a:t>0.5 %</a:t>
            </a:r>
            <a:r>
              <a:rPr lang="bg-BG" dirty="0" smtClean="0"/>
              <a:t> от общата популация, а </a:t>
            </a:r>
            <a:r>
              <a:rPr lang="bg-BG" b="1" dirty="0" smtClean="0"/>
              <a:t>при жените</a:t>
            </a:r>
            <a:r>
              <a:rPr lang="bg-BG" dirty="0" smtClean="0"/>
              <a:t> – </a:t>
            </a:r>
            <a:r>
              <a:rPr lang="bg-BG" b="1" dirty="0" smtClean="0"/>
              <a:t>1.2%</a:t>
            </a:r>
            <a:r>
              <a:rPr lang="bg-BG" dirty="0" smtClean="0"/>
              <a:t> от общата популация</a:t>
            </a:r>
          </a:p>
          <a:p>
            <a:r>
              <a:rPr lang="bg-BG" dirty="0" smtClean="0"/>
              <a:t>Установено е, че около 80 % от претърпелите автомобилна катастрофа, които са били с остро стресово разстройство, развиват ПТСР в рамките на 6 месеца след инцидента.</a:t>
            </a:r>
          </a:p>
          <a:p>
            <a:r>
              <a:rPr lang="bg-BG" dirty="0" smtClean="0"/>
              <a:t>За жените най-честия </a:t>
            </a:r>
            <a:r>
              <a:rPr lang="bg-BG" dirty="0" err="1" smtClean="0"/>
              <a:t>преципитиращ</a:t>
            </a:r>
            <a:r>
              <a:rPr lang="bg-BG" dirty="0" smtClean="0"/>
              <a:t> фактор е физическо посегателство или изнасилване.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b="1" dirty="0" smtClean="0"/>
              <a:t>Епидемиологични данни – </a:t>
            </a:r>
            <a:r>
              <a:rPr lang="bg-BG" b="1" dirty="0" err="1" smtClean="0"/>
              <a:t>конверзионно</a:t>
            </a:r>
            <a:r>
              <a:rPr lang="bg-BG" b="1" dirty="0" smtClean="0"/>
              <a:t> разстройство</a:t>
            </a:r>
            <a:endParaRPr lang="bg-BG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bg-BG" dirty="0" smtClean="0"/>
              <a:t>Различните епидемиологични изследвания съобщават стойности на </a:t>
            </a:r>
            <a:r>
              <a:rPr lang="bg-BG" b="1" dirty="0" smtClean="0"/>
              <a:t>пожизнена </a:t>
            </a:r>
            <a:r>
              <a:rPr lang="bg-BG" b="1" dirty="0" err="1" smtClean="0"/>
              <a:t>болестност</a:t>
            </a:r>
            <a:r>
              <a:rPr lang="bg-BG" dirty="0" smtClean="0"/>
              <a:t> в диапазона </a:t>
            </a:r>
            <a:r>
              <a:rPr lang="bg-BG" b="1" dirty="0" smtClean="0"/>
              <a:t>1-15%. </a:t>
            </a:r>
          </a:p>
          <a:p>
            <a:r>
              <a:rPr lang="bg-BG" dirty="0" smtClean="0"/>
              <a:t>Среща се във всички</a:t>
            </a:r>
            <a:r>
              <a:rPr lang="bg-BG" b="1" dirty="0" smtClean="0"/>
              <a:t> възрастови групи</a:t>
            </a:r>
            <a:r>
              <a:rPr lang="bg-BG" dirty="0" smtClean="0"/>
              <a:t> от ранно детство до старческа възраст, но е по-често в юношеска и млада възраст.</a:t>
            </a:r>
          </a:p>
          <a:p>
            <a:r>
              <a:rPr lang="bg-BG" dirty="0" err="1" smtClean="0"/>
              <a:t>Конверзионното</a:t>
            </a:r>
            <a:r>
              <a:rPr lang="bg-BG" dirty="0" smtClean="0"/>
              <a:t> разстройство се среща много по-често у жени – съотношение жени/мъже 2:1 до 5:1. </a:t>
            </a:r>
          </a:p>
          <a:p>
            <a:r>
              <a:rPr lang="bg-BG" dirty="0" smtClean="0"/>
              <a:t>То е по-често в малките населени места и селските райони, сред по-необразованите и индивидите с по-ниска от средната интелигентност, както и сред хората с по-нисък </a:t>
            </a:r>
            <a:r>
              <a:rPr lang="bg-BG" dirty="0" err="1" smtClean="0"/>
              <a:t>социо-икономически</a:t>
            </a:r>
            <a:r>
              <a:rPr lang="bg-BG" dirty="0" smtClean="0"/>
              <a:t> статус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err="1" smtClean="0"/>
              <a:t>Соматизационно</a:t>
            </a:r>
            <a:r>
              <a:rPr lang="bg-BG" b="1" dirty="0" smtClean="0"/>
              <a:t> </a:t>
            </a:r>
            <a:r>
              <a:rPr lang="bg-BG" b="1" dirty="0" err="1" smtClean="0"/>
              <a:t>разтройство</a:t>
            </a:r>
            <a:endParaRPr lang="bg-BG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bg-BG" dirty="0" smtClean="0"/>
              <a:t>Скорошни изследвания показват, че в </a:t>
            </a:r>
            <a:r>
              <a:rPr lang="bg-BG" b="1" dirty="0" smtClean="0"/>
              <a:t>условията на общата практика около 5 % от пациентите отговарят на критериите за това разстройство</a:t>
            </a:r>
            <a:r>
              <a:rPr lang="bg-BG" dirty="0" smtClean="0"/>
              <a:t>. </a:t>
            </a:r>
          </a:p>
          <a:p>
            <a:r>
              <a:rPr lang="bg-BG" dirty="0" smtClean="0"/>
              <a:t>В </a:t>
            </a:r>
            <a:r>
              <a:rPr lang="bg-BG" dirty="0" err="1" smtClean="0"/>
              <a:t>многопрофилните</a:t>
            </a:r>
            <a:r>
              <a:rPr lang="bg-BG" dirty="0" smtClean="0"/>
              <a:t> болници такава диагноза може да бъде поставена на около </a:t>
            </a:r>
            <a:r>
              <a:rPr lang="bg-BG" b="1" dirty="0" smtClean="0"/>
              <a:t>9 % от пациентите</a:t>
            </a:r>
            <a:r>
              <a:rPr lang="bg-BG" dirty="0" smtClean="0"/>
              <a:t>. </a:t>
            </a:r>
          </a:p>
          <a:p>
            <a:r>
              <a:rPr lang="bg-BG" dirty="0" smtClean="0"/>
              <a:t>80 до 95 % от всички случаи са жени. </a:t>
            </a:r>
          </a:p>
          <a:p>
            <a:r>
              <a:rPr lang="bg-BG" dirty="0" smtClean="0"/>
              <a:t>Депресия се наблюдава при около половината от пациентите със СР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3800" b="1" dirty="0" smtClean="0"/>
              <a:t>Етиология на тревожните разстройства</a:t>
            </a:r>
            <a:endParaRPr lang="bg-BG" sz="3800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bg-BG" dirty="0" err="1" smtClean="0"/>
              <a:t>Психодинамични</a:t>
            </a:r>
            <a:r>
              <a:rPr lang="bg-BG" dirty="0" smtClean="0"/>
              <a:t> теории: тревожността е сигнал за това, че нещо нарушава вътрешното психично равновесие – т.нар. „сигнална тревожност“. </a:t>
            </a:r>
          </a:p>
          <a:p>
            <a:r>
              <a:rPr lang="bg-BG" dirty="0" smtClean="0"/>
              <a:t>Тя кара егото да включи защити, като най-често използвания защитен механизъм е </a:t>
            </a:r>
            <a:r>
              <a:rPr lang="bg-BG" i="1" dirty="0" smtClean="0"/>
              <a:t>потискането</a:t>
            </a:r>
            <a:r>
              <a:rPr lang="bg-BG" dirty="0" smtClean="0"/>
              <a:t>. При неуспех на потискането се включват други защити като </a:t>
            </a:r>
            <a:r>
              <a:rPr lang="bg-BG" i="1" dirty="0" err="1" smtClean="0"/>
              <a:t>конверзия</a:t>
            </a:r>
            <a:r>
              <a:rPr lang="bg-BG" dirty="0" smtClean="0"/>
              <a:t> и </a:t>
            </a:r>
            <a:r>
              <a:rPr lang="bg-BG" i="1" dirty="0" smtClean="0"/>
              <a:t>изолация</a:t>
            </a:r>
            <a:r>
              <a:rPr lang="bg-BG" dirty="0" smtClean="0"/>
              <a:t>.</a:t>
            </a:r>
            <a:r>
              <a:rPr lang="en-US" dirty="0" smtClean="0"/>
              <a:t> </a:t>
            </a:r>
            <a:r>
              <a:rPr lang="bg-BG" dirty="0" smtClean="0"/>
              <a:t>Ако и те не сработят, тревожността нахлува в съзнанието безпрепятствено</a:t>
            </a:r>
          </a:p>
          <a:p>
            <a:r>
              <a:rPr lang="bg-BG" dirty="0"/>
              <a:t>Според психоаналитичната теория паническата тревожност е тясно свързана с т. нар. </a:t>
            </a:r>
            <a:r>
              <a:rPr lang="bg-BG" dirty="0" err="1"/>
              <a:t>сепарационна</a:t>
            </a:r>
            <a:r>
              <a:rPr lang="bg-BG" dirty="0"/>
              <a:t> тревожност (страх от отделяне от значима фигура на привързване, като напр. майка), която е част от детското </a:t>
            </a:r>
            <a:r>
              <a:rPr lang="bg-BG" dirty="0" smtClean="0"/>
              <a:t>развитие</a:t>
            </a:r>
          </a:p>
          <a:p>
            <a:endParaRPr lang="bg-BG" dirty="0" smtClean="0"/>
          </a:p>
          <a:p>
            <a:endParaRPr lang="bg-BG" dirty="0" smtClean="0"/>
          </a:p>
          <a:p>
            <a:endParaRPr lang="bg-BG" dirty="0" smtClean="0"/>
          </a:p>
        </p:txBody>
      </p:sp>
    </p:spTree>
    <p:extLst>
      <p:ext uri="{BB962C8B-B14F-4D97-AF65-F5344CB8AC3E}">
        <p14:creationId xmlns:p14="http://schemas.microsoft.com/office/powerpoint/2010/main" val="194549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bg-BG" dirty="0" smtClean="0"/>
              <a:t>При тревожните разстройства има доказателства за: </a:t>
            </a:r>
          </a:p>
          <a:p>
            <a:pPr lvl="1"/>
            <a:r>
              <a:rPr lang="bg-BG" dirty="0" smtClean="0"/>
              <a:t>селективно автоматично обработване на входящата информация (като се обръща повече внимание на информацията свързана с потенциални заплахи)</a:t>
            </a:r>
          </a:p>
          <a:p>
            <a:pPr lvl="1"/>
            <a:r>
              <a:rPr lang="bg-BG" dirty="0" smtClean="0"/>
              <a:t>Когнитивни изкривявания и автоматични негативни мисли (напр. „сърцебиенето води до инфаркт!“)</a:t>
            </a:r>
          </a:p>
          <a:p>
            <a:pPr lvl="1"/>
            <a:r>
              <a:rPr lang="bg-BG" dirty="0" smtClean="0"/>
              <a:t>Възприемане за намален контрол както по отношение на външните, така и спрямо вътрешните стимули</a:t>
            </a:r>
            <a:endParaRPr lang="bg-BG" dirty="0"/>
          </a:p>
        </p:txBody>
      </p:sp>
      <p:sp>
        <p:nvSpPr>
          <p:cNvPr id="6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bg-BG" b="1" dirty="0" smtClean="0"/>
              <a:t>Етиология: когнитивна теория</a:t>
            </a:r>
            <a:endParaRPr lang="bg-BG" b="1" dirty="0"/>
          </a:p>
        </p:txBody>
      </p:sp>
    </p:spTree>
    <p:extLst>
      <p:ext uri="{BB962C8B-B14F-4D97-AF65-F5344CB8AC3E}">
        <p14:creationId xmlns:p14="http://schemas.microsoft.com/office/powerpoint/2010/main" val="195232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/>
              <a:t>Въведение</a:t>
            </a:r>
            <a:endParaRPr lang="bg-BG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85000" lnSpcReduction="10000"/>
          </a:bodyPr>
          <a:lstStyle/>
          <a:p>
            <a:r>
              <a:rPr lang="bg-BG" i="1" dirty="0" smtClean="0"/>
              <a:t>Тревожността</a:t>
            </a:r>
            <a:r>
              <a:rPr lang="bg-BG" dirty="0" smtClean="0"/>
              <a:t> е най-честия психиатричен симптом в клиничната практика, а тревожните разстройства са сред най-честите в общата популация.</a:t>
            </a:r>
          </a:p>
          <a:p>
            <a:r>
              <a:rPr lang="bg-BG" dirty="0" smtClean="0"/>
              <a:t>Тревожността е нормален феномен  характеризиращ се неприятно преживяване/дискомфорт породен от очакване на възможна опасност.</a:t>
            </a:r>
          </a:p>
          <a:p>
            <a:r>
              <a:rPr lang="bg-BG" dirty="0" smtClean="0"/>
              <a:t>Тя се разграничава от </a:t>
            </a:r>
            <a:r>
              <a:rPr lang="bg-BG" i="1" dirty="0" smtClean="0"/>
              <a:t>страха</a:t>
            </a:r>
            <a:r>
              <a:rPr lang="bg-BG" dirty="0" smtClean="0"/>
              <a:t>, който поражда подобни преживявания, но в отговор на конкретна външна опасност. За разлика от него, тревожността е отговор към </a:t>
            </a:r>
            <a:r>
              <a:rPr lang="bg-BG" i="1" dirty="0" smtClean="0"/>
              <a:t>недобре конкретизирана </a:t>
            </a:r>
            <a:r>
              <a:rPr lang="bg-BG" dirty="0" smtClean="0"/>
              <a:t>(неясна) или </a:t>
            </a:r>
            <a:r>
              <a:rPr lang="bg-BG" i="1" dirty="0" smtClean="0"/>
              <a:t>вътрешна</a:t>
            </a:r>
            <a:r>
              <a:rPr lang="bg-BG" dirty="0" smtClean="0"/>
              <a:t> опасност.</a:t>
            </a:r>
          </a:p>
        </p:txBody>
      </p:sp>
    </p:spTree>
    <p:extLst>
      <p:ext uri="{BB962C8B-B14F-4D97-AF65-F5344CB8AC3E}">
        <p14:creationId xmlns:p14="http://schemas.microsoft.com/office/powerpoint/2010/main" val="68023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>
            <a:normAutofit fontScale="92500" lnSpcReduction="20000"/>
          </a:bodyPr>
          <a:lstStyle/>
          <a:p>
            <a:r>
              <a:rPr lang="bg-BG" i="1" u="sng" dirty="0" smtClean="0"/>
              <a:t>Генетични доказателства:</a:t>
            </a:r>
            <a:r>
              <a:rPr lang="bg-BG" dirty="0" smtClean="0"/>
              <a:t> около 15-20% от първостепенните </a:t>
            </a:r>
            <a:r>
              <a:rPr lang="bg-BG" dirty="0" err="1" smtClean="0"/>
              <a:t>родственици</a:t>
            </a:r>
            <a:r>
              <a:rPr lang="bg-BG" dirty="0" smtClean="0"/>
              <a:t> на пациентите с тревожни разстройства също имат тревожно разстройство</a:t>
            </a:r>
          </a:p>
          <a:p>
            <a:r>
              <a:rPr lang="bg-BG" i="1" u="sng" dirty="0" smtClean="0"/>
              <a:t>Химически индуцирани състояния на тревожност: </a:t>
            </a:r>
            <a:r>
              <a:rPr lang="bg-BG" dirty="0" err="1" smtClean="0"/>
              <a:t>инфузия</a:t>
            </a:r>
            <a:r>
              <a:rPr lang="bg-BG" dirty="0" smtClean="0"/>
              <a:t> на различни съединения (натриев </a:t>
            </a:r>
            <a:r>
              <a:rPr lang="bg-BG" dirty="0" err="1" smtClean="0"/>
              <a:t>лактат</a:t>
            </a:r>
            <a:r>
              <a:rPr lang="bg-BG" dirty="0" smtClean="0"/>
              <a:t>, </a:t>
            </a:r>
            <a:r>
              <a:rPr lang="bg-BG" dirty="0" err="1" smtClean="0"/>
              <a:t>изопротеренол</a:t>
            </a:r>
            <a:r>
              <a:rPr lang="bg-BG" dirty="0" smtClean="0"/>
              <a:t> и кофеин), венозно приложение на </a:t>
            </a:r>
            <a:r>
              <a:rPr lang="bg-BG" dirty="0" err="1" smtClean="0"/>
              <a:t>йохимбин</a:t>
            </a:r>
            <a:r>
              <a:rPr lang="bg-BG" dirty="0" smtClean="0"/>
              <a:t> и инхалиране на 5% </a:t>
            </a:r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bg-BG" dirty="0" smtClean="0"/>
              <a:t>провокират панически атаки у предразположени индивиди. Пероралното приложение на МАО </a:t>
            </a:r>
            <a:r>
              <a:rPr lang="bg-BG" dirty="0" err="1" smtClean="0"/>
              <a:t>инхибитори</a:t>
            </a:r>
            <a:r>
              <a:rPr lang="bg-BG" dirty="0" smtClean="0"/>
              <a:t> (група </a:t>
            </a:r>
            <a:r>
              <a:rPr lang="bg-BG" dirty="0" err="1" smtClean="0"/>
              <a:t>антидепресанти</a:t>
            </a:r>
            <a:r>
              <a:rPr lang="bg-BG" dirty="0" smtClean="0"/>
              <a:t>) предпазва от появата на паническа атака, което подкрепя вероятен биологичен модел на тревожността</a:t>
            </a:r>
            <a:endParaRPr lang="bg-BG" dirty="0"/>
          </a:p>
        </p:txBody>
      </p:sp>
      <p:sp>
        <p:nvSpPr>
          <p:cNvPr id="4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bg-BG" b="1" dirty="0" smtClean="0"/>
              <a:t>Етиология: биологични теории</a:t>
            </a:r>
            <a:endParaRPr lang="bg-BG" b="1" dirty="0"/>
          </a:p>
        </p:txBody>
      </p:sp>
    </p:spTree>
    <p:extLst>
      <p:ext uri="{BB962C8B-B14F-4D97-AF65-F5344CB8AC3E}">
        <p14:creationId xmlns:p14="http://schemas.microsoft.com/office/powerpoint/2010/main" val="23602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85000" lnSpcReduction="10000"/>
          </a:bodyPr>
          <a:lstStyle/>
          <a:p>
            <a:r>
              <a:rPr lang="bg-BG" i="1" u="sng" dirty="0" err="1" smtClean="0"/>
              <a:t>ГАМК-ергични</a:t>
            </a:r>
            <a:r>
              <a:rPr lang="bg-BG" i="1" u="sng" dirty="0" smtClean="0"/>
              <a:t> (</a:t>
            </a:r>
            <a:r>
              <a:rPr lang="bg-BG" i="1" u="sng" dirty="0" err="1" smtClean="0"/>
              <a:t>бензодиазепинови</a:t>
            </a:r>
            <a:r>
              <a:rPr lang="bg-BG" i="1" u="sng" dirty="0" smtClean="0"/>
              <a:t>) рецептори:</a:t>
            </a:r>
            <a:r>
              <a:rPr lang="bg-BG" i="1" dirty="0" smtClean="0"/>
              <a:t> </a:t>
            </a:r>
            <a:r>
              <a:rPr lang="bg-BG" dirty="0"/>
              <a:t>ГАМК е най-разпространения </a:t>
            </a:r>
            <a:r>
              <a:rPr lang="bg-BG" dirty="0" err="1"/>
              <a:t>инхибиторен</a:t>
            </a:r>
            <a:r>
              <a:rPr lang="bg-BG" dirty="0"/>
              <a:t> </a:t>
            </a:r>
            <a:r>
              <a:rPr lang="bg-BG" dirty="0" err="1"/>
              <a:t>невротрансмитер</a:t>
            </a:r>
            <a:r>
              <a:rPr lang="bg-BG" dirty="0"/>
              <a:t> в ЦНС. Изказана е хипотезата, че промяна в нивата му може да доведе до клинично значима </a:t>
            </a:r>
            <a:r>
              <a:rPr lang="bg-BG" dirty="0" smtClean="0"/>
              <a:t>тревожност. </a:t>
            </a:r>
            <a:r>
              <a:rPr lang="bg-BG" dirty="0" err="1" smtClean="0"/>
              <a:t>Бензодиазепиновите</a:t>
            </a:r>
            <a:r>
              <a:rPr lang="bg-BG" dirty="0" smtClean="0"/>
              <a:t> рецептори са много широко разпространени в ЦНС и са два </a:t>
            </a:r>
            <a:r>
              <a:rPr lang="bg-BG" dirty="0" err="1" smtClean="0"/>
              <a:t>субтипа</a:t>
            </a:r>
            <a:r>
              <a:rPr lang="bg-BG" dirty="0" smtClean="0"/>
              <a:t> (</a:t>
            </a:r>
            <a:r>
              <a:rPr lang="el-GR" dirty="0" smtClean="0"/>
              <a:t>ώ</a:t>
            </a:r>
            <a:r>
              <a:rPr lang="bg-BG" baseline="-25000" dirty="0" smtClean="0"/>
              <a:t>1 </a:t>
            </a:r>
            <a:r>
              <a:rPr lang="bg-BG" dirty="0" smtClean="0"/>
              <a:t>и </a:t>
            </a:r>
            <a:r>
              <a:rPr lang="el-GR" dirty="0" smtClean="0"/>
              <a:t>ώ</a:t>
            </a:r>
            <a:r>
              <a:rPr lang="bg-BG" baseline="-25000" dirty="0" smtClean="0"/>
              <a:t>2</a:t>
            </a:r>
            <a:r>
              <a:rPr lang="bg-BG" dirty="0" smtClean="0"/>
              <a:t>)</a:t>
            </a:r>
          </a:p>
          <a:p>
            <a:r>
              <a:rPr lang="bg-BG" dirty="0" err="1" smtClean="0"/>
              <a:t>Бензодиазепините</a:t>
            </a:r>
            <a:r>
              <a:rPr lang="bg-BG" dirty="0" smtClean="0"/>
              <a:t> (улесняващи ГАМК трансмисията и имащи генерализиран потискащ ефект върху ЦНС) облекчават тревожността, а </a:t>
            </a:r>
            <a:r>
              <a:rPr lang="bg-BG" dirty="0" err="1" smtClean="0"/>
              <a:t>бензодиазепиновите</a:t>
            </a:r>
            <a:r>
              <a:rPr lang="bg-BG" dirty="0" smtClean="0"/>
              <a:t> антагонисти (напр. </a:t>
            </a:r>
            <a:r>
              <a:rPr lang="bg-BG" dirty="0" err="1" smtClean="0"/>
              <a:t>флумазенил</a:t>
            </a:r>
            <a:r>
              <a:rPr lang="bg-BG" dirty="0" smtClean="0"/>
              <a:t>) и обратни </a:t>
            </a:r>
            <a:r>
              <a:rPr lang="bg-BG" dirty="0" err="1" smtClean="0"/>
              <a:t>агонисти</a:t>
            </a:r>
            <a:r>
              <a:rPr lang="bg-BG" dirty="0" smtClean="0"/>
              <a:t> (</a:t>
            </a:r>
            <a:r>
              <a:rPr lang="el-GR" dirty="0" smtClean="0"/>
              <a:t>β</a:t>
            </a:r>
            <a:r>
              <a:rPr lang="bg-BG" dirty="0" smtClean="0"/>
              <a:t>-</a:t>
            </a:r>
            <a:r>
              <a:rPr lang="bg-BG" dirty="0" err="1" smtClean="0"/>
              <a:t>карболини</a:t>
            </a:r>
            <a:r>
              <a:rPr lang="bg-BG" dirty="0" smtClean="0"/>
              <a:t>) индуцират тревожност</a:t>
            </a:r>
          </a:p>
        </p:txBody>
      </p:sp>
      <p:sp>
        <p:nvSpPr>
          <p:cNvPr id="4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bg-BG" b="1" dirty="0" smtClean="0"/>
              <a:t>Етиология: биологични теории</a:t>
            </a:r>
            <a:endParaRPr lang="bg-BG" b="1" dirty="0"/>
          </a:p>
        </p:txBody>
      </p:sp>
    </p:spTree>
    <p:extLst>
      <p:ext uri="{BB962C8B-B14F-4D97-AF65-F5344CB8AC3E}">
        <p14:creationId xmlns:p14="http://schemas.microsoft.com/office/powerpoint/2010/main" val="86320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 fontScale="92500" lnSpcReduction="20000"/>
          </a:bodyPr>
          <a:lstStyle/>
          <a:p>
            <a:r>
              <a:rPr lang="bg-BG" i="1" u="sng" dirty="0" smtClean="0"/>
              <a:t>Други </a:t>
            </a:r>
            <a:r>
              <a:rPr lang="bg-BG" i="1" u="sng" dirty="0" err="1" smtClean="0"/>
              <a:t>невротрансмитери</a:t>
            </a:r>
            <a:r>
              <a:rPr lang="bg-BG" i="1" u="sng" dirty="0" smtClean="0"/>
              <a:t>:</a:t>
            </a:r>
            <a:r>
              <a:rPr lang="bg-BG" dirty="0" smtClean="0"/>
              <a:t> </a:t>
            </a:r>
            <a:r>
              <a:rPr lang="bg-BG" dirty="0" err="1" smtClean="0"/>
              <a:t>норадреналин</a:t>
            </a:r>
            <a:r>
              <a:rPr lang="bg-BG" dirty="0" smtClean="0"/>
              <a:t>, </a:t>
            </a:r>
            <a:r>
              <a:rPr lang="bg-BG" dirty="0" err="1" smtClean="0"/>
              <a:t>серотонин</a:t>
            </a:r>
            <a:r>
              <a:rPr lang="bg-BG" dirty="0" smtClean="0"/>
              <a:t>, </a:t>
            </a:r>
            <a:r>
              <a:rPr lang="bg-BG" dirty="0" err="1" smtClean="0"/>
              <a:t>допамин</a:t>
            </a:r>
            <a:r>
              <a:rPr lang="bg-BG" dirty="0" smtClean="0"/>
              <a:t>, </a:t>
            </a:r>
            <a:r>
              <a:rPr lang="bg-BG" dirty="0" err="1" smtClean="0"/>
              <a:t>опиодни</a:t>
            </a:r>
            <a:r>
              <a:rPr lang="bg-BG" dirty="0" smtClean="0"/>
              <a:t> рецептори, както и </a:t>
            </a:r>
            <a:r>
              <a:rPr lang="bg-BG" dirty="0" err="1" smtClean="0"/>
              <a:t>невроендокринна</a:t>
            </a:r>
            <a:r>
              <a:rPr lang="bg-BG" dirty="0" smtClean="0"/>
              <a:t> </a:t>
            </a:r>
            <a:r>
              <a:rPr lang="bg-BG" dirty="0" err="1" smtClean="0"/>
              <a:t>дисфункция</a:t>
            </a:r>
            <a:r>
              <a:rPr lang="bg-BG" dirty="0" smtClean="0"/>
              <a:t> също се обсъждат в етиологията на ТР</a:t>
            </a:r>
          </a:p>
          <a:p>
            <a:r>
              <a:rPr lang="bg-BG" i="1" u="sng" dirty="0" err="1" smtClean="0"/>
              <a:t>Невроанатомична</a:t>
            </a:r>
            <a:r>
              <a:rPr lang="bg-BG" i="1" u="sng" dirty="0" smtClean="0"/>
              <a:t> база:</a:t>
            </a:r>
            <a:r>
              <a:rPr lang="bg-BG" i="1" dirty="0" smtClean="0"/>
              <a:t> </a:t>
            </a:r>
            <a:r>
              <a:rPr lang="en-US" dirty="0" smtClean="0"/>
              <a:t>l. </a:t>
            </a:r>
            <a:r>
              <a:rPr lang="en-US" dirty="0" err="1" smtClean="0"/>
              <a:t>coeruleus</a:t>
            </a:r>
            <a:r>
              <a:rPr lang="en-US" dirty="0" smtClean="0"/>
              <a:t>, </a:t>
            </a:r>
            <a:r>
              <a:rPr lang="bg-BG" dirty="0" err="1" smtClean="0"/>
              <a:t>лимбична</a:t>
            </a:r>
            <a:r>
              <a:rPr lang="bg-BG" dirty="0" smtClean="0"/>
              <a:t> система и </a:t>
            </a:r>
            <a:r>
              <a:rPr lang="bg-BG" dirty="0" err="1" smtClean="0"/>
              <a:t>префронталния</a:t>
            </a:r>
            <a:r>
              <a:rPr lang="bg-BG" dirty="0" smtClean="0"/>
              <a:t> </a:t>
            </a:r>
            <a:r>
              <a:rPr lang="bg-BG" dirty="0" err="1" smtClean="0"/>
              <a:t>кортекс</a:t>
            </a:r>
            <a:r>
              <a:rPr lang="bg-BG" dirty="0" smtClean="0"/>
              <a:t> са някои от областите имащи отношение към етиологията на ТР. Регионалният мозъчен </a:t>
            </a:r>
            <a:r>
              <a:rPr lang="bg-BG" dirty="0" err="1" smtClean="0"/>
              <a:t>кръвоток</a:t>
            </a:r>
            <a:r>
              <a:rPr lang="bg-BG" dirty="0" smtClean="0"/>
              <a:t> в тези области е повишен при тревожност, въпреки че ако е много силно изразена може да настъпи </a:t>
            </a:r>
            <a:r>
              <a:rPr lang="bg-BG" dirty="0" err="1" smtClean="0"/>
              <a:t>вазоконстрикция</a:t>
            </a:r>
            <a:endParaRPr lang="bg-BG" dirty="0"/>
          </a:p>
        </p:txBody>
      </p:sp>
      <p:sp>
        <p:nvSpPr>
          <p:cNvPr id="4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bg-BG" b="1" dirty="0" smtClean="0"/>
              <a:t>Етиология: биологични теории</a:t>
            </a:r>
            <a:endParaRPr lang="bg-BG" b="1" dirty="0"/>
          </a:p>
        </p:txBody>
      </p:sp>
    </p:spTree>
    <p:extLst>
      <p:ext uri="{BB962C8B-B14F-4D97-AF65-F5344CB8AC3E}">
        <p14:creationId xmlns:p14="http://schemas.microsoft.com/office/powerpoint/2010/main" val="51643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b="1" dirty="0" err="1" smtClean="0"/>
              <a:t>Фобийни</a:t>
            </a:r>
            <a:r>
              <a:rPr lang="bg-BG" b="1" dirty="0" smtClean="0"/>
              <a:t> разстройства - описание</a:t>
            </a:r>
            <a:endParaRPr lang="bg-BG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>
            <a:normAutofit fontScale="77500" lnSpcReduction="20000"/>
          </a:bodyPr>
          <a:lstStyle/>
          <a:p>
            <a:r>
              <a:rPr lang="bg-BG" b="1" i="1" u="sng" dirty="0" smtClean="0">
                <a:cs typeface="SAfon" pitchFamily="34" charset="0"/>
              </a:rPr>
              <a:t>Фобия</a:t>
            </a:r>
            <a:r>
              <a:rPr lang="bg-BG" dirty="0" smtClean="0">
                <a:cs typeface="SAfon" pitchFamily="34" charset="0"/>
              </a:rPr>
              <a:t> – силен страх от специфичен обект, ситуация или дейност, който често води до </a:t>
            </a:r>
            <a:r>
              <a:rPr lang="bg-BG" dirty="0" err="1" smtClean="0">
                <a:cs typeface="SAfon" pitchFamily="34" charset="0"/>
              </a:rPr>
              <a:t>персистиращо</a:t>
            </a:r>
            <a:r>
              <a:rPr lang="bg-BG" dirty="0" smtClean="0">
                <a:cs typeface="SAfon" pitchFamily="34" charset="0"/>
              </a:rPr>
              <a:t> отбягване (или опити за отбягване) на същите.</a:t>
            </a:r>
          </a:p>
          <a:p>
            <a:r>
              <a:rPr lang="bg-BG" dirty="0" smtClean="0">
                <a:cs typeface="SAfon" pitchFamily="34" charset="0"/>
              </a:rPr>
              <a:t>Страхът е несъразмерно силен на възприеманата заплаха от обекта/ситуацията/дейността</a:t>
            </a:r>
          </a:p>
          <a:p>
            <a:r>
              <a:rPr lang="bg-BG" dirty="0" smtClean="0">
                <a:cs typeface="SAfon" pitchFamily="34" charset="0"/>
              </a:rPr>
              <a:t>Пациентът възприема страха като ирационален и неоправдан (има критичност), но не може да го контролира и изпитва силно субективно страдание/</a:t>
            </a:r>
            <a:r>
              <a:rPr lang="bg-BG" dirty="0" err="1" smtClean="0">
                <a:cs typeface="SAfon" pitchFamily="34" charset="0"/>
              </a:rPr>
              <a:t>дистрес</a:t>
            </a:r>
            <a:endParaRPr lang="bg-BG" dirty="0" smtClean="0">
              <a:cs typeface="SAfon" pitchFamily="34" charset="0"/>
            </a:endParaRPr>
          </a:p>
          <a:p>
            <a:r>
              <a:rPr lang="bg-BG" dirty="0" smtClean="0">
                <a:cs typeface="SAfon" pitchFamily="34" charset="0"/>
              </a:rPr>
              <a:t>Постепенно фобията и </a:t>
            </a:r>
            <a:r>
              <a:rPr lang="bg-BG" dirty="0" err="1" smtClean="0">
                <a:cs typeface="SAfon" pitchFamily="34" charset="0"/>
              </a:rPr>
              <a:t>фобогенния</a:t>
            </a:r>
            <a:r>
              <a:rPr lang="bg-BG" dirty="0" smtClean="0">
                <a:cs typeface="SAfon" pitchFamily="34" charset="0"/>
              </a:rPr>
              <a:t> обект започват да ангажират прекомерно съзнанието на пациента, което води до значителен </a:t>
            </a:r>
            <a:r>
              <a:rPr lang="bg-BG" dirty="0" err="1" smtClean="0">
                <a:cs typeface="SAfon" pitchFamily="34" charset="0"/>
              </a:rPr>
              <a:t>дистрес</a:t>
            </a:r>
            <a:r>
              <a:rPr lang="bg-BG" dirty="0" smtClean="0">
                <a:cs typeface="SAfon" pitchFamily="34" charset="0"/>
              </a:rPr>
              <a:t> и намаляване на свободата на придвижване (</a:t>
            </a:r>
            <a:r>
              <a:rPr lang="bg-BG" dirty="0" err="1" smtClean="0">
                <a:cs typeface="SAfon" pitchFamily="34" charset="0"/>
              </a:rPr>
              <a:t>фобийно</a:t>
            </a:r>
            <a:r>
              <a:rPr lang="bg-BG" dirty="0" smtClean="0">
                <a:cs typeface="SAfon" pitchFamily="34" charset="0"/>
              </a:rPr>
              <a:t> избягващо поведение поради страх от среща с обекта/ситуацията)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bg-BG" b="1" dirty="0" smtClean="0"/>
              <a:t>Фобии: видове; </a:t>
            </a:r>
            <a:r>
              <a:rPr lang="bg-BG" b="1" dirty="0" err="1" smtClean="0"/>
              <a:t>Агорафобия</a:t>
            </a:r>
            <a:endParaRPr lang="bg-BG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16624"/>
          </a:xfrm>
        </p:spPr>
        <p:txBody>
          <a:bodyPr>
            <a:normAutofit fontScale="70000" lnSpcReduction="20000"/>
          </a:bodyPr>
          <a:lstStyle/>
          <a:p>
            <a:r>
              <a:rPr lang="bg-BG" dirty="0" smtClean="0"/>
              <a:t>Основните типове фобия са:</a:t>
            </a:r>
          </a:p>
          <a:p>
            <a:pPr lvl="1"/>
            <a:r>
              <a:rPr lang="bg-BG" dirty="0" err="1"/>
              <a:t>Агорафобия</a:t>
            </a:r>
            <a:endParaRPr lang="bg-BG" dirty="0"/>
          </a:p>
          <a:p>
            <a:pPr lvl="1"/>
            <a:r>
              <a:rPr lang="bg-BG" dirty="0"/>
              <a:t>Социална фобия</a:t>
            </a:r>
          </a:p>
          <a:p>
            <a:pPr lvl="1"/>
            <a:r>
              <a:rPr lang="bg-BG" dirty="0"/>
              <a:t>Специфична (проста) </a:t>
            </a:r>
            <a:r>
              <a:rPr lang="bg-BG" dirty="0" smtClean="0"/>
              <a:t>фобия</a:t>
            </a:r>
          </a:p>
          <a:p>
            <a:r>
              <a:rPr lang="bg-BG" i="1" u="sng" dirty="0" err="1" smtClean="0"/>
              <a:t>Агорафобия</a:t>
            </a:r>
            <a:r>
              <a:rPr lang="bg-BG" i="1" u="sng" dirty="0" smtClean="0"/>
              <a:t>:</a:t>
            </a:r>
            <a:r>
              <a:rPr lang="bg-BG" dirty="0" smtClean="0"/>
              <a:t> е най-честия тип фобия в клиничната практика, много по-чест при жените. Характеризира се с ирационален страх от пребиваване на места различни от познатата домашна обстановка. Избягват се широки открити пространства, обществени места, претъпкани помещения, обществен транспорт и други, от които не може да се избяга на сигурно място при поява на унижаващи или застрашаващи симптоми (паника).</a:t>
            </a:r>
          </a:p>
          <a:p>
            <a:r>
              <a:rPr lang="bg-BG" dirty="0"/>
              <a:t>Може да има разгърната паническа атака (</a:t>
            </a:r>
            <a:r>
              <a:rPr lang="bg-BG" dirty="0" err="1"/>
              <a:t>агорафобия</a:t>
            </a:r>
            <a:r>
              <a:rPr lang="bg-BG" dirty="0"/>
              <a:t> с паническо разстройство) или само някои отделни симптоми като замаяност и </a:t>
            </a:r>
            <a:r>
              <a:rPr lang="bg-BG" dirty="0" err="1"/>
              <a:t>тахикардия</a:t>
            </a:r>
            <a:r>
              <a:rPr lang="bg-BG" dirty="0"/>
              <a:t> (</a:t>
            </a:r>
            <a:r>
              <a:rPr lang="bg-BG" dirty="0" err="1"/>
              <a:t>агорафобия</a:t>
            </a:r>
            <a:r>
              <a:rPr lang="bg-BG" dirty="0"/>
              <a:t> без паническо </a:t>
            </a:r>
            <a:r>
              <a:rPr lang="bg-BG" dirty="0" err="1"/>
              <a:t>р-во</a:t>
            </a:r>
            <a:r>
              <a:rPr lang="bg-BG" dirty="0"/>
              <a:t>)</a:t>
            </a:r>
          </a:p>
          <a:p>
            <a:r>
              <a:rPr lang="bg-BG" dirty="0"/>
              <a:t>С увеличаване на тежестта на </a:t>
            </a:r>
            <a:r>
              <a:rPr lang="bg-BG" i="1" dirty="0" err="1"/>
              <a:t>агорафобията</a:t>
            </a:r>
            <a:r>
              <a:rPr lang="bg-BG" dirty="0"/>
              <a:t> има постепенно ограничаване на ежедневните дейности до степен на пълното им спиране, при което на практика пациентът остава затворен в дома си, разчитайки само на </a:t>
            </a:r>
            <a:r>
              <a:rPr lang="bg-BG" dirty="0" smtClean="0"/>
              <a:t>най-близките</a:t>
            </a:r>
          </a:p>
          <a:p>
            <a:pPr marL="457200" lvl="1" indent="0">
              <a:buNone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86708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/>
              <a:t>Фобии: социална фобия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 fontScale="55000" lnSpcReduction="20000"/>
          </a:bodyPr>
          <a:lstStyle/>
          <a:p>
            <a:r>
              <a:rPr lang="bg-BG" i="1" u="sng" dirty="0" smtClean="0"/>
              <a:t>Социална фобия:</a:t>
            </a:r>
            <a:r>
              <a:rPr lang="bg-BG" dirty="0" smtClean="0"/>
              <a:t> ирационален страх от дейности в присъствието на други (непознати) хора /или социални </a:t>
            </a:r>
            <a:r>
              <a:rPr lang="bg-BG" dirty="0" err="1" smtClean="0"/>
              <a:t>интеракции</a:t>
            </a:r>
            <a:r>
              <a:rPr lang="bg-BG" dirty="0" smtClean="0"/>
              <a:t> с тях. Пациентът прекомерно се страхува от критично отношение спрямо дейностите му от страна на другите и съответно възможно изпадане в унизителна/неудобна ситуация пред тях.</a:t>
            </a:r>
          </a:p>
          <a:p>
            <a:r>
              <a:rPr lang="bg-BG" dirty="0"/>
              <a:t>Примери за </a:t>
            </a:r>
            <a:r>
              <a:rPr lang="bg-BG" i="1" dirty="0"/>
              <a:t>изолирани </a:t>
            </a:r>
            <a:r>
              <a:rPr lang="bg-BG" i="1" dirty="0" err="1"/>
              <a:t>фобогенни</a:t>
            </a:r>
            <a:r>
              <a:rPr lang="bg-BG" i="1" dirty="0"/>
              <a:t> социални ситуации </a:t>
            </a:r>
            <a:r>
              <a:rPr lang="bg-BG" dirty="0" smtClean="0"/>
              <a:t>са:</a:t>
            </a:r>
          </a:p>
          <a:p>
            <a:pPr lvl="1"/>
            <a:r>
              <a:rPr lang="bg-BG" dirty="0" smtClean="0"/>
              <a:t>хранене </a:t>
            </a:r>
            <a:r>
              <a:rPr lang="bg-BG" dirty="0"/>
              <a:t>пред непознати </a:t>
            </a:r>
            <a:r>
              <a:rPr lang="bg-BG" dirty="0" smtClean="0"/>
              <a:t>хора</a:t>
            </a:r>
          </a:p>
          <a:p>
            <a:pPr lvl="1"/>
            <a:r>
              <a:rPr lang="bg-BG" dirty="0" smtClean="0"/>
              <a:t>публично говорене или дискусия в групи</a:t>
            </a:r>
          </a:p>
          <a:p>
            <a:pPr lvl="1"/>
            <a:r>
              <a:rPr lang="bg-BG" dirty="0" smtClean="0"/>
              <a:t>публични </a:t>
            </a:r>
            <a:r>
              <a:rPr lang="bg-BG" dirty="0"/>
              <a:t>дейности (напр. на </a:t>
            </a:r>
            <a:r>
              <a:rPr lang="bg-BG" dirty="0" smtClean="0"/>
              <a:t>сцена)</a:t>
            </a:r>
          </a:p>
          <a:p>
            <a:pPr lvl="1"/>
            <a:r>
              <a:rPr lang="bg-BG" dirty="0" smtClean="0"/>
              <a:t>писане </a:t>
            </a:r>
            <a:r>
              <a:rPr lang="bg-BG" dirty="0"/>
              <a:t>пред погледа на </a:t>
            </a:r>
            <a:r>
              <a:rPr lang="bg-BG" dirty="0" smtClean="0"/>
              <a:t>други</a:t>
            </a:r>
          </a:p>
          <a:p>
            <a:pPr lvl="1"/>
            <a:r>
              <a:rPr lang="bg-BG" dirty="0" smtClean="0"/>
              <a:t>разговори </a:t>
            </a:r>
            <a:r>
              <a:rPr lang="bg-BG" dirty="0"/>
              <a:t>с непознати </a:t>
            </a:r>
            <a:r>
              <a:rPr lang="bg-BG" dirty="0" smtClean="0"/>
              <a:t>хора или с авторитетни фигури</a:t>
            </a:r>
          </a:p>
          <a:p>
            <a:pPr lvl="1"/>
            <a:r>
              <a:rPr lang="bg-BG" dirty="0" smtClean="0"/>
              <a:t>Ходене до тоалетната </a:t>
            </a:r>
            <a:r>
              <a:rPr lang="bg-BG" dirty="0"/>
              <a:t>на обществени места и др.</a:t>
            </a:r>
          </a:p>
          <a:p>
            <a:r>
              <a:rPr lang="bg-BG" dirty="0"/>
              <a:t>При </a:t>
            </a:r>
            <a:r>
              <a:rPr lang="bg-BG" i="1" dirty="0"/>
              <a:t>генерализираната СФ </a:t>
            </a:r>
            <a:r>
              <a:rPr lang="bg-BG" dirty="0"/>
              <a:t>(страх от почти всички социални ситуации) има трайно понижена самооценка и страх от </a:t>
            </a:r>
            <a:r>
              <a:rPr lang="bg-BG" dirty="0" smtClean="0"/>
              <a:t>критика.</a:t>
            </a:r>
          </a:p>
          <a:p>
            <a:r>
              <a:rPr lang="bg-BG" dirty="0"/>
              <a:t>При излагане на </a:t>
            </a:r>
            <a:r>
              <a:rPr lang="bg-BG" dirty="0" err="1"/>
              <a:t>фобогенна</a:t>
            </a:r>
            <a:r>
              <a:rPr lang="bg-BG" dirty="0"/>
              <a:t> социална ситуация може да се появят изчервяване, треперене на ръцете, гадене, позиви за уриниране или дори разгърната паническа атака</a:t>
            </a:r>
          </a:p>
          <a:p>
            <a:r>
              <a:rPr lang="bg-BG" dirty="0"/>
              <a:t>Понякога пациентът може да е убеден, че една от тези вторични прояви на тревожност е основния му </a:t>
            </a:r>
            <a:r>
              <a:rPr lang="bg-BG" dirty="0" smtClean="0"/>
              <a:t>проблем. </a:t>
            </a:r>
          </a:p>
          <a:p>
            <a:r>
              <a:rPr lang="bg-BG" dirty="0" smtClean="0"/>
              <a:t>Социалната фобия често води до вторична злоупотреба/зависимост към транквилизатори и/или алкохол по пътя на опит за лечение. Често се съчетава с депресия и други тревожни разстройства (</a:t>
            </a:r>
            <a:r>
              <a:rPr lang="bg-BG" dirty="0" err="1" smtClean="0"/>
              <a:t>коморбидност</a:t>
            </a:r>
            <a:r>
              <a:rPr lang="bg-BG" dirty="0" smtClean="0"/>
              <a:t>).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18913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b="1" dirty="0" smtClean="0"/>
              <a:t>Фобии: специфични (</a:t>
            </a:r>
            <a:r>
              <a:rPr lang="bg-BG" b="1" dirty="0" err="1" smtClean="0"/>
              <a:t>изолирнаи</a:t>
            </a:r>
            <a:r>
              <a:rPr lang="bg-BG" b="1" dirty="0" smtClean="0"/>
              <a:t>) фобии</a:t>
            </a:r>
            <a:endParaRPr lang="bg-BG" b="1" dirty="0"/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bg-BG" i="1" dirty="0" smtClean="0">
                <a:cs typeface="SAfon" panose="020B0604020202020204" pitchFamily="34" charset="0"/>
              </a:rPr>
              <a:t>Специфични фобии</a:t>
            </a:r>
            <a:r>
              <a:rPr lang="bg-BG" dirty="0" smtClean="0">
                <a:cs typeface="SAfon" panose="020B0604020202020204" pitchFamily="34" charset="0"/>
              </a:rPr>
              <a:t>: характеризират се с прояви на значителна тревожност, провокирана от определен предмет или ситуация и водеща до избягващо поведение (или засилване на тревожността до степен на паника при невъзможност за избягване на </a:t>
            </a:r>
            <a:r>
              <a:rPr lang="bg-BG" dirty="0" err="1" smtClean="0">
                <a:cs typeface="SAfon" panose="020B0604020202020204" pitchFamily="34" charset="0"/>
              </a:rPr>
              <a:t>фобогенния</a:t>
            </a:r>
            <a:r>
              <a:rPr lang="bg-BG" dirty="0" smtClean="0">
                <a:cs typeface="SAfon" panose="020B0604020202020204" pitchFamily="34" charset="0"/>
              </a:rPr>
              <a:t> обект/ситуация).</a:t>
            </a:r>
          </a:p>
          <a:p>
            <a:pPr lvl="0"/>
            <a:r>
              <a:rPr lang="bg-BG" dirty="0" smtClean="0">
                <a:cs typeface="SAfon" panose="020B0604020202020204" pitchFamily="34" charset="0"/>
              </a:rPr>
              <a:t>Могат да се групират в четири </a:t>
            </a:r>
            <a:r>
              <a:rPr lang="bg-BG" dirty="0" err="1" smtClean="0">
                <a:cs typeface="SAfon" panose="020B0604020202020204" pitchFamily="34" charset="0"/>
              </a:rPr>
              <a:t>субтипа</a:t>
            </a:r>
            <a:r>
              <a:rPr lang="bg-BG" dirty="0" smtClean="0">
                <a:cs typeface="SAfon" panose="020B0604020202020204" pitchFamily="34" charset="0"/>
              </a:rPr>
              <a:t> в зависимост от естеството на </a:t>
            </a:r>
            <a:r>
              <a:rPr lang="bg-BG" dirty="0" err="1" smtClean="0">
                <a:cs typeface="SAfon" panose="020B0604020202020204" pitchFamily="34" charset="0"/>
              </a:rPr>
              <a:t>фобогенния</a:t>
            </a:r>
            <a:r>
              <a:rPr lang="bg-BG" dirty="0" smtClean="0">
                <a:cs typeface="SAfon" panose="020B0604020202020204" pitchFamily="34" charset="0"/>
              </a:rPr>
              <a:t> обект/ситуация:</a:t>
            </a:r>
          </a:p>
          <a:p>
            <a:pPr lvl="1"/>
            <a:r>
              <a:rPr lang="bg-BG" dirty="0" smtClean="0">
                <a:cs typeface="SAfon" panose="020B0604020202020204" pitchFamily="34" charset="0"/>
              </a:rPr>
              <a:t>Животни (кучета, гризачи, насекоми, влечуги и др.)</a:t>
            </a:r>
          </a:p>
          <a:p>
            <a:pPr lvl="1"/>
            <a:r>
              <a:rPr lang="bg-BG" dirty="0" err="1" smtClean="0">
                <a:cs typeface="SAfon" panose="020B0604020202020204" pitchFamily="34" charset="0"/>
              </a:rPr>
              <a:t>Ситуативен</a:t>
            </a:r>
            <a:r>
              <a:rPr lang="bg-BG" dirty="0" smtClean="0">
                <a:cs typeface="SAfon" panose="020B0604020202020204" pitchFamily="34" charset="0"/>
              </a:rPr>
              <a:t> тип (затворени/тесни пространства - </a:t>
            </a:r>
            <a:r>
              <a:rPr lang="bg-BG" dirty="0" err="1" smtClean="0">
                <a:cs typeface="SAfon" panose="020B0604020202020204" pitchFamily="34" charset="0"/>
              </a:rPr>
              <a:t>клаустрофобия</a:t>
            </a:r>
            <a:r>
              <a:rPr lang="bg-BG" dirty="0" smtClean="0">
                <a:cs typeface="SAfon" panose="020B0604020202020204" pitchFamily="34" charset="0"/>
              </a:rPr>
              <a:t>; високи места – </a:t>
            </a:r>
            <a:r>
              <a:rPr lang="bg-BG" dirty="0" err="1" smtClean="0">
                <a:cs typeface="SAfon" panose="020B0604020202020204" pitchFamily="34" charset="0"/>
              </a:rPr>
              <a:t>акрофобия</a:t>
            </a:r>
            <a:r>
              <a:rPr lang="bg-BG" dirty="0" smtClean="0">
                <a:cs typeface="SAfon" panose="020B0604020202020204" pitchFamily="34" charset="0"/>
              </a:rPr>
              <a:t> и др.)</a:t>
            </a:r>
          </a:p>
          <a:p>
            <a:pPr lvl="1"/>
            <a:r>
              <a:rPr lang="bg-BG" dirty="0" smtClean="0">
                <a:cs typeface="SAfon" panose="020B0604020202020204" pitchFamily="34" charset="0"/>
              </a:rPr>
              <a:t>Природни бедствия (</a:t>
            </a:r>
            <a:r>
              <a:rPr lang="bg-BG" dirty="0" err="1" smtClean="0">
                <a:cs typeface="SAfon" panose="020B0604020202020204" pitchFamily="34" charset="0"/>
              </a:rPr>
              <a:t>земетресиния</a:t>
            </a:r>
            <a:r>
              <a:rPr lang="bg-BG" dirty="0" smtClean="0">
                <a:cs typeface="SAfon" panose="020B0604020202020204" pitchFamily="34" charset="0"/>
              </a:rPr>
              <a:t>, наводнения и др.)</a:t>
            </a:r>
          </a:p>
          <a:p>
            <a:pPr lvl="1"/>
            <a:r>
              <a:rPr lang="bg-BG" dirty="0" smtClean="0">
                <a:cs typeface="SAfon" panose="020B0604020202020204" pitchFamily="34" charset="0"/>
              </a:rPr>
              <a:t>Кръв-инжекция-нараняване (при него има най-много доказателства за участие на генетични фактори в етиологията)</a:t>
            </a:r>
          </a:p>
          <a:p>
            <a:endParaRPr lang="bg-BG" dirty="0">
              <a:cs typeface="SAfon" panose="020B0604020202020204" pitchFamily="34" charset="0"/>
            </a:endParaRPr>
          </a:p>
          <a:p>
            <a:pPr marL="0" indent="0">
              <a:buNone/>
            </a:pP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bg-BG" b="1" dirty="0" smtClean="0"/>
              <a:t>Паническо разстройство</a:t>
            </a:r>
            <a:endParaRPr lang="bg-BG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12568"/>
          </a:xfrm>
        </p:spPr>
        <p:txBody>
          <a:bodyPr>
            <a:normAutofit fontScale="77500" lnSpcReduction="20000"/>
          </a:bodyPr>
          <a:lstStyle/>
          <a:p>
            <a:r>
              <a:rPr lang="bg-BG" dirty="0" smtClean="0">
                <a:latin typeface="SAfon" pitchFamily="34" charset="0"/>
                <a:cs typeface="SAfon" pitchFamily="34" charset="0"/>
              </a:rPr>
              <a:t>О</a:t>
            </a:r>
            <a:r>
              <a:rPr lang="bg-BG" dirty="0" smtClean="0">
                <a:cs typeface="SAfon" pitchFamily="34" charset="0"/>
              </a:rPr>
              <a:t>сновните му характеристики са повтарящите се пристъпи на силна тревожност (паника), които не са ограничени до определени обстоятелства или ситуация, поради което са непредсказуеми. </a:t>
            </a:r>
          </a:p>
          <a:p>
            <a:r>
              <a:rPr lang="bg-BG" dirty="0" smtClean="0">
                <a:cs typeface="SAfon" pitchFamily="34" charset="0"/>
              </a:rPr>
              <a:t>Най-честите симптоми на паническата атака/пристъп са:</a:t>
            </a:r>
          </a:p>
          <a:p>
            <a:pPr lvl="1"/>
            <a:r>
              <a:rPr lang="bg-BG" dirty="0" smtClean="0">
                <a:cs typeface="SAfon" pitchFamily="34" charset="0"/>
              </a:rPr>
              <a:t>Сърцебиене</a:t>
            </a:r>
          </a:p>
          <a:p>
            <a:pPr lvl="1"/>
            <a:r>
              <a:rPr lang="bg-BG" dirty="0" smtClean="0">
                <a:cs typeface="SAfon" pitchFamily="34" charset="0"/>
              </a:rPr>
              <a:t>Стягане/</a:t>
            </a:r>
            <a:r>
              <a:rPr lang="bg-BG" dirty="0" err="1" smtClean="0">
                <a:cs typeface="SAfon" pitchFamily="34" charset="0"/>
              </a:rPr>
              <a:t>дискомфорт</a:t>
            </a:r>
            <a:r>
              <a:rPr lang="bg-BG" dirty="0" smtClean="0">
                <a:cs typeface="SAfon" pitchFamily="34" charset="0"/>
              </a:rPr>
              <a:t>/болка в гърдите</a:t>
            </a:r>
          </a:p>
          <a:p>
            <a:pPr lvl="1"/>
            <a:r>
              <a:rPr lang="bg-BG" dirty="0" smtClean="0">
                <a:cs typeface="SAfon" pitchFamily="34" charset="0"/>
              </a:rPr>
              <a:t>Чувство на задушаване и/или стягане в гърлото</a:t>
            </a:r>
          </a:p>
          <a:p>
            <a:pPr lvl="1"/>
            <a:r>
              <a:rPr lang="bg-BG" dirty="0" smtClean="0">
                <a:cs typeface="SAfon" pitchFamily="34" charset="0"/>
              </a:rPr>
              <a:t>Гадене и/или коремен </a:t>
            </a:r>
            <a:r>
              <a:rPr lang="bg-BG" dirty="0" err="1" smtClean="0">
                <a:cs typeface="SAfon" pitchFamily="34" charset="0"/>
              </a:rPr>
              <a:t>дискомфорт</a:t>
            </a:r>
            <a:endParaRPr lang="bg-BG" dirty="0" smtClean="0">
              <a:cs typeface="SAfon" pitchFamily="34" charset="0"/>
            </a:endParaRPr>
          </a:p>
          <a:p>
            <a:pPr lvl="1"/>
            <a:r>
              <a:rPr lang="bg-BG" dirty="0" smtClean="0">
                <a:cs typeface="SAfon" pitchFamily="34" charset="0"/>
              </a:rPr>
              <a:t>Световъртеж/замаяност и/или чувство за нестабилност и опасност от падане</a:t>
            </a:r>
          </a:p>
          <a:p>
            <a:pPr lvl="1"/>
            <a:r>
              <a:rPr lang="bg-BG" dirty="0" smtClean="0">
                <a:cs typeface="SAfon" pitchFamily="34" charset="0"/>
              </a:rPr>
              <a:t>Изтръпване на крайниците</a:t>
            </a:r>
          </a:p>
          <a:p>
            <a:pPr lvl="1"/>
            <a:r>
              <a:rPr lang="bg-BG" dirty="0" smtClean="0">
                <a:cs typeface="SAfon" pitchFamily="34" charset="0"/>
              </a:rPr>
              <a:t>Деперсонализация и/или </a:t>
            </a:r>
            <a:r>
              <a:rPr lang="bg-BG" dirty="0" err="1" smtClean="0">
                <a:cs typeface="SAfon" pitchFamily="34" charset="0"/>
              </a:rPr>
              <a:t>дереализация</a:t>
            </a:r>
            <a:endParaRPr lang="bg-BG" dirty="0" smtClean="0">
              <a:cs typeface="SAfon" pitchFamily="34" charset="0"/>
            </a:endParaRPr>
          </a:p>
          <a:p>
            <a:pPr lvl="1"/>
            <a:r>
              <a:rPr lang="bg-BG" dirty="0" smtClean="0">
                <a:cs typeface="SAfon" pitchFamily="34" charset="0"/>
              </a:rPr>
              <a:t>Страх от настъпваща смърт загуба на контрол или </a:t>
            </a:r>
            <a:r>
              <a:rPr lang="bg-BG" dirty="0" err="1" smtClean="0">
                <a:cs typeface="SAfon" pitchFamily="34" charset="0"/>
              </a:rPr>
              <a:t>полудавяне</a:t>
            </a:r>
            <a:endParaRPr lang="bg-BG" dirty="0">
              <a:cs typeface="SAfon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bg-BG" b="1" dirty="0" smtClean="0"/>
              <a:t>Генерализирано тревожно </a:t>
            </a:r>
            <a:r>
              <a:rPr lang="bg-BG" b="1" dirty="0" err="1" smtClean="0"/>
              <a:t>р-во</a:t>
            </a:r>
            <a:endParaRPr lang="bg-BG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328592"/>
          </a:xfrm>
        </p:spPr>
        <p:txBody>
          <a:bodyPr>
            <a:normAutofit fontScale="62500" lnSpcReduction="20000"/>
          </a:bodyPr>
          <a:lstStyle/>
          <a:p>
            <a:r>
              <a:rPr lang="bg-BG" dirty="0" smtClean="0">
                <a:cs typeface="SAfon" pitchFamily="34" charset="0"/>
              </a:rPr>
              <a:t>Характеризира се с тревожност, която е постоянна, не е ограничена до някакви конкретни външни обстоятелства (т.нар. „свободно плуваща тревожност“).</a:t>
            </a:r>
          </a:p>
          <a:p>
            <a:r>
              <a:rPr lang="bg-BG" dirty="0" smtClean="0">
                <a:cs typeface="SAfon" pitchFamily="34" charset="0"/>
              </a:rPr>
              <a:t>Основните симптоми са съчетание от психологични и соматични прояви:</a:t>
            </a:r>
          </a:p>
          <a:p>
            <a:pPr lvl="1"/>
            <a:r>
              <a:rPr lang="bg-BG" dirty="0" smtClean="0">
                <a:cs typeface="SAfon" pitchFamily="34" charset="0"/>
              </a:rPr>
              <a:t>Чувство на постоянна нервност/вътрешно напрежение</a:t>
            </a:r>
          </a:p>
          <a:p>
            <a:pPr lvl="1"/>
            <a:r>
              <a:rPr lang="bg-BG" dirty="0">
                <a:cs typeface="SAfon" pitchFamily="34" charset="0"/>
              </a:rPr>
              <a:t>Чести </a:t>
            </a:r>
            <a:r>
              <a:rPr lang="bg-BG" dirty="0" err="1">
                <a:cs typeface="SAfon" pitchFamily="34" charset="0"/>
              </a:rPr>
              <a:t>страхови</a:t>
            </a:r>
            <a:r>
              <a:rPr lang="bg-BG" dirty="0">
                <a:cs typeface="SAfon" pitchFamily="34" charset="0"/>
              </a:rPr>
              <a:t> опасения на различна тема (напр. че пациентът или негов близък внезапно ще се разболее или ще му се случи нещастие и др</a:t>
            </a:r>
            <a:r>
              <a:rPr lang="bg-BG" dirty="0" smtClean="0">
                <a:cs typeface="SAfon" pitchFamily="34" charset="0"/>
              </a:rPr>
              <a:t>.)</a:t>
            </a:r>
          </a:p>
          <a:p>
            <a:pPr lvl="1"/>
            <a:r>
              <a:rPr lang="bg-BG" dirty="0" smtClean="0">
                <a:cs typeface="SAfon" pitchFamily="34" charset="0"/>
              </a:rPr>
              <a:t>Треперене, повишен мускулен тонус вкл. и болки по мускулите (на врата, гърба и др.)</a:t>
            </a:r>
          </a:p>
          <a:p>
            <a:pPr lvl="1"/>
            <a:r>
              <a:rPr lang="bg-BG" dirty="0" smtClean="0">
                <a:cs typeface="SAfon" pitchFamily="34" charset="0"/>
              </a:rPr>
              <a:t>Вегетативни симптоми: изпотяване, сърцебиене и др.</a:t>
            </a:r>
          </a:p>
          <a:p>
            <a:pPr lvl="1"/>
            <a:r>
              <a:rPr lang="bg-BG" dirty="0" smtClean="0">
                <a:cs typeface="SAfon" pitchFamily="34" charset="0"/>
              </a:rPr>
              <a:t>Чувство на задух/затруднено дишане и/или стягане в гърлото</a:t>
            </a:r>
          </a:p>
          <a:p>
            <a:pPr lvl="1"/>
            <a:r>
              <a:rPr lang="bg-BG" dirty="0" smtClean="0">
                <a:cs typeface="SAfon" pitchFamily="34" charset="0"/>
              </a:rPr>
              <a:t>Замаяност и/или световъртеж</a:t>
            </a:r>
          </a:p>
          <a:p>
            <a:pPr lvl="1"/>
            <a:r>
              <a:rPr lang="bg-BG" dirty="0" err="1" smtClean="0">
                <a:cs typeface="SAfon" pitchFamily="34" charset="0"/>
              </a:rPr>
              <a:t>Епигастрален</a:t>
            </a:r>
            <a:r>
              <a:rPr lang="bg-BG" dirty="0" smtClean="0">
                <a:cs typeface="SAfon" pitchFamily="34" charset="0"/>
              </a:rPr>
              <a:t> </a:t>
            </a:r>
            <a:r>
              <a:rPr lang="bg-BG" dirty="0" err="1" smtClean="0">
                <a:cs typeface="SAfon" pitchFamily="34" charset="0"/>
              </a:rPr>
              <a:t>дискомфорт</a:t>
            </a:r>
            <a:endParaRPr lang="bg-BG" dirty="0" smtClean="0">
              <a:cs typeface="SAfon" pitchFamily="34" charset="0"/>
            </a:endParaRPr>
          </a:p>
          <a:p>
            <a:pPr lvl="1"/>
            <a:r>
              <a:rPr lang="bg-BG" dirty="0" smtClean="0">
                <a:cs typeface="SAfon" pitchFamily="34" charset="0"/>
              </a:rPr>
              <a:t>Безсъние</a:t>
            </a:r>
          </a:p>
          <a:p>
            <a:pPr lvl="1"/>
            <a:r>
              <a:rPr lang="bg-BG" dirty="0" smtClean="0">
                <a:cs typeface="SAfon" pitchFamily="34" charset="0"/>
              </a:rPr>
              <a:t>Главоболие</a:t>
            </a:r>
          </a:p>
          <a:p>
            <a:pPr lvl="1"/>
            <a:r>
              <a:rPr lang="bg-BG" dirty="0" smtClean="0">
                <a:cs typeface="SAfon" pitchFamily="34" charset="0"/>
              </a:rPr>
              <a:t>Раздразнителност</a:t>
            </a:r>
          </a:p>
          <a:p>
            <a:pPr lvl="1"/>
            <a:r>
              <a:rPr lang="bg-BG" dirty="0" err="1" smtClean="0">
                <a:cs typeface="SAfon" pitchFamily="34" charset="0"/>
              </a:rPr>
              <a:t>Депероснализация</a:t>
            </a:r>
            <a:r>
              <a:rPr lang="bg-BG" dirty="0" smtClean="0">
                <a:cs typeface="SAfon" pitchFamily="34" charset="0"/>
              </a:rPr>
              <a:t> и/или </a:t>
            </a:r>
            <a:r>
              <a:rPr lang="bg-BG" dirty="0" err="1" smtClean="0">
                <a:cs typeface="SAfon" pitchFamily="34" charset="0"/>
              </a:rPr>
              <a:t>дереализация</a:t>
            </a:r>
            <a:r>
              <a:rPr lang="bg-BG" dirty="0" smtClean="0">
                <a:cs typeface="SAfon" pitchFamily="34" charset="0"/>
              </a:rPr>
              <a:t> и др.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bg-BG" sz="4000" b="1" dirty="0" err="1" smtClean="0"/>
              <a:t>Обсесивно</a:t>
            </a:r>
            <a:r>
              <a:rPr lang="bg-BG" sz="4000" b="1" dirty="0" smtClean="0"/>
              <a:t> – </a:t>
            </a:r>
            <a:r>
              <a:rPr lang="bg-BG" sz="4000" b="1" dirty="0" err="1" smtClean="0"/>
              <a:t>компулсивно</a:t>
            </a:r>
            <a:r>
              <a:rPr lang="bg-BG" sz="4000" b="1" dirty="0" smtClean="0"/>
              <a:t> </a:t>
            </a:r>
            <a:r>
              <a:rPr lang="bg-BG" sz="4000" b="1" dirty="0" err="1" smtClean="0"/>
              <a:t>р-во</a:t>
            </a:r>
            <a:endParaRPr lang="bg-BG" sz="4000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5616624"/>
          </a:xfrm>
        </p:spPr>
        <p:txBody>
          <a:bodyPr>
            <a:noAutofit/>
          </a:bodyPr>
          <a:lstStyle/>
          <a:p>
            <a:r>
              <a:rPr lang="bg-BG" sz="2000" dirty="0" smtClean="0">
                <a:cs typeface="SAfon" pitchFamily="34" charset="0"/>
              </a:rPr>
              <a:t>Най-съществената му характеристика са повтарящи се </a:t>
            </a:r>
            <a:r>
              <a:rPr lang="bg-BG" sz="2000" dirty="0" err="1" smtClean="0">
                <a:cs typeface="SAfon" pitchFamily="34" charset="0"/>
              </a:rPr>
              <a:t>натрапливи</a:t>
            </a:r>
            <a:r>
              <a:rPr lang="bg-BG" sz="2000" dirty="0" smtClean="0">
                <a:cs typeface="SAfon" pitchFamily="34" charset="0"/>
              </a:rPr>
              <a:t> мисли (</a:t>
            </a:r>
            <a:r>
              <a:rPr lang="bg-BG" sz="2000" dirty="0" err="1" smtClean="0">
                <a:cs typeface="SAfon" pitchFamily="34" charset="0"/>
              </a:rPr>
              <a:t>обсесии</a:t>
            </a:r>
            <a:r>
              <a:rPr lang="bg-BG" sz="2000" dirty="0" smtClean="0">
                <a:cs typeface="SAfon" pitchFamily="34" charset="0"/>
              </a:rPr>
              <a:t>) и действия (</a:t>
            </a:r>
            <a:r>
              <a:rPr lang="bg-BG" sz="2000" dirty="0" err="1" smtClean="0">
                <a:cs typeface="SAfon" pitchFamily="34" charset="0"/>
              </a:rPr>
              <a:t>компулсии</a:t>
            </a:r>
            <a:r>
              <a:rPr lang="bg-BG" sz="2000" dirty="0" smtClean="0">
                <a:cs typeface="SAfon" pitchFamily="34" charset="0"/>
              </a:rPr>
              <a:t>). </a:t>
            </a:r>
            <a:r>
              <a:rPr lang="bg-BG" sz="2000" dirty="0" err="1" smtClean="0">
                <a:cs typeface="SAfon" pitchFamily="34" charset="0"/>
              </a:rPr>
              <a:t>Натрапливите</a:t>
            </a:r>
            <a:r>
              <a:rPr lang="bg-BG" sz="2000" dirty="0" smtClean="0">
                <a:cs typeface="SAfon" pitchFamily="34" charset="0"/>
              </a:rPr>
              <a:t> мисли (</a:t>
            </a:r>
            <a:r>
              <a:rPr lang="bg-BG" sz="2000" dirty="0" err="1" smtClean="0">
                <a:cs typeface="SAfon" pitchFamily="34" charset="0"/>
              </a:rPr>
              <a:t>обсесии</a:t>
            </a:r>
            <a:r>
              <a:rPr lang="bg-BG" sz="2000" dirty="0" smtClean="0">
                <a:cs typeface="SAfon" pitchFamily="34" charset="0"/>
              </a:rPr>
              <a:t>) са представи, образи и импулси, които нахлуват в съзнанието отново и отново в стереотипна форма. Те са почти неизменно мъчителни и пациентът се опитва безуспешно да им се противопостави. Възприемат се като собствени мисли, макар и да са нежелани.</a:t>
            </a:r>
          </a:p>
          <a:p>
            <a:r>
              <a:rPr lang="bg-BG" sz="2000" dirty="0" err="1" smtClean="0">
                <a:cs typeface="SAfon" pitchFamily="34" charset="0"/>
              </a:rPr>
              <a:t>Натрапливите</a:t>
            </a:r>
            <a:r>
              <a:rPr lang="bg-BG" sz="2000" dirty="0" smtClean="0">
                <a:cs typeface="SAfon" pitchFamily="34" charset="0"/>
              </a:rPr>
              <a:t> действия и ритуали (</a:t>
            </a:r>
            <a:r>
              <a:rPr lang="bg-BG" sz="2000" dirty="0" err="1" smtClean="0">
                <a:cs typeface="SAfon" pitchFamily="34" charset="0"/>
              </a:rPr>
              <a:t>компулсии</a:t>
            </a:r>
            <a:r>
              <a:rPr lang="bg-BG" sz="2000" dirty="0" smtClean="0">
                <a:cs typeface="SAfon" pitchFamily="34" charset="0"/>
              </a:rPr>
              <a:t>) са повтарящи се стереотипни поведение или психични действия. Те не са </a:t>
            </a:r>
            <a:r>
              <a:rPr lang="bg-BG" sz="2000" dirty="0" err="1" smtClean="0">
                <a:cs typeface="SAfon" pitchFamily="34" charset="0"/>
              </a:rPr>
              <a:t>удоволствени</a:t>
            </a:r>
            <a:r>
              <a:rPr lang="bg-BG" sz="2000" dirty="0" smtClean="0">
                <a:cs typeface="SAfon" pitchFamily="34" charset="0"/>
              </a:rPr>
              <a:t> по своята същност, нито пък водят до изпълнение на полезни по същество задачи. Тяхната функция е да предотвратят възникването на някое малко вероятно събитие, което може да причини вреда на пациента, или с което той може да застраши </a:t>
            </a:r>
            <a:r>
              <a:rPr lang="bg-BG" sz="2000" dirty="0" err="1" smtClean="0">
                <a:cs typeface="SAfon" pitchFamily="34" charset="0"/>
              </a:rPr>
              <a:t>околлните</a:t>
            </a:r>
            <a:r>
              <a:rPr lang="bg-BG" sz="2000" dirty="0" smtClean="0">
                <a:cs typeface="SAfon" pitchFamily="34" charset="0"/>
              </a:rPr>
              <a:t> (напр. </a:t>
            </a:r>
            <a:r>
              <a:rPr lang="bg-BG" sz="2000" dirty="0" err="1" smtClean="0">
                <a:cs typeface="SAfon" pitchFamily="34" charset="0"/>
              </a:rPr>
              <a:t>компулсии</a:t>
            </a:r>
            <a:r>
              <a:rPr lang="bg-BG" sz="2000" dirty="0" smtClean="0">
                <a:cs typeface="SAfon" pitchFamily="34" charset="0"/>
              </a:rPr>
              <a:t> за миене и почистване при </a:t>
            </a:r>
            <a:r>
              <a:rPr lang="bg-BG" sz="2000" dirty="0" err="1" smtClean="0">
                <a:cs typeface="SAfon" pitchFamily="34" charset="0"/>
              </a:rPr>
              <a:t>обсесии</a:t>
            </a:r>
            <a:r>
              <a:rPr lang="bg-BG" sz="2000" dirty="0" smtClean="0">
                <a:cs typeface="SAfon" pitchFamily="34" charset="0"/>
              </a:rPr>
              <a:t> за замърсяване; </a:t>
            </a:r>
            <a:r>
              <a:rPr lang="bg-BG" sz="2000" dirty="0" err="1" smtClean="0">
                <a:cs typeface="SAfon" pitchFamily="34" charset="0"/>
              </a:rPr>
              <a:t>компулсии</a:t>
            </a:r>
            <a:r>
              <a:rPr lang="bg-BG" sz="2000" dirty="0" smtClean="0">
                <a:cs typeface="SAfon" pitchFamily="34" charset="0"/>
              </a:rPr>
              <a:t> за избягване/криене на остри предмети - ножове и др. породени от </a:t>
            </a:r>
            <a:r>
              <a:rPr lang="bg-BG" sz="2000" dirty="0" err="1" smtClean="0">
                <a:cs typeface="SAfon" pitchFamily="34" charset="0"/>
              </a:rPr>
              <a:t>обсесии</a:t>
            </a:r>
            <a:r>
              <a:rPr lang="bg-BG" sz="2000" dirty="0">
                <a:cs typeface="SAfon" pitchFamily="34" charset="0"/>
              </a:rPr>
              <a:t> </a:t>
            </a:r>
            <a:r>
              <a:rPr lang="bg-BG" sz="2000" dirty="0" smtClean="0">
                <a:cs typeface="SAfon" pitchFamily="34" charset="0"/>
              </a:rPr>
              <a:t>за възможно внезапно нараняване на някой друг.). Това поведение се възприема от пациента като безсмислено и той прави опити да му се противопостави. Почти неизменно е налице и тревожност, която нараства при противопоставяне на </a:t>
            </a:r>
            <a:r>
              <a:rPr lang="bg-BG" sz="2000" dirty="0" err="1" smtClean="0">
                <a:cs typeface="SAfon" pitchFamily="34" charset="0"/>
              </a:rPr>
              <a:t>компулсивните</a:t>
            </a:r>
            <a:r>
              <a:rPr lang="bg-BG" sz="2000" dirty="0" smtClean="0">
                <a:cs typeface="SAfon" pitchFamily="34" charset="0"/>
              </a:rPr>
              <a:t> действия</a:t>
            </a:r>
            <a:r>
              <a:rPr lang="bg-BG" sz="2200" dirty="0" smtClean="0">
                <a:cs typeface="SAfon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bg-BG" dirty="0" smtClean="0"/>
              <a:t>Нормалната тревожност става патологична, когато започне да причинява значителен субективен дистрес и/или уврежда функционирането.</a:t>
            </a:r>
          </a:p>
          <a:p>
            <a:r>
              <a:rPr lang="bg-BG" dirty="0" smtClean="0"/>
              <a:t>Някои автори разделят тревожността на:</a:t>
            </a:r>
          </a:p>
          <a:p>
            <a:pPr lvl="1"/>
            <a:r>
              <a:rPr lang="bg-BG" i="1" dirty="0" err="1"/>
              <a:t>Личностова</a:t>
            </a:r>
            <a:r>
              <a:rPr lang="bg-BG" i="1" dirty="0"/>
              <a:t>:</a:t>
            </a:r>
            <a:r>
              <a:rPr lang="bg-BG" dirty="0"/>
              <a:t> вродена тенденция към безпокойство/тревожност – „Често се чувствам тревожен“</a:t>
            </a:r>
          </a:p>
          <a:p>
            <a:pPr lvl="1"/>
            <a:r>
              <a:rPr lang="bg-BG" i="1" dirty="0" err="1"/>
              <a:t>Ситуативна</a:t>
            </a:r>
            <a:r>
              <a:rPr lang="bg-BG" i="1" dirty="0"/>
              <a:t>:</a:t>
            </a:r>
            <a:r>
              <a:rPr lang="bg-BG" dirty="0"/>
              <a:t> тревожност усещана в конкретния момент – „Чувствам се тревожен сега</a:t>
            </a:r>
            <a:r>
              <a:rPr lang="bg-BG" dirty="0" smtClean="0"/>
              <a:t>“</a:t>
            </a:r>
          </a:p>
          <a:p>
            <a:r>
              <a:rPr lang="bg-BG" dirty="0" smtClean="0"/>
              <a:t>Хората с висока личностова тревожност често имат епизоди на ситуативна тревожност.</a:t>
            </a:r>
          </a:p>
        </p:txBody>
      </p:sp>
      <p:sp>
        <p:nvSpPr>
          <p:cNvPr id="4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bg-BG" b="1" dirty="0" smtClean="0"/>
              <a:t>Въведение</a:t>
            </a:r>
            <a:endParaRPr lang="bg-BG" b="1" dirty="0"/>
          </a:p>
        </p:txBody>
      </p:sp>
    </p:spTree>
    <p:extLst>
      <p:ext uri="{BB962C8B-B14F-4D97-AF65-F5344CB8AC3E}">
        <p14:creationId xmlns:p14="http://schemas.microsoft.com/office/powerpoint/2010/main" val="425771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59755" y="116632"/>
            <a:ext cx="8964488" cy="939784"/>
          </a:xfrm>
        </p:spPr>
        <p:txBody>
          <a:bodyPr>
            <a:noAutofit/>
          </a:bodyPr>
          <a:lstStyle/>
          <a:p>
            <a:pPr algn="just"/>
            <a:r>
              <a:rPr lang="bg-BG" sz="3600" b="1" dirty="0" smtClean="0"/>
              <a:t>Реакции на стрес – остра стресова реакция</a:t>
            </a:r>
            <a:endParaRPr lang="bg-BG" sz="3600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073427"/>
          </a:xfrm>
        </p:spPr>
        <p:txBody>
          <a:bodyPr>
            <a:noAutofit/>
          </a:bodyPr>
          <a:lstStyle/>
          <a:p>
            <a:r>
              <a:rPr lang="bg-BG" sz="2300" dirty="0" smtClean="0">
                <a:cs typeface="SAfon" pitchFamily="34" charset="0"/>
              </a:rPr>
              <a:t>Преходно психично разстройство, което се развива като реакция на силен соматичен или психичен стрес и обикновено продължава от няколко часа до няколко дни. Симптомите включват първоначално състояние на </a:t>
            </a:r>
            <a:r>
              <a:rPr lang="bg-BG" sz="2300" dirty="0" err="1" smtClean="0">
                <a:cs typeface="SAfon" pitchFamily="34" charset="0"/>
              </a:rPr>
              <a:t>зашеметоност</a:t>
            </a:r>
            <a:r>
              <a:rPr lang="bg-BG" sz="2300" dirty="0">
                <a:cs typeface="SAfon" pitchFamily="34" charset="0"/>
              </a:rPr>
              <a:t> </a:t>
            </a:r>
            <a:r>
              <a:rPr lang="bg-BG" sz="2300" dirty="0" smtClean="0">
                <a:cs typeface="SAfon" pitchFamily="34" charset="0"/>
              </a:rPr>
              <a:t>с известно ограничаване на полето на ясното съзнание, стеснение на вниманието, невъзможност за възприемане на стимули и дезориентация. Това може да се последва от по-нататъшно отдръпване от заобикалящата среда (до степен на </a:t>
            </a:r>
            <a:r>
              <a:rPr lang="bg-BG" sz="2300" dirty="0" err="1" smtClean="0">
                <a:cs typeface="SAfon" pitchFamily="34" charset="0"/>
              </a:rPr>
              <a:t>ступор</a:t>
            </a:r>
            <a:r>
              <a:rPr lang="bg-BG" sz="2300" dirty="0" smtClean="0">
                <a:cs typeface="SAfon" pitchFamily="34" charset="0"/>
              </a:rPr>
              <a:t>) или от </a:t>
            </a:r>
            <a:r>
              <a:rPr lang="bg-BG" sz="2300" dirty="0" err="1" smtClean="0">
                <a:cs typeface="SAfon" pitchFamily="34" charset="0"/>
              </a:rPr>
              <a:t>дизорганизирана</a:t>
            </a:r>
            <a:r>
              <a:rPr lang="bg-BG" sz="2300" dirty="0" smtClean="0">
                <a:cs typeface="SAfon" pitchFamily="34" charset="0"/>
              </a:rPr>
              <a:t> психомоторна възбуда и </a:t>
            </a:r>
            <a:r>
              <a:rPr lang="bg-BG" sz="2300" dirty="0" err="1" smtClean="0">
                <a:cs typeface="SAfon" pitchFamily="34" charset="0"/>
              </a:rPr>
              <a:t>свръхактивност</a:t>
            </a:r>
            <a:r>
              <a:rPr lang="bg-BG" sz="2300" dirty="0" smtClean="0">
                <a:cs typeface="SAfon" pitchFamily="34" charset="0"/>
              </a:rPr>
              <a:t> (бягство и др.). Налице са вегетативни симптоми на тревожност – </a:t>
            </a:r>
            <a:r>
              <a:rPr lang="bg-BG" sz="2300" dirty="0" err="1" smtClean="0">
                <a:cs typeface="SAfon" pitchFamily="34" charset="0"/>
              </a:rPr>
              <a:t>тахокардия</a:t>
            </a:r>
            <a:r>
              <a:rPr lang="bg-BG" sz="2300" dirty="0" smtClean="0">
                <a:cs typeface="SAfon" pitchFamily="34" charset="0"/>
              </a:rPr>
              <a:t>, изпотяване, зачервяване и др.</a:t>
            </a:r>
          </a:p>
          <a:p>
            <a:r>
              <a:rPr lang="bg-BG" sz="2300" dirty="0" smtClean="0">
                <a:cs typeface="SAfon" pitchFamily="34" charset="0"/>
              </a:rPr>
              <a:t>Симптомите обикновено се проявяват в разстояние на няколко минути след въздействието на </a:t>
            </a:r>
            <a:r>
              <a:rPr lang="bg-BG" sz="2300" dirty="0" err="1" smtClean="0">
                <a:cs typeface="SAfon" pitchFamily="34" charset="0"/>
              </a:rPr>
              <a:t>стресогенния</a:t>
            </a:r>
            <a:r>
              <a:rPr lang="bg-BG" sz="2300" dirty="0" smtClean="0">
                <a:cs typeface="SAfon" pitchFamily="34" charset="0"/>
              </a:rPr>
              <a:t> стимул или събитие и изчезват в разстояние на два-три дни (често след няколко часа). Може да се наблюдава частична или пълна амнезия. </a:t>
            </a:r>
            <a:endParaRPr lang="bg-BG" sz="2300" dirty="0">
              <a:cs typeface="SAfon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490066"/>
          </a:xfrm>
        </p:spPr>
        <p:txBody>
          <a:bodyPr>
            <a:noAutofit/>
          </a:bodyPr>
          <a:lstStyle/>
          <a:p>
            <a:r>
              <a:rPr lang="bg-BG" sz="3600" b="1" dirty="0" smtClean="0"/>
              <a:t>Посттравматично стресово разстройство</a:t>
            </a:r>
            <a:endParaRPr lang="bg-BG" sz="3600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5544616"/>
          </a:xfrm>
        </p:spPr>
        <p:txBody>
          <a:bodyPr>
            <a:noAutofit/>
          </a:bodyPr>
          <a:lstStyle/>
          <a:p>
            <a:r>
              <a:rPr lang="bg-BG" sz="2200" dirty="0" smtClean="0">
                <a:cs typeface="SAfon" pitchFamily="34" charset="0"/>
              </a:rPr>
              <a:t>Възниква като закъснял или </a:t>
            </a:r>
            <a:r>
              <a:rPr lang="bg-BG" sz="2200" dirty="0" err="1" smtClean="0">
                <a:cs typeface="SAfon" pitchFamily="34" charset="0"/>
              </a:rPr>
              <a:t>протрахиран</a:t>
            </a:r>
            <a:r>
              <a:rPr lang="bg-BG" sz="2200" dirty="0" smtClean="0">
                <a:cs typeface="SAfon" pitchFamily="34" charset="0"/>
              </a:rPr>
              <a:t> отговор на </a:t>
            </a:r>
            <a:r>
              <a:rPr lang="bg-BG" sz="2200" dirty="0" err="1" smtClean="0">
                <a:cs typeface="SAfon" pitchFamily="34" charset="0"/>
              </a:rPr>
              <a:t>стресогенно</a:t>
            </a:r>
            <a:r>
              <a:rPr lang="bg-BG" sz="2200" dirty="0" smtClean="0">
                <a:cs typeface="SAfon" pitchFamily="34" charset="0"/>
              </a:rPr>
              <a:t> събитие или ситуация (краткотрайна или по-продължителна), които са с изключително застрашаваща или катастрофална природа и са в състояние да причинят дълбок </a:t>
            </a:r>
            <a:r>
              <a:rPr lang="bg-BG" sz="2200" dirty="0" err="1" smtClean="0">
                <a:cs typeface="SAfon" pitchFamily="34" charset="0"/>
              </a:rPr>
              <a:t>дистрес</a:t>
            </a:r>
            <a:r>
              <a:rPr lang="bg-BG" sz="2200" dirty="0" smtClean="0">
                <a:cs typeface="SAfon" pitchFamily="34" charset="0"/>
              </a:rPr>
              <a:t> у почти всеки човек. </a:t>
            </a:r>
          </a:p>
          <a:p>
            <a:r>
              <a:rPr lang="bg-BG" sz="2200" dirty="0">
                <a:cs typeface="SAfon" pitchFamily="34" charset="0"/>
              </a:rPr>
              <a:t>Типичните симптоми включват:</a:t>
            </a:r>
          </a:p>
          <a:p>
            <a:pPr lvl="1"/>
            <a:r>
              <a:rPr lang="bg-BG" sz="1400" dirty="0">
                <a:cs typeface="SAfon" pitchFamily="34" charset="0"/>
              </a:rPr>
              <a:t>епизоди на повтарящо се изживяване на травматичното събитие под формата на внезапно нахлуващо в съзнанието оживяване на сцената с голяма яснота („</a:t>
            </a:r>
            <a:r>
              <a:rPr lang="bg-BG" sz="1400" dirty="0" err="1">
                <a:cs typeface="SAfon" pitchFamily="34" charset="0"/>
              </a:rPr>
              <a:t>флашбек</a:t>
            </a:r>
            <a:r>
              <a:rPr lang="bg-BG" sz="1400" dirty="0">
                <a:cs typeface="SAfon" pitchFamily="34" charset="0"/>
              </a:rPr>
              <a:t>“)</a:t>
            </a:r>
          </a:p>
          <a:p>
            <a:pPr lvl="1"/>
            <a:r>
              <a:rPr lang="bg-BG" sz="1400" dirty="0">
                <a:cs typeface="SAfon" pitchFamily="34" charset="0"/>
              </a:rPr>
              <a:t>Сънища или кошмари свързани с травматичното събитие</a:t>
            </a:r>
          </a:p>
          <a:p>
            <a:pPr lvl="1"/>
            <a:r>
              <a:rPr lang="bg-BG" sz="1400" dirty="0">
                <a:cs typeface="SAfon" pitchFamily="34" charset="0"/>
              </a:rPr>
              <a:t>Емоционална </a:t>
            </a:r>
            <a:r>
              <a:rPr lang="bg-BG" sz="1400" dirty="0" err="1">
                <a:cs typeface="SAfon" pitchFamily="34" charset="0"/>
              </a:rPr>
              <a:t>притъпеност</a:t>
            </a:r>
            <a:r>
              <a:rPr lang="bg-BG" sz="1400" dirty="0">
                <a:cs typeface="SAfon" pitchFamily="34" charset="0"/>
              </a:rPr>
              <a:t> и/или „вцепененост“, отчужденост от другите хора</a:t>
            </a:r>
          </a:p>
          <a:p>
            <a:pPr lvl="1"/>
            <a:r>
              <a:rPr lang="bg-BG" sz="1400" dirty="0">
                <a:cs typeface="SAfon" pitchFamily="34" charset="0"/>
              </a:rPr>
              <a:t>Депресия и </a:t>
            </a:r>
            <a:r>
              <a:rPr lang="bg-BG" sz="1400" dirty="0" err="1">
                <a:cs typeface="SAfon" pitchFamily="34" charset="0"/>
              </a:rPr>
              <a:t>анхедония</a:t>
            </a:r>
            <a:r>
              <a:rPr lang="bg-BG" sz="1400" dirty="0">
                <a:cs typeface="SAfon" pitchFamily="34" charset="0"/>
              </a:rPr>
              <a:t> (загуба на удоволствие и интерес към заобикалящата среда и дейности)</a:t>
            </a:r>
          </a:p>
          <a:p>
            <a:pPr lvl="1"/>
            <a:r>
              <a:rPr lang="bg-BG" sz="1400" dirty="0">
                <a:cs typeface="SAfon" pitchFamily="34" charset="0"/>
              </a:rPr>
              <a:t>Избягване на дейности, ситуации или хора напомнящи за травмата</a:t>
            </a:r>
          </a:p>
          <a:p>
            <a:pPr lvl="1"/>
            <a:r>
              <a:rPr lang="bg-BG" sz="1400" dirty="0">
                <a:cs typeface="SAfon" pitchFamily="34" charset="0"/>
              </a:rPr>
              <a:t>Симптоми на вегетативни </a:t>
            </a:r>
            <a:r>
              <a:rPr lang="bg-BG" sz="1400" dirty="0" err="1">
                <a:cs typeface="SAfon" pitchFamily="34" charset="0"/>
              </a:rPr>
              <a:t>свръхвъзбуда</a:t>
            </a:r>
            <a:r>
              <a:rPr lang="bg-BG" sz="1400" dirty="0">
                <a:cs typeface="SAfon" pitchFamily="34" charset="0"/>
              </a:rPr>
              <a:t> (сърцебиене, изпотяване, сухота в устата, сепвания от ежедневни звуци)</a:t>
            </a:r>
          </a:p>
          <a:p>
            <a:pPr lvl="1"/>
            <a:r>
              <a:rPr lang="bg-BG" sz="1400" dirty="0">
                <a:cs typeface="SAfon" pitchFamily="34" charset="0"/>
              </a:rPr>
              <a:t>Тревожност</a:t>
            </a:r>
          </a:p>
          <a:p>
            <a:pPr lvl="1"/>
            <a:r>
              <a:rPr lang="bg-BG" sz="1400" dirty="0">
                <a:cs typeface="SAfon" pitchFamily="34" charset="0"/>
              </a:rPr>
              <a:t>Вторична злоупотреба с психоактивни вещества (транквилизатори или алкохол) в опит за </a:t>
            </a:r>
            <a:r>
              <a:rPr lang="bg-BG" sz="1400" dirty="0" smtClean="0">
                <a:cs typeface="SAfon" pitchFamily="34" charset="0"/>
              </a:rPr>
              <a:t>самолечение</a:t>
            </a:r>
          </a:p>
          <a:p>
            <a:r>
              <a:rPr lang="bg-BG" sz="2200" dirty="0" smtClean="0">
                <a:cs typeface="SAfon" pitchFamily="34" charset="0"/>
              </a:rPr>
              <a:t>Между началото на симптомите и травматичното събитие има латентен период от няколко седмици до месеци. Протичането е </a:t>
            </a:r>
            <a:r>
              <a:rPr lang="bg-BG" sz="2200" dirty="0" err="1" smtClean="0">
                <a:cs typeface="SAfon" pitchFamily="34" charset="0"/>
              </a:rPr>
              <a:t>флуктуиращо</a:t>
            </a:r>
            <a:r>
              <a:rPr lang="bg-BG" sz="2200" dirty="0" smtClean="0">
                <a:cs typeface="SAfon" pitchFamily="34" charset="0"/>
              </a:rPr>
              <a:t>, но в повечето случаи може да се очаква възстановяване.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bg-BG" sz="3800" b="1" dirty="0" smtClean="0"/>
              <a:t>Адаптационно разстройство</a:t>
            </a:r>
            <a:endParaRPr lang="bg-BG" sz="3800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251520" y="980728"/>
            <a:ext cx="8501122" cy="4929411"/>
          </a:xfrm>
        </p:spPr>
        <p:txBody>
          <a:bodyPr>
            <a:noAutofit/>
          </a:bodyPr>
          <a:lstStyle/>
          <a:p>
            <a:r>
              <a:rPr lang="bg-BG" sz="2300" dirty="0" smtClean="0">
                <a:cs typeface="SAfon" pitchFamily="34" charset="0"/>
              </a:rPr>
              <a:t>Състояние, което възниква в период на адаптация към </a:t>
            </a:r>
            <a:r>
              <a:rPr lang="bg-BG" sz="2300" dirty="0" err="1" smtClean="0">
                <a:cs typeface="SAfon" pitchFamily="34" charset="0"/>
              </a:rPr>
              <a:t>стресогенно</a:t>
            </a:r>
            <a:r>
              <a:rPr lang="bg-BG" sz="2300" dirty="0" smtClean="0">
                <a:cs typeface="SAfon" pitchFamily="34" charset="0"/>
              </a:rPr>
              <a:t> жизнено събитие/промяна. Събитието може да засяга целостта на социалното обкръжение на индивида (загуба на близък, раздяла), да представлява внезапна промяна в същото (емиграция, бежански кризи и др.) или да е съществен преход или криза в развитието (тръгване на училище, ставане на родител, провал в постигането на </a:t>
            </a:r>
            <a:r>
              <a:rPr lang="bg-BG" sz="2300" dirty="0" err="1" smtClean="0">
                <a:cs typeface="SAfon" pitchFamily="34" charset="0"/>
              </a:rPr>
              <a:t>жадувана</a:t>
            </a:r>
            <a:r>
              <a:rPr lang="bg-BG" sz="2300" dirty="0" smtClean="0">
                <a:cs typeface="SAfon" pitchFamily="34" charset="0"/>
              </a:rPr>
              <a:t> лична цел, пенсиониране и др.). </a:t>
            </a:r>
          </a:p>
          <a:p>
            <a:r>
              <a:rPr lang="bg-BG" sz="2300" dirty="0" smtClean="0">
                <a:cs typeface="SAfon" pitchFamily="34" charset="0"/>
              </a:rPr>
              <a:t>Проявите са разнообразни и обхващат потиснато настроение, тревожност (или съчетания на потиснатост и тревожност), чувство на невъзможност за справяне със ситуацията, както и нарушения/затруднения в извършването на ежедневните рутинни дейности. При юношите може да се прояви с поведенчески разстройства – агресия, бягства от училище и др.</a:t>
            </a:r>
          </a:p>
          <a:p>
            <a:r>
              <a:rPr lang="bg-BG" sz="2300" dirty="0" smtClean="0">
                <a:cs typeface="SAfon" pitchFamily="34" charset="0"/>
              </a:rPr>
              <a:t>Обикновено отшумява в рамките на около 2 месеца.</a:t>
            </a:r>
            <a:endParaRPr lang="bg-BG" sz="2300" dirty="0">
              <a:cs typeface="SAfon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0" y="1341"/>
            <a:ext cx="9144000" cy="907379"/>
          </a:xfrm>
        </p:spPr>
        <p:txBody>
          <a:bodyPr>
            <a:normAutofit/>
          </a:bodyPr>
          <a:lstStyle/>
          <a:p>
            <a:r>
              <a:rPr lang="bg-BG" sz="3500" b="1" dirty="0" err="1" smtClean="0"/>
              <a:t>Дисоциативни</a:t>
            </a:r>
            <a:r>
              <a:rPr lang="bg-BG" sz="3500" b="1" dirty="0" smtClean="0"/>
              <a:t> (</a:t>
            </a:r>
            <a:r>
              <a:rPr lang="bg-BG" sz="3500" b="1" dirty="0" err="1" smtClean="0"/>
              <a:t>конверзионни</a:t>
            </a:r>
            <a:r>
              <a:rPr lang="bg-BG" sz="3500" b="1" dirty="0"/>
              <a:t>)</a:t>
            </a:r>
            <a:r>
              <a:rPr lang="bg-BG" sz="3500" b="1" dirty="0" smtClean="0"/>
              <a:t> разстройства</a:t>
            </a:r>
            <a:endParaRPr lang="bg-BG" sz="3500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251520" y="908720"/>
            <a:ext cx="8568952" cy="5544616"/>
          </a:xfrm>
        </p:spPr>
        <p:txBody>
          <a:bodyPr>
            <a:noAutofit/>
          </a:bodyPr>
          <a:lstStyle/>
          <a:p>
            <a:r>
              <a:rPr lang="bg-BG" sz="2000" dirty="0" smtClean="0">
                <a:cs typeface="SAfon" pitchFamily="34" charset="0"/>
              </a:rPr>
              <a:t>Общото при тази група състояния е частичната или пълна загуба на интегрираност между спомените от миналото (</a:t>
            </a:r>
            <a:r>
              <a:rPr lang="bg-BG" sz="2000" dirty="0" err="1" smtClean="0">
                <a:cs typeface="SAfon" pitchFamily="34" charset="0"/>
              </a:rPr>
              <a:t>психотравмени</a:t>
            </a:r>
            <a:r>
              <a:rPr lang="bg-BG" sz="2000" dirty="0" smtClean="0">
                <a:cs typeface="SAfon" pitchFamily="34" charset="0"/>
              </a:rPr>
              <a:t> събития, които пораждат настоящите симптоми), осъзнаването на собствения </a:t>
            </a:r>
            <a:r>
              <a:rPr lang="bg-BG" sz="2000" dirty="0" err="1" smtClean="0">
                <a:cs typeface="SAfon" pitchFamily="34" charset="0"/>
              </a:rPr>
              <a:t>идентитет</a:t>
            </a:r>
            <a:r>
              <a:rPr lang="bg-BG" sz="2000" dirty="0" smtClean="0">
                <a:cs typeface="SAfon" pitchFamily="34" charset="0"/>
              </a:rPr>
              <a:t> и непосредствените усещания, и контрола над движенията на тялото. Клинично се проявяват с двигателни нарушения (</a:t>
            </a:r>
            <a:r>
              <a:rPr lang="bg-BG" sz="2000" dirty="0" err="1" smtClean="0">
                <a:cs typeface="SAfon" pitchFamily="34" charset="0"/>
              </a:rPr>
              <a:t>парези</a:t>
            </a:r>
            <a:r>
              <a:rPr lang="bg-BG" sz="2000" dirty="0" smtClean="0">
                <a:cs typeface="SAfon" pitchFamily="34" charset="0"/>
              </a:rPr>
              <a:t> или парализи), сетивни разстройства (анестезия на различни части от тялото), </a:t>
            </a:r>
            <a:r>
              <a:rPr lang="bg-BG" sz="2000" dirty="0" err="1" smtClean="0">
                <a:cs typeface="SAfon" pitchFamily="34" charset="0"/>
              </a:rPr>
              <a:t>афония</a:t>
            </a:r>
            <a:r>
              <a:rPr lang="bg-BG" sz="2000" dirty="0" smtClean="0">
                <a:cs typeface="SAfon" pitchFamily="34" charset="0"/>
              </a:rPr>
              <a:t> (загуба на слуха), загуба на зрението, припадъци и др. </a:t>
            </a:r>
          </a:p>
          <a:p>
            <a:r>
              <a:rPr lang="bg-BG" sz="2000" dirty="0" smtClean="0">
                <a:cs typeface="SAfon" pitchFamily="34" charset="0"/>
              </a:rPr>
              <a:t>Тези прояви в миналото бяха класифицирани като „хистерия“. Предполага се, че имат „психогенна етиология“, бидейки тясно свързани по време с травмиращо събитие, неразрешими проблеми или разстроени взаимоотношения.</a:t>
            </a:r>
          </a:p>
          <a:p>
            <a:r>
              <a:rPr lang="bg-BG" sz="2000" dirty="0" smtClean="0">
                <a:cs typeface="SAfon" pitchFamily="34" charset="0"/>
              </a:rPr>
              <a:t>Често симптомите отразяват представата на пациента за начина, по който би се проявило едно соматично заболяване. </a:t>
            </a:r>
            <a:r>
              <a:rPr lang="bg-BG" sz="2000" dirty="0" err="1" smtClean="0">
                <a:cs typeface="SAfon" pitchFamily="34" charset="0"/>
              </a:rPr>
              <a:t>Физикалния</a:t>
            </a:r>
            <a:r>
              <a:rPr lang="bg-BG" sz="2000" dirty="0" smtClean="0">
                <a:cs typeface="SAfon" pitchFamily="34" charset="0"/>
              </a:rPr>
              <a:t> преглед и изследванията не доказват наличието на някое познато неврологично или соматично разстройство.</a:t>
            </a:r>
            <a:r>
              <a:rPr lang="bg-BG" sz="2000" dirty="0">
                <a:cs typeface="SAfon" pitchFamily="34" charset="0"/>
              </a:rPr>
              <a:t> </a:t>
            </a:r>
            <a:r>
              <a:rPr lang="bg-BG" sz="2000" dirty="0" smtClean="0">
                <a:cs typeface="SAfon" pitchFamily="34" charset="0"/>
              </a:rPr>
              <a:t>Освен това могат да се установят данни, че загубата на функции е израз на емоционални конфликти или потребности. Появата на симптомите е внезапна и по правило е налице тясна връзка с преживян психологичен стрес.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bg-BG" b="1" dirty="0" err="1" smtClean="0"/>
              <a:t>Соматоформни</a:t>
            </a:r>
            <a:r>
              <a:rPr lang="bg-BG" b="1" dirty="0" smtClean="0"/>
              <a:t> разстройства</a:t>
            </a:r>
            <a:endParaRPr lang="bg-BG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 fontScale="92500" lnSpcReduction="20000"/>
          </a:bodyPr>
          <a:lstStyle/>
          <a:p>
            <a:r>
              <a:rPr lang="bg-BG" dirty="0" smtClean="0">
                <a:cs typeface="SAfon" pitchFamily="34" charset="0"/>
              </a:rPr>
              <a:t>Основната им характеристика са упорити оплаквания от соматични симптоми, придружени от непрекъснато настояване за медицински изследвания, въпреки повтарящите се негативни резултати и уверения от страна на мед. специалисти, че симптомите не са соматично обусловени. </a:t>
            </a:r>
          </a:p>
          <a:p>
            <a:r>
              <a:rPr lang="bg-BG" dirty="0" smtClean="0">
                <a:cs typeface="SAfon" pitchFamily="34" charset="0"/>
              </a:rPr>
              <a:t>Ако все пак съществуват някакви соматични заболявания, то те не могат да обяснят естеството и тежестта на заявените симптоми или преживявания от пациента </a:t>
            </a:r>
            <a:r>
              <a:rPr lang="bg-BG" dirty="0" err="1" smtClean="0">
                <a:cs typeface="SAfon" pitchFamily="34" charset="0"/>
              </a:rPr>
              <a:t>дистрес</a:t>
            </a:r>
            <a:r>
              <a:rPr lang="bg-BG" dirty="0" smtClean="0">
                <a:cs typeface="SAfon" pitchFamily="34" charset="0"/>
              </a:rPr>
              <a:t> и </a:t>
            </a:r>
            <a:r>
              <a:rPr lang="bg-BG" dirty="0" err="1" smtClean="0">
                <a:cs typeface="SAfon" pitchFamily="34" charset="0"/>
              </a:rPr>
              <a:t>свръхангажираността</a:t>
            </a:r>
            <a:r>
              <a:rPr lang="bg-BG" dirty="0" smtClean="0">
                <a:cs typeface="SAfon" pitchFamily="34" charset="0"/>
              </a:rPr>
              <a:t> с тях, която той проявява.</a:t>
            </a:r>
            <a:endParaRPr lang="en-US" dirty="0" smtClean="0">
              <a:cs typeface="SAfon" pitchFamily="34" charset="0"/>
            </a:endParaRPr>
          </a:p>
          <a:p>
            <a:pPr>
              <a:buNone/>
            </a:pP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/>
              <a:t>Лечение: психотерапия</a:t>
            </a:r>
            <a:endParaRPr lang="bg-BG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bg-BG" i="1" u="sng" dirty="0" smtClean="0"/>
              <a:t>Психотерапия:</a:t>
            </a:r>
            <a:r>
              <a:rPr lang="bg-BG" dirty="0" smtClean="0"/>
              <a:t> психоаналитичната ПТ обикновено не е показана, освен в случай на придружаваща </a:t>
            </a:r>
            <a:r>
              <a:rPr lang="bg-BG" dirty="0" err="1" smtClean="0"/>
              <a:t>личностова</a:t>
            </a:r>
            <a:r>
              <a:rPr lang="bg-BG" dirty="0" smtClean="0"/>
              <a:t> патология (проблеми). Обикновено се използва подкрепяща психотерапия самостоятелно или в комбинация с лекарствена терапия.</a:t>
            </a:r>
          </a:p>
          <a:p>
            <a:r>
              <a:rPr lang="bg-BG" dirty="0" smtClean="0"/>
              <a:t>През последните две десетилетия все повече се използва </a:t>
            </a:r>
            <a:r>
              <a:rPr lang="bg-BG" i="1" dirty="0" smtClean="0"/>
              <a:t>когнитивно-поведенческата терапия</a:t>
            </a:r>
            <a:r>
              <a:rPr lang="bg-BG" dirty="0" smtClean="0"/>
              <a:t>, особено при паническо разстройство. Тя може да се комбинира с </a:t>
            </a:r>
            <a:r>
              <a:rPr lang="bg-BG" dirty="0" err="1" smtClean="0"/>
              <a:t>антидепресанти</a:t>
            </a:r>
            <a:r>
              <a:rPr lang="bg-BG" dirty="0" smtClean="0"/>
              <a:t> </a:t>
            </a:r>
            <a:r>
              <a:rPr lang="en-US" dirty="0" smtClean="0"/>
              <a:t>(SSRSs)</a:t>
            </a:r>
            <a:endParaRPr lang="bg-BG" dirty="0" smtClean="0"/>
          </a:p>
        </p:txBody>
      </p:sp>
    </p:spTree>
    <p:extLst>
      <p:ext uri="{BB962C8B-B14F-4D97-AF65-F5344CB8AC3E}">
        <p14:creationId xmlns:p14="http://schemas.microsoft.com/office/powerpoint/2010/main" val="169839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/>
              <a:t>Лечение: поведенческа терапия </a:t>
            </a:r>
            <a:endParaRPr lang="bg-BG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bg-BG" i="1" u="sng" dirty="0" smtClean="0"/>
              <a:t>Техники за релаксация</a:t>
            </a:r>
            <a:r>
              <a:rPr lang="bg-BG" dirty="0" smtClean="0"/>
              <a:t> – могат да са много полезни при пациенти с лека до умерена тревожност, като рутинно ежедневно упражнение или при наличие на ситуация провокираща тревожност.  Използват се прогресивна релаксация по </a:t>
            </a:r>
            <a:r>
              <a:rPr lang="en-US" dirty="0" smtClean="0"/>
              <a:t>Jacobson, </a:t>
            </a:r>
            <a:r>
              <a:rPr lang="bg-BG" dirty="0" smtClean="0"/>
              <a:t>медитация и др.</a:t>
            </a:r>
          </a:p>
          <a:p>
            <a:r>
              <a:rPr lang="bg-BG" i="1" u="sng" dirty="0" smtClean="0"/>
              <a:t>Други поведенчески терапии: </a:t>
            </a:r>
            <a:r>
              <a:rPr lang="bg-BG" dirty="0" smtClean="0"/>
              <a:t>използват се „</a:t>
            </a:r>
            <a:r>
              <a:rPr lang="bg-BG" dirty="0" err="1" smtClean="0"/>
              <a:t>биофийдбек</a:t>
            </a:r>
            <a:r>
              <a:rPr lang="bg-BG" dirty="0" smtClean="0"/>
              <a:t>“ техники (напр. запис на </a:t>
            </a:r>
            <a:r>
              <a:rPr lang="bg-BG" dirty="0" err="1" smtClean="0"/>
              <a:t>пулсовата</a:t>
            </a:r>
            <a:r>
              <a:rPr lang="bg-BG" dirty="0"/>
              <a:t> </a:t>
            </a:r>
            <a:r>
              <a:rPr lang="bg-BG" dirty="0" smtClean="0"/>
              <a:t>и дихателната честота с </a:t>
            </a:r>
            <a:r>
              <a:rPr lang="bg-BG" dirty="0" err="1" smtClean="0"/>
              <a:t>полиграф</a:t>
            </a:r>
            <a:r>
              <a:rPr lang="bg-BG" dirty="0" smtClean="0"/>
              <a:t> и демонстрация пред </a:t>
            </a:r>
            <a:r>
              <a:rPr lang="bg-BG" dirty="0" err="1" smtClean="0"/>
              <a:t>пациета</a:t>
            </a:r>
            <a:r>
              <a:rPr lang="bg-BG" dirty="0" smtClean="0"/>
              <a:t> как тези показатели намаляват, ако той се успокои). 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67720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/>
              <a:t>Лечение</a:t>
            </a:r>
            <a:endParaRPr lang="bg-BG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bg-BG" i="1" u="sng" dirty="0" smtClean="0"/>
              <a:t>Медикаментозна терапия: </a:t>
            </a:r>
            <a:r>
              <a:rPr lang="bg-BG" dirty="0" smtClean="0"/>
              <a:t>използват се основно селективни </a:t>
            </a:r>
            <a:r>
              <a:rPr lang="bg-BG" dirty="0" err="1" smtClean="0"/>
              <a:t>инхибитори</a:t>
            </a:r>
            <a:r>
              <a:rPr lang="bg-BG" dirty="0" smtClean="0"/>
              <a:t> на </a:t>
            </a:r>
            <a:r>
              <a:rPr lang="bg-BG" dirty="0" err="1" smtClean="0"/>
              <a:t>серотониновия</a:t>
            </a:r>
            <a:r>
              <a:rPr lang="bg-BG" dirty="0" smtClean="0"/>
              <a:t> транспорт (</a:t>
            </a:r>
            <a:r>
              <a:rPr lang="en-US" dirty="0" smtClean="0"/>
              <a:t>SSRRs)</a:t>
            </a:r>
            <a:r>
              <a:rPr lang="bg-BG" dirty="0" smtClean="0"/>
              <a:t> – </a:t>
            </a:r>
            <a:r>
              <a:rPr lang="bg-BG" dirty="0" err="1" smtClean="0"/>
              <a:t>пароксетин</a:t>
            </a:r>
            <a:r>
              <a:rPr lang="bg-BG" dirty="0" smtClean="0"/>
              <a:t> 20-40 мг/дн, </a:t>
            </a:r>
            <a:r>
              <a:rPr lang="bg-BG" dirty="0" err="1" smtClean="0"/>
              <a:t>сертралин</a:t>
            </a:r>
            <a:r>
              <a:rPr lang="bg-BG" dirty="0" smtClean="0"/>
              <a:t> 50-150 мг/дн, </a:t>
            </a:r>
            <a:r>
              <a:rPr lang="bg-BG" dirty="0" err="1" smtClean="0"/>
              <a:t>есциталопрам</a:t>
            </a:r>
            <a:r>
              <a:rPr lang="bg-BG" dirty="0" smtClean="0"/>
              <a:t>, </a:t>
            </a:r>
            <a:r>
              <a:rPr lang="bg-BG" dirty="0" err="1" smtClean="0"/>
              <a:t>флуоксетин</a:t>
            </a:r>
            <a:r>
              <a:rPr lang="bg-BG" dirty="0" smtClean="0"/>
              <a:t> и др. и </a:t>
            </a:r>
            <a:r>
              <a:rPr lang="bg-BG" dirty="0" err="1" smtClean="0"/>
              <a:t>бензодиазепини</a:t>
            </a:r>
            <a:endParaRPr lang="bg-BG" dirty="0" smtClean="0"/>
          </a:p>
          <a:p>
            <a:r>
              <a:rPr lang="bg-BG" dirty="0" err="1" smtClean="0"/>
              <a:t>Бензодиазепините</a:t>
            </a:r>
            <a:r>
              <a:rPr lang="bg-BG" dirty="0" smtClean="0"/>
              <a:t> (</a:t>
            </a:r>
            <a:r>
              <a:rPr lang="bg-BG" dirty="0" err="1" smtClean="0"/>
              <a:t>алпразолам</a:t>
            </a:r>
            <a:r>
              <a:rPr lang="bg-BG" dirty="0" smtClean="0"/>
              <a:t> и </a:t>
            </a:r>
            <a:r>
              <a:rPr lang="bg-BG" dirty="0" err="1" smtClean="0"/>
              <a:t>клоназепам</a:t>
            </a:r>
            <a:r>
              <a:rPr lang="bg-BG" dirty="0" smtClean="0"/>
              <a:t>) са показани за краткосрочна терапия поради развитието на толеранс и (евентуално) злоупотреба/зависимост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51598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/>
              <a:t>Лечение</a:t>
            </a:r>
            <a:endParaRPr lang="bg-BG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24536"/>
          </a:xfrm>
        </p:spPr>
        <p:txBody>
          <a:bodyPr>
            <a:normAutofit/>
          </a:bodyPr>
          <a:lstStyle/>
          <a:p>
            <a:r>
              <a:rPr lang="el-GR" i="1" u="sng" dirty="0" smtClean="0"/>
              <a:t>Β</a:t>
            </a:r>
            <a:r>
              <a:rPr lang="bg-BG" i="1" u="sng" dirty="0" smtClean="0"/>
              <a:t>-</a:t>
            </a:r>
            <a:r>
              <a:rPr lang="bg-BG" i="1" u="sng" dirty="0" err="1" smtClean="0"/>
              <a:t>блокерите</a:t>
            </a:r>
            <a:r>
              <a:rPr lang="bg-BG" i="1" u="sng" dirty="0" smtClean="0"/>
              <a:t> (</a:t>
            </a:r>
            <a:r>
              <a:rPr lang="bg-BG" i="1" u="sng" dirty="0" err="1" smtClean="0"/>
              <a:t>пропранолол</a:t>
            </a:r>
            <a:r>
              <a:rPr lang="bg-BG" i="1" u="sng" dirty="0" smtClean="0"/>
              <a:t> и </a:t>
            </a:r>
            <a:r>
              <a:rPr lang="bg-BG" i="1" u="sng" dirty="0" err="1" smtClean="0"/>
              <a:t>атенолол</a:t>
            </a:r>
            <a:r>
              <a:rPr lang="bg-BG" i="1" u="sng" dirty="0" smtClean="0"/>
              <a:t>) </a:t>
            </a:r>
            <a:r>
              <a:rPr lang="bg-BG" dirty="0" smtClean="0"/>
              <a:t>са особено полезни при </a:t>
            </a:r>
            <a:r>
              <a:rPr lang="bg-BG" dirty="0" err="1" smtClean="0"/>
              <a:t>антиципаторна</a:t>
            </a:r>
            <a:r>
              <a:rPr lang="bg-BG" dirty="0" smtClean="0"/>
              <a:t> тревожност (напр. преди излизане на сцена или явяване на изпит). </a:t>
            </a:r>
            <a:endParaRPr lang="en-US" dirty="0" smtClean="0"/>
          </a:p>
          <a:p>
            <a:r>
              <a:rPr lang="bg-BG" i="1" u="sng" dirty="0" err="1" smtClean="0"/>
              <a:t>Буспирон</a:t>
            </a:r>
            <a:r>
              <a:rPr lang="bg-BG" i="1" u="sng" dirty="0" smtClean="0"/>
              <a:t> </a:t>
            </a:r>
            <a:r>
              <a:rPr lang="bg-BG" dirty="0" smtClean="0"/>
              <a:t>е </a:t>
            </a:r>
            <a:r>
              <a:rPr lang="bg-BG" dirty="0" err="1" smtClean="0"/>
              <a:t>серотонинергичен</a:t>
            </a:r>
            <a:r>
              <a:rPr lang="bg-BG" dirty="0" smtClean="0"/>
              <a:t> </a:t>
            </a:r>
            <a:r>
              <a:rPr lang="bg-BG" dirty="0" err="1" smtClean="0"/>
              <a:t>транквилизиращ</a:t>
            </a:r>
            <a:r>
              <a:rPr lang="bg-BG" dirty="0" smtClean="0"/>
              <a:t> медикамент без потенциал за създаване на зависимост. Успокоителния му ефект се появява след няколко седмична употреба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80939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248501"/>
              </p:ext>
            </p:extLst>
          </p:nvPr>
        </p:nvGraphicFramePr>
        <p:xfrm>
          <a:off x="395536" y="219970"/>
          <a:ext cx="8496945" cy="60893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3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93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93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93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93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53508">
                <a:tc>
                  <a:txBody>
                    <a:bodyPr/>
                    <a:lstStyle/>
                    <a:p>
                      <a:r>
                        <a:rPr lang="bg-BG" sz="1600" dirty="0" smtClean="0"/>
                        <a:t>Генерично</a:t>
                      </a:r>
                      <a:r>
                        <a:rPr lang="bg-BG" sz="1600" baseline="0" dirty="0" smtClean="0"/>
                        <a:t> име </a:t>
                      </a:r>
                      <a:endParaRPr lang="bg-B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600" dirty="0" smtClean="0"/>
                        <a:t>Начало на действие</a:t>
                      </a:r>
                      <a:endParaRPr lang="bg-B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600" dirty="0" err="1" smtClean="0"/>
                        <a:t>Полуживот</a:t>
                      </a:r>
                      <a:r>
                        <a:rPr lang="bg-BG" sz="1600" dirty="0" smtClean="0"/>
                        <a:t> (часове)</a:t>
                      </a:r>
                      <a:endParaRPr lang="bg-B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600" dirty="0" smtClean="0"/>
                        <a:t>Стр. ефекти</a:t>
                      </a:r>
                      <a:endParaRPr lang="bg-B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600" dirty="0" smtClean="0"/>
                        <a:t>Съвети</a:t>
                      </a:r>
                      <a:endParaRPr lang="bg-BG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5165">
                <a:tc>
                  <a:txBody>
                    <a:bodyPr/>
                    <a:lstStyle/>
                    <a:p>
                      <a:r>
                        <a:rPr lang="bg-BG" sz="1300" dirty="0" err="1" smtClean="0"/>
                        <a:t>Бензодиазепини</a:t>
                      </a:r>
                      <a:r>
                        <a:rPr lang="bg-BG" sz="1300" dirty="0" smtClean="0"/>
                        <a:t>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bg-BG" sz="1300" dirty="0" err="1" smtClean="0"/>
                        <a:t>Диазепам</a:t>
                      </a:r>
                      <a:endParaRPr lang="bg-BG" sz="130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endParaRPr lang="bg-BG" sz="130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bg-BG" sz="1300" dirty="0" err="1" smtClean="0"/>
                        <a:t>Алпразолам</a:t>
                      </a:r>
                      <a:endParaRPr lang="bg-BG" sz="130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endParaRPr lang="bg-BG" sz="130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bg-BG" sz="1300" dirty="0" err="1" smtClean="0"/>
                        <a:t>Лоразепам</a:t>
                      </a:r>
                      <a:endParaRPr lang="bg-BG" sz="130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bg-BG" sz="1300" dirty="0" err="1" smtClean="0"/>
                        <a:t>Клоназепам</a:t>
                      </a:r>
                      <a:endParaRPr lang="bg-BG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sz="1300" dirty="0" smtClean="0"/>
                    </a:p>
                    <a:p>
                      <a:r>
                        <a:rPr lang="bg-BG" sz="1300" dirty="0" smtClean="0"/>
                        <a:t>Бързо</a:t>
                      </a:r>
                    </a:p>
                    <a:p>
                      <a:endParaRPr lang="bg-BG" sz="1300" dirty="0" smtClean="0"/>
                    </a:p>
                    <a:p>
                      <a:r>
                        <a:rPr lang="bg-BG" sz="1300" dirty="0" smtClean="0"/>
                        <a:t>Междинно</a:t>
                      </a:r>
                    </a:p>
                    <a:p>
                      <a:endParaRPr lang="bg-BG" sz="1300" dirty="0" smtClean="0"/>
                    </a:p>
                    <a:p>
                      <a:r>
                        <a:rPr lang="bg-BG" sz="1300" dirty="0" smtClean="0"/>
                        <a:t>Междинно</a:t>
                      </a:r>
                    </a:p>
                    <a:p>
                      <a:r>
                        <a:rPr lang="bg-BG" sz="1300" dirty="0" smtClean="0"/>
                        <a:t>Бавно</a:t>
                      </a:r>
                      <a:endParaRPr lang="bg-BG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sz="1300" dirty="0" smtClean="0"/>
                    </a:p>
                    <a:p>
                      <a:r>
                        <a:rPr lang="bg-BG" sz="1300" dirty="0" smtClean="0"/>
                        <a:t>20-100</a:t>
                      </a:r>
                    </a:p>
                    <a:p>
                      <a:endParaRPr lang="bg-BG" sz="1300" dirty="0" smtClean="0"/>
                    </a:p>
                    <a:p>
                      <a:r>
                        <a:rPr lang="bg-BG" sz="1300" dirty="0" smtClean="0"/>
                        <a:t>6-12</a:t>
                      </a:r>
                    </a:p>
                    <a:p>
                      <a:endParaRPr lang="bg-BG" sz="1300" dirty="0" smtClean="0"/>
                    </a:p>
                    <a:p>
                      <a:r>
                        <a:rPr lang="bg-BG" sz="1300" dirty="0" smtClean="0"/>
                        <a:t>10-20</a:t>
                      </a:r>
                    </a:p>
                    <a:p>
                      <a:r>
                        <a:rPr lang="bg-BG" sz="1300" dirty="0" smtClean="0"/>
                        <a:t>18-50</a:t>
                      </a:r>
                      <a:endParaRPr lang="bg-BG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300" dirty="0" smtClean="0"/>
                        <a:t>Замаяност, </a:t>
                      </a:r>
                      <a:r>
                        <a:rPr lang="bg-BG" sz="1300" dirty="0" err="1" smtClean="0"/>
                        <a:t>атаксия</a:t>
                      </a:r>
                      <a:r>
                        <a:rPr lang="bg-BG" sz="1300" dirty="0" smtClean="0"/>
                        <a:t>, </a:t>
                      </a:r>
                      <a:r>
                        <a:rPr lang="bg-BG" sz="1300" dirty="0" err="1" smtClean="0"/>
                        <a:t>седация</a:t>
                      </a:r>
                      <a:r>
                        <a:rPr lang="bg-BG" sz="1300" dirty="0" smtClean="0"/>
                        <a:t>, главоболие, отпадналост, сексуална </a:t>
                      </a:r>
                      <a:r>
                        <a:rPr lang="bg-BG" sz="1300" dirty="0" err="1" smtClean="0"/>
                        <a:t>дисфункция</a:t>
                      </a:r>
                      <a:r>
                        <a:rPr lang="bg-BG" sz="1300" dirty="0" smtClean="0"/>
                        <a:t>, замъглено зрение,</a:t>
                      </a:r>
                      <a:r>
                        <a:rPr lang="bg-BG" sz="1300" baseline="0" dirty="0" smtClean="0"/>
                        <a:t> пресъхване на устата, запек, висок потенциал за </a:t>
                      </a:r>
                      <a:r>
                        <a:rPr lang="bg-BG" sz="1300" baseline="0" dirty="0" err="1" smtClean="0"/>
                        <a:t>злоупотрба</a:t>
                      </a:r>
                      <a:r>
                        <a:rPr lang="bg-BG" sz="1300" baseline="0" dirty="0" smtClean="0"/>
                        <a:t>/зависимост </a:t>
                      </a:r>
                      <a:endParaRPr lang="bg-BG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300" dirty="0" smtClean="0"/>
                        <a:t>Да се избягват</a:t>
                      </a:r>
                      <a:r>
                        <a:rPr lang="bg-BG" sz="1300" baseline="0" dirty="0" smtClean="0"/>
                        <a:t> други ЦНС </a:t>
                      </a:r>
                      <a:r>
                        <a:rPr lang="bg-BG" sz="1300" baseline="0" dirty="0" err="1" smtClean="0"/>
                        <a:t>депресанти</a:t>
                      </a:r>
                      <a:r>
                        <a:rPr lang="bg-BG" sz="1300" baseline="0" dirty="0" smtClean="0"/>
                        <a:t> и кофеин; </a:t>
                      </a:r>
                    </a:p>
                    <a:p>
                      <a:r>
                        <a:rPr lang="bg-BG" sz="1300" baseline="0" dirty="0" smtClean="0"/>
                        <a:t>Да се внимава при шофиране; Да се става бавно от седнало или легнало положение; Прием на достатъчно течности; Спазване на предписаната доза и режим; Да не се спират внезапно</a:t>
                      </a:r>
                      <a:endParaRPr lang="bg-BG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0676">
                <a:tc>
                  <a:txBody>
                    <a:bodyPr/>
                    <a:lstStyle/>
                    <a:p>
                      <a:r>
                        <a:rPr lang="bg-BG" sz="1300" dirty="0" err="1" smtClean="0"/>
                        <a:t>Небензодиазепини</a:t>
                      </a:r>
                      <a:r>
                        <a:rPr lang="bg-BG" sz="1300" dirty="0" smtClean="0"/>
                        <a:t>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bg-BG" sz="1300" dirty="0" err="1" smtClean="0"/>
                        <a:t>Буспирон</a:t>
                      </a:r>
                      <a:endParaRPr lang="bg-BG" sz="130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bg-BG" sz="1300" dirty="0" err="1" smtClean="0"/>
                        <a:t>Мепробамат</a:t>
                      </a:r>
                      <a:endParaRPr lang="bg-BG" sz="1300" dirty="0" smtClean="0"/>
                    </a:p>
                    <a:p>
                      <a:endParaRPr lang="bg-BG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sz="1300" dirty="0" smtClean="0"/>
                    </a:p>
                    <a:p>
                      <a:endParaRPr lang="bg-BG" sz="1300" dirty="0" smtClean="0"/>
                    </a:p>
                    <a:p>
                      <a:r>
                        <a:rPr lang="bg-BG" sz="1300" dirty="0" smtClean="0"/>
                        <a:t>Много бавно</a:t>
                      </a:r>
                    </a:p>
                    <a:p>
                      <a:r>
                        <a:rPr lang="bg-BG" sz="1300" dirty="0" smtClean="0"/>
                        <a:t>Бързо</a:t>
                      </a:r>
                      <a:endParaRPr lang="bg-BG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300" dirty="0" smtClean="0"/>
                        <a:t>Замаяност,</a:t>
                      </a:r>
                      <a:r>
                        <a:rPr lang="bg-BG" sz="1300" baseline="0" dirty="0" smtClean="0"/>
                        <a:t> </a:t>
                      </a:r>
                      <a:r>
                        <a:rPr lang="bg-BG" sz="1300" baseline="0" dirty="0" err="1" smtClean="0"/>
                        <a:t>непоседливост</a:t>
                      </a:r>
                      <a:r>
                        <a:rPr lang="bg-BG" sz="1300" baseline="0" dirty="0" smtClean="0"/>
                        <a:t>, </a:t>
                      </a:r>
                      <a:r>
                        <a:rPr lang="bg-BG" sz="1300" baseline="0" dirty="0" err="1" smtClean="0"/>
                        <a:t>ажитация</a:t>
                      </a:r>
                      <a:r>
                        <a:rPr lang="bg-BG" sz="1300" baseline="0" dirty="0" smtClean="0"/>
                        <a:t>, главоболие, </a:t>
                      </a:r>
                      <a:r>
                        <a:rPr lang="bg-BG" sz="1300" baseline="0" dirty="0" err="1" smtClean="0"/>
                        <a:t>слаобст</a:t>
                      </a:r>
                      <a:r>
                        <a:rPr lang="bg-BG" sz="1300" baseline="0" dirty="0" smtClean="0"/>
                        <a:t>, гадене, повръщане; парадоксална възбуда или еуфория</a:t>
                      </a:r>
                      <a:endParaRPr lang="bg-BG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300" baseline="0" dirty="0" smtClean="0"/>
                        <a:t>Да се внимава при шофиране; Да се става бавно от седнало или легнало положение;  Да се приемат с храна; При </a:t>
                      </a:r>
                      <a:r>
                        <a:rPr lang="bg-BG" sz="1300" baseline="0" dirty="0" err="1" smtClean="0"/>
                        <a:t>парадоксала</a:t>
                      </a:r>
                      <a:r>
                        <a:rPr lang="bg-BG" sz="1300" baseline="0" dirty="0" smtClean="0"/>
                        <a:t> възбуда/еуфория да се търси лекар</a:t>
                      </a:r>
                      <a:endParaRPr lang="bg-BG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0499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3600" b="1" dirty="0" smtClean="0"/>
              <a:t>Въведение: физически симптоми на тревожност</a:t>
            </a:r>
            <a:endParaRPr lang="bg-BG" sz="3600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bg-BG" i="1" u="sng" dirty="0" smtClean="0"/>
              <a:t>Двигателни:</a:t>
            </a:r>
            <a:r>
              <a:rPr lang="bg-BG" dirty="0" smtClean="0"/>
              <a:t> тремор</a:t>
            </a:r>
            <a:r>
              <a:rPr lang="bg-BG" dirty="0"/>
              <a:t>;</a:t>
            </a:r>
            <a:r>
              <a:rPr lang="bg-BG" dirty="0" smtClean="0"/>
              <a:t> невъзможност за седене на едно място (непоседливост); мускулулни потрепвания</a:t>
            </a:r>
            <a:r>
              <a:rPr lang="bg-BG" dirty="0"/>
              <a:t>;</a:t>
            </a:r>
            <a:r>
              <a:rPr lang="bg-BG" dirty="0" smtClean="0"/>
              <a:t> уплашено/тревожно лицево изражение.</a:t>
            </a:r>
          </a:p>
          <a:p>
            <a:r>
              <a:rPr lang="bg-BG" i="1" u="sng" dirty="0" smtClean="0"/>
              <a:t>Вегетативни (автономни) и висцерални:</a:t>
            </a:r>
            <a:r>
              <a:rPr lang="bg-BG" dirty="0" smtClean="0"/>
              <a:t> палпитации (сърцебиене); тахикардия; изпотяване; топли вълни; задух; учестено дишане; чувство за стягане в гръдния кош; пресъхване на устата; често уриниране; замаяност; диария; разширени зеници (мидриаза).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33750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795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dirty="0" smtClean="0"/>
              <a:t>Психични и поведенчески разстройства дължащи се на употреба на ПАВ</a:t>
            </a:r>
            <a:endParaRPr lang="bg-BG" dirty="0"/>
          </a:p>
        </p:txBody>
      </p:sp>
      <p:sp>
        <p:nvSpPr>
          <p:cNvPr id="8195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0"/>
            <a:ext cx="6400800" cy="1473200"/>
          </a:xfrm>
        </p:spPr>
        <p:txBody>
          <a:bodyPr/>
          <a:lstStyle/>
          <a:p>
            <a:pPr eaLnBrk="1" hangingPunct="1"/>
            <a:r>
              <a:rPr lang="bg-BG" altLang="bg-BG" smtClean="0"/>
              <a:t>Калоян Стойчев, д.м. </a:t>
            </a:r>
          </a:p>
          <a:p>
            <a:pPr eaLnBrk="1" hangingPunct="1"/>
            <a:r>
              <a:rPr lang="bg-BG" altLang="bg-BG" smtClean="0"/>
              <a:t>Асистент към Катедра „Психиатрия и мед. психология“ МУ - Плевен</a:t>
            </a:r>
          </a:p>
        </p:txBody>
      </p:sp>
    </p:spTree>
    <p:extLst>
      <p:ext uri="{BB962C8B-B14F-4D97-AF65-F5344CB8AC3E}">
        <p14:creationId xmlns:p14="http://schemas.microsoft.com/office/powerpoint/2010/main" val="421174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1538" y="1412875"/>
            <a:ext cx="7408862" cy="4968875"/>
          </a:xfrm>
        </p:spPr>
        <p:txBody>
          <a:bodyPr rtlCol="0"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bg-BG" dirty="0" smtClean="0"/>
              <a:t>Психоактивни вещества (ПАВ): всяко вещество, което въведено в организма има способността да променя психичното функциониране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bg-BG" dirty="0" smtClean="0"/>
              <a:t>Основните класове проблемни ПАВ фигуруращи в международните диагностични системи са: </a:t>
            </a:r>
          </a:p>
          <a:p>
            <a:pPr marL="577533" lvl="1" indent="-274320" eaLnBrk="1" fontAlgn="auto" hangingPunct="1">
              <a:spcAft>
                <a:spcPts val="0"/>
              </a:spcAft>
              <a:defRPr/>
            </a:pPr>
            <a:r>
              <a:rPr lang="bg-BG" i="1" dirty="0" smtClean="0"/>
              <a:t>алкохол; </a:t>
            </a:r>
          </a:p>
          <a:p>
            <a:pPr marL="577533" lvl="1" indent="-274320" eaLnBrk="1" fontAlgn="auto" hangingPunct="1">
              <a:spcAft>
                <a:spcPts val="0"/>
              </a:spcAft>
              <a:defRPr/>
            </a:pPr>
            <a:r>
              <a:rPr lang="bg-BG" i="1" dirty="0" smtClean="0"/>
              <a:t>никотин; кофеин; </a:t>
            </a:r>
          </a:p>
          <a:p>
            <a:pPr marL="577533" lvl="1" indent="-274320" eaLnBrk="1" fontAlgn="auto" hangingPunct="1">
              <a:spcAft>
                <a:spcPts val="0"/>
              </a:spcAft>
              <a:defRPr/>
            </a:pPr>
            <a:r>
              <a:rPr lang="bg-BG" i="1" dirty="0" err="1" smtClean="0"/>
              <a:t>седативни</a:t>
            </a:r>
            <a:r>
              <a:rPr lang="bg-BG" i="1" dirty="0" smtClean="0"/>
              <a:t> и сънотворни медикаменти (барбитурати, транквилизатори); </a:t>
            </a:r>
          </a:p>
          <a:p>
            <a:pPr marL="577533" lvl="1" indent="-274320" eaLnBrk="1" fontAlgn="auto" hangingPunct="1">
              <a:spcAft>
                <a:spcPts val="0"/>
              </a:spcAft>
              <a:defRPr/>
            </a:pPr>
            <a:r>
              <a:rPr lang="bg-BG" i="1" dirty="0" err="1" smtClean="0"/>
              <a:t>Канабиноиди</a:t>
            </a:r>
            <a:r>
              <a:rPr lang="bg-BG" i="1" dirty="0" smtClean="0"/>
              <a:t> (марихуана); </a:t>
            </a:r>
          </a:p>
          <a:p>
            <a:pPr marL="577533" lvl="1" indent="-274320" eaLnBrk="1" fontAlgn="auto" hangingPunct="1">
              <a:spcAft>
                <a:spcPts val="0"/>
              </a:spcAft>
              <a:defRPr/>
            </a:pPr>
            <a:r>
              <a:rPr lang="bg-BG" i="1" dirty="0" smtClean="0"/>
              <a:t>Кокаин и </a:t>
            </a:r>
            <a:r>
              <a:rPr lang="bg-BG" i="1" dirty="0" err="1" smtClean="0"/>
              <a:t>амфетаминови</a:t>
            </a:r>
            <a:r>
              <a:rPr lang="bg-BG" i="1" dirty="0" smtClean="0"/>
              <a:t> стимуланти</a:t>
            </a:r>
          </a:p>
          <a:p>
            <a:pPr marL="577533" lvl="1" indent="-274320" eaLnBrk="1" fontAlgn="auto" hangingPunct="1">
              <a:spcAft>
                <a:spcPts val="0"/>
              </a:spcAft>
              <a:defRPr/>
            </a:pPr>
            <a:r>
              <a:rPr lang="bg-BG" i="1" dirty="0" err="1" smtClean="0"/>
              <a:t>Опиоди</a:t>
            </a:r>
            <a:r>
              <a:rPr lang="bg-BG" i="1" dirty="0" smtClean="0"/>
              <a:t> (хероин, морфин и др.)</a:t>
            </a:r>
          </a:p>
          <a:p>
            <a:pPr marL="577533" lvl="1" indent="-274320" eaLnBrk="1" fontAlgn="auto" hangingPunct="1">
              <a:spcAft>
                <a:spcPts val="0"/>
              </a:spcAft>
              <a:defRPr/>
            </a:pPr>
            <a:r>
              <a:rPr lang="bg-BG" i="1" dirty="0" err="1" smtClean="0"/>
              <a:t>халюциногени</a:t>
            </a:r>
            <a:r>
              <a:rPr lang="bg-BG" i="1" dirty="0" smtClean="0"/>
              <a:t>; </a:t>
            </a:r>
          </a:p>
          <a:p>
            <a:pPr marL="577533" lvl="1" indent="-274320" eaLnBrk="1" fontAlgn="auto" hangingPunct="1">
              <a:spcAft>
                <a:spcPts val="0"/>
              </a:spcAft>
              <a:defRPr/>
            </a:pPr>
            <a:r>
              <a:rPr lang="bg-BG" i="1" dirty="0" smtClean="0"/>
              <a:t>летливи разтворители</a:t>
            </a:r>
          </a:p>
        </p:txBody>
      </p:sp>
      <p:sp>
        <p:nvSpPr>
          <p:cNvPr id="9219" name="Title 2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29600" cy="1001713"/>
          </a:xfrm>
        </p:spPr>
        <p:txBody>
          <a:bodyPr/>
          <a:lstStyle/>
          <a:p>
            <a:pPr eaLnBrk="1" hangingPunct="1"/>
            <a:r>
              <a:rPr lang="bg-BG" altLang="bg-BG" smtClean="0"/>
              <a:t>Въведение и терминология</a:t>
            </a:r>
          </a:p>
        </p:txBody>
      </p:sp>
    </p:spTree>
    <p:extLst>
      <p:ext uri="{BB962C8B-B14F-4D97-AF65-F5344CB8AC3E}">
        <p14:creationId xmlns:p14="http://schemas.microsoft.com/office/powerpoint/2010/main" val="11734406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"/>
          <p:cNvSpPr>
            <a:spLocks noGrp="1"/>
          </p:cNvSpPr>
          <p:nvPr>
            <p:ph type="title"/>
          </p:nvPr>
        </p:nvSpPr>
        <p:spPr>
          <a:xfrm>
            <a:off x="468313" y="238125"/>
            <a:ext cx="8229600" cy="958850"/>
          </a:xfrm>
        </p:spPr>
        <p:txBody>
          <a:bodyPr/>
          <a:lstStyle/>
          <a:p>
            <a:pPr eaLnBrk="1" hangingPunct="1"/>
            <a:r>
              <a:rPr lang="bg-BG" altLang="bg-BG" smtClean="0"/>
              <a:t>Въведение и терминология</a:t>
            </a:r>
          </a:p>
        </p:txBody>
      </p:sp>
      <p:pic>
        <p:nvPicPr>
          <p:cNvPr id="10243" name="Картина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276475"/>
            <a:ext cx="4333875" cy="3168650"/>
          </a:xfrm>
        </p:spPr>
      </p:pic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4067175" y="1533525"/>
            <a:ext cx="5076825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bg-BG" altLang="bg-BG" sz="17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Рискова употреба на ПАВ:  </a:t>
            </a:r>
            <a:r>
              <a:rPr kumimoji="0" lang="bg-BG" altLang="bg-BG" sz="17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повтарящя се употреба в количества, които поставят индивида в риск от сомат. или психолог. усложнения</a:t>
            </a:r>
            <a:endParaRPr kumimoji="0" lang="bg-BG" altLang="bg-BG" sz="17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bg-BG" altLang="bg-BG" sz="17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Вредна употреба на ПАВ: </a:t>
            </a:r>
            <a:r>
              <a:rPr kumimoji="0" lang="bg-BG" altLang="bg-BG" sz="17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повтарящ се модел на употреба, който води до реални вредни последствия от сомат. или психолог. естество </a:t>
            </a:r>
            <a:endParaRPr kumimoji="0" lang="bg-BG" altLang="bg-BG" sz="17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bg-BG" altLang="bg-BG" sz="17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Злоупотреба с ПАВ: </a:t>
            </a:r>
            <a:r>
              <a:rPr kumimoji="0" lang="bg-BG" altLang="bg-BG" sz="17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повтарящ се модел на употреба , който води до усложнения от социален или правен характер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bg-BG" altLang="bg-BG" sz="17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Зависимост към ПАВ: </a:t>
            </a:r>
            <a:r>
              <a:rPr kumimoji="0" lang="bg-BG" altLang="bg-BG" sz="17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установен синдром на повтаряща се употреба на ПАВ, който се направлява от ендогенни (биологични) механизми. Дефинира се с набор от психологични, поведенчески и когнитивни симптоми, основните сред които са силна (непреодолима, компулсивна) потребност от употребата на съответното ПАВ, значима психологична ангажираност с мисли за веществото и понякога абстинентни симптоми</a:t>
            </a:r>
          </a:p>
        </p:txBody>
      </p:sp>
      <p:sp>
        <p:nvSpPr>
          <p:cNvPr id="10245" name="Текстово поле 1"/>
          <p:cNvSpPr txBox="1">
            <a:spLocks noChangeArrowheads="1"/>
          </p:cNvSpPr>
          <p:nvPr/>
        </p:nvSpPr>
        <p:spPr bwMode="auto">
          <a:xfrm>
            <a:off x="20638" y="1412875"/>
            <a:ext cx="4248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alt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bg-BG" altLang="bg-BG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Употребата на алкохол и други ПАВ могат да бъдат класифицирани в пет категории:</a:t>
            </a:r>
          </a:p>
        </p:txBody>
      </p:sp>
    </p:spTree>
    <p:extLst>
      <p:ext uri="{BB962C8B-B14F-4D97-AF65-F5344CB8AC3E}">
        <p14:creationId xmlns:p14="http://schemas.microsoft.com/office/powerpoint/2010/main" val="27231586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8313" y="1412875"/>
            <a:ext cx="8207375" cy="4713288"/>
          </a:xfrm>
        </p:spPr>
        <p:txBody>
          <a:bodyPr rtlCol="0">
            <a:normAutofit fontScale="850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bg-BG" dirty="0"/>
              <a:t>Диагнозата зависимост се поставя ако </a:t>
            </a:r>
            <a:r>
              <a:rPr lang="bg-BG" i="1" dirty="0"/>
              <a:t>три или повече</a:t>
            </a:r>
            <a:r>
              <a:rPr lang="bg-BG" dirty="0"/>
              <a:t> от следните симптоми са били налице (постоянно или периодично) през последните 12 </a:t>
            </a:r>
            <a:r>
              <a:rPr lang="bg-BG" dirty="0" smtClean="0"/>
              <a:t>месеца:</a:t>
            </a:r>
          </a:p>
          <a:p>
            <a:pPr lvl="1" indent="-274320" eaLnBrk="1" fontAlgn="auto" hangingPunct="1">
              <a:spcAft>
                <a:spcPts val="0"/>
              </a:spcAft>
              <a:defRPr/>
            </a:pPr>
            <a:r>
              <a:rPr lang="bg-BG" dirty="0"/>
              <a:t>Нарушен </a:t>
            </a:r>
            <a:r>
              <a:rPr lang="bg-BG" dirty="0" smtClean="0"/>
              <a:t>контрол (или загубата му) </a:t>
            </a:r>
            <a:r>
              <a:rPr lang="bg-BG" dirty="0"/>
              <a:t>върху употребата на </a:t>
            </a:r>
            <a:r>
              <a:rPr lang="bg-BG" dirty="0" smtClean="0"/>
              <a:t>веществото</a:t>
            </a:r>
          </a:p>
          <a:p>
            <a:pPr lvl="1" indent="-274320" eaLnBrk="1" fontAlgn="auto" hangingPunct="1">
              <a:spcAft>
                <a:spcPts val="0"/>
              </a:spcAft>
              <a:defRPr/>
            </a:pPr>
            <a:r>
              <a:rPr lang="bg-BG" dirty="0"/>
              <a:t>Силно желание или чувство на принуда за употреба на веществото и субективно осъзнаване на това </a:t>
            </a:r>
            <a:r>
              <a:rPr lang="bg-BG" dirty="0" smtClean="0"/>
              <a:t>(„</a:t>
            </a:r>
            <a:r>
              <a:rPr lang="bg-BG" dirty="0"/>
              <a:t>крейвинг</a:t>
            </a:r>
            <a:r>
              <a:rPr lang="bg-BG" dirty="0" smtClean="0"/>
              <a:t>”)</a:t>
            </a:r>
          </a:p>
          <a:p>
            <a:pPr lvl="1" indent="-274320" eaLnBrk="1" fontAlgn="auto" hangingPunct="1">
              <a:spcAft>
                <a:spcPts val="0"/>
              </a:spcAft>
              <a:defRPr/>
            </a:pPr>
            <a:r>
              <a:rPr lang="bg-BG" dirty="0"/>
              <a:t>Свръхангажираност с употребата </a:t>
            </a:r>
            <a:r>
              <a:rPr lang="bg-BG" dirty="0" smtClean="0"/>
              <a:t>за </a:t>
            </a:r>
            <a:r>
              <a:rPr lang="bg-BG" dirty="0"/>
              <a:t>сметка на пренебрегване на други </a:t>
            </a:r>
            <a:r>
              <a:rPr lang="bg-BG" dirty="0" smtClean="0"/>
              <a:t>задължения </a:t>
            </a:r>
            <a:r>
              <a:rPr lang="bg-BG" dirty="0"/>
              <a:t>или интереси</a:t>
            </a:r>
          </a:p>
          <a:p>
            <a:pPr lvl="1" indent="-274320" eaLnBrk="1" fontAlgn="auto" hangingPunct="1">
              <a:spcAft>
                <a:spcPts val="0"/>
              </a:spcAft>
              <a:defRPr/>
            </a:pPr>
            <a:r>
              <a:rPr lang="bg-BG" dirty="0"/>
              <a:t>Висок толеранс </a:t>
            </a:r>
            <a:r>
              <a:rPr lang="bg-BG" dirty="0" smtClean="0"/>
              <a:t>проявяващ </a:t>
            </a:r>
            <a:r>
              <a:rPr lang="bg-BG" dirty="0"/>
              <a:t>се с </a:t>
            </a:r>
            <a:r>
              <a:rPr lang="bg-BG" dirty="0" smtClean="0"/>
              <a:t>необходимост от </a:t>
            </a:r>
            <a:r>
              <a:rPr lang="bg-BG" dirty="0"/>
              <a:t>все по-високи количества за постигане на желаните </a:t>
            </a:r>
            <a:r>
              <a:rPr lang="bg-BG" dirty="0" smtClean="0"/>
              <a:t>ефекти</a:t>
            </a:r>
          </a:p>
          <a:p>
            <a:pPr lvl="1" indent="-274320" eaLnBrk="1" fontAlgn="auto" hangingPunct="1">
              <a:spcAft>
                <a:spcPts val="0"/>
              </a:spcAft>
              <a:defRPr/>
            </a:pPr>
            <a:r>
              <a:rPr lang="bg-BG" dirty="0"/>
              <a:t>Абстинентни симптоми при спиране или намаляване на </a:t>
            </a:r>
            <a:r>
              <a:rPr lang="bg-BG" dirty="0" smtClean="0"/>
              <a:t>употребата</a:t>
            </a:r>
          </a:p>
          <a:p>
            <a:pPr lvl="1" indent="-274320" eaLnBrk="1" fontAlgn="auto" hangingPunct="1">
              <a:spcAft>
                <a:spcPts val="0"/>
              </a:spcAft>
              <a:defRPr/>
            </a:pPr>
            <a:r>
              <a:rPr lang="bg-BG" dirty="0"/>
              <a:t>Облекчаване (купиране) на абстинентните симптоми посредством прием на съответното вещество</a:t>
            </a:r>
          </a:p>
          <a:p>
            <a:pPr lvl="1" indent="-274320" eaLnBrk="1" fontAlgn="auto" hangingPunct="1">
              <a:spcAft>
                <a:spcPts val="0"/>
              </a:spcAft>
              <a:defRPr/>
            </a:pPr>
            <a:r>
              <a:rPr lang="bg-BG" dirty="0"/>
              <a:t>Продължаване на употребата на веществото въпреки ясните доказателства за явни вредни последствия</a:t>
            </a:r>
            <a:endParaRPr lang="bg-BG" dirty="0" smtClean="0"/>
          </a:p>
          <a:p>
            <a:pPr lvl="1" indent="-274320" eaLnBrk="1" fontAlgn="auto" hangingPunct="1">
              <a:spcAft>
                <a:spcPts val="0"/>
              </a:spcAft>
              <a:defRPr/>
            </a:pPr>
            <a:endParaRPr lang="bg-BG" dirty="0" smtClean="0"/>
          </a:p>
          <a:p>
            <a:pPr lvl="1" indent="-274320" eaLnBrk="1" fontAlgn="auto" hangingPunct="1">
              <a:spcAft>
                <a:spcPts val="0"/>
              </a:spcAft>
              <a:defRPr/>
            </a:pPr>
            <a:endParaRPr lang="bg-BG" dirty="0" smtClean="0"/>
          </a:p>
          <a:p>
            <a:pPr lvl="1" indent="-274320" eaLnBrk="1" fontAlgn="auto" hangingPunct="1">
              <a:spcAft>
                <a:spcPts val="0"/>
              </a:spcAft>
              <a:defRPr/>
            </a:pPr>
            <a:endParaRPr lang="bg-BG" dirty="0"/>
          </a:p>
        </p:txBody>
      </p:sp>
      <p:sp>
        <p:nvSpPr>
          <p:cNvPr id="11267" name="Title 2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787400"/>
          </a:xfrm>
        </p:spPr>
        <p:txBody>
          <a:bodyPr/>
          <a:lstStyle/>
          <a:p>
            <a:pPr eaLnBrk="1" hangingPunct="1"/>
            <a:r>
              <a:rPr lang="bg-BG" altLang="bg-BG" smtClean="0"/>
              <a:t>Въведение и терминология</a:t>
            </a:r>
          </a:p>
        </p:txBody>
      </p:sp>
    </p:spTree>
    <p:extLst>
      <p:ext uri="{BB962C8B-B14F-4D97-AF65-F5344CB8AC3E}">
        <p14:creationId xmlns:p14="http://schemas.microsoft.com/office/powerpoint/2010/main" val="19541048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4213" y="1557338"/>
            <a:ext cx="7991475" cy="4608512"/>
          </a:xfrm>
        </p:spPr>
        <p:txBody>
          <a:bodyPr rtlCol="0"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bg-BG" dirty="0"/>
              <a:t>48% от възрастното население в световен мащаб </a:t>
            </a:r>
            <a:r>
              <a:rPr lang="bg-BG" dirty="0" smtClean="0"/>
              <a:t>(около </a:t>
            </a:r>
            <a:r>
              <a:rPr lang="bg-BG" dirty="0"/>
              <a:t>2 млрд. души) консумират алкохол поне инцидентно, 33% (около 1.3 млрд. души) употребяват никотин и 5% (около 200 млн.) използват незаконни </a:t>
            </a:r>
            <a:r>
              <a:rPr lang="bg-BG" dirty="0" smtClean="0"/>
              <a:t>ПАВ (опиати, </a:t>
            </a:r>
            <a:r>
              <a:rPr lang="bg-BG" dirty="0" err="1" smtClean="0"/>
              <a:t>амфетаминов</a:t>
            </a:r>
            <a:r>
              <a:rPr lang="bg-BG" dirty="0" smtClean="0"/>
              <a:t> тип стимуланти и кокаин, </a:t>
            </a:r>
            <a:r>
              <a:rPr lang="bg-BG" dirty="0" err="1" smtClean="0"/>
              <a:t>канабиноиди</a:t>
            </a:r>
            <a:r>
              <a:rPr lang="bg-BG" dirty="0" smtClean="0"/>
              <a:t>). 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bg-BG" dirty="0" smtClean="0"/>
              <a:t>Никотинът </a:t>
            </a:r>
            <a:r>
              <a:rPr lang="bg-BG" dirty="0"/>
              <a:t>е четвъртият по значимост в глобален мащаб рисков фактор причиняващ заболявания водещи до нетрудоспособност </a:t>
            </a:r>
            <a:r>
              <a:rPr lang="bg-BG" dirty="0" smtClean="0"/>
              <a:t>(СЗО  - </a:t>
            </a:r>
            <a:r>
              <a:rPr lang="en-US" dirty="0" smtClean="0"/>
              <a:t>Disability </a:t>
            </a:r>
            <a:r>
              <a:rPr lang="en-US" dirty="0"/>
              <a:t>Adjusted Life </a:t>
            </a:r>
            <a:r>
              <a:rPr lang="en-US" dirty="0" smtClean="0"/>
              <a:t>Years)</a:t>
            </a:r>
            <a:r>
              <a:rPr lang="bg-BG" dirty="0" smtClean="0"/>
              <a:t>, алкохолната употреба е на 5-то място в тази класация, а незаконните ПАВ </a:t>
            </a:r>
            <a:r>
              <a:rPr lang="bg-BG" dirty="0"/>
              <a:t>също са в топ 20 на най-честите причини за заболявания. </a:t>
            </a:r>
            <a:endParaRPr lang="bg-BG" dirty="0" smtClean="0"/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bg-BG" dirty="0" smtClean="0"/>
              <a:t>Употребата на</a:t>
            </a:r>
            <a:r>
              <a:rPr lang="en-US" dirty="0" smtClean="0"/>
              <a:t> </a:t>
            </a:r>
            <a:r>
              <a:rPr lang="bg-BG" dirty="0" smtClean="0"/>
              <a:t>ПАВ е свързана с ежегодни щети </a:t>
            </a:r>
            <a:r>
              <a:rPr lang="bg-BG" dirty="0"/>
              <a:t>равняващи се на 4-5% от глобалния брутен икономически продукт</a:t>
            </a:r>
            <a:r>
              <a:rPr lang="bg-BG" dirty="0" smtClean="0"/>
              <a:t>, т.е. на около </a:t>
            </a:r>
            <a:r>
              <a:rPr lang="en-US" dirty="0" smtClean="0"/>
              <a:t>$</a:t>
            </a:r>
            <a:r>
              <a:rPr lang="bg-BG" dirty="0" smtClean="0"/>
              <a:t> 2.8-3.5 000 000 000 000 (2.8-3.5 трилиона долара!)</a:t>
            </a:r>
            <a:endParaRPr lang="bg-BG" dirty="0"/>
          </a:p>
        </p:txBody>
      </p:sp>
      <p:sp>
        <p:nvSpPr>
          <p:cNvPr id="1229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mtClean="0"/>
              <a:t>Епидемиология</a:t>
            </a:r>
          </a:p>
        </p:txBody>
      </p:sp>
    </p:spTree>
    <p:extLst>
      <p:ext uri="{BB962C8B-B14F-4D97-AF65-F5344CB8AC3E}">
        <p14:creationId xmlns:p14="http://schemas.microsoft.com/office/powerpoint/2010/main" val="28237047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4213" y="1628775"/>
            <a:ext cx="7775575" cy="4608513"/>
          </a:xfrm>
        </p:spPr>
        <p:txBody>
          <a:bodyPr rtlCol="0"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 smtClean="0"/>
              <a:t>Между 2-5% от възрастното население в повечето развити и развиващи се страни по света е с алкохолна зависимост. Честотата на вредна употреба е по правило около 2 пъти по-висока. Около 15-20% от възрастната популация е с рискова употреба на алкохол.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 smtClean="0"/>
              <a:t>Употребата на </a:t>
            </a:r>
            <a:r>
              <a:rPr lang="ru-RU" dirty="0" err="1" smtClean="0"/>
              <a:t>алкохол</a:t>
            </a:r>
            <a:r>
              <a:rPr lang="ru-RU" dirty="0" smtClean="0"/>
              <a:t> е </a:t>
            </a:r>
            <a:r>
              <a:rPr lang="ru-RU" dirty="0" err="1" smtClean="0"/>
              <a:t>отговорна</a:t>
            </a:r>
            <a:r>
              <a:rPr lang="ru-RU" dirty="0" smtClean="0"/>
              <a:t> за почти 10% </a:t>
            </a:r>
            <a:r>
              <a:rPr lang="ru-RU" dirty="0"/>
              <a:t>от общото бреме на болестите в развитите страни.</a:t>
            </a:r>
            <a:r>
              <a:rPr lang="ru-RU" dirty="0" smtClean="0"/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 smtClean="0"/>
              <a:t>Същата е причина за 7.4% от всички смъртни случаи в ЕС, особено във възрастовата група 15-29 години. 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 smtClean="0"/>
              <a:t>Около </a:t>
            </a:r>
            <a:r>
              <a:rPr lang="ru-RU" dirty="0"/>
              <a:t>23 милиона </a:t>
            </a:r>
            <a:r>
              <a:rPr lang="ru-RU" dirty="0" smtClean="0"/>
              <a:t>души в Европа са с алкохолна зависимост, като относителната честота е по-висока в северноевропейските държави и Русия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 smtClean="0"/>
              <a:t>В България около 1.2 % от населението над 18 г. е с  алкохолна зависимост (</a:t>
            </a:r>
            <a:r>
              <a:rPr lang="en-US" dirty="0" smtClean="0"/>
              <a:t>EPIBUL). </a:t>
            </a: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bg-BG" dirty="0"/>
          </a:p>
        </p:txBody>
      </p:sp>
      <p:sp>
        <p:nvSpPr>
          <p:cNvPr id="1331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mtClean="0"/>
              <a:t>Епидемилогия</a:t>
            </a:r>
          </a:p>
        </p:txBody>
      </p:sp>
    </p:spTree>
    <p:extLst>
      <p:ext uri="{BB962C8B-B14F-4D97-AF65-F5344CB8AC3E}">
        <p14:creationId xmlns:p14="http://schemas.microsoft.com/office/powerpoint/2010/main" val="23756488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1"/>
          <p:cNvSpPr>
            <a:spLocks noGrp="1"/>
          </p:cNvSpPr>
          <p:nvPr>
            <p:ph idx="1"/>
          </p:nvPr>
        </p:nvSpPr>
        <p:spPr>
          <a:xfrm>
            <a:off x="250825" y="1628775"/>
            <a:ext cx="8785225" cy="4641850"/>
          </a:xfrm>
        </p:spPr>
        <p:txBody>
          <a:bodyPr/>
          <a:lstStyle/>
          <a:p>
            <a:pPr eaLnBrk="1" hangingPunct="1"/>
            <a:r>
              <a:rPr lang="bg-BG" altLang="bg-BG" sz="2100" smtClean="0"/>
              <a:t>През последните няколко десетилетия беше идентифицирана невронална верига, която медиира възнаграждаващите (еуфоризиращи) ефекти на ПАВ. Тя е известна като </a:t>
            </a:r>
            <a:r>
              <a:rPr lang="en-US" altLang="bg-BG" sz="2100" smtClean="0"/>
              <a:t>“</a:t>
            </a:r>
            <a:r>
              <a:rPr lang="bg-BG" altLang="bg-BG" sz="2100" smtClean="0"/>
              <a:t>мозъчна система на възнаграждение</a:t>
            </a:r>
            <a:r>
              <a:rPr lang="en-US" altLang="bg-BG" sz="2100" smtClean="0"/>
              <a:t>”</a:t>
            </a:r>
            <a:r>
              <a:rPr lang="bg-BG" altLang="bg-BG" sz="2100" smtClean="0"/>
              <a:t> и има няколко звена започващи от междинния мозък и стигащи до лимбичната система и челната кора. Активацията на тази система е отговорна за естествените удоволствени изживявания – задоволяване на глад, жажда и др. </a:t>
            </a:r>
          </a:p>
          <a:p>
            <a:pPr eaLnBrk="1" hangingPunct="1"/>
            <a:r>
              <a:rPr lang="bg-BG" altLang="bg-BG" sz="2100" smtClean="0"/>
              <a:t>При повтаряща се употреба на ПАВ, които стимулират бързо и силно системата на възнаграждение при всеки прием, поведението на употреба на тези вещества и свързаните с него стимули се “регистрират” в мозъка като критично важни. Така стимули, които са свързани с ПАВ или предсказват тяхната близост и възможна употреба, получават голяма мотивационна стойност и придобиват свойството да индуцират поведение на търсене и употреба на съответното вещество.</a:t>
            </a:r>
          </a:p>
        </p:txBody>
      </p:sp>
      <p:sp>
        <p:nvSpPr>
          <p:cNvPr id="14339" name="Title 2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003300"/>
          </a:xfrm>
        </p:spPr>
        <p:txBody>
          <a:bodyPr/>
          <a:lstStyle/>
          <a:p>
            <a:pPr eaLnBrk="1" hangingPunct="1"/>
            <a:r>
              <a:rPr lang="bg-BG" altLang="bg-BG" smtClean="0"/>
              <a:t>Етиология – биологични фактори</a:t>
            </a:r>
          </a:p>
        </p:txBody>
      </p:sp>
    </p:spTree>
    <p:extLst>
      <p:ext uri="{BB962C8B-B14F-4D97-AF65-F5344CB8AC3E}">
        <p14:creationId xmlns:p14="http://schemas.microsoft.com/office/powerpoint/2010/main" val="174450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mtClean="0"/>
              <a:t>Етиология – биологични фактори</a:t>
            </a:r>
          </a:p>
        </p:txBody>
      </p:sp>
      <p:pic>
        <p:nvPicPr>
          <p:cNvPr id="15363" name="Picture 2" descr="D:\Doktorantura\Saobshtenia\Monography\Monography\ABV_attachment\Za_redaktirane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88" y="1844675"/>
            <a:ext cx="648017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Картина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103563"/>
            <a:ext cx="2420938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97752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/>
          <p:cNvSpPr>
            <a:spLocks noGrp="1"/>
          </p:cNvSpPr>
          <p:nvPr>
            <p:ph idx="1"/>
          </p:nvPr>
        </p:nvSpPr>
        <p:spPr>
          <a:xfrm>
            <a:off x="755650" y="1628775"/>
            <a:ext cx="7408863" cy="4064000"/>
          </a:xfrm>
        </p:spPr>
        <p:txBody>
          <a:bodyPr/>
          <a:lstStyle/>
          <a:p>
            <a:pPr eaLnBrk="1" hangingPunct="1"/>
            <a:r>
              <a:rPr lang="bg-BG" altLang="bg-BG" sz="2300" smtClean="0"/>
              <a:t>Дългосрочната употреба на определено ПАВ модулира рецепторните системи по такъв начин, че хомеостатичното им състояние е възможно само при наличието на веществото.</a:t>
            </a:r>
          </a:p>
          <a:p>
            <a:r>
              <a:rPr lang="bg-BG" altLang="bg-BG" sz="2300" smtClean="0"/>
              <a:t>Този процес на невроадаптация стои от една страна в основата на повишаването на </a:t>
            </a:r>
            <a:r>
              <a:rPr lang="bg-BG" altLang="bg-BG" sz="2300" i="1" smtClean="0"/>
              <a:t>толеранса</a:t>
            </a:r>
            <a:r>
              <a:rPr lang="bg-BG" altLang="bg-BG" sz="2300" smtClean="0"/>
              <a:t> към веществото – т.е. необходими са все по-високи дози за достигане на желания ефект, а от друга се смята за невробиологична основа на </a:t>
            </a:r>
            <a:r>
              <a:rPr lang="bg-BG" altLang="bg-BG" sz="2300" i="1" smtClean="0"/>
              <a:t>абстинентния синдром</a:t>
            </a:r>
            <a:r>
              <a:rPr lang="bg-BG" altLang="bg-BG" sz="2300" smtClean="0"/>
              <a:t>. </a:t>
            </a:r>
          </a:p>
          <a:p>
            <a:r>
              <a:rPr lang="bg-BG" altLang="bg-BG" sz="2300" smtClean="0"/>
              <a:t>Най-изразени са абстинентните прояви при употреба на опиоиди, алкохол, седативи и сънотворни (бензодиазепини, барбитурати и др.), кокаин и стимуланти. </a:t>
            </a:r>
          </a:p>
        </p:txBody>
      </p:sp>
      <p:sp>
        <p:nvSpPr>
          <p:cNvPr id="16387" name="Title 2"/>
          <p:cNvSpPr>
            <a:spLocks noGrp="1"/>
          </p:cNvSpPr>
          <p:nvPr>
            <p:ph type="title"/>
          </p:nvPr>
        </p:nvSpPr>
        <p:spPr>
          <a:xfrm>
            <a:off x="107950" y="338138"/>
            <a:ext cx="9217025" cy="714375"/>
          </a:xfrm>
        </p:spPr>
        <p:txBody>
          <a:bodyPr/>
          <a:lstStyle/>
          <a:p>
            <a:r>
              <a:rPr lang="bg-BG" altLang="bg-BG" smtClean="0"/>
              <a:t>Етиология – биологични фактори</a:t>
            </a:r>
          </a:p>
        </p:txBody>
      </p:sp>
    </p:spTree>
    <p:extLst>
      <p:ext uri="{BB962C8B-B14F-4D97-AF65-F5344CB8AC3E}">
        <p14:creationId xmlns:p14="http://schemas.microsoft.com/office/powerpoint/2010/main" val="15283024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2"/>
          <p:cNvSpPr>
            <a:spLocks noGrp="1"/>
          </p:cNvSpPr>
          <p:nvPr>
            <p:ph type="title"/>
          </p:nvPr>
        </p:nvSpPr>
        <p:spPr>
          <a:xfrm>
            <a:off x="493713" y="404813"/>
            <a:ext cx="8229600" cy="892175"/>
          </a:xfrm>
        </p:spPr>
        <p:txBody>
          <a:bodyPr/>
          <a:lstStyle/>
          <a:p>
            <a:r>
              <a:rPr lang="bg-BG" altLang="bg-BG" smtClean="0"/>
              <a:t>Етиология – биологични фактори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684213" y="1773238"/>
            <a:ext cx="7848600" cy="477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altLang="bg-BG" sz="1800" b="1" i="1" u="sng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Стъпка </a:t>
            </a:r>
            <a:r>
              <a:rPr kumimoji="0" lang="bg-BG" altLang="bg-BG" sz="1900" b="1" i="1" u="sng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1 </a:t>
            </a:r>
            <a:r>
              <a:rPr kumimoji="0" lang="bg-BG" altLang="bg-BG" sz="1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                     </a:t>
            </a:r>
            <a:r>
              <a:rPr kumimoji="0" lang="bg-BG" altLang="bg-BG" sz="19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Въвеждане на ПАВ</a:t>
            </a:r>
            <a:endParaRPr kumimoji="0" lang="bg-BG" altLang="bg-BG" sz="19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altLang="bg-BG" sz="1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                                                     ↓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altLang="bg-BG" sz="1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                       </a:t>
            </a:r>
            <a:r>
              <a:rPr kumimoji="0" lang="bg-BG" altLang="bg-BG" sz="19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Адаптивен процес в мозъка, който намалява ефектите на       ПАВ (развитие на толеранс)</a:t>
            </a:r>
            <a:endParaRPr kumimoji="0" lang="bg-BG" altLang="bg-BG" sz="19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altLang="bg-BG" sz="1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altLang="bg-BG" sz="1900" b="1" i="1" u="sng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Стъпка 2</a:t>
            </a:r>
            <a:r>
              <a:rPr kumimoji="0" lang="bg-BG" altLang="bg-BG" sz="1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                 </a:t>
            </a:r>
            <a:r>
              <a:rPr kumimoji="0" lang="bg-BG" altLang="bg-BG" sz="19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Отнемане на ПАВ</a:t>
            </a:r>
            <a:endParaRPr kumimoji="0" lang="bg-BG" altLang="bg-BG" sz="19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altLang="bg-BG" sz="1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                                                     ↓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altLang="bg-BG" sz="19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Адаптивните промени персистират и след отнемането/елиминирането на ПАВ</a:t>
            </a:r>
            <a:endParaRPr kumimoji="0" lang="bg-BG" altLang="bg-BG" sz="19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altLang="bg-BG" sz="1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                                                     ↓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altLang="bg-BG" sz="1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           </a:t>
            </a:r>
            <a:r>
              <a:rPr kumimoji="0" lang="bg-BG" altLang="bg-BG" sz="19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Компенсаторните процеси се развиват безконтролно</a:t>
            </a:r>
            <a:endParaRPr kumimoji="0" lang="bg-BG" altLang="bg-BG" sz="19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altLang="bg-BG" sz="1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                                                     ↓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altLang="bg-BG" sz="1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                  </a:t>
            </a:r>
            <a:r>
              <a:rPr kumimoji="0" lang="bg-BG" altLang="bg-BG" sz="19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Неприятни симптоми (абстиненция)</a:t>
            </a:r>
            <a:endParaRPr kumimoji="0" lang="bg-BG" altLang="bg-BG" sz="19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altLang="bg-BG" sz="1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                                                     ↓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altLang="bg-BG" sz="19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Употребата се продължава, за да се предотвратят/не се допуснат неприятните физически и психически симптоми (зависимост)</a:t>
            </a:r>
            <a:endParaRPr kumimoji="0" lang="bg-BG" altLang="bg-BG" sz="19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0099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85000" lnSpcReduction="20000"/>
          </a:bodyPr>
          <a:lstStyle/>
          <a:p>
            <a:r>
              <a:rPr lang="bg-BG" i="1" u="sng" dirty="0" smtClean="0"/>
              <a:t>Когнитивни:</a:t>
            </a:r>
            <a:r>
              <a:rPr lang="bg-BG" dirty="0" smtClean="0"/>
              <a:t> затруднена концентрация; отвлекаемост; свръхбудност/изостреност на съзнанието; негативни автоматични мисли („нещо лошо ще се случи“ и др.)</a:t>
            </a:r>
            <a:r>
              <a:rPr lang="bg-BG" sz="3000" dirty="0"/>
              <a:t>.</a:t>
            </a:r>
            <a:endParaRPr lang="bg-BG" dirty="0" smtClean="0"/>
          </a:p>
          <a:p>
            <a:r>
              <a:rPr lang="bg-BG" i="1" u="sng" dirty="0" err="1" smtClean="0"/>
              <a:t>Възприятни</a:t>
            </a:r>
            <a:r>
              <a:rPr lang="bg-BG" i="1" u="sng" dirty="0" smtClean="0"/>
              <a:t>:</a:t>
            </a:r>
            <a:r>
              <a:rPr lang="bg-BG" dirty="0" smtClean="0"/>
              <a:t> деперсонализация; </a:t>
            </a:r>
            <a:r>
              <a:rPr lang="bg-BG" dirty="0" err="1" smtClean="0"/>
              <a:t>дереализация</a:t>
            </a:r>
            <a:endParaRPr lang="bg-BG" dirty="0" smtClean="0"/>
          </a:p>
          <a:p>
            <a:r>
              <a:rPr lang="bg-BG" i="1" u="sng" dirty="0" smtClean="0"/>
              <a:t>Афективни:</a:t>
            </a:r>
            <a:r>
              <a:rPr lang="bg-BG" i="1" dirty="0" smtClean="0"/>
              <a:t> </a:t>
            </a:r>
            <a:r>
              <a:rPr lang="bg-BG" dirty="0" smtClean="0"/>
              <a:t>дифузно, неприятно и недобре конкретизирано чувство на опасение/страх; плашливсот/боязливост; невъзможност за отпускане; раздразнителност; чувство за надвиснала съдбоносна заплаха (в тежки случаи).</a:t>
            </a:r>
          </a:p>
          <a:p>
            <a:r>
              <a:rPr lang="bg-BG" i="1" u="sng" dirty="0" smtClean="0"/>
              <a:t>Други:</a:t>
            </a:r>
            <a:r>
              <a:rPr lang="bg-BG" dirty="0" smtClean="0"/>
              <a:t> инсомния (инициална); повишена чувствителност към шум; повишена тенденция за реагиране чрез сепване на неочаквани стимули.</a:t>
            </a:r>
            <a:endParaRPr lang="bg-BG" dirty="0"/>
          </a:p>
        </p:txBody>
      </p:sp>
      <p:sp>
        <p:nvSpPr>
          <p:cNvPr id="4" name="Заглавие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bg-BG" sz="3600" b="1" dirty="0" smtClean="0"/>
              <a:t>Въведение: психологични симптоми на тревожност</a:t>
            </a:r>
            <a:endParaRPr lang="bg-BG" sz="3600" b="1" dirty="0"/>
          </a:p>
        </p:txBody>
      </p:sp>
    </p:spTree>
    <p:extLst>
      <p:ext uri="{BB962C8B-B14F-4D97-AF65-F5344CB8AC3E}">
        <p14:creationId xmlns:p14="http://schemas.microsoft.com/office/powerpoint/2010/main" val="15900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1"/>
          <p:cNvSpPr>
            <a:spLocks noGrp="1"/>
          </p:cNvSpPr>
          <p:nvPr>
            <p:ph idx="1"/>
          </p:nvPr>
        </p:nvSpPr>
        <p:spPr>
          <a:xfrm>
            <a:off x="395288" y="1268413"/>
            <a:ext cx="8280400" cy="4641850"/>
          </a:xfrm>
        </p:spPr>
        <p:txBody>
          <a:bodyPr/>
          <a:lstStyle/>
          <a:p>
            <a:r>
              <a:rPr lang="bg-BG" altLang="bg-BG" sz="2000" smtClean="0"/>
              <a:t>Зависимостта към ПАВ се разглежда като количествен белег, при който комбинираното действие на множество гени води до изява на патологичния фенотип. </a:t>
            </a:r>
          </a:p>
          <a:p>
            <a:r>
              <a:rPr lang="bg-BG" altLang="bg-BG" sz="2000" smtClean="0"/>
              <a:t>Силно изразени са генетичните фактори в зависимостта към алкохол, никотин, опиоиди и др. Проучвания с осиновяване показват, че осиновени деца, чиито родители са били със зависимост към някое от тези ПАВ имат значително по-висок риск от развитие на зависимост в сравнение с необременените деца. </a:t>
            </a:r>
          </a:p>
          <a:p>
            <a:r>
              <a:rPr lang="bg-BG" altLang="bg-BG" sz="2000" smtClean="0"/>
              <a:t>Сред гените повишващи риска от никотинова зависимост са някои форми на чернодробните метаболизиращи ензими и на никотиновите рецептори (имащи и отношение и върху ефектите на алкохола).</a:t>
            </a:r>
          </a:p>
          <a:p>
            <a:r>
              <a:rPr lang="bg-BG" altLang="bg-BG" sz="2000" smtClean="0"/>
              <a:t>С повишен риск от опиоидна зависимост са някои гени кодиращи форми на опиодните рецептори, на чернодробните метаболизиращия ензими, както и на някои от подтиповете допаминови рецептори.  </a:t>
            </a:r>
          </a:p>
          <a:p>
            <a:endParaRPr lang="bg-BG" altLang="bg-BG" sz="2000" smtClean="0"/>
          </a:p>
        </p:txBody>
      </p:sp>
      <p:sp>
        <p:nvSpPr>
          <p:cNvPr id="18435" name="Title 2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930275"/>
          </a:xfrm>
        </p:spPr>
        <p:txBody>
          <a:bodyPr/>
          <a:lstStyle/>
          <a:p>
            <a:r>
              <a:rPr lang="bg-BG" altLang="bg-BG" smtClean="0"/>
              <a:t>Етиология – генетични фактори</a:t>
            </a:r>
          </a:p>
        </p:txBody>
      </p:sp>
    </p:spTree>
    <p:extLst>
      <p:ext uri="{BB962C8B-B14F-4D97-AF65-F5344CB8AC3E}">
        <p14:creationId xmlns:p14="http://schemas.microsoft.com/office/powerpoint/2010/main" val="311661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1"/>
          <p:cNvSpPr>
            <a:spLocks noGrp="1"/>
          </p:cNvSpPr>
          <p:nvPr>
            <p:ph idx="1"/>
          </p:nvPr>
        </p:nvSpPr>
        <p:spPr>
          <a:xfrm>
            <a:off x="827088" y="1341438"/>
            <a:ext cx="7408862" cy="4281487"/>
          </a:xfrm>
        </p:spPr>
        <p:txBody>
          <a:bodyPr/>
          <a:lstStyle/>
          <a:p>
            <a:r>
              <a:rPr lang="bg-BG" altLang="bg-BG" smtClean="0"/>
              <a:t>Моделите на употреба на ПАВ се повлияват от фактори свързани със семейната и и по-широката психосоциална среда.</a:t>
            </a:r>
          </a:p>
          <a:p>
            <a:r>
              <a:rPr lang="bg-BG" altLang="bg-BG" smtClean="0"/>
              <a:t>Негативното влияние на връстниците и липсата на алтернативни легитимни ролеви модели прави поведението на употреба на ПАВ по-привлекателно и играе роля в започването, развитието и поддържането на моделите на злоупотреба с ПАВ.</a:t>
            </a:r>
          </a:p>
          <a:p>
            <a:r>
              <a:rPr lang="bg-BG" altLang="bg-BG" smtClean="0"/>
              <a:t>Въпреки че опасностите от употребата на ПАВ получават сериозно медийно внимание, тези вещества се представят много често като привилегия на богатите и известни личности, което събужда интерес към употребата им особено сред младежите</a:t>
            </a:r>
          </a:p>
          <a:p>
            <a:endParaRPr lang="bg-BG" altLang="bg-BG" smtClean="0"/>
          </a:p>
        </p:txBody>
      </p:sp>
      <p:sp>
        <p:nvSpPr>
          <p:cNvPr id="1945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bg-BG" smtClean="0"/>
              <a:t>Етиология – социални фактори</a:t>
            </a:r>
          </a:p>
        </p:txBody>
      </p:sp>
    </p:spTree>
    <p:extLst>
      <p:ext uri="{BB962C8B-B14F-4D97-AF65-F5344CB8AC3E}">
        <p14:creationId xmlns:p14="http://schemas.microsoft.com/office/powerpoint/2010/main" val="176623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1"/>
          <p:cNvSpPr>
            <a:spLocks noGrp="1"/>
          </p:cNvSpPr>
          <p:nvPr>
            <p:ph idx="1"/>
          </p:nvPr>
        </p:nvSpPr>
        <p:spPr>
          <a:xfrm>
            <a:off x="611188" y="1268413"/>
            <a:ext cx="8137525" cy="4065587"/>
          </a:xfrm>
        </p:spPr>
        <p:txBody>
          <a:bodyPr/>
          <a:lstStyle/>
          <a:p>
            <a:pPr>
              <a:defRPr/>
            </a:pPr>
            <a:r>
              <a:rPr lang="bg-BG" altLang="bg-BG" sz="2000" dirty="0" smtClean="0"/>
              <a:t>Младежите, които отрастват в семейства с родители или по-големи </a:t>
            </a:r>
            <a:r>
              <a:rPr lang="bg-BG" altLang="bg-BG" sz="2000" dirty="0" err="1" smtClean="0"/>
              <a:t>сиблинги</a:t>
            </a:r>
            <a:r>
              <a:rPr lang="bg-BG" altLang="bg-BG" sz="2000" dirty="0" smtClean="0"/>
              <a:t> злоупотребяващи с алкохол или наркотици са с по-голяма вероятност на свой ред да започнат да злоупотребяват с вещества. </a:t>
            </a:r>
          </a:p>
          <a:p>
            <a:pPr>
              <a:defRPr/>
            </a:pPr>
            <a:r>
              <a:rPr lang="bg-BG" altLang="bg-BG" sz="2000" dirty="0" smtClean="0"/>
              <a:t>Отношението на родителите (реалното или субективно възприеманото) в значителна степен повлиява решението на юношата да започне да употребява алкохол или наркотични вещества. </a:t>
            </a:r>
          </a:p>
          <a:p>
            <a:pPr>
              <a:defRPr/>
            </a:pPr>
            <a:r>
              <a:rPr lang="bg-BG" altLang="bg-BG" sz="2000" dirty="0" smtClean="0"/>
              <a:t>Други фамилни фактори с възможно отношение към злоупотребата с вещества са семейната нестабилност, отхвърлящото родителско отношение, разводите и др. </a:t>
            </a:r>
            <a:endParaRPr lang="en-US" altLang="bg-BG" sz="2000" dirty="0" smtClean="0"/>
          </a:p>
          <a:p>
            <a:pPr>
              <a:defRPr/>
            </a:pPr>
            <a:r>
              <a:rPr lang="bg-BG" altLang="bg-BG" sz="2000" dirty="0" err="1" smtClean="0"/>
              <a:t>Средовите</a:t>
            </a:r>
            <a:r>
              <a:rPr lang="bg-BG" altLang="bg-BG" sz="2000" dirty="0" smtClean="0"/>
              <a:t> фактори могат да имат и </a:t>
            </a:r>
            <a:r>
              <a:rPr lang="bg-BG" altLang="bg-BG" sz="2000" dirty="0" err="1" smtClean="0"/>
              <a:t>протективно</a:t>
            </a:r>
            <a:r>
              <a:rPr lang="bg-BG" altLang="bg-BG" sz="2000" dirty="0" smtClean="0"/>
              <a:t> влияние. Така например в резултат на религиозни и законови забрани в редица арабски държави употребата на алкохол и наркотични вещества почти липсва. Подобни ограничения се срещат и сред други етнически (например азиатци) и </a:t>
            </a:r>
            <a:r>
              <a:rPr lang="bg-BG" altLang="bg-BG" sz="2000" dirty="0" err="1" smtClean="0"/>
              <a:t>културални</a:t>
            </a:r>
            <a:r>
              <a:rPr lang="bg-BG" altLang="bg-BG" sz="2000" dirty="0" smtClean="0"/>
              <a:t> (например консервативни протестанти) групи.</a:t>
            </a:r>
          </a:p>
          <a:p>
            <a:pPr marL="0" indent="0">
              <a:buFont typeface="Symbol" panose="05050102010706020507" pitchFamily="18" charset="2"/>
              <a:buNone/>
              <a:defRPr/>
            </a:pPr>
            <a:endParaRPr lang="bg-BG" altLang="bg-BG" dirty="0" smtClean="0"/>
          </a:p>
        </p:txBody>
      </p:sp>
      <p:sp>
        <p:nvSpPr>
          <p:cNvPr id="20483" name="Title 2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930275"/>
          </a:xfrm>
        </p:spPr>
        <p:txBody>
          <a:bodyPr/>
          <a:lstStyle/>
          <a:p>
            <a:r>
              <a:rPr lang="bg-BG" altLang="bg-BG" smtClean="0"/>
              <a:t>Етиология – социални фактори</a:t>
            </a:r>
          </a:p>
        </p:txBody>
      </p:sp>
    </p:spTree>
    <p:extLst>
      <p:ext uri="{BB962C8B-B14F-4D97-AF65-F5344CB8AC3E}">
        <p14:creationId xmlns:p14="http://schemas.microsoft.com/office/powerpoint/2010/main" val="254768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1"/>
          <p:cNvSpPr>
            <a:spLocks noGrp="1"/>
          </p:cNvSpPr>
          <p:nvPr>
            <p:ph idx="1"/>
          </p:nvPr>
        </p:nvSpPr>
        <p:spPr>
          <a:xfrm>
            <a:off x="900113" y="1773238"/>
            <a:ext cx="7408862" cy="3921125"/>
          </a:xfrm>
        </p:spPr>
        <p:txBody>
          <a:bodyPr/>
          <a:lstStyle/>
          <a:p>
            <a:r>
              <a:rPr lang="bg-BG" altLang="bg-BG" smtClean="0"/>
              <a:t>Младежите злоупотребяващи с вещества са описвани като имащи външен локус на контрол, ниско самочувствие, по-често страдащи от тревожност и депресия. </a:t>
            </a:r>
          </a:p>
          <a:p>
            <a:r>
              <a:rPr lang="bg-BG" altLang="bg-BG" smtClean="0"/>
              <a:t>Съвременните психодинамични теории разглеждат злоупотребата с алкохол и наркотични вещества като опит за самолечение на  депресивни или дисфорични състояния. Смята се, че седативното и антиагресивно действие на опиоидите и някои други вещества може да облекчи поне временно болезнени психични състояния, позволявайки на индивида да се справи по-лесно с тях.</a:t>
            </a:r>
          </a:p>
          <a:p>
            <a:endParaRPr lang="bg-BG" altLang="bg-BG" smtClean="0"/>
          </a:p>
        </p:txBody>
      </p:sp>
      <p:sp>
        <p:nvSpPr>
          <p:cNvPr id="2150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bg-BG" smtClean="0"/>
              <a:t>Етиология – психологични фактори</a:t>
            </a:r>
          </a:p>
        </p:txBody>
      </p:sp>
    </p:spTree>
    <p:extLst>
      <p:ext uri="{BB962C8B-B14F-4D97-AF65-F5344CB8AC3E}">
        <p14:creationId xmlns:p14="http://schemas.microsoft.com/office/powerpoint/2010/main" val="90357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8313" y="1628775"/>
            <a:ext cx="8280400" cy="4713288"/>
          </a:xfrm>
        </p:spPr>
        <p:txBody>
          <a:bodyPr/>
          <a:lstStyle/>
          <a:p>
            <a:pPr>
              <a:defRPr/>
            </a:pPr>
            <a:r>
              <a:rPr lang="bg-BG" b="1" dirty="0" smtClean="0"/>
              <a:t>Остра интоксикация</a:t>
            </a:r>
          </a:p>
          <a:p>
            <a:pPr>
              <a:defRPr/>
            </a:pPr>
            <a:r>
              <a:rPr lang="bg-BG" b="1" dirty="0" smtClean="0"/>
              <a:t>Вредна </a:t>
            </a:r>
            <a:r>
              <a:rPr lang="bg-BG" b="1" dirty="0"/>
              <a:t>употреба</a:t>
            </a:r>
          </a:p>
          <a:p>
            <a:pPr>
              <a:defRPr/>
            </a:pPr>
            <a:r>
              <a:rPr lang="bg-BG" b="1" dirty="0" smtClean="0"/>
              <a:t>Синдром </a:t>
            </a:r>
            <a:r>
              <a:rPr lang="bg-BG" b="1" dirty="0"/>
              <a:t>на </a:t>
            </a:r>
            <a:r>
              <a:rPr lang="bg-BG" b="1" dirty="0" smtClean="0"/>
              <a:t>зависимост</a:t>
            </a:r>
          </a:p>
          <a:p>
            <a:pPr>
              <a:defRPr/>
            </a:pPr>
            <a:r>
              <a:rPr lang="bg-BG" b="1" dirty="0" err="1"/>
              <a:t>Абстинентно</a:t>
            </a:r>
            <a:r>
              <a:rPr lang="bg-BG" b="1" dirty="0"/>
              <a:t> </a:t>
            </a:r>
            <a:r>
              <a:rPr lang="bg-BG" b="1" dirty="0" smtClean="0"/>
              <a:t>състояние</a:t>
            </a:r>
          </a:p>
          <a:p>
            <a:pPr>
              <a:defRPr/>
            </a:pPr>
            <a:r>
              <a:rPr lang="bg-BG" b="1" dirty="0" err="1"/>
              <a:t>Абстинентно</a:t>
            </a:r>
            <a:r>
              <a:rPr lang="bg-BG" b="1" dirty="0"/>
              <a:t> състояние с </a:t>
            </a:r>
            <a:r>
              <a:rPr lang="bg-BG" b="1" dirty="0" err="1" smtClean="0"/>
              <a:t>делир</a:t>
            </a:r>
            <a:endParaRPr lang="bg-BG" b="1" dirty="0" smtClean="0"/>
          </a:p>
          <a:p>
            <a:pPr>
              <a:defRPr/>
            </a:pPr>
            <a:r>
              <a:rPr lang="bg-BG" b="1" dirty="0" err="1"/>
              <a:t>Психотично</a:t>
            </a:r>
            <a:r>
              <a:rPr lang="bg-BG" b="1" dirty="0"/>
              <a:t> </a:t>
            </a:r>
            <a:r>
              <a:rPr lang="bg-BG" b="1" dirty="0" smtClean="0"/>
              <a:t>разстройство</a:t>
            </a:r>
          </a:p>
          <a:p>
            <a:pPr>
              <a:defRPr/>
            </a:pPr>
            <a:r>
              <a:rPr lang="bg-BG" b="1" dirty="0" err="1"/>
              <a:t>Амнестичен</a:t>
            </a:r>
            <a:r>
              <a:rPr lang="bg-BG" b="1" dirty="0"/>
              <a:t> синдром, предизвикан от психоактивни </a:t>
            </a:r>
            <a:r>
              <a:rPr lang="bg-BG" b="1" dirty="0" smtClean="0"/>
              <a:t>вещества</a:t>
            </a:r>
          </a:p>
          <a:p>
            <a:pPr>
              <a:defRPr/>
            </a:pPr>
            <a:r>
              <a:rPr lang="bg-BG" b="1" dirty="0"/>
              <a:t>Остатъчно и късно появило се </a:t>
            </a:r>
            <a:r>
              <a:rPr lang="bg-BG" b="1" dirty="0" err="1"/>
              <a:t>психотично</a:t>
            </a:r>
            <a:r>
              <a:rPr lang="bg-BG" b="1" dirty="0"/>
              <a:t> разстройство, предизвикано от психоактивни вещества</a:t>
            </a:r>
          </a:p>
          <a:p>
            <a:pPr marL="0" indent="0">
              <a:buFont typeface="Symbol" panose="05050102010706020507" pitchFamily="18" charset="2"/>
              <a:buNone/>
              <a:defRPr/>
            </a:pPr>
            <a:endParaRPr lang="bg-BG" dirty="0"/>
          </a:p>
          <a:p>
            <a:pPr>
              <a:defRPr/>
            </a:pPr>
            <a:endParaRPr lang="bg-BG" sz="1400" b="1" dirty="0"/>
          </a:p>
          <a:p>
            <a:pPr>
              <a:defRPr/>
            </a:pPr>
            <a:endParaRPr lang="bg-BG" sz="1400" b="1" dirty="0"/>
          </a:p>
          <a:p>
            <a:pPr>
              <a:defRPr/>
            </a:pPr>
            <a:endParaRPr lang="bg-BG" sz="1400" b="1" dirty="0"/>
          </a:p>
          <a:p>
            <a:pPr>
              <a:defRPr/>
            </a:pPr>
            <a:endParaRPr lang="bg-BG" sz="1400" dirty="0"/>
          </a:p>
          <a:p>
            <a:pPr>
              <a:defRPr/>
            </a:pPr>
            <a:endParaRPr lang="bg-BG" dirty="0"/>
          </a:p>
        </p:txBody>
      </p:sp>
      <p:sp>
        <p:nvSpPr>
          <p:cNvPr id="2253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bg-BG" smtClean="0"/>
              <a:t>Клинична картина</a:t>
            </a:r>
          </a:p>
        </p:txBody>
      </p:sp>
    </p:spTree>
    <p:extLst>
      <p:ext uri="{BB962C8B-B14F-4D97-AF65-F5344CB8AC3E}">
        <p14:creationId xmlns:p14="http://schemas.microsoft.com/office/powerpoint/2010/main" val="251162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11188" y="333375"/>
            <a:ext cx="7772400" cy="1143000"/>
          </a:xfrm>
        </p:spPr>
        <p:txBody>
          <a:bodyPr/>
          <a:lstStyle/>
          <a:p>
            <a:r>
              <a:rPr lang="bg-BG" altLang="bg-BG" smtClean="0"/>
              <a:t>Фармакология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484313"/>
            <a:ext cx="8062912" cy="4611687"/>
          </a:xfrm>
        </p:spPr>
        <p:txBody>
          <a:bodyPr/>
          <a:lstStyle/>
          <a:p>
            <a:pPr>
              <a:defRPr/>
            </a:pPr>
            <a:r>
              <a:rPr lang="bg-BG" sz="3000" dirty="0" smtClean="0">
                <a:latin typeface="+mj-lt"/>
              </a:rPr>
              <a:t>Алкохолът е водо-разтворим и бързо се резорбира в тънкото черво (80%) и в стомаха (20%)</a:t>
            </a:r>
            <a:r>
              <a:rPr lang="en-US" sz="3000" dirty="0" smtClean="0">
                <a:latin typeface="+mj-lt"/>
              </a:rPr>
              <a:t>. </a:t>
            </a:r>
            <a:r>
              <a:rPr lang="bg-BG" sz="3000" dirty="0" smtClean="0">
                <a:latin typeface="+mj-lt"/>
              </a:rPr>
              <a:t>В началнота част на тънките черва той се конкурира за абсорбция с витамините от група </a:t>
            </a:r>
            <a:r>
              <a:rPr lang="en-US" sz="3000" dirty="0" smtClean="0">
                <a:latin typeface="+mj-lt"/>
              </a:rPr>
              <a:t>B </a:t>
            </a:r>
            <a:r>
              <a:rPr lang="bg-BG" sz="3000" dirty="0" smtClean="0">
                <a:latin typeface="+mj-lt"/>
              </a:rPr>
              <a:t>и особено </a:t>
            </a:r>
            <a:r>
              <a:rPr lang="en-US" sz="3000" dirty="0" smtClean="0">
                <a:latin typeface="+mj-lt"/>
              </a:rPr>
              <a:t>B1.</a:t>
            </a:r>
            <a:endParaRPr lang="bg-BG" sz="3000" dirty="0" smtClean="0">
              <a:latin typeface="+mj-lt"/>
            </a:endParaRPr>
          </a:p>
          <a:p>
            <a:pPr>
              <a:defRPr/>
            </a:pPr>
            <a:r>
              <a:rPr lang="bg-BG" sz="3000" dirty="0" smtClean="0">
                <a:latin typeface="+mj-lt"/>
              </a:rPr>
              <a:t>Пикови плазмени концентрации се достигат в рамките на 30-60 мин.</a:t>
            </a:r>
          </a:p>
          <a:p>
            <a:pPr>
              <a:defRPr/>
            </a:pPr>
            <a:r>
              <a:rPr lang="bg-BG" sz="3000" dirty="0" smtClean="0">
                <a:latin typeface="+mj-lt"/>
              </a:rPr>
              <a:t>Обема на разпределение е приблизително равен на обема на вода в организма (по-нисък при жените)</a:t>
            </a:r>
          </a:p>
        </p:txBody>
      </p:sp>
    </p:spTree>
    <p:extLst>
      <p:ext uri="{BB962C8B-B14F-4D97-AF65-F5344CB8AC3E}">
        <p14:creationId xmlns:p14="http://schemas.microsoft.com/office/powerpoint/2010/main" val="39524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3800" y="1136650"/>
            <a:ext cx="3889375" cy="4114800"/>
          </a:xfrm>
        </p:spPr>
        <p:txBody>
          <a:bodyPr/>
          <a:lstStyle/>
          <a:p>
            <a:pPr>
              <a:defRPr/>
            </a:pPr>
            <a:r>
              <a:rPr lang="bg-BG" dirty="0">
                <a:latin typeface="+mj-lt"/>
              </a:rPr>
              <a:t>Метаболизира се основно в черния дроб, но също и в стената на стомаха </a:t>
            </a:r>
            <a:r>
              <a:rPr lang="bg-BG" dirty="0" smtClean="0">
                <a:latin typeface="+mj-lt"/>
              </a:rPr>
              <a:t>(</a:t>
            </a:r>
            <a:r>
              <a:rPr lang="en-US" dirty="0" smtClean="0">
                <a:latin typeface="+mj-lt"/>
              </a:rPr>
              <a:t>first past</a:t>
            </a:r>
            <a:r>
              <a:rPr lang="bg-BG" dirty="0" smtClean="0">
                <a:latin typeface="+mj-lt"/>
              </a:rPr>
              <a:t> метаболизъм)</a:t>
            </a:r>
            <a:endParaRPr lang="bg-BG" dirty="0">
              <a:latin typeface="+mj-lt"/>
            </a:endParaRPr>
          </a:p>
          <a:p>
            <a:pPr>
              <a:defRPr/>
            </a:pPr>
            <a:r>
              <a:rPr lang="bg-BG" dirty="0">
                <a:latin typeface="+mj-lt"/>
              </a:rPr>
              <a:t>Здрав възрастен </a:t>
            </a:r>
            <a:r>
              <a:rPr lang="bg-BG" dirty="0" smtClean="0">
                <a:latin typeface="+mj-lt"/>
              </a:rPr>
              <a:t>с тегло 70 </a:t>
            </a:r>
            <a:r>
              <a:rPr lang="bg-BG" dirty="0">
                <a:latin typeface="+mj-lt"/>
              </a:rPr>
              <a:t>кг преработва около 10 гр. </a:t>
            </a:r>
            <a:r>
              <a:rPr lang="bg-BG" dirty="0" smtClean="0">
                <a:latin typeface="+mj-lt"/>
              </a:rPr>
              <a:t>етанол </a:t>
            </a:r>
            <a:r>
              <a:rPr lang="bg-BG" dirty="0">
                <a:latin typeface="+mj-lt"/>
              </a:rPr>
              <a:t>на час </a:t>
            </a:r>
            <a:r>
              <a:rPr lang="bg-BG" dirty="0" smtClean="0">
                <a:latin typeface="+mj-lt"/>
              </a:rPr>
              <a:t>(около 25 мл концентрат)</a:t>
            </a:r>
            <a:endParaRPr lang="bg-BG" dirty="0">
              <a:latin typeface="+mj-lt"/>
            </a:endParaRPr>
          </a:p>
          <a:p>
            <a:pPr>
              <a:defRPr/>
            </a:pPr>
            <a:endParaRPr lang="bg-BG" sz="2200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2560638" y="1227138"/>
            <a:ext cx="1584325" cy="37306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/>
                <a:ea typeface="+mn-ea"/>
                <a:cs typeface="Arial" charset="0"/>
              </a:rPr>
              <a:t>Етанол</a:t>
            </a:r>
          </a:p>
        </p:txBody>
      </p:sp>
      <p:cxnSp>
        <p:nvCxnSpPr>
          <p:cNvPr id="24580" name="Straight Arrow Connector 5"/>
          <p:cNvCxnSpPr>
            <a:cxnSpLocks noChangeShapeType="1"/>
          </p:cNvCxnSpPr>
          <p:nvPr/>
        </p:nvCxnSpPr>
        <p:spPr bwMode="auto">
          <a:xfrm>
            <a:off x="3317875" y="1600200"/>
            <a:ext cx="0" cy="17478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Rectangle 6"/>
          <p:cNvSpPr/>
          <p:nvPr/>
        </p:nvSpPr>
        <p:spPr bwMode="auto">
          <a:xfrm>
            <a:off x="2500313" y="3351213"/>
            <a:ext cx="1704975" cy="37306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/>
                <a:ea typeface="+mn-ea"/>
                <a:cs typeface="Arial" charset="0"/>
              </a:rPr>
              <a:t>Ацеталдехид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539750" y="1935163"/>
            <a:ext cx="2447925" cy="91757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/>
                <a:ea typeface="+mn-ea"/>
                <a:cs typeface="Arial" charset="0"/>
              </a:rPr>
              <a:t>Алкохол дехидроге-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/>
                <a:ea typeface="+mn-ea"/>
                <a:cs typeface="Arial" charset="0"/>
              </a:rPr>
              <a:t>наза (също и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/>
                <a:ea typeface="+mn-ea"/>
                <a:cs typeface="Arial" charset="0"/>
              </a:rPr>
              <a:t>CYP2E1 </a:t>
            </a:r>
            <a:endParaRPr kumimoji="0" lang="bg-BG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ndara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/>
                <a:ea typeface="+mn-ea"/>
                <a:cs typeface="Arial" charset="0"/>
              </a:rPr>
              <a:t>и каталаза) </a:t>
            </a:r>
          </a:p>
        </p:txBody>
      </p:sp>
      <p:cxnSp>
        <p:nvCxnSpPr>
          <p:cNvPr id="24583" name="Straight Arrow Connector 14"/>
          <p:cNvCxnSpPr>
            <a:cxnSpLocks noChangeShapeType="1"/>
          </p:cNvCxnSpPr>
          <p:nvPr/>
        </p:nvCxnSpPr>
        <p:spPr bwMode="auto">
          <a:xfrm>
            <a:off x="3352800" y="3730625"/>
            <a:ext cx="0" cy="11477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Rectangle 15"/>
          <p:cNvSpPr/>
          <p:nvPr/>
        </p:nvSpPr>
        <p:spPr bwMode="auto">
          <a:xfrm>
            <a:off x="644525" y="4021138"/>
            <a:ext cx="2343150" cy="56673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/>
                <a:ea typeface="+mn-ea"/>
                <a:cs typeface="Arial" charset="0"/>
              </a:rPr>
              <a:t>Алдехид дехидроге-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/>
                <a:ea typeface="+mn-ea"/>
                <a:cs typeface="Arial" charset="0"/>
              </a:rPr>
              <a:t>наза 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2620963" y="4878388"/>
            <a:ext cx="1584325" cy="37306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/>
                <a:ea typeface="+mn-ea"/>
                <a:cs typeface="Arial" charset="0"/>
              </a:rPr>
              <a:t>Ацетат</a:t>
            </a:r>
          </a:p>
        </p:txBody>
      </p:sp>
      <p:cxnSp>
        <p:nvCxnSpPr>
          <p:cNvPr id="24586" name="Curved Connector 26"/>
          <p:cNvCxnSpPr>
            <a:cxnSpLocks noChangeShapeType="1"/>
          </p:cNvCxnSpPr>
          <p:nvPr/>
        </p:nvCxnSpPr>
        <p:spPr bwMode="auto">
          <a:xfrm>
            <a:off x="3352800" y="5280025"/>
            <a:ext cx="1052513" cy="792163"/>
          </a:xfrm>
          <a:prstGeom prst="curvedConnector3">
            <a:avLst>
              <a:gd name="adj1" fmla="val -1468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Rectangle 33"/>
          <p:cNvSpPr/>
          <p:nvPr/>
        </p:nvSpPr>
        <p:spPr bwMode="auto">
          <a:xfrm>
            <a:off x="3995738" y="5373688"/>
            <a:ext cx="647700" cy="37147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/>
                <a:ea typeface="+mn-ea"/>
                <a:cs typeface="Arial" charset="0"/>
              </a:rPr>
              <a:t>CoA</a:t>
            </a:r>
            <a:endParaRPr kumimoji="0" lang="bg-BG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ndara"/>
              <a:ea typeface="+mn-ea"/>
              <a:cs typeface="Arial" charset="0"/>
            </a:endParaRPr>
          </a:p>
        </p:txBody>
      </p:sp>
      <p:sp>
        <p:nvSpPr>
          <p:cNvPr id="24588" name="Freeform 36"/>
          <p:cNvSpPr>
            <a:spLocks/>
          </p:cNvSpPr>
          <p:nvPr/>
        </p:nvSpPr>
        <p:spPr bwMode="auto">
          <a:xfrm>
            <a:off x="3463925" y="5514975"/>
            <a:ext cx="533400" cy="346075"/>
          </a:xfrm>
          <a:custGeom>
            <a:avLst/>
            <a:gdLst>
              <a:gd name="T0" fmla="*/ 519244 w 534597"/>
              <a:gd name="T1" fmla="*/ 13548 h 345709"/>
              <a:gd name="T2" fmla="*/ 209428 w 534597"/>
              <a:gd name="T3" fmla="*/ 35112 h 345709"/>
              <a:gd name="T4" fmla="*/ 13212 w 534597"/>
              <a:gd name="T5" fmla="*/ 315386 h 345709"/>
              <a:gd name="T6" fmla="*/ 33865 w 534597"/>
              <a:gd name="T7" fmla="*/ 336946 h 34570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34597" h="345709">
                <a:moveTo>
                  <a:pt x="534597" y="13366"/>
                </a:moveTo>
                <a:cubicBezTo>
                  <a:pt x="418524" y="-811"/>
                  <a:pt x="302452" y="-14988"/>
                  <a:pt x="215620" y="34631"/>
                </a:cubicBezTo>
                <a:cubicBezTo>
                  <a:pt x="128787" y="84250"/>
                  <a:pt x="43727" y="261459"/>
                  <a:pt x="13602" y="311078"/>
                </a:cubicBezTo>
                <a:cubicBezTo>
                  <a:pt x="-16524" y="360697"/>
                  <a:pt x="9171" y="346520"/>
                  <a:pt x="34867" y="332343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4405313" y="5886450"/>
            <a:ext cx="1895475" cy="37147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/>
                <a:ea typeface="+mn-ea"/>
                <a:cs typeface="Arial" charset="0"/>
              </a:rPr>
              <a:t>Цикъл на Кребс</a:t>
            </a:r>
          </a:p>
        </p:txBody>
      </p:sp>
    </p:spTree>
    <p:extLst>
      <p:ext uri="{BB962C8B-B14F-4D97-AF65-F5344CB8AC3E}">
        <p14:creationId xmlns:p14="http://schemas.microsoft.com/office/powerpoint/2010/main" val="23976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947738"/>
          </a:xfrm>
        </p:spPr>
        <p:txBody>
          <a:bodyPr/>
          <a:lstStyle/>
          <a:p>
            <a:r>
              <a:rPr lang="bg-BG" altLang="bg-BG" smtClean="0"/>
              <a:t>Фармакология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557338"/>
            <a:ext cx="8424862" cy="4546600"/>
          </a:xfrm>
        </p:spPr>
        <p:txBody>
          <a:bodyPr/>
          <a:lstStyle/>
          <a:p>
            <a:pPr>
              <a:defRPr/>
            </a:pPr>
            <a:r>
              <a:rPr lang="bg-BG" sz="2800" dirty="0" smtClean="0">
                <a:latin typeface="+mj-lt"/>
              </a:rPr>
              <a:t>Алкохолът е депресант на ЦНС </a:t>
            </a:r>
          </a:p>
          <a:p>
            <a:pPr>
              <a:defRPr/>
            </a:pPr>
            <a:r>
              <a:rPr lang="bg-BG" sz="2800" dirty="0" smtClean="0">
                <a:latin typeface="+mj-lt"/>
              </a:rPr>
              <a:t>Точният му механизъм на действие не е известен, но са доказани ефектите му върху </a:t>
            </a:r>
            <a:r>
              <a:rPr lang="bg-BG" sz="2800" dirty="0" err="1" smtClean="0">
                <a:latin typeface="+mj-lt"/>
              </a:rPr>
              <a:t>инхибиторната</a:t>
            </a:r>
            <a:r>
              <a:rPr lang="bg-BG" sz="2800" dirty="0" smtClean="0">
                <a:latin typeface="+mj-lt"/>
              </a:rPr>
              <a:t> (ГАМК) медиация и </a:t>
            </a:r>
            <a:r>
              <a:rPr lang="bg-BG" sz="2800" dirty="0" err="1" smtClean="0">
                <a:latin typeface="+mj-lt"/>
              </a:rPr>
              <a:t>възбудната</a:t>
            </a:r>
            <a:r>
              <a:rPr lang="bg-BG" sz="2800" dirty="0" smtClean="0">
                <a:latin typeface="+mj-lt"/>
              </a:rPr>
              <a:t> (</a:t>
            </a:r>
            <a:r>
              <a:rPr lang="bg-BG" sz="2800" dirty="0" err="1" smtClean="0">
                <a:latin typeface="+mj-lt"/>
              </a:rPr>
              <a:t>глутаматна</a:t>
            </a:r>
            <a:r>
              <a:rPr lang="bg-BG" sz="2800" dirty="0" smtClean="0">
                <a:latin typeface="+mj-lt"/>
              </a:rPr>
              <a:t>) медиация в ЦНС. </a:t>
            </a:r>
          </a:p>
          <a:p>
            <a:pPr>
              <a:defRPr/>
            </a:pPr>
            <a:r>
              <a:rPr lang="bg-BG" sz="2800" dirty="0" err="1" smtClean="0">
                <a:latin typeface="+mj-lt"/>
              </a:rPr>
              <a:t>Предолага</a:t>
            </a:r>
            <a:r>
              <a:rPr lang="bg-BG" sz="2800" dirty="0" smtClean="0">
                <a:latin typeface="+mj-lt"/>
              </a:rPr>
              <a:t> </a:t>
            </a:r>
            <a:r>
              <a:rPr lang="bg-BG" sz="2800" dirty="0">
                <a:latin typeface="+mj-lt"/>
              </a:rPr>
              <a:t>се, че удоволествените му ефекти се дължат на комбинирано действие върху допаминергичната и ендогенната </a:t>
            </a:r>
            <a:r>
              <a:rPr lang="bg-BG" sz="2800" dirty="0" smtClean="0">
                <a:latin typeface="+mj-lt"/>
              </a:rPr>
              <a:t>опиоидна невротрансмисия</a:t>
            </a:r>
            <a:endParaRPr lang="bg-BG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6492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07375" cy="935038"/>
          </a:xfrm>
        </p:spPr>
        <p:txBody>
          <a:bodyPr/>
          <a:lstStyle/>
          <a:p>
            <a:r>
              <a:rPr lang="bg-BG" altLang="bg-BG" sz="3800" smtClean="0"/>
              <a:t>Клинични прояви: остра интоксикация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700213"/>
            <a:ext cx="8280400" cy="4114800"/>
          </a:xfrm>
        </p:spPr>
        <p:txBody>
          <a:bodyPr/>
          <a:lstStyle/>
          <a:p>
            <a:pPr>
              <a:defRPr/>
            </a:pPr>
            <a:r>
              <a:rPr lang="bg-BG" sz="2100" dirty="0" smtClean="0">
                <a:latin typeface="+mj-lt"/>
              </a:rPr>
              <a:t>Преходно състояние развиващо се след употреба на различно количество алкохол</a:t>
            </a:r>
          </a:p>
          <a:p>
            <a:pPr>
              <a:defRPr/>
            </a:pPr>
            <a:r>
              <a:rPr lang="bg-BG" sz="2100" dirty="0" smtClean="0">
                <a:latin typeface="+mj-lt"/>
              </a:rPr>
              <a:t>Проявява с един или повече от следните симптоми:  </a:t>
            </a:r>
            <a:endParaRPr lang="bg-BG" sz="2100" dirty="0">
              <a:latin typeface="+mj-lt"/>
            </a:endParaRPr>
          </a:p>
          <a:p>
            <a:pPr lvl="1">
              <a:defRPr/>
            </a:pPr>
            <a:r>
              <a:rPr lang="bg-BG" sz="2000" dirty="0">
                <a:latin typeface="+mj-lt"/>
              </a:rPr>
              <a:t>Еуфория/дезинхибиция на поведението</a:t>
            </a:r>
          </a:p>
          <a:p>
            <a:pPr lvl="1">
              <a:defRPr/>
            </a:pPr>
            <a:r>
              <a:rPr lang="bg-BG" sz="2000" dirty="0">
                <a:latin typeface="+mj-lt"/>
              </a:rPr>
              <a:t>Раздразнителност/заядливост </a:t>
            </a:r>
          </a:p>
          <a:p>
            <a:pPr lvl="1">
              <a:defRPr/>
            </a:pPr>
            <a:r>
              <a:rPr lang="bg-BG" sz="2000" dirty="0">
                <a:latin typeface="+mj-lt"/>
              </a:rPr>
              <a:t>Агресия</a:t>
            </a:r>
          </a:p>
          <a:p>
            <a:pPr lvl="1">
              <a:defRPr/>
            </a:pPr>
            <a:r>
              <a:rPr lang="bg-BG" sz="2000" dirty="0">
                <a:latin typeface="+mj-lt"/>
              </a:rPr>
              <a:t>Лабилно настроение</a:t>
            </a:r>
          </a:p>
          <a:p>
            <a:pPr lvl="1">
              <a:defRPr/>
            </a:pPr>
            <a:r>
              <a:rPr lang="bg-BG" sz="2000" dirty="0">
                <a:latin typeface="+mj-lt"/>
              </a:rPr>
              <a:t>Понижение на вниманието</a:t>
            </a:r>
          </a:p>
          <a:p>
            <a:pPr lvl="1">
              <a:defRPr/>
            </a:pPr>
            <a:r>
              <a:rPr lang="bg-BG" sz="2000" dirty="0">
                <a:latin typeface="+mj-lt"/>
              </a:rPr>
              <a:t>Нарушение на </a:t>
            </a:r>
            <a:r>
              <a:rPr lang="bg-BG" sz="2000" dirty="0" smtClean="0">
                <a:latin typeface="+mj-lt"/>
              </a:rPr>
              <a:t>преценките</a:t>
            </a:r>
          </a:p>
          <a:p>
            <a:pPr lvl="1">
              <a:defRPr/>
            </a:pPr>
            <a:r>
              <a:rPr lang="bg-BG" sz="2000" dirty="0" smtClean="0">
                <a:latin typeface="+mj-lt"/>
              </a:rPr>
              <a:t>дизартрия</a:t>
            </a:r>
            <a:r>
              <a:rPr lang="bg-BG" sz="2000" dirty="0">
                <a:latin typeface="+mj-lt"/>
              </a:rPr>
              <a:t>, атаксия, </a:t>
            </a:r>
            <a:r>
              <a:rPr lang="bg-BG" sz="2000" dirty="0" smtClean="0">
                <a:latin typeface="+mj-lt"/>
              </a:rPr>
              <a:t>нистагъм </a:t>
            </a:r>
            <a:endParaRPr lang="bg-BG" sz="2000" dirty="0">
              <a:latin typeface="+mj-lt"/>
            </a:endParaRPr>
          </a:p>
          <a:p>
            <a:pPr lvl="1">
              <a:defRPr/>
            </a:pPr>
            <a:r>
              <a:rPr lang="bg-BG" sz="2000" dirty="0">
                <a:latin typeface="+mj-lt"/>
              </a:rPr>
              <a:t>вегетативни симптоми (конюнктивална инекция, зачервяване на лицето и др.)</a:t>
            </a:r>
          </a:p>
          <a:p>
            <a:pPr lvl="1">
              <a:defRPr/>
            </a:pPr>
            <a:r>
              <a:rPr lang="bg-BG" sz="2000" dirty="0">
                <a:latin typeface="+mj-lt"/>
              </a:rPr>
              <a:t>Количествено нарушение на </a:t>
            </a:r>
            <a:r>
              <a:rPr lang="bg-BG" sz="2000" dirty="0" smtClean="0">
                <a:latin typeface="+mj-lt"/>
              </a:rPr>
              <a:t>съзнанието (сопор или кома)</a:t>
            </a:r>
            <a:endParaRPr lang="bg-BG" sz="2000" dirty="0">
              <a:latin typeface="+mj-lt"/>
            </a:endParaRPr>
          </a:p>
          <a:p>
            <a:pPr>
              <a:defRPr/>
            </a:pPr>
            <a:endParaRPr lang="bg-BG" dirty="0" smtClean="0"/>
          </a:p>
          <a:p>
            <a:pPr>
              <a:defRPr/>
            </a:pPr>
            <a:endParaRPr lang="bg-BG" sz="26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4335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260350"/>
            <a:ext cx="8569325" cy="6264275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bg-BG" sz="1600" dirty="0" smtClean="0"/>
              <a:t>__________________________________________________________________________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bg-BG" sz="1500" b="1" dirty="0" smtClean="0">
                <a:latin typeface="+mj-lt"/>
              </a:rPr>
              <a:t>Алкохолна концентрация (</a:t>
            </a:r>
            <a:r>
              <a:rPr lang="en-US" sz="1500" b="1" dirty="0" smtClean="0">
                <a:latin typeface="+mj-lt"/>
              </a:rPr>
              <a:t>mg%)	</a:t>
            </a:r>
            <a:r>
              <a:rPr lang="bg-BG" sz="1500" b="1" dirty="0" smtClean="0">
                <a:latin typeface="+mj-lt"/>
              </a:rPr>
              <a:t>	Клинични прояви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bg-BG" sz="1600" dirty="0" smtClean="0">
                <a:latin typeface="+mj-lt"/>
              </a:rPr>
              <a:t>___________________________________________________________________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bg-BG" sz="1500" dirty="0" smtClean="0">
                <a:latin typeface="+mj-lt"/>
              </a:rPr>
              <a:t>25-100					Лека приповдигнатост, възбуда</a:t>
            </a:r>
          </a:p>
          <a:p>
            <a:pPr marL="0" indent="0">
              <a:buFont typeface="Wingdings" pitchFamily="2" charset="2"/>
              <a:buNone/>
              <a:defRPr/>
            </a:pPr>
            <a:endParaRPr lang="bg-BG" sz="1500" dirty="0" smtClean="0">
              <a:latin typeface="+mj-lt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bg-BG" sz="1500" dirty="0" smtClean="0">
                <a:latin typeface="+mj-lt"/>
              </a:rPr>
              <a:t>100-200					Остра интоксикация с дизарт-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bg-BG" sz="1500" dirty="0">
                <a:latin typeface="+mj-lt"/>
              </a:rPr>
              <a:t>	</a:t>
            </a:r>
            <a:r>
              <a:rPr lang="bg-BG" sz="1500" dirty="0" smtClean="0">
                <a:latin typeface="+mj-lt"/>
              </a:rPr>
              <a:t>				рия, дискоординация, нистагъм</a:t>
            </a:r>
          </a:p>
          <a:p>
            <a:pPr marL="0" indent="0">
              <a:buFont typeface="Wingdings" pitchFamily="2" charset="2"/>
              <a:buNone/>
              <a:defRPr/>
            </a:pPr>
            <a:endParaRPr lang="bg-BG" sz="1500" dirty="0">
              <a:latin typeface="+mj-lt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bg-BG" sz="1500" dirty="0" smtClean="0">
                <a:latin typeface="+mj-lt"/>
              </a:rPr>
              <a:t>200-300					Умерена към тежка интокси-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bg-BG" sz="1500" dirty="0">
                <a:latin typeface="+mj-lt"/>
              </a:rPr>
              <a:t>	</a:t>
            </a:r>
            <a:r>
              <a:rPr lang="bg-BG" sz="1500" dirty="0" smtClean="0">
                <a:latin typeface="+mj-lt"/>
              </a:rPr>
              <a:t>				кация</a:t>
            </a:r>
          </a:p>
          <a:p>
            <a:pPr marL="0" indent="0">
              <a:buFont typeface="Wingdings" pitchFamily="2" charset="2"/>
              <a:buNone/>
              <a:defRPr/>
            </a:pPr>
            <a:endParaRPr lang="bg-BG" sz="1500" dirty="0">
              <a:latin typeface="+mj-lt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bg-BG" sz="1500" dirty="0" smtClean="0">
                <a:latin typeface="+mj-lt"/>
              </a:rPr>
              <a:t>300-350					Хипотермия, дизартрия, сту-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bg-BG" sz="1500" dirty="0">
                <a:latin typeface="+mj-lt"/>
              </a:rPr>
              <a:t>	</a:t>
            </a:r>
            <a:r>
              <a:rPr lang="bg-BG" sz="1500" dirty="0" smtClean="0">
                <a:latin typeface="+mj-lt"/>
              </a:rPr>
              <a:t>				дена пот</a:t>
            </a:r>
          </a:p>
          <a:p>
            <a:pPr marL="0" indent="0">
              <a:buFont typeface="Wingdings" pitchFamily="2" charset="2"/>
              <a:buNone/>
              <a:defRPr/>
            </a:pPr>
            <a:endParaRPr lang="bg-BG" sz="1500" dirty="0">
              <a:latin typeface="+mj-lt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bg-BG" sz="1500" dirty="0" smtClean="0">
                <a:latin typeface="+mj-lt"/>
              </a:rPr>
              <a:t>350-400					Кома, потискане на дишането</a:t>
            </a:r>
          </a:p>
          <a:p>
            <a:pPr marL="0" indent="0">
              <a:buFont typeface="Wingdings" pitchFamily="2" charset="2"/>
              <a:buNone/>
              <a:defRPr/>
            </a:pPr>
            <a:endParaRPr lang="bg-BG" sz="1500" dirty="0" smtClean="0">
              <a:latin typeface="+mj-lt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bg-BG" sz="1500" dirty="0" smtClean="0">
                <a:latin typeface="+mj-lt"/>
              </a:rPr>
              <a:t>&gt; 400					Опасност от летален изход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bg-BG" sz="1600" dirty="0" smtClean="0">
                <a:latin typeface="+mj-lt"/>
              </a:rPr>
              <a:t>_________________________________________________________________________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bg-BG" sz="1500" b="1" dirty="0" smtClean="0">
                <a:latin typeface="+mj-lt"/>
              </a:rPr>
              <a:t>Уринна концетрация (</a:t>
            </a:r>
            <a:r>
              <a:rPr lang="en-US" sz="1500" b="1" dirty="0" smtClean="0">
                <a:latin typeface="+mj-lt"/>
              </a:rPr>
              <a:t>mg %)</a:t>
            </a:r>
            <a:r>
              <a:rPr lang="bg-BG" sz="1500" b="1" dirty="0" smtClean="0">
                <a:latin typeface="+mj-lt"/>
              </a:rPr>
              <a:t>	</a:t>
            </a:r>
            <a:r>
              <a:rPr lang="en-US" sz="1500" b="1" dirty="0" smtClean="0">
                <a:latin typeface="+mj-lt"/>
              </a:rPr>
              <a:t>	</a:t>
            </a:r>
            <a:r>
              <a:rPr lang="bg-BG" sz="1500" b="1" dirty="0" smtClean="0">
                <a:latin typeface="+mj-lt"/>
              </a:rPr>
              <a:t>Диагн. стойност	</a:t>
            </a:r>
            <a:r>
              <a:rPr lang="en-US" sz="1500" b="1" dirty="0">
                <a:latin typeface="+mj-lt"/>
              </a:rPr>
              <a:t>	</a:t>
            </a:r>
            <a:r>
              <a:rPr lang="bg-BG" sz="1500" b="1" dirty="0" smtClean="0">
                <a:latin typeface="+mj-lt"/>
              </a:rPr>
              <a:t>Екв. кр. к-ция</a:t>
            </a:r>
            <a:r>
              <a:rPr lang="en-US" sz="1500" b="1" dirty="0" smtClean="0">
                <a:latin typeface="+mj-lt"/>
              </a:rPr>
              <a:t> </a:t>
            </a:r>
            <a:r>
              <a:rPr lang="bg-BG" sz="1500" b="1" dirty="0">
                <a:latin typeface="+mj-lt"/>
              </a:rPr>
              <a:t>(</a:t>
            </a:r>
            <a:r>
              <a:rPr lang="en-US" sz="1500" b="1" dirty="0" smtClean="0">
                <a:latin typeface="+mj-lt"/>
              </a:rPr>
              <a:t>mg%)</a:t>
            </a:r>
            <a:endParaRPr lang="bg-BG" sz="1500" b="1" dirty="0" smtClean="0">
              <a:latin typeface="+mj-lt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bg-BG" sz="1600" dirty="0" smtClean="0">
                <a:latin typeface="+mj-lt"/>
              </a:rPr>
              <a:t>_________________________________________________________________________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bg-BG" sz="1600" dirty="0" smtClean="0">
                <a:latin typeface="+mj-lt"/>
              </a:rPr>
              <a:t>&gt; 120				Предполага			80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bg-BG" sz="1600" dirty="0" smtClean="0">
                <a:latin typeface="+mj-lt"/>
              </a:rPr>
              <a:t>&gt; 200				Сигурна				150 </a:t>
            </a:r>
          </a:p>
          <a:p>
            <a:pPr marL="0" indent="0">
              <a:buFont typeface="Wingdings" pitchFamily="2" charset="2"/>
              <a:buNone/>
              <a:defRPr/>
            </a:pPr>
            <a:endParaRPr lang="bg-BG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1283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88640"/>
            <a:ext cx="4409910" cy="64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213232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755650" y="404813"/>
            <a:ext cx="7772400" cy="1152525"/>
          </a:xfrm>
        </p:spPr>
        <p:txBody>
          <a:bodyPr/>
          <a:lstStyle/>
          <a:p>
            <a:r>
              <a:rPr lang="bg-BG" altLang="bg-BG" sz="3000" smtClean="0"/>
              <a:t>Клинични прояви: вредна употреба</a:t>
            </a:r>
            <a:r>
              <a:rPr lang="en-US" altLang="bg-BG" sz="3000" smtClean="0"/>
              <a:t> </a:t>
            </a:r>
            <a:r>
              <a:rPr lang="bg-BG" altLang="bg-BG" sz="3000" smtClean="0"/>
              <a:t>на алкохол и синдром на алкохолна зависимост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773238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bg-BG" sz="2800" dirty="0" smtClean="0">
                <a:latin typeface="+mj-lt"/>
              </a:rPr>
              <a:t>Дефинирана в МКБ-10 като н</a:t>
            </a:r>
            <a:r>
              <a:rPr lang="en-US" altLang="en-US" sz="2800" dirty="0" smtClean="0">
                <a:latin typeface="+mj-lt"/>
              </a:rPr>
              <a:t>а</a:t>
            </a:r>
            <a:r>
              <a:rPr lang="bg-BG" altLang="en-US" sz="2800" dirty="0" smtClean="0">
                <a:latin typeface="+mj-lt"/>
              </a:rPr>
              <a:t>чин на употреб</a:t>
            </a:r>
            <a:r>
              <a:rPr lang="en-US" altLang="en-US" sz="2800" dirty="0" smtClean="0">
                <a:latin typeface="+mj-lt"/>
              </a:rPr>
              <a:t>а</a:t>
            </a:r>
            <a:r>
              <a:rPr lang="bg-BG" altLang="en-US" sz="2800" dirty="0" smtClean="0">
                <a:latin typeface="+mj-lt"/>
              </a:rPr>
              <a:t>, увреждащ</a:t>
            </a:r>
            <a:r>
              <a:rPr lang="en-US" altLang="en-US" sz="2800" dirty="0" smtClean="0">
                <a:latin typeface="+mj-lt"/>
              </a:rPr>
              <a:t> </a:t>
            </a:r>
            <a:r>
              <a:rPr lang="bg-BG" altLang="en-US" sz="2800" dirty="0" smtClean="0">
                <a:latin typeface="+mj-lt"/>
              </a:rPr>
              <a:t>здравето. Увредата може да бъде:</a:t>
            </a:r>
          </a:p>
          <a:p>
            <a:pPr lvl="1">
              <a:buClr>
                <a:srgbClr val="FFCC00"/>
              </a:buClr>
              <a:buFontTx/>
              <a:buChar char="•"/>
              <a:defRPr/>
            </a:pPr>
            <a:r>
              <a:rPr lang="bg-BG" altLang="en-US" sz="2600" dirty="0"/>
              <a:t>Психична - безсъние, отпадналост, раздразнителност, понижена работоспособност, тревожност, депресия и т.н</a:t>
            </a:r>
          </a:p>
          <a:p>
            <a:pPr lvl="1">
              <a:buClr>
                <a:srgbClr val="FFCC00"/>
              </a:buClr>
              <a:buFontTx/>
              <a:buChar char="•"/>
              <a:defRPr/>
            </a:pPr>
            <a:r>
              <a:rPr lang="bg-BG" altLang="en-US" sz="2600" dirty="0" err="1"/>
              <a:t>Телесн</a:t>
            </a:r>
            <a:r>
              <a:rPr lang="en-US" altLang="en-US" sz="2600" dirty="0"/>
              <a:t>а</a:t>
            </a:r>
            <a:r>
              <a:rPr lang="bg-BG" altLang="en-US" sz="2600" dirty="0"/>
              <a:t> - повишени чернодробни ензими, гастрит и др</a:t>
            </a:r>
            <a:r>
              <a:rPr lang="bg-BG" altLang="en-US" sz="2600" dirty="0" smtClean="0"/>
              <a:t>.</a:t>
            </a:r>
            <a:endParaRPr lang="bg-BG" altLang="en-US" sz="2800" dirty="0" smtClean="0">
              <a:latin typeface="+mj-lt"/>
            </a:endParaRPr>
          </a:p>
          <a:p>
            <a:pPr>
              <a:defRPr/>
            </a:pPr>
            <a:r>
              <a:rPr lang="bg-BG" sz="2800" dirty="0" smtClean="0"/>
              <a:t>Алкохолна зависимост: диагнозата </a:t>
            </a:r>
            <a:r>
              <a:rPr lang="bg-BG" sz="2800" dirty="0"/>
              <a:t>се поставя, ако три или повече </a:t>
            </a:r>
            <a:r>
              <a:rPr lang="bg-BG" sz="2800" dirty="0" smtClean="0"/>
              <a:t>от симптомите на зависимост (представени по-горе) </a:t>
            </a:r>
            <a:r>
              <a:rPr lang="bg-BG" sz="2800" dirty="0"/>
              <a:t>са били налице през последните 12 месеца: </a:t>
            </a:r>
            <a:endParaRPr lang="bg-BG" altLang="en-US" sz="28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8930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135938" cy="720725"/>
          </a:xfrm>
        </p:spPr>
        <p:txBody>
          <a:bodyPr/>
          <a:lstStyle/>
          <a:p>
            <a:r>
              <a:rPr lang="bg-BG" altLang="bg-BG" sz="3200" b="1" smtClean="0"/>
              <a:t>Клинични прояви: абстинентно състояние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196975"/>
            <a:ext cx="7772400" cy="3970338"/>
          </a:xfrm>
        </p:spPr>
        <p:txBody>
          <a:bodyPr/>
          <a:lstStyle/>
          <a:p>
            <a:pPr>
              <a:defRPr/>
            </a:pPr>
            <a:r>
              <a:rPr lang="bg-BG" sz="2500" dirty="0">
                <a:latin typeface="+mj-lt"/>
              </a:rPr>
              <a:t>Алкохолната абстиненция започва обикновено от няколко часа до 2-3 дни след последния прием на алкохол и се изразява с поне 2 от следните </a:t>
            </a:r>
            <a:r>
              <a:rPr lang="bg-BG" sz="2500" dirty="0" smtClean="0">
                <a:latin typeface="+mj-lt"/>
              </a:rPr>
              <a:t>симптоми: </a:t>
            </a:r>
          </a:p>
          <a:p>
            <a:pPr lvl="1">
              <a:defRPr/>
            </a:pPr>
            <a:r>
              <a:rPr lang="bg-BG" sz="2100" dirty="0">
                <a:latin typeface="+mj-lt"/>
              </a:rPr>
              <a:t>В</a:t>
            </a:r>
            <a:r>
              <a:rPr lang="bg-BG" sz="2100" dirty="0" smtClean="0">
                <a:latin typeface="+mj-lt"/>
              </a:rPr>
              <a:t>егетативна </a:t>
            </a:r>
            <a:r>
              <a:rPr lang="bg-BG" sz="2100" dirty="0">
                <a:latin typeface="+mj-lt"/>
              </a:rPr>
              <a:t>хиперактивност (</a:t>
            </a:r>
            <a:r>
              <a:rPr lang="bg-BG" sz="2100" dirty="0" smtClean="0">
                <a:latin typeface="+mj-lt"/>
              </a:rPr>
              <a:t>изпотяване</a:t>
            </a:r>
            <a:r>
              <a:rPr lang="bg-BG" sz="2100" dirty="0">
                <a:latin typeface="+mj-lt"/>
              </a:rPr>
              <a:t>, </a:t>
            </a:r>
            <a:r>
              <a:rPr lang="bg-BG" sz="2100" dirty="0" smtClean="0">
                <a:latin typeface="+mj-lt"/>
              </a:rPr>
              <a:t>тахикардия, тремор, повишаване на АН)</a:t>
            </a:r>
          </a:p>
          <a:p>
            <a:pPr lvl="1">
              <a:defRPr/>
            </a:pPr>
            <a:r>
              <a:rPr lang="bg-BG" sz="2100" dirty="0" smtClean="0">
                <a:latin typeface="+mj-lt"/>
              </a:rPr>
              <a:t>Главоболие</a:t>
            </a:r>
          </a:p>
          <a:p>
            <a:pPr lvl="1">
              <a:defRPr/>
            </a:pPr>
            <a:r>
              <a:rPr lang="bg-BG" sz="2100" dirty="0" smtClean="0">
                <a:latin typeface="+mj-lt"/>
              </a:rPr>
              <a:t>Отпадналост </a:t>
            </a:r>
          </a:p>
          <a:p>
            <a:pPr lvl="1">
              <a:defRPr/>
            </a:pPr>
            <a:r>
              <a:rPr lang="bg-BG" sz="2100" dirty="0">
                <a:latin typeface="+mj-lt"/>
              </a:rPr>
              <a:t>Г</a:t>
            </a:r>
            <a:r>
              <a:rPr lang="bg-BG" sz="2100" dirty="0" smtClean="0">
                <a:latin typeface="+mj-lt"/>
              </a:rPr>
              <a:t>адене и/или повръщане </a:t>
            </a:r>
          </a:p>
          <a:p>
            <a:pPr lvl="1">
              <a:defRPr/>
            </a:pPr>
            <a:r>
              <a:rPr lang="bg-BG" sz="2100" dirty="0" smtClean="0">
                <a:latin typeface="+mj-lt"/>
              </a:rPr>
              <a:t>Инсомния </a:t>
            </a:r>
          </a:p>
          <a:p>
            <a:pPr lvl="1">
              <a:defRPr/>
            </a:pPr>
            <a:r>
              <a:rPr lang="bg-BG" sz="2100" dirty="0">
                <a:latin typeface="+mj-lt"/>
              </a:rPr>
              <a:t>П</a:t>
            </a:r>
            <a:r>
              <a:rPr lang="bg-BG" sz="2100" dirty="0" smtClean="0">
                <a:latin typeface="+mj-lt"/>
              </a:rPr>
              <a:t>реходни </a:t>
            </a:r>
            <a:r>
              <a:rPr lang="bg-BG" sz="2100" dirty="0">
                <a:latin typeface="+mj-lt"/>
              </a:rPr>
              <a:t>зрителни, тактилни </a:t>
            </a:r>
            <a:r>
              <a:rPr lang="bg-BG" sz="2100" dirty="0" smtClean="0">
                <a:latin typeface="+mj-lt"/>
              </a:rPr>
              <a:t>и/или слухови халюцинации </a:t>
            </a:r>
          </a:p>
          <a:p>
            <a:pPr lvl="1">
              <a:defRPr/>
            </a:pPr>
            <a:r>
              <a:rPr lang="bg-BG" sz="2100" dirty="0">
                <a:latin typeface="+mj-lt"/>
              </a:rPr>
              <a:t>Н</a:t>
            </a:r>
            <a:r>
              <a:rPr lang="bg-BG" sz="2100" dirty="0" smtClean="0">
                <a:latin typeface="+mj-lt"/>
              </a:rPr>
              <a:t>апрегнатост/нервност или психомоторна ажитация</a:t>
            </a:r>
          </a:p>
          <a:p>
            <a:pPr lvl="1">
              <a:defRPr/>
            </a:pPr>
            <a:r>
              <a:rPr lang="bg-BG" sz="2100" dirty="0" smtClean="0">
                <a:latin typeface="+mj-lt"/>
              </a:rPr>
              <a:t>Гранд мал припадъци </a:t>
            </a:r>
            <a:endParaRPr lang="bg-BG" sz="2100" dirty="0">
              <a:latin typeface="+mj-lt"/>
            </a:endParaRPr>
          </a:p>
          <a:p>
            <a:pPr>
              <a:defRPr/>
            </a:pPr>
            <a:endParaRPr lang="bg-BG" sz="2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503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bg-BG" sz="3600" b="1" smtClean="0"/>
              <a:t>Абстинетно състояние с делир</a:t>
            </a:r>
            <a:endParaRPr lang="bg-BG" altLang="bg-BG" sz="36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341438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bg-BG" sz="2300" dirty="0"/>
              <a:t>Алкохолният </a:t>
            </a:r>
            <a:r>
              <a:rPr lang="bg-BG" sz="2300" dirty="0" err="1"/>
              <a:t>делир</a:t>
            </a:r>
            <a:r>
              <a:rPr lang="bg-BG" sz="2300" dirty="0"/>
              <a:t> се развива 2 -3 дни след появата на </a:t>
            </a:r>
            <a:r>
              <a:rPr lang="bg-BG" sz="2300" dirty="0" err="1"/>
              <a:t>абстинентните</a:t>
            </a:r>
            <a:r>
              <a:rPr lang="bg-BG" sz="2300" dirty="0"/>
              <a:t> симптоми (по изключение може да се наблюдава и при интоксикация). </a:t>
            </a:r>
            <a:r>
              <a:rPr lang="bg-BG" sz="2300" dirty="0" smtClean="0"/>
              <a:t> Започва </a:t>
            </a:r>
            <a:r>
              <a:rPr lang="bg-BG" sz="2300" dirty="0"/>
              <a:t>обикновено </a:t>
            </a:r>
            <a:r>
              <a:rPr lang="bg-BG" sz="2300" dirty="0" err="1"/>
              <a:t>подостро</a:t>
            </a:r>
            <a:r>
              <a:rPr lang="bg-BG" sz="2300" dirty="0"/>
              <a:t> с </a:t>
            </a:r>
            <a:r>
              <a:rPr lang="bg-BG" sz="2300" dirty="0" err="1"/>
              <a:t>предвестници</a:t>
            </a:r>
            <a:r>
              <a:rPr lang="bg-BG" sz="2300" dirty="0"/>
              <a:t> (неспокоен сън с кошмари, отпадналост, нервност, главоболие и т.н.), по-рядко е с остро начало</a:t>
            </a:r>
            <a:r>
              <a:rPr lang="bg-BG" sz="2300" dirty="0" smtClean="0"/>
              <a:t>.</a:t>
            </a:r>
            <a:endParaRPr lang="bg-BG" sz="2300" dirty="0" smtClean="0">
              <a:latin typeface="+mj-lt"/>
            </a:endParaRPr>
          </a:p>
          <a:p>
            <a:pPr>
              <a:defRPr/>
            </a:pPr>
            <a:r>
              <a:rPr lang="bg-BG" sz="2300" dirty="0" smtClean="0">
                <a:latin typeface="+mj-lt"/>
              </a:rPr>
              <a:t>Основните клинични прояви са:</a:t>
            </a:r>
          </a:p>
          <a:p>
            <a:pPr lvl="1">
              <a:defRPr/>
            </a:pPr>
            <a:r>
              <a:rPr lang="bg-BG" sz="2000" dirty="0" smtClean="0">
                <a:latin typeface="+mj-lt"/>
              </a:rPr>
              <a:t>Количествено разстройство на съзнанието (обнубилация до сопор) </a:t>
            </a:r>
          </a:p>
          <a:p>
            <a:pPr lvl="1">
              <a:defRPr/>
            </a:pPr>
            <a:r>
              <a:rPr lang="bg-BG" sz="2000" dirty="0">
                <a:latin typeface="+mj-lt"/>
              </a:rPr>
              <a:t>О</a:t>
            </a:r>
            <a:r>
              <a:rPr lang="bg-BG" sz="2000" dirty="0" smtClean="0">
                <a:latin typeface="+mj-lt"/>
              </a:rPr>
              <a:t>бърканост и алопсихична дезориентация</a:t>
            </a:r>
          </a:p>
          <a:p>
            <a:pPr lvl="1">
              <a:defRPr/>
            </a:pPr>
            <a:r>
              <a:rPr lang="bg-BG" sz="2000" dirty="0" smtClean="0">
                <a:latin typeface="+mj-lt"/>
              </a:rPr>
              <a:t>Разстройство на кратксрочната памет</a:t>
            </a:r>
          </a:p>
          <a:p>
            <a:pPr lvl="1">
              <a:defRPr/>
            </a:pPr>
            <a:r>
              <a:rPr lang="bg-BG" sz="2000" dirty="0" smtClean="0">
                <a:latin typeface="+mj-lt"/>
              </a:rPr>
              <a:t>Зрителни, слухови и/или тактилни илюзии и/или халюцинации </a:t>
            </a:r>
          </a:p>
          <a:p>
            <a:pPr lvl="1">
              <a:defRPr/>
            </a:pPr>
            <a:r>
              <a:rPr lang="bg-BG" sz="2000" dirty="0" smtClean="0">
                <a:latin typeface="+mj-lt"/>
              </a:rPr>
              <a:t>Силно изразена лабилност на афекта (възможни са преходи от еуфория</a:t>
            </a:r>
            <a:r>
              <a:rPr lang="bg-BG" sz="2000" dirty="0">
                <a:latin typeface="+mj-lt"/>
              </a:rPr>
              <a:t> </a:t>
            </a:r>
            <a:r>
              <a:rPr lang="bg-BG" sz="2000" dirty="0" smtClean="0">
                <a:latin typeface="+mj-lt"/>
              </a:rPr>
              <a:t>до силен страх)</a:t>
            </a:r>
          </a:p>
          <a:p>
            <a:pPr lvl="1">
              <a:defRPr/>
            </a:pPr>
            <a:r>
              <a:rPr lang="bg-BG" sz="2000" dirty="0">
                <a:latin typeface="+mj-lt"/>
              </a:rPr>
              <a:t>П</a:t>
            </a:r>
            <a:r>
              <a:rPr lang="bg-BG" sz="2000" dirty="0" smtClean="0">
                <a:latin typeface="+mj-lt"/>
              </a:rPr>
              <a:t>сихомоторна възбуда</a:t>
            </a:r>
            <a:endParaRPr lang="bg-BG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453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bg-BG" sz="3600" b="1" smtClean="0"/>
              <a:t>Абстинетно състояние с делир</a:t>
            </a:r>
            <a:endParaRPr lang="bg-BG" altLang="bg-BG" sz="36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628775"/>
            <a:ext cx="7772400" cy="4114800"/>
          </a:xfrm>
        </p:spPr>
        <p:txBody>
          <a:bodyPr/>
          <a:lstStyle/>
          <a:p>
            <a:pPr lvl="1">
              <a:defRPr/>
            </a:pPr>
            <a:r>
              <a:rPr lang="bg-BG" sz="2100" dirty="0" smtClean="0">
                <a:latin typeface="+mj-lt"/>
              </a:rPr>
              <a:t>Налудности (с интерпретативен характер) </a:t>
            </a:r>
          </a:p>
          <a:p>
            <a:pPr lvl="1">
              <a:defRPr/>
            </a:pPr>
            <a:r>
              <a:rPr lang="bg-BG" sz="2100" dirty="0">
                <a:latin typeface="+mj-lt"/>
              </a:rPr>
              <a:t>Т</a:t>
            </a:r>
            <a:r>
              <a:rPr lang="bg-BG" sz="2100" dirty="0" smtClean="0">
                <a:latin typeface="+mj-lt"/>
              </a:rPr>
              <a:t>ремор на горните крайници, главата, езика или цялото тяло</a:t>
            </a:r>
          </a:p>
          <a:p>
            <a:pPr lvl="1">
              <a:defRPr/>
            </a:pPr>
            <a:r>
              <a:rPr lang="bg-BG" sz="2100" dirty="0">
                <a:latin typeface="+mj-lt"/>
              </a:rPr>
              <a:t>К</a:t>
            </a:r>
            <a:r>
              <a:rPr lang="bg-BG" sz="2100" dirty="0" smtClean="0">
                <a:latin typeface="+mj-lt"/>
              </a:rPr>
              <a:t>оординационни разстройства/атаксия  </a:t>
            </a:r>
          </a:p>
          <a:p>
            <a:pPr lvl="1">
              <a:defRPr/>
            </a:pPr>
            <a:r>
              <a:rPr lang="bg-BG" sz="2100" dirty="0" smtClean="0">
                <a:latin typeface="+mj-lt"/>
              </a:rPr>
              <a:t>Вегетативни симптоми: повишена температура, изпотяване, тахикардия, хипертония, мидриаза</a:t>
            </a:r>
          </a:p>
          <a:p>
            <a:pPr lvl="1">
              <a:defRPr/>
            </a:pPr>
            <a:r>
              <a:rPr lang="bg-BG" sz="2100" dirty="0" smtClean="0">
                <a:latin typeface="+mj-lt"/>
              </a:rPr>
              <a:t>Инсомния или инверсия на цикъла сън/бодърстване </a:t>
            </a:r>
          </a:p>
          <a:p>
            <a:pPr>
              <a:defRPr/>
            </a:pPr>
            <a:r>
              <a:rPr lang="bg-BG" sz="2300" dirty="0" smtClean="0">
                <a:latin typeface="+mj-lt"/>
              </a:rPr>
              <a:t>Вечер симптмите се засилват и болните стават много неспокойни („</a:t>
            </a:r>
            <a:r>
              <a:rPr lang="en-US" sz="2300" dirty="0" err="1" smtClean="0">
                <a:latin typeface="+mj-lt"/>
              </a:rPr>
              <a:t>sundowning</a:t>
            </a:r>
            <a:r>
              <a:rPr lang="bg-BG" sz="2300" dirty="0" smtClean="0">
                <a:latin typeface="+mj-lt"/>
              </a:rPr>
              <a:t>“</a:t>
            </a:r>
            <a:r>
              <a:rPr lang="en-US" sz="2300" dirty="0" smtClean="0">
                <a:latin typeface="+mj-lt"/>
              </a:rPr>
              <a:t> </a:t>
            </a:r>
            <a:r>
              <a:rPr lang="bg-BG" sz="2300" dirty="0" smtClean="0">
                <a:latin typeface="+mj-lt"/>
              </a:rPr>
              <a:t>синдром)	</a:t>
            </a:r>
          </a:p>
          <a:p>
            <a:pPr>
              <a:defRPr/>
            </a:pPr>
            <a:r>
              <a:rPr lang="bg-BG" sz="2300" dirty="0" smtClean="0">
                <a:latin typeface="+mj-lt"/>
              </a:rPr>
              <a:t>Продължителност: 3-7 дни </a:t>
            </a:r>
          </a:p>
          <a:p>
            <a:pPr>
              <a:defRPr/>
            </a:pPr>
            <a:r>
              <a:rPr lang="bg-BG" sz="2300" dirty="0" smtClean="0">
                <a:latin typeface="+mj-lt"/>
              </a:rPr>
              <a:t>Конградна амнезия - пациентите са с пълна или частична липса на спомени за преживявяното по време на делира</a:t>
            </a:r>
          </a:p>
          <a:p>
            <a:pPr>
              <a:defRPr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85356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684213" y="404813"/>
            <a:ext cx="7772400" cy="1143000"/>
          </a:xfrm>
        </p:spPr>
        <p:txBody>
          <a:bodyPr/>
          <a:lstStyle/>
          <a:p>
            <a:r>
              <a:rPr lang="bg-BG" altLang="bg-BG" sz="3300" b="1" smtClean="0"/>
              <a:t>Клинични прояви: алкохолни епилептични припадъци </a:t>
            </a:r>
            <a:r>
              <a:rPr lang="en-US" altLang="bg-BG" sz="3300" b="1" smtClean="0"/>
              <a:t>(</a:t>
            </a:r>
            <a:r>
              <a:rPr lang="bg-BG" altLang="bg-BG" sz="3300" b="1" smtClean="0"/>
              <a:t>„</a:t>
            </a:r>
            <a:r>
              <a:rPr lang="en-US" altLang="bg-BG" sz="3300" b="1" smtClean="0"/>
              <a:t>rum fits”)</a:t>
            </a:r>
            <a:endParaRPr lang="bg-BG" altLang="bg-BG" sz="3300" b="1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00213"/>
            <a:ext cx="7772400" cy="4395787"/>
          </a:xfrm>
        </p:spPr>
        <p:txBody>
          <a:bodyPr/>
          <a:lstStyle/>
          <a:p>
            <a:pPr>
              <a:defRPr/>
            </a:pPr>
            <a:r>
              <a:rPr lang="bg-BG" sz="2500" dirty="0" smtClean="0">
                <a:latin typeface="+mj-lt"/>
              </a:rPr>
              <a:t>Генерализирани тонично-клонични припадъци се развиват при около 10% от пациентите с дългогодишна алкохолна зависимост </a:t>
            </a:r>
          </a:p>
          <a:p>
            <a:pPr>
              <a:defRPr/>
            </a:pPr>
            <a:r>
              <a:rPr lang="bg-BG" sz="2500" dirty="0" smtClean="0">
                <a:latin typeface="+mj-lt"/>
              </a:rPr>
              <a:t>Обикновено се разгръщат в рамките на 24-48 часа след епизод на ексцесивна алкохолна употреба </a:t>
            </a:r>
          </a:p>
          <a:p>
            <a:pPr>
              <a:defRPr/>
            </a:pPr>
            <a:r>
              <a:rPr lang="bg-BG" sz="2500" dirty="0" smtClean="0">
                <a:latin typeface="+mj-lt"/>
              </a:rPr>
              <a:t>Множествените (2-6) припадъци са по-чести от единичните, но рядко се стига до епилептичен статус (&lt; 3% от пациентите)</a:t>
            </a:r>
            <a:r>
              <a:rPr lang="bg-BG" sz="2500" baseline="30000" dirty="0" smtClean="0">
                <a:latin typeface="+mj-lt"/>
              </a:rPr>
              <a:t>*</a:t>
            </a:r>
            <a:r>
              <a:rPr lang="bg-BG" sz="2500" dirty="0" smtClean="0">
                <a:latin typeface="+mj-lt"/>
              </a:rPr>
              <a:t> </a:t>
            </a:r>
          </a:p>
          <a:p>
            <a:pPr>
              <a:defRPr/>
            </a:pPr>
            <a:r>
              <a:rPr lang="bg-BG" sz="2500" dirty="0" smtClean="0">
                <a:latin typeface="+mj-lt"/>
              </a:rPr>
              <a:t>В 30 % от случаите припадъците слагат началото на алкохолен делир</a:t>
            </a:r>
            <a:endParaRPr lang="bg-BG" sz="25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7900" y="6237288"/>
            <a:ext cx="424815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Arial" charset="0"/>
              </a:rPr>
              <a:t>Shuckit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Arial" charset="0"/>
              </a:rPr>
              <a:t> M. Alcohol-related disorders. In Kaplan &amp;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Arial" charset="0"/>
              </a:rPr>
              <a:t>Sadock’s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Arial" charset="0"/>
              </a:rPr>
              <a:t> Synopsis of Psychiatry. Philadelphia 2007 </a:t>
            </a:r>
            <a:endParaRPr kumimoji="0" lang="bg-BG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94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684213" y="260350"/>
            <a:ext cx="7772400" cy="1143000"/>
          </a:xfrm>
        </p:spPr>
        <p:txBody>
          <a:bodyPr/>
          <a:lstStyle/>
          <a:p>
            <a:r>
              <a:rPr lang="bg-BG" altLang="bg-BG" sz="3000" b="1" smtClean="0"/>
              <a:t>Клинични прояви: психотично разстройство (алкохолна халюциноза)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484313"/>
            <a:ext cx="8208963" cy="4324350"/>
          </a:xfrm>
        </p:spPr>
        <p:txBody>
          <a:bodyPr/>
          <a:lstStyle/>
          <a:p>
            <a:pPr>
              <a:defRPr/>
            </a:pPr>
            <a:r>
              <a:rPr lang="bg-BG" dirty="0" smtClean="0">
                <a:latin typeface="+mj-lt"/>
              </a:rPr>
              <a:t>Проявява се след спиране или намаляване на продължителна и регулярна алкохолна употреба</a:t>
            </a:r>
          </a:p>
          <a:p>
            <a:pPr>
              <a:defRPr/>
            </a:pPr>
            <a:r>
              <a:rPr lang="bg-BG" dirty="0" smtClean="0">
                <a:latin typeface="+mj-lt"/>
              </a:rPr>
              <a:t>Засяга около 2% от пациентите с алкохолна зависимост</a:t>
            </a:r>
          </a:p>
          <a:p>
            <a:pPr>
              <a:defRPr/>
            </a:pPr>
            <a:r>
              <a:rPr lang="bg-BG" dirty="0" smtClean="0">
                <a:latin typeface="+mj-lt"/>
              </a:rPr>
              <a:t>Хетерогенна клинична картина: най-често слухови халюцинации (прости или комплексни) на фона на ясно съзнание</a:t>
            </a:r>
          </a:p>
          <a:p>
            <a:pPr>
              <a:defRPr/>
            </a:pPr>
            <a:r>
              <a:rPr lang="bg-BG" dirty="0" smtClean="0">
                <a:latin typeface="+mj-lt"/>
              </a:rPr>
              <a:t>Могат да се развият и налудности, които в някои случаи са преден план – алкохолна параноидни или ревностови налудности </a:t>
            </a:r>
          </a:p>
          <a:p>
            <a:pPr>
              <a:defRPr/>
            </a:pPr>
            <a:r>
              <a:rPr lang="bg-BG" dirty="0" smtClean="0">
                <a:latin typeface="+mj-lt"/>
              </a:rPr>
              <a:t>Продължителността е до 1 месец и много рядко симптомите продължават над 6 месеца</a:t>
            </a:r>
          </a:p>
          <a:p>
            <a:pPr>
              <a:defRPr/>
            </a:pPr>
            <a:endParaRPr lang="bg-BG" dirty="0" smtClean="0"/>
          </a:p>
          <a:p>
            <a:pPr>
              <a:defRPr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31808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684213" y="333375"/>
            <a:ext cx="7772400" cy="1143000"/>
          </a:xfrm>
        </p:spPr>
        <p:txBody>
          <a:bodyPr/>
          <a:lstStyle/>
          <a:p>
            <a:r>
              <a:rPr lang="bg-BG" altLang="bg-BG" sz="3200" b="1" smtClean="0"/>
              <a:t>Клинични прояви: усложнения на хроничната алкохолна употреба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341438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bg-BG" sz="2300" u="sng" dirty="0" smtClean="0">
                <a:latin typeface="+mj-lt"/>
              </a:rPr>
              <a:t>Енцефалопатия на Вернике:</a:t>
            </a:r>
            <a:r>
              <a:rPr lang="bg-BG" sz="2300" dirty="0" smtClean="0">
                <a:latin typeface="+mj-lt"/>
              </a:rPr>
              <a:t> представлява остро състояние дължащо се на дефицит на вит. </a:t>
            </a:r>
            <a:r>
              <a:rPr lang="en-US" sz="2300" dirty="0" smtClean="0">
                <a:latin typeface="+mj-lt"/>
              </a:rPr>
              <a:t>B1 (</a:t>
            </a:r>
            <a:r>
              <a:rPr lang="bg-BG" sz="2300" dirty="0" smtClean="0">
                <a:latin typeface="+mj-lt"/>
              </a:rPr>
              <a:t>тиамин)</a:t>
            </a:r>
          </a:p>
          <a:p>
            <a:pPr>
              <a:defRPr/>
            </a:pPr>
            <a:r>
              <a:rPr lang="bg-BG" sz="2300" dirty="0" smtClean="0">
                <a:latin typeface="+mj-lt"/>
              </a:rPr>
              <a:t>Клинично се проявява с:</a:t>
            </a:r>
          </a:p>
          <a:p>
            <a:pPr lvl="1">
              <a:defRPr/>
            </a:pPr>
            <a:r>
              <a:rPr lang="bg-BG" sz="2100" dirty="0"/>
              <a:t>Очни симптоми: </a:t>
            </a:r>
            <a:r>
              <a:rPr lang="bg-BG" sz="2100" dirty="0" err="1"/>
              <a:t>нистагъм</a:t>
            </a:r>
            <a:r>
              <a:rPr lang="bg-BG" sz="2100" dirty="0"/>
              <a:t> и</a:t>
            </a:r>
            <a:r>
              <a:rPr lang="en-US" sz="2100" dirty="0"/>
              <a:t> </a:t>
            </a:r>
            <a:r>
              <a:rPr lang="bg-BG" sz="2100" dirty="0" err="1"/>
              <a:t>офталмоплегия</a:t>
            </a:r>
            <a:r>
              <a:rPr lang="bg-BG" sz="2100" dirty="0"/>
              <a:t> (</a:t>
            </a:r>
            <a:r>
              <a:rPr lang="en-US" sz="2100" dirty="0"/>
              <a:t>mm. recti </a:t>
            </a:r>
            <a:r>
              <a:rPr lang="en-US" sz="2100" dirty="0" err="1"/>
              <a:t>laterales</a:t>
            </a:r>
            <a:r>
              <a:rPr lang="en-US" sz="2100" dirty="0"/>
              <a:t>), </a:t>
            </a:r>
            <a:r>
              <a:rPr lang="bg-BG" sz="2100" dirty="0" err="1"/>
              <a:t>зенични</a:t>
            </a:r>
            <a:r>
              <a:rPr lang="bg-BG" sz="2100" dirty="0"/>
              <a:t> нарушения, </a:t>
            </a:r>
            <a:r>
              <a:rPr lang="bg-BG" sz="2100" dirty="0" err="1"/>
              <a:t>ретинални</a:t>
            </a:r>
            <a:r>
              <a:rPr lang="bg-BG" sz="2100" dirty="0"/>
              <a:t> </a:t>
            </a:r>
            <a:r>
              <a:rPr lang="bg-BG" sz="2100" dirty="0" err="1"/>
              <a:t>хеморагии</a:t>
            </a:r>
            <a:r>
              <a:rPr lang="bg-BG" sz="2100" dirty="0"/>
              <a:t> и </a:t>
            </a:r>
            <a:r>
              <a:rPr lang="bg-BG" sz="2100" dirty="0" err="1"/>
              <a:t>папилоедема</a:t>
            </a:r>
            <a:r>
              <a:rPr lang="bg-BG" sz="2100" dirty="0"/>
              <a:t> – нарушение на зрението</a:t>
            </a:r>
          </a:p>
          <a:p>
            <a:pPr lvl="1">
              <a:defRPr/>
            </a:pPr>
            <a:r>
              <a:rPr lang="bg-BG" sz="2100" dirty="0"/>
              <a:t>Неврологични симптоми: </a:t>
            </a:r>
            <a:r>
              <a:rPr lang="bg-BG" sz="2100" dirty="0" err="1"/>
              <a:t>атаксия</a:t>
            </a:r>
            <a:r>
              <a:rPr lang="bg-BG" sz="2100" dirty="0"/>
              <a:t> и </a:t>
            </a:r>
            <a:r>
              <a:rPr lang="bg-BG" sz="2100" dirty="0" err="1"/>
              <a:t>постурална</a:t>
            </a:r>
            <a:r>
              <a:rPr lang="bg-BG" sz="2100" dirty="0"/>
              <a:t> нестабилност</a:t>
            </a:r>
          </a:p>
          <a:p>
            <a:pPr lvl="1">
              <a:defRPr/>
            </a:pPr>
            <a:r>
              <a:rPr lang="bg-BG" sz="2100" dirty="0"/>
              <a:t>Психични симптоми: </a:t>
            </a:r>
            <a:r>
              <a:rPr lang="bg-BG" sz="2100" dirty="0" err="1"/>
              <a:t>дизориентация</a:t>
            </a:r>
            <a:r>
              <a:rPr lang="bg-BG" sz="2100" dirty="0"/>
              <a:t>, обърканост, нарушения на краткосрочната памет, снижен обем на вниманието, апатия</a:t>
            </a:r>
          </a:p>
          <a:p>
            <a:pPr lvl="1">
              <a:defRPr/>
            </a:pPr>
            <a:r>
              <a:rPr lang="bg-BG" sz="2100" dirty="0"/>
              <a:t>Периферна </a:t>
            </a:r>
            <a:r>
              <a:rPr lang="bg-BG" sz="2100" dirty="0" err="1"/>
              <a:t>полиневропатия</a:t>
            </a:r>
            <a:r>
              <a:rPr lang="bg-BG" sz="2100" dirty="0"/>
              <a:t> и </a:t>
            </a:r>
            <a:r>
              <a:rPr lang="bg-BG" sz="2100" dirty="0" smtClean="0"/>
              <a:t>недохранване</a:t>
            </a:r>
            <a:endParaRPr lang="bg-BG" sz="2100" dirty="0" smtClean="0">
              <a:latin typeface="+mj-lt"/>
            </a:endParaRPr>
          </a:p>
          <a:p>
            <a:pPr marL="273050" lvl="1">
              <a:defRPr/>
            </a:pPr>
            <a:r>
              <a:rPr lang="bg-BG" sz="2300" dirty="0" err="1"/>
              <a:t>Патоанатомично</a:t>
            </a:r>
            <a:r>
              <a:rPr lang="bg-BG" sz="2300" dirty="0"/>
              <a:t>: </a:t>
            </a:r>
            <a:r>
              <a:rPr lang="bg-BG" sz="2300" dirty="0" err="1"/>
              <a:t>невронална</a:t>
            </a:r>
            <a:r>
              <a:rPr lang="bg-BG" sz="2300" dirty="0"/>
              <a:t> дегенерация и </a:t>
            </a:r>
            <a:r>
              <a:rPr lang="bg-BG" sz="2300" dirty="0" err="1"/>
              <a:t>хеморагии</a:t>
            </a:r>
            <a:r>
              <a:rPr lang="bg-BG" sz="2300" dirty="0"/>
              <a:t> в </a:t>
            </a:r>
            <a:r>
              <a:rPr lang="bg-BG" sz="2300" dirty="0" err="1"/>
              <a:t>таламуса</a:t>
            </a:r>
            <a:r>
              <a:rPr lang="bg-BG" sz="2300" dirty="0"/>
              <a:t>, хипоталамуса </a:t>
            </a:r>
            <a:r>
              <a:rPr lang="bg-BG" sz="2300" dirty="0" err="1"/>
              <a:t>мамиларните</a:t>
            </a:r>
            <a:r>
              <a:rPr lang="bg-BG" sz="2300" dirty="0"/>
              <a:t> телца и някои </a:t>
            </a:r>
            <a:r>
              <a:rPr lang="bg-BG" sz="2300" dirty="0" err="1"/>
              <a:t>мезенцефални</a:t>
            </a:r>
            <a:r>
              <a:rPr lang="bg-BG" sz="2300" dirty="0"/>
              <a:t> </a:t>
            </a:r>
            <a:r>
              <a:rPr lang="bg-BG" sz="2300" dirty="0" smtClean="0"/>
              <a:t>региони</a:t>
            </a:r>
            <a:endParaRPr lang="bg-BG" sz="23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7547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bg-BG" sz="3200" b="1" smtClean="0"/>
              <a:t>Клинични прояви: усложнения на хроничната алкохолна употреба</a:t>
            </a:r>
            <a:endParaRPr lang="bg-BG" altLang="bg-BG" sz="32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1538" y="1844675"/>
            <a:ext cx="7408862" cy="4281488"/>
          </a:xfrm>
        </p:spPr>
        <p:txBody>
          <a:bodyPr/>
          <a:lstStyle/>
          <a:p>
            <a:pPr>
              <a:defRPr/>
            </a:pPr>
            <a:r>
              <a:rPr lang="bg-BG" sz="2500" u="sng" dirty="0" err="1"/>
              <a:t>Корсакова</a:t>
            </a:r>
            <a:r>
              <a:rPr lang="bg-BG" sz="2500" u="sng" dirty="0"/>
              <a:t> </a:t>
            </a:r>
            <a:r>
              <a:rPr lang="bg-BG" sz="2500" u="sng" dirty="0" smtClean="0"/>
              <a:t>психоза</a:t>
            </a:r>
            <a:r>
              <a:rPr lang="bg-BG" sz="2500" dirty="0" smtClean="0"/>
              <a:t>. Често </a:t>
            </a:r>
            <a:r>
              <a:rPr lang="bg-BG" sz="2500" dirty="0"/>
              <a:t>се развива след енцефалопатия на </a:t>
            </a:r>
            <a:r>
              <a:rPr lang="bg-BG" sz="2500" dirty="0" err="1"/>
              <a:t>Вернике</a:t>
            </a:r>
            <a:r>
              <a:rPr lang="bg-BG" sz="2500" dirty="0"/>
              <a:t> (</a:t>
            </a:r>
            <a:r>
              <a:rPr lang="bg-BG" sz="2500" dirty="0" err="1"/>
              <a:t>Вернике-Корсаков</a:t>
            </a:r>
            <a:r>
              <a:rPr lang="bg-BG" sz="2500" dirty="0"/>
              <a:t> </a:t>
            </a:r>
            <a:r>
              <a:rPr lang="bg-BG" sz="2500" dirty="0" smtClean="0"/>
              <a:t>синдром)</a:t>
            </a:r>
          </a:p>
          <a:p>
            <a:pPr>
              <a:defRPr/>
            </a:pPr>
            <a:r>
              <a:rPr lang="bg-BG" sz="2500" dirty="0" smtClean="0">
                <a:latin typeface="+mj-lt"/>
              </a:rPr>
              <a:t>Клинично се проява с:</a:t>
            </a:r>
          </a:p>
          <a:p>
            <a:pPr lvl="2">
              <a:defRPr/>
            </a:pPr>
            <a:r>
              <a:rPr lang="bg-BG" sz="2300" dirty="0"/>
              <a:t>Тежко разстройство на краткосрочната памет (органичен </a:t>
            </a:r>
            <a:r>
              <a:rPr lang="bg-BG" sz="2300" dirty="0" err="1"/>
              <a:t>амнестичен</a:t>
            </a:r>
            <a:r>
              <a:rPr lang="bg-BG" sz="2300" dirty="0"/>
              <a:t> синдром): </a:t>
            </a:r>
            <a:r>
              <a:rPr lang="bg-BG" sz="2300" dirty="0" err="1"/>
              <a:t>антероградна</a:t>
            </a:r>
            <a:r>
              <a:rPr lang="bg-BG" sz="2300" dirty="0"/>
              <a:t> амнезия и </a:t>
            </a:r>
            <a:r>
              <a:rPr lang="bg-BG" sz="2300" dirty="0" err="1"/>
              <a:t>конфабулации</a:t>
            </a:r>
            <a:endParaRPr lang="bg-BG" sz="2300" dirty="0"/>
          </a:p>
          <a:p>
            <a:pPr lvl="2">
              <a:defRPr/>
            </a:pPr>
            <a:r>
              <a:rPr lang="bg-BG" sz="2300" dirty="0"/>
              <a:t>Обърканост и </a:t>
            </a:r>
            <a:r>
              <a:rPr lang="bg-BG" sz="2300" dirty="0" err="1"/>
              <a:t>алопсихична</a:t>
            </a:r>
            <a:r>
              <a:rPr lang="bg-BG" sz="2300" dirty="0"/>
              <a:t> </a:t>
            </a:r>
            <a:r>
              <a:rPr lang="bg-BG" sz="2300" dirty="0" smtClean="0"/>
              <a:t>дезориентация</a:t>
            </a:r>
            <a:endParaRPr lang="bg-BG" sz="2300" dirty="0" smtClean="0">
              <a:latin typeface="+mj-lt"/>
            </a:endParaRPr>
          </a:p>
          <a:p>
            <a:pPr marL="273050" lvl="1">
              <a:defRPr/>
            </a:pPr>
            <a:r>
              <a:rPr lang="bg-BG" sz="2500" dirty="0"/>
              <a:t>Лечението е с високи дози витамини от група </a:t>
            </a:r>
            <a:r>
              <a:rPr lang="en-US" sz="2500" dirty="0"/>
              <a:t>B, </a:t>
            </a:r>
            <a:r>
              <a:rPr lang="bg-BG" sz="2500" dirty="0"/>
              <a:t>но само 20% от случаите са </a:t>
            </a:r>
            <a:r>
              <a:rPr lang="bg-BG" sz="2500" dirty="0" smtClean="0"/>
              <a:t>обратими</a:t>
            </a:r>
            <a:endParaRPr lang="bg-BG" sz="25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8369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03275"/>
          </a:xfrm>
        </p:spPr>
        <p:txBody>
          <a:bodyPr/>
          <a:lstStyle/>
          <a:p>
            <a:r>
              <a:rPr lang="bg-BG" altLang="bg-BG" smtClean="0"/>
              <a:t>Диагноза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12875"/>
            <a:ext cx="7772400" cy="4683125"/>
          </a:xfrm>
        </p:spPr>
        <p:txBody>
          <a:bodyPr/>
          <a:lstStyle/>
          <a:p>
            <a:pPr>
              <a:defRPr/>
            </a:pPr>
            <a:r>
              <a:rPr lang="bg-BG" sz="2700" dirty="0" smtClean="0">
                <a:latin typeface="+mj-lt"/>
              </a:rPr>
              <a:t>Анамнеза</a:t>
            </a:r>
            <a:r>
              <a:rPr lang="en-US" sz="2700" dirty="0" smtClean="0">
                <a:latin typeface="+mj-lt"/>
              </a:rPr>
              <a:t> </a:t>
            </a:r>
            <a:r>
              <a:rPr lang="bg-BG" sz="2700" dirty="0" smtClean="0">
                <a:latin typeface="+mj-lt"/>
              </a:rPr>
              <a:t>и психиатричен статус -  важно е диагностицирането на придружаващи психични разстройства, ако има такива</a:t>
            </a:r>
          </a:p>
          <a:p>
            <a:pPr>
              <a:defRPr/>
            </a:pPr>
            <a:r>
              <a:rPr lang="bg-BG" sz="2700" dirty="0" smtClean="0">
                <a:latin typeface="+mj-lt"/>
              </a:rPr>
              <a:t>Физикален преглед/диагностика на соматични заболявания</a:t>
            </a:r>
          </a:p>
          <a:p>
            <a:pPr>
              <a:defRPr/>
            </a:pPr>
            <a:r>
              <a:rPr lang="bg-BG" sz="2700" dirty="0" smtClean="0">
                <a:latin typeface="+mj-lt"/>
              </a:rPr>
              <a:t>Лабораторни изследвания:</a:t>
            </a:r>
          </a:p>
          <a:p>
            <a:pPr lvl="1">
              <a:defRPr/>
            </a:pPr>
            <a:r>
              <a:rPr lang="bg-BG" sz="2500" dirty="0" smtClean="0">
                <a:latin typeface="+mj-lt"/>
              </a:rPr>
              <a:t>АСТ, АЛАТ, ГГТ</a:t>
            </a:r>
          </a:p>
          <a:p>
            <a:pPr lvl="1">
              <a:defRPr/>
            </a:pPr>
            <a:r>
              <a:rPr lang="en-US" sz="2500" dirty="0" smtClean="0">
                <a:latin typeface="+mj-lt"/>
              </a:rPr>
              <a:t>MCV</a:t>
            </a:r>
          </a:p>
          <a:p>
            <a:pPr lvl="1">
              <a:defRPr/>
            </a:pPr>
            <a:r>
              <a:rPr lang="bg-BG" sz="2500" dirty="0" smtClean="0">
                <a:latin typeface="+mj-lt"/>
              </a:rPr>
              <a:t>карбохидрат дефициентен трансферин (</a:t>
            </a:r>
            <a:r>
              <a:rPr lang="en-US" sz="2500" dirty="0" smtClean="0">
                <a:latin typeface="+mj-lt"/>
              </a:rPr>
              <a:t>CDT)</a:t>
            </a:r>
          </a:p>
        </p:txBody>
      </p:sp>
    </p:spTree>
    <p:extLst>
      <p:ext uri="{BB962C8B-B14F-4D97-AF65-F5344CB8AC3E}">
        <p14:creationId xmlns:p14="http://schemas.microsoft.com/office/powerpoint/2010/main" val="47260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684213" y="620713"/>
            <a:ext cx="7772400" cy="803275"/>
          </a:xfrm>
        </p:spPr>
        <p:txBody>
          <a:bodyPr/>
          <a:lstStyle/>
          <a:p>
            <a:r>
              <a:rPr lang="bg-BG" altLang="bg-BG" sz="3400" b="1" smtClean="0"/>
              <a:t>Лечение: алкохолна зависимост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412875"/>
            <a:ext cx="8135938" cy="4538663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bg-BG" sz="2500" dirty="0" smtClean="0">
                <a:latin typeface="+mj-lt"/>
              </a:rPr>
              <a:t>Лечението на алкохолната зависимост </a:t>
            </a:r>
            <a:r>
              <a:rPr lang="bg-BG" sz="2500" dirty="0" smtClean="0">
                <a:solidFill>
                  <a:srgbClr val="FFFF00"/>
                </a:solidFill>
                <a:latin typeface="+mj-lt"/>
              </a:rPr>
              <a:t>има три основни фази</a:t>
            </a:r>
            <a:r>
              <a:rPr lang="bg-BG" sz="2500" dirty="0" smtClean="0">
                <a:latin typeface="+mj-lt"/>
              </a:rPr>
              <a:t>:</a:t>
            </a:r>
          </a:p>
          <a:p>
            <a:pPr>
              <a:lnSpc>
                <a:spcPct val="90000"/>
              </a:lnSpc>
              <a:defRPr/>
            </a:pPr>
            <a:endParaRPr lang="bg-BG" sz="2300" dirty="0" smtClean="0">
              <a:latin typeface="+mj-lt"/>
            </a:endParaRPr>
          </a:p>
          <a:p>
            <a:pPr lvl="1">
              <a:lnSpc>
                <a:spcPct val="90000"/>
              </a:lnSpc>
              <a:defRPr/>
            </a:pPr>
            <a:r>
              <a:rPr lang="bg-BG" sz="2300" dirty="0" smtClean="0">
                <a:solidFill>
                  <a:srgbClr val="FFFF00"/>
                </a:solidFill>
                <a:latin typeface="+mj-lt"/>
              </a:rPr>
              <a:t>интервенция</a:t>
            </a:r>
            <a:r>
              <a:rPr lang="bg-BG" sz="2300" dirty="0" smtClean="0">
                <a:latin typeface="+mj-lt"/>
              </a:rPr>
              <a:t>, целяща да преодолее отричането на проблема</a:t>
            </a:r>
          </a:p>
          <a:p>
            <a:pPr lvl="1">
              <a:lnSpc>
                <a:spcPct val="90000"/>
              </a:lnSpc>
              <a:defRPr/>
            </a:pPr>
            <a:endParaRPr lang="bg-BG" sz="2300" dirty="0" smtClean="0">
              <a:latin typeface="+mj-lt"/>
            </a:endParaRPr>
          </a:p>
          <a:p>
            <a:pPr lvl="1">
              <a:lnSpc>
                <a:spcPct val="90000"/>
              </a:lnSpc>
              <a:defRPr/>
            </a:pPr>
            <a:r>
              <a:rPr lang="bg-BG" sz="2300" dirty="0" smtClean="0">
                <a:solidFill>
                  <a:srgbClr val="FFFF00"/>
                </a:solidFill>
                <a:latin typeface="+mj-lt"/>
              </a:rPr>
              <a:t>Детоксикация</a:t>
            </a:r>
            <a:r>
              <a:rPr lang="bg-BG" sz="2300" dirty="0" smtClean="0">
                <a:latin typeface="+mj-lt"/>
              </a:rPr>
              <a:t> (овладяване на абстинентния синдром, най-често налагаща хоспитализация)</a:t>
            </a:r>
          </a:p>
          <a:p>
            <a:pPr marL="457200" lvl="1" indent="0">
              <a:lnSpc>
                <a:spcPct val="90000"/>
              </a:lnSpc>
              <a:buFontTx/>
              <a:buNone/>
              <a:defRPr/>
            </a:pPr>
            <a:endParaRPr lang="bg-BG" sz="2300" dirty="0" smtClean="0">
              <a:latin typeface="+mj-lt"/>
            </a:endParaRPr>
          </a:p>
          <a:p>
            <a:pPr lvl="1">
              <a:lnSpc>
                <a:spcPct val="90000"/>
              </a:lnSpc>
              <a:defRPr/>
            </a:pPr>
            <a:r>
              <a:rPr lang="bg-BG" sz="2300" dirty="0" smtClean="0">
                <a:solidFill>
                  <a:srgbClr val="FFFF00"/>
                </a:solidFill>
                <a:latin typeface="+mj-lt"/>
              </a:rPr>
              <a:t>рехабилитация</a:t>
            </a:r>
            <a:r>
              <a:rPr lang="bg-BG" sz="2300" dirty="0" smtClean="0">
                <a:latin typeface="+mj-lt"/>
              </a:rPr>
              <a:t>, която цели:</a:t>
            </a:r>
          </a:p>
          <a:p>
            <a:pPr lvl="2">
              <a:lnSpc>
                <a:spcPct val="90000"/>
              </a:lnSpc>
              <a:defRPr/>
            </a:pPr>
            <a:r>
              <a:rPr lang="bg-BG" sz="2300" dirty="0" smtClean="0">
                <a:latin typeface="+mj-lt"/>
              </a:rPr>
              <a:t>поддържане на мотивацията на пациента</a:t>
            </a:r>
          </a:p>
          <a:p>
            <a:pPr lvl="2">
              <a:lnSpc>
                <a:spcPct val="90000"/>
              </a:lnSpc>
              <a:defRPr/>
            </a:pPr>
            <a:r>
              <a:rPr lang="bg-BG" sz="2300" dirty="0" smtClean="0">
                <a:latin typeface="+mj-lt"/>
              </a:rPr>
              <a:t>подпомагане на адаптирането му към живот без алкохол</a:t>
            </a:r>
          </a:p>
          <a:p>
            <a:pPr lvl="2">
              <a:lnSpc>
                <a:spcPct val="90000"/>
              </a:lnSpc>
              <a:defRPr/>
            </a:pPr>
            <a:r>
              <a:rPr lang="bg-BG" sz="2300" dirty="0" smtClean="0">
                <a:latin typeface="+mj-lt"/>
              </a:rPr>
              <a:t>превенция на рецидивите</a:t>
            </a:r>
          </a:p>
          <a:p>
            <a:pPr>
              <a:defRPr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66455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bg-BG" b="1" dirty="0" smtClean="0"/>
              <a:t>Класификация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dirty="0" smtClean="0"/>
              <a:t>F</a:t>
            </a:r>
            <a:r>
              <a:rPr lang="ru-RU" b="1" dirty="0" smtClean="0"/>
              <a:t> 40 – </a:t>
            </a:r>
            <a:r>
              <a:rPr lang="en-US" b="1" dirty="0" smtClean="0"/>
              <a:t>F</a:t>
            </a:r>
            <a:r>
              <a:rPr lang="ru-RU" b="1" dirty="0" smtClean="0"/>
              <a:t> 48 </a:t>
            </a:r>
            <a:r>
              <a:rPr lang="bg-BG" b="1" dirty="0" smtClean="0"/>
              <a:t>“НЕВРОТИЧНИ, СВЪРЗАНИ СЪС СТРЕС И СОМАТОФОРМНИ РАЗСТРОЙСТВА”</a:t>
            </a:r>
            <a:endParaRPr lang="bg-BG" dirty="0" smtClean="0"/>
          </a:p>
          <a:p>
            <a:pPr marL="0" indent="0">
              <a:buNone/>
            </a:pPr>
            <a:endParaRPr lang="bg-BG" dirty="0" smtClean="0"/>
          </a:p>
          <a:p>
            <a:pPr>
              <a:buNone/>
            </a:pPr>
            <a:r>
              <a:rPr lang="bg-BG" b="1" dirty="0" err="1" smtClean="0"/>
              <a:t>Фобийни</a:t>
            </a:r>
            <a:r>
              <a:rPr lang="bg-BG" b="1" dirty="0" smtClean="0"/>
              <a:t> тревожни разстройства</a:t>
            </a:r>
            <a:endParaRPr lang="bg-BG" dirty="0" smtClean="0"/>
          </a:p>
          <a:p>
            <a:r>
              <a:rPr lang="ru-RU" dirty="0" smtClean="0"/>
              <a:t>Агорафобия (с или без </a:t>
            </a:r>
            <a:r>
              <a:rPr lang="ru-RU" dirty="0" err="1" smtClean="0"/>
              <a:t>паническо</a:t>
            </a:r>
            <a:r>
              <a:rPr lang="ru-RU" dirty="0" smtClean="0"/>
              <a:t> </a:t>
            </a:r>
            <a:r>
              <a:rPr lang="ru-RU" dirty="0" err="1" smtClean="0"/>
              <a:t>разстройство</a:t>
            </a:r>
            <a:r>
              <a:rPr lang="ru-RU" dirty="0" smtClean="0"/>
              <a:t>) </a:t>
            </a:r>
          </a:p>
          <a:p>
            <a:r>
              <a:rPr lang="ru-RU" dirty="0" err="1" smtClean="0"/>
              <a:t>Социални</a:t>
            </a:r>
            <a:r>
              <a:rPr lang="ru-RU" dirty="0" smtClean="0"/>
              <a:t> фобии</a:t>
            </a:r>
            <a:endParaRPr lang="bg-BG" dirty="0" smtClean="0"/>
          </a:p>
          <a:p>
            <a:r>
              <a:rPr lang="bg-BG" dirty="0" smtClean="0"/>
              <a:t>Специфични (изолирани) фобии</a:t>
            </a:r>
          </a:p>
          <a:p>
            <a:pPr>
              <a:buNone/>
            </a:pPr>
            <a:endParaRPr lang="bg-BG" dirty="0" smtClean="0"/>
          </a:p>
          <a:p>
            <a:pPr>
              <a:buNone/>
            </a:pPr>
            <a:r>
              <a:rPr lang="bg-BG" b="1" dirty="0" smtClean="0"/>
              <a:t>Други тревожни разстройства</a:t>
            </a:r>
            <a:endParaRPr lang="bg-BG" dirty="0"/>
          </a:p>
          <a:p>
            <a:r>
              <a:rPr lang="bg-BG" dirty="0" smtClean="0"/>
              <a:t>Паническо разстройство (епизодична паническа 			тревожност)</a:t>
            </a:r>
          </a:p>
          <a:p>
            <a:r>
              <a:rPr lang="bg-BG" dirty="0" smtClean="0"/>
              <a:t>Генерализирано тревожно разстройство</a:t>
            </a:r>
          </a:p>
          <a:p>
            <a:r>
              <a:rPr lang="bg-BG" dirty="0" smtClean="0"/>
              <a:t>Смесено тревожно и депресивно разстройство   </a:t>
            </a:r>
          </a:p>
          <a:p>
            <a:endParaRPr lang="bg-B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684213" y="260350"/>
            <a:ext cx="7772400" cy="1143000"/>
          </a:xfrm>
        </p:spPr>
        <p:txBody>
          <a:bodyPr/>
          <a:lstStyle/>
          <a:p>
            <a:r>
              <a:rPr lang="bg-BG" altLang="bg-BG" sz="3400" b="1" smtClean="0"/>
              <a:t>Лечение: алкохолна абстиненция (детоксикация)</a:t>
            </a:r>
            <a:endParaRPr lang="bg-BG" altLang="bg-BG" sz="34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628775"/>
            <a:ext cx="7772400" cy="4538663"/>
          </a:xfrm>
        </p:spPr>
        <p:txBody>
          <a:bodyPr/>
          <a:lstStyle/>
          <a:p>
            <a:pPr>
              <a:defRPr/>
            </a:pPr>
            <a:r>
              <a:rPr lang="bg-BG" sz="2500" dirty="0" smtClean="0">
                <a:latin typeface="+mj-lt"/>
              </a:rPr>
              <a:t>Бензодиазепините са средство на избор при алкохолна абстиненция поради сходния механизъм на действие (крос-толеранс)  </a:t>
            </a:r>
          </a:p>
          <a:p>
            <a:pPr>
              <a:defRPr/>
            </a:pPr>
            <a:r>
              <a:rPr lang="bg-BG" sz="2500" dirty="0">
                <a:latin typeface="+mj-lt"/>
              </a:rPr>
              <a:t>При пациенти без </a:t>
            </a:r>
            <a:r>
              <a:rPr lang="bg-BG" sz="2500" dirty="0" smtClean="0">
                <a:latin typeface="+mj-lt"/>
              </a:rPr>
              <a:t>чернодробна </a:t>
            </a:r>
            <a:r>
              <a:rPr lang="bg-BG" sz="2500" dirty="0">
                <a:latin typeface="+mj-lt"/>
              </a:rPr>
              <a:t>увреда  се прилага диазепам </a:t>
            </a:r>
            <a:r>
              <a:rPr lang="en-US" sz="2500" dirty="0" err="1" smtClean="0">
                <a:latin typeface="+mj-lt"/>
              </a:rPr>
              <a:t>p.o.</a:t>
            </a:r>
            <a:r>
              <a:rPr lang="bg-BG" sz="2500" dirty="0" smtClean="0">
                <a:latin typeface="+mj-lt"/>
              </a:rPr>
              <a:t> (10-20 мг на 4-6 часа) </a:t>
            </a:r>
            <a:r>
              <a:rPr lang="bg-BG" sz="2500" dirty="0">
                <a:latin typeface="+mj-lt"/>
              </a:rPr>
              <a:t>или </a:t>
            </a:r>
            <a:r>
              <a:rPr lang="en-US" sz="2500" dirty="0" err="1" smtClean="0">
                <a:latin typeface="+mj-lt"/>
              </a:rPr>
              <a:t>i.v.</a:t>
            </a:r>
            <a:r>
              <a:rPr lang="bg-BG" sz="2500" dirty="0" smtClean="0">
                <a:latin typeface="+mj-lt"/>
              </a:rPr>
              <a:t> (</a:t>
            </a:r>
            <a:r>
              <a:rPr lang="ru-RU" sz="2500" dirty="0" smtClean="0">
                <a:latin typeface="+mj-lt"/>
              </a:rPr>
              <a:t>макс. 0.15 мг/кг със скорост 2.5/мг мин.)</a:t>
            </a:r>
          </a:p>
          <a:p>
            <a:pPr>
              <a:defRPr/>
            </a:pPr>
            <a:r>
              <a:rPr lang="ru-RU" sz="2500" dirty="0" smtClean="0">
                <a:latin typeface="+mj-lt"/>
              </a:rPr>
              <a:t>Дозата на БЗД се намалява с 10-20 % дневно</a:t>
            </a:r>
          </a:p>
          <a:p>
            <a:pPr>
              <a:defRPr/>
            </a:pPr>
            <a:r>
              <a:rPr lang="ru-RU" sz="2500" dirty="0" smtClean="0">
                <a:latin typeface="+mj-lt"/>
              </a:rPr>
              <a:t>Абстинентния синдром се овладява за 4-7 дни</a:t>
            </a:r>
          </a:p>
          <a:p>
            <a:pPr>
              <a:defRPr/>
            </a:pPr>
            <a:r>
              <a:rPr lang="ru-RU" sz="2500" dirty="0" smtClean="0">
                <a:latin typeface="+mj-lt"/>
              </a:rPr>
              <a:t>При пациенти с чернодробна увредна се използва лоразепам в доза 4-10 мг дневно, перорално или парентерално</a:t>
            </a:r>
            <a:endParaRPr lang="ru-RU" sz="2500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74679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947738"/>
          </a:xfrm>
        </p:spPr>
        <p:txBody>
          <a:bodyPr/>
          <a:lstStyle/>
          <a:p>
            <a:r>
              <a:rPr lang="bg-BG" altLang="bg-BG" sz="3600" b="1" smtClean="0"/>
              <a:t>Лечение: алкохолна абстиненция (детоксикация)</a:t>
            </a:r>
            <a:endParaRPr lang="bg-BG" altLang="bg-BG" sz="35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916113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bg-BG" sz="2600" dirty="0" smtClean="0">
                <a:latin typeface="+mj-lt"/>
              </a:rPr>
              <a:t>При </a:t>
            </a:r>
            <a:r>
              <a:rPr lang="bg-BG" sz="2600" dirty="0">
                <a:latin typeface="+mj-lt"/>
              </a:rPr>
              <a:t>анамнеза за епилепсия или </a:t>
            </a:r>
            <a:r>
              <a:rPr lang="bg-BG" sz="2600" dirty="0" smtClean="0">
                <a:latin typeface="+mj-lt"/>
              </a:rPr>
              <a:t>припадъци </a:t>
            </a:r>
            <a:r>
              <a:rPr lang="bg-BG" sz="2600" dirty="0">
                <a:latin typeface="+mj-lt"/>
              </a:rPr>
              <a:t>в </a:t>
            </a:r>
            <a:r>
              <a:rPr lang="bg-BG" sz="2600" dirty="0" smtClean="0">
                <a:latin typeface="+mj-lt"/>
              </a:rPr>
              <a:t>миналото се прилагат и антиконвулсатни - </a:t>
            </a:r>
            <a:r>
              <a:rPr lang="bg-BG" sz="2600" dirty="0">
                <a:latin typeface="+mj-lt"/>
              </a:rPr>
              <a:t>карбамазепин </a:t>
            </a:r>
            <a:r>
              <a:rPr lang="bg-BG" sz="2600" dirty="0" smtClean="0">
                <a:latin typeface="+mj-lt"/>
              </a:rPr>
              <a:t>600-800 </a:t>
            </a:r>
            <a:r>
              <a:rPr lang="bg-BG" sz="2600" dirty="0">
                <a:latin typeface="+mj-lt"/>
              </a:rPr>
              <a:t>мг дневно </a:t>
            </a:r>
            <a:r>
              <a:rPr lang="bg-BG" sz="2600" dirty="0" smtClean="0">
                <a:latin typeface="+mj-lt"/>
              </a:rPr>
              <a:t>или валпроат 1000-1500-2000 </a:t>
            </a:r>
            <a:r>
              <a:rPr lang="bg-BG" sz="2600" dirty="0">
                <a:latin typeface="+mj-lt"/>
              </a:rPr>
              <a:t>мг дневно. </a:t>
            </a:r>
            <a:endParaRPr lang="bg-BG" sz="2600" dirty="0" smtClean="0">
              <a:latin typeface="+mj-lt"/>
            </a:endParaRPr>
          </a:p>
          <a:p>
            <a:pPr>
              <a:defRPr/>
            </a:pPr>
            <a:r>
              <a:rPr lang="bg-BG" sz="2600" dirty="0" smtClean="0">
                <a:latin typeface="+mj-lt"/>
              </a:rPr>
              <a:t>Бета-блокери (пропаранолол </a:t>
            </a:r>
            <a:r>
              <a:rPr lang="bg-BG" sz="2600" dirty="0">
                <a:latin typeface="+mj-lt"/>
              </a:rPr>
              <a:t>25-150 мг </a:t>
            </a:r>
            <a:r>
              <a:rPr lang="bg-BG" sz="2600" dirty="0" smtClean="0">
                <a:latin typeface="+mj-lt"/>
              </a:rPr>
              <a:t>дн) и централни алфа-агонисти (клонидин 0.4-1.2 мг дневно) повлияват </a:t>
            </a:r>
            <a:r>
              <a:rPr lang="bg-BG" sz="2600" dirty="0">
                <a:latin typeface="+mj-lt"/>
              </a:rPr>
              <a:t>вегетативните абстинентни симптоми – тахикардия, изпотяване, повишено артериално </a:t>
            </a:r>
            <a:r>
              <a:rPr lang="bg-BG" sz="2600" dirty="0" smtClean="0">
                <a:latin typeface="+mj-lt"/>
              </a:rPr>
              <a:t>налягане</a:t>
            </a:r>
            <a:r>
              <a:rPr lang="bg-BG" sz="2600" dirty="0">
                <a:latin typeface="+mj-lt"/>
              </a:rPr>
              <a:t>)</a:t>
            </a:r>
            <a:r>
              <a:rPr lang="ru-RU" sz="2600" dirty="0" smtClean="0">
                <a:latin typeface="+mj-lt"/>
              </a:rPr>
              <a:t>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44822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bg-BG" sz="3400" b="1" smtClean="0"/>
              <a:t>Лечение: алкохолна абстиненция (детоксикация)</a:t>
            </a:r>
            <a:endParaRPr lang="bg-BG" altLang="bg-BG" sz="34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2060575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bg-BG" sz="2500" dirty="0" smtClean="0">
                <a:latin typeface="+mj-lt"/>
              </a:rPr>
              <a:t>При </a:t>
            </a:r>
            <a:r>
              <a:rPr lang="bg-BG" sz="2500" dirty="0">
                <a:latin typeface="+mj-lt"/>
              </a:rPr>
              <a:t>алкохолна </a:t>
            </a:r>
            <a:r>
              <a:rPr lang="bg-BG" sz="2500" dirty="0" smtClean="0">
                <a:latin typeface="+mj-lt"/>
              </a:rPr>
              <a:t>ПНП или </a:t>
            </a:r>
            <a:r>
              <a:rPr lang="bg-BG" sz="2500" dirty="0">
                <a:latin typeface="+mj-lt"/>
              </a:rPr>
              <a:t>синдром на Вернике-Корсаков </a:t>
            </a:r>
            <a:r>
              <a:rPr lang="bg-BG" sz="2500" dirty="0" smtClean="0">
                <a:latin typeface="+mj-lt"/>
              </a:rPr>
              <a:t>се </a:t>
            </a:r>
            <a:r>
              <a:rPr lang="bg-BG" sz="2500" dirty="0">
                <a:latin typeface="+mj-lt"/>
              </a:rPr>
              <a:t>налага венозно приложение на витамини от група </a:t>
            </a:r>
            <a:r>
              <a:rPr lang="bg-BG" sz="2500" dirty="0" smtClean="0">
                <a:latin typeface="+mj-lt"/>
              </a:rPr>
              <a:t>B, </a:t>
            </a:r>
            <a:r>
              <a:rPr lang="bg-BG" sz="2500" dirty="0">
                <a:latin typeface="+mj-lt"/>
              </a:rPr>
              <a:t>особено </a:t>
            </a:r>
            <a:r>
              <a:rPr lang="bg-BG" sz="2500" dirty="0" smtClean="0">
                <a:latin typeface="+mj-lt"/>
              </a:rPr>
              <a:t>B </a:t>
            </a:r>
            <a:r>
              <a:rPr lang="bg-BG" sz="2500" dirty="0">
                <a:latin typeface="+mj-lt"/>
              </a:rPr>
              <a:t>1 (тиамин</a:t>
            </a:r>
            <a:r>
              <a:rPr lang="bg-BG" sz="2500" dirty="0" smtClean="0">
                <a:latin typeface="+mj-lt"/>
              </a:rPr>
              <a:t>) в доза 50-100 </a:t>
            </a:r>
            <a:r>
              <a:rPr lang="bg-BG" sz="2500" dirty="0">
                <a:latin typeface="+mj-lt"/>
              </a:rPr>
              <a:t>мг дневно. Най-често се прилага парентерално вит. </a:t>
            </a:r>
            <a:r>
              <a:rPr lang="ru-RU" sz="2500" dirty="0">
                <a:latin typeface="+mj-lt"/>
              </a:rPr>
              <a:t>“</a:t>
            </a:r>
            <a:r>
              <a:rPr lang="bg-BG" sz="2500" dirty="0">
                <a:latin typeface="+mj-lt"/>
              </a:rPr>
              <a:t>B</a:t>
            </a:r>
            <a:r>
              <a:rPr lang="ru-RU" sz="2500" dirty="0">
                <a:latin typeface="+mj-lt"/>
              </a:rPr>
              <a:t>”</a:t>
            </a:r>
            <a:r>
              <a:rPr lang="bg-BG" sz="2500" dirty="0">
                <a:latin typeface="+mj-lt"/>
              </a:rPr>
              <a:t> комплекс в доза </a:t>
            </a:r>
            <a:r>
              <a:rPr lang="bg-BG" sz="2500" dirty="0" smtClean="0">
                <a:latin typeface="+mj-lt"/>
              </a:rPr>
              <a:t>2-5 </a:t>
            </a:r>
            <a:r>
              <a:rPr lang="bg-BG" sz="2500" dirty="0">
                <a:latin typeface="+mj-lt"/>
              </a:rPr>
              <a:t>ампули дневно</a:t>
            </a:r>
            <a:r>
              <a:rPr lang="bg-BG" sz="2500" dirty="0" smtClean="0">
                <a:latin typeface="+mj-lt"/>
              </a:rPr>
              <a:t>.</a:t>
            </a:r>
          </a:p>
          <a:p>
            <a:pPr>
              <a:defRPr/>
            </a:pPr>
            <a:r>
              <a:rPr lang="bg-BG" sz="2500" dirty="0">
                <a:latin typeface="+mj-lt"/>
              </a:rPr>
              <a:t>При изразена ПНП към терапията се </a:t>
            </a:r>
            <a:r>
              <a:rPr lang="bg-BG" sz="2500" dirty="0" smtClean="0">
                <a:latin typeface="+mj-lt"/>
              </a:rPr>
              <a:t>добавя бенфотиамин - мастноразтворим дериват </a:t>
            </a:r>
            <a:r>
              <a:rPr lang="bg-BG" sz="2500" dirty="0">
                <a:latin typeface="+mj-lt"/>
              </a:rPr>
              <a:t>на вит</a:t>
            </a:r>
            <a:r>
              <a:rPr lang="bg-BG" sz="2500" dirty="0" smtClean="0">
                <a:latin typeface="+mj-lt"/>
              </a:rPr>
              <a:t>. </a:t>
            </a:r>
            <a:r>
              <a:rPr lang="ru-RU" sz="2500" dirty="0">
                <a:latin typeface="+mj-lt"/>
              </a:rPr>
              <a:t>“</a:t>
            </a:r>
            <a:r>
              <a:rPr lang="en-US" sz="2500" dirty="0">
                <a:latin typeface="+mj-lt"/>
              </a:rPr>
              <a:t>B</a:t>
            </a:r>
            <a:r>
              <a:rPr lang="ru-RU" sz="2500" dirty="0" smtClean="0">
                <a:latin typeface="+mj-lt"/>
              </a:rPr>
              <a:t>” 1</a:t>
            </a:r>
            <a:r>
              <a:rPr lang="bg-BG" sz="2500" dirty="0" smtClean="0">
                <a:latin typeface="+mj-lt"/>
              </a:rPr>
              <a:t> </a:t>
            </a:r>
            <a:r>
              <a:rPr lang="ru-RU" sz="2500" dirty="0" smtClean="0">
                <a:latin typeface="+mj-lt"/>
              </a:rPr>
              <a:t>–</a:t>
            </a:r>
            <a:r>
              <a:rPr lang="en-US" sz="2500" dirty="0" smtClean="0">
                <a:latin typeface="+mj-lt"/>
              </a:rPr>
              <a:t> </a:t>
            </a:r>
            <a:r>
              <a:rPr lang="bg-BG" sz="2500" dirty="0" smtClean="0">
                <a:latin typeface="+mj-lt"/>
              </a:rPr>
              <a:t>венозано или перорално</a:t>
            </a:r>
            <a:r>
              <a:rPr lang="bg-BG" sz="2500" dirty="0">
                <a:latin typeface="+mj-lt"/>
              </a:rPr>
              <a:t> </a:t>
            </a:r>
            <a:r>
              <a:rPr lang="bg-BG" sz="2500" dirty="0" smtClean="0">
                <a:latin typeface="+mj-lt"/>
              </a:rPr>
              <a:t>(комбиниран препарат „Милгама“ на ампули или капсули) </a:t>
            </a:r>
            <a:r>
              <a:rPr lang="bg-BG" dirty="0" smtClean="0">
                <a:latin typeface="+mj-lt"/>
              </a:rPr>
              <a:t> </a:t>
            </a:r>
            <a:endParaRPr lang="bg-BG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2892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bg-BG" sz="3400" b="1" smtClean="0"/>
              <a:t>Лечение: алкохолна абстиненция (детоксикация)</a:t>
            </a:r>
            <a:endParaRPr lang="bg-BG" altLang="bg-BG" sz="34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2060575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bg-BG" sz="2800" dirty="0" smtClean="0">
                <a:latin typeface="+mj-lt"/>
              </a:rPr>
              <a:t>Ноотропи - влизат </a:t>
            </a:r>
            <a:r>
              <a:rPr lang="bg-BG" sz="2800" dirty="0">
                <a:latin typeface="+mj-lt"/>
              </a:rPr>
              <a:t>в лечебния </a:t>
            </a:r>
            <a:r>
              <a:rPr lang="bg-BG" sz="2800" dirty="0" smtClean="0">
                <a:latin typeface="+mj-lt"/>
              </a:rPr>
              <a:t>план </a:t>
            </a:r>
            <a:r>
              <a:rPr lang="bg-BG" sz="2800" dirty="0">
                <a:latin typeface="+mj-lt"/>
              </a:rPr>
              <a:t>при пациенти над 50 години, такива с изразен синдром на </a:t>
            </a:r>
            <a:r>
              <a:rPr lang="bg-BG" sz="2800" dirty="0" smtClean="0">
                <a:latin typeface="+mj-lt"/>
              </a:rPr>
              <a:t>Корсаков-Вернике или по-леки когнитивни нарушения. </a:t>
            </a:r>
          </a:p>
          <a:p>
            <a:pPr>
              <a:defRPr/>
            </a:pPr>
            <a:r>
              <a:rPr lang="bg-BG" sz="2800" dirty="0" smtClean="0">
                <a:latin typeface="+mj-lt"/>
              </a:rPr>
              <a:t>Прилага </a:t>
            </a:r>
            <a:r>
              <a:rPr lang="bg-BG" sz="2800" dirty="0">
                <a:latin typeface="+mj-lt"/>
              </a:rPr>
              <a:t>се парентерално </a:t>
            </a:r>
            <a:r>
              <a:rPr lang="bg-BG" sz="2800" dirty="0" smtClean="0">
                <a:latin typeface="+mj-lt"/>
              </a:rPr>
              <a:t>основно пирацетам в </a:t>
            </a:r>
            <a:r>
              <a:rPr lang="bg-BG" sz="2800" dirty="0">
                <a:latin typeface="+mj-lt"/>
              </a:rPr>
              <a:t>доза 400-1200 мг дневно </a:t>
            </a:r>
            <a:r>
              <a:rPr lang="en-US" sz="2800" dirty="0" err="1">
                <a:latin typeface="+mj-lt"/>
              </a:rPr>
              <a:t>i</a:t>
            </a:r>
            <a:r>
              <a:rPr lang="ru-RU" sz="2800" dirty="0">
                <a:latin typeface="+mj-lt"/>
              </a:rPr>
              <a:t>.</a:t>
            </a:r>
            <a:r>
              <a:rPr lang="en-US" sz="2800" dirty="0">
                <a:latin typeface="+mj-lt"/>
              </a:rPr>
              <a:t>v</a:t>
            </a:r>
            <a:r>
              <a:rPr lang="ru-RU" sz="2800" dirty="0">
                <a:latin typeface="+mj-lt"/>
              </a:rPr>
              <a:t>. </a:t>
            </a:r>
            <a:r>
              <a:rPr lang="bg-BG" sz="2800" dirty="0">
                <a:latin typeface="+mj-lt"/>
              </a:rPr>
              <a:t>или до 2400 мг дневно перорално.</a:t>
            </a:r>
          </a:p>
          <a:p>
            <a:pPr>
              <a:defRPr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68929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059737" cy="935038"/>
          </a:xfrm>
        </p:spPr>
        <p:txBody>
          <a:bodyPr/>
          <a:lstStyle/>
          <a:p>
            <a:r>
              <a:rPr lang="bg-BG" altLang="bg-BG" sz="3400" b="1" smtClean="0"/>
              <a:t>Лечение: алкохолен делир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412875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bg-BG" sz="2300" dirty="0" smtClean="0">
                <a:latin typeface="+mj-lt"/>
              </a:rPr>
              <a:t>О</a:t>
            </a:r>
            <a:r>
              <a:rPr lang="en-US" sz="2300" dirty="0" err="1" smtClean="0">
                <a:latin typeface="+mj-lt"/>
              </a:rPr>
              <a:t>сигурява</a:t>
            </a:r>
            <a:r>
              <a:rPr lang="bg-BG" sz="2300" dirty="0" smtClean="0">
                <a:latin typeface="+mj-lt"/>
              </a:rPr>
              <a:t>не на</a:t>
            </a:r>
            <a:r>
              <a:rPr lang="en-US" sz="2300" dirty="0" smtClean="0">
                <a:latin typeface="+mj-lt"/>
              </a:rPr>
              <a:t> </a:t>
            </a:r>
            <a:r>
              <a:rPr lang="en-US" sz="2300" dirty="0" err="1" smtClean="0">
                <a:latin typeface="+mj-lt"/>
              </a:rPr>
              <a:t>спокойн</a:t>
            </a:r>
            <a:r>
              <a:rPr lang="bg-BG" sz="2300" dirty="0" smtClean="0">
                <a:latin typeface="+mj-lt"/>
              </a:rPr>
              <a:t>а</a:t>
            </a:r>
            <a:r>
              <a:rPr lang="bg-BG" sz="2300" dirty="0">
                <a:latin typeface="+mj-lt"/>
              </a:rPr>
              <a:t> </a:t>
            </a:r>
            <a:r>
              <a:rPr lang="bg-BG" sz="2300" dirty="0" smtClean="0">
                <a:latin typeface="+mj-lt"/>
              </a:rPr>
              <a:t>среда, добре осветена стая</a:t>
            </a:r>
          </a:p>
          <a:p>
            <a:pPr>
              <a:defRPr/>
            </a:pPr>
            <a:r>
              <a:rPr lang="en-US" sz="2300" dirty="0" err="1" smtClean="0">
                <a:latin typeface="+mj-lt"/>
              </a:rPr>
              <a:t>При</a:t>
            </a:r>
            <a:r>
              <a:rPr lang="en-US" sz="2300" dirty="0" smtClean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тежка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психомоторна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възбуда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може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да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се</a:t>
            </a:r>
            <a:r>
              <a:rPr lang="en-US" sz="2300" dirty="0">
                <a:latin typeface="+mj-lt"/>
              </a:rPr>
              <a:t> </a:t>
            </a:r>
            <a:r>
              <a:rPr lang="bg-BG" sz="2300" dirty="0" smtClean="0">
                <a:latin typeface="+mj-lt"/>
              </a:rPr>
              <a:t>наложи</a:t>
            </a:r>
            <a:r>
              <a:rPr lang="en-US" sz="2300" dirty="0" smtClean="0">
                <a:latin typeface="+mj-lt"/>
              </a:rPr>
              <a:t> </a:t>
            </a:r>
            <a:r>
              <a:rPr lang="en-US" sz="2300" dirty="0" err="1" smtClean="0">
                <a:latin typeface="+mj-lt"/>
              </a:rPr>
              <a:t>фиксация</a:t>
            </a:r>
            <a:endParaRPr lang="bg-BG" sz="2300" dirty="0" smtClean="0">
              <a:latin typeface="+mj-lt"/>
            </a:endParaRPr>
          </a:p>
          <a:p>
            <a:pPr>
              <a:defRPr/>
            </a:pPr>
            <a:r>
              <a:rPr lang="bg-BG" sz="2300" dirty="0" smtClean="0">
                <a:latin typeface="+mj-lt"/>
              </a:rPr>
              <a:t>Високи дози диазепам (до 0.15 мг/кг бавно венозно или </a:t>
            </a:r>
            <a:r>
              <a:rPr lang="en-US" sz="2300" dirty="0" err="1" smtClean="0">
                <a:latin typeface="+mj-lt"/>
              </a:rPr>
              <a:t>i.m</a:t>
            </a:r>
            <a:r>
              <a:rPr lang="en-US" sz="2300" dirty="0" smtClean="0">
                <a:latin typeface="+mj-lt"/>
              </a:rPr>
              <a:t>.)</a:t>
            </a:r>
            <a:r>
              <a:rPr lang="bg-BG" sz="2300" dirty="0" smtClean="0">
                <a:latin typeface="+mj-lt"/>
              </a:rPr>
              <a:t>. </a:t>
            </a:r>
            <a:r>
              <a:rPr lang="bg-BG" sz="2300" dirty="0">
                <a:latin typeface="+mj-lt"/>
              </a:rPr>
              <a:t>При пациенти с </a:t>
            </a:r>
            <a:r>
              <a:rPr lang="bg-BG" sz="2300" dirty="0" smtClean="0">
                <a:latin typeface="+mj-lt"/>
              </a:rPr>
              <a:t>чернодробна </a:t>
            </a:r>
            <a:r>
              <a:rPr lang="bg-BG" sz="2300" dirty="0">
                <a:latin typeface="+mj-lt"/>
              </a:rPr>
              <a:t>увреда се прилагат </a:t>
            </a:r>
            <a:r>
              <a:rPr lang="bg-BG" sz="2300" dirty="0" smtClean="0">
                <a:latin typeface="+mj-lt"/>
              </a:rPr>
              <a:t>лоразепам (2-5 </a:t>
            </a:r>
            <a:r>
              <a:rPr lang="bg-BG" sz="2300" dirty="0">
                <a:latin typeface="+mj-lt"/>
              </a:rPr>
              <a:t>мг. </a:t>
            </a:r>
            <a:r>
              <a:rPr lang="en-US" sz="2300" dirty="0" err="1">
                <a:latin typeface="+mj-lt"/>
              </a:rPr>
              <a:t>i</a:t>
            </a:r>
            <a:r>
              <a:rPr lang="bg-BG" sz="2300" dirty="0">
                <a:latin typeface="+mj-lt"/>
              </a:rPr>
              <a:t>.</a:t>
            </a:r>
            <a:r>
              <a:rPr lang="en-US" sz="2300" dirty="0">
                <a:latin typeface="+mj-lt"/>
              </a:rPr>
              <a:t>v</a:t>
            </a:r>
            <a:r>
              <a:rPr lang="bg-BG" sz="2300" dirty="0">
                <a:latin typeface="+mj-lt"/>
              </a:rPr>
              <a:t>. на 2-3 ч</a:t>
            </a:r>
            <a:r>
              <a:rPr lang="bg-BG" sz="2300" dirty="0" smtClean="0">
                <a:latin typeface="+mj-lt"/>
              </a:rPr>
              <a:t>.)</a:t>
            </a:r>
          </a:p>
          <a:p>
            <a:pPr>
              <a:defRPr/>
            </a:pPr>
            <a:r>
              <a:rPr lang="bg-BG" sz="2300" dirty="0" smtClean="0">
                <a:latin typeface="+mj-lt"/>
              </a:rPr>
              <a:t>Невролептици - халоперидол </a:t>
            </a:r>
            <a:r>
              <a:rPr lang="bg-BG" sz="2300" dirty="0">
                <a:latin typeface="+mj-lt"/>
              </a:rPr>
              <a:t>в </a:t>
            </a:r>
            <a:r>
              <a:rPr lang="bg-BG" sz="2300" dirty="0" smtClean="0">
                <a:latin typeface="+mj-lt"/>
              </a:rPr>
              <a:t>доза 5-10 мг дневно</a:t>
            </a:r>
            <a:r>
              <a:rPr lang="en-US" sz="2300" dirty="0" smtClean="0">
                <a:latin typeface="+mj-lt"/>
              </a:rPr>
              <a:t> </a:t>
            </a:r>
            <a:r>
              <a:rPr lang="en-US" sz="2300" dirty="0" err="1" smtClean="0">
                <a:latin typeface="+mj-lt"/>
              </a:rPr>
              <a:t>i.m</a:t>
            </a:r>
            <a:r>
              <a:rPr lang="en-US" sz="2300" dirty="0" smtClean="0">
                <a:latin typeface="+mj-lt"/>
              </a:rPr>
              <a:t>.</a:t>
            </a:r>
            <a:endParaRPr lang="bg-BG" sz="2300" dirty="0" smtClean="0">
              <a:latin typeface="+mj-lt"/>
            </a:endParaRPr>
          </a:p>
          <a:p>
            <a:pPr>
              <a:defRPr/>
            </a:pPr>
            <a:r>
              <a:rPr lang="bg-BG" sz="2300" dirty="0" smtClean="0">
                <a:latin typeface="+mj-lt"/>
              </a:rPr>
              <a:t>Ежедневен мониторинг на чернодробна и бъбречна функция, витални показатели, температура</a:t>
            </a:r>
          </a:p>
          <a:p>
            <a:pPr>
              <a:defRPr/>
            </a:pPr>
            <a:r>
              <a:rPr lang="bg-BG" sz="2300" dirty="0" smtClean="0">
                <a:latin typeface="+mj-lt"/>
              </a:rPr>
              <a:t>Антиконвулсанти, </a:t>
            </a:r>
            <a:r>
              <a:rPr lang="bg-BG" sz="2300" dirty="0">
                <a:latin typeface="+mj-lt"/>
              </a:rPr>
              <a:t>витамини, ноотропи, бета-блокери и </a:t>
            </a:r>
            <a:r>
              <a:rPr lang="bg-BG" sz="2300" dirty="0" smtClean="0">
                <a:latin typeface="+mj-lt"/>
              </a:rPr>
              <a:t>алфа-агонисти: както при абстинентен синдром</a:t>
            </a:r>
            <a:endParaRPr lang="bg-BG" sz="2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3016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bg-BG" sz="3300" b="1" smtClean="0"/>
              <a:t>Лечение: алкохолно психотично разстройство (халюциноза)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44675"/>
            <a:ext cx="7772400" cy="4251325"/>
          </a:xfrm>
        </p:spPr>
        <p:txBody>
          <a:bodyPr/>
          <a:lstStyle/>
          <a:p>
            <a:pPr>
              <a:defRPr/>
            </a:pPr>
            <a:r>
              <a:rPr lang="bg-BG" sz="2800" dirty="0" smtClean="0">
                <a:latin typeface="+mj-lt"/>
              </a:rPr>
              <a:t>Важат общите правила за овладяване на абстинентен синдром – бензодиазепини, витамини, ноотропи, бета-блокери и алфа-агонисти, евентуално антиконвулсанти</a:t>
            </a:r>
          </a:p>
          <a:p>
            <a:pPr>
              <a:defRPr/>
            </a:pPr>
            <a:r>
              <a:rPr lang="bg-BG" sz="2800" dirty="0" smtClean="0">
                <a:latin typeface="+mj-lt"/>
              </a:rPr>
              <a:t>При персистиране на халюцинациите и/или налудностите: атипични антипсихотици (рисперидон 2-6 мг дн.; оланзапин 5-10 мг дн., кветиапин 400-800 мг дневно </a:t>
            </a:r>
            <a:r>
              <a:rPr lang="bg-BG" sz="2800" dirty="0">
                <a:latin typeface="+mj-lt"/>
              </a:rPr>
              <a:t>и</a:t>
            </a:r>
            <a:r>
              <a:rPr lang="bg-BG" sz="2800" dirty="0" smtClean="0">
                <a:latin typeface="+mj-lt"/>
              </a:rPr>
              <a:t> др).</a:t>
            </a:r>
            <a:endParaRPr lang="bg-BG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9869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03275"/>
          </a:xfrm>
        </p:spPr>
        <p:txBody>
          <a:bodyPr/>
          <a:lstStyle/>
          <a:p>
            <a:r>
              <a:rPr lang="bg-BG" altLang="bg-BG" sz="3400" b="1" smtClean="0"/>
              <a:t>Лечение: превенция на релапс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>
          <a:xfrm>
            <a:off x="685800" y="1557338"/>
            <a:ext cx="7772400" cy="4538662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bg-BG" dirty="0" smtClean="0">
                <a:latin typeface="Arial Unicode MS" pitchFamily="34" charset="-128"/>
              </a:rPr>
              <a:t>Според механизма на действие медикаментите за превенция на релапс се разделят на две групи: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bg-BG" dirty="0" smtClean="0">
                <a:latin typeface="Arial Unicode MS" pitchFamily="34" charset="-128"/>
              </a:rPr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bg-BG" dirty="0" smtClean="0">
                <a:latin typeface="Arial Unicode MS" pitchFamily="34" charset="-128"/>
              </a:rPr>
              <a:t>възпиращи (детерентни): предизвикват неприятни усещания при употреба на алкохол. Основен представител е </a:t>
            </a:r>
            <a:r>
              <a:rPr lang="bg-BG" dirty="0" err="1" smtClean="0">
                <a:latin typeface="Arial Unicode MS" pitchFamily="34" charset="-128"/>
              </a:rPr>
              <a:t>дисулфирам</a:t>
            </a:r>
            <a:r>
              <a:rPr lang="bg-BG" dirty="0" smtClean="0">
                <a:latin typeface="Arial Unicode MS" pitchFamily="34" charset="-128"/>
              </a:rPr>
              <a:t> в доза 250-500 мг веднъж дневно.Той блокира разграждането на алкохола чрез </a:t>
            </a:r>
            <a:r>
              <a:rPr lang="bg-BG" dirty="0" err="1" smtClean="0">
                <a:latin typeface="Arial Unicode MS" pitchFamily="34" charset="-128"/>
              </a:rPr>
              <a:t>ингибиране</a:t>
            </a:r>
            <a:r>
              <a:rPr lang="bg-BG" dirty="0" smtClean="0">
                <a:latin typeface="Arial Unicode MS" pitchFamily="34" charset="-128"/>
              </a:rPr>
              <a:t> на алкохолния </a:t>
            </a:r>
            <a:r>
              <a:rPr lang="bg-BG" dirty="0" err="1" smtClean="0">
                <a:latin typeface="Arial Unicode MS" pitchFamily="34" charset="-128"/>
              </a:rPr>
              <a:t>метаболизиращ</a:t>
            </a:r>
            <a:r>
              <a:rPr lang="bg-BG" dirty="0" smtClean="0">
                <a:latin typeface="Arial Unicode MS" pitchFamily="34" charset="-128"/>
              </a:rPr>
              <a:t> ензим алдехид </a:t>
            </a:r>
            <a:r>
              <a:rPr lang="bg-BG" dirty="0" err="1" smtClean="0">
                <a:latin typeface="Arial Unicode MS" pitchFamily="34" charset="-128"/>
              </a:rPr>
              <a:t>дехидрогеназа</a:t>
            </a:r>
            <a:r>
              <a:rPr lang="bg-BG" dirty="0" smtClean="0">
                <a:latin typeface="Arial Unicode MS" pitchFamily="34" charset="-128"/>
              </a:rPr>
              <a:t> (АДХ) в черния дроб.</a:t>
            </a:r>
          </a:p>
          <a:p>
            <a:pPr lvl="1">
              <a:lnSpc>
                <a:spcPct val="80000"/>
              </a:lnSpc>
              <a:buFont typeface="Monotype Sorts" pitchFamily="2" charset="2"/>
              <a:buNone/>
              <a:defRPr/>
            </a:pPr>
            <a:endParaRPr lang="bg-BG" dirty="0" smtClean="0">
              <a:latin typeface="Arial Unicode MS" pitchFamily="34" charset="-128"/>
            </a:endParaRPr>
          </a:p>
          <a:p>
            <a:pPr lvl="1">
              <a:lnSpc>
                <a:spcPct val="80000"/>
              </a:lnSpc>
              <a:defRPr/>
            </a:pPr>
            <a:r>
              <a:rPr lang="bg-BG" dirty="0" smtClean="0">
                <a:latin typeface="Arial Unicode MS" pitchFamily="34" charset="-128"/>
              </a:rPr>
              <a:t>Редуциращи удоволствените ефекти, респ. намаляващи желанието за употреба (</a:t>
            </a:r>
            <a:r>
              <a:rPr lang="bg-BG" dirty="0" err="1" smtClean="0">
                <a:latin typeface="Arial Unicode MS" pitchFamily="34" charset="-128"/>
              </a:rPr>
              <a:t>крейвинг</a:t>
            </a:r>
            <a:r>
              <a:rPr lang="bg-BG" dirty="0" smtClean="0">
                <a:latin typeface="Arial Unicode MS" pitchFamily="34" charset="-128"/>
              </a:rPr>
              <a:t>). Представители са </a:t>
            </a:r>
            <a:r>
              <a:rPr lang="bg-BG" dirty="0" err="1" smtClean="0">
                <a:latin typeface="Arial Unicode MS" pitchFamily="34" charset="-128"/>
              </a:rPr>
              <a:t>налтрексон</a:t>
            </a:r>
            <a:r>
              <a:rPr lang="bg-BG" dirty="0" smtClean="0">
                <a:latin typeface="Arial Unicode MS" pitchFamily="34" charset="-128"/>
              </a:rPr>
              <a:t>, </a:t>
            </a:r>
            <a:r>
              <a:rPr lang="bg-BG" dirty="0" err="1" smtClean="0">
                <a:latin typeface="Arial Unicode MS" pitchFamily="34" charset="-128"/>
              </a:rPr>
              <a:t>налмефен</a:t>
            </a:r>
            <a:r>
              <a:rPr lang="bg-BG" dirty="0" smtClean="0">
                <a:latin typeface="Arial Unicode MS" pitchFamily="34" charset="-128"/>
              </a:rPr>
              <a:t>, </a:t>
            </a:r>
            <a:r>
              <a:rPr lang="bg-BG" dirty="0" err="1" smtClean="0">
                <a:latin typeface="Arial Unicode MS" pitchFamily="34" charset="-128"/>
              </a:rPr>
              <a:t>ондансетрон</a:t>
            </a:r>
            <a:r>
              <a:rPr lang="bg-BG" dirty="0" smtClean="0">
                <a:latin typeface="Arial Unicode MS" pitchFamily="34" charset="-128"/>
              </a:rPr>
              <a:t>, </a:t>
            </a:r>
            <a:r>
              <a:rPr lang="bg-BG" dirty="0" err="1" smtClean="0">
                <a:latin typeface="Arial Unicode MS" pitchFamily="34" charset="-128"/>
              </a:rPr>
              <a:t>акампрозат</a:t>
            </a:r>
            <a:r>
              <a:rPr lang="bg-BG" dirty="0" smtClean="0">
                <a:latin typeface="Arial Unicode MS" pitchFamily="34" charset="-128"/>
              </a:rPr>
              <a:t> и др. </a:t>
            </a:r>
          </a:p>
          <a:p>
            <a:pPr>
              <a:defRPr/>
            </a:pPr>
            <a:endParaRPr lang="bg-BG" dirty="0" smtClean="0"/>
          </a:p>
        </p:txBody>
      </p:sp>
    </p:spTree>
    <p:extLst>
      <p:ext uri="{BB962C8B-B14F-4D97-AF65-F5344CB8AC3E}">
        <p14:creationId xmlns:p14="http://schemas.microsoft.com/office/powerpoint/2010/main" val="225309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74713"/>
          </a:xfrm>
        </p:spPr>
        <p:txBody>
          <a:bodyPr/>
          <a:lstStyle/>
          <a:p>
            <a:r>
              <a:rPr lang="bg-BG" altLang="bg-BG" sz="3400" b="1" smtClean="0"/>
              <a:t>Лечение: превенция на релапс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>
          <a:xfrm>
            <a:off x="685800" y="1844675"/>
            <a:ext cx="7772400" cy="4251325"/>
          </a:xfrm>
        </p:spPr>
        <p:txBody>
          <a:bodyPr/>
          <a:lstStyle/>
          <a:p>
            <a:pPr>
              <a:defRPr/>
            </a:pPr>
            <a:r>
              <a:rPr lang="bg-BG" dirty="0" smtClean="0">
                <a:latin typeface="+mj-lt"/>
              </a:rPr>
              <a:t>Психосоциални интервенции: имат съществена роля. Показани са:</a:t>
            </a:r>
          </a:p>
          <a:p>
            <a:pPr lvl="1">
              <a:defRPr/>
            </a:pPr>
            <a:r>
              <a:rPr lang="bg-BG" dirty="0" smtClean="0">
                <a:latin typeface="+mj-lt"/>
              </a:rPr>
              <a:t>Поведенческа терапия: идентифициране и избягване на високо-рискови за употреба на алкохол ситуации/състояния</a:t>
            </a:r>
          </a:p>
          <a:p>
            <a:pPr lvl="1">
              <a:defRPr/>
            </a:pPr>
            <a:r>
              <a:rPr lang="bg-BG" dirty="0" smtClean="0">
                <a:latin typeface="+mj-lt"/>
              </a:rPr>
              <a:t>Фамилна терапия</a:t>
            </a:r>
          </a:p>
          <a:p>
            <a:pPr lvl="1">
              <a:defRPr/>
            </a:pPr>
            <a:r>
              <a:rPr lang="bg-BG" dirty="0" smtClean="0">
                <a:latin typeface="+mj-lt"/>
              </a:rPr>
              <a:t>Групова терапия – доказано ефективни са групите за самопомощ АА. От няколко години такива има и в България.</a:t>
            </a:r>
          </a:p>
        </p:txBody>
      </p:sp>
    </p:spTree>
    <p:extLst>
      <p:ext uri="{BB962C8B-B14F-4D97-AF65-F5344CB8AC3E}">
        <p14:creationId xmlns:p14="http://schemas.microsoft.com/office/powerpoint/2010/main" val="77267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684213" y="333375"/>
            <a:ext cx="7772400" cy="1143000"/>
          </a:xfrm>
        </p:spPr>
        <p:txBody>
          <a:bodyPr/>
          <a:lstStyle/>
          <a:p>
            <a:r>
              <a:rPr lang="bg-BG" altLang="bg-BG" smtClean="0"/>
              <a:t>Прогноза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412875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bg-BG" sz="2800" dirty="0" smtClean="0">
                <a:latin typeface="+mj-lt"/>
              </a:rPr>
              <a:t>Подобно на хипертония, диабет, астма и др. зависимостите (вкл. и алкохолната) са хронично рецидивиращи заболявания</a:t>
            </a:r>
          </a:p>
          <a:p>
            <a:pPr>
              <a:defRPr/>
            </a:pPr>
            <a:r>
              <a:rPr lang="bg-BG" sz="2800" dirty="0" smtClean="0">
                <a:latin typeface="+mj-lt"/>
              </a:rPr>
              <a:t>При наличие на добри прогностични фактори в 60% от случаите лечението е успешно и пациентите постигат &gt; 1 година ремисия</a:t>
            </a:r>
          </a:p>
          <a:p>
            <a:pPr>
              <a:defRPr/>
            </a:pPr>
            <a:r>
              <a:rPr lang="bg-BG" sz="2800" dirty="0" smtClean="0">
                <a:latin typeface="+mj-lt"/>
              </a:rPr>
              <a:t>С много по-лоша прогноза са пациентите с придружаващо психично заболяване, особено АСЛР, шизофрения, органични психични разстройства</a:t>
            </a:r>
          </a:p>
          <a:p>
            <a:pPr>
              <a:defRPr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28031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ontent Placeholder 1"/>
          <p:cNvSpPr>
            <a:spLocks noGrp="1"/>
          </p:cNvSpPr>
          <p:nvPr>
            <p:ph idx="1"/>
          </p:nvPr>
        </p:nvSpPr>
        <p:spPr>
          <a:xfrm>
            <a:off x="323850" y="1916113"/>
            <a:ext cx="8424863" cy="4210050"/>
          </a:xfrm>
        </p:spPr>
        <p:txBody>
          <a:bodyPr/>
          <a:lstStyle/>
          <a:p>
            <a:r>
              <a:rPr lang="bg-BG" altLang="bg-BG" sz="2000" smtClean="0"/>
              <a:t>Никотинът е високо токсична субстанция с кратка продължителност на действието (полуживот 20-40 мин). Резорбира се бързо от белите дробове чрез инхалация и има незабавно действие при вдишване. Една цигара съдържа средно 0,5 мг. никотин, а смъртоноснтата доза при еднократен прием е около 60 мг.</a:t>
            </a:r>
          </a:p>
          <a:p>
            <a:r>
              <a:rPr lang="bg-BG" altLang="bg-BG" sz="2000" smtClean="0"/>
              <a:t>Фармакологичното действие на никотина се проявява в стеснение на периферните кръвоносни съдове, повишаване на перисталтиката, понижаване скоростта на метаболитните процеси. </a:t>
            </a:r>
          </a:p>
          <a:p>
            <a:r>
              <a:rPr lang="bg-BG" altLang="bg-BG" sz="2000" smtClean="0"/>
              <a:t>В ЦНС стимулира отделянето на допамин, серотонин, норадреналин, β-ендорфини, ацетилхолин в синапсите. Това стои в основата на неговия психостимулиращ ефект и на анксиолитичното му действие, а стимулацията на μ-опиоидните рецептори води до активация на мозъчната система на възнаграждение</a:t>
            </a:r>
          </a:p>
          <a:p>
            <a:endParaRPr lang="bg-BG" altLang="bg-BG" sz="2000" smtClean="0"/>
          </a:p>
        </p:txBody>
      </p:sp>
      <p:sp>
        <p:nvSpPr>
          <p:cNvPr id="4813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bg-BG" smtClean="0"/>
              <a:t>Разстройства дължащи се на употреба на никотин</a:t>
            </a:r>
          </a:p>
        </p:txBody>
      </p:sp>
    </p:spTree>
    <p:extLst>
      <p:ext uri="{BB962C8B-B14F-4D97-AF65-F5344CB8AC3E}">
        <p14:creationId xmlns:p14="http://schemas.microsoft.com/office/powerpoint/2010/main" val="53262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bg-BG" b="1" dirty="0" smtClean="0"/>
              <a:t>Класификация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bg-BG" b="1" dirty="0" err="1" smtClean="0"/>
              <a:t>Обсесивно-компулсвно</a:t>
            </a:r>
            <a:r>
              <a:rPr lang="bg-BG" b="1" dirty="0" smtClean="0"/>
              <a:t> разстройство</a:t>
            </a:r>
          </a:p>
          <a:p>
            <a:pPr>
              <a:buNone/>
            </a:pPr>
            <a:r>
              <a:rPr lang="bg-BG" b="1" dirty="0" err="1" smtClean="0"/>
              <a:t>Дисоциативни</a:t>
            </a:r>
            <a:r>
              <a:rPr lang="bg-BG" b="1" dirty="0" smtClean="0"/>
              <a:t> (</a:t>
            </a:r>
            <a:r>
              <a:rPr lang="bg-BG" b="1" dirty="0" err="1" smtClean="0"/>
              <a:t>конверзионни</a:t>
            </a:r>
            <a:r>
              <a:rPr lang="bg-BG" b="1" dirty="0" smtClean="0"/>
              <a:t>) разстройства</a:t>
            </a:r>
            <a:endParaRPr lang="bg-BG" dirty="0"/>
          </a:p>
          <a:p>
            <a:r>
              <a:rPr lang="bg-BG" dirty="0" err="1" smtClean="0"/>
              <a:t>Дисоциативна</a:t>
            </a:r>
            <a:r>
              <a:rPr lang="bg-BG" dirty="0" smtClean="0"/>
              <a:t> амнезия</a:t>
            </a:r>
          </a:p>
          <a:p>
            <a:r>
              <a:rPr lang="bg-BG" dirty="0" err="1" smtClean="0"/>
              <a:t>Дисоциативна</a:t>
            </a:r>
            <a:r>
              <a:rPr lang="bg-BG" dirty="0" smtClean="0"/>
              <a:t> фуга</a:t>
            </a:r>
          </a:p>
          <a:p>
            <a:r>
              <a:rPr lang="bg-BG" dirty="0" err="1" smtClean="0"/>
              <a:t>Дисоциативен</a:t>
            </a:r>
            <a:r>
              <a:rPr lang="bg-BG" dirty="0" smtClean="0"/>
              <a:t> </a:t>
            </a:r>
            <a:r>
              <a:rPr lang="bg-BG" dirty="0" err="1" smtClean="0"/>
              <a:t>ступор</a:t>
            </a:r>
            <a:endParaRPr lang="bg-BG" dirty="0"/>
          </a:p>
          <a:p>
            <a:r>
              <a:rPr lang="bg-BG" dirty="0" err="1" smtClean="0"/>
              <a:t>Трансови</a:t>
            </a:r>
            <a:r>
              <a:rPr lang="bg-BG" dirty="0" smtClean="0"/>
              <a:t> разстройства и такива с “обладаване”</a:t>
            </a:r>
          </a:p>
          <a:p>
            <a:r>
              <a:rPr lang="bg-BG" dirty="0" err="1" smtClean="0"/>
              <a:t>Дисоциативни</a:t>
            </a:r>
            <a:r>
              <a:rPr lang="bg-BG" dirty="0" smtClean="0"/>
              <a:t> двигателни разстройства</a:t>
            </a:r>
          </a:p>
          <a:p>
            <a:r>
              <a:rPr lang="bg-BG" dirty="0" err="1" smtClean="0"/>
              <a:t>Дисоциативни</a:t>
            </a:r>
            <a:r>
              <a:rPr lang="bg-BG" dirty="0" smtClean="0"/>
              <a:t> припадъци</a:t>
            </a:r>
          </a:p>
          <a:p>
            <a:r>
              <a:rPr lang="bg-BG" dirty="0" err="1" smtClean="0"/>
              <a:t>Дисоциативна</a:t>
            </a:r>
            <a:r>
              <a:rPr lang="bg-BG" dirty="0" smtClean="0"/>
              <a:t> анестезия или сензорен дефицит </a:t>
            </a:r>
          </a:p>
          <a:p>
            <a:r>
              <a:rPr lang="bg-BG" dirty="0" smtClean="0"/>
              <a:t>Смесени </a:t>
            </a:r>
            <a:r>
              <a:rPr lang="bg-BG" dirty="0" err="1" smtClean="0"/>
              <a:t>дисоциативни</a:t>
            </a:r>
            <a:r>
              <a:rPr lang="bg-BG" dirty="0" smtClean="0"/>
              <a:t> (</a:t>
            </a:r>
            <a:r>
              <a:rPr lang="bg-BG" dirty="0" err="1" smtClean="0"/>
              <a:t>конверзионни</a:t>
            </a:r>
            <a:r>
              <a:rPr lang="bg-BG" dirty="0" smtClean="0"/>
              <a:t>) разстройства </a:t>
            </a:r>
          </a:p>
          <a:p>
            <a:r>
              <a:rPr lang="bg-BG" dirty="0" smtClean="0"/>
              <a:t>Други </a:t>
            </a:r>
            <a:r>
              <a:rPr lang="bg-BG" dirty="0" err="1" smtClean="0"/>
              <a:t>дисоциативни</a:t>
            </a:r>
            <a:r>
              <a:rPr lang="bg-BG" dirty="0" smtClean="0"/>
              <a:t> (</a:t>
            </a:r>
            <a:r>
              <a:rPr lang="bg-BG" dirty="0" err="1" smtClean="0"/>
              <a:t>конверзионни</a:t>
            </a:r>
            <a:r>
              <a:rPr lang="bg-BG" dirty="0" smtClean="0"/>
              <a:t>) разстройства</a:t>
            </a:r>
          </a:p>
          <a:p>
            <a:r>
              <a:rPr lang="bg-BG" dirty="0" smtClean="0"/>
              <a:t>Синдром на </a:t>
            </a:r>
            <a:r>
              <a:rPr lang="bg-BG" dirty="0" err="1" smtClean="0"/>
              <a:t>Ганзер</a:t>
            </a:r>
            <a:endParaRPr lang="bg-BG" dirty="0"/>
          </a:p>
          <a:p>
            <a:r>
              <a:rPr lang="bg-BG" dirty="0" smtClean="0"/>
              <a:t>Разстройство с множествена </a:t>
            </a:r>
            <a:r>
              <a:rPr lang="bg-BG" dirty="0" err="1" smtClean="0"/>
              <a:t>иднетичност</a:t>
            </a:r>
            <a:endParaRPr lang="bg-BG" dirty="0" smtClean="0"/>
          </a:p>
          <a:p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ontent Placeholder 1"/>
          <p:cNvSpPr>
            <a:spLocks noGrp="1"/>
          </p:cNvSpPr>
          <p:nvPr>
            <p:ph idx="1"/>
          </p:nvPr>
        </p:nvSpPr>
        <p:spPr>
          <a:xfrm>
            <a:off x="539750" y="1700213"/>
            <a:ext cx="8280400" cy="4387850"/>
          </a:xfrm>
        </p:spPr>
        <p:txBody>
          <a:bodyPr/>
          <a:lstStyle/>
          <a:p>
            <a:r>
              <a:rPr lang="bg-BG" altLang="bg-BG" sz="2300" b="1" smtClean="0"/>
              <a:t>Остра интоксикация: </a:t>
            </a:r>
            <a:r>
              <a:rPr lang="bg-BG" altLang="bg-BG" sz="2300" smtClean="0"/>
              <a:t>клинично се проявява със странни сънища, лабилност на настроението, дереализация и поне един от следните соматични симптоми: гадене или повръщане, изпотяване, тахикардия, аритмия. </a:t>
            </a:r>
          </a:p>
          <a:p>
            <a:r>
              <a:rPr lang="bg-BG" altLang="bg-BG" sz="2300" smtClean="0"/>
              <a:t>Абстинентен синдром: първите симптоми се възникват до 90-120 минути след изпушването на последната цигара, а максимумът им е 24 часа след спиране на пушенето. Основните симптоми са: крейвинг, прилошаване или отпадналост, тревожност и напрегнатост, раздразнителност/дисфория, двигателно неспокойстие, инсомния, повишен апетит, кашлица, поява на язви в устната кухина, трудности при концентрацията. </a:t>
            </a:r>
          </a:p>
          <a:p>
            <a:r>
              <a:rPr lang="bg-BG" altLang="bg-BG" sz="2300" smtClean="0"/>
              <a:t>Продължителността му е няколко седмици, но понякога може да достигне и няколко месеца.</a:t>
            </a:r>
          </a:p>
          <a:p>
            <a:endParaRPr lang="bg-BG" altLang="bg-BG" smtClean="0"/>
          </a:p>
          <a:p>
            <a:endParaRPr lang="bg-BG" altLang="bg-BG" smtClean="0"/>
          </a:p>
        </p:txBody>
      </p:sp>
      <p:sp>
        <p:nvSpPr>
          <p:cNvPr id="49155" name="Title 2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074737"/>
          </a:xfrm>
        </p:spPr>
        <p:txBody>
          <a:bodyPr/>
          <a:lstStyle/>
          <a:p>
            <a:r>
              <a:rPr lang="bg-BG" altLang="bg-BG" smtClean="0"/>
              <a:t>Разстройства дължащи се на употреба на никотин</a:t>
            </a:r>
          </a:p>
        </p:txBody>
      </p:sp>
    </p:spTree>
    <p:extLst>
      <p:ext uri="{BB962C8B-B14F-4D97-AF65-F5344CB8AC3E}">
        <p14:creationId xmlns:p14="http://schemas.microsoft.com/office/powerpoint/2010/main" val="172604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ontent Placeholder 1"/>
          <p:cNvSpPr>
            <a:spLocks noGrp="1"/>
          </p:cNvSpPr>
          <p:nvPr>
            <p:ph idx="1"/>
          </p:nvPr>
        </p:nvSpPr>
        <p:spPr>
          <a:xfrm>
            <a:off x="179388" y="1989138"/>
            <a:ext cx="8856662" cy="4137025"/>
          </a:xfrm>
        </p:spPr>
        <p:txBody>
          <a:bodyPr/>
          <a:lstStyle/>
          <a:p>
            <a:r>
              <a:rPr lang="bg-BG" altLang="bg-BG" sz="2200" b="1" smtClean="0"/>
              <a:t>Усложнения:</a:t>
            </a:r>
            <a:r>
              <a:rPr lang="bg-BG" altLang="bg-BG" sz="2200" smtClean="0"/>
              <a:t> ССС заболявания, белодробни инфекции, бронхити, белодробен карцином, рак на устната кухина и гърлото или язва на стомаха или на дванадесетопръстника.</a:t>
            </a:r>
          </a:p>
          <a:p>
            <a:r>
              <a:rPr lang="bg-BG" altLang="bg-BG" sz="2200" smtClean="0"/>
              <a:t>Пасивното пушене причинява възпаление на горните дихателни пътища, инфекции и астма (при децата), карцином на белия дроб. </a:t>
            </a:r>
          </a:p>
          <a:p>
            <a:r>
              <a:rPr lang="bg-BG" altLang="bg-BG" sz="2200" smtClean="0"/>
              <a:t>При пушещите жени по-често се среща преждевременно раждане или ниско телесно тегло на новороденото, а рискът от спонтанни аборти е по-голям. Пушачките приемащи перорални контрацептиви страдат десет пъти по-често от заболявания на сърдечно-съдовата система в сравнение с непушещите.</a:t>
            </a:r>
          </a:p>
        </p:txBody>
      </p:sp>
      <p:sp>
        <p:nvSpPr>
          <p:cNvPr id="5017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bg-BG" smtClean="0"/>
              <a:t>Разстройства дължащи се на употреба на никотин</a:t>
            </a:r>
          </a:p>
        </p:txBody>
      </p:sp>
    </p:spTree>
    <p:extLst>
      <p:ext uri="{BB962C8B-B14F-4D97-AF65-F5344CB8AC3E}">
        <p14:creationId xmlns:p14="http://schemas.microsoft.com/office/powerpoint/2010/main" val="280883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1"/>
          <p:cNvSpPr>
            <a:spLocks noGrp="1"/>
          </p:cNvSpPr>
          <p:nvPr>
            <p:ph idx="1"/>
          </p:nvPr>
        </p:nvSpPr>
        <p:spPr>
          <a:xfrm>
            <a:off x="539750" y="1628775"/>
            <a:ext cx="8135938" cy="4281488"/>
          </a:xfrm>
        </p:spPr>
        <p:txBody>
          <a:bodyPr/>
          <a:lstStyle/>
          <a:p>
            <a:r>
              <a:rPr lang="bg-BG" altLang="bg-BG" smtClean="0"/>
              <a:t>Няма напълно ефективни методи за лечение на никотиновата зависимост. Рецидивите са чести особено през първите две години след спиране на пушенето (до 80%)</a:t>
            </a:r>
          </a:p>
          <a:p>
            <a:r>
              <a:rPr lang="bg-BG" altLang="bg-BG" smtClean="0"/>
              <a:t>Фармакотерапия</a:t>
            </a:r>
          </a:p>
          <a:p>
            <a:pPr lvl="1"/>
            <a:r>
              <a:rPr lang="bg-BG" altLang="bg-BG" sz="2000" b="1" smtClean="0"/>
              <a:t>Никотинова дъвка</a:t>
            </a:r>
            <a:r>
              <a:rPr lang="bg-BG" altLang="bg-BG" sz="2000" smtClean="0"/>
              <a:t> (</a:t>
            </a:r>
            <a:r>
              <a:rPr lang="en-US" altLang="bg-BG" sz="2000" b="1" smtClean="0"/>
              <a:t>Nicorette</a:t>
            </a:r>
            <a:r>
              <a:rPr lang="bg-BG" altLang="bg-BG" sz="2000" b="1" smtClean="0"/>
              <a:t>)</a:t>
            </a:r>
            <a:r>
              <a:rPr lang="bg-BG" altLang="bg-BG" sz="2000" smtClean="0"/>
              <a:t>. Съдържа лобелин, който има синергично никотиново действие. Обичайната доза е от 2 до 4 мг дневно. </a:t>
            </a:r>
          </a:p>
          <a:p>
            <a:pPr lvl="1"/>
            <a:r>
              <a:rPr lang="bg-BG" altLang="bg-BG" sz="2000" b="1" smtClean="0"/>
              <a:t>Никотинова лепенка (пластир).</a:t>
            </a:r>
            <a:r>
              <a:rPr lang="bg-BG" altLang="bg-BG" sz="2000" smtClean="0"/>
              <a:t> Премахва тревожността, раздразнителността, лошото настроение и концентрация. В повечето от случаите се поставя вечер преди заспиване, сменя се всяка вечер.</a:t>
            </a:r>
          </a:p>
          <a:p>
            <a:pPr lvl="1"/>
            <a:r>
              <a:rPr lang="bg-BG" altLang="bg-BG" sz="2000" b="1" smtClean="0"/>
              <a:t>Назален никотинов спрей</a:t>
            </a:r>
            <a:r>
              <a:rPr lang="bg-BG" altLang="bg-BG" sz="2000" smtClean="0"/>
              <a:t>. има висок потенциал от изграждане на зависимост, тъй като възнаграждаващото действие настъпва много бързо.</a:t>
            </a:r>
          </a:p>
          <a:p>
            <a:pPr lvl="1"/>
            <a:endParaRPr lang="bg-BG" altLang="bg-BG" sz="2000" smtClean="0"/>
          </a:p>
          <a:p>
            <a:pPr lvl="1"/>
            <a:endParaRPr lang="bg-BG" altLang="bg-BG" smtClean="0"/>
          </a:p>
          <a:p>
            <a:pPr lvl="1"/>
            <a:endParaRPr lang="bg-BG" altLang="bg-BG" smtClean="0"/>
          </a:p>
          <a:p>
            <a:endParaRPr lang="bg-BG" altLang="bg-BG" smtClean="0"/>
          </a:p>
        </p:txBody>
      </p:sp>
      <p:sp>
        <p:nvSpPr>
          <p:cNvPr id="5120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bg-BG" smtClean="0"/>
              <a:t>Разстройства дължащи се на употреба на никотин</a:t>
            </a:r>
          </a:p>
        </p:txBody>
      </p:sp>
    </p:spTree>
    <p:extLst>
      <p:ext uri="{BB962C8B-B14F-4D97-AF65-F5344CB8AC3E}">
        <p14:creationId xmlns:p14="http://schemas.microsoft.com/office/powerpoint/2010/main" val="220009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Content Placeholder 1"/>
          <p:cNvSpPr>
            <a:spLocks noGrp="1"/>
          </p:cNvSpPr>
          <p:nvPr>
            <p:ph idx="1"/>
          </p:nvPr>
        </p:nvSpPr>
        <p:spPr>
          <a:xfrm>
            <a:off x="871538" y="1773238"/>
            <a:ext cx="7408862" cy="4352925"/>
          </a:xfrm>
        </p:spPr>
        <p:txBody>
          <a:bodyPr/>
          <a:lstStyle/>
          <a:p>
            <a:r>
              <a:rPr lang="en-US" altLang="bg-BG" b="1" smtClean="0"/>
              <a:t>Bupropion</a:t>
            </a:r>
            <a:r>
              <a:rPr lang="bg-BG" altLang="bg-BG" b="1" smtClean="0"/>
              <a:t>:  </a:t>
            </a:r>
            <a:r>
              <a:rPr lang="bg-BG" altLang="bg-BG" smtClean="0"/>
              <a:t>антидепресант, който повишава нивата на допамин и норадреналин и по този начина редуцира абстинентните прояви</a:t>
            </a:r>
            <a:r>
              <a:rPr lang="ru-RU" altLang="bg-BG" smtClean="0"/>
              <a:t>. Препоръчителната доза е 300-450 мг дневно на 2 приема. Продължителността на курса на лечение е до 7 седмици</a:t>
            </a:r>
          </a:p>
          <a:p>
            <a:r>
              <a:rPr lang="en-US" altLang="bg-BG" b="1" smtClean="0"/>
              <a:t>Varenicline tartrate</a:t>
            </a:r>
            <a:r>
              <a:rPr lang="bg-BG" altLang="bg-BG" b="1" smtClean="0"/>
              <a:t> (</a:t>
            </a:r>
            <a:r>
              <a:rPr lang="en-US" altLang="bg-BG" b="1" smtClean="0"/>
              <a:t>Chantix): </a:t>
            </a:r>
            <a:r>
              <a:rPr lang="bg-BG" altLang="bg-BG" smtClean="0"/>
              <a:t>парциален агонист на α</a:t>
            </a:r>
            <a:r>
              <a:rPr lang="bg-BG" altLang="bg-BG" baseline="-25000" smtClean="0"/>
              <a:t>4</a:t>
            </a:r>
            <a:r>
              <a:rPr lang="bg-BG" altLang="bg-BG" smtClean="0"/>
              <a:t>β</a:t>
            </a:r>
            <a:r>
              <a:rPr lang="bg-BG" altLang="bg-BG" baseline="-25000" smtClean="0"/>
              <a:t>2</a:t>
            </a:r>
            <a:r>
              <a:rPr lang="bg-BG" altLang="bg-BG" smtClean="0"/>
              <a:t>-никотиновия тип ацетилхолинов рецептор, който има свойството да редуцира възнаграждаващия (удоволствен) ефект на никотина. Провежда се 12 седмичен курс на лечение, в доза 1 мг. дневно. </a:t>
            </a:r>
          </a:p>
          <a:p>
            <a:endParaRPr lang="ru-RU" altLang="bg-BG" smtClean="0"/>
          </a:p>
          <a:p>
            <a:endParaRPr lang="bg-BG" altLang="bg-BG" smtClean="0"/>
          </a:p>
        </p:txBody>
      </p:sp>
      <p:sp>
        <p:nvSpPr>
          <p:cNvPr id="5222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bg-BG" smtClean="0"/>
              <a:t>Разстройства дължащи се на употреба на никотин</a:t>
            </a:r>
          </a:p>
        </p:txBody>
      </p:sp>
    </p:spTree>
    <p:extLst>
      <p:ext uri="{BB962C8B-B14F-4D97-AF65-F5344CB8AC3E}">
        <p14:creationId xmlns:p14="http://schemas.microsoft.com/office/powerpoint/2010/main" val="191959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Content Placeholder 1"/>
          <p:cNvSpPr>
            <a:spLocks noGrp="1"/>
          </p:cNvSpPr>
          <p:nvPr>
            <p:ph idx="1"/>
          </p:nvPr>
        </p:nvSpPr>
        <p:spPr>
          <a:xfrm>
            <a:off x="468313" y="1773238"/>
            <a:ext cx="8135937" cy="4352925"/>
          </a:xfrm>
        </p:spPr>
        <p:txBody>
          <a:bodyPr/>
          <a:lstStyle/>
          <a:p>
            <a:r>
              <a:rPr lang="bg-BG" altLang="bg-BG" smtClean="0"/>
              <a:t>Канабисът се добива от индийски коноп </a:t>
            </a:r>
            <a:r>
              <a:rPr lang="en-US" altLang="bg-BG" smtClean="0"/>
              <a:t>cannabis sativa</a:t>
            </a:r>
            <a:r>
              <a:rPr lang="ru-RU" altLang="bg-BG" smtClean="0"/>
              <a:t>. О</a:t>
            </a:r>
            <a:r>
              <a:rPr lang="bg-BG" altLang="bg-BG" smtClean="0"/>
              <a:t>сновните съдържани ПАВ са делта-9-тетрахидроканабинол (</a:t>
            </a:r>
            <a:r>
              <a:rPr lang="en-US" altLang="bg-BG" smtClean="0"/>
              <a:t>THC)</a:t>
            </a:r>
            <a:r>
              <a:rPr lang="ru-RU" altLang="bg-BG" smtClean="0"/>
              <a:t> и </a:t>
            </a:r>
            <a:r>
              <a:rPr lang="bg-BG" altLang="bg-BG" smtClean="0"/>
              <a:t>канабидиол</a:t>
            </a:r>
            <a:r>
              <a:rPr lang="en-US" altLang="bg-BG" smtClean="0"/>
              <a:t>. </a:t>
            </a:r>
            <a:r>
              <a:rPr lang="bg-BG" altLang="bg-BG" smtClean="0"/>
              <a:t>Те се свързват със специални рецептори, които са два подтипа</a:t>
            </a:r>
            <a:r>
              <a:rPr lang="ru-RU" altLang="bg-BG" smtClean="0"/>
              <a:t> - СВ</a:t>
            </a:r>
            <a:r>
              <a:rPr lang="ru-RU" altLang="bg-BG" baseline="-25000" smtClean="0"/>
              <a:t>1 </a:t>
            </a:r>
            <a:r>
              <a:rPr lang="ru-RU" altLang="bg-BG" smtClean="0"/>
              <a:t>и СВ</a:t>
            </a:r>
            <a:r>
              <a:rPr lang="ru-RU" altLang="bg-BG" baseline="-25000" smtClean="0"/>
              <a:t>2</a:t>
            </a:r>
            <a:r>
              <a:rPr lang="ru-RU" altLang="bg-BG" smtClean="0"/>
              <a:t>. </a:t>
            </a:r>
          </a:p>
          <a:p>
            <a:r>
              <a:rPr lang="bg-BG" altLang="bg-BG" smtClean="0"/>
              <a:t>Най-голяма е концентрацията им в региони свързани с паметови и емоционални процеси като </a:t>
            </a:r>
            <a:r>
              <a:rPr lang="ru-RU" altLang="bg-BG" smtClean="0"/>
              <a:t>хипокампа, базалните ганглии</a:t>
            </a:r>
            <a:r>
              <a:rPr lang="en-US" altLang="bg-BG" smtClean="0"/>
              <a:t>, </a:t>
            </a:r>
            <a:r>
              <a:rPr lang="bg-BG" altLang="bg-BG" smtClean="0"/>
              <a:t>церебелума и кортекса. Липсават в мозъчния ствол, което е причината за минималните ефекти на канабиса върху респираторните и дихателните функции.</a:t>
            </a:r>
          </a:p>
        </p:txBody>
      </p:sp>
      <p:sp>
        <p:nvSpPr>
          <p:cNvPr id="5325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bg-BG" smtClean="0"/>
              <a:t>Канабиноиди</a:t>
            </a:r>
          </a:p>
        </p:txBody>
      </p:sp>
    </p:spTree>
    <p:extLst>
      <p:ext uri="{BB962C8B-B14F-4D97-AF65-F5344CB8AC3E}">
        <p14:creationId xmlns:p14="http://schemas.microsoft.com/office/powerpoint/2010/main" val="101217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Content Placeholder 1"/>
          <p:cNvSpPr>
            <a:spLocks noGrp="1"/>
          </p:cNvSpPr>
          <p:nvPr>
            <p:ph idx="1"/>
          </p:nvPr>
        </p:nvSpPr>
        <p:spPr>
          <a:xfrm>
            <a:off x="871538" y="1916113"/>
            <a:ext cx="7408862" cy="4210050"/>
          </a:xfrm>
        </p:spPr>
        <p:txBody>
          <a:bodyPr/>
          <a:lstStyle/>
          <a:p>
            <a:r>
              <a:rPr lang="ru-RU" altLang="bg-BG" smtClean="0"/>
              <a:t>Марихуаната се получава от изсушените листа и цветове на растението и  се пуши под форма на цигари (</a:t>
            </a:r>
            <a:r>
              <a:rPr lang="en-US" altLang="bg-BG" smtClean="0"/>
              <a:t>joints</a:t>
            </a:r>
            <a:r>
              <a:rPr lang="bg-BG" altLang="bg-BG" smtClean="0"/>
              <a:t>) или смесена с тютюн. Хашишът се извлича от смолата на растението. Употребява се чрез пушене.</a:t>
            </a:r>
          </a:p>
          <a:p>
            <a:r>
              <a:rPr lang="ru-RU" altLang="bg-BG" smtClean="0"/>
              <a:t>Канабисът е мастно разтворим и бързо се резорбира през алевеоларните мембрани на белия дроб. Върховите плазмени концентрации, респ. психотропни ефекти се достигат за 20-30 мин и продължават 2 до 4 часа. </a:t>
            </a:r>
            <a:endParaRPr lang="bg-BG" altLang="bg-BG" smtClean="0"/>
          </a:p>
        </p:txBody>
      </p:sp>
      <p:sp>
        <p:nvSpPr>
          <p:cNvPr id="5427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bg-BG" smtClean="0"/>
              <a:t>Канабиноиди</a:t>
            </a:r>
          </a:p>
        </p:txBody>
      </p:sp>
    </p:spTree>
    <p:extLst>
      <p:ext uri="{BB962C8B-B14F-4D97-AF65-F5344CB8AC3E}">
        <p14:creationId xmlns:p14="http://schemas.microsoft.com/office/powerpoint/2010/main" val="414732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Content Placeholder 1"/>
          <p:cNvSpPr>
            <a:spLocks noGrp="1"/>
          </p:cNvSpPr>
          <p:nvPr>
            <p:ph idx="1"/>
          </p:nvPr>
        </p:nvSpPr>
        <p:spPr>
          <a:xfrm>
            <a:off x="871538" y="1773238"/>
            <a:ext cx="7408862" cy="4352925"/>
          </a:xfrm>
        </p:spPr>
        <p:txBody>
          <a:bodyPr/>
          <a:lstStyle/>
          <a:p>
            <a:r>
              <a:rPr lang="ru-RU" altLang="bg-BG" b="1" smtClean="0"/>
              <a:t>Остра интоксикация</a:t>
            </a:r>
            <a:r>
              <a:rPr lang="ru-RU" altLang="bg-BG" smtClean="0"/>
              <a:t>: протича с психични симптоми (еуфория и дезинхибиция на поведението, по-рядко тревожност и ажитация, подозрителност и параноиндни идеи, субективно чувство за забавяне на времето и/или много бърз поток на мислите, наплив на идеи и многоречивост, разкъсано мислене, халтавост в асоциациите, нарушения в преценките, понижениие на вниманието и паметта, повишено реактивно време, слухови, зрителни и тактилни халюцинации, деперсонализация, дереализация) и соматични симптоми (конюнктивална инекция, тахикардия, повишаване на АН, повишен апетит, сухота в устата).</a:t>
            </a:r>
            <a:endParaRPr lang="bg-BG" altLang="bg-BG" smtClean="0"/>
          </a:p>
          <a:p>
            <a:endParaRPr lang="bg-BG" altLang="bg-BG" smtClean="0"/>
          </a:p>
        </p:txBody>
      </p:sp>
      <p:sp>
        <p:nvSpPr>
          <p:cNvPr id="5529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bg-BG" smtClean="0"/>
              <a:t>Канабиноиди</a:t>
            </a:r>
          </a:p>
        </p:txBody>
      </p:sp>
    </p:spTree>
    <p:extLst>
      <p:ext uri="{BB962C8B-B14F-4D97-AF65-F5344CB8AC3E}">
        <p14:creationId xmlns:p14="http://schemas.microsoft.com/office/powerpoint/2010/main" val="265025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Content Placeholder 1"/>
          <p:cNvSpPr>
            <a:spLocks noGrp="1"/>
          </p:cNvSpPr>
          <p:nvPr>
            <p:ph idx="1"/>
          </p:nvPr>
        </p:nvSpPr>
        <p:spPr>
          <a:xfrm>
            <a:off x="871538" y="2060575"/>
            <a:ext cx="7408862" cy="4065588"/>
          </a:xfrm>
        </p:spPr>
        <p:txBody>
          <a:bodyPr/>
          <a:lstStyle/>
          <a:p>
            <a:r>
              <a:rPr lang="ru-RU" altLang="bg-BG" smtClean="0"/>
              <a:t>Симптомите на абстиненция започват след прекратяване на употребата, пикът е между 4-ти и 7-ми ден, продължителността е 1-2 седмици. Протрахирани по-леки абстинентни симптоми могат да се наблюдават до един месец. Основните симптоми са раздразнителнст, тревожност, неспокойствие,</a:t>
            </a:r>
            <a:r>
              <a:rPr lang="ru-RU" altLang="bg-BG" b="1" smtClean="0"/>
              <a:t> </a:t>
            </a:r>
            <a:r>
              <a:rPr lang="ru-RU" altLang="bg-BG" smtClean="0"/>
              <a:t>безсъние,</a:t>
            </a:r>
            <a:r>
              <a:rPr lang="ru-RU" altLang="bg-BG" b="1" smtClean="0"/>
              <a:t> </a:t>
            </a:r>
            <a:r>
              <a:rPr lang="ru-RU" altLang="bg-BG" smtClean="0"/>
              <a:t>промени в настроението,</a:t>
            </a:r>
            <a:r>
              <a:rPr lang="ru-RU" altLang="bg-BG" b="1" smtClean="0"/>
              <a:t> </a:t>
            </a:r>
            <a:r>
              <a:rPr lang="ru-RU" altLang="bg-BG" smtClean="0"/>
              <a:t>редуциране на аппетита, мускулни спазми, главоболие.</a:t>
            </a:r>
            <a:endParaRPr lang="bg-BG" altLang="bg-BG" smtClean="0"/>
          </a:p>
          <a:p>
            <a:endParaRPr lang="bg-BG" altLang="bg-BG" smtClean="0"/>
          </a:p>
        </p:txBody>
      </p:sp>
      <p:sp>
        <p:nvSpPr>
          <p:cNvPr id="5632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bg-BG" smtClean="0"/>
              <a:t>Канабиноиди</a:t>
            </a:r>
          </a:p>
        </p:txBody>
      </p:sp>
    </p:spTree>
    <p:extLst>
      <p:ext uri="{BB962C8B-B14F-4D97-AF65-F5344CB8AC3E}">
        <p14:creationId xmlns:p14="http://schemas.microsoft.com/office/powerpoint/2010/main" val="3289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Content Placeholder 1"/>
          <p:cNvSpPr>
            <a:spLocks noGrp="1"/>
          </p:cNvSpPr>
          <p:nvPr>
            <p:ph idx="1"/>
          </p:nvPr>
        </p:nvSpPr>
        <p:spPr>
          <a:xfrm>
            <a:off x="539750" y="2276475"/>
            <a:ext cx="8353425" cy="3849688"/>
          </a:xfrm>
        </p:spPr>
        <p:txBody>
          <a:bodyPr/>
          <a:lstStyle/>
          <a:p>
            <a:r>
              <a:rPr lang="ru-RU" altLang="bg-BG" smtClean="0"/>
              <a:t>Соматичните усложнения са бронхити и други хронични белдоробни заболявания, рак на белия дроб, увреждания на сперматогенезата и овулацията) и др. </a:t>
            </a:r>
          </a:p>
          <a:p>
            <a:r>
              <a:rPr lang="ru-RU" altLang="bg-BG" smtClean="0"/>
              <a:t>Сред по-честите невропсихиатрични усложнения са трайни когнитивни смущения, панически атаки и генерелизирана тревожност, амотивационен синдром (среща се при  хронична употреба и наподобява намалената потикова активност при депресията), делир, остри и хронични психози от шизофрения кръг и такива с шизофреноподобна клинична картина. </a:t>
            </a:r>
            <a:endParaRPr lang="bg-BG" altLang="bg-BG" smtClean="0"/>
          </a:p>
        </p:txBody>
      </p:sp>
      <p:sp>
        <p:nvSpPr>
          <p:cNvPr id="5734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bg-BG" smtClean="0"/>
              <a:t>Канабиноиди</a:t>
            </a:r>
          </a:p>
        </p:txBody>
      </p:sp>
    </p:spTree>
    <p:extLst>
      <p:ext uri="{BB962C8B-B14F-4D97-AF65-F5344CB8AC3E}">
        <p14:creationId xmlns:p14="http://schemas.microsoft.com/office/powerpoint/2010/main" val="332002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Content Placeholder 1"/>
          <p:cNvSpPr>
            <a:spLocks noGrp="1"/>
          </p:cNvSpPr>
          <p:nvPr>
            <p:ph idx="1"/>
          </p:nvPr>
        </p:nvSpPr>
        <p:spPr>
          <a:xfrm>
            <a:off x="900113" y="1484313"/>
            <a:ext cx="7408862" cy="3921125"/>
          </a:xfrm>
        </p:spPr>
        <p:txBody>
          <a:bodyPr/>
          <a:lstStyle/>
          <a:p>
            <a:r>
              <a:rPr lang="ru-RU" altLang="bg-BG" sz="2300" smtClean="0"/>
              <a:t>При абстинентни симптоми се провежда симптоматично лечение с </a:t>
            </a:r>
            <a:r>
              <a:rPr lang="bg-BG" altLang="bg-BG" sz="2300" smtClean="0"/>
              <a:t>б</a:t>
            </a:r>
            <a:r>
              <a:rPr lang="ru-RU" altLang="bg-BG" sz="2300" smtClean="0"/>
              <a:t>ензодиазепини </a:t>
            </a:r>
            <a:r>
              <a:rPr lang="en-US" altLang="bg-BG" sz="2300" smtClean="0"/>
              <a:t>(</a:t>
            </a:r>
            <a:r>
              <a:rPr lang="ru-RU" altLang="bg-BG" sz="2300" smtClean="0"/>
              <a:t>напр. диазепам 5-10 мг. парентерално на всеки 6 ч. в продължение на 7-10 дни и постепенно редуциране и спиране</a:t>
            </a:r>
            <a:r>
              <a:rPr lang="en-US" altLang="bg-BG" sz="2300" smtClean="0"/>
              <a:t>)</a:t>
            </a:r>
            <a:r>
              <a:rPr lang="ru-RU" altLang="bg-BG" sz="2300" smtClean="0"/>
              <a:t>. То намалява безпокойството, безсънието и раздразнителността. Ако тези симптоми персистират, може да се предпише невролептик -  </a:t>
            </a:r>
            <a:r>
              <a:rPr lang="en-US" altLang="bg-BG" sz="2300" smtClean="0"/>
              <a:t>quetiapine</a:t>
            </a:r>
            <a:r>
              <a:rPr lang="ru-RU" altLang="bg-BG" sz="2300" smtClean="0"/>
              <a:t> в дози 25-100 мг. разделено на два приема през деня.</a:t>
            </a:r>
            <a:r>
              <a:rPr lang="bg-BG" altLang="bg-BG" sz="2300" smtClean="0"/>
              <a:t> </a:t>
            </a:r>
            <a:r>
              <a:rPr lang="ru-RU" altLang="bg-BG" sz="2300" smtClean="0"/>
              <a:t>Няма специфично фармакологично лечение на зависимостта.   </a:t>
            </a:r>
          </a:p>
          <a:p>
            <a:r>
              <a:rPr lang="ru-RU" altLang="bg-BG" sz="2300" smtClean="0"/>
              <a:t>Психотерапия – понастоящем това е основното средство за лечение на канабиноидната зависимост. Използват се когнитивно-поведенческа терапия, терапия повишаваща мотивацията и др.</a:t>
            </a:r>
            <a:endParaRPr lang="bg-BG" altLang="bg-BG" sz="2300" smtClean="0"/>
          </a:p>
          <a:p>
            <a:endParaRPr lang="bg-BG" altLang="bg-BG" smtClean="0"/>
          </a:p>
          <a:p>
            <a:r>
              <a:rPr lang="ru-RU" altLang="bg-BG" smtClean="0"/>
              <a:t> </a:t>
            </a:r>
            <a:endParaRPr lang="bg-BG" altLang="bg-BG" smtClean="0"/>
          </a:p>
          <a:p>
            <a:endParaRPr lang="bg-BG" altLang="bg-BG" smtClean="0"/>
          </a:p>
        </p:txBody>
      </p:sp>
      <p:sp>
        <p:nvSpPr>
          <p:cNvPr id="5837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bg-BG" smtClean="0"/>
              <a:t>Канабиноиди - лечение</a:t>
            </a:r>
          </a:p>
        </p:txBody>
      </p:sp>
    </p:spTree>
    <p:extLst>
      <p:ext uri="{BB962C8B-B14F-4D97-AF65-F5344CB8AC3E}">
        <p14:creationId xmlns:p14="http://schemas.microsoft.com/office/powerpoint/2010/main" val="229152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bg-BG" b="1" dirty="0" smtClean="0"/>
              <a:t>Класификация</a:t>
            </a:r>
            <a:endParaRPr lang="bg-BG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bg-BG" b="1" dirty="0" err="1" smtClean="0"/>
              <a:t>Соматоформни</a:t>
            </a:r>
            <a:r>
              <a:rPr lang="bg-BG" b="1" dirty="0" smtClean="0"/>
              <a:t> разстройства</a:t>
            </a:r>
          </a:p>
          <a:p>
            <a:r>
              <a:rPr lang="bg-BG" dirty="0" smtClean="0"/>
              <a:t>   Разстройство със </a:t>
            </a:r>
            <a:r>
              <a:rPr lang="bg-BG" dirty="0" err="1" smtClean="0"/>
              <a:t>соматизиране</a:t>
            </a:r>
            <a:endParaRPr lang="bg-BG" dirty="0" smtClean="0"/>
          </a:p>
          <a:p>
            <a:r>
              <a:rPr lang="bg-BG" dirty="0" smtClean="0"/>
              <a:t>   </a:t>
            </a:r>
            <a:r>
              <a:rPr lang="bg-BG" dirty="0" err="1" smtClean="0"/>
              <a:t>Хипохондрично</a:t>
            </a:r>
            <a:r>
              <a:rPr lang="bg-BG" dirty="0" smtClean="0"/>
              <a:t> разстройство</a:t>
            </a:r>
          </a:p>
          <a:p>
            <a:r>
              <a:rPr lang="bg-BG" dirty="0" smtClean="0"/>
              <a:t>   </a:t>
            </a:r>
            <a:r>
              <a:rPr lang="bg-BG" dirty="0" err="1" smtClean="0"/>
              <a:t>Соматоформна</a:t>
            </a:r>
            <a:r>
              <a:rPr lang="bg-BG" dirty="0" smtClean="0"/>
              <a:t> вегетативна 			</a:t>
            </a:r>
            <a:r>
              <a:rPr lang="bg-BG" dirty="0" err="1" smtClean="0"/>
              <a:t>дисфункция</a:t>
            </a:r>
            <a:endParaRPr lang="bg-BG" dirty="0" smtClean="0"/>
          </a:p>
          <a:p>
            <a:pPr>
              <a:buNone/>
            </a:pPr>
            <a:r>
              <a:rPr lang="bg-BG" b="1" dirty="0" smtClean="0"/>
              <a:t>Други невротични разстройства</a:t>
            </a:r>
            <a:endParaRPr lang="bg-BG" dirty="0" smtClean="0"/>
          </a:p>
          <a:p>
            <a:r>
              <a:rPr lang="bg-BG" dirty="0" smtClean="0"/>
              <a:t>   Неврастения</a:t>
            </a:r>
          </a:p>
          <a:p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Content Placeholder 1"/>
          <p:cNvSpPr>
            <a:spLocks noGrp="1"/>
          </p:cNvSpPr>
          <p:nvPr>
            <p:ph idx="1"/>
          </p:nvPr>
        </p:nvSpPr>
        <p:spPr>
          <a:xfrm>
            <a:off x="871538" y="1916113"/>
            <a:ext cx="7408862" cy="4210050"/>
          </a:xfrm>
        </p:spPr>
        <p:txBody>
          <a:bodyPr/>
          <a:lstStyle/>
          <a:p>
            <a:r>
              <a:rPr lang="bg-BG" altLang="bg-BG" smtClean="0"/>
              <a:t>Опиоидите са група ПАВ, в която влизат опиума (продукт на опиевия мак - </a:t>
            </a:r>
            <a:r>
              <a:rPr lang="en-US" altLang="bg-BG" smtClean="0"/>
              <a:t>Papaver Somniferum</a:t>
            </a:r>
            <a:r>
              <a:rPr lang="bg-BG" altLang="bg-BG" smtClean="0"/>
              <a:t>) и неговите деривати, както и синтетични вещества със сходно действие. Естествените деривати на опиума са морфин и кодеин. Към синтетичните опиоиди спадат фентанил, пентазоцин, петидин, оскикодон, хидроморфон, меперидин, бупренорфин и метадон (последните два препарата се използват за субституиращо лечение на пациенти с опиидна зависимост).</a:t>
            </a:r>
          </a:p>
          <a:p>
            <a:r>
              <a:rPr lang="bg-BG" altLang="bg-BG" smtClean="0"/>
              <a:t>Хероинът (диацетилморфин) е полусинтетичен препарат </a:t>
            </a:r>
          </a:p>
        </p:txBody>
      </p:sp>
      <p:sp>
        <p:nvSpPr>
          <p:cNvPr id="5939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bg-BG" smtClean="0"/>
              <a:t>Опиоиди</a:t>
            </a:r>
          </a:p>
        </p:txBody>
      </p:sp>
    </p:spTree>
    <p:extLst>
      <p:ext uri="{BB962C8B-B14F-4D97-AF65-F5344CB8AC3E}">
        <p14:creationId xmlns:p14="http://schemas.microsoft.com/office/powerpoint/2010/main" val="41865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ontent Placeholder 1"/>
          <p:cNvSpPr>
            <a:spLocks noGrp="1"/>
          </p:cNvSpPr>
          <p:nvPr>
            <p:ph idx="1"/>
          </p:nvPr>
        </p:nvSpPr>
        <p:spPr>
          <a:xfrm>
            <a:off x="539750" y="1700213"/>
            <a:ext cx="8280400" cy="4425950"/>
          </a:xfrm>
        </p:spPr>
        <p:txBody>
          <a:bodyPr/>
          <a:lstStyle/>
          <a:p>
            <a:r>
              <a:rPr lang="bg-BG" altLang="bg-BG" sz="2100" smtClean="0"/>
              <a:t>Всички опиоиди действат върху различните типове опиоидни рецептори в ЦНС и в зависимост от тях се определят основните им ефекти, които са: </a:t>
            </a:r>
          </a:p>
          <a:p>
            <a:pPr lvl="1"/>
            <a:r>
              <a:rPr lang="bg-BG" altLang="bg-BG" sz="2100" smtClean="0"/>
              <a:t>Еуфория</a:t>
            </a:r>
          </a:p>
          <a:p>
            <a:pPr lvl="1"/>
            <a:r>
              <a:rPr lang="bg-BG" altLang="bg-BG" sz="2100" smtClean="0"/>
              <a:t>седация, </a:t>
            </a:r>
          </a:p>
          <a:p>
            <a:pPr lvl="1"/>
            <a:r>
              <a:rPr lang="bg-BG" altLang="bg-BG" sz="2100" smtClean="0"/>
              <a:t>аналгезия, </a:t>
            </a:r>
          </a:p>
          <a:p>
            <a:pPr lvl="1"/>
            <a:r>
              <a:rPr lang="bg-BG" altLang="bg-BG" sz="2100" smtClean="0"/>
              <a:t>миоза, </a:t>
            </a:r>
          </a:p>
          <a:p>
            <a:pPr lvl="1"/>
            <a:r>
              <a:rPr lang="bg-BG" altLang="bg-BG" sz="2100" smtClean="0"/>
              <a:t>потискане на перисталтиката в гастроинтестиналния тракт, потискане на дишането</a:t>
            </a:r>
          </a:p>
          <a:p>
            <a:pPr lvl="1"/>
            <a:r>
              <a:rPr lang="bg-BG" altLang="bg-BG" sz="2100" smtClean="0"/>
              <a:t>сънливост </a:t>
            </a:r>
          </a:p>
          <a:p>
            <a:pPr lvl="1"/>
            <a:r>
              <a:rPr lang="bg-BG" altLang="bg-BG" sz="2100" smtClean="0"/>
              <a:t>дисфория</a:t>
            </a:r>
          </a:p>
          <a:p>
            <a:pPr lvl="1"/>
            <a:r>
              <a:rPr lang="bg-BG" altLang="bg-BG" sz="2100" smtClean="0"/>
              <a:t>кардиоваскуларни смущения (хипотония, брадикардия)</a:t>
            </a:r>
          </a:p>
          <a:p>
            <a:endParaRPr lang="bg-BG" altLang="bg-BG" smtClean="0"/>
          </a:p>
        </p:txBody>
      </p:sp>
      <p:sp>
        <p:nvSpPr>
          <p:cNvPr id="6041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bg-BG" smtClean="0"/>
              <a:t>Опиоиди</a:t>
            </a:r>
          </a:p>
        </p:txBody>
      </p:sp>
    </p:spTree>
    <p:extLst>
      <p:ext uri="{BB962C8B-B14F-4D97-AF65-F5344CB8AC3E}">
        <p14:creationId xmlns:p14="http://schemas.microsoft.com/office/powerpoint/2010/main" val="116030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Content Placeholder 1"/>
          <p:cNvSpPr>
            <a:spLocks noGrp="1"/>
          </p:cNvSpPr>
          <p:nvPr>
            <p:ph idx="1"/>
          </p:nvPr>
        </p:nvSpPr>
        <p:spPr>
          <a:xfrm>
            <a:off x="250825" y="1196975"/>
            <a:ext cx="8712200" cy="4497388"/>
          </a:xfrm>
        </p:spPr>
        <p:txBody>
          <a:bodyPr/>
          <a:lstStyle/>
          <a:p>
            <a:r>
              <a:rPr lang="ru-RU" altLang="bg-BG" sz="2300" b="1" smtClean="0"/>
              <a:t>Хероинът</a:t>
            </a:r>
            <a:r>
              <a:rPr lang="ru-RU" altLang="bg-BG" sz="2300" smtClean="0"/>
              <a:t> е силно липидно разтворим и преминава през кръвно-мозъчната бариера по-бързо отколкото морфина и другите опиоиди. Полуживотът му е около 2-3 часа. Метаболизира в ЦНС и в черния дроб и метаболитите му са активни. </a:t>
            </a:r>
            <a:r>
              <a:rPr lang="bg-BG" altLang="bg-BG" sz="2300" smtClean="0"/>
              <a:t> </a:t>
            </a:r>
            <a:r>
              <a:rPr lang="ru-RU" altLang="bg-BG" sz="2300" smtClean="0"/>
              <a:t>При регулярна употреба се развива толеранс към повечето опиоидни ефекти.  </a:t>
            </a:r>
          </a:p>
          <a:p>
            <a:r>
              <a:rPr lang="ru-RU" altLang="bg-BG" sz="2300" smtClean="0"/>
              <a:t>Между отделните опиоиди по правило има крос-толеранс, който се дължи на общото им фармакологично действие върху таргетните опиоидни рецептори.</a:t>
            </a:r>
          </a:p>
          <a:p>
            <a:r>
              <a:rPr lang="bg-BG" altLang="bg-BG" sz="2300" smtClean="0"/>
              <a:t>Хероинът се инжектира (венозно или подкожно) или се инхалира (смърка) назално. При венозна употреба е възможна комбинацията му със стимуланти (</a:t>
            </a:r>
            <a:r>
              <a:rPr lang="en-US" altLang="bg-BG" sz="2300" smtClean="0"/>
              <a:t>“speedball”). </a:t>
            </a:r>
            <a:endParaRPr lang="bg-BG" altLang="bg-BG" sz="2300" smtClean="0"/>
          </a:p>
          <a:p>
            <a:r>
              <a:rPr lang="bg-BG" altLang="bg-BG" sz="2300" smtClean="0"/>
              <a:t>Синтетичните опиоиди обикновено са легално произвеждани фармакологични препарати, които се приемат перорално, но е възможна и инжекционна употреба.</a:t>
            </a:r>
          </a:p>
          <a:p>
            <a:endParaRPr lang="bg-BG" altLang="bg-BG" smtClean="0"/>
          </a:p>
        </p:txBody>
      </p:sp>
      <p:sp>
        <p:nvSpPr>
          <p:cNvPr id="6144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bg-BG" smtClean="0"/>
              <a:t>Опиоиди</a:t>
            </a:r>
          </a:p>
        </p:txBody>
      </p:sp>
    </p:spTree>
    <p:extLst>
      <p:ext uri="{BB962C8B-B14F-4D97-AF65-F5344CB8AC3E}">
        <p14:creationId xmlns:p14="http://schemas.microsoft.com/office/powerpoint/2010/main" val="324019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Content Placeholder 1"/>
          <p:cNvSpPr>
            <a:spLocks noGrp="1"/>
          </p:cNvSpPr>
          <p:nvPr>
            <p:ph idx="1"/>
          </p:nvPr>
        </p:nvSpPr>
        <p:spPr>
          <a:xfrm>
            <a:off x="900113" y="1484313"/>
            <a:ext cx="7408862" cy="4497387"/>
          </a:xfrm>
        </p:spPr>
        <p:txBody>
          <a:bodyPr/>
          <a:lstStyle/>
          <a:p>
            <a:r>
              <a:rPr lang="bg-BG" altLang="bg-BG" sz="2300" smtClean="0"/>
              <a:t>Интоксикацията се проявява с депресия на ЦНС (апатия и седация), понижен гастроинтетинален мотилитет, респираторна депресия, аналгезия, гадене и повръщане, дизартрия, хипотензия, брадикардия, миоза, припадъци (при свръхдозиране). </a:t>
            </a:r>
          </a:p>
          <a:p>
            <a:r>
              <a:rPr lang="bg-BG" altLang="bg-BG" sz="2300" smtClean="0"/>
              <a:t>Субективните симптоми са еуфория, в някои случаи напрегнатост и дисфория, транквилизация, понижение на паметта и вниманието, замаяност и сънливост и забавяне на психомоториката. </a:t>
            </a:r>
          </a:p>
          <a:p>
            <a:r>
              <a:rPr lang="bg-BG" altLang="bg-BG" sz="2300" smtClean="0"/>
              <a:t>Свръхдозирането може да бъде спешно състояние и обикновено е неумишлено. Клинично се изразява в точковидни зеници, респираторна и ЦНС депресия (сопор до кома). </a:t>
            </a:r>
          </a:p>
          <a:p>
            <a:endParaRPr lang="bg-BG" altLang="bg-BG" smtClean="0"/>
          </a:p>
        </p:txBody>
      </p:sp>
      <p:sp>
        <p:nvSpPr>
          <p:cNvPr id="6246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bg-BG" smtClean="0"/>
              <a:t>Опиоиди</a:t>
            </a:r>
          </a:p>
        </p:txBody>
      </p:sp>
    </p:spTree>
    <p:extLst>
      <p:ext uri="{BB962C8B-B14F-4D97-AF65-F5344CB8AC3E}">
        <p14:creationId xmlns:p14="http://schemas.microsoft.com/office/powerpoint/2010/main" val="390862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Content Placeholder 1"/>
          <p:cNvSpPr>
            <a:spLocks noGrp="1"/>
          </p:cNvSpPr>
          <p:nvPr>
            <p:ph idx="1"/>
          </p:nvPr>
        </p:nvSpPr>
        <p:spPr>
          <a:xfrm>
            <a:off x="900113" y="1412875"/>
            <a:ext cx="7408862" cy="4281488"/>
          </a:xfrm>
        </p:spPr>
        <p:txBody>
          <a:bodyPr/>
          <a:lstStyle/>
          <a:p>
            <a:r>
              <a:rPr lang="bg-BG" altLang="bg-BG" smtClean="0"/>
              <a:t>Абстинетните симптоми започват часове след прекъсване  приема на хероин и достигат своя максимум между 48 и 72-ия час.  </a:t>
            </a:r>
          </a:p>
          <a:p>
            <a:r>
              <a:rPr lang="bg-BG" altLang="bg-BG" smtClean="0"/>
              <a:t>Соматичните абстинентни симптоми са ринорея, сълзотечение, диафореза, зачервяване или побледняване на лицето, пилоерекция, коремни крампи, гадене, повръщане, диария, ставни и мускулни болки  и крампи, тахикардия, умерена хипертония, мидриаза </a:t>
            </a:r>
          </a:p>
          <a:p>
            <a:r>
              <a:rPr lang="bg-BG" altLang="bg-BG" smtClean="0"/>
              <a:t>Невропсихиатричните симптоми са безсъние, неспокойствие, тревожност, раздразнителност, ажитация, потиснатост, непреодолимо/компулсивно желание </a:t>
            </a:r>
            <a:r>
              <a:rPr lang="ru-RU" altLang="bg-BG" smtClean="0"/>
              <a:t>(</a:t>
            </a:r>
            <a:r>
              <a:rPr lang="en-US" altLang="bg-BG" smtClean="0"/>
              <a:t>craving</a:t>
            </a:r>
            <a:r>
              <a:rPr lang="ru-RU" altLang="bg-BG" smtClean="0"/>
              <a:t>) за употреба на опитаи и т</a:t>
            </a:r>
            <a:r>
              <a:rPr lang="bg-BG" altLang="bg-BG" smtClean="0"/>
              <a:t>ърсещо дрога поведение). </a:t>
            </a:r>
          </a:p>
        </p:txBody>
      </p:sp>
      <p:sp>
        <p:nvSpPr>
          <p:cNvPr id="63491" name="Title 2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003300"/>
          </a:xfrm>
        </p:spPr>
        <p:txBody>
          <a:bodyPr/>
          <a:lstStyle/>
          <a:p>
            <a:r>
              <a:rPr lang="bg-BG" altLang="bg-BG" smtClean="0"/>
              <a:t>Опиоиди</a:t>
            </a:r>
          </a:p>
        </p:txBody>
      </p:sp>
    </p:spTree>
    <p:extLst>
      <p:ext uri="{BB962C8B-B14F-4D97-AF65-F5344CB8AC3E}">
        <p14:creationId xmlns:p14="http://schemas.microsoft.com/office/powerpoint/2010/main" val="330475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Content Placeholder 1"/>
          <p:cNvSpPr>
            <a:spLocks noGrp="1"/>
          </p:cNvSpPr>
          <p:nvPr>
            <p:ph idx="1"/>
          </p:nvPr>
        </p:nvSpPr>
        <p:spPr>
          <a:xfrm>
            <a:off x="871538" y="1700213"/>
            <a:ext cx="7408862" cy="4425950"/>
          </a:xfrm>
        </p:spPr>
        <p:txBody>
          <a:bodyPr/>
          <a:lstStyle/>
          <a:p>
            <a:r>
              <a:rPr lang="bg-BG" altLang="bg-BG" smtClean="0"/>
              <a:t>Мониторинг на витланите функции и вземане на мерки за осигуряване на проходимост на дихателните пътища</a:t>
            </a:r>
          </a:p>
          <a:p>
            <a:r>
              <a:rPr lang="bg-BG" altLang="bg-BG" smtClean="0"/>
              <a:t>Прилагане на антидот - налоксон (amp. 0.4 mg.) в доза 0.4 – 0.8 мг на 70 кг. т.м. i.v., бавно. Ако липсват признаци на подобрение – мидриаза и учестяване на дишането, - дозата се повтаря след няколко минути. </a:t>
            </a:r>
          </a:p>
        </p:txBody>
      </p:sp>
      <p:sp>
        <p:nvSpPr>
          <p:cNvPr id="6451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bg-BG" smtClean="0"/>
              <a:t>Опиоиди – лечение на острата интоксикация</a:t>
            </a:r>
          </a:p>
        </p:txBody>
      </p:sp>
    </p:spTree>
    <p:extLst>
      <p:ext uri="{BB962C8B-B14F-4D97-AF65-F5344CB8AC3E}">
        <p14:creationId xmlns:p14="http://schemas.microsoft.com/office/powerpoint/2010/main" val="322236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Content Placeholder 1"/>
          <p:cNvSpPr>
            <a:spLocks noGrp="1"/>
          </p:cNvSpPr>
          <p:nvPr>
            <p:ph idx="1"/>
          </p:nvPr>
        </p:nvSpPr>
        <p:spPr>
          <a:xfrm>
            <a:off x="539750" y="1844675"/>
            <a:ext cx="8208963" cy="4752975"/>
          </a:xfrm>
        </p:spPr>
        <p:txBody>
          <a:bodyPr/>
          <a:lstStyle/>
          <a:p>
            <a:r>
              <a:rPr lang="en-US" altLang="bg-BG" sz="1600" smtClean="0"/>
              <a:t>Diazepam</a:t>
            </a:r>
            <a:r>
              <a:rPr lang="bg-BG" altLang="bg-BG" sz="1600" smtClean="0"/>
              <a:t> – по 5-10 мг 4 пъти дневно перорално или парентерално за овладяване на тревожността и безсънието</a:t>
            </a:r>
          </a:p>
          <a:p>
            <a:r>
              <a:rPr lang="bg-BG" altLang="bg-BG" sz="1600" smtClean="0"/>
              <a:t>Хиосцин бутилбрмомид (</a:t>
            </a:r>
            <a:r>
              <a:rPr lang="en-US" altLang="bg-BG" sz="1600" smtClean="0"/>
              <a:t>Buscolysin</a:t>
            </a:r>
            <a:r>
              <a:rPr lang="bg-BG" altLang="bg-BG" sz="1600" smtClean="0"/>
              <a:t>) – 20 мг четири пъти дневно през устата или мускулно за купиране на абдоминалните болки</a:t>
            </a:r>
          </a:p>
          <a:p>
            <a:r>
              <a:rPr lang="en-US" altLang="bg-BG" sz="1600" smtClean="0"/>
              <a:t>Metoclopramid</a:t>
            </a:r>
            <a:r>
              <a:rPr lang="bg-BG" altLang="bg-BG" sz="1600" smtClean="0"/>
              <a:t> – 3 пъти дневно по 10 мг. перорално или мускулно за овладяване на повръщането и гаденето</a:t>
            </a:r>
          </a:p>
          <a:p>
            <a:r>
              <a:rPr lang="en-US" altLang="bg-BG" sz="1600" smtClean="0"/>
              <a:t>Imodium</a:t>
            </a:r>
            <a:r>
              <a:rPr lang="bg-BG" altLang="bg-BG" sz="1600" smtClean="0"/>
              <a:t> (табл. 2 мг.) - до 8 табл. дневно при наличие на  диария</a:t>
            </a:r>
          </a:p>
          <a:p>
            <a:r>
              <a:rPr lang="es-ES" altLang="bg-BG" sz="1600" smtClean="0"/>
              <a:t>Clonidine</a:t>
            </a:r>
            <a:r>
              <a:rPr lang="bg-BG" altLang="bg-BG" sz="1600" smtClean="0"/>
              <a:t> (табл. 0.150 мг.) - 0.150-0.300 мг. три пъти дневно. Смята се, че този медикамент действа върху патогенетичния механизъм на опиоидната абстиненция, като редуцира адренергичната свръхактивност в </a:t>
            </a:r>
            <a:r>
              <a:rPr lang="en-US" altLang="bg-BG" sz="1600" smtClean="0"/>
              <a:t>l. coeruleus</a:t>
            </a:r>
            <a:r>
              <a:rPr lang="bg-BG" altLang="bg-BG" sz="1600" smtClean="0"/>
              <a:t> и произтичащите от нея вегетативни симптоми.  </a:t>
            </a:r>
          </a:p>
          <a:p>
            <a:r>
              <a:rPr lang="bg-BG" altLang="bg-BG" sz="1600" smtClean="0"/>
              <a:t>За купиране на безсънието се използват невролептици</a:t>
            </a:r>
            <a:r>
              <a:rPr lang="en-US" altLang="bg-BG" sz="1600" smtClean="0"/>
              <a:t>, </a:t>
            </a:r>
            <a:r>
              <a:rPr lang="bg-BG" altLang="bg-BG" sz="1600" smtClean="0"/>
              <a:t>като най-подходящи са фенотиазините (хлорпромазин) поради техните антиеметични, седативни и антихолинергични ефекти. Антихолинергичното действие може да намали абдоминалните крампи, което е един от най-неприятните абстинентни симптоми. Хлорпромазина се прилага в доза 75 – 125 мг дневно на 3 приема. </a:t>
            </a:r>
          </a:p>
        </p:txBody>
      </p:sp>
      <p:sp>
        <p:nvSpPr>
          <p:cNvPr id="6553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bg-BG" smtClean="0"/>
              <a:t>Опиоиди - детоксикация</a:t>
            </a:r>
          </a:p>
        </p:txBody>
      </p:sp>
    </p:spTree>
    <p:extLst>
      <p:ext uri="{BB962C8B-B14F-4D97-AF65-F5344CB8AC3E}">
        <p14:creationId xmlns:p14="http://schemas.microsoft.com/office/powerpoint/2010/main" val="427484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1538" y="2133600"/>
            <a:ext cx="7408862" cy="3992563"/>
          </a:xfrm>
        </p:spPr>
        <p:txBody>
          <a:bodyPr/>
          <a:lstStyle/>
          <a:p>
            <a:pPr>
              <a:defRPr/>
            </a:pPr>
            <a:r>
              <a:rPr lang="bg-BG" dirty="0" smtClean="0"/>
              <a:t>Субституираща терапия  - използват се метадон и бупренорфин. </a:t>
            </a:r>
          </a:p>
          <a:p>
            <a:pPr marL="273050" lvl="2" indent="-273050">
              <a:defRPr/>
            </a:pPr>
            <a:r>
              <a:rPr lang="bg-BG" sz="2400" dirty="0"/>
              <a:t>Продължителността на лечението при адекватна доза е минимум 6 месеца. </a:t>
            </a:r>
            <a:endParaRPr lang="bg-BG" sz="2400" dirty="0" smtClean="0"/>
          </a:p>
          <a:p>
            <a:pPr marL="273050" lvl="2" indent="-273050">
              <a:defRPr/>
            </a:pPr>
            <a:r>
              <a:rPr lang="bg-BG" sz="2400" dirty="0" smtClean="0"/>
              <a:t>Ако </a:t>
            </a:r>
            <a:r>
              <a:rPr lang="bg-BG" sz="2400" dirty="0"/>
              <a:t>се прибегне към прекратяване на приема на метадон, се започва редуциране на дозата с 2,5-5 мг. дн. на всеки 1-2 седмици, или по-бавно.</a:t>
            </a:r>
          </a:p>
          <a:p>
            <a:pPr marL="0" indent="0">
              <a:buFont typeface="Symbol" panose="05050102010706020507" pitchFamily="18" charset="2"/>
              <a:buNone/>
              <a:defRPr/>
            </a:pPr>
            <a:endParaRPr lang="bg-BG" dirty="0"/>
          </a:p>
        </p:txBody>
      </p:sp>
      <p:sp>
        <p:nvSpPr>
          <p:cNvPr id="6656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bg-BG" smtClean="0"/>
              <a:t>Опиоиди - терапия</a:t>
            </a:r>
          </a:p>
        </p:txBody>
      </p:sp>
    </p:spTree>
    <p:extLst>
      <p:ext uri="{BB962C8B-B14F-4D97-AF65-F5344CB8AC3E}">
        <p14:creationId xmlns:p14="http://schemas.microsoft.com/office/powerpoint/2010/main" val="99322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Content Placeholder 1"/>
          <p:cNvSpPr>
            <a:spLocks noGrp="1"/>
          </p:cNvSpPr>
          <p:nvPr>
            <p:ph idx="1"/>
          </p:nvPr>
        </p:nvSpPr>
        <p:spPr>
          <a:xfrm>
            <a:off x="871538" y="2133600"/>
            <a:ext cx="7408862" cy="3992563"/>
          </a:xfrm>
        </p:spPr>
        <p:txBody>
          <a:bodyPr/>
          <a:lstStyle/>
          <a:p>
            <a:r>
              <a:rPr lang="bg-BG" altLang="bg-BG" i="1" u="sng" smtClean="0"/>
              <a:t>Лечение с опиоидни антагонисти</a:t>
            </a:r>
            <a:r>
              <a:rPr lang="bg-BG" altLang="bg-BG" smtClean="0"/>
              <a:t> – използва се налтрексон, който действа чрез компететивно блокиране на опиоидните рецептори. </a:t>
            </a:r>
          </a:p>
          <a:p>
            <a:r>
              <a:rPr lang="bg-BG" altLang="bg-BG" smtClean="0"/>
              <a:t>Не създава риск от развитие на зависимост. </a:t>
            </a:r>
          </a:p>
          <a:p>
            <a:r>
              <a:rPr lang="bg-BG" altLang="bg-BG" smtClean="0"/>
              <a:t>Приема се еднократно през устата в доза 50 мг дневно. </a:t>
            </a:r>
          </a:p>
          <a:p>
            <a:r>
              <a:rPr lang="bg-BG" altLang="bg-BG" smtClean="0"/>
              <a:t>В процес на изпитване са депо форми на препарата с по-голяма продължителност от действие.</a:t>
            </a:r>
          </a:p>
        </p:txBody>
      </p:sp>
      <p:sp>
        <p:nvSpPr>
          <p:cNvPr id="6758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bg-BG" smtClean="0"/>
              <a:t>Опиоиди - лечение</a:t>
            </a:r>
          </a:p>
        </p:txBody>
      </p:sp>
    </p:spTree>
    <p:extLst>
      <p:ext uri="{BB962C8B-B14F-4D97-AF65-F5344CB8AC3E}">
        <p14:creationId xmlns:p14="http://schemas.microsoft.com/office/powerpoint/2010/main" val="70068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Content Placeholder 1"/>
          <p:cNvSpPr>
            <a:spLocks noGrp="1"/>
          </p:cNvSpPr>
          <p:nvPr>
            <p:ph idx="1"/>
          </p:nvPr>
        </p:nvSpPr>
        <p:spPr>
          <a:xfrm>
            <a:off x="871538" y="1628775"/>
            <a:ext cx="7408862" cy="4497388"/>
          </a:xfrm>
        </p:spPr>
        <p:txBody>
          <a:bodyPr/>
          <a:lstStyle/>
          <a:p>
            <a:r>
              <a:rPr lang="bg-BG" altLang="bg-BG" smtClean="0"/>
              <a:t>Група психоактивни вещества, чието основно действие е повишаване активността на ЦНС. Тук спадат: </a:t>
            </a:r>
          </a:p>
          <a:p>
            <a:pPr lvl="1"/>
            <a:r>
              <a:rPr lang="bg-BG" altLang="bg-BG" smtClean="0"/>
              <a:t>Кокаин</a:t>
            </a:r>
          </a:p>
          <a:p>
            <a:pPr lvl="1"/>
            <a:r>
              <a:rPr lang="bg-BG" altLang="bg-BG" smtClean="0"/>
              <a:t>Амфетамин и амфетаминовтип стимуланти </a:t>
            </a:r>
            <a:r>
              <a:rPr lang="ru-RU" altLang="bg-BG" smtClean="0"/>
              <a:t>(</a:t>
            </a:r>
            <a:r>
              <a:rPr lang="bg-BG" altLang="bg-BG" smtClean="0"/>
              <a:t>ATS</a:t>
            </a:r>
            <a:r>
              <a:rPr lang="ru-RU" altLang="bg-BG" smtClean="0"/>
              <a:t>)</a:t>
            </a:r>
            <a:r>
              <a:rPr lang="bg-BG" altLang="bg-BG" smtClean="0"/>
              <a:t> – метаамфетамин, декстроамфетамин, метилфенидат, помолин</a:t>
            </a:r>
          </a:p>
          <a:p>
            <a:pPr lvl="1"/>
            <a:r>
              <a:rPr lang="bg-BG" altLang="bg-BG" smtClean="0"/>
              <a:t>Субституирани („дизайнерски”) амфетамини - 3,4 метилендиоксиметааметамин (</a:t>
            </a:r>
            <a:r>
              <a:rPr lang="en-US" altLang="bg-BG" smtClean="0"/>
              <a:t>MDMA</a:t>
            </a:r>
            <a:r>
              <a:rPr lang="bg-BG" altLang="bg-BG" smtClean="0"/>
              <a:t> или „екстази”).  </a:t>
            </a:r>
          </a:p>
          <a:p>
            <a:r>
              <a:rPr lang="bg-BG" altLang="bg-BG" smtClean="0"/>
              <a:t>Главният им фармакологичен ефект е увеличение на концентрацията на катехоламини (</a:t>
            </a:r>
            <a:r>
              <a:rPr lang="en-US" altLang="bg-BG" smtClean="0"/>
              <a:t>DA, NA, 5HT</a:t>
            </a:r>
            <a:r>
              <a:rPr lang="bg-BG" altLang="bg-BG" smtClean="0"/>
              <a:t>) в синапсите, особено изразено в областта мозъчната система на възнаграждение</a:t>
            </a:r>
          </a:p>
        </p:txBody>
      </p:sp>
      <p:sp>
        <p:nvSpPr>
          <p:cNvPr id="6861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bg-BG" smtClean="0"/>
              <a:t>Кокаин и други стимуланти</a:t>
            </a:r>
          </a:p>
        </p:txBody>
      </p:sp>
    </p:spTree>
    <p:extLst>
      <p:ext uri="{BB962C8B-B14F-4D97-AF65-F5344CB8AC3E}">
        <p14:creationId xmlns:p14="http://schemas.microsoft.com/office/powerpoint/2010/main" val="3020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1574</TotalTime>
  <Words>9943</Words>
  <Application>Microsoft Office PowerPoint</Application>
  <PresentationFormat>On-screen Show (4:3)</PresentationFormat>
  <Paragraphs>689</Paragraphs>
  <Slides>117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117</vt:i4>
      </vt:variant>
    </vt:vector>
  </HeadingPairs>
  <TitlesOfParts>
    <vt:vector size="128" baseType="lpstr">
      <vt:lpstr>Arial Unicode MS</vt:lpstr>
      <vt:lpstr>Arial</vt:lpstr>
      <vt:lpstr>Calibri</vt:lpstr>
      <vt:lpstr>Candara</vt:lpstr>
      <vt:lpstr>Monotype Sorts</vt:lpstr>
      <vt:lpstr>SAfon</vt:lpstr>
      <vt:lpstr>Symbol</vt:lpstr>
      <vt:lpstr>Times New Roman</vt:lpstr>
      <vt:lpstr>Wingdings</vt:lpstr>
      <vt:lpstr>Office тема</vt:lpstr>
      <vt:lpstr>Waveform</vt:lpstr>
      <vt:lpstr>НЕВРОТИЧНИ, СВЪРЗАНИ СЪС СТРЕС И СОМАТОФОРМИНИ РАЗСТРОЙСТВА – ОПРЕДЕЛЕНИЕ, ЕПИДЕМИОЛОГИЯ, ЕТИОПАТОГЕНЕТИЧНИ ФАКТОРИ, КЛИНИЧНИ ПРОЯВИ, ЛЕЧЕНИЕ.</vt:lpstr>
      <vt:lpstr>Въведение</vt:lpstr>
      <vt:lpstr>Въведение</vt:lpstr>
      <vt:lpstr>Въведение: физически симптоми на тревожност</vt:lpstr>
      <vt:lpstr>Въведение: психологични симптоми на тревожност</vt:lpstr>
      <vt:lpstr>PowerPoint Presentation</vt:lpstr>
      <vt:lpstr>Класификация</vt:lpstr>
      <vt:lpstr>Класификация</vt:lpstr>
      <vt:lpstr>Класификация</vt:lpstr>
      <vt:lpstr>Епидемиология – паническо разстройство</vt:lpstr>
      <vt:lpstr>Епидемиология – прости фобии</vt:lpstr>
      <vt:lpstr>Епидемиологични данни – социална фобия</vt:lpstr>
      <vt:lpstr>Епидемиологични данни – генерализирано тревожно разстройство</vt:lpstr>
      <vt:lpstr>Епидемиологични данни – обсесивно-компулсивно разстройство</vt:lpstr>
      <vt:lpstr>Епидемиологични данни – посттравматично стресово разстройство</vt:lpstr>
      <vt:lpstr>Епидемиологични данни – конверзионно разстройство</vt:lpstr>
      <vt:lpstr>Соматизационно разтройство</vt:lpstr>
      <vt:lpstr>Етиология на тревожните разстройства</vt:lpstr>
      <vt:lpstr>Етиология: когнитивна теория</vt:lpstr>
      <vt:lpstr>Етиология: биологични теории</vt:lpstr>
      <vt:lpstr>Етиология: биологични теории</vt:lpstr>
      <vt:lpstr>Етиология: биологични теории</vt:lpstr>
      <vt:lpstr>Фобийни разстройства - описание</vt:lpstr>
      <vt:lpstr>Фобии: видове; Агорафобия</vt:lpstr>
      <vt:lpstr>Фобии: социална фобия</vt:lpstr>
      <vt:lpstr>Фобии: специфични (изолирнаи) фобии</vt:lpstr>
      <vt:lpstr>Паническо разстройство</vt:lpstr>
      <vt:lpstr>Генерализирано тревожно р-во</vt:lpstr>
      <vt:lpstr>Обсесивно – компулсивно р-во</vt:lpstr>
      <vt:lpstr>Реакции на стрес – остра стресова реакция</vt:lpstr>
      <vt:lpstr>Посттравматично стресово разстройство</vt:lpstr>
      <vt:lpstr>Адаптационно разстройство</vt:lpstr>
      <vt:lpstr>Дисоциативни (конверзионни) разстройства</vt:lpstr>
      <vt:lpstr>Соматоформни разстройства</vt:lpstr>
      <vt:lpstr>Лечение: психотерапия</vt:lpstr>
      <vt:lpstr>Лечение: поведенческа терапия </vt:lpstr>
      <vt:lpstr>Лечение</vt:lpstr>
      <vt:lpstr>Лечение</vt:lpstr>
      <vt:lpstr>PowerPoint Presentation</vt:lpstr>
      <vt:lpstr>Психични и поведенчески разстройства дължащи се на употреба на ПАВ</vt:lpstr>
      <vt:lpstr>Въведение и терминология</vt:lpstr>
      <vt:lpstr>Въведение и терминология</vt:lpstr>
      <vt:lpstr>Въведение и терминология</vt:lpstr>
      <vt:lpstr>Епидемиология</vt:lpstr>
      <vt:lpstr>Епидемилогия</vt:lpstr>
      <vt:lpstr>Етиология – биологични фактори</vt:lpstr>
      <vt:lpstr>Етиология – биологични фактори</vt:lpstr>
      <vt:lpstr>Етиология – биологични фактори</vt:lpstr>
      <vt:lpstr>Етиология – биологични фактори</vt:lpstr>
      <vt:lpstr>Етиология – генетични фактори</vt:lpstr>
      <vt:lpstr>Етиология – социални фактори</vt:lpstr>
      <vt:lpstr>Етиология – социални фактори</vt:lpstr>
      <vt:lpstr>Етиология – психологични фактори</vt:lpstr>
      <vt:lpstr>Клинична картина</vt:lpstr>
      <vt:lpstr>Фармакология</vt:lpstr>
      <vt:lpstr>PowerPoint Presentation</vt:lpstr>
      <vt:lpstr>Фармакология</vt:lpstr>
      <vt:lpstr>Клинични прояви: остра интоксикация</vt:lpstr>
      <vt:lpstr>PowerPoint Presentation</vt:lpstr>
      <vt:lpstr>Клинични прояви: вредна употреба на алкохол и синдром на алкохолна зависимост</vt:lpstr>
      <vt:lpstr>Клинични прояви: абстинентно състояние</vt:lpstr>
      <vt:lpstr>Абстинетно състояние с делир</vt:lpstr>
      <vt:lpstr>Абстинетно състояние с делир</vt:lpstr>
      <vt:lpstr>Клинични прояви: алкохолни епилептични припадъци („rum fits”)</vt:lpstr>
      <vt:lpstr>Клинични прояви: психотично разстройство (алкохолна халюциноза)</vt:lpstr>
      <vt:lpstr>Клинични прояви: усложнения на хроничната алкохолна употреба</vt:lpstr>
      <vt:lpstr>Клинични прояви: усложнения на хроничната алкохолна употреба</vt:lpstr>
      <vt:lpstr>Диагноза</vt:lpstr>
      <vt:lpstr>Лечение: алкохолна зависимост</vt:lpstr>
      <vt:lpstr>Лечение: алкохолна абстиненция (детоксикация)</vt:lpstr>
      <vt:lpstr>Лечение: алкохолна абстиненция (детоксикация)</vt:lpstr>
      <vt:lpstr>Лечение: алкохолна абстиненция (детоксикация)</vt:lpstr>
      <vt:lpstr>Лечение: алкохолна абстиненция (детоксикация)</vt:lpstr>
      <vt:lpstr>Лечение: алкохолен делир</vt:lpstr>
      <vt:lpstr>Лечение: алкохолно психотично разстройство (халюциноза)</vt:lpstr>
      <vt:lpstr>Лечение: превенция на релапс</vt:lpstr>
      <vt:lpstr>Лечение: превенция на релапс</vt:lpstr>
      <vt:lpstr>Прогноза</vt:lpstr>
      <vt:lpstr>Разстройства дължащи се на употреба на никотин</vt:lpstr>
      <vt:lpstr>Разстройства дължащи се на употреба на никотин</vt:lpstr>
      <vt:lpstr>Разстройства дължащи се на употреба на никотин</vt:lpstr>
      <vt:lpstr>Разстройства дължащи се на употреба на никотин</vt:lpstr>
      <vt:lpstr>Разстройства дължащи се на употреба на никотин</vt:lpstr>
      <vt:lpstr>Канабиноиди</vt:lpstr>
      <vt:lpstr>Канабиноиди</vt:lpstr>
      <vt:lpstr>Канабиноиди</vt:lpstr>
      <vt:lpstr>Канабиноиди</vt:lpstr>
      <vt:lpstr>Канабиноиди</vt:lpstr>
      <vt:lpstr>Канабиноиди - лечение</vt:lpstr>
      <vt:lpstr>Опиоиди</vt:lpstr>
      <vt:lpstr>Опиоиди</vt:lpstr>
      <vt:lpstr>Опиоиди</vt:lpstr>
      <vt:lpstr>Опиоиди</vt:lpstr>
      <vt:lpstr>Опиоиди</vt:lpstr>
      <vt:lpstr>Опиоиди – лечение на острата интоксикация</vt:lpstr>
      <vt:lpstr>Опиоиди - детоксикация</vt:lpstr>
      <vt:lpstr>Опиоиди - терапия</vt:lpstr>
      <vt:lpstr>Опиоиди - лечение</vt:lpstr>
      <vt:lpstr>Кокаин и други стимуланти</vt:lpstr>
      <vt:lpstr>Кокаин - фармакология</vt:lpstr>
      <vt:lpstr>Амфетамини и кокаин – остра интоксикация</vt:lpstr>
      <vt:lpstr>Амфетамини и кокаин – вредна употреба</vt:lpstr>
      <vt:lpstr>Амфетамини и кокаин – синдром на зависимост</vt:lpstr>
      <vt:lpstr>Основни клинични диагнози – абстинентен синдром</vt:lpstr>
      <vt:lpstr>Амфетамини и амфетаминов тип стимуланти - протичане </vt:lpstr>
      <vt:lpstr>Лечение – остра интоксикация</vt:lpstr>
      <vt:lpstr>Лечение – остра интоксикация</vt:lpstr>
      <vt:lpstr>Лечение – остра интоксикация</vt:lpstr>
      <vt:lpstr>Лечение – абстинентен синдром</vt:lpstr>
      <vt:lpstr>Лечение в дългосрочен аспект</vt:lpstr>
      <vt:lpstr>Лечение в дългосрочен аспект</vt:lpstr>
      <vt:lpstr>Халюциногени - фармакология</vt:lpstr>
      <vt:lpstr>Халюциногени - фармакология</vt:lpstr>
      <vt:lpstr>Основни клинични диагнози – остра интоксикация</vt:lpstr>
      <vt:lpstr>Основни клинични диагнози – късно появили се разстройства и органично разстройство на личността</vt:lpstr>
      <vt:lpstr>Халюциногени - лечение</vt:lpstr>
      <vt:lpstr>Халюциногени - лечение</vt:lpstr>
    </vt:vector>
  </TitlesOfParts>
  <Company>Home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ТРЕВОЖНИ РАЗСТРОЙСТВА – ОПРЕДЕЛЕНИЕ, ЕПИДЕМИОЛОГИЯ, ЕТИОПАТОГЕНЕТИЧНИ ФАКТОРИ, КЛИНИКА</dc:title>
  <dc:creator>Home PC</dc:creator>
  <cp:lastModifiedBy>Windows User</cp:lastModifiedBy>
  <cp:revision>110</cp:revision>
  <dcterms:created xsi:type="dcterms:W3CDTF">2010-04-25T15:25:30Z</dcterms:created>
  <dcterms:modified xsi:type="dcterms:W3CDTF">2020-03-22T11:35:17Z</dcterms:modified>
</cp:coreProperties>
</file>