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57" r:id="rId8"/>
    <p:sldId id="258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5442453D-29A9-4896-BFBC-2A78ADBC8899}">
          <p14:sldIdLst>
            <p14:sldId id="256"/>
            <p14:sldId id="260"/>
            <p14:sldId id="261"/>
            <p14:sldId id="263"/>
            <p14:sldId id="264"/>
            <p14:sldId id="265"/>
            <p14:sldId id="257"/>
            <p14:sldId id="258"/>
            <p14:sldId id="259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54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239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137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1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87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0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65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73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765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943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376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EC3-40B3-47F5-AFDD-22A8A3CAE0FA}" type="datetimeFigureOut">
              <a:rPr lang="bg-BG" smtClean="0"/>
              <a:t>2.12.2017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E9A-9D6C-4860-9649-7D6A9B03DA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75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Поведение при пациенти с психомоторна възбуда, </a:t>
            </a:r>
            <a:r>
              <a:rPr lang="bg-BG" b="1" dirty="0" smtClean="0"/>
              <a:t>силна тревожност, агресия, </a:t>
            </a:r>
            <a:r>
              <a:rPr lang="bg-BG" b="1" smtClean="0"/>
              <a:t>суицидни идеи/поведение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Доц. Д-р Калоян Стойчев, </a:t>
            </a:r>
            <a:r>
              <a:rPr lang="bg-BG" dirty="0" err="1" smtClean="0"/>
              <a:t>д.м</a:t>
            </a:r>
            <a:r>
              <a:rPr lang="bg-BG" dirty="0" smtClean="0"/>
              <a:t>.</a:t>
            </a:r>
          </a:p>
          <a:p>
            <a:r>
              <a:rPr lang="bg-BG" dirty="0" smtClean="0"/>
              <a:t>Катедра „Психиатрия и медицинска психология“, МУ-Плевен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58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461554"/>
            <a:ext cx="10178743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9" y="653016"/>
            <a:ext cx="10139401" cy="55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9" y="636933"/>
            <a:ext cx="10242601" cy="55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9" y="646583"/>
            <a:ext cx="10139401" cy="5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5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9" y="688400"/>
            <a:ext cx="10139401" cy="5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9" y="653016"/>
            <a:ext cx="10191001" cy="55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9" y="646583"/>
            <a:ext cx="10165201" cy="5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9" y="595116"/>
            <a:ext cx="10165201" cy="56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9" y="617633"/>
            <a:ext cx="10216801" cy="5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9" y="617633"/>
            <a:ext cx="10242601" cy="5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>
            <a:normAutofit fontScale="92500" lnSpcReduction="10000"/>
          </a:bodyPr>
          <a:lstStyle/>
          <a:p>
            <a:r>
              <a:rPr lang="bg-BG" altLang="bg-BG" dirty="0" smtClean="0"/>
              <a:t>Въпреки че преобладаващия брой психиатрични пациенти не са опасно агресивни, 5-10% от тях могат да покажат тежка агресия, особено в острите стадии на болестта. </a:t>
            </a:r>
            <a:endParaRPr lang="en-US" altLang="bg-BG" dirty="0" smtClean="0"/>
          </a:p>
          <a:p>
            <a:r>
              <a:rPr lang="bg-BG" altLang="bg-BG" dirty="0" smtClean="0"/>
              <a:t>Най-честите причини за психомоторна възбуда са: 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Органични психични разстройства:</a:t>
            </a:r>
            <a:r>
              <a:rPr lang="en-US" altLang="bg-BG" dirty="0" smtClean="0"/>
              <a:t>Organic psychiatric disorder</a:t>
            </a:r>
            <a:r>
              <a:rPr lang="bg-BG" altLang="bg-BG" dirty="0" smtClean="0"/>
              <a:t>с</a:t>
            </a:r>
          </a:p>
          <a:p>
            <a:pPr lvl="2"/>
            <a:r>
              <a:rPr lang="bg-BG" altLang="bg-BG" dirty="0" err="1" smtClean="0"/>
              <a:t>Делир</a:t>
            </a:r>
            <a:endParaRPr lang="bg-BG" altLang="bg-BG" dirty="0" smtClean="0"/>
          </a:p>
          <a:p>
            <a:pPr lvl="2"/>
            <a:r>
              <a:rPr lang="bg-BG" altLang="bg-BG" dirty="0" err="1" smtClean="0"/>
              <a:t>Деменция</a:t>
            </a:r>
            <a:endParaRPr lang="bg-BG" altLang="bg-BG" dirty="0" smtClean="0"/>
          </a:p>
          <a:p>
            <a:pPr lvl="2"/>
            <a:r>
              <a:rPr lang="en-US" altLang="bg-BG" dirty="0" smtClean="0"/>
              <a:t>Wernicke-</a:t>
            </a:r>
            <a:r>
              <a:rPr lang="en-US" altLang="bg-BG" dirty="0" err="1" smtClean="0"/>
              <a:t>Korsakoff</a:t>
            </a:r>
            <a:r>
              <a:rPr lang="bg-BG" altLang="bg-BG" dirty="0"/>
              <a:t> </a:t>
            </a:r>
            <a:r>
              <a:rPr lang="bg-BG" altLang="bg-BG" dirty="0" smtClean="0"/>
              <a:t>синдром</a:t>
            </a:r>
          </a:p>
          <a:p>
            <a:pPr lvl="1"/>
            <a:r>
              <a:rPr lang="bg-BG" altLang="bg-BG" dirty="0" smtClean="0"/>
              <a:t>Неорганични психични разстройства:</a:t>
            </a:r>
          </a:p>
          <a:p>
            <a:pPr lvl="2"/>
            <a:r>
              <a:rPr lang="bg-BG" altLang="bg-BG" dirty="0" smtClean="0"/>
              <a:t>Шизофрения и други </a:t>
            </a:r>
            <a:r>
              <a:rPr lang="bg-BG" altLang="bg-BG" dirty="0" err="1" smtClean="0"/>
              <a:t>психотични</a:t>
            </a:r>
            <a:r>
              <a:rPr lang="bg-BG" altLang="bg-BG" dirty="0" smtClean="0"/>
              <a:t> разстройства</a:t>
            </a:r>
          </a:p>
          <a:p>
            <a:pPr lvl="3"/>
            <a:r>
              <a:rPr lang="bg-BG" altLang="bg-BG" dirty="0" err="1" smtClean="0"/>
              <a:t>Шизофреноформно</a:t>
            </a:r>
            <a:r>
              <a:rPr lang="bg-BG" altLang="bg-BG" dirty="0" smtClean="0"/>
              <a:t> разстройство</a:t>
            </a:r>
          </a:p>
          <a:p>
            <a:pPr lvl="3"/>
            <a:r>
              <a:rPr lang="bg-BG" altLang="bg-BG" dirty="0" err="1" smtClean="0"/>
              <a:t>Кататонна</a:t>
            </a:r>
            <a:r>
              <a:rPr lang="bg-BG" altLang="bg-BG" dirty="0" smtClean="0"/>
              <a:t> шизофрения</a:t>
            </a:r>
          </a:p>
          <a:p>
            <a:pPr lvl="3"/>
            <a:r>
              <a:rPr lang="bg-BG" altLang="bg-BG" dirty="0" err="1" smtClean="0"/>
              <a:t>Параноидна</a:t>
            </a:r>
            <a:r>
              <a:rPr lang="bg-BG" altLang="bg-BG" dirty="0" smtClean="0"/>
              <a:t> шизофрения</a:t>
            </a:r>
          </a:p>
          <a:p>
            <a:pPr lvl="3"/>
            <a:r>
              <a:rPr lang="bg-BG" altLang="bg-BG" dirty="0" smtClean="0"/>
              <a:t>Остри и преходни </a:t>
            </a:r>
            <a:r>
              <a:rPr lang="bg-BG" altLang="bg-BG" dirty="0" err="1" smtClean="0"/>
              <a:t>психотични</a:t>
            </a:r>
            <a:r>
              <a:rPr lang="bg-BG" altLang="bg-BG" dirty="0" smtClean="0"/>
              <a:t> разстройства</a:t>
            </a:r>
          </a:p>
          <a:p>
            <a:pPr lvl="1"/>
            <a:endParaRPr lang="bg-BG" altLang="bg-BG" dirty="0" smtClean="0"/>
          </a:p>
        </p:txBody>
      </p:sp>
      <p:sp>
        <p:nvSpPr>
          <p:cNvPr id="29699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600" b="1" dirty="0" smtClean="0"/>
              <a:t>Пациенти с психомоторна възбуда и/или агресия</a:t>
            </a:r>
            <a:endParaRPr lang="bg-BG" alt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3652179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9" y="617633"/>
            <a:ext cx="10242601" cy="5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9" y="579033"/>
            <a:ext cx="10216801" cy="56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9" y="633716"/>
            <a:ext cx="10216801" cy="55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9" y="617633"/>
            <a:ext cx="10191001" cy="5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99" y="595116"/>
            <a:ext cx="10087801" cy="56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9" y="611200"/>
            <a:ext cx="10242601" cy="56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1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9" y="607983"/>
            <a:ext cx="10139401" cy="56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9" y="640150"/>
            <a:ext cx="10165201" cy="55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9" y="601550"/>
            <a:ext cx="10139401" cy="56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3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bg-BG" altLang="bg-BG" dirty="0" smtClean="0"/>
              <a:t>Мания</a:t>
            </a:r>
            <a:r>
              <a:rPr lang="en-US" altLang="bg-BG" dirty="0" smtClean="0"/>
              <a:t>: </a:t>
            </a:r>
            <a:r>
              <a:rPr lang="bg-BG" altLang="bg-BG" dirty="0" smtClean="0"/>
              <a:t> въпреки че психомоторната възбуда е честа при тези пациенти, обикновено изблици на агресия се проявяват само при възпрепятстване на изпълнението на планувани дейности, или при наличие на раздразнителност/</a:t>
            </a:r>
            <a:r>
              <a:rPr lang="bg-BG" altLang="bg-BG" dirty="0" err="1" smtClean="0"/>
              <a:t>дисфория</a:t>
            </a:r>
            <a:r>
              <a:rPr lang="bg-BG" altLang="bg-BG" dirty="0" smtClean="0"/>
              <a:t> (т. нар. </a:t>
            </a:r>
            <a:r>
              <a:rPr lang="bg-BG" altLang="bg-BG" dirty="0" err="1" smtClean="0"/>
              <a:t>дисфорична</a:t>
            </a:r>
            <a:r>
              <a:rPr lang="bg-BG" altLang="bg-BG" dirty="0" smtClean="0"/>
              <a:t> мания или смесени </a:t>
            </a:r>
            <a:r>
              <a:rPr lang="bg-BG" altLang="bg-BG" dirty="0" err="1" smtClean="0"/>
              <a:t>епиоди</a:t>
            </a:r>
            <a:r>
              <a:rPr lang="bg-BG" altLang="bg-BG" dirty="0" smtClean="0"/>
              <a:t>). </a:t>
            </a:r>
          </a:p>
          <a:p>
            <a:pPr lvl="1"/>
            <a:r>
              <a:rPr lang="bg-BG" altLang="bg-BG" dirty="0" smtClean="0"/>
              <a:t>Депресия: </a:t>
            </a:r>
            <a:r>
              <a:rPr lang="bg-BG" altLang="bg-BG" dirty="0" err="1" smtClean="0"/>
              <a:t>ажитианата</a:t>
            </a:r>
            <a:r>
              <a:rPr lang="bg-BG" altLang="bg-BG" dirty="0" smtClean="0"/>
              <a:t> депресия може да се прояви с психомоторна възбуда</a:t>
            </a:r>
          </a:p>
          <a:p>
            <a:pPr lvl="1"/>
            <a:r>
              <a:rPr lang="bg-BG" altLang="bg-BG" dirty="0" smtClean="0"/>
              <a:t>Разстройства дължащи се на употреба на алкохол и други психоактивни вещества:</a:t>
            </a:r>
          </a:p>
          <a:p>
            <a:pPr lvl="2"/>
            <a:r>
              <a:rPr lang="bg-BG" altLang="bg-BG" dirty="0" smtClean="0"/>
              <a:t>Интоксикация</a:t>
            </a:r>
          </a:p>
          <a:p>
            <a:pPr lvl="2"/>
            <a:r>
              <a:rPr lang="bg-BG" altLang="bg-BG" dirty="0" smtClean="0"/>
              <a:t>Абстиненция</a:t>
            </a:r>
          </a:p>
          <a:p>
            <a:pPr lvl="2"/>
            <a:r>
              <a:rPr lang="bg-BG" altLang="bg-BG" dirty="0" err="1" smtClean="0"/>
              <a:t>Коморбидни</a:t>
            </a:r>
            <a:r>
              <a:rPr lang="bg-BG" altLang="bg-BG" dirty="0" smtClean="0"/>
              <a:t> психиатрични </a:t>
            </a:r>
            <a:r>
              <a:rPr lang="bg-BG" altLang="bg-BG" dirty="0" err="1" smtClean="0"/>
              <a:t>разстойства</a:t>
            </a:r>
            <a:r>
              <a:rPr lang="bg-BG" altLang="bg-BG" dirty="0" smtClean="0"/>
              <a:t> (напр. </a:t>
            </a:r>
            <a:r>
              <a:rPr lang="bg-BG" altLang="bg-BG" dirty="0" err="1" smtClean="0"/>
              <a:t>алкохлна</a:t>
            </a:r>
            <a:r>
              <a:rPr lang="bg-BG" altLang="bg-BG" dirty="0" smtClean="0"/>
              <a:t> зависимост и </a:t>
            </a:r>
            <a:r>
              <a:rPr lang="bg-BG" altLang="bg-BG" dirty="0" err="1" smtClean="0"/>
              <a:t>биполарно</a:t>
            </a:r>
            <a:r>
              <a:rPr lang="bg-BG" altLang="bg-BG" dirty="0" smtClean="0"/>
              <a:t> разстройство у един и същ пациент)</a:t>
            </a:r>
          </a:p>
          <a:p>
            <a:pPr lvl="1"/>
            <a:endParaRPr lang="bg-BG" altLang="bg-BG" dirty="0" smtClean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bg-BG" altLang="bg-BG" sz="3600" b="1" dirty="0" smtClean="0"/>
              <a:t>Пациенти с психомоторна възбуда и/или агресия</a:t>
            </a:r>
            <a:endParaRPr lang="bg-BG" alt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179428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50126" y="1690688"/>
            <a:ext cx="8689204" cy="4944381"/>
          </a:xfrm>
        </p:spPr>
        <p:txBody>
          <a:bodyPr>
            <a:normAutofit/>
          </a:bodyPr>
          <a:lstStyle/>
          <a:p>
            <a:pPr lvl="1"/>
            <a:r>
              <a:rPr lang="bg-BG" altLang="bg-BG" dirty="0" smtClean="0"/>
              <a:t>Епилепсия</a:t>
            </a:r>
            <a:endParaRPr lang="en-US" altLang="bg-BG" dirty="0" smtClean="0"/>
          </a:p>
          <a:p>
            <a:pPr lvl="2"/>
            <a:r>
              <a:rPr lang="bg-BG" altLang="bg-BG" dirty="0" smtClean="0"/>
              <a:t>Комплексни парциални припадъци</a:t>
            </a:r>
            <a:endParaRPr lang="en-US" altLang="bg-BG" dirty="0" smtClean="0"/>
          </a:p>
          <a:p>
            <a:pPr lvl="2"/>
            <a:r>
              <a:rPr lang="bg-BG" altLang="bg-BG" dirty="0" err="1" smtClean="0"/>
              <a:t>Постприпадъчна</a:t>
            </a:r>
            <a:r>
              <a:rPr lang="bg-BG" altLang="bg-BG" dirty="0" smtClean="0"/>
              <a:t> обърканост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Остри стресови реакции, вкл. реактивни </a:t>
            </a:r>
            <a:r>
              <a:rPr lang="bg-BG" altLang="bg-BG" dirty="0" err="1" smtClean="0"/>
              <a:t>психотични</a:t>
            </a:r>
            <a:r>
              <a:rPr lang="bg-BG" altLang="bg-BG" dirty="0" smtClean="0"/>
              <a:t> състояния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Тревожни разстройства</a:t>
            </a:r>
            <a:endParaRPr lang="en-US" altLang="bg-BG" dirty="0" smtClean="0"/>
          </a:p>
          <a:p>
            <a:pPr lvl="2"/>
            <a:r>
              <a:rPr lang="bg-BG" altLang="bg-BG" dirty="0" smtClean="0"/>
              <a:t>Паническо разстройство с или без </a:t>
            </a:r>
            <a:r>
              <a:rPr lang="bg-BG" altLang="bg-BG" dirty="0" err="1" smtClean="0"/>
              <a:t>агорафобия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Импулсивно агресивно поведение</a:t>
            </a:r>
            <a:endParaRPr lang="en-US" altLang="bg-BG" dirty="0" smtClean="0"/>
          </a:p>
          <a:p>
            <a:pPr lvl="2"/>
            <a:r>
              <a:rPr lang="bg-BG" altLang="bg-BG" dirty="0" smtClean="0"/>
              <a:t>Гранично </a:t>
            </a:r>
            <a:r>
              <a:rPr lang="bg-BG" altLang="bg-BG" dirty="0" err="1" smtClean="0"/>
              <a:t>личностово</a:t>
            </a:r>
            <a:r>
              <a:rPr lang="bg-BG" altLang="bg-BG" dirty="0" smtClean="0"/>
              <a:t> разстройство</a:t>
            </a:r>
          </a:p>
          <a:p>
            <a:pPr lvl="2"/>
            <a:r>
              <a:rPr lang="bg-BG" altLang="bg-BG" dirty="0" smtClean="0"/>
              <a:t>Антисоциално </a:t>
            </a:r>
            <a:r>
              <a:rPr lang="bg-BG" altLang="bg-BG" dirty="0" err="1" smtClean="0"/>
              <a:t>личностово</a:t>
            </a:r>
            <a:r>
              <a:rPr lang="bg-BG" altLang="bg-BG" dirty="0" smtClean="0"/>
              <a:t> разстройство</a:t>
            </a:r>
            <a:endParaRPr lang="en-US" altLang="bg-BG" dirty="0" smtClean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bg-BG" altLang="bg-BG" sz="3600" b="1" dirty="0" smtClean="0"/>
              <a:t>Пациенти с психомоторна възбуда и/или агресия</a:t>
            </a:r>
            <a:endParaRPr lang="bg-BG" alt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422768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bg-BG" dirty="0" smtClean="0"/>
              <a:t>Мерките, които могат да се </a:t>
            </a:r>
            <a:r>
              <a:rPr lang="bg-BG" altLang="bg-BG" dirty="0" err="1" smtClean="0"/>
              <a:t>предриемата</a:t>
            </a:r>
            <a:r>
              <a:rPr lang="bg-BG" altLang="bg-BG" dirty="0" smtClean="0"/>
              <a:t> при психомоторна възбуда са: </a:t>
            </a:r>
            <a:endParaRPr lang="en-US" altLang="bg-BG" dirty="0"/>
          </a:p>
          <a:p>
            <a:pPr lvl="1"/>
            <a:r>
              <a:rPr lang="bg-BG" altLang="bg-BG" sz="2600" i="1" dirty="0" smtClean="0"/>
              <a:t>Вербално успокояване</a:t>
            </a:r>
            <a:r>
              <a:rPr lang="en-US" altLang="bg-BG" sz="2600" dirty="0" smtClean="0"/>
              <a:t>: </a:t>
            </a:r>
            <a:r>
              <a:rPr lang="bg-BG" altLang="bg-BG" sz="2600" dirty="0" smtClean="0"/>
              <a:t>в спешните случаи то рядко помага, но задължително трябва да се опита като първа мярка.</a:t>
            </a:r>
            <a:endParaRPr lang="en-US" altLang="bg-BG" sz="2600" dirty="0"/>
          </a:p>
          <a:p>
            <a:pPr lvl="1"/>
            <a:r>
              <a:rPr lang="bg-BG" altLang="bg-BG" sz="2600" i="1" dirty="0" err="1" smtClean="0"/>
              <a:t>Седация</a:t>
            </a:r>
            <a:r>
              <a:rPr lang="en-US" altLang="bg-BG" sz="2600" dirty="0" smtClean="0"/>
              <a:t>: </a:t>
            </a:r>
            <a:r>
              <a:rPr lang="en-US" altLang="bg-BG" sz="2600" dirty="0"/>
              <a:t>Diazepam 5-10 mg </a:t>
            </a:r>
            <a:r>
              <a:rPr lang="bg-BG" altLang="bg-BG" sz="2600" dirty="0" smtClean="0"/>
              <a:t>бавно </a:t>
            </a:r>
            <a:r>
              <a:rPr lang="bg-BG" altLang="bg-BG" sz="2600" dirty="0" err="1" smtClean="0"/>
              <a:t>вензно</a:t>
            </a:r>
            <a:r>
              <a:rPr lang="bg-BG" altLang="bg-BG" sz="2600" dirty="0" smtClean="0"/>
              <a:t> (или </a:t>
            </a:r>
            <a:r>
              <a:rPr lang="bg-BG" altLang="bg-BG" sz="2600" dirty="0" err="1" smtClean="0"/>
              <a:t>лоразепам</a:t>
            </a:r>
            <a:r>
              <a:rPr lang="bg-BG" altLang="bg-BG" sz="2600" dirty="0" smtClean="0"/>
              <a:t> 1-2</a:t>
            </a:r>
            <a:r>
              <a:rPr lang="en-US" altLang="bg-BG" sz="2600" dirty="0" smtClean="0"/>
              <a:t> </a:t>
            </a:r>
            <a:r>
              <a:rPr lang="en-US" altLang="bg-BG" sz="2600" dirty="0"/>
              <a:t>mg </a:t>
            </a:r>
            <a:r>
              <a:rPr lang="bg-BG" altLang="bg-BG" sz="2600" dirty="0" smtClean="0"/>
              <a:t>бавно </a:t>
            </a:r>
            <a:r>
              <a:rPr lang="bg-BG" altLang="bg-BG" sz="2600" dirty="0" err="1" smtClean="0"/>
              <a:t>вензно</a:t>
            </a:r>
            <a:r>
              <a:rPr lang="en-US" altLang="bg-BG" sz="2600" dirty="0" smtClean="0"/>
              <a:t>). </a:t>
            </a:r>
            <a:r>
              <a:rPr lang="bg-BG" altLang="bg-BG" sz="2600" dirty="0" smtClean="0"/>
              <a:t>При наличие на </a:t>
            </a:r>
            <a:r>
              <a:rPr lang="bg-BG" altLang="bg-BG" sz="2600" dirty="0" err="1" smtClean="0"/>
              <a:t>психотични</a:t>
            </a:r>
            <a:r>
              <a:rPr lang="bg-BG" altLang="bg-BG" sz="2600" dirty="0" smtClean="0"/>
              <a:t> симптоми се прилагат 5-10 мг </a:t>
            </a:r>
            <a:r>
              <a:rPr lang="bg-BG" altLang="bg-BG" sz="2600" dirty="0" err="1" smtClean="0"/>
              <a:t>халоперидол</a:t>
            </a:r>
            <a:r>
              <a:rPr lang="bg-BG" altLang="bg-BG" sz="2600" dirty="0" smtClean="0"/>
              <a:t> </a:t>
            </a:r>
            <a:r>
              <a:rPr lang="en-US" altLang="bg-BG" sz="2600" dirty="0" err="1" smtClean="0"/>
              <a:t>i.m</a:t>
            </a:r>
            <a:r>
              <a:rPr lang="en-US" altLang="bg-BG" sz="2600" dirty="0" smtClean="0"/>
              <a:t>. </a:t>
            </a:r>
            <a:r>
              <a:rPr lang="bg-BG" altLang="bg-BG" sz="2600" dirty="0" smtClean="0"/>
              <a:t>С или без </a:t>
            </a:r>
            <a:r>
              <a:rPr lang="bg-BG" altLang="bg-BG" sz="2600" dirty="0" err="1" smtClean="0"/>
              <a:t>диазепам</a:t>
            </a:r>
            <a:r>
              <a:rPr lang="bg-BG" altLang="bg-BG" sz="2600" dirty="0" smtClean="0"/>
              <a:t> 5-10 мг или </a:t>
            </a:r>
            <a:r>
              <a:rPr lang="bg-BG" altLang="bg-BG" sz="2600" dirty="0" err="1" smtClean="0"/>
              <a:t>хлоразин</a:t>
            </a:r>
            <a:r>
              <a:rPr lang="bg-BG" altLang="bg-BG" sz="2600" dirty="0" smtClean="0"/>
              <a:t> 50-100 мг. Ако възбудата не е толкова тежка, пероралните </a:t>
            </a:r>
            <a:r>
              <a:rPr lang="bg-BG" altLang="bg-BG" sz="2600" dirty="0" err="1" smtClean="0"/>
              <a:t>антипсихотици</a:t>
            </a:r>
            <a:r>
              <a:rPr lang="bg-BG" altLang="bg-BG" sz="2600" dirty="0" smtClean="0"/>
              <a:t> са за предпочитане, особено при пациенти, които никога преди това не са получавали </a:t>
            </a:r>
            <a:r>
              <a:rPr lang="bg-BG" altLang="bg-BG" sz="2600" dirty="0" err="1" smtClean="0"/>
              <a:t>невролептична</a:t>
            </a:r>
            <a:r>
              <a:rPr lang="bg-BG" altLang="bg-BG" sz="2600" dirty="0" smtClean="0"/>
              <a:t> терапия. </a:t>
            </a:r>
            <a:endParaRPr lang="bg-BG" altLang="bg-BG" sz="2600" dirty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bg-BG" altLang="bg-BG" sz="3600" b="1" dirty="0" smtClean="0"/>
              <a:t>Пациенти с психомоторна възбуда и/или агресия</a:t>
            </a:r>
            <a:endParaRPr lang="bg-BG" alt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297404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bg-BG" altLang="bg-BG" sz="2700" i="1" dirty="0" smtClean="0"/>
              <a:t>Физическо ограничаване</a:t>
            </a:r>
            <a:r>
              <a:rPr lang="en-US" altLang="bg-BG" sz="2700" dirty="0" smtClean="0"/>
              <a:t>: </a:t>
            </a:r>
            <a:r>
              <a:rPr lang="bg-BG" altLang="bg-BG" sz="2700" dirty="0" smtClean="0"/>
              <a:t>то винаги следва да е последно средство на избор, но когато се налага, използването му не трябва да се бави. Винаги трябва да се прилага по възможно най-хуманния начин, по възможност след информиране на съответните компетентни лица (близки, родители, настойници и др.). Когато е възможно е добре да се вземе предвид и второ мнение от друг психиатричен специалист, преди да се прибегне до физическо ограничаване. </a:t>
            </a:r>
            <a:endParaRPr lang="en-US" altLang="bg-BG" sz="2700" dirty="0" smtClean="0"/>
          </a:p>
          <a:p>
            <a:pPr lvl="1"/>
            <a:r>
              <a:rPr lang="bg-BG" altLang="bg-BG" sz="2700" i="1" dirty="0" smtClean="0"/>
              <a:t>Физическото ограничаване </a:t>
            </a:r>
            <a:r>
              <a:rPr lang="bg-BG" altLang="bg-BG" sz="2700" dirty="0" smtClean="0"/>
              <a:t>обикновено се последва от принудителна хоспитализация и </a:t>
            </a:r>
            <a:r>
              <a:rPr lang="bg-BG" altLang="bg-BG" sz="2700" dirty="0" err="1" smtClean="0"/>
              <a:t>парентерална</a:t>
            </a:r>
            <a:r>
              <a:rPr lang="bg-BG" altLang="bg-BG" sz="2700" dirty="0" smtClean="0"/>
              <a:t> </a:t>
            </a:r>
            <a:r>
              <a:rPr lang="bg-BG" altLang="bg-BG" sz="2700" dirty="0" err="1" smtClean="0"/>
              <a:t>медикация</a:t>
            </a:r>
            <a:r>
              <a:rPr lang="bg-BG" altLang="bg-BG" sz="2700" dirty="0" smtClean="0"/>
              <a:t>. Рядко се налага продължаването му за повече от няколко часа и снемането му трябва да стане при първа възможност. </a:t>
            </a:r>
            <a:endParaRPr lang="bg-BG" altLang="bg-BG" sz="2700" dirty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bg-BG" altLang="bg-BG" sz="3600" b="1" dirty="0" smtClean="0"/>
              <a:t>Пациенти с психомоторна възбуда и/или агресия</a:t>
            </a:r>
            <a:endParaRPr lang="bg-BG" alt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105049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Грижа за пациенти с </a:t>
            </a:r>
            <a:r>
              <a:rPr lang="bg-BG" b="1" dirty="0" err="1" smtClean="0"/>
              <a:t>фикасация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Физическото ограничения (</a:t>
            </a:r>
            <a:r>
              <a:rPr lang="bg-BG" dirty="0" err="1" smtClean="0"/>
              <a:t>фиксация</a:t>
            </a:r>
            <a:r>
              <a:rPr lang="bg-BG" dirty="0" smtClean="0"/>
              <a:t>) е медицинска процедура, която цели да ограничи физическите движения на пациент с тежка психомоторна възбуда или агресия с оглед сигурността на персонала и самия пациент. </a:t>
            </a:r>
          </a:p>
          <a:p>
            <a:r>
              <a:rPr lang="bg-BG" dirty="0" err="1" smtClean="0"/>
              <a:t>Фиксацията</a:t>
            </a:r>
            <a:r>
              <a:rPr lang="bg-BG" dirty="0" smtClean="0"/>
              <a:t> дава възможност за изпълняване на лечебни и диагностични манипулации без опасност от непредвидени действия от страна на пациента. </a:t>
            </a:r>
          </a:p>
          <a:p>
            <a:r>
              <a:rPr lang="bg-BG" dirty="0" err="1" smtClean="0"/>
              <a:t>Фиксацията</a:t>
            </a:r>
            <a:r>
              <a:rPr lang="bg-BG" dirty="0" smtClean="0"/>
              <a:t> не трябва да се използва като замяна на наблюдението и грижите. </a:t>
            </a:r>
          </a:p>
        </p:txBody>
      </p:sp>
    </p:spTree>
    <p:extLst>
      <p:ext uri="{BB962C8B-B14F-4D97-AF65-F5344CB8AC3E}">
        <p14:creationId xmlns:p14="http://schemas.microsoft.com/office/powerpoint/2010/main" val="118145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След като целта на процедурата е отразена в И.З. от лекар, се преминава към изпълнението и.</a:t>
            </a:r>
          </a:p>
          <a:p>
            <a:r>
              <a:rPr lang="bg-BG" dirty="0" err="1" smtClean="0"/>
              <a:t>Фиксацията</a:t>
            </a:r>
            <a:r>
              <a:rPr lang="bg-BG" dirty="0" smtClean="0"/>
              <a:t> се осъществява от екип (лекар, мед. сестра/фелдшер и помощен персонал), които имат съответната теоретична и практическа подготовка.</a:t>
            </a:r>
          </a:p>
          <a:p>
            <a:r>
              <a:rPr lang="bg-BG" dirty="0" smtClean="0"/>
              <a:t>В условията на остро отделение най-често се използва </a:t>
            </a:r>
            <a:r>
              <a:rPr lang="bg-BG" dirty="0" err="1" smtClean="0"/>
              <a:t>фиксация</a:t>
            </a:r>
            <a:r>
              <a:rPr lang="bg-BG" dirty="0" smtClean="0"/>
              <a:t> на четирите крайника със специални за целта маншони. При необходимост и по преценка на лекаря през гърдите на пациента се поставя колан за </a:t>
            </a:r>
            <a:r>
              <a:rPr lang="bg-BG" dirty="0" err="1" smtClean="0"/>
              <a:t>фиксация</a:t>
            </a:r>
            <a:r>
              <a:rPr lang="bg-BG" dirty="0" smtClean="0"/>
              <a:t>. </a:t>
            </a:r>
          </a:p>
          <a:p>
            <a:r>
              <a:rPr lang="bg-BG" dirty="0" smtClean="0"/>
              <a:t>Бременните се поставят на лявата половина на тялото като под дясното бедро се поставя възглавница, за да се предотврати смущение в </a:t>
            </a:r>
            <a:r>
              <a:rPr lang="bg-BG" dirty="0" err="1" smtClean="0"/>
              <a:t>кръвообръщението</a:t>
            </a:r>
            <a:r>
              <a:rPr lang="bg-BG" dirty="0" smtClean="0"/>
              <a:t> в коремната аорта.  </a:t>
            </a:r>
            <a:endParaRPr lang="bg-BG" dirty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 b="1" dirty="0" smtClean="0"/>
              <a:t>Грижа за пациенти с </a:t>
            </a:r>
            <a:r>
              <a:rPr lang="bg-BG" b="1" dirty="0" err="1" smtClean="0"/>
              <a:t>фикасация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18109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 фиксирания пациент трябва разбираемо да се обясни, че това се прави в негов интерес, за неговата и на околните безопасност, че за него ще се грижат и наблюдават и когато може да управлява действията си сам, ще бъде </a:t>
            </a:r>
            <a:r>
              <a:rPr lang="bg-BG" dirty="0" err="1" smtClean="0"/>
              <a:t>разфиксиран</a:t>
            </a:r>
            <a:r>
              <a:rPr lang="bg-BG" dirty="0" smtClean="0"/>
              <a:t>.</a:t>
            </a:r>
          </a:p>
          <a:p>
            <a:r>
              <a:rPr lang="bg-BG" dirty="0" smtClean="0"/>
              <a:t>Положението на тялото на фиксирания пациент трябва периодично да се променя чрез обръщане от медицинската сестра/акушерка и помощен персонал.</a:t>
            </a:r>
          </a:p>
          <a:p>
            <a:r>
              <a:rPr lang="bg-BG" dirty="0" smtClean="0"/>
              <a:t>Медицинската сестра/акушерка подпомага фиксирания пациент при хранене и прием на лекарства </a:t>
            </a:r>
            <a:r>
              <a:rPr lang="bg-BG" smtClean="0"/>
              <a:t>и течности.</a:t>
            </a:r>
            <a:endParaRPr lang="bg-BG" dirty="0" smtClean="0"/>
          </a:p>
          <a:p>
            <a:endParaRPr lang="bg-BG" dirty="0" smtClean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 b="1" dirty="0" smtClean="0"/>
              <a:t>Грижа за пациенти с </a:t>
            </a:r>
            <a:r>
              <a:rPr lang="bg-BG" b="1" dirty="0" err="1" smtClean="0"/>
              <a:t>фикасация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767732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713</Words>
  <Application>Microsoft Office PowerPoint</Application>
  <PresentationFormat>Широк екран</PresentationFormat>
  <Paragraphs>53</Paragraphs>
  <Slides>28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на Office</vt:lpstr>
      <vt:lpstr>Поведение при пациенти с психомоторна възбуда, силна тревожност, агресия, суицидни идеи/поведение</vt:lpstr>
      <vt:lpstr>Пациенти с психомоторна възбуда и/или агресия</vt:lpstr>
      <vt:lpstr>Пациенти с психомоторна възбуда и/или агресия</vt:lpstr>
      <vt:lpstr>Пациенти с психомоторна възбуда и/или агресия</vt:lpstr>
      <vt:lpstr>Пациенти с психомоторна възбуда и/или агресия</vt:lpstr>
      <vt:lpstr>Пациенти с психомоторна възбуда и/или агресия</vt:lpstr>
      <vt:lpstr>Грижа за пациенти с фикасация</vt:lpstr>
      <vt:lpstr>Грижа за пациенти с фикасация</vt:lpstr>
      <vt:lpstr>Грижа за пациенти с фикасация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при пациенти с психомоторна възбуда, агресия</dc:title>
  <dc:creator>Kaloyan Stoychev</dc:creator>
  <cp:lastModifiedBy>Kaloyan Stoychev</cp:lastModifiedBy>
  <cp:revision>24</cp:revision>
  <dcterms:created xsi:type="dcterms:W3CDTF">2017-10-08T18:42:26Z</dcterms:created>
  <dcterms:modified xsi:type="dcterms:W3CDTF">2017-12-02T18:30:19Z</dcterms:modified>
</cp:coreProperties>
</file>