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8" r:id="rId10"/>
    <p:sldId id="282" r:id="rId11"/>
    <p:sldId id="269" r:id="rId12"/>
    <p:sldId id="264" r:id="rId13"/>
    <p:sldId id="265" r:id="rId14"/>
    <p:sldId id="266" r:id="rId15"/>
    <p:sldId id="271" r:id="rId16"/>
    <p:sldId id="280" r:id="rId17"/>
    <p:sldId id="272" r:id="rId18"/>
    <p:sldId id="281" r:id="rId19"/>
    <p:sldId id="283" r:id="rId20"/>
    <p:sldId id="273" r:id="rId21"/>
    <p:sldId id="274" r:id="rId22"/>
    <p:sldId id="275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bg-BG"/>
              <a:t>Редактиране на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bg1">
                <a:shade val="80000"/>
                <a:lumMod val="108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128403" y="468835"/>
            <a:ext cx="8637073" cy="2618554"/>
          </a:xfrm>
        </p:spPr>
        <p:txBody>
          <a:bodyPr>
            <a:normAutofit/>
          </a:bodyPr>
          <a:lstStyle/>
          <a:p>
            <a:r>
              <a:rPr lang="bg-BG" i="1" dirty="0"/>
              <a:t>Цезарово сечение</a:t>
            </a:r>
            <a:br>
              <a:rPr lang="bg-BG" dirty="0"/>
            </a:br>
            <a:r>
              <a:rPr lang="en-US" dirty="0" err="1">
                <a:solidFill>
                  <a:schemeClr val="accent1"/>
                </a:solidFill>
              </a:rPr>
              <a:t>Sectio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caesarea</a:t>
            </a:r>
            <a:endParaRPr lang="bg-BG" dirty="0">
              <a:solidFill>
                <a:schemeClr val="accent1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94735" y="5184913"/>
            <a:ext cx="8637072" cy="1071095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chemeClr val="accent1"/>
                </a:solidFill>
              </a:rPr>
              <a:t>C-section </a:t>
            </a:r>
            <a:endParaRPr lang="bg-BG" sz="3600" b="1" i="1" dirty="0">
              <a:solidFill>
                <a:schemeClr val="accent1"/>
              </a:solidFill>
            </a:endParaRPr>
          </a:p>
        </p:txBody>
      </p:sp>
      <p:pic>
        <p:nvPicPr>
          <p:cNvPr id="6" name="Картина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223" y="3181136"/>
            <a:ext cx="5299778" cy="2981125"/>
          </a:xfrm>
          <a:prstGeom prst="rect">
            <a:avLst/>
          </a:prstGeom>
        </p:spPr>
      </p:pic>
      <p:sp>
        <p:nvSpPr>
          <p:cNvPr id="7" name="Текстово поле 6"/>
          <p:cNvSpPr txBox="1"/>
          <p:nvPr/>
        </p:nvSpPr>
        <p:spPr>
          <a:xfrm>
            <a:off x="1128403" y="3525079"/>
            <a:ext cx="4638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000" b="1" i="1" dirty="0" err="1">
                <a:solidFill>
                  <a:schemeClr val="accent1"/>
                </a:solidFill>
              </a:rPr>
              <a:t>Абдоминално</a:t>
            </a:r>
            <a:r>
              <a:rPr lang="bg-BG" sz="4000" b="1" i="1" dirty="0">
                <a:solidFill>
                  <a:schemeClr val="accent1"/>
                </a:solidFill>
              </a:rPr>
              <a:t> раждане</a:t>
            </a:r>
          </a:p>
        </p:txBody>
      </p:sp>
    </p:spTree>
    <p:extLst>
      <p:ext uri="{BB962C8B-B14F-4D97-AF65-F5344CB8AC3E}">
        <p14:creationId xmlns:p14="http://schemas.microsoft.com/office/powerpoint/2010/main" val="74725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5" name="Контейнер за съдържание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2887"/>
            <a:ext cx="12192000" cy="6930887"/>
          </a:xfrm>
        </p:spPr>
      </p:pic>
    </p:spTree>
    <p:extLst>
      <p:ext uri="{BB962C8B-B14F-4D97-AF65-F5344CB8AC3E}">
        <p14:creationId xmlns:p14="http://schemas.microsoft.com/office/powerpoint/2010/main" val="391127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69" y="144942"/>
            <a:ext cx="9603275" cy="1049235"/>
          </a:xfrm>
        </p:spPr>
        <p:txBody>
          <a:bodyPr/>
          <a:lstStyle/>
          <a:p>
            <a:r>
              <a:rPr lang="bg-BG" dirty="0"/>
              <a:t>Оперативна техника – цезарово сечение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7460973" y="1130973"/>
            <a:ext cx="4402839" cy="44591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I</a:t>
            </a:r>
            <a:r>
              <a:rPr lang="bg-BG" sz="1600" b="1" dirty="0"/>
              <a:t>.</a:t>
            </a:r>
            <a:r>
              <a:rPr lang="bg-BG" sz="1600" b="1" dirty="0" err="1"/>
              <a:t>Абдоминален</a:t>
            </a:r>
            <a:r>
              <a:rPr lang="bg-BG" sz="1600" b="1" dirty="0"/>
              <a:t> разрез</a:t>
            </a:r>
          </a:p>
          <a:p>
            <a:pPr marL="0" indent="0">
              <a:buNone/>
            </a:pPr>
            <a:r>
              <a:rPr lang="bg-BG" sz="1600" b="1" i="1" dirty="0"/>
              <a:t>1.Вертикален</a:t>
            </a:r>
          </a:p>
          <a:p>
            <a:pPr marL="0" indent="0">
              <a:buNone/>
            </a:pPr>
            <a:r>
              <a:rPr lang="bg-BG" sz="1600" b="1" dirty="0"/>
              <a:t>-  По - бърз</a:t>
            </a:r>
          </a:p>
          <a:p>
            <a:pPr marL="0" indent="0">
              <a:buNone/>
            </a:pPr>
            <a:r>
              <a:rPr lang="bg-BG" sz="1600" b="1" dirty="0"/>
              <a:t>-  по голям риск от </a:t>
            </a:r>
            <a:r>
              <a:rPr lang="bg-BG" sz="1600" b="1" dirty="0" err="1"/>
              <a:t>дехисценция</a:t>
            </a:r>
            <a:endParaRPr lang="bg-BG" sz="1600" b="1" dirty="0"/>
          </a:p>
          <a:p>
            <a:pPr>
              <a:buFontTx/>
              <a:buChar char="-"/>
            </a:pPr>
            <a:r>
              <a:rPr lang="bg-BG" sz="1600" b="1" dirty="0"/>
              <a:t>Непредпочитан</a:t>
            </a:r>
          </a:p>
          <a:p>
            <a:pPr>
              <a:buFontTx/>
              <a:buChar char="-"/>
            </a:pPr>
            <a:r>
              <a:rPr lang="bg-BG" sz="1600" b="1" dirty="0"/>
              <a:t>По-голям козметичен дефект</a:t>
            </a:r>
          </a:p>
          <a:p>
            <a:pPr marL="0" indent="0">
              <a:buNone/>
            </a:pPr>
            <a:endParaRPr lang="bg-BG" sz="1600" b="1" dirty="0"/>
          </a:p>
          <a:p>
            <a:pPr marL="0" indent="0">
              <a:buNone/>
            </a:pPr>
            <a:r>
              <a:rPr lang="bg-BG" sz="1600" b="1" i="1" dirty="0"/>
              <a:t>2.Трансверзален - </a:t>
            </a:r>
            <a:r>
              <a:rPr lang="en-US" sz="1600" b="1" i="1" dirty="0" err="1"/>
              <a:t>Pfannenstiel</a:t>
            </a:r>
            <a:endParaRPr lang="bg-BG" sz="1600" b="1" i="1" dirty="0"/>
          </a:p>
          <a:p>
            <a:pPr>
              <a:buFontTx/>
              <a:buChar char="-"/>
            </a:pPr>
            <a:r>
              <a:rPr lang="bg-BG" sz="1600" b="1" dirty="0"/>
              <a:t>по-бавен</a:t>
            </a:r>
          </a:p>
          <a:p>
            <a:pPr>
              <a:buFontTx/>
              <a:buChar char="-"/>
            </a:pPr>
            <a:r>
              <a:rPr lang="bg-BG" sz="1600" b="1" dirty="0"/>
              <a:t>Предпочитан</a:t>
            </a:r>
          </a:p>
          <a:p>
            <a:pPr>
              <a:buFontTx/>
              <a:buChar char="-"/>
            </a:pPr>
            <a:r>
              <a:rPr lang="bg-BG" sz="1600" b="1" dirty="0"/>
              <a:t>По-малък постоперативен </a:t>
            </a:r>
            <a:r>
              <a:rPr lang="bg-BG" sz="1600" b="1" dirty="0" err="1"/>
              <a:t>цикатрикс</a:t>
            </a:r>
            <a:endParaRPr lang="bg-BG" sz="1600" b="1" dirty="0"/>
          </a:p>
          <a:p>
            <a:pPr>
              <a:buFontTx/>
              <a:buChar char="-"/>
            </a:pPr>
            <a:r>
              <a:rPr lang="bg-BG" sz="1600" b="1" dirty="0"/>
              <a:t>По-малък  риск от </a:t>
            </a:r>
            <a:r>
              <a:rPr lang="bg-BG" sz="1600" b="1" dirty="0" err="1"/>
              <a:t>дехисценция</a:t>
            </a:r>
            <a:endParaRPr lang="bg-BG" sz="1600" b="1" dirty="0"/>
          </a:p>
        </p:txBody>
      </p:sp>
      <p:pic>
        <p:nvPicPr>
          <p:cNvPr id="5" name="Картина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9559"/>
            <a:ext cx="7168521" cy="538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46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49235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Цезарово</a:t>
            </a:r>
            <a:r>
              <a:rPr lang="ru-RU" dirty="0"/>
              <a:t> сечение - </a:t>
            </a:r>
            <a:r>
              <a:rPr lang="ru-RU" b="1" i="1" dirty="0"/>
              <a:t>оперативна техника –                         абдоминален   разрез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bg-BG" dirty="0"/>
          </a:p>
        </p:txBody>
      </p:sp>
      <p:pic>
        <p:nvPicPr>
          <p:cNvPr id="5" name="Контейнер за съдържание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122" y="955081"/>
            <a:ext cx="6010309" cy="3574092"/>
          </a:xfrm>
        </p:spPr>
      </p:pic>
      <p:sp>
        <p:nvSpPr>
          <p:cNvPr id="8" name="Текстово поле 7"/>
          <p:cNvSpPr txBox="1"/>
          <p:nvPr/>
        </p:nvSpPr>
        <p:spPr>
          <a:xfrm>
            <a:off x="1484243" y="4704522"/>
            <a:ext cx="378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/>
              <a:t>Хоризонтален разрез</a:t>
            </a:r>
          </a:p>
        </p:txBody>
      </p:sp>
      <p:sp>
        <p:nvSpPr>
          <p:cNvPr id="9" name="Текстово поле 8"/>
          <p:cNvSpPr txBox="1"/>
          <p:nvPr/>
        </p:nvSpPr>
        <p:spPr>
          <a:xfrm>
            <a:off x="5473148" y="4704522"/>
            <a:ext cx="4028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/>
              <a:t>Вертикален разрез</a:t>
            </a:r>
          </a:p>
        </p:txBody>
      </p:sp>
    </p:spTree>
    <p:extLst>
      <p:ext uri="{BB962C8B-B14F-4D97-AF65-F5344CB8AC3E}">
        <p14:creationId xmlns:p14="http://schemas.microsoft.com/office/powerpoint/2010/main" val="2192361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011000" y="144942"/>
            <a:ext cx="9603275" cy="1049235"/>
          </a:xfrm>
        </p:spPr>
        <p:txBody>
          <a:bodyPr/>
          <a:lstStyle/>
          <a:p>
            <a:r>
              <a:rPr lang="bg-BG" dirty="0"/>
              <a:t>Оперативна техника – цезарово сечение</a:t>
            </a:r>
          </a:p>
        </p:txBody>
      </p:sp>
      <p:pic>
        <p:nvPicPr>
          <p:cNvPr id="5" name="Контейнер за съдържание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0730" y="821968"/>
            <a:ext cx="4691270" cy="6036032"/>
          </a:xfrm>
          <a:ln>
            <a:noFill/>
          </a:ln>
        </p:spPr>
      </p:pic>
      <p:sp>
        <p:nvSpPr>
          <p:cNvPr id="7" name="Текстово поле 6"/>
          <p:cNvSpPr txBox="1"/>
          <p:nvPr/>
        </p:nvSpPr>
        <p:spPr>
          <a:xfrm>
            <a:off x="410817" y="1007165"/>
            <a:ext cx="63610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II</a:t>
            </a:r>
            <a:r>
              <a:rPr lang="bg-BG" b="1" dirty="0"/>
              <a:t>. </a:t>
            </a:r>
            <a:r>
              <a:rPr lang="bg-BG" b="1" dirty="0" err="1"/>
              <a:t>Утеринен</a:t>
            </a:r>
            <a:r>
              <a:rPr lang="bg-BG" b="1" dirty="0"/>
              <a:t> разрез</a:t>
            </a:r>
          </a:p>
          <a:p>
            <a:endParaRPr lang="bg-BG" b="1" dirty="0"/>
          </a:p>
          <a:p>
            <a:r>
              <a:rPr lang="bg-BG" sz="2400" b="1" i="1" dirty="0">
                <a:solidFill>
                  <a:schemeClr val="accent1"/>
                </a:solidFill>
              </a:rPr>
              <a:t>1.Класически разрез на матката</a:t>
            </a:r>
          </a:p>
          <a:p>
            <a:r>
              <a:rPr lang="en-US" sz="2400" b="1" dirty="0">
                <a:solidFill>
                  <a:schemeClr val="accent1"/>
                </a:solidFill>
              </a:rPr>
              <a:t>(Corporal longitudinal, vertical incision) </a:t>
            </a:r>
            <a:endParaRPr lang="bg-BG" sz="2400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По-рядко</a:t>
            </a:r>
            <a:r>
              <a:rPr lang="ru-RU" sz="2000" dirty="0"/>
              <a:t> </a:t>
            </a:r>
            <a:r>
              <a:rPr lang="ru-RU" sz="2000" dirty="0" err="1"/>
              <a:t>използван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По-голямо</a:t>
            </a:r>
            <a:r>
              <a:rPr lang="ru-RU" sz="2000" dirty="0"/>
              <a:t> </a:t>
            </a:r>
            <a:r>
              <a:rPr lang="ru-RU" sz="2000" dirty="0" err="1"/>
              <a:t>кървене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По-голям</a:t>
            </a:r>
            <a:r>
              <a:rPr lang="ru-RU" sz="2000" dirty="0"/>
              <a:t> риск от </a:t>
            </a:r>
            <a:r>
              <a:rPr lang="ru-RU" sz="2000" dirty="0" err="1"/>
              <a:t>дехисценция</a:t>
            </a:r>
            <a:r>
              <a:rPr lang="ru-RU" sz="2000" dirty="0"/>
              <a:t> и </a:t>
            </a:r>
            <a:r>
              <a:rPr lang="ru-RU" sz="2000" dirty="0" err="1"/>
              <a:t>по-трудно</a:t>
            </a:r>
            <a:r>
              <a:rPr lang="ru-RU" sz="2000" dirty="0"/>
              <a:t> </a:t>
            </a:r>
            <a:r>
              <a:rPr lang="ru-RU" sz="2000" dirty="0" err="1"/>
              <a:t>заздравяване</a:t>
            </a:r>
            <a:endParaRPr lang="bg-BG" sz="2000" b="1" dirty="0">
              <a:solidFill>
                <a:schemeClr val="accent1"/>
              </a:solidFill>
            </a:endParaRPr>
          </a:p>
          <a:p>
            <a:r>
              <a:rPr lang="bg-BG" sz="2400" b="1" i="1" dirty="0">
                <a:solidFill>
                  <a:schemeClr val="accent1"/>
                </a:solidFill>
              </a:rPr>
              <a:t>2.Трансверзален разрез на матката</a:t>
            </a:r>
            <a:endParaRPr lang="bg-BG" sz="2400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Извършва</a:t>
            </a:r>
            <a:r>
              <a:rPr lang="ru-RU" sz="2000" dirty="0"/>
              <a:t> се в </a:t>
            </a:r>
            <a:r>
              <a:rPr lang="ru-RU" sz="2000" dirty="0" err="1"/>
              <a:t>областта</a:t>
            </a:r>
            <a:r>
              <a:rPr lang="ru-RU" sz="2000" dirty="0"/>
              <a:t> на </a:t>
            </a:r>
            <a:r>
              <a:rPr lang="ru-RU" sz="2000" dirty="0" err="1"/>
              <a:t>истмуса</a:t>
            </a:r>
            <a:r>
              <a:rPr lang="ru-RU" sz="2000" dirty="0"/>
              <a:t> й с </a:t>
            </a:r>
            <a:r>
              <a:rPr lang="ru-RU" sz="2000" dirty="0" err="1"/>
              <a:t>дължина</a:t>
            </a:r>
            <a:r>
              <a:rPr lang="ru-RU" sz="2000" dirty="0"/>
              <a:t> 3-4 см.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По-често</a:t>
            </a:r>
            <a:r>
              <a:rPr lang="ru-RU" sz="2000" dirty="0"/>
              <a:t> </a:t>
            </a:r>
            <a:r>
              <a:rPr lang="ru-RU" sz="2000" dirty="0" err="1"/>
              <a:t>използван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По-малко</a:t>
            </a:r>
            <a:r>
              <a:rPr lang="ru-RU" sz="2000" dirty="0"/>
              <a:t> </a:t>
            </a:r>
            <a:r>
              <a:rPr lang="ru-RU" sz="2000" dirty="0" err="1"/>
              <a:t>кървене</a:t>
            </a:r>
            <a:endParaRPr lang="ru-R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/>
              <a:t>По-малък</a:t>
            </a:r>
            <a:r>
              <a:rPr lang="ru-RU" sz="2000" dirty="0"/>
              <a:t> риск от </a:t>
            </a:r>
            <a:r>
              <a:rPr lang="ru-RU" sz="2000" dirty="0" err="1"/>
              <a:t>дехисценция</a:t>
            </a:r>
            <a:br>
              <a:rPr lang="ru-RU" dirty="0"/>
            </a:br>
            <a:br>
              <a:rPr lang="ru-RU" dirty="0"/>
            </a:b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090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5353878" y="914400"/>
            <a:ext cx="6288393" cy="510691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Kerr`s incision</a:t>
            </a:r>
            <a:br>
              <a:rPr lang="en-US" dirty="0"/>
            </a:br>
            <a:r>
              <a:rPr lang="en-US" dirty="0"/>
              <a:t>(</a:t>
            </a:r>
            <a:r>
              <a:rPr lang="bg-BG" dirty="0" err="1"/>
              <a:t>Трансверзален</a:t>
            </a:r>
            <a:r>
              <a:rPr lang="bg-BG" dirty="0"/>
              <a:t> разрез</a:t>
            </a:r>
            <a:r>
              <a:rPr lang="en-US" dirty="0"/>
              <a:t>)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De Lee`s incision</a:t>
            </a:r>
            <a:br>
              <a:rPr lang="en-US" dirty="0"/>
            </a:br>
            <a:r>
              <a:rPr lang="en-US" dirty="0"/>
              <a:t>(</a:t>
            </a:r>
            <a:r>
              <a:rPr lang="bg-BG" dirty="0"/>
              <a:t>Вертикален разрез</a:t>
            </a:r>
            <a:r>
              <a:rPr lang="en-US" dirty="0"/>
              <a:t>)</a:t>
            </a:r>
            <a:endParaRPr lang="bg-BG" dirty="0"/>
          </a:p>
        </p:txBody>
      </p:sp>
      <p:pic>
        <p:nvPicPr>
          <p:cNvPr id="5" name="Контейнер за съдържание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791" y="119355"/>
            <a:ext cx="4784035" cy="5901955"/>
          </a:xfrm>
        </p:spPr>
      </p:pic>
    </p:spTree>
    <p:extLst>
      <p:ext uri="{BB962C8B-B14F-4D97-AF65-F5344CB8AC3E}">
        <p14:creationId xmlns:p14="http://schemas.microsoft.com/office/powerpoint/2010/main" val="3508769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0" y="278295"/>
            <a:ext cx="12001500" cy="6042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-широко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използваната</a:t>
            </a:r>
            <a:r>
              <a:rPr lang="bg-B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техника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се </a:t>
            </a:r>
            <a:r>
              <a:rPr lang="ru-RU" dirty="0" err="1"/>
              <a:t>изпълнява</a:t>
            </a:r>
            <a:r>
              <a:rPr lang="ru-RU" dirty="0"/>
              <a:t> в </a:t>
            </a:r>
            <a:r>
              <a:rPr lang="ru-RU" dirty="0" err="1"/>
              <a:t>последователността</a:t>
            </a:r>
            <a:r>
              <a:rPr lang="ru-RU" dirty="0"/>
              <a:t>: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    </a:t>
            </a:r>
            <a:r>
              <a:rPr lang="ru-RU" dirty="0" err="1"/>
              <a:t>Прави</a:t>
            </a:r>
            <a:r>
              <a:rPr lang="ru-RU" dirty="0"/>
              <a:t> се </a:t>
            </a:r>
            <a:r>
              <a:rPr lang="ru-RU" dirty="0" err="1"/>
              <a:t>напречен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разрез на 2 см над </a:t>
            </a:r>
            <a:r>
              <a:rPr lang="ru-RU" dirty="0" err="1"/>
              <a:t>симфизата</a:t>
            </a:r>
            <a:r>
              <a:rPr lang="ru-RU" dirty="0"/>
              <a:t>. Той не </a:t>
            </a:r>
            <a:r>
              <a:rPr lang="ru-RU" dirty="0" err="1"/>
              <a:t>бива</a:t>
            </a:r>
            <a:r>
              <a:rPr lang="ru-RU" dirty="0"/>
              <a:t> да е </a:t>
            </a:r>
            <a:r>
              <a:rPr lang="ru-RU" dirty="0" err="1"/>
              <a:t>по-къс</a:t>
            </a:r>
            <a:r>
              <a:rPr lang="ru-RU" dirty="0"/>
              <a:t> от 15 см, за да не затрудни </a:t>
            </a:r>
            <a:r>
              <a:rPr lang="ru-RU" dirty="0" err="1"/>
              <a:t>изваждането</a:t>
            </a:r>
            <a:r>
              <a:rPr lang="ru-RU" dirty="0"/>
              <a:t> на плода </a:t>
            </a:r>
            <a:r>
              <a:rPr lang="ru-RU" dirty="0" err="1"/>
              <a:t>през</a:t>
            </a:r>
            <a:r>
              <a:rPr lang="ru-RU" dirty="0"/>
              <a:t> него. </a:t>
            </a:r>
            <a:r>
              <a:rPr lang="ru-RU" dirty="0" err="1"/>
              <a:t>Прерязват</a:t>
            </a:r>
            <a:r>
              <a:rPr lang="ru-RU" dirty="0"/>
              <a:t> се </a:t>
            </a:r>
            <a:r>
              <a:rPr lang="ru-RU" dirty="0" err="1"/>
              <a:t>подкожната</a:t>
            </a:r>
            <a:r>
              <a:rPr lang="ru-RU" dirty="0"/>
              <a:t>                 </a:t>
            </a:r>
            <a:r>
              <a:rPr lang="ru-RU" dirty="0" err="1"/>
              <a:t>мастна</a:t>
            </a:r>
            <a:r>
              <a:rPr lang="ru-RU" dirty="0"/>
              <a:t> </a:t>
            </a:r>
            <a:r>
              <a:rPr lang="ru-RU" dirty="0" err="1"/>
              <a:t>тъкан</a:t>
            </a:r>
            <a:r>
              <a:rPr lang="ru-RU" dirty="0"/>
              <a:t> и </a:t>
            </a:r>
            <a:r>
              <a:rPr lang="ru-RU" dirty="0" err="1"/>
              <a:t>фасцията</a:t>
            </a:r>
            <a:r>
              <a:rPr lang="ru-RU" dirty="0"/>
              <a:t> на </a:t>
            </a:r>
            <a:r>
              <a:rPr lang="ru-RU" dirty="0" err="1"/>
              <a:t>коремните</a:t>
            </a:r>
            <a:r>
              <a:rPr lang="ru-RU" dirty="0"/>
              <a:t> </a:t>
            </a:r>
            <a:r>
              <a:rPr lang="ru-RU" dirty="0" err="1"/>
              <a:t>мускули</a:t>
            </a:r>
            <a:r>
              <a:rPr lang="ru-RU" dirty="0"/>
              <a:t>, </a:t>
            </a:r>
            <a:r>
              <a:rPr lang="ru-RU" dirty="0" err="1"/>
              <a:t>париеталният</a:t>
            </a:r>
            <a:r>
              <a:rPr lang="ru-RU" dirty="0"/>
              <a:t> и </a:t>
            </a:r>
            <a:r>
              <a:rPr lang="ru-RU" dirty="0" err="1"/>
              <a:t>висцералният</a:t>
            </a:r>
            <a:r>
              <a:rPr lang="ru-RU" dirty="0"/>
              <a:t> </a:t>
            </a:r>
            <a:r>
              <a:rPr lang="ru-RU" dirty="0" err="1"/>
              <a:t>перитонеум</a:t>
            </a:r>
            <a:r>
              <a:rPr lang="ru-RU" dirty="0"/>
              <a:t>. </a:t>
            </a:r>
            <a:br>
              <a:rPr lang="ru-RU" dirty="0"/>
            </a:br>
            <a:endParaRPr lang="en-US" dirty="0"/>
          </a:p>
          <a:p>
            <a:r>
              <a:rPr lang="ru-RU" dirty="0" err="1"/>
              <a:t>Отваря</a:t>
            </a:r>
            <a:r>
              <a:rPr lang="ru-RU" dirty="0"/>
              <a:t> се </a:t>
            </a:r>
            <a:r>
              <a:rPr lang="ru-RU" dirty="0" err="1"/>
              <a:t>матката</a:t>
            </a:r>
            <a:r>
              <a:rPr lang="ru-RU" dirty="0"/>
              <a:t> – </a:t>
            </a:r>
            <a:r>
              <a:rPr lang="ru-RU" dirty="0" err="1"/>
              <a:t>прави</a:t>
            </a:r>
            <a:r>
              <a:rPr lang="ru-RU" dirty="0"/>
              <a:t> се </a:t>
            </a:r>
            <a:r>
              <a:rPr lang="ru-RU" dirty="0" err="1"/>
              <a:t>трансверзален</a:t>
            </a:r>
            <a:r>
              <a:rPr lang="ru-RU" dirty="0"/>
              <a:t> разрез в </a:t>
            </a:r>
            <a:r>
              <a:rPr lang="ru-RU" dirty="0" err="1"/>
              <a:t>областта</a:t>
            </a:r>
            <a:r>
              <a:rPr lang="ru-RU" dirty="0"/>
              <a:t> на </a:t>
            </a:r>
            <a:r>
              <a:rPr lang="ru-RU" dirty="0" err="1"/>
              <a:t>истмуса</a:t>
            </a:r>
            <a:r>
              <a:rPr lang="ru-RU" dirty="0"/>
              <a:t> й с </a:t>
            </a:r>
            <a:r>
              <a:rPr lang="ru-RU" dirty="0" err="1"/>
              <a:t>дължина</a:t>
            </a:r>
            <a:r>
              <a:rPr lang="ru-RU" dirty="0"/>
              <a:t> 3-4 см. </a:t>
            </a:r>
            <a:r>
              <a:rPr lang="ru-RU" dirty="0" err="1"/>
              <a:t>Разширяването</a:t>
            </a:r>
            <a:r>
              <a:rPr lang="ru-RU" dirty="0"/>
              <a:t> на получения </a:t>
            </a:r>
            <a:r>
              <a:rPr lang="ru-RU" dirty="0" err="1"/>
              <a:t>отвор</a:t>
            </a:r>
            <a:r>
              <a:rPr lang="ru-RU" dirty="0"/>
              <a:t>, </a:t>
            </a:r>
            <a:r>
              <a:rPr lang="ru-RU" dirty="0" err="1"/>
              <a:t>през</a:t>
            </a:r>
            <a:r>
              <a:rPr lang="ru-RU" dirty="0"/>
              <a:t> </a:t>
            </a:r>
            <a:r>
              <a:rPr lang="ru-RU" dirty="0" err="1"/>
              <a:t>който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се </a:t>
            </a:r>
            <a:r>
              <a:rPr lang="ru-RU" dirty="0" err="1"/>
              <a:t>извади</a:t>
            </a:r>
            <a:r>
              <a:rPr lang="ru-RU" dirty="0"/>
              <a:t> плода, </a:t>
            </a:r>
            <a:r>
              <a:rPr lang="ru-RU" dirty="0" err="1"/>
              <a:t>продължава</a:t>
            </a:r>
            <a:r>
              <a:rPr lang="ru-RU" dirty="0"/>
              <a:t> по </a:t>
            </a:r>
            <a:r>
              <a:rPr lang="ru-RU" dirty="0" err="1"/>
              <a:t>остър</a:t>
            </a:r>
            <a:r>
              <a:rPr lang="ru-RU" dirty="0"/>
              <a:t> или </a:t>
            </a:r>
            <a:r>
              <a:rPr lang="ru-RU" dirty="0" err="1"/>
              <a:t>тъп</a:t>
            </a:r>
            <a:r>
              <a:rPr lang="ru-RU" dirty="0"/>
              <a:t> начин. </a:t>
            </a:r>
            <a:br>
              <a:rPr lang="ru-RU" dirty="0"/>
            </a:br>
            <a:endParaRPr lang="en-US" dirty="0"/>
          </a:p>
          <a:p>
            <a:r>
              <a:rPr lang="ru-RU" dirty="0" err="1"/>
              <a:t>Операторът</a:t>
            </a:r>
            <a:r>
              <a:rPr lang="ru-RU" dirty="0"/>
              <a:t> </a:t>
            </a:r>
            <a:r>
              <a:rPr lang="ru-RU" dirty="0" err="1"/>
              <a:t>проверява</a:t>
            </a:r>
            <a:r>
              <a:rPr lang="ru-RU" dirty="0"/>
              <a:t> дали размерите на разреза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подходящи</a:t>
            </a:r>
            <a:r>
              <a:rPr lang="ru-RU" dirty="0"/>
              <a:t> за </a:t>
            </a:r>
            <a:r>
              <a:rPr lang="ru-RU" dirty="0" err="1"/>
              <a:t>преминаване</a:t>
            </a:r>
            <a:r>
              <a:rPr lang="ru-RU" dirty="0"/>
              <a:t> на плода. </a:t>
            </a:r>
            <a:r>
              <a:rPr lang="ru-RU" dirty="0" err="1"/>
              <a:t>Отваря</a:t>
            </a:r>
            <a:r>
              <a:rPr lang="ru-RU" dirty="0"/>
              <a:t> се </a:t>
            </a:r>
            <a:r>
              <a:rPr lang="ru-RU" dirty="0" err="1"/>
              <a:t>околоплодният</a:t>
            </a:r>
            <a:r>
              <a:rPr lang="ru-RU" dirty="0"/>
              <a:t> </a:t>
            </a:r>
            <a:r>
              <a:rPr lang="ru-RU" dirty="0" err="1"/>
              <a:t>мехур</a:t>
            </a:r>
            <a:r>
              <a:rPr lang="ru-RU" dirty="0"/>
              <a:t> и се </a:t>
            </a:r>
            <a:r>
              <a:rPr lang="ru-RU" dirty="0" err="1"/>
              <a:t>аспирира</a:t>
            </a:r>
            <a:r>
              <a:rPr lang="ru-RU" dirty="0"/>
              <a:t> </a:t>
            </a:r>
            <a:r>
              <a:rPr lang="ru-RU" dirty="0" err="1"/>
              <a:t>неговото</a:t>
            </a:r>
            <a:r>
              <a:rPr lang="ru-RU" dirty="0"/>
              <a:t> </a:t>
            </a:r>
            <a:r>
              <a:rPr lang="ru-RU" dirty="0" err="1"/>
              <a:t>съдържимо</a:t>
            </a:r>
            <a:r>
              <a:rPr lang="ru-RU" dirty="0"/>
              <a:t>. </a:t>
            </a:r>
            <a:br>
              <a:rPr lang="ru-RU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26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377102" y="669471"/>
            <a:ext cx="5814898" cy="6188529"/>
          </a:xfrm>
        </p:spPr>
        <p:txBody>
          <a:bodyPr>
            <a:noAutofit/>
          </a:bodyPr>
          <a:lstStyle/>
          <a:p>
            <a:br>
              <a:rPr lang="ru-RU" sz="2400" dirty="0"/>
            </a:br>
            <a:r>
              <a:rPr lang="ru-RU" sz="2400" dirty="0"/>
              <a:t>При </a:t>
            </a:r>
            <a:r>
              <a:rPr lang="ru-RU" sz="2400" dirty="0" err="1"/>
              <a:t>главично</a:t>
            </a:r>
            <a:r>
              <a:rPr lang="ru-RU" sz="2400" dirty="0"/>
              <a:t> </a:t>
            </a:r>
            <a:r>
              <a:rPr lang="ru-RU" sz="2400" dirty="0" err="1"/>
              <a:t>предлежание</a:t>
            </a:r>
            <a:r>
              <a:rPr lang="ru-RU" sz="2400" dirty="0"/>
              <a:t> на плода </a:t>
            </a:r>
            <a:r>
              <a:rPr lang="ru-RU" sz="2400" dirty="0" err="1"/>
              <a:t>операторът</a:t>
            </a:r>
            <a:r>
              <a:rPr lang="ru-RU" sz="2400" dirty="0"/>
              <a:t> </a:t>
            </a:r>
            <a:r>
              <a:rPr lang="ru-RU" sz="2400" dirty="0" err="1"/>
              <a:t>вкарва</a:t>
            </a:r>
            <a:r>
              <a:rPr lang="ru-RU" sz="2400" dirty="0"/>
              <a:t> </a:t>
            </a:r>
            <a:r>
              <a:rPr lang="ru-RU" sz="2400" dirty="0" err="1"/>
              <a:t>пръстите</a:t>
            </a:r>
            <a:r>
              <a:rPr lang="ru-RU" sz="2400" dirty="0"/>
              <a:t> и </a:t>
            </a:r>
            <a:r>
              <a:rPr lang="ru-RU" sz="2400" dirty="0" err="1"/>
              <a:t>дланта</a:t>
            </a:r>
            <a:r>
              <a:rPr lang="ru-RU" sz="2400" dirty="0"/>
              <a:t> на </a:t>
            </a:r>
            <a:r>
              <a:rPr lang="ru-RU" sz="2400" dirty="0" err="1"/>
              <a:t>ръката</a:t>
            </a:r>
            <a:r>
              <a:rPr lang="ru-RU" sz="2400" dirty="0"/>
              <a:t> си </a:t>
            </a:r>
            <a:r>
              <a:rPr lang="ru-RU" sz="2400" dirty="0" err="1"/>
              <a:t>като</a:t>
            </a:r>
            <a:r>
              <a:rPr lang="ru-RU" sz="2400" dirty="0"/>
              <a:t> </a:t>
            </a:r>
            <a:r>
              <a:rPr lang="ru-RU" sz="2400" dirty="0" err="1"/>
              <a:t>ги</a:t>
            </a:r>
            <a:r>
              <a:rPr lang="ru-RU" sz="2400" dirty="0"/>
              <a:t> </a:t>
            </a:r>
            <a:r>
              <a:rPr lang="ru-RU" sz="2400" dirty="0" err="1"/>
              <a:t>разполага</a:t>
            </a:r>
            <a:r>
              <a:rPr lang="ru-RU" sz="2400" dirty="0"/>
              <a:t> между </a:t>
            </a:r>
            <a:r>
              <a:rPr lang="ru-RU" sz="2400" dirty="0" err="1"/>
              <a:t>предната</a:t>
            </a:r>
            <a:r>
              <a:rPr lang="ru-RU" sz="2400" dirty="0"/>
              <a:t> </a:t>
            </a:r>
            <a:r>
              <a:rPr lang="ru-RU" sz="2400" dirty="0" err="1"/>
              <a:t>маточна</a:t>
            </a:r>
            <a:r>
              <a:rPr lang="ru-RU" sz="2400" dirty="0"/>
              <a:t> стена и </a:t>
            </a:r>
            <a:r>
              <a:rPr lang="ru-RU" sz="2400" dirty="0" err="1"/>
              <a:t>главичката</a:t>
            </a:r>
            <a:r>
              <a:rPr lang="ru-RU" sz="2400" dirty="0"/>
              <a:t> на плода. </a:t>
            </a:r>
            <a:r>
              <a:rPr lang="ru-RU" sz="2400" dirty="0" err="1"/>
              <a:t>Целта</a:t>
            </a:r>
            <a:r>
              <a:rPr lang="ru-RU" sz="2400" dirty="0"/>
              <a:t> е чрез </a:t>
            </a:r>
            <a:r>
              <a:rPr lang="ru-RU" sz="2400" dirty="0" err="1"/>
              <a:t>повдигане</a:t>
            </a:r>
            <a:r>
              <a:rPr lang="ru-RU" sz="2400" dirty="0"/>
              <a:t> и </a:t>
            </a:r>
            <a:r>
              <a:rPr lang="ru-RU" sz="2400" dirty="0" err="1"/>
              <a:t>флектиране</a:t>
            </a:r>
            <a:r>
              <a:rPr lang="ru-RU" sz="2400" dirty="0"/>
              <a:t> </a:t>
            </a:r>
            <a:r>
              <a:rPr lang="ru-RU" sz="2400" dirty="0" err="1"/>
              <a:t>тилът</a:t>
            </a:r>
            <a:r>
              <a:rPr lang="ru-RU" sz="2400" dirty="0"/>
              <a:t> на плода да се </a:t>
            </a:r>
            <a:r>
              <a:rPr lang="ru-RU" sz="2400" dirty="0" err="1"/>
              <a:t>постави</a:t>
            </a:r>
            <a:r>
              <a:rPr lang="ru-RU" sz="2400" dirty="0"/>
              <a:t> в </a:t>
            </a:r>
            <a:r>
              <a:rPr lang="ru-RU" sz="2400" dirty="0" err="1"/>
              <a:t>линията</a:t>
            </a:r>
            <a:r>
              <a:rPr lang="ru-RU" sz="2400" dirty="0"/>
              <a:t> на </a:t>
            </a:r>
            <a:r>
              <a:rPr lang="ru-RU" sz="2400" dirty="0" err="1"/>
              <a:t>инцизията</a:t>
            </a:r>
            <a:r>
              <a:rPr lang="ru-RU" sz="2400" dirty="0"/>
              <a:t>. </a:t>
            </a:r>
            <a:r>
              <a:rPr lang="ru-RU" sz="2400" dirty="0" err="1"/>
              <a:t>Едновременно</a:t>
            </a:r>
            <a:r>
              <a:rPr lang="ru-RU" sz="2400" dirty="0"/>
              <a:t> с </a:t>
            </a:r>
            <a:r>
              <a:rPr lang="ru-RU" sz="2400" dirty="0" err="1"/>
              <a:t>това</a:t>
            </a:r>
            <a:r>
              <a:rPr lang="ru-RU" sz="2400" dirty="0"/>
              <a:t> </a:t>
            </a:r>
            <a:r>
              <a:rPr lang="ru-RU" sz="2400" dirty="0" err="1"/>
              <a:t>асистентът</a:t>
            </a:r>
            <a:r>
              <a:rPr lang="ru-RU" sz="2400" dirty="0"/>
              <a:t> в </a:t>
            </a:r>
            <a:r>
              <a:rPr lang="ru-RU" sz="2400" dirty="0" err="1"/>
              <a:t>операцията</a:t>
            </a:r>
            <a:r>
              <a:rPr lang="ru-RU" sz="2400" dirty="0"/>
              <a:t> </a:t>
            </a:r>
            <a:r>
              <a:rPr lang="ru-RU" sz="2400" dirty="0" err="1"/>
              <a:t>повдига</a:t>
            </a:r>
            <a:r>
              <a:rPr lang="ru-RU" sz="2400" dirty="0"/>
              <a:t> </a:t>
            </a:r>
            <a:r>
              <a:rPr lang="ru-RU" sz="2400" dirty="0" err="1"/>
              <a:t>горната</a:t>
            </a:r>
            <a:r>
              <a:rPr lang="ru-RU" sz="2400" dirty="0"/>
              <a:t> част на разреза, а с </a:t>
            </a:r>
            <a:r>
              <a:rPr lang="ru-RU" sz="2400" dirty="0" err="1"/>
              <a:t>другата</a:t>
            </a:r>
            <a:r>
              <a:rPr lang="ru-RU" sz="2400" dirty="0"/>
              <a:t> си </a:t>
            </a:r>
            <a:r>
              <a:rPr lang="ru-RU" sz="2400" dirty="0" err="1"/>
              <a:t>ръка</a:t>
            </a:r>
            <a:r>
              <a:rPr lang="ru-RU" sz="2400" dirty="0"/>
              <a:t> </a:t>
            </a:r>
            <a:r>
              <a:rPr lang="ru-RU" sz="2400" dirty="0" err="1"/>
              <a:t>упражнява</a:t>
            </a:r>
            <a:r>
              <a:rPr lang="ru-RU" sz="2400" dirty="0"/>
              <a:t> натиск </a:t>
            </a:r>
            <a:r>
              <a:rPr lang="ru-RU" sz="2400" dirty="0" err="1"/>
              <a:t>върху</a:t>
            </a:r>
            <a:r>
              <a:rPr lang="ru-RU" sz="2400" dirty="0"/>
              <a:t> </a:t>
            </a:r>
            <a:r>
              <a:rPr lang="ru-RU" sz="2400" dirty="0" err="1"/>
              <a:t>фундуса</a:t>
            </a:r>
            <a:r>
              <a:rPr lang="ru-RU" sz="2400" dirty="0"/>
              <a:t> на </a:t>
            </a:r>
            <a:r>
              <a:rPr lang="ru-RU" sz="2400" dirty="0" err="1"/>
              <a:t>матката</a:t>
            </a:r>
            <a:r>
              <a:rPr lang="ru-RU" sz="2400" dirty="0"/>
              <a:t> – с </a:t>
            </a:r>
            <a:r>
              <a:rPr lang="ru-RU" sz="2400" dirty="0" err="1"/>
              <a:t>тези</a:t>
            </a:r>
            <a:r>
              <a:rPr lang="ru-RU" sz="2400" dirty="0"/>
              <a:t> действия </a:t>
            </a:r>
            <a:r>
              <a:rPr lang="ru-RU" sz="2400" dirty="0" err="1"/>
              <a:t>подпомага</a:t>
            </a:r>
            <a:r>
              <a:rPr lang="ru-RU" sz="2400" dirty="0"/>
              <a:t> </a:t>
            </a:r>
            <a:r>
              <a:rPr lang="ru-RU" sz="2400" dirty="0" err="1"/>
              <a:t>екстракцията</a:t>
            </a:r>
            <a:r>
              <a:rPr lang="ru-RU" sz="2400" dirty="0"/>
              <a:t>. </a:t>
            </a:r>
            <a:br>
              <a:rPr lang="en-US" sz="2400" dirty="0"/>
            </a:br>
            <a:endParaRPr lang="bg-BG" sz="2400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377101" cy="499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44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940904" y="1073426"/>
            <a:ext cx="9792641" cy="4392919"/>
          </a:xfrm>
        </p:spPr>
        <p:txBody>
          <a:bodyPr>
            <a:normAutofit/>
          </a:bodyPr>
          <a:lstStyle/>
          <a:p>
            <a:r>
              <a:rPr lang="ru-RU" b="1" dirty="0"/>
              <a:t>След </a:t>
            </a:r>
            <a:r>
              <a:rPr lang="ru-RU" b="1" dirty="0" err="1"/>
              <a:t>изваждането</a:t>
            </a:r>
            <a:r>
              <a:rPr lang="ru-RU" b="1" dirty="0"/>
              <a:t> на плода се </a:t>
            </a:r>
            <a:r>
              <a:rPr lang="ru-RU" b="1" dirty="0" err="1"/>
              <a:t>екстрахира</a:t>
            </a:r>
            <a:r>
              <a:rPr lang="ru-RU" b="1" dirty="0"/>
              <a:t> </a:t>
            </a:r>
            <a:r>
              <a:rPr lang="ru-RU" b="1" dirty="0" err="1"/>
              <a:t>плацентата</a:t>
            </a:r>
            <a:r>
              <a:rPr lang="ru-RU" dirty="0"/>
              <a:t>. </a:t>
            </a:r>
            <a:r>
              <a:rPr lang="ru-RU" dirty="0" err="1"/>
              <a:t>Това</a:t>
            </a:r>
            <a:r>
              <a:rPr lang="ru-RU" dirty="0"/>
              <a:t> става или </a:t>
            </a:r>
            <a:r>
              <a:rPr lang="ru-RU" dirty="0" err="1"/>
              <a:t>мануално</a:t>
            </a:r>
            <a:r>
              <a:rPr lang="ru-RU" dirty="0"/>
              <a:t> – с </a:t>
            </a:r>
            <a:r>
              <a:rPr lang="ru-RU" dirty="0" err="1"/>
              <a:t>ръка</a:t>
            </a:r>
            <a:r>
              <a:rPr lang="ru-RU" dirty="0"/>
              <a:t> </a:t>
            </a:r>
            <a:r>
              <a:rPr lang="ru-RU" dirty="0" err="1"/>
              <a:t>през</a:t>
            </a:r>
            <a:r>
              <a:rPr lang="ru-RU" dirty="0"/>
              <a:t> разреза, или чрез </a:t>
            </a:r>
            <a:r>
              <a:rPr lang="ru-RU" dirty="0" err="1"/>
              <a:t>дърпане</a:t>
            </a:r>
            <a:r>
              <a:rPr lang="ru-RU" dirty="0"/>
              <a:t> на </a:t>
            </a:r>
            <a:r>
              <a:rPr lang="ru-RU" dirty="0" err="1"/>
              <a:t>пъпната</a:t>
            </a:r>
            <a:r>
              <a:rPr lang="ru-RU" dirty="0"/>
              <a:t> </a:t>
            </a:r>
            <a:r>
              <a:rPr lang="ru-RU" dirty="0" err="1"/>
              <a:t>връв</a:t>
            </a:r>
            <a:r>
              <a:rPr lang="ru-RU" dirty="0"/>
              <a:t>. </a:t>
            </a:r>
            <a:r>
              <a:rPr lang="ru-RU" dirty="0" err="1"/>
              <a:t>Плацентата</a:t>
            </a:r>
            <a:r>
              <a:rPr lang="ru-RU" dirty="0"/>
              <a:t> </a:t>
            </a:r>
            <a:r>
              <a:rPr lang="ru-RU" b="1" dirty="0" err="1"/>
              <a:t>винаги</a:t>
            </a:r>
            <a:r>
              <a:rPr lang="ru-RU" b="1" dirty="0"/>
              <a:t> се </a:t>
            </a:r>
            <a:r>
              <a:rPr lang="ru-RU" b="1" dirty="0" err="1"/>
              <a:t>оглежда</a:t>
            </a:r>
            <a:r>
              <a:rPr lang="ru-RU" b="1" dirty="0"/>
              <a:t> </a:t>
            </a:r>
            <a:r>
              <a:rPr lang="ru-RU" b="1" dirty="0" err="1"/>
              <a:t>внимателно</a:t>
            </a:r>
            <a:r>
              <a:rPr lang="ru-RU" b="1" dirty="0"/>
              <a:t> за </a:t>
            </a:r>
            <a:r>
              <a:rPr lang="ru-RU" b="1" dirty="0" err="1"/>
              <a:t>целостта</a:t>
            </a:r>
            <a:r>
              <a:rPr lang="ru-RU" b="1" dirty="0"/>
              <a:t> й </a:t>
            </a:r>
            <a:r>
              <a:rPr lang="ru-RU" dirty="0" err="1"/>
              <a:t>поради</a:t>
            </a:r>
            <a:r>
              <a:rPr lang="ru-RU" dirty="0"/>
              <a:t> риск от </a:t>
            </a:r>
            <a:r>
              <a:rPr lang="ru-RU" dirty="0" err="1"/>
              <a:t>разкъсването</a:t>
            </a:r>
            <a:r>
              <a:rPr lang="ru-RU" dirty="0"/>
              <a:t> й и </a:t>
            </a:r>
            <a:r>
              <a:rPr lang="ru-RU" dirty="0" err="1"/>
              <a:t>задържането</a:t>
            </a:r>
            <a:r>
              <a:rPr lang="ru-RU" dirty="0"/>
              <a:t> на части от </a:t>
            </a:r>
            <a:r>
              <a:rPr lang="ru-RU" dirty="0" err="1"/>
              <a:t>нея</a:t>
            </a:r>
            <a:r>
              <a:rPr lang="ru-RU" dirty="0"/>
              <a:t> в </a:t>
            </a:r>
            <a:r>
              <a:rPr lang="ru-RU" dirty="0" err="1"/>
              <a:t>маткат</a:t>
            </a:r>
            <a:r>
              <a:rPr lang="en-US" dirty="0"/>
              <a:t>a!!!</a:t>
            </a:r>
            <a:r>
              <a:rPr lang="ru-RU" dirty="0"/>
              <a:t> </a:t>
            </a:r>
            <a:br>
              <a:rPr lang="ru-RU" dirty="0"/>
            </a:br>
            <a:endParaRPr lang="en-US" dirty="0"/>
          </a:p>
          <a:p>
            <a:r>
              <a:rPr lang="ru-RU" dirty="0" err="1"/>
              <a:t>Проверява</a:t>
            </a:r>
            <a:r>
              <a:rPr lang="ru-RU" dirty="0"/>
              <a:t> се </a:t>
            </a:r>
            <a:r>
              <a:rPr lang="ru-RU" dirty="0" err="1"/>
              <a:t>проходимостта</a:t>
            </a:r>
            <a:r>
              <a:rPr lang="ru-RU" dirty="0"/>
              <a:t> на </a:t>
            </a:r>
            <a:r>
              <a:rPr lang="ru-RU" dirty="0" err="1"/>
              <a:t>цервикалния</a:t>
            </a:r>
            <a:r>
              <a:rPr lang="ru-RU" dirty="0"/>
              <a:t> канал </a:t>
            </a:r>
            <a:r>
              <a:rPr lang="ru-RU" dirty="0" err="1"/>
              <a:t>със</a:t>
            </a:r>
            <a:r>
              <a:rPr lang="ru-RU" dirty="0"/>
              <a:t> </a:t>
            </a:r>
            <a:r>
              <a:rPr lang="ru-RU" dirty="0" err="1"/>
              <a:t>специални</a:t>
            </a:r>
            <a:r>
              <a:rPr lang="ru-RU" dirty="0"/>
              <a:t> </a:t>
            </a:r>
            <a:r>
              <a:rPr lang="ru-RU" dirty="0" err="1"/>
              <a:t>инструменти</a:t>
            </a:r>
            <a:r>
              <a:rPr lang="ru-RU" dirty="0"/>
              <a:t>. </a:t>
            </a:r>
            <a:r>
              <a:rPr lang="ru-RU" dirty="0" err="1"/>
              <a:t>Това</a:t>
            </a:r>
            <a:r>
              <a:rPr lang="ru-RU" dirty="0"/>
              <a:t> е необходимо условие за </a:t>
            </a:r>
            <a:r>
              <a:rPr lang="ru-RU" dirty="0" err="1"/>
              <a:t>свободното</a:t>
            </a:r>
            <a:r>
              <a:rPr lang="ru-RU" dirty="0"/>
              <a:t> </a:t>
            </a:r>
            <a:r>
              <a:rPr lang="ru-RU" dirty="0" err="1"/>
              <a:t>изтичане</a:t>
            </a:r>
            <a:r>
              <a:rPr lang="ru-RU" dirty="0"/>
              <a:t> на </a:t>
            </a:r>
            <a:r>
              <a:rPr lang="ru-RU" dirty="0" err="1"/>
              <a:t>кръв</a:t>
            </a:r>
            <a:r>
              <a:rPr lang="ru-RU" dirty="0"/>
              <a:t> и </a:t>
            </a:r>
            <a:r>
              <a:rPr lang="ru-RU" dirty="0" err="1"/>
              <a:t>лохии</a:t>
            </a:r>
            <a:r>
              <a:rPr lang="ru-RU" dirty="0"/>
              <a:t> в </a:t>
            </a:r>
            <a:r>
              <a:rPr lang="ru-RU" dirty="0" err="1"/>
              <a:t>постоперативния</a:t>
            </a:r>
            <a:r>
              <a:rPr lang="ru-RU" dirty="0"/>
              <a:t> период и </a:t>
            </a:r>
            <a:r>
              <a:rPr lang="ru-RU" dirty="0" err="1"/>
              <a:t>предотварятване</a:t>
            </a:r>
            <a:r>
              <a:rPr lang="ru-RU" dirty="0"/>
              <a:t> на усложнения. </a:t>
            </a:r>
            <a:endParaRPr lang="en-US" dirty="0"/>
          </a:p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84993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293914" y="1078849"/>
            <a:ext cx="4882243" cy="3852380"/>
          </a:xfrm>
        </p:spPr>
        <p:txBody>
          <a:bodyPr/>
          <a:lstStyle/>
          <a:p>
            <a:r>
              <a:rPr lang="ru-RU" dirty="0" err="1"/>
              <a:t>Последният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на </a:t>
            </a:r>
            <a:r>
              <a:rPr lang="ru-RU" dirty="0" err="1"/>
              <a:t>операцията</a:t>
            </a:r>
            <a:r>
              <a:rPr lang="ru-RU" dirty="0"/>
              <a:t> е </a:t>
            </a:r>
            <a:r>
              <a:rPr lang="ru-RU" dirty="0" err="1"/>
              <a:t>възстановяване</a:t>
            </a:r>
            <a:r>
              <a:rPr lang="ru-RU" dirty="0"/>
              <a:t> </a:t>
            </a:r>
            <a:r>
              <a:rPr lang="ru-RU" dirty="0" err="1"/>
              <a:t>целостта</a:t>
            </a:r>
            <a:r>
              <a:rPr lang="ru-RU" dirty="0"/>
              <a:t> на </a:t>
            </a:r>
            <a:r>
              <a:rPr lang="ru-RU" dirty="0" err="1"/>
              <a:t>матката</a:t>
            </a:r>
            <a:r>
              <a:rPr lang="ru-RU" dirty="0"/>
              <a:t> и </a:t>
            </a:r>
            <a:r>
              <a:rPr lang="ru-RU" dirty="0" err="1"/>
              <a:t>предната</a:t>
            </a:r>
            <a:r>
              <a:rPr lang="ru-RU" dirty="0"/>
              <a:t> </a:t>
            </a:r>
            <a:r>
              <a:rPr lang="ru-RU" dirty="0" err="1"/>
              <a:t>коремна</a:t>
            </a:r>
            <a:r>
              <a:rPr lang="ru-RU" dirty="0"/>
              <a:t> стена.</a:t>
            </a:r>
            <a:br>
              <a:rPr lang="ru-RU" dirty="0"/>
            </a:br>
            <a:endParaRPr lang="bg-BG" dirty="0"/>
          </a:p>
        </p:txBody>
      </p:sp>
      <p:pic>
        <p:nvPicPr>
          <p:cNvPr id="4" name="Контейнер за съдържани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76157" y="742724"/>
            <a:ext cx="7015843" cy="526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39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Картина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6985"/>
            <a:ext cx="5995780" cy="4388608"/>
          </a:xfrm>
          <a:prstGeom prst="rect">
            <a:avLst/>
          </a:prstGeom>
        </p:spPr>
      </p:pic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5" name="Контейнер за съдържание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13077" y="2328479"/>
            <a:ext cx="6150928" cy="4618017"/>
          </a:xfrm>
        </p:spPr>
      </p:pic>
      <p:pic>
        <p:nvPicPr>
          <p:cNvPr id="11" name="Картина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909314"/>
            <a:ext cx="5934586" cy="445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3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Какво</a:t>
            </a:r>
            <a:r>
              <a:rPr lang="ru-RU" dirty="0"/>
              <a:t> е </a:t>
            </a:r>
            <a:r>
              <a:rPr lang="ru-RU" dirty="0" err="1"/>
              <a:t>Цезарово</a:t>
            </a:r>
            <a:r>
              <a:rPr lang="ru-RU" dirty="0"/>
              <a:t> сече</a:t>
            </a:r>
            <a:r>
              <a:rPr lang="bg-BG" dirty="0"/>
              <a:t>ние?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130270" y="1669774"/>
            <a:ext cx="9776269" cy="3965781"/>
          </a:xfrm>
        </p:spPr>
        <p:txBody>
          <a:bodyPr>
            <a:normAutofit/>
          </a:bodyPr>
          <a:lstStyle/>
          <a:p>
            <a:r>
              <a:rPr lang="ru-RU" dirty="0" err="1"/>
              <a:t>Цезаровото</a:t>
            </a:r>
            <a:r>
              <a:rPr lang="ru-RU" dirty="0"/>
              <a:t> сечение e </a:t>
            </a:r>
            <a:r>
              <a:rPr lang="ru-RU" dirty="0">
                <a:solidFill>
                  <a:srgbClr val="C00000"/>
                </a:solidFill>
              </a:rPr>
              <a:t>оперативно</a:t>
            </a:r>
            <a:r>
              <a:rPr lang="ru-RU" dirty="0"/>
              <a:t> </a:t>
            </a:r>
            <a:r>
              <a:rPr lang="ru-RU" dirty="0" err="1"/>
              <a:t>родоразрешение</a:t>
            </a:r>
            <a:r>
              <a:rPr lang="ru-RU" dirty="0"/>
              <a:t>, при </a:t>
            </a:r>
            <a:r>
              <a:rPr lang="ru-RU" dirty="0" err="1"/>
              <a:t>което</a:t>
            </a:r>
            <a:r>
              <a:rPr lang="ru-RU" dirty="0"/>
              <a:t> се </a:t>
            </a:r>
            <a:r>
              <a:rPr lang="ru-RU" dirty="0" err="1"/>
              <a:t>постига</a:t>
            </a:r>
            <a:r>
              <a:rPr lang="ru-RU" dirty="0"/>
              <a:t> </a:t>
            </a:r>
            <a:r>
              <a:rPr lang="ru-RU" dirty="0" err="1">
                <a:solidFill>
                  <a:srgbClr val="C00000"/>
                </a:solidFill>
              </a:rPr>
              <a:t>изваждане</a:t>
            </a:r>
            <a:r>
              <a:rPr lang="ru-RU" dirty="0">
                <a:solidFill>
                  <a:srgbClr val="C00000"/>
                </a:solidFill>
              </a:rPr>
              <a:t> на плода и </a:t>
            </a:r>
            <a:r>
              <a:rPr lang="ru-RU" dirty="0" err="1">
                <a:solidFill>
                  <a:srgbClr val="C00000"/>
                </a:solidFill>
              </a:rPr>
              <a:t>придатъците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му</a:t>
            </a:r>
            <a:r>
              <a:rPr lang="ru-RU" dirty="0"/>
              <a:t> </a:t>
            </a:r>
            <a:r>
              <a:rPr lang="ru-RU" dirty="0" err="1"/>
              <a:t>през</a:t>
            </a:r>
            <a:r>
              <a:rPr lang="ru-RU" dirty="0"/>
              <a:t> разрез                                          на </a:t>
            </a:r>
            <a:r>
              <a:rPr lang="ru-RU" dirty="0" err="1"/>
              <a:t>предната</a:t>
            </a:r>
            <a:r>
              <a:rPr lang="ru-RU" dirty="0"/>
              <a:t> </a:t>
            </a:r>
            <a:r>
              <a:rPr lang="ru-RU" dirty="0" err="1"/>
              <a:t>коремна</a:t>
            </a:r>
            <a:r>
              <a:rPr lang="ru-RU" dirty="0"/>
              <a:t> стена и </a:t>
            </a:r>
            <a:r>
              <a:rPr lang="ru-RU" dirty="0" err="1"/>
              <a:t>матката</a:t>
            </a:r>
            <a:r>
              <a:rPr lang="ru-RU" dirty="0"/>
              <a:t>.</a:t>
            </a:r>
          </a:p>
          <a:p>
            <a:r>
              <a:rPr lang="ru-RU" dirty="0" err="1"/>
              <a:t>Извършва</a:t>
            </a:r>
            <a:r>
              <a:rPr lang="ru-RU" dirty="0"/>
              <a:t> се </a:t>
            </a:r>
            <a:r>
              <a:rPr lang="ru-RU" b="1" i="1" dirty="0" err="1"/>
              <a:t>планово</a:t>
            </a:r>
            <a:r>
              <a:rPr lang="ru-RU" dirty="0"/>
              <a:t> (</a:t>
            </a:r>
            <a:r>
              <a:rPr lang="ru-RU" dirty="0" err="1"/>
              <a:t>първично</a:t>
            </a:r>
            <a:r>
              <a:rPr lang="ru-RU" dirty="0"/>
              <a:t> </a:t>
            </a:r>
            <a:r>
              <a:rPr lang="ru-RU" dirty="0" err="1"/>
              <a:t>цезарово</a:t>
            </a:r>
            <a:r>
              <a:rPr lang="ru-RU" dirty="0"/>
              <a:t> сечение) </a:t>
            </a:r>
            <a:r>
              <a:rPr lang="ru-RU" i="1" dirty="0"/>
              <a:t>или</a:t>
            </a:r>
            <a:r>
              <a:rPr lang="ru-RU" b="1" i="1" dirty="0"/>
              <a:t> в хода на </a:t>
            </a:r>
            <a:r>
              <a:rPr lang="ru-RU" b="1" i="1" dirty="0" err="1"/>
              <a:t>раждането</a:t>
            </a:r>
            <a:r>
              <a:rPr lang="ru-RU" b="1" i="1" dirty="0"/>
              <a:t> </a:t>
            </a:r>
            <a:r>
              <a:rPr lang="ru-RU" dirty="0"/>
              <a:t>(вторично </a:t>
            </a:r>
            <a:r>
              <a:rPr lang="ru-RU" dirty="0" err="1"/>
              <a:t>цезарово</a:t>
            </a:r>
            <a:r>
              <a:rPr lang="ru-RU" dirty="0"/>
              <a:t> сечение). </a:t>
            </a:r>
          </a:p>
          <a:p>
            <a:r>
              <a:rPr lang="ru-RU" dirty="0"/>
              <a:t>За </a:t>
            </a:r>
            <a:r>
              <a:rPr lang="ru-RU" dirty="0" err="1"/>
              <a:t>извършването</a:t>
            </a:r>
            <a:r>
              <a:rPr lang="ru-RU" dirty="0"/>
              <a:t> </a:t>
            </a:r>
            <a:r>
              <a:rPr lang="ru-RU" dirty="0" err="1"/>
              <a:t>му</a:t>
            </a:r>
            <a:r>
              <a:rPr lang="ru-RU" dirty="0"/>
              <a:t> </a:t>
            </a:r>
            <a:r>
              <a:rPr lang="ru-RU" b="1" dirty="0"/>
              <a:t>не </a:t>
            </a:r>
            <a:r>
              <a:rPr lang="ru-RU" b="1" dirty="0" err="1"/>
              <a:t>са</a:t>
            </a:r>
            <a:r>
              <a:rPr lang="ru-RU" b="1" dirty="0"/>
              <a:t> </a:t>
            </a:r>
            <a:r>
              <a:rPr lang="ru-RU" b="1" dirty="0" err="1"/>
              <a:t>необходими</a:t>
            </a:r>
            <a:r>
              <a:rPr lang="ru-RU" b="1" dirty="0"/>
              <a:t> </a:t>
            </a:r>
            <a:r>
              <a:rPr lang="ru-RU" b="1" dirty="0" err="1"/>
              <a:t>маточни</a:t>
            </a:r>
            <a:r>
              <a:rPr lang="ru-RU" b="1" dirty="0"/>
              <a:t> </a:t>
            </a:r>
            <a:r>
              <a:rPr lang="ru-RU" dirty="0"/>
              <a:t>контракции и             </a:t>
            </a:r>
            <a:r>
              <a:rPr lang="ru-RU" dirty="0" err="1"/>
              <a:t>напъни</a:t>
            </a:r>
            <a:r>
              <a:rPr lang="ru-RU" dirty="0"/>
              <a:t>. „</a:t>
            </a:r>
            <a:r>
              <a:rPr lang="ru-RU" dirty="0" err="1"/>
              <a:t>Изгонването</a:t>
            </a:r>
            <a:r>
              <a:rPr lang="ru-RU" dirty="0"/>
              <a:t>“ на плода се </a:t>
            </a:r>
            <a:r>
              <a:rPr lang="ru-RU" dirty="0" err="1"/>
              <a:t>постига</a:t>
            </a:r>
            <a:r>
              <a:rPr lang="ru-RU" dirty="0"/>
              <a:t> </a:t>
            </a:r>
            <a:r>
              <a:rPr lang="ru-RU" b="1" dirty="0"/>
              <a:t>чрез натиск</a:t>
            </a:r>
            <a:r>
              <a:rPr lang="ru-RU" dirty="0"/>
              <a:t>                                   </a:t>
            </a:r>
            <a:r>
              <a:rPr lang="ru-RU" b="1" dirty="0" err="1"/>
              <a:t>върху</a:t>
            </a:r>
            <a:r>
              <a:rPr lang="ru-RU" b="1" dirty="0"/>
              <a:t> </a:t>
            </a:r>
            <a:r>
              <a:rPr lang="ru-RU" b="1" dirty="0" err="1"/>
              <a:t>фундуса</a:t>
            </a:r>
            <a:r>
              <a:rPr lang="ru-RU" b="1" dirty="0"/>
              <a:t> на </a:t>
            </a:r>
            <a:r>
              <a:rPr lang="ru-RU" b="1" dirty="0" err="1"/>
              <a:t>матката</a:t>
            </a:r>
            <a:r>
              <a:rPr lang="ru-RU" dirty="0"/>
              <a:t>.</a:t>
            </a:r>
            <a:br>
              <a:rPr lang="ru-RU" dirty="0"/>
            </a:br>
            <a:endParaRPr lang="bg-BG" dirty="0"/>
          </a:p>
        </p:txBody>
      </p:sp>
      <p:pic>
        <p:nvPicPr>
          <p:cNvPr id="5" name="Картина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806" y="2406580"/>
            <a:ext cx="209550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38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69" y="136895"/>
            <a:ext cx="9603275" cy="1049235"/>
          </a:xfrm>
        </p:spPr>
        <p:txBody>
          <a:bodyPr/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Усложнения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212272" y="661512"/>
            <a:ext cx="11979728" cy="6253843"/>
          </a:xfrm>
        </p:spPr>
        <p:txBody>
          <a:bodyPr>
            <a:normAutofit/>
          </a:bodyPr>
          <a:lstStyle/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Кръвозагуба</a:t>
            </a:r>
            <a:r>
              <a:rPr lang="ru-RU" sz="2400" dirty="0"/>
              <a:t> – </a:t>
            </a:r>
            <a:r>
              <a:rPr lang="ru-RU" sz="2400" dirty="0" err="1"/>
              <a:t>това</a:t>
            </a:r>
            <a:r>
              <a:rPr lang="ru-RU" sz="2400" dirty="0"/>
              <a:t> е </a:t>
            </a:r>
            <a:r>
              <a:rPr lang="ru-RU" sz="2400" dirty="0" err="1"/>
              <a:t>най-честото</a:t>
            </a:r>
            <a:r>
              <a:rPr lang="ru-RU" sz="2400" dirty="0"/>
              <a:t> усложнение на </a:t>
            </a:r>
            <a:r>
              <a:rPr lang="ru-RU" sz="2400" dirty="0" err="1"/>
              <a:t>операцията</a:t>
            </a:r>
            <a:r>
              <a:rPr lang="ru-RU" sz="2400" dirty="0"/>
              <a:t>. </a:t>
            </a:r>
            <a:r>
              <a:rPr lang="ru-RU" sz="2400" dirty="0" err="1"/>
              <a:t>Средното</a:t>
            </a:r>
            <a:r>
              <a:rPr lang="ru-RU" sz="2400" dirty="0"/>
              <a:t> количество е 500 мл. </a:t>
            </a:r>
            <a:r>
              <a:rPr lang="ru-RU" sz="2400" dirty="0" err="1"/>
              <a:t>Рискови</a:t>
            </a:r>
            <a:r>
              <a:rPr lang="ru-RU" sz="2400" dirty="0"/>
              <a:t> </a:t>
            </a:r>
            <a:r>
              <a:rPr lang="ru-RU" sz="2400" dirty="0" err="1"/>
              <a:t>фактори</a:t>
            </a:r>
            <a:r>
              <a:rPr lang="ru-RU" sz="2400" dirty="0"/>
              <a:t> за увеличено </a:t>
            </a:r>
            <a:r>
              <a:rPr lang="ru-RU" sz="2400" dirty="0" err="1"/>
              <a:t>кръвотечение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: плацента </a:t>
            </a:r>
            <a:r>
              <a:rPr lang="ru-RU" sz="2400" dirty="0" err="1"/>
              <a:t>превия</a:t>
            </a:r>
            <a:r>
              <a:rPr lang="ru-RU" sz="2400" dirty="0"/>
              <a:t>, прием на </a:t>
            </a:r>
            <a:r>
              <a:rPr lang="ru-RU" sz="2400" dirty="0" err="1"/>
              <a:t>антикоагуланти</a:t>
            </a:r>
            <a:r>
              <a:rPr lang="ru-RU" sz="2400" dirty="0"/>
              <a:t> и </a:t>
            </a:r>
            <a:r>
              <a:rPr lang="ru-RU" sz="2400" dirty="0" err="1"/>
              <a:t>антиагреганти</a:t>
            </a:r>
            <a:r>
              <a:rPr lang="ru-RU" sz="2400" dirty="0"/>
              <a:t>, </a:t>
            </a:r>
            <a:r>
              <a:rPr lang="ru-RU" sz="2400" dirty="0" err="1"/>
              <a:t>затлъстяване</a:t>
            </a:r>
            <a:r>
              <a:rPr lang="ru-RU" sz="2400" dirty="0"/>
              <a:t>, </a:t>
            </a:r>
            <a:r>
              <a:rPr lang="ru-RU" sz="2400" dirty="0" err="1"/>
              <a:t>преекламспия</a:t>
            </a:r>
            <a:r>
              <a:rPr lang="ru-RU" sz="2400" dirty="0"/>
              <a:t> и др. </a:t>
            </a:r>
            <a:br>
              <a:rPr lang="ru-RU" sz="2400" dirty="0"/>
            </a:br>
            <a:endParaRPr lang="ru-RU" sz="2400" dirty="0"/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Травми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пикочния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мехур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червата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 err="1"/>
              <a:t>рядко</a:t>
            </a:r>
            <a:r>
              <a:rPr lang="ru-RU" sz="2400" dirty="0"/>
              <a:t> </a:t>
            </a:r>
            <a:r>
              <a:rPr lang="ru-RU" sz="2400" dirty="0" err="1"/>
              <a:t>срещани</a:t>
            </a:r>
            <a:r>
              <a:rPr lang="ru-RU" sz="2400" dirty="0"/>
              <a:t> усложнения, </a:t>
            </a:r>
            <a:r>
              <a:rPr lang="ru-RU" sz="2400" dirty="0" err="1"/>
              <a:t>дължащи</a:t>
            </a:r>
            <a:r>
              <a:rPr lang="ru-RU" sz="2400" dirty="0"/>
              <a:t> се на </a:t>
            </a:r>
            <a:r>
              <a:rPr lang="ru-RU" sz="2400" dirty="0" err="1"/>
              <a:t>нараняването</a:t>
            </a:r>
            <a:r>
              <a:rPr lang="ru-RU" sz="2400" dirty="0"/>
              <a:t> им при </a:t>
            </a:r>
            <a:r>
              <a:rPr lang="ru-RU" sz="2400" dirty="0" err="1"/>
              <a:t>отваряне</a:t>
            </a:r>
            <a:r>
              <a:rPr lang="ru-RU" sz="2400" dirty="0"/>
              <a:t> на </a:t>
            </a:r>
            <a:r>
              <a:rPr lang="ru-RU" sz="2400" dirty="0" err="1"/>
              <a:t>перитонеума</a:t>
            </a:r>
            <a:r>
              <a:rPr lang="ru-RU" sz="2400" dirty="0"/>
              <a:t> или </a:t>
            </a:r>
            <a:r>
              <a:rPr lang="ru-RU" sz="2400" dirty="0" err="1"/>
              <a:t>по-енергичното</a:t>
            </a:r>
            <a:r>
              <a:rPr lang="ru-RU" sz="2400" dirty="0"/>
              <a:t> </a:t>
            </a:r>
            <a:r>
              <a:rPr lang="ru-RU" sz="2400" dirty="0" err="1"/>
              <a:t>екартиране</a:t>
            </a:r>
            <a:r>
              <a:rPr lang="ru-RU" sz="2400" dirty="0"/>
              <a:t> по </a:t>
            </a:r>
            <a:r>
              <a:rPr lang="ru-RU" sz="2400" dirty="0" err="1"/>
              <a:t>време</a:t>
            </a:r>
            <a:r>
              <a:rPr lang="ru-RU" sz="2400" dirty="0"/>
              <a:t> на </a:t>
            </a:r>
            <a:r>
              <a:rPr lang="ru-RU" sz="2400" dirty="0" err="1"/>
              <a:t>операцията</a:t>
            </a:r>
            <a:r>
              <a:rPr lang="ru-RU" sz="2400" dirty="0"/>
              <a:t>; </a:t>
            </a:r>
            <a:br>
              <a:rPr lang="ru-RU" sz="2400" dirty="0"/>
            </a:br>
            <a:endParaRPr lang="ru-RU" sz="2400" dirty="0"/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Травми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уретерите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 err="1"/>
              <a:t>често</a:t>
            </a:r>
            <a:r>
              <a:rPr lang="ru-RU" sz="2400" dirty="0"/>
              <a:t> усложнения при </a:t>
            </a:r>
            <a:r>
              <a:rPr lang="ru-RU" sz="2400" dirty="0" err="1"/>
              <a:t>извършване</a:t>
            </a:r>
            <a:r>
              <a:rPr lang="ru-RU" sz="2400" dirty="0"/>
              <a:t> на </a:t>
            </a:r>
            <a:r>
              <a:rPr lang="ru-RU" sz="2400" dirty="0" err="1"/>
              <a:t>хистеректомия</a:t>
            </a:r>
            <a:r>
              <a:rPr lang="ru-RU" sz="2400" dirty="0"/>
              <a:t> след </a:t>
            </a:r>
            <a:r>
              <a:rPr lang="ru-RU" sz="2400" dirty="0" err="1"/>
              <a:t>екстракция</a:t>
            </a:r>
            <a:r>
              <a:rPr lang="ru-RU" sz="2400" dirty="0"/>
              <a:t> на плода; </a:t>
            </a:r>
            <a:br>
              <a:rPr lang="ru-RU" sz="2400" dirty="0"/>
            </a:br>
            <a:br>
              <a:rPr lang="ru-RU" sz="2400" dirty="0"/>
            </a:br>
            <a:endParaRPr lang="ru-RU" sz="2400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6130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966985" y="0"/>
            <a:ext cx="9603275" cy="1049235"/>
          </a:xfrm>
        </p:spPr>
        <p:txBody>
          <a:bodyPr/>
          <a:lstStyle/>
          <a:p>
            <a:r>
              <a:rPr lang="bg-BG" dirty="0">
                <a:solidFill>
                  <a:schemeClr val="accent1">
                    <a:lumMod val="50000"/>
                  </a:schemeClr>
                </a:solidFill>
              </a:rPr>
              <a:t>Усложнения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95943" y="881742"/>
            <a:ext cx="11821885" cy="5976257"/>
          </a:xfrm>
        </p:spPr>
        <p:txBody>
          <a:bodyPr>
            <a:normAutofit/>
          </a:bodyPr>
          <a:lstStyle/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Ендометрит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 err="1"/>
              <a:t>диагнозата</a:t>
            </a:r>
            <a:r>
              <a:rPr lang="ru-RU" sz="2400" dirty="0"/>
              <a:t> на </a:t>
            </a:r>
            <a:r>
              <a:rPr lang="ru-RU" sz="2400" dirty="0" err="1"/>
              <a:t>това</a:t>
            </a:r>
            <a:r>
              <a:rPr lang="ru-RU" sz="2400" dirty="0"/>
              <a:t> усложнение след </a:t>
            </a:r>
            <a:r>
              <a:rPr lang="ru-RU" sz="2400" dirty="0" err="1"/>
              <a:t>цезарово</a:t>
            </a:r>
            <a:r>
              <a:rPr lang="ru-RU" sz="2400" dirty="0"/>
              <a:t> сечение е затруднена </a:t>
            </a:r>
            <a:r>
              <a:rPr lang="ru-RU" sz="2400" dirty="0" err="1"/>
              <a:t>поради</a:t>
            </a:r>
            <a:r>
              <a:rPr lang="ru-RU" sz="2400" dirty="0"/>
              <a:t> </a:t>
            </a:r>
            <a:r>
              <a:rPr lang="ru-RU" sz="2400" dirty="0" err="1"/>
              <a:t>забавената</a:t>
            </a:r>
            <a:r>
              <a:rPr lang="ru-RU" sz="2400" dirty="0"/>
              <a:t> инволюция на </a:t>
            </a:r>
            <a:r>
              <a:rPr lang="ru-RU" sz="2400" dirty="0" err="1"/>
              <a:t>матката</a:t>
            </a:r>
            <a:r>
              <a:rPr lang="ru-RU" sz="2400" dirty="0"/>
              <a:t>. </a:t>
            </a:r>
            <a:r>
              <a:rPr lang="ru-RU" sz="2400" dirty="0" err="1"/>
              <a:t>Болките</a:t>
            </a:r>
            <a:r>
              <a:rPr lang="ru-RU" sz="2400" dirty="0"/>
              <a:t> и </a:t>
            </a:r>
            <a:r>
              <a:rPr lang="ru-RU" sz="2400" dirty="0" err="1"/>
              <a:t>тежестта</a:t>
            </a:r>
            <a:r>
              <a:rPr lang="ru-RU" sz="2400" dirty="0"/>
              <a:t> </a:t>
            </a:r>
            <a:r>
              <a:rPr lang="ru-RU" sz="2400" dirty="0" err="1"/>
              <a:t>ниско</a:t>
            </a:r>
            <a:r>
              <a:rPr lang="ru-RU" sz="2400" dirty="0"/>
              <a:t> с </a:t>
            </a:r>
            <a:r>
              <a:rPr lang="ru-RU" sz="2400" dirty="0" err="1"/>
              <a:t>корема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 </a:t>
            </a:r>
            <a:r>
              <a:rPr lang="ru-RU" sz="2400" dirty="0" err="1"/>
              <a:t>нормални</a:t>
            </a:r>
            <a:r>
              <a:rPr lang="ru-RU" sz="2400" dirty="0"/>
              <a:t> след </a:t>
            </a:r>
            <a:r>
              <a:rPr lang="ru-RU" sz="2400" dirty="0" err="1"/>
              <a:t>операцията</a:t>
            </a:r>
            <a:r>
              <a:rPr lang="ru-RU" sz="2400" dirty="0"/>
              <a:t>. </a:t>
            </a:r>
            <a:r>
              <a:rPr lang="ru-RU" sz="2400" dirty="0" err="1"/>
              <a:t>По-високите</a:t>
            </a:r>
            <a:r>
              <a:rPr lang="ru-RU" sz="2400" dirty="0"/>
              <a:t> </a:t>
            </a:r>
            <a:r>
              <a:rPr lang="ru-RU" sz="2400" dirty="0" err="1"/>
              <a:t>стойности</a:t>
            </a:r>
            <a:r>
              <a:rPr lang="ru-RU" sz="2400" dirty="0"/>
              <a:t> на </a:t>
            </a:r>
            <a:r>
              <a:rPr lang="ru-RU" sz="2400" dirty="0" err="1"/>
              <a:t>температурата</a:t>
            </a:r>
            <a:r>
              <a:rPr lang="ru-RU" sz="2400" dirty="0"/>
              <a:t> се </a:t>
            </a:r>
            <a:r>
              <a:rPr lang="ru-RU" sz="2400" dirty="0" err="1"/>
              <a:t>дължат</a:t>
            </a:r>
            <a:r>
              <a:rPr lang="ru-RU" sz="2400" dirty="0"/>
              <a:t> на резорбция на </a:t>
            </a:r>
            <a:r>
              <a:rPr lang="ru-RU" sz="2400" dirty="0" err="1"/>
              <a:t>кръв</a:t>
            </a:r>
            <a:r>
              <a:rPr lang="ru-RU" sz="2400" dirty="0"/>
              <a:t> в </a:t>
            </a:r>
            <a:r>
              <a:rPr lang="ru-RU" sz="2400" dirty="0" err="1"/>
              <a:t>перотинеума</a:t>
            </a:r>
            <a:r>
              <a:rPr lang="ru-RU" sz="2400" dirty="0"/>
              <a:t> или на </a:t>
            </a:r>
            <a:r>
              <a:rPr lang="ru-RU" sz="2400" dirty="0" err="1"/>
              <a:t>задръжката</a:t>
            </a:r>
            <a:r>
              <a:rPr lang="ru-RU" sz="2400" dirty="0"/>
              <a:t> на </a:t>
            </a:r>
            <a:r>
              <a:rPr lang="ru-RU" sz="2400" dirty="0" err="1"/>
              <a:t>лохии</a:t>
            </a:r>
            <a:r>
              <a:rPr lang="ru-RU" sz="2400" dirty="0"/>
              <a:t>. </a:t>
            </a:r>
            <a:r>
              <a:rPr lang="ru-RU" sz="2400" dirty="0" err="1"/>
              <a:t>Ендометритът</a:t>
            </a:r>
            <a:r>
              <a:rPr lang="ru-RU" sz="2400" dirty="0"/>
              <a:t> </a:t>
            </a:r>
            <a:r>
              <a:rPr lang="ru-RU" sz="2400" dirty="0" err="1"/>
              <a:t>днес</a:t>
            </a:r>
            <a:r>
              <a:rPr lang="ru-RU" sz="2400" dirty="0"/>
              <a:t> не е </a:t>
            </a:r>
            <a:r>
              <a:rPr lang="ru-RU" sz="2400" dirty="0" err="1"/>
              <a:t>често</a:t>
            </a:r>
            <a:r>
              <a:rPr lang="ru-RU" sz="2400" dirty="0"/>
              <a:t> усложнение </a:t>
            </a:r>
            <a:r>
              <a:rPr lang="ru-RU" sz="2400" dirty="0" err="1"/>
              <a:t>поради</a:t>
            </a:r>
            <a:r>
              <a:rPr lang="ru-RU" sz="2400" dirty="0"/>
              <a:t> </a:t>
            </a:r>
            <a:r>
              <a:rPr lang="ru-RU" sz="2400" dirty="0" err="1"/>
              <a:t>въведената</a:t>
            </a:r>
            <a:r>
              <a:rPr lang="ru-RU" sz="2400" dirty="0"/>
              <a:t> </a:t>
            </a:r>
            <a:r>
              <a:rPr lang="ru-RU" sz="2400" dirty="0" err="1"/>
              <a:t>антибиотична</a:t>
            </a:r>
            <a:r>
              <a:rPr lang="ru-RU" sz="2400" dirty="0"/>
              <a:t> профилактика.</a:t>
            </a:r>
          </a:p>
          <a:p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Перитонит</a:t>
            </a:r>
            <a:r>
              <a:rPr lang="ru-RU" sz="2400" dirty="0"/>
              <a:t> – </a:t>
            </a:r>
            <a:r>
              <a:rPr lang="ru-RU" sz="2400" dirty="0" err="1"/>
              <a:t>причинява</a:t>
            </a:r>
            <a:r>
              <a:rPr lang="ru-RU" sz="2400" dirty="0"/>
              <a:t> се от </a:t>
            </a:r>
            <a:r>
              <a:rPr lang="ru-RU" sz="2400" dirty="0" err="1"/>
              <a:t>силно</a:t>
            </a:r>
            <a:r>
              <a:rPr lang="ru-RU" sz="2400" dirty="0"/>
              <a:t> </a:t>
            </a:r>
            <a:r>
              <a:rPr lang="ru-RU" sz="2400" dirty="0" err="1"/>
              <a:t>вирулентни</a:t>
            </a:r>
            <a:r>
              <a:rPr lang="ru-RU" sz="2400" dirty="0"/>
              <a:t> и </a:t>
            </a:r>
            <a:r>
              <a:rPr lang="ru-RU" sz="2400" dirty="0" err="1"/>
              <a:t>резистентни</a:t>
            </a:r>
            <a:r>
              <a:rPr lang="ru-RU" sz="2400" dirty="0"/>
              <a:t> </a:t>
            </a:r>
            <a:r>
              <a:rPr lang="ru-RU" sz="2400" dirty="0" err="1"/>
              <a:t>щамове</a:t>
            </a:r>
            <a:r>
              <a:rPr lang="ru-RU" sz="2400" dirty="0"/>
              <a:t> </a:t>
            </a:r>
            <a:r>
              <a:rPr lang="ru-RU" sz="2400" dirty="0" err="1"/>
              <a:t>микроорганизми</a:t>
            </a:r>
            <a:r>
              <a:rPr lang="ru-RU" sz="2400" dirty="0"/>
              <a:t> или </a:t>
            </a:r>
            <a:r>
              <a:rPr lang="ru-RU" sz="2400" dirty="0" err="1"/>
              <a:t>задръжка</a:t>
            </a:r>
            <a:r>
              <a:rPr lang="ru-RU" sz="2400" dirty="0"/>
              <a:t> на </a:t>
            </a:r>
            <a:r>
              <a:rPr lang="ru-RU" sz="2400" dirty="0" err="1"/>
              <a:t>лохии</a:t>
            </a:r>
            <a:r>
              <a:rPr lang="ru-RU" sz="2400" dirty="0"/>
              <a:t>. </a:t>
            </a:r>
            <a:r>
              <a:rPr lang="ru-RU" sz="2400" dirty="0" err="1"/>
              <a:t>Поради</a:t>
            </a:r>
            <a:r>
              <a:rPr lang="ru-RU" sz="2400" dirty="0"/>
              <a:t> </a:t>
            </a:r>
            <a:r>
              <a:rPr lang="ru-RU" sz="2400" dirty="0" err="1"/>
              <a:t>профилактиката</a:t>
            </a:r>
            <a:r>
              <a:rPr lang="ru-RU" sz="2400" dirty="0"/>
              <a:t> с антибиотик в </a:t>
            </a:r>
            <a:r>
              <a:rPr lang="ru-RU" sz="2400" dirty="0" err="1"/>
              <a:t>следоперативния</a:t>
            </a:r>
            <a:r>
              <a:rPr lang="ru-RU" sz="2400" dirty="0"/>
              <a:t> период </a:t>
            </a:r>
            <a:r>
              <a:rPr lang="ru-RU" sz="2400" dirty="0" err="1"/>
              <a:t>клиниката</a:t>
            </a:r>
            <a:r>
              <a:rPr lang="ru-RU" sz="2400" dirty="0"/>
              <a:t> на перитонита е нетипична. </a:t>
            </a:r>
            <a:r>
              <a:rPr lang="ru-RU" sz="2400" dirty="0" err="1"/>
              <a:t>Изходът</a:t>
            </a:r>
            <a:r>
              <a:rPr lang="ru-RU" sz="2400" dirty="0"/>
              <a:t> </a:t>
            </a:r>
            <a:r>
              <a:rPr lang="ru-RU" sz="2400" dirty="0" err="1"/>
              <a:t>най-често</a:t>
            </a:r>
            <a:r>
              <a:rPr lang="ru-RU" sz="2400" dirty="0"/>
              <a:t> е лапаротомия и </a:t>
            </a:r>
            <a:r>
              <a:rPr lang="ru-RU" sz="2400" dirty="0" err="1"/>
              <a:t>отстраняване</a:t>
            </a:r>
            <a:r>
              <a:rPr lang="ru-RU" sz="2400" dirty="0"/>
              <a:t> на </a:t>
            </a:r>
            <a:r>
              <a:rPr lang="ru-RU" sz="2400" dirty="0" err="1"/>
              <a:t>матката</a:t>
            </a:r>
            <a:r>
              <a:rPr lang="ru-RU" sz="2400" dirty="0"/>
              <a:t>;</a:t>
            </a:r>
            <a:br>
              <a:rPr lang="ru-RU" dirty="0"/>
            </a:b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6617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69" y="120567"/>
            <a:ext cx="9603275" cy="1049235"/>
          </a:xfrm>
        </p:spPr>
        <p:txBody>
          <a:bodyPr/>
          <a:lstStyle/>
          <a:p>
            <a:r>
              <a:rPr lang="bg-BG" dirty="0">
                <a:solidFill>
                  <a:schemeClr val="accent1">
                    <a:lumMod val="50000"/>
                  </a:schemeClr>
                </a:solidFill>
              </a:rPr>
              <a:t>Усложнения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212272" y="865414"/>
            <a:ext cx="11838214" cy="5992586"/>
          </a:xfrm>
        </p:spPr>
        <p:txBody>
          <a:bodyPr>
            <a:normAutofit/>
          </a:bodyPr>
          <a:lstStyle/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Венозна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тромбоза </a:t>
            </a:r>
            <a:r>
              <a:rPr lang="ru-RU" sz="2400" dirty="0"/>
              <a:t>– </a:t>
            </a:r>
            <a:r>
              <a:rPr lang="ru-RU" sz="2400" dirty="0" err="1"/>
              <a:t>пуерпералният</a:t>
            </a:r>
            <a:r>
              <a:rPr lang="ru-RU" sz="2400" dirty="0"/>
              <a:t> период </a:t>
            </a:r>
            <a:r>
              <a:rPr lang="ru-RU" sz="2400" dirty="0" err="1"/>
              <a:t>заедно</a:t>
            </a:r>
            <a:r>
              <a:rPr lang="ru-RU" sz="2400" dirty="0"/>
              <a:t> с </a:t>
            </a:r>
            <a:r>
              <a:rPr lang="ru-RU" sz="2400" dirty="0" err="1"/>
              <a:t>фактори</a:t>
            </a:r>
            <a:r>
              <a:rPr lang="ru-RU" sz="2400" dirty="0"/>
              <a:t> </a:t>
            </a:r>
            <a:r>
              <a:rPr lang="ru-RU" sz="2400" dirty="0" err="1"/>
              <a:t>като</a:t>
            </a:r>
            <a:r>
              <a:rPr lang="ru-RU" sz="2400" dirty="0"/>
              <a:t> </a:t>
            </a:r>
            <a:r>
              <a:rPr lang="ru-RU" sz="2400" dirty="0" err="1"/>
              <a:t>затлъстяване</a:t>
            </a:r>
            <a:r>
              <a:rPr lang="ru-RU" sz="2400" dirty="0"/>
              <a:t>, </a:t>
            </a:r>
            <a:r>
              <a:rPr lang="ru-RU" sz="2400" dirty="0" err="1"/>
              <a:t>обездвижване</a:t>
            </a:r>
            <a:r>
              <a:rPr lang="ru-RU" sz="2400" dirty="0"/>
              <a:t> и </a:t>
            </a:r>
            <a:r>
              <a:rPr lang="ru-RU" sz="2400" dirty="0" err="1"/>
              <a:t>напреднала</a:t>
            </a:r>
            <a:r>
              <a:rPr lang="ru-RU" sz="2400" dirty="0"/>
              <a:t> </a:t>
            </a:r>
            <a:r>
              <a:rPr lang="ru-RU" sz="2400" dirty="0" err="1"/>
              <a:t>възраст</a:t>
            </a:r>
            <a:r>
              <a:rPr lang="ru-RU" sz="2400" dirty="0"/>
              <a:t> </a:t>
            </a:r>
            <a:r>
              <a:rPr lang="ru-RU" sz="2400" dirty="0" err="1"/>
              <a:t>са</a:t>
            </a:r>
            <a:r>
              <a:rPr lang="ru-RU" sz="2400" dirty="0"/>
              <a:t> </a:t>
            </a:r>
            <a:r>
              <a:rPr lang="ru-RU" sz="2400" dirty="0" err="1"/>
              <a:t>рискови</a:t>
            </a:r>
            <a:r>
              <a:rPr lang="ru-RU" sz="2400" dirty="0"/>
              <a:t> за </a:t>
            </a:r>
            <a:r>
              <a:rPr lang="ru-RU" sz="2400" dirty="0" err="1"/>
              <a:t>развитието</a:t>
            </a:r>
            <a:r>
              <a:rPr lang="ru-RU" sz="2400" dirty="0"/>
              <a:t> й. </a:t>
            </a:r>
            <a:r>
              <a:rPr lang="ru-RU" sz="2400" dirty="0" err="1"/>
              <a:t>Предполага</a:t>
            </a:r>
            <a:r>
              <a:rPr lang="ru-RU" sz="2400" dirty="0"/>
              <a:t> се при </a:t>
            </a:r>
            <a:r>
              <a:rPr lang="ru-RU" sz="2400" dirty="0" err="1"/>
              <a:t>оплаквания</a:t>
            </a:r>
            <a:r>
              <a:rPr lang="ru-RU" sz="2400" dirty="0"/>
              <a:t> от страна на жената </a:t>
            </a:r>
            <a:r>
              <a:rPr lang="ru-RU" sz="2400" dirty="0" err="1"/>
              <a:t>като</a:t>
            </a:r>
            <a:r>
              <a:rPr lang="ru-RU" sz="2400" dirty="0"/>
              <a:t> </a:t>
            </a:r>
            <a:r>
              <a:rPr lang="ru-RU" sz="2400" dirty="0" err="1"/>
              <a:t>болка</a:t>
            </a:r>
            <a:r>
              <a:rPr lang="ru-RU" sz="2400" dirty="0"/>
              <a:t> в </a:t>
            </a:r>
            <a:r>
              <a:rPr lang="ru-RU" sz="2400" dirty="0" err="1"/>
              <a:t>единия</a:t>
            </a:r>
            <a:r>
              <a:rPr lang="ru-RU" sz="2400" dirty="0"/>
              <a:t> </a:t>
            </a:r>
            <a:r>
              <a:rPr lang="ru-RU" sz="2400" dirty="0" err="1"/>
              <a:t>крак</a:t>
            </a:r>
            <a:r>
              <a:rPr lang="ru-RU" sz="2400" dirty="0"/>
              <a:t>, </a:t>
            </a:r>
            <a:r>
              <a:rPr lang="ru-RU" sz="2400" dirty="0" err="1"/>
              <a:t>оток</a:t>
            </a:r>
            <a:r>
              <a:rPr lang="ru-RU" sz="2400" dirty="0"/>
              <a:t> и </a:t>
            </a:r>
            <a:r>
              <a:rPr lang="ru-RU" sz="2400" dirty="0" err="1"/>
              <a:t>разлика</a:t>
            </a:r>
            <a:r>
              <a:rPr lang="ru-RU" sz="2400" dirty="0"/>
              <a:t> в </a:t>
            </a:r>
            <a:r>
              <a:rPr lang="ru-RU" sz="2400" dirty="0" err="1"/>
              <a:t>обиколката</a:t>
            </a:r>
            <a:r>
              <a:rPr lang="ru-RU" sz="2400" dirty="0"/>
              <a:t> на </a:t>
            </a:r>
            <a:r>
              <a:rPr lang="ru-RU" sz="2400" dirty="0" err="1"/>
              <a:t>двете</a:t>
            </a:r>
            <a:r>
              <a:rPr lang="ru-RU" sz="2400" dirty="0"/>
              <a:t> </a:t>
            </a:r>
            <a:r>
              <a:rPr lang="ru-RU" sz="2400" dirty="0" err="1"/>
              <a:t>подбедрици</a:t>
            </a:r>
            <a:r>
              <a:rPr lang="ru-RU" sz="2400" dirty="0"/>
              <a:t>. </a:t>
            </a:r>
            <a:r>
              <a:rPr lang="ru-RU" sz="2400" dirty="0" err="1"/>
              <a:t>Нелекуването</a:t>
            </a:r>
            <a:r>
              <a:rPr lang="ru-RU" sz="2400" dirty="0"/>
              <a:t> й </a:t>
            </a:r>
            <a:r>
              <a:rPr lang="ru-RU" sz="2400" dirty="0" err="1"/>
              <a:t>може</a:t>
            </a:r>
            <a:r>
              <a:rPr lang="ru-RU" sz="2400" dirty="0"/>
              <a:t> да </a:t>
            </a:r>
            <a:r>
              <a:rPr lang="ru-RU" sz="2400" dirty="0" err="1"/>
              <a:t>доведе</a:t>
            </a:r>
            <a:r>
              <a:rPr lang="ru-RU" sz="2400" dirty="0"/>
              <a:t> до развитие на </a:t>
            </a:r>
            <a:r>
              <a:rPr lang="ru-RU" sz="2400" dirty="0" err="1"/>
              <a:t>животозастрашаваща</a:t>
            </a:r>
            <a:r>
              <a:rPr lang="ru-RU" sz="2400" dirty="0"/>
              <a:t> </a:t>
            </a:r>
            <a:r>
              <a:rPr lang="ru-RU" sz="2400" dirty="0" err="1"/>
              <a:t>белодробна</a:t>
            </a:r>
            <a:r>
              <a:rPr lang="ru-RU" sz="2400" dirty="0"/>
              <a:t> </a:t>
            </a:r>
            <a:r>
              <a:rPr lang="ru-RU" sz="2400" dirty="0" err="1"/>
              <a:t>тромбемболия</a:t>
            </a:r>
            <a:r>
              <a:rPr lang="ru-RU" sz="2400" dirty="0"/>
              <a:t> в </a:t>
            </a:r>
            <a:r>
              <a:rPr lang="ru-RU" sz="2400" dirty="0" err="1"/>
              <a:t>постоперативния</a:t>
            </a:r>
            <a:r>
              <a:rPr lang="ru-RU" sz="2400" dirty="0"/>
              <a:t> период;</a:t>
            </a:r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Септичен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миометрален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тромбофлебит </a:t>
            </a:r>
            <a:r>
              <a:rPr lang="ru-RU" sz="2400" dirty="0"/>
              <a:t>- </a:t>
            </a:r>
            <a:r>
              <a:rPr lang="ru-RU" sz="2400" dirty="0" err="1"/>
              <a:t>тежко</a:t>
            </a:r>
            <a:r>
              <a:rPr lang="ru-RU" sz="2400" dirty="0"/>
              <a:t> усложнение, </a:t>
            </a:r>
            <a:r>
              <a:rPr lang="ru-RU" sz="2400" dirty="0" err="1"/>
              <a:t>дължащо</a:t>
            </a:r>
            <a:r>
              <a:rPr lang="ru-RU" sz="2400" dirty="0"/>
              <a:t> се на </a:t>
            </a:r>
            <a:r>
              <a:rPr lang="ru-RU" sz="2400" dirty="0" err="1"/>
              <a:t>образуване</a:t>
            </a:r>
            <a:r>
              <a:rPr lang="ru-RU" sz="2400" dirty="0"/>
              <a:t> на </a:t>
            </a:r>
            <a:r>
              <a:rPr lang="ru-RU" sz="2400" dirty="0" err="1"/>
              <a:t>тромби</a:t>
            </a:r>
            <a:r>
              <a:rPr lang="ru-RU" sz="2400" dirty="0"/>
              <a:t> и </a:t>
            </a:r>
            <a:r>
              <a:rPr lang="ru-RU" sz="2400" dirty="0" err="1"/>
              <a:t>тяхното</a:t>
            </a:r>
            <a:r>
              <a:rPr lang="ru-RU" sz="2400" dirty="0"/>
              <a:t> </a:t>
            </a:r>
            <a:r>
              <a:rPr lang="ru-RU" sz="2400" dirty="0" err="1"/>
              <a:t>инфектиране</a:t>
            </a:r>
            <a:r>
              <a:rPr lang="ru-RU" sz="2400" dirty="0"/>
              <a:t>. </a:t>
            </a:r>
            <a:r>
              <a:rPr lang="ru-RU" sz="2400" dirty="0" err="1"/>
              <a:t>Манифестира</a:t>
            </a:r>
            <a:r>
              <a:rPr lang="ru-RU" sz="2400" dirty="0"/>
              <a:t> се на 1-вия или 2-рия </a:t>
            </a:r>
            <a:r>
              <a:rPr lang="ru-RU" sz="2400" dirty="0" err="1"/>
              <a:t>ден</a:t>
            </a:r>
            <a:r>
              <a:rPr lang="ru-RU" sz="2400" dirty="0"/>
              <a:t> след </a:t>
            </a:r>
            <a:r>
              <a:rPr lang="ru-RU" sz="2400" dirty="0" err="1"/>
              <a:t>цезарово</a:t>
            </a:r>
            <a:r>
              <a:rPr lang="ru-RU" sz="2400" dirty="0"/>
              <a:t> сечение с </a:t>
            </a:r>
            <a:r>
              <a:rPr lang="ru-RU" sz="2400" dirty="0" err="1"/>
              <a:t>прогресивно</a:t>
            </a:r>
            <a:r>
              <a:rPr lang="ru-RU" sz="2400" dirty="0"/>
              <a:t> </a:t>
            </a:r>
            <a:r>
              <a:rPr lang="ru-RU" sz="2400" dirty="0" err="1"/>
              <a:t>влошаване</a:t>
            </a:r>
            <a:r>
              <a:rPr lang="ru-RU" sz="2400" dirty="0"/>
              <a:t> </a:t>
            </a:r>
            <a:r>
              <a:rPr lang="ru-RU" sz="2400" dirty="0" err="1"/>
              <a:t>състоянието</a:t>
            </a:r>
            <a:r>
              <a:rPr lang="ru-RU" sz="2400" dirty="0"/>
              <a:t> на жената, </a:t>
            </a:r>
            <a:r>
              <a:rPr lang="ru-RU" sz="2400" dirty="0" err="1"/>
              <a:t>дължащо</a:t>
            </a:r>
            <a:r>
              <a:rPr lang="ru-RU" sz="2400" dirty="0"/>
              <a:t> се на </a:t>
            </a:r>
            <a:r>
              <a:rPr lang="ru-RU" sz="2400" dirty="0" err="1"/>
              <a:t>попадане</a:t>
            </a:r>
            <a:r>
              <a:rPr lang="ru-RU" sz="2400" dirty="0"/>
              <a:t> на тромб от </a:t>
            </a:r>
            <a:r>
              <a:rPr lang="ru-RU" sz="2400" dirty="0" err="1"/>
              <a:t>матката</a:t>
            </a:r>
            <a:r>
              <a:rPr lang="ru-RU" sz="2400" dirty="0"/>
              <a:t> в </a:t>
            </a:r>
            <a:r>
              <a:rPr lang="ru-RU" sz="2400" dirty="0" err="1"/>
              <a:t>кръвообращението</a:t>
            </a:r>
            <a:r>
              <a:rPr lang="ru-RU" sz="2400" dirty="0"/>
              <a:t>;</a:t>
            </a:r>
          </a:p>
          <a:p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2421956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69" y="0"/>
            <a:ext cx="9603275" cy="1049235"/>
          </a:xfrm>
        </p:spPr>
        <p:txBody>
          <a:bodyPr/>
          <a:lstStyle/>
          <a:p>
            <a:r>
              <a:rPr lang="bg-BG" dirty="0">
                <a:solidFill>
                  <a:schemeClr val="accent1">
                    <a:lumMod val="50000"/>
                  </a:schemeClr>
                </a:solidFill>
              </a:rPr>
              <a:t>Усложнения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30629" y="865414"/>
            <a:ext cx="11887199" cy="5829300"/>
          </a:xfrm>
        </p:spPr>
        <p:txBody>
          <a:bodyPr>
            <a:normAutofit lnSpcReduction="10000"/>
          </a:bodyPr>
          <a:lstStyle/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Субфасциален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хематом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 err="1"/>
              <a:t>дължи</a:t>
            </a:r>
            <a:r>
              <a:rPr lang="ru-RU" sz="2400" dirty="0"/>
              <a:t> се на нарушение на </a:t>
            </a:r>
            <a:r>
              <a:rPr lang="ru-RU" sz="2400" dirty="0" err="1"/>
              <a:t>кръвосъсирването</a:t>
            </a:r>
            <a:r>
              <a:rPr lang="ru-RU" sz="2400" dirty="0"/>
              <a:t> или недобра </a:t>
            </a:r>
            <a:r>
              <a:rPr lang="ru-RU" sz="2400" dirty="0" err="1"/>
              <a:t>хемостаза</a:t>
            </a:r>
            <a:r>
              <a:rPr lang="ru-RU" sz="2400" dirty="0"/>
              <a:t>. В </a:t>
            </a:r>
            <a:r>
              <a:rPr lang="ru-RU" sz="2400" dirty="0" err="1"/>
              <a:t>началото</a:t>
            </a:r>
            <a:r>
              <a:rPr lang="ru-RU" sz="2400" dirty="0"/>
              <a:t> </a:t>
            </a:r>
            <a:r>
              <a:rPr lang="ru-RU" sz="2400" dirty="0" err="1"/>
              <a:t>клиниката</a:t>
            </a:r>
            <a:r>
              <a:rPr lang="ru-RU" sz="2400" dirty="0"/>
              <a:t> е </a:t>
            </a:r>
            <a:r>
              <a:rPr lang="ru-RU" sz="2400" dirty="0" err="1"/>
              <a:t>оскъдна</a:t>
            </a:r>
            <a:r>
              <a:rPr lang="ru-RU" sz="2400" dirty="0"/>
              <a:t>. След </a:t>
            </a:r>
            <a:r>
              <a:rPr lang="ru-RU" sz="2400" dirty="0" err="1"/>
              <a:t>няколко</a:t>
            </a:r>
            <a:r>
              <a:rPr lang="ru-RU" sz="2400" dirty="0"/>
              <a:t> часа жената </a:t>
            </a:r>
            <a:r>
              <a:rPr lang="ru-RU" sz="2400" dirty="0" err="1"/>
              <a:t>започва</a:t>
            </a:r>
            <a:r>
              <a:rPr lang="ru-RU" sz="2400" dirty="0"/>
              <a:t> да се </a:t>
            </a:r>
            <a:r>
              <a:rPr lang="ru-RU" sz="2400" dirty="0" err="1"/>
              <a:t>оплаква</a:t>
            </a:r>
            <a:r>
              <a:rPr lang="ru-RU" sz="2400" dirty="0"/>
              <a:t> от </a:t>
            </a:r>
            <a:r>
              <a:rPr lang="ru-RU" sz="2400" dirty="0" err="1"/>
              <a:t>болка</a:t>
            </a:r>
            <a:r>
              <a:rPr lang="ru-RU" sz="2400" dirty="0"/>
              <a:t> </a:t>
            </a:r>
            <a:r>
              <a:rPr lang="ru-RU" sz="2400" dirty="0" err="1"/>
              <a:t>ниско</a:t>
            </a:r>
            <a:r>
              <a:rPr lang="ru-RU" sz="2400" dirty="0"/>
              <a:t> долу в </a:t>
            </a:r>
            <a:r>
              <a:rPr lang="ru-RU" sz="2400" dirty="0" err="1"/>
              <a:t>корема</a:t>
            </a:r>
            <a:r>
              <a:rPr lang="ru-RU" sz="2400" dirty="0"/>
              <a:t>, </a:t>
            </a:r>
            <a:r>
              <a:rPr lang="ru-RU" sz="2400" dirty="0" err="1"/>
              <a:t>която</a:t>
            </a:r>
            <a:r>
              <a:rPr lang="ru-RU" sz="2400" dirty="0"/>
              <a:t> не се </a:t>
            </a:r>
            <a:r>
              <a:rPr lang="ru-RU" sz="2400" dirty="0" err="1"/>
              <a:t>повлиява</a:t>
            </a:r>
            <a:r>
              <a:rPr lang="ru-RU" sz="2400" dirty="0"/>
              <a:t> от </a:t>
            </a:r>
            <a:r>
              <a:rPr lang="ru-RU" sz="2400" dirty="0" err="1"/>
              <a:t>аналгетици</a:t>
            </a:r>
            <a:r>
              <a:rPr lang="ru-RU" sz="2400" dirty="0"/>
              <a:t>. При </a:t>
            </a:r>
            <a:r>
              <a:rPr lang="ru-RU" sz="2400" dirty="0" err="1"/>
              <a:t>палпация</a:t>
            </a:r>
            <a:r>
              <a:rPr lang="ru-RU" sz="2400" dirty="0"/>
              <a:t> се </a:t>
            </a:r>
            <a:r>
              <a:rPr lang="ru-RU" sz="2400" dirty="0" err="1"/>
              <a:t>установява</a:t>
            </a:r>
            <a:r>
              <a:rPr lang="ru-RU" sz="2400" dirty="0"/>
              <a:t> </a:t>
            </a:r>
            <a:r>
              <a:rPr lang="ru-RU" sz="2400" dirty="0" err="1"/>
              <a:t>мека</a:t>
            </a:r>
            <a:r>
              <a:rPr lang="ru-RU" sz="2400" dirty="0"/>
              <a:t> формация. </a:t>
            </a:r>
            <a:br>
              <a:rPr lang="ru-RU" sz="2400" dirty="0"/>
            </a:br>
            <a:endParaRPr lang="ru-RU" sz="2400" dirty="0"/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Инфекциозни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усложнения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оперативната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рана </a:t>
            </a:r>
            <a:r>
              <a:rPr lang="ru-RU" sz="2400" dirty="0"/>
              <a:t>– </a:t>
            </a:r>
            <a:r>
              <a:rPr lang="ru-RU" sz="2400" dirty="0" err="1"/>
              <a:t>поради</a:t>
            </a:r>
            <a:r>
              <a:rPr lang="ru-RU" sz="2400" dirty="0"/>
              <a:t> </a:t>
            </a:r>
            <a:r>
              <a:rPr lang="ru-RU" sz="2400" dirty="0" err="1"/>
              <a:t>антибиотичната</a:t>
            </a:r>
            <a:r>
              <a:rPr lang="ru-RU" sz="2400" dirty="0"/>
              <a:t> профилактика </a:t>
            </a:r>
            <a:r>
              <a:rPr lang="ru-RU" sz="2400" dirty="0" err="1"/>
              <a:t>това</a:t>
            </a:r>
            <a:r>
              <a:rPr lang="ru-RU" sz="2400" dirty="0"/>
              <a:t> усложнение е сведено до минимум. </a:t>
            </a:r>
            <a:r>
              <a:rPr lang="ru-RU" sz="2400" dirty="0" err="1"/>
              <a:t>Среща</a:t>
            </a:r>
            <a:r>
              <a:rPr lang="ru-RU" sz="2400" dirty="0"/>
              <a:t> се </a:t>
            </a:r>
            <a:r>
              <a:rPr lang="ru-RU" sz="2400" dirty="0" err="1"/>
              <a:t>обаче</a:t>
            </a:r>
            <a:r>
              <a:rPr lang="ru-RU" sz="2400" dirty="0"/>
              <a:t> при жени с диабет, при </a:t>
            </a:r>
            <a:r>
              <a:rPr lang="ru-RU" sz="2400" dirty="0" err="1"/>
              <a:t>дълъг</a:t>
            </a:r>
            <a:r>
              <a:rPr lang="ru-RU" sz="2400" dirty="0"/>
              <a:t> </a:t>
            </a:r>
            <a:r>
              <a:rPr lang="ru-RU" sz="2400" dirty="0" err="1"/>
              <a:t>болничен</a:t>
            </a:r>
            <a:r>
              <a:rPr lang="ru-RU" sz="2400" dirty="0"/>
              <a:t> </a:t>
            </a:r>
            <a:r>
              <a:rPr lang="ru-RU" sz="2400" dirty="0" err="1"/>
              <a:t>престой</a:t>
            </a:r>
            <a:r>
              <a:rPr lang="ru-RU" sz="2400" dirty="0"/>
              <a:t>, анемия, </a:t>
            </a:r>
            <a:r>
              <a:rPr lang="ru-RU" sz="2400" dirty="0" err="1"/>
              <a:t>кортикостероидна</a:t>
            </a:r>
            <a:r>
              <a:rPr lang="ru-RU" sz="2400" dirty="0"/>
              <a:t> терапия. </a:t>
            </a:r>
            <a:r>
              <a:rPr lang="ru-RU" sz="2400" dirty="0" err="1"/>
              <a:t>Клиниката</a:t>
            </a:r>
            <a:r>
              <a:rPr lang="ru-RU" sz="2400" dirty="0"/>
              <a:t> се </a:t>
            </a:r>
            <a:r>
              <a:rPr lang="ru-RU" sz="2400" dirty="0" err="1"/>
              <a:t>появява</a:t>
            </a:r>
            <a:r>
              <a:rPr lang="ru-RU" sz="2400" dirty="0"/>
              <a:t> около 3-4-ти </a:t>
            </a:r>
            <a:r>
              <a:rPr lang="ru-RU" sz="2400" dirty="0" err="1"/>
              <a:t>ден</a:t>
            </a:r>
            <a:r>
              <a:rPr lang="ru-RU" sz="2400" dirty="0"/>
              <a:t> </a:t>
            </a:r>
            <a:r>
              <a:rPr lang="ru-RU" sz="2400" dirty="0" err="1"/>
              <a:t>със</a:t>
            </a:r>
            <a:r>
              <a:rPr lang="ru-RU" sz="2400" dirty="0"/>
              <a:t> </a:t>
            </a:r>
            <a:r>
              <a:rPr lang="ru-RU" sz="2400" dirty="0" err="1"/>
              <a:t>зачервяване</a:t>
            </a:r>
            <a:r>
              <a:rPr lang="ru-RU" sz="2400" dirty="0"/>
              <a:t>, </a:t>
            </a:r>
            <a:r>
              <a:rPr lang="ru-RU" sz="2400" dirty="0" err="1"/>
              <a:t>оток</a:t>
            </a:r>
            <a:r>
              <a:rPr lang="ru-RU" sz="2400" dirty="0"/>
              <a:t>, </a:t>
            </a:r>
            <a:r>
              <a:rPr lang="ru-RU" sz="2400" dirty="0" err="1"/>
              <a:t>локална</a:t>
            </a:r>
            <a:r>
              <a:rPr lang="ru-RU" sz="2400" dirty="0"/>
              <a:t> </a:t>
            </a:r>
            <a:r>
              <a:rPr lang="ru-RU" sz="2400" dirty="0" err="1"/>
              <a:t>болка</a:t>
            </a:r>
            <a:r>
              <a:rPr lang="ru-RU" sz="2400" dirty="0"/>
              <a:t> и температура.</a:t>
            </a:r>
            <a:br>
              <a:rPr lang="ru-RU" sz="2400" dirty="0"/>
            </a:br>
            <a:br>
              <a:rPr lang="ru-RU" sz="2400" dirty="0"/>
            </a:br>
            <a:br>
              <a:rPr lang="ru-RU" dirty="0"/>
            </a:br>
            <a:endParaRPr lang="ru-RU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30543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69" y="0"/>
            <a:ext cx="9603275" cy="1049235"/>
          </a:xfrm>
        </p:spPr>
        <p:txBody>
          <a:bodyPr/>
          <a:lstStyle/>
          <a:p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Грижи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за жената в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следоперативния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период</a:t>
            </a:r>
            <a:endParaRPr lang="bg-BG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0" y="800100"/>
            <a:ext cx="12192000" cy="58619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/>
              <a:t>След </a:t>
            </a:r>
            <a:r>
              <a:rPr lang="ru-RU" sz="2200" dirty="0" err="1"/>
              <a:t>приключване</a:t>
            </a:r>
            <a:r>
              <a:rPr lang="ru-RU" sz="2200" dirty="0"/>
              <a:t> на </a:t>
            </a:r>
            <a:r>
              <a:rPr lang="ru-RU" sz="2200" dirty="0" err="1"/>
              <a:t>операцията</a:t>
            </a:r>
            <a:r>
              <a:rPr lang="ru-RU" sz="2200" dirty="0"/>
              <a:t> жената се </a:t>
            </a:r>
            <a:r>
              <a:rPr lang="ru-RU" sz="2200" dirty="0" err="1"/>
              <a:t>превежда</a:t>
            </a:r>
            <a:r>
              <a:rPr lang="ru-RU" sz="2200" dirty="0"/>
              <a:t> в реанимация или в стая за </a:t>
            </a:r>
            <a:r>
              <a:rPr lang="ru-RU" sz="2200" dirty="0" err="1"/>
              <a:t>събуждане</a:t>
            </a:r>
            <a:r>
              <a:rPr lang="ru-RU" sz="2200" dirty="0"/>
              <a:t>, </a:t>
            </a:r>
            <a:r>
              <a:rPr lang="ru-RU" sz="2200" dirty="0" err="1"/>
              <a:t>където</a:t>
            </a:r>
            <a:r>
              <a:rPr lang="ru-RU" sz="2200" dirty="0"/>
              <a:t> </a:t>
            </a:r>
            <a:r>
              <a:rPr lang="ru-RU" sz="2200" dirty="0" err="1"/>
              <a:t>редовно</a:t>
            </a:r>
            <a:r>
              <a:rPr lang="ru-RU" sz="2200" dirty="0"/>
              <a:t> се следи </a:t>
            </a:r>
            <a:r>
              <a:rPr lang="ru-RU" sz="2200" b="1" dirty="0" err="1"/>
              <a:t>тонусът</a:t>
            </a:r>
            <a:r>
              <a:rPr lang="ru-RU" sz="2200" b="1" dirty="0"/>
              <a:t> на </a:t>
            </a:r>
            <a:r>
              <a:rPr lang="ru-RU" sz="2200" b="1" dirty="0" err="1"/>
              <a:t>матката</a:t>
            </a:r>
            <a:r>
              <a:rPr lang="ru-RU" sz="2200" b="1" dirty="0"/>
              <a:t> </a:t>
            </a:r>
            <a:r>
              <a:rPr lang="ru-RU" sz="2200" dirty="0"/>
              <a:t>чрез </a:t>
            </a:r>
            <a:r>
              <a:rPr lang="ru-RU" sz="2200" dirty="0" err="1"/>
              <a:t>палпация</a:t>
            </a:r>
            <a:r>
              <a:rPr lang="ru-RU" sz="2200" dirty="0"/>
              <a:t> и </a:t>
            </a:r>
            <a:r>
              <a:rPr lang="ru-RU" sz="2200" b="1" dirty="0" err="1"/>
              <a:t>кръвотечението</a:t>
            </a:r>
            <a:r>
              <a:rPr lang="ru-RU" sz="2200" dirty="0"/>
              <a:t> от </a:t>
            </a:r>
            <a:r>
              <a:rPr lang="ru-RU" sz="2200" dirty="0" err="1"/>
              <a:t>гениталиите</a:t>
            </a:r>
            <a:r>
              <a:rPr lang="ru-RU" sz="2200" dirty="0"/>
              <a:t>. Следят се </a:t>
            </a:r>
            <a:r>
              <a:rPr lang="ru-RU" sz="2200" dirty="0" err="1"/>
              <a:t>също</a:t>
            </a:r>
            <a:r>
              <a:rPr lang="ru-RU" sz="2200" dirty="0"/>
              <a:t> и </a:t>
            </a:r>
            <a:r>
              <a:rPr lang="ru-RU" sz="2200" b="1" dirty="0" err="1"/>
              <a:t>пулс</a:t>
            </a:r>
            <a:r>
              <a:rPr lang="ru-RU" sz="2200" dirty="0"/>
              <a:t>, </a:t>
            </a:r>
            <a:r>
              <a:rPr lang="ru-RU" sz="2200" b="1" dirty="0" err="1"/>
              <a:t>артериално</a:t>
            </a:r>
            <a:r>
              <a:rPr lang="ru-RU" sz="2200" b="1" dirty="0"/>
              <a:t> </a:t>
            </a:r>
            <a:r>
              <a:rPr lang="ru-RU" sz="2200" b="1" dirty="0" err="1"/>
              <a:t>налягане</a:t>
            </a:r>
            <a:r>
              <a:rPr lang="ru-RU" sz="2200" b="1" dirty="0"/>
              <a:t>, диуреза и температура</a:t>
            </a:r>
            <a:r>
              <a:rPr lang="ru-RU" sz="2200" dirty="0"/>
              <a:t>. </a:t>
            </a:r>
            <a:r>
              <a:rPr lang="ru-RU" sz="2200" dirty="0" err="1"/>
              <a:t>Тези</a:t>
            </a:r>
            <a:r>
              <a:rPr lang="ru-RU" sz="2200" dirty="0"/>
              <a:t> показатели се </a:t>
            </a:r>
            <a:r>
              <a:rPr lang="ru-RU" sz="2200" dirty="0" err="1"/>
              <a:t>отчитат</a:t>
            </a:r>
            <a:r>
              <a:rPr lang="ru-RU" sz="2200" dirty="0"/>
              <a:t> на </a:t>
            </a:r>
            <a:r>
              <a:rPr lang="ru-RU" sz="2200" dirty="0" err="1"/>
              <a:t>всеки</a:t>
            </a:r>
            <a:r>
              <a:rPr lang="ru-RU" sz="2200" dirty="0"/>
              <a:t> час в </a:t>
            </a:r>
            <a:r>
              <a:rPr lang="ru-RU" sz="2200" dirty="0" err="1"/>
              <a:t>първите</a:t>
            </a:r>
            <a:r>
              <a:rPr lang="ru-RU" sz="2200" dirty="0"/>
              <a:t> 4 часа след </a:t>
            </a:r>
            <a:r>
              <a:rPr lang="ru-RU" sz="2200" dirty="0" err="1"/>
              <a:t>операцията</a:t>
            </a:r>
            <a:r>
              <a:rPr lang="ru-RU" sz="2200" dirty="0"/>
              <a:t>, а след </a:t>
            </a:r>
            <a:r>
              <a:rPr lang="ru-RU" sz="2200" dirty="0" err="1"/>
              <a:t>това</a:t>
            </a:r>
            <a:r>
              <a:rPr lang="ru-RU" sz="2200" dirty="0"/>
              <a:t> на </a:t>
            </a:r>
            <a:r>
              <a:rPr lang="ru-RU" sz="2200" dirty="0" err="1"/>
              <a:t>всеки</a:t>
            </a:r>
            <a:r>
              <a:rPr lang="ru-RU" sz="2200" dirty="0"/>
              <a:t> 4-ти час. </a:t>
            </a:r>
            <a:r>
              <a:rPr lang="ru-RU" sz="2200" dirty="0" err="1"/>
              <a:t>Извършва</a:t>
            </a:r>
            <a:r>
              <a:rPr lang="ru-RU" sz="2200" dirty="0"/>
              <a:t> се и </a:t>
            </a:r>
            <a:r>
              <a:rPr lang="ru-RU" sz="2200" b="1" dirty="0" err="1"/>
              <a:t>антибиотична</a:t>
            </a:r>
            <a:r>
              <a:rPr lang="ru-RU" sz="2200" b="1" dirty="0"/>
              <a:t> профилактика</a:t>
            </a:r>
            <a:r>
              <a:rPr lang="ru-RU" sz="2200" dirty="0"/>
              <a:t>. </a:t>
            </a:r>
            <a:r>
              <a:rPr lang="ru-RU" sz="2200" dirty="0" err="1"/>
              <a:t>Времето</a:t>
            </a:r>
            <a:r>
              <a:rPr lang="ru-RU" sz="2200" dirty="0"/>
              <a:t> за </a:t>
            </a:r>
            <a:r>
              <a:rPr lang="ru-RU" sz="2200" dirty="0" err="1"/>
              <a:t>нейното</a:t>
            </a:r>
            <a:r>
              <a:rPr lang="ru-RU" sz="2200" dirty="0"/>
              <a:t> </a:t>
            </a:r>
            <a:r>
              <a:rPr lang="ru-RU" sz="2200" dirty="0" err="1"/>
              <a:t>започване</a:t>
            </a:r>
            <a:r>
              <a:rPr lang="ru-RU" sz="2200" dirty="0"/>
              <a:t> е </a:t>
            </a:r>
            <a:r>
              <a:rPr lang="ru-RU" sz="2200" b="1" dirty="0" err="1"/>
              <a:t>преди</a:t>
            </a:r>
            <a:r>
              <a:rPr lang="ru-RU" sz="2200" b="1" dirty="0"/>
              <a:t> </a:t>
            </a:r>
            <a:r>
              <a:rPr lang="ru-RU" sz="2200" b="1" dirty="0" err="1"/>
              <a:t>екстракцията</a:t>
            </a:r>
            <a:r>
              <a:rPr lang="ru-RU" sz="2200" b="1" dirty="0"/>
              <a:t> на плода </a:t>
            </a:r>
            <a:r>
              <a:rPr lang="ru-RU" sz="2200" dirty="0"/>
              <a:t>и </a:t>
            </a:r>
            <a:r>
              <a:rPr lang="ru-RU" sz="2200" b="1" dirty="0" err="1"/>
              <a:t>най-късно</a:t>
            </a:r>
            <a:r>
              <a:rPr lang="ru-RU" sz="2200" b="1" dirty="0"/>
              <a:t> 2 часа след </a:t>
            </a:r>
            <a:r>
              <a:rPr lang="ru-RU" sz="2200" b="1" dirty="0" err="1"/>
              <a:t>оперативната</a:t>
            </a:r>
            <a:r>
              <a:rPr lang="ru-RU" sz="2200" b="1" dirty="0"/>
              <a:t> интервенция</a:t>
            </a:r>
            <a:r>
              <a:rPr lang="ru-RU" sz="2200" dirty="0"/>
              <a:t>. При нужда се </a:t>
            </a:r>
            <a:r>
              <a:rPr lang="ru-RU" sz="2200" dirty="0" err="1"/>
              <a:t>дават</a:t>
            </a:r>
            <a:r>
              <a:rPr lang="ru-RU" sz="2200" dirty="0"/>
              <a:t> </a:t>
            </a:r>
            <a:r>
              <a:rPr lang="ru-RU" sz="2200" dirty="0" err="1"/>
              <a:t>обезболяващи</a:t>
            </a:r>
            <a:r>
              <a:rPr lang="ru-RU" sz="2200" dirty="0"/>
              <a:t>. </a:t>
            </a:r>
            <a:br>
              <a:rPr lang="ru-RU" sz="2200" dirty="0"/>
            </a:br>
            <a:br>
              <a:rPr lang="ru-RU" sz="2200" dirty="0"/>
            </a:br>
            <a:r>
              <a:rPr lang="ru-RU" sz="2200" dirty="0"/>
              <a:t>Жената е с </a:t>
            </a:r>
            <a:r>
              <a:rPr lang="ru-RU" sz="2200" dirty="0" err="1"/>
              <a:t>уретрален</a:t>
            </a:r>
            <a:r>
              <a:rPr lang="ru-RU" sz="2200" dirty="0"/>
              <a:t> </a:t>
            </a:r>
            <a:r>
              <a:rPr lang="ru-RU" sz="2200" dirty="0" err="1"/>
              <a:t>катетър,който</a:t>
            </a:r>
            <a:r>
              <a:rPr lang="ru-RU" sz="2200" dirty="0"/>
              <a:t> не се </a:t>
            </a:r>
            <a:r>
              <a:rPr lang="ru-RU" sz="2200" dirty="0" err="1"/>
              <a:t>отстранява</a:t>
            </a:r>
            <a:r>
              <a:rPr lang="ru-RU" sz="2200" dirty="0"/>
              <a:t> до 12-тия час. </a:t>
            </a:r>
            <a:r>
              <a:rPr lang="ru-RU" sz="2200" dirty="0" err="1"/>
              <a:t>Храненето</a:t>
            </a:r>
            <a:r>
              <a:rPr lang="ru-RU" sz="2200" dirty="0"/>
              <a:t> </a:t>
            </a:r>
            <a:r>
              <a:rPr lang="ru-RU" sz="2200" dirty="0" err="1"/>
              <a:t>може</a:t>
            </a:r>
            <a:r>
              <a:rPr lang="ru-RU" sz="2200" dirty="0"/>
              <a:t> да </a:t>
            </a:r>
            <a:r>
              <a:rPr lang="ru-RU" sz="2200" dirty="0" err="1"/>
              <a:t>започне</a:t>
            </a:r>
            <a:r>
              <a:rPr lang="ru-RU" sz="2200" dirty="0"/>
              <a:t> след 8-мия час. </a:t>
            </a:r>
            <a:r>
              <a:rPr lang="ru-RU" sz="2200" dirty="0" err="1"/>
              <a:t>Раздвижването</a:t>
            </a:r>
            <a:r>
              <a:rPr lang="ru-RU" sz="2200" dirty="0"/>
              <a:t> става на </a:t>
            </a:r>
            <a:r>
              <a:rPr lang="ru-RU" sz="2200" dirty="0" err="1"/>
              <a:t>следващата</a:t>
            </a:r>
            <a:r>
              <a:rPr lang="ru-RU" sz="2200" dirty="0"/>
              <a:t> </a:t>
            </a:r>
            <a:r>
              <a:rPr lang="ru-RU" sz="2200" dirty="0" err="1"/>
              <a:t>сутрин</a:t>
            </a:r>
            <a:r>
              <a:rPr lang="ru-RU" sz="2200" dirty="0"/>
              <a:t> след </a:t>
            </a:r>
            <a:r>
              <a:rPr lang="ru-RU" sz="2200" dirty="0" err="1"/>
              <a:t>операцията</a:t>
            </a:r>
            <a:r>
              <a:rPr lang="ru-RU" sz="2200" dirty="0"/>
              <a:t>, </a:t>
            </a:r>
            <a:r>
              <a:rPr lang="ru-RU" sz="2200" dirty="0" err="1"/>
              <a:t>първо</a:t>
            </a:r>
            <a:r>
              <a:rPr lang="ru-RU" sz="2200" dirty="0"/>
              <a:t> с леки </a:t>
            </a:r>
            <a:r>
              <a:rPr lang="ru-RU" sz="2200" dirty="0" err="1"/>
              <a:t>гимнастически</a:t>
            </a:r>
            <a:r>
              <a:rPr lang="ru-RU" sz="2200" dirty="0"/>
              <a:t> упражнения в </a:t>
            </a:r>
            <a:r>
              <a:rPr lang="ru-RU" sz="2200" dirty="0" err="1"/>
              <a:t>леглото</a:t>
            </a:r>
            <a:r>
              <a:rPr lang="ru-RU" sz="2200" dirty="0"/>
              <a:t>. </a:t>
            </a:r>
            <a:br>
              <a:rPr lang="ru-RU" sz="2200" dirty="0"/>
            </a:br>
            <a:br>
              <a:rPr lang="ru-RU" sz="2200" dirty="0"/>
            </a:br>
            <a:r>
              <a:rPr lang="ru-RU" sz="2200" b="1" dirty="0" err="1"/>
              <a:t>Ранното</a:t>
            </a:r>
            <a:r>
              <a:rPr lang="ru-RU" sz="2200" b="1" dirty="0"/>
              <a:t> </a:t>
            </a:r>
            <a:r>
              <a:rPr lang="ru-RU" sz="2200" b="1" dirty="0" err="1"/>
              <a:t>раздвижване</a:t>
            </a:r>
            <a:r>
              <a:rPr lang="ru-RU" sz="2200" b="1" dirty="0"/>
              <a:t> </a:t>
            </a:r>
            <a:r>
              <a:rPr lang="ru-RU" sz="2200" dirty="0"/>
              <a:t>е необходимо за профилактика на </a:t>
            </a:r>
            <a:r>
              <a:rPr lang="ru-RU" sz="2200" dirty="0" err="1"/>
              <a:t>венозните</a:t>
            </a:r>
            <a:r>
              <a:rPr lang="ru-RU" sz="2200" dirty="0"/>
              <a:t> </a:t>
            </a:r>
            <a:r>
              <a:rPr lang="ru-RU" sz="2200" dirty="0" err="1"/>
              <a:t>тромбози</a:t>
            </a:r>
            <a:r>
              <a:rPr lang="ru-RU" sz="2200" dirty="0"/>
              <a:t>, </a:t>
            </a:r>
            <a:r>
              <a:rPr lang="ru-RU" sz="2200" dirty="0" err="1"/>
              <a:t>емболии</a:t>
            </a:r>
            <a:r>
              <a:rPr lang="ru-RU" sz="2200" dirty="0"/>
              <a:t> и </a:t>
            </a:r>
            <a:r>
              <a:rPr lang="ru-RU" sz="2200" dirty="0" err="1"/>
              <a:t>сраствания</a:t>
            </a:r>
            <a:r>
              <a:rPr lang="ru-RU" sz="2200" dirty="0"/>
              <a:t> на </a:t>
            </a:r>
            <a:r>
              <a:rPr lang="ru-RU" sz="2200" dirty="0" err="1"/>
              <a:t>матката</a:t>
            </a:r>
            <a:r>
              <a:rPr lang="ru-RU" sz="2200" dirty="0"/>
              <a:t> с </a:t>
            </a:r>
            <a:r>
              <a:rPr lang="ru-RU" sz="2200" dirty="0" err="1"/>
              <a:t>околните</a:t>
            </a:r>
            <a:r>
              <a:rPr lang="ru-RU" sz="2200" dirty="0"/>
              <a:t> </a:t>
            </a:r>
            <a:r>
              <a:rPr lang="ru-RU" sz="2200" dirty="0" err="1"/>
              <a:t>структури</a:t>
            </a:r>
            <a:r>
              <a:rPr lang="ru-RU" sz="2200" dirty="0"/>
              <a:t>. Следи се за спонтанна дефекация и при </a:t>
            </a:r>
            <a:r>
              <a:rPr lang="ru-RU" sz="2200" dirty="0" err="1"/>
              <a:t>липса</a:t>
            </a:r>
            <a:r>
              <a:rPr lang="ru-RU" sz="2200" dirty="0"/>
              <a:t> на </a:t>
            </a:r>
            <a:r>
              <a:rPr lang="ru-RU" sz="2200" dirty="0" err="1"/>
              <a:t>такава</a:t>
            </a:r>
            <a:r>
              <a:rPr lang="ru-RU" sz="2200" dirty="0"/>
              <a:t> до </a:t>
            </a:r>
            <a:r>
              <a:rPr lang="ru-RU" sz="2200" dirty="0" err="1"/>
              <a:t>третия</a:t>
            </a:r>
            <a:r>
              <a:rPr lang="ru-RU" sz="2200" dirty="0"/>
              <a:t> </a:t>
            </a:r>
            <a:r>
              <a:rPr lang="ru-RU" sz="2200" dirty="0" err="1"/>
              <a:t>ден</a:t>
            </a:r>
            <a:r>
              <a:rPr lang="ru-RU" sz="2200" dirty="0"/>
              <a:t> се </a:t>
            </a:r>
            <a:r>
              <a:rPr lang="ru-RU" sz="2200" dirty="0" err="1"/>
              <a:t>дават</a:t>
            </a:r>
            <a:r>
              <a:rPr lang="ru-RU" sz="2200" dirty="0"/>
              <a:t> </a:t>
            </a:r>
            <a:r>
              <a:rPr lang="ru-RU" sz="2200" dirty="0" err="1"/>
              <a:t>необходимите</a:t>
            </a:r>
            <a:r>
              <a:rPr lang="ru-RU" sz="2200" dirty="0"/>
              <a:t> </a:t>
            </a:r>
            <a:r>
              <a:rPr lang="ru-RU" sz="2200" dirty="0" err="1"/>
              <a:t>медикаменти</a:t>
            </a:r>
            <a:r>
              <a:rPr lang="ru-RU" sz="2200" dirty="0"/>
              <a:t>. </a:t>
            </a:r>
            <a:r>
              <a:rPr lang="ru-RU" sz="2200" b="1" dirty="0"/>
              <a:t>Ежедневно се </a:t>
            </a:r>
            <a:r>
              <a:rPr lang="ru-RU" sz="2200" b="1" dirty="0" err="1"/>
              <a:t>инспектира</a:t>
            </a:r>
            <a:r>
              <a:rPr lang="ru-RU" sz="2200" b="1" dirty="0"/>
              <a:t> </a:t>
            </a:r>
            <a:r>
              <a:rPr lang="ru-RU" sz="2200" b="1" dirty="0" err="1"/>
              <a:t>оперативната</a:t>
            </a:r>
            <a:r>
              <a:rPr lang="ru-RU" sz="2200" b="1" dirty="0"/>
              <a:t> рана.</a:t>
            </a:r>
            <a:br>
              <a:rPr lang="ru-RU" sz="2200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36786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 rot="20833286">
            <a:off x="-2889" y="3126683"/>
            <a:ext cx="9603275" cy="1049235"/>
          </a:xfrm>
        </p:spPr>
        <p:txBody>
          <a:bodyPr>
            <a:normAutofit/>
          </a:bodyPr>
          <a:lstStyle/>
          <a:p>
            <a:r>
              <a:rPr lang="bg-BG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за вниманието!</a:t>
            </a:r>
          </a:p>
        </p:txBody>
      </p:sp>
      <p:pic>
        <p:nvPicPr>
          <p:cNvPr id="5" name="Картина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0" y="2782337"/>
            <a:ext cx="5905500" cy="3324225"/>
          </a:xfrm>
          <a:prstGeom prst="rect">
            <a:avLst/>
          </a:prstGeom>
        </p:spPr>
      </p:pic>
      <p:pic>
        <p:nvPicPr>
          <p:cNvPr id="7" name="Картина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38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4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19452" y="0"/>
            <a:ext cx="9603275" cy="1049235"/>
          </a:xfrm>
        </p:spPr>
        <p:txBody>
          <a:bodyPr/>
          <a:lstStyle/>
          <a:p>
            <a:r>
              <a:rPr lang="bg-BG" b="1" i="1" dirty="0">
                <a:solidFill>
                  <a:schemeClr val="accent1"/>
                </a:solidFill>
              </a:rPr>
              <a:t>История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0" y="818867"/>
            <a:ext cx="11232107" cy="6138524"/>
          </a:xfrm>
        </p:spPr>
        <p:txBody>
          <a:bodyPr>
            <a:normAutofit/>
          </a:bodyPr>
          <a:lstStyle/>
          <a:p>
            <a:r>
              <a:rPr lang="ru-RU" dirty="0"/>
              <a:t>За </a:t>
            </a:r>
            <a:r>
              <a:rPr lang="ru-RU" dirty="0" err="1"/>
              <a:t>произхода</a:t>
            </a:r>
            <a:r>
              <a:rPr lang="ru-RU" dirty="0"/>
              <a:t> на </a:t>
            </a:r>
            <a:r>
              <a:rPr lang="ru-RU" dirty="0" err="1"/>
              <a:t>наименованието</a:t>
            </a:r>
            <a:r>
              <a:rPr lang="ru-RU" dirty="0"/>
              <a:t> на </a:t>
            </a:r>
            <a:r>
              <a:rPr lang="ru-RU" dirty="0" err="1"/>
              <a:t>операцията</a:t>
            </a:r>
            <a:r>
              <a:rPr lang="ru-RU" dirty="0"/>
              <a:t> </a:t>
            </a:r>
            <a:r>
              <a:rPr lang="ru-RU" dirty="0" err="1"/>
              <a:t>има</a:t>
            </a:r>
            <a:r>
              <a:rPr lang="ru-RU" dirty="0"/>
              <a:t> </a:t>
            </a:r>
            <a:r>
              <a:rPr lang="ru-RU" dirty="0" err="1"/>
              <a:t>няколко</a:t>
            </a:r>
            <a:r>
              <a:rPr lang="ru-RU" dirty="0"/>
              <a:t> предположения. Смята се, че </a:t>
            </a:r>
            <a:r>
              <a:rPr lang="ru-RU" dirty="0" err="1"/>
              <a:t>самият</a:t>
            </a:r>
            <a:r>
              <a:rPr lang="ru-RU" dirty="0"/>
              <a:t> </a:t>
            </a:r>
            <a:r>
              <a:rPr lang="ru-RU" dirty="0">
                <a:solidFill>
                  <a:schemeClr val="accent1"/>
                </a:solidFill>
              </a:rPr>
              <a:t>Юлий </a:t>
            </a:r>
            <a:r>
              <a:rPr lang="ru-RU" dirty="0" err="1">
                <a:solidFill>
                  <a:schemeClr val="accent1"/>
                </a:solidFill>
              </a:rPr>
              <a:t>Цезар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/>
              <a:t>е </a:t>
            </a:r>
            <a:r>
              <a:rPr lang="ru-RU" dirty="0" err="1"/>
              <a:t>роден</a:t>
            </a:r>
            <a:r>
              <a:rPr lang="ru-RU" dirty="0"/>
              <a:t> по </a:t>
            </a:r>
            <a:r>
              <a:rPr lang="ru-RU" dirty="0" err="1"/>
              <a:t>този</a:t>
            </a:r>
            <a:r>
              <a:rPr lang="ru-RU" dirty="0"/>
              <a:t> начин и за </a:t>
            </a:r>
            <a:r>
              <a:rPr lang="ru-RU" dirty="0" err="1"/>
              <a:t>това</a:t>
            </a:r>
            <a:r>
              <a:rPr lang="ru-RU" dirty="0"/>
              <a:t> </a:t>
            </a:r>
            <a:r>
              <a:rPr lang="ru-RU" b="1" dirty="0" err="1"/>
              <a:t>абдоминалното</a:t>
            </a:r>
            <a:r>
              <a:rPr lang="ru-RU" b="1" dirty="0"/>
              <a:t> </a:t>
            </a:r>
            <a:r>
              <a:rPr lang="ru-RU" b="1" dirty="0" err="1"/>
              <a:t>раждане</a:t>
            </a:r>
            <a:r>
              <a:rPr lang="ru-RU" b="1" dirty="0"/>
              <a:t> </a:t>
            </a:r>
            <a:r>
              <a:rPr lang="ru-RU" dirty="0"/>
              <a:t>се </a:t>
            </a:r>
            <a:r>
              <a:rPr lang="ru-RU" dirty="0" err="1"/>
              <a:t>нарича</a:t>
            </a:r>
            <a:r>
              <a:rPr lang="ru-RU" dirty="0"/>
              <a:t> </a:t>
            </a:r>
            <a:r>
              <a:rPr lang="ru-RU" dirty="0" err="1"/>
              <a:t>Цезарово</a:t>
            </a:r>
            <a:r>
              <a:rPr lang="ru-RU" dirty="0"/>
              <a:t> сечение.</a:t>
            </a:r>
          </a:p>
          <a:p>
            <a:r>
              <a:rPr lang="ru-RU" dirty="0" err="1"/>
              <a:t>Също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името</a:t>
            </a:r>
            <a:r>
              <a:rPr lang="ru-RU" dirty="0"/>
              <a:t> </a:t>
            </a:r>
            <a:r>
              <a:rPr lang="ru-RU" dirty="0" err="1"/>
              <a:t>произлиза</a:t>
            </a:r>
            <a:r>
              <a:rPr lang="ru-RU" dirty="0"/>
              <a:t> от </a:t>
            </a:r>
            <a:r>
              <a:rPr lang="ru-RU" dirty="0" err="1"/>
              <a:t>латинския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глагол </a:t>
            </a:r>
            <a:r>
              <a:rPr lang="ru-RU" b="1" dirty="0" err="1"/>
              <a:t>сaedere</a:t>
            </a:r>
            <a:r>
              <a:rPr lang="ru-RU" dirty="0"/>
              <a:t>, </a:t>
            </a:r>
            <a:r>
              <a:rPr lang="ru-RU" dirty="0" err="1"/>
              <a:t>който</a:t>
            </a:r>
            <a:r>
              <a:rPr lang="ru-RU" dirty="0"/>
              <a:t> </a:t>
            </a:r>
            <a:r>
              <a:rPr lang="ru-RU" dirty="0" err="1"/>
              <a:t>означава</a:t>
            </a:r>
            <a:r>
              <a:rPr lang="ru-RU" dirty="0"/>
              <a:t> </a:t>
            </a:r>
            <a:r>
              <a:rPr lang="ru-RU" b="1" dirty="0" err="1"/>
              <a:t>разрязвам</a:t>
            </a:r>
            <a:r>
              <a:rPr lang="ru-RU" dirty="0"/>
              <a:t>. </a:t>
            </a:r>
          </a:p>
          <a:p>
            <a:r>
              <a:rPr lang="ru-RU" dirty="0" err="1"/>
              <a:t>Според</a:t>
            </a:r>
            <a:r>
              <a:rPr lang="ru-RU" dirty="0"/>
              <a:t> </a:t>
            </a:r>
            <a:r>
              <a:rPr lang="ru-RU" dirty="0" err="1"/>
              <a:t>друго</a:t>
            </a:r>
            <a:r>
              <a:rPr lang="ru-RU" dirty="0"/>
              <a:t> предположение </a:t>
            </a:r>
            <a:r>
              <a:rPr lang="ru-RU" dirty="0" err="1"/>
              <a:t>името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err="1"/>
              <a:t>произхожда</a:t>
            </a:r>
            <a:r>
              <a:rPr lang="ru-RU" dirty="0"/>
              <a:t> от </a:t>
            </a:r>
            <a:r>
              <a:rPr lang="ru-RU" dirty="0" err="1"/>
              <a:t>римски</a:t>
            </a:r>
            <a:r>
              <a:rPr lang="ru-RU" dirty="0"/>
              <a:t> закон от 8 век пр. Хр.  </a:t>
            </a:r>
          </a:p>
          <a:p>
            <a:pPr marL="0" indent="0">
              <a:buNone/>
            </a:pPr>
            <a:r>
              <a:rPr lang="ru-RU" dirty="0"/>
              <a:t> – </a:t>
            </a:r>
            <a:r>
              <a:rPr lang="ru-RU" b="1" dirty="0" err="1"/>
              <a:t>lex</a:t>
            </a:r>
            <a:r>
              <a:rPr lang="ru-RU" b="1" dirty="0"/>
              <a:t> </a:t>
            </a:r>
            <a:r>
              <a:rPr lang="ru-RU" b="1" dirty="0" err="1"/>
              <a:t>caesarea</a:t>
            </a:r>
            <a:r>
              <a:rPr lang="ru-RU" dirty="0"/>
              <a:t>, </a:t>
            </a:r>
            <a:r>
              <a:rPr lang="ru-RU" dirty="0" err="1"/>
              <a:t>който</a:t>
            </a:r>
            <a:r>
              <a:rPr lang="ru-RU" dirty="0"/>
              <a:t> </a:t>
            </a:r>
            <a:r>
              <a:rPr lang="ru-RU" dirty="0" err="1"/>
              <a:t>позволявал</a:t>
            </a:r>
            <a:r>
              <a:rPr lang="ru-RU" dirty="0"/>
              <a:t> </a:t>
            </a:r>
            <a:r>
              <a:rPr lang="ru-RU" dirty="0" err="1"/>
              <a:t>извършването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операцията</a:t>
            </a:r>
            <a:r>
              <a:rPr lang="ru-RU" dirty="0"/>
              <a:t> на жени в </a:t>
            </a:r>
            <a:r>
              <a:rPr lang="ru-RU" dirty="0" err="1"/>
              <a:t>последните</a:t>
            </a:r>
            <a:r>
              <a:rPr lang="ru-RU" dirty="0"/>
              <a:t> </a:t>
            </a:r>
            <a:r>
              <a:rPr lang="ru-RU" dirty="0" err="1"/>
              <a:t>седмици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бременността</a:t>
            </a:r>
            <a:r>
              <a:rPr lang="ru-RU" dirty="0"/>
              <a:t>, за </a:t>
            </a:r>
            <a:r>
              <a:rPr lang="ru-RU" dirty="0" err="1"/>
              <a:t>които</a:t>
            </a:r>
            <a:r>
              <a:rPr lang="ru-RU" dirty="0"/>
              <a:t> е </a:t>
            </a:r>
            <a:r>
              <a:rPr lang="ru-RU" dirty="0" err="1"/>
              <a:t>сигурно</a:t>
            </a:r>
            <a:r>
              <a:rPr lang="ru-RU" dirty="0"/>
              <a:t>, </a:t>
            </a:r>
          </a:p>
          <a:p>
            <a:pPr marL="0" indent="0">
              <a:buNone/>
            </a:pPr>
            <a:r>
              <a:rPr lang="ru-RU" dirty="0"/>
              <a:t>че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починат</a:t>
            </a:r>
            <a:r>
              <a:rPr lang="ru-RU" dirty="0"/>
              <a:t>. </a:t>
            </a:r>
            <a:r>
              <a:rPr lang="ru-RU" dirty="0" err="1"/>
              <a:t>Целта</a:t>
            </a:r>
            <a:r>
              <a:rPr lang="ru-RU" dirty="0"/>
              <a:t> е била да се </a:t>
            </a:r>
            <a:r>
              <a:rPr lang="ru-RU" dirty="0" err="1"/>
              <a:t>запази</a:t>
            </a:r>
            <a:r>
              <a:rPr lang="ru-RU" dirty="0"/>
              <a:t> жив</a:t>
            </a:r>
          </a:p>
          <a:p>
            <a:pPr marL="0" indent="0">
              <a:buNone/>
            </a:pPr>
            <a:r>
              <a:rPr lang="ru-RU" dirty="0"/>
              <a:t> плода.</a:t>
            </a:r>
          </a:p>
        </p:txBody>
      </p:sp>
      <p:pic>
        <p:nvPicPr>
          <p:cNvPr id="5" name="Картина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835" y="1544711"/>
            <a:ext cx="6004162" cy="450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8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>
                <a:solidFill>
                  <a:schemeClr val="accent3">
                    <a:lumMod val="75000"/>
                  </a:schemeClr>
                </a:solidFill>
              </a:rPr>
              <a:t>Индикации за </a:t>
            </a:r>
            <a:r>
              <a:rPr lang="ru-RU" sz="4400" b="1" i="1" dirty="0" err="1">
                <a:solidFill>
                  <a:schemeClr val="accent3">
                    <a:lumMod val="75000"/>
                  </a:schemeClr>
                </a:solidFill>
              </a:rPr>
              <a:t>провеждане</a:t>
            </a:r>
            <a:r>
              <a:rPr lang="ru-RU" sz="4400" b="1" i="1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br>
              <a:rPr lang="ru-RU" dirty="0"/>
            </a:br>
            <a:br>
              <a:rPr lang="ru-RU" dirty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997748" y="2002559"/>
            <a:ext cx="9603275" cy="3294576"/>
          </a:xfrm>
        </p:spPr>
        <p:txBody>
          <a:bodyPr/>
          <a:lstStyle/>
          <a:p>
            <a:r>
              <a:rPr lang="ru-RU" dirty="0" err="1"/>
              <a:t>Индикациите</a:t>
            </a:r>
            <a:r>
              <a:rPr lang="ru-RU" dirty="0"/>
              <a:t> за </a:t>
            </a:r>
            <a:r>
              <a:rPr lang="ru-RU" dirty="0" err="1"/>
              <a:t>провеждането</a:t>
            </a:r>
            <a:r>
              <a:rPr lang="ru-RU" dirty="0"/>
              <a:t> на </a:t>
            </a:r>
            <a:r>
              <a:rPr lang="ru-RU" dirty="0" err="1"/>
              <a:t>цезарово</a:t>
            </a:r>
            <a:r>
              <a:rPr lang="ru-RU" dirty="0"/>
              <a:t> сечение се разделят на две </a:t>
            </a:r>
            <a:r>
              <a:rPr lang="ru-RU" dirty="0" err="1"/>
              <a:t>групи</a:t>
            </a:r>
            <a:r>
              <a:rPr lang="ru-RU" dirty="0"/>
              <a:t> –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/>
              <a:t>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витални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абсолютни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) 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относителни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. </a:t>
            </a:r>
          </a:p>
          <a:p>
            <a:r>
              <a:rPr lang="ru-RU" dirty="0" err="1"/>
              <a:t>Отделно</a:t>
            </a:r>
            <a:r>
              <a:rPr lang="ru-RU" dirty="0"/>
              <a:t> всяка </a:t>
            </a:r>
            <a:r>
              <a:rPr lang="ru-RU" dirty="0" err="1"/>
              <a:t>група</a:t>
            </a:r>
            <a:r>
              <a:rPr lang="ru-RU" dirty="0"/>
              <a:t> се </a:t>
            </a:r>
            <a:r>
              <a:rPr lang="ru-RU" dirty="0" err="1"/>
              <a:t>подразделя</a:t>
            </a:r>
            <a:r>
              <a:rPr lang="ru-RU" dirty="0"/>
              <a:t> на индикации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страна на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майката</a:t>
            </a:r>
            <a:r>
              <a:rPr lang="ru-RU" dirty="0"/>
              <a:t>, индикации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страна на плода </a:t>
            </a:r>
            <a:r>
              <a:rPr lang="ru-RU" dirty="0"/>
              <a:t>или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комбинирани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bg-B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699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83279" y="184698"/>
            <a:ext cx="9603275" cy="1049235"/>
          </a:xfrm>
        </p:spPr>
        <p:txBody>
          <a:bodyPr/>
          <a:lstStyle/>
          <a:p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Някои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от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показанията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от страна на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майката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bg-B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44558" y="874643"/>
            <a:ext cx="11118572" cy="5141844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Плацента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превия</a:t>
            </a:r>
            <a:r>
              <a:rPr lang="ru-RU" dirty="0"/>
              <a:t>, </a:t>
            </a:r>
            <a:r>
              <a:rPr lang="ru-RU" dirty="0" err="1"/>
              <a:t>която</a:t>
            </a:r>
            <a:r>
              <a:rPr lang="ru-RU" dirty="0"/>
              <a:t> </a:t>
            </a:r>
            <a:r>
              <a:rPr lang="ru-RU" dirty="0" err="1"/>
              <a:t>покрива</a:t>
            </a:r>
            <a:r>
              <a:rPr lang="ru-RU" dirty="0"/>
              <a:t> </a:t>
            </a:r>
            <a:r>
              <a:rPr lang="ru-RU" dirty="0" err="1"/>
              <a:t>изцяло</a:t>
            </a:r>
            <a:r>
              <a:rPr lang="ru-RU" dirty="0"/>
              <a:t> или частично </a:t>
            </a:r>
            <a:r>
              <a:rPr lang="ru-RU" dirty="0" err="1"/>
              <a:t>вътрешния</a:t>
            </a:r>
            <a:r>
              <a:rPr lang="ru-RU" dirty="0"/>
              <a:t> </a:t>
            </a:r>
            <a:r>
              <a:rPr lang="ru-RU" dirty="0" err="1"/>
              <a:t>отвор</a:t>
            </a:r>
            <a:r>
              <a:rPr lang="ru-RU" dirty="0"/>
              <a:t> на </a:t>
            </a:r>
            <a:r>
              <a:rPr lang="ru-RU" dirty="0" err="1"/>
              <a:t>цервикалния</a:t>
            </a:r>
            <a:r>
              <a:rPr lang="ru-RU" dirty="0"/>
              <a:t> канал;  </a:t>
            </a:r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Тесен таз</a:t>
            </a:r>
            <a:r>
              <a:rPr lang="ru-RU" dirty="0"/>
              <a:t>; </a:t>
            </a:r>
          </a:p>
          <a:p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Заболявания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мекия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костния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родилен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път</a:t>
            </a:r>
            <a:r>
              <a:rPr lang="ru-RU" u="sng" dirty="0"/>
              <a:t>, </a:t>
            </a:r>
            <a:r>
              <a:rPr lang="ru-RU" dirty="0" err="1"/>
              <a:t>които</a:t>
            </a:r>
            <a:r>
              <a:rPr lang="ru-RU" dirty="0"/>
              <a:t> </a:t>
            </a:r>
            <a:r>
              <a:rPr lang="ru-RU" dirty="0" err="1"/>
              <a:t>пречат</a:t>
            </a:r>
            <a:r>
              <a:rPr lang="ru-RU" dirty="0"/>
              <a:t> на </a:t>
            </a:r>
            <a:r>
              <a:rPr lang="ru-RU" dirty="0" err="1"/>
              <a:t>нормалното</a:t>
            </a:r>
            <a:r>
              <a:rPr lang="ru-RU" dirty="0"/>
              <a:t> </a:t>
            </a:r>
            <a:r>
              <a:rPr lang="ru-RU" dirty="0" err="1"/>
              <a:t>преминаване</a:t>
            </a:r>
            <a:r>
              <a:rPr lang="ru-RU" dirty="0"/>
              <a:t> на плода; </a:t>
            </a:r>
          </a:p>
          <a:p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Тежки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декомпенсирани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сърдечни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заболявания</a:t>
            </a:r>
            <a:r>
              <a:rPr lang="ru-RU" dirty="0"/>
              <a:t>; </a:t>
            </a:r>
          </a:p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Рак на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маточната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шийка</a:t>
            </a:r>
            <a:r>
              <a:rPr lang="ru-RU" dirty="0"/>
              <a:t>; </a:t>
            </a:r>
          </a:p>
          <a:p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Тежка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прееклампсия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b="1" u="sng" dirty="0" err="1">
                <a:solidFill>
                  <a:schemeClr val="accent1">
                    <a:lumMod val="50000"/>
                  </a:schemeClr>
                </a:solidFill>
              </a:rPr>
              <a:t>еклампсия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, HELLP-синдром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442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70" y="171446"/>
            <a:ext cx="9603275" cy="1049235"/>
          </a:xfrm>
        </p:spPr>
        <p:txBody>
          <a:bodyPr/>
          <a:lstStyle/>
          <a:p>
            <a:r>
              <a:rPr lang="ru-RU" dirty="0"/>
              <a:t>Показания от страна на </a:t>
            </a:r>
            <a:r>
              <a:rPr lang="ru-RU" dirty="0" err="1"/>
              <a:t>майката</a:t>
            </a:r>
            <a:r>
              <a:rPr lang="ru-RU" dirty="0"/>
              <a:t>: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45773" y="954156"/>
            <a:ext cx="11701669" cy="5764696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Отлепване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плацентата</a:t>
            </a:r>
            <a:r>
              <a:rPr lang="ru-RU" sz="2400" dirty="0"/>
              <a:t>; </a:t>
            </a:r>
          </a:p>
          <a:p>
            <a:r>
              <a:rPr lang="ru-RU" sz="2400" dirty="0"/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Заплашваща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руптура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матката</a:t>
            </a:r>
            <a:r>
              <a:rPr lang="ru-RU" sz="2400" dirty="0"/>
              <a:t> и </a:t>
            </a:r>
            <a:r>
              <a:rPr lang="ru-RU" sz="2400" dirty="0" err="1"/>
              <a:t>липса</a:t>
            </a:r>
            <a:r>
              <a:rPr lang="ru-RU" sz="2400" dirty="0"/>
              <a:t> на условия за </a:t>
            </a:r>
            <a:r>
              <a:rPr lang="ru-RU" sz="2400" dirty="0" err="1"/>
              <a:t>бързо</a:t>
            </a:r>
            <a:r>
              <a:rPr lang="ru-RU" sz="2400" dirty="0"/>
              <a:t> </a:t>
            </a:r>
            <a:r>
              <a:rPr lang="ru-RU" sz="2400" dirty="0" err="1"/>
              <a:t>родоразрешение</a:t>
            </a:r>
            <a:r>
              <a:rPr lang="ru-RU" sz="2400" dirty="0"/>
              <a:t>; </a:t>
            </a:r>
          </a:p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След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трето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цезарово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сечение</a:t>
            </a:r>
            <a:r>
              <a:rPr lang="ru-RU" sz="2400" dirty="0"/>
              <a:t>; </a:t>
            </a:r>
          </a:p>
          <a:p>
            <a:r>
              <a:rPr lang="ru-RU" sz="2400" dirty="0"/>
              <a:t>След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операции</a:t>
            </a:r>
            <a:r>
              <a:rPr lang="ru-RU" sz="2400" dirty="0"/>
              <a:t>, </a:t>
            </a:r>
            <a:r>
              <a:rPr lang="ru-RU" sz="2400" dirty="0" err="1"/>
              <a:t>които</a:t>
            </a:r>
            <a:r>
              <a:rPr lang="ru-RU" sz="2400" dirty="0"/>
              <a:t> </a:t>
            </a:r>
            <a:r>
              <a:rPr lang="ru-RU" sz="2400" dirty="0" err="1"/>
              <a:t>з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начително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са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засегнали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маточната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мускулатура</a:t>
            </a:r>
            <a:r>
              <a:rPr lang="ru-RU" sz="2400" dirty="0"/>
              <a:t>; </a:t>
            </a:r>
          </a:p>
          <a:p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Състояния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свързани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с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повишено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вътречерепно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налягане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dirty="0" err="1"/>
              <a:t>мозъчни</a:t>
            </a:r>
            <a:r>
              <a:rPr lang="ru-RU" sz="2400" dirty="0"/>
              <a:t> </a:t>
            </a:r>
            <a:r>
              <a:rPr lang="ru-RU" sz="2400" dirty="0" err="1"/>
              <a:t>тумори</a:t>
            </a:r>
            <a:r>
              <a:rPr lang="ru-RU" sz="2400" dirty="0"/>
              <a:t>); </a:t>
            </a:r>
          </a:p>
          <a:p>
            <a:r>
              <a:rPr lang="ru-RU" sz="2400" dirty="0"/>
              <a:t> Миопия, </a:t>
            </a:r>
            <a:r>
              <a:rPr lang="ru-RU" sz="2400" dirty="0" err="1"/>
              <a:t>особено</a:t>
            </a:r>
            <a:r>
              <a:rPr lang="ru-RU" sz="2400" dirty="0"/>
              <a:t> </a:t>
            </a:r>
            <a:r>
              <a:rPr lang="ru-RU" sz="2400" dirty="0" err="1"/>
              <a:t>придружена</a:t>
            </a:r>
            <a:r>
              <a:rPr lang="ru-RU" sz="2400" dirty="0"/>
              <a:t> с </a:t>
            </a:r>
            <a:r>
              <a:rPr lang="ru-RU" sz="2400" dirty="0" err="1"/>
              <a:t>дегенеративни</a:t>
            </a:r>
            <a:r>
              <a:rPr lang="ru-RU" sz="2400" dirty="0"/>
              <a:t> изменения в </a:t>
            </a:r>
            <a:r>
              <a:rPr lang="ru-RU" sz="2400" dirty="0" err="1"/>
              <a:t>ретината</a:t>
            </a:r>
            <a:r>
              <a:rPr lang="ru-RU" sz="2400" dirty="0"/>
              <a:t>; </a:t>
            </a:r>
          </a:p>
          <a:p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Родилна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слабост</a:t>
            </a:r>
            <a:r>
              <a:rPr lang="ru-RU" sz="2400" dirty="0"/>
              <a:t>; </a:t>
            </a:r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Твърде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голям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плод или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многоплодна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бременност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с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повече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от два плода</a:t>
            </a:r>
            <a:r>
              <a:rPr lang="ru-RU" sz="2400" dirty="0"/>
              <a:t>.</a:t>
            </a:r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225061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71" y="118437"/>
            <a:ext cx="9603275" cy="1049235"/>
          </a:xfrm>
        </p:spPr>
        <p:txBody>
          <a:bodyPr/>
          <a:lstStyle/>
          <a:p>
            <a:r>
              <a:rPr lang="ru-RU" dirty="0"/>
              <a:t>Показания от страна на плода: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0" y="954158"/>
            <a:ext cx="12192000" cy="5903842"/>
          </a:xfrm>
        </p:spPr>
        <p:txBody>
          <a:bodyPr>
            <a:normAutofit/>
          </a:bodyPr>
          <a:lstStyle/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Интраутеринен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дистрес</a:t>
            </a:r>
            <a:r>
              <a:rPr lang="ru-RU" sz="2400" dirty="0"/>
              <a:t> и </a:t>
            </a:r>
            <a:r>
              <a:rPr lang="ru-RU" sz="2400" dirty="0" err="1"/>
              <a:t>липса</a:t>
            </a:r>
            <a:r>
              <a:rPr lang="ru-RU" sz="2400" dirty="0"/>
              <a:t> на условия за </a:t>
            </a:r>
            <a:r>
              <a:rPr lang="ru-RU" sz="2400" dirty="0" err="1"/>
              <a:t>бързо</a:t>
            </a:r>
            <a:r>
              <a:rPr lang="ru-RU" sz="2400" dirty="0"/>
              <a:t> </a:t>
            </a:r>
            <a:r>
              <a:rPr lang="ru-RU" sz="2400" dirty="0" err="1"/>
              <a:t>родоразрешение</a:t>
            </a:r>
            <a:r>
              <a:rPr lang="ru-RU" sz="2400" dirty="0"/>
              <a:t>; </a:t>
            </a:r>
          </a:p>
          <a:p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Пролапс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пъпната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връв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и </a:t>
            </a:r>
            <a:r>
              <a:rPr lang="ru-RU" sz="2400" dirty="0" err="1"/>
              <a:t>липса</a:t>
            </a:r>
            <a:r>
              <a:rPr lang="ru-RU" sz="2400" dirty="0"/>
              <a:t> на условия за </a:t>
            </a:r>
            <a:r>
              <a:rPr lang="ru-RU" sz="2400" dirty="0" err="1"/>
              <a:t>бързо</a:t>
            </a:r>
            <a:r>
              <a:rPr lang="ru-RU" sz="2400" dirty="0"/>
              <a:t> </a:t>
            </a:r>
            <a:r>
              <a:rPr lang="ru-RU" sz="2400" dirty="0" err="1"/>
              <a:t>родоразрешение</a:t>
            </a:r>
            <a:r>
              <a:rPr lang="ru-RU" sz="2400" dirty="0"/>
              <a:t>; </a:t>
            </a:r>
          </a:p>
          <a:p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Седалищно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предлежание</a:t>
            </a:r>
            <a:r>
              <a:rPr lang="ru-RU" sz="2400" dirty="0"/>
              <a:t>; </a:t>
            </a:r>
          </a:p>
          <a:p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Неправилни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предлежания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и положения на плода</a:t>
            </a:r>
            <a:r>
              <a:rPr lang="ru-RU" sz="2400" dirty="0"/>
              <a:t>, при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което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раждането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жив плод по нормален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път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е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невъзможно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</a:p>
          <a:p>
            <a:r>
              <a:rPr lang="ru-RU" sz="2400" dirty="0"/>
              <a:t>Наличие на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генитален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херпес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у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майката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или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друга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тежка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вулво-вагинална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инфекция; </a:t>
            </a:r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Заклещване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близнаци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по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време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на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раждане</a:t>
            </a:r>
            <a:r>
              <a:rPr lang="ru-RU" sz="2400" dirty="0"/>
              <a:t>; </a:t>
            </a:r>
          </a:p>
          <a:p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Sectio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u="sng" dirty="0" err="1">
                <a:solidFill>
                  <a:schemeClr val="accent1">
                    <a:lumMod val="50000"/>
                  </a:schemeClr>
                </a:solidFill>
              </a:rPr>
              <a:t>mortua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– </a:t>
            </a:r>
            <a:r>
              <a:rPr lang="ru-RU" sz="2400" dirty="0" err="1"/>
              <a:t>спасяване</a:t>
            </a:r>
            <a:r>
              <a:rPr lang="ru-RU" sz="2400" dirty="0"/>
              <a:t> на плода чрез </a:t>
            </a:r>
            <a:r>
              <a:rPr lang="ru-RU" sz="2400" dirty="0" err="1"/>
              <a:t>експресно</a:t>
            </a:r>
            <a:r>
              <a:rPr lang="ru-RU" sz="2400" dirty="0"/>
              <a:t> </a:t>
            </a:r>
            <a:r>
              <a:rPr lang="ru-RU" sz="2400" dirty="0" err="1"/>
              <a:t>цезарово</a:t>
            </a:r>
            <a:r>
              <a:rPr lang="ru-RU" sz="2400" dirty="0"/>
              <a:t> сечение след </a:t>
            </a:r>
            <a:r>
              <a:rPr lang="ru-RU" sz="2400" dirty="0" err="1"/>
              <a:t>смъртта</a:t>
            </a:r>
            <a:r>
              <a:rPr lang="ru-RU" sz="2400" dirty="0"/>
              <a:t> на </a:t>
            </a:r>
            <a:r>
              <a:rPr lang="ru-RU" sz="2400" dirty="0" err="1"/>
              <a:t>майката</a:t>
            </a:r>
            <a:r>
              <a:rPr lang="ru-RU" sz="2400" dirty="0"/>
              <a:t>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91958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130271" y="131690"/>
            <a:ext cx="9603275" cy="1049235"/>
          </a:xfrm>
        </p:spPr>
        <p:txBody>
          <a:bodyPr/>
          <a:lstStyle/>
          <a:p>
            <a:r>
              <a:rPr lang="ru-RU" dirty="0" err="1"/>
              <a:t>Видове</a:t>
            </a:r>
            <a:r>
              <a:rPr lang="ru-RU" dirty="0"/>
              <a:t> </a:t>
            </a:r>
            <a:r>
              <a:rPr lang="ru-RU" dirty="0" err="1"/>
              <a:t>цезарово</a:t>
            </a:r>
            <a:r>
              <a:rPr lang="ru-RU" dirty="0"/>
              <a:t> сечение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0" y="954157"/>
            <a:ext cx="12192000" cy="6016486"/>
          </a:xfrm>
        </p:spPr>
        <p:txBody>
          <a:bodyPr>
            <a:normAutofit/>
          </a:bodyPr>
          <a:lstStyle/>
          <a:p>
            <a:r>
              <a:rPr lang="ru-RU" b="1" u="sng" dirty="0" err="1"/>
              <a:t>Планово</a:t>
            </a:r>
            <a:r>
              <a:rPr lang="ru-RU" dirty="0"/>
              <a:t> – </a:t>
            </a:r>
            <a:r>
              <a:rPr lang="ru-RU" dirty="0" err="1"/>
              <a:t>нарича</a:t>
            </a:r>
            <a:r>
              <a:rPr lang="ru-RU" dirty="0"/>
              <a:t> се </a:t>
            </a:r>
            <a:r>
              <a:rPr lang="ru-RU" dirty="0" err="1"/>
              <a:t>още</a:t>
            </a:r>
            <a:r>
              <a:rPr lang="ru-RU" dirty="0"/>
              <a:t> </a:t>
            </a:r>
            <a:r>
              <a:rPr lang="ru-RU" b="1" u="sng" dirty="0" err="1"/>
              <a:t>първично</a:t>
            </a:r>
            <a:r>
              <a:rPr lang="ru-RU" dirty="0"/>
              <a:t>. </a:t>
            </a:r>
            <a:r>
              <a:rPr lang="ru-RU" dirty="0" err="1"/>
              <a:t>Извършва</a:t>
            </a:r>
            <a:r>
              <a:rPr lang="ru-RU" dirty="0"/>
              <a:t> се в </a:t>
            </a:r>
            <a:r>
              <a:rPr lang="ru-RU" dirty="0" err="1"/>
              <a:t>предварително</a:t>
            </a:r>
            <a:r>
              <a:rPr lang="ru-RU" dirty="0"/>
              <a:t> определено </a:t>
            </a:r>
            <a:r>
              <a:rPr lang="ru-RU" dirty="0" err="1"/>
              <a:t>време</a:t>
            </a:r>
            <a:r>
              <a:rPr lang="ru-RU" dirty="0"/>
              <a:t> и при </a:t>
            </a:r>
            <a:r>
              <a:rPr lang="ru-RU" dirty="0" err="1"/>
              <a:t>подготвена</a:t>
            </a:r>
            <a:r>
              <a:rPr lang="ru-RU" dirty="0"/>
              <a:t> за </a:t>
            </a:r>
            <a:r>
              <a:rPr lang="ru-RU" dirty="0" err="1"/>
              <a:t>това</a:t>
            </a:r>
            <a:r>
              <a:rPr lang="ru-RU" dirty="0"/>
              <a:t> пациентка. Всяка пациентка подлежи на набор от </a:t>
            </a:r>
            <a:r>
              <a:rPr lang="ru-RU" dirty="0" err="1"/>
              <a:t>изследвания</a:t>
            </a:r>
            <a:r>
              <a:rPr lang="ru-RU" dirty="0"/>
              <a:t> след </a:t>
            </a:r>
            <a:r>
              <a:rPr lang="ru-RU" dirty="0" err="1"/>
              <a:t>щателно</a:t>
            </a:r>
            <a:r>
              <a:rPr lang="ru-RU" dirty="0"/>
              <a:t> </a:t>
            </a:r>
            <a:r>
              <a:rPr lang="ru-RU" dirty="0" err="1"/>
              <a:t>снета</a:t>
            </a:r>
            <a:r>
              <a:rPr lang="ru-RU" dirty="0"/>
              <a:t> </a:t>
            </a:r>
            <a:r>
              <a:rPr lang="ru-RU" dirty="0" err="1"/>
              <a:t>акушерска</a:t>
            </a:r>
            <a:r>
              <a:rPr lang="ru-RU" dirty="0"/>
              <a:t> анамнеза – </a:t>
            </a:r>
            <a:r>
              <a:rPr lang="ru-RU" dirty="0" err="1"/>
              <a:t>пълна</a:t>
            </a:r>
            <a:r>
              <a:rPr lang="ru-RU" dirty="0"/>
              <a:t> </a:t>
            </a:r>
            <a:r>
              <a:rPr lang="ru-RU" dirty="0" err="1"/>
              <a:t>кръвна</a:t>
            </a:r>
            <a:r>
              <a:rPr lang="ru-RU" dirty="0"/>
              <a:t> картина, биохимия, урина, ЕКГ. </a:t>
            </a:r>
            <a:r>
              <a:rPr lang="ru-RU" dirty="0" err="1"/>
              <a:t>Прави</a:t>
            </a:r>
            <a:r>
              <a:rPr lang="ru-RU" dirty="0"/>
              <a:t> се </a:t>
            </a:r>
            <a:r>
              <a:rPr lang="ru-RU" dirty="0" err="1"/>
              <a:t>консултация</a:t>
            </a:r>
            <a:r>
              <a:rPr lang="ru-RU" dirty="0"/>
              <a:t> с интернист и </a:t>
            </a:r>
            <a:r>
              <a:rPr lang="ru-RU" dirty="0" err="1"/>
              <a:t>задължително</a:t>
            </a:r>
            <a:r>
              <a:rPr lang="ru-RU" dirty="0"/>
              <a:t> с анестезиолог, </a:t>
            </a:r>
            <a:r>
              <a:rPr lang="ru-RU" dirty="0" err="1"/>
              <a:t>който</a:t>
            </a:r>
            <a:r>
              <a:rPr lang="ru-RU" dirty="0"/>
              <a:t> </a:t>
            </a:r>
            <a:r>
              <a:rPr lang="ru-RU" dirty="0" err="1"/>
              <a:t>решава</a:t>
            </a:r>
            <a:r>
              <a:rPr lang="ru-RU" dirty="0"/>
              <a:t> как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бъде</a:t>
            </a:r>
            <a:r>
              <a:rPr lang="ru-RU" dirty="0"/>
              <a:t> обезболена </a:t>
            </a:r>
            <a:r>
              <a:rPr lang="ru-RU" dirty="0" err="1"/>
              <a:t>бременната</a:t>
            </a:r>
            <a:r>
              <a:rPr lang="ru-RU" dirty="0"/>
              <a:t>; </a:t>
            </a:r>
          </a:p>
          <a:p>
            <a:r>
              <a:rPr lang="ru-RU" b="1" u="sng" dirty="0"/>
              <a:t>Спешно</a:t>
            </a:r>
            <a:r>
              <a:rPr lang="ru-RU" dirty="0"/>
              <a:t> – </a:t>
            </a:r>
            <a:r>
              <a:rPr lang="ru-RU" dirty="0" err="1"/>
              <a:t>това</a:t>
            </a:r>
            <a:r>
              <a:rPr lang="ru-RU" dirty="0"/>
              <a:t> е </a:t>
            </a:r>
            <a:r>
              <a:rPr lang="ru-RU" dirty="0" err="1"/>
              <a:t>цезарово</a:t>
            </a:r>
            <a:r>
              <a:rPr lang="ru-RU" dirty="0"/>
              <a:t> сечение, </a:t>
            </a:r>
            <a:r>
              <a:rPr lang="ru-RU" dirty="0" err="1"/>
              <a:t>което</a:t>
            </a:r>
            <a:r>
              <a:rPr lang="ru-RU" dirty="0"/>
              <a:t> е </a:t>
            </a:r>
            <a:r>
              <a:rPr lang="ru-RU" dirty="0" err="1"/>
              <a:t>извършено</a:t>
            </a:r>
            <a:r>
              <a:rPr lang="ru-RU" dirty="0"/>
              <a:t> </a:t>
            </a:r>
            <a:r>
              <a:rPr lang="ru-RU" b="1" dirty="0"/>
              <a:t>до 2 часа след</a:t>
            </a:r>
            <a:r>
              <a:rPr lang="ru-RU" dirty="0"/>
              <a:t> </a:t>
            </a:r>
            <a:r>
              <a:rPr lang="ru-RU" dirty="0" err="1"/>
              <a:t>поставяне</a:t>
            </a:r>
            <a:r>
              <a:rPr lang="ru-RU" dirty="0"/>
              <a:t> на </a:t>
            </a:r>
            <a:r>
              <a:rPr lang="ru-RU" dirty="0" err="1"/>
              <a:t>индикациите</a:t>
            </a:r>
            <a:r>
              <a:rPr lang="ru-RU" dirty="0"/>
              <a:t>; </a:t>
            </a:r>
          </a:p>
          <a:p>
            <a:r>
              <a:rPr lang="ru-RU" b="1" u="sng" dirty="0"/>
              <a:t>Вторично</a:t>
            </a:r>
            <a:r>
              <a:rPr lang="ru-RU" dirty="0"/>
              <a:t> – </a:t>
            </a:r>
            <a:r>
              <a:rPr lang="ru-RU" dirty="0" err="1"/>
              <a:t>прави</a:t>
            </a:r>
            <a:r>
              <a:rPr lang="ru-RU" dirty="0"/>
              <a:t> се </a:t>
            </a:r>
            <a:r>
              <a:rPr lang="ru-RU" b="1" dirty="0"/>
              <a:t>в хода на </a:t>
            </a:r>
            <a:r>
              <a:rPr lang="ru-RU" b="1" dirty="0" err="1"/>
              <a:t>раждането</a:t>
            </a:r>
            <a:r>
              <a:rPr lang="ru-RU" dirty="0"/>
              <a:t>; </a:t>
            </a:r>
          </a:p>
          <a:p>
            <a:r>
              <a:rPr lang="ru-RU" b="1" u="sng" dirty="0"/>
              <a:t>Повторно (</a:t>
            </a:r>
            <a:r>
              <a:rPr lang="ru-RU" b="1" u="sng" dirty="0" err="1"/>
              <a:t>resectio</a:t>
            </a:r>
            <a:r>
              <a:rPr lang="ru-RU" b="1" u="sng" dirty="0"/>
              <a:t>) </a:t>
            </a:r>
            <a:r>
              <a:rPr lang="ru-RU" dirty="0"/>
              <a:t>- </a:t>
            </a:r>
            <a:r>
              <a:rPr lang="ru-RU" dirty="0" err="1"/>
              <a:t>когато</a:t>
            </a:r>
            <a:r>
              <a:rPr lang="ru-RU" dirty="0"/>
              <a:t> </a:t>
            </a:r>
            <a:r>
              <a:rPr lang="ru-RU" dirty="0" err="1"/>
              <a:t>предишно</a:t>
            </a:r>
            <a:r>
              <a:rPr lang="ru-RU" dirty="0"/>
              <a:t> или </a:t>
            </a:r>
            <a:r>
              <a:rPr lang="ru-RU" dirty="0" err="1"/>
              <a:t>друго</a:t>
            </a:r>
            <a:r>
              <a:rPr lang="ru-RU" dirty="0"/>
              <a:t> </a:t>
            </a:r>
            <a:r>
              <a:rPr lang="ru-RU" dirty="0" err="1"/>
              <a:t>предхождащо</a:t>
            </a:r>
            <a:r>
              <a:rPr lang="ru-RU" dirty="0"/>
              <a:t> </a:t>
            </a:r>
            <a:r>
              <a:rPr lang="ru-RU" dirty="0" err="1"/>
              <a:t>раждане</a:t>
            </a:r>
            <a:r>
              <a:rPr lang="ru-RU" dirty="0"/>
              <a:t> е </a:t>
            </a:r>
            <a:r>
              <a:rPr lang="ru-RU" dirty="0" err="1"/>
              <a:t>завършило</a:t>
            </a:r>
            <a:r>
              <a:rPr lang="ru-RU" dirty="0"/>
              <a:t> с </a:t>
            </a:r>
            <a:r>
              <a:rPr lang="ru-RU" dirty="0" err="1"/>
              <a:t>цезарово</a:t>
            </a:r>
            <a:r>
              <a:rPr lang="ru-RU" dirty="0"/>
              <a:t> сечение; </a:t>
            </a:r>
            <a:br>
              <a:rPr lang="ru-RU" dirty="0"/>
            </a:br>
            <a:endParaRPr lang="ru-RU" dirty="0"/>
          </a:p>
          <a:p>
            <a:r>
              <a:rPr lang="ru-RU" b="1" u="sng" dirty="0" err="1"/>
              <a:t>Секцио</a:t>
            </a:r>
            <a:r>
              <a:rPr lang="ru-RU" b="1" u="sng" dirty="0"/>
              <a:t> </a:t>
            </a:r>
            <a:r>
              <a:rPr lang="ru-RU" b="1" u="sng" dirty="0" err="1"/>
              <a:t>парва</a:t>
            </a:r>
            <a:r>
              <a:rPr lang="ru-RU" b="1" u="sng" dirty="0"/>
              <a:t> </a:t>
            </a:r>
            <a:r>
              <a:rPr lang="ru-RU" dirty="0"/>
              <a:t>– </a:t>
            </a:r>
            <a:r>
              <a:rPr lang="ru-RU" dirty="0" err="1"/>
              <a:t>абдоминално</a:t>
            </a:r>
            <a:r>
              <a:rPr lang="ru-RU" dirty="0"/>
              <a:t> </a:t>
            </a:r>
            <a:r>
              <a:rPr lang="ru-RU" dirty="0" err="1"/>
              <a:t>раждане</a:t>
            </a:r>
            <a:r>
              <a:rPr lang="ru-RU" dirty="0"/>
              <a:t> на </a:t>
            </a:r>
            <a:r>
              <a:rPr lang="ru-RU" b="1" dirty="0"/>
              <a:t>нежизнеспособен плод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4407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/>
              <a:t>Техника на извършване</a:t>
            </a:r>
            <a:br>
              <a:rPr lang="bg-BG" dirty="0"/>
            </a:br>
            <a:br>
              <a:rPr lang="bg-BG" dirty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130270" y="2171769"/>
            <a:ext cx="9603275" cy="3712196"/>
          </a:xfrm>
        </p:spPr>
        <p:txBody>
          <a:bodyPr/>
          <a:lstStyle/>
          <a:p>
            <a:r>
              <a:rPr lang="bg-BG" dirty="0"/>
              <a:t>1.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Преоперативна подготовка </a:t>
            </a:r>
            <a:r>
              <a:rPr lang="bg-BG" dirty="0"/>
              <a:t>– изследвания, ЕКГ	, </a:t>
            </a:r>
            <a:r>
              <a:rPr lang="en-US" dirty="0"/>
              <a:t>US</a:t>
            </a:r>
            <a:r>
              <a:rPr lang="bg-BG" dirty="0"/>
              <a:t>, катетър, АБ-профилактика  </a:t>
            </a:r>
          </a:p>
          <a:p>
            <a:r>
              <a:rPr lang="bg-BG" dirty="0"/>
              <a:t>2.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Анестезия</a:t>
            </a:r>
          </a:p>
          <a:p>
            <a:pPr marL="0" indent="0">
              <a:buNone/>
            </a:pPr>
            <a:r>
              <a:rPr lang="bg-BG" dirty="0"/>
              <a:t>- </a:t>
            </a:r>
            <a:r>
              <a:rPr lang="bg-BG" dirty="0" err="1"/>
              <a:t>спинална</a:t>
            </a:r>
            <a:endParaRPr lang="bg-BG" dirty="0"/>
          </a:p>
          <a:p>
            <a:pPr marL="0" indent="0">
              <a:buNone/>
            </a:pPr>
            <a:r>
              <a:rPr lang="bg-BG" dirty="0"/>
              <a:t>- обща – когато бебето трябва да бъде извадено бързо</a:t>
            </a:r>
          </a:p>
          <a:p>
            <a:r>
              <a:rPr lang="bg-BG" dirty="0"/>
              <a:t>3.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техника</a:t>
            </a:r>
          </a:p>
          <a:p>
            <a:r>
              <a:rPr lang="bg-BG" dirty="0"/>
              <a:t>4.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Постоперативни грижи</a:t>
            </a:r>
          </a:p>
        </p:txBody>
      </p:sp>
    </p:spTree>
    <p:extLst>
      <p:ext uri="{BB962C8B-B14F-4D97-AF65-F5344CB8AC3E}">
        <p14:creationId xmlns:p14="http://schemas.microsoft.com/office/powerpoint/2010/main" val="193153031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и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260</TotalTime>
  <Words>1138</Words>
  <Application>Microsoft Office PowerPoint</Application>
  <PresentationFormat>Widescreen</PresentationFormat>
  <Paragraphs>113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</vt:lpstr>
      <vt:lpstr>Галерия</vt:lpstr>
      <vt:lpstr>Цезарово сечение Sectio caesarea</vt:lpstr>
      <vt:lpstr>Какво е Цезарово сечение?   </vt:lpstr>
      <vt:lpstr>История</vt:lpstr>
      <vt:lpstr>Индикации за провеждане:  </vt:lpstr>
      <vt:lpstr>Някои от показанията от страна на майката:</vt:lpstr>
      <vt:lpstr>Показания от страна на майката:</vt:lpstr>
      <vt:lpstr>Показания от страна на плода:</vt:lpstr>
      <vt:lpstr>Видове цезарово сечение</vt:lpstr>
      <vt:lpstr>Техника на извършване  </vt:lpstr>
      <vt:lpstr>PowerPoint Presentation</vt:lpstr>
      <vt:lpstr>Оперативна техника – цезарово сечение</vt:lpstr>
      <vt:lpstr>Цезарово сечение - оперативна техника –                         абдоминален   разрез    </vt:lpstr>
      <vt:lpstr>Оперативна техника – цезарово сечение</vt:lpstr>
      <vt:lpstr>Kerr`s incision (Трансверзален разрез)   De Lee`s incision (Вертикален разрез)</vt:lpstr>
      <vt:lpstr>PowerPoint Presentation</vt:lpstr>
      <vt:lpstr> При главично предлежание на плода операторът вкарва пръстите и дланта на ръката си като ги разполага между предната маточна стена и главичката на плода. Целта е чрез повдигане и флектиране тилът на плода да се постави в линията на инцизията. Едновременно с това асистентът в операцията повдига горната част на разреза, а с другата си ръка упражнява натиск върху фундуса на матката – с тези действия подпомага екстракцията.  </vt:lpstr>
      <vt:lpstr>PowerPoint Presentation</vt:lpstr>
      <vt:lpstr>Последният етап на операцията е възстановяване целостта на матката и предната коремна стена. </vt:lpstr>
      <vt:lpstr>PowerPoint Presentation</vt:lpstr>
      <vt:lpstr>Усложнения</vt:lpstr>
      <vt:lpstr>Усложнения</vt:lpstr>
      <vt:lpstr>Усложнения</vt:lpstr>
      <vt:lpstr>Усложнения</vt:lpstr>
      <vt:lpstr>Грижи за жената в следоперативния период</vt:lpstr>
      <vt:lpstr>Благодаря за вниманието!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Цезарово сечение Sectio caesarea</dc:title>
  <dc:creator>Victoria Tsvetkova</dc:creator>
  <cp:lastModifiedBy>Elitsa Gyokova</cp:lastModifiedBy>
  <cp:revision>26</cp:revision>
  <dcterms:created xsi:type="dcterms:W3CDTF">2017-02-26T10:30:28Z</dcterms:created>
  <dcterms:modified xsi:type="dcterms:W3CDTF">2020-03-19T12:22:23Z</dcterms:modified>
</cp:coreProperties>
</file>