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81"/>
  </p:notesMasterIdLst>
  <p:sldIdLst>
    <p:sldId id="368" r:id="rId2"/>
    <p:sldId id="272" r:id="rId3"/>
    <p:sldId id="337" r:id="rId4"/>
    <p:sldId id="359" r:id="rId5"/>
    <p:sldId id="334" r:id="rId6"/>
    <p:sldId id="323" r:id="rId7"/>
    <p:sldId id="324" r:id="rId8"/>
    <p:sldId id="335" r:id="rId9"/>
    <p:sldId id="336" r:id="rId10"/>
    <p:sldId id="265" r:id="rId11"/>
    <p:sldId id="360" r:id="rId12"/>
    <p:sldId id="267" r:id="rId13"/>
    <p:sldId id="358" r:id="rId14"/>
    <p:sldId id="362" r:id="rId15"/>
    <p:sldId id="361" r:id="rId16"/>
    <p:sldId id="343" r:id="rId17"/>
    <p:sldId id="344" r:id="rId18"/>
    <p:sldId id="348" r:id="rId19"/>
    <p:sldId id="350" r:id="rId20"/>
    <p:sldId id="351" r:id="rId21"/>
    <p:sldId id="352" r:id="rId22"/>
    <p:sldId id="353" r:id="rId23"/>
    <p:sldId id="354" r:id="rId24"/>
    <p:sldId id="355" r:id="rId25"/>
    <p:sldId id="356" r:id="rId26"/>
    <p:sldId id="367" r:id="rId27"/>
    <p:sldId id="260" r:id="rId28"/>
    <p:sldId id="261" r:id="rId29"/>
    <p:sldId id="262" r:id="rId30"/>
    <p:sldId id="273" r:id="rId31"/>
    <p:sldId id="357" r:id="rId32"/>
    <p:sldId id="274" r:id="rId33"/>
    <p:sldId id="275" r:id="rId34"/>
    <p:sldId id="276" r:id="rId35"/>
    <p:sldId id="277" r:id="rId36"/>
    <p:sldId id="288" r:id="rId37"/>
    <p:sldId id="365" r:id="rId38"/>
    <p:sldId id="366" r:id="rId39"/>
    <p:sldId id="363" r:id="rId40"/>
    <p:sldId id="364" r:id="rId41"/>
    <p:sldId id="369" r:id="rId42"/>
    <p:sldId id="371" r:id="rId43"/>
    <p:sldId id="372" r:id="rId44"/>
    <p:sldId id="379" r:id="rId45"/>
    <p:sldId id="380" r:id="rId46"/>
    <p:sldId id="381" r:id="rId47"/>
    <p:sldId id="412" r:id="rId48"/>
    <p:sldId id="382" r:id="rId49"/>
    <p:sldId id="383" r:id="rId50"/>
    <p:sldId id="384" r:id="rId51"/>
    <p:sldId id="385" r:id="rId52"/>
    <p:sldId id="413" r:id="rId53"/>
    <p:sldId id="386" r:id="rId54"/>
    <p:sldId id="387" r:id="rId55"/>
    <p:sldId id="388" r:id="rId56"/>
    <p:sldId id="389" r:id="rId57"/>
    <p:sldId id="414" r:id="rId58"/>
    <p:sldId id="390" r:id="rId59"/>
    <p:sldId id="391" r:id="rId60"/>
    <p:sldId id="392" r:id="rId61"/>
    <p:sldId id="393" r:id="rId62"/>
    <p:sldId id="394" r:id="rId63"/>
    <p:sldId id="395" r:id="rId64"/>
    <p:sldId id="396" r:id="rId65"/>
    <p:sldId id="397" r:id="rId66"/>
    <p:sldId id="398" r:id="rId67"/>
    <p:sldId id="399" r:id="rId68"/>
    <p:sldId id="400" r:id="rId69"/>
    <p:sldId id="401" r:id="rId70"/>
    <p:sldId id="402" r:id="rId71"/>
    <p:sldId id="403" r:id="rId72"/>
    <p:sldId id="404" r:id="rId73"/>
    <p:sldId id="405" r:id="rId74"/>
    <p:sldId id="406" r:id="rId75"/>
    <p:sldId id="407" r:id="rId76"/>
    <p:sldId id="408" r:id="rId77"/>
    <p:sldId id="409" r:id="rId78"/>
    <p:sldId id="410" r:id="rId79"/>
    <p:sldId id="411" r:id="rId80"/>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CC3300"/>
    <a:srgbClr val="CC0000"/>
    <a:srgbClr val="33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ъл стил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Стил с тема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6" d="100"/>
          <a:sy n="56" d="100"/>
        </p:scale>
        <p:origin x="1002" y="2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06C67-9B8B-4E54-9548-335805FA8AD3}"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bg-BG"/>
        </a:p>
      </dgm:t>
    </dgm:pt>
    <dgm:pt modelId="{2E50F6BB-BDC6-471E-A981-E77D5CD8CA32}">
      <dgm:prSet phldrT="[Текст]" custT="1"/>
      <dgm:spPr/>
      <dgm:t>
        <a:bodyPr/>
        <a:lstStyle/>
        <a:p>
          <a:r>
            <a:rPr lang="en-US" sz="3200" b="1" dirty="0" smtClean="0"/>
            <a:t>Health system</a:t>
          </a:r>
          <a:endParaRPr lang="bg-BG" sz="3200" b="1" dirty="0"/>
        </a:p>
      </dgm:t>
    </dgm:pt>
    <dgm:pt modelId="{0F6FB2D8-B481-4184-9B34-2526F9507399}" type="parTrans" cxnId="{0BF98714-CD48-4A79-9B90-04BDA86ADE47}">
      <dgm:prSet/>
      <dgm:spPr/>
      <dgm:t>
        <a:bodyPr/>
        <a:lstStyle/>
        <a:p>
          <a:endParaRPr lang="bg-BG"/>
        </a:p>
      </dgm:t>
    </dgm:pt>
    <dgm:pt modelId="{A6CA0517-1577-4BCB-BE5A-517DDA3AF26D}" type="sibTrans" cxnId="{0BF98714-CD48-4A79-9B90-04BDA86ADE47}">
      <dgm:prSet/>
      <dgm:spPr/>
      <dgm:t>
        <a:bodyPr/>
        <a:lstStyle/>
        <a:p>
          <a:endParaRPr lang="bg-BG"/>
        </a:p>
      </dgm:t>
    </dgm:pt>
    <dgm:pt modelId="{559EB253-6E7E-4DE7-BEF9-AFF073BDA3F1}">
      <dgm:prSet phldrT="[Текст]" custT="1"/>
      <dgm:spPr>
        <a:solidFill>
          <a:srgbClr val="92D050"/>
        </a:solidFill>
      </dgm:spPr>
      <dgm:t>
        <a:bodyPr/>
        <a:lstStyle/>
        <a:p>
          <a:r>
            <a:rPr lang="en-US" sz="3200" b="1" dirty="0" smtClean="0"/>
            <a:t>Health care</a:t>
          </a:r>
          <a:endParaRPr lang="bg-BG" sz="3200" b="1" dirty="0"/>
        </a:p>
      </dgm:t>
    </dgm:pt>
    <dgm:pt modelId="{EDA5E522-C415-4F69-97A2-02ED22C2F11B}" type="parTrans" cxnId="{DB5726F6-9B79-40C7-A225-F82D33EF534E}">
      <dgm:prSet/>
      <dgm:spPr/>
      <dgm:t>
        <a:bodyPr/>
        <a:lstStyle/>
        <a:p>
          <a:endParaRPr lang="bg-BG"/>
        </a:p>
      </dgm:t>
    </dgm:pt>
    <dgm:pt modelId="{0C2D175F-F73F-4B22-8677-03CDC5D406EE}" type="sibTrans" cxnId="{DB5726F6-9B79-40C7-A225-F82D33EF534E}">
      <dgm:prSet/>
      <dgm:spPr/>
      <dgm:t>
        <a:bodyPr/>
        <a:lstStyle/>
        <a:p>
          <a:endParaRPr lang="bg-BG"/>
        </a:p>
      </dgm:t>
    </dgm:pt>
    <dgm:pt modelId="{65622AC9-872C-4C95-83D4-D87D5B047B1C}">
      <dgm:prSet phldrT="[Текст]"/>
      <dgm:spPr>
        <a:solidFill>
          <a:srgbClr val="FF0000"/>
        </a:solidFill>
      </dgm:spPr>
      <dgm:t>
        <a:bodyPr/>
        <a:lstStyle/>
        <a:p>
          <a:r>
            <a:rPr lang="en-US" b="1" dirty="0" smtClean="0"/>
            <a:t>Medical care</a:t>
          </a:r>
          <a:endParaRPr lang="bg-BG" b="1" dirty="0"/>
        </a:p>
      </dgm:t>
    </dgm:pt>
    <dgm:pt modelId="{B5FA5DE7-F6EC-4091-B507-037AFD4765D4}" type="parTrans" cxnId="{86DC2358-76A7-41CC-8428-D5E0733C6A72}">
      <dgm:prSet/>
      <dgm:spPr/>
      <dgm:t>
        <a:bodyPr/>
        <a:lstStyle/>
        <a:p>
          <a:endParaRPr lang="bg-BG"/>
        </a:p>
      </dgm:t>
    </dgm:pt>
    <dgm:pt modelId="{2254743C-88AC-4D2D-94FA-5AD053B0944E}" type="sibTrans" cxnId="{86DC2358-76A7-41CC-8428-D5E0733C6A72}">
      <dgm:prSet/>
      <dgm:spPr/>
      <dgm:t>
        <a:bodyPr/>
        <a:lstStyle/>
        <a:p>
          <a:endParaRPr lang="bg-BG"/>
        </a:p>
      </dgm:t>
    </dgm:pt>
    <dgm:pt modelId="{34B9A3BB-33FA-4E59-BC34-31BF11D6D1EB}" type="pres">
      <dgm:prSet presAssocID="{21D06C67-9B8B-4E54-9548-335805FA8AD3}" presName="Name0" presStyleCnt="0">
        <dgm:presLayoutVars>
          <dgm:chMax val="7"/>
          <dgm:resizeHandles val="exact"/>
        </dgm:presLayoutVars>
      </dgm:prSet>
      <dgm:spPr/>
      <dgm:t>
        <a:bodyPr/>
        <a:lstStyle/>
        <a:p>
          <a:endParaRPr lang="bg-BG"/>
        </a:p>
      </dgm:t>
    </dgm:pt>
    <dgm:pt modelId="{3E154BF0-AE40-4A64-B8E3-05F179E5CDE6}" type="pres">
      <dgm:prSet presAssocID="{21D06C67-9B8B-4E54-9548-335805FA8AD3}" presName="comp1" presStyleCnt="0"/>
      <dgm:spPr/>
      <dgm:t>
        <a:bodyPr/>
        <a:lstStyle/>
        <a:p>
          <a:endParaRPr lang="en-US"/>
        </a:p>
      </dgm:t>
    </dgm:pt>
    <dgm:pt modelId="{314786E0-3DB1-48E9-843B-E9D215038527}" type="pres">
      <dgm:prSet presAssocID="{21D06C67-9B8B-4E54-9548-335805FA8AD3}" presName="circle1" presStyleLbl="node1" presStyleIdx="0" presStyleCnt="3" custScaleX="106540"/>
      <dgm:spPr/>
      <dgm:t>
        <a:bodyPr/>
        <a:lstStyle/>
        <a:p>
          <a:endParaRPr lang="bg-BG"/>
        </a:p>
      </dgm:t>
    </dgm:pt>
    <dgm:pt modelId="{88877E87-0221-4866-94F9-5207C2B615E7}" type="pres">
      <dgm:prSet presAssocID="{21D06C67-9B8B-4E54-9548-335805FA8AD3}" presName="c1text" presStyleLbl="node1" presStyleIdx="0" presStyleCnt="3">
        <dgm:presLayoutVars>
          <dgm:bulletEnabled val="1"/>
        </dgm:presLayoutVars>
      </dgm:prSet>
      <dgm:spPr/>
      <dgm:t>
        <a:bodyPr/>
        <a:lstStyle/>
        <a:p>
          <a:endParaRPr lang="bg-BG"/>
        </a:p>
      </dgm:t>
    </dgm:pt>
    <dgm:pt modelId="{1216071D-EFF3-496D-AF96-FECC8B3A67B9}" type="pres">
      <dgm:prSet presAssocID="{21D06C67-9B8B-4E54-9548-335805FA8AD3}" presName="comp2" presStyleCnt="0"/>
      <dgm:spPr/>
      <dgm:t>
        <a:bodyPr/>
        <a:lstStyle/>
        <a:p>
          <a:endParaRPr lang="en-US"/>
        </a:p>
      </dgm:t>
    </dgm:pt>
    <dgm:pt modelId="{0F9ADE3D-7565-435B-9FAD-0AF4060234E8}" type="pres">
      <dgm:prSet presAssocID="{21D06C67-9B8B-4E54-9548-335805FA8AD3}" presName="circle2" presStyleLbl="node1" presStyleIdx="1" presStyleCnt="3" custLinFactNeighborX="138" custLinFactNeighborY="257"/>
      <dgm:spPr/>
      <dgm:t>
        <a:bodyPr/>
        <a:lstStyle/>
        <a:p>
          <a:endParaRPr lang="bg-BG"/>
        </a:p>
      </dgm:t>
    </dgm:pt>
    <dgm:pt modelId="{4D1C6C7B-064D-42C7-8572-C7382B3F5062}" type="pres">
      <dgm:prSet presAssocID="{21D06C67-9B8B-4E54-9548-335805FA8AD3}" presName="c2text" presStyleLbl="node1" presStyleIdx="1" presStyleCnt="3">
        <dgm:presLayoutVars>
          <dgm:bulletEnabled val="1"/>
        </dgm:presLayoutVars>
      </dgm:prSet>
      <dgm:spPr/>
      <dgm:t>
        <a:bodyPr/>
        <a:lstStyle/>
        <a:p>
          <a:endParaRPr lang="bg-BG"/>
        </a:p>
      </dgm:t>
    </dgm:pt>
    <dgm:pt modelId="{8345B55E-6E28-4442-9013-9DCB1799B494}" type="pres">
      <dgm:prSet presAssocID="{21D06C67-9B8B-4E54-9548-335805FA8AD3}" presName="comp3" presStyleCnt="0"/>
      <dgm:spPr/>
      <dgm:t>
        <a:bodyPr/>
        <a:lstStyle/>
        <a:p>
          <a:endParaRPr lang="en-US"/>
        </a:p>
      </dgm:t>
    </dgm:pt>
    <dgm:pt modelId="{69DA77B6-1E59-4881-A77C-54516ACE5ACC}" type="pres">
      <dgm:prSet presAssocID="{21D06C67-9B8B-4E54-9548-335805FA8AD3}" presName="circle3" presStyleLbl="node1" presStyleIdx="2" presStyleCnt="3" custLinFactNeighborX="0" custLinFactNeighborY="-1088"/>
      <dgm:spPr/>
      <dgm:t>
        <a:bodyPr/>
        <a:lstStyle/>
        <a:p>
          <a:endParaRPr lang="bg-BG"/>
        </a:p>
      </dgm:t>
    </dgm:pt>
    <dgm:pt modelId="{2A1C70B8-7EC8-4502-9DDE-12154DC48620}" type="pres">
      <dgm:prSet presAssocID="{21D06C67-9B8B-4E54-9548-335805FA8AD3}" presName="c3text" presStyleLbl="node1" presStyleIdx="2" presStyleCnt="3">
        <dgm:presLayoutVars>
          <dgm:bulletEnabled val="1"/>
        </dgm:presLayoutVars>
      </dgm:prSet>
      <dgm:spPr/>
      <dgm:t>
        <a:bodyPr/>
        <a:lstStyle/>
        <a:p>
          <a:endParaRPr lang="bg-BG"/>
        </a:p>
      </dgm:t>
    </dgm:pt>
  </dgm:ptLst>
  <dgm:cxnLst>
    <dgm:cxn modelId="{86DC2358-76A7-41CC-8428-D5E0733C6A72}" srcId="{21D06C67-9B8B-4E54-9548-335805FA8AD3}" destId="{65622AC9-872C-4C95-83D4-D87D5B047B1C}" srcOrd="2" destOrd="0" parTransId="{B5FA5DE7-F6EC-4091-B507-037AFD4765D4}" sibTransId="{2254743C-88AC-4D2D-94FA-5AD053B0944E}"/>
    <dgm:cxn modelId="{52E69078-4A31-4F6C-9EAE-EE666CAC397E}" type="presOf" srcId="{559EB253-6E7E-4DE7-BEF9-AFF073BDA3F1}" destId="{0F9ADE3D-7565-435B-9FAD-0AF4060234E8}" srcOrd="0" destOrd="0" presId="urn:microsoft.com/office/officeart/2005/8/layout/venn2"/>
    <dgm:cxn modelId="{8A13330F-01AB-4B3D-A25D-245863C0301B}" type="presOf" srcId="{65622AC9-872C-4C95-83D4-D87D5B047B1C}" destId="{2A1C70B8-7EC8-4502-9DDE-12154DC48620}" srcOrd="1" destOrd="0" presId="urn:microsoft.com/office/officeart/2005/8/layout/venn2"/>
    <dgm:cxn modelId="{36D4DA57-A846-4E11-8D7F-DC1BBE522445}" type="presOf" srcId="{2E50F6BB-BDC6-471E-A981-E77D5CD8CA32}" destId="{314786E0-3DB1-48E9-843B-E9D215038527}" srcOrd="0" destOrd="0" presId="urn:microsoft.com/office/officeart/2005/8/layout/venn2"/>
    <dgm:cxn modelId="{B27584DC-662C-4293-B4B6-BBA3D45574D1}" type="presOf" srcId="{65622AC9-872C-4C95-83D4-D87D5B047B1C}" destId="{69DA77B6-1E59-4881-A77C-54516ACE5ACC}" srcOrd="0" destOrd="0" presId="urn:microsoft.com/office/officeart/2005/8/layout/venn2"/>
    <dgm:cxn modelId="{FE17969E-B94B-4739-B72A-4A0AABF96283}" type="presOf" srcId="{559EB253-6E7E-4DE7-BEF9-AFF073BDA3F1}" destId="{4D1C6C7B-064D-42C7-8572-C7382B3F5062}" srcOrd="1" destOrd="0" presId="urn:microsoft.com/office/officeart/2005/8/layout/venn2"/>
    <dgm:cxn modelId="{0BF98714-CD48-4A79-9B90-04BDA86ADE47}" srcId="{21D06C67-9B8B-4E54-9548-335805FA8AD3}" destId="{2E50F6BB-BDC6-471E-A981-E77D5CD8CA32}" srcOrd="0" destOrd="0" parTransId="{0F6FB2D8-B481-4184-9B34-2526F9507399}" sibTransId="{A6CA0517-1577-4BCB-BE5A-517DDA3AF26D}"/>
    <dgm:cxn modelId="{E1A950FA-E20C-4D2E-8A0E-7B571E03CD17}" type="presOf" srcId="{2E50F6BB-BDC6-471E-A981-E77D5CD8CA32}" destId="{88877E87-0221-4866-94F9-5207C2B615E7}" srcOrd="1" destOrd="0" presId="urn:microsoft.com/office/officeart/2005/8/layout/venn2"/>
    <dgm:cxn modelId="{DB5726F6-9B79-40C7-A225-F82D33EF534E}" srcId="{21D06C67-9B8B-4E54-9548-335805FA8AD3}" destId="{559EB253-6E7E-4DE7-BEF9-AFF073BDA3F1}" srcOrd="1" destOrd="0" parTransId="{EDA5E522-C415-4F69-97A2-02ED22C2F11B}" sibTransId="{0C2D175F-F73F-4B22-8677-03CDC5D406EE}"/>
    <dgm:cxn modelId="{7C987738-D7CB-487B-9310-1CA1F7F4752C}" type="presOf" srcId="{21D06C67-9B8B-4E54-9548-335805FA8AD3}" destId="{34B9A3BB-33FA-4E59-BC34-31BF11D6D1EB}" srcOrd="0" destOrd="0" presId="urn:microsoft.com/office/officeart/2005/8/layout/venn2"/>
    <dgm:cxn modelId="{CE8580C5-2206-4CE5-AB78-5671373565D6}" type="presParOf" srcId="{34B9A3BB-33FA-4E59-BC34-31BF11D6D1EB}" destId="{3E154BF0-AE40-4A64-B8E3-05F179E5CDE6}" srcOrd="0" destOrd="0" presId="urn:microsoft.com/office/officeart/2005/8/layout/venn2"/>
    <dgm:cxn modelId="{CAB73F98-A9CF-499C-8084-70A85EDB5C27}" type="presParOf" srcId="{3E154BF0-AE40-4A64-B8E3-05F179E5CDE6}" destId="{314786E0-3DB1-48E9-843B-E9D215038527}" srcOrd="0" destOrd="0" presId="urn:microsoft.com/office/officeart/2005/8/layout/venn2"/>
    <dgm:cxn modelId="{64FA4568-6C9C-48FB-B724-A808336FD448}" type="presParOf" srcId="{3E154BF0-AE40-4A64-B8E3-05F179E5CDE6}" destId="{88877E87-0221-4866-94F9-5207C2B615E7}" srcOrd="1" destOrd="0" presId="urn:microsoft.com/office/officeart/2005/8/layout/venn2"/>
    <dgm:cxn modelId="{EE8CA9FB-233F-47F2-BB87-0E7BBBC52B03}" type="presParOf" srcId="{34B9A3BB-33FA-4E59-BC34-31BF11D6D1EB}" destId="{1216071D-EFF3-496D-AF96-FECC8B3A67B9}" srcOrd="1" destOrd="0" presId="urn:microsoft.com/office/officeart/2005/8/layout/venn2"/>
    <dgm:cxn modelId="{668954BB-F8AA-4265-A2D8-95E2BEEBB7D8}" type="presParOf" srcId="{1216071D-EFF3-496D-AF96-FECC8B3A67B9}" destId="{0F9ADE3D-7565-435B-9FAD-0AF4060234E8}" srcOrd="0" destOrd="0" presId="urn:microsoft.com/office/officeart/2005/8/layout/venn2"/>
    <dgm:cxn modelId="{56FC5FD2-47EB-433B-AD52-E66BEC875496}" type="presParOf" srcId="{1216071D-EFF3-496D-AF96-FECC8B3A67B9}" destId="{4D1C6C7B-064D-42C7-8572-C7382B3F5062}" srcOrd="1" destOrd="0" presId="urn:microsoft.com/office/officeart/2005/8/layout/venn2"/>
    <dgm:cxn modelId="{31F797A3-2BCC-4086-A2AA-3C56F24E60DB}" type="presParOf" srcId="{34B9A3BB-33FA-4E59-BC34-31BF11D6D1EB}" destId="{8345B55E-6E28-4442-9013-9DCB1799B494}" srcOrd="2" destOrd="0" presId="urn:microsoft.com/office/officeart/2005/8/layout/venn2"/>
    <dgm:cxn modelId="{6216254A-FBAD-4FAA-903C-AAADB8243D85}" type="presParOf" srcId="{8345B55E-6E28-4442-9013-9DCB1799B494}" destId="{69DA77B6-1E59-4881-A77C-54516ACE5ACC}" srcOrd="0" destOrd="0" presId="urn:microsoft.com/office/officeart/2005/8/layout/venn2"/>
    <dgm:cxn modelId="{92227324-9421-418A-8771-FCCB452177AB}" type="presParOf" srcId="{8345B55E-6E28-4442-9013-9DCB1799B494}" destId="{2A1C70B8-7EC8-4502-9DDE-12154DC4862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786E0-3DB1-48E9-843B-E9D215038527}">
      <dsp:nvSpPr>
        <dsp:cNvPr id="0" name=""/>
        <dsp:cNvSpPr/>
      </dsp:nvSpPr>
      <dsp:spPr>
        <a:xfrm>
          <a:off x="792086" y="0"/>
          <a:ext cx="5581602" cy="52389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Health system</a:t>
          </a:r>
          <a:endParaRPr lang="bg-BG" sz="3200" b="1" kern="1200" dirty="0"/>
        </a:p>
      </dsp:txBody>
      <dsp:txXfrm>
        <a:off x="2607502" y="261948"/>
        <a:ext cx="1950770" cy="785846"/>
      </dsp:txXfrm>
    </dsp:sp>
    <dsp:sp modelId="{0F9ADE3D-7565-435B-9FAD-0AF4060234E8}">
      <dsp:nvSpPr>
        <dsp:cNvPr id="0" name=""/>
        <dsp:cNvSpPr/>
      </dsp:nvSpPr>
      <dsp:spPr>
        <a:xfrm>
          <a:off x="1623695" y="1309743"/>
          <a:ext cx="3929230" cy="392923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Health care</a:t>
          </a:r>
          <a:endParaRPr lang="bg-BG" sz="3200" b="1" kern="1200" dirty="0"/>
        </a:p>
      </dsp:txBody>
      <dsp:txXfrm>
        <a:off x="2672799" y="1555320"/>
        <a:ext cx="1831021" cy="736730"/>
      </dsp:txXfrm>
    </dsp:sp>
    <dsp:sp modelId="{69DA77B6-1E59-4881-A77C-54516ACE5ACC}">
      <dsp:nvSpPr>
        <dsp:cNvPr id="0" name=""/>
        <dsp:cNvSpPr/>
      </dsp:nvSpPr>
      <dsp:spPr>
        <a:xfrm>
          <a:off x="2273144" y="2590986"/>
          <a:ext cx="2619487" cy="261948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smtClean="0"/>
            <a:t>Medical care</a:t>
          </a:r>
          <a:endParaRPr lang="bg-BG" sz="2900" b="1" kern="1200" dirty="0"/>
        </a:p>
      </dsp:txBody>
      <dsp:txXfrm>
        <a:off x="2656759" y="3245858"/>
        <a:ext cx="1852257" cy="130974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bg-BG" altLang="bg-BG"/>
          </a:p>
        </p:txBody>
      </p:sp>
      <p:sp>
        <p:nvSpPr>
          <p:cNvPr id="1648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bg-BG" altLang="bg-BG"/>
          </a:p>
        </p:txBody>
      </p:sp>
      <p:sp>
        <p:nvSpPr>
          <p:cNvPr id="164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smtClean="0"/>
              <a:t>Щракнете, за да редактирате стиловете на текста в образеца</a:t>
            </a:r>
          </a:p>
          <a:p>
            <a:pPr lvl="1"/>
            <a:r>
              <a:rPr lang="bg-BG" altLang="bg-BG" smtClean="0"/>
              <a:t>Второ ниво</a:t>
            </a:r>
          </a:p>
          <a:p>
            <a:pPr lvl="2"/>
            <a:r>
              <a:rPr lang="bg-BG" altLang="bg-BG" smtClean="0"/>
              <a:t>Трето ниво</a:t>
            </a:r>
          </a:p>
          <a:p>
            <a:pPr lvl="3"/>
            <a:r>
              <a:rPr lang="bg-BG" altLang="bg-BG" smtClean="0"/>
              <a:t>Четвърто ниво</a:t>
            </a:r>
          </a:p>
          <a:p>
            <a:pPr lvl="4"/>
            <a:r>
              <a:rPr lang="bg-BG" altLang="bg-BG" smtClean="0"/>
              <a:t>Пето ниво</a:t>
            </a:r>
          </a:p>
        </p:txBody>
      </p:sp>
      <p:sp>
        <p:nvSpPr>
          <p:cNvPr id="1648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bg-BG" altLang="bg-BG"/>
          </a:p>
        </p:txBody>
      </p:sp>
      <p:sp>
        <p:nvSpPr>
          <p:cNvPr id="1648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60ED1D55-A61E-4305-90A0-F5881630D270}" type="slidenum">
              <a:rPr lang="bg-BG" altLang="bg-BG"/>
              <a:pPr/>
              <a:t>‹#›</a:t>
            </a:fld>
            <a:endParaRPr lang="bg-BG" altLang="bg-BG"/>
          </a:p>
        </p:txBody>
      </p:sp>
    </p:spTree>
    <p:extLst>
      <p:ext uri="{BB962C8B-B14F-4D97-AF65-F5344CB8AC3E}">
        <p14:creationId xmlns:p14="http://schemas.microsoft.com/office/powerpoint/2010/main" val="25041753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60ED1D55-A61E-4305-90A0-F5881630D270}" type="slidenum">
              <a:rPr lang="bg-BG" altLang="bg-BG" smtClean="0"/>
              <a:pPr/>
              <a:t>4</a:t>
            </a:fld>
            <a:endParaRPr lang="bg-BG" altLang="bg-BG"/>
          </a:p>
        </p:txBody>
      </p:sp>
    </p:spTree>
    <p:extLst>
      <p:ext uri="{BB962C8B-B14F-4D97-AF65-F5344CB8AC3E}">
        <p14:creationId xmlns:p14="http://schemas.microsoft.com/office/powerpoint/2010/main" val="4027461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0" y="3352800"/>
            <a:ext cx="9144000" cy="838200"/>
          </a:xfrm>
        </p:spPr>
        <p:txBody>
          <a:bodyPr/>
          <a:lstStyle>
            <a:lvl1pPr>
              <a:defRPr sz="4400"/>
            </a:lvl1pPr>
          </a:lstStyle>
          <a:p>
            <a:pPr lvl="0"/>
            <a:r>
              <a:rPr lang="bg-BG" altLang="bg-BG" noProof="0" smtClean="0"/>
              <a:t>Click to edit Master title style</a:t>
            </a:r>
          </a:p>
        </p:txBody>
      </p:sp>
      <p:sp>
        <p:nvSpPr>
          <p:cNvPr id="61443" name="Rectangle 3"/>
          <p:cNvSpPr>
            <a:spLocks noGrp="1" noChangeArrowheads="1"/>
          </p:cNvSpPr>
          <p:nvPr>
            <p:ph type="subTitle" idx="1"/>
          </p:nvPr>
        </p:nvSpPr>
        <p:spPr>
          <a:xfrm>
            <a:off x="0" y="4419600"/>
            <a:ext cx="9144000" cy="609600"/>
          </a:xfrm>
        </p:spPr>
        <p:txBody>
          <a:bodyPr/>
          <a:lstStyle>
            <a:lvl1pPr marL="0" indent="0">
              <a:buFontTx/>
              <a:buNone/>
              <a:defRPr/>
            </a:lvl1pPr>
          </a:lstStyle>
          <a:p>
            <a:pPr lvl="0"/>
            <a:r>
              <a:rPr lang="bg-BG" altLang="bg-BG" noProof="0" smtClean="0"/>
              <a:t>Click to edit Master subtitle style</a:t>
            </a:r>
          </a:p>
        </p:txBody>
      </p:sp>
      <p:sp>
        <p:nvSpPr>
          <p:cNvPr id="61444" name="Rectangle 4"/>
          <p:cNvSpPr>
            <a:spLocks noGrp="1" noChangeArrowheads="1"/>
          </p:cNvSpPr>
          <p:nvPr>
            <p:ph type="dt" sz="half" idx="2"/>
          </p:nvPr>
        </p:nvSpPr>
        <p:spPr/>
        <p:txBody>
          <a:bodyPr/>
          <a:lstStyle>
            <a:lvl1pPr>
              <a:defRPr/>
            </a:lvl1pPr>
          </a:lstStyle>
          <a:p>
            <a:endParaRPr lang="bg-BG" altLang="bg-BG"/>
          </a:p>
        </p:txBody>
      </p:sp>
      <p:sp>
        <p:nvSpPr>
          <p:cNvPr id="61445" name="Rectangle 5"/>
          <p:cNvSpPr>
            <a:spLocks noGrp="1" noChangeArrowheads="1"/>
          </p:cNvSpPr>
          <p:nvPr>
            <p:ph type="ftr" sz="quarter" idx="3"/>
          </p:nvPr>
        </p:nvSpPr>
        <p:spPr/>
        <p:txBody>
          <a:bodyPr/>
          <a:lstStyle>
            <a:lvl1pPr>
              <a:defRPr/>
            </a:lvl1pPr>
          </a:lstStyle>
          <a:p>
            <a:endParaRPr lang="bg-BG" altLang="bg-BG"/>
          </a:p>
        </p:txBody>
      </p:sp>
      <p:sp>
        <p:nvSpPr>
          <p:cNvPr id="61446" name="Rectangle 6"/>
          <p:cNvSpPr>
            <a:spLocks noGrp="1" noChangeArrowheads="1"/>
          </p:cNvSpPr>
          <p:nvPr>
            <p:ph type="sldNum" sz="quarter" idx="4"/>
          </p:nvPr>
        </p:nvSpPr>
        <p:spPr/>
        <p:txBody>
          <a:bodyPr/>
          <a:lstStyle>
            <a:lvl1pPr>
              <a:defRPr/>
            </a:lvl1pPr>
          </a:lstStyle>
          <a:p>
            <a:fld id="{953CFEE6-FF24-4467-8989-79DC5563024B}" type="slidenum">
              <a:rPr lang="bg-BG" altLang="bg-BG"/>
              <a:pPr/>
              <a:t>‹#›</a:t>
            </a:fld>
            <a:endParaRPr lang="bg-BG" altLang="bg-BG"/>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bg-BG"/>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bg-BG"/>
          </a:p>
        </p:txBody>
      </p:sp>
      <p:sp>
        <p:nvSpPr>
          <p:cNvPr id="6" name="Контейнер за номер на слайда 5"/>
          <p:cNvSpPr>
            <a:spLocks noGrp="1"/>
          </p:cNvSpPr>
          <p:nvPr>
            <p:ph type="sldNum" sz="quarter" idx="12"/>
          </p:nvPr>
        </p:nvSpPr>
        <p:spPr/>
        <p:txBody>
          <a:bodyPr/>
          <a:lstStyle>
            <a:lvl1pPr>
              <a:defRPr/>
            </a:lvl1pPr>
          </a:lstStyle>
          <a:p>
            <a:fld id="{70FF28E8-BB4E-4F02-B136-D53864EC4A8A}" type="slidenum">
              <a:rPr lang="bg-BG" altLang="bg-BG"/>
              <a:pPr/>
              <a:t>‹#›</a:t>
            </a:fld>
            <a:endParaRPr lang="bg-BG" altLang="bg-BG"/>
          </a:p>
        </p:txBody>
      </p:sp>
    </p:spTree>
    <p:extLst>
      <p:ext uri="{BB962C8B-B14F-4D97-AF65-F5344CB8AC3E}">
        <p14:creationId xmlns:p14="http://schemas.microsoft.com/office/powerpoint/2010/main" val="2953005770"/>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858000" y="0"/>
            <a:ext cx="2286000" cy="6324600"/>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0" y="0"/>
            <a:ext cx="6705600" cy="6324600"/>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bg-BG"/>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bg-BG"/>
          </a:p>
        </p:txBody>
      </p:sp>
      <p:sp>
        <p:nvSpPr>
          <p:cNvPr id="6" name="Контейнер за номер на слайда 5"/>
          <p:cNvSpPr>
            <a:spLocks noGrp="1"/>
          </p:cNvSpPr>
          <p:nvPr>
            <p:ph type="sldNum" sz="quarter" idx="12"/>
          </p:nvPr>
        </p:nvSpPr>
        <p:spPr/>
        <p:txBody>
          <a:bodyPr/>
          <a:lstStyle>
            <a:lvl1pPr>
              <a:defRPr/>
            </a:lvl1pPr>
          </a:lstStyle>
          <a:p>
            <a:fld id="{07AFE3F0-FDDF-4053-9076-A3CB046F1580}" type="slidenum">
              <a:rPr lang="bg-BG" altLang="bg-BG"/>
              <a:pPr/>
              <a:t>‹#›</a:t>
            </a:fld>
            <a:endParaRPr lang="bg-BG" altLang="bg-BG"/>
          </a:p>
        </p:txBody>
      </p:sp>
    </p:spTree>
    <p:extLst>
      <p:ext uri="{BB962C8B-B14F-4D97-AF65-F5344CB8AC3E}">
        <p14:creationId xmlns:p14="http://schemas.microsoft.com/office/powerpoint/2010/main" val="196217058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bg-BG"/>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bg-BG"/>
          </a:p>
        </p:txBody>
      </p:sp>
      <p:sp>
        <p:nvSpPr>
          <p:cNvPr id="6" name="Контейнер за номер на слайда 5"/>
          <p:cNvSpPr>
            <a:spLocks noGrp="1"/>
          </p:cNvSpPr>
          <p:nvPr>
            <p:ph type="sldNum" sz="quarter" idx="12"/>
          </p:nvPr>
        </p:nvSpPr>
        <p:spPr/>
        <p:txBody>
          <a:bodyPr/>
          <a:lstStyle>
            <a:lvl1pPr>
              <a:defRPr/>
            </a:lvl1pPr>
          </a:lstStyle>
          <a:p>
            <a:fld id="{99CF07F5-C366-4BE0-9858-771DCA40731C}" type="slidenum">
              <a:rPr lang="bg-BG" altLang="bg-BG"/>
              <a:pPr/>
              <a:t>‹#›</a:t>
            </a:fld>
            <a:endParaRPr lang="bg-BG" altLang="bg-BG"/>
          </a:p>
        </p:txBody>
      </p:sp>
    </p:spTree>
    <p:extLst>
      <p:ext uri="{BB962C8B-B14F-4D97-AF65-F5344CB8AC3E}">
        <p14:creationId xmlns:p14="http://schemas.microsoft.com/office/powerpoint/2010/main" val="196522820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bg-BG"/>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bg-BG"/>
          </a:p>
        </p:txBody>
      </p:sp>
      <p:sp>
        <p:nvSpPr>
          <p:cNvPr id="6" name="Контейнер за номер на слайда 5"/>
          <p:cNvSpPr>
            <a:spLocks noGrp="1"/>
          </p:cNvSpPr>
          <p:nvPr>
            <p:ph type="sldNum" sz="quarter" idx="12"/>
          </p:nvPr>
        </p:nvSpPr>
        <p:spPr/>
        <p:txBody>
          <a:bodyPr/>
          <a:lstStyle>
            <a:lvl1pPr>
              <a:defRPr/>
            </a:lvl1pPr>
          </a:lstStyle>
          <a:p>
            <a:fld id="{275E36D4-35F6-4242-A816-CAA7851B0EA3}" type="slidenum">
              <a:rPr lang="bg-BG" altLang="bg-BG"/>
              <a:pPr/>
              <a:t>‹#›</a:t>
            </a:fld>
            <a:endParaRPr lang="bg-BG" altLang="bg-BG"/>
          </a:p>
        </p:txBody>
      </p:sp>
    </p:spTree>
    <p:extLst>
      <p:ext uri="{BB962C8B-B14F-4D97-AF65-F5344CB8AC3E}">
        <p14:creationId xmlns:p14="http://schemas.microsoft.com/office/powerpoint/2010/main" val="3322717404"/>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0" y="838200"/>
            <a:ext cx="4495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838200"/>
            <a:ext cx="4495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bg-BG"/>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bg-BG"/>
          </a:p>
        </p:txBody>
      </p:sp>
      <p:sp>
        <p:nvSpPr>
          <p:cNvPr id="7" name="Контейнер за номер на слайда 6"/>
          <p:cNvSpPr>
            <a:spLocks noGrp="1"/>
          </p:cNvSpPr>
          <p:nvPr>
            <p:ph type="sldNum" sz="quarter" idx="12"/>
          </p:nvPr>
        </p:nvSpPr>
        <p:spPr/>
        <p:txBody>
          <a:bodyPr/>
          <a:lstStyle>
            <a:lvl1pPr>
              <a:defRPr/>
            </a:lvl1pPr>
          </a:lstStyle>
          <a:p>
            <a:fld id="{D563062D-2D01-4477-BAFB-05517246918A}" type="slidenum">
              <a:rPr lang="bg-BG" altLang="bg-BG"/>
              <a:pPr/>
              <a:t>‹#›</a:t>
            </a:fld>
            <a:endParaRPr lang="bg-BG" altLang="bg-BG"/>
          </a:p>
        </p:txBody>
      </p:sp>
    </p:spTree>
    <p:extLst>
      <p:ext uri="{BB962C8B-B14F-4D97-AF65-F5344CB8AC3E}">
        <p14:creationId xmlns:p14="http://schemas.microsoft.com/office/powerpoint/2010/main" val="3983521267"/>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bg-BG"/>
          </a:p>
        </p:txBody>
      </p:sp>
      <p:sp>
        <p:nvSpPr>
          <p:cNvPr id="8" name="Контейнер за долния колонтитул 7"/>
          <p:cNvSpPr>
            <a:spLocks noGrp="1"/>
          </p:cNvSpPr>
          <p:nvPr>
            <p:ph type="ftr" sz="quarter" idx="11"/>
          </p:nvPr>
        </p:nvSpPr>
        <p:spPr/>
        <p:txBody>
          <a:bodyPr/>
          <a:lstStyle>
            <a:lvl1pPr>
              <a:defRPr/>
            </a:lvl1pPr>
          </a:lstStyle>
          <a:p>
            <a:endParaRPr lang="bg-BG" altLang="bg-BG"/>
          </a:p>
        </p:txBody>
      </p:sp>
      <p:sp>
        <p:nvSpPr>
          <p:cNvPr id="9" name="Контейнер за номер на слайда 8"/>
          <p:cNvSpPr>
            <a:spLocks noGrp="1"/>
          </p:cNvSpPr>
          <p:nvPr>
            <p:ph type="sldNum" sz="quarter" idx="12"/>
          </p:nvPr>
        </p:nvSpPr>
        <p:spPr/>
        <p:txBody>
          <a:bodyPr/>
          <a:lstStyle>
            <a:lvl1pPr>
              <a:defRPr/>
            </a:lvl1pPr>
          </a:lstStyle>
          <a:p>
            <a:fld id="{C3E9278D-B3E4-4EAA-AF19-77555F1791CE}" type="slidenum">
              <a:rPr lang="bg-BG" altLang="bg-BG"/>
              <a:pPr/>
              <a:t>‹#›</a:t>
            </a:fld>
            <a:endParaRPr lang="bg-BG" altLang="bg-BG"/>
          </a:p>
        </p:txBody>
      </p:sp>
    </p:spTree>
    <p:extLst>
      <p:ext uri="{BB962C8B-B14F-4D97-AF65-F5344CB8AC3E}">
        <p14:creationId xmlns:p14="http://schemas.microsoft.com/office/powerpoint/2010/main" val="3008796607"/>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bg-BG"/>
          </a:p>
        </p:txBody>
      </p:sp>
      <p:sp>
        <p:nvSpPr>
          <p:cNvPr id="4" name="Контейнер за долния колонтитул 3"/>
          <p:cNvSpPr>
            <a:spLocks noGrp="1"/>
          </p:cNvSpPr>
          <p:nvPr>
            <p:ph type="ftr" sz="quarter" idx="11"/>
          </p:nvPr>
        </p:nvSpPr>
        <p:spPr/>
        <p:txBody>
          <a:bodyPr/>
          <a:lstStyle>
            <a:lvl1pPr>
              <a:defRPr/>
            </a:lvl1pPr>
          </a:lstStyle>
          <a:p>
            <a:endParaRPr lang="bg-BG" altLang="bg-BG"/>
          </a:p>
        </p:txBody>
      </p:sp>
      <p:sp>
        <p:nvSpPr>
          <p:cNvPr id="5" name="Контейнер за номер на слайда 4"/>
          <p:cNvSpPr>
            <a:spLocks noGrp="1"/>
          </p:cNvSpPr>
          <p:nvPr>
            <p:ph type="sldNum" sz="quarter" idx="12"/>
          </p:nvPr>
        </p:nvSpPr>
        <p:spPr/>
        <p:txBody>
          <a:bodyPr/>
          <a:lstStyle>
            <a:lvl1pPr>
              <a:defRPr/>
            </a:lvl1pPr>
          </a:lstStyle>
          <a:p>
            <a:fld id="{3160D931-88C1-450D-BCD3-ACD0FB6E9C21}" type="slidenum">
              <a:rPr lang="bg-BG" altLang="bg-BG"/>
              <a:pPr/>
              <a:t>‹#›</a:t>
            </a:fld>
            <a:endParaRPr lang="bg-BG" altLang="bg-BG"/>
          </a:p>
        </p:txBody>
      </p:sp>
    </p:spTree>
    <p:extLst>
      <p:ext uri="{BB962C8B-B14F-4D97-AF65-F5344CB8AC3E}">
        <p14:creationId xmlns:p14="http://schemas.microsoft.com/office/powerpoint/2010/main" val="1665360958"/>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bg-BG"/>
          </a:p>
        </p:txBody>
      </p:sp>
      <p:sp>
        <p:nvSpPr>
          <p:cNvPr id="3" name="Контейнер за долния колонтитул 2"/>
          <p:cNvSpPr>
            <a:spLocks noGrp="1"/>
          </p:cNvSpPr>
          <p:nvPr>
            <p:ph type="ftr" sz="quarter" idx="11"/>
          </p:nvPr>
        </p:nvSpPr>
        <p:spPr/>
        <p:txBody>
          <a:bodyPr/>
          <a:lstStyle>
            <a:lvl1pPr>
              <a:defRPr/>
            </a:lvl1pPr>
          </a:lstStyle>
          <a:p>
            <a:endParaRPr lang="bg-BG" altLang="bg-BG"/>
          </a:p>
        </p:txBody>
      </p:sp>
      <p:sp>
        <p:nvSpPr>
          <p:cNvPr id="4" name="Контейнер за номер на слайда 3"/>
          <p:cNvSpPr>
            <a:spLocks noGrp="1"/>
          </p:cNvSpPr>
          <p:nvPr>
            <p:ph type="sldNum" sz="quarter" idx="12"/>
          </p:nvPr>
        </p:nvSpPr>
        <p:spPr/>
        <p:txBody>
          <a:bodyPr/>
          <a:lstStyle>
            <a:lvl1pPr>
              <a:defRPr/>
            </a:lvl1pPr>
          </a:lstStyle>
          <a:p>
            <a:fld id="{EBCA8D9B-56E8-4A2D-825F-5A08857FCDF4}" type="slidenum">
              <a:rPr lang="bg-BG" altLang="bg-BG"/>
              <a:pPr/>
              <a:t>‹#›</a:t>
            </a:fld>
            <a:endParaRPr lang="bg-BG" altLang="bg-BG"/>
          </a:p>
        </p:txBody>
      </p:sp>
    </p:spTree>
    <p:extLst>
      <p:ext uri="{BB962C8B-B14F-4D97-AF65-F5344CB8AC3E}">
        <p14:creationId xmlns:p14="http://schemas.microsoft.com/office/powerpoint/2010/main" val="3084679889"/>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bg-BG"/>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bg-BG"/>
          </a:p>
        </p:txBody>
      </p:sp>
      <p:sp>
        <p:nvSpPr>
          <p:cNvPr id="7" name="Контейнер за номер на слайда 6"/>
          <p:cNvSpPr>
            <a:spLocks noGrp="1"/>
          </p:cNvSpPr>
          <p:nvPr>
            <p:ph type="sldNum" sz="quarter" idx="12"/>
          </p:nvPr>
        </p:nvSpPr>
        <p:spPr/>
        <p:txBody>
          <a:bodyPr/>
          <a:lstStyle>
            <a:lvl1pPr>
              <a:defRPr/>
            </a:lvl1pPr>
          </a:lstStyle>
          <a:p>
            <a:fld id="{01EE4B41-EDC1-4932-A923-73F47BEAD68A}" type="slidenum">
              <a:rPr lang="bg-BG" altLang="bg-BG"/>
              <a:pPr/>
              <a:t>‹#›</a:t>
            </a:fld>
            <a:endParaRPr lang="bg-BG" altLang="bg-BG"/>
          </a:p>
        </p:txBody>
      </p:sp>
    </p:spTree>
    <p:extLst>
      <p:ext uri="{BB962C8B-B14F-4D97-AF65-F5344CB8AC3E}">
        <p14:creationId xmlns:p14="http://schemas.microsoft.com/office/powerpoint/2010/main" val="2039307509"/>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bg-BG"/>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bg-BG"/>
          </a:p>
        </p:txBody>
      </p:sp>
      <p:sp>
        <p:nvSpPr>
          <p:cNvPr id="7" name="Контейнер за номер на слайда 6"/>
          <p:cNvSpPr>
            <a:spLocks noGrp="1"/>
          </p:cNvSpPr>
          <p:nvPr>
            <p:ph type="sldNum" sz="quarter" idx="12"/>
          </p:nvPr>
        </p:nvSpPr>
        <p:spPr/>
        <p:txBody>
          <a:bodyPr/>
          <a:lstStyle>
            <a:lvl1pPr>
              <a:defRPr/>
            </a:lvl1pPr>
          </a:lstStyle>
          <a:p>
            <a:fld id="{344FC7F9-AEF4-47B6-8D90-943897541D4D}" type="slidenum">
              <a:rPr lang="bg-BG" altLang="bg-BG"/>
              <a:pPr/>
              <a:t>‹#›</a:t>
            </a:fld>
            <a:endParaRPr lang="bg-BG" altLang="bg-BG"/>
          </a:p>
        </p:txBody>
      </p:sp>
    </p:spTree>
    <p:extLst>
      <p:ext uri="{BB962C8B-B14F-4D97-AF65-F5344CB8AC3E}">
        <p14:creationId xmlns:p14="http://schemas.microsoft.com/office/powerpoint/2010/main" val="777794303"/>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bwMode="auto">
          <a:xfrm>
            <a:off x="0" y="838200"/>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smtClean="0"/>
              <a:t>Click to edit Master text styles</a:t>
            </a:r>
          </a:p>
          <a:p>
            <a:pPr lvl="1"/>
            <a:r>
              <a:rPr lang="bg-BG" altLang="bg-BG" smtClean="0"/>
              <a:t>Second level</a:t>
            </a:r>
          </a:p>
          <a:p>
            <a:pPr lvl="2"/>
            <a:r>
              <a:rPr lang="bg-BG" altLang="bg-BG" smtClean="0"/>
              <a:t>Third level</a:t>
            </a:r>
          </a:p>
          <a:p>
            <a:pPr lvl="3"/>
            <a:r>
              <a:rPr lang="bg-BG" altLang="bg-BG" smtClean="0"/>
              <a:t>Fourth level</a:t>
            </a:r>
          </a:p>
          <a:p>
            <a:pPr lvl="4"/>
            <a:r>
              <a:rPr lang="bg-BG" altLang="bg-BG" smtClean="0"/>
              <a:t>Fifth level</a:t>
            </a:r>
          </a:p>
        </p:txBody>
      </p:sp>
      <p:sp>
        <p:nvSpPr>
          <p:cNvPr id="60419" name="Rectangle 3"/>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bg-BG" altLang="bg-BG" smtClean="0"/>
              <a:t>Click to edit Master title style</a:t>
            </a:r>
          </a:p>
        </p:txBody>
      </p:sp>
      <p:sp>
        <p:nvSpPr>
          <p:cNvPr id="60420" name="Rectangle 4"/>
          <p:cNvSpPr>
            <a:spLocks noGrp="1" noChangeArrowheads="1"/>
          </p:cNvSpPr>
          <p:nvPr>
            <p:ph type="dt" sz="half" idx="2"/>
          </p:nvPr>
        </p:nvSpPr>
        <p:spPr bwMode="auto">
          <a:xfrm>
            <a:off x="457200" y="6435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endParaRPr lang="bg-BG" altLang="bg-BG"/>
          </a:p>
        </p:txBody>
      </p:sp>
      <p:sp>
        <p:nvSpPr>
          <p:cNvPr id="60421" name="Rectangle 5"/>
          <p:cNvSpPr>
            <a:spLocks noGrp="1" noChangeArrowheads="1"/>
          </p:cNvSpPr>
          <p:nvPr>
            <p:ph type="ftr" sz="quarter" idx="3"/>
          </p:nvPr>
        </p:nvSpPr>
        <p:spPr bwMode="auto">
          <a:xfrm>
            <a:off x="3124200" y="64357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endParaRPr lang="bg-BG" altLang="bg-BG"/>
          </a:p>
        </p:txBody>
      </p:sp>
      <p:sp>
        <p:nvSpPr>
          <p:cNvPr id="60422" name="Rectangle 6"/>
          <p:cNvSpPr>
            <a:spLocks noGrp="1" noChangeArrowheads="1"/>
          </p:cNvSpPr>
          <p:nvPr>
            <p:ph type="sldNum" sz="quarter" idx="4"/>
          </p:nvPr>
        </p:nvSpPr>
        <p:spPr bwMode="auto">
          <a:xfrm>
            <a:off x="6553200" y="6435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fld id="{BF7CA747-E038-47F9-90EE-B9D36BB26672}" type="slidenum">
              <a:rPr lang="bg-BG" altLang="bg-BG"/>
              <a:pPr/>
              <a:t>‹#›</a:t>
            </a:fld>
            <a:endParaRPr lang="bg-BG" altLang="bg-BG"/>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slow">
    <p:pull/>
  </p:transition>
  <p:hf hdr="0" ftr="0" dt="0"/>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0.xml"/><Relationship Id="rId7" Type="http://schemas.openxmlformats.org/officeDocument/2006/relationships/slide" Target="slide3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8.xml"/><Relationship Id="rId4" Type="http://schemas.openxmlformats.org/officeDocument/2006/relationships/slide" Target="slide13.xml"/><Relationship Id="rId9" Type="http://schemas.openxmlformats.org/officeDocument/2006/relationships/slide" Target="slide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6"/>
          <p:cNvGraphicFramePr>
            <a:graphicFrameLocks noChangeAspect="1"/>
          </p:cNvGraphicFramePr>
          <p:nvPr>
            <p:extLst>
              <p:ext uri="{D42A27DB-BD31-4B8C-83A1-F6EECF244321}">
                <p14:modId xmlns:p14="http://schemas.microsoft.com/office/powerpoint/2010/main" val="3632121951"/>
              </p:ext>
            </p:extLst>
          </p:nvPr>
        </p:nvGraphicFramePr>
        <p:xfrm>
          <a:off x="899592" y="433388"/>
          <a:ext cx="1069975" cy="1093787"/>
        </p:xfrm>
        <a:graphic>
          <a:graphicData uri="http://schemas.openxmlformats.org/presentationml/2006/ole">
            <mc:AlternateContent xmlns:mc="http://schemas.openxmlformats.org/markup-compatibility/2006">
              <mc:Choice xmlns:v="urn:schemas-microsoft-com:vml" Requires="v">
                <p:oleObj spid="_x0000_s1034" r:id="rId3" imgW="1069784" imgH="1094166" progId="">
                  <p:embed/>
                </p:oleObj>
              </mc:Choice>
              <mc:Fallback>
                <p:oleObj r:id="rId3" imgW="1069784" imgH="1094166" progId="">
                  <p:embed/>
                  <p:pic>
                    <p:nvPicPr>
                      <p:cNvPr id="40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33388"/>
                        <a:ext cx="1069975"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09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688" y="981075"/>
            <a:ext cx="541337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2627313" y="1763713"/>
            <a:ext cx="4320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DAY</a:t>
            </a:r>
            <a:r>
              <a:rPr lang="bg-BG"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INTERNSHIP</a:t>
            </a:r>
            <a:endParaRPr lang="bg-BG"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195513" y="201613"/>
            <a:ext cx="5543550" cy="706437"/>
          </a:xfrm>
          <a:prstGeom prst="rect">
            <a:avLst/>
          </a:prstGeom>
          <a:noFill/>
        </p:spPr>
        <p:txBody>
          <a:bodyPr>
            <a:spAutoFit/>
          </a:bodyPr>
          <a:lstStyle/>
          <a:p>
            <a:pPr algn="ctr">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UNIVERSITY – PLEVEN</a:t>
            </a:r>
          </a:p>
          <a:p>
            <a:pPr algn="ctr">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FACULTY OF PUBLIC HEALTH</a:t>
            </a:r>
            <a:endPar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1835150" y="982663"/>
            <a:ext cx="6408738" cy="369887"/>
          </a:xfrm>
          <a:prstGeom prst="rect">
            <a:avLst/>
          </a:prstGeom>
          <a:noFill/>
        </p:spPr>
        <p:txBody>
          <a:bodyPr>
            <a:spAutoFit/>
          </a:bodyPr>
          <a:lstStyle/>
          <a:p>
            <a:pPr algn="ctr">
              <a:defRPr/>
            </a:pPr>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DEPARTMENT OF PUBLIC HEALTH SCIENCES</a:t>
            </a:r>
            <a:endParaRPr lang="bg-BG"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itle 9"/>
          <p:cNvSpPr>
            <a:spLocks noGrp="1"/>
          </p:cNvSpPr>
          <p:nvPr>
            <p:ph type="ctrTitle"/>
          </p:nvPr>
        </p:nvSpPr>
        <p:spPr>
          <a:xfrm>
            <a:off x="611560" y="2787026"/>
            <a:ext cx="8084889" cy="1470025"/>
          </a:xfrm>
        </p:spPr>
        <p:txBody>
          <a:bodyPr/>
          <a:lstStyle/>
          <a:p>
            <a:pPr algn="ctr">
              <a:defRPr/>
            </a:pPr>
            <a:r>
              <a:rPr lang="en-US"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HEALTH SYSTEM AS A SOCIAL SYSTEM</a:t>
            </a:r>
            <a:endParaRPr lang="bg-BG"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
          <p:cNvSpPr txBox="1">
            <a:spLocks noChangeArrowheads="1"/>
          </p:cNvSpPr>
          <p:nvPr/>
        </p:nvSpPr>
        <p:spPr bwMode="auto">
          <a:xfrm>
            <a:off x="395536" y="5037138"/>
            <a:ext cx="82039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altLang="bg-BG" b="1" dirty="0" smtClean="0">
                <a:effectLst>
                  <a:outerShdw blurRad="38100" dist="38100" dir="2700000" algn="tl">
                    <a:srgbClr val="000000">
                      <a:alpha val="43137"/>
                    </a:srgbClr>
                  </a:outerShdw>
                </a:effectLst>
                <a:cs typeface="Times New Roman" panose="02020603050405020304" pitchFamily="18" charset="0"/>
              </a:rPr>
              <a:t>Prepared by:</a:t>
            </a:r>
          </a:p>
          <a:p>
            <a:pPr algn="r">
              <a:defRPr/>
            </a:pPr>
            <a:r>
              <a:rPr lang="en-US" b="1" dirty="0">
                <a:effectLst>
                  <a:outerShdw blurRad="38100" dist="38100" dir="2700000" algn="tl">
                    <a:srgbClr val="000000">
                      <a:alpha val="43137"/>
                    </a:srgbClr>
                  </a:outerShdw>
                </a:effectLst>
                <a:cs typeface="Times New Roman" panose="02020603050405020304" pitchFamily="18" charset="0"/>
              </a:rPr>
              <a:t>Prof. Dr. Silviya Aleksandrova-</a:t>
            </a:r>
            <a:r>
              <a:rPr lang="en-US" b="1" dirty="0" err="1">
                <a:effectLst>
                  <a:outerShdw blurRad="38100" dist="38100" dir="2700000" algn="tl">
                    <a:srgbClr val="000000">
                      <a:alpha val="43137"/>
                    </a:srgbClr>
                  </a:outerShdw>
                </a:effectLst>
                <a:cs typeface="Times New Roman" panose="02020603050405020304" pitchFamily="18" charset="0"/>
              </a:rPr>
              <a:t>Yankulovska</a:t>
            </a:r>
            <a:r>
              <a:rPr lang="en-US" b="1" dirty="0">
                <a:effectLst>
                  <a:outerShdw blurRad="38100" dist="38100" dir="2700000" algn="tl">
                    <a:srgbClr val="000000">
                      <a:alpha val="43137"/>
                    </a:srgbClr>
                  </a:outerShdw>
                </a:effectLst>
                <a:cs typeface="Times New Roman" panose="02020603050405020304" pitchFamily="18" charset="0"/>
              </a:rPr>
              <a:t>, MD, PhD, MAS</a:t>
            </a:r>
            <a:endParaRPr lang="bg-BG" b="1" dirty="0">
              <a:effectLst>
                <a:outerShdw blurRad="38100" dist="38100" dir="2700000" algn="tl">
                  <a:srgbClr val="000000">
                    <a:alpha val="43137"/>
                  </a:srgbClr>
                </a:outerShdw>
              </a:effectLst>
              <a:cs typeface="Times New Roman" panose="02020603050405020304" pitchFamily="18" charset="0"/>
            </a:endParaRPr>
          </a:p>
          <a:p>
            <a:pPr algn="r">
              <a:defRPr/>
            </a:pPr>
            <a:r>
              <a:rPr lang="en-US" altLang="bg-BG" b="1" dirty="0" smtClean="0">
                <a:effectLst>
                  <a:outerShdw blurRad="38100" dist="38100" dir="2700000" algn="tl">
                    <a:srgbClr val="000000">
                      <a:alpha val="43137"/>
                    </a:srgbClr>
                  </a:outerShdw>
                </a:effectLst>
                <a:cs typeface="Times New Roman" panose="02020603050405020304" pitchFamily="18" charset="0"/>
              </a:rPr>
              <a:t>Assoc</a:t>
            </a:r>
            <a:r>
              <a:rPr lang="en-US" altLang="bg-BG" b="1" dirty="0" smtClean="0">
                <a:effectLst>
                  <a:outerShdw blurRad="38100" dist="38100" dir="2700000" algn="tl">
                    <a:srgbClr val="000000">
                      <a:alpha val="43137"/>
                    </a:srgbClr>
                  </a:outerShdw>
                </a:effectLst>
                <a:cs typeface="Times New Roman" panose="02020603050405020304" pitchFamily="18" charset="0"/>
              </a:rPr>
              <a:t>. </a:t>
            </a:r>
            <a:r>
              <a:rPr lang="en-US" altLang="bg-BG" b="1" dirty="0" smtClean="0">
                <a:effectLst>
                  <a:outerShdw blurRad="38100" dist="38100" dir="2700000" algn="tl">
                    <a:srgbClr val="000000">
                      <a:alpha val="43137"/>
                    </a:srgbClr>
                  </a:outerShdw>
                </a:effectLst>
                <a:cs typeface="Times New Roman" panose="02020603050405020304" pitchFamily="18" charset="0"/>
              </a:rPr>
              <a:t>Prof. </a:t>
            </a:r>
            <a:r>
              <a:rPr lang="en-US" altLang="bg-BG" b="1" dirty="0" smtClean="0">
                <a:effectLst>
                  <a:outerShdw blurRad="38100" dist="38100" dir="2700000" algn="tl">
                    <a:srgbClr val="000000">
                      <a:alpha val="43137"/>
                    </a:srgbClr>
                  </a:outerShdw>
                </a:effectLst>
                <a:cs typeface="Times New Roman" panose="02020603050405020304" pitchFamily="18" charset="0"/>
              </a:rPr>
              <a:t>Dr. </a:t>
            </a:r>
            <a:r>
              <a:rPr lang="en-US" altLang="bg-BG" b="1" dirty="0" smtClean="0">
                <a:effectLst>
                  <a:outerShdw blurRad="38100" dist="38100" dir="2700000" algn="tl">
                    <a:srgbClr val="000000">
                      <a:alpha val="43137"/>
                    </a:srgbClr>
                  </a:outerShdw>
                </a:effectLst>
                <a:cs typeface="Times New Roman" panose="02020603050405020304" pitchFamily="18" charset="0"/>
              </a:rPr>
              <a:t>Stela Georgieva, </a:t>
            </a:r>
            <a:r>
              <a:rPr lang="en-US" altLang="bg-BG" b="1" dirty="0" smtClean="0">
                <a:effectLst>
                  <a:outerShdw blurRad="38100" dist="38100" dir="2700000" algn="tl">
                    <a:srgbClr val="000000">
                      <a:alpha val="43137"/>
                    </a:srgbClr>
                  </a:outerShdw>
                </a:effectLst>
                <a:cs typeface="Times New Roman" panose="02020603050405020304" pitchFamily="18" charset="0"/>
              </a:rPr>
              <a:t>MD, PhD</a:t>
            </a:r>
          </a:p>
        </p:txBody>
      </p:sp>
    </p:spTree>
    <p:extLst>
      <p:ext uri="{BB962C8B-B14F-4D97-AF65-F5344CB8AC3E}">
        <p14:creationId xmlns:p14="http://schemas.microsoft.com/office/powerpoint/2010/main" val="413377157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6D46C5C6-E4ED-4CD9-AE5A-32E7114A0A7E}" type="slidenum">
              <a:rPr lang="bg-BG" altLang="bg-BG"/>
              <a:pPr/>
              <a:t>10</a:t>
            </a:fld>
            <a:endParaRPr lang="bg-BG" altLang="bg-BG"/>
          </a:p>
        </p:txBody>
      </p:sp>
      <p:sp>
        <p:nvSpPr>
          <p:cNvPr id="71682" name="Rectangle 2"/>
          <p:cNvSpPr>
            <a:spLocks noGrp="1" noChangeArrowheads="1"/>
          </p:cNvSpPr>
          <p:nvPr>
            <p:ph type="title"/>
          </p:nvPr>
        </p:nvSpPr>
        <p:spPr/>
        <p:txBody>
          <a:bodyPr/>
          <a:lstStyle/>
          <a:p>
            <a:r>
              <a:rPr lang="en-US" altLang="bg-BG" b="1" dirty="0">
                <a:solidFill>
                  <a:srgbClr val="FFFF00"/>
                </a:solidFill>
              </a:rPr>
              <a:t>HEALTH </a:t>
            </a:r>
            <a:r>
              <a:rPr lang="en-US" altLang="bg-BG" b="1" dirty="0" smtClean="0">
                <a:solidFill>
                  <a:srgbClr val="FFFF00"/>
                </a:solidFill>
              </a:rPr>
              <a:t>SYSTEMS - objectives</a:t>
            </a:r>
            <a:endParaRPr lang="bg-BG" altLang="bg-BG" b="1" dirty="0">
              <a:solidFill>
                <a:srgbClr val="FFFF00"/>
              </a:solidFill>
            </a:endParaRPr>
          </a:p>
        </p:txBody>
      </p:sp>
      <p:sp>
        <p:nvSpPr>
          <p:cNvPr id="71683" name="Rectangle 3"/>
          <p:cNvSpPr>
            <a:spLocks noGrp="1" noChangeArrowheads="1"/>
          </p:cNvSpPr>
          <p:nvPr>
            <p:ph type="body" idx="1"/>
          </p:nvPr>
        </p:nvSpPr>
        <p:spPr/>
        <p:txBody>
          <a:bodyPr/>
          <a:lstStyle/>
          <a:p>
            <a:pPr>
              <a:buFontTx/>
              <a:buNone/>
            </a:pPr>
            <a:r>
              <a:rPr lang="en-US" altLang="bg-BG" b="0" dirty="0">
                <a:solidFill>
                  <a:schemeClr val="accent4">
                    <a:lumMod val="10000"/>
                  </a:schemeClr>
                </a:solidFill>
              </a:rPr>
              <a:t>According to WHR-2000 the objectives of any good health system are:</a:t>
            </a:r>
          </a:p>
          <a:p>
            <a:pPr>
              <a:buFontTx/>
              <a:buNone/>
            </a:pPr>
            <a:endParaRPr lang="en-US" altLang="bg-BG" b="0" dirty="0">
              <a:solidFill>
                <a:schemeClr val="accent4">
                  <a:lumMod val="10000"/>
                </a:schemeClr>
              </a:solidFill>
            </a:endParaRPr>
          </a:p>
          <a:p>
            <a:r>
              <a:rPr lang="en-US" altLang="bg-BG" b="0" dirty="0" smtClean="0">
                <a:solidFill>
                  <a:schemeClr val="accent4">
                    <a:lumMod val="10000"/>
                  </a:schemeClr>
                </a:solidFill>
              </a:rPr>
              <a:t>To achieve the </a:t>
            </a:r>
            <a:r>
              <a:rPr lang="en-US" altLang="bg-BG" b="0" dirty="0">
                <a:solidFill>
                  <a:schemeClr val="accent4">
                    <a:lumMod val="10000"/>
                  </a:schemeClr>
                </a:solidFill>
              </a:rPr>
              <a:t>best attainable average level of health – </a:t>
            </a:r>
            <a:r>
              <a:rPr lang="en-US" altLang="bg-BG" b="0" dirty="0">
                <a:solidFill>
                  <a:srgbClr val="C00000"/>
                </a:solidFill>
              </a:rPr>
              <a:t>goodness of </a:t>
            </a:r>
            <a:r>
              <a:rPr lang="en-US" altLang="bg-BG" b="0" dirty="0" smtClean="0">
                <a:solidFill>
                  <a:srgbClr val="C00000"/>
                </a:solidFill>
              </a:rPr>
              <a:t>the </a:t>
            </a:r>
            <a:r>
              <a:rPr lang="en-US" altLang="bg-BG" b="0" dirty="0">
                <a:solidFill>
                  <a:srgbClr val="C00000"/>
                </a:solidFill>
              </a:rPr>
              <a:t>health system</a:t>
            </a:r>
            <a:r>
              <a:rPr lang="en-US" altLang="bg-BG" b="0" dirty="0">
                <a:solidFill>
                  <a:schemeClr val="accent4">
                    <a:lumMod val="10000"/>
                  </a:schemeClr>
                </a:solidFill>
              </a:rPr>
              <a:t>;</a:t>
            </a:r>
          </a:p>
          <a:p>
            <a:pPr>
              <a:buFontTx/>
              <a:buNone/>
            </a:pPr>
            <a:endParaRPr lang="en-US" altLang="bg-BG" b="0" dirty="0">
              <a:solidFill>
                <a:schemeClr val="accent4">
                  <a:lumMod val="10000"/>
                </a:schemeClr>
              </a:solidFill>
            </a:endParaRPr>
          </a:p>
          <a:p>
            <a:r>
              <a:rPr lang="en-US" altLang="bg-BG" b="0" dirty="0" smtClean="0">
                <a:solidFill>
                  <a:schemeClr val="accent4">
                    <a:lumMod val="10000"/>
                  </a:schemeClr>
                </a:solidFill>
              </a:rPr>
              <a:t>To reduce health inequalities and </a:t>
            </a:r>
            <a:r>
              <a:rPr lang="en-US" altLang="bg-BG" b="0" dirty="0">
                <a:solidFill>
                  <a:schemeClr val="accent4">
                    <a:lumMod val="10000"/>
                  </a:schemeClr>
                </a:solidFill>
              </a:rPr>
              <a:t>differences </a:t>
            </a:r>
            <a:r>
              <a:rPr lang="en-US" altLang="bg-BG" b="0" dirty="0" smtClean="0">
                <a:solidFill>
                  <a:schemeClr val="accent4">
                    <a:lumMod val="10000"/>
                  </a:schemeClr>
                </a:solidFill>
              </a:rPr>
              <a:t>between </a:t>
            </a:r>
            <a:r>
              <a:rPr lang="en-US" altLang="bg-BG" b="0" dirty="0">
                <a:solidFill>
                  <a:schemeClr val="accent4">
                    <a:lumMod val="10000"/>
                  </a:schemeClr>
                </a:solidFill>
              </a:rPr>
              <a:t>individuals and groups – </a:t>
            </a:r>
            <a:r>
              <a:rPr lang="en-US" altLang="bg-BG" b="0" dirty="0">
                <a:solidFill>
                  <a:srgbClr val="C00000"/>
                </a:solidFill>
              </a:rPr>
              <a:t>fairness of the health system</a:t>
            </a:r>
            <a:r>
              <a:rPr lang="en-US" altLang="bg-BG" b="0" dirty="0">
                <a:solidFill>
                  <a:schemeClr val="accent4">
                    <a:lumMod val="10000"/>
                  </a:schemeClr>
                </a:solidFill>
              </a:rPr>
              <a:t>.</a:t>
            </a:r>
            <a:endParaRPr lang="bg-BG" altLang="bg-BG" b="0" dirty="0">
              <a:solidFill>
                <a:schemeClr val="accent4">
                  <a:lumMod val="10000"/>
                </a:schemeClr>
              </a:solidFill>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6D46C5C6-E4ED-4CD9-AE5A-32E7114A0A7E}" type="slidenum">
              <a:rPr lang="bg-BG" altLang="bg-BG"/>
              <a:pPr/>
              <a:t>11</a:t>
            </a:fld>
            <a:endParaRPr lang="bg-BG" altLang="bg-BG"/>
          </a:p>
        </p:txBody>
      </p:sp>
      <p:sp>
        <p:nvSpPr>
          <p:cNvPr id="71682" name="Rectangle 2"/>
          <p:cNvSpPr>
            <a:spLocks noGrp="1" noChangeArrowheads="1"/>
          </p:cNvSpPr>
          <p:nvPr>
            <p:ph type="title"/>
          </p:nvPr>
        </p:nvSpPr>
        <p:spPr/>
        <p:txBody>
          <a:bodyPr/>
          <a:lstStyle/>
          <a:p>
            <a:r>
              <a:rPr lang="en-US" altLang="bg-BG" b="1" dirty="0">
                <a:solidFill>
                  <a:srgbClr val="FFFF00"/>
                </a:solidFill>
              </a:rPr>
              <a:t>HEALTH </a:t>
            </a:r>
            <a:r>
              <a:rPr lang="en-US" altLang="bg-BG" b="1" dirty="0" smtClean="0">
                <a:solidFill>
                  <a:srgbClr val="FFFF00"/>
                </a:solidFill>
              </a:rPr>
              <a:t>SYSTEMS - objectives</a:t>
            </a:r>
            <a:endParaRPr lang="bg-BG" altLang="bg-BG" b="1" dirty="0">
              <a:solidFill>
                <a:srgbClr val="FFFF00"/>
              </a:solidFill>
            </a:endParaRPr>
          </a:p>
        </p:txBody>
      </p:sp>
      <p:sp>
        <p:nvSpPr>
          <p:cNvPr id="71683" name="Rectangle 3"/>
          <p:cNvSpPr>
            <a:spLocks noGrp="1" noChangeArrowheads="1"/>
          </p:cNvSpPr>
          <p:nvPr>
            <p:ph type="body" idx="1"/>
          </p:nvPr>
        </p:nvSpPr>
        <p:spPr/>
        <p:txBody>
          <a:bodyPr/>
          <a:lstStyle/>
          <a:p>
            <a:pPr>
              <a:buFontTx/>
              <a:buNone/>
            </a:pPr>
            <a:r>
              <a:rPr lang="en-US" altLang="bg-BG" b="0" dirty="0">
                <a:solidFill>
                  <a:schemeClr val="accent4">
                    <a:lumMod val="10000"/>
                  </a:schemeClr>
                </a:solidFill>
              </a:rPr>
              <a:t>According to WHR-2000 the objectives of any good health system are:</a:t>
            </a:r>
          </a:p>
          <a:p>
            <a:pPr>
              <a:buFontTx/>
              <a:buNone/>
            </a:pPr>
            <a:endParaRPr lang="en-US" altLang="bg-BG" b="0" dirty="0">
              <a:solidFill>
                <a:schemeClr val="accent4">
                  <a:lumMod val="10000"/>
                </a:schemeClr>
              </a:solidFill>
            </a:endParaRPr>
          </a:p>
          <a:p>
            <a:r>
              <a:rPr lang="en-US" altLang="bg-BG" b="0" dirty="0" smtClean="0">
                <a:solidFill>
                  <a:schemeClr val="accent4">
                    <a:lumMod val="10000"/>
                  </a:schemeClr>
                </a:solidFill>
              </a:rPr>
              <a:t>To satisfy people’s expectations with quality and timeliness of health services;</a:t>
            </a:r>
            <a:endParaRPr lang="en-US" altLang="bg-BG" b="0" dirty="0">
              <a:solidFill>
                <a:schemeClr val="accent4">
                  <a:lumMod val="10000"/>
                </a:schemeClr>
              </a:solidFill>
            </a:endParaRPr>
          </a:p>
          <a:p>
            <a:pPr>
              <a:buFontTx/>
              <a:buNone/>
            </a:pPr>
            <a:endParaRPr lang="en-US" altLang="bg-BG" b="0" dirty="0">
              <a:solidFill>
                <a:schemeClr val="accent4">
                  <a:lumMod val="10000"/>
                </a:schemeClr>
              </a:solidFill>
            </a:endParaRPr>
          </a:p>
          <a:p>
            <a:r>
              <a:rPr lang="en-US" altLang="bg-BG" b="0" dirty="0" smtClean="0">
                <a:solidFill>
                  <a:schemeClr val="accent4">
                    <a:lumMod val="10000"/>
                  </a:schemeClr>
                </a:solidFill>
              </a:rPr>
              <a:t>To provide financial risk protection, protection against excessive expenditure in case of illness</a:t>
            </a:r>
            <a:endParaRPr lang="bg-BG" altLang="bg-BG" b="0" dirty="0">
              <a:solidFill>
                <a:schemeClr val="accent4">
                  <a:lumMod val="10000"/>
                </a:schemeClr>
              </a:solidFill>
            </a:endParaRPr>
          </a:p>
        </p:txBody>
      </p:sp>
    </p:spTree>
    <p:extLst>
      <p:ext uri="{BB962C8B-B14F-4D97-AF65-F5344CB8AC3E}">
        <p14:creationId xmlns:p14="http://schemas.microsoft.com/office/powerpoint/2010/main" val="1361792418"/>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4D5DB476-706A-4FC4-979A-3D83EEF1FBEE}" type="slidenum">
              <a:rPr lang="bg-BG" altLang="bg-BG"/>
              <a:pPr/>
              <a:t>12</a:t>
            </a:fld>
            <a:endParaRPr lang="bg-BG" altLang="bg-BG"/>
          </a:p>
        </p:txBody>
      </p:sp>
      <p:sp>
        <p:nvSpPr>
          <p:cNvPr id="73730" name="Rectangle 2"/>
          <p:cNvSpPr>
            <a:spLocks noGrp="1" noChangeArrowheads="1"/>
          </p:cNvSpPr>
          <p:nvPr>
            <p:ph type="title"/>
          </p:nvPr>
        </p:nvSpPr>
        <p:spPr/>
        <p:txBody>
          <a:bodyPr/>
          <a:lstStyle/>
          <a:p>
            <a:r>
              <a:rPr lang="en-US" altLang="bg-BG" b="1" dirty="0">
                <a:solidFill>
                  <a:srgbClr val="FFFF00"/>
                </a:solidFill>
              </a:rPr>
              <a:t>HEALTH </a:t>
            </a:r>
            <a:r>
              <a:rPr lang="en-US" altLang="bg-BG" b="1" dirty="0" smtClean="0">
                <a:solidFill>
                  <a:srgbClr val="FFFF00"/>
                </a:solidFill>
              </a:rPr>
              <a:t>SYSTEMS - functions</a:t>
            </a:r>
            <a:endParaRPr lang="bg-BG" altLang="bg-BG" b="1" dirty="0">
              <a:solidFill>
                <a:srgbClr val="FFFF00"/>
              </a:solidFill>
            </a:endParaRPr>
          </a:p>
        </p:txBody>
      </p:sp>
      <p:sp>
        <p:nvSpPr>
          <p:cNvPr id="73731" name="Rectangle 3"/>
          <p:cNvSpPr>
            <a:spLocks noGrp="1" noChangeArrowheads="1"/>
          </p:cNvSpPr>
          <p:nvPr>
            <p:ph type="body" idx="1"/>
          </p:nvPr>
        </p:nvSpPr>
        <p:spPr/>
        <p:txBody>
          <a:bodyPr/>
          <a:lstStyle/>
          <a:p>
            <a:pPr>
              <a:lnSpc>
                <a:spcPct val="80000"/>
              </a:lnSpc>
              <a:buFontTx/>
              <a:buNone/>
            </a:pPr>
            <a:r>
              <a:rPr lang="en-US" altLang="bg-BG" sz="3600" b="0" dirty="0">
                <a:solidFill>
                  <a:schemeClr val="accent4">
                    <a:lumMod val="10000"/>
                  </a:schemeClr>
                </a:solidFill>
              </a:rPr>
              <a:t>Progress towards these goals depends on four vital functions:</a:t>
            </a:r>
          </a:p>
          <a:p>
            <a:pPr>
              <a:lnSpc>
                <a:spcPct val="80000"/>
              </a:lnSpc>
              <a:buFontTx/>
              <a:buNone/>
            </a:pPr>
            <a:endParaRPr lang="en-US" altLang="bg-BG" sz="3600" b="0" dirty="0">
              <a:solidFill>
                <a:schemeClr val="accent4">
                  <a:lumMod val="10000"/>
                </a:schemeClr>
              </a:solidFill>
            </a:endParaRPr>
          </a:p>
          <a:p>
            <a:pPr marL="1143000" lvl="1" indent="-742950">
              <a:lnSpc>
                <a:spcPct val="80000"/>
              </a:lnSpc>
              <a:buFont typeface="+mj-lt"/>
              <a:buAutoNum type="arabicPeriod"/>
            </a:pPr>
            <a:r>
              <a:rPr lang="en-US" altLang="bg-BG" sz="3200" b="0" dirty="0">
                <a:solidFill>
                  <a:schemeClr val="accent4">
                    <a:lumMod val="10000"/>
                  </a:schemeClr>
                </a:solidFill>
              </a:rPr>
              <a:t>Service </a:t>
            </a:r>
            <a:r>
              <a:rPr lang="en-US" altLang="bg-BG" sz="3200" b="0" dirty="0" smtClean="0">
                <a:solidFill>
                  <a:schemeClr val="accent4">
                    <a:lumMod val="10000"/>
                  </a:schemeClr>
                </a:solidFill>
              </a:rPr>
              <a:t>provision</a:t>
            </a:r>
            <a:endParaRPr lang="en-US" altLang="bg-BG" sz="3200" b="0" dirty="0">
              <a:solidFill>
                <a:schemeClr val="accent4">
                  <a:lumMod val="10000"/>
                </a:schemeClr>
              </a:solidFill>
            </a:endParaRPr>
          </a:p>
          <a:p>
            <a:pPr marL="1143000" lvl="1" indent="-742950">
              <a:lnSpc>
                <a:spcPct val="60000"/>
              </a:lnSpc>
              <a:buFont typeface="+mj-lt"/>
              <a:buAutoNum type="arabicPeriod"/>
            </a:pPr>
            <a:endParaRPr lang="en-US" altLang="bg-BG" sz="3200" b="0" dirty="0">
              <a:solidFill>
                <a:schemeClr val="accent4">
                  <a:lumMod val="10000"/>
                </a:schemeClr>
              </a:solidFill>
            </a:endParaRPr>
          </a:p>
          <a:p>
            <a:pPr marL="1143000" lvl="1" indent="-742950">
              <a:lnSpc>
                <a:spcPct val="80000"/>
              </a:lnSpc>
              <a:buFont typeface="+mj-lt"/>
              <a:buAutoNum type="arabicPeriod"/>
            </a:pPr>
            <a:r>
              <a:rPr lang="en-US" altLang="bg-BG" sz="3200" b="0" dirty="0">
                <a:solidFill>
                  <a:schemeClr val="accent4">
                    <a:lumMod val="10000"/>
                  </a:schemeClr>
                </a:solidFill>
              </a:rPr>
              <a:t>Resource </a:t>
            </a:r>
            <a:r>
              <a:rPr lang="en-US" altLang="bg-BG" sz="3200" b="0" dirty="0" smtClean="0">
                <a:solidFill>
                  <a:schemeClr val="accent4">
                    <a:lumMod val="10000"/>
                  </a:schemeClr>
                </a:solidFill>
              </a:rPr>
              <a:t>generation</a:t>
            </a:r>
            <a:endParaRPr lang="en-US" altLang="bg-BG" sz="3200" b="0" dirty="0">
              <a:solidFill>
                <a:schemeClr val="accent4">
                  <a:lumMod val="10000"/>
                </a:schemeClr>
              </a:solidFill>
            </a:endParaRPr>
          </a:p>
          <a:p>
            <a:pPr marL="1143000" lvl="1" indent="-742950">
              <a:lnSpc>
                <a:spcPct val="80000"/>
              </a:lnSpc>
              <a:buFont typeface="+mj-lt"/>
              <a:buAutoNum type="arabicPeriod"/>
            </a:pPr>
            <a:endParaRPr lang="en-US" altLang="bg-BG" sz="3200" b="0" dirty="0">
              <a:solidFill>
                <a:schemeClr val="accent4">
                  <a:lumMod val="10000"/>
                </a:schemeClr>
              </a:solidFill>
            </a:endParaRPr>
          </a:p>
          <a:p>
            <a:pPr marL="1143000" lvl="1" indent="-742950">
              <a:lnSpc>
                <a:spcPct val="80000"/>
              </a:lnSpc>
              <a:buFont typeface="+mj-lt"/>
              <a:buAutoNum type="arabicPeriod"/>
            </a:pPr>
            <a:r>
              <a:rPr lang="en-US" altLang="bg-BG" sz="3200" b="0" dirty="0" smtClean="0">
                <a:solidFill>
                  <a:schemeClr val="accent4">
                    <a:lumMod val="10000"/>
                  </a:schemeClr>
                </a:solidFill>
              </a:rPr>
              <a:t>Financing</a:t>
            </a:r>
          </a:p>
          <a:p>
            <a:pPr marL="1143000" lvl="1" indent="-742950">
              <a:lnSpc>
                <a:spcPct val="80000"/>
              </a:lnSpc>
              <a:buFont typeface="+mj-lt"/>
              <a:buAutoNum type="arabicPeriod"/>
            </a:pPr>
            <a:endParaRPr lang="en-US" altLang="bg-BG" sz="3200" b="0" dirty="0">
              <a:solidFill>
                <a:schemeClr val="accent4">
                  <a:lumMod val="10000"/>
                </a:schemeClr>
              </a:solidFill>
            </a:endParaRPr>
          </a:p>
          <a:p>
            <a:pPr marL="1143000" lvl="1" indent="-742950">
              <a:lnSpc>
                <a:spcPct val="80000"/>
              </a:lnSpc>
              <a:buFont typeface="+mj-lt"/>
              <a:buAutoNum type="arabicPeriod"/>
            </a:pPr>
            <a:r>
              <a:rPr lang="en-US" altLang="bg-BG" sz="3200" b="0" dirty="0" smtClean="0">
                <a:solidFill>
                  <a:schemeClr val="accent4">
                    <a:lumMod val="10000"/>
                  </a:schemeClr>
                </a:solidFill>
              </a:rPr>
              <a:t>Stewardship – oversight of all other functions</a:t>
            </a:r>
            <a:endParaRPr lang="bg-BG" altLang="bg-BG" sz="3200" b="0" dirty="0">
              <a:solidFill>
                <a:schemeClr val="accent4">
                  <a:lumMod val="10000"/>
                </a:schemeClr>
              </a:solidFill>
            </a:endParaRPr>
          </a:p>
        </p:txBody>
      </p:sp>
      <p:sp>
        <p:nvSpPr>
          <p:cNvPr id="7" name="Бутон: начална страница 6">
            <a:hlinkClick r:id="rId2" action="ppaction://hlinksldjump" highlightClick="1"/>
          </p:cNvPr>
          <p:cNvSpPr/>
          <p:nvPr/>
        </p:nvSpPr>
        <p:spPr bwMode="auto">
          <a:xfrm>
            <a:off x="8460432" y="6165304"/>
            <a:ext cx="648072" cy="648072"/>
          </a:xfrm>
          <a:prstGeom prst="actionButtonHome">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smtClean="0">
              <a:ln>
                <a:noFill/>
              </a:ln>
              <a:solidFill>
                <a:schemeClr val="tx1"/>
              </a:solidFill>
              <a:effectLst/>
              <a:latin typeface="Tahoma" pitchFamily="34" charset="0"/>
            </a:endParaRP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EBCA8D9B-56E8-4A2D-825F-5A08857FCDF4}" type="slidenum">
              <a:rPr lang="bg-BG" altLang="bg-BG" smtClean="0"/>
              <a:pPr/>
              <a:t>13</a:t>
            </a:fld>
            <a:endParaRPr lang="bg-BG" altLang="bg-BG"/>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891320"/>
            <a:ext cx="9114310" cy="5075360"/>
          </a:xfrm>
          <a:prstGeom prst="rect">
            <a:avLst/>
          </a:prstGeom>
          <a:ln>
            <a:noFill/>
          </a:ln>
          <a:effectLst>
            <a:softEdge rad="112500"/>
          </a:effectLst>
        </p:spPr>
      </p:pic>
    </p:spTree>
    <p:extLst>
      <p:ext uri="{BB962C8B-B14F-4D97-AF65-F5344CB8AC3E}">
        <p14:creationId xmlns:p14="http://schemas.microsoft.com/office/powerpoint/2010/main" val="238055697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 контейнер 2"/>
          <p:cNvSpPr>
            <a:spLocks noGrp="1"/>
          </p:cNvSpPr>
          <p:nvPr>
            <p:ph type="body" idx="1"/>
          </p:nvPr>
        </p:nvSpPr>
        <p:spPr>
          <a:xfrm>
            <a:off x="251520" y="895351"/>
            <a:ext cx="4245868" cy="639762"/>
          </a:xfrm>
          <a:solidFill>
            <a:srgbClr val="FFFFFF">
              <a:alpha val="60000"/>
            </a:srgbClr>
          </a:solidFill>
        </p:spPr>
        <p:txBody>
          <a:bodyPr/>
          <a:lstStyle/>
          <a:p>
            <a:r>
              <a:rPr lang="en-US" sz="3200" dirty="0" smtClean="0">
                <a:solidFill>
                  <a:schemeClr val="bg1">
                    <a:lumMod val="75000"/>
                  </a:schemeClr>
                </a:solidFill>
              </a:rPr>
              <a:t>Medical factors</a:t>
            </a:r>
            <a:endParaRPr lang="bg-BG" sz="3200" dirty="0">
              <a:solidFill>
                <a:schemeClr val="bg1">
                  <a:lumMod val="75000"/>
                </a:schemeClr>
              </a:solidFill>
            </a:endParaRPr>
          </a:p>
        </p:txBody>
      </p:sp>
      <p:sp>
        <p:nvSpPr>
          <p:cNvPr id="4" name="Контейнер за съдържание 3"/>
          <p:cNvSpPr>
            <a:spLocks noGrp="1"/>
          </p:cNvSpPr>
          <p:nvPr>
            <p:ph sz="half" idx="2"/>
          </p:nvPr>
        </p:nvSpPr>
        <p:spPr>
          <a:xfrm>
            <a:off x="251520" y="1700808"/>
            <a:ext cx="4245868" cy="4734917"/>
          </a:xfrm>
          <a:solidFill>
            <a:schemeClr val="tx1">
              <a:alpha val="60000"/>
            </a:schemeClr>
          </a:solidFill>
        </p:spPr>
        <p:txBody>
          <a:bodyPr/>
          <a:lstStyle/>
          <a:p>
            <a:r>
              <a:rPr lang="en-US" sz="2800" b="0" dirty="0" smtClean="0">
                <a:solidFill>
                  <a:schemeClr val="bg1">
                    <a:lumMod val="75000"/>
                  </a:schemeClr>
                </a:solidFill>
                <a:effectLst>
                  <a:outerShdw blurRad="38100" dist="38100" dir="2700000" algn="tl">
                    <a:srgbClr val="000000">
                      <a:alpha val="43137"/>
                    </a:srgbClr>
                  </a:outerShdw>
                </a:effectLst>
              </a:rPr>
              <a:t>Level and tendencies of public health</a:t>
            </a:r>
          </a:p>
          <a:p>
            <a:r>
              <a:rPr lang="en-US" sz="2800" b="0" dirty="0" smtClean="0">
                <a:solidFill>
                  <a:schemeClr val="bg1">
                    <a:lumMod val="75000"/>
                  </a:schemeClr>
                </a:solidFill>
                <a:effectLst>
                  <a:outerShdw blurRad="38100" dist="38100" dir="2700000" algn="tl">
                    <a:srgbClr val="000000">
                      <a:alpha val="43137"/>
                    </a:srgbClr>
                  </a:outerShdw>
                </a:effectLst>
              </a:rPr>
              <a:t>Development of medical education</a:t>
            </a:r>
          </a:p>
          <a:p>
            <a:r>
              <a:rPr lang="en-US" sz="2800" b="0" dirty="0" smtClean="0">
                <a:solidFill>
                  <a:schemeClr val="bg1">
                    <a:lumMod val="75000"/>
                  </a:schemeClr>
                </a:solidFill>
                <a:effectLst>
                  <a:outerShdw blurRad="38100" dist="38100" dir="2700000" algn="tl">
                    <a:srgbClr val="000000">
                      <a:alpha val="43137"/>
                    </a:srgbClr>
                  </a:outerShdw>
                </a:effectLst>
              </a:rPr>
              <a:t>Development of a science of medicine</a:t>
            </a:r>
          </a:p>
          <a:p>
            <a:r>
              <a:rPr lang="en-US" sz="2800" b="0" dirty="0" smtClean="0">
                <a:solidFill>
                  <a:schemeClr val="bg1">
                    <a:lumMod val="75000"/>
                  </a:schemeClr>
                </a:solidFill>
                <a:effectLst>
                  <a:outerShdw blurRad="38100" dist="38100" dir="2700000" algn="tl">
                    <a:srgbClr val="000000">
                      <a:alpha val="43137"/>
                    </a:srgbClr>
                  </a:outerShdw>
                </a:effectLst>
              </a:rPr>
              <a:t>Medical traditions</a:t>
            </a:r>
            <a:endParaRPr lang="bg-BG" sz="2800" b="0" dirty="0">
              <a:solidFill>
                <a:schemeClr val="bg1">
                  <a:lumMod val="75000"/>
                </a:schemeClr>
              </a:solidFill>
              <a:effectLst>
                <a:outerShdw blurRad="38100" dist="38100" dir="2700000" algn="tl">
                  <a:srgbClr val="000000">
                    <a:alpha val="43137"/>
                  </a:srgbClr>
                </a:outerShdw>
              </a:effectLst>
            </a:endParaRPr>
          </a:p>
        </p:txBody>
      </p:sp>
      <p:sp>
        <p:nvSpPr>
          <p:cNvPr id="5" name="Текстов контейнер 4"/>
          <p:cNvSpPr>
            <a:spLocks noGrp="1"/>
          </p:cNvSpPr>
          <p:nvPr>
            <p:ph type="body" sz="quarter" idx="3"/>
          </p:nvPr>
        </p:nvSpPr>
        <p:spPr>
          <a:xfrm>
            <a:off x="4444820" y="922053"/>
            <a:ext cx="4375652" cy="639762"/>
          </a:xfrm>
        </p:spPr>
        <p:txBody>
          <a:bodyPr/>
          <a:lstStyle/>
          <a:p>
            <a:pPr algn="ctr"/>
            <a:r>
              <a:rPr lang="en-US" sz="3200" dirty="0" smtClean="0">
                <a:solidFill>
                  <a:schemeClr val="accent3">
                    <a:lumMod val="10000"/>
                  </a:schemeClr>
                </a:solidFill>
              </a:rPr>
              <a:t>Non-medical factors</a:t>
            </a:r>
            <a:endParaRPr lang="bg-BG" sz="3200" dirty="0">
              <a:solidFill>
                <a:schemeClr val="accent3">
                  <a:lumMod val="10000"/>
                </a:schemeClr>
              </a:solidFill>
            </a:endParaRPr>
          </a:p>
        </p:txBody>
      </p:sp>
      <p:sp>
        <p:nvSpPr>
          <p:cNvPr id="6" name="Контейнер за съдържание 5"/>
          <p:cNvSpPr>
            <a:spLocks noGrp="1"/>
          </p:cNvSpPr>
          <p:nvPr>
            <p:ph sz="quarter" idx="4"/>
          </p:nvPr>
        </p:nvSpPr>
        <p:spPr>
          <a:xfrm>
            <a:off x="4645025" y="1700808"/>
            <a:ext cx="4319463" cy="4734917"/>
          </a:xfrm>
        </p:spPr>
        <p:txBody>
          <a:bodyPr/>
          <a:lstStyle/>
          <a:p>
            <a:r>
              <a:rPr lang="en-US" sz="2800" dirty="0" smtClean="0">
                <a:solidFill>
                  <a:schemeClr val="accent3">
                    <a:lumMod val="10000"/>
                  </a:schemeClr>
                </a:solidFill>
              </a:rPr>
              <a:t>Economic development of the country</a:t>
            </a:r>
          </a:p>
          <a:p>
            <a:r>
              <a:rPr lang="en-US" sz="2800" dirty="0" smtClean="0">
                <a:solidFill>
                  <a:schemeClr val="accent3">
                    <a:lumMod val="10000"/>
                  </a:schemeClr>
                </a:solidFill>
              </a:rPr>
              <a:t>Social policy</a:t>
            </a:r>
          </a:p>
          <a:p>
            <a:r>
              <a:rPr lang="en-US" sz="2800" dirty="0" smtClean="0">
                <a:solidFill>
                  <a:schemeClr val="accent3">
                    <a:lumMod val="10000"/>
                  </a:schemeClr>
                </a:solidFill>
              </a:rPr>
              <a:t>Climate and geographic peculiarities</a:t>
            </a:r>
          </a:p>
          <a:p>
            <a:r>
              <a:rPr lang="en-US" sz="2800" dirty="0" smtClean="0">
                <a:solidFill>
                  <a:schemeClr val="accent3">
                    <a:lumMod val="10000"/>
                  </a:schemeClr>
                </a:solidFill>
              </a:rPr>
              <a:t>National traditions</a:t>
            </a:r>
            <a:endParaRPr lang="bg-BG" sz="2800" dirty="0">
              <a:solidFill>
                <a:schemeClr val="accent3">
                  <a:lumMod val="10000"/>
                </a:schemeClr>
              </a:solidFill>
            </a:endParaRPr>
          </a:p>
        </p:txBody>
      </p:sp>
      <p:sp>
        <p:nvSpPr>
          <p:cNvPr id="7" name="Контейнер за номер на слайда 6"/>
          <p:cNvSpPr>
            <a:spLocks noGrp="1"/>
          </p:cNvSpPr>
          <p:nvPr>
            <p:ph type="sldNum" sz="quarter" idx="12"/>
          </p:nvPr>
        </p:nvSpPr>
        <p:spPr/>
        <p:txBody>
          <a:bodyPr/>
          <a:lstStyle/>
          <a:p>
            <a:fld id="{C3E9278D-B3E4-4EAA-AF19-77555F1791CE}" type="slidenum">
              <a:rPr lang="bg-BG" altLang="bg-BG" smtClean="0"/>
              <a:pPr/>
              <a:t>14</a:t>
            </a:fld>
            <a:endParaRPr lang="bg-BG" altLang="bg-BG" dirty="0"/>
          </a:p>
        </p:txBody>
      </p:sp>
      <p:sp>
        <p:nvSpPr>
          <p:cNvPr id="8" name="Rectangle 2"/>
          <p:cNvSpPr txBox="1">
            <a:spLocks noGrp="1" noChangeArrowheads="1"/>
          </p:cNvSpPr>
          <p:nvPr>
            <p:ph type="title"/>
          </p:nvPr>
        </p:nvSpPr>
        <p:spPr bwMode="auto">
          <a:xfrm>
            <a:off x="443488" y="0"/>
            <a:ext cx="82296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 factors</a:t>
            </a:r>
            <a:endParaRPr lang="bg-BG" altLang="bg-BG" b="1" kern="0" dirty="0">
              <a:solidFill>
                <a:srgbClr val="FFFF00"/>
              </a:solidFill>
            </a:endParaRPr>
          </a:p>
        </p:txBody>
      </p:sp>
    </p:spTree>
    <p:extLst>
      <p:ext uri="{BB962C8B-B14F-4D97-AF65-F5344CB8AC3E}">
        <p14:creationId xmlns:p14="http://schemas.microsoft.com/office/powerpoint/2010/main" val="3217919311"/>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876A666D-C9A3-4FEC-8A04-6CBB7ED2B153}" type="slidenum">
              <a:rPr lang="bg-BG" altLang="bg-BG"/>
              <a:pPr/>
              <a:t>15</a:t>
            </a:fld>
            <a:endParaRPr lang="bg-BG" altLang="bg-BG"/>
          </a:p>
        </p:txBody>
      </p:sp>
      <p:sp>
        <p:nvSpPr>
          <p:cNvPr id="143363" name="Rectangle 3"/>
          <p:cNvSpPr>
            <a:spLocks noGrp="1" noChangeArrowheads="1"/>
          </p:cNvSpPr>
          <p:nvPr>
            <p:ph type="body" idx="1"/>
          </p:nvPr>
        </p:nvSpPr>
        <p:spPr/>
        <p:txBody>
          <a:bodyPr/>
          <a:lstStyle/>
          <a:p>
            <a:pPr marL="514350" indent="-514350">
              <a:lnSpc>
                <a:spcPct val="120000"/>
              </a:lnSpc>
              <a:buFont typeface="+mj-lt"/>
              <a:buAutoNum type="arabicPeriod"/>
            </a:pPr>
            <a:r>
              <a:rPr lang="en-US" altLang="bg-BG" dirty="0" smtClean="0">
                <a:solidFill>
                  <a:schemeClr val="accent3">
                    <a:lumMod val="10000"/>
                  </a:schemeClr>
                </a:solidFill>
              </a:rPr>
              <a:t>T</a:t>
            </a:r>
            <a:r>
              <a:rPr lang="bg-BG" altLang="bg-BG" dirty="0" err="1" smtClean="0">
                <a:solidFill>
                  <a:schemeClr val="accent3">
                    <a:lumMod val="10000"/>
                  </a:schemeClr>
                </a:solidFill>
              </a:rPr>
              <a:t>raditional</a:t>
            </a:r>
            <a:r>
              <a:rPr lang="bg-BG" altLang="bg-BG" dirty="0" smtClean="0">
                <a:solidFill>
                  <a:schemeClr val="accent3">
                    <a:lumMod val="10000"/>
                  </a:schemeClr>
                </a:solidFill>
              </a:rPr>
              <a:t> </a:t>
            </a:r>
            <a:r>
              <a:rPr lang="bg-BG" altLang="bg-BG" dirty="0" err="1">
                <a:solidFill>
                  <a:schemeClr val="accent3">
                    <a:lumMod val="10000"/>
                  </a:schemeClr>
                </a:solidFill>
              </a:rPr>
              <a:t>practices</a:t>
            </a:r>
            <a:r>
              <a:rPr lang="bg-BG" altLang="bg-BG" dirty="0">
                <a:solidFill>
                  <a:schemeClr val="accent3">
                    <a:lumMod val="10000"/>
                  </a:schemeClr>
                </a:solidFill>
              </a:rPr>
              <a:t> </a:t>
            </a:r>
            <a:r>
              <a:rPr lang="bg-BG" altLang="bg-BG" b="0" dirty="0" err="1">
                <a:solidFill>
                  <a:schemeClr val="accent4">
                    <a:lumMod val="10000"/>
                  </a:schemeClr>
                </a:solidFill>
              </a:rPr>
              <a:t>based</a:t>
            </a:r>
            <a:r>
              <a:rPr lang="bg-BG" altLang="bg-BG" b="0" dirty="0">
                <a:solidFill>
                  <a:schemeClr val="accent4">
                    <a:lumMod val="10000"/>
                  </a:schemeClr>
                </a:solidFill>
              </a:rPr>
              <a:t> </a:t>
            </a:r>
            <a:r>
              <a:rPr lang="bg-BG" altLang="bg-BG" b="0" dirty="0" err="1">
                <a:solidFill>
                  <a:schemeClr val="accent4">
                    <a:lumMod val="10000"/>
                  </a:schemeClr>
                </a:solidFill>
              </a:rPr>
              <a:t>on</a:t>
            </a:r>
            <a:r>
              <a:rPr lang="en-US" altLang="bg-BG" b="0" dirty="0">
                <a:solidFill>
                  <a:schemeClr val="accent4">
                    <a:lumMod val="10000"/>
                  </a:schemeClr>
                </a:solidFill>
              </a:rPr>
              <a:t> </a:t>
            </a:r>
            <a:r>
              <a:rPr lang="bg-BG" altLang="bg-BG" b="0" dirty="0" err="1">
                <a:solidFill>
                  <a:schemeClr val="accent4">
                    <a:lumMod val="10000"/>
                  </a:schemeClr>
                </a:solidFill>
              </a:rPr>
              <a:t>herbal</a:t>
            </a:r>
            <a:r>
              <a:rPr lang="bg-BG" altLang="bg-BG" b="0" dirty="0">
                <a:solidFill>
                  <a:schemeClr val="accent4">
                    <a:lumMod val="10000"/>
                  </a:schemeClr>
                </a:solidFill>
              </a:rPr>
              <a:t> </a:t>
            </a:r>
            <a:r>
              <a:rPr lang="bg-BG" altLang="bg-BG" b="0" dirty="0" err="1" smtClean="0">
                <a:solidFill>
                  <a:schemeClr val="accent4">
                    <a:lumMod val="10000"/>
                  </a:schemeClr>
                </a:solidFill>
              </a:rPr>
              <a:t>cures</a:t>
            </a:r>
            <a:r>
              <a:rPr lang="en-US" altLang="bg-BG" b="0" dirty="0">
                <a:solidFill>
                  <a:schemeClr val="accent4">
                    <a:lumMod val="10000"/>
                  </a:schemeClr>
                </a:solidFill>
              </a:rPr>
              <a:t> </a:t>
            </a:r>
            <a:r>
              <a:rPr lang="bg-BG" altLang="bg-BG" b="0" dirty="0" err="1" smtClean="0">
                <a:solidFill>
                  <a:schemeClr val="accent4">
                    <a:lumMod val="10000"/>
                  </a:schemeClr>
                </a:solidFill>
              </a:rPr>
              <a:t>integrated</a:t>
            </a:r>
            <a:r>
              <a:rPr lang="bg-BG" altLang="bg-BG" b="0" dirty="0" smtClean="0">
                <a:solidFill>
                  <a:schemeClr val="accent4">
                    <a:lumMod val="10000"/>
                  </a:schemeClr>
                </a:solidFill>
              </a:rPr>
              <a:t> </a:t>
            </a:r>
            <a:r>
              <a:rPr lang="bg-BG" altLang="bg-BG" b="0" dirty="0">
                <a:solidFill>
                  <a:schemeClr val="accent4">
                    <a:lumMod val="10000"/>
                  </a:schemeClr>
                </a:solidFill>
              </a:rPr>
              <a:t>with </a:t>
            </a:r>
            <a:r>
              <a:rPr lang="bg-BG" altLang="bg-BG" b="0" dirty="0" err="1">
                <a:solidFill>
                  <a:schemeClr val="accent4">
                    <a:lumMod val="10000"/>
                  </a:schemeClr>
                </a:solidFill>
              </a:rPr>
              <a:t>spiritual</a:t>
            </a:r>
            <a:r>
              <a:rPr lang="bg-BG" altLang="bg-BG" b="0" dirty="0">
                <a:solidFill>
                  <a:schemeClr val="accent4">
                    <a:lumMod val="10000"/>
                  </a:schemeClr>
                </a:solidFill>
              </a:rPr>
              <a:t> </a:t>
            </a:r>
            <a:r>
              <a:rPr lang="bg-BG" altLang="bg-BG" b="0" dirty="0" err="1" smtClean="0">
                <a:solidFill>
                  <a:schemeClr val="accent4">
                    <a:lumMod val="10000"/>
                  </a:schemeClr>
                </a:solidFill>
              </a:rPr>
              <a:t>counselling</a:t>
            </a:r>
            <a:r>
              <a:rPr lang="en-US" altLang="bg-BG" b="0" dirty="0" smtClean="0">
                <a:solidFill>
                  <a:schemeClr val="accent4">
                    <a:lumMod val="10000"/>
                  </a:schemeClr>
                </a:solidFill>
              </a:rPr>
              <a:t> &gt; nowadays coexist with modern medicines.</a:t>
            </a:r>
          </a:p>
          <a:p>
            <a:pPr marL="914400" lvl="1" indent="-514350">
              <a:lnSpc>
                <a:spcPct val="120000"/>
              </a:lnSpc>
            </a:pPr>
            <a:r>
              <a:rPr lang="en-US" altLang="bg-BG" b="0" dirty="0" smtClean="0">
                <a:solidFill>
                  <a:schemeClr val="accent4">
                    <a:lumMod val="10000"/>
                  </a:schemeClr>
                </a:solidFill>
              </a:rPr>
              <a:t>Example: </a:t>
            </a:r>
            <a:r>
              <a:rPr lang="bg-BG" altLang="bg-BG" b="0" dirty="0" err="1">
                <a:solidFill>
                  <a:schemeClr val="accent4">
                    <a:lumMod val="10000"/>
                  </a:schemeClr>
                </a:solidFill>
              </a:rPr>
              <a:t>Chinese</a:t>
            </a:r>
            <a:r>
              <a:rPr lang="bg-BG" altLang="bg-BG" b="0" dirty="0">
                <a:solidFill>
                  <a:schemeClr val="accent4">
                    <a:lumMod val="10000"/>
                  </a:schemeClr>
                </a:solidFill>
              </a:rPr>
              <a:t> </a:t>
            </a:r>
            <a:r>
              <a:rPr lang="bg-BG" altLang="bg-BG" b="0" dirty="0" err="1">
                <a:solidFill>
                  <a:schemeClr val="accent4">
                    <a:lumMod val="10000"/>
                  </a:schemeClr>
                </a:solidFill>
              </a:rPr>
              <a:t>medicine</a:t>
            </a:r>
            <a:r>
              <a:rPr lang="bg-BG" altLang="bg-BG" b="0" dirty="0">
                <a:solidFill>
                  <a:schemeClr val="accent4">
                    <a:lumMod val="10000"/>
                  </a:schemeClr>
                </a:solidFill>
              </a:rPr>
              <a:t> </a:t>
            </a:r>
            <a:r>
              <a:rPr lang="bg-BG" altLang="bg-BG" b="0" dirty="0" err="1">
                <a:solidFill>
                  <a:schemeClr val="accent4">
                    <a:lumMod val="10000"/>
                  </a:schemeClr>
                </a:solidFill>
              </a:rPr>
              <a:t>can</a:t>
            </a:r>
            <a:r>
              <a:rPr lang="bg-BG" altLang="bg-BG" b="0" dirty="0">
                <a:solidFill>
                  <a:schemeClr val="accent4">
                    <a:lumMod val="10000"/>
                  </a:schemeClr>
                </a:solidFill>
              </a:rPr>
              <a:t> </a:t>
            </a:r>
            <a:r>
              <a:rPr lang="bg-BG" altLang="bg-BG" b="0" dirty="0" err="1">
                <a:solidFill>
                  <a:schemeClr val="accent4">
                    <a:lumMod val="10000"/>
                  </a:schemeClr>
                </a:solidFill>
              </a:rPr>
              <a:t>be</a:t>
            </a:r>
            <a:r>
              <a:rPr lang="bg-BG" altLang="bg-BG" b="0" dirty="0">
                <a:solidFill>
                  <a:schemeClr val="accent4">
                    <a:lumMod val="10000"/>
                  </a:schemeClr>
                </a:solidFill>
              </a:rPr>
              <a:t> </a:t>
            </a:r>
            <a:r>
              <a:rPr lang="bg-BG" altLang="bg-BG" b="0" dirty="0" err="1">
                <a:solidFill>
                  <a:schemeClr val="accent4">
                    <a:lumMod val="10000"/>
                  </a:schemeClr>
                </a:solidFill>
              </a:rPr>
              <a:t>traced</a:t>
            </a:r>
            <a:r>
              <a:rPr lang="bg-BG" altLang="bg-BG" b="0" dirty="0">
                <a:solidFill>
                  <a:schemeClr val="accent4">
                    <a:lumMod val="10000"/>
                  </a:schemeClr>
                </a:solidFill>
              </a:rPr>
              <a:t> </a:t>
            </a:r>
            <a:r>
              <a:rPr lang="bg-BG" altLang="bg-BG" b="0" dirty="0" err="1">
                <a:solidFill>
                  <a:schemeClr val="accent4">
                    <a:lumMod val="10000"/>
                  </a:schemeClr>
                </a:solidFill>
              </a:rPr>
              <a:t>back</a:t>
            </a:r>
            <a:r>
              <a:rPr lang="bg-BG" altLang="bg-BG" b="0" dirty="0">
                <a:solidFill>
                  <a:schemeClr val="accent4">
                    <a:lumMod val="10000"/>
                  </a:schemeClr>
                </a:solidFill>
              </a:rPr>
              <a:t> more than 3000 </a:t>
            </a:r>
            <a:r>
              <a:rPr lang="bg-BG" altLang="bg-BG" b="0" dirty="0" err="1">
                <a:solidFill>
                  <a:schemeClr val="accent4">
                    <a:lumMod val="10000"/>
                  </a:schemeClr>
                </a:solidFill>
              </a:rPr>
              <a:t>years</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still</a:t>
            </a:r>
            <a:r>
              <a:rPr lang="en-US" altLang="bg-BG" b="0" dirty="0">
                <a:solidFill>
                  <a:schemeClr val="accent4">
                    <a:lumMod val="10000"/>
                  </a:schemeClr>
                </a:solidFill>
              </a:rPr>
              <a:t> </a:t>
            </a:r>
            <a:r>
              <a:rPr lang="bg-BG" altLang="bg-BG" b="0" dirty="0" err="1">
                <a:solidFill>
                  <a:schemeClr val="accent4">
                    <a:lumMod val="10000"/>
                  </a:schemeClr>
                </a:solidFill>
              </a:rPr>
              <a:t>plays</a:t>
            </a:r>
            <a:r>
              <a:rPr lang="bg-BG" altLang="bg-BG" b="0" dirty="0">
                <a:solidFill>
                  <a:schemeClr val="accent4">
                    <a:lumMod val="10000"/>
                  </a:schemeClr>
                </a:solidFill>
              </a:rPr>
              <a:t> a </a:t>
            </a:r>
            <a:r>
              <a:rPr lang="bg-BG" altLang="bg-BG" b="0" dirty="0" err="1">
                <a:solidFill>
                  <a:schemeClr val="accent4">
                    <a:lumMod val="10000"/>
                  </a:schemeClr>
                </a:solidFill>
              </a:rPr>
              <a:t>huge</a:t>
            </a:r>
            <a:r>
              <a:rPr lang="bg-BG" altLang="bg-BG" b="0" dirty="0">
                <a:solidFill>
                  <a:schemeClr val="accent4">
                    <a:lumMod val="10000"/>
                  </a:schemeClr>
                </a:solidFill>
              </a:rPr>
              <a:t> </a:t>
            </a:r>
            <a:r>
              <a:rPr lang="bg-BG" altLang="bg-BG" b="0" dirty="0" err="1">
                <a:solidFill>
                  <a:schemeClr val="accent4">
                    <a:lumMod val="10000"/>
                  </a:schemeClr>
                </a:solidFill>
              </a:rPr>
              <a:t>role</a:t>
            </a:r>
            <a:r>
              <a:rPr lang="bg-BG" altLang="bg-BG" b="0" dirty="0">
                <a:solidFill>
                  <a:schemeClr val="accent4">
                    <a:lumMod val="10000"/>
                  </a:schemeClr>
                </a:solidFill>
              </a:rPr>
              <a:t> in the </a:t>
            </a:r>
            <a:r>
              <a:rPr lang="bg-BG" altLang="bg-BG" b="0" dirty="0" err="1">
                <a:solidFill>
                  <a:schemeClr val="accent4">
                    <a:lumMod val="10000"/>
                  </a:schemeClr>
                </a:solidFill>
              </a:rPr>
              <a:t>Chinese</a:t>
            </a:r>
            <a:r>
              <a:rPr lang="bg-BG" altLang="bg-BG" b="0" dirty="0">
                <a:solidFill>
                  <a:schemeClr val="accent4">
                    <a:lumMod val="10000"/>
                  </a:schemeClr>
                </a:solidFill>
              </a:rPr>
              <a:t> </a:t>
            </a:r>
            <a:r>
              <a:rPr lang="bg-BG" altLang="bg-BG" b="0" dirty="0" err="1">
                <a:solidFill>
                  <a:schemeClr val="accent4">
                    <a:lumMod val="10000"/>
                  </a:schemeClr>
                </a:solidFill>
              </a:rPr>
              <a:t>health</a:t>
            </a:r>
            <a:r>
              <a:rPr lang="bg-BG" altLang="bg-BG" b="0" dirty="0">
                <a:solidFill>
                  <a:schemeClr val="accent4">
                    <a:lumMod val="10000"/>
                  </a:schemeClr>
                </a:solidFill>
              </a:rPr>
              <a:t> </a:t>
            </a:r>
            <a:r>
              <a:rPr lang="bg-BG" altLang="bg-BG" b="0" dirty="0" err="1" smtClean="0">
                <a:solidFill>
                  <a:schemeClr val="accent4">
                    <a:lumMod val="10000"/>
                  </a:schemeClr>
                </a:solidFill>
              </a:rPr>
              <a:t>system</a:t>
            </a:r>
            <a:r>
              <a:rPr lang="en-US" altLang="bg-BG" b="0" dirty="0" smtClean="0">
                <a:solidFill>
                  <a:schemeClr val="accent4">
                    <a:lumMod val="10000"/>
                  </a:schemeClr>
                </a:solidFill>
              </a:rPr>
              <a:t>.</a:t>
            </a:r>
            <a:endParaRPr lang="en-US" altLang="bg-BG" b="0" dirty="0">
              <a:solidFill>
                <a:schemeClr val="accent4">
                  <a:lumMod val="10000"/>
                </a:schemeClr>
              </a:solidFill>
            </a:endParaRPr>
          </a:p>
          <a:p>
            <a:pPr marL="0" indent="0">
              <a:lnSpc>
                <a:spcPct val="120000"/>
              </a:lnSpc>
              <a:buNone/>
            </a:pPr>
            <a:endParaRPr lang="en-US" altLang="bg-BG" b="0" dirty="0" smtClean="0">
              <a:solidFill>
                <a:schemeClr val="accent4">
                  <a:lumMod val="10000"/>
                </a:schemeClr>
              </a:solidFill>
            </a:endParaRPr>
          </a:p>
        </p:txBody>
      </p:sp>
      <p:sp>
        <p:nvSpPr>
          <p:cNvPr id="5"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 evolution</a:t>
            </a:r>
            <a:endParaRPr lang="bg-BG" altLang="bg-BG" b="1" kern="0" dirty="0">
              <a:solidFill>
                <a:srgbClr val="FFFF00"/>
              </a:solidFill>
            </a:endParaRPr>
          </a:p>
        </p:txBody>
      </p:sp>
    </p:spTree>
    <p:extLst>
      <p:ext uri="{BB962C8B-B14F-4D97-AF65-F5344CB8AC3E}">
        <p14:creationId xmlns:p14="http://schemas.microsoft.com/office/powerpoint/2010/main" val="278916208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3D08DD27-19C1-435A-84B8-6A580017672B}" type="slidenum">
              <a:rPr lang="bg-BG" altLang="bg-BG"/>
              <a:pPr/>
              <a:t>16</a:t>
            </a:fld>
            <a:endParaRPr lang="bg-BG" altLang="bg-BG"/>
          </a:p>
        </p:txBody>
      </p:sp>
      <p:sp>
        <p:nvSpPr>
          <p:cNvPr id="144387" name="Rectangle 3"/>
          <p:cNvSpPr>
            <a:spLocks noGrp="1" noChangeArrowheads="1"/>
          </p:cNvSpPr>
          <p:nvPr>
            <p:ph type="body" idx="1"/>
          </p:nvPr>
        </p:nvSpPr>
        <p:spPr/>
        <p:txBody>
          <a:bodyPr/>
          <a:lstStyle/>
          <a:p>
            <a:pPr>
              <a:lnSpc>
                <a:spcPct val="90000"/>
              </a:lnSpc>
              <a:buFontTx/>
              <a:buNone/>
            </a:pPr>
            <a:r>
              <a:rPr lang="en-US" altLang="bg-BG" b="0" dirty="0" smtClean="0">
                <a:solidFill>
                  <a:schemeClr val="accent4">
                    <a:lumMod val="10000"/>
                  </a:schemeClr>
                </a:solidFill>
              </a:rPr>
              <a:t>2. </a:t>
            </a:r>
            <a:r>
              <a:rPr lang="en-US" altLang="bg-BG" dirty="0" smtClean="0">
                <a:solidFill>
                  <a:schemeClr val="accent3">
                    <a:lumMod val="10000"/>
                  </a:schemeClr>
                </a:solidFill>
              </a:rPr>
              <a:t>O</a:t>
            </a:r>
            <a:r>
              <a:rPr lang="bg-BG" altLang="bg-BG" dirty="0" err="1" smtClean="0">
                <a:solidFill>
                  <a:schemeClr val="accent3">
                    <a:lumMod val="10000"/>
                  </a:schemeClr>
                </a:solidFill>
              </a:rPr>
              <a:t>rganized</a:t>
            </a:r>
            <a:r>
              <a:rPr lang="bg-BG" altLang="bg-BG" dirty="0" smtClean="0">
                <a:solidFill>
                  <a:schemeClr val="accent3">
                    <a:lumMod val="10000"/>
                  </a:schemeClr>
                </a:solidFill>
              </a:rPr>
              <a:t> </a:t>
            </a:r>
            <a:r>
              <a:rPr lang="bg-BG" altLang="bg-BG" dirty="0" err="1">
                <a:solidFill>
                  <a:schemeClr val="accent3">
                    <a:lumMod val="10000"/>
                  </a:schemeClr>
                </a:solidFill>
              </a:rPr>
              <a:t>health</a:t>
            </a:r>
            <a:r>
              <a:rPr lang="bg-BG" altLang="bg-BG" dirty="0">
                <a:solidFill>
                  <a:schemeClr val="accent3">
                    <a:lumMod val="10000"/>
                  </a:schemeClr>
                </a:solidFill>
              </a:rPr>
              <a:t> </a:t>
            </a:r>
            <a:r>
              <a:rPr lang="bg-BG" altLang="bg-BG" dirty="0" err="1">
                <a:solidFill>
                  <a:schemeClr val="accent3">
                    <a:lumMod val="10000"/>
                  </a:schemeClr>
                </a:solidFill>
              </a:rPr>
              <a:t>systems</a:t>
            </a:r>
            <a:r>
              <a:rPr lang="bg-BG" altLang="bg-BG" dirty="0">
                <a:solidFill>
                  <a:schemeClr val="accent3">
                    <a:lumMod val="10000"/>
                  </a:schemeClr>
                </a:solidFill>
              </a:rPr>
              <a:t> </a:t>
            </a:r>
            <a:r>
              <a:rPr lang="bg-BG" altLang="bg-BG" b="0" dirty="0">
                <a:solidFill>
                  <a:schemeClr val="accent4">
                    <a:lumMod val="10000"/>
                  </a:schemeClr>
                </a:solidFill>
              </a:rPr>
              <a:t>in the</a:t>
            </a:r>
            <a:r>
              <a:rPr lang="en-US" altLang="bg-BG" b="0" dirty="0">
                <a:solidFill>
                  <a:schemeClr val="accent4">
                    <a:lumMod val="10000"/>
                  </a:schemeClr>
                </a:solidFill>
              </a:rPr>
              <a:t> </a:t>
            </a:r>
            <a:r>
              <a:rPr lang="bg-BG" altLang="bg-BG" b="0" dirty="0" err="1">
                <a:solidFill>
                  <a:schemeClr val="accent4">
                    <a:lumMod val="10000"/>
                  </a:schemeClr>
                </a:solidFill>
              </a:rPr>
              <a:t>modern</a:t>
            </a:r>
            <a:r>
              <a:rPr lang="bg-BG" altLang="bg-BG" b="0" dirty="0">
                <a:solidFill>
                  <a:schemeClr val="accent4">
                    <a:lumMod val="10000"/>
                  </a:schemeClr>
                </a:solidFill>
              </a:rPr>
              <a:t> </a:t>
            </a:r>
            <a:r>
              <a:rPr lang="bg-BG" altLang="bg-BG" b="0" dirty="0" err="1" smtClean="0">
                <a:solidFill>
                  <a:schemeClr val="accent4">
                    <a:lumMod val="10000"/>
                  </a:schemeClr>
                </a:solidFill>
              </a:rPr>
              <a:t>sense</a:t>
            </a:r>
            <a:r>
              <a:rPr lang="en-US" altLang="bg-BG" b="0" dirty="0" smtClean="0">
                <a:solidFill>
                  <a:schemeClr val="accent4">
                    <a:lumMod val="10000"/>
                  </a:schemeClr>
                </a:solidFill>
              </a:rPr>
              <a:t> - </a:t>
            </a:r>
            <a:r>
              <a:rPr lang="bg-BG" altLang="bg-BG" b="0" dirty="0" smtClean="0">
                <a:solidFill>
                  <a:schemeClr val="accent4">
                    <a:lumMod val="10000"/>
                  </a:schemeClr>
                </a:solidFill>
              </a:rPr>
              <a:t>a </a:t>
            </a:r>
            <a:r>
              <a:rPr lang="bg-BG" altLang="bg-BG" b="0" dirty="0" err="1">
                <a:solidFill>
                  <a:schemeClr val="accent4">
                    <a:lumMod val="10000"/>
                  </a:schemeClr>
                </a:solidFill>
              </a:rPr>
              <a:t>century</a:t>
            </a:r>
            <a:r>
              <a:rPr lang="bg-BG" altLang="bg-BG" b="0" dirty="0">
                <a:solidFill>
                  <a:schemeClr val="accent4">
                    <a:lumMod val="10000"/>
                  </a:schemeClr>
                </a:solidFill>
              </a:rPr>
              <a:t> </a:t>
            </a:r>
            <a:r>
              <a:rPr lang="bg-BG" altLang="bg-BG" b="0" dirty="0" err="1">
                <a:solidFill>
                  <a:schemeClr val="accent4">
                    <a:lumMod val="10000"/>
                  </a:schemeClr>
                </a:solidFill>
              </a:rPr>
              <a:t>ago</a:t>
            </a:r>
            <a:r>
              <a:rPr lang="bg-BG" altLang="bg-BG" b="0" dirty="0">
                <a:solidFill>
                  <a:schemeClr val="accent4">
                    <a:lumMod val="10000"/>
                  </a:schemeClr>
                </a:solidFill>
              </a:rPr>
              <a:t>.</a:t>
            </a:r>
            <a:r>
              <a:rPr lang="en-US" altLang="bg-BG" b="0" dirty="0">
                <a:solidFill>
                  <a:schemeClr val="accent4">
                    <a:lumMod val="10000"/>
                  </a:schemeClr>
                </a:solidFill>
              </a:rPr>
              <a:t> </a:t>
            </a:r>
            <a:endParaRPr lang="en-US" altLang="bg-BG" b="0" dirty="0" smtClean="0">
              <a:solidFill>
                <a:schemeClr val="accent4">
                  <a:lumMod val="10000"/>
                </a:schemeClr>
              </a:solidFill>
            </a:endParaRPr>
          </a:p>
          <a:p>
            <a:pPr lvl="1">
              <a:lnSpc>
                <a:spcPct val="90000"/>
              </a:lnSpc>
            </a:pPr>
            <a:r>
              <a:rPr lang="en-US" altLang="bg-BG" b="0" dirty="0" smtClean="0">
                <a:solidFill>
                  <a:schemeClr val="accent4">
                    <a:lumMod val="10000"/>
                  </a:schemeClr>
                </a:solidFill>
              </a:rPr>
              <a:t>H</a:t>
            </a:r>
            <a:r>
              <a:rPr lang="bg-BG" altLang="bg-BG" b="0" dirty="0" err="1">
                <a:solidFill>
                  <a:schemeClr val="accent4">
                    <a:lumMod val="10000"/>
                  </a:schemeClr>
                </a:solidFill>
              </a:rPr>
              <a:t>ospitals</a:t>
            </a:r>
            <a:r>
              <a:rPr lang="bg-BG" altLang="bg-BG" b="0" dirty="0">
                <a:solidFill>
                  <a:schemeClr val="accent4">
                    <a:lumMod val="10000"/>
                  </a:schemeClr>
                </a:solidFill>
              </a:rPr>
              <a:t> </a:t>
            </a:r>
            <a:r>
              <a:rPr lang="bg-BG" altLang="bg-BG" b="0" dirty="0" err="1">
                <a:solidFill>
                  <a:schemeClr val="accent4">
                    <a:lumMod val="10000"/>
                  </a:schemeClr>
                </a:solidFill>
              </a:rPr>
              <a:t>have</a:t>
            </a:r>
            <a:r>
              <a:rPr lang="bg-BG" altLang="bg-BG" b="0" dirty="0">
                <a:solidFill>
                  <a:schemeClr val="accent4">
                    <a:lumMod val="10000"/>
                  </a:schemeClr>
                </a:solidFill>
              </a:rPr>
              <a:t> </a:t>
            </a:r>
            <a:r>
              <a:rPr lang="bg-BG" altLang="bg-BG" b="0" dirty="0" err="1" smtClean="0">
                <a:solidFill>
                  <a:schemeClr val="accent4">
                    <a:lumMod val="10000"/>
                  </a:schemeClr>
                </a:solidFill>
              </a:rPr>
              <a:t>longer</a:t>
            </a:r>
            <a:r>
              <a:rPr lang="bg-BG" altLang="bg-BG" b="0" dirty="0" smtClean="0">
                <a:solidFill>
                  <a:schemeClr val="accent4">
                    <a:lumMod val="10000"/>
                  </a:schemeClr>
                </a:solidFill>
              </a:rPr>
              <a:t> </a:t>
            </a:r>
            <a:r>
              <a:rPr lang="bg-BG" altLang="bg-BG" b="0" dirty="0" err="1">
                <a:solidFill>
                  <a:schemeClr val="accent4">
                    <a:lumMod val="10000"/>
                  </a:schemeClr>
                </a:solidFill>
              </a:rPr>
              <a:t>history</a:t>
            </a:r>
            <a:r>
              <a:rPr lang="bg-BG" altLang="bg-BG" b="0" dirty="0">
                <a:solidFill>
                  <a:schemeClr val="accent4">
                    <a:lumMod val="10000"/>
                  </a:schemeClr>
                </a:solidFill>
              </a:rPr>
              <a:t> </a:t>
            </a:r>
            <a:r>
              <a:rPr lang="en-US" altLang="bg-BG" b="0" dirty="0" smtClean="0">
                <a:solidFill>
                  <a:schemeClr val="accent4">
                    <a:lumMod val="10000"/>
                  </a:schemeClr>
                </a:solidFill>
              </a:rPr>
              <a:t>but </a:t>
            </a:r>
            <a:r>
              <a:rPr lang="bg-BG" altLang="bg-BG" b="0" dirty="0" err="1">
                <a:solidFill>
                  <a:schemeClr val="accent4">
                    <a:lumMod val="10000"/>
                  </a:schemeClr>
                </a:solidFill>
              </a:rPr>
              <a:t>few</a:t>
            </a:r>
            <a:r>
              <a:rPr lang="bg-BG" altLang="bg-BG" b="0" dirty="0">
                <a:solidFill>
                  <a:schemeClr val="accent4">
                    <a:lumMod val="10000"/>
                  </a:schemeClr>
                </a:solidFill>
              </a:rPr>
              <a:t> </a:t>
            </a:r>
            <a:r>
              <a:rPr lang="bg-BG" altLang="bg-BG" b="0" dirty="0" err="1">
                <a:solidFill>
                  <a:schemeClr val="accent4">
                    <a:lumMod val="10000"/>
                  </a:schemeClr>
                </a:solidFill>
              </a:rPr>
              <a:t>people</a:t>
            </a:r>
            <a:r>
              <a:rPr lang="bg-BG" altLang="bg-BG" b="0" dirty="0">
                <a:solidFill>
                  <a:schemeClr val="accent4">
                    <a:lumMod val="10000"/>
                  </a:schemeClr>
                </a:solidFill>
              </a:rPr>
              <a:t> </a:t>
            </a:r>
            <a:r>
              <a:rPr lang="en-US" altLang="bg-BG" b="0" dirty="0" smtClean="0">
                <a:solidFill>
                  <a:schemeClr val="accent4">
                    <a:lumMod val="10000"/>
                  </a:schemeClr>
                </a:solidFill>
              </a:rPr>
              <a:t>visited them</a:t>
            </a:r>
            <a:r>
              <a:rPr lang="bg-BG" altLang="bg-BG" b="0" dirty="0" smtClean="0">
                <a:solidFill>
                  <a:schemeClr val="accent4">
                    <a:lumMod val="10000"/>
                  </a:schemeClr>
                </a:solidFill>
              </a:rPr>
              <a:t>. </a:t>
            </a:r>
            <a:r>
              <a:rPr lang="bg-BG" altLang="bg-BG" b="0" dirty="0" err="1">
                <a:solidFill>
                  <a:schemeClr val="accent4">
                    <a:lumMod val="10000"/>
                  </a:schemeClr>
                </a:solidFill>
              </a:rPr>
              <a:t>Until</a:t>
            </a:r>
            <a:r>
              <a:rPr lang="bg-BG" altLang="bg-BG" b="0" dirty="0">
                <a:solidFill>
                  <a:schemeClr val="accent4">
                    <a:lumMod val="10000"/>
                  </a:schemeClr>
                </a:solidFill>
              </a:rPr>
              <a:t> the 19th </a:t>
            </a:r>
            <a:r>
              <a:rPr lang="bg-BG" altLang="bg-BG" b="0" dirty="0" err="1">
                <a:solidFill>
                  <a:schemeClr val="accent4">
                    <a:lumMod val="10000"/>
                  </a:schemeClr>
                </a:solidFill>
              </a:rPr>
              <a:t>century</a:t>
            </a:r>
            <a:r>
              <a:rPr lang="bg-BG" altLang="bg-BG" b="0" dirty="0">
                <a:solidFill>
                  <a:schemeClr val="accent4">
                    <a:lumMod val="10000"/>
                  </a:schemeClr>
                </a:solidFill>
              </a:rPr>
              <a:t> </a:t>
            </a:r>
            <a:r>
              <a:rPr lang="bg-BG" altLang="bg-BG" b="0" dirty="0" err="1">
                <a:solidFill>
                  <a:schemeClr val="accent4">
                    <a:lumMod val="10000"/>
                  </a:schemeClr>
                </a:solidFill>
              </a:rPr>
              <a:t>they</a:t>
            </a:r>
            <a:r>
              <a:rPr lang="bg-BG" altLang="bg-BG" b="0" dirty="0">
                <a:solidFill>
                  <a:schemeClr val="accent4">
                    <a:lumMod val="10000"/>
                  </a:schemeClr>
                </a:solidFill>
              </a:rPr>
              <a:t> were </a:t>
            </a:r>
            <a:r>
              <a:rPr lang="en-US" altLang="bg-BG" b="0" dirty="0">
                <a:solidFill>
                  <a:schemeClr val="accent4">
                    <a:lumMod val="10000"/>
                  </a:schemeClr>
                </a:solidFill>
              </a:rPr>
              <a:t>mostly</a:t>
            </a:r>
            <a:r>
              <a:rPr lang="bg-BG" altLang="bg-BG" b="0" dirty="0">
                <a:solidFill>
                  <a:schemeClr val="accent4">
                    <a:lumMod val="10000"/>
                  </a:schemeClr>
                </a:solidFill>
              </a:rPr>
              <a:t> </a:t>
            </a:r>
            <a:r>
              <a:rPr lang="bg-BG" altLang="bg-BG" b="0" dirty="0" err="1">
                <a:solidFill>
                  <a:schemeClr val="accent4">
                    <a:lumMod val="10000"/>
                  </a:schemeClr>
                </a:solidFill>
              </a:rPr>
              <a:t>run</a:t>
            </a:r>
            <a:r>
              <a:rPr lang="en-US" altLang="bg-BG" b="0" dirty="0">
                <a:solidFill>
                  <a:schemeClr val="accent4">
                    <a:lumMod val="10000"/>
                  </a:schemeClr>
                </a:solidFill>
              </a:rPr>
              <a:t> </a:t>
            </a:r>
            <a:r>
              <a:rPr lang="bg-BG" altLang="bg-BG" b="0" dirty="0" err="1">
                <a:solidFill>
                  <a:schemeClr val="accent4">
                    <a:lumMod val="10000"/>
                  </a:schemeClr>
                </a:solidFill>
              </a:rPr>
              <a:t>by</a:t>
            </a:r>
            <a:r>
              <a:rPr lang="bg-BG" altLang="bg-BG" b="0" dirty="0">
                <a:solidFill>
                  <a:schemeClr val="accent4">
                    <a:lumMod val="10000"/>
                  </a:schemeClr>
                </a:solidFill>
              </a:rPr>
              <a:t> </a:t>
            </a:r>
            <a:r>
              <a:rPr lang="bg-BG" altLang="bg-BG" b="0" dirty="0" err="1">
                <a:solidFill>
                  <a:schemeClr val="accent4">
                    <a:lumMod val="10000"/>
                  </a:schemeClr>
                </a:solidFill>
              </a:rPr>
              <a:t>charitable</a:t>
            </a:r>
            <a:r>
              <a:rPr lang="bg-BG" altLang="bg-BG" b="0" dirty="0">
                <a:solidFill>
                  <a:schemeClr val="accent4">
                    <a:lumMod val="10000"/>
                  </a:schemeClr>
                </a:solidFill>
              </a:rPr>
              <a:t> </a:t>
            </a:r>
            <a:r>
              <a:rPr lang="bg-BG" altLang="bg-BG" b="0" dirty="0" err="1">
                <a:solidFill>
                  <a:schemeClr val="accent4">
                    <a:lumMod val="10000"/>
                  </a:schemeClr>
                </a:solidFill>
              </a:rPr>
              <a:t>organizations</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often</a:t>
            </a:r>
            <a:r>
              <a:rPr lang="bg-BG" altLang="bg-BG" b="0" dirty="0">
                <a:solidFill>
                  <a:schemeClr val="accent4">
                    <a:lumMod val="10000"/>
                  </a:schemeClr>
                </a:solidFill>
              </a:rPr>
              <a:t> were </a:t>
            </a:r>
            <a:r>
              <a:rPr lang="en-US" altLang="bg-BG" b="0" dirty="0">
                <a:solidFill>
                  <a:schemeClr val="accent4">
                    <a:lumMod val="10000"/>
                  </a:schemeClr>
                </a:solidFill>
              </a:rPr>
              <a:t>refuges </a:t>
            </a:r>
            <a:r>
              <a:rPr lang="bg-BG" altLang="bg-BG" b="0" dirty="0" err="1">
                <a:solidFill>
                  <a:schemeClr val="accent4">
                    <a:lumMod val="10000"/>
                  </a:schemeClr>
                </a:solidFill>
              </a:rPr>
              <a:t>for</a:t>
            </a:r>
            <a:r>
              <a:rPr lang="bg-BG" altLang="bg-BG" b="0" dirty="0">
                <a:solidFill>
                  <a:schemeClr val="accent4">
                    <a:lumMod val="10000"/>
                  </a:schemeClr>
                </a:solidFill>
              </a:rPr>
              <a:t> the </a:t>
            </a:r>
            <a:r>
              <a:rPr lang="bg-BG" altLang="bg-BG" b="0" dirty="0" err="1" smtClean="0">
                <a:solidFill>
                  <a:schemeClr val="accent4">
                    <a:lumMod val="10000"/>
                  </a:schemeClr>
                </a:solidFill>
              </a:rPr>
              <a:t>orphaned</a:t>
            </a:r>
            <a:r>
              <a:rPr lang="en-US" altLang="bg-BG" b="0" dirty="0">
                <a:solidFill>
                  <a:schemeClr val="accent4">
                    <a:lumMod val="10000"/>
                  </a:schemeClr>
                </a:solidFill>
              </a:rPr>
              <a:t> </a:t>
            </a:r>
            <a:r>
              <a:rPr lang="bg-BG" altLang="bg-BG" b="0" dirty="0" err="1" smtClean="0">
                <a:solidFill>
                  <a:schemeClr val="accent4">
                    <a:lumMod val="10000"/>
                  </a:schemeClr>
                </a:solidFill>
              </a:rPr>
              <a:t>or</a:t>
            </a:r>
            <a:r>
              <a:rPr lang="bg-BG" altLang="bg-BG" b="0" dirty="0" smtClean="0">
                <a:solidFill>
                  <a:schemeClr val="accent4">
                    <a:lumMod val="10000"/>
                  </a:schemeClr>
                </a:solidFill>
              </a:rPr>
              <a:t> </a:t>
            </a:r>
            <a:r>
              <a:rPr lang="bg-BG" altLang="bg-BG" b="0" dirty="0">
                <a:solidFill>
                  <a:schemeClr val="accent4">
                    <a:lumMod val="10000"/>
                  </a:schemeClr>
                </a:solidFill>
              </a:rPr>
              <a:t>the </a:t>
            </a:r>
            <a:r>
              <a:rPr lang="bg-BG" altLang="bg-BG" b="0" dirty="0" err="1">
                <a:solidFill>
                  <a:schemeClr val="accent4">
                    <a:lumMod val="10000"/>
                  </a:schemeClr>
                </a:solidFill>
              </a:rPr>
              <a:t>insane</a:t>
            </a:r>
            <a:r>
              <a:rPr lang="bg-BG" altLang="bg-BG" b="0" dirty="0">
                <a:solidFill>
                  <a:schemeClr val="accent4">
                    <a:lumMod val="10000"/>
                  </a:schemeClr>
                </a:solidFill>
              </a:rPr>
              <a:t>. </a:t>
            </a:r>
            <a:endParaRPr lang="en-US" altLang="bg-BG" b="0" dirty="0" smtClean="0">
              <a:solidFill>
                <a:schemeClr val="accent4">
                  <a:lumMod val="10000"/>
                </a:schemeClr>
              </a:solidFill>
            </a:endParaRPr>
          </a:p>
          <a:p>
            <a:pPr lvl="1">
              <a:lnSpc>
                <a:spcPct val="90000"/>
              </a:lnSpc>
            </a:pPr>
            <a:r>
              <a:rPr lang="en-US" altLang="bg-BG" b="0" dirty="0" smtClean="0">
                <a:solidFill>
                  <a:schemeClr val="accent4">
                    <a:lumMod val="10000"/>
                  </a:schemeClr>
                </a:solidFill>
              </a:rPr>
              <a:t>T</a:t>
            </a:r>
            <a:r>
              <a:rPr lang="bg-BG" altLang="bg-BG" b="0" dirty="0" err="1">
                <a:solidFill>
                  <a:schemeClr val="accent4">
                    <a:lumMod val="10000"/>
                  </a:schemeClr>
                </a:solidFill>
              </a:rPr>
              <a:t>here</a:t>
            </a:r>
            <a:r>
              <a:rPr lang="bg-BG" altLang="bg-BG" b="0" dirty="0">
                <a:solidFill>
                  <a:schemeClr val="accent4">
                    <a:lumMod val="10000"/>
                  </a:schemeClr>
                </a:solidFill>
              </a:rPr>
              <a:t> </a:t>
            </a:r>
            <a:r>
              <a:rPr lang="bg-BG" altLang="bg-BG" b="0" dirty="0" err="1">
                <a:solidFill>
                  <a:schemeClr val="accent4">
                    <a:lumMod val="10000"/>
                  </a:schemeClr>
                </a:solidFill>
              </a:rPr>
              <a:t>was</a:t>
            </a:r>
            <a:r>
              <a:rPr lang="bg-BG" altLang="bg-BG" b="0" dirty="0">
                <a:solidFill>
                  <a:schemeClr val="accent4">
                    <a:lumMod val="10000"/>
                  </a:schemeClr>
                </a:solidFill>
              </a:rPr>
              <a:t> </a:t>
            </a:r>
            <a:r>
              <a:rPr lang="bg-BG" altLang="bg-BG" b="0" dirty="0" err="1">
                <a:solidFill>
                  <a:schemeClr val="accent4">
                    <a:lumMod val="10000"/>
                  </a:schemeClr>
                </a:solidFill>
              </a:rPr>
              <a:t>nothing</a:t>
            </a:r>
            <a:r>
              <a:rPr lang="bg-BG" altLang="bg-BG" b="0" dirty="0">
                <a:solidFill>
                  <a:schemeClr val="accent4">
                    <a:lumMod val="10000"/>
                  </a:schemeClr>
                </a:solidFill>
              </a:rPr>
              <a:t> </a:t>
            </a:r>
            <a:r>
              <a:rPr lang="bg-BG" altLang="bg-BG" b="0" dirty="0" err="1">
                <a:solidFill>
                  <a:schemeClr val="accent4">
                    <a:lumMod val="10000"/>
                  </a:schemeClr>
                </a:solidFill>
              </a:rPr>
              <a:t>like</a:t>
            </a:r>
            <a:r>
              <a:rPr lang="bg-BG" altLang="bg-BG" b="0" dirty="0">
                <a:solidFill>
                  <a:schemeClr val="accent4">
                    <a:lumMod val="10000"/>
                  </a:schemeClr>
                </a:solidFill>
              </a:rPr>
              <a:t> the </a:t>
            </a:r>
            <a:r>
              <a:rPr lang="bg-BG" altLang="bg-BG" b="0" dirty="0" err="1">
                <a:solidFill>
                  <a:schemeClr val="accent4">
                    <a:lumMod val="10000"/>
                  </a:schemeClr>
                </a:solidFill>
              </a:rPr>
              <a:t>modern</a:t>
            </a:r>
            <a:r>
              <a:rPr lang="bg-BG" altLang="bg-BG" b="0" dirty="0">
                <a:solidFill>
                  <a:schemeClr val="accent4">
                    <a:lumMod val="10000"/>
                  </a:schemeClr>
                </a:solidFill>
              </a:rPr>
              <a:t> </a:t>
            </a:r>
            <a:r>
              <a:rPr lang="bg-BG" altLang="bg-BG" b="0" dirty="0" err="1">
                <a:solidFill>
                  <a:schemeClr val="accent4">
                    <a:lumMod val="10000"/>
                  </a:schemeClr>
                </a:solidFill>
              </a:rPr>
              <a:t>practice</a:t>
            </a:r>
            <a:r>
              <a:rPr lang="bg-BG" altLang="bg-BG" b="0" dirty="0">
                <a:solidFill>
                  <a:schemeClr val="accent4">
                    <a:lumMod val="10000"/>
                  </a:schemeClr>
                </a:solidFill>
              </a:rPr>
              <a:t> of</a:t>
            </a:r>
            <a:r>
              <a:rPr lang="en-US" altLang="bg-BG" b="0" dirty="0">
                <a:solidFill>
                  <a:schemeClr val="accent4">
                    <a:lumMod val="10000"/>
                  </a:schemeClr>
                </a:solidFill>
              </a:rPr>
              <a:t> </a:t>
            </a:r>
            <a:r>
              <a:rPr lang="bg-BG" altLang="bg-BG" b="0" dirty="0" err="1">
                <a:solidFill>
                  <a:schemeClr val="accent4">
                    <a:lumMod val="10000"/>
                  </a:schemeClr>
                </a:solidFill>
              </a:rPr>
              <a:t>referrals</a:t>
            </a:r>
            <a:r>
              <a:rPr lang="bg-BG" altLang="bg-BG" b="0" dirty="0">
                <a:solidFill>
                  <a:schemeClr val="accent4">
                    <a:lumMod val="10000"/>
                  </a:schemeClr>
                </a:solidFill>
              </a:rPr>
              <a:t> </a:t>
            </a:r>
            <a:r>
              <a:rPr lang="bg-BG" altLang="bg-BG" b="0" dirty="0" err="1">
                <a:solidFill>
                  <a:schemeClr val="accent4">
                    <a:lumMod val="10000"/>
                  </a:schemeClr>
                </a:solidFill>
              </a:rPr>
              <a:t>from</a:t>
            </a:r>
            <a:r>
              <a:rPr lang="bg-BG" altLang="bg-BG" b="0" dirty="0">
                <a:solidFill>
                  <a:schemeClr val="accent4">
                    <a:lumMod val="10000"/>
                  </a:schemeClr>
                </a:solidFill>
              </a:rPr>
              <a:t> </a:t>
            </a:r>
            <a:r>
              <a:rPr lang="bg-BG" altLang="bg-BG" b="0" dirty="0" err="1">
                <a:solidFill>
                  <a:schemeClr val="accent4">
                    <a:lumMod val="10000"/>
                  </a:schemeClr>
                </a:solidFill>
              </a:rPr>
              <a:t>one</a:t>
            </a:r>
            <a:r>
              <a:rPr lang="bg-BG" altLang="bg-BG" b="0" dirty="0">
                <a:solidFill>
                  <a:schemeClr val="accent4">
                    <a:lumMod val="10000"/>
                  </a:schemeClr>
                </a:solidFill>
              </a:rPr>
              <a:t> </a:t>
            </a:r>
            <a:r>
              <a:rPr lang="bg-BG" altLang="bg-BG" b="0" dirty="0" err="1">
                <a:solidFill>
                  <a:schemeClr val="accent4">
                    <a:lumMod val="10000"/>
                  </a:schemeClr>
                </a:solidFill>
              </a:rPr>
              <a:t>level</a:t>
            </a:r>
            <a:r>
              <a:rPr lang="bg-BG" altLang="bg-BG" b="0" dirty="0">
                <a:solidFill>
                  <a:schemeClr val="accent4">
                    <a:lumMod val="10000"/>
                  </a:schemeClr>
                </a:solidFill>
              </a:rPr>
              <a:t> of the </a:t>
            </a:r>
            <a:r>
              <a:rPr lang="bg-BG" altLang="bg-BG" b="0" dirty="0" err="1">
                <a:solidFill>
                  <a:schemeClr val="accent4">
                    <a:lumMod val="10000"/>
                  </a:schemeClr>
                </a:solidFill>
              </a:rPr>
              <a:t>system</a:t>
            </a:r>
            <a:r>
              <a:rPr lang="bg-BG" altLang="bg-BG" b="0" dirty="0">
                <a:solidFill>
                  <a:schemeClr val="accent4">
                    <a:lumMod val="10000"/>
                  </a:schemeClr>
                </a:solidFill>
              </a:rPr>
              <a:t> to </a:t>
            </a:r>
            <a:r>
              <a:rPr lang="bg-BG" altLang="bg-BG" b="0" dirty="0" err="1">
                <a:solidFill>
                  <a:schemeClr val="accent4">
                    <a:lumMod val="10000"/>
                  </a:schemeClr>
                </a:solidFill>
              </a:rPr>
              <a:t>another</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little</a:t>
            </a:r>
            <a:r>
              <a:rPr lang="bg-BG" altLang="bg-BG" b="0" dirty="0">
                <a:solidFill>
                  <a:schemeClr val="accent4">
                    <a:lumMod val="10000"/>
                  </a:schemeClr>
                </a:solidFill>
              </a:rPr>
              <a:t> </a:t>
            </a:r>
            <a:r>
              <a:rPr lang="bg-BG" altLang="bg-BG" b="0" dirty="0" err="1">
                <a:solidFill>
                  <a:schemeClr val="accent4">
                    <a:lumMod val="10000"/>
                  </a:schemeClr>
                </a:solidFill>
              </a:rPr>
              <a:t>protection</a:t>
            </a:r>
            <a:r>
              <a:rPr lang="bg-BG" altLang="bg-BG" b="0" dirty="0">
                <a:solidFill>
                  <a:schemeClr val="accent4">
                    <a:lumMod val="10000"/>
                  </a:schemeClr>
                </a:solidFill>
              </a:rPr>
              <a:t> </a:t>
            </a:r>
            <a:r>
              <a:rPr lang="bg-BG" altLang="bg-BG" b="0" dirty="0" err="1">
                <a:solidFill>
                  <a:schemeClr val="accent4">
                    <a:lumMod val="10000"/>
                  </a:schemeClr>
                </a:solidFill>
              </a:rPr>
              <a:t>from</a:t>
            </a:r>
            <a:r>
              <a:rPr lang="bg-BG" altLang="bg-BG" b="0" dirty="0">
                <a:solidFill>
                  <a:schemeClr val="accent4">
                    <a:lumMod val="10000"/>
                  </a:schemeClr>
                </a:solidFill>
              </a:rPr>
              <a:t> </a:t>
            </a:r>
            <a:r>
              <a:rPr lang="bg-BG" altLang="bg-BG" b="0" dirty="0" err="1">
                <a:solidFill>
                  <a:schemeClr val="accent4">
                    <a:lumMod val="10000"/>
                  </a:schemeClr>
                </a:solidFill>
              </a:rPr>
              <a:t>financial</a:t>
            </a:r>
            <a:r>
              <a:rPr lang="bg-BG" altLang="bg-BG" b="0" dirty="0">
                <a:solidFill>
                  <a:schemeClr val="accent4">
                    <a:lumMod val="10000"/>
                  </a:schemeClr>
                </a:solidFill>
              </a:rPr>
              <a:t> </a:t>
            </a:r>
            <a:r>
              <a:rPr lang="bg-BG" altLang="bg-BG" b="0" dirty="0" err="1">
                <a:solidFill>
                  <a:schemeClr val="accent4">
                    <a:lumMod val="10000"/>
                  </a:schemeClr>
                </a:solidFill>
              </a:rPr>
              <a:t>risk</a:t>
            </a:r>
            <a:r>
              <a:rPr lang="bg-BG" altLang="bg-BG" sz="2400" b="0" dirty="0">
                <a:solidFill>
                  <a:schemeClr val="accent4">
                    <a:lumMod val="10000"/>
                  </a:schemeClr>
                </a:solidFill>
              </a:rPr>
              <a:t>.</a:t>
            </a:r>
          </a:p>
        </p:txBody>
      </p:sp>
      <p:sp>
        <p:nvSpPr>
          <p:cNvPr id="8"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 evolution</a:t>
            </a:r>
            <a:endParaRPr lang="bg-BG" altLang="bg-BG" b="1" kern="0" dirty="0">
              <a:solidFill>
                <a:srgbClr val="FFFF00"/>
              </a:solidFill>
            </a:endParaRPr>
          </a:p>
        </p:txBody>
      </p:sp>
    </p:spTree>
    <p:extLst>
      <p:ext uri="{BB962C8B-B14F-4D97-AF65-F5344CB8AC3E}">
        <p14:creationId xmlns:p14="http://schemas.microsoft.com/office/powerpoint/2010/main" val="1315788092"/>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F2D1603C-FAB1-41BC-9D4C-323E1E53060A}" type="slidenum">
              <a:rPr lang="bg-BG" altLang="bg-BG"/>
              <a:pPr/>
              <a:t>17</a:t>
            </a:fld>
            <a:endParaRPr lang="bg-BG" altLang="bg-BG"/>
          </a:p>
        </p:txBody>
      </p:sp>
      <p:sp>
        <p:nvSpPr>
          <p:cNvPr id="145411" name="Rectangle 3"/>
          <p:cNvSpPr>
            <a:spLocks noGrp="1" noChangeArrowheads="1"/>
          </p:cNvSpPr>
          <p:nvPr>
            <p:ph type="body" idx="1"/>
          </p:nvPr>
        </p:nvSpPr>
        <p:spPr>
          <a:xfrm>
            <a:off x="0" y="764704"/>
            <a:ext cx="9144000" cy="5832648"/>
          </a:xfrm>
        </p:spPr>
        <p:txBody>
          <a:bodyPr/>
          <a:lstStyle/>
          <a:p>
            <a:pPr>
              <a:lnSpc>
                <a:spcPct val="120000"/>
              </a:lnSpc>
              <a:buFontTx/>
              <a:buNone/>
            </a:pPr>
            <a:r>
              <a:rPr lang="en-US" altLang="bg-BG" sz="2800" b="0" dirty="0" smtClean="0">
                <a:solidFill>
                  <a:schemeClr val="accent4">
                    <a:lumMod val="10000"/>
                  </a:schemeClr>
                </a:solidFill>
              </a:rPr>
              <a:t>3. </a:t>
            </a:r>
            <a:r>
              <a:rPr lang="en-US" altLang="bg-BG" sz="2400" b="0" dirty="0" smtClean="0">
                <a:solidFill>
                  <a:schemeClr val="accent4">
                    <a:lumMod val="10000"/>
                  </a:schemeClr>
                </a:solidFill>
              </a:rPr>
              <a:t>I</a:t>
            </a:r>
            <a:r>
              <a:rPr lang="bg-BG" altLang="bg-BG" sz="2400" b="0" dirty="0" err="1" smtClean="0">
                <a:solidFill>
                  <a:schemeClr val="accent4">
                    <a:lumMod val="10000"/>
                  </a:schemeClr>
                </a:solidFill>
              </a:rPr>
              <a:t>ndustrial</a:t>
            </a:r>
            <a:r>
              <a:rPr lang="bg-BG" altLang="bg-BG" sz="2400" b="0" dirty="0" smtClean="0">
                <a:solidFill>
                  <a:schemeClr val="accent4">
                    <a:lumMod val="10000"/>
                  </a:schemeClr>
                </a:solidFill>
              </a:rPr>
              <a:t> </a:t>
            </a:r>
            <a:r>
              <a:rPr lang="bg-BG" altLang="bg-BG" sz="2400" b="0" dirty="0" err="1" smtClean="0">
                <a:solidFill>
                  <a:schemeClr val="accent4">
                    <a:lumMod val="10000"/>
                  </a:schemeClr>
                </a:solidFill>
              </a:rPr>
              <a:t>revolution</a:t>
            </a:r>
            <a:r>
              <a:rPr lang="en-US" altLang="bg-BG" sz="2400" b="0" dirty="0" smtClean="0">
                <a:solidFill>
                  <a:schemeClr val="accent4">
                    <a:lumMod val="10000"/>
                  </a:schemeClr>
                </a:solidFill>
              </a:rPr>
              <a:t> &gt; recognition of </a:t>
            </a:r>
            <a:r>
              <a:rPr lang="bg-BG" altLang="bg-BG" sz="2400" b="0" dirty="0" smtClean="0">
                <a:solidFill>
                  <a:schemeClr val="accent4">
                    <a:lumMod val="10000"/>
                  </a:schemeClr>
                </a:solidFill>
              </a:rPr>
              <a:t>the </a:t>
            </a:r>
            <a:r>
              <a:rPr lang="bg-BG" altLang="bg-BG" sz="2400" b="0" dirty="0" err="1">
                <a:solidFill>
                  <a:schemeClr val="accent4">
                    <a:lumMod val="10000"/>
                  </a:schemeClr>
                </a:solidFill>
              </a:rPr>
              <a:t>huge</a:t>
            </a:r>
            <a:r>
              <a:rPr lang="bg-BG" altLang="bg-BG" sz="2400" b="0" dirty="0">
                <a:solidFill>
                  <a:schemeClr val="accent4">
                    <a:lumMod val="10000"/>
                  </a:schemeClr>
                </a:solidFill>
              </a:rPr>
              <a:t> </a:t>
            </a:r>
            <a:r>
              <a:rPr lang="bg-BG" altLang="bg-BG" sz="2400" b="0" dirty="0" err="1">
                <a:solidFill>
                  <a:schemeClr val="accent4">
                    <a:lumMod val="10000"/>
                  </a:schemeClr>
                </a:solidFill>
              </a:rPr>
              <a:t>toll</a:t>
            </a:r>
            <a:r>
              <a:rPr lang="bg-BG" altLang="bg-BG" sz="2400" b="0" dirty="0">
                <a:solidFill>
                  <a:schemeClr val="accent4">
                    <a:lumMod val="10000"/>
                  </a:schemeClr>
                </a:solidFill>
              </a:rPr>
              <a:t> of</a:t>
            </a:r>
            <a:r>
              <a:rPr lang="en-US" altLang="bg-BG" sz="2400" b="0" dirty="0">
                <a:solidFill>
                  <a:schemeClr val="accent4">
                    <a:lumMod val="10000"/>
                  </a:schemeClr>
                </a:solidFill>
              </a:rPr>
              <a:t> </a:t>
            </a:r>
            <a:r>
              <a:rPr lang="bg-BG" altLang="bg-BG" sz="2400" b="0" dirty="0">
                <a:solidFill>
                  <a:schemeClr val="accent4">
                    <a:lumMod val="10000"/>
                  </a:schemeClr>
                </a:solidFill>
              </a:rPr>
              <a:t>death, </a:t>
            </a:r>
            <a:r>
              <a:rPr lang="bg-BG" altLang="bg-BG" sz="2400" b="0" dirty="0" err="1">
                <a:solidFill>
                  <a:schemeClr val="accent4">
                    <a:lumMod val="10000"/>
                  </a:schemeClr>
                </a:solidFill>
              </a:rPr>
              <a:t>illness</a:t>
            </a:r>
            <a:r>
              <a:rPr lang="bg-BG" altLang="bg-BG" sz="2400" b="0" dirty="0">
                <a:solidFill>
                  <a:schemeClr val="accent4">
                    <a:lumMod val="10000"/>
                  </a:schemeClr>
                </a:solidFill>
              </a:rPr>
              <a:t> </a:t>
            </a:r>
            <a:r>
              <a:rPr lang="bg-BG" altLang="bg-BG" sz="2400" b="0" dirty="0" err="1">
                <a:solidFill>
                  <a:schemeClr val="accent4">
                    <a:lumMod val="10000"/>
                  </a:schemeClr>
                </a:solidFill>
              </a:rPr>
              <a:t>and</a:t>
            </a:r>
            <a:r>
              <a:rPr lang="bg-BG" altLang="bg-BG" sz="2400" b="0" dirty="0">
                <a:solidFill>
                  <a:schemeClr val="accent4">
                    <a:lumMod val="10000"/>
                  </a:schemeClr>
                </a:solidFill>
              </a:rPr>
              <a:t> </a:t>
            </a:r>
            <a:r>
              <a:rPr lang="bg-BG" altLang="bg-BG" sz="2400" b="0" dirty="0" err="1">
                <a:solidFill>
                  <a:schemeClr val="accent4">
                    <a:lumMod val="10000"/>
                  </a:schemeClr>
                </a:solidFill>
              </a:rPr>
              <a:t>disability</a:t>
            </a:r>
            <a:r>
              <a:rPr lang="bg-BG" altLang="bg-BG" sz="2400" b="0" dirty="0">
                <a:solidFill>
                  <a:schemeClr val="accent4">
                    <a:lumMod val="10000"/>
                  </a:schemeClr>
                </a:solidFill>
              </a:rPr>
              <a:t> </a:t>
            </a:r>
            <a:r>
              <a:rPr lang="bg-BG" altLang="bg-BG" sz="2400" b="0" dirty="0" err="1" smtClean="0">
                <a:solidFill>
                  <a:schemeClr val="accent4">
                    <a:lumMod val="10000"/>
                  </a:schemeClr>
                </a:solidFill>
              </a:rPr>
              <a:t>among</a:t>
            </a:r>
            <a:r>
              <a:rPr lang="bg-BG" altLang="bg-BG" sz="2400" b="0" dirty="0" smtClean="0">
                <a:solidFill>
                  <a:schemeClr val="accent4">
                    <a:lumMod val="10000"/>
                  </a:schemeClr>
                </a:solidFill>
              </a:rPr>
              <a:t> </a:t>
            </a:r>
            <a:r>
              <a:rPr lang="bg-BG" altLang="bg-BG" sz="2400" b="0" dirty="0" err="1" smtClean="0">
                <a:solidFill>
                  <a:schemeClr val="accent4">
                    <a:lumMod val="10000"/>
                  </a:schemeClr>
                </a:solidFill>
              </a:rPr>
              <a:t>workforces</a:t>
            </a:r>
            <a:r>
              <a:rPr lang="en-US" altLang="bg-BG" sz="2400" b="0" dirty="0" smtClean="0">
                <a:solidFill>
                  <a:schemeClr val="accent4">
                    <a:lumMod val="10000"/>
                  </a:schemeClr>
                </a:solidFill>
              </a:rPr>
              <a:t> &gt; </a:t>
            </a:r>
            <a:r>
              <a:rPr lang="bg-BG" altLang="bg-BG" sz="2400" b="0" dirty="0" err="1" smtClean="0">
                <a:solidFill>
                  <a:schemeClr val="accent4">
                    <a:lumMod val="10000"/>
                  </a:schemeClr>
                </a:solidFill>
              </a:rPr>
              <a:t>great</a:t>
            </a:r>
            <a:r>
              <a:rPr lang="bg-BG" altLang="bg-BG" sz="2400" b="0" dirty="0" smtClean="0">
                <a:solidFill>
                  <a:schemeClr val="accent4">
                    <a:lumMod val="10000"/>
                  </a:schemeClr>
                </a:solidFill>
              </a:rPr>
              <a:t> </a:t>
            </a:r>
            <a:r>
              <a:rPr lang="bg-BG" altLang="bg-BG" sz="2400" b="0" dirty="0" err="1">
                <a:solidFill>
                  <a:schemeClr val="accent4">
                    <a:lumMod val="10000"/>
                  </a:schemeClr>
                </a:solidFill>
              </a:rPr>
              <a:t>losses</a:t>
            </a:r>
            <a:r>
              <a:rPr lang="bg-BG" altLang="bg-BG" sz="2400" b="0" dirty="0">
                <a:solidFill>
                  <a:schemeClr val="accent4">
                    <a:lumMod val="10000"/>
                  </a:schemeClr>
                </a:solidFill>
              </a:rPr>
              <a:t> in </a:t>
            </a:r>
            <a:r>
              <a:rPr lang="bg-BG" altLang="bg-BG" sz="2400" b="0" dirty="0" err="1" smtClean="0">
                <a:solidFill>
                  <a:schemeClr val="accent4">
                    <a:lumMod val="10000"/>
                  </a:schemeClr>
                </a:solidFill>
              </a:rPr>
              <a:t>productivity</a:t>
            </a:r>
            <a:r>
              <a:rPr lang="en-US" altLang="bg-BG" sz="2400" b="0" dirty="0" smtClean="0">
                <a:solidFill>
                  <a:schemeClr val="accent4">
                    <a:lumMod val="10000"/>
                  </a:schemeClr>
                </a:solidFill>
              </a:rPr>
              <a:t> &gt; </a:t>
            </a:r>
            <a:r>
              <a:rPr lang="bg-BG" altLang="bg-BG" sz="2400" b="0" dirty="0" err="1" smtClean="0">
                <a:solidFill>
                  <a:schemeClr val="accent4">
                    <a:lumMod val="10000"/>
                  </a:schemeClr>
                </a:solidFill>
              </a:rPr>
              <a:t>company</a:t>
            </a:r>
            <a:r>
              <a:rPr lang="en-US" altLang="bg-BG" sz="2400" b="0" dirty="0" smtClean="0">
                <a:solidFill>
                  <a:schemeClr val="accent4">
                    <a:lumMod val="10000"/>
                  </a:schemeClr>
                </a:solidFill>
              </a:rPr>
              <a:t> </a:t>
            </a:r>
            <a:r>
              <a:rPr lang="bg-BG" altLang="bg-BG" sz="2400" b="0" dirty="0" err="1">
                <a:solidFill>
                  <a:schemeClr val="accent4">
                    <a:lumMod val="10000"/>
                  </a:schemeClr>
                </a:solidFill>
              </a:rPr>
              <a:t>owners</a:t>
            </a:r>
            <a:r>
              <a:rPr lang="bg-BG" altLang="bg-BG" sz="2400" b="0" dirty="0">
                <a:solidFill>
                  <a:schemeClr val="accent4">
                    <a:lumMod val="10000"/>
                  </a:schemeClr>
                </a:solidFill>
              </a:rPr>
              <a:t> </a:t>
            </a:r>
            <a:r>
              <a:rPr lang="bg-BG" altLang="bg-BG" sz="2400" b="0" dirty="0" err="1">
                <a:solidFill>
                  <a:schemeClr val="accent4">
                    <a:lumMod val="10000"/>
                  </a:schemeClr>
                </a:solidFill>
              </a:rPr>
              <a:t>began</a:t>
            </a:r>
            <a:r>
              <a:rPr lang="bg-BG" altLang="bg-BG" sz="2400" b="0" dirty="0">
                <a:solidFill>
                  <a:schemeClr val="accent4">
                    <a:lumMod val="10000"/>
                  </a:schemeClr>
                </a:solidFill>
              </a:rPr>
              <a:t> </a:t>
            </a:r>
            <a:r>
              <a:rPr lang="bg-BG" altLang="bg-BG" sz="2400" b="0" dirty="0" err="1">
                <a:solidFill>
                  <a:schemeClr val="accent4">
                    <a:lumMod val="10000"/>
                  </a:schemeClr>
                </a:solidFill>
              </a:rPr>
              <a:t>providing</a:t>
            </a:r>
            <a:r>
              <a:rPr lang="bg-BG" altLang="bg-BG" sz="2400" b="0" dirty="0">
                <a:solidFill>
                  <a:schemeClr val="accent4">
                    <a:lumMod val="10000"/>
                  </a:schemeClr>
                </a:solidFill>
              </a:rPr>
              <a:t> </a:t>
            </a:r>
            <a:r>
              <a:rPr lang="bg-BG" altLang="bg-BG" sz="2400" b="0" dirty="0" err="1">
                <a:solidFill>
                  <a:schemeClr val="accent4">
                    <a:lumMod val="10000"/>
                  </a:schemeClr>
                </a:solidFill>
              </a:rPr>
              <a:t>medical</a:t>
            </a:r>
            <a:r>
              <a:rPr lang="bg-BG" altLang="bg-BG" sz="2400" b="0" dirty="0">
                <a:solidFill>
                  <a:schemeClr val="accent4">
                    <a:lumMod val="10000"/>
                  </a:schemeClr>
                </a:solidFill>
              </a:rPr>
              <a:t> </a:t>
            </a:r>
            <a:r>
              <a:rPr lang="bg-BG" altLang="bg-BG" sz="2400" b="0" dirty="0" err="1">
                <a:solidFill>
                  <a:schemeClr val="accent4">
                    <a:lumMod val="10000"/>
                  </a:schemeClr>
                </a:solidFill>
              </a:rPr>
              <a:t>services</a:t>
            </a:r>
            <a:r>
              <a:rPr lang="bg-BG" altLang="bg-BG" sz="2400" b="0" dirty="0">
                <a:solidFill>
                  <a:schemeClr val="accent4">
                    <a:lumMod val="10000"/>
                  </a:schemeClr>
                </a:solidFill>
              </a:rPr>
              <a:t> to </a:t>
            </a:r>
            <a:r>
              <a:rPr lang="bg-BG" altLang="bg-BG" sz="2400" b="0" dirty="0" smtClean="0">
                <a:solidFill>
                  <a:schemeClr val="accent4">
                    <a:lumMod val="10000"/>
                  </a:schemeClr>
                </a:solidFill>
              </a:rPr>
              <a:t>their </a:t>
            </a:r>
            <a:r>
              <a:rPr lang="bg-BG" altLang="bg-BG" sz="2400" b="0" dirty="0" err="1">
                <a:solidFill>
                  <a:schemeClr val="accent4">
                    <a:lumMod val="10000"/>
                  </a:schemeClr>
                </a:solidFill>
              </a:rPr>
              <a:t>workers</a:t>
            </a:r>
            <a:r>
              <a:rPr lang="bg-BG" altLang="bg-BG" sz="2400" b="0" dirty="0" smtClean="0">
                <a:solidFill>
                  <a:schemeClr val="accent4">
                    <a:lumMod val="10000"/>
                  </a:schemeClr>
                </a:solidFill>
              </a:rPr>
              <a:t>.</a:t>
            </a:r>
            <a:endParaRPr lang="en-US" altLang="bg-BG" sz="2400" b="0" dirty="0" smtClean="0">
              <a:solidFill>
                <a:schemeClr val="accent4">
                  <a:lumMod val="10000"/>
                </a:schemeClr>
              </a:solidFill>
            </a:endParaRPr>
          </a:p>
          <a:p>
            <a:pPr lvl="1">
              <a:spcBef>
                <a:spcPts val="0"/>
              </a:spcBef>
            </a:pPr>
            <a:r>
              <a:rPr lang="bg-BG" altLang="bg-BG" sz="2000" b="0" dirty="0" err="1">
                <a:solidFill>
                  <a:schemeClr val="accent4">
                    <a:lumMod val="10000"/>
                  </a:schemeClr>
                </a:solidFill>
              </a:rPr>
              <a:t>Bismarck</a:t>
            </a:r>
            <a:r>
              <a:rPr lang="bg-BG" altLang="bg-BG" sz="2000" b="0" dirty="0">
                <a:solidFill>
                  <a:schemeClr val="accent4">
                    <a:lumMod val="10000"/>
                  </a:schemeClr>
                </a:solidFill>
              </a:rPr>
              <a:t>, </a:t>
            </a:r>
            <a:r>
              <a:rPr lang="bg-BG" altLang="bg-BG" sz="2000" b="0" dirty="0" err="1">
                <a:solidFill>
                  <a:schemeClr val="accent4">
                    <a:lumMod val="10000"/>
                  </a:schemeClr>
                </a:solidFill>
              </a:rPr>
              <a:t>Chancellor</a:t>
            </a:r>
            <a:r>
              <a:rPr lang="bg-BG" altLang="bg-BG" sz="2000" b="0" dirty="0">
                <a:solidFill>
                  <a:schemeClr val="accent4">
                    <a:lumMod val="10000"/>
                  </a:schemeClr>
                </a:solidFill>
              </a:rPr>
              <a:t> of </a:t>
            </a:r>
            <a:r>
              <a:rPr lang="bg-BG" altLang="bg-BG" sz="2000" b="0" dirty="0" err="1">
                <a:solidFill>
                  <a:schemeClr val="accent4">
                    <a:lumMod val="10000"/>
                  </a:schemeClr>
                </a:solidFill>
              </a:rPr>
              <a:t>Germany</a:t>
            </a:r>
            <a:r>
              <a:rPr lang="bg-BG" altLang="bg-BG" sz="2000" b="0" dirty="0">
                <a:solidFill>
                  <a:schemeClr val="accent4">
                    <a:lumMod val="10000"/>
                  </a:schemeClr>
                </a:solidFill>
              </a:rPr>
              <a:t>, in 1883, </a:t>
            </a:r>
            <a:r>
              <a:rPr lang="bg-BG" altLang="bg-BG" sz="2000" b="0" dirty="0" err="1">
                <a:solidFill>
                  <a:schemeClr val="accent4">
                    <a:lumMod val="10000"/>
                  </a:schemeClr>
                </a:solidFill>
              </a:rPr>
              <a:t>Germany</a:t>
            </a:r>
            <a:r>
              <a:rPr lang="bg-BG" altLang="bg-BG" sz="2000" b="0" dirty="0">
                <a:solidFill>
                  <a:schemeClr val="accent4">
                    <a:lumMod val="10000"/>
                  </a:schemeClr>
                </a:solidFill>
              </a:rPr>
              <a:t> </a:t>
            </a:r>
            <a:r>
              <a:rPr lang="bg-BG" altLang="bg-BG" sz="2000" b="0" dirty="0" err="1">
                <a:solidFill>
                  <a:schemeClr val="accent4">
                    <a:lumMod val="10000"/>
                  </a:schemeClr>
                </a:solidFill>
              </a:rPr>
              <a:t>enacted</a:t>
            </a:r>
            <a:r>
              <a:rPr lang="bg-BG" altLang="bg-BG" sz="2000" b="0" dirty="0">
                <a:solidFill>
                  <a:schemeClr val="accent4">
                    <a:lumMod val="10000"/>
                  </a:schemeClr>
                </a:solidFill>
              </a:rPr>
              <a:t> a </a:t>
            </a:r>
            <a:r>
              <a:rPr lang="bg-BG" altLang="bg-BG" sz="2000" b="0" dirty="0" err="1">
                <a:solidFill>
                  <a:schemeClr val="accent4">
                    <a:lumMod val="10000"/>
                  </a:schemeClr>
                </a:solidFill>
              </a:rPr>
              <a:t>law</a:t>
            </a:r>
            <a:r>
              <a:rPr lang="bg-BG" altLang="bg-BG" sz="2000" b="0" dirty="0">
                <a:solidFill>
                  <a:schemeClr val="accent4">
                    <a:lumMod val="10000"/>
                  </a:schemeClr>
                </a:solidFill>
              </a:rPr>
              <a:t> </a:t>
            </a:r>
            <a:r>
              <a:rPr lang="bg-BG" altLang="bg-BG" sz="2000" b="0" dirty="0" err="1">
                <a:solidFill>
                  <a:schemeClr val="accent4">
                    <a:lumMod val="10000"/>
                  </a:schemeClr>
                </a:solidFill>
              </a:rPr>
              <a:t>requiring</a:t>
            </a:r>
            <a:r>
              <a:rPr lang="en-US" altLang="bg-BG" sz="2000" b="0" dirty="0">
                <a:solidFill>
                  <a:schemeClr val="accent4">
                    <a:lumMod val="10000"/>
                  </a:schemeClr>
                </a:solidFill>
              </a:rPr>
              <a:t> </a:t>
            </a:r>
            <a:r>
              <a:rPr lang="bg-BG" altLang="bg-BG" sz="2000" b="0" dirty="0" err="1">
                <a:solidFill>
                  <a:schemeClr val="accent4">
                    <a:lumMod val="10000"/>
                  </a:schemeClr>
                </a:solidFill>
              </a:rPr>
              <a:t>employer</a:t>
            </a:r>
            <a:r>
              <a:rPr lang="bg-BG" altLang="bg-BG" sz="2000" b="0" dirty="0">
                <a:solidFill>
                  <a:schemeClr val="accent4">
                    <a:lumMod val="10000"/>
                  </a:schemeClr>
                </a:solidFill>
              </a:rPr>
              <a:t> </a:t>
            </a:r>
            <a:r>
              <a:rPr lang="bg-BG" altLang="bg-BG" sz="2000" b="0" dirty="0" err="1">
                <a:solidFill>
                  <a:schemeClr val="accent4">
                    <a:lumMod val="10000"/>
                  </a:schemeClr>
                </a:solidFill>
              </a:rPr>
              <a:t>contributions</a:t>
            </a:r>
            <a:r>
              <a:rPr lang="bg-BG" altLang="bg-BG" sz="2000" b="0" dirty="0">
                <a:solidFill>
                  <a:schemeClr val="accent4">
                    <a:lumMod val="10000"/>
                  </a:schemeClr>
                </a:solidFill>
              </a:rPr>
              <a:t> to </a:t>
            </a:r>
            <a:r>
              <a:rPr lang="bg-BG" altLang="bg-BG" sz="2000" b="0" dirty="0" err="1">
                <a:solidFill>
                  <a:schemeClr val="accent4">
                    <a:lumMod val="10000"/>
                  </a:schemeClr>
                </a:solidFill>
              </a:rPr>
              <a:t>health</a:t>
            </a:r>
            <a:r>
              <a:rPr lang="bg-BG" altLang="bg-BG" sz="2000" b="0" dirty="0">
                <a:solidFill>
                  <a:schemeClr val="accent4">
                    <a:lumMod val="10000"/>
                  </a:schemeClr>
                </a:solidFill>
              </a:rPr>
              <a:t> </a:t>
            </a:r>
            <a:r>
              <a:rPr lang="bg-BG" altLang="bg-BG" sz="2000" b="0" dirty="0" err="1">
                <a:solidFill>
                  <a:schemeClr val="accent4">
                    <a:lumMod val="10000"/>
                  </a:schemeClr>
                </a:solidFill>
              </a:rPr>
              <a:t>coverage</a:t>
            </a:r>
            <a:r>
              <a:rPr lang="bg-BG" altLang="bg-BG" sz="2000" b="0" dirty="0">
                <a:solidFill>
                  <a:schemeClr val="accent4">
                    <a:lumMod val="10000"/>
                  </a:schemeClr>
                </a:solidFill>
              </a:rPr>
              <a:t> </a:t>
            </a:r>
            <a:r>
              <a:rPr lang="bg-BG" altLang="bg-BG" sz="2000" b="0" dirty="0" err="1">
                <a:solidFill>
                  <a:schemeClr val="accent4">
                    <a:lumMod val="10000"/>
                  </a:schemeClr>
                </a:solidFill>
              </a:rPr>
              <a:t>for</a:t>
            </a:r>
            <a:r>
              <a:rPr lang="bg-BG" altLang="bg-BG" sz="2000" b="0" dirty="0">
                <a:solidFill>
                  <a:schemeClr val="accent4">
                    <a:lumMod val="10000"/>
                  </a:schemeClr>
                </a:solidFill>
              </a:rPr>
              <a:t> </a:t>
            </a:r>
            <a:r>
              <a:rPr lang="bg-BG" altLang="bg-BG" sz="2000" b="0" dirty="0" err="1">
                <a:solidFill>
                  <a:schemeClr val="accent4">
                    <a:lumMod val="10000"/>
                  </a:schemeClr>
                </a:solidFill>
              </a:rPr>
              <a:t>low-wage</a:t>
            </a:r>
            <a:r>
              <a:rPr lang="bg-BG" altLang="bg-BG" sz="2000" b="0" dirty="0">
                <a:solidFill>
                  <a:schemeClr val="accent4">
                    <a:lumMod val="10000"/>
                  </a:schemeClr>
                </a:solidFill>
              </a:rPr>
              <a:t> </a:t>
            </a:r>
            <a:r>
              <a:rPr lang="bg-BG" altLang="bg-BG" sz="2000" b="0" dirty="0" err="1">
                <a:solidFill>
                  <a:schemeClr val="accent4">
                    <a:lumMod val="10000"/>
                  </a:schemeClr>
                </a:solidFill>
              </a:rPr>
              <a:t>workers</a:t>
            </a:r>
            <a:r>
              <a:rPr lang="bg-BG" altLang="bg-BG" sz="2000" b="0" dirty="0">
                <a:solidFill>
                  <a:schemeClr val="accent4">
                    <a:lumMod val="10000"/>
                  </a:schemeClr>
                </a:solidFill>
              </a:rPr>
              <a:t> in </a:t>
            </a:r>
            <a:r>
              <a:rPr lang="bg-BG" altLang="bg-BG" sz="2000" b="0" dirty="0" err="1">
                <a:solidFill>
                  <a:schemeClr val="accent4">
                    <a:lumMod val="10000"/>
                  </a:schemeClr>
                </a:solidFill>
              </a:rPr>
              <a:t>certain</a:t>
            </a:r>
            <a:r>
              <a:rPr lang="bg-BG" altLang="bg-BG" sz="2000" b="0" dirty="0">
                <a:solidFill>
                  <a:schemeClr val="accent4">
                    <a:lumMod val="10000"/>
                  </a:schemeClr>
                </a:solidFill>
              </a:rPr>
              <a:t> </a:t>
            </a:r>
            <a:r>
              <a:rPr lang="bg-BG" altLang="bg-BG" sz="2000" b="0" dirty="0" err="1" smtClean="0">
                <a:solidFill>
                  <a:schemeClr val="accent4">
                    <a:lumMod val="10000"/>
                  </a:schemeClr>
                </a:solidFill>
              </a:rPr>
              <a:t>occupations</a:t>
            </a:r>
            <a:r>
              <a:rPr lang="en-US" altLang="bg-BG" sz="2000" b="0" dirty="0">
                <a:solidFill>
                  <a:schemeClr val="accent4">
                    <a:lumMod val="10000"/>
                  </a:schemeClr>
                </a:solidFill>
              </a:rPr>
              <a:t> </a:t>
            </a:r>
            <a:r>
              <a:rPr lang="en-US" altLang="bg-BG" sz="2000" b="0" dirty="0" smtClean="0">
                <a:solidFill>
                  <a:schemeClr val="accent4">
                    <a:lumMod val="10000"/>
                  </a:schemeClr>
                </a:solidFill>
              </a:rPr>
              <a:t>- </a:t>
            </a:r>
            <a:r>
              <a:rPr lang="bg-BG" altLang="bg-BG" sz="2000" b="0" dirty="0" err="1" smtClean="0">
                <a:solidFill>
                  <a:schemeClr val="accent4">
                    <a:lumMod val="10000"/>
                  </a:schemeClr>
                </a:solidFill>
              </a:rPr>
              <a:t>first</a:t>
            </a:r>
            <a:r>
              <a:rPr lang="bg-BG" altLang="bg-BG" sz="2000" b="0" dirty="0" smtClean="0">
                <a:solidFill>
                  <a:schemeClr val="accent4">
                    <a:lumMod val="10000"/>
                  </a:schemeClr>
                </a:solidFill>
              </a:rPr>
              <a:t> </a:t>
            </a:r>
            <a:r>
              <a:rPr lang="bg-BG" altLang="bg-BG" sz="2000" b="0" dirty="0" err="1">
                <a:solidFill>
                  <a:schemeClr val="accent4">
                    <a:lumMod val="10000"/>
                  </a:schemeClr>
                </a:solidFill>
              </a:rPr>
              <a:t>example</a:t>
            </a:r>
            <a:r>
              <a:rPr lang="bg-BG" altLang="bg-BG" sz="2000" b="0" dirty="0">
                <a:solidFill>
                  <a:schemeClr val="accent4">
                    <a:lumMod val="10000"/>
                  </a:schemeClr>
                </a:solidFill>
              </a:rPr>
              <a:t> of a </a:t>
            </a:r>
            <a:r>
              <a:rPr lang="bg-BG" altLang="bg-BG" sz="2000" dirty="0" smtClean="0">
                <a:solidFill>
                  <a:srgbClr val="C00000"/>
                </a:solidFill>
              </a:rPr>
              <a:t>STATEMANDATED</a:t>
            </a:r>
            <a:r>
              <a:rPr lang="en-US" altLang="bg-BG" sz="2000" dirty="0" smtClean="0">
                <a:solidFill>
                  <a:srgbClr val="C00000"/>
                </a:solidFill>
              </a:rPr>
              <a:t> </a:t>
            </a:r>
            <a:r>
              <a:rPr lang="bg-BG" altLang="bg-BG" sz="2000" dirty="0" smtClean="0">
                <a:solidFill>
                  <a:srgbClr val="C00000"/>
                </a:solidFill>
              </a:rPr>
              <a:t>SOCIAL INSURANCE MODEL</a:t>
            </a:r>
            <a:r>
              <a:rPr lang="bg-BG" altLang="bg-BG" sz="2000" b="0" dirty="0" smtClean="0">
                <a:solidFill>
                  <a:schemeClr val="accent4">
                    <a:lumMod val="10000"/>
                  </a:schemeClr>
                </a:solidFill>
              </a:rPr>
              <a:t>.</a:t>
            </a:r>
            <a:endParaRPr lang="en-US" altLang="bg-BG" sz="2000" b="0" dirty="0" smtClean="0">
              <a:solidFill>
                <a:schemeClr val="accent4">
                  <a:lumMod val="10000"/>
                </a:schemeClr>
              </a:solidFill>
            </a:endParaRPr>
          </a:p>
          <a:p>
            <a:pPr lvl="1">
              <a:spcBef>
                <a:spcPts val="0"/>
              </a:spcBef>
            </a:pPr>
            <a:r>
              <a:rPr lang="en-US" altLang="bg-BG" sz="2000" b="0" dirty="0" err="1" smtClean="0">
                <a:solidFill>
                  <a:schemeClr val="accent4">
                    <a:lumMod val="10000"/>
                  </a:schemeClr>
                </a:solidFill>
              </a:rPr>
              <a:t>A</a:t>
            </a:r>
            <a:r>
              <a:rPr lang="bg-BG" altLang="bg-BG" sz="2000" b="0" dirty="0" err="1" smtClean="0">
                <a:solidFill>
                  <a:schemeClr val="accent4">
                    <a:lumMod val="10000"/>
                  </a:schemeClr>
                </a:solidFill>
              </a:rPr>
              <a:t>doption</a:t>
            </a:r>
            <a:r>
              <a:rPr lang="bg-BG" altLang="bg-BG" sz="2000" b="0" dirty="0" smtClean="0">
                <a:solidFill>
                  <a:schemeClr val="accent4">
                    <a:lumMod val="10000"/>
                  </a:schemeClr>
                </a:solidFill>
              </a:rPr>
              <a:t> </a:t>
            </a:r>
            <a:r>
              <a:rPr lang="bg-BG" altLang="bg-BG" sz="2000" b="0" dirty="0">
                <a:solidFill>
                  <a:schemeClr val="accent4">
                    <a:lumMod val="10000"/>
                  </a:schemeClr>
                </a:solidFill>
              </a:rPr>
              <a:t>of </a:t>
            </a:r>
            <a:r>
              <a:rPr lang="bg-BG" altLang="bg-BG" sz="2000" b="0" dirty="0" err="1" smtClean="0">
                <a:solidFill>
                  <a:schemeClr val="accent4">
                    <a:lumMod val="10000"/>
                  </a:schemeClr>
                </a:solidFill>
              </a:rPr>
              <a:t>similar</a:t>
            </a:r>
            <a:r>
              <a:rPr lang="bg-BG" altLang="bg-BG" sz="2000" b="0" dirty="0" smtClean="0">
                <a:solidFill>
                  <a:schemeClr val="accent4">
                    <a:lumMod val="10000"/>
                  </a:schemeClr>
                </a:solidFill>
              </a:rPr>
              <a:t> </a:t>
            </a:r>
            <a:r>
              <a:rPr lang="bg-BG" altLang="bg-BG" sz="2000" b="0" dirty="0" err="1">
                <a:solidFill>
                  <a:schemeClr val="accent4">
                    <a:lumMod val="10000"/>
                  </a:schemeClr>
                </a:solidFill>
              </a:rPr>
              <a:t>legislation</a:t>
            </a:r>
            <a:r>
              <a:rPr lang="bg-BG" altLang="bg-BG" sz="2000" b="0" dirty="0">
                <a:solidFill>
                  <a:schemeClr val="accent4">
                    <a:lumMod val="10000"/>
                  </a:schemeClr>
                </a:solidFill>
              </a:rPr>
              <a:t> in </a:t>
            </a:r>
            <a:r>
              <a:rPr lang="bg-BG" altLang="bg-BG" sz="2000" b="0" dirty="0" err="1">
                <a:solidFill>
                  <a:schemeClr val="accent4">
                    <a:lumMod val="10000"/>
                  </a:schemeClr>
                </a:solidFill>
              </a:rPr>
              <a:t>Belgium</a:t>
            </a:r>
            <a:r>
              <a:rPr lang="bg-BG" altLang="bg-BG" sz="2000" b="0" dirty="0">
                <a:solidFill>
                  <a:schemeClr val="accent4">
                    <a:lumMod val="10000"/>
                  </a:schemeClr>
                </a:solidFill>
              </a:rPr>
              <a:t> in 1894 </a:t>
            </a:r>
            <a:r>
              <a:rPr lang="bg-BG" altLang="bg-BG" sz="2000" b="0" dirty="0" err="1">
                <a:solidFill>
                  <a:schemeClr val="accent4">
                    <a:lumMod val="10000"/>
                  </a:schemeClr>
                </a:solidFill>
              </a:rPr>
              <a:t>and</a:t>
            </a:r>
            <a:r>
              <a:rPr lang="bg-BG" altLang="bg-BG" sz="2000" b="0" dirty="0">
                <a:solidFill>
                  <a:schemeClr val="accent4">
                    <a:lumMod val="10000"/>
                  </a:schemeClr>
                </a:solidFill>
              </a:rPr>
              <a:t> </a:t>
            </a:r>
            <a:r>
              <a:rPr lang="bg-BG" altLang="bg-BG" sz="2000" b="0" dirty="0" err="1">
                <a:solidFill>
                  <a:schemeClr val="accent4">
                    <a:lumMod val="10000"/>
                  </a:schemeClr>
                </a:solidFill>
              </a:rPr>
              <a:t>Norway</a:t>
            </a:r>
            <a:r>
              <a:rPr lang="bg-BG" altLang="bg-BG" sz="2000" b="0" dirty="0">
                <a:solidFill>
                  <a:schemeClr val="accent4">
                    <a:lumMod val="10000"/>
                  </a:schemeClr>
                </a:solidFill>
              </a:rPr>
              <a:t> in </a:t>
            </a:r>
            <a:r>
              <a:rPr lang="bg-BG" altLang="bg-BG" sz="2000" b="0" dirty="0" smtClean="0">
                <a:solidFill>
                  <a:schemeClr val="accent4">
                    <a:lumMod val="10000"/>
                  </a:schemeClr>
                </a:solidFill>
              </a:rPr>
              <a:t>1909</a:t>
            </a:r>
            <a:r>
              <a:rPr lang="en-US" altLang="bg-BG" sz="2000" b="0" dirty="0" smtClean="0">
                <a:solidFill>
                  <a:schemeClr val="accent4">
                    <a:lumMod val="10000"/>
                  </a:schemeClr>
                </a:solidFill>
              </a:rPr>
              <a:t>.</a:t>
            </a:r>
          </a:p>
          <a:p>
            <a:pPr lvl="1">
              <a:spcBef>
                <a:spcPts val="0"/>
              </a:spcBef>
            </a:pPr>
            <a:r>
              <a:rPr lang="bg-BG" altLang="bg-BG" sz="2000" b="0" dirty="0" err="1" smtClean="0">
                <a:solidFill>
                  <a:schemeClr val="accent4">
                    <a:lumMod val="10000"/>
                  </a:schemeClr>
                </a:solidFill>
              </a:rPr>
              <a:t>In</a:t>
            </a:r>
            <a:r>
              <a:rPr lang="bg-BG" altLang="bg-BG" sz="2000" b="0" dirty="0" smtClean="0">
                <a:solidFill>
                  <a:schemeClr val="accent4">
                    <a:lumMod val="10000"/>
                  </a:schemeClr>
                </a:solidFill>
              </a:rPr>
              <a:t> 1922</a:t>
            </a:r>
            <a:r>
              <a:rPr lang="bg-BG" altLang="bg-BG" sz="2000" b="0" dirty="0">
                <a:solidFill>
                  <a:schemeClr val="accent4">
                    <a:lumMod val="10000"/>
                  </a:schemeClr>
                </a:solidFill>
              </a:rPr>
              <a:t>, </a:t>
            </a:r>
            <a:r>
              <a:rPr lang="bg-BG" altLang="bg-BG" sz="2000" b="0" dirty="0" err="1">
                <a:solidFill>
                  <a:schemeClr val="accent4">
                    <a:lumMod val="10000"/>
                  </a:schemeClr>
                </a:solidFill>
              </a:rPr>
              <a:t>Japan</a:t>
            </a:r>
            <a:r>
              <a:rPr lang="bg-BG" altLang="bg-BG" sz="2000" b="0" dirty="0">
                <a:solidFill>
                  <a:schemeClr val="accent4">
                    <a:lumMod val="10000"/>
                  </a:schemeClr>
                </a:solidFill>
              </a:rPr>
              <a:t> </a:t>
            </a:r>
            <a:r>
              <a:rPr lang="bg-BG" altLang="bg-BG" sz="2000" b="0" dirty="0" err="1">
                <a:solidFill>
                  <a:schemeClr val="accent4">
                    <a:lumMod val="10000"/>
                  </a:schemeClr>
                </a:solidFill>
              </a:rPr>
              <a:t>added</a:t>
            </a:r>
            <a:r>
              <a:rPr lang="bg-BG" altLang="bg-BG" sz="2000" b="0" dirty="0">
                <a:solidFill>
                  <a:schemeClr val="accent4">
                    <a:lumMod val="10000"/>
                  </a:schemeClr>
                </a:solidFill>
              </a:rPr>
              <a:t> </a:t>
            </a:r>
            <a:r>
              <a:rPr lang="bg-BG" altLang="bg-BG" sz="2000" b="0" dirty="0" err="1">
                <a:solidFill>
                  <a:schemeClr val="accent4">
                    <a:lumMod val="10000"/>
                  </a:schemeClr>
                </a:solidFill>
              </a:rPr>
              <a:t>health</a:t>
            </a:r>
            <a:r>
              <a:rPr lang="bg-BG" altLang="bg-BG" sz="2000" b="0" dirty="0">
                <a:solidFill>
                  <a:schemeClr val="accent4">
                    <a:lumMod val="10000"/>
                  </a:schemeClr>
                </a:solidFill>
              </a:rPr>
              <a:t> </a:t>
            </a:r>
            <a:r>
              <a:rPr lang="bg-BG" altLang="bg-BG" sz="2000" b="0" dirty="0" err="1">
                <a:solidFill>
                  <a:schemeClr val="accent4">
                    <a:lumMod val="10000"/>
                  </a:schemeClr>
                </a:solidFill>
              </a:rPr>
              <a:t>benefits</a:t>
            </a:r>
            <a:r>
              <a:rPr lang="bg-BG" altLang="bg-BG" sz="2000" b="0" dirty="0">
                <a:solidFill>
                  <a:schemeClr val="accent4">
                    <a:lumMod val="10000"/>
                  </a:schemeClr>
                </a:solidFill>
              </a:rPr>
              <a:t> to the other </a:t>
            </a:r>
            <a:r>
              <a:rPr lang="bg-BG" altLang="bg-BG" sz="2000" b="0" dirty="0" err="1">
                <a:solidFill>
                  <a:schemeClr val="accent4">
                    <a:lumMod val="10000"/>
                  </a:schemeClr>
                </a:solidFill>
              </a:rPr>
              <a:t>benefits</a:t>
            </a:r>
            <a:r>
              <a:rPr lang="bg-BG" altLang="bg-BG" sz="2000" b="0" dirty="0">
                <a:solidFill>
                  <a:schemeClr val="accent4">
                    <a:lumMod val="10000"/>
                  </a:schemeClr>
                </a:solidFill>
              </a:rPr>
              <a:t> </a:t>
            </a:r>
            <a:r>
              <a:rPr lang="bg-BG" altLang="bg-BG" sz="2000" b="0" dirty="0" err="1">
                <a:solidFill>
                  <a:schemeClr val="accent4">
                    <a:lumMod val="10000"/>
                  </a:schemeClr>
                </a:solidFill>
              </a:rPr>
              <a:t>for</a:t>
            </a:r>
            <a:r>
              <a:rPr lang="bg-BG" altLang="bg-BG" sz="2000" b="0" dirty="0">
                <a:solidFill>
                  <a:schemeClr val="accent4">
                    <a:lumMod val="10000"/>
                  </a:schemeClr>
                </a:solidFill>
              </a:rPr>
              <a:t> </a:t>
            </a:r>
            <a:r>
              <a:rPr lang="bg-BG" altLang="bg-BG" sz="2000" b="0" dirty="0" err="1">
                <a:solidFill>
                  <a:schemeClr val="accent4">
                    <a:lumMod val="10000"/>
                  </a:schemeClr>
                </a:solidFill>
              </a:rPr>
              <a:t>which</a:t>
            </a:r>
            <a:r>
              <a:rPr lang="bg-BG" altLang="bg-BG" sz="2000" b="0" dirty="0">
                <a:solidFill>
                  <a:schemeClr val="accent4">
                    <a:lumMod val="10000"/>
                  </a:schemeClr>
                </a:solidFill>
              </a:rPr>
              <a:t> </a:t>
            </a:r>
            <a:r>
              <a:rPr lang="bg-BG" altLang="bg-BG" sz="2000" b="0" dirty="0" err="1">
                <a:solidFill>
                  <a:schemeClr val="accent4">
                    <a:lumMod val="10000"/>
                  </a:schemeClr>
                </a:solidFill>
              </a:rPr>
              <a:t>workers</a:t>
            </a:r>
            <a:r>
              <a:rPr lang="bg-BG" altLang="bg-BG" sz="2000" b="0" dirty="0">
                <a:solidFill>
                  <a:schemeClr val="accent4">
                    <a:lumMod val="10000"/>
                  </a:schemeClr>
                </a:solidFill>
              </a:rPr>
              <a:t> were</a:t>
            </a:r>
            <a:r>
              <a:rPr lang="en-US" altLang="bg-BG" sz="2000" b="0" dirty="0">
                <a:solidFill>
                  <a:schemeClr val="accent4">
                    <a:lumMod val="10000"/>
                  </a:schemeClr>
                </a:solidFill>
              </a:rPr>
              <a:t> </a:t>
            </a:r>
            <a:r>
              <a:rPr lang="bg-BG" altLang="bg-BG" sz="2000" b="0" dirty="0" err="1">
                <a:solidFill>
                  <a:schemeClr val="accent4">
                    <a:lumMod val="10000"/>
                  </a:schemeClr>
                </a:solidFill>
              </a:rPr>
              <a:t>eligible</a:t>
            </a:r>
            <a:r>
              <a:rPr lang="bg-BG" altLang="bg-BG" sz="2000" b="0" dirty="0">
                <a:solidFill>
                  <a:schemeClr val="accent4">
                    <a:lumMod val="10000"/>
                  </a:schemeClr>
                </a:solidFill>
              </a:rPr>
              <a:t>.</a:t>
            </a:r>
            <a:endParaRPr lang="en-US" altLang="bg-BG" sz="2000" b="0" dirty="0">
              <a:solidFill>
                <a:schemeClr val="accent4">
                  <a:lumMod val="10000"/>
                </a:schemeClr>
              </a:solidFill>
            </a:endParaRPr>
          </a:p>
          <a:p>
            <a:pPr lvl="1">
              <a:spcBef>
                <a:spcPts val="0"/>
              </a:spcBef>
            </a:pPr>
            <a:r>
              <a:rPr lang="bg-BG" altLang="bg-BG" sz="2000" b="0" dirty="0" err="1">
                <a:solidFill>
                  <a:schemeClr val="accent4">
                    <a:lumMod val="10000"/>
                  </a:schemeClr>
                </a:solidFill>
              </a:rPr>
              <a:t>In</a:t>
            </a:r>
            <a:r>
              <a:rPr lang="bg-BG" altLang="bg-BG" sz="2000" b="0" dirty="0">
                <a:solidFill>
                  <a:schemeClr val="accent4">
                    <a:lumMod val="10000"/>
                  </a:schemeClr>
                </a:solidFill>
              </a:rPr>
              <a:t> 1924, </a:t>
            </a:r>
            <a:r>
              <a:rPr lang="bg-BG" altLang="bg-BG" sz="2000" b="0" dirty="0" err="1">
                <a:solidFill>
                  <a:schemeClr val="accent4">
                    <a:lumMod val="10000"/>
                  </a:schemeClr>
                </a:solidFill>
              </a:rPr>
              <a:t>Chile</a:t>
            </a:r>
            <a:r>
              <a:rPr lang="bg-BG" altLang="bg-BG" sz="2000" b="0" dirty="0">
                <a:solidFill>
                  <a:schemeClr val="accent4">
                    <a:lumMod val="10000"/>
                  </a:schemeClr>
                </a:solidFill>
              </a:rPr>
              <a:t> </a:t>
            </a:r>
            <a:r>
              <a:rPr lang="bg-BG" altLang="bg-BG" sz="2000" b="0" dirty="0" err="1">
                <a:solidFill>
                  <a:schemeClr val="accent4">
                    <a:lumMod val="10000"/>
                  </a:schemeClr>
                </a:solidFill>
              </a:rPr>
              <a:t>brought</a:t>
            </a:r>
            <a:r>
              <a:rPr lang="bg-BG" altLang="bg-BG" sz="2000" b="0" dirty="0">
                <a:solidFill>
                  <a:schemeClr val="accent4">
                    <a:lumMod val="10000"/>
                  </a:schemeClr>
                </a:solidFill>
              </a:rPr>
              <a:t> </a:t>
            </a:r>
            <a:r>
              <a:rPr lang="bg-BG" altLang="bg-BG" sz="2000" b="0" dirty="0" err="1">
                <a:solidFill>
                  <a:schemeClr val="accent4">
                    <a:lumMod val="10000"/>
                  </a:schemeClr>
                </a:solidFill>
              </a:rPr>
              <a:t>all</a:t>
            </a:r>
            <a:r>
              <a:rPr lang="bg-BG" altLang="bg-BG" sz="2000" b="0" dirty="0">
                <a:solidFill>
                  <a:schemeClr val="accent4">
                    <a:lumMod val="10000"/>
                  </a:schemeClr>
                </a:solidFill>
              </a:rPr>
              <a:t> </a:t>
            </a:r>
            <a:r>
              <a:rPr lang="bg-BG" altLang="bg-BG" sz="2000" b="0" dirty="0" err="1">
                <a:solidFill>
                  <a:schemeClr val="accent4">
                    <a:lumMod val="10000"/>
                  </a:schemeClr>
                </a:solidFill>
              </a:rPr>
              <a:t>workers</a:t>
            </a:r>
            <a:r>
              <a:rPr lang="bg-BG" altLang="bg-BG" sz="2000" b="0" dirty="0">
                <a:solidFill>
                  <a:schemeClr val="accent4">
                    <a:lumMod val="10000"/>
                  </a:schemeClr>
                </a:solidFill>
              </a:rPr>
              <a:t> </a:t>
            </a:r>
            <a:r>
              <a:rPr lang="bg-BG" altLang="bg-BG" sz="2000" b="0" dirty="0" err="1">
                <a:solidFill>
                  <a:schemeClr val="accent4">
                    <a:lumMod val="10000"/>
                  </a:schemeClr>
                </a:solidFill>
              </a:rPr>
              <a:t>under</a:t>
            </a:r>
            <a:r>
              <a:rPr lang="bg-BG" altLang="bg-BG" sz="2000" b="0" dirty="0">
                <a:solidFill>
                  <a:schemeClr val="accent4">
                    <a:lumMod val="10000"/>
                  </a:schemeClr>
                </a:solidFill>
              </a:rPr>
              <a:t> the </a:t>
            </a:r>
            <a:r>
              <a:rPr lang="bg-BG" altLang="bg-BG" sz="2000" b="0" dirty="0" err="1">
                <a:solidFill>
                  <a:schemeClr val="accent4">
                    <a:lumMod val="10000"/>
                  </a:schemeClr>
                </a:solidFill>
              </a:rPr>
              <a:t>umbrella</a:t>
            </a:r>
            <a:r>
              <a:rPr lang="bg-BG" altLang="bg-BG" sz="2000" b="0" dirty="0">
                <a:solidFill>
                  <a:schemeClr val="accent4">
                    <a:lumMod val="10000"/>
                  </a:schemeClr>
                </a:solidFill>
              </a:rPr>
              <a:t> of a </a:t>
            </a:r>
            <a:r>
              <a:rPr lang="bg-BG" altLang="bg-BG" sz="2000" b="0" dirty="0" err="1">
                <a:solidFill>
                  <a:schemeClr val="accent4">
                    <a:lumMod val="10000"/>
                  </a:schemeClr>
                </a:solidFill>
              </a:rPr>
              <a:t>Ministry</a:t>
            </a:r>
            <a:r>
              <a:rPr lang="bg-BG" altLang="bg-BG" sz="2000" b="0" dirty="0">
                <a:solidFill>
                  <a:schemeClr val="accent4">
                    <a:lumMod val="10000"/>
                  </a:schemeClr>
                </a:solidFill>
              </a:rPr>
              <a:t> of </a:t>
            </a:r>
            <a:r>
              <a:rPr lang="bg-BG" altLang="bg-BG" sz="2000" b="0" dirty="0" err="1">
                <a:solidFill>
                  <a:schemeClr val="accent4">
                    <a:lumMod val="10000"/>
                  </a:schemeClr>
                </a:solidFill>
              </a:rPr>
              <a:t>Labour</a:t>
            </a:r>
            <a:r>
              <a:rPr lang="bg-BG" altLang="bg-BG" sz="2000" b="0" dirty="0">
                <a:solidFill>
                  <a:schemeClr val="accent4">
                    <a:lumMod val="10000"/>
                  </a:schemeClr>
                </a:solidFill>
              </a:rPr>
              <a:t> </a:t>
            </a:r>
            <a:r>
              <a:rPr lang="bg-BG" altLang="bg-BG" sz="2000" b="0" dirty="0" err="1">
                <a:solidFill>
                  <a:schemeClr val="accent4">
                    <a:lumMod val="10000"/>
                  </a:schemeClr>
                </a:solidFill>
              </a:rPr>
              <a:t>scheme</a:t>
            </a:r>
            <a:r>
              <a:rPr lang="bg-BG" altLang="bg-BG" sz="2000" b="0" dirty="0">
                <a:solidFill>
                  <a:schemeClr val="accent4">
                    <a:lumMod val="10000"/>
                  </a:schemeClr>
                </a:solidFill>
              </a:rPr>
              <a:t>. </a:t>
            </a:r>
            <a:endParaRPr lang="en-US" altLang="bg-BG" sz="2000" b="0" dirty="0">
              <a:solidFill>
                <a:schemeClr val="accent4">
                  <a:lumMod val="10000"/>
                </a:schemeClr>
              </a:solidFill>
            </a:endParaRPr>
          </a:p>
          <a:p>
            <a:pPr lvl="1">
              <a:spcBef>
                <a:spcPts val="0"/>
              </a:spcBef>
            </a:pPr>
            <a:r>
              <a:rPr lang="bg-BG" altLang="bg-BG" sz="2000" b="0" dirty="0" err="1">
                <a:solidFill>
                  <a:schemeClr val="accent4">
                    <a:lumMod val="10000"/>
                  </a:schemeClr>
                </a:solidFill>
              </a:rPr>
              <a:t>By</a:t>
            </a:r>
            <a:r>
              <a:rPr lang="bg-BG" altLang="bg-BG" sz="2000" b="0" dirty="0">
                <a:solidFill>
                  <a:schemeClr val="accent4">
                    <a:lumMod val="10000"/>
                  </a:schemeClr>
                </a:solidFill>
              </a:rPr>
              <a:t> 1935, 90% of</a:t>
            </a:r>
            <a:r>
              <a:rPr lang="en-US" altLang="bg-BG" sz="2000" b="0" dirty="0">
                <a:solidFill>
                  <a:schemeClr val="accent4">
                    <a:lumMod val="10000"/>
                  </a:schemeClr>
                </a:solidFill>
              </a:rPr>
              <a:t> </a:t>
            </a:r>
            <a:r>
              <a:rPr lang="bg-BG" altLang="bg-BG" sz="2000" b="0" dirty="0" err="1">
                <a:solidFill>
                  <a:schemeClr val="accent4">
                    <a:lumMod val="10000"/>
                  </a:schemeClr>
                </a:solidFill>
              </a:rPr>
              <a:t>Denmark’s</a:t>
            </a:r>
            <a:r>
              <a:rPr lang="bg-BG" altLang="bg-BG" sz="2000" b="0" dirty="0">
                <a:solidFill>
                  <a:schemeClr val="accent4">
                    <a:lumMod val="10000"/>
                  </a:schemeClr>
                </a:solidFill>
              </a:rPr>
              <a:t> </a:t>
            </a:r>
            <a:r>
              <a:rPr lang="bg-BG" altLang="bg-BG" sz="2000" b="0" dirty="0" err="1">
                <a:solidFill>
                  <a:schemeClr val="accent4">
                    <a:lumMod val="10000"/>
                  </a:schemeClr>
                </a:solidFill>
              </a:rPr>
              <a:t>population</a:t>
            </a:r>
            <a:r>
              <a:rPr lang="bg-BG" altLang="bg-BG" sz="2000" b="0" dirty="0">
                <a:solidFill>
                  <a:schemeClr val="accent4">
                    <a:lumMod val="10000"/>
                  </a:schemeClr>
                </a:solidFill>
              </a:rPr>
              <a:t> </a:t>
            </a:r>
            <a:r>
              <a:rPr lang="bg-BG" altLang="bg-BG" sz="2000" b="0" dirty="0" err="1">
                <a:solidFill>
                  <a:schemeClr val="accent4">
                    <a:lumMod val="10000"/>
                  </a:schemeClr>
                </a:solidFill>
              </a:rPr>
              <a:t>was</a:t>
            </a:r>
            <a:r>
              <a:rPr lang="bg-BG" altLang="bg-BG" sz="2000" b="0" dirty="0">
                <a:solidFill>
                  <a:schemeClr val="accent4">
                    <a:lumMod val="10000"/>
                  </a:schemeClr>
                </a:solidFill>
              </a:rPr>
              <a:t> </a:t>
            </a:r>
            <a:r>
              <a:rPr lang="bg-BG" altLang="bg-BG" sz="2000" b="0" dirty="0" err="1">
                <a:solidFill>
                  <a:schemeClr val="accent4">
                    <a:lumMod val="10000"/>
                  </a:schemeClr>
                </a:solidFill>
              </a:rPr>
              <a:t>covered</a:t>
            </a:r>
            <a:r>
              <a:rPr lang="bg-BG" altLang="bg-BG" sz="2000" b="0" dirty="0">
                <a:solidFill>
                  <a:schemeClr val="accent4">
                    <a:lumMod val="10000"/>
                  </a:schemeClr>
                </a:solidFill>
              </a:rPr>
              <a:t> </a:t>
            </a:r>
            <a:r>
              <a:rPr lang="bg-BG" altLang="bg-BG" sz="2000" b="0" dirty="0" err="1">
                <a:solidFill>
                  <a:schemeClr val="accent4">
                    <a:lumMod val="10000"/>
                  </a:schemeClr>
                </a:solidFill>
              </a:rPr>
              <a:t>by</a:t>
            </a:r>
            <a:r>
              <a:rPr lang="bg-BG" altLang="bg-BG" sz="2000" b="0" dirty="0">
                <a:solidFill>
                  <a:schemeClr val="accent4">
                    <a:lumMod val="10000"/>
                  </a:schemeClr>
                </a:solidFill>
              </a:rPr>
              <a:t> </a:t>
            </a:r>
            <a:r>
              <a:rPr lang="bg-BG" altLang="bg-BG" sz="2000" b="0" dirty="0" err="1">
                <a:solidFill>
                  <a:schemeClr val="accent4">
                    <a:lumMod val="10000"/>
                  </a:schemeClr>
                </a:solidFill>
              </a:rPr>
              <a:t>work-related</a:t>
            </a:r>
            <a:r>
              <a:rPr lang="bg-BG" altLang="bg-BG" sz="2000" b="0" dirty="0">
                <a:solidFill>
                  <a:schemeClr val="accent4">
                    <a:lumMod val="10000"/>
                  </a:schemeClr>
                </a:solidFill>
              </a:rPr>
              <a:t> </a:t>
            </a:r>
            <a:r>
              <a:rPr lang="bg-BG" altLang="bg-BG" sz="2000" b="0" dirty="0" err="1">
                <a:solidFill>
                  <a:schemeClr val="accent4">
                    <a:lumMod val="10000"/>
                  </a:schemeClr>
                </a:solidFill>
              </a:rPr>
              <a:t>health</a:t>
            </a:r>
            <a:r>
              <a:rPr lang="bg-BG" altLang="bg-BG" sz="2000" b="0" dirty="0">
                <a:solidFill>
                  <a:schemeClr val="accent4">
                    <a:lumMod val="10000"/>
                  </a:schemeClr>
                </a:solidFill>
              </a:rPr>
              <a:t> </a:t>
            </a:r>
            <a:r>
              <a:rPr lang="bg-BG" altLang="bg-BG" sz="2000" b="0" dirty="0" err="1">
                <a:solidFill>
                  <a:schemeClr val="accent4">
                    <a:lumMod val="10000"/>
                  </a:schemeClr>
                </a:solidFill>
              </a:rPr>
              <a:t>insurance</a:t>
            </a:r>
            <a:r>
              <a:rPr lang="bg-BG" altLang="bg-BG" sz="2000" b="0" dirty="0">
                <a:solidFill>
                  <a:schemeClr val="accent4">
                    <a:lumMod val="10000"/>
                  </a:schemeClr>
                </a:solidFill>
              </a:rPr>
              <a:t>. </a:t>
            </a:r>
            <a:endParaRPr lang="en-US" altLang="bg-BG" sz="2000" b="0" dirty="0">
              <a:solidFill>
                <a:schemeClr val="accent4">
                  <a:lumMod val="10000"/>
                </a:schemeClr>
              </a:solidFill>
            </a:endParaRPr>
          </a:p>
          <a:p>
            <a:pPr lvl="1">
              <a:spcBef>
                <a:spcPts val="0"/>
              </a:spcBef>
            </a:pPr>
            <a:r>
              <a:rPr lang="en-US" altLang="bg-BG" sz="2000" b="0" dirty="0">
                <a:solidFill>
                  <a:schemeClr val="accent4">
                    <a:lumMod val="10000"/>
                  </a:schemeClr>
                </a:solidFill>
              </a:rPr>
              <a:t>I</a:t>
            </a:r>
            <a:r>
              <a:rPr lang="bg-BG" altLang="bg-BG" sz="2000" b="0" dirty="0">
                <a:solidFill>
                  <a:schemeClr val="accent4">
                    <a:lumMod val="10000"/>
                  </a:schemeClr>
                </a:solidFill>
              </a:rPr>
              <a:t>n the </a:t>
            </a:r>
            <a:r>
              <a:rPr lang="bg-BG" altLang="bg-BG" sz="2000" b="0" dirty="0" err="1">
                <a:solidFill>
                  <a:schemeClr val="accent4">
                    <a:lumMod val="10000"/>
                  </a:schemeClr>
                </a:solidFill>
              </a:rPr>
              <a:t>Netherlands</a:t>
            </a:r>
            <a:r>
              <a:rPr lang="bg-BG" altLang="bg-BG" sz="2000" b="0" dirty="0">
                <a:solidFill>
                  <a:schemeClr val="accent4">
                    <a:lumMod val="10000"/>
                  </a:schemeClr>
                </a:solidFill>
              </a:rPr>
              <a:t> </a:t>
            </a:r>
            <a:r>
              <a:rPr lang="en-US" altLang="bg-BG" sz="2000" b="0" dirty="0">
                <a:solidFill>
                  <a:schemeClr val="accent4">
                    <a:lumMod val="10000"/>
                  </a:schemeClr>
                </a:solidFill>
              </a:rPr>
              <a:t>s</a:t>
            </a:r>
            <a:r>
              <a:rPr lang="bg-BG" altLang="bg-BG" sz="2000" b="0" dirty="0" err="1">
                <a:solidFill>
                  <a:schemeClr val="accent4">
                    <a:lumMod val="10000"/>
                  </a:schemeClr>
                </a:solidFill>
              </a:rPr>
              <a:t>ocial</a:t>
            </a:r>
            <a:r>
              <a:rPr lang="bg-BG" altLang="bg-BG" sz="2000" b="0" dirty="0">
                <a:solidFill>
                  <a:schemeClr val="accent4">
                    <a:lumMod val="10000"/>
                  </a:schemeClr>
                </a:solidFill>
              </a:rPr>
              <a:t> </a:t>
            </a:r>
            <a:r>
              <a:rPr lang="bg-BG" altLang="bg-BG" sz="2000" b="0" dirty="0" err="1">
                <a:solidFill>
                  <a:schemeClr val="accent4">
                    <a:lumMod val="10000"/>
                  </a:schemeClr>
                </a:solidFill>
              </a:rPr>
              <a:t>insurance</a:t>
            </a:r>
            <a:r>
              <a:rPr lang="bg-BG" altLang="bg-BG" sz="2000" b="0" dirty="0">
                <a:solidFill>
                  <a:schemeClr val="accent4">
                    <a:lumMod val="10000"/>
                  </a:schemeClr>
                </a:solidFill>
              </a:rPr>
              <a:t> </a:t>
            </a:r>
            <a:r>
              <a:rPr lang="bg-BG" altLang="bg-BG" sz="2000" b="0" dirty="0" err="1">
                <a:solidFill>
                  <a:schemeClr val="accent4">
                    <a:lumMod val="10000"/>
                  </a:schemeClr>
                </a:solidFill>
              </a:rPr>
              <a:t>was</a:t>
            </a:r>
            <a:r>
              <a:rPr lang="en-US" altLang="bg-BG" sz="2000" b="0" dirty="0">
                <a:solidFill>
                  <a:schemeClr val="accent4">
                    <a:lumMod val="10000"/>
                  </a:schemeClr>
                </a:solidFill>
              </a:rPr>
              <a:t> </a:t>
            </a:r>
            <a:r>
              <a:rPr lang="bg-BG" altLang="bg-BG" sz="2000" b="0" dirty="0" err="1">
                <a:solidFill>
                  <a:schemeClr val="accent4">
                    <a:lumMod val="10000"/>
                  </a:schemeClr>
                </a:solidFill>
              </a:rPr>
              <a:t>introduced</a:t>
            </a:r>
            <a:r>
              <a:rPr lang="bg-BG" altLang="bg-BG" sz="2000" b="0" dirty="0">
                <a:solidFill>
                  <a:schemeClr val="accent4">
                    <a:lumMod val="10000"/>
                  </a:schemeClr>
                </a:solidFill>
              </a:rPr>
              <a:t> </a:t>
            </a:r>
            <a:r>
              <a:rPr lang="bg-BG" altLang="bg-BG" sz="2000" b="0" dirty="0" err="1">
                <a:solidFill>
                  <a:schemeClr val="accent4">
                    <a:lumMod val="10000"/>
                  </a:schemeClr>
                </a:solidFill>
              </a:rPr>
              <a:t>during</a:t>
            </a:r>
            <a:r>
              <a:rPr lang="bg-BG" altLang="bg-BG" sz="2000" b="0" dirty="0">
                <a:solidFill>
                  <a:schemeClr val="accent4">
                    <a:lumMod val="10000"/>
                  </a:schemeClr>
                </a:solidFill>
              </a:rPr>
              <a:t> the </a:t>
            </a:r>
            <a:r>
              <a:rPr lang="bg-BG" altLang="bg-BG" sz="2000" b="0" dirty="0" err="1">
                <a:solidFill>
                  <a:schemeClr val="accent4">
                    <a:lumMod val="10000"/>
                  </a:schemeClr>
                </a:solidFill>
              </a:rPr>
              <a:t>Second</a:t>
            </a:r>
            <a:r>
              <a:rPr lang="bg-BG" altLang="bg-BG" sz="2000" b="0" dirty="0">
                <a:solidFill>
                  <a:schemeClr val="accent4">
                    <a:lumMod val="10000"/>
                  </a:schemeClr>
                </a:solidFill>
              </a:rPr>
              <a:t> World </a:t>
            </a:r>
            <a:r>
              <a:rPr lang="bg-BG" altLang="bg-BG" sz="2000" b="0" dirty="0" err="1" smtClean="0">
                <a:solidFill>
                  <a:schemeClr val="accent4">
                    <a:lumMod val="10000"/>
                  </a:schemeClr>
                </a:solidFill>
              </a:rPr>
              <a:t>War</a:t>
            </a:r>
            <a:r>
              <a:rPr lang="en-US" altLang="bg-BG" sz="2000" b="0" dirty="0" smtClean="0">
                <a:solidFill>
                  <a:schemeClr val="accent4">
                    <a:lumMod val="10000"/>
                  </a:schemeClr>
                </a:solidFill>
              </a:rPr>
              <a:t>.</a:t>
            </a:r>
            <a:endParaRPr lang="bg-BG" altLang="bg-BG" sz="2000" b="0" dirty="0">
              <a:solidFill>
                <a:schemeClr val="accent4">
                  <a:lumMod val="10000"/>
                </a:schemeClr>
              </a:solidFill>
            </a:endParaRPr>
          </a:p>
          <a:p>
            <a:pPr lvl="1">
              <a:lnSpc>
                <a:spcPct val="120000"/>
              </a:lnSpc>
              <a:buFontTx/>
              <a:buNone/>
            </a:pPr>
            <a:endParaRPr lang="bg-BG" altLang="bg-BG" sz="2400" b="0" dirty="0">
              <a:solidFill>
                <a:schemeClr val="accent4">
                  <a:lumMod val="10000"/>
                </a:schemeClr>
              </a:solidFill>
            </a:endParaRPr>
          </a:p>
        </p:txBody>
      </p:sp>
      <p:sp>
        <p:nvSpPr>
          <p:cNvPr id="7"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 evolution</a:t>
            </a:r>
            <a:endParaRPr lang="bg-BG" altLang="bg-BG" b="1" kern="0" dirty="0">
              <a:solidFill>
                <a:srgbClr val="FFFF00"/>
              </a:solidFill>
            </a:endParaRPr>
          </a:p>
        </p:txBody>
      </p:sp>
    </p:spTree>
    <p:extLst>
      <p:ext uri="{BB962C8B-B14F-4D97-AF65-F5344CB8AC3E}">
        <p14:creationId xmlns:p14="http://schemas.microsoft.com/office/powerpoint/2010/main" val="411860058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CA545FD4-CD3B-46AD-9F25-5DCC610DF26B}" type="slidenum">
              <a:rPr lang="bg-BG" altLang="bg-BG"/>
              <a:pPr/>
              <a:t>18</a:t>
            </a:fld>
            <a:endParaRPr lang="bg-BG" altLang="bg-BG"/>
          </a:p>
        </p:txBody>
      </p:sp>
      <p:sp>
        <p:nvSpPr>
          <p:cNvPr id="149507" name="Rectangle 3"/>
          <p:cNvSpPr>
            <a:spLocks noGrp="1" noChangeArrowheads="1"/>
          </p:cNvSpPr>
          <p:nvPr>
            <p:ph type="body" idx="1"/>
          </p:nvPr>
        </p:nvSpPr>
        <p:spPr/>
        <p:txBody>
          <a:bodyPr/>
          <a:lstStyle/>
          <a:p>
            <a:pPr marL="514350" indent="-514350">
              <a:lnSpc>
                <a:spcPct val="110000"/>
              </a:lnSpc>
              <a:buFont typeface="+mj-lt"/>
              <a:buAutoNum type="arabicPeriod"/>
            </a:pPr>
            <a:r>
              <a:rPr lang="bg-BG" altLang="bg-BG" b="0" dirty="0" smtClean="0">
                <a:solidFill>
                  <a:srgbClr val="CC0000"/>
                </a:solidFill>
                <a:effectLst>
                  <a:outerShdw blurRad="38100" dist="38100" dir="2700000" algn="tl">
                    <a:srgbClr val="000000"/>
                  </a:outerShdw>
                </a:effectLst>
              </a:rPr>
              <a:t>The </a:t>
            </a:r>
            <a:r>
              <a:rPr lang="bg-BG" altLang="bg-BG" b="0" dirty="0" err="1">
                <a:solidFill>
                  <a:srgbClr val="CC0000"/>
                </a:solidFill>
                <a:effectLst>
                  <a:outerShdw blurRad="38100" dist="38100" dir="2700000" algn="tl">
                    <a:srgbClr val="000000"/>
                  </a:outerShdw>
                </a:effectLst>
              </a:rPr>
              <a:t>first</a:t>
            </a:r>
            <a:r>
              <a:rPr lang="bg-BG" altLang="bg-BG" b="0" dirty="0">
                <a:solidFill>
                  <a:srgbClr val="CC0000"/>
                </a:solidFill>
                <a:effectLst>
                  <a:outerShdw blurRad="38100" dist="38100" dir="2700000" algn="tl">
                    <a:srgbClr val="000000"/>
                  </a:outerShdw>
                </a:effectLst>
              </a:rPr>
              <a:t> </a:t>
            </a:r>
            <a:r>
              <a:rPr lang="bg-BG" altLang="bg-BG" b="0" dirty="0" err="1">
                <a:solidFill>
                  <a:srgbClr val="CC0000"/>
                </a:solidFill>
                <a:effectLst>
                  <a:outerShdw blurRad="38100" dist="38100" dir="2700000" algn="tl">
                    <a:srgbClr val="000000"/>
                  </a:outerShdw>
                </a:effectLst>
              </a:rPr>
              <a:t>generation</a:t>
            </a:r>
            <a:r>
              <a:rPr lang="bg-BG" altLang="bg-BG" b="0" dirty="0">
                <a:solidFill>
                  <a:srgbClr val="333399"/>
                </a:solidFill>
              </a:rPr>
              <a:t> </a:t>
            </a:r>
            <a:r>
              <a:rPr lang="en-US" altLang="bg-BG" b="0" dirty="0">
                <a:solidFill>
                  <a:srgbClr val="CC0000"/>
                </a:solidFill>
                <a:effectLst>
                  <a:outerShdw blurRad="38100" dist="38100" dir="2700000" algn="tl">
                    <a:srgbClr val="000000"/>
                  </a:outerShdw>
                </a:effectLst>
              </a:rPr>
              <a:t>of reforms</a:t>
            </a:r>
            <a:r>
              <a:rPr lang="en-US" altLang="bg-BG" b="0" dirty="0">
                <a:solidFill>
                  <a:srgbClr val="333399"/>
                </a:solidFill>
                <a:effectLst>
                  <a:outerShdw blurRad="38100" dist="38100" dir="2700000" algn="tl">
                    <a:srgbClr val="000000"/>
                  </a:outerShdw>
                </a:effectLst>
              </a:rPr>
              <a:t> -</a:t>
            </a:r>
            <a:r>
              <a:rPr lang="en-US" altLang="bg-BG" b="0" dirty="0">
                <a:solidFill>
                  <a:srgbClr val="333399"/>
                </a:solidFill>
              </a:rPr>
              <a:t> </a:t>
            </a:r>
            <a:r>
              <a:rPr lang="bg-BG" altLang="bg-BG" b="0" dirty="0">
                <a:solidFill>
                  <a:srgbClr val="CC0000"/>
                </a:solidFill>
                <a:effectLst>
                  <a:outerShdw blurRad="38100" dist="38100" dir="2700000" algn="tl">
                    <a:srgbClr val="000000"/>
                  </a:outerShdw>
                </a:effectLst>
              </a:rPr>
              <a:t>the </a:t>
            </a:r>
            <a:r>
              <a:rPr lang="bg-BG" altLang="bg-BG" b="0" dirty="0" err="1">
                <a:solidFill>
                  <a:srgbClr val="CC0000"/>
                </a:solidFill>
                <a:effectLst>
                  <a:outerShdw blurRad="38100" dist="38100" dir="2700000" algn="tl">
                    <a:srgbClr val="000000"/>
                  </a:outerShdw>
                </a:effectLst>
              </a:rPr>
              <a:t>founding</a:t>
            </a:r>
            <a:r>
              <a:rPr lang="bg-BG" altLang="bg-BG" b="0" dirty="0">
                <a:solidFill>
                  <a:srgbClr val="CC0000"/>
                </a:solidFill>
                <a:effectLst>
                  <a:outerShdw blurRad="38100" dist="38100" dir="2700000" algn="tl">
                    <a:srgbClr val="000000"/>
                  </a:outerShdw>
                </a:effectLst>
              </a:rPr>
              <a:t> of </a:t>
            </a:r>
            <a:r>
              <a:rPr lang="bg-BG" altLang="bg-BG" b="0" dirty="0" err="1">
                <a:solidFill>
                  <a:srgbClr val="CC0000"/>
                </a:solidFill>
                <a:effectLst>
                  <a:outerShdw blurRad="38100" dist="38100" dir="2700000" algn="tl">
                    <a:srgbClr val="000000"/>
                  </a:outerShdw>
                </a:effectLst>
              </a:rPr>
              <a:t>national</a:t>
            </a:r>
            <a:r>
              <a:rPr lang="bg-BG" altLang="bg-BG" b="0" dirty="0">
                <a:solidFill>
                  <a:srgbClr val="CC0000"/>
                </a:solidFill>
                <a:effectLst>
                  <a:outerShdw blurRad="38100" dist="38100" dir="2700000" algn="tl">
                    <a:srgbClr val="000000"/>
                  </a:outerShdw>
                </a:effectLst>
              </a:rPr>
              <a:t> </a:t>
            </a:r>
            <a:r>
              <a:rPr lang="bg-BG" altLang="bg-BG" b="0" dirty="0" err="1">
                <a:solidFill>
                  <a:srgbClr val="CC0000"/>
                </a:solidFill>
                <a:effectLst>
                  <a:outerShdw blurRad="38100" dist="38100" dir="2700000" algn="tl">
                    <a:srgbClr val="000000"/>
                  </a:outerShdw>
                </a:effectLst>
              </a:rPr>
              <a:t>health</a:t>
            </a:r>
            <a:r>
              <a:rPr lang="bg-BG" altLang="bg-BG" b="0" dirty="0">
                <a:solidFill>
                  <a:srgbClr val="CC0000"/>
                </a:solidFill>
                <a:effectLst>
                  <a:outerShdw blurRad="38100" dist="38100" dir="2700000" algn="tl">
                    <a:srgbClr val="000000"/>
                  </a:outerShdw>
                </a:effectLst>
              </a:rPr>
              <a:t> </a:t>
            </a:r>
            <a:r>
              <a:rPr lang="bg-BG" altLang="bg-BG" b="0" dirty="0" err="1">
                <a:solidFill>
                  <a:srgbClr val="CC0000"/>
                </a:solidFill>
                <a:effectLst>
                  <a:outerShdw blurRad="38100" dist="38100" dir="2700000" algn="tl">
                    <a:srgbClr val="000000"/>
                  </a:outerShdw>
                </a:effectLst>
              </a:rPr>
              <a:t>care</a:t>
            </a:r>
            <a:r>
              <a:rPr lang="bg-BG" altLang="bg-BG" b="0" dirty="0">
                <a:solidFill>
                  <a:srgbClr val="CC0000"/>
                </a:solidFill>
                <a:effectLst>
                  <a:outerShdw blurRad="38100" dist="38100" dir="2700000" algn="tl">
                    <a:srgbClr val="000000"/>
                  </a:outerShdw>
                </a:effectLst>
              </a:rPr>
              <a:t> </a:t>
            </a:r>
            <a:r>
              <a:rPr lang="bg-BG" altLang="bg-BG" b="0" dirty="0" err="1">
                <a:solidFill>
                  <a:srgbClr val="CC0000"/>
                </a:solidFill>
                <a:effectLst>
                  <a:outerShdw blurRad="38100" dist="38100" dir="2700000" algn="tl">
                    <a:srgbClr val="000000"/>
                  </a:outerShdw>
                </a:effectLst>
              </a:rPr>
              <a:t>systems</a:t>
            </a:r>
            <a:r>
              <a:rPr lang="bg-BG" altLang="bg-BG" b="0" dirty="0">
                <a:solidFill>
                  <a:srgbClr val="CC0000"/>
                </a:solidFill>
                <a:effectLst>
                  <a:outerShdw blurRad="38100" dist="38100" dir="2700000" algn="tl">
                    <a:srgbClr val="000000"/>
                  </a:outerShdw>
                </a:effectLst>
              </a:rPr>
              <a:t>,</a:t>
            </a:r>
            <a:r>
              <a:rPr lang="en-US" altLang="bg-BG" b="0" dirty="0">
                <a:solidFill>
                  <a:srgbClr val="CC0000"/>
                </a:solidFill>
                <a:effectLst>
                  <a:outerShdw blurRad="38100" dist="38100" dir="2700000" algn="tl">
                    <a:srgbClr val="000000"/>
                  </a:outerShdw>
                </a:effectLst>
              </a:rPr>
              <a:t> </a:t>
            </a:r>
            <a:r>
              <a:rPr lang="bg-BG" altLang="bg-BG" b="0" dirty="0" err="1">
                <a:solidFill>
                  <a:srgbClr val="CC0000"/>
                </a:solidFill>
                <a:effectLst>
                  <a:outerShdw blurRad="38100" dist="38100" dir="2700000" algn="tl">
                    <a:srgbClr val="000000"/>
                  </a:outerShdw>
                </a:effectLst>
              </a:rPr>
              <a:t>and</a:t>
            </a:r>
            <a:r>
              <a:rPr lang="bg-BG" altLang="bg-BG" b="0" dirty="0">
                <a:solidFill>
                  <a:srgbClr val="CC0000"/>
                </a:solidFill>
                <a:effectLst>
                  <a:outerShdw blurRad="38100" dist="38100" dir="2700000" algn="tl">
                    <a:srgbClr val="000000"/>
                  </a:outerShdw>
                </a:effectLst>
              </a:rPr>
              <a:t> the </a:t>
            </a:r>
            <a:r>
              <a:rPr lang="bg-BG" altLang="bg-BG" b="0" dirty="0" err="1">
                <a:solidFill>
                  <a:srgbClr val="CC0000"/>
                </a:solidFill>
                <a:effectLst>
                  <a:outerShdw blurRad="38100" dist="38100" dir="2700000" algn="tl">
                    <a:srgbClr val="000000"/>
                  </a:outerShdw>
                </a:effectLst>
              </a:rPr>
              <a:t>extension</a:t>
            </a:r>
            <a:r>
              <a:rPr lang="bg-BG" altLang="bg-BG" b="0" dirty="0">
                <a:solidFill>
                  <a:srgbClr val="CC0000"/>
                </a:solidFill>
                <a:effectLst>
                  <a:outerShdw blurRad="38100" dist="38100" dir="2700000" algn="tl">
                    <a:srgbClr val="000000"/>
                  </a:outerShdw>
                </a:effectLst>
              </a:rPr>
              <a:t> of </a:t>
            </a:r>
            <a:r>
              <a:rPr lang="bg-BG" altLang="bg-BG" b="0" dirty="0" err="1">
                <a:solidFill>
                  <a:srgbClr val="CC0000"/>
                </a:solidFill>
                <a:effectLst>
                  <a:outerShdw blurRad="38100" dist="38100" dir="2700000" algn="tl">
                    <a:srgbClr val="000000"/>
                  </a:outerShdw>
                </a:effectLst>
              </a:rPr>
              <a:t>social</a:t>
            </a:r>
            <a:r>
              <a:rPr lang="bg-BG" altLang="bg-BG" b="0" dirty="0">
                <a:solidFill>
                  <a:srgbClr val="CC0000"/>
                </a:solidFill>
                <a:effectLst>
                  <a:outerShdw blurRad="38100" dist="38100" dir="2700000" algn="tl">
                    <a:srgbClr val="000000"/>
                  </a:outerShdw>
                </a:effectLst>
              </a:rPr>
              <a:t> </a:t>
            </a:r>
            <a:r>
              <a:rPr lang="bg-BG" altLang="bg-BG" b="0" dirty="0" err="1">
                <a:solidFill>
                  <a:srgbClr val="CC0000"/>
                </a:solidFill>
                <a:effectLst>
                  <a:outerShdw blurRad="38100" dist="38100" dir="2700000" algn="tl">
                    <a:srgbClr val="000000"/>
                  </a:outerShdw>
                </a:effectLst>
              </a:rPr>
              <a:t>insurance</a:t>
            </a:r>
            <a:r>
              <a:rPr lang="bg-BG" altLang="bg-BG" b="0" dirty="0">
                <a:solidFill>
                  <a:srgbClr val="CC0000"/>
                </a:solidFill>
                <a:effectLst>
                  <a:outerShdw blurRad="38100" dist="38100" dir="2700000" algn="tl">
                    <a:srgbClr val="000000"/>
                  </a:outerShdw>
                </a:effectLst>
              </a:rPr>
              <a:t> </a:t>
            </a:r>
            <a:r>
              <a:rPr lang="bg-BG" altLang="bg-BG" b="0" dirty="0" err="1">
                <a:solidFill>
                  <a:srgbClr val="CC0000"/>
                </a:solidFill>
                <a:effectLst>
                  <a:outerShdw blurRad="38100" dist="38100" dir="2700000" algn="tl">
                    <a:srgbClr val="000000"/>
                  </a:outerShdw>
                </a:effectLst>
              </a:rPr>
              <a:t>systems</a:t>
            </a:r>
            <a:r>
              <a:rPr lang="bg-BG" altLang="bg-BG" b="0" dirty="0">
                <a:solidFill>
                  <a:srgbClr val="CC0000"/>
                </a:solidFill>
                <a:effectLst>
                  <a:outerShdw blurRad="38100" dist="38100" dir="2700000" algn="tl">
                    <a:srgbClr val="000000"/>
                  </a:outerShdw>
                </a:effectLst>
              </a:rPr>
              <a:t>,</a:t>
            </a:r>
            <a:r>
              <a:rPr lang="bg-BG" altLang="bg-BG" b="0" dirty="0">
                <a:solidFill>
                  <a:srgbClr val="333399"/>
                </a:solidFill>
              </a:rPr>
              <a:t> </a:t>
            </a:r>
            <a:r>
              <a:rPr lang="bg-BG" altLang="bg-BG" b="0" dirty="0" err="1">
                <a:solidFill>
                  <a:schemeClr val="accent4">
                    <a:lumMod val="10000"/>
                  </a:schemeClr>
                </a:solidFill>
              </a:rPr>
              <a:t>mostly</a:t>
            </a:r>
            <a:r>
              <a:rPr lang="bg-BG" altLang="bg-BG" b="0" dirty="0">
                <a:solidFill>
                  <a:schemeClr val="accent4">
                    <a:lumMod val="10000"/>
                  </a:schemeClr>
                </a:solidFill>
              </a:rPr>
              <a:t> in the</a:t>
            </a:r>
            <a:r>
              <a:rPr lang="en-US" altLang="bg-BG" b="0" dirty="0">
                <a:solidFill>
                  <a:schemeClr val="accent4">
                    <a:lumMod val="10000"/>
                  </a:schemeClr>
                </a:solidFill>
              </a:rPr>
              <a:t> </a:t>
            </a:r>
            <a:r>
              <a:rPr lang="bg-BG" altLang="bg-BG" b="0" dirty="0">
                <a:solidFill>
                  <a:schemeClr val="accent4">
                    <a:lumMod val="10000"/>
                  </a:schemeClr>
                </a:solidFill>
              </a:rPr>
              <a:t>1940s </a:t>
            </a:r>
            <a:r>
              <a:rPr lang="bg-BG" altLang="bg-BG" b="0" dirty="0" err="1">
                <a:solidFill>
                  <a:schemeClr val="accent4">
                    <a:lumMod val="10000"/>
                  </a:schemeClr>
                </a:solidFill>
              </a:rPr>
              <a:t>and</a:t>
            </a:r>
            <a:r>
              <a:rPr lang="bg-BG" altLang="bg-BG" b="0" dirty="0">
                <a:solidFill>
                  <a:schemeClr val="accent4">
                    <a:lumMod val="10000"/>
                  </a:schemeClr>
                </a:solidFill>
              </a:rPr>
              <a:t> 1950s in </a:t>
            </a:r>
            <a:r>
              <a:rPr lang="bg-BG" altLang="bg-BG" b="0" dirty="0" err="1">
                <a:solidFill>
                  <a:schemeClr val="accent4">
                    <a:lumMod val="10000"/>
                  </a:schemeClr>
                </a:solidFill>
              </a:rPr>
              <a:t>richer</a:t>
            </a:r>
            <a:r>
              <a:rPr lang="bg-BG" altLang="bg-BG" b="0" dirty="0">
                <a:solidFill>
                  <a:schemeClr val="accent4">
                    <a:lumMod val="10000"/>
                  </a:schemeClr>
                </a:solidFill>
              </a:rPr>
              <a:t> </a:t>
            </a:r>
            <a:r>
              <a:rPr lang="bg-BG" altLang="bg-BG" b="0" dirty="0" err="1">
                <a:solidFill>
                  <a:schemeClr val="accent4">
                    <a:lumMod val="10000"/>
                  </a:schemeClr>
                </a:solidFill>
              </a:rPr>
              <a:t>countries</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later</a:t>
            </a:r>
            <a:r>
              <a:rPr lang="bg-BG" altLang="bg-BG" b="0" dirty="0">
                <a:solidFill>
                  <a:schemeClr val="accent4">
                    <a:lumMod val="10000"/>
                  </a:schemeClr>
                </a:solidFill>
              </a:rPr>
              <a:t> in </a:t>
            </a:r>
            <a:r>
              <a:rPr lang="bg-BG" altLang="bg-BG" b="0" dirty="0" err="1">
                <a:solidFill>
                  <a:schemeClr val="accent4">
                    <a:lumMod val="10000"/>
                  </a:schemeClr>
                </a:solidFill>
              </a:rPr>
              <a:t>poorer</a:t>
            </a:r>
            <a:r>
              <a:rPr lang="bg-BG" altLang="bg-BG" b="0" dirty="0">
                <a:solidFill>
                  <a:schemeClr val="accent4">
                    <a:lumMod val="10000"/>
                  </a:schemeClr>
                </a:solidFill>
              </a:rPr>
              <a:t> </a:t>
            </a:r>
            <a:r>
              <a:rPr lang="bg-BG" altLang="bg-BG" b="0" dirty="0" err="1">
                <a:solidFill>
                  <a:schemeClr val="accent4">
                    <a:lumMod val="10000"/>
                  </a:schemeClr>
                </a:solidFill>
              </a:rPr>
              <a:t>countries</a:t>
            </a:r>
            <a:r>
              <a:rPr lang="en-US" altLang="bg-BG" b="0" dirty="0" smtClean="0">
                <a:solidFill>
                  <a:schemeClr val="accent4">
                    <a:lumMod val="10000"/>
                  </a:schemeClr>
                </a:solidFill>
              </a:rPr>
              <a:t>.</a:t>
            </a:r>
          </a:p>
          <a:p>
            <a:pPr lvl="1">
              <a:lnSpc>
                <a:spcPct val="90000"/>
              </a:lnSpc>
            </a:pPr>
            <a:r>
              <a:rPr lang="bg-BG" altLang="bg-BG" b="0" dirty="0" err="1">
                <a:solidFill>
                  <a:schemeClr val="accent4">
                    <a:lumMod val="10000"/>
                  </a:schemeClr>
                </a:solidFill>
              </a:rPr>
              <a:t>health</a:t>
            </a:r>
            <a:r>
              <a:rPr lang="bg-BG" altLang="bg-BG" b="0" dirty="0">
                <a:solidFill>
                  <a:schemeClr val="accent4">
                    <a:lumMod val="10000"/>
                  </a:schemeClr>
                </a:solidFill>
              </a:rPr>
              <a:t> </a:t>
            </a:r>
            <a:r>
              <a:rPr lang="bg-BG" altLang="bg-BG" b="0" dirty="0" err="1">
                <a:solidFill>
                  <a:schemeClr val="accent4">
                    <a:lumMod val="10000"/>
                  </a:schemeClr>
                </a:solidFill>
              </a:rPr>
              <a:t>services</a:t>
            </a:r>
            <a:r>
              <a:rPr lang="bg-BG" altLang="bg-BG" b="0" dirty="0">
                <a:solidFill>
                  <a:schemeClr val="accent4">
                    <a:lumMod val="10000"/>
                  </a:schemeClr>
                </a:solidFill>
              </a:rPr>
              <a:t> </a:t>
            </a:r>
            <a:r>
              <a:rPr lang="bg-BG" altLang="bg-BG" b="0" dirty="0" err="1">
                <a:solidFill>
                  <a:schemeClr val="accent4">
                    <a:lumMod val="10000"/>
                  </a:schemeClr>
                </a:solidFill>
              </a:rPr>
              <a:t>still</a:t>
            </a:r>
            <a:r>
              <a:rPr lang="bg-BG" altLang="bg-BG" b="0" dirty="0">
                <a:solidFill>
                  <a:schemeClr val="accent4">
                    <a:lumMod val="10000"/>
                  </a:schemeClr>
                </a:solidFill>
              </a:rPr>
              <a:t> were used </a:t>
            </a:r>
            <a:r>
              <a:rPr lang="bg-BG" altLang="bg-BG" b="0" dirty="0" err="1">
                <a:solidFill>
                  <a:schemeClr val="accent4">
                    <a:lumMod val="10000"/>
                  </a:schemeClr>
                </a:solidFill>
              </a:rPr>
              <a:t>mo</a:t>
            </a:r>
            <a:r>
              <a:rPr lang="en-US" altLang="bg-BG" b="0" dirty="0" err="1">
                <a:solidFill>
                  <a:schemeClr val="accent4">
                    <a:lumMod val="10000"/>
                  </a:schemeClr>
                </a:solidFill>
              </a:rPr>
              <a:t>stly</a:t>
            </a:r>
            <a:r>
              <a:rPr lang="bg-BG" altLang="bg-BG" b="0" dirty="0">
                <a:solidFill>
                  <a:schemeClr val="accent4">
                    <a:lumMod val="10000"/>
                  </a:schemeClr>
                </a:solidFill>
              </a:rPr>
              <a:t> </a:t>
            </a:r>
            <a:r>
              <a:rPr lang="bg-BG" altLang="bg-BG" b="0" dirty="0" err="1">
                <a:solidFill>
                  <a:schemeClr val="accent4">
                    <a:lumMod val="10000"/>
                  </a:schemeClr>
                </a:solidFill>
              </a:rPr>
              <a:t>by</a:t>
            </a:r>
            <a:r>
              <a:rPr lang="bg-BG" altLang="bg-BG" b="0" dirty="0">
                <a:solidFill>
                  <a:schemeClr val="accent4">
                    <a:lumMod val="10000"/>
                  </a:schemeClr>
                </a:solidFill>
              </a:rPr>
              <a:t> the </a:t>
            </a:r>
            <a:r>
              <a:rPr lang="bg-BG" altLang="bg-BG" b="0" dirty="0" err="1">
                <a:solidFill>
                  <a:schemeClr val="accent4">
                    <a:lumMod val="10000"/>
                  </a:schemeClr>
                </a:solidFill>
              </a:rPr>
              <a:t>better-off</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efforts</a:t>
            </a:r>
            <a:r>
              <a:rPr lang="bg-BG" altLang="bg-BG" b="0" dirty="0">
                <a:solidFill>
                  <a:schemeClr val="accent4">
                    <a:lumMod val="10000"/>
                  </a:schemeClr>
                </a:solidFill>
              </a:rPr>
              <a:t> to </a:t>
            </a:r>
            <a:r>
              <a:rPr lang="bg-BG" altLang="bg-BG" b="0" dirty="0" err="1">
                <a:solidFill>
                  <a:schemeClr val="accent4">
                    <a:lumMod val="10000"/>
                  </a:schemeClr>
                </a:solidFill>
              </a:rPr>
              <a:t>reach</a:t>
            </a:r>
            <a:r>
              <a:rPr lang="en-US" altLang="bg-BG" b="0" dirty="0">
                <a:solidFill>
                  <a:schemeClr val="accent4">
                    <a:lumMod val="10000"/>
                  </a:schemeClr>
                </a:solidFill>
              </a:rPr>
              <a:t> </a:t>
            </a:r>
            <a:r>
              <a:rPr lang="bg-BG" altLang="bg-BG" b="0" dirty="0">
                <a:solidFill>
                  <a:schemeClr val="accent4">
                    <a:lumMod val="10000"/>
                  </a:schemeClr>
                </a:solidFill>
              </a:rPr>
              <a:t>the </a:t>
            </a:r>
            <a:r>
              <a:rPr lang="bg-BG" altLang="bg-BG" b="0" dirty="0" err="1">
                <a:solidFill>
                  <a:schemeClr val="accent4">
                    <a:lumMod val="10000"/>
                  </a:schemeClr>
                </a:solidFill>
              </a:rPr>
              <a:t>poor</a:t>
            </a:r>
            <a:r>
              <a:rPr lang="bg-BG" altLang="bg-BG" b="0" dirty="0">
                <a:solidFill>
                  <a:schemeClr val="accent4">
                    <a:lumMod val="10000"/>
                  </a:schemeClr>
                </a:solidFill>
              </a:rPr>
              <a:t> were </a:t>
            </a:r>
            <a:r>
              <a:rPr lang="bg-BG" altLang="bg-BG" b="0" dirty="0" err="1">
                <a:solidFill>
                  <a:schemeClr val="accent4">
                    <a:lumMod val="10000"/>
                  </a:schemeClr>
                </a:solidFill>
              </a:rPr>
              <a:t>often</a:t>
            </a:r>
            <a:r>
              <a:rPr lang="bg-BG" altLang="bg-BG" b="0" dirty="0">
                <a:solidFill>
                  <a:schemeClr val="accent4">
                    <a:lumMod val="10000"/>
                  </a:schemeClr>
                </a:solidFill>
              </a:rPr>
              <a:t> </a:t>
            </a:r>
            <a:r>
              <a:rPr lang="bg-BG" altLang="bg-BG" b="0" dirty="0" err="1">
                <a:solidFill>
                  <a:schemeClr val="accent4">
                    <a:lumMod val="10000"/>
                  </a:schemeClr>
                </a:solidFill>
              </a:rPr>
              <a:t>incomplete</a:t>
            </a:r>
            <a:r>
              <a:rPr lang="bg-BG" altLang="bg-BG" b="0" dirty="0">
                <a:solidFill>
                  <a:schemeClr val="accent4">
                    <a:lumMod val="10000"/>
                  </a:schemeClr>
                </a:solidFill>
              </a:rPr>
              <a:t>. </a:t>
            </a:r>
            <a:endParaRPr lang="en-US" altLang="bg-BG" b="0" dirty="0">
              <a:solidFill>
                <a:schemeClr val="accent4">
                  <a:lumMod val="10000"/>
                </a:schemeClr>
              </a:solidFill>
            </a:endParaRPr>
          </a:p>
          <a:p>
            <a:pPr lvl="1">
              <a:lnSpc>
                <a:spcPct val="90000"/>
              </a:lnSpc>
            </a:pPr>
            <a:r>
              <a:rPr lang="bg-BG" altLang="bg-BG" b="0" dirty="0" err="1" smtClean="0">
                <a:solidFill>
                  <a:schemeClr val="accent4">
                    <a:lumMod val="10000"/>
                  </a:schemeClr>
                </a:solidFill>
              </a:rPr>
              <a:t>need</a:t>
            </a:r>
            <a:r>
              <a:rPr lang="bg-BG" altLang="bg-BG" b="0" dirty="0" smtClean="0">
                <a:solidFill>
                  <a:schemeClr val="accent4">
                    <a:lumMod val="10000"/>
                  </a:schemeClr>
                </a:solidFill>
              </a:rPr>
              <a:t> </a:t>
            </a:r>
            <a:r>
              <a:rPr lang="bg-BG" altLang="bg-BG" b="0" dirty="0" err="1">
                <a:solidFill>
                  <a:schemeClr val="accent4">
                    <a:lumMod val="10000"/>
                  </a:schemeClr>
                </a:solidFill>
              </a:rPr>
              <a:t>for</a:t>
            </a:r>
            <a:r>
              <a:rPr lang="bg-BG" altLang="bg-BG" b="0" dirty="0">
                <a:solidFill>
                  <a:schemeClr val="accent4">
                    <a:lumMod val="10000"/>
                  </a:schemeClr>
                </a:solidFill>
              </a:rPr>
              <a:t> </a:t>
            </a:r>
            <a:r>
              <a:rPr lang="bg-BG" altLang="bg-BG" b="0" dirty="0" err="1">
                <a:solidFill>
                  <a:schemeClr val="accent4">
                    <a:lumMod val="10000"/>
                  </a:schemeClr>
                </a:solidFill>
              </a:rPr>
              <a:t>radical</a:t>
            </a:r>
            <a:r>
              <a:rPr lang="bg-BG" altLang="bg-BG" b="0" dirty="0">
                <a:solidFill>
                  <a:schemeClr val="accent4">
                    <a:lumMod val="10000"/>
                  </a:schemeClr>
                </a:solidFill>
              </a:rPr>
              <a:t> </a:t>
            </a:r>
            <a:r>
              <a:rPr lang="bg-BG" altLang="bg-BG" b="0" dirty="0" err="1">
                <a:solidFill>
                  <a:schemeClr val="accent4">
                    <a:lumMod val="10000"/>
                  </a:schemeClr>
                </a:solidFill>
              </a:rPr>
              <a:t>change</a:t>
            </a:r>
            <a:r>
              <a:rPr lang="bg-BG" altLang="bg-BG" b="0" dirty="0">
                <a:solidFill>
                  <a:schemeClr val="accent4">
                    <a:lumMod val="10000"/>
                  </a:schemeClr>
                </a:solidFill>
              </a:rPr>
              <a:t> </a:t>
            </a:r>
            <a:r>
              <a:rPr lang="bg-BG" altLang="bg-BG" b="0" dirty="0" err="1">
                <a:solidFill>
                  <a:schemeClr val="accent4">
                    <a:lumMod val="10000"/>
                  </a:schemeClr>
                </a:solidFill>
              </a:rPr>
              <a:t>that</a:t>
            </a:r>
            <a:r>
              <a:rPr lang="bg-BG" altLang="bg-BG" b="0" dirty="0">
                <a:solidFill>
                  <a:schemeClr val="accent4">
                    <a:lumMod val="10000"/>
                  </a:schemeClr>
                </a:solidFill>
              </a:rPr>
              <a:t> </a:t>
            </a:r>
            <a:r>
              <a:rPr lang="bg-BG" altLang="bg-BG" b="0" dirty="0" err="1">
                <a:solidFill>
                  <a:schemeClr val="accent4">
                    <a:lumMod val="10000"/>
                  </a:schemeClr>
                </a:solidFill>
              </a:rPr>
              <a:t>would</a:t>
            </a:r>
            <a:r>
              <a:rPr lang="bg-BG" altLang="bg-BG" b="0" dirty="0">
                <a:solidFill>
                  <a:schemeClr val="accent4">
                    <a:lumMod val="10000"/>
                  </a:schemeClr>
                </a:solidFill>
              </a:rPr>
              <a:t> </a:t>
            </a:r>
            <a:r>
              <a:rPr lang="bg-BG" altLang="bg-BG" b="0" dirty="0" err="1">
                <a:solidFill>
                  <a:schemeClr val="accent4">
                    <a:lumMod val="10000"/>
                  </a:schemeClr>
                </a:solidFill>
              </a:rPr>
              <a:t>make</a:t>
            </a:r>
            <a:r>
              <a:rPr lang="bg-BG" altLang="bg-BG" b="0" dirty="0">
                <a:solidFill>
                  <a:schemeClr val="accent4">
                    <a:lumMod val="10000"/>
                  </a:schemeClr>
                </a:solidFill>
              </a:rPr>
              <a:t> </a:t>
            </a:r>
            <a:r>
              <a:rPr lang="bg-BG" altLang="bg-BG" b="0" dirty="0" err="1">
                <a:solidFill>
                  <a:schemeClr val="accent4">
                    <a:lumMod val="10000"/>
                  </a:schemeClr>
                </a:solidFill>
              </a:rPr>
              <a:t>systems</a:t>
            </a:r>
            <a:r>
              <a:rPr lang="bg-BG" altLang="bg-BG" b="0" dirty="0">
                <a:solidFill>
                  <a:schemeClr val="accent4">
                    <a:lumMod val="10000"/>
                  </a:schemeClr>
                </a:solidFill>
              </a:rPr>
              <a:t> more </a:t>
            </a:r>
            <a:r>
              <a:rPr lang="bg-BG" altLang="bg-BG" b="0" dirty="0" err="1">
                <a:solidFill>
                  <a:schemeClr val="accent4">
                    <a:lumMod val="10000"/>
                  </a:schemeClr>
                </a:solidFill>
              </a:rPr>
              <a:t>cost</a:t>
            </a:r>
            <a:r>
              <a:rPr lang="en-US" altLang="bg-BG" b="0" dirty="0">
                <a:solidFill>
                  <a:schemeClr val="accent4">
                    <a:lumMod val="10000"/>
                  </a:schemeClr>
                </a:solidFill>
              </a:rPr>
              <a:t>-</a:t>
            </a:r>
            <a:r>
              <a:rPr lang="bg-BG" altLang="bg-BG" b="0" dirty="0" err="1">
                <a:solidFill>
                  <a:schemeClr val="accent4">
                    <a:lumMod val="10000"/>
                  </a:schemeClr>
                </a:solidFill>
              </a:rPr>
              <a:t>efficient</a:t>
            </a:r>
            <a:r>
              <a:rPr lang="bg-BG" altLang="bg-BG" b="0" dirty="0">
                <a:solidFill>
                  <a:schemeClr val="accent4">
                    <a:lumMod val="10000"/>
                  </a:schemeClr>
                </a:solidFill>
              </a:rPr>
              <a:t>,</a:t>
            </a:r>
            <a:r>
              <a:rPr lang="en-US" altLang="bg-BG" b="0" dirty="0">
                <a:solidFill>
                  <a:schemeClr val="accent4">
                    <a:lumMod val="10000"/>
                  </a:schemeClr>
                </a:solidFill>
              </a:rPr>
              <a:t> </a:t>
            </a:r>
            <a:r>
              <a:rPr lang="bg-BG" altLang="bg-BG" b="0" dirty="0" err="1">
                <a:solidFill>
                  <a:schemeClr val="accent4">
                    <a:lumMod val="10000"/>
                  </a:schemeClr>
                </a:solidFill>
              </a:rPr>
              <a:t>equitable</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accessible</a:t>
            </a:r>
            <a:r>
              <a:rPr lang="bg-BG" altLang="bg-BG" b="0" dirty="0">
                <a:solidFill>
                  <a:schemeClr val="accent4">
                    <a:lumMod val="10000"/>
                  </a:schemeClr>
                </a:solidFill>
              </a:rPr>
              <a:t>.</a:t>
            </a:r>
            <a:r>
              <a:rPr lang="bg-BG" altLang="bg-BG" sz="2400" b="0" dirty="0">
                <a:solidFill>
                  <a:schemeClr val="accent4">
                    <a:lumMod val="10000"/>
                  </a:schemeClr>
                </a:solidFill>
              </a:rPr>
              <a:t> </a:t>
            </a:r>
            <a:endParaRPr lang="en-US" altLang="bg-BG" sz="2400" b="0" dirty="0">
              <a:solidFill>
                <a:schemeClr val="accent4">
                  <a:lumMod val="10000"/>
                </a:schemeClr>
              </a:solidFill>
            </a:endParaRPr>
          </a:p>
          <a:p>
            <a:pPr marL="914400" lvl="1" indent="-514350">
              <a:lnSpc>
                <a:spcPct val="110000"/>
              </a:lnSpc>
              <a:buFont typeface="+mj-lt"/>
              <a:buAutoNum type="arabicPeriod"/>
            </a:pPr>
            <a:endParaRPr lang="bg-BG" altLang="bg-BG" b="0" dirty="0">
              <a:solidFill>
                <a:schemeClr val="accent4">
                  <a:lumMod val="10000"/>
                </a:schemeClr>
              </a:solidFill>
            </a:endParaRPr>
          </a:p>
        </p:txBody>
      </p:sp>
      <p:sp>
        <p:nvSpPr>
          <p:cNvPr id="7"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 reforms</a:t>
            </a:r>
            <a:endParaRPr lang="bg-BG" altLang="bg-BG" b="1" kern="0" dirty="0">
              <a:solidFill>
                <a:srgbClr val="FFFF00"/>
              </a:solidFill>
            </a:endParaRPr>
          </a:p>
        </p:txBody>
      </p:sp>
    </p:spTree>
    <p:extLst>
      <p:ext uri="{BB962C8B-B14F-4D97-AF65-F5344CB8AC3E}">
        <p14:creationId xmlns:p14="http://schemas.microsoft.com/office/powerpoint/2010/main" val="3697275211"/>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6E8FA30C-5CED-423C-84FF-07E1CEC4FAD4}" type="slidenum">
              <a:rPr lang="bg-BG" altLang="bg-BG"/>
              <a:pPr/>
              <a:t>19</a:t>
            </a:fld>
            <a:endParaRPr lang="bg-BG" altLang="bg-BG"/>
          </a:p>
        </p:txBody>
      </p:sp>
      <p:sp>
        <p:nvSpPr>
          <p:cNvPr id="151555" name="Rectangle 3"/>
          <p:cNvSpPr>
            <a:spLocks noGrp="1" noChangeArrowheads="1"/>
          </p:cNvSpPr>
          <p:nvPr>
            <p:ph type="body" idx="1"/>
          </p:nvPr>
        </p:nvSpPr>
        <p:spPr/>
        <p:txBody>
          <a:bodyPr/>
          <a:lstStyle/>
          <a:p>
            <a:pPr marL="514350" indent="-514350">
              <a:buFont typeface="+mj-lt"/>
              <a:buAutoNum type="arabicPeriod" startAt="2"/>
            </a:pPr>
            <a:r>
              <a:rPr lang="en-US" altLang="bg-BG" b="0" dirty="0" smtClean="0">
                <a:solidFill>
                  <a:srgbClr val="CC0000"/>
                </a:solidFill>
                <a:effectLst>
                  <a:outerShdw blurRad="38100" dist="38100" dir="2700000" algn="tl">
                    <a:srgbClr val="000000">
                      <a:alpha val="43137"/>
                    </a:srgbClr>
                  </a:outerShdw>
                </a:effectLst>
              </a:rPr>
              <a:t>The </a:t>
            </a:r>
            <a:r>
              <a:rPr lang="bg-BG" altLang="bg-BG" b="0" dirty="0" err="1">
                <a:solidFill>
                  <a:srgbClr val="CC0000"/>
                </a:solidFill>
                <a:effectLst>
                  <a:outerShdw blurRad="38100" dist="38100" dir="2700000" algn="tl">
                    <a:srgbClr val="000000">
                      <a:alpha val="43137"/>
                    </a:srgbClr>
                  </a:outerShdw>
                </a:effectLst>
              </a:rPr>
              <a:t>second</a:t>
            </a:r>
            <a:r>
              <a:rPr lang="bg-BG" altLang="bg-BG" b="0" dirty="0">
                <a:solidFill>
                  <a:srgbClr val="CC0000"/>
                </a:solidFill>
                <a:effectLst>
                  <a:outerShdw blurRad="38100" dist="38100" dir="2700000" algn="tl">
                    <a:srgbClr val="000000">
                      <a:alpha val="43137"/>
                    </a:srgbClr>
                  </a:outerShdw>
                </a:effectLst>
              </a:rPr>
              <a:t> </a:t>
            </a:r>
            <a:r>
              <a:rPr lang="bg-BG" altLang="bg-BG" b="0" dirty="0" err="1">
                <a:solidFill>
                  <a:srgbClr val="CC0000"/>
                </a:solidFill>
                <a:effectLst>
                  <a:outerShdw blurRad="38100" dist="38100" dir="2700000" algn="tl">
                    <a:srgbClr val="000000">
                      <a:alpha val="43137"/>
                    </a:srgbClr>
                  </a:outerShdw>
                </a:effectLst>
              </a:rPr>
              <a:t>generation</a:t>
            </a:r>
            <a:r>
              <a:rPr lang="bg-BG" altLang="bg-BG" b="0" dirty="0">
                <a:solidFill>
                  <a:srgbClr val="CC0000"/>
                </a:solidFill>
                <a:effectLst>
                  <a:outerShdw blurRad="38100" dist="38100" dir="2700000" algn="tl">
                    <a:srgbClr val="000000">
                      <a:alpha val="43137"/>
                    </a:srgbClr>
                  </a:outerShdw>
                </a:effectLst>
              </a:rPr>
              <a:t> of </a:t>
            </a:r>
            <a:r>
              <a:rPr lang="bg-BG" altLang="bg-BG" b="0" dirty="0" err="1">
                <a:solidFill>
                  <a:srgbClr val="CC0000"/>
                </a:solidFill>
                <a:effectLst>
                  <a:outerShdw blurRad="38100" dist="38100" dir="2700000" algn="tl">
                    <a:srgbClr val="000000">
                      <a:alpha val="43137"/>
                    </a:srgbClr>
                  </a:outerShdw>
                </a:effectLst>
              </a:rPr>
              <a:t>reforms</a:t>
            </a:r>
            <a:r>
              <a:rPr lang="bg-BG" altLang="bg-BG" b="0" dirty="0">
                <a:solidFill>
                  <a:srgbClr val="333399"/>
                </a:solidFill>
                <a:effectLst>
                  <a:outerShdw blurRad="38100" dist="38100" dir="2700000" algn="tl">
                    <a:srgbClr val="000000">
                      <a:alpha val="43137"/>
                    </a:srgbClr>
                  </a:outerShdw>
                </a:effectLst>
              </a:rPr>
              <a:t> </a:t>
            </a:r>
            <a:r>
              <a:rPr lang="en-US" altLang="bg-BG" b="0" dirty="0">
                <a:solidFill>
                  <a:srgbClr val="C00000"/>
                </a:solidFill>
                <a:effectLst>
                  <a:outerShdw blurRad="38100" dist="38100" dir="2700000" algn="tl">
                    <a:srgbClr val="000000">
                      <a:alpha val="43137"/>
                    </a:srgbClr>
                  </a:outerShdw>
                </a:effectLst>
              </a:rPr>
              <a:t>-</a:t>
            </a:r>
            <a:r>
              <a:rPr lang="en-US" altLang="bg-BG" b="0" dirty="0">
                <a:solidFill>
                  <a:srgbClr val="333399"/>
                </a:solidFill>
                <a:effectLst>
                  <a:outerShdw blurRad="38100" dist="38100" dir="2700000" algn="tl">
                    <a:srgbClr val="000000">
                      <a:alpha val="43137"/>
                    </a:srgbClr>
                  </a:outerShdw>
                </a:effectLst>
              </a:rPr>
              <a:t> </a:t>
            </a:r>
            <a:r>
              <a:rPr lang="bg-BG" altLang="bg-BG" b="0" dirty="0">
                <a:solidFill>
                  <a:srgbClr val="CC0000"/>
                </a:solidFill>
                <a:effectLst>
                  <a:outerShdw blurRad="38100" dist="38100" dir="2700000" algn="tl">
                    <a:srgbClr val="000000">
                      <a:alpha val="43137"/>
                    </a:srgbClr>
                  </a:outerShdw>
                </a:effectLst>
              </a:rPr>
              <a:t>the </a:t>
            </a:r>
            <a:r>
              <a:rPr lang="bg-BG" altLang="bg-BG" b="0" dirty="0" err="1">
                <a:solidFill>
                  <a:srgbClr val="CC0000"/>
                </a:solidFill>
                <a:effectLst>
                  <a:outerShdw blurRad="38100" dist="38100" dir="2700000" algn="tl">
                    <a:srgbClr val="000000">
                      <a:alpha val="43137"/>
                    </a:srgbClr>
                  </a:outerShdw>
                </a:effectLst>
              </a:rPr>
              <a:t>promotion</a:t>
            </a:r>
            <a:r>
              <a:rPr lang="en-US" altLang="bg-BG" b="0" dirty="0">
                <a:solidFill>
                  <a:srgbClr val="CC0000"/>
                </a:solidFill>
                <a:effectLst>
                  <a:outerShdw blurRad="38100" dist="38100" dir="2700000" algn="tl">
                    <a:srgbClr val="000000">
                      <a:alpha val="43137"/>
                    </a:srgbClr>
                  </a:outerShdw>
                </a:effectLst>
              </a:rPr>
              <a:t> </a:t>
            </a:r>
            <a:r>
              <a:rPr lang="bg-BG" altLang="bg-BG" b="0" dirty="0">
                <a:solidFill>
                  <a:srgbClr val="CC0000"/>
                </a:solidFill>
                <a:effectLst>
                  <a:outerShdw blurRad="38100" dist="38100" dir="2700000" algn="tl">
                    <a:srgbClr val="000000">
                      <a:alpha val="43137"/>
                    </a:srgbClr>
                  </a:outerShdw>
                </a:effectLst>
              </a:rPr>
              <a:t>of </a:t>
            </a:r>
            <a:r>
              <a:rPr lang="bg-BG" altLang="bg-BG" b="0" dirty="0" err="1">
                <a:solidFill>
                  <a:srgbClr val="CC0000"/>
                </a:solidFill>
                <a:effectLst>
                  <a:outerShdw blurRad="38100" dist="38100" dir="2700000" algn="tl">
                    <a:srgbClr val="000000">
                      <a:alpha val="43137"/>
                    </a:srgbClr>
                  </a:outerShdw>
                </a:effectLst>
              </a:rPr>
              <a:t>primary</a:t>
            </a:r>
            <a:r>
              <a:rPr lang="bg-BG" altLang="bg-BG" b="0" dirty="0">
                <a:solidFill>
                  <a:srgbClr val="CC0000"/>
                </a:solidFill>
                <a:effectLst>
                  <a:outerShdw blurRad="38100" dist="38100" dir="2700000" algn="tl">
                    <a:srgbClr val="000000">
                      <a:alpha val="43137"/>
                    </a:srgbClr>
                  </a:outerShdw>
                </a:effectLst>
              </a:rPr>
              <a:t> </a:t>
            </a:r>
            <a:r>
              <a:rPr lang="bg-BG" altLang="bg-BG" b="0" dirty="0" err="1">
                <a:solidFill>
                  <a:srgbClr val="CC0000"/>
                </a:solidFill>
                <a:effectLst>
                  <a:outerShdw blurRad="38100" dist="38100" dir="2700000" algn="tl">
                    <a:srgbClr val="000000">
                      <a:alpha val="43137"/>
                    </a:srgbClr>
                  </a:outerShdw>
                </a:effectLst>
              </a:rPr>
              <a:t>health</a:t>
            </a:r>
            <a:r>
              <a:rPr lang="bg-BG" altLang="bg-BG" b="0" dirty="0">
                <a:solidFill>
                  <a:srgbClr val="CC0000"/>
                </a:solidFill>
                <a:effectLst>
                  <a:outerShdw blurRad="38100" dist="38100" dir="2700000" algn="tl">
                    <a:srgbClr val="000000">
                      <a:alpha val="43137"/>
                    </a:srgbClr>
                  </a:outerShdw>
                </a:effectLst>
              </a:rPr>
              <a:t> </a:t>
            </a:r>
            <a:r>
              <a:rPr lang="bg-BG" altLang="bg-BG" b="0" dirty="0" err="1">
                <a:solidFill>
                  <a:srgbClr val="CC0000"/>
                </a:solidFill>
                <a:effectLst>
                  <a:outerShdw blurRad="38100" dist="38100" dir="2700000" algn="tl">
                    <a:srgbClr val="000000">
                      <a:alpha val="43137"/>
                    </a:srgbClr>
                  </a:outerShdw>
                </a:effectLst>
              </a:rPr>
              <a:t>care</a:t>
            </a:r>
            <a:r>
              <a:rPr lang="bg-BG" altLang="bg-BG" b="0" dirty="0">
                <a:solidFill>
                  <a:srgbClr val="333399"/>
                </a:solidFill>
                <a:effectLst>
                  <a:outerShdw blurRad="38100" dist="38100" dir="2700000" algn="tl">
                    <a:srgbClr val="000000">
                      <a:alpha val="43137"/>
                    </a:srgbClr>
                  </a:outerShdw>
                </a:effectLst>
              </a:rPr>
              <a:t> </a:t>
            </a:r>
            <a:r>
              <a:rPr lang="bg-BG" altLang="bg-BG" b="0" dirty="0" err="1">
                <a:solidFill>
                  <a:schemeClr val="accent4">
                    <a:lumMod val="10000"/>
                  </a:schemeClr>
                </a:solidFill>
              </a:rPr>
              <a:t>as</a:t>
            </a:r>
            <a:r>
              <a:rPr lang="bg-BG" altLang="bg-BG" b="0" dirty="0">
                <a:solidFill>
                  <a:schemeClr val="accent4">
                    <a:lumMod val="10000"/>
                  </a:schemeClr>
                </a:solidFill>
              </a:rPr>
              <a:t> a </a:t>
            </a:r>
            <a:r>
              <a:rPr lang="bg-BG" altLang="bg-BG" b="0" dirty="0" err="1">
                <a:solidFill>
                  <a:schemeClr val="accent4">
                    <a:lumMod val="10000"/>
                  </a:schemeClr>
                </a:solidFill>
              </a:rPr>
              <a:t>route</a:t>
            </a:r>
            <a:r>
              <a:rPr lang="bg-BG" altLang="bg-BG" b="0" dirty="0">
                <a:solidFill>
                  <a:schemeClr val="accent4">
                    <a:lumMod val="10000"/>
                  </a:schemeClr>
                </a:solidFill>
              </a:rPr>
              <a:t> to </a:t>
            </a:r>
            <a:r>
              <a:rPr lang="bg-BG" altLang="bg-BG" b="0" dirty="0" err="1">
                <a:solidFill>
                  <a:schemeClr val="accent4">
                    <a:lumMod val="10000"/>
                  </a:schemeClr>
                </a:solidFill>
              </a:rPr>
              <a:t>achieving</a:t>
            </a:r>
            <a:r>
              <a:rPr lang="bg-BG" altLang="bg-BG" b="0" dirty="0">
                <a:solidFill>
                  <a:schemeClr val="accent4">
                    <a:lumMod val="10000"/>
                  </a:schemeClr>
                </a:solidFill>
              </a:rPr>
              <a:t> </a:t>
            </a:r>
            <a:r>
              <a:rPr lang="bg-BG" altLang="bg-BG" b="0" dirty="0" err="1">
                <a:solidFill>
                  <a:schemeClr val="accent4">
                    <a:lumMod val="10000"/>
                  </a:schemeClr>
                </a:solidFill>
              </a:rPr>
              <a:t>affordable</a:t>
            </a:r>
            <a:r>
              <a:rPr lang="bg-BG" altLang="bg-BG" b="0" dirty="0">
                <a:solidFill>
                  <a:schemeClr val="accent4">
                    <a:lumMod val="10000"/>
                  </a:schemeClr>
                </a:solidFill>
              </a:rPr>
              <a:t> </a:t>
            </a:r>
            <a:r>
              <a:rPr lang="bg-BG" altLang="bg-BG" b="0" dirty="0" err="1">
                <a:solidFill>
                  <a:schemeClr val="accent4">
                    <a:lumMod val="10000"/>
                  </a:schemeClr>
                </a:solidFill>
              </a:rPr>
              <a:t>universal</a:t>
            </a:r>
            <a:r>
              <a:rPr lang="bg-BG" altLang="bg-BG" b="0" dirty="0">
                <a:solidFill>
                  <a:schemeClr val="accent4">
                    <a:lumMod val="10000"/>
                  </a:schemeClr>
                </a:solidFill>
              </a:rPr>
              <a:t> </a:t>
            </a:r>
            <a:r>
              <a:rPr lang="bg-BG" altLang="bg-BG" b="0" dirty="0" err="1">
                <a:solidFill>
                  <a:schemeClr val="accent4">
                    <a:lumMod val="10000"/>
                  </a:schemeClr>
                </a:solidFill>
              </a:rPr>
              <a:t>coverage</a:t>
            </a:r>
            <a:r>
              <a:rPr lang="bg-BG" altLang="bg-BG" b="0" dirty="0">
                <a:solidFill>
                  <a:schemeClr val="accent4">
                    <a:lumMod val="10000"/>
                  </a:schemeClr>
                </a:solidFill>
              </a:rPr>
              <a:t>. </a:t>
            </a:r>
            <a:endParaRPr lang="en-US" altLang="bg-BG" b="0" dirty="0" smtClean="0">
              <a:solidFill>
                <a:schemeClr val="accent4">
                  <a:lumMod val="10000"/>
                </a:schemeClr>
              </a:solidFill>
            </a:endParaRPr>
          </a:p>
          <a:p>
            <a:pPr marL="914400" lvl="1" indent="-514350"/>
            <a:r>
              <a:rPr lang="en-US" altLang="bg-BG" b="0" dirty="0">
                <a:solidFill>
                  <a:schemeClr val="accent4">
                    <a:lumMod val="10000"/>
                  </a:schemeClr>
                </a:solidFill>
              </a:rPr>
              <a:t>E</a:t>
            </a:r>
            <a:r>
              <a:rPr lang="bg-BG" altLang="bg-BG" b="0" dirty="0" err="1" smtClean="0">
                <a:solidFill>
                  <a:schemeClr val="accent4">
                    <a:lumMod val="10000"/>
                  </a:schemeClr>
                </a:solidFill>
              </a:rPr>
              <a:t>xperience</a:t>
            </a:r>
            <a:r>
              <a:rPr lang="bg-BG" altLang="bg-BG" b="0" dirty="0" smtClean="0">
                <a:solidFill>
                  <a:schemeClr val="accent4">
                    <a:lumMod val="10000"/>
                  </a:schemeClr>
                </a:solidFill>
              </a:rPr>
              <a:t> </a:t>
            </a:r>
            <a:r>
              <a:rPr lang="bg-BG" altLang="bg-BG" b="0" dirty="0">
                <a:solidFill>
                  <a:schemeClr val="accent4">
                    <a:lumMod val="10000"/>
                  </a:schemeClr>
                </a:solidFill>
              </a:rPr>
              <a:t>with </a:t>
            </a:r>
            <a:r>
              <a:rPr lang="bg-BG" altLang="bg-BG" b="0" dirty="0" err="1">
                <a:solidFill>
                  <a:schemeClr val="accent4">
                    <a:lumMod val="10000"/>
                  </a:schemeClr>
                </a:solidFill>
              </a:rPr>
              <a:t>disease</a:t>
            </a:r>
            <a:r>
              <a:rPr lang="bg-BG" altLang="bg-BG" b="0" dirty="0">
                <a:solidFill>
                  <a:schemeClr val="accent4">
                    <a:lumMod val="10000"/>
                  </a:schemeClr>
                </a:solidFill>
              </a:rPr>
              <a:t> </a:t>
            </a:r>
            <a:r>
              <a:rPr lang="bg-BG" altLang="bg-BG" b="0" dirty="0" err="1">
                <a:solidFill>
                  <a:schemeClr val="accent4">
                    <a:lumMod val="10000"/>
                  </a:schemeClr>
                </a:solidFill>
              </a:rPr>
              <a:t>control</a:t>
            </a:r>
            <a:r>
              <a:rPr lang="bg-BG" altLang="bg-BG" b="0" dirty="0">
                <a:solidFill>
                  <a:schemeClr val="accent4">
                    <a:lumMod val="10000"/>
                  </a:schemeClr>
                </a:solidFill>
              </a:rPr>
              <a:t> in the 1940s in </a:t>
            </a:r>
            <a:r>
              <a:rPr lang="bg-BG" altLang="bg-BG" b="0" dirty="0" err="1">
                <a:solidFill>
                  <a:schemeClr val="accent4">
                    <a:lumMod val="10000"/>
                  </a:schemeClr>
                </a:solidFill>
              </a:rPr>
              <a:t>countries</a:t>
            </a:r>
            <a:r>
              <a:rPr lang="bg-BG" altLang="bg-BG" b="0" dirty="0">
                <a:solidFill>
                  <a:schemeClr val="accent4">
                    <a:lumMod val="10000"/>
                  </a:schemeClr>
                </a:solidFill>
              </a:rPr>
              <a:t> </a:t>
            </a:r>
            <a:r>
              <a:rPr lang="bg-BG" altLang="bg-BG" b="0" dirty="0" err="1">
                <a:solidFill>
                  <a:schemeClr val="accent4">
                    <a:lumMod val="10000"/>
                  </a:schemeClr>
                </a:solidFill>
              </a:rPr>
              <a:t>such</a:t>
            </a:r>
            <a:r>
              <a:rPr lang="bg-BG" altLang="bg-BG" b="0" dirty="0">
                <a:solidFill>
                  <a:schemeClr val="accent4">
                    <a:lumMod val="10000"/>
                  </a:schemeClr>
                </a:solidFill>
              </a:rPr>
              <a:t> </a:t>
            </a:r>
            <a:r>
              <a:rPr lang="bg-BG" altLang="bg-BG" b="0" dirty="0" err="1">
                <a:solidFill>
                  <a:schemeClr val="accent4">
                    <a:lumMod val="10000"/>
                  </a:schemeClr>
                </a:solidFill>
              </a:rPr>
              <a:t>as</a:t>
            </a:r>
            <a:r>
              <a:rPr lang="bg-BG" altLang="bg-BG" b="0" dirty="0">
                <a:solidFill>
                  <a:schemeClr val="accent4">
                    <a:lumMod val="10000"/>
                  </a:schemeClr>
                </a:solidFill>
              </a:rPr>
              <a:t> </a:t>
            </a:r>
            <a:r>
              <a:rPr lang="bg-BG" altLang="bg-BG" b="0" dirty="0" err="1">
                <a:solidFill>
                  <a:schemeClr val="accent4">
                    <a:lumMod val="10000"/>
                  </a:schemeClr>
                </a:solidFill>
              </a:rPr>
              <a:t>South</a:t>
            </a:r>
            <a:r>
              <a:rPr lang="en-US" altLang="bg-BG" b="0" dirty="0">
                <a:solidFill>
                  <a:schemeClr val="accent4">
                    <a:lumMod val="10000"/>
                  </a:schemeClr>
                </a:solidFill>
              </a:rPr>
              <a:t> </a:t>
            </a:r>
            <a:r>
              <a:rPr lang="bg-BG" altLang="bg-BG" b="0" dirty="0" err="1">
                <a:solidFill>
                  <a:schemeClr val="accent4">
                    <a:lumMod val="10000"/>
                  </a:schemeClr>
                </a:solidFill>
              </a:rPr>
              <a:t>Africa</a:t>
            </a:r>
            <a:r>
              <a:rPr lang="bg-BG" altLang="bg-BG" b="0" dirty="0">
                <a:solidFill>
                  <a:schemeClr val="accent4">
                    <a:lumMod val="10000"/>
                  </a:schemeClr>
                </a:solidFill>
              </a:rPr>
              <a:t>, </a:t>
            </a:r>
            <a:r>
              <a:rPr lang="bg-BG" altLang="bg-BG" b="0" dirty="0" err="1">
                <a:solidFill>
                  <a:schemeClr val="accent4">
                    <a:lumMod val="10000"/>
                  </a:schemeClr>
                </a:solidFill>
              </a:rPr>
              <a:t>China</a:t>
            </a:r>
            <a:r>
              <a:rPr lang="bg-BG" altLang="bg-BG" b="0" dirty="0">
                <a:solidFill>
                  <a:schemeClr val="accent4">
                    <a:lumMod val="10000"/>
                  </a:schemeClr>
                </a:solidFill>
              </a:rPr>
              <a:t>, </a:t>
            </a:r>
            <a:r>
              <a:rPr lang="bg-BG" altLang="bg-BG" b="0" dirty="0" err="1">
                <a:solidFill>
                  <a:schemeClr val="accent4">
                    <a:lumMod val="10000"/>
                  </a:schemeClr>
                </a:solidFill>
              </a:rPr>
              <a:t>Cuba</a:t>
            </a:r>
            <a:r>
              <a:rPr lang="bg-BG" altLang="bg-BG" b="0" dirty="0">
                <a:solidFill>
                  <a:schemeClr val="accent4">
                    <a:lumMod val="10000"/>
                  </a:schemeClr>
                </a:solidFill>
              </a:rPr>
              <a:t>, </a:t>
            </a:r>
            <a:r>
              <a:rPr lang="bg-BG" altLang="bg-BG" b="0" dirty="0" err="1">
                <a:solidFill>
                  <a:schemeClr val="accent4">
                    <a:lumMod val="10000"/>
                  </a:schemeClr>
                </a:solidFill>
              </a:rPr>
              <a:t>Guatemala</a:t>
            </a:r>
            <a:r>
              <a:rPr lang="bg-BG" altLang="bg-BG" b="0" dirty="0">
                <a:solidFill>
                  <a:schemeClr val="accent4">
                    <a:lumMod val="10000"/>
                  </a:schemeClr>
                </a:solidFill>
              </a:rPr>
              <a:t>, </a:t>
            </a:r>
            <a:r>
              <a:rPr lang="bg-BG" altLang="bg-BG" b="0" dirty="0" err="1">
                <a:solidFill>
                  <a:schemeClr val="accent4">
                    <a:lumMod val="10000"/>
                  </a:schemeClr>
                </a:solidFill>
              </a:rPr>
              <a:t>Indonesia</a:t>
            </a:r>
            <a:r>
              <a:rPr lang="bg-BG" altLang="bg-BG" b="0" dirty="0">
                <a:solidFill>
                  <a:schemeClr val="accent4">
                    <a:lumMod val="10000"/>
                  </a:schemeClr>
                </a:solidFill>
              </a:rPr>
              <a:t>, </a:t>
            </a:r>
            <a:r>
              <a:rPr lang="bg-BG" altLang="bg-BG" b="0" dirty="0" err="1">
                <a:solidFill>
                  <a:schemeClr val="accent4">
                    <a:lumMod val="10000"/>
                  </a:schemeClr>
                </a:solidFill>
              </a:rPr>
              <a:t>Niger</a:t>
            </a:r>
            <a:r>
              <a:rPr lang="bg-BG" altLang="bg-BG" b="0" dirty="0">
                <a:solidFill>
                  <a:schemeClr val="accent4">
                    <a:lumMod val="10000"/>
                  </a:schemeClr>
                </a:solidFill>
              </a:rPr>
              <a:t>, the </a:t>
            </a:r>
            <a:r>
              <a:rPr lang="bg-BG" altLang="bg-BG" b="0" dirty="0" err="1">
                <a:solidFill>
                  <a:schemeClr val="accent4">
                    <a:lumMod val="10000"/>
                  </a:schemeClr>
                </a:solidFill>
              </a:rPr>
              <a:t>United</a:t>
            </a:r>
            <a:r>
              <a:rPr lang="bg-BG" altLang="bg-BG" b="0" dirty="0">
                <a:solidFill>
                  <a:schemeClr val="accent4">
                    <a:lumMod val="10000"/>
                  </a:schemeClr>
                </a:solidFill>
              </a:rPr>
              <a:t> Republic of </a:t>
            </a:r>
            <a:r>
              <a:rPr lang="bg-BG" altLang="bg-BG" b="0" dirty="0" err="1">
                <a:solidFill>
                  <a:schemeClr val="accent4">
                    <a:lumMod val="10000"/>
                  </a:schemeClr>
                </a:solidFill>
              </a:rPr>
              <a:t>Tanzania</a:t>
            </a:r>
            <a:r>
              <a:rPr lang="bg-BG" altLang="bg-BG" b="0" dirty="0">
                <a:solidFill>
                  <a:schemeClr val="accent4">
                    <a:lumMod val="10000"/>
                  </a:schemeClr>
                </a:solidFill>
              </a:rPr>
              <a:t>,</a:t>
            </a:r>
            <a:r>
              <a:rPr lang="en-US"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Maharashtra</a:t>
            </a:r>
            <a:r>
              <a:rPr lang="bg-BG" altLang="bg-BG" b="0" dirty="0">
                <a:solidFill>
                  <a:schemeClr val="accent4">
                    <a:lumMod val="10000"/>
                  </a:schemeClr>
                </a:solidFill>
              </a:rPr>
              <a:t> State in </a:t>
            </a:r>
            <a:r>
              <a:rPr lang="bg-BG" altLang="bg-BG" b="0" dirty="0" err="1">
                <a:solidFill>
                  <a:schemeClr val="accent4">
                    <a:lumMod val="10000"/>
                  </a:schemeClr>
                </a:solidFill>
              </a:rPr>
              <a:t>India</a:t>
            </a:r>
            <a:r>
              <a:rPr lang="en-US" altLang="bg-BG" b="0" dirty="0">
                <a:solidFill>
                  <a:schemeClr val="accent4">
                    <a:lumMod val="10000"/>
                  </a:schemeClr>
                </a:solidFill>
              </a:rPr>
              <a:t>, </a:t>
            </a:r>
            <a:r>
              <a:rPr lang="bg-BG" altLang="bg-BG" b="0" dirty="0" err="1">
                <a:solidFill>
                  <a:schemeClr val="accent4">
                    <a:lumMod val="10000"/>
                  </a:schemeClr>
                </a:solidFill>
              </a:rPr>
              <a:t>Costa</a:t>
            </a:r>
            <a:r>
              <a:rPr lang="en-US" altLang="bg-BG" b="0" dirty="0">
                <a:solidFill>
                  <a:schemeClr val="accent4">
                    <a:lumMod val="10000"/>
                  </a:schemeClr>
                </a:solidFill>
              </a:rPr>
              <a:t> </a:t>
            </a:r>
            <a:r>
              <a:rPr lang="bg-BG" altLang="bg-BG" b="0" dirty="0" err="1">
                <a:solidFill>
                  <a:schemeClr val="accent4">
                    <a:lumMod val="10000"/>
                  </a:schemeClr>
                </a:solidFill>
              </a:rPr>
              <a:t>Rica</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Sri</a:t>
            </a:r>
            <a:r>
              <a:rPr lang="bg-BG" altLang="bg-BG" b="0" dirty="0">
                <a:solidFill>
                  <a:schemeClr val="accent4">
                    <a:lumMod val="10000"/>
                  </a:schemeClr>
                </a:solidFill>
              </a:rPr>
              <a:t> </a:t>
            </a:r>
            <a:r>
              <a:rPr lang="bg-BG" altLang="bg-BG" b="0" dirty="0" err="1" smtClean="0">
                <a:solidFill>
                  <a:schemeClr val="accent4">
                    <a:lumMod val="10000"/>
                  </a:schemeClr>
                </a:solidFill>
              </a:rPr>
              <a:t>Lanka</a:t>
            </a:r>
            <a:r>
              <a:rPr lang="en-US" altLang="bg-BG" b="0" dirty="0" smtClean="0">
                <a:solidFill>
                  <a:schemeClr val="accent4">
                    <a:lumMod val="10000"/>
                  </a:schemeClr>
                </a:solidFill>
              </a:rPr>
              <a:t> - </a:t>
            </a:r>
            <a:r>
              <a:rPr lang="bg-BG" altLang="bg-BG" b="0" dirty="0" err="1" smtClean="0">
                <a:solidFill>
                  <a:schemeClr val="accent4">
                    <a:lumMod val="10000"/>
                  </a:schemeClr>
                </a:solidFill>
              </a:rPr>
              <a:t>very</a:t>
            </a:r>
            <a:r>
              <a:rPr lang="bg-BG" altLang="bg-BG" b="0" dirty="0" smtClean="0">
                <a:solidFill>
                  <a:schemeClr val="accent4">
                    <a:lumMod val="10000"/>
                  </a:schemeClr>
                </a:solidFill>
              </a:rPr>
              <a:t> </a:t>
            </a:r>
            <a:r>
              <a:rPr lang="bg-BG" altLang="bg-BG" b="0" dirty="0" err="1">
                <a:solidFill>
                  <a:schemeClr val="accent4">
                    <a:lumMod val="10000"/>
                  </a:schemeClr>
                </a:solidFill>
              </a:rPr>
              <a:t>good</a:t>
            </a:r>
            <a:r>
              <a:rPr lang="bg-BG" altLang="bg-BG" b="0" dirty="0">
                <a:solidFill>
                  <a:schemeClr val="accent4">
                    <a:lumMod val="10000"/>
                  </a:schemeClr>
                </a:solidFill>
              </a:rPr>
              <a:t> </a:t>
            </a:r>
            <a:r>
              <a:rPr lang="bg-BG" altLang="bg-BG" b="0" dirty="0" err="1">
                <a:solidFill>
                  <a:schemeClr val="accent4">
                    <a:lumMod val="10000"/>
                  </a:schemeClr>
                </a:solidFill>
              </a:rPr>
              <a:t>health</a:t>
            </a:r>
            <a:r>
              <a:rPr lang="bg-BG" altLang="bg-BG" b="0" dirty="0">
                <a:solidFill>
                  <a:schemeClr val="accent4">
                    <a:lumMod val="10000"/>
                  </a:schemeClr>
                </a:solidFill>
              </a:rPr>
              <a:t> </a:t>
            </a:r>
            <a:r>
              <a:rPr lang="bg-BG" altLang="bg-BG" b="0" dirty="0" err="1">
                <a:solidFill>
                  <a:schemeClr val="accent4">
                    <a:lumMod val="10000"/>
                  </a:schemeClr>
                </a:solidFill>
              </a:rPr>
              <a:t>outcomes</a:t>
            </a:r>
            <a:r>
              <a:rPr lang="bg-BG" altLang="bg-BG" b="0" dirty="0">
                <a:solidFill>
                  <a:schemeClr val="accent4">
                    <a:lumMod val="10000"/>
                  </a:schemeClr>
                </a:solidFill>
              </a:rPr>
              <a:t> </a:t>
            </a:r>
            <a:r>
              <a:rPr lang="bg-BG" altLang="bg-BG" b="0" dirty="0" err="1">
                <a:solidFill>
                  <a:schemeClr val="accent4">
                    <a:lumMod val="10000"/>
                  </a:schemeClr>
                </a:solidFill>
              </a:rPr>
              <a:t>at</a:t>
            </a:r>
            <a:r>
              <a:rPr lang="bg-BG" altLang="bg-BG" b="0" dirty="0">
                <a:solidFill>
                  <a:schemeClr val="accent4">
                    <a:lumMod val="10000"/>
                  </a:schemeClr>
                </a:solidFill>
              </a:rPr>
              <a:t> </a:t>
            </a:r>
            <a:r>
              <a:rPr lang="bg-BG" altLang="bg-BG" b="0" dirty="0" err="1">
                <a:solidFill>
                  <a:schemeClr val="accent4">
                    <a:lumMod val="10000"/>
                  </a:schemeClr>
                </a:solidFill>
              </a:rPr>
              <a:t>relatively</a:t>
            </a:r>
            <a:r>
              <a:rPr lang="bg-BG" altLang="bg-BG" b="0" dirty="0">
                <a:solidFill>
                  <a:schemeClr val="accent4">
                    <a:lumMod val="10000"/>
                  </a:schemeClr>
                </a:solidFill>
              </a:rPr>
              <a:t> </a:t>
            </a:r>
            <a:r>
              <a:rPr lang="bg-BG" altLang="bg-BG" b="0" dirty="0" err="1">
                <a:solidFill>
                  <a:schemeClr val="accent4">
                    <a:lumMod val="10000"/>
                  </a:schemeClr>
                </a:solidFill>
              </a:rPr>
              <a:t>little</a:t>
            </a:r>
            <a:r>
              <a:rPr lang="bg-BG" altLang="bg-BG" b="0" dirty="0">
                <a:solidFill>
                  <a:schemeClr val="accent4">
                    <a:lumMod val="10000"/>
                  </a:schemeClr>
                </a:solidFill>
              </a:rPr>
              <a:t> </a:t>
            </a:r>
            <a:r>
              <a:rPr lang="bg-BG" altLang="bg-BG" b="0" dirty="0" err="1">
                <a:solidFill>
                  <a:schemeClr val="accent4">
                    <a:lumMod val="10000"/>
                  </a:schemeClr>
                </a:solidFill>
              </a:rPr>
              <a:t>cost</a:t>
            </a:r>
            <a:r>
              <a:rPr lang="bg-BG" altLang="bg-BG" b="0" dirty="0">
                <a:solidFill>
                  <a:schemeClr val="accent4">
                    <a:lumMod val="10000"/>
                  </a:schemeClr>
                </a:solidFill>
              </a:rPr>
              <a:t>, </a:t>
            </a:r>
            <a:r>
              <a:rPr lang="bg-BG" altLang="bg-BG" b="0" dirty="0" err="1">
                <a:solidFill>
                  <a:schemeClr val="accent4">
                    <a:lumMod val="10000"/>
                  </a:schemeClr>
                </a:solidFill>
              </a:rPr>
              <a:t>adding</a:t>
            </a:r>
            <a:r>
              <a:rPr lang="bg-BG" altLang="bg-BG" b="0" dirty="0">
                <a:solidFill>
                  <a:schemeClr val="accent4">
                    <a:lumMod val="10000"/>
                  </a:schemeClr>
                </a:solidFill>
              </a:rPr>
              <a:t> 15</a:t>
            </a:r>
            <a:r>
              <a:rPr lang="en-US" altLang="bg-BG" b="0" dirty="0">
                <a:solidFill>
                  <a:schemeClr val="accent4">
                    <a:lumMod val="10000"/>
                  </a:schemeClr>
                </a:solidFill>
              </a:rPr>
              <a:t> </a:t>
            </a:r>
            <a:r>
              <a:rPr lang="bg-BG" altLang="bg-BG" b="0" dirty="0">
                <a:solidFill>
                  <a:schemeClr val="accent4">
                    <a:lumMod val="10000"/>
                  </a:schemeClr>
                </a:solidFill>
              </a:rPr>
              <a:t>to 20 </a:t>
            </a:r>
            <a:r>
              <a:rPr lang="bg-BG" altLang="bg-BG" b="0" dirty="0" err="1">
                <a:solidFill>
                  <a:schemeClr val="accent4">
                    <a:lumMod val="10000"/>
                  </a:schemeClr>
                </a:solidFill>
              </a:rPr>
              <a:t>years</a:t>
            </a:r>
            <a:r>
              <a:rPr lang="bg-BG" altLang="bg-BG" b="0" dirty="0">
                <a:solidFill>
                  <a:schemeClr val="accent4">
                    <a:lumMod val="10000"/>
                  </a:schemeClr>
                </a:solidFill>
              </a:rPr>
              <a:t> to </a:t>
            </a:r>
            <a:r>
              <a:rPr lang="bg-BG" altLang="bg-BG" b="0" dirty="0" err="1">
                <a:solidFill>
                  <a:schemeClr val="accent4">
                    <a:lumMod val="10000"/>
                  </a:schemeClr>
                </a:solidFill>
              </a:rPr>
              <a:t>life</a:t>
            </a:r>
            <a:r>
              <a:rPr lang="bg-BG" altLang="bg-BG" b="0" dirty="0">
                <a:solidFill>
                  <a:schemeClr val="accent4">
                    <a:lumMod val="10000"/>
                  </a:schemeClr>
                </a:solidFill>
              </a:rPr>
              <a:t> </a:t>
            </a:r>
            <a:r>
              <a:rPr lang="bg-BG" altLang="bg-BG" b="0" dirty="0" err="1">
                <a:solidFill>
                  <a:schemeClr val="accent4">
                    <a:lumMod val="10000"/>
                  </a:schemeClr>
                </a:solidFill>
              </a:rPr>
              <a:t>expectancy</a:t>
            </a:r>
            <a:r>
              <a:rPr lang="bg-BG" altLang="bg-BG" b="0" dirty="0">
                <a:solidFill>
                  <a:schemeClr val="accent4">
                    <a:lumMod val="10000"/>
                  </a:schemeClr>
                </a:solidFill>
              </a:rPr>
              <a:t> </a:t>
            </a:r>
            <a:r>
              <a:rPr lang="bg-BG" altLang="bg-BG" b="0" dirty="0" err="1">
                <a:solidFill>
                  <a:schemeClr val="accent4">
                    <a:lumMod val="10000"/>
                  </a:schemeClr>
                </a:solidFill>
              </a:rPr>
              <a:t>at</a:t>
            </a:r>
            <a:r>
              <a:rPr lang="bg-BG" altLang="bg-BG" b="0" dirty="0">
                <a:solidFill>
                  <a:schemeClr val="accent4">
                    <a:lumMod val="10000"/>
                  </a:schemeClr>
                </a:solidFill>
              </a:rPr>
              <a:t> </a:t>
            </a:r>
            <a:r>
              <a:rPr lang="bg-BG" altLang="bg-BG" b="0" dirty="0" err="1">
                <a:solidFill>
                  <a:schemeClr val="accent4">
                    <a:lumMod val="10000"/>
                  </a:schemeClr>
                </a:solidFill>
              </a:rPr>
              <a:t>birth</a:t>
            </a:r>
            <a:r>
              <a:rPr lang="bg-BG" altLang="bg-BG" b="0" dirty="0">
                <a:solidFill>
                  <a:schemeClr val="accent4">
                    <a:lumMod val="10000"/>
                  </a:schemeClr>
                </a:solidFill>
              </a:rPr>
              <a:t> in </a:t>
            </a:r>
            <a:r>
              <a:rPr lang="bg-BG" altLang="bg-BG" b="0" dirty="0" err="1">
                <a:solidFill>
                  <a:schemeClr val="accent4">
                    <a:lumMod val="10000"/>
                  </a:schemeClr>
                </a:solidFill>
              </a:rPr>
              <a:t>two</a:t>
            </a:r>
            <a:r>
              <a:rPr lang="bg-BG" altLang="bg-BG" b="0" dirty="0">
                <a:solidFill>
                  <a:schemeClr val="accent4">
                    <a:lumMod val="10000"/>
                  </a:schemeClr>
                </a:solidFill>
              </a:rPr>
              <a:t> </a:t>
            </a:r>
            <a:r>
              <a:rPr lang="bg-BG" altLang="bg-BG" b="0" dirty="0" err="1">
                <a:solidFill>
                  <a:schemeClr val="accent4">
                    <a:lumMod val="10000"/>
                  </a:schemeClr>
                </a:solidFill>
              </a:rPr>
              <a:t>decades</a:t>
            </a:r>
            <a:r>
              <a:rPr lang="bg-BG" altLang="bg-BG" b="0" dirty="0">
                <a:solidFill>
                  <a:schemeClr val="accent4">
                    <a:lumMod val="10000"/>
                  </a:schemeClr>
                </a:solidFill>
              </a:rPr>
              <a:t>.</a:t>
            </a:r>
          </a:p>
        </p:txBody>
      </p:sp>
      <p:sp>
        <p:nvSpPr>
          <p:cNvPr id="7"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 reforms</a:t>
            </a:r>
            <a:endParaRPr lang="bg-BG" altLang="bg-BG" b="1" kern="0" dirty="0">
              <a:solidFill>
                <a:srgbClr val="FFFF00"/>
              </a:solidFill>
            </a:endParaRPr>
          </a:p>
        </p:txBody>
      </p:sp>
    </p:spTree>
    <p:extLst>
      <p:ext uri="{BB962C8B-B14F-4D97-AF65-F5344CB8AC3E}">
        <p14:creationId xmlns:p14="http://schemas.microsoft.com/office/powerpoint/2010/main" val="650007001"/>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8D78B475-332B-4969-AC71-3D46BE65E20D}" type="slidenum">
              <a:rPr lang="bg-BG" altLang="bg-BG"/>
              <a:pPr/>
              <a:t>2</a:t>
            </a:fld>
            <a:endParaRPr lang="bg-BG" altLang="bg-BG"/>
          </a:p>
        </p:txBody>
      </p:sp>
      <p:sp>
        <p:nvSpPr>
          <p:cNvPr id="78850" name="Rectangle 2"/>
          <p:cNvSpPr>
            <a:spLocks noGrp="1" noChangeArrowheads="1"/>
          </p:cNvSpPr>
          <p:nvPr>
            <p:ph type="title"/>
          </p:nvPr>
        </p:nvSpPr>
        <p:spPr/>
        <p:txBody>
          <a:bodyPr/>
          <a:lstStyle/>
          <a:p>
            <a:r>
              <a:rPr lang="en-US" altLang="bg-BG" b="1" dirty="0" smtClean="0">
                <a:solidFill>
                  <a:srgbClr val="FFFF00"/>
                </a:solidFill>
              </a:rPr>
              <a:t>Outline of the lecture</a:t>
            </a:r>
            <a:endParaRPr lang="bg-BG" altLang="bg-BG" b="1" dirty="0">
              <a:solidFill>
                <a:srgbClr val="FFFF00"/>
              </a:solidFill>
            </a:endParaRPr>
          </a:p>
        </p:txBody>
      </p:sp>
      <p:sp>
        <p:nvSpPr>
          <p:cNvPr id="78851" name="Rectangle 3"/>
          <p:cNvSpPr>
            <a:spLocks noGrp="1" noChangeArrowheads="1"/>
          </p:cNvSpPr>
          <p:nvPr>
            <p:ph type="body" idx="1"/>
          </p:nvPr>
        </p:nvSpPr>
        <p:spPr>
          <a:xfrm>
            <a:off x="0" y="692696"/>
            <a:ext cx="9144000" cy="6165304"/>
          </a:xfrm>
          <a:gradFill>
            <a:gsLst>
              <a:gs pos="31000">
                <a:schemeClr val="accent6">
                  <a:lumMod val="50000"/>
                </a:schemeClr>
              </a:gs>
              <a:gs pos="0">
                <a:schemeClr val="accent6">
                  <a:lumMod val="50000"/>
                </a:schemeClr>
              </a:gs>
              <a:gs pos="98000">
                <a:schemeClr val="accent6">
                  <a:lumMod val="75000"/>
                </a:schemeClr>
              </a:gs>
            </a:gsLst>
            <a:lin ang="5400000" scaled="0"/>
          </a:gradFill>
        </p:spPr>
        <p:txBody>
          <a:bodyPr/>
          <a:lstStyle/>
          <a:p>
            <a:pPr marL="609600" indent="-609600">
              <a:buFontTx/>
              <a:buAutoNum type="arabicPeriod"/>
            </a:pPr>
            <a:r>
              <a:rPr lang="en-US" altLang="bg-BG" sz="2400" dirty="0" smtClean="0">
                <a:solidFill>
                  <a:srgbClr val="FFFF00"/>
                </a:solidFill>
                <a:hlinkClick r:id="rId2" action="ppaction://hlinksldjump"/>
              </a:rPr>
              <a:t>Definitions of main terms</a:t>
            </a:r>
            <a:r>
              <a:rPr lang="en-US" altLang="bg-BG" sz="2400" dirty="0" smtClean="0">
                <a:solidFill>
                  <a:srgbClr val="FFFF00"/>
                </a:solidFill>
              </a:rPr>
              <a:t>:</a:t>
            </a:r>
          </a:p>
          <a:p>
            <a:pPr lvl="1">
              <a:buFont typeface="Wingdings" panose="05000000000000000000" pitchFamily="2" charset="2"/>
              <a:buChar char="§"/>
            </a:pPr>
            <a:r>
              <a:rPr lang="en-US" altLang="bg-BG" sz="2000" dirty="0" smtClean="0">
                <a:solidFill>
                  <a:srgbClr val="FFFF00"/>
                </a:solidFill>
              </a:rPr>
              <a:t>Health system</a:t>
            </a:r>
          </a:p>
          <a:p>
            <a:pPr lvl="1">
              <a:buFont typeface="Wingdings" panose="05000000000000000000" pitchFamily="2" charset="2"/>
              <a:buChar char="§"/>
            </a:pPr>
            <a:r>
              <a:rPr lang="en-US" altLang="bg-BG" sz="2000" dirty="0" smtClean="0">
                <a:solidFill>
                  <a:srgbClr val="FFFF00"/>
                </a:solidFill>
              </a:rPr>
              <a:t>Healthcare</a:t>
            </a:r>
          </a:p>
          <a:p>
            <a:pPr lvl="1">
              <a:buFont typeface="Wingdings" panose="05000000000000000000" pitchFamily="2" charset="2"/>
              <a:buChar char="§"/>
            </a:pPr>
            <a:r>
              <a:rPr lang="en-US" altLang="bg-BG" sz="2000" dirty="0" smtClean="0">
                <a:solidFill>
                  <a:srgbClr val="FFFF00"/>
                </a:solidFill>
              </a:rPr>
              <a:t>Medical care</a:t>
            </a:r>
          </a:p>
          <a:p>
            <a:pPr marL="609600" indent="-609600">
              <a:buFontTx/>
              <a:buAutoNum type="arabicPeriod"/>
            </a:pPr>
            <a:r>
              <a:rPr lang="en-US" altLang="bg-BG" sz="2400" dirty="0" smtClean="0">
                <a:solidFill>
                  <a:srgbClr val="FFFF00"/>
                </a:solidFill>
                <a:hlinkClick r:id="rId3" action="ppaction://hlinksldjump"/>
              </a:rPr>
              <a:t>Health systems</a:t>
            </a:r>
            <a:r>
              <a:rPr lang="en-US" altLang="bg-BG" sz="2400" dirty="0" smtClean="0">
                <a:solidFill>
                  <a:srgbClr val="FFFF00"/>
                </a:solidFill>
              </a:rPr>
              <a:t>:</a:t>
            </a:r>
          </a:p>
          <a:p>
            <a:pPr lvl="1">
              <a:buFont typeface="Wingdings" panose="05000000000000000000" pitchFamily="2" charset="2"/>
              <a:buChar char="§"/>
            </a:pPr>
            <a:r>
              <a:rPr lang="en-US" altLang="bg-BG" sz="2000" dirty="0" smtClean="0">
                <a:solidFill>
                  <a:srgbClr val="FFFF00"/>
                </a:solidFill>
              </a:rPr>
              <a:t>Objectives and functions</a:t>
            </a:r>
          </a:p>
          <a:p>
            <a:pPr lvl="1">
              <a:buFont typeface="Wingdings" panose="05000000000000000000" pitchFamily="2" charset="2"/>
              <a:buChar char="§"/>
            </a:pPr>
            <a:r>
              <a:rPr lang="en-US" altLang="bg-BG" sz="2000" dirty="0" smtClean="0">
                <a:solidFill>
                  <a:srgbClr val="FFFF00"/>
                </a:solidFill>
                <a:hlinkClick r:id="rId4" action="ppaction://hlinksldjump"/>
              </a:rPr>
              <a:t>Evolution</a:t>
            </a:r>
            <a:endParaRPr lang="en-US" altLang="bg-BG" sz="2000" dirty="0" smtClean="0">
              <a:solidFill>
                <a:srgbClr val="FFFF00"/>
              </a:solidFill>
            </a:endParaRPr>
          </a:p>
          <a:p>
            <a:pPr lvl="1">
              <a:buFont typeface="Wingdings" panose="05000000000000000000" pitchFamily="2" charset="2"/>
              <a:buChar char="§"/>
            </a:pPr>
            <a:r>
              <a:rPr lang="en-US" altLang="bg-BG" sz="2000" dirty="0" smtClean="0">
                <a:solidFill>
                  <a:srgbClr val="FFFF00"/>
                </a:solidFill>
                <a:hlinkClick r:id="rId5" action="ppaction://hlinksldjump"/>
              </a:rPr>
              <a:t>Reforms</a:t>
            </a:r>
            <a:endParaRPr lang="en-US" altLang="bg-BG" sz="2000" dirty="0" smtClean="0">
              <a:solidFill>
                <a:srgbClr val="FFFF00"/>
              </a:solidFill>
            </a:endParaRPr>
          </a:p>
          <a:p>
            <a:pPr lvl="1">
              <a:buFont typeface="Wingdings" panose="05000000000000000000" pitchFamily="2" charset="2"/>
              <a:buChar char="§"/>
            </a:pPr>
            <a:r>
              <a:rPr lang="en-US" altLang="bg-BG" sz="2000" dirty="0" smtClean="0">
                <a:solidFill>
                  <a:srgbClr val="FFFF00"/>
                </a:solidFill>
                <a:hlinkClick r:id="rId6" action="ppaction://hlinksldjump"/>
              </a:rPr>
              <a:t>Assessment of overall performance</a:t>
            </a:r>
            <a:endParaRPr lang="en-US" altLang="bg-BG" sz="2000" dirty="0" smtClean="0">
              <a:solidFill>
                <a:srgbClr val="FFFF00"/>
              </a:solidFill>
            </a:endParaRPr>
          </a:p>
          <a:p>
            <a:pPr marL="609600" indent="-609600">
              <a:buFontTx/>
              <a:buAutoNum type="arabicPeriod"/>
            </a:pPr>
            <a:r>
              <a:rPr lang="en-US" altLang="bg-BG" sz="2400" dirty="0" smtClean="0">
                <a:solidFill>
                  <a:srgbClr val="FFFF00"/>
                </a:solidFill>
                <a:hlinkClick r:id="rId7" action="ppaction://hlinksldjump"/>
              </a:rPr>
              <a:t>Health care</a:t>
            </a:r>
            <a:r>
              <a:rPr lang="en-US" altLang="bg-BG" sz="2400" dirty="0" smtClean="0">
                <a:solidFill>
                  <a:srgbClr val="FFFF00"/>
                </a:solidFill>
              </a:rPr>
              <a:t>:</a:t>
            </a:r>
          </a:p>
          <a:p>
            <a:pPr lvl="1">
              <a:buFont typeface="Wingdings" panose="05000000000000000000" pitchFamily="2" charset="2"/>
              <a:buChar char="§"/>
            </a:pPr>
            <a:r>
              <a:rPr lang="en-US" altLang="bg-BG" sz="2000" dirty="0" smtClean="0">
                <a:solidFill>
                  <a:srgbClr val="FFFF00"/>
                </a:solidFill>
              </a:rPr>
              <a:t>Levels</a:t>
            </a:r>
          </a:p>
          <a:p>
            <a:pPr lvl="1">
              <a:buFont typeface="Wingdings" panose="05000000000000000000" pitchFamily="2" charset="2"/>
              <a:buChar char="§"/>
            </a:pPr>
            <a:r>
              <a:rPr lang="en-US" altLang="bg-BG" sz="2000" dirty="0" smtClean="0">
                <a:solidFill>
                  <a:srgbClr val="FFFF00"/>
                </a:solidFill>
                <a:hlinkClick r:id="rId8" action="ppaction://hlinksldjump"/>
              </a:rPr>
              <a:t>Characteristics</a:t>
            </a:r>
            <a:endParaRPr lang="en-US" altLang="bg-BG" sz="2000" dirty="0" smtClean="0">
              <a:solidFill>
                <a:srgbClr val="FFFF00"/>
              </a:solidFill>
            </a:endParaRPr>
          </a:p>
          <a:p>
            <a:pPr marL="609600" indent="-609600">
              <a:buFontTx/>
              <a:buAutoNum type="arabicPeriod"/>
            </a:pPr>
            <a:r>
              <a:rPr lang="en-US" altLang="bg-BG" sz="2400" dirty="0" smtClean="0">
                <a:solidFill>
                  <a:srgbClr val="FFFF00"/>
                </a:solidFill>
                <a:hlinkClick r:id="rId9" action="ppaction://hlinksldjump"/>
              </a:rPr>
              <a:t>Health services evaluation </a:t>
            </a:r>
            <a:endParaRPr lang="en-US" altLang="bg-BG" sz="2400" dirty="0" smtClean="0">
              <a:solidFill>
                <a:srgbClr val="FFFF00"/>
              </a:solidFill>
            </a:endParaRPr>
          </a:p>
          <a:p>
            <a:pPr marL="0" indent="0">
              <a:buNone/>
            </a:pPr>
            <a:endParaRPr lang="en-US" altLang="bg-BG" sz="2400" dirty="0" smtClean="0">
              <a:solidFill>
                <a:srgbClr val="FFFF00"/>
              </a:solidFill>
            </a:endParaRPr>
          </a:p>
          <a:p>
            <a:pPr marL="0" indent="0">
              <a:buNone/>
            </a:pPr>
            <a:r>
              <a:rPr lang="en-US" altLang="bg-BG" sz="2400" dirty="0">
                <a:solidFill>
                  <a:srgbClr val="FFFF00"/>
                </a:solidFill>
              </a:rPr>
              <a:t/>
            </a:r>
            <a:br>
              <a:rPr lang="en-US" altLang="bg-BG" sz="2400" dirty="0">
                <a:solidFill>
                  <a:srgbClr val="FFFF00"/>
                </a:solidFill>
              </a:rPr>
            </a:br>
            <a:endParaRPr lang="en-US" altLang="bg-BG" sz="2400" dirty="0">
              <a:solidFill>
                <a:srgbClr val="FFFF00"/>
              </a:solidFill>
            </a:endParaRPr>
          </a:p>
          <a:p>
            <a:pPr marL="609600" indent="-609600">
              <a:buFontTx/>
              <a:buNone/>
            </a:pPr>
            <a:endParaRPr lang="en-US" altLang="bg-BG" sz="2400" dirty="0">
              <a:solidFill>
                <a:srgbClr val="FFFF00"/>
              </a:solidFill>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4302DDC6-971A-4232-AEAC-8568F3B9B6B9}" type="slidenum">
              <a:rPr lang="bg-BG" altLang="bg-BG"/>
              <a:pPr/>
              <a:t>20</a:t>
            </a:fld>
            <a:endParaRPr lang="bg-BG" altLang="bg-BG"/>
          </a:p>
        </p:txBody>
      </p:sp>
      <p:sp>
        <p:nvSpPr>
          <p:cNvPr id="152579" name="Rectangle 3"/>
          <p:cNvSpPr>
            <a:spLocks noGrp="1" noChangeArrowheads="1"/>
          </p:cNvSpPr>
          <p:nvPr>
            <p:ph type="body" idx="1"/>
          </p:nvPr>
        </p:nvSpPr>
        <p:spPr/>
        <p:txBody>
          <a:bodyPr/>
          <a:lstStyle/>
          <a:p>
            <a:pPr>
              <a:buFontTx/>
              <a:buNone/>
            </a:pPr>
            <a:r>
              <a:rPr lang="en-US" altLang="bg-BG" b="0" dirty="0">
                <a:solidFill>
                  <a:schemeClr val="accent4">
                    <a:lumMod val="10000"/>
                  </a:schemeClr>
                </a:solidFill>
              </a:rPr>
              <a:t>P</a:t>
            </a:r>
            <a:r>
              <a:rPr lang="bg-BG" altLang="bg-BG" b="0" dirty="0" err="1">
                <a:solidFill>
                  <a:schemeClr val="accent4">
                    <a:lumMod val="10000"/>
                  </a:schemeClr>
                </a:solidFill>
              </a:rPr>
              <a:t>rimary</a:t>
            </a:r>
            <a:r>
              <a:rPr lang="bg-BG" altLang="bg-BG" b="0" dirty="0">
                <a:solidFill>
                  <a:schemeClr val="accent4">
                    <a:lumMod val="10000"/>
                  </a:schemeClr>
                </a:solidFill>
              </a:rPr>
              <a:t> </a:t>
            </a:r>
            <a:r>
              <a:rPr lang="bg-BG" altLang="bg-BG" b="0" dirty="0" err="1">
                <a:solidFill>
                  <a:schemeClr val="accent4">
                    <a:lumMod val="10000"/>
                  </a:schemeClr>
                </a:solidFill>
              </a:rPr>
              <a:t>health</a:t>
            </a:r>
            <a:r>
              <a:rPr lang="bg-BG" altLang="bg-BG" b="0" dirty="0">
                <a:solidFill>
                  <a:schemeClr val="accent4">
                    <a:lumMod val="10000"/>
                  </a:schemeClr>
                </a:solidFill>
              </a:rPr>
              <a:t> </a:t>
            </a:r>
            <a:r>
              <a:rPr lang="bg-BG" altLang="bg-BG" b="0" dirty="0" err="1">
                <a:solidFill>
                  <a:schemeClr val="accent4">
                    <a:lumMod val="10000"/>
                  </a:schemeClr>
                </a:solidFill>
              </a:rPr>
              <a:t>care</a:t>
            </a:r>
            <a:r>
              <a:rPr lang="bg-BG" altLang="bg-BG" b="0" dirty="0">
                <a:solidFill>
                  <a:schemeClr val="accent4">
                    <a:lumMod val="10000"/>
                  </a:schemeClr>
                </a:solidFill>
              </a:rPr>
              <a:t> </a:t>
            </a:r>
            <a:r>
              <a:rPr lang="bg-BG" altLang="bg-BG" b="0" dirty="0" err="1" smtClean="0">
                <a:solidFill>
                  <a:schemeClr val="accent4">
                    <a:lumMod val="10000"/>
                  </a:schemeClr>
                </a:solidFill>
              </a:rPr>
              <a:t>as</a:t>
            </a:r>
            <a:r>
              <a:rPr lang="bg-BG" altLang="bg-BG" b="0" dirty="0" smtClean="0">
                <a:solidFill>
                  <a:schemeClr val="accent4">
                    <a:lumMod val="10000"/>
                  </a:schemeClr>
                </a:solidFill>
              </a:rPr>
              <a:t> </a:t>
            </a:r>
            <a:r>
              <a:rPr lang="bg-BG" altLang="bg-BG" b="0" dirty="0">
                <a:solidFill>
                  <a:schemeClr val="accent4">
                    <a:lumMod val="10000"/>
                  </a:schemeClr>
                </a:solidFill>
              </a:rPr>
              <a:t>the </a:t>
            </a:r>
            <a:r>
              <a:rPr lang="bg-BG" altLang="bg-BG" b="0" dirty="0" err="1">
                <a:solidFill>
                  <a:schemeClr val="accent4">
                    <a:lumMod val="10000"/>
                  </a:schemeClr>
                </a:solidFill>
              </a:rPr>
              <a:t>strategy</a:t>
            </a:r>
            <a:r>
              <a:rPr lang="bg-BG" altLang="bg-BG" b="0" dirty="0">
                <a:solidFill>
                  <a:schemeClr val="accent4">
                    <a:lumMod val="10000"/>
                  </a:schemeClr>
                </a:solidFill>
              </a:rPr>
              <a:t> </a:t>
            </a:r>
            <a:r>
              <a:rPr lang="bg-BG" altLang="bg-BG" b="0" dirty="0" err="1">
                <a:solidFill>
                  <a:schemeClr val="accent4">
                    <a:lumMod val="10000"/>
                  </a:schemeClr>
                </a:solidFill>
              </a:rPr>
              <a:t>for</a:t>
            </a:r>
            <a:r>
              <a:rPr lang="bg-BG" altLang="bg-BG" b="0" dirty="0">
                <a:solidFill>
                  <a:schemeClr val="accent4">
                    <a:lumMod val="10000"/>
                  </a:schemeClr>
                </a:solidFill>
              </a:rPr>
              <a:t> </a:t>
            </a:r>
            <a:r>
              <a:rPr lang="bg-BG" altLang="bg-BG" b="0" dirty="0" err="1">
                <a:solidFill>
                  <a:schemeClr val="accent4">
                    <a:lumMod val="10000"/>
                  </a:schemeClr>
                </a:solidFill>
              </a:rPr>
              <a:t>achieving</a:t>
            </a:r>
            <a:r>
              <a:rPr lang="bg-BG" altLang="bg-BG" b="0" dirty="0">
                <a:solidFill>
                  <a:schemeClr val="accent4">
                    <a:lumMod val="10000"/>
                  </a:schemeClr>
                </a:solidFill>
              </a:rPr>
              <a:t> the </a:t>
            </a:r>
            <a:r>
              <a:rPr lang="bg-BG" altLang="bg-BG" b="0" dirty="0" err="1">
                <a:solidFill>
                  <a:schemeClr val="accent4">
                    <a:lumMod val="10000"/>
                  </a:schemeClr>
                </a:solidFill>
              </a:rPr>
              <a:t>goal</a:t>
            </a:r>
            <a:r>
              <a:rPr lang="bg-BG" altLang="bg-BG" b="0" dirty="0">
                <a:solidFill>
                  <a:schemeClr val="accent4">
                    <a:lumMod val="10000"/>
                  </a:schemeClr>
                </a:solidFill>
              </a:rPr>
              <a:t> of</a:t>
            </a:r>
            <a:r>
              <a:rPr lang="en-US" altLang="bg-BG" b="0" dirty="0">
                <a:solidFill>
                  <a:schemeClr val="accent4">
                    <a:lumMod val="10000"/>
                  </a:schemeClr>
                </a:solidFill>
              </a:rPr>
              <a:t> </a:t>
            </a:r>
            <a:r>
              <a:rPr lang="bg-BG" altLang="bg-BG" b="0" dirty="0">
                <a:solidFill>
                  <a:schemeClr val="accent4">
                    <a:lumMod val="10000"/>
                  </a:schemeClr>
                </a:solidFill>
              </a:rPr>
              <a:t>“Health </a:t>
            </a:r>
            <a:r>
              <a:rPr lang="bg-BG" altLang="bg-BG" b="0" dirty="0" err="1">
                <a:solidFill>
                  <a:schemeClr val="accent4">
                    <a:lumMod val="10000"/>
                  </a:schemeClr>
                </a:solidFill>
              </a:rPr>
              <a:t>for</a:t>
            </a:r>
            <a:r>
              <a:rPr lang="bg-BG" altLang="bg-BG" b="0" dirty="0">
                <a:solidFill>
                  <a:schemeClr val="accent4">
                    <a:lumMod val="10000"/>
                  </a:schemeClr>
                </a:solidFill>
              </a:rPr>
              <a:t> </a:t>
            </a:r>
            <a:r>
              <a:rPr lang="bg-BG" altLang="bg-BG" b="0" dirty="0" err="1">
                <a:solidFill>
                  <a:schemeClr val="accent4">
                    <a:lumMod val="10000"/>
                  </a:schemeClr>
                </a:solidFill>
              </a:rPr>
              <a:t>All</a:t>
            </a:r>
            <a:r>
              <a:rPr lang="bg-BG" altLang="bg-BG" b="0" dirty="0">
                <a:solidFill>
                  <a:schemeClr val="accent4">
                    <a:lumMod val="10000"/>
                  </a:schemeClr>
                </a:solidFill>
              </a:rPr>
              <a:t>” </a:t>
            </a:r>
            <a:r>
              <a:rPr lang="bg-BG" altLang="bg-BG" b="0" dirty="0" err="1">
                <a:solidFill>
                  <a:schemeClr val="accent4">
                    <a:lumMod val="10000"/>
                  </a:schemeClr>
                </a:solidFill>
              </a:rPr>
              <a:t>at</a:t>
            </a:r>
            <a:r>
              <a:rPr lang="bg-BG" altLang="bg-BG" b="0" dirty="0">
                <a:solidFill>
                  <a:schemeClr val="accent4">
                    <a:lumMod val="10000"/>
                  </a:schemeClr>
                </a:solidFill>
              </a:rPr>
              <a:t> the International </a:t>
            </a:r>
            <a:r>
              <a:rPr lang="bg-BG" altLang="bg-BG" b="0" dirty="0" err="1">
                <a:solidFill>
                  <a:schemeClr val="accent4">
                    <a:lumMod val="10000"/>
                  </a:schemeClr>
                </a:solidFill>
              </a:rPr>
              <a:t>Conference</a:t>
            </a:r>
            <a:r>
              <a:rPr lang="bg-BG" altLang="bg-BG" b="0" dirty="0">
                <a:solidFill>
                  <a:schemeClr val="accent4">
                    <a:lumMod val="10000"/>
                  </a:schemeClr>
                </a:solidFill>
              </a:rPr>
              <a:t> </a:t>
            </a:r>
            <a:r>
              <a:rPr lang="bg-BG" altLang="bg-BG" b="0" dirty="0" err="1">
                <a:solidFill>
                  <a:schemeClr val="accent4">
                    <a:lumMod val="10000"/>
                  </a:schemeClr>
                </a:solidFill>
              </a:rPr>
              <a:t>on</a:t>
            </a:r>
            <a:r>
              <a:rPr lang="bg-BG" altLang="bg-BG" b="0" dirty="0">
                <a:solidFill>
                  <a:schemeClr val="accent4">
                    <a:lumMod val="10000"/>
                  </a:schemeClr>
                </a:solidFill>
              </a:rPr>
              <a:t> </a:t>
            </a:r>
            <a:r>
              <a:rPr lang="bg-BG" altLang="bg-BG" b="0" dirty="0" err="1">
                <a:solidFill>
                  <a:schemeClr val="accent4">
                    <a:lumMod val="10000"/>
                  </a:schemeClr>
                </a:solidFill>
              </a:rPr>
              <a:t>Primary</a:t>
            </a:r>
            <a:r>
              <a:rPr lang="bg-BG" altLang="bg-BG" b="0" dirty="0">
                <a:solidFill>
                  <a:schemeClr val="accent4">
                    <a:lumMod val="10000"/>
                  </a:schemeClr>
                </a:solidFill>
              </a:rPr>
              <a:t> Health</a:t>
            </a:r>
            <a:r>
              <a:rPr lang="en-US" altLang="bg-BG" b="0" dirty="0">
                <a:solidFill>
                  <a:schemeClr val="accent4">
                    <a:lumMod val="10000"/>
                  </a:schemeClr>
                </a:solidFill>
              </a:rPr>
              <a:t> </a:t>
            </a:r>
            <a:r>
              <a:rPr lang="bg-BG" altLang="bg-BG" b="0" dirty="0">
                <a:solidFill>
                  <a:schemeClr val="accent4">
                    <a:lumMod val="10000"/>
                  </a:schemeClr>
                </a:solidFill>
              </a:rPr>
              <a:t>Care</a:t>
            </a:r>
            <a:r>
              <a:rPr lang="en-US" altLang="bg-BG" b="0" dirty="0">
                <a:solidFill>
                  <a:schemeClr val="accent4">
                    <a:lumMod val="10000"/>
                  </a:schemeClr>
                </a:solidFill>
              </a:rPr>
              <a:t> (</a:t>
            </a:r>
            <a:r>
              <a:rPr lang="bg-BG" altLang="bg-BG" b="0" dirty="0" err="1">
                <a:solidFill>
                  <a:schemeClr val="accent4">
                    <a:lumMod val="10000"/>
                  </a:schemeClr>
                </a:solidFill>
              </a:rPr>
              <a:t>Alma-Ata</a:t>
            </a:r>
            <a:r>
              <a:rPr lang="bg-BG" altLang="bg-BG" b="0" dirty="0">
                <a:solidFill>
                  <a:schemeClr val="accent4">
                    <a:lumMod val="10000"/>
                  </a:schemeClr>
                </a:solidFill>
              </a:rPr>
              <a:t>, 1978</a:t>
            </a:r>
            <a:r>
              <a:rPr lang="en-US" altLang="bg-BG" b="0" dirty="0">
                <a:solidFill>
                  <a:schemeClr val="accent4">
                    <a:lumMod val="10000"/>
                  </a:schemeClr>
                </a:solidFill>
              </a:rPr>
              <a:t>)</a:t>
            </a:r>
            <a:r>
              <a:rPr lang="bg-BG" altLang="bg-BG" b="0" dirty="0" smtClean="0">
                <a:solidFill>
                  <a:schemeClr val="accent4">
                    <a:lumMod val="10000"/>
                  </a:schemeClr>
                </a:solidFill>
              </a:rPr>
              <a:t>.</a:t>
            </a:r>
            <a:endParaRPr lang="en-US" altLang="bg-BG" b="0" dirty="0" smtClean="0">
              <a:solidFill>
                <a:schemeClr val="accent4">
                  <a:lumMod val="10000"/>
                </a:schemeClr>
              </a:solidFill>
            </a:endParaRPr>
          </a:p>
          <a:p>
            <a:pPr lvl="1"/>
            <a:r>
              <a:rPr lang="en-US" altLang="bg-BG" b="0" dirty="0" smtClean="0">
                <a:solidFill>
                  <a:schemeClr val="accent4">
                    <a:lumMod val="10000"/>
                  </a:schemeClr>
                </a:solidFill>
              </a:rPr>
              <a:t>M</a:t>
            </a:r>
            <a:r>
              <a:rPr lang="bg-BG" altLang="bg-BG" b="0" dirty="0" err="1" smtClean="0">
                <a:solidFill>
                  <a:schemeClr val="accent4">
                    <a:lumMod val="10000"/>
                  </a:schemeClr>
                </a:solidFill>
              </a:rPr>
              <a:t>inimum</a:t>
            </a:r>
            <a:r>
              <a:rPr lang="bg-BG" altLang="bg-BG" b="0" dirty="0" smtClean="0">
                <a:solidFill>
                  <a:schemeClr val="accent4">
                    <a:lumMod val="10000"/>
                  </a:schemeClr>
                </a:solidFill>
              </a:rPr>
              <a:t> </a:t>
            </a:r>
            <a:r>
              <a:rPr lang="bg-BG" altLang="bg-BG" b="0" dirty="0" err="1">
                <a:solidFill>
                  <a:schemeClr val="accent4">
                    <a:lumMod val="10000"/>
                  </a:schemeClr>
                </a:solidFill>
              </a:rPr>
              <a:t>level</a:t>
            </a:r>
            <a:r>
              <a:rPr lang="bg-BG" altLang="bg-BG" b="0" dirty="0">
                <a:solidFill>
                  <a:schemeClr val="accent4">
                    <a:lumMod val="10000"/>
                  </a:schemeClr>
                </a:solidFill>
              </a:rPr>
              <a:t> </a:t>
            </a:r>
            <a:r>
              <a:rPr lang="bg-BG" altLang="bg-BG" b="0" dirty="0" err="1">
                <a:solidFill>
                  <a:schemeClr val="accent4">
                    <a:lumMod val="10000"/>
                  </a:schemeClr>
                </a:solidFill>
              </a:rPr>
              <a:t>for</a:t>
            </a:r>
            <a:r>
              <a:rPr lang="bg-BG" altLang="bg-BG" b="0" dirty="0">
                <a:solidFill>
                  <a:schemeClr val="accent4">
                    <a:lumMod val="10000"/>
                  </a:schemeClr>
                </a:solidFill>
              </a:rPr>
              <a:t> </a:t>
            </a:r>
            <a:r>
              <a:rPr lang="bg-BG" altLang="bg-BG" b="0" dirty="0" err="1">
                <a:solidFill>
                  <a:schemeClr val="accent4">
                    <a:lumMod val="10000"/>
                  </a:schemeClr>
                </a:solidFill>
              </a:rPr>
              <a:t>all</a:t>
            </a:r>
            <a:r>
              <a:rPr lang="bg-BG" altLang="bg-BG" b="0" dirty="0">
                <a:solidFill>
                  <a:schemeClr val="accent4">
                    <a:lumMod val="10000"/>
                  </a:schemeClr>
                </a:solidFill>
              </a:rPr>
              <a:t> of </a:t>
            </a:r>
            <a:r>
              <a:rPr lang="bg-BG" altLang="bg-BG" b="0" dirty="0" err="1">
                <a:solidFill>
                  <a:schemeClr val="accent4">
                    <a:lumMod val="10000"/>
                  </a:schemeClr>
                </a:solidFill>
              </a:rPr>
              <a:t>health</a:t>
            </a:r>
            <a:r>
              <a:rPr lang="bg-BG" altLang="bg-BG" b="0" dirty="0">
                <a:solidFill>
                  <a:schemeClr val="accent4">
                    <a:lumMod val="10000"/>
                  </a:schemeClr>
                </a:solidFill>
              </a:rPr>
              <a:t> </a:t>
            </a:r>
            <a:r>
              <a:rPr lang="bg-BG" altLang="bg-BG" b="0" dirty="0" err="1">
                <a:solidFill>
                  <a:schemeClr val="accent4">
                    <a:lumMod val="10000"/>
                  </a:schemeClr>
                </a:solidFill>
              </a:rPr>
              <a:t>services</a:t>
            </a:r>
            <a:r>
              <a:rPr lang="bg-BG" altLang="bg-BG" b="0" dirty="0">
                <a:solidFill>
                  <a:schemeClr val="accent4">
                    <a:lumMod val="10000"/>
                  </a:schemeClr>
                </a:solidFill>
              </a:rPr>
              <a:t>, </a:t>
            </a:r>
            <a:r>
              <a:rPr lang="bg-BG" altLang="bg-BG" b="0" dirty="0" err="1">
                <a:solidFill>
                  <a:schemeClr val="accent4">
                    <a:lumMod val="10000"/>
                  </a:schemeClr>
                </a:solidFill>
              </a:rPr>
              <a:t>food</a:t>
            </a:r>
            <a:r>
              <a:rPr lang="bg-BG" altLang="bg-BG" b="0" dirty="0">
                <a:solidFill>
                  <a:schemeClr val="accent4">
                    <a:lumMod val="10000"/>
                  </a:schemeClr>
                </a:solidFill>
              </a:rPr>
              <a:t> </a:t>
            </a:r>
            <a:r>
              <a:rPr lang="bg-BG" altLang="bg-BG" b="0" dirty="0" err="1">
                <a:solidFill>
                  <a:schemeClr val="accent4">
                    <a:lumMod val="10000"/>
                  </a:schemeClr>
                </a:solidFill>
              </a:rPr>
              <a:t>and</a:t>
            </a:r>
            <a:r>
              <a:rPr lang="en-US" altLang="bg-BG" b="0" dirty="0">
                <a:solidFill>
                  <a:schemeClr val="accent4">
                    <a:lumMod val="10000"/>
                  </a:schemeClr>
                </a:solidFill>
              </a:rPr>
              <a:t> </a:t>
            </a:r>
            <a:r>
              <a:rPr lang="bg-BG" altLang="bg-BG" b="0" dirty="0" err="1">
                <a:solidFill>
                  <a:schemeClr val="accent4">
                    <a:lumMod val="10000"/>
                  </a:schemeClr>
                </a:solidFill>
              </a:rPr>
              <a:t>education</a:t>
            </a:r>
            <a:r>
              <a:rPr lang="bg-BG" altLang="bg-BG" b="0" dirty="0">
                <a:solidFill>
                  <a:schemeClr val="accent4">
                    <a:lumMod val="10000"/>
                  </a:schemeClr>
                </a:solidFill>
              </a:rPr>
              <a:t>, </a:t>
            </a:r>
            <a:r>
              <a:rPr lang="bg-BG" altLang="bg-BG" b="0" dirty="0" err="1">
                <a:solidFill>
                  <a:schemeClr val="accent4">
                    <a:lumMod val="10000"/>
                  </a:schemeClr>
                </a:solidFill>
              </a:rPr>
              <a:t>adequate</a:t>
            </a:r>
            <a:r>
              <a:rPr lang="bg-BG" altLang="bg-BG" b="0" dirty="0">
                <a:solidFill>
                  <a:schemeClr val="accent4">
                    <a:lumMod val="10000"/>
                  </a:schemeClr>
                </a:solidFill>
              </a:rPr>
              <a:t> </a:t>
            </a:r>
            <a:r>
              <a:rPr lang="bg-BG" altLang="bg-BG" b="0" dirty="0" err="1">
                <a:solidFill>
                  <a:schemeClr val="accent4">
                    <a:lumMod val="10000"/>
                  </a:schemeClr>
                </a:solidFill>
              </a:rPr>
              <a:t>supply</a:t>
            </a:r>
            <a:r>
              <a:rPr lang="bg-BG" altLang="bg-BG" b="0" dirty="0">
                <a:solidFill>
                  <a:schemeClr val="accent4">
                    <a:lumMod val="10000"/>
                  </a:schemeClr>
                </a:solidFill>
              </a:rPr>
              <a:t> of </a:t>
            </a:r>
            <a:r>
              <a:rPr lang="bg-BG" altLang="bg-BG" b="0" dirty="0" err="1">
                <a:solidFill>
                  <a:schemeClr val="accent4">
                    <a:lumMod val="10000"/>
                  </a:schemeClr>
                </a:solidFill>
              </a:rPr>
              <a:t>safe</a:t>
            </a:r>
            <a:r>
              <a:rPr lang="bg-BG" altLang="bg-BG" b="0" dirty="0">
                <a:solidFill>
                  <a:schemeClr val="accent4">
                    <a:lumMod val="10000"/>
                  </a:schemeClr>
                </a:solidFill>
              </a:rPr>
              <a:t> </a:t>
            </a:r>
            <a:r>
              <a:rPr lang="bg-BG" altLang="bg-BG" b="0" dirty="0" err="1">
                <a:solidFill>
                  <a:schemeClr val="accent4">
                    <a:lumMod val="10000"/>
                  </a:schemeClr>
                </a:solidFill>
              </a:rPr>
              <a:t>water</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basic</a:t>
            </a:r>
            <a:r>
              <a:rPr lang="bg-BG" altLang="bg-BG" b="0" dirty="0">
                <a:solidFill>
                  <a:schemeClr val="accent4">
                    <a:lumMod val="10000"/>
                  </a:schemeClr>
                </a:solidFill>
              </a:rPr>
              <a:t> </a:t>
            </a:r>
            <a:r>
              <a:rPr lang="bg-BG" altLang="bg-BG" b="0" dirty="0" err="1">
                <a:solidFill>
                  <a:schemeClr val="accent4">
                    <a:lumMod val="10000"/>
                  </a:schemeClr>
                </a:solidFill>
              </a:rPr>
              <a:t>sanitation</a:t>
            </a:r>
            <a:r>
              <a:rPr lang="bg-BG" altLang="bg-BG" b="0" dirty="0">
                <a:solidFill>
                  <a:schemeClr val="accent4">
                    <a:lumMod val="10000"/>
                  </a:schemeClr>
                </a:solidFill>
              </a:rPr>
              <a:t>. </a:t>
            </a:r>
            <a:endParaRPr lang="en-US" altLang="bg-BG" b="0" dirty="0" smtClean="0">
              <a:solidFill>
                <a:schemeClr val="accent4">
                  <a:lumMod val="10000"/>
                </a:schemeClr>
              </a:solidFill>
            </a:endParaRPr>
          </a:p>
          <a:p>
            <a:pPr lvl="1"/>
            <a:r>
              <a:rPr lang="en-US" altLang="bg-BG" b="0" dirty="0" smtClean="0">
                <a:solidFill>
                  <a:schemeClr val="accent4">
                    <a:lumMod val="10000"/>
                  </a:schemeClr>
                </a:solidFill>
              </a:rPr>
              <a:t>P</a:t>
            </a:r>
            <a:r>
              <a:rPr lang="bg-BG" altLang="bg-BG" b="0" dirty="0" err="1" smtClean="0">
                <a:solidFill>
                  <a:schemeClr val="accent4">
                    <a:lumMod val="10000"/>
                  </a:schemeClr>
                </a:solidFill>
              </a:rPr>
              <a:t>ublic</a:t>
            </a:r>
            <a:r>
              <a:rPr lang="bg-BG" altLang="bg-BG" b="0" dirty="0" smtClean="0">
                <a:solidFill>
                  <a:schemeClr val="accent4">
                    <a:lumMod val="10000"/>
                  </a:schemeClr>
                </a:solidFill>
              </a:rPr>
              <a:t> </a:t>
            </a:r>
            <a:r>
              <a:rPr lang="bg-BG" altLang="bg-BG" b="0" dirty="0" err="1">
                <a:solidFill>
                  <a:schemeClr val="accent4">
                    <a:lumMod val="10000"/>
                  </a:schemeClr>
                </a:solidFill>
              </a:rPr>
              <a:t>health</a:t>
            </a:r>
            <a:r>
              <a:rPr lang="bg-BG" altLang="bg-BG" b="0" dirty="0">
                <a:solidFill>
                  <a:schemeClr val="accent4">
                    <a:lumMod val="10000"/>
                  </a:schemeClr>
                </a:solidFill>
              </a:rPr>
              <a:t> </a:t>
            </a:r>
            <a:r>
              <a:rPr lang="bg-BG" altLang="bg-BG" b="0" dirty="0" err="1">
                <a:solidFill>
                  <a:schemeClr val="accent4">
                    <a:lumMod val="10000"/>
                  </a:schemeClr>
                </a:solidFill>
              </a:rPr>
              <a:t>measures</a:t>
            </a:r>
            <a:r>
              <a:rPr lang="bg-BG" altLang="bg-BG" b="0" dirty="0">
                <a:solidFill>
                  <a:schemeClr val="accent4">
                    <a:lumMod val="10000"/>
                  </a:schemeClr>
                </a:solidFill>
              </a:rPr>
              <a:t>, </a:t>
            </a:r>
            <a:r>
              <a:rPr lang="bg-BG" altLang="bg-BG" b="0" dirty="0" err="1">
                <a:solidFill>
                  <a:schemeClr val="accent4">
                    <a:lumMod val="10000"/>
                  </a:schemeClr>
                </a:solidFill>
              </a:rPr>
              <a:t>prevention</a:t>
            </a:r>
            <a:r>
              <a:rPr lang="bg-BG" altLang="bg-BG" b="0" dirty="0">
                <a:solidFill>
                  <a:schemeClr val="accent4">
                    <a:lumMod val="10000"/>
                  </a:schemeClr>
                </a:solidFill>
              </a:rPr>
              <a:t>, </a:t>
            </a:r>
            <a:r>
              <a:rPr lang="bg-BG" altLang="bg-BG" b="0" dirty="0" err="1">
                <a:solidFill>
                  <a:schemeClr val="accent4">
                    <a:lumMod val="10000"/>
                  </a:schemeClr>
                </a:solidFill>
              </a:rPr>
              <a:t>essential</a:t>
            </a:r>
            <a:r>
              <a:rPr lang="bg-BG" altLang="bg-BG" b="0" dirty="0">
                <a:solidFill>
                  <a:schemeClr val="accent4">
                    <a:lumMod val="10000"/>
                  </a:schemeClr>
                </a:solidFill>
              </a:rPr>
              <a:t> </a:t>
            </a:r>
            <a:r>
              <a:rPr lang="bg-BG" altLang="bg-BG" b="0" dirty="0" err="1">
                <a:solidFill>
                  <a:schemeClr val="accent4">
                    <a:lumMod val="10000"/>
                  </a:schemeClr>
                </a:solidFill>
              </a:rPr>
              <a:t>drugs</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education</a:t>
            </a:r>
            <a:r>
              <a:rPr lang="bg-BG" altLang="bg-BG" b="0" dirty="0">
                <a:solidFill>
                  <a:schemeClr val="accent4">
                    <a:lumMod val="10000"/>
                  </a:schemeClr>
                </a:solidFill>
              </a:rPr>
              <a:t> of the </a:t>
            </a:r>
            <a:r>
              <a:rPr lang="bg-BG" altLang="bg-BG" b="0" dirty="0" err="1">
                <a:solidFill>
                  <a:schemeClr val="accent4">
                    <a:lumMod val="10000"/>
                  </a:schemeClr>
                </a:solidFill>
              </a:rPr>
              <a:t>public</a:t>
            </a:r>
            <a:r>
              <a:rPr lang="bg-BG" altLang="bg-BG" b="0" dirty="0">
                <a:solidFill>
                  <a:schemeClr val="accent4">
                    <a:lumMod val="10000"/>
                  </a:schemeClr>
                </a:solidFill>
              </a:rPr>
              <a:t> </a:t>
            </a:r>
            <a:r>
              <a:rPr lang="bg-BG" altLang="bg-BG" b="0" dirty="0" err="1">
                <a:solidFill>
                  <a:schemeClr val="accent4">
                    <a:lumMod val="10000"/>
                  </a:schemeClr>
                </a:solidFill>
              </a:rPr>
              <a:t>by</a:t>
            </a:r>
            <a:r>
              <a:rPr lang="bg-BG" altLang="bg-BG" b="0" dirty="0">
                <a:solidFill>
                  <a:schemeClr val="accent4">
                    <a:lumMod val="10000"/>
                  </a:schemeClr>
                </a:solidFill>
              </a:rPr>
              <a:t> </a:t>
            </a:r>
            <a:r>
              <a:rPr lang="bg-BG" altLang="bg-BG" b="0" dirty="0" err="1">
                <a:solidFill>
                  <a:schemeClr val="accent4">
                    <a:lumMod val="10000"/>
                  </a:schemeClr>
                </a:solidFill>
              </a:rPr>
              <a:t>community</a:t>
            </a:r>
            <a:r>
              <a:rPr lang="en-US" altLang="bg-BG" b="0" dirty="0">
                <a:solidFill>
                  <a:schemeClr val="accent4">
                    <a:lumMod val="10000"/>
                  </a:schemeClr>
                </a:solidFill>
              </a:rPr>
              <a:t> </a:t>
            </a:r>
            <a:r>
              <a:rPr lang="bg-BG" altLang="bg-BG" b="0" dirty="0" err="1">
                <a:solidFill>
                  <a:schemeClr val="accent4">
                    <a:lumMod val="10000"/>
                  </a:schemeClr>
                </a:solidFill>
              </a:rPr>
              <a:t>health</a:t>
            </a:r>
            <a:r>
              <a:rPr lang="bg-BG" altLang="bg-BG" b="0" dirty="0">
                <a:solidFill>
                  <a:schemeClr val="accent4">
                    <a:lumMod val="10000"/>
                  </a:schemeClr>
                </a:solidFill>
              </a:rPr>
              <a:t> </a:t>
            </a:r>
            <a:r>
              <a:rPr lang="bg-BG" altLang="bg-BG" b="0" dirty="0" err="1">
                <a:solidFill>
                  <a:schemeClr val="accent4">
                    <a:lumMod val="10000"/>
                  </a:schemeClr>
                </a:solidFill>
              </a:rPr>
              <a:t>workers</a:t>
            </a:r>
            <a:r>
              <a:rPr lang="bg-BG" altLang="bg-BG" b="0" dirty="0">
                <a:solidFill>
                  <a:schemeClr val="accent4">
                    <a:lumMod val="10000"/>
                  </a:schemeClr>
                </a:solidFill>
              </a:rPr>
              <a:t>. </a:t>
            </a:r>
          </a:p>
        </p:txBody>
      </p:sp>
      <p:sp>
        <p:nvSpPr>
          <p:cNvPr id="7"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 reforms</a:t>
            </a:r>
            <a:endParaRPr lang="bg-BG" altLang="bg-BG" b="1" kern="0" dirty="0">
              <a:solidFill>
                <a:srgbClr val="FFFF00"/>
              </a:solidFill>
            </a:endParaRPr>
          </a:p>
        </p:txBody>
      </p:sp>
    </p:spTree>
    <p:extLst>
      <p:ext uri="{BB962C8B-B14F-4D97-AF65-F5344CB8AC3E}">
        <p14:creationId xmlns:p14="http://schemas.microsoft.com/office/powerpoint/2010/main" val="3311510034"/>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C236E3D1-8676-4824-81B5-FB5EA97FC3F0}" type="slidenum">
              <a:rPr lang="bg-BG" altLang="bg-BG"/>
              <a:pPr/>
              <a:t>21</a:t>
            </a:fld>
            <a:endParaRPr lang="bg-BG" altLang="bg-BG"/>
          </a:p>
        </p:txBody>
      </p:sp>
      <p:sp>
        <p:nvSpPr>
          <p:cNvPr id="163843" name="Rectangle 3"/>
          <p:cNvSpPr>
            <a:spLocks noGrp="1" noChangeArrowheads="1"/>
          </p:cNvSpPr>
          <p:nvPr>
            <p:ph type="body" idx="1"/>
          </p:nvPr>
        </p:nvSpPr>
        <p:spPr/>
        <p:txBody>
          <a:bodyPr/>
          <a:lstStyle/>
          <a:p>
            <a:pPr>
              <a:lnSpc>
                <a:spcPct val="90000"/>
              </a:lnSpc>
              <a:buFontTx/>
              <a:buNone/>
            </a:pPr>
            <a:r>
              <a:rPr lang="bg-BG" altLang="bg-BG" sz="3000" b="0" dirty="0" smtClean="0">
                <a:solidFill>
                  <a:srgbClr val="CC0000"/>
                </a:solidFill>
                <a:effectLst>
                  <a:outerShdw blurRad="38100" dist="38100" dir="2700000" algn="tl">
                    <a:srgbClr val="000000">
                      <a:alpha val="43137"/>
                    </a:srgbClr>
                  </a:outerShdw>
                </a:effectLst>
              </a:rPr>
              <a:t>“</a:t>
            </a:r>
            <a:r>
              <a:rPr lang="en-US" altLang="bg-BG" sz="3000" b="0" dirty="0" smtClean="0">
                <a:solidFill>
                  <a:srgbClr val="CC0000"/>
                </a:solidFill>
                <a:effectLst>
                  <a:outerShdw blurRad="38100" dist="38100" dir="2700000" algn="tl">
                    <a:srgbClr val="000000">
                      <a:alpha val="43137"/>
                    </a:srgbClr>
                  </a:outerShdw>
                </a:effectLst>
              </a:rPr>
              <a:t>N</a:t>
            </a:r>
            <a:r>
              <a:rPr lang="bg-BG" altLang="bg-BG" sz="3000" b="0" dirty="0" err="1" smtClean="0">
                <a:solidFill>
                  <a:srgbClr val="CC0000"/>
                </a:solidFill>
                <a:effectLst>
                  <a:outerShdw blurRad="38100" dist="38100" dir="2700000" algn="tl">
                    <a:srgbClr val="000000">
                      <a:alpha val="43137"/>
                    </a:srgbClr>
                  </a:outerShdw>
                </a:effectLst>
              </a:rPr>
              <a:t>ew</a:t>
            </a:r>
            <a:r>
              <a:rPr lang="bg-BG" altLang="bg-BG" sz="3000" b="0" dirty="0" smtClean="0">
                <a:solidFill>
                  <a:srgbClr val="CC0000"/>
                </a:solidFill>
                <a:effectLst>
                  <a:outerShdw blurRad="38100" dist="38100" dir="2700000" algn="tl">
                    <a:srgbClr val="000000">
                      <a:alpha val="43137"/>
                    </a:srgbClr>
                  </a:outerShdw>
                </a:effectLst>
              </a:rPr>
              <a:t> </a:t>
            </a:r>
            <a:r>
              <a:rPr lang="bg-BG" altLang="bg-BG" sz="3000" b="0" dirty="0" err="1" smtClean="0">
                <a:solidFill>
                  <a:srgbClr val="CC0000"/>
                </a:solidFill>
                <a:effectLst>
                  <a:outerShdw blurRad="38100" dist="38100" dir="2700000" algn="tl">
                    <a:srgbClr val="000000">
                      <a:alpha val="43137"/>
                    </a:srgbClr>
                  </a:outerShdw>
                </a:effectLst>
              </a:rPr>
              <a:t>universalism</a:t>
            </a:r>
            <a:r>
              <a:rPr lang="bg-BG" altLang="bg-BG" sz="3000" b="0" dirty="0" smtClean="0">
                <a:solidFill>
                  <a:srgbClr val="CC0000"/>
                </a:solidFill>
                <a:effectLst>
                  <a:outerShdw blurRad="38100" dist="38100" dir="2700000" algn="tl">
                    <a:srgbClr val="000000">
                      <a:alpha val="43137"/>
                    </a:srgbClr>
                  </a:outerShdw>
                </a:effectLst>
              </a:rPr>
              <a:t>”</a:t>
            </a:r>
            <a:r>
              <a:rPr lang="en-US" altLang="bg-BG" sz="3000" b="0" dirty="0" smtClean="0">
                <a:solidFill>
                  <a:srgbClr val="CC0000"/>
                </a:solidFill>
                <a:effectLst>
                  <a:outerShdw blurRad="38100" dist="38100" dir="2700000" algn="tl">
                    <a:srgbClr val="000000">
                      <a:alpha val="43137"/>
                    </a:srgbClr>
                  </a:outerShdw>
                </a:effectLst>
              </a:rPr>
              <a:t> - </a:t>
            </a:r>
            <a:r>
              <a:rPr lang="bg-BG" altLang="bg-BG" sz="3000" b="0" dirty="0" err="1" smtClean="0">
                <a:solidFill>
                  <a:schemeClr val="accent4">
                    <a:lumMod val="10000"/>
                  </a:schemeClr>
                </a:solidFill>
              </a:rPr>
              <a:t>delivery</a:t>
            </a:r>
            <a:r>
              <a:rPr lang="bg-BG" altLang="bg-BG" sz="3000" b="0" dirty="0" smtClean="0">
                <a:solidFill>
                  <a:schemeClr val="accent4">
                    <a:lumMod val="10000"/>
                  </a:schemeClr>
                </a:solidFill>
              </a:rPr>
              <a:t> </a:t>
            </a:r>
            <a:r>
              <a:rPr lang="bg-BG" altLang="bg-BG" sz="3000" b="0" dirty="0">
                <a:solidFill>
                  <a:schemeClr val="accent4">
                    <a:lumMod val="10000"/>
                  </a:schemeClr>
                </a:solidFill>
              </a:rPr>
              <a:t>to </a:t>
            </a:r>
            <a:r>
              <a:rPr lang="bg-BG" altLang="bg-BG" sz="3000" b="0" dirty="0" err="1">
                <a:solidFill>
                  <a:schemeClr val="accent4">
                    <a:lumMod val="10000"/>
                  </a:schemeClr>
                </a:solidFill>
              </a:rPr>
              <a:t>all</a:t>
            </a:r>
            <a:r>
              <a:rPr lang="bg-BG" altLang="bg-BG" sz="3000" b="0" dirty="0">
                <a:solidFill>
                  <a:schemeClr val="accent4">
                    <a:lumMod val="10000"/>
                  </a:schemeClr>
                </a:solidFill>
              </a:rPr>
              <a:t> of </a:t>
            </a:r>
            <a:r>
              <a:rPr lang="bg-BG" altLang="bg-BG" sz="3000" b="0" dirty="0" err="1">
                <a:solidFill>
                  <a:schemeClr val="accent4">
                    <a:lumMod val="10000"/>
                  </a:schemeClr>
                </a:solidFill>
              </a:rPr>
              <a:t>high-quality</a:t>
            </a:r>
            <a:r>
              <a:rPr lang="bg-BG" altLang="bg-BG" sz="3000" b="0" dirty="0">
                <a:solidFill>
                  <a:schemeClr val="accent4">
                    <a:lumMod val="10000"/>
                  </a:schemeClr>
                </a:solidFill>
              </a:rPr>
              <a:t> </a:t>
            </a:r>
            <a:r>
              <a:rPr lang="bg-BG" altLang="bg-BG" sz="3000" b="0" dirty="0" err="1">
                <a:solidFill>
                  <a:schemeClr val="accent4">
                    <a:lumMod val="10000"/>
                  </a:schemeClr>
                </a:solidFill>
              </a:rPr>
              <a:t>essential</a:t>
            </a:r>
            <a:r>
              <a:rPr lang="bg-BG" altLang="bg-BG" sz="3000" b="0" dirty="0">
                <a:solidFill>
                  <a:schemeClr val="accent4">
                    <a:lumMod val="10000"/>
                  </a:schemeClr>
                </a:solidFill>
              </a:rPr>
              <a:t> </a:t>
            </a:r>
            <a:r>
              <a:rPr lang="bg-BG" altLang="bg-BG" sz="3000" b="0" dirty="0" err="1">
                <a:solidFill>
                  <a:schemeClr val="accent4">
                    <a:lumMod val="10000"/>
                  </a:schemeClr>
                </a:solidFill>
              </a:rPr>
              <a:t>care</a:t>
            </a:r>
            <a:r>
              <a:rPr lang="bg-BG" altLang="bg-BG" sz="3000" b="0" dirty="0">
                <a:solidFill>
                  <a:schemeClr val="accent4">
                    <a:lumMod val="10000"/>
                  </a:schemeClr>
                </a:solidFill>
              </a:rPr>
              <a:t>, </a:t>
            </a:r>
            <a:r>
              <a:rPr lang="bg-BG" altLang="bg-BG" sz="3000" b="0" dirty="0" err="1">
                <a:solidFill>
                  <a:schemeClr val="accent4">
                    <a:lumMod val="10000"/>
                  </a:schemeClr>
                </a:solidFill>
              </a:rPr>
              <a:t>defined</a:t>
            </a:r>
            <a:r>
              <a:rPr lang="en-US" altLang="bg-BG" sz="3000" b="0" dirty="0">
                <a:solidFill>
                  <a:schemeClr val="accent4">
                    <a:lumMod val="10000"/>
                  </a:schemeClr>
                </a:solidFill>
              </a:rPr>
              <a:t> </a:t>
            </a:r>
            <a:r>
              <a:rPr lang="bg-BG" altLang="bg-BG" sz="3000" b="0" dirty="0" err="1">
                <a:solidFill>
                  <a:schemeClr val="accent4">
                    <a:lumMod val="10000"/>
                  </a:schemeClr>
                </a:solidFill>
              </a:rPr>
              <a:t>mostly</a:t>
            </a:r>
            <a:r>
              <a:rPr lang="bg-BG" altLang="bg-BG" sz="3000" b="0" dirty="0">
                <a:solidFill>
                  <a:schemeClr val="accent4">
                    <a:lumMod val="10000"/>
                  </a:schemeClr>
                </a:solidFill>
              </a:rPr>
              <a:t> </a:t>
            </a:r>
            <a:r>
              <a:rPr lang="bg-BG" altLang="bg-BG" sz="3000" b="0" dirty="0" err="1">
                <a:solidFill>
                  <a:schemeClr val="accent4">
                    <a:lumMod val="10000"/>
                  </a:schemeClr>
                </a:solidFill>
              </a:rPr>
              <a:t>by</a:t>
            </a:r>
            <a:r>
              <a:rPr lang="bg-BG" altLang="bg-BG" sz="3000" b="0" dirty="0">
                <a:solidFill>
                  <a:schemeClr val="accent4">
                    <a:lumMod val="10000"/>
                  </a:schemeClr>
                </a:solidFill>
              </a:rPr>
              <a:t> </a:t>
            </a:r>
            <a:r>
              <a:rPr lang="bg-BG" altLang="bg-BG" sz="3000" b="0" dirty="0" err="1">
                <a:solidFill>
                  <a:schemeClr val="accent4">
                    <a:lumMod val="10000"/>
                  </a:schemeClr>
                </a:solidFill>
              </a:rPr>
              <a:t>criteria</a:t>
            </a:r>
            <a:r>
              <a:rPr lang="bg-BG" altLang="bg-BG" sz="3000" b="0" dirty="0">
                <a:solidFill>
                  <a:schemeClr val="accent4">
                    <a:lumMod val="10000"/>
                  </a:schemeClr>
                </a:solidFill>
              </a:rPr>
              <a:t> of </a:t>
            </a:r>
            <a:r>
              <a:rPr lang="bg-BG" altLang="bg-BG" sz="3000" b="0" dirty="0" err="1">
                <a:solidFill>
                  <a:schemeClr val="accent4">
                    <a:lumMod val="10000"/>
                  </a:schemeClr>
                </a:solidFill>
              </a:rPr>
              <a:t>effectiveness</a:t>
            </a:r>
            <a:r>
              <a:rPr lang="bg-BG" altLang="bg-BG" sz="3000" b="0" dirty="0">
                <a:solidFill>
                  <a:schemeClr val="accent4">
                    <a:lumMod val="10000"/>
                  </a:schemeClr>
                </a:solidFill>
              </a:rPr>
              <a:t>, </a:t>
            </a:r>
            <a:r>
              <a:rPr lang="bg-BG" altLang="bg-BG" sz="3000" b="0" dirty="0" err="1">
                <a:solidFill>
                  <a:schemeClr val="accent4">
                    <a:lumMod val="10000"/>
                  </a:schemeClr>
                </a:solidFill>
              </a:rPr>
              <a:t>cost</a:t>
            </a:r>
            <a:r>
              <a:rPr lang="bg-BG" altLang="bg-BG" sz="3000" b="0" dirty="0">
                <a:solidFill>
                  <a:schemeClr val="accent4">
                    <a:lumMod val="10000"/>
                  </a:schemeClr>
                </a:solidFill>
              </a:rPr>
              <a:t> </a:t>
            </a:r>
            <a:r>
              <a:rPr lang="bg-BG" altLang="bg-BG" sz="3000" b="0" dirty="0" err="1">
                <a:solidFill>
                  <a:schemeClr val="accent4">
                    <a:lumMod val="10000"/>
                  </a:schemeClr>
                </a:solidFill>
              </a:rPr>
              <a:t>and</a:t>
            </a:r>
            <a:r>
              <a:rPr lang="bg-BG" altLang="bg-BG" sz="3000" b="0" dirty="0">
                <a:solidFill>
                  <a:schemeClr val="accent4">
                    <a:lumMod val="10000"/>
                  </a:schemeClr>
                </a:solidFill>
              </a:rPr>
              <a:t> </a:t>
            </a:r>
            <a:r>
              <a:rPr lang="bg-BG" altLang="bg-BG" sz="3000" b="0" dirty="0" err="1">
                <a:solidFill>
                  <a:schemeClr val="accent4">
                    <a:lumMod val="10000"/>
                  </a:schemeClr>
                </a:solidFill>
              </a:rPr>
              <a:t>social</a:t>
            </a:r>
            <a:r>
              <a:rPr lang="bg-BG" altLang="bg-BG" sz="3000" b="0" dirty="0">
                <a:solidFill>
                  <a:schemeClr val="accent4">
                    <a:lumMod val="10000"/>
                  </a:schemeClr>
                </a:solidFill>
              </a:rPr>
              <a:t> </a:t>
            </a:r>
            <a:r>
              <a:rPr lang="bg-BG" altLang="bg-BG" sz="3000" b="0" dirty="0" err="1">
                <a:solidFill>
                  <a:schemeClr val="accent4">
                    <a:lumMod val="10000"/>
                  </a:schemeClr>
                </a:solidFill>
              </a:rPr>
              <a:t>acceptability</a:t>
            </a:r>
            <a:r>
              <a:rPr lang="bg-BG" altLang="bg-BG" sz="3000" b="0" dirty="0">
                <a:solidFill>
                  <a:schemeClr val="accent4">
                    <a:lumMod val="10000"/>
                  </a:schemeClr>
                </a:solidFill>
              </a:rPr>
              <a:t>. </a:t>
            </a:r>
            <a:endParaRPr lang="en-US" altLang="bg-BG" sz="3000" b="0" dirty="0" smtClean="0">
              <a:solidFill>
                <a:schemeClr val="accent4">
                  <a:lumMod val="10000"/>
                </a:schemeClr>
              </a:solidFill>
            </a:endParaRPr>
          </a:p>
          <a:p>
            <a:pPr>
              <a:lnSpc>
                <a:spcPct val="90000"/>
              </a:lnSpc>
              <a:buFontTx/>
              <a:buNone/>
            </a:pPr>
            <a:r>
              <a:rPr lang="bg-BG" altLang="bg-BG" sz="3000" b="0" dirty="0" err="1" smtClean="0">
                <a:solidFill>
                  <a:schemeClr val="accent4">
                    <a:lumMod val="10000"/>
                  </a:schemeClr>
                </a:solidFill>
              </a:rPr>
              <a:t>It</a:t>
            </a:r>
            <a:r>
              <a:rPr lang="bg-BG" altLang="bg-BG" sz="3000" b="0" dirty="0" smtClean="0">
                <a:solidFill>
                  <a:schemeClr val="accent4">
                    <a:lumMod val="10000"/>
                  </a:schemeClr>
                </a:solidFill>
              </a:rPr>
              <a:t> </a:t>
            </a:r>
            <a:r>
              <a:rPr lang="bg-BG" altLang="bg-BG" sz="3000" b="0" dirty="0" err="1">
                <a:solidFill>
                  <a:schemeClr val="accent4">
                    <a:lumMod val="10000"/>
                  </a:schemeClr>
                </a:solidFill>
              </a:rPr>
              <a:t>implies</a:t>
            </a:r>
            <a:r>
              <a:rPr lang="bg-BG" altLang="bg-BG" sz="3000" b="0" dirty="0">
                <a:solidFill>
                  <a:schemeClr val="accent4">
                    <a:lumMod val="10000"/>
                  </a:schemeClr>
                </a:solidFill>
              </a:rPr>
              <a:t> </a:t>
            </a:r>
            <a:r>
              <a:rPr lang="bg-BG" altLang="bg-BG" sz="3000" b="0" dirty="0" err="1">
                <a:solidFill>
                  <a:schemeClr val="accent4">
                    <a:lumMod val="10000"/>
                  </a:schemeClr>
                </a:solidFill>
              </a:rPr>
              <a:t>explicit</a:t>
            </a:r>
            <a:r>
              <a:rPr lang="bg-BG" altLang="bg-BG" sz="3000" b="0" dirty="0">
                <a:solidFill>
                  <a:schemeClr val="accent4">
                    <a:lumMod val="10000"/>
                  </a:schemeClr>
                </a:solidFill>
              </a:rPr>
              <a:t> </a:t>
            </a:r>
            <a:r>
              <a:rPr lang="bg-BG" altLang="bg-BG" sz="3000" b="0" dirty="0" err="1">
                <a:solidFill>
                  <a:schemeClr val="accent4">
                    <a:lumMod val="10000"/>
                  </a:schemeClr>
                </a:solidFill>
              </a:rPr>
              <a:t>choice</a:t>
            </a:r>
            <a:r>
              <a:rPr lang="bg-BG" altLang="bg-BG" sz="3000" b="0" dirty="0">
                <a:solidFill>
                  <a:schemeClr val="accent4">
                    <a:lumMod val="10000"/>
                  </a:schemeClr>
                </a:solidFill>
              </a:rPr>
              <a:t> of</a:t>
            </a:r>
            <a:r>
              <a:rPr lang="en-US" altLang="bg-BG" sz="3000" b="0" dirty="0">
                <a:solidFill>
                  <a:schemeClr val="accent4">
                    <a:lumMod val="10000"/>
                  </a:schemeClr>
                </a:solidFill>
              </a:rPr>
              <a:t> </a:t>
            </a:r>
            <a:r>
              <a:rPr lang="bg-BG" altLang="bg-BG" sz="3000" b="0" dirty="0" err="1">
                <a:solidFill>
                  <a:schemeClr val="accent4">
                    <a:lumMod val="10000"/>
                  </a:schemeClr>
                </a:solidFill>
              </a:rPr>
              <a:t>priorities</a:t>
            </a:r>
            <a:r>
              <a:rPr lang="bg-BG" altLang="bg-BG" sz="3000" b="0" dirty="0">
                <a:solidFill>
                  <a:schemeClr val="accent4">
                    <a:lumMod val="10000"/>
                  </a:schemeClr>
                </a:solidFill>
              </a:rPr>
              <a:t> </a:t>
            </a:r>
            <a:r>
              <a:rPr lang="bg-BG" altLang="bg-BG" sz="3000" b="0" dirty="0" err="1">
                <a:solidFill>
                  <a:schemeClr val="accent4">
                    <a:lumMod val="10000"/>
                  </a:schemeClr>
                </a:solidFill>
              </a:rPr>
              <a:t>among</a:t>
            </a:r>
            <a:r>
              <a:rPr lang="bg-BG" altLang="bg-BG" sz="3000" b="0" dirty="0">
                <a:solidFill>
                  <a:schemeClr val="accent4">
                    <a:lumMod val="10000"/>
                  </a:schemeClr>
                </a:solidFill>
              </a:rPr>
              <a:t> </a:t>
            </a:r>
            <a:r>
              <a:rPr lang="bg-BG" altLang="bg-BG" sz="3000" b="0" dirty="0" err="1">
                <a:solidFill>
                  <a:schemeClr val="accent4">
                    <a:lumMod val="10000"/>
                  </a:schemeClr>
                </a:solidFill>
              </a:rPr>
              <a:t>interventions</a:t>
            </a:r>
            <a:r>
              <a:rPr lang="bg-BG" altLang="bg-BG" sz="3000" b="0" dirty="0">
                <a:solidFill>
                  <a:schemeClr val="accent4">
                    <a:lumMod val="10000"/>
                  </a:schemeClr>
                </a:solidFill>
              </a:rPr>
              <a:t>, </a:t>
            </a:r>
            <a:r>
              <a:rPr lang="bg-BG" altLang="bg-BG" sz="3000" b="0" dirty="0" err="1">
                <a:solidFill>
                  <a:schemeClr val="accent4">
                    <a:lumMod val="10000"/>
                  </a:schemeClr>
                </a:solidFill>
              </a:rPr>
              <a:t>respecting</a:t>
            </a:r>
            <a:r>
              <a:rPr lang="bg-BG" altLang="bg-BG" sz="3000" b="0" dirty="0">
                <a:solidFill>
                  <a:schemeClr val="accent4">
                    <a:lumMod val="10000"/>
                  </a:schemeClr>
                </a:solidFill>
              </a:rPr>
              <a:t> the </a:t>
            </a:r>
            <a:r>
              <a:rPr lang="bg-BG" altLang="bg-BG" sz="3000" b="0" dirty="0" err="1">
                <a:solidFill>
                  <a:schemeClr val="accent4">
                    <a:lumMod val="10000"/>
                  </a:schemeClr>
                </a:solidFill>
              </a:rPr>
              <a:t>ethical</a:t>
            </a:r>
            <a:r>
              <a:rPr lang="bg-BG" altLang="bg-BG" sz="3000" b="0" dirty="0">
                <a:solidFill>
                  <a:schemeClr val="accent4">
                    <a:lumMod val="10000"/>
                  </a:schemeClr>
                </a:solidFill>
              </a:rPr>
              <a:t> </a:t>
            </a:r>
            <a:r>
              <a:rPr lang="bg-BG" altLang="bg-BG" sz="3000" b="0" dirty="0" err="1">
                <a:solidFill>
                  <a:schemeClr val="accent4">
                    <a:lumMod val="10000"/>
                  </a:schemeClr>
                </a:solidFill>
              </a:rPr>
              <a:t>principle</a:t>
            </a:r>
            <a:r>
              <a:rPr lang="bg-BG" altLang="bg-BG" sz="3000" b="0" dirty="0">
                <a:solidFill>
                  <a:schemeClr val="accent4">
                    <a:lumMod val="10000"/>
                  </a:schemeClr>
                </a:solidFill>
              </a:rPr>
              <a:t> </a:t>
            </a:r>
            <a:r>
              <a:rPr lang="bg-BG" altLang="bg-BG" sz="3000" b="0" dirty="0" err="1">
                <a:solidFill>
                  <a:schemeClr val="accent4">
                    <a:lumMod val="10000"/>
                  </a:schemeClr>
                </a:solidFill>
              </a:rPr>
              <a:t>that</a:t>
            </a:r>
            <a:r>
              <a:rPr lang="bg-BG" altLang="bg-BG" sz="3000" b="0" dirty="0">
                <a:solidFill>
                  <a:schemeClr val="accent4">
                    <a:lumMod val="10000"/>
                  </a:schemeClr>
                </a:solidFill>
              </a:rPr>
              <a:t> </a:t>
            </a:r>
            <a:r>
              <a:rPr lang="bg-BG" altLang="bg-BG" sz="3000" b="0" dirty="0" err="1">
                <a:solidFill>
                  <a:schemeClr val="accent4">
                    <a:lumMod val="10000"/>
                  </a:schemeClr>
                </a:solidFill>
              </a:rPr>
              <a:t>it</a:t>
            </a:r>
            <a:r>
              <a:rPr lang="bg-BG" altLang="bg-BG" sz="3000" b="0" dirty="0">
                <a:solidFill>
                  <a:schemeClr val="accent4">
                    <a:lumMod val="10000"/>
                  </a:schemeClr>
                </a:solidFill>
              </a:rPr>
              <a:t> </a:t>
            </a:r>
            <a:r>
              <a:rPr lang="bg-BG" altLang="bg-BG" sz="3000" b="0" dirty="0" err="1">
                <a:solidFill>
                  <a:schemeClr val="accent4">
                    <a:lumMod val="10000"/>
                  </a:schemeClr>
                </a:solidFill>
              </a:rPr>
              <a:t>may</a:t>
            </a:r>
            <a:r>
              <a:rPr lang="bg-BG" altLang="bg-BG" sz="3000" b="0" dirty="0">
                <a:solidFill>
                  <a:schemeClr val="accent4">
                    <a:lumMod val="10000"/>
                  </a:schemeClr>
                </a:solidFill>
              </a:rPr>
              <a:t> </a:t>
            </a:r>
            <a:r>
              <a:rPr lang="bg-BG" altLang="bg-BG" sz="3000" b="0" dirty="0" err="1">
                <a:solidFill>
                  <a:schemeClr val="accent4">
                    <a:lumMod val="10000"/>
                  </a:schemeClr>
                </a:solidFill>
              </a:rPr>
              <a:t>be</a:t>
            </a:r>
            <a:r>
              <a:rPr lang="bg-BG" altLang="bg-BG" sz="3000" b="0" dirty="0">
                <a:solidFill>
                  <a:schemeClr val="accent4">
                    <a:lumMod val="10000"/>
                  </a:schemeClr>
                </a:solidFill>
              </a:rPr>
              <a:t> </a:t>
            </a:r>
            <a:r>
              <a:rPr lang="bg-BG" altLang="bg-BG" sz="3000" b="0" dirty="0" err="1">
                <a:solidFill>
                  <a:schemeClr val="accent4">
                    <a:lumMod val="10000"/>
                  </a:schemeClr>
                </a:solidFill>
              </a:rPr>
              <a:t>necessary</a:t>
            </a:r>
            <a:r>
              <a:rPr lang="bg-BG" altLang="bg-BG" sz="3000" b="0" dirty="0">
                <a:solidFill>
                  <a:schemeClr val="accent4">
                    <a:lumMod val="10000"/>
                  </a:schemeClr>
                </a:solidFill>
              </a:rPr>
              <a:t> </a:t>
            </a:r>
            <a:r>
              <a:rPr lang="bg-BG" altLang="bg-BG" sz="3000" b="0" dirty="0" err="1">
                <a:solidFill>
                  <a:schemeClr val="accent4">
                    <a:lumMod val="10000"/>
                  </a:schemeClr>
                </a:solidFill>
              </a:rPr>
              <a:t>and</a:t>
            </a:r>
            <a:r>
              <a:rPr lang="en-US" altLang="bg-BG" sz="3000" b="0" dirty="0">
                <a:solidFill>
                  <a:schemeClr val="accent4">
                    <a:lumMod val="10000"/>
                  </a:schemeClr>
                </a:solidFill>
              </a:rPr>
              <a:t> </a:t>
            </a:r>
            <a:r>
              <a:rPr lang="bg-BG" altLang="bg-BG" sz="3000" b="0" dirty="0" err="1">
                <a:solidFill>
                  <a:schemeClr val="accent4">
                    <a:lumMod val="10000"/>
                  </a:schemeClr>
                </a:solidFill>
              </a:rPr>
              <a:t>efficient</a:t>
            </a:r>
            <a:r>
              <a:rPr lang="bg-BG" altLang="bg-BG" sz="3000" b="0" dirty="0">
                <a:solidFill>
                  <a:schemeClr val="accent4">
                    <a:lumMod val="10000"/>
                  </a:schemeClr>
                </a:solidFill>
              </a:rPr>
              <a:t> to </a:t>
            </a:r>
            <a:r>
              <a:rPr lang="bg-BG" altLang="bg-BG" sz="3000" b="0" dirty="0" err="1">
                <a:solidFill>
                  <a:schemeClr val="accent4">
                    <a:lumMod val="10000"/>
                  </a:schemeClr>
                </a:solidFill>
              </a:rPr>
              <a:t>ration</a:t>
            </a:r>
            <a:r>
              <a:rPr lang="bg-BG" altLang="bg-BG" sz="3000" b="0" dirty="0">
                <a:solidFill>
                  <a:schemeClr val="accent4">
                    <a:lumMod val="10000"/>
                  </a:schemeClr>
                </a:solidFill>
              </a:rPr>
              <a:t> </a:t>
            </a:r>
            <a:r>
              <a:rPr lang="bg-BG" altLang="bg-BG" sz="3000" b="0" dirty="0" err="1">
                <a:solidFill>
                  <a:schemeClr val="accent4">
                    <a:lumMod val="10000"/>
                  </a:schemeClr>
                </a:solidFill>
              </a:rPr>
              <a:t>services</a:t>
            </a:r>
            <a:r>
              <a:rPr lang="bg-BG" altLang="bg-BG" sz="3000" b="0" dirty="0">
                <a:solidFill>
                  <a:schemeClr val="accent4">
                    <a:lumMod val="10000"/>
                  </a:schemeClr>
                </a:solidFill>
              </a:rPr>
              <a:t>, </a:t>
            </a:r>
            <a:r>
              <a:rPr lang="bg-BG" altLang="bg-BG" sz="3000" b="0" dirty="0" err="1">
                <a:solidFill>
                  <a:schemeClr val="accent4">
                    <a:lumMod val="10000"/>
                  </a:schemeClr>
                </a:solidFill>
              </a:rPr>
              <a:t>but</a:t>
            </a:r>
            <a:r>
              <a:rPr lang="bg-BG" altLang="bg-BG" sz="3000" b="0" dirty="0">
                <a:solidFill>
                  <a:schemeClr val="accent4">
                    <a:lumMod val="10000"/>
                  </a:schemeClr>
                </a:solidFill>
              </a:rPr>
              <a:t> </a:t>
            </a:r>
            <a:r>
              <a:rPr lang="bg-BG" altLang="bg-BG" sz="3000" b="0" dirty="0" err="1">
                <a:solidFill>
                  <a:schemeClr val="accent4">
                    <a:lumMod val="10000"/>
                  </a:schemeClr>
                </a:solidFill>
              </a:rPr>
              <a:t>that</a:t>
            </a:r>
            <a:r>
              <a:rPr lang="bg-BG" altLang="bg-BG" sz="3000" b="0" dirty="0">
                <a:solidFill>
                  <a:schemeClr val="accent4">
                    <a:lumMod val="10000"/>
                  </a:schemeClr>
                </a:solidFill>
              </a:rPr>
              <a:t> </a:t>
            </a:r>
            <a:r>
              <a:rPr lang="bg-BG" altLang="bg-BG" sz="3000" b="0" dirty="0" err="1">
                <a:solidFill>
                  <a:schemeClr val="accent4">
                    <a:lumMod val="10000"/>
                  </a:schemeClr>
                </a:solidFill>
              </a:rPr>
              <a:t>it</a:t>
            </a:r>
            <a:r>
              <a:rPr lang="bg-BG" altLang="bg-BG" sz="3000" b="0" dirty="0">
                <a:solidFill>
                  <a:schemeClr val="accent4">
                    <a:lumMod val="10000"/>
                  </a:schemeClr>
                </a:solidFill>
              </a:rPr>
              <a:t> is </a:t>
            </a:r>
            <a:r>
              <a:rPr lang="bg-BG" altLang="bg-BG" sz="3000" b="0" dirty="0" err="1">
                <a:solidFill>
                  <a:schemeClr val="accent4">
                    <a:lumMod val="10000"/>
                  </a:schemeClr>
                </a:solidFill>
              </a:rPr>
              <a:t>inadmissible</a:t>
            </a:r>
            <a:r>
              <a:rPr lang="bg-BG" altLang="bg-BG" sz="3000" b="0" dirty="0">
                <a:solidFill>
                  <a:schemeClr val="accent4">
                    <a:lumMod val="10000"/>
                  </a:schemeClr>
                </a:solidFill>
              </a:rPr>
              <a:t> to </a:t>
            </a:r>
            <a:r>
              <a:rPr lang="bg-BG" altLang="bg-BG" sz="3000" b="0" dirty="0" err="1">
                <a:solidFill>
                  <a:schemeClr val="accent4">
                    <a:lumMod val="10000"/>
                  </a:schemeClr>
                </a:solidFill>
              </a:rPr>
              <a:t>exclude</a:t>
            </a:r>
            <a:r>
              <a:rPr lang="bg-BG" altLang="bg-BG" sz="3000" b="0" dirty="0">
                <a:solidFill>
                  <a:schemeClr val="accent4">
                    <a:lumMod val="10000"/>
                  </a:schemeClr>
                </a:solidFill>
              </a:rPr>
              <a:t> </a:t>
            </a:r>
            <a:r>
              <a:rPr lang="bg-BG" altLang="bg-BG" sz="3000" b="0" dirty="0" err="1">
                <a:solidFill>
                  <a:schemeClr val="accent4">
                    <a:lumMod val="10000"/>
                  </a:schemeClr>
                </a:solidFill>
              </a:rPr>
              <a:t>whole</a:t>
            </a:r>
            <a:r>
              <a:rPr lang="bg-BG" altLang="bg-BG" sz="3000" b="0" dirty="0">
                <a:solidFill>
                  <a:schemeClr val="accent4">
                    <a:lumMod val="10000"/>
                  </a:schemeClr>
                </a:solidFill>
              </a:rPr>
              <a:t> </a:t>
            </a:r>
            <a:r>
              <a:rPr lang="bg-BG" altLang="bg-BG" sz="3000" b="0" dirty="0" err="1">
                <a:solidFill>
                  <a:schemeClr val="accent4">
                    <a:lumMod val="10000"/>
                  </a:schemeClr>
                </a:solidFill>
              </a:rPr>
              <a:t>groups</a:t>
            </a:r>
            <a:r>
              <a:rPr lang="bg-BG" altLang="bg-BG" sz="3000" b="0" dirty="0">
                <a:solidFill>
                  <a:schemeClr val="accent4">
                    <a:lumMod val="10000"/>
                  </a:schemeClr>
                </a:solidFill>
              </a:rPr>
              <a:t> of the </a:t>
            </a:r>
            <a:r>
              <a:rPr lang="bg-BG" altLang="bg-BG" sz="3000" b="0" dirty="0" err="1">
                <a:solidFill>
                  <a:schemeClr val="accent4">
                    <a:lumMod val="10000"/>
                  </a:schemeClr>
                </a:solidFill>
              </a:rPr>
              <a:t>population</a:t>
            </a:r>
            <a:r>
              <a:rPr lang="bg-BG" altLang="bg-BG" sz="3000" b="0" dirty="0">
                <a:solidFill>
                  <a:schemeClr val="accent4">
                    <a:lumMod val="10000"/>
                  </a:schemeClr>
                </a:solidFill>
              </a:rPr>
              <a:t>.</a:t>
            </a:r>
          </a:p>
        </p:txBody>
      </p:sp>
      <p:sp>
        <p:nvSpPr>
          <p:cNvPr id="7"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 reforms</a:t>
            </a:r>
            <a:endParaRPr lang="bg-BG" altLang="bg-BG" b="1" kern="0" dirty="0">
              <a:solidFill>
                <a:srgbClr val="FFFF00"/>
              </a:solidFill>
            </a:endParaRPr>
          </a:p>
        </p:txBody>
      </p:sp>
    </p:spTree>
    <p:extLst>
      <p:ext uri="{BB962C8B-B14F-4D97-AF65-F5344CB8AC3E}">
        <p14:creationId xmlns:p14="http://schemas.microsoft.com/office/powerpoint/2010/main" val="201105923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7C712381-6230-4FCD-9AA2-EFB71B0C5FE5}" type="slidenum">
              <a:rPr lang="bg-BG" altLang="bg-BG"/>
              <a:pPr/>
              <a:t>22</a:t>
            </a:fld>
            <a:endParaRPr lang="bg-BG" altLang="bg-BG"/>
          </a:p>
        </p:txBody>
      </p:sp>
      <p:sp>
        <p:nvSpPr>
          <p:cNvPr id="159747" name="Rectangle 3"/>
          <p:cNvSpPr>
            <a:spLocks noGrp="1" noChangeArrowheads="1"/>
          </p:cNvSpPr>
          <p:nvPr>
            <p:ph type="body" idx="1"/>
          </p:nvPr>
        </p:nvSpPr>
        <p:spPr>
          <a:xfrm>
            <a:off x="395536" y="838200"/>
            <a:ext cx="8748464" cy="5486400"/>
          </a:xfrm>
        </p:spPr>
        <p:txBody>
          <a:bodyPr/>
          <a:lstStyle/>
          <a:p>
            <a:pPr>
              <a:lnSpc>
                <a:spcPct val="90000"/>
              </a:lnSpc>
            </a:pPr>
            <a:r>
              <a:rPr lang="en-US" altLang="bg-BG" b="0" dirty="0" smtClean="0">
                <a:solidFill>
                  <a:schemeClr val="accent4">
                    <a:lumMod val="10000"/>
                  </a:schemeClr>
                </a:solidFill>
              </a:rPr>
              <a:t>T</a:t>
            </a:r>
            <a:r>
              <a:rPr lang="bg-BG" altLang="bg-BG" b="0" dirty="0" err="1" smtClean="0">
                <a:solidFill>
                  <a:schemeClr val="accent4">
                    <a:lumMod val="10000"/>
                  </a:schemeClr>
                </a:solidFill>
              </a:rPr>
              <a:t>ransformation</a:t>
            </a:r>
            <a:r>
              <a:rPr lang="bg-BG" altLang="bg-BG" b="0" dirty="0" smtClean="0">
                <a:solidFill>
                  <a:schemeClr val="accent4">
                    <a:lumMod val="10000"/>
                  </a:schemeClr>
                </a:solidFill>
              </a:rPr>
              <a:t> </a:t>
            </a:r>
            <a:r>
              <a:rPr lang="bg-BG" altLang="bg-BG" b="0" dirty="0" err="1">
                <a:solidFill>
                  <a:schemeClr val="accent4">
                    <a:lumMod val="10000"/>
                  </a:schemeClr>
                </a:solidFill>
              </a:rPr>
              <a:t>from</a:t>
            </a:r>
            <a:r>
              <a:rPr lang="bg-BG" altLang="bg-BG" b="0" dirty="0">
                <a:solidFill>
                  <a:schemeClr val="accent4">
                    <a:lumMod val="10000"/>
                  </a:schemeClr>
                </a:solidFill>
              </a:rPr>
              <a:t> </a:t>
            </a:r>
            <a:r>
              <a:rPr lang="bg-BG" altLang="bg-BG" b="0" dirty="0" err="1">
                <a:solidFill>
                  <a:schemeClr val="accent4">
                    <a:lumMod val="10000"/>
                  </a:schemeClr>
                </a:solidFill>
              </a:rPr>
              <a:t>centrally</a:t>
            </a:r>
            <a:r>
              <a:rPr lang="bg-BG" altLang="bg-BG" b="0" dirty="0">
                <a:solidFill>
                  <a:schemeClr val="accent4">
                    <a:lumMod val="10000"/>
                  </a:schemeClr>
                </a:solidFill>
              </a:rPr>
              <a:t> </a:t>
            </a:r>
            <a:r>
              <a:rPr lang="bg-BG" altLang="bg-BG" b="0" dirty="0" err="1">
                <a:solidFill>
                  <a:schemeClr val="accent4">
                    <a:lumMod val="10000"/>
                  </a:schemeClr>
                </a:solidFill>
              </a:rPr>
              <a:t>planned</a:t>
            </a:r>
            <a:r>
              <a:rPr lang="bg-BG" altLang="bg-BG" b="0" dirty="0">
                <a:solidFill>
                  <a:schemeClr val="accent4">
                    <a:lumMod val="10000"/>
                  </a:schemeClr>
                </a:solidFill>
              </a:rPr>
              <a:t> to </a:t>
            </a:r>
            <a:r>
              <a:rPr lang="bg-BG" altLang="bg-BG" b="0" dirty="0" err="1">
                <a:solidFill>
                  <a:schemeClr val="accent4">
                    <a:lumMod val="10000"/>
                  </a:schemeClr>
                </a:solidFill>
              </a:rPr>
              <a:t>market-oriented</a:t>
            </a:r>
            <a:r>
              <a:rPr lang="en-US" altLang="bg-BG" b="0" dirty="0">
                <a:solidFill>
                  <a:schemeClr val="accent4">
                    <a:lumMod val="10000"/>
                  </a:schemeClr>
                </a:solidFill>
              </a:rPr>
              <a:t> </a:t>
            </a:r>
            <a:r>
              <a:rPr lang="bg-BG" altLang="bg-BG" b="0" dirty="0" err="1">
                <a:solidFill>
                  <a:schemeClr val="accent4">
                    <a:lumMod val="10000"/>
                  </a:schemeClr>
                </a:solidFill>
              </a:rPr>
              <a:t>economies</a:t>
            </a:r>
            <a:r>
              <a:rPr lang="bg-BG" altLang="bg-BG" b="0" dirty="0">
                <a:solidFill>
                  <a:schemeClr val="accent4">
                    <a:lumMod val="10000"/>
                  </a:schemeClr>
                </a:solidFill>
              </a:rPr>
              <a:t>, </a:t>
            </a:r>
            <a:r>
              <a:rPr lang="bg-BG" altLang="bg-BG" b="0" dirty="0" err="1">
                <a:solidFill>
                  <a:schemeClr val="accent4">
                    <a:lumMod val="10000"/>
                  </a:schemeClr>
                </a:solidFill>
              </a:rPr>
              <a:t>reduced</a:t>
            </a:r>
            <a:r>
              <a:rPr lang="bg-BG" altLang="bg-BG" b="0" dirty="0">
                <a:solidFill>
                  <a:schemeClr val="accent4">
                    <a:lumMod val="10000"/>
                  </a:schemeClr>
                </a:solidFill>
              </a:rPr>
              <a:t> </a:t>
            </a:r>
            <a:r>
              <a:rPr lang="bg-BG" altLang="bg-BG" b="0" dirty="0" err="1">
                <a:solidFill>
                  <a:schemeClr val="accent4">
                    <a:lumMod val="10000"/>
                  </a:schemeClr>
                </a:solidFill>
              </a:rPr>
              <a:t>state</a:t>
            </a:r>
            <a:r>
              <a:rPr lang="bg-BG" altLang="bg-BG" b="0" dirty="0">
                <a:solidFill>
                  <a:schemeClr val="accent4">
                    <a:lumMod val="10000"/>
                  </a:schemeClr>
                </a:solidFill>
              </a:rPr>
              <a:t> </a:t>
            </a:r>
            <a:r>
              <a:rPr lang="bg-BG" altLang="bg-BG" b="0" dirty="0" err="1">
                <a:solidFill>
                  <a:schemeClr val="accent4">
                    <a:lumMod val="10000"/>
                  </a:schemeClr>
                </a:solidFill>
              </a:rPr>
              <a:t>intervention</a:t>
            </a:r>
            <a:r>
              <a:rPr lang="bg-BG" altLang="bg-BG" b="0" dirty="0">
                <a:solidFill>
                  <a:schemeClr val="accent4">
                    <a:lumMod val="10000"/>
                  </a:schemeClr>
                </a:solidFill>
              </a:rPr>
              <a:t> in </a:t>
            </a:r>
            <a:r>
              <a:rPr lang="bg-BG" altLang="bg-BG" b="0" dirty="0" err="1">
                <a:solidFill>
                  <a:schemeClr val="accent4">
                    <a:lumMod val="10000"/>
                  </a:schemeClr>
                </a:solidFill>
              </a:rPr>
              <a:t>national</a:t>
            </a:r>
            <a:r>
              <a:rPr lang="bg-BG" altLang="bg-BG" b="0" dirty="0">
                <a:solidFill>
                  <a:schemeClr val="accent4">
                    <a:lumMod val="10000"/>
                  </a:schemeClr>
                </a:solidFill>
              </a:rPr>
              <a:t> </a:t>
            </a:r>
            <a:r>
              <a:rPr lang="bg-BG" altLang="bg-BG" b="0" dirty="0" err="1">
                <a:solidFill>
                  <a:schemeClr val="accent4">
                    <a:lumMod val="10000"/>
                  </a:schemeClr>
                </a:solidFill>
              </a:rPr>
              <a:t>economies</a:t>
            </a:r>
            <a:r>
              <a:rPr lang="bg-BG" altLang="bg-BG" b="0" dirty="0">
                <a:solidFill>
                  <a:schemeClr val="accent4">
                    <a:lumMod val="10000"/>
                  </a:schemeClr>
                </a:solidFill>
              </a:rPr>
              <a:t>, </a:t>
            </a:r>
            <a:r>
              <a:rPr lang="bg-BG" altLang="bg-BG" b="0" dirty="0" err="1">
                <a:solidFill>
                  <a:schemeClr val="accent4">
                    <a:lumMod val="10000"/>
                  </a:schemeClr>
                </a:solidFill>
              </a:rPr>
              <a:t>fewer</a:t>
            </a:r>
            <a:r>
              <a:rPr lang="bg-BG" altLang="bg-BG" b="0" dirty="0">
                <a:solidFill>
                  <a:schemeClr val="accent4">
                    <a:lumMod val="10000"/>
                  </a:schemeClr>
                </a:solidFill>
              </a:rPr>
              <a:t> </a:t>
            </a:r>
            <a:r>
              <a:rPr lang="bg-BG" altLang="bg-BG" b="0" dirty="0" err="1">
                <a:solidFill>
                  <a:schemeClr val="accent4">
                    <a:lumMod val="10000"/>
                  </a:schemeClr>
                </a:solidFill>
              </a:rPr>
              <a:t>government</a:t>
            </a:r>
            <a:r>
              <a:rPr lang="bg-BG" altLang="bg-BG" b="0" dirty="0">
                <a:solidFill>
                  <a:schemeClr val="accent4">
                    <a:lumMod val="10000"/>
                  </a:schemeClr>
                </a:solidFill>
              </a:rPr>
              <a:t> </a:t>
            </a:r>
            <a:r>
              <a:rPr lang="bg-BG" altLang="bg-BG" b="0" dirty="0" err="1">
                <a:solidFill>
                  <a:schemeClr val="accent4">
                    <a:lumMod val="10000"/>
                  </a:schemeClr>
                </a:solidFill>
              </a:rPr>
              <a:t>controls</a:t>
            </a:r>
            <a:r>
              <a:rPr lang="bg-BG" altLang="bg-BG" b="0" dirty="0">
                <a:solidFill>
                  <a:schemeClr val="accent4">
                    <a:lumMod val="10000"/>
                  </a:schemeClr>
                </a:solidFill>
              </a:rPr>
              <a:t>,</a:t>
            </a:r>
            <a:r>
              <a:rPr lang="en-US"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more </a:t>
            </a:r>
            <a:r>
              <a:rPr lang="bg-BG" altLang="bg-BG" b="0" dirty="0" err="1">
                <a:solidFill>
                  <a:schemeClr val="accent4">
                    <a:lumMod val="10000"/>
                  </a:schemeClr>
                </a:solidFill>
              </a:rPr>
              <a:t>decentralization</a:t>
            </a:r>
            <a:r>
              <a:rPr lang="bg-BG" altLang="bg-BG" b="0" dirty="0">
                <a:solidFill>
                  <a:schemeClr val="accent4">
                    <a:lumMod val="10000"/>
                  </a:schemeClr>
                </a:solidFill>
              </a:rPr>
              <a:t>.</a:t>
            </a:r>
          </a:p>
          <a:p>
            <a:pPr>
              <a:lnSpc>
                <a:spcPct val="90000"/>
              </a:lnSpc>
            </a:pPr>
            <a:r>
              <a:rPr lang="en-US" altLang="bg-BG" b="0" dirty="0">
                <a:solidFill>
                  <a:schemeClr val="accent4">
                    <a:lumMod val="10000"/>
                  </a:schemeClr>
                </a:solidFill>
              </a:rPr>
              <a:t>G</a:t>
            </a:r>
            <a:r>
              <a:rPr lang="bg-BG" altLang="bg-BG" b="0" dirty="0" err="1" smtClean="0">
                <a:solidFill>
                  <a:schemeClr val="accent4">
                    <a:lumMod val="10000"/>
                  </a:schemeClr>
                </a:solidFill>
              </a:rPr>
              <a:t>reater</a:t>
            </a:r>
            <a:r>
              <a:rPr lang="bg-BG" altLang="bg-BG" b="0" dirty="0" smtClean="0">
                <a:solidFill>
                  <a:schemeClr val="accent4">
                    <a:lumMod val="10000"/>
                  </a:schemeClr>
                </a:solidFill>
              </a:rPr>
              <a:t> </a:t>
            </a:r>
            <a:r>
              <a:rPr lang="bg-BG" altLang="bg-BG" b="0" dirty="0" err="1">
                <a:solidFill>
                  <a:schemeClr val="accent4">
                    <a:lumMod val="10000"/>
                  </a:schemeClr>
                </a:solidFill>
              </a:rPr>
              <a:t>emphasis</a:t>
            </a:r>
            <a:r>
              <a:rPr lang="bg-BG" altLang="bg-BG" b="0" dirty="0">
                <a:solidFill>
                  <a:schemeClr val="accent4">
                    <a:lumMod val="10000"/>
                  </a:schemeClr>
                </a:solidFill>
              </a:rPr>
              <a:t> </a:t>
            </a:r>
            <a:r>
              <a:rPr lang="bg-BG" altLang="bg-BG" b="0" dirty="0" err="1">
                <a:solidFill>
                  <a:schemeClr val="accent4">
                    <a:lumMod val="10000"/>
                  </a:schemeClr>
                </a:solidFill>
              </a:rPr>
              <a:t>on</a:t>
            </a:r>
            <a:r>
              <a:rPr lang="bg-BG" altLang="bg-BG" b="0" dirty="0">
                <a:solidFill>
                  <a:schemeClr val="accent4">
                    <a:lumMod val="10000"/>
                  </a:schemeClr>
                </a:solidFill>
              </a:rPr>
              <a:t> </a:t>
            </a:r>
            <a:r>
              <a:rPr lang="bg-BG" altLang="bg-BG" b="0" dirty="0" err="1">
                <a:solidFill>
                  <a:schemeClr val="accent4">
                    <a:lumMod val="10000"/>
                  </a:schemeClr>
                </a:solidFill>
              </a:rPr>
              <a:t>individual</a:t>
            </a:r>
            <a:r>
              <a:rPr lang="bg-BG" altLang="bg-BG" b="0" dirty="0">
                <a:solidFill>
                  <a:schemeClr val="accent4">
                    <a:lumMod val="10000"/>
                  </a:schemeClr>
                </a:solidFill>
              </a:rPr>
              <a:t> </a:t>
            </a:r>
            <a:r>
              <a:rPr lang="bg-BG" altLang="bg-BG" b="0" dirty="0" err="1">
                <a:solidFill>
                  <a:schemeClr val="accent4">
                    <a:lumMod val="10000"/>
                  </a:schemeClr>
                </a:solidFill>
              </a:rPr>
              <a:t>choice</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responsibility</a:t>
            </a:r>
            <a:r>
              <a:rPr lang="bg-BG" altLang="bg-BG" b="0" dirty="0">
                <a:solidFill>
                  <a:schemeClr val="accent4">
                    <a:lumMod val="10000"/>
                  </a:schemeClr>
                </a:solidFill>
              </a:rPr>
              <a:t>.</a:t>
            </a:r>
          </a:p>
          <a:p>
            <a:pPr>
              <a:lnSpc>
                <a:spcPct val="80000"/>
              </a:lnSpc>
            </a:pPr>
            <a:r>
              <a:rPr lang="en-US" altLang="bg-BG" b="0" dirty="0">
                <a:solidFill>
                  <a:schemeClr val="accent4">
                    <a:lumMod val="10000"/>
                  </a:schemeClr>
                </a:solidFill>
              </a:rPr>
              <a:t>L</a:t>
            </a:r>
            <a:r>
              <a:rPr lang="bg-BG" altLang="bg-BG" b="0" dirty="0" err="1" smtClean="0">
                <a:solidFill>
                  <a:schemeClr val="accent4">
                    <a:lumMod val="10000"/>
                  </a:schemeClr>
                </a:solidFill>
              </a:rPr>
              <a:t>imit</a:t>
            </a:r>
            <a:r>
              <a:rPr lang="en-US" altLang="bg-BG" b="0" dirty="0" err="1" smtClean="0">
                <a:solidFill>
                  <a:schemeClr val="accent4">
                    <a:lumMod val="10000"/>
                  </a:schemeClr>
                </a:solidFill>
              </a:rPr>
              <a:t>ed</a:t>
            </a:r>
            <a:r>
              <a:rPr lang="bg-BG" altLang="bg-BG" b="0" dirty="0" smtClean="0">
                <a:solidFill>
                  <a:schemeClr val="accent4">
                    <a:lumMod val="10000"/>
                  </a:schemeClr>
                </a:solidFill>
              </a:rPr>
              <a:t> </a:t>
            </a:r>
            <a:r>
              <a:rPr lang="bg-BG" altLang="bg-BG" b="0" dirty="0" err="1">
                <a:solidFill>
                  <a:schemeClr val="accent4">
                    <a:lumMod val="10000"/>
                  </a:schemeClr>
                </a:solidFill>
              </a:rPr>
              <a:t>promises</a:t>
            </a:r>
            <a:r>
              <a:rPr lang="bg-BG"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bg-BG" altLang="bg-BG" b="0" dirty="0" err="1">
                <a:solidFill>
                  <a:schemeClr val="accent4">
                    <a:lumMod val="10000"/>
                  </a:schemeClr>
                </a:solidFill>
              </a:rPr>
              <a:t>expectations</a:t>
            </a:r>
            <a:r>
              <a:rPr lang="bg-BG" altLang="bg-BG" b="0" dirty="0">
                <a:solidFill>
                  <a:schemeClr val="accent4">
                    <a:lumMod val="10000"/>
                  </a:schemeClr>
                </a:solidFill>
              </a:rPr>
              <a:t> </a:t>
            </a:r>
            <a:r>
              <a:rPr lang="bg-BG" altLang="bg-BG" b="0" dirty="0" err="1">
                <a:solidFill>
                  <a:schemeClr val="accent4">
                    <a:lumMod val="10000"/>
                  </a:schemeClr>
                </a:solidFill>
              </a:rPr>
              <a:t>about</a:t>
            </a:r>
            <a:r>
              <a:rPr lang="bg-BG" altLang="bg-BG" b="0" dirty="0">
                <a:solidFill>
                  <a:schemeClr val="accent4">
                    <a:lumMod val="10000"/>
                  </a:schemeClr>
                </a:solidFill>
              </a:rPr>
              <a:t> </a:t>
            </a:r>
            <a:r>
              <a:rPr lang="bg-BG" altLang="bg-BG" b="0" dirty="0" err="1">
                <a:solidFill>
                  <a:schemeClr val="accent4">
                    <a:lumMod val="10000"/>
                  </a:schemeClr>
                </a:solidFill>
              </a:rPr>
              <a:t>what</a:t>
            </a:r>
            <a:r>
              <a:rPr lang="bg-BG" altLang="bg-BG" b="0" dirty="0">
                <a:solidFill>
                  <a:schemeClr val="accent4">
                    <a:lumMod val="10000"/>
                  </a:schemeClr>
                </a:solidFill>
              </a:rPr>
              <a:t> </a:t>
            </a:r>
            <a:r>
              <a:rPr lang="bg-BG" altLang="bg-BG" b="0" dirty="0" err="1">
                <a:solidFill>
                  <a:schemeClr val="accent4">
                    <a:lumMod val="10000"/>
                  </a:schemeClr>
                </a:solidFill>
              </a:rPr>
              <a:t>governments</a:t>
            </a:r>
            <a:r>
              <a:rPr lang="bg-BG" altLang="bg-BG" b="0" dirty="0">
                <a:solidFill>
                  <a:schemeClr val="accent4">
                    <a:lumMod val="10000"/>
                  </a:schemeClr>
                </a:solidFill>
              </a:rPr>
              <a:t> </a:t>
            </a:r>
            <a:r>
              <a:rPr lang="bg-BG" altLang="bg-BG" b="0" dirty="0" err="1">
                <a:solidFill>
                  <a:schemeClr val="accent4">
                    <a:lumMod val="10000"/>
                  </a:schemeClr>
                </a:solidFill>
              </a:rPr>
              <a:t>should</a:t>
            </a:r>
            <a:r>
              <a:rPr lang="en-US" altLang="bg-BG" b="0" dirty="0">
                <a:solidFill>
                  <a:schemeClr val="accent4">
                    <a:lumMod val="10000"/>
                  </a:schemeClr>
                </a:solidFill>
              </a:rPr>
              <a:t> </a:t>
            </a:r>
            <a:r>
              <a:rPr lang="bg-BG" altLang="bg-BG" b="0" dirty="0" err="1">
                <a:solidFill>
                  <a:schemeClr val="accent4">
                    <a:lumMod val="10000"/>
                  </a:schemeClr>
                </a:solidFill>
              </a:rPr>
              <a:t>do</a:t>
            </a:r>
            <a:r>
              <a:rPr lang="bg-BG" altLang="bg-BG" b="0" dirty="0">
                <a:solidFill>
                  <a:schemeClr val="accent4">
                    <a:lumMod val="10000"/>
                  </a:schemeClr>
                </a:solidFill>
              </a:rPr>
              <a:t>.</a:t>
            </a:r>
            <a:r>
              <a:rPr lang="bg-BG" altLang="bg-BG" sz="2800" b="0" dirty="0">
                <a:solidFill>
                  <a:schemeClr val="accent4">
                    <a:lumMod val="10000"/>
                  </a:schemeClr>
                </a:solidFill>
              </a:rPr>
              <a:t> </a:t>
            </a:r>
          </a:p>
        </p:txBody>
      </p:sp>
      <p:sp>
        <p:nvSpPr>
          <p:cNvPr id="7"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 reforms</a:t>
            </a:r>
            <a:endParaRPr lang="bg-BG" altLang="bg-BG" b="1" kern="0" dirty="0">
              <a:solidFill>
                <a:srgbClr val="FFFF00"/>
              </a:solidFill>
            </a:endParaRPr>
          </a:p>
        </p:txBody>
      </p:sp>
    </p:spTree>
    <p:extLst>
      <p:ext uri="{BB962C8B-B14F-4D97-AF65-F5344CB8AC3E}">
        <p14:creationId xmlns:p14="http://schemas.microsoft.com/office/powerpoint/2010/main" val="3842129074"/>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F12C7212-F0F1-44BA-A90E-B609D8F68C58}" type="slidenum">
              <a:rPr lang="bg-BG" altLang="bg-BG"/>
              <a:pPr/>
              <a:t>23</a:t>
            </a:fld>
            <a:endParaRPr lang="bg-BG" altLang="bg-BG"/>
          </a:p>
        </p:txBody>
      </p:sp>
      <p:sp>
        <p:nvSpPr>
          <p:cNvPr id="158723" name="Rectangle 3"/>
          <p:cNvSpPr>
            <a:spLocks noGrp="1" noChangeArrowheads="1"/>
          </p:cNvSpPr>
          <p:nvPr>
            <p:ph type="body" idx="1"/>
          </p:nvPr>
        </p:nvSpPr>
        <p:spPr/>
        <p:txBody>
          <a:bodyPr/>
          <a:lstStyle/>
          <a:p>
            <a:pPr marL="742950" indent="-742950">
              <a:lnSpc>
                <a:spcPct val="130000"/>
              </a:lnSpc>
              <a:buFont typeface="+mj-lt"/>
              <a:buAutoNum type="arabicPeriod" startAt="3"/>
            </a:pPr>
            <a:r>
              <a:rPr lang="en-US" altLang="bg-BG" b="0" dirty="0">
                <a:solidFill>
                  <a:schemeClr val="accent4">
                    <a:lumMod val="10000"/>
                  </a:schemeClr>
                </a:solidFill>
              </a:rPr>
              <a:t>T</a:t>
            </a:r>
            <a:r>
              <a:rPr lang="bg-BG" altLang="bg-BG" b="0" dirty="0">
                <a:solidFill>
                  <a:schemeClr val="accent4">
                    <a:lumMod val="10000"/>
                  </a:schemeClr>
                </a:solidFill>
              </a:rPr>
              <a:t>h</a:t>
            </a:r>
            <a:r>
              <a:rPr lang="en-US" altLang="bg-BG" b="0" dirty="0">
                <a:solidFill>
                  <a:schemeClr val="accent4">
                    <a:lumMod val="10000"/>
                  </a:schemeClr>
                </a:solidFill>
              </a:rPr>
              <a:t>is </a:t>
            </a:r>
            <a:r>
              <a:rPr lang="en-US" altLang="bg-BG" b="0" dirty="0" err="1">
                <a:solidFill>
                  <a:schemeClr val="accent4">
                    <a:lumMod val="10000"/>
                  </a:schemeClr>
                </a:solidFill>
              </a:rPr>
              <a:t>is</a:t>
            </a:r>
            <a:r>
              <a:rPr lang="en-US" altLang="bg-BG" b="0" dirty="0">
                <a:solidFill>
                  <a:schemeClr val="accent4">
                    <a:lumMod val="10000"/>
                  </a:schemeClr>
                </a:solidFill>
              </a:rPr>
              <a:t> the </a:t>
            </a:r>
            <a:r>
              <a:rPr lang="bg-BG" altLang="bg-BG" b="0" dirty="0" err="1">
                <a:solidFill>
                  <a:schemeClr val="accent4">
                    <a:lumMod val="10000"/>
                  </a:schemeClr>
                </a:solidFill>
              </a:rPr>
              <a:t>third</a:t>
            </a:r>
            <a:r>
              <a:rPr lang="en-US" altLang="bg-BG" b="0" dirty="0">
                <a:solidFill>
                  <a:schemeClr val="accent4">
                    <a:lumMod val="10000"/>
                  </a:schemeClr>
                </a:solidFill>
              </a:rPr>
              <a:t> </a:t>
            </a:r>
            <a:r>
              <a:rPr lang="bg-BG" altLang="bg-BG" b="0" dirty="0" err="1">
                <a:solidFill>
                  <a:schemeClr val="accent4">
                    <a:lumMod val="10000"/>
                  </a:schemeClr>
                </a:solidFill>
              </a:rPr>
              <a:t>generation</a:t>
            </a:r>
            <a:r>
              <a:rPr lang="bg-BG" altLang="bg-BG" b="0" dirty="0">
                <a:solidFill>
                  <a:schemeClr val="accent4">
                    <a:lumMod val="10000"/>
                  </a:schemeClr>
                </a:solidFill>
              </a:rPr>
              <a:t> </a:t>
            </a:r>
            <a:r>
              <a:rPr lang="en-US" altLang="bg-BG" b="0" dirty="0">
                <a:solidFill>
                  <a:schemeClr val="accent4">
                    <a:lumMod val="10000"/>
                  </a:schemeClr>
                </a:solidFill>
              </a:rPr>
              <a:t>of </a:t>
            </a:r>
            <a:r>
              <a:rPr lang="bg-BG" altLang="bg-BG" b="0" dirty="0" err="1">
                <a:solidFill>
                  <a:schemeClr val="accent4">
                    <a:lumMod val="10000"/>
                  </a:schemeClr>
                </a:solidFill>
              </a:rPr>
              <a:t>reforms</a:t>
            </a:r>
            <a:r>
              <a:rPr lang="en-US" altLang="bg-BG" b="0" dirty="0">
                <a:solidFill>
                  <a:schemeClr val="accent4">
                    <a:lumMod val="10000"/>
                  </a:schemeClr>
                </a:solidFill>
              </a:rPr>
              <a:t> - characterized by an increasing interest to </a:t>
            </a:r>
            <a:r>
              <a:rPr lang="bg-BG" altLang="bg-BG" b="0" dirty="0" err="1">
                <a:solidFill>
                  <a:schemeClr val="accent4">
                    <a:lumMod val="10000"/>
                  </a:schemeClr>
                </a:solidFill>
              </a:rPr>
              <a:t>respond</a:t>
            </a:r>
            <a:r>
              <a:rPr lang="bg-BG" altLang="bg-BG" b="0" dirty="0">
                <a:solidFill>
                  <a:schemeClr val="accent4">
                    <a:lumMod val="10000"/>
                  </a:schemeClr>
                </a:solidFill>
              </a:rPr>
              <a:t> more to </a:t>
            </a:r>
            <a:r>
              <a:rPr lang="en-US" altLang="bg-BG" b="0" dirty="0">
                <a:solidFill>
                  <a:schemeClr val="accent4">
                    <a:lumMod val="10000"/>
                  </a:schemeClr>
                </a:solidFill>
              </a:rPr>
              <a:t>people’s </a:t>
            </a:r>
            <a:r>
              <a:rPr lang="bg-BG" altLang="bg-BG" b="0" dirty="0" err="1">
                <a:solidFill>
                  <a:schemeClr val="accent4">
                    <a:lumMod val="10000"/>
                  </a:schemeClr>
                </a:solidFill>
              </a:rPr>
              <a:t>demand</a:t>
            </a:r>
            <a:r>
              <a:rPr lang="bg-BG" altLang="bg-BG" b="0" dirty="0">
                <a:solidFill>
                  <a:schemeClr val="accent4">
                    <a:lumMod val="10000"/>
                  </a:schemeClr>
                </a:solidFill>
              </a:rPr>
              <a:t>,</a:t>
            </a:r>
            <a:r>
              <a:rPr lang="en-US" altLang="bg-BG" b="0" dirty="0">
                <a:solidFill>
                  <a:schemeClr val="accent4">
                    <a:lumMod val="10000"/>
                  </a:schemeClr>
                </a:solidFill>
              </a:rPr>
              <a:t> with </a:t>
            </a:r>
            <a:r>
              <a:rPr lang="bg-BG" altLang="bg-BG" b="0" dirty="0" err="1">
                <a:solidFill>
                  <a:srgbClr val="C00000"/>
                </a:solidFill>
                <a:effectLst>
                  <a:outerShdw blurRad="38100" dist="38100" dir="2700000" algn="tl">
                    <a:srgbClr val="000000">
                      <a:alpha val="43137"/>
                    </a:srgbClr>
                  </a:outerShdw>
                </a:effectLst>
              </a:rPr>
              <a:t>greater</a:t>
            </a:r>
            <a:r>
              <a:rPr lang="bg-BG" altLang="bg-BG" b="0" dirty="0">
                <a:solidFill>
                  <a:srgbClr val="C00000"/>
                </a:solidFill>
                <a:effectLst>
                  <a:outerShdw blurRad="38100" dist="38100" dir="2700000" algn="tl">
                    <a:srgbClr val="000000">
                      <a:alpha val="43137"/>
                    </a:srgbClr>
                  </a:outerShdw>
                </a:effectLst>
              </a:rPr>
              <a:t> </a:t>
            </a:r>
            <a:r>
              <a:rPr lang="bg-BG" altLang="bg-BG" b="0" dirty="0" err="1">
                <a:solidFill>
                  <a:srgbClr val="C00000"/>
                </a:solidFill>
                <a:effectLst>
                  <a:outerShdw blurRad="38100" dist="38100" dir="2700000" algn="tl">
                    <a:srgbClr val="000000">
                      <a:alpha val="43137"/>
                    </a:srgbClr>
                  </a:outerShdw>
                </a:effectLst>
              </a:rPr>
              <a:t>emphasis</a:t>
            </a:r>
            <a:r>
              <a:rPr lang="bg-BG" altLang="bg-BG" b="0" dirty="0">
                <a:solidFill>
                  <a:srgbClr val="C00000"/>
                </a:solidFill>
                <a:effectLst>
                  <a:outerShdw blurRad="38100" dist="38100" dir="2700000" algn="tl">
                    <a:srgbClr val="000000">
                      <a:alpha val="43137"/>
                    </a:srgbClr>
                  </a:outerShdw>
                </a:effectLst>
              </a:rPr>
              <a:t> </a:t>
            </a:r>
            <a:r>
              <a:rPr lang="bg-BG" altLang="bg-BG" b="0" dirty="0" err="1">
                <a:solidFill>
                  <a:srgbClr val="C00000"/>
                </a:solidFill>
                <a:effectLst>
                  <a:outerShdw blurRad="38100" dist="38100" dir="2700000" algn="tl">
                    <a:srgbClr val="000000">
                      <a:alpha val="43137"/>
                    </a:srgbClr>
                  </a:outerShdw>
                </a:effectLst>
              </a:rPr>
              <a:t>on</a:t>
            </a:r>
            <a:r>
              <a:rPr lang="bg-BG" altLang="bg-BG" b="0" dirty="0">
                <a:solidFill>
                  <a:srgbClr val="C00000"/>
                </a:solidFill>
                <a:effectLst>
                  <a:outerShdw blurRad="38100" dist="38100" dir="2700000" algn="tl">
                    <a:srgbClr val="000000">
                      <a:alpha val="43137"/>
                    </a:srgbClr>
                  </a:outerShdw>
                </a:effectLst>
              </a:rPr>
              <a:t> </a:t>
            </a:r>
            <a:r>
              <a:rPr lang="bg-BG" altLang="bg-BG" b="0" dirty="0" err="1">
                <a:solidFill>
                  <a:srgbClr val="C00000"/>
                </a:solidFill>
                <a:effectLst>
                  <a:outerShdw blurRad="38100" dist="38100" dir="2700000" algn="tl">
                    <a:srgbClr val="000000">
                      <a:alpha val="43137"/>
                    </a:srgbClr>
                  </a:outerShdw>
                </a:effectLst>
              </a:rPr>
              <a:t>individual</a:t>
            </a:r>
            <a:r>
              <a:rPr lang="bg-BG" altLang="bg-BG" b="0" dirty="0">
                <a:solidFill>
                  <a:srgbClr val="C00000"/>
                </a:solidFill>
                <a:effectLst>
                  <a:outerShdw blurRad="38100" dist="38100" dir="2700000" algn="tl">
                    <a:srgbClr val="000000">
                      <a:alpha val="43137"/>
                    </a:srgbClr>
                  </a:outerShdw>
                </a:effectLst>
              </a:rPr>
              <a:t> </a:t>
            </a:r>
            <a:r>
              <a:rPr lang="bg-BG" altLang="bg-BG" b="0" dirty="0" err="1">
                <a:solidFill>
                  <a:srgbClr val="C00000"/>
                </a:solidFill>
                <a:effectLst>
                  <a:outerShdw blurRad="38100" dist="38100" dir="2700000" algn="tl">
                    <a:srgbClr val="000000">
                      <a:alpha val="43137"/>
                    </a:srgbClr>
                  </a:outerShdw>
                </a:effectLst>
              </a:rPr>
              <a:t>choice</a:t>
            </a:r>
            <a:r>
              <a:rPr lang="bg-BG" altLang="bg-BG" b="0" dirty="0">
                <a:solidFill>
                  <a:srgbClr val="C00000"/>
                </a:solidFill>
                <a:effectLst>
                  <a:outerShdw blurRad="38100" dist="38100" dir="2700000" algn="tl">
                    <a:srgbClr val="000000">
                      <a:alpha val="43137"/>
                    </a:srgbClr>
                  </a:outerShdw>
                </a:effectLst>
              </a:rPr>
              <a:t> </a:t>
            </a:r>
            <a:r>
              <a:rPr lang="bg-BG" altLang="bg-BG" b="0" dirty="0" err="1">
                <a:solidFill>
                  <a:srgbClr val="C00000"/>
                </a:solidFill>
                <a:effectLst>
                  <a:outerShdw blurRad="38100" dist="38100" dir="2700000" algn="tl">
                    <a:srgbClr val="000000">
                      <a:alpha val="43137"/>
                    </a:srgbClr>
                  </a:outerShdw>
                </a:effectLst>
              </a:rPr>
              <a:t>and</a:t>
            </a:r>
            <a:r>
              <a:rPr lang="bg-BG" altLang="bg-BG" b="0" dirty="0">
                <a:solidFill>
                  <a:srgbClr val="C00000"/>
                </a:solidFill>
                <a:effectLst>
                  <a:outerShdw blurRad="38100" dist="38100" dir="2700000" algn="tl">
                    <a:srgbClr val="000000">
                      <a:alpha val="43137"/>
                    </a:srgbClr>
                  </a:outerShdw>
                </a:effectLst>
              </a:rPr>
              <a:t> </a:t>
            </a:r>
            <a:r>
              <a:rPr lang="bg-BG" altLang="bg-BG" b="0" dirty="0" err="1">
                <a:solidFill>
                  <a:srgbClr val="C00000"/>
                </a:solidFill>
                <a:effectLst>
                  <a:outerShdw blurRad="38100" dist="38100" dir="2700000" algn="tl">
                    <a:srgbClr val="000000">
                      <a:alpha val="43137"/>
                    </a:srgbClr>
                  </a:outerShdw>
                </a:effectLst>
              </a:rPr>
              <a:t>responsibility</a:t>
            </a:r>
            <a:r>
              <a:rPr lang="en-US" altLang="bg-BG" b="0" dirty="0">
                <a:solidFill>
                  <a:schemeClr val="accent4">
                    <a:lumMod val="10000"/>
                  </a:schemeClr>
                </a:solidFill>
              </a:rPr>
              <a:t>, </a:t>
            </a:r>
            <a:r>
              <a:rPr lang="bg-BG" altLang="bg-BG" b="0" dirty="0" err="1">
                <a:solidFill>
                  <a:schemeClr val="accent4">
                    <a:lumMod val="10000"/>
                  </a:schemeClr>
                </a:solidFill>
              </a:rPr>
              <a:t>and</a:t>
            </a:r>
            <a:r>
              <a:rPr lang="bg-BG" altLang="bg-BG" b="0" dirty="0">
                <a:solidFill>
                  <a:schemeClr val="accent4">
                    <a:lumMod val="10000"/>
                  </a:schemeClr>
                </a:solidFill>
              </a:rPr>
              <a:t>  </a:t>
            </a:r>
            <a:r>
              <a:rPr lang="en-US" altLang="bg-BG" b="0" dirty="0">
                <a:solidFill>
                  <a:schemeClr val="accent4">
                    <a:lumMod val="10000"/>
                  </a:schemeClr>
                </a:solidFill>
              </a:rPr>
              <a:t>greatly increased interest in explicit insurance mechanisms, including privately financed insurance. </a:t>
            </a:r>
            <a:endParaRPr lang="bg-BG" altLang="bg-BG" b="0" dirty="0">
              <a:solidFill>
                <a:schemeClr val="accent4">
                  <a:lumMod val="10000"/>
                </a:schemeClr>
              </a:solidFill>
            </a:endParaRPr>
          </a:p>
        </p:txBody>
      </p:sp>
      <p:sp>
        <p:nvSpPr>
          <p:cNvPr id="7"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 reforms</a:t>
            </a:r>
            <a:endParaRPr lang="bg-BG" altLang="bg-BG" b="1" kern="0" dirty="0">
              <a:solidFill>
                <a:srgbClr val="FFFF00"/>
              </a:solidFill>
            </a:endParaRPr>
          </a:p>
        </p:txBody>
      </p:sp>
      <p:sp>
        <p:nvSpPr>
          <p:cNvPr id="8" name="Бутон: начална страница 7">
            <a:hlinkClick r:id="rId2" action="ppaction://hlinksldjump" highlightClick="1"/>
          </p:cNvPr>
          <p:cNvSpPr/>
          <p:nvPr/>
        </p:nvSpPr>
        <p:spPr bwMode="auto">
          <a:xfrm>
            <a:off x="8460432" y="6165304"/>
            <a:ext cx="648072" cy="648072"/>
          </a:xfrm>
          <a:prstGeom prst="actionButtonHome">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332127865"/>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0" y="692696"/>
            <a:ext cx="9144000" cy="5615136"/>
          </a:xfrm>
        </p:spPr>
        <p:txBody>
          <a:bodyPr/>
          <a:lstStyle/>
          <a:p>
            <a:pPr marL="0" indent="0">
              <a:buNone/>
            </a:pPr>
            <a:r>
              <a:rPr lang="en-US" dirty="0" smtClean="0">
                <a:solidFill>
                  <a:srgbClr val="C00000"/>
                </a:solidFill>
              </a:rPr>
              <a:t>Assessment of overall performance</a:t>
            </a:r>
          </a:p>
          <a:p>
            <a:pPr marL="457200" lvl="0" indent="-457200">
              <a:buFont typeface="+mj-lt"/>
              <a:buAutoNum type="arabicPeriod"/>
            </a:pPr>
            <a:r>
              <a:rPr lang="en-US" sz="2000" b="0" dirty="0">
                <a:solidFill>
                  <a:schemeClr val="accent4">
                    <a:lumMod val="10000"/>
                  </a:schemeClr>
                </a:solidFill>
              </a:rPr>
              <a:t>Level of health</a:t>
            </a:r>
            <a:endParaRPr lang="bg-BG" sz="2000" b="0" dirty="0">
              <a:solidFill>
                <a:schemeClr val="accent4">
                  <a:lumMod val="10000"/>
                </a:schemeClr>
              </a:solidFill>
            </a:endParaRPr>
          </a:p>
          <a:p>
            <a:pPr marL="457200" lvl="0" indent="-457200">
              <a:buFont typeface="+mj-lt"/>
              <a:buAutoNum type="arabicPeriod"/>
            </a:pPr>
            <a:r>
              <a:rPr lang="en-US" sz="2000" b="0" dirty="0">
                <a:solidFill>
                  <a:schemeClr val="accent4">
                    <a:lumMod val="10000"/>
                  </a:schemeClr>
                </a:solidFill>
              </a:rPr>
              <a:t>Distribution of health</a:t>
            </a:r>
            <a:endParaRPr lang="bg-BG" sz="2000" b="0" dirty="0">
              <a:solidFill>
                <a:schemeClr val="accent4">
                  <a:lumMod val="10000"/>
                </a:schemeClr>
              </a:solidFill>
            </a:endParaRPr>
          </a:p>
          <a:p>
            <a:pPr marL="457200" lvl="0" indent="-457200">
              <a:buFont typeface="+mj-lt"/>
              <a:buAutoNum type="arabicPeriod"/>
            </a:pPr>
            <a:r>
              <a:rPr lang="en-US" sz="2000" b="0" dirty="0">
                <a:solidFill>
                  <a:schemeClr val="accent4">
                    <a:lumMod val="10000"/>
                  </a:schemeClr>
                </a:solidFill>
              </a:rPr>
              <a:t>Level of responsiveness – how the system performs relative to non-health aspects, meeting or non-meeting a population’s expectations of how it should be treated. Elements</a:t>
            </a:r>
            <a:r>
              <a:rPr lang="en-US" sz="2000" b="0" dirty="0" smtClean="0">
                <a:solidFill>
                  <a:schemeClr val="accent4">
                    <a:lumMod val="10000"/>
                  </a:schemeClr>
                </a:solidFill>
              </a:rPr>
              <a:t>:</a:t>
            </a:r>
            <a:endParaRPr lang="bg-BG" sz="2000" b="0" dirty="0">
              <a:solidFill>
                <a:schemeClr val="accent4">
                  <a:lumMod val="10000"/>
                </a:schemeClr>
              </a:solidFill>
            </a:endParaRPr>
          </a:p>
          <a:p>
            <a:pPr marL="457200" lvl="1" indent="0">
              <a:buNone/>
            </a:pPr>
            <a:endParaRPr lang="en-US" sz="1600" b="0" dirty="0" smtClean="0">
              <a:solidFill>
                <a:schemeClr val="accent4">
                  <a:lumMod val="10000"/>
                </a:schemeClr>
              </a:solidFill>
            </a:endParaRPr>
          </a:p>
          <a:p>
            <a:pPr marL="457200" lvl="1" indent="0">
              <a:buNone/>
            </a:pPr>
            <a:endParaRPr lang="en-US" sz="1600" b="0" dirty="0">
              <a:solidFill>
                <a:schemeClr val="accent4">
                  <a:lumMod val="10000"/>
                </a:schemeClr>
              </a:solidFill>
            </a:endParaRPr>
          </a:p>
          <a:p>
            <a:pPr marL="457200" lvl="1" indent="0">
              <a:buNone/>
            </a:pPr>
            <a:endParaRPr lang="en-US" sz="1600" b="0" dirty="0" smtClean="0">
              <a:solidFill>
                <a:schemeClr val="accent4">
                  <a:lumMod val="10000"/>
                </a:schemeClr>
              </a:solidFill>
            </a:endParaRPr>
          </a:p>
          <a:p>
            <a:pPr marL="457200" lvl="1" indent="0">
              <a:buNone/>
            </a:pPr>
            <a:endParaRPr lang="en-US" sz="1600" b="0" dirty="0">
              <a:solidFill>
                <a:schemeClr val="accent4">
                  <a:lumMod val="10000"/>
                </a:schemeClr>
              </a:solidFill>
            </a:endParaRPr>
          </a:p>
          <a:p>
            <a:pPr marL="457200" lvl="1" indent="0">
              <a:buNone/>
            </a:pPr>
            <a:endParaRPr lang="en-US" sz="1600" b="0" dirty="0" smtClean="0">
              <a:solidFill>
                <a:schemeClr val="accent4">
                  <a:lumMod val="10000"/>
                </a:schemeClr>
              </a:solidFill>
            </a:endParaRPr>
          </a:p>
          <a:p>
            <a:pPr marL="457200" lvl="1" indent="0">
              <a:buNone/>
            </a:pPr>
            <a:endParaRPr lang="en-US" sz="1600" b="0" dirty="0" smtClean="0">
              <a:solidFill>
                <a:schemeClr val="accent4">
                  <a:lumMod val="10000"/>
                </a:schemeClr>
              </a:solidFill>
            </a:endParaRPr>
          </a:p>
          <a:p>
            <a:pPr marL="457200" lvl="1" indent="0">
              <a:buNone/>
            </a:pPr>
            <a:endParaRPr lang="en-US" sz="1600" b="0" dirty="0" smtClean="0">
              <a:solidFill>
                <a:schemeClr val="accent4">
                  <a:lumMod val="10000"/>
                </a:schemeClr>
              </a:solidFill>
            </a:endParaRPr>
          </a:p>
          <a:p>
            <a:pPr marL="457200" lvl="1" indent="0">
              <a:buNone/>
            </a:pPr>
            <a:endParaRPr lang="en-US" sz="1600" b="0" dirty="0">
              <a:solidFill>
                <a:schemeClr val="accent4">
                  <a:lumMod val="10000"/>
                </a:schemeClr>
              </a:solidFill>
            </a:endParaRPr>
          </a:p>
          <a:p>
            <a:pPr marL="457200" lvl="1" indent="0">
              <a:buNone/>
            </a:pPr>
            <a:endParaRPr lang="en-US" sz="1600" b="0" dirty="0" smtClean="0">
              <a:solidFill>
                <a:schemeClr val="accent4">
                  <a:lumMod val="10000"/>
                </a:schemeClr>
              </a:solidFill>
            </a:endParaRPr>
          </a:p>
          <a:p>
            <a:pPr marL="457200" lvl="0" indent="-457200">
              <a:buFont typeface="+mj-lt"/>
              <a:buAutoNum type="arabicPeriod"/>
            </a:pPr>
            <a:r>
              <a:rPr lang="en-US" sz="2000" b="0" dirty="0" smtClean="0">
                <a:solidFill>
                  <a:schemeClr val="accent4">
                    <a:lumMod val="10000"/>
                  </a:schemeClr>
                </a:solidFill>
              </a:rPr>
              <a:t>Distribution </a:t>
            </a:r>
            <a:r>
              <a:rPr lang="en-US" sz="2000" b="0" dirty="0">
                <a:solidFill>
                  <a:schemeClr val="accent4">
                    <a:lumMod val="10000"/>
                  </a:schemeClr>
                </a:solidFill>
              </a:rPr>
              <a:t>of responsiveness.</a:t>
            </a:r>
            <a:endParaRPr lang="bg-BG" sz="2000" b="0" dirty="0">
              <a:solidFill>
                <a:schemeClr val="accent4">
                  <a:lumMod val="10000"/>
                </a:schemeClr>
              </a:solidFill>
            </a:endParaRPr>
          </a:p>
          <a:p>
            <a:pPr marL="457200" lvl="0" indent="-457200">
              <a:buFont typeface="+mj-lt"/>
              <a:buAutoNum type="arabicPeriod"/>
            </a:pPr>
            <a:r>
              <a:rPr lang="en-US" sz="2000" b="0" dirty="0">
                <a:solidFill>
                  <a:schemeClr val="accent4">
                    <a:lumMod val="10000"/>
                  </a:schemeClr>
                </a:solidFill>
              </a:rPr>
              <a:t>Fairness of financial contribution. </a:t>
            </a:r>
            <a:endParaRPr lang="bg-BG" sz="2000" b="0" dirty="0">
              <a:solidFill>
                <a:schemeClr val="accent4">
                  <a:lumMod val="10000"/>
                </a:schemeClr>
              </a:solidFill>
            </a:endParaRPr>
          </a:p>
          <a:p>
            <a:pPr marL="0" indent="0">
              <a:buNone/>
            </a:pPr>
            <a:endParaRPr lang="bg-BG" sz="2000" dirty="0">
              <a:solidFill>
                <a:schemeClr val="accent4">
                  <a:lumMod val="10000"/>
                </a:schemeClr>
              </a:solidFill>
            </a:endParaRPr>
          </a:p>
        </p:txBody>
      </p:sp>
      <p:sp>
        <p:nvSpPr>
          <p:cNvPr id="4" name="Контейнер за номер на слайда 3"/>
          <p:cNvSpPr>
            <a:spLocks noGrp="1"/>
          </p:cNvSpPr>
          <p:nvPr>
            <p:ph type="sldNum" sz="quarter" idx="12"/>
          </p:nvPr>
        </p:nvSpPr>
        <p:spPr/>
        <p:txBody>
          <a:bodyPr/>
          <a:lstStyle/>
          <a:p>
            <a:fld id="{99CF07F5-C366-4BE0-9858-771DCA40731C}" type="slidenum">
              <a:rPr lang="bg-BG" altLang="bg-BG" smtClean="0"/>
              <a:pPr/>
              <a:t>24</a:t>
            </a:fld>
            <a:endParaRPr lang="bg-BG" altLang="bg-BG"/>
          </a:p>
        </p:txBody>
      </p:sp>
      <p:sp>
        <p:nvSpPr>
          <p:cNvPr id="5"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a:t>
            </a:r>
            <a:endParaRPr lang="bg-BG" altLang="bg-BG" b="1" kern="0" dirty="0">
              <a:solidFill>
                <a:srgbClr val="FFFF00"/>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426254907"/>
              </p:ext>
            </p:extLst>
          </p:nvPr>
        </p:nvGraphicFramePr>
        <p:xfrm>
          <a:off x="467544" y="3068960"/>
          <a:ext cx="8208912" cy="2529840"/>
        </p:xfrm>
        <a:graphic>
          <a:graphicData uri="http://schemas.openxmlformats.org/drawingml/2006/table">
            <a:tbl>
              <a:tblPr firstRow="1" bandRow="1">
                <a:tableStyleId>{775DCB02-9BB8-47FD-8907-85C794F793BA}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70840">
                <a:tc>
                  <a:txBody>
                    <a:bodyPr/>
                    <a:lstStyle/>
                    <a:p>
                      <a:pPr marL="0" lvl="0" indent="0">
                        <a:buNone/>
                      </a:pPr>
                      <a:r>
                        <a:rPr lang="en-US" sz="2000" dirty="0" smtClean="0">
                          <a:solidFill>
                            <a:schemeClr val="accent4">
                              <a:lumMod val="10000"/>
                            </a:schemeClr>
                          </a:solidFill>
                        </a:rPr>
                        <a:t>I. Respect for persons: </a:t>
                      </a:r>
                      <a:endParaRPr lang="bg-BG" sz="2000" dirty="0" smtClean="0">
                        <a:solidFill>
                          <a:schemeClr val="accent4">
                            <a:lumMod val="10000"/>
                          </a:schemeClr>
                        </a:solidFill>
                      </a:endParaRPr>
                    </a:p>
                    <a:p>
                      <a:pPr marL="0" lvl="0" indent="0">
                        <a:buNone/>
                      </a:pPr>
                      <a:r>
                        <a:rPr lang="en-US" sz="2000" b="0" dirty="0" smtClean="0">
                          <a:solidFill>
                            <a:schemeClr val="accent4">
                              <a:lumMod val="10000"/>
                            </a:schemeClr>
                          </a:solidFill>
                        </a:rPr>
                        <a:t>- Respect for the dignity of the person</a:t>
                      </a:r>
                      <a:endParaRPr lang="bg-BG" sz="2000" b="0" dirty="0" smtClean="0">
                        <a:solidFill>
                          <a:schemeClr val="accent4">
                            <a:lumMod val="10000"/>
                          </a:schemeClr>
                        </a:solidFill>
                      </a:endParaRPr>
                    </a:p>
                    <a:p>
                      <a:pPr marL="0" lvl="0" indent="0">
                        <a:buNone/>
                      </a:pPr>
                      <a:r>
                        <a:rPr lang="en-US" sz="2000" b="0" dirty="0" smtClean="0">
                          <a:solidFill>
                            <a:schemeClr val="accent4">
                              <a:lumMod val="10000"/>
                            </a:schemeClr>
                          </a:solidFill>
                        </a:rPr>
                        <a:t>- Confidentiality</a:t>
                      </a:r>
                      <a:endParaRPr lang="bg-BG" sz="2000" b="0" dirty="0" smtClean="0">
                        <a:solidFill>
                          <a:schemeClr val="accent4">
                            <a:lumMod val="10000"/>
                          </a:schemeClr>
                        </a:solidFill>
                      </a:endParaRPr>
                    </a:p>
                    <a:p>
                      <a:pPr marL="0" lvl="0" indent="0">
                        <a:buNone/>
                      </a:pPr>
                      <a:r>
                        <a:rPr lang="en-US" sz="2000" b="0" dirty="0" smtClean="0">
                          <a:solidFill>
                            <a:schemeClr val="accent4">
                              <a:lumMod val="10000"/>
                            </a:schemeClr>
                          </a:solidFill>
                        </a:rPr>
                        <a:t>- Autonomy</a:t>
                      </a:r>
                      <a:endParaRPr lang="bg-BG" sz="2000" b="0" dirty="0" smtClean="0">
                        <a:solidFill>
                          <a:schemeClr val="accent4">
                            <a:lumMod val="10000"/>
                          </a:schemeClr>
                        </a:solidFill>
                      </a:endParaRPr>
                    </a:p>
                    <a:p>
                      <a:endParaRPr lang="bg-BG" sz="2000" dirty="0">
                        <a:solidFill>
                          <a:schemeClr val="accent4">
                            <a:lumMod val="10000"/>
                          </a:schemeClr>
                        </a:solidFill>
                      </a:endParaRPr>
                    </a:p>
                  </a:txBody>
                  <a:tcPr/>
                </a:tc>
                <a:tc>
                  <a:txBody>
                    <a:bodyPr/>
                    <a:lstStyle/>
                    <a:p>
                      <a:pPr marL="0" lvl="0" indent="0">
                        <a:buNone/>
                      </a:pPr>
                      <a:r>
                        <a:rPr lang="en-US" sz="2000" dirty="0" smtClean="0">
                          <a:solidFill>
                            <a:schemeClr val="accent4">
                              <a:lumMod val="10000"/>
                            </a:schemeClr>
                          </a:solidFill>
                        </a:rPr>
                        <a:t>II. Client orientation:</a:t>
                      </a:r>
                      <a:endParaRPr lang="bg-BG" sz="2000" dirty="0" smtClean="0">
                        <a:solidFill>
                          <a:schemeClr val="accent4">
                            <a:lumMod val="10000"/>
                          </a:schemeClr>
                        </a:solidFill>
                      </a:endParaRPr>
                    </a:p>
                    <a:p>
                      <a:pPr marL="0" lvl="0" indent="0">
                        <a:buNone/>
                      </a:pPr>
                      <a:r>
                        <a:rPr lang="en-US" sz="2000" b="0" dirty="0" smtClean="0">
                          <a:solidFill>
                            <a:schemeClr val="accent4">
                              <a:lumMod val="10000"/>
                            </a:schemeClr>
                          </a:solidFill>
                        </a:rPr>
                        <a:t>- Prompt attention</a:t>
                      </a:r>
                      <a:endParaRPr lang="bg-BG" sz="2000" b="0" dirty="0" smtClean="0">
                        <a:solidFill>
                          <a:schemeClr val="accent4">
                            <a:lumMod val="10000"/>
                          </a:schemeClr>
                        </a:solidFill>
                      </a:endParaRPr>
                    </a:p>
                    <a:p>
                      <a:pPr marL="0" lvl="0" indent="0">
                        <a:buNone/>
                      </a:pPr>
                      <a:r>
                        <a:rPr lang="en-US" sz="2000" b="0" dirty="0" smtClean="0">
                          <a:solidFill>
                            <a:schemeClr val="accent4">
                              <a:lumMod val="10000"/>
                            </a:schemeClr>
                          </a:solidFill>
                        </a:rPr>
                        <a:t>- Amenities (cleanness, space, hospital food)</a:t>
                      </a:r>
                      <a:endParaRPr lang="bg-BG" sz="2000" b="0" dirty="0" smtClean="0">
                        <a:solidFill>
                          <a:schemeClr val="accent4">
                            <a:lumMod val="10000"/>
                          </a:schemeClr>
                        </a:solidFill>
                      </a:endParaRPr>
                    </a:p>
                    <a:p>
                      <a:pPr marL="0" lvl="0" indent="0">
                        <a:buNone/>
                      </a:pPr>
                      <a:r>
                        <a:rPr lang="en-US" sz="2000" b="0" dirty="0" smtClean="0">
                          <a:solidFill>
                            <a:schemeClr val="accent4">
                              <a:lumMod val="10000"/>
                            </a:schemeClr>
                          </a:solidFill>
                        </a:rPr>
                        <a:t>- Access to social support networks</a:t>
                      </a:r>
                      <a:endParaRPr lang="bg-BG" sz="2000" b="0" dirty="0" smtClean="0">
                        <a:solidFill>
                          <a:schemeClr val="accent4">
                            <a:lumMod val="10000"/>
                          </a:schemeClr>
                        </a:solidFill>
                      </a:endParaRPr>
                    </a:p>
                    <a:p>
                      <a:pPr marL="0" lvl="0" indent="0">
                        <a:buNone/>
                      </a:pPr>
                      <a:r>
                        <a:rPr lang="en-US" sz="2000" b="0" dirty="0" smtClean="0">
                          <a:solidFill>
                            <a:schemeClr val="accent4">
                              <a:lumMod val="10000"/>
                            </a:schemeClr>
                          </a:solidFill>
                        </a:rPr>
                        <a:t>- Choice of provider</a:t>
                      </a:r>
                      <a:endParaRPr lang="bg-BG" sz="2000" b="0" dirty="0" smtClean="0">
                        <a:solidFill>
                          <a:schemeClr val="accent4">
                            <a:lumMod val="10000"/>
                          </a:schemeClr>
                        </a:solidFill>
                      </a:endParaRPr>
                    </a:p>
                    <a:p>
                      <a:endParaRPr lang="bg-BG" sz="2000" dirty="0">
                        <a:solidFill>
                          <a:schemeClr val="accent4">
                            <a:lumMod val="10000"/>
                          </a:schemeClr>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73380509"/>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0" y="692696"/>
            <a:ext cx="9144000" cy="5615136"/>
          </a:xfrm>
        </p:spPr>
        <p:txBody>
          <a:bodyPr/>
          <a:lstStyle/>
          <a:p>
            <a:pPr marL="0" indent="0">
              <a:buNone/>
            </a:pPr>
            <a:r>
              <a:rPr lang="en-US" dirty="0" smtClean="0">
                <a:solidFill>
                  <a:srgbClr val="C00000"/>
                </a:solidFill>
              </a:rPr>
              <a:t>Assessment of overall performance</a:t>
            </a:r>
          </a:p>
          <a:p>
            <a:pPr marL="0" indent="0">
              <a:buNone/>
            </a:pPr>
            <a:endParaRPr lang="en-US" sz="2000" dirty="0" smtClean="0">
              <a:solidFill>
                <a:schemeClr val="accent4">
                  <a:lumMod val="10000"/>
                </a:schemeClr>
              </a:solidFill>
            </a:endParaRPr>
          </a:p>
          <a:p>
            <a:pPr marL="0" indent="0">
              <a:buNone/>
            </a:pPr>
            <a:r>
              <a:rPr lang="en-US" sz="2400" dirty="0" smtClean="0">
                <a:solidFill>
                  <a:schemeClr val="accent4">
                    <a:lumMod val="10000"/>
                  </a:schemeClr>
                </a:solidFill>
              </a:rPr>
              <a:t>The </a:t>
            </a:r>
            <a:r>
              <a:rPr lang="en-US" sz="2400" dirty="0">
                <a:solidFill>
                  <a:schemeClr val="accent4">
                    <a:lumMod val="10000"/>
                  </a:schemeClr>
                </a:solidFill>
              </a:rPr>
              <a:t>composite is constructed on a scale from 0 to 100.</a:t>
            </a:r>
            <a:endParaRPr lang="bg-BG" sz="2400" dirty="0">
              <a:solidFill>
                <a:schemeClr val="accent4">
                  <a:lumMod val="10000"/>
                </a:schemeClr>
              </a:solidFill>
            </a:endParaRPr>
          </a:p>
          <a:p>
            <a:pPr marL="0" indent="0">
              <a:buNone/>
            </a:pPr>
            <a:r>
              <a:rPr lang="en-US" sz="2400" dirty="0">
                <a:solidFill>
                  <a:schemeClr val="accent4">
                    <a:lumMod val="10000"/>
                  </a:schemeClr>
                </a:solidFill>
              </a:rPr>
              <a:t>The weights on the five components are:</a:t>
            </a:r>
            <a:endParaRPr lang="bg-BG" sz="2400" dirty="0">
              <a:solidFill>
                <a:schemeClr val="accent4">
                  <a:lumMod val="10000"/>
                </a:schemeClr>
              </a:solidFill>
            </a:endParaRPr>
          </a:p>
          <a:p>
            <a:r>
              <a:rPr lang="en-US" sz="2400" b="0" dirty="0">
                <a:solidFill>
                  <a:schemeClr val="accent4">
                    <a:lumMod val="10000"/>
                  </a:schemeClr>
                </a:solidFill>
              </a:rPr>
              <a:t>Level of health – 25%</a:t>
            </a:r>
            <a:endParaRPr lang="bg-BG" sz="2400" b="0" dirty="0">
              <a:solidFill>
                <a:schemeClr val="accent4">
                  <a:lumMod val="10000"/>
                </a:schemeClr>
              </a:solidFill>
            </a:endParaRPr>
          </a:p>
          <a:p>
            <a:r>
              <a:rPr lang="en-US" sz="2400" b="0" dirty="0">
                <a:solidFill>
                  <a:schemeClr val="accent4">
                    <a:lumMod val="10000"/>
                  </a:schemeClr>
                </a:solidFill>
              </a:rPr>
              <a:t>Distribution of health – 25%</a:t>
            </a:r>
            <a:endParaRPr lang="bg-BG" sz="2400" b="0" dirty="0">
              <a:solidFill>
                <a:schemeClr val="accent4">
                  <a:lumMod val="10000"/>
                </a:schemeClr>
              </a:solidFill>
            </a:endParaRPr>
          </a:p>
          <a:p>
            <a:r>
              <a:rPr lang="en-US" sz="2400" b="0" dirty="0">
                <a:solidFill>
                  <a:schemeClr val="accent4">
                    <a:lumMod val="10000"/>
                  </a:schemeClr>
                </a:solidFill>
              </a:rPr>
              <a:t>Level of responsiveness – 12.5%</a:t>
            </a:r>
            <a:endParaRPr lang="bg-BG" sz="2400" b="0" dirty="0">
              <a:solidFill>
                <a:schemeClr val="accent4">
                  <a:lumMod val="10000"/>
                </a:schemeClr>
              </a:solidFill>
            </a:endParaRPr>
          </a:p>
          <a:p>
            <a:r>
              <a:rPr lang="en-US" sz="2400" b="0" dirty="0">
                <a:solidFill>
                  <a:schemeClr val="accent4">
                    <a:lumMod val="10000"/>
                  </a:schemeClr>
                </a:solidFill>
              </a:rPr>
              <a:t>Distribution of responsiveness – 12.5%</a:t>
            </a:r>
            <a:endParaRPr lang="bg-BG" sz="2400" b="0" dirty="0">
              <a:solidFill>
                <a:schemeClr val="accent4">
                  <a:lumMod val="10000"/>
                </a:schemeClr>
              </a:solidFill>
            </a:endParaRPr>
          </a:p>
          <a:p>
            <a:r>
              <a:rPr lang="en-US" sz="2400" b="0" dirty="0">
                <a:solidFill>
                  <a:schemeClr val="accent4">
                    <a:lumMod val="10000"/>
                  </a:schemeClr>
                </a:solidFill>
              </a:rPr>
              <a:t>Fairness of financial contribution – 25%</a:t>
            </a:r>
            <a:endParaRPr lang="bg-BG" sz="2400" b="0" dirty="0">
              <a:solidFill>
                <a:schemeClr val="accent4">
                  <a:lumMod val="10000"/>
                </a:schemeClr>
              </a:solidFill>
            </a:endParaRPr>
          </a:p>
          <a:p>
            <a:pPr marL="0" lvl="0" indent="0">
              <a:buNone/>
            </a:pPr>
            <a:endParaRPr lang="bg-BG" sz="2000" b="0" dirty="0">
              <a:solidFill>
                <a:schemeClr val="accent4">
                  <a:lumMod val="10000"/>
                </a:schemeClr>
              </a:solidFill>
            </a:endParaRPr>
          </a:p>
          <a:p>
            <a:pPr marL="0" indent="0">
              <a:buNone/>
            </a:pPr>
            <a:endParaRPr lang="bg-BG" sz="2000" dirty="0">
              <a:solidFill>
                <a:schemeClr val="accent4">
                  <a:lumMod val="10000"/>
                </a:schemeClr>
              </a:solidFill>
            </a:endParaRPr>
          </a:p>
        </p:txBody>
      </p:sp>
      <p:sp>
        <p:nvSpPr>
          <p:cNvPr id="4" name="Контейнер за номер на слайда 3"/>
          <p:cNvSpPr>
            <a:spLocks noGrp="1"/>
          </p:cNvSpPr>
          <p:nvPr>
            <p:ph type="sldNum" sz="quarter" idx="12"/>
          </p:nvPr>
        </p:nvSpPr>
        <p:spPr/>
        <p:txBody>
          <a:bodyPr/>
          <a:lstStyle/>
          <a:p>
            <a:fld id="{99CF07F5-C366-4BE0-9858-771DCA40731C}" type="slidenum">
              <a:rPr lang="bg-BG" altLang="bg-BG" smtClean="0"/>
              <a:pPr/>
              <a:t>25</a:t>
            </a:fld>
            <a:endParaRPr lang="bg-BG" altLang="bg-BG"/>
          </a:p>
        </p:txBody>
      </p:sp>
      <p:sp>
        <p:nvSpPr>
          <p:cNvPr id="5" name="Rectangle 2"/>
          <p:cNvSpPr txBox="1">
            <a:spLocks noChangeArrowheads="1"/>
          </p:cNvSpPr>
          <p:nvPr/>
        </p:nvSpPr>
        <p:spPr bwMode="auto">
          <a:xfrm>
            <a:off x="-36512" y="2704"/>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altLang="bg-BG" b="1" kern="0" dirty="0" smtClean="0">
                <a:solidFill>
                  <a:srgbClr val="FFFF00"/>
                </a:solidFill>
              </a:rPr>
              <a:t>HEALTH SYSTEMS </a:t>
            </a:r>
            <a:endParaRPr lang="bg-BG" altLang="bg-BG" b="1" kern="0" dirty="0">
              <a:solidFill>
                <a:srgbClr val="FFFF00"/>
              </a:solidFill>
            </a:endParaRPr>
          </a:p>
        </p:txBody>
      </p:sp>
      <p:sp>
        <p:nvSpPr>
          <p:cNvPr id="7" name="Бутон: начална страница 6">
            <a:hlinkClick r:id="rId2" action="ppaction://hlinksldjump" highlightClick="1"/>
          </p:cNvPr>
          <p:cNvSpPr/>
          <p:nvPr/>
        </p:nvSpPr>
        <p:spPr bwMode="auto">
          <a:xfrm>
            <a:off x="8460432" y="6165304"/>
            <a:ext cx="648072" cy="648072"/>
          </a:xfrm>
          <a:prstGeom prst="actionButtonHome">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115826726"/>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solidFill>
                  <a:srgbClr val="FFFF00"/>
                </a:solidFill>
              </a:rPr>
              <a:t>Definitions of main terms (2)</a:t>
            </a:r>
            <a:endParaRPr lang="bg-BG" dirty="0">
              <a:solidFill>
                <a:srgbClr val="FFFF00"/>
              </a:solidFill>
            </a:endParaRPr>
          </a:p>
        </p:txBody>
      </p:sp>
      <p:sp>
        <p:nvSpPr>
          <p:cNvPr id="3" name="Контейнер за съдържание 2"/>
          <p:cNvSpPr>
            <a:spLocks noGrp="1"/>
          </p:cNvSpPr>
          <p:nvPr>
            <p:ph idx="1"/>
          </p:nvPr>
        </p:nvSpPr>
        <p:spPr/>
        <p:txBody>
          <a:bodyPr/>
          <a:lstStyle/>
          <a:p>
            <a:pPr marL="0" indent="0">
              <a:buNone/>
            </a:pPr>
            <a:r>
              <a:rPr lang="en-US" dirty="0" smtClean="0">
                <a:solidFill>
                  <a:schemeClr val="accent4">
                    <a:lumMod val="10000"/>
                  </a:schemeClr>
                </a:solidFill>
              </a:rPr>
              <a:t>Health care:</a:t>
            </a:r>
          </a:p>
          <a:p>
            <a:pPr>
              <a:buFont typeface="Wingdings" panose="05000000000000000000" pitchFamily="2" charset="2"/>
              <a:buChar char="§"/>
            </a:pPr>
            <a:r>
              <a:rPr lang="en-US" altLang="bg-BG" b="0" dirty="0">
                <a:solidFill>
                  <a:schemeClr val="accent4">
                    <a:lumMod val="10000"/>
                  </a:schemeClr>
                </a:solidFill>
              </a:rPr>
              <a:t>A</a:t>
            </a:r>
            <a:r>
              <a:rPr lang="en-US" altLang="bg-BG" b="0" dirty="0" smtClean="0">
                <a:solidFill>
                  <a:schemeClr val="accent4">
                    <a:lumMod val="10000"/>
                  </a:schemeClr>
                </a:solidFill>
              </a:rPr>
              <a:t> multitude of services provided to individuals, families or communities by agents of the health services or professions, for the purpose of promoting, maintaining, monitoring or restoring health</a:t>
            </a:r>
            <a:r>
              <a:rPr lang="en-US" b="0" dirty="0" smtClean="0">
                <a:solidFill>
                  <a:schemeClr val="accent4">
                    <a:lumMod val="10000"/>
                  </a:schemeClr>
                </a:solidFill>
              </a:rPr>
              <a:t>.</a:t>
            </a:r>
          </a:p>
          <a:p>
            <a:pPr marL="0" indent="0">
              <a:buNone/>
            </a:pPr>
            <a:r>
              <a:rPr lang="en-US" b="0" dirty="0" smtClean="0">
                <a:solidFill>
                  <a:schemeClr val="accent4">
                    <a:lumMod val="10000"/>
                  </a:schemeClr>
                </a:solidFill>
              </a:rPr>
              <a:t> </a:t>
            </a:r>
            <a:endParaRPr lang="bg-BG" b="0" dirty="0">
              <a:solidFill>
                <a:schemeClr val="accent4">
                  <a:lumMod val="10000"/>
                </a:schemeClr>
              </a:solidFill>
            </a:endParaRPr>
          </a:p>
        </p:txBody>
      </p:sp>
      <p:sp>
        <p:nvSpPr>
          <p:cNvPr id="4" name="Контейнер за номер на слайда 3"/>
          <p:cNvSpPr>
            <a:spLocks noGrp="1"/>
          </p:cNvSpPr>
          <p:nvPr>
            <p:ph type="sldNum" sz="quarter" idx="12"/>
          </p:nvPr>
        </p:nvSpPr>
        <p:spPr/>
        <p:txBody>
          <a:bodyPr/>
          <a:lstStyle/>
          <a:p>
            <a:fld id="{99CF07F5-C366-4BE0-9858-771DCA40731C}" type="slidenum">
              <a:rPr lang="bg-BG" altLang="bg-BG" smtClean="0"/>
              <a:pPr/>
              <a:t>26</a:t>
            </a:fld>
            <a:endParaRPr lang="bg-BG" altLang="bg-BG"/>
          </a:p>
        </p:txBody>
      </p:sp>
    </p:spTree>
    <p:extLst>
      <p:ext uri="{BB962C8B-B14F-4D97-AF65-F5344CB8AC3E}">
        <p14:creationId xmlns:p14="http://schemas.microsoft.com/office/powerpoint/2010/main" val="31718685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AFFA3020-1463-4E9F-AE3B-FB46FB73CE41}" type="slidenum">
              <a:rPr lang="bg-BG" altLang="bg-BG"/>
              <a:pPr/>
              <a:t>27</a:t>
            </a:fld>
            <a:endParaRPr lang="bg-BG" altLang="bg-BG"/>
          </a:p>
        </p:txBody>
      </p:sp>
      <p:sp>
        <p:nvSpPr>
          <p:cNvPr id="66563" name="Rectangle 3"/>
          <p:cNvSpPr>
            <a:spLocks noGrp="1" noChangeArrowheads="1"/>
          </p:cNvSpPr>
          <p:nvPr>
            <p:ph type="body" idx="1"/>
          </p:nvPr>
        </p:nvSpPr>
        <p:spPr>
          <a:xfrm>
            <a:off x="0" y="836712"/>
            <a:ext cx="9144000" cy="5486400"/>
          </a:xfrm>
        </p:spPr>
        <p:txBody>
          <a:bodyPr/>
          <a:lstStyle/>
          <a:p>
            <a:pPr marL="609600" indent="-609600">
              <a:buFontTx/>
              <a:buNone/>
            </a:pPr>
            <a:r>
              <a:rPr lang="en-US" altLang="bg-BG" b="0" dirty="0">
                <a:solidFill>
                  <a:schemeClr val="accent4">
                    <a:lumMod val="10000"/>
                  </a:schemeClr>
                </a:solidFill>
              </a:rPr>
              <a:t>According to WHO health care has many characteristics, the most important among them are </a:t>
            </a:r>
            <a:r>
              <a:rPr lang="en-US" altLang="bg-BG" b="0" dirty="0">
                <a:solidFill>
                  <a:srgbClr val="CC0000"/>
                </a:solidFill>
              </a:rPr>
              <a:t>five A’s:</a:t>
            </a:r>
          </a:p>
          <a:p>
            <a:pPr marL="609600" indent="-609600">
              <a:lnSpc>
                <a:spcPct val="50000"/>
              </a:lnSpc>
              <a:buFontTx/>
              <a:buNone/>
            </a:pPr>
            <a:endParaRPr lang="en-US" altLang="bg-BG" b="0" dirty="0">
              <a:solidFill>
                <a:srgbClr val="CC0000"/>
              </a:solidFill>
            </a:endParaRPr>
          </a:p>
          <a:p>
            <a:pPr marL="609600" indent="-609600"/>
            <a:r>
              <a:rPr lang="en-US" altLang="bg-BG" b="0" dirty="0">
                <a:solidFill>
                  <a:srgbClr val="CC0000"/>
                </a:solidFill>
              </a:rPr>
              <a:t>appropriateness (relevance),</a:t>
            </a:r>
            <a:r>
              <a:rPr lang="en-US" altLang="bg-BG" b="0" dirty="0">
                <a:solidFill>
                  <a:srgbClr val="333399"/>
                </a:solidFill>
              </a:rPr>
              <a:t> </a:t>
            </a:r>
            <a:r>
              <a:rPr lang="en-US" altLang="bg-BG" b="0" dirty="0">
                <a:solidFill>
                  <a:schemeClr val="accent4">
                    <a:lumMod val="10000"/>
                  </a:schemeClr>
                </a:solidFill>
              </a:rPr>
              <a:t>i.e. whether the service is needed at all in relation to essential human needs, priorities and policies;</a:t>
            </a:r>
          </a:p>
          <a:p>
            <a:pPr marL="609600" indent="-609600">
              <a:lnSpc>
                <a:spcPct val="50000"/>
              </a:lnSpc>
              <a:buFontTx/>
              <a:buNone/>
            </a:pPr>
            <a:endParaRPr lang="en-US" altLang="bg-BG" b="0" dirty="0">
              <a:solidFill>
                <a:srgbClr val="333399"/>
              </a:solidFill>
            </a:endParaRPr>
          </a:p>
          <a:p>
            <a:pPr marL="609600" indent="-609600"/>
            <a:r>
              <a:rPr lang="en-US" altLang="bg-BG" b="0" dirty="0">
                <a:solidFill>
                  <a:srgbClr val="CC0000"/>
                </a:solidFill>
              </a:rPr>
              <a:t>adequacy,</a:t>
            </a:r>
            <a:r>
              <a:rPr lang="en-US" altLang="bg-BG" b="0" dirty="0">
                <a:solidFill>
                  <a:srgbClr val="333399"/>
                </a:solidFill>
              </a:rPr>
              <a:t> </a:t>
            </a:r>
            <a:r>
              <a:rPr lang="en-US" altLang="bg-BG" b="0" dirty="0">
                <a:solidFill>
                  <a:schemeClr val="accent4">
                    <a:lumMod val="10000"/>
                  </a:schemeClr>
                </a:solidFill>
              </a:rPr>
              <a:t>i.e., if the service is proportionate to requirement;</a:t>
            </a:r>
          </a:p>
        </p:txBody>
      </p:sp>
      <p:sp>
        <p:nvSpPr>
          <p:cNvPr id="2" name="Заглавие 1"/>
          <p:cNvSpPr>
            <a:spLocks noGrp="1"/>
          </p:cNvSpPr>
          <p:nvPr>
            <p:ph type="title"/>
          </p:nvPr>
        </p:nvSpPr>
        <p:spPr/>
        <p:txBody>
          <a:bodyPr/>
          <a:lstStyle/>
          <a:p>
            <a:r>
              <a:rPr lang="en-US" dirty="0" smtClean="0">
                <a:solidFill>
                  <a:srgbClr val="FFFF00"/>
                </a:solidFill>
              </a:rPr>
              <a:t>HEALTH CARE - characteristics</a:t>
            </a:r>
            <a:endParaRPr lang="bg-BG" dirty="0">
              <a:solidFill>
                <a:srgbClr val="FFFF00"/>
              </a:solidFill>
            </a:endParaRPr>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8ED74E09-FB60-4481-8B34-1C6D7143EA5D}" type="slidenum">
              <a:rPr lang="bg-BG" altLang="bg-BG"/>
              <a:pPr/>
              <a:t>28</a:t>
            </a:fld>
            <a:endParaRPr lang="bg-BG" altLang="bg-BG"/>
          </a:p>
        </p:txBody>
      </p:sp>
      <p:sp>
        <p:nvSpPr>
          <p:cNvPr id="67587" name="Rectangle 3"/>
          <p:cNvSpPr>
            <a:spLocks noGrp="1" noChangeArrowheads="1"/>
          </p:cNvSpPr>
          <p:nvPr>
            <p:ph type="body" idx="1"/>
          </p:nvPr>
        </p:nvSpPr>
        <p:spPr/>
        <p:txBody>
          <a:bodyPr/>
          <a:lstStyle/>
          <a:p>
            <a:pPr marL="609600" indent="-609600"/>
            <a:r>
              <a:rPr lang="en-US" altLang="bg-BG" b="0" dirty="0">
                <a:solidFill>
                  <a:srgbClr val="CC0000"/>
                </a:solidFill>
              </a:rPr>
              <a:t>availability,</a:t>
            </a:r>
            <a:r>
              <a:rPr lang="en-US" altLang="bg-BG" b="0" dirty="0">
                <a:solidFill>
                  <a:srgbClr val="333399"/>
                </a:solidFill>
              </a:rPr>
              <a:t> </a:t>
            </a:r>
            <a:r>
              <a:rPr lang="en-US" altLang="bg-BG" b="0" dirty="0">
                <a:solidFill>
                  <a:schemeClr val="accent4">
                    <a:lumMod val="10000"/>
                  </a:schemeClr>
                </a:solidFill>
              </a:rPr>
              <a:t>i.e., the ratio between the population of an administrative unit and the health facility (e.g. population per </a:t>
            </a:r>
            <a:r>
              <a:rPr lang="en-US" altLang="bg-BG" b="0" dirty="0" err="1">
                <a:solidFill>
                  <a:schemeClr val="accent4">
                    <a:lumMod val="10000"/>
                  </a:schemeClr>
                </a:solidFill>
              </a:rPr>
              <a:t>centre</a:t>
            </a:r>
            <a:r>
              <a:rPr lang="en-US" altLang="bg-BG" b="0" dirty="0">
                <a:solidFill>
                  <a:schemeClr val="accent4">
                    <a:lumMod val="10000"/>
                  </a:schemeClr>
                </a:solidFill>
              </a:rPr>
              <a:t>; doctor-population ratio);</a:t>
            </a:r>
          </a:p>
          <a:p>
            <a:pPr marL="609600" indent="-609600">
              <a:lnSpc>
                <a:spcPct val="50000"/>
              </a:lnSpc>
              <a:buFontTx/>
              <a:buNone/>
            </a:pPr>
            <a:endParaRPr lang="bg-BG" altLang="bg-BG" b="0" dirty="0">
              <a:solidFill>
                <a:srgbClr val="333399"/>
              </a:solidFill>
            </a:endParaRPr>
          </a:p>
          <a:p>
            <a:pPr marL="609600" indent="-609600"/>
            <a:r>
              <a:rPr lang="en-US" altLang="bg-BG" b="0" dirty="0">
                <a:solidFill>
                  <a:srgbClr val="CC0000"/>
                </a:solidFill>
              </a:rPr>
              <a:t>accessibility,</a:t>
            </a:r>
            <a:r>
              <a:rPr lang="en-US" altLang="bg-BG" b="0" dirty="0">
                <a:solidFill>
                  <a:srgbClr val="333399"/>
                </a:solidFill>
              </a:rPr>
              <a:t> </a:t>
            </a:r>
            <a:r>
              <a:rPr lang="en-US" altLang="bg-BG" b="0" dirty="0">
                <a:solidFill>
                  <a:schemeClr val="accent4">
                    <a:lumMod val="10000"/>
                  </a:schemeClr>
                </a:solidFill>
              </a:rPr>
              <a:t>i.e., geographic, economic  or cultural accessibility;</a:t>
            </a:r>
          </a:p>
          <a:p>
            <a:pPr marL="609600" indent="-609600">
              <a:lnSpc>
                <a:spcPct val="40000"/>
              </a:lnSpc>
              <a:buFontTx/>
              <a:buNone/>
            </a:pPr>
            <a:endParaRPr lang="en-US" altLang="bg-BG" b="0" dirty="0">
              <a:solidFill>
                <a:srgbClr val="333399"/>
              </a:solidFill>
            </a:endParaRPr>
          </a:p>
          <a:p>
            <a:pPr marL="609600" indent="-609600"/>
            <a:r>
              <a:rPr lang="en-US" altLang="bg-BG" b="0" dirty="0">
                <a:solidFill>
                  <a:srgbClr val="CC0000"/>
                </a:solidFill>
              </a:rPr>
              <a:t>affordability,</a:t>
            </a:r>
            <a:r>
              <a:rPr lang="en-US" altLang="bg-BG" b="0" dirty="0">
                <a:solidFill>
                  <a:srgbClr val="333399"/>
                </a:solidFill>
              </a:rPr>
              <a:t> </a:t>
            </a:r>
            <a:r>
              <a:rPr lang="en-US" altLang="bg-BG" b="0" dirty="0">
                <a:solidFill>
                  <a:schemeClr val="accent4">
                    <a:lumMod val="10000"/>
                  </a:schemeClr>
                </a:solidFill>
              </a:rPr>
              <a:t>i.e., the cost of health care should be within the means of the individual and the state;</a:t>
            </a:r>
            <a:endParaRPr lang="bg-BG" altLang="bg-BG" b="0" dirty="0">
              <a:solidFill>
                <a:schemeClr val="accent4">
                  <a:lumMod val="10000"/>
                </a:schemeClr>
              </a:solidFill>
            </a:endParaRPr>
          </a:p>
        </p:txBody>
      </p:sp>
      <p:sp>
        <p:nvSpPr>
          <p:cNvPr id="8" name="Заглавие 1"/>
          <p:cNvSpPr>
            <a:spLocks noGrp="1"/>
          </p:cNvSpPr>
          <p:nvPr>
            <p:ph type="title"/>
          </p:nvPr>
        </p:nvSpPr>
        <p:spPr>
          <a:xfrm>
            <a:off x="0" y="0"/>
            <a:ext cx="9144000" cy="762000"/>
          </a:xfrm>
        </p:spPr>
        <p:txBody>
          <a:bodyPr/>
          <a:lstStyle/>
          <a:p>
            <a:r>
              <a:rPr lang="en-US" dirty="0" smtClean="0">
                <a:solidFill>
                  <a:srgbClr val="FFFF00"/>
                </a:solidFill>
              </a:rPr>
              <a:t>HEALTH CARE - characteristics</a:t>
            </a:r>
            <a:endParaRPr lang="bg-BG" dirty="0">
              <a:solidFill>
                <a:srgbClr val="FFFF00"/>
              </a:solidFill>
            </a:endParaRPr>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560A2543-5D2E-4C60-9A97-1B7EAE9A8481}" type="slidenum">
              <a:rPr lang="bg-BG" altLang="bg-BG"/>
              <a:pPr/>
              <a:t>29</a:t>
            </a:fld>
            <a:endParaRPr lang="bg-BG" altLang="bg-BG"/>
          </a:p>
        </p:txBody>
      </p:sp>
      <p:sp>
        <p:nvSpPr>
          <p:cNvPr id="68611" name="Rectangle 3"/>
          <p:cNvSpPr>
            <a:spLocks noGrp="1" noChangeArrowheads="1"/>
          </p:cNvSpPr>
          <p:nvPr>
            <p:ph type="body" idx="1"/>
          </p:nvPr>
        </p:nvSpPr>
        <p:spPr/>
        <p:txBody>
          <a:bodyPr/>
          <a:lstStyle/>
          <a:p>
            <a:pPr marL="609600" indent="-609600">
              <a:buFontTx/>
              <a:buNone/>
            </a:pPr>
            <a:r>
              <a:rPr lang="en-US" altLang="bg-BG" b="0" dirty="0">
                <a:solidFill>
                  <a:schemeClr val="accent4">
                    <a:lumMod val="10000"/>
                  </a:schemeClr>
                </a:solidFill>
              </a:rPr>
              <a:t>Among the other characteristics it is worth to mention:</a:t>
            </a:r>
          </a:p>
          <a:p>
            <a:pPr marL="609600" indent="-609600">
              <a:lnSpc>
                <a:spcPct val="50000"/>
              </a:lnSpc>
              <a:buFontTx/>
              <a:buNone/>
            </a:pPr>
            <a:endParaRPr lang="en-US" altLang="bg-BG" b="0" dirty="0">
              <a:solidFill>
                <a:srgbClr val="333399"/>
              </a:solidFill>
            </a:endParaRPr>
          </a:p>
          <a:p>
            <a:pPr marL="609600" indent="-609600"/>
            <a:r>
              <a:rPr lang="en-US" altLang="bg-BG" b="0" dirty="0">
                <a:solidFill>
                  <a:srgbClr val="CC0000"/>
                </a:solidFill>
              </a:rPr>
              <a:t>comprehensiveness,</a:t>
            </a:r>
            <a:r>
              <a:rPr lang="en-US" altLang="bg-BG" b="0" dirty="0">
                <a:solidFill>
                  <a:srgbClr val="333399"/>
                </a:solidFill>
              </a:rPr>
              <a:t> </a:t>
            </a:r>
            <a:r>
              <a:rPr lang="en-US" altLang="bg-BG" b="0" dirty="0">
                <a:solidFill>
                  <a:schemeClr val="accent4">
                    <a:lumMod val="10000"/>
                  </a:schemeClr>
                </a:solidFill>
              </a:rPr>
              <a:t>i.e. whether there is an optimum mix of preventive, curative and promotional services;</a:t>
            </a:r>
          </a:p>
          <a:p>
            <a:pPr marL="609600" indent="-609600">
              <a:lnSpc>
                <a:spcPct val="50000"/>
              </a:lnSpc>
              <a:buFontTx/>
              <a:buNone/>
            </a:pPr>
            <a:endParaRPr lang="en-US" altLang="bg-BG" b="0" dirty="0">
              <a:solidFill>
                <a:srgbClr val="333399"/>
              </a:solidFill>
            </a:endParaRPr>
          </a:p>
          <a:p>
            <a:pPr marL="609600" indent="-609600"/>
            <a:r>
              <a:rPr lang="en-US" altLang="bg-BG" b="0" dirty="0">
                <a:solidFill>
                  <a:srgbClr val="CC0000"/>
                </a:solidFill>
              </a:rPr>
              <a:t>feasibility,</a:t>
            </a:r>
            <a:r>
              <a:rPr lang="en-US" altLang="bg-BG" b="0" dirty="0">
                <a:solidFill>
                  <a:srgbClr val="333399"/>
                </a:solidFill>
              </a:rPr>
              <a:t> </a:t>
            </a:r>
            <a:r>
              <a:rPr lang="en-US" altLang="bg-BG" b="0" dirty="0">
                <a:solidFill>
                  <a:schemeClr val="accent4">
                    <a:lumMod val="10000"/>
                  </a:schemeClr>
                </a:solidFill>
              </a:rPr>
              <a:t>i.e., operational efficiency of certain procedures, logistic support, manpower and material resources</a:t>
            </a:r>
            <a:r>
              <a:rPr lang="en-US" altLang="bg-BG" b="0" dirty="0">
                <a:solidFill>
                  <a:srgbClr val="333399"/>
                </a:solidFill>
              </a:rPr>
              <a:t>.</a:t>
            </a:r>
            <a:endParaRPr lang="bg-BG" altLang="bg-BG" b="0" dirty="0">
              <a:solidFill>
                <a:srgbClr val="333399"/>
              </a:solidFill>
            </a:endParaRPr>
          </a:p>
        </p:txBody>
      </p:sp>
      <p:sp>
        <p:nvSpPr>
          <p:cNvPr id="8" name="Заглавие 1"/>
          <p:cNvSpPr>
            <a:spLocks noGrp="1"/>
          </p:cNvSpPr>
          <p:nvPr>
            <p:ph type="title"/>
          </p:nvPr>
        </p:nvSpPr>
        <p:spPr>
          <a:xfrm>
            <a:off x="0" y="0"/>
            <a:ext cx="9144000" cy="762000"/>
          </a:xfrm>
        </p:spPr>
        <p:txBody>
          <a:bodyPr/>
          <a:lstStyle/>
          <a:p>
            <a:r>
              <a:rPr lang="en-US" dirty="0" smtClean="0">
                <a:solidFill>
                  <a:srgbClr val="FFFF00"/>
                </a:solidFill>
              </a:rPr>
              <a:t>HEALTH CARE - characteristics</a:t>
            </a:r>
            <a:endParaRPr lang="bg-BG" dirty="0">
              <a:solidFill>
                <a:srgbClr val="FFFF00"/>
              </a:solidFill>
            </a:endParaRPr>
          </a:p>
        </p:txBody>
      </p:sp>
      <p:sp>
        <p:nvSpPr>
          <p:cNvPr id="9" name="Бутон: начална страница 8">
            <a:hlinkClick r:id="rId2" action="ppaction://hlinksldjump" highlightClick="1"/>
          </p:cNvPr>
          <p:cNvSpPr/>
          <p:nvPr/>
        </p:nvSpPr>
        <p:spPr bwMode="auto">
          <a:xfrm>
            <a:off x="8460432" y="6165304"/>
            <a:ext cx="648072" cy="648072"/>
          </a:xfrm>
          <a:prstGeom prst="actionButtonHome">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smtClean="0">
              <a:ln>
                <a:noFill/>
              </a:ln>
              <a:solidFill>
                <a:schemeClr val="tx1"/>
              </a:solidFill>
              <a:effectLst/>
              <a:latin typeface="Tahoma" pitchFamily="34" charset="0"/>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solidFill>
                  <a:srgbClr val="FFFF00"/>
                </a:solidFill>
              </a:rPr>
              <a:t>Relation between terms</a:t>
            </a:r>
            <a:endParaRPr lang="bg-BG" dirty="0">
              <a:solidFill>
                <a:srgbClr val="FFFF00"/>
              </a:solidFill>
            </a:endParaRPr>
          </a:p>
        </p:txBody>
      </p:sp>
      <p:sp>
        <p:nvSpPr>
          <p:cNvPr id="4" name="Контейнер за номер на слайда 3"/>
          <p:cNvSpPr>
            <a:spLocks noGrp="1"/>
          </p:cNvSpPr>
          <p:nvPr>
            <p:ph type="sldNum" sz="quarter" idx="12"/>
          </p:nvPr>
        </p:nvSpPr>
        <p:spPr/>
        <p:txBody>
          <a:bodyPr/>
          <a:lstStyle/>
          <a:p>
            <a:fld id="{99CF07F5-C366-4BE0-9858-771DCA40731C}" type="slidenum">
              <a:rPr lang="bg-BG" altLang="bg-BG" smtClean="0"/>
              <a:pPr/>
              <a:t>3</a:t>
            </a:fld>
            <a:endParaRPr lang="bg-BG" altLang="bg-BG"/>
          </a:p>
        </p:txBody>
      </p:sp>
      <p:sp>
        <p:nvSpPr>
          <p:cNvPr id="6" name="Овал 5"/>
          <p:cNvSpPr/>
          <p:nvPr/>
        </p:nvSpPr>
        <p:spPr bwMode="auto">
          <a:xfrm>
            <a:off x="1871700" y="1556792"/>
            <a:ext cx="5400600" cy="3744416"/>
          </a:xfrm>
          <a:prstGeom prst="ellipse">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smtClean="0">
              <a:ln>
                <a:noFill/>
              </a:ln>
              <a:solidFill>
                <a:schemeClr val="tx1"/>
              </a:solidFill>
              <a:effectLst/>
              <a:latin typeface="Tahoma" pitchFamily="34" charset="0"/>
            </a:endParaRPr>
          </a:p>
        </p:txBody>
      </p:sp>
      <p:sp>
        <p:nvSpPr>
          <p:cNvPr id="7" name="Овал 6"/>
          <p:cNvSpPr/>
          <p:nvPr/>
        </p:nvSpPr>
        <p:spPr bwMode="auto">
          <a:xfrm>
            <a:off x="2771800" y="2348880"/>
            <a:ext cx="3600400" cy="2952328"/>
          </a:xfrm>
          <a:prstGeom prst="ellips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smtClean="0">
              <a:ln>
                <a:noFill/>
              </a:ln>
              <a:solidFill>
                <a:schemeClr val="tx1"/>
              </a:solidFill>
              <a:effectLst/>
              <a:latin typeface="Tahoma" pitchFamily="34" charset="0"/>
            </a:endParaRPr>
          </a:p>
        </p:txBody>
      </p:sp>
      <p:sp>
        <p:nvSpPr>
          <p:cNvPr id="8" name="Овал 7"/>
          <p:cNvSpPr/>
          <p:nvPr/>
        </p:nvSpPr>
        <p:spPr bwMode="auto">
          <a:xfrm>
            <a:off x="3491880" y="3429000"/>
            <a:ext cx="2016224" cy="1872208"/>
          </a:xfrm>
          <a:prstGeom prst="ellipse">
            <a:avLst/>
          </a:prstGeom>
          <a:solidFill>
            <a:srgbClr val="FFFF00"/>
          </a:solidFill>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smtClean="0">
              <a:ln>
                <a:noFill/>
              </a:ln>
              <a:solidFill>
                <a:schemeClr val="tx1"/>
              </a:solidFill>
              <a:effectLst/>
              <a:latin typeface="Tahoma" pitchFamily="34" charset="0"/>
            </a:endParaRPr>
          </a:p>
        </p:txBody>
      </p:sp>
      <p:sp>
        <p:nvSpPr>
          <p:cNvPr id="12" name="Бутон: начална страница 11">
            <a:hlinkClick r:id="rId2" action="ppaction://hlinksldjump" highlightClick="1"/>
          </p:cNvPr>
          <p:cNvSpPr/>
          <p:nvPr/>
        </p:nvSpPr>
        <p:spPr bwMode="auto">
          <a:xfrm>
            <a:off x="8460432" y="6165304"/>
            <a:ext cx="648072" cy="648072"/>
          </a:xfrm>
          <a:prstGeom prst="actionButtonHome">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41117446"/>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78C95C07-F8AC-4577-BC0E-3AE496BFF750}" type="slidenum">
              <a:rPr lang="bg-BG" altLang="bg-BG"/>
              <a:pPr/>
              <a:t>30</a:t>
            </a:fld>
            <a:endParaRPr lang="bg-BG" altLang="bg-BG"/>
          </a:p>
        </p:txBody>
      </p:sp>
      <p:sp>
        <p:nvSpPr>
          <p:cNvPr id="79875" name="Rectangle 3"/>
          <p:cNvSpPr>
            <a:spLocks noGrp="1" noChangeArrowheads="1"/>
          </p:cNvSpPr>
          <p:nvPr>
            <p:ph type="body" idx="1"/>
          </p:nvPr>
        </p:nvSpPr>
        <p:spPr/>
        <p:txBody>
          <a:bodyPr/>
          <a:lstStyle/>
          <a:p>
            <a:pPr marL="609600" indent="-609600">
              <a:buFontTx/>
              <a:buNone/>
            </a:pPr>
            <a:r>
              <a:rPr lang="en-US" altLang="bg-BG" b="0" dirty="0">
                <a:solidFill>
                  <a:schemeClr val="accent4">
                    <a:lumMod val="10000"/>
                  </a:schemeClr>
                </a:solidFill>
              </a:rPr>
              <a:t>Health services are usually organized at three levels, each level supported by a higher level to which the patient is referred:</a:t>
            </a:r>
          </a:p>
          <a:p>
            <a:pPr marL="609600" indent="-609600">
              <a:lnSpc>
                <a:spcPct val="50000"/>
              </a:lnSpc>
              <a:buFontTx/>
              <a:buNone/>
            </a:pPr>
            <a:endParaRPr lang="en-US" altLang="bg-BG" b="0" dirty="0">
              <a:solidFill>
                <a:srgbClr val="333399"/>
              </a:solidFill>
            </a:endParaRPr>
          </a:p>
          <a:p>
            <a:pPr marL="609600" indent="-609600"/>
            <a:r>
              <a:rPr lang="en-US" altLang="bg-BG" b="0" dirty="0">
                <a:solidFill>
                  <a:srgbClr val="CC0000"/>
                </a:solidFill>
              </a:rPr>
              <a:t>PRIMARY HEALTH CARE</a:t>
            </a:r>
            <a:r>
              <a:rPr lang="bg-BG" altLang="bg-BG" b="0" dirty="0">
                <a:solidFill>
                  <a:srgbClr val="CC0000"/>
                </a:solidFill>
              </a:rPr>
              <a:t> </a:t>
            </a:r>
            <a:endParaRPr lang="en-US" altLang="bg-BG" b="0" dirty="0">
              <a:solidFill>
                <a:srgbClr val="CC0000"/>
              </a:solidFill>
            </a:endParaRPr>
          </a:p>
          <a:p>
            <a:pPr marL="609600" indent="-609600">
              <a:lnSpc>
                <a:spcPct val="60000"/>
              </a:lnSpc>
            </a:pPr>
            <a:endParaRPr lang="en-US" altLang="bg-BG" b="0" dirty="0">
              <a:solidFill>
                <a:srgbClr val="CC0000"/>
              </a:solidFill>
            </a:endParaRPr>
          </a:p>
          <a:p>
            <a:pPr marL="609600" indent="-609600"/>
            <a:r>
              <a:rPr lang="en-US" altLang="bg-BG" b="0" dirty="0">
                <a:solidFill>
                  <a:srgbClr val="CC0000"/>
                </a:solidFill>
              </a:rPr>
              <a:t>SECONDARY HEALTH CARE</a:t>
            </a:r>
            <a:r>
              <a:rPr lang="bg-BG" altLang="bg-BG" b="0" dirty="0">
                <a:solidFill>
                  <a:srgbClr val="CC0000"/>
                </a:solidFill>
              </a:rPr>
              <a:t> </a:t>
            </a:r>
            <a:endParaRPr lang="en-US" altLang="bg-BG" b="0" dirty="0">
              <a:solidFill>
                <a:srgbClr val="CC0000"/>
              </a:solidFill>
            </a:endParaRPr>
          </a:p>
          <a:p>
            <a:pPr marL="609600" indent="-609600">
              <a:lnSpc>
                <a:spcPct val="60000"/>
              </a:lnSpc>
              <a:buFontTx/>
              <a:buNone/>
            </a:pPr>
            <a:endParaRPr lang="en-US" altLang="bg-BG" b="0" dirty="0">
              <a:solidFill>
                <a:srgbClr val="CC0000"/>
              </a:solidFill>
            </a:endParaRPr>
          </a:p>
          <a:p>
            <a:pPr marL="609600" indent="-609600"/>
            <a:r>
              <a:rPr lang="en-US" altLang="bg-BG" b="0" dirty="0">
                <a:solidFill>
                  <a:srgbClr val="CC0000"/>
                </a:solidFill>
              </a:rPr>
              <a:t>TERTIARY HEALTH CARE</a:t>
            </a:r>
            <a:r>
              <a:rPr lang="bg-BG" altLang="bg-BG" b="0" dirty="0">
                <a:solidFill>
                  <a:srgbClr val="CC0000"/>
                </a:solidFill>
              </a:rPr>
              <a:t> </a:t>
            </a:r>
          </a:p>
        </p:txBody>
      </p:sp>
      <p:sp>
        <p:nvSpPr>
          <p:cNvPr id="8" name="Заглавие 1"/>
          <p:cNvSpPr>
            <a:spLocks noGrp="1"/>
          </p:cNvSpPr>
          <p:nvPr>
            <p:ph type="title"/>
          </p:nvPr>
        </p:nvSpPr>
        <p:spPr>
          <a:xfrm>
            <a:off x="0" y="0"/>
            <a:ext cx="9144000" cy="762000"/>
          </a:xfrm>
        </p:spPr>
        <p:txBody>
          <a:bodyPr/>
          <a:lstStyle/>
          <a:p>
            <a:r>
              <a:rPr lang="en-US" dirty="0" smtClean="0">
                <a:solidFill>
                  <a:srgbClr val="FFFF00"/>
                </a:solidFill>
              </a:rPr>
              <a:t>HEALTH CARE - levels</a:t>
            </a:r>
            <a:endParaRPr lang="bg-BG" dirty="0">
              <a:solidFill>
                <a:srgbClr val="FFFF00"/>
              </a:solidFill>
            </a:endParaRPr>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EBCA8D9B-56E8-4A2D-825F-5A08857FCDF4}" type="slidenum">
              <a:rPr lang="bg-BG" altLang="bg-BG" smtClean="0"/>
              <a:pPr/>
              <a:t>31</a:t>
            </a:fld>
            <a:endParaRPr lang="bg-BG" altLang="bg-BG"/>
          </a:p>
        </p:txBody>
      </p:sp>
      <p:sp>
        <p:nvSpPr>
          <p:cNvPr id="4" name="Заглавие 1"/>
          <p:cNvSpPr txBox="1">
            <a:spLocks/>
          </p:cNvSpPr>
          <p:nvPr/>
        </p:nvSpPr>
        <p:spPr>
          <a:xfrm>
            <a:off x="0" y="0"/>
            <a:ext cx="9144000" cy="762000"/>
          </a:xfrm>
          <a:prstGeom prst="rect">
            <a:avLst/>
          </a:prstGeom>
        </p:spPr>
        <p:txBody>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kern="0" smtClean="0">
                <a:solidFill>
                  <a:srgbClr val="FFFF00"/>
                </a:solidFill>
              </a:rPr>
              <a:t>HEALTH CARE - levels</a:t>
            </a:r>
            <a:endParaRPr lang="bg-BG" kern="0" dirty="0">
              <a:solidFill>
                <a:srgbClr val="FFFF00"/>
              </a:solidFill>
            </a:endParaRPr>
          </a:p>
        </p:txBody>
      </p:sp>
      <p:pic>
        <p:nvPicPr>
          <p:cNvPr id="5" name="Картина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37" y="1206310"/>
            <a:ext cx="8099726" cy="4445380"/>
          </a:xfrm>
          <a:prstGeom prst="rect">
            <a:avLst/>
          </a:prstGeom>
          <a:solidFill>
            <a:schemeClr val="tx1">
              <a:alpha val="53000"/>
            </a:schemeClr>
          </a:solidFill>
          <a:effectLst>
            <a:softEdge rad="63500"/>
          </a:effectLst>
        </p:spPr>
      </p:pic>
    </p:spTree>
    <p:extLst>
      <p:ext uri="{BB962C8B-B14F-4D97-AF65-F5344CB8AC3E}">
        <p14:creationId xmlns:p14="http://schemas.microsoft.com/office/powerpoint/2010/main" val="3616498280"/>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B9078C6B-F591-4D3A-900B-34AF5AF9B9E8}" type="slidenum">
              <a:rPr lang="bg-BG" altLang="bg-BG"/>
              <a:pPr/>
              <a:t>32</a:t>
            </a:fld>
            <a:endParaRPr lang="bg-BG" altLang="bg-BG"/>
          </a:p>
        </p:txBody>
      </p:sp>
      <p:sp>
        <p:nvSpPr>
          <p:cNvPr id="80898" name="Rectangle 2"/>
          <p:cNvSpPr>
            <a:spLocks noGrp="1" noChangeArrowheads="1"/>
          </p:cNvSpPr>
          <p:nvPr>
            <p:ph type="title"/>
          </p:nvPr>
        </p:nvSpPr>
        <p:spPr>
          <a:xfrm>
            <a:off x="0" y="722784"/>
            <a:ext cx="9144000" cy="762000"/>
          </a:xfrm>
        </p:spPr>
        <p:txBody>
          <a:bodyPr/>
          <a:lstStyle/>
          <a:p>
            <a:r>
              <a:rPr lang="en-US" altLang="bg-BG" sz="2800" dirty="0">
                <a:solidFill>
                  <a:srgbClr val="C00000"/>
                </a:solidFill>
              </a:rPr>
              <a:t>PRIMARY HEALTH CARE</a:t>
            </a:r>
            <a:endParaRPr lang="bg-BG" altLang="bg-BG" sz="2800" dirty="0">
              <a:solidFill>
                <a:srgbClr val="C00000"/>
              </a:solidFill>
            </a:endParaRPr>
          </a:p>
        </p:txBody>
      </p:sp>
      <p:sp>
        <p:nvSpPr>
          <p:cNvPr id="80899" name="Rectangle 3"/>
          <p:cNvSpPr>
            <a:spLocks noGrp="1" noChangeArrowheads="1"/>
          </p:cNvSpPr>
          <p:nvPr>
            <p:ph type="body" idx="1"/>
          </p:nvPr>
        </p:nvSpPr>
        <p:spPr>
          <a:xfrm>
            <a:off x="0" y="1110952"/>
            <a:ext cx="9144000" cy="5486400"/>
          </a:xfrm>
        </p:spPr>
        <p:txBody>
          <a:bodyPr/>
          <a:lstStyle/>
          <a:p>
            <a:pPr marL="609600" indent="-609600">
              <a:lnSpc>
                <a:spcPct val="50000"/>
              </a:lnSpc>
              <a:buFontTx/>
              <a:buNone/>
            </a:pPr>
            <a:endParaRPr lang="en-US" altLang="bg-BG" sz="2800" b="0" dirty="0">
              <a:solidFill>
                <a:schemeClr val="accent4">
                  <a:lumMod val="10000"/>
                </a:schemeClr>
              </a:solidFill>
            </a:endParaRPr>
          </a:p>
          <a:p>
            <a:pPr marL="609600" indent="-609600">
              <a:lnSpc>
                <a:spcPct val="0"/>
              </a:lnSpc>
              <a:buFontTx/>
              <a:buNone/>
            </a:pPr>
            <a:endParaRPr lang="en-US" altLang="bg-BG" sz="2800" b="0" dirty="0">
              <a:solidFill>
                <a:schemeClr val="accent4">
                  <a:lumMod val="10000"/>
                </a:schemeClr>
              </a:solidFill>
            </a:endParaRPr>
          </a:p>
          <a:p>
            <a:pPr marL="609600" indent="-609600"/>
            <a:r>
              <a:rPr lang="en-US" altLang="bg-BG" b="0" dirty="0">
                <a:solidFill>
                  <a:schemeClr val="accent4">
                    <a:lumMod val="10000"/>
                  </a:schemeClr>
                </a:solidFill>
              </a:rPr>
              <a:t>This is the first level of contact between the individual and the health system where “essential” health care is provided. </a:t>
            </a:r>
          </a:p>
          <a:p>
            <a:pPr marL="609600" indent="-609600">
              <a:lnSpc>
                <a:spcPct val="50000"/>
              </a:lnSpc>
            </a:pPr>
            <a:endParaRPr lang="en-US" altLang="bg-BG" b="0" dirty="0">
              <a:solidFill>
                <a:schemeClr val="accent4">
                  <a:lumMod val="10000"/>
                </a:schemeClr>
              </a:solidFill>
            </a:endParaRPr>
          </a:p>
          <a:p>
            <a:pPr marL="609600" indent="-609600"/>
            <a:r>
              <a:rPr lang="en-US" altLang="bg-BG" b="0" dirty="0">
                <a:solidFill>
                  <a:schemeClr val="accent4">
                    <a:lumMod val="10000"/>
                  </a:schemeClr>
                </a:solidFill>
              </a:rPr>
              <a:t>A majority of prevailing health complaints and problems can be satisfactory dealt with at this level. This level of care is closest to the people. </a:t>
            </a:r>
          </a:p>
          <a:p>
            <a:pPr marL="609600" indent="-609600">
              <a:lnSpc>
                <a:spcPct val="50000"/>
              </a:lnSpc>
              <a:buFontTx/>
              <a:buNone/>
            </a:pPr>
            <a:endParaRPr lang="en-US" altLang="bg-BG" b="0" dirty="0">
              <a:solidFill>
                <a:schemeClr val="accent4">
                  <a:lumMod val="10000"/>
                </a:schemeClr>
              </a:solidFill>
            </a:endParaRPr>
          </a:p>
        </p:txBody>
      </p:sp>
      <p:sp>
        <p:nvSpPr>
          <p:cNvPr id="7" name="Заглавие 1"/>
          <p:cNvSpPr txBox="1">
            <a:spLocks/>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kern="0" dirty="0" smtClean="0">
                <a:solidFill>
                  <a:srgbClr val="FFFF00"/>
                </a:solidFill>
              </a:rPr>
              <a:t>HEALTH CARE - levels</a:t>
            </a:r>
            <a:endParaRPr lang="bg-BG" kern="0" dirty="0">
              <a:solidFill>
                <a:srgbClr val="FFFF00"/>
              </a:solidFill>
            </a:endParaRPr>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56AE6311-CA98-4297-B6D1-3B2BE82EEA49}" type="slidenum">
              <a:rPr lang="bg-BG" altLang="bg-BG"/>
              <a:pPr/>
              <a:t>33</a:t>
            </a:fld>
            <a:endParaRPr lang="bg-BG" altLang="bg-BG"/>
          </a:p>
        </p:txBody>
      </p:sp>
      <p:sp>
        <p:nvSpPr>
          <p:cNvPr id="81923" name="Rectangle 3"/>
          <p:cNvSpPr>
            <a:spLocks noGrp="1" noChangeArrowheads="1"/>
          </p:cNvSpPr>
          <p:nvPr>
            <p:ph type="body" idx="1"/>
          </p:nvPr>
        </p:nvSpPr>
        <p:spPr>
          <a:xfrm>
            <a:off x="0" y="1110952"/>
            <a:ext cx="9144000" cy="5486400"/>
          </a:xfrm>
        </p:spPr>
        <p:txBody>
          <a:bodyPr/>
          <a:lstStyle/>
          <a:p>
            <a:pPr marL="609600" indent="-609600">
              <a:lnSpc>
                <a:spcPct val="50000"/>
              </a:lnSpc>
              <a:buFontTx/>
              <a:buNone/>
            </a:pPr>
            <a:endParaRPr lang="en-US" altLang="bg-BG" sz="2400" b="0" dirty="0">
              <a:solidFill>
                <a:schemeClr val="accent4">
                  <a:lumMod val="10000"/>
                </a:schemeClr>
              </a:solidFill>
            </a:endParaRPr>
          </a:p>
          <a:p>
            <a:pPr marL="609600" indent="-609600">
              <a:lnSpc>
                <a:spcPct val="0"/>
              </a:lnSpc>
              <a:buFontTx/>
              <a:buNone/>
            </a:pPr>
            <a:endParaRPr lang="en-US" altLang="bg-BG" sz="2400" b="0" dirty="0">
              <a:solidFill>
                <a:schemeClr val="accent4">
                  <a:lumMod val="10000"/>
                </a:schemeClr>
              </a:solidFill>
            </a:endParaRPr>
          </a:p>
          <a:p>
            <a:pPr marL="609600" indent="-609600">
              <a:lnSpc>
                <a:spcPct val="90000"/>
              </a:lnSpc>
            </a:pPr>
            <a:r>
              <a:rPr lang="en-US" altLang="bg-BG" sz="4000" b="0" dirty="0">
                <a:solidFill>
                  <a:schemeClr val="accent4">
                    <a:lumMod val="10000"/>
                  </a:schemeClr>
                </a:solidFill>
              </a:rPr>
              <a:t>At this level, more complex problems are dealt with. This care comprises essentially curative services and is provided by district hospitals and community health centers. This level serves as the first referral level in the health system.</a:t>
            </a:r>
            <a:r>
              <a:rPr lang="bg-BG" altLang="bg-BG" sz="4000" b="0" dirty="0">
                <a:solidFill>
                  <a:schemeClr val="accent4">
                    <a:lumMod val="10000"/>
                  </a:schemeClr>
                </a:solidFill>
              </a:rPr>
              <a:t> </a:t>
            </a:r>
          </a:p>
        </p:txBody>
      </p:sp>
      <p:sp>
        <p:nvSpPr>
          <p:cNvPr id="8" name="Заглавие 1"/>
          <p:cNvSpPr txBox="1">
            <a:spLocks/>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kern="0" dirty="0" smtClean="0">
                <a:solidFill>
                  <a:srgbClr val="FFFF00"/>
                </a:solidFill>
              </a:rPr>
              <a:t>HEALTH CARE - levels</a:t>
            </a:r>
            <a:endParaRPr lang="bg-BG" kern="0" dirty="0">
              <a:solidFill>
                <a:srgbClr val="FFFF00"/>
              </a:solidFill>
            </a:endParaRPr>
          </a:p>
        </p:txBody>
      </p:sp>
      <p:sp>
        <p:nvSpPr>
          <p:cNvPr id="9" name="Rectangle 2"/>
          <p:cNvSpPr>
            <a:spLocks noGrp="1" noChangeArrowheads="1"/>
          </p:cNvSpPr>
          <p:nvPr>
            <p:ph type="title"/>
          </p:nvPr>
        </p:nvSpPr>
        <p:spPr>
          <a:xfrm>
            <a:off x="0" y="722784"/>
            <a:ext cx="9144000" cy="762000"/>
          </a:xfrm>
        </p:spPr>
        <p:txBody>
          <a:bodyPr/>
          <a:lstStyle/>
          <a:p>
            <a:r>
              <a:rPr lang="en-US" altLang="bg-BG" sz="2800" dirty="0" smtClean="0">
                <a:solidFill>
                  <a:srgbClr val="C00000"/>
                </a:solidFill>
              </a:rPr>
              <a:t>SECONDARY </a:t>
            </a:r>
            <a:r>
              <a:rPr lang="en-US" altLang="bg-BG" sz="2800" dirty="0">
                <a:solidFill>
                  <a:srgbClr val="C00000"/>
                </a:solidFill>
              </a:rPr>
              <a:t>HEALTH CARE</a:t>
            </a:r>
            <a:endParaRPr lang="bg-BG" altLang="bg-BG" sz="2800" b="1" dirty="0">
              <a:solidFill>
                <a:srgbClr val="C00000"/>
              </a:solidFill>
            </a:endParaRPr>
          </a:p>
        </p:txBody>
      </p: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51B24918-2872-4AAF-8F7C-46D82462B423}" type="slidenum">
              <a:rPr lang="bg-BG" altLang="bg-BG"/>
              <a:pPr/>
              <a:t>34</a:t>
            </a:fld>
            <a:endParaRPr lang="bg-BG" altLang="bg-BG"/>
          </a:p>
        </p:txBody>
      </p:sp>
      <p:sp>
        <p:nvSpPr>
          <p:cNvPr id="82947" name="Rectangle 3"/>
          <p:cNvSpPr>
            <a:spLocks noGrp="1" noChangeArrowheads="1"/>
          </p:cNvSpPr>
          <p:nvPr>
            <p:ph type="body" idx="1"/>
          </p:nvPr>
        </p:nvSpPr>
        <p:spPr>
          <a:xfrm>
            <a:off x="0" y="1182960"/>
            <a:ext cx="9144000" cy="5486400"/>
          </a:xfrm>
        </p:spPr>
        <p:txBody>
          <a:bodyPr/>
          <a:lstStyle/>
          <a:p>
            <a:pPr marL="609600" indent="-609600">
              <a:lnSpc>
                <a:spcPct val="50000"/>
              </a:lnSpc>
              <a:buFontTx/>
              <a:buNone/>
            </a:pPr>
            <a:endParaRPr lang="en-US" altLang="bg-BG" sz="2400" b="0" dirty="0">
              <a:solidFill>
                <a:schemeClr val="accent4">
                  <a:lumMod val="10000"/>
                </a:schemeClr>
              </a:solidFill>
            </a:endParaRPr>
          </a:p>
          <a:p>
            <a:pPr marL="609600" indent="-609600">
              <a:lnSpc>
                <a:spcPct val="0"/>
              </a:lnSpc>
              <a:buFontTx/>
              <a:buNone/>
            </a:pPr>
            <a:endParaRPr lang="en-US" altLang="bg-BG" sz="2400" b="0" dirty="0">
              <a:solidFill>
                <a:schemeClr val="accent4">
                  <a:lumMod val="10000"/>
                </a:schemeClr>
              </a:solidFill>
            </a:endParaRPr>
          </a:p>
          <a:p>
            <a:pPr marL="609600" indent="-609600">
              <a:lnSpc>
                <a:spcPct val="130000"/>
              </a:lnSpc>
            </a:pPr>
            <a:r>
              <a:rPr lang="en-US" altLang="bg-BG" sz="3600" b="0" dirty="0">
                <a:solidFill>
                  <a:schemeClr val="accent4">
                    <a:lumMod val="10000"/>
                  </a:schemeClr>
                </a:solidFill>
              </a:rPr>
              <a:t>This level offers super specialized care provided by regional/central level institutions. These institutions provide also planning and managerial skills and teaching for specialized staff. </a:t>
            </a:r>
            <a:endParaRPr lang="bg-BG" altLang="bg-BG" sz="3600" b="0" dirty="0">
              <a:solidFill>
                <a:schemeClr val="accent4">
                  <a:lumMod val="10000"/>
                </a:schemeClr>
              </a:solidFill>
            </a:endParaRPr>
          </a:p>
        </p:txBody>
      </p:sp>
      <p:sp>
        <p:nvSpPr>
          <p:cNvPr id="8" name="Заглавие 1"/>
          <p:cNvSpPr txBox="1">
            <a:spLocks/>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kern="0" dirty="0" smtClean="0">
                <a:solidFill>
                  <a:srgbClr val="FFFF00"/>
                </a:solidFill>
              </a:rPr>
              <a:t>HEALTH CARE - levels</a:t>
            </a:r>
            <a:endParaRPr lang="bg-BG" kern="0" dirty="0">
              <a:solidFill>
                <a:srgbClr val="FFFF00"/>
              </a:solidFill>
            </a:endParaRPr>
          </a:p>
        </p:txBody>
      </p:sp>
      <p:sp>
        <p:nvSpPr>
          <p:cNvPr id="9" name="Rectangle 2"/>
          <p:cNvSpPr>
            <a:spLocks noGrp="1" noChangeArrowheads="1"/>
          </p:cNvSpPr>
          <p:nvPr>
            <p:ph type="title"/>
          </p:nvPr>
        </p:nvSpPr>
        <p:spPr>
          <a:xfrm>
            <a:off x="0" y="722784"/>
            <a:ext cx="9144000" cy="762000"/>
          </a:xfrm>
        </p:spPr>
        <p:txBody>
          <a:bodyPr/>
          <a:lstStyle/>
          <a:p>
            <a:r>
              <a:rPr lang="en-US" altLang="bg-BG" sz="2800" dirty="0" smtClean="0">
                <a:solidFill>
                  <a:srgbClr val="C00000"/>
                </a:solidFill>
              </a:rPr>
              <a:t>TERTIARY </a:t>
            </a:r>
            <a:r>
              <a:rPr lang="en-US" altLang="bg-BG" sz="2800" dirty="0">
                <a:solidFill>
                  <a:srgbClr val="C00000"/>
                </a:solidFill>
              </a:rPr>
              <a:t>HEALTH CARE</a:t>
            </a:r>
            <a:endParaRPr lang="bg-BG" altLang="bg-BG" sz="2800" b="1" dirty="0">
              <a:solidFill>
                <a:srgbClr val="C00000"/>
              </a:solidFill>
            </a:endParaRPr>
          </a:p>
        </p:txBody>
      </p:sp>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AEE77F4C-619A-4913-83F2-92BA838236FF}" type="slidenum">
              <a:rPr lang="bg-BG" altLang="bg-BG"/>
              <a:pPr/>
              <a:t>35</a:t>
            </a:fld>
            <a:endParaRPr lang="bg-BG" altLang="bg-BG"/>
          </a:p>
        </p:txBody>
      </p:sp>
      <p:sp>
        <p:nvSpPr>
          <p:cNvPr id="83971" name="Rectangle 3"/>
          <p:cNvSpPr>
            <a:spLocks noGrp="1" noChangeArrowheads="1"/>
          </p:cNvSpPr>
          <p:nvPr>
            <p:ph type="body" idx="1"/>
          </p:nvPr>
        </p:nvSpPr>
        <p:spPr/>
        <p:txBody>
          <a:bodyPr/>
          <a:lstStyle/>
          <a:p>
            <a:pPr marL="609600" indent="-609600">
              <a:buFontTx/>
              <a:buNone/>
            </a:pPr>
            <a:endParaRPr lang="en-US" altLang="bg-BG" dirty="0">
              <a:solidFill>
                <a:srgbClr val="333399"/>
              </a:solidFill>
            </a:endParaRPr>
          </a:p>
          <a:p>
            <a:pPr marL="609600" indent="-609600">
              <a:buFontTx/>
              <a:buNone/>
            </a:pPr>
            <a:r>
              <a:rPr lang="en-US" altLang="bg-BG" dirty="0">
                <a:solidFill>
                  <a:schemeClr val="accent4">
                    <a:lumMod val="10000"/>
                  </a:schemeClr>
                </a:solidFill>
              </a:rPr>
              <a:t>The infrastructure of the health system:</a:t>
            </a:r>
          </a:p>
          <a:p>
            <a:pPr marL="609600" indent="-609600">
              <a:buFontTx/>
              <a:buNone/>
            </a:pPr>
            <a:endParaRPr lang="en-US" altLang="bg-BG" dirty="0">
              <a:solidFill>
                <a:srgbClr val="333399"/>
              </a:solidFill>
            </a:endParaRPr>
          </a:p>
          <a:p>
            <a:pPr marL="609600" indent="-609600"/>
            <a:r>
              <a:rPr lang="en-US" altLang="bg-BG" dirty="0">
                <a:solidFill>
                  <a:srgbClr val="CC0000"/>
                </a:solidFill>
              </a:rPr>
              <a:t>health care providers</a:t>
            </a:r>
          </a:p>
          <a:p>
            <a:pPr marL="609600" indent="-609600">
              <a:buFontTx/>
              <a:buNone/>
            </a:pPr>
            <a:endParaRPr lang="en-US" altLang="bg-BG" dirty="0">
              <a:solidFill>
                <a:srgbClr val="CC0000"/>
              </a:solidFill>
            </a:endParaRPr>
          </a:p>
          <a:p>
            <a:pPr marL="609600" indent="-609600"/>
            <a:r>
              <a:rPr lang="en-US" altLang="bg-BG" dirty="0">
                <a:solidFill>
                  <a:srgbClr val="CC0000"/>
                </a:solidFill>
              </a:rPr>
              <a:t>health care administrative and financing authorities</a:t>
            </a:r>
            <a:endParaRPr lang="bg-BG" altLang="bg-BG" dirty="0">
              <a:solidFill>
                <a:srgbClr val="CC0000"/>
              </a:solidFill>
            </a:endParaRPr>
          </a:p>
        </p:txBody>
      </p:sp>
      <p:sp>
        <p:nvSpPr>
          <p:cNvPr id="8" name="Заглавие 1"/>
          <p:cNvSpPr txBox="1">
            <a:spLocks/>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kern="0" dirty="0" smtClean="0">
                <a:solidFill>
                  <a:srgbClr val="FFFF00"/>
                </a:solidFill>
              </a:rPr>
              <a:t>HEALTH CARE - levels</a:t>
            </a:r>
            <a:endParaRPr lang="bg-BG" kern="0" dirty="0">
              <a:solidFill>
                <a:srgbClr val="FFFF00"/>
              </a:solidFill>
            </a:endParaRPr>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47E75ACE-0D38-4CFE-8483-B7163B78B557}" type="slidenum">
              <a:rPr lang="bg-BG" altLang="bg-BG"/>
              <a:pPr/>
              <a:t>36</a:t>
            </a:fld>
            <a:endParaRPr lang="bg-BG" altLang="bg-BG"/>
          </a:p>
        </p:txBody>
      </p:sp>
      <p:sp>
        <p:nvSpPr>
          <p:cNvPr id="102403" name="Rectangle 3"/>
          <p:cNvSpPr>
            <a:spLocks noGrp="1" noChangeArrowheads="1"/>
          </p:cNvSpPr>
          <p:nvPr>
            <p:ph type="body" idx="1"/>
          </p:nvPr>
        </p:nvSpPr>
        <p:spPr/>
        <p:txBody>
          <a:bodyPr/>
          <a:lstStyle/>
          <a:p>
            <a:pPr marL="609600" indent="-609600"/>
            <a:r>
              <a:rPr lang="en-US" altLang="bg-BG" b="0" dirty="0">
                <a:solidFill>
                  <a:schemeClr val="accent4">
                    <a:lumMod val="10000"/>
                  </a:schemeClr>
                </a:solidFill>
              </a:rPr>
              <a:t>These two groups closely relate to each other and to the population of health care consumers (users). </a:t>
            </a:r>
          </a:p>
          <a:p>
            <a:pPr marL="609600" indent="-609600">
              <a:lnSpc>
                <a:spcPct val="20000"/>
              </a:lnSpc>
              <a:buFontTx/>
              <a:buNone/>
            </a:pPr>
            <a:endParaRPr lang="en-US" altLang="bg-BG" b="0" dirty="0">
              <a:solidFill>
                <a:schemeClr val="accent4">
                  <a:lumMod val="10000"/>
                </a:schemeClr>
              </a:solidFill>
            </a:endParaRPr>
          </a:p>
          <a:p>
            <a:pPr marL="609600" indent="-609600"/>
            <a:r>
              <a:rPr lang="en-US" altLang="bg-BG" b="0" dirty="0">
                <a:solidFill>
                  <a:schemeClr val="accent4">
                    <a:lumMod val="10000"/>
                  </a:schemeClr>
                </a:solidFill>
              </a:rPr>
              <a:t>The professionals and health institutions orient the consumers through the institutions and prescribe different diagnostic tests and therapeutic means; they are at the same time in relationship with the authorities charged with the administration and financing. </a:t>
            </a:r>
            <a:endParaRPr lang="bg-BG" altLang="bg-BG" b="0" dirty="0">
              <a:solidFill>
                <a:schemeClr val="accent4">
                  <a:lumMod val="10000"/>
                </a:schemeClr>
              </a:solidFill>
            </a:endParaRPr>
          </a:p>
        </p:txBody>
      </p:sp>
      <p:sp>
        <p:nvSpPr>
          <p:cNvPr id="8" name="Заглавие 1"/>
          <p:cNvSpPr txBox="1">
            <a:spLocks/>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kern="0" dirty="0" smtClean="0">
                <a:solidFill>
                  <a:srgbClr val="FFFF00"/>
                </a:solidFill>
              </a:rPr>
              <a:t>HEALTH CARE - levels</a:t>
            </a:r>
            <a:endParaRPr lang="bg-BG" kern="0" dirty="0">
              <a:solidFill>
                <a:srgbClr val="FFFF00"/>
              </a:solidFill>
            </a:endParaRPr>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EBCA8D9B-56E8-4A2D-825F-5A08857FCDF4}" type="slidenum">
              <a:rPr lang="bg-BG" altLang="bg-BG" smtClean="0"/>
              <a:pPr/>
              <a:t>37</a:t>
            </a:fld>
            <a:endParaRPr lang="bg-BG" altLang="bg-BG"/>
          </a:p>
        </p:txBody>
      </p:sp>
      <p:pic>
        <p:nvPicPr>
          <p:cNvPr id="3" name="Картина 2"/>
          <p:cNvPicPr>
            <a:picLocks noChangeAspect="1"/>
          </p:cNvPicPr>
          <p:nvPr/>
        </p:nvPicPr>
        <p:blipFill>
          <a:blip r:embed="rId2"/>
          <a:stretch>
            <a:fillRect/>
          </a:stretch>
        </p:blipFill>
        <p:spPr>
          <a:xfrm>
            <a:off x="107504" y="116632"/>
            <a:ext cx="8928992" cy="6552728"/>
          </a:xfrm>
          <a:prstGeom prst="rect">
            <a:avLst/>
          </a:prstGeom>
        </p:spPr>
      </p:pic>
    </p:spTree>
    <p:extLst>
      <p:ext uri="{BB962C8B-B14F-4D97-AF65-F5344CB8AC3E}">
        <p14:creationId xmlns:p14="http://schemas.microsoft.com/office/powerpoint/2010/main" val="509019112"/>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онтейнер за съдържание 4"/>
          <p:cNvPicPr>
            <a:picLocks noGrp="1" noChangeAspect="1"/>
          </p:cNvPicPr>
          <p:nvPr>
            <p:ph idx="1"/>
          </p:nvPr>
        </p:nvPicPr>
        <p:blipFill>
          <a:blip r:embed="rId2"/>
          <a:stretch>
            <a:fillRect/>
          </a:stretch>
        </p:blipFill>
        <p:spPr>
          <a:xfrm>
            <a:off x="179512" y="116632"/>
            <a:ext cx="8784976" cy="6624736"/>
          </a:xfrm>
          <a:prstGeom prst="rect">
            <a:avLst/>
          </a:prstGeom>
        </p:spPr>
      </p:pic>
      <p:sp>
        <p:nvSpPr>
          <p:cNvPr id="4" name="Контейнер за номер на слайда 3"/>
          <p:cNvSpPr>
            <a:spLocks noGrp="1"/>
          </p:cNvSpPr>
          <p:nvPr>
            <p:ph type="sldNum" sz="quarter" idx="12"/>
          </p:nvPr>
        </p:nvSpPr>
        <p:spPr/>
        <p:txBody>
          <a:bodyPr/>
          <a:lstStyle/>
          <a:p>
            <a:fld id="{99CF07F5-C366-4BE0-9858-771DCA40731C}" type="slidenum">
              <a:rPr lang="bg-BG" altLang="bg-BG" smtClean="0"/>
              <a:pPr/>
              <a:t>38</a:t>
            </a:fld>
            <a:endParaRPr lang="bg-BG" altLang="bg-BG"/>
          </a:p>
        </p:txBody>
      </p:sp>
    </p:spTree>
    <p:extLst>
      <p:ext uri="{BB962C8B-B14F-4D97-AF65-F5344CB8AC3E}">
        <p14:creationId xmlns:p14="http://schemas.microsoft.com/office/powerpoint/2010/main" val="3493303726"/>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EBCA8D9B-56E8-4A2D-825F-5A08857FCDF4}" type="slidenum">
              <a:rPr lang="bg-BG" altLang="bg-BG" smtClean="0"/>
              <a:pPr/>
              <a:t>39</a:t>
            </a:fld>
            <a:endParaRPr lang="bg-BG" altLang="bg-BG"/>
          </a:p>
        </p:txBody>
      </p:sp>
      <p:pic>
        <p:nvPicPr>
          <p:cNvPr id="3" name="Картина 2"/>
          <p:cNvPicPr>
            <a:picLocks noChangeAspect="1"/>
          </p:cNvPicPr>
          <p:nvPr/>
        </p:nvPicPr>
        <p:blipFill>
          <a:blip r:embed="rId2"/>
          <a:stretch>
            <a:fillRect/>
          </a:stretch>
        </p:blipFill>
        <p:spPr>
          <a:xfrm>
            <a:off x="251520" y="44625"/>
            <a:ext cx="8712968" cy="6696744"/>
          </a:xfrm>
          <a:prstGeom prst="rect">
            <a:avLst/>
          </a:prstGeom>
        </p:spPr>
      </p:pic>
    </p:spTree>
    <p:extLst>
      <p:ext uri="{BB962C8B-B14F-4D97-AF65-F5344CB8AC3E}">
        <p14:creationId xmlns:p14="http://schemas.microsoft.com/office/powerpoint/2010/main" val="1122688175"/>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Контейнер за съдържание 4"/>
          <p:cNvGraphicFramePr>
            <a:graphicFrameLocks noGrp="1"/>
          </p:cNvGraphicFramePr>
          <p:nvPr>
            <p:ph idx="1"/>
            <p:extLst>
              <p:ext uri="{D42A27DB-BD31-4B8C-83A1-F6EECF244321}">
                <p14:modId xmlns:p14="http://schemas.microsoft.com/office/powerpoint/2010/main" val="1816116292"/>
              </p:ext>
            </p:extLst>
          </p:nvPr>
        </p:nvGraphicFramePr>
        <p:xfrm>
          <a:off x="-612576" y="1196751"/>
          <a:ext cx="7165776" cy="5238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Контейнер за номер на слайда 3"/>
          <p:cNvSpPr>
            <a:spLocks noGrp="1"/>
          </p:cNvSpPr>
          <p:nvPr>
            <p:ph type="sldNum" sz="quarter" idx="12"/>
          </p:nvPr>
        </p:nvSpPr>
        <p:spPr/>
        <p:txBody>
          <a:bodyPr/>
          <a:lstStyle/>
          <a:p>
            <a:fld id="{99CF07F5-C366-4BE0-9858-771DCA40731C}" type="slidenum">
              <a:rPr lang="bg-BG" altLang="bg-BG" smtClean="0"/>
              <a:pPr/>
              <a:t>4</a:t>
            </a:fld>
            <a:endParaRPr lang="bg-BG" altLang="bg-BG"/>
          </a:p>
        </p:txBody>
      </p:sp>
      <p:sp>
        <p:nvSpPr>
          <p:cNvPr id="6" name="Стрелка надясно 5"/>
          <p:cNvSpPr/>
          <p:nvPr/>
        </p:nvSpPr>
        <p:spPr bwMode="auto">
          <a:xfrm>
            <a:off x="3593592" y="1712198"/>
            <a:ext cx="1621568" cy="234302"/>
          </a:xfrm>
          <a:prstGeom prst="rightArrow">
            <a:avLst/>
          </a:prstGeom>
          <a:solidFill>
            <a:schemeClr val="bg1">
              <a:lumMod val="60000"/>
              <a:lumOff val="40000"/>
            </a:schemeClr>
          </a:solidFill>
          <a:ln w="12700" cap="sq"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Стрелка надясно 6"/>
          <p:cNvSpPr/>
          <p:nvPr/>
        </p:nvSpPr>
        <p:spPr bwMode="auto">
          <a:xfrm>
            <a:off x="3923928" y="2996952"/>
            <a:ext cx="1291232" cy="201384"/>
          </a:xfrm>
          <a:prstGeom prst="rightArrow">
            <a:avLst/>
          </a:prstGeom>
          <a:solidFill>
            <a:srgbClr val="92D050"/>
          </a:solidFill>
          <a:ln w="12700" cap="sq"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Стрелка надясно 7"/>
          <p:cNvSpPr/>
          <p:nvPr/>
        </p:nvSpPr>
        <p:spPr bwMode="auto">
          <a:xfrm>
            <a:off x="4247322" y="4908372"/>
            <a:ext cx="978408" cy="216024"/>
          </a:xfrm>
          <a:prstGeom prst="rightArrow">
            <a:avLst/>
          </a:prstGeom>
          <a:solidFill>
            <a:srgbClr val="FF0000"/>
          </a:solidFill>
          <a:ln w="12700" cap="sq"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Текстово поле 8"/>
          <p:cNvSpPr txBox="1"/>
          <p:nvPr/>
        </p:nvSpPr>
        <p:spPr>
          <a:xfrm>
            <a:off x="5215160" y="2235607"/>
            <a:ext cx="3891865" cy="2246769"/>
          </a:xfrm>
          <a:prstGeom prst="rect">
            <a:avLst/>
          </a:prstGeom>
          <a:solidFill>
            <a:schemeClr val="tx1"/>
          </a:solidFill>
          <a:ln w="28575">
            <a:solidFill>
              <a:srgbClr val="92D050"/>
            </a:solidFill>
          </a:ln>
        </p:spPr>
        <p:txBody>
          <a:bodyPr wrap="square" rtlCol="0">
            <a:spAutoFit/>
          </a:bodyPr>
          <a:lstStyle/>
          <a:p>
            <a:r>
              <a:rPr lang="en-US" altLang="bg-BG" sz="2000" dirty="0" smtClean="0">
                <a:solidFill>
                  <a:schemeClr val="accent4">
                    <a:lumMod val="10000"/>
                  </a:schemeClr>
                </a:solidFill>
              </a:rPr>
              <a:t>A </a:t>
            </a:r>
            <a:r>
              <a:rPr lang="en-US" altLang="bg-BG" sz="2000" dirty="0">
                <a:solidFill>
                  <a:schemeClr val="accent4">
                    <a:lumMod val="10000"/>
                  </a:schemeClr>
                </a:solidFill>
              </a:rPr>
              <a:t>multitude of services provided to individuals, families or communities by agents of the health services or professions, for the purpose of promoting, maintaining, monitoring or restoring health</a:t>
            </a:r>
            <a:r>
              <a:rPr lang="en-US" sz="2000" dirty="0" smtClean="0">
                <a:solidFill>
                  <a:schemeClr val="accent4">
                    <a:lumMod val="10000"/>
                  </a:schemeClr>
                </a:solidFill>
              </a:rPr>
              <a:t>.</a:t>
            </a:r>
            <a:endParaRPr lang="en-US" sz="2000" dirty="0">
              <a:solidFill>
                <a:schemeClr val="accent4">
                  <a:lumMod val="10000"/>
                </a:schemeClr>
              </a:solidFill>
            </a:endParaRPr>
          </a:p>
        </p:txBody>
      </p:sp>
      <p:sp>
        <p:nvSpPr>
          <p:cNvPr id="10" name="Текстово поле 9"/>
          <p:cNvSpPr txBox="1"/>
          <p:nvPr/>
        </p:nvSpPr>
        <p:spPr>
          <a:xfrm>
            <a:off x="5215160" y="964073"/>
            <a:ext cx="3891865" cy="1015663"/>
          </a:xfrm>
          <a:prstGeom prst="rect">
            <a:avLst/>
          </a:prstGeom>
          <a:solidFill>
            <a:schemeClr val="tx1"/>
          </a:solidFill>
          <a:ln w="28575">
            <a:solidFill>
              <a:schemeClr val="bg1"/>
            </a:solidFill>
          </a:ln>
        </p:spPr>
        <p:txBody>
          <a:bodyPr wrap="square" rtlCol="0">
            <a:spAutoFit/>
          </a:bodyPr>
          <a:lstStyle/>
          <a:p>
            <a:r>
              <a:rPr lang="en-US" altLang="bg-BG" sz="2000" dirty="0" smtClean="0">
                <a:solidFill>
                  <a:schemeClr val="accent4">
                    <a:lumMod val="10000"/>
                  </a:schemeClr>
                </a:solidFill>
              </a:rPr>
              <a:t>All </a:t>
            </a:r>
            <a:r>
              <a:rPr lang="en-US" altLang="bg-BG" sz="2000" dirty="0">
                <a:solidFill>
                  <a:schemeClr val="accent4">
                    <a:lumMod val="10000"/>
                  </a:schemeClr>
                </a:solidFill>
              </a:rPr>
              <a:t>organizations, institutions and resources, that are devoted to performing health activities</a:t>
            </a:r>
            <a:r>
              <a:rPr lang="en-US" sz="2000" dirty="0" smtClean="0"/>
              <a:t> </a:t>
            </a:r>
            <a:endParaRPr lang="en-US" sz="2000" dirty="0"/>
          </a:p>
        </p:txBody>
      </p:sp>
      <p:sp>
        <p:nvSpPr>
          <p:cNvPr id="11" name="Текстово поле 10"/>
          <p:cNvSpPr txBox="1"/>
          <p:nvPr/>
        </p:nvSpPr>
        <p:spPr>
          <a:xfrm>
            <a:off x="5215160" y="4682334"/>
            <a:ext cx="3878550" cy="1938992"/>
          </a:xfrm>
          <a:prstGeom prst="rect">
            <a:avLst/>
          </a:prstGeom>
          <a:solidFill>
            <a:schemeClr val="tx1"/>
          </a:solidFill>
          <a:ln w="28575">
            <a:solidFill>
              <a:srgbClr val="FF0000"/>
            </a:solidFill>
          </a:ln>
        </p:spPr>
        <p:txBody>
          <a:bodyPr wrap="square" rtlCol="0">
            <a:spAutoFit/>
          </a:bodyPr>
          <a:lstStyle/>
          <a:p>
            <a:pPr>
              <a:buFont typeface="Wingdings" panose="05000000000000000000" pitchFamily="2" charset="2"/>
              <a:buChar char="§"/>
            </a:pPr>
            <a:r>
              <a:rPr lang="en-US" altLang="bg-BG" sz="2000" dirty="0">
                <a:solidFill>
                  <a:schemeClr val="accent4">
                    <a:lumMod val="10000"/>
                  </a:schemeClr>
                </a:solidFill>
              </a:rPr>
              <a:t>Therapeutic action by or under the supervision of a physician</a:t>
            </a:r>
            <a:r>
              <a:rPr lang="en-US" sz="2000" dirty="0">
                <a:solidFill>
                  <a:schemeClr val="accent4">
                    <a:lumMod val="10000"/>
                  </a:schemeClr>
                </a:solidFill>
              </a:rPr>
              <a:t>.</a:t>
            </a:r>
          </a:p>
          <a:p>
            <a:pPr>
              <a:buFont typeface="Wingdings" panose="05000000000000000000" pitchFamily="2" charset="2"/>
              <a:buChar char="§"/>
            </a:pPr>
            <a:r>
              <a:rPr lang="en-US" altLang="bg-BG" sz="2000" dirty="0">
                <a:solidFill>
                  <a:schemeClr val="accent4">
                    <a:lumMod val="10000"/>
                  </a:schemeClr>
                </a:solidFill>
              </a:rPr>
              <a:t>Those personal services that are provided directly by physicians or as a result of physician’s instruction</a:t>
            </a:r>
            <a:r>
              <a:rPr lang="en-US" altLang="bg-BG" sz="2000" dirty="0" smtClean="0">
                <a:solidFill>
                  <a:schemeClr val="accent4">
                    <a:lumMod val="10000"/>
                  </a:schemeClr>
                </a:solidFill>
              </a:rPr>
              <a:t>.</a:t>
            </a:r>
            <a:endParaRPr lang="en-US" sz="2000" dirty="0">
              <a:solidFill>
                <a:schemeClr val="accent4">
                  <a:lumMod val="10000"/>
                </a:schemeClr>
              </a:solidFill>
            </a:endParaRPr>
          </a:p>
        </p:txBody>
      </p:sp>
    </p:spTree>
    <p:extLst>
      <p:ext uri="{BB962C8B-B14F-4D97-AF65-F5344CB8AC3E}">
        <p14:creationId xmlns:p14="http://schemas.microsoft.com/office/powerpoint/2010/main" val="3992405222"/>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EBCA8D9B-56E8-4A2D-825F-5A08857FCDF4}" type="slidenum">
              <a:rPr lang="bg-BG" altLang="bg-BG" smtClean="0"/>
              <a:pPr/>
              <a:t>40</a:t>
            </a:fld>
            <a:endParaRPr lang="bg-BG" altLang="bg-BG"/>
          </a:p>
        </p:txBody>
      </p:sp>
      <p:pic>
        <p:nvPicPr>
          <p:cNvPr id="3" name="Картина 2"/>
          <p:cNvPicPr>
            <a:picLocks noChangeAspect="1"/>
          </p:cNvPicPr>
          <p:nvPr/>
        </p:nvPicPr>
        <p:blipFill>
          <a:blip r:embed="rId2"/>
          <a:stretch>
            <a:fillRect/>
          </a:stretch>
        </p:blipFill>
        <p:spPr>
          <a:xfrm>
            <a:off x="107504" y="44624"/>
            <a:ext cx="8928992" cy="6768752"/>
          </a:xfrm>
          <a:prstGeom prst="rect">
            <a:avLst/>
          </a:prstGeom>
        </p:spPr>
      </p:pic>
    </p:spTree>
    <p:extLst>
      <p:ext uri="{BB962C8B-B14F-4D97-AF65-F5344CB8AC3E}">
        <p14:creationId xmlns:p14="http://schemas.microsoft.com/office/powerpoint/2010/main" val="1744048827"/>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F65CC275-F620-482E-9807-A29EC3B326D5}" type="slidenum">
              <a:rPr lang="bg-BG" altLang="bg-BG"/>
              <a:pPr/>
              <a:t>41</a:t>
            </a:fld>
            <a:endParaRPr lang="bg-BG" altLang="bg-BG"/>
          </a:p>
        </p:txBody>
      </p:sp>
      <p:sp>
        <p:nvSpPr>
          <p:cNvPr id="78851" name="Rectangle 3"/>
          <p:cNvSpPr>
            <a:spLocks noGrp="1" noChangeArrowheads="1"/>
          </p:cNvSpPr>
          <p:nvPr>
            <p:ph type="body" idx="1"/>
          </p:nvPr>
        </p:nvSpPr>
        <p:spPr/>
        <p:txBody>
          <a:bodyPr/>
          <a:lstStyle/>
          <a:p>
            <a:pPr marL="609600" indent="-609600" algn="ctr">
              <a:buFontTx/>
              <a:buNone/>
            </a:pPr>
            <a:endParaRPr lang="en-US" altLang="bg-BG" sz="4000" dirty="0">
              <a:solidFill>
                <a:srgbClr val="C00000"/>
              </a:solidFill>
              <a:effectLst>
                <a:outerShdw blurRad="38100" dist="38100" dir="2700000" algn="tl">
                  <a:srgbClr val="000000">
                    <a:alpha val="43137"/>
                  </a:srgbClr>
                </a:outerShdw>
              </a:effectLst>
              <a:latin typeface="Cambria" panose="02040503050406030204" pitchFamily="18" charset="0"/>
            </a:endParaRPr>
          </a:p>
          <a:p>
            <a:pPr marL="609600" indent="-609600" algn="ctr">
              <a:buFontTx/>
              <a:buNone/>
            </a:pPr>
            <a:endParaRPr lang="en-US" altLang="bg-BG" sz="4000" dirty="0">
              <a:solidFill>
                <a:srgbClr val="C00000"/>
              </a:solidFill>
              <a:effectLst>
                <a:outerShdw blurRad="38100" dist="38100" dir="2700000" algn="tl">
                  <a:srgbClr val="000000">
                    <a:alpha val="43137"/>
                  </a:srgbClr>
                </a:outerShdw>
              </a:effectLst>
              <a:latin typeface="Cambria" panose="02040503050406030204" pitchFamily="18" charset="0"/>
            </a:endParaRPr>
          </a:p>
          <a:p>
            <a:pPr marL="609600" indent="-609600" algn="ctr">
              <a:buFontTx/>
              <a:buNone/>
            </a:pPr>
            <a:r>
              <a:rPr lang="en-US" altLang="bg-BG" sz="4000" dirty="0">
                <a:solidFill>
                  <a:srgbClr val="C00000"/>
                </a:solidFill>
                <a:effectLst>
                  <a:outerShdw blurRad="38100" dist="38100" dir="2700000" algn="tl">
                    <a:srgbClr val="000000">
                      <a:alpha val="43137"/>
                    </a:srgbClr>
                  </a:outerShdw>
                </a:effectLst>
                <a:latin typeface="Cambria" panose="02040503050406030204" pitchFamily="18" charset="0"/>
              </a:rPr>
              <a:t>TYPOLOGY OF HEATH SYSTEMS AND PRIORITIES OF HEALTH POLICY IN THE DEVELOPED WORLD </a:t>
            </a:r>
          </a:p>
          <a:p>
            <a:pPr marL="609600" indent="-609600">
              <a:buFontTx/>
              <a:buNone/>
            </a:pPr>
            <a:endParaRPr lang="en-US" altLang="bg-BG" sz="4000" dirty="0">
              <a:solidFill>
                <a:srgbClr val="C0000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417045962"/>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Контейнер за номер на слайда 4"/>
          <p:cNvSpPr>
            <a:spLocks noGrp="1"/>
          </p:cNvSpPr>
          <p:nvPr>
            <p:ph type="sldNum" sz="quarter" idx="12"/>
          </p:nvPr>
        </p:nvSpPr>
        <p:spPr/>
        <p:txBody>
          <a:bodyPr/>
          <a:lstStyle/>
          <a:p>
            <a:fld id="{FEB969C9-FAE3-4350-841A-540447B06B79}" type="slidenum">
              <a:rPr lang="bg-BG" altLang="bg-BG"/>
              <a:pPr/>
              <a:t>42</a:t>
            </a:fld>
            <a:endParaRPr lang="bg-BG" altLang="bg-BG"/>
          </a:p>
        </p:txBody>
      </p:sp>
      <p:sp>
        <p:nvSpPr>
          <p:cNvPr id="133122" name="Rectangle 2"/>
          <p:cNvSpPr>
            <a:spLocks noGrp="1" noChangeArrowheads="1"/>
          </p:cNvSpPr>
          <p:nvPr>
            <p:ph type="title"/>
          </p:nvPr>
        </p:nvSpPr>
        <p:spPr/>
        <p:txBody>
          <a:bodyPr/>
          <a:lstStyle/>
          <a:p>
            <a:pPr algn="ctr"/>
            <a:r>
              <a:rPr lang="en-US" altLang="bg-BG" dirty="0">
                <a:solidFill>
                  <a:srgbClr val="FFCC00"/>
                </a:solidFill>
              </a:rPr>
              <a:t>TYPES OF HEALTH SYSTEMS</a:t>
            </a:r>
            <a:endParaRPr lang="bg-BG" altLang="bg-BG" dirty="0">
              <a:solidFill>
                <a:srgbClr val="FFCC00"/>
              </a:solidFill>
            </a:endParaRPr>
          </a:p>
        </p:txBody>
      </p:sp>
      <p:sp>
        <p:nvSpPr>
          <p:cNvPr id="133123" name="Rectangle 3"/>
          <p:cNvSpPr>
            <a:spLocks noChangeArrowheads="1"/>
          </p:cNvSpPr>
          <p:nvPr/>
        </p:nvSpPr>
        <p:spPr bwMode="auto">
          <a:xfrm>
            <a:off x="468313" y="908050"/>
            <a:ext cx="8207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bg-BG" sz="3200" b="1">
              <a:solidFill>
                <a:srgbClr val="CC0000"/>
              </a:solidFill>
            </a:endParaRPr>
          </a:p>
        </p:txBody>
      </p:sp>
      <p:sp>
        <p:nvSpPr>
          <p:cNvPr id="133124" name="Rectangle 4"/>
          <p:cNvSpPr>
            <a:spLocks noChangeArrowheads="1"/>
          </p:cNvSpPr>
          <p:nvPr/>
        </p:nvSpPr>
        <p:spPr bwMode="auto">
          <a:xfrm>
            <a:off x="0" y="2060954"/>
            <a:ext cx="9144000" cy="344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69714" rIns="669714" anchor="ctr">
            <a:spAutoFit/>
          </a:bodyPr>
          <a:lstStyle/>
          <a:p>
            <a:r>
              <a:rPr lang="en-US" altLang="bg-BG" sz="3200" b="1" dirty="0">
                <a:solidFill>
                  <a:srgbClr val="CC0000"/>
                </a:solidFill>
              </a:rPr>
              <a:t>Why a typology?</a:t>
            </a:r>
          </a:p>
          <a:p>
            <a:endParaRPr lang="en-US" altLang="bg-BG" sz="3200" b="1" dirty="0">
              <a:solidFill>
                <a:srgbClr val="CC0000"/>
              </a:solidFill>
            </a:endParaRPr>
          </a:p>
          <a:p>
            <a:pPr>
              <a:lnSpc>
                <a:spcPct val="120000"/>
              </a:lnSpc>
            </a:pPr>
            <a:r>
              <a:rPr lang="bg-BG" altLang="bg-BG" sz="3200" b="1" dirty="0">
                <a:solidFill>
                  <a:schemeClr val="accent4">
                    <a:lumMod val="10000"/>
                  </a:schemeClr>
                </a:solidFill>
              </a:rPr>
              <a:t>A </a:t>
            </a:r>
            <a:r>
              <a:rPr lang="bg-BG" altLang="bg-BG" sz="3200" b="1" dirty="0" err="1">
                <a:solidFill>
                  <a:schemeClr val="accent4">
                    <a:lumMod val="10000"/>
                  </a:schemeClr>
                </a:solidFill>
              </a:rPr>
              <a:t>typology</a:t>
            </a:r>
            <a:r>
              <a:rPr lang="bg-BG" altLang="bg-BG" sz="3200" b="1" dirty="0">
                <a:solidFill>
                  <a:schemeClr val="accent4">
                    <a:lumMod val="10000"/>
                  </a:schemeClr>
                </a:solidFill>
              </a:rPr>
              <a:t> </a:t>
            </a:r>
            <a:r>
              <a:rPr lang="en-US" altLang="bg-BG" sz="3200" b="1" dirty="0">
                <a:solidFill>
                  <a:schemeClr val="accent4">
                    <a:lumMod val="10000"/>
                  </a:schemeClr>
                </a:solidFill>
              </a:rPr>
              <a:t>is an </a:t>
            </a:r>
            <a:r>
              <a:rPr lang="bg-BG" altLang="bg-BG" sz="3200" b="1" dirty="0" err="1">
                <a:solidFill>
                  <a:schemeClr val="accent4">
                    <a:lumMod val="10000"/>
                  </a:schemeClr>
                </a:solidFill>
              </a:rPr>
              <a:t>useful</a:t>
            </a:r>
            <a:r>
              <a:rPr lang="bg-BG" altLang="bg-BG" sz="3200" b="1" dirty="0">
                <a:solidFill>
                  <a:schemeClr val="accent4">
                    <a:lumMod val="10000"/>
                  </a:schemeClr>
                </a:solidFill>
              </a:rPr>
              <a:t> </a:t>
            </a:r>
            <a:r>
              <a:rPr lang="en-US" altLang="bg-BG" sz="3200" b="1" dirty="0">
                <a:solidFill>
                  <a:schemeClr val="accent4">
                    <a:lumMod val="10000"/>
                  </a:schemeClr>
                </a:solidFill>
              </a:rPr>
              <a:t>tool </a:t>
            </a:r>
            <a:r>
              <a:rPr lang="en-US" altLang="ko-KR" sz="3200" b="1" dirty="0">
                <a:solidFill>
                  <a:schemeClr val="accent4">
                    <a:lumMod val="10000"/>
                  </a:schemeClr>
                </a:solidFill>
                <a:ea typeface="굴림" pitchFamily="34" charset="-127"/>
              </a:rPr>
              <a:t>in understanding the key framework of a country’s health care system.</a:t>
            </a:r>
            <a:r>
              <a:rPr lang="en-US" altLang="ko-KR" b="1" dirty="0">
                <a:solidFill>
                  <a:schemeClr val="accent4">
                    <a:lumMod val="10000"/>
                  </a:schemeClr>
                </a:solidFill>
                <a:ea typeface="굴림" pitchFamily="34" charset="-127"/>
              </a:rPr>
              <a:t> </a:t>
            </a:r>
          </a:p>
          <a:p>
            <a:pPr>
              <a:lnSpc>
                <a:spcPct val="120000"/>
              </a:lnSpc>
            </a:pPr>
            <a:endParaRPr lang="en-US" altLang="bg-BG" sz="3200" b="1" dirty="0">
              <a:solidFill>
                <a:srgbClr val="333399"/>
              </a:solidFill>
            </a:endParaRPr>
          </a:p>
        </p:txBody>
      </p:sp>
    </p:spTree>
    <p:extLst>
      <p:ext uri="{BB962C8B-B14F-4D97-AF65-F5344CB8AC3E}">
        <p14:creationId xmlns:p14="http://schemas.microsoft.com/office/powerpoint/2010/main" val="3935067812"/>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Контейнер за номер на слайда 4"/>
          <p:cNvSpPr>
            <a:spLocks noGrp="1"/>
          </p:cNvSpPr>
          <p:nvPr>
            <p:ph type="sldNum" sz="quarter" idx="12"/>
          </p:nvPr>
        </p:nvSpPr>
        <p:spPr/>
        <p:txBody>
          <a:bodyPr/>
          <a:lstStyle/>
          <a:p>
            <a:fld id="{3531E677-FBD6-40D3-85DF-5788B230E1CD}" type="slidenum">
              <a:rPr lang="bg-BG" altLang="bg-BG"/>
              <a:pPr/>
              <a:t>43</a:t>
            </a:fld>
            <a:endParaRPr lang="bg-BG" altLang="bg-BG"/>
          </a:p>
        </p:txBody>
      </p:sp>
      <p:sp>
        <p:nvSpPr>
          <p:cNvPr id="135170" name="Rectangle 2"/>
          <p:cNvSpPr>
            <a:spLocks noGrp="1" noChangeArrowheads="1"/>
          </p:cNvSpPr>
          <p:nvPr>
            <p:ph type="title"/>
          </p:nvPr>
        </p:nvSpPr>
        <p:spPr/>
        <p:txBody>
          <a:bodyPr/>
          <a:lstStyle/>
          <a:p>
            <a:pPr algn="ctr"/>
            <a:r>
              <a:rPr lang="en-US" altLang="bg-BG">
                <a:solidFill>
                  <a:srgbClr val="FFCC00"/>
                </a:solidFill>
              </a:rPr>
              <a:t>TYPES OF HEALTH SYSTEMS</a:t>
            </a:r>
            <a:endParaRPr lang="bg-BG" altLang="bg-BG">
              <a:solidFill>
                <a:srgbClr val="FFCC00"/>
              </a:solidFill>
            </a:endParaRPr>
          </a:p>
        </p:txBody>
      </p:sp>
      <p:sp>
        <p:nvSpPr>
          <p:cNvPr id="135171" name="Rectangle 3"/>
          <p:cNvSpPr>
            <a:spLocks noChangeArrowheads="1"/>
          </p:cNvSpPr>
          <p:nvPr/>
        </p:nvSpPr>
        <p:spPr bwMode="auto">
          <a:xfrm>
            <a:off x="468313" y="908050"/>
            <a:ext cx="8207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bg-BG" sz="3200" b="1">
              <a:solidFill>
                <a:srgbClr val="CC0000"/>
              </a:solidFill>
            </a:endParaRPr>
          </a:p>
        </p:txBody>
      </p:sp>
      <p:sp>
        <p:nvSpPr>
          <p:cNvPr id="135172" name="Rectangle 4"/>
          <p:cNvSpPr>
            <a:spLocks noChangeArrowheads="1"/>
          </p:cNvSpPr>
          <p:nvPr/>
        </p:nvSpPr>
        <p:spPr bwMode="auto">
          <a:xfrm>
            <a:off x="179512" y="1805420"/>
            <a:ext cx="4392488" cy="3785652"/>
          </a:xfrm>
          <a:prstGeom prst="rect">
            <a:avLst/>
          </a:prstGeom>
          <a:solidFill>
            <a:schemeClr val="tx1">
              <a:alpha val="50000"/>
            </a:schemeClr>
          </a:solidFill>
          <a:ln>
            <a:noFill/>
          </a:ln>
          <a:effectLst/>
        </p:spPr>
        <p:txBody>
          <a:bodyPr wrap="square" anchor="ctr">
            <a:spAutoFit/>
          </a:bodyPr>
          <a:lstStyle/>
          <a:p>
            <a:r>
              <a:rPr lang="en-US" altLang="ko-KR" sz="2400" dirty="0">
                <a:solidFill>
                  <a:schemeClr val="accent4">
                    <a:lumMod val="10000"/>
                  </a:schemeClr>
                </a:solidFill>
                <a:ea typeface="굴림" pitchFamily="34" charset="-127"/>
              </a:rPr>
              <a:t>The earliest attempt to develop a typology was made by Mark Field in 1973, who classified four categories of health care systems into:</a:t>
            </a:r>
          </a:p>
          <a:p>
            <a:pPr>
              <a:buFontTx/>
              <a:buChar char="-"/>
            </a:pPr>
            <a:r>
              <a:rPr lang="en-US" altLang="ko-KR" sz="2400" dirty="0">
                <a:solidFill>
                  <a:schemeClr val="accent4">
                    <a:lumMod val="10000"/>
                  </a:schemeClr>
                </a:solidFill>
                <a:ea typeface="굴림" pitchFamily="34" charset="-127"/>
              </a:rPr>
              <a:t> pluralistic, </a:t>
            </a:r>
          </a:p>
          <a:p>
            <a:pPr>
              <a:buFontTx/>
              <a:buChar char="-"/>
            </a:pPr>
            <a:r>
              <a:rPr lang="en-US" altLang="ko-KR" sz="2400" dirty="0">
                <a:solidFill>
                  <a:schemeClr val="accent4">
                    <a:lumMod val="10000"/>
                  </a:schemeClr>
                </a:solidFill>
                <a:ea typeface="굴림" pitchFamily="34" charset="-127"/>
              </a:rPr>
              <a:t> insurance, </a:t>
            </a:r>
          </a:p>
          <a:p>
            <a:pPr>
              <a:buFontTx/>
              <a:buChar char="-"/>
            </a:pPr>
            <a:r>
              <a:rPr lang="en-US" altLang="ko-KR" sz="2400" dirty="0">
                <a:solidFill>
                  <a:schemeClr val="accent4">
                    <a:lumMod val="10000"/>
                  </a:schemeClr>
                </a:solidFill>
                <a:ea typeface="굴림" pitchFamily="34" charset="-127"/>
              </a:rPr>
              <a:t> health service, and </a:t>
            </a:r>
          </a:p>
          <a:p>
            <a:pPr>
              <a:buFontTx/>
              <a:buChar char="-"/>
            </a:pPr>
            <a:r>
              <a:rPr lang="en-US" altLang="ko-KR" sz="2400" dirty="0">
                <a:solidFill>
                  <a:schemeClr val="accent4">
                    <a:lumMod val="10000"/>
                  </a:schemeClr>
                </a:solidFill>
                <a:ea typeface="굴림" pitchFamily="34" charset="-127"/>
              </a:rPr>
              <a:t> socialized types.</a:t>
            </a:r>
          </a:p>
          <a:p>
            <a:r>
              <a:rPr lang="en-US" altLang="ko-KR" sz="2400" dirty="0">
                <a:solidFill>
                  <a:schemeClr val="accent4">
                    <a:lumMod val="10000"/>
                  </a:schemeClr>
                </a:solidFill>
                <a:ea typeface="굴림" pitchFamily="34" charset="-127"/>
              </a:rPr>
              <a:t> </a:t>
            </a:r>
            <a:endParaRPr lang="bg-BG" altLang="ko-KR" sz="2400" dirty="0">
              <a:solidFill>
                <a:schemeClr val="accent4">
                  <a:lumMod val="10000"/>
                </a:schemeClr>
              </a:solidFill>
            </a:endParaRPr>
          </a:p>
        </p:txBody>
      </p:sp>
      <p:sp>
        <p:nvSpPr>
          <p:cNvPr id="8" name="Rectangle 4"/>
          <p:cNvSpPr>
            <a:spLocks noChangeArrowheads="1"/>
          </p:cNvSpPr>
          <p:nvPr/>
        </p:nvSpPr>
        <p:spPr bwMode="auto">
          <a:xfrm>
            <a:off x="4932040" y="1890702"/>
            <a:ext cx="4103687" cy="3416320"/>
          </a:xfrm>
          <a:prstGeom prst="rect">
            <a:avLst/>
          </a:prstGeom>
          <a:solidFill>
            <a:schemeClr val="tx1">
              <a:alpha val="50000"/>
            </a:schemeClr>
          </a:solidFill>
          <a:ln>
            <a:noFill/>
          </a:ln>
          <a:effectLst/>
        </p:spPr>
        <p:txBody>
          <a:bodyPr wrap="square" anchor="ctr">
            <a:spAutoFit/>
          </a:bodyPr>
          <a:lstStyle/>
          <a:p>
            <a:r>
              <a:rPr lang="en-US" altLang="ko-KR" sz="2400" dirty="0" smtClean="0">
                <a:solidFill>
                  <a:schemeClr val="accent4">
                    <a:lumMod val="10000"/>
                  </a:schemeClr>
                </a:solidFill>
                <a:ea typeface="굴림" pitchFamily="34" charset="-127"/>
              </a:rPr>
              <a:t>Criteria:</a:t>
            </a:r>
          </a:p>
          <a:p>
            <a:pPr marL="457200" indent="-457200">
              <a:buAutoNum type="arabicPeriod"/>
            </a:pPr>
            <a:r>
              <a:rPr lang="en-US" altLang="ko-KR" sz="2400" dirty="0" smtClean="0">
                <a:solidFill>
                  <a:schemeClr val="accent4">
                    <a:lumMod val="10000"/>
                  </a:schemeClr>
                </a:solidFill>
                <a:ea typeface="굴림" pitchFamily="34" charset="-127"/>
              </a:rPr>
              <a:t>Extend of public control over health resources:</a:t>
            </a:r>
          </a:p>
          <a:p>
            <a:pPr lvl="1">
              <a:buFontTx/>
              <a:buChar char="-"/>
            </a:pPr>
            <a:r>
              <a:rPr lang="en-US" altLang="ko-KR" sz="2400" dirty="0" smtClean="0">
                <a:solidFill>
                  <a:schemeClr val="accent4">
                    <a:lumMod val="10000"/>
                  </a:schemeClr>
                </a:solidFill>
                <a:ea typeface="굴림" pitchFamily="34" charset="-127"/>
              </a:rPr>
              <a:t> funding, </a:t>
            </a:r>
            <a:endParaRPr lang="en-US" altLang="ko-KR" sz="2400" dirty="0">
              <a:solidFill>
                <a:schemeClr val="accent4">
                  <a:lumMod val="10000"/>
                </a:schemeClr>
              </a:solidFill>
              <a:ea typeface="굴림" pitchFamily="34" charset="-127"/>
            </a:endParaRPr>
          </a:p>
          <a:p>
            <a:pPr lvl="1">
              <a:buFontTx/>
              <a:buChar char="-"/>
            </a:pPr>
            <a:r>
              <a:rPr lang="en-US" altLang="ko-KR" sz="2400" dirty="0">
                <a:solidFill>
                  <a:schemeClr val="accent4">
                    <a:lumMod val="10000"/>
                  </a:schemeClr>
                </a:solidFill>
                <a:ea typeface="굴림" pitchFamily="34" charset="-127"/>
              </a:rPr>
              <a:t> </a:t>
            </a:r>
            <a:r>
              <a:rPr lang="en-US" altLang="ko-KR" sz="2400" dirty="0" smtClean="0">
                <a:solidFill>
                  <a:schemeClr val="accent4">
                    <a:lumMod val="10000"/>
                  </a:schemeClr>
                </a:solidFill>
                <a:ea typeface="굴림" pitchFamily="34" charset="-127"/>
              </a:rPr>
              <a:t>personnel, </a:t>
            </a:r>
            <a:endParaRPr lang="en-US" altLang="ko-KR" sz="2400" dirty="0">
              <a:solidFill>
                <a:schemeClr val="accent4">
                  <a:lumMod val="10000"/>
                </a:schemeClr>
              </a:solidFill>
              <a:ea typeface="굴림" pitchFamily="34" charset="-127"/>
            </a:endParaRPr>
          </a:p>
          <a:p>
            <a:pPr lvl="1">
              <a:buFontTx/>
              <a:buChar char="-"/>
            </a:pPr>
            <a:r>
              <a:rPr lang="en-US" altLang="ko-KR" sz="2400" dirty="0">
                <a:solidFill>
                  <a:schemeClr val="accent4">
                    <a:lumMod val="10000"/>
                  </a:schemeClr>
                </a:solidFill>
                <a:ea typeface="굴림" pitchFamily="34" charset="-127"/>
              </a:rPr>
              <a:t> </a:t>
            </a:r>
            <a:r>
              <a:rPr lang="en-US" altLang="ko-KR" sz="2400" dirty="0" smtClean="0">
                <a:solidFill>
                  <a:schemeClr val="accent4">
                    <a:lumMod val="10000"/>
                  </a:schemeClr>
                </a:solidFill>
                <a:ea typeface="굴림" pitchFamily="34" charset="-127"/>
              </a:rPr>
              <a:t>knowledge, </a:t>
            </a:r>
            <a:r>
              <a:rPr lang="en-US" altLang="ko-KR" sz="2400" dirty="0">
                <a:solidFill>
                  <a:schemeClr val="accent4">
                    <a:lumMod val="10000"/>
                  </a:schemeClr>
                </a:solidFill>
                <a:ea typeface="굴림" pitchFamily="34" charset="-127"/>
              </a:rPr>
              <a:t>and </a:t>
            </a:r>
          </a:p>
          <a:p>
            <a:pPr lvl="1">
              <a:buFontTx/>
              <a:buChar char="-"/>
            </a:pPr>
            <a:r>
              <a:rPr lang="en-US" altLang="ko-KR" sz="2400" dirty="0">
                <a:solidFill>
                  <a:schemeClr val="accent4">
                    <a:lumMod val="10000"/>
                  </a:schemeClr>
                </a:solidFill>
                <a:ea typeface="굴림" pitchFamily="34" charset="-127"/>
              </a:rPr>
              <a:t> </a:t>
            </a:r>
            <a:r>
              <a:rPr lang="en-US" altLang="ko-KR" sz="2400" dirty="0" smtClean="0">
                <a:solidFill>
                  <a:schemeClr val="accent4">
                    <a:lumMod val="10000"/>
                  </a:schemeClr>
                </a:solidFill>
                <a:ea typeface="굴림" pitchFamily="34" charset="-127"/>
              </a:rPr>
              <a:t>legitimacy.</a:t>
            </a:r>
          </a:p>
          <a:p>
            <a:r>
              <a:rPr lang="en-US" altLang="ko-KR" sz="2400" dirty="0" smtClean="0">
                <a:solidFill>
                  <a:schemeClr val="accent4">
                    <a:lumMod val="10000"/>
                  </a:schemeClr>
                </a:solidFill>
                <a:ea typeface="굴림" pitchFamily="34" charset="-127"/>
              </a:rPr>
              <a:t>2. Professional autonomy</a:t>
            </a:r>
            <a:endParaRPr lang="en-US" altLang="ko-KR" sz="2400" dirty="0">
              <a:solidFill>
                <a:schemeClr val="accent4">
                  <a:lumMod val="10000"/>
                </a:schemeClr>
              </a:solidFill>
              <a:ea typeface="굴림" pitchFamily="34" charset="-127"/>
            </a:endParaRPr>
          </a:p>
          <a:p>
            <a:r>
              <a:rPr lang="en-US" altLang="ko-KR" sz="2400" dirty="0">
                <a:solidFill>
                  <a:schemeClr val="accent4">
                    <a:lumMod val="10000"/>
                  </a:schemeClr>
                </a:solidFill>
                <a:ea typeface="굴림" pitchFamily="34" charset="-127"/>
              </a:rPr>
              <a:t> </a:t>
            </a:r>
            <a:endParaRPr lang="bg-BG" altLang="ko-KR" sz="2400" dirty="0">
              <a:solidFill>
                <a:schemeClr val="accent4">
                  <a:lumMod val="10000"/>
                </a:schemeClr>
              </a:solidFill>
            </a:endParaRPr>
          </a:p>
        </p:txBody>
      </p:sp>
    </p:spTree>
    <p:extLst>
      <p:ext uri="{BB962C8B-B14F-4D97-AF65-F5344CB8AC3E}">
        <p14:creationId xmlns:p14="http://schemas.microsoft.com/office/powerpoint/2010/main" val="1573506485"/>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DF7E7C0E-F283-4B1B-89F1-F96755C439AA}" type="slidenum">
              <a:rPr lang="bg-BG" altLang="bg-BG"/>
              <a:pPr/>
              <a:t>44</a:t>
            </a:fld>
            <a:endParaRPr lang="bg-BG" altLang="bg-BG"/>
          </a:p>
        </p:txBody>
      </p:sp>
      <p:sp>
        <p:nvSpPr>
          <p:cNvPr id="168963" name="Rectangle 3"/>
          <p:cNvSpPr>
            <a:spLocks noGrp="1" noChangeArrowheads="1"/>
          </p:cNvSpPr>
          <p:nvPr>
            <p:ph type="body" idx="1"/>
          </p:nvPr>
        </p:nvSpPr>
        <p:spPr>
          <a:solidFill>
            <a:schemeClr val="tx1">
              <a:alpha val="50000"/>
            </a:schemeClr>
          </a:solidFill>
        </p:spPr>
        <p:txBody>
          <a:bodyPr/>
          <a:lstStyle/>
          <a:p>
            <a:r>
              <a:rPr lang="en-US" altLang="bg-BG" sz="2400" dirty="0">
                <a:solidFill>
                  <a:srgbClr val="CC0000"/>
                </a:solidFill>
              </a:rPr>
              <a:t>The contemporary typology </a:t>
            </a:r>
            <a:r>
              <a:rPr lang="en-US" altLang="bg-BG" sz="2400" b="0" dirty="0">
                <a:solidFill>
                  <a:schemeClr val="accent4">
                    <a:lumMod val="10000"/>
                  </a:schemeClr>
                </a:solidFill>
              </a:rPr>
              <a:t>of health systems</a:t>
            </a:r>
            <a:r>
              <a:rPr lang="en-US" altLang="bg-BG" sz="2400" dirty="0">
                <a:solidFill>
                  <a:schemeClr val="accent4">
                    <a:lumMod val="10000"/>
                  </a:schemeClr>
                </a:solidFill>
              </a:rPr>
              <a:t> </a:t>
            </a:r>
            <a:r>
              <a:rPr lang="bg-BG" altLang="bg-BG" sz="2400" b="0" dirty="0" err="1">
                <a:solidFill>
                  <a:schemeClr val="accent4">
                    <a:lumMod val="10000"/>
                  </a:schemeClr>
                </a:solidFill>
                <a:cs typeface="Arial" pitchFamily="34" charset="0"/>
              </a:rPr>
              <a:t>have</a:t>
            </a:r>
            <a:r>
              <a:rPr lang="bg-BG" altLang="bg-BG" sz="2400" b="0" dirty="0">
                <a:solidFill>
                  <a:schemeClr val="accent4">
                    <a:lumMod val="10000"/>
                  </a:schemeClr>
                </a:solidFill>
                <a:cs typeface="Arial" pitchFamily="34" charset="0"/>
              </a:rPr>
              <a:t> </a:t>
            </a:r>
            <a:r>
              <a:rPr lang="bg-BG" altLang="bg-BG" sz="2400" b="0" dirty="0" err="1">
                <a:solidFill>
                  <a:schemeClr val="accent4">
                    <a:lumMod val="10000"/>
                  </a:schemeClr>
                </a:solidFill>
                <a:cs typeface="Arial" pitchFamily="34" charset="0"/>
              </a:rPr>
              <a:t>been</a:t>
            </a:r>
            <a:r>
              <a:rPr lang="bg-BG" altLang="bg-BG" sz="2400" b="0" dirty="0">
                <a:solidFill>
                  <a:schemeClr val="accent4">
                    <a:lumMod val="10000"/>
                  </a:schemeClr>
                </a:solidFill>
                <a:cs typeface="Arial" pitchFamily="34" charset="0"/>
              </a:rPr>
              <a:t> </a:t>
            </a:r>
            <a:r>
              <a:rPr lang="bg-BG" altLang="bg-BG" sz="2400" b="0" dirty="0" err="1">
                <a:solidFill>
                  <a:schemeClr val="accent4">
                    <a:lumMod val="10000"/>
                  </a:schemeClr>
                </a:solidFill>
                <a:cs typeface="Arial" pitchFamily="34" charset="0"/>
              </a:rPr>
              <a:t>driven</a:t>
            </a:r>
            <a:r>
              <a:rPr lang="bg-BG" altLang="bg-BG" sz="2400" b="0" dirty="0">
                <a:solidFill>
                  <a:schemeClr val="accent4">
                    <a:lumMod val="10000"/>
                  </a:schemeClr>
                </a:solidFill>
                <a:cs typeface="Arial" pitchFamily="34" charset="0"/>
              </a:rPr>
              <a:t> </a:t>
            </a:r>
            <a:r>
              <a:rPr lang="bg-BG" altLang="bg-BG" sz="2400" b="0" dirty="0" err="1">
                <a:solidFill>
                  <a:schemeClr val="accent4">
                    <a:lumMod val="10000"/>
                  </a:schemeClr>
                </a:solidFill>
                <a:cs typeface="Arial" pitchFamily="34" charset="0"/>
              </a:rPr>
              <a:t>by</a:t>
            </a:r>
            <a:r>
              <a:rPr lang="bg-BG" altLang="bg-BG" sz="2400" b="0" dirty="0">
                <a:solidFill>
                  <a:schemeClr val="accent4">
                    <a:lumMod val="10000"/>
                  </a:schemeClr>
                </a:solidFill>
                <a:cs typeface="Arial" pitchFamily="34" charset="0"/>
              </a:rPr>
              <a:t> the </a:t>
            </a:r>
            <a:r>
              <a:rPr lang="bg-BG" altLang="bg-BG" sz="2400" b="0" dirty="0" err="1">
                <a:solidFill>
                  <a:schemeClr val="accent4">
                    <a:lumMod val="10000"/>
                  </a:schemeClr>
                </a:solidFill>
                <a:cs typeface="Arial" pitchFamily="34" charset="0"/>
              </a:rPr>
              <a:t>understanding</a:t>
            </a:r>
            <a:r>
              <a:rPr lang="bg-BG" altLang="bg-BG" sz="2400" b="0" dirty="0">
                <a:solidFill>
                  <a:schemeClr val="accent4">
                    <a:lumMod val="10000"/>
                  </a:schemeClr>
                </a:solidFill>
                <a:cs typeface="Arial" pitchFamily="34" charset="0"/>
              </a:rPr>
              <a:t> of </a:t>
            </a:r>
            <a:r>
              <a:rPr lang="bg-BG" altLang="bg-BG" sz="2400" b="0" dirty="0" err="1">
                <a:solidFill>
                  <a:schemeClr val="accent4">
                    <a:lumMod val="10000"/>
                  </a:schemeClr>
                </a:solidFill>
                <a:cs typeface="Arial" pitchFamily="34" charset="0"/>
              </a:rPr>
              <a:t>industrialised</a:t>
            </a:r>
            <a:r>
              <a:rPr lang="bg-BG" altLang="bg-BG" sz="2400" b="0" dirty="0">
                <a:solidFill>
                  <a:schemeClr val="accent4">
                    <a:lumMod val="10000"/>
                  </a:schemeClr>
                </a:solidFill>
                <a:cs typeface="Arial" pitchFamily="34" charset="0"/>
              </a:rPr>
              <a:t> </a:t>
            </a:r>
            <a:r>
              <a:rPr lang="bg-BG" altLang="bg-BG" sz="2400" b="0" dirty="0" err="1">
                <a:solidFill>
                  <a:schemeClr val="accent4">
                    <a:lumMod val="10000"/>
                  </a:schemeClr>
                </a:solidFill>
                <a:cs typeface="Arial" pitchFamily="34" charset="0"/>
              </a:rPr>
              <a:t>country</a:t>
            </a:r>
            <a:r>
              <a:rPr lang="bg-BG" altLang="bg-BG" sz="2400" b="0" dirty="0">
                <a:solidFill>
                  <a:schemeClr val="accent4">
                    <a:lumMod val="10000"/>
                  </a:schemeClr>
                </a:solidFill>
                <a:cs typeface="Arial" pitchFamily="34" charset="0"/>
              </a:rPr>
              <a:t> </a:t>
            </a:r>
            <a:r>
              <a:rPr lang="bg-BG" altLang="bg-BG" sz="2400" b="0" dirty="0" err="1">
                <a:solidFill>
                  <a:schemeClr val="accent4">
                    <a:lumMod val="10000"/>
                  </a:schemeClr>
                </a:solidFill>
                <a:cs typeface="Arial" pitchFamily="34" charset="0"/>
              </a:rPr>
              <a:t>health</a:t>
            </a:r>
            <a:r>
              <a:rPr lang="bg-BG" altLang="bg-BG" sz="2400" b="0" dirty="0">
                <a:solidFill>
                  <a:schemeClr val="accent4">
                    <a:lumMod val="10000"/>
                  </a:schemeClr>
                </a:solidFill>
                <a:cs typeface="Arial" pitchFamily="34" charset="0"/>
              </a:rPr>
              <a:t> </a:t>
            </a:r>
            <a:r>
              <a:rPr lang="bg-BG" altLang="bg-BG" sz="2400" b="0" dirty="0" err="1">
                <a:solidFill>
                  <a:schemeClr val="accent4">
                    <a:lumMod val="10000"/>
                  </a:schemeClr>
                </a:solidFill>
                <a:cs typeface="Arial" pitchFamily="34" charset="0"/>
              </a:rPr>
              <a:t>systems</a:t>
            </a:r>
            <a:r>
              <a:rPr lang="bg-BG" altLang="bg-BG" sz="2400" b="0" dirty="0">
                <a:solidFill>
                  <a:schemeClr val="accent4">
                    <a:lumMod val="10000"/>
                  </a:schemeClr>
                </a:solidFill>
                <a:cs typeface="Arial" pitchFamily="34" charset="0"/>
              </a:rPr>
              <a:t>. </a:t>
            </a:r>
            <a:endParaRPr lang="en-US" altLang="bg-BG" sz="2400" b="0" dirty="0">
              <a:solidFill>
                <a:schemeClr val="accent4">
                  <a:lumMod val="10000"/>
                </a:schemeClr>
              </a:solidFill>
              <a:cs typeface="Arial" pitchFamily="34" charset="0"/>
            </a:endParaRPr>
          </a:p>
          <a:p>
            <a:pPr>
              <a:buFontTx/>
              <a:buNone/>
            </a:pPr>
            <a:r>
              <a:rPr lang="en-US" altLang="ko-KR" sz="2400" b="0" dirty="0">
                <a:solidFill>
                  <a:schemeClr val="accent4">
                    <a:lumMod val="10000"/>
                  </a:schemeClr>
                </a:solidFill>
                <a:ea typeface="굴림" pitchFamily="34" charset="-127"/>
              </a:rPr>
              <a:t>The common typology reflecting an ideal set of macro-institutional characteristics should be based on variations in:</a:t>
            </a:r>
          </a:p>
          <a:p>
            <a:pPr>
              <a:lnSpc>
                <a:spcPct val="90000"/>
              </a:lnSpc>
              <a:buFontTx/>
              <a:buChar char="-"/>
            </a:pPr>
            <a:r>
              <a:rPr lang="en-US" altLang="ko-KR" sz="2400" dirty="0">
                <a:solidFill>
                  <a:srgbClr val="CC0000"/>
                </a:solidFill>
                <a:ea typeface="굴림" pitchFamily="34" charset="-127"/>
              </a:rPr>
              <a:t>the funding of health care and </a:t>
            </a:r>
          </a:p>
          <a:p>
            <a:pPr>
              <a:buFontTx/>
              <a:buChar char="-"/>
            </a:pPr>
            <a:r>
              <a:rPr lang="en-US" altLang="ko-KR" sz="2400" dirty="0">
                <a:solidFill>
                  <a:srgbClr val="CC0000"/>
                </a:solidFill>
                <a:ea typeface="굴림" pitchFamily="34" charset="-127"/>
              </a:rPr>
              <a:t>corresponding differences</a:t>
            </a:r>
            <a:r>
              <a:rPr lang="en-US" altLang="ko-KR" sz="2400" b="0" dirty="0">
                <a:solidFill>
                  <a:srgbClr val="CC0000"/>
                </a:solidFill>
                <a:ea typeface="굴림" pitchFamily="34" charset="-127"/>
              </a:rPr>
              <a:t> </a:t>
            </a:r>
            <a:r>
              <a:rPr lang="en-US" altLang="ko-KR" sz="2400" dirty="0">
                <a:solidFill>
                  <a:srgbClr val="CC0000"/>
                </a:solidFill>
                <a:ea typeface="굴림" pitchFamily="34" charset="-127"/>
              </a:rPr>
              <a:t>in the organization of health care provision,</a:t>
            </a:r>
            <a:r>
              <a:rPr lang="en-US" altLang="ko-KR" sz="2400" b="0" dirty="0">
                <a:solidFill>
                  <a:srgbClr val="CC0000"/>
                </a:solidFill>
                <a:ea typeface="굴림" pitchFamily="34" charset="-127"/>
              </a:rPr>
              <a:t> </a:t>
            </a:r>
            <a:r>
              <a:rPr lang="en-US" altLang="ko-KR" sz="2400" b="0" dirty="0">
                <a:solidFill>
                  <a:schemeClr val="accent4">
                    <a:lumMod val="10000"/>
                  </a:schemeClr>
                </a:solidFill>
                <a:ea typeface="굴림" pitchFamily="34" charset="-127"/>
              </a:rPr>
              <a:t>e.g. </a:t>
            </a:r>
            <a:r>
              <a:rPr lang="en-US" altLang="bg-BG" sz="2400" b="0" dirty="0">
                <a:solidFill>
                  <a:schemeClr val="accent4">
                    <a:lumMod val="10000"/>
                  </a:schemeClr>
                </a:solidFill>
              </a:rPr>
              <a:t>the role of the Government and local authorities in the health care organization, the type of meeting the basic health needs, etc.</a:t>
            </a:r>
            <a:endParaRPr lang="bg-BG" altLang="bg-BG" sz="2400" dirty="0">
              <a:solidFill>
                <a:schemeClr val="accent4">
                  <a:lumMod val="10000"/>
                </a:schemeClr>
              </a:solidFill>
            </a:endParaRPr>
          </a:p>
        </p:txBody>
      </p:sp>
    </p:spTree>
    <p:extLst>
      <p:ext uri="{BB962C8B-B14F-4D97-AF65-F5344CB8AC3E}">
        <p14:creationId xmlns:p14="http://schemas.microsoft.com/office/powerpoint/2010/main" val="2862681541"/>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9543B3DD-ECF5-43C1-8F74-62BB676C8D89}" type="slidenum">
              <a:rPr lang="bg-BG" altLang="bg-BG"/>
              <a:pPr/>
              <a:t>45</a:t>
            </a:fld>
            <a:endParaRPr lang="bg-BG" altLang="bg-BG"/>
          </a:p>
        </p:txBody>
      </p:sp>
      <p:sp>
        <p:nvSpPr>
          <p:cNvPr id="157699" name="Rectangle 3"/>
          <p:cNvSpPr>
            <a:spLocks noGrp="1" noChangeArrowheads="1"/>
          </p:cNvSpPr>
          <p:nvPr>
            <p:ph type="body" idx="1"/>
          </p:nvPr>
        </p:nvSpPr>
        <p:spPr/>
        <p:txBody>
          <a:bodyPr/>
          <a:lstStyle/>
          <a:p>
            <a:pPr>
              <a:lnSpc>
                <a:spcPct val="110000"/>
              </a:lnSpc>
              <a:spcBef>
                <a:spcPct val="0"/>
              </a:spcBef>
              <a:buFontTx/>
              <a:buNone/>
            </a:pPr>
            <a:r>
              <a:rPr lang="en-US" altLang="ko-KR" b="0" dirty="0">
                <a:solidFill>
                  <a:schemeClr val="accent4">
                    <a:lumMod val="10000"/>
                  </a:schemeClr>
                </a:solidFill>
                <a:ea typeface="굴림" pitchFamily="34" charset="-127"/>
              </a:rPr>
              <a:t>In general, three well-known types of health care system exist:</a:t>
            </a:r>
          </a:p>
          <a:p>
            <a:pPr>
              <a:lnSpc>
                <a:spcPct val="110000"/>
              </a:lnSpc>
              <a:spcBef>
                <a:spcPct val="0"/>
              </a:spcBef>
              <a:buFontTx/>
              <a:buNone/>
            </a:pPr>
            <a:endParaRPr lang="en-US" altLang="ko-KR" b="0" dirty="0">
              <a:solidFill>
                <a:srgbClr val="333399"/>
              </a:solidFill>
              <a:ea typeface="굴림" pitchFamily="34" charset="-127"/>
            </a:endParaRPr>
          </a:p>
          <a:p>
            <a:pPr marL="514350" indent="-514350">
              <a:lnSpc>
                <a:spcPct val="120000"/>
              </a:lnSpc>
              <a:spcBef>
                <a:spcPct val="0"/>
              </a:spcBef>
              <a:buFont typeface="+mj-lt"/>
              <a:buAutoNum type="arabicPeriod"/>
            </a:pPr>
            <a:r>
              <a:rPr lang="en-US" altLang="ko-KR" dirty="0">
                <a:solidFill>
                  <a:srgbClr val="CC0000"/>
                </a:solidFill>
                <a:effectLst>
                  <a:outerShdw blurRad="38100" dist="38100" dir="2700000" algn="tl">
                    <a:srgbClr val="000000"/>
                  </a:outerShdw>
                </a:effectLst>
                <a:ea typeface="굴림" pitchFamily="34" charset="-127"/>
              </a:rPr>
              <a:t>NATIONAL HEALTH SERVICE (NHS) </a:t>
            </a:r>
            <a:r>
              <a:rPr lang="en-US" altLang="ko-KR" dirty="0">
                <a:solidFill>
                  <a:srgbClr val="CC0000"/>
                </a:solidFill>
                <a:effectLst>
                  <a:outerShdw blurRad="38100" dist="38100" dir="2700000" algn="tl">
                    <a:srgbClr val="000000"/>
                  </a:outerShdw>
                </a:effectLst>
                <a:ea typeface="굴림" pitchFamily="34" charset="-127"/>
              </a:rPr>
              <a:t>=</a:t>
            </a:r>
            <a:r>
              <a:rPr lang="en-US" altLang="ko-KR" dirty="0" smtClean="0">
                <a:solidFill>
                  <a:srgbClr val="CC0000"/>
                </a:solidFill>
                <a:effectLst>
                  <a:outerShdw blurRad="38100" dist="38100" dir="2700000" algn="tl">
                    <a:srgbClr val="000000"/>
                  </a:outerShdw>
                </a:effectLst>
                <a:ea typeface="굴림" pitchFamily="34" charset="-127"/>
              </a:rPr>
              <a:t>STATE </a:t>
            </a:r>
            <a:r>
              <a:rPr lang="en-US" altLang="ko-KR" dirty="0">
                <a:solidFill>
                  <a:srgbClr val="CC0000"/>
                </a:solidFill>
                <a:effectLst>
                  <a:outerShdw blurRad="38100" dist="38100" dir="2700000" algn="tl">
                    <a:srgbClr val="000000"/>
                  </a:outerShdw>
                </a:effectLst>
                <a:ea typeface="굴림" pitchFamily="34" charset="-127"/>
              </a:rPr>
              <a:t>MONOPOLY, </a:t>
            </a:r>
          </a:p>
          <a:p>
            <a:pPr marL="514350" indent="-514350">
              <a:lnSpc>
                <a:spcPct val="70000"/>
              </a:lnSpc>
              <a:spcBef>
                <a:spcPct val="0"/>
              </a:spcBef>
              <a:buFont typeface="+mj-lt"/>
              <a:buAutoNum type="arabicPeriod"/>
            </a:pPr>
            <a:endParaRPr lang="en-US" altLang="ko-KR" dirty="0">
              <a:solidFill>
                <a:srgbClr val="CC0000"/>
              </a:solidFill>
              <a:effectLst>
                <a:outerShdw blurRad="38100" dist="38100" dir="2700000" algn="tl">
                  <a:srgbClr val="000000"/>
                </a:outerShdw>
              </a:effectLst>
              <a:ea typeface="굴림" pitchFamily="34" charset="-127"/>
            </a:endParaRPr>
          </a:p>
          <a:p>
            <a:pPr marL="514350" indent="-514350">
              <a:lnSpc>
                <a:spcPct val="150000"/>
              </a:lnSpc>
              <a:spcBef>
                <a:spcPct val="0"/>
              </a:spcBef>
              <a:buFont typeface="+mj-lt"/>
              <a:buAutoNum type="arabicPeriod"/>
            </a:pPr>
            <a:r>
              <a:rPr lang="en-US" altLang="ko-KR" dirty="0">
                <a:solidFill>
                  <a:srgbClr val="CC0000"/>
                </a:solidFill>
                <a:effectLst>
                  <a:outerShdw blurRad="38100" dist="38100" dir="2700000" algn="tl">
                    <a:srgbClr val="000000"/>
                  </a:outerShdw>
                </a:effectLst>
                <a:ea typeface="굴림" pitchFamily="34" charset="-127"/>
              </a:rPr>
              <a:t>SOCIAL HEALTH INSURANCE (SHI), AND</a:t>
            </a:r>
          </a:p>
          <a:p>
            <a:pPr marL="514350" indent="-514350">
              <a:spcBef>
                <a:spcPct val="0"/>
              </a:spcBef>
              <a:buFont typeface="+mj-lt"/>
              <a:buAutoNum type="arabicPeriod"/>
            </a:pPr>
            <a:endParaRPr lang="en-US" altLang="ko-KR" dirty="0">
              <a:solidFill>
                <a:srgbClr val="CC0000"/>
              </a:solidFill>
              <a:effectLst>
                <a:outerShdw blurRad="38100" dist="38100" dir="2700000" algn="tl">
                  <a:srgbClr val="000000"/>
                </a:outerShdw>
              </a:effectLst>
              <a:ea typeface="굴림" pitchFamily="34" charset="-127"/>
            </a:endParaRPr>
          </a:p>
          <a:p>
            <a:pPr marL="514350" indent="-514350">
              <a:lnSpc>
                <a:spcPct val="110000"/>
              </a:lnSpc>
              <a:spcBef>
                <a:spcPct val="0"/>
              </a:spcBef>
              <a:buFont typeface="+mj-lt"/>
              <a:buAutoNum type="arabicPeriod"/>
            </a:pPr>
            <a:r>
              <a:rPr lang="en-US" altLang="ko-KR" dirty="0">
                <a:solidFill>
                  <a:srgbClr val="CC0000"/>
                </a:solidFill>
                <a:effectLst>
                  <a:outerShdw blurRad="38100" dist="38100" dir="2700000" algn="tl">
                    <a:srgbClr val="000000"/>
                  </a:outerShdw>
                </a:effectLst>
                <a:ea typeface="굴림" pitchFamily="34" charset="-127"/>
              </a:rPr>
              <a:t>PRIVATE HEALTH INSURANCE (PHI) </a:t>
            </a:r>
            <a:r>
              <a:rPr lang="en-US" altLang="ko-KR" dirty="0" smtClean="0">
                <a:solidFill>
                  <a:srgbClr val="CC0000"/>
                </a:solidFill>
                <a:effectLst>
                  <a:outerShdw blurRad="38100" dist="38100" dir="2700000" algn="tl">
                    <a:srgbClr val="000000"/>
                  </a:outerShdw>
                </a:effectLst>
                <a:ea typeface="굴림" pitchFamily="34" charset="-127"/>
              </a:rPr>
              <a:t>= </a:t>
            </a:r>
            <a:r>
              <a:rPr lang="en-US" altLang="ko-KR" dirty="0">
                <a:solidFill>
                  <a:srgbClr val="CC0000"/>
                </a:solidFill>
                <a:effectLst>
                  <a:outerShdw blurRad="38100" dist="38100" dir="2700000" algn="tl">
                    <a:srgbClr val="000000"/>
                  </a:outerShdw>
                </a:effectLst>
                <a:ea typeface="굴림" pitchFamily="34" charset="-127"/>
              </a:rPr>
              <a:t>LIBERAL PLURALISM</a:t>
            </a:r>
            <a:endParaRPr lang="bg-BG" altLang="bg-BG" sz="2400" b="0" dirty="0">
              <a:solidFill>
                <a:srgbClr val="CC0000"/>
              </a:solidFill>
            </a:endParaRPr>
          </a:p>
        </p:txBody>
      </p:sp>
    </p:spTree>
    <p:extLst>
      <p:ext uri="{BB962C8B-B14F-4D97-AF65-F5344CB8AC3E}">
        <p14:creationId xmlns:p14="http://schemas.microsoft.com/office/powerpoint/2010/main" val="1450341060"/>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9543B3DD-ECF5-43C1-8F74-62BB676C8D89}" type="slidenum">
              <a:rPr lang="bg-BG" altLang="bg-BG"/>
              <a:pPr/>
              <a:t>46</a:t>
            </a:fld>
            <a:endParaRPr lang="bg-BG" altLang="bg-BG"/>
          </a:p>
        </p:txBody>
      </p:sp>
      <p:sp>
        <p:nvSpPr>
          <p:cNvPr id="157699" name="Rectangle 3"/>
          <p:cNvSpPr>
            <a:spLocks noGrp="1" noChangeArrowheads="1"/>
          </p:cNvSpPr>
          <p:nvPr>
            <p:ph type="body" idx="1"/>
          </p:nvPr>
        </p:nvSpPr>
        <p:spPr/>
        <p:txBody>
          <a:bodyPr/>
          <a:lstStyle/>
          <a:p>
            <a:pPr>
              <a:lnSpc>
                <a:spcPct val="110000"/>
              </a:lnSpc>
              <a:spcBef>
                <a:spcPct val="0"/>
              </a:spcBef>
              <a:buFontTx/>
              <a:buNone/>
            </a:pPr>
            <a:r>
              <a:rPr lang="en-US" altLang="ko-KR" dirty="0" smtClean="0">
                <a:solidFill>
                  <a:srgbClr val="C00000"/>
                </a:solidFill>
                <a:ea typeface="굴림" pitchFamily="34" charset="-127"/>
              </a:rPr>
              <a:t>Criteria for analysis of Health </a:t>
            </a:r>
            <a:r>
              <a:rPr lang="en-US" altLang="ko-KR" dirty="0" smtClean="0">
                <a:solidFill>
                  <a:srgbClr val="C00000"/>
                </a:solidFill>
                <a:ea typeface="굴림" pitchFamily="34" charset="-127"/>
              </a:rPr>
              <a:t>systems are:</a:t>
            </a:r>
          </a:p>
          <a:p>
            <a:pPr>
              <a:lnSpc>
                <a:spcPct val="110000"/>
              </a:lnSpc>
              <a:spcBef>
                <a:spcPct val="0"/>
              </a:spcBef>
              <a:buFontTx/>
              <a:buNone/>
            </a:pPr>
            <a:endParaRPr lang="en-US" altLang="ko-KR" b="0" dirty="0" smtClean="0">
              <a:solidFill>
                <a:schemeClr val="accent4">
                  <a:lumMod val="10000"/>
                </a:schemeClr>
              </a:solidFill>
              <a:ea typeface="굴림" pitchFamily="34" charset="-127"/>
            </a:endParaRPr>
          </a:p>
          <a:p>
            <a:pPr marL="514350" indent="-514350">
              <a:lnSpc>
                <a:spcPct val="110000"/>
              </a:lnSpc>
              <a:spcBef>
                <a:spcPct val="0"/>
              </a:spcBef>
              <a:buClr>
                <a:srgbClr val="C00000"/>
              </a:buClr>
              <a:buFont typeface="+mj-lt"/>
              <a:buAutoNum type="arabicPeriod"/>
            </a:pPr>
            <a:r>
              <a:rPr lang="en-US" altLang="bg-BG" b="0" dirty="0" smtClean="0">
                <a:solidFill>
                  <a:schemeClr val="accent4">
                    <a:lumMod val="10000"/>
                  </a:schemeClr>
                </a:solidFill>
                <a:ea typeface="굴림" pitchFamily="34" charset="-127"/>
              </a:rPr>
              <a:t>The role of the Government in ownership of resources and organization of health services</a:t>
            </a:r>
          </a:p>
          <a:p>
            <a:pPr marL="514350" indent="-514350">
              <a:lnSpc>
                <a:spcPct val="110000"/>
              </a:lnSpc>
              <a:spcBef>
                <a:spcPct val="0"/>
              </a:spcBef>
              <a:buClr>
                <a:srgbClr val="C00000"/>
              </a:buClr>
              <a:buFont typeface="+mj-lt"/>
              <a:buAutoNum type="arabicPeriod"/>
            </a:pPr>
            <a:r>
              <a:rPr lang="en-US" altLang="bg-BG" b="0" dirty="0" smtClean="0">
                <a:solidFill>
                  <a:schemeClr val="accent4">
                    <a:lumMod val="10000"/>
                  </a:schemeClr>
                </a:solidFill>
                <a:ea typeface="굴림" pitchFamily="34" charset="-127"/>
              </a:rPr>
              <a:t>Sources and management of resources</a:t>
            </a:r>
          </a:p>
          <a:p>
            <a:pPr marL="514350" indent="-514350">
              <a:lnSpc>
                <a:spcPct val="110000"/>
              </a:lnSpc>
              <a:spcBef>
                <a:spcPct val="0"/>
              </a:spcBef>
              <a:buClr>
                <a:srgbClr val="C00000"/>
              </a:buClr>
              <a:buFont typeface="+mj-lt"/>
              <a:buAutoNum type="arabicPeriod"/>
            </a:pPr>
            <a:r>
              <a:rPr lang="en-US" altLang="bg-BG" b="0" dirty="0" smtClean="0">
                <a:solidFill>
                  <a:schemeClr val="accent4">
                    <a:lumMod val="10000"/>
                  </a:schemeClr>
                </a:solidFill>
                <a:ea typeface="굴림" pitchFamily="34" charset="-127"/>
              </a:rPr>
              <a:t>Orientation of health services – supply or demand oriented</a:t>
            </a:r>
          </a:p>
          <a:p>
            <a:pPr marL="514350" indent="-514350">
              <a:lnSpc>
                <a:spcPct val="110000"/>
              </a:lnSpc>
              <a:spcBef>
                <a:spcPct val="0"/>
              </a:spcBef>
              <a:buClr>
                <a:srgbClr val="C00000"/>
              </a:buClr>
              <a:buFont typeface="+mj-lt"/>
              <a:buAutoNum type="arabicPeriod"/>
            </a:pPr>
            <a:r>
              <a:rPr lang="en-US" altLang="bg-BG" b="0" dirty="0" smtClean="0">
                <a:solidFill>
                  <a:schemeClr val="accent4">
                    <a:lumMod val="10000"/>
                  </a:schemeClr>
                </a:solidFill>
                <a:ea typeface="굴림" pitchFamily="34" charset="-127"/>
              </a:rPr>
              <a:t>Type of financing</a:t>
            </a:r>
          </a:p>
          <a:p>
            <a:pPr marL="514350" indent="-514350">
              <a:lnSpc>
                <a:spcPct val="110000"/>
              </a:lnSpc>
              <a:spcBef>
                <a:spcPct val="0"/>
              </a:spcBef>
              <a:buClr>
                <a:srgbClr val="C00000"/>
              </a:buClr>
              <a:buFont typeface="+mj-lt"/>
              <a:buAutoNum type="arabicPeriod"/>
            </a:pPr>
            <a:r>
              <a:rPr lang="en-US" altLang="bg-BG" b="0" dirty="0" smtClean="0">
                <a:solidFill>
                  <a:schemeClr val="accent4">
                    <a:lumMod val="10000"/>
                  </a:schemeClr>
                </a:solidFill>
                <a:ea typeface="굴림" pitchFamily="34" charset="-127"/>
              </a:rPr>
              <a:t>Other criteria</a:t>
            </a:r>
            <a:endParaRPr lang="bg-BG" altLang="bg-BG" b="0" dirty="0">
              <a:solidFill>
                <a:srgbClr val="CC0000"/>
              </a:solidFill>
            </a:endParaRPr>
          </a:p>
        </p:txBody>
      </p:sp>
    </p:spTree>
    <p:extLst>
      <p:ext uri="{BB962C8B-B14F-4D97-AF65-F5344CB8AC3E}">
        <p14:creationId xmlns:p14="http://schemas.microsoft.com/office/powerpoint/2010/main" val="2645295925"/>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63062D-2D01-4477-BAFB-05517246918A}" type="slidenum">
              <a:rPr lang="bg-BG" altLang="bg-BG" smtClean="0"/>
              <a:pPr/>
              <a:t>47</a:t>
            </a:fld>
            <a:endParaRPr lang="bg-BG" altLang="bg-BG"/>
          </a:p>
        </p:txBody>
      </p:sp>
      <p:pic>
        <p:nvPicPr>
          <p:cNvPr id="2052" name="Picture 4" descr="File:NYCS-bull-trans-1.sv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423" y="311423"/>
            <a:ext cx="6235154" cy="623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259383"/>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75E295C6-8224-4EC7-92F0-8B312EB7615C}" type="slidenum">
              <a:rPr lang="bg-BG" altLang="bg-BG"/>
              <a:pPr/>
              <a:t>48</a:t>
            </a:fld>
            <a:endParaRPr lang="bg-BG" altLang="bg-BG"/>
          </a:p>
        </p:txBody>
      </p:sp>
      <p:sp>
        <p:nvSpPr>
          <p:cNvPr id="103426" name="Rectangle 2"/>
          <p:cNvSpPr>
            <a:spLocks noGrp="1" noChangeArrowheads="1"/>
          </p:cNvSpPr>
          <p:nvPr>
            <p:ph type="title"/>
          </p:nvPr>
        </p:nvSpPr>
        <p:spPr/>
        <p:txBody>
          <a:bodyPr/>
          <a:lstStyle/>
          <a:p>
            <a:pPr algn="ctr"/>
            <a:r>
              <a:rPr lang="en-US" altLang="bg-BG" sz="4400">
                <a:solidFill>
                  <a:srgbClr val="C00000"/>
                </a:solidFill>
                <a:effectLst>
                  <a:outerShdw blurRad="38100" dist="38100" dir="2700000" algn="tl">
                    <a:srgbClr val="000000">
                      <a:alpha val="43137"/>
                    </a:srgbClr>
                  </a:outerShdw>
                </a:effectLst>
              </a:rPr>
              <a:t>STATE MONOPOLY </a:t>
            </a:r>
            <a:endParaRPr lang="bg-BG" altLang="bg-BG">
              <a:solidFill>
                <a:srgbClr val="C00000"/>
              </a:solidFill>
              <a:effectLst>
                <a:outerShdw blurRad="38100" dist="38100" dir="2700000" algn="tl">
                  <a:srgbClr val="000000">
                    <a:alpha val="43137"/>
                  </a:srgbClr>
                </a:outerShdw>
              </a:effectLst>
            </a:endParaRPr>
          </a:p>
        </p:txBody>
      </p:sp>
      <p:sp>
        <p:nvSpPr>
          <p:cNvPr id="103427" name="Rectangle 3"/>
          <p:cNvSpPr>
            <a:spLocks noGrp="1" noChangeArrowheads="1"/>
          </p:cNvSpPr>
          <p:nvPr>
            <p:ph type="body" idx="1"/>
          </p:nvPr>
        </p:nvSpPr>
        <p:spPr>
          <a:xfrm>
            <a:off x="0" y="838200"/>
            <a:ext cx="9144000" cy="5830888"/>
          </a:xfrm>
          <a:solidFill>
            <a:schemeClr val="tx1">
              <a:alpha val="50000"/>
            </a:schemeClr>
          </a:solidFill>
        </p:spPr>
        <p:txBody>
          <a:bodyPr/>
          <a:lstStyle/>
          <a:p>
            <a:pPr marL="609600" indent="-609600">
              <a:lnSpc>
                <a:spcPct val="90000"/>
              </a:lnSpc>
              <a:buFontTx/>
              <a:buNone/>
            </a:pPr>
            <a:r>
              <a:rPr lang="en-US" altLang="ko-KR" b="0" dirty="0">
                <a:solidFill>
                  <a:srgbClr val="CC0000"/>
                </a:solidFill>
                <a:ea typeface="굴림" pitchFamily="34" charset="-127"/>
              </a:rPr>
              <a:t> </a:t>
            </a:r>
            <a:r>
              <a:rPr lang="en-US" altLang="ko-KR" sz="3600" dirty="0">
                <a:solidFill>
                  <a:srgbClr val="CC0000"/>
                </a:solidFill>
                <a:effectLst>
                  <a:outerShdw blurRad="38100" dist="38100" dir="2700000" algn="tl">
                    <a:srgbClr val="000000"/>
                  </a:outerShdw>
                </a:effectLst>
                <a:ea typeface="굴림" pitchFamily="34" charset="-127"/>
              </a:rPr>
              <a:t>or the National Health Service (NHS) model</a:t>
            </a:r>
            <a:r>
              <a:rPr lang="en-US" altLang="ko-KR" b="0" dirty="0">
                <a:solidFill>
                  <a:srgbClr val="333399"/>
                </a:solidFill>
                <a:ea typeface="굴림" pitchFamily="34" charset="-127"/>
              </a:rPr>
              <a:t> </a:t>
            </a:r>
            <a:r>
              <a:rPr lang="en-US" altLang="bg-BG" sz="2800" dirty="0">
                <a:solidFill>
                  <a:schemeClr val="accent4">
                    <a:lumMod val="10000"/>
                  </a:schemeClr>
                </a:solidFill>
              </a:rPr>
              <a:t>is characterized by:</a:t>
            </a:r>
          </a:p>
          <a:p>
            <a:pPr marL="609600" indent="-609600">
              <a:lnSpc>
                <a:spcPct val="50000"/>
              </a:lnSpc>
              <a:buFontTx/>
              <a:buNone/>
            </a:pPr>
            <a:endParaRPr lang="en-US" altLang="bg-BG" sz="2800" dirty="0">
              <a:solidFill>
                <a:schemeClr val="accent4">
                  <a:lumMod val="10000"/>
                </a:schemeClr>
              </a:solidFill>
            </a:endParaRPr>
          </a:p>
          <a:p>
            <a:pPr marL="609600" indent="-609600">
              <a:lnSpc>
                <a:spcPct val="90000"/>
              </a:lnSpc>
            </a:pPr>
            <a:r>
              <a:rPr lang="en-US" altLang="ko-KR" b="0" dirty="0">
                <a:solidFill>
                  <a:schemeClr val="accent4">
                    <a:lumMod val="10000"/>
                  </a:schemeClr>
                </a:solidFill>
                <a:ea typeface="굴림" pitchFamily="34" charset="-127"/>
              </a:rPr>
              <a:t>Universal coverage; </a:t>
            </a:r>
          </a:p>
          <a:p>
            <a:pPr marL="609600" indent="-609600">
              <a:lnSpc>
                <a:spcPct val="90000"/>
              </a:lnSpc>
            </a:pPr>
            <a:r>
              <a:rPr lang="en-US" altLang="ko-KR" b="0" dirty="0">
                <a:solidFill>
                  <a:schemeClr val="accent4">
                    <a:lumMod val="10000"/>
                  </a:schemeClr>
                </a:solidFill>
                <a:ea typeface="굴림" pitchFamily="34" charset="-127"/>
              </a:rPr>
              <a:t>Funding out of general taxation;</a:t>
            </a:r>
          </a:p>
          <a:p>
            <a:pPr marL="609600" indent="-609600">
              <a:lnSpc>
                <a:spcPct val="90000"/>
              </a:lnSpc>
            </a:pPr>
            <a:r>
              <a:rPr lang="en-US" altLang="ko-KR" b="0" dirty="0">
                <a:solidFill>
                  <a:schemeClr val="accent4">
                    <a:lumMod val="10000"/>
                  </a:schemeClr>
                </a:solidFill>
                <a:ea typeface="굴림" pitchFamily="34" charset="-127"/>
              </a:rPr>
              <a:t>Public provision of health services. </a:t>
            </a:r>
          </a:p>
          <a:p>
            <a:pPr marL="609600" indent="-609600">
              <a:lnSpc>
                <a:spcPct val="90000"/>
              </a:lnSpc>
            </a:pPr>
            <a:r>
              <a:rPr lang="en-US" altLang="bg-BG" b="0" dirty="0">
                <a:solidFill>
                  <a:schemeClr val="accent4">
                    <a:lumMod val="10000"/>
                  </a:schemeClr>
                </a:solidFill>
              </a:rPr>
              <a:t>The predominant role of the Government in health care organization;</a:t>
            </a:r>
          </a:p>
          <a:p>
            <a:pPr marL="609600" indent="-609600">
              <a:lnSpc>
                <a:spcPct val="90000"/>
              </a:lnSpc>
            </a:pPr>
            <a:r>
              <a:rPr lang="en-US" altLang="bg-BG" b="0" dirty="0">
                <a:solidFill>
                  <a:schemeClr val="accent4">
                    <a:lumMod val="10000"/>
                  </a:schemeClr>
                </a:solidFill>
              </a:rPr>
              <a:t>The Government is the owner of all health care resources (except health professionals);</a:t>
            </a:r>
          </a:p>
          <a:p>
            <a:pPr marL="609600" indent="-609600">
              <a:lnSpc>
                <a:spcPct val="80000"/>
              </a:lnSpc>
            </a:pPr>
            <a:r>
              <a:rPr lang="en-US" altLang="bg-BG" b="0" dirty="0">
                <a:solidFill>
                  <a:schemeClr val="accent4">
                    <a:lumMod val="10000"/>
                  </a:schemeClr>
                </a:solidFill>
              </a:rPr>
              <a:t>The administration of the system is highly centralized;</a:t>
            </a:r>
          </a:p>
        </p:txBody>
      </p:sp>
    </p:spTree>
    <p:extLst>
      <p:ext uri="{BB962C8B-B14F-4D97-AF65-F5344CB8AC3E}">
        <p14:creationId xmlns:p14="http://schemas.microsoft.com/office/powerpoint/2010/main" val="1932742495"/>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0304F21C-A998-4241-B769-9165A23647E5}" type="slidenum">
              <a:rPr lang="bg-BG" altLang="bg-BG"/>
              <a:pPr/>
              <a:t>49</a:t>
            </a:fld>
            <a:endParaRPr lang="bg-BG" altLang="bg-BG"/>
          </a:p>
        </p:txBody>
      </p:sp>
      <p:sp>
        <p:nvSpPr>
          <p:cNvPr id="106498" name="Rectangle 2"/>
          <p:cNvSpPr>
            <a:spLocks noGrp="1" noChangeArrowheads="1"/>
          </p:cNvSpPr>
          <p:nvPr>
            <p:ph type="title"/>
          </p:nvPr>
        </p:nvSpPr>
        <p:spPr/>
        <p:txBody>
          <a:bodyPr/>
          <a:lstStyle/>
          <a:p>
            <a:pPr algn="ctr"/>
            <a:r>
              <a:rPr lang="en-US" altLang="bg-BG" sz="4400" dirty="0">
                <a:solidFill>
                  <a:srgbClr val="C00000"/>
                </a:solidFill>
                <a:effectLst>
                  <a:outerShdw blurRad="38100" dist="38100" dir="2700000" algn="tl">
                    <a:srgbClr val="000000">
                      <a:alpha val="43137"/>
                    </a:srgbClr>
                  </a:outerShdw>
                </a:effectLst>
              </a:rPr>
              <a:t>STATE MONOPOLY </a:t>
            </a:r>
            <a:endParaRPr lang="bg-BG" altLang="bg-BG" dirty="0">
              <a:solidFill>
                <a:srgbClr val="C00000"/>
              </a:solidFill>
              <a:effectLst>
                <a:outerShdw blurRad="38100" dist="38100" dir="2700000" algn="tl">
                  <a:srgbClr val="000000">
                    <a:alpha val="43137"/>
                  </a:srgbClr>
                </a:outerShdw>
              </a:effectLst>
            </a:endParaRPr>
          </a:p>
        </p:txBody>
      </p:sp>
      <p:sp>
        <p:nvSpPr>
          <p:cNvPr id="106499" name="Rectangle 3"/>
          <p:cNvSpPr>
            <a:spLocks noGrp="1" noChangeArrowheads="1"/>
          </p:cNvSpPr>
          <p:nvPr>
            <p:ph type="body" idx="1"/>
          </p:nvPr>
        </p:nvSpPr>
        <p:spPr>
          <a:solidFill>
            <a:schemeClr val="tx1">
              <a:alpha val="50000"/>
            </a:schemeClr>
          </a:solidFill>
        </p:spPr>
        <p:txBody>
          <a:bodyPr/>
          <a:lstStyle/>
          <a:p>
            <a:pPr marL="609600" indent="-609600">
              <a:lnSpc>
                <a:spcPct val="140000"/>
              </a:lnSpc>
            </a:pPr>
            <a:r>
              <a:rPr lang="en-US" altLang="bg-BG" sz="2800" b="0" dirty="0">
                <a:solidFill>
                  <a:schemeClr val="accent4">
                    <a:lumMod val="10000"/>
                  </a:schemeClr>
                </a:solidFill>
              </a:rPr>
              <a:t>The system is appropriate when there is a need for strict coordination of health care activities as in cases of emergency and limited resources. </a:t>
            </a:r>
          </a:p>
          <a:p>
            <a:pPr marL="609600" indent="-609600">
              <a:lnSpc>
                <a:spcPct val="0"/>
              </a:lnSpc>
              <a:buFontTx/>
              <a:buNone/>
            </a:pPr>
            <a:endParaRPr lang="en-US" altLang="bg-BG" sz="2800" b="0" dirty="0">
              <a:solidFill>
                <a:schemeClr val="accent4">
                  <a:lumMod val="10000"/>
                </a:schemeClr>
              </a:solidFill>
            </a:endParaRPr>
          </a:p>
          <a:p>
            <a:pPr marL="609600" indent="-609600"/>
            <a:r>
              <a:rPr lang="en-US" altLang="bg-BG" sz="2800" b="0" dirty="0">
                <a:solidFill>
                  <a:schemeClr val="accent4">
                    <a:lumMod val="10000"/>
                  </a:schemeClr>
                </a:solidFill>
              </a:rPr>
              <a:t>The system is exposed to a risk of bureaucratization and going away from the health needs of the population. </a:t>
            </a:r>
          </a:p>
          <a:p>
            <a:pPr marL="609600" indent="-609600">
              <a:lnSpc>
                <a:spcPct val="40000"/>
              </a:lnSpc>
              <a:buFontTx/>
              <a:buNone/>
            </a:pPr>
            <a:endParaRPr lang="en-US" altLang="bg-BG" sz="2800" b="0" dirty="0">
              <a:solidFill>
                <a:schemeClr val="accent4">
                  <a:lumMod val="10000"/>
                </a:schemeClr>
              </a:solidFill>
            </a:endParaRPr>
          </a:p>
          <a:p>
            <a:pPr marL="609600" indent="-609600"/>
            <a:r>
              <a:rPr lang="en-US" altLang="bg-BG" sz="2800" b="0" dirty="0">
                <a:solidFill>
                  <a:schemeClr val="accent4">
                    <a:lumMod val="10000"/>
                  </a:schemeClr>
                </a:solidFill>
              </a:rPr>
              <a:t>Such health systems were typical for all former socialist countries. </a:t>
            </a:r>
          </a:p>
          <a:p>
            <a:pPr marL="609600" indent="-609600"/>
            <a:r>
              <a:rPr lang="en-US" altLang="bg-BG" sz="2800" b="0" dirty="0">
                <a:solidFill>
                  <a:schemeClr val="accent4">
                    <a:lumMod val="10000"/>
                  </a:schemeClr>
                </a:solidFill>
              </a:rPr>
              <a:t>Good examples of such systems in </a:t>
            </a:r>
            <a:r>
              <a:rPr lang="en-US" altLang="ko-KR" sz="2800" b="0" dirty="0">
                <a:solidFill>
                  <a:srgbClr val="CC0000"/>
                </a:solidFill>
                <a:ea typeface="굴림" pitchFamily="34" charset="-127"/>
              </a:rPr>
              <a:t>UK, Sweden, etc.</a:t>
            </a:r>
            <a:r>
              <a:rPr lang="en-US" altLang="ko-KR" b="0" dirty="0">
                <a:solidFill>
                  <a:srgbClr val="333399"/>
                </a:solidFill>
                <a:ea typeface="굴림" pitchFamily="34" charset="-127"/>
              </a:rPr>
              <a:t> </a:t>
            </a:r>
            <a:endParaRPr lang="en-US" altLang="bg-BG" b="0" dirty="0">
              <a:solidFill>
                <a:srgbClr val="333399"/>
              </a:solidFill>
              <a:ea typeface="굴림" pitchFamily="34" charset="-127"/>
            </a:endParaRPr>
          </a:p>
        </p:txBody>
      </p:sp>
    </p:spTree>
    <p:extLst>
      <p:ext uri="{BB962C8B-B14F-4D97-AF65-F5344CB8AC3E}">
        <p14:creationId xmlns:p14="http://schemas.microsoft.com/office/powerpoint/2010/main" val="411381440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solidFill>
                  <a:srgbClr val="FFFF00"/>
                </a:solidFill>
              </a:rPr>
              <a:t>Definitions of main terms (1)</a:t>
            </a:r>
            <a:endParaRPr lang="bg-BG" dirty="0">
              <a:solidFill>
                <a:srgbClr val="FFFF00"/>
              </a:solidFill>
            </a:endParaRPr>
          </a:p>
        </p:txBody>
      </p:sp>
      <p:sp>
        <p:nvSpPr>
          <p:cNvPr id="3" name="Контейнер за съдържание 2"/>
          <p:cNvSpPr>
            <a:spLocks noGrp="1"/>
          </p:cNvSpPr>
          <p:nvPr>
            <p:ph idx="1"/>
          </p:nvPr>
        </p:nvSpPr>
        <p:spPr/>
        <p:txBody>
          <a:bodyPr/>
          <a:lstStyle/>
          <a:p>
            <a:pPr marL="0" indent="0">
              <a:buNone/>
            </a:pPr>
            <a:r>
              <a:rPr lang="en-US" dirty="0" smtClean="0">
                <a:solidFill>
                  <a:schemeClr val="accent4">
                    <a:lumMod val="10000"/>
                  </a:schemeClr>
                </a:solidFill>
              </a:rPr>
              <a:t>Health systems:</a:t>
            </a:r>
          </a:p>
          <a:p>
            <a:pPr>
              <a:buFont typeface="Wingdings" panose="05000000000000000000" pitchFamily="2" charset="2"/>
              <a:buChar char="§"/>
            </a:pPr>
            <a:r>
              <a:rPr lang="en-US" b="0" dirty="0" smtClean="0">
                <a:solidFill>
                  <a:schemeClr val="accent4">
                    <a:lumMod val="10000"/>
                  </a:schemeClr>
                </a:solidFill>
              </a:rPr>
              <a:t>The economic, fiscal, and political management method that nations use to run the national health services (</a:t>
            </a:r>
            <a:r>
              <a:rPr lang="en-US" sz="2000" b="0" dirty="0" smtClean="0">
                <a:solidFill>
                  <a:schemeClr val="accent4">
                    <a:lumMod val="10000"/>
                  </a:schemeClr>
                </a:solidFill>
              </a:rPr>
              <a:t>Last 2007</a:t>
            </a:r>
            <a:r>
              <a:rPr lang="en-US" b="0" dirty="0" smtClean="0">
                <a:solidFill>
                  <a:schemeClr val="accent4">
                    <a:lumMod val="10000"/>
                  </a:schemeClr>
                </a:solidFill>
              </a:rPr>
              <a:t>) </a:t>
            </a:r>
          </a:p>
          <a:p>
            <a:pPr>
              <a:buFont typeface="Wingdings" panose="05000000000000000000" pitchFamily="2" charset="2"/>
              <a:buChar char="§"/>
            </a:pPr>
            <a:r>
              <a:rPr lang="en-US" altLang="bg-BG" b="0" dirty="0">
                <a:solidFill>
                  <a:schemeClr val="accent4">
                    <a:lumMod val="10000"/>
                  </a:schemeClr>
                </a:solidFill>
              </a:rPr>
              <a:t>A</a:t>
            </a:r>
            <a:r>
              <a:rPr lang="en-US" altLang="bg-BG" b="0" dirty="0" smtClean="0">
                <a:solidFill>
                  <a:schemeClr val="accent4">
                    <a:lumMod val="10000"/>
                  </a:schemeClr>
                </a:solidFill>
              </a:rPr>
              <a:t>ll organizations, institutions and resources, that are devoted to performing health activities (</a:t>
            </a:r>
            <a:r>
              <a:rPr lang="en-US" altLang="bg-BG" sz="2000" b="0" dirty="0" smtClean="0">
                <a:solidFill>
                  <a:schemeClr val="accent4">
                    <a:lumMod val="10000"/>
                  </a:schemeClr>
                </a:solidFill>
              </a:rPr>
              <a:t>WHR-2000</a:t>
            </a:r>
            <a:r>
              <a:rPr lang="en-US" altLang="bg-BG" b="0" dirty="0" smtClean="0">
                <a:solidFill>
                  <a:schemeClr val="accent4">
                    <a:lumMod val="10000"/>
                  </a:schemeClr>
                </a:solidFill>
              </a:rPr>
              <a:t>).</a:t>
            </a:r>
            <a:endParaRPr lang="bg-BG" altLang="bg-BG" b="0" i="1" dirty="0" smtClean="0">
              <a:solidFill>
                <a:schemeClr val="accent4">
                  <a:lumMod val="10000"/>
                </a:schemeClr>
              </a:solidFill>
            </a:endParaRPr>
          </a:p>
          <a:p>
            <a:pPr>
              <a:buFont typeface="Wingdings" panose="05000000000000000000" pitchFamily="2" charset="2"/>
              <a:buChar char="§"/>
            </a:pPr>
            <a:r>
              <a:rPr lang="en-US" b="0" dirty="0">
                <a:solidFill>
                  <a:schemeClr val="accent4">
                    <a:lumMod val="10000"/>
                  </a:schemeClr>
                </a:solidFill>
              </a:rPr>
              <a:t>All </a:t>
            </a:r>
            <a:r>
              <a:rPr lang="en-US" b="0" dirty="0" smtClean="0">
                <a:solidFill>
                  <a:schemeClr val="accent4">
                    <a:lumMod val="10000"/>
                  </a:schemeClr>
                </a:solidFill>
              </a:rPr>
              <a:t>means and activities </a:t>
            </a:r>
            <a:r>
              <a:rPr lang="en-US" b="0" dirty="0">
                <a:solidFill>
                  <a:schemeClr val="accent4">
                    <a:lumMod val="10000"/>
                  </a:schemeClr>
                </a:solidFill>
              </a:rPr>
              <a:t>whose primary purpose is to improve or maintain health (</a:t>
            </a:r>
            <a:r>
              <a:rPr lang="en-US" sz="2000" b="0" dirty="0">
                <a:solidFill>
                  <a:schemeClr val="accent4">
                    <a:lumMod val="10000"/>
                  </a:schemeClr>
                </a:solidFill>
              </a:rPr>
              <a:t>Murray and </a:t>
            </a:r>
            <a:r>
              <a:rPr lang="en-US" sz="2000" b="0" dirty="0" err="1">
                <a:solidFill>
                  <a:schemeClr val="accent4">
                    <a:lumMod val="10000"/>
                  </a:schemeClr>
                </a:solidFill>
              </a:rPr>
              <a:t>Frenk</a:t>
            </a:r>
            <a:r>
              <a:rPr lang="en-US" sz="2000" b="0" dirty="0">
                <a:solidFill>
                  <a:schemeClr val="accent4">
                    <a:lumMod val="10000"/>
                  </a:schemeClr>
                </a:solidFill>
              </a:rPr>
              <a:t> 2000</a:t>
            </a:r>
            <a:r>
              <a:rPr lang="en-US" b="0" dirty="0">
                <a:solidFill>
                  <a:schemeClr val="accent4">
                    <a:lumMod val="10000"/>
                  </a:schemeClr>
                </a:solidFill>
              </a:rPr>
              <a:t>).</a:t>
            </a:r>
          </a:p>
          <a:p>
            <a:pPr>
              <a:buFont typeface="Wingdings" panose="05000000000000000000" pitchFamily="2" charset="2"/>
              <a:buChar char="§"/>
            </a:pPr>
            <a:endParaRPr lang="bg-BG" b="0" dirty="0">
              <a:solidFill>
                <a:schemeClr val="accent4">
                  <a:lumMod val="10000"/>
                </a:schemeClr>
              </a:solidFill>
            </a:endParaRPr>
          </a:p>
        </p:txBody>
      </p:sp>
      <p:sp>
        <p:nvSpPr>
          <p:cNvPr id="4" name="Контейнер за номер на слайда 3"/>
          <p:cNvSpPr>
            <a:spLocks noGrp="1"/>
          </p:cNvSpPr>
          <p:nvPr>
            <p:ph type="sldNum" sz="quarter" idx="12"/>
          </p:nvPr>
        </p:nvSpPr>
        <p:spPr/>
        <p:txBody>
          <a:bodyPr/>
          <a:lstStyle/>
          <a:p>
            <a:fld id="{99CF07F5-C366-4BE0-9858-771DCA40731C}" type="slidenum">
              <a:rPr lang="bg-BG" altLang="bg-BG" smtClean="0"/>
              <a:pPr/>
              <a:t>5</a:t>
            </a:fld>
            <a:endParaRPr lang="bg-BG" altLang="bg-BG"/>
          </a:p>
        </p:txBody>
      </p:sp>
    </p:spTree>
    <p:extLst>
      <p:ext uri="{BB962C8B-B14F-4D97-AF65-F5344CB8AC3E}">
        <p14:creationId xmlns:p14="http://schemas.microsoft.com/office/powerpoint/2010/main" val="31893307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1CC144D5-9D05-48FB-9780-A984D64DA79D}" type="slidenum">
              <a:rPr lang="bg-BG" altLang="bg-BG"/>
              <a:pPr/>
              <a:t>50</a:t>
            </a:fld>
            <a:endParaRPr lang="bg-BG" altLang="bg-BG"/>
          </a:p>
        </p:txBody>
      </p:sp>
      <p:sp>
        <p:nvSpPr>
          <p:cNvPr id="107522" name="Rectangle 2"/>
          <p:cNvSpPr>
            <a:spLocks noGrp="1" noChangeArrowheads="1"/>
          </p:cNvSpPr>
          <p:nvPr>
            <p:ph type="title"/>
          </p:nvPr>
        </p:nvSpPr>
        <p:spPr>
          <a:xfrm>
            <a:off x="13192" y="0"/>
            <a:ext cx="9144000" cy="762000"/>
          </a:xfrm>
        </p:spPr>
        <p:txBody>
          <a:bodyPr/>
          <a:lstStyle/>
          <a:p>
            <a:pPr algn="ctr"/>
            <a:r>
              <a:rPr lang="en-US" altLang="bg-BG" sz="3600" dirty="0" smtClean="0">
                <a:solidFill>
                  <a:srgbClr val="FFFF00"/>
                </a:solidFill>
                <a:effectLst>
                  <a:outerShdw blurRad="38100" dist="38100" dir="2700000" algn="tl">
                    <a:srgbClr val="000000">
                      <a:alpha val="43137"/>
                    </a:srgbClr>
                  </a:outerShdw>
                </a:effectLst>
              </a:rPr>
              <a:t>NATIONAL HEALTH SERVICE UK</a:t>
            </a:r>
            <a:endParaRPr lang="bg-BG" altLang="bg-BG" sz="3600" dirty="0">
              <a:solidFill>
                <a:srgbClr val="FFFF00"/>
              </a:solidFill>
              <a:effectLst>
                <a:outerShdw blurRad="38100" dist="38100" dir="2700000" algn="tl">
                  <a:srgbClr val="000000">
                    <a:alpha val="43137"/>
                  </a:srgbClr>
                </a:outerShdw>
              </a:effectLst>
            </a:endParaRPr>
          </a:p>
        </p:txBody>
      </p:sp>
      <p:sp>
        <p:nvSpPr>
          <p:cNvPr id="107523" name="Rectangle 3"/>
          <p:cNvSpPr>
            <a:spLocks noGrp="1" noChangeArrowheads="1"/>
          </p:cNvSpPr>
          <p:nvPr>
            <p:ph type="body" idx="1"/>
          </p:nvPr>
        </p:nvSpPr>
        <p:spPr>
          <a:solidFill>
            <a:schemeClr val="tx1">
              <a:alpha val="50000"/>
            </a:schemeClr>
          </a:solidFill>
        </p:spPr>
        <p:txBody>
          <a:bodyPr/>
          <a:lstStyle/>
          <a:p>
            <a:pPr marL="609600" indent="-609600"/>
            <a:r>
              <a:rPr lang="en-US" altLang="bg-BG" sz="2800" b="0" dirty="0">
                <a:solidFill>
                  <a:schemeClr val="accent4">
                    <a:lumMod val="10000"/>
                  </a:schemeClr>
                </a:solidFill>
              </a:rPr>
              <a:t>When </a:t>
            </a:r>
            <a:r>
              <a:rPr lang="en-US" altLang="bg-BG" sz="2800" b="0" dirty="0" smtClean="0">
                <a:solidFill>
                  <a:schemeClr val="accent4">
                    <a:lumMod val="10000"/>
                  </a:schemeClr>
                </a:solidFill>
              </a:rPr>
              <a:t>state monopoly </a:t>
            </a:r>
            <a:r>
              <a:rPr lang="en-US" altLang="bg-BG" sz="2800" b="0" dirty="0">
                <a:solidFill>
                  <a:schemeClr val="accent4">
                    <a:lumMod val="10000"/>
                  </a:schemeClr>
                </a:solidFill>
              </a:rPr>
              <a:t>system is functioning in the context of </a:t>
            </a:r>
            <a:r>
              <a:rPr lang="en-US" altLang="bg-BG" sz="2800" b="0" dirty="0">
                <a:solidFill>
                  <a:srgbClr val="CC0000"/>
                </a:solidFill>
              </a:rPr>
              <a:t>market economy</a:t>
            </a:r>
            <a:r>
              <a:rPr lang="en-US" altLang="bg-BG" sz="2800" b="0" dirty="0">
                <a:solidFill>
                  <a:srgbClr val="333399"/>
                </a:solidFill>
              </a:rPr>
              <a:t> </a:t>
            </a:r>
            <a:r>
              <a:rPr lang="en-US" altLang="bg-BG" sz="2800" b="0" dirty="0">
                <a:solidFill>
                  <a:schemeClr val="accent4">
                    <a:lumMod val="10000"/>
                  </a:schemeClr>
                </a:solidFill>
              </a:rPr>
              <a:t>it may be successful. For example, in UK within the health care reform starting in 1990 there is a strong division between </a:t>
            </a:r>
            <a:r>
              <a:rPr lang="en-US" altLang="bg-BG" sz="2800" b="0" dirty="0">
                <a:solidFill>
                  <a:srgbClr val="CC0000"/>
                </a:solidFill>
              </a:rPr>
              <a:t>health care providers</a:t>
            </a:r>
            <a:r>
              <a:rPr lang="en-US" altLang="bg-BG" sz="2800" b="0" dirty="0">
                <a:solidFill>
                  <a:srgbClr val="333399"/>
                </a:solidFill>
              </a:rPr>
              <a:t> </a:t>
            </a:r>
            <a:r>
              <a:rPr lang="en-US" altLang="bg-BG" sz="2800" b="0" dirty="0">
                <a:solidFill>
                  <a:schemeClr val="accent4">
                    <a:lumMod val="10000"/>
                  </a:schemeClr>
                </a:solidFill>
              </a:rPr>
              <a:t>(heath trusts, hospitals, general practitioners, etc.) and </a:t>
            </a:r>
            <a:r>
              <a:rPr lang="en-US" altLang="bg-BG" sz="2800" b="0" dirty="0">
                <a:solidFill>
                  <a:srgbClr val="CC0000"/>
                </a:solidFill>
              </a:rPr>
              <a:t>purchasers of health care</a:t>
            </a:r>
            <a:r>
              <a:rPr lang="en-US" altLang="bg-BG" sz="2800" b="0" dirty="0">
                <a:solidFill>
                  <a:srgbClr val="333399"/>
                </a:solidFill>
              </a:rPr>
              <a:t>  </a:t>
            </a:r>
            <a:r>
              <a:rPr lang="en-US" altLang="bg-BG" sz="2800" b="0" dirty="0">
                <a:solidFill>
                  <a:schemeClr val="accent4">
                    <a:lumMod val="10000"/>
                  </a:schemeClr>
                </a:solidFill>
              </a:rPr>
              <a:t>(health authorities, health commissions, etc.) that contracted health care for their population. </a:t>
            </a:r>
          </a:p>
          <a:p>
            <a:pPr marL="609600" indent="-609600"/>
            <a:r>
              <a:rPr lang="en-US" altLang="bg-BG" sz="2800" b="0" dirty="0">
                <a:solidFill>
                  <a:schemeClr val="accent4">
                    <a:lumMod val="10000"/>
                  </a:schemeClr>
                </a:solidFill>
              </a:rPr>
              <a:t>There is also a strong </a:t>
            </a:r>
            <a:r>
              <a:rPr lang="en-US" altLang="bg-BG" sz="2800" b="0" dirty="0">
                <a:solidFill>
                  <a:srgbClr val="CC0000"/>
                </a:solidFill>
              </a:rPr>
              <a:t>managed competition</a:t>
            </a:r>
            <a:r>
              <a:rPr lang="en-US" altLang="bg-BG" sz="2800" b="0" dirty="0">
                <a:solidFill>
                  <a:srgbClr val="333399"/>
                </a:solidFill>
              </a:rPr>
              <a:t> </a:t>
            </a:r>
            <a:r>
              <a:rPr lang="en-US" altLang="bg-BG" sz="2800" b="0" dirty="0">
                <a:solidFill>
                  <a:schemeClr val="accent4">
                    <a:lumMod val="10000"/>
                  </a:schemeClr>
                </a:solidFill>
              </a:rPr>
              <a:t>between different health providers to assure high quality health care for the population. </a:t>
            </a:r>
          </a:p>
        </p:txBody>
      </p:sp>
    </p:spTree>
    <p:extLst>
      <p:ext uri="{BB962C8B-B14F-4D97-AF65-F5344CB8AC3E}">
        <p14:creationId xmlns:p14="http://schemas.microsoft.com/office/powerpoint/2010/main" val="3270824164"/>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3B7CF0EC-5CFD-4A8D-BA9E-A57EA83DEFFE}" type="slidenum">
              <a:rPr lang="bg-BG" altLang="bg-BG" smtClean="0"/>
              <a:pPr/>
              <a:t>51</a:t>
            </a:fld>
            <a:endParaRPr lang="bg-BG" altLang="bg-BG"/>
          </a:p>
        </p:txBody>
      </p:sp>
      <p:sp>
        <p:nvSpPr>
          <p:cNvPr id="3" name="Контейнер за номер на слайда 5"/>
          <p:cNvSpPr txBox="1">
            <a:spLocks/>
          </p:cNvSpPr>
          <p:nvPr/>
        </p:nvSpPr>
        <p:spPr bwMode="auto">
          <a:xfrm>
            <a:off x="6553200" y="6435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bg-BG"/>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fld id="{1CC144D5-9D05-48FB-9780-A984D64DA79D}" type="slidenum">
              <a:rPr lang="bg-BG" altLang="bg-BG" smtClean="0"/>
              <a:pPr/>
              <a:t>51</a:t>
            </a:fld>
            <a:endParaRPr lang="bg-BG" altLang="bg-BG"/>
          </a:p>
        </p:txBody>
      </p:sp>
      <p:sp>
        <p:nvSpPr>
          <p:cNvPr id="4" name="Rectangle 2"/>
          <p:cNvSpPr txBox="1">
            <a:spLocks noChangeArrowheads="1"/>
          </p:cNvSpPr>
          <p:nvPr/>
        </p:nvSpPr>
        <p:spPr>
          <a:xfrm>
            <a:off x="13192" y="0"/>
            <a:ext cx="9144000" cy="762000"/>
          </a:xfrm>
          <a:prstGeom prst="rect">
            <a:avLst/>
          </a:prstGeom>
        </p:spPr>
        <p:txBody>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algn="ctr"/>
            <a:r>
              <a:rPr lang="en-US" altLang="bg-BG" sz="3600" kern="0" smtClean="0">
                <a:solidFill>
                  <a:srgbClr val="FFFF00"/>
                </a:solidFill>
                <a:effectLst>
                  <a:outerShdw blurRad="38100" dist="38100" dir="2700000" algn="tl">
                    <a:srgbClr val="000000">
                      <a:alpha val="43137"/>
                    </a:srgbClr>
                  </a:outerShdw>
                </a:effectLst>
              </a:rPr>
              <a:t>NATIONAL HEALTH SERVICE UK</a:t>
            </a:r>
            <a:endParaRPr lang="bg-BG" altLang="bg-BG" sz="3600" kern="0" dirty="0">
              <a:solidFill>
                <a:srgbClr val="FFFF00"/>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0" y="750912"/>
            <a:ext cx="9144000" cy="5774432"/>
          </a:xfrm>
          <a:prstGeom prst="rect">
            <a:avLst/>
          </a:prstGeom>
          <a:solidFill>
            <a:schemeClr val="tx1">
              <a:alpha val="50000"/>
            </a:schemeClr>
          </a:solidFill>
        </p:spPr>
        <p:txBody>
          <a:bodyPr/>
          <a:lst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buNone/>
            </a:pPr>
            <a:r>
              <a:rPr lang="en-US" altLang="bg-BG" sz="2200" kern="0" dirty="0" smtClean="0">
                <a:solidFill>
                  <a:srgbClr val="C00000"/>
                </a:solidFill>
              </a:rPr>
              <a:t>Changes since April 2013</a:t>
            </a:r>
          </a:p>
          <a:p>
            <a:r>
              <a:rPr lang="en-US" sz="2200" b="0" dirty="0">
                <a:solidFill>
                  <a:schemeClr val="accent4">
                    <a:lumMod val="10000"/>
                  </a:schemeClr>
                </a:solidFill>
              </a:rPr>
              <a:t>These changes have an effect on who makes decisions about NHS services, how these services are commissioned and the way money is spent. </a:t>
            </a:r>
            <a:endParaRPr lang="en-US" sz="2200" b="0" dirty="0" smtClean="0">
              <a:solidFill>
                <a:schemeClr val="accent4">
                  <a:lumMod val="10000"/>
                </a:schemeClr>
              </a:solidFill>
            </a:endParaRPr>
          </a:p>
          <a:p>
            <a:r>
              <a:rPr lang="en-US" sz="2200" b="0" dirty="0" smtClean="0">
                <a:solidFill>
                  <a:schemeClr val="accent4">
                    <a:lumMod val="10000"/>
                  </a:schemeClr>
                </a:solidFill>
              </a:rPr>
              <a:t>Abolition </a:t>
            </a:r>
            <a:r>
              <a:rPr lang="en-US" sz="2200" b="0" dirty="0">
                <a:solidFill>
                  <a:schemeClr val="accent4">
                    <a:lumMod val="10000"/>
                  </a:schemeClr>
                </a:solidFill>
              </a:rPr>
              <a:t>of primary care trusts (PCTs) and strategic health authorities (SHAs), and the introduction of clinical commissioning groups (CCGs) and </a:t>
            </a:r>
            <a:r>
              <a:rPr lang="en-US" sz="2200" b="0" dirty="0" err="1" smtClean="0">
                <a:solidFill>
                  <a:schemeClr val="accent4">
                    <a:lumMod val="10000"/>
                  </a:schemeClr>
                </a:solidFill>
              </a:rPr>
              <a:t>Healthwatch</a:t>
            </a:r>
            <a:r>
              <a:rPr lang="en-US" sz="2200" b="0" dirty="0" smtClean="0">
                <a:solidFill>
                  <a:schemeClr val="accent4">
                    <a:lumMod val="10000"/>
                  </a:schemeClr>
                </a:solidFill>
              </a:rPr>
              <a:t> England.</a:t>
            </a:r>
            <a:r>
              <a:rPr lang="en-US" altLang="bg-BG" sz="2200" b="0" kern="0" dirty="0" smtClean="0">
                <a:solidFill>
                  <a:schemeClr val="accent4">
                    <a:lumMod val="10000"/>
                  </a:schemeClr>
                </a:solidFill>
              </a:rPr>
              <a:t> </a:t>
            </a:r>
          </a:p>
          <a:p>
            <a:r>
              <a:rPr lang="en-US" sz="2200" b="0" dirty="0" smtClean="0">
                <a:solidFill>
                  <a:schemeClr val="accent4">
                    <a:lumMod val="10000"/>
                  </a:schemeClr>
                </a:solidFill>
              </a:rPr>
              <a:t>Competition between </a:t>
            </a:r>
            <a:r>
              <a:rPr lang="en-US" sz="2200" b="0" dirty="0">
                <a:solidFill>
                  <a:schemeClr val="accent4">
                    <a:lumMod val="10000"/>
                  </a:schemeClr>
                </a:solidFill>
              </a:rPr>
              <a:t>providers that meet NHS standards on price, quality and safety, with a new regulator </a:t>
            </a:r>
            <a:r>
              <a:rPr lang="en-US" sz="2200" b="0" dirty="0" smtClean="0">
                <a:solidFill>
                  <a:schemeClr val="accent4">
                    <a:lumMod val="10000"/>
                  </a:schemeClr>
                </a:solidFill>
              </a:rPr>
              <a:t>(Monitor).</a:t>
            </a:r>
          </a:p>
          <a:p>
            <a:r>
              <a:rPr lang="en-US" sz="2200" b="0" dirty="0" smtClean="0">
                <a:solidFill>
                  <a:schemeClr val="accent4">
                    <a:lumMod val="10000"/>
                  </a:schemeClr>
                </a:solidFill>
              </a:rPr>
              <a:t>Local </a:t>
            </a:r>
            <a:r>
              <a:rPr lang="en-US" sz="2200" b="0" dirty="0">
                <a:solidFill>
                  <a:schemeClr val="accent4">
                    <a:lumMod val="10000"/>
                  </a:schemeClr>
                </a:solidFill>
              </a:rPr>
              <a:t>authorities have taken on a bigger role, assuming responsibility for budgets for public health. Local authorities are expected to work more closely with other health and care providers, community groups and agencies, using their knowledge of local communities to tackle challenges such as </a:t>
            </a:r>
            <a:r>
              <a:rPr lang="en-US" sz="2200" b="0" dirty="0" smtClean="0">
                <a:solidFill>
                  <a:schemeClr val="accent4">
                    <a:lumMod val="10000"/>
                  </a:schemeClr>
                </a:solidFill>
              </a:rPr>
              <a:t>smoking, alcohol and drug misuse and obesity.</a:t>
            </a:r>
          </a:p>
          <a:p>
            <a:r>
              <a:rPr lang="en-US" altLang="bg-BG" sz="2200" b="0" kern="0" dirty="0" smtClean="0">
                <a:solidFill>
                  <a:srgbClr val="C00000"/>
                </a:solidFill>
              </a:rPr>
              <a:t>Changes DO NOT AFFECT access to NHS – GP appointments, prescriptions, referrals to specialists.</a:t>
            </a:r>
            <a:endParaRPr lang="en-US" altLang="bg-BG" sz="2200" b="0" kern="0" dirty="0">
              <a:solidFill>
                <a:srgbClr val="C00000"/>
              </a:solidFill>
            </a:endParaRPr>
          </a:p>
        </p:txBody>
      </p:sp>
    </p:spTree>
    <p:extLst>
      <p:ext uri="{BB962C8B-B14F-4D97-AF65-F5344CB8AC3E}">
        <p14:creationId xmlns:p14="http://schemas.microsoft.com/office/powerpoint/2010/main" val="39797445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CA8D9B-56E8-4A2D-825F-5A08857FCDF4}" type="slidenum">
              <a:rPr lang="bg-BG" altLang="bg-BG" smtClean="0"/>
              <a:pPr/>
              <a:t>52</a:t>
            </a:fld>
            <a:endParaRPr lang="bg-BG" altLang="bg-BG"/>
          </a:p>
        </p:txBody>
      </p:sp>
      <p:pic>
        <p:nvPicPr>
          <p:cNvPr id="3074" name="Picture 2" descr="2 Svg Transparent &amp; PNG Clipart Free Download - YW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56" y="444556"/>
            <a:ext cx="5968888" cy="596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062690"/>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50024CCB-FF4A-43D0-9596-AE3ADF772444}" type="slidenum">
              <a:rPr lang="bg-BG" altLang="bg-BG"/>
              <a:pPr/>
              <a:t>53</a:t>
            </a:fld>
            <a:endParaRPr lang="bg-BG" altLang="bg-BG"/>
          </a:p>
        </p:txBody>
      </p:sp>
      <p:sp>
        <p:nvSpPr>
          <p:cNvPr id="104450" name="Rectangle 2"/>
          <p:cNvSpPr>
            <a:spLocks noGrp="1" noChangeArrowheads="1"/>
          </p:cNvSpPr>
          <p:nvPr>
            <p:ph type="title"/>
          </p:nvPr>
        </p:nvSpPr>
        <p:spPr/>
        <p:txBody>
          <a:bodyPr/>
          <a:lstStyle/>
          <a:p>
            <a:pPr algn="ctr"/>
            <a:r>
              <a:rPr lang="en-US" altLang="bg-BG" dirty="0">
                <a:solidFill>
                  <a:srgbClr val="C00000"/>
                </a:solidFill>
                <a:effectLst>
                  <a:outerShdw blurRad="38100" dist="38100" dir="2700000" algn="tl">
                    <a:srgbClr val="000000">
                      <a:alpha val="43137"/>
                    </a:srgbClr>
                  </a:outerShdw>
                </a:effectLst>
              </a:rPr>
              <a:t>HEALTH INSURANCE SYSTEM</a:t>
            </a:r>
            <a:endParaRPr lang="bg-BG" altLang="bg-BG" dirty="0">
              <a:solidFill>
                <a:srgbClr val="C00000"/>
              </a:solidFill>
              <a:effectLst>
                <a:outerShdw blurRad="38100" dist="38100" dir="2700000" algn="tl">
                  <a:srgbClr val="000000">
                    <a:alpha val="43137"/>
                  </a:srgbClr>
                </a:outerShdw>
              </a:effectLst>
            </a:endParaRPr>
          </a:p>
        </p:txBody>
      </p:sp>
      <p:sp>
        <p:nvSpPr>
          <p:cNvPr id="104451" name="Rectangle 3"/>
          <p:cNvSpPr>
            <a:spLocks noGrp="1" noChangeArrowheads="1"/>
          </p:cNvSpPr>
          <p:nvPr>
            <p:ph type="body" idx="1"/>
          </p:nvPr>
        </p:nvSpPr>
        <p:spPr>
          <a:xfrm>
            <a:off x="0" y="838200"/>
            <a:ext cx="9144000" cy="5759450"/>
          </a:xfrm>
          <a:solidFill>
            <a:schemeClr val="tx1">
              <a:alpha val="50000"/>
            </a:schemeClr>
          </a:solidFill>
        </p:spPr>
        <p:txBody>
          <a:bodyPr/>
          <a:lstStyle/>
          <a:p>
            <a:pPr marL="609600" indent="-609600">
              <a:buFontTx/>
              <a:buNone/>
            </a:pPr>
            <a:r>
              <a:rPr lang="en-US" altLang="ko-KR" sz="2800" dirty="0">
                <a:solidFill>
                  <a:srgbClr val="CC0000"/>
                </a:solidFill>
                <a:ea typeface="굴림" pitchFamily="34" charset="-127"/>
              </a:rPr>
              <a:t>The Social Health Insurance (SHI) model</a:t>
            </a:r>
            <a:r>
              <a:rPr lang="en-US" altLang="ko-KR" sz="2800" b="0" dirty="0">
                <a:solidFill>
                  <a:srgbClr val="333399"/>
                </a:solidFill>
                <a:ea typeface="굴림" pitchFamily="34" charset="-127"/>
              </a:rPr>
              <a:t> </a:t>
            </a:r>
            <a:r>
              <a:rPr lang="en-US" altLang="bg-BG" sz="2800" dirty="0">
                <a:solidFill>
                  <a:schemeClr val="accent4">
                    <a:lumMod val="10000"/>
                  </a:schemeClr>
                </a:solidFill>
              </a:rPr>
              <a:t>is typical for most western countries (</a:t>
            </a:r>
            <a:r>
              <a:rPr lang="en-US" altLang="ko-KR" sz="2800" b="0" dirty="0">
                <a:solidFill>
                  <a:schemeClr val="accent4">
                    <a:lumMod val="10000"/>
                  </a:schemeClr>
                </a:solidFill>
                <a:ea typeface="굴림" pitchFamily="34" charset="-127"/>
              </a:rPr>
              <a:t>Germany, France, etc.) </a:t>
            </a:r>
            <a:r>
              <a:rPr lang="en-US" altLang="bg-BG" sz="2800" dirty="0">
                <a:solidFill>
                  <a:schemeClr val="accent4">
                    <a:lumMod val="10000"/>
                  </a:schemeClr>
                </a:solidFill>
              </a:rPr>
              <a:t>and it is characterized by:</a:t>
            </a:r>
          </a:p>
          <a:p>
            <a:pPr marL="609600" indent="-609600">
              <a:lnSpc>
                <a:spcPct val="40000"/>
              </a:lnSpc>
              <a:buFontTx/>
              <a:buNone/>
            </a:pPr>
            <a:endParaRPr lang="en-US" altLang="bg-BG" sz="2800" dirty="0">
              <a:solidFill>
                <a:schemeClr val="accent4">
                  <a:lumMod val="10000"/>
                </a:schemeClr>
              </a:solidFill>
            </a:endParaRPr>
          </a:p>
          <a:p>
            <a:pPr marL="609600" indent="-609600"/>
            <a:r>
              <a:rPr lang="en-US" altLang="bg-BG" sz="2800" b="0" dirty="0">
                <a:solidFill>
                  <a:schemeClr val="accent4">
                    <a:lumMod val="10000"/>
                  </a:schemeClr>
                </a:solidFill>
              </a:rPr>
              <a:t>the availability of insurance system presented by </a:t>
            </a:r>
            <a:r>
              <a:rPr lang="en-US" altLang="bg-BG" sz="2800" b="0" dirty="0">
                <a:solidFill>
                  <a:srgbClr val="CC0000"/>
                </a:solidFill>
              </a:rPr>
              <a:t>powerful insurance funds, </a:t>
            </a:r>
            <a:r>
              <a:rPr lang="en-US" altLang="bg-BG" sz="2800" b="0" dirty="0">
                <a:solidFill>
                  <a:schemeClr val="accent4">
                    <a:lumMod val="10000"/>
                  </a:schemeClr>
                </a:solidFill>
              </a:rPr>
              <a:t>independent from the state, and covering more often compulsory the whole population;</a:t>
            </a:r>
          </a:p>
          <a:p>
            <a:pPr marL="609600" indent="-609600">
              <a:lnSpc>
                <a:spcPct val="50000"/>
              </a:lnSpc>
              <a:buFontTx/>
              <a:buNone/>
            </a:pPr>
            <a:endParaRPr lang="en-US" altLang="bg-BG" sz="2800" b="0" dirty="0">
              <a:solidFill>
                <a:schemeClr val="accent4">
                  <a:lumMod val="10000"/>
                </a:schemeClr>
              </a:solidFill>
            </a:endParaRPr>
          </a:p>
          <a:p>
            <a:pPr marL="609600" indent="-609600"/>
            <a:r>
              <a:rPr lang="en-US" altLang="bg-BG" sz="2800" b="0" dirty="0">
                <a:solidFill>
                  <a:schemeClr val="accent4">
                    <a:lumMod val="10000"/>
                  </a:schemeClr>
                </a:solidFill>
              </a:rPr>
              <a:t>the insurance funds come from three partners:</a:t>
            </a:r>
            <a:r>
              <a:rPr lang="en-US" altLang="bg-BG" sz="2800" b="0" dirty="0">
                <a:solidFill>
                  <a:srgbClr val="333399"/>
                </a:solidFill>
              </a:rPr>
              <a:t> </a:t>
            </a:r>
            <a:r>
              <a:rPr lang="en-US" altLang="bg-BG" sz="2800" b="0" dirty="0">
                <a:solidFill>
                  <a:srgbClr val="CC0000"/>
                </a:solidFill>
              </a:rPr>
              <a:t>the Government, the employers and the employees;</a:t>
            </a:r>
          </a:p>
          <a:p>
            <a:pPr marL="609600" indent="-609600">
              <a:lnSpc>
                <a:spcPct val="70000"/>
              </a:lnSpc>
              <a:buFontTx/>
              <a:buNone/>
            </a:pPr>
            <a:r>
              <a:rPr lang="en-US" altLang="bg-BG" sz="2400" b="0" dirty="0">
                <a:solidFill>
                  <a:srgbClr val="333399"/>
                </a:solidFill>
              </a:rPr>
              <a:t> </a:t>
            </a:r>
          </a:p>
          <a:p>
            <a:pPr marL="609600" indent="-609600"/>
            <a:r>
              <a:rPr lang="en-US" altLang="ko-KR" sz="2800" b="0" dirty="0">
                <a:solidFill>
                  <a:schemeClr val="accent4">
                    <a:lumMod val="10000"/>
                  </a:schemeClr>
                </a:solidFill>
                <a:ea typeface="굴림" pitchFamily="34" charset="-127"/>
              </a:rPr>
              <a:t>the public and private provision of health care.</a:t>
            </a:r>
            <a:endParaRPr lang="en-US" altLang="bg-BG" sz="2800" b="0" dirty="0">
              <a:solidFill>
                <a:schemeClr val="accent4">
                  <a:lumMod val="10000"/>
                </a:schemeClr>
              </a:solidFill>
            </a:endParaRPr>
          </a:p>
        </p:txBody>
      </p:sp>
    </p:spTree>
    <p:extLst>
      <p:ext uri="{BB962C8B-B14F-4D97-AF65-F5344CB8AC3E}">
        <p14:creationId xmlns:p14="http://schemas.microsoft.com/office/powerpoint/2010/main" val="1122155479"/>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7028878D-41D2-4B1F-99FF-40EE580EF57E}" type="slidenum">
              <a:rPr lang="bg-BG" altLang="bg-BG"/>
              <a:pPr/>
              <a:t>54</a:t>
            </a:fld>
            <a:endParaRPr lang="bg-BG" altLang="bg-BG"/>
          </a:p>
        </p:txBody>
      </p:sp>
      <p:sp>
        <p:nvSpPr>
          <p:cNvPr id="108546" name="Rectangle 2"/>
          <p:cNvSpPr>
            <a:spLocks noGrp="1" noChangeArrowheads="1"/>
          </p:cNvSpPr>
          <p:nvPr>
            <p:ph type="title"/>
          </p:nvPr>
        </p:nvSpPr>
        <p:spPr/>
        <p:txBody>
          <a:bodyPr/>
          <a:lstStyle/>
          <a:p>
            <a:pPr algn="ctr"/>
            <a:r>
              <a:rPr lang="en-US" altLang="bg-BG" dirty="0">
                <a:solidFill>
                  <a:srgbClr val="C00000"/>
                </a:solidFill>
                <a:effectLst>
                  <a:outerShdw blurRad="38100" dist="38100" dir="2700000" algn="tl">
                    <a:srgbClr val="000000">
                      <a:alpha val="43137"/>
                    </a:srgbClr>
                  </a:outerShdw>
                </a:effectLst>
              </a:rPr>
              <a:t>HEALTH INSURANCE SYSTEM</a:t>
            </a:r>
            <a:endParaRPr lang="bg-BG" altLang="bg-BG" dirty="0">
              <a:solidFill>
                <a:srgbClr val="C00000"/>
              </a:solidFill>
              <a:effectLst>
                <a:outerShdw blurRad="38100" dist="38100" dir="2700000" algn="tl">
                  <a:srgbClr val="000000">
                    <a:alpha val="43137"/>
                  </a:srgbClr>
                </a:outerShdw>
              </a:effectLst>
            </a:endParaRPr>
          </a:p>
        </p:txBody>
      </p:sp>
      <p:sp>
        <p:nvSpPr>
          <p:cNvPr id="108547" name="Rectangle 3"/>
          <p:cNvSpPr>
            <a:spLocks noGrp="1" noChangeArrowheads="1"/>
          </p:cNvSpPr>
          <p:nvPr>
            <p:ph type="body" idx="1"/>
          </p:nvPr>
        </p:nvSpPr>
        <p:spPr/>
        <p:txBody>
          <a:bodyPr/>
          <a:lstStyle/>
          <a:p>
            <a:pPr marL="609600" indent="-609600">
              <a:buFontTx/>
              <a:buNone/>
            </a:pPr>
            <a:r>
              <a:rPr lang="en-US" altLang="bg-BG" sz="3600" dirty="0">
                <a:solidFill>
                  <a:schemeClr val="accent4">
                    <a:lumMod val="10000"/>
                  </a:schemeClr>
                </a:solidFill>
              </a:rPr>
              <a:t>There are many different schemes of insurance funds: </a:t>
            </a:r>
          </a:p>
          <a:p>
            <a:pPr marL="609600" indent="-609600">
              <a:lnSpc>
                <a:spcPct val="30000"/>
              </a:lnSpc>
              <a:buFontTx/>
              <a:buNone/>
            </a:pPr>
            <a:endParaRPr lang="en-US" altLang="bg-BG" sz="3600" dirty="0">
              <a:solidFill>
                <a:schemeClr val="accent4">
                  <a:lumMod val="10000"/>
                </a:schemeClr>
              </a:solidFill>
            </a:endParaRPr>
          </a:p>
          <a:p>
            <a:pPr marL="609600" indent="-609600"/>
            <a:r>
              <a:rPr lang="en-US" altLang="bg-BG" sz="2800" dirty="0">
                <a:solidFill>
                  <a:schemeClr val="accent4">
                    <a:lumMod val="10000"/>
                  </a:schemeClr>
                </a:solidFill>
              </a:rPr>
              <a:t>the Government may have a predominant role as in some Nordic countries; </a:t>
            </a:r>
          </a:p>
          <a:p>
            <a:pPr marL="609600" indent="-609600">
              <a:lnSpc>
                <a:spcPct val="50000"/>
              </a:lnSpc>
            </a:pPr>
            <a:endParaRPr lang="en-US" altLang="bg-BG" sz="2800" dirty="0">
              <a:solidFill>
                <a:schemeClr val="accent4">
                  <a:lumMod val="10000"/>
                </a:schemeClr>
              </a:solidFill>
            </a:endParaRPr>
          </a:p>
          <a:p>
            <a:pPr marL="609600" indent="-609600"/>
            <a:r>
              <a:rPr lang="en-US" altLang="bg-BG" sz="2800" dirty="0">
                <a:solidFill>
                  <a:schemeClr val="accent4">
                    <a:lumMod val="10000"/>
                  </a:schemeClr>
                </a:solidFill>
              </a:rPr>
              <a:t>the employers and the employees may have a greater proportion than the Government (as in the most of western countries); </a:t>
            </a:r>
          </a:p>
          <a:p>
            <a:pPr marL="609600" indent="-609600">
              <a:lnSpc>
                <a:spcPct val="60000"/>
              </a:lnSpc>
            </a:pPr>
            <a:endParaRPr lang="en-US" altLang="bg-BG" sz="2800" dirty="0">
              <a:solidFill>
                <a:schemeClr val="accent4">
                  <a:lumMod val="10000"/>
                </a:schemeClr>
              </a:solidFill>
            </a:endParaRPr>
          </a:p>
          <a:p>
            <a:pPr marL="609600" indent="-609600"/>
            <a:r>
              <a:rPr lang="en-US" altLang="bg-BG" sz="2800" dirty="0">
                <a:solidFill>
                  <a:schemeClr val="accent4">
                    <a:lumMod val="10000"/>
                  </a:schemeClr>
                </a:solidFill>
              </a:rPr>
              <a:t>the employers and the employees may have the same proportion in insurance</a:t>
            </a:r>
            <a:r>
              <a:rPr lang="en-US" altLang="bg-BG" dirty="0">
                <a:solidFill>
                  <a:schemeClr val="accent4">
                    <a:lumMod val="10000"/>
                  </a:schemeClr>
                </a:solidFill>
              </a:rPr>
              <a:t>.</a:t>
            </a:r>
            <a:r>
              <a:rPr lang="en-US" altLang="bg-BG" sz="2800" dirty="0">
                <a:solidFill>
                  <a:schemeClr val="accent4">
                    <a:lumMod val="10000"/>
                  </a:schemeClr>
                </a:solidFill>
              </a:rPr>
              <a:t> </a:t>
            </a:r>
          </a:p>
          <a:p>
            <a:pPr marL="609600" indent="-609600">
              <a:buFontTx/>
              <a:buNone/>
            </a:pPr>
            <a:endParaRPr lang="en-US" altLang="bg-BG" sz="2800" dirty="0">
              <a:solidFill>
                <a:schemeClr val="accent4">
                  <a:lumMod val="10000"/>
                </a:schemeClr>
              </a:solidFill>
            </a:endParaRPr>
          </a:p>
        </p:txBody>
      </p:sp>
    </p:spTree>
    <p:extLst>
      <p:ext uri="{BB962C8B-B14F-4D97-AF65-F5344CB8AC3E}">
        <p14:creationId xmlns:p14="http://schemas.microsoft.com/office/powerpoint/2010/main" val="2978742906"/>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4BCE7A2C-BE19-47A9-873D-8B9C47BF1FE4}" type="slidenum">
              <a:rPr lang="bg-BG" altLang="bg-BG"/>
              <a:pPr/>
              <a:t>55</a:t>
            </a:fld>
            <a:endParaRPr lang="bg-BG" altLang="bg-BG"/>
          </a:p>
        </p:txBody>
      </p:sp>
      <p:sp>
        <p:nvSpPr>
          <p:cNvPr id="109570" name="Rectangle 2"/>
          <p:cNvSpPr>
            <a:spLocks noGrp="1" noChangeArrowheads="1"/>
          </p:cNvSpPr>
          <p:nvPr>
            <p:ph type="title"/>
          </p:nvPr>
        </p:nvSpPr>
        <p:spPr/>
        <p:txBody>
          <a:bodyPr/>
          <a:lstStyle/>
          <a:p>
            <a:pPr algn="ctr"/>
            <a:r>
              <a:rPr lang="en-US" altLang="bg-BG" dirty="0">
                <a:solidFill>
                  <a:srgbClr val="C00000"/>
                </a:solidFill>
                <a:effectLst>
                  <a:outerShdw blurRad="38100" dist="38100" dir="2700000" algn="tl">
                    <a:srgbClr val="000000">
                      <a:alpha val="43137"/>
                    </a:srgbClr>
                  </a:outerShdw>
                </a:effectLst>
              </a:rPr>
              <a:t>HEALTH INSURANCE SYSTEM</a:t>
            </a:r>
            <a:endParaRPr lang="bg-BG" altLang="bg-BG" dirty="0">
              <a:solidFill>
                <a:srgbClr val="C00000"/>
              </a:solidFill>
              <a:effectLst>
                <a:outerShdw blurRad="38100" dist="38100" dir="2700000" algn="tl">
                  <a:srgbClr val="000000">
                    <a:alpha val="43137"/>
                  </a:srgbClr>
                </a:outerShdw>
              </a:effectLst>
            </a:endParaRPr>
          </a:p>
        </p:txBody>
      </p:sp>
      <p:sp>
        <p:nvSpPr>
          <p:cNvPr id="109571" name="Rectangle 3"/>
          <p:cNvSpPr>
            <a:spLocks noGrp="1" noChangeArrowheads="1"/>
          </p:cNvSpPr>
          <p:nvPr>
            <p:ph type="body" idx="1"/>
          </p:nvPr>
        </p:nvSpPr>
        <p:spPr/>
        <p:txBody>
          <a:bodyPr/>
          <a:lstStyle/>
          <a:p>
            <a:pPr marL="609600" indent="-609600">
              <a:buFontTx/>
              <a:buNone/>
            </a:pPr>
            <a:r>
              <a:rPr lang="en-US" altLang="bg-BG" dirty="0">
                <a:solidFill>
                  <a:schemeClr val="accent4">
                    <a:lumMod val="10000"/>
                  </a:schemeClr>
                </a:solidFill>
              </a:rPr>
              <a:t>The system is based on the </a:t>
            </a:r>
            <a:r>
              <a:rPr lang="en-US" altLang="bg-BG" dirty="0">
                <a:solidFill>
                  <a:srgbClr val="CC0000"/>
                </a:solidFill>
              </a:rPr>
              <a:t>principles </a:t>
            </a:r>
            <a:r>
              <a:rPr lang="en-US" altLang="bg-BG" dirty="0">
                <a:solidFill>
                  <a:schemeClr val="accent4">
                    <a:lumMod val="10000"/>
                  </a:schemeClr>
                </a:solidFill>
              </a:rPr>
              <a:t>of:</a:t>
            </a:r>
          </a:p>
          <a:p>
            <a:pPr marL="609600" indent="-609600">
              <a:lnSpc>
                <a:spcPct val="50000"/>
              </a:lnSpc>
            </a:pPr>
            <a:endParaRPr lang="en-US" altLang="bg-BG" dirty="0">
              <a:solidFill>
                <a:srgbClr val="333399"/>
              </a:solidFill>
            </a:endParaRPr>
          </a:p>
          <a:p>
            <a:pPr marL="609600" indent="-609600">
              <a:buFontTx/>
              <a:buNone/>
            </a:pPr>
            <a:r>
              <a:rPr lang="en-US" altLang="bg-BG" dirty="0">
                <a:solidFill>
                  <a:srgbClr val="333399"/>
                </a:solidFill>
              </a:rPr>
              <a:t>	- </a:t>
            </a:r>
            <a:r>
              <a:rPr lang="en-US" altLang="bg-BG" dirty="0">
                <a:solidFill>
                  <a:srgbClr val="CC0000"/>
                </a:solidFill>
              </a:rPr>
              <a:t>	SOCIAL RIGHTNESS</a:t>
            </a:r>
            <a:r>
              <a:rPr lang="en-US" altLang="bg-BG" dirty="0">
                <a:solidFill>
                  <a:srgbClr val="333399"/>
                </a:solidFill>
              </a:rPr>
              <a:t> </a:t>
            </a:r>
            <a:r>
              <a:rPr lang="en-US" altLang="bg-BG" dirty="0">
                <a:solidFill>
                  <a:schemeClr val="accent4">
                    <a:lumMod val="10000"/>
                  </a:schemeClr>
                </a:solidFill>
              </a:rPr>
              <a:t>- the monthly payment is proportionate to the income (the better-off pay more than the poorer);</a:t>
            </a:r>
          </a:p>
          <a:p>
            <a:pPr marL="609600" indent="-609600">
              <a:lnSpc>
                <a:spcPct val="40000"/>
              </a:lnSpc>
              <a:buFontTx/>
              <a:buNone/>
            </a:pPr>
            <a:endParaRPr lang="en-US" altLang="bg-BG" dirty="0">
              <a:solidFill>
                <a:srgbClr val="333399"/>
              </a:solidFill>
            </a:endParaRPr>
          </a:p>
          <a:p>
            <a:pPr marL="609600" indent="-609600">
              <a:buFontTx/>
              <a:buNone/>
            </a:pPr>
            <a:r>
              <a:rPr lang="en-US" altLang="bg-BG" dirty="0">
                <a:solidFill>
                  <a:srgbClr val="333399"/>
                </a:solidFill>
              </a:rPr>
              <a:t>	- </a:t>
            </a:r>
            <a:r>
              <a:rPr lang="en-US" altLang="bg-BG" dirty="0">
                <a:solidFill>
                  <a:srgbClr val="CC0000"/>
                </a:solidFill>
              </a:rPr>
              <a:t>SOCIAL SOLIDARITY</a:t>
            </a:r>
            <a:r>
              <a:rPr lang="en-US" altLang="bg-BG" dirty="0">
                <a:solidFill>
                  <a:srgbClr val="333399"/>
                </a:solidFill>
              </a:rPr>
              <a:t> </a:t>
            </a:r>
            <a:r>
              <a:rPr lang="en-US" altLang="bg-BG" dirty="0">
                <a:solidFill>
                  <a:schemeClr val="accent4">
                    <a:lumMod val="10000"/>
                  </a:schemeClr>
                </a:solidFill>
              </a:rPr>
              <a:t>- all the participants will get the care they need without referring to the amount of money they had paid.</a:t>
            </a:r>
          </a:p>
        </p:txBody>
      </p:sp>
    </p:spTree>
    <p:extLst>
      <p:ext uri="{BB962C8B-B14F-4D97-AF65-F5344CB8AC3E}">
        <p14:creationId xmlns:p14="http://schemas.microsoft.com/office/powerpoint/2010/main" val="2177627590"/>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C24D66D4-E971-4422-AD84-436A825A8DC3}" type="slidenum">
              <a:rPr lang="bg-BG" altLang="bg-BG"/>
              <a:pPr/>
              <a:t>56</a:t>
            </a:fld>
            <a:endParaRPr lang="bg-BG" altLang="bg-BG"/>
          </a:p>
        </p:txBody>
      </p:sp>
      <p:sp>
        <p:nvSpPr>
          <p:cNvPr id="110594" name="Rectangle 2"/>
          <p:cNvSpPr>
            <a:spLocks noGrp="1" noChangeArrowheads="1"/>
          </p:cNvSpPr>
          <p:nvPr>
            <p:ph type="title"/>
          </p:nvPr>
        </p:nvSpPr>
        <p:spPr/>
        <p:txBody>
          <a:bodyPr/>
          <a:lstStyle/>
          <a:p>
            <a:pPr algn="ctr"/>
            <a:r>
              <a:rPr lang="en-US" altLang="bg-BG" dirty="0">
                <a:solidFill>
                  <a:srgbClr val="C00000"/>
                </a:solidFill>
                <a:effectLst>
                  <a:outerShdw blurRad="38100" dist="38100" dir="2700000" algn="tl">
                    <a:srgbClr val="000000">
                      <a:alpha val="43137"/>
                    </a:srgbClr>
                  </a:outerShdw>
                </a:effectLst>
              </a:rPr>
              <a:t>HEALTH INSURANCE SYSTEM</a:t>
            </a:r>
            <a:endParaRPr lang="bg-BG" altLang="bg-BG" dirty="0">
              <a:solidFill>
                <a:srgbClr val="C00000"/>
              </a:solidFill>
              <a:effectLst>
                <a:outerShdw blurRad="38100" dist="38100" dir="2700000" algn="tl">
                  <a:srgbClr val="000000">
                    <a:alpha val="43137"/>
                  </a:srgbClr>
                </a:outerShdw>
              </a:effectLst>
            </a:endParaRPr>
          </a:p>
        </p:txBody>
      </p:sp>
      <p:sp>
        <p:nvSpPr>
          <p:cNvPr id="110595" name="Rectangle 3"/>
          <p:cNvSpPr>
            <a:spLocks noGrp="1" noChangeArrowheads="1"/>
          </p:cNvSpPr>
          <p:nvPr>
            <p:ph type="body" idx="1"/>
          </p:nvPr>
        </p:nvSpPr>
        <p:spPr/>
        <p:txBody>
          <a:bodyPr/>
          <a:lstStyle/>
          <a:p>
            <a:pPr marL="609600" indent="-609600"/>
            <a:r>
              <a:rPr lang="en-US" altLang="bg-BG" dirty="0">
                <a:solidFill>
                  <a:schemeClr val="accent4">
                    <a:lumMod val="10000"/>
                  </a:schemeClr>
                </a:solidFill>
              </a:rPr>
              <a:t>Health care resources are both </a:t>
            </a:r>
            <a:r>
              <a:rPr lang="en-US" altLang="bg-BG" dirty="0">
                <a:solidFill>
                  <a:srgbClr val="CC0000"/>
                </a:solidFill>
              </a:rPr>
              <a:t>public and private.</a:t>
            </a:r>
          </a:p>
          <a:p>
            <a:pPr marL="609600" indent="-609600"/>
            <a:endParaRPr lang="en-US" altLang="bg-BG" dirty="0">
              <a:solidFill>
                <a:srgbClr val="CC0000"/>
              </a:solidFill>
            </a:endParaRPr>
          </a:p>
          <a:p>
            <a:pPr marL="609600" indent="-609600"/>
            <a:r>
              <a:rPr lang="en-US" altLang="bg-BG" dirty="0">
                <a:solidFill>
                  <a:schemeClr val="accent4">
                    <a:lumMod val="10000"/>
                  </a:schemeClr>
                </a:solidFill>
              </a:rPr>
              <a:t>The system is </a:t>
            </a:r>
            <a:r>
              <a:rPr lang="en-US" altLang="bg-BG" dirty="0">
                <a:solidFill>
                  <a:srgbClr val="CC0000"/>
                </a:solidFill>
              </a:rPr>
              <a:t>highly decentralized.</a:t>
            </a:r>
            <a:r>
              <a:rPr lang="en-US" altLang="bg-BG" dirty="0">
                <a:solidFill>
                  <a:srgbClr val="333399"/>
                </a:solidFill>
              </a:rPr>
              <a:t> </a:t>
            </a:r>
            <a:r>
              <a:rPr lang="en-US" altLang="bg-BG" dirty="0">
                <a:solidFill>
                  <a:schemeClr val="accent4">
                    <a:lumMod val="10000"/>
                  </a:schemeClr>
                </a:solidFill>
              </a:rPr>
              <a:t>The role of the Government is to provide with a strong legislative package and the local authorities have a predominant role in the self-administration of health care.</a:t>
            </a:r>
          </a:p>
          <a:p>
            <a:pPr marL="609600" indent="-609600"/>
            <a:endParaRPr lang="en-US" altLang="bg-BG" dirty="0">
              <a:solidFill>
                <a:srgbClr val="333399"/>
              </a:solidFill>
            </a:endParaRPr>
          </a:p>
        </p:txBody>
      </p:sp>
    </p:spTree>
    <p:extLst>
      <p:ext uri="{BB962C8B-B14F-4D97-AF65-F5344CB8AC3E}">
        <p14:creationId xmlns:p14="http://schemas.microsoft.com/office/powerpoint/2010/main" val="2889575083"/>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CA8D9B-56E8-4A2D-825F-5A08857FCDF4}" type="slidenum">
              <a:rPr lang="bg-BG" altLang="bg-BG" smtClean="0"/>
              <a:pPr/>
              <a:t>57</a:t>
            </a:fld>
            <a:endParaRPr lang="bg-BG" altLang="bg-BG"/>
          </a:p>
        </p:txBody>
      </p:sp>
      <p:pic>
        <p:nvPicPr>
          <p:cNvPr id="4098" name="Picture 2" descr="3 Key Points to Get Invention Patent - IPNews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364958"/>
      </p:ext>
    </p:extLst>
  </p:cSld>
  <p:clrMapOvr>
    <a:masterClrMapping/>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4F32A3B5-FEB3-46CB-BA0F-85425D54383B}" type="slidenum">
              <a:rPr lang="bg-BG" altLang="bg-BG"/>
              <a:pPr/>
              <a:t>58</a:t>
            </a:fld>
            <a:endParaRPr lang="bg-BG" altLang="bg-BG"/>
          </a:p>
        </p:txBody>
      </p:sp>
      <p:sp>
        <p:nvSpPr>
          <p:cNvPr id="105474" name="Rectangle 2"/>
          <p:cNvSpPr>
            <a:spLocks noGrp="1" noChangeArrowheads="1"/>
          </p:cNvSpPr>
          <p:nvPr>
            <p:ph type="title"/>
          </p:nvPr>
        </p:nvSpPr>
        <p:spPr/>
        <p:txBody>
          <a:bodyPr/>
          <a:lstStyle/>
          <a:p>
            <a:pPr algn="ctr"/>
            <a:r>
              <a:rPr lang="en-US" altLang="bg-BG" dirty="0">
                <a:solidFill>
                  <a:srgbClr val="C00000"/>
                </a:solidFill>
                <a:effectLst>
                  <a:outerShdw blurRad="38100" dist="38100" dir="2700000" algn="tl">
                    <a:srgbClr val="000000">
                      <a:alpha val="43137"/>
                    </a:srgbClr>
                  </a:outerShdw>
                </a:effectLst>
              </a:rPr>
              <a:t/>
            </a:r>
            <a:br>
              <a:rPr lang="en-US" altLang="bg-BG" dirty="0">
                <a:solidFill>
                  <a:srgbClr val="C00000"/>
                </a:solidFill>
                <a:effectLst>
                  <a:outerShdw blurRad="38100" dist="38100" dir="2700000" algn="tl">
                    <a:srgbClr val="000000">
                      <a:alpha val="43137"/>
                    </a:srgbClr>
                  </a:outerShdw>
                </a:effectLst>
              </a:rPr>
            </a:br>
            <a:r>
              <a:rPr lang="en-US" altLang="bg-BG" dirty="0">
                <a:solidFill>
                  <a:srgbClr val="C00000"/>
                </a:solidFill>
                <a:effectLst>
                  <a:outerShdw blurRad="38100" dist="38100" dir="2700000" algn="tl">
                    <a:srgbClr val="000000">
                      <a:alpha val="43137"/>
                    </a:srgbClr>
                  </a:outerShdw>
                </a:effectLst>
              </a:rPr>
              <a:t>LIBERAL PLURALIZM</a:t>
            </a:r>
            <a:br>
              <a:rPr lang="en-US" altLang="bg-BG" dirty="0">
                <a:solidFill>
                  <a:srgbClr val="C00000"/>
                </a:solidFill>
                <a:effectLst>
                  <a:outerShdw blurRad="38100" dist="38100" dir="2700000" algn="tl">
                    <a:srgbClr val="000000">
                      <a:alpha val="43137"/>
                    </a:srgbClr>
                  </a:outerShdw>
                </a:effectLst>
              </a:rPr>
            </a:br>
            <a:endParaRPr lang="bg-BG" altLang="bg-BG" dirty="0">
              <a:solidFill>
                <a:srgbClr val="C00000"/>
              </a:solidFill>
              <a:effectLst>
                <a:outerShdw blurRad="38100" dist="38100" dir="2700000" algn="tl">
                  <a:srgbClr val="000000">
                    <a:alpha val="43137"/>
                  </a:srgbClr>
                </a:outerShdw>
              </a:effectLst>
            </a:endParaRPr>
          </a:p>
        </p:txBody>
      </p:sp>
      <p:sp>
        <p:nvSpPr>
          <p:cNvPr id="105475" name="Rectangle 3"/>
          <p:cNvSpPr>
            <a:spLocks noGrp="1" noChangeArrowheads="1"/>
          </p:cNvSpPr>
          <p:nvPr>
            <p:ph type="body" idx="1"/>
          </p:nvPr>
        </p:nvSpPr>
        <p:spPr>
          <a:solidFill>
            <a:schemeClr val="tx1">
              <a:alpha val="50000"/>
            </a:schemeClr>
          </a:solidFill>
        </p:spPr>
        <p:txBody>
          <a:bodyPr/>
          <a:lstStyle/>
          <a:p>
            <a:pPr marL="609600" indent="-609600"/>
            <a:r>
              <a:rPr lang="en-US" altLang="ko-KR" sz="2800" dirty="0">
                <a:solidFill>
                  <a:srgbClr val="CC0000"/>
                </a:solidFill>
                <a:effectLst>
                  <a:outerShdw blurRad="38100" dist="38100" dir="2700000" algn="tl">
                    <a:srgbClr val="000000"/>
                  </a:outerShdw>
                </a:effectLst>
                <a:ea typeface="굴림" pitchFamily="34" charset="-127"/>
              </a:rPr>
              <a:t>In private health insurance (PHI) model</a:t>
            </a:r>
            <a:r>
              <a:rPr lang="en-US" altLang="ko-KR" sz="2800" dirty="0">
                <a:solidFill>
                  <a:srgbClr val="333399"/>
                </a:solidFill>
                <a:effectLst>
                  <a:outerShdw blurRad="38100" dist="38100" dir="2700000" algn="tl">
                    <a:srgbClr val="000000"/>
                  </a:outerShdw>
                </a:effectLst>
                <a:ea typeface="굴림" pitchFamily="34" charset="-127"/>
              </a:rPr>
              <a:t>,</a:t>
            </a:r>
            <a:r>
              <a:rPr lang="en-US" altLang="ko-KR" sz="2800" b="0" dirty="0">
                <a:solidFill>
                  <a:srgbClr val="333399"/>
                </a:solidFill>
                <a:ea typeface="굴림" pitchFamily="34" charset="-127"/>
              </a:rPr>
              <a:t> </a:t>
            </a:r>
            <a:r>
              <a:rPr lang="en-US" altLang="ko-KR" sz="2800" b="0" dirty="0">
                <a:solidFill>
                  <a:schemeClr val="accent4">
                    <a:lumMod val="10000"/>
                  </a:schemeClr>
                </a:solidFill>
                <a:ea typeface="굴림" pitchFamily="34" charset="-127"/>
              </a:rPr>
              <a:t>health care is funded by the individual and employer premiums and health delivery relies predominantly on private ownership. </a:t>
            </a:r>
          </a:p>
          <a:p>
            <a:pPr marL="609600" indent="-609600"/>
            <a:r>
              <a:rPr lang="en-US" altLang="ko-KR" sz="2800" b="0" dirty="0">
                <a:solidFill>
                  <a:schemeClr val="accent4">
                    <a:lumMod val="10000"/>
                  </a:schemeClr>
                </a:solidFill>
                <a:ea typeface="굴림" pitchFamily="34" charset="-127"/>
              </a:rPr>
              <a:t>The prototype of health care system model is the United States. </a:t>
            </a:r>
          </a:p>
          <a:p>
            <a:pPr marL="609600" indent="-609600"/>
            <a:r>
              <a:rPr lang="en-US" altLang="bg-BG" sz="2800" b="0" dirty="0">
                <a:solidFill>
                  <a:schemeClr val="accent4">
                    <a:lumMod val="10000"/>
                  </a:schemeClr>
                </a:solidFill>
              </a:rPr>
              <a:t>The system is based on the economic liberalism and pluralistic ownership of the resources. </a:t>
            </a:r>
          </a:p>
          <a:p>
            <a:pPr marL="609600" indent="-609600"/>
            <a:r>
              <a:rPr lang="en-US" altLang="bg-BG" sz="2800" b="0" dirty="0">
                <a:solidFill>
                  <a:schemeClr val="accent4">
                    <a:lumMod val="10000"/>
                  </a:schemeClr>
                </a:solidFill>
              </a:rPr>
              <a:t>The role of the Government is strong to assure a healthy environment and lifestyle factors but it is very restricted in health care organization and provision of health services.</a:t>
            </a:r>
          </a:p>
        </p:txBody>
      </p:sp>
    </p:spTree>
    <p:extLst>
      <p:ext uri="{BB962C8B-B14F-4D97-AF65-F5344CB8AC3E}">
        <p14:creationId xmlns:p14="http://schemas.microsoft.com/office/powerpoint/2010/main" val="4134124446"/>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139A7864-D4AF-45EB-B18D-7C3CC88AD047}" type="slidenum">
              <a:rPr lang="bg-BG" altLang="bg-BG"/>
              <a:pPr/>
              <a:t>59</a:t>
            </a:fld>
            <a:endParaRPr lang="bg-BG" altLang="bg-BG"/>
          </a:p>
        </p:txBody>
      </p:sp>
      <p:sp>
        <p:nvSpPr>
          <p:cNvPr id="173058" name="Rectangle 2"/>
          <p:cNvSpPr>
            <a:spLocks noGrp="1" noChangeArrowheads="1"/>
          </p:cNvSpPr>
          <p:nvPr>
            <p:ph type="title"/>
          </p:nvPr>
        </p:nvSpPr>
        <p:spPr/>
        <p:txBody>
          <a:bodyPr/>
          <a:lstStyle/>
          <a:p>
            <a:pPr algn="ctr"/>
            <a:r>
              <a:rPr lang="en-US" altLang="bg-BG" dirty="0">
                <a:solidFill>
                  <a:srgbClr val="C00000"/>
                </a:solidFill>
                <a:effectLst>
                  <a:outerShdw blurRad="38100" dist="38100" dir="2700000" algn="tl">
                    <a:srgbClr val="000000">
                      <a:alpha val="43137"/>
                    </a:srgbClr>
                  </a:outerShdw>
                </a:effectLst>
              </a:rPr>
              <a:t/>
            </a:r>
            <a:br>
              <a:rPr lang="en-US" altLang="bg-BG" dirty="0">
                <a:solidFill>
                  <a:srgbClr val="C00000"/>
                </a:solidFill>
                <a:effectLst>
                  <a:outerShdw blurRad="38100" dist="38100" dir="2700000" algn="tl">
                    <a:srgbClr val="000000">
                      <a:alpha val="43137"/>
                    </a:srgbClr>
                  </a:outerShdw>
                </a:effectLst>
              </a:rPr>
            </a:br>
            <a:r>
              <a:rPr lang="en-US" altLang="bg-BG" dirty="0">
                <a:solidFill>
                  <a:srgbClr val="C00000"/>
                </a:solidFill>
                <a:effectLst>
                  <a:outerShdw blurRad="38100" dist="38100" dir="2700000" algn="tl">
                    <a:srgbClr val="000000">
                      <a:alpha val="43137"/>
                    </a:srgbClr>
                  </a:outerShdw>
                </a:effectLst>
              </a:rPr>
              <a:t>LIBERAL PLURALIZM</a:t>
            </a:r>
            <a:br>
              <a:rPr lang="en-US" altLang="bg-BG" dirty="0">
                <a:solidFill>
                  <a:srgbClr val="C00000"/>
                </a:solidFill>
                <a:effectLst>
                  <a:outerShdw blurRad="38100" dist="38100" dir="2700000" algn="tl">
                    <a:srgbClr val="000000">
                      <a:alpha val="43137"/>
                    </a:srgbClr>
                  </a:outerShdw>
                </a:effectLst>
              </a:rPr>
            </a:br>
            <a:endParaRPr lang="bg-BG" altLang="bg-BG" dirty="0">
              <a:solidFill>
                <a:srgbClr val="C00000"/>
              </a:solidFill>
              <a:effectLst>
                <a:outerShdw blurRad="38100" dist="38100" dir="2700000" algn="tl">
                  <a:srgbClr val="000000">
                    <a:alpha val="43137"/>
                  </a:srgbClr>
                </a:outerShdw>
              </a:effectLst>
            </a:endParaRPr>
          </a:p>
        </p:txBody>
      </p:sp>
      <p:sp>
        <p:nvSpPr>
          <p:cNvPr id="173059" name="Rectangle 3"/>
          <p:cNvSpPr>
            <a:spLocks noGrp="1" noChangeArrowheads="1"/>
          </p:cNvSpPr>
          <p:nvPr>
            <p:ph type="body" idx="1"/>
          </p:nvPr>
        </p:nvSpPr>
        <p:spPr>
          <a:solidFill>
            <a:schemeClr val="tx1">
              <a:alpha val="50000"/>
            </a:schemeClr>
          </a:solidFill>
        </p:spPr>
        <p:txBody>
          <a:bodyPr/>
          <a:lstStyle/>
          <a:p>
            <a:pPr marL="609600" indent="-609600">
              <a:buFontTx/>
              <a:buNone/>
            </a:pPr>
            <a:r>
              <a:rPr lang="en-US" altLang="bg-BG" sz="2400" b="0" dirty="0">
                <a:solidFill>
                  <a:schemeClr val="accent4">
                    <a:lumMod val="10000"/>
                  </a:schemeClr>
                </a:solidFill>
              </a:rPr>
              <a:t>T</a:t>
            </a:r>
            <a:r>
              <a:rPr lang="bg-BG" altLang="bg-BG" sz="2400" b="0" dirty="0" err="1">
                <a:solidFill>
                  <a:schemeClr val="accent4">
                    <a:lumMod val="10000"/>
                  </a:schemeClr>
                </a:solidFill>
              </a:rPr>
              <a:t>he</a:t>
            </a:r>
            <a:r>
              <a:rPr lang="bg-BG" altLang="bg-BG" sz="2400" b="0" dirty="0">
                <a:solidFill>
                  <a:schemeClr val="accent4">
                    <a:lumMod val="10000"/>
                  </a:schemeClr>
                </a:solidFill>
              </a:rPr>
              <a:t> </a:t>
            </a:r>
            <a:r>
              <a:rPr lang="bg-BG" altLang="bg-BG" sz="2400" b="0" dirty="0" err="1">
                <a:solidFill>
                  <a:schemeClr val="accent4">
                    <a:lumMod val="10000"/>
                  </a:schemeClr>
                </a:solidFill>
              </a:rPr>
              <a:t>entire</a:t>
            </a:r>
            <a:r>
              <a:rPr lang="bg-BG" altLang="bg-BG" sz="2400" b="0" dirty="0">
                <a:solidFill>
                  <a:schemeClr val="accent4">
                    <a:lumMod val="10000"/>
                  </a:schemeClr>
                </a:solidFill>
              </a:rPr>
              <a:t> </a:t>
            </a:r>
            <a:r>
              <a:rPr lang="bg-BG" altLang="bg-BG" sz="2400" b="0" dirty="0" err="1">
                <a:solidFill>
                  <a:schemeClr val="accent4">
                    <a:lumMod val="10000"/>
                  </a:schemeClr>
                </a:solidFill>
              </a:rPr>
              <a:t>Social</a:t>
            </a:r>
            <a:r>
              <a:rPr lang="bg-BG" altLang="bg-BG" sz="2400" b="0" dirty="0">
                <a:solidFill>
                  <a:schemeClr val="accent4">
                    <a:lumMod val="10000"/>
                  </a:schemeClr>
                </a:solidFill>
              </a:rPr>
              <a:t> Health </a:t>
            </a:r>
            <a:r>
              <a:rPr lang="bg-BG" altLang="bg-BG" sz="2400" b="0" dirty="0" err="1">
                <a:solidFill>
                  <a:schemeClr val="accent4">
                    <a:lumMod val="10000"/>
                  </a:schemeClr>
                </a:solidFill>
              </a:rPr>
              <a:t>Protection</a:t>
            </a:r>
            <a:r>
              <a:rPr lang="bg-BG" altLang="bg-BG" sz="2400" b="0" dirty="0">
                <a:solidFill>
                  <a:schemeClr val="accent4">
                    <a:lumMod val="10000"/>
                  </a:schemeClr>
                </a:solidFill>
              </a:rPr>
              <a:t> </a:t>
            </a:r>
            <a:r>
              <a:rPr lang="bg-BG" altLang="bg-BG" sz="2400" b="0" dirty="0" err="1">
                <a:solidFill>
                  <a:schemeClr val="accent4">
                    <a:lumMod val="10000"/>
                  </a:schemeClr>
                </a:solidFill>
              </a:rPr>
              <a:t>System</a:t>
            </a:r>
            <a:r>
              <a:rPr lang="bg-BG" altLang="bg-BG" sz="2400" b="0" dirty="0">
                <a:solidFill>
                  <a:schemeClr val="accent4">
                    <a:lumMod val="10000"/>
                  </a:schemeClr>
                </a:solidFill>
              </a:rPr>
              <a:t> </a:t>
            </a:r>
            <a:r>
              <a:rPr lang="en-US" altLang="bg-BG" sz="2400" b="0" dirty="0">
                <a:solidFill>
                  <a:schemeClr val="accent4">
                    <a:lumMod val="10000"/>
                  </a:schemeClr>
                </a:solidFill>
              </a:rPr>
              <a:t>in USA</a:t>
            </a:r>
            <a:r>
              <a:rPr lang="bg-BG" altLang="bg-BG" sz="2400" b="0" dirty="0">
                <a:solidFill>
                  <a:schemeClr val="accent4">
                    <a:lumMod val="10000"/>
                  </a:schemeClr>
                </a:solidFill>
              </a:rPr>
              <a:t> is </a:t>
            </a:r>
            <a:r>
              <a:rPr lang="bg-BG" altLang="bg-BG" sz="2400" b="0" dirty="0" err="1">
                <a:solidFill>
                  <a:schemeClr val="accent4">
                    <a:lumMod val="10000"/>
                  </a:schemeClr>
                </a:solidFill>
              </a:rPr>
              <a:t>made</a:t>
            </a:r>
            <a:r>
              <a:rPr lang="bg-BG" altLang="bg-BG" sz="2400" b="0" dirty="0">
                <a:solidFill>
                  <a:schemeClr val="accent4">
                    <a:lumMod val="10000"/>
                  </a:schemeClr>
                </a:solidFill>
              </a:rPr>
              <a:t> up of </a:t>
            </a:r>
            <a:r>
              <a:rPr lang="bg-BG" altLang="bg-BG" sz="2400" b="0" dirty="0" err="1">
                <a:solidFill>
                  <a:schemeClr val="accent4">
                    <a:lumMod val="10000"/>
                  </a:schemeClr>
                </a:solidFill>
              </a:rPr>
              <a:t>four</a:t>
            </a:r>
            <a:r>
              <a:rPr lang="bg-BG" altLang="bg-BG" sz="2400" b="0" dirty="0">
                <a:solidFill>
                  <a:schemeClr val="accent4">
                    <a:lumMod val="10000"/>
                  </a:schemeClr>
                </a:solidFill>
              </a:rPr>
              <a:t> </a:t>
            </a:r>
            <a:r>
              <a:rPr lang="bg-BG" altLang="bg-BG" sz="2400" b="0" dirty="0" err="1">
                <a:solidFill>
                  <a:schemeClr val="accent4">
                    <a:lumMod val="10000"/>
                  </a:schemeClr>
                </a:solidFill>
              </a:rPr>
              <a:t>types</a:t>
            </a:r>
            <a:r>
              <a:rPr lang="bg-BG" altLang="bg-BG" sz="2400" b="0" dirty="0">
                <a:solidFill>
                  <a:schemeClr val="accent4">
                    <a:lumMod val="10000"/>
                  </a:schemeClr>
                </a:solidFill>
              </a:rPr>
              <a:t> of </a:t>
            </a:r>
            <a:r>
              <a:rPr lang="bg-BG" altLang="bg-BG" sz="2400" b="0" dirty="0" err="1">
                <a:solidFill>
                  <a:schemeClr val="accent4">
                    <a:lumMod val="10000"/>
                  </a:schemeClr>
                </a:solidFill>
              </a:rPr>
              <a:t>institutions</a:t>
            </a:r>
            <a:r>
              <a:rPr lang="bg-BG" altLang="bg-BG" sz="2400" b="0" dirty="0">
                <a:solidFill>
                  <a:schemeClr val="accent4">
                    <a:lumMod val="10000"/>
                  </a:schemeClr>
                </a:solidFill>
              </a:rPr>
              <a:t>: </a:t>
            </a:r>
            <a:endParaRPr lang="en-US" altLang="bg-BG" sz="2400" b="0" dirty="0">
              <a:solidFill>
                <a:schemeClr val="accent4">
                  <a:lumMod val="10000"/>
                </a:schemeClr>
              </a:solidFill>
            </a:endParaRPr>
          </a:p>
          <a:p>
            <a:pPr marL="609600" indent="-609600"/>
            <a:r>
              <a:rPr lang="bg-BG" altLang="bg-BG" sz="2400" b="0" dirty="0" err="1">
                <a:solidFill>
                  <a:schemeClr val="accent4">
                    <a:lumMod val="10000"/>
                  </a:schemeClr>
                </a:solidFill>
              </a:rPr>
              <a:t>Medicare</a:t>
            </a:r>
            <a:r>
              <a:rPr lang="bg-BG" altLang="bg-BG" sz="2400" b="0" dirty="0">
                <a:solidFill>
                  <a:schemeClr val="accent4">
                    <a:lumMod val="10000"/>
                  </a:schemeClr>
                </a:solidFill>
              </a:rPr>
              <a:t>, </a:t>
            </a:r>
            <a:endParaRPr lang="en-US" altLang="bg-BG" sz="2400" b="0" dirty="0">
              <a:solidFill>
                <a:schemeClr val="accent4">
                  <a:lumMod val="10000"/>
                </a:schemeClr>
              </a:solidFill>
            </a:endParaRPr>
          </a:p>
          <a:p>
            <a:pPr marL="609600" indent="-609600"/>
            <a:r>
              <a:rPr lang="bg-BG" altLang="bg-BG" sz="2400" b="0" dirty="0" err="1">
                <a:solidFill>
                  <a:schemeClr val="accent4">
                    <a:lumMod val="10000"/>
                  </a:schemeClr>
                </a:solidFill>
              </a:rPr>
              <a:t>Medicaid</a:t>
            </a:r>
            <a:r>
              <a:rPr lang="bg-BG" altLang="bg-BG" sz="2400" b="0" dirty="0">
                <a:solidFill>
                  <a:schemeClr val="accent4">
                    <a:lumMod val="10000"/>
                  </a:schemeClr>
                </a:solidFill>
              </a:rPr>
              <a:t>, </a:t>
            </a:r>
            <a:endParaRPr lang="en-US" altLang="bg-BG" sz="2400" b="0" dirty="0">
              <a:solidFill>
                <a:schemeClr val="accent4">
                  <a:lumMod val="10000"/>
                </a:schemeClr>
              </a:solidFill>
            </a:endParaRPr>
          </a:p>
          <a:p>
            <a:pPr marL="609600" indent="-609600"/>
            <a:r>
              <a:rPr lang="en-US" altLang="bg-BG" sz="2400" b="0" dirty="0">
                <a:solidFill>
                  <a:schemeClr val="accent4">
                    <a:lumMod val="10000"/>
                  </a:schemeClr>
                </a:solidFill>
              </a:rPr>
              <a:t>P</a:t>
            </a:r>
            <a:r>
              <a:rPr lang="bg-BG" altLang="bg-BG" sz="2400" b="0" dirty="0" err="1">
                <a:solidFill>
                  <a:schemeClr val="accent4">
                    <a:lumMod val="10000"/>
                  </a:schemeClr>
                </a:solidFill>
              </a:rPr>
              <a:t>rivate</a:t>
            </a:r>
            <a:r>
              <a:rPr lang="bg-BG" altLang="bg-BG" sz="2400" b="0" dirty="0">
                <a:solidFill>
                  <a:schemeClr val="accent4">
                    <a:lumMod val="10000"/>
                  </a:schemeClr>
                </a:solidFill>
              </a:rPr>
              <a:t> </a:t>
            </a:r>
            <a:r>
              <a:rPr lang="bg-BG" altLang="bg-BG" sz="2400" b="0" dirty="0" err="1">
                <a:solidFill>
                  <a:schemeClr val="accent4">
                    <a:lumMod val="10000"/>
                  </a:schemeClr>
                </a:solidFill>
              </a:rPr>
              <a:t>insurance</a:t>
            </a:r>
            <a:r>
              <a:rPr lang="bg-BG" altLang="bg-BG" sz="2400" b="0" dirty="0">
                <a:solidFill>
                  <a:schemeClr val="accent4">
                    <a:lumMod val="10000"/>
                  </a:schemeClr>
                </a:solidFill>
              </a:rPr>
              <a:t> </a:t>
            </a:r>
            <a:r>
              <a:rPr lang="bg-BG" altLang="bg-BG" sz="2400" b="0" dirty="0" err="1">
                <a:solidFill>
                  <a:schemeClr val="accent4">
                    <a:lumMod val="10000"/>
                  </a:schemeClr>
                </a:solidFill>
              </a:rPr>
              <a:t>companies</a:t>
            </a:r>
            <a:r>
              <a:rPr lang="bg-BG" altLang="bg-BG" sz="2400" b="0" dirty="0">
                <a:solidFill>
                  <a:schemeClr val="accent4">
                    <a:lumMod val="10000"/>
                  </a:schemeClr>
                </a:solidFill>
              </a:rPr>
              <a:t> </a:t>
            </a:r>
            <a:r>
              <a:rPr lang="en-US" altLang="bg-BG" sz="2400" b="0" dirty="0">
                <a:solidFill>
                  <a:schemeClr val="accent4">
                    <a:lumMod val="10000"/>
                  </a:schemeClr>
                </a:solidFill>
              </a:rPr>
              <a:t>– more than 1500, </a:t>
            </a:r>
            <a:r>
              <a:rPr lang="bg-BG" altLang="bg-BG" sz="2400" b="0" dirty="0" err="1">
                <a:solidFill>
                  <a:schemeClr val="accent4">
                    <a:lumMod val="10000"/>
                  </a:schemeClr>
                </a:solidFill>
              </a:rPr>
              <a:t>and</a:t>
            </a:r>
            <a:r>
              <a:rPr lang="bg-BG" altLang="bg-BG" sz="2400" b="0" dirty="0">
                <a:solidFill>
                  <a:schemeClr val="accent4">
                    <a:lumMod val="10000"/>
                  </a:schemeClr>
                </a:solidFill>
              </a:rPr>
              <a:t> </a:t>
            </a:r>
            <a:endParaRPr lang="en-US" altLang="bg-BG" sz="2400" b="0" dirty="0">
              <a:solidFill>
                <a:schemeClr val="accent4">
                  <a:lumMod val="10000"/>
                </a:schemeClr>
              </a:solidFill>
            </a:endParaRPr>
          </a:p>
          <a:p>
            <a:pPr marL="609600" indent="-609600"/>
            <a:r>
              <a:rPr lang="en-US" altLang="bg-BG" sz="2400" b="0" dirty="0">
                <a:solidFill>
                  <a:schemeClr val="accent4">
                    <a:lumMod val="10000"/>
                  </a:schemeClr>
                </a:solidFill>
              </a:rPr>
              <a:t>H</a:t>
            </a:r>
            <a:r>
              <a:rPr lang="bg-BG" altLang="bg-BG" sz="2400" b="0" dirty="0" err="1">
                <a:solidFill>
                  <a:schemeClr val="accent4">
                    <a:lumMod val="10000"/>
                  </a:schemeClr>
                </a:solidFill>
              </a:rPr>
              <a:t>ealth</a:t>
            </a:r>
            <a:r>
              <a:rPr lang="bg-BG" altLang="bg-BG" sz="2400" b="0" dirty="0">
                <a:solidFill>
                  <a:schemeClr val="accent4">
                    <a:lumMod val="10000"/>
                  </a:schemeClr>
                </a:solidFill>
              </a:rPr>
              <a:t> </a:t>
            </a:r>
            <a:r>
              <a:rPr lang="bg-BG" altLang="bg-BG" sz="2400" b="0" dirty="0" err="1">
                <a:solidFill>
                  <a:schemeClr val="accent4">
                    <a:lumMod val="10000"/>
                  </a:schemeClr>
                </a:solidFill>
              </a:rPr>
              <a:t>maintenance</a:t>
            </a:r>
            <a:r>
              <a:rPr lang="bg-BG" altLang="bg-BG" sz="2400" b="0" dirty="0">
                <a:solidFill>
                  <a:schemeClr val="accent4">
                    <a:lumMod val="10000"/>
                  </a:schemeClr>
                </a:solidFill>
              </a:rPr>
              <a:t> </a:t>
            </a:r>
            <a:r>
              <a:rPr lang="bg-BG" altLang="bg-BG" sz="2400" b="0" dirty="0" err="1">
                <a:solidFill>
                  <a:schemeClr val="accent4">
                    <a:lumMod val="10000"/>
                  </a:schemeClr>
                </a:solidFill>
              </a:rPr>
              <a:t>organizations</a:t>
            </a:r>
            <a:r>
              <a:rPr lang="bg-BG" altLang="bg-BG" sz="2400" b="0" dirty="0">
                <a:solidFill>
                  <a:schemeClr val="accent4">
                    <a:lumMod val="10000"/>
                  </a:schemeClr>
                </a:solidFill>
              </a:rPr>
              <a:t> (</a:t>
            </a:r>
            <a:r>
              <a:rPr lang="bg-BG" altLang="bg-BG" sz="2400" b="0" dirty="0" err="1">
                <a:solidFill>
                  <a:schemeClr val="accent4">
                    <a:lumMod val="10000"/>
                  </a:schemeClr>
                </a:solidFill>
              </a:rPr>
              <a:t>HMOs</a:t>
            </a:r>
            <a:r>
              <a:rPr lang="bg-BG" altLang="bg-BG" sz="2400" b="0" dirty="0">
                <a:solidFill>
                  <a:schemeClr val="accent4">
                    <a:lumMod val="10000"/>
                  </a:schemeClr>
                </a:solidFill>
              </a:rPr>
              <a:t>). </a:t>
            </a:r>
            <a:endParaRPr lang="en-US" altLang="bg-BG" sz="2400" b="0" dirty="0">
              <a:solidFill>
                <a:schemeClr val="accent4">
                  <a:lumMod val="10000"/>
                </a:schemeClr>
              </a:solidFill>
            </a:endParaRPr>
          </a:p>
          <a:p>
            <a:pPr marL="609600" indent="-609600">
              <a:buFontTx/>
              <a:buNone/>
            </a:pPr>
            <a:endParaRPr lang="en-US" altLang="bg-BG" sz="2400" b="0" dirty="0">
              <a:solidFill>
                <a:schemeClr val="accent4">
                  <a:lumMod val="10000"/>
                </a:schemeClr>
              </a:solidFill>
            </a:endParaRPr>
          </a:p>
          <a:p>
            <a:pPr marL="609600" indent="-609600">
              <a:buFontTx/>
              <a:buNone/>
            </a:pPr>
            <a:r>
              <a:rPr lang="en-US" altLang="bg-BG" sz="2400" b="0" dirty="0">
                <a:solidFill>
                  <a:schemeClr val="accent4">
                    <a:lumMod val="10000"/>
                  </a:schemeClr>
                </a:solidFill>
              </a:rPr>
              <a:t>Some part </a:t>
            </a:r>
            <a:r>
              <a:rPr lang="bg-BG" altLang="bg-BG" sz="2400" b="0" dirty="0">
                <a:solidFill>
                  <a:schemeClr val="accent4">
                    <a:lumMod val="10000"/>
                  </a:schemeClr>
                </a:solidFill>
              </a:rPr>
              <a:t>of the </a:t>
            </a:r>
            <a:r>
              <a:rPr lang="bg-BG" altLang="bg-BG" sz="2400" b="0" dirty="0" err="1">
                <a:solidFill>
                  <a:schemeClr val="accent4">
                    <a:lumMod val="10000"/>
                  </a:schemeClr>
                </a:solidFill>
              </a:rPr>
              <a:t>population</a:t>
            </a:r>
            <a:r>
              <a:rPr lang="bg-BG" altLang="bg-BG" sz="2400" b="0" dirty="0">
                <a:solidFill>
                  <a:schemeClr val="accent4">
                    <a:lumMod val="10000"/>
                  </a:schemeClr>
                </a:solidFill>
              </a:rPr>
              <a:t> is </a:t>
            </a:r>
            <a:r>
              <a:rPr lang="bg-BG" altLang="bg-BG" sz="2400" b="0" dirty="0" err="1">
                <a:solidFill>
                  <a:schemeClr val="accent4">
                    <a:lumMod val="10000"/>
                  </a:schemeClr>
                </a:solidFill>
              </a:rPr>
              <a:t>not</a:t>
            </a:r>
            <a:r>
              <a:rPr lang="bg-BG" altLang="bg-BG" sz="2400" b="0" dirty="0">
                <a:solidFill>
                  <a:schemeClr val="accent4">
                    <a:lumMod val="10000"/>
                  </a:schemeClr>
                </a:solidFill>
              </a:rPr>
              <a:t> </a:t>
            </a:r>
            <a:r>
              <a:rPr lang="bg-BG" altLang="bg-BG" sz="2400" b="0" dirty="0" err="1">
                <a:solidFill>
                  <a:schemeClr val="accent4">
                    <a:lumMod val="10000"/>
                  </a:schemeClr>
                </a:solidFill>
              </a:rPr>
              <a:t>covered</a:t>
            </a:r>
            <a:r>
              <a:rPr lang="bg-BG" altLang="bg-BG" sz="2400" b="0" dirty="0">
                <a:solidFill>
                  <a:schemeClr val="accent4">
                    <a:lumMod val="10000"/>
                  </a:schemeClr>
                </a:solidFill>
              </a:rPr>
              <a:t> </a:t>
            </a:r>
            <a:r>
              <a:rPr lang="bg-BG" altLang="bg-BG" sz="2400" b="0" dirty="0" err="1">
                <a:solidFill>
                  <a:schemeClr val="accent4">
                    <a:lumMod val="10000"/>
                  </a:schemeClr>
                </a:solidFill>
              </a:rPr>
              <a:t>by</a:t>
            </a:r>
            <a:r>
              <a:rPr lang="bg-BG" altLang="bg-BG" sz="2400" b="0" dirty="0">
                <a:solidFill>
                  <a:schemeClr val="accent4">
                    <a:lumMod val="10000"/>
                  </a:schemeClr>
                </a:solidFill>
              </a:rPr>
              <a:t> </a:t>
            </a:r>
            <a:r>
              <a:rPr lang="bg-BG" altLang="bg-BG" sz="2400" b="0" dirty="0" err="1">
                <a:solidFill>
                  <a:schemeClr val="accent4">
                    <a:lumMod val="10000"/>
                  </a:schemeClr>
                </a:solidFill>
              </a:rPr>
              <a:t>any</a:t>
            </a:r>
            <a:r>
              <a:rPr lang="bg-BG" altLang="bg-BG" sz="2400" b="0" dirty="0">
                <a:solidFill>
                  <a:schemeClr val="accent4">
                    <a:lumMod val="10000"/>
                  </a:schemeClr>
                </a:solidFill>
              </a:rPr>
              <a:t> of </a:t>
            </a:r>
            <a:r>
              <a:rPr lang="bg-BG" altLang="bg-BG" sz="2400" b="0" dirty="0" err="1">
                <a:solidFill>
                  <a:schemeClr val="accent4">
                    <a:lumMod val="10000"/>
                  </a:schemeClr>
                </a:solidFill>
              </a:rPr>
              <a:t>these</a:t>
            </a:r>
            <a:r>
              <a:rPr lang="bg-BG" altLang="bg-BG" sz="2400" b="0" dirty="0">
                <a:solidFill>
                  <a:schemeClr val="accent4">
                    <a:lumMod val="10000"/>
                  </a:schemeClr>
                </a:solidFill>
              </a:rPr>
              <a:t> </a:t>
            </a:r>
            <a:r>
              <a:rPr lang="bg-BG" altLang="bg-BG" sz="2400" b="0" dirty="0" err="1">
                <a:solidFill>
                  <a:schemeClr val="accent4">
                    <a:lumMod val="10000"/>
                  </a:schemeClr>
                </a:solidFill>
              </a:rPr>
              <a:t>organizations</a:t>
            </a:r>
            <a:r>
              <a:rPr lang="bg-BG" altLang="bg-BG" sz="2400" b="0" dirty="0">
                <a:solidFill>
                  <a:schemeClr val="accent4">
                    <a:lumMod val="10000"/>
                  </a:schemeClr>
                </a:solidFill>
              </a:rPr>
              <a:t> </a:t>
            </a:r>
            <a:r>
              <a:rPr lang="bg-BG" altLang="bg-BG" sz="2400" b="0" dirty="0" err="1">
                <a:solidFill>
                  <a:schemeClr val="accent4">
                    <a:lumMod val="10000"/>
                  </a:schemeClr>
                </a:solidFill>
              </a:rPr>
              <a:t>and</a:t>
            </a:r>
            <a:r>
              <a:rPr lang="bg-BG" altLang="bg-BG" sz="2400" b="0" dirty="0">
                <a:solidFill>
                  <a:schemeClr val="accent4">
                    <a:lumMod val="10000"/>
                  </a:schemeClr>
                </a:solidFill>
              </a:rPr>
              <a:t> their </a:t>
            </a:r>
            <a:r>
              <a:rPr lang="bg-BG" altLang="bg-BG" sz="2400" b="0" dirty="0" err="1">
                <a:solidFill>
                  <a:schemeClr val="accent4">
                    <a:lumMod val="10000"/>
                  </a:schemeClr>
                </a:solidFill>
              </a:rPr>
              <a:t>health</a:t>
            </a:r>
            <a:r>
              <a:rPr lang="bg-BG" altLang="bg-BG" sz="2400" b="0" dirty="0">
                <a:solidFill>
                  <a:schemeClr val="accent4">
                    <a:lumMod val="10000"/>
                  </a:schemeClr>
                </a:solidFill>
              </a:rPr>
              <a:t> </a:t>
            </a:r>
            <a:r>
              <a:rPr lang="bg-BG" altLang="bg-BG" sz="2400" b="0" dirty="0" err="1">
                <a:solidFill>
                  <a:schemeClr val="accent4">
                    <a:lumMod val="10000"/>
                  </a:schemeClr>
                </a:solidFill>
              </a:rPr>
              <a:t>needs</a:t>
            </a:r>
            <a:r>
              <a:rPr lang="bg-BG" altLang="bg-BG" sz="2400" b="0" dirty="0">
                <a:solidFill>
                  <a:schemeClr val="accent4">
                    <a:lumMod val="10000"/>
                  </a:schemeClr>
                </a:solidFill>
              </a:rPr>
              <a:t> </a:t>
            </a:r>
            <a:r>
              <a:rPr lang="bg-BG" altLang="bg-BG" sz="2400" b="0" dirty="0" err="1">
                <a:solidFill>
                  <a:schemeClr val="accent4">
                    <a:lumMod val="10000"/>
                  </a:schemeClr>
                </a:solidFill>
              </a:rPr>
              <a:t>must</a:t>
            </a:r>
            <a:r>
              <a:rPr lang="bg-BG" altLang="bg-BG" sz="2400" b="0" dirty="0">
                <a:solidFill>
                  <a:schemeClr val="accent4">
                    <a:lumMod val="10000"/>
                  </a:schemeClr>
                </a:solidFill>
              </a:rPr>
              <a:t> </a:t>
            </a:r>
            <a:r>
              <a:rPr lang="bg-BG" altLang="bg-BG" sz="2400" b="0" dirty="0" err="1">
                <a:solidFill>
                  <a:schemeClr val="accent4">
                    <a:lumMod val="10000"/>
                  </a:schemeClr>
                </a:solidFill>
              </a:rPr>
              <a:t>be</a:t>
            </a:r>
            <a:r>
              <a:rPr lang="bg-BG" altLang="bg-BG" sz="2400" b="0" dirty="0">
                <a:solidFill>
                  <a:schemeClr val="accent4">
                    <a:lumMod val="10000"/>
                  </a:schemeClr>
                </a:solidFill>
              </a:rPr>
              <a:t> </a:t>
            </a:r>
            <a:r>
              <a:rPr lang="bg-BG" altLang="bg-BG" sz="2400" b="0" dirty="0" err="1">
                <a:solidFill>
                  <a:schemeClr val="accent4">
                    <a:lumMod val="10000"/>
                  </a:schemeClr>
                </a:solidFill>
              </a:rPr>
              <a:t>met</a:t>
            </a:r>
            <a:r>
              <a:rPr lang="bg-BG" altLang="bg-BG" sz="2400" b="0" dirty="0">
                <a:solidFill>
                  <a:schemeClr val="accent4">
                    <a:lumMod val="10000"/>
                  </a:schemeClr>
                </a:solidFill>
              </a:rPr>
              <a:t> </a:t>
            </a:r>
            <a:r>
              <a:rPr lang="bg-BG" altLang="bg-BG" sz="2400" b="0" dirty="0" err="1">
                <a:solidFill>
                  <a:schemeClr val="accent4">
                    <a:lumMod val="10000"/>
                  </a:schemeClr>
                </a:solidFill>
              </a:rPr>
              <a:t>by</a:t>
            </a:r>
            <a:r>
              <a:rPr lang="bg-BG" altLang="bg-BG" sz="2400" b="0" dirty="0">
                <a:solidFill>
                  <a:schemeClr val="accent4">
                    <a:lumMod val="10000"/>
                  </a:schemeClr>
                </a:solidFill>
              </a:rPr>
              <a:t> </a:t>
            </a:r>
            <a:r>
              <a:rPr lang="bg-BG" altLang="bg-BG" sz="2400" b="0" dirty="0" err="1">
                <a:solidFill>
                  <a:schemeClr val="accent4">
                    <a:lumMod val="10000"/>
                  </a:schemeClr>
                </a:solidFill>
              </a:rPr>
              <a:t>charity</a:t>
            </a:r>
            <a:r>
              <a:rPr lang="bg-BG" altLang="bg-BG" sz="2400" b="0" dirty="0">
                <a:solidFill>
                  <a:schemeClr val="accent4">
                    <a:lumMod val="10000"/>
                  </a:schemeClr>
                </a:solidFill>
              </a:rPr>
              <a:t> </a:t>
            </a:r>
            <a:r>
              <a:rPr lang="bg-BG" altLang="bg-BG" sz="2400" b="0" dirty="0" err="1">
                <a:solidFill>
                  <a:schemeClr val="accent4">
                    <a:lumMod val="10000"/>
                  </a:schemeClr>
                </a:solidFill>
              </a:rPr>
              <a:t>hospitals</a:t>
            </a:r>
            <a:r>
              <a:rPr lang="bg-BG" altLang="bg-BG" sz="2400" b="0" dirty="0">
                <a:solidFill>
                  <a:schemeClr val="accent4">
                    <a:lumMod val="10000"/>
                  </a:schemeClr>
                </a:solidFill>
              </a:rPr>
              <a:t>, </a:t>
            </a:r>
            <a:r>
              <a:rPr lang="bg-BG" altLang="bg-BG" sz="2400" b="0" dirty="0" err="1">
                <a:solidFill>
                  <a:schemeClr val="accent4">
                    <a:lumMod val="10000"/>
                  </a:schemeClr>
                </a:solidFill>
              </a:rPr>
              <a:t>which</a:t>
            </a:r>
            <a:r>
              <a:rPr lang="bg-BG" altLang="bg-BG" sz="2400" b="0" dirty="0">
                <a:solidFill>
                  <a:schemeClr val="accent4">
                    <a:lumMod val="10000"/>
                  </a:schemeClr>
                </a:solidFill>
              </a:rPr>
              <a:t> </a:t>
            </a:r>
            <a:r>
              <a:rPr lang="bg-BG" altLang="bg-BG" sz="2400" b="0" dirty="0" err="1">
                <a:solidFill>
                  <a:schemeClr val="accent4">
                    <a:lumMod val="10000"/>
                  </a:schemeClr>
                </a:solidFill>
              </a:rPr>
              <a:t>are</a:t>
            </a:r>
            <a:r>
              <a:rPr lang="bg-BG" altLang="bg-BG" sz="2400" b="0" dirty="0">
                <a:solidFill>
                  <a:schemeClr val="accent4">
                    <a:lumMod val="10000"/>
                  </a:schemeClr>
                </a:solidFill>
              </a:rPr>
              <a:t> </a:t>
            </a:r>
            <a:r>
              <a:rPr lang="bg-BG" altLang="bg-BG" sz="2400" b="0" dirty="0" err="1">
                <a:solidFill>
                  <a:schemeClr val="accent4">
                    <a:lumMod val="10000"/>
                  </a:schemeClr>
                </a:solidFill>
              </a:rPr>
              <a:t>decreasing</a:t>
            </a:r>
            <a:r>
              <a:rPr lang="bg-BG" altLang="bg-BG" sz="2400" b="0" dirty="0">
                <a:solidFill>
                  <a:schemeClr val="accent4">
                    <a:lumMod val="10000"/>
                  </a:schemeClr>
                </a:solidFill>
              </a:rPr>
              <a:t> in </a:t>
            </a:r>
            <a:r>
              <a:rPr lang="bg-BG" altLang="bg-BG" sz="2400" b="0" dirty="0" err="1">
                <a:solidFill>
                  <a:schemeClr val="accent4">
                    <a:lumMod val="10000"/>
                  </a:schemeClr>
                </a:solidFill>
              </a:rPr>
              <a:t>number</a:t>
            </a:r>
            <a:r>
              <a:rPr lang="bg-BG" altLang="bg-BG" sz="2400" b="0" dirty="0">
                <a:solidFill>
                  <a:schemeClr val="accent4">
                    <a:lumMod val="10000"/>
                  </a:schemeClr>
                </a:solidFill>
              </a:rPr>
              <a:t>. </a:t>
            </a:r>
            <a:r>
              <a:rPr lang="bg-BG" altLang="bg-BG" sz="2400" b="0" dirty="0" err="1">
                <a:solidFill>
                  <a:schemeClr val="accent4">
                    <a:lumMod val="10000"/>
                  </a:schemeClr>
                </a:solidFill>
              </a:rPr>
              <a:t>Some</a:t>
            </a:r>
            <a:r>
              <a:rPr lang="bg-BG" altLang="bg-BG" sz="2400" b="0" dirty="0">
                <a:solidFill>
                  <a:schemeClr val="accent4">
                    <a:lumMod val="10000"/>
                  </a:schemeClr>
                </a:solidFill>
              </a:rPr>
              <a:t> </a:t>
            </a:r>
            <a:r>
              <a:rPr lang="bg-BG" altLang="bg-BG" sz="2400" b="0" dirty="0" err="1">
                <a:solidFill>
                  <a:schemeClr val="accent4">
                    <a:lumMod val="10000"/>
                  </a:schemeClr>
                </a:solidFill>
              </a:rPr>
              <a:t>hospitals</a:t>
            </a:r>
            <a:r>
              <a:rPr lang="bg-BG" altLang="bg-BG" sz="2400" b="0" dirty="0">
                <a:solidFill>
                  <a:schemeClr val="accent4">
                    <a:lumMod val="10000"/>
                  </a:schemeClr>
                </a:solidFill>
              </a:rPr>
              <a:t> </a:t>
            </a:r>
            <a:r>
              <a:rPr lang="bg-BG" altLang="bg-BG" sz="2400" b="0" dirty="0" err="1">
                <a:solidFill>
                  <a:schemeClr val="accent4">
                    <a:lumMod val="10000"/>
                  </a:schemeClr>
                </a:solidFill>
              </a:rPr>
              <a:t>managed</a:t>
            </a:r>
            <a:r>
              <a:rPr lang="bg-BG" altLang="bg-BG" sz="2400" b="0" dirty="0">
                <a:solidFill>
                  <a:schemeClr val="accent4">
                    <a:lumMod val="10000"/>
                  </a:schemeClr>
                </a:solidFill>
              </a:rPr>
              <a:t> </a:t>
            </a:r>
            <a:r>
              <a:rPr lang="bg-BG" altLang="bg-BG" sz="2400" b="0" dirty="0" err="1">
                <a:solidFill>
                  <a:schemeClr val="accent4">
                    <a:lumMod val="10000"/>
                  </a:schemeClr>
                </a:solidFill>
              </a:rPr>
              <a:t>by</a:t>
            </a:r>
            <a:r>
              <a:rPr lang="bg-BG" altLang="bg-BG" sz="2400" b="0" dirty="0">
                <a:solidFill>
                  <a:schemeClr val="accent4">
                    <a:lumMod val="10000"/>
                  </a:schemeClr>
                </a:solidFill>
              </a:rPr>
              <a:t> </a:t>
            </a:r>
            <a:r>
              <a:rPr lang="bg-BG" altLang="bg-BG" sz="2400" b="0" dirty="0" err="1">
                <a:solidFill>
                  <a:schemeClr val="accent4">
                    <a:lumMod val="10000"/>
                  </a:schemeClr>
                </a:solidFill>
              </a:rPr>
              <a:t>municipalities</a:t>
            </a:r>
            <a:r>
              <a:rPr lang="bg-BG" altLang="bg-BG" sz="2400" b="0" dirty="0">
                <a:solidFill>
                  <a:schemeClr val="accent4">
                    <a:lumMod val="10000"/>
                  </a:schemeClr>
                </a:solidFill>
              </a:rPr>
              <a:t> (</a:t>
            </a:r>
            <a:r>
              <a:rPr lang="bg-BG" altLang="bg-BG" sz="2400" b="0" dirty="0" err="1">
                <a:solidFill>
                  <a:schemeClr val="accent4">
                    <a:lumMod val="10000"/>
                  </a:schemeClr>
                </a:solidFill>
              </a:rPr>
              <a:t>city</a:t>
            </a:r>
            <a:r>
              <a:rPr lang="bg-BG" altLang="bg-BG" sz="2400" b="0" dirty="0">
                <a:solidFill>
                  <a:schemeClr val="accent4">
                    <a:lumMod val="10000"/>
                  </a:schemeClr>
                </a:solidFill>
              </a:rPr>
              <a:t> </a:t>
            </a:r>
            <a:r>
              <a:rPr lang="bg-BG" altLang="bg-BG" sz="2400" b="0" dirty="0" err="1">
                <a:solidFill>
                  <a:schemeClr val="accent4">
                    <a:lumMod val="10000"/>
                  </a:schemeClr>
                </a:solidFill>
              </a:rPr>
              <a:t>hospitals</a:t>
            </a:r>
            <a:r>
              <a:rPr lang="bg-BG" altLang="bg-BG" sz="2400" b="0" dirty="0">
                <a:solidFill>
                  <a:schemeClr val="accent4">
                    <a:lumMod val="10000"/>
                  </a:schemeClr>
                </a:solidFill>
              </a:rPr>
              <a:t>) </a:t>
            </a:r>
            <a:r>
              <a:rPr lang="bg-BG" altLang="bg-BG" sz="2400" b="0" dirty="0" err="1">
                <a:solidFill>
                  <a:schemeClr val="accent4">
                    <a:lumMod val="10000"/>
                  </a:schemeClr>
                </a:solidFill>
              </a:rPr>
              <a:t>provide</a:t>
            </a:r>
            <a:r>
              <a:rPr lang="bg-BG" altLang="bg-BG" sz="2400" b="0" dirty="0">
                <a:solidFill>
                  <a:schemeClr val="accent4">
                    <a:lumMod val="10000"/>
                  </a:schemeClr>
                </a:solidFill>
              </a:rPr>
              <a:t> </a:t>
            </a:r>
            <a:r>
              <a:rPr lang="bg-BG" altLang="bg-BG" sz="2400" b="0" dirty="0" err="1">
                <a:solidFill>
                  <a:schemeClr val="accent4">
                    <a:lumMod val="10000"/>
                  </a:schemeClr>
                </a:solidFill>
              </a:rPr>
              <a:t>for</a:t>
            </a:r>
            <a:r>
              <a:rPr lang="bg-BG" altLang="bg-BG" sz="2400" b="0" dirty="0">
                <a:solidFill>
                  <a:schemeClr val="accent4">
                    <a:lumMod val="10000"/>
                  </a:schemeClr>
                </a:solidFill>
              </a:rPr>
              <a:t> the </a:t>
            </a:r>
            <a:r>
              <a:rPr lang="bg-BG" altLang="bg-BG" sz="2400" b="0" dirty="0" err="1">
                <a:solidFill>
                  <a:schemeClr val="accent4">
                    <a:lumMod val="10000"/>
                  </a:schemeClr>
                </a:solidFill>
              </a:rPr>
              <a:t>uninsured</a:t>
            </a:r>
            <a:r>
              <a:rPr lang="bg-BG" altLang="bg-BG" sz="2400" b="0" dirty="0">
                <a:solidFill>
                  <a:schemeClr val="accent4">
                    <a:lumMod val="10000"/>
                  </a:schemeClr>
                </a:solidFill>
              </a:rPr>
              <a:t>.</a:t>
            </a:r>
          </a:p>
          <a:p>
            <a:pPr marL="609600" indent="-609600"/>
            <a:endParaRPr lang="en-US" altLang="bg-BG" b="0" dirty="0">
              <a:solidFill>
                <a:schemeClr val="accent4">
                  <a:lumMod val="10000"/>
                </a:schemeClr>
              </a:solidFill>
            </a:endParaRPr>
          </a:p>
        </p:txBody>
      </p:sp>
    </p:spTree>
    <p:extLst>
      <p:ext uri="{BB962C8B-B14F-4D97-AF65-F5344CB8AC3E}">
        <p14:creationId xmlns:p14="http://schemas.microsoft.com/office/powerpoint/2010/main" val="358786412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E06BD504-390C-4DAB-A9F0-D8CC6C960280}" type="slidenum">
              <a:rPr lang="bg-BG" altLang="bg-BG"/>
              <a:pPr/>
              <a:t>6</a:t>
            </a:fld>
            <a:endParaRPr lang="bg-BG" altLang="bg-BG"/>
          </a:p>
        </p:txBody>
      </p:sp>
      <p:sp>
        <p:nvSpPr>
          <p:cNvPr id="154626" name="Rectangle 2"/>
          <p:cNvSpPr>
            <a:spLocks noGrp="1" noChangeArrowheads="1"/>
          </p:cNvSpPr>
          <p:nvPr>
            <p:ph type="title"/>
          </p:nvPr>
        </p:nvSpPr>
        <p:spPr/>
        <p:txBody>
          <a:bodyPr/>
          <a:lstStyle/>
          <a:p>
            <a:r>
              <a:rPr lang="en-US" altLang="bg-BG" dirty="0">
                <a:solidFill>
                  <a:srgbClr val="FFCC00"/>
                </a:solidFill>
              </a:rPr>
              <a:t>HEALTH SYSTEMS</a:t>
            </a:r>
            <a:endParaRPr lang="bg-BG" altLang="bg-BG" dirty="0">
              <a:solidFill>
                <a:srgbClr val="FFCC00"/>
              </a:solidFill>
            </a:endParaRPr>
          </a:p>
        </p:txBody>
      </p:sp>
      <p:sp>
        <p:nvSpPr>
          <p:cNvPr id="154627" name="Rectangle 3"/>
          <p:cNvSpPr>
            <a:spLocks noGrp="1" noChangeArrowheads="1"/>
          </p:cNvSpPr>
          <p:nvPr>
            <p:ph type="body" idx="1"/>
          </p:nvPr>
        </p:nvSpPr>
        <p:spPr>
          <a:xfrm>
            <a:off x="108520" y="838200"/>
            <a:ext cx="9144000" cy="5486400"/>
          </a:xfrm>
        </p:spPr>
        <p:txBody>
          <a:bodyPr/>
          <a:lstStyle/>
          <a:p>
            <a:pPr>
              <a:buClr>
                <a:srgbClr val="FFFF66"/>
              </a:buClr>
            </a:pPr>
            <a:r>
              <a:rPr lang="bg-BG" altLang="bg-BG" sz="2800" b="0" dirty="0" err="1">
                <a:solidFill>
                  <a:schemeClr val="accent4">
                    <a:lumMod val="10000"/>
                  </a:schemeClr>
                </a:solidFill>
              </a:rPr>
              <a:t>Formal</a:t>
            </a:r>
            <a:r>
              <a:rPr lang="bg-BG" altLang="bg-BG" sz="2800" b="0" dirty="0">
                <a:solidFill>
                  <a:schemeClr val="accent4">
                    <a:lumMod val="10000"/>
                  </a:schemeClr>
                </a:solidFill>
              </a:rPr>
              <a:t> </a:t>
            </a:r>
            <a:r>
              <a:rPr lang="bg-BG" altLang="bg-BG" sz="2800" b="0" dirty="0" err="1">
                <a:solidFill>
                  <a:schemeClr val="accent4">
                    <a:lumMod val="10000"/>
                  </a:schemeClr>
                </a:solidFill>
              </a:rPr>
              <a:t>health</a:t>
            </a:r>
            <a:r>
              <a:rPr lang="bg-BG" altLang="bg-BG" sz="2800" b="0" dirty="0">
                <a:solidFill>
                  <a:schemeClr val="accent4">
                    <a:lumMod val="10000"/>
                  </a:schemeClr>
                </a:solidFill>
              </a:rPr>
              <a:t> </a:t>
            </a:r>
            <a:r>
              <a:rPr lang="bg-BG" altLang="bg-BG" sz="2800" b="0" dirty="0" err="1">
                <a:solidFill>
                  <a:schemeClr val="accent4">
                    <a:lumMod val="10000"/>
                  </a:schemeClr>
                </a:solidFill>
              </a:rPr>
              <a:t>services</a:t>
            </a:r>
            <a:r>
              <a:rPr lang="bg-BG" altLang="bg-BG" sz="2800" b="0" dirty="0">
                <a:solidFill>
                  <a:schemeClr val="accent4">
                    <a:lumMod val="10000"/>
                  </a:schemeClr>
                </a:solidFill>
              </a:rPr>
              <a:t>, </a:t>
            </a:r>
            <a:r>
              <a:rPr lang="bg-BG" altLang="bg-BG" sz="2800" b="0" dirty="0" err="1">
                <a:solidFill>
                  <a:schemeClr val="accent4">
                    <a:lumMod val="10000"/>
                  </a:schemeClr>
                </a:solidFill>
              </a:rPr>
              <a:t>including</a:t>
            </a:r>
            <a:r>
              <a:rPr lang="bg-BG" altLang="bg-BG" sz="2800" b="0" dirty="0">
                <a:solidFill>
                  <a:schemeClr val="accent4">
                    <a:lumMod val="10000"/>
                  </a:schemeClr>
                </a:solidFill>
              </a:rPr>
              <a:t> the </a:t>
            </a:r>
            <a:r>
              <a:rPr lang="bg-BG" altLang="bg-BG" sz="2800" b="0" dirty="0" err="1">
                <a:solidFill>
                  <a:schemeClr val="accent4">
                    <a:lumMod val="10000"/>
                  </a:schemeClr>
                </a:solidFill>
              </a:rPr>
              <a:t>professional</a:t>
            </a:r>
            <a:r>
              <a:rPr lang="bg-BG" altLang="bg-BG" sz="2800" b="0" dirty="0">
                <a:solidFill>
                  <a:schemeClr val="accent4">
                    <a:lumMod val="10000"/>
                  </a:schemeClr>
                </a:solidFill>
              </a:rPr>
              <a:t> </a:t>
            </a:r>
            <a:r>
              <a:rPr lang="bg-BG" altLang="bg-BG" sz="2800" b="0" dirty="0" err="1">
                <a:solidFill>
                  <a:schemeClr val="accent4">
                    <a:lumMod val="10000"/>
                  </a:schemeClr>
                </a:solidFill>
              </a:rPr>
              <a:t>delivery</a:t>
            </a:r>
            <a:r>
              <a:rPr lang="bg-BG" altLang="bg-BG" sz="2800" b="0" dirty="0">
                <a:solidFill>
                  <a:schemeClr val="accent4">
                    <a:lumMod val="10000"/>
                  </a:schemeClr>
                </a:solidFill>
              </a:rPr>
              <a:t> of </a:t>
            </a:r>
            <a:r>
              <a:rPr lang="bg-BG" altLang="bg-BG" sz="2800" b="0" dirty="0" err="1">
                <a:solidFill>
                  <a:schemeClr val="accent4">
                    <a:lumMod val="10000"/>
                  </a:schemeClr>
                </a:solidFill>
              </a:rPr>
              <a:t>personal</a:t>
            </a:r>
            <a:r>
              <a:rPr lang="bg-BG" altLang="bg-BG" sz="2800" b="0" dirty="0">
                <a:solidFill>
                  <a:schemeClr val="accent4">
                    <a:lumMod val="10000"/>
                  </a:schemeClr>
                </a:solidFill>
              </a:rPr>
              <a:t> </a:t>
            </a:r>
            <a:r>
              <a:rPr lang="bg-BG" altLang="bg-BG" sz="2800" b="0" dirty="0" err="1">
                <a:solidFill>
                  <a:schemeClr val="accent4">
                    <a:lumMod val="10000"/>
                  </a:schemeClr>
                </a:solidFill>
              </a:rPr>
              <a:t>medical</a:t>
            </a:r>
            <a:r>
              <a:rPr lang="bg-BG" altLang="bg-BG" sz="2800" b="0" dirty="0">
                <a:solidFill>
                  <a:schemeClr val="accent4">
                    <a:lumMod val="10000"/>
                  </a:schemeClr>
                </a:solidFill>
              </a:rPr>
              <a:t> </a:t>
            </a:r>
            <a:r>
              <a:rPr lang="bg-BG" altLang="bg-BG" sz="2800" b="0" dirty="0" err="1">
                <a:solidFill>
                  <a:schemeClr val="accent4">
                    <a:lumMod val="10000"/>
                  </a:schemeClr>
                </a:solidFill>
              </a:rPr>
              <a:t>attention</a:t>
            </a:r>
            <a:r>
              <a:rPr lang="bg-BG" altLang="bg-BG" sz="2800" b="0" dirty="0">
                <a:solidFill>
                  <a:schemeClr val="accent4">
                    <a:lumMod val="10000"/>
                  </a:schemeClr>
                </a:solidFill>
              </a:rPr>
              <a:t>,</a:t>
            </a:r>
            <a:r>
              <a:rPr lang="en-US" altLang="bg-BG" sz="2800" b="0" dirty="0">
                <a:solidFill>
                  <a:schemeClr val="accent4">
                    <a:lumMod val="10000"/>
                  </a:schemeClr>
                </a:solidFill>
              </a:rPr>
              <a:t> </a:t>
            </a:r>
            <a:r>
              <a:rPr lang="bg-BG" altLang="bg-BG" sz="2800" b="0" dirty="0" err="1">
                <a:solidFill>
                  <a:schemeClr val="accent4">
                    <a:lumMod val="10000"/>
                  </a:schemeClr>
                </a:solidFill>
              </a:rPr>
              <a:t>are</a:t>
            </a:r>
            <a:r>
              <a:rPr lang="bg-BG" altLang="bg-BG" sz="2800" b="0" dirty="0">
                <a:solidFill>
                  <a:schemeClr val="accent4">
                    <a:lumMod val="10000"/>
                  </a:schemeClr>
                </a:solidFill>
              </a:rPr>
              <a:t> </a:t>
            </a:r>
            <a:r>
              <a:rPr lang="bg-BG" altLang="bg-BG" sz="2800" b="0" dirty="0" err="1">
                <a:solidFill>
                  <a:schemeClr val="accent4">
                    <a:lumMod val="10000"/>
                  </a:schemeClr>
                </a:solidFill>
              </a:rPr>
              <a:t>clearly</a:t>
            </a:r>
            <a:r>
              <a:rPr lang="bg-BG" altLang="bg-BG" sz="2800" b="0" dirty="0">
                <a:solidFill>
                  <a:schemeClr val="accent4">
                    <a:lumMod val="10000"/>
                  </a:schemeClr>
                </a:solidFill>
              </a:rPr>
              <a:t> </a:t>
            </a:r>
            <a:r>
              <a:rPr lang="bg-BG" altLang="bg-BG" sz="2800" b="0" dirty="0" err="1">
                <a:solidFill>
                  <a:schemeClr val="accent4">
                    <a:lumMod val="10000"/>
                  </a:schemeClr>
                </a:solidFill>
              </a:rPr>
              <a:t>within</a:t>
            </a:r>
            <a:r>
              <a:rPr lang="bg-BG" altLang="bg-BG" sz="2800" b="0" dirty="0">
                <a:solidFill>
                  <a:schemeClr val="accent4">
                    <a:lumMod val="10000"/>
                  </a:schemeClr>
                </a:solidFill>
              </a:rPr>
              <a:t> </a:t>
            </a:r>
            <a:r>
              <a:rPr lang="bg-BG" altLang="bg-BG" sz="2800" b="0" dirty="0" err="1">
                <a:solidFill>
                  <a:schemeClr val="accent4">
                    <a:lumMod val="10000"/>
                  </a:schemeClr>
                </a:solidFill>
              </a:rPr>
              <a:t>these</a:t>
            </a:r>
            <a:r>
              <a:rPr lang="bg-BG" altLang="bg-BG" sz="2800" b="0" dirty="0">
                <a:solidFill>
                  <a:schemeClr val="accent4">
                    <a:lumMod val="10000"/>
                  </a:schemeClr>
                </a:solidFill>
              </a:rPr>
              <a:t> </a:t>
            </a:r>
            <a:r>
              <a:rPr lang="bg-BG" altLang="bg-BG" sz="2800" b="0" dirty="0" err="1">
                <a:solidFill>
                  <a:schemeClr val="accent4">
                    <a:lumMod val="10000"/>
                  </a:schemeClr>
                </a:solidFill>
              </a:rPr>
              <a:t>boundaries</a:t>
            </a:r>
            <a:r>
              <a:rPr lang="bg-BG" altLang="bg-BG" sz="2800" b="0" dirty="0">
                <a:solidFill>
                  <a:schemeClr val="accent4">
                    <a:lumMod val="10000"/>
                  </a:schemeClr>
                </a:solidFill>
              </a:rPr>
              <a:t>. </a:t>
            </a:r>
            <a:endParaRPr lang="en-US" altLang="bg-BG" sz="2800" b="0" dirty="0" smtClean="0">
              <a:solidFill>
                <a:schemeClr val="accent4">
                  <a:lumMod val="10000"/>
                </a:schemeClr>
              </a:solidFill>
            </a:endParaRPr>
          </a:p>
          <a:p>
            <a:pPr>
              <a:buClr>
                <a:srgbClr val="FFFF66"/>
              </a:buClr>
            </a:pPr>
            <a:r>
              <a:rPr lang="bg-BG" altLang="bg-BG" sz="2800" b="0" dirty="0" err="1" smtClean="0">
                <a:solidFill>
                  <a:schemeClr val="accent4">
                    <a:lumMod val="10000"/>
                  </a:schemeClr>
                </a:solidFill>
              </a:rPr>
              <a:t>So</a:t>
            </a:r>
            <a:r>
              <a:rPr lang="bg-BG" altLang="bg-BG" sz="2800" b="0" dirty="0" smtClean="0">
                <a:solidFill>
                  <a:schemeClr val="accent4">
                    <a:lumMod val="10000"/>
                  </a:schemeClr>
                </a:solidFill>
              </a:rPr>
              <a:t> </a:t>
            </a:r>
            <a:r>
              <a:rPr lang="bg-BG" altLang="bg-BG" sz="2800" b="0" dirty="0" err="1">
                <a:solidFill>
                  <a:schemeClr val="accent4">
                    <a:lumMod val="10000"/>
                  </a:schemeClr>
                </a:solidFill>
              </a:rPr>
              <a:t>are</a:t>
            </a:r>
            <a:r>
              <a:rPr lang="bg-BG" altLang="bg-BG" sz="2800" b="0" dirty="0">
                <a:solidFill>
                  <a:schemeClr val="accent4">
                    <a:lumMod val="10000"/>
                  </a:schemeClr>
                </a:solidFill>
              </a:rPr>
              <a:t> </a:t>
            </a:r>
            <a:r>
              <a:rPr lang="bg-BG" altLang="bg-BG" sz="2800" b="0" dirty="0" err="1">
                <a:solidFill>
                  <a:schemeClr val="accent4">
                    <a:lumMod val="10000"/>
                  </a:schemeClr>
                </a:solidFill>
              </a:rPr>
              <a:t>actions</a:t>
            </a:r>
            <a:r>
              <a:rPr lang="bg-BG" altLang="bg-BG" sz="2800" b="0" dirty="0">
                <a:solidFill>
                  <a:schemeClr val="accent4">
                    <a:lumMod val="10000"/>
                  </a:schemeClr>
                </a:solidFill>
              </a:rPr>
              <a:t> </a:t>
            </a:r>
            <a:r>
              <a:rPr lang="bg-BG" altLang="bg-BG" sz="2800" b="0" dirty="0" err="1">
                <a:solidFill>
                  <a:schemeClr val="accent4">
                    <a:lumMod val="10000"/>
                  </a:schemeClr>
                </a:solidFill>
              </a:rPr>
              <a:t>by</a:t>
            </a:r>
            <a:r>
              <a:rPr lang="bg-BG" altLang="bg-BG" sz="2800" b="0" dirty="0">
                <a:solidFill>
                  <a:schemeClr val="accent4">
                    <a:lumMod val="10000"/>
                  </a:schemeClr>
                </a:solidFill>
              </a:rPr>
              <a:t> </a:t>
            </a:r>
            <a:r>
              <a:rPr lang="bg-BG" altLang="bg-BG" sz="2800" b="0" dirty="0" err="1">
                <a:solidFill>
                  <a:schemeClr val="accent4">
                    <a:lumMod val="10000"/>
                  </a:schemeClr>
                </a:solidFill>
              </a:rPr>
              <a:t>traditional</a:t>
            </a:r>
            <a:r>
              <a:rPr lang="bg-BG" altLang="bg-BG" sz="2800" b="0" dirty="0">
                <a:solidFill>
                  <a:schemeClr val="accent4">
                    <a:lumMod val="10000"/>
                  </a:schemeClr>
                </a:solidFill>
              </a:rPr>
              <a:t> </a:t>
            </a:r>
            <a:r>
              <a:rPr lang="bg-BG" altLang="bg-BG" sz="2800" b="0" dirty="0" err="1">
                <a:solidFill>
                  <a:schemeClr val="accent4">
                    <a:lumMod val="10000"/>
                  </a:schemeClr>
                </a:solidFill>
              </a:rPr>
              <a:t>healers</a:t>
            </a:r>
            <a:r>
              <a:rPr lang="bg-BG" altLang="bg-BG" sz="2800" b="0" dirty="0">
                <a:solidFill>
                  <a:schemeClr val="accent4">
                    <a:lumMod val="10000"/>
                  </a:schemeClr>
                </a:solidFill>
              </a:rPr>
              <a:t>, </a:t>
            </a:r>
            <a:r>
              <a:rPr lang="bg-BG" altLang="bg-BG" sz="2800" b="0" dirty="0" err="1">
                <a:solidFill>
                  <a:schemeClr val="accent4">
                    <a:lumMod val="10000"/>
                  </a:schemeClr>
                </a:solidFill>
              </a:rPr>
              <a:t>and</a:t>
            </a:r>
            <a:r>
              <a:rPr lang="bg-BG" altLang="bg-BG" sz="2800" b="0" dirty="0">
                <a:solidFill>
                  <a:schemeClr val="accent4">
                    <a:lumMod val="10000"/>
                  </a:schemeClr>
                </a:solidFill>
              </a:rPr>
              <a:t> </a:t>
            </a:r>
            <a:r>
              <a:rPr lang="bg-BG" altLang="bg-BG" sz="2800" b="0" dirty="0" err="1">
                <a:solidFill>
                  <a:schemeClr val="accent4">
                    <a:lumMod val="10000"/>
                  </a:schemeClr>
                </a:solidFill>
              </a:rPr>
              <a:t>all</a:t>
            </a:r>
            <a:r>
              <a:rPr lang="bg-BG" altLang="bg-BG" sz="2800" b="0" dirty="0">
                <a:solidFill>
                  <a:schemeClr val="accent4">
                    <a:lumMod val="10000"/>
                  </a:schemeClr>
                </a:solidFill>
              </a:rPr>
              <a:t> </a:t>
            </a:r>
            <a:r>
              <a:rPr lang="bg-BG" altLang="bg-BG" sz="2800" b="0" dirty="0" err="1">
                <a:solidFill>
                  <a:schemeClr val="accent4">
                    <a:lumMod val="10000"/>
                  </a:schemeClr>
                </a:solidFill>
              </a:rPr>
              <a:t>use</a:t>
            </a:r>
            <a:r>
              <a:rPr lang="bg-BG" altLang="bg-BG" sz="2800" b="0" dirty="0">
                <a:solidFill>
                  <a:schemeClr val="accent4">
                    <a:lumMod val="10000"/>
                  </a:schemeClr>
                </a:solidFill>
              </a:rPr>
              <a:t> of</a:t>
            </a:r>
            <a:r>
              <a:rPr lang="en-US" altLang="bg-BG" sz="2800" b="0" dirty="0">
                <a:solidFill>
                  <a:schemeClr val="accent4">
                    <a:lumMod val="10000"/>
                  </a:schemeClr>
                </a:solidFill>
              </a:rPr>
              <a:t> </a:t>
            </a:r>
            <a:r>
              <a:rPr lang="bg-BG" altLang="bg-BG" sz="2800" b="0" dirty="0" err="1">
                <a:solidFill>
                  <a:schemeClr val="accent4">
                    <a:lumMod val="10000"/>
                  </a:schemeClr>
                </a:solidFill>
              </a:rPr>
              <a:t>medication</a:t>
            </a:r>
            <a:r>
              <a:rPr lang="bg-BG" altLang="bg-BG" sz="2800" b="0" dirty="0">
                <a:solidFill>
                  <a:schemeClr val="accent4">
                    <a:lumMod val="10000"/>
                  </a:schemeClr>
                </a:solidFill>
              </a:rPr>
              <a:t>, </a:t>
            </a:r>
            <a:r>
              <a:rPr lang="bg-BG" altLang="bg-BG" sz="2800" b="0" dirty="0" err="1">
                <a:solidFill>
                  <a:schemeClr val="accent4">
                    <a:lumMod val="10000"/>
                  </a:schemeClr>
                </a:solidFill>
              </a:rPr>
              <a:t>whether</a:t>
            </a:r>
            <a:r>
              <a:rPr lang="bg-BG" altLang="bg-BG" sz="2800" b="0" dirty="0">
                <a:solidFill>
                  <a:schemeClr val="accent4">
                    <a:lumMod val="10000"/>
                  </a:schemeClr>
                </a:solidFill>
              </a:rPr>
              <a:t> </a:t>
            </a:r>
            <a:r>
              <a:rPr lang="bg-BG" altLang="bg-BG" sz="2800" b="0" dirty="0" err="1">
                <a:solidFill>
                  <a:schemeClr val="accent4">
                    <a:lumMod val="10000"/>
                  </a:schemeClr>
                </a:solidFill>
              </a:rPr>
              <a:t>prescribed</a:t>
            </a:r>
            <a:r>
              <a:rPr lang="bg-BG" altLang="bg-BG" sz="2800" b="0" dirty="0">
                <a:solidFill>
                  <a:schemeClr val="accent4">
                    <a:lumMod val="10000"/>
                  </a:schemeClr>
                </a:solidFill>
              </a:rPr>
              <a:t> </a:t>
            </a:r>
            <a:r>
              <a:rPr lang="bg-BG" altLang="bg-BG" sz="2800" b="0" dirty="0" err="1">
                <a:solidFill>
                  <a:schemeClr val="accent4">
                    <a:lumMod val="10000"/>
                  </a:schemeClr>
                </a:solidFill>
              </a:rPr>
              <a:t>by</a:t>
            </a:r>
            <a:r>
              <a:rPr lang="bg-BG" altLang="bg-BG" sz="2800" b="0" dirty="0">
                <a:solidFill>
                  <a:schemeClr val="accent4">
                    <a:lumMod val="10000"/>
                  </a:schemeClr>
                </a:solidFill>
              </a:rPr>
              <a:t> a </a:t>
            </a:r>
            <a:r>
              <a:rPr lang="bg-BG" altLang="bg-BG" sz="2800" b="0" dirty="0" err="1">
                <a:solidFill>
                  <a:schemeClr val="accent4">
                    <a:lumMod val="10000"/>
                  </a:schemeClr>
                </a:solidFill>
              </a:rPr>
              <a:t>provider</a:t>
            </a:r>
            <a:r>
              <a:rPr lang="bg-BG" altLang="bg-BG" sz="2800" b="0" dirty="0">
                <a:solidFill>
                  <a:schemeClr val="accent4">
                    <a:lumMod val="10000"/>
                  </a:schemeClr>
                </a:solidFill>
              </a:rPr>
              <a:t> </a:t>
            </a:r>
            <a:r>
              <a:rPr lang="bg-BG" altLang="bg-BG" sz="2800" b="0" dirty="0" err="1">
                <a:solidFill>
                  <a:schemeClr val="accent4">
                    <a:lumMod val="10000"/>
                  </a:schemeClr>
                </a:solidFill>
              </a:rPr>
              <a:t>or</a:t>
            </a:r>
            <a:r>
              <a:rPr lang="bg-BG" altLang="bg-BG" sz="2800" b="0" dirty="0">
                <a:solidFill>
                  <a:schemeClr val="accent4">
                    <a:lumMod val="10000"/>
                  </a:schemeClr>
                </a:solidFill>
              </a:rPr>
              <a:t> </a:t>
            </a:r>
            <a:r>
              <a:rPr lang="bg-BG" altLang="bg-BG" sz="2800" b="0" dirty="0" err="1">
                <a:solidFill>
                  <a:schemeClr val="accent4">
                    <a:lumMod val="10000"/>
                  </a:schemeClr>
                </a:solidFill>
              </a:rPr>
              <a:t>not</a:t>
            </a:r>
            <a:r>
              <a:rPr lang="bg-BG" altLang="bg-BG" sz="2800" b="0" dirty="0">
                <a:solidFill>
                  <a:schemeClr val="accent4">
                    <a:lumMod val="10000"/>
                  </a:schemeClr>
                </a:solidFill>
              </a:rPr>
              <a:t>. </a:t>
            </a:r>
            <a:endParaRPr lang="en-US" altLang="bg-BG" sz="2800" b="0" dirty="0" smtClean="0">
              <a:solidFill>
                <a:schemeClr val="accent4">
                  <a:lumMod val="10000"/>
                </a:schemeClr>
              </a:solidFill>
            </a:endParaRPr>
          </a:p>
          <a:p>
            <a:pPr>
              <a:buClr>
                <a:srgbClr val="FFFF66"/>
              </a:buClr>
            </a:pPr>
            <a:r>
              <a:rPr lang="bg-BG" altLang="bg-BG" sz="2800" b="0" dirty="0" err="1" smtClean="0">
                <a:solidFill>
                  <a:schemeClr val="accent4">
                    <a:lumMod val="10000"/>
                  </a:schemeClr>
                </a:solidFill>
              </a:rPr>
              <a:t>So</a:t>
            </a:r>
            <a:r>
              <a:rPr lang="bg-BG" altLang="bg-BG" sz="2800" b="0" dirty="0" smtClean="0">
                <a:solidFill>
                  <a:schemeClr val="accent4">
                    <a:lumMod val="10000"/>
                  </a:schemeClr>
                </a:solidFill>
              </a:rPr>
              <a:t> </a:t>
            </a:r>
            <a:r>
              <a:rPr lang="bg-BG" altLang="bg-BG" sz="2800" b="0" dirty="0">
                <a:solidFill>
                  <a:schemeClr val="accent4">
                    <a:lumMod val="10000"/>
                  </a:schemeClr>
                </a:solidFill>
              </a:rPr>
              <a:t>is </a:t>
            </a:r>
            <a:r>
              <a:rPr lang="bg-BG" altLang="bg-BG" sz="2800" b="0" dirty="0" err="1">
                <a:solidFill>
                  <a:schemeClr val="accent4">
                    <a:lumMod val="10000"/>
                  </a:schemeClr>
                </a:solidFill>
              </a:rPr>
              <a:t>home</a:t>
            </a:r>
            <a:r>
              <a:rPr lang="bg-BG" altLang="bg-BG" sz="2800" b="0" dirty="0">
                <a:solidFill>
                  <a:schemeClr val="accent4">
                    <a:lumMod val="10000"/>
                  </a:schemeClr>
                </a:solidFill>
              </a:rPr>
              <a:t> </a:t>
            </a:r>
            <a:r>
              <a:rPr lang="bg-BG" altLang="bg-BG" sz="2800" b="0" dirty="0" err="1">
                <a:solidFill>
                  <a:schemeClr val="accent4">
                    <a:lumMod val="10000"/>
                  </a:schemeClr>
                </a:solidFill>
              </a:rPr>
              <a:t>care</a:t>
            </a:r>
            <a:r>
              <a:rPr lang="bg-BG" altLang="bg-BG" sz="2800" b="0" dirty="0">
                <a:solidFill>
                  <a:schemeClr val="accent4">
                    <a:lumMod val="10000"/>
                  </a:schemeClr>
                </a:solidFill>
              </a:rPr>
              <a:t> of the </a:t>
            </a:r>
            <a:r>
              <a:rPr lang="bg-BG" altLang="bg-BG" sz="2800" b="0" dirty="0" err="1">
                <a:solidFill>
                  <a:schemeClr val="accent4">
                    <a:lumMod val="10000"/>
                  </a:schemeClr>
                </a:solidFill>
              </a:rPr>
              <a:t>sick</a:t>
            </a:r>
            <a:r>
              <a:rPr lang="bg-BG" altLang="bg-BG" sz="2800" b="0" dirty="0">
                <a:solidFill>
                  <a:schemeClr val="accent4">
                    <a:lumMod val="10000"/>
                  </a:schemeClr>
                </a:solidFill>
              </a:rPr>
              <a:t>, </a:t>
            </a:r>
            <a:r>
              <a:rPr lang="bg-BG" altLang="bg-BG" sz="2800" b="0" dirty="0" err="1">
                <a:solidFill>
                  <a:schemeClr val="accent4">
                    <a:lumMod val="10000"/>
                  </a:schemeClr>
                </a:solidFill>
              </a:rPr>
              <a:t>which</a:t>
            </a:r>
            <a:r>
              <a:rPr lang="bg-BG" altLang="bg-BG" sz="2800" b="0" dirty="0">
                <a:solidFill>
                  <a:schemeClr val="accent4">
                    <a:lumMod val="10000"/>
                  </a:schemeClr>
                </a:solidFill>
              </a:rPr>
              <a:t> is</a:t>
            </a:r>
            <a:r>
              <a:rPr lang="en-US" altLang="bg-BG" sz="2800" b="0" dirty="0">
                <a:solidFill>
                  <a:schemeClr val="accent4">
                    <a:lumMod val="10000"/>
                  </a:schemeClr>
                </a:solidFill>
              </a:rPr>
              <a:t> </a:t>
            </a:r>
            <a:r>
              <a:rPr lang="bg-BG" altLang="bg-BG" sz="2800" b="0" dirty="0" err="1">
                <a:solidFill>
                  <a:schemeClr val="accent4">
                    <a:lumMod val="10000"/>
                  </a:schemeClr>
                </a:solidFill>
              </a:rPr>
              <a:t>how</a:t>
            </a:r>
            <a:r>
              <a:rPr lang="bg-BG" altLang="bg-BG" sz="2800" b="0" dirty="0">
                <a:solidFill>
                  <a:schemeClr val="accent4">
                    <a:lumMod val="10000"/>
                  </a:schemeClr>
                </a:solidFill>
              </a:rPr>
              <a:t> </a:t>
            </a:r>
            <a:r>
              <a:rPr lang="bg-BG" altLang="bg-BG" sz="2800" b="0" dirty="0" err="1">
                <a:solidFill>
                  <a:schemeClr val="accent4">
                    <a:lumMod val="10000"/>
                  </a:schemeClr>
                </a:solidFill>
              </a:rPr>
              <a:t>somewhere</a:t>
            </a:r>
            <a:r>
              <a:rPr lang="bg-BG" altLang="bg-BG" sz="2800" b="0" dirty="0">
                <a:solidFill>
                  <a:schemeClr val="accent4">
                    <a:lumMod val="10000"/>
                  </a:schemeClr>
                </a:solidFill>
              </a:rPr>
              <a:t> </a:t>
            </a:r>
            <a:r>
              <a:rPr lang="bg-BG" altLang="bg-BG" sz="2800" b="0" dirty="0" err="1">
                <a:solidFill>
                  <a:schemeClr val="accent4">
                    <a:lumMod val="10000"/>
                  </a:schemeClr>
                </a:solidFill>
              </a:rPr>
              <a:t>between</a:t>
            </a:r>
            <a:r>
              <a:rPr lang="bg-BG" altLang="bg-BG" sz="2800" b="0" dirty="0">
                <a:solidFill>
                  <a:schemeClr val="accent4">
                    <a:lumMod val="10000"/>
                  </a:schemeClr>
                </a:solidFill>
              </a:rPr>
              <a:t> 70% </a:t>
            </a:r>
            <a:r>
              <a:rPr lang="bg-BG" altLang="bg-BG" sz="2800" b="0" dirty="0" err="1">
                <a:solidFill>
                  <a:schemeClr val="accent4">
                    <a:lumMod val="10000"/>
                  </a:schemeClr>
                </a:solidFill>
              </a:rPr>
              <a:t>and</a:t>
            </a:r>
            <a:r>
              <a:rPr lang="bg-BG" altLang="bg-BG" sz="2800" b="0" dirty="0">
                <a:solidFill>
                  <a:schemeClr val="accent4">
                    <a:lumMod val="10000"/>
                  </a:schemeClr>
                </a:solidFill>
              </a:rPr>
              <a:t> 90% of </a:t>
            </a:r>
            <a:r>
              <a:rPr lang="bg-BG" altLang="bg-BG" sz="2800" b="0" dirty="0" err="1">
                <a:solidFill>
                  <a:schemeClr val="accent4">
                    <a:lumMod val="10000"/>
                  </a:schemeClr>
                </a:solidFill>
              </a:rPr>
              <a:t>all</a:t>
            </a:r>
            <a:r>
              <a:rPr lang="bg-BG" altLang="bg-BG" sz="2800" b="0" dirty="0">
                <a:solidFill>
                  <a:schemeClr val="accent4">
                    <a:lumMod val="10000"/>
                  </a:schemeClr>
                </a:solidFill>
              </a:rPr>
              <a:t> </a:t>
            </a:r>
            <a:r>
              <a:rPr lang="bg-BG" altLang="bg-BG" sz="2800" b="0" dirty="0" err="1">
                <a:solidFill>
                  <a:schemeClr val="accent4">
                    <a:lumMod val="10000"/>
                  </a:schemeClr>
                </a:solidFill>
              </a:rPr>
              <a:t>sickness</a:t>
            </a:r>
            <a:r>
              <a:rPr lang="bg-BG" altLang="bg-BG" sz="2800" b="0" dirty="0">
                <a:solidFill>
                  <a:schemeClr val="accent4">
                    <a:lumMod val="10000"/>
                  </a:schemeClr>
                </a:solidFill>
              </a:rPr>
              <a:t> is </a:t>
            </a:r>
            <a:r>
              <a:rPr lang="bg-BG" altLang="bg-BG" sz="2800" b="0" dirty="0" err="1">
                <a:solidFill>
                  <a:schemeClr val="accent4">
                    <a:lumMod val="10000"/>
                  </a:schemeClr>
                </a:solidFill>
              </a:rPr>
              <a:t>managed</a:t>
            </a:r>
            <a:r>
              <a:rPr lang="bg-BG" altLang="bg-BG" sz="2800" b="0" dirty="0">
                <a:solidFill>
                  <a:schemeClr val="accent4">
                    <a:lumMod val="10000"/>
                  </a:schemeClr>
                </a:solidFill>
              </a:rPr>
              <a:t>. </a:t>
            </a:r>
            <a:endParaRPr lang="en-US" altLang="bg-BG" sz="2800" b="0" dirty="0" smtClean="0">
              <a:solidFill>
                <a:schemeClr val="accent4">
                  <a:lumMod val="10000"/>
                </a:schemeClr>
              </a:solidFill>
            </a:endParaRPr>
          </a:p>
          <a:p>
            <a:pPr>
              <a:buClr>
                <a:srgbClr val="FFFF66"/>
              </a:buClr>
            </a:pPr>
            <a:r>
              <a:rPr lang="bg-BG" altLang="bg-BG" sz="2800" b="0" dirty="0" err="1" smtClean="0">
                <a:solidFill>
                  <a:schemeClr val="accent4">
                    <a:lumMod val="10000"/>
                  </a:schemeClr>
                </a:solidFill>
              </a:rPr>
              <a:t>Such</a:t>
            </a:r>
            <a:r>
              <a:rPr lang="bg-BG" altLang="bg-BG" sz="2800" b="0" dirty="0" smtClean="0">
                <a:solidFill>
                  <a:schemeClr val="accent4">
                    <a:lumMod val="10000"/>
                  </a:schemeClr>
                </a:solidFill>
              </a:rPr>
              <a:t> </a:t>
            </a:r>
            <a:r>
              <a:rPr lang="bg-BG" altLang="bg-BG" sz="2800" b="0" dirty="0" err="1">
                <a:solidFill>
                  <a:schemeClr val="accent4">
                    <a:lumMod val="10000"/>
                  </a:schemeClr>
                </a:solidFill>
              </a:rPr>
              <a:t>traditional</a:t>
            </a:r>
            <a:r>
              <a:rPr lang="en-US" altLang="bg-BG" sz="2800" b="0" dirty="0">
                <a:solidFill>
                  <a:schemeClr val="accent4">
                    <a:lumMod val="10000"/>
                  </a:schemeClr>
                </a:solidFill>
              </a:rPr>
              <a:t> </a:t>
            </a:r>
            <a:r>
              <a:rPr lang="bg-BG" altLang="bg-BG" sz="2800" b="0" dirty="0" err="1">
                <a:solidFill>
                  <a:schemeClr val="accent4">
                    <a:lumMod val="10000"/>
                  </a:schemeClr>
                </a:solidFill>
              </a:rPr>
              <a:t>public</a:t>
            </a:r>
            <a:r>
              <a:rPr lang="bg-BG" altLang="bg-BG" sz="2800" b="0" dirty="0">
                <a:solidFill>
                  <a:schemeClr val="accent4">
                    <a:lumMod val="10000"/>
                  </a:schemeClr>
                </a:solidFill>
              </a:rPr>
              <a:t> </a:t>
            </a:r>
            <a:r>
              <a:rPr lang="bg-BG" altLang="bg-BG" sz="2800" b="0" dirty="0" err="1">
                <a:solidFill>
                  <a:schemeClr val="accent4">
                    <a:lumMod val="10000"/>
                  </a:schemeClr>
                </a:solidFill>
              </a:rPr>
              <a:t>health</a:t>
            </a:r>
            <a:r>
              <a:rPr lang="bg-BG" altLang="bg-BG" sz="2800" b="0" dirty="0">
                <a:solidFill>
                  <a:schemeClr val="accent4">
                    <a:lumMod val="10000"/>
                  </a:schemeClr>
                </a:solidFill>
              </a:rPr>
              <a:t> </a:t>
            </a:r>
            <a:r>
              <a:rPr lang="bg-BG" altLang="bg-BG" sz="2800" b="0" dirty="0" err="1">
                <a:solidFill>
                  <a:schemeClr val="accent4">
                    <a:lumMod val="10000"/>
                  </a:schemeClr>
                </a:solidFill>
              </a:rPr>
              <a:t>activities</a:t>
            </a:r>
            <a:r>
              <a:rPr lang="bg-BG" altLang="bg-BG" sz="2800" b="0" dirty="0">
                <a:solidFill>
                  <a:schemeClr val="accent4">
                    <a:lumMod val="10000"/>
                  </a:schemeClr>
                </a:solidFill>
              </a:rPr>
              <a:t> </a:t>
            </a:r>
            <a:r>
              <a:rPr lang="bg-BG" altLang="bg-BG" sz="2800" b="0" dirty="0" err="1">
                <a:solidFill>
                  <a:schemeClr val="accent4">
                    <a:lumMod val="10000"/>
                  </a:schemeClr>
                </a:solidFill>
              </a:rPr>
              <a:t>as</a:t>
            </a:r>
            <a:r>
              <a:rPr lang="bg-BG" altLang="bg-BG" sz="2800" b="0" dirty="0">
                <a:solidFill>
                  <a:schemeClr val="accent4">
                    <a:lumMod val="10000"/>
                  </a:schemeClr>
                </a:solidFill>
              </a:rPr>
              <a:t> </a:t>
            </a:r>
            <a:r>
              <a:rPr lang="bg-BG" altLang="bg-BG" sz="2800" b="0" dirty="0" err="1">
                <a:solidFill>
                  <a:schemeClr val="accent4">
                    <a:lumMod val="10000"/>
                  </a:schemeClr>
                </a:solidFill>
              </a:rPr>
              <a:t>health</a:t>
            </a:r>
            <a:r>
              <a:rPr lang="bg-BG" altLang="bg-BG" sz="2800" b="0" dirty="0">
                <a:solidFill>
                  <a:schemeClr val="accent4">
                    <a:lumMod val="10000"/>
                  </a:schemeClr>
                </a:solidFill>
              </a:rPr>
              <a:t> </a:t>
            </a:r>
            <a:r>
              <a:rPr lang="bg-BG" altLang="bg-BG" sz="2800" b="0" dirty="0" err="1">
                <a:solidFill>
                  <a:schemeClr val="accent4">
                    <a:lumMod val="10000"/>
                  </a:schemeClr>
                </a:solidFill>
              </a:rPr>
              <a:t>promotion</a:t>
            </a:r>
            <a:r>
              <a:rPr lang="bg-BG" altLang="bg-BG" sz="2800" b="0" dirty="0">
                <a:solidFill>
                  <a:schemeClr val="accent4">
                    <a:lumMod val="10000"/>
                  </a:schemeClr>
                </a:solidFill>
              </a:rPr>
              <a:t> </a:t>
            </a:r>
            <a:r>
              <a:rPr lang="bg-BG" altLang="bg-BG" sz="2800" b="0" dirty="0" err="1">
                <a:solidFill>
                  <a:schemeClr val="accent4">
                    <a:lumMod val="10000"/>
                  </a:schemeClr>
                </a:solidFill>
              </a:rPr>
              <a:t>and</a:t>
            </a:r>
            <a:r>
              <a:rPr lang="bg-BG" altLang="bg-BG" sz="2800" b="0" dirty="0">
                <a:solidFill>
                  <a:schemeClr val="accent4">
                    <a:lumMod val="10000"/>
                  </a:schemeClr>
                </a:solidFill>
              </a:rPr>
              <a:t> </a:t>
            </a:r>
            <a:r>
              <a:rPr lang="bg-BG" altLang="bg-BG" sz="2800" b="0" dirty="0" err="1">
                <a:solidFill>
                  <a:schemeClr val="accent4">
                    <a:lumMod val="10000"/>
                  </a:schemeClr>
                </a:solidFill>
              </a:rPr>
              <a:t>disease</a:t>
            </a:r>
            <a:r>
              <a:rPr lang="bg-BG" altLang="bg-BG" sz="2800" b="0" dirty="0">
                <a:solidFill>
                  <a:schemeClr val="accent4">
                    <a:lumMod val="10000"/>
                  </a:schemeClr>
                </a:solidFill>
              </a:rPr>
              <a:t> </a:t>
            </a:r>
            <a:r>
              <a:rPr lang="bg-BG" altLang="bg-BG" sz="2800" b="0" dirty="0" err="1">
                <a:solidFill>
                  <a:schemeClr val="accent4">
                    <a:lumMod val="10000"/>
                  </a:schemeClr>
                </a:solidFill>
              </a:rPr>
              <a:t>prevention</a:t>
            </a:r>
            <a:r>
              <a:rPr lang="bg-BG" altLang="bg-BG" sz="2800" b="0" dirty="0">
                <a:solidFill>
                  <a:schemeClr val="accent4">
                    <a:lumMod val="10000"/>
                  </a:schemeClr>
                </a:solidFill>
              </a:rPr>
              <a:t>, </a:t>
            </a:r>
            <a:r>
              <a:rPr lang="bg-BG" altLang="bg-BG" sz="2800" b="0" dirty="0" err="1">
                <a:solidFill>
                  <a:schemeClr val="accent4">
                    <a:lumMod val="10000"/>
                  </a:schemeClr>
                </a:solidFill>
              </a:rPr>
              <a:t>and</a:t>
            </a:r>
            <a:r>
              <a:rPr lang="bg-BG" altLang="bg-BG" sz="2800" b="0" dirty="0">
                <a:solidFill>
                  <a:schemeClr val="accent4">
                    <a:lumMod val="10000"/>
                  </a:schemeClr>
                </a:solidFill>
              </a:rPr>
              <a:t> other </a:t>
            </a:r>
            <a:r>
              <a:rPr lang="bg-BG" altLang="bg-BG" sz="2800" b="0" dirty="0" err="1">
                <a:solidFill>
                  <a:schemeClr val="accent4">
                    <a:lumMod val="10000"/>
                  </a:schemeClr>
                </a:solidFill>
              </a:rPr>
              <a:t>healthenhancing</a:t>
            </a:r>
            <a:r>
              <a:rPr lang="en-US" altLang="bg-BG" sz="2800" b="0" dirty="0">
                <a:solidFill>
                  <a:schemeClr val="accent4">
                    <a:lumMod val="10000"/>
                  </a:schemeClr>
                </a:solidFill>
              </a:rPr>
              <a:t> </a:t>
            </a:r>
            <a:r>
              <a:rPr lang="bg-BG" altLang="bg-BG" sz="2800" b="0" dirty="0" err="1">
                <a:solidFill>
                  <a:schemeClr val="accent4">
                    <a:lumMod val="10000"/>
                  </a:schemeClr>
                </a:solidFill>
              </a:rPr>
              <a:t>interventions</a:t>
            </a:r>
            <a:r>
              <a:rPr lang="bg-BG" altLang="bg-BG" sz="2800" b="0" dirty="0">
                <a:solidFill>
                  <a:schemeClr val="accent4">
                    <a:lumMod val="10000"/>
                  </a:schemeClr>
                </a:solidFill>
              </a:rPr>
              <a:t> </a:t>
            </a:r>
            <a:r>
              <a:rPr lang="bg-BG" altLang="bg-BG" sz="2800" b="0" dirty="0" err="1">
                <a:solidFill>
                  <a:schemeClr val="accent4">
                    <a:lumMod val="10000"/>
                  </a:schemeClr>
                </a:solidFill>
              </a:rPr>
              <a:t>like</a:t>
            </a:r>
            <a:r>
              <a:rPr lang="bg-BG" altLang="bg-BG" sz="2800" b="0" dirty="0">
                <a:solidFill>
                  <a:schemeClr val="accent4">
                    <a:lumMod val="10000"/>
                  </a:schemeClr>
                </a:solidFill>
              </a:rPr>
              <a:t> </a:t>
            </a:r>
            <a:r>
              <a:rPr lang="bg-BG" altLang="bg-BG" sz="2800" b="0" dirty="0" err="1">
                <a:solidFill>
                  <a:schemeClr val="accent4">
                    <a:lumMod val="10000"/>
                  </a:schemeClr>
                </a:solidFill>
              </a:rPr>
              <a:t>road</a:t>
            </a:r>
            <a:r>
              <a:rPr lang="bg-BG" altLang="bg-BG" sz="2800" b="0" dirty="0">
                <a:solidFill>
                  <a:schemeClr val="accent4">
                    <a:lumMod val="10000"/>
                  </a:schemeClr>
                </a:solidFill>
              </a:rPr>
              <a:t> </a:t>
            </a:r>
            <a:r>
              <a:rPr lang="bg-BG" altLang="bg-BG" sz="2800" b="0" dirty="0" err="1">
                <a:solidFill>
                  <a:schemeClr val="accent4">
                    <a:lumMod val="10000"/>
                  </a:schemeClr>
                </a:solidFill>
              </a:rPr>
              <a:t>and</a:t>
            </a:r>
            <a:r>
              <a:rPr lang="bg-BG" altLang="bg-BG" sz="2800" b="0" dirty="0">
                <a:solidFill>
                  <a:schemeClr val="accent4">
                    <a:lumMod val="10000"/>
                  </a:schemeClr>
                </a:solidFill>
              </a:rPr>
              <a:t> </a:t>
            </a:r>
            <a:r>
              <a:rPr lang="bg-BG" altLang="bg-BG" sz="2800" b="0" dirty="0" err="1">
                <a:solidFill>
                  <a:schemeClr val="accent4">
                    <a:lumMod val="10000"/>
                  </a:schemeClr>
                </a:solidFill>
              </a:rPr>
              <a:t>environmental</a:t>
            </a:r>
            <a:r>
              <a:rPr lang="bg-BG" altLang="bg-BG" sz="2800" b="0" dirty="0">
                <a:solidFill>
                  <a:schemeClr val="accent4">
                    <a:lumMod val="10000"/>
                  </a:schemeClr>
                </a:solidFill>
              </a:rPr>
              <a:t> </a:t>
            </a:r>
            <a:r>
              <a:rPr lang="bg-BG" altLang="bg-BG" sz="2800" b="0" dirty="0" err="1">
                <a:solidFill>
                  <a:schemeClr val="accent4">
                    <a:lumMod val="10000"/>
                  </a:schemeClr>
                </a:solidFill>
              </a:rPr>
              <a:t>safety</a:t>
            </a:r>
            <a:r>
              <a:rPr lang="bg-BG" altLang="bg-BG" sz="2800" b="0" dirty="0">
                <a:solidFill>
                  <a:schemeClr val="accent4">
                    <a:lumMod val="10000"/>
                  </a:schemeClr>
                </a:solidFill>
              </a:rPr>
              <a:t> </a:t>
            </a:r>
            <a:r>
              <a:rPr lang="bg-BG" altLang="bg-BG" sz="2800" b="0" dirty="0" err="1">
                <a:solidFill>
                  <a:schemeClr val="accent4">
                    <a:lumMod val="10000"/>
                  </a:schemeClr>
                </a:solidFill>
              </a:rPr>
              <a:t>improvement</a:t>
            </a:r>
            <a:r>
              <a:rPr lang="bg-BG" altLang="bg-BG" sz="2800" b="0" dirty="0">
                <a:solidFill>
                  <a:schemeClr val="accent4">
                    <a:lumMod val="10000"/>
                  </a:schemeClr>
                </a:solidFill>
              </a:rPr>
              <a:t>, </a:t>
            </a:r>
            <a:r>
              <a:rPr lang="bg-BG" altLang="bg-BG" sz="2800" b="0" dirty="0" err="1">
                <a:solidFill>
                  <a:schemeClr val="accent4">
                    <a:lumMod val="10000"/>
                  </a:schemeClr>
                </a:solidFill>
              </a:rPr>
              <a:t>are</a:t>
            </a:r>
            <a:r>
              <a:rPr lang="bg-BG" altLang="bg-BG" sz="2800" b="0" dirty="0">
                <a:solidFill>
                  <a:schemeClr val="accent4">
                    <a:lumMod val="10000"/>
                  </a:schemeClr>
                </a:solidFill>
              </a:rPr>
              <a:t> </a:t>
            </a:r>
            <a:r>
              <a:rPr lang="bg-BG" altLang="bg-BG" sz="2800" b="0" dirty="0" err="1">
                <a:solidFill>
                  <a:schemeClr val="accent4">
                    <a:lumMod val="10000"/>
                  </a:schemeClr>
                </a:solidFill>
              </a:rPr>
              <a:t>also</a:t>
            </a:r>
            <a:r>
              <a:rPr lang="bg-BG" altLang="bg-BG" sz="2800" b="0" dirty="0">
                <a:solidFill>
                  <a:schemeClr val="accent4">
                    <a:lumMod val="10000"/>
                  </a:schemeClr>
                </a:solidFill>
              </a:rPr>
              <a:t> </a:t>
            </a:r>
            <a:r>
              <a:rPr lang="bg-BG" altLang="bg-BG" sz="2800" b="0" dirty="0" err="1">
                <a:solidFill>
                  <a:schemeClr val="accent4">
                    <a:lumMod val="10000"/>
                  </a:schemeClr>
                </a:solidFill>
              </a:rPr>
              <a:t>part</a:t>
            </a:r>
            <a:r>
              <a:rPr lang="bg-BG" altLang="bg-BG" sz="2800" b="0" dirty="0">
                <a:solidFill>
                  <a:schemeClr val="accent4">
                    <a:lumMod val="10000"/>
                  </a:schemeClr>
                </a:solidFill>
              </a:rPr>
              <a:t> of</a:t>
            </a:r>
            <a:r>
              <a:rPr lang="en-US" altLang="bg-BG" sz="2800" b="0" dirty="0">
                <a:solidFill>
                  <a:schemeClr val="accent4">
                    <a:lumMod val="10000"/>
                  </a:schemeClr>
                </a:solidFill>
              </a:rPr>
              <a:t> </a:t>
            </a:r>
            <a:r>
              <a:rPr lang="bg-BG" altLang="bg-BG" sz="2800" b="0" dirty="0">
                <a:solidFill>
                  <a:schemeClr val="accent4">
                    <a:lumMod val="10000"/>
                  </a:schemeClr>
                </a:solidFill>
              </a:rPr>
              <a:t>the </a:t>
            </a:r>
            <a:r>
              <a:rPr lang="en-US" altLang="bg-BG" sz="2800" b="0" dirty="0">
                <a:solidFill>
                  <a:schemeClr val="accent4">
                    <a:lumMod val="10000"/>
                  </a:schemeClr>
                </a:solidFill>
              </a:rPr>
              <a:t>health </a:t>
            </a:r>
            <a:r>
              <a:rPr lang="bg-BG" altLang="bg-BG" sz="2800" b="0" dirty="0" err="1">
                <a:solidFill>
                  <a:schemeClr val="accent4">
                    <a:lumMod val="10000"/>
                  </a:schemeClr>
                </a:solidFill>
              </a:rPr>
              <a:t>system</a:t>
            </a:r>
            <a:r>
              <a:rPr lang="bg-BG" altLang="bg-BG" sz="2800" b="0" dirty="0">
                <a:solidFill>
                  <a:schemeClr val="accent4">
                    <a:lumMod val="10000"/>
                  </a:schemeClr>
                </a:solidFill>
              </a:rPr>
              <a:t>. </a:t>
            </a:r>
          </a:p>
        </p:txBody>
      </p:sp>
    </p:spTree>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9FCDFF55-BC50-4BA5-8BBA-025801EBB442}" type="slidenum">
              <a:rPr lang="bg-BG" altLang="bg-BG"/>
              <a:pPr/>
              <a:t>60</a:t>
            </a:fld>
            <a:endParaRPr lang="bg-BG" altLang="bg-BG"/>
          </a:p>
        </p:txBody>
      </p:sp>
      <p:sp>
        <p:nvSpPr>
          <p:cNvPr id="111618" name="Rectangle 2"/>
          <p:cNvSpPr>
            <a:spLocks noGrp="1" noChangeArrowheads="1"/>
          </p:cNvSpPr>
          <p:nvPr>
            <p:ph type="title"/>
          </p:nvPr>
        </p:nvSpPr>
        <p:spPr/>
        <p:txBody>
          <a:bodyPr/>
          <a:lstStyle/>
          <a:p>
            <a:pPr algn="ctr"/>
            <a:r>
              <a:rPr lang="en-US" altLang="bg-BG">
                <a:solidFill>
                  <a:srgbClr val="C00000"/>
                </a:solidFill>
                <a:effectLst>
                  <a:outerShdw blurRad="38100" dist="38100" dir="2700000" algn="tl">
                    <a:srgbClr val="000000">
                      <a:alpha val="43137"/>
                    </a:srgbClr>
                  </a:outerShdw>
                </a:effectLst>
              </a:rPr>
              <a:t/>
            </a:r>
            <a:br>
              <a:rPr lang="en-US" altLang="bg-BG">
                <a:solidFill>
                  <a:srgbClr val="C00000"/>
                </a:solidFill>
                <a:effectLst>
                  <a:outerShdw blurRad="38100" dist="38100" dir="2700000" algn="tl">
                    <a:srgbClr val="000000">
                      <a:alpha val="43137"/>
                    </a:srgbClr>
                  </a:outerShdw>
                </a:effectLst>
              </a:rPr>
            </a:br>
            <a:r>
              <a:rPr lang="en-US" altLang="bg-BG">
                <a:solidFill>
                  <a:srgbClr val="C00000"/>
                </a:solidFill>
                <a:effectLst>
                  <a:outerShdw blurRad="38100" dist="38100" dir="2700000" algn="tl">
                    <a:srgbClr val="000000">
                      <a:alpha val="43137"/>
                    </a:srgbClr>
                  </a:outerShdw>
                </a:effectLst>
              </a:rPr>
              <a:t>LIBERAL PLURALIZM</a:t>
            </a:r>
            <a:br>
              <a:rPr lang="en-US" altLang="bg-BG">
                <a:solidFill>
                  <a:srgbClr val="C00000"/>
                </a:solidFill>
                <a:effectLst>
                  <a:outerShdw blurRad="38100" dist="38100" dir="2700000" algn="tl">
                    <a:srgbClr val="000000">
                      <a:alpha val="43137"/>
                    </a:srgbClr>
                  </a:outerShdw>
                </a:effectLst>
              </a:rPr>
            </a:br>
            <a:endParaRPr lang="bg-BG" altLang="bg-BG">
              <a:solidFill>
                <a:srgbClr val="C00000"/>
              </a:solidFill>
              <a:effectLst>
                <a:outerShdw blurRad="38100" dist="38100" dir="2700000" algn="tl">
                  <a:srgbClr val="000000">
                    <a:alpha val="43137"/>
                  </a:srgbClr>
                </a:outerShdw>
              </a:effectLst>
            </a:endParaRPr>
          </a:p>
        </p:txBody>
      </p:sp>
      <p:sp>
        <p:nvSpPr>
          <p:cNvPr id="111619" name="Rectangle 3"/>
          <p:cNvSpPr>
            <a:spLocks noGrp="1" noChangeArrowheads="1"/>
          </p:cNvSpPr>
          <p:nvPr>
            <p:ph type="body" idx="1"/>
          </p:nvPr>
        </p:nvSpPr>
        <p:spPr>
          <a:solidFill>
            <a:schemeClr val="tx1">
              <a:alpha val="50000"/>
            </a:schemeClr>
          </a:solidFill>
        </p:spPr>
        <p:txBody>
          <a:bodyPr/>
          <a:lstStyle/>
          <a:p>
            <a:pPr marL="609600" indent="-609600">
              <a:buFontTx/>
              <a:buNone/>
            </a:pPr>
            <a:r>
              <a:rPr lang="en-US" altLang="bg-BG" dirty="0">
                <a:solidFill>
                  <a:srgbClr val="CC0000"/>
                </a:solidFill>
              </a:rPr>
              <a:t>MEDICARE</a:t>
            </a:r>
            <a:r>
              <a:rPr lang="en-US" altLang="bg-BG" dirty="0"/>
              <a:t> </a:t>
            </a:r>
            <a:r>
              <a:rPr lang="en-US" altLang="bg-BG" dirty="0">
                <a:solidFill>
                  <a:schemeClr val="accent4">
                    <a:lumMod val="10000"/>
                  </a:schemeClr>
                </a:solidFill>
              </a:rPr>
              <a:t>is the nation’s largest health insurance program, which covers more than 37 million Americans. It was enacted in 1965 under Title XVIII of the Social Security Act.</a:t>
            </a:r>
          </a:p>
          <a:p>
            <a:pPr marL="609600" indent="-609600">
              <a:buFontTx/>
              <a:buNone/>
            </a:pPr>
            <a:r>
              <a:rPr lang="en-US" altLang="bg-BG" dirty="0">
                <a:solidFill>
                  <a:srgbClr val="CC0000"/>
                </a:solidFill>
              </a:rPr>
              <a:t>MEDICARE</a:t>
            </a:r>
            <a:r>
              <a:rPr lang="en-US" altLang="bg-BG" dirty="0"/>
              <a:t> </a:t>
            </a:r>
            <a:r>
              <a:rPr lang="en-US" altLang="bg-BG" dirty="0">
                <a:solidFill>
                  <a:schemeClr val="accent4">
                    <a:lumMod val="10000"/>
                  </a:schemeClr>
                </a:solidFill>
              </a:rPr>
              <a:t>provides insurance to:</a:t>
            </a:r>
          </a:p>
          <a:p>
            <a:pPr marL="609600" indent="-609600"/>
            <a:r>
              <a:rPr lang="en-US" altLang="bg-BG" dirty="0">
                <a:solidFill>
                  <a:schemeClr val="accent4">
                    <a:lumMod val="10000"/>
                  </a:schemeClr>
                </a:solidFill>
              </a:rPr>
              <a:t>people who are 65 years old;</a:t>
            </a:r>
          </a:p>
          <a:p>
            <a:pPr marL="609600" indent="-609600"/>
            <a:r>
              <a:rPr lang="en-US" altLang="bg-BG" dirty="0">
                <a:solidFill>
                  <a:schemeClr val="accent4">
                    <a:lumMod val="10000"/>
                  </a:schemeClr>
                </a:solidFill>
              </a:rPr>
              <a:t>people who are disabled;  </a:t>
            </a:r>
          </a:p>
          <a:p>
            <a:pPr marL="609600" indent="-609600"/>
            <a:r>
              <a:rPr lang="en-US" altLang="bg-BG" dirty="0">
                <a:solidFill>
                  <a:schemeClr val="accent4">
                    <a:lumMod val="10000"/>
                  </a:schemeClr>
                </a:solidFill>
              </a:rPr>
              <a:t>people with permanent kidney failure. </a:t>
            </a:r>
          </a:p>
        </p:txBody>
      </p:sp>
    </p:spTree>
    <p:extLst>
      <p:ext uri="{BB962C8B-B14F-4D97-AF65-F5344CB8AC3E}">
        <p14:creationId xmlns:p14="http://schemas.microsoft.com/office/powerpoint/2010/main" val="3387103578"/>
      </p:ext>
    </p:extLst>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1E37307C-8BD0-4C67-8E7B-CD0910423887}" type="slidenum">
              <a:rPr lang="bg-BG" altLang="bg-BG"/>
              <a:pPr/>
              <a:t>61</a:t>
            </a:fld>
            <a:endParaRPr lang="bg-BG" altLang="bg-BG"/>
          </a:p>
        </p:txBody>
      </p:sp>
      <p:sp>
        <p:nvSpPr>
          <p:cNvPr id="112642" name="Rectangle 2"/>
          <p:cNvSpPr>
            <a:spLocks noGrp="1" noChangeArrowheads="1"/>
          </p:cNvSpPr>
          <p:nvPr>
            <p:ph type="title"/>
          </p:nvPr>
        </p:nvSpPr>
        <p:spPr/>
        <p:txBody>
          <a:bodyPr/>
          <a:lstStyle/>
          <a:p>
            <a:pPr algn="ctr"/>
            <a:r>
              <a:rPr lang="en-US" altLang="bg-BG">
                <a:solidFill>
                  <a:srgbClr val="C00000"/>
                </a:solidFill>
                <a:effectLst>
                  <a:outerShdw blurRad="38100" dist="38100" dir="2700000" algn="tl">
                    <a:srgbClr val="000000">
                      <a:alpha val="43137"/>
                    </a:srgbClr>
                  </a:outerShdw>
                </a:effectLst>
              </a:rPr>
              <a:t/>
            </a:r>
            <a:br>
              <a:rPr lang="en-US" altLang="bg-BG">
                <a:solidFill>
                  <a:srgbClr val="C00000"/>
                </a:solidFill>
                <a:effectLst>
                  <a:outerShdw blurRad="38100" dist="38100" dir="2700000" algn="tl">
                    <a:srgbClr val="000000">
                      <a:alpha val="43137"/>
                    </a:srgbClr>
                  </a:outerShdw>
                </a:effectLst>
              </a:rPr>
            </a:br>
            <a:r>
              <a:rPr lang="en-US" altLang="bg-BG">
                <a:solidFill>
                  <a:srgbClr val="C00000"/>
                </a:solidFill>
                <a:effectLst>
                  <a:outerShdw blurRad="38100" dist="38100" dir="2700000" algn="tl">
                    <a:srgbClr val="000000">
                      <a:alpha val="43137"/>
                    </a:srgbClr>
                  </a:outerShdw>
                </a:effectLst>
              </a:rPr>
              <a:t>LIBERAL PLURALIZM</a:t>
            </a:r>
            <a:br>
              <a:rPr lang="en-US" altLang="bg-BG">
                <a:solidFill>
                  <a:srgbClr val="C00000"/>
                </a:solidFill>
                <a:effectLst>
                  <a:outerShdw blurRad="38100" dist="38100" dir="2700000" algn="tl">
                    <a:srgbClr val="000000">
                      <a:alpha val="43137"/>
                    </a:srgbClr>
                  </a:outerShdw>
                </a:effectLst>
              </a:rPr>
            </a:br>
            <a:endParaRPr lang="bg-BG" altLang="bg-BG">
              <a:solidFill>
                <a:srgbClr val="C00000"/>
              </a:solidFill>
              <a:effectLst>
                <a:outerShdw blurRad="38100" dist="38100" dir="2700000" algn="tl">
                  <a:srgbClr val="000000">
                    <a:alpha val="43137"/>
                  </a:srgbClr>
                </a:outerShdw>
              </a:effectLst>
            </a:endParaRPr>
          </a:p>
        </p:txBody>
      </p:sp>
      <p:sp>
        <p:nvSpPr>
          <p:cNvPr id="112643" name="Rectangle 3"/>
          <p:cNvSpPr>
            <a:spLocks noGrp="1" noChangeArrowheads="1"/>
          </p:cNvSpPr>
          <p:nvPr>
            <p:ph type="body" idx="1"/>
          </p:nvPr>
        </p:nvSpPr>
        <p:spPr>
          <a:solidFill>
            <a:schemeClr val="tx1">
              <a:alpha val="50000"/>
            </a:schemeClr>
          </a:solidFill>
        </p:spPr>
        <p:txBody>
          <a:bodyPr/>
          <a:lstStyle/>
          <a:p>
            <a:pPr marL="609600" indent="-609600">
              <a:buFontTx/>
              <a:buNone/>
            </a:pPr>
            <a:r>
              <a:rPr lang="en-US" altLang="bg-BG" dirty="0">
                <a:solidFill>
                  <a:srgbClr val="CC0000"/>
                </a:solidFill>
              </a:rPr>
              <a:t>MEDICARE</a:t>
            </a:r>
            <a:r>
              <a:rPr lang="en-US" altLang="bg-BG" sz="2800" dirty="0"/>
              <a:t> </a:t>
            </a:r>
            <a:r>
              <a:rPr lang="en-US" altLang="bg-BG" dirty="0">
                <a:solidFill>
                  <a:schemeClr val="accent4">
                    <a:lumMod val="10000"/>
                  </a:schemeClr>
                </a:solidFill>
              </a:rPr>
              <a:t>has two parts: </a:t>
            </a:r>
          </a:p>
          <a:p>
            <a:pPr marL="609600" indent="-609600"/>
            <a:r>
              <a:rPr lang="en-US" altLang="bg-BG" dirty="0">
                <a:solidFill>
                  <a:srgbClr val="CC0000"/>
                </a:solidFill>
              </a:rPr>
              <a:t>Medicare Part A:</a:t>
            </a:r>
            <a:r>
              <a:rPr lang="en-US" altLang="bg-BG" dirty="0">
                <a:solidFill>
                  <a:srgbClr val="333399"/>
                </a:solidFill>
              </a:rPr>
              <a:t> </a:t>
            </a:r>
            <a:r>
              <a:rPr lang="en-US" altLang="bg-BG" dirty="0">
                <a:solidFill>
                  <a:schemeClr val="accent4">
                    <a:lumMod val="10000"/>
                  </a:schemeClr>
                </a:solidFill>
              </a:rPr>
              <a:t>provides coverage of inpatient hospital services, skilled nursing facilities, home health services and hospital care.</a:t>
            </a:r>
          </a:p>
          <a:p>
            <a:pPr marL="609600" indent="-609600"/>
            <a:r>
              <a:rPr lang="en-US" altLang="bg-BG" dirty="0">
                <a:solidFill>
                  <a:srgbClr val="CC0000"/>
                </a:solidFill>
              </a:rPr>
              <a:t>Medicare Part B:</a:t>
            </a:r>
            <a:r>
              <a:rPr lang="en-US" altLang="bg-BG" dirty="0">
                <a:solidFill>
                  <a:srgbClr val="333399"/>
                </a:solidFill>
              </a:rPr>
              <a:t> </a:t>
            </a:r>
            <a:r>
              <a:rPr lang="en-US" altLang="bg-BG" dirty="0">
                <a:solidFill>
                  <a:schemeClr val="accent4">
                    <a:lumMod val="10000"/>
                  </a:schemeClr>
                </a:solidFill>
              </a:rPr>
              <a:t>helps pay for the cost of physician services, outpatient hospital services, medical equipment and supplies and other health services and supplies.</a:t>
            </a:r>
          </a:p>
        </p:txBody>
      </p:sp>
    </p:spTree>
    <p:extLst>
      <p:ext uri="{BB962C8B-B14F-4D97-AF65-F5344CB8AC3E}">
        <p14:creationId xmlns:p14="http://schemas.microsoft.com/office/powerpoint/2010/main" val="462473649"/>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AB52A8EC-8CCE-4971-A608-3FC23288C04E}" type="slidenum">
              <a:rPr lang="bg-BG" altLang="bg-BG"/>
              <a:pPr/>
              <a:t>62</a:t>
            </a:fld>
            <a:endParaRPr lang="bg-BG" altLang="bg-BG"/>
          </a:p>
        </p:txBody>
      </p:sp>
      <p:sp>
        <p:nvSpPr>
          <p:cNvPr id="113666" name="Rectangle 2"/>
          <p:cNvSpPr>
            <a:spLocks noGrp="1" noChangeArrowheads="1"/>
          </p:cNvSpPr>
          <p:nvPr>
            <p:ph type="title"/>
          </p:nvPr>
        </p:nvSpPr>
        <p:spPr/>
        <p:txBody>
          <a:bodyPr/>
          <a:lstStyle/>
          <a:p>
            <a:pPr algn="ctr"/>
            <a:r>
              <a:rPr lang="en-US" altLang="bg-BG" dirty="0">
                <a:solidFill>
                  <a:srgbClr val="C00000"/>
                </a:solidFill>
                <a:effectLst>
                  <a:outerShdw blurRad="38100" dist="38100" dir="2700000" algn="tl">
                    <a:srgbClr val="000000">
                      <a:alpha val="43137"/>
                    </a:srgbClr>
                  </a:outerShdw>
                </a:effectLst>
              </a:rPr>
              <a:t/>
            </a:r>
            <a:br>
              <a:rPr lang="en-US" altLang="bg-BG" dirty="0">
                <a:solidFill>
                  <a:srgbClr val="C00000"/>
                </a:solidFill>
                <a:effectLst>
                  <a:outerShdw blurRad="38100" dist="38100" dir="2700000" algn="tl">
                    <a:srgbClr val="000000">
                      <a:alpha val="43137"/>
                    </a:srgbClr>
                  </a:outerShdw>
                </a:effectLst>
              </a:rPr>
            </a:br>
            <a:r>
              <a:rPr lang="en-US" altLang="bg-BG" dirty="0">
                <a:solidFill>
                  <a:srgbClr val="C00000"/>
                </a:solidFill>
                <a:effectLst>
                  <a:outerShdw blurRad="38100" dist="38100" dir="2700000" algn="tl">
                    <a:srgbClr val="000000">
                      <a:alpha val="43137"/>
                    </a:srgbClr>
                  </a:outerShdw>
                </a:effectLst>
              </a:rPr>
              <a:t>LIBERAL PLURALIZM</a:t>
            </a:r>
            <a:br>
              <a:rPr lang="en-US" altLang="bg-BG" dirty="0">
                <a:solidFill>
                  <a:srgbClr val="C00000"/>
                </a:solidFill>
                <a:effectLst>
                  <a:outerShdw blurRad="38100" dist="38100" dir="2700000" algn="tl">
                    <a:srgbClr val="000000">
                      <a:alpha val="43137"/>
                    </a:srgbClr>
                  </a:outerShdw>
                </a:effectLst>
              </a:rPr>
            </a:br>
            <a:endParaRPr lang="bg-BG" altLang="bg-BG" dirty="0">
              <a:solidFill>
                <a:srgbClr val="C00000"/>
              </a:solidFill>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solidFill>
            <a:schemeClr val="tx1">
              <a:alpha val="50000"/>
            </a:schemeClr>
          </a:solidFill>
        </p:spPr>
        <p:txBody>
          <a:bodyPr/>
          <a:lstStyle/>
          <a:p>
            <a:pPr marL="609600" indent="-609600">
              <a:buFontTx/>
              <a:buNone/>
            </a:pPr>
            <a:r>
              <a:rPr lang="en-US" altLang="bg-BG" sz="3600" dirty="0">
                <a:solidFill>
                  <a:srgbClr val="CC0000"/>
                </a:solidFill>
              </a:rPr>
              <a:t>MEDICAID</a:t>
            </a:r>
            <a:r>
              <a:rPr lang="en-US" altLang="bg-BG" sz="3600" dirty="0">
                <a:solidFill>
                  <a:srgbClr val="333399"/>
                </a:solidFill>
              </a:rPr>
              <a:t> </a:t>
            </a:r>
            <a:r>
              <a:rPr lang="en-US" altLang="bg-BG" sz="3600" dirty="0" smtClean="0">
                <a:solidFill>
                  <a:schemeClr val="accent4">
                    <a:lumMod val="10000"/>
                  </a:schemeClr>
                </a:solidFill>
              </a:rPr>
              <a:t>is a jointly-funded, Federal-State health insurance program for certain low-income and needy people. It covers approximately 36 </a:t>
            </a:r>
            <a:r>
              <a:rPr lang="en-US" altLang="bg-BG" sz="3600" dirty="0">
                <a:solidFill>
                  <a:schemeClr val="accent4">
                    <a:lumMod val="10000"/>
                  </a:schemeClr>
                </a:solidFill>
              </a:rPr>
              <a:t>million individuals including children, the aged, blind and/or disabled, and people who are eligible to receive federally assisted income maintenance payments. </a:t>
            </a:r>
          </a:p>
        </p:txBody>
      </p:sp>
    </p:spTree>
    <p:extLst>
      <p:ext uri="{BB962C8B-B14F-4D97-AF65-F5344CB8AC3E}">
        <p14:creationId xmlns:p14="http://schemas.microsoft.com/office/powerpoint/2010/main" val="3010367777"/>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D6372420-94FF-46D7-B405-ABD3A74C496C}" type="slidenum">
              <a:rPr lang="bg-BG" altLang="bg-BG"/>
              <a:pPr/>
              <a:t>63</a:t>
            </a:fld>
            <a:endParaRPr lang="bg-BG" altLang="bg-BG"/>
          </a:p>
        </p:txBody>
      </p:sp>
      <p:sp>
        <p:nvSpPr>
          <p:cNvPr id="114690" name="Rectangle 2"/>
          <p:cNvSpPr>
            <a:spLocks noGrp="1" noChangeArrowheads="1"/>
          </p:cNvSpPr>
          <p:nvPr>
            <p:ph type="title"/>
          </p:nvPr>
        </p:nvSpPr>
        <p:spPr/>
        <p:txBody>
          <a:bodyPr/>
          <a:lstStyle/>
          <a:p>
            <a:pPr algn="ctr"/>
            <a:r>
              <a:rPr lang="en-US" altLang="bg-BG" dirty="0">
                <a:solidFill>
                  <a:srgbClr val="C00000"/>
                </a:solidFill>
                <a:effectLst>
                  <a:outerShdw blurRad="38100" dist="38100" dir="2700000" algn="tl">
                    <a:srgbClr val="000000">
                      <a:alpha val="43137"/>
                    </a:srgbClr>
                  </a:outerShdw>
                </a:effectLst>
              </a:rPr>
              <a:t/>
            </a:r>
            <a:br>
              <a:rPr lang="en-US" altLang="bg-BG" dirty="0">
                <a:solidFill>
                  <a:srgbClr val="C00000"/>
                </a:solidFill>
                <a:effectLst>
                  <a:outerShdw blurRad="38100" dist="38100" dir="2700000" algn="tl">
                    <a:srgbClr val="000000">
                      <a:alpha val="43137"/>
                    </a:srgbClr>
                  </a:outerShdw>
                </a:effectLst>
              </a:rPr>
            </a:br>
            <a:r>
              <a:rPr lang="en-US" altLang="bg-BG" dirty="0">
                <a:solidFill>
                  <a:srgbClr val="C00000"/>
                </a:solidFill>
                <a:effectLst>
                  <a:outerShdw blurRad="38100" dist="38100" dir="2700000" algn="tl">
                    <a:srgbClr val="000000">
                      <a:alpha val="43137"/>
                    </a:srgbClr>
                  </a:outerShdw>
                </a:effectLst>
              </a:rPr>
              <a:t>LIBERAL PLURALIZM</a:t>
            </a:r>
            <a:br>
              <a:rPr lang="en-US" altLang="bg-BG" dirty="0">
                <a:solidFill>
                  <a:srgbClr val="C00000"/>
                </a:solidFill>
                <a:effectLst>
                  <a:outerShdw blurRad="38100" dist="38100" dir="2700000" algn="tl">
                    <a:srgbClr val="000000">
                      <a:alpha val="43137"/>
                    </a:srgbClr>
                  </a:outerShdw>
                </a:effectLst>
              </a:rPr>
            </a:br>
            <a:endParaRPr lang="bg-BG" altLang="bg-BG" dirty="0">
              <a:solidFill>
                <a:srgbClr val="C00000"/>
              </a:solidFill>
              <a:effectLst>
                <a:outerShdw blurRad="38100" dist="38100" dir="2700000" algn="tl">
                  <a:srgbClr val="000000">
                    <a:alpha val="43137"/>
                  </a:srgbClr>
                </a:outerShdw>
              </a:effectLst>
            </a:endParaRPr>
          </a:p>
        </p:txBody>
      </p:sp>
      <p:sp>
        <p:nvSpPr>
          <p:cNvPr id="114691" name="Rectangle 3"/>
          <p:cNvSpPr>
            <a:spLocks noGrp="1" noChangeArrowheads="1"/>
          </p:cNvSpPr>
          <p:nvPr>
            <p:ph type="body" idx="1"/>
          </p:nvPr>
        </p:nvSpPr>
        <p:spPr>
          <a:solidFill>
            <a:schemeClr val="tx1">
              <a:alpha val="50000"/>
            </a:schemeClr>
          </a:solidFill>
        </p:spPr>
        <p:txBody>
          <a:bodyPr/>
          <a:lstStyle/>
          <a:p>
            <a:pPr marL="609600" indent="-609600">
              <a:buFontTx/>
              <a:buNone/>
            </a:pPr>
            <a:r>
              <a:rPr lang="en-US" altLang="bg-BG" sz="3600" dirty="0">
                <a:solidFill>
                  <a:srgbClr val="CC0000"/>
                </a:solidFill>
              </a:rPr>
              <a:t>MEDICAID</a:t>
            </a:r>
            <a:r>
              <a:rPr lang="en-US" altLang="bg-BG" sz="2800" dirty="0"/>
              <a:t> </a:t>
            </a:r>
            <a:r>
              <a:rPr lang="en-US" altLang="bg-BG" sz="3600" dirty="0">
                <a:solidFill>
                  <a:schemeClr val="accent4">
                    <a:lumMod val="10000"/>
                  </a:schemeClr>
                </a:solidFill>
              </a:rPr>
              <a:t>became law in 1965 under Title XIX of the Social Security Act as a jointly funded cooperative venture between the Federal and State governments to assist States in the provision of adequate medical care to eligible needy persons.</a:t>
            </a:r>
            <a:r>
              <a:rPr lang="en-US" altLang="bg-BG" sz="3600" dirty="0">
                <a:solidFill>
                  <a:srgbClr val="333399"/>
                </a:solidFill>
              </a:rPr>
              <a:t> </a:t>
            </a:r>
          </a:p>
        </p:txBody>
      </p:sp>
    </p:spTree>
    <p:extLst>
      <p:ext uri="{BB962C8B-B14F-4D97-AF65-F5344CB8AC3E}">
        <p14:creationId xmlns:p14="http://schemas.microsoft.com/office/powerpoint/2010/main" val="186368688"/>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2D82E3DA-EB92-4737-A8E0-600120726D59}" type="slidenum">
              <a:rPr lang="bg-BG" altLang="bg-BG"/>
              <a:pPr/>
              <a:t>64</a:t>
            </a:fld>
            <a:endParaRPr lang="bg-BG" altLang="bg-BG"/>
          </a:p>
        </p:txBody>
      </p:sp>
      <p:sp>
        <p:nvSpPr>
          <p:cNvPr id="115714" name="Rectangle 2"/>
          <p:cNvSpPr>
            <a:spLocks noGrp="1" noChangeArrowheads="1"/>
          </p:cNvSpPr>
          <p:nvPr>
            <p:ph type="title"/>
          </p:nvPr>
        </p:nvSpPr>
        <p:spPr/>
        <p:txBody>
          <a:bodyPr/>
          <a:lstStyle/>
          <a:p>
            <a:pPr algn="ctr"/>
            <a:r>
              <a:rPr lang="en-US" altLang="bg-BG">
                <a:solidFill>
                  <a:srgbClr val="C00000"/>
                </a:solidFill>
                <a:effectLst>
                  <a:outerShdw blurRad="38100" dist="38100" dir="2700000" algn="tl">
                    <a:srgbClr val="000000">
                      <a:alpha val="43137"/>
                    </a:srgbClr>
                  </a:outerShdw>
                </a:effectLst>
              </a:rPr>
              <a:t/>
            </a:r>
            <a:br>
              <a:rPr lang="en-US" altLang="bg-BG">
                <a:solidFill>
                  <a:srgbClr val="C00000"/>
                </a:solidFill>
                <a:effectLst>
                  <a:outerShdw blurRad="38100" dist="38100" dir="2700000" algn="tl">
                    <a:srgbClr val="000000">
                      <a:alpha val="43137"/>
                    </a:srgbClr>
                  </a:outerShdw>
                </a:effectLst>
              </a:rPr>
            </a:br>
            <a:r>
              <a:rPr lang="en-US" altLang="bg-BG">
                <a:solidFill>
                  <a:srgbClr val="C00000"/>
                </a:solidFill>
                <a:effectLst>
                  <a:outerShdw blurRad="38100" dist="38100" dir="2700000" algn="tl">
                    <a:srgbClr val="000000">
                      <a:alpha val="43137"/>
                    </a:srgbClr>
                  </a:outerShdw>
                </a:effectLst>
              </a:rPr>
              <a:t>LIBERAL PLURALIZM</a:t>
            </a:r>
            <a:br>
              <a:rPr lang="en-US" altLang="bg-BG">
                <a:solidFill>
                  <a:srgbClr val="C00000"/>
                </a:solidFill>
                <a:effectLst>
                  <a:outerShdw blurRad="38100" dist="38100" dir="2700000" algn="tl">
                    <a:srgbClr val="000000">
                      <a:alpha val="43137"/>
                    </a:srgbClr>
                  </a:outerShdw>
                </a:effectLst>
              </a:rPr>
            </a:br>
            <a:endParaRPr lang="bg-BG" altLang="bg-BG">
              <a:solidFill>
                <a:srgbClr val="C00000"/>
              </a:solidFill>
              <a:effectLst>
                <a:outerShdw blurRad="38100" dist="38100" dir="2700000" algn="tl">
                  <a:srgbClr val="000000">
                    <a:alpha val="43137"/>
                  </a:srgbClr>
                </a:outerShdw>
              </a:effectLst>
            </a:endParaRPr>
          </a:p>
        </p:txBody>
      </p:sp>
      <p:sp>
        <p:nvSpPr>
          <p:cNvPr id="115715" name="Rectangle 3"/>
          <p:cNvSpPr>
            <a:spLocks noGrp="1" noChangeArrowheads="1"/>
          </p:cNvSpPr>
          <p:nvPr>
            <p:ph type="body" idx="1"/>
          </p:nvPr>
        </p:nvSpPr>
        <p:spPr>
          <a:xfrm>
            <a:off x="0" y="764704"/>
            <a:ext cx="9144000" cy="5832648"/>
          </a:xfrm>
          <a:solidFill>
            <a:schemeClr val="tx1">
              <a:alpha val="50000"/>
            </a:schemeClr>
          </a:solidFill>
        </p:spPr>
        <p:txBody>
          <a:bodyPr/>
          <a:lstStyle/>
          <a:p>
            <a:pPr marL="609600" indent="-609600">
              <a:buFontTx/>
              <a:buNone/>
            </a:pPr>
            <a:r>
              <a:rPr lang="en-US" altLang="bg-BG" sz="3600" dirty="0">
                <a:solidFill>
                  <a:srgbClr val="CC0000"/>
                </a:solidFill>
              </a:rPr>
              <a:t>MEDICAID</a:t>
            </a:r>
            <a:r>
              <a:rPr lang="en-US" altLang="bg-BG" sz="2800" dirty="0"/>
              <a:t> </a:t>
            </a:r>
            <a:r>
              <a:rPr lang="en-US" altLang="bg-BG" dirty="0">
                <a:solidFill>
                  <a:schemeClr val="accent4">
                    <a:lumMod val="10000"/>
                  </a:schemeClr>
                </a:solidFill>
              </a:rPr>
              <a:t>is the largest program providing medical and health-related services to America’s poorest people. Within broad national guidelines which the Federal government provides, each of the States:</a:t>
            </a:r>
          </a:p>
          <a:p>
            <a:pPr marL="609600" indent="-609600"/>
            <a:r>
              <a:rPr lang="en-US" altLang="bg-BG" dirty="0">
                <a:solidFill>
                  <a:schemeClr val="accent4">
                    <a:lumMod val="10000"/>
                  </a:schemeClr>
                </a:solidFill>
              </a:rPr>
              <a:t>establishes its own eligibility standards;</a:t>
            </a:r>
          </a:p>
          <a:p>
            <a:pPr marL="609600" indent="-609600"/>
            <a:r>
              <a:rPr lang="en-US" altLang="bg-BG" dirty="0">
                <a:solidFill>
                  <a:schemeClr val="accent4">
                    <a:lumMod val="10000"/>
                  </a:schemeClr>
                </a:solidFill>
              </a:rPr>
              <a:t>determine the type, amount, duration, and scope of services;</a:t>
            </a:r>
          </a:p>
          <a:p>
            <a:pPr marL="609600" indent="-609600"/>
            <a:r>
              <a:rPr lang="en-US" altLang="bg-BG" dirty="0">
                <a:solidFill>
                  <a:schemeClr val="accent4">
                    <a:lumMod val="10000"/>
                  </a:schemeClr>
                </a:solidFill>
              </a:rPr>
              <a:t>sets the rate of payment for services; and administers its own program.</a:t>
            </a:r>
          </a:p>
        </p:txBody>
      </p:sp>
    </p:spTree>
    <p:extLst>
      <p:ext uri="{BB962C8B-B14F-4D97-AF65-F5344CB8AC3E}">
        <p14:creationId xmlns:p14="http://schemas.microsoft.com/office/powerpoint/2010/main" val="2725272843"/>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052736"/>
            <a:ext cx="3810000"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лавие 1"/>
          <p:cNvSpPr>
            <a:spLocks noGrp="1"/>
          </p:cNvSpPr>
          <p:nvPr>
            <p:ph type="title"/>
          </p:nvPr>
        </p:nvSpPr>
        <p:spPr>
          <a:xfrm>
            <a:off x="0" y="0"/>
            <a:ext cx="9180512" cy="762000"/>
          </a:xfrm>
        </p:spPr>
        <p:txBody>
          <a:bodyPr/>
          <a:lstStyle/>
          <a:p>
            <a:r>
              <a:rPr lang="en-US" sz="3200" dirty="0" smtClean="0">
                <a:solidFill>
                  <a:srgbClr val="FFFF00"/>
                </a:solidFill>
                <a:effectLst>
                  <a:outerShdw blurRad="38100" dist="38100" dir="2700000" algn="tl">
                    <a:srgbClr val="000000">
                      <a:alpha val="43137"/>
                    </a:srgbClr>
                  </a:outerShdw>
                </a:effectLst>
              </a:rPr>
              <a:t>Health care reform </a:t>
            </a:r>
            <a:r>
              <a:rPr lang="en-US" sz="3200" dirty="0">
                <a:solidFill>
                  <a:srgbClr val="FFFF00"/>
                </a:solidFill>
                <a:effectLst>
                  <a:outerShdw blurRad="38100" dist="38100" dir="2700000" algn="tl">
                    <a:srgbClr val="000000">
                      <a:alpha val="43137"/>
                    </a:srgbClr>
                  </a:outerShdw>
                </a:effectLst>
              </a:rPr>
              <a:t>i</a:t>
            </a:r>
            <a:r>
              <a:rPr lang="en-US" sz="3200" dirty="0" smtClean="0">
                <a:solidFill>
                  <a:srgbClr val="FFFF00"/>
                </a:solidFill>
                <a:effectLst>
                  <a:outerShdw blurRad="38100" dist="38100" dir="2700000" algn="tl">
                    <a:srgbClr val="000000">
                      <a:alpha val="43137"/>
                    </a:srgbClr>
                  </a:outerShdw>
                </a:effectLst>
              </a:rPr>
              <a:t>n USA - Obama Care</a:t>
            </a:r>
            <a:endParaRPr lang="bg-BG" sz="3200" dirty="0">
              <a:solidFill>
                <a:srgbClr val="FFFF00"/>
              </a:solidFill>
              <a:effectLst>
                <a:outerShdw blurRad="38100" dist="38100" dir="2700000" algn="tl">
                  <a:srgbClr val="000000">
                    <a:alpha val="43137"/>
                  </a:srgbClr>
                </a:outerShdw>
              </a:effectLst>
            </a:endParaRPr>
          </a:p>
        </p:txBody>
      </p:sp>
      <p:sp>
        <p:nvSpPr>
          <p:cNvPr id="3" name="Контейнер за съдържание 2"/>
          <p:cNvSpPr>
            <a:spLocks noGrp="1"/>
          </p:cNvSpPr>
          <p:nvPr>
            <p:ph idx="1"/>
          </p:nvPr>
        </p:nvSpPr>
        <p:spPr>
          <a:xfrm>
            <a:off x="0" y="764704"/>
            <a:ext cx="9144000" cy="5976664"/>
          </a:xfrm>
          <a:solidFill>
            <a:schemeClr val="tx1">
              <a:alpha val="50000"/>
            </a:schemeClr>
          </a:solidFill>
        </p:spPr>
        <p:txBody>
          <a:bodyPr/>
          <a:lstStyle/>
          <a:p>
            <a:r>
              <a:rPr lang="en-US" b="0" dirty="0" smtClean="0">
                <a:solidFill>
                  <a:schemeClr val="accent4">
                    <a:lumMod val="10000"/>
                  </a:schemeClr>
                </a:solidFill>
              </a:rPr>
              <a:t>Patient Protection and Affordable Care Act – signed 23 March 2010</a:t>
            </a:r>
          </a:p>
          <a:p>
            <a:r>
              <a:rPr lang="en-US" b="0" dirty="0" smtClean="0">
                <a:solidFill>
                  <a:schemeClr val="accent4">
                    <a:lumMod val="10000"/>
                  </a:schemeClr>
                </a:solidFill>
              </a:rPr>
              <a:t>Amended through Health care and Education Reconciliation Act</a:t>
            </a:r>
          </a:p>
          <a:p>
            <a:r>
              <a:rPr lang="en-US" b="0" dirty="0" smtClean="0">
                <a:solidFill>
                  <a:srgbClr val="C00000"/>
                </a:solidFill>
                <a:effectLst>
                  <a:outerShdw blurRad="38100" dist="38100" dir="2700000" algn="tl">
                    <a:srgbClr val="000000">
                      <a:alpha val="43137"/>
                    </a:srgbClr>
                  </a:outerShdw>
                </a:effectLst>
              </a:rPr>
              <a:t>Motivation</a:t>
            </a:r>
            <a:r>
              <a:rPr lang="en-US" b="0" dirty="0" smtClean="0">
                <a:solidFill>
                  <a:srgbClr val="C00000"/>
                </a:solidFill>
              </a:rPr>
              <a:t>:</a:t>
            </a:r>
          </a:p>
          <a:p>
            <a:pPr lvl="1">
              <a:buFont typeface="Courier New" panose="02070309020205020404" pitchFamily="49" charset="0"/>
              <a:buChar char="o"/>
            </a:pPr>
            <a:r>
              <a:rPr lang="en-US" b="0" dirty="0" smtClean="0">
                <a:solidFill>
                  <a:schemeClr val="accent4">
                    <a:lumMod val="10000"/>
                  </a:schemeClr>
                </a:solidFill>
              </a:rPr>
              <a:t>USA spends more than similarly-developed nations but has lower public health indicators</a:t>
            </a:r>
          </a:p>
          <a:p>
            <a:pPr lvl="1">
              <a:buFont typeface="Courier New" panose="02070309020205020404" pitchFamily="49" charset="0"/>
              <a:buChar char="o"/>
            </a:pPr>
            <a:r>
              <a:rPr lang="en-US" b="0" dirty="0" smtClean="0">
                <a:solidFill>
                  <a:schemeClr val="accent4">
                    <a:lumMod val="10000"/>
                  </a:schemeClr>
                </a:solidFill>
              </a:rPr>
              <a:t>Significant underinsurance (the individual have health insurance but it does not offer complete financial protection)</a:t>
            </a:r>
          </a:p>
          <a:p>
            <a:pPr lvl="1">
              <a:buFont typeface="Courier New" panose="02070309020205020404" pitchFamily="49" charset="0"/>
              <a:buChar char="o"/>
            </a:pPr>
            <a:r>
              <a:rPr lang="en-US" b="0" dirty="0" smtClean="0">
                <a:solidFill>
                  <a:schemeClr val="accent4">
                    <a:lumMod val="10000"/>
                  </a:schemeClr>
                </a:solidFill>
              </a:rPr>
              <a:t>Significant </a:t>
            </a:r>
            <a:r>
              <a:rPr lang="en-US" b="0" dirty="0">
                <a:solidFill>
                  <a:schemeClr val="accent4">
                    <a:lumMod val="10000"/>
                  </a:schemeClr>
                </a:solidFill>
              </a:rPr>
              <a:t>impending unfunded liabilities from its aging demographic</a:t>
            </a:r>
            <a:endParaRPr lang="bg-BG" b="0" dirty="0">
              <a:solidFill>
                <a:schemeClr val="accent4">
                  <a:lumMod val="10000"/>
                </a:schemeClr>
              </a:solidFill>
            </a:endParaRPr>
          </a:p>
        </p:txBody>
      </p:sp>
      <p:sp>
        <p:nvSpPr>
          <p:cNvPr id="4" name="Контейнер за номер на слайда 3"/>
          <p:cNvSpPr>
            <a:spLocks noGrp="1"/>
          </p:cNvSpPr>
          <p:nvPr>
            <p:ph type="sldNum" sz="quarter" idx="12"/>
          </p:nvPr>
        </p:nvSpPr>
        <p:spPr/>
        <p:txBody>
          <a:bodyPr/>
          <a:lstStyle/>
          <a:p>
            <a:fld id="{737FBBF8-E395-418B-BA0D-1171982601DE}" type="slidenum">
              <a:rPr lang="bg-BG" altLang="bg-BG" smtClean="0"/>
              <a:pPr/>
              <a:t>65</a:t>
            </a:fld>
            <a:endParaRPr lang="bg-BG" altLang="bg-BG"/>
          </a:p>
        </p:txBody>
      </p:sp>
    </p:spTree>
    <p:extLst>
      <p:ext uri="{BB962C8B-B14F-4D97-AF65-F5344CB8AC3E}">
        <p14:creationId xmlns:p14="http://schemas.microsoft.com/office/powerpoint/2010/main" val="9112716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3B7CF0EC-5CFD-4A8D-BA9E-A57EA83DEFFE}" type="slidenum">
              <a:rPr lang="bg-BG" altLang="bg-BG" smtClean="0"/>
              <a:pPr/>
              <a:t>66</a:t>
            </a:fld>
            <a:endParaRPr lang="bg-BG" altLang="bg-BG"/>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7302"/>
            <a:ext cx="9144000" cy="6126074"/>
          </a:xfrm>
          <a:prstGeom prst="rect">
            <a:avLst/>
          </a:prstGeom>
          <a:ln>
            <a:noFill/>
          </a:ln>
          <a:effectLst>
            <a:softEdge rad="112500"/>
          </a:effectLst>
        </p:spPr>
      </p:pic>
    </p:spTree>
    <p:extLst>
      <p:ext uri="{BB962C8B-B14F-4D97-AF65-F5344CB8AC3E}">
        <p14:creationId xmlns:p14="http://schemas.microsoft.com/office/powerpoint/2010/main" val="4269346432"/>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3B7CF0EC-5CFD-4A8D-BA9E-A57EA83DEFFE}" type="slidenum">
              <a:rPr lang="bg-BG" altLang="bg-BG" smtClean="0"/>
              <a:pPr/>
              <a:t>67</a:t>
            </a:fld>
            <a:endParaRPr lang="bg-BG" altLang="bg-BG"/>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68" y="749108"/>
            <a:ext cx="8328464" cy="5848244"/>
          </a:xfrm>
          <a:prstGeom prst="rect">
            <a:avLst/>
          </a:prstGeom>
          <a:ln>
            <a:noFill/>
          </a:ln>
          <a:effectLst>
            <a:softEdge rad="112500"/>
          </a:effectLst>
        </p:spPr>
      </p:pic>
    </p:spTree>
    <p:extLst>
      <p:ext uri="{BB962C8B-B14F-4D97-AF65-F5344CB8AC3E}">
        <p14:creationId xmlns:p14="http://schemas.microsoft.com/office/powerpoint/2010/main" val="4281029785"/>
      </p:ext>
    </p:extLst>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0" y="692696"/>
            <a:ext cx="9144000" cy="6048672"/>
          </a:xfrm>
          <a:solidFill>
            <a:schemeClr val="tx1">
              <a:alpha val="50000"/>
            </a:schemeClr>
          </a:solidFill>
        </p:spPr>
        <p:txBody>
          <a:bodyPr/>
          <a:lstStyle/>
          <a:p>
            <a:pPr marL="0" indent="0">
              <a:buNone/>
            </a:pPr>
            <a:r>
              <a:rPr lang="en-US" sz="2600" b="0" dirty="0" smtClean="0">
                <a:solidFill>
                  <a:schemeClr val="accent4">
                    <a:lumMod val="10000"/>
                  </a:schemeClr>
                </a:solidFill>
              </a:rPr>
              <a:t>Additional motivation:</a:t>
            </a:r>
          </a:p>
          <a:p>
            <a:pPr>
              <a:buFont typeface="Courier New" panose="02070309020205020404" pitchFamily="49" charset="0"/>
              <a:buChar char="o"/>
            </a:pPr>
            <a:r>
              <a:rPr lang="en-US" sz="2600" b="0" dirty="0" smtClean="0">
                <a:solidFill>
                  <a:schemeClr val="accent4">
                    <a:lumMod val="10000"/>
                  </a:schemeClr>
                </a:solidFill>
              </a:rPr>
              <a:t>Decline in the number of employers who offer health insurance</a:t>
            </a:r>
          </a:p>
          <a:p>
            <a:pPr>
              <a:buFont typeface="Courier New" panose="02070309020205020404" pitchFamily="49" charset="0"/>
              <a:buChar char="o"/>
            </a:pPr>
            <a:r>
              <a:rPr lang="en-US" sz="2600" b="0" dirty="0" smtClean="0">
                <a:solidFill>
                  <a:schemeClr val="accent4">
                    <a:lumMod val="10000"/>
                  </a:schemeClr>
                </a:solidFill>
              </a:rPr>
              <a:t>Even for employed health insurance vary a lot in its coverage</a:t>
            </a:r>
          </a:p>
          <a:p>
            <a:pPr>
              <a:buFont typeface="Courier New" panose="02070309020205020404" pitchFamily="49" charset="0"/>
              <a:buChar char="o"/>
            </a:pPr>
            <a:r>
              <a:rPr lang="en-US" sz="2600" b="0" dirty="0" smtClean="0">
                <a:solidFill>
                  <a:schemeClr val="accent4">
                    <a:lumMod val="10000"/>
                  </a:schemeClr>
                </a:solidFill>
              </a:rPr>
              <a:t>20-30% of health spending under Medicare and Medicaid services is waste:</a:t>
            </a:r>
          </a:p>
          <a:p>
            <a:pPr lvl="1"/>
            <a:r>
              <a:rPr lang="en-US" sz="2200" b="0" dirty="0" smtClean="0">
                <a:solidFill>
                  <a:schemeClr val="accent4">
                    <a:lumMod val="10000"/>
                  </a:schemeClr>
                </a:solidFill>
              </a:rPr>
              <a:t>Overtreatment of patients</a:t>
            </a:r>
          </a:p>
          <a:p>
            <a:pPr lvl="1"/>
            <a:r>
              <a:rPr lang="en-US" sz="2200" b="0" dirty="0" smtClean="0">
                <a:solidFill>
                  <a:schemeClr val="accent4">
                    <a:lumMod val="10000"/>
                  </a:schemeClr>
                </a:solidFill>
              </a:rPr>
              <a:t>Failure to coordinate care</a:t>
            </a:r>
          </a:p>
          <a:p>
            <a:pPr lvl="1"/>
            <a:r>
              <a:rPr lang="en-US" sz="2200" b="0" dirty="0" smtClean="0">
                <a:solidFill>
                  <a:schemeClr val="accent4">
                    <a:lumMod val="10000"/>
                  </a:schemeClr>
                </a:solidFill>
              </a:rPr>
              <a:t>Administrative complexity</a:t>
            </a:r>
          </a:p>
          <a:p>
            <a:pPr lvl="1"/>
            <a:r>
              <a:rPr lang="en-US" sz="2200" b="0" dirty="0" smtClean="0">
                <a:solidFill>
                  <a:schemeClr val="accent4">
                    <a:lumMod val="10000"/>
                  </a:schemeClr>
                </a:solidFill>
              </a:rPr>
              <a:t>Burdensome rules</a:t>
            </a:r>
          </a:p>
          <a:p>
            <a:pPr lvl="1"/>
            <a:r>
              <a:rPr lang="en-US" sz="2200" b="0" dirty="0" smtClean="0">
                <a:solidFill>
                  <a:schemeClr val="accent4">
                    <a:lumMod val="10000"/>
                  </a:schemeClr>
                </a:solidFill>
              </a:rPr>
              <a:t>Fraud (3-10% of all health expenditures)</a:t>
            </a:r>
          </a:p>
          <a:p>
            <a:pPr>
              <a:buFont typeface="Courier New" panose="02070309020205020404" pitchFamily="49" charset="0"/>
              <a:buChar char="o"/>
            </a:pPr>
            <a:r>
              <a:rPr lang="en-US" sz="2600" b="0" dirty="0" smtClean="0">
                <a:solidFill>
                  <a:schemeClr val="accent4">
                    <a:lumMod val="10000"/>
                  </a:schemeClr>
                </a:solidFill>
              </a:rPr>
              <a:t>Public opinion: majority of the public support various levels of governmental involvement in health care </a:t>
            </a:r>
          </a:p>
          <a:p>
            <a:pPr lvl="1"/>
            <a:endParaRPr lang="en-US" b="0" dirty="0" smtClean="0">
              <a:solidFill>
                <a:schemeClr val="accent4">
                  <a:lumMod val="10000"/>
                </a:schemeClr>
              </a:solidFill>
            </a:endParaRPr>
          </a:p>
          <a:p>
            <a:pPr lvl="1"/>
            <a:endParaRPr lang="en-US" b="0" dirty="0" smtClean="0">
              <a:solidFill>
                <a:schemeClr val="accent4">
                  <a:lumMod val="10000"/>
                </a:schemeClr>
              </a:solidFill>
            </a:endParaRPr>
          </a:p>
          <a:p>
            <a:endParaRPr lang="bg-BG" sz="2800" b="0" dirty="0">
              <a:solidFill>
                <a:schemeClr val="accent4">
                  <a:lumMod val="10000"/>
                </a:schemeClr>
              </a:solidFill>
            </a:endParaRPr>
          </a:p>
        </p:txBody>
      </p:sp>
      <p:sp>
        <p:nvSpPr>
          <p:cNvPr id="4" name="Контейнер за номер на слайда 3"/>
          <p:cNvSpPr>
            <a:spLocks noGrp="1"/>
          </p:cNvSpPr>
          <p:nvPr>
            <p:ph type="sldNum" sz="quarter" idx="12"/>
          </p:nvPr>
        </p:nvSpPr>
        <p:spPr/>
        <p:txBody>
          <a:bodyPr/>
          <a:lstStyle/>
          <a:p>
            <a:fld id="{737FBBF8-E395-418B-BA0D-1171982601DE}" type="slidenum">
              <a:rPr lang="bg-BG" altLang="bg-BG" smtClean="0"/>
              <a:pPr/>
              <a:t>68</a:t>
            </a:fld>
            <a:endParaRPr lang="bg-BG" altLang="bg-BG"/>
          </a:p>
        </p:txBody>
      </p:sp>
      <p:sp>
        <p:nvSpPr>
          <p:cNvPr id="5" name="Заглавие 1"/>
          <p:cNvSpPr txBox="1">
            <a:spLocks/>
          </p:cNvSpPr>
          <p:nvPr/>
        </p:nvSpPr>
        <p:spPr bwMode="auto">
          <a:xfrm>
            <a:off x="0" y="-27384"/>
            <a:ext cx="91805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sz="3200" kern="0" dirty="0" smtClean="0">
                <a:solidFill>
                  <a:srgbClr val="FFFF00"/>
                </a:solidFill>
                <a:effectLst>
                  <a:outerShdw blurRad="38100" dist="38100" dir="2700000" algn="tl">
                    <a:srgbClr val="000000">
                      <a:alpha val="43137"/>
                    </a:srgbClr>
                  </a:outerShdw>
                </a:effectLst>
              </a:rPr>
              <a:t>Health care reform in USA - Obama Care</a:t>
            </a:r>
            <a:endParaRPr lang="bg-BG" sz="32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9086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500"/>
                                        <p:tgtEl>
                                          <p:spTgt spid="3">
                                            <p:txEl>
                                              <p:pRg st="5" end="5"/>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3B7CF0EC-5CFD-4A8D-BA9E-A57EA83DEFFE}" type="slidenum">
              <a:rPr lang="bg-BG" altLang="bg-BG" smtClean="0"/>
              <a:pPr/>
              <a:t>69</a:t>
            </a:fld>
            <a:endParaRPr lang="bg-BG" altLang="bg-BG"/>
          </a:p>
        </p:txBody>
      </p:sp>
      <p:sp>
        <p:nvSpPr>
          <p:cNvPr id="3" name="Контейнер за съдържание 2"/>
          <p:cNvSpPr txBox="1">
            <a:spLocks/>
          </p:cNvSpPr>
          <p:nvPr/>
        </p:nvSpPr>
        <p:spPr>
          <a:xfrm>
            <a:off x="0" y="836712"/>
            <a:ext cx="9144000" cy="6048672"/>
          </a:xfrm>
          <a:prstGeom prst="rect">
            <a:avLst/>
          </a:prstGeom>
          <a:solidFill>
            <a:schemeClr val="tx1">
              <a:alpha val="50000"/>
            </a:schemeClr>
          </a:solidFill>
        </p:spPr>
        <p:txBody>
          <a:bodyPr/>
          <a:lst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514350" indent="-514350">
              <a:buFontTx/>
              <a:buAutoNum type="arabicPeriod"/>
            </a:pPr>
            <a:r>
              <a:rPr lang="en-US" sz="2400" b="0" dirty="0" smtClean="0">
                <a:solidFill>
                  <a:srgbClr val="C00000"/>
                </a:solidFill>
              </a:rPr>
              <a:t>Goal</a:t>
            </a:r>
            <a:r>
              <a:rPr lang="en-US" sz="2400" b="0" dirty="0" smtClean="0">
                <a:solidFill>
                  <a:schemeClr val="accent4">
                    <a:lumMod val="10000"/>
                  </a:schemeClr>
                </a:solidFill>
              </a:rPr>
              <a:t>: To </a:t>
            </a:r>
            <a:r>
              <a:rPr lang="en-US" sz="2400" b="0" dirty="0">
                <a:solidFill>
                  <a:schemeClr val="accent4">
                    <a:lumMod val="10000"/>
                  </a:schemeClr>
                </a:solidFill>
              </a:rPr>
              <a:t>give more Americans access to affordable, quality health insurance, and to reduce the growth in health care </a:t>
            </a:r>
            <a:r>
              <a:rPr lang="en-US" sz="2400" b="0" dirty="0" smtClean="0">
                <a:solidFill>
                  <a:schemeClr val="accent4">
                    <a:lumMod val="10000"/>
                  </a:schemeClr>
                </a:solidFill>
              </a:rPr>
              <a:t>spending.</a:t>
            </a:r>
          </a:p>
          <a:p>
            <a:pPr marL="514350" indent="-514350">
              <a:buFontTx/>
              <a:buAutoNum type="arabicPeriod"/>
            </a:pPr>
            <a:r>
              <a:rPr lang="en-US" sz="2400" b="0" dirty="0" smtClean="0">
                <a:solidFill>
                  <a:schemeClr val="accent4">
                    <a:lumMod val="10000"/>
                  </a:schemeClr>
                </a:solidFill>
              </a:rPr>
              <a:t>Regulates health insurance not health care!</a:t>
            </a:r>
          </a:p>
          <a:p>
            <a:pPr marL="514350" indent="-514350">
              <a:buFontTx/>
              <a:buAutoNum type="arabicPeriod"/>
            </a:pPr>
            <a:r>
              <a:rPr lang="en-US" sz="2400" b="0" dirty="0" smtClean="0">
                <a:solidFill>
                  <a:schemeClr val="accent4">
                    <a:lumMod val="10000"/>
                  </a:schemeClr>
                </a:solidFill>
              </a:rPr>
              <a:t>Companies </a:t>
            </a:r>
            <a:r>
              <a:rPr lang="en-US" sz="2400" b="0" dirty="0">
                <a:solidFill>
                  <a:schemeClr val="accent4">
                    <a:lumMod val="10000"/>
                  </a:schemeClr>
                </a:solidFill>
              </a:rPr>
              <a:t>can no longer charge members based on gender, burdening men with the health care costs of </a:t>
            </a:r>
            <a:r>
              <a:rPr lang="en-US" sz="2400" b="0" dirty="0" smtClean="0">
                <a:solidFill>
                  <a:schemeClr val="accent4">
                    <a:lumMod val="10000"/>
                  </a:schemeClr>
                </a:solidFill>
              </a:rPr>
              <a:t>women.</a:t>
            </a:r>
          </a:p>
          <a:p>
            <a:pPr marL="514350" indent="-514350">
              <a:buFontTx/>
              <a:buAutoNum type="arabicPeriod"/>
            </a:pPr>
            <a:r>
              <a:rPr lang="en-US" sz="2400" b="0" dirty="0" smtClean="0">
                <a:solidFill>
                  <a:schemeClr val="accent4">
                    <a:lumMod val="10000"/>
                  </a:schemeClr>
                </a:solidFill>
              </a:rPr>
              <a:t>Allowance for dependents </a:t>
            </a:r>
            <a:r>
              <a:rPr lang="en-US" sz="2400" b="0" dirty="0">
                <a:solidFill>
                  <a:schemeClr val="accent4">
                    <a:lumMod val="10000"/>
                  </a:schemeClr>
                </a:solidFill>
              </a:rPr>
              <a:t>to remain on their plan until </a:t>
            </a:r>
            <a:r>
              <a:rPr lang="en-US" sz="2400" b="0" dirty="0" smtClean="0">
                <a:solidFill>
                  <a:schemeClr val="accent4">
                    <a:lumMod val="10000"/>
                  </a:schemeClr>
                </a:solidFill>
              </a:rPr>
              <a:t>26.</a:t>
            </a:r>
          </a:p>
          <a:p>
            <a:pPr marL="514350" indent="-514350">
              <a:buFontTx/>
              <a:buAutoNum type="arabicPeriod"/>
            </a:pPr>
            <a:r>
              <a:rPr lang="en-US" sz="2400" b="0" dirty="0" smtClean="0">
                <a:solidFill>
                  <a:schemeClr val="accent4">
                    <a:lumMod val="10000"/>
                  </a:schemeClr>
                </a:solidFill>
              </a:rPr>
              <a:t>Stop </a:t>
            </a:r>
            <a:r>
              <a:rPr lang="en-US" sz="2400" b="0" dirty="0">
                <a:solidFill>
                  <a:schemeClr val="accent4">
                    <a:lumMod val="10000"/>
                  </a:schemeClr>
                </a:solidFill>
              </a:rPr>
              <a:t>insurance companies from dropping </a:t>
            </a:r>
            <a:r>
              <a:rPr lang="en-US" sz="2400" b="0" dirty="0" smtClean="0">
                <a:solidFill>
                  <a:schemeClr val="accent4">
                    <a:lumMod val="10000"/>
                  </a:schemeClr>
                </a:solidFill>
              </a:rPr>
              <a:t>people </a:t>
            </a:r>
            <a:r>
              <a:rPr lang="en-US" sz="2400" b="0" dirty="0">
                <a:solidFill>
                  <a:schemeClr val="accent4">
                    <a:lumMod val="10000"/>
                  </a:schemeClr>
                </a:solidFill>
              </a:rPr>
              <a:t>when </a:t>
            </a:r>
            <a:r>
              <a:rPr lang="en-US" sz="2400" b="0" dirty="0" smtClean="0">
                <a:solidFill>
                  <a:schemeClr val="accent4">
                    <a:lumMod val="10000"/>
                  </a:schemeClr>
                </a:solidFill>
              </a:rPr>
              <a:t>they are sick.</a:t>
            </a:r>
          </a:p>
          <a:p>
            <a:pPr marL="514350" indent="-514350">
              <a:buFontTx/>
              <a:buAutoNum type="arabicPeriod"/>
            </a:pPr>
            <a:r>
              <a:rPr lang="en-US" sz="2400" b="0" dirty="0" smtClean="0">
                <a:solidFill>
                  <a:schemeClr val="accent4">
                    <a:lumMod val="10000"/>
                  </a:schemeClr>
                </a:solidFill>
              </a:rPr>
              <a:t>Stop </a:t>
            </a:r>
            <a:r>
              <a:rPr lang="en-US" sz="2400" b="0" dirty="0">
                <a:solidFill>
                  <a:schemeClr val="accent4">
                    <a:lumMod val="10000"/>
                  </a:schemeClr>
                </a:solidFill>
              </a:rPr>
              <a:t>insurance companies from </a:t>
            </a:r>
            <a:r>
              <a:rPr lang="en-US" sz="2400" b="0" dirty="0" smtClean="0">
                <a:solidFill>
                  <a:schemeClr val="accent4">
                    <a:lumMod val="10000"/>
                  </a:schemeClr>
                </a:solidFill>
              </a:rPr>
              <a:t>making unjustified rate hikes.</a:t>
            </a:r>
          </a:p>
          <a:p>
            <a:pPr marL="514350" indent="-514350">
              <a:buFontTx/>
              <a:buAutoNum type="arabicPeriod"/>
            </a:pPr>
            <a:r>
              <a:rPr lang="en-US" sz="2400" b="0" dirty="0" smtClean="0">
                <a:solidFill>
                  <a:schemeClr val="accent4">
                    <a:lumMod val="10000"/>
                  </a:schemeClr>
                </a:solidFill>
              </a:rPr>
              <a:t>Mandate </a:t>
            </a:r>
            <a:r>
              <a:rPr lang="en-US" sz="2400" b="0" dirty="0">
                <a:solidFill>
                  <a:schemeClr val="accent4">
                    <a:lumMod val="10000"/>
                  </a:schemeClr>
                </a:solidFill>
              </a:rPr>
              <a:t>that insurers fully cover certain preventative </a:t>
            </a:r>
            <a:r>
              <a:rPr lang="en-US" sz="2400" b="0" dirty="0" smtClean="0">
                <a:solidFill>
                  <a:schemeClr val="accent4">
                    <a:lumMod val="10000"/>
                  </a:schemeClr>
                </a:solidFill>
              </a:rPr>
              <a:t>services – early check-ups, immunizations, counseling and screening.</a:t>
            </a:r>
            <a:endParaRPr lang="en-US" sz="2400" b="0" kern="0" dirty="0" smtClean="0">
              <a:solidFill>
                <a:schemeClr val="accent4">
                  <a:lumMod val="10000"/>
                </a:schemeClr>
              </a:solidFill>
            </a:endParaRPr>
          </a:p>
          <a:p>
            <a:pPr lvl="1"/>
            <a:endParaRPr lang="en-US" sz="2400" b="0" kern="0" dirty="0" smtClean="0">
              <a:solidFill>
                <a:schemeClr val="accent4">
                  <a:lumMod val="10000"/>
                </a:schemeClr>
              </a:solidFill>
            </a:endParaRPr>
          </a:p>
          <a:p>
            <a:endParaRPr lang="bg-BG" sz="2400" b="0" kern="0" dirty="0">
              <a:solidFill>
                <a:schemeClr val="accent4">
                  <a:lumMod val="10000"/>
                </a:schemeClr>
              </a:solidFill>
            </a:endParaRPr>
          </a:p>
        </p:txBody>
      </p:sp>
      <p:sp>
        <p:nvSpPr>
          <p:cNvPr id="4" name="Контейнер за номер на слайда 3"/>
          <p:cNvSpPr txBox="1">
            <a:spLocks/>
          </p:cNvSpPr>
          <p:nvPr/>
        </p:nvSpPr>
        <p:spPr bwMode="auto">
          <a:xfrm>
            <a:off x="6553200" y="6435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bg-BG"/>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fld id="{737FBBF8-E395-418B-BA0D-1171982601DE}" type="slidenum">
              <a:rPr lang="bg-BG" altLang="bg-BG" smtClean="0"/>
              <a:pPr/>
              <a:t>69</a:t>
            </a:fld>
            <a:endParaRPr lang="bg-BG" altLang="bg-BG"/>
          </a:p>
        </p:txBody>
      </p:sp>
      <p:sp>
        <p:nvSpPr>
          <p:cNvPr id="5" name="Заглавие 1"/>
          <p:cNvSpPr txBox="1">
            <a:spLocks/>
          </p:cNvSpPr>
          <p:nvPr/>
        </p:nvSpPr>
        <p:spPr bwMode="auto">
          <a:xfrm>
            <a:off x="0" y="-27384"/>
            <a:ext cx="91805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sz="3200" kern="0" dirty="0" smtClean="0">
                <a:solidFill>
                  <a:srgbClr val="FFFF00"/>
                </a:solidFill>
                <a:effectLst>
                  <a:outerShdw blurRad="38100" dist="38100" dir="2700000" algn="tl">
                    <a:srgbClr val="000000">
                      <a:alpha val="43137"/>
                    </a:srgbClr>
                  </a:outerShdw>
                </a:effectLst>
              </a:rPr>
              <a:t>Health care reform in USA - Obama Care</a:t>
            </a:r>
            <a:endParaRPr lang="bg-BG" sz="32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66388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p:cNvSpPr>
            <a:spLocks noGrp="1"/>
          </p:cNvSpPr>
          <p:nvPr>
            <p:ph type="sldNum" sz="quarter" idx="12"/>
          </p:nvPr>
        </p:nvSpPr>
        <p:spPr/>
        <p:txBody>
          <a:bodyPr/>
          <a:lstStyle/>
          <a:p>
            <a:fld id="{BA2A53EE-0698-47DE-B155-5B27B52B8D14}" type="slidenum">
              <a:rPr lang="bg-BG" altLang="bg-BG"/>
              <a:pPr/>
              <a:t>7</a:t>
            </a:fld>
            <a:endParaRPr lang="bg-BG" altLang="bg-BG"/>
          </a:p>
        </p:txBody>
      </p:sp>
      <p:sp>
        <p:nvSpPr>
          <p:cNvPr id="155650" name="Rectangle 2"/>
          <p:cNvSpPr>
            <a:spLocks noGrp="1" noChangeArrowheads="1"/>
          </p:cNvSpPr>
          <p:nvPr>
            <p:ph type="title"/>
          </p:nvPr>
        </p:nvSpPr>
        <p:spPr/>
        <p:txBody>
          <a:bodyPr/>
          <a:lstStyle/>
          <a:p>
            <a:r>
              <a:rPr lang="en-US" altLang="bg-BG" b="1" dirty="0">
                <a:solidFill>
                  <a:srgbClr val="FFCC00"/>
                </a:solidFill>
              </a:rPr>
              <a:t>HEALTH SYSTEMS</a:t>
            </a:r>
            <a:endParaRPr lang="bg-BG" altLang="bg-BG" b="1" dirty="0">
              <a:solidFill>
                <a:srgbClr val="FFCC00"/>
              </a:solidFill>
            </a:endParaRPr>
          </a:p>
        </p:txBody>
      </p:sp>
      <p:sp>
        <p:nvSpPr>
          <p:cNvPr id="155651" name="Rectangle 3"/>
          <p:cNvSpPr>
            <a:spLocks noGrp="1" noChangeArrowheads="1"/>
          </p:cNvSpPr>
          <p:nvPr>
            <p:ph type="body" idx="1"/>
          </p:nvPr>
        </p:nvSpPr>
        <p:spPr>
          <a:xfrm>
            <a:off x="36512" y="838200"/>
            <a:ext cx="9144000" cy="5486400"/>
          </a:xfrm>
        </p:spPr>
        <p:txBody>
          <a:bodyPr/>
          <a:lstStyle/>
          <a:p>
            <a:pPr>
              <a:buFontTx/>
              <a:buNone/>
            </a:pPr>
            <a:r>
              <a:rPr lang="bg-BG" altLang="bg-BG" sz="2800" b="0" dirty="0" err="1">
                <a:solidFill>
                  <a:schemeClr val="accent4">
                    <a:lumMod val="10000"/>
                  </a:schemeClr>
                </a:solidFill>
              </a:rPr>
              <a:t>Beyond</a:t>
            </a:r>
            <a:r>
              <a:rPr lang="bg-BG" altLang="bg-BG" sz="2800" b="0" dirty="0">
                <a:solidFill>
                  <a:schemeClr val="accent4">
                    <a:lumMod val="10000"/>
                  </a:schemeClr>
                </a:solidFill>
              </a:rPr>
              <a:t> the </a:t>
            </a:r>
            <a:r>
              <a:rPr lang="bg-BG" altLang="bg-BG" sz="2800" b="0" dirty="0" err="1">
                <a:solidFill>
                  <a:schemeClr val="accent4">
                    <a:lumMod val="10000"/>
                  </a:schemeClr>
                </a:solidFill>
              </a:rPr>
              <a:t>boundaries</a:t>
            </a:r>
            <a:r>
              <a:rPr lang="bg-BG" altLang="bg-BG" sz="2800" b="0" dirty="0">
                <a:solidFill>
                  <a:schemeClr val="accent4">
                    <a:lumMod val="10000"/>
                  </a:schemeClr>
                </a:solidFill>
              </a:rPr>
              <a:t> of </a:t>
            </a:r>
            <a:r>
              <a:rPr lang="bg-BG" altLang="bg-BG" sz="2800" b="0" dirty="0" err="1">
                <a:solidFill>
                  <a:schemeClr val="accent4">
                    <a:lumMod val="10000"/>
                  </a:schemeClr>
                </a:solidFill>
              </a:rPr>
              <a:t>this</a:t>
            </a:r>
            <a:r>
              <a:rPr lang="bg-BG" altLang="bg-BG" sz="2800" b="0" dirty="0">
                <a:solidFill>
                  <a:schemeClr val="accent4">
                    <a:lumMod val="10000"/>
                  </a:schemeClr>
                </a:solidFill>
              </a:rPr>
              <a:t> </a:t>
            </a:r>
            <a:r>
              <a:rPr lang="bg-BG" altLang="bg-BG" sz="2800" b="0" dirty="0" err="1">
                <a:solidFill>
                  <a:schemeClr val="accent4">
                    <a:lumMod val="10000"/>
                  </a:schemeClr>
                </a:solidFill>
              </a:rPr>
              <a:t>definition</a:t>
            </a:r>
            <a:r>
              <a:rPr lang="bg-BG" altLang="bg-BG" sz="2800" b="0" dirty="0">
                <a:solidFill>
                  <a:schemeClr val="accent4">
                    <a:lumMod val="10000"/>
                  </a:schemeClr>
                </a:solidFill>
              </a:rPr>
              <a:t> </a:t>
            </a:r>
            <a:r>
              <a:rPr lang="bg-BG" altLang="bg-BG" sz="2800" b="0" dirty="0" err="1" smtClean="0">
                <a:solidFill>
                  <a:schemeClr val="accent4">
                    <a:lumMod val="10000"/>
                  </a:schemeClr>
                </a:solidFill>
              </a:rPr>
              <a:t>are</a:t>
            </a:r>
            <a:r>
              <a:rPr lang="en-US" altLang="bg-BG" sz="2800" b="0" dirty="0" smtClean="0">
                <a:solidFill>
                  <a:schemeClr val="accent4">
                    <a:lumMod val="10000"/>
                  </a:schemeClr>
                </a:solidFill>
              </a:rPr>
              <a:t>:</a:t>
            </a:r>
          </a:p>
          <a:p>
            <a:pPr>
              <a:buClr>
                <a:srgbClr val="FFFF66"/>
              </a:buClr>
            </a:pPr>
            <a:r>
              <a:rPr lang="en-US" altLang="bg-BG" sz="2800" b="0" dirty="0" err="1">
                <a:solidFill>
                  <a:schemeClr val="accent4">
                    <a:lumMod val="10000"/>
                  </a:schemeClr>
                </a:solidFill>
              </a:rPr>
              <a:t>T</a:t>
            </a:r>
            <a:r>
              <a:rPr lang="bg-BG" altLang="bg-BG" sz="2800" b="0" dirty="0" err="1" smtClean="0">
                <a:solidFill>
                  <a:schemeClr val="accent4">
                    <a:lumMod val="10000"/>
                  </a:schemeClr>
                </a:solidFill>
              </a:rPr>
              <a:t>hose</a:t>
            </a:r>
            <a:r>
              <a:rPr lang="bg-BG" altLang="bg-BG" sz="2800" b="0" dirty="0" smtClean="0">
                <a:solidFill>
                  <a:schemeClr val="accent4">
                    <a:lumMod val="10000"/>
                  </a:schemeClr>
                </a:solidFill>
              </a:rPr>
              <a:t> </a:t>
            </a:r>
            <a:r>
              <a:rPr lang="bg-BG" altLang="bg-BG" sz="2800" b="0" dirty="0" err="1">
                <a:solidFill>
                  <a:schemeClr val="accent4">
                    <a:lumMod val="10000"/>
                  </a:schemeClr>
                </a:solidFill>
              </a:rPr>
              <a:t>activities</a:t>
            </a:r>
            <a:r>
              <a:rPr lang="bg-BG" altLang="bg-BG" sz="2800" b="0" dirty="0">
                <a:solidFill>
                  <a:schemeClr val="accent4">
                    <a:lumMod val="10000"/>
                  </a:schemeClr>
                </a:solidFill>
              </a:rPr>
              <a:t> </a:t>
            </a:r>
            <a:r>
              <a:rPr lang="bg-BG" altLang="bg-BG" sz="2800" b="0" dirty="0" err="1">
                <a:solidFill>
                  <a:schemeClr val="accent4">
                    <a:lumMod val="10000"/>
                  </a:schemeClr>
                </a:solidFill>
              </a:rPr>
              <a:t>whose</a:t>
            </a:r>
            <a:r>
              <a:rPr lang="bg-BG" altLang="bg-BG" sz="2800" b="0" dirty="0">
                <a:solidFill>
                  <a:schemeClr val="accent4">
                    <a:lumMod val="10000"/>
                  </a:schemeClr>
                </a:solidFill>
              </a:rPr>
              <a:t> </a:t>
            </a:r>
            <a:r>
              <a:rPr lang="bg-BG" altLang="bg-BG" sz="2800" b="0" dirty="0" err="1">
                <a:solidFill>
                  <a:schemeClr val="accent4">
                    <a:lumMod val="10000"/>
                  </a:schemeClr>
                </a:solidFill>
              </a:rPr>
              <a:t>primary</a:t>
            </a:r>
            <a:r>
              <a:rPr lang="en-US" altLang="bg-BG" sz="2800" b="0" dirty="0">
                <a:solidFill>
                  <a:schemeClr val="accent4">
                    <a:lumMod val="10000"/>
                  </a:schemeClr>
                </a:solidFill>
              </a:rPr>
              <a:t> </a:t>
            </a:r>
            <a:r>
              <a:rPr lang="bg-BG" altLang="bg-BG" sz="2800" b="0" dirty="0" err="1">
                <a:solidFill>
                  <a:schemeClr val="accent4">
                    <a:lumMod val="10000"/>
                  </a:schemeClr>
                </a:solidFill>
              </a:rPr>
              <a:t>purpose</a:t>
            </a:r>
            <a:r>
              <a:rPr lang="bg-BG" altLang="bg-BG" sz="2800" b="0" dirty="0">
                <a:solidFill>
                  <a:schemeClr val="accent4">
                    <a:lumMod val="10000"/>
                  </a:schemeClr>
                </a:solidFill>
              </a:rPr>
              <a:t> is </a:t>
            </a:r>
            <a:r>
              <a:rPr lang="bg-BG" altLang="bg-BG" sz="2800" b="0" dirty="0" err="1">
                <a:solidFill>
                  <a:schemeClr val="accent4">
                    <a:lumMod val="10000"/>
                  </a:schemeClr>
                </a:solidFill>
              </a:rPr>
              <a:t>something</a:t>
            </a:r>
            <a:r>
              <a:rPr lang="bg-BG" altLang="bg-BG" sz="2800" b="0" dirty="0">
                <a:solidFill>
                  <a:schemeClr val="accent4">
                    <a:lumMod val="10000"/>
                  </a:schemeClr>
                </a:solidFill>
              </a:rPr>
              <a:t> other than </a:t>
            </a:r>
            <a:r>
              <a:rPr lang="bg-BG" altLang="bg-BG" sz="2800" b="0" dirty="0" err="1">
                <a:solidFill>
                  <a:schemeClr val="accent4">
                    <a:lumMod val="10000"/>
                  </a:schemeClr>
                </a:solidFill>
              </a:rPr>
              <a:t>health</a:t>
            </a:r>
            <a:r>
              <a:rPr lang="bg-BG" altLang="bg-BG" sz="2800" b="0" dirty="0">
                <a:solidFill>
                  <a:schemeClr val="accent4">
                    <a:lumMod val="10000"/>
                  </a:schemeClr>
                </a:solidFill>
              </a:rPr>
              <a:t> – </a:t>
            </a:r>
            <a:r>
              <a:rPr lang="bg-BG" altLang="bg-BG" sz="2800" b="0" dirty="0" err="1">
                <a:solidFill>
                  <a:schemeClr val="accent4">
                    <a:lumMod val="10000"/>
                  </a:schemeClr>
                </a:solidFill>
              </a:rPr>
              <a:t>education</a:t>
            </a:r>
            <a:r>
              <a:rPr lang="bg-BG" altLang="bg-BG" sz="2800" b="0" dirty="0">
                <a:solidFill>
                  <a:schemeClr val="accent4">
                    <a:lumMod val="10000"/>
                  </a:schemeClr>
                </a:solidFill>
              </a:rPr>
              <a:t>, </a:t>
            </a:r>
            <a:r>
              <a:rPr lang="bg-BG" altLang="bg-BG" sz="2800" b="0" dirty="0" err="1">
                <a:solidFill>
                  <a:schemeClr val="accent4">
                    <a:lumMod val="10000"/>
                  </a:schemeClr>
                </a:solidFill>
              </a:rPr>
              <a:t>for</a:t>
            </a:r>
            <a:r>
              <a:rPr lang="bg-BG" altLang="bg-BG" sz="2800" b="0" dirty="0">
                <a:solidFill>
                  <a:schemeClr val="accent4">
                    <a:lumMod val="10000"/>
                  </a:schemeClr>
                </a:solidFill>
              </a:rPr>
              <a:t> </a:t>
            </a:r>
            <a:r>
              <a:rPr lang="bg-BG" altLang="bg-BG" sz="2800" b="0" dirty="0" err="1">
                <a:solidFill>
                  <a:schemeClr val="accent4">
                    <a:lumMod val="10000"/>
                  </a:schemeClr>
                </a:solidFill>
              </a:rPr>
              <a:t>example</a:t>
            </a:r>
            <a:r>
              <a:rPr lang="bg-BG" altLang="bg-BG" sz="2800" b="0" dirty="0">
                <a:solidFill>
                  <a:schemeClr val="accent4">
                    <a:lumMod val="10000"/>
                  </a:schemeClr>
                </a:solidFill>
              </a:rPr>
              <a:t> – </a:t>
            </a:r>
            <a:r>
              <a:rPr lang="bg-BG" altLang="bg-BG" sz="2800" b="0" dirty="0" err="1">
                <a:solidFill>
                  <a:schemeClr val="accent4">
                    <a:lumMod val="10000"/>
                  </a:schemeClr>
                </a:solidFill>
              </a:rPr>
              <a:t>even</a:t>
            </a:r>
            <a:r>
              <a:rPr lang="bg-BG" altLang="bg-BG" sz="2800" b="0" dirty="0">
                <a:solidFill>
                  <a:schemeClr val="accent4">
                    <a:lumMod val="10000"/>
                  </a:schemeClr>
                </a:solidFill>
              </a:rPr>
              <a:t> </a:t>
            </a:r>
            <a:r>
              <a:rPr lang="bg-BG" altLang="bg-BG" sz="2800" b="0" dirty="0" err="1">
                <a:solidFill>
                  <a:schemeClr val="accent4">
                    <a:lumMod val="10000"/>
                  </a:schemeClr>
                </a:solidFill>
              </a:rPr>
              <a:t>if</a:t>
            </a:r>
            <a:r>
              <a:rPr lang="bg-BG" altLang="bg-BG" sz="2800" b="0" dirty="0">
                <a:solidFill>
                  <a:schemeClr val="accent4">
                    <a:lumMod val="10000"/>
                  </a:schemeClr>
                </a:solidFill>
              </a:rPr>
              <a:t> </a:t>
            </a:r>
            <a:r>
              <a:rPr lang="bg-BG" altLang="bg-BG" sz="2800" b="0" dirty="0" err="1">
                <a:solidFill>
                  <a:schemeClr val="accent4">
                    <a:lumMod val="10000"/>
                  </a:schemeClr>
                </a:solidFill>
              </a:rPr>
              <a:t>these</a:t>
            </a:r>
            <a:r>
              <a:rPr lang="bg-BG" altLang="bg-BG" sz="2800" b="0" dirty="0">
                <a:solidFill>
                  <a:schemeClr val="accent4">
                    <a:lumMod val="10000"/>
                  </a:schemeClr>
                </a:solidFill>
              </a:rPr>
              <a:t> </a:t>
            </a:r>
            <a:r>
              <a:rPr lang="bg-BG" altLang="bg-BG" sz="2800" b="0" dirty="0" err="1">
                <a:solidFill>
                  <a:schemeClr val="accent4">
                    <a:lumMod val="10000"/>
                  </a:schemeClr>
                </a:solidFill>
              </a:rPr>
              <a:t>activities</a:t>
            </a:r>
            <a:r>
              <a:rPr lang="en-US" altLang="bg-BG" sz="2800" b="0" dirty="0">
                <a:solidFill>
                  <a:schemeClr val="accent4">
                    <a:lumMod val="10000"/>
                  </a:schemeClr>
                </a:solidFill>
              </a:rPr>
              <a:t> </a:t>
            </a:r>
            <a:r>
              <a:rPr lang="bg-BG" altLang="bg-BG" sz="2800" b="0" dirty="0" err="1">
                <a:solidFill>
                  <a:schemeClr val="accent4">
                    <a:lumMod val="10000"/>
                  </a:schemeClr>
                </a:solidFill>
              </a:rPr>
              <a:t>have</a:t>
            </a:r>
            <a:r>
              <a:rPr lang="bg-BG" altLang="bg-BG" sz="2800" b="0" dirty="0">
                <a:solidFill>
                  <a:schemeClr val="accent4">
                    <a:lumMod val="10000"/>
                  </a:schemeClr>
                </a:solidFill>
              </a:rPr>
              <a:t> a </a:t>
            </a:r>
            <a:r>
              <a:rPr lang="bg-BG" altLang="bg-BG" sz="2800" b="0" dirty="0" err="1">
                <a:solidFill>
                  <a:schemeClr val="accent4">
                    <a:lumMod val="10000"/>
                  </a:schemeClr>
                </a:solidFill>
              </a:rPr>
              <a:t>secondary</a:t>
            </a:r>
            <a:r>
              <a:rPr lang="bg-BG" altLang="bg-BG" sz="2800" b="0" dirty="0">
                <a:solidFill>
                  <a:schemeClr val="accent4">
                    <a:lumMod val="10000"/>
                  </a:schemeClr>
                </a:solidFill>
              </a:rPr>
              <a:t>, </a:t>
            </a:r>
            <a:r>
              <a:rPr lang="bg-BG" altLang="bg-BG" sz="2800" b="0" dirty="0" err="1">
                <a:solidFill>
                  <a:schemeClr val="accent4">
                    <a:lumMod val="10000"/>
                  </a:schemeClr>
                </a:solidFill>
              </a:rPr>
              <a:t>health-enhancing</a:t>
            </a:r>
            <a:r>
              <a:rPr lang="bg-BG" altLang="bg-BG" sz="2800" b="0" dirty="0">
                <a:solidFill>
                  <a:schemeClr val="accent4">
                    <a:lumMod val="10000"/>
                  </a:schemeClr>
                </a:solidFill>
              </a:rPr>
              <a:t> </a:t>
            </a:r>
            <a:r>
              <a:rPr lang="bg-BG" altLang="bg-BG" sz="2800" b="0" dirty="0" err="1">
                <a:solidFill>
                  <a:schemeClr val="accent4">
                    <a:lumMod val="10000"/>
                  </a:schemeClr>
                </a:solidFill>
              </a:rPr>
              <a:t>benefit</a:t>
            </a:r>
            <a:r>
              <a:rPr lang="bg-BG" altLang="bg-BG" sz="2800" b="0" dirty="0">
                <a:solidFill>
                  <a:schemeClr val="accent4">
                    <a:lumMod val="10000"/>
                  </a:schemeClr>
                </a:solidFill>
              </a:rPr>
              <a:t>. </a:t>
            </a:r>
            <a:r>
              <a:rPr lang="bg-BG" altLang="bg-BG" sz="2800" b="0" dirty="0" err="1">
                <a:solidFill>
                  <a:schemeClr val="accent4">
                    <a:lumMod val="10000"/>
                  </a:schemeClr>
                </a:solidFill>
              </a:rPr>
              <a:t>Hence</a:t>
            </a:r>
            <a:r>
              <a:rPr lang="bg-BG" altLang="bg-BG" sz="2800" b="0" dirty="0">
                <a:solidFill>
                  <a:schemeClr val="accent4">
                    <a:lumMod val="10000"/>
                  </a:schemeClr>
                </a:solidFill>
              </a:rPr>
              <a:t>, the </a:t>
            </a:r>
            <a:r>
              <a:rPr lang="bg-BG" altLang="bg-BG" sz="2800" b="0" dirty="0" err="1">
                <a:solidFill>
                  <a:schemeClr val="accent4">
                    <a:lumMod val="10000"/>
                  </a:schemeClr>
                </a:solidFill>
              </a:rPr>
              <a:t>general</a:t>
            </a:r>
            <a:r>
              <a:rPr lang="bg-BG" altLang="bg-BG" sz="2800" b="0" dirty="0">
                <a:solidFill>
                  <a:schemeClr val="accent4">
                    <a:lumMod val="10000"/>
                  </a:schemeClr>
                </a:solidFill>
              </a:rPr>
              <a:t> </a:t>
            </a:r>
            <a:r>
              <a:rPr lang="bg-BG" altLang="bg-BG" sz="2800" b="0" dirty="0" err="1">
                <a:solidFill>
                  <a:schemeClr val="accent4">
                    <a:lumMod val="10000"/>
                  </a:schemeClr>
                </a:solidFill>
              </a:rPr>
              <a:t>education</a:t>
            </a:r>
            <a:r>
              <a:rPr lang="bg-BG" altLang="bg-BG" sz="2800" b="0" dirty="0">
                <a:solidFill>
                  <a:schemeClr val="accent4">
                    <a:lumMod val="10000"/>
                  </a:schemeClr>
                </a:solidFill>
              </a:rPr>
              <a:t> </a:t>
            </a:r>
            <a:r>
              <a:rPr lang="bg-BG" altLang="bg-BG" sz="2800" b="0" dirty="0" err="1">
                <a:solidFill>
                  <a:schemeClr val="accent4">
                    <a:lumMod val="10000"/>
                  </a:schemeClr>
                </a:solidFill>
              </a:rPr>
              <a:t>system</a:t>
            </a:r>
            <a:r>
              <a:rPr lang="bg-BG" altLang="bg-BG" sz="2800" b="0" dirty="0">
                <a:solidFill>
                  <a:schemeClr val="accent4">
                    <a:lumMod val="10000"/>
                  </a:schemeClr>
                </a:solidFill>
              </a:rPr>
              <a:t> is </a:t>
            </a:r>
            <a:r>
              <a:rPr lang="bg-BG" altLang="bg-BG" sz="2800" b="0" dirty="0" err="1">
                <a:solidFill>
                  <a:schemeClr val="accent4">
                    <a:lumMod val="10000"/>
                  </a:schemeClr>
                </a:solidFill>
              </a:rPr>
              <a:t>outside</a:t>
            </a:r>
            <a:r>
              <a:rPr lang="en-US" altLang="bg-BG" sz="2800" b="0" dirty="0">
                <a:solidFill>
                  <a:schemeClr val="accent4">
                    <a:lumMod val="10000"/>
                  </a:schemeClr>
                </a:solidFill>
              </a:rPr>
              <a:t> </a:t>
            </a:r>
            <a:r>
              <a:rPr lang="bg-BG" altLang="bg-BG" sz="2800" b="0" dirty="0">
                <a:solidFill>
                  <a:schemeClr val="accent4">
                    <a:lumMod val="10000"/>
                  </a:schemeClr>
                </a:solidFill>
              </a:rPr>
              <a:t>the </a:t>
            </a:r>
            <a:r>
              <a:rPr lang="bg-BG" altLang="bg-BG" sz="2800" b="0" dirty="0" err="1">
                <a:solidFill>
                  <a:schemeClr val="accent4">
                    <a:lumMod val="10000"/>
                  </a:schemeClr>
                </a:solidFill>
              </a:rPr>
              <a:t>boundaries</a:t>
            </a:r>
            <a:r>
              <a:rPr lang="bg-BG" altLang="bg-BG" sz="2800" b="0" dirty="0">
                <a:solidFill>
                  <a:schemeClr val="accent4">
                    <a:lumMod val="10000"/>
                  </a:schemeClr>
                </a:solidFill>
              </a:rPr>
              <a:t>, </a:t>
            </a:r>
            <a:r>
              <a:rPr lang="bg-BG" altLang="bg-BG" sz="2800" b="0" dirty="0" err="1">
                <a:solidFill>
                  <a:schemeClr val="accent4">
                    <a:lumMod val="10000"/>
                  </a:schemeClr>
                </a:solidFill>
              </a:rPr>
              <a:t>but</a:t>
            </a:r>
            <a:r>
              <a:rPr lang="bg-BG" altLang="bg-BG" sz="2800" b="0" dirty="0">
                <a:solidFill>
                  <a:schemeClr val="accent4">
                    <a:lumMod val="10000"/>
                  </a:schemeClr>
                </a:solidFill>
              </a:rPr>
              <a:t> </a:t>
            </a:r>
            <a:r>
              <a:rPr lang="bg-BG" altLang="bg-BG" sz="2800" b="0" dirty="0" err="1">
                <a:solidFill>
                  <a:schemeClr val="accent4">
                    <a:lumMod val="10000"/>
                  </a:schemeClr>
                </a:solidFill>
              </a:rPr>
              <a:t>specifically</a:t>
            </a:r>
            <a:r>
              <a:rPr lang="bg-BG" altLang="bg-BG" sz="2800" b="0" dirty="0">
                <a:solidFill>
                  <a:schemeClr val="accent4">
                    <a:lumMod val="10000"/>
                  </a:schemeClr>
                </a:solidFill>
              </a:rPr>
              <a:t> </a:t>
            </a:r>
            <a:r>
              <a:rPr lang="bg-BG" altLang="bg-BG" sz="2800" b="0" dirty="0" err="1">
                <a:solidFill>
                  <a:schemeClr val="accent4">
                    <a:lumMod val="10000"/>
                  </a:schemeClr>
                </a:solidFill>
              </a:rPr>
              <a:t>health-related</a:t>
            </a:r>
            <a:r>
              <a:rPr lang="bg-BG" altLang="bg-BG" sz="2800" b="0" dirty="0">
                <a:solidFill>
                  <a:schemeClr val="accent4">
                    <a:lumMod val="10000"/>
                  </a:schemeClr>
                </a:solidFill>
              </a:rPr>
              <a:t> </a:t>
            </a:r>
            <a:r>
              <a:rPr lang="bg-BG" altLang="bg-BG" sz="2800" b="0" dirty="0" err="1">
                <a:solidFill>
                  <a:schemeClr val="accent4">
                    <a:lumMod val="10000"/>
                  </a:schemeClr>
                </a:solidFill>
              </a:rPr>
              <a:t>education</a:t>
            </a:r>
            <a:r>
              <a:rPr lang="bg-BG" altLang="bg-BG" sz="2800" b="0" dirty="0">
                <a:solidFill>
                  <a:schemeClr val="accent4">
                    <a:lumMod val="10000"/>
                  </a:schemeClr>
                </a:solidFill>
              </a:rPr>
              <a:t> is </a:t>
            </a:r>
            <a:r>
              <a:rPr lang="bg-BG" altLang="bg-BG" sz="2800" b="0" dirty="0" err="1">
                <a:solidFill>
                  <a:schemeClr val="accent4">
                    <a:lumMod val="10000"/>
                  </a:schemeClr>
                </a:solidFill>
              </a:rPr>
              <a:t>included</a:t>
            </a:r>
            <a:r>
              <a:rPr lang="bg-BG" altLang="bg-BG" sz="2800" b="0" dirty="0">
                <a:solidFill>
                  <a:schemeClr val="accent4">
                    <a:lumMod val="10000"/>
                  </a:schemeClr>
                </a:solidFill>
              </a:rPr>
              <a:t>. </a:t>
            </a:r>
            <a:endParaRPr lang="en-US" altLang="bg-BG" sz="2800" b="0" dirty="0" smtClean="0">
              <a:solidFill>
                <a:schemeClr val="accent4">
                  <a:lumMod val="10000"/>
                </a:schemeClr>
              </a:solidFill>
            </a:endParaRPr>
          </a:p>
          <a:p>
            <a:pPr>
              <a:buClr>
                <a:srgbClr val="FFFF66"/>
              </a:buClr>
            </a:pPr>
            <a:r>
              <a:rPr lang="bg-BG" altLang="bg-BG" sz="2800" b="0" dirty="0" err="1" smtClean="0">
                <a:solidFill>
                  <a:schemeClr val="accent4">
                    <a:lumMod val="10000"/>
                  </a:schemeClr>
                </a:solidFill>
              </a:rPr>
              <a:t>So</a:t>
            </a:r>
            <a:r>
              <a:rPr lang="bg-BG" altLang="bg-BG" sz="2800" b="0" dirty="0" smtClean="0">
                <a:solidFill>
                  <a:schemeClr val="accent4">
                    <a:lumMod val="10000"/>
                  </a:schemeClr>
                </a:solidFill>
              </a:rPr>
              <a:t> </a:t>
            </a:r>
            <a:r>
              <a:rPr lang="bg-BG" altLang="bg-BG" sz="2800" b="0" dirty="0" err="1">
                <a:solidFill>
                  <a:schemeClr val="accent4">
                    <a:lumMod val="10000"/>
                  </a:schemeClr>
                </a:solidFill>
              </a:rPr>
              <a:t>are</a:t>
            </a:r>
            <a:r>
              <a:rPr lang="bg-BG" altLang="bg-BG" sz="2800" b="0" dirty="0">
                <a:solidFill>
                  <a:schemeClr val="accent4">
                    <a:lumMod val="10000"/>
                  </a:schemeClr>
                </a:solidFill>
              </a:rPr>
              <a:t> </a:t>
            </a:r>
            <a:r>
              <a:rPr lang="bg-BG" altLang="bg-BG" sz="2800" b="0" dirty="0" err="1">
                <a:solidFill>
                  <a:schemeClr val="accent4">
                    <a:lumMod val="10000"/>
                  </a:schemeClr>
                </a:solidFill>
              </a:rPr>
              <a:t>actions</a:t>
            </a:r>
            <a:r>
              <a:rPr lang="en-US" altLang="bg-BG" sz="2800" b="0" dirty="0">
                <a:solidFill>
                  <a:schemeClr val="accent4">
                    <a:lumMod val="10000"/>
                  </a:schemeClr>
                </a:solidFill>
              </a:rPr>
              <a:t> </a:t>
            </a:r>
            <a:r>
              <a:rPr lang="bg-BG" altLang="bg-BG" sz="2800" b="0" dirty="0" err="1">
                <a:solidFill>
                  <a:schemeClr val="accent4">
                    <a:lumMod val="10000"/>
                  </a:schemeClr>
                </a:solidFill>
              </a:rPr>
              <a:t>intended</a:t>
            </a:r>
            <a:r>
              <a:rPr lang="bg-BG" altLang="bg-BG" sz="2800" b="0" dirty="0">
                <a:solidFill>
                  <a:schemeClr val="accent4">
                    <a:lumMod val="10000"/>
                  </a:schemeClr>
                </a:solidFill>
              </a:rPr>
              <a:t> </a:t>
            </a:r>
            <a:r>
              <a:rPr lang="bg-BG" altLang="bg-BG" sz="2800" b="0" dirty="0" err="1">
                <a:solidFill>
                  <a:schemeClr val="accent4">
                    <a:lumMod val="10000"/>
                  </a:schemeClr>
                </a:solidFill>
              </a:rPr>
              <a:t>chiefly</a:t>
            </a:r>
            <a:r>
              <a:rPr lang="bg-BG" altLang="bg-BG" sz="2800" b="0" dirty="0">
                <a:solidFill>
                  <a:schemeClr val="accent4">
                    <a:lumMod val="10000"/>
                  </a:schemeClr>
                </a:solidFill>
              </a:rPr>
              <a:t> to </a:t>
            </a:r>
            <a:r>
              <a:rPr lang="bg-BG" altLang="bg-BG" sz="2800" b="0" dirty="0" err="1">
                <a:solidFill>
                  <a:schemeClr val="accent4">
                    <a:lumMod val="10000"/>
                  </a:schemeClr>
                </a:solidFill>
              </a:rPr>
              <a:t>improve</a:t>
            </a:r>
            <a:r>
              <a:rPr lang="bg-BG" altLang="bg-BG" sz="2800" b="0" dirty="0">
                <a:solidFill>
                  <a:schemeClr val="accent4">
                    <a:lumMod val="10000"/>
                  </a:schemeClr>
                </a:solidFill>
              </a:rPr>
              <a:t> </a:t>
            </a:r>
            <a:r>
              <a:rPr lang="bg-BG" altLang="bg-BG" sz="2800" b="0" dirty="0" err="1">
                <a:solidFill>
                  <a:schemeClr val="accent4">
                    <a:lumMod val="10000"/>
                  </a:schemeClr>
                </a:solidFill>
              </a:rPr>
              <a:t>health</a:t>
            </a:r>
            <a:r>
              <a:rPr lang="bg-BG" altLang="bg-BG" sz="2800" b="0" dirty="0">
                <a:solidFill>
                  <a:schemeClr val="accent4">
                    <a:lumMod val="10000"/>
                  </a:schemeClr>
                </a:solidFill>
              </a:rPr>
              <a:t> </a:t>
            </a:r>
            <a:r>
              <a:rPr lang="bg-BG" altLang="bg-BG" sz="2800" b="0" dirty="0" err="1">
                <a:solidFill>
                  <a:schemeClr val="accent4">
                    <a:lumMod val="10000"/>
                  </a:schemeClr>
                </a:solidFill>
              </a:rPr>
              <a:t>indirectly</a:t>
            </a:r>
            <a:r>
              <a:rPr lang="bg-BG" altLang="bg-BG" sz="2800" b="0" dirty="0">
                <a:solidFill>
                  <a:schemeClr val="accent4">
                    <a:lumMod val="10000"/>
                  </a:schemeClr>
                </a:solidFill>
              </a:rPr>
              <a:t> </a:t>
            </a:r>
            <a:r>
              <a:rPr lang="bg-BG" altLang="bg-BG" sz="2800" b="0" dirty="0" err="1">
                <a:solidFill>
                  <a:schemeClr val="accent4">
                    <a:lumMod val="10000"/>
                  </a:schemeClr>
                </a:solidFill>
              </a:rPr>
              <a:t>by</a:t>
            </a:r>
            <a:r>
              <a:rPr lang="bg-BG" altLang="bg-BG" sz="2800" b="0" dirty="0">
                <a:solidFill>
                  <a:schemeClr val="accent4">
                    <a:lumMod val="10000"/>
                  </a:schemeClr>
                </a:solidFill>
              </a:rPr>
              <a:t> </a:t>
            </a:r>
            <a:r>
              <a:rPr lang="bg-BG" altLang="bg-BG" sz="2800" b="0" dirty="0" err="1">
                <a:solidFill>
                  <a:schemeClr val="accent4">
                    <a:lumMod val="10000"/>
                  </a:schemeClr>
                </a:solidFill>
              </a:rPr>
              <a:t>influencing</a:t>
            </a:r>
            <a:r>
              <a:rPr lang="bg-BG" altLang="bg-BG" sz="2800" b="0" dirty="0">
                <a:solidFill>
                  <a:schemeClr val="accent4">
                    <a:lumMod val="10000"/>
                  </a:schemeClr>
                </a:solidFill>
              </a:rPr>
              <a:t> </a:t>
            </a:r>
            <a:r>
              <a:rPr lang="bg-BG" altLang="bg-BG" sz="2800" b="0" dirty="0" err="1">
                <a:solidFill>
                  <a:schemeClr val="accent4">
                    <a:lumMod val="10000"/>
                  </a:schemeClr>
                </a:solidFill>
              </a:rPr>
              <a:t>how</a:t>
            </a:r>
            <a:r>
              <a:rPr lang="bg-BG" altLang="bg-BG" sz="2800" b="0" dirty="0">
                <a:solidFill>
                  <a:schemeClr val="accent4">
                    <a:lumMod val="10000"/>
                  </a:schemeClr>
                </a:solidFill>
              </a:rPr>
              <a:t> </a:t>
            </a:r>
            <a:r>
              <a:rPr lang="bg-BG" altLang="bg-BG" sz="2800" b="0" dirty="0" err="1">
                <a:solidFill>
                  <a:schemeClr val="accent4">
                    <a:lumMod val="10000"/>
                  </a:schemeClr>
                </a:solidFill>
              </a:rPr>
              <a:t>non-health</a:t>
            </a:r>
            <a:r>
              <a:rPr lang="bg-BG" altLang="bg-BG" sz="2800" b="0" dirty="0">
                <a:solidFill>
                  <a:schemeClr val="accent4">
                    <a:lumMod val="10000"/>
                  </a:schemeClr>
                </a:solidFill>
              </a:rPr>
              <a:t> </a:t>
            </a:r>
            <a:r>
              <a:rPr lang="bg-BG" altLang="bg-BG" sz="2800" b="0" dirty="0" err="1">
                <a:solidFill>
                  <a:schemeClr val="accent4">
                    <a:lumMod val="10000"/>
                  </a:schemeClr>
                </a:solidFill>
              </a:rPr>
              <a:t>systems</a:t>
            </a:r>
            <a:r>
              <a:rPr lang="bg-BG" altLang="bg-BG" sz="2800" b="0" dirty="0">
                <a:solidFill>
                  <a:schemeClr val="accent4">
                    <a:lumMod val="10000"/>
                  </a:schemeClr>
                </a:solidFill>
              </a:rPr>
              <a:t> </a:t>
            </a:r>
            <a:r>
              <a:rPr lang="bg-BG" altLang="bg-BG" sz="2800" b="0" dirty="0" err="1">
                <a:solidFill>
                  <a:schemeClr val="accent4">
                    <a:lumMod val="10000"/>
                  </a:schemeClr>
                </a:solidFill>
              </a:rPr>
              <a:t>function</a:t>
            </a:r>
            <a:r>
              <a:rPr lang="en-US" altLang="bg-BG" sz="2800" b="0" dirty="0">
                <a:solidFill>
                  <a:schemeClr val="accent4">
                    <a:lumMod val="10000"/>
                  </a:schemeClr>
                </a:solidFill>
              </a:rPr>
              <a:t> </a:t>
            </a:r>
            <a:r>
              <a:rPr lang="bg-BG" altLang="bg-BG" sz="2800" b="0" dirty="0">
                <a:solidFill>
                  <a:schemeClr val="accent4">
                    <a:lumMod val="10000"/>
                  </a:schemeClr>
                </a:solidFill>
              </a:rPr>
              <a:t>– </a:t>
            </a:r>
            <a:r>
              <a:rPr lang="bg-BG" altLang="bg-BG" sz="2800" b="0" dirty="0" err="1">
                <a:solidFill>
                  <a:schemeClr val="accent4">
                    <a:lumMod val="10000"/>
                  </a:schemeClr>
                </a:solidFill>
              </a:rPr>
              <a:t>for</a:t>
            </a:r>
            <a:r>
              <a:rPr lang="bg-BG" altLang="bg-BG" sz="2800" b="0" dirty="0">
                <a:solidFill>
                  <a:schemeClr val="accent4">
                    <a:lumMod val="10000"/>
                  </a:schemeClr>
                </a:solidFill>
              </a:rPr>
              <a:t> </a:t>
            </a:r>
            <a:r>
              <a:rPr lang="bg-BG" altLang="bg-BG" sz="2800" b="0" dirty="0" err="1">
                <a:solidFill>
                  <a:schemeClr val="accent4">
                    <a:lumMod val="10000"/>
                  </a:schemeClr>
                </a:solidFill>
              </a:rPr>
              <a:t>example</a:t>
            </a:r>
            <a:r>
              <a:rPr lang="bg-BG" altLang="bg-BG" sz="2800" b="0" dirty="0">
                <a:solidFill>
                  <a:schemeClr val="accent4">
                    <a:lumMod val="10000"/>
                  </a:schemeClr>
                </a:solidFill>
              </a:rPr>
              <a:t>, </a:t>
            </a:r>
            <a:r>
              <a:rPr lang="bg-BG" altLang="bg-BG" sz="2800" b="0" dirty="0" err="1">
                <a:solidFill>
                  <a:schemeClr val="accent4">
                    <a:lumMod val="10000"/>
                  </a:schemeClr>
                </a:solidFill>
              </a:rPr>
              <a:t>actions</a:t>
            </a:r>
            <a:r>
              <a:rPr lang="bg-BG" altLang="bg-BG" sz="2800" b="0" dirty="0">
                <a:solidFill>
                  <a:schemeClr val="accent4">
                    <a:lumMod val="10000"/>
                  </a:schemeClr>
                </a:solidFill>
              </a:rPr>
              <a:t> to </a:t>
            </a:r>
            <a:r>
              <a:rPr lang="bg-BG" altLang="bg-BG" sz="2800" b="0" dirty="0" err="1">
                <a:solidFill>
                  <a:schemeClr val="accent4">
                    <a:lumMod val="10000"/>
                  </a:schemeClr>
                </a:solidFill>
              </a:rPr>
              <a:t>increase</a:t>
            </a:r>
            <a:r>
              <a:rPr lang="bg-BG" altLang="bg-BG" sz="2800" b="0" dirty="0">
                <a:solidFill>
                  <a:schemeClr val="accent4">
                    <a:lumMod val="10000"/>
                  </a:schemeClr>
                </a:solidFill>
              </a:rPr>
              <a:t> </a:t>
            </a:r>
            <a:r>
              <a:rPr lang="bg-BG" altLang="bg-BG" sz="2800" b="0" dirty="0" err="1">
                <a:solidFill>
                  <a:schemeClr val="accent4">
                    <a:lumMod val="10000"/>
                  </a:schemeClr>
                </a:solidFill>
              </a:rPr>
              <a:t>girls’</a:t>
            </a:r>
            <a:r>
              <a:rPr lang="bg-BG" altLang="bg-BG" sz="2800" b="0" dirty="0">
                <a:solidFill>
                  <a:schemeClr val="accent4">
                    <a:lumMod val="10000"/>
                  </a:schemeClr>
                </a:solidFill>
              </a:rPr>
              <a:t> </a:t>
            </a:r>
            <a:r>
              <a:rPr lang="bg-BG" altLang="bg-BG" sz="2800" b="0" dirty="0" err="1">
                <a:solidFill>
                  <a:schemeClr val="accent4">
                    <a:lumMod val="10000"/>
                  </a:schemeClr>
                </a:solidFill>
              </a:rPr>
              <a:t>school</a:t>
            </a:r>
            <a:r>
              <a:rPr lang="bg-BG" altLang="bg-BG" sz="2800" b="0" dirty="0">
                <a:solidFill>
                  <a:schemeClr val="accent4">
                    <a:lumMod val="10000"/>
                  </a:schemeClr>
                </a:solidFill>
              </a:rPr>
              <a:t> </a:t>
            </a:r>
            <a:r>
              <a:rPr lang="bg-BG" altLang="bg-BG" sz="2800" b="0" dirty="0" err="1">
                <a:solidFill>
                  <a:schemeClr val="accent4">
                    <a:lumMod val="10000"/>
                  </a:schemeClr>
                </a:solidFill>
              </a:rPr>
              <a:t>enrolment</a:t>
            </a:r>
            <a:r>
              <a:rPr lang="bg-BG" altLang="bg-BG" sz="2800" b="0" dirty="0">
                <a:solidFill>
                  <a:schemeClr val="accent4">
                    <a:lumMod val="10000"/>
                  </a:schemeClr>
                </a:solidFill>
              </a:rPr>
              <a:t> </a:t>
            </a:r>
            <a:r>
              <a:rPr lang="bg-BG" altLang="bg-BG" sz="2800" b="0" dirty="0" err="1">
                <a:solidFill>
                  <a:schemeClr val="accent4">
                    <a:lumMod val="10000"/>
                  </a:schemeClr>
                </a:solidFill>
              </a:rPr>
              <a:t>or</a:t>
            </a:r>
            <a:r>
              <a:rPr lang="bg-BG" altLang="bg-BG" sz="2800" b="0" dirty="0">
                <a:solidFill>
                  <a:schemeClr val="accent4">
                    <a:lumMod val="10000"/>
                  </a:schemeClr>
                </a:solidFill>
              </a:rPr>
              <a:t> </a:t>
            </a:r>
            <a:r>
              <a:rPr lang="bg-BG" altLang="bg-BG" sz="2800" b="0" dirty="0" err="1">
                <a:solidFill>
                  <a:schemeClr val="accent4">
                    <a:lumMod val="10000"/>
                  </a:schemeClr>
                </a:solidFill>
              </a:rPr>
              <a:t>change</a:t>
            </a:r>
            <a:r>
              <a:rPr lang="bg-BG" altLang="bg-BG" sz="2800" b="0" dirty="0">
                <a:solidFill>
                  <a:schemeClr val="accent4">
                    <a:lumMod val="10000"/>
                  </a:schemeClr>
                </a:solidFill>
              </a:rPr>
              <a:t> the </a:t>
            </a:r>
            <a:r>
              <a:rPr lang="bg-BG" altLang="bg-BG" sz="2800" b="0" dirty="0" err="1">
                <a:solidFill>
                  <a:schemeClr val="accent4">
                    <a:lumMod val="10000"/>
                  </a:schemeClr>
                </a:solidFill>
              </a:rPr>
              <a:t>curriculum</a:t>
            </a:r>
            <a:r>
              <a:rPr lang="bg-BG" altLang="bg-BG" sz="2800" b="0" dirty="0">
                <a:solidFill>
                  <a:schemeClr val="accent4">
                    <a:lumMod val="10000"/>
                  </a:schemeClr>
                </a:solidFill>
              </a:rPr>
              <a:t> to</a:t>
            </a:r>
            <a:r>
              <a:rPr lang="en-US" altLang="bg-BG" sz="2800" b="0" dirty="0">
                <a:solidFill>
                  <a:schemeClr val="accent4">
                    <a:lumMod val="10000"/>
                  </a:schemeClr>
                </a:solidFill>
              </a:rPr>
              <a:t> </a:t>
            </a:r>
            <a:r>
              <a:rPr lang="bg-BG" altLang="bg-BG" sz="2800" b="0" dirty="0" err="1">
                <a:solidFill>
                  <a:schemeClr val="accent4">
                    <a:lumMod val="10000"/>
                  </a:schemeClr>
                </a:solidFill>
              </a:rPr>
              <a:t>make</a:t>
            </a:r>
            <a:r>
              <a:rPr lang="bg-BG" altLang="bg-BG" sz="2800" b="0" dirty="0">
                <a:solidFill>
                  <a:schemeClr val="accent4">
                    <a:lumMod val="10000"/>
                  </a:schemeClr>
                </a:solidFill>
              </a:rPr>
              <a:t> </a:t>
            </a:r>
            <a:r>
              <a:rPr lang="bg-BG" altLang="bg-BG" sz="2800" b="0" dirty="0" err="1">
                <a:solidFill>
                  <a:schemeClr val="accent4">
                    <a:lumMod val="10000"/>
                  </a:schemeClr>
                </a:solidFill>
              </a:rPr>
              <a:t>students</a:t>
            </a:r>
            <a:r>
              <a:rPr lang="bg-BG" altLang="bg-BG" sz="2800" b="0" dirty="0">
                <a:solidFill>
                  <a:schemeClr val="accent4">
                    <a:lumMod val="10000"/>
                  </a:schemeClr>
                </a:solidFill>
              </a:rPr>
              <a:t> </a:t>
            </a:r>
            <a:r>
              <a:rPr lang="bg-BG" altLang="bg-BG" sz="2800" b="0" dirty="0" err="1">
                <a:solidFill>
                  <a:schemeClr val="accent4">
                    <a:lumMod val="10000"/>
                  </a:schemeClr>
                </a:solidFill>
              </a:rPr>
              <a:t>better</a:t>
            </a:r>
            <a:r>
              <a:rPr lang="bg-BG" altLang="bg-BG" sz="2800" b="0" dirty="0">
                <a:solidFill>
                  <a:schemeClr val="accent4">
                    <a:lumMod val="10000"/>
                  </a:schemeClr>
                </a:solidFill>
              </a:rPr>
              <a:t> </a:t>
            </a:r>
            <a:r>
              <a:rPr lang="bg-BG" altLang="bg-BG" sz="2800" b="0" dirty="0" err="1">
                <a:solidFill>
                  <a:schemeClr val="accent4">
                    <a:lumMod val="10000"/>
                  </a:schemeClr>
                </a:solidFill>
              </a:rPr>
              <a:t>future</a:t>
            </a:r>
            <a:r>
              <a:rPr lang="bg-BG" altLang="bg-BG" sz="2800" b="0" dirty="0">
                <a:solidFill>
                  <a:schemeClr val="accent4">
                    <a:lumMod val="10000"/>
                  </a:schemeClr>
                </a:solidFill>
              </a:rPr>
              <a:t> </a:t>
            </a:r>
            <a:r>
              <a:rPr lang="bg-BG" altLang="bg-BG" sz="2800" b="0" dirty="0" err="1">
                <a:solidFill>
                  <a:schemeClr val="accent4">
                    <a:lumMod val="10000"/>
                  </a:schemeClr>
                </a:solidFill>
              </a:rPr>
              <a:t>caregivers</a:t>
            </a:r>
            <a:r>
              <a:rPr lang="bg-BG" altLang="bg-BG" sz="2800" b="0" dirty="0">
                <a:solidFill>
                  <a:schemeClr val="accent4">
                    <a:lumMod val="10000"/>
                  </a:schemeClr>
                </a:solidFill>
              </a:rPr>
              <a:t> </a:t>
            </a:r>
            <a:r>
              <a:rPr lang="bg-BG" altLang="bg-BG" sz="2800" b="0" dirty="0" err="1">
                <a:solidFill>
                  <a:schemeClr val="accent4">
                    <a:lumMod val="10000"/>
                  </a:schemeClr>
                </a:solidFill>
              </a:rPr>
              <a:t>and</a:t>
            </a:r>
            <a:r>
              <a:rPr lang="bg-BG" altLang="bg-BG" sz="2800" b="0" dirty="0">
                <a:solidFill>
                  <a:schemeClr val="accent4">
                    <a:lumMod val="10000"/>
                  </a:schemeClr>
                </a:solidFill>
              </a:rPr>
              <a:t> </a:t>
            </a:r>
            <a:r>
              <a:rPr lang="bg-BG" altLang="bg-BG" sz="2800" b="0" dirty="0" err="1">
                <a:solidFill>
                  <a:schemeClr val="accent4">
                    <a:lumMod val="10000"/>
                  </a:schemeClr>
                </a:solidFill>
              </a:rPr>
              <a:t>consumers</a:t>
            </a:r>
            <a:r>
              <a:rPr lang="bg-BG" altLang="bg-BG" sz="2800" b="0" dirty="0">
                <a:solidFill>
                  <a:schemeClr val="accent4">
                    <a:lumMod val="10000"/>
                  </a:schemeClr>
                </a:solidFill>
              </a:rPr>
              <a:t> of </a:t>
            </a:r>
            <a:r>
              <a:rPr lang="bg-BG" altLang="bg-BG" sz="2800" b="0" dirty="0" err="1">
                <a:solidFill>
                  <a:schemeClr val="accent4">
                    <a:lumMod val="10000"/>
                  </a:schemeClr>
                </a:solidFill>
              </a:rPr>
              <a:t>health</a:t>
            </a:r>
            <a:r>
              <a:rPr lang="bg-BG" altLang="bg-BG" sz="2800" b="0" dirty="0">
                <a:solidFill>
                  <a:schemeClr val="accent4">
                    <a:lumMod val="10000"/>
                  </a:schemeClr>
                </a:solidFill>
              </a:rPr>
              <a:t> </a:t>
            </a:r>
            <a:r>
              <a:rPr lang="bg-BG" altLang="bg-BG" sz="2800" b="0" dirty="0" err="1">
                <a:solidFill>
                  <a:schemeClr val="accent4">
                    <a:lumMod val="10000"/>
                  </a:schemeClr>
                </a:solidFill>
              </a:rPr>
              <a:t>care</a:t>
            </a:r>
            <a:r>
              <a:rPr lang="bg-BG" altLang="bg-BG" sz="2800" b="0" dirty="0">
                <a:solidFill>
                  <a:schemeClr val="accent4">
                    <a:lumMod val="10000"/>
                  </a:schemeClr>
                </a:solidFill>
              </a:rPr>
              <a:t>.</a:t>
            </a:r>
          </a:p>
          <a:p>
            <a:endParaRPr lang="bg-BG" altLang="bg-BG" sz="4000" dirty="0">
              <a:solidFill>
                <a:schemeClr val="accent4">
                  <a:lumMod val="10000"/>
                </a:schemeClr>
              </a:solidFill>
            </a:endParaRPr>
          </a:p>
        </p:txBody>
      </p:sp>
    </p:spTree>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3B7CF0EC-5CFD-4A8D-BA9E-A57EA83DEFFE}" type="slidenum">
              <a:rPr lang="bg-BG" altLang="bg-BG" smtClean="0"/>
              <a:pPr/>
              <a:t>70</a:t>
            </a:fld>
            <a:endParaRPr lang="bg-BG" altLang="bg-BG"/>
          </a:p>
        </p:txBody>
      </p:sp>
      <p:sp>
        <p:nvSpPr>
          <p:cNvPr id="3" name="Контейнер за номер на слайда 1"/>
          <p:cNvSpPr txBox="1">
            <a:spLocks/>
          </p:cNvSpPr>
          <p:nvPr/>
        </p:nvSpPr>
        <p:spPr bwMode="auto">
          <a:xfrm>
            <a:off x="6553200" y="6435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bg-BG"/>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fld id="{3B7CF0EC-5CFD-4A8D-BA9E-A57EA83DEFFE}" type="slidenum">
              <a:rPr lang="bg-BG" altLang="bg-BG" smtClean="0"/>
              <a:pPr/>
              <a:t>70</a:t>
            </a:fld>
            <a:endParaRPr lang="bg-BG" altLang="bg-BG"/>
          </a:p>
        </p:txBody>
      </p:sp>
      <p:sp>
        <p:nvSpPr>
          <p:cNvPr id="4" name="Контейнер за съдържание 2"/>
          <p:cNvSpPr txBox="1">
            <a:spLocks/>
          </p:cNvSpPr>
          <p:nvPr/>
        </p:nvSpPr>
        <p:spPr>
          <a:xfrm>
            <a:off x="0" y="692696"/>
            <a:ext cx="9144000" cy="6048672"/>
          </a:xfrm>
          <a:prstGeom prst="rect">
            <a:avLst/>
          </a:prstGeom>
          <a:solidFill>
            <a:schemeClr val="tx1">
              <a:alpha val="50000"/>
            </a:schemeClr>
          </a:solidFill>
        </p:spPr>
        <p:txBody>
          <a:bodyPr/>
          <a:lst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514350" indent="-514350">
              <a:buFont typeface="+mj-lt"/>
              <a:buAutoNum type="arabicPeriod" startAt="7"/>
            </a:pPr>
            <a:r>
              <a:rPr lang="en-US" sz="2400" b="0" dirty="0" smtClean="0">
                <a:solidFill>
                  <a:schemeClr val="accent4">
                    <a:lumMod val="10000"/>
                  </a:schemeClr>
                </a:solidFill>
              </a:rPr>
              <a:t>High-risk </a:t>
            </a:r>
            <a:r>
              <a:rPr lang="en-US" sz="2400" b="0" dirty="0">
                <a:solidFill>
                  <a:schemeClr val="accent4">
                    <a:lumMod val="10000"/>
                  </a:schemeClr>
                </a:solidFill>
              </a:rPr>
              <a:t>pools for </a:t>
            </a:r>
            <a:r>
              <a:rPr lang="en-US" sz="2400" b="0" dirty="0" smtClean="0">
                <a:solidFill>
                  <a:schemeClr val="accent4">
                    <a:lumMod val="10000"/>
                  </a:schemeClr>
                </a:solidFill>
              </a:rPr>
              <a:t>uninsured.</a:t>
            </a:r>
          </a:p>
          <a:p>
            <a:pPr marL="514350" indent="-514350">
              <a:buFont typeface="+mj-lt"/>
              <a:buAutoNum type="arabicPeriod" startAt="7"/>
            </a:pPr>
            <a:r>
              <a:rPr lang="en-US" sz="2400" b="0" dirty="0" smtClean="0">
                <a:solidFill>
                  <a:schemeClr val="accent4">
                    <a:lumMod val="10000"/>
                  </a:schemeClr>
                </a:solidFill>
              </a:rPr>
              <a:t>Tax </a:t>
            </a:r>
            <a:r>
              <a:rPr lang="en-US" sz="2400" b="0" dirty="0">
                <a:solidFill>
                  <a:schemeClr val="accent4">
                    <a:lumMod val="10000"/>
                  </a:schemeClr>
                </a:solidFill>
              </a:rPr>
              <a:t>credits for businesses to provide insurance to </a:t>
            </a:r>
            <a:r>
              <a:rPr lang="en-US" sz="2400" b="0" dirty="0" smtClean="0">
                <a:solidFill>
                  <a:schemeClr val="accent4">
                    <a:lumMod val="10000"/>
                  </a:schemeClr>
                </a:solidFill>
              </a:rPr>
              <a:t>employees.</a:t>
            </a:r>
          </a:p>
          <a:p>
            <a:pPr marL="514350" indent="-514350">
              <a:buFont typeface="+mj-lt"/>
              <a:buAutoNum type="arabicPeriod" startAt="7"/>
            </a:pPr>
            <a:r>
              <a:rPr lang="en-US" sz="2400" b="0" dirty="0" smtClean="0">
                <a:solidFill>
                  <a:schemeClr val="accent4">
                    <a:lumMod val="10000"/>
                  </a:schemeClr>
                </a:solidFill>
              </a:rPr>
              <a:t>Allowed </a:t>
            </a:r>
            <a:r>
              <a:rPr lang="en-US" sz="2400" b="0" dirty="0">
                <a:solidFill>
                  <a:schemeClr val="accent4">
                    <a:lumMod val="10000"/>
                  </a:schemeClr>
                </a:solidFill>
              </a:rPr>
              <a:t>the FDA to approve generic </a:t>
            </a:r>
            <a:r>
              <a:rPr lang="en-US" sz="2400" b="0" dirty="0" smtClean="0">
                <a:solidFill>
                  <a:schemeClr val="accent4">
                    <a:lumMod val="10000"/>
                  </a:schemeClr>
                </a:solidFill>
              </a:rPr>
              <a:t>biologic </a:t>
            </a:r>
            <a:r>
              <a:rPr lang="en-US" sz="2400" b="0" dirty="0">
                <a:solidFill>
                  <a:schemeClr val="accent4">
                    <a:lumMod val="10000"/>
                  </a:schemeClr>
                </a:solidFill>
              </a:rPr>
              <a:t>drugs and specifically allows for 12 years of exclusive use for newly developed biologic </a:t>
            </a:r>
            <a:r>
              <a:rPr lang="en-US" sz="2400" b="0" dirty="0" smtClean="0">
                <a:solidFill>
                  <a:schemeClr val="accent4">
                    <a:lumMod val="10000"/>
                  </a:schemeClr>
                </a:solidFill>
              </a:rPr>
              <a:t>drugs.</a:t>
            </a:r>
          </a:p>
          <a:p>
            <a:pPr marL="514350" indent="-514350">
              <a:buFont typeface="+mj-lt"/>
              <a:buAutoNum type="arabicPeriod" startAt="7"/>
            </a:pPr>
            <a:r>
              <a:rPr lang="en-US" sz="2400" b="0" dirty="0" smtClean="0">
                <a:solidFill>
                  <a:schemeClr val="accent4">
                    <a:lumMod val="10000"/>
                  </a:schemeClr>
                </a:solidFill>
              </a:rPr>
              <a:t>Creation of </a:t>
            </a:r>
            <a:r>
              <a:rPr lang="en-US" sz="2400" b="0" dirty="0">
                <a:solidFill>
                  <a:srgbClr val="C00000"/>
                </a:solidFill>
              </a:rPr>
              <a:t>Patient-Centered Outcomes Research </a:t>
            </a:r>
            <a:r>
              <a:rPr lang="en-US" sz="2400" b="0" dirty="0" smtClean="0">
                <a:solidFill>
                  <a:srgbClr val="C00000"/>
                </a:solidFill>
              </a:rPr>
              <a:t>Institute </a:t>
            </a:r>
            <a:r>
              <a:rPr lang="en-US" sz="2400" b="0" dirty="0" smtClean="0">
                <a:solidFill>
                  <a:schemeClr val="accent4">
                    <a:lumMod val="10000"/>
                  </a:schemeClr>
                </a:solidFill>
              </a:rPr>
              <a:t>as </a:t>
            </a:r>
            <a:r>
              <a:rPr lang="en-US" sz="2400" b="0" dirty="0">
                <a:solidFill>
                  <a:schemeClr val="accent4">
                    <a:lumMod val="10000"/>
                  </a:schemeClr>
                </a:solidFill>
              </a:rPr>
              <a:t>government-sponsored organization </a:t>
            </a:r>
            <a:r>
              <a:rPr lang="en-US" sz="2400" b="0" dirty="0" smtClean="0">
                <a:solidFill>
                  <a:schemeClr val="accent4">
                    <a:lumMod val="10000"/>
                  </a:schemeClr>
                </a:solidFill>
              </a:rPr>
              <a:t>investigating </a:t>
            </a:r>
            <a:r>
              <a:rPr lang="en-US" sz="2400" b="0" dirty="0">
                <a:solidFill>
                  <a:schemeClr val="accent4">
                    <a:lumMod val="10000"/>
                  </a:schemeClr>
                </a:solidFill>
              </a:rPr>
              <a:t>the relative effectiveness of various medical </a:t>
            </a:r>
            <a:r>
              <a:rPr lang="en-US" sz="2400" b="0" dirty="0" smtClean="0">
                <a:solidFill>
                  <a:schemeClr val="accent4">
                    <a:lumMod val="10000"/>
                  </a:schemeClr>
                </a:solidFill>
              </a:rPr>
              <a:t>treatments </a:t>
            </a:r>
            <a:r>
              <a:rPr lang="en-US" sz="2400" b="0" dirty="0">
                <a:solidFill>
                  <a:schemeClr val="accent4">
                    <a:lumMod val="10000"/>
                  </a:schemeClr>
                </a:solidFill>
              </a:rPr>
              <a:t>by evaluating existing studies and conducting its own. Medicare may consider the Institute’s research in the determining what sorts of therapies it will </a:t>
            </a:r>
            <a:r>
              <a:rPr lang="en-US" sz="2400" b="0" dirty="0" smtClean="0">
                <a:solidFill>
                  <a:schemeClr val="accent4">
                    <a:lumMod val="10000"/>
                  </a:schemeClr>
                </a:solidFill>
              </a:rPr>
              <a:t>cover. </a:t>
            </a:r>
          </a:p>
          <a:p>
            <a:pPr marL="514350" indent="-514350">
              <a:buFont typeface="+mj-lt"/>
              <a:buAutoNum type="arabicPeriod" startAt="7"/>
            </a:pPr>
            <a:r>
              <a:rPr lang="en-US" sz="2400" b="0" dirty="0">
                <a:solidFill>
                  <a:schemeClr val="accent4">
                    <a:lumMod val="10000"/>
                  </a:schemeClr>
                </a:solidFill>
              </a:rPr>
              <a:t>The law also requires for reduced Medicare reimbursements for hospitals with excess readmissions and eventually ties physician Medicare reimbursements to quality of care metrics</a:t>
            </a:r>
            <a:r>
              <a:rPr lang="en-US" sz="2400" b="0" dirty="0" smtClean="0">
                <a:solidFill>
                  <a:schemeClr val="accent4">
                    <a:lumMod val="10000"/>
                  </a:schemeClr>
                </a:solidFill>
              </a:rPr>
              <a:t>.</a:t>
            </a:r>
          </a:p>
          <a:p>
            <a:pPr marL="514350" indent="-514350">
              <a:buFontTx/>
              <a:buAutoNum type="arabicPeriod" startAt="7"/>
            </a:pPr>
            <a:endParaRPr lang="en-US" sz="2400" b="0" kern="0" dirty="0" smtClean="0">
              <a:solidFill>
                <a:schemeClr val="accent4">
                  <a:lumMod val="10000"/>
                </a:schemeClr>
              </a:solidFill>
            </a:endParaRPr>
          </a:p>
          <a:p>
            <a:pPr lvl="1"/>
            <a:endParaRPr lang="en-US" sz="2400" b="0" kern="0" dirty="0" smtClean="0">
              <a:solidFill>
                <a:schemeClr val="accent4">
                  <a:lumMod val="10000"/>
                </a:schemeClr>
              </a:solidFill>
            </a:endParaRPr>
          </a:p>
          <a:p>
            <a:endParaRPr lang="bg-BG" sz="2400" b="0" kern="0" dirty="0">
              <a:solidFill>
                <a:schemeClr val="accent4">
                  <a:lumMod val="10000"/>
                </a:schemeClr>
              </a:solidFill>
            </a:endParaRPr>
          </a:p>
        </p:txBody>
      </p:sp>
      <p:sp>
        <p:nvSpPr>
          <p:cNvPr id="5" name="Контейнер за номер на слайда 3"/>
          <p:cNvSpPr txBox="1">
            <a:spLocks/>
          </p:cNvSpPr>
          <p:nvPr/>
        </p:nvSpPr>
        <p:spPr bwMode="auto">
          <a:xfrm>
            <a:off x="6553200" y="6435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bg-BG"/>
            </a:defPPr>
            <a:lvl1pPr algn="r"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fld id="{737FBBF8-E395-418B-BA0D-1171982601DE}" type="slidenum">
              <a:rPr lang="bg-BG" altLang="bg-BG" smtClean="0"/>
              <a:pPr/>
              <a:t>70</a:t>
            </a:fld>
            <a:endParaRPr lang="bg-BG" altLang="bg-BG"/>
          </a:p>
        </p:txBody>
      </p:sp>
      <p:sp>
        <p:nvSpPr>
          <p:cNvPr id="6" name="Заглавие 1"/>
          <p:cNvSpPr txBox="1">
            <a:spLocks/>
          </p:cNvSpPr>
          <p:nvPr/>
        </p:nvSpPr>
        <p:spPr bwMode="auto">
          <a:xfrm>
            <a:off x="0" y="-27384"/>
            <a:ext cx="91805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r>
              <a:rPr lang="en-US" sz="3200" kern="0" dirty="0" smtClean="0">
                <a:solidFill>
                  <a:srgbClr val="FFFF00"/>
                </a:solidFill>
                <a:effectLst>
                  <a:outerShdw blurRad="38100" dist="38100" dir="2700000" algn="tl">
                    <a:srgbClr val="000000">
                      <a:alpha val="43137"/>
                    </a:srgbClr>
                  </a:outerShdw>
                </a:effectLst>
              </a:rPr>
              <a:t>Health care reform in USA - Obama Care</a:t>
            </a:r>
            <a:endParaRPr lang="bg-BG" sz="32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5960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2"/>
          </p:nvPr>
        </p:nvSpPr>
        <p:spPr/>
        <p:txBody>
          <a:bodyPr/>
          <a:lstStyle/>
          <a:p>
            <a:fld id="{65DA66C7-8F64-45F3-BA14-57BA0CE4C5B3}" type="slidenum">
              <a:rPr lang="bg-BG" altLang="bg-BG"/>
              <a:pPr/>
              <a:t>71</a:t>
            </a:fld>
            <a:endParaRPr lang="bg-BG" altLang="bg-BG"/>
          </a:p>
        </p:txBody>
      </p:sp>
      <p:sp>
        <p:nvSpPr>
          <p:cNvPr id="116740" name="Rectangle 4"/>
          <p:cNvSpPr>
            <a:spLocks noGrp="1" noChangeArrowheads="1"/>
          </p:cNvSpPr>
          <p:nvPr>
            <p:ph type="title"/>
          </p:nvPr>
        </p:nvSpPr>
        <p:spPr>
          <a:xfrm>
            <a:off x="0" y="0"/>
            <a:ext cx="9144000" cy="5661025"/>
          </a:xfrm>
        </p:spPr>
        <p:txBody>
          <a:bodyPr/>
          <a:lstStyle/>
          <a:p>
            <a:pPr algn="ctr"/>
            <a:r>
              <a:rPr lang="en-US" altLang="bg-BG" b="1" dirty="0">
                <a:solidFill>
                  <a:srgbClr val="CC0000"/>
                </a:solidFill>
                <a:latin typeface="Cambria" panose="02040503050406030204" pitchFamily="18" charset="0"/>
              </a:rPr>
              <a:t>PRIORITIES OF HEALTH POLICY IN THE DEVELOPED COUNTRIES</a:t>
            </a:r>
            <a:endParaRPr lang="bg-BG" altLang="bg-BG" b="1" dirty="0">
              <a:solidFill>
                <a:srgbClr val="CC0000"/>
              </a:solidFill>
              <a:latin typeface="Cambria" panose="02040503050406030204" pitchFamily="18" charset="0"/>
            </a:endParaRPr>
          </a:p>
        </p:txBody>
      </p:sp>
    </p:spTree>
    <p:extLst>
      <p:ext uri="{BB962C8B-B14F-4D97-AF65-F5344CB8AC3E}">
        <p14:creationId xmlns:p14="http://schemas.microsoft.com/office/powerpoint/2010/main" val="841658784"/>
      </p:ext>
    </p:extLst>
  </p:cSld>
  <p:clrMapOvr>
    <a:masterClrMapping/>
  </p:clrMapOvr>
  <p:transition spd="slow">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2"/>
          </p:nvPr>
        </p:nvSpPr>
        <p:spPr/>
        <p:txBody>
          <a:bodyPr/>
          <a:lstStyle/>
          <a:p>
            <a:fld id="{150708AC-354C-42FD-A76E-8CDD5C5954B3}" type="slidenum">
              <a:rPr lang="bg-BG" altLang="bg-BG"/>
              <a:pPr/>
              <a:t>72</a:t>
            </a:fld>
            <a:endParaRPr lang="bg-BG" altLang="bg-BG"/>
          </a:p>
        </p:txBody>
      </p:sp>
      <p:sp>
        <p:nvSpPr>
          <p:cNvPr id="118788" name="Rectangle 4"/>
          <p:cNvSpPr>
            <a:spLocks noGrp="1" noChangeArrowheads="1"/>
          </p:cNvSpPr>
          <p:nvPr>
            <p:ph type="title"/>
          </p:nvPr>
        </p:nvSpPr>
        <p:spPr>
          <a:xfrm>
            <a:off x="0" y="0"/>
            <a:ext cx="9144000" cy="6524625"/>
          </a:xfrm>
        </p:spPr>
        <p:txBody>
          <a:bodyPr/>
          <a:lstStyle/>
          <a:p>
            <a:r>
              <a:rPr lang="en-US" altLang="bg-BG" sz="3600" b="1" dirty="0">
                <a:solidFill>
                  <a:srgbClr val="CC0000"/>
                </a:solidFill>
              </a:rPr>
              <a:t/>
            </a:r>
            <a:br>
              <a:rPr lang="en-US" altLang="bg-BG" sz="3600" b="1" dirty="0">
                <a:solidFill>
                  <a:srgbClr val="CC0000"/>
                </a:solidFill>
              </a:rPr>
            </a:br>
            <a:r>
              <a:rPr lang="en-US" altLang="bg-BG" sz="3600" b="1" dirty="0">
                <a:solidFill>
                  <a:srgbClr val="CC0000"/>
                </a:solidFill>
              </a:rPr>
              <a:t>Health policy </a:t>
            </a:r>
            <a:r>
              <a:rPr lang="en-US" altLang="bg-BG" sz="3600" b="1" dirty="0">
                <a:solidFill>
                  <a:schemeClr val="accent4">
                    <a:lumMod val="10000"/>
                  </a:schemeClr>
                </a:solidFill>
              </a:rPr>
              <a:t>is a statement based on human aspirations, set of values, commitments, assessment of health situation and an image of a desired future situation.</a:t>
            </a:r>
            <a:br>
              <a:rPr lang="en-US" altLang="bg-BG" sz="3600" b="1" dirty="0">
                <a:solidFill>
                  <a:schemeClr val="accent4">
                    <a:lumMod val="10000"/>
                  </a:schemeClr>
                </a:solidFill>
              </a:rPr>
            </a:br>
            <a:r>
              <a:rPr lang="en-US" altLang="bg-BG" sz="3600" b="1" dirty="0">
                <a:solidFill>
                  <a:schemeClr val="accent4">
                    <a:lumMod val="10000"/>
                  </a:schemeClr>
                </a:solidFill>
              </a:rPr>
              <a:t>A national health policy is an expression of goals for improving the health situation, the priorities among those goals, and the main directions for attaining them.</a:t>
            </a:r>
            <a:endParaRPr lang="bg-BG" altLang="bg-BG" sz="3600" b="1" dirty="0">
              <a:solidFill>
                <a:schemeClr val="accent4">
                  <a:lumMod val="10000"/>
                </a:schemeClr>
              </a:solidFill>
            </a:endParaRPr>
          </a:p>
        </p:txBody>
      </p:sp>
    </p:spTree>
    <p:extLst>
      <p:ext uri="{BB962C8B-B14F-4D97-AF65-F5344CB8AC3E}">
        <p14:creationId xmlns:p14="http://schemas.microsoft.com/office/powerpoint/2010/main" val="916577353"/>
      </p:ext>
    </p:extLst>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2"/>
          </p:nvPr>
        </p:nvSpPr>
        <p:spPr/>
        <p:txBody>
          <a:bodyPr/>
          <a:lstStyle/>
          <a:p>
            <a:fld id="{52A1AE7F-9C72-4FD4-B13A-4C6B3B51FAD8}" type="slidenum">
              <a:rPr lang="bg-BG" altLang="bg-BG"/>
              <a:pPr/>
              <a:t>73</a:t>
            </a:fld>
            <a:endParaRPr lang="bg-BG" altLang="bg-BG"/>
          </a:p>
        </p:txBody>
      </p:sp>
      <p:sp>
        <p:nvSpPr>
          <p:cNvPr id="120834" name="Rectangle 2"/>
          <p:cNvSpPr>
            <a:spLocks noGrp="1" noChangeArrowheads="1"/>
          </p:cNvSpPr>
          <p:nvPr>
            <p:ph type="title"/>
          </p:nvPr>
        </p:nvSpPr>
        <p:spPr>
          <a:xfrm>
            <a:off x="0" y="0"/>
            <a:ext cx="9144000" cy="6524625"/>
          </a:xfrm>
        </p:spPr>
        <p:txBody>
          <a:bodyPr/>
          <a:lstStyle/>
          <a:p>
            <a:r>
              <a:rPr lang="en-US" altLang="bg-BG" sz="3600" b="1" dirty="0">
                <a:solidFill>
                  <a:schemeClr val="accent4">
                    <a:lumMod val="10000"/>
                  </a:schemeClr>
                </a:solidFill>
              </a:rPr>
              <a:t/>
            </a:r>
            <a:br>
              <a:rPr lang="en-US" altLang="bg-BG" sz="3600" b="1" dirty="0">
                <a:solidFill>
                  <a:schemeClr val="accent4">
                    <a:lumMod val="10000"/>
                  </a:schemeClr>
                </a:solidFill>
              </a:rPr>
            </a:br>
            <a:r>
              <a:rPr lang="en-US" altLang="bg-BG" sz="3600" b="1" dirty="0">
                <a:solidFill>
                  <a:schemeClr val="accent4">
                    <a:lumMod val="10000"/>
                  </a:schemeClr>
                </a:solidFill>
              </a:rPr>
              <a:t>Health policy is often defined at a national level.</a:t>
            </a:r>
            <a:br>
              <a:rPr lang="en-US" altLang="bg-BG" sz="3600" b="1" dirty="0">
                <a:solidFill>
                  <a:schemeClr val="accent4">
                    <a:lumMod val="10000"/>
                  </a:schemeClr>
                </a:solidFill>
              </a:rPr>
            </a:br>
            <a:r>
              <a:rPr lang="en-US" altLang="bg-BG" sz="3600" b="1" dirty="0">
                <a:solidFill>
                  <a:schemeClr val="accent4">
                    <a:lumMod val="10000"/>
                  </a:schemeClr>
                </a:solidFill>
              </a:rPr>
              <a:t>Each country will have to develop a health policy for its own aimed and defined goals, for improving the people’s health, in the light of its own problems, particular circumstances, social and economic structures, and political and administrative mechanisms.</a:t>
            </a:r>
            <a:r>
              <a:rPr lang="en-US" altLang="bg-BG" sz="3600" dirty="0">
                <a:solidFill>
                  <a:schemeClr val="accent4">
                    <a:lumMod val="10000"/>
                  </a:schemeClr>
                </a:solidFill>
              </a:rPr>
              <a:t> </a:t>
            </a:r>
            <a:endParaRPr lang="bg-BG" altLang="bg-BG" sz="3600" dirty="0">
              <a:solidFill>
                <a:schemeClr val="accent4">
                  <a:lumMod val="10000"/>
                </a:schemeClr>
              </a:solidFill>
            </a:endParaRPr>
          </a:p>
        </p:txBody>
      </p:sp>
    </p:spTree>
    <p:extLst>
      <p:ext uri="{BB962C8B-B14F-4D97-AF65-F5344CB8AC3E}">
        <p14:creationId xmlns:p14="http://schemas.microsoft.com/office/powerpoint/2010/main" val="3986392529"/>
      </p:ext>
    </p:extLst>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2"/>
          </p:nvPr>
        </p:nvSpPr>
        <p:spPr/>
        <p:txBody>
          <a:bodyPr/>
          <a:lstStyle/>
          <a:p>
            <a:fld id="{EE1CE2B4-4D30-49FC-8C9C-19733E81F66C}" type="slidenum">
              <a:rPr lang="bg-BG" altLang="bg-BG"/>
              <a:pPr/>
              <a:t>74</a:t>
            </a:fld>
            <a:endParaRPr lang="bg-BG" altLang="bg-BG"/>
          </a:p>
        </p:txBody>
      </p:sp>
      <p:sp>
        <p:nvSpPr>
          <p:cNvPr id="121858" name="Rectangle 2"/>
          <p:cNvSpPr>
            <a:spLocks noGrp="1" noChangeArrowheads="1"/>
          </p:cNvSpPr>
          <p:nvPr>
            <p:ph type="title"/>
          </p:nvPr>
        </p:nvSpPr>
        <p:spPr>
          <a:xfrm>
            <a:off x="0" y="0"/>
            <a:ext cx="9144000" cy="6524625"/>
          </a:xfrm>
        </p:spPr>
        <p:txBody>
          <a:bodyPr/>
          <a:lstStyle/>
          <a:p>
            <a:pPr>
              <a:lnSpc>
                <a:spcPct val="110000"/>
              </a:lnSpc>
            </a:pPr>
            <a:r>
              <a:rPr lang="en-US" altLang="bg-BG" b="1" dirty="0">
                <a:solidFill>
                  <a:schemeClr val="accent4">
                    <a:lumMod val="10000"/>
                  </a:schemeClr>
                </a:solidFill>
              </a:rPr>
              <a:t/>
            </a:r>
            <a:br>
              <a:rPr lang="en-US" altLang="bg-BG" b="1" dirty="0">
                <a:solidFill>
                  <a:schemeClr val="accent4">
                    <a:lumMod val="10000"/>
                  </a:schemeClr>
                </a:solidFill>
              </a:rPr>
            </a:br>
            <a:r>
              <a:rPr lang="en-US" altLang="bg-BG" b="1" dirty="0">
                <a:solidFill>
                  <a:schemeClr val="accent4">
                    <a:lumMod val="10000"/>
                  </a:schemeClr>
                </a:solidFill>
              </a:rPr>
              <a:t>Among the crucial factors affecting realization of these goals are: </a:t>
            </a:r>
            <a:br>
              <a:rPr lang="en-US" altLang="bg-BG" b="1" dirty="0">
                <a:solidFill>
                  <a:schemeClr val="accent4">
                    <a:lumMod val="10000"/>
                  </a:schemeClr>
                </a:solidFill>
              </a:rPr>
            </a:br>
            <a:r>
              <a:rPr lang="en-US" altLang="bg-BG" b="1" dirty="0">
                <a:solidFill>
                  <a:schemeClr val="accent4">
                    <a:lumMod val="10000"/>
                  </a:schemeClr>
                </a:solidFill>
              </a:rPr>
              <a:t>- a political commitment, </a:t>
            </a:r>
            <a:br>
              <a:rPr lang="en-US" altLang="bg-BG" b="1" dirty="0">
                <a:solidFill>
                  <a:schemeClr val="accent4">
                    <a:lumMod val="10000"/>
                  </a:schemeClr>
                </a:solidFill>
              </a:rPr>
            </a:br>
            <a:r>
              <a:rPr lang="en-US" altLang="bg-BG" b="1" dirty="0">
                <a:solidFill>
                  <a:schemeClr val="accent4">
                    <a:lumMod val="10000"/>
                  </a:schemeClr>
                </a:solidFill>
              </a:rPr>
              <a:t>- financial implications, </a:t>
            </a:r>
            <a:br>
              <a:rPr lang="en-US" altLang="bg-BG" b="1" dirty="0">
                <a:solidFill>
                  <a:schemeClr val="accent4">
                    <a:lumMod val="10000"/>
                  </a:schemeClr>
                </a:solidFill>
              </a:rPr>
            </a:br>
            <a:r>
              <a:rPr lang="en-US" altLang="bg-BG" b="1" dirty="0">
                <a:solidFill>
                  <a:schemeClr val="accent4">
                    <a:lumMod val="10000"/>
                  </a:schemeClr>
                </a:solidFill>
              </a:rPr>
              <a:t>- administrative reforms, </a:t>
            </a:r>
            <a:br>
              <a:rPr lang="en-US" altLang="bg-BG" b="1" dirty="0">
                <a:solidFill>
                  <a:schemeClr val="accent4">
                    <a:lumMod val="10000"/>
                  </a:schemeClr>
                </a:solidFill>
              </a:rPr>
            </a:br>
            <a:r>
              <a:rPr lang="en-US" altLang="bg-BG" b="1" dirty="0">
                <a:solidFill>
                  <a:schemeClr val="accent4">
                    <a:lumMod val="10000"/>
                  </a:schemeClr>
                </a:solidFill>
              </a:rPr>
              <a:t>- community participation and </a:t>
            </a:r>
            <a:br>
              <a:rPr lang="en-US" altLang="bg-BG" b="1" dirty="0">
                <a:solidFill>
                  <a:schemeClr val="accent4">
                    <a:lumMod val="10000"/>
                  </a:schemeClr>
                </a:solidFill>
              </a:rPr>
            </a:br>
            <a:r>
              <a:rPr lang="en-US" altLang="bg-BG" b="1" dirty="0">
                <a:solidFill>
                  <a:schemeClr val="accent4">
                    <a:lumMod val="10000"/>
                  </a:schemeClr>
                </a:solidFill>
              </a:rPr>
              <a:t>basic legislation.</a:t>
            </a:r>
            <a:endParaRPr lang="bg-BG" altLang="bg-BG" b="1" dirty="0">
              <a:solidFill>
                <a:schemeClr val="accent4">
                  <a:lumMod val="10000"/>
                </a:schemeClr>
              </a:solidFill>
            </a:endParaRPr>
          </a:p>
        </p:txBody>
      </p:sp>
    </p:spTree>
    <p:extLst>
      <p:ext uri="{BB962C8B-B14F-4D97-AF65-F5344CB8AC3E}">
        <p14:creationId xmlns:p14="http://schemas.microsoft.com/office/powerpoint/2010/main" val="3385611583"/>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2"/>
          </p:nvPr>
        </p:nvSpPr>
        <p:spPr/>
        <p:txBody>
          <a:bodyPr/>
          <a:lstStyle/>
          <a:p>
            <a:fld id="{2CB6E398-EBA4-41F0-BB7E-09F9498A3EED}" type="slidenum">
              <a:rPr lang="bg-BG" altLang="bg-BG"/>
              <a:pPr/>
              <a:t>75</a:t>
            </a:fld>
            <a:endParaRPr lang="bg-BG" altLang="bg-BG"/>
          </a:p>
        </p:txBody>
      </p:sp>
      <p:sp>
        <p:nvSpPr>
          <p:cNvPr id="122884" name="Rectangle 4"/>
          <p:cNvSpPr>
            <a:spLocks noGrp="1" noChangeArrowheads="1"/>
          </p:cNvSpPr>
          <p:nvPr>
            <p:ph type="title"/>
          </p:nvPr>
        </p:nvSpPr>
        <p:spPr>
          <a:xfrm>
            <a:off x="0" y="0"/>
            <a:ext cx="9144000" cy="6669088"/>
          </a:xfrm>
        </p:spPr>
        <p:txBody>
          <a:bodyPr/>
          <a:lstStyle/>
          <a:p>
            <a:r>
              <a:rPr lang="en-US" altLang="bg-BG" b="1" dirty="0">
                <a:solidFill>
                  <a:schemeClr val="accent4">
                    <a:lumMod val="10000"/>
                  </a:schemeClr>
                </a:solidFill>
              </a:rPr>
              <a:t>Developed countries have many common features in their health situation and health policy goals.</a:t>
            </a:r>
            <a:r>
              <a:rPr lang="en-US" altLang="bg-BG" dirty="0">
                <a:solidFill>
                  <a:schemeClr val="accent4">
                    <a:lumMod val="10000"/>
                  </a:schemeClr>
                </a:solidFill>
              </a:rPr>
              <a:t> </a:t>
            </a:r>
            <a:br>
              <a:rPr lang="en-US" altLang="bg-BG" dirty="0">
                <a:solidFill>
                  <a:schemeClr val="accent4">
                    <a:lumMod val="10000"/>
                  </a:schemeClr>
                </a:solidFill>
              </a:rPr>
            </a:br>
            <a:r>
              <a:rPr lang="en-US" altLang="bg-BG" dirty="0">
                <a:solidFill>
                  <a:schemeClr val="accent4">
                    <a:lumMod val="10000"/>
                  </a:schemeClr>
                </a:solidFill>
              </a:rPr>
              <a:t/>
            </a:r>
            <a:br>
              <a:rPr lang="en-US" altLang="bg-BG" dirty="0">
                <a:solidFill>
                  <a:schemeClr val="accent4">
                    <a:lumMod val="10000"/>
                  </a:schemeClr>
                </a:solidFill>
              </a:rPr>
            </a:br>
            <a:r>
              <a:rPr lang="en-US" altLang="bg-BG" b="1" dirty="0">
                <a:solidFill>
                  <a:schemeClr val="accent4">
                    <a:lumMod val="10000"/>
                  </a:schemeClr>
                </a:solidFill>
              </a:rPr>
              <a:t>Among these priorities the most important are:</a:t>
            </a:r>
            <a:endParaRPr lang="bg-BG" altLang="bg-BG" b="1" dirty="0">
              <a:solidFill>
                <a:schemeClr val="accent4">
                  <a:lumMod val="10000"/>
                </a:schemeClr>
              </a:solidFill>
            </a:endParaRPr>
          </a:p>
        </p:txBody>
      </p:sp>
    </p:spTree>
    <p:extLst>
      <p:ext uri="{BB962C8B-B14F-4D97-AF65-F5344CB8AC3E}">
        <p14:creationId xmlns:p14="http://schemas.microsoft.com/office/powerpoint/2010/main" val="1210740104"/>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2"/>
          </p:nvPr>
        </p:nvSpPr>
        <p:spPr/>
        <p:txBody>
          <a:bodyPr/>
          <a:lstStyle/>
          <a:p>
            <a:fld id="{50A292CE-D360-46BF-96D3-FF480D98D19C}" type="slidenum">
              <a:rPr lang="bg-BG" altLang="bg-BG"/>
              <a:pPr/>
              <a:t>76</a:t>
            </a:fld>
            <a:endParaRPr lang="bg-BG" altLang="bg-BG"/>
          </a:p>
        </p:txBody>
      </p:sp>
      <p:sp>
        <p:nvSpPr>
          <p:cNvPr id="124932" name="Rectangle 4"/>
          <p:cNvSpPr>
            <a:spLocks noGrp="1" noChangeArrowheads="1"/>
          </p:cNvSpPr>
          <p:nvPr>
            <p:ph type="title"/>
          </p:nvPr>
        </p:nvSpPr>
        <p:spPr>
          <a:xfrm>
            <a:off x="0" y="0"/>
            <a:ext cx="9144000" cy="6453188"/>
          </a:xfrm>
        </p:spPr>
        <p:txBody>
          <a:bodyPr/>
          <a:lstStyle/>
          <a:p>
            <a:pPr marL="762000" indent="-762000"/>
            <a:r>
              <a:rPr lang="en-US" altLang="bg-BG" sz="3600" b="1" dirty="0"/>
              <a:t/>
            </a:r>
            <a:br>
              <a:rPr lang="en-US" altLang="bg-BG" sz="3600" b="1" dirty="0"/>
            </a:br>
            <a:r>
              <a:rPr lang="en-US" altLang="bg-BG" sz="3600" b="1" dirty="0">
                <a:solidFill>
                  <a:srgbClr val="C00000"/>
                </a:solidFill>
              </a:rPr>
              <a:t>1. Shift from hospital care to primary health care.</a:t>
            </a:r>
            <a:br>
              <a:rPr lang="en-US" altLang="bg-BG" sz="3600" b="1" dirty="0">
                <a:solidFill>
                  <a:srgbClr val="C00000"/>
                </a:solidFill>
              </a:rPr>
            </a:br>
            <a:r>
              <a:rPr lang="en-US" altLang="bg-BG" sz="3600" b="1" dirty="0">
                <a:solidFill>
                  <a:srgbClr val="333399"/>
                </a:solidFill>
              </a:rPr>
              <a:t/>
            </a:r>
            <a:br>
              <a:rPr lang="en-US" altLang="bg-BG" sz="3600" b="1" dirty="0">
                <a:solidFill>
                  <a:srgbClr val="333399"/>
                </a:solidFill>
              </a:rPr>
            </a:br>
            <a:r>
              <a:rPr lang="en-US" altLang="bg-BG" sz="3600" b="1" dirty="0">
                <a:solidFill>
                  <a:schemeClr val="accent4">
                    <a:lumMod val="10000"/>
                  </a:schemeClr>
                </a:solidFill>
              </a:rPr>
              <a:t>2. New approaches to prevention: greater emphasis on primary prevention and within it - to population strategy of primary prevention instead of high-risk strategy.</a:t>
            </a:r>
            <a:endParaRPr lang="bg-BG" altLang="bg-BG" sz="3600" b="1" dirty="0">
              <a:solidFill>
                <a:schemeClr val="accent4">
                  <a:lumMod val="10000"/>
                </a:schemeClr>
              </a:solidFill>
            </a:endParaRPr>
          </a:p>
        </p:txBody>
      </p:sp>
    </p:spTree>
    <p:extLst>
      <p:ext uri="{BB962C8B-B14F-4D97-AF65-F5344CB8AC3E}">
        <p14:creationId xmlns:p14="http://schemas.microsoft.com/office/powerpoint/2010/main" val="4067502359"/>
      </p:ext>
    </p:extLst>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2"/>
          </p:nvPr>
        </p:nvSpPr>
        <p:spPr/>
        <p:txBody>
          <a:bodyPr/>
          <a:lstStyle/>
          <a:p>
            <a:fld id="{1E8805D5-9F75-4E48-9145-307C82E96DD3}" type="slidenum">
              <a:rPr lang="bg-BG" altLang="bg-BG"/>
              <a:pPr/>
              <a:t>77</a:t>
            </a:fld>
            <a:endParaRPr lang="bg-BG" altLang="bg-BG"/>
          </a:p>
        </p:txBody>
      </p:sp>
      <p:sp>
        <p:nvSpPr>
          <p:cNvPr id="126978" name="Rectangle 2"/>
          <p:cNvSpPr>
            <a:spLocks noGrp="1" noChangeArrowheads="1"/>
          </p:cNvSpPr>
          <p:nvPr>
            <p:ph type="title"/>
          </p:nvPr>
        </p:nvSpPr>
        <p:spPr>
          <a:xfrm>
            <a:off x="0" y="0"/>
            <a:ext cx="9144000" cy="6453188"/>
          </a:xfrm>
        </p:spPr>
        <p:txBody>
          <a:bodyPr/>
          <a:lstStyle/>
          <a:p>
            <a:pPr marL="762000" indent="-762000"/>
            <a:r>
              <a:rPr lang="en-US" altLang="bg-BG" b="1" dirty="0"/>
              <a:t/>
            </a:r>
            <a:br>
              <a:rPr lang="en-US" altLang="bg-BG" b="1" dirty="0"/>
            </a:br>
            <a:r>
              <a:rPr lang="en-US" altLang="bg-BG" b="1" dirty="0">
                <a:solidFill>
                  <a:srgbClr val="C00000"/>
                </a:solidFill>
              </a:rPr>
              <a:t>3. Health promotion as a central part in combined efforts to improve people’s health.</a:t>
            </a:r>
            <a:br>
              <a:rPr lang="en-US" altLang="bg-BG" b="1" dirty="0">
                <a:solidFill>
                  <a:srgbClr val="C00000"/>
                </a:solidFill>
              </a:rPr>
            </a:br>
            <a:r>
              <a:rPr lang="en-US" altLang="bg-BG" b="1" dirty="0">
                <a:solidFill>
                  <a:srgbClr val="333399"/>
                </a:solidFill>
              </a:rPr>
              <a:t/>
            </a:r>
            <a:br>
              <a:rPr lang="en-US" altLang="bg-BG" b="1" dirty="0">
                <a:solidFill>
                  <a:srgbClr val="333399"/>
                </a:solidFill>
              </a:rPr>
            </a:br>
            <a:r>
              <a:rPr lang="en-US" altLang="bg-BG" b="1" dirty="0">
                <a:solidFill>
                  <a:schemeClr val="accent4">
                    <a:lumMod val="10000"/>
                  </a:schemeClr>
                </a:solidFill>
              </a:rPr>
              <a:t>4. Quality control and evaluation of health care activities.</a:t>
            </a:r>
            <a:endParaRPr lang="bg-BG" altLang="bg-BG" b="1" dirty="0">
              <a:solidFill>
                <a:schemeClr val="accent4">
                  <a:lumMod val="10000"/>
                </a:schemeClr>
              </a:solidFill>
            </a:endParaRPr>
          </a:p>
        </p:txBody>
      </p:sp>
    </p:spTree>
    <p:extLst>
      <p:ext uri="{BB962C8B-B14F-4D97-AF65-F5344CB8AC3E}">
        <p14:creationId xmlns:p14="http://schemas.microsoft.com/office/powerpoint/2010/main" val="2832606795"/>
      </p:ext>
    </p:extLst>
  </p:cSld>
  <p:clrMapOvr>
    <a:masterClrMapping/>
  </p:clrMapOvr>
  <p:transition spd="slow">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2"/>
          </p:nvPr>
        </p:nvSpPr>
        <p:spPr/>
        <p:txBody>
          <a:bodyPr/>
          <a:lstStyle/>
          <a:p>
            <a:fld id="{AF3065D3-5A78-4707-A587-D505F686A088}" type="slidenum">
              <a:rPr lang="bg-BG" altLang="bg-BG"/>
              <a:pPr/>
              <a:t>78</a:t>
            </a:fld>
            <a:endParaRPr lang="bg-BG" altLang="bg-BG"/>
          </a:p>
        </p:txBody>
      </p:sp>
      <p:sp>
        <p:nvSpPr>
          <p:cNvPr id="128002" name="Rectangle 2"/>
          <p:cNvSpPr>
            <a:spLocks noGrp="1" noChangeArrowheads="1"/>
          </p:cNvSpPr>
          <p:nvPr>
            <p:ph type="title"/>
          </p:nvPr>
        </p:nvSpPr>
        <p:spPr>
          <a:xfrm>
            <a:off x="0" y="0"/>
            <a:ext cx="9144000" cy="6453188"/>
          </a:xfrm>
        </p:spPr>
        <p:txBody>
          <a:bodyPr/>
          <a:lstStyle/>
          <a:p>
            <a:pPr marL="762000" indent="-762000">
              <a:lnSpc>
                <a:spcPct val="90000"/>
              </a:lnSpc>
            </a:pPr>
            <a:r>
              <a:rPr lang="en-US" altLang="bg-BG" sz="3600" b="1" dirty="0"/>
              <a:t/>
            </a:r>
            <a:br>
              <a:rPr lang="en-US" altLang="bg-BG" sz="3600" b="1" dirty="0"/>
            </a:br>
            <a:r>
              <a:rPr lang="en-US" altLang="bg-BG" sz="3600" b="1" dirty="0"/>
              <a:t/>
            </a:r>
            <a:br>
              <a:rPr lang="en-US" altLang="bg-BG" sz="3600" b="1" dirty="0"/>
            </a:br>
            <a:r>
              <a:rPr lang="en-US" altLang="bg-BG" sz="3600" b="1" dirty="0">
                <a:solidFill>
                  <a:srgbClr val="C00000"/>
                </a:solidFill>
              </a:rPr>
              <a:t>5. Market orientation of health care.</a:t>
            </a:r>
            <a:br>
              <a:rPr lang="en-US" altLang="bg-BG" sz="3600" b="1" dirty="0">
                <a:solidFill>
                  <a:srgbClr val="C00000"/>
                </a:solidFill>
              </a:rPr>
            </a:br>
            <a:r>
              <a:rPr lang="en-US" altLang="bg-BG" sz="3600" b="1" dirty="0">
                <a:solidFill>
                  <a:srgbClr val="333399"/>
                </a:solidFill>
              </a:rPr>
              <a:t/>
            </a:r>
            <a:br>
              <a:rPr lang="en-US" altLang="bg-BG" sz="3600" b="1" dirty="0">
                <a:solidFill>
                  <a:srgbClr val="333399"/>
                </a:solidFill>
              </a:rPr>
            </a:br>
            <a:r>
              <a:rPr lang="en-US" altLang="bg-BG" sz="3600" b="1" dirty="0">
                <a:solidFill>
                  <a:schemeClr val="accent4">
                    <a:lumMod val="10000"/>
                  </a:schemeClr>
                </a:solidFill>
              </a:rPr>
              <a:t>6. New preventive, diagnostic and curative technologies.</a:t>
            </a:r>
            <a:br>
              <a:rPr lang="en-US" altLang="bg-BG" sz="3600" b="1" dirty="0">
                <a:solidFill>
                  <a:schemeClr val="accent4">
                    <a:lumMod val="10000"/>
                  </a:schemeClr>
                </a:solidFill>
              </a:rPr>
            </a:br>
            <a:r>
              <a:rPr lang="en-US" altLang="bg-BG" sz="3600" b="1" dirty="0">
                <a:solidFill>
                  <a:srgbClr val="333399"/>
                </a:solidFill>
              </a:rPr>
              <a:t/>
            </a:r>
            <a:br>
              <a:rPr lang="en-US" altLang="bg-BG" sz="3600" b="1" dirty="0">
                <a:solidFill>
                  <a:srgbClr val="333399"/>
                </a:solidFill>
              </a:rPr>
            </a:br>
            <a:r>
              <a:rPr lang="en-US" altLang="bg-BG" sz="3600" b="1" dirty="0">
                <a:solidFill>
                  <a:srgbClr val="C00000"/>
                </a:solidFill>
              </a:rPr>
              <a:t>7. Improvement of health legislation, development of health management and promotion of managerial culture in the health systems.</a:t>
            </a:r>
            <a:endParaRPr lang="bg-BG" altLang="bg-BG" sz="3600" b="1" dirty="0">
              <a:solidFill>
                <a:srgbClr val="C00000"/>
              </a:solidFill>
            </a:endParaRPr>
          </a:p>
        </p:txBody>
      </p:sp>
    </p:spTree>
    <p:extLst>
      <p:ext uri="{BB962C8B-B14F-4D97-AF65-F5344CB8AC3E}">
        <p14:creationId xmlns:p14="http://schemas.microsoft.com/office/powerpoint/2010/main" val="1321275732"/>
      </p:ext>
    </p:extLst>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2"/>
          </p:nvPr>
        </p:nvSpPr>
        <p:spPr/>
        <p:txBody>
          <a:bodyPr/>
          <a:lstStyle/>
          <a:p>
            <a:fld id="{AAD8E77F-F607-4290-A47B-F512B011D8F0}" type="slidenum">
              <a:rPr lang="bg-BG" altLang="bg-BG"/>
              <a:pPr/>
              <a:t>79</a:t>
            </a:fld>
            <a:endParaRPr lang="bg-BG" altLang="bg-BG"/>
          </a:p>
        </p:txBody>
      </p:sp>
      <p:sp>
        <p:nvSpPr>
          <p:cNvPr id="129026" name="Rectangle 2"/>
          <p:cNvSpPr>
            <a:spLocks noGrp="1" noChangeArrowheads="1"/>
          </p:cNvSpPr>
          <p:nvPr>
            <p:ph type="title"/>
          </p:nvPr>
        </p:nvSpPr>
        <p:spPr>
          <a:xfrm>
            <a:off x="0" y="0"/>
            <a:ext cx="9144000" cy="6453188"/>
          </a:xfrm>
        </p:spPr>
        <p:txBody>
          <a:bodyPr/>
          <a:lstStyle/>
          <a:p>
            <a:pPr marL="762000" indent="-762000">
              <a:lnSpc>
                <a:spcPct val="90000"/>
              </a:lnSpc>
            </a:pPr>
            <a:r>
              <a:rPr lang="en-US" altLang="bg-BG" sz="3600" b="1" dirty="0">
                <a:solidFill>
                  <a:srgbClr val="C00000"/>
                </a:solidFill>
              </a:rPr>
              <a:t/>
            </a:r>
            <a:br>
              <a:rPr lang="en-US" altLang="bg-BG" sz="3600" b="1" dirty="0">
                <a:solidFill>
                  <a:srgbClr val="C00000"/>
                </a:solidFill>
              </a:rPr>
            </a:br>
            <a:r>
              <a:rPr lang="en-US" altLang="bg-BG" sz="3600" b="1" dirty="0">
                <a:solidFill>
                  <a:srgbClr val="C00000"/>
                </a:solidFill>
              </a:rPr>
              <a:t>8. Highly developed information technologies.</a:t>
            </a:r>
            <a:br>
              <a:rPr lang="en-US" altLang="bg-BG" sz="3600" b="1" dirty="0">
                <a:solidFill>
                  <a:srgbClr val="C00000"/>
                </a:solidFill>
              </a:rPr>
            </a:br>
            <a:r>
              <a:rPr lang="en-US" altLang="bg-BG" sz="3600" b="1" dirty="0">
                <a:solidFill>
                  <a:srgbClr val="333399"/>
                </a:solidFill>
              </a:rPr>
              <a:t/>
            </a:r>
            <a:br>
              <a:rPr lang="en-US" altLang="bg-BG" sz="3600" b="1" dirty="0">
                <a:solidFill>
                  <a:srgbClr val="333399"/>
                </a:solidFill>
              </a:rPr>
            </a:br>
            <a:r>
              <a:rPr lang="en-US" altLang="bg-BG" sz="3600" b="1" dirty="0">
                <a:solidFill>
                  <a:schemeClr val="accent4">
                    <a:lumMod val="10000"/>
                  </a:schemeClr>
                </a:solidFill>
              </a:rPr>
              <a:t>9. Decentralization and involvement of local authorities in the health system regulation.</a:t>
            </a:r>
            <a:br>
              <a:rPr lang="en-US" altLang="bg-BG" sz="3600" b="1" dirty="0">
                <a:solidFill>
                  <a:schemeClr val="accent4">
                    <a:lumMod val="10000"/>
                  </a:schemeClr>
                </a:solidFill>
              </a:rPr>
            </a:br>
            <a:r>
              <a:rPr lang="en-US" altLang="bg-BG" sz="3600" b="1" dirty="0">
                <a:solidFill>
                  <a:srgbClr val="333399"/>
                </a:solidFill>
              </a:rPr>
              <a:t/>
            </a:r>
            <a:br>
              <a:rPr lang="en-US" altLang="bg-BG" sz="3600" b="1" dirty="0">
                <a:solidFill>
                  <a:srgbClr val="333399"/>
                </a:solidFill>
              </a:rPr>
            </a:br>
            <a:r>
              <a:rPr lang="en-US" altLang="bg-BG" sz="3600" b="1" dirty="0">
                <a:solidFill>
                  <a:srgbClr val="C00000"/>
                </a:solidFill>
              </a:rPr>
              <a:t>10. Integral approach to the management and functioning of health systems.</a:t>
            </a:r>
            <a:endParaRPr lang="bg-BG" altLang="bg-BG" sz="3600" b="1" dirty="0">
              <a:solidFill>
                <a:srgbClr val="C00000"/>
              </a:solidFill>
            </a:endParaRPr>
          </a:p>
        </p:txBody>
      </p:sp>
    </p:spTree>
    <p:extLst>
      <p:ext uri="{BB962C8B-B14F-4D97-AF65-F5344CB8AC3E}">
        <p14:creationId xmlns:p14="http://schemas.microsoft.com/office/powerpoint/2010/main" val="121059205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solidFill>
                  <a:srgbClr val="FFFF00"/>
                </a:solidFill>
              </a:rPr>
              <a:t>Definitions of main terms (2)</a:t>
            </a:r>
            <a:endParaRPr lang="bg-BG" dirty="0">
              <a:solidFill>
                <a:srgbClr val="FFFF00"/>
              </a:solidFill>
            </a:endParaRPr>
          </a:p>
        </p:txBody>
      </p:sp>
      <p:sp>
        <p:nvSpPr>
          <p:cNvPr id="3" name="Контейнер за съдържание 2"/>
          <p:cNvSpPr>
            <a:spLocks noGrp="1"/>
          </p:cNvSpPr>
          <p:nvPr>
            <p:ph idx="1"/>
          </p:nvPr>
        </p:nvSpPr>
        <p:spPr/>
        <p:txBody>
          <a:bodyPr/>
          <a:lstStyle/>
          <a:p>
            <a:pPr marL="0" indent="0">
              <a:buNone/>
            </a:pPr>
            <a:r>
              <a:rPr lang="en-US" dirty="0" smtClean="0">
                <a:solidFill>
                  <a:schemeClr val="accent4">
                    <a:lumMod val="10000"/>
                  </a:schemeClr>
                </a:solidFill>
              </a:rPr>
              <a:t>Health care:</a:t>
            </a:r>
          </a:p>
          <a:p>
            <a:pPr>
              <a:buFont typeface="Wingdings" panose="05000000000000000000" pitchFamily="2" charset="2"/>
              <a:buChar char="§"/>
            </a:pPr>
            <a:r>
              <a:rPr lang="en-US" altLang="bg-BG" b="0" dirty="0">
                <a:solidFill>
                  <a:schemeClr val="accent4">
                    <a:lumMod val="10000"/>
                  </a:schemeClr>
                </a:solidFill>
              </a:rPr>
              <a:t>A</a:t>
            </a:r>
            <a:r>
              <a:rPr lang="en-US" altLang="bg-BG" b="0" dirty="0" smtClean="0">
                <a:solidFill>
                  <a:schemeClr val="accent4">
                    <a:lumMod val="10000"/>
                  </a:schemeClr>
                </a:solidFill>
              </a:rPr>
              <a:t> multitude of services provided to individuals, families or communities by agents of the health services or professions, for the purpose of promoting, maintaining, monitoring or restoring health</a:t>
            </a:r>
            <a:r>
              <a:rPr lang="en-US" b="0" dirty="0" smtClean="0">
                <a:solidFill>
                  <a:schemeClr val="accent4">
                    <a:lumMod val="10000"/>
                  </a:schemeClr>
                </a:solidFill>
              </a:rPr>
              <a:t>.</a:t>
            </a:r>
          </a:p>
          <a:p>
            <a:pPr marL="0" indent="0">
              <a:buNone/>
            </a:pPr>
            <a:r>
              <a:rPr lang="en-US" b="0" dirty="0" smtClean="0">
                <a:solidFill>
                  <a:schemeClr val="accent4">
                    <a:lumMod val="10000"/>
                  </a:schemeClr>
                </a:solidFill>
              </a:rPr>
              <a:t> </a:t>
            </a:r>
            <a:endParaRPr lang="bg-BG" b="0" dirty="0">
              <a:solidFill>
                <a:schemeClr val="accent4">
                  <a:lumMod val="10000"/>
                </a:schemeClr>
              </a:solidFill>
            </a:endParaRPr>
          </a:p>
        </p:txBody>
      </p:sp>
      <p:sp>
        <p:nvSpPr>
          <p:cNvPr id="4" name="Контейнер за номер на слайда 3"/>
          <p:cNvSpPr>
            <a:spLocks noGrp="1"/>
          </p:cNvSpPr>
          <p:nvPr>
            <p:ph type="sldNum" sz="quarter" idx="12"/>
          </p:nvPr>
        </p:nvSpPr>
        <p:spPr/>
        <p:txBody>
          <a:bodyPr/>
          <a:lstStyle/>
          <a:p>
            <a:fld id="{99CF07F5-C366-4BE0-9858-771DCA40731C}" type="slidenum">
              <a:rPr lang="bg-BG" altLang="bg-BG" smtClean="0"/>
              <a:pPr/>
              <a:t>8</a:t>
            </a:fld>
            <a:endParaRPr lang="bg-BG" altLang="bg-BG"/>
          </a:p>
        </p:txBody>
      </p:sp>
    </p:spTree>
    <p:extLst>
      <p:ext uri="{BB962C8B-B14F-4D97-AF65-F5344CB8AC3E}">
        <p14:creationId xmlns:p14="http://schemas.microsoft.com/office/powerpoint/2010/main" val="20512172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solidFill>
                  <a:srgbClr val="FFFF00"/>
                </a:solidFill>
              </a:rPr>
              <a:t>Definitions of main terms (3)</a:t>
            </a:r>
            <a:endParaRPr lang="bg-BG" dirty="0">
              <a:solidFill>
                <a:srgbClr val="FFFF00"/>
              </a:solidFill>
            </a:endParaRPr>
          </a:p>
        </p:txBody>
      </p:sp>
      <p:sp>
        <p:nvSpPr>
          <p:cNvPr id="3" name="Контейнер за съдържание 2"/>
          <p:cNvSpPr>
            <a:spLocks noGrp="1"/>
          </p:cNvSpPr>
          <p:nvPr>
            <p:ph idx="1"/>
          </p:nvPr>
        </p:nvSpPr>
        <p:spPr/>
        <p:txBody>
          <a:bodyPr/>
          <a:lstStyle/>
          <a:p>
            <a:pPr marL="0" indent="0">
              <a:buNone/>
            </a:pPr>
            <a:r>
              <a:rPr lang="en-US" dirty="0" smtClean="0">
                <a:solidFill>
                  <a:schemeClr val="accent4">
                    <a:lumMod val="10000"/>
                  </a:schemeClr>
                </a:solidFill>
              </a:rPr>
              <a:t>Medical care:</a:t>
            </a:r>
          </a:p>
          <a:p>
            <a:pPr>
              <a:buFont typeface="Wingdings" panose="05000000000000000000" pitchFamily="2" charset="2"/>
              <a:buChar char="§"/>
            </a:pPr>
            <a:r>
              <a:rPr lang="en-US" altLang="bg-BG" b="0" dirty="0" smtClean="0">
                <a:solidFill>
                  <a:schemeClr val="accent4">
                    <a:lumMod val="10000"/>
                  </a:schemeClr>
                </a:solidFill>
              </a:rPr>
              <a:t>Therapeutic action by or under the supervision of a physician</a:t>
            </a:r>
            <a:r>
              <a:rPr lang="en-US" b="0" dirty="0" smtClean="0">
                <a:solidFill>
                  <a:schemeClr val="accent4">
                    <a:lumMod val="10000"/>
                  </a:schemeClr>
                </a:solidFill>
              </a:rPr>
              <a:t>.</a:t>
            </a:r>
          </a:p>
          <a:p>
            <a:pPr>
              <a:buFont typeface="Wingdings" panose="05000000000000000000" pitchFamily="2" charset="2"/>
              <a:buChar char="§"/>
            </a:pPr>
            <a:r>
              <a:rPr lang="en-US" altLang="bg-BG" b="0" dirty="0" smtClean="0">
                <a:solidFill>
                  <a:schemeClr val="accent4">
                    <a:lumMod val="10000"/>
                  </a:schemeClr>
                </a:solidFill>
              </a:rPr>
              <a:t>Those personal services that are provided directly by physicians or as a result of physician’s instruction.</a:t>
            </a:r>
            <a:endParaRPr lang="en-US" b="0" dirty="0" smtClean="0">
              <a:solidFill>
                <a:schemeClr val="accent4">
                  <a:lumMod val="10000"/>
                </a:schemeClr>
              </a:solidFill>
            </a:endParaRPr>
          </a:p>
          <a:p>
            <a:pPr marL="0" indent="0">
              <a:buNone/>
            </a:pPr>
            <a:r>
              <a:rPr lang="en-US" b="0" dirty="0" smtClean="0">
                <a:solidFill>
                  <a:schemeClr val="accent4">
                    <a:lumMod val="10000"/>
                  </a:schemeClr>
                </a:solidFill>
              </a:rPr>
              <a:t> </a:t>
            </a:r>
            <a:endParaRPr lang="bg-BG" b="0" dirty="0">
              <a:solidFill>
                <a:schemeClr val="accent4">
                  <a:lumMod val="10000"/>
                </a:schemeClr>
              </a:solidFill>
            </a:endParaRPr>
          </a:p>
        </p:txBody>
      </p:sp>
      <p:sp>
        <p:nvSpPr>
          <p:cNvPr id="4" name="Контейнер за номер на слайда 3"/>
          <p:cNvSpPr>
            <a:spLocks noGrp="1"/>
          </p:cNvSpPr>
          <p:nvPr>
            <p:ph type="sldNum" sz="quarter" idx="12"/>
          </p:nvPr>
        </p:nvSpPr>
        <p:spPr/>
        <p:txBody>
          <a:bodyPr/>
          <a:lstStyle/>
          <a:p>
            <a:fld id="{99CF07F5-C366-4BE0-9858-771DCA40731C}" type="slidenum">
              <a:rPr lang="bg-BG" altLang="bg-BG" smtClean="0"/>
              <a:pPr/>
              <a:t>9</a:t>
            </a:fld>
            <a:endParaRPr lang="bg-BG" altLang="bg-BG"/>
          </a:p>
        </p:txBody>
      </p:sp>
    </p:spTree>
    <p:extLst>
      <p:ext uri="{BB962C8B-B14F-4D97-AF65-F5344CB8AC3E}">
        <p14:creationId xmlns:p14="http://schemas.microsoft.com/office/powerpoint/2010/main" val="916454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aritime law design template">
  <a:themeElements>
    <a:clrScheme name="Maritime law design template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fontScheme name="Maritime law design template">
      <a:majorFont>
        <a:latin typeface="Arial Black"/>
        <a:ea typeface=""/>
        <a:cs typeface=""/>
      </a:majorFont>
      <a:minorFont>
        <a:latin typeface="Tahoma"/>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ritime law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ritime law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ritime law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ritime law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ritime law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ritime law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ritime law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ritime law design template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тема">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Maritime law design template</Template>
  <TotalTime>1010</TotalTime>
  <Words>3665</Words>
  <Application>Microsoft Office PowerPoint</Application>
  <PresentationFormat>On-screen Show (4:3)</PresentationFormat>
  <Paragraphs>467</Paragraphs>
  <Slides>79</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79</vt:i4>
      </vt:variant>
    </vt:vector>
  </HeadingPairs>
  <TitlesOfParts>
    <vt:vector size="88" baseType="lpstr">
      <vt:lpstr>Arial</vt:lpstr>
      <vt:lpstr>Arial Black</vt:lpstr>
      <vt:lpstr>Cambria</vt:lpstr>
      <vt:lpstr>Courier New</vt:lpstr>
      <vt:lpstr>굴림</vt:lpstr>
      <vt:lpstr>Tahoma</vt:lpstr>
      <vt:lpstr>Times New Roman</vt:lpstr>
      <vt:lpstr>Wingdings</vt:lpstr>
      <vt:lpstr>Maritime law design template</vt:lpstr>
      <vt:lpstr>HEALTH SYSTEM AS A SOCIAL SYSTEM</vt:lpstr>
      <vt:lpstr>Outline of the lecture</vt:lpstr>
      <vt:lpstr>Relation between terms</vt:lpstr>
      <vt:lpstr>PowerPoint Presentation</vt:lpstr>
      <vt:lpstr>Definitions of main terms (1)</vt:lpstr>
      <vt:lpstr>HEALTH SYSTEMS</vt:lpstr>
      <vt:lpstr>HEALTH SYSTEMS</vt:lpstr>
      <vt:lpstr>Definitions of main terms (2)</vt:lpstr>
      <vt:lpstr>Definitions of main terms (3)</vt:lpstr>
      <vt:lpstr>HEALTH SYSTEMS - objectives</vt:lpstr>
      <vt:lpstr>HEALTH SYSTEMS - objectives</vt:lpstr>
      <vt:lpstr>HEALTH SYSTEMS - functions</vt:lpstr>
      <vt:lpstr>PowerPoint Presentation</vt:lpstr>
      <vt:lpstr>HEALTH SYSTEMS -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Definitions of main terms (2)</vt:lpstr>
      <vt:lpstr>HEALTH CARE - characteristics</vt:lpstr>
      <vt:lpstr>HEALTH CARE - characteristics</vt:lpstr>
      <vt:lpstr>HEALTH CARE - characteristics</vt:lpstr>
      <vt:lpstr>HEALTH CARE - levels</vt:lpstr>
      <vt:lpstr>PowerPoint Presentation</vt:lpstr>
      <vt:lpstr>PRIMARY HEALTH CARE</vt:lpstr>
      <vt:lpstr>SECONDARY HEALTH CARE</vt:lpstr>
      <vt:lpstr>TERTIARY HEALTH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HEALTH SYSTEMS</vt:lpstr>
      <vt:lpstr>TYPES OF HEALTH SYSTEMS</vt:lpstr>
      <vt:lpstr>PowerPoint Presentation</vt:lpstr>
      <vt:lpstr>PowerPoint Presentation</vt:lpstr>
      <vt:lpstr>PowerPoint Presentation</vt:lpstr>
      <vt:lpstr>PowerPoint Presentation</vt:lpstr>
      <vt:lpstr>STATE MONOPOLY </vt:lpstr>
      <vt:lpstr>STATE MONOPOLY </vt:lpstr>
      <vt:lpstr>NATIONAL HEALTH SERVICE UK</vt:lpstr>
      <vt:lpstr>PowerPoint Presentation</vt:lpstr>
      <vt:lpstr>PowerPoint Presentation</vt:lpstr>
      <vt:lpstr>HEALTH INSURANCE SYSTEM</vt:lpstr>
      <vt:lpstr>HEALTH INSURANCE SYSTEM</vt:lpstr>
      <vt:lpstr>HEALTH INSURANCE SYSTEM</vt:lpstr>
      <vt:lpstr>HEALTH INSURANCE SYSTEM</vt:lpstr>
      <vt:lpstr>PowerPoint Presentation</vt:lpstr>
      <vt:lpstr> LIBERAL PLURALIZM </vt:lpstr>
      <vt:lpstr> LIBERAL PLURALIZM </vt:lpstr>
      <vt:lpstr> LIBERAL PLURALIZM </vt:lpstr>
      <vt:lpstr> LIBERAL PLURALIZM </vt:lpstr>
      <vt:lpstr> LIBERAL PLURALIZM </vt:lpstr>
      <vt:lpstr> LIBERAL PLURALIZM </vt:lpstr>
      <vt:lpstr> LIBERAL PLURALIZM </vt:lpstr>
      <vt:lpstr>Health care reform in USA - Obama Care</vt:lpstr>
      <vt:lpstr>PowerPoint Presentation</vt:lpstr>
      <vt:lpstr>PowerPoint Presentation</vt:lpstr>
      <vt:lpstr>PowerPoint Presentation</vt:lpstr>
      <vt:lpstr>PowerPoint Presentation</vt:lpstr>
      <vt:lpstr>PowerPoint Presentation</vt:lpstr>
      <vt:lpstr>PRIORITIES OF HEALTH POLICY IN THE DEVELOPED COUNTRIES</vt:lpstr>
      <vt:lpstr> Health policy is a statement based on human aspirations, set of values, commitments, assessment of health situation and an image of a desired future situation. A national health policy is an expression of goals for improving the health situation, the priorities among those goals, and the main directions for attaining them.</vt:lpstr>
      <vt:lpstr> Health policy is often defined at a national level. Each country will have to develop a health policy for its own aimed and defined goals, for improving the people’s health, in the light of its own problems, particular circumstances, social and economic structures, and political and administrative mechanisms. </vt:lpstr>
      <vt:lpstr> Among the crucial factors affecting realization of these goals are:  - a political commitment,  - financial implications,  - administrative reforms,  - community participation and  basic legislation.</vt:lpstr>
      <vt:lpstr>Developed countries have many common features in their health situation and health policy goals.   Among these priorities the most important are:</vt:lpstr>
      <vt:lpstr> 1. Shift from hospital care to primary health care.  2. New approaches to prevention: greater emphasis on primary prevention and within it - to population strategy of primary prevention instead of high-risk strategy.</vt:lpstr>
      <vt:lpstr> 3. Health promotion as a central part in combined efforts to improve people’s health.  4. Quality control and evaluation of health care activities.</vt:lpstr>
      <vt:lpstr>  5. Market orientation of health care.  6. New preventive, diagnostic and curative technologies.  7. Improvement of health legislation, development of health management and promotion of managerial culture in the health systems.</vt:lpstr>
      <vt:lpstr> 8. Highly developed information technologies.  9. Decentralization and involvement of local authorities in the health system regulation.  10. Integral approach to the management and functioning of health systems.</vt:lpstr>
    </vt:vector>
  </TitlesOfParts>
  <Company>Pleven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SYSTEMS  1. HEALTH CARE AND HEALTH SYSTEMS - DEFINITIONS.  2. TYPOLOGY OF HEATH SYSTEMS IN THE DEVELOPED WORLD.  3. PRIORITIES OF HEALTH POLICY IN THE DEVELOPED COUNTRIES.</dc:title>
  <dc:creator>Gena Grancharova</dc:creator>
  <cp:lastModifiedBy>Silviya Aleksandrova</cp:lastModifiedBy>
  <cp:revision>113</cp:revision>
  <dcterms:created xsi:type="dcterms:W3CDTF">2006-10-09T13:00:36Z</dcterms:created>
  <dcterms:modified xsi:type="dcterms:W3CDTF">2020-04-12T14:32:25Z</dcterms:modified>
</cp:coreProperties>
</file>