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9" r:id="rId4"/>
    <p:sldId id="258" r:id="rId5"/>
    <p:sldId id="269" r:id="rId6"/>
    <p:sldId id="259" r:id="rId7"/>
    <p:sldId id="270" r:id="rId8"/>
    <p:sldId id="260" r:id="rId9"/>
    <p:sldId id="261" r:id="rId10"/>
    <p:sldId id="281" r:id="rId11"/>
    <p:sldId id="262" r:id="rId12"/>
    <p:sldId id="263" r:id="rId13"/>
    <p:sldId id="265" r:id="rId14"/>
    <p:sldId id="264" r:id="rId15"/>
    <p:sldId id="266" r:id="rId16"/>
    <p:sldId id="268" r:id="rId17"/>
    <p:sldId id="267" r:id="rId18"/>
    <p:sldId id="271" r:id="rId19"/>
    <p:sldId id="272" r:id="rId20"/>
    <p:sldId id="279" r:id="rId21"/>
    <p:sldId id="273" r:id="rId22"/>
    <p:sldId id="274" r:id="rId23"/>
    <p:sldId id="275" r:id="rId24"/>
    <p:sldId id="276" r:id="rId25"/>
    <p:sldId id="277" r:id="rId26"/>
    <p:sldId id="278" r:id="rId27"/>
    <p:sldId id="280" r:id="rId28"/>
    <p:sldId id="282" r:id="rId29"/>
    <p:sldId id="283" r:id="rId30"/>
    <p:sldId id="284" r:id="rId31"/>
    <p:sldId id="288" r:id="rId32"/>
    <p:sldId id="285" r:id="rId33"/>
    <p:sldId id="286" r:id="rId34"/>
    <p:sldId id="287" r:id="rId35"/>
    <p:sldId id="290" r:id="rId36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14.04.2020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14.04.2020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14.04.2020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14.04.2020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14.04.2020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14.04.2020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14.04.2020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14.04.2020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14.04.2020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14.04.2020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14.04.2020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CC536-4F3D-4E22-A9F1-A3C6D40310AC}" type="datetimeFigureOut">
              <a:rPr lang="bg-BG" smtClean="0"/>
              <a:t>14.04.2020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755576" y="1772816"/>
            <a:ext cx="7772400" cy="2952328"/>
          </a:xfrm>
          <a:solidFill>
            <a:srgbClr val="C0000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bg-BG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Поведение при пациенти, неизискващи изкуствена белодробна вентилация (ИБВ)</a:t>
            </a:r>
            <a:endParaRPr lang="bg-BG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979712" y="5085184"/>
            <a:ext cx="5328592" cy="1368152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bg-BG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Д-р Весела Томова, д.м.,</a:t>
            </a:r>
          </a:p>
          <a:p>
            <a:r>
              <a:rPr lang="bg-BG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асистент по вътрешни болести</a:t>
            </a:r>
          </a:p>
          <a:p>
            <a:r>
              <a:rPr lang="bg-BG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към КПВБ – МУ-Плевен</a:t>
            </a:r>
          </a:p>
          <a:p>
            <a:endParaRPr 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7758"/>
            <a:ext cx="1080120" cy="1116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авоъгълник 3"/>
          <p:cNvSpPr/>
          <p:nvPr/>
        </p:nvSpPr>
        <p:spPr>
          <a:xfrm>
            <a:off x="1475656" y="190498"/>
            <a:ext cx="7488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bg-BG" altLang="en-US" sz="2400" b="1" dirty="0">
                <a:latin typeface="Times New Roman" pitchFamily="18" charset="0"/>
                <a:cs typeface="Times New Roman" panose="02020603050405020304" pitchFamily="18" charset="0"/>
              </a:rPr>
              <a:t>МЕДИЦИНСКИ УНИВЕРСИТЕТ – ПЛЕВЕН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bg-BG" altLang="en-US" sz="2000" b="1" dirty="0">
                <a:solidFill>
                  <a:srgbClr val="333399"/>
                </a:solidFill>
                <a:latin typeface="Arial"/>
                <a:cs typeface="Times New Roman" panose="02020603050405020304" pitchFamily="18" charset="0"/>
              </a:rPr>
              <a:t>	</a:t>
            </a:r>
            <a:r>
              <a:rPr lang="bg-BG" altLang="en-US" sz="2000" b="1" dirty="0">
                <a:latin typeface="Times New Roman" pitchFamily="18" charset="0"/>
                <a:cs typeface="Times New Roman" pitchFamily="18" charset="0"/>
              </a:rPr>
              <a:t>ФАКУЛТЕТ </a:t>
            </a:r>
            <a:r>
              <a:rPr lang="bg-BG" altLang="en-US" sz="2000" b="1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bg-BG" alt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МЕДИЦИНА</a:t>
            </a:r>
            <a:r>
              <a:rPr lang="bg-BG" altLang="en-US" sz="2000" b="1" dirty="0" smtClean="0">
                <a:latin typeface="Arial"/>
                <a:cs typeface="Times New Roman" panose="02020603050405020304" pitchFamily="18" charset="0"/>
              </a:rPr>
              <a:t>“</a:t>
            </a:r>
            <a:endParaRPr lang="en-US" altLang="en-US" sz="2000" b="1" dirty="0">
              <a:latin typeface="Arial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r>
              <a:rPr lang="bg-BG" alt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g-BG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ЦЕНТЪР ЗА ДИСТАНЦИОННО </a:t>
            </a:r>
            <a:r>
              <a:rPr lang="bg-BG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</a:p>
          <a:p>
            <a:pPr lvl="0" algn="ctr"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r>
              <a:rPr lang="bg-BG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№ </a:t>
            </a:r>
            <a:r>
              <a:rPr lang="bg-BG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bg-BG" altLang="en-US" b="1" dirty="0">
              <a:solidFill>
                <a:srgbClr val="C00000"/>
              </a:solidFill>
              <a:latin typeface="Arial Black" panose="020B0A040201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409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g-BG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Алгоритъм за действие според резултатите от тестуването за 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COVID-19</a:t>
            </a:r>
            <a:endParaRPr lang="bg-BG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84234"/>
            <a:ext cx="8208912" cy="5292588"/>
          </a:xfrm>
        </p:spPr>
      </p:pic>
    </p:spTree>
    <p:extLst>
      <p:ext uri="{BB962C8B-B14F-4D97-AF65-F5344CB8AC3E}">
        <p14:creationId xmlns:p14="http://schemas.microsoft.com/office/powerpoint/2010/main" val="384433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g-BG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Скрининг</a:t>
            </a:r>
            <a:r>
              <a:rPr lang="bg-BG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при съмнение за 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COVID-19</a:t>
            </a:r>
            <a:endParaRPr lang="bg-BG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Епидемиологични данни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179512" y="2420888"/>
            <a:ext cx="4317876" cy="4320480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AutoNum type="arabicPeriod"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Пребиваване във високорискова зона преди ≤ 14 дни;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AutoNum type="arabicPeriod"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Контакт с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PCR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-позитивен преди </a:t>
            </a:r>
            <a:r>
              <a:rPr lang="bg-BG" dirty="0">
                <a:latin typeface="Times New Roman" pitchFamily="18" charset="0"/>
                <a:cs typeface="Times New Roman" pitchFamily="18" charset="0"/>
              </a:rPr>
              <a:t>≤ 14 дни;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AutoNum type="arabicPeriod"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Контакт с клинично съмнителен във високорисков регион преди </a:t>
            </a:r>
            <a:r>
              <a:rPr lang="bg-BG" dirty="0">
                <a:latin typeface="Times New Roman" pitchFamily="18" charset="0"/>
                <a:cs typeface="Times New Roman" pitchFamily="18" charset="0"/>
              </a:rPr>
              <a:t>≤ 14 дни;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AutoNum type="arabicPeriod"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≥ 2 случая с </a:t>
            </a:r>
            <a:r>
              <a:rPr lang="bg-BG" dirty="0" err="1" smtClean="0">
                <a:latin typeface="Times New Roman" pitchFamily="18" charset="0"/>
                <a:cs typeface="Times New Roman" pitchFamily="18" charset="0"/>
              </a:rPr>
              <a:t>фебрилитет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и/или респираторни с-ми в ограничени пространства (работна/учебна среда)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Клинични данни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4008" y="2564904"/>
            <a:ext cx="4248473" cy="4422477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1000"/>
              </a:spcAft>
              <a:buAutoNum type="arabicPeriod"/>
            </a:pPr>
            <a:r>
              <a:rPr lang="bg-BG" sz="2000" dirty="0" err="1" smtClean="0">
                <a:latin typeface="Times New Roman" pitchFamily="18" charset="0"/>
                <a:cs typeface="Times New Roman" pitchFamily="18" charset="0"/>
              </a:rPr>
              <a:t>Фебрилитет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 и/или респираторни симптоми;</a:t>
            </a:r>
          </a:p>
          <a:p>
            <a:pPr marL="457200" indent="-457200">
              <a:spcBef>
                <a:spcPts val="0"/>
              </a:spcBef>
              <a:spcAft>
                <a:spcPts val="1000"/>
              </a:spcAft>
              <a:buAutoNum type="arabicPeriod"/>
            </a:pP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КТ – множество ранни и периферни засенчвания; в развитие - множествени засенчвания и в двата бели дроба; в тежките случаи - консолидация на </a:t>
            </a:r>
            <a:r>
              <a:rPr lang="bg-BG" sz="2000" dirty="0" err="1" smtClean="0">
                <a:latin typeface="Times New Roman" pitchFamily="18" charset="0"/>
                <a:cs typeface="Times New Roman" pitchFamily="18" charset="0"/>
              </a:rPr>
              <a:t>паренхима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bg-BG" sz="2000" dirty="0" err="1" smtClean="0">
                <a:latin typeface="Times New Roman" pitchFamily="18" charset="0"/>
                <a:cs typeface="Times New Roman" pitchFamily="18" charset="0"/>
              </a:rPr>
              <a:t>плевралните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000" dirty="0" err="1" smtClean="0">
                <a:latin typeface="Times New Roman" pitchFamily="18" charset="0"/>
                <a:cs typeface="Times New Roman" pitchFamily="18" charset="0"/>
              </a:rPr>
              <a:t>изливи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 са редки;</a:t>
            </a:r>
          </a:p>
          <a:p>
            <a:pPr marL="457200" indent="-457200">
              <a:spcBef>
                <a:spcPts val="0"/>
              </a:spcBef>
              <a:spcAft>
                <a:spcPts val="1000"/>
              </a:spcAft>
              <a:buAutoNum type="arabicPeriod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Leu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. или ↓;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Ly - ↓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CRP - ↑</a:t>
            </a:r>
            <a:endParaRPr lang="bg-BG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25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g-BG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Интерпретация на резултатите</a:t>
            </a:r>
            <a:endParaRPr lang="bg-BG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bg-BG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ПОДОЗРИТЕЛЕН СЛУЧАЙ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endParaRPr lang="bg-BG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1 епидемиологичен + 2 клинични критерия,</a:t>
            </a:r>
          </a:p>
          <a:p>
            <a:pPr marL="0" indent="0" algn="ctr">
              <a:buNone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или</a:t>
            </a:r>
          </a:p>
          <a:p>
            <a:pPr marL="0" indent="0" algn="ctr">
              <a:buNone/>
            </a:pPr>
            <a:r>
              <a:rPr lang="bg-BG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ез епидемиологичен, с 3 клинични критерия,</a:t>
            </a:r>
          </a:p>
          <a:p>
            <a:pPr marL="0" indent="0" algn="ctr">
              <a:buNone/>
            </a:pPr>
            <a:r>
              <a:rPr lang="bg-BG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ли</a:t>
            </a:r>
          </a:p>
          <a:p>
            <a:pPr marL="0" indent="0" algn="ctr">
              <a:buNone/>
            </a:pPr>
            <a:r>
              <a:rPr lang="bg-BG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ез епидемиологичен, с 1-2 клинични критерия, но не може да се изключи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на рентген/КТ</a:t>
            </a:r>
          </a:p>
          <a:p>
            <a:pPr marL="0" indent="0" algn="ctr">
              <a:buNone/>
            </a:pPr>
            <a:endParaRPr lang="bg-BG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PCR</a:t>
            </a:r>
            <a:r>
              <a:rPr lang="bg-BG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-тест се препоръчва само при лица, отговарящи на критериите за подозрителен случай </a:t>
            </a:r>
            <a:endParaRPr lang="bg-BG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91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g-BG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Поведение спрямо подозрителните и доказаните случаи на 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bg-BG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-19</a:t>
            </a:r>
            <a:endParaRPr lang="bg-BG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 algn="just">
              <a:lnSpc>
                <a:spcPct val="150000"/>
              </a:lnSpc>
              <a:buFont typeface="Times New Roman"/>
              <a:buChar char="-"/>
            </a:pPr>
            <a:r>
              <a:rPr lang="bg-BG" dirty="0" smtClean="0">
                <a:latin typeface="Times New Roman"/>
                <a:ea typeface="Calibri"/>
                <a:cs typeface="Times New Roman"/>
              </a:rPr>
              <a:t>Съмнителните </a:t>
            </a:r>
            <a:r>
              <a:rPr lang="bg-BG" dirty="0">
                <a:latin typeface="Times New Roman"/>
                <a:ea typeface="Calibri"/>
                <a:cs typeface="Times New Roman"/>
              </a:rPr>
              <a:t>и доказаните случаи трябва да бъдат разделени;</a:t>
            </a:r>
            <a:endParaRPr lang="bg-BG" sz="2800" dirty="0">
              <a:ea typeface="Calibri"/>
              <a:cs typeface="Times New Roman"/>
            </a:endParaRPr>
          </a:p>
          <a:p>
            <a:pPr lvl="0" algn="just">
              <a:lnSpc>
                <a:spcPct val="150000"/>
              </a:lnSpc>
              <a:buFont typeface="Times New Roman"/>
              <a:buChar char="-"/>
            </a:pPr>
            <a:r>
              <a:rPr lang="bg-BG" dirty="0">
                <a:latin typeface="Times New Roman"/>
                <a:ea typeface="Calibri"/>
                <a:cs typeface="Times New Roman"/>
              </a:rPr>
              <a:t>Съмнителните трябва да са в отделни стаи, всяка от които с лична баня;</a:t>
            </a:r>
            <a:endParaRPr lang="bg-BG" sz="2800" dirty="0">
              <a:ea typeface="Calibri"/>
              <a:cs typeface="Times New Roman"/>
            </a:endParaRPr>
          </a:p>
          <a:p>
            <a:pPr lvl="0" algn="just">
              <a:lnSpc>
                <a:spcPct val="150000"/>
              </a:lnSpc>
              <a:buFont typeface="Times New Roman"/>
              <a:buChar char="-"/>
            </a:pPr>
            <a:r>
              <a:rPr lang="bg-BG" dirty="0">
                <a:latin typeface="Times New Roman"/>
                <a:ea typeface="Calibri"/>
                <a:cs typeface="Times New Roman"/>
              </a:rPr>
              <a:t>Потвърдените случаи трябва да са в подобни стаи с разстояние между леглата не по-малко от </a:t>
            </a:r>
            <a:r>
              <a:rPr lang="bg-BG" dirty="0" smtClean="0">
                <a:latin typeface="Times New Roman"/>
                <a:ea typeface="Calibri"/>
                <a:cs typeface="Times New Roman"/>
              </a:rPr>
              <a:t>1,2 </a:t>
            </a:r>
            <a:r>
              <a:rPr lang="bg-BG" dirty="0">
                <a:latin typeface="Times New Roman"/>
                <a:ea typeface="Calibri"/>
                <a:cs typeface="Times New Roman"/>
              </a:rPr>
              <a:t>метра и собствена </a:t>
            </a:r>
            <a:r>
              <a:rPr lang="bg-BG" dirty="0" smtClean="0">
                <a:latin typeface="Times New Roman"/>
                <a:ea typeface="Calibri"/>
                <a:cs typeface="Times New Roman"/>
              </a:rPr>
              <a:t>баня;</a:t>
            </a:r>
            <a:endParaRPr lang="bg-BG" sz="2800" dirty="0">
              <a:ea typeface="Calibri"/>
              <a:cs typeface="Times New Roman"/>
            </a:endParaRPr>
          </a:p>
          <a:p>
            <a:pPr lvl="0" algn="just">
              <a:lnSpc>
                <a:spcPct val="150000"/>
              </a:lnSpc>
              <a:buFont typeface="Times New Roman"/>
              <a:buChar char="-"/>
            </a:pPr>
            <a:r>
              <a:rPr lang="bg-BG" dirty="0" smtClean="0">
                <a:latin typeface="Times New Roman"/>
                <a:ea typeface="Calibri"/>
                <a:cs typeface="Times New Roman"/>
              </a:rPr>
              <a:t>Забранява </a:t>
            </a:r>
            <a:r>
              <a:rPr lang="bg-BG" dirty="0">
                <a:latin typeface="Times New Roman"/>
                <a:ea typeface="Calibri"/>
                <a:cs typeface="Times New Roman"/>
              </a:rPr>
              <a:t>се свиждане, но са разрешени личните електронни устройства за връзка с близките;</a:t>
            </a:r>
            <a:endParaRPr lang="bg-BG" sz="2800" dirty="0">
              <a:ea typeface="Calibri"/>
              <a:cs typeface="Times New Roman"/>
            </a:endParaRPr>
          </a:p>
          <a:p>
            <a:pPr lvl="0" algn="just">
              <a:lnSpc>
                <a:spcPct val="150000"/>
              </a:lnSpc>
              <a:buFont typeface="Times New Roman"/>
              <a:buChar char="-"/>
            </a:pPr>
            <a:r>
              <a:rPr lang="bg-BG" dirty="0">
                <a:latin typeface="Times New Roman"/>
                <a:ea typeface="Calibri"/>
                <a:cs typeface="Times New Roman"/>
              </a:rPr>
              <a:t>Обучавайте пациентите да предотвратяват разпространението на </a:t>
            </a:r>
            <a:r>
              <a:rPr lang="bg-BG" dirty="0" smtClean="0">
                <a:latin typeface="Times New Roman"/>
                <a:ea typeface="Calibri"/>
                <a:cs typeface="Times New Roman"/>
              </a:rPr>
              <a:t>вируса </a:t>
            </a:r>
            <a:r>
              <a:rPr lang="bg-BG" dirty="0">
                <a:latin typeface="Times New Roman"/>
                <a:ea typeface="Calibri"/>
                <a:cs typeface="Times New Roman"/>
              </a:rPr>
              <a:t>с инструктаж за носене на маски, миене на ръцете, начина на </a:t>
            </a:r>
            <a:r>
              <a:rPr lang="bg-BG" dirty="0" err="1">
                <a:latin typeface="Times New Roman"/>
                <a:ea typeface="Calibri"/>
                <a:cs typeface="Times New Roman"/>
              </a:rPr>
              <a:t>откашляне</a:t>
            </a:r>
            <a:r>
              <a:rPr lang="bg-BG" dirty="0">
                <a:latin typeface="Times New Roman"/>
                <a:ea typeface="Calibri"/>
                <a:cs typeface="Times New Roman"/>
              </a:rPr>
              <a:t>, самонаблюдение и домашна карантина.</a:t>
            </a:r>
            <a:endParaRPr lang="bg-BG" sz="2800" dirty="0">
              <a:ea typeface="Calibri"/>
              <a:cs typeface="Times New Roman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8581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COVID-19 </a:t>
            </a:r>
            <a:r>
              <a:rPr lang="bg-BG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клинична класификация (1)</a:t>
            </a:r>
            <a:endParaRPr lang="bg-BG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bg-BG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Леки случаи: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FontTx/>
              <a:buChar char="-"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Повишена температура, оплаквания от стр. на дихателната система и др.;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FontTx/>
              <a:buChar char="-"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Сравнително добро общо състояние;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FontTx/>
              <a:buChar char="-"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Не се установяват данни за пневмония при образните изследвания</a:t>
            </a:r>
          </a:p>
          <a:p>
            <a:pPr marL="0" indent="0">
              <a:buNone/>
            </a:pPr>
            <a:endParaRPr lang="bg-B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bg-BG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2. Умерено тежки случаи: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bg-BG" dirty="0">
                <a:latin typeface="Times New Roman" pitchFamily="18" charset="0"/>
                <a:cs typeface="Times New Roman" pitchFamily="18" charset="0"/>
              </a:rPr>
              <a:t>Повишена температура, оплаквания от стр. на дихателната система и др.;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FontTx/>
              <a:buChar char="-"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Сравнително добро или леко до средно увредено общо състояние;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FontTx/>
              <a:buChar char="-"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Пневмонични изменения от образните изследвания.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41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COVID-19 </a:t>
            </a:r>
            <a:r>
              <a:rPr lang="bg-BG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клинична класификация (2)</a:t>
            </a:r>
            <a:endParaRPr lang="bg-BG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bg-BG" sz="2500" b="1" dirty="0" smtClean="0">
                <a:solidFill>
                  <a:srgbClr val="FF0000"/>
                </a:solidFill>
              </a:rPr>
              <a:t>3. </a:t>
            </a:r>
            <a:r>
              <a:rPr lang="bg-BG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Тежки случаи:</a:t>
            </a:r>
          </a:p>
          <a:p>
            <a:pPr>
              <a:spcBef>
                <a:spcPts val="0"/>
              </a:spcBef>
              <a:spcAft>
                <a:spcPts val="500"/>
              </a:spcAft>
              <a:buFontTx/>
              <a:buChar char="-"/>
            </a:pP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Дихателна честота ≥ 30/мин;</a:t>
            </a:r>
          </a:p>
          <a:p>
            <a:pPr>
              <a:spcBef>
                <a:spcPts val="0"/>
              </a:spcBef>
              <a:spcAft>
                <a:spcPts val="500"/>
              </a:spcAft>
              <a:buFontTx/>
              <a:buChar char="-"/>
            </a:pP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О2-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Sat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 ≤ 93%, и/или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PaO2/FiO2 ≤ 300 mm Hg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500"/>
              </a:spcAft>
              <a:buFontTx/>
              <a:buChar char="-"/>
            </a:pP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Прогресия на белодробните </a:t>
            </a:r>
            <a:r>
              <a:rPr lang="bg-BG" sz="2200" dirty="0" err="1" smtClean="0">
                <a:latin typeface="Times New Roman" pitchFamily="18" charset="0"/>
                <a:cs typeface="Times New Roman" pitchFamily="18" charset="0"/>
              </a:rPr>
              <a:t>лезии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50%/24-48 часа</a:t>
            </a:r>
          </a:p>
          <a:p>
            <a:pPr marL="0" indent="0">
              <a:spcBef>
                <a:spcPts val="0"/>
              </a:spcBef>
              <a:buNone/>
            </a:pPr>
            <a:endParaRPr lang="bg-BG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g-BG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Критични случаи:</a:t>
            </a:r>
          </a:p>
          <a:p>
            <a:pPr>
              <a:spcBef>
                <a:spcPts val="0"/>
              </a:spcBef>
              <a:spcAft>
                <a:spcPts val="500"/>
              </a:spcAft>
              <a:buFontTx/>
              <a:buChar char="-"/>
            </a:pP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Дихателна недостатъчност, изискваща ИБВ;</a:t>
            </a:r>
          </a:p>
          <a:p>
            <a:pPr>
              <a:spcBef>
                <a:spcPts val="0"/>
              </a:spcBef>
              <a:spcAft>
                <a:spcPts val="500"/>
              </a:spcAft>
              <a:buFontTx/>
              <a:buChar char="-"/>
            </a:pP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Шок;</a:t>
            </a:r>
          </a:p>
          <a:p>
            <a:pPr>
              <a:spcBef>
                <a:spcPts val="0"/>
              </a:spcBef>
              <a:spcAft>
                <a:spcPts val="500"/>
              </a:spcAft>
              <a:buFontTx/>
              <a:buChar char="-"/>
            </a:pP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Друга </a:t>
            </a:r>
            <a:r>
              <a:rPr lang="bg-BG" sz="2200" dirty="0" err="1" smtClean="0">
                <a:latin typeface="Times New Roman" pitchFamily="18" charset="0"/>
                <a:cs typeface="Times New Roman" pitchFamily="18" charset="0"/>
              </a:rPr>
              <a:t>органна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 недостатъчност, изискваща лечение в </a:t>
            </a:r>
            <a:r>
              <a:rPr lang="bg-BG" sz="2200" dirty="0" err="1" smtClean="0">
                <a:latin typeface="Times New Roman" pitchFamily="18" charset="0"/>
                <a:cs typeface="Times New Roman" pitchFamily="18" charset="0"/>
              </a:rPr>
              <a:t>реанимационно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 отделение;</a:t>
            </a:r>
          </a:p>
          <a:p>
            <a:pPr>
              <a:spcBef>
                <a:spcPts val="0"/>
              </a:spcBef>
              <a:spcAft>
                <a:spcPts val="500"/>
              </a:spcAft>
              <a:buFontTx/>
              <a:buChar char="-"/>
            </a:pP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Дифузната консолидация на </a:t>
            </a:r>
            <a:r>
              <a:rPr lang="bg-BG" sz="2200" dirty="0" err="1" smtClean="0">
                <a:latin typeface="Times New Roman" pitchFamily="18" charset="0"/>
                <a:cs typeface="Times New Roman" pitchFamily="18" charset="0"/>
              </a:rPr>
              <a:t>паренхима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 на двата бели дроба е късен стадий на тежко протичане</a:t>
            </a:r>
            <a:endParaRPr lang="bg-BG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58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g-BG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Лабораторни изследвания</a:t>
            </a:r>
            <a:endParaRPr lang="bg-BG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997152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buAutoNum type="arabicPeriod"/>
            </a:pPr>
            <a:r>
              <a:rPr lang="bg-BG" sz="1600" b="1" dirty="0" smtClean="0">
                <a:latin typeface="Times New Roman" pitchFamily="18" charset="0"/>
                <a:cs typeface="Times New Roman" pitchFamily="18" charset="0"/>
              </a:rPr>
              <a:t>ПКК – обичайна находка</a:t>
            </a:r>
            <a:r>
              <a:rPr lang="bg-BG" sz="1600" dirty="0" smtClean="0">
                <a:latin typeface="Times New Roman" pitchFamily="18" charset="0"/>
                <a:cs typeface="Times New Roman" pitchFamily="18" charset="0"/>
              </a:rPr>
              <a:t>: нормални или понижени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Leu</a:t>
            </a:r>
            <a:r>
              <a:rPr lang="bg-BG" sz="1600" dirty="0" smtClean="0">
                <a:latin typeface="Times New Roman" pitchFamily="18" charset="0"/>
                <a:cs typeface="Times New Roman" pitchFamily="18" charset="0"/>
              </a:rPr>
              <a:t>; ↓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bg-BG" sz="1600" dirty="0" smtClean="0">
                <a:latin typeface="Times New Roman" pitchFamily="18" charset="0"/>
                <a:cs typeface="Times New Roman" pitchFamily="18" charset="0"/>
              </a:rPr>
              <a:t>; понякога – анемия и понижение (нетежко) и на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bg-BG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bg-BG" sz="1600" b="1" dirty="0" smtClean="0">
                <a:latin typeface="Times New Roman" pitchFamily="18" charset="0"/>
                <a:cs typeface="Times New Roman" pitchFamily="18" charset="0"/>
              </a:rPr>
              <a:t>Маркери на </a:t>
            </a:r>
            <a:r>
              <a:rPr lang="bg-BG" sz="1600" b="1" dirty="0" err="1" smtClean="0">
                <a:latin typeface="Times New Roman" pitchFamily="18" charset="0"/>
                <a:cs typeface="Times New Roman" pitchFamily="18" charset="0"/>
              </a:rPr>
              <a:t>инфламаторния</a:t>
            </a:r>
            <a:r>
              <a:rPr lang="bg-BG" sz="1600" b="1" dirty="0" smtClean="0">
                <a:latin typeface="Times New Roman" pitchFamily="18" charset="0"/>
                <a:cs typeface="Times New Roman" pitchFamily="18" charset="0"/>
              </a:rPr>
              <a:t> отговор</a:t>
            </a:r>
            <a:r>
              <a:rPr lang="bg-BG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kern="100" dirty="0" smtClean="0">
                <a:latin typeface="Times New Roman"/>
                <a:ea typeface="Noto Sans CJK SC Regular"/>
                <a:cs typeface="Times New Roman"/>
              </a:rPr>
              <a:t>CRP, </a:t>
            </a:r>
            <a:r>
              <a:rPr lang="en-US" sz="1600" kern="100" dirty="0" err="1" smtClean="0">
                <a:latin typeface="Times New Roman"/>
                <a:ea typeface="Noto Sans CJK SC Regular"/>
                <a:cs typeface="Times New Roman"/>
              </a:rPr>
              <a:t>прокалцитонин</a:t>
            </a:r>
            <a:r>
              <a:rPr lang="en-US" sz="1600" kern="100" dirty="0" smtClean="0">
                <a:latin typeface="Times New Roman"/>
                <a:ea typeface="Noto Sans CJK SC Regular"/>
                <a:cs typeface="Times New Roman"/>
              </a:rPr>
              <a:t>, </a:t>
            </a:r>
            <a:r>
              <a:rPr lang="en-US" sz="1600" kern="100" dirty="0" err="1" smtClean="0">
                <a:latin typeface="Times New Roman"/>
                <a:ea typeface="Noto Sans CJK SC Regular"/>
                <a:cs typeface="Times New Roman"/>
              </a:rPr>
              <a:t>феритин</a:t>
            </a:r>
            <a:r>
              <a:rPr lang="en-US" sz="1600" kern="100" dirty="0" smtClean="0">
                <a:latin typeface="Times New Roman"/>
                <a:ea typeface="Noto Sans CJK SC Regular"/>
                <a:cs typeface="Times New Roman"/>
              </a:rPr>
              <a:t>, D-dimer, </a:t>
            </a:r>
            <a:r>
              <a:rPr lang="en-US" sz="1600" kern="100" dirty="0" err="1">
                <a:latin typeface="Times New Roman"/>
                <a:ea typeface="Noto Sans CJK SC Regular"/>
                <a:cs typeface="Times New Roman"/>
              </a:rPr>
              <a:t>тотална</a:t>
            </a:r>
            <a:r>
              <a:rPr lang="en-US" sz="1600" kern="100" dirty="0">
                <a:latin typeface="Times New Roman"/>
                <a:ea typeface="Noto Sans CJK SC Regular"/>
                <a:cs typeface="Times New Roman"/>
              </a:rPr>
              <a:t> и </a:t>
            </a:r>
            <a:r>
              <a:rPr lang="en-US" sz="1600" kern="100" dirty="0" err="1">
                <a:latin typeface="Times New Roman"/>
                <a:ea typeface="Noto Sans CJK SC Regular"/>
                <a:cs typeface="Times New Roman"/>
              </a:rPr>
              <a:t>субпопулация</a:t>
            </a:r>
            <a:r>
              <a:rPr lang="en-US" sz="1600" kern="100" dirty="0">
                <a:latin typeface="Times New Roman"/>
                <a:ea typeface="Noto Sans CJK SC Regular"/>
                <a:cs typeface="Times New Roman"/>
              </a:rPr>
              <a:t> </a:t>
            </a:r>
            <a:r>
              <a:rPr lang="en-US" sz="1600" kern="100" dirty="0" err="1">
                <a:latin typeface="Times New Roman"/>
                <a:ea typeface="Noto Sans CJK SC Regular"/>
                <a:cs typeface="Times New Roman"/>
              </a:rPr>
              <a:t>на</a:t>
            </a:r>
            <a:r>
              <a:rPr lang="en-US" sz="1600" kern="100" dirty="0">
                <a:latin typeface="Times New Roman"/>
                <a:ea typeface="Noto Sans CJK SC Regular"/>
                <a:cs typeface="Times New Roman"/>
              </a:rPr>
              <a:t> </a:t>
            </a:r>
            <a:r>
              <a:rPr lang="en-US" sz="1600" kern="100" dirty="0" err="1">
                <a:latin typeface="Times New Roman"/>
                <a:ea typeface="Noto Sans CJK SC Regular"/>
                <a:cs typeface="Times New Roman"/>
              </a:rPr>
              <a:t>левкоцити</a:t>
            </a:r>
            <a:r>
              <a:rPr lang="en-US" sz="1600" kern="100" dirty="0">
                <a:latin typeface="Times New Roman"/>
                <a:ea typeface="Noto Sans CJK SC Regular"/>
                <a:cs typeface="Times New Roman"/>
              </a:rPr>
              <a:t>, IL-4, IL-6, IL-10, </a:t>
            </a:r>
            <a:r>
              <a:rPr lang="en-US" sz="1600" kern="100" dirty="0" smtClean="0">
                <a:latin typeface="Times New Roman"/>
                <a:ea typeface="Noto Sans CJK SC Regular"/>
                <a:cs typeface="Times New Roman"/>
              </a:rPr>
              <a:t>TNF-</a:t>
            </a:r>
            <a:r>
              <a:rPr lang="en-US" sz="1600" kern="100" dirty="0" smtClean="0">
                <a:latin typeface="Times New Roman"/>
                <a:ea typeface="Noto Sans CJK SC Regular"/>
                <a:cs typeface="Times New Roman"/>
                <a:sym typeface="Symbol"/>
              </a:rPr>
              <a:t></a:t>
            </a:r>
            <a:r>
              <a:rPr lang="bg-BG" sz="1600" kern="100" dirty="0" smtClean="0">
                <a:latin typeface="Times New Roman"/>
                <a:ea typeface="Noto Sans CJK SC Regular"/>
                <a:cs typeface="Times New Roman"/>
              </a:rPr>
              <a:t>,</a:t>
            </a:r>
            <a:r>
              <a:rPr lang="en-US" sz="1600" kern="100" dirty="0" smtClean="0">
                <a:latin typeface="Times New Roman"/>
                <a:ea typeface="Noto Sans CJK SC Regular"/>
                <a:cs typeface="Times New Roman"/>
              </a:rPr>
              <a:t> </a:t>
            </a:r>
            <a:r>
              <a:rPr lang="bg-BG" sz="1600" kern="100" dirty="0" err="1" smtClean="0">
                <a:latin typeface="Times New Roman"/>
                <a:ea typeface="Noto Sans CJK SC Regular"/>
                <a:cs typeface="Times New Roman"/>
              </a:rPr>
              <a:t>фибриноген</a:t>
            </a:r>
            <a:r>
              <a:rPr lang="bg-BG" sz="1600" kern="100" dirty="0" smtClean="0">
                <a:latin typeface="Times New Roman"/>
                <a:ea typeface="Noto Sans CJK SC Regular"/>
                <a:cs typeface="Times New Roman"/>
              </a:rPr>
              <a:t>. </a:t>
            </a:r>
            <a:r>
              <a:rPr lang="bg-BG" sz="1600" b="1" i="1" kern="100" dirty="0" smtClean="0">
                <a:solidFill>
                  <a:srgbClr val="C00000"/>
                </a:solidFill>
                <a:latin typeface="Times New Roman"/>
                <a:ea typeface="Noto Sans CJK SC Regular"/>
                <a:cs typeface="Times New Roman"/>
              </a:rPr>
              <a:t>Повишеното </a:t>
            </a:r>
            <a:r>
              <a:rPr lang="en-US" sz="1600" b="1" i="1" kern="100" dirty="0" smtClean="0">
                <a:solidFill>
                  <a:srgbClr val="C00000"/>
                </a:solidFill>
                <a:latin typeface="Times New Roman"/>
                <a:ea typeface="Noto Sans CJK SC Regular"/>
                <a:cs typeface="Times New Roman"/>
              </a:rPr>
              <a:t>CRP</a:t>
            </a:r>
            <a:r>
              <a:rPr lang="bg-BG" sz="1600" b="1" i="1" kern="100" dirty="0" smtClean="0">
                <a:solidFill>
                  <a:srgbClr val="C00000"/>
                </a:solidFill>
                <a:latin typeface="Times New Roman"/>
                <a:ea typeface="Noto Sans CJK SC Regular"/>
                <a:cs typeface="Times New Roman"/>
              </a:rPr>
              <a:t> с нормален </a:t>
            </a:r>
            <a:r>
              <a:rPr lang="bg-BG" sz="1600" b="1" i="1" kern="100" dirty="0" err="1" smtClean="0">
                <a:solidFill>
                  <a:srgbClr val="C00000"/>
                </a:solidFill>
                <a:latin typeface="Times New Roman"/>
                <a:ea typeface="Noto Sans CJK SC Regular"/>
                <a:cs typeface="Times New Roman"/>
              </a:rPr>
              <a:t>прокалцитонин</a:t>
            </a:r>
            <a:r>
              <a:rPr lang="bg-BG" sz="1600" b="1" i="1" kern="100" dirty="0" smtClean="0">
                <a:solidFill>
                  <a:srgbClr val="C00000"/>
                </a:solidFill>
                <a:latin typeface="Times New Roman"/>
                <a:ea typeface="Noto Sans CJK SC Regular"/>
                <a:cs typeface="Times New Roman"/>
              </a:rPr>
              <a:t> – типично за вирусната инфекция. Покачването на </a:t>
            </a:r>
            <a:r>
              <a:rPr lang="bg-BG" sz="1600" b="1" i="1" kern="100" dirty="0" err="1" smtClean="0">
                <a:solidFill>
                  <a:srgbClr val="C00000"/>
                </a:solidFill>
                <a:latin typeface="Times New Roman"/>
                <a:ea typeface="Noto Sans CJK SC Regular"/>
                <a:cs typeface="Times New Roman"/>
              </a:rPr>
              <a:t>прокалцитонина</a:t>
            </a:r>
            <a:r>
              <a:rPr lang="bg-BG" sz="1600" b="1" i="1" kern="100" dirty="0" smtClean="0">
                <a:solidFill>
                  <a:srgbClr val="C00000"/>
                </a:solidFill>
                <a:latin typeface="Times New Roman"/>
                <a:ea typeface="Noto Sans CJK SC Regular"/>
                <a:cs typeface="Times New Roman"/>
              </a:rPr>
              <a:t> + ↑↑</a:t>
            </a:r>
            <a:r>
              <a:rPr lang="en-US" sz="1600" b="1" i="1" kern="100" dirty="0" smtClean="0">
                <a:solidFill>
                  <a:srgbClr val="C00000"/>
                </a:solidFill>
                <a:latin typeface="Times New Roman"/>
                <a:ea typeface="Noto Sans CJK SC Regular"/>
                <a:cs typeface="Times New Roman"/>
              </a:rPr>
              <a:t>CRP</a:t>
            </a:r>
            <a:r>
              <a:rPr lang="bg-BG" sz="1600" b="1" i="1" kern="100" dirty="0" smtClean="0">
                <a:solidFill>
                  <a:srgbClr val="C00000"/>
                </a:solidFill>
                <a:latin typeface="Times New Roman"/>
                <a:ea typeface="Noto Sans CJK SC Regular"/>
                <a:cs typeface="Times New Roman"/>
              </a:rPr>
              <a:t> – маркер за наслагване на бактериална инфекция;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bg-BG" sz="1600" b="1" kern="100" dirty="0" smtClean="0">
                <a:latin typeface="Times New Roman"/>
                <a:ea typeface="Noto Sans CJK SC Regular"/>
                <a:cs typeface="Times New Roman"/>
              </a:rPr>
              <a:t>Показатели на дихателната функция</a:t>
            </a:r>
            <a:r>
              <a:rPr lang="bg-BG" sz="1600" kern="100" dirty="0" smtClean="0">
                <a:latin typeface="Times New Roman"/>
                <a:ea typeface="Noto Sans CJK SC Regular"/>
                <a:cs typeface="Times New Roman"/>
              </a:rPr>
              <a:t>: алкално-киселинно </a:t>
            </a:r>
            <a:r>
              <a:rPr lang="bg-BG" sz="1600" kern="100" dirty="0" err="1" smtClean="0">
                <a:latin typeface="Times New Roman"/>
                <a:ea typeface="Noto Sans CJK SC Regular"/>
                <a:cs typeface="Times New Roman"/>
              </a:rPr>
              <a:t>равновение</a:t>
            </a:r>
            <a:r>
              <a:rPr lang="bg-BG" sz="1600" kern="100" dirty="0" smtClean="0">
                <a:latin typeface="Times New Roman"/>
                <a:ea typeface="Noto Sans CJK SC Regular"/>
                <a:cs typeface="Times New Roman"/>
              </a:rPr>
              <a:t> (= киселинно-алкален статус или </a:t>
            </a:r>
            <a:r>
              <a:rPr lang="bg-BG" sz="1600" kern="100" dirty="0" err="1" smtClean="0">
                <a:latin typeface="Times New Roman"/>
                <a:ea typeface="Noto Sans CJK SC Regular"/>
                <a:cs typeface="Times New Roman"/>
              </a:rPr>
              <a:t>рН-метрия</a:t>
            </a:r>
            <a:r>
              <a:rPr lang="bg-BG" sz="1600" kern="100" dirty="0" smtClean="0">
                <a:latin typeface="Times New Roman"/>
                <a:ea typeface="Noto Sans CJK SC Regular"/>
                <a:cs typeface="Times New Roman"/>
              </a:rPr>
              <a:t>); </a:t>
            </a:r>
            <a:r>
              <a:rPr lang="bg-BG" sz="1600" b="1" u="sng" kern="100" dirty="0" smtClean="0">
                <a:latin typeface="Times New Roman"/>
                <a:ea typeface="Noto Sans CJK SC Regular"/>
                <a:cs typeface="Times New Roman"/>
              </a:rPr>
              <a:t>мониторинг на </a:t>
            </a:r>
            <a:r>
              <a:rPr lang="en-US" sz="1600" b="1" u="sng" kern="100" dirty="0" smtClean="0">
                <a:latin typeface="Times New Roman"/>
                <a:ea typeface="Noto Sans CJK SC Regular"/>
                <a:cs typeface="Times New Roman"/>
              </a:rPr>
              <a:t>O</a:t>
            </a:r>
            <a:r>
              <a:rPr lang="en-US" sz="1600" b="1" u="sng" kern="100" baseline="-25000" dirty="0" smtClean="0">
                <a:latin typeface="Times New Roman"/>
                <a:ea typeface="Noto Sans CJK SC Regular"/>
                <a:cs typeface="Times New Roman"/>
              </a:rPr>
              <a:t>2</a:t>
            </a:r>
            <a:r>
              <a:rPr lang="en-US" sz="1600" b="1" u="sng" kern="100" dirty="0" smtClean="0">
                <a:latin typeface="Times New Roman"/>
                <a:ea typeface="Noto Sans CJK SC Regular"/>
                <a:cs typeface="Times New Roman"/>
              </a:rPr>
              <a:t>-Sat</a:t>
            </a:r>
            <a:r>
              <a:rPr lang="en-US" sz="1600" kern="100" dirty="0" smtClean="0">
                <a:latin typeface="Times New Roman"/>
                <a:ea typeface="Noto Sans CJK SC Regular"/>
                <a:cs typeface="Times New Roman"/>
              </a:rPr>
              <a:t>!</a:t>
            </a:r>
            <a:endParaRPr lang="bg-BG" sz="1600" kern="100" dirty="0" smtClean="0">
              <a:latin typeface="Times New Roman"/>
              <a:ea typeface="Noto Sans CJK SC Regular"/>
              <a:cs typeface="Times New Roman"/>
            </a:endParaRP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bg-BG" sz="1600" b="1" kern="100" dirty="0" smtClean="0">
                <a:latin typeface="Times New Roman"/>
                <a:ea typeface="Noto Sans CJK SC Regular"/>
                <a:cs typeface="Times New Roman"/>
              </a:rPr>
              <a:t>Показатели на бъбречната функция </a:t>
            </a:r>
            <a:r>
              <a:rPr lang="bg-BG" sz="1600" kern="100" dirty="0" smtClean="0">
                <a:latin typeface="Times New Roman"/>
                <a:ea typeface="Noto Sans CJK SC Regular"/>
                <a:cs typeface="Times New Roman"/>
              </a:rPr>
              <a:t>(</a:t>
            </a:r>
            <a:r>
              <a:rPr lang="bg-BG" sz="1600" kern="100" dirty="0" err="1" smtClean="0">
                <a:latin typeface="Times New Roman"/>
                <a:ea typeface="Noto Sans CJK SC Regular"/>
                <a:cs typeface="Times New Roman"/>
              </a:rPr>
              <a:t>урея</a:t>
            </a:r>
            <a:r>
              <a:rPr lang="bg-BG" sz="1600" kern="100" dirty="0" smtClean="0">
                <a:latin typeface="Times New Roman"/>
                <a:ea typeface="Noto Sans CJK SC Regular"/>
                <a:cs typeface="Times New Roman"/>
              </a:rPr>
              <a:t>, </a:t>
            </a:r>
            <a:r>
              <a:rPr lang="bg-BG" sz="1600" kern="100" dirty="0" err="1" smtClean="0">
                <a:latin typeface="Times New Roman"/>
                <a:ea typeface="Noto Sans CJK SC Regular"/>
                <a:cs typeface="Times New Roman"/>
              </a:rPr>
              <a:t>креатинин</a:t>
            </a:r>
            <a:r>
              <a:rPr lang="bg-BG" sz="1600" kern="100" dirty="0" smtClean="0">
                <a:latin typeface="Times New Roman"/>
                <a:ea typeface="Noto Sans CJK SC Regular"/>
                <a:cs typeface="Times New Roman"/>
              </a:rPr>
              <a:t>, пик.к-на, урина за </a:t>
            </a:r>
            <a:r>
              <a:rPr lang="bg-BG" sz="1600" kern="100" dirty="0" err="1" smtClean="0">
                <a:latin typeface="Times New Roman"/>
                <a:ea typeface="Noto Sans CJK SC Regular"/>
                <a:cs typeface="Times New Roman"/>
              </a:rPr>
              <a:t>протеинурия</a:t>
            </a:r>
            <a:r>
              <a:rPr lang="bg-BG" sz="1600" kern="100" dirty="0" smtClean="0">
                <a:latin typeface="Times New Roman"/>
                <a:ea typeface="Noto Sans CJK SC Regular"/>
                <a:cs typeface="Times New Roman"/>
              </a:rPr>
              <a:t>);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bg-BG" sz="1600" b="1" kern="100" dirty="0" smtClean="0">
                <a:latin typeface="Times New Roman"/>
                <a:ea typeface="Noto Sans CJK SC Regular"/>
                <a:cs typeface="Times New Roman"/>
              </a:rPr>
              <a:t>Показатели на чернодробната функция </a:t>
            </a:r>
            <a:r>
              <a:rPr lang="bg-BG" sz="1600" kern="100" dirty="0" smtClean="0">
                <a:latin typeface="Times New Roman"/>
                <a:ea typeface="Noto Sans CJK SC Regular"/>
                <a:cs typeface="Times New Roman"/>
              </a:rPr>
              <a:t>(</a:t>
            </a:r>
            <a:r>
              <a:rPr lang="bg-BG" sz="1600" kern="100" dirty="0" err="1" smtClean="0">
                <a:latin typeface="Times New Roman"/>
                <a:ea typeface="Noto Sans CJK SC Regular"/>
                <a:cs typeface="Times New Roman"/>
              </a:rPr>
              <a:t>трансаминази</a:t>
            </a:r>
            <a:r>
              <a:rPr lang="bg-BG" sz="1600" kern="100" dirty="0" smtClean="0">
                <a:latin typeface="Times New Roman"/>
                <a:ea typeface="Noto Sans CJK SC Regular"/>
                <a:cs typeface="Times New Roman"/>
              </a:rPr>
              <a:t> – </a:t>
            </a:r>
            <a:r>
              <a:rPr lang="en-US" sz="1600" kern="100" dirty="0" smtClean="0">
                <a:latin typeface="Times New Roman"/>
                <a:ea typeface="Noto Sans CJK SC Regular"/>
                <a:cs typeface="Times New Roman"/>
              </a:rPr>
              <a:t>ASAT, ALAT; </a:t>
            </a:r>
            <a:r>
              <a:rPr lang="bg-BG" sz="1600" kern="100" dirty="0" smtClean="0">
                <a:latin typeface="Times New Roman"/>
                <a:ea typeface="Noto Sans CJK SC Regular"/>
                <a:cs typeface="Times New Roman"/>
              </a:rPr>
              <a:t>БР – общ и директен, </a:t>
            </a:r>
            <a:r>
              <a:rPr lang="en-US" sz="1600" kern="100" dirty="0" smtClean="0">
                <a:latin typeface="Times New Roman"/>
                <a:ea typeface="Noto Sans CJK SC Regular"/>
                <a:cs typeface="Times New Roman"/>
              </a:rPr>
              <a:t>LDH; AF; GGTP</a:t>
            </a:r>
            <a:r>
              <a:rPr lang="bg-BG" sz="1600" kern="100" dirty="0" smtClean="0">
                <a:latin typeface="Times New Roman"/>
                <a:ea typeface="Noto Sans CJK SC Regular"/>
                <a:cs typeface="Times New Roman"/>
              </a:rPr>
              <a:t>);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bg-BG" sz="1600" b="1" kern="100" dirty="0" err="1" smtClean="0">
                <a:latin typeface="Times New Roman"/>
                <a:ea typeface="Noto Sans CJK SC Regular"/>
                <a:cs typeface="Times New Roman"/>
              </a:rPr>
              <a:t>Коагулационен</a:t>
            </a:r>
            <a:r>
              <a:rPr lang="bg-BG" sz="1600" b="1" kern="100" dirty="0" smtClean="0">
                <a:latin typeface="Times New Roman"/>
                <a:ea typeface="Noto Sans CJK SC Regular"/>
                <a:cs typeface="Times New Roman"/>
              </a:rPr>
              <a:t> статус</a:t>
            </a:r>
            <a:r>
              <a:rPr lang="en-US" sz="1600" b="1" kern="100" dirty="0" smtClean="0">
                <a:latin typeface="Times New Roman"/>
                <a:ea typeface="Noto Sans CJK SC Regular"/>
                <a:cs typeface="Times New Roman"/>
              </a:rPr>
              <a:t> </a:t>
            </a:r>
            <a:r>
              <a:rPr lang="bg-BG" sz="1600" b="1" kern="100" dirty="0" smtClean="0">
                <a:latin typeface="Times New Roman"/>
                <a:ea typeface="Noto Sans CJK SC Regular"/>
                <a:cs typeface="Times New Roman"/>
              </a:rPr>
              <a:t>(+ </a:t>
            </a:r>
            <a:r>
              <a:rPr lang="en-US" sz="1600" b="1" kern="100" dirty="0" smtClean="0">
                <a:latin typeface="Times New Roman"/>
                <a:ea typeface="Noto Sans CJK SC Regular"/>
                <a:cs typeface="Times New Roman"/>
              </a:rPr>
              <a:t>D-dimer</a:t>
            </a:r>
            <a:r>
              <a:rPr lang="bg-BG" sz="1600" b="1" kern="100" dirty="0" smtClean="0">
                <a:latin typeface="Times New Roman"/>
                <a:ea typeface="Noto Sans CJK SC Regular"/>
                <a:cs typeface="Times New Roman"/>
              </a:rPr>
              <a:t>!)</a:t>
            </a:r>
            <a:r>
              <a:rPr lang="bg-BG" sz="1600" kern="100" dirty="0" smtClean="0">
                <a:latin typeface="Times New Roman"/>
                <a:ea typeface="Noto Sans CJK SC Regular"/>
                <a:cs typeface="Times New Roman"/>
              </a:rPr>
              <a:t>;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bg-BG" sz="1600" b="1" kern="100" dirty="0" smtClean="0">
                <a:latin typeface="Times New Roman"/>
                <a:ea typeface="Noto Sans CJK SC Regular"/>
                <a:cs typeface="Times New Roman"/>
              </a:rPr>
              <a:t>Показатели за </a:t>
            </a:r>
            <a:r>
              <a:rPr lang="bg-BG" sz="1600" b="1" kern="100" dirty="0" err="1" smtClean="0">
                <a:latin typeface="Times New Roman"/>
                <a:ea typeface="Noto Sans CJK SC Regular"/>
                <a:cs typeface="Times New Roman"/>
              </a:rPr>
              <a:t>миокардна</a:t>
            </a:r>
            <a:r>
              <a:rPr lang="bg-BG" sz="1600" b="1" kern="100" dirty="0" smtClean="0">
                <a:latin typeface="Times New Roman"/>
                <a:ea typeface="Noto Sans CJK SC Regular"/>
                <a:cs typeface="Times New Roman"/>
              </a:rPr>
              <a:t> </a:t>
            </a:r>
            <a:r>
              <a:rPr lang="bg-BG" sz="1600" b="1" kern="100" dirty="0" err="1" smtClean="0">
                <a:latin typeface="Times New Roman"/>
                <a:ea typeface="Noto Sans CJK SC Regular"/>
                <a:cs typeface="Times New Roman"/>
              </a:rPr>
              <a:t>увреда</a:t>
            </a:r>
            <a:r>
              <a:rPr lang="bg-BG" sz="1600" kern="100" dirty="0" smtClean="0">
                <a:latin typeface="Times New Roman"/>
                <a:ea typeface="Noto Sans CJK SC Regular"/>
                <a:cs typeface="Times New Roman"/>
              </a:rPr>
              <a:t> (</a:t>
            </a:r>
            <a:r>
              <a:rPr lang="en-US" sz="1600" kern="100" dirty="0" smtClean="0">
                <a:latin typeface="Times New Roman"/>
                <a:ea typeface="Noto Sans CJK SC Regular"/>
                <a:cs typeface="Times New Roman"/>
              </a:rPr>
              <a:t>CK-MB; </a:t>
            </a:r>
            <a:r>
              <a:rPr lang="bg-BG" sz="1600" kern="100" dirty="0">
                <a:latin typeface="Times New Roman"/>
                <a:ea typeface="Noto Sans CJK SC Regular"/>
                <a:cs typeface="Times New Roman"/>
              </a:rPr>
              <a:t>Т</a:t>
            </a:r>
            <a:r>
              <a:rPr lang="en-US" sz="1600" kern="100" dirty="0" err="1" smtClean="0">
                <a:latin typeface="Times New Roman"/>
                <a:ea typeface="Noto Sans CJK SC Regular"/>
                <a:cs typeface="Times New Roman"/>
              </a:rPr>
              <a:t>roponin</a:t>
            </a:r>
            <a:r>
              <a:rPr lang="bg-BG" sz="1600" kern="100" dirty="0" smtClean="0">
                <a:latin typeface="Times New Roman"/>
                <a:ea typeface="Noto Sans CJK SC Regular"/>
                <a:cs typeface="Times New Roman"/>
              </a:rPr>
              <a:t> Т</a:t>
            </a:r>
            <a:r>
              <a:rPr lang="en-US" sz="1600" kern="100" dirty="0" smtClean="0">
                <a:latin typeface="Times New Roman"/>
                <a:ea typeface="Noto Sans CJK SC Regular"/>
                <a:cs typeface="Times New Roman"/>
              </a:rPr>
              <a:t> </a:t>
            </a:r>
            <a:r>
              <a:rPr lang="bg-BG" sz="1600" kern="100" dirty="0" smtClean="0">
                <a:latin typeface="Times New Roman"/>
                <a:ea typeface="Noto Sans CJK SC Regular"/>
                <a:cs typeface="Times New Roman"/>
              </a:rPr>
              <a:t>или </a:t>
            </a:r>
            <a:r>
              <a:rPr lang="en-US" sz="1600" kern="100" dirty="0" smtClean="0">
                <a:latin typeface="Times New Roman"/>
                <a:ea typeface="Noto Sans CJK SC Regular"/>
                <a:cs typeface="Times New Roman"/>
              </a:rPr>
              <a:t>I</a:t>
            </a:r>
            <a:r>
              <a:rPr lang="bg-BG" sz="1600" kern="100" dirty="0" smtClean="0">
                <a:latin typeface="Times New Roman"/>
                <a:ea typeface="Noto Sans CJK SC Regular"/>
                <a:cs typeface="Times New Roman"/>
              </a:rPr>
              <a:t>; </a:t>
            </a:r>
            <a:r>
              <a:rPr lang="en-US" sz="1600" kern="100" dirty="0" smtClean="0">
                <a:latin typeface="Times New Roman"/>
                <a:ea typeface="Noto Sans CJK SC Regular"/>
                <a:cs typeface="Times New Roman"/>
              </a:rPr>
              <a:t>BNP </a:t>
            </a:r>
            <a:r>
              <a:rPr lang="bg-BG" sz="1600" kern="100" dirty="0" smtClean="0">
                <a:latin typeface="Times New Roman"/>
                <a:ea typeface="Noto Sans CJK SC Regular"/>
                <a:cs typeface="Times New Roman"/>
              </a:rPr>
              <a:t>или </a:t>
            </a:r>
            <a:r>
              <a:rPr lang="en-US" sz="1600" kern="100" dirty="0" smtClean="0">
                <a:latin typeface="Times New Roman"/>
                <a:ea typeface="Noto Sans CJK SC Regular"/>
                <a:cs typeface="Times New Roman"/>
              </a:rPr>
              <a:t>NT-pro-BNP</a:t>
            </a:r>
            <a:r>
              <a:rPr lang="bg-BG" sz="1600" kern="100" dirty="0" smtClean="0">
                <a:latin typeface="Times New Roman"/>
                <a:ea typeface="Noto Sans CJK SC Regular"/>
                <a:cs typeface="Times New Roman"/>
              </a:rPr>
              <a:t>);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bg-BG" sz="1600" b="1" kern="100" dirty="0" smtClean="0">
                <a:latin typeface="Times New Roman"/>
                <a:ea typeface="Noto Sans CJK SC Regular"/>
                <a:cs typeface="Times New Roman"/>
              </a:rPr>
              <a:t>Мониторинг на </a:t>
            </a:r>
            <a:r>
              <a:rPr lang="bg-BG" sz="1600" b="1" kern="100" dirty="0" err="1" smtClean="0">
                <a:latin typeface="Times New Roman"/>
                <a:ea typeface="Noto Sans CJK SC Regular"/>
                <a:cs typeface="Times New Roman"/>
              </a:rPr>
              <a:t>гликемията</a:t>
            </a:r>
            <a:r>
              <a:rPr lang="bg-BG" sz="1600" kern="100" dirty="0" smtClean="0">
                <a:latin typeface="Times New Roman"/>
                <a:ea typeface="Noto Sans CJK SC Regular"/>
                <a:cs typeface="Times New Roman"/>
              </a:rPr>
              <a:t>;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bg-BG" sz="1600" b="1" kern="100" dirty="0" err="1" smtClean="0">
                <a:latin typeface="Times New Roman"/>
                <a:ea typeface="Noto Sans CJK SC Regular"/>
                <a:cs typeface="Times New Roman"/>
              </a:rPr>
              <a:t>Хемокултури</a:t>
            </a:r>
            <a:r>
              <a:rPr lang="bg-BG" sz="1600" b="1" kern="100" dirty="0" smtClean="0">
                <a:latin typeface="Times New Roman"/>
                <a:ea typeface="Noto Sans CJK SC Regular"/>
                <a:cs typeface="Times New Roman"/>
              </a:rPr>
              <a:t> </a:t>
            </a:r>
            <a:r>
              <a:rPr lang="bg-BG" sz="1600" kern="100" dirty="0" smtClean="0">
                <a:latin typeface="Times New Roman"/>
                <a:ea typeface="Noto Sans CJK SC Regular"/>
                <a:cs typeface="Times New Roman"/>
              </a:rPr>
              <a:t>– при съмнение за сепсис и др.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bg-BG" sz="1600" b="1" kern="100" dirty="0" err="1" smtClean="0">
                <a:latin typeface="Times New Roman"/>
                <a:ea typeface="Noto Sans CJK SC Regular"/>
                <a:cs typeface="Times New Roman"/>
              </a:rPr>
              <a:t>Скрининг</a:t>
            </a:r>
            <a:r>
              <a:rPr lang="bg-BG" sz="1600" b="1" kern="100" dirty="0" smtClean="0">
                <a:latin typeface="Times New Roman"/>
                <a:ea typeface="Noto Sans CJK SC Regular"/>
                <a:cs typeface="Times New Roman"/>
              </a:rPr>
              <a:t> за хепатит В, С и ТБК (задължителен, ако се прилагат КС!)</a:t>
            </a:r>
            <a:r>
              <a:rPr lang="bg-BG" sz="1600" kern="100" dirty="0" smtClean="0">
                <a:latin typeface="Times New Roman"/>
                <a:ea typeface="Noto Sans CJK SC Regular"/>
                <a:cs typeface="Times New Roman"/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500"/>
              </a:spcAft>
              <a:buNone/>
            </a:pPr>
            <a:r>
              <a:rPr lang="bg-BG" sz="1600" b="1" i="1" kern="100" dirty="0" smtClean="0">
                <a:solidFill>
                  <a:srgbClr val="C00000"/>
                </a:solidFill>
                <a:latin typeface="Times New Roman"/>
                <a:ea typeface="Noto Sans CJK SC Regular"/>
                <a:cs typeface="Times New Roman"/>
              </a:rPr>
              <a:t>	Лоши прогностични белези: ↑↑</a:t>
            </a:r>
            <a:r>
              <a:rPr lang="en-US" sz="1600" b="1" i="1" kern="100" dirty="0" smtClean="0">
                <a:solidFill>
                  <a:srgbClr val="C00000"/>
                </a:solidFill>
                <a:latin typeface="Times New Roman"/>
                <a:ea typeface="Noto Sans CJK SC Regular"/>
                <a:cs typeface="Times New Roman"/>
              </a:rPr>
              <a:t>CRP,</a:t>
            </a:r>
            <a:r>
              <a:rPr lang="bg-BG" sz="1600" b="1" i="1" kern="100" dirty="0" smtClean="0">
                <a:solidFill>
                  <a:srgbClr val="C00000"/>
                </a:solidFill>
                <a:latin typeface="Times New Roman"/>
                <a:ea typeface="Noto Sans CJK SC Regular"/>
                <a:cs typeface="Times New Roman"/>
              </a:rPr>
              <a:t> ↓</a:t>
            </a:r>
            <a:r>
              <a:rPr lang="en-US" sz="1600" b="1" i="1" kern="100" dirty="0" err="1" smtClean="0">
                <a:solidFill>
                  <a:srgbClr val="C00000"/>
                </a:solidFill>
                <a:latin typeface="Times New Roman"/>
                <a:ea typeface="Noto Sans CJK SC Regular"/>
                <a:cs typeface="Times New Roman"/>
              </a:rPr>
              <a:t>Leu</a:t>
            </a:r>
            <a:r>
              <a:rPr lang="en-US" sz="1600" b="1" i="1" kern="100" dirty="0" smtClean="0">
                <a:solidFill>
                  <a:srgbClr val="C00000"/>
                </a:solidFill>
                <a:latin typeface="Times New Roman"/>
                <a:ea typeface="Noto Sans CJK SC Regular"/>
                <a:cs typeface="Times New Roman"/>
              </a:rPr>
              <a:t> + ↓↓Ly; ↓</a:t>
            </a:r>
            <a:r>
              <a:rPr lang="en-US" sz="1600" b="1" i="1" kern="100" dirty="0" err="1" smtClean="0">
                <a:solidFill>
                  <a:srgbClr val="C00000"/>
                </a:solidFill>
                <a:latin typeface="Times New Roman"/>
                <a:ea typeface="Noto Sans CJK SC Regular"/>
                <a:cs typeface="Times New Roman"/>
              </a:rPr>
              <a:t>Thr</a:t>
            </a:r>
            <a:r>
              <a:rPr lang="bg-BG" sz="1600" b="1" i="1" kern="100" dirty="0" smtClean="0">
                <a:solidFill>
                  <a:srgbClr val="C00000"/>
                </a:solidFill>
                <a:latin typeface="Times New Roman"/>
                <a:ea typeface="Noto Sans CJK SC Regular"/>
                <a:cs typeface="Times New Roman"/>
              </a:rPr>
              <a:t>; ↑</a:t>
            </a:r>
            <a:r>
              <a:rPr lang="en-US" sz="1600" b="1" i="1" kern="100" dirty="0" smtClean="0">
                <a:solidFill>
                  <a:srgbClr val="C00000"/>
                </a:solidFill>
                <a:latin typeface="Times New Roman"/>
                <a:ea typeface="Noto Sans CJK SC Regular"/>
                <a:cs typeface="Times New Roman"/>
              </a:rPr>
              <a:t>D-dimer</a:t>
            </a:r>
            <a:r>
              <a:rPr lang="bg-BG" sz="1600" b="1" i="1" kern="100" dirty="0" smtClean="0">
                <a:solidFill>
                  <a:srgbClr val="C00000"/>
                </a:solidFill>
                <a:latin typeface="Times New Roman"/>
                <a:ea typeface="Noto Sans CJK SC Regular"/>
                <a:cs typeface="Times New Roman"/>
              </a:rPr>
              <a:t> или др. </a:t>
            </a:r>
            <a:r>
              <a:rPr lang="bg-BG" sz="1600" b="1" i="1" kern="100" dirty="0" err="1" smtClean="0">
                <a:solidFill>
                  <a:srgbClr val="C00000"/>
                </a:solidFill>
                <a:latin typeface="Times New Roman"/>
                <a:ea typeface="Noto Sans CJK SC Regular"/>
                <a:cs typeface="Times New Roman"/>
              </a:rPr>
              <a:t>коагулационни</a:t>
            </a:r>
            <a:r>
              <a:rPr lang="bg-BG" sz="1600" b="1" i="1" kern="100" dirty="0" smtClean="0">
                <a:solidFill>
                  <a:srgbClr val="C00000"/>
                </a:solidFill>
                <a:latin typeface="Times New Roman"/>
                <a:ea typeface="Noto Sans CJK SC Regular"/>
                <a:cs typeface="Times New Roman"/>
              </a:rPr>
              <a:t> нарушения</a:t>
            </a:r>
            <a:r>
              <a:rPr lang="en-US" sz="1600" b="1" i="1" kern="100" dirty="0" smtClean="0">
                <a:solidFill>
                  <a:srgbClr val="C00000"/>
                </a:solidFill>
                <a:latin typeface="Times New Roman"/>
                <a:ea typeface="Noto Sans CJK SC Regular"/>
                <a:cs typeface="Times New Roman"/>
              </a:rPr>
              <a:t>; ↑↑IL-6 </a:t>
            </a:r>
            <a:r>
              <a:rPr lang="bg-BG" sz="1600" b="1" i="1" kern="100" dirty="0" smtClean="0">
                <a:solidFill>
                  <a:srgbClr val="C00000"/>
                </a:solidFill>
                <a:latin typeface="Times New Roman"/>
                <a:ea typeface="Noto Sans CJK SC Regular"/>
                <a:cs typeface="Times New Roman"/>
              </a:rPr>
              <a:t>(„</a:t>
            </a:r>
            <a:r>
              <a:rPr lang="bg-BG" sz="1600" b="1" i="1" kern="100" dirty="0" err="1" smtClean="0">
                <a:solidFill>
                  <a:srgbClr val="C00000"/>
                </a:solidFill>
                <a:latin typeface="Times New Roman"/>
                <a:ea typeface="Noto Sans CJK SC Regular"/>
                <a:cs typeface="Times New Roman"/>
              </a:rPr>
              <a:t>цитокинова</a:t>
            </a:r>
            <a:r>
              <a:rPr lang="bg-BG" sz="1600" b="1" i="1" kern="100" dirty="0" smtClean="0">
                <a:solidFill>
                  <a:srgbClr val="C00000"/>
                </a:solidFill>
                <a:latin typeface="Times New Roman"/>
                <a:ea typeface="Noto Sans CJK SC Regular"/>
                <a:cs typeface="Times New Roman"/>
              </a:rPr>
              <a:t> буря“); спад на </a:t>
            </a:r>
            <a:r>
              <a:rPr lang="en-US" sz="1600" b="1" i="1" kern="100" dirty="0" smtClean="0">
                <a:solidFill>
                  <a:srgbClr val="C00000"/>
                </a:solidFill>
                <a:latin typeface="Times New Roman"/>
                <a:ea typeface="Noto Sans CJK SC Regular"/>
                <a:cs typeface="Times New Roman"/>
              </a:rPr>
              <a:t>O</a:t>
            </a:r>
            <a:r>
              <a:rPr lang="en-US" sz="1600" b="1" i="1" kern="100" baseline="-25000" dirty="0" smtClean="0">
                <a:solidFill>
                  <a:srgbClr val="C00000"/>
                </a:solidFill>
                <a:latin typeface="Times New Roman"/>
                <a:ea typeface="Noto Sans CJK SC Regular"/>
                <a:cs typeface="Times New Roman"/>
              </a:rPr>
              <a:t>2</a:t>
            </a:r>
            <a:r>
              <a:rPr lang="en-US" sz="1600" b="1" i="1" kern="100" dirty="0" smtClean="0">
                <a:solidFill>
                  <a:srgbClr val="C00000"/>
                </a:solidFill>
                <a:latin typeface="Times New Roman"/>
                <a:ea typeface="Noto Sans CJK SC Regular"/>
                <a:cs typeface="Times New Roman"/>
              </a:rPr>
              <a:t>-Sat </a:t>
            </a:r>
            <a:r>
              <a:rPr lang="bg-BG" sz="1600" b="1" i="1" kern="100" dirty="0" smtClean="0">
                <a:solidFill>
                  <a:srgbClr val="C00000"/>
                </a:solidFill>
                <a:latin typeface="Times New Roman"/>
                <a:ea typeface="Noto Sans CJK SC Regular"/>
                <a:cs typeface="Times New Roman"/>
              </a:rPr>
              <a:t>под 93%</a:t>
            </a:r>
            <a:r>
              <a:rPr lang="en-US" sz="1600" b="1" i="1" kern="100" dirty="0" smtClean="0">
                <a:solidFill>
                  <a:srgbClr val="C00000"/>
                </a:solidFill>
                <a:latin typeface="Times New Roman"/>
                <a:ea typeface="Noto Sans CJK SC Regular"/>
                <a:cs typeface="Times New Roman"/>
              </a:rPr>
              <a:t>; </a:t>
            </a:r>
            <a:r>
              <a:rPr lang="bg-BG" sz="1600" b="1" i="1" kern="100" dirty="0" err="1" smtClean="0">
                <a:solidFill>
                  <a:srgbClr val="C00000"/>
                </a:solidFill>
                <a:latin typeface="Times New Roman"/>
                <a:ea typeface="Noto Sans CJK SC Regular"/>
                <a:cs typeface="Times New Roman"/>
              </a:rPr>
              <a:t>позитивиране</a:t>
            </a:r>
            <a:r>
              <a:rPr lang="bg-BG" sz="1600" b="1" i="1" kern="100" dirty="0" smtClean="0">
                <a:solidFill>
                  <a:srgbClr val="C00000"/>
                </a:solidFill>
                <a:latin typeface="Times New Roman"/>
                <a:ea typeface="Noto Sans CJK SC Regular"/>
                <a:cs typeface="Times New Roman"/>
              </a:rPr>
              <a:t> на маркерите за бъбречна, чернодробна или </a:t>
            </a:r>
            <a:r>
              <a:rPr lang="bg-BG" sz="1600" b="1" i="1" kern="100" dirty="0" err="1" smtClean="0">
                <a:solidFill>
                  <a:srgbClr val="C00000"/>
                </a:solidFill>
                <a:latin typeface="Times New Roman"/>
                <a:ea typeface="Noto Sans CJK SC Regular"/>
                <a:cs typeface="Times New Roman"/>
              </a:rPr>
              <a:t>миокардна</a:t>
            </a:r>
            <a:r>
              <a:rPr lang="bg-BG" sz="1600" b="1" i="1" kern="100" dirty="0" smtClean="0">
                <a:solidFill>
                  <a:srgbClr val="C00000"/>
                </a:solidFill>
                <a:latin typeface="Times New Roman"/>
                <a:ea typeface="Noto Sans CJK SC Regular"/>
                <a:cs typeface="Times New Roman"/>
              </a:rPr>
              <a:t> </a:t>
            </a:r>
            <a:r>
              <a:rPr lang="bg-BG" sz="1600" b="1" i="1" kern="100" dirty="0" err="1" smtClean="0">
                <a:solidFill>
                  <a:srgbClr val="C00000"/>
                </a:solidFill>
                <a:latin typeface="Times New Roman"/>
                <a:ea typeface="Noto Sans CJK SC Regular"/>
                <a:cs typeface="Times New Roman"/>
              </a:rPr>
              <a:t>увреда</a:t>
            </a:r>
            <a:r>
              <a:rPr lang="bg-BG" sz="1600" b="1" i="1" kern="100" dirty="0" smtClean="0">
                <a:solidFill>
                  <a:srgbClr val="C00000"/>
                </a:solidFill>
                <a:latin typeface="Times New Roman"/>
                <a:ea typeface="Noto Sans CJK SC Regular"/>
                <a:cs typeface="Times New Roman"/>
              </a:rPr>
              <a:t>.</a:t>
            </a:r>
          </a:p>
          <a:p>
            <a:pPr marL="514350" indent="-514350">
              <a:spcBef>
                <a:spcPts val="0"/>
              </a:spcBef>
              <a:spcAft>
                <a:spcPts val="500"/>
              </a:spcAft>
              <a:buAutoNum type="arabicPeriod"/>
            </a:pPr>
            <a:endParaRPr lang="bg-BG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91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g-BG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Типични белодробни </a:t>
            </a:r>
            <a:r>
              <a:rPr lang="bg-BG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лезии</a:t>
            </a:r>
            <a:r>
              <a:rPr lang="bg-BG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COVID-19</a:t>
            </a:r>
            <a:endParaRPr lang="bg-BG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00808"/>
            <a:ext cx="7179453" cy="4781128"/>
          </a:xfrm>
        </p:spPr>
      </p:pic>
    </p:spTree>
    <p:extLst>
      <p:ext uri="{BB962C8B-B14F-4D97-AF65-F5344CB8AC3E}">
        <p14:creationId xmlns:p14="http://schemas.microsoft.com/office/powerpoint/2010/main" val="318411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g-BG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Лечение на леките случаи</a:t>
            </a:r>
            <a:endParaRPr lang="bg-BG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Изолация в дома. Считат се за здрави, когато дадат два последователни негативни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PCR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-теста през 24 часа. Остават под карантина още 28 дни.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Симптоматични средства: </a:t>
            </a:r>
            <a:r>
              <a:rPr lang="bg-BG" dirty="0" err="1" smtClean="0">
                <a:latin typeface="Times New Roman" pitchFamily="18" charset="0"/>
                <a:cs typeface="Times New Roman" pitchFamily="18" charset="0"/>
              </a:rPr>
              <a:t>антипиретици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bg-BG" dirty="0" err="1" smtClean="0">
                <a:latin typeface="Times New Roman" pitchFamily="18" charset="0"/>
                <a:cs typeface="Times New Roman" pitchFamily="18" charset="0"/>
              </a:rPr>
              <a:t>парацетамол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, аналгин) – при температура над 38 гр., витамини В, С,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Zn, Se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</a:pPr>
            <a:r>
              <a:rPr lang="bg-BG" dirty="0" err="1" smtClean="0">
                <a:latin typeface="Times New Roman" pitchFamily="18" charset="0"/>
                <a:cs typeface="Times New Roman" pitchFamily="18" charset="0"/>
              </a:rPr>
              <a:t>Оводняване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p.o.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При липса на насложена бактериална инфекция, антибиотиците са неефективни.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</a:pP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При по-младите хора, без </a:t>
            </a:r>
            <a:r>
              <a:rPr lang="bg-BG" b="1" dirty="0" err="1" smtClean="0">
                <a:latin typeface="Times New Roman" pitchFamily="18" charset="0"/>
                <a:cs typeface="Times New Roman" pitchFamily="18" charset="0"/>
              </a:rPr>
              <a:t>коморбидности</a:t>
            </a: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, заболяването протича най-често </a:t>
            </a:r>
            <a:r>
              <a:rPr lang="bg-BG" b="1" dirty="0" err="1" smtClean="0">
                <a:latin typeface="Times New Roman" pitchFamily="18" charset="0"/>
                <a:cs typeface="Times New Roman" pitchFamily="18" charset="0"/>
              </a:rPr>
              <a:t>олигосимптомно</a:t>
            </a: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bg-BG" b="1" dirty="0" err="1" smtClean="0">
                <a:latin typeface="Times New Roman" pitchFamily="18" charset="0"/>
                <a:cs typeface="Times New Roman" pitchFamily="18" charset="0"/>
              </a:rPr>
              <a:t>асимптомно</a:t>
            </a: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, но се срещат и тежки случаи, вкл. такива с фатален край! Смъртността </a:t>
            </a: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малко по-висока от тази при грип </a:t>
            </a: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В – около 0,5</a:t>
            </a: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%.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None/>
            </a:pPr>
            <a:endParaRPr lang="bg-BG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</a:pPr>
            <a:r>
              <a:rPr lang="bg-BG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ВНИМАНИЕ: може да настъпи внезапно влошаване – поради прогресия на </a:t>
            </a:r>
            <a:r>
              <a:rPr lang="bg-BG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олигосимптомни</a:t>
            </a:r>
            <a:r>
              <a:rPr lang="bg-BG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bg-BG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асимптомни</a:t>
            </a:r>
            <a:r>
              <a:rPr lang="bg-BG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до момента белодробни инфилтрати, поради „</a:t>
            </a:r>
            <a:r>
              <a:rPr lang="bg-BG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цитокинова</a:t>
            </a:r>
            <a:r>
              <a:rPr lang="bg-BG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буря“</a:t>
            </a:r>
            <a:r>
              <a:rPr lang="bg-BG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(8-10-12 ден)</a:t>
            </a:r>
            <a:r>
              <a:rPr lang="bg-BG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или поради наслагване на бактериална инфекция!</a:t>
            </a:r>
            <a:endParaRPr lang="bg-BG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55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g-BG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Лечение на </a:t>
            </a:r>
            <a:r>
              <a:rPr lang="bg-BG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среднотежките</a:t>
            </a:r>
            <a:r>
              <a:rPr lang="bg-BG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случаи</a:t>
            </a:r>
            <a:endParaRPr lang="bg-BG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445224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bg-BG" sz="3400" b="1" dirty="0" smtClean="0">
                <a:latin typeface="Times New Roman" pitchFamily="18" charset="0"/>
                <a:cs typeface="Times New Roman" pitchFamily="18" charset="0"/>
              </a:rPr>
              <a:t>Хоспитализация!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bg-BG" sz="3400" b="1" dirty="0" err="1" smtClean="0">
                <a:latin typeface="Times New Roman" pitchFamily="18" charset="0"/>
                <a:cs typeface="Times New Roman" pitchFamily="18" charset="0"/>
              </a:rPr>
              <a:t>Кислородотерапия</a:t>
            </a:r>
            <a:r>
              <a:rPr lang="bg-BG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3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bg-BG" sz="3400" b="1" dirty="0" smtClean="0">
                <a:latin typeface="Times New Roman" pitchFamily="18" charset="0"/>
                <a:cs typeface="Times New Roman" pitchFamily="18" charset="0"/>
              </a:rPr>
              <a:t>при О</a:t>
            </a:r>
            <a:r>
              <a:rPr lang="bg-BG" sz="3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g-BG" sz="3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Sat</a:t>
            </a:r>
            <a:r>
              <a:rPr lang="bg-BG" sz="3400" b="1" dirty="0" smtClean="0">
                <a:latin typeface="Times New Roman" pitchFamily="18" charset="0"/>
                <a:cs typeface="Times New Roman" pitchFamily="18" charset="0"/>
              </a:rPr>
              <a:t> под 93% - да стартира максимално рано! Контролирана О2-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bg-BG" sz="3400" b="1" dirty="0" smtClean="0">
                <a:latin typeface="Times New Roman" pitchFamily="18" charset="0"/>
                <a:cs typeface="Times New Roman" pitchFamily="18" charset="0"/>
              </a:rPr>
              <a:t>. с </a:t>
            </a:r>
            <a:r>
              <a:rPr lang="bg-BG" sz="3400" b="1" dirty="0" err="1" smtClean="0">
                <a:latin typeface="Times New Roman" pitchFamily="18" charset="0"/>
                <a:cs typeface="Times New Roman" pitchFamily="18" charset="0"/>
              </a:rPr>
              <a:t>високодебитна</a:t>
            </a:r>
            <a:r>
              <a:rPr lang="bg-BG" sz="3400" b="1" dirty="0" smtClean="0">
                <a:latin typeface="Times New Roman" pitchFamily="18" charset="0"/>
                <a:cs typeface="Times New Roman" pitchFamily="18" charset="0"/>
              </a:rPr>
              <a:t> носна </a:t>
            </a:r>
            <a:r>
              <a:rPr lang="bg-BG" sz="3400" b="1" dirty="0" err="1" smtClean="0">
                <a:latin typeface="Times New Roman" pitchFamily="18" charset="0"/>
                <a:cs typeface="Times New Roman" pitchFamily="18" charset="0"/>
              </a:rPr>
              <a:t>канюла</a:t>
            </a:r>
            <a:r>
              <a:rPr lang="bg-BG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3400" kern="100" dirty="0" smtClean="0">
                <a:solidFill>
                  <a:srgbClr val="222222"/>
                </a:solidFill>
                <a:latin typeface="Times New Roman"/>
                <a:ea typeface="NSimSun"/>
              </a:rPr>
              <a:t>(</a:t>
            </a:r>
            <a:r>
              <a:rPr lang="bg-BG" sz="3400" kern="100" dirty="0">
                <a:solidFill>
                  <a:srgbClr val="222222"/>
                </a:solidFill>
                <a:latin typeface="Times New Roman"/>
                <a:ea typeface="NSimSun"/>
              </a:rPr>
              <a:t>HFNC) </a:t>
            </a:r>
            <a:r>
              <a:rPr lang="bg-BG" sz="3400" kern="100" dirty="0" smtClean="0">
                <a:solidFill>
                  <a:srgbClr val="222222"/>
                </a:solidFill>
                <a:latin typeface="Times New Roman"/>
                <a:ea typeface="NSimSun"/>
              </a:rPr>
              <a:t>– при следните пациенти: </a:t>
            </a:r>
            <a:r>
              <a:rPr lang="bg-BG" sz="3400" kern="100" dirty="0">
                <a:solidFill>
                  <a:srgbClr val="222222"/>
                </a:solidFill>
                <a:latin typeface="Times New Roman"/>
                <a:ea typeface="NSimSun"/>
              </a:rPr>
              <a:t>SpO</a:t>
            </a:r>
            <a:r>
              <a:rPr lang="bg-BG" sz="3400" kern="100" baseline="-25000" dirty="0">
                <a:solidFill>
                  <a:srgbClr val="222222"/>
                </a:solidFill>
                <a:latin typeface="Times New Roman"/>
                <a:ea typeface="NSimSun"/>
              </a:rPr>
              <a:t>2</a:t>
            </a:r>
            <a:r>
              <a:rPr lang="bg-BG" sz="3400" kern="100" dirty="0">
                <a:solidFill>
                  <a:srgbClr val="222222"/>
                </a:solidFill>
                <a:latin typeface="Times New Roman"/>
                <a:ea typeface="NSimSun"/>
              </a:rPr>
              <a:t> &lt;93%, PaO</a:t>
            </a:r>
            <a:r>
              <a:rPr lang="bg-BG" sz="3400" kern="100" baseline="-25000" dirty="0">
                <a:solidFill>
                  <a:srgbClr val="222222"/>
                </a:solidFill>
                <a:latin typeface="Times New Roman"/>
                <a:ea typeface="NSimSun"/>
              </a:rPr>
              <a:t>2</a:t>
            </a:r>
            <a:r>
              <a:rPr lang="bg-BG" sz="3400" kern="100" dirty="0">
                <a:solidFill>
                  <a:srgbClr val="222222"/>
                </a:solidFill>
                <a:latin typeface="Times New Roman"/>
                <a:ea typeface="NSimSun"/>
              </a:rPr>
              <a:t>/FiO</a:t>
            </a:r>
            <a:r>
              <a:rPr lang="bg-BG" sz="3400" kern="100" baseline="-25000" dirty="0">
                <a:solidFill>
                  <a:srgbClr val="222222"/>
                </a:solidFill>
                <a:latin typeface="Times New Roman"/>
                <a:ea typeface="NSimSun"/>
              </a:rPr>
              <a:t>2</a:t>
            </a:r>
            <a:r>
              <a:rPr lang="bg-BG" sz="3400" kern="100" dirty="0">
                <a:solidFill>
                  <a:srgbClr val="222222"/>
                </a:solidFill>
                <a:latin typeface="Times New Roman"/>
                <a:ea typeface="NSimSun"/>
              </a:rPr>
              <a:t> &lt;300 </a:t>
            </a:r>
            <a:r>
              <a:rPr lang="bg-BG" sz="3400" kern="100" dirty="0" err="1">
                <a:solidFill>
                  <a:srgbClr val="222222"/>
                </a:solidFill>
                <a:latin typeface="Times New Roman"/>
                <a:ea typeface="NSimSun"/>
              </a:rPr>
              <a:t>mmHg</a:t>
            </a:r>
            <a:r>
              <a:rPr lang="bg-BG" sz="3400" kern="100" dirty="0">
                <a:solidFill>
                  <a:srgbClr val="222222"/>
                </a:solidFill>
                <a:latin typeface="Times New Roman"/>
                <a:ea typeface="NSimSun"/>
              </a:rPr>
              <a:t> (1 </a:t>
            </a:r>
            <a:r>
              <a:rPr lang="bg-BG" sz="3400" kern="100" dirty="0" err="1">
                <a:solidFill>
                  <a:srgbClr val="222222"/>
                </a:solidFill>
                <a:latin typeface="Times New Roman"/>
                <a:ea typeface="NSimSun"/>
              </a:rPr>
              <a:t>mmHg</a:t>
            </a:r>
            <a:r>
              <a:rPr lang="bg-BG" sz="3400" kern="100" dirty="0">
                <a:solidFill>
                  <a:srgbClr val="222222"/>
                </a:solidFill>
                <a:latin typeface="Times New Roman"/>
                <a:ea typeface="NSimSun"/>
              </a:rPr>
              <a:t> = 0.133 </a:t>
            </a:r>
            <a:r>
              <a:rPr lang="bg-BG" sz="3400" kern="100" dirty="0" err="1">
                <a:solidFill>
                  <a:srgbClr val="222222"/>
                </a:solidFill>
                <a:latin typeface="Times New Roman"/>
                <a:ea typeface="NSimSun"/>
              </a:rPr>
              <a:t>kPa</a:t>
            </a:r>
            <a:r>
              <a:rPr lang="bg-BG" sz="3400" kern="100" dirty="0">
                <a:solidFill>
                  <a:srgbClr val="222222"/>
                </a:solidFill>
                <a:latin typeface="Times New Roman"/>
                <a:ea typeface="NSimSun"/>
              </a:rPr>
              <a:t>), дихателен честота &gt; 25/минута в </a:t>
            </a:r>
            <a:r>
              <a:rPr lang="bg-BG" sz="3400" kern="100" dirty="0" smtClean="0">
                <a:solidFill>
                  <a:srgbClr val="222222"/>
                </a:solidFill>
                <a:latin typeface="Times New Roman"/>
                <a:ea typeface="NSimSun"/>
              </a:rPr>
              <a:t>покой </a:t>
            </a:r>
            <a:r>
              <a:rPr lang="bg-BG" sz="3400" kern="100" dirty="0">
                <a:solidFill>
                  <a:srgbClr val="222222"/>
                </a:solidFill>
                <a:latin typeface="Times New Roman"/>
                <a:ea typeface="NSimSun"/>
              </a:rPr>
              <a:t>или </a:t>
            </a:r>
            <a:r>
              <a:rPr lang="bg-BG" sz="3400" kern="100" dirty="0" smtClean="0">
                <a:solidFill>
                  <a:srgbClr val="222222"/>
                </a:solidFill>
                <a:latin typeface="Times New Roman"/>
                <a:ea typeface="NSimSun"/>
              </a:rPr>
              <a:t>изразена </a:t>
            </a:r>
            <a:r>
              <a:rPr lang="en-US" sz="3400" kern="100" dirty="0" err="1" smtClean="0">
                <a:solidFill>
                  <a:srgbClr val="222222"/>
                </a:solidFill>
                <a:latin typeface="Times New Roman"/>
                <a:ea typeface="NSimSun"/>
              </a:rPr>
              <a:t>Rö</a:t>
            </a:r>
            <a:r>
              <a:rPr lang="en-US" sz="3400" kern="100" dirty="0" smtClean="0">
                <a:solidFill>
                  <a:srgbClr val="222222"/>
                </a:solidFill>
                <a:latin typeface="Times New Roman"/>
                <a:ea typeface="NSimSun"/>
              </a:rPr>
              <a:t>-</a:t>
            </a:r>
            <a:r>
              <a:rPr lang="bg-BG" sz="3400" kern="100" dirty="0" smtClean="0">
                <a:solidFill>
                  <a:srgbClr val="222222"/>
                </a:solidFill>
                <a:latin typeface="Times New Roman"/>
                <a:ea typeface="NSimSun"/>
              </a:rPr>
              <a:t>прогресия.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N.B. </a:t>
            </a:r>
            <a:r>
              <a:rPr lang="bg-BG" sz="3400" b="1" kern="100" dirty="0">
                <a:solidFill>
                  <a:srgbClr val="C00000"/>
                </a:solidFill>
                <a:latin typeface="Times New Roman"/>
                <a:ea typeface="NSimSun"/>
              </a:rPr>
              <a:t>Някои тежки пациенти с PaO</a:t>
            </a:r>
            <a:r>
              <a:rPr lang="bg-BG" sz="3400" b="1" kern="100" baseline="-25000" dirty="0">
                <a:solidFill>
                  <a:srgbClr val="C00000"/>
                </a:solidFill>
                <a:latin typeface="Times New Roman"/>
                <a:ea typeface="NSimSun"/>
              </a:rPr>
              <a:t>2</a:t>
            </a:r>
            <a:r>
              <a:rPr lang="bg-BG" sz="3400" b="1" kern="100" dirty="0">
                <a:solidFill>
                  <a:srgbClr val="C00000"/>
                </a:solidFill>
                <a:latin typeface="Times New Roman"/>
                <a:ea typeface="NSimSun"/>
              </a:rPr>
              <a:t>/ FiO</a:t>
            </a:r>
            <a:r>
              <a:rPr lang="bg-BG" sz="3400" b="1" kern="100" baseline="-25000" dirty="0">
                <a:solidFill>
                  <a:srgbClr val="C00000"/>
                </a:solidFill>
                <a:latin typeface="Times New Roman"/>
                <a:ea typeface="NSimSun"/>
              </a:rPr>
              <a:t>2</a:t>
            </a:r>
            <a:r>
              <a:rPr lang="bg-BG" sz="3400" b="1" kern="100" dirty="0">
                <a:solidFill>
                  <a:srgbClr val="C00000"/>
                </a:solidFill>
                <a:latin typeface="Times New Roman"/>
                <a:ea typeface="NSimSun"/>
              </a:rPr>
              <a:t> &lt;300 (най-често по-възрастни) нямат очевидни симптоми на дихателен </a:t>
            </a:r>
            <a:r>
              <a:rPr lang="bg-BG" sz="3400" b="1" kern="100" dirty="0" err="1">
                <a:solidFill>
                  <a:srgbClr val="C00000"/>
                </a:solidFill>
                <a:latin typeface="Times New Roman"/>
                <a:ea typeface="NSimSun"/>
              </a:rPr>
              <a:t>дистрес</a:t>
            </a:r>
            <a:r>
              <a:rPr lang="bg-BG" sz="3400" b="1" kern="100" dirty="0">
                <a:solidFill>
                  <a:srgbClr val="C00000"/>
                </a:solidFill>
                <a:latin typeface="Times New Roman"/>
                <a:ea typeface="NSimSun"/>
              </a:rPr>
              <a:t>! </a:t>
            </a:r>
            <a:r>
              <a:rPr lang="bg-BG" sz="3400" kern="100" dirty="0">
                <a:solidFill>
                  <a:srgbClr val="222222"/>
                </a:solidFill>
                <a:latin typeface="Times New Roman"/>
                <a:ea typeface="NSimSun"/>
              </a:rPr>
              <a:t>PaO</a:t>
            </a:r>
            <a:r>
              <a:rPr lang="bg-BG" sz="3400" kern="100" baseline="-25000" dirty="0">
                <a:solidFill>
                  <a:srgbClr val="222222"/>
                </a:solidFill>
                <a:latin typeface="Times New Roman"/>
                <a:ea typeface="NSimSun"/>
              </a:rPr>
              <a:t>2</a:t>
            </a:r>
            <a:r>
              <a:rPr lang="bg-BG" sz="3400" kern="100" dirty="0">
                <a:solidFill>
                  <a:srgbClr val="222222"/>
                </a:solidFill>
                <a:latin typeface="Times New Roman"/>
                <a:ea typeface="NSimSun"/>
              </a:rPr>
              <a:t>/FiO</a:t>
            </a:r>
            <a:r>
              <a:rPr lang="bg-BG" sz="3400" kern="100" baseline="-25000" dirty="0">
                <a:solidFill>
                  <a:srgbClr val="222222"/>
                </a:solidFill>
                <a:latin typeface="Times New Roman"/>
                <a:ea typeface="NSimSun"/>
              </a:rPr>
              <a:t>2</a:t>
            </a:r>
            <a:r>
              <a:rPr lang="bg-BG" sz="3400" kern="100" dirty="0">
                <a:solidFill>
                  <a:srgbClr val="222222"/>
                </a:solidFill>
                <a:latin typeface="Times New Roman"/>
                <a:ea typeface="NSimSun"/>
              </a:rPr>
              <a:t> е чувствителен и точен индикатор за </a:t>
            </a:r>
            <a:r>
              <a:rPr lang="bg-BG" sz="3400" kern="100" dirty="0" err="1">
                <a:solidFill>
                  <a:srgbClr val="222222"/>
                </a:solidFill>
                <a:latin typeface="Times New Roman"/>
                <a:ea typeface="NSimSun"/>
              </a:rPr>
              <a:t>оксигенационна</a:t>
            </a:r>
            <a:r>
              <a:rPr lang="bg-BG" sz="3400" kern="100" dirty="0">
                <a:solidFill>
                  <a:srgbClr val="222222"/>
                </a:solidFill>
                <a:latin typeface="Times New Roman"/>
                <a:ea typeface="NSimSun"/>
              </a:rPr>
              <a:t> функция. </a:t>
            </a:r>
            <a:endParaRPr lang="bg-BG" sz="3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bg-BG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bg-BG" sz="3400" b="1" dirty="0" smtClean="0">
                <a:latin typeface="Times New Roman" pitchFamily="18" charset="0"/>
                <a:cs typeface="Times New Roman" pitchFamily="18" charset="0"/>
              </a:rPr>
              <a:t>Цел: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-Sat</a:t>
            </a:r>
            <a:r>
              <a:rPr lang="bg-BG" sz="3400" dirty="0" smtClean="0">
                <a:latin typeface="Times New Roman" pitchFamily="18" charset="0"/>
                <a:cs typeface="Times New Roman" pitchFamily="18" charset="0"/>
              </a:rPr>
              <a:t> 93-96% при пациенти без хронично белодробно заболяване;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-Sat</a:t>
            </a:r>
            <a:r>
              <a:rPr lang="bg-BG" sz="3400" dirty="0" smtClean="0">
                <a:latin typeface="Times New Roman" pitchFamily="18" charset="0"/>
                <a:cs typeface="Times New Roman" pitchFamily="18" charset="0"/>
              </a:rPr>
              <a:t> 88-92% при пациенти с ХДН ІІ ст.;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-Sat</a:t>
            </a:r>
            <a:r>
              <a:rPr lang="bg-BG" sz="3400" dirty="0" smtClean="0">
                <a:latin typeface="Times New Roman" pitchFamily="18" charset="0"/>
                <a:cs typeface="Times New Roman" pitchFamily="18" charset="0"/>
              </a:rPr>
              <a:t> 92-95% при пациенти с </a:t>
            </a:r>
            <a:r>
              <a:rPr lang="bg-BG" sz="3400" dirty="0" err="1" smtClean="0">
                <a:latin typeface="Times New Roman" pitchFamily="18" charset="0"/>
                <a:cs typeface="Times New Roman" pitchFamily="18" charset="0"/>
              </a:rPr>
              <a:t>десатурация</a:t>
            </a:r>
            <a:r>
              <a:rPr lang="bg-BG" sz="3400" dirty="0" smtClean="0">
                <a:latin typeface="Times New Roman" pitchFamily="18" charset="0"/>
                <a:cs typeface="Times New Roman" pitchFamily="18" charset="0"/>
              </a:rPr>
              <a:t> под 85% при ежедневни дейности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bg-BG" sz="3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bg-BG" sz="3400" dirty="0" smtClean="0">
                <a:latin typeface="Times New Roman" pitchFamily="18" charset="0"/>
                <a:cs typeface="Times New Roman" pitchFamily="18" charset="0"/>
              </a:rPr>
              <a:t>	Стартиране с ниско ниво на въздушен поток през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HFNC</a:t>
            </a:r>
            <a:r>
              <a:rPr lang="bg-BG" sz="3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bg-BG" sz="3400" kern="100" dirty="0">
                <a:solidFill>
                  <a:srgbClr val="222222"/>
                </a:solidFill>
                <a:latin typeface="Times New Roman"/>
                <a:ea typeface="NSimSun"/>
              </a:rPr>
              <a:t>постепенно </a:t>
            </a:r>
            <a:r>
              <a:rPr lang="bg-BG" sz="3400" kern="100" dirty="0" smtClean="0">
                <a:solidFill>
                  <a:srgbClr val="222222"/>
                </a:solidFill>
                <a:latin typeface="Times New Roman"/>
                <a:ea typeface="NSimSun"/>
              </a:rPr>
              <a:t>увеличаване </a:t>
            </a:r>
            <a:r>
              <a:rPr lang="bg-BG" sz="3400" kern="100" dirty="0">
                <a:solidFill>
                  <a:srgbClr val="222222"/>
                </a:solidFill>
                <a:latin typeface="Times New Roman"/>
                <a:ea typeface="NSimSun"/>
              </a:rPr>
              <a:t>до 40-60 L/</a:t>
            </a:r>
            <a:r>
              <a:rPr lang="bg-BG" sz="3400" kern="100" dirty="0" err="1">
                <a:solidFill>
                  <a:srgbClr val="222222"/>
                </a:solidFill>
                <a:latin typeface="Times New Roman"/>
                <a:ea typeface="NSimSun"/>
              </a:rPr>
              <a:t>min</a:t>
            </a:r>
            <a:r>
              <a:rPr lang="bg-BG" sz="3400" kern="100" dirty="0">
                <a:solidFill>
                  <a:srgbClr val="222222"/>
                </a:solidFill>
                <a:latin typeface="Times New Roman"/>
                <a:ea typeface="NSimSun"/>
              </a:rPr>
              <a:t>, когато PaO</a:t>
            </a:r>
            <a:r>
              <a:rPr lang="bg-BG" sz="3400" kern="100" baseline="-25000" dirty="0">
                <a:solidFill>
                  <a:srgbClr val="222222"/>
                </a:solidFill>
                <a:latin typeface="Times New Roman"/>
                <a:ea typeface="NSimSun"/>
              </a:rPr>
              <a:t>2</a:t>
            </a:r>
            <a:r>
              <a:rPr lang="bg-BG" sz="3400" kern="100" dirty="0">
                <a:solidFill>
                  <a:srgbClr val="222222"/>
                </a:solidFill>
                <a:latin typeface="Times New Roman"/>
                <a:ea typeface="NSimSun"/>
              </a:rPr>
              <a:t>/FiO</a:t>
            </a:r>
            <a:r>
              <a:rPr lang="bg-BG" sz="3400" kern="100" baseline="-25000" dirty="0">
                <a:solidFill>
                  <a:srgbClr val="222222"/>
                </a:solidFill>
                <a:latin typeface="Times New Roman"/>
                <a:ea typeface="NSimSun"/>
              </a:rPr>
              <a:t>2</a:t>
            </a:r>
            <a:r>
              <a:rPr lang="bg-BG" sz="3400" kern="100" dirty="0">
                <a:solidFill>
                  <a:srgbClr val="222222"/>
                </a:solidFill>
                <a:latin typeface="Times New Roman"/>
                <a:ea typeface="NSimSun"/>
              </a:rPr>
              <a:t> е между 200-300 </a:t>
            </a:r>
            <a:r>
              <a:rPr lang="bg-BG" sz="3400" kern="100" dirty="0" err="1" smtClean="0">
                <a:solidFill>
                  <a:srgbClr val="222222"/>
                </a:solidFill>
                <a:latin typeface="Times New Roman"/>
                <a:ea typeface="NSimSun"/>
              </a:rPr>
              <a:t>mmHg</a:t>
            </a:r>
            <a:r>
              <a:rPr lang="bg-BG" sz="3400" kern="100" dirty="0" smtClean="0">
                <a:solidFill>
                  <a:srgbClr val="222222"/>
                </a:solidFill>
                <a:latin typeface="Times New Roman"/>
                <a:ea typeface="NSimSun"/>
              </a:rPr>
              <a:t> (до </a:t>
            </a:r>
            <a:r>
              <a:rPr lang="bg-BG" sz="3400" kern="100" dirty="0" err="1" smtClean="0">
                <a:solidFill>
                  <a:srgbClr val="222222"/>
                </a:solidFill>
                <a:latin typeface="Times New Roman"/>
                <a:ea typeface="NSimSun"/>
              </a:rPr>
              <a:t>купиране</a:t>
            </a:r>
            <a:r>
              <a:rPr lang="bg-BG" sz="3400" kern="100" dirty="0" smtClean="0">
                <a:solidFill>
                  <a:srgbClr val="222222"/>
                </a:solidFill>
                <a:latin typeface="Times New Roman"/>
                <a:ea typeface="NSimSun"/>
              </a:rPr>
              <a:t> на симптомите на задух и тежест в гърдите).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bg-BG" sz="3400" kern="100" dirty="0" smtClean="0">
                <a:solidFill>
                  <a:srgbClr val="222222"/>
                </a:solidFill>
                <a:latin typeface="Times New Roman"/>
                <a:ea typeface="NSimSun"/>
              </a:rPr>
              <a:t>	Първоначален </a:t>
            </a:r>
            <a:r>
              <a:rPr lang="bg-BG" sz="3400" kern="100" dirty="0">
                <a:solidFill>
                  <a:srgbClr val="222222"/>
                </a:solidFill>
                <a:latin typeface="Times New Roman"/>
                <a:ea typeface="NSimSun"/>
              </a:rPr>
              <a:t>поток от поне 60 L/</a:t>
            </a:r>
            <a:r>
              <a:rPr lang="bg-BG" sz="3400" kern="100" dirty="0" err="1">
                <a:solidFill>
                  <a:srgbClr val="222222"/>
                </a:solidFill>
                <a:latin typeface="Times New Roman"/>
                <a:ea typeface="NSimSun"/>
              </a:rPr>
              <a:t>min</a:t>
            </a:r>
            <a:r>
              <a:rPr lang="bg-BG" sz="3400" kern="100" dirty="0">
                <a:solidFill>
                  <a:srgbClr val="222222"/>
                </a:solidFill>
                <a:latin typeface="Times New Roman"/>
                <a:ea typeface="NSimSun"/>
              </a:rPr>
              <a:t> </a:t>
            </a:r>
            <a:r>
              <a:rPr lang="bg-BG" sz="3400" kern="100" dirty="0" smtClean="0">
                <a:solidFill>
                  <a:srgbClr val="222222"/>
                </a:solidFill>
                <a:latin typeface="Times New Roman"/>
                <a:ea typeface="NSimSun"/>
              </a:rPr>
              <a:t>- </a:t>
            </a:r>
            <a:r>
              <a:rPr lang="bg-BG" sz="3400" kern="100" dirty="0">
                <a:solidFill>
                  <a:srgbClr val="222222"/>
                </a:solidFill>
                <a:latin typeface="Times New Roman"/>
                <a:ea typeface="NSimSun"/>
              </a:rPr>
              <a:t>незабавно за пациенти с очевиден дихателен </a:t>
            </a:r>
            <a:r>
              <a:rPr lang="bg-BG" sz="3400" kern="100" dirty="0" err="1">
                <a:solidFill>
                  <a:srgbClr val="222222"/>
                </a:solidFill>
                <a:latin typeface="Times New Roman"/>
                <a:ea typeface="NSimSun"/>
              </a:rPr>
              <a:t>дистрес</a:t>
            </a:r>
            <a:r>
              <a:rPr lang="bg-BG" sz="3400" kern="100" dirty="0">
                <a:solidFill>
                  <a:srgbClr val="222222"/>
                </a:solidFill>
                <a:latin typeface="Times New Roman"/>
                <a:ea typeface="NSimSun"/>
              </a:rPr>
              <a:t>. </a:t>
            </a:r>
            <a:endParaRPr lang="bg-BG" sz="3400" kern="100" dirty="0" smtClean="0">
              <a:solidFill>
                <a:srgbClr val="222222"/>
              </a:solidFill>
              <a:latin typeface="Times New Roman"/>
              <a:ea typeface="NSimSu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bg-BG" sz="3400" kern="100" dirty="0">
                <a:solidFill>
                  <a:srgbClr val="222222"/>
                </a:solidFill>
                <a:latin typeface="Times New Roman"/>
                <a:ea typeface="NSimSun"/>
              </a:rPr>
              <a:t>	</a:t>
            </a:r>
            <a:r>
              <a:rPr lang="bg-BG" sz="3400" b="1" kern="100" dirty="0" smtClean="0">
                <a:solidFill>
                  <a:srgbClr val="222222"/>
                </a:solidFill>
                <a:latin typeface="Times New Roman"/>
                <a:ea typeface="NSimSun"/>
              </a:rPr>
              <a:t>При неповлияване и </a:t>
            </a:r>
            <a:r>
              <a:rPr lang="bg-BG" sz="3400" b="1" kern="100" dirty="0" err="1" smtClean="0">
                <a:solidFill>
                  <a:srgbClr val="222222"/>
                </a:solidFill>
                <a:latin typeface="Times New Roman"/>
                <a:ea typeface="NSimSun"/>
              </a:rPr>
              <a:t>съотв</a:t>
            </a:r>
            <a:r>
              <a:rPr lang="bg-BG" sz="3400" b="1" kern="100" dirty="0" smtClean="0">
                <a:solidFill>
                  <a:srgbClr val="222222"/>
                </a:solidFill>
                <a:latin typeface="Times New Roman"/>
                <a:ea typeface="NSimSun"/>
              </a:rPr>
              <a:t>. клинични индикации – </a:t>
            </a:r>
            <a:r>
              <a:rPr lang="bg-BG" sz="3400" b="1" kern="100" dirty="0" err="1" smtClean="0">
                <a:solidFill>
                  <a:srgbClr val="222222"/>
                </a:solidFill>
                <a:latin typeface="Times New Roman"/>
                <a:ea typeface="NSimSun"/>
              </a:rPr>
              <a:t>интубация</a:t>
            </a:r>
            <a:r>
              <a:rPr lang="bg-BG" sz="3400" b="1" kern="100" dirty="0" smtClean="0">
                <a:solidFill>
                  <a:srgbClr val="222222"/>
                </a:solidFill>
                <a:latin typeface="Times New Roman"/>
                <a:ea typeface="NSimSun"/>
              </a:rPr>
              <a:t> и ИБВ.</a:t>
            </a:r>
          </a:p>
          <a:p>
            <a:pPr marL="0" indent="0">
              <a:buNone/>
            </a:pPr>
            <a:endParaRPr lang="bg-B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bg-BG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97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лавие 1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Coronavirus</a:t>
            </a:r>
            <a:r>
              <a:rPr lang="bg-BG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какво знаем за него</a:t>
            </a:r>
            <a:endParaRPr lang="bg-BG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59" y="2564904"/>
            <a:ext cx="4482035" cy="2520280"/>
          </a:xfrm>
        </p:spPr>
      </p:pic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716016" y="1486000"/>
            <a:ext cx="4038600" cy="503934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Коронавирусите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голямо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семейство РНК-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вируси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които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често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срещани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като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хората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при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някои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животни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камили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говеда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котки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прилепи).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Има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седем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различни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щама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коронавирус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bg-BG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229E (alpha coronavirus)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NL63 (alpha coronavirus)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OC43 (beta coronavirus)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HKU1 (beta coronavirus)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MERS-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CoV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(the beta coronavirus </a:t>
            </a:r>
            <a:r>
              <a:rPr lang="bg-BG" sz="1600" dirty="0" smtClean="0">
                <a:latin typeface="Times New Roman" pitchFamily="18" charset="0"/>
                <a:cs typeface="Times New Roman" pitchFamily="18" charset="0"/>
              </a:rPr>
              <a:t>– причинител на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Middle East Respiratory Syndrome, </a:t>
            </a:r>
            <a:r>
              <a:rPr lang="bg-BG" sz="16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MERS)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SARS-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CoV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(beta coronavirus</a:t>
            </a:r>
            <a:r>
              <a:rPr lang="bg-BG" sz="1600" dirty="0" smtClean="0">
                <a:latin typeface="Times New Roman" pitchFamily="18" charset="0"/>
                <a:cs typeface="Times New Roman" pitchFamily="18" charset="0"/>
              </a:rPr>
              <a:t>, причинител на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acute respiratory syndrome, </a:t>
            </a:r>
            <a:r>
              <a:rPr lang="bg-BG" sz="16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SARS)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SARS-CoV-2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bg-BG" sz="1600" dirty="0" smtClean="0">
                <a:latin typeface="Times New Roman" pitchFamily="18" charset="0"/>
                <a:cs typeface="Times New Roman" pitchFamily="18" charset="0"/>
              </a:rPr>
              <a:t>новият </a:t>
            </a:r>
            <a:r>
              <a:rPr lang="bg-BG" sz="1600" dirty="0" err="1" smtClean="0">
                <a:latin typeface="Times New Roman" pitchFamily="18" charset="0"/>
                <a:cs typeface="Times New Roman" pitchFamily="18" charset="0"/>
              </a:rPr>
              <a:t>коронавирус</a:t>
            </a:r>
            <a:r>
              <a:rPr lang="bg-BG" sz="1600" dirty="0" smtClean="0">
                <a:latin typeface="Times New Roman" pitchFamily="18" charset="0"/>
                <a:cs typeface="Times New Roman" pitchFamily="18" charset="0"/>
              </a:rPr>
              <a:t>, причиняващ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rona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rus 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isease 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sz="16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bg-BG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51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g-BG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Антивирусна терапия - показания</a:t>
            </a:r>
            <a:endParaRPr lang="bg-BG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bg-BG" dirty="0" err="1" smtClean="0">
                <a:latin typeface="Times New Roman" pitchFamily="18" charset="0"/>
                <a:cs typeface="Times New Roman" pitchFamily="18" charset="0"/>
              </a:rPr>
              <a:t>Умеренотежки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и тежки случаи;</a:t>
            </a: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Възрастни пациенти;</a:t>
            </a: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Пациенти с </a:t>
            </a:r>
            <a:r>
              <a:rPr lang="bg-BG" dirty="0" err="1" smtClean="0">
                <a:latin typeface="Times New Roman" pitchFamily="18" charset="0"/>
                <a:cs typeface="Times New Roman" pitchFamily="18" charset="0"/>
              </a:rPr>
              <a:t>коморбидности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Пациенти с тревожни симптоми и/или бърза прогресия</a:t>
            </a:r>
          </a:p>
          <a:p>
            <a:endParaRPr lang="bg-BG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N.B. </a:t>
            </a:r>
            <a:r>
              <a:rPr lang="bg-B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нтивирусните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лекарства не се 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препоръчват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употреба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млади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пациенти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без 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съпътстващи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заболявания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лека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форма на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заболяването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bg-BG" sz="2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препоръка на </a:t>
            </a:r>
            <a:r>
              <a:rPr lang="ru-RU" sz="21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Китайската</a:t>
            </a:r>
            <a:r>
              <a:rPr lang="ru-RU" sz="2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асоциация</a:t>
            </a:r>
            <a:r>
              <a:rPr lang="ru-RU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международен</a:t>
            </a:r>
            <a:r>
              <a:rPr lang="ru-RU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обмен и </a:t>
            </a:r>
            <a:r>
              <a:rPr lang="ru-RU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промотиране</a:t>
            </a:r>
            <a:r>
              <a:rPr lang="ru-RU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медицински</a:t>
            </a:r>
            <a:r>
              <a:rPr lang="ru-RU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здравни</a:t>
            </a:r>
            <a:r>
              <a:rPr lang="ru-RU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грижи</a:t>
            </a:r>
            <a:r>
              <a:rPr lang="ru-RU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CPAM – м.02.2020 г.</a:t>
            </a:r>
            <a:r>
              <a:rPr lang="en-US" sz="2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bg-BG" sz="21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4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g-BG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4-аминохинолинови </a:t>
            </a:r>
            <a:r>
              <a:rPr lang="bg-BG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антималарици</a:t>
            </a:r>
            <a:endParaRPr lang="bg-BG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Chloroquine</a:t>
            </a: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Hydroxychloroquine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FontTx/>
              <a:buChar char="-"/>
            </a:pPr>
            <a:r>
              <a:rPr lang="bg-BG" dirty="0" err="1" smtClean="0">
                <a:latin typeface="Times New Roman" pitchFamily="18" charset="0"/>
                <a:cs typeface="Times New Roman" pitchFamily="18" charset="0"/>
              </a:rPr>
              <a:t>антималарици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FontTx/>
              <a:buChar char="-"/>
            </a:pPr>
            <a:r>
              <a:rPr lang="bg-BG" dirty="0" err="1" smtClean="0">
                <a:latin typeface="Times New Roman" pitchFamily="18" charset="0"/>
                <a:cs typeface="Times New Roman" pitchFamily="18" charset="0"/>
              </a:rPr>
              <a:t>имуномодулатори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при РА и др. </a:t>
            </a:r>
            <a:r>
              <a:rPr lang="bg-BG" dirty="0" err="1" smtClean="0">
                <a:latin typeface="Times New Roman" pitchFamily="18" charset="0"/>
                <a:cs typeface="Times New Roman" pitchFamily="18" charset="0"/>
              </a:rPr>
              <a:t>колагенози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FontTx/>
              <a:buChar char="-"/>
            </a:pPr>
            <a:r>
              <a:rPr lang="bg-BG" dirty="0" err="1" smtClean="0">
                <a:latin typeface="Times New Roman" pitchFamily="18" charset="0"/>
                <a:cs typeface="Times New Roman" pitchFamily="18" charset="0"/>
              </a:rPr>
              <a:t>вер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bg-BG" dirty="0" err="1" smtClean="0">
                <a:latin typeface="Times New Roman" pitchFamily="18" charset="0"/>
                <a:cs typeface="Times New Roman" pitchFamily="18" charset="0"/>
              </a:rPr>
              <a:t>противовирусно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д-е: ↓ </a:t>
            </a:r>
            <a:r>
              <a:rPr lang="bg-BG" dirty="0" err="1" smtClean="0">
                <a:latin typeface="Times New Roman" pitchFamily="18" charset="0"/>
                <a:cs typeface="Times New Roman" pitchFamily="18" charset="0"/>
              </a:rPr>
              <a:t>рН-зависимото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„разсъбличане“ на вирусната РНК; потискат свързването на вируса с АСЕ2; модулират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bg-BG" dirty="0" err="1" smtClean="0">
                <a:latin typeface="Times New Roman" pitchFamily="18" charset="0"/>
                <a:cs typeface="Times New Roman" pitchFamily="18" charset="0"/>
              </a:rPr>
              <a:t>хомеостаза</a:t>
            </a:r>
            <a:endParaRPr lang="bg-BG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Контейнер за съдържани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74306372"/>
              </p:ext>
            </p:extLst>
          </p:nvPr>
        </p:nvGraphicFramePr>
        <p:xfrm>
          <a:off x="4572000" y="1556792"/>
          <a:ext cx="4038600" cy="4809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</a:tblGrid>
              <a:tr h="966711">
                <a:tc>
                  <a:txBody>
                    <a:bodyPr/>
                    <a:lstStyle/>
                    <a:p>
                      <a:pPr algn="ctr"/>
                      <a:r>
                        <a:rPr lang="bg-BG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Дозировка </a:t>
                      </a:r>
                    </a:p>
                    <a:p>
                      <a:pPr algn="ctr"/>
                      <a:r>
                        <a:rPr lang="bg-BG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и начин на приложение</a:t>
                      </a:r>
                      <a:endParaRPr lang="bg-BG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102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Hydroxychloroquine</a:t>
                      </a: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bg-BG" dirty="0" smtClean="0">
                          <a:latin typeface="Times New Roman" pitchFamily="18" charset="0"/>
                          <a:cs typeface="Times New Roman" pitchFamily="18" charset="0"/>
                        </a:rPr>
                        <a:t>2 х 200 мг през 12 ч., с храната</a:t>
                      </a:r>
                    </a:p>
                    <a:p>
                      <a:r>
                        <a:rPr lang="bg-BG" dirty="0" smtClean="0">
                          <a:latin typeface="Times New Roman" pitchFamily="18" charset="0"/>
                          <a:cs typeface="Times New Roman" pitchFamily="18" charset="0"/>
                        </a:rPr>
                        <a:t>Алтернативен</a:t>
                      </a:r>
                      <a:r>
                        <a:rPr lang="bg-BG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курс с натоварване:</a:t>
                      </a:r>
                    </a:p>
                    <a:p>
                      <a:r>
                        <a:rPr lang="bg-BG" dirty="0" smtClean="0">
                          <a:latin typeface="Times New Roman" pitchFamily="18" charset="0"/>
                          <a:cs typeface="Times New Roman" pitchFamily="18" charset="0"/>
                        </a:rPr>
                        <a:t>2 х 400 мг – І-ви</a:t>
                      </a:r>
                      <a:r>
                        <a:rPr lang="bg-BG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ден; после 2 х 200 мг</a:t>
                      </a:r>
                    </a:p>
                    <a:p>
                      <a:r>
                        <a:rPr lang="bg-BG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Продължителност</a:t>
                      </a:r>
                      <a:r>
                        <a:rPr lang="bg-BG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5 (7) дни</a:t>
                      </a:r>
                      <a:endParaRPr lang="bg-BG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87281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Chloroquine</a:t>
                      </a:r>
                      <a:r>
                        <a:rPr lang="bg-BG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phosphate</a:t>
                      </a:r>
                    </a:p>
                    <a:p>
                      <a:r>
                        <a:rPr lang="bg-BG" b="0" dirty="0" smtClean="0">
                          <a:latin typeface="Times New Roman" pitchFamily="18" charset="0"/>
                          <a:cs typeface="Times New Roman" pitchFamily="18" charset="0"/>
                        </a:rPr>
                        <a:t>1000 мг начална доза, последвана от</a:t>
                      </a:r>
                    </a:p>
                    <a:p>
                      <a:r>
                        <a:rPr lang="en-US" b="0" dirty="0" smtClean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bg-BG" b="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bg-BG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500 мг през 12 ч., с храната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Продължителност</a:t>
                      </a:r>
                      <a:r>
                        <a:rPr lang="bg-BG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5 (7) дни</a:t>
                      </a:r>
                      <a:endParaRPr lang="bg-BG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4365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Chloroquine</a:t>
                      </a:r>
                      <a:r>
                        <a:rPr lang="bg-BG" b="1" dirty="0" smtClean="0">
                          <a:latin typeface="Times New Roman" pitchFamily="18" charset="0"/>
                          <a:cs typeface="Times New Roman" pitchFamily="18" charset="0"/>
                        </a:rPr>
                        <a:t> база</a:t>
                      </a:r>
                    </a:p>
                    <a:p>
                      <a:r>
                        <a:rPr lang="bg-BG" b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bg-BG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 300 мг през 12 ч., с храната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Продължителност</a:t>
                      </a:r>
                      <a:r>
                        <a:rPr lang="bg-BG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5 (7) дни</a:t>
                      </a:r>
                      <a:endParaRPr lang="bg-BG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52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g-BG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Фармакокинетика</a:t>
            </a:r>
            <a:r>
              <a:rPr lang="bg-BG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лекарствени взаимодействия на хининовите производни</a:t>
            </a:r>
            <a:endParaRPr lang="bg-BG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79512" y="1772816"/>
            <a:ext cx="8856984" cy="508518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Tx/>
              <a:buChar char="-"/>
            </a:pP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Метаболизират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 под действие на CYP2C8, CYP3A4,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CYP2D6;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Tx/>
              <a:buChar char="-"/>
            </a:pP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Дълъг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плазмен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полуживот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Tx/>
              <a:buChar char="-"/>
            </a:pP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Елиминация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чрез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урината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изходно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с-е и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метаболити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Tx/>
              <a:buChar char="-"/>
            </a:pP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Могат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удължат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QT</a:t>
            </a:r>
            <a:r>
              <a:rPr lang="bg-BG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-интервала </a:t>
            </a:r>
            <a:r>
              <a:rPr lang="bg-B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да предизвика камерна </a:t>
            </a:r>
            <a:r>
              <a:rPr lang="bg-B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тахикардия</a:t>
            </a:r>
            <a:r>
              <a:rPr lang="bg-B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тип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torsade de pointes</a:t>
            </a:r>
            <a:r>
              <a:rPr lang="bg-B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(сърдечен арест, ВСС).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трябва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да се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комбинират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amiodarone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поради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риск от камерна аритмия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)! </a:t>
            </a:r>
            <a:r>
              <a:rPr lang="bg-B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Проаритмични</a:t>
            </a:r>
            <a:r>
              <a:rPr lang="bg-B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ефекти могат да се наблюдават и при комбиниране с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quinidine,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flecainide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moxifloxacin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bg-B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sotalol</a:t>
            </a:r>
            <a:r>
              <a:rPr lang="bg-B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макролиди</a:t>
            </a:r>
            <a:r>
              <a:rPr lang="bg-B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! Повишават плазмените нива на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digoxin!</a:t>
            </a:r>
            <a:r>
              <a:rPr lang="bg-B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ЕКГ-мониторинг ежедневно –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stop </a:t>
            </a:r>
            <a:r>
              <a:rPr lang="bg-BG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QTc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≥ 500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bg-B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Tx/>
              <a:buChar char="-"/>
            </a:pPr>
            <a:r>
              <a:rPr lang="bg-B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Антиацидните</a:t>
            </a:r>
            <a:r>
              <a:rPr lang="bg-B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средства намаляват </a:t>
            </a:r>
            <a:r>
              <a:rPr lang="bg-B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бионаличността</a:t>
            </a:r>
            <a:r>
              <a:rPr lang="bg-B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им!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8736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g-BG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Противопоказания и интоксикация</a:t>
            </a:r>
            <a:endParaRPr lang="bg-BG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Свръхчувствителност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към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хинин/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хинидин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производни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myasthenia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gravis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порфирия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ретинопатии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лечение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amiodarone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! Внимание при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епилепсия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Г-6-ФД-недостатъчност,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коагулопатии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чернодробна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бъбречна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недостатъчност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Симптоми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остра интоксикация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вазодилатация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хипотония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потискане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сърдечния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контрактилитет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аритмии,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сърдечен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арест. От страна на ЦНС -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обърканост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гърчове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кома.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bg-BG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bg-BG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Chloroquine</a:t>
            </a:r>
            <a:r>
              <a:rPr lang="bg-BG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има малка терапевтична ширина и не може да се елиминира чрез </a:t>
            </a:r>
            <a:r>
              <a:rPr lang="bg-B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диализа</a:t>
            </a:r>
            <a:r>
              <a:rPr lang="bg-B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! Еднократна доза от 30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mg/kg</a:t>
            </a:r>
            <a:r>
              <a:rPr lang="bg-B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може да бъде летална.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7170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Remdesivir</a:t>
            </a:r>
            <a:endParaRPr lang="bg-BG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bg-BG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</a:pPr>
            <a:r>
              <a:rPr lang="bg-BG" dirty="0" err="1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ирокоспектърен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нуклеозиден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аналог, 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активност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множество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различни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РНК-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вируси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Фармакологичната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мишена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коронавирусите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РНК-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зависимата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-РНК-полимераза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Бърз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метаболизъм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Режим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дозиране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натоварваща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доза 200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(30-минутна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венозна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инфузия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първия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ден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след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това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веднъж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дневно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</a:pP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Продължителност</a:t>
            </a:r>
            <a:r>
              <a:rPr lang="bg-BG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bg-BG" dirty="0">
                <a:latin typeface="Times New Roman" pitchFamily="18" charset="0"/>
                <a:cs typeface="Times New Roman" pitchFamily="18" charset="0"/>
              </a:rPr>
              <a:t>2-10 дни 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3875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08912" cy="1143000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g-BG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Индикации и </a:t>
            </a:r>
            <a:r>
              <a:rPr lang="bg-BG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контраиндикации</a:t>
            </a:r>
            <a:r>
              <a:rPr lang="bg-BG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Remdesivir</a:t>
            </a:r>
            <a:r>
              <a:rPr lang="bg-BG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Gilead</a:t>
            </a:r>
            <a:r>
              <a:rPr lang="bg-BG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bg-BG" sz="36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Критерии 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включване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формулирани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Gilead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Хоспитализирани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пациенти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интензивно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отделение,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апаратно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дишане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позитивирана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 RT-PCR диагноза на SARS-Cov-2 инфекция.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Критерии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изключване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формулирани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Gilead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Данни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полиорганна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недостатъчност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Необходимост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инотропни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средства;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Креатининов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клирънс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&lt; 30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диализа или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хемофилтрация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Стойности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серумните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аминотрансферази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повишени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над 5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пъти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горната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референтна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граница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Бременност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Няма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достатъчно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данни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дефиниране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съотношението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/риск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07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Lopinavir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/ritonavir</a:t>
            </a:r>
            <a:endParaRPr lang="bg-BG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Фармакология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комбиниран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HIV-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протеазен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инхибитор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използван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високоефективната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антиретровирусна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терапия. При SARS-CoV-2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фармакологичните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мишени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3-химотрипсиновите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папаиноподобните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протеази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Средство на І линия в Китай</a:t>
            </a:r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; понастоящем не се препоръчва като препарат на І линия в САЩ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Режим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дозиране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2 х 400/100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(т.е. 2 х 2 таблетки от 200/50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Tx/>
              <a:buChar char="-"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Продължителност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5-10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дни (</a:t>
            </a:r>
            <a:r>
              <a:rPr lang="bg-BG" dirty="0" err="1" smtClean="0">
                <a:latin typeface="Times New Roman" pitchFamily="18" charset="0"/>
                <a:cs typeface="Times New Roman" pitchFamily="18" charset="0"/>
              </a:rPr>
              <a:t>макс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. 14-15 дни)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Tx/>
              <a:buChar char="-"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Може да се комбинира се с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Umifenovir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Arbidol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200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mg –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2 х 1 </a:t>
            </a:r>
            <a:r>
              <a:rPr lang="bg-BG" dirty="0" err="1" smtClean="0">
                <a:latin typeface="Times New Roman" pitchFamily="18" charset="0"/>
                <a:cs typeface="Times New Roman" pitchFamily="18" charset="0"/>
              </a:rPr>
              <a:t>капс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., както и с </a:t>
            </a:r>
            <a:r>
              <a:rPr lang="bg-BG" dirty="0" err="1" smtClean="0">
                <a:latin typeface="Times New Roman" pitchFamily="18" charset="0"/>
                <a:cs typeface="Times New Roman" pitchFamily="18" charset="0"/>
              </a:rPr>
              <a:t>небулизиран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dirty="0" err="1" smtClean="0">
                <a:latin typeface="Times New Roman" pitchFamily="18" charset="0"/>
                <a:cs typeface="Times New Roman" pitchFamily="18" charset="0"/>
              </a:rPr>
              <a:t>интерферон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алфа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Tx/>
              <a:buChar char="-"/>
            </a:pP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Множество странични действия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(разнообразни ГИТ-смущения, АV-блок; ОМИ; ДВТ/БТЕ, конвулсии, </a:t>
            </a:r>
            <a:r>
              <a:rPr lang="bg-BG" dirty="0" err="1" smtClean="0">
                <a:latin typeface="Times New Roman" pitchFamily="18" charset="0"/>
                <a:cs typeface="Times New Roman" pitchFamily="18" charset="0"/>
              </a:rPr>
              <a:t>тремор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, нефрит, </a:t>
            </a:r>
            <a:r>
              <a:rPr lang="bg-BG" dirty="0" err="1" smtClean="0">
                <a:latin typeface="Times New Roman" pitchFamily="18" charset="0"/>
                <a:cs typeface="Times New Roman" pitchFamily="18" charset="0"/>
              </a:rPr>
              <a:t>хематурия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, зрително/слухови нарушения и др.)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69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g-BG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Други антивирусни препарати</a:t>
            </a:r>
            <a:endParaRPr lang="bg-BG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4000"/>
              </a:lnSpc>
              <a:spcBef>
                <a:spcPts val="0"/>
              </a:spcBef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Atazanavir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вече не се препоръчва като средство на първа линия;</a:t>
            </a:r>
          </a:p>
          <a:p>
            <a:pPr>
              <a:lnSpc>
                <a:spcPct val="124000"/>
              </a:lnSpc>
              <a:spcBef>
                <a:spcPts val="0"/>
              </a:spcBef>
            </a:pPr>
            <a:r>
              <a:rPr lang="bg-BG" b="1" dirty="0" err="1">
                <a:latin typeface="Times New Roman" pitchFamily="18" charset="0"/>
                <a:cs typeface="Times New Roman" pitchFamily="18" charset="0"/>
              </a:rPr>
              <a:t>Дарунавир</a:t>
            </a:r>
            <a:r>
              <a:rPr lang="bg-BG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bg-BG" b="1" dirty="0" err="1">
                <a:latin typeface="Times New Roman" pitchFamily="18" charset="0"/>
                <a:cs typeface="Times New Roman" pitchFamily="18" charset="0"/>
              </a:rPr>
              <a:t>кобициста</a:t>
            </a:r>
            <a:r>
              <a:rPr lang="bg-BG" dirty="0" err="1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bg-B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1 табл. дневно (за </a:t>
            </a:r>
            <a:r>
              <a:rPr lang="bg-BG" kern="100" dirty="0">
                <a:solidFill>
                  <a:srgbClr val="222222"/>
                </a:solidFill>
                <a:latin typeface="Times New Roman" pitchFamily="18" charset="0"/>
                <a:ea typeface="NSimSun"/>
                <a:cs typeface="Times New Roman" pitchFamily="18" charset="0"/>
              </a:rPr>
              <a:t>пациенти с непоносимост към </a:t>
            </a:r>
            <a:r>
              <a:rPr lang="bg-BG" kern="100" dirty="0" err="1" smtClean="0">
                <a:solidFill>
                  <a:srgbClr val="222222"/>
                </a:solidFill>
                <a:latin typeface="Times New Roman" pitchFamily="18" charset="0"/>
                <a:ea typeface="NSimSun"/>
                <a:cs typeface="Times New Roman" pitchFamily="18" charset="0"/>
              </a:rPr>
              <a:t>Лопинавир</a:t>
            </a:r>
            <a:r>
              <a:rPr lang="bg-BG" kern="100" dirty="0" smtClean="0">
                <a:solidFill>
                  <a:srgbClr val="222222"/>
                </a:solidFill>
                <a:latin typeface="Times New Roman" pitchFamily="18" charset="0"/>
                <a:ea typeface="NSimSun"/>
                <a:cs typeface="Times New Roman" pitchFamily="18" charset="0"/>
              </a:rPr>
              <a:t>/</a:t>
            </a:r>
            <a:r>
              <a:rPr lang="bg-BG" kern="100" dirty="0" err="1" smtClean="0">
                <a:solidFill>
                  <a:srgbClr val="222222"/>
                </a:solidFill>
                <a:latin typeface="Times New Roman" pitchFamily="18" charset="0"/>
                <a:ea typeface="NSimSun"/>
                <a:cs typeface="Times New Roman" pitchFamily="18" charset="0"/>
              </a:rPr>
              <a:t>Ритонавир</a:t>
            </a:r>
            <a:r>
              <a:rPr lang="en-US" kern="100" dirty="0" smtClean="0">
                <a:solidFill>
                  <a:srgbClr val="222222"/>
                </a:solidFill>
                <a:latin typeface="Times New Roman" pitchFamily="18" charset="0"/>
                <a:ea typeface="NSimSun"/>
                <a:cs typeface="Times New Roman" pitchFamily="18" charset="0"/>
              </a:rPr>
              <a:t>);</a:t>
            </a:r>
          </a:p>
          <a:p>
            <a:pPr>
              <a:lnSpc>
                <a:spcPct val="124000"/>
              </a:lnSpc>
              <a:spcBef>
                <a:spcPts val="0"/>
              </a:spcBef>
            </a:pPr>
            <a:r>
              <a:rPr lang="bg-BG" b="1" kern="100" dirty="0" err="1" smtClean="0">
                <a:solidFill>
                  <a:srgbClr val="222222"/>
                </a:solidFill>
                <a:latin typeface="Times New Roman" pitchFamily="18" charset="0"/>
                <a:ea typeface="NSimSun"/>
                <a:cs typeface="Times New Roman" pitchFamily="18" charset="0"/>
              </a:rPr>
              <a:t>Фавипиравир</a:t>
            </a:r>
            <a:r>
              <a:rPr lang="en-US" kern="100" dirty="0" smtClean="0">
                <a:solidFill>
                  <a:srgbClr val="222222"/>
                </a:solidFill>
                <a:latin typeface="Times New Roman" pitchFamily="18" charset="0"/>
                <a:ea typeface="NSimSun"/>
                <a:cs typeface="Times New Roman" pitchFamily="18" charset="0"/>
              </a:rPr>
              <a:t> </a:t>
            </a:r>
            <a:r>
              <a:rPr lang="bg-BG" kern="100" dirty="0" smtClean="0">
                <a:solidFill>
                  <a:srgbClr val="222222"/>
                </a:solidFill>
                <a:latin typeface="Times New Roman" pitchFamily="18" charset="0"/>
                <a:ea typeface="NSimSun"/>
                <a:cs typeface="Times New Roman" pitchFamily="18" charset="0"/>
              </a:rPr>
              <a:t>(алтернатива)</a:t>
            </a:r>
            <a:r>
              <a:rPr lang="en-US" kern="100" dirty="0" smtClean="0">
                <a:solidFill>
                  <a:srgbClr val="222222"/>
                </a:solidFill>
                <a:latin typeface="Times New Roman" pitchFamily="18" charset="0"/>
                <a:ea typeface="NSimSun"/>
                <a:cs typeface="Times New Roman" pitchFamily="18" charset="0"/>
              </a:rPr>
              <a:t> </a:t>
            </a:r>
            <a:r>
              <a:rPr lang="bg-BG" kern="100" dirty="0" smtClean="0">
                <a:solidFill>
                  <a:srgbClr val="222222"/>
                </a:solidFill>
                <a:latin typeface="Times New Roman" pitchFamily="18" charset="0"/>
                <a:ea typeface="NSimSun"/>
                <a:cs typeface="Times New Roman" pitchFamily="18" charset="0"/>
              </a:rPr>
              <a:t>- </a:t>
            </a:r>
            <a:r>
              <a:rPr lang="en-US" kern="100" dirty="0" smtClean="0">
                <a:solidFill>
                  <a:srgbClr val="222222"/>
                </a:solidFill>
                <a:latin typeface="Times New Roman" pitchFamily="18" charset="0"/>
                <a:ea typeface="NSimSun"/>
                <a:cs typeface="Times New Roman" pitchFamily="18" charset="0"/>
              </a:rPr>
              <a:t>1600 mg</a:t>
            </a:r>
            <a:r>
              <a:rPr lang="bg-BG" kern="100" dirty="0" smtClean="0">
                <a:solidFill>
                  <a:srgbClr val="222222"/>
                </a:solidFill>
                <a:latin typeface="Times New Roman" pitchFamily="18" charset="0"/>
                <a:ea typeface="NSimSun"/>
                <a:cs typeface="Times New Roman" pitchFamily="18" charset="0"/>
              </a:rPr>
              <a:t> натоварваща доза, последвана от 3 х 600 </a:t>
            </a:r>
            <a:r>
              <a:rPr lang="en-US" kern="100" dirty="0" smtClean="0">
                <a:solidFill>
                  <a:srgbClr val="222222"/>
                </a:solidFill>
                <a:latin typeface="Times New Roman" pitchFamily="18" charset="0"/>
                <a:ea typeface="NSimSun"/>
                <a:cs typeface="Times New Roman" pitchFamily="18" charset="0"/>
              </a:rPr>
              <a:t>mg</a:t>
            </a:r>
            <a:endParaRPr lang="bg-BG" kern="100" dirty="0" smtClean="0">
              <a:solidFill>
                <a:srgbClr val="222222"/>
              </a:solidFill>
              <a:latin typeface="Times New Roman" pitchFamily="18" charset="0"/>
              <a:ea typeface="NSimSun"/>
              <a:cs typeface="Times New Roman" pitchFamily="18" charset="0"/>
            </a:endParaRPr>
          </a:p>
          <a:p>
            <a:pPr>
              <a:lnSpc>
                <a:spcPct val="124000"/>
              </a:lnSpc>
              <a:spcBef>
                <a:spcPts val="0"/>
              </a:spcBef>
            </a:pPr>
            <a:r>
              <a:rPr lang="bg-BG" b="1" kern="100" dirty="0" err="1" smtClean="0">
                <a:solidFill>
                  <a:srgbClr val="222222"/>
                </a:solidFill>
                <a:latin typeface="Times New Roman" pitchFamily="18" charset="0"/>
                <a:ea typeface="NSimSun"/>
                <a:cs typeface="Times New Roman" pitchFamily="18" charset="0"/>
              </a:rPr>
              <a:t>Фапилавир</a:t>
            </a:r>
            <a:endParaRPr lang="bg-BG" b="1" kern="100" dirty="0" smtClean="0">
              <a:solidFill>
                <a:srgbClr val="222222"/>
              </a:solidFill>
              <a:latin typeface="Times New Roman" pitchFamily="18" charset="0"/>
              <a:ea typeface="NSimSun"/>
              <a:cs typeface="Times New Roman" pitchFamily="18" charset="0"/>
            </a:endParaRPr>
          </a:p>
          <a:p>
            <a:pPr>
              <a:lnSpc>
                <a:spcPct val="124000"/>
              </a:lnSpc>
              <a:spcBef>
                <a:spcPts val="0"/>
              </a:spcBef>
            </a:pPr>
            <a:r>
              <a:rPr lang="en-US" b="1" kern="100" dirty="0" err="1" smtClean="0">
                <a:solidFill>
                  <a:srgbClr val="222222"/>
                </a:solidFill>
                <a:latin typeface="Times New Roman" pitchFamily="18" charset="0"/>
                <a:ea typeface="NSimSun"/>
                <a:cs typeface="Times New Roman" pitchFamily="18" charset="0"/>
              </a:rPr>
              <a:t>Umifenovir</a:t>
            </a:r>
            <a:r>
              <a:rPr lang="en-US" kern="100" dirty="0" smtClean="0">
                <a:solidFill>
                  <a:srgbClr val="222222"/>
                </a:solidFill>
                <a:latin typeface="Times New Roman" pitchFamily="18" charset="0"/>
                <a:ea typeface="NSimSun"/>
                <a:cs typeface="Times New Roman" pitchFamily="18" charset="0"/>
              </a:rPr>
              <a:t> </a:t>
            </a:r>
            <a:r>
              <a:rPr lang="bg-BG" kern="100" dirty="0" smtClean="0">
                <a:solidFill>
                  <a:srgbClr val="222222"/>
                </a:solidFill>
                <a:latin typeface="Times New Roman" pitchFamily="18" charset="0"/>
                <a:ea typeface="NSimSun"/>
                <a:cs typeface="Times New Roman" pitchFamily="18" charset="0"/>
              </a:rPr>
              <a:t>(</a:t>
            </a:r>
            <a:r>
              <a:rPr lang="bg-BG" kern="100" dirty="0" err="1" smtClean="0">
                <a:solidFill>
                  <a:srgbClr val="222222"/>
                </a:solidFill>
                <a:latin typeface="Times New Roman" pitchFamily="18" charset="0"/>
                <a:ea typeface="NSimSun"/>
                <a:cs typeface="Times New Roman" pitchFamily="18" charset="0"/>
              </a:rPr>
              <a:t>Арбидол</a:t>
            </a:r>
            <a:r>
              <a:rPr lang="bg-BG" kern="100" dirty="0" smtClean="0">
                <a:solidFill>
                  <a:srgbClr val="222222"/>
                </a:solidFill>
                <a:latin typeface="Times New Roman" pitchFamily="18" charset="0"/>
                <a:ea typeface="NSimSun"/>
                <a:cs typeface="Times New Roman" pitchFamily="18" charset="0"/>
              </a:rPr>
              <a:t>) 2-3 х 200 </a:t>
            </a:r>
            <a:r>
              <a:rPr lang="en-US" kern="100" dirty="0" smtClean="0">
                <a:solidFill>
                  <a:srgbClr val="222222"/>
                </a:solidFill>
                <a:latin typeface="Times New Roman" pitchFamily="18" charset="0"/>
                <a:ea typeface="NSimSun"/>
                <a:cs typeface="Times New Roman" pitchFamily="18" charset="0"/>
              </a:rPr>
              <a:t>mg</a:t>
            </a:r>
          </a:p>
          <a:p>
            <a:pPr marL="0" indent="0">
              <a:lnSpc>
                <a:spcPct val="124000"/>
              </a:lnSpc>
              <a:spcBef>
                <a:spcPts val="0"/>
              </a:spcBef>
              <a:buNone/>
            </a:pPr>
            <a:endParaRPr lang="bg-BG" kern="100" dirty="0" smtClean="0">
              <a:solidFill>
                <a:srgbClr val="222222"/>
              </a:solidFill>
              <a:latin typeface="Times New Roman" pitchFamily="18" charset="0"/>
              <a:ea typeface="NSimSun"/>
              <a:cs typeface="Times New Roman" pitchFamily="18" charset="0"/>
            </a:endParaRPr>
          </a:p>
          <a:p>
            <a:pPr indent="0" algn="just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kern="100" dirty="0" smtClean="0">
                <a:solidFill>
                  <a:srgbClr val="C00000"/>
                </a:solidFill>
                <a:latin typeface="Times New Roman" pitchFamily="18" charset="0"/>
                <a:ea typeface="NSimSun"/>
                <a:cs typeface="Times New Roman" pitchFamily="18" charset="0"/>
              </a:rPr>
              <a:t>N.B. </a:t>
            </a:r>
            <a:r>
              <a:rPr lang="bg-BG" b="1" i="1" kern="100" dirty="0">
                <a:solidFill>
                  <a:srgbClr val="C00000"/>
                </a:solidFill>
                <a:latin typeface="Times New Roman" pitchFamily="18" charset="0"/>
                <a:ea typeface="NSimSun"/>
                <a:cs typeface="Times New Roman" pitchFamily="18" charset="0"/>
              </a:rPr>
              <a:t>Едновременна употреба на три или повече антивирусни лекарства не се </a:t>
            </a:r>
            <a:r>
              <a:rPr lang="bg-BG" b="1" i="1" kern="100" dirty="0" smtClean="0">
                <a:solidFill>
                  <a:srgbClr val="C00000"/>
                </a:solidFill>
                <a:latin typeface="Times New Roman" pitchFamily="18" charset="0"/>
                <a:ea typeface="NSimSun"/>
                <a:cs typeface="Times New Roman" pitchFamily="18" charset="0"/>
              </a:rPr>
              <a:t>препоръчва</a:t>
            </a:r>
            <a:r>
              <a:rPr lang="en-US" b="1" i="1" kern="100" dirty="0" smtClean="0">
                <a:solidFill>
                  <a:srgbClr val="C00000"/>
                </a:solidFill>
                <a:latin typeface="Times New Roman" pitchFamily="18" charset="0"/>
                <a:ea typeface="NSimSun"/>
                <a:cs typeface="Times New Roman" pitchFamily="18" charset="0"/>
              </a:rPr>
              <a:t>!</a:t>
            </a:r>
            <a:endParaRPr lang="bg-BG" sz="2800" b="1" i="1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endParaRPr lang="en-US" kern="100" dirty="0" smtClean="0">
              <a:solidFill>
                <a:srgbClr val="222222"/>
              </a:solidFill>
              <a:latin typeface="Times New Roman"/>
              <a:ea typeface="NSimSun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8228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g-BG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Антибиотици – две стратегии:</a:t>
            </a:r>
            <a:endParaRPr lang="bg-BG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514350" indent="-514350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Антибиотици само при доказано насложена бактериална инфекция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(клинично влошаване + ръст на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CRP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+ повишен </a:t>
            </a:r>
            <a:r>
              <a:rPr lang="bg-BG" dirty="0" err="1" smtClean="0">
                <a:latin typeface="Times New Roman" pitchFamily="18" charset="0"/>
                <a:cs typeface="Times New Roman" pitchFamily="18" charset="0"/>
              </a:rPr>
              <a:t>прокалцитонин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dirty="0">
                <a:latin typeface="Times New Roman"/>
                <a:ea typeface="Calibri"/>
              </a:rPr>
              <a:t>&gt; </a:t>
            </a:r>
            <a:r>
              <a:rPr lang="bg-BG" dirty="0" smtClean="0">
                <a:latin typeface="Times New Roman"/>
                <a:ea typeface="Calibri"/>
              </a:rPr>
              <a:t>0</a:t>
            </a:r>
            <a:r>
              <a:rPr lang="en-US" dirty="0" smtClean="0">
                <a:latin typeface="Times New Roman"/>
                <a:ea typeface="Calibri"/>
              </a:rPr>
              <a:t>,</a:t>
            </a:r>
            <a:r>
              <a:rPr lang="bg-BG" dirty="0" smtClean="0">
                <a:latin typeface="Times New Roman"/>
                <a:ea typeface="Calibri"/>
              </a:rPr>
              <a:t>5 </a:t>
            </a:r>
            <a:r>
              <a:rPr lang="bg-BG" dirty="0" err="1" smtClean="0">
                <a:latin typeface="Times New Roman"/>
                <a:ea typeface="Calibri"/>
              </a:rPr>
              <a:t>ng</a:t>
            </a:r>
            <a:r>
              <a:rPr lang="bg-BG" dirty="0" smtClean="0">
                <a:latin typeface="Times New Roman"/>
                <a:ea typeface="Calibri"/>
              </a:rPr>
              <a:t>/m</a:t>
            </a:r>
            <a:r>
              <a:rPr lang="en-US" dirty="0" smtClean="0">
                <a:latin typeface="Times New Roman"/>
                <a:ea typeface="Calibri"/>
              </a:rPr>
              <a:t>l</a:t>
            </a:r>
            <a:r>
              <a:rPr lang="bg-BG" dirty="0" smtClean="0">
                <a:latin typeface="Times New Roman"/>
                <a:ea typeface="Calibri"/>
              </a:rPr>
              <a:t>, </a:t>
            </a:r>
            <a:r>
              <a:rPr lang="bg-BG" dirty="0" err="1" smtClean="0">
                <a:latin typeface="Times New Roman"/>
                <a:ea typeface="Calibri"/>
              </a:rPr>
              <a:t>левкоцитоза</a:t>
            </a:r>
            <a:r>
              <a:rPr lang="bg-BG" dirty="0" smtClean="0">
                <a:latin typeface="Times New Roman"/>
                <a:ea typeface="Calibri"/>
              </a:rPr>
              <a:t> с </a:t>
            </a:r>
            <a:r>
              <a:rPr lang="bg-BG" dirty="0" err="1" smtClean="0">
                <a:latin typeface="Times New Roman"/>
                <a:ea typeface="Calibri"/>
              </a:rPr>
              <a:t>неутрофилия</a:t>
            </a:r>
            <a:r>
              <a:rPr lang="bg-BG" dirty="0" smtClean="0">
                <a:latin typeface="Times New Roman"/>
                <a:ea typeface="Calibri"/>
              </a:rPr>
              <a:t>, гнойни храчки и др.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) и/или изолиран патогенен бактериален причинител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bg-BG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Внимание за </a:t>
            </a:r>
            <a:r>
              <a:rPr lang="bg-BG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кандидоза</a:t>
            </a:r>
            <a:r>
              <a:rPr lang="bg-BG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Превантивно       </a:t>
            </a:r>
            <a:r>
              <a:rPr lang="bg-BG" b="1" dirty="0" err="1" smtClean="0">
                <a:latin typeface="Times New Roman" pitchFamily="18" charset="0"/>
                <a:cs typeface="Times New Roman" pitchFamily="18" charset="0"/>
              </a:rPr>
              <a:t>антибиотично</a:t>
            </a: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b="1" dirty="0">
                <a:latin typeface="Times New Roman" pitchFamily="18" charset="0"/>
                <a:cs typeface="Times New Roman" pitchFamily="18" charset="0"/>
              </a:rPr>
              <a:t>лечение при средно тежки и тежки случаи</a:t>
            </a:r>
            <a:r>
              <a:rPr lang="bg-BG" dirty="0">
                <a:latin typeface="Times New Roman" pitchFamily="18" charset="0"/>
                <a:cs typeface="Times New Roman" pitchFamily="18" charset="0"/>
              </a:rPr>
              <a:t>: средство на избор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Azithromycin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500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еднократно, после х 250 мг за 4 дни (протокол на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YNHHS Initial Treatment Algorithm for Hospitalized ADULTS with Non–Severe*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update 03.04.2020)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6528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g-BG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Кортикостероиди</a:t>
            </a:r>
            <a:endParaRPr lang="bg-BG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5112568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bg-BG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се препоръчва рутинното им приложение – риск от удължено време за елиминиране на вируса!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Индикации за КС: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тежък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много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тежък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стадий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заболяването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персистираща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висока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температура (39 градуса)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типични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КТ изменения или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засягане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белия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дроб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&gt; 30 %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бързи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изменения в КТ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находката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повече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50%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дроба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48 часа)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IL-6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5/ULN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Дозировка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Methylprednisolon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0,75 – 1,5 mg/kg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т.</a:t>
            </a:r>
            <a:r>
              <a:rPr lang="bg-BG" dirty="0" err="1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. (средно 2 х 40 мг/дн., при критични случаи до 2 х 80 мг/дн.). Редукция на дозата при благоприятно повлияване – курс 5 (7) дни. При доза ≤ 20 мг/дн. – може перорален </a:t>
            </a:r>
            <a:r>
              <a:rPr lang="bg-BG" dirty="0" err="1" smtClean="0">
                <a:latin typeface="Times New Roman" pitchFamily="18" charset="0"/>
                <a:cs typeface="Times New Roman" pitchFamily="18" charset="0"/>
              </a:rPr>
              <a:t>метилпреднизолон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Medrol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N.B.</a:t>
            </a: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 Следене на К+;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Glu</a:t>
            </a: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; чернодробни показатели! КС да се дават в съчетание с РРІ!</a:t>
            </a:r>
            <a:endParaRPr lang="bg-BG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60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g-BG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Проникване на вируса в клетката посредством АСЕ2-рецептора</a:t>
            </a:r>
            <a:endParaRPr lang="bg-BG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Контейнер за съдържание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56792"/>
            <a:ext cx="5974491" cy="4427762"/>
          </a:xfrm>
        </p:spPr>
      </p:pic>
      <p:sp>
        <p:nvSpPr>
          <p:cNvPr id="7" name="Контейнер за съдържание 6"/>
          <p:cNvSpPr>
            <a:spLocks noGrp="1"/>
          </p:cNvSpPr>
          <p:nvPr>
            <p:ph sz="half" idx="2"/>
          </p:nvPr>
        </p:nvSpPr>
        <p:spPr>
          <a:xfrm>
            <a:off x="467544" y="6093296"/>
            <a:ext cx="8219256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Vaduganathan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, M.,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Vardeny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, O., Michel, T., McMurray, J. J.,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Pfeffer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, M. A., &amp; Solomon, S. D. (2020). Renin–Angiotensin–Aldosterone System Inhibitors in Patients with Covid-19. </a:t>
            </a:r>
            <a:r>
              <a:rPr lang="en-US" sz="1100" i="1" dirty="0">
                <a:latin typeface="Times New Roman" pitchFamily="18" charset="0"/>
                <a:cs typeface="Times New Roman" pitchFamily="18" charset="0"/>
              </a:rPr>
              <a:t>New England Journal of Medicine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.</a:t>
            </a:r>
            <a:endParaRPr lang="bg-BG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84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g-BG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Други лечебни средства</a:t>
            </a:r>
            <a:endParaRPr lang="bg-BG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568863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</a:pPr>
            <a:r>
              <a:rPr lang="bg-BG" sz="1600" b="1" dirty="0" smtClean="0">
                <a:latin typeface="Times New Roman" pitchFamily="18" charset="0"/>
                <a:cs typeface="Times New Roman" pitchFamily="18" charset="0"/>
              </a:rPr>
              <a:t>Антитела срещу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IL-6</a:t>
            </a:r>
            <a:r>
              <a:rPr lang="bg-BG" sz="1600" b="1" dirty="0" smtClean="0">
                <a:latin typeface="Times New Roman" pitchFamily="18" charset="0"/>
                <a:cs typeface="Times New Roman" pitchFamily="18" charset="0"/>
              </a:rPr>
              <a:t>-рецептора </a:t>
            </a:r>
            <a:r>
              <a:rPr lang="bg-BG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bg-BG" sz="1600" b="1" dirty="0" smtClean="0">
                <a:latin typeface="Times New Roman" pitchFamily="18" charset="0"/>
                <a:cs typeface="Times New Roman" pitchFamily="18" charset="0"/>
              </a:rPr>
              <a:t>. срещу „</a:t>
            </a:r>
            <a:r>
              <a:rPr lang="bg-BG" sz="1600" b="1" dirty="0" err="1" smtClean="0">
                <a:latin typeface="Times New Roman" pitchFamily="18" charset="0"/>
                <a:cs typeface="Times New Roman" pitchFamily="18" charset="0"/>
              </a:rPr>
              <a:t>цитокиновата</a:t>
            </a:r>
            <a:r>
              <a:rPr lang="bg-BG" sz="1600" b="1" dirty="0" smtClean="0">
                <a:latin typeface="Times New Roman" pitchFamily="18" charset="0"/>
                <a:cs typeface="Times New Roman" pitchFamily="18" charset="0"/>
              </a:rPr>
              <a:t> буря“):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Tocilizumab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bg-BG" sz="1600" dirty="0" smtClean="0">
                <a:latin typeface="Times New Roman" pitchFamily="18" charset="0"/>
                <a:cs typeface="Times New Roman" pitchFamily="18" charset="0"/>
              </a:rPr>
              <a:t>еднократна доза 8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mg/kg </a:t>
            </a:r>
            <a:r>
              <a:rPr lang="bg-BG" sz="1600" dirty="0" smtClean="0">
                <a:latin typeface="Times New Roman" pitchFamily="18" charset="0"/>
                <a:cs typeface="Times New Roman" pitchFamily="18" charset="0"/>
              </a:rPr>
              <a:t>т., но не повече от 800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mg;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Sarulimab</a:t>
            </a:r>
            <a:r>
              <a:rPr lang="bg-BG" sz="1600" dirty="0" smtClean="0">
                <a:latin typeface="Times New Roman" pitchFamily="18" charset="0"/>
                <a:cs typeface="Times New Roman" pitchFamily="18" charset="0"/>
              </a:rPr>
              <a:t> (в експериментална фаза)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bg-BG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Изкуствен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черен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дроб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bg-BG" sz="1600" b="1" kern="100" dirty="0">
                <a:solidFill>
                  <a:srgbClr val="222222"/>
                </a:solidFill>
                <a:latin typeface="Times New Roman"/>
                <a:ea typeface="NSimSun"/>
              </a:rPr>
              <a:t>ALSS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лечение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супресия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циткиновата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каскада при критично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болни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Ефекти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↓↓ </a:t>
            </a:r>
            <a:r>
              <a:rPr lang="bg-BG" sz="1600" kern="100" dirty="0" smtClean="0">
                <a:solidFill>
                  <a:srgbClr val="222222"/>
                </a:solidFill>
                <a:latin typeface="Times New Roman"/>
                <a:ea typeface="NSimSun"/>
              </a:rPr>
              <a:t>IL-2</a:t>
            </a:r>
            <a:r>
              <a:rPr lang="bg-BG" sz="1600" kern="100" dirty="0">
                <a:solidFill>
                  <a:srgbClr val="222222"/>
                </a:solidFill>
                <a:latin typeface="Times New Roman"/>
                <a:ea typeface="NSimSun"/>
              </a:rPr>
              <a:t>, 4, 6 и </a:t>
            </a:r>
            <a:r>
              <a:rPr lang="bg-BG" sz="1600" kern="100" dirty="0" smtClean="0">
                <a:solidFill>
                  <a:srgbClr val="222222"/>
                </a:solidFill>
                <a:latin typeface="Times New Roman"/>
                <a:ea typeface="NSimSun"/>
              </a:rPr>
              <a:t>TNF-</a:t>
            </a:r>
            <a:r>
              <a:rPr lang="bg-BG" sz="1600" kern="100" dirty="0" smtClean="0">
                <a:solidFill>
                  <a:srgbClr val="222222"/>
                </a:solidFill>
                <a:latin typeface="Times New Roman"/>
                <a:ea typeface="NSimSun"/>
                <a:sym typeface="Symbol"/>
              </a:rPr>
              <a:t>; ↑</a:t>
            </a:r>
            <a:r>
              <a:rPr lang="en-US" sz="1600" kern="100" dirty="0" smtClean="0">
                <a:solidFill>
                  <a:srgbClr val="222222"/>
                </a:solidFill>
                <a:latin typeface="Times New Roman"/>
                <a:ea typeface="NSimSun"/>
                <a:sym typeface="Symbol"/>
              </a:rPr>
              <a:t>O</a:t>
            </a:r>
            <a:r>
              <a:rPr lang="en-US" sz="1600" kern="100" baseline="-25000" dirty="0" smtClean="0">
                <a:solidFill>
                  <a:srgbClr val="222222"/>
                </a:solidFill>
                <a:latin typeface="Times New Roman"/>
                <a:ea typeface="NSimSun"/>
                <a:sym typeface="Symbol"/>
              </a:rPr>
              <a:t>2</a:t>
            </a:r>
            <a:r>
              <a:rPr lang="en-US" sz="1600" kern="100" dirty="0" smtClean="0">
                <a:solidFill>
                  <a:srgbClr val="222222"/>
                </a:solidFill>
                <a:latin typeface="Times New Roman"/>
                <a:ea typeface="NSimSun"/>
                <a:sym typeface="Symbol"/>
              </a:rPr>
              <a:t>-Sat</a:t>
            </a:r>
            <a:r>
              <a:rPr lang="bg-BG" sz="1600" kern="100" dirty="0" smtClean="0">
                <a:solidFill>
                  <a:srgbClr val="222222"/>
                </a:solidFill>
                <a:latin typeface="Times New Roman"/>
                <a:ea typeface="NSimSun"/>
              </a:rPr>
              <a:t> </a:t>
            </a:r>
            <a:endParaRPr lang="bg-BG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</a:pPr>
            <a:r>
              <a:rPr lang="bg-BG" sz="1600" b="1" dirty="0" smtClean="0">
                <a:latin typeface="Times New Roman" pitchFamily="18" charset="0"/>
                <a:cs typeface="Times New Roman" pitchFamily="18" charset="0"/>
              </a:rPr>
              <a:t>Реконвалесцентна плазмена терапия </a:t>
            </a:r>
            <a:r>
              <a:rPr lang="bg-BG" sz="1600" dirty="0" smtClean="0">
                <a:latin typeface="Times New Roman" pitchFamily="18" charset="0"/>
                <a:cs typeface="Times New Roman" pitchFamily="18" charset="0"/>
              </a:rPr>
              <a:t>(донорска плазма от </a:t>
            </a:r>
            <a:r>
              <a:rPr lang="bg-BG" sz="1600" dirty="0" err="1" smtClean="0">
                <a:latin typeface="Times New Roman" pitchFamily="18" charset="0"/>
                <a:cs typeface="Times New Roman" pitchFamily="18" charset="0"/>
              </a:rPr>
              <a:t>преболедували</a:t>
            </a:r>
            <a:r>
              <a:rPr lang="bg-BG" sz="1600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bg-BG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bg-BG" sz="1600" dirty="0" smtClean="0">
                <a:latin typeface="Times New Roman" pitchFamily="18" charset="0"/>
                <a:cs typeface="Times New Roman" pitchFamily="18" charset="0"/>
              </a:rPr>
              <a:t>-антитела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- ↑ </a:t>
            </a:r>
            <a:r>
              <a:rPr lang="bg-BG" sz="1600" dirty="0" smtClean="0">
                <a:latin typeface="Times New Roman" pitchFamily="18" charset="0"/>
                <a:cs typeface="Times New Roman" pitchFamily="18" charset="0"/>
              </a:rPr>
              <a:t>пасивен имунитет);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</a:pPr>
            <a:r>
              <a:rPr lang="bg-BG" sz="1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-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Interferon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;</a:t>
            </a:r>
            <a:endParaRPr lang="bg-BG" sz="16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</a:pPr>
            <a:r>
              <a:rPr lang="bg-BG" sz="1600" b="1" dirty="0">
                <a:latin typeface="Times New Roman" pitchFamily="18" charset="0"/>
                <a:cs typeface="Times New Roman" pitchFamily="18" charset="0"/>
              </a:rPr>
              <a:t>Кръвопреливане</a:t>
            </a:r>
            <a:r>
              <a:rPr lang="bg-BG" sz="1600" dirty="0">
                <a:latin typeface="Times New Roman" pitchFamily="18" charset="0"/>
                <a:cs typeface="Times New Roman" pitchFamily="18" charset="0"/>
              </a:rPr>
              <a:t> (протеини на вируса „откъсват“ желязото от </a:t>
            </a:r>
            <a:r>
              <a:rPr lang="bg-BG" sz="1600" dirty="0" err="1">
                <a:latin typeface="Times New Roman" pitchFamily="18" charset="0"/>
                <a:cs typeface="Times New Roman" pitchFamily="18" charset="0"/>
              </a:rPr>
              <a:t>хема</a:t>
            </a:r>
            <a:r>
              <a:rPr lang="bg-BG" sz="1600" dirty="0">
                <a:latin typeface="Times New Roman" pitchFamily="18" charset="0"/>
                <a:cs typeface="Times New Roman" pitchFamily="18" charset="0"/>
              </a:rPr>
              <a:t> на хемоглобина </a:t>
            </a:r>
            <a:r>
              <a:rPr lang="bg-BG" sz="1600" dirty="0">
                <a:latin typeface="Times New Roman" pitchFamily="18" charset="0"/>
                <a:cs typeface="Times New Roman" pitchFamily="18" charset="0"/>
                <a:sym typeface="Symbol"/>
              </a:rPr>
              <a:t> тежка </a:t>
            </a:r>
            <a:r>
              <a:rPr lang="bg-BG" sz="1600" dirty="0" err="1">
                <a:latin typeface="Times New Roman" pitchFamily="18" charset="0"/>
                <a:cs typeface="Times New Roman" pitchFamily="18" charset="0"/>
                <a:sym typeface="Symbol"/>
              </a:rPr>
              <a:t>десатурация</a:t>
            </a:r>
            <a:r>
              <a:rPr lang="bg-BG" sz="1600" dirty="0">
                <a:latin typeface="Times New Roman" pitchFamily="18" charset="0"/>
                <a:cs typeface="Times New Roman" pitchFamily="18" charset="0"/>
                <a:sym typeface="Symbol"/>
              </a:rPr>
              <a:t>, ↑↑↑ </a:t>
            </a:r>
            <a:r>
              <a:rPr lang="bg-BG" sz="1600" dirty="0" err="1">
                <a:latin typeface="Times New Roman" pitchFamily="18" charset="0"/>
                <a:cs typeface="Times New Roman" pitchFamily="18" charset="0"/>
                <a:sym typeface="Symbol"/>
              </a:rPr>
              <a:t>оксидативен</a:t>
            </a:r>
            <a:r>
              <a:rPr lang="bg-BG" sz="1600" dirty="0">
                <a:latin typeface="Times New Roman" pitchFamily="18" charset="0"/>
                <a:cs typeface="Times New Roman" pitchFamily="18" charset="0"/>
                <a:sym typeface="Symbol"/>
              </a:rPr>
              <a:t> стрес, </a:t>
            </a:r>
            <a:r>
              <a:rPr lang="bg-BG" sz="1600" dirty="0" err="1">
                <a:latin typeface="Times New Roman" pitchFamily="18" charset="0"/>
                <a:cs typeface="Times New Roman" pitchFamily="18" charset="0"/>
                <a:sym typeface="Symbol"/>
              </a:rPr>
              <a:t>вторичнен</a:t>
            </a:r>
            <a:r>
              <a:rPr lang="bg-BG" sz="1600" dirty="0">
                <a:latin typeface="Times New Roman" pitchFamily="18" charset="0"/>
                <a:cs typeface="Times New Roman" pitchFamily="18" charset="0"/>
                <a:sym typeface="Symbol"/>
              </a:rPr>
              <a:t> белодробен и </a:t>
            </a:r>
            <a:r>
              <a:rPr lang="bg-BG" sz="1600" dirty="0" err="1">
                <a:latin typeface="Times New Roman" pitchFamily="18" charset="0"/>
                <a:cs typeface="Times New Roman" pitchFamily="18" charset="0"/>
                <a:sym typeface="Symbol"/>
              </a:rPr>
              <a:t>полиорганен</a:t>
            </a:r>
            <a:r>
              <a:rPr lang="bg-BG" sz="1600" dirty="0">
                <a:latin typeface="Times New Roman" pitchFamily="18" charset="0"/>
                <a:cs typeface="Times New Roman" pitchFamily="18" charset="0"/>
                <a:sym typeface="Symbol"/>
              </a:rPr>
              <a:t> възпалителен отговор</a:t>
            </a:r>
            <a:r>
              <a:rPr lang="bg-BG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);</a:t>
            </a:r>
            <a:endParaRPr lang="bg-BG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Ivermectin</a:t>
            </a:r>
            <a:r>
              <a:rPr lang="bg-BG" sz="1600" dirty="0" smtClean="0">
                <a:latin typeface="Times New Roman" pitchFamily="18" charset="0"/>
                <a:cs typeface="Times New Roman" pitchFamily="18" charset="0"/>
              </a:rPr>
              <a:t> (противопаразитно средство) – експериментални доказателства, няма достатъчен опит за ефекта му в клинични условия;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BCG</a:t>
            </a:r>
            <a:r>
              <a:rPr lang="bg-BG" sz="1600" b="1" dirty="0" smtClean="0">
                <a:latin typeface="Times New Roman" pitchFamily="18" charset="0"/>
                <a:cs typeface="Times New Roman" pitchFamily="18" charset="0"/>
              </a:rPr>
              <a:t>-ваксина </a:t>
            </a:r>
            <a:r>
              <a:rPr lang="bg-BG" sz="1600" dirty="0" smtClean="0">
                <a:latin typeface="Times New Roman" pitchFamily="18" charset="0"/>
                <a:cs typeface="Times New Roman" pitchFamily="18" charset="0"/>
              </a:rPr>
              <a:t>(като първична профилактика в </a:t>
            </a:r>
            <a:r>
              <a:rPr lang="bg-BG" sz="1600" dirty="0" err="1" smtClean="0">
                <a:latin typeface="Times New Roman" pitchFamily="18" charset="0"/>
                <a:cs typeface="Times New Roman" pitchFamily="18" charset="0"/>
              </a:rPr>
              <a:t>извънепидемична</a:t>
            </a:r>
            <a:r>
              <a:rPr lang="bg-BG" sz="1600" dirty="0" smtClean="0">
                <a:latin typeface="Times New Roman" pitchFamily="18" charset="0"/>
                <a:cs typeface="Times New Roman" pitchFamily="18" charset="0"/>
              </a:rPr>
              <a:t> обстановка);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</a:pPr>
            <a:r>
              <a:rPr lang="bg-BG" sz="1600" b="1" dirty="0" smtClean="0">
                <a:latin typeface="Times New Roman" pitchFamily="18" charset="0"/>
                <a:cs typeface="Times New Roman" pitchFamily="18" charset="0"/>
              </a:rPr>
              <a:t>Специфична ваксина срещу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SARS-CoV-2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1600" dirty="0" smtClean="0">
                <a:latin typeface="Times New Roman" pitchFamily="18" charset="0"/>
                <a:cs typeface="Times New Roman" pitchFamily="18" charset="0"/>
              </a:rPr>
              <a:t>(разработват се няколко, първи опити върху хора);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</a:pPr>
            <a:r>
              <a:rPr lang="bg-BG" sz="1600" b="1" dirty="0" smtClean="0">
                <a:latin typeface="Times New Roman" pitchFamily="18" charset="0"/>
                <a:cs typeface="Times New Roman" pitchFamily="18" charset="0"/>
              </a:rPr>
              <a:t>Витамини В, С,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bg-BG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bg-BG" sz="16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Se</a:t>
            </a:r>
            <a:endParaRPr lang="bg-BG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39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g-BG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Друга неспецифична терапия</a:t>
            </a:r>
            <a:endParaRPr lang="bg-BG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52578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</a:pP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Вливания на </a:t>
            </a:r>
            <a:r>
              <a:rPr lang="bg-BG" b="1" dirty="0" err="1" smtClean="0">
                <a:latin typeface="Times New Roman" pitchFamily="18" charset="0"/>
                <a:cs typeface="Times New Roman" pitchFamily="18" charset="0"/>
              </a:rPr>
              <a:t>водно-солеви</a:t>
            </a:r>
            <a:r>
              <a:rPr lang="bg-BG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bg-BG" b="1" dirty="0" err="1" smtClean="0">
                <a:latin typeface="Times New Roman" pitchFamily="18" charset="0"/>
                <a:cs typeface="Times New Roman" pitchFamily="18" charset="0"/>
              </a:rPr>
              <a:t>глюкозни</a:t>
            </a: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 разтвори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внимателно! </a:t>
            </a:r>
            <a:r>
              <a:rPr lang="bg-BG" kern="100" dirty="0">
                <a:solidFill>
                  <a:srgbClr val="222222"/>
                </a:solidFill>
                <a:latin typeface="Times New Roman"/>
                <a:ea typeface="NSimSun"/>
              </a:rPr>
              <a:t>Прекомерният внос на течности влошава </a:t>
            </a:r>
            <a:r>
              <a:rPr lang="bg-BG" kern="100" dirty="0" err="1">
                <a:solidFill>
                  <a:srgbClr val="222222"/>
                </a:solidFill>
                <a:latin typeface="Times New Roman"/>
                <a:ea typeface="NSimSun"/>
              </a:rPr>
              <a:t>хипоксемията</a:t>
            </a:r>
            <a:r>
              <a:rPr lang="bg-BG" kern="100" dirty="0">
                <a:solidFill>
                  <a:srgbClr val="222222"/>
                </a:solidFill>
                <a:latin typeface="Times New Roman"/>
                <a:ea typeface="NSimSun"/>
              </a:rPr>
              <a:t> при пациенти със </a:t>
            </a:r>
            <a:r>
              <a:rPr lang="bg-BG" kern="100" dirty="0" smtClean="0">
                <a:solidFill>
                  <a:srgbClr val="222222"/>
                </a:solidFill>
                <a:latin typeface="Times New Roman"/>
                <a:ea typeface="NSimSun"/>
              </a:rPr>
              <a:t>COVID-19! Пациентите да се поддържат леко „сухи“!</a:t>
            </a:r>
            <a:endParaRPr lang="bg-B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</a:pPr>
            <a:r>
              <a:rPr lang="bg-BG" b="1" dirty="0" err="1" smtClean="0">
                <a:latin typeface="Times New Roman" pitchFamily="18" charset="0"/>
                <a:cs typeface="Times New Roman" pitchFamily="18" charset="0"/>
              </a:rPr>
              <a:t>Нутритивна</a:t>
            </a: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 поддръжка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latin typeface="Times New Roman"/>
              </a:rPr>
              <a:t>e</a:t>
            </a:r>
            <a:r>
              <a:rPr lang="bg-BG" dirty="0" err="1" smtClean="0">
                <a:latin typeface="Times New Roman"/>
                <a:ea typeface="Calibri"/>
              </a:rPr>
              <a:t>нергийна</a:t>
            </a:r>
            <a:r>
              <a:rPr lang="bg-BG" dirty="0" smtClean="0">
                <a:latin typeface="Times New Roman"/>
                <a:ea typeface="Calibri"/>
              </a:rPr>
              <a:t> доставка </a:t>
            </a:r>
            <a:r>
              <a:rPr lang="bg-BG" dirty="0">
                <a:latin typeface="Times New Roman"/>
                <a:ea typeface="Calibri"/>
              </a:rPr>
              <a:t>25-30 </a:t>
            </a:r>
            <a:r>
              <a:rPr lang="bg-BG" dirty="0" err="1">
                <a:latin typeface="Times New Roman"/>
                <a:ea typeface="Calibri"/>
              </a:rPr>
              <a:t>kcal</a:t>
            </a:r>
            <a:r>
              <a:rPr lang="bg-BG" dirty="0">
                <a:latin typeface="Times New Roman"/>
                <a:ea typeface="Calibri"/>
              </a:rPr>
              <a:t> на </a:t>
            </a:r>
            <a:r>
              <a:rPr lang="bg-BG" dirty="0" err="1">
                <a:latin typeface="Times New Roman"/>
                <a:ea typeface="Calibri"/>
              </a:rPr>
              <a:t>kg</a:t>
            </a:r>
            <a:r>
              <a:rPr lang="bg-BG" dirty="0">
                <a:latin typeface="Times New Roman"/>
                <a:ea typeface="Calibri"/>
              </a:rPr>
              <a:t> телесно тегло, </a:t>
            </a:r>
            <a:r>
              <a:rPr lang="bg-BG" dirty="0" smtClean="0">
                <a:latin typeface="Times New Roman"/>
                <a:ea typeface="Calibri"/>
              </a:rPr>
              <a:t>целево </a:t>
            </a:r>
            <a:r>
              <a:rPr lang="bg-BG" dirty="0" err="1">
                <a:latin typeface="Times New Roman"/>
                <a:ea typeface="Calibri"/>
              </a:rPr>
              <a:t>протеинно</a:t>
            </a:r>
            <a:r>
              <a:rPr lang="bg-BG" dirty="0">
                <a:latin typeface="Times New Roman"/>
                <a:ea typeface="Calibri"/>
              </a:rPr>
              <a:t> </a:t>
            </a:r>
            <a:r>
              <a:rPr lang="bg-BG" dirty="0" smtClean="0">
                <a:latin typeface="Times New Roman"/>
                <a:ea typeface="Calibri"/>
              </a:rPr>
              <a:t>съдържание </a:t>
            </a:r>
            <a:r>
              <a:rPr lang="bg-BG" dirty="0">
                <a:latin typeface="Times New Roman"/>
                <a:ea typeface="Calibri"/>
              </a:rPr>
              <a:t>1,2-2,0 g/</a:t>
            </a:r>
            <a:r>
              <a:rPr lang="bg-BG" dirty="0" err="1">
                <a:latin typeface="Times New Roman"/>
                <a:ea typeface="Calibri"/>
              </a:rPr>
              <a:t>kg</a:t>
            </a:r>
            <a:r>
              <a:rPr lang="bg-BG" dirty="0">
                <a:latin typeface="Times New Roman"/>
                <a:ea typeface="Calibri"/>
              </a:rPr>
              <a:t> </a:t>
            </a:r>
            <a:r>
              <a:rPr lang="bg-BG" dirty="0" smtClean="0">
                <a:latin typeface="Times New Roman"/>
                <a:ea typeface="Calibri"/>
              </a:rPr>
              <a:t>дневно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</a:pPr>
            <a:r>
              <a:rPr lang="bg-BG" b="1" dirty="0" err="1" smtClean="0">
                <a:latin typeface="Times New Roman" pitchFamily="18" charset="0"/>
                <a:cs typeface="Times New Roman" pitchFamily="18" charset="0"/>
              </a:rPr>
              <a:t>Пробиотици</a:t>
            </a: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bg-BG" b="1" dirty="0" err="1" smtClean="0">
                <a:latin typeface="Times New Roman" pitchFamily="18" charset="0"/>
                <a:cs typeface="Times New Roman" pitchFamily="18" charset="0"/>
              </a:rPr>
              <a:t>пребиотици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– при </a:t>
            </a:r>
            <a:r>
              <a:rPr lang="bg-BG" dirty="0" err="1" smtClean="0">
                <a:latin typeface="Times New Roman" pitchFamily="18" charset="0"/>
                <a:cs typeface="Times New Roman" pitchFamily="18" charset="0"/>
              </a:rPr>
              <a:t>антибиотично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лечение;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</a:pPr>
            <a:r>
              <a:rPr lang="bg-BG" b="1" dirty="0" err="1" smtClean="0">
                <a:latin typeface="Times New Roman" pitchFamily="18" charset="0"/>
                <a:cs typeface="Times New Roman" pitchFamily="18" charset="0"/>
              </a:rPr>
              <a:t>Антикоагулант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– влиза в съображение при /+/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dimer;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при ↑↑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bg-BG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dimer –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висок риск от </a:t>
            </a:r>
            <a:r>
              <a:rPr lang="bg-BG" dirty="0" err="1" smtClean="0">
                <a:latin typeface="Times New Roman" pitchFamily="18" charset="0"/>
                <a:cs typeface="Times New Roman" pitchFamily="18" charset="0"/>
              </a:rPr>
              <a:t>тробоемболични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усложнения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терапевтична доза НМХ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Enoxaparin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Nadroparin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2 х 0,4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s.c.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през 12 часа);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Ambroxol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i.v.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2 х 30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във </a:t>
            </a:r>
            <a:r>
              <a:rPr lang="bg-BG" dirty="0" err="1" smtClean="0">
                <a:latin typeface="Times New Roman" pitchFamily="18" charset="0"/>
                <a:cs typeface="Times New Roman" pitchFamily="18" charset="0"/>
              </a:rPr>
              <a:t>физ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.р-р 2 х 100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през 12 часа;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</a:pPr>
            <a:r>
              <a:rPr lang="bg-BG" b="1" dirty="0" err="1" smtClean="0">
                <a:latin typeface="Times New Roman" pitchFamily="18" charset="0"/>
                <a:cs typeface="Times New Roman" pitchFamily="18" charset="0"/>
              </a:rPr>
              <a:t>Гастропротекция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(венозен РРІ 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Pantoprazol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40 mg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/дн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i.v.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</a:pP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Лечение на съпътстващите заболявания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N.B.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Терапията с АСЕІ или 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RB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при пациенти с хипертония или др. сърдечно заболяване да не се прекъсва, освен в случаите на </a:t>
            </a:r>
            <a:r>
              <a:rPr lang="bg-BG" dirty="0" err="1" smtClean="0">
                <a:latin typeface="Times New Roman" pitchFamily="18" charset="0"/>
                <a:cs typeface="Times New Roman" pitchFamily="18" charset="0"/>
              </a:rPr>
              <a:t>хипотония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dirty="0" err="1" smtClean="0">
                <a:latin typeface="Times New Roman" pitchFamily="18" charset="0"/>
                <a:cs typeface="Times New Roman" pitchFamily="18" charset="0"/>
              </a:rPr>
              <a:t>хиперкалиемия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или др. специфични </a:t>
            </a:r>
            <a:r>
              <a:rPr lang="bg-BG" dirty="0" err="1" smtClean="0">
                <a:latin typeface="Times New Roman" pitchFamily="18" charset="0"/>
                <a:cs typeface="Times New Roman" pitchFamily="18" charset="0"/>
              </a:rPr>
              <a:t>контраиндикации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!)</a:t>
            </a:r>
          </a:p>
          <a:p>
            <a:endParaRPr lang="bg-BG" dirty="0" smtClean="0">
              <a:latin typeface="Times New Roman" pitchFamily="18" charset="0"/>
              <a:cs typeface="Times New Roman" pitchFamily="18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3481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g-BG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Специфично лечение няма!</a:t>
            </a:r>
            <a:endParaRPr lang="bg-BG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5364088" y="2708920"/>
            <a:ext cx="4038600" cy="4525963"/>
          </a:xfrm>
        </p:spPr>
        <p:txBody>
          <a:bodyPr/>
          <a:lstStyle/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Социална изолация;</a:t>
            </a: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Дезинфекция;</a:t>
            </a: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Защита (лични предпазни средства)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Контейнер за съдържание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8" y="1988840"/>
            <a:ext cx="5150284" cy="4104456"/>
          </a:xfrm>
        </p:spPr>
      </p:pic>
    </p:spTree>
    <p:extLst>
      <p:ext uri="{BB962C8B-B14F-4D97-AF65-F5344CB8AC3E}">
        <p14:creationId xmlns:p14="http://schemas.microsoft.com/office/powerpoint/2010/main" val="309071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g-BG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Поставяне на ЛПС </a:t>
            </a:r>
            <a:br>
              <a:rPr lang="bg-BG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работа в 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COVID-19 – </a:t>
            </a:r>
            <a:r>
              <a:rPr lang="bg-BG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среда</a:t>
            </a:r>
            <a:endParaRPr lang="bg-BG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28800"/>
            <a:ext cx="5628736" cy="49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45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g-BG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Сваляне на ЛПС </a:t>
            </a:r>
            <a:br>
              <a:rPr lang="bg-BG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след работа в 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COVID-19 – </a:t>
            </a:r>
            <a:r>
              <a:rPr lang="bg-BG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среда</a:t>
            </a:r>
            <a:endParaRPr lang="bg-BG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28" y="1556792"/>
            <a:ext cx="4896544" cy="4471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Контейнер за съдържание 4"/>
          <p:cNvSpPr>
            <a:spLocks noGrp="1"/>
          </p:cNvSpPr>
          <p:nvPr>
            <p:ph sz="half" idx="2"/>
          </p:nvPr>
        </p:nvSpPr>
        <p:spPr>
          <a:xfrm>
            <a:off x="467544" y="6093296"/>
            <a:ext cx="8208912" cy="53692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N.B. </a:t>
            </a:r>
            <a:r>
              <a:rPr lang="bg-BG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Измиване и дезинфекция на ръцете – задължително преди всяка стъпка и след последната стъпка от гореописания алгоритъм!</a:t>
            </a:r>
            <a:endParaRPr lang="bg-BG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77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64896" cy="1143000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PCR</a:t>
            </a:r>
            <a:r>
              <a:rPr lang="bg-BG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-лаборатория – МУ-Плевен</a:t>
            </a:r>
            <a:endParaRPr lang="bg-BG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8064896" cy="5164833"/>
          </a:xfrm>
        </p:spPr>
      </p:pic>
    </p:spTree>
    <p:extLst>
      <p:ext uri="{BB962C8B-B14F-4D97-AF65-F5344CB8AC3E}">
        <p14:creationId xmlns:p14="http://schemas.microsoft.com/office/powerpoint/2010/main" val="22104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g-BG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Какво знаем за заболяването 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bg-BG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bg-BG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</a:pP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Дълъг инкубационен период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– до 32 дни, средно 3-12 дни;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</a:pP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Инфектираният е заразен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, дори когато е напълно </a:t>
            </a:r>
            <a:r>
              <a:rPr lang="bg-BG" dirty="0" err="1" smtClean="0">
                <a:latin typeface="Times New Roman" pitchFamily="18" charset="0"/>
                <a:cs typeface="Times New Roman" pitchFamily="18" charset="0"/>
              </a:rPr>
              <a:t>асимптомен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</a:pP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Клиничната картина е изключително разнообразна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! До 50% от пациентите с налични белодробни инфилтрати могат да бъдат </a:t>
            </a:r>
            <a:r>
              <a:rPr lang="bg-BG" dirty="0" err="1" smtClean="0">
                <a:latin typeface="Times New Roman" pitchFamily="18" charset="0"/>
                <a:cs typeface="Times New Roman" pitchFamily="18" charset="0"/>
              </a:rPr>
              <a:t>афебрилни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в първите няколко дни!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</a:pP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Основен път на предаване: контактно-капков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, но може да бъде и въздушно-капков / </a:t>
            </a:r>
            <a:r>
              <a:rPr lang="bg-BG" dirty="0" err="1" smtClean="0">
                <a:latin typeface="Times New Roman" pitchFamily="18" charset="0"/>
                <a:cs typeface="Times New Roman" pitchFamily="18" charset="0"/>
              </a:rPr>
              <a:t>аерозолен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bg-BG" dirty="0" err="1" smtClean="0">
                <a:latin typeface="Times New Roman" pitchFamily="18" charset="0"/>
                <a:cs typeface="Times New Roman" pitchFamily="18" charset="0"/>
              </a:rPr>
              <a:t>фекално-орален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</a:pP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Вирусът издържа в околната среда до 37 дни</a:t>
            </a:r>
            <a:endParaRPr lang="bg-BG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55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COVID-19 – </a:t>
            </a:r>
            <a:r>
              <a:rPr lang="bg-BG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типични симптоми</a:t>
            </a:r>
            <a:endParaRPr lang="bg-BG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реска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ашлица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(суха,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дразнеща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атруднено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дишане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ускулни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болки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Отпадналост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По-рядко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гастро-интестинални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прояви,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ринофарингит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загуба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обоняние/вкус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усложнените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прояви от страна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засегнатите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71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g-BG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Варианти на клинично протичане при 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COVID-19</a:t>
            </a:r>
            <a:endParaRPr lang="bg-BG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Контейнер за съдържание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00808"/>
            <a:ext cx="8928992" cy="4896544"/>
          </a:xfrm>
        </p:spPr>
      </p:pic>
    </p:spTree>
    <p:extLst>
      <p:ext uri="{BB962C8B-B14F-4D97-AF65-F5344CB8AC3E}">
        <p14:creationId xmlns:p14="http://schemas.microsoft.com/office/powerpoint/2010/main" val="247630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COVID-19 – </a:t>
            </a:r>
            <a:r>
              <a:rPr lang="bg-BG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коморбидитет</a:t>
            </a:r>
            <a:r>
              <a:rPr lang="bg-BG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смъртност</a:t>
            </a:r>
            <a:endParaRPr lang="bg-BG" sz="36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79512" y="1827981"/>
            <a:ext cx="9073008" cy="5030019"/>
          </a:xfrm>
        </p:spPr>
        <p:txBody>
          <a:bodyPr/>
          <a:lstStyle/>
          <a:p>
            <a:pPr marL="0" indent="0">
              <a:buNone/>
            </a:pPr>
            <a:r>
              <a:rPr lang="bg-BG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  Сърдечно-съдово заболяване – 10,5%</a:t>
            </a:r>
          </a:p>
          <a:p>
            <a:pPr marL="0" indent="0">
              <a:buNone/>
            </a:pPr>
            <a:endParaRPr lang="bg-BG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           Захарен диабет – 7,3%;</a:t>
            </a:r>
          </a:p>
          <a:p>
            <a:pPr marL="0" indent="0">
              <a:buNone/>
            </a:pPr>
            <a:endParaRPr lang="bg-BG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 	   Хронично респираторно заболяване - 6,3%;</a:t>
            </a:r>
          </a:p>
          <a:p>
            <a:pPr marL="0" indent="0">
              <a:buNone/>
            </a:pPr>
            <a:endParaRPr lang="bg-BG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           Артериална хипертония – 6%;</a:t>
            </a:r>
          </a:p>
          <a:p>
            <a:pPr marL="0" indent="0">
              <a:buNone/>
            </a:pPr>
            <a:endParaRPr lang="bg-BG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	   Онкологично заболяване – 5,6%</a:t>
            </a:r>
          </a:p>
          <a:p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Медицина-разни\COVID-19\heart-rate-ekg-ecg-heart-be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37" y="1755139"/>
            <a:ext cx="906610" cy="83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Медицина-разни\COVID-19\diabe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20" y="2611430"/>
            <a:ext cx="1032414" cy="103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Медицина-разни\COVID-19\chronic-obstructive-pulmonary-diseas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20" y="3582141"/>
            <a:ext cx="1011411" cy="101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Медицина-разни\COVID-19\R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96" y="4636820"/>
            <a:ext cx="1028914" cy="103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Медицина-разни\COVID-19\jumbotron-cv19-icon@2x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20" y="5544436"/>
            <a:ext cx="1032414" cy="99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56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0801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g-BG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Лабораторни тестове за откриване на 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COVID-19</a:t>
            </a:r>
            <a:endParaRPr lang="bg-BG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84784"/>
            <a:ext cx="6552728" cy="5285184"/>
          </a:xfrm>
        </p:spPr>
      </p:pic>
    </p:spTree>
    <p:extLst>
      <p:ext uri="{BB962C8B-B14F-4D97-AF65-F5344CB8AC3E}">
        <p14:creationId xmlns:p14="http://schemas.microsoft.com/office/powerpoint/2010/main" val="138646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g-BG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Причини за „фалшиво негативни“ тестове</a:t>
            </a:r>
            <a:endParaRPr lang="bg-BG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Контейнер за съдържание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04612723"/>
              </p:ext>
            </p:extLst>
          </p:nvPr>
        </p:nvGraphicFramePr>
        <p:xfrm>
          <a:off x="457200" y="1600200"/>
          <a:ext cx="8218488" cy="3773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9244"/>
                <a:gridCol w="4109244"/>
              </a:tblGrid>
              <a:tr h="943254">
                <a:tc>
                  <a:txBody>
                    <a:bodyPr/>
                    <a:lstStyle/>
                    <a:p>
                      <a:pPr algn="ctr"/>
                      <a:endParaRPr lang="bg-BG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bg-BG" dirty="0" smtClean="0">
                          <a:latin typeface="Times New Roman" pitchFamily="18" charset="0"/>
                          <a:cs typeface="Times New Roman" pitchFamily="18" charset="0"/>
                        </a:rPr>
                        <a:t>ПРИЧИНА</a:t>
                      </a:r>
                      <a:endParaRPr lang="bg-B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bg-BG" dirty="0" smtClean="0">
                          <a:latin typeface="Times New Roman" pitchFamily="18" charset="0"/>
                          <a:cs typeface="Times New Roman" pitchFamily="18" charset="0"/>
                        </a:rPr>
                        <a:t>МЕРКИ ЗА ЕЛИМИНИРАНЕТО Й</a:t>
                      </a:r>
                      <a:endParaRPr lang="bg-B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43254"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Times New Roman" pitchFamily="18" charset="0"/>
                          <a:cs typeface="Times New Roman" pitchFamily="18" charset="0"/>
                        </a:rPr>
                        <a:t>1. Негодни тестове</a:t>
                      </a:r>
                      <a:endParaRPr lang="bg-B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Times New Roman" pitchFamily="18" charset="0"/>
                          <a:cs typeface="Times New Roman" pitchFamily="18" charset="0"/>
                        </a:rPr>
                        <a:t>1. Всяка партида трябва да се контролира в референтна</a:t>
                      </a:r>
                      <a:r>
                        <a:rPr lang="bg-BG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лаборатория</a:t>
                      </a:r>
                      <a:endParaRPr lang="bg-B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43254"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Times New Roman" pitchFamily="18" charset="0"/>
                          <a:cs typeface="Times New Roman" pitchFamily="18" charset="0"/>
                        </a:rPr>
                        <a:t>2. Специфичността</a:t>
                      </a:r>
                      <a:r>
                        <a:rPr lang="bg-BG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bg-BG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сензитивността</a:t>
                      </a:r>
                      <a:r>
                        <a:rPr lang="bg-BG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тестовете винаги е 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bg-BG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100%</a:t>
                      </a:r>
                      <a:endParaRPr lang="bg-B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Times New Roman" pitchFamily="18" charset="0"/>
                          <a:cs typeface="Times New Roman" pitchFamily="18" charset="0"/>
                        </a:rPr>
                        <a:t>2. Отклоненията</a:t>
                      </a:r>
                      <a:r>
                        <a:rPr lang="bg-BG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генерират статистически предвидими резултати на </a:t>
                      </a:r>
                      <a:r>
                        <a:rPr lang="bg-BG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популационно</a:t>
                      </a:r>
                      <a:r>
                        <a:rPr lang="bg-BG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ниво</a:t>
                      </a:r>
                      <a:endParaRPr lang="bg-B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43254"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Times New Roman" pitchFamily="18" charset="0"/>
                          <a:cs typeface="Times New Roman" pitchFamily="18" charset="0"/>
                        </a:rPr>
                        <a:t>3. „Прозорци на разминаване“ между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PCR</a:t>
                      </a:r>
                      <a:r>
                        <a:rPr lang="bg-BG" dirty="0" smtClean="0">
                          <a:latin typeface="Times New Roman" pitchFamily="18" charset="0"/>
                          <a:cs typeface="Times New Roman" pitchFamily="18" charset="0"/>
                        </a:rPr>
                        <a:t>-теста</a:t>
                      </a:r>
                      <a:r>
                        <a:rPr lang="bg-BG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тестовете за откриване на антитела</a:t>
                      </a:r>
                      <a:endParaRPr lang="bg-B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Times New Roman" pitchFamily="18" charset="0"/>
                          <a:cs typeface="Times New Roman" pitchFamily="18" charset="0"/>
                        </a:rPr>
                        <a:t>3. Динамично</a:t>
                      </a:r>
                      <a:r>
                        <a:rPr lang="bg-BG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проследяване и интерпретация от специалист</a:t>
                      </a:r>
                      <a:endParaRPr lang="bg-B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Контейнер за съдържание 6"/>
          <p:cNvSpPr>
            <a:spLocks noGrp="1"/>
          </p:cNvSpPr>
          <p:nvPr>
            <p:ph sz="half" idx="2"/>
          </p:nvPr>
        </p:nvSpPr>
        <p:spPr>
          <a:xfrm>
            <a:off x="467544" y="5661248"/>
            <a:ext cx="8219256" cy="89696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N.B.</a:t>
            </a:r>
            <a:r>
              <a:rPr lang="en-US" dirty="0" smtClean="0"/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Бързите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тестове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трябва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да се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бъркат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бърз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отговор на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въпроса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дали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едно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остро респираторно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заболяване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първата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седмица от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началото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си е COVID-19, или не,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тъй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като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началото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още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няма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антитела.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отразяват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имунния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статус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отделния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индивид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фазата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болестта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особено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ако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съчетаят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 PCR и се проследят в динамика. 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15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3947</TotalTime>
  <Words>2428</Words>
  <Application>Microsoft Office PowerPoint</Application>
  <PresentationFormat>Презентация на цял екран (4:3)</PresentationFormat>
  <Paragraphs>252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35</vt:i4>
      </vt:variant>
    </vt:vector>
  </HeadingPairs>
  <TitlesOfParts>
    <vt:vector size="36" baseType="lpstr">
      <vt:lpstr>Office тема</vt:lpstr>
      <vt:lpstr>COVID-19 Поведение при пациенти, неизискващи изкуствена белодробна вентилация (ИБВ)</vt:lpstr>
      <vt:lpstr>Coronavirus – какво знаем за него</vt:lpstr>
      <vt:lpstr>Проникване на вируса в клетката посредством АСЕ2-рецептора</vt:lpstr>
      <vt:lpstr>Какво знаем за заболяването COVID-19?</vt:lpstr>
      <vt:lpstr>COVID-19 – типични симптоми</vt:lpstr>
      <vt:lpstr>Варианти на клинично протичане при COVID-19</vt:lpstr>
      <vt:lpstr>COVID-19 –  коморбидитет и смъртност</vt:lpstr>
      <vt:lpstr>Лабораторни тестове за откриване на COVID-19</vt:lpstr>
      <vt:lpstr>Причини за „фалшиво негативни“ тестове</vt:lpstr>
      <vt:lpstr>Алгоритъм за действие според резултатите от тестуването за COVID-19</vt:lpstr>
      <vt:lpstr>Скрининг при съмнение за COVID-19</vt:lpstr>
      <vt:lpstr>Интерпретация на резултатите</vt:lpstr>
      <vt:lpstr>Поведение спрямо подозрителните и доказаните случаи на COVID-19</vt:lpstr>
      <vt:lpstr>COVID-19 – клинична класификация (1)</vt:lpstr>
      <vt:lpstr>COVID-19 – клинична класификация (2)</vt:lpstr>
      <vt:lpstr>Лабораторни изследвания</vt:lpstr>
      <vt:lpstr>Типични белодробни лезии при COVID-19</vt:lpstr>
      <vt:lpstr>Лечение на леките случаи</vt:lpstr>
      <vt:lpstr>Лечение на среднотежките случаи</vt:lpstr>
      <vt:lpstr>Антивирусна терапия - показания</vt:lpstr>
      <vt:lpstr>4-аминохинолинови антималарици</vt:lpstr>
      <vt:lpstr>Фармакокинетика и лекарствени взаимодействия на хининовите производни</vt:lpstr>
      <vt:lpstr>Противопоказания и интоксикация</vt:lpstr>
      <vt:lpstr>Remdesivir</vt:lpstr>
      <vt:lpstr>Индикации и контраиндикации за Remdesivir (Gilead)</vt:lpstr>
      <vt:lpstr>Lopinavir/ritonavir</vt:lpstr>
      <vt:lpstr>Други антивирусни препарати</vt:lpstr>
      <vt:lpstr>Антибиотици – две стратегии:</vt:lpstr>
      <vt:lpstr>Кортикостероиди</vt:lpstr>
      <vt:lpstr>Други лечебни средства</vt:lpstr>
      <vt:lpstr>Друга неспецифична терапия</vt:lpstr>
      <vt:lpstr>Специфично лечение няма!</vt:lpstr>
      <vt:lpstr>Поставяне на ЛПС  за работа в COVID-19 – среда</vt:lpstr>
      <vt:lpstr>Сваляне на ЛПС  след работа в COVID-19 – среда</vt:lpstr>
      <vt:lpstr>PCR-лаборатория – МУ-Плевен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– поведение при пациенти, неизискващи изкуствена белодробна вентилация (ИБВ)</dc:title>
  <dc:creator>User</dc:creator>
  <cp:lastModifiedBy>User</cp:lastModifiedBy>
  <cp:revision>200</cp:revision>
  <dcterms:created xsi:type="dcterms:W3CDTF">2020-04-01T15:50:01Z</dcterms:created>
  <dcterms:modified xsi:type="dcterms:W3CDTF">2020-04-14T08:12:25Z</dcterms:modified>
</cp:coreProperties>
</file>