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5" r:id="rId12"/>
    <p:sldId id="266" r:id="rId13"/>
    <p:sldId id="267" r:id="rId14"/>
    <p:sldId id="268" r:id="rId15"/>
    <p:sldId id="269" r:id="rId16"/>
    <p:sldId id="270" r:id="rId17"/>
    <p:sldId id="271" r:id="rId18"/>
    <p:sldId id="299" r:id="rId19"/>
    <p:sldId id="272" r:id="rId20"/>
    <p:sldId id="273" r:id="rId21"/>
    <p:sldId id="275" r:id="rId22"/>
    <p:sldId id="284" r:id="rId23"/>
    <p:sldId id="285" r:id="rId24"/>
    <p:sldId id="286" r:id="rId25"/>
    <p:sldId id="287" r:id="rId26"/>
    <p:sldId id="288" r:id="rId27"/>
    <p:sldId id="300" r:id="rId28"/>
    <p:sldId id="301" r:id="rId29"/>
    <p:sldId id="302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303" r:id="rId39"/>
    <p:sldId id="304" r:id="rId40"/>
    <p:sldId id="297" r:id="rId41"/>
    <p:sldId id="298" r:id="rId42"/>
    <p:sldId id="306" r:id="rId43"/>
    <p:sldId id="307" r:id="rId44"/>
  </p:sldIdLst>
  <p:sldSz cx="9144000" cy="5143500" type="screen16x9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120" d="100"/>
          <a:sy n="120" d="100"/>
        </p:scale>
        <p:origin x="-600" y="-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ED8-BFF1-4E1E-B1A7-765933A3CA55}" type="datetimeFigureOut">
              <a:rPr lang="bg-BG" smtClean="0"/>
              <a:pPr/>
              <a:t>14.04.2020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1338-B5C2-4AC9-B30D-C854CCC1A51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ED8-BFF1-4E1E-B1A7-765933A3CA55}" type="datetimeFigureOut">
              <a:rPr lang="bg-BG" smtClean="0"/>
              <a:pPr/>
              <a:t>14.04.2020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1338-B5C2-4AC9-B30D-C854CCC1A51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ED8-BFF1-4E1E-B1A7-765933A3CA55}" type="datetimeFigureOut">
              <a:rPr lang="bg-BG" smtClean="0"/>
              <a:pPr/>
              <a:t>14.04.2020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1338-B5C2-4AC9-B30D-C854CCC1A51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ED8-BFF1-4E1E-B1A7-765933A3CA55}" type="datetimeFigureOut">
              <a:rPr lang="bg-BG" smtClean="0"/>
              <a:pPr/>
              <a:t>14.04.2020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1338-B5C2-4AC9-B30D-C854CCC1A51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ED8-BFF1-4E1E-B1A7-765933A3CA55}" type="datetimeFigureOut">
              <a:rPr lang="bg-BG" smtClean="0"/>
              <a:pPr/>
              <a:t>14.04.2020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1338-B5C2-4AC9-B30D-C854CCC1A51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ED8-BFF1-4E1E-B1A7-765933A3CA55}" type="datetimeFigureOut">
              <a:rPr lang="bg-BG" smtClean="0"/>
              <a:pPr/>
              <a:t>14.04.2020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1338-B5C2-4AC9-B30D-C854CCC1A51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ED8-BFF1-4E1E-B1A7-765933A3CA55}" type="datetimeFigureOut">
              <a:rPr lang="bg-BG" smtClean="0"/>
              <a:pPr/>
              <a:t>14.04.2020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1338-B5C2-4AC9-B30D-C854CCC1A51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ED8-BFF1-4E1E-B1A7-765933A3CA55}" type="datetimeFigureOut">
              <a:rPr lang="bg-BG" smtClean="0"/>
              <a:pPr/>
              <a:t>14.04.2020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1338-B5C2-4AC9-B30D-C854CCC1A51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ED8-BFF1-4E1E-B1A7-765933A3CA55}" type="datetimeFigureOut">
              <a:rPr lang="bg-BG" smtClean="0"/>
              <a:pPr/>
              <a:t>14.04.2020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1338-B5C2-4AC9-B30D-C854CCC1A51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ED8-BFF1-4E1E-B1A7-765933A3CA55}" type="datetimeFigureOut">
              <a:rPr lang="bg-BG" smtClean="0"/>
              <a:pPr/>
              <a:t>14.04.2020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1338-B5C2-4AC9-B30D-C854CCC1A51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ED8-BFF1-4E1E-B1A7-765933A3CA55}" type="datetimeFigureOut">
              <a:rPr lang="bg-BG" smtClean="0"/>
              <a:pPr/>
              <a:t>14.04.2020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1338-B5C2-4AC9-B30D-C854CCC1A51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4ED8-BFF1-4E1E-B1A7-765933A3CA55}" type="datetimeFigureOut">
              <a:rPr lang="bg-BG" smtClean="0"/>
              <a:pPr/>
              <a:t>14.04.2020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01338-B5C2-4AC9-B30D-C854CCC1A515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coronavirus-disease-2019-covid-19/abstract/4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55576" y="185167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COVID-19</a:t>
            </a:r>
            <a:r>
              <a:rPr lang="bg-BG" dirty="0" smtClean="0"/>
              <a:t> - гледната точка на </a:t>
            </a:r>
            <a:r>
              <a:rPr lang="bg-BG" dirty="0" err="1" smtClean="0"/>
              <a:t>пулмолозите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403648" y="3291830"/>
            <a:ext cx="6400800" cy="1369318"/>
          </a:xfrm>
        </p:spPr>
        <p:txBody>
          <a:bodyPr>
            <a:normAutofit lnSpcReduction="10000"/>
          </a:bodyPr>
          <a:lstStyle/>
          <a:p>
            <a:r>
              <a:rPr lang="bg-BG" i="1" dirty="0" smtClean="0"/>
              <a:t>Илия Крачунов, Николай Кючуков, Явор Иванов</a:t>
            </a:r>
          </a:p>
          <a:p>
            <a:r>
              <a:rPr lang="bg-BG" sz="1800" i="1" dirty="0" smtClean="0"/>
              <a:t>Клиника по </a:t>
            </a:r>
            <a:r>
              <a:rPr lang="bg-BG" sz="1800" i="1" dirty="0" err="1" smtClean="0"/>
              <a:t>пневмология</a:t>
            </a:r>
            <a:r>
              <a:rPr lang="bg-BG" sz="1800" i="1" dirty="0" smtClean="0"/>
              <a:t> и </a:t>
            </a:r>
            <a:r>
              <a:rPr lang="bg-BG" sz="1800" i="1" dirty="0" err="1" smtClean="0"/>
              <a:t>фтизиатрия</a:t>
            </a:r>
            <a:r>
              <a:rPr lang="bg-BG" sz="1800" i="1" dirty="0" smtClean="0"/>
              <a:t> – УМБАЛ Плевен</a:t>
            </a:r>
            <a:endParaRPr lang="bg-BG" sz="1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478"/>
            <a:ext cx="8572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1331640" y="123478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2400" b="1" dirty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МЕДИЦИНСКИ УНИВЕРСИТЕТ – ПЛЕВЕН</a:t>
            </a:r>
            <a:endParaRPr lang="bg-BG" altLang="en-US" sz="2400" b="1" dirty="0">
              <a:solidFill>
                <a:srgbClr val="333399"/>
              </a:solidFill>
              <a:latin typeface="+mj-lt"/>
              <a:cs typeface="Arial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2000" b="1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ФАКУЛТЕТ „</a:t>
            </a:r>
            <a:r>
              <a:rPr lang="bg-BG" altLang="en-US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МЕДИЦИНА</a:t>
            </a:r>
            <a:r>
              <a:rPr lang="bg-BG" altLang="en-US" sz="2000" b="1" dirty="0" smtClean="0">
                <a:solidFill>
                  <a:srgbClr val="333399"/>
                </a:solidFill>
                <a:latin typeface="+mj-lt"/>
                <a:cs typeface="Times New Roman" pitchFamily="18" charset="0"/>
              </a:rPr>
              <a:t>“</a:t>
            </a:r>
            <a:endParaRPr lang="en-US" altLang="en-US" sz="2000" b="1" dirty="0">
              <a:solidFill>
                <a:srgbClr val="333399"/>
              </a:solidFill>
              <a:latin typeface="+mj-lt"/>
              <a:cs typeface="Times New Roman" pitchFamily="18" charset="0"/>
            </a:endParaRPr>
          </a:p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bg-BG" altLang="en-US" b="1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ЦЕНТЪР </a:t>
            </a:r>
            <a:r>
              <a:rPr lang="bg-BG" altLang="en-US" b="1" dirty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ЗА ДИСТАНЦИОННО </a:t>
            </a:r>
            <a:r>
              <a:rPr lang="bg-BG" altLang="en-US" b="1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ОБУЧЕНИЕ</a:t>
            </a:r>
            <a:endParaRPr lang="en-US" altLang="en-US" b="1" dirty="0" smtClean="0">
              <a:solidFill>
                <a:srgbClr val="333399"/>
              </a:solidFill>
              <a:latin typeface="+mj-lt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bg-BG" altLang="en-US" b="1" dirty="0" smtClean="0">
                <a:solidFill>
                  <a:srgbClr val="333399"/>
                </a:solidFill>
                <a:latin typeface="+mj-lt"/>
                <a:cs typeface="Arial"/>
              </a:rPr>
              <a:t>Лекция № </a:t>
            </a:r>
            <a:r>
              <a:rPr lang="bg-BG" altLang="en-US" b="1" dirty="0" smtClean="0">
                <a:solidFill>
                  <a:srgbClr val="FF0000"/>
                </a:solidFill>
                <a:latin typeface="+mj-lt"/>
                <a:cs typeface="Arial"/>
              </a:rPr>
              <a:t>2</a:t>
            </a:r>
            <a:endParaRPr lang="bg-BG" altLang="en-US" b="1" dirty="0"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Лечение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987574"/>
            <a:ext cx="8363272" cy="3888432"/>
          </a:xfrm>
        </p:spPr>
        <p:txBody>
          <a:bodyPr>
            <a:normAutofit/>
          </a:bodyPr>
          <a:lstStyle/>
          <a:p>
            <a:r>
              <a:rPr lang="bg-BG" dirty="0" smtClean="0"/>
              <a:t>Болнично </a:t>
            </a:r>
            <a:r>
              <a:rPr lang="bg-BG" dirty="0" err="1" smtClean="0"/>
              <a:t>леченине</a:t>
            </a:r>
            <a:endParaRPr lang="bg-BG" dirty="0" smtClean="0"/>
          </a:p>
          <a:p>
            <a:pPr lvl="1"/>
            <a:r>
              <a:rPr lang="bg-BG" dirty="0" smtClean="0"/>
              <a:t>Кислород</a:t>
            </a:r>
          </a:p>
          <a:p>
            <a:pPr lvl="1"/>
            <a:r>
              <a:rPr lang="bg-BG" dirty="0" smtClean="0"/>
              <a:t>Кортикостероиди </a:t>
            </a:r>
            <a:r>
              <a:rPr lang="en-US" dirty="0" smtClean="0"/>
              <a:t>- </a:t>
            </a:r>
            <a:r>
              <a:rPr lang="bg-BG" dirty="0" smtClean="0"/>
              <a:t>СЗО</a:t>
            </a:r>
            <a:r>
              <a:rPr lang="en-US" dirty="0" smtClean="0"/>
              <a:t> </a:t>
            </a:r>
            <a:r>
              <a:rPr lang="bg-BG" dirty="0" smtClean="0"/>
              <a:t>и </a:t>
            </a:r>
            <a:r>
              <a:rPr lang="en-US" dirty="0" smtClean="0"/>
              <a:t>CDC</a:t>
            </a:r>
            <a:r>
              <a:rPr lang="bg-BG" dirty="0" smtClean="0"/>
              <a:t> </a:t>
            </a:r>
            <a:r>
              <a:rPr lang="en-US" dirty="0" smtClean="0"/>
              <a:t>(</a:t>
            </a:r>
            <a:r>
              <a:rPr lang="bg-BG" dirty="0" smtClean="0"/>
              <a:t>център за контрол и превенция на заболяванията</a:t>
            </a:r>
            <a:r>
              <a:rPr lang="en-US" dirty="0" smtClean="0"/>
              <a:t>)</a:t>
            </a:r>
            <a:r>
              <a:rPr lang="bg-BG" dirty="0" smtClean="0"/>
              <a:t> </a:t>
            </a:r>
            <a:r>
              <a:rPr lang="bg-BG" b="1" dirty="0" smtClean="0"/>
              <a:t>НЕ</a:t>
            </a:r>
            <a:r>
              <a:rPr lang="bg-BG" dirty="0" smtClean="0"/>
              <a:t> препоръчват тяхната употреба, освен  по други индикации </a:t>
            </a:r>
            <a:r>
              <a:rPr lang="en-US" dirty="0" smtClean="0"/>
              <a:t>(</a:t>
            </a:r>
            <a:r>
              <a:rPr lang="bg-BG" dirty="0" smtClean="0"/>
              <a:t>пр. </a:t>
            </a:r>
            <a:r>
              <a:rPr lang="bg-BG" dirty="0" err="1" smtClean="0"/>
              <a:t>екзацербация</a:t>
            </a:r>
            <a:r>
              <a:rPr lang="bg-BG" dirty="0" smtClean="0"/>
              <a:t> на ХОББ</a:t>
            </a:r>
            <a:r>
              <a:rPr lang="en-US" dirty="0" smtClean="0"/>
              <a:t>)</a:t>
            </a:r>
            <a:endParaRPr lang="bg-BG" dirty="0" smtClean="0"/>
          </a:p>
          <a:p>
            <a:pPr lvl="1"/>
            <a:r>
              <a:rPr lang="bg-BG" dirty="0" smtClean="0"/>
              <a:t>Симптоматични средства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363272" cy="106962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Off </a:t>
            </a:r>
            <a:r>
              <a:rPr lang="en-US" sz="3600" dirty="0" err="1" smtClean="0"/>
              <a:t>lable</a:t>
            </a:r>
            <a:r>
              <a:rPr lang="en-US" sz="3600" dirty="0" smtClean="0"/>
              <a:t> – </a:t>
            </a:r>
            <a:r>
              <a:rPr lang="bg-BG" sz="3600" dirty="0" smtClean="0"/>
              <a:t>терапии в стадии на изпитване показали </a:t>
            </a:r>
            <a:r>
              <a:rPr lang="bg-BG" sz="3600" dirty="0" err="1" smtClean="0"/>
              <a:t>инвитро</a:t>
            </a:r>
            <a:r>
              <a:rPr lang="bg-BG" sz="3600" dirty="0" smtClean="0"/>
              <a:t> ефект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sz="3000" dirty="0" err="1" smtClean="0"/>
              <a:t>Remdesivir</a:t>
            </a:r>
            <a:endParaRPr lang="bg-BG" sz="3000" dirty="0" smtClean="0"/>
          </a:p>
          <a:p>
            <a:pPr lvl="1"/>
            <a:r>
              <a:rPr lang="en-US" sz="3000" dirty="0" err="1" smtClean="0"/>
              <a:t>Chloroquine</a:t>
            </a:r>
            <a:r>
              <a:rPr lang="en-US" sz="3000" dirty="0" smtClean="0"/>
              <a:t>/</a:t>
            </a:r>
            <a:r>
              <a:rPr lang="en-US" sz="3000" dirty="0" err="1" smtClean="0"/>
              <a:t>hydroxychloroquine</a:t>
            </a:r>
            <a:r>
              <a:rPr lang="en-US" sz="3000" dirty="0" smtClean="0"/>
              <a:t> </a:t>
            </a:r>
            <a:endParaRPr lang="bg-BG" sz="3000" dirty="0" smtClean="0"/>
          </a:p>
          <a:p>
            <a:pPr lvl="2"/>
            <a:r>
              <a:rPr lang="bg-BG" sz="2600" dirty="0" smtClean="0"/>
              <a:t>В </a:t>
            </a:r>
            <a:r>
              <a:rPr lang="bg-BG" sz="2600" dirty="0" err="1" smtClean="0"/>
              <a:t>гайдлайна</a:t>
            </a:r>
            <a:r>
              <a:rPr lang="bg-BG" sz="2600" dirty="0" smtClean="0"/>
              <a:t> на китайската национално здравна комисия</a:t>
            </a:r>
          </a:p>
          <a:p>
            <a:pPr lvl="2"/>
            <a:r>
              <a:rPr lang="en-US" sz="2600" dirty="0" smtClean="0"/>
              <a:t>FDA</a:t>
            </a:r>
            <a:r>
              <a:rPr lang="bg-BG" sz="2600" dirty="0" smtClean="0"/>
              <a:t> приема употребата им в определени случаи</a:t>
            </a:r>
          </a:p>
          <a:p>
            <a:pPr lvl="1"/>
            <a:r>
              <a:rPr lang="en-US" sz="3000" dirty="0" smtClean="0"/>
              <a:t>IL-</a:t>
            </a:r>
            <a:r>
              <a:rPr lang="bg-BG" sz="3000" dirty="0" smtClean="0"/>
              <a:t>6 </a:t>
            </a:r>
            <a:r>
              <a:rPr lang="bg-BG" sz="3000" dirty="0" err="1" smtClean="0"/>
              <a:t>блокери</a:t>
            </a:r>
            <a:endParaRPr lang="bg-BG" sz="3000" dirty="0" smtClean="0"/>
          </a:p>
          <a:p>
            <a:pPr lvl="2"/>
            <a:r>
              <a:rPr lang="bg-BG" sz="2600" dirty="0" smtClean="0"/>
              <a:t>В </a:t>
            </a:r>
            <a:r>
              <a:rPr lang="bg-BG" sz="2600" dirty="0" err="1" smtClean="0"/>
              <a:t>гайдлайна</a:t>
            </a:r>
            <a:r>
              <a:rPr lang="bg-BG" sz="2600" dirty="0" smtClean="0"/>
              <a:t> на китайската национално здравна комисия</a:t>
            </a:r>
          </a:p>
          <a:p>
            <a:pPr lvl="1"/>
            <a:r>
              <a:rPr lang="bg-BG" sz="3000" dirty="0" smtClean="0"/>
              <a:t>Плазма от </a:t>
            </a:r>
            <a:r>
              <a:rPr lang="bg-BG" sz="3000" dirty="0" err="1" smtClean="0"/>
              <a:t>преболедували</a:t>
            </a:r>
            <a:r>
              <a:rPr lang="bg-BG" sz="3000" dirty="0" smtClean="0"/>
              <a:t> пациенти</a:t>
            </a:r>
          </a:p>
          <a:p>
            <a:pPr lvl="2"/>
            <a:r>
              <a:rPr lang="en-US" sz="2600" dirty="0" smtClean="0"/>
              <a:t>FDA</a:t>
            </a:r>
            <a:r>
              <a:rPr lang="bg-BG" sz="2600" dirty="0" smtClean="0"/>
              <a:t> приема това </a:t>
            </a:r>
            <a:r>
              <a:rPr lang="bg-BG" sz="2600" dirty="0" err="1" smtClean="0"/>
              <a:t>леченине</a:t>
            </a:r>
            <a:r>
              <a:rPr lang="bg-BG" sz="2600" dirty="0" smtClean="0"/>
              <a:t> в определени случаи</a:t>
            </a:r>
          </a:p>
          <a:p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bg-BG" dirty="0" smtClean="0"/>
              <a:t>Клиничен случай 1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915566"/>
            <a:ext cx="8291264" cy="3816423"/>
          </a:xfrm>
        </p:spPr>
        <p:txBody>
          <a:bodyPr>
            <a:noAutofit/>
          </a:bodyPr>
          <a:lstStyle/>
          <a:p>
            <a:r>
              <a:rPr lang="bg-BG" sz="2600" dirty="0" smtClean="0"/>
              <a:t>Мъж 62 г.</a:t>
            </a:r>
          </a:p>
          <a:p>
            <a:r>
              <a:rPr lang="bg-BG" sz="2600" dirty="0" smtClean="0"/>
              <a:t>Заболява 1 седмица преди хоспитализация</a:t>
            </a:r>
          </a:p>
          <a:p>
            <a:r>
              <a:rPr lang="bg-BG" sz="2600" dirty="0" smtClean="0"/>
              <a:t>Температура до 38 °С</a:t>
            </a:r>
          </a:p>
          <a:p>
            <a:r>
              <a:rPr lang="bg-BG" sz="2600" dirty="0" smtClean="0"/>
              <a:t>Отпадналост</a:t>
            </a:r>
          </a:p>
          <a:p>
            <a:r>
              <a:rPr lang="bg-BG" sz="2600" dirty="0" smtClean="0"/>
              <a:t>Втрисане и изпотяване</a:t>
            </a:r>
          </a:p>
          <a:p>
            <a:r>
              <a:rPr lang="bg-BG" sz="2600" dirty="0" smtClean="0"/>
              <a:t>Безапетитие</a:t>
            </a:r>
          </a:p>
          <a:p>
            <a:r>
              <a:rPr lang="bg-BG" sz="2600" dirty="0" smtClean="0"/>
              <a:t>Оскъдна кашлица</a:t>
            </a:r>
          </a:p>
          <a:p>
            <a:r>
              <a:rPr lang="bg-BG" sz="2600" b="1" dirty="0" smtClean="0"/>
              <a:t>Без задух</a:t>
            </a:r>
            <a:endParaRPr lang="bg-BG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Статус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600" dirty="0" smtClean="0"/>
              <a:t>Леко увредено общо състояние</a:t>
            </a:r>
          </a:p>
          <a:p>
            <a:r>
              <a:rPr lang="bg-BG" sz="2600" dirty="0" smtClean="0"/>
              <a:t>Контактен, адекватен</a:t>
            </a:r>
          </a:p>
          <a:p>
            <a:r>
              <a:rPr lang="bg-BG" sz="2600" dirty="0" smtClean="0"/>
              <a:t>Гърло – </a:t>
            </a:r>
            <a:r>
              <a:rPr lang="bg-BG" sz="2600" dirty="0" err="1" smtClean="0"/>
              <a:t>хиперемирано</a:t>
            </a:r>
            <a:endParaRPr lang="bg-BG" sz="2600" dirty="0" smtClean="0"/>
          </a:p>
          <a:p>
            <a:r>
              <a:rPr lang="bg-BG" sz="2600" dirty="0" smtClean="0"/>
              <a:t>ДС- Изострено </a:t>
            </a:r>
            <a:r>
              <a:rPr lang="bg-BG" sz="2600" dirty="0" err="1" smtClean="0"/>
              <a:t>вез</a:t>
            </a:r>
            <a:r>
              <a:rPr lang="bg-BG" sz="2600" dirty="0" smtClean="0"/>
              <a:t>. дишане с </a:t>
            </a:r>
            <a:r>
              <a:rPr lang="bg-BG" sz="2600" dirty="0" err="1" smtClean="0"/>
              <a:t>крепитации</a:t>
            </a:r>
            <a:r>
              <a:rPr lang="bg-BG" sz="2600" dirty="0" smtClean="0"/>
              <a:t> в дясно </a:t>
            </a:r>
            <a:r>
              <a:rPr lang="bg-BG" sz="2600" dirty="0" err="1" smtClean="0"/>
              <a:t>субскапуларно</a:t>
            </a:r>
            <a:endParaRPr lang="bg-BG" sz="2600" dirty="0" smtClean="0"/>
          </a:p>
          <a:p>
            <a:r>
              <a:rPr lang="bg-BG" sz="2600" dirty="0" smtClean="0"/>
              <a:t>ССС – РСД, АН - 130</a:t>
            </a:r>
            <a:r>
              <a:rPr lang="en-US" sz="2600" dirty="0" smtClean="0"/>
              <a:t>/</a:t>
            </a:r>
            <a:r>
              <a:rPr lang="bg-BG" sz="2600" dirty="0" smtClean="0"/>
              <a:t>80</a:t>
            </a:r>
            <a:r>
              <a:rPr lang="en-US" sz="2600" dirty="0" smtClean="0"/>
              <a:t>mmHg, </a:t>
            </a:r>
            <a:r>
              <a:rPr lang="bg-BG" sz="2600" dirty="0" smtClean="0"/>
              <a:t>СЧ – 84</a:t>
            </a:r>
            <a:r>
              <a:rPr lang="en-US" sz="2600" dirty="0" smtClean="0"/>
              <a:t> </a:t>
            </a:r>
            <a:r>
              <a:rPr lang="en-US" sz="2600" dirty="0" err="1" smtClean="0"/>
              <a:t>bpm</a:t>
            </a:r>
            <a:endParaRPr lang="bg-BG" sz="2600" dirty="0" smtClean="0"/>
          </a:p>
          <a:p>
            <a:r>
              <a:rPr lang="bg-BG" sz="2600" dirty="0" smtClean="0"/>
              <a:t>Крайници – б.о.</a:t>
            </a:r>
            <a:endParaRPr lang="bg-BG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66176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Лабораторни тестове</a:t>
            </a:r>
            <a:endParaRPr lang="bg-BG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</p:nvPr>
        </p:nvGraphicFramePr>
        <p:xfrm>
          <a:off x="899592" y="699542"/>
          <a:ext cx="6912768" cy="4053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944216"/>
                <a:gridCol w="1512168"/>
                <a:gridCol w="1728192"/>
              </a:tblGrid>
              <a:tr h="312409">
                <a:tc>
                  <a:txBody>
                    <a:bodyPr/>
                    <a:lstStyle/>
                    <a:p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Резултат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Долна граница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Горна граница</a:t>
                      </a:r>
                      <a:endParaRPr lang="bg-BG" sz="1400" dirty="0"/>
                    </a:p>
                  </a:txBody>
                  <a:tcPr/>
                </a:tc>
              </a:tr>
              <a:tr h="3124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COVID-19</a:t>
                      </a:r>
                      <a:r>
                        <a:rPr lang="en-US" sz="1400" baseline="0" dirty="0" smtClean="0"/>
                        <a:t> (PCR)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Positive</a:t>
                      </a:r>
                      <a:endParaRPr lang="bg-BG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Neg.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Neg.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4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WBC</a:t>
                      </a:r>
                      <a:r>
                        <a:rPr lang="bg-BG" sz="1400" dirty="0" smtClean="0"/>
                        <a:t> </a:t>
                      </a:r>
                      <a:r>
                        <a:rPr lang="en-US" sz="1400" dirty="0" smtClean="0"/>
                        <a:t>(10^9/l)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5.28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3.5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10.5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40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Hb</a:t>
                      </a:r>
                      <a:r>
                        <a:rPr lang="en-US" sz="1400" dirty="0" smtClean="0"/>
                        <a:t> (g/l)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128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4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Ly (%)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8.2%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20%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48%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4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CRP (mg/l)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124.95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4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ASAT (U/l)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37.9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35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52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4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ALAT (U/l)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36.4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4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LDH (U/l)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663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480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466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Fibr</a:t>
                      </a:r>
                      <a:r>
                        <a:rPr lang="en-US" sz="1400" dirty="0" smtClean="0"/>
                        <a:t> (g/l)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6.59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4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Urea (</a:t>
                      </a:r>
                      <a:r>
                        <a:rPr lang="en-US" sz="1400" dirty="0" err="1" smtClean="0"/>
                        <a:t>mmol</a:t>
                      </a:r>
                      <a:r>
                        <a:rPr lang="en-US" sz="1400" dirty="0" smtClean="0"/>
                        <a:t>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8.2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2.8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8.1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40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Crea</a:t>
                      </a:r>
                      <a:r>
                        <a:rPr lang="en-US" sz="1400" dirty="0" smtClean="0"/>
                        <a:t> (µmol/l)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72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53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115</a:t>
                      </a:r>
                    </a:p>
                  </a:txBody>
                  <a:tcPr/>
                </a:tc>
              </a:tr>
              <a:tr h="312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D-</a:t>
                      </a:r>
                      <a:r>
                        <a:rPr lang="en-US" sz="1400" dirty="0" err="1" smtClean="0"/>
                        <a:t>dimer</a:t>
                      </a:r>
                      <a:r>
                        <a:rPr lang="en-US" sz="1400" dirty="0" smtClean="0"/>
                        <a:t> (g/l)</a:t>
                      </a:r>
                      <a:endParaRPr lang="bg-BG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0.37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Рентгенография</a:t>
            </a:r>
            <a:endParaRPr lang="bg-BG" dirty="0"/>
          </a:p>
        </p:txBody>
      </p:sp>
      <p:pic>
        <p:nvPicPr>
          <p:cNvPr id="5" name="Контейнер за съдържание 4" descr="IA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9582"/>
            <a:ext cx="3758191" cy="3394075"/>
          </a:xfrm>
        </p:spPr>
      </p:pic>
      <p:pic>
        <p:nvPicPr>
          <p:cNvPr id="6" name="Картина 5" descr="I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59582"/>
            <a:ext cx="4011148" cy="3377809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1979712" y="451596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Ден 1</a:t>
            </a:r>
            <a:endParaRPr lang="bg-BG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6372200" y="451596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Ден 7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КТ ден 8</a:t>
            </a:r>
            <a:endParaRPr lang="bg-BG" dirty="0"/>
          </a:p>
        </p:txBody>
      </p:sp>
      <p:pic>
        <p:nvPicPr>
          <p:cNvPr id="4" name="Контейнер за съдържание 3" descr="IA_C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7574"/>
            <a:ext cx="4288935" cy="3394075"/>
          </a:xfrm>
        </p:spPr>
      </p:pic>
      <p:pic>
        <p:nvPicPr>
          <p:cNvPr id="5" name="Картина 4" descr="IA_C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3166" y="987574"/>
            <a:ext cx="430914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КТ ден 8</a:t>
            </a:r>
            <a:endParaRPr lang="bg-BG" dirty="0"/>
          </a:p>
        </p:txBody>
      </p:sp>
      <p:pic>
        <p:nvPicPr>
          <p:cNvPr id="4" name="Контейнер за съдържание 3" descr="IA_CT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75606"/>
            <a:ext cx="4110836" cy="3394075"/>
          </a:xfrm>
        </p:spPr>
      </p:pic>
      <p:pic>
        <p:nvPicPr>
          <p:cNvPr id="5" name="Картина 4" descr="IA_CT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31590"/>
            <a:ext cx="3888432" cy="3629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КТ ден 8</a:t>
            </a:r>
            <a:endParaRPr lang="bg-BG" dirty="0"/>
          </a:p>
        </p:txBody>
      </p:sp>
      <p:pic>
        <p:nvPicPr>
          <p:cNvPr id="4" name="Контейнер за съдържание 3" descr="IA_CT_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059582"/>
            <a:ext cx="5621275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Лечение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ВСР 1000 мл</a:t>
            </a:r>
            <a:r>
              <a:rPr lang="en-US" dirty="0" smtClean="0"/>
              <a:t>/</a:t>
            </a:r>
            <a:r>
              <a:rPr lang="bg-BG" dirty="0" smtClean="0"/>
              <a:t>дн</a:t>
            </a:r>
          </a:p>
          <a:p>
            <a:r>
              <a:rPr lang="bg-BG" dirty="0" smtClean="0"/>
              <a:t>Витамин С</a:t>
            </a:r>
          </a:p>
          <a:p>
            <a:r>
              <a:rPr lang="bg-BG" dirty="0" smtClean="0"/>
              <a:t>Антибиотици</a:t>
            </a:r>
          </a:p>
          <a:p>
            <a:r>
              <a:rPr lang="bg-BG" dirty="0" err="1" smtClean="0"/>
              <a:t>Секретолитици</a:t>
            </a:r>
            <a:endParaRPr lang="bg-BG" dirty="0" smtClean="0"/>
          </a:p>
          <a:p>
            <a:r>
              <a:rPr lang="bg-BG" dirty="0" err="1" smtClean="0"/>
              <a:t>Антипиретици</a:t>
            </a:r>
            <a:endParaRPr lang="bg-BG" dirty="0" smtClean="0"/>
          </a:p>
          <a:p>
            <a:r>
              <a:rPr lang="bg-BG" dirty="0" smtClean="0"/>
              <a:t>Кортикостероиди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 virus disease 2019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Обявен официално от СЗО 31.12.2019 г.</a:t>
            </a:r>
          </a:p>
          <a:p>
            <a:r>
              <a:rPr lang="bg-BG" sz="2800" dirty="0" smtClean="0"/>
              <a:t>Заболяването се причинява от вирус от групата на корона вирусите </a:t>
            </a:r>
            <a:r>
              <a:rPr lang="en-US" sz="2800" dirty="0" smtClean="0"/>
              <a:t>(</a:t>
            </a:r>
            <a:r>
              <a:rPr lang="bg-BG" sz="2800" dirty="0" smtClean="0"/>
              <a:t>7 от които са патогенни за хора</a:t>
            </a:r>
            <a:r>
              <a:rPr lang="en-US" sz="2800" dirty="0" smtClean="0"/>
              <a:t>)</a:t>
            </a:r>
            <a:r>
              <a:rPr lang="bg-BG" sz="2800" dirty="0" smtClean="0"/>
              <a:t> - </a:t>
            </a:r>
            <a:r>
              <a:rPr lang="en-US" sz="2800" dirty="0" smtClean="0"/>
              <a:t>SARS-CoV-2</a:t>
            </a:r>
            <a:r>
              <a:rPr lang="bg-BG" sz="2800" dirty="0" smtClean="0"/>
              <a:t> </a:t>
            </a:r>
          </a:p>
          <a:p>
            <a:r>
              <a:rPr lang="bg-BG" sz="2800" dirty="0" smtClean="0"/>
              <a:t>50-200 </a:t>
            </a:r>
            <a:r>
              <a:rPr lang="en-US" sz="2800" dirty="0" smtClean="0"/>
              <a:t>nm</a:t>
            </a:r>
            <a:endParaRPr lang="bg-BG" sz="2800" dirty="0" smtClean="0"/>
          </a:p>
          <a:p>
            <a:r>
              <a:rPr lang="bg-BG" sz="2800" dirty="0" smtClean="0"/>
              <a:t>РНК вирус със сложна структура</a:t>
            </a: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Изход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Изписан в клинично стабилно състояние</a:t>
            </a:r>
          </a:p>
          <a:p>
            <a:r>
              <a:rPr lang="bg-BG" dirty="0" smtClean="0"/>
              <a:t>Трайно </a:t>
            </a:r>
            <a:r>
              <a:rPr lang="bg-BG" dirty="0" err="1" smtClean="0"/>
              <a:t>афебрилен</a:t>
            </a:r>
            <a:endParaRPr lang="bg-BG" dirty="0" smtClean="0"/>
          </a:p>
          <a:p>
            <a:r>
              <a:rPr lang="bg-BG" dirty="0" smtClean="0"/>
              <a:t>Без кашлица </a:t>
            </a:r>
          </a:p>
          <a:p>
            <a:r>
              <a:rPr lang="bg-BG" dirty="0" smtClean="0"/>
              <a:t>Без задух</a:t>
            </a:r>
          </a:p>
          <a:p>
            <a:r>
              <a:rPr lang="bg-BG" dirty="0" smtClean="0"/>
              <a:t>Остава под домашна карантина за 21 дни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bg-BG" dirty="0" smtClean="0"/>
              <a:t>Клиничен случай 2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843558"/>
            <a:ext cx="8363272" cy="3888431"/>
          </a:xfrm>
        </p:spPr>
        <p:txBody>
          <a:bodyPr>
            <a:noAutofit/>
          </a:bodyPr>
          <a:lstStyle/>
          <a:p>
            <a:r>
              <a:rPr lang="bg-BG" sz="2000" dirty="0" smtClean="0"/>
              <a:t>Мъж 69г.</a:t>
            </a:r>
          </a:p>
          <a:p>
            <a:r>
              <a:rPr lang="bg-BG" sz="2000" dirty="0" smtClean="0"/>
              <a:t>Заболява 10 дни преди хоспитализация</a:t>
            </a:r>
          </a:p>
          <a:p>
            <a:r>
              <a:rPr lang="bg-BG" sz="2000" dirty="0" smtClean="0"/>
              <a:t>Втрисане</a:t>
            </a:r>
          </a:p>
          <a:p>
            <a:r>
              <a:rPr lang="bg-BG" sz="2000" dirty="0" smtClean="0"/>
              <a:t>Температура до 39 °С</a:t>
            </a:r>
          </a:p>
          <a:p>
            <a:r>
              <a:rPr lang="bg-BG" sz="2000" dirty="0" smtClean="0"/>
              <a:t>Суха кашлица съпроводена с болка зад гръдната кост</a:t>
            </a:r>
          </a:p>
          <a:p>
            <a:r>
              <a:rPr lang="bg-BG" sz="2000" dirty="0" smtClean="0"/>
              <a:t>Отпадналост</a:t>
            </a:r>
          </a:p>
          <a:p>
            <a:r>
              <a:rPr lang="bg-BG" sz="2000" dirty="0" smtClean="0"/>
              <a:t>Без задух</a:t>
            </a:r>
          </a:p>
          <a:p>
            <a:r>
              <a:rPr lang="bg-BG" sz="2000" dirty="0" smtClean="0"/>
              <a:t>2 седмици преди хоспитализацията пътувал до Турция</a:t>
            </a:r>
          </a:p>
          <a:p>
            <a:r>
              <a:rPr lang="bg-BG" sz="2000" dirty="0" smtClean="0"/>
              <a:t>Придружаващи заболявания: </a:t>
            </a:r>
            <a:r>
              <a:rPr lang="bg-BG" sz="2000" dirty="0" err="1" smtClean="0"/>
              <a:t>Псориазис</a:t>
            </a:r>
            <a:r>
              <a:rPr lang="bg-BG" sz="2000" dirty="0" smtClean="0"/>
              <a:t>, </a:t>
            </a:r>
            <a:r>
              <a:rPr lang="bg-BG" sz="2000" dirty="0" err="1" smtClean="0"/>
              <a:t>Ревматоиден</a:t>
            </a:r>
            <a:r>
              <a:rPr lang="bg-BG" sz="2000" dirty="0" smtClean="0"/>
              <a:t> артрит, ХСБ, Подагра –не е провеждал КС лечение в </a:t>
            </a:r>
            <a:r>
              <a:rPr lang="bg-BG" sz="2400" dirty="0" smtClean="0"/>
              <a:t>последната година.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Статус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2800" dirty="0" smtClean="0"/>
              <a:t>Увредено общо състояние</a:t>
            </a:r>
          </a:p>
          <a:p>
            <a:r>
              <a:rPr lang="bg-BG" sz="2800" dirty="0" smtClean="0"/>
              <a:t>Контактен, адекватен</a:t>
            </a:r>
          </a:p>
          <a:p>
            <a:r>
              <a:rPr lang="bg-BG" sz="2800" dirty="0" smtClean="0"/>
              <a:t>Гърло – </a:t>
            </a:r>
            <a:r>
              <a:rPr lang="bg-BG" sz="2800" dirty="0" err="1" smtClean="0"/>
              <a:t>хиперемирано</a:t>
            </a:r>
            <a:endParaRPr lang="bg-BG" sz="2800" dirty="0" smtClean="0"/>
          </a:p>
          <a:p>
            <a:r>
              <a:rPr lang="bg-BG" sz="2800" dirty="0" err="1" smtClean="0"/>
              <a:t>Конюнктивална</a:t>
            </a:r>
            <a:r>
              <a:rPr lang="bg-BG" sz="2800" dirty="0" smtClean="0"/>
              <a:t> </a:t>
            </a:r>
            <a:r>
              <a:rPr lang="bg-BG" sz="2800" dirty="0" err="1" smtClean="0"/>
              <a:t>инекция</a:t>
            </a:r>
            <a:endParaRPr lang="bg-BG" sz="2800" dirty="0" smtClean="0"/>
          </a:p>
          <a:p>
            <a:r>
              <a:rPr lang="bg-BG" sz="2800" dirty="0" smtClean="0"/>
              <a:t>ДС- отслабено </a:t>
            </a:r>
            <a:r>
              <a:rPr lang="bg-BG" sz="2800" dirty="0" err="1" smtClean="0"/>
              <a:t>вез</a:t>
            </a:r>
            <a:r>
              <a:rPr lang="bg-BG" sz="2800" dirty="0" smtClean="0"/>
              <a:t>. дишане без хрипове</a:t>
            </a:r>
          </a:p>
          <a:p>
            <a:r>
              <a:rPr lang="bg-BG" sz="2800" dirty="0" smtClean="0"/>
              <a:t>ССС – РСД, АН - 100</a:t>
            </a:r>
            <a:r>
              <a:rPr lang="en-US" sz="2800" dirty="0" smtClean="0"/>
              <a:t>/</a:t>
            </a:r>
            <a:r>
              <a:rPr lang="bg-BG" sz="2800" dirty="0" smtClean="0"/>
              <a:t>60</a:t>
            </a:r>
            <a:r>
              <a:rPr lang="en-US" sz="2800" dirty="0" smtClean="0"/>
              <a:t>mmHg, </a:t>
            </a:r>
            <a:r>
              <a:rPr lang="bg-BG" sz="2800" dirty="0" smtClean="0"/>
              <a:t>СЧ – 88</a:t>
            </a:r>
            <a:r>
              <a:rPr lang="en-US" sz="2800" dirty="0" smtClean="0"/>
              <a:t> </a:t>
            </a:r>
            <a:r>
              <a:rPr lang="en-US" sz="2800" dirty="0" err="1" smtClean="0"/>
              <a:t>bpm</a:t>
            </a:r>
            <a:endParaRPr lang="bg-BG" sz="2800" dirty="0" smtClean="0"/>
          </a:p>
          <a:p>
            <a:r>
              <a:rPr lang="bg-BG" sz="2800" dirty="0" smtClean="0"/>
              <a:t>Крайници – б.о.</a:t>
            </a: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66176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Лабораторни тестове</a:t>
            </a:r>
            <a:endParaRPr lang="bg-BG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</p:nvPr>
        </p:nvGraphicFramePr>
        <p:xfrm>
          <a:off x="899592" y="699542"/>
          <a:ext cx="6912768" cy="4212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944216"/>
                <a:gridCol w="1512168"/>
                <a:gridCol w="1728192"/>
              </a:tblGrid>
              <a:tr h="324036">
                <a:tc>
                  <a:txBody>
                    <a:bodyPr/>
                    <a:lstStyle/>
                    <a:p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Резултат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Долна граница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Горна граница</a:t>
                      </a:r>
                      <a:endParaRPr lang="bg-BG" sz="14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COVID-19</a:t>
                      </a:r>
                      <a:r>
                        <a:rPr lang="en-US" sz="1400" baseline="0" dirty="0" smtClean="0"/>
                        <a:t> (PCR)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Positive</a:t>
                      </a:r>
                      <a:endParaRPr lang="bg-BG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Neg.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Neg.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WBC</a:t>
                      </a:r>
                      <a:r>
                        <a:rPr lang="bg-BG" sz="1400" dirty="0" smtClean="0"/>
                        <a:t> </a:t>
                      </a:r>
                      <a:r>
                        <a:rPr lang="en-US" sz="1400" dirty="0" smtClean="0"/>
                        <a:t>(10^9/l)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7</a:t>
                      </a:r>
                      <a:r>
                        <a:rPr lang="en-US" sz="1400" dirty="0" smtClean="0"/>
                        <a:t>.1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3.5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10.5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Hb</a:t>
                      </a:r>
                      <a:r>
                        <a:rPr lang="en-US" sz="1400" dirty="0" smtClean="0"/>
                        <a:t> (g/l)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Ly (%)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6.7%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20%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48%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CRP (mg/l)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202.5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ASAT (U/l)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35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52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ALAT (U/l)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30.3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LDH (U/l)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734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480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Fibr</a:t>
                      </a:r>
                      <a:r>
                        <a:rPr lang="en-US" sz="1400" dirty="0" smtClean="0"/>
                        <a:t> (g/l)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6.0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Urea (</a:t>
                      </a:r>
                      <a:r>
                        <a:rPr lang="en-US" sz="1400" dirty="0" err="1" smtClean="0"/>
                        <a:t>mmol</a:t>
                      </a:r>
                      <a:r>
                        <a:rPr lang="en-US" sz="1400" dirty="0" smtClean="0"/>
                        <a:t>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5.49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2.8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8.1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Crea</a:t>
                      </a:r>
                      <a:r>
                        <a:rPr lang="en-US" sz="1400" dirty="0" smtClean="0"/>
                        <a:t> (µmol/l)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53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115</a:t>
                      </a: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D-</a:t>
                      </a:r>
                      <a:r>
                        <a:rPr lang="en-US" sz="1400" dirty="0" err="1" smtClean="0"/>
                        <a:t>dimer</a:t>
                      </a:r>
                      <a:r>
                        <a:rPr lang="en-US" sz="1400" dirty="0" smtClean="0"/>
                        <a:t> (g/l)</a:t>
                      </a:r>
                      <a:endParaRPr lang="bg-BG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0.44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Рентгенография</a:t>
            </a:r>
            <a:endParaRPr lang="bg-BG" dirty="0"/>
          </a:p>
        </p:txBody>
      </p:sp>
      <p:pic>
        <p:nvPicPr>
          <p:cNvPr id="4" name="Контейнер за съдържание 3" descr="NS_R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987574"/>
            <a:ext cx="4504221" cy="3394075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4067944" y="45159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Ден 1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КТ</a:t>
            </a:r>
            <a:endParaRPr lang="bg-BG" dirty="0"/>
          </a:p>
        </p:txBody>
      </p:sp>
      <p:pic>
        <p:nvPicPr>
          <p:cNvPr id="4" name="Контейнер за съдържание 3" descr="NS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987574"/>
            <a:ext cx="4260647" cy="3394075"/>
          </a:xfrm>
        </p:spPr>
      </p:pic>
      <p:pic>
        <p:nvPicPr>
          <p:cNvPr id="6" name="Картина 5" descr="NS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7574"/>
            <a:ext cx="4338944" cy="3384376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1763688" y="458797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Ден 1</a:t>
            </a:r>
            <a:endParaRPr lang="bg-BG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6300192" y="45159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Ден 17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КТ</a:t>
            </a:r>
            <a:endParaRPr lang="bg-BG" dirty="0"/>
          </a:p>
        </p:txBody>
      </p:sp>
      <p:pic>
        <p:nvPicPr>
          <p:cNvPr id="4" name="Контейнер за съдържание 3" descr="NS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987574"/>
            <a:ext cx="3998323" cy="3394075"/>
          </a:xfrm>
          <a:prstGeom prst="rect">
            <a:avLst/>
          </a:prstGeom>
        </p:spPr>
      </p:pic>
      <p:pic>
        <p:nvPicPr>
          <p:cNvPr id="5" name="Картина 4" descr="NS_2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987575"/>
            <a:ext cx="4248472" cy="3422564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1691680" y="44439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Ден 1</a:t>
            </a:r>
            <a:endParaRPr lang="bg-BG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6300192" y="444395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Ден 17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КТ</a:t>
            </a:r>
            <a:endParaRPr lang="bg-BG" dirty="0"/>
          </a:p>
        </p:txBody>
      </p:sp>
      <p:pic>
        <p:nvPicPr>
          <p:cNvPr id="4" name="Контейнер за съдържание 3" descr="NS_3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31591"/>
            <a:ext cx="4536504" cy="3103250"/>
          </a:xfrm>
        </p:spPr>
      </p:pic>
      <p:pic>
        <p:nvPicPr>
          <p:cNvPr id="5" name="Картина 4" descr="NS_3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662" y="1131590"/>
            <a:ext cx="4117338" cy="3050326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2123728" y="437195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Ден 1</a:t>
            </a:r>
            <a:endParaRPr lang="bg-BG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6660232" y="42999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Ден 17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КТ</a:t>
            </a:r>
            <a:endParaRPr lang="bg-BG" dirty="0"/>
          </a:p>
        </p:txBody>
      </p:sp>
      <p:pic>
        <p:nvPicPr>
          <p:cNvPr id="4" name="Контейнер за съдържание 3" descr="NS_4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31590"/>
            <a:ext cx="3895754" cy="3394075"/>
          </a:xfrm>
        </p:spPr>
      </p:pic>
      <p:pic>
        <p:nvPicPr>
          <p:cNvPr id="5" name="Картина 4" descr="NS_4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31590"/>
            <a:ext cx="4032448" cy="3348042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1763688" y="458797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Ден 1</a:t>
            </a:r>
            <a:endParaRPr lang="bg-BG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5940152" y="451596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Ден 17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КТ ден 1</a:t>
            </a:r>
            <a:endParaRPr lang="bg-BG" dirty="0"/>
          </a:p>
        </p:txBody>
      </p:sp>
      <p:pic>
        <p:nvPicPr>
          <p:cNvPr id="4" name="Контейнер за съдържание 3" descr="NS_5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131590"/>
            <a:ext cx="4440492" cy="3240360"/>
          </a:xfrm>
        </p:spPr>
      </p:pic>
      <p:pic>
        <p:nvPicPr>
          <p:cNvPr id="5" name="Картина 4" descr="NS_6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275606"/>
            <a:ext cx="3640405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g-BG" dirty="0" smtClean="0"/>
              <a:t>Структура</a:t>
            </a:r>
            <a:endParaRPr lang="bg-BG" dirty="0"/>
          </a:p>
        </p:txBody>
      </p:sp>
      <p:pic>
        <p:nvPicPr>
          <p:cNvPr id="4" name="Контейнер за съдържание 3" descr="Coronavirus_virion_structur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059582"/>
            <a:ext cx="8075152" cy="3842496"/>
          </a:xfrm>
        </p:spPr>
      </p:pic>
      <p:pic>
        <p:nvPicPr>
          <p:cNvPr id="5" name="Картина 4" descr="800px-6VSB_spike_protein_SARS-CoV-2_monomer_in_homotrim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95486"/>
            <a:ext cx="1705970" cy="2571750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251520" y="1203598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 smtClean="0"/>
              <a:t>Спайк</a:t>
            </a:r>
            <a:r>
              <a:rPr lang="bg-BG" sz="2400" dirty="0" smtClean="0"/>
              <a:t> </a:t>
            </a:r>
            <a:r>
              <a:rPr lang="bg-BG" sz="2400" dirty="0" err="1" smtClean="0"/>
              <a:t>гликопротеин</a:t>
            </a:r>
            <a:r>
              <a:rPr lang="bg-BG" sz="2400" dirty="0" smtClean="0"/>
              <a:t> </a:t>
            </a:r>
            <a:r>
              <a:rPr lang="en-US" sz="2400" dirty="0" smtClean="0"/>
              <a:t> S </a:t>
            </a:r>
            <a:r>
              <a:rPr lang="bg-BG" sz="2400" dirty="0" smtClean="0"/>
              <a:t>има афинитет към </a:t>
            </a:r>
            <a:r>
              <a:rPr lang="en-US" sz="2400" dirty="0" smtClean="0"/>
              <a:t> ACE 2</a:t>
            </a:r>
            <a:r>
              <a:rPr lang="bg-BG" sz="2400" dirty="0" smtClean="0"/>
              <a:t> </a:t>
            </a:r>
            <a:r>
              <a:rPr lang="en-US" sz="2400" dirty="0" smtClean="0"/>
              <a:t>(</a:t>
            </a:r>
            <a:r>
              <a:rPr lang="bg-BG" sz="2400" dirty="0" smtClean="0"/>
              <a:t>мембранен рецептор по повърхността на клетките на </a:t>
            </a:r>
            <a:r>
              <a:rPr lang="bg-BG" sz="2400" b="1" dirty="0" smtClean="0"/>
              <a:t>белите дробове, артерии, сърце, бъбреци и черва</a:t>
            </a:r>
            <a:r>
              <a:rPr lang="en-US" sz="2400" dirty="0" smtClean="0"/>
              <a:t>)</a:t>
            </a:r>
            <a:r>
              <a:rPr lang="bg-BG" sz="2400" dirty="0" smtClean="0"/>
              <a:t>и това се сочи като механизъм за </a:t>
            </a:r>
            <a:r>
              <a:rPr lang="bg-BG" sz="2400" dirty="0" err="1" smtClean="0"/>
              <a:t>инвазиране</a:t>
            </a:r>
            <a:r>
              <a:rPr lang="bg-BG" sz="2400" dirty="0" smtClean="0"/>
              <a:t> на клетките.</a:t>
            </a:r>
            <a:r>
              <a:rPr lang="en-US" sz="2400" dirty="0" smtClean="0"/>
              <a:t> </a:t>
            </a:r>
            <a:endParaRPr 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Лечение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ВСР 1000 мл</a:t>
            </a:r>
            <a:r>
              <a:rPr lang="en-US" sz="2800" dirty="0" smtClean="0"/>
              <a:t>/</a:t>
            </a:r>
            <a:r>
              <a:rPr lang="bg-BG" sz="2800" dirty="0" smtClean="0"/>
              <a:t>дн</a:t>
            </a:r>
          </a:p>
          <a:p>
            <a:r>
              <a:rPr lang="bg-BG" sz="2800" dirty="0" smtClean="0"/>
              <a:t>Витамин С</a:t>
            </a:r>
          </a:p>
          <a:p>
            <a:r>
              <a:rPr lang="bg-BG" sz="2800" dirty="0" smtClean="0"/>
              <a:t>Антибиотици</a:t>
            </a:r>
          </a:p>
          <a:p>
            <a:r>
              <a:rPr lang="bg-BG" sz="2800" dirty="0" err="1" smtClean="0"/>
              <a:t>Секретолитици</a:t>
            </a:r>
            <a:endParaRPr lang="bg-BG" sz="2800" dirty="0" smtClean="0"/>
          </a:p>
          <a:p>
            <a:r>
              <a:rPr lang="bg-BG" sz="2800" dirty="0" err="1" smtClean="0"/>
              <a:t>Антипиретици</a:t>
            </a:r>
            <a:endParaRPr lang="bg-BG" sz="2800" dirty="0" smtClean="0"/>
          </a:p>
          <a:p>
            <a:r>
              <a:rPr lang="bg-BG" sz="2800" dirty="0" smtClean="0"/>
              <a:t>Кортикостероиди</a:t>
            </a: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Изход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Изписан в клинично стабилно състояние</a:t>
            </a:r>
          </a:p>
          <a:p>
            <a:r>
              <a:rPr lang="bg-BG" sz="2800" dirty="0" smtClean="0"/>
              <a:t>Трайно </a:t>
            </a:r>
            <a:r>
              <a:rPr lang="bg-BG" sz="2800" dirty="0" err="1" smtClean="0"/>
              <a:t>афебрилен</a:t>
            </a:r>
            <a:endParaRPr lang="bg-BG" sz="2800" dirty="0" smtClean="0"/>
          </a:p>
          <a:p>
            <a:r>
              <a:rPr lang="bg-BG" sz="2800" dirty="0" smtClean="0"/>
              <a:t>Без кашлица </a:t>
            </a:r>
          </a:p>
          <a:p>
            <a:r>
              <a:rPr lang="bg-BG" sz="2800" dirty="0" smtClean="0"/>
              <a:t>Без задух</a:t>
            </a:r>
          </a:p>
          <a:p>
            <a:r>
              <a:rPr lang="bg-BG" sz="2800" dirty="0" smtClean="0"/>
              <a:t>Остава под домашна карантина за 21 дни</a:t>
            </a: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bg-BG" dirty="0" smtClean="0"/>
              <a:t>Клиничен случай 3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39"/>
          </a:xfrm>
        </p:spPr>
        <p:txBody>
          <a:bodyPr>
            <a:noAutofit/>
          </a:bodyPr>
          <a:lstStyle/>
          <a:p>
            <a:r>
              <a:rPr lang="bg-BG" sz="2800" dirty="0" smtClean="0"/>
              <a:t>Мъж 66 г.</a:t>
            </a:r>
          </a:p>
          <a:p>
            <a:r>
              <a:rPr lang="bg-BG" sz="2800" dirty="0" smtClean="0"/>
              <a:t>Заболява 7 дни преди хоспитализация</a:t>
            </a:r>
          </a:p>
          <a:p>
            <a:r>
              <a:rPr lang="bg-BG" sz="2800" dirty="0" smtClean="0"/>
              <a:t>Суха кашлица</a:t>
            </a:r>
          </a:p>
          <a:p>
            <a:r>
              <a:rPr lang="bg-BG" sz="2800" dirty="0" smtClean="0"/>
              <a:t>Температура до 38 °С</a:t>
            </a:r>
          </a:p>
          <a:p>
            <a:r>
              <a:rPr lang="bg-BG" sz="2800" dirty="0" smtClean="0"/>
              <a:t>Отпадналост</a:t>
            </a:r>
          </a:p>
          <a:p>
            <a:r>
              <a:rPr lang="bg-BG" sz="2800" dirty="0" smtClean="0"/>
              <a:t>Прогресиращ задух при усилие</a:t>
            </a:r>
          </a:p>
          <a:p>
            <a:r>
              <a:rPr lang="bg-BG" sz="2800" dirty="0" smtClean="0"/>
              <a:t>Контакт с болна съпруга преди 2 седмици </a:t>
            </a:r>
          </a:p>
          <a:p>
            <a:r>
              <a:rPr lang="bg-BG" sz="2800" dirty="0" smtClean="0"/>
              <a:t>Придружаващи заболявания: ХСБ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r>
              <a:rPr lang="bg-BG" dirty="0" smtClean="0"/>
              <a:t>Статус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699542"/>
            <a:ext cx="8820472" cy="3960439"/>
          </a:xfrm>
        </p:spPr>
        <p:txBody>
          <a:bodyPr>
            <a:noAutofit/>
          </a:bodyPr>
          <a:lstStyle/>
          <a:p>
            <a:r>
              <a:rPr lang="bg-BG" sz="2800" dirty="0" smtClean="0"/>
              <a:t>Увредено общо състояние</a:t>
            </a:r>
          </a:p>
          <a:p>
            <a:r>
              <a:rPr lang="bg-BG" sz="2800" dirty="0" smtClean="0"/>
              <a:t>Контактен, адекватен</a:t>
            </a:r>
          </a:p>
          <a:p>
            <a:r>
              <a:rPr lang="bg-BG" sz="2800" dirty="0" smtClean="0"/>
              <a:t>Кожа изпотена с </a:t>
            </a:r>
            <a:r>
              <a:rPr lang="bg-BG" sz="2800" dirty="0" err="1" smtClean="0"/>
              <a:t>цианоза</a:t>
            </a:r>
            <a:endParaRPr lang="bg-BG" sz="2800" dirty="0" smtClean="0"/>
          </a:p>
          <a:p>
            <a:r>
              <a:rPr lang="bg-BG" sz="2800" dirty="0" err="1" smtClean="0"/>
              <a:t>Конюнктивална</a:t>
            </a:r>
            <a:r>
              <a:rPr lang="bg-BG" sz="2800" dirty="0" smtClean="0"/>
              <a:t> </a:t>
            </a:r>
            <a:r>
              <a:rPr lang="bg-BG" sz="2800" dirty="0" err="1" smtClean="0"/>
              <a:t>инекция</a:t>
            </a:r>
            <a:endParaRPr lang="bg-BG" sz="2800" dirty="0" smtClean="0"/>
          </a:p>
          <a:p>
            <a:r>
              <a:rPr lang="bg-BG" sz="2800" dirty="0" smtClean="0"/>
              <a:t>ДС- </a:t>
            </a:r>
            <a:r>
              <a:rPr lang="bg-BG" sz="2800" dirty="0" err="1" smtClean="0"/>
              <a:t>тахидиспнея</a:t>
            </a:r>
            <a:r>
              <a:rPr lang="bg-BG" sz="2800" dirty="0" smtClean="0"/>
              <a:t>, сухи хрипове и </a:t>
            </a:r>
            <a:r>
              <a:rPr lang="bg-BG" sz="2800" dirty="0" err="1" smtClean="0"/>
              <a:t>крепитации</a:t>
            </a:r>
            <a:r>
              <a:rPr lang="bg-BG" sz="2800" dirty="0" smtClean="0"/>
              <a:t> в дясна половина, единични </a:t>
            </a:r>
            <a:r>
              <a:rPr lang="bg-BG" sz="2800" dirty="0" err="1" smtClean="0"/>
              <a:t>крепитации</a:t>
            </a:r>
            <a:r>
              <a:rPr lang="bg-BG" sz="2800" dirty="0" smtClean="0"/>
              <a:t> в лява основа </a:t>
            </a:r>
            <a:r>
              <a:rPr lang="en-US" sz="2400" dirty="0" smtClean="0"/>
              <a:t>Sat </a:t>
            </a:r>
            <a:r>
              <a:rPr lang="bg-BG" sz="2400" dirty="0" smtClean="0"/>
              <a:t>87%</a:t>
            </a:r>
            <a:endParaRPr lang="bg-BG" sz="2800" dirty="0" smtClean="0"/>
          </a:p>
          <a:p>
            <a:r>
              <a:rPr lang="bg-BG" sz="2800" dirty="0" smtClean="0"/>
              <a:t>ССС – РСД, АН - 110</a:t>
            </a:r>
            <a:r>
              <a:rPr lang="en-US" sz="2800" dirty="0" smtClean="0"/>
              <a:t>/</a:t>
            </a:r>
            <a:r>
              <a:rPr lang="bg-BG" sz="2800" dirty="0" smtClean="0"/>
              <a:t>70</a:t>
            </a:r>
            <a:r>
              <a:rPr lang="en-US" sz="2800" dirty="0" smtClean="0"/>
              <a:t>mmHg, </a:t>
            </a:r>
            <a:r>
              <a:rPr lang="bg-BG" sz="2800" dirty="0" smtClean="0"/>
              <a:t>СЧ – 72</a:t>
            </a:r>
            <a:r>
              <a:rPr lang="en-US" sz="2800" dirty="0" smtClean="0"/>
              <a:t> </a:t>
            </a:r>
            <a:r>
              <a:rPr lang="en-US" sz="2800" dirty="0" err="1" smtClean="0"/>
              <a:t>bpm</a:t>
            </a:r>
            <a:endParaRPr lang="bg-BG" sz="2800" dirty="0" smtClean="0"/>
          </a:p>
          <a:p>
            <a:r>
              <a:rPr lang="bg-BG" sz="2800" dirty="0" smtClean="0"/>
              <a:t>Крайници – б.о.</a:t>
            </a: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66176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Лабораторни тестове</a:t>
            </a:r>
            <a:endParaRPr lang="bg-BG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</p:nvPr>
        </p:nvGraphicFramePr>
        <p:xfrm>
          <a:off x="899592" y="699542"/>
          <a:ext cx="6912768" cy="3564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944216"/>
                <a:gridCol w="1512168"/>
                <a:gridCol w="1728192"/>
              </a:tblGrid>
              <a:tr h="324036">
                <a:tc>
                  <a:txBody>
                    <a:bodyPr/>
                    <a:lstStyle/>
                    <a:p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Резултат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Долна граница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Горна граница</a:t>
                      </a:r>
                      <a:endParaRPr lang="bg-BG" sz="14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COVID-19</a:t>
                      </a:r>
                      <a:r>
                        <a:rPr lang="en-US" sz="1400" baseline="0" dirty="0" smtClean="0"/>
                        <a:t> (PCR)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Negative</a:t>
                      </a:r>
                      <a:endParaRPr lang="bg-BG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Neg.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Neg.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WBC</a:t>
                      </a:r>
                      <a:r>
                        <a:rPr lang="bg-BG" sz="1400" dirty="0" smtClean="0"/>
                        <a:t> </a:t>
                      </a:r>
                      <a:r>
                        <a:rPr lang="en-US" sz="1400" dirty="0" smtClean="0"/>
                        <a:t>(10^9/l)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6</a:t>
                      </a:r>
                      <a:r>
                        <a:rPr lang="en-US" sz="1400" dirty="0" smtClean="0"/>
                        <a:t>.7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3.5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10.5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Hb</a:t>
                      </a:r>
                      <a:r>
                        <a:rPr lang="en-US" sz="1400" dirty="0" smtClean="0"/>
                        <a:t> (g/l)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147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Ly (%)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17%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20%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48%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CRP (mg/l)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120.7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ASAT (U/l)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95.3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35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52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ALAT (U/l)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33.6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Urea (</a:t>
                      </a:r>
                      <a:r>
                        <a:rPr lang="en-US" sz="1400" dirty="0" err="1" smtClean="0"/>
                        <a:t>mmol</a:t>
                      </a:r>
                      <a:r>
                        <a:rPr lang="en-US" sz="1400" dirty="0" smtClean="0"/>
                        <a:t>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9.6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2.8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8.1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Crea</a:t>
                      </a:r>
                      <a:r>
                        <a:rPr lang="en-US" sz="1400" dirty="0" smtClean="0"/>
                        <a:t> (µmol/l)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123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53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115</a:t>
                      </a: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D-</a:t>
                      </a:r>
                      <a:r>
                        <a:rPr lang="en-US" sz="1400" dirty="0" err="1" smtClean="0"/>
                        <a:t>dimer</a:t>
                      </a:r>
                      <a:r>
                        <a:rPr lang="en-US" sz="1400" dirty="0" smtClean="0"/>
                        <a:t> (g/l)</a:t>
                      </a:r>
                      <a:endParaRPr lang="bg-BG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4.22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Рентгенография ден 1</a:t>
            </a:r>
            <a:endParaRPr lang="bg-BG" dirty="0"/>
          </a:p>
        </p:txBody>
      </p:sp>
      <p:pic>
        <p:nvPicPr>
          <p:cNvPr id="4" name="Контейнер за съдържание 3" descr="NS_R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059582"/>
            <a:ext cx="4504221" cy="33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КТ</a:t>
            </a:r>
            <a:endParaRPr lang="bg-BG" dirty="0"/>
          </a:p>
        </p:txBody>
      </p:sp>
      <p:pic>
        <p:nvPicPr>
          <p:cNvPr id="4" name="Контейнер за съдържание 3" descr="II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15567"/>
            <a:ext cx="4259079" cy="3096344"/>
          </a:xfrm>
        </p:spPr>
      </p:pic>
      <p:pic>
        <p:nvPicPr>
          <p:cNvPr id="5" name="Картина 4" descr="II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15565"/>
            <a:ext cx="4362124" cy="3148315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1835696" y="415592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Ден 1</a:t>
            </a:r>
            <a:endParaRPr lang="bg-BG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6300192" y="4083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Ден 6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КТ</a:t>
            </a:r>
            <a:endParaRPr lang="bg-BG" dirty="0"/>
          </a:p>
        </p:txBody>
      </p:sp>
      <p:pic>
        <p:nvPicPr>
          <p:cNvPr id="4" name="Контейнер за съдържание 3" descr="II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203599"/>
            <a:ext cx="4248472" cy="3026808"/>
          </a:xfrm>
        </p:spPr>
      </p:pic>
      <p:pic>
        <p:nvPicPr>
          <p:cNvPr id="5" name="Картина 4" descr="II_2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31590"/>
            <a:ext cx="4015066" cy="3168352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1907704" y="437195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Ден 1</a:t>
            </a:r>
            <a:endParaRPr lang="bg-BG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6084168" y="437195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Ден 6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КТ ден 1</a:t>
            </a:r>
            <a:endParaRPr lang="bg-BG" dirty="0"/>
          </a:p>
        </p:txBody>
      </p:sp>
      <p:pic>
        <p:nvPicPr>
          <p:cNvPr id="4" name="Контейнер за съдържание 3" descr="II_3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1131590"/>
            <a:ext cx="4248472" cy="3211603"/>
          </a:xfrm>
        </p:spPr>
      </p:pic>
      <p:pic>
        <p:nvPicPr>
          <p:cNvPr id="5" name="Картина 4" descr="II1_4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059582"/>
            <a:ext cx="4011730" cy="3318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КТ ден 1</a:t>
            </a:r>
            <a:endParaRPr lang="bg-BG" dirty="0"/>
          </a:p>
        </p:txBody>
      </p:sp>
      <p:pic>
        <p:nvPicPr>
          <p:cNvPr id="4" name="Контейнер за съдържание 3" descr="II_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131590"/>
            <a:ext cx="5214762" cy="37909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Клинична картина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Инкубационен период средно – 5,1 дни. На база на опита ни със </a:t>
            </a:r>
            <a:r>
              <a:rPr lang="en-US" sz="2800" dirty="0" smtClean="0"/>
              <a:t> SARS </a:t>
            </a:r>
            <a:r>
              <a:rPr lang="bg-BG" sz="2800" dirty="0" smtClean="0"/>
              <a:t>и </a:t>
            </a:r>
            <a:r>
              <a:rPr lang="en-US" sz="2800" dirty="0" smtClean="0"/>
              <a:t>MERS</a:t>
            </a:r>
            <a:r>
              <a:rPr lang="bg-BG" sz="2800" dirty="0" smtClean="0"/>
              <a:t> са приети 14 дни.</a:t>
            </a:r>
          </a:p>
          <a:p>
            <a:r>
              <a:rPr lang="bg-BG" sz="2800" dirty="0" smtClean="0"/>
              <a:t>Тежко протичате </a:t>
            </a:r>
            <a:r>
              <a:rPr lang="en-US" sz="2800" dirty="0" smtClean="0"/>
              <a:t> (</a:t>
            </a:r>
            <a:r>
              <a:rPr lang="bg-BG" sz="2800" dirty="0" smtClean="0"/>
              <a:t>тежка пневмония, дихателна недостатъчност</a:t>
            </a:r>
            <a:r>
              <a:rPr lang="en-US" sz="2800" dirty="0" smtClean="0"/>
              <a:t>)</a:t>
            </a:r>
            <a:r>
              <a:rPr lang="bg-BG" sz="2800" dirty="0" smtClean="0"/>
              <a:t> се среща при около 14%</a:t>
            </a:r>
          </a:p>
          <a:p>
            <a:r>
              <a:rPr lang="bg-BG" sz="2800" dirty="0" smtClean="0"/>
              <a:t>Смъртност  варира </a:t>
            </a:r>
            <a:r>
              <a:rPr lang="en-US" sz="2800" dirty="0" smtClean="0"/>
              <a:t>(</a:t>
            </a:r>
            <a:r>
              <a:rPr lang="bg-BG" sz="2800" dirty="0" smtClean="0"/>
              <a:t>от 0,9% Южна Корея до 7,2% Италия</a:t>
            </a:r>
            <a:r>
              <a:rPr lang="en-US" sz="2800" dirty="0" smtClean="0"/>
              <a:t>)</a:t>
            </a:r>
            <a:endParaRPr lang="bg-BG" sz="2800" dirty="0" smtClean="0"/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Лечение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2800" dirty="0" smtClean="0"/>
              <a:t>ВСР 1000 мл</a:t>
            </a:r>
            <a:r>
              <a:rPr lang="en-US" sz="2800" dirty="0" smtClean="0"/>
              <a:t>/</a:t>
            </a:r>
            <a:r>
              <a:rPr lang="bg-BG" sz="2800" dirty="0" smtClean="0"/>
              <a:t>дн</a:t>
            </a:r>
          </a:p>
          <a:p>
            <a:r>
              <a:rPr lang="bg-BG" sz="2800" dirty="0" smtClean="0"/>
              <a:t>Витамин С</a:t>
            </a:r>
          </a:p>
          <a:p>
            <a:r>
              <a:rPr lang="bg-BG" sz="2800" dirty="0" smtClean="0"/>
              <a:t>Антибиотици</a:t>
            </a:r>
          </a:p>
          <a:p>
            <a:r>
              <a:rPr lang="bg-BG" sz="2800" dirty="0" err="1" smtClean="0"/>
              <a:t>Секретолитици</a:t>
            </a:r>
            <a:endParaRPr lang="bg-BG" sz="2800" dirty="0" smtClean="0"/>
          </a:p>
          <a:p>
            <a:r>
              <a:rPr lang="bg-BG" sz="2800" dirty="0" err="1" smtClean="0"/>
              <a:t>Антипиретици</a:t>
            </a:r>
            <a:endParaRPr lang="bg-BG" sz="2800" dirty="0" smtClean="0"/>
          </a:p>
          <a:p>
            <a:r>
              <a:rPr lang="bg-BG" sz="2800" dirty="0" smtClean="0"/>
              <a:t>Кортикостероиди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Изход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Изписан в клинично стабилно състояние</a:t>
            </a:r>
          </a:p>
          <a:p>
            <a:r>
              <a:rPr lang="bg-BG" sz="2800" dirty="0" smtClean="0"/>
              <a:t>Трайно </a:t>
            </a:r>
            <a:r>
              <a:rPr lang="bg-BG" sz="2800" dirty="0" err="1" smtClean="0"/>
              <a:t>афебрилен</a:t>
            </a:r>
            <a:endParaRPr lang="bg-BG" sz="2800" dirty="0" smtClean="0"/>
          </a:p>
          <a:p>
            <a:r>
              <a:rPr lang="bg-BG" sz="2800" dirty="0" smtClean="0"/>
              <a:t>Редуцирана кашлица </a:t>
            </a:r>
          </a:p>
          <a:p>
            <a:r>
              <a:rPr lang="bg-BG" sz="2800" dirty="0" smtClean="0"/>
              <a:t>Без задух</a:t>
            </a:r>
          </a:p>
          <a:p>
            <a:endParaRPr lang="bg-BG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bg-BG" dirty="0" smtClean="0"/>
              <a:t>Дискусия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915566"/>
            <a:ext cx="8291264" cy="3816423"/>
          </a:xfrm>
        </p:spPr>
        <p:txBody>
          <a:bodyPr>
            <a:normAutofit fontScale="85000" lnSpcReduction="20000"/>
          </a:bodyPr>
          <a:lstStyle/>
          <a:p>
            <a:r>
              <a:rPr lang="bg-BG" dirty="0" smtClean="0"/>
              <a:t>Данните за симптомите се основават на множество малки клинични проучвания.</a:t>
            </a:r>
          </a:p>
          <a:p>
            <a:r>
              <a:rPr lang="bg-BG" dirty="0" smtClean="0"/>
              <a:t>В условията на пандемия диагнозата може да бъде поставена въз основа на клинични и КТ данни.</a:t>
            </a:r>
          </a:p>
          <a:p>
            <a:r>
              <a:rPr lang="bg-BG" dirty="0" smtClean="0"/>
              <a:t>Лечението с </a:t>
            </a:r>
            <a:r>
              <a:rPr lang="bg-BG" smtClean="0"/>
              <a:t>АБ </a:t>
            </a:r>
            <a:r>
              <a:rPr lang="bg-BG" smtClean="0"/>
              <a:t>и с </a:t>
            </a:r>
            <a:r>
              <a:rPr lang="bg-BG" dirty="0" smtClean="0"/>
              <a:t>КС е спорно</a:t>
            </a:r>
          </a:p>
          <a:p>
            <a:r>
              <a:rPr lang="bg-BG" dirty="0" smtClean="0"/>
              <a:t>Прилагането на </a:t>
            </a:r>
            <a:r>
              <a:rPr lang="en-US" dirty="0" smtClean="0"/>
              <a:t> off label </a:t>
            </a:r>
            <a:r>
              <a:rPr lang="bg-BG" dirty="0" smtClean="0"/>
              <a:t>терапии почива на хипотези, </a:t>
            </a:r>
            <a:r>
              <a:rPr lang="bg-BG" dirty="0" err="1" smtClean="0"/>
              <a:t>инвитро</a:t>
            </a:r>
            <a:r>
              <a:rPr lang="bg-BG" dirty="0" smtClean="0"/>
              <a:t> </a:t>
            </a:r>
            <a:r>
              <a:rPr lang="bg-BG" dirty="0" smtClean="0"/>
              <a:t>проучвания, единични клинични доклади и следва да се прилага при строго селектирани пациенти след обсъждане на клиничен колегиум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bg-BG" dirty="0"/>
          </a:p>
        </p:txBody>
      </p:sp>
      <p:pic>
        <p:nvPicPr>
          <p:cNvPr id="4" name="Контейнер за съдържание 3" descr="1b2029560ad4494a30d63583255fca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9547" y="1200150"/>
            <a:ext cx="6464905" cy="33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Клинична картина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>
            <a:normAutofit lnSpcReduction="10000"/>
          </a:bodyPr>
          <a:lstStyle/>
          <a:p>
            <a:r>
              <a:rPr lang="bg-BG" sz="3000" dirty="0" smtClean="0"/>
              <a:t>Симптоми в проучване от 138 пациента</a:t>
            </a:r>
            <a:endParaRPr lang="bg-BG" sz="600" u="sng" dirty="0" smtClean="0"/>
          </a:p>
          <a:p>
            <a:pPr lvl="1"/>
            <a:r>
              <a:rPr lang="bg-BG" sz="2600" u="sng" dirty="0" smtClean="0"/>
              <a:t>Температура 99%</a:t>
            </a:r>
          </a:p>
          <a:p>
            <a:pPr lvl="1"/>
            <a:r>
              <a:rPr lang="bg-BG" sz="2600" u="sng" dirty="0" smtClean="0"/>
              <a:t>Отпадналост 70%</a:t>
            </a:r>
          </a:p>
          <a:p>
            <a:pPr lvl="1"/>
            <a:r>
              <a:rPr lang="bg-BG" sz="2600" u="sng" dirty="0" smtClean="0"/>
              <a:t>Суха кашлица 59%</a:t>
            </a:r>
          </a:p>
          <a:p>
            <a:pPr lvl="1"/>
            <a:r>
              <a:rPr lang="bg-BG" sz="2600" u="sng" dirty="0" smtClean="0"/>
              <a:t>Безапетитие 40%</a:t>
            </a:r>
          </a:p>
          <a:p>
            <a:pPr lvl="1"/>
            <a:r>
              <a:rPr lang="bg-BG" sz="2600" u="sng" dirty="0" smtClean="0"/>
              <a:t>Болки по мускулите 35%</a:t>
            </a:r>
          </a:p>
          <a:p>
            <a:pPr lvl="1"/>
            <a:r>
              <a:rPr lang="bg-BG" sz="2600" u="sng" dirty="0" smtClean="0"/>
              <a:t>Задух 31%</a:t>
            </a:r>
          </a:p>
          <a:p>
            <a:pPr lvl="1"/>
            <a:r>
              <a:rPr lang="bg-BG" sz="2600" u="sng" dirty="0" err="1" smtClean="0"/>
              <a:t>Експекторация</a:t>
            </a:r>
            <a:r>
              <a:rPr lang="bg-BG" sz="2600" u="sng" dirty="0" smtClean="0"/>
              <a:t> 27%</a:t>
            </a:r>
          </a:p>
          <a:p>
            <a:pPr>
              <a:buNone/>
            </a:pPr>
            <a:endParaRPr lang="bg-BG" sz="800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943200" y="46202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hlinkClick r:id="rId2"/>
              </a:rPr>
              <a:t>Wang D, </a:t>
            </a:r>
            <a:r>
              <a:rPr lang="en-US" sz="1400" i="1" dirty="0" err="1" smtClean="0">
                <a:hlinkClick r:id="rId2"/>
              </a:rPr>
              <a:t>Hu</a:t>
            </a:r>
            <a:r>
              <a:rPr lang="en-US" sz="1400" i="1" dirty="0" smtClean="0">
                <a:hlinkClick r:id="rId2"/>
              </a:rPr>
              <a:t> B, </a:t>
            </a:r>
            <a:r>
              <a:rPr lang="en-US" sz="1400" i="1" dirty="0" err="1" smtClean="0">
                <a:hlinkClick r:id="rId2"/>
              </a:rPr>
              <a:t>Hu</a:t>
            </a:r>
            <a:r>
              <a:rPr lang="en-US" sz="1400" i="1" dirty="0" smtClean="0">
                <a:hlinkClick r:id="rId2"/>
              </a:rPr>
              <a:t> C, et al. Clinical Characteristics of 138 Hospitalized Patients With 2019 Novel </a:t>
            </a:r>
            <a:r>
              <a:rPr lang="en-US" sz="1400" i="1" dirty="0" err="1" smtClean="0">
                <a:hlinkClick r:id="rId2"/>
              </a:rPr>
              <a:t>Coronavirus</a:t>
            </a:r>
            <a:r>
              <a:rPr lang="en-US" sz="1400" i="1" dirty="0" smtClean="0">
                <a:hlinkClick r:id="rId2"/>
              </a:rPr>
              <a:t>-Infected Pneumonia in Wuhan, China. JAMA 2020.</a:t>
            </a:r>
            <a:endParaRPr lang="bg-BG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Лабораторни отклонения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200150"/>
            <a:ext cx="8291264" cy="3603847"/>
          </a:xfrm>
        </p:spPr>
        <p:txBody>
          <a:bodyPr>
            <a:normAutofit fontScale="77500" lnSpcReduction="20000"/>
          </a:bodyPr>
          <a:lstStyle/>
          <a:p>
            <a:r>
              <a:rPr lang="bg-BG" sz="3400" dirty="0" err="1" smtClean="0"/>
              <a:t>Лимфопения</a:t>
            </a:r>
            <a:endParaRPr lang="en-US" sz="3400" dirty="0"/>
          </a:p>
          <a:p>
            <a:r>
              <a:rPr lang="bg-BG" sz="3400" dirty="0" smtClean="0"/>
              <a:t>Увеличени чернодробни ензими </a:t>
            </a:r>
            <a:endParaRPr lang="en-US" sz="3400" dirty="0"/>
          </a:p>
          <a:p>
            <a:r>
              <a:rPr lang="bg-BG" sz="3400" dirty="0" smtClean="0"/>
              <a:t>Увеличена </a:t>
            </a:r>
            <a:r>
              <a:rPr lang="en-US" sz="3400" dirty="0" smtClean="0"/>
              <a:t>LDH</a:t>
            </a:r>
            <a:endParaRPr lang="en-US" sz="3400" dirty="0"/>
          </a:p>
          <a:p>
            <a:r>
              <a:rPr lang="bg-BG" sz="3400" dirty="0" smtClean="0"/>
              <a:t>Увеличени </a:t>
            </a:r>
            <a:r>
              <a:rPr lang="bg-BG" sz="3400" dirty="0" err="1" smtClean="0"/>
              <a:t>инфламаторни</a:t>
            </a:r>
            <a:r>
              <a:rPr lang="bg-BG" sz="3400" dirty="0" smtClean="0"/>
              <a:t> маркери</a:t>
            </a:r>
            <a:r>
              <a:rPr lang="en-US" sz="3400" dirty="0" smtClean="0"/>
              <a:t> (CRP, </a:t>
            </a:r>
            <a:r>
              <a:rPr lang="en-US" sz="3400" dirty="0" err="1"/>
              <a:t>ferritin</a:t>
            </a:r>
            <a:r>
              <a:rPr lang="en-US" sz="3400" dirty="0"/>
              <a:t>)</a:t>
            </a:r>
          </a:p>
          <a:p>
            <a:r>
              <a:rPr lang="bg-BG" sz="3400" dirty="0" smtClean="0"/>
              <a:t>Увеличен </a:t>
            </a:r>
            <a:r>
              <a:rPr lang="en-US" sz="3400" dirty="0" smtClean="0"/>
              <a:t>D-</a:t>
            </a:r>
            <a:r>
              <a:rPr lang="en-US" sz="3400" dirty="0" err="1" smtClean="0"/>
              <a:t>dimer</a:t>
            </a:r>
            <a:r>
              <a:rPr lang="en-US" sz="3400" dirty="0" smtClean="0"/>
              <a:t> </a:t>
            </a:r>
            <a:r>
              <a:rPr lang="en-US" sz="3400" dirty="0"/>
              <a:t>(&gt;1 </a:t>
            </a:r>
            <a:r>
              <a:rPr lang="en-US" sz="3400" dirty="0" smtClean="0"/>
              <a:t>µg/</a:t>
            </a:r>
            <a:r>
              <a:rPr lang="en-US" sz="3400" dirty="0" err="1" smtClean="0"/>
              <a:t>mL</a:t>
            </a:r>
            <a:r>
              <a:rPr lang="en-US" sz="3400" dirty="0"/>
              <a:t>)</a:t>
            </a:r>
          </a:p>
          <a:p>
            <a:r>
              <a:rPr lang="bg-BG" sz="3400" dirty="0" smtClean="0"/>
              <a:t>Увеличено </a:t>
            </a:r>
            <a:r>
              <a:rPr lang="bg-BG" sz="3400" dirty="0" err="1" smtClean="0"/>
              <a:t>протромбиново</a:t>
            </a:r>
            <a:r>
              <a:rPr lang="bg-BG" sz="3400" dirty="0" smtClean="0"/>
              <a:t> време</a:t>
            </a:r>
            <a:r>
              <a:rPr lang="en-US" sz="3400" dirty="0" smtClean="0"/>
              <a:t> </a:t>
            </a:r>
            <a:r>
              <a:rPr lang="en-US" sz="3400" dirty="0"/>
              <a:t>(PT)</a:t>
            </a:r>
          </a:p>
          <a:p>
            <a:r>
              <a:rPr lang="bg-BG" sz="3400" dirty="0" smtClean="0"/>
              <a:t>Увеличен </a:t>
            </a:r>
            <a:r>
              <a:rPr lang="bg-BG" sz="3400" dirty="0" err="1" smtClean="0"/>
              <a:t>тропонин</a:t>
            </a:r>
            <a:endParaRPr lang="bg-BG" sz="3400" dirty="0" smtClean="0"/>
          </a:p>
          <a:p>
            <a:r>
              <a:rPr lang="bg-BG" sz="3400" dirty="0" smtClean="0"/>
              <a:t>Увеличена </a:t>
            </a:r>
            <a:r>
              <a:rPr lang="bg-BG" sz="3400" dirty="0" err="1" smtClean="0"/>
              <a:t>креатининфосфокиназа</a:t>
            </a:r>
            <a:r>
              <a:rPr lang="bg-BG" sz="3400" dirty="0" smtClean="0"/>
              <a:t> </a:t>
            </a:r>
            <a:r>
              <a:rPr lang="en-US" sz="3400" dirty="0" smtClean="0"/>
              <a:t>(CPK</a:t>
            </a:r>
            <a:r>
              <a:rPr lang="en-US" sz="3400" dirty="0"/>
              <a:t>)</a:t>
            </a:r>
          </a:p>
          <a:p>
            <a:r>
              <a:rPr lang="bg-BG" sz="3400" dirty="0" smtClean="0"/>
              <a:t>Остра бъбречна </a:t>
            </a:r>
            <a:r>
              <a:rPr lang="bg-BG" sz="3400" dirty="0" err="1" smtClean="0"/>
              <a:t>увреда</a:t>
            </a:r>
            <a:r>
              <a:rPr lang="bg-BG" sz="3400" dirty="0" smtClean="0"/>
              <a:t> </a:t>
            </a:r>
            <a:r>
              <a:rPr lang="en-US" sz="3400" dirty="0" smtClean="0"/>
              <a:t>(</a:t>
            </a:r>
            <a:r>
              <a:rPr lang="bg-BG" sz="3400" dirty="0" smtClean="0"/>
              <a:t>ОБН</a:t>
            </a:r>
            <a:r>
              <a:rPr lang="en-US" sz="3400" dirty="0" smtClean="0"/>
              <a:t>)</a:t>
            </a:r>
            <a:endParaRPr lang="en-US" sz="3400" dirty="0"/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Рентгенови изменения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059582"/>
            <a:ext cx="8291264" cy="3888432"/>
          </a:xfrm>
        </p:spPr>
        <p:txBody>
          <a:bodyPr>
            <a:noAutofit/>
          </a:bodyPr>
          <a:lstStyle/>
          <a:p>
            <a:r>
              <a:rPr lang="bg-BG" sz="2400" dirty="0" smtClean="0"/>
              <a:t>Инфилтрати тип “матово стъкло”</a:t>
            </a:r>
          </a:p>
          <a:p>
            <a:pPr lvl="1"/>
            <a:r>
              <a:rPr lang="bg-BG" sz="2000" dirty="0" smtClean="0"/>
              <a:t>Двустранни</a:t>
            </a:r>
          </a:p>
          <a:p>
            <a:pPr lvl="1"/>
            <a:r>
              <a:rPr lang="bg-BG" sz="2000" dirty="0" smtClean="0"/>
              <a:t>Предимно периферни</a:t>
            </a:r>
          </a:p>
          <a:p>
            <a:pPr lvl="1"/>
            <a:r>
              <a:rPr lang="bg-BG" sz="2000" dirty="0" smtClean="0"/>
              <a:t>Предимно в </a:t>
            </a:r>
            <a:r>
              <a:rPr lang="bg-BG" sz="2000" dirty="0" err="1" smtClean="0"/>
              <a:t>дорзо</a:t>
            </a:r>
            <a:r>
              <a:rPr lang="bg-BG" sz="2000" dirty="0" err="1"/>
              <a:t>-</a:t>
            </a:r>
            <a:r>
              <a:rPr lang="bg-BG" sz="2000" dirty="0" err="1" smtClean="0"/>
              <a:t>базалните</a:t>
            </a:r>
            <a:r>
              <a:rPr lang="bg-BG" sz="2000" dirty="0" smtClean="0"/>
              <a:t> сегменти</a:t>
            </a:r>
          </a:p>
          <a:p>
            <a:r>
              <a:rPr lang="bg-BG" sz="2400" dirty="0" smtClean="0"/>
              <a:t>Срещат се </a:t>
            </a:r>
            <a:r>
              <a:rPr lang="bg-BG" sz="2400" dirty="0" err="1" smtClean="0"/>
              <a:t>консолидации</a:t>
            </a:r>
            <a:r>
              <a:rPr lang="bg-BG" sz="2400" dirty="0" smtClean="0"/>
              <a:t>, </a:t>
            </a:r>
            <a:r>
              <a:rPr lang="bg-BG" sz="2400" dirty="0" err="1" smtClean="0"/>
              <a:t>плеврални</a:t>
            </a:r>
            <a:r>
              <a:rPr lang="bg-BG" sz="2400" dirty="0" smtClean="0"/>
              <a:t> задебелявания и </a:t>
            </a:r>
            <a:r>
              <a:rPr lang="bg-BG" sz="2400" dirty="0" err="1" smtClean="0"/>
              <a:t>изливи</a:t>
            </a:r>
            <a:r>
              <a:rPr lang="bg-BG" sz="2400" dirty="0" smtClean="0"/>
              <a:t>, увеличени </a:t>
            </a:r>
            <a:r>
              <a:rPr lang="bg-BG" sz="2400" dirty="0" err="1" smtClean="0"/>
              <a:t>медиастинални</a:t>
            </a:r>
            <a:r>
              <a:rPr lang="bg-BG" sz="2400" dirty="0" smtClean="0"/>
              <a:t> л.в.</a:t>
            </a:r>
          </a:p>
          <a:p>
            <a:r>
              <a:rPr lang="bg-BG" sz="2400" dirty="0" smtClean="0"/>
              <a:t>Някои експерти предлагат поставяне на диагнозата по </a:t>
            </a:r>
            <a:r>
              <a:rPr lang="bg-BG" sz="2400" dirty="0" err="1" smtClean="0"/>
              <a:t>клинико-рентгенологични</a:t>
            </a:r>
            <a:r>
              <a:rPr lang="bg-BG" sz="2400" dirty="0" smtClean="0"/>
              <a:t> </a:t>
            </a:r>
            <a:r>
              <a:rPr lang="en-US" sz="2400" dirty="0" smtClean="0"/>
              <a:t>(CT)</a:t>
            </a:r>
            <a:r>
              <a:rPr lang="bg-BG" sz="2400" dirty="0" smtClean="0"/>
              <a:t> данни поради недостиг на китове за </a:t>
            </a:r>
            <a:r>
              <a:rPr lang="en-US" sz="2400" dirty="0" smtClean="0"/>
              <a:t> PCR (</a:t>
            </a:r>
            <a:r>
              <a:rPr lang="bg-BG" sz="2400" dirty="0" smtClean="0"/>
              <a:t>чувствителност до 97%</a:t>
            </a:r>
            <a:r>
              <a:rPr lang="en-US" sz="2400" dirty="0" smtClean="0"/>
              <a:t>)  Xinhua</a:t>
            </a:r>
            <a:endParaRPr 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Диагноза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bg-BG" dirty="0" smtClean="0"/>
              <a:t>Анамнеза за грипоподобни оплаквания</a:t>
            </a:r>
          </a:p>
          <a:p>
            <a:r>
              <a:rPr lang="bg-BG" dirty="0" smtClean="0"/>
              <a:t>Епидемиологична анамнеза </a:t>
            </a:r>
          </a:p>
          <a:p>
            <a:r>
              <a:rPr lang="bg-BG" dirty="0" err="1" smtClean="0"/>
              <a:t>Параклинични</a:t>
            </a:r>
            <a:r>
              <a:rPr lang="bg-BG" dirty="0" smtClean="0"/>
              <a:t> резултати</a:t>
            </a:r>
          </a:p>
          <a:p>
            <a:r>
              <a:rPr lang="bg-BG" dirty="0" smtClean="0"/>
              <a:t>Рентгенови изменения</a:t>
            </a:r>
          </a:p>
          <a:p>
            <a:r>
              <a:rPr lang="en-US" dirty="0" smtClean="0"/>
              <a:t>PCR</a:t>
            </a:r>
            <a:r>
              <a:rPr lang="bg-BG" dirty="0" smtClean="0"/>
              <a:t> </a:t>
            </a:r>
          </a:p>
          <a:p>
            <a:pPr lvl="1"/>
            <a:r>
              <a:rPr lang="bg-BG" dirty="0" err="1" smtClean="0"/>
              <a:t>Назофарингеален</a:t>
            </a:r>
            <a:r>
              <a:rPr lang="bg-BG" dirty="0" smtClean="0"/>
              <a:t> секрет - с предимство пред </a:t>
            </a:r>
            <a:r>
              <a:rPr lang="bg-BG" dirty="0" err="1" smtClean="0"/>
              <a:t>орофарингеален</a:t>
            </a:r>
            <a:endParaRPr lang="bg-BG" dirty="0" smtClean="0"/>
          </a:p>
          <a:p>
            <a:pPr lvl="1"/>
            <a:r>
              <a:rPr lang="bg-BG" dirty="0" smtClean="0"/>
              <a:t>Храчка</a:t>
            </a:r>
          </a:p>
          <a:p>
            <a:pPr lvl="1"/>
            <a:r>
              <a:rPr lang="bg-BG" dirty="0" smtClean="0"/>
              <a:t>БАЛ – за </a:t>
            </a:r>
            <a:r>
              <a:rPr lang="bg-BG" dirty="0" err="1" smtClean="0"/>
              <a:t>интубирани</a:t>
            </a:r>
            <a:r>
              <a:rPr lang="bg-BG" dirty="0" smtClean="0"/>
              <a:t> пациенти</a:t>
            </a:r>
            <a:endParaRPr lang="bg-BG" dirty="0"/>
          </a:p>
          <a:p>
            <a:r>
              <a:rPr lang="bg-BG" dirty="0" err="1" smtClean="0"/>
              <a:t>Серологична</a:t>
            </a:r>
            <a:r>
              <a:rPr lang="bg-BG" dirty="0" smtClean="0"/>
              <a:t> диагноза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ELISA </a:t>
            </a:r>
            <a:r>
              <a:rPr lang="en-US" dirty="0" err="1" smtClean="0"/>
              <a:t>Ig</a:t>
            </a:r>
            <a:r>
              <a:rPr lang="en-US" dirty="0" smtClean="0"/>
              <a:t>-G </a:t>
            </a:r>
            <a:r>
              <a:rPr lang="en-US" dirty="0" err="1" smtClean="0"/>
              <a:t>Ig</a:t>
            </a:r>
            <a:r>
              <a:rPr lang="en-US" dirty="0" smtClean="0"/>
              <a:t>-M</a:t>
            </a:r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Лечение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Доболнично лечение</a:t>
            </a:r>
          </a:p>
          <a:p>
            <a:pPr lvl="1"/>
            <a:r>
              <a:rPr lang="bg-BG" dirty="0" smtClean="0"/>
              <a:t>Строго проследяване за влошаване!</a:t>
            </a:r>
          </a:p>
          <a:p>
            <a:pPr lvl="1"/>
            <a:r>
              <a:rPr lang="bg-BG" dirty="0" err="1" smtClean="0"/>
              <a:t>Хидратация</a:t>
            </a:r>
            <a:r>
              <a:rPr lang="bg-BG" dirty="0" smtClean="0"/>
              <a:t> плюс </a:t>
            </a:r>
            <a:r>
              <a:rPr lang="bg-BG" dirty="0" err="1" smtClean="0"/>
              <a:t>антипиретици</a:t>
            </a:r>
            <a:r>
              <a:rPr lang="bg-BG" dirty="0" smtClean="0"/>
              <a:t> и </a:t>
            </a:r>
            <a:r>
              <a:rPr lang="bg-BG" dirty="0" err="1" smtClean="0"/>
              <a:t>аналгетици</a:t>
            </a:r>
            <a:r>
              <a:rPr lang="bg-BG" dirty="0" smtClean="0"/>
              <a:t> при нужда</a:t>
            </a:r>
          </a:p>
          <a:p>
            <a:pPr lvl="1"/>
            <a:r>
              <a:rPr lang="bg-BG" dirty="0" smtClean="0"/>
              <a:t>Изолация - поне 3 дни след отзвучаване на симптомите или две отрицателни проби през 24 часа</a:t>
            </a:r>
          </a:p>
          <a:p>
            <a:pPr lvl="1"/>
            <a:endParaRPr lang="bg-BG" dirty="0" smtClean="0"/>
          </a:p>
          <a:p>
            <a:pPr lvl="1">
              <a:buNone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1200</Words>
  <Application>Microsoft Office PowerPoint</Application>
  <PresentationFormat>Презентация на цял екран (16:9)</PresentationFormat>
  <Paragraphs>348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43</vt:i4>
      </vt:variant>
    </vt:vector>
  </HeadingPairs>
  <TitlesOfParts>
    <vt:vector size="44" baseType="lpstr">
      <vt:lpstr>Office тема</vt:lpstr>
      <vt:lpstr>COVID-19 - гледната точка на пулмолозите</vt:lpstr>
      <vt:lpstr>Corona virus disease 2019</vt:lpstr>
      <vt:lpstr>Структура</vt:lpstr>
      <vt:lpstr>Клинична картина</vt:lpstr>
      <vt:lpstr>Клинична картина</vt:lpstr>
      <vt:lpstr>Лабораторни отклонения</vt:lpstr>
      <vt:lpstr>Рентгенови изменения</vt:lpstr>
      <vt:lpstr>Диагноза</vt:lpstr>
      <vt:lpstr>Лечение</vt:lpstr>
      <vt:lpstr>Лечение</vt:lpstr>
      <vt:lpstr>Off lable – терапии в стадии на изпитване показали инвитро ефект </vt:lpstr>
      <vt:lpstr>Клиничен случай 1</vt:lpstr>
      <vt:lpstr>Статус</vt:lpstr>
      <vt:lpstr>Лабораторни тестове</vt:lpstr>
      <vt:lpstr>Рентгенография</vt:lpstr>
      <vt:lpstr>КТ ден 8</vt:lpstr>
      <vt:lpstr>КТ ден 8</vt:lpstr>
      <vt:lpstr>КТ ден 8</vt:lpstr>
      <vt:lpstr>Лечение</vt:lpstr>
      <vt:lpstr>Изход</vt:lpstr>
      <vt:lpstr>Клиничен случай 2</vt:lpstr>
      <vt:lpstr>Статус</vt:lpstr>
      <vt:lpstr>Лабораторни тестове</vt:lpstr>
      <vt:lpstr>Рентгенография</vt:lpstr>
      <vt:lpstr>КТ</vt:lpstr>
      <vt:lpstr>КТ</vt:lpstr>
      <vt:lpstr>КТ</vt:lpstr>
      <vt:lpstr>КТ</vt:lpstr>
      <vt:lpstr>КТ ден 1</vt:lpstr>
      <vt:lpstr>Лечение </vt:lpstr>
      <vt:lpstr>Изход</vt:lpstr>
      <vt:lpstr>Клиничен случай 3</vt:lpstr>
      <vt:lpstr>Статус</vt:lpstr>
      <vt:lpstr>Лабораторни тестове</vt:lpstr>
      <vt:lpstr>Рентгенография ден 1</vt:lpstr>
      <vt:lpstr>КТ</vt:lpstr>
      <vt:lpstr>КТ</vt:lpstr>
      <vt:lpstr>КТ ден 1</vt:lpstr>
      <vt:lpstr>КТ ден 1</vt:lpstr>
      <vt:lpstr>Лечение</vt:lpstr>
      <vt:lpstr>Изход</vt:lpstr>
      <vt:lpstr>Дискусия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User</cp:lastModifiedBy>
  <cp:revision>77</cp:revision>
  <dcterms:created xsi:type="dcterms:W3CDTF">2020-04-05T06:43:41Z</dcterms:created>
  <dcterms:modified xsi:type="dcterms:W3CDTF">2020-04-14T08:27:04Z</dcterms:modified>
</cp:coreProperties>
</file>