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8" r:id="rId5"/>
    <p:sldId id="269" r:id="rId6"/>
    <p:sldId id="270" r:id="rId7"/>
    <p:sldId id="271" r:id="rId8"/>
    <p:sldId id="272" r:id="rId9"/>
    <p:sldId id="288" r:id="rId10"/>
    <p:sldId id="260" r:id="rId11"/>
    <p:sldId id="262" r:id="rId12"/>
    <p:sldId id="263" r:id="rId13"/>
    <p:sldId id="266" r:id="rId14"/>
    <p:sldId id="264" r:id="rId15"/>
    <p:sldId id="265" r:id="rId16"/>
    <p:sldId id="287" r:id="rId17"/>
    <p:sldId id="285" r:id="rId18"/>
    <p:sldId id="286" r:id="rId19"/>
    <p:sldId id="273" r:id="rId20"/>
    <p:sldId id="274" r:id="rId21"/>
    <p:sldId id="275" r:id="rId22"/>
    <p:sldId id="267" r:id="rId23"/>
    <p:sldId id="276" r:id="rId24"/>
    <p:sldId id="280" r:id="rId25"/>
    <p:sldId id="281" r:id="rId26"/>
    <p:sldId id="277" r:id="rId27"/>
    <p:sldId id="278" r:id="rId28"/>
    <p:sldId id="282" r:id="rId29"/>
    <p:sldId id="283" r:id="rId30"/>
    <p:sldId id="284" r:id="rId31"/>
    <p:sldId id="289" r:id="rId32"/>
    <p:sldId id="290" r:id="rId33"/>
    <p:sldId id="291" r:id="rId34"/>
    <p:sldId id="279" r:id="rId3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E81865-56A8-493A-B342-6915D5784125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52BE27-92CD-4F71-95F3-4942016B2C42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132856"/>
            <a:ext cx="6172200" cy="1894362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Интензивно лечение при болни с ковид - 19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bg-BG" dirty="0" smtClean="0"/>
              <a:t>Д-р Ружа Генчева</a:t>
            </a:r>
          </a:p>
          <a:p>
            <a:r>
              <a:rPr lang="bg-BG" dirty="0" smtClean="0"/>
              <a:t>Медицински университет – Плевен,</a:t>
            </a:r>
          </a:p>
          <a:p>
            <a:r>
              <a:rPr lang="bg-BG" dirty="0" smtClean="0"/>
              <a:t>УМБАЛ „Д-р Георги Странски“</a:t>
            </a:r>
          </a:p>
          <a:p>
            <a:r>
              <a:rPr lang="bg-BG" dirty="0" smtClean="0"/>
              <a:t>Клиника по Анестезиология и интензивно лечение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7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2123728" y="107727"/>
            <a:ext cx="67687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latin typeface="Arial Black" panose="020B0A04020102020204" pitchFamily="34" charset="0"/>
              <a:cs typeface="Arial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 smtClean="0">
                <a:latin typeface="Times New Roman" pitchFamily="18" charset="0"/>
                <a:cs typeface="Times New Roman" pitchFamily="18" charset="0"/>
              </a:rPr>
              <a:t>ФАКУЛТЕТ „</a:t>
            </a:r>
            <a:r>
              <a:rPr lang="bg-BG" alt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  <a:r>
              <a:rPr lang="bg-BG" alt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 </a:t>
            </a:r>
            <a:r>
              <a:rPr lang="bg-B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ДИСТАНЦИОННО </a:t>
            </a:r>
            <a:r>
              <a:rPr lang="bg-B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bg-B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endParaRPr lang="bg-BG" altLang="en-US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endParaRPr lang="bg-BG" altLang="en-US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27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ЦИТОКИНОВА БУРЯ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dirty="0"/>
              <a:t>Повишената активация на имунните клетки води до усилена продукция и секреция на над 150 медиатори на имунния отговор или т.нар. цитокини. Когато тяхното количество в серума е огромно при т.нар. „цитокинова буря", те оказват системни ефекти върху целия организъм. Възникването на цитокиновата буря е по-добре проучено при </a:t>
            </a:r>
            <a:r>
              <a:rPr lang="bg-BG" dirty="0" smtClean="0"/>
              <a:t>вирусите, </a:t>
            </a:r>
            <a:r>
              <a:rPr lang="bg-BG" dirty="0"/>
              <a:t>причиняващи грип, ебола, други коронавируси. Смята се, че след като вирусът навлезе в клетките на гостоприемника и се размножи в голям брой, той трябва да напусне клетките и да зарази нови. </a:t>
            </a:r>
          </a:p>
        </p:txBody>
      </p:sp>
    </p:spTree>
    <p:extLst>
      <p:ext uri="{BB962C8B-B14F-4D97-AF65-F5344CB8AC3E}">
        <p14:creationId xmlns:p14="http://schemas.microsoft.com/office/powerpoint/2010/main" val="15090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ЦИТОКИНОВА БУРЯ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bg-BG" dirty="0"/>
              <a:t>Чрез пъпкуване или програмирана клетъчна смърт на човешките клетки се освобождават огромен брой вирусни частици, които отново активират имунните </a:t>
            </a:r>
            <a:r>
              <a:rPr lang="bg-BG" dirty="0" smtClean="0"/>
              <a:t>клетки</a:t>
            </a:r>
            <a:r>
              <a:rPr lang="bg-BG" dirty="0"/>
              <a:t>. Последните отделят цитокини, които още повече стимулират имунните клетки. Това е т.нар. положителна обратна връзка, и ако няма регулация на процеса, продукцията на цитокини и активацията на имунните клетки става некронтролируема. Така, опитвайки се да премахне вируса, имунната система може да увреди организма. Ако вирусното натоварване е голямо и имунитетът е силен, се предполага, че настъпва по-тежко локално възпаление и увреждане на клетките, което влошава още повече състоянието на болните. 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45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ЦИТОКИНОВА БУРЯ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dirty="0"/>
              <a:t>При това прекомерно образуване и освобождаване на цитокини и активиране на огромен брой имунни клетки, капацитетът на имунната система </a:t>
            </a:r>
            <a:r>
              <a:rPr lang="bg-BG" dirty="0" smtClean="0"/>
              <a:t>започва </a:t>
            </a:r>
            <a:r>
              <a:rPr lang="bg-BG" dirty="0"/>
              <a:t>се изчерпва. В същото време цитокините предизвикват симптоми като висока температура, зачервяване, подуване, силна умора и гадене, което може да бъде фатално в някои случаи. Цитокиновата буря е в основата на тежко </a:t>
            </a:r>
            <a:r>
              <a:rPr lang="bg-BG" dirty="0" smtClean="0"/>
              <a:t>протичане на </a:t>
            </a:r>
            <a:r>
              <a:rPr lang="bg-BG" dirty="0"/>
              <a:t>острия респираторен </a:t>
            </a:r>
            <a:r>
              <a:rPr lang="bg-BG" dirty="0" smtClean="0"/>
              <a:t>дистрес синдром </a:t>
            </a:r>
            <a:r>
              <a:rPr lang="bg-BG" dirty="0"/>
              <a:t>и полиорганната недостатъчност, но тя не е еквивалентна на тези състояния. </a:t>
            </a:r>
          </a:p>
        </p:txBody>
      </p:sp>
    </p:spTree>
    <p:extLst>
      <p:ext uri="{BB962C8B-B14F-4D97-AF65-F5344CB8AC3E}">
        <p14:creationId xmlns:p14="http://schemas.microsoft.com/office/powerpoint/2010/main" val="19748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616624" cy="6828722"/>
          </a:xfrm>
        </p:spPr>
      </p:pic>
    </p:spTree>
    <p:extLst>
      <p:ext uri="{BB962C8B-B14F-4D97-AF65-F5344CB8AC3E}">
        <p14:creationId xmlns:p14="http://schemas.microsoft.com/office/powerpoint/2010/main" val="23401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Последствия от цитокиновата </a:t>
            </a:r>
            <a:r>
              <a:rPr lang="bg-BG" b="1" dirty="0" smtClean="0"/>
              <a:t>буря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b="1" dirty="0" smtClean="0"/>
              <a:t>Апоптоза </a:t>
            </a:r>
            <a:r>
              <a:rPr lang="bg-BG" b="1" dirty="0"/>
              <a:t>на епителните и ендотелните клетки и нарушен пермеабилитет на съдовете</a:t>
            </a:r>
            <a:endParaRPr lang="bg-BG" dirty="0"/>
          </a:p>
          <a:p>
            <a:pPr algn="just"/>
            <a:r>
              <a:rPr lang="bg-BG" b="1" dirty="0"/>
              <a:t>Субоптимален отговор на Т-клетките</a:t>
            </a:r>
            <a:endParaRPr lang="bg-BG" dirty="0"/>
          </a:p>
          <a:p>
            <a:pPr algn="just"/>
            <a:r>
              <a:rPr lang="bg-BG" b="1" dirty="0"/>
              <a:t>Натрупване на алтернативно активирани макрофаги и нарушена тъканна хомеостаза</a:t>
            </a:r>
            <a:endParaRPr lang="bg-BG" dirty="0"/>
          </a:p>
          <a:p>
            <a:pPr algn="just"/>
            <a:r>
              <a:rPr lang="bg-BG" b="1" dirty="0"/>
              <a:t>Остър респираторен дистрес синдром (</a:t>
            </a:r>
            <a:r>
              <a:rPr lang="en-US" b="1" dirty="0"/>
              <a:t>ARDS</a:t>
            </a:r>
            <a:r>
              <a:rPr lang="bg-BG" b="1" dirty="0"/>
              <a:t>) </a:t>
            </a:r>
            <a:endParaRPr lang="bg-BG" dirty="0"/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27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480720" cy="6858000"/>
          </a:xfrm>
        </p:spPr>
      </p:pic>
    </p:spTree>
    <p:extLst>
      <p:ext uri="{BB962C8B-B14F-4D97-AF65-F5344CB8AC3E}">
        <p14:creationId xmlns:p14="http://schemas.microsoft.com/office/powerpoint/2010/main" val="29785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Остър </a:t>
            </a:r>
            <a:r>
              <a:rPr lang="bg-BG" dirty="0" smtClean="0"/>
              <a:t>респираторен </a:t>
            </a:r>
            <a:r>
              <a:rPr lang="bg-BG" dirty="0"/>
              <a:t>дистрес синдорм (</a:t>
            </a:r>
            <a:r>
              <a:rPr lang="en-US" dirty="0"/>
              <a:t>ARDS</a:t>
            </a:r>
            <a:r>
              <a:rPr lang="bg-BG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Клинична картина</a:t>
            </a:r>
            <a:endParaRPr lang="ru-RU" dirty="0"/>
          </a:p>
          <a:p>
            <a:pPr algn="just"/>
            <a:r>
              <a:rPr lang="ru-RU" dirty="0"/>
              <a:t>Около 50% от пациентите развиват синдрома в първите 24 часа от началното поражение. Първите клинични прояви </a:t>
            </a:r>
            <a:r>
              <a:rPr lang="ru-RU" dirty="0" smtClean="0"/>
              <a:t>са: </a:t>
            </a:r>
          </a:p>
          <a:p>
            <a:pPr lvl="1" algn="just"/>
            <a:r>
              <a:rPr lang="ru-RU" dirty="0" smtClean="0"/>
              <a:t>тахипнея</a:t>
            </a:r>
            <a:r>
              <a:rPr lang="ru-RU" dirty="0"/>
              <a:t>, </a:t>
            </a:r>
            <a:endParaRPr lang="ru-RU" dirty="0" smtClean="0"/>
          </a:p>
          <a:p>
            <a:pPr lvl="1" algn="just"/>
            <a:r>
              <a:rPr lang="ru-RU" dirty="0" smtClean="0"/>
              <a:t>диспнея</a:t>
            </a:r>
            <a:r>
              <a:rPr lang="ru-RU" dirty="0"/>
              <a:t>, </a:t>
            </a:r>
            <a:endParaRPr lang="ru-RU" dirty="0" smtClean="0"/>
          </a:p>
          <a:p>
            <a:pPr lvl="1" algn="just"/>
            <a:r>
              <a:rPr lang="ru-RU" dirty="0"/>
              <a:t>т</a:t>
            </a:r>
            <a:r>
              <a:rPr lang="ru-RU" dirty="0" smtClean="0"/>
              <a:t>ахикардия,</a:t>
            </a:r>
          </a:p>
          <a:p>
            <a:pPr lvl="1" algn="just"/>
            <a:r>
              <a:rPr lang="ru-RU" dirty="0" smtClean="0"/>
              <a:t>нормална аускултация</a:t>
            </a:r>
            <a:r>
              <a:rPr lang="ru-RU" dirty="0"/>
              <a:t>,</a:t>
            </a:r>
            <a:endParaRPr lang="ru-RU" dirty="0" smtClean="0"/>
          </a:p>
          <a:p>
            <a:pPr lvl="1" algn="just"/>
            <a:r>
              <a:rPr lang="ru-RU" dirty="0" smtClean="0"/>
              <a:t>ментални нарушения</a:t>
            </a:r>
            <a:r>
              <a:rPr lang="ru-RU" dirty="0"/>
              <a:t>,</a:t>
            </a:r>
            <a:endParaRPr lang="ru-RU" dirty="0" smtClean="0"/>
          </a:p>
          <a:p>
            <a:pPr lvl="1" algn="just"/>
            <a:r>
              <a:rPr lang="ru-RU" dirty="0" smtClean="0"/>
              <a:t>цианоза</a:t>
            </a:r>
            <a:r>
              <a:rPr lang="ru-RU" dirty="0"/>
              <a:t>, </a:t>
            </a:r>
            <a:endParaRPr lang="ru-RU" dirty="0" smtClean="0"/>
          </a:p>
          <a:p>
            <a:pPr lvl="1" algn="just"/>
            <a:r>
              <a:rPr lang="ru-RU" dirty="0" smtClean="0"/>
              <a:t>влажни хрипове, </a:t>
            </a:r>
          </a:p>
          <a:p>
            <a:pPr lvl="1" algn="just"/>
            <a:r>
              <a:rPr lang="ru-RU" dirty="0" smtClean="0"/>
              <a:t>белези </a:t>
            </a:r>
            <a:r>
              <a:rPr lang="ru-RU" dirty="0"/>
              <a:t>на консолидация. </a:t>
            </a:r>
            <a:endParaRPr lang="ru-RU" dirty="0" smtClean="0"/>
          </a:p>
          <a:p>
            <a:pPr lvl="1" algn="just"/>
            <a:r>
              <a:rPr lang="ru-RU" dirty="0" smtClean="0"/>
              <a:t>Хипоксемията - рефрактерна </a:t>
            </a:r>
            <a:r>
              <a:rPr lang="ru-RU" dirty="0"/>
              <a:t>на лечение с </a:t>
            </a:r>
            <a:r>
              <a:rPr lang="ru-RU" dirty="0" smtClean="0"/>
              <a:t>кислород,</a:t>
            </a:r>
          </a:p>
          <a:p>
            <a:pPr lvl="1" algn="just"/>
            <a:r>
              <a:rPr lang="ru-RU" dirty="0" smtClean="0"/>
              <a:t>Рентгенография </a:t>
            </a:r>
            <a:r>
              <a:rPr lang="ru-RU" dirty="0"/>
              <a:t>на бял </a:t>
            </a:r>
            <a:r>
              <a:rPr lang="ru-RU" dirty="0" smtClean="0"/>
              <a:t>дроб - двустранни инфилтрати.</a:t>
            </a:r>
            <a:endParaRPr lang="bg-BG" dirty="0" smtClean="0"/>
          </a:p>
          <a:p>
            <a:pPr marL="365760" lvl="1" indent="0" algn="just">
              <a:buNone/>
            </a:pPr>
            <a:r>
              <a:rPr lang="bg-BG" dirty="0" smtClean="0"/>
              <a:t>Развива се остра дихателна недостатъчност.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34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Остър респираторен дистрес синдорм (</a:t>
            </a:r>
            <a:r>
              <a:rPr lang="en-US" dirty="0" smtClean="0"/>
              <a:t>ARDS</a:t>
            </a:r>
            <a:r>
              <a:rPr lang="bg-BG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Патогенезата и патофизиологията на </a:t>
            </a:r>
            <a:r>
              <a:rPr lang="en-US" dirty="0" smtClean="0"/>
              <a:t>ARDS</a:t>
            </a:r>
            <a:r>
              <a:rPr lang="ru-RU" dirty="0" smtClean="0"/>
              <a:t> </a:t>
            </a:r>
            <a:r>
              <a:rPr lang="ru-RU" dirty="0"/>
              <a:t>е комплексна и не напълно изяснена. Основната характеристика на синдрома е нарушеният баланс на течностите в белия дроб с формиране на белодробен оток от некардиогенен </a:t>
            </a:r>
            <a:r>
              <a:rPr lang="ru-RU" dirty="0" smtClean="0"/>
              <a:t>произход. </a:t>
            </a:r>
            <a:r>
              <a:rPr lang="ru-RU" dirty="0"/>
              <a:t>Причина </a:t>
            </a:r>
            <a:r>
              <a:rPr lang="en-US" dirty="0" smtClean="0"/>
              <a:t>- </a:t>
            </a:r>
            <a:r>
              <a:rPr lang="ru-RU" dirty="0" smtClean="0"/>
              <a:t>нарушен </a:t>
            </a:r>
            <a:r>
              <a:rPr lang="ru-RU" dirty="0"/>
              <a:t>пермеабилитет на алвеолокапилярната мембрана в резултат на дифузни епителни и ендотелни поражения. По този начин всички директни или индиректни причинни </a:t>
            </a:r>
            <a:r>
              <a:rPr lang="ru-RU" dirty="0" smtClean="0"/>
              <a:t>фактори, </a:t>
            </a:r>
            <a:r>
              <a:rPr lang="ru-RU" dirty="0"/>
              <a:t>които са в състояние да увредят васкуларните ендотелни или алвеоларните епителни клетки, могат да причинят </a:t>
            </a:r>
            <a:r>
              <a:rPr lang="en-US" dirty="0" smtClean="0"/>
              <a:t>ARDS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92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Механизъм на клетъчни увреди при </a:t>
            </a:r>
            <a:r>
              <a:rPr lang="en-US" dirty="0" smtClean="0"/>
              <a:t>ARDS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dirty="0" smtClean="0"/>
              <a:t>Различните механизими на клетъчни увреди не са напълно изяснени. Смята се, че един от водещите е цитокин-медиираните възпалителни увреди:</a:t>
            </a:r>
          </a:p>
          <a:p>
            <a:pPr lvl="1" algn="just"/>
            <a:r>
              <a:rPr lang="ru-RU" dirty="0"/>
              <a:t>Разнообразни външни фактори могат да предизвикат </a:t>
            </a:r>
            <a:r>
              <a:rPr lang="ru-RU" dirty="0" smtClean="0"/>
              <a:t>генерализиран </a:t>
            </a:r>
            <a:r>
              <a:rPr lang="ru-RU" dirty="0"/>
              <a:t>възпалителен отговор. Под влияние на </a:t>
            </a:r>
            <a:r>
              <a:rPr lang="ru-RU" dirty="0" smtClean="0"/>
              <a:t>различни причини е </a:t>
            </a:r>
            <a:r>
              <a:rPr lang="ru-RU" dirty="0"/>
              <a:t>възможно да възникне системно възпаление с отделяне в кръвообръщението на голямо количество провъзпалителни цитокини и други активни субстанции и </a:t>
            </a:r>
            <a:r>
              <a:rPr lang="ru-RU" dirty="0" smtClean="0"/>
              <a:t>молекули (така описаната в предишните слайдове цитокинова буря).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22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Острият респираторен дистрес синдром </a:t>
            </a:r>
            <a:r>
              <a:rPr lang="ru-RU" dirty="0" smtClean="0"/>
              <a:t>(</a:t>
            </a:r>
            <a:r>
              <a:rPr lang="en-US" dirty="0" smtClean="0"/>
              <a:t>ARDS</a:t>
            </a:r>
            <a:r>
              <a:rPr lang="ru-RU" dirty="0" smtClean="0"/>
              <a:t>)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Т</a:t>
            </a:r>
            <a:r>
              <a:rPr lang="ru-RU" dirty="0" smtClean="0"/>
              <a:t>ежко</a:t>
            </a:r>
            <a:r>
              <a:rPr lang="ru-RU" dirty="0"/>
              <a:t>, </a:t>
            </a:r>
            <a:r>
              <a:rPr lang="ru-RU" dirty="0" smtClean="0"/>
              <a:t>живото застрашаващо </a:t>
            </a:r>
            <a:r>
              <a:rPr lang="ru-RU" dirty="0"/>
              <a:t>състояние, характеризиращо се с </a:t>
            </a:r>
            <a:r>
              <a:rPr lang="ru-RU" dirty="0" smtClean="0"/>
              <a:t>дифузно </a:t>
            </a:r>
            <a:r>
              <a:rPr lang="ru-RU" dirty="0"/>
              <a:t>засягане на белодробния паренхим. </a:t>
            </a:r>
            <a:r>
              <a:rPr lang="ru-RU" dirty="0" smtClean="0"/>
              <a:t>Представя </a:t>
            </a:r>
            <a:r>
              <a:rPr lang="ru-RU" dirty="0"/>
              <a:t>се със </a:t>
            </a:r>
            <a:r>
              <a:rPr lang="ru-RU" dirty="0" smtClean="0"/>
              <a:t>следните </a:t>
            </a:r>
            <a:r>
              <a:rPr lang="ru-RU" dirty="0"/>
              <a:t>характеристики: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Остра белодробна увреда с давност по-малко от 1 седмица с прогресиращ </a:t>
            </a:r>
            <a:r>
              <a:rPr lang="ru-RU" dirty="0" smtClean="0"/>
              <a:t>ход.</a:t>
            </a:r>
          </a:p>
          <a:p>
            <a:pPr algn="just"/>
            <a:r>
              <a:rPr lang="ru-RU" dirty="0" smtClean="0"/>
              <a:t>Двустранни </a:t>
            </a:r>
            <a:r>
              <a:rPr lang="ru-RU" dirty="0"/>
              <a:t>рентгенологични инфилтрати, </a:t>
            </a:r>
            <a:r>
              <a:rPr lang="ru-RU" dirty="0" smtClean="0"/>
              <a:t>които </a:t>
            </a:r>
            <a:r>
              <a:rPr lang="ru-RU" dirty="0"/>
              <a:t>не могат да се обяснят с друга белодробна </a:t>
            </a:r>
            <a:r>
              <a:rPr lang="ru-RU" dirty="0" smtClean="0"/>
              <a:t>патология </a:t>
            </a:r>
            <a:r>
              <a:rPr lang="ru-RU" dirty="0"/>
              <a:t>(напр. плеврален излив, пневмоторакс или нодули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Дихателна </a:t>
            </a:r>
            <a:r>
              <a:rPr lang="ru-RU" dirty="0"/>
              <a:t>недостатъчност (ДН), несвързана със сърдечна недостатъчност или обемно </a:t>
            </a:r>
            <a:r>
              <a:rPr lang="ru-RU" dirty="0" smtClean="0"/>
              <a:t>обременяване </a:t>
            </a:r>
            <a:r>
              <a:rPr lang="ru-RU" dirty="0"/>
              <a:t>с течности. </a:t>
            </a:r>
          </a:p>
          <a:p>
            <a:pPr algn="just"/>
            <a:r>
              <a:rPr lang="ru-RU" dirty="0" smtClean="0"/>
              <a:t>Понижено </a:t>
            </a:r>
            <a:r>
              <a:rPr lang="ru-RU" dirty="0"/>
              <a:t>артериално съотношение PaO2/FiO2 в три степени: </a:t>
            </a:r>
            <a:endParaRPr lang="ru-RU" dirty="0" smtClean="0"/>
          </a:p>
          <a:p>
            <a:pPr lvl="1" algn="just"/>
            <a:r>
              <a:rPr lang="ru-RU" dirty="0" smtClean="0"/>
              <a:t>лек </a:t>
            </a:r>
            <a:r>
              <a:rPr lang="en-US" dirty="0" smtClean="0"/>
              <a:t>ARDS</a:t>
            </a:r>
            <a:r>
              <a:rPr lang="ru-RU" dirty="0" smtClean="0"/>
              <a:t> </a:t>
            </a:r>
            <a:r>
              <a:rPr lang="ru-RU" dirty="0"/>
              <a:t>201 – 300 ммHg (≤ 39.9 kPa); </a:t>
            </a:r>
          </a:p>
          <a:p>
            <a:pPr lvl="1" algn="just"/>
            <a:r>
              <a:rPr lang="ru-RU" dirty="0" smtClean="0"/>
              <a:t>средно </a:t>
            </a:r>
            <a:r>
              <a:rPr lang="ru-RU" dirty="0"/>
              <a:t>тежък 101 – 200 ммHg (≤ 26.6 kPa); </a:t>
            </a:r>
            <a:endParaRPr lang="ru-RU" dirty="0" smtClean="0"/>
          </a:p>
          <a:p>
            <a:pPr lvl="1" algn="just"/>
            <a:r>
              <a:rPr lang="ru-RU" dirty="0" smtClean="0"/>
              <a:t>тежък </a:t>
            </a:r>
            <a:r>
              <a:rPr lang="en-US" dirty="0" smtClean="0"/>
              <a:t>ARDS</a:t>
            </a:r>
            <a:r>
              <a:rPr lang="ru-RU" dirty="0" smtClean="0"/>
              <a:t> </a:t>
            </a:r>
            <a:r>
              <a:rPr lang="ru-RU" dirty="0"/>
              <a:t>≤ 100 ммHg (≤ 13.3 kPa). </a:t>
            </a:r>
            <a:endParaRPr lang="ru-RU" dirty="0" smtClean="0"/>
          </a:p>
          <a:p>
            <a:pPr marL="365760" lvl="1" indent="0" algn="just">
              <a:buNone/>
            </a:pP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488668"/>
            <a:ext cx="39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/>
              <a:t>Берлински критерии”, приети през 2012 </a:t>
            </a:r>
            <a:r>
              <a:rPr lang="ru-RU" sz="1400" dirty="0" smtClean="0"/>
              <a:t>г.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11432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04664"/>
            <a:ext cx="6120680" cy="6069161"/>
          </a:xfrm>
        </p:spPr>
      </p:pic>
    </p:spTree>
    <p:extLst>
      <p:ext uri="{BB962C8B-B14F-4D97-AF65-F5344CB8AC3E}">
        <p14:creationId xmlns:p14="http://schemas.microsoft.com/office/powerpoint/2010/main" val="26232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4" y="1412776"/>
            <a:ext cx="7263310" cy="4557811"/>
          </a:xfrm>
        </p:spPr>
      </p:pic>
    </p:spTree>
    <p:extLst>
      <p:ext uri="{BB962C8B-B14F-4D97-AF65-F5344CB8AC3E}">
        <p14:creationId xmlns:p14="http://schemas.microsoft.com/office/powerpoint/2010/main" val="2710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Лечение на болни с КОВИД 19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3200" b="1" dirty="0" smtClean="0">
                <a:solidFill>
                  <a:srgbClr val="FF0000"/>
                </a:solidFill>
              </a:rPr>
              <a:t>ВСЕ ОЩЕ ЕТИОЛОГИЧНО ЛЕЧЕНИЕ НЯМА!!!</a:t>
            </a:r>
            <a:endParaRPr lang="bg-B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Антивирусно лечение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5007274"/>
              </p:ext>
            </p:extLst>
          </p:nvPr>
        </p:nvGraphicFramePr>
        <p:xfrm>
          <a:off x="755577" y="2420888"/>
          <a:ext cx="7056783" cy="2736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347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Медикамент </a:t>
                      </a:r>
                      <a:endParaRPr lang="bg-BG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Начин на приложение </a:t>
                      </a:r>
                      <a:endParaRPr lang="bg-BG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Доза </a:t>
                      </a:r>
                      <a:endParaRPr lang="bg-BG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06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852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483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Lopinavir/ritonavir 200мг/50мг (комбиниран препарат Kaletra) </a:t>
                      </a:r>
                      <a:endParaRPr lang="bg-BG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перорално </a:t>
                      </a:r>
                      <a:endParaRPr lang="bg-BG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2x2табл.дневно за 10 дни </a:t>
                      </a:r>
                      <a:endParaRPr lang="bg-BG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6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ПРОТИВОШОКОВО И ПРОТИВОХИПОКСЕМИЧНО ЛЕЧЕНИЕ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bg-BG" b="1" dirty="0"/>
              <a:t>Кортикостероиди при </a:t>
            </a:r>
            <a:r>
              <a:rPr lang="bg-BG" b="1" dirty="0" smtClean="0"/>
              <a:t>необходимост.</a:t>
            </a:r>
          </a:p>
          <a:p>
            <a:pPr algn="just"/>
            <a:r>
              <a:rPr lang="bg-BG" b="1" dirty="0"/>
              <a:t>Изкуствено чернодробно лечение за супресия на циткиновата </a:t>
            </a:r>
            <a:r>
              <a:rPr lang="bg-BG" b="1" dirty="0" smtClean="0"/>
              <a:t>каскада.</a:t>
            </a:r>
          </a:p>
          <a:p>
            <a:pPr algn="just"/>
            <a:r>
              <a:rPr lang="bg-BG" b="1" dirty="0"/>
              <a:t>Кислородна </a:t>
            </a:r>
            <a:r>
              <a:rPr lang="bg-BG" b="1" dirty="0" smtClean="0"/>
              <a:t>терапия.</a:t>
            </a:r>
          </a:p>
          <a:p>
            <a:pPr algn="just"/>
            <a:r>
              <a:rPr lang="bg-BG" b="1" dirty="0" smtClean="0"/>
              <a:t>Флуидна терапия.</a:t>
            </a:r>
          </a:p>
          <a:p>
            <a:pPr algn="just"/>
            <a:r>
              <a:rPr lang="bg-BG" b="1" dirty="0" smtClean="0"/>
              <a:t>Рационално приложение на антибиотици за превенция на вторичната инфекция.</a:t>
            </a:r>
          </a:p>
          <a:p>
            <a:pPr algn="just"/>
            <a:r>
              <a:rPr lang="bg-BG" b="1" dirty="0" smtClean="0"/>
              <a:t>Нутритивната поддръжка.</a:t>
            </a:r>
          </a:p>
          <a:p>
            <a:pPr algn="just"/>
            <a:r>
              <a:rPr lang="bg-BG" b="1" dirty="0" smtClean="0"/>
              <a:t>Приложение на ECMO (екстракорпорално мембранно оксигениране) за пациенти с covid-19 инфекция.</a:t>
            </a:r>
          </a:p>
          <a:p>
            <a:pPr algn="just"/>
            <a:r>
              <a:rPr lang="bg-BG" b="1" dirty="0" smtClean="0"/>
              <a:t>Рековалесцентна плазмена терапия при пациенти с covid-19. </a:t>
            </a:r>
          </a:p>
          <a:p>
            <a:pPr algn="just"/>
            <a:r>
              <a:rPr lang="bg-BG" b="1" dirty="0" smtClean="0"/>
              <a:t>Механична вентилация:</a:t>
            </a:r>
          </a:p>
          <a:p>
            <a:pPr lvl="1" algn="just"/>
            <a:r>
              <a:rPr lang="bg-BG" b="1" dirty="0"/>
              <a:t>Неинвазивна </a:t>
            </a:r>
            <a:r>
              <a:rPr lang="bg-BG" b="1" dirty="0" smtClean="0"/>
              <a:t>вентилация</a:t>
            </a:r>
          </a:p>
          <a:p>
            <a:pPr lvl="1" algn="just"/>
            <a:r>
              <a:rPr lang="bg-BG" b="1" dirty="0"/>
              <a:t>Инвазивна механична </a:t>
            </a:r>
            <a:r>
              <a:rPr lang="bg-BG" b="1" dirty="0" smtClean="0"/>
              <a:t>вентилация.</a:t>
            </a:r>
          </a:p>
          <a:p>
            <a:pPr marL="365760" lvl="1" indent="0" algn="just">
              <a:buNone/>
            </a:pPr>
            <a:endParaRPr lang="bg-BG" dirty="0"/>
          </a:p>
          <a:p>
            <a:pPr algn="just"/>
            <a:endParaRPr lang="bg-BG" b="1" dirty="0" smtClean="0"/>
          </a:p>
        </p:txBody>
      </p:sp>
    </p:spTree>
    <p:extLst>
      <p:ext uri="{BB962C8B-B14F-4D97-AF65-F5344CB8AC3E}">
        <p14:creationId xmlns:p14="http://schemas.microsoft.com/office/powerpoint/2010/main" val="29336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9" y="4869160"/>
            <a:ext cx="2736304" cy="1802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10098"/>
            <a:ext cx="3278259" cy="199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226"/>
            <a:ext cx="2767938" cy="2806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4608709"/>
            <a:ext cx="3041751" cy="2071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20604"/>
            <a:ext cx="3974571" cy="35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2" y="0"/>
            <a:ext cx="3598121" cy="2636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38683"/>
            <a:ext cx="3121152" cy="2078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11" y="2527579"/>
            <a:ext cx="4554562" cy="2211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150162" cy="25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Принципи на инвазивна вентилация при критично болни пациенти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bg-BG" dirty="0" smtClean="0"/>
              <a:t>Дихателен </a:t>
            </a:r>
            <a:r>
              <a:rPr lang="bg-BG" dirty="0"/>
              <a:t>обем на 4-8 ml/kg</a:t>
            </a:r>
            <a:r>
              <a:rPr lang="bg-BG" dirty="0" smtClean="0"/>
              <a:t>. </a:t>
            </a:r>
            <a:endParaRPr lang="bg-BG" dirty="0"/>
          </a:p>
          <a:p>
            <a:pPr algn="just"/>
            <a:r>
              <a:rPr lang="bg-BG" dirty="0" smtClean="0"/>
              <a:t>Налягане </a:t>
            </a:r>
            <a:r>
              <a:rPr lang="bg-BG" dirty="0"/>
              <a:t>на </a:t>
            </a:r>
            <a:r>
              <a:rPr lang="bg-BG" dirty="0" smtClean="0"/>
              <a:t>платото </a:t>
            </a:r>
            <a:r>
              <a:rPr lang="bg-BG" dirty="0"/>
              <a:t>&lt;30 cmH2O (1 cmH2O = 0.098 kPa) и ниво на налягането &lt;15 смH2О.</a:t>
            </a:r>
          </a:p>
          <a:p>
            <a:pPr algn="just"/>
            <a:r>
              <a:rPr lang="bg-BG" dirty="0" smtClean="0"/>
              <a:t>PEEP </a:t>
            </a:r>
            <a:r>
              <a:rPr lang="bg-BG" dirty="0"/>
              <a:t>според протокола на ARDS. При пациенти с умерен или тежък ARDS се препоръчва по-висок </a:t>
            </a:r>
            <a:r>
              <a:rPr lang="bg-BG" dirty="0" smtClean="0"/>
              <a:t>PEEP. </a:t>
            </a:r>
            <a:endParaRPr lang="bg-BG" dirty="0"/>
          </a:p>
          <a:p>
            <a:pPr algn="just"/>
            <a:r>
              <a:rPr lang="bg-BG" dirty="0" smtClean="0"/>
              <a:t>честота </a:t>
            </a:r>
            <a:r>
              <a:rPr lang="bg-BG" dirty="0"/>
              <a:t>на вентилация: 18-25 пъти в минута. Допуска се умерена хиперкапния. </a:t>
            </a:r>
            <a:endParaRPr lang="bg-BG" dirty="0" smtClean="0"/>
          </a:p>
          <a:p>
            <a:pPr algn="just"/>
            <a:r>
              <a:rPr lang="bg-BG" dirty="0" smtClean="0"/>
              <a:t>Седация</a:t>
            </a:r>
            <a:r>
              <a:rPr lang="bg-BG" dirty="0"/>
              <a:t>, обезболяване или </a:t>
            </a:r>
            <a:r>
              <a:rPr lang="bg-BG" dirty="0" smtClean="0"/>
              <a:t>мускулна релаксация </a:t>
            </a:r>
            <a:r>
              <a:rPr lang="bg-BG" dirty="0"/>
              <a:t>при </a:t>
            </a:r>
            <a:r>
              <a:rPr lang="bg-BG" dirty="0" smtClean="0"/>
              <a:t>необходимост.</a:t>
            </a:r>
            <a:r>
              <a:rPr lang="bg-BG" b="1" dirty="0"/>
              <a:t> </a:t>
            </a:r>
            <a:r>
              <a:rPr lang="bg-BG" dirty="0"/>
              <a:t>При пациенти с умерено-тежък ARDS (PaO2 / FiO2 &lt;150) не трябва да се използва рутинно невромускулната блокада чрез продължителна </a:t>
            </a:r>
            <a:r>
              <a:rPr lang="bg-BG" dirty="0" smtClean="0"/>
              <a:t>инфузия.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54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Принципи на инвазивна вентилация при критично болни пациенти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bg-BG" b="1" dirty="0"/>
              <a:t>Вентилация в позиция по </a:t>
            </a:r>
            <a:r>
              <a:rPr lang="bg-BG" b="1" dirty="0" smtClean="0"/>
              <a:t>корем</a:t>
            </a:r>
          </a:p>
          <a:p>
            <a:pPr algn="just"/>
            <a:r>
              <a:rPr lang="bg-BG" dirty="0" smtClean="0"/>
              <a:t>Тази </a:t>
            </a:r>
            <a:r>
              <a:rPr lang="bg-BG" dirty="0"/>
              <a:t>позиция </a:t>
            </a:r>
            <a:r>
              <a:rPr lang="bg-BG" dirty="0" smtClean="0"/>
              <a:t>подобрява </a:t>
            </a:r>
            <a:r>
              <a:rPr lang="bg-BG" dirty="0"/>
              <a:t>оксигенацията и белодробната механика. Тя се препоръчва като рутинна стратегия за пациенти с PaO2/FiO2&lt;150 mmHg или с очевидни </a:t>
            </a:r>
            <a:r>
              <a:rPr lang="bg-BG" dirty="0" smtClean="0"/>
              <a:t>. </a:t>
            </a:r>
            <a:r>
              <a:rPr lang="bg-BG" dirty="0"/>
              <a:t>Препоръчва се курса да е повече от 16 часа дневно. Тази </a:t>
            </a:r>
            <a:r>
              <a:rPr lang="bg-BG" dirty="0" smtClean="0"/>
              <a:t>позиция може </a:t>
            </a:r>
            <a:r>
              <a:rPr lang="bg-BG" dirty="0"/>
              <a:t>да бъде прекратена когато </a:t>
            </a:r>
            <a:r>
              <a:rPr lang="bg-BG" dirty="0" smtClean="0"/>
              <a:t>PaO2/FiO2 е по-голямо </a:t>
            </a:r>
            <a:r>
              <a:rPr lang="bg-BG" dirty="0"/>
              <a:t>от 150 mm Hg за повече от 4 часа в легнало положение. </a:t>
            </a:r>
            <a:r>
              <a:rPr lang="bg-BG" dirty="0" smtClean="0"/>
              <a:t>Тази позиция  </a:t>
            </a:r>
            <a:r>
              <a:rPr lang="bg-BG" dirty="0"/>
              <a:t>може да се опита и при пациенти, които не са били интубирани или нямат </a:t>
            </a:r>
            <a:r>
              <a:rPr lang="bg-BG" dirty="0" smtClean="0"/>
              <a:t>очевидни </a:t>
            </a:r>
            <a:r>
              <a:rPr lang="bg-BG" dirty="0"/>
              <a:t>дихателни смущения, но са с нарушена оксигенация или имат консолидация в белият дроб </a:t>
            </a:r>
            <a:r>
              <a:rPr lang="bg-BG" dirty="0" smtClean="0"/>
              <a:t>на </a:t>
            </a:r>
            <a:r>
              <a:rPr lang="bg-BG" dirty="0"/>
              <a:t>образните изследвания. Препоръчват се процедури за поне 4 часа всеки ден. Тя може да се прилага няколко пъти на ден в зависимост от ефектите и поносимостта. </a:t>
            </a:r>
          </a:p>
          <a:p>
            <a:pPr lvl="1" algn="just"/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8563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БЪДЕЩО ЛЕЧЕНИЕ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Хлорокин</a:t>
            </a:r>
            <a:r>
              <a:rPr lang="en-US" dirty="0" smtClean="0"/>
              <a:t>/</a:t>
            </a:r>
            <a:r>
              <a:rPr lang="bg-BG" dirty="0" smtClean="0"/>
              <a:t>хидроксихл</a:t>
            </a:r>
            <a:r>
              <a:rPr lang="en-US" dirty="0" smtClean="0"/>
              <a:t>o</a:t>
            </a:r>
            <a:r>
              <a:rPr lang="bg-BG" dirty="0" smtClean="0"/>
              <a:t>рокин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8" y="3429000"/>
            <a:ext cx="4955768" cy="27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Лопинавир/Ритонавир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0888"/>
            <a:ext cx="3993296" cy="43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Клинична класификация на заболелите от КОВИД 19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Леки случаи </a:t>
            </a:r>
            <a:r>
              <a:rPr lang="ru-RU" dirty="0" smtClean="0"/>
              <a:t>30%</a:t>
            </a:r>
          </a:p>
          <a:p>
            <a:r>
              <a:rPr lang="ru-RU" dirty="0" smtClean="0"/>
              <a:t>Умерено </a:t>
            </a:r>
            <a:r>
              <a:rPr lang="ru-RU" dirty="0"/>
              <a:t>усложнени случаи </a:t>
            </a:r>
            <a:r>
              <a:rPr lang="ru-RU" dirty="0" smtClean="0"/>
              <a:t>10%</a:t>
            </a:r>
          </a:p>
          <a:p>
            <a:r>
              <a:rPr lang="ru-RU" dirty="0" smtClean="0"/>
              <a:t>Тежки случаи 5%</a:t>
            </a:r>
          </a:p>
          <a:p>
            <a:r>
              <a:rPr lang="ru-RU" dirty="0" smtClean="0"/>
              <a:t>Критични случаи 5%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6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Ремдесивир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1" y="3356992"/>
            <a:ext cx="4868019" cy="3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Плазма от преболедували и излекувани с КОВИД 19 пациенти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85" y="3284984"/>
            <a:ext cx="4246430" cy="34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БЦЖ ваксина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47529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Ivermectin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Благодаря за вниманието</a:t>
            </a:r>
            <a:r>
              <a:rPr lang="en-US" dirty="0" smtClean="0"/>
              <a:t>!!!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2009" cy="4873625"/>
          </a:xfrm>
        </p:spPr>
      </p:pic>
    </p:spTree>
    <p:extLst>
      <p:ext uri="{BB962C8B-B14F-4D97-AF65-F5344CB8AC3E}">
        <p14:creationId xmlns:p14="http://schemas.microsoft.com/office/powerpoint/2010/main" val="7567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Тежки </a:t>
            </a:r>
            <a:r>
              <a:rPr lang="ru-RU" dirty="0" smtClean="0"/>
              <a:t>случаи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dirty="0"/>
              <a:t>Възрастни, които отговарят на някой от следните критерии: </a:t>
            </a:r>
            <a:endParaRPr lang="bg-BG" dirty="0" smtClean="0"/>
          </a:p>
          <a:p>
            <a:pPr lvl="1" algn="just"/>
            <a:r>
              <a:rPr lang="bg-BG" dirty="0" smtClean="0"/>
              <a:t>честота </a:t>
            </a:r>
            <a:r>
              <a:rPr lang="bg-BG" dirty="0"/>
              <a:t>на дишане повече или 30 вдишвания/мин; </a:t>
            </a:r>
            <a:endParaRPr lang="bg-BG" dirty="0" smtClean="0"/>
          </a:p>
          <a:p>
            <a:pPr lvl="1" algn="just"/>
            <a:r>
              <a:rPr lang="bg-BG" dirty="0" smtClean="0"/>
              <a:t>насищане </a:t>
            </a:r>
            <a:r>
              <a:rPr lang="bg-BG" dirty="0"/>
              <a:t>с кислород по-малко или 93% в състояние на покой; </a:t>
            </a:r>
            <a:endParaRPr lang="bg-BG" dirty="0" smtClean="0"/>
          </a:p>
          <a:p>
            <a:pPr lvl="1" algn="just"/>
            <a:r>
              <a:rPr lang="bg-BG" dirty="0" smtClean="0"/>
              <a:t>артериално </a:t>
            </a:r>
            <a:r>
              <a:rPr lang="bg-BG" dirty="0"/>
              <a:t>парциално налягане на кислород (PaO2)/концентрация на кислород (FiO) по-малко или равно на 300 mmHg. </a:t>
            </a:r>
            <a:endParaRPr lang="bg-BG" dirty="0" smtClean="0"/>
          </a:p>
          <a:p>
            <a:pPr lvl="1" algn="just"/>
            <a:r>
              <a:rPr lang="bg-BG" dirty="0" smtClean="0"/>
              <a:t>Пациенти </a:t>
            </a:r>
            <a:r>
              <a:rPr lang="bg-BG" dirty="0"/>
              <a:t>с &gt; 50% прогресия на лезиите в рамките на 24 до 48 часа при образните изследвания на бял дроб трябва да се третират като тежки случаи.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513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Критични случаи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dirty="0"/>
              <a:t>Това са случаите, при които се наблюдават някои от следните критерии: </a:t>
            </a:r>
            <a:endParaRPr lang="bg-BG" dirty="0" smtClean="0"/>
          </a:p>
          <a:p>
            <a:pPr lvl="1" algn="just"/>
            <a:r>
              <a:rPr lang="bg-BG" dirty="0" smtClean="0"/>
              <a:t>възникване </a:t>
            </a:r>
            <a:r>
              <a:rPr lang="bg-BG" dirty="0"/>
              <a:t>на дихателна недостатъчност, изискваща механична вентилация; </a:t>
            </a:r>
            <a:endParaRPr lang="bg-BG" dirty="0" smtClean="0"/>
          </a:p>
          <a:p>
            <a:pPr lvl="1" algn="just"/>
            <a:r>
              <a:rPr lang="bg-BG" dirty="0" smtClean="0"/>
              <a:t>шок</a:t>
            </a:r>
            <a:r>
              <a:rPr lang="bg-BG" dirty="0"/>
              <a:t>; </a:t>
            </a:r>
            <a:endParaRPr lang="bg-BG" dirty="0" smtClean="0"/>
          </a:p>
          <a:p>
            <a:pPr lvl="1" algn="just"/>
            <a:r>
              <a:rPr lang="bg-BG" dirty="0" smtClean="0"/>
              <a:t>друга </a:t>
            </a:r>
            <a:r>
              <a:rPr lang="bg-BG" dirty="0"/>
              <a:t>органна недостатъчност, която изисква наблюдение и лечение в реанимационно отделение. </a:t>
            </a:r>
            <a:endParaRPr lang="bg-BG" dirty="0" smtClean="0"/>
          </a:p>
          <a:p>
            <a:pPr lvl="1" algn="just"/>
            <a:r>
              <a:rPr lang="bg-BG" dirty="0" smtClean="0"/>
              <a:t>Критичните </a:t>
            </a:r>
            <a:r>
              <a:rPr lang="bg-BG" dirty="0"/>
              <a:t>случаи са допълнително разделени на ранни, средни и късни етапи според </a:t>
            </a:r>
            <a:r>
              <a:rPr lang="bg-BG" dirty="0" smtClean="0"/>
              <a:t>индекса на </a:t>
            </a:r>
            <a:r>
              <a:rPr lang="bg-BG" dirty="0"/>
              <a:t>оксигенацията и състояние на дихателната система.</a:t>
            </a:r>
          </a:p>
        </p:txBody>
      </p:sp>
    </p:spTree>
    <p:extLst>
      <p:ext uri="{BB962C8B-B14F-4D97-AF65-F5344CB8AC3E}">
        <p14:creationId xmlns:p14="http://schemas.microsoft.com/office/powerpoint/2010/main" val="11072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ранен стадий: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dirty="0" smtClean="0"/>
              <a:t>100 </a:t>
            </a:r>
            <a:r>
              <a:rPr lang="bg-BG" dirty="0"/>
              <a:t>mmHg &lt; индекс на оксигенация &lt; l50 </a:t>
            </a:r>
            <a:r>
              <a:rPr lang="bg-BG" dirty="0" smtClean="0"/>
              <a:t>mmHg; </a:t>
            </a:r>
            <a:r>
              <a:rPr lang="bg-BG" dirty="0"/>
              <a:t>без друга органна недостатъчност </a:t>
            </a:r>
            <a:r>
              <a:rPr lang="bg-BG" dirty="0" smtClean="0"/>
              <a:t>освен белодробната</a:t>
            </a:r>
            <a:r>
              <a:rPr lang="bg-BG" dirty="0"/>
              <a:t>. Пациентът има голям шанс за възстановяване чрез активна антивирусна, антицитокинова  и </a:t>
            </a:r>
            <a:r>
              <a:rPr lang="bg-BG" dirty="0" smtClean="0"/>
              <a:t>поддържаща</a:t>
            </a:r>
            <a:r>
              <a:rPr lang="en-US" dirty="0" smtClean="0"/>
              <a:t> </a:t>
            </a:r>
            <a:r>
              <a:rPr lang="bg-BG" dirty="0" smtClean="0"/>
              <a:t>терапия</a:t>
            </a:r>
            <a:r>
              <a:rPr lang="bg-BG" dirty="0"/>
              <a:t>.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10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междинен стадий: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dirty="0" smtClean="0"/>
              <a:t>60 </a:t>
            </a:r>
            <a:r>
              <a:rPr lang="bg-BG" dirty="0"/>
              <a:t>mmHg &lt; индекс на оксигенация &lt; l00 </a:t>
            </a:r>
            <a:r>
              <a:rPr lang="bg-BG" dirty="0" smtClean="0"/>
              <a:t>mmHg, </a:t>
            </a:r>
            <a:r>
              <a:rPr lang="bg-BG" dirty="0"/>
              <a:t>може да бъде усложнен от </a:t>
            </a:r>
            <a:r>
              <a:rPr lang="bg-BG" dirty="0" smtClean="0"/>
              <a:t>лека или </a:t>
            </a:r>
            <a:r>
              <a:rPr lang="bg-BG" dirty="0"/>
              <a:t>умерена дисфункция на други органи.</a:t>
            </a:r>
          </a:p>
        </p:txBody>
      </p:sp>
    </p:spTree>
    <p:extLst>
      <p:ext uri="{BB962C8B-B14F-4D97-AF65-F5344CB8AC3E}">
        <p14:creationId xmlns:p14="http://schemas.microsoft.com/office/powerpoint/2010/main" val="35227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късен стадий: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dirty="0" smtClean="0"/>
              <a:t>индекс </a:t>
            </a:r>
            <a:r>
              <a:rPr lang="bg-BG" dirty="0"/>
              <a:t>на оксигенация &lt; 60 </a:t>
            </a:r>
            <a:r>
              <a:rPr lang="bg-BG" dirty="0" smtClean="0"/>
              <a:t>mmHg, </a:t>
            </a:r>
            <a:r>
              <a:rPr lang="bg-BG" dirty="0"/>
              <a:t>дифузна консолидация на двата бели дроба, което изисква използването на екстракорпорална оксигенация (ECMO), или недостатъчност на други жизненоважни органи. Рискът от смъртност значително се увеличава.</a:t>
            </a:r>
          </a:p>
        </p:txBody>
      </p:sp>
    </p:spTree>
    <p:extLst>
      <p:ext uri="{BB962C8B-B14F-4D97-AF65-F5344CB8AC3E}">
        <p14:creationId xmlns:p14="http://schemas.microsoft.com/office/powerpoint/2010/main" val="11880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g-BG" dirty="0" smtClean="0"/>
              <a:t>При тежките и критични случаи на заболели с КОВИД 19 се развива </a:t>
            </a:r>
            <a:r>
              <a:rPr lang="en-US" dirty="0" smtClean="0"/>
              <a:t>ARDS </a:t>
            </a:r>
            <a:r>
              <a:rPr lang="bg-BG" dirty="0" smtClean="0"/>
              <a:t>и остра хипоксемична  дихателна недостатъчност. Механизмът на развитие се обяснява с този на  „цитокинова буря“.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60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1310</TotalTime>
  <Words>1372</Words>
  <Application>Microsoft Office PowerPoint</Application>
  <PresentationFormat>Презентация на цял екран (4:3)</PresentationFormat>
  <Paragraphs>113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34</vt:i4>
      </vt:variant>
    </vt:vector>
  </HeadingPairs>
  <TitlesOfParts>
    <vt:vector size="35" baseType="lpstr">
      <vt:lpstr>Oriel</vt:lpstr>
      <vt:lpstr>Интензивно лечение при болни с ковид - 19</vt:lpstr>
      <vt:lpstr>Презентация на PowerPoint</vt:lpstr>
      <vt:lpstr>Клинична класификация на заболелите от КОВИД 19 </vt:lpstr>
      <vt:lpstr>Тежки случаи</vt:lpstr>
      <vt:lpstr>Критични случаи</vt:lpstr>
      <vt:lpstr>ранен стадий:</vt:lpstr>
      <vt:lpstr>междинен стадий:</vt:lpstr>
      <vt:lpstr>късен стадий:</vt:lpstr>
      <vt:lpstr>Презентация на PowerPoint</vt:lpstr>
      <vt:lpstr>ЦИТОКИНОВА БУРЯ</vt:lpstr>
      <vt:lpstr>ЦИТОКИНОВА БУРЯ</vt:lpstr>
      <vt:lpstr>ЦИТОКИНОВА БУРЯ</vt:lpstr>
      <vt:lpstr>Презентация на PowerPoint</vt:lpstr>
      <vt:lpstr>Последствия от цитокиновата буря </vt:lpstr>
      <vt:lpstr>Презентация на PowerPoint</vt:lpstr>
      <vt:lpstr>Остър респираторен дистрес синдорм (ARDS)</vt:lpstr>
      <vt:lpstr>Остър респираторен дистрес синдорм (ARDS)</vt:lpstr>
      <vt:lpstr>Механизъм на клетъчни увреди при ARDS </vt:lpstr>
      <vt:lpstr>Острият респираторен дистрес синдром (ARDS) </vt:lpstr>
      <vt:lpstr>Презентация на PowerPoint</vt:lpstr>
      <vt:lpstr>Лечение на болни с КОВИД 19</vt:lpstr>
      <vt:lpstr>Антивирусно лечение</vt:lpstr>
      <vt:lpstr>ПРОТИВОШОКОВО И ПРОТИВОХИПОКСЕМИЧНО ЛЕЧЕНИЕ</vt:lpstr>
      <vt:lpstr>Презентация на PowerPoint</vt:lpstr>
      <vt:lpstr>Презентация на PowerPoint</vt:lpstr>
      <vt:lpstr>Принципи на инвазивна вентилация при критично болни пациенти</vt:lpstr>
      <vt:lpstr>Принципи на инвазивна вентилация при критично болни пациенти</vt:lpstr>
      <vt:lpstr>БЪДЕЩО ЛЕЧЕНИЕ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Благодаря за вниманието!!!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Интензивно лечение при болни с ковид - 19</dc:title>
  <dc:creator>Ruja</dc:creator>
  <cp:lastModifiedBy>User</cp:lastModifiedBy>
  <cp:revision>33</cp:revision>
  <dcterms:created xsi:type="dcterms:W3CDTF">2020-04-08T11:10:24Z</dcterms:created>
  <dcterms:modified xsi:type="dcterms:W3CDTF">2020-04-14T08:21:52Z</dcterms:modified>
</cp:coreProperties>
</file>