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1"/>
    <p:sldMasterId id="2147484023" r:id="rId2"/>
  </p:sldMasterIdLst>
  <p:notesMasterIdLst>
    <p:notesMasterId r:id="rId83"/>
  </p:notesMasterIdLst>
  <p:handoutMasterIdLst>
    <p:handoutMasterId r:id="rId84"/>
  </p:handoutMasterIdLst>
  <p:sldIdLst>
    <p:sldId id="418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37" r:id="rId20"/>
    <p:sldId id="438" r:id="rId21"/>
    <p:sldId id="439" r:id="rId22"/>
    <p:sldId id="440" r:id="rId23"/>
    <p:sldId id="441" r:id="rId24"/>
    <p:sldId id="442" r:id="rId25"/>
    <p:sldId id="443" r:id="rId26"/>
    <p:sldId id="444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54" r:id="rId37"/>
    <p:sldId id="455" r:id="rId38"/>
    <p:sldId id="456" r:id="rId39"/>
    <p:sldId id="457" r:id="rId40"/>
    <p:sldId id="458" r:id="rId41"/>
    <p:sldId id="459" r:id="rId42"/>
    <p:sldId id="460" r:id="rId43"/>
    <p:sldId id="461" r:id="rId44"/>
    <p:sldId id="462" r:id="rId45"/>
    <p:sldId id="463" r:id="rId46"/>
    <p:sldId id="464" r:id="rId47"/>
    <p:sldId id="465" r:id="rId48"/>
    <p:sldId id="466" r:id="rId49"/>
    <p:sldId id="467" r:id="rId50"/>
    <p:sldId id="468" r:id="rId51"/>
    <p:sldId id="469" r:id="rId52"/>
    <p:sldId id="470" r:id="rId53"/>
    <p:sldId id="471" r:id="rId54"/>
    <p:sldId id="472" r:id="rId55"/>
    <p:sldId id="473" r:id="rId56"/>
    <p:sldId id="474" r:id="rId57"/>
    <p:sldId id="475" r:id="rId58"/>
    <p:sldId id="476" r:id="rId59"/>
    <p:sldId id="477" r:id="rId60"/>
    <p:sldId id="478" r:id="rId61"/>
    <p:sldId id="479" r:id="rId62"/>
    <p:sldId id="480" r:id="rId63"/>
    <p:sldId id="481" r:id="rId64"/>
    <p:sldId id="482" r:id="rId65"/>
    <p:sldId id="483" r:id="rId66"/>
    <p:sldId id="484" r:id="rId67"/>
    <p:sldId id="485" r:id="rId68"/>
    <p:sldId id="486" r:id="rId69"/>
    <p:sldId id="487" r:id="rId70"/>
    <p:sldId id="488" r:id="rId71"/>
    <p:sldId id="489" r:id="rId72"/>
    <p:sldId id="490" r:id="rId73"/>
    <p:sldId id="491" r:id="rId74"/>
    <p:sldId id="492" r:id="rId75"/>
    <p:sldId id="493" r:id="rId76"/>
    <p:sldId id="494" r:id="rId77"/>
    <p:sldId id="495" r:id="rId78"/>
    <p:sldId id="496" r:id="rId79"/>
    <p:sldId id="497" r:id="rId80"/>
    <p:sldId id="498" r:id="rId81"/>
    <p:sldId id="499" r:id="rId82"/>
  </p:sldIdLst>
  <p:sldSz cx="9144000" cy="6858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  <a:srgbClr val="EFFC70"/>
    <a:srgbClr val="99FF66"/>
    <a:srgbClr val="FF5050"/>
    <a:srgbClr val="FAE2EC"/>
    <a:srgbClr val="CC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9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theme" Target="theme/theme1.xml"/><Relationship Id="rId61" Type="http://schemas.openxmlformats.org/officeDocument/2006/relationships/slide" Target="slides/slide59.xml"/><Relationship Id="rId82" Type="http://schemas.openxmlformats.org/officeDocument/2006/relationships/slide" Target="slides/slide8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961668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139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253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784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8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8883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8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44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6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83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38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54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014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pPr>
                <a:defRPr/>
              </a:pPr>
              <a:t>3/29/2020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pPr>
                <a:defRPr/>
              </a:pPr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r:id="rId4" imgW="4785480" imgH="4894560" progId="">
                  <p:embed/>
                </p:oleObj>
              </mc:Choice>
              <mc:Fallback>
                <p:oleObj r:id="rId4" imgW="4785480" imgH="489456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20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„МЕДИЦИНА“</a:t>
            </a:r>
            <a:endParaRPr lang="en-US" altLang="en-US" sz="2000" b="1" dirty="0" smtClean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20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Лекция №1</a:t>
            </a: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4233863" y="6038850"/>
            <a:ext cx="47069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</a:rPr>
              <a:t>Проф. Д-р Цеца Дойчинова</a:t>
            </a: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452927" y="2960688"/>
            <a:ext cx="77168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bg-BG" sz="2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Инфекция</a:t>
            </a:r>
            <a:r>
              <a:rPr lang="ru-RU" altLang="bg-BG" sz="2800" dirty="0">
                <a:solidFill>
                  <a:srgbClr val="C00000"/>
                </a:solidFill>
                <a:latin typeface="Arial Black" panose="020B0A04020102020204" pitchFamily="34" charset="0"/>
              </a:rPr>
              <a:t>, инфекциозен процес, инфекциозна болест.</a:t>
            </a:r>
            <a:endParaRPr lang="bg-BG" altLang="bg-BG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435975" cy="4641850"/>
          </a:xfrm>
        </p:spPr>
        <p:txBody>
          <a:bodyPr/>
          <a:lstStyle/>
          <a:p>
            <a:pPr algn="ctr">
              <a:buFontTx/>
              <a:buNone/>
            </a:pPr>
            <a:r>
              <a:rPr lang="bg-BG"/>
              <a:t>Инфекцията е състояние на заразеност, възникнало в резултат на исторически създадени антагонистични отношения между микро – и макроорганизма в условията на околната среда.</a:t>
            </a:r>
          </a:p>
          <a:p>
            <a:pPr>
              <a:buFontTx/>
              <a:buNone/>
            </a:pPr>
            <a:r>
              <a:rPr lang="bg-BG"/>
              <a:t>	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Инфекция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91512" cy="4568825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   </a:t>
            </a:r>
            <a:r>
              <a:rPr lang="bg-BG"/>
              <a:t>Не е правилно да се уеднаквява понятието инфекция с причинителя или самата инфекциозна болест (например „инфекцията” прониква в организма по въздушно-капков път или „инфекцията” е широко разпространена</a:t>
            </a:r>
            <a:r>
              <a:rPr lang="en-US"/>
              <a:t>)</a:t>
            </a:r>
            <a:r>
              <a:rPr lang="bg-BG"/>
              <a:t>.</a:t>
            </a:r>
          </a:p>
          <a:p>
            <a:pPr>
              <a:buFontTx/>
              <a:buNone/>
            </a:pPr>
            <a:r>
              <a:rPr lang="bg-BG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bg-BG" sz="2800" u="sng"/>
              <a:t>Видове инфекция</a:t>
            </a:r>
            <a:endParaRPr lang="bg-BG" sz="2800"/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	</a:t>
            </a:r>
            <a:r>
              <a:rPr lang="en-US" sz="2800"/>
              <a:t>    </a:t>
            </a:r>
            <a:r>
              <a:rPr lang="bg-BG" sz="2800"/>
              <a:t>А/ Според изразеността на клиничните прояви: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</a:t>
            </a:r>
            <a:r>
              <a:rPr lang="en-US" sz="2800">
                <a:cs typeface="Arial" pitchFamily="34" charset="0"/>
              </a:rPr>
              <a:t> </a:t>
            </a:r>
            <a:r>
              <a:rPr lang="bg-BG" sz="2800"/>
              <a:t>Манифестна инфекция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</a:t>
            </a:r>
            <a:r>
              <a:rPr lang="bg-BG" sz="2800"/>
              <a:t> Безсимптомна, субклинична (инапарентна) инфекция – появява се само имунен отговор – най-благоприятната форма на инфекция – болните стават имунни без да боледуват (ВХА, В, С, микоплазмози и други)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</a:t>
            </a:r>
            <a:r>
              <a:rPr lang="bg-BG" sz="2800"/>
              <a:t> Дремеща (криптогенна) инфекция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Инфекция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   </a:t>
            </a:r>
            <a:r>
              <a:rPr lang="bg-BG" sz="2800"/>
              <a:t>Б/ Според продължителността на пребиваване на инфекциозния причинител в организма и темпа на развитие на инфекцията в организма: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</a:t>
            </a:r>
            <a:r>
              <a:rPr lang="en-US" sz="2800">
                <a:cs typeface="Arial" pitchFamily="34" charset="0"/>
              </a:rPr>
              <a:t> </a:t>
            </a:r>
            <a:r>
              <a:rPr lang="bg-BG" sz="2800"/>
              <a:t>Остра инфекция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</a:t>
            </a:r>
            <a:r>
              <a:rPr lang="bg-BG" sz="2800"/>
              <a:t> Хронична (персистентна) инфекция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</a:t>
            </a:r>
            <a:r>
              <a:rPr lang="bg-BG" sz="2800"/>
              <a:t> Хронична манифестна – хроничен ВХВ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</a:t>
            </a:r>
            <a:r>
              <a:rPr lang="bg-BG" sz="2800"/>
              <a:t> Латентна – безсимптомна инфекция, при която липсва репродукция на вируса, например </a:t>
            </a:r>
            <a:r>
              <a:rPr lang="en-US" sz="2800"/>
              <a:t>VZV</a:t>
            </a:r>
            <a:endParaRPr lang="bg-BG" sz="2800"/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       </a:t>
            </a:r>
            <a:r>
              <a:rPr lang="bg-BG"/>
              <a:t>В/  По локализация на причинителя: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cs typeface="Arial" pitchFamily="34" charset="0"/>
              </a:rPr>
              <a:t>►</a:t>
            </a:r>
            <a:r>
              <a:rPr lang="bg-BG"/>
              <a:t> Огнищна инфекция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cs typeface="Arial" pitchFamily="34" charset="0"/>
              </a:rPr>
              <a:t>►</a:t>
            </a:r>
            <a:r>
              <a:rPr lang="bg-BG"/>
              <a:t>Генерализирана инфекция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</a:t>
            </a:r>
            <a:r>
              <a:rPr lang="bg-BG"/>
              <a:t>	Г/  В зависимост от източника на </a:t>
            </a:r>
            <a:r>
              <a:rPr lang="en-US"/>
              <a:t>     </a:t>
            </a:r>
            <a:r>
              <a:rPr lang="bg-BG"/>
              <a:t>заразата: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cs typeface="Arial" pitchFamily="34" charset="0"/>
              </a:rPr>
              <a:t>►</a:t>
            </a:r>
            <a:r>
              <a:rPr lang="bg-BG"/>
              <a:t> Екзогенна инфекция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cs typeface="Arial" pitchFamily="34" charset="0"/>
              </a:rPr>
              <a:t>►</a:t>
            </a:r>
            <a:r>
              <a:rPr lang="bg-BG"/>
              <a:t> Ендогенна инфекция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715250" cy="45688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       </a:t>
            </a:r>
            <a:r>
              <a:rPr lang="bg-BG" sz="2400"/>
              <a:t>Д/  Според броя на микроорганизмите: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Смесена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Вторична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Суперинфекция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 </a:t>
            </a:r>
            <a:r>
              <a:rPr lang="bg-BG" sz="2400"/>
              <a:t>Реинфекция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    </a:t>
            </a:r>
            <a:r>
              <a:rPr lang="bg-BG" sz="2400"/>
              <a:t>	Е/  Други термини: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Повторно заболяване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Решут (релапс)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Рецидив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Микст инфекция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>
                <a:cs typeface="Arial" pitchFamily="34" charset="0"/>
              </a:rPr>
              <a:t>►</a:t>
            </a:r>
            <a:r>
              <a:rPr lang="bg-BG" sz="2400"/>
              <a:t> ВБИ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	</a:t>
            </a:r>
            <a:r>
              <a:rPr lang="bg-BG" sz="2800"/>
              <a:t>Под инфекциозен процес се разбира всички динамично развиващи се имунологични, патофизиологични, биохимични, патоморфологични, клинични и оздравителни промени в макроорганизмите през време на взаимодействието им с микрорганизмите от момента на заразяването до пълното им оздравяване.</a:t>
            </a:r>
          </a:p>
          <a:p>
            <a:pPr>
              <a:buFontTx/>
              <a:buNone/>
            </a:pPr>
            <a:r>
              <a:rPr lang="bg-BG" sz="2800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/>
              <a:t>Инфекциозният процес протича спонтанно, като може да се развие напълно или да спре на различни нива. Може да се повлияе и от активната намеса на лекаря.</a:t>
            </a:r>
          </a:p>
          <a:p>
            <a:pPr>
              <a:buFontTx/>
              <a:buNone/>
            </a:pPr>
            <a:r>
              <a:rPr lang="bg-BG" sz="2800"/>
              <a:t>	Динамика в протичането на инфекциозния процес:</a:t>
            </a:r>
          </a:p>
          <a:p>
            <a:pPr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 sz="2800"/>
              <a:t> Огнищен тип</a:t>
            </a:r>
          </a:p>
          <a:p>
            <a:pPr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en-US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bg-BG" sz="2800"/>
              <a:t>Междинен тип</a:t>
            </a:r>
          </a:p>
          <a:p>
            <a:pPr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en-US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bg-BG" sz="2800"/>
              <a:t>Генерализиран тип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12875"/>
            <a:ext cx="8229600" cy="4525963"/>
          </a:xfrm>
        </p:spPr>
        <p:txBody>
          <a:bodyPr/>
          <a:lstStyle/>
          <a:p>
            <a:pPr marL="812800" indent="-812800" algn="ctr">
              <a:buFontTx/>
              <a:buNone/>
            </a:pPr>
            <a:r>
              <a:rPr lang="bg-BG" u="sng"/>
              <a:t>Роля на микроорганизмите в</a:t>
            </a:r>
            <a:r>
              <a:rPr lang="en-US" u="sng"/>
              <a:t> </a:t>
            </a:r>
            <a:r>
              <a:rPr lang="bg-BG" u="sng"/>
              <a:t>инфекцизния процес</a:t>
            </a:r>
            <a:endParaRPr lang="bg-BG"/>
          </a:p>
          <a:p>
            <a:pPr marL="812800" indent="-812800">
              <a:buFontTx/>
              <a:buNone/>
            </a:pPr>
            <a:r>
              <a:rPr lang="bg-BG">
                <a:cs typeface="Arial" pitchFamily="34" charset="0"/>
              </a:rPr>
              <a:t>◄</a:t>
            </a:r>
            <a:r>
              <a:rPr lang="bg-BG"/>
              <a:t>Свойства на етиологичния агент.</a:t>
            </a:r>
          </a:p>
          <a:p>
            <a:pPr marL="812800" indent="-812800">
              <a:buFontTx/>
              <a:buNone/>
            </a:pPr>
            <a:r>
              <a:rPr lang="bg-BG"/>
              <a:t>    </a:t>
            </a:r>
            <a:r>
              <a:rPr lang="bg-BG">
                <a:cs typeface="Arial" pitchFamily="34" charset="0"/>
              </a:rPr>
              <a:t>◘ </a:t>
            </a:r>
            <a:r>
              <a:rPr lang="bg-BG"/>
              <a:t>Инфекциозност</a:t>
            </a:r>
          </a:p>
          <a:p>
            <a:pPr marL="812800" indent="-812800">
              <a:buFontTx/>
              <a:buNone/>
            </a:pPr>
            <a:r>
              <a:rPr lang="bg-BG"/>
              <a:t>    </a:t>
            </a:r>
            <a:r>
              <a:rPr lang="bg-BG">
                <a:cs typeface="Arial" pitchFamily="34" charset="0"/>
              </a:rPr>
              <a:t>◘</a:t>
            </a:r>
            <a:r>
              <a:rPr lang="bg-BG"/>
              <a:t> Патогенност:</a:t>
            </a:r>
          </a:p>
          <a:p>
            <a:pPr marL="812800" indent="-812800">
              <a:buFontTx/>
              <a:buNone/>
            </a:pPr>
            <a:r>
              <a:rPr lang="bg-BG"/>
              <a:t>       А/ Безусловновни (класически) патогени – </a:t>
            </a:r>
            <a:r>
              <a:rPr lang="en-US"/>
              <a:t>tbc, </a:t>
            </a:r>
            <a:r>
              <a:rPr lang="bg-BG"/>
              <a:t>бяс, антракс,холера</a:t>
            </a:r>
          </a:p>
          <a:p>
            <a:pPr marL="812800" indent="-812800">
              <a:buFontTx/>
              <a:buNone/>
            </a:pPr>
            <a:r>
              <a:rPr lang="bg-BG"/>
              <a:t>       Б/ Условни патогени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1557338"/>
            <a:ext cx="7570787" cy="4568825"/>
          </a:xfrm>
        </p:spPr>
        <p:txBody>
          <a:bodyPr/>
          <a:lstStyle/>
          <a:p>
            <a:pPr>
              <a:buFontTx/>
              <a:buNone/>
            </a:pPr>
            <a:r>
              <a:rPr lang="bg-BG"/>
              <a:t>        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◘ </a:t>
            </a:r>
            <a:r>
              <a:rPr lang="bg-BG"/>
              <a:t>Вирулентност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◘ </a:t>
            </a:r>
            <a:r>
              <a:rPr lang="bg-BG"/>
              <a:t>Адхезивност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◘</a:t>
            </a:r>
            <a:r>
              <a:rPr lang="bg-BG"/>
              <a:t> Инвазивност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◘</a:t>
            </a:r>
            <a:r>
              <a:rPr lang="bg-BG"/>
              <a:t> Контагиозност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◘</a:t>
            </a:r>
            <a:r>
              <a:rPr lang="bg-BG"/>
              <a:t> Токсигенност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◘</a:t>
            </a:r>
            <a:r>
              <a:rPr lang="bg-BG"/>
              <a:t> Имуногенност</a:t>
            </a:r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Инфектология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/>
              <a:t>Сложните проблеми на инфекциите и инфекциозните болести се изучават от цяла система от науки, наречена инфектология (К. К. Елкин,  1973).</a:t>
            </a:r>
          </a:p>
          <a:p>
            <a:r>
              <a:rPr lang="bg-BG"/>
              <a:t>Инфектология – наука за заразните болести (от латински </a:t>
            </a:r>
            <a:r>
              <a:rPr lang="en-US"/>
              <a:t>infecto </a:t>
            </a:r>
            <a:r>
              <a:rPr lang="bg-BG"/>
              <a:t>–заразяване и </a:t>
            </a:r>
            <a:r>
              <a:rPr lang="en-US"/>
              <a:t>logos –</a:t>
            </a:r>
            <a:r>
              <a:rPr lang="bg-BG"/>
              <a:t> наука).</a:t>
            </a:r>
          </a:p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algn="ctr">
              <a:lnSpc>
                <a:spcPct val="80000"/>
              </a:lnSpc>
              <a:buFontTx/>
              <a:buNone/>
            </a:pPr>
            <a:r>
              <a:rPr lang="bg-BG" sz="2800" u="sng"/>
              <a:t>Фактори на патогенност на бактериите</a:t>
            </a:r>
            <a:endParaRPr lang="bg-BG" sz="2800"/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bg-BG" sz="2800"/>
              <a:t>1. Фактори  на  адхезията  (адхезини) – пили, липотейхоева киселина,</a:t>
            </a:r>
            <a:r>
              <a:rPr lang="en-US" sz="2800"/>
              <a:t>F </a:t>
            </a:r>
            <a:r>
              <a:rPr lang="bg-BG" sz="2800"/>
              <a:t>протеин</a:t>
            </a:r>
            <a:r>
              <a:rPr lang="en-US" sz="2800"/>
              <a:t>.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sz="2800"/>
              <a:t>2. </a:t>
            </a:r>
            <a:r>
              <a:rPr lang="bg-BG" sz="2800"/>
              <a:t>Фактори на инвазията.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bg-BG" sz="2800"/>
              <a:t>    А/ Улесняващи движението ресни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bg-BG" sz="2800"/>
              <a:t>    Б/ Ензимни  продукти   (хиалуронидаза,  фибринолизин,    стрептолизин, стрептокиназа, плазмокоагулаза, фосфолипаза С и други)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bg-BG" sz="2800"/>
              <a:t>    В/ Капсули</a:t>
            </a:r>
          </a:p>
          <a:p>
            <a:pPr marL="812800" indent="-812800">
              <a:lnSpc>
                <a:spcPct val="80000"/>
              </a:lnSpc>
              <a:buFontTx/>
              <a:buNone/>
            </a:pPr>
            <a:r>
              <a:rPr lang="bg-BG" sz="2800"/>
              <a:t>    Г/  Инфектираща доза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bg-BG"/>
              <a:t>3. Токсигенни фактори (токсини)</a:t>
            </a:r>
          </a:p>
          <a:p>
            <a:pPr>
              <a:buFontTx/>
              <a:buNone/>
            </a:pPr>
            <a:r>
              <a:rPr lang="bg-BG"/>
              <a:t>	    А/ Екзотоксини – </a:t>
            </a:r>
            <a:r>
              <a:rPr lang="en-US"/>
              <a:t>G (+)</a:t>
            </a:r>
            <a:endParaRPr lang="bg-BG"/>
          </a:p>
          <a:p>
            <a:pPr>
              <a:buFontTx/>
              <a:buNone/>
            </a:pPr>
            <a:r>
              <a:rPr lang="bg-BG"/>
              <a:t>	    Б/ Ендотоксини – </a:t>
            </a:r>
            <a:r>
              <a:rPr lang="en-US"/>
              <a:t>G (-)</a:t>
            </a:r>
          </a:p>
          <a:p>
            <a:pPr>
              <a:buFontTx/>
              <a:buNone/>
            </a:pPr>
            <a:r>
              <a:rPr lang="en-US"/>
              <a:t>	</a:t>
            </a:r>
            <a:r>
              <a:rPr lang="bg-BG"/>
              <a:t>    В/ Суперантигени</a:t>
            </a:r>
            <a:endParaRPr lang="en-US"/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en-US" sz="2800"/>
              <a:t>       </a:t>
            </a:r>
            <a:r>
              <a:rPr lang="bg-BG" sz="2800" u="sng"/>
              <a:t>Механизми на патогенност на вирусите</a:t>
            </a:r>
            <a:endParaRPr lang="bg-BG" sz="2800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► </a:t>
            </a:r>
            <a:r>
              <a:rPr lang="bg-BG" sz="2800"/>
              <a:t>Навлизане на вирусите в организма: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sz="2800"/>
              <a:t>    </a:t>
            </a:r>
            <a:r>
              <a:rPr lang="bg-BG" sz="2800">
                <a:cs typeface="Arial" pitchFamily="34" charset="0"/>
              </a:rPr>
              <a:t>♦</a:t>
            </a:r>
            <a:r>
              <a:rPr lang="bg-BG" sz="2800"/>
              <a:t> Адхезия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sz="2800"/>
              <a:t>    </a:t>
            </a:r>
            <a:r>
              <a:rPr lang="bg-BG" sz="2800">
                <a:cs typeface="Arial" pitchFamily="34" charset="0"/>
              </a:rPr>
              <a:t>♦</a:t>
            </a:r>
            <a:r>
              <a:rPr lang="bg-BG" sz="2800"/>
              <a:t> Репликация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   ♦</a:t>
            </a:r>
            <a:r>
              <a:rPr lang="bg-BG" sz="2800"/>
              <a:t> Увреждане на макроорганизма чрез: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sz="2800"/>
              <a:t>        - Директно цитопатично действие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-BG" sz="2800"/>
              <a:t>	  - Имунопатогенетични   механизми  –  чрез      активиране на каскадни системи в заразената клетка за индуциране на апоптоза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algn="ctr">
              <a:lnSpc>
                <a:spcPct val="90000"/>
              </a:lnSpc>
              <a:buFontTx/>
              <a:buNone/>
            </a:pPr>
            <a:r>
              <a:rPr lang="bg-BG" sz="2400" u="sng"/>
              <a:t>Роля на макроорганизма в инфекциознния процес</a:t>
            </a:r>
            <a:endParaRPr lang="bg-BG" sz="2400"/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400"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bg-BG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400"/>
              <a:t> Бариерни функции на кожата и лигавиците: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400"/>
              <a:t>       Секрети на жлезите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400"/>
              <a:t>       Ниско рН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400"/>
              <a:t>       Нормална микрофлора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400"/>
              <a:t>   </a:t>
            </a:r>
            <a:r>
              <a:rPr lang="bg-BG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40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bg-BG" sz="2400"/>
              <a:t>Клетъчни фактори на естествената резистентност.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400"/>
              <a:t>       Фагоцити и фагоцитоза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bg-BG" sz="2000"/>
              <a:t>      Неутрофили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bg-BG" sz="2000"/>
              <a:t>      Моноцити</a:t>
            </a:r>
          </a:p>
          <a:p>
            <a:pPr marL="1168400" lvl="1" indent="-711200">
              <a:lnSpc>
                <a:spcPct val="90000"/>
              </a:lnSpc>
              <a:buFontTx/>
              <a:buNone/>
            </a:pPr>
            <a:r>
              <a:rPr lang="bg-BG" sz="2000"/>
              <a:t>      Макрофаги</a:t>
            </a:r>
            <a:endParaRPr lang="en-US" sz="2000"/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400"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bg-BG" sz="24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400"/>
              <a:t> </a:t>
            </a:r>
            <a:r>
              <a:rPr lang="en-US" sz="2400"/>
              <a:t>NK </a:t>
            </a:r>
            <a:r>
              <a:rPr lang="bg-BG" sz="2400"/>
              <a:t>клетки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algn="ctr">
              <a:lnSpc>
                <a:spcPct val="90000"/>
              </a:lnSpc>
              <a:buFontTx/>
              <a:buNone/>
            </a:pPr>
            <a:r>
              <a:rPr lang="bg-BG" sz="2800" u="sng"/>
              <a:t>Хуморални фактори на естествената резистентност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◄ </a:t>
            </a:r>
            <a:r>
              <a:rPr lang="bg-BG" sz="2800"/>
              <a:t>Комплемент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◄</a:t>
            </a:r>
            <a:r>
              <a:rPr lang="bg-BG" sz="2800"/>
              <a:t> Интерферони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◄</a:t>
            </a:r>
            <a:r>
              <a:rPr lang="bg-BG" sz="2800"/>
              <a:t> Цитокини</a:t>
            </a:r>
          </a:p>
          <a:p>
            <a:pPr marL="812800" indent="-812800" algn="ctr">
              <a:lnSpc>
                <a:spcPct val="90000"/>
              </a:lnSpc>
              <a:buFontTx/>
              <a:buNone/>
            </a:pPr>
            <a:r>
              <a:rPr lang="bg-BG" sz="2800" u="sng"/>
              <a:t>Възпалението – защитна реакция</a:t>
            </a:r>
            <a:r>
              <a:rPr lang="bg-BG" sz="2800"/>
              <a:t> 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        Ранен  защитен  механизъм на вродения имунитет. Участват простагландини, левкотриени, интерферони, острофазови белтъци.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algn="ctr">
              <a:lnSpc>
                <a:spcPct val="90000"/>
              </a:lnSpc>
              <a:buFontTx/>
              <a:buNone/>
            </a:pPr>
            <a:r>
              <a:rPr lang="bg-BG" sz="2800" u="sng"/>
              <a:t>Специфичен имунитет при инфекции: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А/ Клетки на имунния отговор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	     1. Т клетки:		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                 а) Ефекторни – Т</a:t>
            </a:r>
            <a:r>
              <a:rPr lang="en-US" sz="2800"/>
              <a:t>c </a:t>
            </a:r>
            <a:r>
              <a:rPr lang="bg-BG" sz="2800"/>
              <a:t>и Т</a:t>
            </a:r>
            <a:r>
              <a:rPr lang="en-US" sz="2800"/>
              <a:t>s </a:t>
            </a:r>
            <a:r>
              <a:rPr lang="bg-BG" sz="2800"/>
              <a:t> Т</a:t>
            </a:r>
            <a:r>
              <a:rPr lang="en-US" sz="2800"/>
              <a:t>Lg</a:t>
            </a:r>
            <a:endParaRPr lang="bg-BG" sz="2800"/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		        б) Регулаторни – Т</a:t>
            </a:r>
            <a:r>
              <a:rPr lang="en-US" sz="2800"/>
              <a:t>h</a:t>
            </a:r>
            <a:r>
              <a:rPr lang="bg-BG" sz="2800"/>
              <a:t>, Т</a:t>
            </a:r>
            <a:r>
              <a:rPr lang="en-US" sz="2800"/>
              <a:t>s</a:t>
            </a:r>
            <a:endParaRPr lang="bg-BG" sz="2800"/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             2. В клетки → </a:t>
            </a:r>
            <a:r>
              <a:rPr lang="en-US" sz="2800"/>
              <a:t>Pl →Ab</a:t>
            </a:r>
            <a:endParaRPr lang="bg-BG" sz="2800"/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	     3. Активирани макрофаги -   неимунокомпетентни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Инфекциозен процес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    Б/ Молекули на имунния отговор.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        1. Антитела – </a:t>
            </a:r>
            <a:r>
              <a:rPr lang="en-US" sz="2400"/>
              <a:t>IgM, G. A, E</a:t>
            </a:r>
            <a:endParaRPr lang="bg-BG" sz="2400"/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        2. Цитокини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	          а) От Мо и М</a:t>
            </a:r>
            <a:r>
              <a:rPr lang="en-US" sz="2400"/>
              <a:t>f → </a:t>
            </a:r>
            <a:r>
              <a:rPr lang="bg-BG" sz="2400"/>
              <a:t>монокини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              б) От </a:t>
            </a:r>
            <a:r>
              <a:rPr lang="en-US" sz="2400"/>
              <a:t>Lg – </a:t>
            </a:r>
            <a:r>
              <a:rPr lang="bg-BG" sz="2400"/>
              <a:t>лимфокини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	В/ Клетъчно-медииран имунен отговор – </a:t>
            </a:r>
            <a:r>
              <a:rPr lang="en-US" sz="2400"/>
              <a:t>INF δ – </a:t>
            </a:r>
            <a:r>
              <a:rPr lang="bg-BG" sz="2400"/>
              <a:t>най-         важен цитокин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	Г/ Хуморален имунен отговор – </a:t>
            </a:r>
            <a:r>
              <a:rPr lang="en-US" sz="2400"/>
              <a:t>IgG </a:t>
            </a:r>
            <a:r>
              <a:rPr lang="bg-BG" sz="2400"/>
              <a:t>основно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400"/>
              <a:t>	    При клетъчния</a:t>
            </a:r>
            <a:r>
              <a:rPr lang="en-US" sz="2400"/>
              <a:t> </a:t>
            </a:r>
            <a:r>
              <a:rPr lang="bg-BG" sz="2400"/>
              <a:t> и хуморалния имунен </a:t>
            </a:r>
            <a:r>
              <a:rPr lang="en-US" sz="2400"/>
              <a:t> </a:t>
            </a:r>
            <a:r>
              <a:rPr lang="bg-BG" sz="2400"/>
              <a:t>отговор участват</a:t>
            </a:r>
            <a:r>
              <a:rPr lang="en-US" sz="2400"/>
              <a:t>  </a:t>
            </a:r>
            <a:r>
              <a:rPr lang="bg-BG" sz="2400"/>
              <a:t>и </a:t>
            </a:r>
            <a:r>
              <a:rPr lang="en-US" sz="2400"/>
              <a:t> CD4 + CD25 + </a:t>
            </a:r>
            <a:r>
              <a:rPr lang="bg-BG" sz="2400"/>
              <a:t>регулаторни клетки,  които  осигуряват  образуването   на паметни Т клетки.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bg-BG"/>
              <a:t>   Понятието</a:t>
            </a:r>
            <a:r>
              <a:rPr lang="en-US"/>
              <a:t> </a:t>
            </a:r>
            <a:r>
              <a:rPr lang="bg-BG"/>
              <a:t> инфекциозна</a:t>
            </a:r>
            <a:r>
              <a:rPr lang="en-US"/>
              <a:t> </a:t>
            </a:r>
            <a:r>
              <a:rPr lang="bg-BG"/>
              <a:t> болест </a:t>
            </a:r>
            <a:r>
              <a:rPr lang="en-US"/>
              <a:t> </a:t>
            </a:r>
            <a:r>
              <a:rPr lang="bg-BG"/>
              <a:t>е</a:t>
            </a:r>
            <a:r>
              <a:rPr lang="en-US"/>
              <a:t> </a:t>
            </a:r>
            <a:r>
              <a:rPr lang="bg-BG"/>
              <a:t> предложено за първи път през 1838 г. от </a:t>
            </a:r>
            <a:r>
              <a:rPr lang="en-US"/>
              <a:t>Christoph Hufeland. </a:t>
            </a:r>
            <a:r>
              <a:rPr lang="bg-BG"/>
              <a:t>По своята същност инфекциозната болест е нозологично обособен инфекциозен процес.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48275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-BG"/>
              <a:t>Основава се на следните критерии: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1/ Строго определен причинител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2/ Повече или по-малко характерен  инкубационен период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3/ Периодичност и цикличност в протичането и появата на основните симптоми и синдроми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4/ Контагиозност и епидемичност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5/ Създаването на специфичен имунитет</a:t>
            </a:r>
          </a:p>
          <a:p>
            <a:pPr>
              <a:lnSpc>
                <a:spcPct val="90000"/>
              </a:lnSpc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302625" cy="4813300"/>
          </a:xfrm>
        </p:spPr>
        <p:txBody>
          <a:bodyPr/>
          <a:lstStyle/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 u="sng"/>
              <a:t>Периоди в протичането</a:t>
            </a:r>
            <a:endParaRPr lang="bg-BG" sz="2800"/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1/ Инкубационен период – минимален, среден, максимален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2/ Продромален период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3/ Период на основните признаци (разгар) на болестта – </a:t>
            </a:r>
            <a:r>
              <a:rPr lang="en-US" sz="2800"/>
              <a:t>stadium</a:t>
            </a:r>
            <a:r>
              <a:rPr lang="bg-BG" sz="2800"/>
              <a:t> </a:t>
            </a:r>
            <a:r>
              <a:rPr lang="en-US" sz="2800"/>
              <a:t>incrementi; stadium fastigii, acme; stadium decrementi</a:t>
            </a:r>
            <a:r>
              <a:rPr lang="bg-BG" sz="2800"/>
              <a:t>; общотоксични симптоми,основни водещи, патогномонични симптоми;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4/ Реконвалесцентен (възстановителен период)</a:t>
            </a:r>
          </a:p>
          <a:p>
            <a:pPr marL="812800" indent="-812800">
              <a:lnSpc>
                <a:spcPct val="90000"/>
              </a:lnSpc>
              <a:buFontTx/>
              <a:buNone/>
            </a:pPr>
            <a:r>
              <a:rPr lang="bg-BG" sz="2800"/>
              <a:t>5/ Резидуален период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Инфектология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</a:t>
            </a:r>
            <a:r>
              <a:rPr lang="bg-BG"/>
              <a:t>Инфектологията е наука, която изучава появата, разпространението, етиологията, патогенезата, клиничните прояви, лечението, епидемиологичните закономерности и профилактиката на заразните болести.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8002587" cy="4568825"/>
          </a:xfrm>
        </p:spPr>
        <p:txBody>
          <a:bodyPr/>
          <a:lstStyle/>
          <a:p>
            <a:pPr marL="812800" indent="-812800">
              <a:buFontTx/>
              <a:buNone/>
            </a:pPr>
            <a:r>
              <a:rPr lang="bg-BG" u="sng"/>
              <a:t>Клинични форми на инфекциозните        	болести</a:t>
            </a:r>
            <a:endParaRPr lang="bg-BG"/>
          </a:p>
          <a:p>
            <a:pPr marL="812800" indent="-812800">
              <a:buFontTx/>
              <a:buNone/>
            </a:pPr>
            <a:r>
              <a:rPr lang="bg-BG"/>
              <a:t>А/ Според изразеността на клиничните прояви:</a:t>
            </a:r>
          </a:p>
          <a:p>
            <a:pPr marL="812800" indent="-812800">
              <a:buFontTx/>
              <a:buNone/>
            </a:pPr>
            <a:r>
              <a:rPr lang="bg-BG"/>
              <a:t>    а) типични</a:t>
            </a:r>
          </a:p>
          <a:p>
            <a:pPr marL="812800" indent="-812800">
              <a:buFontTx/>
              <a:buNone/>
            </a:pPr>
            <a:r>
              <a:rPr lang="bg-BG"/>
              <a:t>    б) атипични</a:t>
            </a:r>
          </a:p>
          <a:p>
            <a:pPr marL="812800" indent="-812800">
              <a:buFontTx/>
              <a:buNone/>
            </a:pPr>
            <a:r>
              <a:rPr lang="bg-BG"/>
              <a:t>    в) абортивни</a:t>
            </a:r>
          </a:p>
          <a:p>
            <a:pPr marL="812800" indent="-812800">
              <a:buFontTx/>
              <a:buNone/>
            </a:pPr>
            <a:r>
              <a:rPr lang="bg-BG"/>
              <a:t>    г) субклинични (инапарентни)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931150" cy="4467225"/>
          </a:xfrm>
        </p:spPr>
        <p:txBody>
          <a:bodyPr/>
          <a:lstStyle/>
          <a:p>
            <a:pPr>
              <a:buFontTx/>
              <a:buNone/>
            </a:pPr>
            <a:r>
              <a:rPr lang="bg-BG"/>
              <a:t>А/ Според тежестта на клиничното протичане.</a:t>
            </a:r>
          </a:p>
          <a:p>
            <a:pPr>
              <a:buFontTx/>
              <a:buNone/>
            </a:pPr>
            <a:r>
              <a:rPr lang="bg-BG"/>
              <a:t>   а) леки</a:t>
            </a:r>
          </a:p>
          <a:p>
            <a:pPr>
              <a:buFontTx/>
              <a:buNone/>
            </a:pPr>
            <a:r>
              <a:rPr lang="bg-BG"/>
              <a:t>   б) средно-тежки</a:t>
            </a:r>
          </a:p>
          <a:p>
            <a:pPr>
              <a:buFontTx/>
              <a:buNone/>
            </a:pPr>
            <a:r>
              <a:rPr lang="bg-BG"/>
              <a:t>   в) тежки</a:t>
            </a:r>
          </a:p>
          <a:p>
            <a:pPr>
              <a:buFontTx/>
              <a:buNone/>
            </a:pPr>
            <a:r>
              <a:rPr lang="bg-BG"/>
              <a:t>   г) фулминантни (свръхостри)</a:t>
            </a:r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8229600" cy="4525963"/>
          </a:xfrm>
        </p:spPr>
        <p:txBody>
          <a:bodyPr/>
          <a:lstStyle/>
          <a:p>
            <a:pPr marL="812800" indent="-812800">
              <a:buFontTx/>
              <a:buNone/>
            </a:pPr>
            <a:r>
              <a:rPr lang="bg-BG"/>
              <a:t>В/ Според продължителността на боледуването:</a:t>
            </a:r>
          </a:p>
          <a:p>
            <a:pPr marL="812800" indent="-812800">
              <a:buFontTx/>
              <a:buNone/>
            </a:pPr>
            <a:r>
              <a:rPr lang="bg-BG"/>
              <a:t>       а) остри – до 45 дни</a:t>
            </a:r>
          </a:p>
          <a:p>
            <a:pPr marL="812800" indent="-812800">
              <a:buFontTx/>
              <a:buNone/>
            </a:pPr>
            <a:r>
              <a:rPr lang="bg-BG"/>
              <a:t>       б) затегнати – до 90 дни</a:t>
            </a:r>
          </a:p>
          <a:p>
            <a:pPr marL="812800" indent="-812800">
              <a:buFontTx/>
              <a:buNone/>
            </a:pPr>
            <a:r>
              <a:rPr lang="bg-BG"/>
              <a:t>       в) подостри – до 180 дни</a:t>
            </a:r>
          </a:p>
          <a:p>
            <a:pPr marL="812800" indent="-812800">
              <a:buFontTx/>
              <a:buNone/>
            </a:pPr>
            <a:r>
              <a:rPr lang="bg-BG"/>
              <a:t>       г)  хронични – над 180 дни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bg-BG"/>
              <a:t>Г/ Според начина на протичане:</a:t>
            </a:r>
          </a:p>
          <a:p>
            <a:pPr>
              <a:buFontTx/>
              <a:buNone/>
            </a:pPr>
            <a:r>
              <a:rPr lang="bg-BG"/>
              <a:t>     а) гладко (циклично)</a:t>
            </a:r>
          </a:p>
          <a:p>
            <a:pPr>
              <a:buFontTx/>
              <a:buNone/>
            </a:pPr>
            <a:r>
              <a:rPr lang="bg-BG"/>
              <a:t>     б) с усложнения</a:t>
            </a:r>
          </a:p>
          <a:p>
            <a:pPr>
              <a:buFontTx/>
              <a:buNone/>
            </a:pPr>
            <a:r>
              <a:rPr lang="bg-BG"/>
              <a:t>     в) с решути</a:t>
            </a:r>
          </a:p>
          <a:p>
            <a:pPr>
              <a:buFontTx/>
              <a:buNone/>
            </a:pPr>
            <a:r>
              <a:rPr lang="bg-BG"/>
              <a:t>     г) с рецидиви</a:t>
            </a:r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Инфекциозна болест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28775"/>
            <a:ext cx="7786687" cy="4467225"/>
          </a:xfrm>
        </p:spPr>
        <p:txBody>
          <a:bodyPr/>
          <a:lstStyle/>
          <a:p>
            <a:pPr>
              <a:buFontTx/>
              <a:buNone/>
            </a:pPr>
            <a:r>
              <a:rPr lang="bg-BG"/>
              <a:t>Д/ Според изхода:</a:t>
            </a:r>
          </a:p>
          <a:p>
            <a:pPr>
              <a:buFontTx/>
              <a:buNone/>
            </a:pPr>
            <a:r>
              <a:rPr lang="bg-BG"/>
              <a:t>     а) оздравяване</a:t>
            </a:r>
          </a:p>
          <a:p>
            <a:pPr>
              <a:buFontTx/>
              <a:buNone/>
            </a:pPr>
            <a:r>
              <a:rPr lang="bg-BG"/>
              <a:t>     б) хронифициране</a:t>
            </a:r>
          </a:p>
          <a:p>
            <a:pPr>
              <a:buFontTx/>
              <a:buNone/>
            </a:pPr>
            <a:r>
              <a:rPr lang="bg-BG"/>
              <a:t>     в) остатъчни явления</a:t>
            </a:r>
          </a:p>
          <a:p>
            <a:pPr>
              <a:buFontTx/>
              <a:buNone/>
            </a:pPr>
            <a:r>
              <a:rPr lang="bg-BG"/>
              <a:t>     г) смърт</a:t>
            </a:r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313"/>
            <a:ext cx="8686800" cy="4611687"/>
          </a:xfrm>
        </p:spPr>
        <p:txBody>
          <a:bodyPr/>
          <a:lstStyle/>
          <a:p>
            <a:pPr>
              <a:buFontTx/>
              <a:buNone/>
            </a:pPr>
            <a:r>
              <a:rPr lang="bg-BG"/>
              <a:t>       Токсоинфекциозният синдром е най-</a:t>
            </a:r>
          </a:p>
          <a:p>
            <a:pPr>
              <a:buFontTx/>
              <a:buNone/>
            </a:pPr>
            <a:r>
              <a:rPr lang="bg-BG"/>
              <a:t>       често срещаният синдром при инфек-</a:t>
            </a:r>
          </a:p>
          <a:p>
            <a:pPr>
              <a:buFontTx/>
              <a:buNone/>
            </a:pPr>
            <a:r>
              <a:rPr lang="bg-BG"/>
              <a:t>       циозните болести. Показва наличие</a:t>
            </a:r>
          </a:p>
          <a:p>
            <a:pPr>
              <a:buFontTx/>
              <a:buNone/>
            </a:pPr>
            <a:r>
              <a:rPr lang="bg-BG"/>
              <a:t>       на инфекциозен процес. Характери-</a:t>
            </a:r>
          </a:p>
          <a:p>
            <a:pPr>
              <a:buFontTx/>
              <a:buNone/>
            </a:pPr>
            <a:r>
              <a:rPr lang="bg-BG"/>
              <a:t>       зира се с втрисане, фебрилитет, гла-</a:t>
            </a:r>
          </a:p>
          <a:p>
            <a:pPr>
              <a:buFontTx/>
              <a:buNone/>
            </a:pPr>
            <a:r>
              <a:rPr lang="bg-BG"/>
              <a:t>       воболие, адинамия, миалгии, артрал-</a:t>
            </a:r>
          </a:p>
          <a:p>
            <a:pPr>
              <a:buFontTx/>
              <a:buNone/>
            </a:pPr>
            <a:r>
              <a:rPr lang="bg-BG"/>
              <a:t>       гии, гадене, повръщане и 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u="sng"/>
              <a:t>Патогенеза на ТИС</a:t>
            </a:r>
            <a:r>
              <a:rPr lang="bg-BG"/>
              <a:t>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ТИС е резултат от взаимодействието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между макроорганизма и патогенните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фактори на различните причинители.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Най-добре е проучена патогенезата 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ТИС при Грам /-/ бактериални инфекции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при които основен активатор е ендотоксинът (ЕТ).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bg-BG"/>
              <a:t>- Ендотоксинът е липополизахариден ком плекс (</a:t>
            </a:r>
            <a:r>
              <a:rPr lang="en-US"/>
              <a:t>LPS</a:t>
            </a:r>
            <a:r>
              <a:rPr lang="bg-BG"/>
              <a:t>)</a:t>
            </a:r>
          </a:p>
          <a:p>
            <a:pPr>
              <a:buFontTx/>
              <a:buNone/>
            </a:pPr>
            <a:r>
              <a:rPr lang="bg-BG"/>
              <a:t>- Като компонент на външната мембрана</a:t>
            </a:r>
          </a:p>
          <a:p>
            <a:pPr>
              <a:buFontTx/>
              <a:buNone/>
            </a:pPr>
            <a:r>
              <a:rPr lang="bg-BG"/>
              <a:t>   </a:t>
            </a:r>
            <a:r>
              <a:rPr lang="en-US"/>
              <a:t>LPS</a:t>
            </a:r>
            <a:r>
              <a:rPr lang="bg-BG"/>
              <a:t> се освобождава при лизиране на Грам  /-/ бактерии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bg-BG"/>
              <a:t>Активираните клетки продуцират ендогенни медиатори на възпалението:</a:t>
            </a:r>
          </a:p>
          <a:p>
            <a:pPr>
              <a:buFontTx/>
              <a:buNone/>
            </a:pPr>
            <a:r>
              <a:rPr lang="bg-BG"/>
              <a:t>   -</a:t>
            </a:r>
            <a:r>
              <a:rPr lang="en-US"/>
              <a:t> IL -1, 2, 6, 8</a:t>
            </a:r>
          </a:p>
          <a:p>
            <a:pPr>
              <a:buFontTx/>
              <a:buNone/>
            </a:pPr>
            <a:r>
              <a:rPr lang="en-US"/>
              <a:t>   - TNF-</a:t>
            </a:r>
            <a:r>
              <a:rPr lang="el-GR">
                <a:cs typeface="Arial" pitchFamily="34" charset="0"/>
              </a:rPr>
              <a:t>α</a:t>
            </a:r>
            <a:endParaRPr lang="en-US">
              <a:cs typeface="Arial" pitchFamily="34" charset="0"/>
            </a:endParaRPr>
          </a:p>
          <a:p>
            <a:pPr>
              <a:buFontTx/>
              <a:buNone/>
            </a:pPr>
            <a:r>
              <a:rPr lang="en-US">
                <a:cs typeface="Arial" pitchFamily="34" charset="0"/>
              </a:rPr>
              <a:t>   - IFN-</a:t>
            </a:r>
            <a:r>
              <a:rPr lang="el-GR">
                <a:cs typeface="Arial" pitchFamily="34" charset="0"/>
              </a:rPr>
              <a:t>γ</a:t>
            </a:r>
            <a:endParaRPr lang="en-US">
              <a:cs typeface="Arial" pitchFamily="34" charset="0"/>
            </a:endParaRPr>
          </a:p>
          <a:p>
            <a:pPr>
              <a:buFontTx/>
              <a:buNone/>
            </a:pPr>
            <a:r>
              <a:rPr lang="en-US">
                <a:cs typeface="Arial" pitchFamily="34" charset="0"/>
              </a:rPr>
              <a:t>   - NO</a:t>
            </a:r>
          </a:p>
          <a:p>
            <a:pPr>
              <a:buFontTx/>
              <a:buNone/>
            </a:pPr>
            <a:r>
              <a:rPr lang="en-US">
                <a:cs typeface="Arial" pitchFamily="34" charset="0"/>
              </a:rPr>
              <a:t>     </a:t>
            </a:r>
            <a:r>
              <a:rPr lang="en-US"/>
              <a:t>TNF </a:t>
            </a:r>
            <a:r>
              <a:rPr lang="bg-BG"/>
              <a:t>е главен ендогенен медиатор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3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cs typeface="Arial" pitchFamily="34" charset="0"/>
              </a:rPr>
              <a:t> </a:t>
            </a:r>
            <a:r>
              <a:rPr lang="en-US" sz="2800"/>
              <a:t>TNF</a:t>
            </a:r>
            <a:r>
              <a:rPr lang="bg-BG" sz="2800"/>
              <a:t> е първият цитокин, който се появява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в циркулацията. След него се появяват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</a:t>
            </a:r>
            <a:r>
              <a:rPr lang="en-US" sz="2800"/>
              <a:t>IL -1, 2, 6, </a:t>
            </a:r>
            <a:r>
              <a:rPr lang="bg-BG" sz="2800"/>
              <a:t>като </a:t>
            </a:r>
            <a:r>
              <a:rPr lang="en-US" sz="2800"/>
              <a:t>IL -1</a:t>
            </a:r>
            <a:r>
              <a:rPr lang="bg-BG" sz="2800"/>
              <a:t> и </a:t>
            </a:r>
            <a:r>
              <a:rPr lang="en-US" sz="2800"/>
              <a:t>TNF</a:t>
            </a:r>
            <a:r>
              <a:rPr lang="bg-BG" sz="2800"/>
              <a:t> се саморегули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рат и действат синергично. </a:t>
            </a:r>
            <a:r>
              <a:rPr lang="en-US" sz="2800"/>
              <a:t>TNF</a:t>
            </a:r>
            <a:r>
              <a:rPr lang="bg-BG" sz="2800"/>
              <a:t> се секре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тира от активирани макрофаги и поли-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морфонуклеари. Последните адхерират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към ендотелните клетки и проявяват ци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тотоксичен ефект с повишена капилярна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проницаемост.</a:t>
            </a:r>
            <a:endParaRPr lang="en-US" sz="2800"/>
          </a:p>
          <a:p>
            <a:pPr>
              <a:lnSpc>
                <a:spcPct val="90000"/>
              </a:lnSpc>
              <a:buFontTx/>
              <a:buNone/>
            </a:pPr>
            <a:endParaRPr lang="bg-BG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Инфектология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u="sng"/>
              <a:t>Предметът</a:t>
            </a:r>
            <a:r>
              <a:rPr lang="bg-BG"/>
              <a:t> на инфектологията е комплексното изучаване на заразниите болести.</a:t>
            </a:r>
          </a:p>
          <a:p>
            <a:r>
              <a:rPr lang="bg-BG"/>
              <a:t>Като интегрална наука тя включва в себе си микробиологията, вирусологията, имунологията, клиниката на заразните болести и епидемиологията.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/>
              <a:t>Друга голяма група бактериални токсини са </a:t>
            </a:r>
            <a:r>
              <a:rPr lang="bg-BG" b="1" u="sng"/>
              <a:t>екзотоксините –</a:t>
            </a:r>
            <a:r>
              <a:rPr lang="bg-BG"/>
              <a:t>продуцират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се предимно от Грам /+/ и някои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Грам /-/ микроорганизми. Биват: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</a:t>
            </a: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ентеротоксини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	</a:t>
            </a: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невротоксини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	</a:t>
            </a: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цитотоксини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b="1" u="sng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bg-BG" b="1" u="sng"/>
              <a:t>ТИС при вирусни инфекции </a:t>
            </a:r>
            <a:endParaRPr lang="bg-BG"/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► директно цитопатично действие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► индуциране на повишен синтез на 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     ендогенни медиатори на възпалението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Не се различава принципно от ТИС при</a:t>
            </a:r>
          </a:p>
          <a:p>
            <a:pPr>
              <a:buFontTx/>
              <a:buNone/>
            </a:pPr>
            <a:r>
              <a:rPr lang="bg-BG">
                <a:cs typeface="Arial" pitchFamily="34" charset="0"/>
              </a:rPr>
              <a:t>бактериалните инфекции.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r>
              <a:rPr lang="bg-BG" sz="3200"/>
              <a:t/>
            </a:r>
            <a:br>
              <a:rPr lang="bg-BG" sz="3200"/>
            </a:br>
            <a:r>
              <a:rPr lang="bg-BG" sz="3200" u="sng"/>
              <a:t>Токсоинфекциозен синдром (ТИС)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Клинична картина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адинамия, апатия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лесна умора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смущения в съня, сънливост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гадене, повръщане, анорексия, диария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тахикардия, хипотония до колапс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фебрилна реакция– основен компонент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8600"/>
            <a:ext cx="8218487" cy="1184275"/>
          </a:xfrm>
        </p:spPr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br>
              <a:rPr lang="bg-BG" sz="3200" b="1" u="sng"/>
            </a:br>
            <a:r>
              <a:rPr lang="bg-BG" sz="3200" b="1" u="sng"/>
              <a:t>Фебрилен синдром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терморегулаторен център в предния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дял на хипоталамуса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пирогени- субстанции, които индуцират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температурата и биват: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</a:t>
            </a:r>
            <a:r>
              <a:rPr lang="bg-BG" sz="2800">
                <a:cs typeface="Arial" pitchFamily="34" charset="0"/>
              </a:rPr>
              <a:t>♦ екзогенни- микробни продукти, токси-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      ни или самите патогени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	 ♦ ендогенни- </a:t>
            </a:r>
            <a:r>
              <a:rPr lang="en-US" sz="2800"/>
              <a:t>IL -1, 6, TNF-</a:t>
            </a:r>
            <a:r>
              <a:rPr lang="el-GR" sz="2800">
                <a:cs typeface="Arial" pitchFamily="34" charset="0"/>
              </a:rPr>
              <a:t>α</a:t>
            </a:r>
            <a:r>
              <a:rPr lang="bg-BG" sz="2800">
                <a:cs typeface="Arial" pitchFamily="34" charset="0"/>
              </a:rPr>
              <a:t>, </a:t>
            </a:r>
            <a:r>
              <a:rPr lang="en-US" sz="2800">
                <a:cs typeface="Arial" pitchFamily="34" charset="0"/>
              </a:rPr>
              <a:t>IFN-</a:t>
            </a:r>
            <a:r>
              <a:rPr lang="el-GR" sz="2800">
                <a:cs typeface="Arial" pitchFamily="34" charset="0"/>
              </a:rPr>
              <a:t>γ</a:t>
            </a:r>
            <a:endParaRPr lang="en-US" sz="2800"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екзогенни→ендогенни →биохимични промени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в хипоталамуса → повишаване на </a:t>
            </a:r>
            <a:r>
              <a:rPr lang="en-US" sz="2800">
                <a:cs typeface="Arial" pitchFamily="34" charset="0"/>
              </a:rPr>
              <a:t>t</a:t>
            </a:r>
            <a:r>
              <a:rPr lang="bg-BG" sz="2800">
                <a:cs typeface="Arial" pitchFamily="34" charset="0"/>
              </a:rPr>
              <a:t> праг (</a:t>
            </a:r>
            <a:r>
              <a:rPr lang="en-US" sz="2800">
                <a:cs typeface="Arial" pitchFamily="34" charset="0"/>
              </a:rPr>
              <a:t>set point</a:t>
            </a:r>
            <a:r>
              <a:rPr lang="bg-BG" sz="2800"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br>
              <a:rPr lang="bg-BG" sz="3200" b="1" u="sng"/>
            </a:br>
            <a:r>
              <a:rPr lang="bg-BG" sz="3200" b="1" u="sng"/>
              <a:t>Фебрилен синдром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Видове температурни криви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continua           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undulans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biundulans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recurrens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remitens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hectica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br>
              <a:rPr lang="bg-BG" sz="3200" b="1" u="sng"/>
            </a:br>
            <a:r>
              <a:rPr lang="bg-BG" sz="3200" b="1" u="sng"/>
              <a:t>Фебрилен синдром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Видове температурни криви</a:t>
            </a:r>
            <a:endParaRPr lang="en-US" b="1" u="sng"/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intermitens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inverse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irregularis</a:t>
            </a:r>
          </a:p>
          <a:p>
            <a:pPr>
              <a:buFont typeface="Wingdings" pitchFamily="2" charset="2"/>
              <a:buChar char="Ø"/>
            </a:pPr>
            <a:r>
              <a:rPr lang="en-US">
                <a:latin typeface=""/>
              </a:rPr>
              <a:t> Febris septica</a:t>
            </a:r>
          </a:p>
          <a:p>
            <a:pPr>
              <a:buFont typeface="Wingdings" pitchFamily="2" charset="2"/>
              <a:buChar char="Ø"/>
            </a:pPr>
            <a:endParaRPr lang="en-US">
              <a:latin typeface="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br>
              <a:rPr lang="bg-BG" sz="3200" b="1" u="sng"/>
            </a:br>
            <a:r>
              <a:rPr lang="bg-BG" sz="3200" b="1" u="sng"/>
              <a:t>Фебрилен синдром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bg-BG"/>
              <a:t>Според стойностите </a:t>
            </a:r>
            <a:r>
              <a:rPr lang="en-US" sz="3600">
                <a:cs typeface="Arial" pitchFamily="34" charset="0"/>
              </a:rPr>
              <a:t>t</a:t>
            </a:r>
            <a:r>
              <a:rPr lang="bg-BG" sz="3600">
                <a:cs typeface="Arial" pitchFamily="34" charset="0"/>
              </a:rPr>
              <a:t> бива:</a:t>
            </a:r>
          </a:p>
          <a:p>
            <a:pPr>
              <a:buFontTx/>
              <a:buChar char="-"/>
            </a:pPr>
            <a:r>
              <a:rPr lang="bg-BG" sz="3600">
                <a:cs typeface="Arial" pitchFamily="34" charset="0"/>
              </a:rPr>
              <a:t>субфебрилна</a:t>
            </a:r>
          </a:p>
          <a:p>
            <a:pPr>
              <a:buFontTx/>
              <a:buChar char="-"/>
            </a:pPr>
            <a:r>
              <a:rPr lang="bg-BG" sz="3600">
                <a:cs typeface="Arial" pitchFamily="34" charset="0"/>
              </a:rPr>
              <a:t>умерено висока</a:t>
            </a:r>
          </a:p>
          <a:p>
            <a:pPr>
              <a:buFontTx/>
              <a:buChar char="-"/>
            </a:pPr>
            <a:r>
              <a:rPr lang="bg-BG" sz="3600">
                <a:cs typeface="Arial" pitchFamily="34" charset="0"/>
              </a:rPr>
              <a:t>висока</a:t>
            </a:r>
          </a:p>
          <a:p>
            <a:pPr>
              <a:buFontTx/>
              <a:buChar char="-"/>
            </a:pPr>
            <a:r>
              <a:rPr lang="bg-BG" sz="3600">
                <a:cs typeface="Arial" pitchFamily="34" charset="0"/>
              </a:rPr>
              <a:t>хиперпиретична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  <a:br>
              <a:rPr lang="bg-BG" sz="3200" b="1" u="sng"/>
            </a:br>
            <a:r>
              <a:rPr lang="bg-BG" sz="3200" b="1" u="sng"/>
              <a:t>Фебрилен синдром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-BG" sz="2800" u="sng"/>
              <a:t>Стадии на фебрилната реакция: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- </a:t>
            </a:r>
            <a:r>
              <a:rPr lang="en-US" sz="2800"/>
              <a:t>stadium incrementi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- stadium fastigii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 - stadium decrementi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 u="sng"/>
              <a:t>Хронични температурни състояния: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- при инфекциозни болести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- при общи инфекции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- при неоплазми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- при автоимунни заболявания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b="1" u="sng"/>
              <a:t>Краниофарингеален синдром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bg-BG"/>
              <a:t>Включва: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1.Зачервено и набъбнало лице, като хипе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ремията може да обхване шията и гор-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ната 1/3 на гръдния кош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2.Инекция и оточност на конюнктивите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3.Зачервена и набъбнала лигавица на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устната кухина и назофаринкса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Краниофарингеален синдром</a:t>
            </a:r>
          </a:p>
          <a:p>
            <a:pPr algn="ctr">
              <a:buFontTx/>
              <a:buNone/>
            </a:pPr>
            <a:r>
              <a:rPr lang="bg-BG"/>
              <a:t>Патогенеза</a:t>
            </a:r>
          </a:p>
          <a:p>
            <a:pPr>
              <a:buFontTx/>
              <a:buNone/>
            </a:pPr>
            <a:r>
              <a:rPr lang="bg-BG"/>
              <a:t>Директно въздействие на токсичните суб</a:t>
            </a:r>
          </a:p>
          <a:p>
            <a:pPr>
              <a:buFontTx/>
              <a:buNone/>
            </a:pPr>
            <a:r>
              <a:rPr lang="bg-BG"/>
              <a:t>станции върху терморегулаторния цен-</a:t>
            </a:r>
          </a:p>
          <a:p>
            <a:pPr>
              <a:buFontTx/>
              <a:buNone/>
            </a:pPr>
            <a:r>
              <a:rPr lang="bg-BG"/>
              <a:t>тър в хипоталамуса и дразнене на гор-</a:t>
            </a:r>
          </a:p>
          <a:p>
            <a:pPr>
              <a:buFontTx/>
              <a:buNone/>
            </a:pPr>
            <a:r>
              <a:rPr lang="bg-BG"/>
              <a:t>ния шиен симпатикусов възел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Инфектология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/>
              <a:t>  </a:t>
            </a:r>
            <a:r>
              <a:rPr lang="en-US" u="sng"/>
              <a:t> </a:t>
            </a:r>
            <a:r>
              <a:rPr lang="bg-BG" u="sng"/>
              <a:t>Методологията</a:t>
            </a:r>
            <a:r>
              <a:rPr lang="bg-BG"/>
              <a:t> на инфектологията включва пет главни метода: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❢</a:t>
            </a:r>
            <a:r>
              <a:rPr lang="bg-BG"/>
              <a:t> Клиничен метод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❢</a:t>
            </a:r>
            <a:r>
              <a:rPr lang="bg-BG"/>
              <a:t> Лабораторно</a:t>
            </a:r>
            <a:r>
              <a:rPr lang="en-US"/>
              <a:t>-</a:t>
            </a:r>
            <a:r>
              <a:rPr lang="bg-BG"/>
              <a:t>диагностичен метод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❢</a:t>
            </a:r>
            <a:r>
              <a:rPr lang="bg-BG"/>
              <a:t> Епидемиологичен метод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❢</a:t>
            </a:r>
            <a:r>
              <a:rPr lang="bg-BG"/>
              <a:t> Терапевтичен метод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❢</a:t>
            </a:r>
            <a:r>
              <a:rPr lang="en-US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bg-BG"/>
              <a:t>Профилактика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sz="2800" b="1" u="sng"/>
              <a:t>Краниофарингеален синдром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bg-BG" sz="2800"/>
              <a:t>Среща се при: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лептоспирози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петнист тиф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хеморагични трески- КХТ, ХТБС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жълта треска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папатациева треска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грип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кърлежов енцефалит, чума</a:t>
            </a:r>
          </a:p>
          <a:p>
            <a:pPr>
              <a:lnSpc>
                <a:spcPct val="90000"/>
              </a:lnSpc>
              <a:buFontTx/>
              <a:buNone/>
            </a:pPr>
            <a:endParaRPr lang="bg-BG" sz="280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sz="2800" b="1" u="sng"/>
              <a:t>Ангинозен синдром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sz="2800"/>
              <a:t>Ango – </a:t>
            </a:r>
            <a:r>
              <a:rPr lang="bg-BG" sz="2800"/>
              <a:t>душа, притискам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sz="2800" u="sng"/>
              <a:t>Видове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Катарална ангина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Фоликуларна и лакунарна ангина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Псевдомембранозна ангина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Язвено-некротична ангина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Везикуларна (херпангина)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Едностранна ангина на </a:t>
            </a:r>
            <a:r>
              <a:rPr lang="en-US" sz="2800"/>
              <a:t>Plant-Vincent</a:t>
            </a:r>
            <a:endParaRPr lang="bg-BG" sz="280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bg-BG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sz="2800" b="1" u="sng"/>
              <a:t>Ангинозен синдром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sz="2800"/>
              <a:t>Ангина като основен симптом на 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bg-BG" sz="2800"/>
              <a:t>инфекциозната болест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Дифтерия на гърлото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Ангина при инфекциозна мононуклеоза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Скарлатинозна ангина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Херпангина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Листериозна ангжина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bg-BG" sz="2800"/>
              <a:t>Туларемийна ангина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229600" cy="4495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b="1" u="sng"/>
              <a:t>Обривен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Обривът е своеобразна реакция на кожа-та и лигавиците на въздействието на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причинителя или неговите токсични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продукти. Също и поради създадена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чувствителност към инфекциозните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агенти и при приемане на различни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медикаменти и хранителни продукти.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Обривен синдром</a:t>
            </a:r>
          </a:p>
          <a:p>
            <a:pPr algn="ctr">
              <a:buFontTx/>
              <a:buNone/>
            </a:pPr>
            <a:r>
              <a:rPr lang="bg-BG"/>
              <a:t>Морфологична характеристика</a:t>
            </a:r>
          </a:p>
          <a:p>
            <a:pPr algn="ctr">
              <a:buFontTx/>
              <a:buNone/>
            </a:pPr>
            <a:r>
              <a:rPr lang="bg-BG"/>
              <a:t>розеола; макула; папула; еритема;</a:t>
            </a:r>
          </a:p>
          <a:p>
            <a:pPr algn="ctr">
              <a:buFontTx/>
              <a:buNone/>
            </a:pPr>
            <a:r>
              <a:rPr lang="bg-BG"/>
              <a:t>везикула; пустула; уртика; гранулом;</a:t>
            </a:r>
          </a:p>
          <a:p>
            <a:pPr algn="ctr">
              <a:buFontTx/>
              <a:buNone/>
            </a:pPr>
            <a:r>
              <a:rPr lang="bg-BG"/>
              <a:t>петехия; суфузия; екхимоза</a:t>
            </a:r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91512" cy="4899025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bg-BG" b="1" u="sng"/>
              <a:t>Обривен синдром</a:t>
            </a:r>
          </a:p>
          <a:p>
            <a:pPr marL="609600" indent="-609600" algn="ctr">
              <a:buFontTx/>
              <a:buNone/>
            </a:pPr>
            <a:r>
              <a:rPr lang="bg-BG"/>
              <a:t>Особености при развитието на</a:t>
            </a:r>
          </a:p>
          <a:p>
            <a:pPr marL="609600" indent="-609600" algn="ctr">
              <a:buFontTx/>
              <a:buNone/>
            </a:pPr>
            <a:r>
              <a:rPr lang="bg-BG"/>
              <a:t>обривния синдром</a:t>
            </a:r>
          </a:p>
          <a:p>
            <a:pPr marL="609600" indent="-609600">
              <a:buFontTx/>
              <a:buAutoNum type="arabicPeriod"/>
            </a:pPr>
            <a:r>
              <a:rPr lang="bg-BG"/>
              <a:t>Време на поява на обрива</a:t>
            </a:r>
          </a:p>
          <a:p>
            <a:pPr marL="609600" indent="-609600">
              <a:buFontTx/>
              <a:buAutoNum type="arabicPeriod"/>
            </a:pPr>
            <a:r>
              <a:rPr lang="bg-BG"/>
              <a:t>Локализация на обрива</a:t>
            </a:r>
          </a:p>
          <a:p>
            <a:pPr marL="609600" indent="-609600">
              <a:buFontTx/>
              <a:buAutoNum type="arabicPeriod"/>
            </a:pPr>
            <a:r>
              <a:rPr lang="bg-BG"/>
              <a:t>Еволюция на обрива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362950" cy="4970462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bg-BG" b="1" u="sng"/>
              <a:t>Обривен синдром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000"/>
              <a:t>І. </a:t>
            </a:r>
            <a:r>
              <a:rPr lang="bg-BG" sz="2800"/>
              <a:t>Инфекциозни заболявания, протичащи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   с обривен синдром: морбили, рубеола,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   скарлатина, варицела, вариола, коремен тиф, V болест, VІ болест, Лаймска болест, менингококова инфекция, Марсилска треска, ЕСНО-екзантем( Бостонски)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ІІ. Инфекциозни болести с обривен синдром ка-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   то факултативен: инф.мононуклеоза, възвра-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   тен тиф, лептоспироза, туларемия, бруцелоза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800"/>
              <a:t>ІІІ. Медикаментозни и нутритивни обриви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bg-BG" sz="2000"/>
              <a:t>  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bg-BG" sz="2000"/>
          </a:p>
          <a:p>
            <a:pPr algn="ctr">
              <a:lnSpc>
                <a:spcPct val="80000"/>
              </a:lnSpc>
              <a:buFontTx/>
              <a:buNone/>
            </a:pPr>
            <a:endParaRPr lang="bg-BG" sz="2000" b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91512" cy="4899025"/>
          </a:xfrm>
        </p:spPr>
        <p:txBody>
          <a:bodyPr/>
          <a:lstStyle/>
          <a:p>
            <a:pPr algn="ctr">
              <a:buFontTx/>
              <a:buNone/>
            </a:pPr>
            <a:r>
              <a:rPr lang="bg-BG" b="1" u="sng"/>
              <a:t>Лимфонодуларен синдром</a:t>
            </a:r>
          </a:p>
          <a:p>
            <a:pPr>
              <a:buFontTx/>
              <a:buNone/>
            </a:pPr>
            <a:r>
              <a:rPr lang="bg-BG"/>
              <a:t>Лимфните възли заемат важно място в</a:t>
            </a:r>
          </a:p>
          <a:p>
            <a:pPr>
              <a:buFontTx/>
              <a:buNone/>
            </a:pPr>
            <a:r>
              <a:rPr lang="bg-BG"/>
              <a:t>защитните механизми на организма. Те </a:t>
            </a:r>
          </a:p>
          <a:p>
            <a:pPr>
              <a:buFontTx/>
              <a:buNone/>
            </a:pPr>
            <a:r>
              <a:rPr lang="bg-BG"/>
              <a:t>имат бариерни функции-ограничават по-</a:t>
            </a:r>
          </a:p>
          <a:p>
            <a:pPr>
              <a:buFontTx/>
              <a:buNone/>
            </a:pPr>
            <a:r>
              <a:rPr lang="bg-BG"/>
              <a:t>нататъшното разпространение на патоген</a:t>
            </a:r>
          </a:p>
          <a:p>
            <a:pPr>
              <a:buFontTx/>
              <a:buNone/>
            </a:pPr>
            <a:r>
              <a:rPr lang="bg-BG"/>
              <a:t>ните микроорганизми и техните токсини-</a:t>
            </a:r>
          </a:p>
          <a:p>
            <a:pPr>
              <a:buFontTx/>
              <a:buNone/>
            </a:pPr>
            <a:r>
              <a:rPr lang="bg-BG"/>
              <a:t>задържане, фагоцитоза, производство на</a:t>
            </a:r>
          </a:p>
          <a:p>
            <a:pPr>
              <a:buFontTx/>
              <a:buNone/>
            </a:pPr>
            <a:r>
              <a:rPr lang="bg-BG"/>
              <a:t>макрофаги.</a:t>
            </a:r>
          </a:p>
          <a:p>
            <a:pPr algn="ctr"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u="sng"/>
              <a:t>Лимфонодуларен синдром</a:t>
            </a:r>
          </a:p>
          <a:p>
            <a:pPr>
              <a:buFontTx/>
              <a:buNone/>
            </a:pPr>
            <a:r>
              <a:rPr lang="bg-BG"/>
              <a:t>Наличието на ретикулоендотелни клетки</a:t>
            </a:r>
          </a:p>
          <a:p>
            <a:pPr>
              <a:buFontTx/>
              <a:buNone/>
            </a:pPr>
            <a:r>
              <a:rPr lang="bg-BG"/>
              <a:t>в лимфните възли обуславя участието</a:t>
            </a:r>
          </a:p>
          <a:p>
            <a:pPr>
              <a:buFontTx/>
              <a:buNone/>
            </a:pPr>
            <a:r>
              <a:rPr lang="bg-BG"/>
              <a:t>им в патогенетичните механизми при</a:t>
            </a:r>
          </a:p>
          <a:p>
            <a:pPr>
              <a:buFontTx/>
              <a:buNone/>
            </a:pPr>
            <a:r>
              <a:rPr lang="bg-BG"/>
              <a:t>много вирусни и бактериални инфекции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u="sng"/>
              <a:t>Лимфонодуларен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І –Инфекциозни заболявания с региона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рен лимфонодулит: чума, туларемия, содоку, доброкачествена лимфорети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кулоза;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Като второстепенен синдром при: диф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терия, скарлатина, антракс, аденовирус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ни инфекции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Инфектология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     </a:t>
            </a:r>
            <a:r>
              <a:rPr lang="bg-BG" sz="2800" u="sng"/>
              <a:t>Основни задачи на инфектологията</a:t>
            </a:r>
          </a:p>
          <a:p>
            <a:pPr>
              <a:lnSpc>
                <a:spcPct val="80000"/>
              </a:lnSpc>
              <a:buFontTx/>
              <a:buNone/>
            </a:pPr>
            <a:endParaRPr lang="bg-BG" sz="2800" u="sng"/>
          </a:p>
          <a:p>
            <a:pPr>
              <a:lnSpc>
                <a:spcPct val="80000"/>
              </a:lnSpc>
            </a:pPr>
            <a:r>
              <a:rPr lang="bg-BG" sz="2800"/>
              <a:t>Да изучава етиологичната структура на заразните болести</a:t>
            </a:r>
            <a:endParaRPr lang="en-US" sz="2800"/>
          </a:p>
          <a:p>
            <a:pPr>
              <a:lnSpc>
                <a:spcPct val="80000"/>
              </a:lnSpc>
              <a:buFontTx/>
              <a:buNone/>
            </a:pPr>
            <a:endParaRPr lang="bg-BG" sz="2800"/>
          </a:p>
          <a:p>
            <a:pPr>
              <a:lnSpc>
                <a:spcPct val="80000"/>
              </a:lnSpc>
            </a:pPr>
            <a:r>
              <a:rPr lang="bg-BG" sz="2800"/>
              <a:t>Да изучава патогнезата и клиничните прояви на заразните болести</a:t>
            </a:r>
            <a:endParaRPr lang="en-US" sz="2800"/>
          </a:p>
          <a:p>
            <a:pPr>
              <a:lnSpc>
                <a:spcPct val="80000"/>
              </a:lnSpc>
            </a:pPr>
            <a:endParaRPr lang="bg-BG" sz="2800"/>
          </a:p>
          <a:p>
            <a:pPr>
              <a:lnSpc>
                <a:spcPct val="80000"/>
              </a:lnSpc>
            </a:pPr>
            <a:r>
              <a:rPr lang="bg-BG" sz="2800"/>
              <a:t>Да поставя  комплексна (етиологична, клинична, епидемиологична) диагноза на заразните болести</a:t>
            </a:r>
            <a:endParaRPr lang="en-US" sz="2800"/>
          </a:p>
          <a:p>
            <a:pPr>
              <a:lnSpc>
                <a:spcPct val="80000"/>
              </a:lnSpc>
            </a:pPr>
            <a:endParaRPr lang="bg-BG" sz="2800"/>
          </a:p>
          <a:p>
            <a:pPr>
              <a:lnSpc>
                <a:spcPct val="80000"/>
              </a:lnSpc>
            </a:pPr>
            <a:endParaRPr lang="bg-BG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u="sng"/>
              <a:t>Лимфонодуларен синдром</a:t>
            </a:r>
          </a:p>
          <a:p>
            <a:pPr>
              <a:buFontTx/>
              <a:buNone/>
            </a:pPr>
            <a:r>
              <a:rPr lang="bg-BG"/>
              <a:t>ІІ – генерализирана лимфонодулопатия</a:t>
            </a:r>
          </a:p>
          <a:p>
            <a:pPr>
              <a:buFontTx/>
              <a:buNone/>
            </a:pPr>
            <a:r>
              <a:rPr lang="bg-BG"/>
              <a:t>      като водещ синдром при: инф.моно-</a:t>
            </a:r>
          </a:p>
          <a:p>
            <a:pPr>
              <a:buFontTx/>
              <a:buNone/>
            </a:pPr>
            <a:r>
              <a:rPr lang="bg-BG"/>
              <a:t>      нуклеоза, рубеола, бруцелоза, листе</a:t>
            </a:r>
          </a:p>
          <a:p>
            <a:pPr>
              <a:buFontTx/>
              <a:buNone/>
            </a:pPr>
            <a:r>
              <a:rPr lang="bg-BG"/>
              <a:t>      риоза, токсоплазмоза, СПИН</a:t>
            </a:r>
          </a:p>
          <a:p>
            <a:pPr>
              <a:buFontTx/>
              <a:buNone/>
            </a:pPr>
            <a:r>
              <a:rPr lang="bg-BG"/>
              <a:t>      Като второстепенен симптом при: </a:t>
            </a:r>
          </a:p>
          <a:p>
            <a:pPr>
              <a:buFontTx/>
              <a:buNone/>
            </a:pPr>
            <a:r>
              <a:rPr lang="bg-BG"/>
              <a:t>      морбили, инф.лимфоцитоза, ЕСНО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4495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b="1" u="sng"/>
              <a:t>Диариен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Бактериални причинители: салмонели,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шигели, </a:t>
            </a:r>
            <a:r>
              <a:rPr lang="en-US"/>
              <a:t>E.coli, Y.enterocolitica, Campylo-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в</a:t>
            </a:r>
            <a:r>
              <a:rPr lang="en-US"/>
              <a:t>acter jejuni, </a:t>
            </a:r>
            <a:r>
              <a:rPr lang="bg-BG"/>
              <a:t>условно-патогенни, стафи-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лококи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Вирусни причинители: ротавируси, ноу-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ролк-вируси, астровируси, калицивируси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b="1" u="sng"/>
              <a:t>Иктеричен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І – Хемолитични жълтеници: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възвратен тиф, малария, грип, морби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ли, варицела, инф.мононуклеоза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ІІ – Паренхимни жълтеници: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 вирусни хепатити, лептоспирози, жъл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 та треска, възвратен тиф, скарлатина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ІІІ – Механични жълтеници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b="1" u="sng"/>
              <a:t>Хепатоспленомегален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І – Хепатомегалия: хиперемия, оток,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ексудация, мастна, липидна или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белтъчна инфилтрация, кръглоклетъч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на инфилтрация, хипертрофия, проли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ферация и хиперплазия на мезенхим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ните клетки(вкл. и Купферовите), раз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     растване на съединителна тъкан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Хепатоспленомегален синдром</a:t>
            </a:r>
          </a:p>
          <a:p>
            <a:pPr>
              <a:buFontTx/>
              <a:buNone/>
            </a:pPr>
            <a:r>
              <a:rPr lang="bg-BG"/>
              <a:t>ІІ - Спленомегалия: кръвонапълване,</a:t>
            </a:r>
          </a:p>
          <a:p>
            <a:pPr>
              <a:buFontTx/>
              <a:buNone/>
            </a:pPr>
            <a:r>
              <a:rPr lang="bg-BG"/>
              <a:t>     хиперплазия на пулпата, хипертрофия</a:t>
            </a:r>
          </a:p>
          <a:p>
            <a:pPr>
              <a:buFontTx/>
              <a:buNone/>
            </a:pPr>
            <a:r>
              <a:rPr lang="bg-BG"/>
              <a:t>     на ретикулоендотелните клетки, въз-</a:t>
            </a:r>
          </a:p>
          <a:p>
            <a:pPr>
              <a:buFontTx/>
              <a:buNone/>
            </a:pPr>
            <a:r>
              <a:rPr lang="bg-BG"/>
              <a:t>     палителни изменения (клетъчна ин-</a:t>
            </a:r>
          </a:p>
          <a:p>
            <a:pPr>
              <a:buFontTx/>
              <a:buNone/>
            </a:pPr>
            <a:r>
              <a:rPr lang="bg-BG"/>
              <a:t>     филтрация), белтъчен ексудат и раз-</a:t>
            </a:r>
          </a:p>
          <a:p>
            <a:pPr>
              <a:buFontTx/>
              <a:buNone/>
            </a:pPr>
            <a:r>
              <a:rPr lang="bg-BG"/>
              <a:t>     витие на съединителна тъкан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Хепатоспленомегален синдром</a:t>
            </a:r>
          </a:p>
          <a:p>
            <a:pPr>
              <a:buFontTx/>
              <a:buNone/>
            </a:pPr>
            <a:r>
              <a:rPr lang="bg-BG"/>
              <a:t>Заболявания с хепатоспленомегалия: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вирусни хепатити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инфекциозна мононуклеоза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коремен тиф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бруцелоза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листериоза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Хепатоспленомегален синдром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скарлатина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лептоспирози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възвратен и петнист тиф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жълта треска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паразитни заболявания: малария, 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кала-азар, амебиаза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b="1" u="sng"/>
              <a:t>Хеморагичен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Възникването на хеморагичния синдром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е свързано с патологични промени във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взаимодействието на три функционално-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структурни компонента: съдова стена,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кръвни клетки (преди всичко тромбоцити)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и плазмена ферментна система на съсир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/>
              <a:t>ването.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sz="2800" b="1" u="sng"/>
              <a:t>Хеморагичен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Тромбоцити: ангиотрофична и адхе-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 зивно-агрегационна функция; тромбо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 цитопения, тромбоцитопатия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Съдова лезия: директно увреждане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 на съдовата стена от етиологичния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 агент или косвено при засягане невро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 трофиката на съдовете с повишаване 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ea typeface="Arial Unicode MS" pitchFamily="34" charset="-128"/>
                <a:cs typeface="Arial Unicode MS" pitchFamily="34" charset="-128"/>
              </a:rPr>
              <a:t>     пермеабилитета им</a:t>
            </a:r>
          </a:p>
          <a:p>
            <a:pPr>
              <a:lnSpc>
                <a:spcPct val="90000"/>
              </a:lnSpc>
              <a:buFontTx/>
              <a:buNone/>
            </a:pPr>
            <a:endParaRPr lang="bg-BG" sz="280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b="1" u="sng"/>
              <a:t>Хеморагичен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Противосъсирваща система: синтез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 на противосъсирващи фактори в чер-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 ния дроб – фибриноген (ф.І), протром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 бин (ф.ІІ), преакцелерин (ф.V), прокон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 вертин (ф.VІІ), антихемофилен глобу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 лин В (ф.ІХ), факторът на Стюард-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 Прауер (ф.Х).</a:t>
            </a:r>
          </a:p>
          <a:p>
            <a:pPr>
              <a:lnSpc>
                <a:spcPct val="90000"/>
              </a:lnSpc>
              <a:buFontTx/>
              <a:buNone/>
            </a:pPr>
            <a:endParaRPr lang="bg-BG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Инфектология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800"/>
              <a:t>Да  провежда     ефикасно     етиологично,       патогенетично     и симптоматично лечение на заразните болести</a:t>
            </a:r>
            <a:endParaRPr lang="en-US" sz="2800"/>
          </a:p>
          <a:p>
            <a:pPr>
              <a:lnSpc>
                <a:spcPct val="90000"/>
              </a:lnSpc>
            </a:pPr>
            <a:endParaRPr lang="bg-BG" sz="2800"/>
          </a:p>
          <a:p>
            <a:pPr>
              <a:lnSpc>
                <a:spcPct val="90000"/>
              </a:lnSpc>
            </a:pPr>
            <a:r>
              <a:rPr lang="bg-BG" sz="2800"/>
              <a:t>Да   разработва   и   прилага    ефикасни    средства   и   методи    за профилактика на заразните болести</a:t>
            </a:r>
            <a:endParaRPr lang="en-US" sz="2800"/>
          </a:p>
          <a:p>
            <a:pPr>
              <a:lnSpc>
                <a:spcPct val="90000"/>
              </a:lnSpc>
            </a:pPr>
            <a:endParaRPr lang="bg-BG" sz="2800"/>
          </a:p>
          <a:p>
            <a:pPr>
              <a:lnSpc>
                <a:spcPct val="90000"/>
              </a:lnSpc>
            </a:pPr>
            <a:r>
              <a:rPr lang="bg-BG" sz="2800"/>
              <a:t>Да  разработва  и прилага ефикасни средства и методи за борба със заразните болести</a:t>
            </a:r>
          </a:p>
          <a:p>
            <a:pPr>
              <a:lnSpc>
                <a:spcPct val="90000"/>
              </a:lnSpc>
            </a:pPr>
            <a:endParaRPr lang="bg-BG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748712" cy="1143000"/>
          </a:xfrm>
        </p:spPr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Хеморагичен синдром</a:t>
            </a:r>
          </a:p>
          <a:p>
            <a:pPr>
              <a:buFontTx/>
              <a:buNone/>
            </a:pPr>
            <a:r>
              <a:rPr lang="bg-BG"/>
              <a:t>Инфекциозни заболявания с хеморагичен</a:t>
            </a:r>
          </a:p>
          <a:p>
            <a:pPr>
              <a:buFontTx/>
              <a:buNone/>
            </a:pPr>
            <a:r>
              <a:rPr lang="bg-BG"/>
              <a:t>синдром: КХТ, ХТБС, жълта треска, ХТ</a:t>
            </a:r>
          </a:p>
          <a:p>
            <a:pPr>
              <a:buFontTx/>
              <a:buNone/>
            </a:pPr>
            <a:r>
              <a:rPr lang="bg-BG"/>
              <a:t>Ебола, ХТ Денга, лептоспирози, петнист</a:t>
            </a:r>
          </a:p>
          <a:p>
            <a:pPr>
              <a:buFontTx/>
              <a:buNone/>
            </a:pPr>
            <a:r>
              <a:rPr lang="bg-BG"/>
              <a:t>тиф, ХТ Ласса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bg-BG" sz="2800" b="1" u="sng"/>
              <a:t>Менингеален синдром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 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температура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главоболие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повръщане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вратна ригидност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симтом на Брудзински – горен и долен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симптом на Керниг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симптом на Лесаж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✐</a:t>
            </a:r>
            <a:r>
              <a:rPr lang="bg-BG" sz="2800">
                <a:ea typeface="Arial Unicode MS" pitchFamily="34" charset="-128"/>
                <a:cs typeface="Arial Unicode MS" pitchFamily="34" charset="-128"/>
              </a:rPr>
              <a:t> ликворни промени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8229600" cy="1143000"/>
          </a:xfrm>
        </p:spPr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435975" cy="4538662"/>
          </a:xfrm>
        </p:spPr>
        <p:txBody>
          <a:bodyPr/>
          <a:lstStyle/>
          <a:p>
            <a:pPr algn="ctr">
              <a:buFontTx/>
              <a:buNone/>
            </a:pPr>
            <a:r>
              <a:rPr lang="bg-BG" b="1" u="sng"/>
              <a:t>Менингеален синдром</a:t>
            </a:r>
          </a:p>
          <a:p>
            <a:pPr>
              <a:buFontTx/>
              <a:buNone/>
            </a:pPr>
            <a:r>
              <a:rPr lang="bg-BG"/>
              <a:t>Среща се при: 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✍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първични бактериални менингити – ме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нингококов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✍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вторични бактериални менингити – пнев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мококов, стрептококов, стафилококов, 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хемуфилусен, колименингит и др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Менингеален синдром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✍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първичини вирусни менингити: коксаки,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ЕСНО, лимфоцитарен хориоменингит,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полиомиелит;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✍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вторични серозни менингити: пароти-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тен, туберкулозен, лептоспирозен, лис-</a:t>
            </a:r>
          </a:p>
          <a:p>
            <a:pPr>
              <a:buFontTx/>
              <a:buNone/>
            </a:pPr>
            <a:r>
              <a:rPr lang="bg-BG">
                <a:ea typeface="Arial Unicode MS" pitchFamily="34" charset="-128"/>
                <a:cs typeface="Arial Unicode MS" pitchFamily="34" charset="-128"/>
              </a:rPr>
              <a:t>    териозен, при туларемия и бруцелоза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47050" cy="4538662"/>
          </a:xfrm>
        </p:spPr>
        <p:txBody>
          <a:bodyPr/>
          <a:lstStyle/>
          <a:p>
            <a:pPr algn="ctr">
              <a:buFontTx/>
              <a:buNone/>
            </a:pPr>
            <a:r>
              <a:rPr lang="bg-BG" b="1" u="sng"/>
              <a:t>Енцефалитен синдром</a:t>
            </a:r>
          </a:p>
          <a:p>
            <a:pPr algn="ctr">
              <a:buFontTx/>
              <a:buNone/>
            </a:pPr>
            <a:r>
              <a:rPr lang="bg-BG"/>
              <a:t>Енцефалит–възпаление на главния мозък</a:t>
            </a:r>
          </a:p>
          <a:p>
            <a:pPr>
              <a:buFontTx/>
              <a:buNone/>
            </a:pPr>
            <a:r>
              <a:rPr lang="bg-BG"/>
              <a:t>Причинители-вируси, бактерии, рикетсии,</a:t>
            </a:r>
          </a:p>
          <a:p>
            <a:pPr>
              <a:buFontTx/>
              <a:buNone/>
            </a:pPr>
            <a:r>
              <a:rPr lang="bg-BG"/>
              <a:t>                       спирохети, паразити и др.</a:t>
            </a:r>
          </a:p>
          <a:p>
            <a:pPr>
              <a:buFontTx/>
              <a:buNone/>
            </a:pPr>
            <a:r>
              <a:rPr lang="bg-BG"/>
              <a:t>Вирусни енцефалити-първични и вторични</a:t>
            </a:r>
          </a:p>
          <a:p>
            <a:pPr algn="ctr"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Енцефалитен синдром</a:t>
            </a:r>
          </a:p>
          <a:p>
            <a:pPr>
              <a:buFontTx/>
              <a:buNone/>
            </a:pPr>
            <a:r>
              <a:rPr lang="bg-BG"/>
              <a:t>Първични вирусни енцефалити: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летаргичен енцефалит на Економо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японски енцефалит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кърлежов енцефалит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двувълнов енцефалит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бяс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Енцефалитен синдром</a:t>
            </a:r>
          </a:p>
          <a:p>
            <a:pPr>
              <a:buFontTx/>
              <a:buNone/>
            </a:pPr>
            <a:r>
              <a:rPr lang="bg-BG"/>
              <a:t>Вторични вирусни енцефалити: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грипни енцефалити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морбилозен енцефалит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варицелен енцефалит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рубеолен енцефалит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✒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енцефалит при инф. мононуклеоза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bg-BG" b="1" u="sng"/>
              <a:t>Енцефалитен синдром</a:t>
            </a:r>
          </a:p>
          <a:p>
            <a:pPr>
              <a:buFontTx/>
              <a:buNone/>
            </a:pPr>
            <a:r>
              <a:rPr lang="bg-BG"/>
              <a:t>Клинична картина:</a:t>
            </a:r>
          </a:p>
          <a:p>
            <a:pPr>
              <a:buFontTx/>
              <a:buNone/>
            </a:pPr>
            <a:r>
              <a:rPr lang="bg-BG"/>
              <a:t>І – промени в съзнанието: сомнолентност</a:t>
            </a:r>
          </a:p>
          <a:p>
            <a:pPr>
              <a:buFontTx/>
              <a:buNone/>
            </a:pPr>
            <a:r>
              <a:rPr lang="bg-BG"/>
              <a:t>     обнубилацио, сопор, кома, психомотор</a:t>
            </a:r>
          </a:p>
          <a:p>
            <a:pPr>
              <a:buFontTx/>
              <a:buNone/>
            </a:pPr>
            <a:r>
              <a:rPr lang="bg-BG"/>
              <a:t>     на възбуда, гърчове, зрителни и слухо</a:t>
            </a:r>
          </a:p>
          <a:p>
            <a:pPr>
              <a:buFontTx/>
              <a:buNone/>
            </a:pPr>
            <a:r>
              <a:rPr lang="bg-BG"/>
              <a:t>     ви халюцинации</a:t>
            </a:r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296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bg-BG" b="1" u="sng"/>
              <a:t>Енцефалитен синдром</a:t>
            </a:r>
          </a:p>
          <a:p>
            <a:pPr>
              <a:buFontTx/>
              <a:buNone/>
            </a:pPr>
            <a:r>
              <a:rPr lang="bg-BG"/>
              <a:t>ІІ – промени в неврологичния статус:</a:t>
            </a:r>
          </a:p>
          <a:p>
            <a:pPr>
              <a:buFontTx/>
              <a:buNone/>
            </a:pPr>
            <a:r>
              <a:rPr lang="bg-BG"/>
              <a:t>      парези и парализи на ЧМН, на пери-</a:t>
            </a:r>
          </a:p>
          <a:p>
            <a:pPr>
              <a:buFontTx/>
              <a:buNone/>
            </a:pPr>
            <a:r>
              <a:rPr lang="bg-BG"/>
              <a:t>      ферните нерви, патологични рефлек-</a:t>
            </a:r>
          </a:p>
          <a:p>
            <a:pPr>
              <a:buFontTx/>
              <a:buNone/>
            </a:pPr>
            <a:r>
              <a:rPr lang="bg-BG"/>
              <a:t>      си от гр. на Бабински,анизорефлексия</a:t>
            </a:r>
          </a:p>
          <a:p>
            <a:pPr>
              <a:buFontTx/>
              <a:buNone/>
            </a:pPr>
            <a:r>
              <a:rPr lang="bg-BG"/>
              <a:t>      булбарни прояви, сетивни смущения, </a:t>
            </a:r>
          </a:p>
          <a:p>
            <a:pPr>
              <a:buFontTx/>
              <a:buNone/>
            </a:pPr>
            <a:r>
              <a:rPr lang="bg-BG"/>
              <a:t>      нарушения в дихателната и ССС с-ма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bg-BG"/>
              <a:t>При инфекциозните заболявания може</a:t>
            </a:r>
          </a:p>
          <a:p>
            <a:pPr>
              <a:buFontTx/>
              <a:buNone/>
            </a:pPr>
            <a:r>
              <a:rPr lang="bg-BG"/>
              <a:t>да се наблюдават още: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Остра бъбречна недостатъчност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Остра чернодробна недостатъчност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Остра дихателна недостатъчност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Сърдечно-съдови промени</a:t>
            </a:r>
          </a:p>
          <a:p>
            <a:pPr>
              <a:buFontTx/>
              <a:buNone/>
            </a:pPr>
            <a:r>
              <a:rPr lang="bg-BG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✔</a:t>
            </a:r>
            <a:r>
              <a:rPr lang="bg-BG">
                <a:ea typeface="Arial Unicode MS" pitchFamily="34" charset="-128"/>
                <a:cs typeface="Arial Unicode MS" pitchFamily="34" charset="-128"/>
              </a:rPr>
              <a:t> Шокови състояния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Инфектология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      </a:t>
            </a:r>
            <a:r>
              <a:rPr lang="bg-BG" u="sng"/>
              <a:t>Съставни части</a:t>
            </a:r>
            <a:r>
              <a:rPr lang="bg-BG"/>
              <a:t> на инфектологията:</a:t>
            </a:r>
          </a:p>
          <a:p>
            <a:r>
              <a:rPr lang="bg-BG"/>
              <a:t>Обща инфектология</a:t>
            </a:r>
          </a:p>
          <a:p>
            <a:r>
              <a:rPr lang="bg-BG"/>
              <a:t>Специална инфектология</a:t>
            </a:r>
          </a:p>
          <a:p>
            <a:r>
              <a:rPr lang="bg-BG"/>
              <a:t>Приложна инфектология</a:t>
            </a:r>
          </a:p>
          <a:p>
            <a:pPr>
              <a:buFontTx/>
              <a:buNone/>
            </a:pPr>
            <a:r>
              <a:rPr lang="en-US"/>
              <a:t> </a:t>
            </a:r>
            <a:r>
              <a:rPr lang="bg-BG"/>
              <a:t>	</a:t>
            </a:r>
            <a:r>
              <a:rPr lang="en-US"/>
              <a:t>     </a:t>
            </a:r>
            <a:r>
              <a:rPr lang="bg-BG" u="sng"/>
              <a:t>Крайната цел</a:t>
            </a:r>
            <a:r>
              <a:rPr lang="bg-BG"/>
              <a:t> на инфектологията е пълното изкореняване на заразните болести.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u="sng"/>
              <a:t>Синдроми при инфекциозните болести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-BG" sz="2800" b="1" u="sng"/>
              <a:t>ШОК</a:t>
            </a:r>
            <a:r>
              <a:rPr lang="bg-BG" sz="2800"/>
              <a:t> – остро нарушение на хемодинами-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           ката и критично разстройство на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/>
              <a:t>             тъканната перфузия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 u="sng"/>
              <a:t>ВИДОВЕ</a:t>
            </a:r>
            <a:r>
              <a:rPr lang="bg-BG" sz="2800"/>
              <a:t>: </a:t>
            </a:r>
            <a:r>
              <a:rPr lang="bg-BG" sz="2800">
                <a:cs typeface="Arial" pitchFamily="34" charset="0"/>
              </a:rPr>
              <a:t>► хиповолемичен шок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                     - дехидратационен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                     - хеморагичен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                ► токсоинфекциозен шок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                ► алергичен шок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bg-BG" sz="2800">
                <a:cs typeface="Arial" pitchFamily="34" charset="0"/>
              </a:rPr>
              <a:t>                 ► кардиогенен шок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b="1" u="sng"/>
              <a:t>Инфекция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Infectio </a:t>
            </a:r>
            <a:r>
              <a:rPr lang="bg-BG"/>
              <a:t>в латинския език означава заразяване, т.е. самото проникване на причинителите в организма.</a:t>
            </a:r>
            <a:endParaRPr lang="en-US"/>
          </a:p>
          <a:p>
            <a:pPr>
              <a:buFontTx/>
              <a:buNone/>
            </a:pPr>
            <a:endParaRPr lang="bg-BG"/>
          </a:p>
          <a:p>
            <a:r>
              <a:rPr lang="bg-BG"/>
              <a:t>К. И. Мечников – „инфекцията е борба между два организма”.</a:t>
            </a:r>
          </a:p>
          <a:p>
            <a:pPr>
              <a:buFontTx/>
              <a:buNone/>
            </a:pPr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99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5F5F5F"/>
                </a:outerShdw>
              </a:effectLst>
            </a14:hiddenEffects>
          </a:ext>
        </a:extLst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9181</TotalTime>
  <Words>3241</Words>
  <Application>Microsoft Office PowerPoint</Application>
  <PresentationFormat>On-screen Show (4:3)</PresentationFormat>
  <Paragraphs>591</Paragraphs>
  <Slides>80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80</vt:i4>
      </vt:variant>
    </vt:vector>
  </HeadingPairs>
  <TitlesOfParts>
    <vt:vector size="88" baseType="lpstr">
      <vt:lpstr>Arial Unicode MS</vt:lpstr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  <vt:lpstr>Инфектология</vt:lpstr>
      <vt:lpstr>Инфектология</vt:lpstr>
      <vt:lpstr>Инфектология</vt:lpstr>
      <vt:lpstr>Инфектология</vt:lpstr>
      <vt:lpstr>Инфектология</vt:lpstr>
      <vt:lpstr>Инфектология</vt:lpstr>
      <vt:lpstr>Инфектология</vt:lpstr>
      <vt:lpstr>Инфекция</vt:lpstr>
      <vt:lpstr>Инфекция</vt:lpstr>
      <vt:lpstr>Инфекция</vt:lpstr>
      <vt:lpstr>Инфекция</vt:lpstr>
      <vt:lpstr>Инфекция</vt:lpstr>
      <vt:lpstr>Инфекция</vt:lpstr>
      <vt:lpstr>Инфекция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Инфекциозен процес</vt:lpstr>
      <vt:lpstr>Инфекциозна болест</vt:lpstr>
      <vt:lpstr>Инфекциозна болест</vt:lpstr>
      <vt:lpstr>Инфекциозна болест</vt:lpstr>
      <vt:lpstr>Инфекциозна болест</vt:lpstr>
      <vt:lpstr>Инфекциозна болест</vt:lpstr>
      <vt:lpstr>Инфекциозна болест</vt:lpstr>
      <vt:lpstr>Инфекциозна болест</vt:lpstr>
      <vt:lpstr>Инфекциозна болест</vt:lpstr>
      <vt:lpstr>Синдроми при инфекциозните болести Токсоинфекциозен синдром (ТИС)</vt:lpstr>
      <vt:lpstr>Синдроми при инфекциозните болести Токсоинфекциозен синдром (ТИС)</vt:lpstr>
      <vt:lpstr>Синдроми при инфекциозните болести Токсоинфекциозен синдром (ТИС)</vt:lpstr>
      <vt:lpstr>Синдроми при инфекциозните болести Токсоинфекциозен синдром (ТИС)</vt:lpstr>
      <vt:lpstr>Синдроми при инфекциозните болести Токсоинфекциозен синдром (ТИС)</vt:lpstr>
      <vt:lpstr>Синдроми при инфекциозните болести Токсоинфекциозен синдром (ТИС)</vt:lpstr>
      <vt:lpstr>Синдроми при инфекциозните болести Токсоинфекциозен синдром (ТИС)</vt:lpstr>
      <vt:lpstr>Синдроми при инфекциозните болести Токсоинфекциозен синдром (ТИС)</vt:lpstr>
      <vt:lpstr>Синдроми при инфекциозните болести Фебрилен синдром</vt:lpstr>
      <vt:lpstr>Синдроми при инфекциозните болести Фебрилен синдром</vt:lpstr>
      <vt:lpstr>Синдроми при инфекциозните болести Фебрилен синдром</vt:lpstr>
      <vt:lpstr>Синдроми при инфекциозните болести Фебрилен синдром</vt:lpstr>
      <vt:lpstr>Синдроми при инфекциозните болести Фебрилен синдром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</vt:lpstr>
      <vt:lpstr>Синдроми при инфекциозните болести 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468</cp:revision>
  <dcterms:created xsi:type="dcterms:W3CDTF">2003-03-08T12:58:53Z</dcterms:created>
  <dcterms:modified xsi:type="dcterms:W3CDTF">2020-03-29T14:57:26Z</dcterms:modified>
</cp:coreProperties>
</file>