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23" r:id="rId2"/>
  </p:sldMasterIdLst>
  <p:notesMasterIdLst>
    <p:notesMasterId r:id="rId147"/>
  </p:notesMasterIdLst>
  <p:handoutMasterIdLst>
    <p:handoutMasterId r:id="rId148"/>
  </p:handoutMasterIdLst>
  <p:sldIdLst>
    <p:sldId id="418" r:id="rId3"/>
    <p:sldId id="420" r:id="rId4"/>
    <p:sldId id="421" r:id="rId5"/>
    <p:sldId id="422" r:id="rId6"/>
    <p:sldId id="423"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7" r:id="rId61"/>
    <p:sldId id="478" r:id="rId62"/>
    <p:sldId id="479" r:id="rId63"/>
    <p:sldId id="480" r:id="rId64"/>
    <p:sldId id="481" r:id="rId65"/>
    <p:sldId id="482" r:id="rId66"/>
    <p:sldId id="483" r:id="rId67"/>
    <p:sldId id="484" r:id="rId68"/>
    <p:sldId id="485" r:id="rId69"/>
    <p:sldId id="486" r:id="rId70"/>
    <p:sldId id="487" r:id="rId71"/>
    <p:sldId id="488" r:id="rId72"/>
    <p:sldId id="489" r:id="rId73"/>
    <p:sldId id="490" r:id="rId74"/>
    <p:sldId id="491" r:id="rId75"/>
    <p:sldId id="492" r:id="rId76"/>
    <p:sldId id="493" r:id="rId77"/>
    <p:sldId id="494" r:id="rId78"/>
    <p:sldId id="495" r:id="rId79"/>
    <p:sldId id="496" r:id="rId80"/>
    <p:sldId id="497" r:id="rId81"/>
    <p:sldId id="498" r:id="rId82"/>
    <p:sldId id="499" r:id="rId83"/>
    <p:sldId id="500" r:id="rId84"/>
    <p:sldId id="501" r:id="rId85"/>
    <p:sldId id="502" r:id="rId86"/>
    <p:sldId id="503" r:id="rId87"/>
    <p:sldId id="504" r:id="rId88"/>
    <p:sldId id="505" r:id="rId89"/>
    <p:sldId id="506" r:id="rId90"/>
    <p:sldId id="507" r:id="rId91"/>
    <p:sldId id="508" r:id="rId92"/>
    <p:sldId id="509" r:id="rId93"/>
    <p:sldId id="510" r:id="rId94"/>
    <p:sldId id="511" r:id="rId95"/>
    <p:sldId id="512" r:id="rId96"/>
    <p:sldId id="513" r:id="rId97"/>
    <p:sldId id="514" r:id="rId98"/>
    <p:sldId id="515" r:id="rId99"/>
    <p:sldId id="516" r:id="rId100"/>
    <p:sldId id="517" r:id="rId101"/>
    <p:sldId id="518" r:id="rId102"/>
    <p:sldId id="519" r:id="rId103"/>
    <p:sldId id="520" r:id="rId104"/>
    <p:sldId id="521" r:id="rId105"/>
    <p:sldId id="522" r:id="rId106"/>
    <p:sldId id="523" r:id="rId107"/>
    <p:sldId id="524" r:id="rId108"/>
    <p:sldId id="525" r:id="rId109"/>
    <p:sldId id="526" r:id="rId110"/>
    <p:sldId id="527" r:id="rId111"/>
    <p:sldId id="528" r:id="rId112"/>
    <p:sldId id="529" r:id="rId113"/>
    <p:sldId id="530" r:id="rId114"/>
    <p:sldId id="531" r:id="rId115"/>
    <p:sldId id="532" r:id="rId116"/>
    <p:sldId id="533" r:id="rId117"/>
    <p:sldId id="534" r:id="rId118"/>
    <p:sldId id="535" r:id="rId119"/>
    <p:sldId id="536" r:id="rId120"/>
    <p:sldId id="537" r:id="rId121"/>
    <p:sldId id="538" r:id="rId122"/>
    <p:sldId id="539" r:id="rId123"/>
    <p:sldId id="540" r:id="rId124"/>
    <p:sldId id="541" r:id="rId125"/>
    <p:sldId id="542" r:id="rId126"/>
    <p:sldId id="543" r:id="rId127"/>
    <p:sldId id="544" r:id="rId128"/>
    <p:sldId id="545" r:id="rId129"/>
    <p:sldId id="546" r:id="rId130"/>
    <p:sldId id="547" r:id="rId131"/>
    <p:sldId id="548" r:id="rId132"/>
    <p:sldId id="549" r:id="rId133"/>
    <p:sldId id="550" r:id="rId134"/>
    <p:sldId id="551" r:id="rId135"/>
    <p:sldId id="552" r:id="rId136"/>
    <p:sldId id="553" r:id="rId137"/>
    <p:sldId id="554" r:id="rId138"/>
    <p:sldId id="555" r:id="rId139"/>
    <p:sldId id="556" r:id="rId140"/>
    <p:sldId id="557" r:id="rId141"/>
    <p:sldId id="558" r:id="rId142"/>
    <p:sldId id="559" r:id="rId143"/>
    <p:sldId id="560" r:id="rId144"/>
    <p:sldId id="561" r:id="rId145"/>
    <p:sldId id="562" r:id="rId146"/>
  </p:sldIdLst>
  <p:sldSz cx="9144000" cy="6858000" type="screen4x3"/>
  <p:notesSz cx="7099300" cy="10234613"/>
  <p:defaultTextStyle>
    <a:defPPr>
      <a:defRPr lang="bg-BG"/>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EFFC70"/>
    <a:srgbClr val="99FF66"/>
    <a:srgbClr val="FF5050"/>
    <a:srgbClr val="FAE2EC"/>
    <a:srgbClr val="CC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708" autoAdjust="0"/>
  </p:normalViewPr>
  <p:slideViewPr>
    <p:cSldViewPr snapToGrid="0">
      <p:cViewPr varScale="1">
        <p:scale>
          <a:sx n="105" d="100"/>
          <a:sy n="105" d="100"/>
        </p:scale>
        <p:origin x="9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4032" y="-11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presProps" Target="presProps.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14131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FA99C722-40CE-4F8A-8266-6F14B1AB6F6E}" type="slidenum">
              <a:rPr lang="bg-BG" altLang="bg-BG"/>
              <a:pPr>
                <a:defRPr/>
              </a:pPr>
              <a:t>‹#›</a:t>
            </a:fld>
            <a:endParaRPr lang="bg-BG" altLang="bg-BG"/>
          </a:p>
        </p:txBody>
      </p:sp>
    </p:spTree>
    <p:extLst>
      <p:ext uri="{BB962C8B-B14F-4D97-AF65-F5344CB8AC3E}">
        <p14:creationId xmlns:p14="http://schemas.microsoft.com/office/powerpoint/2010/main" val="961668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3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234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bg-BG" altLang="bg-BG" noProof="0" smtClean="0"/>
              <a:t>Click to edit Master text styles</a:t>
            </a:r>
          </a:p>
          <a:p>
            <a:pPr lvl="1"/>
            <a:r>
              <a:rPr lang="bg-BG" altLang="bg-BG" noProof="0" smtClean="0"/>
              <a:t>Second level</a:t>
            </a:r>
          </a:p>
          <a:p>
            <a:pPr lvl="2"/>
            <a:r>
              <a:rPr lang="bg-BG" altLang="bg-BG" noProof="0" smtClean="0"/>
              <a:t>Third level</a:t>
            </a:r>
          </a:p>
          <a:p>
            <a:pPr lvl="3"/>
            <a:r>
              <a:rPr lang="bg-BG" altLang="bg-BG" noProof="0" smtClean="0"/>
              <a:t>Fourth level</a:t>
            </a:r>
          </a:p>
          <a:p>
            <a:pPr lvl="4"/>
            <a:r>
              <a:rPr lang="bg-BG" altLang="bg-BG" noProof="0" smtClean="0"/>
              <a:t>Fifth level</a:t>
            </a:r>
          </a:p>
        </p:txBody>
      </p:sp>
      <p:sp>
        <p:nvSpPr>
          <p:cNvPr id="14234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4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8E410D28-5B60-4FE7-BAE5-C4ADB6AB32B3}" type="slidenum">
              <a:rPr lang="bg-BG" altLang="bg-BG"/>
              <a:pPr>
                <a:defRPr/>
              </a:pPr>
              <a:t>‹#›</a:t>
            </a:fld>
            <a:endParaRPr lang="bg-BG" altLang="bg-BG"/>
          </a:p>
        </p:txBody>
      </p:sp>
    </p:spTree>
    <p:extLst>
      <p:ext uri="{BB962C8B-B14F-4D97-AF65-F5344CB8AC3E}">
        <p14:creationId xmlns:p14="http://schemas.microsoft.com/office/powerpoint/2010/main" val="2413915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Arial Black" panose="020B0A04020102020204" pitchFamily="34" charset="0"/>
                <a:cs typeface="Arial" panose="020B0604020202020204" pitchFamily="34" charset="0"/>
              </a:defRPr>
            </a:lvl1pPr>
            <a:lvl2pPr marL="742950" indent="-285750" defTabSz="990600">
              <a:defRPr>
                <a:solidFill>
                  <a:schemeClr val="tx1"/>
                </a:solidFill>
                <a:latin typeface="Arial Black" panose="020B0A04020102020204" pitchFamily="34" charset="0"/>
                <a:cs typeface="Arial" panose="020B0604020202020204" pitchFamily="34" charset="0"/>
              </a:defRPr>
            </a:lvl2pPr>
            <a:lvl3pPr marL="1143000" indent="-228600" defTabSz="990600">
              <a:defRPr>
                <a:solidFill>
                  <a:schemeClr val="tx1"/>
                </a:solidFill>
                <a:latin typeface="Arial Black" panose="020B0A04020102020204" pitchFamily="34" charset="0"/>
                <a:cs typeface="Arial" panose="020B0604020202020204" pitchFamily="34" charset="0"/>
              </a:defRPr>
            </a:lvl3pPr>
            <a:lvl4pPr marL="1600200" indent="-228600" defTabSz="990600">
              <a:defRPr>
                <a:solidFill>
                  <a:schemeClr val="tx1"/>
                </a:solidFill>
                <a:latin typeface="Arial Black" panose="020B0A04020102020204" pitchFamily="34" charset="0"/>
                <a:cs typeface="Arial" panose="020B0604020202020204" pitchFamily="34" charset="0"/>
              </a:defRPr>
            </a:lvl4pPr>
            <a:lvl5pPr marL="2057400" indent="-228600" defTabSz="990600">
              <a:defRPr>
                <a:solidFill>
                  <a:schemeClr val="tx1"/>
                </a:solidFill>
                <a:latin typeface="Arial Black" panose="020B0A040201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gn="r" eaLnBrk="1" hangingPunct="1"/>
            <a:fld id="{9D97A1E8-CF6E-4D65-84FB-05332DF6D4A5}" type="slidenum">
              <a:rPr lang="bg-BG" altLang="bg-BG" sz="1300">
                <a:latin typeface="Arial" panose="020B0604020202020204" pitchFamily="34" charset="0"/>
              </a:rPr>
              <a:pPr algn="r" eaLnBrk="1" hangingPunct="1"/>
              <a:t>1</a:t>
            </a:fld>
            <a:endParaRPr lang="bg-BG" altLang="bg-BG" sz="1300">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992188" y="768350"/>
            <a:ext cx="5114925" cy="3836988"/>
          </a:xfrm>
          <a:ln/>
        </p:spPr>
      </p:sp>
      <p:sp>
        <p:nvSpPr>
          <p:cNvPr id="7172" name="Rectangle 3"/>
          <p:cNvSpPr>
            <a:spLocks noGrp="1" noChangeArrowheads="1"/>
          </p:cNvSpPr>
          <p:nvPr>
            <p:ph type="body" idx="1"/>
          </p:nvPr>
        </p:nvSpPr>
        <p:spPr>
          <a:noFill/>
        </p:spPr>
        <p:txBody>
          <a:bodyPr/>
          <a:lstStyle/>
          <a:p>
            <a:pPr eaLnBrk="1" hangingPunct="1"/>
            <a:endParaRPr lang="bg-BG" altLang="bg-BG"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91FD70-AC6E-4613-BBDB-AC047553FEE2}" type="datetimeFigureOut">
              <a:rPr lang="en-US" altLang="en-US"/>
              <a:pPr>
                <a:defRPr/>
              </a:pPr>
              <a:t>3/29/2020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85AAE-8EEF-4C9F-934B-EAB865FBD428}" type="slidenum">
              <a:rPr lang="en-US" altLang="en-US"/>
              <a:pPr>
                <a:defRPr/>
              </a:pPr>
              <a:t>‹#›</a:t>
            </a:fld>
            <a:endParaRPr lang="en-US" altLang="en-US"/>
          </a:p>
        </p:txBody>
      </p:sp>
    </p:spTree>
    <p:extLst>
      <p:ext uri="{BB962C8B-B14F-4D97-AF65-F5344CB8AC3E}">
        <p14:creationId xmlns:p14="http://schemas.microsoft.com/office/powerpoint/2010/main" val="200253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6B05BF-9558-4E4E-AB3A-C694E89691FA}" type="datetimeFigureOut">
              <a:rPr lang="en-US" altLang="en-US"/>
              <a:pPr>
                <a:defRPr/>
              </a:pPr>
              <a:t>3/29/2020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1CADD3F-BFBC-43DC-9FDB-73AE6D2E8E86}" type="slidenum">
              <a:rPr lang="en-US" altLang="en-US"/>
              <a:pPr>
                <a:defRPr/>
              </a:pPr>
              <a:t>‹#›</a:t>
            </a:fld>
            <a:endParaRPr lang="en-US" altLang="en-US"/>
          </a:p>
        </p:txBody>
      </p:sp>
    </p:spTree>
    <p:extLst>
      <p:ext uri="{BB962C8B-B14F-4D97-AF65-F5344CB8AC3E}">
        <p14:creationId xmlns:p14="http://schemas.microsoft.com/office/powerpoint/2010/main" val="37867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13AA10C-F615-487B-8268-AD8756675251}" type="datetimeFigureOut">
              <a:rPr lang="en-US" altLang="en-US"/>
              <a:pPr>
                <a:defRPr/>
              </a:pPr>
              <a:t>3/29/2020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DD0FAD-1C47-413B-BC85-82B6C52E24CF}" type="slidenum">
              <a:rPr lang="en-US" altLang="en-US"/>
              <a:pPr>
                <a:defRPr/>
              </a:pPr>
              <a:t>‹#›</a:t>
            </a:fld>
            <a:endParaRPr lang="en-US" altLang="en-US"/>
          </a:p>
        </p:txBody>
      </p:sp>
    </p:spTree>
    <p:extLst>
      <p:ext uri="{BB962C8B-B14F-4D97-AF65-F5344CB8AC3E}">
        <p14:creationId xmlns:p14="http://schemas.microsoft.com/office/powerpoint/2010/main" val="362483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113666" name="Rectangle 2"/>
          <p:cNvSpPr>
            <a:spLocks noGrp="1" noChangeArrowheads="1"/>
          </p:cNvSpPr>
          <p:nvPr>
            <p:ph type="ctrTitle"/>
          </p:nvPr>
        </p:nvSpPr>
        <p:spPr>
          <a:xfrm>
            <a:off x="914400" y="1524000"/>
            <a:ext cx="7623175" cy="1752600"/>
          </a:xfrm>
        </p:spPr>
        <p:txBody>
          <a:bodyPr/>
          <a:lstStyle>
            <a:lvl1pPr>
              <a:defRPr sz="5000"/>
            </a:lvl1pPr>
          </a:lstStyle>
          <a:p>
            <a:pPr lvl="0"/>
            <a:r>
              <a:rPr lang="bg-BG" altLang="en-US" noProof="0" smtClean="0"/>
              <a:t>Click to edit Master title style</a:t>
            </a:r>
          </a:p>
        </p:txBody>
      </p:sp>
      <p:sp>
        <p:nvSpPr>
          <p:cNvPr id="1136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bg-BG"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bg-BG" altLang="en-US"/>
          </a:p>
        </p:txBody>
      </p:sp>
      <p:sp>
        <p:nvSpPr>
          <p:cNvPr id="7" name="Rectangle 5"/>
          <p:cNvSpPr>
            <a:spLocks noGrp="1" noChangeArrowheads="1"/>
          </p:cNvSpPr>
          <p:nvPr>
            <p:ph type="ftr" sz="quarter" idx="11"/>
          </p:nvPr>
        </p:nvSpPr>
        <p:spPr/>
        <p:txBody>
          <a:bodyPr/>
          <a:lstStyle>
            <a:lvl1pPr>
              <a:defRPr/>
            </a:lvl1pPr>
          </a:lstStyle>
          <a:p>
            <a:pPr>
              <a:defRPr/>
            </a:pPr>
            <a:endParaRPr lang="bg-BG" altLang="en-US"/>
          </a:p>
        </p:txBody>
      </p:sp>
      <p:sp>
        <p:nvSpPr>
          <p:cNvPr id="8" name="Rectangle 6"/>
          <p:cNvSpPr>
            <a:spLocks noGrp="1" noChangeArrowheads="1"/>
          </p:cNvSpPr>
          <p:nvPr>
            <p:ph type="sldNum" sz="quarter" idx="12"/>
          </p:nvPr>
        </p:nvSpPr>
        <p:spPr/>
        <p:txBody>
          <a:bodyPr/>
          <a:lstStyle>
            <a:lvl1pPr>
              <a:defRPr/>
            </a:lvl1pPr>
          </a:lstStyle>
          <a:p>
            <a:pPr>
              <a:defRPr/>
            </a:pPr>
            <a:fld id="{D16B4CBD-D7E6-4BEB-9DF2-639065E7A3F8}" type="slidenum">
              <a:rPr lang="bg-BG" altLang="en-US"/>
              <a:pPr>
                <a:defRPr/>
              </a:pPr>
              <a:t>‹#›</a:t>
            </a:fld>
            <a:endParaRPr lang="bg-BG" altLang="en-US"/>
          </a:p>
        </p:txBody>
      </p:sp>
    </p:spTree>
    <p:extLst>
      <p:ext uri="{BB962C8B-B14F-4D97-AF65-F5344CB8AC3E}">
        <p14:creationId xmlns:p14="http://schemas.microsoft.com/office/powerpoint/2010/main" val="428883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1F4CFB7-5897-420E-8359-2B3AD50997D9}" type="datetimeFigureOut">
              <a:rPr lang="en-US" altLang="en-US"/>
              <a:pPr>
                <a:defRPr/>
              </a:pPr>
              <a:t>3/29/2020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ADFB53-1AD7-4F0A-A761-57801D23F7E3}" type="slidenum">
              <a:rPr lang="en-US" altLang="en-US"/>
              <a:pPr>
                <a:defRPr/>
              </a:pPr>
              <a:t>‹#›</a:t>
            </a:fld>
            <a:endParaRPr lang="en-US" altLang="en-US"/>
          </a:p>
        </p:txBody>
      </p:sp>
    </p:spTree>
    <p:extLst>
      <p:ext uri="{BB962C8B-B14F-4D97-AF65-F5344CB8AC3E}">
        <p14:creationId xmlns:p14="http://schemas.microsoft.com/office/powerpoint/2010/main" val="9382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71C3A0-9BB9-4758-AC70-E5AAA7567E94}" type="datetimeFigureOut">
              <a:rPr lang="en-US" altLang="en-US"/>
              <a:pPr>
                <a:defRPr/>
              </a:pPr>
              <a:t>3/29/2020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010C58-8371-49C3-91F1-DB9BA8FE14AC}" type="slidenum">
              <a:rPr lang="en-US" altLang="en-US"/>
              <a:pPr>
                <a:defRPr/>
              </a:pPr>
              <a:t>‹#›</a:t>
            </a:fld>
            <a:endParaRPr lang="en-US" altLang="en-US"/>
          </a:p>
        </p:txBody>
      </p:sp>
    </p:spTree>
    <p:extLst>
      <p:ext uri="{BB962C8B-B14F-4D97-AF65-F5344CB8AC3E}">
        <p14:creationId xmlns:p14="http://schemas.microsoft.com/office/powerpoint/2010/main" val="246144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5BCD252-1D31-4832-A3C2-B906504740FC}" type="datetimeFigureOut">
              <a:rPr lang="en-US" altLang="en-US"/>
              <a:pPr>
                <a:defRPr/>
              </a:pPr>
              <a:t>3/29/2020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205E62-D273-4A15-9590-1EA0ABA2128D}" type="slidenum">
              <a:rPr lang="en-US" altLang="en-US"/>
              <a:pPr>
                <a:defRPr/>
              </a:pPr>
              <a:t>‹#›</a:t>
            </a:fld>
            <a:endParaRPr lang="en-US" altLang="en-US"/>
          </a:p>
        </p:txBody>
      </p:sp>
    </p:spTree>
    <p:extLst>
      <p:ext uri="{BB962C8B-B14F-4D97-AF65-F5344CB8AC3E}">
        <p14:creationId xmlns:p14="http://schemas.microsoft.com/office/powerpoint/2010/main" val="15136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696E96B-FF83-4676-B61D-C191E3D16AD6}" type="datetimeFigureOut">
              <a:rPr lang="en-US" altLang="en-US"/>
              <a:pPr>
                <a:defRPr/>
              </a:pPr>
              <a:t>3/29/2020</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58AD0FC-DBA9-44DF-8B33-8A5E3BF184F7}" type="slidenum">
              <a:rPr lang="en-US" altLang="en-US"/>
              <a:pPr>
                <a:defRPr/>
              </a:pPr>
              <a:t>‹#›</a:t>
            </a:fld>
            <a:endParaRPr lang="en-US" altLang="en-US"/>
          </a:p>
        </p:txBody>
      </p:sp>
    </p:spTree>
    <p:extLst>
      <p:ext uri="{BB962C8B-B14F-4D97-AF65-F5344CB8AC3E}">
        <p14:creationId xmlns:p14="http://schemas.microsoft.com/office/powerpoint/2010/main" val="4000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F1D0B4F-E378-4072-AB38-8BA26406DE6B}" type="datetimeFigureOut">
              <a:rPr lang="en-US" altLang="en-US"/>
              <a:pPr>
                <a:defRPr/>
              </a:pPr>
              <a:t>3/29/2020</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368F6A3-DEEC-42D7-823C-5CD3C5F6478E}" type="slidenum">
              <a:rPr lang="en-US" altLang="en-US"/>
              <a:pPr>
                <a:defRPr/>
              </a:pPr>
              <a:t>‹#›</a:t>
            </a:fld>
            <a:endParaRPr lang="en-US" altLang="en-US"/>
          </a:p>
        </p:txBody>
      </p:sp>
    </p:spTree>
    <p:extLst>
      <p:ext uri="{BB962C8B-B14F-4D97-AF65-F5344CB8AC3E}">
        <p14:creationId xmlns:p14="http://schemas.microsoft.com/office/powerpoint/2010/main" val="295768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A86AF2-C6FF-4794-B4D4-39F754F2C729}" type="datetimeFigureOut">
              <a:rPr lang="en-US" altLang="en-US"/>
              <a:pPr>
                <a:defRPr/>
              </a:pPr>
              <a:t>3/29/2020</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4E39D05-1CAB-41C0-918B-86758F29A236}" type="slidenum">
              <a:rPr lang="en-US" altLang="en-US"/>
              <a:pPr>
                <a:defRPr/>
              </a:pPr>
              <a:t>‹#›</a:t>
            </a:fld>
            <a:endParaRPr lang="en-US" altLang="en-US"/>
          </a:p>
        </p:txBody>
      </p:sp>
    </p:spTree>
    <p:extLst>
      <p:ext uri="{BB962C8B-B14F-4D97-AF65-F5344CB8AC3E}">
        <p14:creationId xmlns:p14="http://schemas.microsoft.com/office/powerpoint/2010/main" val="414038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F86938-A73A-4E10-89E9-41ACFB9B29B8}" type="datetimeFigureOut">
              <a:rPr lang="en-US" altLang="en-US"/>
              <a:pPr>
                <a:defRPr/>
              </a:pPr>
              <a:t>3/29/2020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16D48C-1354-467C-B88B-03FC20C8C23D}" type="slidenum">
              <a:rPr lang="en-US" altLang="en-US"/>
              <a:pPr>
                <a:defRPr/>
              </a:pPr>
              <a:t>‹#›</a:t>
            </a:fld>
            <a:endParaRPr lang="en-US" altLang="en-US"/>
          </a:p>
        </p:txBody>
      </p:sp>
    </p:spTree>
    <p:extLst>
      <p:ext uri="{BB962C8B-B14F-4D97-AF65-F5344CB8AC3E}">
        <p14:creationId xmlns:p14="http://schemas.microsoft.com/office/powerpoint/2010/main" val="301154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A0E475-5367-4FE6-B966-17D18F501EF0}" type="datetimeFigureOut">
              <a:rPr lang="en-US" altLang="en-US"/>
              <a:pPr>
                <a:defRPr/>
              </a:pPr>
              <a:t>3/29/2020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1486C1-207B-4900-8635-A3A4C2962D81}" type="slidenum">
              <a:rPr lang="en-US" altLang="en-US"/>
              <a:pPr>
                <a:defRPr/>
              </a:pPr>
              <a:t>‹#›</a:t>
            </a:fld>
            <a:endParaRPr lang="en-US" altLang="en-US"/>
          </a:p>
        </p:txBody>
      </p:sp>
    </p:spTree>
    <p:extLst>
      <p:ext uri="{BB962C8B-B14F-4D97-AF65-F5344CB8AC3E}">
        <p14:creationId xmlns:p14="http://schemas.microsoft.com/office/powerpoint/2010/main" val="334014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E3A021D8-ADD9-47FB-AA37-584BF956E908}" type="datetimeFigureOut">
              <a:rPr lang="en-US" altLang="en-US"/>
              <a:pPr>
                <a:defRPr/>
              </a:pPr>
              <a:t>3/29/2020</a:t>
            </a:fld>
            <a:endParaRPr lang="en-US" alt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A927DE59-0333-42F7-91BA-CDA51B9043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smtClean="0"/>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smtClean="0"/>
              <a:t>Click to edit Master text styles</a:t>
            </a:r>
          </a:p>
          <a:p>
            <a:pPr lvl="1"/>
            <a:r>
              <a:rPr lang="bg-BG" altLang="en-US" smtClean="0"/>
              <a:t>Second level</a:t>
            </a:r>
          </a:p>
          <a:p>
            <a:pPr lvl="2"/>
            <a:r>
              <a:rPr lang="bg-BG" altLang="en-US" smtClean="0"/>
              <a:t>Third level</a:t>
            </a:r>
          </a:p>
          <a:p>
            <a:pPr lvl="3"/>
            <a:r>
              <a:rPr lang="bg-BG" altLang="en-US" smtClean="0"/>
              <a:t>Fourth level</a:t>
            </a:r>
          </a:p>
          <a:p>
            <a:pPr lvl="4"/>
            <a:r>
              <a:rPr lang="bg-BG" altLang="en-US" smtClean="0"/>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bg-BG" altLang="en-US"/>
          </a:p>
        </p:txBody>
      </p:sp>
      <p:sp>
        <p:nvSpPr>
          <p:cNvPr id="12" name="Rectangle 5"/>
          <p:cNvSpPr>
            <a:spLocks noGrp="1" noChangeArrowheads="1"/>
          </p:cNvSpPr>
          <p:nvPr>
            <p:ph type="ftr" sz="quarter" idx="3"/>
          </p:nvPr>
        </p:nvSpPr>
        <p:spPr bwMode="auto">
          <a:xfrm>
            <a:off x="31242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bg-BG" altLang="en-US"/>
          </a:p>
        </p:txBody>
      </p:sp>
      <p:sp>
        <p:nvSpPr>
          <p:cNvPr id="13" name="Rectangle 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cs typeface="+mn-cs"/>
              </a:defRPr>
            </a:lvl1pPr>
          </a:lstStyle>
          <a:p>
            <a:pPr>
              <a:defRPr/>
            </a:pPr>
            <a:fld id="{417D9679-1AFE-4839-AE6B-975E7CEDD4B0}" type="slidenum">
              <a:rPr lang="bg-BG" altLang="en-US"/>
              <a:pPr>
                <a:defRPr/>
              </a:pPr>
              <a:t>‹#›</a:t>
            </a:fld>
            <a:endParaRPr lang="bg-BG" altLang="en-US"/>
          </a:p>
        </p:txBody>
      </p:sp>
    </p:spTree>
  </p:cSld>
  <p:clrMap bg1="lt1" tx1="dk1" bg2="lt2" tx2="dk2" accent1="accent1" accent2="accent2" accent3="accent3" accent4="accent4" accent5="accent5" accent6="accent6" hlink="hlink" folHlink="folHlink"/>
  <p:sldLayoutIdLst>
    <p:sldLayoutId id="2147484100" r:id="rId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bg.wikipedia.org/wiki/%D0%91%D0%B0%D1%86%D0%B8%D0%BB" TargetMode="External"/><Relationship Id="rId2" Type="http://schemas.openxmlformats.org/officeDocument/2006/relationships/hyperlink" Target="https://bg.wikipedia.org/wiki/%D0%98%D0%BD%D0%BA%D1%83%D0%B1%D0%B0%D1%86%D0%B8%D0%BE%D0%BD%D0%B5%D0%BD_%D0%BF%D0%B5%D1%80%D0%B8%D0%BE%D0%B4" TargetMode="External"/><Relationship Id="rId1" Type="http://schemas.openxmlformats.org/officeDocument/2006/relationships/slideLayout" Target="../slideLayouts/slideLayout6.xml"/><Relationship Id="rId5" Type="http://schemas.openxmlformats.org/officeDocument/2006/relationships/hyperlink" Target="https://bg.wikipedia.org/wiki/%D0%9A%D1%80%D1%8A%D0%B2%D0%BE%D0%B8%D0%B7%D0%BB%D0%B8%D0%B2" TargetMode="External"/><Relationship Id="rId4" Type="http://schemas.openxmlformats.org/officeDocument/2006/relationships/hyperlink" Target="https://bg.wikipedia.org/w/index.php?title=%D0%A5%D0%B5%D0%BC%D0%BE%D0%BB%D0%B8%D1%82%D0%B8%D1%87%D0%BD%D0%BE-%D1%83%D1%80%D0%B5%D0%BC%D0%B8%D1%87%D0%B5%D0%BD_%D1%81%D0%B8%D0%BD%D0%B4%D1%80%D0%BE%D0%BC&amp;action=edit&amp;redlink=1"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bg.wikipedia.org/wiki/%D0%95%D1%80%D0%B8%D1%82%D1%80%D0%BE%D1%86%D0%B8%D1%82" TargetMode="External"/><Relationship Id="rId3" Type="http://schemas.openxmlformats.org/officeDocument/2006/relationships/hyperlink" Target="https://bg.wikipedia.org/wiki/%D0%98%D0%BD%D1%84%D0%B0%D1%80%D0%BA%D1%82" TargetMode="External"/><Relationship Id="rId7" Type="http://schemas.openxmlformats.org/officeDocument/2006/relationships/hyperlink" Target="https://bg.wikipedia.org/wiki/%D0%90%D0%BD%D0%B5%D0%BC%D0%B8%D1%8F" TargetMode="External"/><Relationship Id="rId2" Type="http://schemas.openxmlformats.org/officeDocument/2006/relationships/hyperlink" Target="https://bg.wikipedia.org/wiki/%D0%9E%D1%81%D1%82%D1%80%D0%B0_%D0%B1%D1%8A%D0%B1%D1%80%D0%B5%D1%87%D0%BD%D0%B0_%D0%BD%D0%B5%D0%B4%D0%BE%D1%81%D1%82%D0%B0%D1%82%D1%8A%D1%87%D0%BD%D0%BE%D1%81%D1%82" TargetMode="External"/><Relationship Id="rId1" Type="http://schemas.openxmlformats.org/officeDocument/2006/relationships/slideLayout" Target="../slideLayouts/slideLayout6.xml"/><Relationship Id="rId6" Type="http://schemas.openxmlformats.org/officeDocument/2006/relationships/hyperlink" Target="https://bg.wikipedia.org/wiki/%D0%98%D0%BD%D1%84%D0%B0%D1%80%D0%BA%D1%82_%D0%BD%D0%B0_%D0%BC%D0%B8%D0%BE%D0%BA%D0%B0%D1%80%D0%B4%D0%B0" TargetMode="External"/><Relationship Id="rId5" Type="http://schemas.openxmlformats.org/officeDocument/2006/relationships/hyperlink" Target="https://bg.wikipedia.org/wiki/%D0%9E%D1%80%D0%B3%D0%B0%D0%BD_(%D0%B0%D0%BD%D0%B0%D1%82%D0%BE%D0%BC%D0%B8%D1%8F)" TargetMode="External"/><Relationship Id="rId4" Type="http://schemas.openxmlformats.org/officeDocument/2006/relationships/hyperlink" Target="https://bg.wikipedia.org/wiki/%D0%98%D0%BD%D1%81%D1%83%D0%BB%D1%82" TargetMode="External"/><Relationship Id="rId9" Type="http://schemas.openxmlformats.org/officeDocument/2006/relationships/hyperlink" Target="https://bg.wikipedia.org/wiki/%D0%A2%D1%80%D0%BE%D0%BC%D0%B1%D0%BE%D1%86%D0%B8%D1%82"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bg.wikipedia.org/wiki/%D0%9A%D0%BE%D0%BD%D1%81%D1%82%D0%B0%D0%BD%D1%82%D0%B8%D0%BD_%D0%9F%D0%B0%D0%B2%D0%BB%D0%BE%D0%B2%D0%B8%D1%87" TargetMode="External"/><Relationship Id="rId7" Type="http://schemas.openxmlformats.org/officeDocument/2006/relationships/hyperlink" Target="https://bg.wikipedia.org/wiki/%D0%9F%D1%8C%D0%BE%D1%82%D1%80_%D0%98%D0%BB%D0%B8%D1%87_%D0%A7%D0%B0%D0%B9%D0%BA%D0%BE%D0%B2%D1%81%D0%BA%D0%B8" TargetMode="External"/><Relationship Id="rId2" Type="http://schemas.openxmlformats.org/officeDocument/2006/relationships/hyperlink" Target="https://bg.wikipedia.org/w/index.php?title=%D0%9B%D0%B5%D0%BE%D0%BD%D0%B8%D0%B4&amp;action=edit&amp;redlink=1" TargetMode="External"/><Relationship Id="rId1" Type="http://schemas.openxmlformats.org/officeDocument/2006/relationships/slideLayout" Target="../slideLayouts/slideLayout7.xml"/><Relationship Id="rId6" Type="http://schemas.openxmlformats.org/officeDocument/2006/relationships/hyperlink" Target="https://bg.wikipedia.org/wiki/%D0%97%D0%B0%D0%BA%D0%B0%D1%80%D0%B8_%D0%A2%D0%B5%D0%B9%D0%BB%D1%8A%D1%80" TargetMode="External"/><Relationship Id="rId5" Type="http://schemas.openxmlformats.org/officeDocument/2006/relationships/hyperlink" Target="https://bg.wikipedia.org/wiki/%D0%9A%D0%B0%D1%80%D0%BB_%D1%84%D0%BE%D0%BD_%D0%9A%D0%BB%D0%B0%D1%83%D0%B7%D0%B5%D0%B2%D0%B8%D1%86" TargetMode="External"/><Relationship Id="rId4" Type="http://schemas.openxmlformats.org/officeDocument/2006/relationships/hyperlink" Target="https://bg.wikipedia.org/wiki/%D0%93%D0%B5%D0%BE%D1%80%D0%B3_%D0%92%D0%B8%D0%BB%D1%85%D0%B5%D0%BB%D0%BC_%D0%A4%D1%80%D0%B8%D0%B4%D1%80%D0%B8%D1%85_%D0%A5%D0%B5%D0%B3%D0%B5%D0%B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bg.wikipedia.org/wiki/%D0%90%D0%B7%D0%B8%D1%8F" TargetMode="External"/><Relationship Id="rId7" Type="http://schemas.openxmlformats.org/officeDocument/2006/relationships/hyperlink" Target="https://bg.wikipedia.org/wiki/1961" TargetMode="External"/><Relationship Id="rId2" Type="http://schemas.openxmlformats.org/officeDocument/2006/relationships/hyperlink" Target="https://bg.wikipedia.org/wiki/%D0%91%D1%80%D0%B0%D1%85%D0%BC%D0%B0%D0%BF%D1%83%D1%82%D1%80%D0%B0" TargetMode="External"/><Relationship Id="rId1" Type="http://schemas.openxmlformats.org/officeDocument/2006/relationships/slideLayout" Target="../slideLayouts/slideLayout7.xml"/><Relationship Id="rId6" Type="http://schemas.openxmlformats.org/officeDocument/2006/relationships/hyperlink" Target="https://bg.wikipedia.org/wiki/%D0%9A%D0%BE%D0%BD%D1%82%D0%B8%D0%BD%D0%B5%D0%BD%D1%82%D0%B8" TargetMode="External"/><Relationship Id="rId5" Type="http://schemas.openxmlformats.org/officeDocument/2006/relationships/hyperlink" Target="https://bg.wikipedia.org/wiki/%D0%95%D0%B2%D1%80%D0%BE%D0%BF%D0%B0" TargetMode="External"/><Relationship Id="rId4" Type="http://schemas.openxmlformats.org/officeDocument/2006/relationships/hyperlink" Target="https://bg.wikipedia.org/wiki/1817"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hyperlink" Target="https://bg.wikipedia.org/wiki/%D0%9A%D1%80%D0%B8%D0%BC%D1%81%D0%BA%D0%B0%D1%82%D0%B0_%D0%B2%D0%BE%D0%B9%D0%BD%D0%B0" TargetMode="External"/><Relationship Id="rId13" Type="http://schemas.openxmlformats.org/officeDocument/2006/relationships/hyperlink" Target="https://bg.wikipedia.org/wiki/%D0%A7%D0%B0%D1%82%D0%B0%D0%BB%D0%B4%D0%B6%D0%B0" TargetMode="External"/><Relationship Id="rId3" Type="http://schemas.openxmlformats.org/officeDocument/2006/relationships/hyperlink" Target="https://bg.wikipedia.org/wiki/1831" TargetMode="External"/><Relationship Id="rId7" Type="http://schemas.openxmlformats.org/officeDocument/2006/relationships/hyperlink" Target="https://bg.wikipedia.org/wiki/1854" TargetMode="External"/><Relationship Id="rId12" Type="http://schemas.openxmlformats.org/officeDocument/2006/relationships/hyperlink" Target="https://bg.wikipedia.org/wiki/1913" TargetMode="External"/><Relationship Id="rId17" Type="http://schemas.openxmlformats.org/officeDocument/2006/relationships/hyperlink" Target="https://bg.wikipedia.org/wiki/1921" TargetMode="External"/><Relationship Id="rId2" Type="http://schemas.openxmlformats.org/officeDocument/2006/relationships/hyperlink" Target="https://bg.wikipedia.org/wiki/%D0%91%D1%8A%D0%BB%D0%B3%D0%B0%D1%80%D0%B8%D1%8F" TargetMode="External"/><Relationship Id="rId16" Type="http://schemas.openxmlformats.org/officeDocument/2006/relationships/hyperlink" Target="https://bg.wikipedia.org/wiki/%D0%A5%D0%BE%D0%BB%D0%B5%D1%80%D0%B0" TargetMode="External"/><Relationship Id="rId1" Type="http://schemas.openxmlformats.org/officeDocument/2006/relationships/slideLayout" Target="../slideLayouts/slideLayout7.xml"/><Relationship Id="rId6" Type="http://schemas.openxmlformats.org/officeDocument/2006/relationships/hyperlink" Target="https://bg.wikipedia.org/wiki/%D0%A6%D0%B0%D1%80%D0%B8%D0%B3%D1%80%D0%B0%D0%B4" TargetMode="External"/><Relationship Id="rId11" Type="http://schemas.openxmlformats.org/officeDocument/2006/relationships/hyperlink" Target="https://bg.wikipedia.org/wiki/1912" TargetMode="External"/><Relationship Id="rId5" Type="http://schemas.openxmlformats.org/officeDocument/2006/relationships/hyperlink" Target="https://bg.wikipedia.org/wiki/1848" TargetMode="External"/><Relationship Id="rId15" Type="http://schemas.openxmlformats.org/officeDocument/2006/relationships/hyperlink" Target="https://bg.wikipedia.org/wiki/1918" TargetMode="External"/><Relationship Id="rId10" Type="http://schemas.openxmlformats.org/officeDocument/2006/relationships/hyperlink" Target="https://bg.wikipedia.org/wiki/1865" TargetMode="External"/><Relationship Id="rId4" Type="http://schemas.openxmlformats.org/officeDocument/2006/relationships/hyperlink" Target="https://bg.wikipedia.org/wiki/%D0%A0%D1%83%D0%BC%D1%8A%D0%BD%D0%B8%D1%8F" TargetMode="External"/><Relationship Id="rId9" Type="http://schemas.openxmlformats.org/officeDocument/2006/relationships/hyperlink" Target="https://bg.wikipedia.org/wiki/%D0%92%D0%B0%D1%80%D0%BD%D0%B0" TargetMode="External"/><Relationship Id="rId14" Type="http://schemas.openxmlformats.org/officeDocument/2006/relationships/hyperlink" Target="https://bg.wikipedia.org/wiki/1914"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Line 5"/>
          <p:cNvSpPr>
            <a:spLocks noChangeShapeType="1"/>
          </p:cNvSpPr>
          <p:nvPr/>
        </p:nvSpPr>
        <p:spPr bwMode="auto">
          <a:xfrm>
            <a:off x="2581275" y="901700"/>
            <a:ext cx="4813300" cy="0"/>
          </a:xfrm>
          <a:prstGeom prst="line">
            <a:avLst/>
          </a:prstGeom>
          <a:noFill/>
          <a:ln w="15875" cmpd="thickThin">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graphicFrame>
        <p:nvGraphicFramePr>
          <p:cNvPr id="6147" name="Object 6"/>
          <p:cNvGraphicFramePr>
            <a:graphicFrameLocks noChangeAspect="1"/>
          </p:cNvGraphicFramePr>
          <p:nvPr/>
        </p:nvGraphicFramePr>
        <p:xfrm>
          <a:off x="527050" y="350838"/>
          <a:ext cx="862013" cy="882650"/>
        </p:xfrm>
        <a:graphic>
          <a:graphicData uri="http://schemas.openxmlformats.org/presentationml/2006/ole">
            <mc:AlternateContent xmlns:mc="http://schemas.openxmlformats.org/markup-compatibility/2006">
              <mc:Choice xmlns:v="urn:schemas-microsoft-com:vml" Requires="v">
                <p:oleObj spid="_x0000_s6158" r:id="rId4" imgW="4785480" imgH="4894560" progId="">
                  <p:embed/>
                </p:oleObj>
              </mc:Choice>
              <mc:Fallback>
                <p:oleObj r:id="rId4" imgW="4785480" imgH="4894560"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0" y="350838"/>
                        <a:ext cx="862013"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Rectangle 7"/>
          <p:cNvSpPr>
            <a:spLocks noChangeArrowheads="1"/>
          </p:cNvSpPr>
          <p:nvPr/>
        </p:nvSpPr>
        <p:spPr bwMode="auto">
          <a:xfrm>
            <a:off x="71438" y="2833688"/>
            <a:ext cx="9144000" cy="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wrap="none"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6149" name="Rectangle 8"/>
          <p:cNvSpPr>
            <a:spLocks noChangeArrowheads="1"/>
          </p:cNvSpPr>
          <p:nvPr/>
        </p:nvSpPr>
        <p:spPr bwMode="auto">
          <a:xfrm>
            <a:off x="71438" y="2833688"/>
            <a:ext cx="9144000" cy="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11270" name="Rectangle 9"/>
          <p:cNvSpPr>
            <a:spLocks noChangeArrowheads="1"/>
          </p:cNvSpPr>
          <p:nvPr/>
        </p:nvSpPr>
        <p:spPr bwMode="auto">
          <a:xfrm>
            <a:off x="0" y="142875"/>
            <a:ext cx="9144000" cy="1417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defRPr/>
            </a:pPr>
            <a:r>
              <a:rPr lang="bg-BG" altLang="en-US" sz="2400" b="1" dirty="0" smtClean="0">
                <a:solidFill>
                  <a:schemeClr val="accent2"/>
                </a:solidFill>
                <a:latin typeface="Times New Roman" panose="02020603050405020304" pitchFamily="18" charset="0"/>
                <a:cs typeface="Times New Roman" panose="02020603050405020304" pitchFamily="18" charset="0"/>
              </a:rPr>
              <a:t>	МЕДИЦИНСКИ УНИВЕРСИТЕТ </a:t>
            </a:r>
            <a:r>
              <a:rPr lang="bg-BG" altLang="en-US" sz="2400" b="1" dirty="0" smtClean="0">
                <a:solidFill>
                  <a:schemeClr val="accent2"/>
                </a:solidFill>
                <a:cs typeface="Times New Roman" panose="02020603050405020304" pitchFamily="18" charset="0"/>
              </a:rPr>
              <a:t>–</a:t>
            </a:r>
            <a:r>
              <a:rPr lang="bg-BG" altLang="en-US" sz="2400" b="1" dirty="0" smtClean="0">
                <a:solidFill>
                  <a:schemeClr val="accent2"/>
                </a:solidFill>
                <a:latin typeface="Times New Roman" panose="02020603050405020304" pitchFamily="18" charset="0"/>
                <a:cs typeface="Times New Roman" panose="02020603050405020304" pitchFamily="18" charset="0"/>
              </a:rPr>
              <a:t> ПЛЕВЕН</a:t>
            </a:r>
            <a:endParaRPr lang="bg-BG" altLang="en-US" sz="2400" b="1" dirty="0" smtClean="0">
              <a:solidFill>
                <a:schemeClr val="accent2"/>
              </a:solidFill>
              <a:cs typeface="+mn-cs"/>
            </a:endParaRPr>
          </a:p>
          <a:p>
            <a:pPr algn="ctr">
              <a:defRPr/>
            </a:pPr>
            <a:r>
              <a:rPr lang="bg-BG" altLang="en-US" sz="2000" b="1" dirty="0" smtClean="0">
                <a:solidFill>
                  <a:schemeClr val="accent2"/>
                </a:solidFill>
                <a:latin typeface="+mn-lt"/>
                <a:cs typeface="Times New Roman" panose="02020603050405020304" pitchFamily="18" charset="0"/>
              </a:rPr>
              <a:t>	ФАКУЛТЕТ „МЕДИЦИНА“</a:t>
            </a:r>
            <a:endParaRPr lang="en-US" altLang="en-US" sz="2000" b="1" dirty="0" smtClean="0">
              <a:solidFill>
                <a:schemeClr val="accent2"/>
              </a:solidFill>
              <a:latin typeface="+mn-lt"/>
              <a:cs typeface="Times New Roman" panose="02020603050405020304" pitchFamily="18" charset="0"/>
            </a:endParaRPr>
          </a:p>
          <a:p>
            <a:pPr algn="ctr">
              <a:spcBef>
                <a:spcPts val="600"/>
              </a:spcBef>
              <a:defRPr/>
            </a:pPr>
            <a:r>
              <a:rPr lang="bg-BG" altLang="en-US" b="1" dirty="0" smtClean="0">
                <a:solidFill>
                  <a:schemeClr val="accent2"/>
                </a:solidFill>
                <a:latin typeface="Times New Roman" panose="02020603050405020304" pitchFamily="18" charset="0"/>
                <a:cs typeface="Times New Roman" panose="02020603050405020304" pitchFamily="18" charset="0"/>
              </a:rPr>
              <a:t>	ЦЕНТЪР ЗА ДИСТАНЦИОННО ОБУЧЕНИЕ</a:t>
            </a:r>
            <a:endParaRPr lang="bg-BG" altLang="en-US" b="1" dirty="0" smtClean="0">
              <a:solidFill>
                <a:schemeClr val="accent2"/>
              </a:solidFill>
              <a:cs typeface="+mn-cs"/>
            </a:endParaRPr>
          </a:p>
          <a:p>
            <a:pPr algn="ctr">
              <a:defRPr/>
            </a:pPr>
            <a:endParaRPr lang="bg-BG" altLang="en-US" sz="2000" b="1" dirty="0" smtClean="0">
              <a:solidFill>
                <a:schemeClr val="accent2"/>
              </a:solidFill>
              <a:latin typeface="Arial Unicode MS" panose="020B0604020202020204" pitchFamily="34" charset="-128"/>
              <a:cs typeface="Times New Roman" panose="02020603050405020304" pitchFamily="18" charset="0"/>
            </a:endParaRPr>
          </a:p>
        </p:txBody>
      </p:sp>
      <p:sp>
        <p:nvSpPr>
          <p:cNvPr id="41994" name="Text Box 4"/>
          <p:cNvSpPr txBox="1">
            <a:spLocks noChangeArrowheads="1"/>
          </p:cNvSpPr>
          <p:nvPr/>
        </p:nvSpPr>
        <p:spPr bwMode="auto">
          <a:xfrm>
            <a:off x="265113" y="1616075"/>
            <a:ext cx="1968500" cy="368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smtClean="0">
                <a:solidFill>
                  <a:schemeClr val="accent2">
                    <a:lumMod val="75000"/>
                  </a:schemeClr>
                </a:solidFill>
                <a:cs typeface="+mn-cs"/>
              </a:rPr>
              <a:t>Лекция №</a:t>
            </a:r>
            <a:r>
              <a:rPr lang="en-US" altLang="bg-BG" dirty="0" smtClean="0">
                <a:solidFill>
                  <a:schemeClr val="accent2">
                    <a:lumMod val="75000"/>
                  </a:schemeClr>
                </a:solidFill>
                <a:cs typeface="+mn-cs"/>
              </a:rPr>
              <a:t>2</a:t>
            </a:r>
            <a:endParaRPr lang="bg-BG" altLang="bg-BG" dirty="0" smtClean="0">
              <a:solidFill>
                <a:schemeClr val="accent2">
                  <a:lumMod val="75000"/>
                </a:schemeClr>
              </a:solidFill>
              <a:cs typeface="+mn-cs"/>
            </a:endParaRPr>
          </a:p>
        </p:txBody>
      </p:sp>
      <p:sp>
        <p:nvSpPr>
          <p:cNvPr id="41997" name="Text Box 4"/>
          <p:cNvSpPr txBox="1">
            <a:spLocks noChangeArrowheads="1"/>
          </p:cNvSpPr>
          <p:nvPr/>
        </p:nvSpPr>
        <p:spPr bwMode="auto">
          <a:xfrm>
            <a:off x="4233863" y="6038850"/>
            <a:ext cx="4706937"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smtClean="0">
                <a:solidFill>
                  <a:schemeClr val="accent2">
                    <a:lumMod val="75000"/>
                  </a:schemeClr>
                </a:solidFill>
                <a:cs typeface="+mn-cs"/>
              </a:rPr>
              <a:t>Проф. Д-р Цеца Дойчинова</a:t>
            </a:r>
          </a:p>
        </p:txBody>
      </p:sp>
      <p:sp>
        <p:nvSpPr>
          <p:cNvPr id="6153" name="TextBox 1"/>
          <p:cNvSpPr txBox="1">
            <a:spLocks noChangeArrowheads="1"/>
          </p:cNvSpPr>
          <p:nvPr/>
        </p:nvSpPr>
        <p:spPr bwMode="auto">
          <a:xfrm>
            <a:off x="452927" y="2960688"/>
            <a:ext cx="771685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bg-BG" sz="2800" dirty="0">
                <a:solidFill>
                  <a:srgbClr val="C00000"/>
                </a:solidFill>
                <a:latin typeface="Arial Black" panose="020B0A04020102020204" pitchFamily="34" charset="0"/>
              </a:rPr>
              <a:t>Чревни инфекции – коремен тиф, салмонелози, шигелози, колиентерити, холера, ботулизъм – етиология, патогенеза, клиника.</a:t>
            </a:r>
            <a:endParaRPr lang="bg-BG" altLang="bg-BG" sz="2800" dirty="0">
              <a:solidFill>
                <a:srgbClr val="C00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КОРЕМЕН ТИФ</a:t>
            </a:r>
          </a:p>
        </p:txBody>
      </p:sp>
      <p:sp>
        <p:nvSpPr>
          <p:cNvPr id="12291" name="Rectangle 2"/>
          <p:cNvSpPr>
            <a:spLocks noChangeArrowheads="1"/>
          </p:cNvSpPr>
          <p:nvPr/>
        </p:nvSpPr>
        <p:spPr bwMode="auto">
          <a:xfrm>
            <a:off x="1258888" y="1844675"/>
            <a:ext cx="7129462" cy="3754438"/>
          </a:xfrm>
          <a:prstGeom prst="rect">
            <a:avLst/>
          </a:prstGeom>
          <a:noFill/>
          <a:ln w="9525">
            <a:noFill/>
            <a:miter lim="800000"/>
            <a:headEnd/>
            <a:tailEnd/>
          </a:ln>
        </p:spPr>
        <p:txBody>
          <a:bodyPr>
            <a:spAutoFit/>
          </a:bodyPr>
          <a:lstStyle/>
          <a:p>
            <a:r>
              <a:rPr lang="ru-RU" sz="2000"/>
              <a:t>Любопитното е, че два века по-късно британският лекар Норман Мур се заел да докаже, че Херман в действителност е станал жертва на коремен тиф. Специалистът формулирал тезата си на база вече съществуващата документация по случая, както и на модерните схващания за заболяването. През 1882-ра година Мур публикувал просторен материал по темата – "Болестта и смъртта на принц Хенри от Уелс през 1612г." ("The Illness and Death of Henry Prince of Wales in 1612"), където изложил всички известни факти за трагичния момент от историята на британското кралско семейство.</a:t>
            </a:r>
          </a:p>
          <a:p>
            <a:endParaRPr lang="ru-RU"/>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6626" name="Picture 2" descr="https://upload.wikimedia.org/wikipedia/commons/thumb/f/f8/Cholera_hospital_in_Dhaka.jpg/220px-Cholera_hospital_in_Dhaka.jpg"/>
          <p:cNvPicPr>
            <a:picLocks noChangeAspect="1" noChangeArrowheads="1"/>
          </p:cNvPicPr>
          <p:nvPr/>
        </p:nvPicPr>
        <p:blipFill>
          <a:blip r:embed="rId2"/>
          <a:srcRect/>
          <a:stretch>
            <a:fillRect/>
          </a:stretch>
        </p:blipFill>
        <p:spPr bwMode="auto">
          <a:xfrm>
            <a:off x="2124075" y="1412875"/>
            <a:ext cx="5256213" cy="4103688"/>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7650" name="Picture 2" descr="Резултат с изображение за холера"/>
          <p:cNvPicPr>
            <a:picLocks noChangeAspect="1" noChangeArrowheads="1"/>
          </p:cNvPicPr>
          <p:nvPr/>
        </p:nvPicPr>
        <p:blipFill>
          <a:blip r:embed="rId2"/>
          <a:srcRect/>
          <a:stretch>
            <a:fillRect/>
          </a:stretch>
        </p:blipFill>
        <p:spPr bwMode="auto">
          <a:xfrm>
            <a:off x="2071688" y="1428750"/>
            <a:ext cx="5429250" cy="4143375"/>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bg-BG" smtClean="0"/>
              <a:t>Холера – клинична картина</a:t>
            </a:r>
          </a:p>
        </p:txBody>
      </p:sp>
      <p:sp>
        <p:nvSpPr>
          <p:cNvPr id="13315" name="Rectangle 3"/>
          <p:cNvSpPr>
            <a:spLocks noGrp="1" noChangeArrowheads="1"/>
          </p:cNvSpPr>
          <p:nvPr>
            <p:ph type="body" idx="1"/>
          </p:nvPr>
        </p:nvSpPr>
        <p:spPr>
          <a:xfrm>
            <a:off x="755650" y="1628775"/>
            <a:ext cx="7931150" cy="4497388"/>
          </a:xfrm>
        </p:spPr>
        <p:txBody>
          <a:bodyPr/>
          <a:lstStyle/>
          <a:p>
            <a:pPr eaLnBrk="1" hangingPunct="1">
              <a:buFont typeface="Wingdings" pitchFamily="2" charset="2"/>
              <a:buNone/>
              <a:defRPr/>
            </a:pPr>
            <a:r>
              <a:rPr lang="bg-BG" smtClean="0"/>
              <a:t>   </a:t>
            </a:r>
            <a:r>
              <a:rPr lang="bg-BG" u="sng" smtClean="0"/>
              <a:t>Европейска холера-</a:t>
            </a:r>
            <a:r>
              <a:rPr lang="bg-BG" smtClean="0"/>
              <a:t> различава се от</a:t>
            </a:r>
          </a:p>
          <a:p>
            <a:pPr eaLnBrk="1" hangingPunct="1">
              <a:buFont typeface="Wingdings" pitchFamily="2" charset="2"/>
              <a:buNone/>
              <a:defRPr/>
            </a:pPr>
            <a:r>
              <a:rPr lang="bg-BG" smtClean="0"/>
              <a:t>   Азия и Африка, а именно:</a:t>
            </a:r>
          </a:p>
          <a:p>
            <a:pPr eaLnBrk="1" hangingPunct="1">
              <a:defRPr/>
            </a:pPr>
            <a:r>
              <a:rPr lang="bg-BG" smtClean="0"/>
              <a:t>По-често остро начало</a:t>
            </a:r>
          </a:p>
          <a:p>
            <a:pPr eaLnBrk="1" hangingPunct="1">
              <a:defRPr/>
            </a:pPr>
            <a:r>
              <a:rPr lang="bg-BG" smtClean="0"/>
              <a:t>По-изразен ТИС</a:t>
            </a:r>
          </a:p>
          <a:p>
            <a:pPr eaLnBrk="1" hangingPunct="1">
              <a:defRPr/>
            </a:pPr>
            <a:r>
              <a:rPr lang="bg-BG" smtClean="0"/>
              <a:t>По-бавна и по-лека дехидратация</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bg-BG" smtClean="0"/>
              <a:t>Холера – клинична картина</a:t>
            </a:r>
          </a:p>
        </p:txBody>
      </p:sp>
      <p:sp>
        <p:nvSpPr>
          <p:cNvPr id="14339" name="Rectangle 3"/>
          <p:cNvSpPr>
            <a:spLocks noGrp="1" noChangeArrowheads="1"/>
          </p:cNvSpPr>
          <p:nvPr>
            <p:ph type="body" idx="1"/>
          </p:nvPr>
        </p:nvSpPr>
        <p:spPr/>
        <p:txBody>
          <a:bodyPr/>
          <a:lstStyle/>
          <a:p>
            <a:pPr eaLnBrk="1" hangingPunct="1">
              <a:buFont typeface="Wingdings" pitchFamily="2" charset="2"/>
              <a:buNone/>
              <a:defRPr/>
            </a:pPr>
            <a:r>
              <a:rPr lang="bg-BG" b="1" smtClean="0"/>
              <a:t>Клинични форми</a:t>
            </a:r>
            <a:r>
              <a:rPr lang="bg-BG" smtClean="0"/>
              <a:t>:</a:t>
            </a:r>
          </a:p>
          <a:p>
            <a:pPr eaLnBrk="1" hangingPunct="1">
              <a:buFont typeface="Wingdings" pitchFamily="2" charset="2"/>
              <a:buNone/>
              <a:defRPr/>
            </a:pPr>
            <a:r>
              <a:rPr lang="bg-BG" smtClean="0"/>
              <a:t>1/ </a:t>
            </a:r>
            <a:r>
              <a:rPr lang="en-US" smtClean="0"/>
              <a:t>cholera sicca</a:t>
            </a:r>
            <a:r>
              <a:rPr lang="bg-BG" smtClean="0"/>
              <a:t>- по-често в детската въз-</a:t>
            </a:r>
          </a:p>
          <a:p>
            <a:pPr eaLnBrk="1" hangingPunct="1">
              <a:buFont typeface="Wingdings" pitchFamily="2" charset="2"/>
              <a:buNone/>
              <a:defRPr/>
            </a:pPr>
            <a:r>
              <a:rPr lang="bg-BG" smtClean="0"/>
              <a:t>    раст; токсична увреда на чревната</a:t>
            </a:r>
          </a:p>
          <a:p>
            <a:pPr eaLnBrk="1" hangingPunct="1">
              <a:buFont typeface="Wingdings" pitchFamily="2" charset="2"/>
              <a:buNone/>
              <a:defRPr/>
            </a:pPr>
            <a:r>
              <a:rPr lang="bg-BG" smtClean="0"/>
              <a:t>    инервация</a:t>
            </a:r>
            <a:r>
              <a:rPr lang="bg-BG" smtClean="0">
                <a:cs typeface="Arial" pitchFamily="34" charset="0"/>
              </a:rPr>
              <a:t>→чревна пареза →изпълва-</a:t>
            </a:r>
          </a:p>
          <a:p>
            <a:pPr eaLnBrk="1" hangingPunct="1">
              <a:buFont typeface="Wingdings" pitchFamily="2" charset="2"/>
              <a:buNone/>
              <a:defRPr/>
            </a:pPr>
            <a:r>
              <a:rPr lang="bg-BG" smtClean="0">
                <a:cs typeface="Arial" pitchFamily="34" charset="0"/>
              </a:rPr>
              <a:t>    не на червата с течности и липса на</a:t>
            </a:r>
          </a:p>
          <a:p>
            <a:pPr eaLnBrk="1" hangingPunct="1">
              <a:buFont typeface="Wingdings" pitchFamily="2" charset="2"/>
              <a:buNone/>
              <a:defRPr/>
            </a:pPr>
            <a:r>
              <a:rPr lang="bg-BG" smtClean="0">
                <a:cs typeface="Arial" pitchFamily="34" charset="0"/>
              </a:rPr>
              <a:t>    диария →подут корем с притъпен</a:t>
            </a:r>
          </a:p>
          <a:p>
            <a:pPr eaLnBrk="1" hangingPunct="1">
              <a:buFont typeface="Wingdings" pitchFamily="2" charset="2"/>
              <a:buNone/>
              <a:defRPr/>
            </a:pPr>
            <a:r>
              <a:rPr lang="bg-BG" smtClean="0">
                <a:cs typeface="Arial" pitchFamily="34" charset="0"/>
              </a:rPr>
              <a:t>    перкуторен тон</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bg-BG" smtClean="0"/>
              <a:t>Холера – клинична картина</a:t>
            </a:r>
          </a:p>
        </p:txBody>
      </p:sp>
      <p:sp>
        <p:nvSpPr>
          <p:cNvPr id="15363" name="Rectangle 3"/>
          <p:cNvSpPr>
            <a:spLocks noGrp="1" noChangeArrowheads="1"/>
          </p:cNvSpPr>
          <p:nvPr>
            <p:ph type="body" idx="1"/>
          </p:nvPr>
        </p:nvSpPr>
        <p:spPr/>
        <p:txBody>
          <a:bodyPr/>
          <a:lstStyle/>
          <a:p>
            <a:pPr eaLnBrk="1" hangingPunct="1">
              <a:buFont typeface="Wingdings" pitchFamily="2" charset="2"/>
              <a:buNone/>
              <a:defRPr/>
            </a:pPr>
            <a:r>
              <a:rPr lang="bg-BG" smtClean="0"/>
              <a:t>2/ по-тежко протичане при кърмачета,</a:t>
            </a:r>
          </a:p>
          <a:p>
            <a:pPr eaLnBrk="1" hangingPunct="1">
              <a:buFont typeface="Wingdings" pitchFamily="2" charset="2"/>
              <a:buNone/>
              <a:defRPr/>
            </a:pPr>
            <a:r>
              <a:rPr lang="bg-BG" smtClean="0"/>
              <a:t>    малки деца и възрастни с утежнен</a:t>
            </a:r>
          </a:p>
          <a:p>
            <a:pPr eaLnBrk="1" hangingPunct="1">
              <a:buFont typeface="Wingdings" pitchFamily="2" charset="2"/>
              <a:buNone/>
              <a:defRPr/>
            </a:pPr>
            <a:r>
              <a:rPr lang="bg-BG" smtClean="0"/>
              <a:t>    преморбиден статус</a:t>
            </a:r>
          </a:p>
          <a:p>
            <a:pPr eaLnBrk="1" hangingPunct="1">
              <a:buFont typeface="Wingdings" pitchFamily="2" charset="2"/>
              <a:buNone/>
              <a:defRPr/>
            </a:pPr>
            <a:r>
              <a:rPr lang="bg-BG" smtClean="0"/>
              <a:t>3/ холерен тифоид-постоянен фебрили-</a:t>
            </a:r>
          </a:p>
          <a:p>
            <a:pPr eaLnBrk="1" hangingPunct="1">
              <a:buFont typeface="Wingdings" pitchFamily="2" charset="2"/>
              <a:buNone/>
              <a:defRPr/>
            </a:pPr>
            <a:r>
              <a:rPr lang="bg-BG" smtClean="0"/>
              <a:t>    тет, хепатоспленомегалия, тежко общо</a:t>
            </a:r>
          </a:p>
          <a:p>
            <a:pPr eaLnBrk="1" hangingPunct="1">
              <a:buFont typeface="Wingdings" pitchFamily="2" charset="2"/>
              <a:buNone/>
              <a:defRPr/>
            </a:pPr>
            <a:r>
              <a:rPr lang="bg-BG" smtClean="0"/>
              <a:t>    състояние-много рядко се среща</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bg-BG" smtClean="0"/>
              <a:t>Холера – диагноза</a:t>
            </a:r>
          </a:p>
        </p:txBody>
      </p:sp>
      <p:sp>
        <p:nvSpPr>
          <p:cNvPr id="16387" name="Rectangle 3"/>
          <p:cNvSpPr>
            <a:spLocks noGrp="1" noChangeArrowheads="1"/>
          </p:cNvSpPr>
          <p:nvPr>
            <p:ph type="body" idx="1"/>
          </p:nvPr>
        </p:nvSpPr>
        <p:spPr>
          <a:xfrm>
            <a:off x="827088" y="1557338"/>
            <a:ext cx="7859712" cy="4568825"/>
          </a:xfrm>
        </p:spPr>
        <p:txBody>
          <a:bodyPr/>
          <a:lstStyle/>
          <a:p>
            <a:pPr eaLnBrk="1" hangingPunct="1">
              <a:lnSpc>
                <a:spcPct val="90000"/>
              </a:lnSpc>
              <a:defRPr/>
            </a:pPr>
            <a:r>
              <a:rPr lang="bg-BG" sz="2800" smtClean="0"/>
              <a:t>Клиникоепидемиологични данни</a:t>
            </a:r>
          </a:p>
          <a:p>
            <a:pPr eaLnBrk="1" hangingPunct="1">
              <a:lnSpc>
                <a:spcPct val="90000"/>
              </a:lnSpc>
              <a:defRPr/>
            </a:pPr>
            <a:r>
              <a:rPr lang="bg-BG" sz="2800" smtClean="0"/>
              <a:t>Лека левкоцитоза</a:t>
            </a:r>
          </a:p>
          <a:p>
            <a:pPr eaLnBrk="1" hangingPunct="1">
              <a:lnSpc>
                <a:spcPct val="90000"/>
              </a:lnSpc>
              <a:defRPr/>
            </a:pPr>
            <a:r>
              <a:rPr lang="bg-BG" sz="2800" smtClean="0"/>
              <a:t>Леко ускорена СУЕ</a:t>
            </a:r>
          </a:p>
          <a:p>
            <a:pPr eaLnBrk="1" hangingPunct="1">
              <a:lnSpc>
                <a:spcPct val="90000"/>
              </a:lnSpc>
              <a:defRPr/>
            </a:pPr>
            <a:r>
              <a:rPr lang="bg-BG" sz="2800" smtClean="0"/>
              <a:t>Хипоелектролитемия</a:t>
            </a:r>
          </a:p>
          <a:p>
            <a:pPr eaLnBrk="1" hangingPunct="1">
              <a:lnSpc>
                <a:spcPct val="90000"/>
              </a:lnSpc>
              <a:defRPr/>
            </a:pPr>
            <a:r>
              <a:rPr lang="bg-BG" sz="2800" smtClean="0"/>
              <a:t>Хемоконцентрация</a:t>
            </a:r>
          </a:p>
          <a:p>
            <a:pPr eaLnBrk="1" hangingPunct="1">
              <a:lnSpc>
                <a:spcPct val="90000"/>
              </a:lnSpc>
              <a:defRPr/>
            </a:pPr>
            <a:r>
              <a:rPr lang="bg-BG" sz="2800" smtClean="0"/>
              <a:t>Доказване на причинителя: чрез директ-</a:t>
            </a:r>
          </a:p>
          <a:p>
            <a:pPr eaLnBrk="1" hangingPunct="1">
              <a:lnSpc>
                <a:spcPct val="90000"/>
              </a:lnSpc>
              <a:buFont typeface="Wingdings" pitchFamily="2" charset="2"/>
              <a:buNone/>
              <a:defRPr/>
            </a:pPr>
            <a:r>
              <a:rPr lang="bg-BG" sz="2800" smtClean="0"/>
              <a:t>    на микроскопия и културелно върху</a:t>
            </a:r>
          </a:p>
          <a:p>
            <a:pPr eaLnBrk="1" hangingPunct="1">
              <a:lnSpc>
                <a:spcPct val="90000"/>
              </a:lnSpc>
              <a:buFont typeface="Wingdings" pitchFamily="2" charset="2"/>
              <a:buNone/>
              <a:defRPr/>
            </a:pPr>
            <a:r>
              <a:rPr lang="bg-BG" sz="2800" smtClean="0"/>
              <a:t>    обогатена с пептонова вода среда</a:t>
            </a:r>
          </a:p>
          <a:p>
            <a:pPr eaLnBrk="1" hangingPunct="1">
              <a:lnSpc>
                <a:spcPct val="90000"/>
              </a:lnSpc>
              <a:defRPr/>
            </a:pPr>
            <a:r>
              <a:rPr lang="bg-BG" sz="2800" smtClean="0"/>
              <a:t>Серология- /+/ към 10-я ден ,титър 1:40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bg-BG" sz="4000" smtClean="0"/>
              <a:t>Холера – диференциална диагноза</a:t>
            </a:r>
          </a:p>
        </p:txBody>
      </p:sp>
      <p:sp>
        <p:nvSpPr>
          <p:cNvPr id="17411" name="Rectangle 3"/>
          <p:cNvSpPr>
            <a:spLocks noGrp="1" noChangeArrowheads="1"/>
          </p:cNvSpPr>
          <p:nvPr>
            <p:ph type="body" idx="1"/>
          </p:nvPr>
        </p:nvSpPr>
        <p:spPr/>
        <p:txBody>
          <a:bodyPr/>
          <a:lstStyle/>
          <a:p>
            <a:pPr eaLnBrk="1" hangingPunct="1">
              <a:defRPr/>
            </a:pPr>
            <a:r>
              <a:rPr lang="bg-BG" smtClean="0"/>
              <a:t>Салмонелни токсиинфекции</a:t>
            </a:r>
          </a:p>
          <a:p>
            <a:pPr eaLnBrk="1" hangingPunct="1">
              <a:defRPr/>
            </a:pPr>
            <a:r>
              <a:rPr lang="bg-BG" smtClean="0"/>
              <a:t>Шигелози</a:t>
            </a:r>
          </a:p>
          <a:p>
            <a:pPr eaLnBrk="1" hangingPunct="1">
              <a:defRPr/>
            </a:pPr>
            <a:r>
              <a:rPr lang="bg-BG" smtClean="0"/>
              <a:t>Ешерихози</a:t>
            </a:r>
          </a:p>
          <a:p>
            <a:pPr eaLnBrk="1" hangingPunct="1">
              <a:defRPr/>
            </a:pPr>
            <a:r>
              <a:rPr lang="bg-BG" smtClean="0"/>
              <a:t>Екзогенни интоксикации – гъби, метали</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bg-BG" sz="4000" smtClean="0"/>
              <a:t>Неаглутинабилни холерни вибриони</a:t>
            </a:r>
          </a:p>
        </p:txBody>
      </p:sp>
      <p:sp>
        <p:nvSpPr>
          <p:cNvPr id="18435"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bg-BG" sz="2800" smtClean="0"/>
              <a:t>Причиняват холероподобни заболявания:</a:t>
            </a:r>
          </a:p>
          <a:p>
            <a:pPr eaLnBrk="1" hangingPunct="1">
              <a:lnSpc>
                <a:spcPct val="80000"/>
              </a:lnSpc>
              <a:buFont typeface="Wingdings" pitchFamily="2" charset="2"/>
              <a:buNone/>
              <a:defRPr/>
            </a:pPr>
            <a:r>
              <a:rPr lang="bg-BG" sz="2800" smtClean="0"/>
              <a:t>1/ </a:t>
            </a:r>
            <a:r>
              <a:rPr lang="en-US" sz="2800" smtClean="0"/>
              <a:t>V.parahaemmolyticus</a:t>
            </a:r>
            <a:r>
              <a:rPr lang="bg-BG" sz="2800" smtClean="0"/>
              <a:t> </a:t>
            </a:r>
            <a:r>
              <a:rPr lang="en-US" sz="2800" smtClean="0"/>
              <a:t>-</a:t>
            </a:r>
            <a:r>
              <a:rPr lang="bg-BG" sz="2800" smtClean="0"/>
              <a:t> от риби, стриди</a:t>
            </a:r>
            <a:endParaRPr lang="en-US" sz="2800" smtClean="0"/>
          </a:p>
          <a:p>
            <a:pPr eaLnBrk="1" hangingPunct="1">
              <a:lnSpc>
                <a:spcPct val="80000"/>
              </a:lnSpc>
              <a:buFont typeface="Wingdings" pitchFamily="2" charset="2"/>
              <a:buNone/>
              <a:defRPr/>
            </a:pPr>
            <a:r>
              <a:rPr lang="en-US" sz="2800" smtClean="0"/>
              <a:t>2/ V.fluvialis</a:t>
            </a:r>
            <a:r>
              <a:rPr lang="bg-BG" sz="2800" smtClean="0"/>
              <a:t> - остър гастроентерит</a:t>
            </a:r>
            <a:endParaRPr lang="en-US" sz="2800" smtClean="0"/>
          </a:p>
          <a:p>
            <a:pPr eaLnBrk="1" hangingPunct="1">
              <a:lnSpc>
                <a:spcPct val="80000"/>
              </a:lnSpc>
              <a:buFont typeface="Wingdings" pitchFamily="2" charset="2"/>
              <a:buNone/>
              <a:defRPr/>
            </a:pPr>
            <a:r>
              <a:rPr lang="en-US" sz="2800" smtClean="0"/>
              <a:t>3/ V.mimicus</a:t>
            </a:r>
            <a:r>
              <a:rPr lang="bg-BG" sz="2800" smtClean="0"/>
              <a:t> - също </a:t>
            </a:r>
            <a:endParaRPr lang="en-US" sz="2800" smtClean="0"/>
          </a:p>
          <a:p>
            <a:pPr eaLnBrk="1" hangingPunct="1">
              <a:lnSpc>
                <a:spcPct val="80000"/>
              </a:lnSpc>
              <a:buFont typeface="Wingdings" pitchFamily="2" charset="2"/>
              <a:buNone/>
              <a:defRPr/>
            </a:pPr>
            <a:r>
              <a:rPr lang="en-US" sz="2800" smtClean="0"/>
              <a:t>4/ V.hollissae</a:t>
            </a:r>
            <a:r>
              <a:rPr lang="bg-BG" sz="2800" smtClean="0"/>
              <a:t> – от риби(като сепсис, ОХК)</a:t>
            </a:r>
            <a:endParaRPr lang="en-US" sz="2800" smtClean="0"/>
          </a:p>
          <a:p>
            <a:pPr eaLnBrk="1" hangingPunct="1">
              <a:lnSpc>
                <a:spcPct val="80000"/>
              </a:lnSpc>
              <a:buFont typeface="Wingdings" pitchFamily="2" charset="2"/>
              <a:buNone/>
              <a:defRPr/>
            </a:pPr>
            <a:r>
              <a:rPr lang="en-US" sz="2800" smtClean="0"/>
              <a:t>5/ V.furnissii</a:t>
            </a:r>
            <a:r>
              <a:rPr lang="bg-BG" sz="2800" smtClean="0"/>
              <a:t> – леки диарии</a:t>
            </a:r>
            <a:endParaRPr lang="en-US" sz="2800" smtClean="0"/>
          </a:p>
          <a:p>
            <a:pPr eaLnBrk="1" hangingPunct="1">
              <a:lnSpc>
                <a:spcPct val="80000"/>
              </a:lnSpc>
              <a:buFont typeface="Wingdings" pitchFamily="2" charset="2"/>
              <a:buNone/>
              <a:defRPr/>
            </a:pPr>
            <a:r>
              <a:rPr lang="en-US" sz="2800" smtClean="0"/>
              <a:t>6/ V.vulnificans</a:t>
            </a:r>
            <a:r>
              <a:rPr lang="bg-BG" sz="2800" smtClean="0"/>
              <a:t> – ранева инфекция след</a:t>
            </a:r>
          </a:p>
          <a:p>
            <a:pPr eaLnBrk="1" hangingPunct="1">
              <a:lnSpc>
                <a:spcPct val="80000"/>
              </a:lnSpc>
              <a:buFont typeface="Wingdings" pitchFamily="2" charset="2"/>
              <a:buNone/>
              <a:defRPr/>
            </a:pPr>
            <a:r>
              <a:rPr lang="bg-BG" sz="2800" smtClean="0"/>
              <a:t>    убождане и чистене на риба - ДВСК с 50%</a:t>
            </a:r>
          </a:p>
          <a:p>
            <a:pPr eaLnBrk="1" hangingPunct="1">
              <a:lnSpc>
                <a:spcPct val="80000"/>
              </a:lnSpc>
              <a:buFont typeface="Wingdings" pitchFamily="2" charset="2"/>
              <a:buNone/>
              <a:defRPr/>
            </a:pPr>
            <a:r>
              <a:rPr lang="bg-BG" sz="2800" smtClean="0"/>
              <a:t>    леталитет</a:t>
            </a:r>
          </a:p>
          <a:p>
            <a:pPr eaLnBrk="1" hangingPunct="1">
              <a:lnSpc>
                <a:spcPct val="80000"/>
              </a:lnSpc>
              <a:buFont typeface="Wingdings" pitchFamily="2" charset="2"/>
              <a:buNone/>
              <a:defRPr/>
            </a:pPr>
            <a:r>
              <a:rPr lang="bg-BG" sz="2800" smtClean="0"/>
              <a:t>7/още три щама- също раневи инфекции</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4818" name="Picture 2" descr="C:\Users\Staff\Desktop\Мои снимки\Kamera 2019\20181012_16094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bg-BG" sz="4000" smtClean="0"/>
              <a:t>Неаглутинабилни холерни вибриони</a:t>
            </a:r>
          </a:p>
        </p:txBody>
      </p:sp>
      <p:sp>
        <p:nvSpPr>
          <p:cNvPr id="19459" name="Rectangle 3"/>
          <p:cNvSpPr>
            <a:spLocks noGrp="1" noChangeArrowheads="1"/>
          </p:cNvSpPr>
          <p:nvPr>
            <p:ph type="body" idx="1"/>
          </p:nvPr>
        </p:nvSpPr>
        <p:spPr>
          <a:xfrm>
            <a:off x="914400" y="1628775"/>
            <a:ext cx="8229600" cy="4525963"/>
          </a:xfrm>
        </p:spPr>
        <p:txBody>
          <a:bodyPr/>
          <a:lstStyle/>
          <a:p>
            <a:pPr eaLnBrk="1" hangingPunct="1">
              <a:buFont typeface="Wingdings" pitchFamily="2" charset="2"/>
              <a:buNone/>
              <a:defRPr/>
            </a:pPr>
            <a:r>
              <a:rPr lang="bg-BG" smtClean="0"/>
              <a:t>Поведението при НАГ заболяванията</a:t>
            </a:r>
          </a:p>
          <a:p>
            <a:pPr eaLnBrk="1" hangingPunct="1">
              <a:buFont typeface="Wingdings" pitchFamily="2" charset="2"/>
              <a:buNone/>
              <a:defRPr/>
            </a:pPr>
            <a:r>
              <a:rPr lang="bg-BG" smtClean="0"/>
              <a:t>е както при холерно болните.</a:t>
            </a:r>
          </a:p>
          <a:p>
            <a:pPr eaLnBrk="1" hangingPunct="1">
              <a:defRPr/>
            </a:pPr>
            <a:endParaRPr lang="bg-BG" smtClean="0"/>
          </a:p>
        </p:txBody>
      </p:sp>
      <p:sp>
        <p:nvSpPr>
          <p:cNvPr id="35844" name="AutoShape 5" descr="Резултат с изображение за холера фекалии оризова вода"/>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bg-BG"/>
          </a:p>
        </p:txBody>
      </p:sp>
      <p:sp>
        <p:nvSpPr>
          <p:cNvPr id="35845" name="AutoShape 7" descr="Резултат с изображение за холера фекалии оризова вода"/>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bg-BG"/>
          </a:p>
        </p:txBody>
      </p:sp>
      <p:sp>
        <p:nvSpPr>
          <p:cNvPr id="35846" name="AutoShape 9" descr="Резултат с изображение за холера фекалии оризова вода"/>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bg-BG"/>
          </a:p>
        </p:txBody>
      </p:sp>
      <p:sp>
        <p:nvSpPr>
          <p:cNvPr id="35847" name="AutoShape 11" descr="Резултат с изображение за холера фекалии оризова вода"/>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bg-B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98450"/>
            <a:ext cx="8137525" cy="908050"/>
          </a:xfrm>
        </p:spPr>
        <p:txBody>
          <a:bodyPr/>
          <a:lstStyle/>
          <a:p>
            <a:pPr eaLnBrk="1" hangingPunct="1">
              <a:defRPr/>
            </a:pPr>
            <a:r>
              <a:rPr lang="bg-BG" smtClean="0"/>
              <a:t>КОРЕМЕН ТИФ- етиология</a:t>
            </a:r>
          </a:p>
        </p:txBody>
      </p:sp>
      <p:sp>
        <p:nvSpPr>
          <p:cNvPr id="31747" name="Rectangle 3"/>
          <p:cNvSpPr>
            <a:spLocks noGrp="1" noChangeArrowheads="1"/>
          </p:cNvSpPr>
          <p:nvPr>
            <p:ph type="body" idx="1"/>
          </p:nvPr>
        </p:nvSpPr>
        <p:spPr>
          <a:xfrm>
            <a:off x="900113" y="1700213"/>
            <a:ext cx="7786687" cy="4395787"/>
          </a:xfrm>
        </p:spPr>
        <p:txBody>
          <a:bodyPr/>
          <a:lstStyle/>
          <a:p>
            <a:pPr eaLnBrk="1" hangingPunct="1">
              <a:lnSpc>
                <a:spcPct val="90000"/>
              </a:lnSpc>
              <a:buFont typeface="Wingdings" pitchFamily="2" charset="2"/>
              <a:buNone/>
              <a:defRPr/>
            </a:pPr>
            <a:r>
              <a:rPr lang="en-US" b="1" smtClean="0"/>
              <a:t>Salmonella typhi</a:t>
            </a:r>
            <a:r>
              <a:rPr lang="bg-BG" smtClean="0"/>
              <a:t> </a:t>
            </a:r>
          </a:p>
          <a:p>
            <a:pPr eaLnBrk="1" hangingPunct="1">
              <a:lnSpc>
                <a:spcPct val="90000"/>
              </a:lnSpc>
              <a:buFont typeface="Wingdings" pitchFamily="2" charset="2"/>
              <a:buNone/>
              <a:defRPr/>
            </a:pPr>
            <a:r>
              <a:rPr lang="bg-BG" smtClean="0">
                <a:cs typeface="Arial" pitchFamily="34" charset="0"/>
              </a:rPr>
              <a:t>► </a:t>
            </a:r>
            <a:r>
              <a:rPr lang="bg-BG" smtClean="0"/>
              <a:t>Род </a:t>
            </a:r>
            <a:r>
              <a:rPr lang="en-US" b="1" smtClean="0"/>
              <a:t>Salmonella</a:t>
            </a:r>
            <a:endParaRPr lang="bg-BG" b="1" smtClean="0"/>
          </a:p>
          <a:p>
            <a:pPr eaLnBrk="1" hangingPunct="1">
              <a:lnSpc>
                <a:spcPct val="90000"/>
              </a:lnSpc>
              <a:buFont typeface="Wingdings" pitchFamily="2" charset="2"/>
              <a:buNone/>
              <a:defRPr/>
            </a:pPr>
            <a:r>
              <a:rPr lang="bg-BG" smtClean="0">
                <a:cs typeface="Arial" pitchFamily="34" charset="0"/>
              </a:rPr>
              <a:t>►</a:t>
            </a:r>
            <a:r>
              <a:rPr lang="bg-BG" smtClean="0"/>
              <a:t> Сем</a:t>
            </a:r>
            <a:r>
              <a:rPr lang="bg-BG" b="1" smtClean="0"/>
              <a:t>. </a:t>
            </a:r>
            <a:r>
              <a:rPr lang="en-US" b="1" smtClean="0"/>
              <a:t>Enterobacteriaceae</a:t>
            </a:r>
            <a:endParaRPr lang="bg-BG" smtClean="0"/>
          </a:p>
          <a:p>
            <a:pPr eaLnBrk="1" hangingPunct="1">
              <a:lnSpc>
                <a:spcPct val="90000"/>
              </a:lnSpc>
              <a:buFont typeface="Wingdings" pitchFamily="2" charset="2"/>
              <a:buNone/>
              <a:defRPr/>
            </a:pPr>
            <a:r>
              <a:rPr lang="bg-BG" smtClean="0">
                <a:cs typeface="Arial" pitchFamily="34" charset="0"/>
              </a:rPr>
              <a:t>►</a:t>
            </a:r>
            <a:r>
              <a:rPr lang="bg-BG" smtClean="0"/>
              <a:t> Грам негативен</a:t>
            </a:r>
          </a:p>
          <a:p>
            <a:pPr eaLnBrk="1" hangingPunct="1">
              <a:lnSpc>
                <a:spcPct val="90000"/>
              </a:lnSpc>
              <a:buFont typeface="Wingdings" pitchFamily="2" charset="2"/>
              <a:buNone/>
              <a:defRPr/>
            </a:pPr>
            <a:r>
              <a:rPr lang="bg-BG" smtClean="0">
                <a:cs typeface="Arial" pitchFamily="34" charset="0"/>
              </a:rPr>
              <a:t>►</a:t>
            </a:r>
            <a:r>
              <a:rPr lang="bg-BG" smtClean="0"/>
              <a:t> Подвижен, снабден с реснички</a:t>
            </a:r>
          </a:p>
          <a:p>
            <a:pPr eaLnBrk="1" hangingPunct="1">
              <a:lnSpc>
                <a:spcPct val="90000"/>
              </a:lnSpc>
              <a:buFont typeface="Wingdings" pitchFamily="2" charset="2"/>
              <a:buNone/>
              <a:defRPr/>
            </a:pPr>
            <a:r>
              <a:rPr lang="bg-BG" smtClean="0">
                <a:cs typeface="Arial" pitchFamily="34" charset="0"/>
              </a:rPr>
              <a:t>►</a:t>
            </a:r>
            <a:r>
              <a:rPr lang="bg-BG" smtClean="0"/>
              <a:t> Три антигена – О, Н и V</a:t>
            </a:r>
            <a:r>
              <a:rPr lang="en-US" smtClean="0"/>
              <a:t>i</a:t>
            </a:r>
            <a:endParaRPr lang="bg-BG" smtClean="0"/>
          </a:p>
          <a:p>
            <a:pPr eaLnBrk="1" hangingPunct="1">
              <a:lnSpc>
                <a:spcPct val="90000"/>
              </a:lnSpc>
              <a:buFont typeface="Wingdings" pitchFamily="2" charset="2"/>
              <a:buNone/>
              <a:defRPr/>
            </a:pPr>
            <a:r>
              <a:rPr lang="bg-BG" smtClean="0">
                <a:cs typeface="Arial" pitchFamily="34" charset="0"/>
              </a:rPr>
              <a:t>►</a:t>
            </a:r>
            <a:r>
              <a:rPr lang="bg-BG" smtClean="0"/>
              <a:t> Ендотоксин</a:t>
            </a:r>
          </a:p>
          <a:p>
            <a:pPr eaLnBrk="1" hangingPunct="1">
              <a:lnSpc>
                <a:spcPct val="90000"/>
              </a:lnSpc>
              <a:buFont typeface="Wingdings" pitchFamily="2" charset="2"/>
              <a:buNone/>
              <a:defRPr/>
            </a:pPr>
            <a:r>
              <a:rPr lang="bg-BG" smtClean="0">
                <a:cs typeface="Arial" pitchFamily="34" charset="0"/>
              </a:rPr>
              <a:t>►</a:t>
            </a:r>
            <a:r>
              <a:rPr lang="bg-BG" smtClean="0"/>
              <a:t> Устойчив</a:t>
            </a:r>
            <a:endParaRPr lang="en-US" smtClean="0"/>
          </a:p>
          <a:p>
            <a:pPr eaLnBrk="1" hangingPunct="1">
              <a:lnSpc>
                <a:spcPct val="90000"/>
              </a:lnSpc>
              <a:buFont typeface="Wingdings" pitchFamily="2" charset="2"/>
              <a:buNone/>
              <a:defRPr/>
            </a:pPr>
            <a:endParaRPr lang="bg-BG" smtClean="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bg-BG" smtClean="0"/>
              <a:t>БОТУЛИЗЪМ</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bg-BG" smtClean="0"/>
              <a:t>Определение</a:t>
            </a:r>
          </a:p>
        </p:txBody>
      </p:sp>
      <p:sp>
        <p:nvSpPr>
          <p:cNvPr id="4099" name="Rectangle 3"/>
          <p:cNvSpPr>
            <a:spLocks noGrp="1" noChangeArrowheads="1"/>
          </p:cNvSpPr>
          <p:nvPr>
            <p:ph type="body" idx="1"/>
          </p:nvPr>
        </p:nvSpPr>
        <p:spPr/>
        <p:txBody>
          <a:bodyPr/>
          <a:lstStyle/>
          <a:p>
            <a:pPr algn="ctr" eaLnBrk="1" hangingPunct="1">
              <a:buFont typeface="Wingdings" pitchFamily="2" charset="2"/>
              <a:buNone/>
            </a:pPr>
            <a:r>
              <a:rPr lang="bg-BG" smtClean="0"/>
              <a:t>Особена форма на хранителна интоксикация, протичаща с паралитични прояви от страна на нервната система</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1371600" y="1600200"/>
            <a:ext cx="7772400" cy="4530725"/>
          </a:xfrm>
        </p:spPr>
        <p:txBody>
          <a:bodyPr/>
          <a:lstStyle/>
          <a:p>
            <a:r>
              <a:rPr lang="en-US" smtClean="0"/>
              <a:t>Изучаването на ботулизма започва още в дълбока древност, когато </a:t>
            </a:r>
            <a:r>
              <a:rPr lang="bg-BG" smtClean="0"/>
              <a:t>византийският император </a:t>
            </a:r>
            <a:r>
              <a:rPr lang="en-US" smtClean="0"/>
              <a:t>Лев VΙ</a:t>
            </a:r>
            <a:r>
              <a:rPr lang="bg-BG" smtClean="0"/>
              <a:t> Мъдри /866-912/, със специален декрет забранява консумацията на месни колбаси, поради опасни за живота последици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1371600" y="1600200"/>
            <a:ext cx="7772400" cy="4530725"/>
          </a:xfrm>
        </p:spPr>
        <p:txBody>
          <a:bodyPr/>
          <a:lstStyle/>
          <a:p>
            <a:r>
              <a:rPr lang="bg-BG" smtClean="0"/>
              <a:t>Първото клинико-епидемиологично описание на ботулизма е направено в Русия от Зенгбуш през 1818 г.</a:t>
            </a:r>
          </a:p>
          <a:p>
            <a:r>
              <a:rPr lang="bg-BG" smtClean="0"/>
              <a:t>През 1820 г. Kerner публикува  монография с описание на повече от 200 случая от ботулизъм, като дава и сегашното название на болестта /botulus – колбас/.</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371600" y="1600200"/>
            <a:ext cx="7772400" cy="4530725"/>
          </a:xfrm>
        </p:spPr>
        <p:txBody>
          <a:bodyPr/>
          <a:lstStyle/>
          <a:p>
            <a:r>
              <a:rPr lang="bg-BG" smtClean="0"/>
              <a:t>През 1896 г. Ermengen открива причинителя при изучаване на 33 заболели в Елезеле /Белгия/ след консумация на шунка и го нарича Bacillus </a:t>
            </a:r>
            <a:r>
              <a:rPr lang="en-US" smtClean="0"/>
              <a:t>botulinum</a:t>
            </a:r>
            <a:r>
              <a:rPr lang="bg-BG" smtClean="0"/>
              <a:t>.</a:t>
            </a:r>
          </a:p>
          <a:p>
            <a:r>
              <a:rPr lang="bg-BG" smtClean="0"/>
              <a:t>Ботулиновият токсин е изолиран по-късно, едновременно със създаването на антитоксичния серум.</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1371600" y="1600200"/>
            <a:ext cx="7772400" cy="4530725"/>
          </a:xfrm>
        </p:spPr>
        <p:txBody>
          <a:bodyPr/>
          <a:lstStyle/>
          <a:p>
            <a:r>
              <a:rPr lang="bg-BG" smtClean="0"/>
              <a:t>Повсеместно разпространение.</a:t>
            </a:r>
          </a:p>
          <a:p>
            <a:r>
              <a:rPr lang="bg-BG" smtClean="0"/>
              <a:t>в САЩ – зеленчукови и плодови консерви;</a:t>
            </a:r>
          </a:p>
          <a:p>
            <a:r>
              <a:rPr lang="bg-BG" smtClean="0"/>
              <a:t>в Русия – риба и рибни продукти;</a:t>
            </a:r>
          </a:p>
          <a:p>
            <a:r>
              <a:rPr lang="bg-BG" smtClean="0"/>
              <a:t>в Германия, Дания, Холандия и Белгия – месо, шунка, колбаси;</a:t>
            </a:r>
          </a:p>
          <a:p>
            <a:r>
              <a:rPr lang="bg-BG" smtClean="0"/>
              <a:t>Спорадично, малки епидемии;</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bg-BG" smtClean="0"/>
              <a:t>Етиология</a:t>
            </a:r>
          </a:p>
        </p:txBody>
      </p:sp>
      <p:sp>
        <p:nvSpPr>
          <p:cNvPr id="9219" name="Rectangle 3"/>
          <p:cNvSpPr>
            <a:spLocks noGrp="1" noChangeArrowheads="1"/>
          </p:cNvSpPr>
          <p:nvPr>
            <p:ph type="body" idx="1"/>
          </p:nvPr>
        </p:nvSpPr>
        <p:spPr/>
        <p:txBody>
          <a:bodyPr/>
          <a:lstStyle/>
          <a:p>
            <a:pPr eaLnBrk="1" hangingPunct="1">
              <a:lnSpc>
                <a:spcPct val="90000"/>
              </a:lnSpc>
              <a:buFont typeface="Wingdings" pitchFamily="2" charset="2"/>
              <a:buNone/>
            </a:pPr>
            <a:r>
              <a:rPr lang="bg-BG" b="1" smtClean="0"/>
              <a:t>Род </a:t>
            </a:r>
            <a:r>
              <a:rPr lang="en-US" b="1" smtClean="0"/>
              <a:t>Clostridia</a:t>
            </a:r>
            <a:r>
              <a:rPr lang="en-US" smtClean="0"/>
              <a:t> – Clostridium botulinum</a:t>
            </a:r>
          </a:p>
          <a:p>
            <a:pPr eaLnBrk="1" hangingPunct="1">
              <a:lnSpc>
                <a:spcPct val="90000"/>
              </a:lnSpc>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a:t>
            </a:r>
            <a:r>
              <a:rPr lang="bg-BG" smtClean="0"/>
              <a:t>Грам /+/</a:t>
            </a:r>
          </a:p>
          <a:p>
            <a:pPr eaLnBrk="1" hangingPunct="1">
              <a:lnSpc>
                <a:spcPct val="90000"/>
              </a:lnSpc>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t> Перитрих – с около 30 реснички</a:t>
            </a:r>
          </a:p>
          <a:p>
            <a:pPr eaLnBrk="1" hangingPunct="1">
              <a:lnSpc>
                <a:spcPct val="90000"/>
              </a:lnSpc>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t> Спорообразуващ</a:t>
            </a:r>
          </a:p>
          <a:p>
            <a:pPr eaLnBrk="1" hangingPunct="1">
              <a:lnSpc>
                <a:spcPct val="90000"/>
              </a:lnSpc>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8 серотипа – </a:t>
            </a:r>
            <a:r>
              <a:rPr lang="en-US" smtClean="0">
                <a:ea typeface="Arial Unicode MS" pitchFamily="34" charset="-128"/>
                <a:cs typeface="Arial Unicode MS" pitchFamily="34" charset="-128"/>
              </a:rPr>
              <a:t>A, B, C1, C2, D, E, F, G</a:t>
            </a:r>
          </a:p>
          <a:p>
            <a:pPr eaLnBrk="1" hangingPunct="1">
              <a:lnSpc>
                <a:spcPct val="90000"/>
              </a:lnSpc>
              <a:buFont typeface="Wingdings" pitchFamily="2" charset="2"/>
              <a:buNone/>
            </a:pPr>
            <a:r>
              <a:rPr lang="bg-BG" smtClean="0">
                <a:latin typeface="Arial Unicode MS" pitchFamily="34" charset="-128"/>
                <a:ea typeface="Arial Unicode MS" pitchFamily="34" charset="-128"/>
                <a:cs typeface="Arial Unicode MS" pitchFamily="34" charset="-128"/>
              </a:rPr>
              <a:t>✒</a:t>
            </a:r>
            <a:r>
              <a:rPr lang="en-US" smtClean="0">
                <a:latin typeface="Arial Unicode MS" pitchFamily="34" charset="-128"/>
                <a:ea typeface="Arial Unicode MS" pitchFamily="34" charset="-128"/>
                <a:cs typeface="Arial Unicode MS" pitchFamily="34" charset="-128"/>
              </a:rPr>
              <a:t> </a:t>
            </a:r>
            <a:r>
              <a:rPr lang="bg-BG" smtClean="0">
                <a:ea typeface="Arial Unicode MS" pitchFamily="34" charset="-128"/>
                <a:cs typeface="Arial Unicode MS" pitchFamily="34" charset="-128"/>
              </a:rPr>
              <a:t>екзотоксин-термолабилен полипептид</a:t>
            </a:r>
          </a:p>
          <a:p>
            <a:pPr eaLnBrk="1" hangingPunct="1">
              <a:lnSpc>
                <a:spcPct val="90000"/>
              </a:lnSpc>
              <a:buFont typeface="Wingdings" pitchFamily="2" charset="2"/>
              <a:buNone/>
            </a:pPr>
            <a:r>
              <a:rPr lang="bg-BG" smtClean="0">
                <a:ea typeface="Arial Unicode MS" pitchFamily="34" charset="-128"/>
                <a:cs typeface="Arial Unicode MS" pitchFamily="34" charset="-128"/>
              </a:rPr>
              <a:t>    с 2 субединици – А-функционално ак-</a:t>
            </a:r>
          </a:p>
          <a:p>
            <a:pPr eaLnBrk="1" hangingPunct="1">
              <a:lnSpc>
                <a:spcPct val="90000"/>
              </a:lnSpc>
              <a:buFont typeface="Wingdings" pitchFamily="2" charset="2"/>
              <a:buNone/>
            </a:pPr>
            <a:r>
              <a:rPr lang="bg-BG" smtClean="0">
                <a:ea typeface="Arial Unicode MS" pitchFamily="34" charset="-128"/>
                <a:cs typeface="Arial Unicode MS" pitchFamily="34" charset="-128"/>
              </a:rPr>
              <a:t>    тивна и В – отговорна за адхезията му</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1371600" y="1600200"/>
            <a:ext cx="7772400" cy="4530725"/>
          </a:xfrm>
        </p:spPr>
        <p:txBody>
          <a:bodyPr/>
          <a:lstStyle/>
          <a:p>
            <a:r>
              <a:rPr lang="bg-BG" smtClean="0"/>
              <a:t>В клиничен аспект – различия в тежестта на протичане:</a:t>
            </a:r>
          </a:p>
          <a:p>
            <a:r>
              <a:rPr lang="bg-BG" smtClean="0"/>
              <a:t>♦  тип В – дълъг инк.период, нисък леталитет;</a:t>
            </a:r>
          </a:p>
          <a:p>
            <a:r>
              <a:rPr lang="bg-BG" smtClean="0"/>
              <a:t>♦  тип Е – къс инкуб.период и висок леталитет; висока токсичност /с 10-100 пъти/,  поради способността му да активира трипсина;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1371600" y="1600200"/>
            <a:ext cx="7772400" cy="4530725"/>
          </a:xfrm>
        </p:spPr>
        <p:txBody>
          <a:bodyPr/>
          <a:lstStyle/>
          <a:p>
            <a:r>
              <a:rPr lang="bg-BG" smtClean="0"/>
              <a:t>♦   тип А – междинно място;</a:t>
            </a:r>
          </a:p>
          <a:p>
            <a:r>
              <a:rPr lang="bg-BG" smtClean="0"/>
              <a:t>Спорите – издръжливи на термична обработка, дезинфекционни средства.</a:t>
            </a:r>
          </a:p>
          <a:p>
            <a:r>
              <a:rPr lang="bg-BG" smtClean="0"/>
              <a:t>Причинители на заболяването -  серотипове  А, В и Е.</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2290" name="Picture 2" descr="http://www.medik.bg/upload/инфекции/ботулизъм1.JPG"/>
          <p:cNvPicPr>
            <a:picLocks noChangeAspect="1" noChangeArrowheads="1"/>
          </p:cNvPicPr>
          <p:nvPr/>
        </p:nvPicPr>
        <p:blipFill>
          <a:blip r:embed="rId2"/>
          <a:srcRect/>
          <a:stretch>
            <a:fillRect/>
          </a:stretch>
        </p:blipFill>
        <p:spPr bwMode="auto">
          <a:xfrm>
            <a:off x="4429125" y="2071688"/>
            <a:ext cx="4468813" cy="4176712"/>
          </a:xfrm>
          <a:prstGeom prst="rect">
            <a:avLst/>
          </a:prstGeom>
          <a:noFill/>
          <a:ln w="9525">
            <a:noFill/>
            <a:miter lim="800000"/>
            <a:headEnd/>
            <a:tailEnd/>
          </a:ln>
        </p:spPr>
      </p:pic>
      <p:pic>
        <p:nvPicPr>
          <p:cNvPr id="12291" name="Picture 4" descr="Резултат с изображение за ботулизъм"/>
          <p:cNvPicPr>
            <a:picLocks noChangeAspect="1" noChangeArrowheads="1"/>
          </p:cNvPicPr>
          <p:nvPr/>
        </p:nvPicPr>
        <p:blipFill>
          <a:blip r:embed="rId3"/>
          <a:srcRect/>
          <a:stretch>
            <a:fillRect/>
          </a:stretch>
        </p:blipFill>
        <p:spPr bwMode="auto">
          <a:xfrm>
            <a:off x="357188" y="857250"/>
            <a:ext cx="3500437" cy="2714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4338" name="Picture 2" descr="Откриване на причинителя на коремния тиф  - изображение"/>
          <p:cNvPicPr>
            <a:picLocks noChangeAspect="1" noChangeArrowheads="1"/>
          </p:cNvPicPr>
          <p:nvPr/>
        </p:nvPicPr>
        <p:blipFill>
          <a:blip r:embed="rId2"/>
          <a:srcRect/>
          <a:stretch>
            <a:fillRect/>
          </a:stretch>
        </p:blipFill>
        <p:spPr bwMode="auto">
          <a:xfrm>
            <a:off x="1187450" y="112713"/>
            <a:ext cx="6840538" cy="6538912"/>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3314" name="Picture 2" descr="Ботулизъм МКБ A05.1 - изображение"/>
          <p:cNvPicPr>
            <a:picLocks noChangeAspect="1" noChangeArrowheads="1"/>
          </p:cNvPicPr>
          <p:nvPr/>
        </p:nvPicPr>
        <p:blipFill>
          <a:blip r:embed="rId2"/>
          <a:srcRect/>
          <a:stretch>
            <a:fillRect/>
          </a:stretch>
        </p:blipFill>
        <p:spPr bwMode="auto">
          <a:xfrm>
            <a:off x="1619250" y="1412875"/>
            <a:ext cx="5715000" cy="3524250"/>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4338" name="Picture 2" descr="Резултат с изображение за ботулизъм"/>
          <p:cNvPicPr>
            <a:picLocks noChangeAspect="1" noChangeArrowheads="1"/>
          </p:cNvPicPr>
          <p:nvPr/>
        </p:nvPicPr>
        <p:blipFill>
          <a:blip r:embed="rId2"/>
          <a:srcRect/>
          <a:stretch>
            <a:fillRect/>
          </a:stretch>
        </p:blipFill>
        <p:spPr bwMode="auto">
          <a:xfrm>
            <a:off x="2214563" y="1643063"/>
            <a:ext cx="4429125" cy="3214687"/>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bg-BG" smtClean="0"/>
              <a:t>Етиология</a:t>
            </a:r>
          </a:p>
        </p:txBody>
      </p:sp>
      <p:sp>
        <p:nvSpPr>
          <p:cNvPr id="15363" name="Rectangle 3"/>
          <p:cNvSpPr>
            <a:spLocks noGrp="1" noChangeArrowheads="1"/>
          </p:cNvSpPr>
          <p:nvPr>
            <p:ph type="body" idx="1"/>
          </p:nvPr>
        </p:nvSpPr>
        <p:spPr/>
        <p:txBody>
          <a:bodyPr/>
          <a:lstStyle/>
          <a:p>
            <a:pPr algn="ctr" eaLnBrk="1" hangingPunct="1">
              <a:buFont typeface="Wingdings" pitchFamily="2" charset="2"/>
              <a:buNone/>
            </a:pPr>
            <a:r>
              <a:rPr lang="bg-BG" b="1" smtClean="0"/>
              <a:t>Един грам от ботулиновия токсин съдържа 32 милиона летални дози за бели мишки</a:t>
            </a:r>
            <a:endParaRPr lang="en-US" b="1" smtClean="0"/>
          </a:p>
          <a:p>
            <a:pPr algn="ctr" eaLnBrk="1" hangingPunct="1">
              <a:buFont typeface="Wingdings" pitchFamily="2" charset="2"/>
              <a:buNone/>
            </a:pPr>
            <a:r>
              <a:rPr lang="bg-BG" b="1" smtClean="0"/>
              <a:t>Леталната доза за хора е по-малка от </a:t>
            </a:r>
          </a:p>
          <a:p>
            <a:pPr algn="ctr" eaLnBrk="1" hangingPunct="1">
              <a:buFont typeface="Wingdings" pitchFamily="2" charset="2"/>
              <a:buNone/>
            </a:pPr>
            <a:r>
              <a:rPr lang="bg-BG" b="1" smtClean="0"/>
              <a:t>1 m</a:t>
            </a:r>
            <a:r>
              <a:rPr lang="en-US" b="1" smtClean="0"/>
              <a:t>c</a:t>
            </a:r>
            <a:r>
              <a:rPr lang="bg-BG" b="1" smtClean="0"/>
              <a:t>g и е най-силната позната отрова – биологично оръжие</a:t>
            </a:r>
            <a:endParaRPr lang="en-US" b="1" smtClean="0"/>
          </a:p>
          <a:p>
            <a:pPr algn="ctr" eaLnBrk="1" hangingPunct="1">
              <a:buFont typeface="Wingdings" pitchFamily="2" charset="2"/>
              <a:buNone/>
            </a:pPr>
            <a:endParaRPr lang="bg-BG"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bg-BG" smtClean="0"/>
              <a:t>Епидемиология</a:t>
            </a:r>
          </a:p>
        </p:txBody>
      </p:sp>
      <p:sp>
        <p:nvSpPr>
          <p:cNvPr id="16387" name="Rectangle 3"/>
          <p:cNvSpPr>
            <a:spLocks noGrp="1" noChangeArrowheads="1"/>
          </p:cNvSpPr>
          <p:nvPr>
            <p:ph type="body" idx="1"/>
          </p:nvPr>
        </p:nvSpPr>
        <p:spPr/>
        <p:txBody>
          <a:bodyPr/>
          <a:lstStyle/>
          <a:p>
            <a:pPr eaLnBrk="1" hangingPunct="1"/>
            <a:r>
              <a:rPr lang="bg-BG" smtClean="0"/>
              <a:t>Сапрофит в чревния тракт на много диви и домашни животни</a:t>
            </a:r>
          </a:p>
          <a:p>
            <a:pPr eaLnBrk="1" hangingPunct="1"/>
            <a:r>
              <a:rPr lang="bg-BG" smtClean="0"/>
              <a:t>Изхвърлен с екскретите – спори</a:t>
            </a:r>
          </a:p>
          <a:p>
            <a:pPr eaLnBrk="1" hangingPunct="1"/>
            <a:r>
              <a:rPr lang="bg-BG" smtClean="0"/>
              <a:t>Възприемчивост – всеобща</a:t>
            </a:r>
          </a:p>
          <a:p>
            <a:pPr eaLnBrk="1" hangingPunct="1"/>
            <a:r>
              <a:rPr lang="bg-BG" smtClean="0"/>
              <a:t>Контагиозен индекс почти 100%</a:t>
            </a:r>
          </a:p>
          <a:p>
            <a:pPr eaLnBrk="1" hangingPunct="1"/>
            <a:r>
              <a:rPr lang="bg-BG" smtClean="0"/>
              <a:t>В Европа водещи типове – А и Е</a:t>
            </a:r>
          </a:p>
          <a:p>
            <a:pPr eaLnBrk="1" hangingPunct="1"/>
            <a:r>
              <a:rPr lang="bg-BG" smtClean="0"/>
              <a:t>В САЩ и Канада – водещ тип В</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bg-BG" smtClean="0"/>
              <a:t>Епидемиология</a:t>
            </a:r>
          </a:p>
        </p:txBody>
      </p:sp>
      <p:sp>
        <p:nvSpPr>
          <p:cNvPr id="17411" name="Rectangle 3"/>
          <p:cNvSpPr>
            <a:spLocks noGrp="1" noChangeArrowheads="1"/>
          </p:cNvSpPr>
          <p:nvPr>
            <p:ph type="body" idx="1"/>
          </p:nvPr>
        </p:nvSpPr>
        <p:spPr/>
        <p:txBody>
          <a:bodyPr/>
          <a:lstStyle/>
          <a:p>
            <a:pPr eaLnBrk="1" hangingPunct="1">
              <a:lnSpc>
                <a:spcPct val="90000"/>
              </a:lnSpc>
              <a:buFont typeface="Wingdings" pitchFamily="2" charset="2"/>
              <a:buNone/>
            </a:pPr>
            <a:r>
              <a:rPr lang="bg-BG" smtClean="0"/>
              <a:t>Механизми на заразяване:</a:t>
            </a:r>
          </a:p>
          <a:p>
            <a:pPr eaLnBrk="1" hangingPunct="1">
              <a:lnSpc>
                <a:spcPct val="90000"/>
              </a:lnSpc>
              <a:buFont typeface="Wingdings" pitchFamily="2" charset="2"/>
              <a:buNone/>
            </a:pPr>
            <a:r>
              <a:rPr lang="bg-BG" smtClean="0">
                <a:cs typeface="Arial" pitchFamily="34" charset="0"/>
              </a:rPr>
              <a:t>► алиментарен</a:t>
            </a:r>
          </a:p>
          <a:p>
            <a:pPr eaLnBrk="1" hangingPunct="1">
              <a:lnSpc>
                <a:spcPct val="90000"/>
              </a:lnSpc>
              <a:buFont typeface="Wingdings" pitchFamily="2" charset="2"/>
              <a:buNone/>
            </a:pPr>
            <a:r>
              <a:rPr lang="bg-BG" smtClean="0">
                <a:cs typeface="Arial" pitchFamily="34" charset="0"/>
              </a:rPr>
              <a:t>► раневи</a:t>
            </a:r>
          </a:p>
          <a:p>
            <a:pPr eaLnBrk="1" hangingPunct="1">
              <a:lnSpc>
                <a:spcPct val="90000"/>
              </a:lnSpc>
              <a:buFont typeface="Wingdings" pitchFamily="2" charset="2"/>
              <a:buNone/>
            </a:pPr>
            <a:r>
              <a:rPr lang="bg-BG" smtClean="0">
                <a:cs typeface="Arial" pitchFamily="34" charset="0"/>
              </a:rPr>
              <a:t>► аерогенен – инхалация на спори и ве-</a:t>
            </a:r>
          </a:p>
          <a:p>
            <a:pPr eaLnBrk="1" hangingPunct="1">
              <a:lnSpc>
                <a:spcPct val="90000"/>
              </a:lnSpc>
              <a:buFont typeface="Wingdings" pitchFamily="2" charset="2"/>
              <a:buNone/>
            </a:pPr>
            <a:r>
              <a:rPr lang="bg-BG" smtClean="0">
                <a:cs typeface="Arial" pitchFamily="34" charset="0"/>
              </a:rPr>
              <a:t>     гетативни форми в лабораторни усло-</a:t>
            </a:r>
          </a:p>
          <a:p>
            <a:pPr eaLnBrk="1" hangingPunct="1">
              <a:lnSpc>
                <a:spcPct val="90000"/>
              </a:lnSpc>
              <a:buFont typeface="Wingdings" pitchFamily="2" charset="2"/>
              <a:buNone/>
            </a:pPr>
            <a:r>
              <a:rPr lang="bg-BG" smtClean="0">
                <a:cs typeface="Arial" pitchFamily="34" charset="0"/>
              </a:rPr>
              <a:t>     вия- много рядко</a:t>
            </a:r>
          </a:p>
          <a:p>
            <a:pPr eaLnBrk="1" hangingPunct="1">
              <a:lnSpc>
                <a:spcPct val="90000"/>
              </a:lnSpc>
              <a:buFont typeface="Wingdings" pitchFamily="2" charset="2"/>
              <a:buNone/>
            </a:pPr>
            <a:r>
              <a:rPr lang="bg-BG" smtClean="0">
                <a:cs typeface="Arial" pitchFamily="34" charset="0"/>
              </a:rPr>
              <a:t>Заразяване на кърмачета-най-често по</a:t>
            </a:r>
          </a:p>
          <a:p>
            <a:pPr eaLnBrk="1" hangingPunct="1">
              <a:lnSpc>
                <a:spcPct val="90000"/>
              </a:lnSpc>
              <a:buFont typeface="Wingdings" pitchFamily="2" charset="2"/>
              <a:buNone/>
            </a:pPr>
            <a:r>
              <a:rPr lang="bg-BG" smtClean="0">
                <a:cs typeface="Arial" pitchFamily="34" charset="0"/>
              </a:rPr>
              <a:t>     алиментарен път</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bg-BG" smtClean="0"/>
              <a:t>Патогенеза</a:t>
            </a:r>
          </a:p>
        </p:txBody>
      </p:sp>
      <p:sp>
        <p:nvSpPr>
          <p:cNvPr id="18435" name="Rectangle 3"/>
          <p:cNvSpPr>
            <a:spLocks noGrp="1" noChangeArrowheads="1"/>
          </p:cNvSpPr>
          <p:nvPr>
            <p:ph type="body" idx="1"/>
          </p:nvPr>
        </p:nvSpPr>
        <p:spPr/>
        <p:txBody>
          <a:bodyPr/>
          <a:lstStyle/>
          <a:p>
            <a:pPr eaLnBrk="1" hangingPunct="1">
              <a:lnSpc>
                <a:spcPct val="90000"/>
              </a:lnSpc>
              <a:buFont typeface="Wingdings" pitchFamily="2" charset="2"/>
              <a:buNone/>
            </a:pPr>
            <a:r>
              <a:rPr lang="bg-BG" smtClean="0"/>
              <a:t>Причинителя преодолява стомашната</a:t>
            </a:r>
          </a:p>
          <a:p>
            <a:pPr eaLnBrk="1" hangingPunct="1">
              <a:lnSpc>
                <a:spcPct val="90000"/>
              </a:lnSpc>
              <a:buFont typeface="Wingdings" pitchFamily="2" charset="2"/>
              <a:buNone/>
            </a:pPr>
            <a:r>
              <a:rPr lang="bg-BG" smtClean="0"/>
              <a:t>бариера→адхезия към тънкочревната</a:t>
            </a:r>
          </a:p>
          <a:p>
            <a:pPr eaLnBrk="1" hangingPunct="1">
              <a:lnSpc>
                <a:spcPct val="90000"/>
              </a:lnSpc>
              <a:buFont typeface="Wingdings" pitchFamily="2" charset="2"/>
              <a:buNone/>
            </a:pPr>
            <a:r>
              <a:rPr lang="bg-BG" smtClean="0"/>
              <a:t>лигавица →хематогенна дисеминация →</a:t>
            </a:r>
          </a:p>
          <a:p>
            <a:pPr eaLnBrk="1" hangingPunct="1">
              <a:lnSpc>
                <a:spcPct val="90000"/>
              </a:lnSpc>
              <a:buFont typeface="Wingdings" pitchFamily="2" charset="2"/>
              <a:buNone/>
            </a:pPr>
            <a:r>
              <a:rPr lang="bg-BG" smtClean="0"/>
              <a:t>фиксира се в нервната система.</a:t>
            </a:r>
          </a:p>
          <a:p>
            <a:pPr eaLnBrk="1" hangingPunct="1">
              <a:lnSpc>
                <a:spcPct val="90000"/>
              </a:lnSpc>
              <a:buFont typeface="Wingdings" pitchFamily="2" charset="2"/>
              <a:buNone/>
            </a:pPr>
            <a:r>
              <a:rPr lang="bg-BG" smtClean="0"/>
              <a:t>Засягат се : нервномускулните синапси;</a:t>
            </a:r>
          </a:p>
          <a:p>
            <a:pPr eaLnBrk="1" hangingPunct="1">
              <a:lnSpc>
                <a:spcPct val="90000"/>
              </a:lnSpc>
              <a:buFont typeface="Wingdings" pitchFamily="2" charset="2"/>
              <a:buNone/>
            </a:pPr>
            <a:r>
              <a:rPr lang="bg-BG" smtClean="0"/>
              <a:t>ретикулярната формация; ядрата на ЧМН</a:t>
            </a:r>
          </a:p>
          <a:p>
            <a:pPr eaLnBrk="1" hangingPunct="1">
              <a:lnSpc>
                <a:spcPct val="90000"/>
              </a:lnSpc>
              <a:buFont typeface="Wingdings" pitchFamily="2" charset="2"/>
              <a:buNone/>
            </a:pPr>
            <a:r>
              <a:rPr lang="bg-BG" smtClean="0"/>
              <a:t>особено тези в продълговатия мозък;оче-</a:t>
            </a:r>
          </a:p>
          <a:p>
            <a:pPr eaLnBrk="1" hangingPunct="1">
              <a:lnSpc>
                <a:spcPct val="90000"/>
              </a:lnSpc>
              <a:buFont typeface="Wingdings" pitchFamily="2" charset="2"/>
              <a:buNone/>
            </a:pPr>
            <a:r>
              <a:rPr lang="bg-BG" smtClean="0"/>
              <a:t>двигателните нерви.</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bg-BG" smtClean="0"/>
              <a:t>Патогенеза</a:t>
            </a:r>
          </a:p>
        </p:txBody>
      </p:sp>
      <p:sp>
        <p:nvSpPr>
          <p:cNvPr id="19459" name="Rectangle 3"/>
          <p:cNvSpPr>
            <a:spLocks noGrp="1" noChangeArrowheads="1"/>
          </p:cNvSpPr>
          <p:nvPr>
            <p:ph type="body" idx="1"/>
          </p:nvPr>
        </p:nvSpPr>
        <p:spPr/>
        <p:txBody>
          <a:bodyPr/>
          <a:lstStyle/>
          <a:p>
            <a:pPr algn="ctr" eaLnBrk="1" hangingPunct="1">
              <a:buFont typeface="Wingdings" pitchFamily="2" charset="2"/>
              <a:buNone/>
            </a:pPr>
            <a:r>
              <a:rPr lang="bg-BG" smtClean="0"/>
              <a:t>Предизвиква нервномускулен блок с </a:t>
            </a:r>
          </a:p>
          <a:p>
            <a:pPr algn="ctr" eaLnBrk="1" hangingPunct="1">
              <a:buFont typeface="Wingdings" pitchFamily="2" charset="2"/>
              <a:buNone/>
            </a:pPr>
            <a:r>
              <a:rPr lang="bg-BG" smtClean="0"/>
              <a:t>парализи поради блокиране на ацетилхолиновото освобождаване</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bg-BG" smtClean="0"/>
              <a:t>Имуногенеза</a:t>
            </a:r>
          </a:p>
        </p:txBody>
      </p:sp>
      <p:sp>
        <p:nvSpPr>
          <p:cNvPr id="20483" name="Rectangle 3"/>
          <p:cNvSpPr>
            <a:spLocks noGrp="1" noChangeArrowheads="1"/>
          </p:cNvSpPr>
          <p:nvPr>
            <p:ph type="body" idx="1"/>
          </p:nvPr>
        </p:nvSpPr>
        <p:spPr/>
        <p:txBody>
          <a:bodyPr/>
          <a:lstStyle/>
          <a:p>
            <a:pPr algn="ctr" eaLnBrk="1" hangingPunct="1">
              <a:buFont typeface="Wingdings" pitchFamily="2" charset="2"/>
              <a:buNone/>
            </a:pPr>
            <a:r>
              <a:rPr lang="bg-BG" smtClean="0"/>
              <a:t>Хуморална – синтез на специфични</a:t>
            </a:r>
          </a:p>
          <a:p>
            <a:pPr algn="ctr" eaLnBrk="1" hangingPunct="1">
              <a:buFont typeface="Wingdings" pitchFamily="2" charset="2"/>
              <a:buNone/>
            </a:pPr>
            <a:r>
              <a:rPr lang="bg-BG" smtClean="0"/>
              <a:t>антитоксични антитела, но не осигуряват</a:t>
            </a:r>
          </a:p>
          <a:p>
            <a:pPr algn="ctr" eaLnBrk="1" hangingPunct="1">
              <a:buFont typeface="Wingdings" pitchFamily="2" charset="2"/>
              <a:buNone/>
            </a:pPr>
            <a:r>
              <a:rPr lang="bg-BG" smtClean="0"/>
              <a:t>траен имунитет</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bg-BG" smtClean="0"/>
              <a:t>Клинична картина</a:t>
            </a:r>
          </a:p>
        </p:txBody>
      </p:sp>
      <p:sp>
        <p:nvSpPr>
          <p:cNvPr id="21507" name="Rectangle 3"/>
          <p:cNvSpPr>
            <a:spLocks noGrp="1" noChangeArrowheads="1"/>
          </p:cNvSpPr>
          <p:nvPr>
            <p:ph type="body" idx="1"/>
          </p:nvPr>
        </p:nvSpPr>
        <p:spPr/>
        <p:txBody>
          <a:bodyPr/>
          <a:lstStyle/>
          <a:p>
            <a:pPr eaLnBrk="1" hangingPunct="1">
              <a:lnSpc>
                <a:spcPct val="90000"/>
              </a:lnSpc>
            </a:pPr>
            <a:r>
              <a:rPr lang="bg-BG" smtClean="0"/>
              <a:t>Инкубационен период- няколко часа</a:t>
            </a:r>
          </a:p>
          <a:p>
            <a:pPr eaLnBrk="1" hangingPunct="1">
              <a:lnSpc>
                <a:spcPct val="90000"/>
              </a:lnSpc>
              <a:buFont typeface="Wingdings" pitchFamily="2" charset="2"/>
              <a:buNone/>
            </a:pPr>
            <a:r>
              <a:rPr lang="bg-BG" smtClean="0"/>
              <a:t>   3-4-10 дни</a:t>
            </a:r>
          </a:p>
          <a:p>
            <a:pPr eaLnBrk="1" hangingPunct="1">
              <a:lnSpc>
                <a:spcPct val="90000"/>
              </a:lnSpc>
            </a:pPr>
            <a:r>
              <a:rPr lang="bg-BG" smtClean="0"/>
              <a:t>Начало- постепенно</a:t>
            </a:r>
          </a:p>
          <a:p>
            <a:pPr eaLnBrk="1" hangingPunct="1">
              <a:lnSpc>
                <a:spcPct val="90000"/>
              </a:lnSpc>
            </a:pPr>
            <a:r>
              <a:rPr lang="bg-BG" smtClean="0"/>
              <a:t>Понякога лек гастроентеритен синдром</a:t>
            </a:r>
          </a:p>
          <a:p>
            <a:pPr eaLnBrk="1" hangingPunct="1">
              <a:lnSpc>
                <a:spcPct val="90000"/>
              </a:lnSpc>
            </a:pPr>
            <a:r>
              <a:rPr lang="bg-BG" smtClean="0"/>
              <a:t>Температура до 38гр- дискутабилно</a:t>
            </a:r>
          </a:p>
          <a:p>
            <a:pPr eaLnBrk="1" hangingPunct="1">
              <a:lnSpc>
                <a:spcPct val="90000"/>
              </a:lnSpc>
            </a:pPr>
            <a:r>
              <a:rPr lang="bg-BG" smtClean="0"/>
              <a:t>Синдроми в зависимост от засегнатите</a:t>
            </a:r>
          </a:p>
          <a:p>
            <a:pPr eaLnBrk="1" hangingPunct="1">
              <a:lnSpc>
                <a:spcPct val="90000"/>
              </a:lnSpc>
              <a:buFont typeface="Wingdings" pitchFamily="2" charset="2"/>
              <a:buNone/>
            </a:pPr>
            <a:r>
              <a:rPr lang="bg-BG" smtClean="0"/>
              <a:t>   структури на ЦНС</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bg-BG" smtClean="0"/>
              <a:t>Клинична картина</a:t>
            </a:r>
          </a:p>
        </p:txBody>
      </p:sp>
      <p:sp>
        <p:nvSpPr>
          <p:cNvPr id="2253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800" smtClean="0">
                <a:cs typeface="Arial" pitchFamily="34" charset="0"/>
              </a:rPr>
              <a:t>► N.oculomotorius – </a:t>
            </a:r>
            <a:r>
              <a:rPr lang="bg-BG" sz="2800" smtClean="0">
                <a:cs typeface="Arial" pitchFamily="34" charset="0"/>
              </a:rPr>
              <a:t>птоза на единия или</a:t>
            </a:r>
          </a:p>
          <a:p>
            <a:pPr eaLnBrk="1" hangingPunct="1">
              <a:lnSpc>
                <a:spcPct val="90000"/>
              </a:lnSpc>
              <a:buFont typeface="Wingdings" pitchFamily="2" charset="2"/>
              <a:buNone/>
            </a:pPr>
            <a:r>
              <a:rPr lang="bg-BG" sz="2800" smtClean="0">
                <a:cs typeface="Arial" pitchFamily="34" charset="0"/>
              </a:rPr>
              <a:t>     двата клепача</a:t>
            </a:r>
          </a:p>
          <a:p>
            <a:pPr eaLnBrk="1" hangingPunct="1">
              <a:lnSpc>
                <a:spcPct val="90000"/>
              </a:lnSpc>
              <a:buFont typeface="Wingdings" pitchFamily="2" charset="2"/>
              <a:buNone/>
            </a:pPr>
            <a:r>
              <a:rPr lang="en-US" sz="2800" smtClean="0">
                <a:cs typeface="Arial" pitchFamily="34" charset="0"/>
              </a:rPr>
              <a:t>►</a:t>
            </a:r>
            <a:r>
              <a:rPr lang="bg-BG" sz="2800" smtClean="0">
                <a:cs typeface="Arial" pitchFamily="34" charset="0"/>
              </a:rPr>
              <a:t> </a:t>
            </a:r>
            <a:r>
              <a:rPr lang="en-US" sz="2800" smtClean="0">
                <a:cs typeface="Arial" pitchFamily="34" charset="0"/>
              </a:rPr>
              <a:t>N.abducens</a:t>
            </a:r>
            <a:r>
              <a:rPr lang="bg-BG" sz="2800" smtClean="0">
                <a:cs typeface="Arial" pitchFamily="34" charset="0"/>
              </a:rPr>
              <a:t> - диплопия</a:t>
            </a:r>
            <a:endParaRPr lang="en-US" sz="2800" smtClean="0">
              <a:cs typeface="Arial" pitchFamily="34" charset="0"/>
            </a:endParaRPr>
          </a:p>
          <a:p>
            <a:pPr eaLnBrk="1" hangingPunct="1">
              <a:lnSpc>
                <a:spcPct val="90000"/>
              </a:lnSpc>
              <a:buFont typeface="Wingdings" pitchFamily="2" charset="2"/>
              <a:buNone/>
            </a:pPr>
            <a:r>
              <a:rPr lang="en-US" sz="2800" smtClean="0">
                <a:cs typeface="Arial" pitchFamily="34" charset="0"/>
              </a:rPr>
              <a:t>► N.ciliaris</a:t>
            </a:r>
            <a:r>
              <a:rPr lang="bg-BG" sz="2800" smtClean="0">
                <a:cs typeface="Arial" pitchFamily="34" charset="0"/>
              </a:rPr>
              <a:t> - мидриаза</a:t>
            </a:r>
            <a:endParaRPr lang="en-US" sz="2800" smtClean="0">
              <a:cs typeface="Arial" pitchFamily="34" charset="0"/>
            </a:endParaRPr>
          </a:p>
          <a:p>
            <a:pPr eaLnBrk="1" hangingPunct="1">
              <a:lnSpc>
                <a:spcPct val="90000"/>
              </a:lnSpc>
              <a:buFont typeface="Wingdings" pitchFamily="2" charset="2"/>
              <a:buNone/>
            </a:pPr>
            <a:r>
              <a:rPr lang="en-US" sz="2800" smtClean="0">
                <a:cs typeface="Arial" pitchFamily="34" charset="0"/>
              </a:rPr>
              <a:t>► N.recurens</a:t>
            </a:r>
            <a:r>
              <a:rPr lang="bg-BG" sz="2800" smtClean="0">
                <a:cs typeface="Arial" pitchFamily="34" charset="0"/>
              </a:rPr>
              <a:t> – дисфония до афония</a:t>
            </a:r>
            <a:endParaRPr lang="en-US" sz="2800" smtClean="0">
              <a:cs typeface="Arial" pitchFamily="34" charset="0"/>
            </a:endParaRPr>
          </a:p>
          <a:p>
            <a:pPr eaLnBrk="1" hangingPunct="1">
              <a:lnSpc>
                <a:spcPct val="90000"/>
              </a:lnSpc>
              <a:buFont typeface="Wingdings" pitchFamily="2" charset="2"/>
              <a:buNone/>
            </a:pPr>
            <a:r>
              <a:rPr lang="en-US" sz="2800" smtClean="0">
                <a:cs typeface="Arial" pitchFamily="34" charset="0"/>
              </a:rPr>
              <a:t>► N.vagus et glossofaringeus</a:t>
            </a:r>
            <a:r>
              <a:rPr lang="bg-BG" sz="2800" smtClean="0">
                <a:cs typeface="Arial" pitchFamily="34" charset="0"/>
              </a:rPr>
              <a:t> – дисфагия</a:t>
            </a:r>
          </a:p>
          <a:p>
            <a:pPr eaLnBrk="1" hangingPunct="1">
              <a:lnSpc>
                <a:spcPct val="90000"/>
              </a:lnSpc>
              <a:buFont typeface="Wingdings" pitchFamily="2" charset="2"/>
              <a:buNone/>
            </a:pPr>
            <a:r>
              <a:rPr lang="bg-BG" sz="2800" smtClean="0">
                <a:cs typeface="Arial" pitchFamily="34" charset="0"/>
              </a:rPr>
              <a:t>    гълтателна парализа,”засядане зад</a:t>
            </a:r>
          </a:p>
          <a:p>
            <a:pPr eaLnBrk="1" hangingPunct="1">
              <a:lnSpc>
                <a:spcPct val="90000"/>
              </a:lnSpc>
              <a:buFont typeface="Wingdings" pitchFamily="2" charset="2"/>
              <a:buNone/>
            </a:pPr>
            <a:r>
              <a:rPr lang="bg-BG" sz="2800" smtClean="0">
                <a:cs typeface="Arial" pitchFamily="34" charset="0"/>
              </a:rPr>
              <a:t>    гръдната кост”</a:t>
            </a:r>
            <a:endParaRPr lang="en-US" sz="2800" smtClean="0">
              <a:cs typeface="Arial" pitchFamily="34" charset="0"/>
            </a:endParaRPr>
          </a:p>
          <a:p>
            <a:pPr eaLnBrk="1" hangingPunct="1">
              <a:lnSpc>
                <a:spcPct val="90000"/>
              </a:lnSpc>
              <a:buFont typeface="Wingdings" pitchFamily="2" charset="2"/>
              <a:buNone/>
            </a:pPr>
            <a:endParaRPr lang="bg-BG" sz="2800" smtClean="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bg-BG" sz="4000" dirty="0" smtClean="0"/>
              <a:t>КОРЕМЕН ТИФ-епидемиология</a:t>
            </a:r>
          </a:p>
        </p:txBody>
      </p:sp>
      <p:sp>
        <p:nvSpPr>
          <p:cNvPr id="32771" name="Rectangle 3"/>
          <p:cNvSpPr>
            <a:spLocks noGrp="1" noChangeArrowheads="1"/>
          </p:cNvSpPr>
          <p:nvPr>
            <p:ph type="body" idx="1"/>
          </p:nvPr>
        </p:nvSpPr>
        <p:spPr>
          <a:xfrm>
            <a:off x="611188" y="1557338"/>
            <a:ext cx="8075612" cy="4538662"/>
          </a:xfrm>
        </p:spPr>
        <p:txBody>
          <a:bodyPr/>
          <a:lstStyle/>
          <a:p>
            <a:pPr eaLnBrk="1" hangingPunct="1">
              <a:lnSpc>
                <a:spcPct val="90000"/>
              </a:lnSpc>
              <a:defRPr/>
            </a:pPr>
            <a:r>
              <a:rPr lang="bg-BG" smtClean="0"/>
              <a:t>Антропоноза</a:t>
            </a:r>
          </a:p>
          <a:p>
            <a:pPr eaLnBrk="1" hangingPunct="1">
              <a:lnSpc>
                <a:spcPct val="90000"/>
              </a:lnSpc>
              <a:defRPr/>
            </a:pPr>
            <a:r>
              <a:rPr lang="bg-BG" smtClean="0"/>
              <a:t>Инкубационно, реконвалесцентно и</a:t>
            </a:r>
          </a:p>
          <a:p>
            <a:pPr eaLnBrk="1" hangingPunct="1">
              <a:lnSpc>
                <a:spcPct val="90000"/>
              </a:lnSpc>
              <a:buFont typeface="Wingdings" pitchFamily="2" charset="2"/>
              <a:buNone/>
              <a:defRPr/>
            </a:pPr>
            <a:r>
              <a:rPr lang="bg-BG" smtClean="0"/>
              <a:t>   хронично носителство</a:t>
            </a:r>
          </a:p>
          <a:p>
            <a:pPr eaLnBrk="1" hangingPunct="1">
              <a:lnSpc>
                <a:spcPct val="90000"/>
              </a:lnSpc>
              <a:defRPr/>
            </a:pPr>
            <a:r>
              <a:rPr lang="bg-BG" smtClean="0"/>
              <a:t>Основен механизъм на заразяване-</a:t>
            </a:r>
          </a:p>
          <a:p>
            <a:pPr eaLnBrk="1" hangingPunct="1">
              <a:lnSpc>
                <a:spcPct val="90000"/>
              </a:lnSpc>
              <a:buFont typeface="Wingdings" pitchFamily="2" charset="2"/>
              <a:buNone/>
              <a:defRPr/>
            </a:pPr>
            <a:r>
              <a:rPr lang="bg-BG" smtClean="0"/>
              <a:t>   фекално-орален</a:t>
            </a:r>
          </a:p>
          <a:p>
            <a:pPr eaLnBrk="1" hangingPunct="1">
              <a:lnSpc>
                <a:spcPct val="90000"/>
              </a:lnSpc>
              <a:defRPr/>
            </a:pPr>
            <a:r>
              <a:rPr lang="bg-BG" smtClean="0"/>
              <a:t>Пътища на заразяване – алиментарен, </a:t>
            </a:r>
          </a:p>
          <a:p>
            <a:pPr eaLnBrk="1" hangingPunct="1">
              <a:lnSpc>
                <a:spcPct val="90000"/>
              </a:lnSpc>
              <a:buFont typeface="Wingdings" pitchFamily="2" charset="2"/>
              <a:buNone/>
              <a:defRPr/>
            </a:pPr>
            <a:r>
              <a:rPr lang="bg-BG" smtClean="0"/>
              <a:t>   воден и контактнобитов</a:t>
            </a:r>
          </a:p>
          <a:p>
            <a:pPr eaLnBrk="1" hangingPunct="1">
              <a:lnSpc>
                <a:spcPct val="90000"/>
              </a:lnSpc>
              <a:defRPr/>
            </a:pPr>
            <a:r>
              <a:rPr lang="bg-BG" smtClean="0"/>
              <a:t>Лятно-есенна сезонност</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3554" name="Picture 2" descr="Дете на 14-годишна възраст с ботулизъм. Признаци на тотална офталмоплегия с птоза на левия клепач. Детето е в съзнание."/>
          <p:cNvPicPr>
            <a:picLocks noChangeAspect="1" noChangeArrowheads="1"/>
          </p:cNvPicPr>
          <p:nvPr/>
        </p:nvPicPr>
        <p:blipFill>
          <a:blip r:embed="rId2"/>
          <a:srcRect/>
          <a:stretch>
            <a:fillRect/>
          </a:stretch>
        </p:blipFill>
        <p:spPr bwMode="auto">
          <a:xfrm>
            <a:off x="2484438" y="1916113"/>
            <a:ext cx="4032250" cy="3168650"/>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4578" name="AutoShape 2" descr="Резултат с изображение за ботулизъ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bg-BG"/>
          </a:p>
        </p:txBody>
      </p:sp>
      <p:sp>
        <p:nvSpPr>
          <p:cNvPr id="24579" name="AutoShape 4" descr="Резултат с изображение за ботулизъ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bg-BG"/>
          </a:p>
        </p:txBody>
      </p:sp>
      <p:sp>
        <p:nvSpPr>
          <p:cNvPr id="24580" name="AutoShape 6" descr="Резултат с изображение за ботулизъ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bg-BG"/>
          </a:p>
        </p:txBody>
      </p:sp>
      <p:pic>
        <p:nvPicPr>
          <p:cNvPr id="24581" name="Picture 8" descr="Резултат с изображение за ботулизъм"/>
          <p:cNvPicPr>
            <a:picLocks noChangeAspect="1" noChangeArrowheads="1"/>
          </p:cNvPicPr>
          <p:nvPr/>
        </p:nvPicPr>
        <p:blipFill>
          <a:blip r:embed="rId2"/>
          <a:srcRect/>
          <a:stretch>
            <a:fillRect/>
          </a:stretch>
        </p:blipFill>
        <p:spPr bwMode="auto">
          <a:xfrm>
            <a:off x="2071688" y="1785938"/>
            <a:ext cx="5000625" cy="4000500"/>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bg-BG" smtClean="0"/>
              <a:t>Клинична картина</a:t>
            </a:r>
          </a:p>
        </p:txBody>
      </p:sp>
      <p:sp>
        <p:nvSpPr>
          <p:cNvPr id="2560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800" smtClean="0">
                <a:cs typeface="Arial" pitchFamily="34" charset="0"/>
              </a:rPr>
              <a:t>►</a:t>
            </a:r>
            <a:r>
              <a:rPr lang="bg-BG" sz="2800" smtClean="0">
                <a:cs typeface="Arial" pitchFamily="34" charset="0"/>
              </a:rPr>
              <a:t> </a:t>
            </a:r>
            <a:r>
              <a:rPr lang="en-US" sz="2800" smtClean="0">
                <a:cs typeface="Arial" pitchFamily="34" charset="0"/>
              </a:rPr>
              <a:t>N.trigeminus</a:t>
            </a:r>
            <a:r>
              <a:rPr lang="bg-BG" sz="2800" smtClean="0">
                <a:cs typeface="Arial" pitchFamily="34" charset="0"/>
              </a:rPr>
              <a:t> - ↓ саливация,мъчителна</a:t>
            </a:r>
          </a:p>
          <a:p>
            <a:pPr eaLnBrk="1" hangingPunct="1">
              <a:lnSpc>
                <a:spcPct val="90000"/>
              </a:lnSpc>
              <a:buFont typeface="Wingdings" pitchFamily="2" charset="2"/>
              <a:buNone/>
            </a:pPr>
            <a:r>
              <a:rPr lang="bg-BG" sz="2800" smtClean="0">
                <a:cs typeface="Arial" pitchFamily="34" charset="0"/>
              </a:rPr>
              <a:t>     сухота в устната кухина-понякога това</a:t>
            </a:r>
          </a:p>
          <a:p>
            <a:pPr eaLnBrk="1" hangingPunct="1">
              <a:lnSpc>
                <a:spcPct val="90000"/>
              </a:lnSpc>
              <a:buFont typeface="Wingdings" pitchFamily="2" charset="2"/>
              <a:buNone/>
            </a:pPr>
            <a:r>
              <a:rPr lang="bg-BG" sz="2800" smtClean="0">
                <a:cs typeface="Arial" pitchFamily="34" charset="0"/>
              </a:rPr>
              <a:t>     е главното оплакване на болния</a:t>
            </a:r>
          </a:p>
          <a:p>
            <a:pPr eaLnBrk="1" hangingPunct="1">
              <a:lnSpc>
                <a:spcPct val="90000"/>
              </a:lnSpc>
              <a:buFont typeface="Wingdings" pitchFamily="2" charset="2"/>
              <a:buNone/>
            </a:pPr>
            <a:r>
              <a:rPr lang="en-US" sz="2800" smtClean="0">
                <a:cs typeface="Arial" pitchFamily="34" charset="0"/>
              </a:rPr>
              <a:t>►</a:t>
            </a:r>
            <a:r>
              <a:rPr lang="bg-BG" sz="2800" smtClean="0">
                <a:cs typeface="Arial" pitchFamily="34" charset="0"/>
              </a:rPr>
              <a:t> нарушена инервация на пикочния мехур-</a:t>
            </a:r>
          </a:p>
          <a:p>
            <a:pPr eaLnBrk="1" hangingPunct="1">
              <a:lnSpc>
                <a:spcPct val="90000"/>
              </a:lnSpc>
              <a:buFont typeface="Wingdings" pitchFamily="2" charset="2"/>
              <a:buNone/>
            </a:pPr>
            <a:r>
              <a:rPr lang="bg-BG" sz="2800" smtClean="0">
                <a:cs typeface="Arial" pitchFamily="34" charset="0"/>
              </a:rPr>
              <a:t>     мъчителни тенезми и ретенция на</a:t>
            </a:r>
          </a:p>
          <a:p>
            <a:pPr eaLnBrk="1" hangingPunct="1">
              <a:lnSpc>
                <a:spcPct val="90000"/>
              </a:lnSpc>
              <a:buFont typeface="Wingdings" pitchFamily="2" charset="2"/>
              <a:buNone/>
            </a:pPr>
            <a:r>
              <a:rPr lang="bg-BG" sz="2800" smtClean="0">
                <a:cs typeface="Arial" pitchFamily="34" charset="0"/>
              </a:rPr>
              <a:t>     урината</a:t>
            </a:r>
          </a:p>
          <a:p>
            <a:pPr eaLnBrk="1" hangingPunct="1">
              <a:lnSpc>
                <a:spcPct val="90000"/>
              </a:lnSpc>
              <a:buFont typeface="Wingdings" pitchFamily="2" charset="2"/>
              <a:buNone/>
            </a:pPr>
            <a:r>
              <a:rPr lang="en-US" sz="2800" smtClean="0">
                <a:cs typeface="Arial" pitchFamily="34" charset="0"/>
              </a:rPr>
              <a:t>►</a:t>
            </a:r>
            <a:r>
              <a:rPr lang="bg-BG" sz="2800" smtClean="0">
                <a:cs typeface="Arial" pitchFamily="34" charset="0"/>
              </a:rPr>
              <a:t> чревна функционална парализа с кон-</a:t>
            </a:r>
          </a:p>
          <a:p>
            <a:pPr eaLnBrk="1" hangingPunct="1">
              <a:lnSpc>
                <a:spcPct val="90000"/>
              </a:lnSpc>
              <a:buFont typeface="Wingdings" pitchFamily="2" charset="2"/>
              <a:buNone/>
            </a:pPr>
            <a:r>
              <a:rPr lang="bg-BG" sz="2800" smtClean="0">
                <a:cs typeface="Arial" pitchFamily="34" charset="0"/>
              </a:rPr>
              <a:t>     стипация до паралитичен илеус</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bg-BG" smtClean="0"/>
              <a:t>Клинична картина</a:t>
            </a:r>
          </a:p>
        </p:txBody>
      </p:sp>
      <p:sp>
        <p:nvSpPr>
          <p:cNvPr id="26627" name="Rectangle 3"/>
          <p:cNvSpPr>
            <a:spLocks noGrp="1" noChangeArrowheads="1"/>
          </p:cNvSpPr>
          <p:nvPr>
            <p:ph type="body" idx="1"/>
          </p:nvPr>
        </p:nvSpPr>
        <p:spPr/>
        <p:txBody>
          <a:bodyPr/>
          <a:lstStyle/>
          <a:p>
            <a:pPr eaLnBrk="1" hangingPunct="1">
              <a:buFont typeface="Wingdings" pitchFamily="2" charset="2"/>
              <a:buNone/>
            </a:pPr>
            <a:r>
              <a:rPr lang="bg-BG" smtClean="0"/>
              <a:t>На фона на тези нервноплегични симпто-</a:t>
            </a:r>
          </a:p>
          <a:p>
            <a:pPr eaLnBrk="1" hangingPunct="1">
              <a:buFont typeface="Wingdings" pitchFamily="2" charset="2"/>
              <a:buNone/>
            </a:pPr>
            <a:r>
              <a:rPr lang="bg-BG" smtClean="0"/>
              <a:t>ми общото състояние на болния е увреде</a:t>
            </a:r>
          </a:p>
          <a:p>
            <a:pPr eaLnBrk="1" hangingPunct="1">
              <a:buFont typeface="Wingdings" pitchFamily="2" charset="2"/>
              <a:buNone/>
            </a:pPr>
            <a:r>
              <a:rPr lang="bg-BG" smtClean="0"/>
              <a:t>но, характерно масковидно лице, бради-</a:t>
            </a:r>
          </a:p>
          <a:p>
            <a:pPr eaLnBrk="1" hangingPunct="1">
              <a:buFont typeface="Wingdings" pitchFamily="2" charset="2"/>
              <a:buNone/>
            </a:pPr>
            <a:r>
              <a:rPr lang="bg-BG" smtClean="0"/>
              <a:t>кардия</a:t>
            </a:r>
            <a:r>
              <a:rPr lang="bg-BG" smtClean="0">
                <a:cs typeface="Arial" pitchFamily="34" charset="0"/>
              </a:rPr>
              <a:t>→тахикардия, хипотония.</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bg-BG" smtClean="0"/>
              <a:t>Клинична картина</a:t>
            </a:r>
          </a:p>
        </p:txBody>
      </p:sp>
      <p:sp>
        <p:nvSpPr>
          <p:cNvPr id="27651" name="Rectangle 3"/>
          <p:cNvSpPr>
            <a:spLocks noGrp="1" noChangeArrowheads="1"/>
          </p:cNvSpPr>
          <p:nvPr>
            <p:ph type="body" idx="1"/>
          </p:nvPr>
        </p:nvSpPr>
        <p:spPr/>
        <p:txBody>
          <a:bodyPr/>
          <a:lstStyle/>
          <a:p>
            <a:pPr eaLnBrk="1" hangingPunct="1">
              <a:lnSpc>
                <a:spcPct val="90000"/>
              </a:lnSpc>
              <a:buFont typeface="Wingdings" pitchFamily="2" charset="2"/>
              <a:buNone/>
            </a:pPr>
            <a:r>
              <a:rPr lang="bg-BG" sz="2800" smtClean="0"/>
              <a:t>Постепенно се прибавя и мионевроплеги-</a:t>
            </a:r>
          </a:p>
          <a:p>
            <a:pPr eaLnBrk="1" hangingPunct="1">
              <a:lnSpc>
                <a:spcPct val="90000"/>
              </a:lnSpc>
              <a:buFont typeface="Wingdings" pitchFamily="2" charset="2"/>
              <a:buNone/>
            </a:pPr>
            <a:r>
              <a:rPr lang="bg-BG" sz="2800" smtClean="0"/>
              <a:t>чен синдром с парези и парализи на от-</a:t>
            </a:r>
          </a:p>
          <a:p>
            <a:pPr eaLnBrk="1" hangingPunct="1">
              <a:lnSpc>
                <a:spcPct val="90000"/>
              </a:lnSpc>
              <a:buFont typeface="Wingdings" pitchFamily="2" charset="2"/>
              <a:buNone/>
            </a:pPr>
            <a:r>
              <a:rPr lang="bg-BG" sz="2800" smtClean="0"/>
              <a:t>делни мускулни групи:</a:t>
            </a:r>
          </a:p>
          <a:p>
            <a:pPr eaLnBrk="1" hangingPunct="1">
              <a:lnSpc>
                <a:spcPct val="90000"/>
              </a:lnSpc>
              <a:buFont typeface="Wingdings" pitchFamily="2" charset="2"/>
              <a:buNone/>
            </a:pPr>
            <a:r>
              <a:rPr lang="bg-BG" sz="2800" smtClean="0">
                <a:cs typeface="Arial" pitchFamily="34" charset="0"/>
              </a:rPr>
              <a:t>◘ раменен пояс</a:t>
            </a:r>
          </a:p>
          <a:p>
            <a:pPr eaLnBrk="1" hangingPunct="1">
              <a:lnSpc>
                <a:spcPct val="90000"/>
              </a:lnSpc>
              <a:buFont typeface="Wingdings" pitchFamily="2" charset="2"/>
              <a:buNone/>
            </a:pPr>
            <a:r>
              <a:rPr lang="bg-BG" sz="2800" smtClean="0">
                <a:cs typeface="Arial" pitchFamily="34" charset="0"/>
              </a:rPr>
              <a:t>◘ горни крайници и диафрагма</a:t>
            </a:r>
          </a:p>
          <a:p>
            <a:pPr eaLnBrk="1" hangingPunct="1">
              <a:lnSpc>
                <a:spcPct val="90000"/>
              </a:lnSpc>
              <a:buFont typeface="Wingdings" pitchFamily="2" charset="2"/>
              <a:buNone/>
            </a:pPr>
            <a:r>
              <a:rPr lang="bg-BG" sz="2800" smtClean="0">
                <a:cs typeface="Arial" pitchFamily="34" charset="0"/>
              </a:rPr>
              <a:t>◘ интеркостални мускули- ОДН от перифе</a:t>
            </a:r>
          </a:p>
          <a:p>
            <a:pPr eaLnBrk="1" hangingPunct="1">
              <a:lnSpc>
                <a:spcPct val="90000"/>
              </a:lnSpc>
              <a:buFont typeface="Wingdings" pitchFamily="2" charset="2"/>
              <a:buNone/>
            </a:pPr>
            <a:r>
              <a:rPr lang="bg-BG" sz="2800" smtClean="0">
                <a:cs typeface="Arial" pitchFamily="34" charset="0"/>
              </a:rPr>
              <a:t>   рен тип</a:t>
            </a:r>
          </a:p>
          <a:p>
            <a:pPr eaLnBrk="1" hangingPunct="1">
              <a:lnSpc>
                <a:spcPct val="90000"/>
              </a:lnSpc>
              <a:buFont typeface="Wingdings" pitchFamily="2" charset="2"/>
              <a:buNone/>
            </a:pPr>
            <a:r>
              <a:rPr lang="bg-BG" sz="2800" smtClean="0">
                <a:cs typeface="Arial" pitchFamily="34" charset="0"/>
              </a:rPr>
              <a:t>◘ рядко долни крайници и квадриплегия</a:t>
            </a:r>
          </a:p>
          <a:p>
            <a:pPr eaLnBrk="1" hangingPunct="1">
              <a:lnSpc>
                <a:spcPct val="90000"/>
              </a:lnSpc>
            </a:pPr>
            <a:endParaRPr lang="bg-BG" sz="2800" smtClean="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bg-BG" smtClean="0"/>
              <a:t>Клинична картина</a:t>
            </a:r>
          </a:p>
        </p:txBody>
      </p:sp>
      <p:sp>
        <p:nvSpPr>
          <p:cNvPr id="28675" name="Rectangle 3"/>
          <p:cNvSpPr>
            <a:spLocks noGrp="1" noChangeArrowheads="1"/>
          </p:cNvSpPr>
          <p:nvPr>
            <p:ph type="body" idx="1"/>
          </p:nvPr>
        </p:nvSpPr>
        <p:spPr/>
        <p:txBody>
          <a:bodyPr/>
          <a:lstStyle/>
          <a:p>
            <a:pPr eaLnBrk="1" hangingPunct="1">
              <a:buFont typeface="Wingdings" pitchFamily="2" charset="2"/>
              <a:buNone/>
            </a:pPr>
            <a:r>
              <a:rPr lang="bg-BG" smtClean="0">
                <a:cs typeface="Arial" pitchFamily="34" charset="0"/>
              </a:rPr>
              <a:t>◘ крайна фаза – парализа на булбарните</a:t>
            </a:r>
          </a:p>
          <a:p>
            <a:pPr eaLnBrk="1" hangingPunct="1">
              <a:buFont typeface="Wingdings" pitchFamily="2" charset="2"/>
              <a:buNone/>
            </a:pPr>
            <a:r>
              <a:rPr lang="bg-BG" smtClean="0">
                <a:cs typeface="Arial" pitchFamily="34" charset="0"/>
              </a:rPr>
              <a:t>   центрове→дихателна и сърдечна недос</a:t>
            </a:r>
          </a:p>
          <a:p>
            <a:pPr eaLnBrk="1" hangingPunct="1">
              <a:buFont typeface="Wingdings" pitchFamily="2" charset="2"/>
              <a:buNone/>
            </a:pPr>
            <a:r>
              <a:rPr lang="bg-BG" smtClean="0">
                <a:cs typeface="Arial" pitchFamily="34" charset="0"/>
              </a:rPr>
              <a:t>   татъчност от централен тип. Появява се</a:t>
            </a:r>
          </a:p>
          <a:p>
            <a:pPr eaLnBrk="1" hangingPunct="1">
              <a:buFont typeface="Wingdings" pitchFamily="2" charset="2"/>
              <a:buNone/>
            </a:pPr>
            <a:r>
              <a:rPr lang="bg-BG" smtClean="0">
                <a:cs typeface="Arial" pitchFamily="34" charset="0"/>
              </a:rPr>
              <a:t>   обикновено на 3-5 ден от началото на</a:t>
            </a:r>
          </a:p>
          <a:p>
            <a:pPr eaLnBrk="1" hangingPunct="1">
              <a:buFont typeface="Wingdings" pitchFamily="2" charset="2"/>
              <a:buNone/>
            </a:pPr>
            <a:r>
              <a:rPr lang="bg-BG" smtClean="0">
                <a:cs typeface="Arial" pitchFamily="34" charset="0"/>
              </a:rPr>
              <a:t>   заболяването.</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bg-BG" smtClean="0"/>
              <a:t>Клинична картина</a:t>
            </a:r>
          </a:p>
        </p:txBody>
      </p:sp>
      <p:sp>
        <p:nvSpPr>
          <p:cNvPr id="29699" name="Rectangle 3"/>
          <p:cNvSpPr>
            <a:spLocks noGrp="1" noChangeArrowheads="1"/>
          </p:cNvSpPr>
          <p:nvPr>
            <p:ph type="body" idx="1"/>
          </p:nvPr>
        </p:nvSpPr>
        <p:spPr>
          <a:xfrm>
            <a:off x="457200" y="1557338"/>
            <a:ext cx="8686800" cy="4568825"/>
          </a:xfrm>
        </p:spPr>
        <p:txBody>
          <a:bodyPr/>
          <a:lstStyle/>
          <a:p>
            <a:pPr eaLnBrk="1" hangingPunct="1">
              <a:lnSpc>
                <a:spcPct val="90000"/>
              </a:lnSpc>
              <a:buFont typeface="Wingdings" pitchFamily="2" charset="2"/>
              <a:buNone/>
            </a:pPr>
            <a:r>
              <a:rPr lang="bg-BG" u="sng" smtClean="0"/>
              <a:t>Клинични форми по тежест:</a:t>
            </a:r>
            <a:endParaRPr lang="bg-BG" smtClean="0"/>
          </a:p>
          <a:p>
            <a:pPr eaLnBrk="1" hangingPunct="1">
              <a:lnSpc>
                <a:spcPct val="90000"/>
              </a:lnSpc>
              <a:buFont typeface="Wingdings" pitchFamily="2" charset="2"/>
              <a:buNone/>
            </a:pPr>
            <a:r>
              <a:rPr lang="bg-BG" smtClean="0"/>
              <a:t>І – лека- само с офталмоплегичен синдром</a:t>
            </a:r>
          </a:p>
          <a:p>
            <a:pPr eaLnBrk="1" hangingPunct="1">
              <a:lnSpc>
                <a:spcPct val="90000"/>
              </a:lnSpc>
              <a:buFont typeface="Wingdings" pitchFamily="2" charset="2"/>
              <a:buNone/>
            </a:pPr>
            <a:r>
              <a:rPr lang="bg-BG" smtClean="0"/>
              <a:t>ІІ – средно-тежка – с всички симптоми без</a:t>
            </a:r>
          </a:p>
          <a:p>
            <a:pPr eaLnBrk="1" hangingPunct="1">
              <a:lnSpc>
                <a:spcPct val="90000"/>
              </a:lnSpc>
              <a:buFont typeface="Wingdings" pitchFamily="2" charset="2"/>
              <a:buNone/>
            </a:pPr>
            <a:r>
              <a:rPr lang="bg-BG" smtClean="0"/>
              <a:t>      булбарни парализи</a:t>
            </a:r>
          </a:p>
          <a:p>
            <a:pPr eaLnBrk="1" hangingPunct="1">
              <a:lnSpc>
                <a:spcPct val="90000"/>
              </a:lnSpc>
              <a:buFont typeface="Wingdings" pitchFamily="2" charset="2"/>
              <a:buNone/>
            </a:pPr>
            <a:r>
              <a:rPr lang="bg-BG" smtClean="0"/>
              <a:t>ІІІ – тежка – с булбарни парализи, ОДН,</a:t>
            </a:r>
          </a:p>
          <a:p>
            <a:pPr eaLnBrk="1" hangingPunct="1">
              <a:lnSpc>
                <a:spcPct val="90000"/>
              </a:lnSpc>
              <a:buFont typeface="Wingdings" pitchFamily="2" charset="2"/>
              <a:buNone/>
            </a:pPr>
            <a:r>
              <a:rPr lang="bg-BG" smtClean="0"/>
              <a:t>      бърз летален изход</a:t>
            </a:r>
          </a:p>
          <a:p>
            <a:pPr eaLnBrk="1" hangingPunct="1">
              <a:lnSpc>
                <a:spcPct val="90000"/>
              </a:lnSpc>
              <a:buFont typeface="Wingdings" pitchFamily="2" charset="2"/>
              <a:buNone/>
            </a:pPr>
            <a:r>
              <a:rPr lang="bg-BG" smtClean="0"/>
              <a:t>Еволюцията на І и ІІ форма-10-20 и повече</a:t>
            </a:r>
          </a:p>
          <a:p>
            <a:pPr eaLnBrk="1" hangingPunct="1">
              <a:lnSpc>
                <a:spcPct val="90000"/>
              </a:lnSpc>
              <a:buFont typeface="Wingdings" pitchFamily="2" charset="2"/>
              <a:buNone/>
            </a:pPr>
            <a:r>
              <a:rPr lang="bg-BG" smtClean="0"/>
              <a:t>дни.Оздравяването обикновено е пълно.</a:t>
            </a:r>
          </a:p>
          <a:p>
            <a:pPr eaLnBrk="1" hangingPunct="1">
              <a:lnSpc>
                <a:spcPct val="90000"/>
              </a:lnSpc>
              <a:buFont typeface="Wingdings" pitchFamily="2" charset="2"/>
              <a:buNone/>
            </a:pPr>
            <a:endParaRPr lang="bg-BG" u="sng" smtClean="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bg-BG" smtClean="0"/>
              <a:t>Клинична картина</a:t>
            </a:r>
          </a:p>
        </p:txBody>
      </p:sp>
      <p:sp>
        <p:nvSpPr>
          <p:cNvPr id="30723" name="Rectangle 3"/>
          <p:cNvSpPr>
            <a:spLocks noGrp="1" noChangeArrowheads="1"/>
          </p:cNvSpPr>
          <p:nvPr>
            <p:ph type="body" idx="1"/>
          </p:nvPr>
        </p:nvSpPr>
        <p:spPr/>
        <p:txBody>
          <a:bodyPr/>
          <a:lstStyle/>
          <a:p>
            <a:pPr eaLnBrk="1" hangingPunct="1">
              <a:lnSpc>
                <a:spcPct val="80000"/>
              </a:lnSpc>
              <a:buFont typeface="Wingdings" pitchFamily="2" charset="2"/>
              <a:buNone/>
            </a:pPr>
            <a:r>
              <a:rPr lang="bg-BG" sz="2800" u="sng" smtClean="0"/>
              <a:t>Особени форми:</a:t>
            </a:r>
            <a:endParaRPr lang="bg-BG" sz="2800" smtClean="0"/>
          </a:p>
          <a:p>
            <a:pPr eaLnBrk="1" hangingPunct="1">
              <a:lnSpc>
                <a:spcPct val="80000"/>
              </a:lnSpc>
              <a:buFont typeface="Wingdings" pitchFamily="2" charset="2"/>
              <a:buNone/>
            </a:pPr>
            <a:r>
              <a:rPr lang="bg-BG" sz="2800" smtClean="0">
                <a:cs typeface="Arial" pitchFamily="34" charset="0"/>
              </a:rPr>
              <a:t>◙ раневи ботулизъм – тежко протичане с</a:t>
            </a:r>
          </a:p>
          <a:p>
            <a:pPr eaLnBrk="1" hangingPunct="1">
              <a:lnSpc>
                <a:spcPct val="80000"/>
              </a:lnSpc>
              <a:buFont typeface="Wingdings" pitchFamily="2" charset="2"/>
              <a:buNone/>
            </a:pPr>
            <a:r>
              <a:rPr lang="bg-BG" sz="2800" smtClean="0">
                <a:cs typeface="Arial" pitchFamily="34" charset="0"/>
              </a:rPr>
              <a:t>   висок леталитет</a:t>
            </a:r>
          </a:p>
          <a:p>
            <a:pPr eaLnBrk="1" hangingPunct="1">
              <a:lnSpc>
                <a:spcPct val="80000"/>
              </a:lnSpc>
              <a:buFont typeface="Wingdings" pitchFamily="2" charset="2"/>
              <a:buNone/>
            </a:pPr>
            <a:r>
              <a:rPr lang="bg-BG" sz="2800" smtClean="0">
                <a:cs typeface="Arial" pitchFamily="34" charset="0"/>
              </a:rPr>
              <a:t>◙ аерогенен ботулизъм – ОДН, фулминан</a:t>
            </a:r>
          </a:p>
          <a:p>
            <a:pPr eaLnBrk="1" hangingPunct="1">
              <a:lnSpc>
                <a:spcPct val="80000"/>
              </a:lnSpc>
              <a:buFont typeface="Wingdings" pitchFamily="2" charset="2"/>
              <a:buNone/>
            </a:pPr>
            <a:r>
              <a:rPr lang="bg-BG" sz="2800" smtClean="0">
                <a:cs typeface="Arial" pitchFamily="34" charset="0"/>
              </a:rPr>
              <a:t>   тно протичане и 100% леталитет</a:t>
            </a:r>
          </a:p>
          <a:p>
            <a:pPr eaLnBrk="1" hangingPunct="1">
              <a:lnSpc>
                <a:spcPct val="80000"/>
              </a:lnSpc>
              <a:buFont typeface="Wingdings" pitchFamily="2" charset="2"/>
              <a:buNone/>
            </a:pPr>
            <a:r>
              <a:rPr lang="bg-BG" sz="2800" smtClean="0">
                <a:cs typeface="Arial" pitchFamily="34" charset="0"/>
              </a:rPr>
              <a:t>◙ кърмачески ботулизъм – бавно начало,</a:t>
            </a:r>
          </a:p>
          <a:p>
            <a:pPr eaLnBrk="1" hangingPunct="1">
              <a:lnSpc>
                <a:spcPct val="80000"/>
              </a:lnSpc>
              <a:buFont typeface="Wingdings" pitchFamily="2" charset="2"/>
              <a:buNone/>
            </a:pPr>
            <a:r>
              <a:rPr lang="bg-BG" sz="2800" smtClean="0">
                <a:cs typeface="Arial" pitchFamily="34" charset="0"/>
              </a:rPr>
              <a:t>   мускулна хипотония, отказ от сучене, запек, илеус. Възможно е фулминантно</a:t>
            </a:r>
          </a:p>
          <a:p>
            <a:pPr eaLnBrk="1" hangingPunct="1">
              <a:lnSpc>
                <a:spcPct val="80000"/>
              </a:lnSpc>
              <a:buFont typeface="Wingdings" pitchFamily="2" charset="2"/>
              <a:buNone/>
            </a:pPr>
            <a:r>
              <a:rPr lang="bg-BG" sz="2800" smtClean="0">
                <a:cs typeface="Arial" pitchFamily="34" charset="0"/>
              </a:rPr>
              <a:t>   протичане с картината на внезапна смърт.</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bg-BG" smtClean="0"/>
              <a:t>Диагноза</a:t>
            </a:r>
          </a:p>
        </p:txBody>
      </p:sp>
      <p:sp>
        <p:nvSpPr>
          <p:cNvPr id="31747" name="Rectangle 3"/>
          <p:cNvSpPr>
            <a:spLocks noGrp="1" noChangeArrowheads="1"/>
          </p:cNvSpPr>
          <p:nvPr>
            <p:ph type="body" idx="1"/>
          </p:nvPr>
        </p:nvSpPr>
        <p:spPr/>
        <p:txBody>
          <a:bodyPr/>
          <a:lstStyle/>
          <a:p>
            <a:pPr eaLnBrk="1" hangingPunct="1">
              <a:lnSpc>
                <a:spcPct val="90000"/>
              </a:lnSpc>
            </a:pPr>
            <a:r>
              <a:rPr lang="bg-BG" sz="2800" u="sng" smtClean="0"/>
              <a:t>Клинико-епидемиологични данни</a:t>
            </a:r>
          </a:p>
          <a:p>
            <a:pPr eaLnBrk="1" hangingPunct="1">
              <a:lnSpc>
                <a:spcPct val="90000"/>
              </a:lnSpc>
            </a:pPr>
            <a:r>
              <a:rPr lang="bg-BG" sz="2800" smtClean="0"/>
              <a:t>Неспецифични лабораторни показатели</a:t>
            </a:r>
          </a:p>
          <a:p>
            <a:pPr eaLnBrk="1" hangingPunct="1">
              <a:lnSpc>
                <a:spcPct val="90000"/>
              </a:lnSpc>
            </a:pPr>
            <a:r>
              <a:rPr lang="bg-BG" sz="2800" smtClean="0"/>
              <a:t>Изолиране на причинителя от хранител</a:t>
            </a:r>
          </a:p>
          <a:p>
            <a:pPr eaLnBrk="1" hangingPunct="1">
              <a:lnSpc>
                <a:spcPct val="90000"/>
              </a:lnSpc>
              <a:buFont typeface="Wingdings" pitchFamily="2" charset="2"/>
              <a:buNone/>
            </a:pPr>
            <a:r>
              <a:rPr lang="bg-BG" sz="2800" smtClean="0"/>
              <a:t>   ни остатъци</a:t>
            </a:r>
          </a:p>
          <a:p>
            <a:pPr eaLnBrk="1" hangingPunct="1">
              <a:lnSpc>
                <a:spcPct val="90000"/>
              </a:lnSpc>
            </a:pPr>
            <a:r>
              <a:rPr lang="bg-BG" sz="2800" smtClean="0"/>
              <a:t>Биологична проба с новородени бели</a:t>
            </a:r>
          </a:p>
          <a:p>
            <a:pPr eaLnBrk="1" hangingPunct="1">
              <a:lnSpc>
                <a:spcPct val="90000"/>
              </a:lnSpc>
              <a:buFont typeface="Wingdings" pitchFamily="2" charset="2"/>
              <a:buNone/>
            </a:pPr>
            <a:r>
              <a:rPr lang="bg-BG" sz="2800" smtClean="0"/>
              <a:t>   мишки</a:t>
            </a:r>
          </a:p>
          <a:p>
            <a:pPr eaLnBrk="1" hangingPunct="1">
              <a:lnSpc>
                <a:spcPct val="90000"/>
              </a:lnSpc>
            </a:pPr>
            <a:r>
              <a:rPr lang="bg-BG" sz="2800" smtClean="0"/>
              <a:t>Серодиагностика-няма практическо приложение</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bg-BG" smtClean="0"/>
              <a:t>Диференциална диагноза</a:t>
            </a:r>
          </a:p>
        </p:txBody>
      </p:sp>
      <p:sp>
        <p:nvSpPr>
          <p:cNvPr id="32771" name="Rectangle 3"/>
          <p:cNvSpPr>
            <a:spLocks noGrp="1" noChangeArrowheads="1"/>
          </p:cNvSpPr>
          <p:nvPr>
            <p:ph type="body" idx="1"/>
          </p:nvPr>
        </p:nvSpPr>
        <p:spPr/>
        <p:txBody>
          <a:bodyPr/>
          <a:lstStyle/>
          <a:p>
            <a:pPr eaLnBrk="1" hangingPunct="1"/>
            <a:r>
              <a:rPr lang="en-US" smtClean="0"/>
              <a:t>Myastenia gravis</a:t>
            </a:r>
          </a:p>
          <a:p>
            <a:pPr eaLnBrk="1" hangingPunct="1"/>
            <a:r>
              <a:rPr lang="bg-BG" smtClean="0"/>
              <a:t>Отравяне с атропин</a:t>
            </a:r>
          </a:p>
          <a:p>
            <a:pPr eaLnBrk="1" hangingPunct="1"/>
            <a:r>
              <a:rPr lang="bg-BG" smtClean="0"/>
              <a:t>Булбарна форма на полиомиелит</a:t>
            </a:r>
          </a:p>
          <a:p>
            <a:pPr eaLnBrk="1" hangingPunct="1"/>
            <a:r>
              <a:rPr lang="bg-BG" smtClean="0"/>
              <a:t>Стволов енцефалит</a:t>
            </a:r>
          </a:p>
          <a:p>
            <a:pPr eaLnBrk="1" hangingPunct="1"/>
            <a:r>
              <a:rPr lang="bg-BG" smtClean="0"/>
              <a:t>Синдром на </a:t>
            </a:r>
            <a:r>
              <a:rPr lang="en-US" smtClean="0"/>
              <a:t>Guillaine-Barre</a:t>
            </a:r>
            <a:r>
              <a:rPr lang="bg-BG" smtClean="0"/>
              <a:t> </a:t>
            </a:r>
            <a:r>
              <a:rPr lang="en-US" smtClean="0"/>
              <a:t>-</a:t>
            </a:r>
            <a:r>
              <a:rPr lang="bg-BG" smtClean="0"/>
              <a:t> форма на</a:t>
            </a:r>
          </a:p>
          <a:p>
            <a:pPr eaLnBrk="1" hangingPunct="1">
              <a:buFont typeface="Wingdings" pitchFamily="2" charset="2"/>
              <a:buNone/>
            </a:pPr>
            <a:r>
              <a:rPr lang="bg-BG" smtClean="0"/>
              <a:t>   </a:t>
            </a:r>
            <a:r>
              <a:rPr lang="en-US" smtClean="0"/>
              <a:t>Miler – </a:t>
            </a:r>
            <a:r>
              <a:rPr lang="bg-BG" smtClean="0"/>
              <a:t>с офталмоплегия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КОРЕМЕН ТИФ-епидемиология</a:t>
            </a:r>
          </a:p>
        </p:txBody>
      </p:sp>
      <p:sp>
        <p:nvSpPr>
          <p:cNvPr id="3" name="Content Placeholder 2"/>
          <p:cNvSpPr>
            <a:spLocks noGrp="1"/>
          </p:cNvSpPr>
          <p:nvPr>
            <p:ph idx="1"/>
          </p:nvPr>
        </p:nvSpPr>
        <p:spPr/>
        <p:txBody>
          <a:bodyPr/>
          <a:lstStyle/>
          <a:p>
            <a:pPr eaLnBrk="1" hangingPunct="1">
              <a:defRPr/>
            </a:pPr>
            <a:r>
              <a:rPr lang="bg-BG" dirty="0" smtClean="0"/>
              <a:t>Последни случаи на коремен тиф в България –</a:t>
            </a:r>
          </a:p>
          <a:p>
            <a:pPr eaLnBrk="1" hangingPunct="1">
              <a:buFont typeface="Wingdings" pitchFamily="2" charset="2"/>
              <a:buNone/>
              <a:defRPr/>
            </a:pPr>
            <a:r>
              <a:rPr lang="bg-BG" dirty="0" smtClean="0"/>
              <a:t>        6 случая в Шумен през 2014г</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bg-BG" smtClean="0"/>
              <a:t>Лечение</a:t>
            </a:r>
          </a:p>
        </p:txBody>
      </p:sp>
      <p:sp>
        <p:nvSpPr>
          <p:cNvPr id="33795" name="Rectangle 3"/>
          <p:cNvSpPr>
            <a:spLocks noGrp="1" noChangeArrowheads="1"/>
          </p:cNvSpPr>
          <p:nvPr>
            <p:ph type="body" idx="1"/>
          </p:nvPr>
        </p:nvSpPr>
        <p:spPr/>
        <p:txBody>
          <a:bodyPr/>
          <a:lstStyle/>
          <a:p>
            <a:pPr eaLnBrk="1" hangingPunct="1"/>
            <a:r>
              <a:rPr lang="bg-BG" smtClean="0"/>
              <a:t>Незабавна хоспитализация</a:t>
            </a:r>
          </a:p>
          <a:p>
            <a:pPr eaLnBrk="1" hangingPunct="1"/>
            <a:r>
              <a:rPr lang="bg-BG" smtClean="0"/>
              <a:t>Незабавна стомашна промивка, незави</a:t>
            </a:r>
          </a:p>
          <a:p>
            <a:pPr eaLnBrk="1" hangingPunct="1">
              <a:buFont typeface="Wingdings" pitchFamily="2" charset="2"/>
              <a:buNone/>
            </a:pPr>
            <a:r>
              <a:rPr lang="bg-BG" smtClean="0"/>
              <a:t>   симо на кой ден от заболяването идва</a:t>
            </a:r>
          </a:p>
          <a:p>
            <a:pPr eaLnBrk="1" hangingPunct="1">
              <a:buFont typeface="Wingdings" pitchFamily="2" charset="2"/>
              <a:buNone/>
            </a:pPr>
            <a:r>
              <a:rPr lang="bg-BG" smtClean="0"/>
              <a:t>   болния!!</a:t>
            </a:r>
          </a:p>
          <a:p>
            <a:pPr eaLnBrk="1" hangingPunct="1"/>
            <a:r>
              <a:rPr lang="bg-BG" smtClean="0"/>
              <a:t>Комплексно лечение – етиологично и</a:t>
            </a:r>
          </a:p>
          <a:p>
            <a:pPr eaLnBrk="1" hangingPunct="1">
              <a:buFont typeface="Wingdings" pitchFamily="2" charset="2"/>
              <a:buNone/>
            </a:pPr>
            <a:r>
              <a:rPr lang="bg-BG" smtClean="0"/>
              <a:t>   патогенетично</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bg-BG" smtClean="0"/>
              <a:t>Лечение</a:t>
            </a:r>
          </a:p>
        </p:txBody>
      </p:sp>
      <p:sp>
        <p:nvSpPr>
          <p:cNvPr id="34819" name="Rectangle 3"/>
          <p:cNvSpPr>
            <a:spLocks noGrp="1" noChangeArrowheads="1"/>
          </p:cNvSpPr>
          <p:nvPr>
            <p:ph type="body" idx="1"/>
          </p:nvPr>
        </p:nvSpPr>
        <p:spPr/>
        <p:txBody>
          <a:bodyPr/>
          <a:lstStyle/>
          <a:p>
            <a:pPr eaLnBrk="1" hangingPunct="1">
              <a:lnSpc>
                <a:spcPct val="80000"/>
              </a:lnSpc>
              <a:buFont typeface="Wingdings" pitchFamily="2" charset="2"/>
              <a:buNone/>
            </a:pPr>
            <a:r>
              <a:rPr lang="bg-BG" sz="2400" u="sng" smtClean="0"/>
              <a:t>Етиологично лечение</a:t>
            </a:r>
            <a:endParaRPr lang="bg-BG" sz="2400" smtClean="0"/>
          </a:p>
          <a:p>
            <a:pPr eaLnBrk="1" hangingPunct="1">
              <a:lnSpc>
                <a:spcPct val="80000"/>
              </a:lnSpc>
              <a:buFont typeface="Wingdings" pitchFamily="2" charset="2"/>
              <a:buNone/>
            </a:pPr>
            <a:r>
              <a:rPr lang="bg-BG" sz="2400" smtClean="0"/>
              <a:t>1/ антитоксичен противоботулинов поли</a:t>
            </a:r>
          </a:p>
          <a:p>
            <a:pPr eaLnBrk="1" hangingPunct="1">
              <a:lnSpc>
                <a:spcPct val="80000"/>
              </a:lnSpc>
              <a:buFont typeface="Wingdings" pitchFamily="2" charset="2"/>
              <a:buNone/>
            </a:pPr>
            <a:r>
              <a:rPr lang="bg-BG" sz="2400" smtClean="0"/>
              <a:t>    валентен хетероложен серум – </a:t>
            </a:r>
          </a:p>
          <a:p>
            <a:pPr eaLnBrk="1" hangingPunct="1">
              <a:lnSpc>
                <a:spcPct val="80000"/>
              </a:lnSpc>
              <a:buFont typeface="Wingdings" pitchFamily="2" charset="2"/>
              <a:buNone/>
            </a:pPr>
            <a:r>
              <a:rPr lang="bg-BG" sz="2400" smtClean="0"/>
              <a:t>    по 10000Е-антитоксин за серотипове</a:t>
            </a:r>
          </a:p>
          <a:p>
            <a:pPr eaLnBrk="1" hangingPunct="1">
              <a:lnSpc>
                <a:spcPct val="80000"/>
              </a:lnSpc>
              <a:buFont typeface="Wingdings" pitchFamily="2" charset="2"/>
              <a:buNone/>
            </a:pPr>
            <a:r>
              <a:rPr lang="bg-BG" sz="2400" smtClean="0"/>
              <a:t>    А и Е и 5000Е-антитоксин за серотип В</a:t>
            </a:r>
          </a:p>
          <a:p>
            <a:pPr eaLnBrk="1" hangingPunct="1">
              <a:lnSpc>
                <a:spcPct val="80000"/>
              </a:lnSpc>
              <a:buFont typeface="Wingdings" pitchFamily="2" charset="2"/>
              <a:buNone/>
            </a:pPr>
            <a:r>
              <a:rPr lang="bg-BG" sz="2400" smtClean="0"/>
              <a:t>    в опаковка-прилагат се повече от 2 опа</a:t>
            </a:r>
          </a:p>
          <a:p>
            <a:pPr eaLnBrk="1" hangingPunct="1">
              <a:lnSpc>
                <a:spcPct val="80000"/>
              </a:lnSpc>
              <a:buFont typeface="Wingdings" pitchFamily="2" charset="2"/>
              <a:buNone/>
            </a:pPr>
            <a:r>
              <a:rPr lang="bg-BG" sz="2400" smtClean="0"/>
              <a:t>    ковки, мускулно по метода на Безредка</a:t>
            </a:r>
          </a:p>
          <a:p>
            <a:pPr eaLnBrk="1" hangingPunct="1">
              <a:lnSpc>
                <a:spcPct val="80000"/>
              </a:lnSpc>
              <a:buFont typeface="Wingdings" pitchFamily="2" charset="2"/>
              <a:buNone/>
            </a:pPr>
            <a:r>
              <a:rPr lang="bg-BG" sz="2400" smtClean="0"/>
              <a:t>    преди 6-я ден от началото на болестта!!</a:t>
            </a:r>
          </a:p>
          <a:p>
            <a:pPr eaLnBrk="1" hangingPunct="1">
              <a:lnSpc>
                <a:spcPct val="80000"/>
              </a:lnSpc>
              <a:buFont typeface="Wingdings" pitchFamily="2" charset="2"/>
              <a:buNone/>
            </a:pPr>
            <a:endParaRPr lang="bg-BG" sz="2400" smtClean="0"/>
          </a:p>
          <a:p>
            <a:pPr eaLnBrk="1" hangingPunct="1">
              <a:lnSpc>
                <a:spcPct val="80000"/>
              </a:lnSpc>
              <a:buFont typeface="Wingdings" pitchFamily="2" charset="2"/>
              <a:buNone/>
            </a:pPr>
            <a:r>
              <a:rPr lang="bg-BG" sz="1800" smtClean="0"/>
              <a:t>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bg-BG" smtClean="0"/>
              <a:t>Лечение</a:t>
            </a:r>
          </a:p>
        </p:txBody>
      </p:sp>
      <p:sp>
        <p:nvSpPr>
          <p:cNvPr id="35843" name="Rectangle 3"/>
          <p:cNvSpPr>
            <a:spLocks noGrp="1" noChangeArrowheads="1"/>
          </p:cNvSpPr>
          <p:nvPr>
            <p:ph type="body" idx="1"/>
          </p:nvPr>
        </p:nvSpPr>
        <p:spPr/>
        <p:txBody>
          <a:bodyPr/>
          <a:lstStyle/>
          <a:p>
            <a:pPr eaLnBrk="1" hangingPunct="1">
              <a:lnSpc>
                <a:spcPct val="90000"/>
              </a:lnSpc>
              <a:buFont typeface="Wingdings" pitchFamily="2" charset="2"/>
              <a:buNone/>
            </a:pPr>
            <a:r>
              <a:rPr lang="bg-BG" u="sng" smtClean="0"/>
              <a:t>Етиологично лечение</a:t>
            </a:r>
            <a:endParaRPr lang="bg-BG" smtClean="0"/>
          </a:p>
          <a:p>
            <a:pPr eaLnBrk="1" hangingPunct="1">
              <a:lnSpc>
                <a:spcPct val="90000"/>
              </a:lnSpc>
              <a:buFont typeface="Wingdings" pitchFamily="2" charset="2"/>
              <a:buNone/>
            </a:pPr>
            <a:r>
              <a:rPr lang="bg-BG" smtClean="0"/>
              <a:t>2/ антибиотично лечение – от І ред е</a:t>
            </a:r>
          </a:p>
          <a:p>
            <a:pPr eaLnBrk="1" hangingPunct="1">
              <a:lnSpc>
                <a:spcPct val="90000"/>
              </a:lnSpc>
              <a:buFont typeface="Wingdings" pitchFamily="2" charset="2"/>
              <a:buNone/>
            </a:pPr>
            <a:r>
              <a:rPr lang="bg-BG" smtClean="0"/>
              <a:t>    - </a:t>
            </a:r>
            <a:r>
              <a:rPr lang="en-US" smtClean="0"/>
              <a:t>Penicillin</a:t>
            </a:r>
            <a:r>
              <a:rPr lang="bg-BG" smtClean="0"/>
              <a:t>-8-16-24Е/24ч 7-10 дни</a:t>
            </a:r>
          </a:p>
          <a:p>
            <a:pPr eaLnBrk="1" hangingPunct="1">
              <a:lnSpc>
                <a:spcPct val="90000"/>
              </a:lnSpc>
              <a:buFont typeface="Wingdings" pitchFamily="2" charset="2"/>
              <a:buNone/>
            </a:pPr>
            <a:r>
              <a:rPr lang="bg-BG" smtClean="0"/>
              <a:t>    - алтернативни- цефалоспорини,</a:t>
            </a:r>
          </a:p>
          <a:p>
            <a:pPr eaLnBrk="1" hangingPunct="1">
              <a:lnSpc>
                <a:spcPct val="90000"/>
              </a:lnSpc>
              <a:buFont typeface="Wingdings" pitchFamily="2" charset="2"/>
              <a:buNone/>
            </a:pPr>
            <a:r>
              <a:rPr lang="bg-BG" smtClean="0"/>
              <a:t>       макролиди</a:t>
            </a:r>
          </a:p>
          <a:p>
            <a:pPr eaLnBrk="1" hangingPunct="1">
              <a:lnSpc>
                <a:spcPct val="90000"/>
              </a:lnSpc>
              <a:buFont typeface="Wingdings" pitchFamily="2" charset="2"/>
              <a:buNone/>
            </a:pPr>
            <a:r>
              <a:rPr lang="bg-BG" smtClean="0"/>
              <a:t>    - аминогликозиди - противопоказани</a:t>
            </a:r>
          </a:p>
          <a:p>
            <a:pPr eaLnBrk="1" hangingPunct="1">
              <a:lnSpc>
                <a:spcPct val="90000"/>
              </a:lnSpc>
              <a:buFont typeface="Wingdings" pitchFamily="2" charset="2"/>
              <a:buNone/>
            </a:pPr>
            <a:r>
              <a:rPr lang="bg-BG" smtClean="0"/>
              <a:t>      засилват невромускулния блок!</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bg-BG" smtClean="0"/>
              <a:t>Лечение</a:t>
            </a:r>
          </a:p>
        </p:txBody>
      </p:sp>
      <p:sp>
        <p:nvSpPr>
          <p:cNvPr id="36867" name="Rectangle 3"/>
          <p:cNvSpPr>
            <a:spLocks noGrp="1" noChangeArrowheads="1"/>
          </p:cNvSpPr>
          <p:nvPr>
            <p:ph type="body" idx="1"/>
          </p:nvPr>
        </p:nvSpPr>
        <p:spPr/>
        <p:txBody>
          <a:bodyPr/>
          <a:lstStyle/>
          <a:p>
            <a:pPr eaLnBrk="1" hangingPunct="1">
              <a:buFont typeface="Wingdings" pitchFamily="2" charset="2"/>
              <a:buNone/>
            </a:pPr>
            <a:r>
              <a:rPr lang="bg-BG" smtClean="0"/>
              <a:t>Патогенетично лечение- дезинтоксикира-</a:t>
            </a:r>
          </a:p>
          <a:p>
            <a:pPr eaLnBrk="1" hangingPunct="1">
              <a:buFont typeface="Wingdings" pitchFamily="2" charset="2"/>
              <a:buNone/>
            </a:pPr>
            <a:r>
              <a:rPr lang="bg-BG" smtClean="0"/>
              <a:t>щи глюкозно-левулозни вливания,О2.</a:t>
            </a:r>
          </a:p>
          <a:p>
            <a:pPr eaLnBrk="1" hangingPunct="1">
              <a:buFont typeface="Wingdings" pitchFamily="2" charset="2"/>
              <a:buNone/>
            </a:pPr>
            <a:r>
              <a:rPr lang="bg-BG" smtClean="0"/>
              <a:t>По-важно е своевременно поставяне на</a:t>
            </a:r>
          </a:p>
          <a:p>
            <a:pPr eaLnBrk="1" hangingPunct="1">
              <a:buFont typeface="Wingdings" pitchFamily="2" charset="2"/>
              <a:buNone/>
            </a:pPr>
            <a:r>
              <a:rPr lang="bg-BG" smtClean="0"/>
              <a:t>болния на апаратна вентилация.</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bg-BG" smtClean="0"/>
              <a:t>Профилактика</a:t>
            </a:r>
          </a:p>
        </p:txBody>
      </p:sp>
      <p:sp>
        <p:nvSpPr>
          <p:cNvPr id="37891" name="Rectangle 3"/>
          <p:cNvSpPr>
            <a:spLocks noGrp="1" noChangeArrowheads="1"/>
          </p:cNvSpPr>
          <p:nvPr>
            <p:ph type="body" idx="1"/>
          </p:nvPr>
        </p:nvSpPr>
        <p:spPr/>
        <p:txBody>
          <a:bodyPr/>
          <a:lstStyle/>
          <a:p>
            <a:pPr eaLnBrk="1" hangingPunct="1"/>
            <a:r>
              <a:rPr lang="bg-BG" smtClean="0"/>
              <a:t>Няма специфична</a:t>
            </a:r>
          </a:p>
          <a:p>
            <a:pPr eaLnBrk="1" hangingPunct="1"/>
            <a:r>
              <a:rPr lang="bg-BG" smtClean="0"/>
              <a:t>Стриктно спазване на технологичните</a:t>
            </a:r>
          </a:p>
          <a:p>
            <a:pPr eaLnBrk="1" hangingPunct="1">
              <a:buFont typeface="Wingdings" pitchFamily="2" charset="2"/>
              <a:buNone/>
            </a:pPr>
            <a:r>
              <a:rPr lang="bg-BG" smtClean="0"/>
              <a:t>   изисквания при консервиране на храни</a:t>
            </a:r>
          </a:p>
          <a:p>
            <a:pPr eaLnBrk="1" hangingPunct="1"/>
            <a:r>
              <a:rPr lang="bg-BG" smtClean="0"/>
              <a:t>Висока лична и обществена хигиена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bg-BG" smtClean="0"/>
              <a:t>КОРЕМЕН ТИФ- патогенеза</a:t>
            </a:r>
          </a:p>
        </p:txBody>
      </p:sp>
      <p:sp>
        <p:nvSpPr>
          <p:cNvPr id="33795" name="Rectangle 3"/>
          <p:cNvSpPr>
            <a:spLocks noGrp="1" noChangeArrowheads="1"/>
          </p:cNvSpPr>
          <p:nvPr>
            <p:ph type="body" idx="1"/>
          </p:nvPr>
        </p:nvSpPr>
        <p:spPr>
          <a:xfrm>
            <a:off x="900113" y="1557338"/>
            <a:ext cx="7786687" cy="4568825"/>
          </a:xfrm>
        </p:spPr>
        <p:txBody>
          <a:bodyPr/>
          <a:lstStyle/>
          <a:p>
            <a:pPr eaLnBrk="1" hangingPunct="1">
              <a:lnSpc>
                <a:spcPct val="90000"/>
              </a:lnSpc>
              <a:buFont typeface="Wingdings" pitchFamily="2" charset="2"/>
              <a:buNone/>
              <a:defRPr/>
            </a:pPr>
            <a:r>
              <a:rPr lang="bg-BG" sz="2800" smtClean="0"/>
              <a:t>Уста и хранопровод</a:t>
            </a:r>
            <a:r>
              <a:rPr lang="bg-BG" sz="2800" smtClean="0">
                <a:latin typeface=""/>
              </a:rPr>
              <a:t>→преодоляване на</a:t>
            </a:r>
          </a:p>
          <a:p>
            <a:pPr eaLnBrk="1" hangingPunct="1">
              <a:lnSpc>
                <a:spcPct val="90000"/>
              </a:lnSpc>
              <a:buFont typeface="Wingdings" pitchFamily="2" charset="2"/>
              <a:buNone/>
              <a:defRPr/>
            </a:pPr>
            <a:r>
              <a:rPr lang="bg-BG" sz="2800" smtClean="0">
                <a:latin typeface=""/>
              </a:rPr>
              <a:t>стомашната киселинност →лигавица на</a:t>
            </a:r>
          </a:p>
          <a:p>
            <a:pPr eaLnBrk="1" hangingPunct="1">
              <a:lnSpc>
                <a:spcPct val="90000"/>
              </a:lnSpc>
              <a:buFont typeface="Wingdings" pitchFamily="2" charset="2"/>
              <a:buNone/>
              <a:defRPr/>
            </a:pPr>
            <a:r>
              <a:rPr lang="bg-BG" sz="2800" smtClean="0">
                <a:latin typeface=""/>
              </a:rPr>
              <a:t>илеум около Баухиновата клапа →раз-</a:t>
            </a:r>
          </a:p>
          <a:p>
            <a:pPr eaLnBrk="1" hangingPunct="1">
              <a:lnSpc>
                <a:spcPct val="90000"/>
              </a:lnSpc>
              <a:buFont typeface="Wingdings" pitchFamily="2" charset="2"/>
              <a:buNone/>
              <a:defRPr/>
            </a:pPr>
            <a:r>
              <a:rPr lang="bg-BG" sz="2800" smtClean="0">
                <a:latin typeface=""/>
              </a:rPr>
              <a:t>множаване в чревен лимфен апарат</a:t>
            </a:r>
          </a:p>
          <a:p>
            <a:pPr eaLnBrk="1" hangingPunct="1">
              <a:lnSpc>
                <a:spcPct val="90000"/>
              </a:lnSpc>
              <a:buFont typeface="Wingdings" pitchFamily="2" charset="2"/>
              <a:buNone/>
              <a:defRPr/>
            </a:pPr>
            <a:r>
              <a:rPr lang="bg-BG" sz="2800" smtClean="0">
                <a:latin typeface=""/>
              </a:rPr>
              <a:t>(Пайерови плаки и солитарни фоликули)</a:t>
            </a:r>
          </a:p>
          <a:p>
            <a:pPr eaLnBrk="1" hangingPunct="1">
              <a:lnSpc>
                <a:spcPct val="90000"/>
              </a:lnSpc>
              <a:buFont typeface="Wingdings" pitchFamily="2" charset="2"/>
              <a:buNone/>
              <a:defRPr/>
            </a:pPr>
            <a:r>
              <a:rPr lang="bg-BG" sz="2800" smtClean="0">
                <a:latin typeface=""/>
              </a:rPr>
              <a:t>→хематогенна дисеминация →жл.мехур</a:t>
            </a:r>
          </a:p>
          <a:p>
            <a:pPr eaLnBrk="1" hangingPunct="1">
              <a:lnSpc>
                <a:spcPct val="90000"/>
              </a:lnSpc>
              <a:buFont typeface="Wingdings" pitchFamily="2" charset="2"/>
              <a:buNone/>
              <a:defRPr/>
            </a:pPr>
            <a:r>
              <a:rPr lang="bg-BG" sz="2800" smtClean="0">
                <a:latin typeface=""/>
              </a:rPr>
              <a:t>→отново в чревен тракт →чревен лим-</a:t>
            </a:r>
          </a:p>
          <a:p>
            <a:pPr eaLnBrk="1" hangingPunct="1">
              <a:lnSpc>
                <a:spcPct val="90000"/>
              </a:lnSpc>
              <a:buFont typeface="Wingdings" pitchFamily="2" charset="2"/>
              <a:buNone/>
              <a:defRPr/>
            </a:pPr>
            <a:r>
              <a:rPr lang="bg-BG" sz="2800" smtClean="0">
                <a:latin typeface=""/>
              </a:rPr>
              <a:t>фен апарат →характерен възпалителен</a:t>
            </a:r>
          </a:p>
          <a:p>
            <a:pPr eaLnBrk="1" hangingPunct="1">
              <a:lnSpc>
                <a:spcPct val="90000"/>
              </a:lnSpc>
              <a:buFont typeface="Wingdings" pitchFamily="2" charset="2"/>
              <a:buNone/>
              <a:defRPr/>
            </a:pPr>
            <a:r>
              <a:rPr lang="bg-BG" sz="2800" smtClean="0">
                <a:latin typeface=""/>
              </a:rPr>
              <a:t>процес →тифни язви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bg-BG" smtClean="0"/>
              <a:t>КОРЕМЕН ТИФ- патогенеза</a:t>
            </a:r>
          </a:p>
        </p:txBody>
      </p:sp>
      <p:sp>
        <p:nvSpPr>
          <p:cNvPr id="34819" name="Rectangle 3"/>
          <p:cNvSpPr>
            <a:spLocks noGrp="1" noChangeArrowheads="1"/>
          </p:cNvSpPr>
          <p:nvPr>
            <p:ph type="body" idx="1"/>
          </p:nvPr>
        </p:nvSpPr>
        <p:spPr>
          <a:xfrm>
            <a:off x="611188" y="1628775"/>
            <a:ext cx="8075612" cy="4467225"/>
          </a:xfrm>
        </p:spPr>
        <p:txBody>
          <a:bodyPr/>
          <a:lstStyle/>
          <a:p>
            <a:pPr eaLnBrk="1" hangingPunct="1">
              <a:buFont typeface="Wingdings" pitchFamily="2" charset="2"/>
              <a:buNone/>
              <a:defRPr/>
            </a:pPr>
            <a:r>
              <a:rPr lang="bg-BG" smtClean="0"/>
              <a:t>Нови схващания – пряко увреждане на</a:t>
            </a:r>
          </a:p>
          <a:p>
            <a:pPr eaLnBrk="1" hangingPunct="1">
              <a:buFont typeface="Wingdings" pitchFamily="2" charset="2"/>
              <a:buNone/>
              <a:defRPr/>
            </a:pPr>
            <a:r>
              <a:rPr lang="bg-BG" smtClean="0"/>
              <a:t>чревния епител, лимфните образувания</a:t>
            </a:r>
          </a:p>
          <a:p>
            <a:pPr eaLnBrk="1" hangingPunct="1">
              <a:buFont typeface="Wingdings" pitchFamily="2" charset="2"/>
              <a:buNone/>
              <a:defRPr/>
            </a:pPr>
            <a:r>
              <a:rPr lang="bg-BG" smtClean="0"/>
              <a:t>и лигавицата от ендотоксинът на причи-</a:t>
            </a:r>
          </a:p>
          <a:p>
            <a:pPr eaLnBrk="1" hangingPunct="1">
              <a:buFont typeface="Wingdings" pitchFamily="2" charset="2"/>
              <a:buNone/>
              <a:defRPr/>
            </a:pPr>
            <a:r>
              <a:rPr lang="bg-BG" smtClean="0"/>
              <a:t>нителя, който освен локално има и общо</a:t>
            </a:r>
          </a:p>
          <a:p>
            <a:pPr eaLnBrk="1" hangingPunct="1">
              <a:buFont typeface="Wingdings" pitchFamily="2" charset="2"/>
              <a:buNone/>
              <a:defRPr/>
            </a:pPr>
            <a:r>
              <a:rPr lang="bg-BG" smtClean="0"/>
              <a:t>токсично действие особено върху ЦНС,</a:t>
            </a:r>
          </a:p>
          <a:p>
            <a:pPr eaLnBrk="1" hangingPunct="1">
              <a:buFont typeface="Wingdings" pitchFamily="2" charset="2"/>
              <a:buNone/>
              <a:defRPr/>
            </a:pPr>
            <a:r>
              <a:rPr lang="bg-BG" smtClean="0"/>
              <a:t>миокард и надбъбреци.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bg-BG" smtClean="0"/>
              <a:t>КОРЕМЕН ТИФ- патология</a:t>
            </a:r>
          </a:p>
        </p:txBody>
      </p:sp>
      <p:sp>
        <p:nvSpPr>
          <p:cNvPr id="35843" name="Rectangle 3"/>
          <p:cNvSpPr>
            <a:spLocks noGrp="1" noChangeArrowheads="1"/>
          </p:cNvSpPr>
          <p:nvPr>
            <p:ph type="body" idx="1"/>
          </p:nvPr>
        </p:nvSpPr>
        <p:spPr>
          <a:xfrm>
            <a:off x="914400" y="1557338"/>
            <a:ext cx="8229600" cy="4495800"/>
          </a:xfrm>
        </p:spPr>
        <p:txBody>
          <a:bodyPr/>
          <a:lstStyle/>
          <a:p>
            <a:pPr eaLnBrk="1" hangingPunct="1">
              <a:buFont typeface="Wingdings" pitchFamily="2" charset="2"/>
              <a:buNone/>
              <a:defRPr/>
            </a:pPr>
            <a:r>
              <a:rPr lang="bg-BG" smtClean="0"/>
              <a:t>І седмица – “мозъковидно” възпаление</a:t>
            </a:r>
          </a:p>
          <a:p>
            <a:pPr eaLnBrk="1" hangingPunct="1">
              <a:buFont typeface="Wingdings" pitchFamily="2" charset="2"/>
              <a:buNone/>
              <a:defRPr/>
            </a:pPr>
            <a:r>
              <a:rPr lang="bg-BG" smtClean="0"/>
              <a:t>  на Пайеровите плаки, които са със</a:t>
            </a:r>
          </a:p>
          <a:p>
            <a:pPr eaLnBrk="1" hangingPunct="1">
              <a:buFont typeface="Wingdings" pitchFamily="2" charset="2"/>
              <a:buNone/>
              <a:defRPr/>
            </a:pPr>
            <a:r>
              <a:rPr lang="bg-BG" smtClean="0"/>
              <a:t>  сивкаво-белезникав цвят</a:t>
            </a:r>
          </a:p>
          <a:p>
            <a:pPr eaLnBrk="1" hangingPunct="1">
              <a:buFont typeface="Wingdings" pitchFamily="2" charset="2"/>
              <a:buNone/>
              <a:defRPr/>
            </a:pPr>
            <a:r>
              <a:rPr lang="bg-BG" smtClean="0"/>
              <a:t>ІІ седмица – некротични процеси в тях</a:t>
            </a:r>
          </a:p>
          <a:p>
            <a:pPr eaLnBrk="1" hangingPunct="1">
              <a:buFont typeface="Wingdings" pitchFamily="2" charset="2"/>
              <a:buNone/>
              <a:defRPr/>
            </a:pPr>
            <a:r>
              <a:rPr lang="bg-BG" smtClean="0"/>
              <a:t>ІІІ седмица – язви</a:t>
            </a:r>
          </a:p>
          <a:p>
            <a:pPr eaLnBrk="1" hangingPunct="1">
              <a:buFont typeface="Wingdings" pitchFamily="2" charset="2"/>
              <a:buNone/>
              <a:defRPr/>
            </a:pPr>
            <a:r>
              <a:rPr lang="bg-BG" smtClean="0"/>
              <a:t>ІV седмица – възстановяване без цикат-</a:t>
            </a:r>
          </a:p>
          <a:p>
            <a:pPr eaLnBrk="1" hangingPunct="1">
              <a:buFont typeface="Wingdings" pitchFamily="2" charset="2"/>
              <a:buNone/>
              <a:defRPr/>
            </a:pPr>
            <a:r>
              <a:rPr lang="bg-BG" smtClean="0"/>
              <a:t>    рикси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bg-BG" sz="4000" smtClean="0"/>
              <a:t>КОРЕМЕН ТИФ- </a:t>
            </a:r>
            <a:br>
              <a:rPr lang="bg-BG" sz="4000" smtClean="0"/>
            </a:br>
            <a:r>
              <a:rPr lang="bg-BG" sz="4000" smtClean="0"/>
              <a:t>клинична картина</a:t>
            </a:r>
          </a:p>
        </p:txBody>
      </p:sp>
      <p:sp>
        <p:nvSpPr>
          <p:cNvPr id="36867" name="Rectangle 3"/>
          <p:cNvSpPr>
            <a:spLocks noGrp="1" noChangeArrowheads="1"/>
          </p:cNvSpPr>
          <p:nvPr>
            <p:ph type="body" idx="1"/>
          </p:nvPr>
        </p:nvSpPr>
        <p:spPr>
          <a:xfrm>
            <a:off x="900113" y="1557338"/>
            <a:ext cx="7786687" cy="4568825"/>
          </a:xfrm>
        </p:spPr>
        <p:txBody>
          <a:bodyPr/>
          <a:lstStyle/>
          <a:p>
            <a:pPr eaLnBrk="1" hangingPunct="1">
              <a:lnSpc>
                <a:spcPct val="90000"/>
              </a:lnSpc>
              <a:defRPr/>
            </a:pPr>
            <a:r>
              <a:rPr lang="bg-BG" smtClean="0"/>
              <a:t>Инкубационен период – 7-21 ден</a:t>
            </a:r>
          </a:p>
          <a:p>
            <a:pPr eaLnBrk="1" hangingPunct="1">
              <a:lnSpc>
                <a:spcPct val="90000"/>
              </a:lnSpc>
              <a:defRPr/>
            </a:pPr>
            <a:r>
              <a:rPr lang="bg-BG" smtClean="0"/>
              <a:t>Начало- постепенно</a:t>
            </a:r>
          </a:p>
          <a:p>
            <a:pPr eaLnBrk="1" hangingPunct="1">
              <a:lnSpc>
                <a:spcPct val="90000"/>
              </a:lnSpc>
              <a:defRPr/>
            </a:pPr>
            <a:r>
              <a:rPr lang="en-US" smtClean="0"/>
              <a:t>t</a:t>
            </a:r>
            <a:r>
              <a:rPr lang="bg-BG" smtClean="0"/>
              <a:t> тип континуа</a:t>
            </a:r>
          </a:p>
          <a:p>
            <a:pPr eaLnBrk="1" hangingPunct="1">
              <a:lnSpc>
                <a:spcPct val="90000"/>
              </a:lnSpc>
              <a:defRPr/>
            </a:pPr>
            <a:r>
              <a:rPr lang="bg-BG" smtClean="0"/>
              <a:t>Обнубилацио</a:t>
            </a:r>
          </a:p>
          <a:p>
            <a:pPr eaLnBrk="1" hangingPunct="1">
              <a:lnSpc>
                <a:spcPct val="90000"/>
              </a:lnSpc>
              <a:defRPr/>
            </a:pPr>
            <a:r>
              <a:rPr lang="bg-BG" smtClean="0"/>
              <a:t>Розеоли</a:t>
            </a:r>
          </a:p>
          <a:p>
            <a:pPr eaLnBrk="1" hangingPunct="1">
              <a:lnSpc>
                <a:spcPct val="90000"/>
              </a:lnSpc>
              <a:defRPr/>
            </a:pPr>
            <a:r>
              <a:rPr lang="bg-BG" smtClean="0"/>
              <a:t>Тифозен език</a:t>
            </a:r>
          </a:p>
          <a:p>
            <a:pPr eaLnBrk="1" hangingPunct="1">
              <a:lnSpc>
                <a:spcPct val="90000"/>
              </a:lnSpc>
              <a:defRPr/>
            </a:pPr>
            <a:r>
              <a:rPr lang="bg-BG" smtClean="0"/>
              <a:t>Язви на Дуке - по небните дъги</a:t>
            </a:r>
          </a:p>
          <a:p>
            <a:pPr eaLnBrk="1" hangingPunct="1">
              <a:lnSpc>
                <a:spcPct val="90000"/>
              </a:lnSpc>
              <a:defRPr/>
            </a:pPr>
            <a:r>
              <a:rPr lang="bg-BG" smtClean="0"/>
              <a:t>Констипация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bg-BG" sz="4000" smtClean="0"/>
              <a:t>КОРЕМЕН ТИФ- </a:t>
            </a:r>
            <a:br>
              <a:rPr lang="bg-BG" sz="4000" smtClean="0"/>
            </a:br>
            <a:r>
              <a:rPr lang="bg-BG" sz="4000" smtClean="0"/>
              <a:t>клинична картина</a:t>
            </a:r>
          </a:p>
        </p:txBody>
      </p:sp>
      <p:sp>
        <p:nvSpPr>
          <p:cNvPr id="37891" name="Rectangle 3"/>
          <p:cNvSpPr>
            <a:spLocks noGrp="1" noChangeArrowheads="1"/>
          </p:cNvSpPr>
          <p:nvPr>
            <p:ph type="body" idx="1"/>
          </p:nvPr>
        </p:nvSpPr>
        <p:spPr>
          <a:xfrm>
            <a:off x="900113" y="1628775"/>
            <a:ext cx="7786687" cy="4467225"/>
          </a:xfrm>
        </p:spPr>
        <p:txBody>
          <a:bodyPr/>
          <a:lstStyle/>
          <a:p>
            <a:pPr eaLnBrk="1" hangingPunct="1">
              <a:lnSpc>
                <a:spcPct val="80000"/>
              </a:lnSpc>
              <a:defRPr/>
            </a:pPr>
            <a:r>
              <a:rPr lang="bg-BG" sz="2800" smtClean="0"/>
              <a:t>Хепатоспленомегалия</a:t>
            </a:r>
          </a:p>
          <a:p>
            <a:pPr eaLnBrk="1" hangingPunct="1">
              <a:lnSpc>
                <a:spcPct val="80000"/>
              </a:lnSpc>
              <a:defRPr/>
            </a:pPr>
            <a:r>
              <a:rPr lang="bg-BG" sz="2800" smtClean="0"/>
              <a:t>Пневмотиф-суха, мъчителна кашлица</a:t>
            </a:r>
          </a:p>
          <a:p>
            <a:pPr eaLnBrk="1" hangingPunct="1">
              <a:lnSpc>
                <a:spcPct val="80000"/>
              </a:lnSpc>
              <a:buFont typeface="Wingdings" pitchFamily="2" charset="2"/>
              <a:buNone/>
              <a:defRPr/>
            </a:pPr>
            <a:r>
              <a:rPr lang="bg-BG" sz="2800" smtClean="0"/>
              <a:t>      Тези прояви са до ІІІ седмица</a:t>
            </a:r>
          </a:p>
          <a:p>
            <a:pPr eaLnBrk="1" hangingPunct="1">
              <a:lnSpc>
                <a:spcPct val="80000"/>
              </a:lnSpc>
              <a:defRPr/>
            </a:pPr>
            <a:r>
              <a:rPr lang="bg-BG" sz="2800" smtClean="0"/>
              <a:t>От началото на ІІІ седмица </a:t>
            </a:r>
            <a:r>
              <a:rPr lang="en-US" sz="2800" smtClean="0"/>
              <a:t>t</a:t>
            </a:r>
            <a:r>
              <a:rPr lang="bg-BG" sz="2800" smtClean="0"/>
              <a:t> литично спада – период на усложненията-</a:t>
            </a:r>
          </a:p>
          <a:p>
            <a:pPr eaLnBrk="1" hangingPunct="1">
              <a:lnSpc>
                <a:spcPct val="80000"/>
              </a:lnSpc>
              <a:buFont typeface="Wingdings" pitchFamily="2" charset="2"/>
              <a:buNone/>
              <a:defRPr/>
            </a:pPr>
            <a:r>
              <a:rPr lang="bg-BG" sz="2800" smtClean="0"/>
              <a:t>   ентерорагия или перфорация на чревна</a:t>
            </a:r>
          </a:p>
          <a:p>
            <a:pPr eaLnBrk="1" hangingPunct="1">
              <a:lnSpc>
                <a:spcPct val="80000"/>
              </a:lnSpc>
              <a:buFont typeface="Wingdings" pitchFamily="2" charset="2"/>
              <a:buNone/>
              <a:defRPr/>
            </a:pPr>
            <a:r>
              <a:rPr lang="bg-BG" sz="2800" smtClean="0"/>
              <a:t>   язва</a:t>
            </a:r>
          </a:p>
          <a:p>
            <a:pPr eaLnBrk="1" hangingPunct="1">
              <a:lnSpc>
                <a:spcPct val="80000"/>
              </a:lnSpc>
              <a:buFont typeface="Wingdings" pitchFamily="2" charset="2"/>
              <a:buNone/>
              <a:defRPr/>
            </a:pPr>
            <a:r>
              <a:rPr lang="bg-BG" sz="2800" smtClean="0"/>
              <a:t>В ІV седмица започва реконвалесцентния</a:t>
            </a:r>
          </a:p>
          <a:p>
            <a:pPr eaLnBrk="1" hangingPunct="1">
              <a:lnSpc>
                <a:spcPct val="80000"/>
              </a:lnSpc>
              <a:buFont typeface="Wingdings" pitchFamily="2" charset="2"/>
              <a:buNone/>
              <a:defRPr/>
            </a:pPr>
            <a:r>
              <a:rPr lang="bg-BG" sz="2800" smtClean="0"/>
              <a:t>    период</a:t>
            </a:r>
          </a:p>
          <a:p>
            <a:pPr eaLnBrk="1" hangingPunct="1">
              <a:lnSpc>
                <a:spcPct val="80000"/>
              </a:lnSpc>
              <a:buFont typeface="Wingdings" pitchFamily="2" charset="2"/>
              <a:buNone/>
              <a:defRPr/>
            </a:pPr>
            <a:r>
              <a:rPr lang="bg-BG" sz="280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bg-BG" smtClean="0"/>
              <a:t>ВЪВЕДЕНИЕ</a:t>
            </a:r>
          </a:p>
        </p:txBody>
      </p:sp>
      <p:sp>
        <p:nvSpPr>
          <p:cNvPr id="3075" name="Rectangle 3"/>
          <p:cNvSpPr>
            <a:spLocks noGrp="1" noChangeArrowheads="1"/>
          </p:cNvSpPr>
          <p:nvPr>
            <p:ph type="body" idx="1"/>
          </p:nvPr>
        </p:nvSpPr>
        <p:spPr/>
        <p:txBody>
          <a:bodyPr/>
          <a:lstStyle/>
          <a:p>
            <a:pPr eaLnBrk="1" hangingPunct="1">
              <a:buFont typeface="Wingdings" pitchFamily="2" charset="2"/>
              <a:buNone/>
              <a:defRPr/>
            </a:pPr>
            <a:r>
              <a:rPr lang="bg-BG" smtClean="0"/>
              <a:t>Голяма група инфекциозни заболявания</a:t>
            </a:r>
          </a:p>
          <a:p>
            <a:pPr eaLnBrk="1" hangingPunct="1">
              <a:buFont typeface="Wingdings" pitchFamily="2" charset="2"/>
              <a:buNone/>
              <a:defRPr/>
            </a:pPr>
            <a:r>
              <a:rPr lang="bg-BG" smtClean="0"/>
              <a:t>с водещо увреждане на стомашно-чрев-</a:t>
            </a:r>
          </a:p>
          <a:p>
            <a:pPr eaLnBrk="1" hangingPunct="1">
              <a:buFont typeface="Wingdings" pitchFamily="2" charset="2"/>
              <a:buNone/>
              <a:defRPr/>
            </a:pPr>
            <a:r>
              <a:rPr lang="bg-BG" smtClean="0"/>
              <a:t>ния тракт в клиничната картина.</a:t>
            </a:r>
          </a:p>
          <a:p>
            <a:pPr eaLnBrk="1" hangingPunct="1">
              <a:buFont typeface="Wingdings" pitchFamily="2" charset="2"/>
              <a:buNone/>
              <a:defRPr/>
            </a:pPr>
            <a:endParaRPr lang="bg-BG" smtClean="0"/>
          </a:p>
          <a:p>
            <a:pPr eaLnBrk="1" hangingPunct="1">
              <a:buFont typeface="Wingdings" pitchFamily="2" charset="2"/>
              <a:buNone/>
              <a:defRPr/>
            </a:pPr>
            <a:r>
              <a:rPr lang="bg-BG" smtClean="0"/>
              <a:t>Механизъм на предаване – фекално-ора-</a:t>
            </a:r>
          </a:p>
          <a:p>
            <a:pPr eaLnBrk="1" hangingPunct="1">
              <a:buFont typeface="Wingdings" pitchFamily="2" charset="2"/>
              <a:buNone/>
              <a:defRPr/>
            </a:pPr>
            <a:r>
              <a:rPr lang="bg-BG" smtClean="0"/>
              <a:t>лен, алиментарен и смесен.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bg-BG" sz="4000" smtClean="0"/>
              <a:t>КОРЕМЕН ТИФ- клинична картина – съвременно протичане</a:t>
            </a:r>
          </a:p>
        </p:txBody>
      </p:sp>
      <p:sp>
        <p:nvSpPr>
          <p:cNvPr id="38915" name="Rectangle 3"/>
          <p:cNvSpPr>
            <a:spLocks noGrp="1" noChangeArrowheads="1"/>
          </p:cNvSpPr>
          <p:nvPr>
            <p:ph type="body" idx="1"/>
          </p:nvPr>
        </p:nvSpPr>
        <p:spPr>
          <a:xfrm>
            <a:off x="539750" y="1557338"/>
            <a:ext cx="8229600" cy="4495800"/>
          </a:xfrm>
        </p:spPr>
        <p:txBody>
          <a:bodyPr/>
          <a:lstStyle/>
          <a:p>
            <a:pPr eaLnBrk="1" hangingPunct="1">
              <a:lnSpc>
                <a:spcPct val="90000"/>
              </a:lnSpc>
              <a:defRPr/>
            </a:pPr>
            <a:r>
              <a:rPr lang="bg-BG" smtClean="0"/>
              <a:t>Остро начало</a:t>
            </a:r>
          </a:p>
          <a:p>
            <a:pPr eaLnBrk="1" hangingPunct="1">
              <a:lnSpc>
                <a:spcPct val="90000"/>
              </a:lnSpc>
              <a:defRPr/>
            </a:pPr>
            <a:r>
              <a:rPr lang="bg-BG" smtClean="0"/>
              <a:t>Ремитираща или интермитираща </a:t>
            </a:r>
            <a:r>
              <a:rPr lang="en-US" smtClean="0"/>
              <a:t>t</a:t>
            </a:r>
            <a:endParaRPr lang="bg-BG" smtClean="0"/>
          </a:p>
          <a:p>
            <a:pPr eaLnBrk="1" hangingPunct="1">
              <a:lnSpc>
                <a:spcPct val="90000"/>
              </a:lnSpc>
              <a:defRPr/>
            </a:pPr>
            <a:r>
              <a:rPr lang="bg-BG" smtClean="0"/>
              <a:t>Обща интоксикация</a:t>
            </a:r>
          </a:p>
          <a:p>
            <a:pPr eaLnBrk="1" hangingPunct="1">
              <a:lnSpc>
                <a:spcPct val="90000"/>
              </a:lnSpc>
              <a:defRPr/>
            </a:pPr>
            <a:r>
              <a:rPr lang="bg-BG" smtClean="0"/>
              <a:t>Ранна поява на розеолите</a:t>
            </a:r>
          </a:p>
          <a:p>
            <a:pPr eaLnBrk="1" hangingPunct="1">
              <a:lnSpc>
                <a:spcPct val="90000"/>
              </a:lnSpc>
              <a:defRPr/>
            </a:pPr>
            <a:r>
              <a:rPr lang="bg-BG" smtClean="0"/>
              <a:t>По-често иктер</a:t>
            </a:r>
          </a:p>
          <a:p>
            <a:pPr eaLnBrk="1" hangingPunct="1">
              <a:lnSpc>
                <a:spcPct val="90000"/>
              </a:lnSpc>
              <a:defRPr/>
            </a:pPr>
            <a:r>
              <a:rPr lang="bg-BG" smtClean="0"/>
              <a:t>По-бърза еволюция</a:t>
            </a:r>
          </a:p>
          <a:p>
            <a:pPr eaLnBrk="1" hangingPunct="1">
              <a:lnSpc>
                <a:spcPct val="90000"/>
              </a:lnSpc>
              <a:defRPr/>
            </a:pPr>
            <a:r>
              <a:rPr lang="bg-BG" smtClean="0"/>
              <a:t>Ранна поява на усложнения особено</a:t>
            </a:r>
          </a:p>
          <a:p>
            <a:pPr eaLnBrk="1" hangingPunct="1">
              <a:lnSpc>
                <a:spcPct val="90000"/>
              </a:lnSpc>
              <a:buFont typeface="Wingdings" pitchFamily="2" charset="2"/>
              <a:buNone/>
              <a:defRPr/>
            </a:pPr>
            <a:r>
              <a:rPr lang="bg-BG" smtClean="0"/>
              <a:t>   перфорации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bg-BG" smtClean="0"/>
              <a:t>КОРЕМЕН ТИФ-усложнения</a:t>
            </a:r>
          </a:p>
        </p:txBody>
      </p:sp>
      <p:sp>
        <p:nvSpPr>
          <p:cNvPr id="29699" name="Rectangle 3"/>
          <p:cNvSpPr>
            <a:spLocks noGrp="1" noChangeArrowheads="1"/>
          </p:cNvSpPr>
          <p:nvPr>
            <p:ph type="body" idx="1"/>
          </p:nvPr>
        </p:nvSpPr>
        <p:spPr>
          <a:xfrm>
            <a:off x="827088" y="1557338"/>
            <a:ext cx="7859712" cy="4538662"/>
          </a:xfrm>
        </p:spPr>
        <p:txBody>
          <a:bodyPr/>
          <a:lstStyle/>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t> ентерорагия</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перфорация</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бронхопневмония</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пиелит</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тромбофлебит</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гноен отит</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ДВСК – много рядко</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9750" y="333375"/>
            <a:ext cx="8229600" cy="1143000"/>
          </a:xfrm>
        </p:spPr>
        <p:txBody>
          <a:bodyPr/>
          <a:lstStyle/>
          <a:p>
            <a:pPr eaLnBrk="1" hangingPunct="1">
              <a:defRPr/>
            </a:pPr>
            <a:r>
              <a:rPr lang="bg-BG" smtClean="0"/>
              <a:t>КОРЕМЕН ТИФ- диагноза</a:t>
            </a:r>
          </a:p>
        </p:txBody>
      </p:sp>
      <p:sp>
        <p:nvSpPr>
          <p:cNvPr id="39939" name="Rectangle 3"/>
          <p:cNvSpPr>
            <a:spLocks noGrp="1" noChangeArrowheads="1"/>
          </p:cNvSpPr>
          <p:nvPr>
            <p:ph type="body" idx="1"/>
          </p:nvPr>
        </p:nvSpPr>
        <p:spPr>
          <a:xfrm>
            <a:off x="611188" y="1628775"/>
            <a:ext cx="8075612" cy="4467225"/>
          </a:xfrm>
        </p:spPr>
        <p:txBody>
          <a:bodyPr/>
          <a:lstStyle/>
          <a:p>
            <a:pPr eaLnBrk="1" hangingPunct="1">
              <a:buFont typeface="Wingdings" pitchFamily="2" charset="2"/>
              <a:buNone/>
              <a:defRPr/>
            </a:pPr>
            <a:r>
              <a:rPr lang="bg-BG" sz="2800" smtClean="0">
                <a:latin typeface="Arial Unicode MS" pitchFamily="34" charset="-128"/>
                <a:ea typeface="Arial Unicode MS" pitchFamily="34" charset="-128"/>
                <a:cs typeface="Arial Unicode MS" pitchFamily="34" charset="-128"/>
              </a:rPr>
              <a:t>❢</a:t>
            </a:r>
            <a:r>
              <a:rPr lang="bg-BG" sz="2800" smtClean="0">
                <a:ea typeface="Arial Unicode MS" pitchFamily="34" charset="-128"/>
                <a:cs typeface="Arial Unicode MS" pitchFamily="34" charset="-128"/>
              </a:rPr>
              <a:t> характерна кръвна картина:левкоцитоза</a:t>
            </a:r>
          </a:p>
          <a:p>
            <a:pPr eaLnBrk="1" hangingPunct="1">
              <a:buFont typeface="Wingdings" pitchFamily="2" charset="2"/>
              <a:buNone/>
              <a:defRPr/>
            </a:pPr>
            <a:r>
              <a:rPr lang="bg-BG" sz="2800" smtClean="0">
                <a:ea typeface="Arial Unicode MS" pitchFamily="34" charset="-128"/>
                <a:cs typeface="Arial Unicode MS" pitchFamily="34" charset="-128"/>
              </a:rPr>
              <a:t>   с олевяване</a:t>
            </a:r>
            <a:r>
              <a:rPr lang="bg-BG" sz="2800" smtClean="0">
                <a:latin typeface="Arial Unicode MS" pitchFamily="34" charset="-128"/>
                <a:ea typeface="Arial Unicode MS" pitchFamily="34" charset="-128"/>
                <a:cs typeface="Arial Unicode MS" pitchFamily="34" charset="-128"/>
              </a:rPr>
              <a:t>→</a:t>
            </a:r>
            <a:r>
              <a:rPr lang="bg-BG" sz="2800" smtClean="0">
                <a:ea typeface="Arial Unicode MS" pitchFamily="34" charset="-128"/>
                <a:cs typeface="Arial Unicode MS" pitchFamily="34" charset="-128"/>
              </a:rPr>
              <a:t>нормо - или левкопения</a:t>
            </a:r>
          </a:p>
          <a:p>
            <a:pPr eaLnBrk="1" hangingPunct="1">
              <a:buFont typeface="Wingdings" pitchFamily="2" charset="2"/>
              <a:buNone/>
              <a:defRPr/>
            </a:pPr>
            <a:r>
              <a:rPr lang="bg-BG" sz="2800" smtClean="0">
                <a:ea typeface="Arial Unicode MS" pitchFamily="34" charset="-128"/>
                <a:cs typeface="Arial Unicode MS" pitchFamily="34" charset="-128"/>
              </a:rPr>
              <a:t>   с </a:t>
            </a:r>
            <a:r>
              <a:rPr lang="en-US" sz="2800" smtClean="0">
                <a:ea typeface="Arial Unicode MS" pitchFamily="34" charset="-128"/>
                <a:cs typeface="Arial Unicode MS" pitchFamily="34" charset="-128"/>
              </a:rPr>
              <a:t>Ly-Mo</a:t>
            </a:r>
            <a:r>
              <a:rPr lang="bg-BG" sz="2800" smtClean="0">
                <a:ea typeface="Arial Unicode MS" pitchFamily="34" charset="-128"/>
                <a:cs typeface="Arial Unicode MS" pitchFamily="34" charset="-128"/>
              </a:rPr>
              <a:t> - цитоза – Кохерова кр.картина</a:t>
            </a:r>
          </a:p>
          <a:p>
            <a:pPr eaLnBrk="1" hangingPunct="1">
              <a:buFont typeface="Wingdings" pitchFamily="2" charset="2"/>
              <a:buNone/>
              <a:defRPr/>
            </a:pPr>
            <a:r>
              <a:rPr lang="bg-BG" sz="2800" smtClean="0">
                <a:latin typeface="Arial Unicode MS" pitchFamily="34" charset="-128"/>
                <a:ea typeface="Arial Unicode MS" pitchFamily="34" charset="-128"/>
                <a:cs typeface="Arial Unicode MS" pitchFamily="34" charset="-128"/>
              </a:rPr>
              <a:t>❢</a:t>
            </a:r>
            <a:r>
              <a:rPr lang="bg-BG" sz="2800" smtClean="0">
                <a:ea typeface="Arial Unicode MS" pitchFamily="34" charset="-128"/>
                <a:cs typeface="Arial Unicode MS" pitchFamily="34" charset="-128"/>
              </a:rPr>
              <a:t> липсват Ео, СУЕ- ускорена (8-10 ден)</a:t>
            </a:r>
          </a:p>
          <a:p>
            <a:pPr eaLnBrk="1" hangingPunct="1">
              <a:buFont typeface="Wingdings" pitchFamily="2" charset="2"/>
              <a:buNone/>
              <a:defRPr/>
            </a:pPr>
            <a:r>
              <a:rPr lang="bg-BG" sz="2800" smtClean="0">
                <a:latin typeface="Arial Unicode MS" pitchFamily="34" charset="-128"/>
                <a:ea typeface="Arial Unicode MS" pitchFamily="34" charset="-128"/>
                <a:cs typeface="Arial Unicode MS" pitchFamily="34" charset="-128"/>
              </a:rPr>
              <a:t>❢</a:t>
            </a:r>
            <a:r>
              <a:rPr lang="bg-BG" sz="2800" smtClean="0">
                <a:ea typeface="Arial Unicode MS" pitchFamily="34" charset="-128"/>
                <a:cs typeface="Arial Unicode MS" pitchFamily="34" charset="-128"/>
              </a:rPr>
              <a:t> промени в ЧБП</a:t>
            </a:r>
          </a:p>
          <a:p>
            <a:pPr eaLnBrk="1" hangingPunct="1">
              <a:buFont typeface="Wingdings" pitchFamily="2" charset="2"/>
              <a:buNone/>
              <a:defRPr/>
            </a:pPr>
            <a:r>
              <a:rPr lang="bg-BG" sz="2800" smtClean="0">
                <a:latin typeface="Arial Unicode MS" pitchFamily="34" charset="-128"/>
                <a:ea typeface="Arial Unicode MS" pitchFamily="34" charset="-128"/>
                <a:cs typeface="Arial Unicode MS" pitchFamily="34" charset="-128"/>
              </a:rPr>
              <a:t>❢</a:t>
            </a:r>
            <a:r>
              <a:rPr lang="bg-BG" sz="2800" smtClean="0">
                <a:ea typeface="Arial Unicode MS" pitchFamily="34" charset="-128"/>
                <a:cs typeface="Arial Unicode MS" pitchFamily="34" charset="-128"/>
              </a:rPr>
              <a:t> изолиране на причинителя чрез посявка</a:t>
            </a:r>
          </a:p>
          <a:p>
            <a:pPr eaLnBrk="1" hangingPunct="1">
              <a:buFont typeface="Wingdings" pitchFamily="2" charset="2"/>
              <a:buNone/>
              <a:defRPr/>
            </a:pPr>
            <a:r>
              <a:rPr lang="bg-BG" sz="2800" smtClean="0">
                <a:ea typeface="Arial Unicode MS" pitchFamily="34" charset="-128"/>
                <a:cs typeface="Arial Unicode MS" pitchFamily="34" charset="-128"/>
              </a:rPr>
              <a:t>   от фецес, урина, кръв, розеола, жлъчка,</a:t>
            </a:r>
          </a:p>
          <a:p>
            <a:pPr eaLnBrk="1" hangingPunct="1">
              <a:buFont typeface="Wingdings" pitchFamily="2" charset="2"/>
              <a:buNone/>
              <a:defRPr/>
            </a:pPr>
            <a:r>
              <a:rPr lang="bg-BG" sz="2800" smtClean="0">
                <a:ea typeface="Arial Unicode MS" pitchFamily="34" charset="-128"/>
                <a:cs typeface="Arial Unicode MS" pitchFamily="34" charset="-128"/>
              </a:rPr>
              <a:t>   костен мозък</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bg-BG" smtClean="0"/>
              <a:t>КОРЕМЕН ТИФ- диагноза</a:t>
            </a:r>
          </a:p>
        </p:txBody>
      </p:sp>
      <p:sp>
        <p:nvSpPr>
          <p:cNvPr id="40963" name="Rectangle 3"/>
          <p:cNvSpPr>
            <a:spLocks noGrp="1" noChangeArrowheads="1"/>
          </p:cNvSpPr>
          <p:nvPr>
            <p:ph type="body" idx="1"/>
          </p:nvPr>
        </p:nvSpPr>
        <p:spPr/>
        <p:txBody>
          <a:bodyPr/>
          <a:lstStyle/>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серодиагностика с реакция аглутинация тип Видал – позитивира се след 8-10 ден; сигнификантни титри:</a:t>
            </a:r>
          </a:p>
          <a:p>
            <a:pPr eaLnBrk="1" hangingPunct="1">
              <a:buFont typeface="Wingdings" pitchFamily="2" charset="2"/>
              <a:buNone/>
              <a:defRPr/>
            </a:pPr>
            <a:r>
              <a:rPr lang="bg-BG" smtClean="0">
                <a:ea typeface="Arial Unicode MS" pitchFamily="34" charset="-128"/>
                <a:cs typeface="Arial Unicode MS" pitchFamily="34" charset="-128"/>
              </a:rPr>
              <a:t>   - за О антигена - 1:100</a:t>
            </a:r>
          </a:p>
          <a:p>
            <a:pPr eaLnBrk="1" hangingPunct="1">
              <a:buFont typeface="Wingdings" pitchFamily="2" charset="2"/>
              <a:buNone/>
              <a:defRPr/>
            </a:pPr>
            <a:r>
              <a:rPr lang="bg-BG" smtClean="0">
                <a:ea typeface="Arial Unicode MS" pitchFamily="34" charset="-128"/>
                <a:cs typeface="Arial Unicode MS" pitchFamily="34" charset="-128"/>
              </a:rPr>
              <a:t>   - за Н антигена – 1:200</a:t>
            </a:r>
          </a:p>
          <a:p>
            <a:pPr eaLnBrk="1" hangingPunct="1">
              <a:buFont typeface="Wingdings" pitchFamily="2" charset="2"/>
              <a:buNone/>
              <a:defRPr/>
            </a:pPr>
            <a:r>
              <a:rPr lang="bg-BG" smtClean="0">
                <a:ea typeface="Arial Unicode MS" pitchFamily="34" charset="-128"/>
                <a:cs typeface="Arial Unicode MS" pitchFamily="34" charset="-128"/>
              </a:rPr>
              <a:t>   - за V</a:t>
            </a:r>
            <a:r>
              <a:rPr lang="en-US" smtClean="0">
                <a:ea typeface="Arial Unicode MS" pitchFamily="34" charset="-128"/>
                <a:cs typeface="Arial Unicode MS" pitchFamily="34" charset="-128"/>
              </a:rPr>
              <a:t>i</a:t>
            </a:r>
            <a:r>
              <a:rPr lang="bg-BG" smtClean="0">
                <a:ea typeface="Arial Unicode MS" pitchFamily="34" charset="-128"/>
                <a:cs typeface="Arial Unicode MS" pitchFamily="34" charset="-128"/>
              </a:rPr>
              <a:t> антигена – 1:10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bg-BG" smtClean="0"/>
              <a:t>КОРЕМЕН ТИФ- диф. диагноза</a:t>
            </a:r>
          </a:p>
        </p:txBody>
      </p:sp>
      <p:sp>
        <p:nvSpPr>
          <p:cNvPr id="41987" name="Rectangle 3"/>
          <p:cNvSpPr>
            <a:spLocks noGrp="1" noChangeArrowheads="1"/>
          </p:cNvSpPr>
          <p:nvPr>
            <p:ph type="body" idx="1"/>
          </p:nvPr>
        </p:nvSpPr>
        <p:spPr>
          <a:xfrm>
            <a:off x="827088" y="1628775"/>
            <a:ext cx="7859712" cy="4467225"/>
          </a:xfrm>
        </p:spPr>
        <p:txBody>
          <a:bodyPr/>
          <a:lstStyle/>
          <a:p>
            <a:pPr eaLnBrk="1" hangingPunct="1">
              <a:defRPr/>
            </a:pPr>
            <a:r>
              <a:rPr lang="bg-BG" smtClean="0"/>
              <a:t>Сепсис</a:t>
            </a:r>
          </a:p>
          <a:p>
            <a:pPr eaLnBrk="1" hangingPunct="1">
              <a:defRPr/>
            </a:pPr>
            <a:r>
              <a:rPr lang="bg-BG" smtClean="0"/>
              <a:t>Други тифове</a:t>
            </a:r>
          </a:p>
          <a:p>
            <a:pPr eaLnBrk="1" hangingPunct="1">
              <a:defRPr/>
            </a:pPr>
            <a:r>
              <a:rPr lang="bg-BG" smtClean="0"/>
              <a:t>Рикетсиози</a:t>
            </a:r>
          </a:p>
          <a:p>
            <a:pPr eaLnBrk="1" hangingPunct="1">
              <a:defRPr/>
            </a:pPr>
            <a:r>
              <a:rPr lang="bg-BG" smtClean="0"/>
              <a:t>Бруцелоза</a:t>
            </a:r>
          </a:p>
          <a:p>
            <a:pPr eaLnBrk="1" hangingPunct="1">
              <a:defRPr/>
            </a:pPr>
            <a:r>
              <a:rPr lang="bg-BG" smtClean="0"/>
              <a:t>Вирусни хепатити</a:t>
            </a:r>
          </a:p>
          <a:p>
            <a:pPr eaLnBrk="1" hangingPunct="1">
              <a:defRPr/>
            </a:pPr>
            <a:r>
              <a:rPr lang="bg-BG" smtClean="0"/>
              <a:t>Най-честата погрешна диагноза е</a:t>
            </a:r>
          </a:p>
          <a:p>
            <a:pPr eaLnBrk="1" hangingPunct="1">
              <a:buFont typeface="Wingdings" pitchFamily="2" charset="2"/>
              <a:buNone/>
              <a:defRPr/>
            </a:pPr>
            <a:r>
              <a:rPr lang="bg-BG" smtClean="0"/>
              <a:t>   бронхопневмония</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bg-BG" smtClean="0"/>
              <a:t>САЛМОНЕЛОЗИ</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bg-BG" smtClean="0"/>
              <a:t>Салмонелози - определение</a:t>
            </a:r>
          </a:p>
        </p:txBody>
      </p:sp>
      <p:sp>
        <p:nvSpPr>
          <p:cNvPr id="4099" name="Rectangle 3"/>
          <p:cNvSpPr>
            <a:spLocks noGrp="1" noChangeArrowheads="1"/>
          </p:cNvSpPr>
          <p:nvPr>
            <p:ph type="body" idx="1"/>
          </p:nvPr>
        </p:nvSpPr>
        <p:spPr/>
        <p:txBody>
          <a:bodyPr/>
          <a:lstStyle/>
          <a:p>
            <a:pPr algn="ctr" eaLnBrk="1" hangingPunct="1">
              <a:buFont typeface="Wingdings" pitchFamily="2" charset="2"/>
              <a:buNone/>
            </a:pPr>
            <a:r>
              <a:rPr lang="bg-BG" smtClean="0"/>
              <a:t>Група от остри инфекциозни заболявания, антропозоонози, протичащи най-често като хранителни токсиинфекции –гастроентерит и по-рядко като изолирани  органни увреди</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bg-BG" smtClean="0"/>
              <a:t>Салмонелози - етиология</a:t>
            </a:r>
          </a:p>
        </p:txBody>
      </p:sp>
      <p:sp>
        <p:nvSpPr>
          <p:cNvPr id="5123" name="Rectangle 3"/>
          <p:cNvSpPr>
            <a:spLocks noGrp="1" noChangeArrowheads="1"/>
          </p:cNvSpPr>
          <p:nvPr>
            <p:ph type="body" idx="1"/>
          </p:nvPr>
        </p:nvSpPr>
        <p:spPr>
          <a:xfrm>
            <a:off x="1036638" y="1628775"/>
            <a:ext cx="7497762" cy="4391025"/>
          </a:xfrm>
        </p:spPr>
        <p:txBody>
          <a:bodyPr/>
          <a:lstStyle/>
          <a:p>
            <a:pPr eaLnBrk="1" hangingPunct="1"/>
            <a:r>
              <a:rPr lang="bg-BG" smtClean="0"/>
              <a:t>Сем.</a:t>
            </a:r>
            <a:r>
              <a:rPr lang="en-US" smtClean="0"/>
              <a:t> </a:t>
            </a:r>
            <a:r>
              <a:rPr lang="en-US" b="1" smtClean="0"/>
              <a:t>Enterobacteriaceae</a:t>
            </a:r>
            <a:endParaRPr lang="bg-BG" b="1" smtClean="0"/>
          </a:p>
          <a:p>
            <a:pPr eaLnBrk="1" hangingPunct="1"/>
            <a:r>
              <a:rPr lang="bg-BG" smtClean="0"/>
              <a:t>Род.</a:t>
            </a:r>
            <a:r>
              <a:rPr lang="en-US" smtClean="0"/>
              <a:t> </a:t>
            </a:r>
            <a:r>
              <a:rPr lang="en-US" b="1" smtClean="0"/>
              <a:t>Salmonella</a:t>
            </a:r>
          </a:p>
          <a:p>
            <a:pPr eaLnBrk="1" hangingPunct="1"/>
            <a:r>
              <a:rPr lang="bg-BG" smtClean="0"/>
              <a:t>Грам- негативни</a:t>
            </a:r>
          </a:p>
          <a:p>
            <a:pPr eaLnBrk="1" hangingPunct="1"/>
            <a:r>
              <a:rPr lang="bg-BG" smtClean="0"/>
              <a:t>Подвижни</a:t>
            </a:r>
          </a:p>
          <a:p>
            <a:pPr eaLnBrk="1" hangingPunct="1"/>
            <a:r>
              <a:rPr lang="bg-BG" smtClean="0"/>
              <a:t>Перитрихи</a:t>
            </a:r>
          </a:p>
          <a:p>
            <a:pPr eaLnBrk="1" hangingPunct="1"/>
            <a:r>
              <a:rPr lang="bg-BG" smtClean="0"/>
              <a:t>3 антигена- О, Н и К</a:t>
            </a:r>
          </a:p>
          <a:p>
            <a:pPr eaLnBrk="1" hangingPunct="1"/>
            <a:r>
              <a:rPr lang="bg-BG" smtClean="0"/>
              <a:t>Ендотоксин</a:t>
            </a:r>
          </a:p>
          <a:p>
            <a:pPr eaLnBrk="1" hangingPunct="1">
              <a:buFont typeface="Wingdings" pitchFamily="2" charset="2"/>
              <a:buNone/>
            </a:pPr>
            <a:endParaRPr lang="bg-BG"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bg-BG" smtClean="0"/>
              <a:t>Салмонелози - етиология</a:t>
            </a:r>
          </a:p>
        </p:txBody>
      </p:sp>
      <p:sp>
        <p:nvSpPr>
          <p:cNvPr id="6147" name="Rectangle 3"/>
          <p:cNvSpPr>
            <a:spLocks noGrp="1" noChangeArrowheads="1"/>
          </p:cNvSpPr>
          <p:nvPr>
            <p:ph type="body" idx="1"/>
          </p:nvPr>
        </p:nvSpPr>
        <p:spPr>
          <a:xfrm>
            <a:off x="971550" y="1557338"/>
            <a:ext cx="7561263" cy="4538662"/>
          </a:xfrm>
        </p:spPr>
        <p:txBody>
          <a:bodyPr/>
          <a:lstStyle/>
          <a:p>
            <a:pPr eaLnBrk="1" hangingPunct="1">
              <a:buFont typeface="Wingdings" pitchFamily="2" charset="2"/>
              <a:buNone/>
            </a:pPr>
            <a:r>
              <a:rPr lang="bg-BG" sz="2800" smtClean="0"/>
              <a:t>Според класификацията на Кауфман и</a:t>
            </a:r>
          </a:p>
          <a:p>
            <a:pPr eaLnBrk="1" hangingPunct="1">
              <a:buFont typeface="Wingdings" pitchFamily="2" charset="2"/>
              <a:buNone/>
            </a:pPr>
            <a:r>
              <a:rPr lang="bg-BG" sz="2800" smtClean="0"/>
              <a:t>Уайт съгласно О и Н антигените салмоне-</a:t>
            </a:r>
          </a:p>
          <a:p>
            <a:pPr eaLnBrk="1" hangingPunct="1">
              <a:buFont typeface="Wingdings" pitchFamily="2" charset="2"/>
              <a:buNone/>
            </a:pPr>
            <a:r>
              <a:rPr lang="bg-BG" sz="2800" smtClean="0"/>
              <a:t>Лите се разделят на няколко основни </a:t>
            </a:r>
          </a:p>
          <a:p>
            <a:pPr eaLnBrk="1" hangingPunct="1">
              <a:buFont typeface="Wingdings" pitchFamily="2" charset="2"/>
              <a:buNone/>
            </a:pPr>
            <a:r>
              <a:rPr lang="bg-BG" sz="2800" smtClean="0"/>
              <a:t>групи: А, Б, С, Д, Е, </a:t>
            </a:r>
            <a:r>
              <a:rPr lang="en-US" sz="2800" smtClean="0"/>
              <a:t>F</a:t>
            </a:r>
            <a:r>
              <a:rPr lang="bg-BG" sz="2800" smtClean="0"/>
              <a:t> с над 2600 серотипа</a:t>
            </a:r>
          </a:p>
          <a:p>
            <a:pPr eaLnBrk="1" hangingPunct="1">
              <a:buFont typeface="Wingdings" pitchFamily="2" charset="2"/>
              <a:buNone/>
            </a:pPr>
            <a:r>
              <a:rPr lang="bg-BG" sz="2800" smtClean="0"/>
              <a:t>Според някои съвременни изследвания</a:t>
            </a:r>
          </a:p>
          <a:p>
            <a:pPr eaLnBrk="1" hangingPunct="1">
              <a:buFont typeface="Wingdings" pitchFamily="2" charset="2"/>
              <a:buNone/>
            </a:pPr>
            <a:r>
              <a:rPr lang="bg-BG" sz="2800" smtClean="0"/>
              <a:t>се касае всъщност за един генетичен </a:t>
            </a:r>
          </a:p>
          <a:p>
            <a:pPr eaLnBrk="1" hangingPunct="1">
              <a:buFont typeface="Wingdings" pitchFamily="2" charset="2"/>
              <a:buNone/>
            </a:pPr>
            <a:r>
              <a:rPr lang="bg-BG" sz="2800" smtClean="0"/>
              <a:t>тип</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170" name="Picture 2" descr="Salmonella typhimurium"/>
          <p:cNvPicPr>
            <a:picLocks noChangeAspect="1" noChangeArrowheads="1"/>
          </p:cNvPicPr>
          <p:nvPr/>
        </p:nvPicPr>
        <p:blipFill>
          <a:blip r:embed="rId2"/>
          <a:srcRect/>
          <a:stretch>
            <a:fillRect/>
          </a:stretch>
        </p:blipFill>
        <p:spPr bwMode="auto">
          <a:xfrm>
            <a:off x="1476375" y="1484313"/>
            <a:ext cx="6264275" cy="4686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bg-BG" smtClean="0"/>
              <a:t>ВЪВЕДЕНИЕ</a:t>
            </a:r>
          </a:p>
        </p:txBody>
      </p:sp>
      <p:sp>
        <p:nvSpPr>
          <p:cNvPr id="4099" name="Rectangle 3"/>
          <p:cNvSpPr>
            <a:spLocks noGrp="1" noChangeArrowheads="1"/>
          </p:cNvSpPr>
          <p:nvPr>
            <p:ph type="body" idx="1"/>
          </p:nvPr>
        </p:nvSpPr>
        <p:spPr>
          <a:xfrm>
            <a:off x="755650" y="1628775"/>
            <a:ext cx="7931150" cy="4467225"/>
          </a:xfrm>
        </p:spPr>
        <p:txBody>
          <a:bodyPr/>
          <a:lstStyle/>
          <a:p>
            <a:pPr eaLnBrk="1" hangingPunct="1">
              <a:buFont typeface="Wingdings" pitchFamily="2" charset="2"/>
              <a:buNone/>
              <a:defRPr/>
            </a:pPr>
            <a:r>
              <a:rPr lang="bg-BG" smtClean="0"/>
              <a:t>Основни фактори на заразяване:</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хранителни продукти – месо, яйца, мляко, млечни произведения, плодове,</a:t>
            </a:r>
          </a:p>
          <a:p>
            <a:pPr eaLnBrk="1" hangingPunct="1">
              <a:buFont typeface="Wingdings" pitchFamily="2" charset="2"/>
              <a:buNone/>
              <a:defRPr/>
            </a:pPr>
            <a:r>
              <a:rPr lang="bg-BG" smtClean="0">
                <a:ea typeface="Arial Unicode MS" pitchFamily="34" charset="-128"/>
                <a:cs typeface="Arial Unicode MS" pitchFamily="34" charset="-128"/>
              </a:rPr>
              <a:t>   зеленчуци;</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вода;</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замърсени ръце</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8194" name="Picture 2" descr="Резултат с изображение за холера фекалии оризова вода"/>
          <p:cNvPicPr>
            <a:picLocks noChangeAspect="1" noChangeArrowheads="1"/>
          </p:cNvPicPr>
          <p:nvPr/>
        </p:nvPicPr>
        <p:blipFill>
          <a:blip r:embed="rId2"/>
          <a:srcRect/>
          <a:stretch>
            <a:fillRect/>
          </a:stretch>
        </p:blipFill>
        <p:spPr bwMode="auto">
          <a:xfrm>
            <a:off x="2071688" y="1928813"/>
            <a:ext cx="4357687" cy="32146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bg-BG" smtClean="0"/>
              <a:t>Салмонелози- епидемиология</a:t>
            </a:r>
          </a:p>
        </p:txBody>
      </p:sp>
      <p:sp>
        <p:nvSpPr>
          <p:cNvPr id="9219" name="Rectangle 3"/>
          <p:cNvSpPr>
            <a:spLocks noGrp="1" noChangeArrowheads="1"/>
          </p:cNvSpPr>
          <p:nvPr>
            <p:ph type="body" idx="1"/>
          </p:nvPr>
        </p:nvSpPr>
        <p:spPr>
          <a:xfrm>
            <a:off x="828675" y="1628775"/>
            <a:ext cx="7705725" cy="4391025"/>
          </a:xfrm>
        </p:spPr>
        <p:txBody>
          <a:bodyPr/>
          <a:lstStyle/>
          <a:p>
            <a:pPr eaLnBrk="1" hangingPunct="1">
              <a:lnSpc>
                <a:spcPct val="90000"/>
              </a:lnSpc>
            </a:pPr>
            <a:r>
              <a:rPr lang="bg-BG" smtClean="0"/>
              <a:t>Източник и естествен резервоар:</a:t>
            </a:r>
          </a:p>
          <a:p>
            <a:pPr eaLnBrk="1" hangingPunct="1">
              <a:lnSpc>
                <a:spcPct val="90000"/>
              </a:lnSpc>
              <a:buFont typeface="Wingdings" pitchFamily="2" charset="2"/>
              <a:buNone/>
            </a:pPr>
            <a:r>
              <a:rPr lang="bg-BG" smtClean="0"/>
              <a:t>     1/ домашни и диви животни и птици</a:t>
            </a:r>
          </a:p>
          <a:p>
            <a:pPr eaLnBrk="1" hangingPunct="1">
              <a:lnSpc>
                <a:spcPct val="90000"/>
              </a:lnSpc>
              <a:buFont typeface="Wingdings" pitchFamily="2" charset="2"/>
              <a:buNone/>
            </a:pPr>
            <a:r>
              <a:rPr lang="bg-BG" smtClean="0"/>
              <a:t>     2/ човек – болен и здрав носител</a:t>
            </a:r>
          </a:p>
          <a:p>
            <a:pPr eaLnBrk="1" hangingPunct="1">
              <a:lnSpc>
                <a:spcPct val="90000"/>
              </a:lnSpc>
            </a:pPr>
            <a:r>
              <a:rPr lang="bg-BG" smtClean="0"/>
              <a:t>Фактори на заразата- хранителни про</a:t>
            </a:r>
          </a:p>
          <a:p>
            <a:pPr eaLnBrk="1" hangingPunct="1">
              <a:lnSpc>
                <a:spcPct val="90000"/>
              </a:lnSpc>
              <a:buFont typeface="Wingdings" pitchFamily="2" charset="2"/>
              <a:buNone/>
            </a:pPr>
            <a:r>
              <a:rPr lang="bg-BG" smtClean="0"/>
              <a:t>   дукти, вода</a:t>
            </a:r>
          </a:p>
          <a:p>
            <a:pPr eaLnBrk="1" hangingPunct="1">
              <a:lnSpc>
                <a:spcPct val="90000"/>
              </a:lnSpc>
            </a:pPr>
            <a:r>
              <a:rPr lang="bg-BG" smtClean="0"/>
              <a:t>Механизми на заразяване: алиментарен,   контактнобитов, аерозолен</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bg-BG" smtClean="0"/>
              <a:t>Салмонелози- епидемиология</a:t>
            </a:r>
          </a:p>
        </p:txBody>
      </p:sp>
      <p:sp>
        <p:nvSpPr>
          <p:cNvPr id="10243" name="Rectangle 3"/>
          <p:cNvSpPr>
            <a:spLocks noGrp="1" noChangeArrowheads="1"/>
          </p:cNvSpPr>
          <p:nvPr>
            <p:ph type="body" idx="1"/>
          </p:nvPr>
        </p:nvSpPr>
        <p:spPr>
          <a:xfrm>
            <a:off x="827088" y="1557338"/>
            <a:ext cx="7859712" cy="4538662"/>
          </a:xfrm>
        </p:spPr>
        <p:txBody>
          <a:bodyPr/>
          <a:lstStyle/>
          <a:p>
            <a:pPr eaLnBrk="1" hangingPunct="1"/>
            <a:r>
              <a:rPr lang="bg-BG" sz="2800" smtClean="0"/>
              <a:t>Възприемчивост – всеобща</a:t>
            </a:r>
          </a:p>
          <a:p>
            <a:pPr eaLnBrk="1" hangingPunct="1"/>
            <a:r>
              <a:rPr lang="bg-BG" sz="2800" smtClean="0"/>
              <a:t>Контагиозен индекс – висок</a:t>
            </a:r>
          </a:p>
          <a:p>
            <a:pPr eaLnBrk="1" hangingPunct="1"/>
            <a:r>
              <a:rPr lang="bg-BG" sz="2800" smtClean="0"/>
              <a:t>Характеристика на епидем. процес:</a:t>
            </a:r>
          </a:p>
          <a:p>
            <a:pPr eaLnBrk="1" hangingPunct="1">
              <a:buFont typeface="Wingdings" pitchFamily="2" charset="2"/>
              <a:buNone/>
            </a:pPr>
            <a:r>
              <a:rPr lang="bg-BG" sz="2800" smtClean="0"/>
              <a:t>   1/ остро, внезапно начало</a:t>
            </a:r>
          </a:p>
          <a:p>
            <a:pPr eaLnBrk="1" hangingPunct="1">
              <a:buFont typeface="Wingdings" pitchFamily="2" charset="2"/>
              <a:buNone/>
            </a:pPr>
            <a:r>
              <a:rPr lang="bg-BG" sz="2800" smtClean="0"/>
              <a:t>   2/ обхваща консумиралите една и съща</a:t>
            </a:r>
          </a:p>
          <a:p>
            <a:pPr eaLnBrk="1" hangingPunct="1">
              <a:buFont typeface="Wingdings" pitchFamily="2" charset="2"/>
              <a:buNone/>
            </a:pPr>
            <a:r>
              <a:rPr lang="bg-BG" sz="2800" smtClean="0"/>
              <a:t>       храна</a:t>
            </a:r>
          </a:p>
          <a:p>
            <a:pPr eaLnBrk="1" hangingPunct="1">
              <a:buFont typeface="Wingdings" pitchFamily="2" charset="2"/>
              <a:buNone/>
            </a:pPr>
            <a:r>
              <a:rPr lang="bg-BG" sz="2800" smtClean="0"/>
              <a:t>   3/къс инкубационен период</a:t>
            </a:r>
          </a:p>
          <a:p>
            <a:pPr eaLnBrk="1" hangingPunct="1">
              <a:buFont typeface="Wingdings" pitchFamily="2" charset="2"/>
              <a:buNone/>
            </a:pPr>
            <a:r>
              <a:rPr lang="bg-BG" sz="2800" smtClean="0"/>
              <a:t>   4/ бързо затихва без епид. “опашка”</a:t>
            </a:r>
          </a:p>
          <a:p>
            <a:pPr eaLnBrk="1" hangingPunct="1"/>
            <a:endParaRPr lang="bg-BG" sz="2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bg-BG" smtClean="0"/>
              <a:t>Салмонелози - патогенеза</a:t>
            </a:r>
          </a:p>
        </p:txBody>
      </p:sp>
      <p:sp>
        <p:nvSpPr>
          <p:cNvPr id="11267" name="Rectangle 3"/>
          <p:cNvSpPr>
            <a:spLocks noGrp="1" noChangeArrowheads="1"/>
          </p:cNvSpPr>
          <p:nvPr>
            <p:ph type="body" idx="1"/>
          </p:nvPr>
        </p:nvSpPr>
        <p:spPr/>
        <p:txBody>
          <a:bodyPr/>
          <a:lstStyle/>
          <a:p>
            <a:pPr eaLnBrk="1" hangingPunct="1">
              <a:lnSpc>
                <a:spcPct val="90000"/>
              </a:lnSpc>
              <a:buFont typeface="Wingdings" pitchFamily="2" charset="2"/>
              <a:buNone/>
            </a:pPr>
            <a:r>
              <a:rPr lang="bg-BG" smtClean="0"/>
              <a:t>Уста→стомах → стом.киселинност →част</a:t>
            </a:r>
            <a:r>
              <a:rPr lang="en-US" smtClean="0"/>
              <a:t> </a:t>
            </a:r>
            <a:r>
              <a:rPr lang="bg-BG" smtClean="0"/>
              <a:t>от селмонелите умират →ендотоксини →локално дразнене на стом.лигавица →остър гастрит;</a:t>
            </a:r>
          </a:p>
          <a:p>
            <a:pPr eaLnBrk="1" hangingPunct="1">
              <a:lnSpc>
                <a:spcPct val="90000"/>
              </a:lnSpc>
              <a:buFont typeface="Wingdings" pitchFamily="2" charset="2"/>
              <a:buNone/>
            </a:pPr>
            <a:r>
              <a:rPr lang="bg-BG" smtClean="0"/>
              <a:t>Тънко черво →адхезия към чревния епител →субмукоза →мезентериални л.възли →макрофаги →фагоцитиране на салмонелите</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bg-BG" smtClean="0"/>
              <a:t>Салмонелози - патогенеза</a:t>
            </a:r>
          </a:p>
        </p:txBody>
      </p:sp>
      <p:sp>
        <p:nvSpPr>
          <p:cNvPr id="12291" name="Rectangle 3"/>
          <p:cNvSpPr>
            <a:spLocks noGrp="1" noChangeArrowheads="1"/>
          </p:cNvSpPr>
          <p:nvPr>
            <p:ph type="body" idx="1"/>
          </p:nvPr>
        </p:nvSpPr>
        <p:spPr/>
        <p:txBody>
          <a:bodyPr/>
          <a:lstStyle/>
          <a:p>
            <a:pPr eaLnBrk="1" hangingPunct="1">
              <a:buFont typeface="Wingdings" pitchFamily="2" charset="2"/>
              <a:buNone/>
            </a:pPr>
            <a:r>
              <a:rPr lang="bg-BG" smtClean="0"/>
              <a:t>Ендотоксини→чревни нервни сплетения</a:t>
            </a:r>
          </a:p>
          <a:p>
            <a:pPr eaLnBrk="1" hangingPunct="1">
              <a:buFont typeface="Wingdings" pitchFamily="2" charset="2"/>
              <a:buNone/>
            </a:pPr>
            <a:r>
              <a:rPr lang="bg-BG" smtClean="0"/>
              <a:t>(</a:t>
            </a:r>
            <a:r>
              <a:rPr lang="en-US" smtClean="0"/>
              <a:t>Meissneri, Auerbachii</a:t>
            </a:r>
            <a:r>
              <a:rPr lang="bg-BG" smtClean="0"/>
              <a:t>) →увреда на чрев-</a:t>
            </a:r>
          </a:p>
          <a:p>
            <a:pPr eaLnBrk="1" hangingPunct="1">
              <a:buFont typeface="Wingdings" pitchFamily="2" charset="2"/>
              <a:buNone/>
            </a:pPr>
            <a:r>
              <a:rPr lang="bg-BG" smtClean="0"/>
              <a:t>ната моторика;</a:t>
            </a:r>
          </a:p>
          <a:p>
            <a:pPr eaLnBrk="1" hangingPunct="1">
              <a:buFont typeface="Wingdings" pitchFamily="2" charset="2"/>
              <a:buNone/>
            </a:pPr>
            <a:r>
              <a:rPr lang="bg-BG" smtClean="0"/>
              <a:t>Токсини →ентероцити →остър възпали-</a:t>
            </a:r>
          </a:p>
          <a:p>
            <a:pPr eaLnBrk="1" hangingPunct="1">
              <a:buFont typeface="Wingdings" pitchFamily="2" charset="2"/>
              <a:buNone/>
            </a:pPr>
            <a:r>
              <a:rPr lang="bg-BG" smtClean="0"/>
              <a:t>телен процес;</a:t>
            </a:r>
          </a:p>
          <a:p>
            <a:pPr eaLnBrk="1" hangingPunct="1">
              <a:buFont typeface="Wingdings" pitchFamily="2" charset="2"/>
              <a:buNone/>
            </a:pPr>
            <a:r>
              <a:rPr lang="bg-BG" smtClean="0"/>
              <a:t>Хематогенна дисеминация на ендотоксините →обща интоксикация</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bg-BG" smtClean="0"/>
              <a:t>Салмонелози - патогенеза</a:t>
            </a:r>
          </a:p>
        </p:txBody>
      </p:sp>
      <p:sp>
        <p:nvSpPr>
          <p:cNvPr id="13315" name="Rectangle 3"/>
          <p:cNvSpPr>
            <a:spLocks noGrp="1" noChangeArrowheads="1"/>
          </p:cNvSpPr>
          <p:nvPr>
            <p:ph type="body" idx="1"/>
          </p:nvPr>
        </p:nvSpPr>
        <p:spPr/>
        <p:txBody>
          <a:bodyPr/>
          <a:lstStyle/>
          <a:p>
            <a:pPr eaLnBrk="1" hangingPunct="1">
              <a:buFont typeface="Wingdings" pitchFamily="2" charset="2"/>
              <a:buNone/>
            </a:pPr>
            <a:r>
              <a:rPr lang="bg-BG" smtClean="0"/>
              <a:t>Възможно вътреклетъчно размножаванена салмонелите в чревния епител→преодоляване на лимфната бариера →хематогенна дисеминация →салмонелна бак-териемия →салмонелен сепсис</a:t>
            </a:r>
          </a:p>
          <a:p>
            <a:pPr eaLnBrk="1" hangingPunct="1">
              <a:buFont typeface="Wingdings" pitchFamily="2" charset="2"/>
              <a:buNone/>
            </a:pPr>
            <a:r>
              <a:rPr lang="bg-BG" smtClean="0"/>
              <a:t>Това е инвазивната патогенетична схема,която е по-честа</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bg-BG" smtClean="0"/>
              <a:t>Салмонелози - патогенеза</a:t>
            </a:r>
          </a:p>
        </p:txBody>
      </p:sp>
      <p:sp>
        <p:nvSpPr>
          <p:cNvPr id="14339" name="Rectangle 3"/>
          <p:cNvSpPr>
            <a:spLocks noGrp="1" noChangeArrowheads="1"/>
          </p:cNvSpPr>
          <p:nvPr>
            <p:ph type="body" idx="1"/>
          </p:nvPr>
        </p:nvSpPr>
        <p:spPr/>
        <p:txBody>
          <a:bodyPr/>
          <a:lstStyle/>
          <a:p>
            <a:pPr eaLnBrk="1" hangingPunct="1">
              <a:lnSpc>
                <a:spcPct val="90000"/>
              </a:lnSpc>
              <a:buFont typeface="Wingdings" pitchFamily="2" charset="2"/>
              <a:buNone/>
            </a:pPr>
            <a:r>
              <a:rPr lang="bg-BG" smtClean="0"/>
              <a:t>По-рядко:</a:t>
            </a:r>
          </a:p>
          <a:p>
            <a:pPr eaLnBrk="1" hangingPunct="1">
              <a:lnSpc>
                <a:spcPct val="90000"/>
              </a:lnSpc>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a:t>
            </a:r>
            <a:r>
              <a:rPr lang="bg-BG" smtClean="0"/>
              <a:t>токсини→ентероцитна аденилциклаза,т.нар.”холероподобна”форма на салмонелоза</a:t>
            </a:r>
          </a:p>
          <a:p>
            <a:pPr eaLnBrk="1" hangingPunct="1">
              <a:lnSpc>
                <a:spcPct val="90000"/>
              </a:lnSpc>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различини токсини от някои щамове </a:t>
            </a:r>
            <a:r>
              <a:rPr lang="bg-BG" smtClean="0"/>
              <a:t>→некроза на чревния епител</a:t>
            </a:r>
          </a:p>
          <a:p>
            <a:pPr eaLnBrk="1" hangingPunct="1">
              <a:lnSpc>
                <a:spcPct val="90000"/>
              </a:lnSpc>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специфичен цитотоксин </a:t>
            </a:r>
            <a:r>
              <a:rPr lang="bg-BG" smtClean="0"/>
              <a:t>→ синтеза на</a:t>
            </a:r>
          </a:p>
          <a:p>
            <a:pPr eaLnBrk="1" hangingPunct="1">
              <a:lnSpc>
                <a:spcPct val="90000"/>
              </a:lnSpc>
              <a:buFont typeface="Wingdings" pitchFamily="2" charset="2"/>
              <a:buNone/>
            </a:pPr>
            <a:r>
              <a:rPr lang="bg-BG" smtClean="0"/>
              <a:t>протеините в ентероцитите- проучва се</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bg-BG" smtClean="0"/>
              <a:t>Салмонелози - патогенеза</a:t>
            </a:r>
          </a:p>
        </p:txBody>
      </p:sp>
      <p:sp>
        <p:nvSpPr>
          <p:cNvPr id="15363" name="Rectangle 3"/>
          <p:cNvSpPr>
            <a:spLocks noGrp="1" noChangeArrowheads="1"/>
          </p:cNvSpPr>
          <p:nvPr>
            <p:ph type="body" idx="1"/>
          </p:nvPr>
        </p:nvSpPr>
        <p:spPr/>
        <p:txBody>
          <a:bodyPr/>
          <a:lstStyle/>
          <a:p>
            <a:pPr eaLnBrk="1" hangingPunct="1">
              <a:lnSpc>
                <a:spcPct val="90000"/>
              </a:lnSpc>
              <a:buFont typeface="Wingdings" pitchFamily="2" charset="2"/>
              <a:buNone/>
            </a:pPr>
            <a:r>
              <a:rPr lang="bg-BG" sz="2800" smtClean="0"/>
              <a:t>До тук описаната патогенеза е характер-</a:t>
            </a:r>
          </a:p>
          <a:p>
            <a:pPr eaLnBrk="1" hangingPunct="1">
              <a:lnSpc>
                <a:spcPct val="90000"/>
              </a:lnSpc>
              <a:buFont typeface="Wingdings" pitchFamily="2" charset="2"/>
              <a:buNone/>
            </a:pPr>
            <a:r>
              <a:rPr lang="bg-BG" sz="2800" smtClean="0"/>
              <a:t>на за салмонелна хранителна токсиин-</a:t>
            </a:r>
          </a:p>
          <a:p>
            <a:pPr eaLnBrk="1" hangingPunct="1">
              <a:lnSpc>
                <a:spcPct val="90000"/>
              </a:lnSpc>
              <a:buFont typeface="Wingdings" pitchFamily="2" charset="2"/>
              <a:buNone/>
            </a:pPr>
            <a:r>
              <a:rPr lang="bg-BG" sz="2800" smtClean="0"/>
              <a:t>фекция.</a:t>
            </a:r>
          </a:p>
          <a:p>
            <a:pPr eaLnBrk="1" hangingPunct="1">
              <a:lnSpc>
                <a:spcPct val="90000"/>
              </a:lnSpc>
              <a:buFont typeface="Wingdings" pitchFamily="2" charset="2"/>
              <a:buNone/>
            </a:pPr>
            <a:r>
              <a:rPr lang="bg-BG" sz="2800" smtClean="0"/>
              <a:t>При органни салмонелози- неизяснено</a:t>
            </a:r>
          </a:p>
          <a:p>
            <a:pPr eaLnBrk="1" hangingPunct="1">
              <a:lnSpc>
                <a:spcPct val="90000"/>
              </a:lnSpc>
              <a:buFont typeface="Wingdings" pitchFamily="2" charset="2"/>
              <a:buNone/>
            </a:pPr>
            <a:r>
              <a:rPr lang="bg-BG" sz="2800" smtClean="0"/>
              <a:t>Възможно: хематогенна дисеминация→</a:t>
            </a:r>
          </a:p>
          <a:p>
            <a:pPr eaLnBrk="1" hangingPunct="1">
              <a:lnSpc>
                <a:spcPct val="90000"/>
              </a:lnSpc>
              <a:buFont typeface="Wingdings" pitchFamily="2" charset="2"/>
              <a:buNone/>
            </a:pPr>
            <a:r>
              <a:rPr lang="bg-BG" sz="2800" smtClean="0"/>
              <a:t>септични разсейки;</a:t>
            </a:r>
          </a:p>
          <a:p>
            <a:pPr eaLnBrk="1" hangingPunct="1">
              <a:lnSpc>
                <a:spcPct val="90000"/>
              </a:lnSpc>
              <a:buFont typeface="Wingdings" pitchFamily="2" charset="2"/>
              <a:buNone/>
            </a:pPr>
            <a:r>
              <a:rPr lang="bg-BG" sz="2800" smtClean="0"/>
              <a:t>                  : при много болни липсва този</a:t>
            </a:r>
          </a:p>
          <a:p>
            <a:pPr eaLnBrk="1" hangingPunct="1">
              <a:lnSpc>
                <a:spcPct val="90000"/>
              </a:lnSpc>
              <a:buFont typeface="Wingdings" pitchFamily="2" charset="2"/>
              <a:buNone/>
            </a:pPr>
            <a:r>
              <a:rPr lang="bg-BG" sz="2800" smtClean="0"/>
              <a:t>механизъм-предполага се имунен дефи-</a:t>
            </a:r>
          </a:p>
          <a:p>
            <a:pPr eaLnBrk="1" hangingPunct="1">
              <a:lnSpc>
                <a:spcPct val="90000"/>
              </a:lnSpc>
              <a:buFont typeface="Wingdings" pitchFamily="2" charset="2"/>
              <a:buNone/>
            </a:pPr>
            <a:r>
              <a:rPr lang="bg-BG" sz="2800" smtClean="0"/>
              <a:t>цит,кърмаческа и старческа възраст</a:t>
            </a:r>
          </a:p>
          <a:p>
            <a:pPr eaLnBrk="1" hangingPunct="1">
              <a:lnSpc>
                <a:spcPct val="90000"/>
              </a:lnSpc>
              <a:buFont typeface="Wingdings" pitchFamily="2" charset="2"/>
              <a:buNone/>
            </a:pPr>
            <a:endParaRPr lang="bg-BG" sz="28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bg-BG" sz="3800" smtClean="0"/>
              <a:t>Салмонелози- клинична картина</a:t>
            </a:r>
          </a:p>
        </p:txBody>
      </p:sp>
      <p:sp>
        <p:nvSpPr>
          <p:cNvPr id="16387" name="Rectangle 3"/>
          <p:cNvSpPr>
            <a:spLocks noGrp="1" noChangeArrowheads="1"/>
          </p:cNvSpPr>
          <p:nvPr>
            <p:ph type="body" idx="1"/>
          </p:nvPr>
        </p:nvSpPr>
        <p:spPr/>
        <p:txBody>
          <a:bodyPr/>
          <a:lstStyle/>
          <a:p>
            <a:pPr eaLnBrk="1" hangingPunct="1"/>
            <a:r>
              <a:rPr lang="bg-BG" smtClean="0"/>
              <a:t>Инкубационен период – 4-48 часа</a:t>
            </a:r>
          </a:p>
          <a:p>
            <a:pPr eaLnBrk="1" hangingPunct="1"/>
            <a:r>
              <a:rPr lang="bg-BG" smtClean="0"/>
              <a:t>Остро начало</a:t>
            </a:r>
          </a:p>
          <a:p>
            <a:pPr eaLnBrk="1" hangingPunct="1"/>
            <a:r>
              <a:rPr lang="bg-BG" smtClean="0"/>
              <a:t>ТИС</a:t>
            </a:r>
          </a:p>
          <a:p>
            <a:pPr eaLnBrk="1" hangingPunct="1"/>
            <a:r>
              <a:rPr lang="bg-BG" smtClean="0"/>
              <a:t>Остър гастрит</a:t>
            </a:r>
          </a:p>
          <a:p>
            <a:pPr eaLnBrk="1" hangingPunct="1"/>
            <a:r>
              <a:rPr lang="bg-BG" smtClean="0"/>
              <a:t>Диариен синдром</a:t>
            </a:r>
          </a:p>
          <a:p>
            <a:pPr eaLnBrk="1" hangingPunct="1"/>
            <a:r>
              <a:rPr lang="bg-BG" smtClean="0"/>
              <a:t>Дехидратация</a:t>
            </a:r>
          </a:p>
          <a:p>
            <a:pPr eaLnBrk="1" hangingPunct="1">
              <a:buFont typeface="Wingdings" pitchFamily="2" charset="2"/>
              <a:buNone/>
            </a:pPr>
            <a:endParaRPr lang="bg-BG" smtClean="0"/>
          </a:p>
          <a:p>
            <a:pPr eaLnBrk="1" hangingPunct="1"/>
            <a:endParaRPr lang="bg-BG"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bg-BG" smtClean="0"/>
              <a:t>Салмонелози- усложнения</a:t>
            </a:r>
          </a:p>
        </p:txBody>
      </p:sp>
      <p:sp>
        <p:nvSpPr>
          <p:cNvPr id="17411" name="Rectangle 3"/>
          <p:cNvSpPr>
            <a:spLocks noGrp="1" noChangeArrowheads="1"/>
          </p:cNvSpPr>
          <p:nvPr>
            <p:ph type="body" idx="1"/>
          </p:nvPr>
        </p:nvSpPr>
        <p:spPr>
          <a:xfrm>
            <a:off x="827088" y="1557338"/>
            <a:ext cx="7859712" cy="4568825"/>
          </a:xfrm>
        </p:spPr>
        <p:txBody>
          <a:bodyPr/>
          <a:lstStyle/>
          <a:p>
            <a:pPr eaLnBrk="1" hangingPunct="1">
              <a:lnSpc>
                <a:spcPct val="90000"/>
              </a:lnSpc>
            </a:pPr>
            <a:r>
              <a:rPr lang="bg-BG" smtClean="0"/>
              <a:t>Дехидратация</a:t>
            </a:r>
          </a:p>
          <a:p>
            <a:pPr eaLnBrk="1" hangingPunct="1">
              <a:lnSpc>
                <a:spcPct val="90000"/>
              </a:lnSpc>
            </a:pPr>
            <a:r>
              <a:rPr lang="bg-BG" smtClean="0"/>
              <a:t>Хиповолемичен шок</a:t>
            </a:r>
          </a:p>
          <a:p>
            <a:pPr eaLnBrk="1" hangingPunct="1">
              <a:lnSpc>
                <a:spcPct val="90000"/>
              </a:lnSpc>
            </a:pPr>
            <a:r>
              <a:rPr lang="bg-BG" smtClean="0"/>
              <a:t>Тромбоемболизъм</a:t>
            </a:r>
          </a:p>
          <a:p>
            <a:pPr eaLnBrk="1" hangingPunct="1">
              <a:lnSpc>
                <a:spcPct val="90000"/>
              </a:lnSpc>
            </a:pPr>
            <a:r>
              <a:rPr lang="bg-BG" smtClean="0"/>
              <a:t>Тромбофлебит</a:t>
            </a:r>
          </a:p>
          <a:p>
            <a:pPr eaLnBrk="1" hangingPunct="1">
              <a:lnSpc>
                <a:spcPct val="90000"/>
              </a:lnSpc>
            </a:pPr>
            <a:r>
              <a:rPr lang="bg-BG" smtClean="0"/>
              <a:t>Мезентериална тромбоза</a:t>
            </a:r>
          </a:p>
          <a:p>
            <a:pPr eaLnBrk="1" hangingPunct="1">
              <a:lnSpc>
                <a:spcPct val="90000"/>
              </a:lnSpc>
            </a:pPr>
            <a:r>
              <a:rPr lang="bg-BG" smtClean="0"/>
              <a:t>Ендо-и миокардит</a:t>
            </a:r>
          </a:p>
          <a:p>
            <a:pPr eaLnBrk="1" hangingPunct="1">
              <a:lnSpc>
                <a:spcPct val="90000"/>
              </a:lnSpc>
            </a:pPr>
            <a:r>
              <a:rPr lang="bg-BG" smtClean="0"/>
              <a:t>Перитонит</a:t>
            </a:r>
          </a:p>
          <a:p>
            <a:pPr eaLnBrk="1" hangingPunct="1">
              <a:lnSpc>
                <a:spcPct val="90000"/>
              </a:lnSpc>
            </a:pPr>
            <a:r>
              <a:rPr lang="bg-BG" smtClean="0"/>
              <a:t>Пиелит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bg-BG" smtClean="0"/>
              <a:t>ВЪВЕДЕНИЕ</a:t>
            </a:r>
          </a:p>
        </p:txBody>
      </p:sp>
      <p:sp>
        <p:nvSpPr>
          <p:cNvPr id="25603" name="Rectangle 3"/>
          <p:cNvSpPr>
            <a:spLocks noGrp="1" noChangeArrowheads="1"/>
          </p:cNvSpPr>
          <p:nvPr>
            <p:ph type="body" idx="1"/>
          </p:nvPr>
        </p:nvSpPr>
        <p:spPr>
          <a:xfrm>
            <a:off x="914400" y="1844675"/>
            <a:ext cx="8229600" cy="4495800"/>
          </a:xfrm>
        </p:spPr>
        <p:txBody>
          <a:bodyPr/>
          <a:lstStyle/>
          <a:p>
            <a:pPr eaLnBrk="1" hangingPunct="1">
              <a:buFont typeface="Wingdings" pitchFamily="2" charset="2"/>
              <a:buNone/>
              <a:defRPr/>
            </a:pPr>
            <a:r>
              <a:rPr lang="bg-BG" smtClean="0"/>
              <a:t>Основни пътища на заразяване:</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алиментарен</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воден</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контактнобитов</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роля на мухите</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bg-BG" smtClean="0"/>
              <a:t>Салмонелози- усложнения</a:t>
            </a:r>
          </a:p>
        </p:txBody>
      </p:sp>
      <p:sp>
        <p:nvSpPr>
          <p:cNvPr id="18435" name="Rectangle 3"/>
          <p:cNvSpPr>
            <a:spLocks noGrp="1" noChangeArrowheads="1"/>
          </p:cNvSpPr>
          <p:nvPr>
            <p:ph type="body" idx="1"/>
          </p:nvPr>
        </p:nvSpPr>
        <p:spPr/>
        <p:txBody>
          <a:bodyPr/>
          <a:lstStyle/>
          <a:p>
            <a:pPr eaLnBrk="1" hangingPunct="1">
              <a:lnSpc>
                <a:spcPct val="90000"/>
              </a:lnSpc>
            </a:pPr>
            <a:r>
              <a:rPr lang="bg-BG" smtClean="0"/>
              <a:t>Извънчревни органни салмонелози:</a:t>
            </a:r>
          </a:p>
          <a:p>
            <a:pPr eaLnBrk="1" hangingPunct="1">
              <a:lnSpc>
                <a:spcPct val="90000"/>
              </a:lnSpc>
              <a:buFont typeface="Wingdings" pitchFamily="2" charset="2"/>
              <a:buNone/>
            </a:pPr>
            <a:r>
              <a:rPr lang="bg-BG" smtClean="0"/>
              <a:t>   - субфреничен абсцес</a:t>
            </a:r>
          </a:p>
          <a:p>
            <a:pPr eaLnBrk="1" hangingPunct="1">
              <a:lnSpc>
                <a:spcPct val="90000"/>
              </a:lnSpc>
              <a:buFont typeface="Wingdings" pitchFamily="2" charset="2"/>
              <a:buNone/>
            </a:pPr>
            <a:r>
              <a:rPr lang="bg-BG" smtClean="0"/>
              <a:t>   - серозен менингит, мозъчен абсцес</a:t>
            </a:r>
          </a:p>
          <a:p>
            <a:pPr eaLnBrk="1" hangingPunct="1">
              <a:lnSpc>
                <a:spcPct val="90000"/>
              </a:lnSpc>
              <a:buFont typeface="Wingdings" pitchFamily="2" charset="2"/>
              <a:buNone/>
            </a:pPr>
            <a:r>
              <a:rPr lang="bg-BG" smtClean="0"/>
              <a:t>   - чернодробен абсцес</a:t>
            </a:r>
          </a:p>
          <a:p>
            <a:pPr eaLnBrk="1" hangingPunct="1">
              <a:lnSpc>
                <a:spcPct val="90000"/>
              </a:lnSpc>
              <a:buFont typeface="Wingdings" pitchFamily="2" charset="2"/>
              <a:buNone/>
            </a:pPr>
            <a:r>
              <a:rPr lang="bg-BG" smtClean="0"/>
              <a:t>   - абсцес на слезката</a:t>
            </a:r>
          </a:p>
          <a:p>
            <a:pPr eaLnBrk="1" hangingPunct="1">
              <a:lnSpc>
                <a:spcPct val="90000"/>
              </a:lnSpc>
              <a:buFont typeface="Wingdings" pitchFamily="2" charset="2"/>
              <a:buNone/>
            </a:pPr>
            <a:r>
              <a:rPr lang="bg-BG" smtClean="0"/>
              <a:t>   - ендо- мио- перикардити (панкардити)</a:t>
            </a:r>
          </a:p>
          <a:p>
            <a:pPr eaLnBrk="1" hangingPunct="1">
              <a:lnSpc>
                <a:spcPct val="90000"/>
              </a:lnSpc>
              <a:buFont typeface="Wingdings" pitchFamily="2" charset="2"/>
              <a:buNone/>
            </a:pPr>
            <a:r>
              <a:rPr lang="bg-BG" smtClean="0"/>
              <a:t>   - пиелонефрит, бъбречен абсцес</a:t>
            </a:r>
          </a:p>
          <a:p>
            <a:pPr eaLnBrk="1" hangingPunct="1">
              <a:lnSpc>
                <a:spcPct val="90000"/>
              </a:lnSpc>
              <a:buFont typeface="Wingdings" pitchFamily="2" charset="2"/>
              <a:buNone/>
            </a:pPr>
            <a:r>
              <a:rPr lang="bg-BG" smtClean="0"/>
              <a:t>   - остеомиелит, гноен артрит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bg-BG" smtClean="0"/>
              <a:t>Салмонелози- диагноза</a:t>
            </a:r>
          </a:p>
        </p:txBody>
      </p:sp>
      <p:sp>
        <p:nvSpPr>
          <p:cNvPr id="19459" name="Rectangle 3"/>
          <p:cNvSpPr>
            <a:spLocks noGrp="1" noChangeArrowheads="1"/>
          </p:cNvSpPr>
          <p:nvPr>
            <p:ph type="body" idx="1"/>
          </p:nvPr>
        </p:nvSpPr>
        <p:spPr/>
        <p:txBody>
          <a:bodyPr/>
          <a:lstStyle/>
          <a:p>
            <a:pPr eaLnBrk="1" hangingPunct="1">
              <a:lnSpc>
                <a:spcPct val="90000"/>
              </a:lnSpc>
            </a:pPr>
            <a:r>
              <a:rPr lang="bg-BG" smtClean="0"/>
              <a:t>Клинико-епидемиологични данни</a:t>
            </a:r>
          </a:p>
          <a:p>
            <a:pPr eaLnBrk="1" hangingPunct="1">
              <a:lnSpc>
                <a:spcPct val="90000"/>
              </a:lnSpc>
            </a:pPr>
            <a:r>
              <a:rPr lang="bg-BG" smtClean="0"/>
              <a:t>Хемограма – левкоцитоза с олевяване,   хемоконцентрация</a:t>
            </a:r>
          </a:p>
          <a:p>
            <a:pPr eaLnBrk="1" hangingPunct="1">
              <a:lnSpc>
                <a:spcPct val="90000"/>
              </a:lnSpc>
            </a:pPr>
            <a:r>
              <a:rPr lang="bg-BG" smtClean="0"/>
              <a:t>Хипоелектролитемия</a:t>
            </a:r>
          </a:p>
          <a:p>
            <a:pPr eaLnBrk="1" hangingPunct="1">
              <a:lnSpc>
                <a:spcPct val="90000"/>
              </a:lnSpc>
            </a:pPr>
            <a:r>
              <a:rPr lang="bg-BG" smtClean="0"/>
              <a:t>Азотна задръжка</a:t>
            </a:r>
          </a:p>
          <a:p>
            <a:pPr eaLnBrk="1" hangingPunct="1">
              <a:lnSpc>
                <a:spcPct val="90000"/>
              </a:lnSpc>
            </a:pPr>
            <a:r>
              <a:rPr lang="bg-BG" smtClean="0"/>
              <a:t>Изолиране на салмонелите от: фецес,</a:t>
            </a:r>
          </a:p>
          <a:p>
            <a:pPr eaLnBrk="1" hangingPunct="1">
              <a:lnSpc>
                <a:spcPct val="90000"/>
              </a:lnSpc>
              <a:buFont typeface="Wingdings" pitchFamily="2" charset="2"/>
              <a:buNone/>
            </a:pPr>
            <a:r>
              <a:rPr lang="bg-BG" smtClean="0"/>
              <a:t>   повърнати материи, урина, промивни</a:t>
            </a:r>
          </a:p>
          <a:p>
            <a:pPr eaLnBrk="1" hangingPunct="1">
              <a:lnSpc>
                <a:spcPct val="90000"/>
              </a:lnSpc>
              <a:buFont typeface="Wingdings" pitchFamily="2" charset="2"/>
              <a:buNone/>
            </a:pPr>
            <a:r>
              <a:rPr lang="bg-BG" smtClean="0"/>
              <a:t>   води, хранителни остатъци</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bg-BG" sz="3800" smtClean="0"/>
              <a:t>Салмонелози-диференциална диагноза</a:t>
            </a:r>
          </a:p>
        </p:txBody>
      </p:sp>
      <p:sp>
        <p:nvSpPr>
          <p:cNvPr id="20483" name="Rectangle 3"/>
          <p:cNvSpPr>
            <a:spLocks noGrp="1" noChangeArrowheads="1"/>
          </p:cNvSpPr>
          <p:nvPr>
            <p:ph type="body" idx="1"/>
          </p:nvPr>
        </p:nvSpPr>
        <p:spPr/>
        <p:txBody>
          <a:bodyPr/>
          <a:lstStyle/>
          <a:p>
            <a:pPr eaLnBrk="1" hangingPunct="1"/>
            <a:r>
              <a:rPr lang="bg-BG" smtClean="0"/>
              <a:t>Други остри чревни инфекции</a:t>
            </a:r>
          </a:p>
          <a:p>
            <a:pPr eaLnBrk="1" hangingPunct="1"/>
            <a:r>
              <a:rPr lang="bg-BG" smtClean="0"/>
              <a:t>ОХК</a:t>
            </a:r>
          </a:p>
          <a:p>
            <a:pPr eaLnBrk="1" hangingPunct="1"/>
            <a:r>
              <a:rPr lang="bg-BG" smtClean="0"/>
              <a:t>ХУХК</a:t>
            </a:r>
          </a:p>
          <a:p>
            <a:pPr eaLnBrk="1" hangingPunct="1"/>
            <a:r>
              <a:rPr lang="bg-BG" smtClean="0"/>
              <a:t>Неоплазми</a:t>
            </a:r>
          </a:p>
          <a:p>
            <a:pPr eaLnBrk="1" hangingPunct="1"/>
            <a:r>
              <a:rPr lang="bg-BG" smtClean="0"/>
              <a:t>Миокарден инфаркт</a:t>
            </a:r>
          </a:p>
          <a:p>
            <a:pPr eaLnBrk="1" hangingPunct="1"/>
            <a:r>
              <a:rPr lang="bg-BG" smtClean="0"/>
              <a:t>Перфорация на язва и др.</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bg-BG" sz="3800" smtClean="0"/>
              <a:t>Салмонелози- клинична картина</a:t>
            </a:r>
          </a:p>
        </p:txBody>
      </p:sp>
      <p:sp>
        <p:nvSpPr>
          <p:cNvPr id="21507" name="Rectangle 3"/>
          <p:cNvSpPr>
            <a:spLocks noGrp="1" noChangeArrowheads="1"/>
          </p:cNvSpPr>
          <p:nvPr>
            <p:ph type="body" idx="1"/>
          </p:nvPr>
        </p:nvSpPr>
        <p:spPr/>
        <p:txBody>
          <a:bodyPr/>
          <a:lstStyle/>
          <a:p>
            <a:pPr eaLnBrk="1" hangingPunct="1"/>
            <a:r>
              <a:rPr lang="bg-BG" smtClean="0"/>
              <a:t>Клинични форми:</a:t>
            </a:r>
          </a:p>
          <a:p>
            <a:pPr eaLnBrk="1" hangingPunct="1">
              <a:buFont typeface="Wingdings" pitchFamily="2" charset="2"/>
              <a:buNone/>
            </a:pPr>
            <a:r>
              <a:rPr lang="bg-BG" smtClean="0"/>
              <a:t>   І- по тежест: леки,средно-тежки и тежки</a:t>
            </a:r>
          </a:p>
          <a:p>
            <a:pPr eaLnBrk="1" hangingPunct="1">
              <a:buFont typeface="Wingdings" pitchFamily="2" charset="2"/>
              <a:buNone/>
            </a:pPr>
            <a:r>
              <a:rPr lang="bg-BG" smtClean="0"/>
              <a:t>   ІІ-при кърмачета и малки деца – бърза</a:t>
            </a:r>
          </a:p>
          <a:p>
            <a:pPr eaLnBrk="1" hangingPunct="1">
              <a:buFont typeface="Wingdings" pitchFamily="2" charset="2"/>
              <a:buNone/>
            </a:pPr>
            <a:r>
              <a:rPr lang="bg-BG" smtClean="0"/>
              <a:t>      дехидратация и токсикоза</a:t>
            </a:r>
          </a:p>
          <a:p>
            <a:pPr eaLnBrk="1" hangingPunct="1">
              <a:buFont typeface="Wingdings" pitchFamily="2" charset="2"/>
              <a:buNone/>
            </a:pPr>
            <a:r>
              <a:rPr lang="bg-BG" smtClean="0"/>
              <a:t>   ІІІ-при възрастни и стари хора</a:t>
            </a:r>
          </a:p>
          <a:p>
            <a:pPr eaLnBrk="1" hangingPunct="1">
              <a:buFont typeface="Wingdings" pitchFamily="2" charset="2"/>
              <a:buNone/>
            </a:pPr>
            <a:endParaRPr lang="bg-BG"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bg-BG" sz="3800" smtClean="0"/>
              <a:t>Салмонелози- клинична картина</a:t>
            </a:r>
          </a:p>
        </p:txBody>
      </p:sp>
      <p:sp>
        <p:nvSpPr>
          <p:cNvPr id="22531" name="Rectangle 3"/>
          <p:cNvSpPr>
            <a:spLocks noGrp="1" noChangeArrowheads="1"/>
          </p:cNvSpPr>
          <p:nvPr>
            <p:ph type="body" idx="1"/>
          </p:nvPr>
        </p:nvSpPr>
        <p:spPr/>
        <p:txBody>
          <a:bodyPr/>
          <a:lstStyle/>
          <a:p>
            <a:pPr eaLnBrk="1" hangingPunct="1">
              <a:buFont typeface="Wingdings" pitchFamily="2" charset="2"/>
              <a:buNone/>
            </a:pPr>
            <a:r>
              <a:rPr lang="bg-BG" b="1" smtClean="0"/>
              <a:t>Особени форми:</a:t>
            </a:r>
            <a:endParaRPr lang="bg-BG" smtClean="0"/>
          </a:p>
          <a:p>
            <a:pPr eaLnBrk="1" hangingPunct="1">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гастритна</a:t>
            </a:r>
          </a:p>
          <a:p>
            <a:pPr eaLnBrk="1" hangingPunct="1">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хемоколитна (дизентерийноподобна)</a:t>
            </a:r>
          </a:p>
          <a:p>
            <a:pPr eaLnBrk="1" hangingPunct="1">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холероподобна</a:t>
            </a:r>
          </a:p>
          <a:p>
            <a:pPr eaLnBrk="1" hangingPunct="1">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тифоподобна</a:t>
            </a:r>
          </a:p>
          <a:p>
            <a:pPr eaLnBrk="1" hangingPunct="1">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септична</a:t>
            </a:r>
          </a:p>
          <a:p>
            <a:pPr eaLnBrk="1" hangingPunct="1">
              <a:buFont typeface="Wingdings" pitchFamily="2" charset="2"/>
              <a:buNone/>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нозопаразитна</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bg-BG"/>
              <a:t>ШИГЕЛОЗИ</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bg-BG"/>
              <a:t>Шигелози - определение</a:t>
            </a:r>
          </a:p>
        </p:txBody>
      </p:sp>
      <p:sp>
        <p:nvSpPr>
          <p:cNvPr id="3075" name="Rectangle 3"/>
          <p:cNvSpPr>
            <a:spLocks noGrp="1" noRot="1" noChangeArrowheads="1"/>
          </p:cNvSpPr>
          <p:nvPr>
            <p:ph type="body" idx="1"/>
          </p:nvPr>
        </p:nvSpPr>
        <p:spPr>
          <a:xfrm>
            <a:off x="849313" y="2132013"/>
            <a:ext cx="7996237" cy="3963987"/>
          </a:xfrm>
        </p:spPr>
        <p:txBody>
          <a:bodyPr/>
          <a:lstStyle/>
          <a:p>
            <a:pPr algn="ctr">
              <a:buFont typeface="Wingdings" pitchFamily="2" charset="2"/>
              <a:buNone/>
            </a:pPr>
            <a:r>
              <a:rPr lang="bg-BG"/>
              <a:t>Остро инфекциозно заболяване, проти-</a:t>
            </a:r>
          </a:p>
          <a:p>
            <a:pPr algn="ctr">
              <a:buFont typeface="Wingdings" pitchFamily="2" charset="2"/>
              <a:buNone/>
            </a:pPr>
            <a:r>
              <a:rPr lang="bg-BG"/>
              <a:t>чащо с обща интоксикация и водещ</a:t>
            </a:r>
          </a:p>
          <a:p>
            <a:pPr algn="ctr">
              <a:buFont typeface="Wingdings" pitchFamily="2" charset="2"/>
              <a:buNone/>
            </a:pPr>
            <a:r>
              <a:rPr lang="bg-BG"/>
              <a:t>колитен синдром</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bg-BG"/>
              <a:t>Шигелози - определение</a:t>
            </a:r>
          </a:p>
        </p:txBody>
      </p:sp>
      <p:sp>
        <p:nvSpPr>
          <p:cNvPr id="4099" name="Rectangle 3"/>
          <p:cNvSpPr>
            <a:spLocks noGrp="1" noRot="1" noChangeArrowheads="1"/>
          </p:cNvSpPr>
          <p:nvPr>
            <p:ph type="body" idx="1"/>
          </p:nvPr>
        </p:nvSpPr>
        <p:spPr/>
        <p:txBody>
          <a:bodyPr/>
          <a:lstStyle/>
          <a:p>
            <a:pPr>
              <a:buFont typeface="Wingdings" pitchFamily="2" charset="2"/>
              <a:buNone/>
            </a:pPr>
            <a:r>
              <a:rPr lang="bg-BG"/>
              <a:t>Хипократ – “лоши черва” – от </a:t>
            </a:r>
            <a:r>
              <a:rPr lang="en-US"/>
              <a:t>“dis” </a:t>
            </a:r>
            <a:r>
              <a:rPr lang="bg-BG"/>
              <a:t>и</a:t>
            </a:r>
          </a:p>
          <a:p>
            <a:pPr>
              <a:buFont typeface="Wingdings" pitchFamily="2" charset="2"/>
              <a:buNone/>
            </a:pPr>
            <a:r>
              <a:rPr lang="bg-BG"/>
              <a:t>                     </a:t>
            </a:r>
            <a:r>
              <a:rPr lang="en-US"/>
              <a:t>“eninron”</a:t>
            </a:r>
          </a:p>
          <a:p>
            <a:pPr>
              <a:buFont typeface="Wingdings" pitchFamily="2" charset="2"/>
              <a:buNone/>
            </a:pPr>
            <a:r>
              <a:rPr lang="en-US"/>
              <a:t>Y. Shiga – 1898</a:t>
            </a:r>
            <a:r>
              <a:rPr lang="bg-BG"/>
              <a:t>г – първия причинител</a:t>
            </a:r>
            <a:r>
              <a:rPr lang="en-US"/>
              <a:t>  </a:t>
            </a:r>
            <a:endParaRPr lang="bg-BG"/>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bg-BG"/>
              <a:t>Шигелози - етиология</a:t>
            </a:r>
          </a:p>
        </p:txBody>
      </p:sp>
      <p:sp>
        <p:nvSpPr>
          <p:cNvPr id="5123" name="Rectangle 3"/>
          <p:cNvSpPr>
            <a:spLocks noGrp="1" noRot="1" noChangeArrowheads="1"/>
          </p:cNvSpPr>
          <p:nvPr>
            <p:ph type="body" idx="1"/>
          </p:nvPr>
        </p:nvSpPr>
        <p:spPr/>
        <p:txBody>
          <a:bodyPr/>
          <a:lstStyle/>
          <a:p>
            <a:r>
              <a:rPr lang="bg-BG" sz="2800"/>
              <a:t>Сем.</a:t>
            </a:r>
            <a:r>
              <a:rPr lang="en-US" sz="2800"/>
              <a:t> </a:t>
            </a:r>
            <a:r>
              <a:rPr lang="en-US" sz="2800" b="1"/>
              <a:t>Enterobacteriaceae</a:t>
            </a:r>
            <a:endParaRPr lang="bg-BG" sz="2800" b="1"/>
          </a:p>
          <a:p>
            <a:r>
              <a:rPr lang="bg-BG" sz="2800"/>
              <a:t>Род.</a:t>
            </a:r>
            <a:r>
              <a:rPr lang="en-US" sz="2800"/>
              <a:t> </a:t>
            </a:r>
            <a:r>
              <a:rPr lang="en-US" sz="2800" b="1"/>
              <a:t>Shigella</a:t>
            </a:r>
          </a:p>
          <a:p>
            <a:r>
              <a:rPr lang="bg-BG" sz="2800"/>
              <a:t>Грам</a:t>
            </a:r>
            <a:r>
              <a:rPr lang="bg-BG" sz="2800" b="1"/>
              <a:t> </a:t>
            </a:r>
            <a:r>
              <a:rPr lang="bg-BG" sz="2800"/>
              <a:t>- /-/ ,не образуват спори</a:t>
            </a:r>
          </a:p>
          <a:p>
            <a:r>
              <a:rPr lang="bg-BG" sz="2800"/>
              <a:t>Неподвижни</a:t>
            </a:r>
          </a:p>
          <a:p>
            <a:r>
              <a:rPr lang="bg-BG" sz="2800"/>
              <a:t>Ресни и въси</a:t>
            </a:r>
          </a:p>
          <a:p>
            <a:r>
              <a:rPr lang="bg-BG" sz="2800"/>
              <a:t>Общ О антиген</a:t>
            </a:r>
            <a:r>
              <a:rPr lang="bg-BG" sz="2800">
                <a:latin typeface=""/>
              </a:rPr>
              <a:t>→4 подгрупи:</a:t>
            </a:r>
          </a:p>
          <a:p>
            <a:pPr>
              <a:buFont typeface="Wingdings" pitchFamily="2" charset="2"/>
              <a:buNone/>
            </a:pPr>
            <a:r>
              <a:rPr lang="bg-BG" sz="2800">
                <a:latin typeface=""/>
              </a:rPr>
              <a:t>  </a:t>
            </a:r>
            <a:r>
              <a:rPr lang="en-US" sz="2800">
                <a:latin typeface=""/>
              </a:rPr>
              <a:t>1.</a:t>
            </a:r>
            <a:r>
              <a:rPr lang="bg-BG" sz="2800">
                <a:latin typeface=""/>
              </a:rPr>
              <a:t> </a:t>
            </a:r>
            <a:r>
              <a:rPr lang="en-US" sz="2800">
                <a:latin typeface=""/>
              </a:rPr>
              <a:t>Sh. Disenteriae; 2.Sh. Flexneri; 3. Sh. Boydii;</a:t>
            </a:r>
          </a:p>
          <a:p>
            <a:pPr>
              <a:buFont typeface="Wingdings" pitchFamily="2" charset="2"/>
              <a:buNone/>
            </a:pPr>
            <a:r>
              <a:rPr lang="en-US" sz="2800">
                <a:latin typeface=""/>
              </a:rPr>
              <a:t>   4. Sh. soneii</a:t>
            </a:r>
            <a:endParaRPr lang="bg-BG" sz="2800">
              <a:latin typefac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bg-BG"/>
              <a:t>Шигелози - етиология</a:t>
            </a:r>
          </a:p>
        </p:txBody>
      </p:sp>
      <p:sp>
        <p:nvSpPr>
          <p:cNvPr id="6147" name="Rectangle 3"/>
          <p:cNvSpPr>
            <a:spLocks noGrp="1" noRot="1" noChangeArrowheads="1"/>
          </p:cNvSpPr>
          <p:nvPr>
            <p:ph type="body" idx="1"/>
          </p:nvPr>
        </p:nvSpPr>
        <p:spPr/>
        <p:txBody>
          <a:bodyPr/>
          <a:lstStyle/>
          <a:p>
            <a:r>
              <a:rPr lang="bg-BG"/>
              <a:t>Всички отделят ендотоксин</a:t>
            </a:r>
          </a:p>
          <a:p>
            <a:r>
              <a:rPr lang="en-US">
                <a:latin typeface=""/>
              </a:rPr>
              <a:t>Sh. Disenteriae</a:t>
            </a:r>
            <a:r>
              <a:rPr lang="bg-BG">
                <a:latin typeface=""/>
              </a:rPr>
              <a:t> отделя и екзотоксин</a:t>
            </a:r>
          </a:p>
          <a:p>
            <a:pPr>
              <a:buFont typeface="Wingdings" pitchFamily="2" charset="2"/>
              <a:buNone/>
            </a:pPr>
            <a:r>
              <a:rPr lang="bg-BG">
                <a:latin typeface=""/>
              </a:rPr>
              <a:t>   ( </a:t>
            </a:r>
            <a:r>
              <a:rPr lang="en-US">
                <a:latin typeface=""/>
              </a:rPr>
              <a:t>Shiga –</a:t>
            </a:r>
            <a:r>
              <a:rPr lang="bg-BG">
                <a:latin typeface=""/>
              </a:rPr>
              <a:t> токсин), поради което е </a:t>
            </a:r>
          </a:p>
          <a:p>
            <a:pPr>
              <a:buFont typeface="Wingdings" pitchFamily="2" charset="2"/>
              <a:buNone/>
            </a:pPr>
            <a:r>
              <a:rPr lang="bg-BG">
                <a:latin typeface=""/>
              </a:rPr>
              <a:t>   най-патогенна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bg-BG" smtClean="0"/>
              <a:t>ВЪВЕДЕНИЕ</a:t>
            </a:r>
          </a:p>
        </p:txBody>
      </p:sp>
      <p:sp>
        <p:nvSpPr>
          <p:cNvPr id="26627" name="Rectangle 3"/>
          <p:cNvSpPr>
            <a:spLocks noGrp="1" noChangeArrowheads="1"/>
          </p:cNvSpPr>
          <p:nvPr>
            <p:ph type="body" idx="1"/>
          </p:nvPr>
        </p:nvSpPr>
        <p:spPr/>
        <p:txBody>
          <a:bodyPr/>
          <a:lstStyle/>
          <a:p>
            <a:pPr eaLnBrk="1" hangingPunct="1">
              <a:buFont typeface="Wingdings" pitchFamily="2" charset="2"/>
              <a:buNone/>
              <a:defRPr/>
            </a:pPr>
            <a:r>
              <a:rPr lang="bg-BG" smtClean="0"/>
              <a:t>Причинителите се намират в стомашно-</a:t>
            </a:r>
          </a:p>
          <a:p>
            <a:pPr eaLnBrk="1" hangingPunct="1">
              <a:buFont typeface="Wingdings" pitchFamily="2" charset="2"/>
              <a:buNone/>
              <a:defRPr/>
            </a:pPr>
            <a:r>
              <a:rPr lang="bg-BG" smtClean="0"/>
              <a:t>чревния тракт на източника (болен или</a:t>
            </a:r>
          </a:p>
          <a:p>
            <a:pPr eaLnBrk="1" hangingPunct="1">
              <a:buFont typeface="Wingdings" pitchFamily="2" charset="2"/>
              <a:buNone/>
              <a:defRPr/>
            </a:pPr>
            <a:r>
              <a:rPr lang="bg-BG" smtClean="0"/>
              <a:t>здрав носител);</a:t>
            </a:r>
          </a:p>
          <a:p>
            <a:pPr eaLnBrk="1" hangingPunct="1">
              <a:buFont typeface="Wingdings" pitchFamily="2" charset="2"/>
              <a:buNone/>
              <a:defRPr/>
            </a:pPr>
            <a:endParaRPr lang="bg-BG" smtClean="0"/>
          </a:p>
          <a:p>
            <a:pPr eaLnBrk="1" hangingPunct="1">
              <a:buFont typeface="Wingdings" pitchFamily="2" charset="2"/>
              <a:buNone/>
              <a:defRPr/>
            </a:pPr>
            <a:r>
              <a:rPr lang="bg-BG" smtClean="0"/>
              <a:t>Отделят се с фекалии, повърнати мате-</a:t>
            </a:r>
          </a:p>
          <a:p>
            <a:pPr eaLnBrk="1" hangingPunct="1">
              <a:buFont typeface="Wingdings" pitchFamily="2" charset="2"/>
              <a:buNone/>
              <a:defRPr/>
            </a:pPr>
            <a:r>
              <a:rPr lang="bg-BG" smtClean="0"/>
              <a:t>рии и по-малко с урина и кръв.</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bg-BG"/>
              <a:t>Шигелози - епидемиология</a:t>
            </a:r>
          </a:p>
        </p:txBody>
      </p:sp>
      <p:sp>
        <p:nvSpPr>
          <p:cNvPr id="7171" name="Rectangle 3"/>
          <p:cNvSpPr>
            <a:spLocks noGrp="1" noRot="1" noChangeArrowheads="1"/>
          </p:cNvSpPr>
          <p:nvPr>
            <p:ph type="body" idx="1"/>
          </p:nvPr>
        </p:nvSpPr>
        <p:spPr/>
        <p:txBody>
          <a:bodyPr/>
          <a:lstStyle/>
          <a:p>
            <a:r>
              <a:rPr lang="bg-BG" sz="2800"/>
              <a:t>Антропоноза</a:t>
            </a:r>
          </a:p>
          <a:p>
            <a:r>
              <a:rPr lang="bg-BG" sz="2800"/>
              <a:t>Може да има заразоносителство</a:t>
            </a:r>
          </a:p>
          <a:p>
            <a:r>
              <a:rPr lang="bg-BG" sz="2800"/>
              <a:t>Механизъм на заразяване – фекално-</a:t>
            </a:r>
          </a:p>
          <a:p>
            <a:pPr>
              <a:buFont typeface="Wingdings" pitchFamily="2" charset="2"/>
              <a:buNone/>
            </a:pPr>
            <a:r>
              <a:rPr lang="bg-BG" sz="2800"/>
              <a:t>   орален</a:t>
            </a:r>
          </a:p>
          <a:p>
            <a:r>
              <a:rPr lang="bg-BG" sz="2800"/>
              <a:t>Пътища на предаване на заразата – </a:t>
            </a:r>
          </a:p>
          <a:p>
            <a:pPr>
              <a:buFont typeface="Wingdings" pitchFamily="2" charset="2"/>
              <a:buNone/>
            </a:pPr>
            <a:r>
              <a:rPr lang="bg-BG" sz="2800"/>
              <a:t>   контактно-битов, алиментарен и воден</a:t>
            </a:r>
          </a:p>
          <a:p>
            <a:r>
              <a:rPr lang="bg-BG" sz="2800"/>
              <a:t>Възприемчивост – всеобща</a:t>
            </a:r>
          </a:p>
          <a:p>
            <a:r>
              <a:rPr lang="bg-BG" sz="2800"/>
              <a:t>Лятно-есенна сезонност</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bg-BG"/>
              <a:t>Шигелози - патогенеза</a:t>
            </a:r>
          </a:p>
        </p:txBody>
      </p:sp>
      <p:sp>
        <p:nvSpPr>
          <p:cNvPr id="8195" name="Rectangle 3"/>
          <p:cNvSpPr>
            <a:spLocks noGrp="1" noRot="1" noChangeArrowheads="1"/>
          </p:cNvSpPr>
          <p:nvPr>
            <p:ph type="body" idx="1"/>
          </p:nvPr>
        </p:nvSpPr>
        <p:spPr/>
        <p:txBody>
          <a:bodyPr/>
          <a:lstStyle/>
          <a:p>
            <a:pPr>
              <a:buFont typeface="Wingdings" pitchFamily="2" charset="2"/>
              <a:buNone/>
            </a:pPr>
            <a:r>
              <a:rPr lang="bg-BG" sz="2800"/>
              <a:t>Уста</a:t>
            </a:r>
            <a:r>
              <a:rPr lang="bg-BG" sz="2800">
                <a:latin typeface=""/>
              </a:rPr>
              <a:t>→стомах →стомашна киселинност →</a:t>
            </a:r>
          </a:p>
          <a:p>
            <a:pPr>
              <a:buFont typeface="Wingdings" pitchFamily="2" charset="2"/>
              <a:buNone/>
            </a:pPr>
            <a:r>
              <a:rPr lang="bg-BG" sz="2800">
                <a:latin typeface=""/>
              </a:rPr>
              <a:t>част от шигелите загиват, други оживяват</a:t>
            </a:r>
          </a:p>
          <a:p>
            <a:pPr>
              <a:buFont typeface="Wingdings" pitchFamily="2" charset="2"/>
              <a:buNone/>
            </a:pPr>
            <a:r>
              <a:rPr lang="bg-BG" sz="2800">
                <a:latin typeface=""/>
              </a:rPr>
              <a:t>Загиналите →ендотоксин →кръв →обща</a:t>
            </a:r>
          </a:p>
          <a:p>
            <a:pPr>
              <a:buFont typeface="Wingdings" pitchFamily="2" charset="2"/>
              <a:buNone/>
            </a:pPr>
            <a:r>
              <a:rPr lang="bg-BG" sz="2800">
                <a:latin typeface=""/>
              </a:rPr>
              <a:t>интоксикация(предимно ЦНС, надбъбрек,</a:t>
            </a:r>
          </a:p>
          <a:p>
            <a:pPr>
              <a:buFont typeface="Wingdings" pitchFamily="2" charset="2"/>
              <a:buNone/>
            </a:pPr>
            <a:r>
              <a:rPr lang="bg-BG" sz="2800">
                <a:latin typeface=""/>
              </a:rPr>
              <a:t>чревна инервация);</a:t>
            </a:r>
          </a:p>
          <a:p>
            <a:pPr>
              <a:buFont typeface="Wingdings" pitchFamily="2" charset="2"/>
              <a:buNone/>
            </a:pPr>
            <a:r>
              <a:rPr lang="bg-BG" sz="2800">
                <a:latin typeface=""/>
              </a:rPr>
              <a:t>Оживялите →чревен тракт →инвазия и</a:t>
            </a:r>
          </a:p>
          <a:p>
            <a:pPr>
              <a:buFont typeface="Wingdings" pitchFamily="2" charset="2"/>
              <a:buNone/>
            </a:pPr>
            <a:r>
              <a:rPr lang="bg-BG" sz="2800">
                <a:latin typeface=""/>
              </a:rPr>
              <a:t>адхезия в епитела на колона дистална</a:t>
            </a:r>
          </a:p>
          <a:p>
            <a:pPr>
              <a:buFont typeface="Wingdings" pitchFamily="2" charset="2"/>
              <a:buNone/>
            </a:pPr>
            <a:r>
              <a:rPr lang="bg-BG" sz="2800">
                <a:latin typeface=""/>
              </a:rPr>
              <a:t>част →колит с малки повърхностни язви</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bg-BG"/>
              <a:t>Шигелози - патогенеза</a:t>
            </a:r>
          </a:p>
        </p:txBody>
      </p:sp>
      <p:sp>
        <p:nvSpPr>
          <p:cNvPr id="9219" name="Rectangle 3"/>
          <p:cNvSpPr>
            <a:spLocks noGrp="1" noRot="1" noChangeArrowheads="1"/>
          </p:cNvSpPr>
          <p:nvPr>
            <p:ph type="body" idx="1"/>
          </p:nvPr>
        </p:nvSpPr>
        <p:spPr>
          <a:xfrm>
            <a:off x="1058863" y="1931988"/>
            <a:ext cx="7786687" cy="4164012"/>
          </a:xfrm>
        </p:spPr>
        <p:txBody>
          <a:bodyPr/>
          <a:lstStyle/>
          <a:p>
            <a:pPr>
              <a:buFont typeface="Wingdings" pitchFamily="2" charset="2"/>
              <a:buNone/>
            </a:pPr>
            <a:r>
              <a:rPr lang="bg-BG"/>
              <a:t>Бактериемия с последващи септични </a:t>
            </a:r>
          </a:p>
          <a:p>
            <a:pPr>
              <a:buFont typeface="Wingdings" pitchFamily="2" charset="2"/>
              <a:buNone/>
            </a:pPr>
            <a:r>
              <a:rPr lang="bg-BG"/>
              <a:t>форми на шигелоза  е установена само</a:t>
            </a:r>
          </a:p>
          <a:p>
            <a:pPr>
              <a:buFont typeface="Wingdings" pitchFamily="2" charset="2"/>
              <a:buNone/>
            </a:pPr>
            <a:r>
              <a:rPr lang="bg-BG"/>
              <a:t>при </a:t>
            </a:r>
            <a:r>
              <a:rPr lang="en-US">
                <a:latin typeface=""/>
              </a:rPr>
              <a:t>Sh. Disenteriae</a:t>
            </a:r>
            <a:r>
              <a:rPr lang="bg-BG">
                <a:latin typeface=""/>
              </a:rPr>
              <a:t> рядко и при </a:t>
            </a:r>
            <a:r>
              <a:rPr lang="en-US">
                <a:latin typeface=""/>
              </a:rPr>
              <a:t>Sh. Flexneri</a:t>
            </a:r>
            <a:r>
              <a:rPr lang="bg-BG">
                <a:latin typeface=""/>
              </a:rPr>
              <a:t> още по-рядко</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bg-BG"/>
              <a:t>Шигелози - имуногенеза</a:t>
            </a:r>
          </a:p>
        </p:txBody>
      </p:sp>
      <p:sp>
        <p:nvSpPr>
          <p:cNvPr id="10243" name="Rectangle 3"/>
          <p:cNvSpPr>
            <a:spLocks noGrp="1" noRot="1" noChangeArrowheads="1"/>
          </p:cNvSpPr>
          <p:nvPr>
            <p:ph type="body" idx="1"/>
          </p:nvPr>
        </p:nvSpPr>
        <p:spPr/>
        <p:txBody>
          <a:bodyPr/>
          <a:lstStyle/>
          <a:p>
            <a:r>
              <a:rPr lang="bg-BG"/>
              <a:t>Чревни </a:t>
            </a:r>
            <a:r>
              <a:rPr lang="en-US"/>
              <a:t>Jg  </a:t>
            </a:r>
            <a:r>
              <a:rPr lang="bg-BG"/>
              <a:t>клас</a:t>
            </a:r>
            <a:r>
              <a:rPr lang="en-US"/>
              <a:t> G</a:t>
            </a:r>
            <a:endParaRPr lang="bg-BG"/>
          </a:p>
          <a:p>
            <a:r>
              <a:rPr lang="bg-BG"/>
              <a:t>Хуморална антитялогенеза</a:t>
            </a:r>
          </a:p>
          <a:p>
            <a:r>
              <a:rPr lang="bg-BG"/>
              <a:t>Нетраен имунитет</a:t>
            </a:r>
          </a:p>
          <a:p>
            <a:r>
              <a:rPr lang="bg-BG"/>
              <a:t>Възможни чести повторни заболявания</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bg-BG"/>
              <a:t>Шигелози - патология</a:t>
            </a:r>
          </a:p>
        </p:txBody>
      </p:sp>
      <p:sp>
        <p:nvSpPr>
          <p:cNvPr id="11267" name="Rectangle 3"/>
          <p:cNvSpPr>
            <a:spLocks noGrp="1" noRot="1" noChangeArrowheads="1"/>
          </p:cNvSpPr>
          <p:nvPr>
            <p:ph type="body" idx="1"/>
          </p:nvPr>
        </p:nvSpPr>
        <p:spPr/>
        <p:txBody>
          <a:bodyPr/>
          <a:lstStyle/>
          <a:p>
            <a:pPr>
              <a:lnSpc>
                <a:spcPct val="90000"/>
              </a:lnSpc>
            </a:pPr>
            <a:r>
              <a:rPr lang="bg-BG"/>
              <a:t>Основно засегнато сигмоидното черво</a:t>
            </a:r>
          </a:p>
          <a:p>
            <a:pPr>
              <a:lnSpc>
                <a:spcPct val="90000"/>
              </a:lnSpc>
            </a:pPr>
            <a:r>
              <a:rPr lang="bg-BG"/>
              <a:t>Възпалителни промени има и в остана</a:t>
            </a:r>
          </a:p>
          <a:p>
            <a:pPr>
              <a:lnSpc>
                <a:spcPct val="90000"/>
              </a:lnSpc>
              <a:buFont typeface="Wingdings" pitchFamily="2" charset="2"/>
              <a:buNone/>
            </a:pPr>
            <a:r>
              <a:rPr lang="bg-BG"/>
              <a:t>   лия колон и в тънките черва</a:t>
            </a:r>
          </a:p>
          <a:p>
            <a:pPr>
              <a:lnSpc>
                <a:spcPct val="90000"/>
              </a:lnSpc>
            </a:pPr>
            <a:r>
              <a:rPr lang="bg-BG"/>
              <a:t>Възпалението е катарално-фибринозно</a:t>
            </a:r>
          </a:p>
          <a:p>
            <a:pPr>
              <a:lnSpc>
                <a:spcPct val="90000"/>
              </a:lnSpc>
              <a:buFont typeface="Wingdings" pitchFamily="2" charset="2"/>
              <a:buNone/>
            </a:pPr>
            <a:r>
              <a:rPr lang="bg-BG"/>
              <a:t>   понякога фибринознонекротично</a:t>
            </a:r>
          </a:p>
          <a:p>
            <a:pPr>
              <a:lnSpc>
                <a:spcPct val="90000"/>
              </a:lnSpc>
            </a:pPr>
            <a:r>
              <a:rPr lang="bg-BG"/>
              <a:t>Улцерозни промени-плитки и повърх-</a:t>
            </a:r>
          </a:p>
          <a:p>
            <a:pPr>
              <a:lnSpc>
                <a:spcPct val="90000"/>
              </a:lnSpc>
              <a:buFont typeface="Wingdings" pitchFamily="2" charset="2"/>
              <a:buNone/>
            </a:pPr>
            <a:r>
              <a:rPr lang="bg-BG"/>
              <a:t>   ностни без перфорации</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bg-BG"/>
              <a:t>Шигелози – клинична картина</a:t>
            </a:r>
          </a:p>
        </p:txBody>
      </p:sp>
      <p:sp>
        <p:nvSpPr>
          <p:cNvPr id="12291" name="Rectangle 3"/>
          <p:cNvSpPr>
            <a:spLocks noGrp="1" noRot="1" noChangeArrowheads="1"/>
          </p:cNvSpPr>
          <p:nvPr>
            <p:ph type="body" idx="1"/>
          </p:nvPr>
        </p:nvSpPr>
        <p:spPr/>
        <p:txBody>
          <a:bodyPr/>
          <a:lstStyle/>
          <a:p>
            <a:pPr>
              <a:buFont typeface="Wingdings" pitchFamily="2" charset="2"/>
              <a:buNone/>
            </a:pPr>
            <a:r>
              <a:rPr lang="bg-BG" sz="2800">
                <a:latin typeface="Arial Unicode MS" pitchFamily="34" charset="-128"/>
                <a:ea typeface="Arial Unicode MS" pitchFamily="34" charset="-128"/>
                <a:cs typeface="Arial Unicode MS" pitchFamily="34" charset="-128"/>
              </a:rPr>
              <a:t>✔</a:t>
            </a:r>
            <a:r>
              <a:rPr lang="bg-BG" sz="2800">
                <a:ea typeface="Arial Unicode MS" pitchFamily="34" charset="-128"/>
                <a:cs typeface="Arial Unicode MS" pitchFamily="34" charset="-128"/>
              </a:rPr>
              <a:t> инкубационен период -2-7 дни</a:t>
            </a:r>
          </a:p>
          <a:p>
            <a:pPr>
              <a:buFont typeface="Wingdings" pitchFamily="2" charset="2"/>
              <a:buNone/>
            </a:pPr>
            <a:r>
              <a:rPr lang="bg-BG" sz="2800">
                <a:latin typeface="Arial Unicode MS" pitchFamily="34" charset="-128"/>
                <a:ea typeface="Arial Unicode MS" pitchFamily="34" charset="-128"/>
                <a:cs typeface="Arial Unicode MS" pitchFamily="34" charset="-128"/>
              </a:rPr>
              <a:t>✔</a:t>
            </a:r>
            <a:r>
              <a:rPr lang="bg-BG" sz="2800">
                <a:ea typeface="Arial Unicode MS" pitchFamily="34" charset="-128"/>
                <a:cs typeface="Arial Unicode MS" pitchFamily="34" charset="-128"/>
              </a:rPr>
              <a:t> по-често остро начало</a:t>
            </a:r>
          </a:p>
          <a:p>
            <a:pPr>
              <a:buFont typeface="Wingdings" pitchFamily="2" charset="2"/>
              <a:buNone/>
            </a:pPr>
            <a:r>
              <a:rPr lang="bg-BG" sz="2800">
                <a:latin typeface="Arial Unicode MS" pitchFamily="34" charset="-128"/>
                <a:ea typeface="Arial Unicode MS" pitchFamily="34" charset="-128"/>
                <a:cs typeface="Arial Unicode MS" pitchFamily="34" charset="-128"/>
              </a:rPr>
              <a:t>✔</a:t>
            </a:r>
            <a:r>
              <a:rPr lang="bg-BG" sz="2800">
                <a:ea typeface="Arial Unicode MS" pitchFamily="34" charset="-128"/>
                <a:cs typeface="Arial Unicode MS" pitchFamily="34" charset="-128"/>
              </a:rPr>
              <a:t> умерен ТИС</a:t>
            </a:r>
          </a:p>
          <a:p>
            <a:pPr>
              <a:buFont typeface="Wingdings" pitchFamily="2" charset="2"/>
              <a:buNone/>
            </a:pPr>
            <a:r>
              <a:rPr lang="bg-BG" sz="2800">
                <a:latin typeface="Arial Unicode MS" pitchFamily="34" charset="-128"/>
                <a:ea typeface="Arial Unicode MS" pitchFamily="34" charset="-128"/>
                <a:cs typeface="Arial Unicode MS" pitchFamily="34" charset="-128"/>
              </a:rPr>
              <a:t>✔</a:t>
            </a:r>
            <a:r>
              <a:rPr lang="bg-BG" sz="2800">
                <a:ea typeface="Arial Unicode MS" pitchFamily="34" charset="-128"/>
                <a:cs typeface="Arial Unicode MS" pitchFamily="34" charset="-128"/>
              </a:rPr>
              <a:t> колитен синдром</a:t>
            </a:r>
          </a:p>
          <a:p>
            <a:pPr>
              <a:buFont typeface="Wingdings" pitchFamily="2" charset="2"/>
              <a:buNone/>
            </a:pPr>
            <a:r>
              <a:rPr lang="bg-BG" sz="2800">
                <a:latin typeface="Arial Unicode MS" pitchFamily="34" charset="-128"/>
                <a:ea typeface="Arial Unicode MS" pitchFamily="34" charset="-128"/>
                <a:cs typeface="Arial Unicode MS" pitchFamily="34" charset="-128"/>
              </a:rPr>
              <a:t>✔</a:t>
            </a:r>
            <a:r>
              <a:rPr lang="bg-BG" sz="2800">
                <a:ea typeface="Arial Unicode MS" pitchFamily="34" charset="-128"/>
                <a:cs typeface="Arial Unicode MS" pitchFamily="34" charset="-128"/>
              </a:rPr>
              <a:t> “дизентерийна храчка”</a:t>
            </a:r>
          </a:p>
          <a:p>
            <a:pPr>
              <a:buFont typeface="Wingdings" pitchFamily="2" charset="2"/>
              <a:buNone/>
            </a:pPr>
            <a:r>
              <a:rPr lang="bg-BG" sz="2800">
                <a:latin typeface="Arial Unicode MS" pitchFamily="34" charset="-128"/>
                <a:ea typeface="Arial Unicode MS" pitchFamily="34" charset="-128"/>
                <a:cs typeface="Arial Unicode MS" pitchFamily="34" charset="-128"/>
              </a:rPr>
              <a:t>✔</a:t>
            </a:r>
            <a:r>
              <a:rPr lang="bg-BG" sz="2800">
                <a:ea typeface="Arial Unicode MS" pitchFamily="34" charset="-128"/>
                <a:cs typeface="Arial Unicode MS" pitchFamily="34" charset="-128"/>
              </a:rPr>
              <a:t> тенезми</a:t>
            </a:r>
          </a:p>
          <a:p>
            <a:pPr>
              <a:buFont typeface="Wingdings" pitchFamily="2" charset="2"/>
              <a:buNone/>
            </a:pPr>
            <a:r>
              <a:rPr lang="bg-BG" sz="2800">
                <a:latin typeface="Arial Unicode MS" pitchFamily="34" charset="-128"/>
                <a:ea typeface="Arial Unicode MS" pitchFamily="34" charset="-128"/>
                <a:cs typeface="Arial Unicode MS" pitchFamily="34" charset="-128"/>
              </a:rPr>
              <a:t>✔</a:t>
            </a:r>
            <a:r>
              <a:rPr lang="bg-BG" sz="2800">
                <a:ea typeface="Arial Unicode MS" pitchFamily="34" charset="-128"/>
                <a:cs typeface="Arial Unicode MS" pitchFamily="34" charset="-128"/>
              </a:rPr>
              <a:t> спастично свит колон – като връв</a:t>
            </a:r>
          </a:p>
          <a:p>
            <a:pPr>
              <a:buFont typeface="Wingdings" pitchFamily="2" charset="2"/>
              <a:buNone/>
            </a:pPr>
            <a:r>
              <a:rPr lang="bg-BG" sz="2800">
                <a:latin typeface="Arial Unicode MS" pitchFamily="34" charset="-128"/>
                <a:ea typeface="Arial Unicode MS" pitchFamily="34" charset="-128"/>
                <a:cs typeface="Arial Unicode MS" pitchFamily="34" charset="-128"/>
              </a:rPr>
              <a:t>✔</a:t>
            </a:r>
            <a:r>
              <a:rPr lang="bg-BG" sz="2800">
                <a:ea typeface="Arial Unicode MS" pitchFamily="34" charset="-128"/>
                <a:cs typeface="Arial Unicode MS" pitchFamily="34" charset="-128"/>
              </a:rPr>
              <a:t> пролапс на ректума</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bg-BG"/>
              <a:t>Шигелози – клинични форми</a:t>
            </a:r>
          </a:p>
        </p:txBody>
      </p:sp>
      <p:sp>
        <p:nvSpPr>
          <p:cNvPr id="13315" name="Rectangle 3"/>
          <p:cNvSpPr>
            <a:spLocks noGrp="1" noRot="1" noChangeArrowheads="1"/>
          </p:cNvSpPr>
          <p:nvPr>
            <p:ph type="body" idx="1"/>
          </p:nvPr>
        </p:nvSpPr>
        <p:spPr/>
        <p:txBody>
          <a:bodyPr/>
          <a:lstStyle/>
          <a:p>
            <a:pPr>
              <a:lnSpc>
                <a:spcPct val="80000"/>
              </a:lnSpc>
              <a:buFont typeface="Wingdings" pitchFamily="2" charset="2"/>
              <a:buNone/>
            </a:pPr>
            <a:r>
              <a:rPr lang="bg-BG" sz="2800">
                <a:cs typeface="Arial" pitchFamily="34" charset="0"/>
              </a:rPr>
              <a:t>◄ лека</a:t>
            </a:r>
          </a:p>
          <a:p>
            <a:pPr>
              <a:lnSpc>
                <a:spcPct val="80000"/>
              </a:lnSpc>
              <a:buFont typeface="Wingdings" pitchFamily="2" charset="2"/>
              <a:buNone/>
            </a:pPr>
            <a:r>
              <a:rPr lang="bg-BG" sz="2800">
                <a:cs typeface="Arial" pitchFamily="34" charset="0"/>
              </a:rPr>
              <a:t>◄ средно-тежка</a:t>
            </a:r>
          </a:p>
          <a:p>
            <a:pPr>
              <a:lnSpc>
                <a:spcPct val="80000"/>
              </a:lnSpc>
              <a:buFont typeface="Wingdings" pitchFamily="2" charset="2"/>
              <a:buNone/>
            </a:pPr>
            <a:r>
              <a:rPr lang="bg-BG" sz="2800">
                <a:cs typeface="Arial" pitchFamily="34" charset="0"/>
              </a:rPr>
              <a:t>◄ тежка – изхождане на материи като</a:t>
            </a:r>
          </a:p>
          <a:p>
            <a:pPr>
              <a:lnSpc>
                <a:spcPct val="80000"/>
              </a:lnSpc>
              <a:buFont typeface="Wingdings" pitchFamily="2" charset="2"/>
              <a:buNone/>
            </a:pPr>
            <a:r>
              <a:rPr lang="bg-BG" sz="2800">
                <a:cs typeface="Arial" pitchFamily="34" charset="0"/>
              </a:rPr>
              <a:t>     “мито месо”- днес е рядка; </a:t>
            </a:r>
          </a:p>
          <a:p>
            <a:pPr>
              <a:lnSpc>
                <a:spcPct val="80000"/>
              </a:lnSpc>
              <a:buFont typeface="Wingdings" pitchFamily="2" charset="2"/>
              <a:buNone/>
            </a:pPr>
            <a:r>
              <a:rPr lang="bg-BG" sz="2800">
                <a:cs typeface="Arial" pitchFamily="34" charset="0"/>
              </a:rPr>
              <a:t>    - при кърмачетата – енцефалопатия</a:t>
            </a:r>
          </a:p>
          <a:p>
            <a:pPr>
              <a:lnSpc>
                <a:spcPct val="80000"/>
              </a:lnSpc>
              <a:buFont typeface="Wingdings" pitchFamily="2" charset="2"/>
              <a:buNone/>
            </a:pPr>
            <a:r>
              <a:rPr lang="bg-BG" sz="2800">
                <a:cs typeface="Arial" pitchFamily="34" charset="0"/>
              </a:rPr>
              <a:t>◄ абортивна</a:t>
            </a:r>
          </a:p>
          <a:p>
            <a:pPr>
              <a:lnSpc>
                <a:spcPct val="80000"/>
              </a:lnSpc>
              <a:buFont typeface="Wingdings" pitchFamily="2" charset="2"/>
              <a:buNone/>
            </a:pPr>
            <a:r>
              <a:rPr lang="en-US" sz="2800">
                <a:latin typeface=""/>
              </a:rPr>
              <a:t>Sh. Disenteriae</a:t>
            </a:r>
            <a:r>
              <a:rPr lang="bg-BG" sz="2800">
                <a:latin typeface=""/>
              </a:rPr>
              <a:t>-с най-тежко протичане</a:t>
            </a:r>
          </a:p>
          <a:p>
            <a:pPr>
              <a:lnSpc>
                <a:spcPct val="80000"/>
              </a:lnSpc>
              <a:buFont typeface="Wingdings" pitchFamily="2" charset="2"/>
              <a:buNone/>
            </a:pPr>
            <a:r>
              <a:rPr lang="en-US" sz="2800">
                <a:latin typeface=""/>
              </a:rPr>
              <a:t>Sh. Soneii</a:t>
            </a:r>
            <a:r>
              <a:rPr lang="bg-BG" sz="2800">
                <a:latin typeface=""/>
              </a:rPr>
              <a:t> – с най-леко протичане</a:t>
            </a:r>
          </a:p>
          <a:p>
            <a:pPr>
              <a:lnSpc>
                <a:spcPct val="80000"/>
              </a:lnSpc>
              <a:buFont typeface="Wingdings" pitchFamily="2" charset="2"/>
              <a:buNone/>
            </a:pPr>
            <a:r>
              <a:rPr lang="en-US" sz="2800">
                <a:latin typeface=""/>
              </a:rPr>
              <a:t>Sh. Flexneri</a:t>
            </a:r>
            <a:r>
              <a:rPr lang="bg-BG" sz="2800">
                <a:latin typeface=""/>
              </a:rPr>
              <a:t> – междинно положение</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bg-BG"/>
              <a:t>Шигелози - усложнения</a:t>
            </a:r>
          </a:p>
        </p:txBody>
      </p:sp>
      <p:sp>
        <p:nvSpPr>
          <p:cNvPr id="14339" name="Rectangle 3"/>
          <p:cNvSpPr>
            <a:spLocks noGrp="1" noRot="1" noChangeArrowheads="1"/>
          </p:cNvSpPr>
          <p:nvPr>
            <p:ph type="body" idx="1"/>
          </p:nvPr>
        </p:nvSpPr>
        <p:spPr/>
        <p:txBody>
          <a:bodyPr/>
          <a:lstStyle/>
          <a:p>
            <a:r>
              <a:rPr lang="bg-BG" sz="2800"/>
              <a:t>Перфорация при възрастни и имуноком</a:t>
            </a:r>
          </a:p>
          <a:p>
            <a:pPr>
              <a:buFont typeface="Wingdings" pitchFamily="2" charset="2"/>
              <a:buNone/>
            </a:pPr>
            <a:r>
              <a:rPr lang="bg-BG" sz="2800"/>
              <a:t>   прометирани болни</a:t>
            </a:r>
          </a:p>
          <a:p>
            <a:r>
              <a:rPr lang="bg-BG" sz="2800"/>
              <a:t>Вторична бактериална инфекция-отит,</a:t>
            </a:r>
          </a:p>
          <a:p>
            <a:pPr>
              <a:buFont typeface="Wingdings" pitchFamily="2" charset="2"/>
              <a:buNone/>
            </a:pPr>
            <a:r>
              <a:rPr lang="bg-BG" sz="2800"/>
              <a:t>   бронхопневмония, гноен паротит,</a:t>
            </a:r>
          </a:p>
          <a:p>
            <a:pPr>
              <a:buFont typeface="Wingdings" pitchFamily="2" charset="2"/>
              <a:buNone/>
            </a:pPr>
            <a:r>
              <a:rPr lang="bg-BG" sz="2800"/>
              <a:t>   пиелит, цистит</a:t>
            </a:r>
          </a:p>
          <a:p>
            <a:r>
              <a:rPr lang="bg-BG" sz="2800"/>
              <a:t>Хронифициране</a:t>
            </a:r>
            <a:r>
              <a:rPr lang="bg-BG" sz="2800">
                <a:latin typeface=""/>
              </a:rPr>
              <a:t>→хронична дизентерия-</a:t>
            </a:r>
          </a:p>
          <a:p>
            <a:pPr>
              <a:buFont typeface="Wingdings" pitchFamily="2" charset="2"/>
              <a:buNone/>
            </a:pPr>
            <a:r>
              <a:rPr lang="bg-BG" sz="2800">
                <a:latin typeface=""/>
              </a:rPr>
              <a:t>   днес е много рядка</a:t>
            </a:r>
          </a:p>
          <a:p>
            <a:endParaRPr lang="bg-BG"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bg-BG"/>
              <a:t>Шигелози - диагноза</a:t>
            </a:r>
          </a:p>
        </p:txBody>
      </p:sp>
      <p:sp>
        <p:nvSpPr>
          <p:cNvPr id="15363" name="Rectangle 3"/>
          <p:cNvSpPr>
            <a:spLocks noGrp="1" noRot="1" noChangeArrowheads="1"/>
          </p:cNvSpPr>
          <p:nvPr>
            <p:ph type="body" idx="1"/>
          </p:nvPr>
        </p:nvSpPr>
        <p:spPr>
          <a:xfrm>
            <a:off x="971550" y="1844675"/>
            <a:ext cx="8002588" cy="4281488"/>
          </a:xfrm>
        </p:spPr>
        <p:txBody>
          <a:bodyPr/>
          <a:lstStyle/>
          <a:p>
            <a:r>
              <a:rPr lang="bg-BG"/>
              <a:t>Клинико-епидемиологични данни</a:t>
            </a:r>
          </a:p>
          <a:p>
            <a:r>
              <a:rPr lang="bg-BG"/>
              <a:t>ПКК – левоцитоза с олевяване</a:t>
            </a:r>
          </a:p>
          <a:p>
            <a:r>
              <a:rPr lang="bg-BG"/>
              <a:t>Ускорена СУЕ</a:t>
            </a:r>
          </a:p>
          <a:p>
            <a:r>
              <a:rPr lang="bg-BG"/>
              <a:t>Хемоконцентрация</a:t>
            </a:r>
          </a:p>
          <a:p>
            <a:r>
              <a:rPr lang="bg-BG"/>
              <a:t>Копрокултура</a:t>
            </a:r>
          </a:p>
          <a:p>
            <a:pPr>
              <a:buFont typeface="Wingdings" pitchFamily="2" charset="2"/>
              <a:buNone/>
            </a:pPr>
            <a:endParaRPr lang="bg-BG"/>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bg-BG" sz="4000"/>
              <a:t>Шигелози-диференциална диагноза</a:t>
            </a:r>
          </a:p>
        </p:txBody>
      </p:sp>
      <p:sp>
        <p:nvSpPr>
          <p:cNvPr id="16387" name="Rectangle 3"/>
          <p:cNvSpPr>
            <a:spLocks noGrp="1" noRot="1" noChangeArrowheads="1"/>
          </p:cNvSpPr>
          <p:nvPr>
            <p:ph type="body" idx="1"/>
          </p:nvPr>
        </p:nvSpPr>
        <p:spPr/>
        <p:txBody>
          <a:bodyPr/>
          <a:lstStyle/>
          <a:p>
            <a:pPr>
              <a:lnSpc>
                <a:spcPct val="90000"/>
              </a:lnSpc>
              <a:buFont typeface="Wingdings" pitchFamily="2" charset="2"/>
              <a:buNone/>
            </a:pPr>
            <a:r>
              <a:rPr lang="bg-BG">
                <a:latin typeface="Arial Unicode MS" pitchFamily="34" charset="-128"/>
                <a:ea typeface="Arial Unicode MS" pitchFamily="34" charset="-128"/>
                <a:cs typeface="Arial Unicode MS" pitchFamily="34" charset="-128"/>
              </a:rPr>
              <a:t>✒</a:t>
            </a:r>
            <a:r>
              <a:rPr lang="bg-BG">
                <a:ea typeface="Arial Unicode MS" pitchFamily="34" charset="-128"/>
                <a:cs typeface="Arial Unicode MS" pitchFamily="34" charset="-128"/>
              </a:rPr>
              <a:t> салмонелози</a:t>
            </a:r>
          </a:p>
          <a:p>
            <a:pPr>
              <a:lnSpc>
                <a:spcPct val="90000"/>
              </a:lnSpc>
              <a:buFont typeface="Wingdings" pitchFamily="2" charset="2"/>
              <a:buNone/>
            </a:pPr>
            <a:r>
              <a:rPr lang="bg-BG">
                <a:latin typeface="Arial Unicode MS" pitchFamily="34" charset="-128"/>
                <a:ea typeface="Arial Unicode MS" pitchFamily="34" charset="-128"/>
                <a:cs typeface="Arial Unicode MS" pitchFamily="34" charset="-128"/>
              </a:rPr>
              <a:t>✒</a:t>
            </a:r>
            <a:r>
              <a:rPr lang="bg-BG">
                <a:ea typeface="Arial Unicode MS" pitchFamily="34" charset="-128"/>
                <a:cs typeface="Arial Unicode MS" pitchFamily="34" charset="-128"/>
              </a:rPr>
              <a:t> ешерихози</a:t>
            </a:r>
          </a:p>
          <a:p>
            <a:pPr>
              <a:lnSpc>
                <a:spcPct val="90000"/>
              </a:lnSpc>
              <a:buFont typeface="Wingdings" pitchFamily="2" charset="2"/>
              <a:buNone/>
            </a:pPr>
            <a:r>
              <a:rPr lang="bg-BG">
                <a:latin typeface="Arial Unicode MS" pitchFamily="34" charset="-128"/>
                <a:ea typeface="Arial Unicode MS" pitchFamily="34" charset="-128"/>
                <a:cs typeface="Arial Unicode MS" pitchFamily="34" charset="-128"/>
              </a:rPr>
              <a:t>✒</a:t>
            </a:r>
            <a:r>
              <a:rPr lang="bg-BG">
                <a:ea typeface="Arial Unicode MS" pitchFamily="34" charset="-128"/>
                <a:cs typeface="Arial Unicode MS" pitchFamily="34" charset="-128"/>
              </a:rPr>
              <a:t> амебна дизентерия</a:t>
            </a:r>
          </a:p>
          <a:p>
            <a:pPr>
              <a:lnSpc>
                <a:spcPct val="90000"/>
              </a:lnSpc>
              <a:buFont typeface="Wingdings" pitchFamily="2" charset="2"/>
              <a:buNone/>
            </a:pPr>
            <a:r>
              <a:rPr lang="bg-BG">
                <a:latin typeface="Arial Unicode MS" pitchFamily="34" charset="-128"/>
                <a:ea typeface="Arial Unicode MS" pitchFamily="34" charset="-128"/>
                <a:cs typeface="Arial Unicode MS" pitchFamily="34" charset="-128"/>
              </a:rPr>
              <a:t>✒</a:t>
            </a:r>
            <a:r>
              <a:rPr lang="bg-BG">
                <a:ea typeface="Arial Unicode MS" pitchFamily="34" charset="-128"/>
                <a:cs typeface="Arial Unicode MS" pitchFamily="34" charset="-128"/>
              </a:rPr>
              <a:t> други паразитози - ламблиоза и др.</a:t>
            </a:r>
          </a:p>
          <a:p>
            <a:pPr>
              <a:lnSpc>
                <a:spcPct val="90000"/>
              </a:lnSpc>
              <a:buFont typeface="Wingdings" pitchFamily="2" charset="2"/>
              <a:buNone/>
            </a:pPr>
            <a:r>
              <a:rPr lang="bg-BG">
                <a:latin typeface="Arial Unicode MS" pitchFamily="34" charset="-128"/>
                <a:ea typeface="Arial Unicode MS" pitchFamily="34" charset="-128"/>
                <a:cs typeface="Arial Unicode MS" pitchFamily="34" charset="-128"/>
              </a:rPr>
              <a:t>✒</a:t>
            </a:r>
            <a:r>
              <a:rPr lang="bg-BG">
                <a:ea typeface="Arial Unicode MS" pitchFamily="34" charset="-128"/>
                <a:cs typeface="Arial Unicode MS" pitchFamily="34" charset="-128"/>
              </a:rPr>
              <a:t> неинф.чревни заболявания – ХУХК,</a:t>
            </a:r>
          </a:p>
          <a:p>
            <a:pPr>
              <a:lnSpc>
                <a:spcPct val="90000"/>
              </a:lnSpc>
              <a:buFont typeface="Wingdings" pitchFamily="2" charset="2"/>
              <a:buNone/>
            </a:pPr>
            <a:r>
              <a:rPr lang="bg-BG">
                <a:ea typeface="Arial Unicode MS" pitchFamily="34" charset="-128"/>
                <a:cs typeface="Arial Unicode MS" pitchFamily="34" charset="-128"/>
              </a:rPr>
              <a:t>     инвагинация, мезентериална тромбоза</a:t>
            </a:r>
          </a:p>
          <a:p>
            <a:pPr>
              <a:lnSpc>
                <a:spcPct val="90000"/>
              </a:lnSpc>
              <a:buFont typeface="Wingdings" pitchFamily="2" charset="2"/>
              <a:buNone/>
            </a:pPr>
            <a:r>
              <a:rPr lang="bg-BG">
                <a:ea typeface="Arial Unicode MS" pitchFamily="34" charset="-128"/>
                <a:cs typeface="Arial Unicode MS" pitchFamily="34" charset="-128"/>
              </a:rPr>
              <a:t>     неоплазми, токсични колити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bg-BG" smtClean="0"/>
              <a:t>ВЪВЕДЕНИЕ </a:t>
            </a:r>
          </a:p>
        </p:txBody>
      </p:sp>
      <p:sp>
        <p:nvSpPr>
          <p:cNvPr id="27651" name="Rectangle 3"/>
          <p:cNvSpPr>
            <a:spLocks noGrp="1" noChangeArrowheads="1"/>
          </p:cNvSpPr>
          <p:nvPr>
            <p:ph type="body" idx="1"/>
          </p:nvPr>
        </p:nvSpPr>
        <p:spPr>
          <a:xfrm>
            <a:off x="900113" y="1700213"/>
            <a:ext cx="8243887" cy="4352925"/>
          </a:xfrm>
        </p:spPr>
        <p:txBody>
          <a:bodyPr/>
          <a:lstStyle/>
          <a:p>
            <a:pPr eaLnBrk="1" hangingPunct="1">
              <a:buFont typeface="Wingdings" pitchFamily="2" charset="2"/>
              <a:buNone/>
              <a:defRPr/>
            </a:pPr>
            <a:r>
              <a:rPr lang="bg-BG" smtClean="0"/>
              <a:t>Имат връзка с личната и обществена</a:t>
            </a:r>
          </a:p>
          <a:p>
            <a:pPr eaLnBrk="1" hangingPunct="1">
              <a:buFont typeface="Wingdings" pitchFamily="2" charset="2"/>
              <a:buNone/>
              <a:defRPr/>
            </a:pPr>
            <a:r>
              <a:rPr lang="bg-BG" smtClean="0"/>
              <a:t>хигиена, здравната култура, социално-</a:t>
            </a:r>
          </a:p>
          <a:p>
            <a:pPr eaLnBrk="1" hangingPunct="1">
              <a:buFont typeface="Wingdings" pitchFamily="2" charset="2"/>
              <a:buNone/>
              <a:defRPr/>
            </a:pPr>
            <a:r>
              <a:rPr lang="bg-BG" smtClean="0"/>
              <a:t>икономическото състояние, от което за-</a:t>
            </a:r>
          </a:p>
          <a:p>
            <a:pPr eaLnBrk="1" hangingPunct="1">
              <a:buFont typeface="Wingdings" pitchFamily="2" charset="2"/>
              <a:buNone/>
              <a:defRPr/>
            </a:pPr>
            <a:r>
              <a:rPr lang="bg-BG" smtClean="0"/>
              <a:t>виси общественото водоснабдяване, </a:t>
            </a:r>
          </a:p>
          <a:p>
            <a:pPr eaLnBrk="1" hangingPunct="1">
              <a:buFont typeface="Wingdings" pitchFamily="2" charset="2"/>
              <a:buNone/>
              <a:defRPr/>
            </a:pPr>
            <a:r>
              <a:rPr lang="bg-BG" smtClean="0"/>
              <a:t>канализация, хранене.</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bg-BG" sz="6000" smtClean="0"/>
              <a:t>КОЛИЕНТЕРИТИ</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bg-BG" smtClean="0"/>
              <a:t>Колиентерити - определение</a:t>
            </a:r>
          </a:p>
        </p:txBody>
      </p:sp>
      <p:sp>
        <p:nvSpPr>
          <p:cNvPr id="3075" name="Rectangle 3"/>
          <p:cNvSpPr>
            <a:spLocks noGrp="1" noChangeArrowheads="1"/>
          </p:cNvSpPr>
          <p:nvPr>
            <p:ph type="body" idx="1"/>
          </p:nvPr>
        </p:nvSpPr>
        <p:spPr/>
        <p:txBody>
          <a:bodyPr/>
          <a:lstStyle/>
          <a:p>
            <a:pPr eaLnBrk="1" hangingPunct="1">
              <a:defRPr/>
            </a:pPr>
            <a:endParaRPr lang="bg-BG" smtClean="0"/>
          </a:p>
          <a:p>
            <a:pPr algn="ctr" eaLnBrk="1" hangingPunct="1">
              <a:buFontTx/>
              <a:buNone/>
              <a:defRPr/>
            </a:pPr>
            <a:r>
              <a:rPr lang="bg-BG" smtClean="0"/>
              <a:t>   Остро инфекциозно заболяване, протичащо с ентеритен (по-рядко ентероколитен) синдром, засягащо предимно кърмаческата и ранната детска възраст</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bg-BG" smtClean="0"/>
              <a:t>Колиентерити- етиология</a:t>
            </a:r>
          </a:p>
        </p:txBody>
      </p:sp>
      <p:sp>
        <p:nvSpPr>
          <p:cNvPr id="4099" name="Rectangle 3"/>
          <p:cNvSpPr>
            <a:spLocks noGrp="1" noChangeArrowheads="1"/>
          </p:cNvSpPr>
          <p:nvPr>
            <p:ph type="body" idx="1"/>
          </p:nvPr>
        </p:nvSpPr>
        <p:spPr/>
        <p:txBody>
          <a:bodyPr/>
          <a:lstStyle/>
          <a:p>
            <a:pPr eaLnBrk="1" hangingPunct="1">
              <a:buFontTx/>
              <a:buNone/>
              <a:defRPr/>
            </a:pPr>
            <a:r>
              <a:rPr lang="bg-BG" smtClean="0"/>
              <a:t>Сем. </a:t>
            </a:r>
            <a:r>
              <a:rPr lang="en-US" b="1" smtClean="0"/>
              <a:t>Enterobacteriaceae</a:t>
            </a:r>
          </a:p>
          <a:p>
            <a:pPr eaLnBrk="1" hangingPunct="1">
              <a:buFontTx/>
              <a:buNone/>
              <a:defRPr/>
            </a:pPr>
            <a:r>
              <a:rPr lang="bg-BG" smtClean="0"/>
              <a:t>Род. </a:t>
            </a:r>
            <a:r>
              <a:rPr lang="en-US" b="1" smtClean="0"/>
              <a:t>Esherichia</a:t>
            </a:r>
            <a:endParaRPr lang="bg-BG" smtClean="0"/>
          </a:p>
          <a:p>
            <a:pPr eaLnBrk="1" hangingPunct="1">
              <a:buFontTx/>
              <a:buNone/>
              <a:defRPr/>
            </a:pPr>
            <a:r>
              <a:rPr lang="en-US"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нормален обитател на чревния тракт</a:t>
            </a:r>
          </a:p>
          <a:p>
            <a:pPr eaLnBrk="1" hangingPunct="1">
              <a:buFontTx/>
              <a:buNone/>
              <a:defRPr/>
            </a:pPr>
            <a:r>
              <a:rPr lang="en-US"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някои щамове предизвикват колиенте-</a:t>
            </a:r>
          </a:p>
          <a:p>
            <a:pPr eaLnBrk="1" hangingPunct="1">
              <a:buFontTx/>
              <a:buNone/>
              <a:defRPr/>
            </a:pPr>
            <a:r>
              <a:rPr lang="bg-BG" smtClean="0">
                <a:ea typeface="Arial Unicode MS" pitchFamily="34" charset="-128"/>
                <a:cs typeface="Arial Unicode MS" pitchFamily="34" charset="-128"/>
              </a:rPr>
              <a:t>   рити при децата, невроинфекции при</a:t>
            </a:r>
          </a:p>
          <a:p>
            <a:pPr eaLnBrk="1" hangingPunct="1">
              <a:buFontTx/>
              <a:buNone/>
              <a:defRPr/>
            </a:pPr>
            <a:r>
              <a:rPr lang="bg-BG" smtClean="0">
                <a:ea typeface="Arial Unicode MS" pitchFamily="34" charset="-128"/>
                <a:cs typeface="Arial Unicode MS" pitchFamily="34" charset="-128"/>
              </a:rPr>
              <a:t>   новородените, уроинфекции при въз-</a:t>
            </a:r>
          </a:p>
          <a:p>
            <a:pPr eaLnBrk="1" hangingPunct="1">
              <a:buFontTx/>
              <a:buNone/>
              <a:defRPr/>
            </a:pPr>
            <a:r>
              <a:rPr lang="bg-BG" smtClean="0">
                <a:ea typeface="Arial Unicode MS" pitchFamily="34" charset="-128"/>
                <a:cs typeface="Arial Unicode MS" pitchFamily="34" charset="-128"/>
              </a:rPr>
              <a:t>   растни</a:t>
            </a:r>
            <a:endParaRPr lang="en-US" smtClean="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bg-BG" smtClean="0"/>
              <a:t>Колиентерити- етиология</a:t>
            </a:r>
          </a:p>
        </p:txBody>
      </p:sp>
      <p:sp>
        <p:nvSpPr>
          <p:cNvPr id="5123" name="Rectangle 3"/>
          <p:cNvSpPr>
            <a:spLocks noGrp="1" noChangeArrowheads="1"/>
          </p:cNvSpPr>
          <p:nvPr>
            <p:ph type="body" idx="1"/>
          </p:nvPr>
        </p:nvSpPr>
        <p:spPr>
          <a:xfrm>
            <a:off x="827088" y="1557338"/>
            <a:ext cx="7859712" cy="4538662"/>
          </a:xfrm>
        </p:spPr>
        <p:txBody>
          <a:bodyPr/>
          <a:lstStyle/>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подвижни</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неспорообразуващи</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притежават ресни (пили)</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три антигена: О, Н и К</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ендотоксини</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екзотоксини</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ентеротоксини от някои щамове – два</a:t>
            </a:r>
          </a:p>
          <a:p>
            <a:pPr eaLnBrk="1" hangingPunct="1">
              <a:lnSpc>
                <a:spcPct val="90000"/>
              </a:lnSpc>
              <a:buFontTx/>
              <a:buNone/>
              <a:defRPr/>
            </a:pPr>
            <a:r>
              <a:rPr lang="bg-BG" smtClean="0">
                <a:ea typeface="Arial Unicode MS" pitchFamily="34" charset="-128"/>
                <a:cs typeface="Arial Unicode MS" pitchFamily="34" charset="-128"/>
              </a:rPr>
              <a:t>   типа- термолабилен и термостабилен</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bg-BG" smtClean="0"/>
              <a:t>Колиентерити- етиология</a:t>
            </a:r>
          </a:p>
        </p:txBody>
      </p:sp>
      <p:sp>
        <p:nvSpPr>
          <p:cNvPr id="6147" name="Rectangle 3"/>
          <p:cNvSpPr>
            <a:spLocks noGrp="1" noChangeArrowheads="1"/>
          </p:cNvSpPr>
          <p:nvPr>
            <p:ph type="body" idx="1"/>
          </p:nvPr>
        </p:nvSpPr>
        <p:spPr/>
        <p:txBody>
          <a:bodyPr/>
          <a:lstStyle/>
          <a:p>
            <a:pPr eaLnBrk="1" hangingPunct="1">
              <a:lnSpc>
                <a:spcPct val="90000"/>
              </a:lnSpc>
              <a:buFontTx/>
              <a:buNone/>
              <a:defRPr/>
            </a:pPr>
            <a:r>
              <a:rPr lang="bg-BG" smtClean="0"/>
              <a:t>    Групи ентеропатогенни ешерихии:</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ентеропатогенни (ЕРЕС)- О111, О26,</a:t>
            </a:r>
          </a:p>
          <a:p>
            <a:pPr eaLnBrk="1" hangingPunct="1">
              <a:lnSpc>
                <a:spcPct val="90000"/>
              </a:lnSpc>
              <a:buFontTx/>
              <a:buNone/>
              <a:defRPr/>
            </a:pPr>
            <a:r>
              <a:rPr lang="bg-BG" smtClean="0">
                <a:ea typeface="Arial Unicode MS" pitchFamily="34" charset="-128"/>
                <a:cs typeface="Arial Unicode MS" pitchFamily="34" charset="-128"/>
              </a:rPr>
              <a:t>    О55, О44, О86, О114 и др</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ентеротоксигенни (ЕТЕС)- О6, О8, О15,</a:t>
            </a:r>
          </a:p>
          <a:p>
            <a:pPr eaLnBrk="1" hangingPunct="1">
              <a:lnSpc>
                <a:spcPct val="90000"/>
              </a:lnSpc>
              <a:buFontTx/>
              <a:buNone/>
              <a:defRPr/>
            </a:pPr>
            <a:r>
              <a:rPr lang="bg-BG" smtClean="0">
                <a:ea typeface="Arial Unicode MS" pitchFamily="34" charset="-128"/>
                <a:cs typeface="Arial Unicode MS" pitchFamily="34" charset="-128"/>
              </a:rPr>
              <a:t>    О20, О25, О27 и др</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ентероинвазивни (ЕІЕС)- О28, О29, О124, О144 и др</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ентерохеморагични (ЕНЕС)- О157Н7</a:t>
            </a:r>
          </a:p>
          <a:p>
            <a:pPr eaLnBrk="1" hangingPunct="1">
              <a:lnSpc>
                <a:spcPct val="90000"/>
              </a:lnSpc>
              <a:buFontTx/>
              <a:buNone/>
              <a:defRPr/>
            </a:pPr>
            <a:endParaRPr lang="bg-BG"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8194" name="Picture 2" descr="E coli at 10000x.jpg"/>
          <p:cNvPicPr>
            <a:picLocks noChangeAspect="1" noChangeArrowheads="1"/>
          </p:cNvPicPr>
          <p:nvPr/>
        </p:nvPicPr>
        <p:blipFill>
          <a:blip r:embed="rId2"/>
          <a:srcRect/>
          <a:stretch>
            <a:fillRect/>
          </a:stretch>
        </p:blipFill>
        <p:spPr bwMode="auto">
          <a:xfrm>
            <a:off x="755650" y="620713"/>
            <a:ext cx="7685088" cy="5764212"/>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bg-BG" smtClean="0"/>
              <a:t>Колиентерити- епидемиология</a:t>
            </a:r>
          </a:p>
        </p:txBody>
      </p:sp>
      <p:sp>
        <p:nvSpPr>
          <p:cNvPr id="7171" name="Rectangle 3"/>
          <p:cNvSpPr>
            <a:spLocks noGrp="1" noChangeArrowheads="1"/>
          </p:cNvSpPr>
          <p:nvPr>
            <p:ph type="body" idx="1"/>
          </p:nvPr>
        </p:nvSpPr>
        <p:spPr>
          <a:xfrm>
            <a:off x="755650" y="1557338"/>
            <a:ext cx="7931150" cy="4538662"/>
          </a:xfrm>
        </p:spPr>
        <p:txBody>
          <a:bodyPr/>
          <a:lstStyle/>
          <a:p>
            <a:pPr eaLnBrk="1" hangingPunct="1">
              <a:lnSpc>
                <a:spcPct val="90000"/>
              </a:lnSpc>
              <a:defRPr/>
            </a:pPr>
            <a:r>
              <a:rPr lang="bg-BG" smtClean="0"/>
              <a:t>Източник – болен и здрав носител</a:t>
            </a:r>
          </a:p>
          <a:p>
            <a:pPr eaLnBrk="1" hangingPunct="1">
              <a:lnSpc>
                <a:spcPct val="90000"/>
              </a:lnSpc>
              <a:defRPr/>
            </a:pPr>
            <a:r>
              <a:rPr lang="bg-BG" smtClean="0"/>
              <a:t>Механизъм на предаване-фекално-ора-</a:t>
            </a:r>
          </a:p>
          <a:p>
            <a:pPr eaLnBrk="1" hangingPunct="1">
              <a:lnSpc>
                <a:spcPct val="90000"/>
              </a:lnSpc>
              <a:buFontTx/>
              <a:buNone/>
              <a:defRPr/>
            </a:pPr>
            <a:r>
              <a:rPr lang="bg-BG" smtClean="0"/>
              <a:t>   лен</a:t>
            </a:r>
          </a:p>
          <a:p>
            <a:pPr eaLnBrk="1" hangingPunct="1">
              <a:lnSpc>
                <a:spcPct val="90000"/>
              </a:lnSpc>
              <a:defRPr/>
            </a:pPr>
            <a:r>
              <a:rPr lang="bg-BG" smtClean="0"/>
              <a:t>Пътища на предаване- алиментарен, контактно-битов</a:t>
            </a:r>
          </a:p>
          <a:p>
            <a:pPr eaLnBrk="1" hangingPunct="1">
              <a:lnSpc>
                <a:spcPct val="90000"/>
              </a:lnSpc>
              <a:defRPr/>
            </a:pPr>
            <a:r>
              <a:rPr lang="bg-BG" smtClean="0"/>
              <a:t>Възприемчивост-голяма</a:t>
            </a:r>
          </a:p>
          <a:p>
            <a:pPr eaLnBrk="1" hangingPunct="1">
              <a:lnSpc>
                <a:spcPct val="90000"/>
              </a:lnSpc>
              <a:defRPr/>
            </a:pPr>
            <a:r>
              <a:rPr lang="bg-BG" smtClean="0"/>
              <a:t>Контагиозен индекс- висок</a:t>
            </a:r>
          </a:p>
          <a:p>
            <a:pPr eaLnBrk="1" hangingPunct="1">
              <a:lnSpc>
                <a:spcPct val="90000"/>
              </a:lnSpc>
              <a:defRPr/>
            </a:pPr>
            <a:r>
              <a:rPr lang="bg-BG" smtClean="0"/>
              <a:t>ВБИ</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bg-BG" smtClean="0"/>
              <a:t>Колиентерити - патогенеза</a:t>
            </a:r>
          </a:p>
        </p:txBody>
      </p:sp>
      <p:sp>
        <p:nvSpPr>
          <p:cNvPr id="8195" name="Rectangle 3"/>
          <p:cNvSpPr>
            <a:spLocks noGrp="1" noChangeArrowheads="1"/>
          </p:cNvSpPr>
          <p:nvPr>
            <p:ph type="body" idx="1"/>
          </p:nvPr>
        </p:nvSpPr>
        <p:spPr/>
        <p:txBody>
          <a:bodyPr/>
          <a:lstStyle/>
          <a:p>
            <a:pPr eaLnBrk="1" hangingPunct="1">
              <a:defRPr/>
            </a:pPr>
            <a:r>
              <a:rPr lang="bg-BG" u="sng" smtClean="0"/>
              <a:t>При ЕРЕС: </a:t>
            </a:r>
            <a:r>
              <a:rPr lang="bg-BG" sz="4000" smtClean="0"/>
              <a:t>ешерихии</a:t>
            </a:r>
            <a:r>
              <a:rPr lang="bg-BG" smtClean="0">
                <a:latin typeface=""/>
              </a:rPr>
              <a:t>→адхезия върху</a:t>
            </a:r>
          </a:p>
          <a:p>
            <a:pPr eaLnBrk="1" hangingPunct="1">
              <a:buFontTx/>
              <a:buNone/>
              <a:defRPr/>
            </a:pPr>
            <a:r>
              <a:rPr lang="bg-BG" smtClean="0">
                <a:latin typeface=""/>
              </a:rPr>
              <a:t>   ентероцитите →локално токсично дей-</a:t>
            </a:r>
          </a:p>
          <a:p>
            <a:pPr eaLnBrk="1" hangingPunct="1">
              <a:buFontTx/>
              <a:buNone/>
              <a:defRPr/>
            </a:pPr>
            <a:r>
              <a:rPr lang="bg-BG" smtClean="0">
                <a:latin typeface=""/>
              </a:rPr>
              <a:t>   твие →влияние върху моториката</a:t>
            </a:r>
          </a:p>
          <a:p>
            <a:pPr eaLnBrk="1" hangingPunct="1">
              <a:defRPr/>
            </a:pPr>
            <a:r>
              <a:rPr lang="bg-BG" u="sng" smtClean="0">
                <a:latin typeface=""/>
              </a:rPr>
              <a:t>При ЕТЕС:</a:t>
            </a:r>
            <a:r>
              <a:rPr lang="bg-BG" smtClean="0">
                <a:latin typeface=""/>
              </a:rPr>
              <a:t> ентеротоксин →ентероцитна</a:t>
            </a:r>
          </a:p>
          <a:p>
            <a:pPr eaLnBrk="1" hangingPunct="1">
              <a:buFontTx/>
              <a:buNone/>
              <a:defRPr/>
            </a:pPr>
            <a:r>
              <a:rPr lang="bg-BG" smtClean="0">
                <a:latin typeface=""/>
              </a:rPr>
              <a:t>   аденилциклаза →активна секреция на</a:t>
            </a:r>
          </a:p>
          <a:p>
            <a:pPr eaLnBrk="1" hangingPunct="1">
              <a:buFontTx/>
              <a:buNone/>
              <a:defRPr/>
            </a:pPr>
            <a:r>
              <a:rPr lang="bg-BG" smtClean="0">
                <a:latin typeface=""/>
              </a:rPr>
              <a:t>   електролити и пасивно извличане на</a:t>
            </a:r>
          </a:p>
          <a:p>
            <a:pPr eaLnBrk="1" hangingPunct="1">
              <a:buFontTx/>
              <a:buNone/>
              <a:defRPr/>
            </a:pPr>
            <a:r>
              <a:rPr lang="bg-BG" smtClean="0">
                <a:latin typeface=""/>
              </a:rPr>
              <a:t>   вода (подобно на холерата)</a:t>
            </a:r>
            <a:endParaRPr lang="bg-BG" u="sng" smtClean="0">
              <a:latin typeface=""/>
            </a:endParaRPr>
          </a:p>
          <a:p>
            <a:pPr eaLnBrk="1" hangingPunct="1">
              <a:defRPr/>
            </a:pPr>
            <a:endParaRPr lang="bg-BG"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bg-BG" smtClean="0"/>
              <a:t>Колиентерити - патогенеза</a:t>
            </a:r>
          </a:p>
        </p:txBody>
      </p:sp>
      <p:sp>
        <p:nvSpPr>
          <p:cNvPr id="9219" name="Rectangle 3"/>
          <p:cNvSpPr>
            <a:spLocks noGrp="1" noChangeArrowheads="1"/>
          </p:cNvSpPr>
          <p:nvPr>
            <p:ph type="body" idx="1"/>
          </p:nvPr>
        </p:nvSpPr>
        <p:spPr/>
        <p:txBody>
          <a:bodyPr/>
          <a:lstStyle/>
          <a:p>
            <a:pPr eaLnBrk="1" hangingPunct="1">
              <a:defRPr/>
            </a:pPr>
            <a:r>
              <a:rPr lang="bg-BG" sz="2800" u="sng" smtClean="0"/>
              <a:t>При ЕІЕС</a:t>
            </a:r>
            <a:r>
              <a:rPr lang="bg-BG" sz="2800" smtClean="0"/>
              <a:t>:</a:t>
            </a:r>
            <a:r>
              <a:rPr lang="bg-BG" sz="3600" smtClean="0"/>
              <a:t> ешерихии</a:t>
            </a:r>
            <a:r>
              <a:rPr lang="bg-BG" sz="2800" smtClean="0">
                <a:latin typeface=""/>
              </a:rPr>
              <a:t>→инвазия в чревен</a:t>
            </a:r>
          </a:p>
          <a:p>
            <a:pPr eaLnBrk="1" hangingPunct="1">
              <a:buFontTx/>
              <a:buNone/>
              <a:defRPr/>
            </a:pPr>
            <a:r>
              <a:rPr lang="bg-BG" sz="2800" smtClean="0">
                <a:latin typeface=""/>
              </a:rPr>
              <a:t>   епител →вътреклетъчно размножаване</a:t>
            </a:r>
          </a:p>
          <a:p>
            <a:pPr eaLnBrk="1" hangingPunct="1">
              <a:buFontTx/>
              <a:buNone/>
              <a:defRPr/>
            </a:pPr>
            <a:r>
              <a:rPr lang="bg-BG" sz="2800" smtClean="0">
                <a:latin typeface=""/>
              </a:rPr>
              <a:t>   →възпалителен процес – ентерит (по</a:t>
            </a:r>
          </a:p>
          <a:p>
            <a:pPr eaLnBrk="1" hangingPunct="1">
              <a:buFontTx/>
              <a:buNone/>
              <a:defRPr/>
            </a:pPr>
            <a:r>
              <a:rPr lang="bg-BG" sz="2800" smtClean="0">
                <a:latin typeface=""/>
              </a:rPr>
              <a:t>   добно на салмонелозите)</a:t>
            </a:r>
          </a:p>
          <a:p>
            <a:pPr eaLnBrk="1" hangingPunct="1">
              <a:defRPr/>
            </a:pPr>
            <a:r>
              <a:rPr lang="bg-BG" sz="2800" u="sng" smtClean="0">
                <a:latin typeface=""/>
              </a:rPr>
              <a:t>При ЕНЕС</a:t>
            </a:r>
            <a:r>
              <a:rPr lang="bg-BG" sz="2800" smtClean="0">
                <a:latin typeface=""/>
              </a:rPr>
              <a:t>: токсин →чревен епител →</a:t>
            </a:r>
          </a:p>
          <a:p>
            <a:pPr eaLnBrk="1" hangingPunct="1">
              <a:buFontTx/>
              <a:buNone/>
              <a:defRPr/>
            </a:pPr>
            <a:r>
              <a:rPr lang="bg-BG" sz="2800" smtClean="0">
                <a:latin typeface=""/>
              </a:rPr>
              <a:t>   хеморагично-некротичен ентероколит</a:t>
            </a:r>
          </a:p>
          <a:p>
            <a:pPr eaLnBrk="1" hangingPunct="1">
              <a:buFontTx/>
              <a:buNone/>
              <a:defRPr/>
            </a:pPr>
            <a:r>
              <a:rPr lang="bg-BG" sz="2800" smtClean="0">
                <a:latin typeface=""/>
              </a:rPr>
              <a:t>   </a:t>
            </a:r>
          </a:p>
          <a:p>
            <a:pPr eaLnBrk="1" hangingPunct="1">
              <a:buFontTx/>
              <a:buNone/>
              <a:defRPr/>
            </a:pPr>
            <a:r>
              <a:rPr lang="bg-BG" sz="2800" smtClean="0">
                <a:latin typeface=""/>
              </a:rPr>
              <a:t>  Предразполагащи фактори</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bg-BG" sz="4000" smtClean="0"/>
              <a:t>Колиентерити</a:t>
            </a:r>
            <a:r>
              <a:rPr lang="en-US" sz="4000" smtClean="0"/>
              <a:t> – </a:t>
            </a:r>
            <a:r>
              <a:rPr lang="bg-BG" sz="4000" smtClean="0"/>
              <a:t>клинична картина</a:t>
            </a:r>
          </a:p>
        </p:txBody>
      </p:sp>
      <p:sp>
        <p:nvSpPr>
          <p:cNvPr id="28675" name="Rectangle 3"/>
          <p:cNvSpPr>
            <a:spLocks noGrp="1" noChangeArrowheads="1"/>
          </p:cNvSpPr>
          <p:nvPr>
            <p:ph type="body" idx="1"/>
          </p:nvPr>
        </p:nvSpPr>
        <p:spPr/>
        <p:txBody>
          <a:bodyPr/>
          <a:lstStyle/>
          <a:p>
            <a:pPr eaLnBrk="1" hangingPunct="1">
              <a:defRPr/>
            </a:pPr>
            <a:r>
              <a:rPr lang="bg-BG" smtClean="0"/>
              <a:t>Инкубационен период – 1-22 дни (5-8 дни)</a:t>
            </a:r>
          </a:p>
          <a:p>
            <a:pPr algn="ctr" eaLnBrk="1" hangingPunct="1">
              <a:buFontTx/>
              <a:buNone/>
              <a:defRPr/>
            </a:pPr>
            <a:r>
              <a:rPr lang="bg-BG" u="sng" smtClean="0"/>
              <a:t>Колиентерит в кърмаческа и ранна детска възраст</a:t>
            </a:r>
            <a:endParaRPr lang="bg-BG" smtClean="0"/>
          </a:p>
          <a:p>
            <a:pPr eaLnBrk="1" hangingPunct="1">
              <a:buFontTx/>
              <a:buNone/>
              <a:defRPr/>
            </a:pP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 начало- остро</a:t>
            </a:r>
          </a:p>
          <a:p>
            <a:pPr eaLnBrk="1" hangingPunct="1">
              <a:buFontTx/>
              <a:buNone/>
              <a:defRPr/>
            </a:pP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 повишена температура</a:t>
            </a:r>
          </a:p>
          <a:p>
            <a:pPr eaLnBrk="1" hangingPunct="1">
              <a:buFontTx/>
              <a:buNone/>
              <a:defRPr/>
            </a:pP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 отказ от храна</a:t>
            </a:r>
          </a:p>
          <a:p>
            <a:pPr eaLnBrk="1" hangingPunct="1">
              <a:buFontTx/>
              <a:buNone/>
              <a:defRPr/>
            </a:pP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 диариен синдром - характеристика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bg-BG" smtClean="0"/>
              <a:t>КОРЕМЕН ТИФ - определение</a:t>
            </a:r>
          </a:p>
        </p:txBody>
      </p:sp>
      <p:sp>
        <p:nvSpPr>
          <p:cNvPr id="28675" name="Rectangle 3"/>
          <p:cNvSpPr>
            <a:spLocks noGrp="1" noChangeArrowheads="1"/>
          </p:cNvSpPr>
          <p:nvPr>
            <p:ph type="body" idx="1"/>
          </p:nvPr>
        </p:nvSpPr>
        <p:spPr/>
        <p:txBody>
          <a:bodyPr/>
          <a:lstStyle/>
          <a:p>
            <a:pPr eaLnBrk="1" hangingPunct="1">
              <a:defRPr/>
            </a:pPr>
            <a:endParaRPr lang="bg-BG" smtClean="0"/>
          </a:p>
          <a:p>
            <a:pPr algn="ctr" eaLnBrk="1" hangingPunct="1">
              <a:buFont typeface="Wingdings" pitchFamily="2" charset="2"/>
              <a:buNone/>
              <a:defRPr/>
            </a:pPr>
            <a:r>
              <a:rPr lang="bg-BG" smtClean="0"/>
              <a:t>Остро инфекциозно заболяване , проти-</a:t>
            </a:r>
          </a:p>
          <a:p>
            <a:pPr algn="ctr" eaLnBrk="1" hangingPunct="1">
              <a:buFont typeface="Wingdings" pitchFamily="2" charset="2"/>
              <a:buNone/>
              <a:defRPr/>
            </a:pPr>
            <a:r>
              <a:rPr lang="bg-BG" smtClean="0"/>
              <a:t>чащо с обща интоксикация, продължите-</a:t>
            </a:r>
          </a:p>
          <a:p>
            <a:pPr algn="ctr" eaLnBrk="1" hangingPunct="1">
              <a:buFont typeface="Wingdings" pitchFamily="2" charset="2"/>
              <a:buNone/>
              <a:defRPr/>
            </a:pPr>
            <a:r>
              <a:rPr lang="bg-BG" smtClean="0"/>
              <a:t>лен фебрилитет и засягане предимно на</a:t>
            </a:r>
          </a:p>
          <a:p>
            <a:pPr algn="ctr" eaLnBrk="1" hangingPunct="1">
              <a:buFont typeface="Wingdings" pitchFamily="2" charset="2"/>
              <a:buNone/>
              <a:defRPr/>
            </a:pPr>
            <a:r>
              <a:rPr lang="bg-BG" smtClean="0"/>
              <a:t>чревния тракт</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bg-BG" sz="4000" smtClean="0"/>
              <a:t>Колиентерити</a:t>
            </a:r>
            <a:r>
              <a:rPr lang="en-US" sz="4000" smtClean="0"/>
              <a:t> – </a:t>
            </a:r>
            <a:r>
              <a:rPr lang="bg-BG" sz="4000" smtClean="0"/>
              <a:t>клинична картина</a:t>
            </a:r>
          </a:p>
        </p:txBody>
      </p:sp>
      <p:sp>
        <p:nvSpPr>
          <p:cNvPr id="29699" name="Rectangle 3"/>
          <p:cNvSpPr>
            <a:spLocks noGrp="1" noChangeArrowheads="1"/>
          </p:cNvSpPr>
          <p:nvPr>
            <p:ph type="body" idx="1"/>
          </p:nvPr>
        </p:nvSpPr>
        <p:spPr/>
        <p:txBody>
          <a:bodyPr/>
          <a:lstStyle/>
          <a:p>
            <a:pPr eaLnBrk="1" hangingPunct="1">
              <a:lnSpc>
                <a:spcPct val="90000"/>
              </a:lnSpc>
              <a:buFontTx/>
              <a:buNone/>
              <a:defRPr/>
            </a:pPr>
            <a:r>
              <a:rPr lang="bg-BG" u="sng" smtClean="0"/>
              <a:t>Колиентерит, причинен от щамове ЕТЕС</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 също в кърмаческа възраст</a:t>
            </a:r>
          </a:p>
          <a:p>
            <a:pPr eaLnBrk="1" hangingPunct="1">
              <a:lnSpc>
                <a:spcPct val="90000"/>
              </a:lnSpc>
              <a:buFontTx/>
              <a:buNone/>
              <a:defRPr/>
            </a:pP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 т.нар.”диария на туристите”- при завръ-</a:t>
            </a:r>
          </a:p>
          <a:p>
            <a:pPr eaLnBrk="1" hangingPunct="1">
              <a:lnSpc>
                <a:spcPct val="90000"/>
              </a:lnSpc>
              <a:buFontTx/>
              <a:buNone/>
              <a:defRPr/>
            </a:pPr>
            <a:r>
              <a:rPr lang="bg-BG" smtClean="0">
                <a:latin typeface="Arial" pitchFamily="34" charset="0"/>
                <a:ea typeface="Arial Unicode MS" pitchFamily="34" charset="-128"/>
                <a:cs typeface="Arial Unicode MS" pitchFamily="34" charset="-128"/>
              </a:rPr>
              <a:t>    щане от топли страни с фебрилитет,</a:t>
            </a:r>
          </a:p>
          <a:p>
            <a:pPr eaLnBrk="1" hangingPunct="1">
              <a:lnSpc>
                <a:spcPct val="90000"/>
              </a:lnSpc>
              <a:buFontTx/>
              <a:buNone/>
              <a:defRPr/>
            </a:pPr>
            <a:r>
              <a:rPr lang="bg-BG" smtClean="0">
                <a:latin typeface="Arial" pitchFamily="34" charset="0"/>
                <a:ea typeface="Arial Unicode MS" pitchFamily="34" charset="-128"/>
                <a:cs typeface="Arial Unicode MS" pitchFamily="34" charset="-128"/>
              </a:rPr>
              <a:t>    болки в корема и воднисти изпражне-</a:t>
            </a:r>
          </a:p>
          <a:p>
            <a:pPr eaLnBrk="1" hangingPunct="1">
              <a:lnSpc>
                <a:spcPct val="90000"/>
              </a:lnSpc>
              <a:buFontTx/>
              <a:buNone/>
              <a:defRPr/>
            </a:pPr>
            <a:r>
              <a:rPr lang="bg-BG" smtClean="0">
                <a:latin typeface="Arial" pitchFamily="34" charset="0"/>
                <a:ea typeface="Arial Unicode MS" pitchFamily="34" charset="-128"/>
                <a:cs typeface="Arial Unicode MS" pitchFamily="34" charset="-128"/>
              </a:rPr>
              <a:t>    ния без патологични примес (съвремен          ни проучвания-друга бактериална или</a:t>
            </a:r>
          </a:p>
          <a:p>
            <a:pPr eaLnBrk="1" hangingPunct="1">
              <a:lnSpc>
                <a:spcPct val="90000"/>
              </a:lnSpc>
              <a:buFontTx/>
              <a:buNone/>
              <a:defRPr/>
            </a:pPr>
            <a:r>
              <a:rPr lang="bg-BG" smtClean="0">
                <a:latin typeface="Arial" pitchFamily="34" charset="0"/>
                <a:ea typeface="Arial Unicode MS" pitchFamily="34" charset="-128"/>
                <a:cs typeface="Arial Unicode MS" pitchFamily="34" charset="-128"/>
              </a:rPr>
              <a:t>    вирусна етиология на този синдром)</a:t>
            </a:r>
          </a:p>
          <a:p>
            <a:pPr eaLnBrk="1" hangingPunct="1">
              <a:lnSpc>
                <a:spcPct val="90000"/>
              </a:lnSpc>
              <a:buFontTx/>
              <a:buNone/>
              <a:defRPr/>
            </a:pPr>
            <a:endParaRPr lang="bg-BG" smtClean="0">
              <a:latin typeface="Arial" pitchFamily="34" charset="0"/>
              <a:ea typeface="Arial Unicode MS" pitchFamily="34" charset="-128"/>
              <a:cs typeface="Arial Unicode MS" pitchFamily="34" charset="-128"/>
            </a:endParaRPr>
          </a:p>
          <a:p>
            <a:pPr eaLnBrk="1" hangingPunct="1">
              <a:lnSpc>
                <a:spcPct val="90000"/>
              </a:lnSpc>
              <a:defRPr/>
            </a:pPr>
            <a:endParaRPr lang="bg-BG" u="sng"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bg-BG" sz="4000" smtClean="0"/>
              <a:t>Колиентерити</a:t>
            </a:r>
            <a:r>
              <a:rPr lang="en-US" sz="4000" smtClean="0"/>
              <a:t> – </a:t>
            </a:r>
            <a:r>
              <a:rPr lang="bg-BG" sz="4000" smtClean="0"/>
              <a:t>клинична картина</a:t>
            </a:r>
          </a:p>
        </p:txBody>
      </p:sp>
      <p:sp>
        <p:nvSpPr>
          <p:cNvPr id="30723" name="Rectangle 3"/>
          <p:cNvSpPr>
            <a:spLocks noGrp="1" noChangeArrowheads="1"/>
          </p:cNvSpPr>
          <p:nvPr>
            <p:ph type="body" idx="1"/>
          </p:nvPr>
        </p:nvSpPr>
        <p:spPr>
          <a:xfrm>
            <a:off x="755650" y="1557338"/>
            <a:ext cx="7931150" cy="4538662"/>
          </a:xfrm>
        </p:spPr>
        <p:txBody>
          <a:bodyPr/>
          <a:lstStyle/>
          <a:p>
            <a:pPr algn="ctr" eaLnBrk="1" hangingPunct="1">
              <a:buFontTx/>
              <a:buNone/>
              <a:defRPr/>
            </a:pPr>
            <a:r>
              <a:rPr lang="bg-BG" u="sng" smtClean="0"/>
              <a:t>Колитна форма на заболяването</a:t>
            </a:r>
          </a:p>
          <a:p>
            <a:pPr algn="just" eaLnBrk="1" hangingPunct="1">
              <a:buFontTx/>
              <a:buNone/>
              <a:defRPr/>
            </a:pPr>
            <a:r>
              <a:rPr lang="bg-BG" smtClean="0"/>
              <a:t>Най-често се причинява от щамове ЕІЕС;</a:t>
            </a:r>
          </a:p>
          <a:p>
            <a:pPr algn="just" eaLnBrk="1" hangingPunct="1">
              <a:buFontTx/>
              <a:buNone/>
              <a:defRPr/>
            </a:pPr>
            <a:r>
              <a:rPr lang="bg-BG" smtClean="0"/>
              <a:t>наподобяват шигелоза – болки в корема, </a:t>
            </a:r>
          </a:p>
          <a:p>
            <a:pPr algn="just" eaLnBrk="1" hangingPunct="1">
              <a:buFontTx/>
              <a:buNone/>
              <a:defRPr/>
            </a:pPr>
            <a:r>
              <a:rPr lang="bg-BG" smtClean="0"/>
              <a:t>хемоколитни прояви, дехидратация</a:t>
            </a:r>
          </a:p>
          <a:p>
            <a:pPr algn="ctr" eaLnBrk="1" hangingPunct="1">
              <a:buFontTx/>
              <a:buNone/>
              <a:defRPr/>
            </a:pPr>
            <a:endParaRPr lang="bg-BG"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bg-BG" sz="4000" dirty="0" smtClean="0"/>
              <a:t>Колиентерити</a:t>
            </a:r>
            <a:r>
              <a:rPr lang="en-US" sz="4000" dirty="0" smtClean="0"/>
              <a:t> – </a:t>
            </a:r>
            <a:r>
              <a:rPr lang="bg-BG" sz="4000" dirty="0" smtClean="0"/>
              <a:t>клинична картина</a:t>
            </a:r>
          </a:p>
        </p:txBody>
      </p:sp>
      <p:sp>
        <p:nvSpPr>
          <p:cNvPr id="31747" name="Rectangle 3"/>
          <p:cNvSpPr>
            <a:spLocks noGrp="1" noChangeArrowheads="1"/>
          </p:cNvSpPr>
          <p:nvPr>
            <p:ph type="body" idx="1"/>
          </p:nvPr>
        </p:nvSpPr>
        <p:spPr/>
        <p:txBody>
          <a:bodyPr/>
          <a:lstStyle/>
          <a:p>
            <a:pPr eaLnBrk="1" hangingPunct="1">
              <a:buFontTx/>
              <a:buNone/>
              <a:defRPr/>
            </a:pPr>
            <a:r>
              <a:rPr lang="bg-BG" u="sng" smtClean="0"/>
              <a:t>Некротичен ентероколит – от щам О157Н7</a:t>
            </a:r>
          </a:p>
          <a:p>
            <a:pPr eaLnBrk="1" hangingPunct="1">
              <a:buFontTx/>
              <a:buNone/>
              <a:defRPr/>
            </a:pP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 силно изразена обща интоксикация</a:t>
            </a:r>
          </a:p>
          <a:p>
            <a:pPr eaLnBrk="1" hangingPunct="1">
              <a:buFontTx/>
              <a:buNone/>
              <a:defRPr/>
            </a:pP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 силни болки в корема</a:t>
            </a:r>
          </a:p>
          <a:p>
            <a:pPr eaLnBrk="1" hangingPunct="1">
              <a:buFontTx/>
              <a:buNone/>
              <a:defRPr/>
            </a:pP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 хеморагично-некротичен ентероколит-</a:t>
            </a:r>
          </a:p>
          <a:p>
            <a:pPr eaLnBrk="1" hangingPunct="1">
              <a:buFontTx/>
              <a:buNone/>
              <a:defRPr/>
            </a:pPr>
            <a:r>
              <a:rPr lang="bg-BG" smtClean="0">
                <a:latin typeface="Arial" pitchFamily="34" charset="0"/>
                <a:ea typeface="Arial Unicode MS" pitchFamily="34" charset="-128"/>
                <a:cs typeface="Arial Unicode MS" pitchFamily="34" charset="-128"/>
              </a:rPr>
              <a:t>    изхождане на цели отливки от некроти-</a:t>
            </a:r>
          </a:p>
          <a:p>
            <a:pPr eaLnBrk="1" hangingPunct="1">
              <a:buFontTx/>
              <a:buNone/>
              <a:defRPr/>
            </a:pPr>
            <a:r>
              <a:rPr lang="bg-BG" smtClean="0">
                <a:latin typeface="Arial" pitchFamily="34" charset="0"/>
                <a:ea typeface="Arial Unicode MS" pitchFamily="34" charset="-128"/>
                <a:cs typeface="Arial Unicode MS" pitchFamily="34" charset="-128"/>
              </a:rPr>
              <a:t>    зирали или имбибирани с кръв чревни</a:t>
            </a:r>
          </a:p>
          <a:p>
            <a:pPr eaLnBrk="1" hangingPunct="1">
              <a:buFontTx/>
              <a:buNone/>
              <a:defRPr/>
            </a:pPr>
            <a:r>
              <a:rPr lang="bg-BG" smtClean="0">
                <a:latin typeface="Arial" pitchFamily="34" charset="0"/>
                <a:ea typeface="Arial Unicode MS" pitchFamily="34" charset="-128"/>
                <a:cs typeface="Arial Unicode MS" pitchFamily="34" charset="-128"/>
              </a:rPr>
              <a:t>    участъци</a:t>
            </a: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ТИШ </a:t>
            </a:r>
            <a:r>
              <a:rPr lang="bg-BG" smtClean="0">
                <a:latin typeface="Arial Unicode MS" pitchFamily="34" charset="-128"/>
                <a:ea typeface="Arial Unicode MS" pitchFamily="34" charset="-128"/>
                <a:cs typeface="Arial Unicode MS" pitchFamily="34" charset="-128"/>
              </a:rPr>
              <a:t>→</a:t>
            </a:r>
            <a:r>
              <a:rPr lang="bg-BG" smtClean="0">
                <a:latin typeface="Arial" pitchFamily="34" charset="0"/>
                <a:ea typeface="Arial Unicode MS" pitchFamily="34" charset="-128"/>
                <a:cs typeface="Arial Unicode MS" pitchFamily="34" charset="-128"/>
              </a:rPr>
              <a:t>бърз летален изход</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Колиентерити</a:t>
            </a:r>
            <a:r>
              <a:rPr lang="en-US" dirty="0" smtClean="0"/>
              <a:t> – </a:t>
            </a:r>
            <a:r>
              <a:rPr lang="bg-BG" dirty="0" smtClean="0"/>
              <a:t>клинична картина</a:t>
            </a:r>
          </a:p>
        </p:txBody>
      </p:sp>
      <p:sp>
        <p:nvSpPr>
          <p:cNvPr id="16387" name="Rectangle 2"/>
          <p:cNvSpPr>
            <a:spLocks noChangeArrowheads="1"/>
          </p:cNvSpPr>
          <p:nvPr/>
        </p:nvSpPr>
        <p:spPr bwMode="auto">
          <a:xfrm>
            <a:off x="611188" y="2420938"/>
            <a:ext cx="7416800" cy="3108325"/>
          </a:xfrm>
          <a:prstGeom prst="rect">
            <a:avLst/>
          </a:prstGeom>
          <a:noFill/>
          <a:ln w="9525">
            <a:noFill/>
            <a:miter lim="800000"/>
            <a:headEnd/>
            <a:tailEnd/>
          </a:ln>
        </p:spPr>
        <p:txBody>
          <a:bodyPr>
            <a:spAutoFit/>
          </a:bodyPr>
          <a:lstStyle/>
          <a:p>
            <a:r>
              <a:rPr lang="ru-RU" sz="2800"/>
              <a:t>Заболяването протича бързо след по-малко от 0,5 – 2 дни </a:t>
            </a:r>
            <a:r>
              <a:rPr lang="ru-RU" sz="2800">
                <a:hlinkClick r:id="rId2" tooltip="Инкубационен период"/>
              </a:rPr>
              <a:t>инкубационен</a:t>
            </a:r>
            <a:r>
              <a:rPr lang="ru-RU" sz="2800"/>
              <a:t> и латентен период. В най-острата си форма болестотворният </a:t>
            </a:r>
            <a:r>
              <a:rPr lang="ru-RU" sz="2800">
                <a:hlinkClick r:id="rId3" tooltip="Бацил"/>
              </a:rPr>
              <a:t>бацил</a:t>
            </a:r>
            <a:r>
              <a:rPr lang="ru-RU" sz="2800"/>
              <a:t> предизвиква </a:t>
            </a:r>
            <a:r>
              <a:rPr lang="ru-RU" sz="2800">
                <a:hlinkClick r:id="rId4" tooltip="Хемолитично-уремичен синдром (страницата не съществува)"/>
              </a:rPr>
              <a:t>хемолитично-уремичен синдром</a:t>
            </a:r>
            <a:r>
              <a:rPr lang="ru-RU" sz="2800"/>
              <a:t> (ХУС, </a:t>
            </a:r>
            <a:r>
              <a:rPr lang="ru-RU" sz="2800" i="1"/>
              <a:t>HUS</a:t>
            </a:r>
            <a:r>
              <a:rPr lang="ru-RU" sz="2800"/>
              <a:t>) или системни </a:t>
            </a:r>
            <a:r>
              <a:rPr lang="ru-RU" sz="2800">
                <a:hlinkClick r:id="rId5" tooltip="Кръвоизлив"/>
              </a:rPr>
              <a:t>кръвоизливи</a:t>
            </a:r>
            <a:r>
              <a:rPr lang="ru-RU" sz="2800"/>
              <a:t>, дължащи се на постдиарична тромбозна тромбоцитопенична пурпура (ТТП). </a:t>
            </a:r>
            <a:endParaRPr lang="bg-BG"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Колиентерити</a:t>
            </a:r>
            <a:r>
              <a:rPr lang="en-US" dirty="0" smtClean="0"/>
              <a:t> – </a:t>
            </a:r>
            <a:r>
              <a:rPr lang="bg-BG" dirty="0" smtClean="0"/>
              <a:t>клинична картина</a:t>
            </a:r>
          </a:p>
        </p:txBody>
      </p:sp>
      <p:sp>
        <p:nvSpPr>
          <p:cNvPr id="17411" name="Rectangle 2"/>
          <p:cNvSpPr>
            <a:spLocks noChangeArrowheads="1"/>
          </p:cNvSpPr>
          <p:nvPr/>
        </p:nvSpPr>
        <p:spPr bwMode="auto">
          <a:xfrm>
            <a:off x="1116013" y="1858963"/>
            <a:ext cx="7416800" cy="3416300"/>
          </a:xfrm>
          <a:prstGeom prst="rect">
            <a:avLst/>
          </a:prstGeom>
          <a:noFill/>
          <a:ln w="9525">
            <a:noFill/>
            <a:miter lim="800000"/>
            <a:headEnd/>
            <a:tailEnd/>
          </a:ln>
        </p:spPr>
        <p:txBody>
          <a:bodyPr>
            <a:spAutoFit/>
          </a:bodyPr>
          <a:lstStyle/>
          <a:p>
            <a:r>
              <a:rPr lang="ru-RU" sz="2400"/>
              <a:t>При близо 5 – 10% от случаите настъпват сериозни усложнения, които могат да доведат до </a:t>
            </a:r>
            <a:r>
              <a:rPr lang="ru-RU" sz="2400">
                <a:hlinkClick r:id="rId2" tooltip="Остра бъбречна недостатъчност"/>
              </a:rPr>
              <a:t>остра бъбречна недостатъчност</a:t>
            </a:r>
            <a:r>
              <a:rPr lang="ru-RU" sz="2400"/>
              <a:t>, </a:t>
            </a:r>
            <a:r>
              <a:rPr lang="ru-RU" sz="2400">
                <a:hlinkClick r:id="rId3" tooltip="Инфаркт"/>
              </a:rPr>
              <a:t>сърдечни</a:t>
            </a:r>
            <a:r>
              <a:rPr lang="ru-RU" sz="2400"/>
              <a:t> и </a:t>
            </a:r>
            <a:r>
              <a:rPr lang="ru-RU" sz="2400">
                <a:hlinkClick r:id="rId4" tooltip="Инсулт"/>
              </a:rPr>
              <a:t>мозъчни инфаркти</a:t>
            </a:r>
            <a:r>
              <a:rPr lang="ru-RU" sz="2400"/>
              <a:t>, системни </a:t>
            </a:r>
            <a:r>
              <a:rPr lang="ru-RU" sz="2400">
                <a:hlinkClick r:id="rId5" tooltip="Орган (анатомия)"/>
              </a:rPr>
              <a:t>органови</a:t>
            </a:r>
            <a:r>
              <a:rPr lang="ru-RU" sz="2400"/>
              <a:t> </a:t>
            </a:r>
            <a:r>
              <a:rPr lang="ru-RU" sz="2400">
                <a:hlinkClick r:id="rId6" tooltip="Инфаркт на миокарда"/>
              </a:rPr>
              <a:t>инфаркти</a:t>
            </a:r>
            <a:r>
              <a:rPr lang="ru-RU" sz="2400"/>
              <a:t> и смърт. При класическата форма на хемолитично-уремичния синдром освен остра бъбречна недостатъчност, се наблюдава акутна </a:t>
            </a:r>
            <a:r>
              <a:rPr lang="ru-RU" sz="2400">
                <a:hlinkClick r:id="rId7" tooltip="Анемия"/>
              </a:rPr>
              <a:t>анемия</a:t>
            </a:r>
            <a:r>
              <a:rPr lang="ru-RU" sz="2400"/>
              <a:t> поради повреда поради разкъсване на </a:t>
            </a:r>
            <a:r>
              <a:rPr lang="ru-RU" sz="2400">
                <a:hlinkClick r:id="rId8" tooltip="Еритроцит"/>
              </a:rPr>
              <a:t>еритроцитите</a:t>
            </a:r>
            <a:r>
              <a:rPr lang="ru-RU" sz="2400"/>
              <a:t>, както и пад на броя на </a:t>
            </a:r>
            <a:r>
              <a:rPr lang="ru-RU" sz="2400">
                <a:hlinkClick r:id="rId9" tooltip="Тромбоцит"/>
              </a:rPr>
              <a:t>тромбоцитите</a:t>
            </a:r>
            <a:r>
              <a:rPr lang="ru-RU" sz="2400"/>
              <a:t> поради секвестиране в системни кръвоизливи. </a:t>
            </a:r>
            <a:endParaRPr lang="bg-BG" sz="2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bg-BG" smtClean="0"/>
              <a:t>Колиентерити</a:t>
            </a:r>
            <a:r>
              <a:rPr lang="en-US" smtClean="0"/>
              <a:t> – </a:t>
            </a:r>
            <a:r>
              <a:rPr lang="bg-BG" smtClean="0"/>
              <a:t>диагноза</a:t>
            </a:r>
          </a:p>
        </p:txBody>
      </p:sp>
      <p:sp>
        <p:nvSpPr>
          <p:cNvPr id="32771" name="Rectangle 3"/>
          <p:cNvSpPr>
            <a:spLocks noGrp="1" noChangeArrowheads="1"/>
          </p:cNvSpPr>
          <p:nvPr>
            <p:ph type="body" idx="1"/>
          </p:nvPr>
        </p:nvSpPr>
        <p:spPr>
          <a:xfrm>
            <a:off x="684213" y="1628775"/>
            <a:ext cx="8229600" cy="4495800"/>
          </a:xfrm>
        </p:spPr>
        <p:txBody>
          <a:bodyPr/>
          <a:lstStyle/>
          <a:p>
            <a:pPr eaLnBrk="1" hangingPunct="1">
              <a:defRPr/>
            </a:pPr>
            <a:r>
              <a:rPr lang="bg-BG" smtClean="0"/>
              <a:t>Клинико-епидемиологични данни</a:t>
            </a:r>
          </a:p>
          <a:p>
            <a:pPr eaLnBrk="1" hangingPunct="1">
              <a:defRPr/>
            </a:pPr>
            <a:r>
              <a:rPr lang="bg-BG" smtClean="0"/>
              <a:t>Левкоцитоза с олевяване</a:t>
            </a:r>
          </a:p>
          <a:p>
            <a:pPr eaLnBrk="1" hangingPunct="1">
              <a:defRPr/>
            </a:pPr>
            <a:r>
              <a:rPr lang="bg-BG" smtClean="0"/>
              <a:t>Хемоконцентрация</a:t>
            </a:r>
          </a:p>
          <a:p>
            <a:pPr eaLnBrk="1" hangingPunct="1">
              <a:defRPr/>
            </a:pPr>
            <a:r>
              <a:rPr lang="bg-BG" smtClean="0"/>
              <a:t>Анеозинофилия</a:t>
            </a:r>
          </a:p>
          <a:p>
            <a:pPr eaLnBrk="1" hangingPunct="1">
              <a:defRPr/>
            </a:pPr>
            <a:r>
              <a:rPr lang="bg-BG" smtClean="0"/>
              <a:t>Ацидоза</a:t>
            </a:r>
          </a:p>
          <a:p>
            <a:pPr eaLnBrk="1" hangingPunct="1">
              <a:defRPr/>
            </a:pPr>
            <a:r>
              <a:rPr lang="bg-BG" smtClean="0"/>
              <a:t>Протеинурия</a:t>
            </a:r>
          </a:p>
          <a:p>
            <a:pPr eaLnBrk="1" hangingPunct="1">
              <a:defRPr/>
            </a:pPr>
            <a:r>
              <a:rPr lang="bg-BG" smtClean="0"/>
              <a:t>Копрокултура</a:t>
            </a:r>
          </a:p>
          <a:p>
            <a:pPr eaLnBrk="1" hangingPunct="1">
              <a:buFontTx/>
              <a:buNone/>
              <a:defRPr/>
            </a:pPr>
            <a:endParaRPr lang="bg-BG"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260350"/>
            <a:ext cx="8229600" cy="1143000"/>
          </a:xfrm>
        </p:spPr>
        <p:txBody>
          <a:bodyPr/>
          <a:lstStyle/>
          <a:p>
            <a:pPr eaLnBrk="1" hangingPunct="1">
              <a:defRPr/>
            </a:pPr>
            <a:r>
              <a:rPr lang="bg-BG" sz="4000" smtClean="0"/>
              <a:t>Колиентерити</a:t>
            </a:r>
            <a:r>
              <a:rPr lang="en-US" sz="4000" smtClean="0"/>
              <a:t> –</a:t>
            </a:r>
            <a:r>
              <a:rPr lang="bg-BG" sz="4000" smtClean="0"/>
              <a:t>диференциална</a:t>
            </a:r>
            <a:r>
              <a:rPr lang="en-US" sz="4000" smtClean="0"/>
              <a:t> </a:t>
            </a:r>
            <a:r>
              <a:rPr lang="bg-BG" sz="4000" smtClean="0"/>
              <a:t>диагноза</a:t>
            </a:r>
          </a:p>
        </p:txBody>
      </p:sp>
      <p:sp>
        <p:nvSpPr>
          <p:cNvPr id="33795" name="Rectangle 3"/>
          <p:cNvSpPr>
            <a:spLocks noGrp="1" noChangeArrowheads="1"/>
          </p:cNvSpPr>
          <p:nvPr>
            <p:ph type="body" idx="1"/>
          </p:nvPr>
        </p:nvSpPr>
        <p:spPr>
          <a:xfrm>
            <a:off x="914400" y="1628775"/>
            <a:ext cx="8229600" cy="4495800"/>
          </a:xfrm>
        </p:spPr>
        <p:txBody>
          <a:bodyPr/>
          <a:lstStyle/>
          <a:p>
            <a:pPr eaLnBrk="1" hangingPunct="1">
              <a:defRPr/>
            </a:pPr>
            <a:r>
              <a:rPr lang="bg-BG" smtClean="0"/>
              <a:t>Други бактериални чревни инфекции</a:t>
            </a:r>
          </a:p>
          <a:p>
            <a:pPr eaLnBrk="1" hangingPunct="1">
              <a:defRPr/>
            </a:pPr>
            <a:r>
              <a:rPr lang="bg-BG" smtClean="0"/>
              <a:t>Вирусни гастроентерити</a:t>
            </a:r>
          </a:p>
          <a:p>
            <a:pPr eaLnBrk="1" hangingPunct="1">
              <a:defRPr/>
            </a:pPr>
            <a:r>
              <a:rPr lang="bg-BG" smtClean="0"/>
              <a:t>Рядко с холера</a:t>
            </a:r>
          </a:p>
          <a:p>
            <a:pPr eaLnBrk="1" hangingPunct="1">
              <a:defRPr/>
            </a:pPr>
            <a:r>
              <a:rPr lang="bg-BG" smtClean="0"/>
              <a:t>Чревна инвагинация</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bg-BG" smtClean="0"/>
              <a:t>Х О Л Е Р А</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bg-BG" smtClean="0"/>
              <a:t>Холера - определение</a:t>
            </a:r>
          </a:p>
        </p:txBody>
      </p:sp>
      <p:sp>
        <p:nvSpPr>
          <p:cNvPr id="3075" name="Rectangle 3"/>
          <p:cNvSpPr>
            <a:spLocks noGrp="1" noChangeArrowheads="1"/>
          </p:cNvSpPr>
          <p:nvPr>
            <p:ph type="body" idx="1"/>
          </p:nvPr>
        </p:nvSpPr>
        <p:spPr/>
        <p:txBody>
          <a:bodyPr/>
          <a:lstStyle/>
          <a:p>
            <a:pPr algn="ctr" eaLnBrk="1" hangingPunct="1">
              <a:buFont typeface="Wingdings" pitchFamily="2" charset="2"/>
              <a:buNone/>
              <a:defRPr/>
            </a:pPr>
            <a:r>
              <a:rPr lang="bg-BG" smtClean="0"/>
              <a:t>Остро инфекциозно заболяване, особено опасна инфекция, протичаща основно с изразен диариен синдром, тежка дехидратация и хиповолемия</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187450" y="981075"/>
            <a:ext cx="6408738" cy="4832350"/>
          </a:xfrm>
          <a:prstGeom prst="rect">
            <a:avLst/>
          </a:prstGeom>
          <a:noFill/>
          <a:ln w="9525">
            <a:noFill/>
            <a:miter lim="800000"/>
            <a:headEnd/>
            <a:tailEnd/>
          </a:ln>
        </p:spPr>
        <p:txBody>
          <a:bodyPr>
            <a:spAutoFit/>
          </a:bodyPr>
          <a:lstStyle/>
          <a:p>
            <a:r>
              <a:rPr lang="ru-RU" sz="2800" b="1"/>
              <a:t>Известни личности починали от холера</a:t>
            </a:r>
          </a:p>
          <a:p>
            <a:r>
              <a:rPr lang="ru-RU" sz="2800">
                <a:hlinkClick r:id="rId2" tooltip="Леонид (страницата не съществува)"/>
              </a:rPr>
              <a:t>Леонид</a:t>
            </a:r>
            <a:r>
              <a:rPr lang="ru-RU" sz="2800"/>
              <a:t>, патриарх на Грузия – 1821 г.</a:t>
            </a:r>
          </a:p>
          <a:p>
            <a:r>
              <a:rPr lang="ru-RU" sz="2800">
                <a:hlinkClick r:id="rId3" tooltip="Константин Павлович"/>
              </a:rPr>
              <a:t>Константин Павлович</a:t>
            </a:r>
            <a:r>
              <a:rPr lang="ru-RU" sz="2800"/>
              <a:t> – 1831 г.- руски княз, внук на Екатерина Велика</a:t>
            </a:r>
          </a:p>
          <a:p>
            <a:r>
              <a:rPr lang="ru-RU" sz="2800">
                <a:hlinkClick r:id="rId4" tooltip="Георг Вилхелм Фридрих Хегел"/>
              </a:rPr>
              <a:t>Георг Вилхелм Фридрих Хегел</a:t>
            </a:r>
            <a:r>
              <a:rPr lang="ru-RU" sz="2800"/>
              <a:t> – 1831 г.</a:t>
            </a:r>
          </a:p>
          <a:p>
            <a:r>
              <a:rPr lang="ru-RU" sz="2800">
                <a:hlinkClick r:id="rId5" tooltip="Карл фон Клаузевиц"/>
              </a:rPr>
              <a:t>Карл фон Клаузевиц</a:t>
            </a:r>
            <a:r>
              <a:rPr lang="ru-RU" sz="2800"/>
              <a:t> – 1831 г.немски  генерал</a:t>
            </a:r>
          </a:p>
          <a:p>
            <a:r>
              <a:rPr lang="ru-RU" sz="2800">
                <a:hlinkClick r:id="rId6" tooltip="Закари Тейлър"/>
              </a:rPr>
              <a:t>Закари Тейлър</a:t>
            </a:r>
            <a:r>
              <a:rPr lang="ru-RU" sz="2800"/>
              <a:t>, 12-ти президент на САЩ – 1850 г.</a:t>
            </a:r>
          </a:p>
          <a:p>
            <a:r>
              <a:rPr lang="ru-RU" sz="2800">
                <a:hlinkClick r:id="rId7" tooltip="Пьотр Илич Чайковски"/>
              </a:rPr>
              <a:t>Пьотр Илич Чайковски</a:t>
            </a:r>
            <a:r>
              <a:rPr lang="ru-RU" sz="2800"/>
              <a:t> – 1893 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bg-BG" dirty="0" smtClean="0"/>
              <a:t>КОРЕМЕН ТИФ</a:t>
            </a:r>
          </a:p>
        </p:txBody>
      </p:sp>
      <p:sp>
        <p:nvSpPr>
          <p:cNvPr id="30723" name="Rectangle 3"/>
          <p:cNvSpPr>
            <a:spLocks noGrp="1" noChangeArrowheads="1"/>
          </p:cNvSpPr>
          <p:nvPr>
            <p:ph type="body" idx="1"/>
          </p:nvPr>
        </p:nvSpPr>
        <p:spPr/>
        <p:txBody>
          <a:bodyPr/>
          <a:lstStyle/>
          <a:p>
            <a:pPr eaLnBrk="1" hangingPunct="1">
              <a:buFont typeface="Wingdings" pitchFamily="2" charset="2"/>
              <a:buNone/>
              <a:defRPr/>
            </a:pPr>
            <a:r>
              <a:rPr lang="bg-BG" dirty="0" smtClean="0"/>
              <a:t>Хипократ и Гален описват първи клинич-</a:t>
            </a:r>
          </a:p>
          <a:p>
            <a:pPr eaLnBrk="1" hangingPunct="1">
              <a:buFont typeface="Wingdings" pitchFamily="2" charset="2"/>
              <a:buNone/>
              <a:defRPr/>
            </a:pPr>
            <a:r>
              <a:rPr lang="bg-BG" dirty="0" smtClean="0"/>
              <a:t>на картина подобна на тази при това за-</a:t>
            </a:r>
          </a:p>
          <a:p>
            <a:pPr eaLnBrk="1" hangingPunct="1">
              <a:buFont typeface="Wingdings" pitchFamily="2" charset="2"/>
              <a:buNone/>
              <a:defRPr/>
            </a:pPr>
            <a:r>
              <a:rPr lang="bg-BG" dirty="0" smtClean="0"/>
              <a:t>боляване. По-късно я назовават “нервна</a:t>
            </a:r>
          </a:p>
          <a:p>
            <a:pPr eaLnBrk="1" hangingPunct="1">
              <a:buFont typeface="Wingdings" pitchFamily="2" charset="2"/>
              <a:buNone/>
              <a:defRPr/>
            </a:pPr>
            <a:r>
              <a:rPr lang="bg-BG" dirty="0" smtClean="0"/>
              <a:t>треска”.</a:t>
            </a:r>
            <a:r>
              <a:rPr lang="en-US" dirty="0" smtClean="0"/>
              <a:t>C. Eberth </a:t>
            </a:r>
            <a:r>
              <a:rPr lang="bg-BG" dirty="0" smtClean="0"/>
              <a:t>и</a:t>
            </a:r>
            <a:r>
              <a:rPr lang="en-US" dirty="0" smtClean="0"/>
              <a:t> G. </a:t>
            </a:r>
            <a:r>
              <a:rPr lang="en-US" dirty="0" err="1" smtClean="0"/>
              <a:t>Gaffky</a:t>
            </a:r>
            <a:r>
              <a:rPr lang="bg-BG" dirty="0" smtClean="0"/>
              <a:t> изолират</a:t>
            </a:r>
          </a:p>
          <a:p>
            <a:pPr eaLnBrk="1" hangingPunct="1">
              <a:buFont typeface="Wingdings" pitchFamily="2" charset="2"/>
              <a:buNone/>
              <a:defRPr/>
            </a:pPr>
            <a:r>
              <a:rPr lang="bg-BG" dirty="0" smtClean="0"/>
              <a:t>причинителя през 1880/84г. </a:t>
            </a:r>
            <a:r>
              <a:rPr lang="en-US" dirty="0" smtClean="0"/>
              <a:t>F. Vidal</a:t>
            </a:r>
            <a:r>
              <a:rPr lang="bg-BG" dirty="0" smtClean="0"/>
              <a:t> въ-</a:t>
            </a:r>
          </a:p>
          <a:p>
            <a:pPr eaLnBrk="1" hangingPunct="1">
              <a:buFont typeface="Wingdings" pitchFamily="2" charset="2"/>
              <a:buNone/>
              <a:defRPr/>
            </a:pPr>
            <a:r>
              <a:rPr lang="bg-BG" dirty="0" smtClean="0"/>
              <a:t>вежда реакция, носеща неговото име, за</a:t>
            </a:r>
          </a:p>
          <a:p>
            <a:pPr eaLnBrk="1" hangingPunct="1">
              <a:buFont typeface="Wingdings" pitchFamily="2" charset="2"/>
              <a:buNone/>
              <a:defRPr/>
            </a:pPr>
            <a:r>
              <a:rPr lang="bg-BG" dirty="0" smtClean="0"/>
              <a:t>серодиагностика.</a:t>
            </a:r>
          </a:p>
          <a:p>
            <a:pPr eaLnBrk="1" hangingPunct="1">
              <a:buFont typeface="Wingdings" pitchFamily="2" charset="2"/>
              <a:buNone/>
              <a:defRPr/>
            </a:pPr>
            <a:endParaRPr lang="bg-BG"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bg-BG" smtClean="0"/>
              <a:t>Холера - етиология</a:t>
            </a:r>
          </a:p>
        </p:txBody>
      </p:sp>
      <p:sp>
        <p:nvSpPr>
          <p:cNvPr id="409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bg-BG" smtClean="0"/>
              <a:t>Сем.</a:t>
            </a:r>
            <a:r>
              <a:rPr lang="en-US" smtClean="0"/>
              <a:t> </a:t>
            </a:r>
            <a:r>
              <a:rPr lang="en-US" b="1" smtClean="0"/>
              <a:t>Vibrionaceae</a:t>
            </a:r>
          </a:p>
          <a:p>
            <a:pPr eaLnBrk="1" hangingPunct="1">
              <a:lnSpc>
                <a:spcPct val="90000"/>
              </a:lnSpc>
              <a:buFont typeface="Wingdings" pitchFamily="2" charset="2"/>
              <a:buNone/>
              <a:defRPr/>
            </a:pPr>
            <a:r>
              <a:rPr lang="bg-BG" smtClean="0"/>
              <a:t>Род </a:t>
            </a:r>
            <a:r>
              <a:rPr lang="en-US" b="1" smtClean="0"/>
              <a:t>Vibrio</a:t>
            </a:r>
            <a:endParaRPr lang="bg-BG" b="1" smtClean="0"/>
          </a:p>
          <a:p>
            <a:pPr eaLnBrk="1" hangingPunct="1">
              <a:lnSpc>
                <a:spcPct val="90000"/>
              </a:lnSpc>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Грам негативен</a:t>
            </a:r>
          </a:p>
          <a:p>
            <a:pPr eaLnBrk="1" hangingPunct="1">
              <a:lnSpc>
                <a:spcPct val="90000"/>
              </a:lnSpc>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с една полярно разположена ресна-</a:t>
            </a:r>
          </a:p>
          <a:p>
            <a:pPr eaLnBrk="1" hangingPunct="1">
              <a:lnSpc>
                <a:spcPct val="90000"/>
              </a:lnSpc>
              <a:buFont typeface="Wingdings" pitchFamily="2" charset="2"/>
              <a:buNone/>
              <a:defRPr/>
            </a:pPr>
            <a:r>
              <a:rPr lang="bg-BG" smtClean="0">
                <a:ea typeface="Arial Unicode MS" pitchFamily="34" charset="-128"/>
                <a:cs typeface="Arial Unicode MS" pitchFamily="34" charset="-128"/>
              </a:rPr>
              <a:t>    форма на запетая</a:t>
            </a:r>
          </a:p>
          <a:p>
            <a:pPr eaLnBrk="1" hangingPunct="1">
              <a:lnSpc>
                <a:spcPct val="90000"/>
              </a:lnSpc>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подвижен</a:t>
            </a:r>
          </a:p>
          <a:p>
            <a:pPr eaLnBrk="1" hangingPunct="1">
              <a:lnSpc>
                <a:spcPct val="90000"/>
              </a:lnSpc>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два антигена-О-соматичен и Н-ресни-</a:t>
            </a:r>
          </a:p>
          <a:p>
            <a:pPr eaLnBrk="1" hangingPunct="1">
              <a:lnSpc>
                <a:spcPct val="90000"/>
              </a:lnSpc>
              <a:buFont typeface="Wingdings" pitchFamily="2" charset="2"/>
              <a:buNone/>
              <a:defRPr/>
            </a:pPr>
            <a:r>
              <a:rPr lang="bg-BG" smtClean="0">
                <a:ea typeface="Arial Unicode MS" pitchFamily="34" charset="-128"/>
                <a:cs typeface="Arial Unicode MS" pitchFamily="34" charset="-128"/>
              </a:rPr>
              <a:t>    чест</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170" name="Picture 2" descr="https://upload.wikimedia.org/wikipedia/commons/thumb/f/f6/Vibrio_cholerae.jpg/220px-Vibrio_cholerae.jpg"/>
          <p:cNvPicPr>
            <a:picLocks noChangeAspect="1" noChangeArrowheads="1"/>
          </p:cNvPicPr>
          <p:nvPr/>
        </p:nvPicPr>
        <p:blipFill>
          <a:blip r:embed="rId2"/>
          <a:srcRect/>
          <a:stretch>
            <a:fillRect/>
          </a:stretch>
        </p:blipFill>
        <p:spPr bwMode="auto">
          <a:xfrm>
            <a:off x="1403350" y="1268413"/>
            <a:ext cx="5832475" cy="3889375"/>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8194" name="Picture 2" descr="Холера - причинява най-тежката диария"/>
          <p:cNvPicPr>
            <a:picLocks noChangeAspect="1" noChangeArrowheads="1"/>
          </p:cNvPicPr>
          <p:nvPr/>
        </p:nvPicPr>
        <p:blipFill>
          <a:blip r:embed="rId2"/>
          <a:srcRect/>
          <a:stretch>
            <a:fillRect/>
          </a:stretch>
        </p:blipFill>
        <p:spPr bwMode="auto">
          <a:xfrm>
            <a:off x="142875" y="785813"/>
            <a:ext cx="8643938" cy="4572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9218" name="Picture 2" descr="Холера, предизвикана от холерен вибрион 01, биовар eltor МКБ A00.1 - изображение"/>
          <p:cNvPicPr>
            <a:picLocks noChangeAspect="1" noChangeArrowheads="1"/>
          </p:cNvPicPr>
          <p:nvPr/>
        </p:nvPicPr>
        <p:blipFill>
          <a:blip r:embed="rId2"/>
          <a:srcRect/>
          <a:stretch>
            <a:fillRect/>
          </a:stretch>
        </p:blipFill>
        <p:spPr bwMode="auto">
          <a:xfrm>
            <a:off x="1785938" y="1714500"/>
            <a:ext cx="5715000" cy="352425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bg-BG" smtClean="0"/>
              <a:t>Холера - етиология</a:t>
            </a:r>
          </a:p>
        </p:txBody>
      </p:sp>
      <p:sp>
        <p:nvSpPr>
          <p:cNvPr id="5123" name="Rectangle 3"/>
          <p:cNvSpPr>
            <a:spLocks noGrp="1" noChangeArrowheads="1"/>
          </p:cNvSpPr>
          <p:nvPr>
            <p:ph type="body" idx="1"/>
          </p:nvPr>
        </p:nvSpPr>
        <p:spPr/>
        <p:txBody>
          <a:bodyPr/>
          <a:lstStyle/>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според О антигена- три серотипа:</a:t>
            </a:r>
          </a:p>
          <a:p>
            <a:pPr eaLnBrk="1" hangingPunct="1">
              <a:buFont typeface="Wingdings" pitchFamily="2" charset="2"/>
              <a:buNone/>
              <a:defRPr/>
            </a:pPr>
            <a:r>
              <a:rPr lang="bg-BG" smtClean="0">
                <a:ea typeface="Arial Unicode MS" pitchFamily="34" charset="-128"/>
                <a:cs typeface="Arial Unicode MS" pitchFamily="34" charset="-128"/>
              </a:rPr>
              <a:t>    </a:t>
            </a:r>
            <a:r>
              <a:rPr lang="en-US" smtClean="0">
                <a:ea typeface="Arial Unicode MS" pitchFamily="34" charset="-128"/>
                <a:cs typeface="Arial Unicode MS" pitchFamily="34" charset="-128"/>
              </a:rPr>
              <a:t>Ogawa, Inaba, Hicoshima</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en-US" smtClean="0">
                <a:latin typeface="Arial Unicode MS" pitchFamily="34" charset="-128"/>
                <a:ea typeface="Arial Unicode MS" pitchFamily="34" charset="-128"/>
                <a:cs typeface="Arial Unicode MS" pitchFamily="34" charset="-128"/>
              </a:rPr>
              <a:t> </a:t>
            </a:r>
            <a:r>
              <a:rPr lang="bg-BG" smtClean="0">
                <a:ea typeface="Arial Unicode MS" pitchFamily="34" charset="-128"/>
                <a:cs typeface="Arial Unicode MS" pitchFamily="34" charset="-128"/>
              </a:rPr>
              <a:t>два биотипа – класически и тип </a:t>
            </a:r>
            <a:r>
              <a:rPr lang="en-US" smtClean="0">
                <a:ea typeface="Arial Unicode MS" pitchFamily="34" charset="-128"/>
                <a:cs typeface="Arial Unicode MS" pitchFamily="34" charset="-128"/>
              </a:rPr>
              <a:t>Eltor</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ендотоксин</a:t>
            </a:r>
          </a:p>
          <a:p>
            <a:pPr eaLnBrk="1" hangingPunct="1">
              <a:buFont typeface="Wingdings" pitchFamily="2" charset="2"/>
              <a:buNone/>
              <a:defRPr/>
            </a:pPr>
            <a:r>
              <a:rPr lang="bg-BG" smtClean="0">
                <a:latin typeface="Arial Unicode MS" pitchFamily="34" charset="-128"/>
                <a:ea typeface="Arial Unicode MS" pitchFamily="34" charset="-128"/>
                <a:cs typeface="Arial Unicode MS" pitchFamily="34" charset="-128"/>
              </a:rPr>
              <a:t>✒</a:t>
            </a:r>
            <a:r>
              <a:rPr lang="bg-BG" smtClean="0">
                <a:ea typeface="Arial Unicode MS" pitchFamily="34" charset="-128"/>
                <a:cs typeface="Arial Unicode MS" pitchFamily="34" charset="-128"/>
              </a:rPr>
              <a:t> екзотоксин- основен в патогенезата-</a:t>
            </a:r>
          </a:p>
          <a:p>
            <a:pPr eaLnBrk="1" hangingPunct="1">
              <a:buFont typeface="Wingdings" pitchFamily="2" charset="2"/>
              <a:buNone/>
              <a:defRPr/>
            </a:pPr>
            <a:r>
              <a:rPr lang="bg-BG" smtClean="0">
                <a:ea typeface="Arial Unicode MS" pitchFamily="34" charset="-128"/>
                <a:cs typeface="Arial Unicode MS" pitchFamily="34" charset="-128"/>
              </a:rPr>
              <a:t>    </a:t>
            </a:r>
            <a:r>
              <a:rPr lang="en-US" smtClean="0">
                <a:ea typeface="Arial Unicode MS" pitchFamily="34" charset="-128"/>
                <a:cs typeface="Arial Unicode MS" pitchFamily="34" charset="-128"/>
              </a:rPr>
              <a:t> </a:t>
            </a:r>
            <a:r>
              <a:rPr lang="bg-BG" smtClean="0">
                <a:ea typeface="Arial Unicode MS" pitchFamily="34" charset="-128"/>
                <a:cs typeface="Arial Unicode MS" pitchFamily="34" charset="-128"/>
              </a:rPr>
              <a:t>нарича се холерен ентеротоксин;</a:t>
            </a:r>
          </a:p>
          <a:p>
            <a:pPr eaLnBrk="1" hangingPunct="1">
              <a:buFont typeface="Wingdings" pitchFamily="2" charset="2"/>
              <a:buNone/>
              <a:defRPr/>
            </a:pPr>
            <a:r>
              <a:rPr lang="bg-BG" smtClean="0">
                <a:ea typeface="Arial Unicode MS" pitchFamily="34" charset="-128"/>
                <a:cs typeface="Arial Unicode MS" pitchFamily="34" charset="-128"/>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bg-BG" smtClean="0"/>
              <a:t>Холера - етиология</a:t>
            </a:r>
          </a:p>
        </p:txBody>
      </p:sp>
      <p:sp>
        <p:nvSpPr>
          <p:cNvPr id="6147" name="Rectangle 3"/>
          <p:cNvSpPr>
            <a:spLocks noGrp="1" noChangeArrowheads="1"/>
          </p:cNvSpPr>
          <p:nvPr>
            <p:ph type="body" idx="1"/>
          </p:nvPr>
        </p:nvSpPr>
        <p:spPr/>
        <p:txBody>
          <a:bodyPr/>
          <a:lstStyle/>
          <a:p>
            <a:pPr eaLnBrk="1" hangingPunct="1">
              <a:buFont typeface="Wingdings" pitchFamily="2" charset="2"/>
              <a:buNone/>
              <a:defRPr/>
            </a:pPr>
            <a:r>
              <a:rPr lang="bg-BG" dirty="0" smtClean="0">
                <a:ea typeface="Arial Unicode MS" pitchFamily="34" charset="-128"/>
                <a:cs typeface="Arial Unicode MS" pitchFamily="34" charset="-128"/>
              </a:rPr>
              <a:t>   Ентеротоксинът съдържа две субстанции:</a:t>
            </a:r>
          </a:p>
          <a:p>
            <a:pPr eaLnBrk="1" hangingPunct="1">
              <a:buFont typeface="Wingdings" pitchFamily="2" charset="2"/>
              <a:buNone/>
              <a:defRPr/>
            </a:pPr>
            <a:r>
              <a:rPr lang="bg-BG" dirty="0" smtClean="0">
                <a:ea typeface="Arial Unicode MS" pitchFamily="34" charset="-128"/>
                <a:cs typeface="Arial Unicode MS" pitchFamily="34" charset="-128"/>
              </a:rPr>
              <a:t>                          А-специфично действие върху ентероцитната аденилциклаза и</a:t>
            </a:r>
          </a:p>
          <a:p>
            <a:pPr eaLnBrk="1" hangingPunct="1">
              <a:buFont typeface="Wingdings" pitchFamily="2" charset="2"/>
              <a:buNone/>
              <a:defRPr/>
            </a:pPr>
            <a:r>
              <a:rPr lang="bg-BG" dirty="0" smtClean="0">
                <a:ea typeface="Arial Unicode MS" pitchFamily="34" charset="-128"/>
                <a:cs typeface="Arial Unicode MS" pitchFamily="34" charset="-128"/>
              </a:rPr>
              <a:t>                        </a:t>
            </a:r>
            <a:r>
              <a:rPr lang="en-US" dirty="0" smtClean="0">
                <a:ea typeface="Arial Unicode MS" pitchFamily="34" charset="-128"/>
                <a:cs typeface="Arial Unicode MS" pitchFamily="34" charset="-128"/>
              </a:rPr>
              <a:t>  </a:t>
            </a:r>
            <a:r>
              <a:rPr lang="bg-BG" dirty="0" smtClean="0">
                <a:ea typeface="Arial Unicode MS" pitchFamily="34" charset="-128"/>
                <a:cs typeface="Arial Unicode MS" pitchFamily="34" charset="-128"/>
              </a:rPr>
              <a:t>В- отговаря за адхезията  на целия антигенен комплекс в ентероцита</a:t>
            </a:r>
          </a:p>
          <a:p>
            <a:pPr eaLnBrk="1" hangingPunct="1">
              <a:buFont typeface="Wingdings" pitchFamily="2" charset="2"/>
              <a:buNone/>
              <a:defRPr/>
            </a:pPr>
            <a:endParaRPr lang="bg-BG"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bg-BG" smtClean="0"/>
              <a:t>Холера - етиология</a:t>
            </a:r>
          </a:p>
        </p:txBody>
      </p:sp>
      <p:sp>
        <p:nvSpPr>
          <p:cNvPr id="7171" name="Rectangle 3"/>
          <p:cNvSpPr>
            <a:spLocks noGrp="1" noChangeArrowheads="1"/>
          </p:cNvSpPr>
          <p:nvPr>
            <p:ph type="body" idx="1"/>
          </p:nvPr>
        </p:nvSpPr>
        <p:spPr>
          <a:xfrm>
            <a:off x="900113" y="1628775"/>
            <a:ext cx="7786687" cy="4497388"/>
          </a:xfrm>
        </p:spPr>
        <p:txBody>
          <a:bodyPr/>
          <a:lstStyle/>
          <a:p>
            <a:pPr eaLnBrk="1" hangingPunct="1">
              <a:defRPr/>
            </a:pPr>
            <a:r>
              <a:rPr lang="bg-BG" smtClean="0"/>
              <a:t>Много устойчив във външна среда,</a:t>
            </a:r>
          </a:p>
          <a:p>
            <a:pPr eaLnBrk="1" hangingPunct="1">
              <a:buFont typeface="Wingdings" pitchFamily="2" charset="2"/>
              <a:buNone/>
              <a:defRPr/>
            </a:pPr>
            <a:r>
              <a:rPr lang="bg-BG" smtClean="0"/>
              <a:t>   особено във вода</a:t>
            </a:r>
          </a:p>
          <a:p>
            <a:pPr eaLnBrk="1" hangingPunct="1">
              <a:defRPr/>
            </a:pPr>
            <a:r>
              <a:rPr lang="bg-BG" smtClean="0"/>
              <a:t>Податлив на химични дезинфектанти</a:t>
            </a:r>
          </a:p>
          <a:p>
            <a:pPr eaLnBrk="1" hangingPunct="1">
              <a:defRPr/>
            </a:pPr>
            <a:r>
              <a:rPr lang="bg-BG" smtClean="0"/>
              <a:t>Предпочита алкална среда</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bg-BG" smtClean="0"/>
              <a:t>Холера - епидемиология</a:t>
            </a:r>
          </a:p>
        </p:txBody>
      </p:sp>
      <p:sp>
        <p:nvSpPr>
          <p:cNvPr id="8195" name="Rectangle 3"/>
          <p:cNvSpPr>
            <a:spLocks noGrp="1" noChangeArrowheads="1"/>
          </p:cNvSpPr>
          <p:nvPr>
            <p:ph type="body" idx="1"/>
          </p:nvPr>
        </p:nvSpPr>
        <p:spPr>
          <a:xfrm>
            <a:off x="755650" y="1557338"/>
            <a:ext cx="8137525" cy="4568825"/>
          </a:xfrm>
        </p:spPr>
        <p:txBody>
          <a:bodyPr/>
          <a:lstStyle/>
          <a:p>
            <a:pPr eaLnBrk="1" hangingPunct="1">
              <a:defRPr/>
            </a:pPr>
            <a:r>
              <a:rPr lang="bg-BG" smtClean="0"/>
              <a:t>Източник – болен (антропоноза)</a:t>
            </a:r>
          </a:p>
          <a:p>
            <a:pPr eaLnBrk="1" hangingPunct="1">
              <a:defRPr/>
            </a:pPr>
            <a:r>
              <a:rPr lang="bg-BG" smtClean="0"/>
              <a:t>Механизъм- фекално-орален</a:t>
            </a:r>
          </a:p>
          <a:p>
            <a:pPr eaLnBrk="1" hangingPunct="1">
              <a:defRPr/>
            </a:pPr>
            <a:r>
              <a:rPr lang="bg-BG" smtClean="0"/>
              <a:t>Пътища- воден, алиментарен, контактен</a:t>
            </a:r>
          </a:p>
          <a:p>
            <a:pPr eaLnBrk="1" hangingPunct="1">
              <a:defRPr/>
            </a:pPr>
            <a:r>
              <a:rPr lang="bg-BG" smtClean="0"/>
              <a:t>Възприемчивост- всеобща</a:t>
            </a:r>
          </a:p>
          <a:p>
            <a:pPr eaLnBrk="1" hangingPunct="1">
              <a:defRPr/>
            </a:pPr>
            <a:r>
              <a:rPr lang="bg-BG" smtClean="0"/>
              <a:t>Контагиозен индекс- не много висок</a:t>
            </a:r>
          </a:p>
          <a:p>
            <a:pPr eaLnBrk="1" hangingPunct="1">
              <a:defRPr/>
            </a:pPr>
            <a:r>
              <a:rPr lang="bg-BG" smtClean="0"/>
              <a:t>В България-6 епидемии(посл.през1921г)</a:t>
            </a:r>
          </a:p>
          <a:p>
            <a:pPr eaLnBrk="1" hangingPunct="1">
              <a:defRPr/>
            </a:pPr>
            <a:r>
              <a:rPr lang="bg-BG" smtClean="0"/>
              <a:t>ООИ от 1926г-с Женевска конвенция</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042988" y="612775"/>
            <a:ext cx="7345362" cy="5632450"/>
          </a:xfrm>
          <a:prstGeom prst="rect">
            <a:avLst/>
          </a:prstGeom>
          <a:noFill/>
          <a:ln w="9525">
            <a:noFill/>
            <a:miter lim="800000"/>
            <a:headEnd/>
            <a:tailEnd/>
          </a:ln>
        </p:spPr>
        <p:txBody>
          <a:bodyPr>
            <a:spAutoFit/>
          </a:bodyPr>
          <a:lstStyle/>
          <a:p>
            <a:pPr algn="just"/>
            <a:r>
              <a:rPr lang="ru-RU" sz="2400">
                <a:latin typeface="Calibri" pitchFamily="34" charset="0"/>
              </a:rPr>
              <a:t>Родина на холерата е Индия. В басейна на реките Ганг и </a:t>
            </a:r>
            <a:r>
              <a:rPr lang="ru-RU" sz="2400">
                <a:latin typeface="Calibri" pitchFamily="34" charset="0"/>
                <a:hlinkClick r:id="rId2" tooltip="Брахмапутра"/>
              </a:rPr>
              <a:t>Брахмапутра</a:t>
            </a:r>
            <a:r>
              <a:rPr lang="ru-RU" sz="2400">
                <a:latin typeface="Calibri" pitchFamily="34" charset="0"/>
              </a:rPr>
              <a:t> съществува благоприятно съчетание на природни и социални условия, които формират холерата като ендемична чревна инфекция сред хората в този регион на света. От това ендемично огнище болестта периодично се е разпространявала към различни части на </a:t>
            </a:r>
            <a:r>
              <a:rPr lang="ru-RU" sz="2400">
                <a:latin typeface="Calibri" pitchFamily="34" charset="0"/>
                <a:hlinkClick r:id="rId3" tooltip="Азия"/>
              </a:rPr>
              <a:t>Азия</a:t>
            </a:r>
            <a:r>
              <a:rPr lang="ru-RU" sz="2400">
                <a:latin typeface="Calibri" pitchFamily="34" charset="0"/>
              </a:rPr>
              <a:t>. През </a:t>
            </a:r>
            <a:r>
              <a:rPr lang="ru-RU" sz="2400">
                <a:latin typeface="Calibri" pitchFamily="34" charset="0"/>
                <a:hlinkClick r:id="rId4" tooltip="1817"/>
              </a:rPr>
              <a:t>1817</a:t>
            </a:r>
            <a:r>
              <a:rPr lang="ru-RU" sz="2400">
                <a:latin typeface="Calibri" pitchFamily="34" charset="0"/>
              </a:rPr>
              <a:t> г. обхваща и </a:t>
            </a:r>
            <a:r>
              <a:rPr lang="ru-RU" sz="2400">
                <a:latin typeface="Calibri" pitchFamily="34" charset="0"/>
                <a:hlinkClick r:id="rId5" tooltip="Европа"/>
              </a:rPr>
              <a:t>Европа</a:t>
            </a:r>
            <a:r>
              <a:rPr lang="ru-RU" sz="2400">
                <a:latin typeface="Calibri" pitchFamily="34" charset="0"/>
              </a:rPr>
              <a:t>, а от там се разпространява към останалите </a:t>
            </a:r>
            <a:r>
              <a:rPr lang="ru-RU" sz="2400">
                <a:latin typeface="Calibri" pitchFamily="34" charset="0"/>
                <a:hlinkClick r:id="rId6" tooltip="Континенти"/>
              </a:rPr>
              <a:t>континенти</a:t>
            </a:r>
            <a:r>
              <a:rPr lang="ru-RU" sz="2400">
                <a:latin typeface="Calibri" pitchFamily="34" charset="0"/>
              </a:rPr>
              <a:t>. Тази вълна на заболяването е наречена </a:t>
            </a:r>
            <a:r>
              <a:rPr lang="ru-RU" sz="2400" i="1">
                <a:latin typeface="Calibri" pitchFamily="34" charset="0"/>
              </a:rPr>
              <a:t>Първа холерна пандемия</a:t>
            </a:r>
            <a:r>
              <a:rPr lang="ru-RU" sz="2400">
                <a:latin typeface="Calibri" pitchFamily="34" charset="0"/>
              </a:rPr>
              <a:t>. След тази възникват още шест холерни пандемии. Човечеството е подложено на седмата холерна пандемия, която продължава от </a:t>
            </a:r>
            <a:r>
              <a:rPr lang="ru-RU" sz="2400">
                <a:latin typeface="Calibri" pitchFamily="34" charset="0"/>
                <a:hlinkClick r:id="rId7" tooltip="1961"/>
              </a:rPr>
              <a:t>1961</a:t>
            </a:r>
            <a:r>
              <a:rPr lang="ru-RU" sz="2400">
                <a:latin typeface="Calibri" pitchFamily="34" charset="0"/>
              </a:rPr>
              <a:t> г. до днес и е обхванала много страни на Азия, Африка, Европа и Латинска Америка. Същата е причинена от холерния вибрион </a:t>
            </a:r>
            <a:r>
              <a:rPr lang="ru-RU" sz="2400" i="1">
                <a:latin typeface="Calibri" pitchFamily="34" charset="0"/>
              </a:rPr>
              <a:t>El Tor</a:t>
            </a:r>
            <a:r>
              <a:rPr lang="ru-RU" sz="2400">
                <a:latin typeface="Calibri" pitchFamily="34" charset="0"/>
              </a:rPr>
              <a:t>. </a:t>
            </a:r>
            <a:endParaRPr lang="bg-BG" sz="2400">
              <a:latin typeface="Calibri"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5362" name="Picture 2" descr="Резултат с изображение за холера"/>
          <p:cNvPicPr>
            <a:picLocks noChangeAspect="1" noChangeArrowheads="1"/>
          </p:cNvPicPr>
          <p:nvPr/>
        </p:nvPicPr>
        <p:blipFill>
          <a:blip r:embed="rId2"/>
          <a:srcRect/>
          <a:stretch>
            <a:fillRect/>
          </a:stretch>
        </p:blipFill>
        <p:spPr bwMode="auto">
          <a:xfrm>
            <a:off x="2286000" y="1785938"/>
            <a:ext cx="4357688"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КОРЕМЕН ТИФ</a:t>
            </a:r>
          </a:p>
        </p:txBody>
      </p:sp>
      <p:sp>
        <p:nvSpPr>
          <p:cNvPr id="11267" name="Rectangle 2"/>
          <p:cNvSpPr>
            <a:spLocks noChangeArrowheads="1"/>
          </p:cNvSpPr>
          <p:nvPr/>
        </p:nvSpPr>
        <p:spPr bwMode="auto">
          <a:xfrm>
            <a:off x="971550" y="2636838"/>
            <a:ext cx="6985000" cy="2954337"/>
          </a:xfrm>
          <a:prstGeom prst="rect">
            <a:avLst/>
          </a:prstGeom>
          <a:noFill/>
          <a:ln w="9525">
            <a:noFill/>
            <a:miter lim="800000"/>
            <a:headEnd/>
            <a:tailEnd/>
          </a:ln>
        </p:spPr>
        <p:txBody>
          <a:bodyPr>
            <a:spAutoFit/>
          </a:bodyPr>
          <a:lstStyle/>
          <a:p>
            <a:r>
              <a:rPr lang="ru-RU" sz="2800"/>
              <a:t>Всъщност, първият регистриран случай на коремен тиф е датиран от 1612г. в Англия. По това време коварната болест отнела живота на 18-годишния принц Хенри от Уелс – най-големият син на крал Джеймс I.</a:t>
            </a:r>
          </a:p>
          <a:p>
            <a:endParaRPr lang="ru-RU"/>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84213" y="620713"/>
            <a:ext cx="7559675" cy="5632450"/>
          </a:xfrm>
          <a:prstGeom prst="rect">
            <a:avLst/>
          </a:prstGeom>
          <a:noFill/>
          <a:ln w="9525">
            <a:noFill/>
            <a:miter lim="800000"/>
            <a:headEnd/>
            <a:tailEnd/>
          </a:ln>
        </p:spPr>
        <p:txBody>
          <a:bodyPr>
            <a:spAutoFit/>
          </a:bodyPr>
          <a:lstStyle/>
          <a:p>
            <a:r>
              <a:rPr lang="ru-RU" sz="2400" u="sng">
                <a:latin typeface="Calibri" pitchFamily="34" charset="0"/>
              </a:rPr>
              <a:t>В </a:t>
            </a:r>
            <a:r>
              <a:rPr lang="ru-RU" sz="2400" u="sng">
                <a:latin typeface="Calibri" pitchFamily="34" charset="0"/>
                <a:hlinkClick r:id="rId2" tooltip="България"/>
              </a:rPr>
              <a:t>България</a:t>
            </a:r>
            <a:r>
              <a:rPr lang="ru-RU" sz="2400" u="sng">
                <a:latin typeface="Calibri" pitchFamily="34" charset="0"/>
              </a:rPr>
              <a:t> холерата е била сериозен проблем шест пъти:</a:t>
            </a:r>
            <a:r>
              <a:rPr lang="ru-RU" sz="2400">
                <a:latin typeface="Calibri" pitchFamily="34" charset="0"/>
              </a:rPr>
              <a:t> </a:t>
            </a:r>
          </a:p>
          <a:p>
            <a:r>
              <a:rPr lang="ru-RU" sz="2400">
                <a:latin typeface="Calibri" pitchFamily="34" charset="0"/>
                <a:hlinkClick r:id="rId3" tooltip="1831"/>
              </a:rPr>
              <a:t>1831</a:t>
            </a:r>
            <a:r>
              <a:rPr lang="ru-RU" sz="2400">
                <a:latin typeface="Calibri" pitchFamily="34" charset="0"/>
              </a:rPr>
              <a:t> г., внесена от </a:t>
            </a:r>
            <a:r>
              <a:rPr lang="ru-RU" sz="2400">
                <a:latin typeface="Calibri" pitchFamily="34" charset="0"/>
                <a:hlinkClick r:id="rId4" tooltip="Румъния"/>
              </a:rPr>
              <a:t>Румъния</a:t>
            </a:r>
            <a:r>
              <a:rPr lang="ru-RU" sz="2400">
                <a:latin typeface="Calibri" pitchFamily="34" charset="0"/>
              </a:rPr>
              <a:t>;</a:t>
            </a:r>
          </a:p>
          <a:p>
            <a:r>
              <a:rPr lang="ru-RU" sz="2400">
                <a:latin typeface="Calibri" pitchFamily="34" charset="0"/>
                <a:hlinkClick r:id="rId5" tooltip="1848"/>
              </a:rPr>
              <a:t>1848</a:t>
            </a:r>
            <a:r>
              <a:rPr lang="ru-RU" sz="2400">
                <a:latin typeface="Calibri" pitchFamily="34" charset="0"/>
              </a:rPr>
              <a:t> г., внесена през </a:t>
            </a:r>
            <a:r>
              <a:rPr lang="ru-RU" sz="2400">
                <a:latin typeface="Calibri" pitchFamily="34" charset="0"/>
                <a:hlinkClick r:id="rId6" tooltip="Цариград"/>
              </a:rPr>
              <a:t>Цариград</a:t>
            </a:r>
            <a:r>
              <a:rPr lang="ru-RU" sz="2400">
                <a:latin typeface="Calibri" pitchFamily="34" charset="0"/>
              </a:rPr>
              <a:t>;</a:t>
            </a:r>
          </a:p>
          <a:p>
            <a:r>
              <a:rPr lang="ru-RU" sz="2400">
                <a:latin typeface="Calibri" pitchFamily="34" charset="0"/>
                <a:hlinkClick r:id="rId7" tooltip="1854"/>
              </a:rPr>
              <a:t>1854</a:t>
            </a:r>
            <a:r>
              <a:rPr lang="ru-RU" sz="2400">
                <a:latin typeface="Calibri" pitchFamily="34" charset="0"/>
              </a:rPr>
              <a:t> г., по време на </a:t>
            </a:r>
            <a:r>
              <a:rPr lang="ru-RU" sz="2400">
                <a:latin typeface="Calibri" pitchFamily="34" charset="0"/>
                <a:hlinkClick r:id="rId8" tooltip="Кримската война"/>
              </a:rPr>
              <a:t>Кримската война</a:t>
            </a:r>
            <a:r>
              <a:rPr lang="ru-RU" sz="2400">
                <a:latin typeface="Calibri" pitchFamily="34" charset="0"/>
              </a:rPr>
              <a:t>, внесена през </a:t>
            </a:r>
            <a:r>
              <a:rPr lang="ru-RU" sz="2400">
                <a:latin typeface="Calibri" pitchFamily="34" charset="0"/>
                <a:hlinkClick r:id="rId9" tooltip="Варна"/>
              </a:rPr>
              <a:t>Варна</a:t>
            </a:r>
            <a:r>
              <a:rPr lang="ru-RU" sz="2400">
                <a:latin typeface="Calibri" pitchFamily="34" charset="0"/>
              </a:rPr>
              <a:t>;</a:t>
            </a:r>
          </a:p>
          <a:p>
            <a:r>
              <a:rPr lang="ru-RU" sz="2400">
                <a:latin typeface="Calibri" pitchFamily="34" charset="0"/>
                <a:hlinkClick r:id="rId10" tooltip="1865"/>
              </a:rPr>
              <a:t>1865</a:t>
            </a:r>
            <a:r>
              <a:rPr lang="ru-RU" sz="2400">
                <a:latin typeface="Calibri" pitchFamily="34" charset="0"/>
              </a:rPr>
              <a:t> г., внесена през Цариград;</a:t>
            </a:r>
          </a:p>
          <a:p>
            <a:r>
              <a:rPr lang="ru-RU" sz="2400">
                <a:latin typeface="Calibri" pitchFamily="34" charset="0"/>
                <a:hlinkClick r:id="rId11" tooltip="1912"/>
              </a:rPr>
              <a:t>1912</a:t>
            </a:r>
            <a:r>
              <a:rPr lang="ru-RU" sz="2400">
                <a:latin typeface="Calibri" pitchFamily="34" charset="0"/>
              </a:rPr>
              <a:t> – </a:t>
            </a:r>
            <a:r>
              <a:rPr lang="ru-RU" sz="2400">
                <a:latin typeface="Calibri" pitchFamily="34" charset="0"/>
                <a:hlinkClick r:id="rId12" tooltip="1913"/>
              </a:rPr>
              <a:t>1913</a:t>
            </a:r>
            <a:r>
              <a:rPr lang="ru-RU" sz="2400">
                <a:latin typeface="Calibri" pitchFamily="34" charset="0"/>
              </a:rPr>
              <a:t> г., върлувала е сред българските войски на позициите при </a:t>
            </a:r>
            <a:r>
              <a:rPr lang="ru-RU" sz="2400">
                <a:latin typeface="Calibri" pitchFamily="34" charset="0"/>
                <a:hlinkClick r:id="rId13" tooltip="Чаталджа"/>
              </a:rPr>
              <a:t>Чаталджа</a:t>
            </a:r>
            <a:r>
              <a:rPr lang="ru-RU" sz="2400">
                <a:latin typeface="Calibri" pitchFamily="34" charset="0"/>
              </a:rPr>
              <a:t> и сред населението на страната по време на Балканските войни като 60 372 души са заболели;</a:t>
            </a:r>
          </a:p>
          <a:p>
            <a:r>
              <a:rPr lang="ru-RU" sz="2400">
                <a:latin typeface="Calibri" pitchFamily="34" charset="0"/>
                <a:hlinkClick r:id="rId14" tooltip="1914"/>
              </a:rPr>
              <a:t>1914</a:t>
            </a:r>
            <a:r>
              <a:rPr lang="ru-RU" sz="2400">
                <a:latin typeface="Calibri" pitchFamily="34" charset="0"/>
              </a:rPr>
              <a:t> – </a:t>
            </a:r>
            <a:r>
              <a:rPr lang="ru-RU" sz="2400">
                <a:latin typeface="Calibri" pitchFamily="34" charset="0"/>
                <a:hlinkClick r:id="rId15" tooltip="1918"/>
              </a:rPr>
              <a:t>1918</a:t>
            </a:r>
            <a:r>
              <a:rPr lang="ru-RU" sz="2400">
                <a:latin typeface="Calibri" pitchFamily="34" charset="0"/>
              </a:rPr>
              <a:t> г., внесена през Румъния (заболели 845 души, починали 146).</a:t>
            </a:r>
            <a:r>
              <a:rPr lang="ru-RU" sz="2400" baseline="30000">
                <a:latin typeface="Calibri" pitchFamily="34" charset="0"/>
                <a:hlinkClick r:id="rId16"/>
              </a:rPr>
              <a:t>[4]</a:t>
            </a:r>
            <a:endParaRPr lang="ru-RU" sz="2400">
              <a:latin typeface="Calibri" pitchFamily="34" charset="0"/>
            </a:endParaRPr>
          </a:p>
          <a:p>
            <a:r>
              <a:rPr lang="ru-RU" sz="2400">
                <a:latin typeface="Calibri" pitchFamily="34" charset="0"/>
              </a:rPr>
              <a:t>Последният случай от холера в страната е регистриран през </a:t>
            </a:r>
            <a:r>
              <a:rPr lang="ru-RU" sz="2400">
                <a:latin typeface="Calibri" pitchFamily="34" charset="0"/>
                <a:hlinkClick r:id="rId17" tooltip="1921"/>
              </a:rPr>
              <a:t>1921</a:t>
            </a:r>
            <a:r>
              <a:rPr lang="ru-RU" sz="2400">
                <a:latin typeface="Calibri" pitchFamily="34" charset="0"/>
              </a:rPr>
              <a:t> г. (внесен случай).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0" name="Правоъгълник 1"/>
          <p:cNvSpPr>
            <a:spLocks noChangeArrowheads="1"/>
          </p:cNvSpPr>
          <p:nvPr/>
        </p:nvSpPr>
        <p:spPr bwMode="auto">
          <a:xfrm>
            <a:off x="1214438" y="571500"/>
            <a:ext cx="6357937" cy="1570038"/>
          </a:xfrm>
          <a:prstGeom prst="rect">
            <a:avLst/>
          </a:prstGeom>
          <a:noFill/>
          <a:ln w="9525">
            <a:noFill/>
            <a:miter lim="800000"/>
            <a:headEnd/>
            <a:tailEnd/>
          </a:ln>
        </p:spPr>
        <p:txBody>
          <a:bodyPr>
            <a:spAutoFit/>
          </a:bodyPr>
          <a:lstStyle/>
          <a:p>
            <a:pPr algn="ctr"/>
            <a:r>
              <a:rPr lang="bg-BG" sz="2400">
                <a:latin typeface="Arial" pitchFamily="34" charset="0"/>
                <a:cs typeface="Arial" pitchFamily="34" charset="0"/>
              </a:rPr>
              <a:t>Писателят Людмил Стоянов – </a:t>
            </a:r>
          </a:p>
          <a:p>
            <a:pPr algn="ctr">
              <a:buFont typeface="Wingdings" pitchFamily="2" charset="2"/>
              <a:buNone/>
            </a:pPr>
            <a:r>
              <a:rPr lang="bg-BG" sz="2400">
                <a:latin typeface="Arial" pitchFamily="34" charset="0"/>
                <a:cs typeface="Arial" pitchFamily="34" charset="0"/>
              </a:rPr>
              <a:t>   книгата “ХОЛЕРА” за епидемията сред българската армия по време на Балканската война</a:t>
            </a:r>
          </a:p>
        </p:txBody>
      </p:sp>
      <p:pic>
        <p:nvPicPr>
          <p:cNvPr id="17411" name="Picture 2" descr="https://encrypted-tbn0.gstatic.com/images?q=tbn:ANd9GcQo8kPFk41EadQw6qxxai7QgnELyRLcZ3rQLcB8ZMhi1pAbWGiaGQ"/>
          <p:cNvPicPr>
            <a:picLocks noChangeAspect="1" noChangeArrowheads="1"/>
          </p:cNvPicPr>
          <p:nvPr/>
        </p:nvPicPr>
        <p:blipFill>
          <a:blip r:embed="rId2"/>
          <a:srcRect/>
          <a:stretch>
            <a:fillRect/>
          </a:stretch>
        </p:blipFill>
        <p:spPr bwMode="auto">
          <a:xfrm>
            <a:off x="2428875" y="2143125"/>
            <a:ext cx="4000500" cy="4500563"/>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8434" name="Picture 2" descr="https://upload.wikimedia.org/wikipedia/commons/thumb/2/21/Distribution_of_the_cholera.PNG/235px-Distribution_of_the_cholera.PNG"/>
          <p:cNvPicPr>
            <a:picLocks noChangeAspect="1" noChangeArrowheads="1"/>
          </p:cNvPicPr>
          <p:nvPr/>
        </p:nvPicPr>
        <p:blipFill>
          <a:blip r:embed="rId2"/>
          <a:srcRect/>
          <a:stretch>
            <a:fillRect/>
          </a:stretch>
        </p:blipFill>
        <p:spPr bwMode="auto">
          <a:xfrm>
            <a:off x="1908175" y="1125538"/>
            <a:ext cx="6048375"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Днес……………..</a:t>
            </a:r>
            <a:endParaRPr lang="bg-BG" dirty="0"/>
          </a:p>
        </p:txBody>
      </p:sp>
      <p:sp>
        <p:nvSpPr>
          <p:cNvPr id="3" name="Контейнер за съдържание 2"/>
          <p:cNvSpPr>
            <a:spLocks noGrp="1"/>
          </p:cNvSpPr>
          <p:nvPr>
            <p:ph idx="1"/>
          </p:nvPr>
        </p:nvSpPr>
        <p:spPr/>
        <p:txBody>
          <a:bodyPr/>
          <a:lstStyle/>
          <a:p>
            <a:pPr>
              <a:defRPr/>
            </a:pPr>
            <a:r>
              <a:rPr lang="ru-RU" dirty="0" err="1" smtClean="0"/>
              <a:t>Тази</a:t>
            </a:r>
            <a:r>
              <a:rPr lang="ru-RU" dirty="0" smtClean="0"/>
              <a:t> година</a:t>
            </a:r>
            <a:r>
              <a:rPr lang="bg-BG" dirty="0" smtClean="0"/>
              <a:t>-2018г-</a:t>
            </a:r>
            <a:r>
              <a:rPr lang="ru-RU" dirty="0" smtClean="0"/>
              <a:t> от холера </a:t>
            </a:r>
            <a:r>
              <a:rPr lang="ru-RU" dirty="0" err="1" smtClean="0"/>
              <a:t>са</a:t>
            </a:r>
            <a:r>
              <a:rPr lang="ru-RU" dirty="0" smtClean="0"/>
              <a:t> заболели над 73 000 души от общо 37 </a:t>
            </a:r>
            <a:r>
              <a:rPr lang="ru-RU" dirty="0" err="1" smtClean="0"/>
              <a:t>страни</a:t>
            </a:r>
            <a:r>
              <a:rPr lang="ru-RU" dirty="0" smtClean="0"/>
              <a:t>. </a:t>
            </a:r>
            <a:br>
              <a:rPr lang="ru-RU" dirty="0" smtClean="0"/>
            </a:br>
            <a:r>
              <a:rPr lang="ru-RU" dirty="0" smtClean="0"/>
              <a:t>В 1788 от </a:t>
            </a:r>
            <a:r>
              <a:rPr lang="ru-RU" dirty="0" err="1" smtClean="0"/>
              <a:t>случаите</a:t>
            </a:r>
            <a:r>
              <a:rPr lang="ru-RU" dirty="0" smtClean="0"/>
              <a:t> </a:t>
            </a:r>
            <a:r>
              <a:rPr lang="ru-RU" dirty="0" err="1" smtClean="0"/>
              <a:t>изходът</a:t>
            </a:r>
            <a:r>
              <a:rPr lang="ru-RU" dirty="0" smtClean="0"/>
              <a:t> </a:t>
            </a:r>
            <a:r>
              <a:rPr lang="ru-RU" dirty="0" err="1" smtClean="0"/>
              <a:t>от</a:t>
            </a:r>
            <a:r>
              <a:rPr lang="ru-RU" dirty="0" smtClean="0"/>
              <a:t> </a:t>
            </a:r>
            <a:r>
              <a:rPr lang="ru-RU" dirty="0" err="1" smtClean="0"/>
              <a:t>заболяването</a:t>
            </a:r>
            <a:r>
              <a:rPr lang="ru-RU" dirty="0" smtClean="0"/>
              <a:t> е бил летален. </a:t>
            </a:r>
            <a:br>
              <a:rPr lang="ru-RU" dirty="0" smtClean="0"/>
            </a:br>
            <a:r>
              <a:rPr lang="ru-RU" dirty="0" smtClean="0"/>
              <a:t>При </a:t>
            </a:r>
            <a:r>
              <a:rPr lang="ru-RU" dirty="0" err="1" smtClean="0"/>
              <a:t>други</a:t>
            </a:r>
            <a:r>
              <a:rPr lang="ru-RU" dirty="0" smtClean="0"/>
              <a:t> 270 000 случаи </a:t>
            </a:r>
            <a:r>
              <a:rPr lang="ru-RU" dirty="0" err="1" smtClean="0"/>
              <a:t>лекарите</a:t>
            </a:r>
            <a:r>
              <a:rPr lang="ru-RU" dirty="0" smtClean="0"/>
              <a:t> </a:t>
            </a:r>
            <a:r>
              <a:rPr lang="ru-RU" dirty="0" err="1" smtClean="0"/>
              <a:t>са</a:t>
            </a:r>
            <a:r>
              <a:rPr lang="ru-RU" dirty="0" smtClean="0"/>
              <a:t> </a:t>
            </a:r>
            <a:r>
              <a:rPr lang="ru-RU" dirty="0" err="1" smtClean="0"/>
              <a:t>имали</a:t>
            </a:r>
            <a:r>
              <a:rPr lang="ru-RU" dirty="0" smtClean="0"/>
              <a:t> </a:t>
            </a:r>
            <a:r>
              <a:rPr lang="ru-RU" dirty="0" err="1" smtClean="0"/>
              <a:t>съмнение</a:t>
            </a:r>
            <a:r>
              <a:rPr lang="ru-RU" dirty="0" smtClean="0"/>
              <a:t>, </a:t>
            </a:r>
            <a:r>
              <a:rPr lang="ru-RU" dirty="0" err="1" smtClean="0"/>
              <a:t>че</a:t>
            </a:r>
            <a:r>
              <a:rPr lang="ru-RU" dirty="0" smtClean="0"/>
              <a:t> става </a:t>
            </a:r>
            <a:r>
              <a:rPr lang="ru-RU" dirty="0" err="1" smtClean="0"/>
              <a:t>въпрос</a:t>
            </a:r>
            <a:r>
              <a:rPr lang="ru-RU" dirty="0" smtClean="0"/>
              <a:t> именно за холера. </a:t>
            </a:r>
            <a:br>
              <a:rPr lang="ru-RU" dirty="0" smtClean="0"/>
            </a:br>
            <a:r>
              <a:rPr lang="ru-RU" dirty="0" smtClean="0"/>
              <a:t>Огромна част от </a:t>
            </a:r>
            <a:r>
              <a:rPr lang="ru-RU" dirty="0" err="1" smtClean="0"/>
              <a:t>пациентите</a:t>
            </a:r>
            <a:r>
              <a:rPr lang="ru-RU" dirty="0" smtClean="0"/>
              <a:t> - над 70 000, </a:t>
            </a:r>
            <a:r>
              <a:rPr lang="ru-RU" dirty="0" err="1" smtClean="0"/>
              <a:t>са</a:t>
            </a:r>
            <a:r>
              <a:rPr lang="ru-RU" dirty="0" smtClean="0"/>
              <a:t> жители на </a:t>
            </a:r>
            <a:r>
              <a:rPr lang="ru-RU" dirty="0" err="1" smtClean="0"/>
              <a:t>африканските</a:t>
            </a:r>
            <a:r>
              <a:rPr lang="ru-RU" dirty="0" smtClean="0"/>
              <a:t> </a:t>
            </a:r>
            <a:r>
              <a:rPr lang="ru-RU" dirty="0" err="1" smtClean="0"/>
              <a:t>страни</a:t>
            </a:r>
            <a:r>
              <a:rPr lang="ru-RU" dirty="0" smtClean="0"/>
              <a:t> - Нигерия, Конго, </a:t>
            </a:r>
            <a:r>
              <a:rPr lang="ru-RU" dirty="0" err="1" smtClean="0"/>
              <a:t>Сомалия</a:t>
            </a:r>
            <a:r>
              <a:rPr lang="ru-RU" dirty="0" smtClean="0"/>
              <a:t>, Танзания, Кения. </a:t>
            </a:r>
          </a:p>
          <a:p>
            <a:pPr>
              <a:defRPr/>
            </a:pPr>
            <a:endParaRPr lang="bg-BG"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bg-BG" smtClean="0"/>
              <a:t>Холера - патогенеза</a:t>
            </a:r>
          </a:p>
        </p:txBody>
      </p:sp>
      <p:sp>
        <p:nvSpPr>
          <p:cNvPr id="9219" name="Rectangle 3"/>
          <p:cNvSpPr>
            <a:spLocks noGrp="1" noChangeArrowheads="1"/>
          </p:cNvSpPr>
          <p:nvPr>
            <p:ph type="body" idx="1"/>
          </p:nvPr>
        </p:nvSpPr>
        <p:spPr>
          <a:xfrm>
            <a:off x="914400" y="1484313"/>
            <a:ext cx="8229600" cy="4525962"/>
          </a:xfrm>
        </p:spPr>
        <p:txBody>
          <a:bodyPr/>
          <a:lstStyle/>
          <a:p>
            <a:pPr eaLnBrk="1" hangingPunct="1">
              <a:buFont typeface="Wingdings" pitchFamily="2" charset="2"/>
              <a:buNone/>
              <a:defRPr/>
            </a:pPr>
            <a:r>
              <a:rPr lang="bg-BG" sz="3600" smtClean="0"/>
              <a:t>Уста</a:t>
            </a:r>
            <a:r>
              <a:rPr lang="bg-BG" sz="2800" smtClean="0">
                <a:latin typeface=""/>
              </a:rPr>
              <a:t>→стомах →стомашна киселинност →</a:t>
            </a:r>
          </a:p>
          <a:p>
            <a:pPr eaLnBrk="1" hangingPunct="1">
              <a:buFont typeface="Wingdings" pitchFamily="2" charset="2"/>
              <a:buNone/>
              <a:defRPr/>
            </a:pPr>
            <a:r>
              <a:rPr lang="bg-BG" sz="2800" smtClean="0">
                <a:latin typeface=""/>
              </a:rPr>
              <a:t>алкална среда в тънките черва, където</a:t>
            </a:r>
          </a:p>
          <a:p>
            <a:pPr eaLnBrk="1" hangingPunct="1">
              <a:buFont typeface="Wingdings" pitchFamily="2" charset="2"/>
              <a:buNone/>
              <a:defRPr/>
            </a:pPr>
            <a:r>
              <a:rPr lang="bg-BG" sz="2800" smtClean="0">
                <a:latin typeface=""/>
              </a:rPr>
              <a:t>е предилекционното място на патогене</a:t>
            </a:r>
          </a:p>
          <a:p>
            <a:pPr eaLnBrk="1" hangingPunct="1">
              <a:buFont typeface="Wingdings" pitchFamily="2" charset="2"/>
              <a:buNone/>
              <a:defRPr/>
            </a:pPr>
            <a:r>
              <a:rPr lang="bg-BG" sz="2800" smtClean="0">
                <a:latin typeface=""/>
              </a:rPr>
              <a:t>тичния процес.</a:t>
            </a:r>
          </a:p>
          <a:p>
            <a:pPr eaLnBrk="1" hangingPunct="1">
              <a:buFont typeface="Wingdings" pitchFamily="2" charset="2"/>
              <a:buNone/>
              <a:defRPr/>
            </a:pPr>
            <a:r>
              <a:rPr lang="bg-BG" sz="2800" smtClean="0">
                <a:latin typeface=""/>
              </a:rPr>
              <a:t>Ентеротоксин →активират се субстанции-</a:t>
            </a:r>
          </a:p>
          <a:p>
            <a:pPr eaLnBrk="1" hangingPunct="1">
              <a:buFont typeface="Wingdings" pitchFamily="2" charset="2"/>
              <a:buNone/>
              <a:defRPr/>
            </a:pPr>
            <a:r>
              <a:rPr lang="bg-BG" sz="2800" smtClean="0">
                <a:latin typeface=""/>
              </a:rPr>
              <a:t>те А и В</a:t>
            </a:r>
          </a:p>
          <a:p>
            <a:pPr eaLnBrk="1" hangingPunct="1">
              <a:buFont typeface="Wingdings" pitchFamily="2" charset="2"/>
              <a:buNone/>
              <a:defRPr/>
            </a:pPr>
            <a:r>
              <a:rPr lang="bg-BG" sz="2800" smtClean="0">
                <a:latin typeface=""/>
              </a:rPr>
              <a:t>А → активира аденилциклазата →↑ ниво</a:t>
            </a:r>
          </a:p>
          <a:p>
            <a:pPr eaLnBrk="1" hangingPunct="1">
              <a:buFont typeface="Wingdings" pitchFamily="2" charset="2"/>
              <a:buNone/>
              <a:defRPr/>
            </a:pPr>
            <a:r>
              <a:rPr lang="bg-BG" sz="2800" smtClean="0">
                <a:latin typeface=""/>
              </a:rPr>
              <a:t>на ентероцитния цикличен АМФ</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bg-BG" smtClean="0"/>
              <a:t>Холера - патогенеза</a:t>
            </a:r>
          </a:p>
        </p:txBody>
      </p:sp>
      <p:sp>
        <p:nvSpPr>
          <p:cNvPr id="10243" name="Rectangle 3"/>
          <p:cNvSpPr>
            <a:spLocks noGrp="1" noChangeArrowheads="1"/>
          </p:cNvSpPr>
          <p:nvPr>
            <p:ph type="body" idx="1"/>
          </p:nvPr>
        </p:nvSpPr>
        <p:spPr>
          <a:xfrm>
            <a:off x="1258888" y="1341438"/>
            <a:ext cx="7427912" cy="4425950"/>
          </a:xfrm>
        </p:spPr>
        <p:txBody>
          <a:bodyPr/>
          <a:lstStyle/>
          <a:p>
            <a:pPr eaLnBrk="1" hangingPunct="1">
              <a:buFont typeface="Wingdings" pitchFamily="2" charset="2"/>
              <a:buNone/>
              <a:defRPr/>
            </a:pPr>
            <a:r>
              <a:rPr lang="bg-BG" sz="2800" smtClean="0"/>
              <a:t>Това води до активна секреция на елек-</a:t>
            </a:r>
          </a:p>
          <a:p>
            <a:pPr eaLnBrk="1" hangingPunct="1">
              <a:buFont typeface="Wingdings" pitchFamily="2" charset="2"/>
              <a:buNone/>
              <a:defRPr/>
            </a:pPr>
            <a:r>
              <a:rPr lang="bg-BG" sz="2800" smtClean="0"/>
              <a:t>тролити-</a:t>
            </a:r>
            <a:r>
              <a:rPr lang="en-US" sz="2800" smtClean="0"/>
              <a:t>Na,K, Chl,</a:t>
            </a:r>
            <a:r>
              <a:rPr lang="bg-BG" sz="2800" smtClean="0"/>
              <a:t>бикарбонати, като </a:t>
            </a:r>
            <a:r>
              <a:rPr lang="en-US" sz="2800" smtClean="0"/>
              <a:t>Na</a:t>
            </a:r>
            <a:endParaRPr lang="bg-BG" sz="2800" smtClean="0"/>
          </a:p>
          <a:p>
            <a:pPr eaLnBrk="1" hangingPunct="1">
              <a:buFont typeface="Wingdings" pitchFamily="2" charset="2"/>
              <a:buNone/>
              <a:defRPr/>
            </a:pPr>
            <a:r>
              <a:rPr lang="bg-BG" sz="2800" smtClean="0"/>
              <a:t>увлича и вода </a:t>
            </a:r>
            <a:r>
              <a:rPr lang="bg-BG" sz="2800" smtClean="0">
                <a:latin typeface=""/>
              </a:rPr>
              <a:t>→екстремни загуби на</a:t>
            </a:r>
          </a:p>
          <a:p>
            <a:pPr eaLnBrk="1" hangingPunct="1">
              <a:buFont typeface="Wingdings" pitchFamily="2" charset="2"/>
              <a:buNone/>
              <a:defRPr/>
            </a:pPr>
            <a:r>
              <a:rPr lang="bg-BG" sz="2800" smtClean="0">
                <a:latin typeface=""/>
              </a:rPr>
              <a:t>вода и електролити в чревния лумен →</a:t>
            </a:r>
          </a:p>
          <a:p>
            <a:pPr eaLnBrk="1" hangingPunct="1">
              <a:buFont typeface="Wingdings" pitchFamily="2" charset="2"/>
              <a:buNone/>
              <a:defRPr/>
            </a:pPr>
            <a:r>
              <a:rPr lang="bg-BG" sz="2800" smtClean="0">
                <a:latin typeface=""/>
              </a:rPr>
              <a:t>дехидратация →хемоконцентрация →</a:t>
            </a:r>
          </a:p>
          <a:p>
            <a:pPr eaLnBrk="1" hangingPunct="1">
              <a:buFont typeface="Wingdings" pitchFamily="2" charset="2"/>
              <a:buNone/>
              <a:defRPr/>
            </a:pPr>
            <a:r>
              <a:rPr lang="bg-BG" sz="2800" smtClean="0">
                <a:latin typeface=""/>
              </a:rPr>
              <a:t>хиповолемия →хипоелектролитемия →</a:t>
            </a:r>
          </a:p>
          <a:p>
            <a:pPr eaLnBrk="1" hangingPunct="1">
              <a:buFont typeface="Wingdings" pitchFamily="2" charset="2"/>
              <a:buNone/>
              <a:defRPr/>
            </a:pPr>
            <a:r>
              <a:rPr lang="bg-BG" sz="2800" smtClean="0">
                <a:latin typeface=""/>
              </a:rPr>
              <a:t>метаболитна ацидоза</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bg-BG" smtClean="0"/>
              <a:t>Холера – клинична картина</a:t>
            </a:r>
          </a:p>
        </p:txBody>
      </p:sp>
      <p:sp>
        <p:nvSpPr>
          <p:cNvPr id="11267" name="Rectangle 3"/>
          <p:cNvSpPr>
            <a:spLocks noGrp="1" noChangeArrowheads="1"/>
          </p:cNvSpPr>
          <p:nvPr>
            <p:ph type="body" idx="1"/>
          </p:nvPr>
        </p:nvSpPr>
        <p:spPr>
          <a:xfrm>
            <a:off x="755650" y="1628775"/>
            <a:ext cx="7931150" cy="4497388"/>
          </a:xfrm>
        </p:spPr>
        <p:txBody>
          <a:bodyPr/>
          <a:lstStyle/>
          <a:p>
            <a:pPr eaLnBrk="1" hangingPunct="1">
              <a:lnSpc>
                <a:spcPct val="90000"/>
              </a:lnSpc>
              <a:defRPr/>
            </a:pPr>
            <a:r>
              <a:rPr lang="bg-BG" smtClean="0"/>
              <a:t>Инкубационен период – 1-8 (3-5) дни</a:t>
            </a:r>
          </a:p>
          <a:p>
            <a:pPr eaLnBrk="1" hangingPunct="1">
              <a:lnSpc>
                <a:spcPct val="90000"/>
              </a:lnSpc>
              <a:defRPr/>
            </a:pPr>
            <a:r>
              <a:rPr lang="bg-BG" smtClean="0"/>
              <a:t>По-често остро начало</a:t>
            </a:r>
          </a:p>
          <a:p>
            <a:pPr eaLnBrk="1" hangingPunct="1">
              <a:lnSpc>
                <a:spcPct val="90000"/>
              </a:lnSpc>
              <a:defRPr/>
            </a:pPr>
            <a:r>
              <a:rPr lang="bg-BG" smtClean="0"/>
              <a:t>Леко изразен ТИС</a:t>
            </a:r>
          </a:p>
          <a:p>
            <a:pPr eaLnBrk="1" hangingPunct="1">
              <a:lnSpc>
                <a:spcPct val="90000"/>
              </a:lnSpc>
              <a:defRPr/>
            </a:pPr>
            <a:r>
              <a:rPr lang="bg-BG" smtClean="0"/>
              <a:t>Диариен синдром-без болки в корема,</a:t>
            </a:r>
          </a:p>
          <a:p>
            <a:pPr eaLnBrk="1" hangingPunct="1">
              <a:lnSpc>
                <a:spcPct val="90000"/>
              </a:lnSpc>
              <a:buFont typeface="Wingdings" pitchFamily="2" charset="2"/>
              <a:buNone/>
              <a:defRPr/>
            </a:pPr>
            <a:r>
              <a:rPr lang="bg-BG" smtClean="0"/>
              <a:t>  “оризова вода”</a:t>
            </a:r>
          </a:p>
          <a:p>
            <a:pPr eaLnBrk="1" hangingPunct="1">
              <a:lnSpc>
                <a:spcPct val="90000"/>
              </a:lnSpc>
              <a:defRPr/>
            </a:pPr>
            <a:r>
              <a:rPr lang="bg-BG" smtClean="0"/>
              <a:t>Силна жажда</a:t>
            </a:r>
          </a:p>
          <a:p>
            <a:pPr eaLnBrk="1" hangingPunct="1">
              <a:lnSpc>
                <a:spcPct val="90000"/>
              </a:lnSpc>
              <a:defRPr/>
            </a:pPr>
            <a:r>
              <a:rPr lang="bg-BG" smtClean="0"/>
              <a:t>Сух, спечен език</a:t>
            </a:r>
          </a:p>
          <a:p>
            <a:pPr eaLnBrk="1" hangingPunct="1">
              <a:lnSpc>
                <a:spcPct val="90000"/>
              </a:lnSpc>
              <a:defRPr/>
            </a:pPr>
            <a:r>
              <a:rPr lang="bg-BG" smtClean="0"/>
              <a:t>Изострени черти</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bg-BG" smtClean="0"/>
              <a:t>Холера – клинична картина</a:t>
            </a:r>
          </a:p>
        </p:txBody>
      </p:sp>
      <p:sp>
        <p:nvSpPr>
          <p:cNvPr id="12291" name="Rectangle 3"/>
          <p:cNvSpPr>
            <a:spLocks noGrp="1" noChangeArrowheads="1"/>
          </p:cNvSpPr>
          <p:nvPr>
            <p:ph type="body" idx="1"/>
          </p:nvPr>
        </p:nvSpPr>
        <p:spPr>
          <a:xfrm>
            <a:off x="755650" y="1628775"/>
            <a:ext cx="7931150" cy="4497388"/>
          </a:xfrm>
        </p:spPr>
        <p:txBody>
          <a:bodyPr/>
          <a:lstStyle/>
          <a:p>
            <a:pPr eaLnBrk="1" hangingPunct="1">
              <a:lnSpc>
                <a:spcPct val="80000"/>
              </a:lnSpc>
              <a:defRPr/>
            </a:pPr>
            <a:r>
              <a:rPr lang="bg-BG" sz="2800" smtClean="0"/>
              <a:t>Дрезгав до афоничен глас</a:t>
            </a:r>
          </a:p>
          <a:p>
            <a:pPr eaLnBrk="1" hangingPunct="1">
              <a:lnSpc>
                <a:spcPct val="80000"/>
              </a:lnSpc>
              <a:defRPr/>
            </a:pPr>
            <a:r>
              <a:rPr lang="bg-BG" sz="2800" smtClean="0"/>
              <a:t>Халонирани очи</a:t>
            </a:r>
          </a:p>
          <a:p>
            <a:pPr eaLnBrk="1" hangingPunct="1">
              <a:lnSpc>
                <a:spcPct val="80000"/>
              </a:lnSpc>
              <a:defRPr/>
            </a:pPr>
            <a:r>
              <a:rPr lang="en-US" sz="2800" smtClean="0"/>
              <a:t>Facies cholerica s.Hyppocratica</a:t>
            </a:r>
          </a:p>
          <a:p>
            <a:pPr eaLnBrk="1" hangingPunct="1">
              <a:lnSpc>
                <a:spcPct val="80000"/>
              </a:lnSpc>
              <a:defRPr/>
            </a:pPr>
            <a:r>
              <a:rPr lang="bg-BG" sz="2800" smtClean="0"/>
              <a:t>Студена кожа и пот-холерен алгид-</a:t>
            </a:r>
            <a:r>
              <a:rPr lang="en-US" sz="2800" smtClean="0"/>
              <a:t>algius –</a:t>
            </a:r>
            <a:r>
              <a:rPr lang="bg-BG" sz="2800" smtClean="0"/>
              <a:t>студен хиповолемичен шок - дефицит на течности над 10% - хипотермия - 35-34гр</a:t>
            </a:r>
          </a:p>
          <a:p>
            <a:pPr eaLnBrk="1" hangingPunct="1">
              <a:lnSpc>
                <a:spcPct val="80000"/>
              </a:lnSpc>
              <a:defRPr/>
            </a:pPr>
            <a:r>
              <a:rPr lang="bg-BG" sz="2800" smtClean="0"/>
              <a:t>Акроцианоза</a:t>
            </a:r>
          </a:p>
          <a:p>
            <a:pPr eaLnBrk="1" hangingPunct="1">
              <a:lnSpc>
                <a:spcPct val="80000"/>
              </a:lnSpc>
              <a:defRPr/>
            </a:pPr>
            <a:r>
              <a:rPr lang="bg-BG" sz="2800" smtClean="0"/>
              <a:t>Филиформен пулс</a:t>
            </a:r>
          </a:p>
          <a:p>
            <a:pPr eaLnBrk="1" hangingPunct="1">
              <a:lnSpc>
                <a:spcPct val="80000"/>
              </a:lnSpc>
              <a:defRPr/>
            </a:pPr>
            <a:r>
              <a:rPr lang="bg-BG" sz="2800" smtClean="0"/>
              <a:t>Ниско АКН, ниско ЦВН</a:t>
            </a:r>
          </a:p>
          <a:p>
            <a:pPr eaLnBrk="1" hangingPunct="1">
              <a:lnSpc>
                <a:spcPct val="80000"/>
              </a:lnSpc>
              <a:defRPr/>
            </a:pPr>
            <a:r>
              <a:rPr lang="bg-BG" sz="2800" smtClean="0"/>
              <a:t>Намалена диуреза до олигурия и анурия,асфиксия</a:t>
            </a:r>
            <a:endParaRPr lang="en-US" sz="2800" smtClean="0"/>
          </a:p>
          <a:p>
            <a:pPr eaLnBrk="1" hangingPunct="1">
              <a:lnSpc>
                <a:spcPct val="80000"/>
              </a:lnSpc>
              <a:defRPr/>
            </a:pPr>
            <a:endParaRPr lang="bg-BG" sz="280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4578" name="Picture 2" descr="Човек с тежка дехидратация от холера, причиняваща хлътнали очи и сбръчкана кожа."/>
          <p:cNvPicPr>
            <a:picLocks noChangeAspect="1" noChangeArrowheads="1"/>
          </p:cNvPicPr>
          <p:nvPr/>
        </p:nvPicPr>
        <p:blipFill>
          <a:blip r:embed="rId2"/>
          <a:srcRect/>
          <a:stretch>
            <a:fillRect/>
          </a:stretch>
        </p:blipFill>
        <p:spPr bwMode="auto">
          <a:xfrm>
            <a:off x="1835150" y="1268413"/>
            <a:ext cx="5976938" cy="403225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5602" name="Picture 2" descr="Резултат с изображение за холера"/>
          <p:cNvPicPr>
            <a:picLocks noChangeAspect="1" noChangeArrowheads="1"/>
          </p:cNvPicPr>
          <p:nvPr/>
        </p:nvPicPr>
        <p:blipFill>
          <a:blip r:embed="rId2"/>
          <a:srcRect/>
          <a:stretch>
            <a:fillRect/>
          </a:stretch>
        </p:blipFill>
        <p:spPr bwMode="auto">
          <a:xfrm>
            <a:off x="2143125" y="1857375"/>
            <a:ext cx="4929188" cy="33575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9185</TotalTime>
  <Words>4434</Words>
  <Application>Microsoft Office PowerPoint</Application>
  <PresentationFormat>On-screen Show (4:3)</PresentationFormat>
  <Paragraphs>798</Paragraphs>
  <Slides>144</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144</vt:i4>
      </vt:variant>
    </vt:vector>
  </HeadingPairs>
  <TitlesOfParts>
    <vt:vector size="153" baseType="lpstr">
      <vt:lpstr>Arial Unicode MS</vt:lpstr>
      <vt:lpstr>Arial</vt:lpstr>
      <vt:lpstr>Arial Black</vt:lpstr>
      <vt:lpstr>Calibri</vt:lpstr>
      <vt:lpstr>Garamond</vt:lpstr>
      <vt:lpstr>Times New Roman</vt:lpstr>
      <vt:lpstr>Wingdings</vt:lpstr>
      <vt:lpstr>Default Design</vt:lpstr>
      <vt:lpstr>2_Edge</vt:lpstr>
      <vt:lpstr>PowerPoint Presentation</vt:lpstr>
      <vt:lpstr>ВЪВЕДЕНИЕ</vt:lpstr>
      <vt:lpstr>ВЪВЕДЕНИЕ</vt:lpstr>
      <vt:lpstr>ВЪВЕДЕНИЕ</vt:lpstr>
      <vt:lpstr>ВЪВЕДЕНИЕ</vt:lpstr>
      <vt:lpstr>ВЪВЕДЕНИЕ </vt:lpstr>
      <vt:lpstr>КОРЕМЕН ТИФ - определение</vt:lpstr>
      <vt:lpstr>КОРЕМЕН ТИФ</vt:lpstr>
      <vt:lpstr>КОРЕМЕН ТИФ</vt:lpstr>
      <vt:lpstr>КОРЕМЕН ТИФ</vt:lpstr>
      <vt:lpstr>КОРЕМЕН ТИФ- етиология</vt:lpstr>
      <vt:lpstr>PowerPoint Presentation</vt:lpstr>
      <vt:lpstr>КОРЕМЕН ТИФ-епидемиология</vt:lpstr>
      <vt:lpstr>КОРЕМЕН ТИФ-епидемиология</vt:lpstr>
      <vt:lpstr>КОРЕМЕН ТИФ- патогенеза</vt:lpstr>
      <vt:lpstr>КОРЕМЕН ТИФ- патогенеза</vt:lpstr>
      <vt:lpstr>КОРЕМЕН ТИФ- патология</vt:lpstr>
      <vt:lpstr>КОРЕМЕН ТИФ-  клинична картина</vt:lpstr>
      <vt:lpstr>КОРЕМЕН ТИФ-  клинична картина</vt:lpstr>
      <vt:lpstr>КОРЕМЕН ТИФ- клинична картина – съвременно протичане</vt:lpstr>
      <vt:lpstr>КОРЕМЕН ТИФ-усложнения</vt:lpstr>
      <vt:lpstr>КОРЕМЕН ТИФ- диагноза</vt:lpstr>
      <vt:lpstr>КОРЕМЕН ТИФ- диагноза</vt:lpstr>
      <vt:lpstr>КОРЕМЕН ТИФ- диф. диагноза</vt:lpstr>
      <vt:lpstr>САЛМОНЕЛОЗИ</vt:lpstr>
      <vt:lpstr>Салмонелози - определение</vt:lpstr>
      <vt:lpstr>Салмонелози - етиология</vt:lpstr>
      <vt:lpstr>Салмонелози - етиология</vt:lpstr>
      <vt:lpstr>PowerPoint Presentation</vt:lpstr>
      <vt:lpstr>PowerPoint Presentation</vt:lpstr>
      <vt:lpstr>Салмонелози- епидемиология</vt:lpstr>
      <vt:lpstr>Салмонелози- епидемиология</vt:lpstr>
      <vt:lpstr>Салмонелози - патогенеза</vt:lpstr>
      <vt:lpstr>Салмонелози - патогенеза</vt:lpstr>
      <vt:lpstr>Салмонелози - патогенеза</vt:lpstr>
      <vt:lpstr>Салмонелози - патогенеза</vt:lpstr>
      <vt:lpstr>Салмонелози - патогенеза</vt:lpstr>
      <vt:lpstr>Салмонелози- клинична картина</vt:lpstr>
      <vt:lpstr>Салмонелози- усложнения</vt:lpstr>
      <vt:lpstr>Салмонелози- усложнения</vt:lpstr>
      <vt:lpstr>Салмонелози- диагноза</vt:lpstr>
      <vt:lpstr>Салмонелози-диференциална диагноза</vt:lpstr>
      <vt:lpstr>Салмонелози- клинична картина</vt:lpstr>
      <vt:lpstr>Салмонелози- клинична картина</vt:lpstr>
      <vt:lpstr>ШИГЕЛОЗИ</vt:lpstr>
      <vt:lpstr>Шигелози - определение</vt:lpstr>
      <vt:lpstr>Шигелози - определение</vt:lpstr>
      <vt:lpstr>Шигелози - етиология</vt:lpstr>
      <vt:lpstr>Шигелози - етиология</vt:lpstr>
      <vt:lpstr>Шигелози - епидемиология</vt:lpstr>
      <vt:lpstr>Шигелози - патогенеза</vt:lpstr>
      <vt:lpstr>Шигелози - патогенеза</vt:lpstr>
      <vt:lpstr>Шигелози - имуногенеза</vt:lpstr>
      <vt:lpstr>Шигелози - патология</vt:lpstr>
      <vt:lpstr>Шигелози – клинична картина</vt:lpstr>
      <vt:lpstr>Шигелози – клинични форми</vt:lpstr>
      <vt:lpstr>Шигелози - усложнения</vt:lpstr>
      <vt:lpstr>Шигелози - диагноза</vt:lpstr>
      <vt:lpstr>Шигелози-диференциална диагноза</vt:lpstr>
      <vt:lpstr>КОЛИЕНТЕРИТИ</vt:lpstr>
      <vt:lpstr>Колиентерити - определение</vt:lpstr>
      <vt:lpstr>Колиентерити- етиология</vt:lpstr>
      <vt:lpstr>Колиентерити- етиология</vt:lpstr>
      <vt:lpstr>Колиентерити- етиология</vt:lpstr>
      <vt:lpstr>PowerPoint Presentation</vt:lpstr>
      <vt:lpstr>Колиентерити- епидемиология</vt:lpstr>
      <vt:lpstr>Колиентерити - патогенеза</vt:lpstr>
      <vt:lpstr>Колиентерити - патогенеза</vt:lpstr>
      <vt:lpstr>Колиентерити – клинична картина</vt:lpstr>
      <vt:lpstr>Колиентерити – клинична картина</vt:lpstr>
      <vt:lpstr>Колиентерити – клинична картина</vt:lpstr>
      <vt:lpstr>Колиентерити – клинична картина</vt:lpstr>
      <vt:lpstr>Колиентерити – клинична картина</vt:lpstr>
      <vt:lpstr>Колиентерити – клинична картина</vt:lpstr>
      <vt:lpstr>Колиентерити – диагноза</vt:lpstr>
      <vt:lpstr>Колиентерити –диференциална диагноза</vt:lpstr>
      <vt:lpstr>Х О Л Е Р А</vt:lpstr>
      <vt:lpstr>Холера - определение</vt:lpstr>
      <vt:lpstr>PowerPoint Presentation</vt:lpstr>
      <vt:lpstr>Холера - етиология</vt:lpstr>
      <vt:lpstr>PowerPoint Presentation</vt:lpstr>
      <vt:lpstr>PowerPoint Presentation</vt:lpstr>
      <vt:lpstr>PowerPoint Presentation</vt:lpstr>
      <vt:lpstr>Холера - етиология</vt:lpstr>
      <vt:lpstr>Холера - етиология</vt:lpstr>
      <vt:lpstr>Холера - етиология</vt:lpstr>
      <vt:lpstr>Холера - епидемиология</vt:lpstr>
      <vt:lpstr>PowerPoint Presentation</vt:lpstr>
      <vt:lpstr>PowerPoint Presentation</vt:lpstr>
      <vt:lpstr>PowerPoint Presentation</vt:lpstr>
      <vt:lpstr>PowerPoint Presentation</vt:lpstr>
      <vt:lpstr>PowerPoint Presentation</vt:lpstr>
      <vt:lpstr>Днес……………..</vt:lpstr>
      <vt:lpstr>Холера - патогенеза</vt:lpstr>
      <vt:lpstr>Холера - патогенеза</vt:lpstr>
      <vt:lpstr>Холера – клинична картина</vt:lpstr>
      <vt:lpstr>Холера – клинична картина</vt:lpstr>
      <vt:lpstr>PowerPoint Presentation</vt:lpstr>
      <vt:lpstr>PowerPoint Presentation</vt:lpstr>
      <vt:lpstr>PowerPoint Presentation</vt:lpstr>
      <vt:lpstr>PowerPoint Presentation</vt:lpstr>
      <vt:lpstr>Холера – клинична картина</vt:lpstr>
      <vt:lpstr>Холера – клинична картина</vt:lpstr>
      <vt:lpstr>Холера – клинична картина</vt:lpstr>
      <vt:lpstr>Холера – диагноза</vt:lpstr>
      <vt:lpstr>Холера – диференциална диагноза</vt:lpstr>
      <vt:lpstr>Неаглутинабилни холерни вибриони</vt:lpstr>
      <vt:lpstr>PowerPoint Presentation</vt:lpstr>
      <vt:lpstr>Неаглутинабилни холерни вибриони</vt:lpstr>
      <vt:lpstr>БОТУЛИЗЪМ</vt:lpstr>
      <vt:lpstr>Определение</vt:lpstr>
      <vt:lpstr>PowerPoint Presentation</vt:lpstr>
      <vt:lpstr>PowerPoint Presentation</vt:lpstr>
      <vt:lpstr>PowerPoint Presentation</vt:lpstr>
      <vt:lpstr>PowerPoint Presentation</vt:lpstr>
      <vt:lpstr>Етиология</vt:lpstr>
      <vt:lpstr>PowerPoint Presentation</vt:lpstr>
      <vt:lpstr>PowerPoint Presentation</vt:lpstr>
      <vt:lpstr>PowerPoint Presentation</vt:lpstr>
      <vt:lpstr>PowerPoint Presentation</vt:lpstr>
      <vt:lpstr>PowerPoint Presentation</vt:lpstr>
      <vt:lpstr>Етиология</vt:lpstr>
      <vt:lpstr>Епидемиология</vt:lpstr>
      <vt:lpstr>Епидемиология</vt:lpstr>
      <vt:lpstr>Патогенеза</vt:lpstr>
      <vt:lpstr>Патогенеза</vt:lpstr>
      <vt:lpstr>Имуногенеза</vt:lpstr>
      <vt:lpstr>Клинична картина</vt:lpstr>
      <vt:lpstr>Клинична картина</vt:lpstr>
      <vt:lpstr>PowerPoint Presentation</vt:lpstr>
      <vt:lpstr>PowerPoint Presentation</vt:lpstr>
      <vt:lpstr>Клинична картина</vt:lpstr>
      <vt:lpstr>Клинична картина</vt:lpstr>
      <vt:lpstr>Клинична картина</vt:lpstr>
      <vt:lpstr>Клинична картина</vt:lpstr>
      <vt:lpstr>Клинична картина</vt:lpstr>
      <vt:lpstr>Клинична картина</vt:lpstr>
      <vt:lpstr>Диагноза</vt:lpstr>
      <vt:lpstr>Диференциална диагноза</vt:lpstr>
      <vt:lpstr>Лечение</vt:lpstr>
      <vt:lpstr>Лечение</vt:lpstr>
      <vt:lpstr>Лечение</vt:lpstr>
      <vt:lpstr>Лечение</vt:lpstr>
      <vt:lpstr>Профилактика</vt:lpstr>
    </vt:vector>
  </TitlesOfParts>
  <Company>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Canev</dc:creator>
  <cp:lastModifiedBy>Tzanev-Home</cp:lastModifiedBy>
  <cp:revision>468</cp:revision>
  <dcterms:created xsi:type="dcterms:W3CDTF">2003-03-08T12:58:53Z</dcterms:created>
  <dcterms:modified xsi:type="dcterms:W3CDTF">2020-03-29T14:57:52Z</dcterms:modified>
</cp:coreProperties>
</file>