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34"/>
  </p:notesMasterIdLst>
  <p:handoutMasterIdLst>
    <p:handoutMasterId r:id="rId35"/>
  </p:handoutMasterIdLst>
  <p:sldIdLst>
    <p:sldId id="418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38" r:id="rId22"/>
    <p:sldId id="439" r:id="rId23"/>
    <p:sldId id="440" r:id="rId24"/>
    <p:sldId id="441" r:id="rId25"/>
    <p:sldId id="442" r:id="rId26"/>
    <p:sldId id="443" r:id="rId27"/>
    <p:sldId id="444" r:id="rId28"/>
    <p:sldId id="445" r:id="rId29"/>
    <p:sldId id="446" r:id="rId30"/>
    <p:sldId id="447" r:id="rId31"/>
    <p:sldId id="448" r:id="rId32"/>
    <p:sldId id="449" r:id="rId33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EFFC70"/>
    <a:srgbClr val="99FF66"/>
    <a:srgbClr val="FF5050"/>
    <a:srgbClr val="FAE2EC"/>
    <a:srgbClr val="CC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6166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13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r:id="rId4" imgW="4785480" imgH="4894560" progId="">
                  <p:embed/>
                </p:oleObj>
              </mc:Choice>
              <mc:Fallback>
                <p:oleObj r:id="rId4" imgW="4785480" imgH="489456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Лекция №</a:t>
            </a:r>
            <a:r>
              <a:rPr lang="en-US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3</a:t>
            </a:r>
            <a:endParaRPr lang="bg-BG" altLang="bg-BG" dirty="0" smtClean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Проф. Д-р Цеца Дойчинова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452927" y="2960688"/>
            <a:ext cx="771685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800" dirty="0">
                <a:solidFill>
                  <a:srgbClr val="C00000"/>
                </a:solidFill>
                <a:latin typeface="Arial Black" panose="020B0A04020102020204" pitchFamily="34" charset="0"/>
              </a:rPr>
              <a:t>Чревни инфекции – дехидратация – степени – клиника, хиповолемичен шок – лечение – патогенетично – i.v. </a:t>
            </a:r>
            <a:r>
              <a:rPr lang="ru-RU" altLang="bg-BG" sz="2800">
                <a:solidFill>
                  <a:srgbClr val="C00000"/>
                </a:solidFill>
                <a:latin typeface="Arial Black" panose="020B0A04020102020204" pitchFamily="34" charset="0"/>
              </a:rPr>
              <a:t>флуидотерапия, корекция нао йонограма, КАС.</a:t>
            </a:r>
            <a:endParaRPr lang="bg-BG" altLang="bg-BG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ПАТОГЕНЕТИЧНО ЛЕЧЕНИЕ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bg-BG" smtClean="0"/>
              <a:t>Едно увеличение на обема на извънклетъчното пространство 2 и повече пъти е все още съвместимо с живота, докато едно остро намаление на общата телесна вода с 20% е смъртоносно (</a:t>
            </a:r>
            <a:r>
              <a:rPr lang="en-US" smtClean="0"/>
              <a:t>Fekl</a:t>
            </a:r>
            <a:r>
              <a:rPr lang="bg-BG" smtClean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ПАТОГЕНЕТИЧНО ЛЕЧЕНИЕ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Причини за поява на дехидратация: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1/ загуба на вода и електролити с повръ-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    щане и диария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2/ загуби от висока температура и обилни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    изпотявания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3/ загуби от повишена перспирация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4/ недостатъчно приемане пер ос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5/ загуби от диуреза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600" smtClean="0"/>
              <a:t>6/ асцит, плеврални и др. изливи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7786687" cy="4856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Видове дехидратация: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1/ хипотонична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2/ изотонична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3/ хипертонична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Според клинични проучвания при чревни инфекции най-често се развива изотонична дехидратация(70%), в около 20% хипертонична и в 10% хипотонична дехидратация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600" u="sng" smtClean="0"/>
              <a:t>Изотонична дехидратация</a:t>
            </a:r>
            <a:r>
              <a:rPr lang="bg-BG" sz="2600" smtClean="0"/>
              <a:t>: недостиг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вода и соли при нормален плазмен ос-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молалитет; засяга главно извънклетъч-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ното пространство.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u="sng" smtClean="0"/>
              <a:t>Прояви</a:t>
            </a:r>
            <a:r>
              <a:rPr lang="bg-BG" sz="2600" smtClean="0"/>
              <a:t>: умора, апатия,забавени р-ции,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лека жажда, съзнание</a:t>
            </a:r>
            <a:r>
              <a:rPr lang="bg-BG" sz="2600" smtClean="0">
                <a:cs typeface="Arial" charset="0"/>
              </a:rPr>
              <a:t>↓ до кома, пулс↑,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cs typeface="Arial" charset="0"/>
              </a:rPr>
              <a:t>RR </a:t>
            </a:r>
            <a:r>
              <a:rPr lang="bg-BG" sz="2600" smtClean="0">
                <a:cs typeface="Arial" charset="0"/>
              </a:rPr>
              <a:t>↓,тургор ↓,меки булбуси,олигурия,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шок.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600" u="sng" smtClean="0"/>
              <a:t>Хипертонична дехидратация:</a:t>
            </a:r>
            <a:r>
              <a:rPr lang="bg-BG" sz="2600" smtClean="0"/>
              <a:t>недостиг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вода с покачен плазмен осмолалитет;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всички течностни пространства са нама-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лени- жадна ексикоза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u="sng" smtClean="0"/>
              <a:t>Прояви</a:t>
            </a:r>
            <a:r>
              <a:rPr lang="bg-BG" sz="2600" smtClean="0"/>
              <a:t>:жажда, апатия,слабост, обърква-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не, сомнолентност, халюцинации, кома,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сух и зачервен език,сухи лигавици,затруд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нено гълтане,</a:t>
            </a:r>
            <a:r>
              <a:rPr lang="en-US" sz="2600" smtClean="0"/>
              <a:t>t</a:t>
            </a:r>
            <a:r>
              <a:rPr lang="bg-BG" sz="2600" smtClean="0"/>
              <a:t>↑,олигурия с ↑отн.тегло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600" u="sng" smtClean="0"/>
              <a:t>Хипотонична дехидратация</a:t>
            </a:r>
            <a:r>
              <a:rPr lang="bg-BG" sz="2600" smtClean="0"/>
              <a:t>: недостиг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/>
              <a:t>NaCl</a:t>
            </a:r>
            <a:r>
              <a:rPr lang="bg-BG" sz="2600" smtClean="0"/>
              <a:t> с </a:t>
            </a:r>
            <a:r>
              <a:rPr lang="bg-BG" sz="2600" smtClean="0">
                <a:cs typeface="Arial" charset="0"/>
              </a:rPr>
              <a:t>↓ на плазмения осмолалитет;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извънклетъчното пространство е намале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но, а клетките са свръховоднени.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u="sng" smtClean="0">
                <a:cs typeface="Arial" charset="0"/>
              </a:rPr>
              <a:t>Прояви</a:t>
            </a:r>
            <a:r>
              <a:rPr lang="bg-BG" sz="2600" smtClean="0">
                <a:cs typeface="Arial" charset="0"/>
              </a:rPr>
              <a:t>: студена цианотична кожа, празни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вени, ортостатични нарушения, тургор ↓ 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булбуси меки, олигурия, топлинни гърчо-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ве, треска, няма жажда.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91512" cy="4352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u="sng" smtClean="0"/>
              <a:t>Степени на дехидратация:</a:t>
            </a:r>
            <a:endParaRPr lang="bg-BG" sz="2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b="1" smtClean="0"/>
              <a:t>І</a:t>
            </a:r>
            <a:r>
              <a:rPr lang="bg-BG" sz="2600" smtClean="0"/>
              <a:t>-ва степен- загуба на тегло до 5% от него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общо състояние запазено, сухи лигави-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ци, тургор запазен, стабилна хемодина-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мика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b="1" smtClean="0"/>
              <a:t>ІІ</a:t>
            </a:r>
            <a:r>
              <a:rPr lang="bg-BG" sz="2600" smtClean="0"/>
              <a:t>-ра степен- загуба на 10% от теглото,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много сухи лигавици, халонирани очи,на-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мален тургор, хлътнала фонтанела, ус-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b="1" smtClean="0"/>
              <a:t>  </a:t>
            </a:r>
            <a:r>
              <a:rPr lang="bg-BG" sz="2600" smtClean="0"/>
              <a:t>корен пулс, понижена АКН, ускорено дишане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b="1" smtClean="0"/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b="1" smtClean="0"/>
              <a:t>ІІІ- </a:t>
            </a:r>
            <a:r>
              <a:rPr lang="bg-BG" smtClean="0"/>
              <a:t>та степен – намаление над 10% от теглото, кома, много сухи лигавици,намален тургор, халонирани очи, силно ускорен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 </a:t>
            </a:r>
            <a:r>
              <a:rPr lang="en-US" smtClean="0"/>
              <a:t>  </a:t>
            </a:r>
            <a:r>
              <a:rPr lang="bg-BG" smtClean="0"/>
              <a:t>пулс, понижено АКН, учестено дишане.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По-правилно е степента на дехидратацията да се определя чрез измерване на теглото преди и след заболяването, но това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на практика е почти невъзможно.</a:t>
            </a:r>
            <a:endParaRPr lang="bg-BG" b="1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 </a:t>
            </a:r>
            <a:r>
              <a:rPr lang="bg-BG" smtClean="0"/>
              <a:t>Много важен клиничен признак за дехидратация е и намаляване на количеството на диурезата- олиго- до анурия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Дехидратация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Параклинични показатели при дехидратация: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1/ хемоконцентрация - </a:t>
            </a:r>
            <a:r>
              <a:rPr lang="en-US" smtClean="0"/>
              <a:t>Hb</a:t>
            </a:r>
            <a:r>
              <a:rPr lang="en-US" smtClean="0">
                <a:cs typeface="Arial" charset="0"/>
              </a:rPr>
              <a:t>↓, Ht ↓, Er↑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2/ </a:t>
            </a:r>
            <a:r>
              <a:rPr lang="bg-BG" smtClean="0">
                <a:cs typeface="Arial" charset="0"/>
              </a:rPr>
              <a:t>дизелектролитемия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3/ екстраренална азотемия- урея</a:t>
            </a:r>
            <a:r>
              <a:rPr lang="en-US" smtClean="0">
                <a:cs typeface="Arial" charset="0"/>
              </a:rPr>
              <a:t>↑</a:t>
            </a:r>
            <a:r>
              <a:rPr lang="bg-BG" smtClean="0">
                <a:cs typeface="Arial" charset="0"/>
              </a:rPr>
              <a:t>, креати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 нин </a:t>
            </a:r>
            <a:r>
              <a:rPr lang="en-US" smtClean="0">
                <a:cs typeface="Arial" charset="0"/>
              </a:rPr>
              <a:t>↑</a:t>
            </a:r>
            <a:endParaRPr lang="bg-BG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4/ промени в КАС – най-често ацидоза</a:t>
            </a:r>
            <a:endParaRPr lang="en-US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</a:t>
            </a:r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Какво лечение ще проведем зависи от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клиничната форма на заболяването,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преценена по тежестта на протичането.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По принцип лечението е етиологично,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патогенетично, симптоматично и диетолечение.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Цели на лечението: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1/ да покрие загубите при постъпване;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2/ да компенсира текущите загуби от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    повръщане и диария;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3/ да покрие </a:t>
            </a:r>
            <a:r>
              <a:rPr lang="en-US" smtClean="0"/>
              <a:t>persriratio insensibilis</a:t>
            </a:r>
            <a:r>
              <a:rPr lang="bg-BG" smtClean="0"/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4/ да покрие диурезата;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5/ да покрие всеки градус  </a:t>
            </a:r>
            <a:r>
              <a:rPr lang="en-US" smtClean="0"/>
              <a:t>t</a:t>
            </a:r>
            <a:r>
              <a:rPr lang="bg-BG" smtClean="0"/>
              <a:t>  над 38гр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6</a:t>
            </a:r>
            <a:r>
              <a:rPr lang="bg-BG" smtClean="0"/>
              <a:t>/ да покрие загубите и от дренажи, сонди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През първите 6 часа е добре да се набавят загубите до хоспитализацията.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Другите загуби се покриват различно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дълго време в зависимост от скоростта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на преодоляване на дехидратацията.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В началото 2/3 от необходимите течности </a:t>
            </a:r>
            <a:r>
              <a:rPr lang="en-US" smtClean="0"/>
              <a:t>e</a:t>
            </a:r>
            <a:r>
              <a:rPr lang="bg-BG" smtClean="0"/>
              <a:t> добре да си внасят венозно, а 1/3 </a:t>
            </a:r>
            <a:r>
              <a:rPr lang="en-US" smtClean="0"/>
              <a:t>per os</a:t>
            </a:r>
            <a:endParaRPr lang="bg-BG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 При започване на рехидратацията водносолевите р-ри да са 2/3 от общото количество и 1/3 глюкозни. На по-късен етап се изравняват по количества, след това се дава превес на глюкозните р-ри за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сметка на солевите и накрая се прекратява венозната реанимация.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   Поради затруднена преценка за коя степен на дехидратация става въпрос най-често се приема, че пациентът е с ІІ степен.Корекцията на терапията се прави въз основа на динамиката в лабораторните показатели, еволюцията в клиничното състояние-честота на повръщане и диария, поддържане на </a:t>
            </a:r>
            <a:r>
              <a:rPr lang="en-US" smtClean="0"/>
              <a:t>t</a:t>
            </a:r>
            <a:r>
              <a:rPr lang="bg-BG" smtClean="0"/>
              <a:t>, количество диуреза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Използвани рехидратационни разтвори: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 </a:t>
            </a:r>
            <a:r>
              <a:rPr lang="en-US" smtClean="0">
                <a:cs typeface="Arial" charset="0"/>
              </a:rPr>
              <a:t>Sol. Glucosae 5% -</a:t>
            </a:r>
            <a:r>
              <a:rPr lang="bg-BG" smtClean="0">
                <a:cs typeface="Arial" charset="0"/>
              </a:rPr>
              <a:t> изотоничен</a:t>
            </a:r>
            <a:endParaRPr lang="en-US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</a:t>
            </a:r>
            <a:r>
              <a:rPr lang="en-US" smtClean="0">
                <a:cs typeface="Arial" charset="0"/>
              </a:rPr>
              <a:t> Ser. Glucosae 5% -</a:t>
            </a:r>
            <a:r>
              <a:rPr lang="bg-BG" smtClean="0">
                <a:cs typeface="Arial" charset="0"/>
              </a:rPr>
              <a:t> съдържа и </a:t>
            </a:r>
            <a:r>
              <a:rPr lang="en-US" smtClean="0">
                <a:cs typeface="Arial" charset="0"/>
              </a:rPr>
              <a:t>Ringer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</a:t>
            </a:r>
            <a:r>
              <a:rPr lang="en-US" smtClean="0">
                <a:cs typeface="Arial" charset="0"/>
              </a:rPr>
              <a:t> Ser. Phisiologicum-</a:t>
            </a:r>
            <a:r>
              <a:rPr lang="bg-BG" smtClean="0">
                <a:cs typeface="Arial" charset="0"/>
              </a:rPr>
              <a:t> съдържа </a:t>
            </a:r>
            <a:r>
              <a:rPr lang="en-US" smtClean="0">
                <a:cs typeface="Arial" charset="0"/>
              </a:rPr>
              <a:t>NaCl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</a:t>
            </a:r>
            <a:r>
              <a:rPr lang="en-US" smtClean="0">
                <a:cs typeface="Arial" charset="0"/>
              </a:rPr>
              <a:t> Sol. Ringeri- </a:t>
            </a:r>
            <a:r>
              <a:rPr lang="bg-BG" smtClean="0">
                <a:cs typeface="Arial" charset="0"/>
              </a:rPr>
              <a:t>съдържа 4 </a:t>
            </a:r>
            <a:r>
              <a:rPr lang="en-US" smtClean="0">
                <a:cs typeface="Arial" charset="0"/>
              </a:rPr>
              <a:t>mmol/l K</a:t>
            </a:r>
            <a:endParaRPr lang="bg-BG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 </a:t>
            </a:r>
            <a:r>
              <a:rPr lang="en-US" smtClean="0">
                <a:cs typeface="Arial" charset="0"/>
              </a:rPr>
              <a:t>Sol. Hartman- </a:t>
            </a:r>
            <a:r>
              <a:rPr lang="bg-BG" smtClean="0">
                <a:cs typeface="Arial" charset="0"/>
              </a:rPr>
              <a:t>съдържа</a:t>
            </a:r>
            <a:r>
              <a:rPr lang="en-US" smtClean="0">
                <a:cs typeface="Arial" charset="0"/>
              </a:rPr>
              <a:t> 5 mmol/l K</a:t>
            </a:r>
            <a:endParaRPr lang="bg-BG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</a:t>
            </a:r>
            <a:r>
              <a:rPr lang="en-US" smtClean="0">
                <a:cs typeface="Arial" charset="0"/>
              </a:rPr>
              <a:t> Sol. Darow- </a:t>
            </a:r>
            <a:r>
              <a:rPr lang="bg-BG" smtClean="0">
                <a:cs typeface="Arial" charset="0"/>
              </a:rPr>
              <a:t>съдържа</a:t>
            </a:r>
            <a:r>
              <a:rPr lang="en-US" smtClean="0">
                <a:cs typeface="Arial" charset="0"/>
              </a:rPr>
              <a:t> 35 mmol/l K</a:t>
            </a:r>
            <a:endParaRPr lang="bg-BG" smtClean="0"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156575" cy="46688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Корекция на ацидозата – по формулата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на Аструп: ВЕ х кг х 0,3. Използва се 8,4%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р-р на </a:t>
            </a:r>
            <a:r>
              <a:rPr lang="en-US" sz="2600" smtClean="0"/>
              <a:t>NaHCO</a:t>
            </a:r>
            <a:r>
              <a:rPr lang="bg-BG" sz="2600" baseline="-25000" smtClean="0"/>
              <a:t>4</a:t>
            </a:r>
            <a:r>
              <a:rPr lang="en-US" sz="2600" smtClean="0"/>
              <a:t>,</a:t>
            </a:r>
            <a:r>
              <a:rPr lang="bg-BG" sz="2600" smtClean="0"/>
              <a:t> разреден 1:3 с глюкозен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р-р и приготвен </a:t>
            </a:r>
            <a:r>
              <a:rPr lang="en-US" sz="2600" smtClean="0"/>
              <a:t>ex tempore</a:t>
            </a:r>
            <a:r>
              <a:rPr lang="bg-BG" sz="2600" smtClean="0"/>
              <a:t>, прелива се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бърза капка.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Корекция на хипокалиемията (до какво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води тя?)- с р-р на</a:t>
            </a:r>
            <a:r>
              <a:rPr lang="en-US" sz="2600" smtClean="0"/>
              <a:t> </a:t>
            </a:r>
            <a:r>
              <a:rPr lang="bg-BG" sz="2600" smtClean="0"/>
              <a:t>15%</a:t>
            </a:r>
            <a:r>
              <a:rPr lang="en-US" sz="2600" smtClean="0"/>
              <a:t>KCl- </a:t>
            </a:r>
            <a:r>
              <a:rPr lang="bg-BG" sz="2600" smtClean="0"/>
              <a:t>х 2 мекв/кг т-това са дневните нужди; толкова са и на </a:t>
            </a:r>
            <a:r>
              <a:rPr lang="en-US" sz="2600" smtClean="0"/>
              <a:t>Na</a:t>
            </a:r>
            <a:endParaRPr lang="bg-BG" sz="26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 Как се прилага р-р на К?- бавно венозно,при наличие на диуреза. Какво става ако се приложи струйно и при анурия?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497887" cy="42084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u="sng" smtClean="0"/>
              <a:t>Особености в кърмаческа и ранна детска възраст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По-бързо настъпва дехидратация-защо?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Дневни нужди според възрастта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За текущи загуби-по 30мл/кг 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За всеки градус над 38гр х 10мл/кг 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За перспирацио и диуреза х 30мл/кг 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Приема се ІІ степен дехидратация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 на дехидратацията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075612" cy="44259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bg-BG" sz="2600" smtClean="0"/>
              <a:t>Може ли да се наблюдава хиперхидрата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bg-BG" sz="2600" smtClean="0"/>
              <a:t>ция при инф.болести ? – ДА</a:t>
            </a:r>
          </a:p>
          <a:p>
            <a:pPr marL="609600" indent="-609600" eaLnBrk="1" hangingPunct="1">
              <a:buFontTx/>
              <a:buNone/>
            </a:pPr>
            <a:r>
              <a:rPr lang="bg-BG" sz="2600" smtClean="0"/>
              <a:t>1. При неправилно проведена рехидрата</a:t>
            </a:r>
          </a:p>
          <a:p>
            <a:pPr marL="609600" indent="-609600" eaLnBrk="1" hangingPunct="1">
              <a:buFontTx/>
              <a:buNone/>
            </a:pPr>
            <a:r>
              <a:rPr lang="bg-BG" sz="2600" smtClean="0"/>
              <a:t>    ция</a:t>
            </a:r>
          </a:p>
          <a:p>
            <a:pPr marL="609600" indent="-609600" eaLnBrk="1" hangingPunct="1">
              <a:buFontTx/>
              <a:buNone/>
            </a:pPr>
            <a:r>
              <a:rPr lang="bg-BG" sz="2600" smtClean="0"/>
              <a:t>2. При ОБН в хода на инф.заболяване-</a:t>
            </a:r>
          </a:p>
          <a:p>
            <a:pPr marL="609600" indent="-609600" eaLnBrk="1" hangingPunct="1">
              <a:buFontTx/>
              <a:buNone/>
            </a:pPr>
            <a:r>
              <a:rPr lang="bg-BG" sz="2600" smtClean="0"/>
              <a:t>    лептоспирози, ХТБС</a:t>
            </a:r>
          </a:p>
          <a:p>
            <a:pPr marL="609600" indent="-609600" eaLnBrk="1" hangingPunct="1">
              <a:buFontTx/>
              <a:buNone/>
            </a:pPr>
            <a:r>
              <a:rPr lang="bg-BG" sz="2600" smtClean="0"/>
              <a:t>3. При нарушена обмяна при ОВХ</a:t>
            </a:r>
          </a:p>
          <a:p>
            <a:pPr marL="609600" indent="-609600" eaLnBrk="1" hangingPunct="1">
              <a:buFontTx/>
              <a:buNone/>
            </a:pPr>
            <a:r>
              <a:rPr lang="bg-BG" sz="2600" smtClean="0"/>
              <a:t>Поведение: спиране на вливанията, диу-ретици, биопродукти, ГКС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ПАТОГЕНЕТИЧНО ЛЕЧЕНИЕ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При тежки форми на чревните инфекции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се прилагат  още ГКС в кратки курсове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и биопродукти.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При развитие на ОБН –бързодействащи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диуретици, стриктно регулиране на вна-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сяните течности, изключване на протеи-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ните и мастите от диетата, извънбъбреч-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600" smtClean="0"/>
              <a:t>но очистване.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smtClean="0"/>
              <a:t>Ако заболяването е в тежка форма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   лечението е комплексно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При средно-тежка форма на протичане-   може да се проведе патогенетично,   симптоматично и диетолечение</a:t>
            </a:r>
          </a:p>
          <a:p>
            <a:pPr eaLnBrk="1" hangingPunct="1">
              <a:lnSpc>
                <a:spcPct val="90000"/>
              </a:lnSpc>
            </a:pPr>
            <a:r>
              <a:rPr lang="bg-BG" smtClean="0"/>
              <a:t>При леките форми достатъчно може да се окаже само симптоматично и диетолечение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400" smtClean="0"/>
              <a:t>Симптоматично и диетолечение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u="sng" smtClean="0"/>
              <a:t>Симптоматично:</a:t>
            </a:r>
            <a:r>
              <a:rPr lang="bg-BG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mtClean="0">
                <a:ea typeface="Arial Unicode MS" pitchFamily="34" charset="-128"/>
                <a:cs typeface="Arial Unicode MS" pitchFamily="34" charset="-128"/>
              </a:rPr>
              <a:t> антипиретици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mtClean="0">
                <a:ea typeface="Arial Unicode MS" pitchFamily="34" charset="-128"/>
                <a:cs typeface="Arial Unicode MS" pitchFamily="34" charset="-128"/>
              </a:rPr>
              <a:t> спазмолитици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mtClean="0">
                <a:ea typeface="Arial Unicode MS" pitchFamily="34" charset="-128"/>
                <a:cs typeface="Arial Unicode MS" pitchFamily="34" charset="-128"/>
              </a:rPr>
              <a:t> болкоуспокояващи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mtClean="0">
                <a:ea typeface="Arial Unicode MS" pitchFamily="34" charset="-128"/>
                <a:cs typeface="Arial Unicode MS" pitchFamily="34" charset="-128"/>
              </a:rPr>
              <a:t> адстрингентни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mtClean="0">
                <a:ea typeface="Arial Unicode MS" pitchFamily="34" charset="-128"/>
                <a:cs typeface="Arial Unicode MS" pitchFamily="34" charset="-128"/>
              </a:rPr>
              <a:t> витамини – особено от гр.В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u="sng" smtClean="0">
                <a:ea typeface="Arial Unicode MS" pitchFamily="34" charset="-128"/>
                <a:cs typeface="Arial Unicode MS" pitchFamily="34" charset="-128"/>
              </a:rPr>
              <a:t>Диетолечение</a:t>
            </a:r>
            <a:r>
              <a:rPr lang="bg-BG" smtClean="0">
                <a:ea typeface="Arial Unicode MS" pitchFamily="34" charset="-128"/>
                <a:cs typeface="Arial Unicode MS" pitchFamily="34" charset="-128"/>
              </a:rPr>
              <a:t> – диета №4 по Певзнер</a:t>
            </a:r>
          </a:p>
          <a:p>
            <a:pPr eaLnBrk="1" hangingPunct="1">
              <a:buFont typeface="Wingdings" pitchFamily="2" charset="2"/>
              <a:buNone/>
            </a:pPr>
            <a:endParaRPr lang="bg-BG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bg-BG" smtClean="0"/>
          </a:p>
        </p:txBody>
      </p:sp>
      <p:pic>
        <p:nvPicPr>
          <p:cNvPr id="33795" name="Picture 2" descr="C:\Users\Staff\Desktop\Мои снимки\viber snimki 07.2019\image-0-02-04-e484f373cb5630db30e45654b9d1fd1cd89d41f51524ab5a15d16b653b15adfb-V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67038" y="1752600"/>
            <a:ext cx="3200400" cy="42672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ЕТИОЛОТИЧНО ЛЕЧЕНИЕ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 Целта на етиологичното лечение е неутрализирането на причинителя. Това се постига с антибиотици, химиотерапвтици,сулфонамиди, квинолони.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Най-добрия вариант е етиологичното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лечение да започне след изолиране на причинителя и съответната АБ – грама.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ЕТИОЛОТИЧНО ЛЕЧЕНИЕ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779588"/>
            <a:ext cx="7780338" cy="4240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2600" smtClean="0"/>
              <a:t>На практика това е трудно и понякога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  рисковано, защото изолирането на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  причинителя понякога отнема 3-4 дни,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  а това изчакване може да се окаже фатално за болния.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smtClean="0"/>
              <a:t>Поради това при нужда се започва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  емпирична терапия, която може да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smtClean="0"/>
              <a:t>    бъде коригирана след изолиране на причинителя и при неповлияване на клиничното протичане от започнатото лечение.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ЕТИОЛОТИЧНО ЛЕЧЕНИЕ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7859712" cy="45688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●</a:t>
            </a:r>
            <a:r>
              <a:rPr lang="bg-BG" smtClean="0"/>
              <a:t> Група на аминогликозиди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1/ гентамицин – 3-5 мг/кг 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2/ амикацин – 10-15мг/кг 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3/ тобрамицин – 3-5мг/кг 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● група цефалоспорини ІІІ генерация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1/ цефтриаксон – 100мг/кг 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2/ цефтазидим  - 50мг/кг т</a:t>
            </a:r>
          </a:p>
          <a:p>
            <a:pPr eaLnBrk="1" hangingPunct="1">
              <a:buFont typeface="Wingdings" pitchFamily="2" charset="2"/>
              <a:buNone/>
            </a:pPr>
            <a:endParaRPr lang="bg-BG" smtClean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ЕТИОЛОТИЧНО ЛЕЧЕНИЕ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● Сулфонамиди – </a:t>
            </a:r>
            <a:r>
              <a:rPr lang="en-US" sz="2600" smtClean="0">
                <a:cs typeface="Arial" charset="0"/>
              </a:rPr>
              <a:t>Sulfamethoxazol/Trime-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cs typeface="Arial" charset="0"/>
              </a:rPr>
              <a:t>   thoprime – Cotrimoxazol- Biseptol, Sep-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cs typeface="Arial" charset="0"/>
              </a:rPr>
              <a:t>   trin</a:t>
            </a:r>
            <a:r>
              <a:rPr lang="bg-BG" sz="2600" smtClean="0">
                <a:cs typeface="Arial" charset="0"/>
              </a:rPr>
              <a:t> – 2х2 т от 480мг или 240мг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● Флуорохинолони-т.е хинолони ІІІ ред-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   </a:t>
            </a:r>
            <a:r>
              <a:rPr lang="en-US" sz="2600" smtClean="0">
                <a:cs typeface="Arial" charset="0"/>
              </a:rPr>
              <a:t>Ciprofloxacin – 2</a:t>
            </a:r>
            <a:r>
              <a:rPr lang="bg-BG" sz="2600" smtClean="0">
                <a:cs typeface="Arial" charset="0"/>
              </a:rPr>
              <a:t>х 500мг дн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● Оксихинолони – </a:t>
            </a:r>
            <a:r>
              <a:rPr lang="en-US" sz="2600" smtClean="0">
                <a:cs typeface="Arial" charset="0"/>
              </a:rPr>
              <a:t>Dysenterol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●</a:t>
            </a:r>
            <a:r>
              <a:rPr lang="en-US" sz="2600" smtClean="0">
                <a:cs typeface="Arial" charset="0"/>
              </a:rPr>
              <a:t> </a:t>
            </a:r>
            <a:r>
              <a:rPr lang="bg-BG" sz="2600" smtClean="0">
                <a:cs typeface="Arial" charset="0"/>
              </a:rPr>
              <a:t>При някои щамове салмонели- </a:t>
            </a:r>
            <a:r>
              <a:rPr lang="en-US" sz="2600" smtClean="0">
                <a:cs typeface="Arial" charset="0"/>
              </a:rPr>
              <a:t>Ampici-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600" smtClean="0">
                <a:cs typeface="Arial" charset="0"/>
              </a:rPr>
              <a:t>   llin – 100</a:t>
            </a:r>
            <a:r>
              <a:rPr lang="bg-BG" sz="2600" smtClean="0">
                <a:cs typeface="Arial" charset="0"/>
              </a:rPr>
              <a:t> мг/кг т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● </a:t>
            </a:r>
            <a:r>
              <a:rPr lang="en-US" sz="2600" smtClean="0">
                <a:cs typeface="Arial" charset="0"/>
              </a:rPr>
              <a:t>Tetraciclin </a:t>
            </a:r>
            <a:r>
              <a:rPr lang="bg-BG" sz="2600" smtClean="0">
                <a:cs typeface="Arial" charset="0"/>
              </a:rPr>
              <a:t>х 2г дн при холера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bg-BG" sz="2600" smtClean="0">
                <a:cs typeface="Arial" charset="0"/>
              </a:rPr>
              <a:t>    </a:t>
            </a:r>
            <a:endParaRPr lang="en-US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bg-BG" sz="2600" smtClean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ПАТОГЕНЕТИЧНО ЛЕЧЕНИЕ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Цел на патогенетичното лечение е възстановяване на нарушената хомеостаза на организма в резултат на интоксикацията и дехидратацията, получени в хода на патогенетичния механизъм на чревните инфекции.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ПАТОГЕНЕТИЧНО ЛЕЧЕНИЕ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</a:t>
            </a:r>
            <a:r>
              <a:rPr lang="bg-BG" smtClean="0"/>
              <a:t>При чревните инфекции много често се наблюдават нарушения на водно-електролитния баланс, които се проявяват като дехидратация и хипоелектролитемия и по-рядко като хиперхидратация и хиперелектролитемия.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9182</TotalTime>
  <Words>1371</Words>
  <Application>Microsoft Office PowerPoint</Application>
  <PresentationFormat>On-screen Show (4:3)</PresentationFormat>
  <Paragraphs>197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  <vt:lpstr>ЛЕЧЕНИЕ</vt:lpstr>
      <vt:lpstr>ЛЕЧЕНИЕ</vt:lpstr>
      <vt:lpstr>ЕТИОЛОТИЧНО ЛЕЧЕНИЕ</vt:lpstr>
      <vt:lpstr>ЕТИОЛОТИЧНО ЛЕЧЕНИЕ</vt:lpstr>
      <vt:lpstr>ЕТИОЛОТИЧНО ЛЕЧЕНИЕ</vt:lpstr>
      <vt:lpstr>ЕТИОЛОТИЧНО ЛЕЧЕНИЕ</vt:lpstr>
      <vt:lpstr>ПАТОГЕНЕТИЧНО ЛЕЧЕНИЕ</vt:lpstr>
      <vt:lpstr>ПАТОГЕНЕТИЧНО ЛЕЧЕНИЕ</vt:lpstr>
      <vt:lpstr>ПАТОГЕНЕТИЧНО ЛЕЧЕНИЕ</vt:lpstr>
      <vt:lpstr>ПАТОГЕНЕТИЧНО ЛЕЧЕНИЕ</vt:lpstr>
      <vt:lpstr>Дехидратация</vt:lpstr>
      <vt:lpstr>Дехидратация</vt:lpstr>
      <vt:lpstr>Дехидратация </vt:lpstr>
      <vt:lpstr>Дехидратация</vt:lpstr>
      <vt:lpstr>Дехидратация</vt:lpstr>
      <vt:lpstr>Дехидратация</vt:lpstr>
      <vt:lpstr>Дехидратация</vt:lpstr>
      <vt:lpstr>Дехидратация</vt:lpstr>
      <vt:lpstr>Лечение на дехидратацията</vt:lpstr>
      <vt:lpstr>Лечение на дехидратацията</vt:lpstr>
      <vt:lpstr>Лечение на дехидратацията</vt:lpstr>
      <vt:lpstr>Лечение на дехидратацията</vt:lpstr>
      <vt:lpstr>Лечение на дехидратацията</vt:lpstr>
      <vt:lpstr>Лечение на дехидратацията</vt:lpstr>
      <vt:lpstr>Лечение на дехидратацията</vt:lpstr>
      <vt:lpstr>Лечение на дехидратацията</vt:lpstr>
      <vt:lpstr>Лечение на дехидратацията</vt:lpstr>
      <vt:lpstr>ПАТОГЕНЕТИЧНО ЛЕЧЕНИЕ</vt:lpstr>
      <vt:lpstr>Симптоматично и диетолечение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469</cp:revision>
  <dcterms:created xsi:type="dcterms:W3CDTF">2003-03-08T12:58:53Z</dcterms:created>
  <dcterms:modified xsi:type="dcterms:W3CDTF">2020-03-29T14:58:24Z</dcterms:modified>
</cp:coreProperties>
</file>