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0" r:id="rId1"/>
    <p:sldMasterId id="2147484023" r:id="rId2"/>
  </p:sldMasterIdLst>
  <p:notesMasterIdLst>
    <p:notesMasterId r:id="rId34"/>
  </p:notesMasterIdLst>
  <p:handoutMasterIdLst>
    <p:handoutMasterId r:id="rId35"/>
  </p:handoutMasterIdLst>
  <p:sldIdLst>
    <p:sldId id="418" r:id="rId3"/>
    <p:sldId id="420" r:id="rId4"/>
    <p:sldId id="421" r:id="rId5"/>
    <p:sldId id="422" r:id="rId6"/>
    <p:sldId id="423" r:id="rId7"/>
    <p:sldId id="424" r:id="rId8"/>
    <p:sldId id="425" r:id="rId9"/>
    <p:sldId id="426" r:id="rId10"/>
    <p:sldId id="427" r:id="rId11"/>
    <p:sldId id="428" r:id="rId12"/>
    <p:sldId id="429" r:id="rId13"/>
    <p:sldId id="430" r:id="rId14"/>
    <p:sldId id="431" r:id="rId15"/>
    <p:sldId id="432" r:id="rId16"/>
    <p:sldId id="433" r:id="rId17"/>
    <p:sldId id="434" r:id="rId18"/>
    <p:sldId id="435" r:id="rId19"/>
    <p:sldId id="436" r:id="rId20"/>
    <p:sldId id="437" r:id="rId21"/>
    <p:sldId id="438" r:id="rId22"/>
    <p:sldId id="439" r:id="rId23"/>
    <p:sldId id="440" r:id="rId24"/>
    <p:sldId id="441" r:id="rId25"/>
    <p:sldId id="442" r:id="rId26"/>
    <p:sldId id="443" r:id="rId27"/>
    <p:sldId id="444" r:id="rId28"/>
    <p:sldId id="445" r:id="rId29"/>
    <p:sldId id="446" r:id="rId30"/>
    <p:sldId id="447" r:id="rId31"/>
    <p:sldId id="448" r:id="rId32"/>
    <p:sldId id="449" r:id="rId33"/>
  </p:sldIdLst>
  <p:sldSz cx="9144000" cy="6858000" type="screen4x3"/>
  <p:notesSz cx="7099300" cy="10234613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FF"/>
    <a:srgbClr val="EFFC70"/>
    <a:srgbClr val="99FF66"/>
    <a:srgbClr val="FF5050"/>
    <a:srgbClr val="FAE2EC"/>
    <a:srgbClr val="CC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708" autoAdjust="0"/>
  </p:normalViewPr>
  <p:slideViewPr>
    <p:cSldViewPr snapToGrid="0">
      <p:cViewPr varScale="1">
        <p:scale>
          <a:sx n="105" d="100"/>
          <a:sy n="105" d="100"/>
        </p:scale>
        <p:origin x="93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4032" y="-11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A99C722-40CE-4F8A-8266-6F14B1AB6F6E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961668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noProof="0" smtClean="0"/>
              <a:t>Click to edit Master text styles</a:t>
            </a:r>
          </a:p>
          <a:p>
            <a:pPr lvl="1"/>
            <a:r>
              <a:rPr lang="bg-BG" altLang="bg-BG" noProof="0" smtClean="0"/>
              <a:t>Second level</a:t>
            </a:r>
          </a:p>
          <a:p>
            <a:pPr lvl="2"/>
            <a:r>
              <a:rPr lang="bg-BG" altLang="bg-BG" noProof="0" smtClean="0"/>
              <a:t>Third level</a:t>
            </a:r>
          </a:p>
          <a:p>
            <a:pPr lvl="3"/>
            <a:r>
              <a:rPr lang="bg-BG" altLang="bg-BG" noProof="0" smtClean="0"/>
              <a:t>Fourth level</a:t>
            </a:r>
          </a:p>
          <a:p>
            <a:pPr lvl="4"/>
            <a:r>
              <a:rPr lang="bg-BG" altLang="bg-BG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E410D28-5B60-4FE7-BAE5-C4ADB6AB32B3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413915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D97A1E8-CF6E-4D65-84FB-05332DF6D4A5}" type="slidenum">
              <a:rPr lang="bg-BG" altLang="bg-BG" sz="1300">
                <a:latin typeface="Arial" panose="020B0604020202020204" pitchFamily="34" charset="0"/>
              </a:rPr>
              <a:pPr algn="r" eaLnBrk="1" hangingPunct="1"/>
              <a:t>1</a:t>
            </a:fld>
            <a:endParaRPr lang="bg-BG" altLang="bg-BG" sz="13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53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78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838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bg-BG" altLang="en-US" noProof="0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bg-BG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B4CBD-D7E6-4BEB-9DF2-639065E7A3F8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28883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2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44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6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683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38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54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14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  <a:cs typeface="+mn-cs"/>
              </a:defRPr>
            </a:lvl1pPr>
          </a:lstStyle>
          <a:p>
            <a:pPr>
              <a:defRPr/>
            </a:pPr>
            <a:fld id="{417D9679-1AFE-4839-AE6B-975E7CEDD4B0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5"/>
          <p:cNvSpPr>
            <a:spLocks noChangeShapeType="1"/>
          </p:cNvSpPr>
          <p:nvPr/>
        </p:nvSpPr>
        <p:spPr bwMode="auto">
          <a:xfrm>
            <a:off x="2581275" y="901700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527050" y="350838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r:id="rId4" imgW="4785480" imgH="4894560" progId="">
                  <p:embed/>
                </p:oleObj>
              </mc:Choice>
              <mc:Fallback>
                <p:oleObj r:id="rId4" imgW="4785480" imgH="489456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50838"/>
                        <a:ext cx="862013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anose="020B0A040201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anose="020B0A04020102020204" pitchFamily="34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142875"/>
            <a:ext cx="91440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МЕДИЦИНСКИ УНИВЕРСИТЕТ </a:t>
            </a:r>
            <a:r>
              <a:rPr lang="bg-BG" altLang="en-US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–</a:t>
            </a:r>
            <a:r>
              <a:rPr lang="bg-BG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endParaRPr lang="bg-BG" altLang="en-US" sz="2400" b="1" dirty="0" smtClean="0">
              <a:solidFill>
                <a:schemeClr val="accent2"/>
              </a:solidFill>
              <a:cs typeface="+mn-cs"/>
            </a:endParaRPr>
          </a:p>
          <a:p>
            <a:pPr algn="ctr">
              <a:defRPr/>
            </a:pPr>
            <a:r>
              <a:rPr lang="bg-BG" altLang="en-US" sz="2000" b="1" dirty="0" smtClean="0">
                <a:solidFill>
                  <a:schemeClr val="accent2"/>
                </a:solidFill>
                <a:latin typeface="+mn-lt"/>
                <a:cs typeface="Times New Roman" panose="02020603050405020304" pitchFamily="18" charset="0"/>
              </a:rPr>
              <a:t>	ФАКУЛТЕТ „МЕДИЦИНА“</a:t>
            </a:r>
            <a:endParaRPr lang="en-US" altLang="en-US" sz="2000" b="1" dirty="0" smtClean="0">
              <a:solidFill>
                <a:schemeClr val="accent2"/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ЦЕНТЪР ЗА ДИСТАНЦИОННО ОБУЧЕНИЕ</a:t>
            </a:r>
            <a:endParaRPr lang="bg-BG" altLang="en-US" b="1" dirty="0" smtClean="0">
              <a:solidFill>
                <a:schemeClr val="accent2"/>
              </a:solidFill>
              <a:cs typeface="+mn-cs"/>
            </a:endParaRPr>
          </a:p>
          <a:p>
            <a:pPr algn="ctr">
              <a:defRPr/>
            </a:pPr>
            <a:endParaRPr lang="bg-BG" altLang="en-US" sz="2000" b="1" dirty="0" smtClean="0">
              <a:solidFill>
                <a:schemeClr val="accent2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994" name="Text Box 4"/>
          <p:cNvSpPr txBox="1">
            <a:spLocks noChangeArrowheads="1"/>
          </p:cNvSpPr>
          <p:nvPr/>
        </p:nvSpPr>
        <p:spPr bwMode="auto">
          <a:xfrm>
            <a:off x="265113" y="1616075"/>
            <a:ext cx="1968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  <a:t>Лекция №</a:t>
            </a:r>
            <a:r>
              <a:rPr lang="en-US" altLang="bg-BG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  <a:t>3</a:t>
            </a:r>
            <a:endParaRPr lang="bg-BG" altLang="bg-BG" dirty="0" smtClean="0">
              <a:solidFill>
                <a:schemeClr val="accent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4233863" y="6038850"/>
            <a:ext cx="47069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  <a:t>Проф. Д-р Цеца Дойчинова</a:t>
            </a: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452927" y="2960688"/>
            <a:ext cx="771685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bg-BG" sz="2800" dirty="0">
                <a:solidFill>
                  <a:srgbClr val="C00000"/>
                </a:solidFill>
                <a:latin typeface="Arial Black" panose="020B0A04020102020204" pitchFamily="34" charset="0"/>
              </a:rPr>
              <a:t>Чревни инфекции – дехидратация – степени – клиника, хиповолемичен шок – лечение – патогенетично – i.v. </a:t>
            </a:r>
            <a:r>
              <a:rPr lang="ru-RU" altLang="bg-BG" sz="2800">
                <a:solidFill>
                  <a:srgbClr val="C00000"/>
                </a:solidFill>
                <a:latin typeface="Arial Black" panose="020B0A04020102020204" pitchFamily="34" charset="0"/>
              </a:rPr>
              <a:t>флуидотерапия, корекция нао йонограма, КАС.</a:t>
            </a:r>
            <a:endParaRPr lang="bg-BG" altLang="bg-BG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ПАТОГЕНЕТИЧНО ЛЕЧЕНИЕ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bg-BG" smtClean="0"/>
              <a:t>Едно увеличение на обема на извънклетъчното пространство 2 и повече пъти е все още съвместимо с живота, докато едно остро намаление на общата телесна вода с 20% е смъртоносно (</a:t>
            </a:r>
            <a:r>
              <a:rPr lang="en-US" smtClean="0"/>
              <a:t>Fekl</a:t>
            </a:r>
            <a:r>
              <a:rPr lang="bg-BG" smtClean="0"/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ПАТОГЕНЕТИЧНО ЛЕЧЕНИЕ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2600" smtClean="0"/>
              <a:t>Причини за поява на дехидратация: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2600" smtClean="0"/>
              <a:t>1/ загуба на вода и електролити с повръ-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2600" smtClean="0"/>
              <a:t>    щане и диария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2600" smtClean="0"/>
              <a:t>2/ загуби от висока температура и обилни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2600" smtClean="0"/>
              <a:t>    изпотявания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2600" smtClean="0"/>
              <a:t>3/ загуби от повишена перспирация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2600" smtClean="0"/>
              <a:t>4/ недостатъчно приемане пер ос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2600" smtClean="0"/>
              <a:t>5/ загуби от диуреза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2600" smtClean="0"/>
              <a:t>6/ асцит, плеврални и др. изливи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bg-BG" smtClean="0"/>
              <a:t>Дехидратация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7786687" cy="4856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/>
              <a:t>Видове дехидратация: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/>
              <a:t>1/ хипотонична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/>
              <a:t>2/ изотонична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/>
              <a:t>3/ хипертонична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/>
              <a:t>Според клинични проучвания при чревни инфекции най-често се развива изотонична дехидратация(70%), в около 20% хипертонична и в 10% хипотонична дехидратация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Дехидратация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z="2600" u="sng" smtClean="0"/>
              <a:t>Изотонична дехидратация</a:t>
            </a:r>
            <a:r>
              <a:rPr lang="bg-BG" sz="2600" smtClean="0"/>
              <a:t>: недостиг на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600" smtClean="0"/>
              <a:t>вода и соли при нормален плазмен ос-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600" smtClean="0"/>
              <a:t>молалитет; засяга главно извънклетъч-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600" smtClean="0"/>
              <a:t>ното пространство.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600" u="sng" smtClean="0"/>
              <a:t>Прояви</a:t>
            </a:r>
            <a:r>
              <a:rPr lang="bg-BG" sz="2600" smtClean="0"/>
              <a:t>: умора, апатия,забавени р-ции,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600" smtClean="0"/>
              <a:t>лека жажда, съзнание</a:t>
            </a:r>
            <a:r>
              <a:rPr lang="bg-BG" sz="2600" smtClean="0">
                <a:cs typeface="Arial" charset="0"/>
              </a:rPr>
              <a:t>↓ до кома, пулс↑,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smtClean="0">
                <a:cs typeface="Arial" charset="0"/>
              </a:rPr>
              <a:t>RR </a:t>
            </a:r>
            <a:r>
              <a:rPr lang="bg-BG" sz="2600" smtClean="0">
                <a:cs typeface="Arial" charset="0"/>
              </a:rPr>
              <a:t>↓,тургор ↓,меки булбуси,олигурия,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600" smtClean="0">
                <a:cs typeface="Arial" charset="0"/>
              </a:rPr>
              <a:t>шок.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Дехидратация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z="2600" u="sng" smtClean="0"/>
              <a:t>Хипертонична дехидратация:</a:t>
            </a:r>
            <a:r>
              <a:rPr lang="bg-BG" sz="2600" smtClean="0"/>
              <a:t>недостиг на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600" smtClean="0"/>
              <a:t>вода с покачен плазмен осмолалитет;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600" smtClean="0"/>
              <a:t>всички течностни пространства са нама-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600" smtClean="0"/>
              <a:t>лени- жадна ексикоза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600" u="sng" smtClean="0"/>
              <a:t>Прояви</a:t>
            </a:r>
            <a:r>
              <a:rPr lang="bg-BG" sz="2600" smtClean="0"/>
              <a:t>:жажда, апатия,слабост, обърква-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600" smtClean="0"/>
              <a:t>не, сомнолентност, халюцинации, кома,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600" smtClean="0"/>
              <a:t>сух и зачервен език,сухи лигавици,затруд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600" smtClean="0"/>
              <a:t>нено гълтане,</a:t>
            </a:r>
            <a:r>
              <a:rPr lang="en-US" sz="2600" smtClean="0"/>
              <a:t>t</a:t>
            </a:r>
            <a:r>
              <a:rPr lang="bg-BG" sz="2600" smtClean="0"/>
              <a:t>↑,олигурия с ↑отн.тегло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Дехидратация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z="2600" u="sng" smtClean="0"/>
              <a:t>Хипотонична дехидратация</a:t>
            </a:r>
            <a:r>
              <a:rPr lang="bg-BG" sz="2600" smtClean="0"/>
              <a:t>: недостиг на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smtClean="0"/>
              <a:t>NaCl</a:t>
            </a:r>
            <a:r>
              <a:rPr lang="bg-BG" sz="2600" smtClean="0"/>
              <a:t> с </a:t>
            </a:r>
            <a:r>
              <a:rPr lang="bg-BG" sz="2600" smtClean="0">
                <a:cs typeface="Arial" charset="0"/>
              </a:rPr>
              <a:t>↓ на плазмения осмолалитет;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600" smtClean="0">
                <a:cs typeface="Arial" charset="0"/>
              </a:rPr>
              <a:t>извънклетъчното пространство е намале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600" smtClean="0">
                <a:cs typeface="Arial" charset="0"/>
              </a:rPr>
              <a:t>но, а клетките са свръховоднени.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600" u="sng" smtClean="0">
                <a:cs typeface="Arial" charset="0"/>
              </a:rPr>
              <a:t>Прояви</a:t>
            </a:r>
            <a:r>
              <a:rPr lang="bg-BG" sz="2600" smtClean="0">
                <a:cs typeface="Arial" charset="0"/>
              </a:rPr>
              <a:t>: студена цианотична кожа, празни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600" smtClean="0">
                <a:cs typeface="Arial" charset="0"/>
              </a:rPr>
              <a:t>вени, ортостатични нарушения, тургор ↓ ,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600" smtClean="0">
                <a:cs typeface="Arial" charset="0"/>
              </a:rPr>
              <a:t>булбуси меки, олигурия, топлинни гърчо-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600" smtClean="0">
                <a:cs typeface="Arial" charset="0"/>
              </a:rPr>
              <a:t>ве, треска, няма жажда.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Дехидратация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91512" cy="43529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2600" u="sng" smtClean="0"/>
              <a:t>Степени на дехидратация:</a:t>
            </a:r>
            <a:endParaRPr lang="bg-BG" sz="2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2600" b="1" smtClean="0"/>
              <a:t>І</a:t>
            </a:r>
            <a:r>
              <a:rPr lang="bg-BG" sz="2600" smtClean="0"/>
              <a:t>-ва степен- загуба на тегло до 5% от него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2600" smtClean="0"/>
              <a:t>  общо състояние запазено, сухи лигави-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2600" smtClean="0"/>
              <a:t>  ци, тургор запазен, стабилна хемодина-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2600" smtClean="0"/>
              <a:t>  мика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2600" b="1" smtClean="0"/>
              <a:t>ІІ</a:t>
            </a:r>
            <a:r>
              <a:rPr lang="bg-BG" sz="2600" smtClean="0"/>
              <a:t>-ра степен- загуба на 10% от теглото,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2600" smtClean="0"/>
              <a:t>  много сухи лигавици, халонирани очи,на-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2600" smtClean="0"/>
              <a:t>  мален тургор, хлътнала фонтанела, ус-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2600" b="1" smtClean="0"/>
              <a:t>  </a:t>
            </a:r>
            <a:r>
              <a:rPr lang="bg-BG" sz="2600" smtClean="0"/>
              <a:t>корен пулс, понижена АКН, ускорено дишане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2600" b="1" smtClean="0"/>
              <a:t>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Дехидратация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b="1" smtClean="0"/>
              <a:t>ІІІ- </a:t>
            </a:r>
            <a:r>
              <a:rPr lang="bg-BG" smtClean="0"/>
              <a:t>та степен – намаление над 10% от теглото, кома, много сухи лигавици,намален тургор, халонирани очи, силно ускорен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/>
              <a:t> </a:t>
            </a:r>
            <a:r>
              <a:rPr lang="en-US" smtClean="0"/>
              <a:t>  </a:t>
            </a:r>
            <a:r>
              <a:rPr lang="bg-BG" smtClean="0"/>
              <a:t>пулс, понижено АКН, учестено дишане.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/>
              <a:t>По-правилно е степента на дехидратацията да се определя чрез измерване на теглото преди и след заболяването, но това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/>
              <a:t>на практика е почти невъзможно.</a:t>
            </a:r>
            <a:endParaRPr lang="bg-BG" b="1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Дехидратация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  </a:t>
            </a:r>
            <a:r>
              <a:rPr lang="bg-BG" smtClean="0"/>
              <a:t>Много важен клиничен признак за дехидратация е и намаляване на количеството на диурезата- олиго- до анурия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Дехидратация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/>
              <a:t>Параклинични показатели при дехидратация: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/>
              <a:t>1/ хемоконцентрация - </a:t>
            </a:r>
            <a:r>
              <a:rPr lang="en-US" smtClean="0"/>
              <a:t>Hb</a:t>
            </a:r>
            <a:r>
              <a:rPr lang="en-US" smtClean="0">
                <a:cs typeface="Arial" charset="0"/>
              </a:rPr>
              <a:t>↓, Ht ↓, Er↑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cs typeface="Arial" charset="0"/>
              </a:rPr>
              <a:t>2/ </a:t>
            </a:r>
            <a:r>
              <a:rPr lang="bg-BG" smtClean="0">
                <a:cs typeface="Arial" charset="0"/>
              </a:rPr>
              <a:t>дизелектролитемия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3/ екстраренална азотемия- урея</a:t>
            </a:r>
            <a:r>
              <a:rPr lang="en-US" smtClean="0">
                <a:cs typeface="Arial" charset="0"/>
              </a:rPr>
              <a:t>↑</a:t>
            </a:r>
            <a:r>
              <a:rPr lang="bg-BG" smtClean="0">
                <a:cs typeface="Arial" charset="0"/>
              </a:rPr>
              <a:t>, креати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    нин </a:t>
            </a:r>
            <a:r>
              <a:rPr lang="en-US" smtClean="0">
                <a:cs typeface="Arial" charset="0"/>
              </a:rPr>
              <a:t>↑</a:t>
            </a:r>
            <a:endParaRPr lang="bg-BG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4/ промени в КАС – най-често ацидоза</a:t>
            </a:r>
            <a:endParaRPr lang="en-US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 </a:t>
            </a:r>
            <a:endParaRPr 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ЛЕЧЕНИЕ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mtClean="0"/>
              <a:t>Какво лечение ще проведем зависи от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клиничната форма на заболяването, 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преценена по тежестта на протичането.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По принцип лечението е етиологично,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патогенетично, симптоматично и диетолечение.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Лечение на дехидратацията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/>
              <a:t>Цели на лечението: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/>
              <a:t>1/ да покрие загубите при постъпване;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/>
              <a:t>2/ да компенсира текущите загуби от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/>
              <a:t>    повръщане и диария;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/>
              <a:t>3/ да покрие </a:t>
            </a:r>
            <a:r>
              <a:rPr lang="en-US" smtClean="0"/>
              <a:t>persriratio insensibilis</a:t>
            </a:r>
            <a:r>
              <a:rPr lang="bg-BG" smtClean="0"/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/>
              <a:t>4/ да покрие диурезата;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/>
              <a:t>5/ да покрие всеки градус  </a:t>
            </a:r>
            <a:r>
              <a:rPr lang="en-US" smtClean="0"/>
              <a:t>t</a:t>
            </a:r>
            <a:r>
              <a:rPr lang="bg-BG" smtClean="0"/>
              <a:t>  над 38гр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6</a:t>
            </a:r>
            <a:r>
              <a:rPr lang="bg-BG" smtClean="0"/>
              <a:t>/ да покрие загубите и от дренажи, сонди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Лечение на дехидратацията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mtClean="0"/>
              <a:t>През първите 6 часа е добре да се набавят загубите до хоспитализацията.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Другите загуби се покриват различно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дълго време в зависимост от скоростта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на преодоляване на дехидратацията.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В началото 2/3 от необходимите течности </a:t>
            </a:r>
            <a:r>
              <a:rPr lang="en-US" smtClean="0"/>
              <a:t>e</a:t>
            </a:r>
            <a:r>
              <a:rPr lang="bg-BG" smtClean="0"/>
              <a:t> добре да си внасят венозно, а 1/3 </a:t>
            </a:r>
            <a:r>
              <a:rPr lang="en-US" smtClean="0"/>
              <a:t>per os</a:t>
            </a:r>
            <a:endParaRPr lang="bg-BG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Лечение на дехидратацията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mtClean="0"/>
              <a:t>   При започване на рехидратацията водносолевите р-ри да са 2/3 от общото количество и 1/3 глюкозни. На по-късен етап се изравняват по количества, след това се дава превес на глюкозните р-ри за 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   сметка на солевите и накрая се прекратява венозната реанимация.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Лечение на дехидратацията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/>
              <a:t>   Поради затруднена преценка за коя степен на дехидратация става въпрос най-често се приема, че пациентът е с ІІ степен.Корекцията на терапията се прави въз основа на динамиката в лабораторните показатели, еволюцията в клиничното състояние-честота на повръщане и диария, поддържане на </a:t>
            </a:r>
            <a:r>
              <a:rPr lang="en-US" smtClean="0"/>
              <a:t>t</a:t>
            </a:r>
            <a:r>
              <a:rPr lang="bg-BG" smtClean="0"/>
              <a:t>, количество диуреза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Лечение на дехидратацията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mtClean="0"/>
              <a:t>Използвани рехидратационни разтвори: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► </a:t>
            </a:r>
            <a:r>
              <a:rPr lang="en-US" smtClean="0">
                <a:cs typeface="Arial" charset="0"/>
              </a:rPr>
              <a:t>Sol. Glucosae 5% -</a:t>
            </a:r>
            <a:r>
              <a:rPr lang="bg-BG" smtClean="0">
                <a:cs typeface="Arial" charset="0"/>
              </a:rPr>
              <a:t> изотоничен</a:t>
            </a:r>
            <a:endParaRPr lang="en-US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►</a:t>
            </a:r>
            <a:r>
              <a:rPr lang="en-US" smtClean="0">
                <a:cs typeface="Arial" charset="0"/>
              </a:rPr>
              <a:t> Ser. Glucosae 5% -</a:t>
            </a:r>
            <a:r>
              <a:rPr lang="bg-BG" smtClean="0">
                <a:cs typeface="Arial" charset="0"/>
              </a:rPr>
              <a:t> съдържа и </a:t>
            </a:r>
            <a:r>
              <a:rPr lang="en-US" smtClean="0">
                <a:cs typeface="Arial" charset="0"/>
              </a:rPr>
              <a:t>Ringer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►</a:t>
            </a:r>
            <a:r>
              <a:rPr lang="en-US" smtClean="0">
                <a:cs typeface="Arial" charset="0"/>
              </a:rPr>
              <a:t> Ser. Phisiologicum-</a:t>
            </a:r>
            <a:r>
              <a:rPr lang="bg-BG" smtClean="0">
                <a:cs typeface="Arial" charset="0"/>
              </a:rPr>
              <a:t> съдържа </a:t>
            </a:r>
            <a:r>
              <a:rPr lang="en-US" smtClean="0">
                <a:cs typeface="Arial" charset="0"/>
              </a:rPr>
              <a:t>NaCl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►</a:t>
            </a:r>
            <a:r>
              <a:rPr lang="en-US" smtClean="0">
                <a:cs typeface="Arial" charset="0"/>
              </a:rPr>
              <a:t> Sol. Ringeri- </a:t>
            </a:r>
            <a:r>
              <a:rPr lang="bg-BG" smtClean="0">
                <a:cs typeface="Arial" charset="0"/>
              </a:rPr>
              <a:t>съдържа 4 </a:t>
            </a:r>
            <a:r>
              <a:rPr lang="en-US" smtClean="0">
                <a:cs typeface="Arial" charset="0"/>
              </a:rPr>
              <a:t>mmol/l K</a:t>
            </a:r>
            <a:endParaRPr lang="bg-BG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► </a:t>
            </a:r>
            <a:r>
              <a:rPr lang="en-US" smtClean="0">
                <a:cs typeface="Arial" charset="0"/>
              </a:rPr>
              <a:t>Sol. Hartman- </a:t>
            </a:r>
            <a:r>
              <a:rPr lang="bg-BG" smtClean="0">
                <a:cs typeface="Arial" charset="0"/>
              </a:rPr>
              <a:t>съдържа</a:t>
            </a:r>
            <a:r>
              <a:rPr lang="en-US" smtClean="0">
                <a:cs typeface="Arial" charset="0"/>
              </a:rPr>
              <a:t> 5 mmol/l K</a:t>
            </a:r>
            <a:endParaRPr lang="bg-BG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►</a:t>
            </a:r>
            <a:r>
              <a:rPr lang="en-US" smtClean="0">
                <a:cs typeface="Arial" charset="0"/>
              </a:rPr>
              <a:t> Sol. Darow- </a:t>
            </a:r>
            <a:r>
              <a:rPr lang="bg-BG" smtClean="0">
                <a:cs typeface="Arial" charset="0"/>
              </a:rPr>
              <a:t>съдържа</a:t>
            </a:r>
            <a:r>
              <a:rPr lang="en-US" smtClean="0">
                <a:cs typeface="Arial" charset="0"/>
              </a:rPr>
              <a:t> 35 mmol/l K</a:t>
            </a:r>
            <a:endParaRPr lang="bg-BG" smtClean="0">
              <a:cs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Лечение на дехидратацията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156575" cy="46688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z="2600" smtClean="0"/>
              <a:t>Корекция на ацидозата – по формулата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600" smtClean="0"/>
              <a:t>на Аструп: ВЕ х кг х 0,3. Използва се 8,4%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600" smtClean="0"/>
              <a:t>р-р на </a:t>
            </a:r>
            <a:r>
              <a:rPr lang="en-US" sz="2600" smtClean="0"/>
              <a:t>NaHCO</a:t>
            </a:r>
            <a:r>
              <a:rPr lang="bg-BG" sz="2600" baseline="-25000" smtClean="0"/>
              <a:t>4</a:t>
            </a:r>
            <a:r>
              <a:rPr lang="en-US" sz="2600" smtClean="0"/>
              <a:t>,</a:t>
            </a:r>
            <a:r>
              <a:rPr lang="bg-BG" sz="2600" smtClean="0"/>
              <a:t> разреден 1:3 с глюкозен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600" smtClean="0"/>
              <a:t>р-р и приготвен </a:t>
            </a:r>
            <a:r>
              <a:rPr lang="en-US" sz="2600" smtClean="0"/>
              <a:t>ex tempore</a:t>
            </a:r>
            <a:r>
              <a:rPr lang="bg-BG" sz="2600" smtClean="0"/>
              <a:t>, прелива се на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600" smtClean="0"/>
              <a:t>бърза капка.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600" smtClean="0"/>
              <a:t>Корекция на хипокалиемията (до какво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600" smtClean="0"/>
              <a:t>води тя?)- с р-р на</a:t>
            </a:r>
            <a:r>
              <a:rPr lang="en-US" sz="2600" smtClean="0"/>
              <a:t> </a:t>
            </a:r>
            <a:r>
              <a:rPr lang="bg-BG" sz="2600" smtClean="0"/>
              <a:t>15%</a:t>
            </a:r>
            <a:r>
              <a:rPr lang="en-US" sz="2600" smtClean="0"/>
              <a:t>KCl- </a:t>
            </a:r>
            <a:r>
              <a:rPr lang="bg-BG" sz="2600" smtClean="0"/>
              <a:t>х 2 мекв/кг т-това са дневните нужди; толкова са и на </a:t>
            </a:r>
            <a:r>
              <a:rPr lang="en-US" sz="2600" smtClean="0"/>
              <a:t>Na</a:t>
            </a:r>
            <a:endParaRPr lang="bg-BG" sz="26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Лечение на дехидратацията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mtClean="0"/>
              <a:t>   Как се прилага р-р на К?- бавно венозно,при наличие на диуреза. Какво става ако се приложи струйно и при анурия?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Лечение на дехидратацията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497887" cy="42084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u="sng" smtClean="0"/>
              <a:t>Особености в кърмаческа и ранна детска възраст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/>
              <a:t>По-бързо настъпва дехидратация-защо?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/>
              <a:t>Дневни нужди според възрастта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/>
              <a:t>За текущи загуби-по 30мл/кг 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/>
              <a:t>За всеки градус над 38гр х 10мл/кг 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/>
              <a:t>За перспирацио и диуреза х 30мл/кг 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/>
              <a:t>Приема се ІІ степен дехидратация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bg-BG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bg-BG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bg-BG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Лечение на дехидратацията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8075612" cy="442595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bg-BG" sz="2600" smtClean="0"/>
              <a:t>Може ли да се наблюдава хиперхидрата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bg-BG" sz="2600" smtClean="0"/>
              <a:t>ция при инф.болести ? – ДА</a:t>
            </a:r>
          </a:p>
          <a:p>
            <a:pPr marL="609600" indent="-609600" eaLnBrk="1" hangingPunct="1">
              <a:buFontTx/>
              <a:buNone/>
            </a:pPr>
            <a:r>
              <a:rPr lang="bg-BG" sz="2600" smtClean="0"/>
              <a:t>1. При неправилно проведена рехидрата</a:t>
            </a:r>
          </a:p>
          <a:p>
            <a:pPr marL="609600" indent="-609600" eaLnBrk="1" hangingPunct="1">
              <a:buFontTx/>
              <a:buNone/>
            </a:pPr>
            <a:r>
              <a:rPr lang="bg-BG" sz="2600" smtClean="0"/>
              <a:t>    ция</a:t>
            </a:r>
          </a:p>
          <a:p>
            <a:pPr marL="609600" indent="-609600" eaLnBrk="1" hangingPunct="1">
              <a:buFontTx/>
              <a:buNone/>
            </a:pPr>
            <a:r>
              <a:rPr lang="bg-BG" sz="2600" smtClean="0"/>
              <a:t>2. При ОБН в хода на инф.заболяване-</a:t>
            </a:r>
          </a:p>
          <a:p>
            <a:pPr marL="609600" indent="-609600" eaLnBrk="1" hangingPunct="1">
              <a:buFontTx/>
              <a:buNone/>
            </a:pPr>
            <a:r>
              <a:rPr lang="bg-BG" sz="2600" smtClean="0"/>
              <a:t>    лептоспирози, ХТБС</a:t>
            </a:r>
          </a:p>
          <a:p>
            <a:pPr marL="609600" indent="-609600" eaLnBrk="1" hangingPunct="1">
              <a:buFontTx/>
              <a:buNone/>
            </a:pPr>
            <a:r>
              <a:rPr lang="bg-BG" sz="2600" smtClean="0"/>
              <a:t>3. При нарушена обмяна при ОВХ</a:t>
            </a:r>
          </a:p>
          <a:p>
            <a:pPr marL="609600" indent="-609600" eaLnBrk="1" hangingPunct="1">
              <a:buFontTx/>
              <a:buNone/>
            </a:pPr>
            <a:r>
              <a:rPr lang="bg-BG" sz="2600" smtClean="0"/>
              <a:t>Поведение: спиране на вливанията, диу-ретици, биопродукти, ГКС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ПАТОГЕНЕТИЧНО ЛЕЧЕНИЕ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z="2600" smtClean="0"/>
              <a:t>При тежки форми на чревните инфекции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600" smtClean="0"/>
              <a:t>се прилагат  още ГКС в кратки курсове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600" smtClean="0"/>
              <a:t>и биопродукти.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600" smtClean="0"/>
              <a:t>При развитие на ОБН –бързодействащи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600" smtClean="0"/>
              <a:t>диуретици, стриктно регулиране на вна-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600" smtClean="0"/>
              <a:t>сяните течности, изключване на протеи-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600" smtClean="0"/>
              <a:t>ните и мастите от диетата, извънбъбреч-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600" smtClean="0"/>
              <a:t>но очистване.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ЛЕЧЕНИЕ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g-BG" smtClean="0"/>
              <a:t>Ако заболяването е в тежка форма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/>
              <a:t>   лечението е комплексно</a:t>
            </a:r>
          </a:p>
          <a:p>
            <a:pPr eaLnBrk="1" hangingPunct="1">
              <a:lnSpc>
                <a:spcPct val="90000"/>
              </a:lnSpc>
            </a:pPr>
            <a:r>
              <a:rPr lang="bg-BG" smtClean="0"/>
              <a:t>При средно-тежка форма на протичане-   може да се проведе патогенетично,   симптоматично и диетолечение</a:t>
            </a:r>
          </a:p>
          <a:p>
            <a:pPr eaLnBrk="1" hangingPunct="1">
              <a:lnSpc>
                <a:spcPct val="90000"/>
              </a:lnSpc>
            </a:pPr>
            <a:r>
              <a:rPr lang="bg-BG" smtClean="0"/>
              <a:t>При леките форми достатъчно може да се окаже само симптоматично и диетолечение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400" smtClean="0"/>
              <a:t>Симптоматично и диетолечение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u="sng" smtClean="0"/>
              <a:t>Симптоматично:</a:t>
            </a:r>
            <a:r>
              <a:rPr lang="bg-BG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 smtClean="0">
                <a:ea typeface="Arial Unicode MS" pitchFamily="34" charset="-128"/>
                <a:cs typeface="Arial Unicode MS" pitchFamily="34" charset="-128"/>
              </a:rPr>
              <a:t> антипиретици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 smtClean="0">
                <a:ea typeface="Arial Unicode MS" pitchFamily="34" charset="-128"/>
                <a:cs typeface="Arial Unicode MS" pitchFamily="34" charset="-128"/>
              </a:rPr>
              <a:t> спазмолитици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 smtClean="0">
                <a:ea typeface="Arial Unicode MS" pitchFamily="34" charset="-128"/>
                <a:cs typeface="Arial Unicode MS" pitchFamily="34" charset="-128"/>
              </a:rPr>
              <a:t> болкоуспокояващи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 smtClean="0">
                <a:ea typeface="Arial Unicode MS" pitchFamily="34" charset="-128"/>
                <a:cs typeface="Arial Unicode MS" pitchFamily="34" charset="-128"/>
              </a:rPr>
              <a:t> адстрингентни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 smtClean="0">
                <a:ea typeface="Arial Unicode MS" pitchFamily="34" charset="-128"/>
                <a:cs typeface="Arial Unicode MS" pitchFamily="34" charset="-128"/>
              </a:rPr>
              <a:t> витамини – особено от гр.В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u="sng" smtClean="0">
                <a:ea typeface="Arial Unicode MS" pitchFamily="34" charset="-128"/>
                <a:cs typeface="Arial Unicode MS" pitchFamily="34" charset="-128"/>
              </a:rPr>
              <a:t>Диетолечение</a:t>
            </a:r>
            <a:r>
              <a:rPr lang="bg-BG" smtClean="0">
                <a:ea typeface="Arial Unicode MS" pitchFamily="34" charset="-128"/>
                <a:cs typeface="Arial Unicode MS" pitchFamily="34" charset="-128"/>
              </a:rPr>
              <a:t> – диета №4 по Певзнер</a:t>
            </a:r>
          </a:p>
          <a:p>
            <a:pPr eaLnBrk="1" hangingPunct="1">
              <a:buFont typeface="Wingdings" pitchFamily="2" charset="2"/>
              <a:buNone/>
            </a:pPr>
            <a:endParaRPr lang="bg-BG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bg-BG" smtClean="0"/>
          </a:p>
        </p:txBody>
      </p:sp>
      <p:pic>
        <p:nvPicPr>
          <p:cNvPr id="33795" name="Picture 2" descr="C:\Users\Staff\Desktop\Мои снимки\viber snimki 07.2019\image-0-02-04-e484f373cb5630db30e45654b9d1fd1cd89d41f51524ab5a15d16b653b15adfb-V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67038" y="1752600"/>
            <a:ext cx="3200400" cy="4267200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ЕТИОЛОТИЧНО ЛЕЧЕНИЕ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mtClean="0"/>
              <a:t>   Целта на етиологичното лечение е неутрализирането на причинителя. Това се постига с антибиотици, химиотерапвтици,сулфонамиди, квинолони.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Най-добрия вариант е етиологичното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лечение да започне след изолиране на причинителя и съответната АБ – грама.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ЕТИОЛОТИЧНО ЛЕЧЕНИЕ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7400" y="1779588"/>
            <a:ext cx="7780338" cy="42402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bg-BG" sz="2600" smtClean="0"/>
              <a:t>На практика това е трудно и понякога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2600" smtClean="0"/>
              <a:t>    рисковано, защото изолирането на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2600" smtClean="0"/>
              <a:t>    причинителя понякога отнема 3-4 дни,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2600" smtClean="0"/>
              <a:t>    а това изчакване може да се окаже фатално за болния.</a:t>
            </a:r>
          </a:p>
          <a:p>
            <a:pPr eaLnBrk="1" hangingPunct="1">
              <a:lnSpc>
                <a:spcPct val="80000"/>
              </a:lnSpc>
            </a:pPr>
            <a:r>
              <a:rPr lang="bg-BG" sz="2600" smtClean="0"/>
              <a:t>Поради това при нужда се започва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2600" smtClean="0"/>
              <a:t>    емпирична терапия, която може да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2600" smtClean="0"/>
              <a:t>    бъде коригирана след изолиране на причинителя и при неповлияване на клиничното протичане от започнатото лечение.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ЕТИОЛОТИЧНО ЛЕЧЕНИЕ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557338"/>
            <a:ext cx="7859712" cy="45688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●</a:t>
            </a:r>
            <a:r>
              <a:rPr lang="bg-BG" smtClean="0"/>
              <a:t> Група на аминогликозиди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  1/ гентамицин – 3-5 мг/кг т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  2/ амикацин – 10-15мг/кг т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  3/ тобрамицин – 3-5мг/кг т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● група цефалоспорини ІІІ генерация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   1/ цефтриаксон – 100мг/кг т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   2/ цефтазидим  - 50мг/кг т</a:t>
            </a:r>
          </a:p>
          <a:p>
            <a:pPr eaLnBrk="1" hangingPunct="1">
              <a:buFont typeface="Wingdings" pitchFamily="2" charset="2"/>
              <a:buNone/>
            </a:pPr>
            <a:endParaRPr lang="bg-BG" smtClean="0"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ЕТИОЛОТИЧНО ЛЕЧЕНИЕ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z="2600" smtClean="0">
                <a:cs typeface="Arial" charset="0"/>
              </a:rPr>
              <a:t>● Сулфонамиди – </a:t>
            </a:r>
            <a:r>
              <a:rPr lang="en-US" sz="2600" smtClean="0">
                <a:cs typeface="Arial" charset="0"/>
              </a:rPr>
              <a:t>Sulfamethoxazol/Trime-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smtClean="0">
                <a:cs typeface="Arial" charset="0"/>
              </a:rPr>
              <a:t>   thoprime – Cotrimoxazol- Biseptol, Sep-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smtClean="0">
                <a:cs typeface="Arial" charset="0"/>
              </a:rPr>
              <a:t>   trin</a:t>
            </a:r>
            <a:r>
              <a:rPr lang="bg-BG" sz="2600" smtClean="0">
                <a:cs typeface="Arial" charset="0"/>
              </a:rPr>
              <a:t> – 2х2 т от 480мг или 240мг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bg-BG" sz="2600" smtClean="0">
                <a:cs typeface="Arial" charset="0"/>
              </a:rPr>
              <a:t>● Флуорохинолони-т.е хинолони ІІІ ред-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bg-BG" sz="2600" smtClean="0">
                <a:cs typeface="Arial" charset="0"/>
              </a:rPr>
              <a:t>   </a:t>
            </a:r>
            <a:r>
              <a:rPr lang="en-US" sz="2600" smtClean="0">
                <a:cs typeface="Arial" charset="0"/>
              </a:rPr>
              <a:t>Ciprofloxacin – 2</a:t>
            </a:r>
            <a:r>
              <a:rPr lang="bg-BG" sz="2600" smtClean="0">
                <a:cs typeface="Arial" charset="0"/>
              </a:rPr>
              <a:t>х 500мг дн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bg-BG" sz="2600" smtClean="0">
                <a:cs typeface="Arial" charset="0"/>
              </a:rPr>
              <a:t>● Оксихинолони – </a:t>
            </a:r>
            <a:r>
              <a:rPr lang="en-US" sz="2600" smtClean="0">
                <a:cs typeface="Arial" charset="0"/>
              </a:rPr>
              <a:t>Dysenterol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bg-BG" sz="2600" smtClean="0">
                <a:cs typeface="Arial" charset="0"/>
              </a:rPr>
              <a:t>●</a:t>
            </a:r>
            <a:r>
              <a:rPr lang="en-US" sz="2600" smtClean="0">
                <a:cs typeface="Arial" charset="0"/>
              </a:rPr>
              <a:t> </a:t>
            </a:r>
            <a:r>
              <a:rPr lang="bg-BG" sz="2600" smtClean="0">
                <a:cs typeface="Arial" charset="0"/>
              </a:rPr>
              <a:t>При някои щамове салмонели- </a:t>
            </a:r>
            <a:r>
              <a:rPr lang="en-US" sz="2600" smtClean="0">
                <a:cs typeface="Arial" charset="0"/>
              </a:rPr>
              <a:t>Ampici-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600" smtClean="0">
                <a:cs typeface="Arial" charset="0"/>
              </a:rPr>
              <a:t>   llin – 100</a:t>
            </a:r>
            <a:r>
              <a:rPr lang="bg-BG" sz="2600" smtClean="0">
                <a:cs typeface="Arial" charset="0"/>
              </a:rPr>
              <a:t> мг/кг т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bg-BG" sz="2600" smtClean="0">
                <a:cs typeface="Arial" charset="0"/>
              </a:rPr>
              <a:t>● </a:t>
            </a:r>
            <a:r>
              <a:rPr lang="en-US" sz="2600" smtClean="0">
                <a:cs typeface="Arial" charset="0"/>
              </a:rPr>
              <a:t>Tetraciclin </a:t>
            </a:r>
            <a:r>
              <a:rPr lang="bg-BG" sz="2600" smtClean="0">
                <a:cs typeface="Arial" charset="0"/>
              </a:rPr>
              <a:t>х 2г дн при холера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bg-BG" sz="2600" smtClean="0">
                <a:cs typeface="Arial" charset="0"/>
              </a:rPr>
              <a:t>    </a:t>
            </a:r>
            <a:endParaRPr lang="en-US" sz="260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bg-BG" sz="2600" smtClean="0"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ПАТОГЕНЕТИЧНО ЛЕЧЕНИЕ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mtClean="0"/>
              <a:t>Цел на патогенетичното лечение е възстановяване на нарушената хомеостаза на организма в резултат на интоксикацията и дехидратацията, получени в хода на патогенетичния механизъм на чревните инфекции.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ПАТОГЕНЕТИЧНО ЛЕЧЕНИЕ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 </a:t>
            </a:r>
            <a:r>
              <a:rPr lang="bg-BG" smtClean="0"/>
              <a:t>При чревните инфекции много често се наблюдават нарушения на водно-електролитния баланс, които се проявяват като дехидратация и хипоелектролитемия и по-рядко като хиперхидратация и хиперелектролитемия.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5F5F5F"/>
                </a:outerShdw>
              </a:effectLst>
            </a14:hiddenEffects>
          </a:ext>
        </a:extLst>
      </a:spPr>
      <a:bodyPr vert="horz" wrap="non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5F5F5F"/>
                </a:outerShdw>
              </a:effectLst>
            </a14:hiddenEffects>
          </a:ext>
        </a:extLst>
      </a:spPr>
      <a:bodyPr vert="horz" wrap="non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9182</TotalTime>
  <Words>1371</Words>
  <Application>Microsoft Office PowerPoint</Application>
  <PresentationFormat>On-screen Show (4:3)</PresentationFormat>
  <Paragraphs>197</Paragraphs>
  <Slides>31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 Unicode MS</vt:lpstr>
      <vt:lpstr>Arial</vt:lpstr>
      <vt:lpstr>Arial Black</vt:lpstr>
      <vt:lpstr>Garamond</vt:lpstr>
      <vt:lpstr>Times New Roman</vt:lpstr>
      <vt:lpstr>Wingdings</vt:lpstr>
      <vt:lpstr>Default Design</vt:lpstr>
      <vt:lpstr>2_Edge</vt:lpstr>
      <vt:lpstr>PowerPoint Presentation</vt:lpstr>
      <vt:lpstr>ЛЕЧЕНИЕ</vt:lpstr>
      <vt:lpstr>ЛЕЧЕНИЕ</vt:lpstr>
      <vt:lpstr>ЕТИОЛОТИЧНО ЛЕЧЕНИЕ</vt:lpstr>
      <vt:lpstr>ЕТИОЛОТИЧНО ЛЕЧЕНИЕ</vt:lpstr>
      <vt:lpstr>ЕТИОЛОТИЧНО ЛЕЧЕНИЕ</vt:lpstr>
      <vt:lpstr>ЕТИОЛОТИЧНО ЛЕЧЕНИЕ</vt:lpstr>
      <vt:lpstr>ПАТОГЕНЕТИЧНО ЛЕЧЕНИЕ</vt:lpstr>
      <vt:lpstr>ПАТОГЕНЕТИЧНО ЛЕЧЕНИЕ</vt:lpstr>
      <vt:lpstr>ПАТОГЕНЕТИЧНО ЛЕЧЕНИЕ</vt:lpstr>
      <vt:lpstr>ПАТОГЕНЕТИЧНО ЛЕЧЕНИЕ</vt:lpstr>
      <vt:lpstr>Дехидратация</vt:lpstr>
      <vt:lpstr>Дехидратация</vt:lpstr>
      <vt:lpstr>Дехидратация </vt:lpstr>
      <vt:lpstr>Дехидратация</vt:lpstr>
      <vt:lpstr>Дехидратация</vt:lpstr>
      <vt:lpstr>Дехидратация</vt:lpstr>
      <vt:lpstr>Дехидратация</vt:lpstr>
      <vt:lpstr>Дехидратация</vt:lpstr>
      <vt:lpstr>Лечение на дехидратацията</vt:lpstr>
      <vt:lpstr>Лечение на дехидратацията</vt:lpstr>
      <vt:lpstr>Лечение на дехидратацията</vt:lpstr>
      <vt:lpstr>Лечение на дехидратацията</vt:lpstr>
      <vt:lpstr>Лечение на дехидратацията</vt:lpstr>
      <vt:lpstr>Лечение на дехидратацията</vt:lpstr>
      <vt:lpstr>Лечение на дехидратацията</vt:lpstr>
      <vt:lpstr>Лечение на дехидратацията</vt:lpstr>
      <vt:lpstr>Лечение на дехидратацията</vt:lpstr>
      <vt:lpstr>ПАТОГЕНЕТИЧНО ЛЕЧЕНИЕ</vt:lpstr>
      <vt:lpstr>Симптоматично и диетолечение</vt:lpstr>
      <vt:lpstr>PowerPoint Presentation</vt:lpstr>
    </vt:vector>
  </TitlesOfParts>
  <Company>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Canev</dc:creator>
  <cp:lastModifiedBy>Tzanev-Home</cp:lastModifiedBy>
  <cp:revision>469</cp:revision>
  <dcterms:created xsi:type="dcterms:W3CDTF">2003-03-08T12:58:53Z</dcterms:created>
  <dcterms:modified xsi:type="dcterms:W3CDTF">2020-03-29T14:58:24Z</dcterms:modified>
</cp:coreProperties>
</file>