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73"/>
  </p:notesMasterIdLst>
  <p:handoutMasterIdLst>
    <p:handoutMasterId r:id="rId74"/>
  </p:handoutMasterIdLst>
  <p:sldIdLst>
    <p:sldId id="418" r:id="rId3"/>
    <p:sldId id="520" r:id="rId4"/>
    <p:sldId id="521" r:id="rId5"/>
    <p:sldId id="522" r:id="rId6"/>
    <p:sldId id="523" r:id="rId7"/>
    <p:sldId id="524" r:id="rId8"/>
    <p:sldId id="525" r:id="rId9"/>
    <p:sldId id="526" r:id="rId10"/>
    <p:sldId id="527" r:id="rId11"/>
    <p:sldId id="528" r:id="rId12"/>
    <p:sldId id="529" r:id="rId13"/>
    <p:sldId id="530" r:id="rId14"/>
    <p:sldId id="531" r:id="rId15"/>
    <p:sldId id="532" r:id="rId16"/>
    <p:sldId id="533" r:id="rId17"/>
    <p:sldId id="534" r:id="rId18"/>
    <p:sldId id="535" r:id="rId19"/>
    <p:sldId id="536" r:id="rId20"/>
    <p:sldId id="537" r:id="rId21"/>
    <p:sldId id="538" r:id="rId22"/>
    <p:sldId id="539" r:id="rId23"/>
    <p:sldId id="540" r:id="rId24"/>
    <p:sldId id="541" r:id="rId25"/>
    <p:sldId id="542" r:id="rId26"/>
    <p:sldId id="543" r:id="rId27"/>
    <p:sldId id="544" r:id="rId28"/>
    <p:sldId id="545" r:id="rId29"/>
    <p:sldId id="546" r:id="rId30"/>
    <p:sldId id="547" r:id="rId31"/>
    <p:sldId id="548" r:id="rId32"/>
    <p:sldId id="549" r:id="rId33"/>
    <p:sldId id="550" r:id="rId34"/>
    <p:sldId id="551" r:id="rId35"/>
    <p:sldId id="552" r:id="rId36"/>
    <p:sldId id="553" r:id="rId37"/>
    <p:sldId id="554" r:id="rId38"/>
    <p:sldId id="555" r:id="rId39"/>
    <p:sldId id="556" r:id="rId40"/>
    <p:sldId id="557" r:id="rId41"/>
    <p:sldId id="558" r:id="rId42"/>
    <p:sldId id="559" r:id="rId43"/>
    <p:sldId id="560" r:id="rId44"/>
    <p:sldId id="561" r:id="rId45"/>
    <p:sldId id="562" r:id="rId46"/>
    <p:sldId id="563" r:id="rId47"/>
    <p:sldId id="564" r:id="rId48"/>
    <p:sldId id="565" r:id="rId49"/>
    <p:sldId id="566" r:id="rId50"/>
    <p:sldId id="567" r:id="rId51"/>
    <p:sldId id="568" r:id="rId52"/>
    <p:sldId id="569" r:id="rId53"/>
    <p:sldId id="570" r:id="rId54"/>
    <p:sldId id="571" r:id="rId55"/>
    <p:sldId id="572" r:id="rId56"/>
    <p:sldId id="579" r:id="rId57"/>
    <p:sldId id="580" r:id="rId58"/>
    <p:sldId id="581" r:id="rId59"/>
    <p:sldId id="582" r:id="rId60"/>
    <p:sldId id="583" r:id="rId61"/>
    <p:sldId id="584" r:id="rId62"/>
    <p:sldId id="585" r:id="rId63"/>
    <p:sldId id="586" r:id="rId64"/>
    <p:sldId id="587" r:id="rId65"/>
    <p:sldId id="588" r:id="rId66"/>
    <p:sldId id="589" r:id="rId67"/>
    <p:sldId id="590" r:id="rId68"/>
    <p:sldId id="591" r:id="rId69"/>
    <p:sldId id="592" r:id="rId70"/>
    <p:sldId id="593" r:id="rId71"/>
    <p:sldId id="594" r:id="rId72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EFFC70"/>
    <a:srgbClr val="99FF66"/>
    <a:srgbClr val="FF5050"/>
    <a:srgbClr val="FAE2EC"/>
    <a:srgbClr val="CC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708" autoAdjust="0"/>
  </p:normalViewPr>
  <p:slideViewPr>
    <p:cSldViewPr snapToGrid="0">
      <p:cViewPr varScale="1">
        <p:scale>
          <a:sx n="105" d="100"/>
          <a:sy n="105" d="100"/>
        </p:scale>
        <p:origin x="9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61668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 smtClean="0"/>
              <a:t>Click to edit Master text styles</a:t>
            </a:r>
          </a:p>
          <a:p>
            <a:pPr lvl="1"/>
            <a:r>
              <a:rPr lang="bg-BG" altLang="bg-BG" noProof="0" smtClean="0"/>
              <a:t>Second level</a:t>
            </a:r>
          </a:p>
          <a:p>
            <a:pPr lvl="2"/>
            <a:r>
              <a:rPr lang="bg-BG" altLang="bg-BG" noProof="0" smtClean="0"/>
              <a:t>Third level</a:t>
            </a:r>
          </a:p>
          <a:p>
            <a:pPr lvl="3"/>
            <a:r>
              <a:rPr lang="bg-BG" altLang="bg-BG" noProof="0" smtClean="0"/>
              <a:t>Fourth level</a:t>
            </a:r>
          </a:p>
          <a:p>
            <a:pPr lvl="4"/>
            <a:r>
              <a:rPr lang="bg-BG" altLang="bg-BG" noProof="0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1391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53BA7-186E-45BB-8FF9-8D9BF0E7BB8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E%D1%80%D0%B3%D0%B0%D0%BD%D0%B8%D0%B7%D0%BC%D0%B8" TargetMode="External"/><Relationship Id="rId3" Type="http://schemas.openxmlformats.org/officeDocument/2006/relationships/hyperlink" Target="https://bg.wikipedia.org/wiki/%D0%91%D0%B0%D0%BA%D1%82%D0%B5%D1%80%D0%B8%D0%B8" TargetMode="External"/><Relationship Id="rId7" Type="http://schemas.openxmlformats.org/officeDocument/2006/relationships/hyperlink" Target="https://bg.wikipedia.org/wiki/%D0%A7%D0%BE%D0%B2%D0%B5%D0%BA_(%D0%B2%D0%B8%D0%B4)" TargetMode="External"/><Relationship Id="rId2" Type="http://schemas.openxmlformats.org/officeDocument/2006/relationships/hyperlink" Target="https://bg.wikipedia.org/wiki/%D0%A0%D0%BE%D0%B4_(%D0%B1%D0%B8%D0%BE%D0%BB%D0%BE%D0%B3%D0%B8%D1%8F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9B%D0%B8%D0%B3%D0%B0%D0%B2%D0%B8%D1%86%D0%B0" TargetMode="External"/><Relationship Id="rId5" Type="http://schemas.openxmlformats.org/officeDocument/2006/relationships/hyperlink" Target="https://bg.wikipedia.org/wiki/%D0%9A%D0%BE%D0%B6%D0%B0" TargetMode="External"/><Relationship Id="rId4" Type="http://schemas.openxmlformats.org/officeDocument/2006/relationships/hyperlink" Target="https://bg.wikipedia.org/w/index.php?title=%D0%A1%D1%82%D0%B0%D1%84%D0%B8%D0%BB%D0%BE%D0%BA%D0%BE%D0%BA%D0%BE%D0%B2%D0%B8&amp;action=edit&amp;redlink=1" TargetMode="External"/><Relationship Id="rId9" Type="http://schemas.openxmlformats.org/officeDocument/2006/relationships/hyperlink" Target="https://bg.wikipedia.org/wiki/%D0%98%D0%BD%D1%84%D0%B5%D0%BA%D1%86%D0%B8%D1%8F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527050" y="350838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r:id="rId4" imgW="4785480" imgH="4894560" progId="">
                  <p:embed/>
                </p:oleObj>
              </mc:Choice>
              <mc:Fallback>
                <p:oleObj r:id="rId4" imgW="4785480" imgH="489456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50838"/>
                        <a:ext cx="862013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0" y="142875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 smtClean="0">
              <a:solidFill>
                <a:schemeClr val="accent2"/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 smtClean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	ФАКУЛТЕТ „МЕДИЦИНА“</a:t>
            </a:r>
            <a:endParaRPr lang="en-US" altLang="en-US" sz="2000" b="1" dirty="0" smtClean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 smtClean="0">
              <a:solidFill>
                <a:schemeClr val="accent2"/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 smtClean="0">
              <a:solidFill>
                <a:schemeClr val="accent2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65113" y="1616075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Лекция №</a:t>
            </a:r>
            <a:r>
              <a:rPr lang="en-US" altLang="bg-BG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4</a:t>
            </a:r>
            <a:endParaRPr lang="bg-BG" altLang="bg-BG" dirty="0" smtClean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233863" y="6038850"/>
            <a:ext cx="4706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Проф. Д-р Цеца Дойчинова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452927" y="2960688"/>
            <a:ext cx="771685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bg-BG" sz="2800">
                <a:solidFill>
                  <a:srgbClr val="C00000"/>
                </a:solidFill>
                <a:latin typeface="Arial Black" panose="020B0A04020102020204" pitchFamily="34" charset="0"/>
              </a:rPr>
              <a:t>Бактериални менингити и менингоенцефалити – етиология, клиника, диагноза, ДД, лечение.</a:t>
            </a:r>
            <a:endParaRPr lang="bg-BG" altLang="bg-BG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Леталитет</a:t>
            </a:r>
          </a:p>
        </p:txBody>
      </p:sp>
      <p:sp>
        <p:nvSpPr>
          <p:cNvPr id="34819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mtClean="0"/>
              <a:t>Поради това, че много пациенти умират преди да достигнат болница, истинският леталитет вероятно е по-висок</a:t>
            </a:r>
            <a:r>
              <a:rPr lang="en-US" smtClean="0"/>
              <a:t> </a:t>
            </a:r>
            <a:r>
              <a:rPr lang="bg-BG" smtClean="0"/>
              <a:t>от регистрираните 10%.</a:t>
            </a:r>
          </a:p>
          <a:p>
            <a:endParaRPr lang="bg-B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Staff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428750"/>
            <a:ext cx="3929062" cy="3000375"/>
          </a:xfrm>
        </p:spPr>
      </p:pic>
      <p:pic>
        <p:nvPicPr>
          <p:cNvPr id="35843" name="Picture 4" descr="Резултат с изображение за менингококов менинги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429000"/>
            <a:ext cx="38576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МЕНИНГОКОКОВА ИНФЕКЦИЯ</a:t>
            </a:r>
            <a:endParaRPr lang="bg-BG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bg-BG" dirty="0" smtClean="0"/>
              <a:t>В НРЛ по „Молекулярна микробиология“ при НЦЗПБ – София е проведено мащабно изследване чрез </a:t>
            </a:r>
            <a:r>
              <a:rPr lang="en-US" dirty="0" smtClean="0"/>
              <a:t>PCR</a:t>
            </a:r>
            <a:r>
              <a:rPr lang="bg-BG" dirty="0" smtClean="0"/>
              <a:t> в реално време на 163 пациенти на възраст от 2 месеца до 83 години с данни за бактериален менингит (Иван Симеоновски – Автореферат, 2016г). Водещ по честота като причинител е </a:t>
            </a:r>
            <a:r>
              <a:rPr lang="en-US" dirty="0" smtClean="0"/>
              <a:t>Str. </a:t>
            </a:r>
            <a:r>
              <a:rPr lang="en-US" dirty="0" err="1" smtClean="0"/>
              <a:t>Pneumoniae</a:t>
            </a:r>
            <a:r>
              <a:rPr lang="en-US" dirty="0" smtClean="0"/>
              <a:t>,</a:t>
            </a:r>
            <a:r>
              <a:rPr lang="bg-BG" dirty="0" smtClean="0"/>
              <a:t> следван от </a:t>
            </a:r>
            <a:r>
              <a:rPr lang="en-US" dirty="0" err="1" smtClean="0"/>
              <a:t>N.meningitidis</a:t>
            </a:r>
            <a:r>
              <a:rPr lang="bg-BG" dirty="0" smtClean="0"/>
              <a:t> и</a:t>
            </a:r>
            <a:r>
              <a:rPr lang="en-US" dirty="0"/>
              <a:t> </a:t>
            </a:r>
            <a:r>
              <a:rPr lang="en-US" dirty="0" err="1" smtClean="0"/>
              <a:t>H.influenzae</a:t>
            </a:r>
            <a:r>
              <a:rPr lang="bg-BG" dirty="0" smtClean="0"/>
              <a:t>.  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МЕНИНГОКОКОВА ИНФЕКЦИЯ</a:t>
            </a:r>
            <a:endParaRPr lang="bg-BG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bg-BG" dirty="0" smtClean="0"/>
              <a:t>Положителните за </a:t>
            </a:r>
            <a:r>
              <a:rPr lang="en-US" dirty="0" err="1" smtClean="0"/>
              <a:t>N.meningitidis</a:t>
            </a:r>
            <a:r>
              <a:rPr lang="bg-BG" dirty="0" smtClean="0"/>
              <a:t> проби са били 40 на брой и са отнесени </a:t>
            </a:r>
            <a:r>
              <a:rPr lang="bg-BG" dirty="0"/>
              <a:t>към следните групи</a:t>
            </a:r>
            <a:r>
              <a:rPr lang="bg-BG" dirty="0" smtClean="0"/>
              <a:t>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bg-BG" dirty="0" smtClean="0"/>
              <a:t>  - </a:t>
            </a:r>
            <a:r>
              <a:rPr lang="bg-BG" dirty="0"/>
              <a:t>26 </a:t>
            </a:r>
            <a:r>
              <a:rPr lang="bg-BG" dirty="0" smtClean="0"/>
              <a:t>проби-</a:t>
            </a:r>
            <a:r>
              <a:rPr lang="en-US" dirty="0" err="1"/>
              <a:t>N.meningitidis</a:t>
            </a:r>
            <a:r>
              <a:rPr lang="en-US" dirty="0"/>
              <a:t> </a:t>
            </a:r>
            <a:r>
              <a:rPr lang="bg-BG" dirty="0"/>
              <a:t>В</a:t>
            </a:r>
            <a:r>
              <a:rPr lang="bg-BG" dirty="0" smtClean="0"/>
              <a:t>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bg-BG" dirty="0" smtClean="0"/>
              <a:t>  - 12 проби-</a:t>
            </a:r>
            <a:r>
              <a:rPr lang="en-US" dirty="0" err="1"/>
              <a:t>N.meningitidis</a:t>
            </a:r>
            <a:r>
              <a:rPr lang="en-US" dirty="0"/>
              <a:t> C</a:t>
            </a:r>
            <a:r>
              <a:rPr lang="en-US" dirty="0" smtClean="0"/>
              <a:t>;</a:t>
            </a:r>
            <a:endParaRPr lang="bg-BG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bg-BG" dirty="0" smtClean="0"/>
              <a:t>  -   </a:t>
            </a:r>
            <a:r>
              <a:rPr lang="en-US" dirty="0" smtClean="0"/>
              <a:t>1</a:t>
            </a:r>
            <a:r>
              <a:rPr lang="bg-BG" dirty="0" smtClean="0"/>
              <a:t> проба-</a:t>
            </a:r>
            <a:r>
              <a:rPr lang="en-US" dirty="0"/>
              <a:t>N. </a:t>
            </a:r>
            <a:r>
              <a:rPr lang="en-US" dirty="0" err="1" smtClean="0"/>
              <a:t>meningitidis</a:t>
            </a:r>
            <a:r>
              <a:rPr lang="ru-RU" dirty="0" smtClean="0"/>
              <a:t>W135;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/>
              <a:t>  -   1 </a:t>
            </a:r>
            <a:r>
              <a:rPr lang="bg-BG" dirty="0" smtClean="0"/>
              <a:t>проба</a:t>
            </a:r>
            <a:r>
              <a:rPr lang="ru-RU" dirty="0" smtClean="0"/>
              <a:t>-</a:t>
            </a:r>
            <a:r>
              <a:rPr lang="ru-RU" dirty="0" err="1" smtClean="0"/>
              <a:t>N.meningitidis</a:t>
            </a:r>
            <a:r>
              <a:rPr lang="ru-RU" dirty="0" smtClean="0"/>
              <a:t> Y,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/>
              <a:t>т.е. </a:t>
            </a:r>
            <a:r>
              <a:rPr lang="ru-RU" b="1" dirty="0"/>
              <a:t>в</a:t>
            </a:r>
            <a:r>
              <a:rPr lang="ru-RU" b="1" dirty="0" smtClean="0"/>
              <a:t> България преобладаваща е </a:t>
            </a:r>
            <a:r>
              <a:rPr lang="en-US" b="1" dirty="0" err="1"/>
              <a:t>N.meningitidis</a:t>
            </a:r>
            <a:r>
              <a:rPr lang="en-US" dirty="0"/>
              <a:t> </a:t>
            </a:r>
            <a:r>
              <a:rPr lang="ru-RU" b="1" dirty="0" smtClean="0"/>
              <a:t>серогрупа В</a:t>
            </a:r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МЕНИНГОКОКОВА ИНФЕКЦИЯ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Патогенеза – адхезия на менингококите към назофаринкса посредством пилите.</a:t>
            </a:r>
          </a:p>
          <a:p>
            <a:pPr eaLnBrk="1" hangingPunct="1"/>
            <a:r>
              <a:rPr lang="bg-BG" altLang="bg-BG" smtClean="0"/>
              <a:t>Бактерият отделя </a:t>
            </a:r>
            <a:r>
              <a:rPr lang="en-US" altLang="bg-BG" smtClean="0"/>
              <a:t>IgA </a:t>
            </a:r>
            <a:r>
              <a:rPr lang="bg-BG" altLang="bg-BG" smtClean="0"/>
              <a:t>протеаза, която пречи на унищожението му от мукозните </a:t>
            </a:r>
            <a:r>
              <a:rPr lang="en-US" altLang="bg-BG" smtClean="0"/>
              <a:t>IgA</a:t>
            </a:r>
            <a:r>
              <a:rPr lang="bg-BG" altLang="bg-BG" smtClean="0"/>
              <a:t> на гостоприемника.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МЕНИНГОКОКОВА ИНФЕКЦИЯ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Само безкапсулни менигококи навлизат в епителните клетки и когато това стане</a:t>
            </a:r>
            <a:r>
              <a:rPr lang="en-US" altLang="bg-BG" smtClean="0"/>
              <a:t> </a:t>
            </a:r>
            <a:r>
              <a:rPr lang="bg-BG" altLang="bg-BG" smtClean="0"/>
              <a:t>синтеза на капсулата спира – регионарни л.възли – оттам в кръвта, където освобождава ендотоксин под формата на мехурчета – </a:t>
            </a:r>
            <a:r>
              <a:rPr lang="en-US" altLang="bg-BG" smtClean="0"/>
              <a:t>blebing – </a:t>
            </a:r>
            <a:r>
              <a:rPr lang="bg-BG" altLang="bg-BG" smtClean="0"/>
              <a:t>и той стимулира продукцията на цитокини.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МЕНИНГОКОКОВА ИНФЕКЦИЯ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bg-BG" sz="2400" smtClean="0"/>
              <a:t>N.Meningitidis </a:t>
            </a:r>
            <a:r>
              <a:rPr lang="bg-BG" altLang="bg-BG" sz="2400" smtClean="0"/>
              <a:t>преминава КМБ през ендотела на субарахноидното пространство на хориоидния плексус по неизяснен механизъм</a:t>
            </a:r>
          </a:p>
          <a:p>
            <a:pPr eaLnBrk="1" hangingPunct="1"/>
            <a:r>
              <a:rPr lang="bg-BG" altLang="bg-BG" sz="2400" smtClean="0"/>
              <a:t>Патогенезата на </a:t>
            </a:r>
            <a:r>
              <a:rPr lang="en-US" altLang="bg-BG" sz="2400" smtClean="0"/>
              <a:t>Waterhouse-Friderichsen</a:t>
            </a:r>
            <a:r>
              <a:rPr lang="bg-BG" altLang="bg-BG" sz="2400" smtClean="0"/>
              <a:t> –не напълно изяснена.Предполага се:</a:t>
            </a:r>
            <a:r>
              <a:rPr lang="en-US" altLang="bg-BG" sz="2400" smtClean="0"/>
              <a:t> </a:t>
            </a:r>
            <a:r>
              <a:rPr lang="bg-BG" altLang="bg-BG" sz="2400" smtClean="0"/>
              <a:t>бактериемия-токсинемия-ендотоксичен шок-ДИК синдром с 3 фази-1/хиперкоагулация; 2/хипокоагулация с кръвоизливи в надбъбречните жлези; 3/акоагулация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МЕНИНГОКОКОВА ИНФЕКЦИЯ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bg-BG" b="1" u="sng" smtClean="0"/>
              <a:t>Патоанатомия: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</a:t>
            </a:r>
            <a:r>
              <a:rPr lang="bg-BG" altLang="bg-BG" smtClean="0">
                <a:cs typeface="Arial" charset="0"/>
              </a:rPr>
              <a:t>► гнойно възпаление в 	субарахноидното пространство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</a:t>
            </a:r>
            <a:r>
              <a:rPr lang="bg-BG" altLang="bg-BG" smtClean="0">
                <a:cs typeface="Arial" charset="0"/>
              </a:rPr>
              <a:t>► гнойно възпаление на кръвоносните 	съдове на мозъка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</a:t>
            </a:r>
            <a:r>
              <a:rPr lang="bg-BG" altLang="bg-BG" smtClean="0">
                <a:cs typeface="Arial" charset="0"/>
              </a:rPr>
              <a:t>► дегенерация и некроза на мозъчния  	паренхим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МЕНИНГОКОКОВА ИНФЕКЦИЯ</a:t>
            </a:r>
          </a:p>
        </p:txBody>
      </p:sp>
      <p:pic>
        <p:nvPicPr>
          <p:cNvPr id="43011" name="Picture 2" descr="C:\Users\Staff\Desktop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3000375"/>
            <a:ext cx="3929063" cy="28575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МЕНИНГОКОКОВА ИНФЕКЦИЯ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205038"/>
            <a:ext cx="7581900" cy="3949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		</a:t>
            </a:r>
            <a:r>
              <a:rPr lang="bg-BG" altLang="bg-BG" b="1" u="sng" smtClean="0"/>
              <a:t>Менингококов менингит – клиника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cs typeface="Arial" charset="0"/>
              </a:rPr>
              <a:t>►Начало – остро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cs typeface="Arial" charset="0"/>
              </a:rPr>
              <a:t>►Възраст – детска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cs typeface="Arial" charset="0"/>
              </a:rPr>
              <a:t>►Инкубационен период – 2-10(1-4) дни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cs typeface="Arial" charset="0"/>
              </a:rPr>
              <a:t>►Температура – висока-39-40гр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cs typeface="Arial" charset="0"/>
              </a:rPr>
              <a:t>►Главоболие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cs typeface="Arial" charset="0"/>
              </a:rPr>
              <a:t>►Повръщане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МЕНИНГОКОКОВА ИНФЕКЦИЯ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2.ГЕНЕРАЛИЗИРАНИ ФОРМИ: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-МЕНИНГОКОКЦЕМИЯ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   =ТИПИЧНА МЪЛНИЕНОСНА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   =СОМС-синдром на </a:t>
            </a:r>
            <a:r>
              <a:rPr lang="en-US" altLang="bg-BG" smtClean="0"/>
              <a:t>Waterhouse-	Friderichsen</a:t>
            </a:r>
            <a:endParaRPr lang="bg-BG" altLang="bg-BG" smtClean="0"/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   =ЕНДОТОКСИЧЕН ШОК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   =ХРОНИЧНА ФОРМА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b="0" smtClean="0"/>
              <a:t>Менингококов менингит – клиника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cs typeface="Arial" charset="0"/>
              </a:rPr>
              <a:t>►Хиперестезия,хиперакузис, фотофобия,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cs typeface="Arial" charset="0"/>
              </a:rPr>
              <a:t>	хипералгезия,психомоторна възбуда,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cs typeface="Arial" charset="0"/>
              </a:rPr>
              <a:t>   клонично-тонични гърчове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cs typeface="Arial" charset="0"/>
              </a:rPr>
              <a:t>►МРС – вратна ригидност,горен и долен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cs typeface="Arial" charset="0"/>
              </a:rPr>
              <a:t>   Брудзински,Керниг, бомбирана фонтане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cs typeface="Arial" charset="0"/>
              </a:rPr>
              <a:t>   ла, симптом на Лесаж, симптом 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cs typeface="Arial" charset="0"/>
              </a:rPr>
              <a:t>   триножника,симптом на Флатау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597025" y="133508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altLang="bg-BG" b="1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b="0" smtClean="0"/>
              <a:t>Менингококов менингит – клиника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cs typeface="Arial" charset="0"/>
              </a:rPr>
              <a:t>►СНР – живи, потиснати, липсващи, уси-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cs typeface="Arial" charset="0"/>
              </a:rPr>
              <a:t>    лени до клонус, симетрични, анизореф-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cs typeface="Arial" charset="0"/>
              </a:rPr>
              <a:t>    лексия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cs typeface="Arial" charset="0"/>
              </a:rPr>
              <a:t>►Патологични рефлекси от групата 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cs typeface="Arial" charset="0"/>
              </a:rPr>
              <a:t>    Бабински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cs typeface="Arial" charset="0"/>
              </a:rPr>
              <a:t>►ЧМН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>
                <a:cs typeface="Arial" charset="0"/>
              </a:rPr>
              <a:t>►Много рядко моно-или хемипарези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0" smtClean="0"/>
              <a:t>Менингококов менингит – параклиника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bg-BG" sz="2400" smtClean="0"/>
              <a:t>ПКК- левкоцитоза с олевяване, ускорена СУЕ</a:t>
            </a:r>
          </a:p>
          <a:p>
            <a:pPr eaLnBrk="1" hangingPunct="1"/>
            <a:r>
              <a:rPr lang="bg-BG" altLang="bg-BG" sz="2400" smtClean="0"/>
              <a:t>Фибриноген – увеличен</a:t>
            </a:r>
          </a:p>
          <a:p>
            <a:pPr eaLnBrk="1" hangingPunct="1"/>
            <a:r>
              <a:rPr lang="bg-BG" altLang="bg-BG" sz="2400" smtClean="0"/>
              <a:t>Ликвор – протеинорахия, плеоцитоза с преобладаване на сегментоядрените клетки, хипогликорахия</a:t>
            </a:r>
          </a:p>
          <a:p>
            <a:pPr eaLnBrk="1" hangingPunct="1"/>
            <a:r>
              <a:rPr lang="bg-BG" altLang="bg-BG" sz="2400" smtClean="0"/>
              <a:t>МБИ на ликвор – посявка,директна микроскопия,Латекс аглутинация</a:t>
            </a:r>
          </a:p>
          <a:p>
            <a:pPr eaLnBrk="1" hangingPunct="1"/>
            <a:r>
              <a:rPr lang="bg-BG" altLang="bg-BG" sz="2400" smtClean="0"/>
              <a:t>Острофазови протеини,имуноглобулини</a:t>
            </a:r>
          </a:p>
          <a:p>
            <a:pPr eaLnBrk="1" hangingPunct="1">
              <a:buFont typeface="Wingdings" pitchFamily="2" charset="2"/>
              <a:buNone/>
            </a:pPr>
            <a:endParaRPr lang="bg-BG" altLang="bg-BG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smtClean="0"/>
              <a:t>Менингококов менингоенцефалит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Към описаните симптоми се прибавя изразен енцефалитен синдром с промени в съзнанието до кома,психомоторна възбуда, клонично-тонични гърчове, по-често парези и засягане на ЧМН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Тежко протичане и сериозна прогноза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12677775" cy="1358900"/>
          </a:xfrm>
        </p:spPr>
        <p:txBody>
          <a:bodyPr/>
          <a:lstStyle/>
          <a:p>
            <a:pPr eaLnBrk="1" hangingPunct="1"/>
            <a:r>
              <a:rPr lang="bg-BG" altLang="bg-BG" smtClean="0"/>
              <a:t>менингококцемия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z="2400" smtClean="0"/>
              <a:t>Остро начало, висока температура,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400" smtClean="0"/>
              <a:t>цианоза,адинамия,главоболие,шоково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400" smtClean="0"/>
              <a:t>състояние,често липсва МРС.На 1-2 ден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400" smtClean="0"/>
              <a:t>се появява характерен обрив-от точковид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400" smtClean="0"/>
              <a:t>ни до по-големи кожни кръвоизливи с неправилна звездовидна форма с хеморагично-некротичен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400" smtClean="0"/>
              <a:t>    характер.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400" smtClean="0"/>
              <a:t>Дискретни ликворни промени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Staff\Desktop\Мои снимки\viber snimki 07.2019\IMG-186c437618d60c167a8318671191279f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Staff\Desktop\Мои снимки\Kamera 2019\20190417_1135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Staff\Desktop\Мои снимки\Kamera 2019\20190417_1133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10" descr="Изображение01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1928813"/>
            <a:ext cx="2428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111" descr="Изображение01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357438"/>
            <a:ext cx="2500312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Изображение01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1928813"/>
            <a:ext cx="27146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 descr="Резултат с изображение за менингококов менинг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pic>
        <p:nvPicPr>
          <p:cNvPr id="54275" name="Picture 3" descr="C:\Users\Staff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00125"/>
            <a:ext cx="3143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C:\Users\Staff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3571875"/>
            <a:ext cx="3200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C:\Users\Staff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2786063"/>
            <a:ext cx="2071688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МЕНИНГОКОКОВА ИНФЕКЦИЯ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-МЕНИНГИТ</a:t>
            </a:r>
          </a:p>
          <a:p>
            <a:pPr eaLnBrk="1" hangingPunct="1">
              <a:buFont typeface="Wingdings" pitchFamily="2" charset="2"/>
              <a:buNone/>
            </a:pPr>
            <a:endParaRPr lang="bg-BG" altLang="bg-BG" smtClean="0"/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-МЕНИНГОЕНЦЕФАЛИТ</a:t>
            </a:r>
          </a:p>
          <a:p>
            <a:pPr eaLnBrk="1" hangingPunct="1">
              <a:buFont typeface="Wingdings" pitchFamily="2" charset="2"/>
              <a:buNone/>
            </a:pPr>
            <a:endParaRPr lang="bg-BG" altLang="bg-BG" smtClean="0"/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-СМЕСЕНА</a:t>
            </a:r>
            <a:r>
              <a:rPr lang="en-US" altLang="bg-BG" smtClean="0"/>
              <a:t> </a:t>
            </a:r>
            <a:r>
              <a:rPr lang="bg-BG" altLang="bg-BG" smtClean="0"/>
              <a:t>(МЕНИНГИТ +МЕНИНГО</a:t>
            </a:r>
            <a:r>
              <a:rPr lang="en-US" altLang="bg-BG" smtClean="0"/>
              <a:t>-</a:t>
            </a:r>
            <a:endParaRPr lang="bg-BG" altLang="bg-BG" smtClean="0"/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 КОКЦЕМИЯ)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bg-BG" smtClean="0"/>
              <a:t>Waterhouse-Friderichsen</a:t>
            </a:r>
            <a:r>
              <a:rPr lang="bg-BG" altLang="bg-BG" smtClean="0"/>
              <a:t>-клиника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z="2400" smtClean="0"/>
              <a:t>Започва внезапно с втрисане,висока температура,обилен хеморагичен,кон-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z="2400" smtClean="0"/>
              <a:t>   флуиращ обрив до обилни кръвоизливи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z="2400" smtClean="0"/>
              <a:t>   тип “послесмъртни петна”,хеморагии 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z="2400" smtClean="0"/>
              <a:t>   от лигавиците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z="2400" smtClean="0"/>
              <a:t>Кожа със студена, лепкава пот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z="2400" smtClean="0"/>
              <a:t>Хипотония до “О”</a:t>
            </a:r>
            <a:r>
              <a:rPr lang="en-US" altLang="bg-BG" sz="2400" smtClean="0"/>
              <a:t>RR</a:t>
            </a:r>
            <a:r>
              <a:rPr lang="bg-BG" altLang="bg-BG" sz="2400" smtClean="0"/>
              <a:t>, пулс не се долавя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z="2400" smtClean="0"/>
              <a:t>Бързо настъпва кома,</a:t>
            </a:r>
            <a:r>
              <a:rPr lang="en-US" altLang="bg-BG" sz="2400" smtClean="0"/>
              <a:t>SIRS</a:t>
            </a:r>
            <a:r>
              <a:rPr lang="bg-BG" altLang="bg-BG" sz="2400" smtClean="0"/>
              <a:t> - ОБН,ОССН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z="2400" smtClean="0"/>
              <a:t>Висок леталитет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bg-BG" altLang="bg-BG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Staff\Desktop\Snimki ot telefona zabolqvaniq\Изображение0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2" descr="C:\Users\Staff\Desktop\Snimki ot telefona zabolqvaniq\Изображение03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620713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Staff\Desktop\Charlotte_Cleverley-Bisman_Meningicoccal_Dise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571625"/>
            <a:ext cx="52149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bg-BG" sz="3200" smtClean="0"/>
              <a:t>Waterhouse-Friderichsen</a:t>
            </a:r>
            <a:r>
              <a:rPr lang="bg-BG" altLang="bg-BG" sz="3200" smtClean="0"/>
              <a:t>-параклиника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Изразена левкоцитоза с екстремно оле</a:t>
            </a:r>
            <a:r>
              <a:rPr lang="en-US" altLang="bg-BG" smtClean="0"/>
              <a:t>-</a:t>
            </a:r>
            <a:endParaRPr lang="bg-BG" altLang="bg-BG" smtClean="0"/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вяване,анеозинофилия,декомпенсирана метаболитна ацидоза,намалени тромбо</a:t>
            </a:r>
            <a:r>
              <a:rPr lang="en-US" altLang="bg-BG" smtClean="0"/>
              <a:t>-</a:t>
            </a:r>
            <a:endParaRPr lang="bg-BG" altLang="bg-BG" smtClean="0"/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цити и фибриноген,удължаване на времето на съсирване,първоначално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удължаване, последвано от скъсяване на протромбиновия индекс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1196975"/>
            <a:ext cx="7656512" cy="989013"/>
          </a:xfrm>
        </p:spPr>
        <p:txBody>
          <a:bodyPr/>
          <a:lstStyle/>
          <a:p>
            <a:pPr eaLnBrk="1" hangingPunct="1"/>
            <a:r>
              <a:rPr lang="bg-BG" altLang="bg-BG" sz="3200" b="0" smtClean="0"/>
              <a:t>Вторични гнойни менингити и менингоенцефалити</a:t>
            </a:r>
            <a:r>
              <a:rPr lang="bg-BG" altLang="bg-BG" sz="3200" smtClean="0"/>
              <a:t/>
            </a:r>
            <a:br>
              <a:rPr lang="bg-BG" altLang="bg-BG" sz="3200" smtClean="0"/>
            </a:br>
            <a:endParaRPr lang="bg-BG" altLang="bg-BG" sz="320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bg-BG" altLang="bg-BG" sz="2400" b="1" u="sng" smtClean="0"/>
              <a:t>Пневмококов менингит и менингоенцефалит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400" b="1" smtClean="0"/>
              <a:t>    Род </a:t>
            </a:r>
            <a:r>
              <a:rPr lang="en-US" altLang="bg-BG" sz="2400" b="1" smtClean="0"/>
              <a:t>Streptococcus </a:t>
            </a:r>
            <a:r>
              <a:rPr lang="bg-BG" altLang="bg-BG" sz="2400" b="1" smtClean="0"/>
              <a:t>са голяма група Грам /+/ коки, широко разпространени и причиняващи разнообразна клинична картина. Специално внимание заслужава </a:t>
            </a:r>
            <a:r>
              <a:rPr lang="en-US" altLang="bg-BG" sz="2400" b="1" smtClean="0"/>
              <a:t>Str</a:t>
            </a:r>
            <a:r>
              <a:rPr lang="ru-RU" altLang="bg-BG" sz="2400" b="1" smtClean="0"/>
              <a:t>. </a:t>
            </a:r>
            <a:r>
              <a:rPr lang="en-US" altLang="bg-BG" sz="2400" b="1" smtClean="0"/>
              <a:t>Pneumoniae</a:t>
            </a:r>
            <a:r>
              <a:rPr lang="bg-BG" altLang="bg-BG" sz="2400" b="1" smtClean="0"/>
              <a:t>, тъй като причинява тежки инвазивни инфекции с висок леталитет. Отделя капсулни антигени и антигени на клетъчната стена. </a:t>
            </a:r>
            <a:endParaRPr lang="bg-BG" altLang="bg-BG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762000" y="908050"/>
            <a:ext cx="7924800" cy="996950"/>
          </a:xfrm>
        </p:spPr>
        <p:txBody>
          <a:bodyPr/>
          <a:lstStyle/>
          <a:p>
            <a:pPr algn="ctr"/>
            <a:r>
              <a:rPr lang="bg-BG" altLang="bg-BG" sz="2800" smtClean="0"/>
              <a:t>Пневмококов менингит и менингоенцефалит</a:t>
            </a:r>
            <a:br>
              <a:rPr lang="bg-BG" altLang="bg-BG" sz="2800" smtClean="0"/>
            </a:br>
            <a:endParaRPr lang="bg-BG" altLang="bg-BG" sz="2800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bg-BG" smtClean="0"/>
              <a:t>Има полизахаридна капсула - фактор за вирулентността на причинителя. Разнообразието в състава на тази капсула определя съществуването (към момента) на над 90 различни серотипа пневмококи Понастоящем около 20 серотипа причиняват над 80% от инвазивната пневмококова болест в света, а 13 най-често срещани серотипа причиняват около 70-75% от ИПБ при децата. </a:t>
            </a:r>
            <a:endParaRPr lang="bg-BG" altLang="bg-B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Резултат с изображение за str.pneumoni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3838575"/>
            <a:ext cx="3744912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4" descr="Резултат с изображение за str.pneumoni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692150"/>
            <a:ext cx="4716462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6" descr="Резултат с изображение за str.pneumonia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076700"/>
            <a:ext cx="403383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8" descr="Резултат с изображение за str.pneumonia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052513"/>
            <a:ext cx="38163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altLang="bg-BG" sz="2800" smtClean="0"/>
              <a:t>Пневмококов менингит и менингоенцефалит</a:t>
            </a:r>
            <a:br>
              <a:rPr lang="bg-BG" altLang="bg-BG" sz="2800" smtClean="0"/>
            </a:br>
            <a:endParaRPr lang="bg-BG" altLang="bg-BG" sz="2800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smtClean="0"/>
              <a:t>През 2014 г. 17 528 потвърдени случаи на инвазивни пневмококови заболявания</a:t>
            </a:r>
            <a:r>
              <a:rPr lang="en-US" altLang="en-US" smtClean="0"/>
              <a:t> </a:t>
            </a:r>
            <a:r>
              <a:rPr lang="bg-BG" altLang="en-US" smtClean="0"/>
              <a:t>в ЕС</a:t>
            </a:r>
            <a:r>
              <a:rPr lang="ru-RU" altLang="en-US" smtClean="0"/>
              <a:t> са докладвани на TESSy.</a:t>
            </a:r>
          </a:p>
          <a:p>
            <a:r>
              <a:rPr lang="ru-RU" altLang="en-US" smtClean="0"/>
              <a:t>Честотата на заболявания е най-висока при тези на възраст над 65 години (13,8 случая на 100 000 души от населението), следвани от деца под едногодишна възраст (11.3 случая на 100 000 души от населението).</a:t>
            </a:r>
          </a:p>
          <a:p>
            <a:pPr>
              <a:buFont typeface="Arial" charset="0"/>
              <a:buNone/>
            </a:pPr>
            <a:endParaRPr lang="bg-BG" altLang="en-US" smtClean="0"/>
          </a:p>
          <a:p>
            <a:endParaRPr lang="bg-BG" altLang="bg-B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altLang="bg-BG" sz="2800" smtClean="0"/>
              <a:t>Пневмококов менингит и менингоенцефалит</a:t>
            </a:r>
            <a:r>
              <a:rPr lang="bg-BG" altLang="bg-BG" sz="2800" u="sng" smtClean="0"/>
              <a:t/>
            </a:r>
            <a:br>
              <a:rPr lang="bg-BG" altLang="bg-BG" sz="2800" u="sng" smtClean="0"/>
            </a:br>
            <a:endParaRPr lang="bg-BG" altLang="bg-BG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 dirty="0" smtClean="0"/>
              <a:t>10-те най-често срещани серотипове са 3, 8, 22F, 19А, 7F, 12F, 1, 9N, 15А и 24F.</a:t>
            </a:r>
          </a:p>
          <a:p>
            <a:pPr>
              <a:defRPr/>
            </a:pPr>
            <a:r>
              <a:rPr lang="ru-RU" altLang="en-US" dirty="0" smtClean="0"/>
              <a:t>От всички случаи </a:t>
            </a:r>
            <a:r>
              <a:rPr lang="en-US" altLang="en-US" dirty="0" smtClean="0"/>
              <a:t>(</a:t>
            </a:r>
            <a:r>
              <a:rPr lang="ru-RU" altLang="en-US" dirty="0" smtClean="0"/>
              <a:t>&lt; 5-годишна възраст</a:t>
            </a:r>
            <a:r>
              <a:rPr lang="en-US" altLang="en-US" dirty="0" smtClean="0"/>
              <a:t>)</a:t>
            </a:r>
            <a:r>
              <a:rPr lang="ru-RU" altLang="en-US" dirty="0" smtClean="0"/>
              <a:t>, 68% са причинени от серотип невключен в която и да е PCV ваксина.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215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bg-B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0" y="2565400"/>
            <a:ext cx="9144000" cy="3167063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bg-BG" altLang="bg-BG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smtClean="0">
                <a:latin typeface="+mj-lt"/>
                <a:cs typeface="Times New Roman" pitchFamily="18" charset="0"/>
              </a:rPr>
              <a:t>НЦЗПБ проведе изследване </a:t>
            </a:r>
            <a:r>
              <a:rPr lang="bg-BG" altLang="bg-BG" sz="2400" dirty="0" smtClean="0">
                <a:latin typeface="+mj-lt"/>
                <a:cs typeface="Times New Roman" pitchFamily="18" charset="0"/>
              </a:rPr>
              <a:t>чрез Real Time RT-PCR </a:t>
            </a:r>
            <a:r>
              <a:rPr lang="ru-RU" altLang="en-US" sz="2400" dirty="0" smtClean="0">
                <a:latin typeface="+mj-lt"/>
                <a:cs typeface="Times New Roman" pitchFamily="18" charset="0"/>
              </a:rPr>
              <a:t>, като целта </a:t>
            </a:r>
            <a:r>
              <a:rPr lang="bg-BG" altLang="en-US" sz="2400" dirty="0" smtClean="0">
                <a:latin typeface="+mj-lt"/>
                <a:cs typeface="Times New Roman" pitchFamily="18" charset="0"/>
              </a:rPr>
              <a:t>му </a:t>
            </a:r>
            <a:r>
              <a:rPr lang="ru-RU" altLang="en-US" sz="2400" dirty="0" smtClean="0">
                <a:latin typeface="+mj-lt"/>
                <a:cs typeface="Times New Roman" pitchFamily="18" charset="0"/>
              </a:rPr>
              <a:t>беше </a:t>
            </a:r>
            <a:r>
              <a:rPr lang="bg-BG" altLang="en-US" sz="2400" dirty="0" smtClean="0">
                <a:latin typeface="+mj-lt"/>
                <a:cs typeface="Times New Roman" pitchFamily="18" charset="0"/>
              </a:rPr>
              <a:t>да се проучи етиологията на циркулиращите сред обществото</a:t>
            </a:r>
            <a:r>
              <a:rPr lang="ru-RU" altLang="en-US" sz="2400" dirty="0" smtClean="0">
                <a:latin typeface="+mj-lt"/>
                <a:cs typeface="Times New Roman" pitchFamily="18" charset="0"/>
              </a:rPr>
              <a:t> най-чести инвазивни причинили на </a:t>
            </a:r>
            <a:r>
              <a:rPr lang="bg-BG" altLang="en-US" sz="2400" dirty="0" smtClean="0">
                <a:latin typeface="+mj-lt"/>
                <a:cs typeface="Times New Roman" pitchFamily="18" charset="0"/>
              </a:rPr>
              <a:t>бактериални менингити за периода 2013г. - 2016 г</a:t>
            </a:r>
            <a:r>
              <a:rPr lang="ru-RU" altLang="en-US" sz="2400" dirty="0" smtClean="0">
                <a:latin typeface="+mj-lt"/>
                <a:cs typeface="Times New Roman" pitchFamily="18" charset="0"/>
              </a:rPr>
              <a:t>. </a:t>
            </a:r>
            <a:endParaRPr lang="bg-BG" altLang="en-US" sz="2400" dirty="0" smtClean="0">
              <a:latin typeface="+mj-lt"/>
              <a:cs typeface="Times New Roman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bg-BG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bg-BG" altLang="bg-BG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МЕНИНГОКОКОВА ИНФЕКЦИЯ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bg-BG" smtClean="0"/>
              <a:t>3.</a:t>
            </a:r>
            <a:r>
              <a:rPr lang="bg-BG" altLang="bg-BG" smtClean="0"/>
              <a:t>РЕДКИ ФОРМИ: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-МЕНИНГОКОКОВ АРТРИТ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-МЕНИНГОКОКОВ ЕНДОКАРДИТ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-МЕНИНГОКОКОВА ПНЕВМОНИЯ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-МЕНИНГОКОКОВ ИРИДОЦИКЛИТ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879475" y="908050"/>
            <a:ext cx="8229600" cy="792163"/>
          </a:xfrm>
        </p:spPr>
        <p:txBody>
          <a:bodyPr/>
          <a:lstStyle/>
          <a:p>
            <a:r>
              <a:rPr lang="bg-BG" altLang="bg-BG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Относителен дял на трите най-чести причинителя на бактериални менингити в България  през 201</a:t>
            </a:r>
            <a:r>
              <a:rPr lang="en-US" altLang="bg-BG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g-BG" altLang="bg-BG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-2016 </a:t>
            </a:r>
            <a:r>
              <a:rPr lang="bg-BG" altLang="bg-BG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bg-BG" sz="2800" smtClean="0">
                <a:latin typeface="Times New Roman" pitchFamily="18" charset="0"/>
                <a:cs typeface="Times New Roman" pitchFamily="18" charset="0"/>
              </a:rPr>
            </a:br>
            <a:endParaRPr lang="bg-BG" altLang="bg-BG" sz="2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07950" y="1836738"/>
          <a:ext cx="8937625" cy="2239964"/>
        </p:xfrm>
        <a:graphic>
          <a:graphicData uri="http://schemas.openxmlformats.org/drawingml/2006/table">
            <a:tbl>
              <a:tblPr/>
              <a:tblGrid>
                <a:gridCol w="2233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3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07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Причинители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Положителни материали</a:t>
                      </a:r>
                      <a:endParaRPr kumimoji="0" lang="bg-BG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(брой)</a:t>
                      </a:r>
                      <a:endParaRPr kumimoji="0" lang="bg-BG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Относителен дял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Доверителен интервал (95%)</a:t>
                      </a:r>
                      <a:endParaRPr kumimoji="0" 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 meningitidis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43,96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33,76 – 54,16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S. pneumoniae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49,45</a:t>
                      </a:r>
                      <a:endParaRPr kumimoji="0" lang="bg-BG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39,18 – 59,72</a:t>
                      </a:r>
                      <a:endParaRPr kumimoji="0" lang="bg-BG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H. influenzae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6,59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2,48 – 12,60</a:t>
                      </a:r>
                      <a:endParaRPr kumimoji="0" 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>
              <a:cs typeface="Arial" charset="0"/>
            </a:endParaRPr>
          </a:p>
        </p:txBody>
      </p:sp>
      <p:sp>
        <p:nvSpPr>
          <p:cNvPr id="1061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>
              <a:cs typeface="Arial" charset="0"/>
            </a:endParaRPr>
          </a:p>
        </p:txBody>
      </p:sp>
      <p:graphicFrame>
        <p:nvGraphicFramePr>
          <p:cNvPr id="1026" name="Object 39"/>
          <p:cNvGraphicFramePr>
            <a:graphicFrameLocks noChangeAspect="1"/>
          </p:cNvGraphicFramePr>
          <p:nvPr/>
        </p:nvGraphicFramePr>
        <p:xfrm>
          <a:off x="2397125" y="4076700"/>
          <a:ext cx="5487988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Chart" r:id="rId3" imgW="4781463" imgH="2333576" progId="MSGraph.Chart.8">
                  <p:embed/>
                </p:oleObj>
              </mc:Choice>
              <mc:Fallback>
                <p:oleObj name="Chart" r:id="rId3" imgW="4781463" imgH="2333576" progId="MSGraph.Chart.8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4076700"/>
                        <a:ext cx="5487988" cy="273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900113" y="404813"/>
            <a:ext cx="8243887" cy="1143000"/>
          </a:xfrm>
        </p:spPr>
        <p:txBody>
          <a:bodyPr/>
          <a:lstStyle/>
          <a:p>
            <a:r>
              <a:rPr lang="bg-BG" altLang="bg-BG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Положителни случаи на най-честите причинители на бактериални менингити по възрастови групи </a:t>
            </a:r>
            <a:br>
              <a:rPr lang="bg-BG" altLang="bg-BG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bg-BG" altLang="bg-BG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>
              <a:cs typeface="Arial" charset="0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79388" y="5726113"/>
            <a:ext cx="8640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bg-BG" altLang="bg-BG" sz="2000">
                <a:latin typeface="Times New Roman" pitchFamily="18" charset="0"/>
                <a:cs typeface="Times New Roman" pitchFamily="18" charset="0"/>
              </a:rPr>
              <a:t>При пневмококовите менингити най-често засегнатата група беше 45-64 години, следвана от 25-44 и над 65 години.</a:t>
            </a:r>
          </a:p>
          <a:p>
            <a:pPr algn="just"/>
            <a:endParaRPr lang="bg-BG" altLang="bg-BG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>
              <a:cs typeface="Arial" charset="0"/>
            </a:endParaRP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1258888" y="1412875"/>
          <a:ext cx="6913562" cy="424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r:id="rId3" imgW="5279594" imgH="3237257" progId="Excel.Chart.8">
                  <p:embed/>
                </p:oleObj>
              </mc:Choice>
              <mc:Fallback>
                <p:oleObj r:id="rId3" imgW="5279594" imgH="3237257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412875"/>
                        <a:ext cx="6913562" cy="424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500563" y="1773238"/>
            <a:ext cx="1366837" cy="37433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bg-BG" smtClean="0"/>
              <a:t>Пневмококите предизвикват широк спектър от заболявания – от неинвазивни, но с висока честота като синузит, отит и в различна степен пневмония, до по-редките, но инвазивни и с висока смъртност – пневмококов сепсис, емпием и менингит.  </a:t>
            </a:r>
            <a:endParaRPr lang="bg-BG" altLang="bg-BG" smtClean="0"/>
          </a:p>
        </p:txBody>
      </p:sp>
      <p:sp>
        <p:nvSpPr>
          <p:cNvPr id="65539" name="Title 3"/>
          <p:cNvSpPr>
            <a:spLocks noGrp="1"/>
          </p:cNvSpPr>
          <p:nvPr>
            <p:ph type="title"/>
          </p:nvPr>
        </p:nvSpPr>
        <p:spPr>
          <a:xfrm>
            <a:off x="762000" y="1036638"/>
            <a:ext cx="7924800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bg-BG" altLang="bg-BG" sz="2800" smtClean="0"/>
              <a:t>Пневмококов менингит и менингоенцефалит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bg-BG" smtClean="0"/>
              <a:t>Инвазивните пневмококови заболявания протичат със средна смъртност от около 10%, която достига до 30% в рисковите групи (домове за отглеждане, много възрастни хора). Пневмококовата инфекция на менингите, която е една от водещите сред бактериалните менингити, включително и в България, има най-висок леталитет (може да достигне до 50% от случаите).  </a:t>
            </a:r>
            <a:endParaRPr lang="bg-BG" altLang="bg-BG" smtClean="0"/>
          </a:p>
        </p:txBody>
      </p:sp>
      <p:sp>
        <p:nvSpPr>
          <p:cNvPr id="66563" name="Title 3"/>
          <p:cNvSpPr>
            <a:spLocks noGrp="1"/>
          </p:cNvSpPr>
          <p:nvPr>
            <p:ph type="title"/>
          </p:nvPr>
        </p:nvSpPr>
        <p:spPr>
          <a:xfrm>
            <a:off x="762000" y="1036638"/>
            <a:ext cx="7924800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bg-BG" altLang="bg-BG" sz="2800" smtClean="0"/>
              <a:t>Пневмококов менингит и менингоенцефалит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bg-BG" smtClean="0"/>
              <a:t>Стрептококовият сепсис, съпроводен с полиорганна недостатъчност, също протича с висок леталитет. Все по-сериозен проблем при тези по-редки, но високорискови клинични форми на пневмококова инфекция при децата, е нарастващата антибиотична резистентност на стрептококите.  </a:t>
            </a:r>
            <a:endParaRPr lang="bg-BG" altLang="bg-BG" smtClean="0"/>
          </a:p>
          <a:p>
            <a:endParaRPr lang="bg-BG" altLang="bg-BG" smtClean="0"/>
          </a:p>
        </p:txBody>
      </p:sp>
      <p:sp>
        <p:nvSpPr>
          <p:cNvPr id="67587" name="Title 3"/>
          <p:cNvSpPr>
            <a:spLocks noGrp="1"/>
          </p:cNvSpPr>
          <p:nvPr>
            <p:ph type="title"/>
          </p:nvPr>
        </p:nvSpPr>
        <p:spPr>
          <a:xfrm>
            <a:off x="900113" y="981075"/>
            <a:ext cx="7924800" cy="868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bg-BG" altLang="bg-BG" sz="2800" smtClean="0"/>
              <a:t>Пневмококов менингит и менингоенцефалит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z="2800" smtClean="0"/>
              <a:t>Пневмококов менингит и менингоенцефалит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bg-BG" smtClean="0"/>
              <a:t>Високата честота на тези инфекции, както горно-респираторните (вкл. отитът на средното ухо), така и в по-малка степен инвазивните (бактериемия, сепсис, менингит), е характерна предимно за по-ранната детска възраст. Пневмококовите пневмонии доминират в ранното детство и старостта.  </a:t>
            </a:r>
            <a:endParaRPr lang="bg-BG" altLang="bg-BG" smtClean="0"/>
          </a:p>
          <a:p>
            <a:endParaRPr lang="bg-BG" altLang="bg-BG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z="2800" smtClean="0"/>
              <a:t>Пневмококов менингит и менингоенцефалит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bg-BG" smtClean="0"/>
              <a:t>В България от началото на годината  </a:t>
            </a:r>
            <a:r>
              <a:rPr lang="bg-BG" altLang="bg-BG" smtClean="0"/>
              <a:t>с</a:t>
            </a:r>
            <a:r>
              <a:rPr lang="ru-RU" altLang="bg-BG" smtClean="0"/>
              <a:t>а съобщени 12 случая. За същия период през изминалата година са регистрирани 6 случая. </a:t>
            </a:r>
            <a:endParaRPr lang="bg-BG" altLang="bg-BG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Staff\Desktop\Мои снимки\Kamera 2019\20181012_1621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Резултат с изображение за инвазивна пневмококова инфек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716338"/>
            <a:ext cx="33845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4" descr="Резултат с изображение за инвазивна пневмококова инфекц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49275"/>
            <a:ext cx="41052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6" descr="Резултат с изображение за инвазивна пневмококова инфекц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429000"/>
            <a:ext cx="40322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8" descr="Резултат с изображение за инвазивна пневмококова инфекц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58738"/>
            <a:ext cx="273685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0" smtClean="0"/>
              <a:t>Пневмококов менингит и менингоенцефалит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bg-BG" smtClean="0"/>
              <a:t>Съдържа интрацелуларен протеин пневмолизин, който играе основна роля в патогенезата на стрептоковите инфекции. Важна роля имат и пептидогликана и липотейхоевата киселина. Те индуцират продукцията на възпалителни медиатори </a:t>
            </a:r>
            <a:r>
              <a:rPr lang="en-US" altLang="bg-BG" smtClean="0"/>
              <a:t>IL</a:t>
            </a:r>
            <a:r>
              <a:rPr lang="ru-RU" altLang="bg-BG" smtClean="0"/>
              <a:t>1, </a:t>
            </a:r>
            <a:r>
              <a:rPr lang="en-US" altLang="bg-BG" smtClean="0"/>
              <a:t>IL</a:t>
            </a:r>
            <a:r>
              <a:rPr lang="ru-RU" altLang="bg-BG" smtClean="0"/>
              <a:t>6, </a:t>
            </a:r>
            <a:r>
              <a:rPr lang="en-US" altLang="bg-BG" smtClean="0"/>
              <a:t>TNFα</a:t>
            </a:r>
            <a:r>
              <a:rPr lang="ru-RU" altLang="bg-BG" smtClean="0"/>
              <a:t>, </a:t>
            </a:r>
            <a:r>
              <a:rPr lang="en-US" altLang="bg-BG" smtClean="0"/>
              <a:t>TNFβ</a:t>
            </a:r>
            <a:r>
              <a:rPr lang="ru-RU" altLang="bg-BG" smtClean="0"/>
              <a:t> </a:t>
            </a:r>
            <a:r>
              <a:rPr lang="bg-BG" altLang="bg-BG" smtClean="0"/>
              <a:t>от мононуклеарите и с това предизвикват шок и тежки тъканни увреждания.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МЕНИНГОКОКОВА ИНФЕКЦИЯ</a:t>
            </a:r>
            <a:endParaRPr lang="bg-BG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10% от хората са носители на менингокок, но на всеки 200 заразени само 15 развиват клинична картина, подобна на грип, 1% показват признаци на менингит, а според статистиката повече от 10 години у нас не е регистриран менингококов сепсис.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0" smtClean="0"/>
              <a:t>Пневмококов менингит и менингоенцефалит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Установено е, че пневмококът индуцира нов апоптозо- индуциращ зависим фактор от апоптозата на мозъчната клетка. Загубата на два пневмококови токсина – пневмолизин и водороден прекис елиминира митохондриалната увреда и апоптозата.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0" smtClean="0"/>
              <a:t>Пневмококов менингит и менингоенцефалит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b="1" u="sng" smtClean="0"/>
              <a:t>Патогенеза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Не достатъчно изяснена-предимно 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      експериментален модел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Проникването на пневмокока в ликворно-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то пространство се улеснява от пневмо-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лизина,който уврежда епитела на ГДП -активира се системата на комплемента-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макрофаги-цитокини-мозъчен оток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0" smtClean="0"/>
              <a:t>Пневмококов менингит и менингоенцефалит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bg-BG" altLang="bg-BG" b="1" u="sng" smtClean="0"/>
              <a:t>Клиника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Среща се предимно при възрастни с придружаващи заболявания-чести пнев-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монии,отити,мастоидити,ЧМТ,</a:t>
            </a:r>
            <a:r>
              <a:rPr lang="en-US" altLang="bg-BG" smtClean="0"/>
              <a:t>Diabetes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bg-BG" smtClean="0"/>
              <a:t>   mellitus,</a:t>
            </a:r>
            <a:r>
              <a:rPr lang="bg-BG" altLang="bg-BG" smtClean="0"/>
              <a:t>алкохолизъм,спленектомирани или лица с вродена аспления, имуно-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супресирани.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Водещ по честота бактериален менингит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924800" cy="1143000"/>
          </a:xfrm>
        </p:spPr>
        <p:txBody>
          <a:bodyPr/>
          <a:lstStyle/>
          <a:p>
            <a:pPr eaLnBrk="1" hangingPunct="1"/>
            <a:r>
              <a:rPr lang="bg-BG" altLang="bg-BG" sz="3200" b="0" smtClean="0"/>
              <a:t>Пневмококов менингит и менингоенцефалит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bg-BG" altLang="bg-BG" b="1" u="sng" smtClean="0"/>
              <a:t>Клиника</a:t>
            </a:r>
          </a:p>
          <a:p>
            <a:pPr eaLnBrk="1" hangingPunct="1"/>
            <a:r>
              <a:rPr lang="bg-BG" altLang="bg-BG" smtClean="0"/>
              <a:t>Често са с остро начало,психомоторна възбуда, изразен интоксикационен синдром, рано настъпващи промени в съзнанието до кома, бързо развиваща се неврологична симптоматика, гърчове.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0" smtClean="0"/>
              <a:t>Пневмококов менингит и менингоенцефалит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2357438"/>
            <a:ext cx="7693025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Груб и дълго задържащ се МРС, дихателни и СС усложнения, остатъчни прояви, рецидиви.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Ликвор - изразена протеинорахия и сегментоядрена плеоцитоза,хипогликорахия.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Тежко протичане, висок леталитет.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   </a:t>
            </a:r>
          </a:p>
          <a:p>
            <a:pPr eaLnBrk="1" hangingPunct="1">
              <a:lnSpc>
                <a:spcPct val="90000"/>
              </a:lnSpc>
            </a:pPr>
            <a:endParaRPr lang="bg-BG" altLang="bg-BG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bg-BG" b="0" smtClean="0"/>
              <a:t>H.Influenzae </a:t>
            </a:r>
            <a:r>
              <a:rPr lang="bg-BG" altLang="bg-BG" b="0" smtClean="0"/>
              <a:t>менингити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bg-BG" smtClean="0"/>
              <a:t>Причинител-</a:t>
            </a:r>
            <a:r>
              <a:rPr lang="en-US" altLang="bg-BG" smtClean="0"/>
              <a:t> G</a:t>
            </a:r>
            <a:r>
              <a:rPr lang="bg-BG" altLang="bg-BG" smtClean="0"/>
              <a:t> /-/пръчица на Пфайфер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smtClean="0"/>
              <a:t>Най-чест в детската възраст- 1-3г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smtClean="0"/>
              <a:t>Патогенеза сходна с тази при менингококовия менингит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smtClean="0"/>
              <a:t>Важно значение има капсулата му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smtClean="0"/>
              <a:t>По-често е вторичен (след бронхопневмония), но може и да не се открие друга локализация и да протече като първичен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bg-BG" b="0" smtClean="0"/>
              <a:t>H.Influenzae </a:t>
            </a:r>
            <a:r>
              <a:rPr lang="bg-BG" altLang="bg-BG" b="0" smtClean="0"/>
              <a:t>менингити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bg-BG" altLang="bg-BG" b="1" u="sng" smtClean="0"/>
              <a:t>Клиника</a:t>
            </a:r>
            <a:endParaRPr lang="bg-BG" altLang="bg-BG" smtClean="0"/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По-често началото е остро,изразен интоксикационен сндром,МРС,понякога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обрив,подобен на този при менингококцемия,възможни са енцефалитни прояви,протрахирано протичане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Ликвор-като при бактериална инфекция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b="0" smtClean="0"/>
              <a:t>Стафилококови менингити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Други широко разпространени в природата микроорганизми, които предизвикват и инфекции на ЦНС са стафилококите. Те се характеризират с голямо разнообразие по отношение фактори на вирулентност, патогенетични механизми, причиняване заболявания и др.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altLang="bg-BG" smtClean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bg-BG" b="1" smtClean="0"/>
              <a:t>Стафилококите</a:t>
            </a:r>
            <a:r>
              <a:rPr lang="ru-RU" altLang="bg-BG" smtClean="0"/>
              <a:t> са </a:t>
            </a:r>
            <a:r>
              <a:rPr lang="ru-RU" altLang="bg-BG" smtClean="0">
                <a:hlinkClick r:id="rId2" tooltip="Род (биология)"/>
              </a:rPr>
              <a:t>род</a:t>
            </a:r>
            <a:r>
              <a:rPr lang="ru-RU" altLang="bg-BG" smtClean="0"/>
              <a:t> </a:t>
            </a:r>
            <a:r>
              <a:rPr lang="ru-RU" altLang="bg-BG" smtClean="0">
                <a:hlinkClick r:id="rId3" tooltip="Бактерии"/>
              </a:rPr>
              <a:t>бактерии</a:t>
            </a:r>
            <a:r>
              <a:rPr lang="ru-RU" altLang="bg-BG" smtClean="0"/>
              <a:t> от семейство </a:t>
            </a:r>
            <a:r>
              <a:rPr lang="ru-RU" altLang="bg-BG" smtClean="0">
                <a:hlinkClick r:id="rId4" tooltip="Стафилококови (страницата не съществува)"/>
              </a:rPr>
              <a:t>Стафилококови</a:t>
            </a:r>
            <a:r>
              <a:rPr lang="ru-RU" altLang="bg-BG" smtClean="0"/>
              <a:t> или Микрококи най-малко 40 вида. Повечето от тях са безвредни и обикновено живеят по </a:t>
            </a:r>
            <a:r>
              <a:rPr lang="ru-RU" altLang="bg-BG" smtClean="0">
                <a:hlinkClick r:id="rId5" tooltip="Кожа"/>
              </a:rPr>
              <a:t>кожата</a:t>
            </a:r>
            <a:r>
              <a:rPr lang="ru-RU" altLang="bg-BG" smtClean="0"/>
              <a:t> и </a:t>
            </a:r>
            <a:r>
              <a:rPr lang="ru-RU" altLang="bg-BG" smtClean="0">
                <a:hlinkClick r:id="rId6" tooltip="Лигавица"/>
              </a:rPr>
              <a:t>лигавицата</a:t>
            </a:r>
            <a:r>
              <a:rPr lang="ru-RU" altLang="bg-BG" smtClean="0"/>
              <a:t> на </a:t>
            </a:r>
            <a:r>
              <a:rPr lang="ru-RU" altLang="bg-BG" smtClean="0">
                <a:hlinkClick r:id="rId7" tooltip="Човек (вид)"/>
              </a:rPr>
              <a:t>хора</a:t>
            </a:r>
            <a:r>
              <a:rPr lang="ru-RU" altLang="bg-BG" smtClean="0"/>
              <a:t> и други </a:t>
            </a:r>
            <a:r>
              <a:rPr lang="ru-RU" altLang="bg-BG" smtClean="0">
                <a:hlinkClick r:id="rId8" tooltip="Организми"/>
              </a:rPr>
              <a:t>организми</a:t>
            </a:r>
            <a:r>
              <a:rPr lang="ru-RU" altLang="bg-BG" smtClean="0"/>
              <a:t>. Някои видове са причина за стафилококови </a:t>
            </a:r>
            <a:r>
              <a:rPr lang="ru-RU" altLang="bg-BG" smtClean="0">
                <a:hlinkClick r:id="rId9" tooltip="Инфекция"/>
              </a:rPr>
              <a:t>инфекции</a:t>
            </a:r>
            <a:r>
              <a:rPr lang="ru-RU" altLang="bg-BG" smtClean="0"/>
              <a:t>. </a:t>
            </a:r>
            <a:endParaRPr lang="bg-BG" altLang="bg-BG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 descr="Резултат с изображение за стафилоко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sp>
        <p:nvSpPr>
          <p:cNvPr id="89091" name="AutoShape 4" descr="Резултат с изображение за стафилококи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pic>
        <p:nvPicPr>
          <p:cNvPr id="89092" name="Picture 6" descr="Резултат с изображение за стафилоко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3644900"/>
            <a:ext cx="36957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8" descr="Резултат с изображение за стафилоко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476250"/>
            <a:ext cx="3814762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10" descr="Резултат с изображение за стафилоко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988" y="765175"/>
            <a:ext cx="3481387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12" descr="Резултат с изображение за стафилоко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213100"/>
            <a:ext cx="34893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МЕНИНГОКОКОВА ИНФЕКЦИЯ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bg-BG" b="1" u="sng" smtClean="0"/>
              <a:t>ЕТИОЛОГИЯ</a:t>
            </a:r>
            <a:endParaRPr lang="en-US" altLang="bg-BG" b="1" u="sng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bg-BG" smtClean="0"/>
              <a:t>N.Meningitidis – G/-/</a:t>
            </a:r>
            <a:r>
              <a:rPr lang="bg-BG" altLang="bg-BG" smtClean="0"/>
              <a:t>,образува капсула, отделя ендотоксин, има пили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13 серотипа – </a:t>
            </a:r>
            <a:r>
              <a:rPr lang="en-US" altLang="bg-BG" b="1" smtClean="0"/>
              <a:t>A</a:t>
            </a:r>
            <a:r>
              <a:rPr lang="en-US" altLang="bg-BG" smtClean="0"/>
              <a:t>, </a:t>
            </a:r>
            <a:r>
              <a:rPr lang="en-US" altLang="bg-BG" b="1" smtClean="0"/>
              <a:t>B</a:t>
            </a:r>
            <a:r>
              <a:rPr lang="en-US" altLang="bg-BG" smtClean="0"/>
              <a:t>, </a:t>
            </a:r>
            <a:r>
              <a:rPr lang="en-US" altLang="bg-BG" b="1" smtClean="0"/>
              <a:t>C</a:t>
            </a:r>
            <a:r>
              <a:rPr lang="en-US" altLang="bg-BG" smtClean="0"/>
              <a:t>, D, X, </a:t>
            </a:r>
            <a:r>
              <a:rPr lang="en-US" altLang="bg-BG" b="1" smtClean="0"/>
              <a:t>Y</a:t>
            </a:r>
            <a:r>
              <a:rPr lang="en-US" altLang="bg-BG" smtClean="0"/>
              <a:t>, Z, E,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bg-BG" smtClean="0"/>
              <a:t>	</a:t>
            </a:r>
            <a:r>
              <a:rPr lang="en-US" altLang="bg-BG" b="1" smtClean="0"/>
              <a:t>W-135</a:t>
            </a:r>
            <a:r>
              <a:rPr lang="en-US" altLang="bg-BG" smtClean="0"/>
              <a:t>, H, I, K, L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А – в епидемичен период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В и С – в извънепидемичен период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Човек – единствен естествен резервоар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b="0" smtClean="0"/>
              <a:t>Стафилококови менингити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Включват около 35 видове и подвидове, като непрекъснато се допълват от новоот-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крити щамове.Оценката на ДНК и ДНК- хомоложността между отделните видовепозволява групирането им в 4 основни групи.</a:t>
            </a:r>
          </a:p>
          <a:p>
            <a:pPr eaLnBrk="1" hangingPunct="1">
              <a:buFont typeface="Wingdings" pitchFamily="2" charset="2"/>
              <a:buNone/>
            </a:pPr>
            <a:endParaRPr lang="bg-BG" altLang="bg-BG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b="0" smtClean="0"/>
              <a:t>Стафилококови менингити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Стафилококите имат повече от 30 обособени фактори на патогенност: пептидогликан и липотейхоева киселина, капсула, фибринолизин, хиалуронидаза, протеази.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b="0" smtClean="0"/>
              <a:t>Стафилококови менингити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bg-BG" sz="2400" smtClean="0"/>
              <a:t>Вторичен бактериален менингит,най-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400" smtClean="0"/>
              <a:t>   често след ЧМТ, неврохирургични интер-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400" smtClean="0"/>
              <a:t>   венции, кожни инфекции, сепсис, стафилококови пневмонии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400" smtClean="0"/>
              <a:t>Най-чест причинител - </a:t>
            </a:r>
            <a:r>
              <a:rPr lang="en-US" altLang="bg-BG" sz="2400" smtClean="0"/>
              <a:t>S.aureus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400" smtClean="0"/>
              <a:t>Патогенеза-недобре изяснена - предполага се хематогенно и по съседство проникване на стафилококите в ликворните пространства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b="0" smtClean="0"/>
              <a:t>Стафилококови менингити</a:t>
            </a:r>
            <a:endParaRPr lang="bg-BG" altLang="bg-BG" smtClean="0"/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altLang="bg-BG" smtClean="0"/>
              <a:t>Първият доказан случай на стафилококов менингит е описан от </a:t>
            </a:r>
            <a:r>
              <a:rPr lang="en-US" altLang="bg-BG" smtClean="0"/>
              <a:t>Galippe</a:t>
            </a:r>
            <a:r>
              <a:rPr lang="bg-BG" altLang="bg-BG" smtClean="0"/>
              <a:t> през 1889г след пустулизирали фистули на долната челюст при 23 годишен пациент. Заболяването най-често е вторично.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b="0" smtClean="0"/>
              <a:t>Стафилококови менингити</a:t>
            </a:r>
            <a:endParaRPr lang="bg-BG" altLang="bg-BG" smtClean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altLang="bg-BG" smtClean="0"/>
              <a:t>Може да възникне като ВБИ след хирургическа интервенция – най-често неврохирургична или като придобито в обществото заболяване след тежки съпътстващи заболявания – ендокардит, остеомиелит, артрит, отит и др.  Описани са случаи на СМ при интравенозни наркомани. </a:t>
            </a:r>
          </a:p>
          <a:p>
            <a:endParaRPr lang="bg-BG" altLang="bg-BG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b="0" smtClean="0"/>
              <a:t>Стафилококови менингити</a:t>
            </a:r>
            <a:endParaRPr lang="bg-BG" altLang="bg-BG" smtClean="0"/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altLang="bg-BG" smtClean="0"/>
              <a:t>Според някои автори менингитите, причинени от двата вида стафилококи (</a:t>
            </a:r>
            <a:r>
              <a:rPr lang="en-US" altLang="bg-BG" smtClean="0"/>
              <a:t>MSSA</a:t>
            </a:r>
            <a:r>
              <a:rPr lang="bg-BG" altLang="bg-BG" smtClean="0"/>
              <a:t> и </a:t>
            </a:r>
            <a:r>
              <a:rPr lang="en-US" altLang="bg-BG" smtClean="0"/>
              <a:t>MRSA</a:t>
            </a:r>
            <a:r>
              <a:rPr lang="bg-BG" altLang="bg-BG" smtClean="0"/>
              <a:t>) не се различават по клинични прояви и изход от заболяването, а статистическа значимост има само начина на придобиване на инфекцията. </a:t>
            </a:r>
            <a:r>
              <a:rPr lang="en-US" altLang="bg-BG" smtClean="0"/>
              <a:t>MSSA</a:t>
            </a:r>
            <a:r>
              <a:rPr lang="bg-BG" altLang="bg-BG" smtClean="0"/>
              <a:t> менингит е по-често придобит в обществото, а </a:t>
            </a:r>
            <a:r>
              <a:rPr lang="en-US" altLang="bg-BG" smtClean="0"/>
              <a:t>MRSA</a:t>
            </a:r>
            <a:r>
              <a:rPr lang="bg-BG" altLang="bg-BG" smtClean="0"/>
              <a:t> менингита – като ВБИ след неврохирургични интервенции.</a:t>
            </a:r>
          </a:p>
          <a:p>
            <a:endParaRPr lang="bg-BG" altLang="bg-BG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b="0" smtClean="0"/>
              <a:t>Стафилококови менингити</a:t>
            </a:r>
            <a:endParaRPr lang="bg-BG" altLang="bg-BG" smtClean="0"/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altLang="bg-BG" smtClean="0"/>
              <a:t>Друг широко разпространен стафилокок е </a:t>
            </a:r>
            <a:r>
              <a:rPr lang="en-US" altLang="bg-BG" smtClean="0"/>
              <a:t>Staphilococcus epidermidis</a:t>
            </a:r>
            <a:r>
              <a:rPr lang="bg-BG" altLang="bg-BG" smtClean="0"/>
              <a:t>, който засяга по-често новородени и недоносени при продължително лечение.</a:t>
            </a:r>
          </a:p>
          <a:p>
            <a:endParaRPr lang="bg-BG" altLang="bg-BG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836613"/>
            <a:ext cx="7924800" cy="1143000"/>
          </a:xfrm>
        </p:spPr>
        <p:txBody>
          <a:bodyPr/>
          <a:lstStyle/>
          <a:p>
            <a:pPr eaLnBrk="1" hangingPunct="1"/>
            <a:r>
              <a:rPr lang="bg-BG" altLang="bg-BG" sz="3200" b="0" smtClean="0"/>
              <a:t>Стафилококови менингити</a:t>
            </a:r>
            <a:r>
              <a:rPr lang="bg-BG" altLang="bg-BG" sz="3200" b="0" u="sng" smtClean="0"/>
              <a:t/>
            </a:r>
            <a:br>
              <a:rPr lang="bg-BG" altLang="bg-BG" sz="3200" b="0" u="sng" smtClean="0"/>
            </a:br>
            <a:endParaRPr lang="bg-BG" altLang="bg-BG" sz="3200" b="0" u="sng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349500"/>
            <a:ext cx="7942262" cy="34448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b="1" u="sng" smtClean="0"/>
              <a:t>Клиника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Понякога има подостро начало, наподо-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бява тежко септично състояние, изразен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МРС, който дълго се задържа, огнищна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неврологична симптоматика, бързо разви-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тие на хидроцефалия при кърмачетата,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склонност към абсцедиране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Ликвор - пурулентен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0" smtClean="0"/>
              <a:t>Ентеробактериални менингити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Причинители-</a:t>
            </a:r>
            <a:r>
              <a:rPr lang="en-US" altLang="bg-BG" smtClean="0"/>
              <a:t>E.coli,Klebsiella,Salmonella</a:t>
            </a:r>
          </a:p>
          <a:p>
            <a:pPr eaLnBrk="1" hangingPunct="1"/>
            <a:r>
              <a:rPr lang="bg-BG" altLang="bg-BG" smtClean="0"/>
              <a:t>По-чести при кърмачета и новородени</a:t>
            </a:r>
          </a:p>
          <a:p>
            <a:pPr eaLnBrk="1" hangingPunct="1"/>
            <a:r>
              <a:rPr lang="bg-BG" altLang="bg-BG" smtClean="0"/>
              <a:t>Патогенеза-не напълно изяснена-допуска се висока степен на бактериемия, инвазия на микроваскуларни мозъчни ендотелиални клетки, множество актинцитоскелетни клетки и премина-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mtClean="0"/>
              <a:t>   ване на живи бактерии през КЛБ.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0" smtClean="0"/>
              <a:t>Ентеробактериални менингити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b="1" u="sng" smtClean="0"/>
              <a:t>Клиника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Постепенно начало, децата са отпуснати,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неспокойни, отказ от храна, сънливост,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висока температура, диспептични прояви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Бедна неврологична симптоматика, ранно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развитие на хидроцефалия и опистотонус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Тежко протичане, висок леталитет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mtClean="0"/>
              <a:t>Ликвор - характерен цвят и консистенция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Резултат с изображение за менингококов менинг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30718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AutoShape 4" descr="Резултат с изображение за менингококов менинг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pic>
        <p:nvPicPr>
          <p:cNvPr id="31748" name="Picture 6" descr="Резултат с изображение за менингококов менинги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285875"/>
            <a:ext cx="35814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 descr="Резултат с изображение за менингококов менинги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4143375"/>
            <a:ext cx="39290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Изображение0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286000"/>
            <a:ext cx="38576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620713"/>
            <a:ext cx="7056437" cy="50403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Разпространение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bg-BG" dirty="0" smtClean="0"/>
              <a:t>Група А менингококи са причина за около 80-85% от всички случаи на менингит - засегнати са повече от 400 милиона души, живеещи в 21 – те държави – членки на „ Африкански менингитен пояс” ( от Сенегал до Етиопия). Менингококовите инфекции от серогрупа А представляват постоянен проблем за медицинските власти в продължение на 100 години. 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9186</TotalTime>
  <Words>2193</Words>
  <Application>Microsoft Office PowerPoint</Application>
  <PresentationFormat>On-screen Show (4:3)</PresentationFormat>
  <Paragraphs>247</Paragraphs>
  <Slides>70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0" baseType="lpstr">
      <vt:lpstr>Arial Unicode MS</vt:lpstr>
      <vt:lpstr>Arial</vt:lpstr>
      <vt:lpstr>Arial Black</vt:lpstr>
      <vt:lpstr>Garamond</vt:lpstr>
      <vt:lpstr>Times New Roman</vt:lpstr>
      <vt:lpstr>Wingdings</vt:lpstr>
      <vt:lpstr>Default Design</vt:lpstr>
      <vt:lpstr>2_Edge</vt:lpstr>
      <vt:lpstr>Chart</vt:lpstr>
      <vt:lpstr>Microsoft Excel Chart</vt:lpstr>
      <vt:lpstr>PowerPoint Presentation</vt:lpstr>
      <vt:lpstr>МЕНИНГОКОКОВА ИНФЕКЦИЯ</vt:lpstr>
      <vt:lpstr>МЕНИНГОКОКОВА ИНФЕКЦИЯ</vt:lpstr>
      <vt:lpstr>МЕНИНГОКОКОВА ИНФЕКЦИЯ</vt:lpstr>
      <vt:lpstr>МЕНИНГОКОКОВА ИНФЕКЦИЯ</vt:lpstr>
      <vt:lpstr>МЕНИНГОКОКОВА ИНФЕКЦИЯ</vt:lpstr>
      <vt:lpstr>PowerPoint Presentation</vt:lpstr>
      <vt:lpstr>PowerPoint Presentation</vt:lpstr>
      <vt:lpstr>Разпространение</vt:lpstr>
      <vt:lpstr>Леталитет</vt:lpstr>
      <vt:lpstr>PowerPoint Presentation</vt:lpstr>
      <vt:lpstr>МЕНИНГОКОКОВА ИНФЕКЦИЯ</vt:lpstr>
      <vt:lpstr>МЕНИНГОКОКОВА ИНФЕКЦИЯ</vt:lpstr>
      <vt:lpstr>МЕНИНГОКОКОВА ИНФЕКЦИЯ</vt:lpstr>
      <vt:lpstr>МЕНИНГОКОКОВА ИНФЕКЦИЯ</vt:lpstr>
      <vt:lpstr>МЕНИНГОКОКОВА ИНФЕКЦИЯ</vt:lpstr>
      <vt:lpstr>МЕНИНГОКОКОВА ИНФЕКЦИЯ</vt:lpstr>
      <vt:lpstr>МЕНИНГОКОКОВА ИНФЕКЦИЯ</vt:lpstr>
      <vt:lpstr>МЕНИНГОКОКОВА ИНФЕКЦИЯ</vt:lpstr>
      <vt:lpstr>Менингококов менингит – клиника</vt:lpstr>
      <vt:lpstr>Менингококов менингит – клиника</vt:lpstr>
      <vt:lpstr>Менингококов менингит – параклиника</vt:lpstr>
      <vt:lpstr>Менингококов менингоенцефалит</vt:lpstr>
      <vt:lpstr>менингококцемия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Waterhouse-Friderichsen-клиника</vt:lpstr>
      <vt:lpstr>PowerPoint Presentation</vt:lpstr>
      <vt:lpstr>PowerPoint Presentation</vt:lpstr>
      <vt:lpstr>Waterhouse-Friderichsen-параклиника</vt:lpstr>
      <vt:lpstr>Вторични гнойни менингити и менингоенцефалити </vt:lpstr>
      <vt:lpstr>Пневмококов менингит и менингоенцефалит </vt:lpstr>
      <vt:lpstr>PowerPoint Presentation</vt:lpstr>
      <vt:lpstr>Пневмококов менингит и менингоенцефалит </vt:lpstr>
      <vt:lpstr>Пневмококов менингит и менингоенцефалит </vt:lpstr>
      <vt:lpstr> </vt:lpstr>
      <vt:lpstr>Относителен дял на трите най-чести причинителя на бактериални менингити в България  през 2013-2016  </vt:lpstr>
      <vt:lpstr>Положителни случаи на най-честите причинители на бактериални менингити по възрастови групи  </vt:lpstr>
      <vt:lpstr>Пневмококов менингит и менингоенцефалит</vt:lpstr>
      <vt:lpstr>Пневмококов менингит и менингоенцефалит</vt:lpstr>
      <vt:lpstr>Пневмококов менингит и менингоенцефалит</vt:lpstr>
      <vt:lpstr>Пневмококов менингит и менингоенцефалит</vt:lpstr>
      <vt:lpstr>Пневмококов менингит и менингоенцефалит</vt:lpstr>
      <vt:lpstr>PowerPoint Presentation</vt:lpstr>
      <vt:lpstr>PowerPoint Presentation</vt:lpstr>
      <vt:lpstr>Пневмококов менингит и менингоенцефалит</vt:lpstr>
      <vt:lpstr>Пневмококов менингит и менингоенцефалит</vt:lpstr>
      <vt:lpstr>Пневмококов менингит и менингоенцефалит</vt:lpstr>
      <vt:lpstr>Пневмококов менингит и менингоенцефалит</vt:lpstr>
      <vt:lpstr>Пневмококов менингит и менингоенцефалит</vt:lpstr>
      <vt:lpstr>Пневмококов менингит и менингоенцефалит</vt:lpstr>
      <vt:lpstr>H.Influenzae менингити</vt:lpstr>
      <vt:lpstr>H.Influenzae менингити</vt:lpstr>
      <vt:lpstr>Стафилококови менингити</vt:lpstr>
      <vt:lpstr>PowerPoint Presentation</vt:lpstr>
      <vt:lpstr>PowerPoint Presentation</vt:lpstr>
      <vt:lpstr>Стафилококови менингити</vt:lpstr>
      <vt:lpstr>Стафилококови менингити</vt:lpstr>
      <vt:lpstr>Стафилококови менингити</vt:lpstr>
      <vt:lpstr>Стафилококови менингити</vt:lpstr>
      <vt:lpstr>Стафилококови менингити</vt:lpstr>
      <vt:lpstr>Стафилококови менингити</vt:lpstr>
      <vt:lpstr>Стафилококови менингити</vt:lpstr>
      <vt:lpstr>Стафилококови менингити </vt:lpstr>
      <vt:lpstr>Ентеробактериални менингити</vt:lpstr>
      <vt:lpstr>Ентеробактериални менингити</vt:lpstr>
      <vt:lpstr>PowerPoint Presentation</vt:lpstr>
    </vt:vector>
  </TitlesOfParts>
  <Company>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Tzanev-Home</cp:lastModifiedBy>
  <cp:revision>473</cp:revision>
  <dcterms:created xsi:type="dcterms:W3CDTF">2003-03-08T12:58:53Z</dcterms:created>
  <dcterms:modified xsi:type="dcterms:W3CDTF">2020-03-29T14:58:47Z</dcterms:modified>
</cp:coreProperties>
</file>