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59"/>
  </p:notesMasterIdLst>
  <p:handoutMasterIdLst>
    <p:handoutMasterId r:id="rId60"/>
  </p:handoutMasterIdLst>
  <p:sldIdLst>
    <p:sldId id="418" r:id="rId3"/>
    <p:sldId id="517" r:id="rId4"/>
    <p:sldId id="518" r:id="rId5"/>
    <p:sldId id="519" r:id="rId6"/>
    <p:sldId id="520" r:id="rId7"/>
    <p:sldId id="521" r:id="rId8"/>
    <p:sldId id="522" r:id="rId9"/>
    <p:sldId id="523" r:id="rId10"/>
    <p:sldId id="524" r:id="rId11"/>
    <p:sldId id="525" r:id="rId12"/>
    <p:sldId id="526" r:id="rId13"/>
    <p:sldId id="527" r:id="rId14"/>
    <p:sldId id="528" r:id="rId15"/>
    <p:sldId id="529" r:id="rId16"/>
    <p:sldId id="530" r:id="rId17"/>
    <p:sldId id="531" r:id="rId18"/>
    <p:sldId id="532" r:id="rId19"/>
    <p:sldId id="533" r:id="rId20"/>
    <p:sldId id="534" r:id="rId21"/>
    <p:sldId id="535" r:id="rId22"/>
    <p:sldId id="536" r:id="rId23"/>
    <p:sldId id="537" r:id="rId24"/>
    <p:sldId id="538" r:id="rId25"/>
    <p:sldId id="539" r:id="rId26"/>
    <p:sldId id="540" r:id="rId27"/>
    <p:sldId id="541" r:id="rId28"/>
    <p:sldId id="542" r:id="rId29"/>
    <p:sldId id="543" r:id="rId30"/>
    <p:sldId id="544" r:id="rId31"/>
    <p:sldId id="545" r:id="rId32"/>
    <p:sldId id="546" r:id="rId33"/>
    <p:sldId id="547" r:id="rId34"/>
    <p:sldId id="548" r:id="rId35"/>
    <p:sldId id="549" r:id="rId36"/>
    <p:sldId id="550" r:id="rId37"/>
    <p:sldId id="551" r:id="rId38"/>
    <p:sldId id="552" r:id="rId39"/>
    <p:sldId id="553" r:id="rId40"/>
    <p:sldId id="554" r:id="rId41"/>
    <p:sldId id="555" r:id="rId42"/>
    <p:sldId id="556" r:id="rId43"/>
    <p:sldId id="557" r:id="rId44"/>
    <p:sldId id="558" r:id="rId45"/>
    <p:sldId id="559" r:id="rId46"/>
    <p:sldId id="560" r:id="rId47"/>
    <p:sldId id="561" r:id="rId48"/>
    <p:sldId id="562" r:id="rId49"/>
    <p:sldId id="563" r:id="rId50"/>
    <p:sldId id="564" r:id="rId51"/>
    <p:sldId id="565" r:id="rId52"/>
    <p:sldId id="566" r:id="rId53"/>
    <p:sldId id="567" r:id="rId54"/>
    <p:sldId id="568" r:id="rId55"/>
    <p:sldId id="569" r:id="rId56"/>
    <p:sldId id="570" r:id="rId57"/>
    <p:sldId id="571" r:id="rId58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EFFC70"/>
    <a:srgbClr val="99FF66"/>
    <a:srgbClr val="FF5050"/>
    <a:srgbClr val="FAE2EC"/>
    <a:srgbClr val="CC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9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61668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139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4" imgW="4785480" imgH="4894560" progId="">
                  <p:embed/>
                </p:oleObj>
              </mc:Choice>
              <mc:Fallback>
                <p:oleObj r:id="rId4" imgW="4785480" imgH="489456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„МЕДИЦИНА“</a:t>
            </a:r>
            <a:endParaRPr lang="en-US" altLang="en-US" sz="2000" b="1" dirty="0" smtClean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Лекция №</a:t>
            </a:r>
            <a:r>
              <a:rPr lang="en-US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5</a:t>
            </a:r>
            <a:endParaRPr lang="bg-BG" altLang="bg-BG" dirty="0" smtClean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33863" y="603885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Проф. Д-р Цеца Дойчинова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452927" y="2960688"/>
            <a:ext cx="77168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bg-BG" sz="28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Вирусни</a:t>
            </a:r>
            <a:r>
              <a:rPr lang="ru-RU" altLang="bg-BG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невроинфекции</a:t>
            </a:r>
            <a:r>
              <a:rPr lang="ru-RU" altLang="bg-BG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– диагноза, </a:t>
            </a:r>
            <a:r>
              <a:rPr lang="ru-RU" altLang="bg-BG" sz="28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диференциална</a:t>
            </a:r>
            <a:r>
              <a:rPr lang="ru-RU" altLang="bg-BG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диагноза, лечение.</a:t>
            </a:r>
            <a:endParaRPr lang="bg-BG" altLang="bg-BG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161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b="1" u="sng" smtClean="0"/>
              <a:t>Коксаки серозен менингит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smtClean="0"/>
              <a:t>Причинител - по-често Коксаки 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smtClean="0"/>
              <a:t>Възраст - предимно детска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smtClean="0"/>
              <a:t>Начало - остро,с характерни за инфекция на ЦНС синдроми; по-рядко - инекция на конюнктивите, атаксия, тремор, парези на ЧМН, промени в съзнанието до сопор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smtClean="0"/>
              <a:t>Хепато-спленомегалия, лимфаденопатия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smtClean="0"/>
              <a:t>Епидемична миалгия, херпангина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smtClean="0"/>
              <a:t>Двуфазна </a:t>
            </a:r>
            <a:r>
              <a:rPr lang="en-US" altLang="bg-BG" sz="2400" smtClean="0"/>
              <a:t>t</a:t>
            </a:r>
            <a:r>
              <a:rPr lang="bg-BG" altLang="bg-BG" sz="2400" smtClean="0"/>
              <a:t> вълна,протрахиран ход на заболяването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smtClean="0"/>
              <a:t>По-изразена </a:t>
            </a:r>
            <a:r>
              <a:rPr lang="en-US" altLang="bg-BG" sz="2400" smtClean="0"/>
              <a:t>Ly-Mo</a:t>
            </a:r>
            <a:r>
              <a:rPr lang="bg-BG" altLang="bg-BG" sz="2400" smtClean="0"/>
              <a:t> плеоцитоза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b="1" u="sng" smtClean="0"/>
              <a:t>Коксаки серозен менингит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Коксаки В – по-често менингоенцефалит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                 и енцефалит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Начало - остро, </a:t>
            </a:r>
            <a:r>
              <a:rPr lang="en-US" altLang="bg-BG" smtClean="0"/>
              <a:t>t</a:t>
            </a:r>
            <a:r>
              <a:rPr lang="bg-BG" altLang="bg-BG" smtClean="0"/>
              <a:t>,главоболие,повръщане,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           МРС, психомоторна възбуда, гър-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           чове, кома, засягане на ЧМН, атак-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           сия, дихателни и сс нарушения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Възможен летален изход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b="1" u="sng" smtClean="0"/>
              <a:t>ЕСНО –серозен менингит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Най-честа проява на ЕСНО вирусната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инфекция. Протичане - по-леко в сравнение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с Коксаки. Интоксикационен, МРС, но и об-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ривен синдром – рубеоло – морбило - и по-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рядко скарлатиноподобни обриви.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Ликворен синдром - по-слабо изразен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Протичане - благоприятно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Отделни щамове (2,8,9) - енцефалити</a:t>
            </a:r>
            <a:endParaRPr lang="bg-BG" altLang="bg-BG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altLang="bg-BG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Може да се наблюдават преходни мозъчно-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едемни прояви – парези на ЧМН, пирамидни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белези. При деца заболяването може да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започне с епилептиформени гърчове, а при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по-големи и възрастни – с разностепенни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промени в съзнанието – от обнубилацио до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кома.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При лумбална пункция ликворът е бистър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под повишено налягане с умерена </a:t>
            </a:r>
            <a:r>
              <a:rPr lang="en-US" altLang="bg-BG" smtClean="0"/>
              <a:t>Ly-Mo</a:t>
            </a:r>
            <a:r>
              <a:rPr lang="bg-BG" altLang="bg-BG" smtClean="0"/>
              <a:t> ци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тоза и нормална или леко изразена протеи-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норахия – рядко повече от 1,0г/л. Нормална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ликворна захар.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bg-BG" altLang="bg-BG" b="1" u="sng" smtClean="0"/>
              <a:t>Лимфоцитарен хориоменингит(лхм)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Причинител-</a:t>
            </a:r>
            <a:r>
              <a:rPr lang="en-US" altLang="bg-BG" smtClean="0"/>
              <a:t>Lymphocytic choriomeningitis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mtClean="0"/>
              <a:t>                     virus</a:t>
            </a:r>
            <a:r>
              <a:rPr lang="bg-BG" altLang="bg-BG" smtClean="0"/>
              <a:t> </a:t>
            </a:r>
            <a:r>
              <a:rPr lang="en-US" altLang="bg-BG" smtClean="0"/>
              <a:t>-</a:t>
            </a:r>
            <a:r>
              <a:rPr lang="bg-BG" altLang="bg-BG" smtClean="0"/>
              <a:t> род</a:t>
            </a:r>
            <a:r>
              <a:rPr lang="en-US" altLang="bg-BG" smtClean="0"/>
              <a:t>  Arenavirus</a:t>
            </a:r>
            <a:r>
              <a:rPr lang="bg-BG" altLang="bg-BG" smtClean="0"/>
              <a:t>,РНК вирус, със сложен антегенен строеж, относително стабилен във външна среда, предизвиква заболяване у хора и животни – бели мишки, плъхове, морски свинчета.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ЛХМ е зооантропоноза.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Източник – сиви мишки, плъхове и кучета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Вирусът се отделя във външната среда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чрез урината и изпражненията на животните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Механизаъм на заразяване – алиментарен,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контактно-битов и по-рядко въздушно-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капков. Зимно-пролетна сезонност, споради-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чен. След преболедуване – траен имунитет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Начало-остро, интоксикационен с-м, силно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главоболие, ретробулбарни болки, инекц-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ция на конюнктивите, лимфополиадения,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МРС (продължителен), двувълнова </a:t>
            </a:r>
            <a:r>
              <a:rPr lang="en-US" altLang="bg-BG" smtClean="0"/>
              <a:t>t</a:t>
            </a:r>
            <a:r>
              <a:rPr lang="bg-BG" altLang="bg-BG" smtClean="0"/>
              <a:t> крива,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психични смущения, адинамия, възможни са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енцефалитни прояви по време на </a:t>
            </a:r>
            <a:r>
              <a:rPr lang="en-US" altLang="bg-BG" smtClean="0"/>
              <a:t>II-</a:t>
            </a:r>
            <a:r>
              <a:rPr lang="bg-BG" altLang="bg-BG" smtClean="0"/>
              <a:t>та</a:t>
            </a:r>
            <a:r>
              <a:rPr lang="en-US" altLang="bg-BG" smtClean="0"/>
              <a:t>  t</a:t>
            </a:r>
            <a:r>
              <a:rPr lang="bg-BG" altLang="bg-BG" smtClean="0"/>
              <a:t> вълна.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Продължителен ликворен синдром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altLang="bg-BG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Заболяването се среща като няколко кли-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нични форми: грипоподобна, менингоинце-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фалитна, миелитна.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При всички посочени форми заболяването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протича доброкачествено                       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908175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bg-BG" altLang="bg-BG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Ликворът изтича под повишено налягане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и е с 90-100% </a:t>
            </a:r>
            <a:r>
              <a:rPr lang="en-US" altLang="bg-BG" smtClean="0"/>
              <a:t>Ly</a:t>
            </a:r>
            <a:r>
              <a:rPr lang="bg-BG" altLang="bg-BG" smtClean="0"/>
              <a:t> плеоцитоза, умерена про-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теинорахия и нормална ликворна захар.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Ликворният синдром се задържа положите-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лен дълго след клиничното оздравяване.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</a:t>
            </a:r>
            <a:br>
              <a:rPr lang="bg-BG" altLang="bg-BG" sz="3200" b="0" smtClean="0"/>
            </a:br>
            <a:r>
              <a:rPr lang="bg-BG" altLang="bg-BG" sz="3200" b="0" smtClean="0"/>
              <a:t>патогенеза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Важен фактор-способност на вирусите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да се размножават извън нервната тъкан – в т.н.превиремична фаза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Следва стадий на виремия-дисеминация в органи – проникване в ЦНС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Ентеровируси - по-често менинги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Тогавируси – по-често моз.вещество</a:t>
            </a:r>
          </a:p>
          <a:p>
            <a:pPr eaLnBrk="1" hangingPunct="1">
              <a:buFont typeface="Wingdings" pitchFamily="2" charset="2"/>
              <a:buNone/>
            </a:pPr>
            <a:endParaRPr lang="bg-BG" alt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b="1" u="sng" smtClean="0"/>
              <a:t>Други първични вирусни енцефалити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►кърлежов (далекоизточен) - доказан 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    България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►двувълнов менингоенцефалит - доказан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    в България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►японски енцефалит - в югоизточна Азия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►западнонилски енцефалит - в България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    доказани антитела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►енцефалит Сен-Луи - в Америка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7924800" cy="1143000"/>
          </a:xfrm>
          <a:prstGeom prst="roundRect">
            <a:avLst>
              <a:gd name="adj" fmla="val 6144"/>
            </a:avLst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altLang="bg-BG" sz="2800" smtClean="0"/>
              <a:t>Вирусни невроинфекции -клинично протичане</a:t>
            </a:r>
            <a:r>
              <a:rPr lang="bg-BG" altLang="bg-BG" sz="2800" b="0" smtClean="0"/>
              <a:t/>
            </a:r>
            <a:br>
              <a:rPr lang="bg-BG" altLang="bg-BG" sz="2800" b="0" smtClean="0"/>
            </a:br>
            <a:r>
              <a:rPr lang="bg-BG" altLang="bg-BG" sz="2400" u="sng" smtClean="0"/>
              <a:t>Вторични серозни менингити и менингоенцефалити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b="1" u="sng" smtClean="0"/>
              <a:t>Паротитен менингит</a:t>
            </a:r>
            <a:endParaRPr lang="en-US" altLang="bg-BG" sz="2400" b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2400" smtClean="0"/>
              <a:t>-</a:t>
            </a:r>
            <a:r>
              <a:rPr lang="bg-BG" altLang="bg-BG" sz="2400" smtClean="0"/>
              <a:t> най-честият вторичен серозен менингит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- начало - 5-6 дни след началните прояви на паротита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- температура, повръщане, главоболие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- МРС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- характерна ликворна находка, но ликвора може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    да е мътен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- рядко енцефалити и фатален изход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- самоограничаващо се заболяване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- благоприятна прогноза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- препоръчително ЕЕГ изследване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altLang="bg-BG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altLang="bg-BG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5038"/>
            <a:ext cx="8126413" cy="38814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bg-BG" altLang="bg-BG" b="1" u="sng" smtClean="0"/>
          </a:p>
          <a:p>
            <a:pPr algn="ctr" eaLnBrk="1" hangingPunct="1">
              <a:buFont typeface="Wingdings" pitchFamily="2" charset="2"/>
              <a:buNone/>
            </a:pPr>
            <a:r>
              <a:rPr lang="bg-BG" altLang="bg-BG" b="1" u="sng" smtClean="0"/>
              <a:t>Грипен менингоенцефалит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b="1" smtClean="0"/>
              <a:t>Усложненията на ЦНС при грип се дължат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b="1" smtClean="0"/>
              <a:t>На грипен вирус А2 и по-рядко на А1, В и С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Вирусът попада в богато кръвоснабдените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отдели на нервната система – </a:t>
            </a:r>
            <a:r>
              <a:rPr lang="bg-BG" altLang="bg-BG" b="1" smtClean="0"/>
              <a:t>мезенцефалон, хипоталамус</a:t>
            </a:r>
            <a:r>
              <a:rPr lang="bg-BG" altLang="bg-BG" smtClean="0"/>
              <a:t> и др, натрупва се в мозъчните тъкани, започва да се размножава и да отделя токсични продукти. Те повишават проницаемостта на мозъчните съдове и оттук се включва патогенезата на мозъчния оток.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- </a:t>
            </a:r>
            <a:r>
              <a:rPr lang="bg-BG" altLang="bg-BG" smtClean="0"/>
              <a:t>начало - по време на грипа или след 1-2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афебрилни дни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менингит, радикулит, полиневрит, диенце-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фалит, ганглиолит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грипен вирус тип А - енцефалит и арахнои-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дит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грипен вирус тип В - периферна нервна система</a:t>
            </a:r>
          </a:p>
          <a:p>
            <a:pPr eaLnBrk="1" hangingPunct="1">
              <a:buFont typeface="Wingdings" pitchFamily="2" charset="2"/>
              <a:buNone/>
            </a:pPr>
            <a:endParaRPr lang="bg-BG" altLang="bg-BG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780338" cy="1069975"/>
          </a:xfrm>
        </p:spPr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- </a:t>
            </a:r>
            <a:r>
              <a:rPr lang="bg-BG" altLang="bg-BG" smtClean="0"/>
              <a:t>честота на грипните усложнения - 0,01-0,05 до 0,3%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тежко протичане - </a:t>
            </a:r>
            <a:r>
              <a:rPr lang="en-US" altLang="bg-BG" smtClean="0"/>
              <a:t>t</a:t>
            </a:r>
            <a:r>
              <a:rPr lang="bg-BG" altLang="bg-BG" smtClean="0"/>
              <a:t>, силно главоболие, повръщане, бълнуване,МРС, огнищна симптоматика, гърчове, помрачено съзнание, кома със смъртен изход (особено при деца и  възрастни)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ликвор - оскъдна находка, но се откриват еритроцити,  преминали </a:t>
            </a:r>
            <a:r>
              <a:rPr lang="en-US" altLang="bg-BG" smtClean="0"/>
              <a:t>per diapedesem</a:t>
            </a:r>
            <a:endParaRPr lang="bg-BG" alt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bg-BG" b="1" u="sng" smtClean="0"/>
              <a:t>Herpes simplex-</a:t>
            </a:r>
            <a:r>
              <a:rPr lang="bg-BG" altLang="bg-BG" b="1" u="sng" smtClean="0"/>
              <a:t>вирусен менингоенцефалит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Към групата на херпесните инфекции,които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увреждат нервната система принадлежат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вирусите от сем.</a:t>
            </a:r>
            <a:r>
              <a:rPr lang="en-US" altLang="bg-BG" smtClean="0"/>
              <a:t> Herpesviridae: Virus herpes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bg-BG" smtClean="0"/>
              <a:t>Simplex, Varicella zoster virus, Cytomegalo-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bg-BG" smtClean="0"/>
              <a:t>Virus, Epstein-Bar virus.</a:t>
            </a:r>
            <a:r>
              <a:rPr lang="bg-BG" altLang="bg-BG" smtClean="0"/>
              <a:t> Те са ДНК вируси,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повсеместно разпространени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r>
              <a:rPr lang="bg-BG" altLang="bg-BG" sz="2800" u="sng" smtClean="0"/>
              <a:t/>
            </a:r>
            <a:br>
              <a:rPr lang="bg-BG" altLang="bg-BG" sz="2800" u="sng" smtClean="0"/>
            </a:br>
            <a:endParaRPr lang="bg-BG" altLang="bg-BG" sz="2800" smtClean="0"/>
          </a:p>
        </p:txBody>
      </p:sp>
      <p:sp>
        <p:nvSpPr>
          <p:cNvPr id="114691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altLang="bg-BG" dirty="0" smtClean="0">
                <a:latin typeface="+mj-lt"/>
              </a:rPr>
              <a:t>Засягането и пораженията на нервната система при </a:t>
            </a:r>
            <a:r>
              <a:rPr lang="en-US" altLang="bg-BG" dirty="0" smtClean="0">
                <a:latin typeface="+mj-lt"/>
              </a:rPr>
              <a:t>Herpes simplex </a:t>
            </a:r>
            <a:r>
              <a:rPr lang="bg-BG" altLang="bg-BG" dirty="0" smtClean="0">
                <a:latin typeface="+mj-lt"/>
              </a:rPr>
              <a:t>инфекции са сравнително чести и според някои автори заемат трето място между вирусните</a:t>
            </a:r>
            <a:r>
              <a:rPr lang="en-US" altLang="bg-BG" dirty="0" smtClean="0">
                <a:latin typeface="+mj-lt"/>
              </a:rPr>
              <a:t> </a:t>
            </a:r>
            <a:r>
              <a:rPr lang="bg-BG" altLang="bg-BG" dirty="0" smtClean="0">
                <a:latin typeface="+mj-lt"/>
              </a:rPr>
              <a:t>невроифекции.</a:t>
            </a:r>
            <a:r>
              <a:rPr lang="en-US" altLang="bg-BG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bg-BG" altLang="bg-BG" dirty="0" smtClean="0">
                <a:latin typeface="+mj-lt"/>
              </a:rPr>
              <a:t>Въпреки наличната антивирусна терапия херпес симплекс вирусният енцефалит </a:t>
            </a:r>
            <a:r>
              <a:rPr lang="en-US" altLang="bg-BG" dirty="0" smtClean="0">
                <a:latin typeface="+mj-lt"/>
              </a:rPr>
              <a:t>(HSE)</a:t>
            </a:r>
            <a:r>
              <a:rPr lang="bg-BG" altLang="bg-BG" dirty="0" smtClean="0">
                <a:latin typeface="+mj-lt"/>
              </a:rPr>
              <a:t> е една от най-непредсказуемите и тежко протичащи инфекции на централната нервна система.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>
          <a:xfrm>
            <a:off x="827088" y="765175"/>
            <a:ext cx="7924800" cy="1143000"/>
          </a:xfrm>
        </p:spPr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br>
              <a:rPr lang="bg-BG" altLang="bg-BG" sz="2800" smtClean="0"/>
            </a:br>
            <a:endParaRPr lang="bg-BG" altLang="bg-BG" sz="2800" smtClean="0"/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altLang="bg-BG" smtClean="0"/>
              <a:t>Асоциира се с висока смъртност (до 70% при нелекувани) и тежки остатъчни фокални или общо-мозъчни прояви у преживелите. Малка част от оцелелите индивиди (приблизително 9.1%) възвръщат напълно нормалната си мозъчна функция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Заглавие 1"/>
          <p:cNvSpPr>
            <a:spLocks noGrp="1"/>
          </p:cNvSpPr>
          <p:nvPr>
            <p:ph type="title"/>
          </p:nvPr>
        </p:nvSpPr>
        <p:spPr>
          <a:xfrm>
            <a:off x="827088" y="765175"/>
            <a:ext cx="7924800" cy="1143000"/>
          </a:xfrm>
        </p:spPr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r>
              <a:rPr lang="bg-BG" altLang="bg-BG" sz="2800" u="sng" smtClean="0"/>
              <a:t/>
            </a:r>
            <a:br>
              <a:rPr lang="bg-BG" altLang="bg-BG" sz="2800" u="sng" smtClean="0"/>
            </a:br>
            <a:endParaRPr lang="bg-BG" altLang="bg-BG" sz="2800" smtClean="0"/>
          </a:p>
        </p:txBody>
      </p:sp>
      <p:sp>
        <p:nvSpPr>
          <p:cNvPr id="131075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altLang="bg-BG" smtClean="0"/>
              <a:t>След неонаталния период, </a:t>
            </a:r>
            <a:r>
              <a:rPr lang="en-US" altLang="bg-BG" smtClean="0">
                <a:latin typeface="Corbel" pitchFamily="34" charset="0"/>
              </a:rPr>
              <a:t>HSV-1 e </a:t>
            </a:r>
            <a:r>
              <a:rPr lang="bg-BG" altLang="bg-BG" smtClean="0"/>
              <a:t>отговорен за почти всички случай на херпесен енцефалит, но не е изключено макар и рядко </a:t>
            </a:r>
            <a:r>
              <a:rPr lang="en-US" altLang="bg-BG" smtClean="0">
                <a:latin typeface="Corbel" pitchFamily="34" charset="0"/>
              </a:rPr>
              <a:t>(</a:t>
            </a:r>
            <a:r>
              <a:rPr lang="bg-BG" altLang="bg-BG" smtClean="0"/>
              <a:t>между 1 и 6% от всички случаи) </a:t>
            </a:r>
            <a:r>
              <a:rPr lang="en-US" altLang="bg-BG" smtClean="0">
                <a:latin typeface="Corbel" pitchFamily="34" charset="0"/>
              </a:rPr>
              <a:t>HSE </a:t>
            </a:r>
            <a:r>
              <a:rPr lang="bg-BG" altLang="bg-BG" smtClean="0"/>
              <a:t>да е причинен от </a:t>
            </a:r>
            <a:r>
              <a:rPr lang="en-US" altLang="bg-BG" smtClean="0">
                <a:latin typeface="Corbel" pitchFamily="34" charset="0"/>
              </a:rPr>
              <a:t>HSV-2, като невроинфекцията </a:t>
            </a:r>
            <a:r>
              <a:rPr lang="bg-BG" altLang="bg-BG" smtClean="0"/>
              <a:t>невинаги е свързана с епизод на генитален херпес.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</a:t>
            </a:r>
            <a:br>
              <a:rPr lang="bg-BG" altLang="bg-BG" sz="3200" b="0" smtClean="0"/>
            </a:br>
            <a:r>
              <a:rPr lang="bg-BG" altLang="bg-BG" sz="3200" b="0" smtClean="0"/>
              <a:t>патогенеза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Вируси—</a:t>
            </a:r>
            <a:r>
              <a:rPr lang="bg-BG" altLang="bg-BG" u="sng" smtClean="0"/>
              <a:t>колонизиране</a:t>
            </a:r>
            <a:r>
              <a:rPr lang="bg-BG" altLang="bg-BG" smtClean="0"/>
              <a:t> на мукозните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            повърхности на гостоприемника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Бариери пред вирусите: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            1/ кожа,мукоза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            2/ мукоцилиарни въси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            3/ стомашна киселинност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            4/ секреторни </a:t>
            </a:r>
            <a:r>
              <a:rPr lang="en-US" altLang="bg-BG" smtClean="0"/>
              <a:t>IgA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mtClean="0"/>
              <a:t>                5</a:t>
            </a:r>
            <a:r>
              <a:rPr lang="bg-BG" altLang="bg-BG" smtClean="0"/>
              <a:t>/ ретикулохистиоцитарна с-ма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            6/ неуточнени физиологични    бариери на ЦНС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br>
              <a:rPr lang="bg-BG" altLang="bg-BG" sz="2800" smtClean="0"/>
            </a:br>
            <a:endParaRPr lang="bg-BG" altLang="bg-BG" sz="2800" smtClean="0"/>
          </a:p>
        </p:txBody>
      </p:sp>
      <p:sp>
        <p:nvSpPr>
          <p:cNvPr id="132099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altLang="bg-BG" smtClean="0"/>
              <a:t>Патогенезата на </a:t>
            </a:r>
            <a:r>
              <a:rPr lang="en-US" altLang="bg-BG" smtClean="0">
                <a:latin typeface="Corbel" pitchFamily="34" charset="0"/>
              </a:rPr>
              <a:t>HSE </a:t>
            </a:r>
            <a:r>
              <a:rPr lang="bg-BG" altLang="bg-BG" smtClean="0"/>
              <a:t>все още не е напълно изяснена</a:t>
            </a:r>
            <a:r>
              <a:rPr lang="en-US" altLang="bg-BG" smtClean="0"/>
              <a:t>. </a:t>
            </a:r>
            <a:r>
              <a:rPr lang="bg-BG" altLang="bg-BG" smtClean="0"/>
              <a:t>Смята се, че засягането на ЦНС се осъществява чрез директно предаване на вируса от периферен сетивен ганглий по </a:t>
            </a:r>
            <a:r>
              <a:rPr lang="en-US" altLang="bg-BG" smtClean="0">
                <a:latin typeface="Corbel" pitchFamily="34" charset="0"/>
              </a:rPr>
              <a:t>n.trigeminus </a:t>
            </a:r>
            <a:r>
              <a:rPr lang="bg-BG" altLang="bg-BG" smtClean="0"/>
              <a:t>или </a:t>
            </a:r>
            <a:r>
              <a:rPr lang="en-US" altLang="bg-BG" smtClean="0">
                <a:latin typeface="Corbel" pitchFamily="34" charset="0"/>
              </a:rPr>
              <a:t>n.olfactorius</a:t>
            </a:r>
            <a:r>
              <a:rPr lang="bg-BG" altLang="bg-BG" smtClean="0"/>
              <a:t> при първична инфекция или реактивация на латентен вирус. </a:t>
            </a:r>
            <a:r>
              <a:rPr lang="en-US" altLang="bg-BG" smtClean="0">
                <a:latin typeface="Corbel" pitchFamily="34" charset="0"/>
              </a:rPr>
              <a:t/>
            </a:r>
            <a:br>
              <a:rPr lang="en-US" altLang="bg-BG" smtClean="0">
                <a:latin typeface="Corbel" pitchFamily="34" charset="0"/>
              </a:rPr>
            </a:br>
            <a:r>
              <a:rPr lang="bg-BG" altLang="bg-BG" smtClean="0"/>
              <a:t>Не е задължително едновременното наличие на кожна херпесна ерупция и неврологична изява на </a:t>
            </a:r>
            <a:r>
              <a:rPr lang="en-US" altLang="bg-BG" smtClean="0">
                <a:latin typeface="Corbel" pitchFamily="34" charset="0"/>
              </a:rPr>
              <a:t>HSE</a:t>
            </a:r>
            <a:r>
              <a:rPr lang="bg-BG" altLang="bg-BG" smtClean="0"/>
              <a:t>.</a:t>
            </a:r>
          </a:p>
          <a:p>
            <a:endParaRPr lang="bg-BG" altLang="bg-BG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xfrm>
            <a:off x="762000" y="1125538"/>
            <a:ext cx="7924800" cy="779462"/>
          </a:xfrm>
        </p:spPr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r>
              <a:rPr lang="bg-BG" altLang="bg-BG" smtClean="0"/>
              <a:t/>
            </a:r>
            <a:br>
              <a:rPr lang="bg-BG" altLang="bg-BG" smtClean="0"/>
            </a:br>
            <a:endParaRPr lang="bg-BG" smtClean="0"/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mtClean="0"/>
              <a:t>Биологията на способността на </a:t>
            </a:r>
            <a:r>
              <a:rPr lang="en-US" smtClean="0"/>
              <a:t>HSV</a:t>
            </a:r>
            <a:r>
              <a:rPr lang="bg-BG" smtClean="0"/>
              <a:t>  да се поддържа в латентно състояние в продължение на целия живот на приемащия индивид, да се активира, и да доведе до първично и рецидивиращо заболяване, се изучава в животински модели и при хора. От особен интерес е въпросът дали HSE е резултат от първична инфекция или това е резултатът от реактивиране.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r>
              <a:rPr lang="bg-BG" altLang="bg-BG" smtClean="0"/>
              <a:t/>
            </a:r>
            <a:br>
              <a:rPr lang="bg-BG" altLang="bg-BG" smtClean="0"/>
            </a:br>
            <a:endParaRPr lang="bg-BG" altLang="bg-BG" smtClean="0"/>
          </a:p>
        </p:txBody>
      </p:sp>
      <p:sp>
        <p:nvSpPr>
          <p:cNvPr id="134147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bg-BG" smtClean="0"/>
              <a:t>HSV-2 </a:t>
            </a:r>
            <a:r>
              <a:rPr lang="bg-BG" altLang="bg-BG" smtClean="0"/>
              <a:t>може да причини и остър или рекурентен серозен менингит при възрастни (в миналото класифициран като „Менингит на Моларет”), а също така и миелити, полиневрити и изолирани неврити.</a:t>
            </a:r>
            <a:r>
              <a:rPr lang="en-US" altLang="bg-BG" sz="2000" smtClean="0">
                <a:solidFill>
                  <a:srgbClr val="0070C0"/>
                </a:solidFill>
              </a:rPr>
              <a:t> </a:t>
            </a:r>
            <a:r>
              <a:rPr lang="bg-BG" altLang="bg-BG" smtClean="0"/>
              <a:t>Механизмът на клетъчното уврежедане при херпесните невроинфекции включва директни вирус-медиирани и индиректни имуно-медиирани процеси.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Заглавие 1"/>
          <p:cNvSpPr>
            <a:spLocks noGrp="1"/>
          </p:cNvSpPr>
          <p:nvPr>
            <p:ph type="title"/>
          </p:nvPr>
        </p:nvSpPr>
        <p:spPr>
          <a:xfrm>
            <a:off x="755650" y="765175"/>
            <a:ext cx="7924800" cy="1143000"/>
          </a:xfrm>
          <a:prstGeom prst="roundRect">
            <a:avLst>
              <a:gd name="adj" fmla="val 6144"/>
            </a:avLst>
          </a:prstGeom>
        </p:spPr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br>
              <a:rPr lang="bg-BG" altLang="bg-BG" sz="2800" smtClean="0"/>
            </a:br>
            <a:endParaRPr lang="bg-BG" altLang="bg-BG" sz="2800" smtClean="0"/>
          </a:p>
        </p:txBody>
      </p:sp>
      <p:sp>
        <p:nvSpPr>
          <p:cNvPr id="135171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altLang="bg-BG" smtClean="0"/>
              <a:t>Микроскопски най-често се установявят дистрофия, некроза и неврофагия на засегнатите неврони,балонна дегенерация на ядрата им с еозинофилни включвания и оформяне на гитантски клетки, в следствие на разрушаването обвивките на отделните нервни клетки.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br>
              <a:rPr lang="bg-BG" altLang="bg-BG" sz="2800" smtClean="0"/>
            </a:br>
            <a:endParaRPr lang="bg-BG" sz="2800" smtClean="0"/>
          </a:p>
        </p:txBody>
      </p:sp>
      <p:sp>
        <p:nvSpPr>
          <p:cNvPr id="136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altLang="bg-BG" smtClean="0"/>
              <a:t>В резултат на това се установява оток, хиперемия и  огнищни некротично-хеморагични промени на засегната мозъчна тъкан.</a:t>
            </a:r>
          </a:p>
          <a:p>
            <a:endParaRPr lang="bg-BG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r>
              <a:rPr lang="bg-BG" altLang="bg-BG" smtClean="0"/>
              <a:t/>
            </a:r>
            <a:br>
              <a:rPr lang="bg-BG" altLang="bg-BG" smtClean="0"/>
            </a:br>
            <a:endParaRPr lang="bg-BG" altLang="bg-BG" smtClean="0"/>
          </a:p>
        </p:txBody>
      </p:sp>
      <p:sp>
        <p:nvSpPr>
          <p:cNvPr id="137219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Патоанатомия: тежки цитолитични проце-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си, които се изразяват с некрози на мозъчна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та тъкан и възпалителни прояви. Засягат се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b="1" smtClean="0"/>
              <a:t>темпоропариеталните отдели на главния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b="1" smtClean="0"/>
              <a:t>мозък </a:t>
            </a:r>
            <a:r>
              <a:rPr lang="bg-BG" altLang="bg-BG" smtClean="0"/>
              <a:t>с еозинофилни ядрени включвания.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Краен рузултат – развитие на глиофиброза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и хидроцефалия с трайни поражения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Епидемиология – входна врата – лигавици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на ГДП, устната кухина, кожата и половите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органи. От там по лимфен и хематогенен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път попадат в различни сетивни</a:t>
            </a:r>
            <a:r>
              <a:rPr lang="en-US" altLang="bg-BG" smtClean="0"/>
              <a:t> </a:t>
            </a:r>
            <a:r>
              <a:rPr lang="bg-BG" altLang="bg-BG" smtClean="0"/>
              <a:t>ганглии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за </a:t>
            </a:r>
            <a:r>
              <a:rPr lang="en-US" altLang="bg-BG" smtClean="0"/>
              <a:t>HSV1 – n.trigeminus</a:t>
            </a:r>
            <a:r>
              <a:rPr lang="bg-BG" altLang="bg-BG" smtClean="0"/>
              <a:t>, шийни и гръдни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ганглии, а за </a:t>
            </a:r>
            <a:r>
              <a:rPr lang="en-US" altLang="bg-BG" smtClean="0"/>
              <a:t>HSV</a:t>
            </a:r>
            <a:r>
              <a:rPr lang="bg-BG" altLang="bg-BG" smtClean="0"/>
              <a:t>2 – поясните ганглии.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sz="3200" smtClean="0"/>
              <a:t>Herpes simplex-</a:t>
            </a:r>
            <a:r>
              <a:rPr lang="bg-BG" altLang="bg-BG" sz="3200" smtClean="0"/>
              <a:t>вирусен менингоенцефалит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В тези ганглии остава в латентно състоя-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ние и може да се активира при различни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интеркурентни заболявания, умствена и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физическа преумора, стресови състояния,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водещи до намаляване резистентността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организма.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02587" cy="1905000"/>
          </a:xfrm>
        </p:spPr>
        <p:txBody>
          <a:bodyPr/>
          <a:lstStyle/>
          <a:p>
            <a:pPr eaLnBrk="1" hangingPunct="1"/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942263" cy="39497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altLang="bg-BG" sz="1800" b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2400" b="1" smtClean="0"/>
              <a:t>HSV-1</a:t>
            </a:r>
            <a:r>
              <a:rPr lang="en-US" altLang="bg-BG" sz="2400" smtClean="0"/>
              <a:t>-</a:t>
            </a:r>
            <a:r>
              <a:rPr lang="bg-BG" altLang="bg-BG" sz="2400" smtClean="0"/>
              <a:t> по - разпространен, с тежко клинично протичане - </a:t>
            </a:r>
            <a:r>
              <a:rPr lang="en-US" altLang="bg-BG" sz="2400" smtClean="0"/>
              <a:t>t</a:t>
            </a:r>
            <a:r>
              <a:rPr lang="bg-BG" altLang="bg-BG" sz="2400" smtClean="0"/>
              <a:t>, катарални прояви, стомашно-чревни оплаквания, главоболие, повръщане, поведенчески разстройства, сънливост, загуба на съзнание до тежки коми, МРД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Ликворни промени - неспецифични, с голяма продължителност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Заболяването може да има вълнообразен ход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Леталитет – висок - над 50%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Преживели - с остатъчни прояви - психични, парези,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2400" smtClean="0"/>
              <a:t>    плегии, епилепсия и др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r>
              <a:rPr lang="bg-BG" altLang="bg-BG" sz="2800" u="sng" smtClean="0"/>
              <a:t/>
            </a:r>
            <a:br>
              <a:rPr lang="bg-BG" altLang="bg-BG" sz="2800" u="sng" smtClean="0"/>
            </a:br>
            <a:endParaRPr lang="bg-BG" altLang="bg-BG" sz="2800" b="0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- </a:t>
            </a:r>
            <a:r>
              <a:rPr lang="bg-BG" altLang="bg-BG" smtClean="0"/>
              <a:t>новородени –по-често </a:t>
            </a:r>
            <a:r>
              <a:rPr lang="en-US" altLang="bg-BG" b="1" smtClean="0"/>
              <a:t>HSV</a:t>
            </a:r>
            <a:r>
              <a:rPr lang="bg-BG" altLang="bg-BG" b="1" smtClean="0"/>
              <a:t>-2</a:t>
            </a:r>
            <a:r>
              <a:rPr lang="bg-BG" altLang="bg-BG" smtClean="0"/>
              <a:t>, тъй като малък % от майките го притежават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предизвиква по-леко протичащи менингити, понякога с хеморагичен характер и радикулерни явления,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но с благоприятна прогноза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8002587" cy="1284287"/>
          </a:xfrm>
        </p:spPr>
        <p:txBody>
          <a:bodyPr/>
          <a:lstStyle/>
          <a:p>
            <a:pPr eaLnBrk="1" hangingPunct="1"/>
            <a:r>
              <a:rPr lang="bg-BG" altLang="bg-BG" b="0" smtClean="0"/>
              <a:t>Вирусни невроинфекции</a:t>
            </a:r>
            <a:br>
              <a:rPr lang="bg-BG" altLang="bg-BG" b="0" smtClean="0"/>
            </a:br>
            <a:r>
              <a:rPr lang="bg-BG" altLang="bg-BG" b="0" smtClean="0"/>
              <a:t>патогенеза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869238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u="sng" smtClean="0"/>
              <a:t>Виремия и инвазия в ЦНС-възможности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1/ лимфна тъкан—ч.дроб,слезка,л.възли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от РЕС—виремия(ентеровируси)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2/ асоцииране с определени клетки,напр.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лимфоцити и моноцити—предпазване от  фагоцитоза,от неутрализиране от цир-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кулиращи антитела и от инактивиране от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неспецифични инхибитори (морбили,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 херпес,заушка)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endParaRPr lang="bg-BG" sz="2800" smtClean="0"/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mtClean="0"/>
              <a:t>Промени в съзнанието (97%) </a:t>
            </a:r>
          </a:p>
          <a:p>
            <a:r>
              <a:rPr lang="bg-BG" smtClean="0"/>
              <a:t>Температура (92%) </a:t>
            </a:r>
          </a:p>
          <a:p>
            <a:r>
              <a:rPr lang="bg-BG" smtClean="0"/>
              <a:t>Дисфазия (76%) </a:t>
            </a:r>
          </a:p>
          <a:p>
            <a:r>
              <a:rPr lang="bg-BG" smtClean="0"/>
              <a:t>Атаксия (40%) </a:t>
            </a:r>
          </a:p>
          <a:p>
            <a:r>
              <a:rPr lang="bg-BG" smtClean="0"/>
              <a:t>Гърчове (38%): огнищни (28%); генерализирани (10%) </a:t>
            </a:r>
          </a:p>
          <a:p>
            <a:r>
              <a:rPr lang="bg-BG" smtClean="0"/>
              <a:t>Хемипарези (38%) </a:t>
            </a:r>
          </a:p>
          <a:p>
            <a:r>
              <a:rPr lang="bg-BG" smtClean="0"/>
              <a:t>Засягане на ЧМН(32%) </a:t>
            </a:r>
          </a:p>
          <a:p>
            <a:endParaRPr lang="bg-BG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z="2800" smtClean="0"/>
              <a:t>Herpes simplex-</a:t>
            </a:r>
            <a:r>
              <a:rPr lang="bg-BG" altLang="bg-BG" sz="2800" smtClean="0"/>
              <a:t>вирусен менингоенцефалит</a:t>
            </a:r>
            <a:endParaRPr lang="bg-BG" sz="2800" smtClean="0"/>
          </a:p>
        </p:txBody>
      </p:sp>
      <p:sp>
        <p:nvSpPr>
          <p:cNvPr id="143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3200" smtClean="0"/>
              <a:t>Особено важно значение имат психичните прояви, които могат да предшестват интоксикационните и сериозно да объркат и забавят поставянето на точната диагноза, а оттам и своевременното започване на етиологичната терапия.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u="sng" smtClean="0"/>
              <a:t>Цитомегаловирусен менингоенцефалит</a:t>
            </a:r>
            <a:r>
              <a:rPr lang="bg-BG" altLang="bg-BG" smtClean="0"/>
              <a:t>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често у новородени като вродена невроин-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фекция – общомозъчна симптоматика и ог-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нищни промени: гърчове, промени в съзна-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нието, хемипарези, хиперкинезии. Норма-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лен или беден ликворен синдром.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u="sng" smtClean="0"/>
              <a:t>Варицелен енцефалит</a:t>
            </a:r>
            <a:r>
              <a:rPr lang="bg-BG" altLang="bg-BG" smtClean="0"/>
              <a:t> – появява се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2-8 ден от началото на заболяването или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с прояви на церебелит с благоприятна прог-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ноза или с тежко протичане при кърмачета с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остатъчни неврологични промени. Също с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нормален или беден ликворен синдром.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Диагноза</a:t>
            </a:r>
            <a:br>
              <a:rPr lang="bg-BG" altLang="bg-BG" sz="3200" b="0" smtClean="0"/>
            </a:br>
            <a:r>
              <a:rPr lang="bg-BG" altLang="bg-BG" sz="3200" b="0" smtClean="0"/>
              <a:t>клинична картина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Сегашна анамнеза</a:t>
            </a:r>
          </a:p>
          <a:p>
            <a:pPr eaLnBrk="1" hangingPunct="1"/>
            <a:r>
              <a:rPr lang="bg-BG" altLang="bg-BG" smtClean="0"/>
              <a:t>Минала анамнеза</a:t>
            </a:r>
          </a:p>
          <a:p>
            <a:pPr eaLnBrk="1" hangingPunct="1"/>
            <a:r>
              <a:rPr lang="bg-BG" altLang="bg-BG" smtClean="0"/>
              <a:t>Фамилна анамнеза</a:t>
            </a:r>
          </a:p>
          <a:p>
            <a:pPr eaLnBrk="1" hangingPunct="1"/>
            <a:r>
              <a:rPr lang="bg-BG" altLang="bg-BG" smtClean="0"/>
              <a:t>Епидемиологична анамнеза</a:t>
            </a:r>
          </a:p>
          <a:p>
            <a:pPr eaLnBrk="1" hangingPunct="1"/>
            <a:r>
              <a:rPr lang="bg-BG" altLang="bg-BG" smtClean="0"/>
              <a:t>Обективно изследване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Диагноза</a:t>
            </a:r>
            <a:br>
              <a:rPr lang="bg-BG" altLang="bg-BG" sz="3200" b="0" smtClean="0"/>
            </a:br>
            <a:r>
              <a:rPr lang="bg-BG" altLang="bg-BG" sz="3200" b="0" smtClean="0"/>
              <a:t>специфични изследвания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mtClean="0"/>
              <a:t>Ликвор - цитобиохимично изследване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- </a:t>
            </a:r>
            <a:r>
              <a:rPr lang="bg-BG" altLang="bg-BG" b="1" smtClean="0"/>
              <a:t>ликворен белтък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b="1" smtClean="0"/>
              <a:t>   - клетки с диф.броене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b="1" smtClean="0"/>
              <a:t>   - ликворна захар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b="1" smtClean="0"/>
              <a:t>   - коефициент л.захар/кр.захар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- хлор в ликвора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- лактат и пируват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- цитокини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mtClean="0"/>
              <a:t>   - имуноглобулини и острофазови протеини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Диагноза</a:t>
            </a:r>
            <a:br>
              <a:rPr lang="bg-BG" altLang="bg-BG" sz="3200" b="0" smtClean="0"/>
            </a:br>
            <a:r>
              <a:rPr lang="bg-BG" altLang="bg-BG" sz="2800" b="0" smtClean="0"/>
              <a:t>рутинни параклинични изследвания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Хемограма-левкоцити,тромбоцити,СУЕ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-при БМ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-при ВМ</a:t>
            </a:r>
          </a:p>
          <a:p>
            <a:pPr eaLnBrk="1" hangingPunct="1"/>
            <a:r>
              <a:rPr lang="bg-BG" altLang="bg-BG" smtClean="0"/>
              <a:t>Фибриноген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-при БМ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-при ВМ</a:t>
            </a:r>
          </a:p>
          <a:p>
            <a:pPr eaLnBrk="1" hangingPunct="1"/>
            <a:r>
              <a:rPr lang="bg-BG" altLang="bg-BG" smtClean="0"/>
              <a:t>протеинограма</a:t>
            </a:r>
          </a:p>
          <a:p>
            <a:pPr eaLnBrk="1" hangingPunct="1">
              <a:buFont typeface="Wingdings" pitchFamily="2" charset="2"/>
              <a:buNone/>
            </a:pPr>
            <a:endParaRPr lang="bg-BG" alt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Диагноза</a:t>
            </a:r>
            <a:br>
              <a:rPr lang="bg-BG" altLang="bg-BG" sz="3200" b="0" smtClean="0"/>
            </a:br>
            <a:r>
              <a:rPr lang="bg-BG" altLang="bg-BG" sz="3200" b="0" smtClean="0"/>
              <a:t>специфични изследвания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altLang="bg-BG" smtClean="0"/>
              <a:t>Ликвор - микробиологично изследване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</a:t>
            </a:r>
            <a:r>
              <a:rPr lang="bg-BG" altLang="bg-BG" b="1" smtClean="0"/>
              <a:t>-</a:t>
            </a:r>
            <a:r>
              <a:rPr lang="bg-BG" altLang="bg-BG" smtClean="0"/>
              <a:t> </a:t>
            </a:r>
            <a:r>
              <a:rPr lang="bg-BG" altLang="bg-BG" b="1" smtClean="0"/>
              <a:t>директна бактериоскопия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b="1" smtClean="0"/>
              <a:t>   - посявка на специални среди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b="1" smtClean="0"/>
              <a:t>   - </a:t>
            </a:r>
            <a:r>
              <a:rPr lang="en-US" altLang="bg-BG" b="1" smtClean="0"/>
              <a:t>Latex </a:t>
            </a:r>
            <a:r>
              <a:rPr lang="bg-BG" altLang="bg-BG" b="1" smtClean="0"/>
              <a:t>аглутинационен тест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- насрещна имуноелектрофореза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- ко-аглутинация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- течно-газова хроматография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- имунофлуоресцентен тест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</a:t>
            </a:r>
            <a:r>
              <a:rPr lang="en-US" altLang="bg-BG" smtClean="0"/>
              <a:t>-</a:t>
            </a:r>
            <a:r>
              <a:rPr lang="bg-BG" altLang="bg-BG" smtClean="0"/>
              <a:t> </a:t>
            </a:r>
            <a:r>
              <a:rPr lang="en-US" altLang="bg-BG" smtClean="0"/>
              <a:t>Limulus Lysate test</a:t>
            </a:r>
            <a:endParaRPr lang="bg-BG" altLang="bg-B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- </a:t>
            </a:r>
            <a:r>
              <a:rPr lang="en-US" altLang="bg-BG" smtClean="0"/>
              <a:t>ELISA, </a:t>
            </a:r>
            <a:r>
              <a:rPr lang="en-US" altLang="bg-BG" b="1" smtClean="0"/>
              <a:t>PCR</a:t>
            </a:r>
            <a:r>
              <a:rPr lang="bg-BG" altLang="bg-BG" b="1" smtClean="0"/>
              <a:t> (</a:t>
            </a:r>
            <a:r>
              <a:rPr lang="en-US" altLang="bg-BG" b="1" smtClean="0"/>
              <a:t>RT PCR</a:t>
            </a:r>
            <a:r>
              <a:rPr lang="bg-BG" altLang="bg-BG" b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Диагноза</a:t>
            </a:r>
            <a:br>
              <a:rPr lang="bg-BG" altLang="bg-BG" sz="3200" b="0" smtClean="0"/>
            </a:br>
            <a:r>
              <a:rPr lang="bg-BG" altLang="bg-BG" sz="3200" b="0" smtClean="0"/>
              <a:t>специфични изследвания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Смив от носоглътка</a:t>
            </a:r>
          </a:p>
          <a:p>
            <a:pPr eaLnBrk="1" hangingPunct="1"/>
            <a:r>
              <a:rPr lang="bg-BG" altLang="bg-BG" smtClean="0"/>
              <a:t>Няколко фекални проби</a:t>
            </a:r>
          </a:p>
          <a:p>
            <a:pPr eaLnBrk="1" hangingPunct="1"/>
            <a:r>
              <a:rPr lang="bg-BG" altLang="bg-BG" smtClean="0"/>
              <a:t>Урина (морбили)</a:t>
            </a:r>
          </a:p>
          <a:p>
            <a:pPr eaLnBrk="1" hangingPunct="1"/>
            <a:r>
              <a:rPr lang="bg-BG" altLang="bg-BG" smtClean="0"/>
              <a:t>Серологични изследвания-РСК,РЗХА, РНВ</a:t>
            </a:r>
          </a:p>
          <a:p>
            <a:pPr eaLnBrk="1" hangingPunct="1"/>
            <a:r>
              <a:rPr lang="en-US" altLang="bg-BG" smtClean="0"/>
              <a:t>ELISA</a:t>
            </a:r>
          </a:p>
          <a:p>
            <a:pPr eaLnBrk="1" hangingPunct="1"/>
            <a:r>
              <a:rPr lang="en-US" altLang="bg-BG" smtClean="0"/>
              <a:t>PCR </a:t>
            </a:r>
            <a:r>
              <a:rPr lang="bg-BG" altLang="bg-BG" smtClean="0"/>
              <a:t>и нейни модификации-</a:t>
            </a:r>
            <a:r>
              <a:rPr lang="en-US" altLang="bg-BG" smtClean="0"/>
              <a:t>Nested-PCR,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mtClean="0"/>
              <a:t>    RT-PCR, Multiplex-PCR</a:t>
            </a:r>
            <a:endParaRPr lang="bg-BG" altLang="bg-BG" smtClean="0"/>
          </a:p>
          <a:p>
            <a:pPr eaLnBrk="1" hangingPunct="1">
              <a:buFont typeface="Wingdings" pitchFamily="2" charset="2"/>
              <a:buNone/>
            </a:pPr>
            <a:endParaRPr lang="bg-BG" alt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Диагноза</a:t>
            </a:r>
            <a:br>
              <a:rPr lang="bg-BG" altLang="bg-BG" sz="3200" b="0" smtClean="0"/>
            </a:br>
            <a:r>
              <a:rPr lang="bg-BG" altLang="bg-BG" sz="3200" b="0" smtClean="0"/>
              <a:t>инструментални изследвания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Рентгенови изследвания на бял дроб,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синуси, мастоидеуси с центраж, глава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КАТ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ЯМР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ЕЕГ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- ЕКГ</a:t>
            </a:r>
          </a:p>
          <a:p>
            <a:pPr eaLnBrk="1" hangingPunct="1">
              <a:buFont typeface="Wingdings" pitchFamily="2" charset="2"/>
              <a:buNone/>
            </a:pPr>
            <a:endParaRPr lang="bg-BG" alt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</a:t>
            </a:r>
            <a:br>
              <a:rPr lang="bg-BG" altLang="bg-BG" sz="3200" b="0" smtClean="0"/>
            </a:br>
            <a:r>
              <a:rPr lang="bg-BG" altLang="bg-BG" sz="3200" b="0" smtClean="0"/>
              <a:t>патогенеза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Инвазия—механизми: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директно през ендотелиалните клетки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 на мозъчните капиляри главно на КЛБ,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 т.е достигането на вирусите до ЦНС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 става основно по хематогенен път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през епитела на </a:t>
            </a:r>
            <a:r>
              <a:rPr lang="en-US" altLang="bg-BG" smtClean="0"/>
              <a:t>plexus chorioideus</a:t>
            </a:r>
            <a:r>
              <a:rPr lang="bg-BG" altLang="bg-BG" smtClean="0"/>
              <a:t> до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 епендимните клетки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Диференциална диагноза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mtClean="0"/>
              <a:t>В групата на невроинфекциите-между различните етиологични причинители</a:t>
            </a:r>
          </a:p>
          <a:p>
            <a:pPr eaLnBrk="1" hangingPunct="1">
              <a:lnSpc>
                <a:spcPct val="90000"/>
              </a:lnSpc>
            </a:pPr>
            <a:r>
              <a:rPr lang="bg-BG" altLang="bg-BG" smtClean="0"/>
              <a:t>Туберкулозен менингит</a:t>
            </a:r>
          </a:p>
          <a:p>
            <a:pPr eaLnBrk="1" hangingPunct="1">
              <a:lnSpc>
                <a:spcPct val="90000"/>
              </a:lnSpc>
            </a:pPr>
            <a:r>
              <a:rPr lang="bg-BG" altLang="bg-BG" smtClean="0"/>
              <a:t>Заемащ пространството процес</a:t>
            </a:r>
          </a:p>
          <a:p>
            <a:pPr eaLnBrk="1" hangingPunct="1">
              <a:lnSpc>
                <a:spcPct val="90000"/>
              </a:lnSpc>
            </a:pPr>
            <a:r>
              <a:rPr lang="bg-BG" altLang="bg-BG" smtClean="0"/>
              <a:t>Паразитни заболявания</a:t>
            </a:r>
          </a:p>
          <a:p>
            <a:pPr eaLnBrk="1" hangingPunct="1">
              <a:lnSpc>
                <a:spcPct val="90000"/>
              </a:lnSpc>
            </a:pPr>
            <a:r>
              <a:rPr lang="bg-BG" altLang="bg-BG" smtClean="0"/>
              <a:t>Кръвни заболявания</a:t>
            </a:r>
          </a:p>
          <a:p>
            <a:pPr eaLnBrk="1" hangingPunct="1">
              <a:lnSpc>
                <a:spcPct val="90000"/>
              </a:lnSpc>
            </a:pPr>
            <a:r>
              <a:rPr lang="bg-BG" altLang="bg-BG" smtClean="0"/>
              <a:t>Субарахноидален кръвоизлив</a:t>
            </a:r>
          </a:p>
          <a:p>
            <a:pPr eaLnBrk="1" hangingPunct="1">
              <a:lnSpc>
                <a:spcPct val="90000"/>
              </a:lnSpc>
            </a:pPr>
            <a:r>
              <a:rPr lang="bg-BG" altLang="bg-BG" smtClean="0"/>
              <a:t>Различни септични състояния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smtClean="0"/>
              <a:t>Лечение</a:t>
            </a:r>
            <a:br>
              <a:rPr lang="bg-BG" altLang="bg-BG" sz="3200" smtClean="0"/>
            </a:br>
            <a:r>
              <a:rPr lang="bg-BG" altLang="bg-BG" sz="3200" smtClean="0"/>
              <a:t>бактериални невроинфекции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Лечението при БМ и БМЕ е комплексно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1/ етиологично - унищожаване или потискане растежа на причинителя - антимикробни средства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   - </a:t>
            </a:r>
            <a:r>
              <a:rPr lang="en-US" altLang="bg-BG" sz="2400" smtClean="0"/>
              <a:t>Penicillin-i.v.</a:t>
            </a:r>
            <a:r>
              <a:rPr lang="bg-BG" altLang="bg-BG" sz="2400" smtClean="0"/>
              <a:t>-100000Е/кг т</a:t>
            </a:r>
            <a:endParaRPr lang="en-US" altLang="bg-BG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   -</a:t>
            </a:r>
            <a:r>
              <a:rPr lang="bg-BG" altLang="bg-BG" sz="2400" smtClean="0"/>
              <a:t> </a:t>
            </a:r>
            <a:r>
              <a:rPr lang="en-US" altLang="bg-BG" sz="2400" smtClean="0"/>
              <a:t>Ceftriaxone-i.v</a:t>
            </a:r>
            <a:r>
              <a:rPr lang="bg-BG" altLang="bg-BG" sz="2400" smtClean="0"/>
              <a:t>-100мг/кг т</a:t>
            </a:r>
            <a:endParaRPr lang="en-US" altLang="bg-BG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   -</a:t>
            </a:r>
            <a:r>
              <a:rPr lang="bg-BG" altLang="bg-BG" sz="2400" smtClean="0"/>
              <a:t> </a:t>
            </a:r>
            <a:r>
              <a:rPr lang="en-US" altLang="bg-BG" sz="2400" smtClean="0"/>
              <a:t>Ceftazidime-i.v</a:t>
            </a:r>
            <a:r>
              <a:rPr lang="bg-BG" altLang="bg-BG" sz="2400" smtClean="0"/>
              <a:t>-50мг/кг т</a:t>
            </a:r>
            <a:endParaRPr lang="en-US" altLang="bg-BG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   -</a:t>
            </a:r>
            <a:r>
              <a:rPr lang="bg-BG" altLang="bg-BG" sz="2400" smtClean="0"/>
              <a:t> </a:t>
            </a:r>
            <a:r>
              <a:rPr lang="en-US" altLang="bg-BG" sz="2400" smtClean="0"/>
              <a:t>Vancomycin-i.v</a:t>
            </a:r>
            <a:r>
              <a:rPr lang="bg-BG" altLang="bg-BG" sz="2400" smtClean="0"/>
              <a:t>-</a:t>
            </a:r>
            <a:r>
              <a:rPr lang="en-US" altLang="bg-BG" sz="2400" smtClean="0"/>
              <a:t>30</a:t>
            </a:r>
            <a:r>
              <a:rPr lang="bg-BG" altLang="bg-BG" sz="2400" smtClean="0"/>
              <a:t>мг/ т </a:t>
            </a:r>
            <a:endParaRPr lang="en-US" altLang="bg-BG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   -</a:t>
            </a:r>
            <a:r>
              <a:rPr lang="bg-BG" altLang="bg-BG" sz="2400" smtClean="0"/>
              <a:t> </a:t>
            </a:r>
            <a:r>
              <a:rPr lang="en-US" altLang="bg-BG" sz="2400" smtClean="0"/>
              <a:t>Ampicillin-i.v</a:t>
            </a:r>
            <a:r>
              <a:rPr lang="bg-BG" altLang="bg-BG" sz="2400" smtClean="0"/>
              <a:t>-50-100мг/кг т</a:t>
            </a:r>
            <a:endParaRPr lang="en-US" altLang="bg-BG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   -</a:t>
            </a:r>
            <a:r>
              <a:rPr lang="bg-BG" altLang="bg-BG" sz="2400" smtClean="0"/>
              <a:t> аминогликозиди-</a:t>
            </a:r>
            <a:r>
              <a:rPr lang="en-US" altLang="bg-BG" sz="2400" smtClean="0"/>
              <a:t>Amikacin,Tobramicin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   -</a:t>
            </a:r>
            <a:r>
              <a:rPr lang="bg-BG" altLang="bg-BG" sz="2400" smtClean="0"/>
              <a:t> </a:t>
            </a:r>
            <a:r>
              <a:rPr lang="en-US" altLang="bg-BG" sz="2400" smtClean="0"/>
              <a:t>Metronidazol-1000-1500mg/24h</a:t>
            </a:r>
            <a:endParaRPr lang="bg-BG" altLang="bg-BG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smtClean="0"/>
              <a:t>Лечение</a:t>
            </a:r>
            <a:br>
              <a:rPr lang="bg-BG" altLang="bg-BG" sz="3200" smtClean="0"/>
            </a:br>
            <a:r>
              <a:rPr lang="bg-BG" altLang="bg-BG" sz="3200" smtClean="0"/>
              <a:t>бактериални невроинфекции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z="2000" smtClean="0"/>
              <a:t>2</a:t>
            </a:r>
            <a:r>
              <a:rPr lang="bg-BG" altLang="bg-BG" sz="2400" smtClean="0"/>
              <a:t>/ патогенетично лечение - борба с моз.оток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  - осмотични диуретици - </a:t>
            </a:r>
            <a:r>
              <a:rPr lang="en-US" altLang="bg-BG" sz="2400" smtClean="0"/>
              <a:t>Sol.Mannitoli</a:t>
            </a:r>
            <a:r>
              <a:rPr lang="bg-BG" altLang="bg-BG" sz="2400" smtClean="0"/>
              <a:t> 10% 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    1-1,5г сухо вещество/кг тегло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  - бримкови диуретици - </a:t>
            </a:r>
            <a:r>
              <a:rPr lang="en-US" altLang="bg-BG" sz="2400" smtClean="0"/>
              <a:t>Furanthril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  -</a:t>
            </a:r>
            <a:r>
              <a:rPr lang="bg-BG" altLang="bg-BG" sz="2400" smtClean="0"/>
              <a:t> ВСР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  - ГКС - </a:t>
            </a:r>
            <a:r>
              <a:rPr lang="en-US" altLang="bg-BG" sz="2400" smtClean="0"/>
              <a:t>Urbason 1-2 </a:t>
            </a:r>
            <a:r>
              <a:rPr lang="bg-BG" altLang="bg-BG" sz="2400" smtClean="0"/>
              <a:t>мг/кг т при</a:t>
            </a:r>
            <a:r>
              <a:rPr lang="en-US" altLang="bg-BG" sz="2400" smtClean="0"/>
              <a:t> </a:t>
            </a:r>
            <a:r>
              <a:rPr lang="bg-BG" altLang="bg-BG" sz="2400" smtClean="0"/>
              <a:t>БМ до</a:t>
            </a:r>
            <a:r>
              <a:rPr lang="en-US" altLang="bg-BG" sz="2400" smtClean="0"/>
              <a:t> 5-10</a:t>
            </a:r>
            <a:r>
              <a:rPr lang="bg-BG" altLang="bg-BG" sz="2400" smtClean="0"/>
              <a:t>мг/кг т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            при ММ</a:t>
            </a:r>
            <a:endParaRPr lang="en-US" altLang="bg-BG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          </a:t>
            </a:r>
            <a:r>
              <a:rPr lang="bg-BG" altLang="bg-BG" sz="2400" smtClean="0"/>
              <a:t>- </a:t>
            </a:r>
            <a:r>
              <a:rPr lang="en-US" altLang="bg-BG" sz="2400" smtClean="0"/>
              <a:t>Dexamethazon</a:t>
            </a:r>
            <a:r>
              <a:rPr lang="bg-BG" altLang="bg-BG" sz="2400" smtClean="0"/>
              <a:t> </a:t>
            </a:r>
            <a:r>
              <a:rPr lang="en-US" altLang="bg-BG" sz="2400" smtClean="0"/>
              <a:t>-</a:t>
            </a:r>
            <a:r>
              <a:rPr lang="bg-BG" altLang="bg-BG" sz="2400" smtClean="0"/>
              <a:t> 0,15-0,4мг/кг 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  - биопродукти-</a:t>
            </a:r>
            <a:r>
              <a:rPr lang="en-US" altLang="bg-BG" sz="2400" smtClean="0"/>
              <a:t>Humman albumin</a:t>
            </a:r>
            <a:r>
              <a:rPr lang="bg-BG" altLang="bg-BG" sz="2400" smtClean="0"/>
              <a:t> 20%-1,0г/кг 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z="2400" smtClean="0"/>
              <a:t>                           </a:t>
            </a:r>
            <a:r>
              <a:rPr lang="en-US" altLang="bg-BG" sz="2400" smtClean="0"/>
              <a:t>Immunovenin</a:t>
            </a:r>
            <a:r>
              <a:rPr lang="bg-BG" altLang="bg-BG" sz="2400" smtClean="0"/>
              <a:t>-2мл/кг 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smtClean="0"/>
              <a:t>Лечение</a:t>
            </a:r>
            <a:br>
              <a:rPr lang="bg-BG" altLang="bg-BG" sz="3200" smtClean="0"/>
            </a:br>
            <a:r>
              <a:rPr lang="bg-BG" altLang="bg-BG" sz="3200" smtClean="0"/>
              <a:t>бактериални невроинфекции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3/ симптоматично лечение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антипиретици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аналгетици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антиконвулсивни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витамини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сърдечно-съдови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кислород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- съдоуплатняващи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smtClean="0"/>
              <a:t>Лечение</a:t>
            </a:r>
            <a:br>
              <a:rPr lang="bg-BG" altLang="bg-BG" sz="3200" smtClean="0"/>
            </a:br>
            <a:r>
              <a:rPr lang="bg-BG" altLang="bg-BG" sz="3200" smtClean="0"/>
              <a:t>вирусни невроинфекции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1/ като етиологичен агент - </a:t>
            </a:r>
            <a:r>
              <a:rPr lang="en-US" altLang="bg-BG" smtClean="0"/>
              <a:t>Aciclovir-</a:t>
            </a:r>
            <a:r>
              <a:rPr lang="bg-BG" altLang="bg-BG" smtClean="0"/>
              <a:t>25-30мг/кг т  специално при </a:t>
            </a:r>
            <a:r>
              <a:rPr lang="en-US" altLang="bg-BG" smtClean="0"/>
              <a:t>HSV</a:t>
            </a:r>
            <a:r>
              <a:rPr lang="bg-BG" altLang="bg-BG" smtClean="0"/>
              <a:t> инфекция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2/ патогенетичното и симптоматичното лечение- като при бактериални невроинфекции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3/ антибактериални средства се прилагат протективно при прилагане на ГКС и при опасност от   вторични инфекции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Лечение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Препоръчително е преболедувалите  от различни по етиология невроинфекции да се проследяват катамнезно и при нужда  да се осъществяват контролни ЕЕГ и консултации с неврлог</a:t>
            </a:r>
          </a:p>
          <a:p>
            <a:pPr eaLnBrk="1" hangingPunct="1">
              <a:buFont typeface="Wingdings" pitchFamily="2" charset="2"/>
              <a:buNone/>
            </a:pPr>
            <a:endParaRPr lang="bg-BG" altLang="bg-BG" smtClean="0"/>
          </a:p>
          <a:p>
            <a:pPr eaLnBrk="1" hangingPunct="1">
              <a:buFont typeface="Wingdings" pitchFamily="2" charset="2"/>
              <a:buNone/>
            </a:pPr>
            <a:endParaRPr lang="bg-BG" alt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профилактика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Полизахаридна менингококова ваксина</a:t>
            </a:r>
          </a:p>
          <a:p>
            <a:pPr eaLnBrk="1" hangingPunct="1"/>
            <a:r>
              <a:rPr lang="en-US" altLang="bg-BG" smtClean="0"/>
              <a:t>HIB </a:t>
            </a:r>
            <a:r>
              <a:rPr lang="bg-BG" altLang="bg-BG" smtClean="0"/>
              <a:t>ваксина</a:t>
            </a:r>
          </a:p>
          <a:p>
            <a:pPr eaLnBrk="1" hangingPunct="1"/>
            <a:r>
              <a:rPr lang="bg-BG" altLang="bg-BG" smtClean="0"/>
              <a:t>Синфлорикс</a:t>
            </a:r>
          </a:p>
          <a:p>
            <a:pPr eaLnBrk="1" hangingPunct="1"/>
            <a:r>
              <a:rPr lang="bg-BG" altLang="bg-BG" smtClean="0"/>
              <a:t>Химиопрофилактика</a:t>
            </a:r>
          </a:p>
          <a:p>
            <a:pPr eaLnBrk="1" hangingPunct="1"/>
            <a:r>
              <a:rPr lang="bg-BG" altLang="bg-BG" smtClean="0"/>
              <a:t>Ваксини,включени в имунизационния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календар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</a:t>
            </a:r>
            <a:br>
              <a:rPr lang="bg-BG" altLang="bg-BG" sz="3200" b="0" smtClean="0"/>
            </a:br>
            <a:r>
              <a:rPr lang="bg-BG" altLang="bg-BG" sz="3200" b="0" smtClean="0"/>
              <a:t>патогенеза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u="sng" smtClean="0"/>
              <a:t>Разпространение на вирусите в ЦНС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Вируси в ЦНС—възпалителен отговор—натрупват се сенсибилизирани</a:t>
            </a:r>
            <a:r>
              <a:rPr lang="en-US" altLang="bg-BG" smtClean="0"/>
              <a:t> Ly</a:t>
            </a:r>
            <a:r>
              <a:rPr lang="bg-BG" altLang="bg-BG" smtClean="0"/>
              <a:t>—освобождават инфламаторни цитокини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   </a:t>
            </a:r>
            <a:r>
              <a:rPr lang="en-US" altLang="bg-BG" smtClean="0"/>
              <a:t>TNF-</a:t>
            </a:r>
            <a:r>
              <a:rPr lang="el-GR" altLang="bg-BG" smtClean="0">
                <a:cs typeface="Arial" charset="0"/>
              </a:rPr>
              <a:t>α</a:t>
            </a:r>
            <a:r>
              <a:rPr lang="en-US" altLang="bg-BG" smtClean="0">
                <a:cs typeface="Arial" charset="0"/>
              </a:rPr>
              <a:t>,IL-8,IL-6,INF-</a:t>
            </a:r>
            <a:r>
              <a:rPr lang="el-GR" altLang="bg-BG" smtClean="0">
                <a:cs typeface="Arial" charset="0"/>
              </a:rPr>
              <a:t>γ</a:t>
            </a:r>
            <a:r>
              <a:rPr lang="en-US" altLang="bg-BG" smtClean="0">
                <a:cs typeface="Arial" charset="0"/>
              </a:rPr>
              <a:t>,IL-1</a:t>
            </a:r>
            <a:r>
              <a:rPr lang="el-GR" altLang="bg-BG" smtClean="0">
                <a:cs typeface="Arial" charset="0"/>
              </a:rPr>
              <a:t>β</a:t>
            </a:r>
            <a:r>
              <a:rPr lang="bg-BG" altLang="bg-BG" smtClean="0">
                <a:cs typeface="Arial" charset="0"/>
              </a:rPr>
              <a:t>—променена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>
                <a:cs typeface="Arial" charset="0"/>
              </a:rPr>
              <a:t>   пропускливост на КЛБ—проникване на кръвни белтъци,вкл.</a:t>
            </a:r>
            <a:r>
              <a:rPr lang="en-US" altLang="bg-BG" smtClean="0">
                <a:cs typeface="Arial" charset="0"/>
              </a:rPr>
              <a:t>Ig </a:t>
            </a:r>
            <a:r>
              <a:rPr lang="bg-BG" altLang="bg-BG" smtClean="0">
                <a:cs typeface="Arial" charset="0"/>
              </a:rPr>
              <a:t>в ликвора—в ЦНС започва синтез на </a:t>
            </a:r>
            <a:r>
              <a:rPr lang="en-US" altLang="bg-BG" smtClean="0">
                <a:cs typeface="Arial" charset="0"/>
              </a:rPr>
              <a:t>IgG</a:t>
            </a:r>
            <a:endParaRPr lang="el-GR" altLang="bg-BG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</a:t>
            </a:r>
            <a:br>
              <a:rPr lang="bg-BG" altLang="bg-BG" sz="3200" b="0" smtClean="0"/>
            </a:br>
            <a:r>
              <a:rPr lang="bg-BG" altLang="bg-BG" sz="3200" b="0" smtClean="0"/>
              <a:t>патогенеза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altLang="bg-BG" smtClean="0"/>
              <a:t>Съществува и </a:t>
            </a:r>
            <a:r>
              <a:rPr lang="bg-BG" altLang="bg-BG" u="sng" smtClean="0"/>
              <a:t>невронален </a:t>
            </a:r>
            <a:r>
              <a:rPr lang="bg-BG" altLang="bg-BG" smtClean="0"/>
              <a:t>начин на разпространение на вирусите, което   става по дължината на аксона.</a:t>
            </a:r>
          </a:p>
          <a:p>
            <a:pPr eaLnBrk="1" hangingPunct="1">
              <a:lnSpc>
                <a:spcPct val="80000"/>
              </a:lnSpc>
            </a:pPr>
            <a:r>
              <a:rPr lang="bg-BG" altLang="bg-BG" smtClean="0"/>
              <a:t>Патологични ефекти от проникналите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вируси: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1/ деструкция и фагоцитоза на неврони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2/ демиелинизация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3/ възпалителен оток с повишено интра-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    краниално налягане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    4/ съдови лезии в някои случаи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</a:t>
            </a:r>
            <a:br>
              <a:rPr lang="bg-BG" altLang="bg-BG" sz="3200" b="0" smtClean="0"/>
            </a:br>
            <a:r>
              <a:rPr lang="bg-BG" altLang="bg-BG" sz="3200" b="0" smtClean="0"/>
              <a:t>патогенеза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За освобождаване на ЦНС от вируса зна-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чение има имунният отговор.Т-клетъчният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имунен отговор се явява по-важен от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В-клетъчния (образуване на антитела).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Неуспешен имунен отговор може да е ре-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зултат от имунологичен толеранс, имунен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дефект при болния или способност на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вируса да избегне имунната атака.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mtClean="0"/>
              <a:t>Понижен КМО-хронични инфекции (</a:t>
            </a:r>
            <a:r>
              <a:rPr lang="en-US" altLang="bg-BG" smtClean="0"/>
              <a:t>VZV,</a:t>
            </a:r>
            <a:r>
              <a:rPr lang="bg-BG" altLang="bg-BG" smtClean="0"/>
              <a:t>цитомегаловирус, аденовирус, морбилозен вирус).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132138" y="306863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altLang="bg-BG" b="1" u="sng">
                <a:solidFill>
                  <a:schemeClr val="tx2"/>
                </a:solidFill>
              </a:rPr>
              <a:t/>
            </a:r>
            <a:br>
              <a:rPr lang="bg-BG" altLang="bg-BG" b="1" u="sng">
                <a:solidFill>
                  <a:schemeClr val="tx2"/>
                </a:solidFill>
              </a:rPr>
            </a:br>
            <a:endParaRPr lang="bg-BG" altLang="bg-BG" b="1" u="sng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200" b="0" smtClean="0"/>
              <a:t>Вирусни невроинфекции -клинично протичане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bg-BG" altLang="bg-BG" b="1" u="sng" smtClean="0"/>
              <a:t>Ентеровирусни менингити</a:t>
            </a:r>
          </a:p>
          <a:p>
            <a:pPr algn="ctr" eaLnBrk="1" hangingPunct="1">
              <a:buFont typeface="Wingdings" pitchFamily="2" charset="2"/>
              <a:buNone/>
            </a:pPr>
            <a:endParaRPr lang="bg-BG" altLang="bg-BG" smtClean="0"/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Причиняват се най-често от Коксаки и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ЕСНО вируси и са най-разпространените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с вирусна етиология,основни представи-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тели на първичините вирусни невроин –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altLang="bg-BG" smtClean="0"/>
              <a:t>фекции.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9184</TotalTime>
  <Words>2493</Words>
  <Application>Microsoft Office PowerPoint</Application>
  <PresentationFormat>On-screen Show (4:3)</PresentationFormat>
  <Paragraphs>373</Paragraphs>
  <Slides>56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Arial Unicode MS</vt:lpstr>
      <vt:lpstr>Arial</vt:lpstr>
      <vt:lpstr>Arial Black</vt:lpstr>
      <vt:lpstr>Corbel</vt:lpstr>
      <vt:lpstr>Garamond</vt:lpstr>
      <vt:lpstr>Times New Roman</vt:lpstr>
      <vt:lpstr>Wingdings</vt:lpstr>
      <vt:lpstr>Default Design</vt:lpstr>
      <vt:lpstr>2_Edge</vt:lpstr>
      <vt:lpstr>PowerPoint Presentation</vt:lpstr>
      <vt:lpstr>Вирусни невроинфекции патогенеза</vt:lpstr>
      <vt:lpstr>Вирусни невроинфекции патогенеза</vt:lpstr>
      <vt:lpstr>Вирусни невроинфекции патогенеза</vt:lpstr>
      <vt:lpstr>Вирусни невроинфекции патогенеза</vt:lpstr>
      <vt:lpstr>Вирусни невроинфекции патогенеза</vt:lpstr>
      <vt:lpstr>Вирусни невроинфекции патогенеза</vt:lpstr>
      <vt:lpstr>Вирусни невроинфекции патогенеза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 Вторични серозни менингити и менингоенцефалити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Вирусни невроинфекции -клинично протичане</vt:lpstr>
      <vt:lpstr>Herpes simplex-вирусен менингоенцефалит </vt:lpstr>
      <vt:lpstr>Herpes simplex-вирусен менингоенцефалит </vt:lpstr>
      <vt:lpstr>Herpes simplex-вирусен менингоенцефалит </vt:lpstr>
      <vt:lpstr>Herpes simplex-вирусен менингоенцефалит </vt:lpstr>
      <vt:lpstr>Herpes simplex-вирусен менингоенцефалит </vt:lpstr>
      <vt:lpstr>Herpes simplex-вирусен менингоенцефалит </vt:lpstr>
      <vt:lpstr>Herpes simplex-вирусен менингоенцефалит </vt:lpstr>
      <vt:lpstr>Herpes simplex-вирусен менингоенцефалит </vt:lpstr>
      <vt:lpstr>Herpes simplex-вирусен менингоенцефалит </vt:lpstr>
      <vt:lpstr>Herpes simplex-вирусен менингоенцефалит</vt:lpstr>
      <vt:lpstr>Herpes simplex-вирусен менингоенцефалит</vt:lpstr>
      <vt:lpstr>Herpes simplex-вирусен менингоенцефалит</vt:lpstr>
      <vt:lpstr>Herpes simplex-вирусен менингоенцефалит </vt:lpstr>
      <vt:lpstr>Herpes simplex-вирусен менингоенцефалит</vt:lpstr>
      <vt:lpstr>Herpes simplex-вирусен менингоенцефалит</vt:lpstr>
      <vt:lpstr>Вирусни невроинфекции -клинично протичане</vt:lpstr>
      <vt:lpstr>Вирусни невроинфекции -клинично протичане</vt:lpstr>
      <vt:lpstr>Диагноза клинична картина</vt:lpstr>
      <vt:lpstr>Диагноза специфични изследвания</vt:lpstr>
      <vt:lpstr>Диагноза рутинни параклинични изследвания</vt:lpstr>
      <vt:lpstr>Диагноза специфични изследвания</vt:lpstr>
      <vt:lpstr>Диагноза специфични изследвания</vt:lpstr>
      <vt:lpstr>Диагноза инструментални изследвания</vt:lpstr>
      <vt:lpstr>Диференциална диагноза</vt:lpstr>
      <vt:lpstr>Лечение бактериални невроинфекции</vt:lpstr>
      <vt:lpstr>Лечение бактериални невроинфекции</vt:lpstr>
      <vt:lpstr>Лечение бактериални невроинфекции</vt:lpstr>
      <vt:lpstr>Лечение вирусни невроинфекции</vt:lpstr>
      <vt:lpstr>Лечение</vt:lpstr>
      <vt:lpstr>профилактика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472</cp:revision>
  <dcterms:created xsi:type="dcterms:W3CDTF">2003-03-08T12:58:53Z</dcterms:created>
  <dcterms:modified xsi:type="dcterms:W3CDTF">2020-03-29T14:59:07Z</dcterms:modified>
</cp:coreProperties>
</file>