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0" r:id="rId1"/>
    <p:sldMasterId id="2147484023" r:id="rId2"/>
  </p:sldMasterIdLst>
  <p:notesMasterIdLst>
    <p:notesMasterId r:id="rId59"/>
  </p:notesMasterIdLst>
  <p:handoutMasterIdLst>
    <p:handoutMasterId r:id="rId60"/>
  </p:handoutMasterIdLst>
  <p:sldIdLst>
    <p:sldId id="418" r:id="rId3"/>
    <p:sldId id="517" r:id="rId4"/>
    <p:sldId id="518" r:id="rId5"/>
    <p:sldId id="519" r:id="rId6"/>
    <p:sldId id="520" r:id="rId7"/>
    <p:sldId id="521" r:id="rId8"/>
    <p:sldId id="522" r:id="rId9"/>
    <p:sldId id="523" r:id="rId10"/>
    <p:sldId id="524" r:id="rId11"/>
    <p:sldId id="525" r:id="rId12"/>
    <p:sldId id="526" r:id="rId13"/>
    <p:sldId id="527" r:id="rId14"/>
    <p:sldId id="528" r:id="rId15"/>
    <p:sldId id="529" r:id="rId16"/>
    <p:sldId id="530" r:id="rId17"/>
    <p:sldId id="531" r:id="rId18"/>
    <p:sldId id="532" r:id="rId19"/>
    <p:sldId id="533" r:id="rId20"/>
    <p:sldId id="534" r:id="rId21"/>
    <p:sldId id="535" r:id="rId22"/>
    <p:sldId id="536" r:id="rId23"/>
    <p:sldId id="537" r:id="rId24"/>
    <p:sldId id="538" r:id="rId25"/>
    <p:sldId id="539" r:id="rId26"/>
    <p:sldId id="540" r:id="rId27"/>
    <p:sldId id="541" r:id="rId28"/>
    <p:sldId id="542" r:id="rId29"/>
    <p:sldId id="543" r:id="rId30"/>
    <p:sldId id="544" r:id="rId31"/>
    <p:sldId id="545" r:id="rId32"/>
    <p:sldId id="546" r:id="rId33"/>
    <p:sldId id="547" r:id="rId34"/>
    <p:sldId id="548" r:id="rId35"/>
    <p:sldId id="549" r:id="rId36"/>
    <p:sldId id="550" r:id="rId37"/>
    <p:sldId id="551" r:id="rId38"/>
    <p:sldId id="552" r:id="rId39"/>
    <p:sldId id="553" r:id="rId40"/>
    <p:sldId id="554" r:id="rId41"/>
    <p:sldId id="555" r:id="rId42"/>
    <p:sldId id="556" r:id="rId43"/>
    <p:sldId id="557" r:id="rId44"/>
    <p:sldId id="558" r:id="rId45"/>
    <p:sldId id="559" r:id="rId46"/>
    <p:sldId id="560" r:id="rId47"/>
    <p:sldId id="561" r:id="rId48"/>
    <p:sldId id="562" r:id="rId49"/>
    <p:sldId id="563" r:id="rId50"/>
    <p:sldId id="564" r:id="rId51"/>
    <p:sldId id="565" r:id="rId52"/>
    <p:sldId id="566" r:id="rId53"/>
    <p:sldId id="567" r:id="rId54"/>
    <p:sldId id="568" r:id="rId55"/>
    <p:sldId id="569" r:id="rId56"/>
    <p:sldId id="570" r:id="rId57"/>
    <p:sldId id="571" r:id="rId58"/>
  </p:sldIdLst>
  <p:sldSz cx="9144000" cy="6858000" type="screen4x3"/>
  <p:notesSz cx="7099300" cy="10234613"/>
  <p:defaultTextStyle>
    <a:defPPr>
      <a:defRPr lang="bg-BG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CCFF"/>
    <a:srgbClr val="EFFC70"/>
    <a:srgbClr val="99FF66"/>
    <a:srgbClr val="FF5050"/>
    <a:srgbClr val="FAE2EC"/>
    <a:srgbClr val="CCFF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2" autoAdjust="0"/>
    <p:restoredTop sz="94708" autoAdjust="0"/>
  </p:normalViewPr>
  <p:slideViewPr>
    <p:cSldViewPr snapToGrid="0">
      <p:cViewPr varScale="1">
        <p:scale>
          <a:sx n="105" d="100"/>
          <a:sy n="105" d="100"/>
        </p:scale>
        <p:origin x="93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4032" y="-11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5" Type="http://schemas.openxmlformats.org/officeDocument/2006/relationships/slide" Target="slides/slide3.xml"/><Relationship Id="rId61" Type="http://schemas.openxmlformats.org/officeDocument/2006/relationships/presProps" Target="presProps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FA99C722-40CE-4F8A-8266-6F14B1AB6F6E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9616680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2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 noProof="0" smtClean="0"/>
              <a:t>Click to edit Master text styles</a:t>
            </a:r>
          </a:p>
          <a:p>
            <a:pPr lvl="1"/>
            <a:r>
              <a:rPr lang="bg-BG" altLang="bg-BG" noProof="0" smtClean="0"/>
              <a:t>Second level</a:t>
            </a:r>
          </a:p>
          <a:p>
            <a:pPr lvl="2"/>
            <a:r>
              <a:rPr lang="bg-BG" altLang="bg-BG" noProof="0" smtClean="0"/>
              <a:t>Third level</a:t>
            </a:r>
          </a:p>
          <a:p>
            <a:pPr lvl="3"/>
            <a:r>
              <a:rPr lang="bg-BG" altLang="bg-BG" noProof="0" smtClean="0"/>
              <a:t>Fourth level</a:t>
            </a:r>
          </a:p>
          <a:p>
            <a:pPr lvl="4"/>
            <a:r>
              <a:rPr lang="bg-BG" altLang="bg-BG" noProof="0" smtClean="0"/>
              <a:t>Fifth level</a:t>
            </a:r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8E410D28-5B60-4FE7-BAE5-C4ADB6AB32B3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4139156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D97A1E8-CF6E-4D65-84FB-05332DF6D4A5}" type="slidenum">
              <a:rPr lang="bg-BG" altLang="bg-BG" sz="1300">
                <a:latin typeface="Arial" panose="020B0604020202020204" pitchFamily="34" charset="0"/>
              </a:rPr>
              <a:pPr algn="r" eaLnBrk="1" hangingPunct="1"/>
              <a:t>1</a:t>
            </a:fld>
            <a:endParaRPr lang="bg-BG" altLang="bg-BG" sz="1300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1FD70-AC6E-4613-BBDB-AC047553FEE2}" type="datetimeFigureOut">
              <a:rPr lang="en-US" altLang="en-US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85AAE-8EEF-4C9F-934B-EAB865FBD4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2535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B05BF-9558-4E4E-AB3A-C694E89691FA}" type="datetimeFigureOut">
              <a:rPr lang="en-US" altLang="en-US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ADD3F-BFBC-43DC-9FDB-73AE6D2E8E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6784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AA10C-F615-487B-8268-AD8756675251}" type="datetimeFigureOut">
              <a:rPr lang="en-US" altLang="en-US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D0FAD-1C47-413B-BC85-82B6C52E24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4838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bg-BG" altLang="en-US" noProof="0" smtClean="0"/>
              <a:t>Click to edit Master title style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bg-BG" alt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B4CBD-D7E6-4BEB-9DF2-639065E7A3F8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4288832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4CFB7-5897-420E-8359-2B3AD50997D9}" type="datetimeFigureOut">
              <a:rPr lang="en-US" altLang="en-US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DFB53-1AD7-4F0A-A761-57801D23F7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825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1C3A0-9BB9-4758-AC70-E5AAA7567E94}" type="datetimeFigureOut">
              <a:rPr lang="en-US" altLang="en-US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10C58-8371-49C3-91F1-DB9BA8FE14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1448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CD252-1D31-4832-A3C2-B906504740FC}" type="datetimeFigureOut">
              <a:rPr lang="en-US" altLang="en-US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05E62-D273-4A15-9590-1EA0ABA212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363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6E96B-FF83-4676-B61D-C191E3D16AD6}" type="datetimeFigureOut">
              <a:rPr lang="en-US" altLang="en-US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AD0FC-DBA9-44DF-8B33-8A5E3BF184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04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D0B4F-E378-4072-AB38-8BA26406DE6B}" type="datetimeFigureOut">
              <a:rPr lang="en-US" altLang="en-US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8F6A3-DEEC-42D7-823C-5CD3C5F647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683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86AF2-C6FF-4794-B4D4-39F754F2C729}" type="datetimeFigureOut">
              <a:rPr lang="en-US" altLang="en-US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39D05-1CAB-41C0-918B-86758F29A2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0384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86938-A73A-4E10-89E9-41ACFB9B29B8}" type="datetimeFigureOut">
              <a:rPr lang="en-US" altLang="en-US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6D48C-1354-467C-B88B-03FC20C8C2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1544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0E475-5367-4FE6-B966-17D18F501EF0}" type="datetimeFigureOut">
              <a:rPr lang="en-US" altLang="en-US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486C1-207B-4900-8635-A3A4C2962D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0142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E3A021D8-ADD9-47FB-AA37-584BF956E908}" type="datetimeFigureOut">
              <a:rPr lang="en-US" altLang="en-US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A927DE59-0333-42F7-91BA-CDA51B9043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9" r:id="rId1"/>
    <p:sldLayoutId id="2147484090" r:id="rId2"/>
    <p:sldLayoutId id="2147484091" r:id="rId3"/>
    <p:sldLayoutId id="2147484092" r:id="rId4"/>
    <p:sldLayoutId id="2147484093" r:id="rId5"/>
    <p:sldLayoutId id="2147484094" r:id="rId6"/>
    <p:sldLayoutId id="2147484095" r:id="rId7"/>
    <p:sldLayoutId id="2147484096" r:id="rId8"/>
    <p:sldLayoutId id="2147484097" r:id="rId9"/>
    <p:sldLayoutId id="2147484098" r:id="rId10"/>
    <p:sldLayoutId id="21474840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 smtClean="0"/>
              <a:t>Click to edit Master text styles</a:t>
            </a:r>
          </a:p>
          <a:p>
            <a:pPr lvl="1"/>
            <a:r>
              <a:rPr lang="bg-BG" altLang="en-US" smtClean="0"/>
              <a:t>Second level</a:t>
            </a:r>
          </a:p>
          <a:p>
            <a:pPr lvl="2"/>
            <a:r>
              <a:rPr lang="bg-BG" altLang="en-US" smtClean="0"/>
              <a:t>Third level</a:t>
            </a:r>
          </a:p>
          <a:p>
            <a:pPr lvl="3"/>
            <a:r>
              <a:rPr lang="bg-BG" altLang="en-US" smtClean="0"/>
              <a:t>Fourth level</a:t>
            </a:r>
          </a:p>
          <a:p>
            <a:pPr lvl="4"/>
            <a:r>
              <a:rPr lang="bg-BG" altLang="en-US" smtClean="0"/>
              <a:t>Fifth level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anose="02020404030301010803" pitchFamily="18" charset="0"/>
                <a:cs typeface="+mn-cs"/>
              </a:defRPr>
            </a:lvl1pPr>
          </a:lstStyle>
          <a:p>
            <a:pPr>
              <a:defRPr/>
            </a:pPr>
            <a:fld id="{417D9679-1AFE-4839-AE6B-975E7CEDD4B0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0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5"/>
          <p:cNvSpPr>
            <a:spLocks noChangeShapeType="1"/>
          </p:cNvSpPr>
          <p:nvPr/>
        </p:nvSpPr>
        <p:spPr bwMode="auto">
          <a:xfrm>
            <a:off x="2581275" y="901700"/>
            <a:ext cx="4813300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g-BG"/>
          </a:p>
        </p:txBody>
      </p:sp>
      <p:graphicFrame>
        <p:nvGraphicFramePr>
          <p:cNvPr id="6147" name="Object 6"/>
          <p:cNvGraphicFramePr>
            <a:graphicFrameLocks noChangeAspect="1"/>
          </p:cNvGraphicFramePr>
          <p:nvPr/>
        </p:nvGraphicFramePr>
        <p:xfrm>
          <a:off x="527050" y="350838"/>
          <a:ext cx="8620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r:id="rId4" imgW="4785480" imgH="4894560" progId="">
                  <p:embed/>
                </p:oleObj>
              </mc:Choice>
              <mc:Fallback>
                <p:oleObj r:id="rId4" imgW="4785480" imgH="4894560" progId="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350838"/>
                        <a:ext cx="862013" cy="882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 Black" panose="020B0A04020102020204" pitchFamily="34" charset="0"/>
            </a:endParaRP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 Black" panose="020B0A04020102020204" pitchFamily="34" charset="0"/>
            </a:endParaRPr>
          </a:p>
        </p:txBody>
      </p:sp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0" y="142875"/>
            <a:ext cx="9144000" cy="141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>
              <a:defRPr/>
            </a:pPr>
            <a:r>
              <a:rPr lang="bg-BG" altLang="en-US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МЕДИЦИНСКИ УНИВЕРСИТЕТ </a:t>
            </a:r>
            <a:r>
              <a:rPr lang="bg-BG" altLang="en-US" sz="2400" b="1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–</a:t>
            </a:r>
            <a:r>
              <a:rPr lang="bg-BG" altLang="en-US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ПЛЕВЕН</a:t>
            </a:r>
            <a:endParaRPr lang="bg-BG" altLang="en-US" sz="2400" b="1" dirty="0" smtClean="0">
              <a:solidFill>
                <a:schemeClr val="accent2"/>
              </a:solidFill>
              <a:cs typeface="+mn-cs"/>
            </a:endParaRPr>
          </a:p>
          <a:p>
            <a:pPr algn="ctr">
              <a:defRPr/>
            </a:pPr>
            <a:r>
              <a:rPr lang="bg-BG" altLang="en-US" sz="2000" b="1" dirty="0" smtClean="0">
                <a:solidFill>
                  <a:schemeClr val="accent2"/>
                </a:solidFill>
                <a:latin typeface="+mn-lt"/>
                <a:cs typeface="Times New Roman" panose="02020603050405020304" pitchFamily="18" charset="0"/>
              </a:rPr>
              <a:t>	ФАКУЛТЕТ „МЕДИЦИНА“</a:t>
            </a:r>
            <a:endParaRPr lang="en-US" altLang="en-US" sz="2000" b="1" dirty="0" smtClean="0">
              <a:solidFill>
                <a:schemeClr val="accent2"/>
              </a:solidFill>
              <a:latin typeface="+mn-lt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bg-BG" altLang="en-US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ЦЕНТЪР ЗА ДИСТАНЦИОННО ОБУЧЕНИЕ</a:t>
            </a:r>
            <a:endParaRPr lang="bg-BG" altLang="en-US" b="1" dirty="0" smtClean="0">
              <a:solidFill>
                <a:schemeClr val="accent2"/>
              </a:solidFill>
              <a:cs typeface="+mn-cs"/>
            </a:endParaRPr>
          </a:p>
          <a:p>
            <a:pPr algn="ctr">
              <a:defRPr/>
            </a:pPr>
            <a:endParaRPr lang="bg-BG" altLang="en-US" sz="2000" b="1" dirty="0" smtClean="0">
              <a:solidFill>
                <a:schemeClr val="accent2"/>
              </a:solidFill>
              <a:latin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41994" name="Text Box 4"/>
          <p:cNvSpPr txBox="1">
            <a:spLocks noChangeArrowheads="1"/>
          </p:cNvSpPr>
          <p:nvPr/>
        </p:nvSpPr>
        <p:spPr bwMode="auto">
          <a:xfrm>
            <a:off x="265113" y="1616075"/>
            <a:ext cx="19685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bg-BG" altLang="bg-BG" dirty="0" smtClean="0">
                <a:solidFill>
                  <a:schemeClr val="accent2">
                    <a:lumMod val="75000"/>
                  </a:schemeClr>
                </a:solidFill>
                <a:cs typeface="+mn-cs"/>
              </a:rPr>
              <a:t>Лекция №</a:t>
            </a:r>
            <a:r>
              <a:rPr lang="en-US" altLang="bg-BG" dirty="0" smtClean="0">
                <a:solidFill>
                  <a:schemeClr val="accent2">
                    <a:lumMod val="75000"/>
                  </a:schemeClr>
                </a:solidFill>
                <a:cs typeface="+mn-cs"/>
              </a:rPr>
              <a:t>5</a:t>
            </a:r>
            <a:endParaRPr lang="bg-BG" altLang="bg-BG" dirty="0" smtClean="0">
              <a:solidFill>
                <a:schemeClr val="accent2">
                  <a:lumMod val="75000"/>
                </a:schemeClr>
              </a:solidFill>
              <a:cs typeface="+mn-cs"/>
            </a:endParaRPr>
          </a:p>
        </p:txBody>
      </p:sp>
      <p:sp>
        <p:nvSpPr>
          <p:cNvPr id="41997" name="Text Box 4"/>
          <p:cNvSpPr txBox="1">
            <a:spLocks noChangeArrowheads="1"/>
          </p:cNvSpPr>
          <p:nvPr/>
        </p:nvSpPr>
        <p:spPr bwMode="auto">
          <a:xfrm>
            <a:off x="4233863" y="6038850"/>
            <a:ext cx="470693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bg-BG" altLang="bg-BG" dirty="0" smtClean="0">
                <a:solidFill>
                  <a:schemeClr val="accent2">
                    <a:lumMod val="75000"/>
                  </a:schemeClr>
                </a:solidFill>
                <a:cs typeface="+mn-cs"/>
              </a:rPr>
              <a:t>Проф. Д-р Цеца Дойчинова</a:t>
            </a:r>
          </a:p>
        </p:txBody>
      </p:sp>
      <p:sp>
        <p:nvSpPr>
          <p:cNvPr id="6153" name="TextBox 1"/>
          <p:cNvSpPr txBox="1">
            <a:spLocks noChangeArrowheads="1"/>
          </p:cNvSpPr>
          <p:nvPr/>
        </p:nvSpPr>
        <p:spPr bwMode="auto">
          <a:xfrm>
            <a:off x="452927" y="2960688"/>
            <a:ext cx="771685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bg-BG" sz="2800" dirty="0" err="1" smtClean="0">
                <a:solidFill>
                  <a:srgbClr val="C00000"/>
                </a:solidFill>
                <a:latin typeface="Arial Black" panose="020B0A04020102020204" pitchFamily="34" charset="0"/>
              </a:rPr>
              <a:t>Вирусни</a:t>
            </a:r>
            <a:r>
              <a:rPr lang="ru-RU" altLang="bg-BG" sz="28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ru-RU" altLang="bg-BG" sz="2800" dirty="0" err="1" smtClean="0">
                <a:solidFill>
                  <a:srgbClr val="C00000"/>
                </a:solidFill>
                <a:latin typeface="Arial Black" panose="020B0A04020102020204" pitchFamily="34" charset="0"/>
              </a:rPr>
              <a:t>невроинфекции</a:t>
            </a:r>
            <a:r>
              <a:rPr lang="ru-RU" altLang="bg-BG" sz="28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 – диагноза, </a:t>
            </a:r>
            <a:r>
              <a:rPr lang="ru-RU" altLang="bg-BG" sz="2800" dirty="0" err="1" smtClean="0">
                <a:solidFill>
                  <a:srgbClr val="C00000"/>
                </a:solidFill>
                <a:latin typeface="Arial Black" panose="020B0A04020102020204" pitchFamily="34" charset="0"/>
              </a:rPr>
              <a:t>диференциална</a:t>
            </a:r>
            <a:r>
              <a:rPr lang="ru-RU" altLang="bg-BG" sz="28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 диагноза, лечение.</a:t>
            </a:r>
            <a:endParaRPr lang="bg-BG" altLang="bg-BG" sz="28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bg-BG" sz="3200" b="0" smtClean="0"/>
              <a:t>Вирусни невроинфекции -клинично протичане</a:t>
            </a:r>
          </a:p>
        </p:txBody>
      </p:sp>
      <p:sp>
        <p:nvSpPr>
          <p:cNvPr id="111619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z="2400" b="1" u="sng" smtClean="0"/>
              <a:t>Коксаки серозен менингит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z="2400" smtClean="0"/>
              <a:t>Причинител - по-често Коксаки А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z="2400" smtClean="0"/>
              <a:t>Възраст - предимно детска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z="2400" smtClean="0"/>
              <a:t>Начало - остро,с характерни за инфекция на ЦНС синдроми; по-рядко - инекция на конюнктивите, атаксия, тремор, парези на ЧМН, промени в съзнанието до сопор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z="2400" smtClean="0"/>
              <a:t>Хепато-спленомегалия, лимфаденопатия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z="2400" smtClean="0"/>
              <a:t>Епидемична миалгия, херпангина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z="2400" smtClean="0"/>
              <a:t>Двуфазна </a:t>
            </a:r>
            <a:r>
              <a:rPr lang="en-US" altLang="bg-BG" sz="2400" smtClean="0"/>
              <a:t>t</a:t>
            </a:r>
            <a:r>
              <a:rPr lang="bg-BG" altLang="bg-BG" sz="2400" smtClean="0"/>
              <a:t> вълна,протрахиран ход на заболяването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z="2400" smtClean="0"/>
              <a:t>По-изразена </a:t>
            </a:r>
            <a:r>
              <a:rPr lang="en-US" altLang="bg-BG" sz="2400" smtClean="0"/>
              <a:t>Ly-Mo</a:t>
            </a:r>
            <a:r>
              <a:rPr lang="bg-BG" altLang="bg-BG" sz="2400" smtClean="0"/>
              <a:t> плеоцитоза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bg-BG" sz="3200" b="0" smtClean="0"/>
              <a:t>Вирусни невроинфекции -клинично протичане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b="1" u="sng" smtClean="0"/>
              <a:t>Коксаки серозен менингит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mtClean="0"/>
              <a:t>Коксаки В – по-често менингоенцефалит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mtClean="0"/>
              <a:t>                     и енцефалит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mtClean="0"/>
              <a:t>Начало - остро, </a:t>
            </a:r>
            <a:r>
              <a:rPr lang="en-US" altLang="bg-BG" smtClean="0"/>
              <a:t>t</a:t>
            </a:r>
            <a:r>
              <a:rPr lang="bg-BG" altLang="bg-BG" smtClean="0"/>
              <a:t>,главоболие,повръщане,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mtClean="0"/>
              <a:t>               МРС, психомоторна възбуда, гър-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mtClean="0"/>
              <a:t>               чове, кома, засягане на ЧМН, атак-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mtClean="0"/>
              <a:t>               сия, дихателни и сс нарушения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mtClean="0"/>
              <a:t>Възможен летален изход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bg-BG" sz="3200" b="0" smtClean="0"/>
              <a:t>Вирусни невроинфекции -клинично протичане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b="1" u="sng" smtClean="0"/>
              <a:t>ЕСНО –серозен менингит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mtClean="0"/>
              <a:t>Най-честа проява на ЕСНО вирусната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mtClean="0"/>
              <a:t>инфекция. Протичане - по-леко в сравнение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mtClean="0"/>
              <a:t>с Коксаки. Интоксикационен, МРС, но и об-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mtClean="0"/>
              <a:t>ривен синдром – рубеоло – морбило - и по-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mtClean="0"/>
              <a:t>рядко скарлатиноподобни обриви.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mtClean="0"/>
              <a:t>Ликворен синдром - по-слабо изразен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mtClean="0"/>
              <a:t>Протичане - благоприятно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mtClean="0"/>
              <a:t>Отделни щамове (2,8,9) - енцефалити</a:t>
            </a:r>
            <a:endParaRPr lang="bg-BG" altLang="bg-BG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bg-BG" altLang="bg-BG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bg-BG" sz="3200" b="0" smtClean="0"/>
              <a:t>Вирусни невроинфекции -клинично протичане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Може да се наблюдават преходни мозъчно-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едемни прояви – парези на ЧМН, пирамидни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белези. При деца заболяването може да 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започне с епилептиформени гърчове, а при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по-големи и възрастни – с разностепенни 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промени в съзнанието – от обнубилацио до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кома.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bg-BG" sz="3200" b="0" smtClean="0"/>
              <a:t>Вирусни невроинфекции -клинично протичане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При лумбална пункция ликворът е бистър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под повишено налягане с умерена </a:t>
            </a:r>
            <a:r>
              <a:rPr lang="en-US" altLang="bg-BG" smtClean="0"/>
              <a:t>Ly-Mo</a:t>
            </a:r>
            <a:r>
              <a:rPr lang="bg-BG" altLang="bg-BG" smtClean="0"/>
              <a:t> ци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тоза и нормална или леко изразена протеи-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норахия – рядко повече от 1,0г/л. Нормална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ликворна захар.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bg-BG" sz="3200" b="0" smtClean="0"/>
              <a:t>Вирусни невроинфекции -клинично протичане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bg-BG" altLang="bg-BG" b="1" u="sng" smtClean="0"/>
              <a:t>Лимфоцитарен хориоменингит(лхм)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Причинител-</a:t>
            </a:r>
            <a:r>
              <a:rPr lang="en-US" altLang="bg-BG" smtClean="0"/>
              <a:t>Lymphocytic choriomeningitis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bg-BG" smtClean="0"/>
              <a:t>                     virus</a:t>
            </a:r>
            <a:r>
              <a:rPr lang="bg-BG" altLang="bg-BG" smtClean="0"/>
              <a:t> </a:t>
            </a:r>
            <a:r>
              <a:rPr lang="en-US" altLang="bg-BG" smtClean="0"/>
              <a:t>-</a:t>
            </a:r>
            <a:r>
              <a:rPr lang="bg-BG" altLang="bg-BG" smtClean="0"/>
              <a:t> род</a:t>
            </a:r>
            <a:r>
              <a:rPr lang="en-US" altLang="bg-BG" smtClean="0"/>
              <a:t>  Arenavirus</a:t>
            </a:r>
            <a:r>
              <a:rPr lang="bg-BG" altLang="bg-BG" smtClean="0"/>
              <a:t>,РНК вирус, със сложен антегенен строеж, относително стабилен във външна среда, предизвиква заболяване у хора и животни – бели мишки, плъхове, морски свинчета.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bg-BG" sz="3200" b="0" smtClean="0"/>
              <a:t>Вирусни невроинфекции -клинично протичане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ЛХМ е зооантропоноза.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Източник – сиви мишки, плъхове и кучета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Вирусът се отделя във външната среда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чрез урината и изпражненията на животните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Механизаъм на заразяване – алиментарен,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контактно-битов и по-рядко въздушно-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капков. Зимно-пролетна сезонност, споради-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чен. След преболедуване – траен имунитет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bg-BG" sz="3200" b="0" smtClean="0"/>
              <a:t>Вирусни невроинфекции -клинично протичане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mtClean="0"/>
              <a:t>Начало-остро, интоксикационен с-м, силно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mtClean="0"/>
              <a:t>главоболие, ретробулбарни болки, инекц-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mtClean="0"/>
              <a:t>ция на конюнктивите, лимфополиадения,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mtClean="0"/>
              <a:t>МРС (продължителен), двувълнова </a:t>
            </a:r>
            <a:r>
              <a:rPr lang="en-US" altLang="bg-BG" smtClean="0"/>
              <a:t>t</a:t>
            </a:r>
            <a:r>
              <a:rPr lang="bg-BG" altLang="bg-BG" smtClean="0"/>
              <a:t> крива,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mtClean="0"/>
              <a:t>психични смущения, адинамия, възможни са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mtClean="0"/>
              <a:t>енцефалитни прояви по време на </a:t>
            </a:r>
            <a:r>
              <a:rPr lang="en-US" altLang="bg-BG" smtClean="0"/>
              <a:t>II-</a:t>
            </a:r>
            <a:r>
              <a:rPr lang="bg-BG" altLang="bg-BG" smtClean="0"/>
              <a:t>та</a:t>
            </a:r>
            <a:r>
              <a:rPr lang="en-US" altLang="bg-BG" smtClean="0"/>
              <a:t>  t</a:t>
            </a:r>
            <a:r>
              <a:rPr lang="bg-BG" altLang="bg-BG" smtClean="0"/>
              <a:t> вълна.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mtClean="0"/>
              <a:t>Продължителен ликворен синдром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bg-BG" altLang="bg-BG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bg-BG" sz="3200" b="0" smtClean="0"/>
              <a:t>Вирусни невроинфекции -клинично протичане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Заболяването се среща като няколко кли-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нични форми: грипоподобна, менингоинце-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фалитна, миелитна.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При всички посочени форми заболяването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протича доброкачествено                       </a:t>
            </a:r>
          </a:p>
        </p:txBody>
      </p:sp>
      <p:sp>
        <p:nvSpPr>
          <p:cNvPr id="119812" name="Rectangle 4"/>
          <p:cNvSpPr>
            <a:spLocks noChangeArrowheads="1"/>
          </p:cNvSpPr>
          <p:nvPr/>
        </p:nvSpPr>
        <p:spPr bwMode="auto">
          <a:xfrm>
            <a:off x="1908175" y="32845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bg-BG" altLang="bg-BG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bg-BG" sz="3200" b="0" smtClean="0"/>
              <a:t>Вирусни невроинфекции -клинично протичане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Ликворът изтича под повишено налягане 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и е с 90-100% </a:t>
            </a:r>
            <a:r>
              <a:rPr lang="en-US" altLang="bg-BG" smtClean="0"/>
              <a:t>Ly</a:t>
            </a:r>
            <a:r>
              <a:rPr lang="bg-BG" altLang="bg-BG" smtClean="0"/>
              <a:t> плеоцитоза, умерена про-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теинорахия и нормална ликворна захар.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Ликворният синдром се задържа положите-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лен дълго след клиничното оздравяване.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bg-BG" sz="3200" b="0" smtClean="0"/>
              <a:t>Вирусни невроинфекции</a:t>
            </a:r>
            <a:br>
              <a:rPr lang="bg-BG" altLang="bg-BG" sz="3200" b="0" smtClean="0"/>
            </a:br>
            <a:r>
              <a:rPr lang="bg-BG" altLang="bg-BG" sz="3200" b="0" smtClean="0"/>
              <a:t>патогенеза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bg-BG" altLang="bg-BG" smtClean="0"/>
              <a:t>Важен фактор-способност на вирусите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   да се размножават извън нервната тъкан – в т.н.превиремична фаза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   Следва стадий на виремия-дисеминация в органи – проникване в ЦНС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   Ентеровируси - по-често менинги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   Тогавируси – по-често моз.вещество</a:t>
            </a:r>
          </a:p>
          <a:p>
            <a:pPr eaLnBrk="1" hangingPunct="1">
              <a:buFont typeface="Wingdings" pitchFamily="2" charset="2"/>
              <a:buNone/>
            </a:pPr>
            <a:endParaRPr lang="bg-BG" altLang="bg-BG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bg-BG" sz="3200" b="0" smtClean="0"/>
              <a:t>Вирусни невроинфекции -клинично протичане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b="1" u="sng" smtClean="0"/>
              <a:t>Други първични вирусни енцефалити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mtClean="0">
                <a:cs typeface="Arial" charset="0"/>
              </a:rPr>
              <a:t>►кърлежов (далекоизточен) - доказан в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mtClean="0">
                <a:cs typeface="Arial" charset="0"/>
              </a:rPr>
              <a:t>    България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mtClean="0">
                <a:cs typeface="Arial" charset="0"/>
              </a:rPr>
              <a:t>►двувълнов менингоенцефалит - доказан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mtClean="0">
                <a:cs typeface="Arial" charset="0"/>
              </a:rPr>
              <a:t>    в България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mtClean="0">
                <a:cs typeface="Arial" charset="0"/>
              </a:rPr>
              <a:t>►японски енцефалит - в югоизточна Азия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mtClean="0">
                <a:cs typeface="Arial" charset="0"/>
              </a:rPr>
              <a:t>►западнонилски енцефалит - в България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mtClean="0">
                <a:cs typeface="Arial" charset="0"/>
              </a:rPr>
              <a:t>    доказани антитела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mtClean="0">
                <a:cs typeface="Arial" charset="0"/>
              </a:rPr>
              <a:t>►енцефалит Сен-Луи - в Америка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AutoShape 2"/>
          <p:cNvSpPr>
            <a:spLocks noGrp="1" noChangeArrowheads="1"/>
          </p:cNvSpPr>
          <p:nvPr>
            <p:ph type="title"/>
          </p:nvPr>
        </p:nvSpPr>
        <p:spPr>
          <a:xfrm>
            <a:off x="827088" y="692150"/>
            <a:ext cx="7924800" cy="1143000"/>
          </a:xfrm>
          <a:prstGeom prst="roundRect">
            <a:avLst>
              <a:gd name="adj" fmla="val 6144"/>
            </a:avLst>
          </a:prstGeo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bg-BG" altLang="bg-BG" sz="2800" smtClean="0"/>
              <a:t>Вирусни невроинфекции -клинично протичане</a:t>
            </a:r>
            <a:r>
              <a:rPr lang="bg-BG" altLang="bg-BG" sz="2800" b="0" smtClean="0"/>
              <a:t/>
            </a:r>
            <a:br>
              <a:rPr lang="bg-BG" altLang="bg-BG" sz="2800" b="0" smtClean="0"/>
            </a:br>
            <a:r>
              <a:rPr lang="bg-BG" altLang="bg-BG" sz="2400" u="sng" smtClean="0"/>
              <a:t>Вторични серозни менингити и менингоенцефалити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bg-BG" sz="2400" b="1" u="sng" smtClean="0"/>
              <a:t>Паротитен менингит</a:t>
            </a:r>
            <a:endParaRPr lang="en-US" altLang="bg-BG" sz="2400" b="1" u="sng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bg-BG" sz="2400" smtClean="0"/>
              <a:t>-</a:t>
            </a:r>
            <a:r>
              <a:rPr lang="bg-BG" altLang="bg-BG" sz="2400" smtClean="0"/>
              <a:t> най-честият вторичен серозен менингит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bg-BG" sz="2400" smtClean="0"/>
              <a:t>- начало - 5-6 дни след началните прояви на паротита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bg-BG" sz="2400" smtClean="0"/>
              <a:t>- температура, повръщане, главоболие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bg-BG" sz="2400" smtClean="0"/>
              <a:t>- МРС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bg-BG" sz="2400" smtClean="0"/>
              <a:t>- характерна ликворна находка, но ликвора може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bg-BG" sz="2400" smtClean="0"/>
              <a:t>    да е мътен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bg-BG" sz="2400" smtClean="0"/>
              <a:t>- рядко енцефалити и фатален изход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bg-BG" sz="2400" smtClean="0"/>
              <a:t>- самоограничаващо се заболяване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bg-BG" sz="2400" smtClean="0"/>
              <a:t>- благоприятна прогноза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bg-BG" sz="2400" smtClean="0"/>
              <a:t>- препоръчително ЕЕГ изследване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bg-BG" altLang="bg-BG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bg-BG" altLang="bg-BG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bg-BG" sz="3200" b="0" smtClean="0"/>
              <a:t>Вирусни невроинфекции -клинично протичане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05038"/>
            <a:ext cx="8126413" cy="3881437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bg-BG" altLang="bg-BG" b="1" u="sng" smtClean="0"/>
          </a:p>
          <a:p>
            <a:pPr algn="ctr" eaLnBrk="1" hangingPunct="1">
              <a:buFont typeface="Wingdings" pitchFamily="2" charset="2"/>
              <a:buNone/>
            </a:pPr>
            <a:r>
              <a:rPr lang="bg-BG" altLang="bg-BG" b="1" u="sng" smtClean="0"/>
              <a:t>Грипен менингоенцефалит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b="1" smtClean="0"/>
              <a:t>Усложненията на ЦНС при грип се дължат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b="1" smtClean="0"/>
              <a:t>На грипен вирус А2 и по-рядко на А1, В и С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bg-BG" sz="3200" b="0" smtClean="0"/>
              <a:t>Вирусни невроинфекции -клинично протичане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   Вирусът попада в богато кръвоснабдените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   отдели на нервната система – </a:t>
            </a:r>
            <a:r>
              <a:rPr lang="bg-BG" altLang="bg-BG" b="1" smtClean="0"/>
              <a:t>мезенцефалон, хипоталамус</a:t>
            </a:r>
            <a:r>
              <a:rPr lang="bg-BG" altLang="bg-BG" smtClean="0"/>
              <a:t> и др, натрупва се в мозъчните тъкани, започва да се размножава и да отделя токсични продукти. Те повишават проницаемостта на мозъчните съдове и оттук се включва патогенезата на мозъчния оток.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bg-BG" sz="3200" b="0" smtClean="0"/>
              <a:t>Вирусни невроинфекции -клинично протичане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altLang="bg-BG" sz="2400" smtClean="0"/>
              <a:t>- </a:t>
            </a:r>
            <a:r>
              <a:rPr lang="bg-BG" altLang="bg-BG" smtClean="0"/>
              <a:t>начало - по време на грипа или след 1-2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 афебрилни дни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- менингит, радикулит, полиневрит, диенце-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 фалит, ганглиолит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- грипен вирус тип А - енцефалит и арахнои-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 дит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- грипен вирус тип В - периферна нервна система</a:t>
            </a:r>
          </a:p>
          <a:p>
            <a:pPr eaLnBrk="1" hangingPunct="1">
              <a:buFont typeface="Wingdings" pitchFamily="2" charset="2"/>
              <a:buNone/>
            </a:pPr>
            <a:endParaRPr lang="bg-BG" altLang="bg-BG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AutoShape 2"/>
          <p:cNvSpPr>
            <a:spLocks noGrp="1" noChangeArrowheads="1"/>
          </p:cNvSpPr>
          <p:nvPr>
            <p:ph type="title"/>
          </p:nvPr>
        </p:nvSpPr>
        <p:spPr>
          <a:xfrm>
            <a:off x="755650" y="765175"/>
            <a:ext cx="7780338" cy="1069975"/>
          </a:xfrm>
        </p:spPr>
        <p:txBody>
          <a:bodyPr/>
          <a:lstStyle/>
          <a:p>
            <a:pPr eaLnBrk="1" hangingPunct="1"/>
            <a:r>
              <a:rPr lang="bg-BG" altLang="bg-BG" sz="3200" b="0" smtClean="0"/>
              <a:t>Вирусни невроинфекции -клинично протичане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altLang="bg-BG" sz="2400" smtClean="0"/>
              <a:t>- </a:t>
            </a:r>
            <a:r>
              <a:rPr lang="bg-BG" altLang="bg-BG" smtClean="0"/>
              <a:t>честота на грипните усложнения - 0,01-0,05 до 0,3%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- тежко протичане - </a:t>
            </a:r>
            <a:r>
              <a:rPr lang="en-US" altLang="bg-BG" smtClean="0"/>
              <a:t>t</a:t>
            </a:r>
            <a:r>
              <a:rPr lang="bg-BG" altLang="bg-BG" smtClean="0"/>
              <a:t>, силно главоболие, повръщане, бълнуване,МРС, огнищна симптоматика, гърчове, помрачено съзнание, кома със смъртен изход (особено при деца и  възрастни)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- ликвор - оскъдна находка, но се откриват еритроцити,  преминали </a:t>
            </a:r>
            <a:r>
              <a:rPr lang="en-US" altLang="bg-BG" smtClean="0"/>
              <a:t>per diapedesem</a:t>
            </a:r>
            <a:endParaRPr lang="bg-BG" altLang="bg-BG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bg-BG" sz="3200" b="0" smtClean="0"/>
              <a:t>Вирусни невроинфекции -клинично протичане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bg-BG" b="1" u="sng" smtClean="0"/>
              <a:t>Herpes simplex-</a:t>
            </a:r>
            <a:r>
              <a:rPr lang="bg-BG" altLang="bg-BG" b="1" u="sng" smtClean="0"/>
              <a:t>вирусен менингоенцефалит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mtClean="0"/>
              <a:t>Към групата на херпесните инфекции,които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mtClean="0"/>
              <a:t>увреждат нервната система принадлежат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mtClean="0"/>
              <a:t>вирусите от сем.</a:t>
            </a:r>
            <a:r>
              <a:rPr lang="en-US" altLang="bg-BG" smtClean="0"/>
              <a:t> Herpesviridae: Virus herpes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bg-BG" smtClean="0"/>
              <a:t>Simplex, Varicella zoster virus, Cytomegalo-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bg-BG" smtClean="0"/>
              <a:t>Virus, Epstein-Bar virus.</a:t>
            </a:r>
            <a:r>
              <a:rPr lang="bg-BG" altLang="bg-BG" smtClean="0"/>
              <a:t> Те са ДНК вируси,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mtClean="0"/>
              <a:t>повсеместно разпространени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bg-BG" sz="2800" smtClean="0"/>
              <a:t>Herpes simplex-</a:t>
            </a:r>
            <a:r>
              <a:rPr lang="bg-BG" altLang="bg-BG" sz="2800" smtClean="0"/>
              <a:t>вирусен менингоенцефалит</a:t>
            </a:r>
            <a:r>
              <a:rPr lang="bg-BG" altLang="bg-BG" sz="2800" u="sng" smtClean="0"/>
              <a:t/>
            </a:r>
            <a:br>
              <a:rPr lang="bg-BG" altLang="bg-BG" sz="2800" u="sng" smtClean="0"/>
            </a:br>
            <a:endParaRPr lang="bg-BG" altLang="bg-BG" sz="2800" smtClean="0"/>
          </a:p>
        </p:txBody>
      </p:sp>
      <p:sp>
        <p:nvSpPr>
          <p:cNvPr id="114691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bg-BG" altLang="bg-BG" dirty="0" smtClean="0">
                <a:latin typeface="+mj-lt"/>
              </a:rPr>
              <a:t>Засягането и пораженията на нервната система при </a:t>
            </a:r>
            <a:r>
              <a:rPr lang="en-US" altLang="bg-BG" dirty="0" smtClean="0">
                <a:latin typeface="+mj-lt"/>
              </a:rPr>
              <a:t>Herpes simplex </a:t>
            </a:r>
            <a:r>
              <a:rPr lang="bg-BG" altLang="bg-BG" dirty="0" smtClean="0">
                <a:latin typeface="+mj-lt"/>
              </a:rPr>
              <a:t>инфекции са сравнително чести и според някои автори заемат трето място между вирусните</a:t>
            </a:r>
            <a:r>
              <a:rPr lang="en-US" altLang="bg-BG" dirty="0" smtClean="0">
                <a:latin typeface="+mj-lt"/>
              </a:rPr>
              <a:t> </a:t>
            </a:r>
            <a:r>
              <a:rPr lang="bg-BG" altLang="bg-BG" dirty="0" smtClean="0">
                <a:latin typeface="+mj-lt"/>
              </a:rPr>
              <a:t>невроифекции.</a:t>
            </a:r>
            <a:r>
              <a:rPr lang="en-US" altLang="bg-BG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bg-BG" altLang="bg-BG" dirty="0" smtClean="0">
                <a:latin typeface="+mj-lt"/>
              </a:rPr>
              <a:t>Въпреки наличната антивирусна терапия херпес симплекс вирусният енцефалит </a:t>
            </a:r>
            <a:r>
              <a:rPr lang="en-US" altLang="bg-BG" dirty="0" smtClean="0">
                <a:latin typeface="+mj-lt"/>
              </a:rPr>
              <a:t>(HSE)</a:t>
            </a:r>
            <a:r>
              <a:rPr lang="bg-BG" altLang="bg-BG" dirty="0" smtClean="0">
                <a:latin typeface="+mj-lt"/>
              </a:rPr>
              <a:t> е една от най-непредсказуемите и тежко протичащи инфекции на централната нервна система.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Title 1"/>
          <p:cNvSpPr>
            <a:spLocks noGrp="1"/>
          </p:cNvSpPr>
          <p:nvPr>
            <p:ph type="title"/>
          </p:nvPr>
        </p:nvSpPr>
        <p:spPr>
          <a:xfrm>
            <a:off x="827088" y="765175"/>
            <a:ext cx="7924800" cy="1143000"/>
          </a:xfrm>
        </p:spPr>
        <p:txBody>
          <a:bodyPr/>
          <a:lstStyle/>
          <a:p>
            <a:r>
              <a:rPr lang="en-US" altLang="bg-BG" sz="2800" smtClean="0"/>
              <a:t>Herpes simplex-</a:t>
            </a:r>
            <a:r>
              <a:rPr lang="bg-BG" altLang="bg-BG" sz="2800" smtClean="0"/>
              <a:t>вирусен менингоенцефалит</a:t>
            </a:r>
            <a:br>
              <a:rPr lang="bg-BG" altLang="bg-BG" sz="2800" smtClean="0"/>
            </a:br>
            <a:endParaRPr lang="bg-BG" altLang="bg-BG" sz="2800" smtClean="0"/>
          </a:p>
        </p:txBody>
      </p:sp>
      <p:sp>
        <p:nvSpPr>
          <p:cNvPr id="130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altLang="bg-BG" smtClean="0"/>
              <a:t>Асоциира се с висока смъртност (до 70% при нелекувани) и тежки остатъчни фокални или общо-мозъчни прояви у преживелите. Малка част от оцелелите индивиди (приблизително 9.1%) възвръщат напълно нормалната си мозъчна функция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Заглавие 1"/>
          <p:cNvSpPr>
            <a:spLocks noGrp="1"/>
          </p:cNvSpPr>
          <p:nvPr>
            <p:ph type="title"/>
          </p:nvPr>
        </p:nvSpPr>
        <p:spPr>
          <a:xfrm>
            <a:off x="827088" y="765175"/>
            <a:ext cx="7924800" cy="1143000"/>
          </a:xfrm>
        </p:spPr>
        <p:txBody>
          <a:bodyPr/>
          <a:lstStyle/>
          <a:p>
            <a:r>
              <a:rPr lang="en-US" altLang="bg-BG" sz="2800" smtClean="0"/>
              <a:t>Herpes simplex-</a:t>
            </a:r>
            <a:r>
              <a:rPr lang="bg-BG" altLang="bg-BG" sz="2800" smtClean="0"/>
              <a:t>вирусен менингоенцефалит</a:t>
            </a:r>
            <a:r>
              <a:rPr lang="bg-BG" altLang="bg-BG" sz="2800" u="sng" smtClean="0"/>
              <a:t/>
            </a:r>
            <a:br>
              <a:rPr lang="bg-BG" altLang="bg-BG" sz="2800" u="sng" smtClean="0"/>
            </a:br>
            <a:endParaRPr lang="bg-BG" altLang="bg-BG" sz="2800" smtClean="0"/>
          </a:p>
        </p:txBody>
      </p:sp>
      <p:sp>
        <p:nvSpPr>
          <p:cNvPr id="131075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altLang="bg-BG" smtClean="0"/>
              <a:t>След неонаталния период, </a:t>
            </a:r>
            <a:r>
              <a:rPr lang="en-US" altLang="bg-BG" smtClean="0">
                <a:latin typeface="Corbel" pitchFamily="34" charset="0"/>
              </a:rPr>
              <a:t>HSV-1 e </a:t>
            </a:r>
            <a:r>
              <a:rPr lang="bg-BG" altLang="bg-BG" smtClean="0"/>
              <a:t>отговорен за почти всички случай на херпесен енцефалит, но не е изключено макар и рядко </a:t>
            </a:r>
            <a:r>
              <a:rPr lang="en-US" altLang="bg-BG" smtClean="0">
                <a:latin typeface="Corbel" pitchFamily="34" charset="0"/>
              </a:rPr>
              <a:t>(</a:t>
            </a:r>
            <a:r>
              <a:rPr lang="bg-BG" altLang="bg-BG" smtClean="0"/>
              <a:t>между 1 и 6% от всички случаи) </a:t>
            </a:r>
            <a:r>
              <a:rPr lang="en-US" altLang="bg-BG" smtClean="0">
                <a:latin typeface="Corbel" pitchFamily="34" charset="0"/>
              </a:rPr>
              <a:t>HSE </a:t>
            </a:r>
            <a:r>
              <a:rPr lang="bg-BG" altLang="bg-BG" smtClean="0"/>
              <a:t>да е причинен от </a:t>
            </a:r>
            <a:r>
              <a:rPr lang="en-US" altLang="bg-BG" smtClean="0">
                <a:latin typeface="Corbel" pitchFamily="34" charset="0"/>
              </a:rPr>
              <a:t>HSV-2, като невроинфекцията </a:t>
            </a:r>
            <a:r>
              <a:rPr lang="bg-BG" altLang="bg-BG" smtClean="0"/>
              <a:t>невинаги е свързана с епизод на генитален херпес.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bg-BG" sz="3200" b="0" smtClean="0"/>
              <a:t>Вирусни невроинфекции</a:t>
            </a:r>
            <a:br>
              <a:rPr lang="bg-BG" altLang="bg-BG" sz="3200" b="0" smtClean="0"/>
            </a:br>
            <a:r>
              <a:rPr lang="bg-BG" altLang="bg-BG" sz="3200" b="0" smtClean="0"/>
              <a:t>патогенеза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bg-BG" smtClean="0"/>
              <a:t>Вируси—</a:t>
            </a:r>
            <a:r>
              <a:rPr lang="bg-BG" altLang="bg-BG" u="sng" smtClean="0"/>
              <a:t>колонизиране</a:t>
            </a:r>
            <a:r>
              <a:rPr lang="bg-BG" altLang="bg-BG" smtClean="0"/>
              <a:t> на мукозните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bg-BG" smtClean="0"/>
              <a:t>                повърхности на гостоприемника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bg-BG" smtClean="0"/>
              <a:t>Бариери пред вирусите: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bg-BG" smtClean="0"/>
              <a:t>                1/ кожа,мукоза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bg-BG" smtClean="0"/>
              <a:t>                2/ мукоцилиарни въси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bg-BG" smtClean="0"/>
              <a:t>                3/ стомашна киселинност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bg-BG" smtClean="0"/>
              <a:t>                4/ секреторни </a:t>
            </a:r>
            <a:r>
              <a:rPr lang="en-US" altLang="bg-BG" smtClean="0"/>
              <a:t>IgA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bg-BG" smtClean="0"/>
              <a:t>                5</a:t>
            </a:r>
            <a:r>
              <a:rPr lang="bg-BG" altLang="bg-BG" smtClean="0"/>
              <a:t>/ ретикулохистиоцитарна с-ма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bg-BG" smtClean="0"/>
              <a:t>                6/ неуточнени физиологични    бариери на ЦНС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bg-BG" sz="2800" smtClean="0"/>
              <a:t>Herpes simplex-</a:t>
            </a:r>
            <a:r>
              <a:rPr lang="bg-BG" altLang="bg-BG" sz="2800" smtClean="0"/>
              <a:t>вирусен менингоенцефалит</a:t>
            </a:r>
            <a:br>
              <a:rPr lang="bg-BG" altLang="bg-BG" sz="2800" smtClean="0"/>
            </a:br>
            <a:endParaRPr lang="bg-BG" altLang="bg-BG" sz="2800" smtClean="0"/>
          </a:p>
        </p:txBody>
      </p:sp>
      <p:sp>
        <p:nvSpPr>
          <p:cNvPr id="132099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altLang="bg-BG" smtClean="0"/>
              <a:t>Патогенезата на </a:t>
            </a:r>
            <a:r>
              <a:rPr lang="en-US" altLang="bg-BG" smtClean="0">
                <a:latin typeface="Corbel" pitchFamily="34" charset="0"/>
              </a:rPr>
              <a:t>HSE </a:t>
            </a:r>
            <a:r>
              <a:rPr lang="bg-BG" altLang="bg-BG" smtClean="0"/>
              <a:t>все още не е напълно изяснена</a:t>
            </a:r>
            <a:r>
              <a:rPr lang="en-US" altLang="bg-BG" smtClean="0"/>
              <a:t>. </a:t>
            </a:r>
            <a:r>
              <a:rPr lang="bg-BG" altLang="bg-BG" smtClean="0"/>
              <a:t>Смята се, че засягането на ЦНС се осъществява чрез директно предаване на вируса от периферен сетивен ганглий по </a:t>
            </a:r>
            <a:r>
              <a:rPr lang="en-US" altLang="bg-BG" smtClean="0">
                <a:latin typeface="Corbel" pitchFamily="34" charset="0"/>
              </a:rPr>
              <a:t>n.trigeminus </a:t>
            </a:r>
            <a:r>
              <a:rPr lang="bg-BG" altLang="bg-BG" smtClean="0"/>
              <a:t>или </a:t>
            </a:r>
            <a:r>
              <a:rPr lang="en-US" altLang="bg-BG" smtClean="0">
                <a:latin typeface="Corbel" pitchFamily="34" charset="0"/>
              </a:rPr>
              <a:t>n.olfactorius</a:t>
            </a:r>
            <a:r>
              <a:rPr lang="bg-BG" altLang="bg-BG" smtClean="0"/>
              <a:t> при първична инфекция или реактивация на латентен вирус. </a:t>
            </a:r>
            <a:r>
              <a:rPr lang="en-US" altLang="bg-BG" smtClean="0">
                <a:latin typeface="Corbel" pitchFamily="34" charset="0"/>
              </a:rPr>
              <a:t/>
            </a:r>
            <a:br>
              <a:rPr lang="en-US" altLang="bg-BG" smtClean="0">
                <a:latin typeface="Corbel" pitchFamily="34" charset="0"/>
              </a:rPr>
            </a:br>
            <a:r>
              <a:rPr lang="bg-BG" altLang="bg-BG" smtClean="0"/>
              <a:t>Не е задължително едновременното наличие на кожна херпесна ерупция и неврологична изява на </a:t>
            </a:r>
            <a:r>
              <a:rPr lang="en-US" altLang="bg-BG" smtClean="0">
                <a:latin typeface="Corbel" pitchFamily="34" charset="0"/>
              </a:rPr>
              <a:t>HSE</a:t>
            </a:r>
            <a:r>
              <a:rPr lang="bg-BG" altLang="bg-BG" smtClean="0"/>
              <a:t>.</a:t>
            </a:r>
          </a:p>
          <a:p>
            <a:endParaRPr lang="bg-BG" altLang="bg-BG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Title 1"/>
          <p:cNvSpPr>
            <a:spLocks noGrp="1"/>
          </p:cNvSpPr>
          <p:nvPr>
            <p:ph type="title"/>
          </p:nvPr>
        </p:nvSpPr>
        <p:spPr>
          <a:xfrm>
            <a:off x="762000" y="1125538"/>
            <a:ext cx="7924800" cy="779462"/>
          </a:xfrm>
        </p:spPr>
        <p:txBody>
          <a:bodyPr/>
          <a:lstStyle/>
          <a:p>
            <a:r>
              <a:rPr lang="en-US" altLang="bg-BG" sz="2800" smtClean="0"/>
              <a:t>Herpes simplex-</a:t>
            </a:r>
            <a:r>
              <a:rPr lang="bg-BG" altLang="bg-BG" sz="2800" smtClean="0"/>
              <a:t>вирусен менингоенцефалит</a:t>
            </a:r>
            <a:r>
              <a:rPr lang="bg-BG" altLang="bg-BG" smtClean="0"/>
              <a:t/>
            </a:r>
            <a:br>
              <a:rPr lang="bg-BG" altLang="bg-BG" smtClean="0"/>
            </a:br>
            <a:endParaRPr lang="bg-BG" smtClean="0"/>
          </a:p>
        </p:txBody>
      </p:sp>
      <p:sp>
        <p:nvSpPr>
          <p:cNvPr id="133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smtClean="0"/>
              <a:t>Биологията на способността на </a:t>
            </a:r>
            <a:r>
              <a:rPr lang="en-US" smtClean="0"/>
              <a:t>HSV</a:t>
            </a:r>
            <a:r>
              <a:rPr lang="bg-BG" smtClean="0"/>
              <a:t>  да се поддържа в латентно състояние в продължение на целия живот на приемащия индивид, да се активира, и да доведе до първично и рецидивиращо заболяване, се изучава в животински модели и при хора. От особен интерес е въпросът дали HSE е резултат от първична инфекция или това е резултатът от реактивиране.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bg-BG" sz="2800" smtClean="0"/>
              <a:t>Herpes simplex-</a:t>
            </a:r>
            <a:r>
              <a:rPr lang="bg-BG" altLang="bg-BG" sz="2800" smtClean="0"/>
              <a:t>вирусен менингоенцефалит</a:t>
            </a:r>
            <a:r>
              <a:rPr lang="bg-BG" altLang="bg-BG" smtClean="0"/>
              <a:t/>
            </a:r>
            <a:br>
              <a:rPr lang="bg-BG" altLang="bg-BG" smtClean="0"/>
            </a:br>
            <a:endParaRPr lang="bg-BG" altLang="bg-BG" smtClean="0"/>
          </a:p>
        </p:txBody>
      </p:sp>
      <p:sp>
        <p:nvSpPr>
          <p:cNvPr id="134147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bg-BG" smtClean="0"/>
              <a:t>HSV-2 </a:t>
            </a:r>
            <a:r>
              <a:rPr lang="bg-BG" altLang="bg-BG" smtClean="0"/>
              <a:t>може да причини и остър или рекурентен серозен менингит при възрастни (в миналото класифициран като „Менингит на Моларет”), а също така и миелити, полиневрити и изолирани неврити.</a:t>
            </a:r>
            <a:r>
              <a:rPr lang="en-US" altLang="bg-BG" sz="2000" smtClean="0">
                <a:solidFill>
                  <a:srgbClr val="0070C0"/>
                </a:solidFill>
              </a:rPr>
              <a:t> </a:t>
            </a:r>
            <a:r>
              <a:rPr lang="bg-BG" altLang="bg-BG" smtClean="0"/>
              <a:t>Механизмът на клетъчното уврежедане при херпесните невроинфекции включва директни вирус-медиирани и индиректни имуно-медиирани процеси.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Заглавие 1"/>
          <p:cNvSpPr>
            <a:spLocks noGrp="1"/>
          </p:cNvSpPr>
          <p:nvPr>
            <p:ph type="title"/>
          </p:nvPr>
        </p:nvSpPr>
        <p:spPr>
          <a:xfrm>
            <a:off x="755650" y="765175"/>
            <a:ext cx="7924800" cy="1143000"/>
          </a:xfrm>
          <a:prstGeom prst="roundRect">
            <a:avLst>
              <a:gd name="adj" fmla="val 6144"/>
            </a:avLst>
          </a:prstGeom>
        </p:spPr>
        <p:txBody>
          <a:bodyPr/>
          <a:lstStyle/>
          <a:p>
            <a:r>
              <a:rPr lang="en-US" altLang="bg-BG" sz="2800" smtClean="0"/>
              <a:t>Herpes simplex-</a:t>
            </a:r>
            <a:r>
              <a:rPr lang="bg-BG" altLang="bg-BG" sz="2800" smtClean="0"/>
              <a:t>вирусен менингоенцефалит</a:t>
            </a:r>
            <a:br>
              <a:rPr lang="bg-BG" altLang="bg-BG" sz="2800" smtClean="0"/>
            </a:br>
            <a:endParaRPr lang="bg-BG" altLang="bg-BG" sz="2800" smtClean="0"/>
          </a:p>
        </p:txBody>
      </p:sp>
      <p:sp>
        <p:nvSpPr>
          <p:cNvPr id="135171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altLang="bg-BG" smtClean="0"/>
              <a:t>Микроскопски най-често се установявят дистрофия, некроза и неврофагия на засегнатите неврони,балонна дегенерация на ядрата им с еозинофилни включвания и оформяне на гитантски клетки, в следствие на разрушаването обвивките на отделните нервни клетки.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bg-BG" sz="2800" smtClean="0"/>
              <a:t>Herpes simplex-</a:t>
            </a:r>
            <a:r>
              <a:rPr lang="bg-BG" altLang="bg-BG" sz="2800" smtClean="0"/>
              <a:t>вирусен менингоенцефалит</a:t>
            </a:r>
            <a:br>
              <a:rPr lang="bg-BG" altLang="bg-BG" sz="2800" smtClean="0"/>
            </a:br>
            <a:endParaRPr lang="bg-BG" sz="2800" smtClean="0"/>
          </a:p>
        </p:txBody>
      </p:sp>
      <p:sp>
        <p:nvSpPr>
          <p:cNvPr id="136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altLang="bg-BG" smtClean="0"/>
              <a:t>В резултат на това се установява оток, хиперемия и  огнищни некротично-хеморагични промени на засегната мозъчна тъкан.</a:t>
            </a:r>
          </a:p>
          <a:p>
            <a:endParaRPr lang="bg-BG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bg-BG" sz="2800" smtClean="0"/>
              <a:t>Herpes simplex-</a:t>
            </a:r>
            <a:r>
              <a:rPr lang="bg-BG" altLang="bg-BG" sz="2800" smtClean="0"/>
              <a:t>вирусен менингоенцефалит</a:t>
            </a:r>
            <a:r>
              <a:rPr lang="bg-BG" altLang="bg-BG" smtClean="0"/>
              <a:t/>
            </a:r>
            <a:br>
              <a:rPr lang="bg-BG" altLang="bg-BG" smtClean="0"/>
            </a:br>
            <a:endParaRPr lang="bg-BG" altLang="bg-BG" smtClean="0"/>
          </a:p>
        </p:txBody>
      </p:sp>
      <p:sp>
        <p:nvSpPr>
          <p:cNvPr id="137219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bg-BG" altLang="bg-BG" smtClean="0"/>
              <a:t>Патоанатомия: тежки цитолитични проце-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си, които се изразяват с некрози на мозъчна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та тъкан и възпалителни прояви. Засягат се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b="1" smtClean="0"/>
              <a:t>темпоропариеталните отдели на главния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b="1" smtClean="0"/>
              <a:t>мозък </a:t>
            </a:r>
            <a:r>
              <a:rPr lang="bg-BG" altLang="bg-BG" smtClean="0"/>
              <a:t>с еозинофилни ядрени включвания.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Краен рузултат – развитие на глиофиброза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и хидроцефалия с трайни поражения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bg-BG" sz="2800" smtClean="0"/>
              <a:t>Herpes simplex-</a:t>
            </a:r>
            <a:r>
              <a:rPr lang="bg-BG" altLang="bg-BG" sz="2800" smtClean="0"/>
              <a:t>вирусен менингоенцефалит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bg-BG" altLang="bg-BG" smtClean="0"/>
              <a:t>Епидемиология – входна врата – лигавици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на ГДП, устната кухина, кожата и половите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органи. От там по лимфен и хематогенен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път попадат в различни сетивни</a:t>
            </a:r>
            <a:r>
              <a:rPr lang="en-US" altLang="bg-BG" smtClean="0"/>
              <a:t> </a:t>
            </a:r>
            <a:r>
              <a:rPr lang="bg-BG" altLang="bg-BG" smtClean="0"/>
              <a:t>ганглии – 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за </a:t>
            </a:r>
            <a:r>
              <a:rPr lang="en-US" altLang="bg-BG" smtClean="0"/>
              <a:t>HSV1 – n.trigeminus</a:t>
            </a:r>
            <a:r>
              <a:rPr lang="bg-BG" altLang="bg-BG" smtClean="0"/>
              <a:t>, шийни и гръдни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ганглии, а за </a:t>
            </a:r>
            <a:r>
              <a:rPr lang="en-US" altLang="bg-BG" smtClean="0"/>
              <a:t>HSV</a:t>
            </a:r>
            <a:r>
              <a:rPr lang="bg-BG" altLang="bg-BG" smtClean="0"/>
              <a:t>2 – поясните ганглии.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bg-BG" sz="3200" smtClean="0"/>
              <a:t>Herpes simplex-</a:t>
            </a:r>
            <a:r>
              <a:rPr lang="bg-BG" altLang="bg-BG" sz="3200" smtClean="0"/>
              <a:t>вирусен менингоенцефалит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bg-BG" altLang="bg-BG" smtClean="0"/>
              <a:t>В тези ганглии остава в латентно състоя-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ние и може да се активира при различни 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интеркурентни заболявания, умствена и 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физическа преумора, стресови състояния, 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водещи до намаляване резистентността на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организма.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AutoShap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8002587" cy="1905000"/>
          </a:xfrm>
        </p:spPr>
        <p:txBody>
          <a:bodyPr/>
          <a:lstStyle/>
          <a:p>
            <a:pPr eaLnBrk="1" hangingPunct="1"/>
            <a:r>
              <a:rPr lang="en-US" altLang="bg-BG" sz="2800" smtClean="0"/>
              <a:t>Herpes simplex-</a:t>
            </a:r>
            <a:r>
              <a:rPr lang="bg-BG" altLang="bg-BG" sz="2800" smtClean="0"/>
              <a:t>вирусен менингоенцефалит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205038"/>
            <a:ext cx="7942263" cy="39497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bg-BG" altLang="bg-BG" sz="1800" b="1" u="sng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bg-BG" sz="2400" b="1" smtClean="0"/>
              <a:t>HSV-1</a:t>
            </a:r>
            <a:r>
              <a:rPr lang="en-US" altLang="bg-BG" sz="2400" smtClean="0"/>
              <a:t>-</a:t>
            </a:r>
            <a:r>
              <a:rPr lang="bg-BG" altLang="bg-BG" sz="2400" smtClean="0"/>
              <a:t> по - разпространен, с тежко клинично протичане - </a:t>
            </a:r>
            <a:r>
              <a:rPr lang="en-US" altLang="bg-BG" sz="2400" smtClean="0"/>
              <a:t>t</a:t>
            </a:r>
            <a:r>
              <a:rPr lang="bg-BG" altLang="bg-BG" sz="2400" smtClean="0"/>
              <a:t>, катарални прояви, стомашно-чревни оплаквания, главоболие, повръщане, поведенчески разстройства, сънливост, загуба на съзнание до тежки коми, МРД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bg-BG" sz="2400" smtClean="0"/>
              <a:t>Ликворни промени - неспецифични, с голяма продължителност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bg-BG" sz="2400" smtClean="0"/>
              <a:t>Заболяването може да има вълнообразен ход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bg-BG" sz="2400" smtClean="0"/>
              <a:t>Леталитет – висок - над 50%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bg-BG" sz="2400" smtClean="0"/>
              <a:t>Преживели - с остатъчни прояви - психични, парези,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bg-BG" sz="2400" smtClean="0"/>
              <a:t>    плегии, епилепсия и др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bg-BG" sz="2800" smtClean="0"/>
              <a:t>Herpes simplex-</a:t>
            </a:r>
            <a:r>
              <a:rPr lang="bg-BG" altLang="bg-BG" sz="2800" smtClean="0"/>
              <a:t>вирусен менингоенцефалит</a:t>
            </a:r>
            <a:r>
              <a:rPr lang="bg-BG" altLang="bg-BG" sz="2800" u="sng" smtClean="0"/>
              <a:t/>
            </a:r>
            <a:br>
              <a:rPr lang="bg-BG" altLang="bg-BG" sz="2800" u="sng" smtClean="0"/>
            </a:br>
            <a:endParaRPr lang="bg-BG" altLang="bg-BG" sz="2800" b="0" smtClean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altLang="bg-BG" sz="2400" smtClean="0"/>
              <a:t>- </a:t>
            </a:r>
            <a:r>
              <a:rPr lang="bg-BG" altLang="bg-BG" smtClean="0"/>
              <a:t>новородени –по-често </a:t>
            </a:r>
            <a:r>
              <a:rPr lang="en-US" altLang="bg-BG" b="1" smtClean="0"/>
              <a:t>HSV</a:t>
            </a:r>
            <a:r>
              <a:rPr lang="bg-BG" altLang="bg-BG" b="1" smtClean="0"/>
              <a:t>-2</a:t>
            </a:r>
            <a:r>
              <a:rPr lang="bg-BG" altLang="bg-BG" smtClean="0"/>
              <a:t>, тъй като малък % от майките го притежават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- предизвиква по-леко протичащи менингити, понякога с хеморагичен характер и радикулерни явления,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   но с благоприятна прогноза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AutoShape 2"/>
          <p:cNvSpPr>
            <a:spLocks noGrp="1" noChangeArrowheads="1"/>
          </p:cNvSpPr>
          <p:nvPr>
            <p:ph type="title"/>
          </p:nvPr>
        </p:nvSpPr>
        <p:spPr>
          <a:xfrm>
            <a:off x="684213" y="620713"/>
            <a:ext cx="8002587" cy="1284287"/>
          </a:xfrm>
        </p:spPr>
        <p:txBody>
          <a:bodyPr/>
          <a:lstStyle/>
          <a:p>
            <a:pPr eaLnBrk="1" hangingPunct="1"/>
            <a:r>
              <a:rPr lang="bg-BG" altLang="bg-BG" b="0" smtClean="0"/>
              <a:t>Вирусни невроинфекции</a:t>
            </a:r>
            <a:br>
              <a:rPr lang="bg-BG" altLang="bg-BG" b="0" smtClean="0"/>
            </a:br>
            <a:r>
              <a:rPr lang="bg-BG" altLang="bg-BG" b="0" smtClean="0"/>
              <a:t>патогенеза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205038"/>
            <a:ext cx="7869238" cy="44545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u="sng" smtClean="0"/>
              <a:t>Виремия и инвазия в ЦНС-възможности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mtClean="0"/>
              <a:t>1/ лимфна тъкан—ч.дроб,слезка,л.възли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mtClean="0"/>
              <a:t>    от РЕС—виремия(ентеровируси)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mtClean="0"/>
              <a:t>2/ асоцииране с определени клетки,напр.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mtClean="0"/>
              <a:t>    лимфоцити и моноцити—предпазване от  фагоцитоза,от неутрализиране от цир-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mtClean="0"/>
              <a:t>    кулиращи антитела и от инактивиране от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mtClean="0"/>
              <a:t>    неспецифични инхибитори (морбили,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mtClean="0"/>
              <a:t>    херпес,заушка)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bg-BG" sz="2800" smtClean="0"/>
              <a:t>Herpes simplex-</a:t>
            </a:r>
            <a:r>
              <a:rPr lang="bg-BG" altLang="bg-BG" sz="2800" smtClean="0"/>
              <a:t>вирусен менингоенцефалит</a:t>
            </a:r>
            <a:endParaRPr lang="bg-BG" sz="2800" smtClean="0"/>
          </a:p>
        </p:txBody>
      </p:sp>
      <p:sp>
        <p:nvSpPr>
          <p:cNvPr id="142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smtClean="0"/>
              <a:t>Промени в съзнанието (97%) </a:t>
            </a:r>
          </a:p>
          <a:p>
            <a:r>
              <a:rPr lang="bg-BG" smtClean="0"/>
              <a:t>Температура (92%) </a:t>
            </a:r>
          </a:p>
          <a:p>
            <a:r>
              <a:rPr lang="bg-BG" smtClean="0"/>
              <a:t>Дисфазия (76%) </a:t>
            </a:r>
          </a:p>
          <a:p>
            <a:r>
              <a:rPr lang="bg-BG" smtClean="0"/>
              <a:t>Атаксия (40%) </a:t>
            </a:r>
          </a:p>
          <a:p>
            <a:r>
              <a:rPr lang="bg-BG" smtClean="0"/>
              <a:t>Гърчове (38%): огнищни (28%); генерализирани (10%) </a:t>
            </a:r>
          </a:p>
          <a:p>
            <a:r>
              <a:rPr lang="bg-BG" smtClean="0"/>
              <a:t>Хемипарези (38%) </a:t>
            </a:r>
          </a:p>
          <a:p>
            <a:r>
              <a:rPr lang="bg-BG" smtClean="0"/>
              <a:t>Засягане на ЧМН(32%) </a:t>
            </a:r>
          </a:p>
          <a:p>
            <a:endParaRPr lang="bg-BG" smtClean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bg-BG" sz="2800" smtClean="0"/>
              <a:t>Herpes simplex-</a:t>
            </a:r>
            <a:r>
              <a:rPr lang="bg-BG" altLang="bg-BG" sz="2800" smtClean="0"/>
              <a:t>вирусен менингоенцефалит</a:t>
            </a:r>
            <a:endParaRPr lang="bg-BG" sz="2800" smtClean="0"/>
          </a:p>
        </p:txBody>
      </p:sp>
      <p:sp>
        <p:nvSpPr>
          <p:cNvPr id="143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sz="3200" smtClean="0"/>
              <a:t>Особено важно значение имат психичните прояви, които могат да предшестват интоксикационните и сериозно да объркат и забавят поставянето на точната диагноза, а оттам и своевременното започване на етиологичната терапия.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bg-BG" sz="3200" b="0" smtClean="0"/>
              <a:t>Вирусни невроинфекции -клинично протичане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bg-BG" altLang="bg-BG" u="sng" smtClean="0"/>
              <a:t>Цитомегаловирусен менингоенцефалит</a:t>
            </a:r>
            <a:r>
              <a:rPr lang="bg-BG" altLang="bg-BG" smtClean="0"/>
              <a:t> – 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често у новородени като вродена невроин-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фекция – общомозъчна симптоматика и ог-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нищни промени: гърчове, промени в съзна-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нието, хемипарези, хиперкинезии. Норма-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лен или беден ликворен синдром.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bg-BG" sz="3200" b="0" smtClean="0"/>
              <a:t>Вирусни невроинфекции -клинично протичане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bg-BG" altLang="bg-BG" u="sng" smtClean="0"/>
              <a:t>Варицелен енцефалит</a:t>
            </a:r>
            <a:r>
              <a:rPr lang="bg-BG" altLang="bg-BG" smtClean="0"/>
              <a:t> – появява се на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2-8 ден от началото на заболяването или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с прояви на церебелит с благоприятна прог-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ноза или с тежко протичане при кърмачета с 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остатъчни неврологични промени. Също с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нормален или беден ликворен синдром.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bg-BG" sz="3200" b="0" smtClean="0"/>
              <a:t>Диагноза</a:t>
            </a:r>
            <a:br>
              <a:rPr lang="bg-BG" altLang="bg-BG" sz="3200" b="0" smtClean="0"/>
            </a:br>
            <a:r>
              <a:rPr lang="bg-BG" altLang="bg-BG" sz="3200" b="0" smtClean="0"/>
              <a:t>клинична картина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bg-BG" altLang="bg-BG" smtClean="0"/>
              <a:t>Сегашна анамнеза</a:t>
            </a:r>
          </a:p>
          <a:p>
            <a:pPr eaLnBrk="1" hangingPunct="1"/>
            <a:r>
              <a:rPr lang="bg-BG" altLang="bg-BG" smtClean="0"/>
              <a:t>Минала анамнеза</a:t>
            </a:r>
          </a:p>
          <a:p>
            <a:pPr eaLnBrk="1" hangingPunct="1"/>
            <a:r>
              <a:rPr lang="bg-BG" altLang="bg-BG" smtClean="0"/>
              <a:t>Фамилна анамнеза</a:t>
            </a:r>
          </a:p>
          <a:p>
            <a:pPr eaLnBrk="1" hangingPunct="1"/>
            <a:r>
              <a:rPr lang="bg-BG" altLang="bg-BG" smtClean="0"/>
              <a:t>Епидемиологична анамнеза</a:t>
            </a:r>
          </a:p>
          <a:p>
            <a:pPr eaLnBrk="1" hangingPunct="1"/>
            <a:r>
              <a:rPr lang="bg-BG" altLang="bg-BG" smtClean="0"/>
              <a:t>Обективно изследване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bg-BG" sz="3200" b="0" smtClean="0"/>
              <a:t>Диагноза</a:t>
            </a:r>
            <a:br>
              <a:rPr lang="bg-BG" altLang="bg-BG" sz="3200" b="0" smtClean="0"/>
            </a:br>
            <a:r>
              <a:rPr lang="bg-BG" altLang="bg-BG" sz="3200" b="0" smtClean="0"/>
              <a:t>специфични изследвания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bg-BG" altLang="bg-BG" smtClean="0"/>
              <a:t>Ликвор - цитобиохимично изследване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mtClean="0"/>
              <a:t>   - </a:t>
            </a:r>
            <a:r>
              <a:rPr lang="bg-BG" altLang="bg-BG" b="1" smtClean="0"/>
              <a:t>ликворен белтък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b="1" smtClean="0"/>
              <a:t>   - клетки с диф.броене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b="1" smtClean="0"/>
              <a:t>   - ликворна захар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b="1" smtClean="0"/>
              <a:t>   - коефициент л.захар/кр.захар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mtClean="0"/>
              <a:t>   - хлор в ликвора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mtClean="0"/>
              <a:t>   - лактат и пируват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mtClean="0"/>
              <a:t>   - цитокини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altLang="bg-BG" smtClean="0"/>
              <a:t>   - имуноглобулини и острофазови протеини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bg-BG" sz="3200" b="0" smtClean="0"/>
              <a:t>Диагноза</a:t>
            </a:r>
            <a:br>
              <a:rPr lang="bg-BG" altLang="bg-BG" sz="3200" b="0" smtClean="0"/>
            </a:br>
            <a:r>
              <a:rPr lang="bg-BG" altLang="bg-BG" sz="2800" b="0" smtClean="0"/>
              <a:t>рутинни параклинични изследвания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bg-BG" altLang="bg-BG" smtClean="0"/>
              <a:t>Хемограма-левкоцити,тромбоцити,СУЕ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   -при БМ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   -при ВМ</a:t>
            </a:r>
          </a:p>
          <a:p>
            <a:pPr eaLnBrk="1" hangingPunct="1"/>
            <a:r>
              <a:rPr lang="bg-BG" altLang="bg-BG" smtClean="0"/>
              <a:t>Фибриноген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   -при БМ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   -при ВМ</a:t>
            </a:r>
          </a:p>
          <a:p>
            <a:pPr eaLnBrk="1" hangingPunct="1"/>
            <a:r>
              <a:rPr lang="bg-BG" altLang="bg-BG" smtClean="0"/>
              <a:t>протеинограма</a:t>
            </a:r>
          </a:p>
          <a:p>
            <a:pPr eaLnBrk="1" hangingPunct="1">
              <a:buFont typeface="Wingdings" pitchFamily="2" charset="2"/>
              <a:buNone/>
            </a:pPr>
            <a:endParaRPr lang="bg-BG" altLang="bg-BG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bg-BG" sz="3200" b="0" smtClean="0"/>
              <a:t>Диагноза</a:t>
            </a:r>
            <a:br>
              <a:rPr lang="bg-BG" altLang="bg-BG" sz="3200" b="0" smtClean="0"/>
            </a:br>
            <a:r>
              <a:rPr lang="bg-BG" altLang="bg-BG" sz="3200" b="0" smtClean="0"/>
              <a:t>специфични изследвания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bg-BG" altLang="bg-BG" smtClean="0"/>
              <a:t>Ликвор - микробиологично изследване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bg-BG" smtClean="0"/>
              <a:t>   </a:t>
            </a:r>
            <a:r>
              <a:rPr lang="bg-BG" altLang="bg-BG" b="1" smtClean="0"/>
              <a:t>-</a:t>
            </a:r>
            <a:r>
              <a:rPr lang="bg-BG" altLang="bg-BG" smtClean="0"/>
              <a:t> </a:t>
            </a:r>
            <a:r>
              <a:rPr lang="bg-BG" altLang="bg-BG" b="1" smtClean="0"/>
              <a:t>директна бактериоскопия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bg-BG" b="1" smtClean="0"/>
              <a:t>   - посявка на специални среди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bg-BG" b="1" smtClean="0"/>
              <a:t>   - </a:t>
            </a:r>
            <a:r>
              <a:rPr lang="en-US" altLang="bg-BG" b="1" smtClean="0"/>
              <a:t>Latex </a:t>
            </a:r>
            <a:r>
              <a:rPr lang="bg-BG" altLang="bg-BG" b="1" smtClean="0"/>
              <a:t>аглутинационен тест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bg-BG" smtClean="0"/>
              <a:t>   - насрещна имуноелектрофореза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bg-BG" smtClean="0"/>
              <a:t>   - ко-аглутинация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bg-BG" smtClean="0"/>
              <a:t>   - течно-газова хроматография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bg-BG" smtClean="0"/>
              <a:t>   - имунофлуоресцентен тест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bg-BG" smtClean="0"/>
              <a:t>   </a:t>
            </a:r>
            <a:r>
              <a:rPr lang="en-US" altLang="bg-BG" smtClean="0"/>
              <a:t>-</a:t>
            </a:r>
            <a:r>
              <a:rPr lang="bg-BG" altLang="bg-BG" smtClean="0"/>
              <a:t> </a:t>
            </a:r>
            <a:r>
              <a:rPr lang="en-US" altLang="bg-BG" smtClean="0"/>
              <a:t>Limulus Lysate test</a:t>
            </a:r>
            <a:endParaRPr lang="bg-BG" altLang="bg-BG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bg-BG" smtClean="0"/>
              <a:t>   - </a:t>
            </a:r>
            <a:r>
              <a:rPr lang="en-US" altLang="bg-BG" smtClean="0"/>
              <a:t>ELISA, </a:t>
            </a:r>
            <a:r>
              <a:rPr lang="en-US" altLang="bg-BG" b="1" smtClean="0"/>
              <a:t>PCR</a:t>
            </a:r>
            <a:r>
              <a:rPr lang="bg-BG" altLang="bg-BG" b="1" smtClean="0"/>
              <a:t> (</a:t>
            </a:r>
            <a:r>
              <a:rPr lang="en-US" altLang="bg-BG" b="1" smtClean="0"/>
              <a:t>RT PCR</a:t>
            </a:r>
            <a:r>
              <a:rPr lang="bg-BG" altLang="bg-BG" b="1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bg-BG" sz="3200" b="0" smtClean="0"/>
              <a:t>Диагноза</a:t>
            </a:r>
            <a:br>
              <a:rPr lang="bg-BG" altLang="bg-BG" sz="3200" b="0" smtClean="0"/>
            </a:br>
            <a:r>
              <a:rPr lang="bg-BG" altLang="bg-BG" sz="3200" b="0" smtClean="0"/>
              <a:t>специфични изследвания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bg-BG" altLang="bg-BG" smtClean="0"/>
              <a:t>Смив от носоглътка</a:t>
            </a:r>
          </a:p>
          <a:p>
            <a:pPr eaLnBrk="1" hangingPunct="1"/>
            <a:r>
              <a:rPr lang="bg-BG" altLang="bg-BG" smtClean="0"/>
              <a:t>Няколко фекални проби</a:t>
            </a:r>
          </a:p>
          <a:p>
            <a:pPr eaLnBrk="1" hangingPunct="1"/>
            <a:r>
              <a:rPr lang="bg-BG" altLang="bg-BG" smtClean="0"/>
              <a:t>Урина (морбили)</a:t>
            </a:r>
          </a:p>
          <a:p>
            <a:pPr eaLnBrk="1" hangingPunct="1"/>
            <a:r>
              <a:rPr lang="bg-BG" altLang="bg-BG" smtClean="0"/>
              <a:t>Серологични изследвания-РСК,РЗХА, РНВ</a:t>
            </a:r>
          </a:p>
          <a:p>
            <a:pPr eaLnBrk="1" hangingPunct="1"/>
            <a:r>
              <a:rPr lang="en-US" altLang="bg-BG" smtClean="0"/>
              <a:t>ELISA</a:t>
            </a:r>
          </a:p>
          <a:p>
            <a:pPr eaLnBrk="1" hangingPunct="1"/>
            <a:r>
              <a:rPr lang="en-US" altLang="bg-BG" smtClean="0"/>
              <a:t>PCR </a:t>
            </a:r>
            <a:r>
              <a:rPr lang="bg-BG" altLang="bg-BG" smtClean="0"/>
              <a:t>и нейни модификации-</a:t>
            </a:r>
            <a:r>
              <a:rPr lang="en-US" altLang="bg-BG" smtClean="0"/>
              <a:t>Nested-PCR,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bg-BG" smtClean="0"/>
              <a:t>    RT-PCR, Multiplex-PCR</a:t>
            </a:r>
            <a:endParaRPr lang="bg-BG" altLang="bg-BG" smtClean="0"/>
          </a:p>
          <a:p>
            <a:pPr eaLnBrk="1" hangingPunct="1">
              <a:buFont typeface="Wingdings" pitchFamily="2" charset="2"/>
              <a:buNone/>
            </a:pPr>
            <a:endParaRPr lang="bg-BG" altLang="bg-BG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bg-BG" sz="3200" b="0" smtClean="0"/>
              <a:t>Диагноза</a:t>
            </a:r>
            <a:br>
              <a:rPr lang="bg-BG" altLang="bg-BG" sz="3200" b="0" smtClean="0"/>
            </a:br>
            <a:r>
              <a:rPr lang="bg-BG" altLang="bg-BG" sz="3200" b="0" smtClean="0"/>
              <a:t>инструментални изследвания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- Рентгенови изследвания на бял дроб,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   синуси, мастоидеуси с центраж, глава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- КАТ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- ЯМР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- ЕЕГ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- ЕКГ</a:t>
            </a:r>
          </a:p>
          <a:p>
            <a:pPr eaLnBrk="1" hangingPunct="1">
              <a:buFont typeface="Wingdings" pitchFamily="2" charset="2"/>
              <a:buNone/>
            </a:pPr>
            <a:endParaRPr lang="bg-BG" altLang="bg-BG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bg-BG" sz="3200" b="0" smtClean="0"/>
              <a:t>Вирусни невроинфекции</a:t>
            </a:r>
            <a:br>
              <a:rPr lang="bg-BG" altLang="bg-BG" sz="3200" b="0" smtClean="0"/>
            </a:br>
            <a:r>
              <a:rPr lang="bg-BG" altLang="bg-BG" sz="3200" b="0" smtClean="0"/>
              <a:t>патогенеза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bg-BG" altLang="bg-BG" smtClean="0"/>
              <a:t>Инвазия—механизми: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   - директно през ендотелиалните клетки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    на мозъчните капиляри главно на КЛБ,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    т.е достигането на вирусите до ЦНС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    става основно по хематогенен път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   - през епитела на </a:t>
            </a:r>
            <a:r>
              <a:rPr lang="en-US" altLang="bg-BG" smtClean="0"/>
              <a:t>plexus chorioideus</a:t>
            </a:r>
            <a:r>
              <a:rPr lang="bg-BG" altLang="bg-BG" smtClean="0"/>
              <a:t> до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    епендимните клетки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bg-BG" smtClean="0"/>
              <a:t>Диференциална диагноза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bg-BG" altLang="bg-BG" smtClean="0"/>
              <a:t>В групата на невроинфекциите-между различните етиологични причинители</a:t>
            </a:r>
          </a:p>
          <a:p>
            <a:pPr eaLnBrk="1" hangingPunct="1">
              <a:lnSpc>
                <a:spcPct val="90000"/>
              </a:lnSpc>
            </a:pPr>
            <a:r>
              <a:rPr lang="bg-BG" altLang="bg-BG" smtClean="0"/>
              <a:t>Туберкулозен менингит</a:t>
            </a:r>
          </a:p>
          <a:p>
            <a:pPr eaLnBrk="1" hangingPunct="1">
              <a:lnSpc>
                <a:spcPct val="90000"/>
              </a:lnSpc>
            </a:pPr>
            <a:r>
              <a:rPr lang="bg-BG" altLang="bg-BG" smtClean="0"/>
              <a:t>Заемащ пространството процес</a:t>
            </a:r>
          </a:p>
          <a:p>
            <a:pPr eaLnBrk="1" hangingPunct="1">
              <a:lnSpc>
                <a:spcPct val="90000"/>
              </a:lnSpc>
            </a:pPr>
            <a:r>
              <a:rPr lang="bg-BG" altLang="bg-BG" smtClean="0"/>
              <a:t>Паразитни заболявания</a:t>
            </a:r>
          </a:p>
          <a:p>
            <a:pPr eaLnBrk="1" hangingPunct="1">
              <a:lnSpc>
                <a:spcPct val="90000"/>
              </a:lnSpc>
            </a:pPr>
            <a:r>
              <a:rPr lang="bg-BG" altLang="bg-BG" smtClean="0"/>
              <a:t>Кръвни заболявания</a:t>
            </a:r>
          </a:p>
          <a:p>
            <a:pPr eaLnBrk="1" hangingPunct="1">
              <a:lnSpc>
                <a:spcPct val="90000"/>
              </a:lnSpc>
            </a:pPr>
            <a:r>
              <a:rPr lang="bg-BG" altLang="bg-BG" smtClean="0"/>
              <a:t>Субарахноидален кръвоизлив</a:t>
            </a:r>
          </a:p>
          <a:p>
            <a:pPr eaLnBrk="1" hangingPunct="1">
              <a:lnSpc>
                <a:spcPct val="90000"/>
              </a:lnSpc>
            </a:pPr>
            <a:r>
              <a:rPr lang="bg-BG" altLang="bg-BG" smtClean="0"/>
              <a:t>Различни септични състояния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bg-BG" sz="3200" smtClean="0"/>
              <a:t>Лечение</a:t>
            </a:r>
            <a:br>
              <a:rPr lang="bg-BG" altLang="bg-BG" sz="3200" smtClean="0"/>
            </a:br>
            <a:r>
              <a:rPr lang="bg-BG" altLang="bg-BG" sz="3200" smtClean="0"/>
              <a:t>бактериални невроинфекции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altLang="bg-BG" sz="2400" smtClean="0"/>
              <a:t>Лечението при БМ и БМЕ е комплексно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z="2400" smtClean="0"/>
              <a:t>1/ етиологично - унищожаване или потискане растежа на причинителя - антимикробни средства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z="2400" smtClean="0"/>
              <a:t>   - </a:t>
            </a:r>
            <a:r>
              <a:rPr lang="en-US" altLang="bg-BG" sz="2400" smtClean="0"/>
              <a:t>Penicillin-i.v.</a:t>
            </a:r>
            <a:r>
              <a:rPr lang="bg-BG" altLang="bg-BG" sz="2400" smtClean="0"/>
              <a:t>-100000Е/кг т</a:t>
            </a:r>
            <a:endParaRPr lang="en-US" altLang="bg-BG" sz="240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bg-BG" sz="2400" smtClean="0"/>
              <a:t>   -</a:t>
            </a:r>
            <a:r>
              <a:rPr lang="bg-BG" altLang="bg-BG" sz="2400" smtClean="0"/>
              <a:t> </a:t>
            </a:r>
            <a:r>
              <a:rPr lang="en-US" altLang="bg-BG" sz="2400" smtClean="0"/>
              <a:t>Ceftriaxone-i.v</a:t>
            </a:r>
            <a:r>
              <a:rPr lang="bg-BG" altLang="bg-BG" sz="2400" smtClean="0"/>
              <a:t>-100мг/кг т</a:t>
            </a:r>
            <a:endParaRPr lang="en-US" altLang="bg-BG" sz="240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bg-BG" sz="2400" smtClean="0"/>
              <a:t>   -</a:t>
            </a:r>
            <a:r>
              <a:rPr lang="bg-BG" altLang="bg-BG" sz="2400" smtClean="0"/>
              <a:t> </a:t>
            </a:r>
            <a:r>
              <a:rPr lang="en-US" altLang="bg-BG" sz="2400" smtClean="0"/>
              <a:t>Ceftazidime-i.v</a:t>
            </a:r>
            <a:r>
              <a:rPr lang="bg-BG" altLang="bg-BG" sz="2400" smtClean="0"/>
              <a:t>-50мг/кг т</a:t>
            </a:r>
            <a:endParaRPr lang="en-US" altLang="bg-BG" sz="240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bg-BG" sz="2400" smtClean="0"/>
              <a:t>   -</a:t>
            </a:r>
            <a:r>
              <a:rPr lang="bg-BG" altLang="bg-BG" sz="2400" smtClean="0"/>
              <a:t> </a:t>
            </a:r>
            <a:r>
              <a:rPr lang="en-US" altLang="bg-BG" sz="2400" smtClean="0"/>
              <a:t>Vancomycin-i.v</a:t>
            </a:r>
            <a:r>
              <a:rPr lang="bg-BG" altLang="bg-BG" sz="2400" smtClean="0"/>
              <a:t>-</a:t>
            </a:r>
            <a:r>
              <a:rPr lang="en-US" altLang="bg-BG" sz="2400" smtClean="0"/>
              <a:t>30</a:t>
            </a:r>
            <a:r>
              <a:rPr lang="bg-BG" altLang="bg-BG" sz="2400" smtClean="0"/>
              <a:t>мг/ т </a:t>
            </a:r>
            <a:endParaRPr lang="en-US" altLang="bg-BG" sz="240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bg-BG" sz="2400" smtClean="0"/>
              <a:t>   -</a:t>
            </a:r>
            <a:r>
              <a:rPr lang="bg-BG" altLang="bg-BG" sz="2400" smtClean="0"/>
              <a:t> </a:t>
            </a:r>
            <a:r>
              <a:rPr lang="en-US" altLang="bg-BG" sz="2400" smtClean="0"/>
              <a:t>Ampicillin-i.v</a:t>
            </a:r>
            <a:r>
              <a:rPr lang="bg-BG" altLang="bg-BG" sz="2400" smtClean="0"/>
              <a:t>-50-100мг/кг т</a:t>
            </a:r>
            <a:endParaRPr lang="en-US" altLang="bg-BG" sz="240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bg-BG" sz="2400" smtClean="0"/>
              <a:t>   -</a:t>
            </a:r>
            <a:r>
              <a:rPr lang="bg-BG" altLang="bg-BG" sz="2400" smtClean="0"/>
              <a:t> аминогликозиди-</a:t>
            </a:r>
            <a:r>
              <a:rPr lang="en-US" altLang="bg-BG" sz="2400" smtClean="0"/>
              <a:t>Amikacin,Tobramicin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bg-BG" sz="2400" smtClean="0"/>
              <a:t>   -</a:t>
            </a:r>
            <a:r>
              <a:rPr lang="bg-BG" altLang="bg-BG" sz="2400" smtClean="0"/>
              <a:t> </a:t>
            </a:r>
            <a:r>
              <a:rPr lang="en-US" altLang="bg-BG" sz="2400" smtClean="0"/>
              <a:t>Metronidazol-1000-1500mg/24h</a:t>
            </a:r>
            <a:endParaRPr lang="bg-BG" altLang="bg-BG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bg-BG" sz="3200" smtClean="0"/>
              <a:t>Лечение</a:t>
            </a:r>
            <a:br>
              <a:rPr lang="bg-BG" altLang="bg-BG" sz="3200" smtClean="0"/>
            </a:br>
            <a:r>
              <a:rPr lang="bg-BG" altLang="bg-BG" sz="3200" smtClean="0"/>
              <a:t>бактериални невроинфекции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altLang="bg-BG" sz="2000" smtClean="0"/>
              <a:t>2</a:t>
            </a:r>
            <a:r>
              <a:rPr lang="bg-BG" altLang="bg-BG" sz="2400" smtClean="0"/>
              <a:t>/ патогенетично лечение - борба с моз.оток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z="2400" smtClean="0"/>
              <a:t>  - осмотични диуретици - </a:t>
            </a:r>
            <a:r>
              <a:rPr lang="en-US" altLang="bg-BG" sz="2400" smtClean="0"/>
              <a:t>Sol.Mannitoli</a:t>
            </a:r>
            <a:r>
              <a:rPr lang="bg-BG" altLang="bg-BG" sz="2400" smtClean="0"/>
              <a:t> 10% 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z="2400" smtClean="0"/>
              <a:t>    1-1,5г сухо вещество/кг тегло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z="2400" smtClean="0"/>
              <a:t>  - бримкови диуретици - </a:t>
            </a:r>
            <a:r>
              <a:rPr lang="en-US" altLang="bg-BG" sz="2400" smtClean="0"/>
              <a:t>Furanthril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bg-BG" sz="2400" smtClean="0"/>
              <a:t>  -</a:t>
            </a:r>
            <a:r>
              <a:rPr lang="bg-BG" altLang="bg-BG" sz="2400" smtClean="0"/>
              <a:t> ВСР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z="2400" smtClean="0"/>
              <a:t>  - ГКС - </a:t>
            </a:r>
            <a:r>
              <a:rPr lang="en-US" altLang="bg-BG" sz="2400" smtClean="0"/>
              <a:t>Urbason 1-2 </a:t>
            </a:r>
            <a:r>
              <a:rPr lang="bg-BG" altLang="bg-BG" sz="2400" smtClean="0"/>
              <a:t>мг/кг т при</a:t>
            </a:r>
            <a:r>
              <a:rPr lang="en-US" altLang="bg-BG" sz="2400" smtClean="0"/>
              <a:t> </a:t>
            </a:r>
            <a:r>
              <a:rPr lang="bg-BG" altLang="bg-BG" sz="2400" smtClean="0"/>
              <a:t>БМ до</a:t>
            </a:r>
            <a:r>
              <a:rPr lang="en-US" altLang="bg-BG" sz="2400" smtClean="0"/>
              <a:t> 5-10</a:t>
            </a:r>
            <a:r>
              <a:rPr lang="bg-BG" altLang="bg-BG" sz="2400" smtClean="0"/>
              <a:t>мг/кг т 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z="2400" smtClean="0"/>
              <a:t>            при ММ</a:t>
            </a:r>
            <a:endParaRPr lang="en-US" altLang="bg-BG" sz="240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bg-BG" sz="2400" smtClean="0"/>
              <a:t>          </a:t>
            </a:r>
            <a:r>
              <a:rPr lang="bg-BG" altLang="bg-BG" sz="2400" smtClean="0"/>
              <a:t>- </a:t>
            </a:r>
            <a:r>
              <a:rPr lang="en-US" altLang="bg-BG" sz="2400" smtClean="0"/>
              <a:t>Dexamethazon</a:t>
            </a:r>
            <a:r>
              <a:rPr lang="bg-BG" altLang="bg-BG" sz="2400" smtClean="0"/>
              <a:t> </a:t>
            </a:r>
            <a:r>
              <a:rPr lang="en-US" altLang="bg-BG" sz="2400" smtClean="0"/>
              <a:t>-</a:t>
            </a:r>
            <a:r>
              <a:rPr lang="bg-BG" altLang="bg-BG" sz="2400" smtClean="0"/>
              <a:t> 0,15-0,4мг/кг т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z="2400" smtClean="0"/>
              <a:t>  - биопродукти-</a:t>
            </a:r>
            <a:r>
              <a:rPr lang="en-US" altLang="bg-BG" sz="2400" smtClean="0"/>
              <a:t>Humman albumin</a:t>
            </a:r>
            <a:r>
              <a:rPr lang="bg-BG" altLang="bg-BG" sz="2400" smtClean="0"/>
              <a:t> 20%-1,0г/кг т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z="2400" smtClean="0"/>
              <a:t>                           </a:t>
            </a:r>
            <a:r>
              <a:rPr lang="en-US" altLang="bg-BG" sz="2400" smtClean="0"/>
              <a:t>Immunovenin</a:t>
            </a:r>
            <a:r>
              <a:rPr lang="bg-BG" altLang="bg-BG" sz="2400" smtClean="0"/>
              <a:t>-2мл/кг 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bg-BG" sz="3200" smtClean="0"/>
              <a:t>Лечение</a:t>
            </a:r>
            <a:br>
              <a:rPr lang="bg-BG" altLang="bg-BG" sz="3200" smtClean="0"/>
            </a:br>
            <a:r>
              <a:rPr lang="bg-BG" altLang="bg-BG" sz="3200" smtClean="0"/>
              <a:t>бактериални невроинфекции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3/ симптоматично лечение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   - антипиретици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   - аналгетици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   - антиконвулсивни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   - витамини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   - сърдечно-съдови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   - кислород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   - съдоуплатняващи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bg-BG" sz="3200" smtClean="0"/>
              <a:t>Лечение</a:t>
            </a:r>
            <a:br>
              <a:rPr lang="bg-BG" altLang="bg-BG" sz="3200" smtClean="0"/>
            </a:br>
            <a:r>
              <a:rPr lang="bg-BG" altLang="bg-BG" sz="3200" smtClean="0"/>
              <a:t>вирусни невроинфекции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1/ като етиологичен агент - </a:t>
            </a:r>
            <a:r>
              <a:rPr lang="en-US" altLang="bg-BG" smtClean="0"/>
              <a:t>Aciclovir-</a:t>
            </a:r>
            <a:r>
              <a:rPr lang="bg-BG" altLang="bg-BG" smtClean="0"/>
              <a:t>25-30мг/кг т  специално при </a:t>
            </a:r>
            <a:r>
              <a:rPr lang="en-US" altLang="bg-BG" smtClean="0"/>
              <a:t>HSV</a:t>
            </a:r>
            <a:r>
              <a:rPr lang="bg-BG" altLang="bg-BG" smtClean="0"/>
              <a:t> инфекция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2/ патогенетичното и симптоматичното лечение- като при бактериални невроинфекции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3/ антибактериални средства се прилагат протективно при прилагане на ГКС и при опасност от   вторични инфекции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bg-BG" smtClean="0"/>
              <a:t>Лечение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bg-BG" altLang="bg-BG" smtClean="0"/>
              <a:t>Препоръчително е преболедувалите  от различни по етиология невроинфекции да се проследяват катамнезно и при нужда  да се осъществяват контролни ЕЕГ и консултации с неврлог</a:t>
            </a:r>
          </a:p>
          <a:p>
            <a:pPr eaLnBrk="1" hangingPunct="1">
              <a:buFont typeface="Wingdings" pitchFamily="2" charset="2"/>
              <a:buNone/>
            </a:pPr>
            <a:endParaRPr lang="bg-BG" altLang="bg-BG" smtClean="0"/>
          </a:p>
          <a:p>
            <a:pPr eaLnBrk="1" hangingPunct="1">
              <a:buFont typeface="Wingdings" pitchFamily="2" charset="2"/>
              <a:buNone/>
            </a:pPr>
            <a:endParaRPr lang="bg-BG" altLang="bg-BG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bg-BG" smtClean="0"/>
              <a:t>профилактика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bg-BG" altLang="bg-BG" smtClean="0"/>
              <a:t>Полизахаридна менингококова ваксина</a:t>
            </a:r>
          </a:p>
          <a:p>
            <a:pPr eaLnBrk="1" hangingPunct="1"/>
            <a:r>
              <a:rPr lang="en-US" altLang="bg-BG" smtClean="0"/>
              <a:t>HIB </a:t>
            </a:r>
            <a:r>
              <a:rPr lang="bg-BG" altLang="bg-BG" smtClean="0"/>
              <a:t>ваксина</a:t>
            </a:r>
          </a:p>
          <a:p>
            <a:pPr eaLnBrk="1" hangingPunct="1"/>
            <a:r>
              <a:rPr lang="bg-BG" altLang="bg-BG" smtClean="0"/>
              <a:t>Синфлорикс</a:t>
            </a:r>
          </a:p>
          <a:p>
            <a:pPr eaLnBrk="1" hangingPunct="1"/>
            <a:r>
              <a:rPr lang="bg-BG" altLang="bg-BG" smtClean="0"/>
              <a:t>Химиопрофилактика</a:t>
            </a:r>
          </a:p>
          <a:p>
            <a:pPr eaLnBrk="1" hangingPunct="1"/>
            <a:r>
              <a:rPr lang="bg-BG" altLang="bg-BG" smtClean="0"/>
              <a:t>Ваксини,включени в имунизационния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   календар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bg-BG" sz="3200" b="0" smtClean="0"/>
              <a:t>Вирусни невроинфекции</a:t>
            </a:r>
            <a:br>
              <a:rPr lang="bg-BG" altLang="bg-BG" sz="3200" b="0" smtClean="0"/>
            </a:br>
            <a:r>
              <a:rPr lang="bg-BG" altLang="bg-BG" sz="3200" b="0" smtClean="0"/>
              <a:t>патогенеза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altLang="bg-BG" u="sng" smtClean="0"/>
              <a:t>Разпространение на вирусите в ЦНС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Вируси в ЦНС—възпалителен отговор—натрупват се сенсибилизирани</a:t>
            </a:r>
            <a:r>
              <a:rPr lang="en-US" altLang="bg-BG" smtClean="0"/>
              <a:t> Ly</a:t>
            </a:r>
            <a:r>
              <a:rPr lang="bg-BG" altLang="bg-BG" smtClean="0"/>
              <a:t>—освобождават инфламаторни цитокини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   </a:t>
            </a:r>
            <a:r>
              <a:rPr lang="en-US" altLang="bg-BG" smtClean="0"/>
              <a:t>TNF-</a:t>
            </a:r>
            <a:r>
              <a:rPr lang="el-GR" altLang="bg-BG" smtClean="0">
                <a:cs typeface="Arial" charset="0"/>
              </a:rPr>
              <a:t>α</a:t>
            </a:r>
            <a:r>
              <a:rPr lang="en-US" altLang="bg-BG" smtClean="0">
                <a:cs typeface="Arial" charset="0"/>
              </a:rPr>
              <a:t>,IL-8,IL-6,INF-</a:t>
            </a:r>
            <a:r>
              <a:rPr lang="el-GR" altLang="bg-BG" smtClean="0">
                <a:cs typeface="Arial" charset="0"/>
              </a:rPr>
              <a:t>γ</a:t>
            </a:r>
            <a:r>
              <a:rPr lang="en-US" altLang="bg-BG" smtClean="0">
                <a:cs typeface="Arial" charset="0"/>
              </a:rPr>
              <a:t>,IL-1</a:t>
            </a:r>
            <a:r>
              <a:rPr lang="el-GR" altLang="bg-BG" smtClean="0">
                <a:cs typeface="Arial" charset="0"/>
              </a:rPr>
              <a:t>β</a:t>
            </a:r>
            <a:r>
              <a:rPr lang="bg-BG" altLang="bg-BG" smtClean="0">
                <a:cs typeface="Arial" charset="0"/>
              </a:rPr>
              <a:t>—променена 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>
                <a:cs typeface="Arial" charset="0"/>
              </a:rPr>
              <a:t>   пропускливост на КЛБ—проникване на кръвни белтъци,вкл.</a:t>
            </a:r>
            <a:r>
              <a:rPr lang="en-US" altLang="bg-BG" smtClean="0">
                <a:cs typeface="Arial" charset="0"/>
              </a:rPr>
              <a:t>Ig </a:t>
            </a:r>
            <a:r>
              <a:rPr lang="bg-BG" altLang="bg-BG" smtClean="0">
                <a:cs typeface="Arial" charset="0"/>
              </a:rPr>
              <a:t>в ликвора—в ЦНС започва синтез на </a:t>
            </a:r>
            <a:r>
              <a:rPr lang="en-US" altLang="bg-BG" smtClean="0">
                <a:cs typeface="Arial" charset="0"/>
              </a:rPr>
              <a:t>IgG</a:t>
            </a:r>
            <a:endParaRPr lang="el-GR" altLang="bg-BG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bg-BG" sz="3200" b="0" smtClean="0"/>
              <a:t>Вирусни невроинфекции</a:t>
            </a:r>
            <a:br>
              <a:rPr lang="bg-BG" altLang="bg-BG" sz="3200" b="0" smtClean="0"/>
            </a:br>
            <a:r>
              <a:rPr lang="bg-BG" altLang="bg-BG" sz="3200" b="0" smtClean="0"/>
              <a:t>патогенеза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bg-BG" altLang="bg-BG" smtClean="0"/>
              <a:t>Съществува и </a:t>
            </a:r>
            <a:r>
              <a:rPr lang="bg-BG" altLang="bg-BG" u="sng" smtClean="0"/>
              <a:t>невронален </a:t>
            </a:r>
            <a:r>
              <a:rPr lang="bg-BG" altLang="bg-BG" smtClean="0"/>
              <a:t>начин на разпространение на вирусите, което   става по дължината на аксона.</a:t>
            </a:r>
          </a:p>
          <a:p>
            <a:pPr eaLnBrk="1" hangingPunct="1">
              <a:lnSpc>
                <a:spcPct val="80000"/>
              </a:lnSpc>
            </a:pPr>
            <a:r>
              <a:rPr lang="bg-BG" altLang="bg-BG" smtClean="0"/>
              <a:t>Патологични ефекти от проникналите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bg-BG" smtClean="0"/>
              <a:t>    вируси: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bg-BG" smtClean="0"/>
              <a:t>    1/ деструкция и фагоцитоза на неврони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bg-BG" smtClean="0"/>
              <a:t>    2/ демиелинизация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bg-BG" smtClean="0"/>
              <a:t>    3/ възпалителен оток с повишено интра-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bg-BG" smtClean="0"/>
              <a:t>        краниално налягане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bg-BG" smtClean="0"/>
              <a:t>    4/ съдови лезии в някои случаи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bg-BG" sz="3200" b="0" smtClean="0"/>
              <a:t>Вирусни невроинфекции</a:t>
            </a:r>
            <a:br>
              <a:rPr lang="bg-BG" altLang="bg-BG" sz="3200" b="0" smtClean="0"/>
            </a:br>
            <a:r>
              <a:rPr lang="bg-BG" altLang="bg-BG" sz="3200" b="0" smtClean="0"/>
              <a:t>патогенеза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bg-BG" smtClean="0"/>
              <a:t>За освобождаване на ЦНС от вируса зна-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bg-BG" smtClean="0"/>
              <a:t>чение има имунният отговор.Т-клетъчният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bg-BG" smtClean="0"/>
              <a:t>имунен отговор се явява по-важен от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bg-BG" smtClean="0"/>
              <a:t>В-клетъчния (образуване на антитела).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bg-BG" smtClean="0"/>
              <a:t>Неуспешен имунен отговор може да е ре-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bg-BG" smtClean="0"/>
              <a:t>зултат от имунологичен толеранс, имунен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bg-BG" smtClean="0"/>
              <a:t>дефект при болния или способност на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bg-BG" smtClean="0"/>
              <a:t>вируса да избегне имунната атака.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bg-BG" smtClean="0"/>
              <a:t>Понижен КМО-хронични инфекции (</a:t>
            </a:r>
            <a:r>
              <a:rPr lang="en-US" altLang="bg-BG" smtClean="0"/>
              <a:t>VZV,</a:t>
            </a:r>
            <a:r>
              <a:rPr lang="bg-BG" altLang="bg-BG" smtClean="0"/>
              <a:t>цитомегаловирус, аденовирус, морбилозен вирус).</a:t>
            </a:r>
          </a:p>
        </p:txBody>
      </p:sp>
      <p:sp>
        <p:nvSpPr>
          <p:cNvPr id="109572" name="Rectangle 4"/>
          <p:cNvSpPr>
            <a:spLocks noChangeArrowheads="1"/>
          </p:cNvSpPr>
          <p:nvPr/>
        </p:nvSpPr>
        <p:spPr bwMode="auto">
          <a:xfrm>
            <a:off x="3132138" y="3068638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bg-BG" altLang="bg-BG" b="1" u="sng">
                <a:solidFill>
                  <a:schemeClr val="tx2"/>
                </a:solidFill>
              </a:rPr>
              <a:t/>
            </a:r>
            <a:br>
              <a:rPr lang="bg-BG" altLang="bg-BG" b="1" u="sng">
                <a:solidFill>
                  <a:schemeClr val="tx2"/>
                </a:solidFill>
              </a:rPr>
            </a:br>
            <a:endParaRPr lang="bg-BG" altLang="bg-BG" b="1" u="sng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bg-BG" sz="3200" b="0" smtClean="0"/>
              <a:t>Вирусни невроинфекции -клинично протичане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bg-BG" altLang="bg-BG" b="1" u="sng" smtClean="0"/>
              <a:t>Ентеровирусни менингити</a:t>
            </a:r>
          </a:p>
          <a:p>
            <a:pPr algn="ctr" eaLnBrk="1" hangingPunct="1">
              <a:buFont typeface="Wingdings" pitchFamily="2" charset="2"/>
              <a:buNone/>
            </a:pPr>
            <a:endParaRPr lang="bg-BG" altLang="bg-BG" smtClean="0"/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Причиняват се най-често от Коксаки и 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ЕСНО вируси и са най-разпространените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с вирусна етиология,основни представи-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тели на първичините вирусни невроин –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altLang="bg-BG" smtClean="0"/>
              <a:t>фекции.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99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5F5F5F"/>
                </a:outerShdw>
              </a:effectLst>
            </a14:hiddenEffects>
          </a:ext>
        </a:extLst>
      </a:spPr>
      <a:bodyPr vert="horz" wrap="none" lIns="0" tIns="45720" rIns="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99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5F5F5F"/>
                </a:outerShdw>
              </a:effectLst>
            </a14:hiddenEffects>
          </a:ext>
        </a:extLst>
      </a:spPr>
      <a:bodyPr vert="horz" wrap="none" lIns="0" tIns="45720" rIns="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9184</TotalTime>
  <Words>2493</Words>
  <Application>Microsoft Office PowerPoint</Application>
  <PresentationFormat>On-screen Show (4:3)</PresentationFormat>
  <Paragraphs>373</Paragraphs>
  <Slides>56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56</vt:i4>
      </vt:variant>
    </vt:vector>
  </HeadingPairs>
  <TitlesOfParts>
    <vt:vector size="65" baseType="lpstr">
      <vt:lpstr>Arial Unicode MS</vt:lpstr>
      <vt:lpstr>Arial</vt:lpstr>
      <vt:lpstr>Arial Black</vt:lpstr>
      <vt:lpstr>Corbel</vt:lpstr>
      <vt:lpstr>Garamond</vt:lpstr>
      <vt:lpstr>Times New Roman</vt:lpstr>
      <vt:lpstr>Wingdings</vt:lpstr>
      <vt:lpstr>Default Design</vt:lpstr>
      <vt:lpstr>2_Edge</vt:lpstr>
      <vt:lpstr>PowerPoint Presentation</vt:lpstr>
      <vt:lpstr>Вирусни невроинфекции патогенеза</vt:lpstr>
      <vt:lpstr>Вирусни невроинфекции патогенеза</vt:lpstr>
      <vt:lpstr>Вирусни невроинфекции патогенеза</vt:lpstr>
      <vt:lpstr>Вирусни невроинфекции патогенеза</vt:lpstr>
      <vt:lpstr>Вирусни невроинфекции патогенеза</vt:lpstr>
      <vt:lpstr>Вирусни невроинфекции патогенеза</vt:lpstr>
      <vt:lpstr>Вирусни невроинфекции патогенеза</vt:lpstr>
      <vt:lpstr>Вирусни невроинфекции -клинично протичане</vt:lpstr>
      <vt:lpstr>Вирусни невроинфекции -клинично протичане</vt:lpstr>
      <vt:lpstr>Вирусни невроинфекции -клинично протичане</vt:lpstr>
      <vt:lpstr>Вирусни невроинфекции -клинично протичане</vt:lpstr>
      <vt:lpstr>Вирусни невроинфекции -клинично протичане</vt:lpstr>
      <vt:lpstr>Вирусни невроинфекции -клинично протичане</vt:lpstr>
      <vt:lpstr>Вирусни невроинфекции -клинично протичане</vt:lpstr>
      <vt:lpstr>Вирусни невроинфекции -клинично протичане</vt:lpstr>
      <vt:lpstr>Вирусни невроинфекции -клинично протичане</vt:lpstr>
      <vt:lpstr>Вирусни невроинфекции -клинично протичане</vt:lpstr>
      <vt:lpstr>Вирусни невроинфекции -клинично протичане</vt:lpstr>
      <vt:lpstr>Вирусни невроинфекции -клинично протичане</vt:lpstr>
      <vt:lpstr>Вирусни невроинфекции -клинично протичане Вторични серозни менингити и менингоенцефалити</vt:lpstr>
      <vt:lpstr>Вирусни невроинфекции -клинично протичане</vt:lpstr>
      <vt:lpstr>Вирусни невроинфекции -клинично протичане</vt:lpstr>
      <vt:lpstr>Вирусни невроинфекции -клинично протичане</vt:lpstr>
      <vt:lpstr>Вирусни невроинфекции -клинично протичане</vt:lpstr>
      <vt:lpstr>Вирусни невроинфекции -клинично протичане</vt:lpstr>
      <vt:lpstr>Herpes simplex-вирусен менингоенцефалит </vt:lpstr>
      <vt:lpstr>Herpes simplex-вирусен менингоенцефалит </vt:lpstr>
      <vt:lpstr>Herpes simplex-вирусен менингоенцефалит </vt:lpstr>
      <vt:lpstr>Herpes simplex-вирусен менингоенцефалит </vt:lpstr>
      <vt:lpstr>Herpes simplex-вирусен менингоенцефалит </vt:lpstr>
      <vt:lpstr>Herpes simplex-вирусен менингоенцефалит </vt:lpstr>
      <vt:lpstr>Herpes simplex-вирусен менингоенцефалит </vt:lpstr>
      <vt:lpstr>Herpes simplex-вирусен менингоенцефалит </vt:lpstr>
      <vt:lpstr>Herpes simplex-вирусен менингоенцефалит </vt:lpstr>
      <vt:lpstr>Herpes simplex-вирусен менингоенцефалит</vt:lpstr>
      <vt:lpstr>Herpes simplex-вирусен менингоенцефалит</vt:lpstr>
      <vt:lpstr>Herpes simplex-вирусен менингоенцефалит</vt:lpstr>
      <vt:lpstr>Herpes simplex-вирусен менингоенцефалит </vt:lpstr>
      <vt:lpstr>Herpes simplex-вирусен менингоенцефалит</vt:lpstr>
      <vt:lpstr>Herpes simplex-вирусен менингоенцефалит</vt:lpstr>
      <vt:lpstr>Вирусни невроинфекции -клинично протичане</vt:lpstr>
      <vt:lpstr>Вирусни невроинфекции -клинично протичане</vt:lpstr>
      <vt:lpstr>Диагноза клинична картина</vt:lpstr>
      <vt:lpstr>Диагноза специфични изследвания</vt:lpstr>
      <vt:lpstr>Диагноза рутинни параклинични изследвания</vt:lpstr>
      <vt:lpstr>Диагноза специфични изследвания</vt:lpstr>
      <vt:lpstr>Диагноза специфични изследвания</vt:lpstr>
      <vt:lpstr>Диагноза инструментални изследвания</vt:lpstr>
      <vt:lpstr>Диференциална диагноза</vt:lpstr>
      <vt:lpstr>Лечение бактериални невроинфекции</vt:lpstr>
      <vt:lpstr>Лечение бактериални невроинфекции</vt:lpstr>
      <vt:lpstr>Лечение бактериални невроинфекции</vt:lpstr>
      <vt:lpstr>Лечение вирусни невроинфекции</vt:lpstr>
      <vt:lpstr>Лечение</vt:lpstr>
      <vt:lpstr>профилактика</vt:lpstr>
    </vt:vector>
  </TitlesOfParts>
  <Company>Ok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Canev</dc:creator>
  <cp:lastModifiedBy>Tzanev-Home</cp:lastModifiedBy>
  <cp:revision>472</cp:revision>
  <dcterms:created xsi:type="dcterms:W3CDTF">2003-03-08T12:58:53Z</dcterms:created>
  <dcterms:modified xsi:type="dcterms:W3CDTF">2020-03-29T14:59:07Z</dcterms:modified>
</cp:coreProperties>
</file>