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0" r:id="rId1"/>
    <p:sldMasterId id="2147484023" r:id="rId2"/>
  </p:sldMasterIdLst>
  <p:notesMasterIdLst>
    <p:notesMasterId r:id="rId94"/>
  </p:notesMasterIdLst>
  <p:handoutMasterIdLst>
    <p:handoutMasterId r:id="rId95"/>
  </p:handoutMasterIdLst>
  <p:sldIdLst>
    <p:sldId id="418" r:id="rId3"/>
    <p:sldId id="420" r:id="rId4"/>
    <p:sldId id="421" r:id="rId5"/>
    <p:sldId id="422" r:id="rId6"/>
    <p:sldId id="423" r:id="rId7"/>
    <p:sldId id="424" r:id="rId8"/>
    <p:sldId id="425" r:id="rId9"/>
    <p:sldId id="426" r:id="rId10"/>
    <p:sldId id="427" r:id="rId11"/>
    <p:sldId id="428" r:id="rId12"/>
    <p:sldId id="429" r:id="rId13"/>
    <p:sldId id="430" r:id="rId14"/>
    <p:sldId id="431" r:id="rId15"/>
    <p:sldId id="432" r:id="rId16"/>
    <p:sldId id="433" r:id="rId17"/>
    <p:sldId id="434" r:id="rId18"/>
    <p:sldId id="435" r:id="rId19"/>
    <p:sldId id="436" r:id="rId20"/>
    <p:sldId id="437" r:id="rId21"/>
    <p:sldId id="438" r:id="rId22"/>
    <p:sldId id="439" r:id="rId23"/>
    <p:sldId id="440" r:id="rId24"/>
    <p:sldId id="441" r:id="rId25"/>
    <p:sldId id="442" r:id="rId26"/>
    <p:sldId id="443" r:id="rId27"/>
    <p:sldId id="444" r:id="rId28"/>
    <p:sldId id="445" r:id="rId29"/>
    <p:sldId id="446" r:id="rId30"/>
    <p:sldId id="447" r:id="rId31"/>
    <p:sldId id="448" r:id="rId32"/>
    <p:sldId id="449" r:id="rId33"/>
    <p:sldId id="450" r:id="rId34"/>
    <p:sldId id="451" r:id="rId35"/>
    <p:sldId id="452" r:id="rId36"/>
    <p:sldId id="453" r:id="rId37"/>
    <p:sldId id="454" r:id="rId38"/>
    <p:sldId id="455" r:id="rId39"/>
    <p:sldId id="456" r:id="rId40"/>
    <p:sldId id="457" r:id="rId41"/>
    <p:sldId id="458" r:id="rId42"/>
    <p:sldId id="459" r:id="rId43"/>
    <p:sldId id="460" r:id="rId44"/>
    <p:sldId id="461" r:id="rId45"/>
    <p:sldId id="462" r:id="rId46"/>
    <p:sldId id="463" r:id="rId47"/>
    <p:sldId id="464" r:id="rId48"/>
    <p:sldId id="465" r:id="rId49"/>
    <p:sldId id="466" r:id="rId50"/>
    <p:sldId id="467" r:id="rId51"/>
    <p:sldId id="468" r:id="rId52"/>
    <p:sldId id="469" r:id="rId53"/>
    <p:sldId id="470" r:id="rId54"/>
    <p:sldId id="471" r:id="rId55"/>
    <p:sldId id="472" r:id="rId56"/>
    <p:sldId id="473" r:id="rId57"/>
    <p:sldId id="474" r:id="rId58"/>
    <p:sldId id="475" r:id="rId59"/>
    <p:sldId id="476" r:id="rId60"/>
    <p:sldId id="477" r:id="rId61"/>
    <p:sldId id="478" r:id="rId62"/>
    <p:sldId id="479" r:id="rId63"/>
    <p:sldId id="480" r:id="rId64"/>
    <p:sldId id="481" r:id="rId65"/>
    <p:sldId id="482" r:id="rId66"/>
    <p:sldId id="483" r:id="rId67"/>
    <p:sldId id="484" r:id="rId68"/>
    <p:sldId id="485" r:id="rId69"/>
    <p:sldId id="486" r:id="rId70"/>
    <p:sldId id="487" r:id="rId71"/>
    <p:sldId id="488" r:id="rId72"/>
    <p:sldId id="489" r:id="rId73"/>
    <p:sldId id="490" r:id="rId74"/>
    <p:sldId id="491" r:id="rId75"/>
    <p:sldId id="492" r:id="rId76"/>
    <p:sldId id="493" r:id="rId77"/>
    <p:sldId id="494" r:id="rId78"/>
    <p:sldId id="495" r:id="rId79"/>
    <p:sldId id="496" r:id="rId80"/>
    <p:sldId id="497" r:id="rId81"/>
    <p:sldId id="498" r:id="rId82"/>
    <p:sldId id="499" r:id="rId83"/>
    <p:sldId id="500" r:id="rId84"/>
    <p:sldId id="501" r:id="rId85"/>
    <p:sldId id="502" r:id="rId86"/>
    <p:sldId id="503" r:id="rId87"/>
    <p:sldId id="504" r:id="rId88"/>
    <p:sldId id="505" r:id="rId89"/>
    <p:sldId id="506" r:id="rId90"/>
    <p:sldId id="507" r:id="rId91"/>
    <p:sldId id="508" r:id="rId92"/>
    <p:sldId id="509" r:id="rId93"/>
  </p:sldIdLst>
  <p:sldSz cx="9144000" cy="6858000" type="screen4x3"/>
  <p:notesSz cx="7099300" cy="10234613"/>
  <p:defaultTextStyle>
    <a:defPPr>
      <a:defRPr lang="bg-BG"/>
    </a:defPPr>
    <a:lvl1pPr algn="l" rtl="0" eaLnBrk="0" fontAlgn="base" hangingPunct="0">
      <a:spcBef>
        <a:spcPct val="0"/>
      </a:spcBef>
      <a:spcAft>
        <a:spcPct val="0"/>
      </a:spcAft>
      <a:defRPr kern="1200">
        <a:solidFill>
          <a:schemeClr val="tx1"/>
        </a:solidFill>
        <a:latin typeface="Arial Black" panose="020B0A040201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Black" panose="020B0A040201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Black" panose="020B0A040201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Black" panose="020B0A040201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Black" panose="020B0A040201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Black" panose="020B0A040201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Black" panose="020B0A040201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Black" panose="020B0A040201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Black" panose="020B0A040201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CCFF"/>
    <a:srgbClr val="EFFC70"/>
    <a:srgbClr val="99FF66"/>
    <a:srgbClr val="FF5050"/>
    <a:srgbClr val="FAE2EC"/>
    <a:srgbClr val="CCFF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62" autoAdjust="0"/>
    <p:restoredTop sz="94708" autoAdjust="0"/>
  </p:normalViewPr>
  <p:slideViewPr>
    <p:cSldViewPr snapToGrid="0">
      <p:cViewPr varScale="1">
        <p:scale>
          <a:sx n="105" d="100"/>
          <a:sy n="105" d="100"/>
        </p:scale>
        <p:origin x="930"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3" d="100"/>
          <a:sy n="73" d="100"/>
        </p:scale>
        <p:origin x="-4032" y="-11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handoutMaster" Target="handoutMasters/handoutMaster1.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80" Type="http://schemas.openxmlformats.org/officeDocument/2006/relationships/slide" Target="slides/slide78.xml"/><Relationship Id="rId85" Type="http://schemas.openxmlformats.org/officeDocument/2006/relationships/slide" Target="slides/slide83.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notesMaster" Target="notesMasters/notesMaster1.xml"/><Relationship Id="rId9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viewProps" Target="viewProp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defTabSz="990600" eaLnBrk="1" hangingPunct="1">
              <a:defRPr sz="1300">
                <a:latin typeface="Arial" charset="0"/>
                <a:cs typeface="+mn-cs"/>
              </a:defRPr>
            </a:lvl1pPr>
          </a:lstStyle>
          <a:p>
            <a:pPr>
              <a:defRPr/>
            </a:pPr>
            <a:endParaRPr lang="bg-BG" altLang="bg-BG"/>
          </a:p>
        </p:txBody>
      </p:sp>
      <p:sp>
        <p:nvSpPr>
          <p:cNvPr id="141315" name="Rectangle 3"/>
          <p:cNvSpPr>
            <a:spLocks noGrp="1" noChangeArrowheads="1"/>
          </p:cNvSpPr>
          <p:nvPr>
            <p:ph type="dt" sz="quarter" idx="1"/>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eaLnBrk="1" hangingPunct="1">
              <a:defRPr sz="1300">
                <a:latin typeface="Arial" charset="0"/>
                <a:cs typeface="+mn-cs"/>
              </a:defRPr>
            </a:lvl1pPr>
          </a:lstStyle>
          <a:p>
            <a:pPr>
              <a:defRPr/>
            </a:pPr>
            <a:endParaRPr lang="bg-BG" altLang="bg-BG"/>
          </a:p>
        </p:txBody>
      </p:sp>
      <p:sp>
        <p:nvSpPr>
          <p:cNvPr id="141316" name="Rectangle 4"/>
          <p:cNvSpPr>
            <a:spLocks noGrp="1" noChangeArrowheads="1"/>
          </p:cNvSpPr>
          <p:nvPr>
            <p:ph type="ftr" sz="quarter" idx="2"/>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defTabSz="990600" eaLnBrk="1" hangingPunct="1">
              <a:defRPr sz="1300">
                <a:latin typeface="Arial" charset="0"/>
                <a:cs typeface="+mn-cs"/>
              </a:defRPr>
            </a:lvl1pPr>
          </a:lstStyle>
          <a:p>
            <a:pPr>
              <a:defRPr/>
            </a:pPr>
            <a:endParaRPr lang="bg-BG" altLang="bg-BG"/>
          </a:p>
        </p:txBody>
      </p:sp>
      <p:sp>
        <p:nvSpPr>
          <p:cNvPr id="141317" name="Rectangle 5"/>
          <p:cNvSpPr>
            <a:spLocks noGrp="1" noChangeArrowheads="1"/>
          </p:cNvSpPr>
          <p:nvPr>
            <p:ph type="sldNum" sz="quarter" idx="3"/>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eaLnBrk="1" hangingPunct="1">
              <a:defRPr sz="1300">
                <a:latin typeface="Arial" panose="020B0604020202020204" pitchFamily="34" charset="0"/>
                <a:cs typeface="+mn-cs"/>
              </a:defRPr>
            </a:lvl1pPr>
          </a:lstStyle>
          <a:p>
            <a:pPr>
              <a:defRPr/>
            </a:pPr>
            <a:fld id="{FA99C722-40CE-4F8A-8266-6F14B1AB6F6E}" type="slidenum">
              <a:rPr lang="bg-BG" altLang="bg-BG"/>
              <a:pPr>
                <a:defRPr/>
              </a:pPr>
              <a:t>‹#›</a:t>
            </a:fld>
            <a:endParaRPr lang="bg-BG" altLang="bg-BG"/>
          </a:p>
        </p:txBody>
      </p:sp>
    </p:spTree>
    <p:extLst>
      <p:ext uri="{BB962C8B-B14F-4D97-AF65-F5344CB8AC3E}">
        <p14:creationId xmlns:p14="http://schemas.microsoft.com/office/powerpoint/2010/main" val="9616680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338"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defTabSz="990600" eaLnBrk="1" hangingPunct="1">
              <a:defRPr sz="1300">
                <a:latin typeface="Arial" charset="0"/>
                <a:cs typeface="+mn-cs"/>
              </a:defRPr>
            </a:lvl1pPr>
          </a:lstStyle>
          <a:p>
            <a:pPr>
              <a:defRPr/>
            </a:pPr>
            <a:endParaRPr lang="bg-BG" altLang="bg-BG"/>
          </a:p>
        </p:txBody>
      </p:sp>
      <p:sp>
        <p:nvSpPr>
          <p:cNvPr id="142339" name="Rectangle 3"/>
          <p:cNvSpPr>
            <a:spLocks noGrp="1" noChangeArrowheads="1"/>
          </p:cNvSpPr>
          <p:nvPr>
            <p:ph type="dt" idx="1"/>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eaLnBrk="1" hangingPunct="1">
              <a:defRPr sz="1300">
                <a:latin typeface="Arial" charset="0"/>
                <a:cs typeface="+mn-cs"/>
              </a:defRPr>
            </a:lvl1pPr>
          </a:lstStyle>
          <a:p>
            <a:pPr>
              <a:defRPr/>
            </a:pPr>
            <a:endParaRPr lang="bg-BG" altLang="bg-BG"/>
          </a:p>
        </p:txBody>
      </p:sp>
      <p:sp>
        <p:nvSpPr>
          <p:cNvPr id="4100"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2341" name="Rectangle 5"/>
          <p:cNvSpPr>
            <a:spLocks noGrp="1" noChangeArrowheads="1"/>
          </p:cNvSpPr>
          <p:nvPr>
            <p:ph type="body" sz="quarter" idx="3"/>
          </p:nvPr>
        </p:nvSpPr>
        <p:spPr bwMode="auto">
          <a:xfrm>
            <a:off x="709613" y="4860925"/>
            <a:ext cx="5680075"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bg-BG" altLang="bg-BG" noProof="0" smtClean="0"/>
              <a:t>Click to edit Master text styles</a:t>
            </a:r>
          </a:p>
          <a:p>
            <a:pPr lvl="1"/>
            <a:r>
              <a:rPr lang="bg-BG" altLang="bg-BG" noProof="0" smtClean="0"/>
              <a:t>Second level</a:t>
            </a:r>
          </a:p>
          <a:p>
            <a:pPr lvl="2"/>
            <a:r>
              <a:rPr lang="bg-BG" altLang="bg-BG" noProof="0" smtClean="0"/>
              <a:t>Third level</a:t>
            </a:r>
          </a:p>
          <a:p>
            <a:pPr lvl="3"/>
            <a:r>
              <a:rPr lang="bg-BG" altLang="bg-BG" noProof="0" smtClean="0"/>
              <a:t>Fourth level</a:t>
            </a:r>
          </a:p>
          <a:p>
            <a:pPr lvl="4"/>
            <a:r>
              <a:rPr lang="bg-BG" altLang="bg-BG" noProof="0" smtClean="0"/>
              <a:t>Fifth level</a:t>
            </a:r>
          </a:p>
        </p:txBody>
      </p:sp>
      <p:sp>
        <p:nvSpPr>
          <p:cNvPr id="142342" name="Rectangle 6"/>
          <p:cNvSpPr>
            <a:spLocks noGrp="1" noChangeArrowheads="1"/>
          </p:cNvSpPr>
          <p:nvPr>
            <p:ph type="ftr" sz="quarter" idx="4"/>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defTabSz="990600" eaLnBrk="1" hangingPunct="1">
              <a:defRPr sz="1300">
                <a:latin typeface="Arial" charset="0"/>
                <a:cs typeface="+mn-cs"/>
              </a:defRPr>
            </a:lvl1pPr>
          </a:lstStyle>
          <a:p>
            <a:pPr>
              <a:defRPr/>
            </a:pPr>
            <a:endParaRPr lang="bg-BG" altLang="bg-BG"/>
          </a:p>
        </p:txBody>
      </p:sp>
      <p:sp>
        <p:nvSpPr>
          <p:cNvPr id="142343" name="Rectangle 7"/>
          <p:cNvSpPr>
            <a:spLocks noGrp="1" noChangeArrowheads="1"/>
          </p:cNvSpPr>
          <p:nvPr>
            <p:ph type="sldNum" sz="quarter" idx="5"/>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eaLnBrk="1" hangingPunct="1">
              <a:defRPr sz="1300">
                <a:latin typeface="Arial" panose="020B0604020202020204" pitchFamily="34" charset="0"/>
                <a:cs typeface="+mn-cs"/>
              </a:defRPr>
            </a:lvl1pPr>
          </a:lstStyle>
          <a:p>
            <a:pPr>
              <a:defRPr/>
            </a:pPr>
            <a:fld id="{8E410D28-5B60-4FE7-BAE5-C4ADB6AB32B3}" type="slidenum">
              <a:rPr lang="bg-BG" altLang="bg-BG"/>
              <a:pPr>
                <a:defRPr/>
              </a:pPr>
              <a:t>‹#›</a:t>
            </a:fld>
            <a:endParaRPr lang="bg-BG" altLang="bg-BG"/>
          </a:p>
        </p:txBody>
      </p:sp>
    </p:spTree>
    <p:extLst>
      <p:ext uri="{BB962C8B-B14F-4D97-AF65-F5344CB8AC3E}">
        <p14:creationId xmlns:p14="http://schemas.microsoft.com/office/powerpoint/2010/main" val="24139156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048" tIns="49524" rIns="99048" bIns="49524" anchor="b"/>
          <a:lstStyle>
            <a:lvl1pPr defTabSz="990600">
              <a:defRPr>
                <a:solidFill>
                  <a:schemeClr val="tx1"/>
                </a:solidFill>
                <a:latin typeface="Arial Black" panose="020B0A04020102020204" pitchFamily="34" charset="0"/>
                <a:cs typeface="Arial" panose="020B0604020202020204" pitchFamily="34" charset="0"/>
              </a:defRPr>
            </a:lvl1pPr>
            <a:lvl2pPr marL="742950" indent="-285750" defTabSz="990600">
              <a:defRPr>
                <a:solidFill>
                  <a:schemeClr val="tx1"/>
                </a:solidFill>
                <a:latin typeface="Arial Black" panose="020B0A04020102020204" pitchFamily="34" charset="0"/>
                <a:cs typeface="Arial" panose="020B0604020202020204" pitchFamily="34" charset="0"/>
              </a:defRPr>
            </a:lvl2pPr>
            <a:lvl3pPr marL="1143000" indent="-228600" defTabSz="990600">
              <a:defRPr>
                <a:solidFill>
                  <a:schemeClr val="tx1"/>
                </a:solidFill>
                <a:latin typeface="Arial Black" panose="020B0A04020102020204" pitchFamily="34" charset="0"/>
                <a:cs typeface="Arial" panose="020B0604020202020204" pitchFamily="34" charset="0"/>
              </a:defRPr>
            </a:lvl3pPr>
            <a:lvl4pPr marL="1600200" indent="-228600" defTabSz="990600">
              <a:defRPr>
                <a:solidFill>
                  <a:schemeClr val="tx1"/>
                </a:solidFill>
                <a:latin typeface="Arial Black" panose="020B0A04020102020204" pitchFamily="34" charset="0"/>
                <a:cs typeface="Arial" panose="020B0604020202020204" pitchFamily="34" charset="0"/>
              </a:defRPr>
            </a:lvl4pPr>
            <a:lvl5pPr marL="2057400" indent="-228600" defTabSz="990600">
              <a:defRPr>
                <a:solidFill>
                  <a:schemeClr val="tx1"/>
                </a:solidFill>
                <a:latin typeface="Arial Black" panose="020B0A04020102020204" pitchFamily="34" charset="0"/>
                <a:cs typeface="Arial" panose="020B0604020202020204" pitchFamily="34" charset="0"/>
              </a:defRPr>
            </a:lvl5pPr>
            <a:lvl6pPr marL="25146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6pPr>
            <a:lvl7pPr marL="29718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7pPr>
            <a:lvl8pPr marL="34290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8pPr>
            <a:lvl9pPr marL="38862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9pPr>
          </a:lstStyle>
          <a:p>
            <a:pPr algn="r" eaLnBrk="1" hangingPunct="1"/>
            <a:fld id="{9D97A1E8-CF6E-4D65-84FB-05332DF6D4A5}" type="slidenum">
              <a:rPr lang="bg-BG" altLang="bg-BG" sz="1300">
                <a:latin typeface="Arial" panose="020B0604020202020204" pitchFamily="34" charset="0"/>
              </a:rPr>
              <a:pPr algn="r" eaLnBrk="1" hangingPunct="1"/>
              <a:t>1</a:t>
            </a:fld>
            <a:endParaRPr lang="bg-BG" altLang="bg-BG" sz="1300">
              <a:latin typeface="Arial" panose="020B0604020202020204" pitchFamily="34" charset="0"/>
            </a:endParaRPr>
          </a:p>
        </p:txBody>
      </p:sp>
      <p:sp>
        <p:nvSpPr>
          <p:cNvPr id="7171" name="Rectangle 2"/>
          <p:cNvSpPr>
            <a:spLocks noGrp="1" noRot="1" noChangeAspect="1" noChangeArrowheads="1" noTextEdit="1"/>
          </p:cNvSpPr>
          <p:nvPr>
            <p:ph type="sldImg"/>
          </p:nvPr>
        </p:nvSpPr>
        <p:spPr>
          <a:xfrm>
            <a:off x="992188" y="768350"/>
            <a:ext cx="5114925" cy="3836988"/>
          </a:xfrm>
          <a:ln/>
        </p:spPr>
      </p:sp>
      <p:sp>
        <p:nvSpPr>
          <p:cNvPr id="7172" name="Rectangle 3"/>
          <p:cNvSpPr>
            <a:spLocks noGrp="1" noChangeArrowheads="1"/>
          </p:cNvSpPr>
          <p:nvPr>
            <p:ph type="body" idx="1"/>
          </p:nvPr>
        </p:nvSpPr>
        <p:spPr>
          <a:noFill/>
        </p:spPr>
        <p:txBody>
          <a:bodyPr/>
          <a:lstStyle/>
          <a:p>
            <a:pPr eaLnBrk="1" hangingPunct="1"/>
            <a:endParaRPr lang="bg-BG" altLang="bg-BG" smtClean="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3191FD70-AC6E-4613-BBDB-AC047553FEE2}" type="datetimeFigureOut">
              <a:rPr lang="en-US" altLang="en-US"/>
              <a:pPr>
                <a:defRPr/>
              </a:pPr>
              <a:t>3/29/2020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3D85AAE-8EEF-4C9F-934B-EAB865FBD428}" type="slidenum">
              <a:rPr lang="en-US" altLang="en-US"/>
              <a:pPr>
                <a:defRPr/>
              </a:pPr>
              <a:t>‹#›</a:t>
            </a:fld>
            <a:endParaRPr lang="en-US" altLang="en-US"/>
          </a:p>
        </p:txBody>
      </p:sp>
    </p:spTree>
    <p:extLst>
      <p:ext uri="{BB962C8B-B14F-4D97-AF65-F5344CB8AC3E}">
        <p14:creationId xmlns:p14="http://schemas.microsoft.com/office/powerpoint/2010/main" val="2002535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76B05BF-9558-4E4E-AB3A-C694E89691FA}" type="datetimeFigureOut">
              <a:rPr lang="en-US" altLang="en-US"/>
              <a:pPr>
                <a:defRPr/>
              </a:pPr>
              <a:t>3/29/2020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1CADD3F-BFBC-43DC-9FDB-73AE6D2E8E86}" type="slidenum">
              <a:rPr lang="en-US" altLang="en-US"/>
              <a:pPr>
                <a:defRPr/>
              </a:pPr>
              <a:t>‹#›</a:t>
            </a:fld>
            <a:endParaRPr lang="en-US" altLang="en-US"/>
          </a:p>
        </p:txBody>
      </p:sp>
    </p:spTree>
    <p:extLst>
      <p:ext uri="{BB962C8B-B14F-4D97-AF65-F5344CB8AC3E}">
        <p14:creationId xmlns:p14="http://schemas.microsoft.com/office/powerpoint/2010/main" val="3786784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B13AA10C-F615-487B-8268-AD8756675251}" type="datetimeFigureOut">
              <a:rPr lang="en-US" altLang="en-US"/>
              <a:pPr>
                <a:defRPr/>
              </a:pPr>
              <a:t>3/29/2020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FDD0FAD-1C47-413B-BC85-82B6C52E24CF}" type="slidenum">
              <a:rPr lang="en-US" altLang="en-US"/>
              <a:pPr>
                <a:defRPr/>
              </a:pPr>
              <a:t>‹#›</a:t>
            </a:fld>
            <a:endParaRPr lang="en-US" altLang="en-US"/>
          </a:p>
        </p:txBody>
      </p:sp>
    </p:spTree>
    <p:extLst>
      <p:ext uri="{BB962C8B-B14F-4D97-AF65-F5344CB8AC3E}">
        <p14:creationId xmlns:p14="http://schemas.microsoft.com/office/powerpoint/2010/main" val="3624838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bg-BG"/>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bg-BG"/>
          </a:p>
        </p:txBody>
      </p:sp>
      <p:sp>
        <p:nvSpPr>
          <p:cNvPr id="113666" name="Rectangle 2"/>
          <p:cNvSpPr>
            <a:spLocks noGrp="1" noChangeArrowheads="1"/>
          </p:cNvSpPr>
          <p:nvPr>
            <p:ph type="ctrTitle"/>
          </p:nvPr>
        </p:nvSpPr>
        <p:spPr>
          <a:xfrm>
            <a:off x="914400" y="1524000"/>
            <a:ext cx="7623175" cy="1752600"/>
          </a:xfrm>
        </p:spPr>
        <p:txBody>
          <a:bodyPr/>
          <a:lstStyle>
            <a:lvl1pPr>
              <a:defRPr sz="5000"/>
            </a:lvl1pPr>
          </a:lstStyle>
          <a:p>
            <a:pPr lvl="0"/>
            <a:r>
              <a:rPr lang="bg-BG" altLang="en-US" noProof="0" smtClean="0"/>
              <a:t>Click to edit Master title style</a:t>
            </a:r>
          </a:p>
        </p:txBody>
      </p:sp>
      <p:sp>
        <p:nvSpPr>
          <p:cNvPr id="113667"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pPr lvl="0"/>
            <a:r>
              <a:rPr lang="bg-BG" altLang="en-US" noProof="0" smtClean="0"/>
              <a:t>Click to edit Master subtitle style</a:t>
            </a:r>
          </a:p>
        </p:txBody>
      </p:sp>
      <p:sp>
        <p:nvSpPr>
          <p:cNvPr id="6" name="Rectangle 4"/>
          <p:cNvSpPr>
            <a:spLocks noGrp="1" noChangeArrowheads="1"/>
          </p:cNvSpPr>
          <p:nvPr>
            <p:ph type="dt" sz="half" idx="10"/>
          </p:nvPr>
        </p:nvSpPr>
        <p:spPr/>
        <p:txBody>
          <a:bodyPr/>
          <a:lstStyle>
            <a:lvl1pPr>
              <a:defRPr/>
            </a:lvl1pPr>
          </a:lstStyle>
          <a:p>
            <a:pPr>
              <a:defRPr/>
            </a:pPr>
            <a:endParaRPr lang="bg-BG" altLang="en-US"/>
          </a:p>
        </p:txBody>
      </p:sp>
      <p:sp>
        <p:nvSpPr>
          <p:cNvPr id="7" name="Rectangle 5"/>
          <p:cNvSpPr>
            <a:spLocks noGrp="1" noChangeArrowheads="1"/>
          </p:cNvSpPr>
          <p:nvPr>
            <p:ph type="ftr" sz="quarter" idx="11"/>
          </p:nvPr>
        </p:nvSpPr>
        <p:spPr/>
        <p:txBody>
          <a:bodyPr/>
          <a:lstStyle>
            <a:lvl1pPr>
              <a:defRPr/>
            </a:lvl1pPr>
          </a:lstStyle>
          <a:p>
            <a:pPr>
              <a:defRPr/>
            </a:pPr>
            <a:endParaRPr lang="bg-BG" altLang="en-US"/>
          </a:p>
        </p:txBody>
      </p:sp>
      <p:sp>
        <p:nvSpPr>
          <p:cNvPr id="8" name="Rectangle 6"/>
          <p:cNvSpPr>
            <a:spLocks noGrp="1" noChangeArrowheads="1"/>
          </p:cNvSpPr>
          <p:nvPr>
            <p:ph type="sldNum" sz="quarter" idx="12"/>
          </p:nvPr>
        </p:nvSpPr>
        <p:spPr/>
        <p:txBody>
          <a:bodyPr/>
          <a:lstStyle>
            <a:lvl1pPr>
              <a:defRPr/>
            </a:lvl1pPr>
          </a:lstStyle>
          <a:p>
            <a:pPr>
              <a:defRPr/>
            </a:pPr>
            <a:fld id="{D16B4CBD-D7E6-4BEB-9DF2-639065E7A3F8}" type="slidenum">
              <a:rPr lang="bg-BG" altLang="en-US"/>
              <a:pPr>
                <a:defRPr/>
              </a:pPr>
              <a:t>‹#›</a:t>
            </a:fld>
            <a:endParaRPr lang="bg-BG" altLang="en-US"/>
          </a:p>
        </p:txBody>
      </p:sp>
    </p:spTree>
    <p:extLst>
      <p:ext uri="{BB962C8B-B14F-4D97-AF65-F5344CB8AC3E}">
        <p14:creationId xmlns:p14="http://schemas.microsoft.com/office/powerpoint/2010/main" val="4288832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11F4CFB7-5897-420E-8359-2B3AD50997D9}" type="datetimeFigureOut">
              <a:rPr lang="en-US" altLang="en-US"/>
              <a:pPr>
                <a:defRPr/>
              </a:pPr>
              <a:t>3/29/2020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DADFB53-1AD7-4F0A-A761-57801D23F7E3}" type="slidenum">
              <a:rPr lang="en-US" altLang="en-US"/>
              <a:pPr>
                <a:defRPr/>
              </a:pPr>
              <a:t>‹#›</a:t>
            </a:fld>
            <a:endParaRPr lang="en-US" altLang="en-US"/>
          </a:p>
        </p:txBody>
      </p:sp>
    </p:spTree>
    <p:extLst>
      <p:ext uri="{BB962C8B-B14F-4D97-AF65-F5344CB8AC3E}">
        <p14:creationId xmlns:p14="http://schemas.microsoft.com/office/powerpoint/2010/main" val="93825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FA71C3A0-9BB9-4758-AC70-E5AAA7567E94}" type="datetimeFigureOut">
              <a:rPr lang="en-US" altLang="en-US"/>
              <a:pPr>
                <a:defRPr/>
              </a:pPr>
              <a:t>3/29/2020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D010C58-8371-49C3-91F1-DB9BA8FE14AC}" type="slidenum">
              <a:rPr lang="en-US" altLang="en-US"/>
              <a:pPr>
                <a:defRPr/>
              </a:pPr>
              <a:t>‹#›</a:t>
            </a:fld>
            <a:endParaRPr lang="en-US" altLang="en-US"/>
          </a:p>
        </p:txBody>
      </p:sp>
    </p:spTree>
    <p:extLst>
      <p:ext uri="{BB962C8B-B14F-4D97-AF65-F5344CB8AC3E}">
        <p14:creationId xmlns:p14="http://schemas.microsoft.com/office/powerpoint/2010/main" val="2461448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45BCD252-1D31-4832-A3C2-B906504740FC}" type="datetimeFigureOut">
              <a:rPr lang="en-US" altLang="en-US"/>
              <a:pPr>
                <a:defRPr/>
              </a:pPr>
              <a:t>3/29/2020</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B205E62-D273-4A15-9590-1EA0ABA2128D}" type="slidenum">
              <a:rPr lang="en-US" altLang="en-US"/>
              <a:pPr>
                <a:defRPr/>
              </a:pPr>
              <a:t>‹#›</a:t>
            </a:fld>
            <a:endParaRPr lang="en-US" altLang="en-US"/>
          </a:p>
        </p:txBody>
      </p:sp>
    </p:spTree>
    <p:extLst>
      <p:ext uri="{BB962C8B-B14F-4D97-AF65-F5344CB8AC3E}">
        <p14:creationId xmlns:p14="http://schemas.microsoft.com/office/powerpoint/2010/main" val="151363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9696E96B-FF83-4676-B61D-C191E3D16AD6}" type="datetimeFigureOut">
              <a:rPr lang="en-US" altLang="en-US"/>
              <a:pPr>
                <a:defRPr/>
              </a:pPr>
              <a:t>3/29/2020</a:t>
            </a:fld>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58AD0FC-DBA9-44DF-8B33-8A5E3BF184F7}" type="slidenum">
              <a:rPr lang="en-US" altLang="en-US"/>
              <a:pPr>
                <a:defRPr/>
              </a:pPr>
              <a:t>‹#›</a:t>
            </a:fld>
            <a:endParaRPr lang="en-US" altLang="en-US"/>
          </a:p>
        </p:txBody>
      </p:sp>
    </p:spTree>
    <p:extLst>
      <p:ext uri="{BB962C8B-B14F-4D97-AF65-F5344CB8AC3E}">
        <p14:creationId xmlns:p14="http://schemas.microsoft.com/office/powerpoint/2010/main" val="40004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8F1D0B4F-E378-4072-AB38-8BA26406DE6B}" type="datetimeFigureOut">
              <a:rPr lang="en-US" altLang="en-US"/>
              <a:pPr>
                <a:defRPr/>
              </a:pPr>
              <a:t>3/29/2020</a:t>
            </a:fld>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4368F6A3-DEEC-42D7-823C-5CD3C5F6478E}" type="slidenum">
              <a:rPr lang="en-US" altLang="en-US"/>
              <a:pPr>
                <a:defRPr/>
              </a:pPr>
              <a:t>‹#›</a:t>
            </a:fld>
            <a:endParaRPr lang="en-US" altLang="en-US"/>
          </a:p>
        </p:txBody>
      </p:sp>
    </p:spTree>
    <p:extLst>
      <p:ext uri="{BB962C8B-B14F-4D97-AF65-F5344CB8AC3E}">
        <p14:creationId xmlns:p14="http://schemas.microsoft.com/office/powerpoint/2010/main" val="2957683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4A86AF2-C6FF-4794-B4D4-39F754F2C729}" type="datetimeFigureOut">
              <a:rPr lang="en-US" altLang="en-US"/>
              <a:pPr>
                <a:defRPr/>
              </a:pPr>
              <a:t>3/29/2020</a:t>
            </a:fld>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04E39D05-1CAB-41C0-918B-86758F29A236}" type="slidenum">
              <a:rPr lang="en-US" altLang="en-US"/>
              <a:pPr>
                <a:defRPr/>
              </a:pPr>
              <a:t>‹#›</a:t>
            </a:fld>
            <a:endParaRPr lang="en-US" altLang="en-US"/>
          </a:p>
        </p:txBody>
      </p:sp>
    </p:spTree>
    <p:extLst>
      <p:ext uri="{BB962C8B-B14F-4D97-AF65-F5344CB8AC3E}">
        <p14:creationId xmlns:p14="http://schemas.microsoft.com/office/powerpoint/2010/main" val="4140384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2F86938-A73A-4E10-89E9-41ACFB9B29B8}" type="datetimeFigureOut">
              <a:rPr lang="en-US" altLang="en-US"/>
              <a:pPr>
                <a:defRPr/>
              </a:pPr>
              <a:t>3/29/2020</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016D48C-1354-467C-B88B-03FC20C8C23D}" type="slidenum">
              <a:rPr lang="en-US" altLang="en-US"/>
              <a:pPr>
                <a:defRPr/>
              </a:pPr>
              <a:t>‹#›</a:t>
            </a:fld>
            <a:endParaRPr lang="en-US" altLang="en-US"/>
          </a:p>
        </p:txBody>
      </p:sp>
    </p:spTree>
    <p:extLst>
      <p:ext uri="{BB962C8B-B14F-4D97-AF65-F5344CB8AC3E}">
        <p14:creationId xmlns:p14="http://schemas.microsoft.com/office/powerpoint/2010/main" val="3011544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0A0E475-5367-4FE6-B966-17D18F501EF0}" type="datetimeFigureOut">
              <a:rPr lang="en-US" altLang="en-US"/>
              <a:pPr>
                <a:defRPr/>
              </a:pPr>
              <a:t>3/29/2020</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E1486C1-207B-4900-8635-A3A4C2962D81}" type="slidenum">
              <a:rPr lang="en-US" altLang="en-US"/>
              <a:pPr>
                <a:defRPr/>
              </a:pPr>
              <a:t>‹#›</a:t>
            </a:fld>
            <a:endParaRPr lang="en-US" altLang="en-US"/>
          </a:p>
        </p:txBody>
      </p:sp>
    </p:spTree>
    <p:extLst>
      <p:ext uri="{BB962C8B-B14F-4D97-AF65-F5344CB8AC3E}">
        <p14:creationId xmlns:p14="http://schemas.microsoft.com/office/powerpoint/2010/main" val="3340142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789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mn-lt"/>
                <a:cs typeface="+mn-cs"/>
              </a:defRPr>
            </a:lvl1pPr>
          </a:lstStyle>
          <a:p>
            <a:pPr>
              <a:defRPr/>
            </a:pPr>
            <a:fld id="{E3A021D8-ADD9-47FB-AA37-584BF956E908}" type="datetimeFigureOut">
              <a:rPr lang="en-US" altLang="en-US"/>
              <a:pPr>
                <a:defRPr/>
              </a:pPr>
              <a:t>3/29/2020</a:t>
            </a:fld>
            <a:endParaRPr lang="en-US" altLang="en-US"/>
          </a:p>
        </p:txBody>
      </p:sp>
      <p:sp>
        <p:nvSpPr>
          <p:cNvPr id="3789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cs typeface="+mn-cs"/>
              </a:defRPr>
            </a:lvl1pPr>
          </a:lstStyle>
          <a:p>
            <a:pPr>
              <a:defRPr/>
            </a:pPr>
            <a:endParaRPr lang="en-US" altLang="en-US"/>
          </a:p>
        </p:txBody>
      </p:sp>
      <p:sp>
        <p:nvSpPr>
          <p:cNvPr id="3789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mn-lt"/>
                <a:cs typeface="+mn-cs"/>
              </a:defRPr>
            </a:lvl1pPr>
          </a:lstStyle>
          <a:p>
            <a:pPr>
              <a:defRPr/>
            </a:pPr>
            <a:fld id="{A927DE59-0333-42F7-91BA-CDA51B90435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089" r:id="rId1"/>
    <p:sldLayoutId id="2147484090" r:id="rId2"/>
    <p:sldLayoutId id="2147484091" r:id="rId3"/>
    <p:sldLayoutId id="2147484092" r:id="rId4"/>
    <p:sldLayoutId id="2147484093" r:id="rId5"/>
    <p:sldLayoutId id="2147484094" r:id="rId6"/>
    <p:sldLayoutId id="2147484095" r:id="rId7"/>
    <p:sldLayoutId id="2147484096" r:id="rId8"/>
    <p:sldLayoutId id="2147484097" r:id="rId9"/>
    <p:sldLayoutId id="2147484098" r:id="rId10"/>
    <p:sldLayoutId id="214748409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bg-BG" altLang="en-US" smtClean="0"/>
              <a:t>Click to edit Master title style</a:t>
            </a:r>
          </a:p>
        </p:txBody>
      </p:sp>
      <p:sp>
        <p:nvSpPr>
          <p:cNvPr id="2051"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bg-BG" altLang="en-US" smtClean="0"/>
              <a:t>Click to edit Master text styles</a:t>
            </a:r>
          </a:p>
          <a:p>
            <a:pPr lvl="1"/>
            <a:r>
              <a:rPr lang="bg-BG" altLang="en-US" smtClean="0"/>
              <a:t>Second level</a:t>
            </a:r>
          </a:p>
          <a:p>
            <a:pPr lvl="2"/>
            <a:r>
              <a:rPr lang="bg-BG" altLang="en-US" smtClean="0"/>
              <a:t>Third level</a:t>
            </a:r>
          </a:p>
          <a:p>
            <a:pPr lvl="3"/>
            <a:r>
              <a:rPr lang="bg-BG" altLang="en-US" smtClean="0"/>
              <a:t>Fourth level</a:t>
            </a:r>
          </a:p>
          <a:p>
            <a:pPr lvl="4"/>
            <a:r>
              <a:rPr lang="bg-BG" altLang="en-US" smtClean="0"/>
              <a:t>Fifth level</a:t>
            </a:r>
          </a:p>
        </p:txBody>
      </p:sp>
      <p:sp>
        <p:nvSpPr>
          <p:cNvPr id="11" name="Rectangle 4"/>
          <p:cNvSpPr>
            <a:spLocks noGrp="1" noChangeArrowheads="1"/>
          </p:cNvSpPr>
          <p:nvPr>
            <p:ph type="dt" sz="half" idx="2"/>
          </p:nvPr>
        </p:nvSpPr>
        <p:spPr bwMode="auto">
          <a:xfrm>
            <a:off x="457200" y="6243638"/>
            <a:ext cx="2133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mj-lt"/>
                <a:cs typeface="+mn-cs"/>
              </a:defRPr>
            </a:lvl1pPr>
          </a:lstStyle>
          <a:p>
            <a:pPr>
              <a:defRPr/>
            </a:pPr>
            <a:endParaRPr lang="bg-BG" altLang="en-US"/>
          </a:p>
        </p:txBody>
      </p:sp>
      <p:sp>
        <p:nvSpPr>
          <p:cNvPr id="12" name="Rectangle 5"/>
          <p:cNvSpPr>
            <a:spLocks noGrp="1" noChangeArrowheads="1"/>
          </p:cNvSpPr>
          <p:nvPr>
            <p:ph type="ftr" sz="quarter" idx="3"/>
          </p:nvPr>
        </p:nvSpPr>
        <p:spPr bwMode="auto">
          <a:xfrm>
            <a:off x="3124200" y="6243638"/>
            <a:ext cx="2895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mj-lt"/>
                <a:cs typeface="+mn-cs"/>
              </a:defRPr>
            </a:lvl1pPr>
          </a:lstStyle>
          <a:p>
            <a:pPr>
              <a:defRPr/>
            </a:pPr>
            <a:endParaRPr lang="bg-BG" altLang="en-US"/>
          </a:p>
        </p:txBody>
      </p:sp>
      <p:sp>
        <p:nvSpPr>
          <p:cNvPr id="13" name="Rectangle 6"/>
          <p:cNvSpPr>
            <a:spLocks noGrp="1" noChangeArrowheads="1"/>
          </p:cNvSpPr>
          <p:nvPr>
            <p:ph type="sldNum" sz="quarter" idx="4"/>
          </p:nvPr>
        </p:nvSpPr>
        <p:spPr bwMode="auto">
          <a:xfrm>
            <a:off x="6553200" y="6243638"/>
            <a:ext cx="2133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Garamond" panose="02020404030301010803" pitchFamily="18" charset="0"/>
                <a:cs typeface="+mn-cs"/>
              </a:defRPr>
            </a:lvl1pPr>
          </a:lstStyle>
          <a:p>
            <a:pPr>
              <a:defRPr/>
            </a:pPr>
            <a:fld id="{417D9679-1AFE-4839-AE6B-975E7CEDD4B0}" type="slidenum">
              <a:rPr lang="bg-BG" altLang="en-US"/>
              <a:pPr>
                <a:defRPr/>
              </a:pPr>
              <a:t>‹#›</a:t>
            </a:fld>
            <a:endParaRPr lang="bg-BG" altLang="en-US"/>
          </a:p>
        </p:txBody>
      </p:sp>
    </p:spTree>
  </p:cSld>
  <p:clrMap bg1="lt1" tx1="dk1" bg2="lt2" tx2="dk2" accent1="accent1" accent2="accent2" accent3="accent3" accent4="accent4" accent5="accent5" accent6="accent6" hlink="hlink" folHlink="folHlink"/>
  <p:sldLayoutIdLst>
    <p:sldLayoutId id="2147484100" r:id="rId1"/>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146" name="Line 5"/>
          <p:cNvSpPr>
            <a:spLocks noChangeShapeType="1"/>
          </p:cNvSpPr>
          <p:nvPr/>
        </p:nvSpPr>
        <p:spPr bwMode="auto">
          <a:xfrm>
            <a:off x="2581275" y="901700"/>
            <a:ext cx="4813300" cy="0"/>
          </a:xfrm>
          <a:prstGeom prst="line">
            <a:avLst/>
          </a:prstGeom>
          <a:noFill/>
          <a:ln w="15875" cmpd="thickThin">
            <a:solidFill>
              <a:srgbClr val="000000"/>
            </a:solidFill>
            <a:round/>
            <a:headEnd/>
            <a:tailEnd/>
          </a:ln>
          <a:extLst>
            <a:ext uri="{909E8E84-426E-40DD-AFC4-6F175D3DCCD1}">
              <a14:hiddenFill xmlns:a14="http://schemas.microsoft.com/office/drawing/2010/main">
                <a:noFill/>
              </a14:hiddenFill>
            </a:ext>
          </a:extLst>
        </p:spPr>
        <p:txBody>
          <a:bodyPr/>
          <a:lstStyle/>
          <a:p>
            <a:endParaRPr lang="bg-BG"/>
          </a:p>
        </p:txBody>
      </p:sp>
      <p:graphicFrame>
        <p:nvGraphicFramePr>
          <p:cNvPr id="6147" name="Object 6"/>
          <p:cNvGraphicFramePr>
            <a:graphicFrameLocks noChangeAspect="1"/>
          </p:cNvGraphicFramePr>
          <p:nvPr/>
        </p:nvGraphicFramePr>
        <p:xfrm>
          <a:off x="527050" y="350838"/>
          <a:ext cx="862013" cy="882650"/>
        </p:xfrm>
        <a:graphic>
          <a:graphicData uri="http://schemas.openxmlformats.org/presentationml/2006/ole">
            <mc:AlternateContent xmlns:mc="http://schemas.openxmlformats.org/markup-compatibility/2006">
              <mc:Choice xmlns:v="urn:schemas-microsoft-com:vml" Requires="v">
                <p:oleObj spid="_x0000_s6162" r:id="rId4" imgW="4785480" imgH="4894560" progId="">
                  <p:embed/>
                </p:oleObj>
              </mc:Choice>
              <mc:Fallback>
                <p:oleObj r:id="rId4" imgW="4785480" imgH="4894560" progId="">
                  <p:embed/>
                  <p:pic>
                    <p:nvPicPr>
                      <p:cNvPr id="0" name="Picture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7050" y="350838"/>
                        <a:ext cx="862013" cy="882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48" name="Rectangle 7"/>
          <p:cNvSpPr>
            <a:spLocks noChangeArrowheads="1"/>
          </p:cNvSpPr>
          <p:nvPr/>
        </p:nvSpPr>
        <p:spPr bwMode="auto">
          <a:xfrm>
            <a:off x="71438" y="2833688"/>
            <a:ext cx="9144000" cy="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wrap="none" lIns="0" rIns="0"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endParaRPr lang="en-US" altLang="en-US" sz="1800">
              <a:latin typeface="Arial Black" panose="020B0A04020102020204" pitchFamily="34" charset="0"/>
            </a:endParaRPr>
          </a:p>
        </p:txBody>
      </p:sp>
      <p:sp>
        <p:nvSpPr>
          <p:cNvPr id="6149" name="Rectangle 8"/>
          <p:cNvSpPr>
            <a:spLocks noChangeArrowheads="1"/>
          </p:cNvSpPr>
          <p:nvPr/>
        </p:nvSpPr>
        <p:spPr bwMode="auto">
          <a:xfrm>
            <a:off x="71438" y="2833688"/>
            <a:ext cx="9144000" cy="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endParaRPr lang="en-US" altLang="en-US" sz="1800">
              <a:latin typeface="Arial Black" panose="020B0A04020102020204" pitchFamily="34" charset="0"/>
            </a:endParaRPr>
          </a:p>
        </p:txBody>
      </p:sp>
      <p:sp>
        <p:nvSpPr>
          <p:cNvPr id="11270" name="Rectangle 9"/>
          <p:cNvSpPr>
            <a:spLocks noChangeArrowheads="1"/>
          </p:cNvSpPr>
          <p:nvPr/>
        </p:nvSpPr>
        <p:spPr bwMode="auto">
          <a:xfrm>
            <a:off x="0" y="142875"/>
            <a:ext cx="9144000" cy="1417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nchor="ctr">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algn="ctr">
              <a:defRPr/>
            </a:pPr>
            <a:r>
              <a:rPr lang="bg-BG" altLang="en-US" sz="2400" b="1" dirty="0" smtClean="0">
                <a:solidFill>
                  <a:schemeClr val="accent2"/>
                </a:solidFill>
                <a:latin typeface="Times New Roman" panose="02020603050405020304" pitchFamily="18" charset="0"/>
                <a:cs typeface="Times New Roman" panose="02020603050405020304" pitchFamily="18" charset="0"/>
              </a:rPr>
              <a:t>	МЕДИЦИНСКИ УНИВЕРСИТЕТ </a:t>
            </a:r>
            <a:r>
              <a:rPr lang="bg-BG" altLang="en-US" sz="2400" b="1" dirty="0" smtClean="0">
                <a:solidFill>
                  <a:schemeClr val="accent2"/>
                </a:solidFill>
                <a:cs typeface="Times New Roman" panose="02020603050405020304" pitchFamily="18" charset="0"/>
              </a:rPr>
              <a:t>–</a:t>
            </a:r>
            <a:r>
              <a:rPr lang="bg-BG" altLang="en-US" sz="2400" b="1" dirty="0" smtClean="0">
                <a:solidFill>
                  <a:schemeClr val="accent2"/>
                </a:solidFill>
                <a:latin typeface="Times New Roman" panose="02020603050405020304" pitchFamily="18" charset="0"/>
                <a:cs typeface="Times New Roman" panose="02020603050405020304" pitchFamily="18" charset="0"/>
              </a:rPr>
              <a:t> ПЛЕВЕН</a:t>
            </a:r>
            <a:endParaRPr lang="bg-BG" altLang="en-US" sz="2400" b="1" dirty="0" smtClean="0">
              <a:solidFill>
                <a:schemeClr val="accent2"/>
              </a:solidFill>
              <a:cs typeface="+mn-cs"/>
            </a:endParaRPr>
          </a:p>
          <a:p>
            <a:pPr algn="ctr">
              <a:defRPr/>
            </a:pPr>
            <a:r>
              <a:rPr lang="bg-BG" altLang="en-US" sz="2000" b="1" dirty="0" smtClean="0">
                <a:solidFill>
                  <a:schemeClr val="accent2"/>
                </a:solidFill>
                <a:latin typeface="+mn-lt"/>
                <a:cs typeface="Times New Roman" panose="02020603050405020304" pitchFamily="18" charset="0"/>
              </a:rPr>
              <a:t>	ФАКУЛТЕТ „МЕДИЦИНА“</a:t>
            </a:r>
            <a:endParaRPr lang="en-US" altLang="en-US" sz="2000" b="1" dirty="0" smtClean="0">
              <a:solidFill>
                <a:schemeClr val="accent2"/>
              </a:solidFill>
              <a:latin typeface="+mn-lt"/>
              <a:cs typeface="Times New Roman" panose="02020603050405020304" pitchFamily="18" charset="0"/>
            </a:endParaRPr>
          </a:p>
          <a:p>
            <a:pPr algn="ctr">
              <a:spcBef>
                <a:spcPts val="600"/>
              </a:spcBef>
              <a:defRPr/>
            </a:pPr>
            <a:r>
              <a:rPr lang="bg-BG" altLang="en-US" b="1" dirty="0" smtClean="0">
                <a:solidFill>
                  <a:schemeClr val="accent2"/>
                </a:solidFill>
                <a:latin typeface="Times New Roman" panose="02020603050405020304" pitchFamily="18" charset="0"/>
                <a:cs typeface="Times New Roman" panose="02020603050405020304" pitchFamily="18" charset="0"/>
              </a:rPr>
              <a:t>	ЦЕНТЪР ЗА ДИСТАНЦИОННО ОБУЧЕНИЕ</a:t>
            </a:r>
            <a:endParaRPr lang="bg-BG" altLang="en-US" b="1" dirty="0" smtClean="0">
              <a:solidFill>
                <a:schemeClr val="accent2"/>
              </a:solidFill>
              <a:cs typeface="+mn-cs"/>
            </a:endParaRPr>
          </a:p>
          <a:p>
            <a:pPr algn="ctr">
              <a:defRPr/>
            </a:pPr>
            <a:endParaRPr lang="bg-BG" altLang="en-US" sz="2000" b="1" dirty="0" smtClean="0">
              <a:solidFill>
                <a:schemeClr val="accent2"/>
              </a:solidFill>
              <a:latin typeface="Arial Unicode MS" panose="020B0604020202020204" pitchFamily="34" charset="-128"/>
              <a:cs typeface="Times New Roman" panose="02020603050405020304" pitchFamily="18" charset="0"/>
            </a:endParaRPr>
          </a:p>
        </p:txBody>
      </p:sp>
      <p:sp>
        <p:nvSpPr>
          <p:cNvPr id="41994" name="Text Box 4"/>
          <p:cNvSpPr txBox="1">
            <a:spLocks noChangeArrowheads="1"/>
          </p:cNvSpPr>
          <p:nvPr/>
        </p:nvSpPr>
        <p:spPr bwMode="auto">
          <a:xfrm>
            <a:off x="265113" y="1616075"/>
            <a:ext cx="1968500" cy="3683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a:spcBef>
                <a:spcPct val="50000"/>
              </a:spcBef>
              <a:defRPr/>
            </a:pPr>
            <a:r>
              <a:rPr lang="bg-BG" altLang="bg-BG" dirty="0" smtClean="0">
                <a:solidFill>
                  <a:schemeClr val="accent2">
                    <a:lumMod val="75000"/>
                  </a:schemeClr>
                </a:solidFill>
                <a:cs typeface="+mn-cs"/>
              </a:rPr>
              <a:t>Лекция №</a:t>
            </a:r>
            <a:r>
              <a:rPr lang="en-US" altLang="bg-BG" smtClean="0">
                <a:solidFill>
                  <a:schemeClr val="accent2">
                    <a:lumMod val="75000"/>
                  </a:schemeClr>
                </a:solidFill>
                <a:cs typeface="+mn-cs"/>
              </a:rPr>
              <a:t>6</a:t>
            </a:r>
            <a:endParaRPr lang="bg-BG" altLang="bg-BG" dirty="0" smtClean="0">
              <a:solidFill>
                <a:schemeClr val="accent2">
                  <a:lumMod val="75000"/>
                </a:schemeClr>
              </a:solidFill>
              <a:cs typeface="+mn-cs"/>
            </a:endParaRPr>
          </a:p>
        </p:txBody>
      </p:sp>
      <p:sp>
        <p:nvSpPr>
          <p:cNvPr id="41997" name="Text Box 4"/>
          <p:cNvSpPr txBox="1">
            <a:spLocks noChangeArrowheads="1"/>
          </p:cNvSpPr>
          <p:nvPr/>
        </p:nvSpPr>
        <p:spPr bwMode="auto">
          <a:xfrm>
            <a:off x="4233863" y="6038850"/>
            <a:ext cx="4706937" cy="36988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a:spcBef>
                <a:spcPct val="50000"/>
              </a:spcBef>
              <a:defRPr/>
            </a:pPr>
            <a:r>
              <a:rPr lang="bg-BG" altLang="bg-BG" dirty="0" smtClean="0">
                <a:solidFill>
                  <a:schemeClr val="accent2">
                    <a:lumMod val="75000"/>
                  </a:schemeClr>
                </a:solidFill>
                <a:cs typeface="+mn-cs"/>
              </a:rPr>
              <a:t>Проф. Д-р Цеца Дойчинова</a:t>
            </a:r>
          </a:p>
        </p:txBody>
      </p:sp>
      <p:sp>
        <p:nvSpPr>
          <p:cNvPr id="6153" name="TextBox 1"/>
          <p:cNvSpPr txBox="1">
            <a:spLocks noChangeArrowheads="1"/>
          </p:cNvSpPr>
          <p:nvPr/>
        </p:nvSpPr>
        <p:spPr bwMode="auto">
          <a:xfrm>
            <a:off x="452927" y="2960688"/>
            <a:ext cx="7716853"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ru-RU" altLang="bg-BG" sz="2800" dirty="0">
                <a:solidFill>
                  <a:srgbClr val="C00000"/>
                </a:solidFill>
                <a:latin typeface="Arial Black" panose="020B0A04020102020204" pitchFamily="34" charset="0"/>
              </a:rPr>
              <a:t>Вирусни хепатити – етиология, патогенеза, клиника, диагноза, ДД, лечение. Остра чернодробна недостатъчност.</a:t>
            </a:r>
            <a:endParaRPr lang="bg-BG" altLang="bg-BG" sz="2800" dirty="0">
              <a:solidFill>
                <a:srgbClr val="C00000"/>
              </a:solidFill>
              <a:latin typeface="Arial Black" panose="020B0A040201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bg-BG" smtClean="0"/>
              <a:t>Вирусен хепатит А-етиология</a:t>
            </a:r>
          </a:p>
        </p:txBody>
      </p:sp>
      <p:sp>
        <p:nvSpPr>
          <p:cNvPr id="12291" name="Rectangle 3"/>
          <p:cNvSpPr>
            <a:spLocks noGrp="1" noChangeArrowheads="1"/>
          </p:cNvSpPr>
          <p:nvPr>
            <p:ph type="body" idx="1"/>
          </p:nvPr>
        </p:nvSpPr>
        <p:spPr>
          <a:xfrm>
            <a:off x="468313" y="1628775"/>
            <a:ext cx="8229600" cy="4525963"/>
          </a:xfrm>
        </p:spPr>
        <p:txBody>
          <a:bodyPr/>
          <a:lstStyle/>
          <a:p>
            <a:pPr eaLnBrk="1" hangingPunct="1">
              <a:buFont typeface="Wingdings" pitchFamily="2" charset="2"/>
              <a:buNone/>
            </a:pPr>
            <a:endParaRPr lang="bg-BG" smtClean="0"/>
          </a:p>
        </p:txBody>
      </p:sp>
      <p:sp>
        <p:nvSpPr>
          <p:cNvPr id="12292" name="Rectangle 4"/>
          <p:cNvSpPr>
            <a:spLocks noChangeArrowheads="1"/>
          </p:cNvSpPr>
          <p:nvPr/>
        </p:nvSpPr>
        <p:spPr bwMode="auto">
          <a:xfrm>
            <a:off x="468313" y="1628775"/>
            <a:ext cx="8229600" cy="4525963"/>
          </a:xfrm>
          <a:prstGeom prst="rect">
            <a:avLst/>
          </a:prstGeom>
          <a:noFill/>
          <a:ln w="9525">
            <a:noFill/>
            <a:miter lim="800000"/>
            <a:headEnd/>
            <a:tailEnd/>
          </a:ln>
        </p:spPr>
        <p:txBody>
          <a:bodyPr/>
          <a:lstStyle/>
          <a:p>
            <a:pPr marL="342900" indent="-342900">
              <a:spcBef>
                <a:spcPct val="20000"/>
              </a:spcBef>
              <a:buClr>
                <a:schemeClr val="folHlink"/>
              </a:buClr>
              <a:buSzPct val="90000"/>
              <a:buFont typeface="Wingdings" pitchFamily="2" charset="2"/>
              <a:buNone/>
            </a:pPr>
            <a:endParaRPr lang="bg-BG" sz="2800"/>
          </a:p>
        </p:txBody>
      </p:sp>
      <p:pic>
        <p:nvPicPr>
          <p:cNvPr id="12293" name="Picture 6" descr="185px-Hepatitis_A_virus_02[1]"/>
          <p:cNvPicPr>
            <a:picLocks noChangeAspect="1" noChangeArrowheads="1"/>
          </p:cNvPicPr>
          <p:nvPr/>
        </p:nvPicPr>
        <p:blipFill>
          <a:blip r:embed="rId2"/>
          <a:srcRect/>
          <a:stretch>
            <a:fillRect/>
          </a:stretch>
        </p:blipFill>
        <p:spPr bwMode="auto">
          <a:xfrm>
            <a:off x="755650" y="1628775"/>
            <a:ext cx="2952750" cy="2376488"/>
          </a:xfrm>
          <a:prstGeom prst="rect">
            <a:avLst/>
          </a:prstGeom>
          <a:noFill/>
          <a:ln w="9525">
            <a:noFill/>
            <a:miter lim="800000"/>
            <a:headEnd/>
            <a:tailEnd/>
          </a:ln>
        </p:spPr>
      </p:pic>
      <p:pic>
        <p:nvPicPr>
          <p:cNvPr id="12294" name="Picture 4" descr="untitled"/>
          <p:cNvPicPr>
            <a:picLocks noChangeAspect="1" noChangeArrowheads="1"/>
          </p:cNvPicPr>
          <p:nvPr/>
        </p:nvPicPr>
        <p:blipFill>
          <a:blip r:embed="rId3"/>
          <a:srcRect/>
          <a:stretch>
            <a:fillRect/>
          </a:stretch>
        </p:blipFill>
        <p:spPr bwMode="auto">
          <a:xfrm>
            <a:off x="4211638" y="2997200"/>
            <a:ext cx="4176712" cy="22558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bg-BG" sz="3800" smtClean="0"/>
              <a:t>Вирусен хепатит А-епидемиология</a:t>
            </a:r>
          </a:p>
        </p:txBody>
      </p:sp>
      <p:sp>
        <p:nvSpPr>
          <p:cNvPr id="13315" name="Rectangle 3"/>
          <p:cNvSpPr>
            <a:spLocks noGrp="1" noChangeArrowheads="1"/>
          </p:cNvSpPr>
          <p:nvPr>
            <p:ph type="body" idx="1"/>
          </p:nvPr>
        </p:nvSpPr>
        <p:spPr/>
        <p:txBody>
          <a:bodyPr/>
          <a:lstStyle/>
          <a:p>
            <a:pPr eaLnBrk="1" hangingPunct="1"/>
            <a:r>
              <a:rPr lang="bg-BG" smtClean="0"/>
              <a:t>Източник и резервоар- хората</a:t>
            </a:r>
          </a:p>
          <a:p>
            <a:pPr eaLnBrk="1" hangingPunct="1"/>
            <a:r>
              <a:rPr lang="bg-BG" smtClean="0"/>
              <a:t>Механизъм на заразяване-алиментарен</a:t>
            </a:r>
          </a:p>
          <a:p>
            <a:pPr eaLnBrk="1" hangingPunct="1">
              <a:buFont typeface="Wingdings" pitchFamily="2" charset="2"/>
              <a:buNone/>
            </a:pPr>
            <a:r>
              <a:rPr lang="bg-BG" smtClean="0"/>
              <a:t>   и контактно-битов; много рядко при</a:t>
            </a:r>
          </a:p>
          <a:p>
            <a:pPr eaLnBrk="1" hangingPunct="1">
              <a:buFont typeface="Wingdings" pitchFamily="2" charset="2"/>
              <a:buNone/>
            </a:pPr>
            <a:r>
              <a:rPr lang="bg-BG" smtClean="0"/>
              <a:t>   хемотрансфузии</a:t>
            </a:r>
          </a:p>
          <a:p>
            <a:pPr eaLnBrk="1" hangingPunct="1"/>
            <a:r>
              <a:rPr lang="bg-BG" smtClean="0"/>
              <a:t>Път на предаване-фекално-орален- от-</a:t>
            </a:r>
          </a:p>
          <a:p>
            <a:pPr eaLnBrk="1" hangingPunct="1">
              <a:buFont typeface="Wingdings" pitchFamily="2" charset="2"/>
              <a:buNone/>
            </a:pPr>
            <a:r>
              <a:rPr lang="bg-BG" smtClean="0"/>
              <a:t>   деляне на вируса чрез фекалиите 1-2</a:t>
            </a:r>
          </a:p>
          <a:p>
            <a:pPr eaLnBrk="1" hangingPunct="1">
              <a:buFont typeface="Wingdings" pitchFamily="2" charset="2"/>
              <a:buNone/>
            </a:pPr>
            <a:r>
              <a:rPr lang="bg-BG" smtClean="0"/>
              <a:t>   седмици преди появата на симптомите</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bg-BG" sz="3800" smtClean="0"/>
              <a:t>Вирусен хепатит А-епидемиология </a:t>
            </a:r>
          </a:p>
        </p:txBody>
      </p:sp>
      <p:sp>
        <p:nvSpPr>
          <p:cNvPr id="14339" name="Rectangle 3"/>
          <p:cNvSpPr>
            <a:spLocks noGrp="1" noChangeArrowheads="1"/>
          </p:cNvSpPr>
          <p:nvPr>
            <p:ph type="body" idx="1"/>
          </p:nvPr>
        </p:nvSpPr>
        <p:spPr/>
        <p:txBody>
          <a:bodyPr/>
          <a:lstStyle/>
          <a:p>
            <a:pPr eaLnBrk="1" hangingPunct="1"/>
            <a:r>
              <a:rPr lang="bg-BG" smtClean="0"/>
              <a:t>Възприемчивост – всеобща</a:t>
            </a:r>
          </a:p>
          <a:p>
            <a:pPr eaLnBrk="1" hangingPunct="1"/>
            <a:r>
              <a:rPr lang="bg-BG" smtClean="0"/>
              <a:t>Есенно-зимна  сезонност</a:t>
            </a:r>
          </a:p>
          <a:p>
            <a:pPr eaLnBrk="1" hangingPunct="1"/>
            <a:r>
              <a:rPr lang="bg-BG" smtClean="0"/>
              <a:t>Цикличност- през 5-10 год</a:t>
            </a:r>
          </a:p>
          <a:p>
            <a:pPr eaLnBrk="1" hangingPunct="1"/>
            <a:r>
              <a:rPr lang="bg-BG" smtClean="0"/>
              <a:t>Скандинавия и Швейцария- с най-ниски</a:t>
            </a:r>
          </a:p>
          <a:p>
            <a:pPr eaLnBrk="1" hangingPunct="1">
              <a:buFont typeface="Wingdings" pitchFamily="2" charset="2"/>
              <a:buNone/>
            </a:pPr>
            <a:r>
              <a:rPr lang="bg-BG" smtClean="0"/>
              <a:t>   нива на вирусни антитела</a:t>
            </a:r>
          </a:p>
          <a:p>
            <a:pPr eaLnBrk="1" hangingPunct="1"/>
            <a:r>
              <a:rPr lang="bg-BG" smtClean="0"/>
              <a:t>Европа, САЩ, Япония, Австралия- анти-</a:t>
            </a:r>
          </a:p>
          <a:p>
            <a:pPr eaLnBrk="1" hangingPunct="1">
              <a:buFont typeface="Wingdings" pitchFamily="2" charset="2"/>
              <a:buNone/>
            </a:pPr>
            <a:r>
              <a:rPr lang="bg-BG" smtClean="0"/>
              <a:t>   тела в 40-70%</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bg-BG" smtClean="0"/>
              <a:t>Вирусен хепатит А-патогенеза</a:t>
            </a:r>
          </a:p>
        </p:txBody>
      </p:sp>
      <p:sp>
        <p:nvSpPr>
          <p:cNvPr id="15363" name="Rectangle 3"/>
          <p:cNvSpPr>
            <a:spLocks noGrp="1" noChangeArrowheads="1"/>
          </p:cNvSpPr>
          <p:nvPr>
            <p:ph type="body" idx="1"/>
          </p:nvPr>
        </p:nvSpPr>
        <p:spPr>
          <a:xfrm>
            <a:off x="900113" y="1484313"/>
            <a:ext cx="7993062" cy="4641850"/>
          </a:xfrm>
        </p:spPr>
        <p:txBody>
          <a:bodyPr/>
          <a:lstStyle/>
          <a:p>
            <a:pPr eaLnBrk="1" hangingPunct="1">
              <a:buFont typeface="Wingdings" pitchFamily="2" charset="2"/>
              <a:buNone/>
            </a:pPr>
            <a:r>
              <a:rPr lang="bg-BG" smtClean="0"/>
              <a:t>изпражнения→интестинална мукоза →</a:t>
            </a:r>
          </a:p>
          <a:p>
            <a:pPr eaLnBrk="1" hangingPunct="1">
              <a:buFont typeface="Wingdings" pitchFamily="2" charset="2"/>
              <a:buNone/>
            </a:pPr>
            <a:r>
              <a:rPr lang="bg-BG" smtClean="0"/>
              <a:t>черен дроб → чрез рецептори навлиза в</a:t>
            </a:r>
          </a:p>
          <a:p>
            <a:pPr eaLnBrk="1" hangingPunct="1">
              <a:buFont typeface="Wingdings" pitchFamily="2" charset="2"/>
              <a:buNone/>
            </a:pPr>
            <a:r>
              <a:rPr lang="bg-BG" smtClean="0"/>
              <a:t>хепатоцита → капсида се съблича →за-</a:t>
            </a:r>
          </a:p>
          <a:p>
            <a:pPr eaLnBrk="1" hangingPunct="1">
              <a:buFont typeface="Wingdings" pitchFamily="2" charset="2"/>
              <a:buNone/>
            </a:pPr>
            <a:r>
              <a:rPr lang="bg-BG" smtClean="0"/>
              <a:t>почва репликация → нови вирусни части-</a:t>
            </a:r>
          </a:p>
          <a:p>
            <a:pPr eaLnBrk="1" hangingPunct="1">
              <a:buFont typeface="Wingdings" pitchFamily="2" charset="2"/>
              <a:buNone/>
            </a:pPr>
            <a:r>
              <a:rPr lang="bg-BG" smtClean="0"/>
              <a:t>ци → чернодробни каналикули → жлъчка.</a:t>
            </a:r>
          </a:p>
          <a:p>
            <a:pPr eaLnBrk="1" hangingPunct="1">
              <a:buFont typeface="Wingdings" pitchFamily="2" charset="2"/>
              <a:buNone/>
            </a:pPr>
            <a:r>
              <a:rPr lang="bg-BG" smtClean="0"/>
              <a:t>Развива се дифузен възпалителен процес</a:t>
            </a:r>
          </a:p>
          <a:p>
            <a:pPr eaLnBrk="1" hangingPunct="1">
              <a:buFont typeface="Wingdings" pitchFamily="2" charset="2"/>
              <a:buNone/>
            </a:pPr>
            <a:r>
              <a:rPr lang="bg-BG" smtClean="0"/>
              <a:t>с ацидофилна хепатоцелуларна некроза в</a:t>
            </a:r>
          </a:p>
          <a:p>
            <a:pPr eaLnBrk="1" hangingPunct="1">
              <a:buFont typeface="Wingdings" pitchFamily="2" charset="2"/>
              <a:buNone/>
            </a:pPr>
            <a:r>
              <a:rPr lang="bg-BG" smtClean="0"/>
              <a:t>чернодробните ацини и мононуклеарни възпалителни инфилтрати.</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bg-BG" smtClean="0"/>
              <a:t>Вирусен хепатит А-патогенеза</a:t>
            </a:r>
          </a:p>
        </p:txBody>
      </p:sp>
      <p:sp>
        <p:nvSpPr>
          <p:cNvPr id="16387" name="Rectangle 3"/>
          <p:cNvSpPr>
            <a:spLocks noGrp="1" noChangeArrowheads="1"/>
          </p:cNvSpPr>
          <p:nvPr>
            <p:ph type="body" idx="1"/>
          </p:nvPr>
        </p:nvSpPr>
        <p:spPr/>
        <p:txBody>
          <a:bodyPr/>
          <a:lstStyle/>
          <a:p>
            <a:pPr eaLnBrk="1" hangingPunct="1">
              <a:buFont typeface="Wingdings" pitchFamily="2" charset="2"/>
              <a:buNone/>
            </a:pPr>
            <a:r>
              <a:rPr lang="bg-BG" smtClean="0">
                <a:cs typeface="Arial" charset="0"/>
              </a:rPr>
              <a:t>► патогенезата на ВХА не напълно изяс-</a:t>
            </a:r>
          </a:p>
          <a:p>
            <a:pPr eaLnBrk="1" hangingPunct="1">
              <a:buFont typeface="Wingdings" pitchFamily="2" charset="2"/>
              <a:buNone/>
            </a:pPr>
            <a:r>
              <a:rPr lang="bg-BG" smtClean="0">
                <a:cs typeface="Arial" charset="0"/>
              </a:rPr>
              <a:t>     нена;</a:t>
            </a:r>
          </a:p>
          <a:p>
            <a:pPr eaLnBrk="1" hangingPunct="1">
              <a:buFont typeface="Wingdings" pitchFamily="2" charset="2"/>
              <a:buNone/>
            </a:pPr>
            <a:r>
              <a:rPr lang="bg-BG" smtClean="0">
                <a:cs typeface="Arial" charset="0"/>
              </a:rPr>
              <a:t>► сигурно е, че липсва директно цитопа-</a:t>
            </a:r>
          </a:p>
          <a:p>
            <a:pPr eaLnBrk="1" hangingPunct="1">
              <a:buFont typeface="Wingdings" pitchFamily="2" charset="2"/>
              <a:buNone/>
            </a:pPr>
            <a:r>
              <a:rPr lang="bg-BG" smtClean="0">
                <a:cs typeface="Arial" charset="0"/>
              </a:rPr>
              <a:t>     тично увреждане в клетъчни култури;</a:t>
            </a:r>
          </a:p>
          <a:p>
            <a:pPr eaLnBrk="1" hangingPunct="1">
              <a:buFont typeface="Wingdings" pitchFamily="2" charset="2"/>
              <a:buNone/>
            </a:pPr>
            <a:r>
              <a:rPr lang="bg-BG" smtClean="0">
                <a:cs typeface="Arial" charset="0"/>
              </a:rPr>
              <a:t>► ХАВ се намира в хепатоцитите преди</a:t>
            </a:r>
          </a:p>
          <a:p>
            <a:pPr eaLnBrk="1" hangingPunct="1">
              <a:buFont typeface="Wingdings" pitchFamily="2" charset="2"/>
              <a:buNone/>
            </a:pPr>
            <a:r>
              <a:rPr lang="bg-BG" smtClean="0">
                <a:cs typeface="Arial" charset="0"/>
              </a:rPr>
              <a:t>     увеличението на трансаминазите;</a:t>
            </a:r>
          </a:p>
          <a:p>
            <a:pPr eaLnBrk="1" hangingPunct="1">
              <a:buFont typeface="Wingdings" pitchFamily="2" charset="2"/>
              <a:buNone/>
            </a:pPr>
            <a:r>
              <a:rPr lang="bg-BG" smtClean="0">
                <a:cs typeface="Arial" charset="0"/>
              </a:rPr>
              <a:t>► създава мощен хуморален имунитет-</a:t>
            </a:r>
          </a:p>
          <a:p>
            <a:pPr eaLnBrk="1" hangingPunct="1">
              <a:buFont typeface="Wingdings" pitchFamily="2" charset="2"/>
              <a:buNone/>
            </a:pPr>
            <a:r>
              <a:rPr lang="bg-BG" smtClean="0">
                <a:cs typeface="Arial" charset="0"/>
              </a:rPr>
              <a:t>     </a:t>
            </a:r>
            <a:r>
              <a:rPr lang="en-US" smtClean="0">
                <a:cs typeface="Arial" charset="0"/>
              </a:rPr>
              <a:t>anti-HAV IgM</a:t>
            </a:r>
            <a:r>
              <a:rPr lang="bg-BG" smtClean="0">
                <a:cs typeface="Arial" charset="0"/>
              </a:rPr>
              <a:t> и</a:t>
            </a:r>
            <a:r>
              <a:rPr lang="en-US" smtClean="0">
                <a:cs typeface="Arial" charset="0"/>
              </a:rPr>
              <a:t> anti-HAV IgG; </a:t>
            </a:r>
            <a:endParaRPr lang="bg-BG" smtClean="0">
              <a:cs typeface="Arial"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bg-BG" sz="3800" smtClean="0"/>
              <a:t>Вирусен хепатит А-клинична картина</a:t>
            </a:r>
          </a:p>
        </p:txBody>
      </p:sp>
      <p:sp>
        <p:nvSpPr>
          <p:cNvPr id="17411" name="Rectangle 3"/>
          <p:cNvSpPr>
            <a:spLocks noGrp="1" noChangeArrowheads="1"/>
          </p:cNvSpPr>
          <p:nvPr>
            <p:ph type="body" idx="1"/>
          </p:nvPr>
        </p:nvSpPr>
        <p:spPr/>
        <p:txBody>
          <a:bodyPr/>
          <a:lstStyle/>
          <a:p>
            <a:pPr eaLnBrk="1" hangingPunct="1">
              <a:buFont typeface="Wingdings" pitchFamily="2" charset="2"/>
              <a:buNone/>
            </a:pPr>
            <a:r>
              <a:rPr lang="bg-BG" smtClean="0">
                <a:latin typeface="Arial Unicode MS" pitchFamily="34" charset="-128"/>
                <a:ea typeface="Arial Unicode MS" pitchFamily="34" charset="-128"/>
                <a:cs typeface="Arial Unicode MS" pitchFamily="34" charset="-128"/>
              </a:rPr>
              <a:t>✒</a:t>
            </a:r>
            <a:r>
              <a:rPr lang="bg-BG" smtClean="0">
                <a:ea typeface="Arial Unicode MS" pitchFamily="34" charset="-128"/>
                <a:cs typeface="Arial Unicode MS" pitchFamily="34" charset="-128"/>
              </a:rPr>
              <a:t> инкубационен период – 14 - 45 дни</a:t>
            </a:r>
          </a:p>
          <a:p>
            <a:pPr eaLnBrk="1" hangingPunct="1">
              <a:buFont typeface="Wingdings" pitchFamily="2" charset="2"/>
              <a:buNone/>
            </a:pPr>
            <a:r>
              <a:rPr lang="bg-BG" smtClean="0">
                <a:latin typeface="Arial Unicode MS" pitchFamily="34" charset="-128"/>
                <a:ea typeface="Arial Unicode MS" pitchFamily="34" charset="-128"/>
                <a:cs typeface="Arial Unicode MS" pitchFamily="34" charset="-128"/>
              </a:rPr>
              <a:t>✒</a:t>
            </a:r>
            <a:r>
              <a:rPr lang="bg-BG" smtClean="0">
                <a:ea typeface="Arial Unicode MS" pitchFamily="34" charset="-128"/>
                <a:cs typeface="Arial Unicode MS" pitchFamily="34" charset="-128"/>
              </a:rPr>
              <a:t> продромален (предиктерен) период-</a:t>
            </a:r>
          </a:p>
          <a:p>
            <a:pPr eaLnBrk="1" hangingPunct="1">
              <a:buFont typeface="Wingdings" pitchFamily="2" charset="2"/>
              <a:buNone/>
            </a:pPr>
            <a:r>
              <a:rPr lang="bg-BG" smtClean="0">
                <a:ea typeface="Arial Unicode MS" pitchFamily="34" charset="-128"/>
                <a:cs typeface="Arial Unicode MS" pitchFamily="34" charset="-128"/>
              </a:rPr>
              <a:t>     </a:t>
            </a:r>
            <a:r>
              <a:rPr lang="en-US" smtClean="0">
                <a:cs typeface="Arial" charset="0"/>
              </a:rPr>
              <a:t>~</a:t>
            </a:r>
            <a:r>
              <a:rPr lang="bg-BG" smtClean="0">
                <a:cs typeface="Arial" charset="0"/>
              </a:rPr>
              <a:t> 1 седмица, налице при </a:t>
            </a:r>
            <a:r>
              <a:rPr lang="en-US" smtClean="0">
                <a:cs typeface="Arial" charset="0"/>
              </a:rPr>
              <a:t>~</a:t>
            </a:r>
            <a:r>
              <a:rPr lang="bg-BG" smtClean="0">
                <a:cs typeface="Arial" charset="0"/>
              </a:rPr>
              <a:t>85% от па-</a:t>
            </a:r>
          </a:p>
          <a:p>
            <a:pPr eaLnBrk="1" hangingPunct="1">
              <a:buFont typeface="Wingdings" pitchFamily="2" charset="2"/>
              <a:buNone/>
            </a:pPr>
            <a:r>
              <a:rPr lang="bg-BG" smtClean="0">
                <a:cs typeface="Arial" charset="0"/>
              </a:rPr>
              <a:t>     циентите; характеристика-адинамия,</a:t>
            </a:r>
          </a:p>
          <a:p>
            <a:pPr eaLnBrk="1" hangingPunct="1">
              <a:buFont typeface="Wingdings" pitchFamily="2" charset="2"/>
              <a:buNone/>
            </a:pPr>
            <a:r>
              <a:rPr lang="bg-BG" smtClean="0">
                <a:cs typeface="Arial" charset="0"/>
              </a:rPr>
              <a:t>     намален апетит, гадене, повръщане,</a:t>
            </a:r>
          </a:p>
          <a:p>
            <a:pPr eaLnBrk="1" hangingPunct="1">
              <a:buFont typeface="Wingdings" pitchFamily="2" charset="2"/>
              <a:buNone/>
            </a:pPr>
            <a:r>
              <a:rPr lang="bg-BG" smtClean="0">
                <a:cs typeface="Arial" charset="0"/>
              </a:rPr>
              <a:t>     тежест в дясно подребрие, субфебри-</a:t>
            </a:r>
          </a:p>
          <a:p>
            <a:pPr eaLnBrk="1" hangingPunct="1">
              <a:buFont typeface="Wingdings" pitchFamily="2" charset="2"/>
              <a:buNone/>
            </a:pPr>
            <a:r>
              <a:rPr lang="bg-BG" smtClean="0">
                <a:cs typeface="Arial" charset="0"/>
              </a:rPr>
              <a:t>     литет, рядко катарални прояви, при</a:t>
            </a:r>
          </a:p>
          <a:p>
            <a:pPr eaLnBrk="1" hangingPunct="1">
              <a:buFont typeface="Wingdings" pitchFamily="2" charset="2"/>
              <a:buNone/>
            </a:pPr>
            <a:r>
              <a:rPr lang="bg-BG" smtClean="0">
                <a:cs typeface="Arial" charset="0"/>
              </a:rPr>
              <a:t>     децата уртикариоподобни обриви.</a:t>
            </a:r>
            <a:endParaRPr lang="en-US" smtClean="0">
              <a:cs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bg-BG" sz="3800" smtClean="0"/>
              <a:t>Вирусен хепатит А-клинична картина</a:t>
            </a:r>
          </a:p>
        </p:txBody>
      </p:sp>
      <p:sp>
        <p:nvSpPr>
          <p:cNvPr id="18435" name="Rectangle 3"/>
          <p:cNvSpPr>
            <a:spLocks noGrp="1" noChangeArrowheads="1"/>
          </p:cNvSpPr>
          <p:nvPr>
            <p:ph type="body" idx="1"/>
          </p:nvPr>
        </p:nvSpPr>
        <p:spPr/>
        <p:txBody>
          <a:bodyPr/>
          <a:lstStyle/>
          <a:p>
            <a:pPr eaLnBrk="1" hangingPunct="1">
              <a:buFont typeface="Wingdings" pitchFamily="2" charset="2"/>
              <a:buNone/>
            </a:pPr>
            <a:r>
              <a:rPr lang="bg-BG" smtClean="0">
                <a:latin typeface="Arial Unicode MS" pitchFamily="34" charset="-128"/>
                <a:ea typeface="Arial Unicode MS" pitchFamily="34" charset="-128"/>
                <a:cs typeface="Arial Unicode MS" pitchFamily="34" charset="-128"/>
              </a:rPr>
              <a:t>✒</a:t>
            </a:r>
            <a:r>
              <a:rPr lang="bg-BG" smtClean="0">
                <a:ea typeface="Arial Unicode MS" pitchFamily="34" charset="-128"/>
                <a:cs typeface="Arial Unicode MS" pitchFamily="34" charset="-128"/>
              </a:rPr>
              <a:t> иктерен период – 7-10 дни</a:t>
            </a:r>
          </a:p>
          <a:p>
            <a:pPr eaLnBrk="1" hangingPunct="1">
              <a:buFont typeface="Wingdings" pitchFamily="2" charset="2"/>
              <a:buNone/>
            </a:pPr>
            <a:r>
              <a:rPr lang="bg-BG" smtClean="0">
                <a:ea typeface="Arial Unicode MS" pitchFamily="34" charset="-128"/>
                <a:cs typeface="Arial Unicode MS" pitchFamily="34" charset="-128"/>
              </a:rPr>
              <a:t>     характеристика: потъмняване на ури-</a:t>
            </a:r>
          </a:p>
          <a:p>
            <a:pPr eaLnBrk="1" hangingPunct="1">
              <a:buFont typeface="Wingdings" pitchFamily="2" charset="2"/>
              <a:buNone/>
            </a:pPr>
            <a:r>
              <a:rPr lang="bg-BG" smtClean="0">
                <a:ea typeface="Arial Unicode MS" pitchFamily="34" charset="-128"/>
                <a:cs typeface="Arial Unicode MS" pitchFamily="34" charset="-128"/>
              </a:rPr>
              <a:t>     ната, пожълтяване на кожата и склери</a:t>
            </a:r>
          </a:p>
          <a:p>
            <a:pPr eaLnBrk="1" hangingPunct="1">
              <a:buFont typeface="Wingdings" pitchFamily="2" charset="2"/>
              <a:buNone/>
            </a:pPr>
            <a:r>
              <a:rPr lang="bg-BG" smtClean="0">
                <a:ea typeface="Arial Unicode MS" pitchFamily="34" charset="-128"/>
                <a:cs typeface="Arial Unicode MS" pitchFamily="34" charset="-128"/>
              </a:rPr>
              <a:t>     те, хепатомегалия(гладък, плътно-ела</a:t>
            </a:r>
          </a:p>
          <a:p>
            <a:pPr eaLnBrk="1" hangingPunct="1">
              <a:buFont typeface="Wingdings" pitchFamily="2" charset="2"/>
              <a:buNone/>
            </a:pPr>
            <a:r>
              <a:rPr lang="bg-BG" smtClean="0">
                <a:ea typeface="Arial Unicode MS" pitchFamily="34" charset="-128"/>
                <a:cs typeface="Arial Unicode MS" pitchFamily="34" charset="-128"/>
              </a:rPr>
              <a:t>     стичен, заоблен ръб, чувствителен),</a:t>
            </a:r>
          </a:p>
          <a:p>
            <a:pPr eaLnBrk="1" hangingPunct="1">
              <a:buFont typeface="Wingdings" pitchFamily="2" charset="2"/>
              <a:buNone/>
            </a:pPr>
            <a:r>
              <a:rPr lang="bg-BG" smtClean="0">
                <a:ea typeface="Arial Unicode MS" pitchFamily="34" charset="-128"/>
                <a:cs typeface="Arial Unicode MS" pitchFamily="34" charset="-128"/>
              </a:rPr>
              <a:t>     и спленомегалия при 50-60% от болни</a:t>
            </a:r>
          </a:p>
          <a:p>
            <a:pPr eaLnBrk="1" hangingPunct="1">
              <a:buFont typeface="Wingdings" pitchFamily="2" charset="2"/>
              <a:buNone/>
            </a:pPr>
            <a:r>
              <a:rPr lang="bg-BG" smtClean="0">
                <a:ea typeface="Arial Unicode MS" pitchFamily="34" charset="-128"/>
                <a:cs typeface="Arial Unicode MS" pitchFamily="34" charset="-128"/>
              </a:rPr>
              <a:t>     те, постепенно изчезване на субектив-</a:t>
            </a:r>
          </a:p>
          <a:p>
            <a:pPr eaLnBrk="1" hangingPunct="1">
              <a:buFont typeface="Wingdings" pitchFamily="2" charset="2"/>
              <a:buNone/>
            </a:pPr>
            <a:r>
              <a:rPr lang="bg-BG" smtClean="0">
                <a:ea typeface="Arial Unicode MS" pitchFamily="34" charset="-128"/>
                <a:cs typeface="Arial Unicode MS" pitchFamily="34" charset="-128"/>
              </a:rPr>
              <a:t>     ните оплаквания.</a:t>
            </a:r>
            <a:endParaRPr lang="bg-BG" smtClean="0"/>
          </a:p>
          <a:p>
            <a:pPr eaLnBrk="1" hangingPunct="1"/>
            <a:endParaRPr lang="bg-BG"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bg-BG" sz="3800" smtClean="0"/>
              <a:t>Вирусен хепатит А-клинична картина</a:t>
            </a:r>
          </a:p>
        </p:txBody>
      </p:sp>
      <p:sp>
        <p:nvSpPr>
          <p:cNvPr id="19459" name="Rectangle 3"/>
          <p:cNvSpPr>
            <a:spLocks noGrp="1" noChangeArrowheads="1"/>
          </p:cNvSpPr>
          <p:nvPr>
            <p:ph type="body" idx="1"/>
          </p:nvPr>
        </p:nvSpPr>
        <p:spPr/>
        <p:txBody>
          <a:bodyPr/>
          <a:lstStyle/>
          <a:p>
            <a:pPr eaLnBrk="1" hangingPunct="1">
              <a:buFont typeface="Wingdings" pitchFamily="2" charset="2"/>
              <a:buNone/>
            </a:pPr>
            <a:r>
              <a:rPr lang="bg-BG" smtClean="0">
                <a:latin typeface="Arial Unicode MS" pitchFamily="34" charset="-128"/>
                <a:ea typeface="Arial Unicode MS" pitchFamily="34" charset="-128"/>
                <a:cs typeface="Arial Unicode MS" pitchFamily="34" charset="-128"/>
              </a:rPr>
              <a:t>✒</a:t>
            </a:r>
            <a:r>
              <a:rPr lang="bg-BG" smtClean="0">
                <a:ea typeface="Arial Unicode MS" pitchFamily="34" charset="-128"/>
                <a:cs typeface="Arial Unicode MS" pitchFamily="34" charset="-128"/>
              </a:rPr>
              <a:t> реконвалесцентен период – от 2 до</a:t>
            </a:r>
          </a:p>
          <a:p>
            <a:pPr eaLnBrk="1" hangingPunct="1">
              <a:buFont typeface="Wingdings" pitchFamily="2" charset="2"/>
              <a:buNone/>
            </a:pPr>
            <a:r>
              <a:rPr lang="bg-BG" smtClean="0">
                <a:ea typeface="Arial Unicode MS" pitchFamily="34" charset="-128"/>
                <a:cs typeface="Arial Unicode MS" pitchFamily="34" charset="-128"/>
              </a:rPr>
              <a:t>     4-5 месеца</a:t>
            </a:r>
          </a:p>
          <a:p>
            <a:pPr eaLnBrk="1" hangingPunct="1">
              <a:buFont typeface="Wingdings" pitchFamily="2" charset="2"/>
              <a:buNone/>
            </a:pPr>
            <a:r>
              <a:rPr lang="bg-BG" smtClean="0">
                <a:latin typeface="Arial Unicode MS" pitchFamily="34" charset="-128"/>
                <a:ea typeface="Arial Unicode MS" pitchFamily="34" charset="-128"/>
                <a:cs typeface="Arial Unicode MS" pitchFamily="34" charset="-128"/>
              </a:rPr>
              <a:t>✒</a:t>
            </a:r>
            <a:r>
              <a:rPr lang="bg-BG" smtClean="0">
                <a:ea typeface="Arial Unicode MS" pitchFamily="34" charset="-128"/>
                <a:cs typeface="Arial Unicode MS" pitchFamily="34" charset="-128"/>
              </a:rPr>
              <a:t> пълно оздравяване в над 95% от слу-</a:t>
            </a:r>
          </a:p>
          <a:p>
            <a:pPr eaLnBrk="1" hangingPunct="1">
              <a:buFont typeface="Wingdings" pitchFamily="2" charset="2"/>
              <a:buNone/>
            </a:pPr>
            <a:r>
              <a:rPr lang="bg-BG" smtClean="0">
                <a:ea typeface="Arial Unicode MS" pitchFamily="34" charset="-128"/>
                <a:cs typeface="Arial Unicode MS" pitchFamily="34" charset="-128"/>
              </a:rPr>
              <a:t>     чаите</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bg-BG" sz="3800" smtClean="0"/>
              <a:t>Вирусен хепатит А-клинична картина</a:t>
            </a:r>
          </a:p>
        </p:txBody>
      </p:sp>
      <p:sp>
        <p:nvSpPr>
          <p:cNvPr id="20483" name="Rectangle 3"/>
          <p:cNvSpPr>
            <a:spLocks noGrp="1" noChangeArrowheads="1"/>
          </p:cNvSpPr>
          <p:nvPr>
            <p:ph type="body" idx="1"/>
          </p:nvPr>
        </p:nvSpPr>
        <p:spPr/>
        <p:txBody>
          <a:bodyPr/>
          <a:lstStyle/>
          <a:p>
            <a:pPr algn="ctr" eaLnBrk="1" hangingPunct="1">
              <a:buFont typeface="Wingdings" pitchFamily="2" charset="2"/>
              <a:buNone/>
            </a:pPr>
            <a:r>
              <a:rPr lang="bg-BG" u="sng" smtClean="0"/>
              <a:t>Клинични форми</a:t>
            </a:r>
            <a:endParaRPr lang="bg-BG" smtClean="0"/>
          </a:p>
          <a:p>
            <a:pPr eaLnBrk="1" hangingPunct="1">
              <a:buFont typeface="Wingdings" pitchFamily="2" charset="2"/>
              <a:buNone/>
            </a:pPr>
            <a:r>
              <a:rPr lang="bg-BG" smtClean="0">
                <a:latin typeface="Arial Unicode MS" pitchFamily="34" charset="-128"/>
                <a:ea typeface="Arial Unicode MS" pitchFamily="34" charset="-128"/>
                <a:cs typeface="Arial Unicode MS" pitchFamily="34" charset="-128"/>
              </a:rPr>
              <a:t>✒</a:t>
            </a:r>
            <a:r>
              <a:rPr lang="bg-BG" smtClean="0">
                <a:ea typeface="Arial Unicode MS" pitchFamily="34" charset="-128"/>
                <a:cs typeface="Arial Unicode MS" pitchFamily="34" charset="-128"/>
              </a:rPr>
              <a:t> фулминантна – рядко</a:t>
            </a:r>
          </a:p>
          <a:p>
            <a:pPr eaLnBrk="1" hangingPunct="1">
              <a:buFont typeface="Wingdings" pitchFamily="2" charset="2"/>
              <a:buNone/>
            </a:pPr>
            <a:r>
              <a:rPr lang="bg-BG" smtClean="0">
                <a:latin typeface="Arial Unicode MS" pitchFamily="34" charset="-128"/>
                <a:ea typeface="Arial Unicode MS" pitchFamily="34" charset="-128"/>
                <a:cs typeface="Arial Unicode MS" pitchFamily="34" charset="-128"/>
              </a:rPr>
              <a:t>✒</a:t>
            </a:r>
            <a:r>
              <a:rPr lang="bg-BG" smtClean="0">
                <a:ea typeface="Arial Unicode MS" pitchFamily="34" charset="-128"/>
                <a:cs typeface="Arial Unicode MS" pitchFamily="34" charset="-128"/>
              </a:rPr>
              <a:t> протрахирана – по изключение</a:t>
            </a:r>
          </a:p>
          <a:p>
            <a:pPr eaLnBrk="1" hangingPunct="1">
              <a:buFont typeface="Wingdings" pitchFamily="2" charset="2"/>
              <a:buNone/>
            </a:pPr>
            <a:r>
              <a:rPr lang="bg-BG" smtClean="0">
                <a:latin typeface="Arial Unicode MS" pitchFamily="34" charset="-128"/>
                <a:ea typeface="Arial Unicode MS" pitchFamily="34" charset="-128"/>
                <a:cs typeface="Arial Unicode MS" pitchFamily="34" charset="-128"/>
              </a:rPr>
              <a:t>✒</a:t>
            </a:r>
            <a:r>
              <a:rPr lang="bg-BG" smtClean="0">
                <a:ea typeface="Arial Unicode MS" pitchFamily="34" charset="-128"/>
                <a:cs typeface="Arial Unicode MS" pitchFamily="34" charset="-128"/>
              </a:rPr>
              <a:t> холостазна – сравнително рядко</a:t>
            </a:r>
          </a:p>
          <a:p>
            <a:pPr eaLnBrk="1" hangingPunct="1">
              <a:buFont typeface="Wingdings" pitchFamily="2" charset="2"/>
              <a:buNone/>
            </a:pPr>
            <a:r>
              <a:rPr lang="bg-BG" smtClean="0">
                <a:latin typeface="Arial Unicode MS" pitchFamily="34" charset="-128"/>
                <a:ea typeface="Arial Unicode MS" pitchFamily="34" charset="-128"/>
                <a:cs typeface="Arial Unicode MS" pitchFamily="34" charset="-128"/>
              </a:rPr>
              <a:t>✒</a:t>
            </a:r>
            <a:r>
              <a:rPr lang="bg-BG" smtClean="0">
                <a:ea typeface="Arial Unicode MS" pitchFamily="34" charset="-128"/>
                <a:cs typeface="Arial Unicode MS" pitchFamily="34" charset="-128"/>
              </a:rPr>
              <a:t> релапс – при 2-12% от болните- 30-90</a:t>
            </a:r>
          </a:p>
          <a:p>
            <a:pPr eaLnBrk="1" hangingPunct="1">
              <a:buFont typeface="Wingdings" pitchFamily="2" charset="2"/>
              <a:buNone/>
            </a:pPr>
            <a:r>
              <a:rPr lang="bg-BG" smtClean="0">
                <a:ea typeface="Arial Unicode MS" pitchFamily="34" charset="-128"/>
                <a:cs typeface="Arial Unicode MS" pitchFamily="34" charset="-128"/>
              </a:rPr>
              <a:t>     дни след началото на заболяването</a:t>
            </a:r>
          </a:p>
          <a:p>
            <a:pPr eaLnBrk="1" hangingPunct="1">
              <a:buFont typeface="Wingdings" pitchFamily="2" charset="2"/>
              <a:buNone/>
            </a:pPr>
            <a:r>
              <a:rPr lang="bg-BG" smtClean="0">
                <a:latin typeface="Arial Unicode MS" pitchFamily="34" charset="-128"/>
                <a:ea typeface="Arial Unicode MS" pitchFamily="34" charset="-128"/>
                <a:cs typeface="Arial Unicode MS" pitchFamily="34" charset="-128"/>
              </a:rPr>
              <a:t>✒</a:t>
            </a:r>
            <a:r>
              <a:rPr lang="bg-BG" smtClean="0">
                <a:ea typeface="Arial Unicode MS" pitchFamily="34" charset="-128"/>
                <a:cs typeface="Arial Unicode MS" pitchFamily="34" charset="-128"/>
              </a:rPr>
              <a:t> екстрахепатални прояви – панкреатит,</a:t>
            </a:r>
          </a:p>
          <a:p>
            <a:pPr eaLnBrk="1" hangingPunct="1">
              <a:buFont typeface="Wingdings" pitchFamily="2" charset="2"/>
              <a:buNone/>
            </a:pPr>
            <a:r>
              <a:rPr lang="bg-BG" smtClean="0">
                <a:ea typeface="Arial Unicode MS" pitchFamily="34" charset="-128"/>
                <a:cs typeface="Arial Unicode MS" pitchFamily="34" charset="-128"/>
              </a:rPr>
              <a:t>     васкулит, мононеврит и др.- рядко</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bg-BG" smtClean="0"/>
              <a:t>Вирусен хепатит А-диагноза</a:t>
            </a:r>
          </a:p>
        </p:txBody>
      </p:sp>
      <p:sp>
        <p:nvSpPr>
          <p:cNvPr id="21507" name="Rectangle 3"/>
          <p:cNvSpPr>
            <a:spLocks noGrp="1" noChangeArrowheads="1"/>
          </p:cNvSpPr>
          <p:nvPr>
            <p:ph type="body" idx="1"/>
          </p:nvPr>
        </p:nvSpPr>
        <p:spPr/>
        <p:txBody>
          <a:bodyPr/>
          <a:lstStyle/>
          <a:p>
            <a:pPr eaLnBrk="1" hangingPunct="1"/>
            <a:r>
              <a:rPr lang="bg-BG" smtClean="0"/>
              <a:t>Общ серумен билирубин ↑за сметка на</a:t>
            </a:r>
          </a:p>
          <a:p>
            <a:pPr eaLnBrk="1" hangingPunct="1">
              <a:buFont typeface="Wingdings" pitchFamily="2" charset="2"/>
              <a:buNone/>
            </a:pPr>
            <a:r>
              <a:rPr lang="bg-BG" smtClean="0"/>
              <a:t>   директната фракция</a:t>
            </a:r>
          </a:p>
          <a:p>
            <a:pPr eaLnBrk="1" hangingPunct="1"/>
            <a:r>
              <a:rPr lang="en-US" smtClean="0"/>
              <a:t>ASAT </a:t>
            </a:r>
            <a:r>
              <a:rPr lang="bg-BG" smtClean="0"/>
              <a:t>и</a:t>
            </a:r>
            <a:r>
              <a:rPr lang="en-US" smtClean="0"/>
              <a:t>  ALAT</a:t>
            </a:r>
            <a:r>
              <a:rPr lang="bg-BG" smtClean="0"/>
              <a:t> ↑ ↑</a:t>
            </a:r>
          </a:p>
          <a:p>
            <a:pPr eaLnBrk="1" hangingPunct="1"/>
            <a:r>
              <a:rPr lang="bg-BG" smtClean="0"/>
              <a:t>АФ и ГГТП- леко ↑</a:t>
            </a:r>
          </a:p>
          <a:p>
            <a:pPr eaLnBrk="1" hangingPunct="1"/>
            <a:r>
              <a:rPr lang="bg-BG" smtClean="0"/>
              <a:t>Фибриноген и протромбинов индекс</a:t>
            </a:r>
          </a:p>
          <a:p>
            <a:pPr eaLnBrk="1" hangingPunct="1"/>
            <a:r>
              <a:rPr lang="bg-BG" smtClean="0"/>
              <a:t>Белтъчен профил</a:t>
            </a:r>
          </a:p>
          <a:p>
            <a:pPr eaLnBrk="1" hangingPunct="1"/>
            <a:r>
              <a:rPr lang="bg-BG" smtClean="0"/>
              <a:t>Урина за жл. Пигменти</a:t>
            </a:r>
          </a:p>
          <a:p>
            <a:pPr eaLnBrk="1" hangingPunct="1"/>
            <a:r>
              <a:rPr lang="bg-BG" smtClean="0"/>
              <a:t>ПКК – в норма</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bg-BG" smtClean="0"/>
              <a:t>Увод</a:t>
            </a:r>
          </a:p>
        </p:txBody>
      </p:sp>
      <p:sp>
        <p:nvSpPr>
          <p:cNvPr id="4099" name="Rectangle 3"/>
          <p:cNvSpPr>
            <a:spLocks noGrp="1" noChangeArrowheads="1"/>
          </p:cNvSpPr>
          <p:nvPr>
            <p:ph type="body" idx="1"/>
          </p:nvPr>
        </p:nvSpPr>
        <p:spPr/>
        <p:txBody>
          <a:bodyPr/>
          <a:lstStyle/>
          <a:p>
            <a:pPr eaLnBrk="1" hangingPunct="1">
              <a:buFont typeface="Wingdings" pitchFamily="2" charset="2"/>
              <a:buNone/>
            </a:pPr>
            <a:r>
              <a:rPr lang="bg-BG" i="1" smtClean="0"/>
              <a:t>   Пет хепатотропни вируса причиняват вирусен хепатит и те са обозначени с първите букви от латинската азбука, както следва: хепатитен А вирус(HAV), хепатитен В вирус (HBV), хепатитен С вирус (HCV), хепатитен D вирус (HDV) и хепатитен Е вирус (HEV). Те са представители на различни вирусни семейства.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bg-BG" smtClean="0"/>
              <a:t>Вирусен хепатит А-диагноза</a:t>
            </a:r>
          </a:p>
        </p:txBody>
      </p:sp>
      <p:sp>
        <p:nvSpPr>
          <p:cNvPr id="22531" name="Rectangle 3"/>
          <p:cNvSpPr>
            <a:spLocks noGrp="1" noChangeArrowheads="1"/>
          </p:cNvSpPr>
          <p:nvPr>
            <p:ph type="body" idx="1"/>
          </p:nvPr>
        </p:nvSpPr>
        <p:spPr/>
        <p:txBody>
          <a:bodyPr/>
          <a:lstStyle/>
          <a:p>
            <a:pPr algn="ctr" eaLnBrk="1" hangingPunct="1">
              <a:buFont typeface="Wingdings" pitchFamily="2" charset="2"/>
              <a:buNone/>
            </a:pPr>
            <a:r>
              <a:rPr lang="bg-BG" u="sng" smtClean="0"/>
              <a:t>Вирусологични маркери</a:t>
            </a:r>
            <a:r>
              <a:rPr lang="bg-BG" smtClean="0"/>
              <a:t> </a:t>
            </a:r>
          </a:p>
          <a:p>
            <a:pPr eaLnBrk="1" hangingPunct="1">
              <a:buFont typeface="Wingdings" pitchFamily="2" charset="2"/>
              <a:buNone/>
            </a:pPr>
            <a:r>
              <a:rPr lang="bg-BG" smtClean="0"/>
              <a:t>         </a:t>
            </a:r>
            <a:r>
              <a:rPr lang="en-US" smtClean="0"/>
              <a:t>HAAg – </a:t>
            </a:r>
            <a:r>
              <a:rPr lang="bg-BG" smtClean="0"/>
              <a:t>директен маркер за инфекция,</a:t>
            </a:r>
          </a:p>
          <a:p>
            <a:pPr eaLnBrk="1" hangingPunct="1">
              <a:buFont typeface="Wingdings" pitchFamily="2" charset="2"/>
              <a:buNone/>
            </a:pPr>
            <a:r>
              <a:rPr lang="bg-BG" smtClean="0"/>
              <a:t>             доказва се във фекалиите 1-2 сед-</a:t>
            </a:r>
          </a:p>
          <a:p>
            <a:pPr eaLnBrk="1" hangingPunct="1">
              <a:buFont typeface="Wingdings" pitchFamily="2" charset="2"/>
              <a:buNone/>
            </a:pPr>
            <a:r>
              <a:rPr lang="bg-BG" smtClean="0"/>
              <a:t>             мици преди и 1-2 седмици след </a:t>
            </a:r>
          </a:p>
          <a:p>
            <a:pPr eaLnBrk="1" hangingPunct="1">
              <a:buFont typeface="Wingdings" pitchFamily="2" charset="2"/>
              <a:buNone/>
            </a:pPr>
            <a:r>
              <a:rPr lang="bg-BG" smtClean="0"/>
              <a:t>             острото начало- не се използва</a:t>
            </a:r>
          </a:p>
          <a:p>
            <a:pPr eaLnBrk="1" hangingPunct="1">
              <a:buFont typeface="Wingdings" pitchFamily="2" charset="2"/>
              <a:buNone/>
            </a:pPr>
            <a:r>
              <a:rPr lang="bg-BG" smtClean="0"/>
              <a:t>             в рутинната диагностика;</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bg-BG" smtClean="0"/>
              <a:t>Вирусен хепатит А-диагноза</a:t>
            </a:r>
          </a:p>
        </p:txBody>
      </p:sp>
      <p:sp>
        <p:nvSpPr>
          <p:cNvPr id="23555" name="Rectangle 3"/>
          <p:cNvSpPr>
            <a:spLocks noGrp="1" noChangeArrowheads="1"/>
          </p:cNvSpPr>
          <p:nvPr>
            <p:ph type="body" idx="1"/>
          </p:nvPr>
        </p:nvSpPr>
        <p:spPr/>
        <p:txBody>
          <a:bodyPr/>
          <a:lstStyle/>
          <a:p>
            <a:pPr algn="ctr" eaLnBrk="1" hangingPunct="1">
              <a:buFont typeface="Wingdings" pitchFamily="2" charset="2"/>
              <a:buNone/>
            </a:pPr>
            <a:r>
              <a:rPr lang="bg-BG" u="sng" smtClean="0"/>
              <a:t>Вирусологични маркери</a:t>
            </a:r>
            <a:endParaRPr lang="bg-BG" smtClean="0"/>
          </a:p>
          <a:p>
            <a:pPr eaLnBrk="1" hangingPunct="1">
              <a:buFont typeface="Wingdings" pitchFamily="2" charset="2"/>
              <a:buNone/>
            </a:pPr>
            <a:r>
              <a:rPr lang="bg-BG" smtClean="0"/>
              <a:t>   </a:t>
            </a:r>
            <a:r>
              <a:rPr lang="en-US" smtClean="0"/>
              <a:t>Anti-HAV IgM</a:t>
            </a:r>
            <a:r>
              <a:rPr lang="bg-BG" smtClean="0"/>
              <a:t> – появяват се в края на ин-</a:t>
            </a:r>
          </a:p>
          <a:p>
            <a:pPr eaLnBrk="1" hangingPunct="1">
              <a:buFont typeface="Wingdings" pitchFamily="2" charset="2"/>
              <a:buNone/>
            </a:pPr>
            <a:r>
              <a:rPr lang="bg-BG" smtClean="0"/>
              <a:t>        кубационния период, пик на концен-</a:t>
            </a:r>
          </a:p>
          <a:p>
            <a:pPr eaLnBrk="1" hangingPunct="1">
              <a:buFont typeface="Wingdings" pitchFamily="2" charset="2"/>
              <a:buNone/>
            </a:pPr>
            <a:r>
              <a:rPr lang="bg-BG" smtClean="0"/>
              <a:t>        трация в началото на клиничните</a:t>
            </a:r>
          </a:p>
          <a:p>
            <a:pPr eaLnBrk="1" hangingPunct="1">
              <a:buFont typeface="Wingdings" pitchFamily="2" charset="2"/>
              <a:buNone/>
            </a:pPr>
            <a:r>
              <a:rPr lang="bg-BG" smtClean="0"/>
              <a:t>        прояви и постепенно намаляване</a:t>
            </a:r>
          </a:p>
          <a:p>
            <a:pPr eaLnBrk="1" hangingPunct="1">
              <a:buFont typeface="Wingdings" pitchFamily="2" charset="2"/>
              <a:buNone/>
            </a:pPr>
            <a:r>
              <a:rPr lang="bg-BG" smtClean="0"/>
              <a:t>        до пълно изчезване до 6 месеца</a:t>
            </a:r>
          </a:p>
          <a:p>
            <a:pPr eaLnBrk="1" hangingPunct="1">
              <a:buFont typeface="Wingdings" pitchFamily="2" charset="2"/>
              <a:buNone/>
            </a:pPr>
            <a:r>
              <a:rPr lang="bg-BG" smtClean="0"/>
              <a:t>        след първите симптоми;</a:t>
            </a:r>
          </a:p>
          <a:p>
            <a:pPr eaLnBrk="1" hangingPunct="1">
              <a:buFont typeface="Wingdings" pitchFamily="2" charset="2"/>
              <a:buNone/>
            </a:pPr>
            <a:endParaRPr lang="bg-BG"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bg-BG" smtClean="0"/>
              <a:t>Вирусен хепатит А-диагноза</a:t>
            </a:r>
          </a:p>
        </p:txBody>
      </p:sp>
      <p:sp>
        <p:nvSpPr>
          <p:cNvPr id="24579" name="Rectangle 3"/>
          <p:cNvSpPr>
            <a:spLocks noGrp="1" noChangeArrowheads="1"/>
          </p:cNvSpPr>
          <p:nvPr>
            <p:ph type="body" idx="1"/>
          </p:nvPr>
        </p:nvSpPr>
        <p:spPr/>
        <p:txBody>
          <a:bodyPr/>
          <a:lstStyle/>
          <a:p>
            <a:pPr algn="ctr" eaLnBrk="1" hangingPunct="1">
              <a:buFont typeface="Wingdings" pitchFamily="2" charset="2"/>
              <a:buNone/>
            </a:pPr>
            <a:r>
              <a:rPr lang="bg-BG" u="sng" smtClean="0"/>
              <a:t>Вирусологични маркери</a:t>
            </a:r>
            <a:endParaRPr lang="bg-BG" smtClean="0"/>
          </a:p>
          <a:p>
            <a:pPr eaLnBrk="1" hangingPunct="1">
              <a:buFont typeface="Wingdings" pitchFamily="2" charset="2"/>
              <a:buNone/>
            </a:pPr>
            <a:r>
              <a:rPr lang="en-US" smtClean="0"/>
              <a:t>Anti-HAV IgG </a:t>
            </a:r>
            <a:r>
              <a:rPr lang="bg-BG" smtClean="0"/>
              <a:t>– появяват се почти едно-</a:t>
            </a:r>
          </a:p>
          <a:p>
            <a:pPr eaLnBrk="1" hangingPunct="1">
              <a:buFont typeface="Wingdings" pitchFamily="2" charset="2"/>
              <a:buNone/>
            </a:pPr>
            <a:r>
              <a:rPr lang="bg-BG" smtClean="0"/>
              <a:t>        временно с </a:t>
            </a:r>
            <a:r>
              <a:rPr lang="en-US" smtClean="0"/>
              <a:t>Anti-HAV Ig</a:t>
            </a:r>
            <a:r>
              <a:rPr lang="bg-BG" smtClean="0"/>
              <a:t>М, постепенно</a:t>
            </a:r>
          </a:p>
          <a:p>
            <a:pPr eaLnBrk="1" hangingPunct="1">
              <a:buFont typeface="Wingdings" pitchFamily="2" charset="2"/>
              <a:buNone/>
            </a:pPr>
            <a:r>
              <a:rPr lang="bg-BG" smtClean="0"/>
              <a:t>        титъра им се покачва и се открива</a:t>
            </a:r>
          </a:p>
          <a:p>
            <a:pPr eaLnBrk="1" hangingPunct="1">
              <a:buFont typeface="Wingdings" pitchFamily="2" charset="2"/>
              <a:buNone/>
            </a:pPr>
            <a:r>
              <a:rPr lang="bg-BG" smtClean="0"/>
              <a:t>        пожизнено;</a:t>
            </a:r>
          </a:p>
          <a:p>
            <a:pPr eaLnBrk="1" hangingPunct="1">
              <a:buFont typeface="Wingdings" pitchFamily="2" charset="2"/>
              <a:buNone/>
            </a:pPr>
            <a:r>
              <a:rPr lang="bg-BG" smtClean="0"/>
              <a:t>Наличие на </a:t>
            </a:r>
            <a:r>
              <a:rPr lang="en-US" smtClean="0"/>
              <a:t>Anti-HAV IgG </a:t>
            </a:r>
            <a:r>
              <a:rPr lang="bg-BG" smtClean="0"/>
              <a:t>е индикатор за:</a:t>
            </a:r>
          </a:p>
          <a:p>
            <a:pPr eaLnBrk="1" hangingPunct="1">
              <a:buFontTx/>
              <a:buChar char="-"/>
            </a:pPr>
            <a:r>
              <a:rPr lang="bg-BG" smtClean="0"/>
              <a:t>Преминала инфекция</a:t>
            </a:r>
          </a:p>
          <a:p>
            <a:pPr eaLnBrk="1" hangingPunct="1">
              <a:buFontTx/>
              <a:buChar char="-"/>
            </a:pPr>
            <a:r>
              <a:rPr lang="bg-BG" smtClean="0"/>
              <a:t>Ваксинален имунитет</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bg-BG" sz="3800" smtClean="0"/>
              <a:t>Вирусен хепатит А-диференциална диагноза</a:t>
            </a:r>
          </a:p>
        </p:txBody>
      </p:sp>
      <p:sp>
        <p:nvSpPr>
          <p:cNvPr id="25603" name="Rectangle 3"/>
          <p:cNvSpPr>
            <a:spLocks noGrp="1" noChangeArrowheads="1"/>
          </p:cNvSpPr>
          <p:nvPr>
            <p:ph type="body" idx="1"/>
          </p:nvPr>
        </p:nvSpPr>
        <p:spPr/>
        <p:txBody>
          <a:bodyPr/>
          <a:lstStyle/>
          <a:p>
            <a:pPr eaLnBrk="1" hangingPunct="1"/>
            <a:r>
              <a:rPr lang="bg-BG" smtClean="0"/>
              <a:t>Други остри ВХ</a:t>
            </a:r>
          </a:p>
          <a:p>
            <a:pPr eaLnBrk="1" hangingPunct="1"/>
            <a:r>
              <a:rPr lang="bg-BG" smtClean="0"/>
              <a:t>Обострени хронични хепатити</a:t>
            </a:r>
          </a:p>
          <a:p>
            <a:pPr eaLnBrk="1" hangingPunct="1"/>
            <a:r>
              <a:rPr lang="bg-BG" smtClean="0"/>
              <a:t>Лептоспирози</a:t>
            </a:r>
          </a:p>
          <a:p>
            <a:pPr eaLnBrk="1" hangingPunct="1"/>
            <a:r>
              <a:rPr lang="bg-BG" smtClean="0"/>
              <a:t>Токсични хепатити</a:t>
            </a:r>
          </a:p>
          <a:p>
            <a:pPr eaLnBrk="1" hangingPunct="1"/>
            <a:r>
              <a:rPr lang="bg-BG" smtClean="0"/>
              <a:t>Механичен иктер</a:t>
            </a:r>
          </a:p>
          <a:p>
            <a:pPr eaLnBrk="1" hangingPunct="1"/>
            <a:r>
              <a:rPr lang="bg-BG" smtClean="0"/>
              <a:t>Паразитози</a:t>
            </a:r>
          </a:p>
          <a:p>
            <a:pPr eaLnBrk="1" hangingPunct="1">
              <a:buFont typeface="Wingdings" pitchFamily="2" charset="2"/>
              <a:buNone/>
            </a:pPr>
            <a:endParaRPr lang="bg-BG"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bg-BG" smtClean="0"/>
              <a:t>Вирусен хепатит А-лечение</a:t>
            </a:r>
          </a:p>
        </p:txBody>
      </p:sp>
      <p:sp>
        <p:nvSpPr>
          <p:cNvPr id="26627" name="Rectangle 3"/>
          <p:cNvSpPr>
            <a:spLocks noGrp="1" noChangeArrowheads="1"/>
          </p:cNvSpPr>
          <p:nvPr>
            <p:ph type="body" idx="1"/>
          </p:nvPr>
        </p:nvSpPr>
        <p:spPr/>
        <p:txBody>
          <a:bodyPr/>
          <a:lstStyle/>
          <a:p>
            <a:pPr eaLnBrk="1" hangingPunct="1"/>
            <a:r>
              <a:rPr lang="bg-BG" smtClean="0"/>
              <a:t>Хигиенно-диетичен режим</a:t>
            </a:r>
          </a:p>
          <a:p>
            <a:pPr eaLnBrk="1" hangingPunct="1"/>
            <a:r>
              <a:rPr lang="bg-BG" smtClean="0"/>
              <a:t>Глюкозно-левулозни р-ри</a:t>
            </a:r>
          </a:p>
          <a:p>
            <a:pPr eaLnBrk="1" hangingPunct="1"/>
            <a:r>
              <a:rPr lang="bg-BG" smtClean="0"/>
              <a:t>Хепатопротектори</a:t>
            </a:r>
          </a:p>
          <a:p>
            <a:pPr eaLnBrk="1" hangingPunct="1">
              <a:buFont typeface="Wingdings" pitchFamily="2" charset="2"/>
              <a:buNone/>
            </a:pPr>
            <a:endParaRPr lang="bg-BG"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bg-BG" sz="3800" smtClean="0"/>
              <a:t>Вирусен хепатит А-профилактика</a:t>
            </a:r>
          </a:p>
        </p:txBody>
      </p:sp>
      <p:sp>
        <p:nvSpPr>
          <p:cNvPr id="27651" name="Rectangle 3"/>
          <p:cNvSpPr>
            <a:spLocks noGrp="1" noChangeArrowheads="1"/>
          </p:cNvSpPr>
          <p:nvPr>
            <p:ph type="body" idx="1"/>
          </p:nvPr>
        </p:nvSpPr>
        <p:spPr/>
        <p:txBody>
          <a:bodyPr/>
          <a:lstStyle/>
          <a:p>
            <a:pPr eaLnBrk="1" hangingPunct="1"/>
            <a:r>
              <a:rPr lang="bg-BG" smtClean="0"/>
              <a:t>Лична хигиена</a:t>
            </a:r>
          </a:p>
          <a:p>
            <a:pPr eaLnBrk="1" hangingPunct="1"/>
            <a:r>
              <a:rPr lang="bg-BG" smtClean="0"/>
              <a:t>Епидемиологично проучване</a:t>
            </a:r>
          </a:p>
          <a:p>
            <a:pPr eaLnBrk="1" hangingPunct="1"/>
            <a:r>
              <a:rPr lang="bg-BG" smtClean="0"/>
              <a:t>Хоспитализация</a:t>
            </a:r>
          </a:p>
          <a:p>
            <a:pPr eaLnBrk="1" hangingPunct="1"/>
            <a:r>
              <a:rPr lang="bg-BG" smtClean="0"/>
              <a:t>Ваксинация (скрининг; рискови лица-</a:t>
            </a:r>
          </a:p>
          <a:p>
            <a:pPr eaLnBrk="1" hangingPunct="1">
              <a:buFont typeface="Wingdings" pitchFamily="2" charset="2"/>
              <a:buNone/>
            </a:pPr>
            <a:r>
              <a:rPr lang="bg-BG" smtClean="0"/>
              <a:t>   военни, пътуващи в ендемични райони,</a:t>
            </a:r>
          </a:p>
          <a:p>
            <a:pPr eaLnBrk="1" hangingPunct="1">
              <a:buFont typeface="Wingdings" pitchFamily="2" charset="2"/>
              <a:buNone/>
            </a:pPr>
            <a:r>
              <a:rPr lang="bg-BG" smtClean="0"/>
              <a:t>   хомосексуалисти, и.в.наркомани,носите</a:t>
            </a:r>
          </a:p>
          <a:p>
            <a:pPr eaLnBrk="1" hangingPunct="1">
              <a:buFont typeface="Wingdings" pitchFamily="2" charset="2"/>
              <a:buNone/>
            </a:pPr>
            <a:r>
              <a:rPr lang="bg-BG" smtClean="0"/>
              <a:t>   ли на ВХВ)</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827088" y="260350"/>
            <a:ext cx="7772400" cy="1143000"/>
          </a:xfrm>
        </p:spPr>
        <p:txBody>
          <a:bodyPr/>
          <a:lstStyle/>
          <a:p>
            <a:pPr eaLnBrk="1" hangingPunct="1"/>
            <a:r>
              <a:rPr lang="bg-BG" sz="3800" smtClean="0"/>
              <a:t>ВИРУСЕН ХЕПАТИТ В-етиология</a:t>
            </a:r>
          </a:p>
        </p:txBody>
      </p:sp>
      <p:sp>
        <p:nvSpPr>
          <p:cNvPr id="28675" name="Rectangle 3"/>
          <p:cNvSpPr>
            <a:spLocks noGrp="1" noChangeArrowheads="1"/>
          </p:cNvSpPr>
          <p:nvPr>
            <p:ph type="body" idx="1"/>
          </p:nvPr>
        </p:nvSpPr>
        <p:spPr/>
        <p:txBody>
          <a:bodyPr/>
          <a:lstStyle/>
          <a:p>
            <a:pPr eaLnBrk="1" hangingPunct="1"/>
            <a:r>
              <a:rPr lang="bg-BG" smtClean="0"/>
              <a:t>Хепатитният В вирус се обособява като </a:t>
            </a:r>
          </a:p>
          <a:p>
            <a:pPr eaLnBrk="1" hangingPunct="1">
              <a:buFont typeface="Wingdings" pitchFamily="2" charset="2"/>
              <a:buNone/>
            </a:pPr>
            <a:r>
              <a:rPr lang="bg-BG" smtClean="0"/>
              <a:t>   отделен инфекциозен агент с откриването от Блумберг и кол. на т.нар. Австралийски антиген през 1965 г., който представлява повърхностната му обвивка. Малко по-късно е идентифициран целият вирион с големина 42 nm, наречен още частица на Дейн, по името на своя откривател.  </a:t>
            </a:r>
            <a:br>
              <a:rPr lang="bg-BG" smtClean="0"/>
            </a:br>
            <a:endParaRPr lang="bg-BG"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bg-BG" sz="3800" smtClean="0"/>
              <a:t>ВИРУСЕН ХЕПАТИТ В-етиология</a:t>
            </a:r>
          </a:p>
        </p:txBody>
      </p:sp>
      <p:sp>
        <p:nvSpPr>
          <p:cNvPr id="29699" name="Rectangle 3"/>
          <p:cNvSpPr>
            <a:spLocks noGrp="1" noChangeArrowheads="1"/>
          </p:cNvSpPr>
          <p:nvPr>
            <p:ph type="body" idx="1"/>
          </p:nvPr>
        </p:nvSpPr>
        <p:spPr/>
        <p:txBody>
          <a:bodyPr/>
          <a:lstStyle/>
          <a:p>
            <a:pPr eaLnBrk="1" hangingPunct="1"/>
            <a:r>
              <a:rPr lang="en-US" smtClean="0"/>
              <a:t>HBV </a:t>
            </a:r>
            <a:r>
              <a:rPr lang="bg-BG" smtClean="0"/>
              <a:t>е единствен представител на </a:t>
            </a:r>
            <a:endParaRPr lang="en-US" smtClean="0"/>
          </a:p>
          <a:p>
            <a:pPr eaLnBrk="1" hangingPunct="1">
              <a:buFont typeface="Wingdings" pitchFamily="2" charset="2"/>
              <a:buNone/>
            </a:pPr>
            <a:r>
              <a:rPr lang="en-US" smtClean="0"/>
              <a:t>    Hepadnaviridae.</a:t>
            </a:r>
          </a:p>
          <a:p>
            <a:pPr eaLnBrk="1" hangingPunct="1"/>
            <a:r>
              <a:rPr lang="bg-BG" smtClean="0"/>
              <a:t>Зрелият вирион на HBV е с големина 40-42 nm и се състои от липопротеинова обвивка и ядро (нуклеокапсид) съдържащо вирусната ДНК. Геномът на HBV представлява двойно верижна ДНК с големина 3.2 kb.  </a:t>
            </a:r>
            <a:br>
              <a:rPr lang="bg-BG" smtClean="0"/>
            </a:br>
            <a:endParaRPr lang="bg-BG"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bg-BG" sz="3800" smtClean="0"/>
              <a:t>ВИРУСЕН ХЕПАТИТ В-етиология</a:t>
            </a:r>
          </a:p>
        </p:txBody>
      </p:sp>
      <p:sp>
        <p:nvSpPr>
          <p:cNvPr id="30723" name="Rectangle 3"/>
          <p:cNvSpPr>
            <a:spLocks noGrp="1" noChangeArrowheads="1"/>
          </p:cNvSpPr>
          <p:nvPr>
            <p:ph type="body" idx="1"/>
          </p:nvPr>
        </p:nvSpPr>
        <p:spPr/>
        <p:txBody>
          <a:bodyPr/>
          <a:lstStyle/>
          <a:p>
            <a:pPr eaLnBrk="1" hangingPunct="1"/>
            <a:r>
              <a:rPr lang="bg-BG" smtClean="0"/>
              <a:t>Има четири гена (S,C,P и X), кодиращи структурните и неструктурни белтъци на вируса. Основна съставна част на обвивката на вируса е повърхностният антиген (HBsAg), кодиран от S гена, който има три кодиращи региона – S, pre S1 и pre S2.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bg-BG" sz="3800" smtClean="0"/>
              <a:t>ВИРУСЕН ХЕПАТИТ В-етиология</a:t>
            </a:r>
          </a:p>
        </p:txBody>
      </p:sp>
      <p:sp>
        <p:nvSpPr>
          <p:cNvPr id="31747" name="Rectangle 3"/>
          <p:cNvSpPr>
            <a:spLocks noGrp="1" noChangeArrowheads="1"/>
          </p:cNvSpPr>
          <p:nvPr>
            <p:ph type="body" idx="1"/>
          </p:nvPr>
        </p:nvSpPr>
        <p:spPr/>
        <p:txBody>
          <a:bodyPr/>
          <a:lstStyle/>
          <a:p>
            <a:pPr eaLnBrk="1" hangingPunct="1"/>
            <a:r>
              <a:rPr lang="bg-BG" smtClean="0"/>
              <a:t>Останалите два гена (P иX) от HBV ДНК кодират протеини, които не участват във формирането на вириона (неструктурни белтъци), като единият – Pol, има ензимна функция – полимеразна активност, а другият –Х протеин, има регулаторна функция при вирусното размножение.  </a:t>
            </a:r>
            <a:br>
              <a:rPr lang="bg-BG" smtClean="0"/>
            </a:br>
            <a:endParaRPr lang="bg-BG"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bg-BG" smtClean="0"/>
              <a:t>Увод</a:t>
            </a:r>
          </a:p>
        </p:txBody>
      </p:sp>
      <p:sp>
        <p:nvSpPr>
          <p:cNvPr id="5123" name="Rectangle 3"/>
          <p:cNvSpPr>
            <a:spLocks noGrp="1" noChangeArrowheads="1"/>
          </p:cNvSpPr>
          <p:nvPr>
            <p:ph type="body" idx="1"/>
          </p:nvPr>
        </p:nvSpPr>
        <p:spPr/>
        <p:txBody>
          <a:bodyPr/>
          <a:lstStyle/>
          <a:p>
            <a:pPr eaLnBrk="1" hangingPunct="1">
              <a:buFont typeface="Wingdings" pitchFamily="2" charset="2"/>
              <a:buNone/>
            </a:pPr>
            <a:r>
              <a:rPr lang="bg-BG" i="1" smtClean="0"/>
              <a:t>   Освен тях и други вируси като Цитомегаловирус (CMV) и Ебщайн-Бар (EBV) значително по–рядко могат да предизвикат вирусен хепатит наред с основното заболяване, което причиняват.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bg-BG" sz="3800" smtClean="0"/>
              <a:t>ВИРУСЕН ХЕПАТИТ В-етиология</a:t>
            </a:r>
          </a:p>
        </p:txBody>
      </p:sp>
      <p:sp>
        <p:nvSpPr>
          <p:cNvPr id="32771" name="Rectangle 3"/>
          <p:cNvSpPr>
            <a:spLocks noGrp="1" noChangeArrowheads="1"/>
          </p:cNvSpPr>
          <p:nvPr>
            <p:ph type="body" idx="1"/>
          </p:nvPr>
        </p:nvSpPr>
        <p:spPr/>
        <p:txBody>
          <a:bodyPr/>
          <a:lstStyle/>
          <a:p>
            <a:pPr eaLnBrk="1" hangingPunct="1"/>
            <a:r>
              <a:rPr lang="bg-BG" sz="2400" smtClean="0"/>
              <a:t>Нуклеокапсидът се формира от 180 копия на протеина – HbcAg, кодиран от С гена на HBV ДНК. Той представлява сферична структура с големина 27 nm, съдържаща вирусната ДНК. Същият ген кодира от pre-C участъка си протеин, наречен HBe антиген (HBeAg), който въпреки че е сходен по аминокиселинен състав с HBcAg, не участва във формирането на вириона, но се открива при активна вирусна репликация. При мутация на pre-C –значителна репликация-по-тежко протичане. </a:t>
            </a:r>
            <a:br>
              <a:rPr lang="bg-BG" sz="2400" smtClean="0"/>
            </a:br>
            <a:endParaRPr lang="bg-BG" sz="240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bg-BG" sz="3800" smtClean="0"/>
              <a:t>ВИРУСЕН ХЕПАТИТ В-етиология</a:t>
            </a:r>
          </a:p>
        </p:txBody>
      </p:sp>
      <p:sp>
        <p:nvSpPr>
          <p:cNvPr id="33795" name="Rectangle 3"/>
          <p:cNvSpPr>
            <a:spLocks noGrp="1" noChangeArrowheads="1"/>
          </p:cNvSpPr>
          <p:nvPr>
            <p:ph type="body" idx="1"/>
          </p:nvPr>
        </p:nvSpPr>
        <p:spPr/>
        <p:txBody>
          <a:bodyPr/>
          <a:lstStyle/>
          <a:p>
            <a:pPr eaLnBrk="1" hangingPunct="1"/>
            <a:r>
              <a:rPr lang="bg-BG" smtClean="0"/>
              <a:t>Останалите два гена (P иX) от HBV ДНК кодират протеини, които не участват във формирането на вириона (неструктурни белтъци), като единият – Pol, има ензимна функция – полимеразна активност, а другият –Х протеин, има регулаторна функция при вирусното размножение.  </a:t>
            </a:r>
            <a:br>
              <a:rPr lang="bg-BG" smtClean="0"/>
            </a:br>
            <a:endParaRPr lang="bg-BG"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bg-BG" sz="3800" smtClean="0"/>
              <a:t>ВИРУСЕН ХЕПАТИТ В-етиология</a:t>
            </a:r>
          </a:p>
        </p:txBody>
      </p:sp>
      <p:sp>
        <p:nvSpPr>
          <p:cNvPr id="34819" name="Rectangle 3"/>
          <p:cNvSpPr>
            <a:spLocks noGrp="1" noChangeArrowheads="1"/>
          </p:cNvSpPr>
          <p:nvPr>
            <p:ph type="body" idx="1"/>
          </p:nvPr>
        </p:nvSpPr>
        <p:spPr/>
        <p:txBody>
          <a:bodyPr/>
          <a:lstStyle/>
          <a:p>
            <a:pPr eaLnBrk="1" hangingPunct="1"/>
            <a:r>
              <a:rPr lang="bg-BG" smtClean="0"/>
              <a:t>Характерно за HBV инфекцията е наличието както на зрели вириони, така и на голям брой субвирусни частици с диаметър около 20 nm, които могат да формират сферични и тубуларни образувания, съставени само от HBsAg без нуклеокапсид. Субвирусните частици са в съотношение 103-106 към един вирион.  </a:t>
            </a:r>
            <a:br>
              <a:rPr lang="bg-BG" smtClean="0"/>
            </a:br>
            <a:endParaRPr lang="bg-BG"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bg-BG" sz="3800" smtClean="0"/>
              <a:t>ВИРУСЕН ХЕПАТИТ В-етиология</a:t>
            </a:r>
          </a:p>
        </p:txBody>
      </p:sp>
      <p:pic>
        <p:nvPicPr>
          <p:cNvPr id="35843" name="Picture 4" descr="untitled 3"/>
          <p:cNvPicPr>
            <a:picLocks noChangeAspect="1" noChangeArrowheads="1"/>
          </p:cNvPicPr>
          <p:nvPr/>
        </p:nvPicPr>
        <p:blipFill>
          <a:blip r:embed="rId2"/>
          <a:srcRect/>
          <a:stretch>
            <a:fillRect/>
          </a:stretch>
        </p:blipFill>
        <p:spPr bwMode="auto">
          <a:xfrm>
            <a:off x="2428875" y="1619250"/>
            <a:ext cx="4286250" cy="3619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bg-BG" sz="3800" smtClean="0"/>
              <a:t>ВИРУСЕН ХЕПАТИТ В-етиология</a:t>
            </a:r>
          </a:p>
        </p:txBody>
      </p:sp>
      <p:sp>
        <p:nvSpPr>
          <p:cNvPr id="36867" name="Rectangle 3"/>
          <p:cNvSpPr>
            <a:spLocks noGrp="1" noChangeArrowheads="1"/>
          </p:cNvSpPr>
          <p:nvPr>
            <p:ph type="body" idx="1"/>
          </p:nvPr>
        </p:nvSpPr>
        <p:spPr/>
        <p:txBody>
          <a:bodyPr/>
          <a:lstStyle/>
          <a:p>
            <a:pPr eaLnBrk="1" hangingPunct="1">
              <a:buFont typeface="Wingdings" pitchFamily="2" charset="2"/>
              <a:buNone/>
            </a:pPr>
            <a:r>
              <a:rPr lang="bg-BG" smtClean="0">
                <a:latin typeface="Arial Unicode MS" pitchFamily="34" charset="-128"/>
                <a:ea typeface="Arial Unicode MS" pitchFamily="34" charset="-128"/>
                <a:cs typeface="Arial Unicode MS" pitchFamily="34" charset="-128"/>
              </a:rPr>
              <a:t>❒</a:t>
            </a:r>
            <a:r>
              <a:rPr lang="bg-BG" smtClean="0"/>
              <a:t> Обособени са 4 серологични НВV субтипа:</a:t>
            </a:r>
          </a:p>
          <a:p>
            <a:pPr eaLnBrk="1" hangingPunct="1">
              <a:buFont typeface="Wingdings" pitchFamily="2" charset="2"/>
              <a:buNone/>
            </a:pPr>
            <a:r>
              <a:rPr lang="bg-BG" smtClean="0"/>
              <a:t>   а</a:t>
            </a:r>
            <a:r>
              <a:rPr lang="en-US" smtClean="0"/>
              <a:t>dw, ayw, adr  ayr.</a:t>
            </a:r>
            <a:r>
              <a:rPr lang="bg-BG" smtClean="0"/>
              <a:t> Наличието на общата</a:t>
            </a:r>
          </a:p>
          <a:p>
            <a:pPr eaLnBrk="1" hangingPunct="1">
              <a:buFont typeface="Wingdings" pitchFamily="2" charset="2"/>
              <a:buNone/>
            </a:pPr>
            <a:r>
              <a:rPr lang="bg-BG" smtClean="0"/>
              <a:t>   антигенна “а” детерминанта осигурява</a:t>
            </a:r>
          </a:p>
          <a:p>
            <a:pPr eaLnBrk="1" hangingPunct="1">
              <a:buFont typeface="Wingdings" pitchFamily="2" charset="2"/>
              <a:buNone/>
            </a:pPr>
            <a:r>
              <a:rPr lang="bg-BG" smtClean="0"/>
              <a:t>   ефективен имунен отговор срещу всичките</a:t>
            </a:r>
          </a:p>
          <a:p>
            <a:pPr eaLnBrk="1" hangingPunct="1">
              <a:buFont typeface="Wingdings" pitchFamily="2" charset="2"/>
              <a:buNone/>
            </a:pPr>
            <a:r>
              <a:rPr lang="bg-BG" smtClean="0"/>
              <a:t>   4 НВV субтипа.</a:t>
            </a:r>
          </a:p>
          <a:p>
            <a:pPr eaLnBrk="1" hangingPunct="1">
              <a:buFont typeface="Wingdings" pitchFamily="2" charset="2"/>
              <a:buNone/>
            </a:pPr>
            <a:r>
              <a:rPr lang="bg-BG" smtClean="0">
                <a:latin typeface="Arial Unicode MS" pitchFamily="34" charset="-128"/>
                <a:ea typeface="Arial Unicode MS" pitchFamily="34" charset="-128"/>
                <a:cs typeface="Arial Unicode MS" pitchFamily="34" charset="-128"/>
              </a:rPr>
              <a:t>❒</a:t>
            </a:r>
            <a:r>
              <a:rPr lang="bg-BG" smtClean="0">
                <a:ea typeface="Arial Unicode MS" pitchFamily="34" charset="-128"/>
                <a:cs typeface="Arial Unicode MS" pitchFamily="34" charset="-128"/>
              </a:rPr>
              <a:t> Един от най-устойчивите вируси – почти </a:t>
            </a:r>
          </a:p>
          <a:p>
            <a:pPr eaLnBrk="1" hangingPunct="1">
              <a:buFont typeface="Wingdings" pitchFamily="2" charset="2"/>
              <a:buNone/>
            </a:pPr>
            <a:r>
              <a:rPr lang="bg-BG" smtClean="0">
                <a:ea typeface="Arial Unicode MS" pitchFamily="34" charset="-128"/>
                <a:cs typeface="Arial Unicode MS" pitchFamily="34" charset="-128"/>
              </a:rPr>
              <a:t>    като ВХА</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bg-BG" sz="3800" smtClean="0"/>
              <a:t>ВИРУСЕН ХЕПАТИТ В-етиология</a:t>
            </a:r>
          </a:p>
        </p:txBody>
      </p:sp>
      <p:pic>
        <p:nvPicPr>
          <p:cNvPr id="37891" name="Picture 4" descr="220px-Hepatitis_B_virus_v2[1]"/>
          <p:cNvPicPr>
            <a:picLocks noChangeAspect="1" noChangeArrowheads="1"/>
          </p:cNvPicPr>
          <p:nvPr/>
        </p:nvPicPr>
        <p:blipFill>
          <a:blip r:embed="rId2"/>
          <a:srcRect/>
          <a:stretch>
            <a:fillRect/>
          </a:stretch>
        </p:blipFill>
        <p:spPr bwMode="auto">
          <a:xfrm>
            <a:off x="2484438" y="1989138"/>
            <a:ext cx="4103687" cy="2952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bg-BG" sz="3800" smtClean="0"/>
              <a:t>ВИРУСЕН ХЕПАТИТ В-епидемиология</a:t>
            </a:r>
          </a:p>
        </p:txBody>
      </p:sp>
      <p:sp>
        <p:nvSpPr>
          <p:cNvPr id="38915" name="Rectangle 3"/>
          <p:cNvSpPr>
            <a:spLocks noGrp="1" noChangeArrowheads="1"/>
          </p:cNvSpPr>
          <p:nvPr>
            <p:ph type="body" idx="1"/>
          </p:nvPr>
        </p:nvSpPr>
        <p:spPr/>
        <p:txBody>
          <a:bodyPr/>
          <a:lstStyle/>
          <a:p>
            <a:pPr eaLnBrk="1" hangingPunct="1"/>
            <a:r>
              <a:rPr lang="bg-BG" smtClean="0"/>
              <a:t>Източник-болни от остър и хроничен ВХВ</a:t>
            </a:r>
          </a:p>
          <a:p>
            <a:pPr eaLnBrk="1" hangingPunct="1">
              <a:buFont typeface="Wingdings" pitchFamily="2" charset="2"/>
              <a:buNone/>
            </a:pPr>
            <a:r>
              <a:rPr lang="bg-BG" smtClean="0"/>
              <a:t>   и носителите на НВV</a:t>
            </a:r>
          </a:p>
          <a:p>
            <a:pPr eaLnBrk="1" hangingPunct="1"/>
            <a:r>
              <a:rPr lang="bg-BG" smtClean="0"/>
              <a:t>Възприемчивост – всеобща</a:t>
            </a:r>
          </a:p>
          <a:p>
            <a:pPr eaLnBrk="1" hangingPunct="1"/>
            <a:r>
              <a:rPr lang="bg-BG" smtClean="0"/>
              <a:t>Път на заразяване</a:t>
            </a:r>
          </a:p>
          <a:p>
            <a:pPr eaLnBrk="1" hangingPunct="1">
              <a:buFont typeface="Wingdings" pitchFamily="2" charset="2"/>
              <a:buNone/>
            </a:pPr>
            <a:r>
              <a:rPr lang="bg-BG" smtClean="0"/>
              <a:t>     - парентерален</a:t>
            </a:r>
          </a:p>
          <a:p>
            <a:pPr eaLnBrk="1" hangingPunct="1">
              <a:buFont typeface="Wingdings" pitchFamily="2" charset="2"/>
              <a:buNone/>
            </a:pPr>
            <a:r>
              <a:rPr lang="bg-BG" smtClean="0"/>
              <a:t>     - сексуален</a:t>
            </a:r>
          </a:p>
          <a:p>
            <a:pPr eaLnBrk="1" hangingPunct="1">
              <a:buFont typeface="Wingdings" pitchFamily="2" charset="2"/>
              <a:buNone/>
            </a:pPr>
            <a:r>
              <a:rPr lang="bg-BG" smtClean="0"/>
              <a:t>     - перинатален</a:t>
            </a:r>
          </a:p>
          <a:p>
            <a:pPr eaLnBrk="1" hangingPunct="1">
              <a:buFont typeface="Wingdings" pitchFamily="2" charset="2"/>
              <a:buNone/>
            </a:pPr>
            <a:r>
              <a:rPr lang="bg-BG" smtClean="0"/>
              <a:t>     - фамилно-семеен</a:t>
            </a:r>
          </a:p>
          <a:p>
            <a:pPr eaLnBrk="1" hangingPunct="1"/>
            <a:endParaRPr lang="bg-BG"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bg-BG" sz="3800" smtClean="0"/>
              <a:t>ВИРУСЕН ХЕПАТИТ В-епидемиология</a:t>
            </a:r>
          </a:p>
        </p:txBody>
      </p:sp>
      <p:sp>
        <p:nvSpPr>
          <p:cNvPr id="39939" name="Rectangle 3"/>
          <p:cNvSpPr>
            <a:spLocks noGrp="1" noChangeArrowheads="1"/>
          </p:cNvSpPr>
          <p:nvPr>
            <p:ph type="body" idx="1"/>
          </p:nvPr>
        </p:nvSpPr>
        <p:spPr>
          <a:xfrm>
            <a:off x="914400" y="1557338"/>
            <a:ext cx="7978775" cy="4573587"/>
          </a:xfrm>
        </p:spPr>
        <p:txBody>
          <a:bodyPr/>
          <a:lstStyle/>
          <a:p>
            <a:pPr eaLnBrk="1" hangingPunct="1"/>
            <a:r>
              <a:rPr lang="en-US" smtClean="0"/>
              <a:t>HBsAg </a:t>
            </a:r>
            <a:r>
              <a:rPr lang="bg-BG" smtClean="0"/>
              <a:t>се открива във всички телесни</a:t>
            </a:r>
          </a:p>
          <a:p>
            <a:pPr eaLnBrk="1" hangingPunct="1">
              <a:buFont typeface="Wingdings" pitchFamily="2" charset="2"/>
              <a:buNone/>
            </a:pPr>
            <a:r>
              <a:rPr lang="bg-BG" smtClean="0"/>
              <a:t>   течности, но най-висока и с епидемиологич-</a:t>
            </a:r>
          </a:p>
          <a:p>
            <a:pPr eaLnBrk="1" hangingPunct="1">
              <a:buFont typeface="Wingdings" pitchFamily="2" charset="2"/>
              <a:buNone/>
            </a:pPr>
            <a:r>
              <a:rPr lang="bg-BG" smtClean="0"/>
              <a:t>   на опасност са кръвта, слюнката, семенна-</a:t>
            </a:r>
          </a:p>
          <a:p>
            <a:pPr eaLnBrk="1" hangingPunct="1">
              <a:buFont typeface="Wingdings" pitchFamily="2" charset="2"/>
              <a:buNone/>
            </a:pPr>
            <a:r>
              <a:rPr lang="bg-BG" smtClean="0"/>
              <a:t>   та и вагинална течност.</a:t>
            </a:r>
          </a:p>
          <a:p>
            <a:pPr eaLnBrk="1" hangingPunct="1"/>
            <a:r>
              <a:rPr lang="bg-BG" smtClean="0"/>
              <a:t>Имуноглобулинът, топлинно обработената</a:t>
            </a:r>
          </a:p>
          <a:p>
            <a:pPr eaLnBrk="1" hangingPunct="1">
              <a:buFont typeface="Wingdings" pitchFamily="2" charset="2"/>
              <a:buNone/>
            </a:pPr>
            <a:r>
              <a:rPr lang="bg-BG" smtClean="0"/>
              <a:t>   белтъчна фракция на плазмата, албуминът</a:t>
            </a:r>
          </a:p>
          <a:p>
            <a:pPr eaLnBrk="1" hangingPunct="1">
              <a:buFont typeface="Wingdings" pitchFamily="2" charset="2"/>
              <a:buNone/>
            </a:pPr>
            <a:r>
              <a:rPr lang="bg-BG" smtClean="0"/>
              <a:t>   и фибринолизинът се приемат за безопасни.</a:t>
            </a:r>
          </a:p>
          <a:p>
            <a:pPr eaLnBrk="1" hangingPunct="1"/>
            <a:r>
              <a:rPr lang="bg-BG" smtClean="0"/>
              <a:t>НВV е 50-100 пъти по-инфекциозен от НІV.</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bg-BG" sz="3800" smtClean="0"/>
              <a:t>ВИРУСЕН ХЕПАТИТ В-епидемиология</a:t>
            </a:r>
          </a:p>
        </p:txBody>
      </p:sp>
      <p:sp>
        <p:nvSpPr>
          <p:cNvPr id="40963" name="Rectangle 3"/>
          <p:cNvSpPr>
            <a:spLocks noGrp="1" noChangeArrowheads="1"/>
          </p:cNvSpPr>
          <p:nvPr>
            <p:ph type="body" idx="1"/>
          </p:nvPr>
        </p:nvSpPr>
        <p:spPr/>
        <p:txBody>
          <a:bodyPr/>
          <a:lstStyle/>
          <a:p>
            <a:pPr algn="ctr" eaLnBrk="1" hangingPunct="1">
              <a:buFont typeface="Wingdings" pitchFamily="2" charset="2"/>
              <a:buNone/>
            </a:pPr>
            <a:r>
              <a:rPr lang="bg-BG" smtClean="0"/>
              <a:t>Разпространение на хронична НВV инфекция</a:t>
            </a:r>
          </a:p>
          <a:p>
            <a:pPr eaLnBrk="1" hangingPunct="1">
              <a:buFont typeface="Wingdings" pitchFamily="2" charset="2"/>
              <a:buNone/>
            </a:pPr>
            <a:r>
              <a:rPr lang="bg-BG" b="1" smtClean="0">
                <a:latin typeface="Arial Unicode MS" pitchFamily="34" charset="-128"/>
                <a:ea typeface="Arial Unicode MS" pitchFamily="34" charset="-128"/>
                <a:cs typeface="Arial Unicode MS" pitchFamily="34" charset="-128"/>
              </a:rPr>
              <a:t>≺</a:t>
            </a:r>
            <a:r>
              <a:rPr lang="bg-BG" b="1" smtClean="0">
                <a:ea typeface="Arial Unicode MS" pitchFamily="34" charset="-128"/>
                <a:cs typeface="Arial Unicode MS" pitchFamily="34" charset="-128"/>
              </a:rPr>
              <a:t> 2%</a:t>
            </a:r>
            <a:r>
              <a:rPr lang="bg-BG" smtClean="0">
                <a:ea typeface="Arial Unicode MS" pitchFamily="34" charset="-128"/>
                <a:cs typeface="Arial Unicode MS" pitchFamily="34" charset="-128"/>
              </a:rPr>
              <a:t> - Западна Европа и Северна Америка</a:t>
            </a:r>
          </a:p>
          <a:p>
            <a:pPr eaLnBrk="1" hangingPunct="1">
              <a:buFont typeface="Wingdings" pitchFamily="2" charset="2"/>
              <a:buNone/>
            </a:pPr>
            <a:endParaRPr lang="bg-BG" smtClean="0">
              <a:ea typeface="Arial Unicode MS" pitchFamily="34" charset="-128"/>
              <a:cs typeface="Arial Unicode MS" pitchFamily="34" charset="-128"/>
            </a:endParaRPr>
          </a:p>
          <a:p>
            <a:pPr eaLnBrk="1" hangingPunct="1">
              <a:buFont typeface="Wingdings" pitchFamily="2" charset="2"/>
              <a:buNone/>
            </a:pPr>
            <a:r>
              <a:rPr lang="bg-BG" smtClean="0">
                <a:ea typeface="Arial Unicode MS" pitchFamily="34" charset="-128"/>
                <a:cs typeface="Arial Unicode MS" pitchFamily="34" charset="-128"/>
              </a:rPr>
              <a:t>   </a:t>
            </a:r>
            <a:r>
              <a:rPr lang="bg-BG" b="1" smtClean="0">
                <a:ea typeface="Arial Unicode MS" pitchFamily="34" charset="-128"/>
                <a:cs typeface="Arial Unicode MS" pitchFamily="34" charset="-128"/>
              </a:rPr>
              <a:t>2-7%- </a:t>
            </a:r>
            <a:r>
              <a:rPr lang="bg-BG" smtClean="0">
                <a:ea typeface="Arial Unicode MS" pitchFamily="34" charset="-128"/>
                <a:cs typeface="Arial Unicode MS" pitchFamily="34" charset="-128"/>
              </a:rPr>
              <a:t>Източна и централна Европа, вкл.</a:t>
            </a:r>
          </a:p>
          <a:p>
            <a:pPr eaLnBrk="1" hangingPunct="1">
              <a:buFont typeface="Wingdings" pitchFamily="2" charset="2"/>
              <a:buNone/>
            </a:pPr>
            <a:r>
              <a:rPr lang="bg-BG" smtClean="0">
                <a:ea typeface="Arial Unicode MS" pitchFamily="34" charset="-128"/>
                <a:cs typeface="Arial Unicode MS" pitchFamily="34" charset="-128"/>
              </a:rPr>
              <a:t>              България</a:t>
            </a:r>
          </a:p>
          <a:p>
            <a:pPr eaLnBrk="1" hangingPunct="1">
              <a:buFont typeface="Wingdings" pitchFamily="2" charset="2"/>
              <a:buNone/>
            </a:pPr>
            <a:endParaRPr lang="bg-BG" smtClean="0">
              <a:ea typeface="Arial Unicode MS" pitchFamily="34" charset="-128"/>
              <a:cs typeface="Arial Unicode MS" pitchFamily="34" charset="-128"/>
            </a:endParaRPr>
          </a:p>
          <a:p>
            <a:pPr eaLnBrk="1" hangingPunct="1">
              <a:buFont typeface="Wingdings" pitchFamily="2" charset="2"/>
              <a:buNone/>
            </a:pPr>
            <a:r>
              <a:rPr lang="bg-BG" smtClean="0">
                <a:ea typeface="Arial Unicode MS" pitchFamily="34" charset="-128"/>
                <a:cs typeface="Arial Unicode MS" pitchFamily="34" charset="-128"/>
              </a:rPr>
              <a:t>   </a:t>
            </a:r>
            <a:r>
              <a:rPr lang="bg-BG" b="1" smtClean="0">
                <a:ea typeface="Arial Unicode MS" pitchFamily="34" charset="-128"/>
                <a:cs typeface="Arial Unicode MS" pitchFamily="34" charset="-128"/>
              </a:rPr>
              <a:t>7-20%- </a:t>
            </a:r>
            <a:r>
              <a:rPr lang="bg-BG" smtClean="0">
                <a:ea typeface="Arial Unicode MS" pitchFamily="34" charset="-128"/>
                <a:cs typeface="Arial Unicode MS" pitchFamily="34" charset="-128"/>
              </a:rPr>
              <a:t>останалите райони</a:t>
            </a:r>
            <a:endParaRPr lang="bg-BG" b="1" smtClean="0">
              <a:ea typeface="Arial Unicode MS" pitchFamily="34" charset="-128"/>
              <a:cs typeface="Arial Unicode MS" pitchFamily="34" charset="-128"/>
            </a:endParaRPr>
          </a:p>
          <a:p>
            <a:pPr eaLnBrk="1" hangingPunct="1">
              <a:buFont typeface="Wingdings" pitchFamily="2" charset="2"/>
              <a:buNone/>
            </a:pPr>
            <a:endParaRPr lang="bg-BG" b="1" smtClean="0">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bg-BG" sz="3800" smtClean="0"/>
              <a:t>ВИРУСЕН ХЕПАТИТ В-патогенеза</a:t>
            </a:r>
          </a:p>
        </p:txBody>
      </p:sp>
      <p:sp>
        <p:nvSpPr>
          <p:cNvPr id="41987" name="Rectangle 3"/>
          <p:cNvSpPr>
            <a:spLocks noGrp="1" noChangeArrowheads="1"/>
          </p:cNvSpPr>
          <p:nvPr>
            <p:ph type="body" idx="1"/>
          </p:nvPr>
        </p:nvSpPr>
        <p:spPr>
          <a:xfrm>
            <a:off x="914400" y="1628775"/>
            <a:ext cx="7905750" cy="4502150"/>
          </a:xfrm>
        </p:spPr>
        <p:txBody>
          <a:bodyPr/>
          <a:lstStyle/>
          <a:p>
            <a:pPr eaLnBrk="1" hangingPunct="1">
              <a:buFont typeface="Wingdings" pitchFamily="2" charset="2"/>
              <a:buNone/>
            </a:pPr>
            <a:r>
              <a:rPr lang="bg-BG" smtClean="0"/>
              <a:t>Проникване на вируса в организма→виремия</a:t>
            </a:r>
          </a:p>
          <a:p>
            <a:pPr eaLnBrk="1" hangingPunct="1">
              <a:buFont typeface="Wingdings" pitchFamily="2" charset="2"/>
              <a:buNone/>
            </a:pPr>
            <a:r>
              <a:rPr lang="bg-BG" smtClean="0"/>
              <a:t>→ч.дроб →адхезия →хепатоцит.</a:t>
            </a:r>
          </a:p>
          <a:p>
            <a:pPr eaLnBrk="1" hangingPunct="1">
              <a:buFont typeface="Wingdings" pitchFamily="2" charset="2"/>
              <a:buNone/>
            </a:pPr>
            <a:r>
              <a:rPr lang="bg-BG" smtClean="0"/>
              <a:t>Вирусен нуклеокапсид →клетъчно ядро;</a:t>
            </a:r>
          </a:p>
          <a:p>
            <a:pPr eaLnBrk="1" hangingPunct="1">
              <a:buFont typeface="Wingdings" pitchFamily="2" charset="2"/>
              <a:buNone/>
            </a:pPr>
            <a:r>
              <a:rPr lang="bg-BG" smtClean="0"/>
              <a:t>Вирусна ДНК →транскрибира се в РНК-транс-</a:t>
            </a:r>
          </a:p>
          <a:p>
            <a:pPr eaLnBrk="1" hangingPunct="1">
              <a:buFont typeface="Wingdings" pitchFamily="2" charset="2"/>
              <a:buNone/>
            </a:pPr>
            <a:r>
              <a:rPr lang="bg-BG" smtClean="0"/>
              <a:t>крипт →той “зрее” →информационна РНК(</a:t>
            </a:r>
            <a:r>
              <a:rPr lang="en-US" smtClean="0"/>
              <a:t>m</a:t>
            </a:r>
            <a:r>
              <a:rPr lang="bg-BG" smtClean="0"/>
              <a:t>);</a:t>
            </a:r>
          </a:p>
          <a:p>
            <a:pPr eaLnBrk="1" hangingPunct="1">
              <a:buFont typeface="Wingdings" pitchFamily="2" charset="2"/>
              <a:buNone/>
            </a:pPr>
            <a:r>
              <a:rPr lang="bg-BG" smtClean="0"/>
              <a:t>РНК(</a:t>
            </a:r>
            <a:r>
              <a:rPr lang="en-US" smtClean="0"/>
              <a:t>m</a:t>
            </a:r>
            <a:r>
              <a:rPr lang="bg-BG" smtClean="0"/>
              <a:t>) →цитоплазма →”подава команда” за</a:t>
            </a:r>
          </a:p>
          <a:p>
            <a:pPr eaLnBrk="1" hangingPunct="1">
              <a:buFont typeface="Wingdings" pitchFamily="2" charset="2"/>
              <a:buNone/>
            </a:pPr>
            <a:r>
              <a:rPr lang="bg-BG" smtClean="0"/>
              <a:t>синтез на вирусните белтъци, вкл.на ензима</a:t>
            </a:r>
          </a:p>
          <a:p>
            <a:pPr eaLnBrk="1" hangingPunct="1">
              <a:buFont typeface="Wingdings" pitchFamily="2" charset="2"/>
              <a:buNone/>
            </a:pPr>
            <a:r>
              <a:rPr lang="bg-BG" smtClean="0"/>
              <a:t>обратна транскриптаза.</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bg-BG" smtClean="0"/>
              <a:t>Увод</a:t>
            </a:r>
          </a:p>
        </p:txBody>
      </p:sp>
      <p:sp>
        <p:nvSpPr>
          <p:cNvPr id="6147" name="Rectangle 3"/>
          <p:cNvSpPr>
            <a:spLocks noGrp="1" noChangeArrowheads="1"/>
          </p:cNvSpPr>
          <p:nvPr>
            <p:ph type="body" idx="1"/>
          </p:nvPr>
        </p:nvSpPr>
        <p:spPr/>
        <p:txBody>
          <a:bodyPr/>
          <a:lstStyle/>
          <a:p>
            <a:pPr eaLnBrk="1" hangingPunct="1">
              <a:buFont typeface="Wingdings" pitchFamily="2" charset="2"/>
              <a:buNone/>
            </a:pPr>
            <a:r>
              <a:rPr lang="bg-BG" i="1" smtClean="0"/>
              <a:t>   Напоследък (след 1995 г.) са описани и други вируси като хепатитен G вирус (HGV), ТТV вирус, SEN вируси, но тяхната патогенност за хората не е доказана и те не могат да се причислят към горепосочената група.  </a:t>
            </a:r>
            <a:br>
              <a:rPr lang="bg-BG" i="1" smtClean="0"/>
            </a:br>
            <a:endParaRPr lang="bg-BG" i="1"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971550" y="260350"/>
            <a:ext cx="7772400" cy="1143000"/>
          </a:xfrm>
        </p:spPr>
        <p:txBody>
          <a:bodyPr/>
          <a:lstStyle/>
          <a:p>
            <a:pPr eaLnBrk="1" hangingPunct="1"/>
            <a:r>
              <a:rPr lang="bg-BG" sz="3800" smtClean="0"/>
              <a:t>ВИРУСЕН ХЕПАТИТ В-патогенеза</a:t>
            </a:r>
          </a:p>
        </p:txBody>
      </p:sp>
      <p:sp>
        <p:nvSpPr>
          <p:cNvPr id="43011" name="Rectangle 3"/>
          <p:cNvSpPr>
            <a:spLocks noGrp="1" noChangeArrowheads="1"/>
          </p:cNvSpPr>
          <p:nvPr>
            <p:ph type="body" idx="1"/>
          </p:nvPr>
        </p:nvSpPr>
        <p:spPr/>
        <p:txBody>
          <a:bodyPr/>
          <a:lstStyle/>
          <a:p>
            <a:pPr eaLnBrk="1" hangingPunct="1">
              <a:buFont typeface="Wingdings" pitchFamily="2" charset="2"/>
              <a:buNone/>
            </a:pPr>
            <a:r>
              <a:rPr lang="bg-BG" smtClean="0"/>
              <a:t>Една молекула РНК →обр.транскриптаза →</a:t>
            </a:r>
          </a:p>
          <a:p>
            <a:pPr eaLnBrk="1" hangingPunct="1">
              <a:buFont typeface="Wingdings" pitchFamily="2" charset="2"/>
              <a:buNone/>
            </a:pPr>
            <a:r>
              <a:rPr lang="bg-BG" smtClean="0"/>
              <a:t>една верига ДНК, която служи за матрица</a:t>
            </a:r>
          </a:p>
          <a:p>
            <a:pPr eaLnBrk="1" hangingPunct="1">
              <a:buFont typeface="Wingdings" pitchFamily="2" charset="2"/>
              <a:buNone/>
            </a:pPr>
            <a:r>
              <a:rPr lang="bg-BG" smtClean="0"/>
              <a:t>за синтез на втората верига ДНК, т.е. ч. дроб</a:t>
            </a:r>
          </a:p>
          <a:p>
            <a:pPr eaLnBrk="1" hangingPunct="1">
              <a:buFont typeface="Wingdings" pitchFamily="2" charset="2"/>
              <a:buNone/>
            </a:pPr>
            <a:r>
              <a:rPr lang="bg-BG" smtClean="0"/>
              <a:t>започва неконтролирано производство ва</a:t>
            </a:r>
          </a:p>
          <a:p>
            <a:pPr eaLnBrk="1" hangingPunct="1">
              <a:buFont typeface="Wingdings" pitchFamily="2" charset="2"/>
              <a:buNone/>
            </a:pPr>
            <a:r>
              <a:rPr lang="bg-BG" smtClean="0"/>
              <a:t>вирусни частици.</a:t>
            </a:r>
          </a:p>
          <a:p>
            <a:pPr eaLnBrk="1" hangingPunct="1">
              <a:buFont typeface="Wingdings" pitchFamily="2" charset="2"/>
              <a:buNone/>
            </a:pPr>
            <a:r>
              <a:rPr lang="bg-BG" smtClean="0"/>
              <a:t>НВV не води до смърт клетките, които инфек</a:t>
            </a:r>
          </a:p>
          <a:p>
            <a:pPr eaLnBrk="1" hangingPunct="1">
              <a:buFont typeface="Wingdings" pitchFamily="2" charset="2"/>
              <a:buNone/>
            </a:pPr>
            <a:r>
              <a:rPr lang="bg-BG" smtClean="0"/>
              <a:t>тира, т.е. няма директно цитопатично дей-</a:t>
            </a:r>
          </a:p>
          <a:p>
            <a:pPr eaLnBrk="1" hangingPunct="1">
              <a:buFont typeface="Wingdings" pitchFamily="2" charset="2"/>
              <a:buNone/>
            </a:pPr>
            <a:r>
              <a:rPr lang="bg-BG" smtClean="0"/>
              <a:t>ствие.</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bg-BG" sz="3800" smtClean="0"/>
              <a:t>ВИРУСЕН ХЕПАТИТ В-имунология</a:t>
            </a:r>
          </a:p>
        </p:txBody>
      </p:sp>
      <p:sp>
        <p:nvSpPr>
          <p:cNvPr id="44035" name="Rectangle 3"/>
          <p:cNvSpPr>
            <a:spLocks noGrp="1" noChangeArrowheads="1"/>
          </p:cNvSpPr>
          <p:nvPr>
            <p:ph type="body" idx="1"/>
          </p:nvPr>
        </p:nvSpPr>
        <p:spPr/>
        <p:txBody>
          <a:bodyPr/>
          <a:lstStyle/>
          <a:p>
            <a:pPr eaLnBrk="1" hangingPunct="1">
              <a:buFont typeface="Wingdings" pitchFamily="2" charset="2"/>
              <a:buNone/>
            </a:pPr>
            <a:r>
              <a:rPr lang="bg-BG" smtClean="0"/>
              <a:t>Първоначален имунен отговор→стимулация</a:t>
            </a:r>
          </a:p>
          <a:p>
            <a:pPr eaLnBrk="1" hangingPunct="1">
              <a:buFont typeface="Wingdings" pitchFamily="2" charset="2"/>
              <a:buNone/>
            </a:pPr>
            <a:r>
              <a:rPr lang="bg-BG" smtClean="0"/>
              <a:t>На </a:t>
            </a:r>
            <a:r>
              <a:rPr lang="en-US" smtClean="0"/>
              <a:t>N</a:t>
            </a:r>
            <a:r>
              <a:rPr lang="bg-BG" smtClean="0"/>
              <a:t>К-клетки и цитокина </a:t>
            </a:r>
            <a:r>
              <a:rPr lang="en-US" smtClean="0"/>
              <a:t>INF </a:t>
            </a:r>
            <a:r>
              <a:rPr lang="bg-BG" smtClean="0"/>
              <a:t>→продукция на</a:t>
            </a:r>
          </a:p>
          <a:p>
            <a:pPr eaLnBrk="1" hangingPunct="1">
              <a:buFont typeface="Wingdings" pitchFamily="2" charset="2"/>
              <a:buNone/>
            </a:pPr>
            <a:r>
              <a:rPr lang="en-US" smtClean="0"/>
              <a:t>IgM </a:t>
            </a:r>
            <a:r>
              <a:rPr lang="bg-BG" smtClean="0"/>
              <a:t>антитела с/у нуклеокапсида-</a:t>
            </a:r>
            <a:r>
              <a:rPr lang="en-US" smtClean="0"/>
              <a:t>anti-HBcIgM,</a:t>
            </a:r>
          </a:p>
          <a:p>
            <a:pPr eaLnBrk="1" hangingPunct="1">
              <a:buFont typeface="Wingdings" pitchFamily="2" charset="2"/>
              <a:buNone/>
            </a:pPr>
            <a:r>
              <a:rPr lang="bg-BG" smtClean="0"/>
              <a:t>които заедно с </a:t>
            </a:r>
            <a:r>
              <a:rPr lang="en-US" smtClean="0"/>
              <a:t>HBsAg</a:t>
            </a:r>
            <a:r>
              <a:rPr lang="bg-BG" smtClean="0"/>
              <a:t> са най-важните марке</a:t>
            </a:r>
          </a:p>
          <a:p>
            <a:pPr eaLnBrk="1" hangingPunct="1">
              <a:buFont typeface="Wingdings" pitchFamily="2" charset="2"/>
              <a:buNone/>
            </a:pPr>
            <a:r>
              <a:rPr lang="bg-BG" smtClean="0"/>
              <a:t>ри за остра НВV инфекция.</a:t>
            </a:r>
          </a:p>
          <a:p>
            <a:pPr eaLnBrk="1" hangingPunct="1">
              <a:buFont typeface="Wingdings" pitchFamily="2" charset="2"/>
              <a:buNone/>
            </a:pPr>
            <a:r>
              <a:rPr lang="bg-BG" smtClean="0"/>
              <a:t>Цитотоксичните </a:t>
            </a:r>
            <a:r>
              <a:rPr lang="en-US" smtClean="0"/>
              <a:t>Ly- CD8+</a:t>
            </a:r>
            <a:r>
              <a:rPr lang="bg-BG" smtClean="0"/>
              <a:t> са отговорни за</a:t>
            </a:r>
          </a:p>
          <a:p>
            <a:pPr eaLnBrk="1" hangingPunct="1">
              <a:buFont typeface="Wingdings" pitchFamily="2" charset="2"/>
              <a:buNone/>
            </a:pPr>
            <a:r>
              <a:rPr lang="bg-BG" smtClean="0"/>
              <a:t>лизиране на инфектираните клетки →произ-</a:t>
            </a:r>
          </a:p>
          <a:p>
            <a:pPr eaLnBrk="1" hangingPunct="1">
              <a:buFont typeface="Wingdings" pitchFamily="2" charset="2"/>
              <a:buNone/>
            </a:pPr>
            <a:r>
              <a:rPr lang="bg-BG" smtClean="0"/>
              <a:t>веждат се антитела и се изчиства вируса.</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bg-BG" sz="3800" smtClean="0"/>
              <a:t>ВИРУСЕН ХЕПАТИТ В-имунология</a:t>
            </a:r>
          </a:p>
        </p:txBody>
      </p:sp>
      <p:sp>
        <p:nvSpPr>
          <p:cNvPr id="45059" name="Rectangle 3"/>
          <p:cNvSpPr>
            <a:spLocks noGrp="1" noChangeArrowheads="1"/>
          </p:cNvSpPr>
          <p:nvPr>
            <p:ph type="body" idx="1"/>
          </p:nvPr>
        </p:nvSpPr>
        <p:spPr/>
        <p:txBody>
          <a:bodyPr/>
          <a:lstStyle/>
          <a:p>
            <a:pPr eaLnBrk="1" hangingPunct="1">
              <a:buFont typeface="Wingdings" pitchFamily="2" charset="2"/>
              <a:buNone/>
            </a:pPr>
            <a:r>
              <a:rPr lang="bg-BG" smtClean="0"/>
              <a:t>Въпреки силният КМО дълги години след</a:t>
            </a:r>
          </a:p>
          <a:p>
            <a:pPr eaLnBrk="1" hangingPunct="1">
              <a:buFont typeface="Wingdings" pitchFamily="2" charset="2"/>
              <a:buNone/>
            </a:pPr>
            <a:r>
              <a:rPr lang="bg-BG" smtClean="0"/>
              <a:t>клинично и серологично оздравяване в кръв-</a:t>
            </a:r>
          </a:p>
          <a:p>
            <a:pPr eaLnBrk="1" hangingPunct="1">
              <a:buFont typeface="Wingdings" pitchFamily="2" charset="2"/>
              <a:buNone/>
            </a:pPr>
            <a:r>
              <a:rPr lang="bg-BG" smtClean="0"/>
              <a:t>та се откриват ниски концентрации на НВV,</a:t>
            </a:r>
          </a:p>
          <a:p>
            <a:pPr eaLnBrk="1" hangingPunct="1">
              <a:buFont typeface="Wingdings" pitchFamily="2" charset="2"/>
              <a:buNone/>
            </a:pPr>
            <a:r>
              <a:rPr lang="bg-BG" smtClean="0"/>
              <a:t>но инфекцията е под контрол поради продъл</a:t>
            </a:r>
          </a:p>
          <a:p>
            <a:pPr eaLnBrk="1" hangingPunct="1">
              <a:buFont typeface="Wingdings" pitchFamily="2" charset="2"/>
              <a:buNone/>
            </a:pPr>
            <a:r>
              <a:rPr lang="bg-BG" smtClean="0"/>
              <a:t>жителната стимулация на цитотоксични </a:t>
            </a:r>
            <a:r>
              <a:rPr lang="en-US" smtClean="0"/>
              <a:t>Ly</a:t>
            </a:r>
            <a:r>
              <a:rPr lang="bg-BG" smtClean="0"/>
              <a:t>.</a:t>
            </a:r>
          </a:p>
          <a:p>
            <a:pPr eaLnBrk="1" hangingPunct="1">
              <a:buFont typeface="Wingdings" pitchFamily="2" charset="2"/>
              <a:buNone/>
            </a:pPr>
            <a:r>
              <a:rPr lang="bg-BG" smtClean="0"/>
              <a:t>Предполага се,че по-късно НВV се скрива</a:t>
            </a:r>
          </a:p>
          <a:p>
            <a:pPr eaLnBrk="1" hangingPunct="1">
              <a:buFont typeface="Wingdings" pitchFamily="2" charset="2"/>
              <a:buNone/>
            </a:pPr>
            <a:r>
              <a:rPr lang="bg-BG" smtClean="0"/>
              <a:t>на “имунологически скрито”, откъдето елими</a:t>
            </a:r>
          </a:p>
          <a:p>
            <a:pPr eaLnBrk="1" hangingPunct="1">
              <a:buFont typeface="Wingdings" pitchFamily="2" charset="2"/>
              <a:buNone/>
            </a:pPr>
            <a:r>
              <a:rPr lang="bg-BG" smtClean="0"/>
              <a:t>нирането му е невъзможно.</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bg-BG" sz="3800" smtClean="0"/>
              <a:t>ВИРУСЕН ХЕПАТИТ В-имунология</a:t>
            </a:r>
          </a:p>
        </p:txBody>
      </p:sp>
      <p:sp>
        <p:nvSpPr>
          <p:cNvPr id="46083" name="Rectangle 3"/>
          <p:cNvSpPr>
            <a:spLocks noGrp="1" noChangeArrowheads="1"/>
          </p:cNvSpPr>
          <p:nvPr>
            <p:ph type="body" idx="1"/>
          </p:nvPr>
        </p:nvSpPr>
        <p:spPr>
          <a:xfrm>
            <a:off x="914400" y="1557338"/>
            <a:ext cx="8050213" cy="4573587"/>
          </a:xfrm>
        </p:spPr>
        <p:txBody>
          <a:bodyPr/>
          <a:lstStyle/>
          <a:p>
            <a:pPr eaLnBrk="1" hangingPunct="1">
              <a:buFont typeface="Wingdings" pitchFamily="2" charset="2"/>
              <a:buNone/>
            </a:pPr>
            <a:r>
              <a:rPr lang="bg-BG" b="1" smtClean="0"/>
              <a:t>І</a:t>
            </a:r>
            <a:r>
              <a:rPr lang="bg-BG" smtClean="0"/>
              <a:t> – силен вирус и силен имунен отговор→остро</a:t>
            </a:r>
          </a:p>
          <a:p>
            <a:pPr eaLnBrk="1" hangingPunct="1">
              <a:buFont typeface="Wingdings" pitchFamily="2" charset="2"/>
              <a:buNone/>
            </a:pPr>
            <a:r>
              <a:rPr lang="bg-BG" smtClean="0"/>
              <a:t>      заболяване с добре изразена клиника</a:t>
            </a:r>
          </a:p>
          <a:p>
            <a:pPr eaLnBrk="1" hangingPunct="1">
              <a:buFont typeface="Wingdings" pitchFamily="2" charset="2"/>
              <a:buNone/>
            </a:pPr>
            <a:r>
              <a:rPr lang="bg-BG" b="1" smtClean="0"/>
              <a:t>ІІ</a:t>
            </a:r>
            <a:r>
              <a:rPr lang="bg-BG" smtClean="0"/>
              <a:t> – силен вирус и свръхмерен КМО → фулми-</a:t>
            </a:r>
          </a:p>
          <a:p>
            <a:pPr eaLnBrk="1" hangingPunct="1">
              <a:buFont typeface="Wingdings" pitchFamily="2" charset="2"/>
              <a:buNone/>
            </a:pPr>
            <a:r>
              <a:rPr lang="bg-BG" smtClean="0"/>
              <a:t>      нантно протичане и кома</a:t>
            </a:r>
          </a:p>
          <a:p>
            <a:pPr eaLnBrk="1" hangingPunct="1">
              <a:buFont typeface="Wingdings" pitchFamily="2" charset="2"/>
              <a:buNone/>
            </a:pPr>
            <a:r>
              <a:rPr lang="bg-BG" b="1" smtClean="0"/>
              <a:t>ІІІ</a:t>
            </a:r>
            <a:r>
              <a:rPr lang="bg-BG" smtClean="0"/>
              <a:t> – слаб вирус и слаб отговор → носителство</a:t>
            </a:r>
          </a:p>
          <a:p>
            <a:pPr eaLnBrk="1" hangingPunct="1">
              <a:buFont typeface="Wingdings" pitchFamily="2" charset="2"/>
              <a:buNone/>
            </a:pPr>
            <a:r>
              <a:rPr lang="bg-BG" b="1" smtClean="0"/>
              <a:t>ІV</a:t>
            </a:r>
            <a:r>
              <a:rPr lang="bg-BG" smtClean="0"/>
              <a:t> – силен вирус и слаб отговор →носителство</a:t>
            </a:r>
          </a:p>
          <a:p>
            <a:pPr eaLnBrk="1" hangingPunct="1">
              <a:buFont typeface="Wingdings" pitchFamily="2" charset="2"/>
              <a:buNone/>
            </a:pPr>
            <a:r>
              <a:rPr lang="bg-BG" smtClean="0"/>
              <a:t>       или хронифициране на хепатита</a:t>
            </a:r>
          </a:p>
          <a:p>
            <a:pPr eaLnBrk="1" hangingPunct="1"/>
            <a:endParaRPr lang="bg-BG"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bg-BG" sz="3800" smtClean="0"/>
              <a:t>ВИРУСЕН ХЕПАТИТ В-</a:t>
            </a:r>
            <a:br>
              <a:rPr lang="bg-BG" sz="3800" smtClean="0"/>
            </a:br>
            <a:r>
              <a:rPr lang="bg-BG" sz="3800" smtClean="0"/>
              <a:t>клинична картина</a:t>
            </a:r>
          </a:p>
        </p:txBody>
      </p:sp>
      <p:sp>
        <p:nvSpPr>
          <p:cNvPr id="47107" name="Rectangle 3"/>
          <p:cNvSpPr>
            <a:spLocks noGrp="1" noChangeArrowheads="1"/>
          </p:cNvSpPr>
          <p:nvPr>
            <p:ph type="body" idx="1"/>
          </p:nvPr>
        </p:nvSpPr>
        <p:spPr/>
        <p:txBody>
          <a:bodyPr/>
          <a:lstStyle/>
          <a:p>
            <a:pPr eaLnBrk="1" hangingPunct="1"/>
            <a:r>
              <a:rPr lang="bg-BG" smtClean="0"/>
              <a:t>Инкубационен период- 30-180 дни</a:t>
            </a:r>
          </a:p>
          <a:p>
            <a:pPr eaLnBrk="1" hangingPunct="1"/>
            <a:r>
              <a:rPr lang="bg-BG" smtClean="0"/>
              <a:t>Начало – постепенно</a:t>
            </a:r>
          </a:p>
          <a:p>
            <a:pPr eaLnBrk="1" hangingPunct="1"/>
            <a:r>
              <a:rPr lang="bg-BG" smtClean="0"/>
              <a:t>Предиктерен период  </a:t>
            </a:r>
            <a:r>
              <a:rPr lang="en-US" smtClean="0">
                <a:cs typeface="Arial" charset="0"/>
              </a:rPr>
              <a:t>~</a:t>
            </a:r>
            <a:r>
              <a:rPr lang="bg-BG" smtClean="0">
                <a:cs typeface="Arial" charset="0"/>
              </a:rPr>
              <a:t> 1 седмица</a:t>
            </a:r>
            <a:endParaRPr lang="en-US" smtClean="0">
              <a:cs typeface="Arial" charset="0"/>
            </a:endParaRPr>
          </a:p>
          <a:p>
            <a:pPr eaLnBrk="1" hangingPunct="1">
              <a:buFont typeface="Wingdings" pitchFamily="2" charset="2"/>
              <a:buNone/>
            </a:pPr>
            <a:r>
              <a:rPr lang="bg-BG" smtClean="0"/>
              <a:t>   - астеноадинамия</a:t>
            </a:r>
          </a:p>
          <a:p>
            <a:pPr eaLnBrk="1" hangingPunct="1">
              <a:buFont typeface="Wingdings" pitchFamily="2" charset="2"/>
              <a:buNone/>
            </a:pPr>
            <a:r>
              <a:rPr lang="bg-BG" smtClean="0"/>
              <a:t>   - анорексия</a:t>
            </a:r>
          </a:p>
          <a:p>
            <a:pPr eaLnBrk="1" hangingPunct="1">
              <a:buFont typeface="Wingdings" pitchFamily="2" charset="2"/>
              <a:buNone/>
            </a:pPr>
            <a:r>
              <a:rPr lang="bg-BG" smtClean="0"/>
              <a:t>   - горно-диспептичен синдром</a:t>
            </a:r>
          </a:p>
          <a:p>
            <a:pPr eaLnBrk="1" hangingPunct="1">
              <a:buFont typeface="Wingdings" pitchFamily="2" charset="2"/>
              <a:buNone/>
            </a:pPr>
            <a:r>
              <a:rPr lang="bg-BG" smtClean="0"/>
              <a:t>   - артралгичен синдром  </a:t>
            </a:r>
          </a:p>
          <a:p>
            <a:pPr eaLnBrk="1" hangingPunct="1">
              <a:buFont typeface="Wingdings" pitchFamily="2" charset="2"/>
              <a:buNone/>
            </a:pPr>
            <a:r>
              <a:rPr lang="bg-BG" smtClean="0"/>
              <a:t>   - грипоподобен синдром</a:t>
            </a:r>
          </a:p>
          <a:p>
            <a:pPr eaLnBrk="1" hangingPunct="1"/>
            <a:endParaRPr lang="bg-BG"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bg-BG" sz="3800" smtClean="0"/>
              <a:t>ВИРУСЕН ХЕПАТИТ В-</a:t>
            </a:r>
            <a:br>
              <a:rPr lang="bg-BG" sz="3800" smtClean="0"/>
            </a:br>
            <a:r>
              <a:rPr lang="bg-BG" sz="3800" smtClean="0"/>
              <a:t>клинична картина</a:t>
            </a:r>
          </a:p>
        </p:txBody>
      </p:sp>
      <p:sp>
        <p:nvSpPr>
          <p:cNvPr id="48131" name="Rectangle 3"/>
          <p:cNvSpPr>
            <a:spLocks noGrp="1" noChangeArrowheads="1"/>
          </p:cNvSpPr>
          <p:nvPr>
            <p:ph type="body" idx="1"/>
          </p:nvPr>
        </p:nvSpPr>
        <p:spPr/>
        <p:txBody>
          <a:bodyPr/>
          <a:lstStyle/>
          <a:p>
            <a:pPr eaLnBrk="1" hangingPunct="1"/>
            <a:r>
              <a:rPr lang="bg-BG" smtClean="0"/>
              <a:t>Иктерен период</a:t>
            </a:r>
          </a:p>
          <a:p>
            <a:pPr eaLnBrk="1" hangingPunct="1">
              <a:buFont typeface="Wingdings" pitchFamily="2" charset="2"/>
              <a:buNone/>
            </a:pPr>
            <a:r>
              <a:rPr lang="bg-BG" smtClean="0"/>
              <a:t>   - симптомите от предиктерния период</a:t>
            </a:r>
          </a:p>
          <a:p>
            <a:pPr eaLnBrk="1" hangingPunct="1">
              <a:buFont typeface="Wingdings" pitchFamily="2" charset="2"/>
              <a:buNone/>
            </a:pPr>
            <a:r>
              <a:rPr lang="bg-BG" smtClean="0"/>
              <a:t>   - пожълтяване на кожа и склери</a:t>
            </a:r>
          </a:p>
          <a:p>
            <a:pPr eaLnBrk="1" hangingPunct="1">
              <a:buFont typeface="Wingdings" pitchFamily="2" charset="2"/>
              <a:buNone/>
            </a:pPr>
            <a:r>
              <a:rPr lang="bg-BG" smtClean="0"/>
              <a:t>   - потъмняване на урината</a:t>
            </a:r>
          </a:p>
          <a:p>
            <a:pPr eaLnBrk="1" hangingPunct="1">
              <a:buFont typeface="Wingdings" pitchFamily="2" charset="2"/>
              <a:buNone/>
            </a:pPr>
            <a:r>
              <a:rPr lang="bg-BG" smtClean="0"/>
              <a:t>   - хипо- ахолия</a:t>
            </a:r>
          </a:p>
          <a:p>
            <a:pPr eaLnBrk="1" hangingPunct="1">
              <a:buFont typeface="Wingdings" pitchFamily="2" charset="2"/>
              <a:buNone/>
            </a:pPr>
            <a:r>
              <a:rPr lang="bg-BG" smtClean="0"/>
              <a:t>   - хепатосрленомегалия</a:t>
            </a:r>
          </a:p>
          <a:p>
            <a:pPr eaLnBrk="1" hangingPunct="1"/>
            <a:r>
              <a:rPr lang="bg-BG" smtClean="0"/>
              <a:t>Преобладават средно-тежки и тежки форми</a:t>
            </a:r>
          </a:p>
          <a:p>
            <a:pPr eaLnBrk="1" hangingPunct="1"/>
            <a:endParaRPr lang="bg-BG"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bg-BG" sz="3800" smtClean="0"/>
              <a:t>ВИРУСЕН ХЕПАТИТ В-</a:t>
            </a:r>
            <a:br>
              <a:rPr lang="bg-BG" sz="3800" smtClean="0"/>
            </a:br>
            <a:r>
              <a:rPr lang="bg-BG" sz="3800" smtClean="0"/>
              <a:t>клинична картина</a:t>
            </a:r>
          </a:p>
        </p:txBody>
      </p:sp>
      <p:sp>
        <p:nvSpPr>
          <p:cNvPr id="49155" name="Rectangle 3"/>
          <p:cNvSpPr>
            <a:spLocks noGrp="1" noChangeArrowheads="1"/>
          </p:cNvSpPr>
          <p:nvPr>
            <p:ph type="body" idx="1"/>
          </p:nvPr>
        </p:nvSpPr>
        <p:spPr/>
        <p:txBody>
          <a:bodyPr/>
          <a:lstStyle/>
          <a:p>
            <a:pPr eaLnBrk="1" hangingPunct="1">
              <a:lnSpc>
                <a:spcPct val="90000"/>
              </a:lnSpc>
              <a:buFont typeface="Wingdings" pitchFamily="2" charset="2"/>
              <a:buNone/>
            </a:pPr>
            <a:r>
              <a:rPr lang="bg-BG" u="sng" smtClean="0"/>
              <a:t>Фулминантно протичане</a:t>
            </a:r>
            <a:r>
              <a:rPr lang="bg-BG" smtClean="0"/>
              <a:t> – развива се черно-</a:t>
            </a:r>
          </a:p>
          <a:p>
            <a:pPr eaLnBrk="1" hangingPunct="1">
              <a:lnSpc>
                <a:spcPct val="90000"/>
              </a:lnSpc>
              <a:buFont typeface="Wingdings" pitchFamily="2" charset="2"/>
              <a:buNone/>
            </a:pPr>
            <a:r>
              <a:rPr lang="bg-BG" smtClean="0"/>
              <a:t>дробна недостатъчност и хепатална кома:</a:t>
            </a:r>
          </a:p>
          <a:p>
            <a:pPr eaLnBrk="1" hangingPunct="1">
              <a:lnSpc>
                <a:spcPct val="90000"/>
              </a:lnSpc>
              <a:buFont typeface="Wingdings" pitchFamily="2" charset="2"/>
              <a:buNone/>
            </a:pPr>
            <a:r>
              <a:rPr lang="bg-BG" smtClean="0"/>
              <a:t>Причина – масивна чернодробна некроза→</a:t>
            </a:r>
          </a:p>
          <a:p>
            <a:pPr eaLnBrk="1" hangingPunct="1">
              <a:lnSpc>
                <a:spcPct val="90000"/>
              </a:lnSpc>
              <a:buFont typeface="Wingdings" pitchFamily="2" charset="2"/>
              <a:buNone/>
            </a:pPr>
            <a:r>
              <a:rPr lang="bg-BG" smtClean="0"/>
              <a:t>нарушена протеинсинтезиращата и дезин-</a:t>
            </a:r>
          </a:p>
          <a:p>
            <a:pPr eaLnBrk="1" hangingPunct="1">
              <a:lnSpc>
                <a:spcPct val="90000"/>
              </a:lnSpc>
              <a:buFont typeface="Wingdings" pitchFamily="2" charset="2"/>
              <a:buNone/>
            </a:pPr>
            <a:r>
              <a:rPr lang="bg-BG" smtClean="0"/>
              <a:t>токсикиращатафункция на ч.дроб →натруп-</a:t>
            </a:r>
          </a:p>
          <a:p>
            <a:pPr eaLnBrk="1" hangingPunct="1">
              <a:lnSpc>
                <a:spcPct val="90000"/>
              </a:lnSpc>
              <a:buFont typeface="Wingdings" pitchFamily="2" charset="2"/>
              <a:buNone/>
            </a:pPr>
            <a:r>
              <a:rPr lang="bg-BG" smtClean="0"/>
              <a:t>ване на токсични субстанции (най-вероятно</a:t>
            </a:r>
          </a:p>
          <a:p>
            <a:pPr eaLnBrk="1" hangingPunct="1">
              <a:lnSpc>
                <a:spcPct val="90000"/>
              </a:lnSpc>
              <a:buFont typeface="Wingdings" pitchFamily="2" charset="2"/>
              <a:buNone/>
            </a:pPr>
            <a:r>
              <a:rPr lang="bg-BG" smtClean="0"/>
              <a:t>амоняк), които директно увреждат астроци-</a:t>
            </a:r>
          </a:p>
          <a:p>
            <a:pPr eaLnBrk="1" hangingPunct="1">
              <a:lnSpc>
                <a:spcPct val="90000"/>
              </a:lnSpc>
              <a:buFont typeface="Wingdings" pitchFamily="2" charset="2"/>
              <a:buNone/>
            </a:pPr>
            <a:r>
              <a:rPr lang="bg-BG" smtClean="0"/>
              <a:t>тите, а те имат основна роля в регулацията </a:t>
            </a:r>
          </a:p>
          <a:p>
            <a:pPr eaLnBrk="1" hangingPunct="1">
              <a:lnSpc>
                <a:spcPct val="90000"/>
              </a:lnSpc>
              <a:buFont typeface="Wingdings" pitchFamily="2" charset="2"/>
              <a:buNone/>
            </a:pPr>
            <a:r>
              <a:rPr lang="bg-BG" smtClean="0"/>
              <a:t>на КЛБ.</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bg-BG" sz="3800" smtClean="0"/>
              <a:t>ВИРУСЕН ХЕПАТИТ В-</a:t>
            </a:r>
            <a:br>
              <a:rPr lang="bg-BG" sz="3800" smtClean="0"/>
            </a:br>
            <a:r>
              <a:rPr lang="bg-BG" sz="3800" smtClean="0"/>
              <a:t>клинична картина</a:t>
            </a:r>
          </a:p>
        </p:txBody>
      </p:sp>
      <p:sp>
        <p:nvSpPr>
          <p:cNvPr id="50179" name="Rectangle 3"/>
          <p:cNvSpPr>
            <a:spLocks noGrp="1" noChangeArrowheads="1"/>
          </p:cNvSpPr>
          <p:nvPr>
            <p:ph type="body" idx="1"/>
          </p:nvPr>
        </p:nvSpPr>
        <p:spPr/>
        <p:txBody>
          <a:bodyPr/>
          <a:lstStyle/>
          <a:p>
            <a:pPr eaLnBrk="1" hangingPunct="1">
              <a:lnSpc>
                <a:spcPct val="90000"/>
              </a:lnSpc>
              <a:buFont typeface="Wingdings" pitchFamily="2" charset="2"/>
              <a:buNone/>
            </a:pPr>
            <a:r>
              <a:rPr lang="bg-BG" u="sng" smtClean="0"/>
              <a:t>Фулминантно протичане</a:t>
            </a:r>
            <a:r>
              <a:rPr lang="bg-BG" smtClean="0"/>
              <a:t>: </a:t>
            </a:r>
            <a:r>
              <a:rPr lang="bg-BG" u="sng" smtClean="0"/>
              <a:t>клиника</a:t>
            </a:r>
          </a:p>
          <a:p>
            <a:pPr eaLnBrk="1" hangingPunct="1">
              <a:lnSpc>
                <a:spcPct val="90000"/>
              </a:lnSpc>
              <a:buFont typeface="Wingdings" pitchFamily="2" charset="2"/>
              <a:buNone/>
            </a:pPr>
            <a:r>
              <a:rPr lang="bg-BG" smtClean="0">
                <a:latin typeface="Arial Unicode MS" pitchFamily="34" charset="-128"/>
                <a:ea typeface="Arial Unicode MS" pitchFamily="34" charset="-128"/>
                <a:cs typeface="Arial Unicode MS" pitchFamily="34" charset="-128"/>
              </a:rPr>
              <a:t>✔</a:t>
            </a:r>
            <a:r>
              <a:rPr lang="bg-BG" smtClean="0">
                <a:ea typeface="Arial Unicode MS" pitchFamily="34" charset="-128"/>
                <a:cs typeface="Arial Unicode MS" pitchFamily="34" charset="-128"/>
              </a:rPr>
              <a:t> инверзия на съня</a:t>
            </a:r>
          </a:p>
          <a:p>
            <a:pPr eaLnBrk="1" hangingPunct="1">
              <a:lnSpc>
                <a:spcPct val="90000"/>
              </a:lnSpc>
              <a:buFont typeface="Wingdings" pitchFamily="2" charset="2"/>
              <a:buNone/>
            </a:pPr>
            <a:r>
              <a:rPr lang="bg-BG" smtClean="0">
                <a:latin typeface="Arial Unicode MS" pitchFamily="34" charset="-128"/>
                <a:ea typeface="Arial Unicode MS" pitchFamily="34" charset="-128"/>
                <a:cs typeface="Arial Unicode MS" pitchFamily="34" charset="-128"/>
              </a:rPr>
              <a:t>✔</a:t>
            </a:r>
            <a:r>
              <a:rPr lang="bg-BG" smtClean="0">
                <a:ea typeface="Arial Unicode MS" pitchFamily="34" charset="-128"/>
                <a:cs typeface="Arial Unicode MS" pitchFamily="34" charset="-128"/>
              </a:rPr>
              <a:t> промяна в настроението</a:t>
            </a:r>
          </a:p>
          <a:p>
            <a:pPr eaLnBrk="1" hangingPunct="1">
              <a:lnSpc>
                <a:spcPct val="90000"/>
              </a:lnSpc>
              <a:buFont typeface="Wingdings" pitchFamily="2" charset="2"/>
              <a:buNone/>
            </a:pPr>
            <a:r>
              <a:rPr lang="bg-BG" smtClean="0">
                <a:latin typeface="Arial Unicode MS" pitchFamily="34" charset="-128"/>
                <a:ea typeface="Arial Unicode MS" pitchFamily="34" charset="-128"/>
                <a:cs typeface="Arial Unicode MS" pitchFamily="34" charset="-128"/>
              </a:rPr>
              <a:t>✔</a:t>
            </a:r>
            <a:r>
              <a:rPr lang="bg-BG" smtClean="0">
                <a:ea typeface="Arial Unicode MS" pitchFamily="34" charset="-128"/>
                <a:cs typeface="Arial Unicode MS" pitchFamily="34" charset="-128"/>
              </a:rPr>
              <a:t> дискалкулия и диспраксия</a:t>
            </a:r>
          </a:p>
          <a:p>
            <a:pPr eaLnBrk="1" hangingPunct="1">
              <a:lnSpc>
                <a:spcPct val="90000"/>
              </a:lnSpc>
              <a:buFont typeface="Wingdings" pitchFamily="2" charset="2"/>
              <a:buNone/>
            </a:pPr>
            <a:r>
              <a:rPr lang="bg-BG" smtClean="0">
                <a:latin typeface="Arial Unicode MS" pitchFamily="34" charset="-128"/>
                <a:ea typeface="Arial Unicode MS" pitchFamily="34" charset="-128"/>
                <a:cs typeface="Arial Unicode MS" pitchFamily="34" charset="-128"/>
              </a:rPr>
              <a:t>✔</a:t>
            </a:r>
            <a:r>
              <a:rPr lang="bg-BG" smtClean="0">
                <a:ea typeface="Arial Unicode MS" pitchFamily="34" charset="-128"/>
                <a:cs typeface="Arial Unicode MS" pitchFamily="34" charset="-128"/>
              </a:rPr>
              <a:t> засилен иктер</a:t>
            </a:r>
          </a:p>
          <a:p>
            <a:pPr eaLnBrk="1" hangingPunct="1">
              <a:lnSpc>
                <a:spcPct val="90000"/>
              </a:lnSpc>
              <a:buFont typeface="Wingdings" pitchFamily="2" charset="2"/>
              <a:buNone/>
            </a:pPr>
            <a:r>
              <a:rPr lang="bg-BG" smtClean="0">
                <a:latin typeface="Arial Unicode MS" pitchFamily="34" charset="-128"/>
                <a:ea typeface="Arial Unicode MS" pitchFamily="34" charset="-128"/>
                <a:cs typeface="Arial Unicode MS" pitchFamily="34" charset="-128"/>
              </a:rPr>
              <a:t>✔</a:t>
            </a:r>
            <a:r>
              <a:rPr lang="bg-BG" smtClean="0">
                <a:ea typeface="Arial Unicode MS" pitchFamily="34" charset="-128"/>
                <a:cs typeface="Arial Unicode MS" pitchFamily="34" charset="-128"/>
              </a:rPr>
              <a:t> намаляване размерите на ч.дроб</a:t>
            </a:r>
          </a:p>
          <a:p>
            <a:pPr eaLnBrk="1" hangingPunct="1">
              <a:lnSpc>
                <a:spcPct val="90000"/>
              </a:lnSpc>
              <a:buFont typeface="Wingdings" pitchFamily="2" charset="2"/>
              <a:buNone/>
            </a:pPr>
            <a:r>
              <a:rPr lang="bg-BG" smtClean="0">
                <a:latin typeface="Arial Unicode MS" pitchFamily="34" charset="-128"/>
                <a:ea typeface="Arial Unicode MS" pitchFamily="34" charset="-128"/>
                <a:cs typeface="Arial Unicode MS" pitchFamily="34" charset="-128"/>
              </a:rPr>
              <a:t>✔</a:t>
            </a:r>
            <a:r>
              <a:rPr lang="bg-BG" smtClean="0">
                <a:ea typeface="Arial Unicode MS" pitchFamily="34" charset="-128"/>
                <a:cs typeface="Arial Unicode MS" pitchFamily="34" charset="-128"/>
              </a:rPr>
              <a:t> хеморагичен синдром</a:t>
            </a:r>
          </a:p>
          <a:p>
            <a:pPr eaLnBrk="1" hangingPunct="1">
              <a:lnSpc>
                <a:spcPct val="90000"/>
              </a:lnSpc>
              <a:buFont typeface="Wingdings" pitchFamily="2" charset="2"/>
              <a:buNone/>
            </a:pPr>
            <a:r>
              <a:rPr lang="bg-BG" smtClean="0">
                <a:latin typeface="Arial Unicode MS" pitchFamily="34" charset="-128"/>
                <a:ea typeface="Arial Unicode MS" pitchFamily="34" charset="-128"/>
                <a:cs typeface="Arial Unicode MS" pitchFamily="34" charset="-128"/>
              </a:rPr>
              <a:t>✔</a:t>
            </a:r>
            <a:r>
              <a:rPr lang="bg-BG" smtClean="0">
                <a:ea typeface="Arial Unicode MS" pitchFamily="34" charset="-128"/>
                <a:cs typeface="Arial Unicode MS" pitchFamily="34" charset="-128"/>
              </a:rPr>
              <a:t> арефлексия</a:t>
            </a:r>
          </a:p>
          <a:p>
            <a:pPr eaLnBrk="1" hangingPunct="1">
              <a:lnSpc>
                <a:spcPct val="90000"/>
              </a:lnSpc>
              <a:buFont typeface="Wingdings" pitchFamily="2" charset="2"/>
              <a:buNone/>
            </a:pPr>
            <a:r>
              <a:rPr lang="bg-BG" smtClean="0">
                <a:latin typeface="Arial Unicode MS" pitchFamily="34" charset="-128"/>
                <a:ea typeface="Arial Unicode MS" pitchFamily="34" charset="-128"/>
                <a:cs typeface="Arial Unicode MS" pitchFamily="34" charset="-128"/>
              </a:rPr>
              <a:t>✔</a:t>
            </a:r>
            <a:r>
              <a:rPr lang="bg-BG" smtClean="0">
                <a:ea typeface="Arial Unicode MS" pitchFamily="34" charset="-128"/>
                <a:cs typeface="Arial Unicode MS" pitchFamily="34" charset="-128"/>
              </a:rPr>
              <a:t> кома</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bg-BG" sz="3800" smtClean="0"/>
              <a:t>ВИРУСЕН ХЕПАТИТ В-</a:t>
            </a:r>
            <a:br>
              <a:rPr lang="bg-BG" sz="3800" smtClean="0"/>
            </a:br>
            <a:r>
              <a:rPr lang="bg-BG" sz="3800" smtClean="0"/>
              <a:t>клинична картина</a:t>
            </a:r>
          </a:p>
        </p:txBody>
      </p:sp>
      <p:sp>
        <p:nvSpPr>
          <p:cNvPr id="51203" name="Rectangle 3"/>
          <p:cNvSpPr>
            <a:spLocks noGrp="1" noChangeArrowheads="1"/>
          </p:cNvSpPr>
          <p:nvPr>
            <p:ph type="body" idx="1"/>
          </p:nvPr>
        </p:nvSpPr>
        <p:spPr/>
        <p:txBody>
          <a:bodyPr/>
          <a:lstStyle/>
          <a:p>
            <a:pPr eaLnBrk="1" hangingPunct="1">
              <a:buFont typeface="Wingdings" pitchFamily="2" charset="2"/>
              <a:buNone/>
            </a:pPr>
            <a:r>
              <a:rPr lang="bg-BG" u="sng" smtClean="0"/>
              <a:t>Тежки форми:</a:t>
            </a:r>
            <a:endParaRPr lang="bg-BG" smtClean="0"/>
          </a:p>
          <a:p>
            <a:pPr eaLnBrk="1" hangingPunct="1">
              <a:buFont typeface="Wingdings" pitchFamily="2" charset="2"/>
              <a:buNone/>
            </a:pPr>
            <a:r>
              <a:rPr lang="bg-BG" smtClean="0"/>
              <a:t>1/ оточно-асцитна</a:t>
            </a:r>
          </a:p>
          <a:p>
            <a:pPr eaLnBrk="1" hangingPunct="1">
              <a:buFont typeface="Wingdings" pitchFamily="2" charset="2"/>
              <a:buNone/>
            </a:pPr>
            <a:r>
              <a:rPr lang="bg-BG" smtClean="0"/>
              <a:t>2/ холостатична →билиарна цироза</a:t>
            </a:r>
          </a:p>
          <a:p>
            <a:pPr eaLnBrk="1" hangingPunct="1">
              <a:buFont typeface="Wingdings" pitchFamily="2" charset="2"/>
              <a:buNone/>
            </a:pPr>
            <a:endParaRPr lang="bg-BG" smtClean="0"/>
          </a:p>
          <a:p>
            <a:pPr eaLnBrk="1" hangingPunct="1">
              <a:buFont typeface="Wingdings" pitchFamily="2" charset="2"/>
              <a:buNone/>
            </a:pPr>
            <a:r>
              <a:rPr lang="bg-BG" u="sng" smtClean="0"/>
              <a:t>Други форми:</a:t>
            </a:r>
            <a:endParaRPr lang="bg-BG" smtClean="0"/>
          </a:p>
          <a:p>
            <a:pPr eaLnBrk="1" hangingPunct="1">
              <a:buFont typeface="Wingdings" pitchFamily="2" charset="2"/>
              <a:buNone/>
            </a:pPr>
            <a:r>
              <a:rPr lang="bg-BG" smtClean="0"/>
              <a:t>1/ абортивна</a:t>
            </a:r>
          </a:p>
          <a:p>
            <a:pPr eaLnBrk="1" hangingPunct="1">
              <a:buFont typeface="Wingdings" pitchFamily="2" charset="2"/>
              <a:buNone/>
            </a:pPr>
            <a:r>
              <a:rPr lang="bg-BG" smtClean="0"/>
              <a:t>2/ аниктерична</a:t>
            </a:r>
            <a:endParaRPr lang="bg-BG" u="sng"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bg-BG" sz="3800" smtClean="0"/>
              <a:t>ВИРУСЕН ХЕПАТИТ В-диагноза</a:t>
            </a:r>
          </a:p>
        </p:txBody>
      </p:sp>
      <p:sp>
        <p:nvSpPr>
          <p:cNvPr id="52227" name="Rectangle 3"/>
          <p:cNvSpPr>
            <a:spLocks noGrp="1" noChangeArrowheads="1"/>
          </p:cNvSpPr>
          <p:nvPr>
            <p:ph type="body" idx="1"/>
          </p:nvPr>
        </p:nvSpPr>
        <p:spPr/>
        <p:txBody>
          <a:bodyPr/>
          <a:lstStyle/>
          <a:p>
            <a:pPr eaLnBrk="1" hangingPunct="1"/>
            <a:r>
              <a:rPr lang="bg-BG" smtClean="0"/>
              <a:t>ПКК, СУЕ</a:t>
            </a:r>
          </a:p>
          <a:p>
            <a:pPr eaLnBrk="1" hangingPunct="1"/>
            <a:r>
              <a:rPr lang="bg-BG" smtClean="0"/>
              <a:t>Урина за жл.пигменти</a:t>
            </a:r>
          </a:p>
          <a:p>
            <a:pPr eaLnBrk="1" hangingPunct="1"/>
            <a:r>
              <a:rPr lang="bg-BG" smtClean="0"/>
              <a:t>Общ серумен билирубин</a:t>
            </a:r>
          </a:p>
          <a:p>
            <a:pPr eaLnBrk="1" hangingPunct="1"/>
            <a:r>
              <a:rPr lang="bg-BG" smtClean="0"/>
              <a:t>АСАТ, АЛАТ</a:t>
            </a:r>
          </a:p>
          <a:p>
            <a:pPr eaLnBrk="1" hangingPunct="1"/>
            <a:r>
              <a:rPr lang="bg-BG" smtClean="0"/>
              <a:t>АФ, ГГТП</a:t>
            </a:r>
          </a:p>
          <a:p>
            <a:pPr eaLnBrk="1" hangingPunct="1"/>
            <a:r>
              <a:rPr lang="bg-BG" smtClean="0"/>
              <a:t>Фибриноген, протромбинов индекс</a:t>
            </a:r>
          </a:p>
          <a:p>
            <a:pPr eaLnBrk="1" hangingPunct="1"/>
            <a:r>
              <a:rPr lang="bg-BG" smtClean="0"/>
              <a:t>Белтъчен профил</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bg-BG" smtClean="0"/>
              <a:t>Увод</a:t>
            </a:r>
          </a:p>
        </p:txBody>
      </p:sp>
      <p:sp>
        <p:nvSpPr>
          <p:cNvPr id="7171" name="Rectangle 3"/>
          <p:cNvSpPr>
            <a:spLocks noGrp="1" noChangeArrowheads="1"/>
          </p:cNvSpPr>
          <p:nvPr>
            <p:ph type="body" idx="1"/>
          </p:nvPr>
        </p:nvSpPr>
        <p:spPr/>
        <p:txBody>
          <a:bodyPr/>
          <a:lstStyle/>
          <a:p>
            <a:pPr eaLnBrk="1" hangingPunct="1">
              <a:lnSpc>
                <a:spcPct val="90000"/>
              </a:lnSpc>
            </a:pPr>
            <a:r>
              <a:rPr lang="bg-BG" b="1" i="1" smtClean="0"/>
              <a:t>Eтиология на вирусните хепатити</a:t>
            </a:r>
            <a:r>
              <a:rPr lang="bg-BG" i="1" smtClean="0"/>
              <a:t>  </a:t>
            </a:r>
            <a:br>
              <a:rPr lang="bg-BG" i="1" smtClean="0"/>
            </a:br>
            <a:r>
              <a:rPr lang="bg-BG" i="1" smtClean="0"/>
              <a:t>Петте хепатотропни вируса HAV, HBV, HDV, HCV, HEV са представители на пет различни вирусни семейства, като основно свързващо звено е техният тропизъм към черния дроб на човека, както и сходната, а в редица случаи и почти еднаква клинична симптоматика, съобразно вида на инфекциозния процес (остър или хроничен).  </a:t>
            </a:r>
            <a:br>
              <a:rPr lang="bg-BG" i="1" smtClean="0"/>
            </a:br>
            <a:endParaRPr lang="bg-BG" i="1"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bg-BG" sz="3800" smtClean="0"/>
              <a:t>ВИРУСЕН ХЕПАТИТ В-етиологична диагноза</a:t>
            </a:r>
          </a:p>
        </p:txBody>
      </p:sp>
      <p:pic>
        <p:nvPicPr>
          <p:cNvPr id="53251" name="Picture 4" descr="180px-HBV_serum_markers[1]"/>
          <p:cNvPicPr>
            <a:picLocks noChangeAspect="1" noChangeArrowheads="1"/>
          </p:cNvPicPr>
          <p:nvPr/>
        </p:nvPicPr>
        <p:blipFill>
          <a:blip r:embed="rId2"/>
          <a:srcRect/>
          <a:stretch>
            <a:fillRect/>
          </a:stretch>
        </p:blipFill>
        <p:spPr bwMode="auto">
          <a:xfrm>
            <a:off x="2555875" y="2060575"/>
            <a:ext cx="3816350" cy="2808288"/>
          </a:xfrm>
          <a:prstGeom prst="rect">
            <a:avLst/>
          </a:prstGeom>
          <a:noFill/>
          <a:ln w="3175">
            <a:solidFill>
              <a:srgbClr val="000000"/>
            </a:solidFill>
            <a:miter lim="800000"/>
            <a:headEnd/>
            <a:tailEnd/>
          </a:ln>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bg-BG" sz="3800" smtClean="0"/>
              <a:t>ВИРУСЕН ХЕПАТИТ В-диференциална диагноза</a:t>
            </a:r>
          </a:p>
        </p:txBody>
      </p:sp>
      <p:sp>
        <p:nvSpPr>
          <p:cNvPr id="54275" name="Rectangle 3"/>
          <p:cNvSpPr>
            <a:spLocks noGrp="1" noChangeArrowheads="1"/>
          </p:cNvSpPr>
          <p:nvPr>
            <p:ph type="body" idx="1"/>
          </p:nvPr>
        </p:nvSpPr>
        <p:spPr/>
        <p:txBody>
          <a:bodyPr/>
          <a:lstStyle/>
          <a:p>
            <a:pPr eaLnBrk="1" hangingPunct="1"/>
            <a:r>
              <a:rPr lang="bg-BG" sz="2400" smtClean="0"/>
              <a:t>ОВХА</a:t>
            </a:r>
          </a:p>
          <a:p>
            <a:pPr eaLnBrk="1" hangingPunct="1"/>
            <a:r>
              <a:rPr lang="bg-BG" sz="2400" smtClean="0"/>
              <a:t>Други ОВИ</a:t>
            </a:r>
          </a:p>
          <a:p>
            <a:pPr eaLnBrk="1" hangingPunct="1"/>
            <a:r>
              <a:rPr lang="bg-BG" sz="2400" smtClean="0"/>
              <a:t>Паренхимен иктер при ЕБВ, СМV, отравяния, сепсис, </a:t>
            </a:r>
          </a:p>
          <a:p>
            <a:pPr eaLnBrk="1" hangingPunct="1"/>
            <a:r>
              <a:rPr lang="bg-BG" sz="2400" smtClean="0"/>
              <a:t>Механичен иктер</a:t>
            </a:r>
          </a:p>
          <a:p>
            <a:pPr eaLnBrk="1" hangingPunct="1"/>
            <a:r>
              <a:rPr lang="bg-BG" sz="2400" smtClean="0"/>
              <a:t>Хемолитичен иктер</a:t>
            </a:r>
          </a:p>
          <a:p>
            <a:pPr eaLnBrk="1" hangingPunct="1"/>
            <a:r>
              <a:rPr lang="bg-BG" sz="2400" smtClean="0"/>
              <a:t>С-м на Жилберт</a:t>
            </a:r>
          </a:p>
          <a:p>
            <a:pPr eaLnBrk="1" hangingPunct="1"/>
            <a:r>
              <a:rPr lang="bg-BG" sz="2400" smtClean="0"/>
              <a:t>С-м на Дюбин-Джонсън</a:t>
            </a:r>
          </a:p>
          <a:p>
            <a:pPr eaLnBrk="1" hangingPunct="1"/>
            <a:r>
              <a:rPr lang="bg-BG" sz="2400" smtClean="0"/>
              <a:t>С-м на Ротор</a:t>
            </a:r>
          </a:p>
          <a:p>
            <a:pPr eaLnBrk="1" hangingPunct="1"/>
            <a:r>
              <a:rPr lang="bg-BG" sz="2400" smtClean="0"/>
              <a:t>Алкохолен хепатит</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bg-BG" sz="3800" smtClean="0"/>
              <a:t>ВИРУСЕН ХЕПАТИТ В-лечение</a:t>
            </a:r>
          </a:p>
        </p:txBody>
      </p:sp>
      <p:sp>
        <p:nvSpPr>
          <p:cNvPr id="55299" name="Rectangle 3"/>
          <p:cNvSpPr>
            <a:spLocks noGrp="1" noChangeArrowheads="1"/>
          </p:cNvSpPr>
          <p:nvPr>
            <p:ph type="body" idx="1"/>
          </p:nvPr>
        </p:nvSpPr>
        <p:spPr/>
        <p:txBody>
          <a:bodyPr/>
          <a:lstStyle/>
          <a:p>
            <a:pPr eaLnBrk="1" hangingPunct="1"/>
            <a:r>
              <a:rPr lang="bg-BG" smtClean="0"/>
              <a:t>Венозни вливания на глюкозно-левулозни</a:t>
            </a:r>
          </a:p>
          <a:p>
            <a:pPr eaLnBrk="1" hangingPunct="1"/>
            <a:r>
              <a:rPr lang="bg-BG" smtClean="0"/>
              <a:t>Разтвори, витамини</a:t>
            </a:r>
          </a:p>
          <a:p>
            <a:pPr eaLnBrk="1" hangingPunct="1"/>
            <a:r>
              <a:rPr lang="bg-BG" smtClean="0"/>
              <a:t>Хепатопротектори</a:t>
            </a:r>
          </a:p>
          <a:p>
            <a:pPr eaLnBrk="1" hangingPunct="1"/>
            <a:r>
              <a:rPr lang="bg-BG" smtClean="0"/>
              <a:t>Биопродукти</a:t>
            </a:r>
          </a:p>
          <a:p>
            <a:pPr eaLnBrk="1" hangingPunct="1"/>
            <a:r>
              <a:rPr lang="bg-BG" smtClean="0"/>
              <a:t>ГКС</a:t>
            </a:r>
          </a:p>
          <a:p>
            <a:pPr eaLnBrk="1" hangingPunct="1"/>
            <a:r>
              <a:rPr lang="bg-BG" smtClean="0"/>
              <a:t>Противовирусни и имуномодулатори</a:t>
            </a:r>
          </a:p>
          <a:p>
            <a:pPr eaLnBrk="1" hangingPunct="1"/>
            <a:r>
              <a:rPr lang="bg-BG" smtClean="0"/>
              <a:t>Хипербарна оксигенация</a:t>
            </a:r>
          </a:p>
          <a:p>
            <a:pPr eaLnBrk="1" hangingPunct="1"/>
            <a:r>
              <a:rPr lang="bg-BG" smtClean="0"/>
              <a:t>Трансплантация</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bg-BG" sz="3800" smtClean="0"/>
              <a:t>ВИРУСЕН ХЕПАТИТ В-изход и</a:t>
            </a:r>
            <a:br>
              <a:rPr lang="bg-BG" sz="3800" smtClean="0"/>
            </a:br>
            <a:r>
              <a:rPr lang="bg-BG" sz="3800" smtClean="0"/>
              <a:t>профилактика</a:t>
            </a:r>
          </a:p>
        </p:txBody>
      </p:sp>
      <p:sp>
        <p:nvSpPr>
          <p:cNvPr id="56323" name="Rectangle 3"/>
          <p:cNvSpPr>
            <a:spLocks noGrp="1" noChangeArrowheads="1"/>
          </p:cNvSpPr>
          <p:nvPr>
            <p:ph type="body" idx="1"/>
          </p:nvPr>
        </p:nvSpPr>
        <p:spPr/>
        <p:txBody>
          <a:bodyPr/>
          <a:lstStyle/>
          <a:p>
            <a:pPr eaLnBrk="1" hangingPunct="1">
              <a:lnSpc>
                <a:spcPct val="90000"/>
              </a:lnSpc>
            </a:pPr>
            <a:r>
              <a:rPr lang="bg-BG" smtClean="0"/>
              <a:t>В </a:t>
            </a:r>
            <a:r>
              <a:rPr lang="en-US" smtClean="0">
                <a:cs typeface="Arial" charset="0"/>
              </a:rPr>
              <a:t>~</a:t>
            </a:r>
            <a:r>
              <a:rPr lang="bg-BG" smtClean="0">
                <a:cs typeface="Arial" charset="0"/>
              </a:rPr>
              <a:t> 90% - оздравяване</a:t>
            </a:r>
          </a:p>
          <a:p>
            <a:pPr eaLnBrk="1" hangingPunct="1">
              <a:lnSpc>
                <a:spcPct val="90000"/>
              </a:lnSpc>
            </a:pPr>
            <a:r>
              <a:rPr lang="bg-BG" smtClean="0">
                <a:cs typeface="Arial" charset="0"/>
              </a:rPr>
              <a:t>В 5-10-12% - хронифициране</a:t>
            </a:r>
          </a:p>
          <a:p>
            <a:pPr eaLnBrk="1" hangingPunct="1">
              <a:lnSpc>
                <a:spcPct val="90000"/>
              </a:lnSpc>
            </a:pPr>
            <a:r>
              <a:rPr lang="bg-BG" smtClean="0">
                <a:cs typeface="Arial" charset="0"/>
              </a:rPr>
              <a:t>В 0,5-1-2% - леталитет</a:t>
            </a:r>
          </a:p>
          <a:p>
            <a:pPr eaLnBrk="1" hangingPunct="1">
              <a:lnSpc>
                <a:spcPct val="90000"/>
              </a:lnSpc>
              <a:buFont typeface="Wingdings" pitchFamily="2" charset="2"/>
              <a:buNone/>
            </a:pPr>
            <a:r>
              <a:rPr lang="en-US" smtClean="0">
                <a:latin typeface="Arial Unicode MS" pitchFamily="34" charset="-128"/>
                <a:ea typeface="Arial Unicode MS" pitchFamily="34" charset="-128"/>
                <a:cs typeface="Arial Unicode MS" pitchFamily="34" charset="-128"/>
              </a:rPr>
              <a:t>✔</a:t>
            </a:r>
            <a:r>
              <a:rPr lang="bg-BG" smtClean="0">
                <a:ea typeface="Arial Unicode MS" pitchFamily="34" charset="-128"/>
                <a:cs typeface="Arial Unicode MS" pitchFamily="34" charset="-128"/>
              </a:rPr>
              <a:t> адекватна стерилизация</a:t>
            </a:r>
          </a:p>
          <a:p>
            <a:pPr eaLnBrk="1" hangingPunct="1">
              <a:lnSpc>
                <a:spcPct val="90000"/>
              </a:lnSpc>
              <a:buFont typeface="Wingdings" pitchFamily="2" charset="2"/>
              <a:buNone/>
            </a:pPr>
            <a:r>
              <a:rPr lang="en-US" smtClean="0">
                <a:latin typeface="Arial Unicode MS" pitchFamily="34" charset="-128"/>
                <a:ea typeface="Arial Unicode MS" pitchFamily="34" charset="-128"/>
                <a:cs typeface="Arial Unicode MS" pitchFamily="34" charset="-128"/>
              </a:rPr>
              <a:t>✔</a:t>
            </a:r>
            <a:r>
              <a:rPr lang="bg-BG" smtClean="0">
                <a:ea typeface="Arial Unicode MS" pitchFamily="34" charset="-128"/>
                <a:cs typeface="Arial Unicode MS" pitchFamily="34" charset="-128"/>
              </a:rPr>
              <a:t> изследване на донорската кръв</a:t>
            </a:r>
          </a:p>
          <a:p>
            <a:pPr eaLnBrk="1" hangingPunct="1">
              <a:lnSpc>
                <a:spcPct val="90000"/>
              </a:lnSpc>
              <a:buFont typeface="Wingdings" pitchFamily="2" charset="2"/>
              <a:buNone/>
            </a:pPr>
            <a:r>
              <a:rPr lang="en-US" smtClean="0">
                <a:latin typeface="Arial Unicode MS" pitchFamily="34" charset="-128"/>
                <a:ea typeface="Arial Unicode MS" pitchFamily="34" charset="-128"/>
                <a:cs typeface="Arial Unicode MS" pitchFamily="34" charset="-128"/>
              </a:rPr>
              <a:t>✔</a:t>
            </a:r>
            <a:r>
              <a:rPr lang="bg-BG" smtClean="0">
                <a:ea typeface="Arial Unicode MS" pitchFamily="34" charset="-128"/>
                <a:cs typeface="Arial Unicode MS" pitchFamily="34" charset="-128"/>
              </a:rPr>
              <a:t> профилактика на навородени от майки</a:t>
            </a:r>
          </a:p>
          <a:p>
            <a:pPr eaLnBrk="1" hangingPunct="1">
              <a:lnSpc>
                <a:spcPct val="90000"/>
              </a:lnSpc>
              <a:buFont typeface="Wingdings" pitchFamily="2" charset="2"/>
              <a:buNone/>
            </a:pPr>
            <a:r>
              <a:rPr lang="bg-BG" smtClean="0">
                <a:ea typeface="Arial Unicode MS" pitchFamily="34" charset="-128"/>
                <a:cs typeface="Arial Unicode MS" pitchFamily="34" charset="-128"/>
              </a:rPr>
              <a:t>    </a:t>
            </a:r>
            <a:r>
              <a:rPr lang="en-US" smtClean="0">
                <a:ea typeface="Arial Unicode MS" pitchFamily="34" charset="-128"/>
                <a:cs typeface="Arial Unicode MS" pitchFamily="34" charset="-128"/>
              </a:rPr>
              <a:t>HBsAg</a:t>
            </a:r>
            <a:r>
              <a:rPr lang="bg-BG" smtClean="0">
                <a:ea typeface="Arial Unicode MS" pitchFamily="34" charset="-128"/>
                <a:cs typeface="Arial Unicode MS" pitchFamily="34" charset="-128"/>
              </a:rPr>
              <a:t>+ със специфичен имуноглобулин</a:t>
            </a:r>
          </a:p>
          <a:p>
            <a:pPr eaLnBrk="1" hangingPunct="1">
              <a:lnSpc>
                <a:spcPct val="90000"/>
              </a:lnSpc>
              <a:buFont typeface="Wingdings" pitchFamily="2" charset="2"/>
              <a:buNone/>
            </a:pPr>
            <a:r>
              <a:rPr lang="en-US" smtClean="0">
                <a:latin typeface="Arial Unicode MS" pitchFamily="34" charset="-128"/>
                <a:ea typeface="Arial Unicode MS" pitchFamily="34" charset="-128"/>
                <a:cs typeface="Arial Unicode MS" pitchFamily="34" charset="-128"/>
              </a:rPr>
              <a:t>✔</a:t>
            </a:r>
            <a:r>
              <a:rPr lang="bg-BG" smtClean="0">
                <a:ea typeface="Arial Unicode MS" pitchFamily="34" charset="-128"/>
                <a:cs typeface="Arial Unicode MS" pitchFamily="34" charset="-128"/>
              </a:rPr>
              <a:t> имунизация с рекомбинантна ваксина-</a:t>
            </a:r>
          </a:p>
          <a:p>
            <a:pPr eaLnBrk="1" hangingPunct="1">
              <a:lnSpc>
                <a:spcPct val="90000"/>
              </a:lnSpc>
              <a:buFont typeface="Wingdings" pitchFamily="2" charset="2"/>
              <a:buNone/>
            </a:pPr>
            <a:r>
              <a:rPr lang="bg-BG" smtClean="0">
                <a:ea typeface="Arial Unicode MS" pitchFamily="34" charset="-128"/>
                <a:cs typeface="Arial Unicode MS" pitchFamily="34" charset="-128"/>
              </a:rPr>
              <a:t>    на 0, 1 и 6 месеца</a:t>
            </a:r>
            <a:endParaRPr lang="en-US" smtClean="0">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bg-BG" smtClean="0"/>
              <a:t>ВИРУСЕН ХЕПАТИТ В-изход</a:t>
            </a:r>
          </a:p>
        </p:txBody>
      </p:sp>
      <p:sp>
        <p:nvSpPr>
          <p:cNvPr id="57347" name="Rectangle 3"/>
          <p:cNvSpPr>
            <a:spLocks noGrp="1" noChangeArrowheads="1"/>
          </p:cNvSpPr>
          <p:nvPr>
            <p:ph type="body" idx="1"/>
          </p:nvPr>
        </p:nvSpPr>
        <p:spPr/>
        <p:txBody>
          <a:bodyPr/>
          <a:lstStyle/>
          <a:p>
            <a:pPr eaLnBrk="1" hangingPunct="1"/>
            <a:r>
              <a:rPr lang="en-US" sz="2400" smtClean="0"/>
              <a:t>HBsAg/+/</a:t>
            </a:r>
            <a:r>
              <a:rPr lang="bg-BG" sz="2400" smtClean="0"/>
              <a:t>,</a:t>
            </a:r>
            <a:r>
              <a:rPr lang="en-US" sz="2400" smtClean="0"/>
              <a:t> </a:t>
            </a:r>
            <a:r>
              <a:rPr lang="bg-BG" sz="2400" smtClean="0"/>
              <a:t>анти</a:t>
            </a:r>
            <a:r>
              <a:rPr lang="en-US" sz="2400" smtClean="0"/>
              <a:t>-HBcIgM</a:t>
            </a:r>
            <a:r>
              <a:rPr lang="bg-BG" sz="2400" smtClean="0"/>
              <a:t>/+/</a:t>
            </a:r>
            <a:r>
              <a:rPr lang="en-US" sz="2400" smtClean="0"/>
              <a:t>,</a:t>
            </a:r>
            <a:r>
              <a:rPr lang="bg-BG" sz="2400" smtClean="0"/>
              <a:t> </a:t>
            </a:r>
            <a:r>
              <a:rPr lang="en-US" sz="2400" smtClean="0"/>
              <a:t>HBeAg</a:t>
            </a:r>
            <a:r>
              <a:rPr lang="bg-BG" sz="2400" smtClean="0"/>
              <a:t>/+/ </a:t>
            </a:r>
            <a:r>
              <a:rPr lang="en-US" sz="2400" smtClean="0"/>
              <a:t>-</a:t>
            </a:r>
            <a:r>
              <a:rPr lang="bg-BG" sz="2400" smtClean="0"/>
              <a:t> остра инф.</a:t>
            </a:r>
          </a:p>
          <a:p>
            <a:pPr eaLnBrk="1" hangingPunct="1"/>
            <a:r>
              <a:rPr lang="en-US" sz="2400" smtClean="0"/>
              <a:t>HBsAg/+/</a:t>
            </a:r>
            <a:r>
              <a:rPr lang="bg-BG" sz="2400" smtClean="0"/>
              <a:t>,</a:t>
            </a:r>
            <a:r>
              <a:rPr lang="en-US" sz="2400" smtClean="0"/>
              <a:t> </a:t>
            </a:r>
            <a:r>
              <a:rPr lang="bg-BG" sz="2400" smtClean="0"/>
              <a:t>анти</a:t>
            </a:r>
            <a:r>
              <a:rPr lang="en-US" sz="2400" smtClean="0"/>
              <a:t>-HBcIgM</a:t>
            </a:r>
            <a:r>
              <a:rPr lang="bg-BG" sz="2400" smtClean="0"/>
              <a:t>/+/</a:t>
            </a:r>
            <a:r>
              <a:rPr lang="en-US" sz="2400" smtClean="0"/>
              <a:t>, </a:t>
            </a:r>
            <a:r>
              <a:rPr lang="bg-BG" sz="2400" smtClean="0"/>
              <a:t>анти</a:t>
            </a:r>
            <a:r>
              <a:rPr lang="en-US" sz="2400" smtClean="0"/>
              <a:t>-HBcIgG</a:t>
            </a:r>
            <a:r>
              <a:rPr lang="bg-BG" sz="2400" smtClean="0"/>
              <a:t>/+/, анти-</a:t>
            </a:r>
            <a:r>
              <a:rPr lang="en-US" sz="2400" smtClean="0"/>
              <a:t>HBe</a:t>
            </a:r>
            <a:r>
              <a:rPr lang="bg-BG" sz="2400" smtClean="0"/>
              <a:t>/+/</a:t>
            </a:r>
            <a:r>
              <a:rPr lang="en-US" sz="2400" smtClean="0"/>
              <a:t>-</a:t>
            </a:r>
            <a:r>
              <a:rPr lang="bg-BG" sz="2400" smtClean="0"/>
              <a:t> остра инфекция с благоприятна прогноза</a:t>
            </a:r>
          </a:p>
          <a:p>
            <a:pPr eaLnBrk="1" hangingPunct="1"/>
            <a:r>
              <a:rPr lang="en-US" sz="2400" smtClean="0"/>
              <a:t>HBsAg/+/</a:t>
            </a:r>
            <a:r>
              <a:rPr lang="bg-BG" sz="2400" smtClean="0"/>
              <a:t>,</a:t>
            </a:r>
            <a:r>
              <a:rPr lang="en-US" sz="2400" smtClean="0"/>
              <a:t> </a:t>
            </a:r>
            <a:r>
              <a:rPr lang="bg-BG" sz="2400" smtClean="0"/>
              <a:t>анти</a:t>
            </a:r>
            <a:r>
              <a:rPr lang="en-US" sz="2400" smtClean="0"/>
              <a:t>-HBcIgM</a:t>
            </a:r>
            <a:r>
              <a:rPr lang="bg-BG" sz="2400" smtClean="0"/>
              <a:t>/+/, анти</a:t>
            </a:r>
            <a:r>
              <a:rPr lang="en-US" sz="2400" smtClean="0"/>
              <a:t>-HBcIgG</a:t>
            </a:r>
            <a:r>
              <a:rPr lang="bg-BG" sz="2400" smtClean="0"/>
              <a:t>/+/, анти-</a:t>
            </a:r>
            <a:r>
              <a:rPr lang="en-US" sz="2400" smtClean="0"/>
              <a:t>HBe</a:t>
            </a:r>
            <a:r>
              <a:rPr lang="bg-BG" sz="2400" smtClean="0"/>
              <a:t>/+/ </a:t>
            </a:r>
            <a:r>
              <a:rPr lang="en-US" sz="2400" smtClean="0"/>
              <a:t>-</a:t>
            </a:r>
            <a:r>
              <a:rPr lang="bg-BG" sz="2400" smtClean="0"/>
              <a:t> хронично носителство</a:t>
            </a:r>
          </a:p>
          <a:p>
            <a:pPr eaLnBrk="1" hangingPunct="1"/>
            <a:r>
              <a:rPr lang="bg-BG" sz="2400" smtClean="0"/>
              <a:t>анти</a:t>
            </a:r>
            <a:r>
              <a:rPr lang="en-US" sz="2400" smtClean="0"/>
              <a:t>-HBcIgM</a:t>
            </a:r>
            <a:r>
              <a:rPr lang="bg-BG" sz="2400" smtClean="0"/>
              <a:t>/+/, анти</a:t>
            </a:r>
            <a:r>
              <a:rPr lang="en-US" sz="2400" smtClean="0"/>
              <a:t>-HBcIgG</a:t>
            </a:r>
            <a:r>
              <a:rPr lang="bg-BG" sz="2400" smtClean="0"/>
              <a:t>/+/ - прозоречен период</a:t>
            </a:r>
          </a:p>
          <a:p>
            <a:pPr eaLnBrk="1" hangingPunct="1"/>
            <a:r>
              <a:rPr lang="bg-BG" sz="2400" smtClean="0"/>
              <a:t>Анти- </a:t>
            </a:r>
            <a:r>
              <a:rPr lang="en-US" sz="2400" smtClean="0"/>
              <a:t>HBsAg/+/</a:t>
            </a:r>
            <a:r>
              <a:rPr lang="bg-BG" sz="2400" smtClean="0"/>
              <a:t>,</a:t>
            </a:r>
            <a:r>
              <a:rPr lang="en-US" sz="2400" smtClean="0"/>
              <a:t> </a:t>
            </a:r>
            <a:r>
              <a:rPr lang="bg-BG" sz="2400" smtClean="0"/>
              <a:t>анти</a:t>
            </a:r>
            <a:r>
              <a:rPr lang="en-US" sz="2400" smtClean="0"/>
              <a:t>-HBcIgM</a:t>
            </a:r>
            <a:r>
              <a:rPr lang="bg-BG" sz="2400" smtClean="0"/>
              <a:t>/+/, анти</a:t>
            </a:r>
            <a:r>
              <a:rPr lang="en-US" sz="2400" smtClean="0"/>
              <a:t>-HBcIgG</a:t>
            </a:r>
            <a:r>
              <a:rPr lang="bg-BG" sz="2400" smtClean="0"/>
              <a:t>/+/</a:t>
            </a:r>
          </a:p>
          <a:p>
            <a:pPr eaLnBrk="1" hangingPunct="1">
              <a:buFont typeface="Wingdings" pitchFamily="2" charset="2"/>
              <a:buNone/>
            </a:pPr>
            <a:r>
              <a:rPr lang="bg-BG" sz="2400" smtClean="0"/>
              <a:t>    и анти-</a:t>
            </a:r>
            <a:r>
              <a:rPr lang="en-US" sz="2400" smtClean="0"/>
              <a:t>HBe</a:t>
            </a:r>
            <a:r>
              <a:rPr lang="bg-BG" sz="2400" smtClean="0"/>
              <a:t>/+//-/ </a:t>
            </a:r>
            <a:r>
              <a:rPr lang="en-US" sz="2400" smtClean="0"/>
              <a:t>-</a:t>
            </a:r>
            <a:r>
              <a:rPr lang="bg-BG" sz="2400" smtClean="0"/>
              <a:t> имунитет след заболяване</a:t>
            </a:r>
          </a:p>
          <a:p>
            <a:pPr eaLnBrk="1" hangingPunct="1"/>
            <a:r>
              <a:rPr lang="bg-BG" sz="2400" smtClean="0"/>
              <a:t>Анти- </a:t>
            </a:r>
            <a:r>
              <a:rPr lang="en-US" sz="2400" smtClean="0"/>
              <a:t>HBsAg/+/</a:t>
            </a:r>
            <a:r>
              <a:rPr lang="bg-BG" sz="2400" smtClean="0"/>
              <a:t> - постваксинален имунитет</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bg-BG" smtClean="0"/>
              <a:t>Вирусен хепатит С-етиология</a:t>
            </a:r>
          </a:p>
        </p:txBody>
      </p:sp>
      <p:sp>
        <p:nvSpPr>
          <p:cNvPr id="58371" name="Rectangle 3"/>
          <p:cNvSpPr>
            <a:spLocks noGrp="1" noChangeArrowheads="1"/>
          </p:cNvSpPr>
          <p:nvPr>
            <p:ph type="body" idx="1"/>
          </p:nvPr>
        </p:nvSpPr>
        <p:spPr/>
        <p:txBody>
          <a:bodyPr/>
          <a:lstStyle/>
          <a:p>
            <a:pPr eaLnBrk="1" hangingPunct="1"/>
            <a:r>
              <a:rPr lang="bg-BG" smtClean="0"/>
              <a:t>Третият хепатотропен вирус, предаван по парентерален начин и отговорен за преобладаващия брой случаи на не-А, не–В вирусен хепатит, е открит през 1989 г. и е наречен хепатит С вирус (HCV).  </a:t>
            </a:r>
            <a:br>
              <a:rPr lang="bg-BG" smtClean="0"/>
            </a:br>
            <a:r>
              <a:rPr lang="bg-BG" smtClean="0"/>
              <a:t> </a:t>
            </a:r>
            <a:br>
              <a:rPr lang="bg-BG" smtClean="0"/>
            </a:br>
            <a:endParaRPr lang="bg-BG"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bg-BG" smtClean="0"/>
              <a:t>Вирусен хепатит С-етиология</a:t>
            </a:r>
          </a:p>
        </p:txBody>
      </p:sp>
      <p:sp>
        <p:nvSpPr>
          <p:cNvPr id="59395" name="Rectangle 3"/>
          <p:cNvSpPr>
            <a:spLocks noGrp="1" noChangeArrowheads="1"/>
          </p:cNvSpPr>
          <p:nvPr>
            <p:ph type="body" idx="1"/>
          </p:nvPr>
        </p:nvSpPr>
        <p:spPr/>
        <p:txBody>
          <a:bodyPr/>
          <a:lstStyle/>
          <a:p>
            <a:pPr eaLnBrk="1" hangingPunct="1">
              <a:lnSpc>
                <a:spcPct val="90000"/>
              </a:lnSpc>
            </a:pPr>
            <a:r>
              <a:rPr lang="bg-BG" smtClean="0"/>
              <a:t>Индентифициран е целият вирусен геном, който по своята организация е напълно сходен с този на RHK генома на сем. Flaviviridae. Той кодира структурните протеини, формиращи ядрото и обвивката на вируса, както и пет неструктурни протеина с различни функции, включително и полимеразна активност. Геномът на вируса показва значителна вариабилност с наличието на 6 различни генотипа и многобройни субгенотипове .</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bg-BG" smtClean="0"/>
              <a:t>Вирусен хепатит С-етиология</a:t>
            </a:r>
          </a:p>
        </p:txBody>
      </p:sp>
      <p:sp>
        <p:nvSpPr>
          <p:cNvPr id="60419" name="Rectangle 3"/>
          <p:cNvSpPr>
            <a:spLocks noGrp="1" noChangeArrowheads="1"/>
          </p:cNvSpPr>
          <p:nvPr>
            <p:ph type="body" idx="1"/>
          </p:nvPr>
        </p:nvSpPr>
        <p:spPr/>
        <p:txBody>
          <a:bodyPr/>
          <a:lstStyle/>
          <a:p>
            <a:pPr eaLnBrk="1" hangingPunct="1"/>
            <a:r>
              <a:rPr lang="bg-BG" smtClean="0"/>
              <a:t>Някои от генотиповете са разпространени по целия свят, докато други са характерни само за определени региони. Освен това, инфекцията се характеризира с голяма честота на мутациите в инфектирания индивид, както поради начина на репликация на вирусната РНK, така и под влияние на имунната преса, най-вече от страна на хуморалния имунитет.</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bg-BG" smtClean="0"/>
              <a:t>Вирусен хепатит С-етиология</a:t>
            </a:r>
          </a:p>
        </p:txBody>
      </p:sp>
      <p:sp>
        <p:nvSpPr>
          <p:cNvPr id="61443" name="Rectangle 3"/>
          <p:cNvSpPr>
            <a:spLocks noGrp="1" noChangeArrowheads="1"/>
          </p:cNvSpPr>
          <p:nvPr>
            <p:ph type="body" idx="1"/>
          </p:nvPr>
        </p:nvSpPr>
        <p:spPr>
          <a:xfrm>
            <a:off x="1187450" y="1557338"/>
            <a:ext cx="7772400" cy="4530725"/>
          </a:xfrm>
        </p:spPr>
        <p:txBody>
          <a:bodyPr/>
          <a:lstStyle/>
          <a:p>
            <a:pPr eaLnBrk="1" hangingPunct="1">
              <a:lnSpc>
                <a:spcPct val="90000"/>
              </a:lnSpc>
            </a:pPr>
            <a:r>
              <a:rPr lang="bg-BG" smtClean="0"/>
              <a:t>Някои първоначални твърдения за различна патогенност на отделните генотипове не се оправдаха, но има достатъчно данни за различия в ефективността на лечението на HCV в зависимост от генотипа.  </a:t>
            </a:r>
            <a:br>
              <a:rPr lang="bg-BG" smtClean="0"/>
            </a:br>
            <a:r>
              <a:rPr lang="bg-BG" smtClean="0"/>
              <a:t>Най-често срещания у нас вариант е </a:t>
            </a:r>
          </a:p>
          <a:p>
            <a:pPr eaLnBrk="1" hangingPunct="1">
              <a:lnSpc>
                <a:spcPct val="90000"/>
              </a:lnSpc>
              <a:buFont typeface="Wingdings" pitchFamily="2" charset="2"/>
              <a:buNone/>
            </a:pPr>
            <a:r>
              <a:rPr lang="en-US" smtClean="0"/>
              <a:t>   </a:t>
            </a:r>
            <a:r>
              <a:rPr lang="bg-BG" smtClean="0"/>
              <a:t>НСV 1</a:t>
            </a:r>
            <a:r>
              <a:rPr lang="en-US" smtClean="0"/>
              <a:t>b</a:t>
            </a:r>
            <a:r>
              <a:rPr lang="bg-BG" smtClean="0"/>
              <a:t>.</a:t>
            </a:r>
          </a:p>
          <a:p>
            <a:pPr eaLnBrk="1" hangingPunct="1">
              <a:lnSpc>
                <a:spcPct val="90000"/>
              </a:lnSpc>
              <a:buFont typeface="Wingdings" pitchFamily="2" charset="2"/>
              <a:buNone/>
            </a:pPr>
            <a:r>
              <a:rPr lang="bg-BG" smtClean="0"/>
              <a:t>НСV е много издръжлив във външна среда</a:t>
            </a:r>
          </a:p>
          <a:p>
            <a:pPr eaLnBrk="1" hangingPunct="1">
              <a:lnSpc>
                <a:spcPct val="90000"/>
              </a:lnSpc>
              <a:buFont typeface="Wingdings" pitchFamily="2" charset="2"/>
              <a:buNone/>
            </a:pPr>
            <a:r>
              <a:rPr lang="bg-BG" smtClean="0"/>
              <a:t>и на химични и физични въздействия.</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bg-BG" smtClean="0"/>
              <a:t>Вирусен хепатит С-етиология</a:t>
            </a:r>
          </a:p>
        </p:txBody>
      </p:sp>
      <p:sp>
        <p:nvSpPr>
          <p:cNvPr id="62467" name="Rectangle 3"/>
          <p:cNvSpPr>
            <a:spLocks noGrp="1" noChangeArrowheads="1"/>
          </p:cNvSpPr>
          <p:nvPr>
            <p:ph type="body" idx="1"/>
          </p:nvPr>
        </p:nvSpPr>
        <p:spPr>
          <a:xfrm>
            <a:off x="827088" y="1484313"/>
            <a:ext cx="7859712" cy="4646612"/>
          </a:xfrm>
        </p:spPr>
        <p:txBody>
          <a:bodyPr/>
          <a:lstStyle/>
          <a:p>
            <a:pPr eaLnBrk="1" hangingPunct="1"/>
            <a:endParaRPr lang="bg-BG" smtClean="0"/>
          </a:p>
        </p:txBody>
      </p:sp>
      <p:pic>
        <p:nvPicPr>
          <p:cNvPr id="62468" name="Picture 4" descr="250px-HCV_EM_picture_2[1]"/>
          <p:cNvPicPr>
            <a:picLocks noChangeAspect="1" noChangeArrowheads="1"/>
          </p:cNvPicPr>
          <p:nvPr/>
        </p:nvPicPr>
        <p:blipFill>
          <a:blip r:embed="rId2"/>
          <a:srcRect/>
          <a:stretch>
            <a:fillRect/>
          </a:stretch>
        </p:blipFill>
        <p:spPr bwMode="auto">
          <a:xfrm>
            <a:off x="900113" y="1484313"/>
            <a:ext cx="3175000" cy="2235200"/>
          </a:xfrm>
          <a:prstGeom prst="rect">
            <a:avLst/>
          </a:prstGeom>
          <a:noFill/>
          <a:ln w="9525">
            <a:noFill/>
            <a:miter lim="800000"/>
            <a:headEnd/>
            <a:tailEnd/>
          </a:ln>
        </p:spPr>
      </p:pic>
      <p:pic>
        <p:nvPicPr>
          <p:cNvPr id="62469" name="Picture 4" descr="untitled 4"/>
          <p:cNvPicPr>
            <a:picLocks noChangeAspect="1" noChangeArrowheads="1"/>
          </p:cNvPicPr>
          <p:nvPr/>
        </p:nvPicPr>
        <p:blipFill>
          <a:blip r:embed="rId3"/>
          <a:srcRect/>
          <a:stretch>
            <a:fillRect/>
          </a:stretch>
        </p:blipFill>
        <p:spPr bwMode="auto">
          <a:xfrm>
            <a:off x="4859338" y="2492375"/>
            <a:ext cx="3263900" cy="2478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bg-BG" smtClean="0"/>
              <a:t>Вирусен хепатит А-определение</a:t>
            </a:r>
          </a:p>
        </p:txBody>
      </p:sp>
      <p:sp>
        <p:nvSpPr>
          <p:cNvPr id="8195" name="Rectangle 3"/>
          <p:cNvSpPr>
            <a:spLocks noGrp="1" noChangeArrowheads="1"/>
          </p:cNvSpPr>
          <p:nvPr>
            <p:ph type="body" idx="1"/>
          </p:nvPr>
        </p:nvSpPr>
        <p:spPr/>
        <p:txBody>
          <a:bodyPr/>
          <a:lstStyle/>
          <a:p>
            <a:pPr algn="ctr" eaLnBrk="1" hangingPunct="1">
              <a:buFont typeface="Wingdings" pitchFamily="2" charset="2"/>
              <a:buNone/>
            </a:pPr>
            <a:r>
              <a:rPr lang="bg-BG" smtClean="0"/>
              <a:t>Остро инфекциозно самоограничаващо се заболяване, причинено от специфичен хепатотропен вирус, предизвикващ дифузно чернодробно възпаление</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bg-BG" sz="3800" smtClean="0"/>
              <a:t>Вирусен хепатит С-епидемиология</a:t>
            </a:r>
          </a:p>
        </p:txBody>
      </p:sp>
      <p:sp>
        <p:nvSpPr>
          <p:cNvPr id="63491" name="Rectangle 3"/>
          <p:cNvSpPr>
            <a:spLocks noGrp="1" noChangeArrowheads="1"/>
          </p:cNvSpPr>
          <p:nvPr>
            <p:ph type="body" idx="1"/>
          </p:nvPr>
        </p:nvSpPr>
        <p:spPr/>
        <p:txBody>
          <a:bodyPr/>
          <a:lstStyle/>
          <a:p>
            <a:pPr eaLnBrk="1" hangingPunct="1"/>
            <a:r>
              <a:rPr lang="bg-BG" smtClean="0"/>
              <a:t>Източник-болен и носител</a:t>
            </a:r>
          </a:p>
          <a:p>
            <a:pPr eaLnBrk="1" hangingPunct="1"/>
            <a:r>
              <a:rPr lang="bg-BG" smtClean="0"/>
              <a:t>Механизъм на предаване - множествен:</a:t>
            </a:r>
          </a:p>
          <a:p>
            <a:pPr eaLnBrk="1" hangingPunct="1">
              <a:buFont typeface="Wingdings" pitchFamily="2" charset="2"/>
              <a:buNone/>
            </a:pPr>
            <a:r>
              <a:rPr lang="bg-BG" smtClean="0"/>
              <a:t>   - трансмисивен - основен</a:t>
            </a:r>
          </a:p>
          <a:p>
            <a:pPr eaLnBrk="1" hangingPunct="1">
              <a:buFont typeface="Wingdings" pitchFamily="2" charset="2"/>
              <a:buNone/>
            </a:pPr>
            <a:r>
              <a:rPr lang="bg-BG" smtClean="0"/>
              <a:t>   - сексуален - по-рядко</a:t>
            </a:r>
          </a:p>
          <a:p>
            <a:pPr eaLnBrk="1" hangingPunct="1">
              <a:buFont typeface="Wingdings" pitchFamily="2" charset="2"/>
              <a:buNone/>
            </a:pPr>
            <a:r>
              <a:rPr lang="bg-BG" smtClean="0"/>
              <a:t>   - вертикален – още по-рядко</a:t>
            </a:r>
          </a:p>
          <a:p>
            <a:pPr eaLnBrk="1" hangingPunct="1"/>
            <a:r>
              <a:rPr lang="bg-BG" smtClean="0"/>
              <a:t>Възприемчивост- всеобща</a:t>
            </a:r>
          </a:p>
          <a:p>
            <a:pPr eaLnBrk="1" hangingPunct="1"/>
            <a:r>
              <a:rPr lang="bg-BG" smtClean="0"/>
              <a:t>Най-засегната страна - Египет</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bg-BG" smtClean="0"/>
              <a:t>Вирусен хепатит С-патогенеза</a:t>
            </a:r>
          </a:p>
        </p:txBody>
      </p:sp>
      <p:sp>
        <p:nvSpPr>
          <p:cNvPr id="64515" name="Rectangle 3"/>
          <p:cNvSpPr>
            <a:spLocks noGrp="1" noChangeArrowheads="1"/>
          </p:cNvSpPr>
          <p:nvPr>
            <p:ph type="body" idx="1"/>
          </p:nvPr>
        </p:nvSpPr>
        <p:spPr/>
        <p:txBody>
          <a:bodyPr/>
          <a:lstStyle/>
          <a:p>
            <a:pPr eaLnBrk="1" hangingPunct="1">
              <a:lnSpc>
                <a:spcPct val="90000"/>
              </a:lnSpc>
              <a:buFont typeface="Wingdings" pitchFamily="2" charset="2"/>
              <a:buNone/>
            </a:pPr>
            <a:r>
              <a:rPr lang="bg-BG" smtClean="0"/>
              <a:t>Патогенезата на ВХС не е добре проучена.</a:t>
            </a:r>
          </a:p>
          <a:p>
            <a:pPr eaLnBrk="1" hangingPunct="1">
              <a:lnSpc>
                <a:spcPct val="90000"/>
              </a:lnSpc>
              <a:buFont typeface="Wingdings" pitchFamily="2" charset="2"/>
              <a:buNone/>
            </a:pPr>
            <a:r>
              <a:rPr lang="bg-BG" smtClean="0"/>
              <a:t>Сигурно е, че НСV не е директно цитопати-</a:t>
            </a:r>
          </a:p>
          <a:p>
            <a:pPr eaLnBrk="1" hangingPunct="1">
              <a:lnSpc>
                <a:spcPct val="90000"/>
              </a:lnSpc>
              <a:buFont typeface="Wingdings" pitchFamily="2" charset="2"/>
              <a:buNone/>
            </a:pPr>
            <a:r>
              <a:rPr lang="bg-BG" smtClean="0"/>
              <a:t>чен вирус. Важна роля играе хуморалният </a:t>
            </a:r>
          </a:p>
          <a:p>
            <a:pPr eaLnBrk="1" hangingPunct="1">
              <a:lnSpc>
                <a:spcPct val="90000"/>
              </a:lnSpc>
              <a:buFont typeface="Wingdings" pitchFamily="2" charset="2"/>
              <a:buNone/>
            </a:pPr>
            <a:r>
              <a:rPr lang="bg-BG" smtClean="0"/>
              <a:t>имунен отговор- може да неутрализира ин-</a:t>
            </a:r>
          </a:p>
          <a:p>
            <a:pPr eaLnBrk="1" hangingPunct="1">
              <a:lnSpc>
                <a:spcPct val="90000"/>
              </a:lnSpc>
              <a:buFont typeface="Wingdings" pitchFamily="2" charset="2"/>
              <a:buNone/>
            </a:pPr>
            <a:r>
              <a:rPr lang="bg-BG" smtClean="0"/>
              <a:t>дивидуални НСV варианти, да ограничи ос-</a:t>
            </a:r>
          </a:p>
          <a:p>
            <a:pPr eaLnBrk="1" hangingPunct="1">
              <a:lnSpc>
                <a:spcPct val="90000"/>
              </a:lnSpc>
              <a:buFont typeface="Wingdings" pitchFamily="2" charset="2"/>
              <a:buNone/>
            </a:pPr>
            <a:r>
              <a:rPr lang="bg-BG" smtClean="0"/>
              <a:t>Ттотата на инфекцията.</a:t>
            </a:r>
          </a:p>
          <a:p>
            <a:pPr eaLnBrk="1" hangingPunct="1">
              <a:lnSpc>
                <a:spcPct val="90000"/>
              </a:lnSpc>
              <a:buFont typeface="Wingdings" pitchFamily="2" charset="2"/>
              <a:buNone/>
            </a:pPr>
            <a:r>
              <a:rPr lang="bg-BG" smtClean="0"/>
              <a:t>Важно значение за вирусната елиминация</a:t>
            </a:r>
          </a:p>
          <a:p>
            <a:pPr eaLnBrk="1" hangingPunct="1">
              <a:lnSpc>
                <a:spcPct val="90000"/>
              </a:lnSpc>
              <a:buFont typeface="Wingdings" pitchFamily="2" charset="2"/>
              <a:buNone/>
            </a:pPr>
            <a:r>
              <a:rPr lang="bg-BG" smtClean="0"/>
              <a:t>имат цитотоксичните Т-</a:t>
            </a:r>
            <a:r>
              <a:rPr lang="en-US" smtClean="0"/>
              <a:t>Ly</a:t>
            </a:r>
            <a:r>
              <a:rPr lang="bg-BG" smtClean="0"/>
              <a:t> и хелперните Т-</a:t>
            </a:r>
          </a:p>
          <a:p>
            <a:pPr eaLnBrk="1" hangingPunct="1">
              <a:lnSpc>
                <a:spcPct val="90000"/>
              </a:lnSpc>
              <a:buFont typeface="Wingdings" pitchFamily="2" charset="2"/>
              <a:buNone/>
            </a:pPr>
            <a:r>
              <a:rPr lang="bg-BG" smtClean="0"/>
              <a:t>клетки.</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827088" y="260350"/>
            <a:ext cx="7772400" cy="1143000"/>
          </a:xfrm>
        </p:spPr>
        <p:txBody>
          <a:bodyPr/>
          <a:lstStyle/>
          <a:p>
            <a:pPr eaLnBrk="1" hangingPunct="1"/>
            <a:r>
              <a:rPr lang="bg-BG" smtClean="0"/>
              <a:t>Вирусен хепатит С-патогенеза</a:t>
            </a:r>
          </a:p>
        </p:txBody>
      </p:sp>
      <p:sp>
        <p:nvSpPr>
          <p:cNvPr id="65539" name="Rectangle 3"/>
          <p:cNvSpPr>
            <a:spLocks noGrp="1" noChangeArrowheads="1"/>
          </p:cNvSpPr>
          <p:nvPr>
            <p:ph type="body" idx="1"/>
          </p:nvPr>
        </p:nvSpPr>
        <p:spPr/>
        <p:txBody>
          <a:bodyPr/>
          <a:lstStyle/>
          <a:p>
            <a:pPr eaLnBrk="1" hangingPunct="1">
              <a:buFont typeface="Wingdings" pitchFamily="2" charset="2"/>
              <a:buNone/>
            </a:pPr>
            <a:r>
              <a:rPr lang="bg-BG" sz="2400" smtClean="0"/>
              <a:t>По-силният поликлонален цитотоксичен Т-</a:t>
            </a:r>
            <a:r>
              <a:rPr lang="en-US" sz="2400" smtClean="0">
                <a:cs typeface="Arial" charset="0"/>
              </a:rPr>
              <a:t>Ly</a:t>
            </a:r>
            <a:r>
              <a:rPr lang="bg-BG" sz="2400" smtClean="0"/>
              <a:t>отговор в ч.дроб и периф.кръв се свързва с по-ниски нива на циркулираща </a:t>
            </a:r>
            <a:r>
              <a:rPr lang="en-US" sz="2400" smtClean="0"/>
              <a:t>HCV RNA.</a:t>
            </a:r>
            <a:endParaRPr lang="bg-BG" sz="2400" smtClean="0"/>
          </a:p>
          <a:p>
            <a:pPr eaLnBrk="1" hangingPunct="1">
              <a:buFont typeface="Wingdings" pitchFamily="2" charset="2"/>
              <a:buNone/>
            </a:pPr>
            <a:r>
              <a:rPr lang="bg-BG" sz="2400" smtClean="0"/>
              <a:t>Вирусната елиминация е по-честа в случаи със секреция на </a:t>
            </a:r>
            <a:r>
              <a:rPr lang="en-US" sz="2400" smtClean="0"/>
              <a:t>INF-</a:t>
            </a:r>
            <a:r>
              <a:rPr lang="el-GR" sz="2400" smtClean="0">
                <a:cs typeface="Arial" charset="0"/>
              </a:rPr>
              <a:t>γ</a:t>
            </a:r>
            <a:r>
              <a:rPr lang="en-US" sz="2400" smtClean="0">
                <a:cs typeface="Arial" charset="0"/>
              </a:rPr>
              <a:t> </a:t>
            </a:r>
            <a:r>
              <a:rPr lang="bg-BG" sz="2400" smtClean="0">
                <a:cs typeface="Arial" charset="0"/>
              </a:rPr>
              <a:t>и</a:t>
            </a:r>
            <a:r>
              <a:rPr lang="en-US" sz="2400" smtClean="0">
                <a:cs typeface="Arial" charset="0"/>
              </a:rPr>
              <a:t>  Il-2</a:t>
            </a:r>
            <a:r>
              <a:rPr lang="bg-BG" sz="2400" smtClean="0">
                <a:cs typeface="Arial" charset="0"/>
              </a:rPr>
              <a:t> отколкото при секреция на </a:t>
            </a:r>
            <a:r>
              <a:rPr lang="en-US" sz="2400" smtClean="0">
                <a:cs typeface="Arial" charset="0"/>
              </a:rPr>
              <a:t>Il-</a:t>
            </a:r>
            <a:r>
              <a:rPr lang="bg-BG" sz="2400" smtClean="0">
                <a:cs typeface="Arial" charset="0"/>
              </a:rPr>
              <a:t>10 (анализ и значение на цитокините).</a:t>
            </a:r>
          </a:p>
          <a:p>
            <a:pPr eaLnBrk="1" hangingPunct="1">
              <a:buFont typeface="Wingdings" pitchFamily="2" charset="2"/>
              <a:buNone/>
            </a:pPr>
            <a:r>
              <a:rPr lang="bg-BG" sz="2400" smtClean="0">
                <a:cs typeface="Arial" charset="0"/>
              </a:rPr>
              <a:t>При остър хепатит - по-често</a:t>
            </a:r>
            <a:r>
              <a:rPr lang="en-US" sz="2400" smtClean="0">
                <a:cs typeface="Arial" charset="0"/>
              </a:rPr>
              <a:t> CD4+TLy</a:t>
            </a:r>
          </a:p>
          <a:p>
            <a:pPr eaLnBrk="1" hangingPunct="1">
              <a:buFont typeface="Wingdings" pitchFamily="2" charset="2"/>
              <a:buNone/>
            </a:pPr>
            <a:r>
              <a:rPr lang="bg-BG" sz="2400" smtClean="0">
                <a:cs typeface="Arial" charset="0"/>
              </a:rPr>
              <a:t>При хроничен хепатит- по-често </a:t>
            </a:r>
            <a:r>
              <a:rPr lang="en-US" sz="2400" smtClean="0">
                <a:cs typeface="Arial" charset="0"/>
              </a:rPr>
              <a:t>CD</a:t>
            </a:r>
            <a:r>
              <a:rPr lang="bg-BG" sz="2400" smtClean="0">
                <a:cs typeface="Arial" charset="0"/>
              </a:rPr>
              <a:t>8</a:t>
            </a:r>
            <a:r>
              <a:rPr lang="en-US" sz="2400" smtClean="0">
                <a:cs typeface="Arial" charset="0"/>
              </a:rPr>
              <a:t>+TLy→</a:t>
            </a:r>
            <a:r>
              <a:rPr lang="bg-BG" sz="2400" smtClean="0">
                <a:cs typeface="Arial" charset="0"/>
              </a:rPr>
              <a:t>не произ</a:t>
            </a:r>
          </a:p>
          <a:p>
            <a:pPr eaLnBrk="1" hangingPunct="1">
              <a:buFont typeface="Wingdings" pitchFamily="2" charset="2"/>
              <a:buNone/>
            </a:pPr>
            <a:r>
              <a:rPr lang="bg-BG" sz="2400" smtClean="0">
                <a:cs typeface="Arial" charset="0"/>
              </a:rPr>
              <a:t>веждат </a:t>
            </a:r>
            <a:r>
              <a:rPr lang="en-US" sz="2400" smtClean="0"/>
              <a:t>INF-</a:t>
            </a:r>
            <a:r>
              <a:rPr lang="el-GR" sz="2400" smtClean="0">
                <a:cs typeface="Arial" charset="0"/>
              </a:rPr>
              <a:t>γ</a:t>
            </a:r>
            <a:r>
              <a:rPr lang="en-US" sz="2400" smtClean="0">
                <a:cs typeface="Arial" charset="0"/>
              </a:rPr>
              <a:t> </a:t>
            </a:r>
            <a:r>
              <a:rPr lang="bg-BG" sz="2400" smtClean="0">
                <a:cs typeface="Arial" charset="0"/>
              </a:rPr>
              <a:t>,поради което не участват в ерадика-</a:t>
            </a:r>
          </a:p>
          <a:p>
            <a:pPr eaLnBrk="1" hangingPunct="1">
              <a:buFont typeface="Wingdings" pitchFamily="2" charset="2"/>
              <a:buNone/>
            </a:pPr>
            <a:r>
              <a:rPr lang="bg-BG" sz="2400" smtClean="0">
                <a:cs typeface="Arial" charset="0"/>
              </a:rPr>
              <a:t>цията на инфекцията</a:t>
            </a:r>
            <a:endParaRPr lang="en-US" sz="2400" smtClean="0">
              <a:cs typeface="Arial" charset="0"/>
            </a:endParaRPr>
          </a:p>
          <a:p>
            <a:pPr eaLnBrk="1" hangingPunct="1">
              <a:buFont typeface="Wingdings" pitchFamily="2" charset="2"/>
              <a:buNone/>
            </a:pPr>
            <a:endParaRPr lang="bg-BG" sz="2400" smtClean="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bg-BG" sz="3800" smtClean="0"/>
              <a:t>Вирусен хепатит С-</a:t>
            </a:r>
            <a:br>
              <a:rPr lang="bg-BG" sz="3800" smtClean="0"/>
            </a:br>
            <a:r>
              <a:rPr lang="bg-BG" sz="3800" smtClean="0"/>
              <a:t>клинична картина</a:t>
            </a:r>
          </a:p>
        </p:txBody>
      </p:sp>
      <p:sp>
        <p:nvSpPr>
          <p:cNvPr id="66563" name="Rectangle 3"/>
          <p:cNvSpPr>
            <a:spLocks noGrp="1" noChangeArrowheads="1"/>
          </p:cNvSpPr>
          <p:nvPr>
            <p:ph type="body" idx="1"/>
          </p:nvPr>
        </p:nvSpPr>
        <p:spPr/>
        <p:txBody>
          <a:bodyPr/>
          <a:lstStyle/>
          <a:p>
            <a:pPr eaLnBrk="1" hangingPunct="1"/>
            <a:r>
              <a:rPr lang="bg-BG" smtClean="0"/>
              <a:t>Инкубационен период – 6-8 седмици (до 120дни)</a:t>
            </a:r>
          </a:p>
          <a:p>
            <a:pPr eaLnBrk="1" hangingPunct="1"/>
            <a:r>
              <a:rPr lang="bg-BG" smtClean="0"/>
              <a:t>Предиктерен период – неспецифичен</a:t>
            </a:r>
          </a:p>
          <a:p>
            <a:pPr eaLnBrk="1" hangingPunct="1"/>
            <a:r>
              <a:rPr lang="bg-BG" smtClean="0"/>
              <a:t>Иктерен – като при другите хепатити</a:t>
            </a:r>
          </a:p>
          <a:p>
            <a:pPr eaLnBrk="1" hangingPunct="1"/>
            <a:r>
              <a:rPr lang="bg-BG" smtClean="0"/>
              <a:t>15-20% протичат с иктер, останалите-суб-</a:t>
            </a:r>
          </a:p>
          <a:p>
            <a:pPr eaLnBrk="1" hangingPunct="1">
              <a:buFont typeface="Wingdings" pitchFamily="2" charset="2"/>
              <a:buNone/>
            </a:pPr>
            <a:r>
              <a:rPr lang="bg-BG" smtClean="0"/>
              <a:t>    клинично</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bg-BG" sz="3800" smtClean="0"/>
              <a:t>Вирусен хепатит С–клинична картина и маркерна диагностика</a:t>
            </a:r>
          </a:p>
        </p:txBody>
      </p:sp>
      <p:sp>
        <p:nvSpPr>
          <p:cNvPr id="67587" name="Rectangle 3"/>
          <p:cNvSpPr>
            <a:spLocks noGrp="1" noChangeArrowheads="1"/>
          </p:cNvSpPr>
          <p:nvPr>
            <p:ph type="body" idx="1"/>
          </p:nvPr>
        </p:nvSpPr>
        <p:spPr/>
        <p:txBody>
          <a:bodyPr/>
          <a:lstStyle/>
          <a:p>
            <a:pPr eaLnBrk="1" hangingPunct="1"/>
            <a:r>
              <a:rPr lang="bg-BG" smtClean="0"/>
              <a:t>Хепатит С вирусната инфекция относително рядко се представя с клинически проявена остра фаза, като при болшинството от случаите липсва симптоматика за период от няколко десетилетия (20-30) години. Първият маркер на HCV е появата на неговата РНК в кръвта, около две седмици от началото на заразяването. </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bg-BG" sz="3800" smtClean="0"/>
              <a:t>Вирусен хепатит С–клинична картина и маркерна диагностика</a:t>
            </a:r>
          </a:p>
        </p:txBody>
      </p:sp>
      <p:sp>
        <p:nvSpPr>
          <p:cNvPr id="68611" name="Rectangle 3"/>
          <p:cNvSpPr>
            <a:spLocks noGrp="1" noChangeArrowheads="1"/>
          </p:cNvSpPr>
          <p:nvPr>
            <p:ph type="body" idx="1"/>
          </p:nvPr>
        </p:nvSpPr>
        <p:spPr/>
        <p:txBody>
          <a:bodyPr/>
          <a:lstStyle/>
          <a:p>
            <a:pPr eaLnBrk="1" hangingPunct="1"/>
            <a:r>
              <a:rPr lang="bg-BG" smtClean="0"/>
              <a:t>Предвид естеството на заболяването (предимно субклинично протичане) и вида на използвания диагностичен метод (амплификация на вирусния геном) откриването на този маркер в ранната фаза на заболяването не намира широко приложение в диагностиката на хепатит С вирусната инфекция.  </a:t>
            </a:r>
            <a:br>
              <a:rPr lang="bg-BG" smtClean="0"/>
            </a:br>
            <a:endParaRPr lang="bg-BG"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bg-BG" sz="3800" smtClean="0"/>
              <a:t>Вирусен хепатит С –клинична картина и маркерна диагностика</a:t>
            </a:r>
          </a:p>
        </p:txBody>
      </p:sp>
      <p:sp>
        <p:nvSpPr>
          <p:cNvPr id="69635" name="Rectangle 3"/>
          <p:cNvSpPr>
            <a:spLocks noGrp="1" noChangeArrowheads="1"/>
          </p:cNvSpPr>
          <p:nvPr>
            <p:ph type="body" idx="1"/>
          </p:nvPr>
        </p:nvSpPr>
        <p:spPr/>
        <p:txBody>
          <a:bodyPr/>
          <a:lstStyle/>
          <a:p>
            <a:pPr eaLnBrk="1" hangingPunct="1"/>
            <a:r>
              <a:rPr lang="bg-BG" sz="2400" smtClean="0"/>
              <a:t>Само няколко дни след това (5-8 дни) с помощта на имуноензимния метод се установява наличието на хепатит С вирусните антигени. Откриването на антитела срещу HCV (anti-HCV) е основен метод, претърпял съществен прогрес по отношение на чувствителност и специфичност в годините след откриването на вируса, като съществено беше съкратен (до 35-50 дни) прозоречният период между началото на инфекцията и откриването на anti-HCV антителата. </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r>
              <a:rPr lang="bg-BG" sz="3800" smtClean="0"/>
              <a:t>Вирусен хепатит С –клинична картина и маркерна диагностика</a:t>
            </a:r>
          </a:p>
        </p:txBody>
      </p:sp>
      <p:sp>
        <p:nvSpPr>
          <p:cNvPr id="70659" name="Rectangle 3"/>
          <p:cNvSpPr>
            <a:spLocks noGrp="1" noChangeArrowheads="1"/>
          </p:cNvSpPr>
          <p:nvPr>
            <p:ph type="body" idx="1"/>
          </p:nvPr>
        </p:nvSpPr>
        <p:spPr/>
        <p:txBody>
          <a:bodyPr/>
          <a:lstStyle/>
          <a:p>
            <a:pPr eaLnBrk="1" hangingPunct="1"/>
            <a:r>
              <a:rPr lang="bg-BG" smtClean="0"/>
              <a:t>Липсата на специфичен маркер за ранната фаза на HCV инфекцията, подобен на този при HBV, съществено затруднява нейното точно определяне. Наличието на HCV РНК при липса на anti-HCV при имунокомпетентни лица за период от 1 до 2 месеца с последваща поява на антитела е най-съществената параклинична характеристика на острата HCV инфекция. </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827088" y="260350"/>
            <a:ext cx="7772400" cy="1143000"/>
          </a:xfrm>
        </p:spPr>
        <p:txBody>
          <a:bodyPr/>
          <a:lstStyle/>
          <a:p>
            <a:pPr eaLnBrk="1" hangingPunct="1"/>
            <a:r>
              <a:rPr lang="bg-BG" sz="3800" smtClean="0"/>
              <a:t>Вирусен хепатит С –клинична картина и маркерна диагностика</a:t>
            </a:r>
          </a:p>
        </p:txBody>
      </p:sp>
      <p:sp>
        <p:nvSpPr>
          <p:cNvPr id="71683" name="Rectangle 3"/>
          <p:cNvSpPr>
            <a:spLocks noGrp="1" noChangeArrowheads="1"/>
          </p:cNvSpPr>
          <p:nvPr>
            <p:ph type="body" idx="1"/>
          </p:nvPr>
        </p:nvSpPr>
        <p:spPr/>
        <p:txBody>
          <a:bodyPr/>
          <a:lstStyle/>
          <a:p>
            <a:pPr eaLnBrk="1" hangingPunct="1"/>
            <a:r>
              <a:rPr lang="bg-BG" smtClean="0"/>
              <a:t>Проследяване на сероконверсията на anti-HCV антителата за период от 2-3 месеца също е характеристика на остра HCV инфекция, особено при наличие на анамнестични данни за рискови фактори за това заболяване. Изчезването на HCV РНК скоро след първоначалната инфекция (2-3) месеца е основен индикатор за оздравяване, като антителата срещу вируса остават все още във високи титри. </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bg-BG" sz="3800" smtClean="0"/>
              <a:t>Вирусен хепатит С–клинична картина и маркерна диагностика</a:t>
            </a:r>
          </a:p>
        </p:txBody>
      </p:sp>
      <p:sp>
        <p:nvSpPr>
          <p:cNvPr id="72707" name="Rectangle 3"/>
          <p:cNvSpPr>
            <a:spLocks noGrp="1" noChangeArrowheads="1"/>
          </p:cNvSpPr>
          <p:nvPr>
            <p:ph type="body" idx="1"/>
          </p:nvPr>
        </p:nvSpPr>
        <p:spPr/>
        <p:txBody>
          <a:bodyPr/>
          <a:lstStyle/>
          <a:p>
            <a:pPr eaLnBrk="1" hangingPunct="1"/>
            <a:r>
              <a:rPr lang="bg-BG" smtClean="0"/>
              <a:t>Наличието на вирусна РНК за период, по-голям от 6 месеца, най-често без клинична симптоматика, показва преминаването към хронична фаза на инфекцията.</a:t>
            </a:r>
          </a:p>
          <a:p>
            <a:pPr eaLnBrk="1" hangingPunct="1"/>
            <a:r>
              <a:rPr lang="bg-BG" smtClean="0"/>
              <a:t>Методи за изследване – </a:t>
            </a:r>
            <a:r>
              <a:rPr lang="en-US" smtClean="0"/>
              <a:t>PCR,  EIA</a:t>
            </a:r>
            <a:endParaRPr lang="bg-BG"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bg-BG" smtClean="0"/>
              <a:t>Вирусен хепатит А-етиология</a:t>
            </a:r>
          </a:p>
        </p:txBody>
      </p:sp>
      <p:sp>
        <p:nvSpPr>
          <p:cNvPr id="9219" name="Rectangle 3"/>
          <p:cNvSpPr>
            <a:spLocks noGrp="1" noChangeArrowheads="1"/>
          </p:cNvSpPr>
          <p:nvPr>
            <p:ph type="body" idx="1"/>
          </p:nvPr>
        </p:nvSpPr>
        <p:spPr/>
        <p:txBody>
          <a:bodyPr/>
          <a:lstStyle/>
          <a:p>
            <a:pPr eaLnBrk="1" hangingPunct="1">
              <a:buFont typeface="Wingdings" pitchFamily="2" charset="2"/>
              <a:buNone/>
            </a:pPr>
            <a:r>
              <a:rPr lang="bg-BG" i="1" smtClean="0"/>
              <a:t>   Хепатитният А вирус има сферична форма с диаметър 27-28nm (Фиг. 1). Вирионът се формира от три протеина, като вирусната популация се представя както от пълни, така и от празни (без РНК) частици.  Геномът на HAV се състои от едноверижна, линейна молекула РНК с големина 7.5 kb. </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bg-BG" sz="3800" smtClean="0"/>
              <a:t>Вирусен хепатит С –клинична картина и маркерна диагностика</a:t>
            </a:r>
          </a:p>
        </p:txBody>
      </p:sp>
      <p:sp>
        <p:nvSpPr>
          <p:cNvPr id="73731" name="Rectangle 3"/>
          <p:cNvSpPr>
            <a:spLocks noGrp="1" noChangeArrowheads="1"/>
          </p:cNvSpPr>
          <p:nvPr>
            <p:ph type="body" idx="1"/>
          </p:nvPr>
        </p:nvSpPr>
        <p:spPr/>
        <p:txBody>
          <a:bodyPr/>
          <a:lstStyle/>
          <a:p>
            <a:pPr eaLnBrk="1" hangingPunct="1"/>
            <a:endParaRPr lang="bg-BG" smtClean="0"/>
          </a:p>
        </p:txBody>
      </p:sp>
      <p:pic>
        <p:nvPicPr>
          <p:cNvPr id="73732" name="Picture 4" descr="untitled 5"/>
          <p:cNvPicPr>
            <a:picLocks noChangeAspect="1" noChangeArrowheads="1"/>
          </p:cNvPicPr>
          <p:nvPr/>
        </p:nvPicPr>
        <p:blipFill>
          <a:blip r:embed="rId2"/>
          <a:srcRect/>
          <a:stretch>
            <a:fillRect/>
          </a:stretch>
        </p:blipFill>
        <p:spPr bwMode="auto">
          <a:xfrm>
            <a:off x="2667000" y="2233613"/>
            <a:ext cx="3810000" cy="2390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bg-BG" smtClean="0"/>
              <a:t>Вирусен хепатит С- лечение</a:t>
            </a:r>
          </a:p>
        </p:txBody>
      </p:sp>
      <p:sp>
        <p:nvSpPr>
          <p:cNvPr id="74755" name="Rectangle 3"/>
          <p:cNvSpPr>
            <a:spLocks noGrp="1" noChangeArrowheads="1"/>
          </p:cNvSpPr>
          <p:nvPr>
            <p:ph type="body" idx="1"/>
          </p:nvPr>
        </p:nvSpPr>
        <p:spPr/>
        <p:txBody>
          <a:bodyPr/>
          <a:lstStyle/>
          <a:p>
            <a:pPr eaLnBrk="1" hangingPunct="1"/>
            <a:r>
              <a:rPr lang="bg-BG" smtClean="0"/>
              <a:t>При остра симптоматична инфекция- спон-</a:t>
            </a:r>
          </a:p>
          <a:p>
            <a:pPr eaLnBrk="1" hangingPunct="1">
              <a:buFont typeface="Wingdings" pitchFamily="2" charset="2"/>
              <a:buNone/>
            </a:pPr>
            <a:r>
              <a:rPr lang="bg-BG" smtClean="0"/>
              <a:t>   танно оздравяване в 50-75%; ранно лече-</a:t>
            </a:r>
          </a:p>
          <a:p>
            <a:pPr eaLnBrk="1" hangingPunct="1">
              <a:buFont typeface="Wingdings" pitchFamily="2" charset="2"/>
              <a:buNone/>
            </a:pPr>
            <a:r>
              <a:rPr lang="bg-BG" smtClean="0"/>
              <a:t>   ние с </a:t>
            </a:r>
            <a:r>
              <a:rPr lang="en-US" smtClean="0"/>
              <a:t>INF</a:t>
            </a:r>
            <a:r>
              <a:rPr lang="el-GR" smtClean="0">
                <a:cs typeface="Arial" charset="0"/>
              </a:rPr>
              <a:t>α</a:t>
            </a:r>
            <a:r>
              <a:rPr lang="en-US" smtClean="0">
                <a:cs typeface="Arial" charset="0"/>
              </a:rPr>
              <a:t> </a:t>
            </a:r>
            <a:r>
              <a:rPr lang="bg-BG" smtClean="0">
                <a:cs typeface="Arial" charset="0"/>
              </a:rPr>
              <a:t>може да предотврати хронифи-</a:t>
            </a:r>
          </a:p>
          <a:p>
            <a:pPr eaLnBrk="1" hangingPunct="1">
              <a:buFont typeface="Wingdings" pitchFamily="2" charset="2"/>
              <a:buNone/>
            </a:pPr>
            <a:r>
              <a:rPr lang="bg-BG" smtClean="0">
                <a:cs typeface="Arial" charset="0"/>
              </a:rPr>
              <a:t>   цирането</a:t>
            </a:r>
          </a:p>
          <a:p>
            <a:pPr eaLnBrk="1" hangingPunct="1"/>
            <a:r>
              <a:rPr lang="bg-BG" smtClean="0">
                <a:cs typeface="Arial" charset="0"/>
              </a:rPr>
              <a:t>При хронична инфекция- пегилиран </a:t>
            </a:r>
            <a:r>
              <a:rPr lang="en-US" smtClean="0"/>
              <a:t>INF</a:t>
            </a:r>
            <a:r>
              <a:rPr lang="bg-BG" smtClean="0"/>
              <a:t>+</a:t>
            </a:r>
          </a:p>
          <a:p>
            <a:pPr eaLnBrk="1" hangingPunct="1">
              <a:buFont typeface="Wingdings" pitchFamily="2" charset="2"/>
              <a:buNone/>
            </a:pPr>
            <a:r>
              <a:rPr lang="bg-BG" smtClean="0"/>
              <a:t>   гуанинов нуклеозид </a:t>
            </a:r>
            <a:r>
              <a:rPr lang="en-US" smtClean="0"/>
              <a:t>ribavirin</a:t>
            </a:r>
          </a:p>
          <a:p>
            <a:pPr eaLnBrk="1" hangingPunct="1"/>
            <a:r>
              <a:rPr lang="bg-BG" smtClean="0"/>
              <a:t>25-50% хронифициране→12-25% цироза</a:t>
            </a:r>
          </a:p>
          <a:p>
            <a:pPr eaLnBrk="1" hangingPunct="1">
              <a:buFont typeface="Wingdings" pitchFamily="2" charset="2"/>
              <a:buNone/>
            </a:pPr>
            <a:r>
              <a:rPr lang="bg-BG" smtClean="0"/>
              <a:t>   →1,25-2,5% хепатоцелуларен карцином</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bg-BG" smtClean="0"/>
              <a:t>Вирусен хепатит С- лечение</a:t>
            </a:r>
          </a:p>
        </p:txBody>
      </p:sp>
      <p:sp>
        <p:nvSpPr>
          <p:cNvPr id="75779" name="Rectangle 3"/>
          <p:cNvSpPr>
            <a:spLocks noGrp="1" noChangeArrowheads="1"/>
          </p:cNvSpPr>
          <p:nvPr>
            <p:ph type="body" idx="1"/>
          </p:nvPr>
        </p:nvSpPr>
        <p:spPr/>
        <p:txBody>
          <a:bodyPr/>
          <a:lstStyle/>
          <a:p>
            <a:pPr eaLnBrk="1" hangingPunct="1">
              <a:buFont typeface="Wingdings" pitchFamily="2" charset="2"/>
              <a:buNone/>
            </a:pPr>
            <a:r>
              <a:rPr lang="bg-BG" smtClean="0"/>
              <a:t>Конвенционалното лечениепри НСV е както</a:t>
            </a:r>
          </a:p>
          <a:p>
            <a:pPr eaLnBrk="1" hangingPunct="1">
              <a:buFont typeface="Wingdings" pitchFamily="2" charset="2"/>
              <a:buNone/>
            </a:pPr>
            <a:r>
              <a:rPr lang="bg-BG" smtClean="0"/>
              <a:t>при останалите остри вирусни хепатити:</a:t>
            </a:r>
          </a:p>
          <a:p>
            <a:pPr eaLnBrk="1" hangingPunct="1">
              <a:buFont typeface="Wingdings" pitchFamily="2" charset="2"/>
              <a:buNone/>
            </a:pPr>
            <a:r>
              <a:rPr lang="bg-BG" smtClean="0"/>
              <a:t>- глюкозно-левулозни р-ри и.в.</a:t>
            </a:r>
          </a:p>
          <a:p>
            <a:pPr eaLnBrk="1" hangingPunct="1">
              <a:buFont typeface="Wingdings" pitchFamily="2" charset="2"/>
              <a:buNone/>
            </a:pPr>
            <a:r>
              <a:rPr lang="bg-BG" smtClean="0"/>
              <a:t>- витамини</a:t>
            </a:r>
          </a:p>
          <a:p>
            <a:pPr eaLnBrk="1" hangingPunct="1">
              <a:buFont typeface="Wingdings" pitchFamily="2" charset="2"/>
              <a:buNone/>
            </a:pPr>
            <a:r>
              <a:rPr lang="bg-BG" smtClean="0"/>
              <a:t>- хепатопротектори</a:t>
            </a:r>
          </a:p>
          <a:p>
            <a:pPr eaLnBrk="1" hangingPunct="1">
              <a:buFont typeface="Wingdings" pitchFamily="2" charset="2"/>
              <a:buNone/>
            </a:pPr>
            <a:r>
              <a:rPr lang="bg-BG" smtClean="0"/>
              <a:t>- ХДР</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r>
              <a:rPr lang="bg-BG" sz="3800" smtClean="0"/>
              <a:t>Вирусен хепатит С-профилактика</a:t>
            </a:r>
          </a:p>
        </p:txBody>
      </p:sp>
      <p:sp>
        <p:nvSpPr>
          <p:cNvPr id="76803" name="Rectangle 3"/>
          <p:cNvSpPr>
            <a:spLocks noGrp="1" noChangeArrowheads="1"/>
          </p:cNvSpPr>
          <p:nvPr>
            <p:ph type="body" idx="1"/>
          </p:nvPr>
        </p:nvSpPr>
        <p:spPr/>
        <p:txBody>
          <a:bodyPr/>
          <a:lstStyle/>
          <a:p>
            <a:pPr eaLnBrk="1" hangingPunct="1"/>
            <a:r>
              <a:rPr lang="bg-BG" smtClean="0"/>
              <a:t>Специфична – има</a:t>
            </a:r>
          </a:p>
          <a:p>
            <a:pPr eaLnBrk="1" hangingPunct="1"/>
            <a:r>
              <a:rPr lang="bg-BG" smtClean="0"/>
              <a:t>Общи мерки:</a:t>
            </a:r>
          </a:p>
          <a:p>
            <a:pPr eaLnBrk="1" hangingPunct="1">
              <a:buFont typeface="Wingdings" pitchFamily="2" charset="2"/>
              <a:buNone/>
            </a:pPr>
            <a:r>
              <a:rPr lang="bg-BG" smtClean="0"/>
              <a:t>   - намаляване на контактите с контаминира-</a:t>
            </a:r>
          </a:p>
          <a:p>
            <a:pPr eaLnBrk="1" hangingPunct="1">
              <a:buFont typeface="Wingdings" pitchFamily="2" charset="2"/>
              <a:buNone/>
            </a:pPr>
            <a:r>
              <a:rPr lang="bg-BG" smtClean="0"/>
              <a:t>     на кръв;</a:t>
            </a:r>
          </a:p>
          <a:p>
            <a:pPr eaLnBrk="1" hangingPunct="1">
              <a:buFont typeface="Wingdings" pitchFamily="2" charset="2"/>
              <a:buNone/>
            </a:pPr>
            <a:r>
              <a:rPr lang="bg-BG" smtClean="0"/>
              <a:t>   - скрининг на кръвните донори;</a:t>
            </a:r>
          </a:p>
          <a:p>
            <a:pPr eaLnBrk="1" hangingPunct="1">
              <a:buFont typeface="Wingdings" pitchFamily="2" charset="2"/>
              <a:buNone/>
            </a:pPr>
            <a:r>
              <a:rPr lang="bg-BG" smtClean="0"/>
              <a:t>   - здравна просвета;</a:t>
            </a:r>
          </a:p>
          <a:p>
            <a:pPr eaLnBrk="1" hangingPunct="1">
              <a:buFont typeface="Wingdings" pitchFamily="2" charset="2"/>
              <a:buNone/>
            </a:pPr>
            <a:r>
              <a:rPr lang="bg-BG" smtClean="0"/>
              <a:t>   - двукратно изследване при убождане.</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r>
              <a:rPr lang="bg-BG" smtClean="0"/>
              <a:t>Остър хепатит Д- етиология</a:t>
            </a:r>
          </a:p>
        </p:txBody>
      </p:sp>
      <p:sp>
        <p:nvSpPr>
          <p:cNvPr id="77827" name="Rectangle 3"/>
          <p:cNvSpPr>
            <a:spLocks noGrp="1" noChangeArrowheads="1"/>
          </p:cNvSpPr>
          <p:nvPr>
            <p:ph type="body" idx="1"/>
          </p:nvPr>
        </p:nvSpPr>
        <p:spPr/>
        <p:txBody>
          <a:bodyPr/>
          <a:lstStyle/>
          <a:p>
            <a:pPr eaLnBrk="1" hangingPunct="1"/>
            <a:r>
              <a:rPr lang="bg-BG" smtClean="0"/>
              <a:t>Причинител е </a:t>
            </a:r>
            <a:r>
              <a:rPr lang="bg-BG" b="1" smtClean="0"/>
              <a:t>хепатитният D вирус</a:t>
            </a:r>
            <a:r>
              <a:rPr lang="bg-BG" smtClean="0"/>
              <a:t>, открит през 1977 г. Той е дефектен вирус, изискващ наличие на HBV, за да може да се осъществи продуктивна инфекция. Поради малкия размер на РНК от само 1700 нуклеотида, вирусът е в състояние да кодира само един антиген в две форми. </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bg-BG" smtClean="0"/>
              <a:t>Остър хепатит Д- етиология</a:t>
            </a:r>
          </a:p>
        </p:txBody>
      </p:sp>
      <p:sp>
        <p:nvSpPr>
          <p:cNvPr id="78851" name="Rectangle 3"/>
          <p:cNvSpPr>
            <a:spLocks noGrp="1" noChangeArrowheads="1"/>
          </p:cNvSpPr>
          <p:nvPr>
            <p:ph type="body" idx="1"/>
          </p:nvPr>
        </p:nvSpPr>
        <p:spPr/>
        <p:txBody>
          <a:bodyPr/>
          <a:lstStyle/>
          <a:p>
            <a:pPr eaLnBrk="1" hangingPunct="1"/>
            <a:r>
              <a:rPr lang="bg-BG" sz="2400" smtClean="0"/>
              <a:t>За да се осъществи ефективна инфекция в човешкия организъм е необходимо повърхностният антиген (HBsAg) на HBV, за да се формира цялостният вирион на хепатитния D вирус с големина 36 nm. Следователно са възможни две форми на инфекция: едновременно заразяване с двата вируса - коинфекция и заразяване на фона на съществуваща хронична хепатит В вирусна инфекция - суперинфекция.  </a:t>
            </a:r>
            <a:br>
              <a:rPr lang="bg-BG" sz="2400" smtClean="0"/>
            </a:br>
            <a:endParaRPr lang="bg-BG" sz="2400" smtClean="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bg-BG" smtClean="0"/>
              <a:t>Остър хепатит Д- етиология</a:t>
            </a:r>
          </a:p>
        </p:txBody>
      </p:sp>
      <p:sp>
        <p:nvSpPr>
          <p:cNvPr id="79875" name="Rectangle 3"/>
          <p:cNvSpPr>
            <a:spLocks noGrp="1" noChangeArrowheads="1"/>
          </p:cNvSpPr>
          <p:nvPr>
            <p:ph type="body" idx="1"/>
          </p:nvPr>
        </p:nvSpPr>
        <p:spPr/>
        <p:txBody>
          <a:bodyPr/>
          <a:lstStyle/>
          <a:p>
            <a:pPr eaLnBrk="1" hangingPunct="1"/>
            <a:r>
              <a:rPr lang="bg-BG" smtClean="0"/>
              <a:t>Геномът на</a:t>
            </a:r>
            <a:r>
              <a:rPr lang="en-US" smtClean="0"/>
              <a:t> HDV </a:t>
            </a:r>
            <a:r>
              <a:rPr lang="bg-BG" smtClean="0"/>
              <a:t>кодира два вирус-специ-</a:t>
            </a:r>
          </a:p>
          <a:p>
            <a:pPr eaLnBrk="1" hangingPunct="1">
              <a:buFont typeface="Wingdings" pitchFamily="2" charset="2"/>
              <a:buNone/>
            </a:pPr>
            <a:r>
              <a:rPr lang="bg-BG" smtClean="0"/>
              <a:t>   фични протеина: голям (</a:t>
            </a:r>
            <a:r>
              <a:rPr lang="en-US" smtClean="0"/>
              <a:t>L-HDAg</a:t>
            </a:r>
            <a:r>
              <a:rPr lang="bg-BG" smtClean="0"/>
              <a:t>) и малък</a:t>
            </a:r>
          </a:p>
          <a:p>
            <a:pPr eaLnBrk="1" hangingPunct="1">
              <a:buFont typeface="Wingdings" pitchFamily="2" charset="2"/>
              <a:buNone/>
            </a:pPr>
            <a:r>
              <a:rPr lang="bg-BG" smtClean="0"/>
              <a:t>   (</a:t>
            </a:r>
            <a:r>
              <a:rPr lang="en-US" smtClean="0"/>
              <a:t>S-HDAg</a:t>
            </a:r>
            <a:r>
              <a:rPr lang="bg-BG" smtClean="0"/>
              <a:t>).Те имат структурни и антигенни</a:t>
            </a:r>
          </a:p>
          <a:p>
            <a:pPr eaLnBrk="1" hangingPunct="1">
              <a:buFont typeface="Wingdings" pitchFamily="2" charset="2"/>
              <a:buNone/>
            </a:pPr>
            <a:r>
              <a:rPr lang="bg-BG" smtClean="0"/>
              <a:t>   функции, но играят и регулаторна роля в</a:t>
            </a:r>
          </a:p>
          <a:p>
            <a:pPr eaLnBrk="1" hangingPunct="1">
              <a:buFont typeface="Wingdings" pitchFamily="2" charset="2"/>
              <a:buNone/>
            </a:pPr>
            <a:r>
              <a:rPr lang="bg-BG" smtClean="0"/>
              <a:t>   процеса на вирусната репликация.</a:t>
            </a:r>
            <a:r>
              <a:rPr lang="en-US" smtClean="0"/>
              <a:t> </a:t>
            </a:r>
            <a:endParaRPr lang="bg-BG" smtClean="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hangingPunct="1"/>
            <a:r>
              <a:rPr lang="bg-BG" sz="3800" smtClean="0"/>
              <a:t>Остър хепатит Д- епидемиология</a:t>
            </a:r>
          </a:p>
        </p:txBody>
      </p:sp>
      <p:sp>
        <p:nvSpPr>
          <p:cNvPr id="80899" name="Rectangle 3"/>
          <p:cNvSpPr>
            <a:spLocks noGrp="1" noChangeArrowheads="1"/>
          </p:cNvSpPr>
          <p:nvPr>
            <p:ph type="body" idx="1"/>
          </p:nvPr>
        </p:nvSpPr>
        <p:spPr/>
        <p:txBody>
          <a:bodyPr/>
          <a:lstStyle/>
          <a:p>
            <a:pPr eaLnBrk="1" hangingPunct="1"/>
            <a:r>
              <a:rPr lang="bg-BG" smtClean="0"/>
              <a:t>Източник и резервоар – болни и носители</a:t>
            </a:r>
          </a:p>
          <a:p>
            <a:pPr eaLnBrk="1" hangingPunct="1"/>
            <a:r>
              <a:rPr lang="bg-BG" smtClean="0"/>
              <a:t>Пътища за предаване на инфекцията:</a:t>
            </a:r>
          </a:p>
          <a:p>
            <a:pPr eaLnBrk="1" hangingPunct="1">
              <a:buFont typeface="Wingdings" pitchFamily="2" charset="2"/>
              <a:buNone/>
            </a:pPr>
            <a:r>
              <a:rPr lang="bg-BG" smtClean="0"/>
              <a:t>      - контакт с кръв и телесни течности</a:t>
            </a:r>
          </a:p>
          <a:p>
            <a:pPr eaLnBrk="1" hangingPunct="1">
              <a:buFont typeface="Wingdings" pitchFamily="2" charset="2"/>
              <a:buNone/>
            </a:pPr>
            <a:r>
              <a:rPr lang="bg-BG" smtClean="0"/>
              <a:t>      - сексуална трансмисия - по-малко       	значение</a:t>
            </a:r>
          </a:p>
          <a:p>
            <a:pPr eaLnBrk="1" hangingPunct="1"/>
            <a:r>
              <a:rPr lang="bg-BG" smtClean="0"/>
              <a:t>Широко разпространено заболяване – в</a:t>
            </a:r>
          </a:p>
          <a:p>
            <a:pPr eaLnBrk="1" hangingPunct="1">
              <a:buFont typeface="Wingdings" pitchFamily="2" charset="2"/>
              <a:buNone/>
            </a:pPr>
            <a:r>
              <a:rPr lang="bg-BG" smtClean="0"/>
              <a:t>   Западна Европа, Северна Америка, Цен-</a:t>
            </a:r>
          </a:p>
          <a:p>
            <a:pPr eaLnBrk="1" hangingPunct="1">
              <a:buFont typeface="Wingdings" pitchFamily="2" charset="2"/>
              <a:buNone/>
            </a:pPr>
            <a:r>
              <a:rPr lang="bg-BG" smtClean="0"/>
              <a:t>   трална Африка, Средиземноморси регион.</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r>
              <a:rPr lang="bg-BG" smtClean="0"/>
              <a:t>Остър хепатит Д- патогенеза</a:t>
            </a:r>
          </a:p>
        </p:txBody>
      </p:sp>
      <p:sp>
        <p:nvSpPr>
          <p:cNvPr id="81923" name="Rectangle 3"/>
          <p:cNvSpPr>
            <a:spLocks noGrp="1" noChangeArrowheads="1"/>
          </p:cNvSpPr>
          <p:nvPr>
            <p:ph type="body" idx="1"/>
          </p:nvPr>
        </p:nvSpPr>
        <p:spPr/>
        <p:txBody>
          <a:bodyPr/>
          <a:lstStyle/>
          <a:p>
            <a:pPr eaLnBrk="1" hangingPunct="1">
              <a:buFont typeface="Wingdings" pitchFamily="2" charset="2"/>
              <a:buNone/>
            </a:pPr>
            <a:r>
              <a:rPr lang="bg-BG" smtClean="0"/>
              <a:t>Не напълно изяснена.</a:t>
            </a:r>
          </a:p>
          <a:p>
            <a:pPr eaLnBrk="1" hangingPunct="1">
              <a:buFont typeface="Wingdings" pitchFamily="2" charset="2"/>
              <a:buNone/>
            </a:pPr>
            <a:r>
              <a:rPr lang="bg-BG" smtClean="0"/>
              <a:t>Предполага се, че вирусът използва същия</a:t>
            </a:r>
          </a:p>
          <a:p>
            <a:pPr eaLnBrk="1" hangingPunct="1">
              <a:buFont typeface="Wingdings" pitchFamily="2" charset="2"/>
              <a:buNone/>
            </a:pPr>
            <a:r>
              <a:rPr lang="bg-BG" smtClean="0"/>
              <a:t>клетъчен рецептор като НВV и веднъж про-</a:t>
            </a:r>
          </a:p>
          <a:p>
            <a:pPr eaLnBrk="1" hangingPunct="1">
              <a:buFont typeface="Wingdings" pitchFamily="2" charset="2"/>
              <a:buNone/>
            </a:pPr>
            <a:r>
              <a:rPr lang="bg-BG" smtClean="0"/>
              <a:t>никнал в клетките </a:t>
            </a:r>
            <a:r>
              <a:rPr lang="en-US" smtClean="0"/>
              <a:t>HDV</a:t>
            </a:r>
            <a:r>
              <a:rPr lang="bg-BG" smtClean="0"/>
              <a:t> може да се реплици-</a:t>
            </a:r>
          </a:p>
          <a:p>
            <a:pPr eaLnBrk="1" hangingPunct="1">
              <a:buFont typeface="Wingdings" pitchFamily="2" charset="2"/>
              <a:buNone/>
            </a:pPr>
            <a:r>
              <a:rPr lang="bg-BG" smtClean="0"/>
              <a:t>ра в отсъствието на НВV. Предполага се съ-</a:t>
            </a:r>
          </a:p>
          <a:p>
            <a:pPr eaLnBrk="1" hangingPunct="1">
              <a:buFont typeface="Wingdings" pitchFamily="2" charset="2"/>
              <a:buNone/>
            </a:pPr>
            <a:r>
              <a:rPr lang="bg-BG" smtClean="0"/>
              <a:t>що, че освен вирусни в патогенезата учас-</a:t>
            </a:r>
          </a:p>
          <a:p>
            <a:pPr eaLnBrk="1" hangingPunct="1">
              <a:buFont typeface="Wingdings" pitchFamily="2" charset="2"/>
              <a:buNone/>
            </a:pPr>
            <a:r>
              <a:rPr lang="bg-BG" smtClean="0"/>
              <a:t>тват и фактори на гостоприемника.</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r>
              <a:rPr lang="bg-BG" sz="3800" smtClean="0"/>
              <a:t>Остър хепатит Д- клинична картина</a:t>
            </a:r>
          </a:p>
        </p:txBody>
      </p:sp>
      <p:sp>
        <p:nvSpPr>
          <p:cNvPr id="82947" name="Rectangle 3"/>
          <p:cNvSpPr>
            <a:spLocks noGrp="1" noChangeArrowheads="1"/>
          </p:cNvSpPr>
          <p:nvPr>
            <p:ph type="body" idx="1"/>
          </p:nvPr>
        </p:nvSpPr>
        <p:spPr/>
        <p:txBody>
          <a:bodyPr/>
          <a:lstStyle/>
          <a:p>
            <a:pPr eaLnBrk="1" hangingPunct="1"/>
            <a:r>
              <a:rPr lang="bg-BG" sz="2400" smtClean="0"/>
              <a:t>Инкубационен период – 2-8 седмици</a:t>
            </a:r>
          </a:p>
          <a:p>
            <a:pPr eaLnBrk="1" hangingPunct="1"/>
            <a:r>
              <a:rPr lang="bg-BG" sz="2400" smtClean="0"/>
              <a:t>Острата </a:t>
            </a:r>
            <a:r>
              <a:rPr lang="en-US" sz="2400" smtClean="0"/>
              <a:t>HDV</a:t>
            </a:r>
            <a:r>
              <a:rPr lang="bg-BG" sz="2400" smtClean="0"/>
              <a:t> инфекция клинично е нераз-</a:t>
            </a:r>
          </a:p>
          <a:p>
            <a:pPr eaLnBrk="1" hangingPunct="1">
              <a:buFont typeface="Wingdings" pitchFamily="2" charset="2"/>
              <a:buNone/>
            </a:pPr>
            <a:r>
              <a:rPr lang="bg-BG" sz="2400" smtClean="0"/>
              <a:t>    личима от останалите ВХ</a:t>
            </a:r>
          </a:p>
          <a:p>
            <a:pPr eaLnBrk="1" hangingPunct="1"/>
            <a:r>
              <a:rPr lang="bg-BG" sz="2400" smtClean="0"/>
              <a:t>Три начина на протичане на остра </a:t>
            </a:r>
            <a:r>
              <a:rPr lang="en-US" sz="2400" smtClean="0"/>
              <a:t>HDV</a:t>
            </a:r>
            <a:r>
              <a:rPr lang="bg-BG" sz="2400" smtClean="0"/>
              <a:t> инфекция:</a:t>
            </a:r>
          </a:p>
          <a:p>
            <a:pPr eaLnBrk="1" hangingPunct="1">
              <a:buFont typeface="Wingdings" pitchFamily="2" charset="2"/>
              <a:buNone/>
            </a:pPr>
            <a:r>
              <a:rPr lang="bg-BG" sz="2400" smtClean="0"/>
              <a:t>    - коинфекция</a:t>
            </a:r>
          </a:p>
          <a:p>
            <a:pPr eaLnBrk="1" hangingPunct="1">
              <a:buFont typeface="Wingdings" pitchFamily="2" charset="2"/>
              <a:buNone/>
            </a:pPr>
            <a:r>
              <a:rPr lang="bg-BG" sz="2400" smtClean="0"/>
              <a:t>    - суперинфекция</a:t>
            </a:r>
          </a:p>
          <a:p>
            <a:pPr eaLnBrk="1" hangingPunct="1">
              <a:buFont typeface="Wingdings" pitchFamily="2" charset="2"/>
              <a:buNone/>
            </a:pPr>
            <a:r>
              <a:rPr lang="bg-BG" sz="2400" smtClean="0"/>
              <a:t>    - НВV независима латентна </a:t>
            </a:r>
            <a:r>
              <a:rPr lang="en-US" sz="2400" smtClean="0"/>
              <a:t>HDV</a:t>
            </a:r>
            <a:r>
              <a:rPr lang="bg-BG" sz="2400" smtClean="0"/>
              <a:t> инфекция -</a:t>
            </a:r>
          </a:p>
          <a:p>
            <a:pPr eaLnBrk="1" hangingPunct="1">
              <a:buFont typeface="Wingdings" pitchFamily="2" charset="2"/>
              <a:buNone/>
            </a:pPr>
            <a:r>
              <a:rPr lang="bg-BG" sz="2400" smtClean="0"/>
              <a:t>      среща се само при чернодробно   	трансплантирани пациенти</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bg-BG" smtClean="0"/>
              <a:t>Вирусен хепатит А-етиология</a:t>
            </a:r>
          </a:p>
        </p:txBody>
      </p:sp>
      <p:sp>
        <p:nvSpPr>
          <p:cNvPr id="10243" name="Rectangle 3"/>
          <p:cNvSpPr>
            <a:spLocks noGrp="1" noChangeArrowheads="1"/>
          </p:cNvSpPr>
          <p:nvPr>
            <p:ph type="body" idx="1"/>
          </p:nvPr>
        </p:nvSpPr>
        <p:spPr/>
        <p:txBody>
          <a:bodyPr/>
          <a:lstStyle/>
          <a:p>
            <a:pPr eaLnBrk="1" hangingPunct="1">
              <a:buFont typeface="Wingdings" pitchFamily="2" charset="2"/>
              <a:buNone/>
            </a:pPr>
            <a:r>
              <a:rPr lang="bg-BG" smtClean="0">
                <a:latin typeface="Arial Unicode MS" pitchFamily="34" charset="-128"/>
                <a:ea typeface="Arial Unicode MS" pitchFamily="34" charset="-128"/>
                <a:cs typeface="Arial Unicode MS" pitchFamily="34" charset="-128"/>
              </a:rPr>
              <a:t>✔</a:t>
            </a:r>
            <a:r>
              <a:rPr lang="bg-BG" smtClean="0">
                <a:ea typeface="Arial Unicode MS" pitchFamily="34" charset="-128"/>
                <a:cs typeface="Arial Unicode MS" pitchFamily="34" charset="-128"/>
              </a:rPr>
              <a:t> </a:t>
            </a:r>
            <a:r>
              <a:rPr lang="bg-BG" smtClean="0"/>
              <a:t>ХАВ – има 7 генотипа</a:t>
            </a:r>
          </a:p>
          <a:p>
            <a:pPr eaLnBrk="1" hangingPunct="1">
              <a:buFont typeface="Wingdings" pitchFamily="2" charset="2"/>
              <a:buNone/>
            </a:pPr>
            <a:r>
              <a:rPr lang="bg-BG" smtClean="0">
                <a:latin typeface="Arial Unicode MS" pitchFamily="34" charset="-128"/>
                <a:ea typeface="Arial Unicode MS" pitchFamily="34" charset="-128"/>
                <a:cs typeface="Arial Unicode MS" pitchFamily="34" charset="-128"/>
              </a:rPr>
              <a:t>✔</a:t>
            </a:r>
            <a:r>
              <a:rPr lang="bg-BG" smtClean="0">
                <a:ea typeface="Arial Unicode MS" pitchFamily="34" charset="-128"/>
                <a:cs typeface="Arial Unicode MS" pitchFamily="34" charset="-128"/>
              </a:rPr>
              <a:t> първите 3 са човешки</a:t>
            </a:r>
          </a:p>
          <a:p>
            <a:pPr eaLnBrk="1" hangingPunct="1">
              <a:buFont typeface="Wingdings" pitchFamily="2" charset="2"/>
              <a:buNone/>
            </a:pPr>
            <a:r>
              <a:rPr lang="bg-BG" smtClean="0">
                <a:latin typeface="Arial Unicode MS" pitchFamily="34" charset="-128"/>
                <a:ea typeface="Arial Unicode MS" pitchFamily="34" charset="-128"/>
                <a:cs typeface="Arial Unicode MS" pitchFamily="34" charset="-128"/>
              </a:rPr>
              <a:t>✔</a:t>
            </a:r>
            <a:r>
              <a:rPr lang="bg-BG" smtClean="0">
                <a:ea typeface="Arial Unicode MS" pitchFamily="34" charset="-128"/>
                <a:cs typeface="Arial Unicode MS" pitchFamily="34" charset="-128"/>
              </a:rPr>
              <a:t> ентеровирус</a:t>
            </a:r>
          </a:p>
          <a:p>
            <a:pPr eaLnBrk="1" hangingPunct="1">
              <a:buFont typeface="Wingdings" pitchFamily="2" charset="2"/>
              <a:buNone/>
            </a:pPr>
            <a:r>
              <a:rPr lang="bg-BG" smtClean="0">
                <a:latin typeface="Arial Unicode MS" pitchFamily="34" charset="-128"/>
                <a:ea typeface="Arial Unicode MS" pitchFamily="34" charset="-128"/>
                <a:cs typeface="Arial Unicode MS" pitchFamily="34" charset="-128"/>
              </a:rPr>
              <a:t>✔</a:t>
            </a:r>
            <a:r>
              <a:rPr lang="bg-BG" smtClean="0">
                <a:ea typeface="Arial Unicode MS" pitchFamily="34" charset="-128"/>
                <a:cs typeface="Arial Unicode MS" pitchFamily="34" charset="-128"/>
              </a:rPr>
              <a:t> размножава се в клетъчни култури</a:t>
            </a:r>
          </a:p>
          <a:p>
            <a:pPr eaLnBrk="1" hangingPunct="1">
              <a:buFont typeface="Wingdings" pitchFamily="2" charset="2"/>
              <a:buNone/>
            </a:pPr>
            <a:r>
              <a:rPr lang="bg-BG" smtClean="0">
                <a:latin typeface="Arial Unicode MS" pitchFamily="34" charset="-128"/>
                <a:ea typeface="Arial Unicode MS" pitchFamily="34" charset="-128"/>
                <a:cs typeface="Arial Unicode MS" pitchFamily="34" charset="-128"/>
              </a:rPr>
              <a:t>✔</a:t>
            </a:r>
            <a:r>
              <a:rPr lang="bg-BG" smtClean="0">
                <a:ea typeface="Arial Unicode MS" pitchFamily="34" charset="-128"/>
                <a:cs typeface="Arial Unicode MS" pitchFamily="34" charset="-128"/>
              </a:rPr>
              <a:t> без цитопатичен ефект</a:t>
            </a:r>
          </a:p>
          <a:p>
            <a:pPr eaLnBrk="1" hangingPunct="1">
              <a:buFont typeface="Wingdings" pitchFamily="2" charset="2"/>
              <a:buNone/>
            </a:pPr>
            <a:r>
              <a:rPr lang="bg-BG" smtClean="0">
                <a:latin typeface="Arial Unicode MS" pitchFamily="34" charset="-128"/>
                <a:ea typeface="Arial Unicode MS" pitchFamily="34" charset="-128"/>
                <a:cs typeface="Arial Unicode MS" pitchFamily="34" charset="-128"/>
              </a:rPr>
              <a:t>✔</a:t>
            </a:r>
            <a:r>
              <a:rPr lang="bg-BG" smtClean="0">
                <a:ea typeface="Arial Unicode MS" pitchFamily="34" charset="-128"/>
                <a:cs typeface="Arial Unicode MS" pitchFamily="34" charset="-128"/>
              </a:rPr>
              <a:t> освен РНК има и капсид</a:t>
            </a:r>
          </a:p>
          <a:p>
            <a:pPr eaLnBrk="1" hangingPunct="1">
              <a:buFont typeface="Wingdings" pitchFamily="2" charset="2"/>
              <a:buNone/>
            </a:pPr>
            <a:endParaRPr lang="bg-BG" smtClean="0">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r>
              <a:rPr lang="bg-BG" sz="3800" smtClean="0"/>
              <a:t>Остър хепатит Д- клинична картина</a:t>
            </a:r>
          </a:p>
        </p:txBody>
      </p:sp>
      <p:sp>
        <p:nvSpPr>
          <p:cNvPr id="83971" name="Rectangle 3"/>
          <p:cNvSpPr>
            <a:spLocks noGrp="1" noChangeArrowheads="1"/>
          </p:cNvSpPr>
          <p:nvPr>
            <p:ph type="body" idx="1"/>
          </p:nvPr>
        </p:nvSpPr>
        <p:spPr/>
        <p:txBody>
          <a:bodyPr/>
          <a:lstStyle/>
          <a:p>
            <a:pPr eaLnBrk="1" hangingPunct="1">
              <a:buFont typeface="Wingdings" pitchFamily="2" charset="2"/>
              <a:buNone/>
            </a:pPr>
            <a:r>
              <a:rPr lang="bg-BG" u="sng" smtClean="0"/>
              <a:t>Коинфекция</a:t>
            </a:r>
            <a:r>
              <a:rPr lang="bg-BG" smtClean="0"/>
              <a:t> – </a:t>
            </a:r>
          </a:p>
          <a:p>
            <a:pPr eaLnBrk="1" hangingPunct="1">
              <a:buFont typeface="Wingdings" pitchFamily="2" charset="2"/>
              <a:buNone/>
            </a:pPr>
            <a:r>
              <a:rPr lang="bg-BG" smtClean="0">
                <a:cs typeface="Arial" charset="0"/>
              </a:rPr>
              <a:t>► оздравяване в 90-95%</a:t>
            </a:r>
          </a:p>
          <a:p>
            <a:pPr eaLnBrk="1" hangingPunct="1">
              <a:buFont typeface="Wingdings" pitchFamily="2" charset="2"/>
              <a:buNone/>
            </a:pPr>
            <a:r>
              <a:rPr lang="bg-BG" smtClean="0">
                <a:cs typeface="Arial" charset="0"/>
              </a:rPr>
              <a:t>► хронифициране – 2-7%</a:t>
            </a:r>
          </a:p>
          <a:p>
            <a:pPr eaLnBrk="1" hangingPunct="1">
              <a:buFont typeface="Wingdings" pitchFamily="2" charset="2"/>
              <a:buNone/>
            </a:pPr>
            <a:r>
              <a:rPr lang="bg-BG" smtClean="0">
                <a:cs typeface="Arial" charset="0"/>
              </a:rPr>
              <a:t>► фулминантно протичане – 2-20%</a:t>
            </a:r>
          </a:p>
          <a:p>
            <a:pPr eaLnBrk="1" hangingPunct="1">
              <a:buFont typeface="Wingdings" pitchFamily="2" charset="2"/>
              <a:buNone/>
            </a:pPr>
            <a:r>
              <a:rPr lang="bg-BG" smtClean="0">
                <a:cs typeface="Arial" charset="0"/>
              </a:rPr>
              <a:t>► след оздравяване- доживотен имунитет</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r>
              <a:rPr lang="bg-BG" sz="3800" smtClean="0"/>
              <a:t>Остър хепатит Д- клинична картина</a:t>
            </a:r>
          </a:p>
        </p:txBody>
      </p:sp>
      <p:sp>
        <p:nvSpPr>
          <p:cNvPr id="84995" name="Rectangle 3"/>
          <p:cNvSpPr>
            <a:spLocks noGrp="1" noChangeArrowheads="1"/>
          </p:cNvSpPr>
          <p:nvPr>
            <p:ph type="body" idx="1"/>
          </p:nvPr>
        </p:nvSpPr>
        <p:spPr/>
        <p:txBody>
          <a:bodyPr/>
          <a:lstStyle/>
          <a:p>
            <a:pPr eaLnBrk="1" hangingPunct="1">
              <a:buFont typeface="Wingdings" pitchFamily="2" charset="2"/>
              <a:buNone/>
            </a:pPr>
            <a:r>
              <a:rPr lang="bg-BG" sz="2400" u="sng" smtClean="0"/>
              <a:t>Суперинфекция</a:t>
            </a:r>
            <a:r>
              <a:rPr lang="bg-BG" sz="2400" smtClean="0"/>
              <a:t>-развива се при хронично НВV инфектирани лица, допълнително заразени с </a:t>
            </a:r>
            <a:r>
              <a:rPr lang="en-US" sz="2400" smtClean="0"/>
              <a:t>HDV</a:t>
            </a:r>
            <a:r>
              <a:rPr lang="bg-BG" sz="2400" smtClean="0"/>
              <a:t> (може да е здрав носител на </a:t>
            </a:r>
            <a:r>
              <a:rPr lang="en-US" sz="2400" smtClean="0"/>
              <a:t>HBsAg</a:t>
            </a:r>
            <a:r>
              <a:rPr lang="bg-BG" sz="2400" smtClean="0"/>
              <a:t> или с клиника на хроничен НВV хепатит).</a:t>
            </a:r>
          </a:p>
          <a:p>
            <a:pPr eaLnBrk="1" hangingPunct="1">
              <a:buFont typeface="Wingdings" pitchFamily="2" charset="2"/>
              <a:buNone/>
            </a:pPr>
            <a:r>
              <a:rPr lang="bg-BG" sz="2400" smtClean="0"/>
              <a:t>Може да протече като:</a:t>
            </a:r>
          </a:p>
          <a:p>
            <a:pPr eaLnBrk="1" hangingPunct="1">
              <a:buFont typeface="Wingdings" pitchFamily="2" charset="2"/>
              <a:buNone/>
            </a:pPr>
            <a:r>
              <a:rPr lang="bg-BG" sz="2400" smtClean="0">
                <a:latin typeface="Arial Unicode MS" pitchFamily="34" charset="-128"/>
                <a:ea typeface="Arial Unicode MS" pitchFamily="34" charset="-128"/>
                <a:cs typeface="Arial Unicode MS" pitchFamily="34" charset="-128"/>
              </a:rPr>
              <a:t>✔</a:t>
            </a:r>
            <a:r>
              <a:rPr lang="bg-BG" sz="2400" smtClean="0">
                <a:ea typeface="Arial Unicode MS" pitchFamily="34" charset="-128"/>
                <a:cs typeface="Arial Unicode MS" pitchFamily="34" charset="-128"/>
              </a:rPr>
              <a:t> фулминантен хепатит – 10-20%</a:t>
            </a:r>
          </a:p>
          <a:p>
            <a:pPr eaLnBrk="1" hangingPunct="1">
              <a:buFont typeface="Wingdings" pitchFamily="2" charset="2"/>
              <a:buNone/>
            </a:pPr>
            <a:r>
              <a:rPr lang="bg-BG" sz="2400" smtClean="0">
                <a:latin typeface="Arial Unicode MS" pitchFamily="34" charset="-128"/>
                <a:ea typeface="Arial Unicode MS" pitchFamily="34" charset="-128"/>
                <a:cs typeface="Arial Unicode MS" pitchFamily="34" charset="-128"/>
              </a:rPr>
              <a:t>✔</a:t>
            </a:r>
            <a:r>
              <a:rPr lang="bg-BG" sz="2400" smtClean="0">
                <a:ea typeface="Arial Unicode MS" pitchFamily="34" charset="-128"/>
                <a:cs typeface="Arial Unicode MS" pitchFamily="34" charset="-128"/>
              </a:rPr>
              <a:t> хронифициране – 70-95%</a:t>
            </a:r>
          </a:p>
          <a:p>
            <a:pPr eaLnBrk="1" hangingPunct="1">
              <a:buFont typeface="Wingdings" pitchFamily="2" charset="2"/>
              <a:buNone/>
            </a:pPr>
            <a:r>
              <a:rPr lang="bg-BG" sz="2400" smtClean="0">
                <a:latin typeface="Arial Unicode MS" pitchFamily="34" charset="-128"/>
                <a:ea typeface="Arial Unicode MS" pitchFamily="34" charset="-128"/>
                <a:cs typeface="Arial Unicode MS" pitchFamily="34" charset="-128"/>
              </a:rPr>
              <a:t>✔</a:t>
            </a:r>
            <a:r>
              <a:rPr lang="bg-BG" sz="2400" smtClean="0">
                <a:ea typeface="Arial Unicode MS" pitchFamily="34" charset="-128"/>
                <a:cs typeface="Arial Unicode MS" pitchFamily="34" charset="-128"/>
              </a:rPr>
              <a:t> оздравяване с изчистване на </a:t>
            </a:r>
            <a:r>
              <a:rPr lang="en-US" sz="2400" smtClean="0"/>
              <a:t>HBsAg</a:t>
            </a:r>
            <a:r>
              <a:rPr lang="bg-BG" sz="2400" smtClean="0"/>
              <a:t> или</a:t>
            </a:r>
          </a:p>
          <a:p>
            <a:pPr eaLnBrk="1" hangingPunct="1">
              <a:buFont typeface="Wingdings" pitchFamily="2" charset="2"/>
              <a:buNone/>
            </a:pPr>
            <a:r>
              <a:rPr lang="bg-BG" sz="2400" smtClean="0"/>
              <a:t>    персистиране на първоначалната НВV инфекция</a:t>
            </a:r>
          </a:p>
          <a:p>
            <a:pPr eaLnBrk="1" hangingPunct="1">
              <a:buFont typeface="Wingdings" pitchFamily="2" charset="2"/>
              <a:buNone/>
            </a:pPr>
            <a:r>
              <a:rPr lang="bg-BG" sz="2400" smtClean="0"/>
              <a:t>    -5-10%</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827088" y="260350"/>
            <a:ext cx="7772400" cy="1143000"/>
          </a:xfrm>
        </p:spPr>
        <p:txBody>
          <a:bodyPr/>
          <a:lstStyle/>
          <a:p>
            <a:pPr eaLnBrk="1" hangingPunct="1"/>
            <a:r>
              <a:rPr lang="bg-BG" sz="3800" smtClean="0"/>
              <a:t>Остър хепатит Д- клинична картина</a:t>
            </a:r>
          </a:p>
        </p:txBody>
      </p:sp>
      <p:sp>
        <p:nvSpPr>
          <p:cNvPr id="86019" name="Rectangle 3"/>
          <p:cNvSpPr>
            <a:spLocks noGrp="1" noChangeArrowheads="1"/>
          </p:cNvSpPr>
          <p:nvPr>
            <p:ph type="body" idx="1"/>
          </p:nvPr>
        </p:nvSpPr>
        <p:spPr/>
        <p:txBody>
          <a:bodyPr/>
          <a:lstStyle/>
          <a:p>
            <a:pPr eaLnBrk="1" hangingPunct="1">
              <a:buFont typeface="Wingdings" pitchFamily="2" charset="2"/>
              <a:buNone/>
            </a:pPr>
            <a:r>
              <a:rPr lang="bg-BG" u="sng" smtClean="0"/>
              <a:t>Независима латентна </a:t>
            </a:r>
            <a:r>
              <a:rPr lang="en-US" u="sng" smtClean="0"/>
              <a:t>HDV</a:t>
            </a:r>
            <a:r>
              <a:rPr lang="bg-BG" u="sng" smtClean="0"/>
              <a:t> инфекция</a:t>
            </a:r>
            <a:r>
              <a:rPr lang="bg-BG" smtClean="0"/>
              <a:t>: само</a:t>
            </a:r>
          </a:p>
          <a:p>
            <a:pPr eaLnBrk="1" hangingPunct="1">
              <a:buFont typeface="Wingdings" pitchFamily="2" charset="2"/>
              <a:buNone/>
            </a:pPr>
            <a:r>
              <a:rPr lang="bg-BG" smtClean="0"/>
              <a:t>при трансплантирани болни.</a:t>
            </a:r>
            <a:r>
              <a:rPr lang="en-US" smtClean="0"/>
              <a:t> HDVAg</a:t>
            </a:r>
            <a:r>
              <a:rPr lang="bg-BG" smtClean="0"/>
              <a:t> се оп-</a:t>
            </a:r>
          </a:p>
          <a:p>
            <a:pPr eaLnBrk="1" hangingPunct="1">
              <a:buFont typeface="Wingdings" pitchFamily="2" charset="2"/>
              <a:buNone/>
            </a:pPr>
            <a:r>
              <a:rPr lang="bg-BG" smtClean="0"/>
              <a:t>ределя вътреядрено, без </a:t>
            </a:r>
            <a:r>
              <a:rPr lang="en-US" smtClean="0"/>
              <a:t>HDV</a:t>
            </a:r>
            <a:r>
              <a:rPr lang="bg-BG" smtClean="0"/>
              <a:t> инфекция, </a:t>
            </a:r>
          </a:p>
          <a:p>
            <a:pPr eaLnBrk="1" hangingPunct="1">
              <a:buFont typeface="Wingdings" pitchFamily="2" charset="2"/>
              <a:buNone/>
            </a:pPr>
            <a:r>
              <a:rPr lang="bg-BG" smtClean="0"/>
              <a:t>без </a:t>
            </a:r>
            <a:r>
              <a:rPr lang="en-US" smtClean="0"/>
              <a:t>HBsAg</a:t>
            </a:r>
            <a:r>
              <a:rPr lang="bg-BG" smtClean="0"/>
              <a:t> в серума. </a:t>
            </a:r>
            <a:r>
              <a:rPr lang="en-US" smtClean="0"/>
              <a:t>HDV</a:t>
            </a:r>
            <a:r>
              <a:rPr lang="bg-BG" smtClean="0"/>
              <a:t> се реплицира и</a:t>
            </a:r>
          </a:p>
          <a:p>
            <a:pPr eaLnBrk="1" hangingPunct="1">
              <a:buFont typeface="Wingdings" pitchFamily="2" charset="2"/>
              <a:buNone/>
            </a:pPr>
            <a:r>
              <a:rPr lang="bg-BG" smtClean="0"/>
              <a:t>продуцира </a:t>
            </a:r>
            <a:r>
              <a:rPr lang="en-US" smtClean="0"/>
              <a:t>HDVAg</a:t>
            </a:r>
            <a:r>
              <a:rPr lang="bg-BG" smtClean="0"/>
              <a:t> вътре в хепатоцита→не-</a:t>
            </a:r>
          </a:p>
          <a:p>
            <a:pPr eaLnBrk="1" hangingPunct="1">
              <a:buFont typeface="Wingdings" pitchFamily="2" charset="2"/>
              <a:buNone/>
            </a:pPr>
            <a:r>
              <a:rPr lang="bg-BG" smtClean="0"/>
              <a:t>пълни вирусни частици без </a:t>
            </a:r>
            <a:r>
              <a:rPr lang="en-US" smtClean="0"/>
              <a:t>HBsAg</a:t>
            </a:r>
            <a:r>
              <a:rPr lang="bg-BG" smtClean="0"/>
              <a:t> обвивка </a:t>
            </a:r>
          </a:p>
          <a:p>
            <a:pPr eaLnBrk="1" hangingPunct="1">
              <a:buFont typeface="Wingdings" pitchFamily="2" charset="2"/>
              <a:buNone/>
            </a:pPr>
            <a:r>
              <a:rPr lang="bg-BG" smtClean="0"/>
              <a:t>→не могат да излязят извън хепатоцита и</a:t>
            </a:r>
          </a:p>
          <a:p>
            <a:pPr eaLnBrk="1" hangingPunct="1">
              <a:buFont typeface="Wingdings" pitchFamily="2" charset="2"/>
              <a:buNone/>
            </a:pPr>
            <a:r>
              <a:rPr lang="bg-BG" smtClean="0"/>
              <a:t>да инфектират съседни хепатоцити.</a:t>
            </a: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pPr eaLnBrk="1" hangingPunct="1"/>
            <a:r>
              <a:rPr lang="bg-BG" sz="3800" smtClean="0"/>
              <a:t>Остър хепатит Д-</a:t>
            </a:r>
            <a:br>
              <a:rPr lang="bg-BG" sz="3800" smtClean="0"/>
            </a:br>
            <a:r>
              <a:rPr lang="bg-BG" sz="3800" smtClean="0"/>
              <a:t>етиологична диагноза</a:t>
            </a:r>
          </a:p>
        </p:txBody>
      </p:sp>
      <p:sp>
        <p:nvSpPr>
          <p:cNvPr id="87043" name="Rectangle 3"/>
          <p:cNvSpPr>
            <a:spLocks noGrp="1" noChangeArrowheads="1"/>
          </p:cNvSpPr>
          <p:nvPr>
            <p:ph type="body" idx="1"/>
          </p:nvPr>
        </p:nvSpPr>
        <p:spPr/>
        <p:txBody>
          <a:bodyPr/>
          <a:lstStyle/>
          <a:p>
            <a:pPr eaLnBrk="1" hangingPunct="1">
              <a:lnSpc>
                <a:spcPct val="90000"/>
              </a:lnSpc>
              <a:buFont typeface="Wingdings" pitchFamily="2" charset="2"/>
              <a:buNone/>
            </a:pPr>
            <a:r>
              <a:rPr lang="bg-BG" smtClean="0"/>
              <a:t>    При острата хепатит D вирусна инфекция, най-широко приложение има откриването на anti-HDV антитела в серума на инфектираното лице. Антителата от клас IgM не са строго специфични за острата фаза, затова имайки предвид естеството на HDV (дефектен вирус, изисква наличие на HBV) маркерът за ранна HBV инфекция (anti-HBc-IgM) в случаите на ко-инфекция или суперинфекция дава информация и за фазата на HDV инфекция. </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eaLnBrk="1" hangingPunct="1"/>
            <a:r>
              <a:rPr lang="bg-BG" sz="3800" smtClean="0"/>
              <a:t>Остър хепатит Д-</a:t>
            </a:r>
            <a:br>
              <a:rPr lang="bg-BG" sz="3800" smtClean="0"/>
            </a:br>
            <a:r>
              <a:rPr lang="bg-BG" sz="3800" smtClean="0"/>
              <a:t>етиологична диагноза</a:t>
            </a:r>
          </a:p>
        </p:txBody>
      </p:sp>
      <p:sp>
        <p:nvSpPr>
          <p:cNvPr id="88067" name="Rectangle 3"/>
          <p:cNvSpPr>
            <a:spLocks noGrp="1" noChangeArrowheads="1"/>
          </p:cNvSpPr>
          <p:nvPr>
            <p:ph type="body" idx="1"/>
          </p:nvPr>
        </p:nvSpPr>
        <p:spPr/>
        <p:txBody>
          <a:bodyPr/>
          <a:lstStyle/>
          <a:p>
            <a:pPr eaLnBrk="1" hangingPunct="1">
              <a:buFont typeface="Wingdings" pitchFamily="2" charset="2"/>
              <a:buNone/>
            </a:pPr>
            <a:r>
              <a:rPr lang="bg-BG" smtClean="0"/>
              <a:t>    Наличието на anti-HDV от класа IgG се откриват малко по-късно (до 2 седмици) след маркерите за остра HBV инфекция, като при оздравяване тези антитела намаляват и в някои случаи могат да изчезнат напълно. Хепатит D антигенът (HDAg) също може да бъде открит в серума на болния, като неговото наличие не е задължително. </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r>
              <a:rPr lang="bg-BG" smtClean="0"/>
              <a:t>Вирусен хепатит Е</a:t>
            </a:r>
          </a:p>
        </p:txBody>
      </p:sp>
      <p:sp>
        <p:nvSpPr>
          <p:cNvPr id="89091" name="Rectangle 3"/>
          <p:cNvSpPr>
            <a:spLocks noGrp="1" noChangeArrowheads="1"/>
          </p:cNvSpPr>
          <p:nvPr>
            <p:ph type="body" idx="1"/>
          </p:nvPr>
        </p:nvSpPr>
        <p:spPr/>
        <p:txBody>
          <a:bodyPr/>
          <a:lstStyle/>
          <a:p>
            <a:pPr eaLnBrk="1" hangingPunct="1">
              <a:buFont typeface="Wingdings" pitchFamily="2" charset="2"/>
              <a:buNone/>
            </a:pPr>
            <a:r>
              <a:rPr lang="bg-BG" smtClean="0"/>
              <a:t>   Петият хепатотропен вирус - </a:t>
            </a:r>
            <a:r>
              <a:rPr lang="bg-BG" b="1" smtClean="0"/>
              <a:t>хепатитния Е вирус</a:t>
            </a:r>
            <a:r>
              <a:rPr lang="bg-BG" smtClean="0"/>
              <a:t> (HEV), заедно с HAV, формират групата на ентерално предаваните вирусни хепатити. Индентичността на предаване на тази инфекция с тази, причинена от HAV, обуславя разпространението им в почти равни пропорции в някои обширни региони от земното кълбо като Централна Америка, Екваториална Африка и Югоизточна Азия. </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pPr eaLnBrk="1" hangingPunct="1"/>
            <a:r>
              <a:rPr lang="bg-BG" smtClean="0"/>
              <a:t>Вирусен хепатит Е</a:t>
            </a:r>
          </a:p>
        </p:txBody>
      </p:sp>
      <p:sp>
        <p:nvSpPr>
          <p:cNvPr id="90115" name="Rectangle 3"/>
          <p:cNvSpPr>
            <a:spLocks noGrp="1" noChangeArrowheads="1"/>
          </p:cNvSpPr>
          <p:nvPr>
            <p:ph type="body" idx="1"/>
          </p:nvPr>
        </p:nvSpPr>
        <p:spPr/>
        <p:txBody>
          <a:bodyPr/>
          <a:lstStyle/>
          <a:p>
            <a:pPr eaLnBrk="1" hangingPunct="1">
              <a:buFont typeface="Wingdings" pitchFamily="2" charset="2"/>
              <a:buNone/>
            </a:pPr>
            <a:r>
              <a:rPr lang="bg-BG" smtClean="0"/>
              <a:t>   Извън тези региони обаче, включително и в България, хепатит Е вирусната инфекция се среща рядко и се представя само като спорадични случаи и има ограничено разпространение с предимно субклинично протичане. </a:t>
            </a: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eaLnBrk="1" hangingPunct="1"/>
            <a:r>
              <a:rPr lang="bg-BG" smtClean="0"/>
              <a:t>Вирусен хепатит Е- етиология</a:t>
            </a:r>
          </a:p>
        </p:txBody>
      </p:sp>
      <p:sp>
        <p:nvSpPr>
          <p:cNvPr id="91139" name="Rectangle 3"/>
          <p:cNvSpPr>
            <a:spLocks noGrp="1" noChangeArrowheads="1"/>
          </p:cNvSpPr>
          <p:nvPr>
            <p:ph type="body" idx="1"/>
          </p:nvPr>
        </p:nvSpPr>
        <p:spPr/>
        <p:txBody>
          <a:bodyPr/>
          <a:lstStyle/>
          <a:p>
            <a:pPr eaLnBrk="1" hangingPunct="1">
              <a:buFont typeface="Wingdings" pitchFamily="2" charset="2"/>
              <a:buNone/>
            </a:pPr>
            <a:r>
              <a:rPr lang="bg-BG" smtClean="0"/>
              <a:t>    Хепатитният Е вирус е необлечен със сферична форма и големина 30-40 nm. Вирионът съдържа РНК геном с позитивна полярност и 7.5 КВ дължина. Кодират се три протеина – неструктурен с ензимна функция, протеин, формиращ вирусния капсид и трети най-малък протеин с още неизяснена функция. </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pPr eaLnBrk="1" hangingPunct="1"/>
            <a:r>
              <a:rPr lang="bg-BG" smtClean="0"/>
              <a:t>Вирусен хепатит Е- етиология</a:t>
            </a:r>
          </a:p>
        </p:txBody>
      </p:sp>
      <p:sp>
        <p:nvSpPr>
          <p:cNvPr id="92163" name="Rectangle 3"/>
          <p:cNvSpPr>
            <a:spLocks noGrp="1" noChangeArrowheads="1"/>
          </p:cNvSpPr>
          <p:nvPr>
            <p:ph type="body" idx="1"/>
          </p:nvPr>
        </p:nvSpPr>
        <p:spPr/>
        <p:txBody>
          <a:bodyPr/>
          <a:lstStyle/>
          <a:p>
            <a:pPr eaLnBrk="1" hangingPunct="1">
              <a:buFont typeface="Wingdings" pitchFamily="2" charset="2"/>
              <a:buNone/>
            </a:pPr>
            <a:r>
              <a:rPr lang="bg-BG" smtClean="0"/>
              <a:t>   На базата на генетичен анализ на вирусни изолати от целия свят са обособени 4 основни генотипа и 24 субтипа. Независимо от генотипното разнообразие, данните говорят за наличие само на един серотип.  </a:t>
            </a:r>
            <a:br>
              <a:rPr lang="bg-BG" smtClean="0"/>
            </a:br>
            <a:endParaRPr lang="bg-BG" smtClean="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pPr eaLnBrk="1" hangingPunct="1"/>
            <a:r>
              <a:rPr lang="bg-BG" sz="3800" smtClean="0"/>
              <a:t>Вирусен хепатит Е- епидемиология</a:t>
            </a:r>
          </a:p>
        </p:txBody>
      </p:sp>
      <p:sp>
        <p:nvSpPr>
          <p:cNvPr id="93187" name="Rectangle 3"/>
          <p:cNvSpPr>
            <a:spLocks noGrp="1" noChangeArrowheads="1"/>
          </p:cNvSpPr>
          <p:nvPr>
            <p:ph type="body" idx="1"/>
          </p:nvPr>
        </p:nvSpPr>
        <p:spPr/>
        <p:txBody>
          <a:bodyPr/>
          <a:lstStyle/>
          <a:p>
            <a:pPr eaLnBrk="1" hangingPunct="1">
              <a:lnSpc>
                <a:spcPct val="90000"/>
              </a:lnSpc>
            </a:pPr>
            <a:r>
              <a:rPr lang="bg-BG" smtClean="0"/>
              <a:t>Източник на инфекцията – болният</a:t>
            </a:r>
          </a:p>
          <a:p>
            <a:pPr eaLnBrk="1" hangingPunct="1">
              <a:lnSpc>
                <a:spcPct val="90000"/>
              </a:lnSpc>
            </a:pPr>
            <a:r>
              <a:rPr lang="bg-BG" smtClean="0"/>
              <a:t>Път на разпространение- фекално-орален</a:t>
            </a:r>
          </a:p>
          <a:p>
            <a:pPr eaLnBrk="1" hangingPunct="1">
              <a:lnSpc>
                <a:spcPct val="90000"/>
              </a:lnSpc>
            </a:pPr>
            <a:r>
              <a:rPr lang="bg-BG" smtClean="0"/>
              <a:t>Не е описано хронично носителство</a:t>
            </a:r>
          </a:p>
          <a:p>
            <a:pPr eaLnBrk="1" hangingPunct="1">
              <a:lnSpc>
                <a:spcPct val="90000"/>
              </a:lnSpc>
            </a:pPr>
            <a:r>
              <a:rPr lang="bg-BG" smtClean="0"/>
              <a:t>Зоонозно разпространение – </a:t>
            </a:r>
            <a:r>
              <a:rPr lang="bg-BG" u="sng" smtClean="0"/>
              <a:t>свине,</a:t>
            </a:r>
            <a:r>
              <a:rPr lang="bg-BG" smtClean="0"/>
              <a:t> крави,</a:t>
            </a:r>
          </a:p>
          <a:p>
            <a:pPr eaLnBrk="1" hangingPunct="1">
              <a:lnSpc>
                <a:spcPct val="90000"/>
              </a:lnSpc>
              <a:buFont typeface="Wingdings" pitchFamily="2" charset="2"/>
              <a:buNone/>
            </a:pPr>
            <a:r>
              <a:rPr lang="bg-BG" smtClean="0"/>
              <a:t>    гризачи, овце, кози, елени, сърни и др</a:t>
            </a:r>
          </a:p>
          <a:p>
            <a:pPr eaLnBrk="1" hangingPunct="1">
              <a:lnSpc>
                <a:spcPct val="90000"/>
              </a:lnSpc>
            </a:pPr>
            <a:r>
              <a:rPr lang="bg-BG" smtClean="0"/>
              <a:t>По-често сред възрастни</a:t>
            </a:r>
          </a:p>
          <a:p>
            <a:pPr eaLnBrk="1" hangingPunct="1">
              <a:lnSpc>
                <a:spcPct val="90000"/>
              </a:lnSpc>
            </a:pPr>
            <a:r>
              <a:rPr lang="bg-BG" smtClean="0"/>
              <a:t>Инкубационен период – 3-8 седмици</a:t>
            </a:r>
          </a:p>
          <a:p>
            <a:pPr eaLnBrk="1" hangingPunct="1">
              <a:lnSpc>
                <a:spcPct val="90000"/>
              </a:lnSpc>
            </a:pPr>
            <a:r>
              <a:rPr lang="bg-BG" smtClean="0"/>
              <a:t>Устойчив имунитет</a:t>
            </a:r>
          </a:p>
          <a:p>
            <a:pPr eaLnBrk="1" hangingPunct="1">
              <a:lnSpc>
                <a:spcPct val="90000"/>
              </a:lnSpc>
            </a:pPr>
            <a:r>
              <a:rPr lang="bg-BG" smtClean="0"/>
              <a:t>Протича по-тежко от НАV</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bg-BG" smtClean="0"/>
              <a:t>Вирусен хепатит А-етиология</a:t>
            </a:r>
          </a:p>
        </p:txBody>
      </p:sp>
      <p:sp>
        <p:nvSpPr>
          <p:cNvPr id="11267" name="Rectangle 3"/>
          <p:cNvSpPr>
            <a:spLocks noGrp="1" noChangeArrowheads="1"/>
          </p:cNvSpPr>
          <p:nvPr>
            <p:ph type="body" idx="1"/>
          </p:nvPr>
        </p:nvSpPr>
        <p:spPr>
          <a:xfrm>
            <a:off x="755650" y="1484313"/>
            <a:ext cx="7942263" cy="4670425"/>
          </a:xfrm>
        </p:spPr>
        <p:txBody>
          <a:bodyPr/>
          <a:lstStyle/>
          <a:p>
            <a:pPr eaLnBrk="1" hangingPunct="1">
              <a:buFont typeface="Wingdings" pitchFamily="2" charset="2"/>
              <a:buNone/>
            </a:pPr>
            <a:r>
              <a:rPr lang="bg-BG" smtClean="0"/>
              <a:t>Вирусът не притежава външна липидна</a:t>
            </a:r>
          </a:p>
          <a:p>
            <a:pPr eaLnBrk="1" hangingPunct="1">
              <a:buFont typeface="Wingdings" pitchFamily="2" charset="2"/>
              <a:buNone/>
            </a:pPr>
            <a:r>
              <a:rPr lang="bg-BG" smtClean="0"/>
              <a:t>обвивка, което го прави много устойчив </a:t>
            </a:r>
          </a:p>
          <a:p>
            <a:pPr eaLnBrk="1" hangingPunct="1">
              <a:buFont typeface="Wingdings" pitchFamily="2" charset="2"/>
              <a:buNone/>
            </a:pPr>
            <a:r>
              <a:rPr lang="bg-BG" smtClean="0"/>
              <a:t>във външна среда и при третиране → при</a:t>
            </a:r>
          </a:p>
          <a:p>
            <a:pPr eaLnBrk="1" hangingPunct="1">
              <a:buFont typeface="Wingdings" pitchFamily="2" charset="2"/>
              <a:buNone/>
            </a:pPr>
            <a:r>
              <a:rPr lang="bg-BG" smtClean="0"/>
              <a:t>стайна температура остава инфекциозен </a:t>
            </a:r>
          </a:p>
          <a:p>
            <a:pPr eaLnBrk="1" hangingPunct="1">
              <a:buFont typeface="Wingdings" pitchFamily="2" charset="2"/>
              <a:buNone/>
            </a:pPr>
            <a:r>
              <a:rPr lang="bg-BG" smtClean="0"/>
              <a:t>със седмици, при изсушаване – над месец,</a:t>
            </a:r>
          </a:p>
          <a:p>
            <a:pPr eaLnBrk="1" hangingPunct="1">
              <a:buFont typeface="Wingdings" pitchFamily="2" charset="2"/>
              <a:buNone/>
            </a:pPr>
            <a:r>
              <a:rPr lang="bg-BG" smtClean="0"/>
              <a:t>при минусови температури - с години, при</a:t>
            </a:r>
          </a:p>
          <a:p>
            <a:pPr eaLnBrk="1" hangingPunct="1">
              <a:buFont typeface="Wingdings" pitchFamily="2" charset="2"/>
              <a:buNone/>
            </a:pPr>
            <a:r>
              <a:rPr lang="en-US" smtClean="0"/>
              <a:t>t </a:t>
            </a:r>
            <a:r>
              <a:rPr lang="bg-BG" smtClean="0"/>
              <a:t>60</a:t>
            </a:r>
            <a:r>
              <a:rPr lang="bg-BG" baseline="30000" smtClean="0"/>
              <a:t>о </a:t>
            </a:r>
            <a:r>
              <a:rPr lang="bg-BG" smtClean="0"/>
              <a:t>- часове, при 100</a:t>
            </a:r>
            <a:r>
              <a:rPr lang="bg-BG" baseline="30000" smtClean="0"/>
              <a:t>о </a:t>
            </a:r>
            <a:r>
              <a:rPr lang="bg-BG" smtClean="0"/>
              <a:t>- 20-30 мин.</a:t>
            </a:r>
          </a:p>
          <a:p>
            <a:pPr eaLnBrk="1" hangingPunct="1">
              <a:buFont typeface="Wingdings" pitchFamily="2" charset="2"/>
              <a:buNone/>
            </a:pPr>
            <a:r>
              <a:rPr lang="bg-BG" u="sng" smtClean="0"/>
              <a:t>Най-добре - автоклавиране, хлорни препа-</a:t>
            </a:r>
          </a:p>
          <a:p>
            <a:pPr eaLnBrk="1" hangingPunct="1">
              <a:buFont typeface="Wingdings" pitchFamily="2" charset="2"/>
              <a:buNone/>
            </a:pPr>
            <a:r>
              <a:rPr lang="bg-BG" u="sng" smtClean="0"/>
              <a:t>рати и УВЛ.</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eaLnBrk="1" hangingPunct="1"/>
            <a:r>
              <a:rPr lang="bg-BG" smtClean="0"/>
              <a:t>Вирусен хепатит Е- диагноза</a:t>
            </a:r>
          </a:p>
        </p:txBody>
      </p:sp>
      <p:sp>
        <p:nvSpPr>
          <p:cNvPr id="94211" name="Rectangle 3"/>
          <p:cNvSpPr>
            <a:spLocks noGrp="1" noChangeArrowheads="1"/>
          </p:cNvSpPr>
          <p:nvPr>
            <p:ph type="body" idx="1"/>
          </p:nvPr>
        </p:nvSpPr>
        <p:spPr/>
        <p:txBody>
          <a:bodyPr/>
          <a:lstStyle/>
          <a:p>
            <a:pPr eaLnBrk="1" hangingPunct="1">
              <a:buFont typeface="Wingdings" pitchFamily="2" charset="2"/>
              <a:buNone/>
            </a:pPr>
            <a:r>
              <a:rPr lang="bg-BG" smtClean="0"/>
              <a:t>   Хепатит Е вирусната инфекция е рядко срещана в България, като в основата на нейната лабораторна диагностика стои откриването на индиректните специфични маркери - антитела от класовете IgM, IgG (anti-HEV-IgM и anti-HAV-IgG). Клинически тя е трудно различима от другите остри заболявания, причинени от хепатотропни вируси. </a:t>
            </a: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eaLnBrk="1" hangingPunct="1"/>
            <a:r>
              <a:rPr lang="bg-BG" sz="3800" smtClean="0"/>
              <a:t>Вирусен хепатит Е-</a:t>
            </a:r>
            <a:br>
              <a:rPr lang="bg-BG" sz="3800" smtClean="0"/>
            </a:br>
            <a:r>
              <a:rPr lang="bg-BG" sz="3800" smtClean="0"/>
              <a:t>лечение и профилактика</a:t>
            </a:r>
          </a:p>
        </p:txBody>
      </p:sp>
      <p:sp>
        <p:nvSpPr>
          <p:cNvPr id="95235" name="Rectangle 3"/>
          <p:cNvSpPr>
            <a:spLocks noGrp="1" noChangeArrowheads="1"/>
          </p:cNvSpPr>
          <p:nvPr>
            <p:ph type="body" idx="1"/>
          </p:nvPr>
        </p:nvSpPr>
        <p:spPr/>
        <p:txBody>
          <a:bodyPr/>
          <a:lstStyle/>
          <a:p>
            <a:pPr eaLnBrk="1" hangingPunct="1"/>
            <a:r>
              <a:rPr lang="bg-BG" smtClean="0"/>
              <a:t>Лечение – като при останалите ОВХ</a:t>
            </a:r>
          </a:p>
          <a:p>
            <a:pPr eaLnBrk="1" hangingPunct="1"/>
            <a:r>
              <a:rPr lang="bg-BG" smtClean="0"/>
              <a:t>Профилактика – подобряване на личната и </a:t>
            </a:r>
          </a:p>
          <a:p>
            <a:pPr eaLnBrk="1" hangingPunct="1">
              <a:buFont typeface="Wingdings" pitchFamily="2" charset="2"/>
              <a:buNone/>
            </a:pPr>
            <a:r>
              <a:rPr lang="bg-BG" smtClean="0"/>
              <a:t>   обществена хигиена</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50800" cap="flat" cmpd="sng" algn="ctr">
          <a:solidFill>
            <a:srgbClr val="0000FF"/>
          </a:solidFill>
          <a:prstDash val="solid"/>
          <a:round/>
          <a:headEnd type="triangle" w="med" len="med"/>
          <a:tailEnd type="triangle" w="med" len="me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rgbClr val="5F5F5F"/>
                </a:outerShdw>
              </a:effectLst>
            </a14:hiddenEffects>
          </a:ext>
        </a:extLst>
      </a:spPr>
      <a:bodyPr vert="horz" wrap="none" lIns="0" tIns="45720" rIns="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bg-BG" altLang="bg-BG" sz="1800" b="0" i="0" u="none" strike="noStrike" cap="none" normalizeH="0" baseline="0" smtClean="0">
            <a:ln>
              <a:noFill/>
            </a:ln>
            <a:solidFill>
              <a:schemeClr val="tx1"/>
            </a:solidFill>
            <a:effectLst/>
            <a:latin typeface="Arial Black" pitchFamily="34" charset="0"/>
          </a:defRPr>
        </a:defPPr>
      </a:lstStyle>
    </a:spDef>
    <a:lnDef>
      <a:spPr bwMode="auto">
        <a:xfrm>
          <a:off x="0" y="0"/>
          <a:ext cx="1" cy="1"/>
        </a:xfrm>
        <a:custGeom>
          <a:avLst/>
          <a:gdLst/>
          <a:ahLst/>
          <a:cxnLst/>
          <a:rect l="0" t="0" r="0" b="0"/>
          <a:pathLst/>
        </a:custGeom>
        <a:noFill/>
        <a:ln w="50800" cap="flat" cmpd="sng" algn="ctr">
          <a:solidFill>
            <a:srgbClr val="0000FF"/>
          </a:solidFill>
          <a:prstDash val="solid"/>
          <a:round/>
          <a:headEnd type="triangle" w="med" len="med"/>
          <a:tailEnd type="triangle" w="med" len="me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rgbClr val="5F5F5F"/>
                </a:outerShdw>
              </a:effectLst>
            </a14:hiddenEffects>
          </a:ext>
        </a:extLst>
      </a:spPr>
      <a:bodyPr vert="horz" wrap="none" lIns="0" tIns="45720" rIns="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bg-BG" altLang="bg-BG" sz="1800" b="0" i="0" u="none" strike="noStrike" cap="none" normalizeH="0" baseline="0" smtClean="0">
            <a:ln>
              <a:noFill/>
            </a:ln>
            <a:solidFill>
              <a:schemeClr val="tx1"/>
            </a:solidFill>
            <a:effectLst/>
            <a:latin typeface="Arial Black" pitchFamily="34" charset="0"/>
          </a:defRPr>
        </a:defP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9183</TotalTime>
  <Words>4180</Words>
  <Application>Microsoft Office PowerPoint</Application>
  <PresentationFormat>On-screen Show (4:3)</PresentationFormat>
  <Paragraphs>510</Paragraphs>
  <Slides>91</Slides>
  <Notes>1</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0</vt:i4>
      </vt:variant>
      <vt:variant>
        <vt:lpstr>Slide Titles</vt:lpstr>
      </vt:variant>
      <vt:variant>
        <vt:i4>91</vt:i4>
      </vt:variant>
    </vt:vector>
  </HeadingPairs>
  <TitlesOfParts>
    <vt:vector size="99" baseType="lpstr">
      <vt:lpstr>Arial Unicode MS</vt:lpstr>
      <vt:lpstr>Arial</vt:lpstr>
      <vt:lpstr>Arial Black</vt:lpstr>
      <vt:lpstr>Garamond</vt:lpstr>
      <vt:lpstr>Times New Roman</vt:lpstr>
      <vt:lpstr>Wingdings</vt:lpstr>
      <vt:lpstr>Default Design</vt:lpstr>
      <vt:lpstr>2_Edge</vt:lpstr>
      <vt:lpstr>PowerPoint Presentation</vt:lpstr>
      <vt:lpstr>Увод</vt:lpstr>
      <vt:lpstr>Увод</vt:lpstr>
      <vt:lpstr>Увод</vt:lpstr>
      <vt:lpstr>Увод</vt:lpstr>
      <vt:lpstr>Вирусен хепатит А-определение</vt:lpstr>
      <vt:lpstr>Вирусен хепатит А-етиология</vt:lpstr>
      <vt:lpstr>Вирусен хепатит А-етиология</vt:lpstr>
      <vt:lpstr>Вирусен хепатит А-етиология</vt:lpstr>
      <vt:lpstr>Вирусен хепатит А-етиология</vt:lpstr>
      <vt:lpstr>Вирусен хепатит А-епидемиология</vt:lpstr>
      <vt:lpstr>Вирусен хепатит А-епидемиология </vt:lpstr>
      <vt:lpstr>Вирусен хепатит А-патогенеза</vt:lpstr>
      <vt:lpstr>Вирусен хепатит А-патогенеза</vt:lpstr>
      <vt:lpstr>Вирусен хепатит А-клинична картина</vt:lpstr>
      <vt:lpstr>Вирусен хепатит А-клинична картина</vt:lpstr>
      <vt:lpstr>Вирусен хепатит А-клинична картина</vt:lpstr>
      <vt:lpstr>Вирусен хепатит А-клинична картина</vt:lpstr>
      <vt:lpstr>Вирусен хепатит А-диагноза</vt:lpstr>
      <vt:lpstr>Вирусен хепатит А-диагноза</vt:lpstr>
      <vt:lpstr>Вирусен хепатит А-диагноза</vt:lpstr>
      <vt:lpstr>Вирусен хепатит А-диагноза</vt:lpstr>
      <vt:lpstr>Вирусен хепатит А-диференциална диагноза</vt:lpstr>
      <vt:lpstr>Вирусен хепатит А-лечение</vt:lpstr>
      <vt:lpstr>Вирусен хепатит А-профилактика</vt:lpstr>
      <vt:lpstr>ВИРУСЕН ХЕПАТИТ В-етиология</vt:lpstr>
      <vt:lpstr>ВИРУСЕН ХЕПАТИТ В-етиология</vt:lpstr>
      <vt:lpstr>ВИРУСЕН ХЕПАТИТ В-етиология</vt:lpstr>
      <vt:lpstr>ВИРУСЕН ХЕПАТИТ В-етиология</vt:lpstr>
      <vt:lpstr>ВИРУСЕН ХЕПАТИТ В-етиология</vt:lpstr>
      <vt:lpstr>ВИРУСЕН ХЕПАТИТ В-етиология</vt:lpstr>
      <vt:lpstr>ВИРУСЕН ХЕПАТИТ В-етиология</vt:lpstr>
      <vt:lpstr>ВИРУСЕН ХЕПАТИТ В-етиология</vt:lpstr>
      <vt:lpstr>ВИРУСЕН ХЕПАТИТ В-етиология</vt:lpstr>
      <vt:lpstr>ВИРУСЕН ХЕПАТИТ В-етиология</vt:lpstr>
      <vt:lpstr>ВИРУСЕН ХЕПАТИТ В-епидемиология</vt:lpstr>
      <vt:lpstr>ВИРУСЕН ХЕПАТИТ В-епидемиология</vt:lpstr>
      <vt:lpstr>ВИРУСЕН ХЕПАТИТ В-епидемиология</vt:lpstr>
      <vt:lpstr>ВИРУСЕН ХЕПАТИТ В-патогенеза</vt:lpstr>
      <vt:lpstr>ВИРУСЕН ХЕПАТИТ В-патогенеза</vt:lpstr>
      <vt:lpstr>ВИРУСЕН ХЕПАТИТ В-имунология</vt:lpstr>
      <vt:lpstr>ВИРУСЕН ХЕПАТИТ В-имунология</vt:lpstr>
      <vt:lpstr>ВИРУСЕН ХЕПАТИТ В-имунология</vt:lpstr>
      <vt:lpstr>ВИРУСЕН ХЕПАТИТ В- клинична картина</vt:lpstr>
      <vt:lpstr>ВИРУСЕН ХЕПАТИТ В- клинична картина</vt:lpstr>
      <vt:lpstr>ВИРУСЕН ХЕПАТИТ В- клинична картина</vt:lpstr>
      <vt:lpstr>ВИРУСЕН ХЕПАТИТ В- клинична картина</vt:lpstr>
      <vt:lpstr>ВИРУСЕН ХЕПАТИТ В- клинична картина</vt:lpstr>
      <vt:lpstr>ВИРУСЕН ХЕПАТИТ В-диагноза</vt:lpstr>
      <vt:lpstr>ВИРУСЕН ХЕПАТИТ В-етиологична диагноза</vt:lpstr>
      <vt:lpstr>ВИРУСЕН ХЕПАТИТ В-диференциална диагноза</vt:lpstr>
      <vt:lpstr>ВИРУСЕН ХЕПАТИТ В-лечение</vt:lpstr>
      <vt:lpstr>ВИРУСЕН ХЕПАТИТ В-изход и профилактика</vt:lpstr>
      <vt:lpstr>ВИРУСЕН ХЕПАТИТ В-изход</vt:lpstr>
      <vt:lpstr>Вирусен хепатит С-етиология</vt:lpstr>
      <vt:lpstr>Вирусен хепатит С-етиология</vt:lpstr>
      <vt:lpstr>Вирусен хепатит С-етиология</vt:lpstr>
      <vt:lpstr>Вирусен хепатит С-етиология</vt:lpstr>
      <vt:lpstr>Вирусен хепатит С-етиология</vt:lpstr>
      <vt:lpstr>Вирусен хепатит С-епидемиология</vt:lpstr>
      <vt:lpstr>Вирусен хепатит С-патогенеза</vt:lpstr>
      <vt:lpstr>Вирусен хепатит С-патогенеза</vt:lpstr>
      <vt:lpstr>Вирусен хепатит С- клинична картина</vt:lpstr>
      <vt:lpstr>Вирусен хепатит С–клинична картина и маркерна диагностика</vt:lpstr>
      <vt:lpstr>Вирусен хепатит С–клинична картина и маркерна диагностика</vt:lpstr>
      <vt:lpstr>Вирусен хепатит С –клинична картина и маркерна диагностика</vt:lpstr>
      <vt:lpstr>Вирусен хепатит С –клинична картина и маркерна диагностика</vt:lpstr>
      <vt:lpstr>Вирусен хепатит С –клинична картина и маркерна диагностика</vt:lpstr>
      <vt:lpstr>Вирусен хепатит С–клинична картина и маркерна диагностика</vt:lpstr>
      <vt:lpstr>Вирусен хепатит С –клинична картина и маркерна диагностика</vt:lpstr>
      <vt:lpstr>Вирусен хепатит С- лечение</vt:lpstr>
      <vt:lpstr>Вирусен хепатит С- лечение</vt:lpstr>
      <vt:lpstr>Вирусен хепатит С-профилактика</vt:lpstr>
      <vt:lpstr>Остър хепатит Д- етиология</vt:lpstr>
      <vt:lpstr>Остър хепатит Д- етиология</vt:lpstr>
      <vt:lpstr>Остър хепатит Д- етиология</vt:lpstr>
      <vt:lpstr>Остър хепатит Д- епидемиология</vt:lpstr>
      <vt:lpstr>Остър хепатит Д- патогенеза</vt:lpstr>
      <vt:lpstr>Остър хепатит Д- клинична картина</vt:lpstr>
      <vt:lpstr>Остър хепатит Д- клинична картина</vt:lpstr>
      <vt:lpstr>Остър хепатит Д- клинична картина</vt:lpstr>
      <vt:lpstr>Остър хепатит Д- клинична картина</vt:lpstr>
      <vt:lpstr>Остър хепатит Д- етиологична диагноза</vt:lpstr>
      <vt:lpstr>Остър хепатит Д- етиологична диагноза</vt:lpstr>
      <vt:lpstr>Вирусен хепатит Е</vt:lpstr>
      <vt:lpstr>Вирусен хепатит Е</vt:lpstr>
      <vt:lpstr>Вирусен хепатит Е- етиология</vt:lpstr>
      <vt:lpstr>Вирусен хепатит Е- етиология</vt:lpstr>
      <vt:lpstr>Вирусен хепатит Е- епидемиология</vt:lpstr>
      <vt:lpstr>Вирусен хепатит Е- диагноза</vt:lpstr>
      <vt:lpstr>Вирусен хепатит Е- лечение и профилактика</vt:lpstr>
    </vt:vector>
  </TitlesOfParts>
  <Company>Ok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Canev</dc:creator>
  <cp:lastModifiedBy>Tzanev-Home</cp:lastModifiedBy>
  <cp:revision>472</cp:revision>
  <dcterms:created xsi:type="dcterms:W3CDTF">2003-03-08T12:58:53Z</dcterms:created>
  <dcterms:modified xsi:type="dcterms:W3CDTF">2020-03-29T14:59:28Z</dcterms:modified>
</cp:coreProperties>
</file>