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78"/>
  </p:notesMasterIdLst>
  <p:handoutMasterIdLst>
    <p:handoutMasterId r:id="rId79"/>
  </p:handoutMasterIdLst>
  <p:sldIdLst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464" r:id="rId49"/>
    <p:sldId id="465" r:id="rId50"/>
    <p:sldId id="466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2" r:id="rId73"/>
    <p:sldId id="493" r:id="rId74"/>
    <p:sldId id="494" r:id="rId75"/>
    <p:sldId id="495" r:id="rId76"/>
    <p:sldId id="496" r:id="rId77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EFFC70"/>
    <a:srgbClr val="99FF66"/>
    <a:srgbClr val="FF5050"/>
    <a:srgbClr val="FAE2EC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1668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1391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medicine.com/cgi-bin/foxweb.exe/makezoom@/em/makezoom?picture=\websites\emedicine\emerg\images\Large\81675027-11.jpg&amp;template=izoom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4" imgW="4785480" imgH="4894560" progId="">
                  <p:embed/>
                </p:oleObj>
              </mc:Choice>
              <mc:Fallback>
                <p:oleObj r:id="rId4" imgW="4785480" imgH="48945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ФАКУЛТЕТ „МЕДИЦИНА“</a:t>
            </a:r>
            <a:endParaRPr lang="en-US" altLang="en-US" sz="2000" b="1" dirty="0" smtClean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Лекция №</a:t>
            </a:r>
            <a:r>
              <a:rPr lang="en-US" altLang="bg-BG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7</a:t>
            </a:r>
            <a:endParaRPr lang="bg-BG" altLang="bg-BG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Проф. Д-р Цеца Дойчинова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452927" y="2960688"/>
            <a:ext cx="7716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bg-BG" sz="2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Хеморагични</a:t>
            </a:r>
            <a:r>
              <a:rPr lang="ru-RU" altLang="bg-BG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трески. </a:t>
            </a:r>
            <a:r>
              <a:rPr lang="ru-RU" altLang="bg-BG" sz="2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Лептоспирози</a:t>
            </a:r>
            <a:r>
              <a:rPr lang="ru-RU" altLang="bg-BG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bg-BG" altLang="bg-BG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</a:t>
            </a:r>
            <a:br>
              <a:rPr lang="bg-BG" sz="3500" smtClean="0"/>
            </a:br>
            <a:r>
              <a:rPr lang="bg-BG" sz="3500" smtClean="0"/>
              <a:t>епидемиология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Резервоар-над 22 вида кърлежи, но ос новно </a:t>
            </a:r>
            <a:r>
              <a:rPr lang="en-US" smtClean="0"/>
              <a:t>Hyalomma plumbeum.</a:t>
            </a:r>
            <a:r>
              <a:rPr lang="bg-BG" smtClean="0"/>
              <a:t>Те са вектор на предаването и предават вируса трансовариално и трансфазално.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•  Резервоар-диви и домашни животни-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мишевидни гризачи,крави,овце,кози,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зайци-не боледуват,но развиват виремия-заразяване по време на клане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92150"/>
            <a:ext cx="7524750" cy="747713"/>
          </a:xfrm>
        </p:spPr>
        <p:txBody>
          <a:bodyPr/>
          <a:lstStyle/>
          <a:p>
            <a:pPr eaLnBrk="1" hangingPunct="1"/>
            <a:r>
              <a:rPr lang="bg-BG" sz="3500" smtClean="0"/>
              <a:t>Кримска хеморагична треска</a:t>
            </a:r>
            <a:br>
              <a:rPr lang="bg-BG" sz="3500" smtClean="0"/>
            </a:br>
            <a:r>
              <a:rPr lang="bg-BG" sz="3500" smtClean="0"/>
              <a:t>епидемиология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400" smtClean="0"/>
              <a:t>Следователно- налице е зоонозен път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 на предаване на заразата: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 животно-преносител(кърлеж)-животно;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 Трансмисивен път-при ухапване от заразен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  кърлеж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Други пътища – кръвопреливане, аерозолен път, в лабораторни условия,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при аутопсии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Единични случаи на вертикален път 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заразяване: майка--плод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</a:t>
            </a:r>
            <a:br>
              <a:rPr lang="bg-BG" sz="3500" smtClean="0"/>
            </a:br>
            <a:r>
              <a:rPr lang="bg-BG" sz="3500" smtClean="0"/>
              <a:t>епидемиология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• Рискови групи-ловджии,ветеринари,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селскостопански работници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• Сезонност-лятно-есенна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•  Природоогнищна зооноза-Шумен, Бургас,   В.Търново,източни Родопи,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Средногорие;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Русия,Иран,Индия,Китай,Африка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патогенеза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Навлизане на вируса—виремия—клетки на ретикулохистиоцитарната система—   моноцити и макрофаги—първична репликация—вторична виремия—дисеминация—тропизъм към ендотелла на  кръвоносните съдове—директен цитопатичен ефект—възможен ДИК с-м,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чести масивни кухинни кръвоизливи.</a:t>
            </a:r>
          </a:p>
          <a:p>
            <a:pPr eaLnBrk="1" hangingPunct="1"/>
            <a:endParaRPr lang="bg-BG" smtClean="0"/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патогенеза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Патогенетични механизми за увреждане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на хемостазата - вероятни: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►пряко увреждане на съдов ендотел;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►развитие на васкулити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►увреждане на НС – хипоталамус -хипофиза - надбъбрек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►активиране на фракции на комплемента - С3а и автоимунна тромбопения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патогенеза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400" smtClean="0"/>
              <a:t>Дискутира се – на какво се дължат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   клетъчните увреждания –дали 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   цитопатичния ефект на вирусите или имат имуногенен характер?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 При развитие на ДИК с-м е възможна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намеса и на автоимунни механизми 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отлагане на имунни комплекси върху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съдовия ендотел—повишена проницаемост+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тромбоцитопения+хепатална коагулопатия—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тежки хеморагични прояви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клинична картина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Инкубационен период – 1-18 дни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  <a:p>
            <a:pPr eaLnBrk="1" hangingPunct="1"/>
            <a:r>
              <a:rPr lang="bg-BG" smtClean="0"/>
              <a:t>Периоди в протичането – три: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1/ прехеморагичен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2/ хеморагичен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3/ реконвалесцентен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клинична картина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400" u="sng" smtClean="0"/>
              <a:t>Прехеморагичен период: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--начало-остро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--изразен </a:t>
            </a:r>
            <a:r>
              <a:rPr lang="bg-BG" sz="2400" u="sng" smtClean="0"/>
              <a:t>интоксикационен</a:t>
            </a:r>
            <a:r>
              <a:rPr lang="bg-BG" sz="2400" smtClean="0"/>
              <a:t> синдром - втри-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  сане, висока температура, главоболие,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  мускулни болки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--/+/ симптом на Пастернацки (важно диаг-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  ностично значение)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--/+/ симптом на Казбинцев-болка в лумб.обл.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--изразен </a:t>
            </a:r>
            <a:r>
              <a:rPr lang="bg-BG" sz="2400" u="sng" smtClean="0"/>
              <a:t>краниофарингеален</a:t>
            </a:r>
            <a:r>
              <a:rPr lang="bg-BG" sz="2400" smtClean="0"/>
              <a:t> синдром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клинична картина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400" u="sng" smtClean="0"/>
              <a:t>Хеморагичен период</a:t>
            </a:r>
            <a:r>
              <a:rPr lang="bg-BG" sz="240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--време на поява-3-6 ден от заболяването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--възможна е 2-ра температурна вълна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--честота –при 60-100% от болните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--кожа - петехии,суфузии, екхимози, Хехт,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  Кончаловски-</a:t>
            </a:r>
            <a:r>
              <a:rPr lang="en-US" sz="2400" smtClean="0"/>
              <a:t>Rumpel-Leede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--</a:t>
            </a:r>
            <a:r>
              <a:rPr lang="bg-BG" sz="2400" smtClean="0"/>
              <a:t>кръвоизливи от оточни и набъбнали венци (важен диагностично), епистаксис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/>
              <a:t>--кухинни кръвоизливи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429000"/>
            <a:ext cx="2540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chf man"/>
          <p:cNvPicPr>
            <a:picLocks noChangeAspect="1" noChangeArrowheads="1"/>
          </p:cNvPicPr>
          <p:nvPr/>
        </p:nvPicPr>
        <p:blipFill>
          <a:blip r:embed="rId4">
            <a:lum bright="18000" contrast="-12000"/>
          </a:blip>
          <a:srcRect/>
          <a:stretch>
            <a:fillRect/>
          </a:stretch>
        </p:blipFill>
        <p:spPr bwMode="auto">
          <a:xfrm>
            <a:off x="4643438" y="857250"/>
            <a:ext cx="43211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bg-BG" sz="5500" smtClean="0"/>
              <a:t>Хеморагични трески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9144000" y="6615113"/>
            <a:ext cx="244475" cy="242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bg-BG" sz="1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клинична картина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Възможно: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1/хепатомегалия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2/мозъчен оток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3/остър миокардит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4/бронхопневмония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5/ОБН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клинична картина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u="sng" smtClean="0"/>
              <a:t>Реконвалесцентен период</a:t>
            </a:r>
            <a:r>
              <a:rPr lang="bg-BG" smtClean="0"/>
              <a:t>-много про-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дължителен - до 2-3 месеца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Протича с неврастения, моно- и полиневритни болки, депресия, намалена работоспособност, косопад, анорексия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клинична картина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u="sng" smtClean="0"/>
              <a:t>Клинични форми</a:t>
            </a:r>
            <a:r>
              <a:rPr lang="bg-BG" sz="240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I-</a:t>
            </a:r>
            <a:r>
              <a:rPr lang="bg-BG" sz="2400" smtClean="0"/>
              <a:t> Манифестни форми: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1/ КХТ с хеморагичен синдром-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   а/ леки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   б/ средно-тежки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   в/ тежки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2/ КХТ без хеморагичен синдром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II</a:t>
            </a:r>
            <a:r>
              <a:rPr lang="bg-BG" sz="2400" smtClean="0"/>
              <a:t>- Инапарентни форми - без клиника, но с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 откриване на вируса и образуване на анти-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400" smtClean="0"/>
              <a:t>   тела.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</a:t>
            </a:r>
            <a:r>
              <a:rPr lang="en-US" sz="3500" smtClean="0"/>
              <a:t> </a:t>
            </a:r>
            <a:r>
              <a:rPr lang="bg-BG" sz="3500" smtClean="0"/>
              <a:t>параклиника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u="sng" smtClean="0"/>
              <a:t>Хемограма: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-</a:t>
            </a:r>
            <a:r>
              <a:rPr lang="bg-BG" sz="2400" smtClean="0"/>
              <a:t> В прехеморагичен стадий:</a:t>
            </a:r>
            <a:r>
              <a:rPr lang="en-US" sz="2400" smtClean="0"/>
              <a:t>Leuco </a:t>
            </a:r>
            <a:r>
              <a:rPr lang="en-US" sz="2400" b="1" smtClean="0">
                <a:cs typeface="Arial" charset="0"/>
              </a:rPr>
              <a:t>↓</a:t>
            </a:r>
            <a:r>
              <a:rPr lang="en-US" sz="2400" smtClean="0">
                <a:cs typeface="Arial" charset="0"/>
              </a:rPr>
              <a:t>, Ne </a:t>
            </a:r>
            <a:r>
              <a:rPr lang="en-US" sz="2400" b="1" smtClean="0">
                <a:cs typeface="Arial" charset="0"/>
              </a:rPr>
              <a:t>↓</a:t>
            </a:r>
            <a:r>
              <a:rPr lang="en-US" sz="2400" smtClean="0">
                <a:cs typeface="Arial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Arial" charset="0"/>
              </a:rPr>
              <a:t>   Eo 0, Mo </a:t>
            </a:r>
            <a:r>
              <a:rPr lang="en-US" sz="2400" b="1" smtClean="0">
                <a:cs typeface="Arial" charset="0"/>
              </a:rPr>
              <a:t>↑</a:t>
            </a:r>
            <a:r>
              <a:rPr lang="en-US" sz="2400" smtClean="0">
                <a:cs typeface="Arial" charset="0"/>
              </a:rPr>
              <a:t>, Ly </a:t>
            </a:r>
            <a:r>
              <a:rPr lang="en-US" sz="2400" b="1" smtClean="0">
                <a:cs typeface="Arial" charset="0"/>
              </a:rPr>
              <a:t>↑</a:t>
            </a:r>
            <a:r>
              <a:rPr lang="bg-BG" sz="2400" smtClean="0">
                <a:cs typeface="Arial" charset="0"/>
              </a:rPr>
              <a:t>с вируцити, </a:t>
            </a:r>
            <a:r>
              <a:rPr lang="en-US" sz="2400" smtClean="0">
                <a:cs typeface="Arial" charset="0"/>
              </a:rPr>
              <a:t>Thr </a:t>
            </a:r>
            <a:r>
              <a:rPr lang="en-US" sz="2400" b="1" smtClean="0">
                <a:cs typeface="Arial" charset="0"/>
              </a:rPr>
              <a:t>↓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cs typeface="Arial" charset="0"/>
              </a:rPr>
              <a:t>  </a:t>
            </a:r>
            <a:r>
              <a:rPr lang="en-US" sz="2400" smtClean="0">
                <a:cs typeface="Arial" charset="0"/>
              </a:rPr>
              <a:t>-</a:t>
            </a:r>
            <a:r>
              <a:rPr lang="bg-BG" sz="2400" smtClean="0">
                <a:cs typeface="Arial" charset="0"/>
              </a:rPr>
              <a:t> В хеморагичен стадий: </a:t>
            </a:r>
            <a:r>
              <a:rPr lang="en-US" sz="2400" smtClean="0"/>
              <a:t>Leuco </a:t>
            </a:r>
            <a:r>
              <a:rPr lang="en-US" sz="2400" b="1" smtClean="0">
                <a:cs typeface="Arial" charset="0"/>
              </a:rPr>
              <a:t>↑</a:t>
            </a:r>
            <a:r>
              <a:rPr lang="bg-BG" sz="2400" b="1" smtClean="0">
                <a:cs typeface="Arial" charset="0"/>
              </a:rPr>
              <a:t>, </a:t>
            </a:r>
            <a:r>
              <a:rPr lang="en-US" sz="2400" smtClean="0">
                <a:cs typeface="Arial" charset="0"/>
              </a:rPr>
              <a:t>Ne </a:t>
            </a:r>
            <a:r>
              <a:rPr lang="en-US" sz="2400" b="1" smtClean="0">
                <a:cs typeface="Arial" charset="0"/>
              </a:rPr>
              <a:t>↑</a:t>
            </a:r>
            <a:r>
              <a:rPr lang="bg-BG" sz="2400" b="1" smtClean="0">
                <a:cs typeface="Arial" charset="0"/>
              </a:rPr>
              <a:t>,</a:t>
            </a:r>
            <a:endParaRPr lang="en-US" sz="24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</a:t>
            </a:r>
            <a:r>
              <a:rPr lang="en-US" sz="2400" smtClean="0">
                <a:cs typeface="Arial" charset="0"/>
              </a:rPr>
              <a:t>Mo </a:t>
            </a:r>
            <a:r>
              <a:rPr lang="en-US" sz="2400" b="1" smtClean="0">
                <a:cs typeface="Arial" charset="0"/>
              </a:rPr>
              <a:t>↑</a:t>
            </a:r>
            <a:r>
              <a:rPr lang="bg-BG" sz="2400" b="1" smtClean="0">
                <a:cs typeface="Arial" charset="0"/>
              </a:rPr>
              <a:t>, </a:t>
            </a:r>
            <a:r>
              <a:rPr lang="en-US" sz="2400" smtClean="0">
                <a:cs typeface="Arial" charset="0"/>
              </a:rPr>
              <a:t>Ly </a:t>
            </a:r>
            <a:r>
              <a:rPr lang="en-US" sz="2400" b="1" smtClean="0">
                <a:cs typeface="Arial" charset="0"/>
              </a:rPr>
              <a:t>↓</a:t>
            </a:r>
            <a:r>
              <a:rPr lang="bg-BG" sz="2400" b="1" smtClean="0">
                <a:cs typeface="Arial" charset="0"/>
              </a:rPr>
              <a:t>, </a:t>
            </a:r>
            <a:r>
              <a:rPr lang="en-US" sz="2400" smtClean="0">
                <a:cs typeface="Arial" charset="0"/>
              </a:rPr>
              <a:t>Thr </a:t>
            </a:r>
            <a:r>
              <a:rPr lang="en-US" sz="2400" b="1" smtClean="0">
                <a:cs typeface="Arial" charset="0"/>
              </a:rPr>
              <a:t>↓</a:t>
            </a:r>
            <a:r>
              <a:rPr lang="bg-BG" sz="2400" smtClean="0">
                <a:cs typeface="Arial" charset="0"/>
              </a:rPr>
              <a:t>, леко ускорена СУЕ,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разностепенна постхеморагична анемия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 </a:t>
            </a:r>
            <a:r>
              <a:rPr lang="bg-BG" sz="2400" u="sng" smtClean="0">
                <a:cs typeface="Arial" charset="0"/>
              </a:rPr>
              <a:t>Урина:</a:t>
            </a:r>
            <a:endParaRPr lang="bg-BG" sz="2400" u="sng" smtClean="0"/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албуминурия, еритроцитурия, цилиндрурия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диагноза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Клинико-епидемиологични данни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Вирусологични изследвания: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-доказване на вируса-до 10-я ден-чрез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инокулиране на новородени бели мишки,тъканни култури, </a:t>
            </a:r>
            <a:r>
              <a:rPr lang="en-US" smtClean="0"/>
              <a:t>PCR</a:t>
            </a:r>
            <a:endParaRPr lang="bg-B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•  Серологични изследвания: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- непряка имунофлуоресценция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- РСК – 2 серумни проби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диференциална диагноза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и другите хеморагични трески</a:t>
            </a:r>
          </a:p>
          <a:p>
            <a:pPr eaLnBrk="1" hangingPunct="1"/>
            <a:r>
              <a:rPr lang="bg-BG" smtClean="0"/>
              <a:t>Марсилска треска</a:t>
            </a:r>
          </a:p>
          <a:p>
            <a:pPr eaLnBrk="1" hangingPunct="1"/>
            <a:r>
              <a:rPr lang="bg-BG" smtClean="0"/>
              <a:t>Ку-треска</a:t>
            </a:r>
          </a:p>
          <a:p>
            <a:pPr eaLnBrk="1" hangingPunct="1"/>
            <a:r>
              <a:rPr lang="bg-BG" smtClean="0"/>
              <a:t>Лептоспироза</a:t>
            </a:r>
          </a:p>
          <a:p>
            <a:pPr eaLnBrk="1" hangingPunct="1"/>
            <a:r>
              <a:rPr lang="bg-BG" smtClean="0"/>
              <a:t>Денга</a:t>
            </a:r>
          </a:p>
          <a:p>
            <a:pPr eaLnBrk="1" hangingPunct="1"/>
            <a:r>
              <a:rPr lang="bg-BG" smtClean="0"/>
              <a:t>Сепсис</a:t>
            </a:r>
          </a:p>
          <a:p>
            <a:pPr eaLnBrk="1" hangingPunct="1"/>
            <a:r>
              <a:rPr lang="bg-BG" smtClean="0"/>
              <a:t>Хематологични заболявания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лечение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700213"/>
            <a:ext cx="7078663" cy="4352925"/>
          </a:xfrm>
        </p:spPr>
        <p:txBody>
          <a:bodyPr/>
          <a:lstStyle/>
          <a:p>
            <a:pPr eaLnBrk="1" hangingPunct="1"/>
            <a:r>
              <a:rPr lang="bg-BG" u="sng" smtClean="0"/>
              <a:t>Етиологично: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1/ противохеморагичен,хиперимунен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имуноглобулин-0,3-0,6мл/кг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2/ ККХТ имуновенин – 0,5-1,0мл/кг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•  </a:t>
            </a:r>
            <a:r>
              <a:rPr lang="bg-BG" u="sng" smtClean="0">
                <a:cs typeface="Arial" charset="0"/>
              </a:rPr>
              <a:t>Патогенетично:</a:t>
            </a:r>
            <a:r>
              <a:rPr lang="bg-BG" smtClean="0">
                <a:cs typeface="Arial" charset="0"/>
              </a:rPr>
              <a:t>ВСР, хемотрансфузии,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КГС, съдоукрепващи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u="sng" smtClean="0">
                <a:cs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прогноза и профилактика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Леталитет-2-12%(24-52% при ВБИ)</a:t>
            </a:r>
          </a:p>
          <a:p>
            <a:pPr eaLnBrk="1" hangingPunct="1"/>
            <a:r>
              <a:rPr lang="bg-BG" smtClean="0"/>
              <a:t>Дезакаризация</a:t>
            </a:r>
          </a:p>
          <a:p>
            <a:pPr eaLnBrk="1" hangingPunct="1"/>
            <a:r>
              <a:rPr lang="bg-BG" smtClean="0"/>
              <a:t>Имунизация на рискови групи</a:t>
            </a:r>
          </a:p>
          <a:p>
            <a:pPr eaLnBrk="1" hangingPunct="1"/>
            <a:r>
              <a:rPr lang="bg-BG" smtClean="0"/>
              <a:t>Защитно облекло, репеленти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Хеморагична треска с бъбречен синдром (ХТБС)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b="1" u="sng" smtClean="0"/>
              <a:t>Определение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Остро инфекциозно заболяване ,проти-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чащо с интоксикационен, краноифарин-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геален, хеморагичен синдроми и задъл-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жително тежко бъбречно увреждане с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остра бъбречна недостатъчност(ОБН).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 -  етиология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Hantaanvirus- </a:t>
            </a:r>
            <a:r>
              <a:rPr lang="bg-BG" sz="2400" smtClean="0"/>
              <a:t>род </a:t>
            </a:r>
            <a:r>
              <a:rPr lang="en-US" sz="2400" smtClean="0"/>
              <a:t>Hantaan</a:t>
            </a:r>
            <a:endParaRPr lang="bg-BG" sz="2400" smtClean="0"/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                       сем.</a:t>
            </a:r>
            <a:r>
              <a:rPr lang="en-US" sz="2400" smtClean="0"/>
              <a:t>Bunyaviride</a:t>
            </a:r>
            <a:endParaRPr lang="bg-BG" sz="2400" smtClean="0"/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съдържа РНК, устойчив във външна сре-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да, чувствителен към дезинфектанти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 Няколко серотипа: </a:t>
            </a:r>
            <a:r>
              <a:rPr lang="en-US" sz="2400" smtClean="0"/>
              <a:t>Hantaan, Puumala,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Seoul, Dolrava</a:t>
            </a:r>
            <a:r>
              <a:rPr lang="bg-BG" sz="2400" smtClean="0"/>
              <a:t> и др.с различно географ-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ско разпространение; в България прео-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бладават първите два.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Определение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Остри инфекциозни заболявания с тежко протичане, с изразени интоксикационен и хеморагичен синдроми, с определена ендемичност, сезонност,професионалност,трансмисивен механизъм на предаване и висок леталитет.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0-те най-опасни вируса на Земя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9291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- епидемиология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/>
              <a:t>Източник:диви мишевидни гризачи</a:t>
            </a:r>
          </a:p>
          <a:p>
            <a:pPr eaLnBrk="1" hangingPunct="1"/>
            <a:r>
              <a:rPr lang="bg-BG" sz="2400" smtClean="0"/>
              <a:t>Заразяване:алиментарен,аерогенен,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и чрез външните покривки на тялото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Рядко-лабораторно заразяване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 Сезонност-ранна пролет,късна есен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 Професионалност-дървосекачи,горски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•  Ендемичност-над 1000м-Западни Родо-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пи, Рила,Пирин;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>
                <a:cs typeface="Arial" charset="0"/>
              </a:rPr>
              <a:t>   Китай,Корея,Япония,Русия далечен Изток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- патогенеза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Начална виремия—репликация в органите на РЕС—вторична виремия с органно засягане като водещо е това на бъбреците - уголемени,с ясна граница  между кора и медула,некрози и микротромби в гломерулите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•  ЦНС - хеморагии и некрози в хипофизата →   патогномонични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- патогенеза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28750"/>
            <a:ext cx="7010400" cy="4667250"/>
          </a:xfrm>
        </p:spPr>
        <p:txBody>
          <a:bodyPr/>
          <a:lstStyle/>
          <a:p>
            <a:pPr eaLnBrk="1" hangingPunct="1"/>
            <a:r>
              <a:rPr lang="bg-BG" sz="2400" smtClean="0"/>
              <a:t>Хипотези за патогенезата на хеморагич-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ния синдром: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1/автоимунна р-ция с отлагане на цирку-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лиращи имунни комлекси в съдовия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ендотел и особено в гломерулите;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2/анафилактоидна р-ция с активиране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С3а и увреждане на съдовия ендотел;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3/увреждане на НС-хипофиза—хипоталамус—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надбъбрек;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4/развитие на първична ДВСК-в почти 100%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– клинична картина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1981200"/>
            <a:ext cx="7258050" cy="4114800"/>
          </a:xfrm>
        </p:spPr>
        <p:txBody>
          <a:bodyPr/>
          <a:lstStyle/>
          <a:p>
            <a:pPr eaLnBrk="1" hangingPunct="1"/>
            <a:r>
              <a:rPr lang="bg-BG" smtClean="0"/>
              <a:t>Инкубационен период-11-23/1-40/дни</a:t>
            </a:r>
          </a:p>
          <a:p>
            <a:pPr eaLnBrk="1" hangingPunct="1"/>
            <a:r>
              <a:rPr lang="bg-BG" smtClean="0"/>
              <a:t>Интоксикационен стадий</a:t>
            </a:r>
          </a:p>
          <a:p>
            <a:pPr eaLnBrk="1" hangingPunct="1"/>
            <a:r>
              <a:rPr lang="bg-BG" smtClean="0"/>
              <a:t>Хеморагичен стадий с ОБН-на 6-7 ден</a:t>
            </a:r>
          </a:p>
          <a:p>
            <a:pPr eaLnBrk="1" hangingPunct="1"/>
            <a:r>
              <a:rPr lang="bg-BG" smtClean="0"/>
              <a:t>Полиуриен стадий – на 9-10 ден</a:t>
            </a:r>
          </a:p>
          <a:p>
            <a:pPr eaLnBrk="1" hangingPunct="1"/>
            <a:r>
              <a:rPr lang="bg-BG" smtClean="0"/>
              <a:t>Реконвалесцентен стадий – продължи-   телен- 20-30 дни с пълно оздравяване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много рядко хронифициране с ХБН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emorraghicfe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928813"/>
            <a:ext cx="4929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– клинична картина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Клинични форми: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1/ по тежест- леки, средно-тежки и тежки →   фулминантни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2/ по изразеност на клиничните прояви: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типични и атипични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Казуистика - менингоенцефалит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– клинична картина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Усложнения:бронхопневмония, сепсис</a:t>
            </a:r>
          </a:p>
          <a:p>
            <a:pPr eaLnBrk="1" hangingPunct="1"/>
            <a:r>
              <a:rPr lang="bg-BG" smtClean="0"/>
              <a:t>Питуитаризъм – до хипопитуитарна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кома поради некроза на хипофизната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жлеза; възможен синдром на </a:t>
            </a:r>
            <a:r>
              <a:rPr lang="en-US" smtClean="0"/>
              <a:t>Simmonds   </a:t>
            </a:r>
            <a:r>
              <a:rPr lang="bg-BG" smtClean="0"/>
              <a:t>/тежка кехексия/.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– диагноза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71625"/>
            <a:ext cx="7010400" cy="4524375"/>
          </a:xfrm>
        </p:spPr>
        <p:txBody>
          <a:bodyPr/>
          <a:lstStyle/>
          <a:p>
            <a:pPr eaLnBrk="1" hangingPunct="1"/>
            <a:r>
              <a:rPr lang="bg-BG" smtClean="0"/>
              <a:t>Клинико-епидемиологични данни</a:t>
            </a:r>
          </a:p>
          <a:p>
            <a:pPr eaLnBrk="1" hangingPunct="1"/>
            <a:r>
              <a:rPr lang="bg-BG" smtClean="0"/>
              <a:t>Клинико-лабораторни изследвания: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1/урина-изо-хипостенурия, протеинурия, мастно изродени епителни клетки-  патогномонично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2/хемограма-анемия, левко</a:t>
            </a:r>
            <a:r>
              <a:rPr lang="bg-BG" smtClean="0">
                <a:cs typeface="Arial" charset="0"/>
              </a:rPr>
              <a:t>↓→левко↑+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   олевяване,лимфо↓, СУЕ ↑ ↑,тромбо↓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– диагноза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813" y="1857375"/>
            <a:ext cx="6757987" cy="4211638"/>
          </a:xfrm>
        </p:spPr>
        <p:txBody>
          <a:bodyPr/>
          <a:lstStyle/>
          <a:p>
            <a:pPr eaLnBrk="1" hangingPunct="1"/>
            <a:r>
              <a:rPr lang="bg-BG" smtClean="0"/>
              <a:t>ОБН- </a:t>
            </a:r>
            <a:r>
              <a:rPr lang="bg-BG" u="sng" smtClean="0"/>
              <a:t>в анурична фаза</a:t>
            </a:r>
            <a:r>
              <a:rPr lang="bg-BG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   калий </a:t>
            </a:r>
            <a:r>
              <a:rPr lang="bg-BG" smtClean="0">
                <a:cs typeface="Arial" charset="0"/>
              </a:rPr>
              <a:t>↑,натрий ↑,урея ↑ 			креатинин ↑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      ЕКГ –гигантски Т-вълни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        -</a:t>
            </a:r>
            <a:r>
              <a:rPr lang="bg-BG" u="sng" smtClean="0">
                <a:cs typeface="Arial" charset="0"/>
              </a:rPr>
              <a:t>в полиурийна фаза</a:t>
            </a:r>
            <a:r>
              <a:rPr lang="bg-BG" smtClean="0">
                <a:cs typeface="Arial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           калий ↓, натрий 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Епидемиология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00188"/>
            <a:ext cx="7010400" cy="4595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Предаване на заразата: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1/животно-преносител-животно(зоонозен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цикъл)-след това източник на заразяване може да бъде и човек-КХТ, Ласса, Ебола, Марбург, Денга, жълта треска, Чикунгуня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2/човек-преносител-човек(антропонозен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цикъл)</a:t>
            </a:r>
            <a:r>
              <a:rPr lang="en-US" smtClean="0"/>
              <a:t> </a:t>
            </a:r>
            <a:r>
              <a:rPr lang="bg-BG" smtClean="0"/>
              <a:t>-</a:t>
            </a:r>
            <a:r>
              <a:rPr lang="en-US" smtClean="0"/>
              <a:t> </a:t>
            </a:r>
            <a:r>
              <a:rPr lang="bg-BG" smtClean="0"/>
              <a:t>жълта треска, Денга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– диагноза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3/ вирусологични изследвания: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изолиране на вируса върху   новородени бели мишлета;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серологична диагностика- ВНР, РА,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РСК, </a:t>
            </a:r>
            <a:r>
              <a:rPr lang="en-US" smtClean="0"/>
              <a:t>ELISA</a:t>
            </a:r>
            <a:endParaRPr lang="bg-BG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ХТБС</a:t>
            </a:r>
            <a:r>
              <a:rPr lang="en-US" sz="3500" smtClean="0"/>
              <a:t> – </a:t>
            </a:r>
            <a:r>
              <a:rPr lang="bg-BG" sz="3500" smtClean="0"/>
              <a:t>диференциална диагноза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КХТ</a:t>
            </a:r>
          </a:p>
          <a:p>
            <a:pPr eaLnBrk="1" hangingPunct="1"/>
            <a:r>
              <a:rPr lang="bg-BG" smtClean="0"/>
              <a:t>Лептоспироза</a:t>
            </a:r>
          </a:p>
          <a:p>
            <a:pPr eaLnBrk="1" hangingPunct="1"/>
            <a:r>
              <a:rPr lang="bg-BG" smtClean="0"/>
              <a:t>Марсилска треска</a:t>
            </a:r>
          </a:p>
          <a:p>
            <a:pPr eaLnBrk="1" hangingPunct="1"/>
            <a:r>
              <a:rPr lang="bg-BG" smtClean="0"/>
              <a:t>Сепсис</a:t>
            </a:r>
          </a:p>
          <a:p>
            <a:pPr eaLnBrk="1" hangingPunct="1"/>
            <a:r>
              <a:rPr lang="bg-BG" smtClean="0"/>
              <a:t>ОВХ – тежка форма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- лечение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00188"/>
            <a:ext cx="7010400" cy="4595812"/>
          </a:xfrm>
        </p:spPr>
        <p:txBody>
          <a:bodyPr/>
          <a:lstStyle/>
          <a:p>
            <a:pPr eaLnBrk="1" hangingPunct="1"/>
            <a:r>
              <a:rPr lang="bg-BG" smtClean="0"/>
              <a:t>Етиологично лечение-няма. Евентуално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рибавирин-20мг/кг 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•  Патогенетично лечение-ВСР съобразно  диурезата, диуретици, хемодиализа, коригиращи разтвори, борба с мозъчен и белодробен оток</a:t>
            </a:r>
            <a:endParaRPr lang="bg-BG" smtClean="0"/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ХТБС - заключение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7010400" cy="4381500"/>
          </a:xfrm>
        </p:spPr>
        <p:txBody>
          <a:bodyPr/>
          <a:lstStyle/>
          <a:p>
            <a:pPr eaLnBrk="1" hangingPunct="1"/>
            <a:r>
              <a:rPr lang="bg-BG" smtClean="0"/>
              <a:t>Прогноза – сериозна</a:t>
            </a:r>
          </a:p>
          <a:p>
            <a:pPr eaLnBrk="1" hangingPunct="1"/>
            <a:r>
              <a:rPr lang="bg-BG" smtClean="0"/>
              <a:t>Леталитет в България- около 5% /в миналото до 60%/</a:t>
            </a:r>
          </a:p>
          <a:p>
            <a:pPr eaLnBrk="1" hangingPunct="1"/>
            <a:r>
              <a:rPr lang="bg-BG" smtClean="0"/>
              <a:t>Имунитет- траен хуморален и клетъчно - медииран</a:t>
            </a:r>
          </a:p>
          <a:p>
            <a:pPr eaLnBrk="1" hangingPunct="1"/>
            <a:r>
              <a:rPr lang="bg-BG" smtClean="0"/>
              <a:t>Профилактика - дератизация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Хеморагична треска Ласса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43063"/>
            <a:ext cx="7010400" cy="4452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Етиология-</a:t>
            </a:r>
            <a:r>
              <a:rPr lang="en-US" smtClean="0"/>
              <a:t>Lassavirus,</a:t>
            </a:r>
            <a:r>
              <a:rPr lang="bg-BG" smtClean="0"/>
              <a:t>РНК, устойчив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Резервоар – гризачи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Път на заразяване-алиментарен,аеро-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генен,покривен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Възможни ВБИ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Възприемчивост-всеобща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Висок контагиозен индекс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Ареал - Западна Африка на юг от Сахара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Хеморагична треска Ласса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Клинична картина: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1/инкубационен период – 7-8 дни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2/токсоинфекциозен период с диспеп-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тични прояви и дехидратация; силни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болки в гърлото и зад гр.кост; често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белодробни прояви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3/в около 20% от болните хемораг. с-м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Хеморагична треска Ласса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Диагноза - като при останалите ХТ</a:t>
            </a:r>
          </a:p>
          <a:p>
            <a:pPr eaLnBrk="1" hangingPunct="1"/>
            <a:r>
              <a:rPr lang="bg-BG" smtClean="0"/>
              <a:t>Лечение-реконвалесцентен серум или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имуноглобулин -без ефект; рибавирин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противоречиви резултати</a:t>
            </a:r>
          </a:p>
          <a:p>
            <a:pPr eaLnBrk="1" hangingPunct="1"/>
            <a:r>
              <a:rPr lang="bg-BG" smtClean="0"/>
              <a:t>Леталитет - много висок</a:t>
            </a:r>
          </a:p>
          <a:p>
            <a:pPr eaLnBrk="1" hangingPunct="1"/>
            <a:r>
              <a:rPr lang="bg-BG" smtClean="0"/>
              <a:t>Профилактика - жива атенюирана ваксина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Хеморагична треска Ебола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/>
              <a:t>Причинител: </a:t>
            </a:r>
            <a:r>
              <a:rPr lang="en-US" sz="2400" smtClean="0"/>
              <a:t>Ebolavirus, </a:t>
            </a:r>
            <a:r>
              <a:rPr lang="bg-BG" sz="2400" smtClean="0"/>
              <a:t>доста устойчив</a:t>
            </a:r>
          </a:p>
          <a:p>
            <a:pPr eaLnBrk="1" hangingPunct="1"/>
            <a:r>
              <a:rPr lang="bg-BG" sz="2400" smtClean="0"/>
              <a:t>Резервоар:диви гризачи, прилепи,маймуни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 Път на заразяване:алиментарен,контактен</a:t>
            </a:r>
          </a:p>
          <a:p>
            <a:pPr eaLnBrk="1" hangingPunct="1"/>
            <a:r>
              <a:rPr lang="bg-BG" sz="2400" smtClean="0"/>
              <a:t>Висока контагиозност на болния</a:t>
            </a:r>
          </a:p>
          <a:p>
            <a:pPr eaLnBrk="1" hangingPunct="1"/>
            <a:r>
              <a:rPr lang="bg-BG" sz="2400" smtClean="0"/>
              <a:t>Чести ВБИ</a:t>
            </a:r>
          </a:p>
          <a:p>
            <a:pPr eaLnBrk="1" hangingPunct="1"/>
            <a:r>
              <a:rPr lang="bg-BG" sz="2400" smtClean="0"/>
              <a:t>Възприемчивост-всеобща</a:t>
            </a:r>
          </a:p>
          <a:p>
            <a:pPr eaLnBrk="1" hangingPunct="1"/>
            <a:r>
              <a:rPr lang="bg-BG" sz="2400" smtClean="0"/>
              <a:t>Висок контагиозен индекс</a:t>
            </a:r>
          </a:p>
          <a:p>
            <a:pPr eaLnBrk="1" hangingPunct="1"/>
            <a:r>
              <a:rPr lang="bg-BG" sz="2400" smtClean="0"/>
              <a:t>Ареал - Заир,Уганда, Кения, Судан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Хеморагична треска Ebola МКБ A98.4 -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002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Хеморагична треска Ебола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Патогенеза-като при останалите ХТ</a:t>
            </a:r>
          </a:p>
          <a:p>
            <a:pPr eaLnBrk="1" hangingPunct="1"/>
            <a:r>
              <a:rPr lang="bg-BG" smtClean="0"/>
              <a:t>Имуногенеза-не добре проучена, но не  са известни повторни боледувания</a:t>
            </a:r>
          </a:p>
          <a:p>
            <a:pPr eaLnBrk="1" hangingPunct="1"/>
            <a:r>
              <a:rPr lang="bg-BG" smtClean="0"/>
              <a:t>Патоанатомия - като при тежка КХТ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Епидемиология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Според приносителите-четири групи: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1/преносител кърлежи-кримска, омска,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аржентинска, киасанурска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2/преносител комари- жълта треска,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Денга, Чикунгуня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3/зоонозни -ХТБС, Ебола,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Ласса, Боливийска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4/церкопитекови-Марбург, Ебола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Хеморагична треска Ебола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43063"/>
            <a:ext cx="7010400" cy="4452937"/>
          </a:xfrm>
        </p:spPr>
        <p:txBody>
          <a:bodyPr/>
          <a:lstStyle/>
          <a:p>
            <a:pPr eaLnBrk="1" hangingPunct="1"/>
            <a:r>
              <a:rPr lang="bg-BG" sz="2400" u="sng" smtClean="0"/>
              <a:t>Клиника</a:t>
            </a:r>
            <a:r>
              <a:rPr lang="bg-BG" sz="240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1/инкубационен период-7-14 дни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2/токсиинфекциозен, краниофарингеа-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   лен и гастроентеритен с-ми-с холеро-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   подобна диария и бърза дехидрата-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   ция; макулопапулозен обрив по тялото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   Често има болки в гърлото и ретро-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   стернално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3/хеморагичен синдром-тежък,в кухинните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   органи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лавие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900113"/>
          </a:xfrm>
        </p:spPr>
        <p:txBody>
          <a:bodyPr/>
          <a:lstStyle/>
          <a:p>
            <a:pPr eaLnBrk="1" hangingPunct="1"/>
            <a:r>
              <a:rPr lang="bg-BG" smtClean="0"/>
              <a:t>Хеморагична треска Ебола</a:t>
            </a:r>
          </a:p>
        </p:txBody>
      </p:sp>
      <p:sp>
        <p:nvSpPr>
          <p:cNvPr id="53251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676400" y="1428750"/>
            <a:ext cx="7010400" cy="4667250"/>
          </a:xfrm>
        </p:spPr>
        <p:txBody>
          <a:bodyPr/>
          <a:lstStyle/>
          <a:p>
            <a:pPr eaLnBrk="1" hangingPunct="1"/>
            <a:r>
              <a:rPr lang="ru-RU" smtClean="0"/>
              <a:t>Погребалните обичаи в Африка са изиграли своята роля за разпространението на вируса. Обикновено вирусният причинител може да издържи няколко дни във външната среда по повърхността на тялото на заразения. При погребения народите в Африка имат традицията да докосват телата на умрелите и по този начин могат да се заразят и с вируса, ако умрелия е страдал от Ебола.</a:t>
            </a:r>
            <a:endParaRPr lang="bg-BG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geograf.bg/sites/default/files/article/201408/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857250"/>
            <a:ext cx="46434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Разпространение на ебола в епицентъра. Жълтите точки са случаите от последните 21 дн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8191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Епидемия 2014-заболели 28614, починали 11315</a:t>
            </a:r>
          </a:p>
        </p:txBody>
      </p:sp>
      <p:pic>
        <p:nvPicPr>
          <p:cNvPr id="56323" name="Picture 2" descr="2014 West Africa Ebola virus outbreak situation m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2428875"/>
            <a:ext cx="4357687" cy="3143250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upload.wikimedia.org/wikipedia/commons/thumb/a/a9/West_Africa_Ebola_2014_5_cum_case_by_country_lin.png/838px-West_Africa_Ebola_2014_5_cum_case_by_country_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79819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лавие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900113"/>
          </a:xfrm>
        </p:spPr>
        <p:txBody>
          <a:bodyPr/>
          <a:lstStyle/>
          <a:p>
            <a:pPr eaLnBrk="1" hangingPunct="1"/>
            <a:r>
              <a:rPr lang="bg-BG" smtClean="0"/>
              <a:t>Ебола – нови данни</a:t>
            </a:r>
          </a:p>
        </p:txBody>
      </p:sp>
      <p:sp>
        <p:nvSpPr>
          <p:cNvPr id="58371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676400" y="1357313"/>
            <a:ext cx="7010400" cy="4738687"/>
          </a:xfrm>
        </p:spPr>
        <p:txBody>
          <a:bodyPr/>
          <a:lstStyle/>
          <a:p>
            <a:pPr eaLnBrk="1" hangingPunct="1"/>
            <a:r>
              <a:rPr lang="ru-RU" b="1" smtClean="0"/>
              <a:t>Ситуацията в Конго вече е толкова сериозна, че не може да се счита за вътрешен проблем;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/>
          </a:p>
          <a:p>
            <a:pPr eaLnBrk="1" hangingPunct="1"/>
            <a:r>
              <a:rPr lang="ru-RU" smtClean="0"/>
              <a:t>Световната здравна организация (СЗО) обяви "извънредна ситуация от международен мащаб" заради новия взрив на хеморагичната треска ебола. </a:t>
            </a:r>
          </a:p>
          <a:p>
            <a:pPr eaLnBrk="1" hangingPunct="1"/>
            <a:endParaRPr lang="bg-BG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Ебола – нови данни</a:t>
            </a:r>
          </a:p>
        </p:txBody>
      </p:sp>
      <p:sp>
        <p:nvSpPr>
          <p:cNvPr id="5939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676400" y="1714500"/>
            <a:ext cx="7010400" cy="4381500"/>
          </a:xfrm>
        </p:spPr>
        <p:txBody>
          <a:bodyPr/>
          <a:lstStyle/>
          <a:p>
            <a:pPr eaLnBrk="1" hangingPunct="1"/>
            <a:r>
              <a:rPr lang="ru-RU" smtClean="0"/>
              <a:t>Новият бум на вирусната хеморагична треска ебола уби над 1600 души в Конго. Три жертви на болестта бяха регистрирани в Уганда, като се предполага, че заразата е донесена от хора, пресекли границата с Конго.</a:t>
            </a:r>
          </a:p>
          <a:p>
            <a:pPr eaLnBrk="1" hangingPunct="1"/>
            <a:r>
              <a:rPr lang="ru-RU" smtClean="0"/>
              <a:t>Откакто съществува СЗО, това е едва петото обявяване на заплаха от международен мащаб.</a:t>
            </a:r>
            <a:endParaRPr lang="bg-BG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Хеморагична треска Ебола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Диагноза и ДД-като при останалите ХТ</a:t>
            </a:r>
          </a:p>
          <a:p>
            <a:pPr eaLnBrk="1" hangingPunct="1"/>
            <a:r>
              <a:rPr lang="bg-BG" smtClean="0"/>
              <a:t>Лечение-реконвалесцентен серум или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плазма+интерферон;патогенетично</a:t>
            </a:r>
          </a:p>
          <a:p>
            <a:pPr eaLnBrk="1" hangingPunct="1"/>
            <a:r>
              <a:rPr lang="bg-BG" smtClean="0"/>
              <a:t>Прогноза-лоша</a:t>
            </a:r>
          </a:p>
          <a:p>
            <a:pPr eaLnBrk="1" hangingPunct="1"/>
            <a:r>
              <a:rPr lang="bg-BG" smtClean="0"/>
              <a:t>Леталитет-много висок особено при ВБИ</a:t>
            </a:r>
          </a:p>
          <a:p>
            <a:pPr eaLnBrk="1" hangingPunct="1"/>
            <a:r>
              <a:rPr lang="bg-BG" smtClean="0"/>
              <a:t>Профилактика-няма специфична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Хеморагична треска Ебола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773238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bg-BG" smtClean="0"/>
          </a:p>
          <a:p>
            <a:pPr algn="ctr" eaLnBrk="1" hangingPunct="1">
              <a:buFont typeface="Wingdings" pitchFamily="2" charset="2"/>
              <a:buNone/>
            </a:pPr>
            <a:r>
              <a:rPr lang="bg-BG" b="1" smtClean="0"/>
              <a:t>Хеморагична треска Ебола се смята за водеща в списъка на инфекциите при биотероризъм.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Епидемиология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ХТ, при които човек става източник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Зараза</a:t>
            </a:r>
            <a:r>
              <a:rPr lang="en-US" smtClean="0"/>
              <a:t> </a:t>
            </a:r>
            <a:r>
              <a:rPr lang="bg-BG" smtClean="0"/>
              <a:t>-</a:t>
            </a:r>
            <a:r>
              <a:rPr lang="en-US" smtClean="0"/>
              <a:t> </a:t>
            </a:r>
            <a:r>
              <a:rPr lang="bg-BG" smtClean="0"/>
              <a:t>две групи: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1/по трансмисивен път – преносители комари и развитие на антропонозен цикъл-жълта треска, денга,Чикунгуня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2/директен контакт,кръвни манипулации-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КХТ, Ласса, Марбург, Ебола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Определение: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Група остри инфекциозни заболявания,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протичащи с общ токсиинфекциозен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синдром и полиорганно увреждане,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предимно на бъбреците, черния дроб,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нервната система и хемостазата.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- етиология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Лептоспири-род </a:t>
            </a:r>
            <a:r>
              <a:rPr lang="en-US" smtClean="0"/>
              <a:t>Leptospira,</a:t>
            </a:r>
            <a:endParaRPr 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                  сем.</a:t>
            </a:r>
            <a:r>
              <a:rPr lang="en-US" smtClean="0"/>
              <a:t>Spirochetaceae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</a:t>
            </a:r>
            <a:r>
              <a:rPr lang="bg-BG" smtClean="0"/>
              <a:t>Два вида:</a:t>
            </a:r>
            <a:r>
              <a:rPr lang="en-US" smtClean="0"/>
              <a:t>L.interrogans-</a:t>
            </a:r>
            <a:r>
              <a:rPr lang="bg-BG" smtClean="0"/>
              <a:t>патогенна за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             човека</a:t>
            </a:r>
            <a:r>
              <a:rPr lang="en-US" smtClean="0"/>
              <a:t>-</a:t>
            </a:r>
            <a:r>
              <a:rPr lang="bg-BG" smtClean="0"/>
              <a:t>30</a:t>
            </a:r>
            <a:r>
              <a:rPr lang="en-US" smtClean="0"/>
              <a:t> </a:t>
            </a:r>
            <a:r>
              <a:rPr lang="bg-BG" smtClean="0"/>
              <a:t>серогрупи и 240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             серовара,</a:t>
            </a:r>
            <a:r>
              <a:rPr lang="en-US" smtClean="0"/>
              <a:t>G</a:t>
            </a:r>
            <a:r>
              <a:rPr lang="bg-BG" smtClean="0"/>
              <a:t>/-/,спираловидни.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             </a:t>
            </a:r>
            <a:r>
              <a:rPr lang="en-US" smtClean="0"/>
              <a:t>L.biflexa-</a:t>
            </a:r>
            <a:r>
              <a:rPr lang="bg-BG" smtClean="0"/>
              <a:t>сапрофит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67587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mtClean="0"/>
              <a:t> В България досега са установени 18 серовара от 10 серогрупи: </a:t>
            </a:r>
          </a:p>
          <a:p>
            <a:pPr>
              <a:buFont typeface="Wingdings" pitchFamily="2" charset="2"/>
              <a:buNone/>
            </a:pPr>
            <a:r>
              <a:rPr lang="bg-BG" smtClean="0"/>
              <a:t>    </a:t>
            </a:r>
            <a:r>
              <a:rPr lang="en-US" smtClean="0"/>
              <a:t>L. icterohaemorrhagiae, L. copenhageni, L. pomona, L. sejroe, L. bratislava, </a:t>
            </a:r>
            <a:endParaRPr lang="bg-BG" smtClean="0"/>
          </a:p>
          <a:p>
            <a:pPr>
              <a:buFont typeface="Wingdings" pitchFamily="2" charset="2"/>
              <a:buNone/>
            </a:pPr>
            <a:r>
              <a:rPr lang="bg-BG" smtClean="0"/>
              <a:t>    </a:t>
            </a:r>
            <a:r>
              <a:rPr lang="en-US" smtClean="0"/>
              <a:t>L. japonica, L. jalna, L. sofia, </a:t>
            </a:r>
            <a:endParaRPr lang="bg-BG" smtClean="0"/>
          </a:p>
          <a:p>
            <a:pPr>
              <a:buFont typeface="Wingdings" pitchFamily="2" charset="2"/>
              <a:buNone/>
            </a:pPr>
            <a:r>
              <a:rPr lang="bg-BG" smtClean="0"/>
              <a:t>    </a:t>
            </a:r>
            <a:r>
              <a:rPr lang="en-US" smtClean="0"/>
              <a:t>L. balcanica, L. tsarazovo</a:t>
            </a:r>
            <a:r>
              <a:rPr lang="bg-BG" smtClean="0"/>
              <a:t>, като основно място заемат </a:t>
            </a:r>
            <a:r>
              <a:rPr lang="en-US" smtClean="0"/>
              <a:t>L. Pomona</a:t>
            </a:r>
            <a:r>
              <a:rPr lang="bg-BG" smtClean="0"/>
              <a:t> и </a:t>
            </a:r>
          </a:p>
          <a:p>
            <a:pPr>
              <a:buFont typeface="Wingdings" pitchFamily="2" charset="2"/>
              <a:buNone/>
            </a:pPr>
            <a:r>
              <a:rPr lang="bg-BG" smtClean="0"/>
              <a:t>    </a:t>
            </a:r>
            <a:r>
              <a:rPr lang="en-US" smtClean="0"/>
              <a:t>L. icterohaemorrhagiae</a:t>
            </a:r>
            <a:endParaRPr lang="bg-BG" smtClean="0"/>
          </a:p>
          <a:p>
            <a:pPr>
              <a:buFont typeface="Wingdings" pitchFamily="2" charset="2"/>
              <a:buNone/>
            </a:pPr>
            <a:endParaRPr lang="bg-BG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:\1_telephone 21-09-2015 - 16-04-2017\20160806_122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H:\1_telephone 21-09-2015 - 16-04-2017\20160806_12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3276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8" descr="The leptospira bacter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5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6" descr="Leptospirosis bacte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214438"/>
            <a:ext cx="47529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- епидемиология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Зооантропоноза</a:t>
            </a:r>
          </a:p>
          <a:p>
            <a:pPr eaLnBrk="1" hangingPunct="1"/>
            <a:r>
              <a:rPr lang="bg-BG" smtClean="0"/>
              <a:t>Резервоар-гризачи, домашни и диви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животни, сив и черен плъх</a:t>
            </a:r>
          </a:p>
          <a:p>
            <a:pPr eaLnBrk="1" hangingPunct="1"/>
            <a:r>
              <a:rPr lang="bg-BG" smtClean="0"/>
              <a:t>Отделят се с урината и фекалиите им</a:t>
            </a:r>
          </a:p>
          <a:p>
            <a:pPr eaLnBrk="1" hangingPunct="1"/>
            <a:r>
              <a:rPr lang="bg-BG" smtClean="0"/>
              <a:t>Възприемчивост - всеобща</a:t>
            </a:r>
          </a:p>
          <a:p>
            <a:pPr eaLnBrk="1" hangingPunct="1"/>
            <a:r>
              <a:rPr lang="bg-BG" smtClean="0"/>
              <a:t>Механизъм на заразяване –алиментарен, фекално-орален, през кожата /къпане/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- патогенеза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Здрава или увредена кожа и лигавици—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въртеливи движения на лептоспирите—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хиалуронидаза—преодоляват кожно-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лигавичните бариери—регионерен лим-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фен ток—кръв—РХС—след15 дни втора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виремия и селективна дисеминация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/бъбреци,ч.дроб, нервна сиснема, съдов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ендотел-васкулит, хеморагичен синдром/.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Лептоспирози - патогенеза</a:t>
            </a:r>
          </a:p>
        </p:txBody>
      </p:sp>
      <p:sp>
        <p:nvSpPr>
          <p:cNvPr id="72707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smtClean="0"/>
              <a:t>Наблюдава се </a:t>
            </a:r>
            <a:r>
              <a:rPr lang="bg-BG" u="sng" smtClean="0"/>
              <a:t>специфична интоксикация </a:t>
            </a:r>
            <a:r>
              <a:rPr lang="bg-BG" b="1" u="sng" smtClean="0"/>
              <a:t>(лептоспиремична фаза),</a:t>
            </a:r>
            <a:r>
              <a:rPr lang="bg-BG" b="1" smtClean="0"/>
              <a:t> </a:t>
            </a:r>
            <a:r>
              <a:rPr lang="bg-BG" smtClean="0"/>
              <a:t>която се дължи на отделящия се ендотоксин и други токсични продукти. С това заболяването може да приключи, но….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Лептоспирози - патогенеза</a:t>
            </a:r>
          </a:p>
        </p:txBody>
      </p:sp>
      <p:sp>
        <p:nvSpPr>
          <p:cNvPr id="73731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676400" y="1643063"/>
            <a:ext cx="7010400" cy="44529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smtClean="0"/>
              <a:t>по-често чрез кръвта лептоспирите проникват в черния дроб, бъбреците, слезката, съдовия ендотел, очите, нервната система и др. и причиняват възпалителни и дистрофични промени – </a:t>
            </a:r>
            <a:r>
              <a:rPr lang="bg-BG" b="1" u="sng" smtClean="0"/>
              <a:t>фаза на органните увреждания.</a:t>
            </a:r>
            <a:endParaRPr lang="en-US" b="1" u="sng" smtClean="0"/>
          </a:p>
          <a:p>
            <a:pPr>
              <a:lnSpc>
                <a:spcPct val="150000"/>
              </a:lnSpc>
            </a:pPr>
            <a:endParaRPr lang="bg-BG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– клинична картина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85938"/>
            <a:ext cx="7010400" cy="4310062"/>
          </a:xfrm>
        </p:spPr>
        <p:txBody>
          <a:bodyPr/>
          <a:lstStyle/>
          <a:p>
            <a:pPr eaLnBrk="1" hangingPunct="1"/>
            <a:r>
              <a:rPr lang="bg-BG" smtClean="0"/>
              <a:t>Инкубационен период-2-20/7-14/ дни</a:t>
            </a:r>
          </a:p>
          <a:p>
            <a:pPr eaLnBrk="1" hangingPunct="1"/>
            <a:r>
              <a:rPr lang="bg-BG" smtClean="0"/>
              <a:t>Начало - остро</a:t>
            </a:r>
          </a:p>
          <a:p>
            <a:pPr eaLnBrk="1" hangingPunct="1"/>
            <a:r>
              <a:rPr lang="bg-BG" smtClean="0"/>
              <a:t>Интоксикационен синдром - висока </a:t>
            </a:r>
            <a:r>
              <a:rPr lang="en-US" smtClean="0"/>
              <a:t>t</a:t>
            </a:r>
            <a:r>
              <a:rPr lang="bg-BG" smtClean="0"/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втрисане</a:t>
            </a:r>
          </a:p>
          <a:p>
            <a:pPr eaLnBrk="1" hangingPunct="1"/>
            <a:r>
              <a:rPr lang="bg-BG" smtClean="0"/>
              <a:t>Силна болка в мускулите на прасците-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патогномоничен симптом</a:t>
            </a:r>
          </a:p>
          <a:p>
            <a:pPr eaLnBrk="1" hangingPunct="1"/>
            <a:r>
              <a:rPr lang="bg-BG" smtClean="0"/>
              <a:t>Краниофарингеален синдром</a:t>
            </a:r>
          </a:p>
          <a:p>
            <a:pPr eaLnBrk="1" hangingPunct="1"/>
            <a:r>
              <a:rPr lang="bg-BG" smtClean="0"/>
              <a:t>Изразена адинамия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97800" cy="1908175"/>
          </a:xfrm>
        </p:spPr>
        <p:txBody>
          <a:bodyPr/>
          <a:lstStyle/>
          <a:p>
            <a:pPr eaLnBrk="1" hangingPunct="1"/>
            <a:r>
              <a:rPr lang="bg-BG" sz="3500" smtClean="0"/>
              <a:t>Кримска хеморагична треска</a:t>
            </a:r>
            <a:br>
              <a:rPr lang="bg-BG" sz="3500" smtClean="0"/>
            </a:br>
            <a:r>
              <a:rPr lang="bg-BG" sz="3500" smtClean="0"/>
              <a:t>Определение</a:t>
            </a:r>
            <a:br>
              <a:rPr lang="bg-BG" sz="3500" smtClean="0"/>
            </a:br>
            <a:endParaRPr lang="bg-BG" sz="35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000250"/>
            <a:ext cx="7067550" cy="4095750"/>
          </a:xfrm>
        </p:spPr>
        <p:txBody>
          <a:bodyPr/>
          <a:lstStyle/>
          <a:p>
            <a:pPr eaLnBrk="1" hangingPunct="1"/>
            <a:r>
              <a:rPr lang="bg-BG" smtClean="0"/>
              <a:t>Остро инфекциозно заболяване,проти-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чащо с изразени интоксикационни про-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яви, хеморагичен синдром с поява 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кръвоизливи от различни органи, увреждания на сърдечно-съдовата и централната нервна системи и висок леталитет.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– клинична картина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916113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u="sng" smtClean="0"/>
              <a:t>Иктерохеморагична лептоспироза: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бифазна температурна крива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засягане на черния дроб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засягане на бъбреците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хеморагичен синдром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обриви по кожата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засягане на нервната система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по-рядко дихателната и иридоциклит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– клинична картина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u="sng" smtClean="0"/>
              <a:t>Други лептоспирози: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♦ бифазна температурна крива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♦ токсиинфекциозен синдром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♦ по-рядко хеморагичен синдром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♦ по-често серозни менингити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♦ по-често кожни обриви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♦ по-рядко бъбречно засягане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– диагноза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43063"/>
            <a:ext cx="7010400" cy="4452937"/>
          </a:xfrm>
        </p:spPr>
        <p:txBody>
          <a:bodyPr/>
          <a:lstStyle/>
          <a:p>
            <a:pPr eaLnBrk="1" hangingPunct="1"/>
            <a:r>
              <a:rPr lang="bg-BG" smtClean="0"/>
              <a:t>Клинико-епидемиологични данни</a:t>
            </a:r>
          </a:p>
          <a:p>
            <a:pPr eaLnBrk="1" hangingPunct="1"/>
            <a:r>
              <a:rPr lang="bg-BG" smtClean="0"/>
              <a:t>Урина</a:t>
            </a:r>
          </a:p>
          <a:p>
            <a:pPr eaLnBrk="1" hangingPunct="1"/>
            <a:r>
              <a:rPr lang="bg-BG" smtClean="0"/>
              <a:t>ПКК , ЧБП, азотни показатели</a:t>
            </a:r>
          </a:p>
          <a:p>
            <a:pPr eaLnBrk="1" hangingPunct="1"/>
            <a:r>
              <a:rPr lang="bg-BG" smtClean="0"/>
              <a:t>Ликвор</a:t>
            </a:r>
          </a:p>
          <a:p>
            <a:pPr eaLnBrk="1" hangingPunct="1"/>
            <a:r>
              <a:rPr lang="bg-BG" smtClean="0"/>
              <a:t>Микробиологични изследвания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директна микроскопия - кръв и урина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биологична проба - морско свинче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серология - р-ция лизис-аглутинация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– диференциална диагноза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Грип и други ОРЗ</a:t>
            </a:r>
          </a:p>
          <a:p>
            <a:pPr eaLnBrk="1" hangingPunct="1"/>
            <a:r>
              <a:rPr lang="bg-BG" smtClean="0"/>
              <a:t>Вирусни хепатити</a:t>
            </a:r>
          </a:p>
          <a:p>
            <a:pPr eaLnBrk="1" hangingPunct="1"/>
            <a:r>
              <a:rPr lang="bg-BG" smtClean="0"/>
              <a:t>Вирусни хеморагични трески</a:t>
            </a:r>
          </a:p>
          <a:p>
            <a:pPr eaLnBrk="1" hangingPunct="1"/>
            <a:r>
              <a:rPr lang="bg-BG" smtClean="0"/>
              <a:t>Септични състояния</a:t>
            </a:r>
          </a:p>
          <a:p>
            <a:pPr eaLnBrk="1" hangingPunct="1"/>
            <a:r>
              <a:rPr lang="bg-BG" smtClean="0"/>
              <a:t>Орнитоза, Ку-треска</a:t>
            </a:r>
          </a:p>
          <a:p>
            <a:pPr eaLnBrk="1" hangingPunct="1"/>
            <a:r>
              <a:rPr lang="bg-BG" smtClean="0"/>
              <a:t>Неинфекциозни заболявания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Лептоспирози – лечение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/>
              <a:t>Етиологично-АБ-Пеницилин100000Е/кг 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Цефалоспорини, Тетрациклин, Хлорам-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феникол</a:t>
            </a:r>
          </a:p>
          <a:p>
            <a:pPr eaLnBrk="1" hangingPunct="1"/>
            <a:endParaRPr lang="bg-BG" sz="2400" smtClean="0"/>
          </a:p>
          <a:p>
            <a:pPr eaLnBrk="1" hangingPunct="1"/>
            <a:r>
              <a:rPr lang="bg-BG" sz="2400" smtClean="0"/>
              <a:t>Патогенетично - борба с ОБН, с мозъч-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ния едем, хепатопротектори, ГКС, ВСР,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хемо-или перитонеална диализа.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400" smtClean="0"/>
              <a:t>  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8192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mtClean="0"/>
              <a:t>Общи противоепидемични меропри-</a:t>
            </a:r>
          </a:p>
          <a:p>
            <a:pPr>
              <a:buFont typeface="Wingdings" pitchFamily="2" charset="2"/>
              <a:buNone/>
            </a:pPr>
            <a:r>
              <a:rPr lang="bg-BG" smtClean="0"/>
              <a:t>    ятия;</a:t>
            </a:r>
          </a:p>
          <a:p>
            <a:r>
              <a:rPr lang="bg-BG" smtClean="0"/>
              <a:t>Ваксина, която се прилага на определени контингенти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500" smtClean="0"/>
              <a:t>Кримска хеморагична треска етиология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Вирус, екологически свързан с кърлежи-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</a:t>
            </a:r>
            <a:r>
              <a:rPr lang="en-US" smtClean="0"/>
              <a:t>Crimean-Congo haemorrhagic fever virus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род.</a:t>
            </a:r>
            <a:r>
              <a:rPr lang="en-US" smtClean="0"/>
              <a:t> Nairovirus,</a:t>
            </a:r>
            <a:r>
              <a:rPr lang="bg-BG" smtClean="0"/>
              <a:t>сем.</a:t>
            </a:r>
            <a:r>
              <a:rPr lang="en-US" smtClean="0"/>
              <a:t> Bunyaviridae</a:t>
            </a:r>
            <a:r>
              <a:rPr lang="bg-BG" smtClean="0"/>
              <a:t>,РНК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Неустойчив във външна среда, към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физични и химични фактори.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685800" y="3001963"/>
            <a:ext cx="7772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9184</TotalTime>
  <Words>2343</Words>
  <Application>Microsoft Office PowerPoint</Application>
  <PresentationFormat>On-screen Show (4:3)</PresentationFormat>
  <Paragraphs>427</Paragraphs>
  <Slides>75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 Unicode MS</vt:lpstr>
      <vt:lpstr>Arial</vt:lpstr>
      <vt:lpstr>Arial Black</vt:lpstr>
      <vt:lpstr>Garamond</vt:lpstr>
      <vt:lpstr>Times New Roman</vt:lpstr>
      <vt:lpstr>Wingdings</vt:lpstr>
      <vt:lpstr>Default Design</vt:lpstr>
      <vt:lpstr>2_Edge</vt:lpstr>
      <vt:lpstr>PowerPoint Presentation</vt:lpstr>
      <vt:lpstr>Хеморагични трески</vt:lpstr>
      <vt:lpstr>Определение</vt:lpstr>
      <vt:lpstr>Епидемиология</vt:lpstr>
      <vt:lpstr>Епидемиология</vt:lpstr>
      <vt:lpstr>Епидемиология</vt:lpstr>
      <vt:lpstr>Кримска хеморагична треска Определение </vt:lpstr>
      <vt:lpstr>Кримска хеморагична треска етиология</vt:lpstr>
      <vt:lpstr>PowerPoint Presentation</vt:lpstr>
      <vt:lpstr>Кримска хеморагична треска епидемиология</vt:lpstr>
      <vt:lpstr>Кримска хеморагична треска епидемиология</vt:lpstr>
      <vt:lpstr>Кримска хеморагична треска епидемиология</vt:lpstr>
      <vt:lpstr>Кримска хеморагична треска патогенеза</vt:lpstr>
      <vt:lpstr>Кримска хеморагична треска патогенеза</vt:lpstr>
      <vt:lpstr>Кримска хеморагична треска патогенеза</vt:lpstr>
      <vt:lpstr>Кримска хеморагична треска клинична картина</vt:lpstr>
      <vt:lpstr>Кримска хеморагична треска клинична картина</vt:lpstr>
      <vt:lpstr>Кримска хеморагична треска клинична картина</vt:lpstr>
      <vt:lpstr>PowerPoint Presentation</vt:lpstr>
      <vt:lpstr>Кримска хеморагична треска клинична картина</vt:lpstr>
      <vt:lpstr>Кримска хеморагична треска клинична картина</vt:lpstr>
      <vt:lpstr>Кримска хеморагична треска клинична картина</vt:lpstr>
      <vt:lpstr>Кримска хеморагична треска параклиника</vt:lpstr>
      <vt:lpstr>Кримска хеморагична треска диагноза</vt:lpstr>
      <vt:lpstr>Кримска хеморагична треска диференциална диагноза</vt:lpstr>
      <vt:lpstr>Кримска хеморагична треска лечение</vt:lpstr>
      <vt:lpstr>Кримска хеморагична треска прогноза и профилактика</vt:lpstr>
      <vt:lpstr>Хеморагична треска с бъбречен синдром (ХТБС)</vt:lpstr>
      <vt:lpstr>ХТБС  -  етиология</vt:lpstr>
      <vt:lpstr>PowerPoint Presentation</vt:lpstr>
      <vt:lpstr>ХТБС - епидемиология</vt:lpstr>
      <vt:lpstr>ХТБС - патогенеза</vt:lpstr>
      <vt:lpstr>ХТБС - патогенеза</vt:lpstr>
      <vt:lpstr>ХТБС – клинична картина</vt:lpstr>
      <vt:lpstr>PowerPoint Presentation</vt:lpstr>
      <vt:lpstr>ХТБС – клинична картина</vt:lpstr>
      <vt:lpstr>ХТБС – клинична картина</vt:lpstr>
      <vt:lpstr>ХТБС – диагноза</vt:lpstr>
      <vt:lpstr>ХТБС – диагноза</vt:lpstr>
      <vt:lpstr>ХТБС – диагноза</vt:lpstr>
      <vt:lpstr>ХТБС – диференциална диагноза</vt:lpstr>
      <vt:lpstr>ХТБС - лечение</vt:lpstr>
      <vt:lpstr>ХТБС - заключение</vt:lpstr>
      <vt:lpstr>Хеморагична треска Ласса</vt:lpstr>
      <vt:lpstr>Хеморагична треска Ласса</vt:lpstr>
      <vt:lpstr>Хеморагична треска Ласса</vt:lpstr>
      <vt:lpstr>Хеморагична треска Ебола</vt:lpstr>
      <vt:lpstr>PowerPoint Presentation</vt:lpstr>
      <vt:lpstr>Хеморагична треска Ебола</vt:lpstr>
      <vt:lpstr>Хеморагична треска Ебола</vt:lpstr>
      <vt:lpstr>Хеморагична треска Ебола</vt:lpstr>
      <vt:lpstr>PowerPoint Presentation</vt:lpstr>
      <vt:lpstr>PowerPoint Presentation</vt:lpstr>
      <vt:lpstr>Епидемия 2014-заболели 28614, починали 11315</vt:lpstr>
      <vt:lpstr>PowerPoint Presentation</vt:lpstr>
      <vt:lpstr>Ебола – нови данни</vt:lpstr>
      <vt:lpstr>Ебола – нови данни</vt:lpstr>
      <vt:lpstr>Хеморагична треска Ебола</vt:lpstr>
      <vt:lpstr>Хеморагична треска Ебола</vt:lpstr>
      <vt:lpstr>Лептоспирози</vt:lpstr>
      <vt:lpstr>Лептоспирози - етиология</vt:lpstr>
      <vt:lpstr>PowerPoint Presentation</vt:lpstr>
      <vt:lpstr>PowerPoint Presentation</vt:lpstr>
      <vt:lpstr>PowerPoint Presentation</vt:lpstr>
      <vt:lpstr>Лептоспирози - епидемиология</vt:lpstr>
      <vt:lpstr>Лептоспирози - патогенеза</vt:lpstr>
      <vt:lpstr>Лептоспирози - патогенеза</vt:lpstr>
      <vt:lpstr>Лептоспирози - патогенеза</vt:lpstr>
      <vt:lpstr>Лептоспирози – клинична картина</vt:lpstr>
      <vt:lpstr>Лептоспирози – клинична картина</vt:lpstr>
      <vt:lpstr>Лептоспирози – клинична картина</vt:lpstr>
      <vt:lpstr>Лептоспирози – диагноза</vt:lpstr>
      <vt:lpstr>Лептоспирози – диференциална диагноза</vt:lpstr>
      <vt:lpstr>Лептоспирози – лечение</vt:lpstr>
      <vt:lpstr>PowerPoint Presentation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475</cp:revision>
  <dcterms:created xsi:type="dcterms:W3CDTF">2003-03-08T12:58:53Z</dcterms:created>
  <dcterms:modified xsi:type="dcterms:W3CDTF">2020-03-29T14:59:56Z</dcterms:modified>
</cp:coreProperties>
</file>