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23" r:id="rId1"/>
    <p:sldMasterId id="2147484101" r:id="rId2"/>
  </p:sldMasterIdLst>
  <p:notesMasterIdLst>
    <p:notesMasterId r:id="rId33"/>
  </p:notesMasterIdLst>
  <p:handoutMasterIdLst>
    <p:handoutMasterId r:id="rId34"/>
  </p:handoutMasterIdLst>
  <p:sldIdLst>
    <p:sldId id="418" r:id="rId3"/>
    <p:sldId id="420" r:id="rId4"/>
    <p:sldId id="421" r:id="rId5"/>
    <p:sldId id="422" r:id="rId6"/>
    <p:sldId id="423" r:id="rId7"/>
    <p:sldId id="424" r:id="rId8"/>
    <p:sldId id="425" r:id="rId9"/>
    <p:sldId id="426" r:id="rId10"/>
    <p:sldId id="427" r:id="rId11"/>
    <p:sldId id="428" r:id="rId12"/>
    <p:sldId id="429" r:id="rId13"/>
    <p:sldId id="430" r:id="rId14"/>
    <p:sldId id="431" r:id="rId15"/>
    <p:sldId id="432" r:id="rId16"/>
    <p:sldId id="433" r:id="rId17"/>
    <p:sldId id="434" r:id="rId18"/>
    <p:sldId id="435" r:id="rId19"/>
    <p:sldId id="436" r:id="rId20"/>
    <p:sldId id="437" r:id="rId21"/>
    <p:sldId id="438" r:id="rId22"/>
    <p:sldId id="439" r:id="rId23"/>
    <p:sldId id="440" r:id="rId24"/>
    <p:sldId id="441" r:id="rId25"/>
    <p:sldId id="442" r:id="rId26"/>
    <p:sldId id="443" r:id="rId27"/>
    <p:sldId id="444" r:id="rId28"/>
    <p:sldId id="445" r:id="rId29"/>
    <p:sldId id="446" r:id="rId30"/>
    <p:sldId id="447" r:id="rId31"/>
    <p:sldId id="448" r:id="rId32"/>
  </p:sldIdLst>
  <p:sldSz cx="9144000" cy="6858000" type="screen4x3"/>
  <p:notesSz cx="7099300" cy="10234613"/>
  <p:defaultTextStyle>
    <a:defPPr>
      <a:defRPr lang="bg-BG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 Black" panose="020B0A040201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 Black" panose="020B0A040201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 Black" panose="020B0A040201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 Black" panose="020B0A040201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 Black" panose="020B0A040201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 Black" panose="020B0A040201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 Black" panose="020B0A040201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 Black" panose="020B0A040201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 Black" panose="020B0A040201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>
          <p15:clr>
            <a:srgbClr val="A4A3A4"/>
          </p15:clr>
        </p15:guide>
        <p15:guide id="2" pos="223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FF"/>
    <a:srgbClr val="EFFC70"/>
    <a:srgbClr val="99FF66"/>
    <a:srgbClr val="FF5050"/>
    <a:srgbClr val="FAE2EC"/>
    <a:srgbClr val="CCFFCC"/>
    <a:srgbClr val="FF0000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62" autoAdjust="0"/>
    <p:restoredTop sz="94708" autoAdjust="0"/>
  </p:normalViewPr>
  <p:slideViewPr>
    <p:cSldViewPr snapToGrid="0">
      <p:cViewPr varScale="1">
        <p:scale>
          <a:sx n="105" d="100"/>
          <a:sy n="105" d="100"/>
        </p:scale>
        <p:origin x="1638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73" d="100"/>
          <a:sy n="73" d="100"/>
        </p:scale>
        <p:origin x="-4032" y="-114"/>
      </p:cViewPr>
      <p:guideLst>
        <p:guide orient="horz" pos="3224"/>
        <p:guide pos="22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21" Type="http://schemas.openxmlformats.org/officeDocument/2006/relationships/slide" Target="slides/slide19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presProps" Target="presProps.xml"/><Relationship Id="rId8" Type="http://schemas.openxmlformats.org/officeDocument/2006/relationships/slide" Target="slides/slide6.xml"/><Relationship Id="rId3" Type="http://schemas.openxmlformats.org/officeDocument/2006/relationships/slide" Target="slides/slid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defTabSz="990600" eaLnBrk="1" hangingPunct="1">
              <a:defRPr sz="13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bg-BG" altLang="bg-BG"/>
          </a:p>
        </p:txBody>
      </p:sp>
      <p:sp>
        <p:nvSpPr>
          <p:cNvPr id="14131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 defTabSz="990600" eaLnBrk="1" hangingPunct="1">
              <a:defRPr sz="13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bg-BG" altLang="bg-BG"/>
          </a:p>
        </p:txBody>
      </p:sp>
      <p:sp>
        <p:nvSpPr>
          <p:cNvPr id="14131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defTabSz="990600" eaLnBrk="1" hangingPunct="1">
              <a:defRPr sz="13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bg-BG" altLang="bg-BG"/>
          </a:p>
        </p:txBody>
      </p:sp>
      <p:sp>
        <p:nvSpPr>
          <p:cNvPr id="14131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 defTabSz="990600" eaLnBrk="1" hangingPunct="1">
              <a:defRPr sz="1300">
                <a:latin typeface="Arial" panose="020B0604020202020204" pitchFamily="34" charset="0"/>
                <a:cs typeface="+mn-cs"/>
              </a:defRPr>
            </a:lvl1pPr>
          </a:lstStyle>
          <a:p>
            <a:pPr>
              <a:defRPr/>
            </a:pPr>
            <a:fld id="{FA99C722-40CE-4F8A-8266-6F14B1AB6F6E}" type="slidenum">
              <a:rPr lang="bg-BG" altLang="bg-BG"/>
              <a:pPr>
                <a:defRPr/>
              </a:pPr>
              <a:t>‹#›</a:t>
            </a:fld>
            <a:endParaRPr lang="bg-BG" altLang="bg-BG"/>
          </a:p>
        </p:txBody>
      </p:sp>
    </p:spTree>
    <p:extLst>
      <p:ext uri="{BB962C8B-B14F-4D97-AF65-F5344CB8AC3E}">
        <p14:creationId xmlns:p14="http://schemas.microsoft.com/office/powerpoint/2010/main" val="96166802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defTabSz="990600" eaLnBrk="1" hangingPunct="1">
              <a:defRPr sz="13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bg-BG" altLang="bg-BG"/>
          </a:p>
        </p:txBody>
      </p:sp>
      <p:sp>
        <p:nvSpPr>
          <p:cNvPr id="1423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 defTabSz="990600" eaLnBrk="1" hangingPunct="1">
              <a:defRPr sz="13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bg-BG" altLang="bg-BG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0600" y="768350"/>
            <a:ext cx="5118100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423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bg-BG" altLang="bg-BG" noProof="0" smtClean="0"/>
              <a:t>Click to edit Master text styles</a:t>
            </a:r>
          </a:p>
          <a:p>
            <a:pPr lvl="1"/>
            <a:r>
              <a:rPr lang="bg-BG" altLang="bg-BG" noProof="0" smtClean="0"/>
              <a:t>Second level</a:t>
            </a:r>
          </a:p>
          <a:p>
            <a:pPr lvl="2"/>
            <a:r>
              <a:rPr lang="bg-BG" altLang="bg-BG" noProof="0" smtClean="0"/>
              <a:t>Third level</a:t>
            </a:r>
          </a:p>
          <a:p>
            <a:pPr lvl="3"/>
            <a:r>
              <a:rPr lang="bg-BG" altLang="bg-BG" noProof="0" smtClean="0"/>
              <a:t>Fourth level</a:t>
            </a:r>
          </a:p>
          <a:p>
            <a:pPr lvl="4"/>
            <a:r>
              <a:rPr lang="bg-BG" altLang="bg-BG" noProof="0" smtClean="0"/>
              <a:t>Fifth level</a:t>
            </a:r>
          </a:p>
        </p:txBody>
      </p:sp>
      <p:sp>
        <p:nvSpPr>
          <p:cNvPr id="1423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defTabSz="990600" eaLnBrk="1" hangingPunct="1">
              <a:defRPr sz="13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bg-BG" altLang="bg-BG"/>
          </a:p>
        </p:txBody>
      </p:sp>
      <p:sp>
        <p:nvSpPr>
          <p:cNvPr id="1423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 defTabSz="990600" eaLnBrk="1" hangingPunct="1">
              <a:defRPr sz="1300">
                <a:latin typeface="Arial" panose="020B0604020202020204" pitchFamily="34" charset="0"/>
                <a:cs typeface="+mn-cs"/>
              </a:defRPr>
            </a:lvl1pPr>
          </a:lstStyle>
          <a:p>
            <a:pPr>
              <a:defRPr/>
            </a:pPr>
            <a:fld id="{8E410D28-5B60-4FE7-BAE5-C4ADB6AB32B3}" type="slidenum">
              <a:rPr lang="bg-BG" altLang="bg-BG"/>
              <a:pPr>
                <a:defRPr/>
              </a:pPr>
              <a:t>‹#›</a:t>
            </a:fld>
            <a:endParaRPr lang="bg-BG" altLang="bg-BG"/>
          </a:p>
        </p:txBody>
      </p:sp>
    </p:spTree>
    <p:extLst>
      <p:ext uri="{BB962C8B-B14F-4D97-AF65-F5344CB8AC3E}">
        <p14:creationId xmlns:p14="http://schemas.microsoft.com/office/powerpoint/2010/main" val="241391562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 txBox="1">
            <a:spLocks noGrp="1" noChangeArrowheads="1"/>
          </p:cNvSpPr>
          <p:nvPr/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9048" tIns="49524" rIns="99048" bIns="49524" anchor="b"/>
          <a:lstStyle>
            <a:lvl1pPr defTabSz="990600">
              <a:defRPr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1pPr>
            <a:lvl2pPr marL="742950" indent="-285750" defTabSz="990600">
              <a:defRPr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2pPr>
            <a:lvl3pPr marL="1143000" indent="-228600" defTabSz="990600">
              <a:defRPr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3pPr>
            <a:lvl4pPr marL="1600200" indent="-228600" defTabSz="990600">
              <a:defRPr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4pPr>
            <a:lvl5pPr marL="2057400" indent="-228600" defTabSz="990600">
              <a:defRPr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fld id="{9D97A1E8-CF6E-4D65-84FB-05332DF6D4A5}" type="slidenum">
              <a:rPr lang="bg-BG" altLang="bg-BG" sz="1300">
                <a:latin typeface="Arial" panose="020B0604020202020204" pitchFamily="34" charset="0"/>
              </a:rPr>
              <a:pPr algn="r" eaLnBrk="1" hangingPunct="1"/>
              <a:t>1</a:t>
            </a:fld>
            <a:endParaRPr lang="bg-BG" altLang="bg-BG" sz="1300">
              <a:latin typeface="Arial" panose="020B0604020202020204" pitchFamily="34" charset="0"/>
            </a:endParaRPr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bg-BG" altLang="bg-BG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7"/>
          <p:cNvSpPr>
            <a:spLocks noChangeArrowheads="1"/>
          </p:cNvSpPr>
          <p:nvPr/>
        </p:nvSpPr>
        <p:spPr bwMode="auto">
          <a:xfrm>
            <a:off x="609600" y="1219200"/>
            <a:ext cx="7924800" cy="914400"/>
          </a:xfrm>
          <a:custGeom>
            <a:avLst/>
            <a:gdLst>
              <a:gd name="T0" fmla="*/ 0 w 1000"/>
              <a:gd name="T1" fmla="*/ 2147483646 h 1000"/>
              <a:gd name="T2" fmla="*/ 0 w 1000"/>
              <a:gd name="T3" fmla="*/ 0 h 1000"/>
              <a:gd name="T4" fmla="*/ 2147483646 w 1000"/>
              <a:gd name="T5" fmla="*/ 0 h 10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25400" cap="flat" cmpd="sng">
            <a:solidFill>
              <a:schemeClr val="accent1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bg-BG"/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1981200" y="3962400"/>
            <a:ext cx="6511925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bg-BG"/>
          </a:p>
        </p:txBody>
      </p:sp>
      <p:sp>
        <p:nvSpPr>
          <p:cNvPr id="1136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1524000"/>
            <a:ext cx="7623175" cy="1752600"/>
          </a:xfrm>
        </p:spPr>
        <p:txBody>
          <a:bodyPr/>
          <a:lstStyle>
            <a:lvl1pPr>
              <a:defRPr sz="5000"/>
            </a:lvl1pPr>
          </a:lstStyle>
          <a:p>
            <a:pPr lvl="0"/>
            <a:r>
              <a:rPr lang="bg-BG" altLang="en-US" noProof="0" smtClean="0"/>
              <a:t>Click to edit Master title style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81200" y="3962400"/>
            <a:ext cx="65532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pPr lvl="0"/>
            <a:r>
              <a:rPr lang="bg-BG" altLang="en-US" noProof="0" smtClean="0"/>
              <a:t>Click to edit Master subtitle style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6B4CBD-D7E6-4BEB-9DF2-639065E7A3F8}" type="slidenum">
              <a:rPr lang="bg-BG" altLang="en-US"/>
              <a:pPr>
                <a:defRPr/>
              </a:pPr>
              <a:t>‹#›</a:t>
            </a:fld>
            <a:endParaRPr lang="bg-BG" altLang="en-US"/>
          </a:p>
        </p:txBody>
      </p:sp>
    </p:spTree>
    <p:extLst>
      <p:ext uri="{BB962C8B-B14F-4D97-AF65-F5344CB8AC3E}">
        <p14:creationId xmlns:p14="http://schemas.microsoft.com/office/powerpoint/2010/main" val="42888326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59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0A0E475-5367-4FE6-B966-17D18F501EF0}" type="datetimeFigureOut">
              <a:rPr lang="en-US" altLang="en-US" smtClean="0"/>
              <a:pPr>
                <a:defRPr/>
              </a:pPr>
              <a:t>3/29/2020</a:t>
            </a:fld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E1486C1-207B-4900-8635-A3A4C2962D81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756433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76B05BF-9558-4E4E-AB3A-C694E89691FA}" type="datetimeFigureOut">
              <a:rPr lang="en-US" altLang="en-US" smtClean="0"/>
              <a:pPr>
                <a:defRPr/>
              </a:pPr>
              <a:t>3/29/2020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1CADD3F-BFBC-43DC-9FDB-73AE6D2E8E86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318361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4779"/>
            <a:ext cx="1971675" cy="575742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4779"/>
            <a:ext cx="5800725" cy="5757420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13AA10C-F615-487B-8268-AD8756675251}" type="datetimeFigureOut">
              <a:rPr lang="en-US" altLang="en-US" smtClean="0"/>
              <a:pPr>
                <a:defRPr/>
              </a:pPr>
              <a:t>3/29/2020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FDD0FAD-1C47-413B-BC85-82B6C52E24CF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432457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191FD70-AC6E-4613-BBDB-AC047553FEE2}" type="datetimeFigureOut">
              <a:rPr lang="en-US" altLang="en-US" smtClean="0"/>
              <a:pPr>
                <a:defRPr/>
              </a:pPr>
              <a:t>3/29/2020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3D85AAE-8EEF-4C9F-934B-EAB865FBD428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435783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1F4CFB7-5897-420E-8359-2B3AD50997D9}" type="datetimeFigureOut">
              <a:rPr lang="en-US" altLang="en-US" smtClean="0"/>
              <a:pPr>
                <a:defRPr/>
              </a:pPr>
              <a:t>3/29/2020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DADFB53-1AD7-4F0A-A761-57801D23F7E3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235270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A71C3A0-9BB9-4758-AC70-E5AAA7567E94}" type="datetimeFigureOut">
              <a:rPr lang="en-US" altLang="en-US" smtClean="0"/>
              <a:pPr>
                <a:defRPr/>
              </a:pPr>
              <a:t>3/29/2020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D010C58-8371-49C3-91F1-DB9BA8FE14AC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87898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6"/>
            <a:ext cx="3703320" cy="402335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5BCD252-1D31-4832-A3C2-B906504740FC}" type="datetimeFigureOut">
              <a:rPr lang="en-US" altLang="en-US" smtClean="0"/>
              <a:pPr>
                <a:defRPr/>
              </a:pPr>
              <a:t>3/29/2020</a:t>
            </a:fld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B205E62-D273-4A15-9590-1EA0ABA2128D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400544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2867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696E96B-FF83-4676-B61D-C191E3D16AD6}" type="datetimeFigureOut">
              <a:rPr lang="en-US" altLang="en-US" smtClean="0"/>
              <a:pPr>
                <a:defRPr/>
              </a:pPr>
              <a:t>3/29/2020</a:t>
            </a:fld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58AD0FC-DBA9-44DF-8B33-8A5E3BF184F7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837092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F1D0B4F-E378-4072-AB38-8BA26406DE6B}" type="datetimeFigureOut">
              <a:rPr lang="en-US" altLang="en-US" smtClean="0"/>
              <a:pPr>
                <a:defRPr/>
              </a:pPr>
              <a:t>3/29/2020</a:t>
            </a:fld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368F6A3-DEEC-42D7-823C-5CD3C5F6478E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328797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4A86AF2-C6FF-4794-B4D4-39F754F2C729}" type="datetimeFigureOut">
              <a:rPr lang="en-US" altLang="en-US" smtClean="0"/>
              <a:pPr>
                <a:defRPr/>
              </a:pPr>
              <a:t>3/29/2020</a:t>
            </a:fld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E39D05-1CAB-41C0-918B-86758F29A236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580290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0237" y="731520"/>
            <a:ext cx="5009393" cy="52578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pPr>
              <a:defRPr/>
            </a:pPr>
            <a:fld id="{62F86938-A73A-4E10-89E9-41ACFB9B29B8}" type="datetimeFigureOut">
              <a:rPr lang="en-US" altLang="en-US" smtClean="0"/>
              <a:pPr>
                <a:defRPr/>
              </a:pPr>
              <a:t>3/29/2020</a:t>
            </a:fld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C016D48C-1354-467C-B88B-03FC20C8C23D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485668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bg-BG" alt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bg-BG" altLang="en-US" smtClean="0"/>
              <a:t>Click to edit Master text styles</a:t>
            </a:r>
          </a:p>
          <a:p>
            <a:pPr lvl="1"/>
            <a:r>
              <a:rPr lang="bg-BG" altLang="en-US" smtClean="0"/>
              <a:t>Second level</a:t>
            </a:r>
          </a:p>
          <a:p>
            <a:pPr lvl="2"/>
            <a:r>
              <a:rPr lang="bg-BG" altLang="en-US" smtClean="0"/>
              <a:t>Third level</a:t>
            </a:r>
          </a:p>
          <a:p>
            <a:pPr lvl="3"/>
            <a:r>
              <a:rPr lang="bg-BG" altLang="en-US" smtClean="0"/>
              <a:t>Fourth level</a:t>
            </a:r>
          </a:p>
          <a:p>
            <a:pPr lvl="4"/>
            <a:r>
              <a:rPr lang="bg-BG" altLang="en-US" smtClean="0"/>
              <a:t>Fifth level</a:t>
            </a:r>
          </a:p>
        </p:txBody>
      </p:sp>
      <p:sp>
        <p:nvSpPr>
          <p:cNvPr id="11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+mj-lt"/>
                <a:cs typeface="+mn-cs"/>
              </a:defRPr>
            </a:lvl1pPr>
          </a:lstStyle>
          <a:p>
            <a:pPr>
              <a:defRPr/>
            </a:pPr>
            <a:endParaRPr lang="bg-BG" altLang="en-US"/>
          </a:p>
        </p:txBody>
      </p:sp>
      <p:sp>
        <p:nvSpPr>
          <p:cNvPr id="12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3638"/>
            <a:ext cx="2895600" cy="4572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latin typeface="+mj-lt"/>
                <a:cs typeface="+mn-cs"/>
              </a:defRPr>
            </a:lvl1pPr>
          </a:lstStyle>
          <a:p>
            <a:pPr>
              <a:defRPr/>
            </a:pPr>
            <a:endParaRPr lang="bg-BG" altLang="en-US"/>
          </a:p>
        </p:txBody>
      </p:sp>
      <p:sp>
        <p:nvSpPr>
          <p:cNvPr id="13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Garamond" panose="02020404030301010803" pitchFamily="18" charset="0"/>
                <a:cs typeface="+mn-cs"/>
              </a:defRPr>
            </a:lvl1pPr>
          </a:lstStyle>
          <a:p>
            <a:pPr>
              <a:defRPr/>
            </a:pPr>
            <a:fld id="{417D9679-1AFE-4839-AE6B-975E7CEDD4B0}" type="slidenum">
              <a:rPr lang="bg-BG" altLang="en-US"/>
              <a:pPr>
                <a:defRPr/>
              </a:pPr>
              <a:t>‹#›</a:t>
            </a:fld>
            <a:endParaRPr lang="bg-BG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00" r:id="rId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anose="05000000000000000000" pitchFamily="2" charset="2"/>
        <a:buChar char="n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69925" indent="-32543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anose="05000000000000000000" pitchFamily="2" charset="2"/>
        <a:buChar char="q"/>
        <a:defRPr sz="2600">
          <a:solidFill>
            <a:schemeClr val="tx1"/>
          </a:solidFill>
          <a:latin typeface="+mn-lt"/>
        </a:defRPr>
      </a:lvl2pPr>
      <a:lvl3pPr marL="1022350" indent="-35083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anose="05000000000000000000" pitchFamily="2" charset="2"/>
        <a:buChar char="n"/>
        <a:defRPr sz="2200">
          <a:solidFill>
            <a:schemeClr val="tx1"/>
          </a:solidFill>
          <a:latin typeface="+mn-lt"/>
        </a:defRPr>
      </a:lvl3pPr>
      <a:lvl4pPr marL="1339850" indent="-31591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q"/>
        <a:defRPr sz="2000">
          <a:solidFill>
            <a:schemeClr val="tx1"/>
          </a:solidFill>
          <a:latin typeface="+mn-lt"/>
        </a:defRPr>
      </a:lvl4pPr>
      <a:lvl5pPr marL="1681163" indent="-33972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</a:defRPr>
      </a:lvl5pPr>
      <a:lvl6pPr marL="21383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955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0527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5099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bg-BG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E3A021D8-ADD9-47FB-AA37-584BF956E908}" type="datetimeFigureOut">
              <a:rPr lang="en-US" altLang="en-US" smtClean="0"/>
              <a:pPr>
                <a:defRPr/>
              </a:pPr>
              <a:t>3/29/2020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A927DE59-0333-42F7-91BA-CDA51B904350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237756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02" r:id="rId1"/>
    <p:sldLayoutId id="2147484103" r:id="rId2"/>
    <p:sldLayoutId id="2147484104" r:id="rId3"/>
    <p:sldLayoutId id="2147484105" r:id="rId4"/>
    <p:sldLayoutId id="2147484106" r:id="rId5"/>
    <p:sldLayoutId id="2147484107" r:id="rId6"/>
    <p:sldLayoutId id="2147484108" r:id="rId7"/>
    <p:sldLayoutId id="2147484109" r:id="rId8"/>
    <p:sldLayoutId id="2147484110" r:id="rId9"/>
    <p:sldLayoutId id="2147484111" r:id="rId10"/>
    <p:sldLayoutId id="2147484112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8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Line 5"/>
          <p:cNvSpPr>
            <a:spLocks noChangeShapeType="1"/>
          </p:cNvSpPr>
          <p:nvPr/>
        </p:nvSpPr>
        <p:spPr bwMode="auto">
          <a:xfrm>
            <a:off x="2581275" y="901700"/>
            <a:ext cx="4813300" cy="0"/>
          </a:xfrm>
          <a:prstGeom prst="line">
            <a:avLst/>
          </a:prstGeom>
          <a:noFill/>
          <a:ln w="15875" cmpd="thickThin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bg-BG"/>
          </a:p>
        </p:txBody>
      </p:sp>
      <p:graphicFrame>
        <p:nvGraphicFramePr>
          <p:cNvPr id="6147" name="Object 6"/>
          <p:cNvGraphicFramePr>
            <a:graphicFrameLocks noChangeAspect="1"/>
          </p:cNvGraphicFramePr>
          <p:nvPr/>
        </p:nvGraphicFramePr>
        <p:xfrm>
          <a:off x="527050" y="350838"/>
          <a:ext cx="862013" cy="882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9" r:id="rId4" imgW="4785480" imgH="4894560" progId="">
                  <p:embed/>
                </p:oleObj>
              </mc:Choice>
              <mc:Fallback>
                <p:oleObj r:id="rId4" imgW="4785480" imgH="4894560" progId="">
                  <p:embed/>
                  <p:pic>
                    <p:nvPicPr>
                      <p:cNvPr id="0" name="Picture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7050" y="350838"/>
                        <a:ext cx="862013" cy="8826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48" name="Rectangle 7"/>
          <p:cNvSpPr>
            <a:spLocks noChangeArrowheads="1"/>
          </p:cNvSpPr>
          <p:nvPr/>
        </p:nvSpPr>
        <p:spPr bwMode="auto">
          <a:xfrm>
            <a:off x="71438" y="283368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50800" algn="ctr">
                <a:solidFill>
                  <a:srgbClr val="0000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5F5F5F"/>
                  </a:outerShdw>
                </a:effectLst>
              </a14:hiddenEffects>
            </a:ext>
          </a:extLst>
        </p:spPr>
        <p:txBody>
          <a:bodyPr wrap="none" lIns="0" rIns="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>
              <a:latin typeface="Arial Black" panose="020B0A04020102020204" pitchFamily="34" charset="0"/>
            </a:endParaRPr>
          </a:p>
        </p:txBody>
      </p:sp>
      <p:sp>
        <p:nvSpPr>
          <p:cNvPr id="6149" name="Rectangle 8"/>
          <p:cNvSpPr>
            <a:spLocks noChangeArrowheads="1"/>
          </p:cNvSpPr>
          <p:nvPr/>
        </p:nvSpPr>
        <p:spPr bwMode="auto">
          <a:xfrm>
            <a:off x="71438" y="283368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50800" algn="ctr">
                <a:solidFill>
                  <a:srgbClr val="0000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5F5F5F"/>
                  </a:outerShdw>
                </a:effectLst>
              </a14:hiddenEffects>
            </a:ext>
          </a:extLst>
        </p:spPr>
        <p:txBody>
          <a:bodyPr lIns="0" rIns="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>
              <a:latin typeface="Arial Black" panose="020B0A04020102020204" pitchFamily="34" charset="0"/>
            </a:endParaRPr>
          </a:p>
        </p:txBody>
      </p:sp>
      <p:sp>
        <p:nvSpPr>
          <p:cNvPr id="11270" name="Rectangle 9"/>
          <p:cNvSpPr>
            <a:spLocks noChangeArrowheads="1"/>
          </p:cNvSpPr>
          <p:nvPr/>
        </p:nvSpPr>
        <p:spPr bwMode="auto">
          <a:xfrm>
            <a:off x="0" y="142875"/>
            <a:ext cx="9144000" cy="1417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50800" algn="ctr">
                <a:solidFill>
                  <a:srgbClr val="0000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5F5F5F"/>
                  </a:outerShdw>
                </a:effectLst>
              </a14:hiddenEffects>
            </a:ext>
          </a:extLst>
        </p:spPr>
        <p:txBody>
          <a:bodyPr lIns="0" rIns="0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9pPr>
          </a:lstStyle>
          <a:p>
            <a:pPr algn="ctr">
              <a:defRPr/>
            </a:pPr>
            <a:r>
              <a:rPr lang="bg-BG" altLang="en-US" sz="2400" b="1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МЕДИЦИНСКИ УНИВЕРСИТЕТ </a:t>
            </a:r>
            <a:r>
              <a:rPr lang="bg-BG" altLang="en-US" sz="2400" b="1" dirty="0" smtClean="0">
                <a:solidFill>
                  <a:schemeClr val="accent2"/>
                </a:solidFill>
                <a:cs typeface="Times New Roman" panose="02020603050405020304" pitchFamily="18" charset="0"/>
              </a:rPr>
              <a:t>–</a:t>
            </a:r>
            <a:r>
              <a:rPr lang="bg-BG" altLang="en-US" sz="2400" b="1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ПЛЕВЕН</a:t>
            </a:r>
            <a:endParaRPr lang="bg-BG" altLang="en-US" sz="2400" b="1" dirty="0" smtClean="0">
              <a:solidFill>
                <a:schemeClr val="accent2"/>
              </a:solidFill>
              <a:cs typeface="+mn-cs"/>
            </a:endParaRPr>
          </a:p>
          <a:p>
            <a:pPr algn="ctr">
              <a:defRPr/>
            </a:pPr>
            <a:r>
              <a:rPr lang="bg-BG" altLang="en-US" sz="2000" b="1" dirty="0" smtClean="0">
                <a:solidFill>
                  <a:schemeClr val="accent2"/>
                </a:solidFill>
                <a:latin typeface="+mn-lt"/>
                <a:cs typeface="Times New Roman" panose="02020603050405020304" pitchFamily="18" charset="0"/>
              </a:rPr>
              <a:t>	ФАКУЛТЕТ „МЕДИЦИНА“</a:t>
            </a:r>
            <a:endParaRPr lang="en-US" altLang="en-US" sz="2000" b="1" dirty="0" smtClean="0">
              <a:solidFill>
                <a:schemeClr val="accent2"/>
              </a:solidFill>
              <a:latin typeface="+mn-lt"/>
              <a:cs typeface="Times New Roman" panose="02020603050405020304" pitchFamily="18" charset="0"/>
            </a:endParaRPr>
          </a:p>
          <a:p>
            <a:pPr algn="ctr">
              <a:spcBef>
                <a:spcPts val="600"/>
              </a:spcBef>
              <a:defRPr/>
            </a:pPr>
            <a:r>
              <a:rPr lang="bg-BG" altLang="en-US" b="1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ЦЕНТЪР ЗА ДИСТАНЦИОННО ОБУЧЕНИЕ</a:t>
            </a:r>
            <a:endParaRPr lang="bg-BG" altLang="en-US" b="1" dirty="0" smtClean="0">
              <a:solidFill>
                <a:schemeClr val="accent2"/>
              </a:solidFill>
              <a:cs typeface="+mn-cs"/>
            </a:endParaRPr>
          </a:p>
          <a:p>
            <a:pPr algn="ctr">
              <a:defRPr/>
            </a:pPr>
            <a:endParaRPr lang="bg-BG" altLang="en-US" sz="2000" b="1" dirty="0" smtClean="0">
              <a:solidFill>
                <a:schemeClr val="accent2"/>
              </a:solidFill>
              <a:latin typeface="Arial Unicode MS" panose="020B0604020202020204" pitchFamily="34" charset="-128"/>
              <a:cs typeface="Times New Roman" panose="02020603050405020304" pitchFamily="18" charset="0"/>
            </a:endParaRPr>
          </a:p>
        </p:txBody>
      </p:sp>
      <p:sp>
        <p:nvSpPr>
          <p:cNvPr id="41994" name="Text Box 4"/>
          <p:cNvSpPr txBox="1">
            <a:spLocks noChangeArrowheads="1"/>
          </p:cNvSpPr>
          <p:nvPr/>
        </p:nvSpPr>
        <p:spPr bwMode="auto">
          <a:xfrm>
            <a:off x="265113" y="1616075"/>
            <a:ext cx="19685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50800" algn="ctr">
                <a:solidFill>
                  <a:srgbClr val="0000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5F5F5F"/>
                  </a:outerShdw>
                </a:effectLst>
              </a14:hiddenEffects>
            </a:ext>
          </a:extLst>
        </p:spPr>
        <p:txBody>
          <a:bodyPr lIns="0" rIns="0">
            <a:spAutoFit/>
          </a:bodyPr>
          <a:lstStyle>
            <a:lvl1pPr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bg-BG" altLang="bg-BG" dirty="0" smtClean="0">
                <a:solidFill>
                  <a:schemeClr val="accent2">
                    <a:lumMod val="75000"/>
                  </a:schemeClr>
                </a:solidFill>
                <a:cs typeface="+mn-cs"/>
              </a:rPr>
              <a:t>Лекция №</a:t>
            </a:r>
            <a:r>
              <a:rPr lang="en-US" altLang="bg-BG" dirty="0" smtClean="0">
                <a:solidFill>
                  <a:schemeClr val="accent2">
                    <a:lumMod val="75000"/>
                  </a:schemeClr>
                </a:solidFill>
                <a:cs typeface="+mn-cs"/>
              </a:rPr>
              <a:t>13</a:t>
            </a:r>
          </a:p>
        </p:txBody>
      </p:sp>
      <p:sp>
        <p:nvSpPr>
          <p:cNvPr id="41997" name="Text Box 4"/>
          <p:cNvSpPr txBox="1">
            <a:spLocks noChangeArrowheads="1"/>
          </p:cNvSpPr>
          <p:nvPr/>
        </p:nvSpPr>
        <p:spPr bwMode="auto">
          <a:xfrm>
            <a:off x="4233863" y="6038850"/>
            <a:ext cx="4706937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50800" algn="ctr">
                <a:solidFill>
                  <a:srgbClr val="0000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5F5F5F"/>
                  </a:outerShdw>
                </a:effectLst>
              </a14:hiddenEffects>
            </a:ext>
          </a:extLst>
        </p:spPr>
        <p:txBody>
          <a:bodyPr lIns="0" rIns="0">
            <a:spAutoFit/>
          </a:bodyPr>
          <a:lstStyle>
            <a:lvl1pPr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bg-BG" altLang="bg-BG" dirty="0" smtClean="0">
                <a:solidFill>
                  <a:schemeClr val="accent2">
                    <a:lumMod val="75000"/>
                  </a:schemeClr>
                </a:solidFill>
                <a:cs typeface="+mn-cs"/>
              </a:rPr>
              <a:t>Проф. Д-р Цеца Дойчинова</a:t>
            </a:r>
          </a:p>
        </p:txBody>
      </p:sp>
      <p:sp>
        <p:nvSpPr>
          <p:cNvPr id="6153" name="TextBox 1"/>
          <p:cNvSpPr txBox="1">
            <a:spLocks noChangeArrowheads="1"/>
          </p:cNvSpPr>
          <p:nvPr/>
        </p:nvSpPr>
        <p:spPr bwMode="auto">
          <a:xfrm>
            <a:off x="443802" y="2960688"/>
            <a:ext cx="7716853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ru-RU" altLang="bg-BG" sz="2800">
                <a:solidFill>
                  <a:srgbClr val="C00000"/>
                </a:solidFill>
                <a:latin typeface="Arial Black" panose="020B0A04020102020204" pitchFamily="34" charset="0"/>
              </a:rPr>
              <a:t>Лечение при инфекциозни заболявания.</a:t>
            </a:r>
            <a:endParaRPr lang="bg-BG" altLang="bg-BG" sz="2800" dirty="0">
              <a:solidFill>
                <a:srgbClr val="C00000"/>
              </a:solidFill>
              <a:latin typeface="Arial Black" panose="020B0A040201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925513" y="292100"/>
            <a:ext cx="7626350" cy="911225"/>
          </a:xfrm>
        </p:spPr>
        <p:txBody>
          <a:bodyPr/>
          <a:lstStyle/>
          <a:p>
            <a:r>
              <a:rPr lang="bg-BG"/>
              <a:t>Групи антибиотици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>
          <a:xfrm>
            <a:off x="755650" y="1557338"/>
            <a:ext cx="8229600" cy="4525962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bg-BG"/>
              <a:t> </a:t>
            </a:r>
            <a:r>
              <a:rPr lang="bg-BG" b="1" u="sng"/>
              <a:t>2/ Цефалоспорини</a:t>
            </a:r>
            <a:r>
              <a:rPr lang="bg-BG"/>
              <a:t>- полусинтетични с</a:t>
            </a:r>
          </a:p>
          <a:p>
            <a:pPr>
              <a:buFont typeface="Wingdings" pitchFamily="2" charset="2"/>
              <a:buNone/>
            </a:pPr>
            <a:r>
              <a:rPr lang="bg-BG"/>
              <a:t>     широк спектър в ІV групи:</a:t>
            </a:r>
          </a:p>
          <a:p>
            <a:pPr>
              <a:buFont typeface="Wingdings" pitchFamily="2" charset="2"/>
              <a:buNone/>
            </a:pPr>
            <a:r>
              <a:rPr lang="bg-BG" b="1"/>
              <a:t>І ред-</a:t>
            </a:r>
            <a:r>
              <a:rPr lang="bg-BG"/>
              <a:t> </a:t>
            </a:r>
            <a:r>
              <a:rPr lang="en-US"/>
              <a:t>Cephalexin, Cephalothin, Cefatrexil,</a:t>
            </a:r>
          </a:p>
          <a:p>
            <a:pPr>
              <a:buFont typeface="Wingdings" pitchFamily="2" charset="2"/>
              <a:buNone/>
            </a:pPr>
            <a:r>
              <a:rPr lang="en-US"/>
              <a:t>           Cefazollin- </a:t>
            </a:r>
            <a:r>
              <a:rPr lang="bg-BG"/>
              <a:t>не преминават КЛБ</a:t>
            </a:r>
          </a:p>
          <a:p>
            <a:pPr>
              <a:buFont typeface="Wingdings" pitchFamily="2" charset="2"/>
              <a:buNone/>
            </a:pPr>
            <a:r>
              <a:rPr lang="bg-BG" b="1"/>
              <a:t>ІІ ред-</a:t>
            </a:r>
            <a:r>
              <a:rPr lang="bg-BG"/>
              <a:t> </a:t>
            </a:r>
            <a:r>
              <a:rPr lang="en-US"/>
              <a:t>Cefamandol, Cefuroxime, </a:t>
            </a:r>
          </a:p>
          <a:p>
            <a:pPr>
              <a:buFont typeface="Wingdings" pitchFamily="2" charset="2"/>
              <a:buNone/>
            </a:pPr>
            <a:r>
              <a:rPr lang="en-US"/>
              <a:t>           Cefuroxime azetil(Zinnat)-</a:t>
            </a:r>
            <a:r>
              <a:rPr lang="bg-BG"/>
              <a:t>слаба</a:t>
            </a:r>
          </a:p>
          <a:p>
            <a:pPr>
              <a:buFont typeface="Wingdings" pitchFamily="2" charset="2"/>
              <a:buNone/>
            </a:pPr>
            <a:r>
              <a:rPr lang="bg-BG"/>
              <a:t>           проницаемост на КЛБ</a:t>
            </a:r>
          </a:p>
          <a:p>
            <a:pPr>
              <a:buFont typeface="Wingdings" pitchFamily="2" charset="2"/>
              <a:buNone/>
            </a:pPr>
            <a:endParaRPr lang="bg-BG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bg-BG"/>
              <a:t>Цефалоспорини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bg-BG" b="1"/>
              <a:t>ІІІ ред-</a:t>
            </a:r>
            <a:r>
              <a:rPr lang="bg-BG"/>
              <a:t> </a:t>
            </a:r>
            <a:r>
              <a:rPr lang="en-US"/>
              <a:t>Ceftriaxon, Cephtazidim, Cefotaxim,</a:t>
            </a:r>
          </a:p>
          <a:p>
            <a:pPr>
              <a:buFont typeface="Wingdings" pitchFamily="2" charset="2"/>
              <a:buNone/>
            </a:pPr>
            <a:r>
              <a:rPr lang="en-US"/>
              <a:t>            Cefoperason-</a:t>
            </a:r>
            <a:r>
              <a:rPr lang="bg-BG"/>
              <a:t>добри за Грам/-/, за</a:t>
            </a:r>
          </a:p>
          <a:p>
            <a:pPr>
              <a:buFont typeface="Wingdings" pitchFamily="2" charset="2"/>
              <a:buNone/>
            </a:pPr>
            <a:r>
              <a:rPr lang="bg-BG"/>
              <a:t>            беталактамазоустойчивите, добре</a:t>
            </a:r>
          </a:p>
          <a:p>
            <a:pPr>
              <a:buFont typeface="Wingdings" pitchFamily="2" charset="2"/>
              <a:buNone/>
            </a:pPr>
            <a:r>
              <a:rPr lang="bg-BG"/>
              <a:t>            преминават КЛБ. </a:t>
            </a:r>
            <a:r>
              <a:rPr lang="en-US"/>
              <a:t>Cephtazidim</a:t>
            </a:r>
            <a:r>
              <a:rPr lang="bg-BG"/>
              <a:t> е </a:t>
            </a:r>
          </a:p>
          <a:p>
            <a:pPr>
              <a:buFont typeface="Wingdings" pitchFamily="2" charset="2"/>
              <a:buNone/>
            </a:pPr>
            <a:r>
              <a:rPr lang="bg-BG"/>
              <a:t>            най-активен за </a:t>
            </a:r>
            <a:r>
              <a:rPr lang="en-US"/>
              <a:t>Pseudomonas</a:t>
            </a:r>
          </a:p>
          <a:p>
            <a:pPr>
              <a:buFont typeface="Wingdings" pitchFamily="2" charset="2"/>
              <a:buNone/>
            </a:pPr>
            <a:r>
              <a:rPr lang="bg-BG" b="1"/>
              <a:t>ІV ред-</a:t>
            </a:r>
            <a:r>
              <a:rPr lang="bg-BG"/>
              <a:t> </a:t>
            </a:r>
            <a:r>
              <a:rPr lang="en-US"/>
              <a:t>Maxipime</a:t>
            </a:r>
            <a:r>
              <a:rPr lang="bg-BG"/>
              <a:t> (цефипим), </a:t>
            </a:r>
            <a:r>
              <a:rPr lang="en-US"/>
              <a:t>Omnicef</a:t>
            </a:r>
          </a:p>
          <a:p>
            <a:pPr>
              <a:buFont typeface="Wingdings" pitchFamily="2" charset="2"/>
              <a:buNone/>
            </a:pPr>
            <a:r>
              <a:rPr lang="bg-BG"/>
              <a:t>             (цефдинир)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bg-BG"/>
              <a:t>Групи антибиотици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>
          <a:xfrm>
            <a:off x="395288" y="1628775"/>
            <a:ext cx="8748712" cy="4497388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bg-BG" b="1" u="sng"/>
              <a:t>    3/ Аминогликозиди-</a:t>
            </a:r>
          </a:p>
          <a:p>
            <a:pPr>
              <a:buFont typeface="Wingdings" pitchFamily="2" charset="2"/>
              <a:buNone/>
            </a:pPr>
            <a:r>
              <a:rPr lang="bg-BG"/>
              <a:t>    получени по естествен път с изкл.на Амикацин(полусинтетичен)</a:t>
            </a:r>
          </a:p>
          <a:p>
            <a:pPr>
              <a:buFont typeface="Wingdings" pitchFamily="2" charset="2"/>
              <a:buNone/>
            </a:pPr>
            <a:r>
              <a:rPr lang="bg-BG"/>
              <a:t>   Гентамицин – 2-5мг/кг т деца; до 180мг/24ч</a:t>
            </a:r>
          </a:p>
          <a:p>
            <a:pPr>
              <a:buFont typeface="Wingdings" pitchFamily="2" charset="2"/>
              <a:buNone/>
            </a:pPr>
            <a:r>
              <a:rPr lang="bg-BG"/>
              <a:t>                           възрастни</a:t>
            </a:r>
          </a:p>
          <a:p>
            <a:pPr>
              <a:buFont typeface="Wingdings" pitchFamily="2" charset="2"/>
              <a:buNone/>
            </a:pPr>
            <a:r>
              <a:rPr lang="bg-BG"/>
              <a:t>   Амикацин – 10-15мг/кг т деца и до 1,5г/24ч</a:t>
            </a:r>
          </a:p>
          <a:p>
            <a:pPr>
              <a:buFont typeface="Wingdings" pitchFamily="2" charset="2"/>
              <a:buNone/>
            </a:pPr>
            <a:r>
              <a:rPr lang="bg-BG"/>
              <a:t>                           възрастни</a:t>
            </a:r>
          </a:p>
          <a:p>
            <a:pPr>
              <a:buFont typeface="Wingdings" pitchFamily="2" charset="2"/>
              <a:buNone/>
            </a:pPr>
            <a:r>
              <a:rPr lang="bg-BG"/>
              <a:t>  Тобрамицин – 2-5мг/кг т деца и възрастни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bg-BG"/>
              <a:t>Групи антибиотици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bg-BG" b="1" u="sng"/>
              <a:t>4/ Тетрациклини-</a:t>
            </a:r>
            <a:r>
              <a:rPr lang="bg-BG"/>
              <a:t>полусинтетични и синтетични; бактериостатици; с/у рикетсии  хламидии, микоплазми; излъчване главно през жлъчката; основно перорално  приложение-</a:t>
            </a:r>
            <a:r>
              <a:rPr lang="en-US"/>
              <a:t>Doxycyclin, Vibramicin, Tetraolean</a:t>
            </a:r>
            <a:endParaRPr lang="bg-BG"/>
          </a:p>
          <a:p>
            <a:endParaRPr lang="bg-BG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bg-BG"/>
              <a:t>Групи антибиотици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 b="1" u="sng"/>
              <a:t>5</a:t>
            </a:r>
            <a:r>
              <a:rPr lang="bg-BG" b="1" u="sng"/>
              <a:t>/ Макролиди</a:t>
            </a:r>
            <a:r>
              <a:rPr lang="bg-BG"/>
              <a:t> – бактериостатици; към</a:t>
            </a:r>
          </a:p>
          <a:p>
            <a:pPr>
              <a:buFont typeface="Wingdings" pitchFamily="2" charset="2"/>
              <a:buNone/>
            </a:pPr>
            <a:r>
              <a:rPr lang="bg-BG"/>
              <a:t>    Грам/+/ стрептококи, пневмококи, силни</a:t>
            </a:r>
          </a:p>
          <a:p>
            <a:pPr>
              <a:buFont typeface="Wingdings" pitchFamily="2" charset="2"/>
              <a:buNone/>
            </a:pPr>
            <a:r>
              <a:rPr lang="bg-BG"/>
              <a:t>    за дифтерийни, легионели, микоплазми</a:t>
            </a:r>
          </a:p>
          <a:p>
            <a:pPr>
              <a:buFont typeface="Wingdings" pitchFamily="2" charset="2"/>
              <a:buNone/>
            </a:pPr>
            <a:r>
              <a:rPr lang="bg-BG"/>
              <a:t>    хламидии; алтернативни на пеницили-</a:t>
            </a:r>
          </a:p>
          <a:p>
            <a:pPr>
              <a:buFont typeface="Wingdings" pitchFamily="2" charset="2"/>
              <a:buNone/>
            </a:pPr>
            <a:r>
              <a:rPr lang="bg-BG"/>
              <a:t>    новите; за вътреклетъчни паразити</a:t>
            </a:r>
          </a:p>
          <a:p>
            <a:pPr>
              <a:buFont typeface="Wingdings" pitchFamily="2" charset="2"/>
              <a:buNone/>
            </a:pPr>
            <a:r>
              <a:rPr lang="bg-BG"/>
              <a:t>    </a:t>
            </a:r>
            <a:r>
              <a:rPr lang="en-US"/>
              <a:t>Erythromycin, Clarithromycin,Azatriel,</a:t>
            </a:r>
          </a:p>
          <a:p>
            <a:pPr>
              <a:buFont typeface="Wingdings" pitchFamily="2" charset="2"/>
              <a:buNone/>
            </a:pPr>
            <a:r>
              <a:rPr lang="en-US"/>
              <a:t>    Macropen</a:t>
            </a:r>
            <a:endParaRPr lang="bg-BG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bg-BG"/>
              <a:t>Групи антибиотици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bg-BG" b="1" u="sng"/>
              <a:t>6/ Хлорамфеникол</a:t>
            </a:r>
            <a:r>
              <a:rPr lang="bg-BG"/>
              <a:t> – широк спектър, особено към Грам /-/, висока плазмена</a:t>
            </a:r>
          </a:p>
          <a:p>
            <a:pPr>
              <a:buFont typeface="Wingdings" pitchFamily="2" charset="2"/>
              <a:buNone/>
            </a:pPr>
            <a:r>
              <a:rPr lang="bg-BG"/>
              <a:t>   и ликворна концентрация, изразено</a:t>
            </a:r>
          </a:p>
          <a:p>
            <a:pPr>
              <a:buFont typeface="Wingdings" pitchFamily="2" charset="2"/>
              <a:buNone/>
            </a:pPr>
            <a:r>
              <a:rPr lang="bg-BG"/>
              <a:t>   токсично действие</a:t>
            </a:r>
          </a:p>
          <a:p>
            <a:pPr>
              <a:buFont typeface="Wingdings" pitchFamily="2" charset="2"/>
              <a:buNone/>
            </a:pPr>
            <a:r>
              <a:rPr lang="bg-BG" b="1" u="sng"/>
              <a:t>7/ Ванкомицин</a:t>
            </a:r>
            <a:r>
              <a:rPr lang="bg-BG"/>
              <a:t> – нефро- и ототоксичен, но изразена активност към Грам /+/ и </a:t>
            </a:r>
          </a:p>
          <a:p>
            <a:pPr>
              <a:buFont typeface="Wingdings" pitchFamily="2" charset="2"/>
              <a:buNone/>
            </a:pPr>
            <a:r>
              <a:rPr lang="bg-BG"/>
              <a:t>   метилрезистентни стафилококи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bg-BG"/>
              <a:t>Групи антибиотици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bg-BG" b="1" u="sng"/>
              <a:t>8/ Линкозамини</a:t>
            </a:r>
            <a:r>
              <a:rPr lang="bg-BG"/>
              <a:t> – естествено получен</a:t>
            </a:r>
          </a:p>
          <a:p>
            <a:pPr>
              <a:buFont typeface="Wingdings" pitchFamily="2" charset="2"/>
              <a:buNone/>
            </a:pPr>
            <a:r>
              <a:rPr lang="bg-BG"/>
              <a:t>    </a:t>
            </a:r>
            <a:r>
              <a:rPr lang="en-US"/>
              <a:t>Lincomycin </a:t>
            </a:r>
            <a:r>
              <a:rPr lang="bg-BG"/>
              <a:t>и синтетичен</a:t>
            </a:r>
            <a:r>
              <a:rPr lang="en-US"/>
              <a:t> Clindamycin</a:t>
            </a:r>
            <a:r>
              <a:rPr lang="bg-BG"/>
              <a:t>;</a:t>
            </a:r>
          </a:p>
          <a:p>
            <a:pPr>
              <a:buFont typeface="Wingdings" pitchFamily="2" charset="2"/>
              <a:buNone/>
            </a:pPr>
            <a:r>
              <a:rPr lang="bg-BG"/>
              <a:t>    основно са бактериостатици, с висока</a:t>
            </a:r>
          </a:p>
          <a:p>
            <a:pPr>
              <a:buFont typeface="Wingdings" pitchFamily="2" charset="2"/>
              <a:buNone/>
            </a:pPr>
            <a:r>
              <a:rPr lang="bg-BG"/>
              <a:t>    концентрация в костната и мускулна </a:t>
            </a:r>
          </a:p>
          <a:p>
            <a:pPr>
              <a:buFont typeface="Wingdings" pitchFamily="2" charset="2"/>
              <a:buNone/>
            </a:pPr>
            <a:r>
              <a:rPr lang="bg-BG"/>
              <a:t>    тъкан; спектър- Грам /+/ анаероби</a:t>
            </a:r>
          </a:p>
          <a:p>
            <a:pPr>
              <a:buFont typeface="Wingdings" pitchFamily="2" charset="2"/>
              <a:buNone/>
            </a:pPr>
            <a:r>
              <a:rPr lang="bg-BG"/>
              <a:t>    Линезолид (</a:t>
            </a:r>
            <a:r>
              <a:rPr lang="en-US"/>
              <a:t>Zivoxid</a:t>
            </a:r>
            <a:r>
              <a:rPr lang="bg-BG"/>
              <a:t>)- анти стрепто-ста-</a:t>
            </a:r>
          </a:p>
          <a:p>
            <a:pPr>
              <a:buFont typeface="Wingdings" pitchFamily="2" charset="2"/>
              <a:buNone/>
            </a:pPr>
            <a:r>
              <a:rPr lang="bg-BG"/>
              <a:t>    филококово действие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bg-BG"/>
              <a:t>Групи антибиотици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bg-BG" b="1" u="sng"/>
              <a:t>Полимиксини</a:t>
            </a:r>
            <a:r>
              <a:rPr lang="bg-BG"/>
              <a:t>- получени от бактериални култури, бактерицидно действие;</a:t>
            </a:r>
          </a:p>
          <a:p>
            <a:pPr>
              <a:buFont typeface="Wingdings" pitchFamily="2" charset="2"/>
              <a:buNone/>
            </a:pPr>
            <a:r>
              <a:rPr lang="bg-BG"/>
              <a:t>   ефективни с/у </a:t>
            </a:r>
            <a:r>
              <a:rPr lang="en-US"/>
              <a:t>G</a:t>
            </a:r>
            <a:r>
              <a:rPr lang="bg-BG"/>
              <a:t>/-/, не се резорбират в</a:t>
            </a:r>
          </a:p>
          <a:p>
            <a:pPr>
              <a:buFont typeface="Wingdings" pitchFamily="2" charset="2"/>
              <a:buNone/>
            </a:pPr>
            <a:r>
              <a:rPr lang="bg-BG"/>
              <a:t>   стомашно-чревния тракт.</a:t>
            </a:r>
          </a:p>
          <a:p>
            <a:pPr>
              <a:buFont typeface="Wingdings" pitchFamily="2" charset="2"/>
              <a:buNone/>
            </a:pPr>
            <a:r>
              <a:rPr lang="bg-BG"/>
              <a:t>   Представители: Колимицин,</a:t>
            </a:r>
          </a:p>
          <a:p>
            <a:pPr>
              <a:buFont typeface="Wingdings" pitchFamily="2" charset="2"/>
              <a:buNone/>
            </a:pPr>
            <a:r>
              <a:rPr lang="bg-BG"/>
              <a:t>                               Полимиксин М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bg-BG"/>
              <a:t>Групи антибиотици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bg-BG" b="1" u="sng"/>
              <a:t>Антимикотични антибиотици</a:t>
            </a:r>
          </a:p>
          <a:p>
            <a:pPr>
              <a:buFont typeface="Wingdings" pitchFamily="2" charset="2"/>
              <a:buNone/>
            </a:pPr>
            <a:r>
              <a:rPr lang="bg-BG"/>
              <a:t>   Нистатин</a:t>
            </a:r>
          </a:p>
          <a:p>
            <a:pPr>
              <a:buFont typeface="Wingdings" pitchFamily="2" charset="2"/>
              <a:buNone/>
            </a:pPr>
            <a:r>
              <a:rPr lang="bg-BG"/>
              <a:t>   Амфотерицин В</a:t>
            </a:r>
          </a:p>
          <a:p>
            <a:pPr>
              <a:buFont typeface="Wingdings" pitchFamily="2" charset="2"/>
              <a:buNone/>
            </a:pPr>
            <a:r>
              <a:rPr lang="bg-BG"/>
              <a:t>   Гризеофулвин</a:t>
            </a:r>
            <a:endParaRPr lang="bg-BG" b="1" u="sng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bg-BG"/>
              <a:t>Химиотерапевтици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bg-BG"/>
              <a:t>Това са синтетични антимикробни сред-</a:t>
            </a:r>
          </a:p>
          <a:p>
            <a:pPr>
              <a:buFont typeface="Wingdings" pitchFamily="2" charset="2"/>
              <a:buNone/>
            </a:pPr>
            <a:r>
              <a:rPr lang="bg-BG"/>
              <a:t>ства с бактерицидни или бактериостатич-</a:t>
            </a:r>
          </a:p>
          <a:p>
            <a:pPr>
              <a:buFont typeface="Wingdings" pitchFamily="2" charset="2"/>
              <a:buNone/>
            </a:pPr>
            <a:r>
              <a:rPr lang="bg-BG"/>
              <a:t>ни свойства.</a:t>
            </a:r>
          </a:p>
          <a:p>
            <a:pPr>
              <a:buFont typeface="Wingdings" pitchFamily="2" charset="2"/>
              <a:buNone/>
            </a:pPr>
            <a:r>
              <a:rPr lang="bg-BG"/>
              <a:t>Биват:</a:t>
            </a:r>
          </a:p>
          <a:p>
            <a:pPr>
              <a:buFont typeface="Wingdings" pitchFamily="2" charset="2"/>
              <a:buNone/>
            </a:pPr>
            <a:r>
              <a:rPr lang="bg-BG"/>
              <a:t>1/ Сулфонамиди</a:t>
            </a:r>
          </a:p>
          <a:p>
            <a:pPr>
              <a:buFont typeface="Wingdings" pitchFamily="2" charset="2"/>
              <a:buNone/>
            </a:pPr>
            <a:r>
              <a:rPr lang="bg-BG"/>
              <a:t>2/ Метронидазол</a:t>
            </a:r>
          </a:p>
          <a:p>
            <a:pPr>
              <a:buFont typeface="Wingdings" pitchFamily="2" charset="2"/>
              <a:buNone/>
            </a:pPr>
            <a:r>
              <a:rPr lang="bg-BG"/>
              <a:t>3/ Нитрофуранови</a:t>
            </a:r>
          </a:p>
          <a:p>
            <a:pPr>
              <a:buFont typeface="Wingdings" pitchFamily="2" charset="2"/>
              <a:buNone/>
            </a:pPr>
            <a:r>
              <a:rPr lang="bg-BG"/>
              <a:t>4/ Хинолони</a:t>
            </a:r>
          </a:p>
          <a:p>
            <a:pPr>
              <a:buFont typeface="Wingdings" pitchFamily="2" charset="2"/>
              <a:buNone/>
            </a:pPr>
            <a:endParaRPr lang="bg-BG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bg-BG"/>
              <a:t>ПРИНЦИПИ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bg-BG"/>
              <a:t>ИЗОЛАЦИЯ</a:t>
            </a:r>
          </a:p>
          <a:p>
            <a:r>
              <a:rPr lang="bg-BG"/>
              <a:t>ОБЩИ ГРИЖИ</a:t>
            </a:r>
          </a:p>
          <a:p>
            <a:r>
              <a:rPr lang="bg-BG"/>
              <a:t>ДИЕТОЛЕЧЕНИЕ</a:t>
            </a:r>
          </a:p>
          <a:p>
            <a:r>
              <a:rPr lang="bg-BG"/>
              <a:t>МЕДИКАМЕНТОЗНО ЛЕЧЕНИЕ</a:t>
            </a:r>
          </a:p>
          <a:p>
            <a:pPr>
              <a:buFont typeface="Wingdings" pitchFamily="2" charset="2"/>
              <a:buNone/>
            </a:pPr>
            <a:r>
              <a:rPr lang="bg-BG"/>
              <a:t>   </a:t>
            </a:r>
            <a:r>
              <a:rPr lang="bg-BG">
                <a:cs typeface="Arial" charset="0"/>
              </a:rPr>
              <a:t>◙ ЕТИОЛОГИЧНО</a:t>
            </a:r>
          </a:p>
          <a:p>
            <a:pPr>
              <a:buFont typeface="Wingdings" pitchFamily="2" charset="2"/>
              <a:buNone/>
            </a:pPr>
            <a:r>
              <a:rPr lang="bg-BG">
                <a:cs typeface="Arial" charset="0"/>
              </a:rPr>
              <a:t> </a:t>
            </a:r>
            <a:r>
              <a:rPr lang="en-US">
                <a:cs typeface="Arial" charset="0"/>
              </a:rPr>
              <a:t>  </a:t>
            </a:r>
            <a:r>
              <a:rPr lang="bg-BG">
                <a:cs typeface="Arial" charset="0"/>
              </a:rPr>
              <a:t>◙</a:t>
            </a:r>
            <a:r>
              <a:rPr lang="en-US">
                <a:cs typeface="Arial" charset="0"/>
              </a:rPr>
              <a:t> </a:t>
            </a:r>
            <a:r>
              <a:rPr lang="bg-BG">
                <a:cs typeface="Arial" charset="0"/>
              </a:rPr>
              <a:t>ПАТОГЕНЕТИЧНО</a:t>
            </a:r>
          </a:p>
          <a:p>
            <a:pPr>
              <a:buFont typeface="Wingdings" pitchFamily="2" charset="2"/>
              <a:buNone/>
            </a:pPr>
            <a:r>
              <a:rPr lang="bg-BG">
                <a:cs typeface="Arial" charset="0"/>
              </a:rPr>
              <a:t>   ◙ СИМПТОМАТИЧНО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bg-BG"/>
              <a:t>Сулфонамиди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bg-BG"/>
              <a:t>Аналози на парааминобензоената к-на</a:t>
            </a:r>
          </a:p>
          <a:p>
            <a:r>
              <a:rPr lang="bg-BG"/>
              <a:t>Предимно бактериостатици</a:t>
            </a:r>
          </a:p>
          <a:p>
            <a:r>
              <a:rPr lang="bg-BG"/>
              <a:t>Сравнително широк спектър: Грам/-/ -</a:t>
            </a:r>
          </a:p>
          <a:p>
            <a:pPr>
              <a:buFont typeface="Wingdings" pitchFamily="2" charset="2"/>
              <a:buNone/>
            </a:pPr>
            <a:r>
              <a:rPr lang="bg-BG"/>
              <a:t>   менингококи, хемофилус, коли, шигели,</a:t>
            </a:r>
          </a:p>
          <a:p>
            <a:pPr>
              <a:buFont typeface="Wingdings" pitchFamily="2" charset="2"/>
              <a:buNone/>
            </a:pPr>
            <a:r>
              <a:rPr lang="bg-BG"/>
              <a:t>   клебсиели, холерни вибриони, бруцели</a:t>
            </a:r>
          </a:p>
          <a:p>
            <a:pPr>
              <a:buFont typeface="Wingdings" pitchFamily="2" charset="2"/>
              <a:buNone/>
            </a:pPr>
            <a:r>
              <a:rPr lang="bg-BG"/>
              <a:t>   и Грам/+/ - пневмококи, хемолитични </a:t>
            </a:r>
          </a:p>
          <a:p>
            <a:pPr>
              <a:buFont typeface="Wingdings" pitchFamily="2" charset="2"/>
              <a:buNone/>
            </a:pPr>
            <a:r>
              <a:rPr lang="bg-BG"/>
              <a:t>   стрептококи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bg-BG"/>
              <a:t>Сулфонамиди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484313"/>
            <a:ext cx="8435975" cy="4641850"/>
          </a:xfrm>
        </p:spPr>
        <p:txBody>
          <a:bodyPr/>
          <a:lstStyle/>
          <a:p>
            <a:r>
              <a:rPr lang="bg-BG"/>
              <a:t>При комбинация с триметоприм – бакте-</a:t>
            </a:r>
          </a:p>
          <a:p>
            <a:pPr>
              <a:buFont typeface="Wingdings" pitchFamily="2" charset="2"/>
              <a:buNone/>
            </a:pPr>
            <a:r>
              <a:rPr lang="bg-BG"/>
              <a:t>   рицидно действие – протеус</a:t>
            </a:r>
          </a:p>
          <a:p>
            <a:r>
              <a:rPr lang="bg-BG"/>
              <a:t>Добра резорбция от чревната лигавица</a:t>
            </a:r>
          </a:p>
          <a:p>
            <a:r>
              <a:rPr lang="bg-BG"/>
              <a:t>Добро свързване с плазмените протеини</a:t>
            </a:r>
          </a:p>
          <a:p>
            <a:r>
              <a:rPr lang="bg-BG"/>
              <a:t>Различно проникване през КЛБ за раз-</a:t>
            </a:r>
          </a:p>
          <a:p>
            <a:pPr>
              <a:buFont typeface="Wingdings" pitchFamily="2" charset="2"/>
              <a:buNone/>
            </a:pPr>
            <a:r>
              <a:rPr lang="bg-BG"/>
              <a:t>   личните препарати</a:t>
            </a:r>
          </a:p>
          <a:p>
            <a:r>
              <a:rPr lang="bg-BG"/>
              <a:t>Излъчване през бъбреците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bg-BG"/>
              <a:t>Сулфонамиди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bg-BG"/>
              <a:t>Странични действия:</a:t>
            </a:r>
          </a:p>
          <a:p>
            <a:pPr>
              <a:buFont typeface="Wingdings" pitchFamily="2" charset="2"/>
              <a:buNone/>
            </a:pPr>
            <a:r>
              <a:rPr lang="bg-BG"/>
              <a:t>   - стомашно-чревни</a:t>
            </a:r>
          </a:p>
          <a:p>
            <a:pPr>
              <a:buFont typeface="Wingdings" pitchFamily="2" charset="2"/>
              <a:buNone/>
            </a:pPr>
            <a:r>
              <a:rPr lang="bg-BG"/>
              <a:t>   - хемолитична анемия</a:t>
            </a:r>
          </a:p>
          <a:p>
            <a:pPr>
              <a:buFont typeface="Wingdings" pitchFamily="2" charset="2"/>
              <a:buNone/>
            </a:pPr>
            <a:r>
              <a:rPr lang="bg-BG"/>
              <a:t>   - алергични р-ции( Лайел)</a:t>
            </a:r>
          </a:p>
          <a:p>
            <a:pPr>
              <a:buFont typeface="Wingdings" pitchFamily="2" charset="2"/>
              <a:buNone/>
            </a:pPr>
            <a:r>
              <a:rPr lang="bg-BG"/>
              <a:t>   - миелотоксичност</a:t>
            </a:r>
          </a:p>
          <a:p>
            <a:pPr>
              <a:buFont typeface="Wingdings" pitchFamily="2" charset="2"/>
              <a:buNone/>
            </a:pPr>
            <a:r>
              <a:rPr lang="bg-BG"/>
              <a:t>   - хепатотоксичност</a:t>
            </a:r>
          </a:p>
          <a:p>
            <a:pPr>
              <a:buFont typeface="Wingdings" pitchFamily="2" charset="2"/>
              <a:buNone/>
            </a:pPr>
            <a:r>
              <a:rPr lang="bg-BG"/>
              <a:t>   - нефротоксичност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bg-BG"/>
              <a:t>Сулфонамиди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484313"/>
            <a:ext cx="8435975" cy="4641850"/>
          </a:xfrm>
        </p:spPr>
        <p:txBody>
          <a:bodyPr/>
          <a:lstStyle/>
          <a:p>
            <a:r>
              <a:rPr lang="bg-BG"/>
              <a:t>Представители:</a:t>
            </a:r>
          </a:p>
          <a:p>
            <a:pPr>
              <a:buFont typeface="Wingdings" pitchFamily="2" charset="2"/>
              <a:buNone/>
            </a:pPr>
            <a:r>
              <a:rPr lang="bg-BG"/>
              <a:t>   1/ бързорезорбиращи се – Норсулфазол</a:t>
            </a:r>
          </a:p>
          <a:p>
            <a:pPr>
              <a:buFont typeface="Wingdings" pitchFamily="2" charset="2"/>
              <a:buNone/>
            </a:pPr>
            <a:r>
              <a:rPr lang="bg-BG"/>
              <a:t>       Сулфатиацол</a:t>
            </a:r>
          </a:p>
          <a:p>
            <a:pPr>
              <a:buFont typeface="Wingdings" pitchFamily="2" charset="2"/>
              <a:buNone/>
            </a:pPr>
            <a:r>
              <a:rPr lang="bg-BG"/>
              <a:t>   2/ слаборезорбиращи се – Сулфагвани-</a:t>
            </a:r>
          </a:p>
          <a:p>
            <a:pPr>
              <a:buFont typeface="Wingdings" pitchFamily="2" charset="2"/>
              <a:buNone/>
            </a:pPr>
            <a:r>
              <a:rPr lang="bg-BG"/>
              <a:t>       дин</a:t>
            </a:r>
          </a:p>
          <a:p>
            <a:pPr>
              <a:buFont typeface="Wingdings" pitchFamily="2" charset="2"/>
              <a:buNone/>
            </a:pPr>
            <a:r>
              <a:rPr lang="bg-BG"/>
              <a:t>   3/ депопрепарати  - Депо-сулфамид</a:t>
            </a:r>
          </a:p>
          <a:p>
            <a:pPr>
              <a:buFont typeface="Wingdings" pitchFamily="2" charset="2"/>
              <a:buNone/>
            </a:pPr>
            <a:r>
              <a:rPr lang="bg-BG"/>
              <a:t>   4/ комбинирани – Сулфаметоксазол, Са-</a:t>
            </a:r>
          </a:p>
          <a:p>
            <a:pPr>
              <a:buFont typeface="Wingdings" pitchFamily="2" charset="2"/>
              <a:buNone/>
            </a:pPr>
            <a:r>
              <a:rPr lang="bg-BG"/>
              <a:t>       лазопирин (сулфапиридин+салицилова к-на)</a:t>
            </a:r>
          </a:p>
          <a:p>
            <a:pPr>
              <a:buFont typeface="Wingdings" pitchFamily="2" charset="2"/>
              <a:buNone/>
            </a:pPr>
            <a:r>
              <a:rPr lang="bg-BG"/>
              <a:t>   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bg-BG"/>
              <a:t>Метронидазол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ctr">
              <a:buFont typeface="Wingdings" pitchFamily="2" charset="2"/>
              <a:buNone/>
            </a:pPr>
            <a:r>
              <a:rPr lang="bg-BG"/>
              <a:t>/Флажил, Трихомонацид/</a:t>
            </a:r>
          </a:p>
          <a:p>
            <a:pPr>
              <a:buFont typeface="Wingdings" pitchFamily="2" charset="2"/>
              <a:buNone/>
            </a:pPr>
            <a:r>
              <a:rPr lang="bg-BG"/>
              <a:t>С висока активност спрямо анаероби,</a:t>
            </a:r>
          </a:p>
          <a:p>
            <a:pPr>
              <a:buFont typeface="Wingdings" pitchFamily="2" charset="2"/>
              <a:buNone/>
            </a:pPr>
            <a:r>
              <a:rPr lang="bg-BG"/>
              <a:t>амеби, ламблии, трихомонаси, бактерии;</a:t>
            </a:r>
          </a:p>
          <a:p>
            <a:pPr>
              <a:buFont typeface="Wingdings" pitchFamily="2" charset="2"/>
              <a:buNone/>
            </a:pPr>
            <a:r>
              <a:rPr lang="bg-BG"/>
              <a:t>С бактерицидно действие;</a:t>
            </a:r>
          </a:p>
          <a:p>
            <a:pPr>
              <a:buFont typeface="Wingdings" pitchFamily="2" charset="2"/>
              <a:buNone/>
            </a:pPr>
            <a:r>
              <a:rPr lang="bg-BG"/>
              <a:t>С добра резорбция в чревен тракт;</a:t>
            </a:r>
          </a:p>
          <a:p>
            <a:pPr>
              <a:buFont typeface="Wingdings" pitchFamily="2" charset="2"/>
              <a:buNone/>
            </a:pPr>
            <a:r>
              <a:rPr lang="bg-BG"/>
              <a:t>С добра тъканна концентрация;</a:t>
            </a:r>
          </a:p>
          <a:p>
            <a:pPr>
              <a:buFont typeface="Wingdings" pitchFamily="2" charset="2"/>
              <a:buNone/>
            </a:pPr>
            <a:r>
              <a:rPr lang="bg-BG"/>
              <a:t>С добро проникване през КЛБ;</a:t>
            </a:r>
          </a:p>
          <a:p>
            <a:pPr>
              <a:buFont typeface="Wingdings" pitchFamily="2" charset="2"/>
              <a:buNone/>
            </a:pPr>
            <a:r>
              <a:rPr lang="bg-BG"/>
              <a:t>Тератогенно д-вие в І триместър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bg-BG"/>
              <a:t>Нитрофуранови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557338"/>
            <a:ext cx="8435975" cy="4568825"/>
          </a:xfrm>
        </p:spPr>
        <p:txBody>
          <a:bodyPr/>
          <a:lstStyle/>
          <a:p>
            <a:r>
              <a:rPr lang="bg-BG"/>
              <a:t>Синтетични производни на 5-нитро-</a:t>
            </a:r>
          </a:p>
          <a:p>
            <a:pPr>
              <a:buFont typeface="Wingdings" pitchFamily="2" charset="2"/>
              <a:buNone/>
            </a:pPr>
            <a:r>
              <a:rPr lang="bg-BG"/>
              <a:t>   фуралдехид</a:t>
            </a:r>
          </a:p>
          <a:p>
            <a:r>
              <a:rPr lang="bg-BG"/>
              <a:t>Спектър – Грам /+/ и /-/ бактерии, хлами-</a:t>
            </a:r>
          </a:p>
          <a:p>
            <a:pPr>
              <a:buFont typeface="Wingdings" pitchFamily="2" charset="2"/>
              <a:buNone/>
            </a:pPr>
            <a:r>
              <a:rPr lang="bg-BG"/>
              <a:t>   дии и паразити</a:t>
            </a:r>
          </a:p>
          <a:p>
            <a:r>
              <a:rPr lang="bg-BG"/>
              <a:t>Представители: 1/ Орафуран-уроинф.</a:t>
            </a:r>
          </a:p>
          <a:p>
            <a:pPr>
              <a:buFont typeface="Wingdings" pitchFamily="2" charset="2"/>
              <a:buNone/>
            </a:pPr>
            <a:r>
              <a:rPr lang="bg-BG"/>
              <a:t>   2/ фуразолидин – чревни; 3/ Фурацилин-</a:t>
            </a:r>
          </a:p>
          <a:p>
            <a:pPr>
              <a:buFont typeface="Wingdings" pitchFamily="2" charset="2"/>
              <a:buNone/>
            </a:pPr>
            <a:r>
              <a:rPr lang="bg-BG"/>
              <a:t>   локални препарати за ухо и нос – Рино-</a:t>
            </a:r>
          </a:p>
          <a:p>
            <a:pPr>
              <a:buFont typeface="Wingdings" pitchFamily="2" charset="2"/>
              <a:buNone/>
            </a:pPr>
            <a:r>
              <a:rPr lang="bg-BG"/>
              <a:t>   фурацин, Фуроталгин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bg-BG"/>
              <a:t>Оксихинолони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idx="1"/>
          </p:nvPr>
        </p:nvSpPr>
        <p:spPr>
          <a:xfrm>
            <a:off x="611188" y="1628775"/>
            <a:ext cx="8229600" cy="4525963"/>
          </a:xfrm>
        </p:spPr>
        <p:txBody>
          <a:bodyPr/>
          <a:lstStyle/>
          <a:p>
            <a:r>
              <a:rPr lang="bg-BG"/>
              <a:t>Активни за бактерии, протозои и гъби</a:t>
            </a:r>
          </a:p>
          <a:p>
            <a:r>
              <a:rPr lang="bg-BG"/>
              <a:t>Представители:</a:t>
            </a:r>
          </a:p>
          <a:p>
            <a:pPr>
              <a:buFont typeface="Wingdings" pitchFamily="2" charset="2"/>
              <a:buNone/>
            </a:pPr>
            <a:r>
              <a:rPr lang="bg-BG"/>
              <a:t>   1/ Дизентерол</a:t>
            </a:r>
          </a:p>
          <a:p>
            <a:pPr>
              <a:buFont typeface="Wingdings" pitchFamily="2" charset="2"/>
              <a:buNone/>
            </a:pPr>
            <a:r>
              <a:rPr lang="bg-BG"/>
              <a:t>   2/ 5-нитрокс</a:t>
            </a:r>
          </a:p>
          <a:p>
            <a:pPr>
              <a:buFont typeface="Wingdings" pitchFamily="2" charset="2"/>
              <a:buNone/>
            </a:pPr>
            <a:r>
              <a:rPr lang="bg-BG"/>
              <a:t>   3/ Интерикс</a:t>
            </a:r>
          </a:p>
          <a:p>
            <a:pPr>
              <a:buFont typeface="Wingdings" pitchFamily="2" charset="2"/>
              <a:buNone/>
            </a:pPr>
            <a:r>
              <a:rPr lang="bg-BG"/>
              <a:t>   4/ Хлорквиналдол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bg-BG"/>
              <a:t>4 - хинолони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bg-BG"/>
              <a:t>І поколение- налидиксова киселина</a:t>
            </a:r>
          </a:p>
          <a:p>
            <a:pPr>
              <a:buFont typeface="Wingdings" pitchFamily="2" charset="2"/>
              <a:buNone/>
            </a:pPr>
            <a:r>
              <a:rPr lang="bg-BG"/>
              <a:t>ІІ поколение-Грамурин, Палин</a:t>
            </a:r>
          </a:p>
          <a:p>
            <a:pPr>
              <a:buFont typeface="Wingdings" pitchFamily="2" charset="2"/>
              <a:buNone/>
            </a:pPr>
            <a:r>
              <a:rPr lang="bg-BG"/>
              <a:t>ІІІ поколение- Ципрофлоксацин, Офлокса</a:t>
            </a:r>
          </a:p>
          <a:p>
            <a:pPr>
              <a:buFont typeface="Wingdings" pitchFamily="2" charset="2"/>
              <a:buNone/>
            </a:pPr>
            <a:r>
              <a:rPr lang="bg-BG"/>
              <a:t>    цин, Пефлоксацин(Абактал), Левофлок</a:t>
            </a:r>
          </a:p>
          <a:p>
            <a:pPr>
              <a:buFont typeface="Wingdings" pitchFamily="2" charset="2"/>
              <a:buNone/>
            </a:pPr>
            <a:r>
              <a:rPr lang="bg-BG"/>
              <a:t>    сацин(Таваник), Моксифлоксацин(Аве-</a:t>
            </a:r>
          </a:p>
          <a:p>
            <a:pPr>
              <a:buFont typeface="Wingdings" pitchFamily="2" charset="2"/>
              <a:buNone/>
            </a:pPr>
            <a:r>
              <a:rPr lang="bg-BG"/>
              <a:t>    локс), Норфлоксацин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bg-BG" sz="3800"/>
              <a:t>Антимикотични химиотерапевтици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idx="1"/>
          </p:nvPr>
        </p:nvSpPr>
        <p:spPr>
          <a:xfrm>
            <a:off x="1060450" y="1916113"/>
            <a:ext cx="7626350" cy="4214812"/>
          </a:xfrm>
        </p:spPr>
        <p:txBody>
          <a:bodyPr/>
          <a:lstStyle/>
          <a:p>
            <a:r>
              <a:rPr lang="bg-BG"/>
              <a:t>Кетоконазол(Низорал)</a:t>
            </a:r>
          </a:p>
          <a:p>
            <a:r>
              <a:rPr lang="bg-BG"/>
              <a:t>Флуконазол(Фунголон, Дифлукан)</a:t>
            </a:r>
          </a:p>
          <a:p>
            <a:r>
              <a:rPr lang="bg-BG"/>
              <a:t>Флуцитозин(Анкотил)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bg-BG"/>
              <a:t>Антивирусни химиотерапевтици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idx="1"/>
          </p:nvPr>
        </p:nvSpPr>
        <p:spPr>
          <a:xfrm>
            <a:off x="1196975" y="1627188"/>
            <a:ext cx="7489825" cy="4503737"/>
          </a:xfrm>
        </p:spPr>
        <p:txBody>
          <a:bodyPr/>
          <a:lstStyle/>
          <a:p>
            <a:r>
              <a:rPr lang="bg-BG"/>
              <a:t>Амантадин, Ремантадин</a:t>
            </a:r>
          </a:p>
          <a:p>
            <a:r>
              <a:rPr lang="bg-BG"/>
              <a:t>Оселтамавир(Тамифлу)</a:t>
            </a:r>
          </a:p>
          <a:p>
            <a:r>
              <a:rPr lang="bg-BG"/>
              <a:t>Занамивир(Реленца)</a:t>
            </a:r>
          </a:p>
          <a:p>
            <a:r>
              <a:rPr lang="bg-BG"/>
              <a:t>Ацикловир(Зовиракс)</a:t>
            </a:r>
          </a:p>
          <a:p>
            <a:r>
              <a:rPr lang="bg-BG"/>
              <a:t>Ганцикловир</a:t>
            </a:r>
          </a:p>
          <a:p>
            <a:r>
              <a:rPr lang="bg-BG"/>
              <a:t>Ламивудин</a:t>
            </a:r>
          </a:p>
          <a:p>
            <a:r>
              <a:rPr lang="bg-BG"/>
              <a:t>Рибавирин</a:t>
            </a:r>
          </a:p>
          <a:p>
            <a:r>
              <a:rPr lang="bg-BG"/>
              <a:t>Зидовудин</a:t>
            </a:r>
          </a:p>
          <a:p>
            <a:endParaRPr lang="bg-BG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bg-BG"/>
              <a:t>ЕТИОЛОГИЧНО ЛЕЧЕНИЕ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1116013" y="1557338"/>
            <a:ext cx="7508875" cy="5029200"/>
          </a:xfrm>
        </p:spPr>
        <p:txBody>
          <a:bodyPr/>
          <a:lstStyle/>
          <a:p>
            <a:pPr marL="609600" indent="-609600">
              <a:buFont typeface="Wingdings" pitchFamily="2" charset="2"/>
              <a:buNone/>
            </a:pPr>
            <a:r>
              <a:rPr lang="bg-BG"/>
              <a:t>Принципи:</a:t>
            </a:r>
          </a:p>
          <a:p>
            <a:pPr marL="609600" indent="-609600">
              <a:buFontTx/>
              <a:buAutoNum type="arabicPeriod"/>
            </a:pPr>
            <a:r>
              <a:rPr lang="bg-BG"/>
              <a:t>Бактерицидно</a:t>
            </a:r>
          </a:p>
          <a:p>
            <a:pPr marL="609600" indent="-609600">
              <a:buFontTx/>
              <a:buAutoNum type="arabicPeriod"/>
            </a:pPr>
            <a:r>
              <a:rPr lang="bg-BG"/>
              <a:t>Бактериостатично</a:t>
            </a:r>
          </a:p>
          <a:p>
            <a:pPr marL="609600" indent="-609600">
              <a:buFontTx/>
              <a:buAutoNum type="arabicPeriod"/>
            </a:pPr>
            <a:r>
              <a:rPr lang="bg-BG"/>
              <a:t>Антивирусно</a:t>
            </a:r>
          </a:p>
          <a:p>
            <a:pPr marL="609600" indent="-609600">
              <a:buFontTx/>
              <a:buAutoNum type="arabicPeriod"/>
            </a:pPr>
            <a:r>
              <a:rPr lang="bg-BG"/>
              <a:t>Имунотерапия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bg-BG"/>
              <a:t>ИМУНОТЕРАПИЯ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557338"/>
            <a:ext cx="8435975" cy="4568825"/>
          </a:xfrm>
        </p:spPr>
        <p:txBody>
          <a:bodyPr/>
          <a:lstStyle/>
          <a:p>
            <a:r>
              <a:rPr lang="bg-BG"/>
              <a:t>Серотерапия –видове серуми, показания</a:t>
            </a:r>
          </a:p>
          <a:p>
            <a:pPr>
              <a:buFont typeface="Wingdings" pitchFamily="2" charset="2"/>
              <a:buNone/>
            </a:pPr>
            <a:r>
              <a:rPr lang="bg-BG"/>
              <a:t>   изпитване на чувствителност, десенсиби</a:t>
            </a:r>
          </a:p>
          <a:p>
            <a:pPr>
              <a:buFont typeface="Wingdings" pitchFamily="2" charset="2"/>
              <a:buNone/>
            </a:pPr>
            <a:r>
              <a:rPr lang="bg-BG"/>
              <a:t>   лизация; серумен шок; серумна болест</a:t>
            </a:r>
          </a:p>
          <a:p>
            <a:r>
              <a:rPr lang="bg-BG"/>
              <a:t>Имуномодулатори – интерферони, Брон-</a:t>
            </a:r>
          </a:p>
          <a:p>
            <a:pPr>
              <a:buFont typeface="Wingdings" pitchFamily="2" charset="2"/>
              <a:buNone/>
            </a:pPr>
            <a:r>
              <a:rPr lang="bg-BG"/>
              <a:t>   ховаксом, Респивакс, Изопринозин, Лева</a:t>
            </a:r>
          </a:p>
          <a:p>
            <a:pPr>
              <a:buFont typeface="Wingdings" pitchFamily="2" charset="2"/>
              <a:buNone/>
            </a:pPr>
            <a:r>
              <a:rPr lang="bg-BG"/>
              <a:t>   мизол</a:t>
            </a:r>
          </a:p>
          <a:p>
            <a:pPr>
              <a:buFont typeface="Wingdings" pitchFamily="2" charset="2"/>
              <a:buNone/>
            </a:pPr>
            <a:r>
              <a:rPr lang="bg-BG">
                <a:cs typeface="Arial" charset="0"/>
              </a:rPr>
              <a:t>•  Имуноглобулини</a:t>
            </a:r>
          </a:p>
          <a:p>
            <a:pPr>
              <a:buFont typeface="Wingdings" pitchFamily="2" charset="2"/>
              <a:buNone/>
            </a:pPr>
            <a:r>
              <a:rPr lang="bg-BG">
                <a:cs typeface="Arial" charset="0"/>
              </a:rPr>
              <a:t>•  Ваксини и анатоксини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bg-BG"/>
              <a:t>Антибиотично лечение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>
          <a:xfrm>
            <a:off x="827088" y="1557338"/>
            <a:ext cx="7859712" cy="4568825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bg-BG"/>
              <a:t>Принципи:</a:t>
            </a:r>
          </a:p>
          <a:p>
            <a:pPr>
              <a:buFontTx/>
              <a:buChar char="-"/>
            </a:pPr>
            <a:r>
              <a:rPr lang="bg-BG"/>
              <a:t>Показания</a:t>
            </a:r>
          </a:p>
          <a:p>
            <a:pPr>
              <a:buFontTx/>
              <a:buChar char="-"/>
            </a:pPr>
            <a:r>
              <a:rPr lang="bg-BG"/>
              <a:t>Антибиограма</a:t>
            </a:r>
          </a:p>
          <a:p>
            <a:pPr>
              <a:buFontTx/>
              <a:buChar char="-"/>
            </a:pPr>
            <a:r>
              <a:rPr lang="bg-BG"/>
              <a:t>Емпирична терапия</a:t>
            </a:r>
          </a:p>
          <a:p>
            <a:pPr>
              <a:buFontTx/>
              <a:buChar char="-"/>
            </a:pPr>
            <a:r>
              <a:rPr lang="bg-BG"/>
              <a:t>Дозировка</a:t>
            </a:r>
          </a:p>
          <a:p>
            <a:pPr>
              <a:buFontTx/>
              <a:buChar char="-"/>
            </a:pPr>
            <a:r>
              <a:rPr lang="bg-BG"/>
              <a:t>Продължителност</a:t>
            </a:r>
          </a:p>
          <a:p>
            <a:pPr>
              <a:buFontTx/>
              <a:buChar char="-"/>
            </a:pPr>
            <a:r>
              <a:rPr lang="bg-BG"/>
              <a:t>Фармакокинетика</a:t>
            </a:r>
          </a:p>
          <a:p>
            <a:pPr>
              <a:buFontTx/>
              <a:buChar char="-"/>
            </a:pPr>
            <a:r>
              <a:rPr lang="bg-BG"/>
              <a:t>Нежелани реакции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bg-BG"/>
              <a:t>Групи антибиотици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484313"/>
            <a:ext cx="8507413" cy="464185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bg-BG" b="1"/>
              <a:t>   </a:t>
            </a:r>
            <a:r>
              <a:rPr lang="bg-BG" b="1" u="sng"/>
              <a:t>1/ Бета-лактамни</a:t>
            </a:r>
          </a:p>
          <a:p>
            <a:pPr>
              <a:buFont typeface="Wingdings" pitchFamily="2" charset="2"/>
              <a:buNone/>
            </a:pPr>
            <a:r>
              <a:rPr lang="bg-BG">
                <a:cs typeface="Arial" charset="0"/>
              </a:rPr>
              <a:t>◄ Пеницилини – с бактерицидно действие-</a:t>
            </a:r>
          </a:p>
          <a:p>
            <a:pPr>
              <a:buFont typeface="Wingdings" pitchFamily="2" charset="2"/>
              <a:buNone/>
            </a:pPr>
            <a:r>
              <a:rPr lang="bg-BG">
                <a:cs typeface="Arial" charset="0"/>
              </a:rPr>
              <a:t>    свързват се с ензимни системи на бакте-</a:t>
            </a:r>
          </a:p>
          <a:p>
            <a:pPr>
              <a:buFont typeface="Wingdings" pitchFamily="2" charset="2"/>
              <a:buNone/>
            </a:pPr>
            <a:r>
              <a:rPr lang="bg-BG">
                <a:cs typeface="Arial" charset="0"/>
              </a:rPr>
              <a:t>    риалната клетка и нарушават на пептидо</a:t>
            </a:r>
          </a:p>
          <a:p>
            <a:pPr>
              <a:buFont typeface="Wingdings" pitchFamily="2" charset="2"/>
              <a:buNone/>
            </a:pPr>
            <a:r>
              <a:rPr lang="bg-BG">
                <a:cs typeface="Arial" charset="0"/>
              </a:rPr>
              <a:t>    гликановата синтеза в клетъчната стена;</a:t>
            </a:r>
          </a:p>
          <a:p>
            <a:pPr>
              <a:buFont typeface="Wingdings" pitchFamily="2" charset="2"/>
              <a:buNone/>
            </a:pPr>
            <a:r>
              <a:rPr lang="bg-BG">
                <a:cs typeface="Arial" charset="0"/>
              </a:rPr>
              <a:t>    не са токсични поради тези причини.</a:t>
            </a:r>
          </a:p>
          <a:p>
            <a:pPr>
              <a:buFont typeface="Wingdings" pitchFamily="2" charset="2"/>
              <a:buNone/>
            </a:pPr>
            <a:endParaRPr lang="bg-BG">
              <a:cs typeface="Arial" charset="0"/>
            </a:endParaRPr>
          </a:p>
          <a:p>
            <a:pPr>
              <a:buFont typeface="Wingdings" pitchFamily="2" charset="2"/>
              <a:buNone/>
            </a:pPr>
            <a:r>
              <a:rPr lang="bg-BG">
                <a:cs typeface="Arial" charset="0"/>
              </a:rPr>
              <a:t>    Делят се на :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bg-BG"/>
              <a:t>Пеницилини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bg-BG"/>
              <a:t>С тесен спектър на действие:</a:t>
            </a:r>
          </a:p>
          <a:p>
            <a:pPr>
              <a:buFont typeface="Wingdings" pitchFamily="2" charset="2"/>
              <a:buNone/>
            </a:pPr>
            <a:r>
              <a:rPr lang="bg-BG">
                <a:cs typeface="Arial" charset="0"/>
              </a:rPr>
              <a:t>   ◘ </a:t>
            </a:r>
            <a:r>
              <a:rPr lang="en-US">
                <a:cs typeface="Arial" charset="0"/>
              </a:rPr>
              <a:t>Penicillin G</a:t>
            </a:r>
            <a:r>
              <a:rPr lang="bg-BG">
                <a:cs typeface="Arial" charset="0"/>
              </a:rPr>
              <a:t>-до 100000Е/кг при деца</a:t>
            </a:r>
          </a:p>
          <a:p>
            <a:pPr>
              <a:buFont typeface="Wingdings" pitchFamily="2" charset="2"/>
              <a:buNone/>
            </a:pPr>
            <a:r>
              <a:rPr lang="bg-BG">
                <a:cs typeface="Arial" charset="0"/>
              </a:rPr>
              <a:t>      до 6-8-10-12млн Е/24ч възр.</a:t>
            </a:r>
          </a:p>
          <a:p>
            <a:pPr>
              <a:buFont typeface="Wingdings" pitchFamily="2" charset="2"/>
              <a:buNone/>
            </a:pPr>
            <a:r>
              <a:rPr lang="bg-BG">
                <a:cs typeface="Arial" charset="0"/>
              </a:rPr>
              <a:t>   ◘ </a:t>
            </a:r>
            <a:r>
              <a:rPr lang="en-US">
                <a:cs typeface="Arial" charset="0"/>
              </a:rPr>
              <a:t>Phenocillin</a:t>
            </a:r>
          </a:p>
          <a:p>
            <a:pPr>
              <a:buFont typeface="Wingdings" pitchFamily="2" charset="2"/>
              <a:buNone/>
            </a:pPr>
            <a:r>
              <a:rPr lang="en-US">
                <a:cs typeface="Arial" charset="0"/>
              </a:rPr>
              <a:t>   </a:t>
            </a:r>
            <a:r>
              <a:rPr lang="bg-BG">
                <a:cs typeface="Arial" charset="0"/>
              </a:rPr>
              <a:t>◘</a:t>
            </a:r>
            <a:r>
              <a:rPr lang="en-US">
                <a:cs typeface="Arial" charset="0"/>
              </a:rPr>
              <a:t> Benzilpenicillin</a:t>
            </a:r>
            <a:endParaRPr lang="bg-BG">
              <a:cs typeface="Arial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bg-BG"/>
              <a:t>Пеницилини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bg-BG" sz="2400"/>
              <a:t>Бета-лактами, устойчиви на бета-лакта-</a:t>
            </a:r>
          </a:p>
          <a:p>
            <a:pPr>
              <a:buFont typeface="Wingdings" pitchFamily="2" charset="2"/>
              <a:buNone/>
            </a:pPr>
            <a:r>
              <a:rPr lang="bg-BG" sz="2400"/>
              <a:t>   маза (широкоспектърни):</a:t>
            </a:r>
          </a:p>
          <a:p>
            <a:pPr>
              <a:buFont typeface="Wingdings" pitchFamily="2" charset="2"/>
              <a:buNone/>
            </a:pPr>
            <a:r>
              <a:rPr lang="bg-BG" sz="2400"/>
              <a:t>   </a:t>
            </a:r>
            <a:r>
              <a:rPr lang="bg-BG" sz="2400">
                <a:cs typeface="Arial" charset="0"/>
              </a:rPr>
              <a:t>► аминопеницилини-</a:t>
            </a:r>
            <a:r>
              <a:rPr lang="en-US" sz="2400">
                <a:cs typeface="Arial" charset="0"/>
              </a:rPr>
              <a:t>Ampicillin, Amoxi-</a:t>
            </a:r>
          </a:p>
          <a:p>
            <a:pPr>
              <a:buFont typeface="Wingdings" pitchFamily="2" charset="2"/>
              <a:buNone/>
            </a:pPr>
            <a:r>
              <a:rPr lang="en-US" sz="2400">
                <a:cs typeface="Arial" charset="0"/>
              </a:rPr>
              <a:t>        cillin</a:t>
            </a:r>
            <a:r>
              <a:rPr lang="bg-BG" sz="2400">
                <a:cs typeface="Arial" charset="0"/>
              </a:rPr>
              <a:t>-нетоксични, бактерицидни, с раз-</a:t>
            </a:r>
          </a:p>
          <a:p>
            <a:pPr>
              <a:buFont typeface="Wingdings" pitchFamily="2" charset="2"/>
              <a:buNone/>
            </a:pPr>
            <a:r>
              <a:rPr lang="bg-BG" sz="2400">
                <a:cs typeface="Arial" charset="0"/>
              </a:rPr>
              <a:t>        ширен спектър на д-вие; комбиниран</a:t>
            </a:r>
          </a:p>
          <a:p>
            <a:pPr>
              <a:buFont typeface="Wingdings" pitchFamily="2" charset="2"/>
              <a:buNone/>
            </a:pPr>
            <a:r>
              <a:rPr lang="bg-BG" sz="2400">
                <a:cs typeface="Arial" charset="0"/>
              </a:rPr>
              <a:t>        с клавуланова к-на – </a:t>
            </a:r>
            <a:r>
              <a:rPr lang="en-US" sz="2400">
                <a:cs typeface="Arial" charset="0"/>
              </a:rPr>
              <a:t>Augmentin,</a:t>
            </a:r>
          </a:p>
          <a:p>
            <a:pPr>
              <a:buFont typeface="Wingdings" pitchFamily="2" charset="2"/>
              <a:buNone/>
            </a:pPr>
            <a:r>
              <a:rPr lang="en-US" sz="2400">
                <a:cs typeface="Arial" charset="0"/>
              </a:rPr>
              <a:t>        Ampisulcillin</a:t>
            </a:r>
            <a:r>
              <a:rPr lang="bg-BG" sz="2400">
                <a:cs typeface="Arial" charset="0"/>
              </a:rPr>
              <a:t>,</a:t>
            </a:r>
            <a:r>
              <a:rPr lang="en-US" sz="2400">
                <a:cs typeface="Arial" charset="0"/>
              </a:rPr>
              <a:t>Unasin</a:t>
            </a:r>
          </a:p>
          <a:p>
            <a:pPr>
              <a:buFont typeface="Wingdings" pitchFamily="2" charset="2"/>
              <a:buNone/>
            </a:pPr>
            <a:r>
              <a:rPr lang="en-US" sz="2400">
                <a:cs typeface="Arial" charset="0"/>
              </a:rPr>
              <a:t>   </a:t>
            </a:r>
            <a:r>
              <a:rPr lang="bg-BG" sz="2400">
                <a:cs typeface="Arial" charset="0"/>
              </a:rPr>
              <a:t>►</a:t>
            </a:r>
            <a:r>
              <a:rPr lang="en-US" sz="2400">
                <a:cs typeface="Arial" charset="0"/>
              </a:rPr>
              <a:t> </a:t>
            </a:r>
            <a:r>
              <a:rPr lang="bg-BG" sz="2400">
                <a:cs typeface="Arial" charset="0"/>
              </a:rPr>
              <a:t>карбоксипеницилини – </a:t>
            </a:r>
            <a:r>
              <a:rPr lang="en-US" sz="2400">
                <a:cs typeface="Arial" charset="0"/>
              </a:rPr>
              <a:t>Carbencillin</a:t>
            </a:r>
            <a:r>
              <a:rPr lang="bg-BG" sz="2400">
                <a:cs typeface="Arial" charset="0"/>
              </a:rPr>
              <a:t>(100-400</a:t>
            </a:r>
          </a:p>
          <a:p>
            <a:pPr>
              <a:buFont typeface="Wingdings" pitchFamily="2" charset="2"/>
              <a:buNone/>
            </a:pPr>
            <a:r>
              <a:rPr lang="bg-BG" sz="2400">
                <a:cs typeface="Arial" charset="0"/>
              </a:rPr>
              <a:t>        мг/кг деца и до 8-20г/24ч възр</a:t>
            </a:r>
            <a:r>
              <a:rPr lang="en-US" sz="2400">
                <a:cs typeface="Arial" charset="0"/>
              </a:rPr>
              <a:t>,</a:t>
            </a:r>
          </a:p>
          <a:p>
            <a:pPr>
              <a:buFont typeface="Wingdings" pitchFamily="2" charset="2"/>
              <a:buNone/>
            </a:pPr>
            <a:r>
              <a:rPr lang="en-US" sz="2400">
                <a:cs typeface="Arial" charset="0"/>
              </a:rPr>
              <a:t>        Pyopen </a:t>
            </a:r>
            <a:r>
              <a:rPr lang="bg-BG" sz="2400">
                <a:cs typeface="Arial" charset="0"/>
              </a:rPr>
              <a:t>(</a:t>
            </a:r>
            <a:r>
              <a:rPr lang="en-US" sz="2400">
                <a:cs typeface="Arial" charset="0"/>
              </a:rPr>
              <a:t>Pseudomonas)</a:t>
            </a:r>
            <a:endParaRPr lang="bg-BG" sz="2400">
              <a:cs typeface="Arial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bg-BG"/>
              <a:t>Пеницилини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bg-BG"/>
              <a:t> </a:t>
            </a:r>
            <a:r>
              <a:rPr lang="bg-BG">
                <a:cs typeface="Arial" charset="0"/>
              </a:rPr>
              <a:t>► уреидопеницилини – Азлоцилин – за</a:t>
            </a:r>
          </a:p>
          <a:p>
            <a:pPr>
              <a:buFont typeface="Wingdings" pitchFamily="2" charset="2"/>
              <a:buNone/>
            </a:pPr>
            <a:r>
              <a:rPr lang="bg-BG">
                <a:cs typeface="Arial" charset="0"/>
              </a:rPr>
              <a:t>      </a:t>
            </a:r>
            <a:r>
              <a:rPr lang="en-US">
                <a:cs typeface="Arial" charset="0"/>
              </a:rPr>
              <a:t>Pseudomonas</a:t>
            </a:r>
            <a:r>
              <a:rPr lang="bg-BG">
                <a:cs typeface="Arial" charset="0"/>
              </a:rPr>
              <a:t>, с висока жлъчна концен</a:t>
            </a:r>
          </a:p>
          <a:p>
            <a:pPr>
              <a:buFont typeface="Wingdings" pitchFamily="2" charset="2"/>
              <a:buNone/>
            </a:pPr>
            <a:r>
              <a:rPr lang="bg-BG">
                <a:cs typeface="Arial" charset="0"/>
              </a:rPr>
              <a:t>      трация;</a:t>
            </a:r>
          </a:p>
          <a:p>
            <a:pPr>
              <a:buFont typeface="Wingdings" pitchFamily="2" charset="2"/>
              <a:buNone/>
            </a:pPr>
            <a:r>
              <a:rPr lang="bg-BG">
                <a:cs typeface="Arial" charset="0"/>
              </a:rPr>
              <a:t> ► карбопенеми – </a:t>
            </a:r>
            <a:r>
              <a:rPr lang="en-US">
                <a:cs typeface="Arial" charset="0"/>
              </a:rPr>
              <a:t>Imepenem</a:t>
            </a:r>
            <a:r>
              <a:rPr lang="bg-BG">
                <a:cs typeface="Arial" charset="0"/>
              </a:rPr>
              <a:t> (комбиниран</a:t>
            </a:r>
          </a:p>
          <a:p>
            <a:pPr>
              <a:buFont typeface="Wingdings" pitchFamily="2" charset="2"/>
              <a:buNone/>
            </a:pPr>
            <a:r>
              <a:rPr lang="bg-BG">
                <a:cs typeface="Arial" charset="0"/>
              </a:rPr>
              <a:t>      с циластатин като </a:t>
            </a:r>
            <a:r>
              <a:rPr lang="en-US">
                <a:cs typeface="Arial" charset="0"/>
              </a:rPr>
              <a:t>Tienam</a:t>
            </a:r>
            <a:r>
              <a:rPr lang="bg-BG">
                <a:cs typeface="Arial" charset="0"/>
              </a:rPr>
              <a:t>)- широк</a:t>
            </a:r>
          </a:p>
          <a:p>
            <a:pPr>
              <a:buFont typeface="Wingdings" pitchFamily="2" charset="2"/>
              <a:buNone/>
            </a:pPr>
            <a:r>
              <a:rPr lang="bg-BG">
                <a:cs typeface="Arial" charset="0"/>
              </a:rPr>
              <a:t>      спектър + анаероби</a:t>
            </a:r>
          </a:p>
          <a:p>
            <a:pPr>
              <a:buFont typeface="Wingdings" pitchFamily="2" charset="2"/>
              <a:buNone/>
            </a:pPr>
            <a:r>
              <a:rPr lang="bg-BG">
                <a:cs typeface="Arial" charset="0"/>
              </a:rPr>
              <a:t> ► монобактами – към Грам /-/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bg-BG"/>
              <a:t>Пеницилини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bg-BG">
                <a:cs typeface="Arial" charset="0"/>
              </a:rPr>
              <a:t>► изоксазолилпеницилини – имат бета-</a:t>
            </a:r>
          </a:p>
          <a:p>
            <a:pPr>
              <a:buFont typeface="Wingdings" pitchFamily="2" charset="2"/>
              <a:buNone/>
            </a:pPr>
            <a:r>
              <a:rPr lang="bg-BG">
                <a:cs typeface="Arial" charset="0"/>
              </a:rPr>
              <a:t>     лактамазоустойчивост-най-активни</a:t>
            </a:r>
          </a:p>
          <a:p>
            <a:pPr>
              <a:buFont typeface="Wingdings" pitchFamily="2" charset="2"/>
              <a:buNone/>
            </a:pPr>
            <a:r>
              <a:rPr lang="bg-BG">
                <a:cs typeface="Arial" charset="0"/>
              </a:rPr>
              <a:t>     антистафилококови антибиотици:</a:t>
            </a:r>
          </a:p>
          <a:p>
            <a:pPr>
              <a:buFont typeface="Wingdings" pitchFamily="2" charset="2"/>
              <a:buNone/>
            </a:pPr>
            <a:r>
              <a:rPr lang="bg-BG">
                <a:cs typeface="Arial" charset="0"/>
              </a:rPr>
              <a:t>    - </a:t>
            </a:r>
            <a:r>
              <a:rPr lang="en-US">
                <a:cs typeface="Arial" charset="0"/>
              </a:rPr>
              <a:t>Oxacillin</a:t>
            </a:r>
          </a:p>
          <a:p>
            <a:pPr>
              <a:buFont typeface="Wingdings" pitchFamily="2" charset="2"/>
              <a:buNone/>
            </a:pPr>
            <a:r>
              <a:rPr lang="en-US">
                <a:cs typeface="Arial" charset="0"/>
              </a:rPr>
              <a:t>    - Methicillin</a:t>
            </a:r>
            <a:r>
              <a:rPr lang="bg-BG">
                <a:cs typeface="Arial" charset="0"/>
              </a:rPr>
              <a:t>, но се появиха </a:t>
            </a:r>
            <a:r>
              <a:rPr lang="en-US">
                <a:cs typeface="Arial" charset="0"/>
              </a:rPr>
              <a:t>MRS</a:t>
            </a:r>
            <a:r>
              <a:rPr lang="bg-BG">
                <a:cs typeface="Arial" charset="0"/>
              </a:rPr>
              <a:t>, имат</a:t>
            </a:r>
          </a:p>
          <a:p>
            <a:pPr>
              <a:buFont typeface="Wingdings" pitchFamily="2" charset="2"/>
              <a:buNone/>
            </a:pPr>
            <a:r>
              <a:rPr lang="bg-BG">
                <a:cs typeface="Arial" charset="0"/>
              </a:rPr>
              <a:t>      нефротоксични свойства- почти не се</a:t>
            </a:r>
          </a:p>
          <a:p>
            <a:pPr>
              <a:buFont typeface="Wingdings" pitchFamily="2" charset="2"/>
              <a:buNone/>
            </a:pPr>
            <a:r>
              <a:rPr lang="bg-BG">
                <a:cs typeface="Arial" charset="0"/>
              </a:rPr>
              <a:t>      употребява</a:t>
            </a:r>
          </a:p>
          <a:p>
            <a:pPr>
              <a:buFont typeface="Wingdings" pitchFamily="2" charset="2"/>
              <a:buNone/>
            </a:pPr>
            <a:r>
              <a:rPr lang="bg-BG">
                <a:cs typeface="Arial" charset="0"/>
              </a:rPr>
              <a:t>    - </a:t>
            </a:r>
            <a:r>
              <a:rPr lang="en-US">
                <a:cs typeface="Arial" charset="0"/>
              </a:rPr>
              <a:t>Unasin</a:t>
            </a:r>
            <a:r>
              <a:rPr lang="bg-BG">
                <a:cs typeface="Arial" charset="0"/>
              </a:rPr>
              <a:t> </a:t>
            </a:r>
            <a:r>
              <a:rPr lang="en-US">
                <a:cs typeface="Arial" charset="0"/>
              </a:rPr>
              <a:t>-</a:t>
            </a:r>
            <a:r>
              <a:rPr lang="bg-BG">
                <a:cs typeface="Arial" charset="0"/>
              </a:rPr>
              <a:t> амопен + сулбактам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2_Edge">
  <a:themeElements>
    <a:clrScheme name="Edge 7">
      <a:dk1>
        <a:srgbClr val="000000"/>
      </a:dk1>
      <a:lt1>
        <a:srgbClr val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996600"/>
      </a:hlink>
      <a:folHlink>
        <a:srgbClr val="AFBF39"/>
      </a:folHlink>
    </a:clrScheme>
    <a:fontScheme name="Edge">
      <a:majorFont>
        <a:latin typeface="Garamond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50800" cap="flat" cmpd="sng" algn="ctr">
          <a:solidFill>
            <a:srgbClr val="0000FF"/>
          </a:solidFill>
          <a:prstDash val="solid"/>
          <a:round/>
          <a:headEnd type="triangle" w="med" len="med"/>
          <a:tailEnd type="triangl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99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5F5F5F"/>
                </a:outerShdw>
              </a:effectLst>
            </a14:hiddenEffects>
          </a:ext>
        </a:extLst>
      </a:spPr>
      <a:bodyPr vert="horz" wrap="none" lIns="0" tIns="45720" rIns="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bg-BG" altLang="bg-BG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Black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50800" cap="flat" cmpd="sng" algn="ctr">
          <a:solidFill>
            <a:srgbClr val="0000FF"/>
          </a:solidFill>
          <a:prstDash val="solid"/>
          <a:round/>
          <a:headEnd type="triangle" w="med" len="med"/>
          <a:tailEnd type="triangl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99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5F5F5F"/>
                </a:outerShdw>
              </a:effectLst>
            </a14:hiddenEffects>
          </a:ext>
        </a:extLst>
      </a:spPr>
      <a:bodyPr vert="horz" wrap="none" lIns="0" tIns="45720" rIns="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bg-BG" altLang="bg-BG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Black" pitchFamily="34" charset="0"/>
          </a:defRPr>
        </a:defPPr>
      </a:lstStyle>
    </a:lnDef>
  </a:objectDefaults>
  <a:extraClrSchemeLst>
    <a:extraClrScheme>
      <a:clrScheme name="Edge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9186</TotalTime>
  <Words>1005</Words>
  <Application>Microsoft Office PowerPoint</Application>
  <PresentationFormat>On-screen Show (4:3)</PresentationFormat>
  <Paragraphs>229</Paragraphs>
  <Slides>30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0</vt:i4>
      </vt:variant>
      <vt:variant>
        <vt:lpstr>Slide Titles</vt:lpstr>
      </vt:variant>
      <vt:variant>
        <vt:i4>30</vt:i4>
      </vt:variant>
    </vt:vector>
  </HeadingPairs>
  <TitlesOfParts>
    <vt:vector size="40" baseType="lpstr">
      <vt:lpstr>Arial Unicode MS</vt:lpstr>
      <vt:lpstr>Arial</vt:lpstr>
      <vt:lpstr>Arial Black</vt:lpstr>
      <vt:lpstr>Calibri</vt:lpstr>
      <vt:lpstr>Calibri Light</vt:lpstr>
      <vt:lpstr>Garamond</vt:lpstr>
      <vt:lpstr>Times New Roman</vt:lpstr>
      <vt:lpstr>Wingdings</vt:lpstr>
      <vt:lpstr>2_Edge</vt:lpstr>
      <vt:lpstr>Retrospect</vt:lpstr>
      <vt:lpstr>PowerPoint Presentation</vt:lpstr>
      <vt:lpstr>ПРИНЦИПИ</vt:lpstr>
      <vt:lpstr>ЕТИОЛОГИЧНО ЛЕЧЕНИЕ</vt:lpstr>
      <vt:lpstr>Антибиотично лечение</vt:lpstr>
      <vt:lpstr>Групи антибиотици</vt:lpstr>
      <vt:lpstr>Пеницилини</vt:lpstr>
      <vt:lpstr>Пеницилини</vt:lpstr>
      <vt:lpstr>Пеницилини</vt:lpstr>
      <vt:lpstr>Пеницилини</vt:lpstr>
      <vt:lpstr>Групи антибиотици</vt:lpstr>
      <vt:lpstr>Цефалоспорини</vt:lpstr>
      <vt:lpstr>Групи антибиотици</vt:lpstr>
      <vt:lpstr>Групи антибиотици</vt:lpstr>
      <vt:lpstr>Групи антибиотици</vt:lpstr>
      <vt:lpstr>Групи антибиотици</vt:lpstr>
      <vt:lpstr>Групи антибиотици</vt:lpstr>
      <vt:lpstr>Групи антибиотици</vt:lpstr>
      <vt:lpstr>Групи антибиотици</vt:lpstr>
      <vt:lpstr>Химиотерапевтици</vt:lpstr>
      <vt:lpstr>Сулфонамиди</vt:lpstr>
      <vt:lpstr>Сулфонамиди</vt:lpstr>
      <vt:lpstr>Сулфонамиди</vt:lpstr>
      <vt:lpstr>Сулфонамиди</vt:lpstr>
      <vt:lpstr>Метронидазол</vt:lpstr>
      <vt:lpstr>Нитрофуранови</vt:lpstr>
      <vt:lpstr>Оксихинолони</vt:lpstr>
      <vt:lpstr>4 - хинолони</vt:lpstr>
      <vt:lpstr>Антимикотични химиотерапевтици</vt:lpstr>
      <vt:lpstr>Антивирусни химиотерапевтици</vt:lpstr>
      <vt:lpstr>ИМУНОТЕРАПИЯ</vt:lpstr>
    </vt:vector>
  </TitlesOfParts>
  <Company>Ok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Canev</dc:creator>
  <cp:lastModifiedBy>Tzanev-Home</cp:lastModifiedBy>
  <cp:revision>479</cp:revision>
  <dcterms:created xsi:type="dcterms:W3CDTF">2003-03-08T12:58:53Z</dcterms:created>
  <dcterms:modified xsi:type="dcterms:W3CDTF">2020-03-29T15:10:03Z</dcterms:modified>
</cp:coreProperties>
</file>