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  <p:sldMasterId id="2147484101" r:id="rId2"/>
  </p:sldMasterIdLst>
  <p:notesMasterIdLst>
    <p:notesMasterId r:id="rId33"/>
  </p:notesMasterIdLst>
  <p:handoutMasterIdLst>
    <p:handoutMasterId r:id="rId34"/>
  </p:handoutMasterIdLst>
  <p:sldIdLst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13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0E475-5367-4FE6-B966-17D18F501EF0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486C1-207B-4900-8635-A3A4C2962D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64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B05BF-9558-4E4E-AB3A-C694E89691FA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ADD3F-BFBC-43DC-9FDB-73AE6D2E8E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3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AA10C-F615-487B-8268-AD8756675251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D0FAD-1C47-413B-BC85-82B6C52E24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24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1FD70-AC6E-4613-BBDB-AC047553FEE2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85AAE-8EEF-4C9F-934B-EAB865FBD4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57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4CFB7-5897-420E-8359-2B3AD50997D9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DFB53-1AD7-4F0A-A761-57801D23F7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2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1C3A0-9BB9-4758-AC70-E5AAA7567E94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10C58-8371-49C3-91F1-DB9BA8FE14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89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CD252-1D31-4832-A3C2-B906504740FC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05E62-D273-4A15-9590-1EA0ABA212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6E96B-FF83-4676-B61D-C191E3D16AD6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AD0FC-DBA9-44DF-8B33-8A5E3BF184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70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D0B4F-E378-4072-AB38-8BA26406DE6B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8F6A3-DEEC-42D7-823C-5CD3C5F64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7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86AF2-C6FF-4794-B4D4-39F754F2C729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39D05-1CAB-41C0-918B-86758F29A2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2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16D48C-1354-467C-B88B-03FC20C8C2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6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7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4" imgW="4785480" imgH="4894560" progId="">
                  <p:embed/>
                </p:oleObj>
              </mc:Choice>
              <mc:Fallback>
                <p:oleObj r:id="rId4" imgW="4785480" imgH="489456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13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Проф. Д-р Цеца Дойчинова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443802" y="2960688"/>
            <a:ext cx="77168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800">
                <a:solidFill>
                  <a:srgbClr val="C00000"/>
                </a:solidFill>
                <a:latin typeface="Arial Black" panose="020B0A04020102020204" pitchFamily="34" charset="0"/>
              </a:rPr>
              <a:t>Лечение при инфекциозни заболявания.</a:t>
            </a:r>
            <a:endParaRPr lang="bg-BG" altLang="bg-BG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5513" y="292100"/>
            <a:ext cx="7626350" cy="911225"/>
          </a:xfrm>
        </p:spPr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 </a:t>
            </a:r>
            <a:r>
              <a:rPr lang="bg-BG" b="1" u="sng"/>
              <a:t>2/ Цефалоспорини</a:t>
            </a:r>
            <a:r>
              <a:rPr lang="bg-BG"/>
              <a:t>- полусинтетични с</a:t>
            </a:r>
          </a:p>
          <a:p>
            <a:pPr>
              <a:buFont typeface="Wingdings" pitchFamily="2" charset="2"/>
              <a:buNone/>
            </a:pPr>
            <a:r>
              <a:rPr lang="bg-BG"/>
              <a:t>     широк спектър в ІV групи:</a:t>
            </a:r>
          </a:p>
          <a:p>
            <a:pPr>
              <a:buFont typeface="Wingdings" pitchFamily="2" charset="2"/>
              <a:buNone/>
            </a:pPr>
            <a:r>
              <a:rPr lang="bg-BG" b="1"/>
              <a:t>І ред-</a:t>
            </a:r>
            <a:r>
              <a:rPr lang="bg-BG"/>
              <a:t> </a:t>
            </a:r>
            <a:r>
              <a:rPr lang="en-US"/>
              <a:t>Cephalexin, Cephalothin, Cefatrexil,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Cefazollin- </a:t>
            </a:r>
            <a:r>
              <a:rPr lang="bg-BG"/>
              <a:t>не преминават КЛБ</a:t>
            </a:r>
          </a:p>
          <a:p>
            <a:pPr>
              <a:buFont typeface="Wingdings" pitchFamily="2" charset="2"/>
              <a:buNone/>
            </a:pPr>
            <a:r>
              <a:rPr lang="bg-BG" b="1"/>
              <a:t>ІІ ред-</a:t>
            </a:r>
            <a:r>
              <a:rPr lang="bg-BG"/>
              <a:t> </a:t>
            </a:r>
            <a:r>
              <a:rPr lang="en-US"/>
              <a:t>Cefamandol, Cefuroxime,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Cefuroxime azetil(Zinnat)-</a:t>
            </a:r>
            <a:r>
              <a:rPr lang="bg-BG"/>
              <a:t>слаба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проницаемост на КЛБ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Цефалоспорини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/>
              <a:t>ІІІ ред-</a:t>
            </a:r>
            <a:r>
              <a:rPr lang="bg-BG"/>
              <a:t> </a:t>
            </a:r>
            <a:r>
              <a:rPr lang="en-US"/>
              <a:t>Ceftriaxon, Cephtazidim, Cefotaxim,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Cefoperason-</a:t>
            </a:r>
            <a:r>
              <a:rPr lang="bg-BG"/>
              <a:t>добри за Грам/-/, за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беталактамазоустойчивите, добре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преминават КЛБ. </a:t>
            </a:r>
            <a:r>
              <a:rPr lang="en-US"/>
              <a:t>Cephtazidim</a:t>
            </a:r>
            <a:r>
              <a:rPr lang="bg-BG"/>
              <a:t> е 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най-активен за </a:t>
            </a:r>
            <a:r>
              <a:rPr lang="en-US"/>
              <a:t>Pseudomonas</a:t>
            </a:r>
          </a:p>
          <a:p>
            <a:pPr>
              <a:buFont typeface="Wingdings" pitchFamily="2" charset="2"/>
              <a:buNone/>
            </a:pPr>
            <a:r>
              <a:rPr lang="bg-BG" b="1"/>
              <a:t>ІV ред-</a:t>
            </a:r>
            <a:r>
              <a:rPr lang="bg-BG"/>
              <a:t> </a:t>
            </a:r>
            <a:r>
              <a:rPr lang="en-US"/>
              <a:t>Maxipime</a:t>
            </a:r>
            <a:r>
              <a:rPr lang="bg-BG"/>
              <a:t> (цефипим), </a:t>
            </a:r>
            <a:r>
              <a:rPr lang="en-US"/>
              <a:t>Omnicef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 (цефдинир)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748712" cy="44973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u="sng"/>
              <a:t>    3/ Аминогликозиди-</a:t>
            </a:r>
          </a:p>
          <a:p>
            <a:pPr>
              <a:buFont typeface="Wingdings" pitchFamily="2" charset="2"/>
              <a:buNone/>
            </a:pPr>
            <a:r>
              <a:rPr lang="bg-BG"/>
              <a:t>    получени по естествен път с изкл.на Амикацин(полусинтетичен)</a:t>
            </a:r>
          </a:p>
          <a:p>
            <a:pPr>
              <a:buFont typeface="Wingdings" pitchFamily="2" charset="2"/>
              <a:buNone/>
            </a:pPr>
            <a:r>
              <a:rPr lang="bg-BG"/>
              <a:t>   Гентамицин – 2-5мг/кг т деца; до 180мг/24ч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               възрастни</a:t>
            </a:r>
          </a:p>
          <a:p>
            <a:pPr>
              <a:buFont typeface="Wingdings" pitchFamily="2" charset="2"/>
              <a:buNone/>
            </a:pPr>
            <a:r>
              <a:rPr lang="bg-BG"/>
              <a:t>   Амикацин – 10-15мг/кг т деца и до 1,5г/24ч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               възрастни</a:t>
            </a:r>
          </a:p>
          <a:p>
            <a:pPr>
              <a:buFont typeface="Wingdings" pitchFamily="2" charset="2"/>
              <a:buNone/>
            </a:pPr>
            <a:r>
              <a:rPr lang="bg-BG"/>
              <a:t>  Тобрамицин – 2-5мг/кг т деца и възрастни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u="sng"/>
              <a:t>4/ Тетрациклини-</a:t>
            </a:r>
            <a:r>
              <a:rPr lang="bg-BG"/>
              <a:t>полусинтетични и синтетични; бактериостатици; с/у рикетсии  хламидии, микоплазми; излъчване главно през жлъчката; основно перорално  приложение-</a:t>
            </a:r>
            <a:r>
              <a:rPr lang="en-US"/>
              <a:t>Doxycyclin, Vibramicin, Tetraolean</a:t>
            </a:r>
            <a:endParaRPr lang="bg-BG"/>
          </a:p>
          <a:p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5</a:t>
            </a:r>
            <a:r>
              <a:rPr lang="bg-BG" b="1" u="sng"/>
              <a:t>/ Макролиди</a:t>
            </a:r>
            <a:r>
              <a:rPr lang="bg-BG"/>
              <a:t> – бактериостатици; към</a:t>
            </a:r>
          </a:p>
          <a:p>
            <a:pPr>
              <a:buFont typeface="Wingdings" pitchFamily="2" charset="2"/>
              <a:buNone/>
            </a:pPr>
            <a:r>
              <a:rPr lang="bg-BG"/>
              <a:t>    Грам/+/ стрептококи, пневмококи, силни</a:t>
            </a:r>
          </a:p>
          <a:p>
            <a:pPr>
              <a:buFont typeface="Wingdings" pitchFamily="2" charset="2"/>
              <a:buNone/>
            </a:pPr>
            <a:r>
              <a:rPr lang="bg-BG"/>
              <a:t>    за дифтерийни, легионели, микоплазми</a:t>
            </a:r>
          </a:p>
          <a:p>
            <a:pPr>
              <a:buFont typeface="Wingdings" pitchFamily="2" charset="2"/>
              <a:buNone/>
            </a:pPr>
            <a:r>
              <a:rPr lang="bg-BG"/>
              <a:t>    хламидии; алтернативни на пеницили-</a:t>
            </a:r>
          </a:p>
          <a:p>
            <a:pPr>
              <a:buFont typeface="Wingdings" pitchFamily="2" charset="2"/>
              <a:buNone/>
            </a:pPr>
            <a:r>
              <a:rPr lang="bg-BG"/>
              <a:t>    новите; за вътреклетъчни паразити</a:t>
            </a:r>
          </a:p>
          <a:p>
            <a:pPr>
              <a:buFont typeface="Wingdings" pitchFamily="2" charset="2"/>
              <a:buNone/>
            </a:pPr>
            <a:r>
              <a:rPr lang="bg-BG"/>
              <a:t>    </a:t>
            </a:r>
            <a:r>
              <a:rPr lang="en-US"/>
              <a:t>Erythromycin, Clarithromycin,Azatriel,</a:t>
            </a:r>
          </a:p>
          <a:p>
            <a:pPr>
              <a:buFont typeface="Wingdings" pitchFamily="2" charset="2"/>
              <a:buNone/>
            </a:pPr>
            <a:r>
              <a:rPr lang="en-US"/>
              <a:t>    Macropen</a:t>
            </a:r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u="sng"/>
              <a:t>6/ Хлорамфеникол</a:t>
            </a:r>
            <a:r>
              <a:rPr lang="bg-BG"/>
              <a:t> – широк спектър, особено към Грам /-/, висока плазмена</a:t>
            </a:r>
          </a:p>
          <a:p>
            <a:pPr>
              <a:buFont typeface="Wingdings" pitchFamily="2" charset="2"/>
              <a:buNone/>
            </a:pPr>
            <a:r>
              <a:rPr lang="bg-BG"/>
              <a:t>   и ликворна концентрация, изразено</a:t>
            </a:r>
          </a:p>
          <a:p>
            <a:pPr>
              <a:buFont typeface="Wingdings" pitchFamily="2" charset="2"/>
              <a:buNone/>
            </a:pPr>
            <a:r>
              <a:rPr lang="bg-BG"/>
              <a:t>   токсично действие</a:t>
            </a:r>
          </a:p>
          <a:p>
            <a:pPr>
              <a:buFont typeface="Wingdings" pitchFamily="2" charset="2"/>
              <a:buNone/>
            </a:pPr>
            <a:r>
              <a:rPr lang="bg-BG" b="1" u="sng"/>
              <a:t>7/ Ванкомицин</a:t>
            </a:r>
            <a:r>
              <a:rPr lang="bg-BG"/>
              <a:t> – нефро- и ототоксичен, но изразена активност към Грам /+/ и </a:t>
            </a:r>
          </a:p>
          <a:p>
            <a:pPr>
              <a:buFont typeface="Wingdings" pitchFamily="2" charset="2"/>
              <a:buNone/>
            </a:pPr>
            <a:r>
              <a:rPr lang="bg-BG"/>
              <a:t>   метилрезистентни стафилококи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 u="sng"/>
              <a:t>8/ Линкозамини</a:t>
            </a:r>
            <a:r>
              <a:rPr lang="bg-BG"/>
              <a:t> – естествено получен</a:t>
            </a:r>
          </a:p>
          <a:p>
            <a:pPr>
              <a:buFont typeface="Wingdings" pitchFamily="2" charset="2"/>
              <a:buNone/>
            </a:pPr>
            <a:r>
              <a:rPr lang="bg-BG"/>
              <a:t>    </a:t>
            </a:r>
            <a:r>
              <a:rPr lang="en-US"/>
              <a:t>Lincomycin </a:t>
            </a:r>
            <a:r>
              <a:rPr lang="bg-BG"/>
              <a:t>и синтетичен</a:t>
            </a:r>
            <a:r>
              <a:rPr lang="en-US"/>
              <a:t> Clindamycin</a:t>
            </a:r>
            <a:r>
              <a:rPr lang="bg-BG"/>
              <a:t>;</a:t>
            </a:r>
          </a:p>
          <a:p>
            <a:pPr>
              <a:buFont typeface="Wingdings" pitchFamily="2" charset="2"/>
              <a:buNone/>
            </a:pPr>
            <a:r>
              <a:rPr lang="bg-BG"/>
              <a:t>    основно са бактериостатици, с висока</a:t>
            </a:r>
          </a:p>
          <a:p>
            <a:pPr>
              <a:buFont typeface="Wingdings" pitchFamily="2" charset="2"/>
              <a:buNone/>
            </a:pPr>
            <a:r>
              <a:rPr lang="bg-BG"/>
              <a:t>    концентрация в костната и мускулна </a:t>
            </a:r>
          </a:p>
          <a:p>
            <a:pPr>
              <a:buFont typeface="Wingdings" pitchFamily="2" charset="2"/>
              <a:buNone/>
            </a:pPr>
            <a:r>
              <a:rPr lang="bg-BG"/>
              <a:t>    тъкан; спектър- Грам /+/ анаероби</a:t>
            </a:r>
          </a:p>
          <a:p>
            <a:pPr>
              <a:buFont typeface="Wingdings" pitchFamily="2" charset="2"/>
              <a:buNone/>
            </a:pPr>
            <a:r>
              <a:rPr lang="bg-BG"/>
              <a:t>    Линезолид (</a:t>
            </a:r>
            <a:r>
              <a:rPr lang="en-US"/>
              <a:t>Zivoxid</a:t>
            </a:r>
            <a:r>
              <a:rPr lang="bg-BG"/>
              <a:t>)- анти стрепто-ста-</a:t>
            </a:r>
          </a:p>
          <a:p>
            <a:pPr>
              <a:buFont typeface="Wingdings" pitchFamily="2" charset="2"/>
              <a:buNone/>
            </a:pPr>
            <a:r>
              <a:rPr lang="bg-BG"/>
              <a:t>    филококово действие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 u="sng"/>
              <a:t>Полимиксини</a:t>
            </a:r>
            <a:r>
              <a:rPr lang="bg-BG"/>
              <a:t>- получени от бактериални култури, бактерицидно действие;</a:t>
            </a:r>
          </a:p>
          <a:p>
            <a:pPr>
              <a:buFont typeface="Wingdings" pitchFamily="2" charset="2"/>
              <a:buNone/>
            </a:pPr>
            <a:r>
              <a:rPr lang="bg-BG"/>
              <a:t>   ефективни с/у </a:t>
            </a:r>
            <a:r>
              <a:rPr lang="en-US"/>
              <a:t>G</a:t>
            </a:r>
            <a:r>
              <a:rPr lang="bg-BG"/>
              <a:t>/-/, не се резорбират в</a:t>
            </a:r>
          </a:p>
          <a:p>
            <a:pPr>
              <a:buFont typeface="Wingdings" pitchFamily="2" charset="2"/>
              <a:buNone/>
            </a:pPr>
            <a:r>
              <a:rPr lang="bg-BG"/>
              <a:t>   стомашно-чревния тракт.</a:t>
            </a:r>
          </a:p>
          <a:p>
            <a:pPr>
              <a:buFont typeface="Wingdings" pitchFamily="2" charset="2"/>
              <a:buNone/>
            </a:pPr>
            <a:r>
              <a:rPr lang="bg-BG"/>
              <a:t>   Представители: Колимицин,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                   Полимиксин 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 u="sng"/>
              <a:t>Антимикотични антибиотици</a:t>
            </a:r>
          </a:p>
          <a:p>
            <a:pPr>
              <a:buFont typeface="Wingdings" pitchFamily="2" charset="2"/>
              <a:buNone/>
            </a:pPr>
            <a:r>
              <a:rPr lang="bg-BG"/>
              <a:t>   Нистатин</a:t>
            </a:r>
          </a:p>
          <a:p>
            <a:pPr>
              <a:buFont typeface="Wingdings" pitchFamily="2" charset="2"/>
              <a:buNone/>
            </a:pPr>
            <a:r>
              <a:rPr lang="bg-BG"/>
              <a:t>   Амфотерицин В</a:t>
            </a:r>
          </a:p>
          <a:p>
            <a:pPr>
              <a:buFont typeface="Wingdings" pitchFamily="2" charset="2"/>
              <a:buNone/>
            </a:pPr>
            <a:r>
              <a:rPr lang="bg-BG"/>
              <a:t>   Гризеофулвин</a:t>
            </a:r>
            <a:endParaRPr lang="bg-BG" b="1" u="sn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Химиотерапевтици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Това са синтетични антимикробни сред-</a:t>
            </a:r>
          </a:p>
          <a:p>
            <a:pPr>
              <a:buFont typeface="Wingdings" pitchFamily="2" charset="2"/>
              <a:buNone/>
            </a:pPr>
            <a:r>
              <a:rPr lang="bg-BG"/>
              <a:t>ства с бактерицидни или бактериостатич-</a:t>
            </a:r>
          </a:p>
          <a:p>
            <a:pPr>
              <a:buFont typeface="Wingdings" pitchFamily="2" charset="2"/>
              <a:buNone/>
            </a:pPr>
            <a:r>
              <a:rPr lang="bg-BG"/>
              <a:t>ни свойства.</a:t>
            </a:r>
          </a:p>
          <a:p>
            <a:pPr>
              <a:buFont typeface="Wingdings" pitchFamily="2" charset="2"/>
              <a:buNone/>
            </a:pPr>
            <a:r>
              <a:rPr lang="bg-BG"/>
              <a:t>Биват:</a:t>
            </a:r>
          </a:p>
          <a:p>
            <a:pPr>
              <a:buFont typeface="Wingdings" pitchFamily="2" charset="2"/>
              <a:buNone/>
            </a:pPr>
            <a:r>
              <a:rPr lang="bg-BG"/>
              <a:t>1/ Сулфонамиди</a:t>
            </a:r>
          </a:p>
          <a:p>
            <a:pPr>
              <a:buFont typeface="Wingdings" pitchFamily="2" charset="2"/>
              <a:buNone/>
            </a:pPr>
            <a:r>
              <a:rPr lang="bg-BG"/>
              <a:t>2/ Метронидазол</a:t>
            </a:r>
          </a:p>
          <a:p>
            <a:pPr>
              <a:buFont typeface="Wingdings" pitchFamily="2" charset="2"/>
              <a:buNone/>
            </a:pPr>
            <a:r>
              <a:rPr lang="bg-BG"/>
              <a:t>3/ Нитрофуранови</a:t>
            </a:r>
          </a:p>
          <a:p>
            <a:pPr>
              <a:buFont typeface="Wingdings" pitchFamily="2" charset="2"/>
              <a:buNone/>
            </a:pPr>
            <a:r>
              <a:rPr lang="bg-BG"/>
              <a:t>4/ Хинолони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ПРИНЦИПИ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ИЗОЛАЦИЯ</a:t>
            </a:r>
          </a:p>
          <a:p>
            <a:r>
              <a:rPr lang="bg-BG"/>
              <a:t>ОБЩИ ГРИЖИ</a:t>
            </a:r>
          </a:p>
          <a:p>
            <a:r>
              <a:rPr lang="bg-BG"/>
              <a:t>ДИЕТОЛЕЧЕНИЕ</a:t>
            </a:r>
          </a:p>
          <a:p>
            <a:r>
              <a:rPr lang="bg-BG"/>
              <a:t>МЕДИКАМЕНТОЗНО ЛЕЧЕНИЕ</a:t>
            </a:r>
          </a:p>
          <a:p>
            <a:pPr>
              <a:buFont typeface="Wingdings" pitchFamily="2" charset="2"/>
              <a:buNone/>
            </a:pPr>
            <a:r>
              <a:rPr lang="bg-BG"/>
              <a:t>   </a:t>
            </a:r>
            <a:r>
              <a:rPr lang="bg-BG">
                <a:cs typeface="Arial" charset="0"/>
              </a:rPr>
              <a:t>◙ ЕТИОЛОГИЧНО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</a:t>
            </a:r>
            <a:r>
              <a:rPr lang="en-US">
                <a:cs typeface="Arial" charset="0"/>
              </a:rPr>
              <a:t>  </a:t>
            </a:r>
            <a:r>
              <a:rPr lang="bg-BG">
                <a:cs typeface="Arial" charset="0"/>
              </a:rPr>
              <a:t>◙</a:t>
            </a:r>
            <a:r>
              <a:rPr lang="en-US">
                <a:cs typeface="Arial" charset="0"/>
              </a:rPr>
              <a:t> </a:t>
            </a:r>
            <a:r>
              <a:rPr lang="bg-BG">
                <a:cs typeface="Arial" charset="0"/>
              </a:rPr>
              <a:t>ПАТОГЕНЕТИЧНО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◙ СИМПТОМАТИЧНО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Сулфонамиди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Аналози на парааминобензоената к-на</a:t>
            </a:r>
          </a:p>
          <a:p>
            <a:r>
              <a:rPr lang="bg-BG"/>
              <a:t>Предимно бактериостатици</a:t>
            </a:r>
          </a:p>
          <a:p>
            <a:r>
              <a:rPr lang="bg-BG"/>
              <a:t>Сравнително широк спектър: Грам/-/ -</a:t>
            </a:r>
          </a:p>
          <a:p>
            <a:pPr>
              <a:buFont typeface="Wingdings" pitchFamily="2" charset="2"/>
              <a:buNone/>
            </a:pPr>
            <a:r>
              <a:rPr lang="bg-BG"/>
              <a:t>   менингококи, хемофилус, коли, шигели,</a:t>
            </a:r>
          </a:p>
          <a:p>
            <a:pPr>
              <a:buFont typeface="Wingdings" pitchFamily="2" charset="2"/>
              <a:buNone/>
            </a:pPr>
            <a:r>
              <a:rPr lang="bg-BG"/>
              <a:t>   клебсиели, холерни вибриони, бруцели</a:t>
            </a:r>
          </a:p>
          <a:p>
            <a:pPr>
              <a:buFont typeface="Wingdings" pitchFamily="2" charset="2"/>
              <a:buNone/>
            </a:pPr>
            <a:r>
              <a:rPr lang="bg-BG"/>
              <a:t>   и Грам/+/ - пневмококи, хемолитични </a:t>
            </a:r>
          </a:p>
          <a:p>
            <a:pPr>
              <a:buFont typeface="Wingdings" pitchFamily="2" charset="2"/>
              <a:buNone/>
            </a:pPr>
            <a:r>
              <a:rPr lang="bg-BG"/>
              <a:t>   стрептококи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Сулфонамиди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435975" cy="4641850"/>
          </a:xfrm>
        </p:spPr>
        <p:txBody>
          <a:bodyPr/>
          <a:lstStyle/>
          <a:p>
            <a:r>
              <a:rPr lang="bg-BG"/>
              <a:t>При комбинация с триметоприм – бакте-</a:t>
            </a:r>
          </a:p>
          <a:p>
            <a:pPr>
              <a:buFont typeface="Wingdings" pitchFamily="2" charset="2"/>
              <a:buNone/>
            </a:pPr>
            <a:r>
              <a:rPr lang="bg-BG"/>
              <a:t>   рицидно действие – протеус</a:t>
            </a:r>
          </a:p>
          <a:p>
            <a:r>
              <a:rPr lang="bg-BG"/>
              <a:t>Добра резорбция от чревната лигавица</a:t>
            </a:r>
          </a:p>
          <a:p>
            <a:r>
              <a:rPr lang="bg-BG"/>
              <a:t>Добро свързване с плазмените протеини</a:t>
            </a:r>
          </a:p>
          <a:p>
            <a:r>
              <a:rPr lang="bg-BG"/>
              <a:t>Различно проникване през КЛБ за раз-</a:t>
            </a:r>
          </a:p>
          <a:p>
            <a:pPr>
              <a:buFont typeface="Wingdings" pitchFamily="2" charset="2"/>
              <a:buNone/>
            </a:pPr>
            <a:r>
              <a:rPr lang="bg-BG"/>
              <a:t>   личните препарати</a:t>
            </a:r>
          </a:p>
          <a:p>
            <a:r>
              <a:rPr lang="bg-BG"/>
              <a:t>Излъчване през бъбреците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Сулфонамиди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Странични действия:</a:t>
            </a:r>
          </a:p>
          <a:p>
            <a:pPr>
              <a:buFont typeface="Wingdings" pitchFamily="2" charset="2"/>
              <a:buNone/>
            </a:pPr>
            <a:r>
              <a:rPr lang="bg-BG"/>
              <a:t>   - стомашно-чревни</a:t>
            </a:r>
          </a:p>
          <a:p>
            <a:pPr>
              <a:buFont typeface="Wingdings" pitchFamily="2" charset="2"/>
              <a:buNone/>
            </a:pPr>
            <a:r>
              <a:rPr lang="bg-BG"/>
              <a:t>   - хемолитична анемия</a:t>
            </a:r>
          </a:p>
          <a:p>
            <a:pPr>
              <a:buFont typeface="Wingdings" pitchFamily="2" charset="2"/>
              <a:buNone/>
            </a:pPr>
            <a:r>
              <a:rPr lang="bg-BG"/>
              <a:t>   - алергични р-ции( Лайел)</a:t>
            </a:r>
          </a:p>
          <a:p>
            <a:pPr>
              <a:buFont typeface="Wingdings" pitchFamily="2" charset="2"/>
              <a:buNone/>
            </a:pPr>
            <a:r>
              <a:rPr lang="bg-BG"/>
              <a:t>   - миелотоксичност</a:t>
            </a:r>
          </a:p>
          <a:p>
            <a:pPr>
              <a:buFont typeface="Wingdings" pitchFamily="2" charset="2"/>
              <a:buNone/>
            </a:pPr>
            <a:r>
              <a:rPr lang="bg-BG"/>
              <a:t>   - хепатотоксичност</a:t>
            </a:r>
          </a:p>
          <a:p>
            <a:pPr>
              <a:buFont typeface="Wingdings" pitchFamily="2" charset="2"/>
              <a:buNone/>
            </a:pPr>
            <a:r>
              <a:rPr lang="bg-BG"/>
              <a:t>   - нефротоксичност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Сулфонамиди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435975" cy="4641850"/>
          </a:xfrm>
        </p:spPr>
        <p:txBody>
          <a:bodyPr/>
          <a:lstStyle/>
          <a:p>
            <a:r>
              <a:rPr lang="bg-BG"/>
              <a:t>Представители:</a:t>
            </a:r>
          </a:p>
          <a:p>
            <a:pPr>
              <a:buFont typeface="Wingdings" pitchFamily="2" charset="2"/>
              <a:buNone/>
            </a:pPr>
            <a:r>
              <a:rPr lang="bg-BG"/>
              <a:t>   1/ бързорезорбиращи се – Норсулфазол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Сулфатиацол</a:t>
            </a:r>
          </a:p>
          <a:p>
            <a:pPr>
              <a:buFont typeface="Wingdings" pitchFamily="2" charset="2"/>
              <a:buNone/>
            </a:pPr>
            <a:r>
              <a:rPr lang="bg-BG"/>
              <a:t>   2/ слаборезорбиращи се – Сулфагвани-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дин</a:t>
            </a:r>
          </a:p>
          <a:p>
            <a:pPr>
              <a:buFont typeface="Wingdings" pitchFamily="2" charset="2"/>
              <a:buNone/>
            </a:pPr>
            <a:r>
              <a:rPr lang="bg-BG"/>
              <a:t>   3/ депопрепарати  - Депо-сулфамид</a:t>
            </a:r>
          </a:p>
          <a:p>
            <a:pPr>
              <a:buFont typeface="Wingdings" pitchFamily="2" charset="2"/>
              <a:buNone/>
            </a:pPr>
            <a:r>
              <a:rPr lang="bg-BG"/>
              <a:t>   4/ комбинирани – Сулфаметоксазол, Са-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лазопирин (сулфапиридин+салицилова к-на)</a:t>
            </a:r>
          </a:p>
          <a:p>
            <a:pPr>
              <a:buFont typeface="Wingdings" pitchFamily="2" charset="2"/>
              <a:buNone/>
            </a:pPr>
            <a:r>
              <a:rPr lang="bg-BG"/>
              <a:t>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Метронидазол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/>
              <a:t>/Флажил, Трихомонацид/</a:t>
            </a:r>
          </a:p>
          <a:p>
            <a:pPr>
              <a:buFont typeface="Wingdings" pitchFamily="2" charset="2"/>
              <a:buNone/>
            </a:pPr>
            <a:r>
              <a:rPr lang="bg-BG"/>
              <a:t>С висока активност спрямо анаероби,</a:t>
            </a:r>
          </a:p>
          <a:p>
            <a:pPr>
              <a:buFont typeface="Wingdings" pitchFamily="2" charset="2"/>
              <a:buNone/>
            </a:pPr>
            <a:r>
              <a:rPr lang="bg-BG"/>
              <a:t>амеби, ламблии, трихомонаси, бактерии;</a:t>
            </a:r>
          </a:p>
          <a:p>
            <a:pPr>
              <a:buFont typeface="Wingdings" pitchFamily="2" charset="2"/>
              <a:buNone/>
            </a:pPr>
            <a:r>
              <a:rPr lang="bg-BG"/>
              <a:t>С бактерицидно действие;</a:t>
            </a:r>
          </a:p>
          <a:p>
            <a:pPr>
              <a:buFont typeface="Wingdings" pitchFamily="2" charset="2"/>
              <a:buNone/>
            </a:pPr>
            <a:r>
              <a:rPr lang="bg-BG"/>
              <a:t>С добра резорбция в чревен тракт;</a:t>
            </a:r>
          </a:p>
          <a:p>
            <a:pPr>
              <a:buFont typeface="Wingdings" pitchFamily="2" charset="2"/>
              <a:buNone/>
            </a:pPr>
            <a:r>
              <a:rPr lang="bg-BG"/>
              <a:t>С добра тъканна концентрация;</a:t>
            </a:r>
          </a:p>
          <a:p>
            <a:pPr>
              <a:buFont typeface="Wingdings" pitchFamily="2" charset="2"/>
              <a:buNone/>
            </a:pPr>
            <a:r>
              <a:rPr lang="bg-BG"/>
              <a:t>С добро проникване през КЛБ;</a:t>
            </a:r>
          </a:p>
          <a:p>
            <a:pPr>
              <a:buFont typeface="Wingdings" pitchFamily="2" charset="2"/>
              <a:buNone/>
            </a:pPr>
            <a:r>
              <a:rPr lang="bg-BG"/>
              <a:t>Тератогенно д-вие в І триместър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Нитрофуранови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435975" cy="4568825"/>
          </a:xfrm>
        </p:spPr>
        <p:txBody>
          <a:bodyPr/>
          <a:lstStyle/>
          <a:p>
            <a:r>
              <a:rPr lang="bg-BG"/>
              <a:t>Синтетични производни на 5-нитро-</a:t>
            </a:r>
          </a:p>
          <a:p>
            <a:pPr>
              <a:buFont typeface="Wingdings" pitchFamily="2" charset="2"/>
              <a:buNone/>
            </a:pPr>
            <a:r>
              <a:rPr lang="bg-BG"/>
              <a:t>   фуралдехид</a:t>
            </a:r>
          </a:p>
          <a:p>
            <a:r>
              <a:rPr lang="bg-BG"/>
              <a:t>Спектър – Грам /+/ и /-/ бактерии, хлами-</a:t>
            </a:r>
          </a:p>
          <a:p>
            <a:pPr>
              <a:buFont typeface="Wingdings" pitchFamily="2" charset="2"/>
              <a:buNone/>
            </a:pPr>
            <a:r>
              <a:rPr lang="bg-BG"/>
              <a:t>   дии и паразити</a:t>
            </a:r>
          </a:p>
          <a:p>
            <a:r>
              <a:rPr lang="bg-BG"/>
              <a:t>Представители: 1/ Орафуран-уроинф.</a:t>
            </a:r>
          </a:p>
          <a:p>
            <a:pPr>
              <a:buFont typeface="Wingdings" pitchFamily="2" charset="2"/>
              <a:buNone/>
            </a:pPr>
            <a:r>
              <a:rPr lang="bg-BG"/>
              <a:t>   2/ фуразолидин – чревни; 3/ Фурацилин-</a:t>
            </a:r>
          </a:p>
          <a:p>
            <a:pPr>
              <a:buFont typeface="Wingdings" pitchFamily="2" charset="2"/>
              <a:buNone/>
            </a:pPr>
            <a:r>
              <a:rPr lang="bg-BG"/>
              <a:t>   локални препарати за ухо и нос – Рино-</a:t>
            </a:r>
          </a:p>
          <a:p>
            <a:pPr>
              <a:buFont typeface="Wingdings" pitchFamily="2" charset="2"/>
              <a:buNone/>
            </a:pPr>
            <a:r>
              <a:rPr lang="bg-BG"/>
              <a:t>   фурацин, Фуроталгин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Оксихинолони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r>
              <a:rPr lang="bg-BG"/>
              <a:t>Активни за бактерии, протозои и гъби</a:t>
            </a:r>
          </a:p>
          <a:p>
            <a:r>
              <a:rPr lang="bg-BG"/>
              <a:t>Представители:</a:t>
            </a:r>
          </a:p>
          <a:p>
            <a:pPr>
              <a:buFont typeface="Wingdings" pitchFamily="2" charset="2"/>
              <a:buNone/>
            </a:pPr>
            <a:r>
              <a:rPr lang="bg-BG"/>
              <a:t>   1/ Дизентерол</a:t>
            </a:r>
          </a:p>
          <a:p>
            <a:pPr>
              <a:buFont typeface="Wingdings" pitchFamily="2" charset="2"/>
              <a:buNone/>
            </a:pPr>
            <a:r>
              <a:rPr lang="bg-BG"/>
              <a:t>   2/ 5-нитрокс</a:t>
            </a:r>
          </a:p>
          <a:p>
            <a:pPr>
              <a:buFont typeface="Wingdings" pitchFamily="2" charset="2"/>
              <a:buNone/>
            </a:pPr>
            <a:r>
              <a:rPr lang="bg-BG"/>
              <a:t>   3/ Интерикс</a:t>
            </a:r>
          </a:p>
          <a:p>
            <a:pPr>
              <a:buFont typeface="Wingdings" pitchFamily="2" charset="2"/>
              <a:buNone/>
            </a:pPr>
            <a:r>
              <a:rPr lang="bg-BG"/>
              <a:t>   4/ Хлорквиналдол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4 - хинолони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І поколение- налидиксова киселина</a:t>
            </a:r>
          </a:p>
          <a:p>
            <a:pPr>
              <a:buFont typeface="Wingdings" pitchFamily="2" charset="2"/>
              <a:buNone/>
            </a:pPr>
            <a:r>
              <a:rPr lang="bg-BG"/>
              <a:t>ІІ поколение-Грамурин, Палин</a:t>
            </a:r>
          </a:p>
          <a:p>
            <a:pPr>
              <a:buFont typeface="Wingdings" pitchFamily="2" charset="2"/>
              <a:buNone/>
            </a:pPr>
            <a:r>
              <a:rPr lang="bg-BG"/>
              <a:t>ІІІ поколение- Ципрофлоксацин, Офлокса</a:t>
            </a:r>
          </a:p>
          <a:p>
            <a:pPr>
              <a:buFont typeface="Wingdings" pitchFamily="2" charset="2"/>
              <a:buNone/>
            </a:pPr>
            <a:r>
              <a:rPr lang="bg-BG"/>
              <a:t>    цин, Пефлоксацин(Абактал), Левофлок</a:t>
            </a:r>
          </a:p>
          <a:p>
            <a:pPr>
              <a:buFont typeface="Wingdings" pitchFamily="2" charset="2"/>
              <a:buNone/>
            </a:pPr>
            <a:r>
              <a:rPr lang="bg-BG"/>
              <a:t>    сацин(Таваник), Моксифлоксацин(Аве-</a:t>
            </a:r>
          </a:p>
          <a:p>
            <a:pPr>
              <a:buFont typeface="Wingdings" pitchFamily="2" charset="2"/>
              <a:buNone/>
            </a:pPr>
            <a:r>
              <a:rPr lang="bg-BG"/>
              <a:t>    локс), Норфлоксацин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800"/>
              <a:t>Антимикотични химиотерапевтици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60450" y="1916113"/>
            <a:ext cx="7626350" cy="4214812"/>
          </a:xfrm>
        </p:spPr>
        <p:txBody>
          <a:bodyPr/>
          <a:lstStyle/>
          <a:p>
            <a:r>
              <a:rPr lang="bg-BG"/>
              <a:t>Кетоконазол(Низорал)</a:t>
            </a:r>
          </a:p>
          <a:p>
            <a:r>
              <a:rPr lang="bg-BG"/>
              <a:t>Флуконазол(Фунголон, Дифлукан)</a:t>
            </a:r>
          </a:p>
          <a:p>
            <a:r>
              <a:rPr lang="bg-BG"/>
              <a:t>Флуцитозин(Анкотил)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Антивирусни химиотерапевтици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96975" y="1627188"/>
            <a:ext cx="7489825" cy="4503737"/>
          </a:xfrm>
        </p:spPr>
        <p:txBody>
          <a:bodyPr/>
          <a:lstStyle/>
          <a:p>
            <a:r>
              <a:rPr lang="bg-BG"/>
              <a:t>Амантадин, Ремантадин</a:t>
            </a:r>
          </a:p>
          <a:p>
            <a:r>
              <a:rPr lang="bg-BG"/>
              <a:t>Оселтамавир(Тамифлу)</a:t>
            </a:r>
          </a:p>
          <a:p>
            <a:r>
              <a:rPr lang="bg-BG"/>
              <a:t>Занамивир(Реленца)</a:t>
            </a:r>
          </a:p>
          <a:p>
            <a:r>
              <a:rPr lang="bg-BG"/>
              <a:t>Ацикловир(Зовиракс)</a:t>
            </a:r>
          </a:p>
          <a:p>
            <a:r>
              <a:rPr lang="bg-BG"/>
              <a:t>Ганцикловир</a:t>
            </a:r>
          </a:p>
          <a:p>
            <a:r>
              <a:rPr lang="bg-BG"/>
              <a:t>Ламивудин</a:t>
            </a:r>
          </a:p>
          <a:p>
            <a:r>
              <a:rPr lang="bg-BG"/>
              <a:t>Рибавирин</a:t>
            </a:r>
          </a:p>
          <a:p>
            <a:r>
              <a:rPr lang="bg-BG"/>
              <a:t>Зидовудин</a:t>
            </a:r>
          </a:p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ЕТИОЛОГИЧНО ЛЕЧЕНИЕ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7508875" cy="5029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bg-BG"/>
              <a:t>Принципи: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Бактерицидно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Бактериостатично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Антивирусно</a:t>
            </a:r>
          </a:p>
          <a:p>
            <a:pPr marL="609600" indent="-609600">
              <a:buFontTx/>
              <a:buAutoNum type="arabicPeriod"/>
            </a:pPr>
            <a:r>
              <a:rPr lang="bg-BG"/>
              <a:t>Имунотерапия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ИМУНОТЕРАПИЯ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435975" cy="4568825"/>
          </a:xfrm>
        </p:spPr>
        <p:txBody>
          <a:bodyPr/>
          <a:lstStyle/>
          <a:p>
            <a:r>
              <a:rPr lang="bg-BG"/>
              <a:t>Серотерапия –видове серуми, показания</a:t>
            </a:r>
          </a:p>
          <a:p>
            <a:pPr>
              <a:buFont typeface="Wingdings" pitchFamily="2" charset="2"/>
              <a:buNone/>
            </a:pPr>
            <a:r>
              <a:rPr lang="bg-BG"/>
              <a:t>   изпитване на чувствителност, десенсиби</a:t>
            </a:r>
          </a:p>
          <a:p>
            <a:pPr>
              <a:buFont typeface="Wingdings" pitchFamily="2" charset="2"/>
              <a:buNone/>
            </a:pPr>
            <a:r>
              <a:rPr lang="bg-BG"/>
              <a:t>   лизация; серумен шок; серумна болест</a:t>
            </a:r>
          </a:p>
          <a:p>
            <a:r>
              <a:rPr lang="bg-BG"/>
              <a:t>Имуномодулатори – интерферони, Брон-</a:t>
            </a:r>
          </a:p>
          <a:p>
            <a:pPr>
              <a:buFont typeface="Wingdings" pitchFamily="2" charset="2"/>
              <a:buNone/>
            </a:pPr>
            <a:r>
              <a:rPr lang="bg-BG"/>
              <a:t>   ховаксом, Респивакс, Изопринозин, Лева</a:t>
            </a:r>
          </a:p>
          <a:p>
            <a:pPr>
              <a:buFont typeface="Wingdings" pitchFamily="2" charset="2"/>
              <a:buNone/>
            </a:pPr>
            <a:r>
              <a:rPr lang="bg-BG"/>
              <a:t>   мизол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•  Имуноглобулини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•  Ваксини и анатоксини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Антибиотично лечение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859712" cy="4568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Принципи:</a:t>
            </a:r>
          </a:p>
          <a:p>
            <a:pPr>
              <a:buFontTx/>
              <a:buChar char="-"/>
            </a:pPr>
            <a:r>
              <a:rPr lang="bg-BG"/>
              <a:t>Показания</a:t>
            </a:r>
          </a:p>
          <a:p>
            <a:pPr>
              <a:buFontTx/>
              <a:buChar char="-"/>
            </a:pPr>
            <a:r>
              <a:rPr lang="bg-BG"/>
              <a:t>Антибиограма</a:t>
            </a:r>
          </a:p>
          <a:p>
            <a:pPr>
              <a:buFontTx/>
              <a:buChar char="-"/>
            </a:pPr>
            <a:r>
              <a:rPr lang="bg-BG"/>
              <a:t>Емпирична терапия</a:t>
            </a:r>
          </a:p>
          <a:p>
            <a:pPr>
              <a:buFontTx/>
              <a:buChar char="-"/>
            </a:pPr>
            <a:r>
              <a:rPr lang="bg-BG"/>
              <a:t>Дозировка</a:t>
            </a:r>
          </a:p>
          <a:p>
            <a:pPr>
              <a:buFontTx/>
              <a:buChar char="-"/>
            </a:pPr>
            <a:r>
              <a:rPr lang="bg-BG"/>
              <a:t>Продължителност</a:t>
            </a:r>
          </a:p>
          <a:p>
            <a:pPr>
              <a:buFontTx/>
              <a:buChar char="-"/>
            </a:pPr>
            <a:r>
              <a:rPr lang="bg-BG"/>
              <a:t>Фармакокинетика</a:t>
            </a:r>
          </a:p>
          <a:p>
            <a:pPr>
              <a:buFontTx/>
              <a:buChar char="-"/>
            </a:pPr>
            <a:r>
              <a:rPr lang="bg-BG"/>
              <a:t>Нежелани реакции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Групи антибиотици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507413" cy="4641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/>
              <a:t>   </a:t>
            </a:r>
            <a:r>
              <a:rPr lang="bg-BG" b="1" u="sng"/>
              <a:t>1/ Бета-лактамни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◄ Пеницилини – с бактерицидно действие-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свързват се с ензимни системи на бакте-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риалната клетка и нарушават на пептидо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гликановата синтеза в клетъчната стена;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не са токсични поради тези причини.</a:t>
            </a:r>
          </a:p>
          <a:p>
            <a:pPr>
              <a:buFont typeface="Wingdings" pitchFamily="2" charset="2"/>
              <a:buNone/>
            </a:pPr>
            <a:endParaRPr lang="bg-BG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Делят се на 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Пеницилини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С тесен спектър на действие: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◘ </a:t>
            </a:r>
            <a:r>
              <a:rPr lang="en-US">
                <a:cs typeface="Arial" charset="0"/>
              </a:rPr>
              <a:t>Penicillin G</a:t>
            </a:r>
            <a:r>
              <a:rPr lang="bg-BG">
                <a:cs typeface="Arial" charset="0"/>
              </a:rPr>
              <a:t>-до 100000Е/кг при деца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до 6-8-10-12млн Е/24ч възр.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◘ </a:t>
            </a:r>
            <a:r>
              <a:rPr lang="en-US">
                <a:cs typeface="Arial" charset="0"/>
              </a:rPr>
              <a:t>Phenocillin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Arial" charset="0"/>
              </a:rPr>
              <a:t>   </a:t>
            </a:r>
            <a:r>
              <a:rPr lang="bg-BG">
                <a:cs typeface="Arial" charset="0"/>
              </a:rPr>
              <a:t>◘</a:t>
            </a:r>
            <a:r>
              <a:rPr lang="en-US">
                <a:cs typeface="Arial" charset="0"/>
              </a:rPr>
              <a:t> Benzilpenicillin</a:t>
            </a:r>
            <a:endParaRPr lang="bg-BG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Пеницилини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/>
              <a:t>Бета-лактами, устойчиви на бета-лакта-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 маза (широкоспектърни):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 </a:t>
            </a:r>
            <a:r>
              <a:rPr lang="bg-BG" sz="2400">
                <a:cs typeface="Arial" charset="0"/>
              </a:rPr>
              <a:t>► аминопеницилини-</a:t>
            </a:r>
            <a:r>
              <a:rPr lang="en-US" sz="2400">
                <a:cs typeface="Arial" charset="0"/>
              </a:rPr>
              <a:t>Ampicillin, Amoxi-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cillin</a:t>
            </a:r>
            <a:r>
              <a:rPr lang="bg-BG" sz="2400">
                <a:cs typeface="Arial" charset="0"/>
              </a:rPr>
              <a:t>-нетоксични, бактерицидни, с раз-</a:t>
            </a:r>
          </a:p>
          <a:p>
            <a:pPr>
              <a:buFont typeface="Wingdings" pitchFamily="2" charset="2"/>
              <a:buNone/>
            </a:pPr>
            <a:r>
              <a:rPr lang="bg-BG" sz="2400">
                <a:cs typeface="Arial" charset="0"/>
              </a:rPr>
              <a:t>        ширен спектър на д-вие; комбиниран</a:t>
            </a:r>
          </a:p>
          <a:p>
            <a:pPr>
              <a:buFont typeface="Wingdings" pitchFamily="2" charset="2"/>
              <a:buNone/>
            </a:pPr>
            <a:r>
              <a:rPr lang="bg-BG" sz="2400">
                <a:cs typeface="Arial" charset="0"/>
              </a:rPr>
              <a:t>        с клавуланова к-на – </a:t>
            </a:r>
            <a:r>
              <a:rPr lang="en-US" sz="2400">
                <a:cs typeface="Arial" charset="0"/>
              </a:rPr>
              <a:t>Augmentin,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Ampisulcillin</a:t>
            </a:r>
            <a:r>
              <a:rPr lang="bg-BG" sz="2400">
                <a:cs typeface="Arial" charset="0"/>
              </a:rPr>
              <a:t>,</a:t>
            </a:r>
            <a:r>
              <a:rPr lang="en-US" sz="2400">
                <a:cs typeface="Arial" charset="0"/>
              </a:rPr>
              <a:t>Unasin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</a:t>
            </a:r>
            <a:r>
              <a:rPr lang="bg-BG" sz="2400">
                <a:cs typeface="Arial" charset="0"/>
              </a:rPr>
              <a:t>►</a:t>
            </a:r>
            <a:r>
              <a:rPr lang="en-US" sz="2400">
                <a:cs typeface="Arial" charset="0"/>
              </a:rPr>
              <a:t> </a:t>
            </a:r>
            <a:r>
              <a:rPr lang="bg-BG" sz="2400">
                <a:cs typeface="Arial" charset="0"/>
              </a:rPr>
              <a:t>карбоксипеницилини – </a:t>
            </a:r>
            <a:r>
              <a:rPr lang="en-US" sz="2400">
                <a:cs typeface="Arial" charset="0"/>
              </a:rPr>
              <a:t>Carbencillin</a:t>
            </a:r>
            <a:r>
              <a:rPr lang="bg-BG" sz="2400">
                <a:cs typeface="Arial" charset="0"/>
              </a:rPr>
              <a:t>(100-400</a:t>
            </a:r>
          </a:p>
          <a:p>
            <a:pPr>
              <a:buFont typeface="Wingdings" pitchFamily="2" charset="2"/>
              <a:buNone/>
            </a:pPr>
            <a:r>
              <a:rPr lang="bg-BG" sz="2400">
                <a:cs typeface="Arial" charset="0"/>
              </a:rPr>
              <a:t>        мг/кг деца и до 8-20г/24ч възр</a:t>
            </a:r>
            <a:r>
              <a:rPr lang="en-US" sz="2400">
                <a:cs typeface="Arial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Pyopen </a:t>
            </a:r>
            <a:r>
              <a:rPr lang="bg-BG" sz="2400">
                <a:cs typeface="Arial" charset="0"/>
              </a:rPr>
              <a:t>(</a:t>
            </a:r>
            <a:r>
              <a:rPr lang="en-US" sz="2400">
                <a:cs typeface="Arial" charset="0"/>
              </a:rPr>
              <a:t>Pseudomonas)</a:t>
            </a:r>
            <a:endParaRPr lang="bg-BG" sz="240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Пеницилини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 </a:t>
            </a:r>
            <a:r>
              <a:rPr lang="bg-BG">
                <a:cs typeface="Arial" charset="0"/>
              </a:rPr>
              <a:t>► уреидопеницилини – Азлоцилин – за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</a:t>
            </a:r>
            <a:r>
              <a:rPr lang="en-US">
                <a:cs typeface="Arial" charset="0"/>
              </a:rPr>
              <a:t>Pseudomonas</a:t>
            </a:r>
            <a:r>
              <a:rPr lang="bg-BG">
                <a:cs typeface="Arial" charset="0"/>
              </a:rPr>
              <a:t>, с висока жлъчна концен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трация;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► карбопенеми – </a:t>
            </a:r>
            <a:r>
              <a:rPr lang="en-US">
                <a:cs typeface="Arial" charset="0"/>
              </a:rPr>
              <a:t>Imepenem</a:t>
            </a:r>
            <a:r>
              <a:rPr lang="bg-BG">
                <a:cs typeface="Arial" charset="0"/>
              </a:rPr>
              <a:t> (комбиниран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с циластатин като </a:t>
            </a:r>
            <a:r>
              <a:rPr lang="en-US">
                <a:cs typeface="Arial" charset="0"/>
              </a:rPr>
              <a:t>Tienam</a:t>
            </a:r>
            <a:r>
              <a:rPr lang="bg-BG">
                <a:cs typeface="Arial" charset="0"/>
              </a:rPr>
              <a:t>)- широк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спектър + анаероби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► монобактами – към Грам /-/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Пеницилини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► изоксазолилпеницилини – имат бета-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лактамазоустойчивост-най-активни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антистафилококови антибиотици: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- </a:t>
            </a:r>
            <a:r>
              <a:rPr lang="en-US">
                <a:cs typeface="Arial" charset="0"/>
              </a:rPr>
              <a:t>Oxacillin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Arial" charset="0"/>
              </a:rPr>
              <a:t>    - Methicillin</a:t>
            </a:r>
            <a:r>
              <a:rPr lang="bg-BG">
                <a:cs typeface="Arial" charset="0"/>
              </a:rPr>
              <a:t>, но се появиха </a:t>
            </a:r>
            <a:r>
              <a:rPr lang="en-US">
                <a:cs typeface="Arial" charset="0"/>
              </a:rPr>
              <a:t>MRS</a:t>
            </a:r>
            <a:r>
              <a:rPr lang="bg-BG">
                <a:cs typeface="Arial" charset="0"/>
              </a:rPr>
              <a:t>, имат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нефротоксични свойства- почти не се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  употребява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charset="0"/>
              </a:rPr>
              <a:t>    - </a:t>
            </a:r>
            <a:r>
              <a:rPr lang="en-US">
                <a:cs typeface="Arial" charset="0"/>
              </a:rPr>
              <a:t>Unasin</a:t>
            </a:r>
            <a:r>
              <a:rPr lang="bg-BG">
                <a:cs typeface="Arial" charset="0"/>
              </a:rPr>
              <a:t> </a:t>
            </a:r>
            <a:r>
              <a:rPr lang="en-US">
                <a:cs typeface="Arial" charset="0"/>
              </a:rPr>
              <a:t>-</a:t>
            </a:r>
            <a:r>
              <a:rPr lang="bg-BG">
                <a:cs typeface="Arial" charset="0"/>
              </a:rPr>
              <a:t> амопен + сулбактам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</TotalTime>
  <Words>1005</Words>
  <Application>Microsoft Office PowerPoint</Application>
  <PresentationFormat>On-screen Show (4:3)</PresentationFormat>
  <Paragraphs>229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 Unicode MS</vt:lpstr>
      <vt:lpstr>Arial</vt:lpstr>
      <vt:lpstr>Arial Black</vt:lpstr>
      <vt:lpstr>Calibri</vt:lpstr>
      <vt:lpstr>Calibri Light</vt:lpstr>
      <vt:lpstr>Garamond</vt:lpstr>
      <vt:lpstr>Times New Roman</vt:lpstr>
      <vt:lpstr>Wingdings</vt:lpstr>
      <vt:lpstr>2_Edge</vt:lpstr>
      <vt:lpstr>Retrospect</vt:lpstr>
      <vt:lpstr>PowerPoint Presentation</vt:lpstr>
      <vt:lpstr>ПРИНЦИПИ</vt:lpstr>
      <vt:lpstr>ЕТИОЛОГИЧНО ЛЕЧЕНИЕ</vt:lpstr>
      <vt:lpstr>Антибиотично лечение</vt:lpstr>
      <vt:lpstr>Групи антибиотици</vt:lpstr>
      <vt:lpstr>Пеницилини</vt:lpstr>
      <vt:lpstr>Пеницилини</vt:lpstr>
      <vt:lpstr>Пеницилини</vt:lpstr>
      <vt:lpstr>Пеницилини</vt:lpstr>
      <vt:lpstr>Групи антибиотици</vt:lpstr>
      <vt:lpstr>Цефалоспорини</vt:lpstr>
      <vt:lpstr>Групи антибиотици</vt:lpstr>
      <vt:lpstr>Групи антибиотици</vt:lpstr>
      <vt:lpstr>Групи антибиотици</vt:lpstr>
      <vt:lpstr>Групи антибиотици</vt:lpstr>
      <vt:lpstr>Групи антибиотици</vt:lpstr>
      <vt:lpstr>Групи антибиотици</vt:lpstr>
      <vt:lpstr>Групи антибиотици</vt:lpstr>
      <vt:lpstr>Химиотерапевтици</vt:lpstr>
      <vt:lpstr>Сулфонамиди</vt:lpstr>
      <vt:lpstr>Сулфонамиди</vt:lpstr>
      <vt:lpstr>Сулфонамиди</vt:lpstr>
      <vt:lpstr>Сулфонамиди</vt:lpstr>
      <vt:lpstr>Метронидазол</vt:lpstr>
      <vt:lpstr>Нитрофуранови</vt:lpstr>
      <vt:lpstr>Оксихинолони</vt:lpstr>
      <vt:lpstr>4 - хинолони</vt:lpstr>
      <vt:lpstr>Антимикотични химиотерапевтици</vt:lpstr>
      <vt:lpstr>Антивирусни химиотерапевтици</vt:lpstr>
      <vt:lpstr>ИМУНОТЕРАПИЯ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479</cp:revision>
  <dcterms:created xsi:type="dcterms:W3CDTF">2003-03-08T12:58:53Z</dcterms:created>
  <dcterms:modified xsi:type="dcterms:W3CDTF">2020-03-29T15:10:03Z</dcterms:modified>
</cp:coreProperties>
</file>