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  <p:sldMasterId id="2147484101" r:id="rId2"/>
  </p:sldMasterIdLst>
  <p:notesMasterIdLst>
    <p:notesMasterId r:id="rId69"/>
  </p:notesMasterIdLst>
  <p:handoutMasterIdLst>
    <p:handoutMasterId r:id="rId70"/>
  </p:handoutMasterIdLst>
  <p:sldIdLst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38" r:id="rId23"/>
    <p:sldId id="439" r:id="rId24"/>
    <p:sldId id="440" r:id="rId25"/>
    <p:sldId id="441" r:id="rId26"/>
    <p:sldId id="442" r:id="rId27"/>
    <p:sldId id="443" r:id="rId28"/>
    <p:sldId id="444" r:id="rId29"/>
    <p:sldId id="445" r:id="rId30"/>
    <p:sldId id="446" r:id="rId31"/>
    <p:sldId id="447" r:id="rId32"/>
    <p:sldId id="448" r:id="rId33"/>
    <p:sldId id="449" r:id="rId34"/>
    <p:sldId id="450" r:id="rId35"/>
    <p:sldId id="451" r:id="rId36"/>
    <p:sldId id="452" r:id="rId37"/>
    <p:sldId id="453" r:id="rId38"/>
    <p:sldId id="454" r:id="rId39"/>
    <p:sldId id="455" r:id="rId40"/>
    <p:sldId id="456" r:id="rId41"/>
    <p:sldId id="457" r:id="rId42"/>
    <p:sldId id="458" r:id="rId43"/>
    <p:sldId id="459" r:id="rId44"/>
    <p:sldId id="460" r:id="rId45"/>
    <p:sldId id="461" r:id="rId46"/>
    <p:sldId id="462" r:id="rId47"/>
    <p:sldId id="463" r:id="rId48"/>
    <p:sldId id="464" r:id="rId49"/>
    <p:sldId id="465" r:id="rId50"/>
    <p:sldId id="466" r:id="rId51"/>
    <p:sldId id="467" r:id="rId52"/>
    <p:sldId id="468" r:id="rId53"/>
    <p:sldId id="469" r:id="rId54"/>
    <p:sldId id="470" r:id="rId55"/>
    <p:sldId id="471" r:id="rId56"/>
    <p:sldId id="472" r:id="rId57"/>
    <p:sldId id="473" r:id="rId58"/>
    <p:sldId id="474" r:id="rId59"/>
    <p:sldId id="475" r:id="rId60"/>
    <p:sldId id="476" r:id="rId61"/>
    <p:sldId id="477" r:id="rId62"/>
    <p:sldId id="478" r:id="rId63"/>
    <p:sldId id="479" r:id="rId64"/>
    <p:sldId id="480" r:id="rId65"/>
    <p:sldId id="481" r:id="rId66"/>
    <p:sldId id="482" r:id="rId67"/>
    <p:sldId id="483" r:id="rId68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61668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139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A0E475-5367-4FE6-B966-17D18F501EF0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1486C1-207B-4900-8635-A3A4C2962D8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95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B05BF-9558-4E4E-AB3A-C694E89691FA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ADD3F-BFBC-43DC-9FDB-73AE6D2E8E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62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AA10C-F615-487B-8268-AD8756675251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D0FAD-1C47-413B-BC85-82B6C52E24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45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1FD70-AC6E-4613-BBDB-AC047553FEE2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85AAE-8EEF-4C9F-934B-EAB865FBD42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25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4CFB7-5897-420E-8359-2B3AD50997D9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DFB53-1AD7-4F0A-A761-57801D23F7E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6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71C3A0-9BB9-4758-AC70-E5AAA7567E94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010C58-8371-49C3-91F1-DB9BA8FE14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99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CD252-1D31-4832-A3C2-B906504740FC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05E62-D273-4A15-9590-1EA0ABA212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0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6E96B-FF83-4676-B61D-C191E3D16AD6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AD0FC-DBA9-44DF-8B33-8A5E3BF184F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47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1D0B4F-E378-4072-AB38-8BA26406DE6B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8F6A3-DEEC-42D7-823C-5CD3C5F647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80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A86AF2-C6FF-4794-B4D4-39F754F2C729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39D05-1CAB-41C0-918B-86758F29A23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76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16D48C-1354-467C-B88B-03FC20C8C2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73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11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r:id="rId4" imgW="4785480" imgH="4894560" progId="">
                  <p:embed/>
                </p:oleObj>
              </mc:Choice>
              <mc:Fallback>
                <p:oleObj r:id="rId4" imgW="4785480" imgH="489456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„МЕДИЦИНА“</a:t>
            </a:r>
            <a:endParaRPr lang="en-US" altLang="en-US" sz="2000" b="1" dirty="0" smtClean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Лекция №</a:t>
            </a:r>
            <a:r>
              <a:rPr lang="en-US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9</a:t>
            </a:r>
            <a:endParaRPr lang="bg-BG" altLang="bg-BG" dirty="0" smtClean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33863" y="603885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Проф. Д-р Цеца Дойчинова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452927" y="2960688"/>
            <a:ext cx="7716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bg-BG" sz="2800">
                <a:solidFill>
                  <a:srgbClr val="C00000"/>
                </a:solidFill>
                <a:latin typeface="Arial Black" panose="020B0A04020102020204" pitchFamily="34" charset="0"/>
              </a:rPr>
              <a:t>Дифтерия, тетанус.</a:t>
            </a:r>
            <a:endParaRPr lang="bg-BG" altLang="bg-BG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bg-BG" smtClean="0"/>
          </a:p>
        </p:txBody>
      </p:sp>
      <p:sp>
        <p:nvSpPr>
          <p:cNvPr id="11267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Майката и бащата на 6-годишно</a:t>
            </a:r>
            <a:r>
              <a:rPr lang="bg-BG" smtClean="0"/>
              <a:t>то</a:t>
            </a:r>
            <a:r>
              <a:rPr lang="ru-RU" smtClean="0"/>
              <a:t> дете, което се бори за живота си в интензивното отделение на болница в Барселона са "съсипани и се чувстват излъгани" от движението против ваксиниране, което ги убедило да не имунизират сина си.</a:t>
            </a:r>
            <a:endParaRPr lang="bg-BG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Патогенеза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Входна врата – лигавицата на ГДП, очите,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половите органи, рядко кожата /предвари-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телно травматизирана/.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Причинителите остават на мястото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входната врата. Започва отделянето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екзотоксина, който навлиза в кръвообра-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щението и се фиксира в сърцето, бъбре-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ците, надбъбреците и ЦНС.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Патогенеза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Токсинът се фиксира по специфичните ре-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цептори на клетъчните повърхности,след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това навлиза в цитоплазмата и нарушава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белтъчния синтез,т.е. токсинът специфич-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но уврежда клетъчната протеинна синте-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за – инактивира фактора,отговорен за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трансформирането на иРНК в тРНК.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Патогенеза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Какво става на мястото на входната врата?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Причинителите предизвикват локално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възпаление с повишена съдова пропуск-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ливост, излив на серофибринозен ексудат,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по чиято повърхност се намират масово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дифтерийни бактерии, дегенерирали епи-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mtClean="0"/>
              <a:t>телни клетки, левкоцити.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Патогенеза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Серофибринозният ексудат се коагулира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под влияние на бактериалните тромбоки-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нази и се образува сивобелезникава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мембрана,плътно свързана с подлежащи-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те тъкани. Локалният оток се дължи на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реакция на тъканите към токсина и на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вторична инфекция.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Имуногенеза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7931150" cy="4641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bg-BG" smtClean="0"/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Създава се хуморален антитоксичен имунитет със синтезиране на специфични антитела.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Имунитетът е продължителен и напрегнат.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Като казуистика са описани повторни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заболявания.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Клинична картина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u="sng" smtClean="0"/>
              <a:t>А/ Дифтерия при неимунизирани лица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bg-BG" smtClean="0"/>
              <a:t>Инкубационен период: 2-10 дни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bg-BG" smtClean="0"/>
              <a:t>Според локализацията бива: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bg-BG" smtClean="0"/>
              <a:t>      а/ на гърлото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bg-BG" smtClean="0"/>
              <a:t>      б/ на ларинкса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bg-BG" smtClean="0"/>
              <a:t>      в/ на очите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bg-BG" smtClean="0"/>
              <a:t>      г/ на носа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bg-BG" smtClean="0"/>
              <a:t>      д/ на половите органи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bg-BG" smtClean="0"/>
              <a:t>      е/ на кожата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800" smtClean="0"/>
              <a:t>Дифтерия на гърлото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Обхваща 90-95% от всички форми</a:t>
            </a:r>
          </a:p>
          <a:p>
            <a:pPr eaLnBrk="1" hangingPunct="1"/>
            <a:r>
              <a:rPr lang="bg-BG" smtClean="0"/>
              <a:t>Бива локализирана и разпространена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</a:t>
            </a:r>
            <a:r>
              <a:rPr lang="bg-BG" u="sng" smtClean="0"/>
              <a:t>Локализирана форма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висока температура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болки в гърлото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поява на налепите - характеристика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шийна аденопатия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800" smtClean="0"/>
              <a:t>Дифтерия на гърлото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Описват се следните форми: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-катарална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-островна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-сливна /локализирана/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-разпространена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800" smtClean="0"/>
              <a:t>Дифтерия на гърлото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 </a:t>
            </a:r>
            <a:r>
              <a:rPr lang="bg-BG" u="sng" smtClean="0"/>
              <a:t>Разпространена форма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като продължение на локализираната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локализация на налепите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изразена интоксикация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затруднено дишане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сладникаво-гнилостна миризма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силно изразен регионарен лимфаденит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 силно изразен оток на шията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bg-BG" b="1" smtClean="0"/>
              <a:t>Д</a:t>
            </a:r>
            <a:r>
              <a:rPr lang="en-US" b="1" smtClean="0"/>
              <a:t> </a:t>
            </a:r>
            <a:r>
              <a:rPr lang="bg-BG" b="1" smtClean="0"/>
              <a:t>И</a:t>
            </a:r>
            <a:r>
              <a:rPr lang="en-US" b="1" smtClean="0"/>
              <a:t> </a:t>
            </a:r>
            <a:r>
              <a:rPr lang="bg-BG" b="1" smtClean="0"/>
              <a:t>Ф</a:t>
            </a:r>
            <a:r>
              <a:rPr lang="en-US" b="1" smtClean="0"/>
              <a:t> </a:t>
            </a:r>
            <a:r>
              <a:rPr lang="bg-BG" b="1" smtClean="0"/>
              <a:t>Т</a:t>
            </a:r>
            <a:r>
              <a:rPr lang="en-US" b="1" smtClean="0"/>
              <a:t> </a:t>
            </a:r>
            <a:r>
              <a:rPr lang="bg-BG" b="1" smtClean="0"/>
              <a:t>Е</a:t>
            </a:r>
            <a:r>
              <a:rPr lang="en-US" b="1" smtClean="0"/>
              <a:t> </a:t>
            </a:r>
            <a:r>
              <a:rPr lang="bg-BG" b="1" smtClean="0"/>
              <a:t>Р</a:t>
            </a:r>
            <a:r>
              <a:rPr lang="en-US" b="1" smtClean="0"/>
              <a:t> </a:t>
            </a:r>
            <a:r>
              <a:rPr lang="bg-BG" b="1" smtClean="0"/>
              <a:t>И</a:t>
            </a:r>
            <a:r>
              <a:rPr lang="en-US" b="1" smtClean="0"/>
              <a:t> </a:t>
            </a:r>
            <a:r>
              <a:rPr lang="bg-BG" b="1" smtClean="0"/>
              <a:t>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313" y="7100888"/>
            <a:ext cx="6832600" cy="146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bg-BG" sz="7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Подут врат, причинен от дифтери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1571625"/>
            <a:ext cx="3500437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800" smtClean="0"/>
              <a:t>Дифтерия на гърлото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-отокът може да обхване и гръдния кош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-ангажиране на ларинкса със засилване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на интоксикацията-адинамия, тахикардия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с глухи тонове, хипотония, хеморагичен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синдром или хемодинамичен срив по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типа на ТИШ, хепатомегалия без сплено-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мегалия - това е токсична форма на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дифтерия.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000" smtClean="0"/>
              <a:t>Дифтерия на ларинкса/дифтериен круп</a:t>
            </a:r>
            <a:r>
              <a:rPr lang="bg-BG" sz="3000" b="1" smtClean="0"/>
              <a:t>/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7931150" cy="4352925"/>
          </a:xfrm>
        </p:spPr>
        <p:txBody>
          <a:bodyPr/>
          <a:lstStyle/>
          <a:p>
            <a:pPr eaLnBrk="1" hangingPunct="1"/>
            <a:r>
              <a:rPr lang="bg-BG" smtClean="0"/>
              <a:t>Вторична - след десцендиране </a:t>
            </a:r>
          </a:p>
          <a:p>
            <a:pPr eaLnBrk="1" hangingPunct="1"/>
            <a:r>
              <a:rPr lang="bg-BG" smtClean="0"/>
              <a:t>Първична - след първично поселване 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причинителя в лигавицата на ларинкса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и трахеята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•  Начало - бавно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•  Умерена обща интоксикация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•  Прогресираща ларингеална стеноза 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дихателна недостатъчност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000" smtClean="0"/>
              <a:t>Дифтерия на ларинкса/дифтериен круп</a:t>
            </a:r>
            <a:r>
              <a:rPr lang="bg-BG" sz="3000" b="1" smtClean="0"/>
              <a:t>/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u="sng" smtClean="0"/>
              <a:t>Стадии: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◄Начален, катарален, дисфоничен - с уме-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   рен интоксикационен синдром, груба,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   лаеща кашлица и дрезгав глас;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◄Стенотичен - с прогресираща инспира-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   торна диспнея, стридорозно дишане (като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   стържене на трион) с включване на спомагателните мускули; детето е неспо-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   койно,”лови въздуха”, хипоксия, хипоксемия,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cs typeface="Arial" charset="0"/>
              </a:rPr>
              <a:t>   хиперкапния;</a:t>
            </a:r>
          </a:p>
          <a:p>
            <a:pPr eaLnBrk="1" hangingPunct="1">
              <a:buFont typeface="Wingdings" pitchFamily="2" charset="2"/>
              <a:buNone/>
            </a:pPr>
            <a:endParaRPr lang="bg-BG" sz="24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000" smtClean="0"/>
              <a:t>Дифтерия на ларинкса/дифтериен круп</a:t>
            </a:r>
            <a:r>
              <a:rPr lang="bg-BG" sz="3000" b="1" smtClean="0"/>
              <a:t>/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◄Асфиктичен-привидно успокоение (поради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повишено ниво на СО</a:t>
            </a:r>
            <a:r>
              <a:rPr lang="bg-BG" baseline="-25000" smtClean="0">
                <a:cs typeface="Arial" charset="0"/>
              </a:rPr>
              <a:t>2</a:t>
            </a:r>
            <a:r>
              <a:rPr lang="bg-BG" smtClean="0">
                <a:cs typeface="Arial" charset="0"/>
              </a:rPr>
              <a:t>), сопорозно със-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тояние,тежка цианоза, повърхностно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дишане, екстремна тахикардия, фили-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формен радиален пулс,студена, сива кожа, екзитус.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400" smtClean="0"/>
              <a:t>Дифтерия на носа</a:t>
            </a:r>
            <a:endParaRPr lang="bg-BG" sz="34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Кърмаческа възраст</a:t>
            </a:r>
          </a:p>
          <a:p>
            <a:pPr eaLnBrk="1" hangingPunct="1"/>
            <a:r>
              <a:rPr lang="bg-BG" smtClean="0"/>
              <a:t>Умерена интоксикация</a:t>
            </a:r>
          </a:p>
          <a:p>
            <a:pPr eaLnBrk="1" hangingPunct="1"/>
            <a:r>
              <a:rPr lang="bg-BG" smtClean="0"/>
              <a:t>Серозен слузнокръвенист секрет от носа</a:t>
            </a:r>
          </a:p>
          <a:p>
            <a:pPr eaLnBrk="1" hangingPunct="1"/>
            <a:r>
              <a:rPr lang="bg-BG" smtClean="0"/>
              <a:t>Затруднено носово дишане</a:t>
            </a:r>
          </a:p>
          <a:p>
            <a:pPr eaLnBrk="1" hangingPunct="1"/>
            <a:r>
              <a:rPr lang="bg-BG" smtClean="0"/>
              <a:t>Плътни мембранозни налепи по лигави-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ците на носа; често протрахира и хрони-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фицира; усложнения не се наблюдават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400" smtClean="0"/>
              <a:t>Дифтерия на очите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Като остър конюнктивит</a:t>
            </a:r>
          </a:p>
          <a:p>
            <a:pPr eaLnBrk="1" hangingPunct="1"/>
            <a:r>
              <a:rPr lang="bg-BG" smtClean="0"/>
              <a:t>Хиперемирана и оточна конюнктива с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наличие на сивкаво-мръсни налепи</a:t>
            </a:r>
          </a:p>
          <a:p>
            <a:pPr eaLnBrk="1" hangingPunct="1"/>
            <a:r>
              <a:rPr lang="bg-BG" smtClean="0"/>
              <a:t>Регионарен периаурикуларен лимфоно-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дулит</a:t>
            </a:r>
          </a:p>
          <a:p>
            <a:pPr eaLnBrk="1" hangingPunct="1"/>
            <a:r>
              <a:rPr lang="bg-BG" smtClean="0"/>
              <a:t>Умерено увредено общо състояние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400" smtClean="0"/>
              <a:t>Дифтерия на половите органи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При малки момиченца</a:t>
            </a:r>
          </a:p>
          <a:p>
            <a:pPr eaLnBrk="1" hangingPunct="1"/>
            <a:r>
              <a:rPr lang="bg-BG" smtClean="0"/>
              <a:t>Катовулвовагинит - с изразена хиперемия, оток, болезненост и налепи - сивкаво-белезникави, лесно смъкващи се като отливка и по-рядко сраснали с подлежащата тъкан и отделящи се с кървене.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400" smtClean="0"/>
              <a:t>Дифтерия на кожата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  При кърмачета (на пъпната рана), имуносупресирани, възрастни, алкохолици - като дерматит върху предварително увредена кожа, със сивкави налепи,слабо изразена интоксикация, протрахирано протичане и хронифициране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◙ Дифтерия на ухото-казуистика - засяга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външния слухов канал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upload.wikimedia.org/wikipedia/commons/thumb/1/1b/A_diphtheria_skin_lesion_on_the_leg._PHIL_1941_lores.jpg/220px-A_diphtheria_skin_lesion_on_the_leg._PHIL_1941_lo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1571625"/>
            <a:ext cx="4929187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400" smtClean="0"/>
              <a:t>ОПРЕДЕЛЕНИЕ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Остро инфекциозно заболяване,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протичащо с обща интоксикация,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характерни промени по лигавиците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на гърлото, ларинкса и други и висок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леталитет.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Дифтерия на кожата МКБ A36.3 -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928813"/>
            <a:ext cx="51435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Клинична картина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u="sng" smtClean="0"/>
              <a:t>Б/Дифтерия при имунизирани лица: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Почти само като дифтерия на гърлото-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остро начало,повишена </a:t>
            </a:r>
            <a:r>
              <a:rPr lang="en-US" smtClean="0"/>
              <a:t>t</a:t>
            </a:r>
            <a:r>
              <a:rPr lang="bg-BG" smtClean="0"/>
              <a:t>, изразена обща интоксикация, болки в гърлото, което е хиперемирано и оточно, но по-често без налепи; почти не се наблюдават токсични форми; по-благоприятна прогноза, но поради нехарактерните клинични прояви диагнозата е по-трудна.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800" smtClean="0"/>
              <a:t>Клинична картина</a:t>
            </a:r>
            <a:br>
              <a:rPr lang="bg-BG" sz="3800" smtClean="0"/>
            </a:br>
            <a:r>
              <a:rPr lang="bg-BG" sz="3800" smtClean="0"/>
              <a:t>Усложнения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1/Остра надбъбречна недостатъчност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2/Дифтерийна токсична нефроза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3/Дифтериен миокардит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4/Ранни мононеврити - </a:t>
            </a:r>
            <a:r>
              <a:rPr lang="en-US" smtClean="0"/>
              <a:t>III,VI,VII,IX</a:t>
            </a:r>
            <a:r>
              <a:rPr lang="bg-BG" smtClean="0"/>
              <a:t> и </a:t>
            </a:r>
            <a:r>
              <a:rPr lang="en-US" smtClean="0"/>
              <a:t>X</a:t>
            </a:r>
            <a:r>
              <a:rPr lang="bg-BG" smtClean="0"/>
              <a:t> ЧМН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5/Полирадикулоневрити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Диагноза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Клиникоепидемиологични данни</a:t>
            </a:r>
          </a:p>
          <a:p>
            <a:pPr eaLnBrk="1" hangingPunct="1"/>
            <a:r>
              <a:rPr lang="bg-BG" smtClean="0"/>
              <a:t>ПКК, ДКК и СУЕ - за бакт. инфекция</a:t>
            </a:r>
          </a:p>
          <a:p>
            <a:pPr eaLnBrk="1" hangingPunct="1"/>
            <a:r>
              <a:rPr lang="bg-BG" smtClean="0"/>
              <a:t>Микробиологична посявка- материалът се взема от ръба на налепа и се посява на специфични среди</a:t>
            </a:r>
          </a:p>
          <a:p>
            <a:pPr eaLnBrk="1" hangingPunct="1"/>
            <a:r>
              <a:rPr lang="bg-BG" smtClean="0"/>
              <a:t>Серодиагностика-няма практическо приложение</a:t>
            </a:r>
          </a:p>
          <a:p>
            <a:pPr eaLnBrk="1" hangingPunct="1"/>
            <a:r>
              <a:rPr lang="en-US" smtClean="0"/>
              <a:t>PCR</a:t>
            </a:r>
            <a:endParaRPr lang="bg-BG" smtClean="0"/>
          </a:p>
          <a:p>
            <a:pPr eaLnBrk="1" hangingPunct="1"/>
            <a:r>
              <a:rPr lang="bg-BG" smtClean="0"/>
              <a:t>Проба на </a:t>
            </a:r>
            <a:r>
              <a:rPr lang="en-US" smtClean="0"/>
              <a:t>Schick</a:t>
            </a:r>
            <a:r>
              <a:rPr lang="bg-BG" smtClean="0"/>
              <a:t>-вече не се прилага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Диференциална диагноза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С други ангини от бактер. произход</a:t>
            </a:r>
          </a:p>
          <a:p>
            <a:pPr eaLnBrk="1" hangingPunct="1"/>
            <a:r>
              <a:rPr lang="bg-BG" smtClean="0"/>
              <a:t>С други ангини от вирусен произход</a:t>
            </a:r>
          </a:p>
          <a:p>
            <a:pPr eaLnBrk="1" hangingPunct="1"/>
            <a:r>
              <a:rPr lang="bg-BG" smtClean="0"/>
              <a:t>Луетична ангина</a:t>
            </a:r>
          </a:p>
          <a:p>
            <a:pPr eaLnBrk="1" hangingPunct="1"/>
            <a:r>
              <a:rPr lang="bg-BG" smtClean="0"/>
              <a:t>Ангина на </a:t>
            </a:r>
            <a:r>
              <a:rPr lang="en-US" smtClean="0"/>
              <a:t>Plaut-Vincent</a:t>
            </a:r>
            <a:endParaRPr lang="bg-BG" smtClean="0"/>
          </a:p>
          <a:p>
            <a:pPr eaLnBrk="1" hangingPunct="1"/>
            <a:r>
              <a:rPr lang="bg-BG" smtClean="0"/>
              <a:t>С псевдокруп</a:t>
            </a:r>
          </a:p>
          <a:p>
            <a:pPr eaLnBrk="1" hangingPunct="1"/>
            <a:r>
              <a:rPr lang="bg-BG" smtClean="0"/>
              <a:t>Остър епиглотит</a:t>
            </a:r>
          </a:p>
          <a:p>
            <a:pPr eaLnBrk="1" hangingPunct="1"/>
            <a:r>
              <a:rPr lang="bg-BG" smtClean="0"/>
              <a:t>Чуждо тяло</a:t>
            </a:r>
          </a:p>
          <a:p>
            <a:pPr eaLnBrk="1" hangingPunct="1"/>
            <a:r>
              <a:rPr lang="bg-BG" smtClean="0"/>
              <a:t>Други ринити и конюнктивити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u="sng" smtClean="0"/>
              <a:t>Етиологично: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</a:t>
            </a:r>
            <a:r>
              <a:rPr lang="bg-BG" smtClean="0"/>
              <a:t>Антибиотици-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Пеницилин, Еритромицин, Цефалоспорини в курс 7-10 дни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</a:t>
            </a:r>
            <a:r>
              <a:rPr lang="bg-BG" smtClean="0"/>
              <a:t>Хиперимунен противодифтериен серум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 Дози: 500-2000Е/кг  т при леки и         			средно-тежки форми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           3000-4000Е/кг т при токсични и   			ларингеални форми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Лечение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u="sng" smtClean="0"/>
              <a:t>Патогенетично: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 Вливания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 ГКС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 Витамини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 О</a:t>
            </a:r>
            <a:r>
              <a:rPr lang="bg-BG" baseline="-25000" smtClean="0"/>
              <a:t>2</a:t>
            </a:r>
            <a:endParaRPr lang="bg-BG" smtClean="0"/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 Трахеостомия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 - СС средства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Профилактика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Ваксинация –ДТК</a:t>
            </a:r>
          </a:p>
          <a:p>
            <a:pPr eaLnBrk="1" hangingPunct="1"/>
            <a:r>
              <a:rPr lang="bg-BG" smtClean="0"/>
              <a:t>Наблюдение на контактните- 7 дни</a:t>
            </a:r>
          </a:p>
          <a:p>
            <a:pPr eaLnBrk="1" hangingPunct="1"/>
            <a:r>
              <a:rPr lang="bg-BG" smtClean="0"/>
              <a:t>При дифтерийно носителство-лечение с Еритромицин за 7 дни</a:t>
            </a:r>
          </a:p>
          <a:p>
            <a:pPr eaLnBrk="1" hangingPunct="1"/>
            <a:endParaRPr lang="bg-BG" smtClean="0"/>
          </a:p>
          <a:p>
            <a:pPr eaLnBrk="1" hangingPunct="1"/>
            <a:r>
              <a:rPr lang="bg-BG" smtClean="0"/>
              <a:t>Прогноза- добра за имунизираните и сериозна за неимунизираните</a:t>
            </a:r>
          </a:p>
          <a:p>
            <a:pPr eaLnBrk="1" hangingPunct="1"/>
            <a:r>
              <a:rPr lang="bg-BG" smtClean="0"/>
              <a:t>ВАЖНО- ранно започване на лечението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/>
              <a:t>Т Е Т А Н У С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 flipV="1">
            <a:off x="1403350" y="7316788"/>
            <a:ext cx="6513513" cy="1677987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r>
              <a:rPr lang="bg-BG" sz="3400" b="1"/>
              <a:t>ОПРЕДЕЛЕНИЕ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   </a:t>
            </a:r>
          </a:p>
          <a:p>
            <a:pPr>
              <a:buFont typeface="Wingdings" pitchFamily="2" charset="2"/>
              <a:buNone/>
            </a:pPr>
            <a:r>
              <a:rPr lang="bg-BG"/>
              <a:t>   Остро инфекциозно заболяване, протичащо с повишен мускулен тонус, тонични гърчове и висок леталитет.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Етиология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►Дифтериен бактерий-</a:t>
            </a:r>
            <a:r>
              <a:rPr lang="en-US" smtClean="0">
                <a:cs typeface="Arial" charset="0"/>
              </a:rPr>
              <a:t>Corynebacterium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   diphtheriae</a:t>
            </a:r>
            <a:r>
              <a:rPr lang="bg-BG" smtClean="0">
                <a:cs typeface="Arial" charset="0"/>
              </a:rPr>
              <a:t>,издръжлив </a:t>
            </a:r>
            <a:endParaRPr lang="en-US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</a:t>
            </a:r>
            <a:r>
              <a:rPr lang="en-US" smtClean="0">
                <a:cs typeface="Arial" charset="0"/>
              </a:rPr>
              <a:t>G</a:t>
            </a:r>
            <a:r>
              <a:rPr lang="bg-BG" smtClean="0">
                <a:cs typeface="Arial" charset="0"/>
              </a:rPr>
              <a:t>/+/, под формата на буквата</a:t>
            </a:r>
            <a:r>
              <a:rPr lang="en-US" smtClean="0">
                <a:cs typeface="Arial" charset="0"/>
              </a:rPr>
              <a:t> V</a:t>
            </a:r>
            <a:endParaRPr lang="bg-BG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►полиморфен, пръчица с метахроматич-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ни телца в краищата й,телца на </a:t>
            </a:r>
            <a:r>
              <a:rPr lang="en-US" smtClean="0">
                <a:cs typeface="Arial" charset="0"/>
              </a:rPr>
              <a:t>Ernst-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   Babes</a:t>
            </a:r>
            <a:endParaRPr lang="bg-BG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►три типа:</a:t>
            </a:r>
            <a:r>
              <a:rPr lang="en-US" smtClean="0">
                <a:cs typeface="Arial" charset="0"/>
              </a:rPr>
              <a:t> mitis, gravis, intermedius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►сложен антигенен строеж – 57 серотипа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Етиология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Тетаничен бацил – </a:t>
            </a:r>
            <a:r>
              <a:rPr lang="en-US"/>
              <a:t>Clostridium tetani</a:t>
            </a:r>
            <a:endParaRPr lang="bg-BG"/>
          </a:p>
          <a:p>
            <a:pPr>
              <a:buFont typeface="Wingdings" pitchFamily="2" charset="2"/>
              <a:buNone/>
            </a:pPr>
            <a:r>
              <a:rPr lang="bg-BG"/>
              <a:t>Род </a:t>
            </a:r>
            <a:r>
              <a:rPr lang="en-US"/>
              <a:t>Clostridia, </a:t>
            </a:r>
            <a:r>
              <a:rPr lang="bg-BG"/>
              <a:t>сем. </a:t>
            </a:r>
            <a:r>
              <a:rPr lang="en-US"/>
              <a:t>Bacillaceae</a:t>
            </a:r>
          </a:p>
          <a:p>
            <a:pPr>
              <a:buFont typeface="Wingdings" pitchFamily="2" charset="2"/>
              <a:buNone/>
            </a:pPr>
            <a:r>
              <a:rPr lang="en-US"/>
              <a:t>G</a:t>
            </a:r>
            <a:r>
              <a:rPr lang="bg-BG"/>
              <a:t>/+/, но в стари култури остава </a:t>
            </a:r>
            <a:r>
              <a:rPr lang="en-US"/>
              <a:t>G</a:t>
            </a:r>
            <a:r>
              <a:rPr lang="bg-BG"/>
              <a:t>/-/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bg-BG"/>
              <a:t>Подвижен,има ресни,не образува капсули </a:t>
            </a:r>
          </a:p>
          <a:p>
            <a:pPr>
              <a:buFont typeface="Wingdings" pitchFamily="2" charset="2"/>
              <a:buNone/>
            </a:pPr>
            <a:r>
              <a:rPr lang="bg-BG"/>
              <a:t>Образува спори – барабанна палка</a:t>
            </a:r>
          </a:p>
          <a:p>
            <a:pPr>
              <a:buFont typeface="Wingdings" pitchFamily="2" charset="2"/>
              <a:buNone/>
            </a:pPr>
            <a:r>
              <a:rPr lang="bg-BG"/>
              <a:t>Притежава О и Н антигени</a:t>
            </a:r>
          </a:p>
          <a:p>
            <a:pPr>
              <a:buFont typeface="Wingdings" pitchFamily="2" charset="2"/>
              <a:buNone/>
            </a:pPr>
            <a:r>
              <a:rPr lang="bg-BG"/>
              <a:t>Въз основа на Н антигена-10 серотипа</a:t>
            </a:r>
          </a:p>
          <a:p>
            <a:pPr>
              <a:buFont typeface="Wingdings" pitchFamily="2" charset="2"/>
              <a:buNone/>
            </a:pPr>
            <a:endParaRPr lang="bg-BG"/>
          </a:p>
          <a:p>
            <a:pPr>
              <a:buFont typeface="Wingdings" pitchFamily="2" charset="2"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Етиология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Вегетативни форми-неустойчиви</a:t>
            </a:r>
          </a:p>
          <a:p>
            <a:pPr>
              <a:buFont typeface="Wingdings" pitchFamily="2" charset="2"/>
              <a:buNone/>
            </a:pPr>
            <a:r>
              <a:rPr lang="bg-BG"/>
              <a:t>Спори-силно резистентни,особено в поч-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вата,където преживяват 10 и по-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вече години</a:t>
            </a:r>
          </a:p>
          <a:p>
            <a:pPr>
              <a:buFont typeface="Wingdings" pitchFamily="2" charset="2"/>
              <a:buNone/>
            </a:pPr>
            <a:r>
              <a:rPr lang="bg-BG"/>
              <a:t>Тетаничен екзотоксин с две компоненти: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тетанолизин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тетаноспазмин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Етиология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Тетанолизин-предизвиква хемолиза –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няма отношение към патогенезата</a:t>
            </a:r>
          </a:p>
          <a:p>
            <a:pPr>
              <a:buFont typeface="Wingdings" pitchFamily="2" charset="2"/>
              <a:buNone/>
            </a:pPr>
            <a:r>
              <a:rPr lang="bg-BG"/>
              <a:t>Тетаноспазмин-с изразен невротропизъм-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отговорен за болестния процес</a:t>
            </a:r>
          </a:p>
          <a:p>
            <a:pPr>
              <a:buFont typeface="Wingdings" pitchFamily="2" charset="2"/>
              <a:buNone/>
            </a:pPr>
            <a:r>
              <a:rPr lang="bg-BG"/>
              <a:t>Екзотоксинът-една от най-силните биоло-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гични отрови след ботулиновия ток-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син-2,5</a:t>
            </a:r>
            <a:r>
              <a:rPr lang="en-US"/>
              <a:t>ng</a:t>
            </a:r>
            <a:r>
              <a:rPr lang="bg-BG"/>
              <a:t>/кг минимална летална доза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Епидемиология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Тетанусът е почвена сапроноза</a:t>
            </a:r>
          </a:p>
          <a:p>
            <a:pPr>
              <a:buFont typeface="Wingdings" pitchFamily="2" charset="2"/>
              <a:buNone/>
            </a:pPr>
            <a:r>
              <a:rPr lang="bg-BG"/>
              <a:t>Вегетативните форми се намират като </a:t>
            </a:r>
          </a:p>
          <a:p>
            <a:pPr>
              <a:buFont typeface="Wingdings" pitchFamily="2" charset="2"/>
              <a:buNone/>
            </a:pPr>
            <a:r>
              <a:rPr lang="bg-BG"/>
              <a:t>сапрофити в чревния тракт на много тре-</a:t>
            </a:r>
          </a:p>
          <a:p>
            <a:pPr>
              <a:buFont typeface="Wingdings" pitchFamily="2" charset="2"/>
              <a:buNone/>
            </a:pPr>
            <a:r>
              <a:rPr lang="bg-BG"/>
              <a:t>вопасни животни и особено конете.Откри</a:t>
            </a:r>
          </a:p>
          <a:p>
            <a:pPr>
              <a:buFont typeface="Wingdings" pitchFamily="2" charset="2"/>
              <a:buNone/>
            </a:pPr>
            <a:r>
              <a:rPr lang="bg-BG"/>
              <a:t>ват се и в червата на 40-100% от селско-</a:t>
            </a:r>
          </a:p>
          <a:p>
            <a:pPr>
              <a:buFont typeface="Wingdings" pitchFamily="2" charset="2"/>
              <a:buNone/>
            </a:pPr>
            <a:r>
              <a:rPr lang="bg-BG"/>
              <a:t>стопанските работници,особено конегле-</a:t>
            </a:r>
          </a:p>
          <a:p>
            <a:pPr>
              <a:buFont typeface="Wingdings" pitchFamily="2" charset="2"/>
              <a:buNone/>
            </a:pPr>
            <a:r>
              <a:rPr lang="bg-BG"/>
              <a:t>дачи.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Епидемиология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Заразяване на човека-чрез  попадане на</a:t>
            </a:r>
          </a:p>
          <a:p>
            <a:pPr>
              <a:buFont typeface="Wingdings" pitchFamily="2" charset="2"/>
              <a:buNone/>
            </a:pPr>
            <a:r>
              <a:rPr lang="bg-BG"/>
              <a:t>тетанични спори в рана на кожата и види-</a:t>
            </a:r>
          </a:p>
          <a:p>
            <a:pPr>
              <a:buFont typeface="Wingdings" pitchFamily="2" charset="2"/>
              <a:buNone/>
            </a:pPr>
            <a:r>
              <a:rPr lang="bg-BG"/>
              <a:t>мите лигавици.</a:t>
            </a:r>
          </a:p>
          <a:p>
            <a:pPr>
              <a:buFont typeface="Wingdings" pitchFamily="2" charset="2"/>
              <a:buNone/>
            </a:pPr>
            <a:r>
              <a:rPr lang="bg-BG"/>
              <a:t>Характеристика на раната-създаване на</a:t>
            </a:r>
          </a:p>
          <a:p>
            <a:pPr>
              <a:buFont typeface="Wingdings" pitchFamily="2" charset="2"/>
              <a:buNone/>
            </a:pPr>
            <a:r>
              <a:rPr lang="bg-BG"/>
              <a:t>АНАЕРОБНИ условия за превръщане на </a:t>
            </a:r>
          </a:p>
          <a:p>
            <a:pPr>
              <a:buFont typeface="Wingdings" pitchFamily="2" charset="2"/>
              <a:buNone/>
            </a:pPr>
            <a:r>
              <a:rPr lang="bg-BG"/>
              <a:t>спорите във вегетативни форми.</a:t>
            </a:r>
          </a:p>
          <a:p>
            <a:pPr>
              <a:buFont typeface="Wingdings" pitchFamily="2" charset="2"/>
              <a:buNone/>
            </a:pPr>
            <a:r>
              <a:rPr lang="bg-BG"/>
              <a:t>Роля на пъпната рана</a:t>
            </a:r>
          </a:p>
          <a:p>
            <a:pPr>
              <a:buFont typeface="Wingdings" pitchFamily="2" charset="2"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870825" cy="1143000"/>
          </a:xfrm>
        </p:spPr>
        <p:txBody>
          <a:bodyPr/>
          <a:lstStyle/>
          <a:p>
            <a:r>
              <a:rPr lang="bg-BG"/>
              <a:t>Епидемиология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357313" y="1484313"/>
            <a:ext cx="7786687" cy="4568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◄ възприемчивост- всеобща</a:t>
            </a:r>
          </a:p>
          <a:p>
            <a:pPr>
              <a:buFont typeface="Wingdings" pitchFamily="2" charset="2"/>
              <a:buNone/>
            </a:pPr>
            <a:endParaRPr lang="bg-BG"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◄ болният не е контагиозен</a:t>
            </a:r>
          </a:p>
          <a:p>
            <a:pPr>
              <a:buFont typeface="Wingdings" pitchFamily="2" charset="2"/>
              <a:buNone/>
            </a:pPr>
            <a:endParaRPr lang="bg-BG"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◄ професионален характер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Патогенеза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Рана с анаеробни условия</a:t>
            </a:r>
            <a:r>
              <a:rPr lang="bg-BG">
                <a:latin typeface=""/>
              </a:rPr>
              <a:t>→спори →веге-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"/>
              </a:rPr>
              <a:t>тативни форми →остават на мястото на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"/>
              </a:rPr>
              <a:t>раната →продуцират тетаноспазмин →</a:t>
            </a:r>
            <a:endParaRPr lang="en-US">
              <a:latin typeface=""/>
            </a:endParaRPr>
          </a:p>
          <a:p>
            <a:pPr>
              <a:buFont typeface="Wingdings" pitchFamily="2" charset="2"/>
              <a:buNone/>
            </a:pPr>
            <a:r>
              <a:rPr lang="bg-BG">
                <a:latin typeface=""/>
              </a:rPr>
              <a:t>по кръвен и неврален път достига до НС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"/>
              </a:rPr>
              <a:t>→там се фиксира избирателно в невро-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"/>
              </a:rPr>
              <a:t>мускулните синапси, ретикуларната фор-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"/>
              </a:rPr>
              <a:t>мация и булбарните нервни центрове.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Патогенеза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В нервната система токсинът предизвик-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ва потискане на задръжния процес.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Предполагаема причина за това </a:t>
            </a:r>
            <a:r>
              <a:rPr lang="bg-BG">
                <a:latin typeface=""/>
              </a:rPr>
              <a:t>→ осво-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"/>
              </a:rPr>
              <a:t>бождаване на глицин в нервномускулните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"/>
              </a:rPr>
              <a:t>синапси. </a:t>
            </a:r>
            <a:r>
              <a:rPr lang="bg-BG" b="1">
                <a:latin typeface=""/>
              </a:rPr>
              <a:t>Краен резултат : </a:t>
            </a:r>
            <a:r>
              <a:rPr lang="bg-BG">
                <a:latin typeface=""/>
              </a:rPr>
              <a:t>повишена въз-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"/>
              </a:rPr>
              <a:t>будимост, изразяваща се с повишен мус-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"/>
              </a:rPr>
              <a:t>кулен тонус - ригидност, тонични гърчове.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"/>
              </a:rPr>
              <a:t>Възможно - пряко токсично действие върху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"/>
              </a:rPr>
              <a:t>булбарните центрове, спец. в/у</a:t>
            </a:r>
            <a:r>
              <a:rPr lang="en-US">
                <a:latin typeface=""/>
              </a:rPr>
              <a:t> n.vagus</a:t>
            </a:r>
            <a:r>
              <a:rPr lang="bg-BG">
                <a:latin typeface="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Клинична картина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Инкубационен период – 4-14 дни</a:t>
            </a:r>
          </a:p>
          <a:p>
            <a:r>
              <a:rPr lang="bg-BG"/>
              <a:t>Продромални симптоми</a:t>
            </a:r>
          </a:p>
          <a:p>
            <a:r>
              <a:rPr lang="bg-BG"/>
              <a:t>Тризмус</a:t>
            </a:r>
          </a:p>
          <a:p>
            <a:r>
              <a:rPr lang="en-US"/>
              <a:t>Risus sardonicus</a:t>
            </a:r>
          </a:p>
          <a:p>
            <a:r>
              <a:rPr lang="bg-BG"/>
              <a:t>Лодковиден корем</a:t>
            </a:r>
          </a:p>
          <a:p>
            <a:r>
              <a:rPr lang="bg-BG"/>
              <a:t>Висока температура</a:t>
            </a:r>
          </a:p>
          <a:p>
            <a:r>
              <a:rPr lang="bg-BG"/>
              <a:t>Силно изпотяване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Клинична картина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Опистотонус</a:t>
            </a:r>
          </a:p>
          <a:p>
            <a:r>
              <a:rPr lang="bg-BG"/>
              <a:t>Тетанични гърчове</a:t>
            </a:r>
          </a:p>
          <a:p>
            <a:r>
              <a:rPr lang="bg-BG"/>
              <a:t>Роля на интеро- и екстерорецепторите-</a:t>
            </a:r>
          </a:p>
          <a:p>
            <a:pPr>
              <a:buFont typeface="Wingdings" pitchFamily="2" charset="2"/>
              <a:buNone/>
            </a:pPr>
            <a:r>
              <a:rPr lang="bg-BG"/>
              <a:t>   нисък праг на появяване на гърчовете</a:t>
            </a:r>
          </a:p>
          <a:p>
            <a:r>
              <a:rPr lang="bg-BG"/>
              <a:t>Запазено съзнание</a:t>
            </a:r>
          </a:p>
          <a:p>
            <a:r>
              <a:rPr lang="bg-BG"/>
              <a:t>Тахикардия</a:t>
            </a:r>
          </a:p>
          <a:p>
            <a:r>
              <a:rPr lang="bg-BG"/>
              <a:t>Дихателна недостатъчност</a:t>
            </a:r>
          </a:p>
          <a:p>
            <a:r>
              <a:rPr lang="bg-BG"/>
              <a:t>Циркулаторна слабост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Етиология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►дифтериен екзотоксин – термолабилен протеин,съставен от две субединици-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А-активна 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В-отговорна за адхезията към клетъчна-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   та стена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►има токсигенни – </a:t>
            </a:r>
            <a:r>
              <a:rPr lang="en-US" smtClean="0">
                <a:cs typeface="Arial" charset="0"/>
              </a:rPr>
              <a:t>tox</a:t>
            </a:r>
            <a:r>
              <a:rPr lang="bg-BG" smtClean="0">
                <a:cs typeface="Arial" charset="0"/>
              </a:rPr>
              <a:t>+</a:t>
            </a:r>
            <a:r>
              <a:rPr lang="en-US" smtClean="0">
                <a:cs typeface="Arial" charset="0"/>
              </a:rPr>
              <a:t> </a:t>
            </a:r>
            <a:r>
              <a:rPr lang="bg-BG" smtClean="0">
                <a:cs typeface="Arial" charset="0"/>
              </a:rPr>
              <a:t>и нетоксигенни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 </a:t>
            </a:r>
            <a:r>
              <a:rPr lang="en-US" smtClean="0">
                <a:cs typeface="Arial" charset="0"/>
              </a:rPr>
              <a:t>tox-</a:t>
            </a:r>
            <a:r>
              <a:rPr lang="bg-BG" smtClean="0">
                <a:cs typeface="Arial" charset="0"/>
              </a:rPr>
              <a:t> щамове като важно значение има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 конверсията на  </a:t>
            </a:r>
            <a:r>
              <a:rPr lang="en-US" smtClean="0">
                <a:cs typeface="Arial" charset="0"/>
              </a:rPr>
              <a:t>tox-</a:t>
            </a:r>
            <a:r>
              <a:rPr lang="bg-BG" smtClean="0">
                <a:cs typeface="Arial" charset="0"/>
              </a:rPr>
              <a:t> в </a:t>
            </a:r>
            <a:r>
              <a:rPr lang="en-US" smtClean="0">
                <a:cs typeface="Arial" charset="0"/>
              </a:rPr>
              <a:t>tox</a:t>
            </a:r>
            <a:r>
              <a:rPr lang="bg-BG" smtClean="0">
                <a:cs typeface="Arial" charset="0"/>
              </a:rPr>
              <a:t>+</a:t>
            </a:r>
            <a:r>
              <a:rPr lang="en-US" smtClean="0">
                <a:cs typeface="Arial" charset="0"/>
              </a:rPr>
              <a:t> </a:t>
            </a:r>
            <a:endParaRPr lang="bg-BG" smtClean="0">
              <a:cs typeface="Arial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Клинични форми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♦ лека - всички сивптоми без гърчове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♦ средно-тежка – гореописаната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♦ тежка – към общата картина се прибавя 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дихателна недостатъчност по типа на остра асфиксия от ларингоспазъм по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време на тежък гърч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♦ много тежка – описаната тежка с изразе-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ни тежки кардиоваскуларни нарушения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8013700" cy="1143000"/>
          </a:xfrm>
        </p:spPr>
        <p:txBody>
          <a:bodyPr/>
          <a:lstStyle/>
          <a:p>
            <a:r>
              <a:rPr lang="bg-BG"/>
              <a:t>Особени клинични форми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002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церебрална- с помрачено съзнание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тетанус на главата: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bg-BG">
                <a:cs typeface="Arial" pitchFamily="34" charset="0"/>
              </a:rPr>
              <a:t>◊ засягане на </a:t>
            </a:r>
            <a:r>
              <a:rPr lang="en-US">
                <a:cs typeface="Arial" pitchFamily="34" charset="0"/>
              </a:rPr>
              <a:t>n.fatialis-</a:t>
            </a:r>
            <a:r>
              <a:rPr lang="bg-BG">
                <a:cs typeface="Arial" pitchFamily="34" charset="0"/>
              </a:rPr>
              <a:t>форма на </a:t>
            </a:r>
            <a:r>
              <a:rPr lang="en-US">
                <a:cs typeface="Arial" pitchFamily="34" charset="0"/>
              </a:rPr>
              <a:t>Rose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pitchFamily="34" charset="0"/>
              </a:rPr>
              <a:t> 	</a:t>
            </a:r>
            <a:r>
              <a:rPr lang="bg-BG">
                <a:cs typeface="Arial" pitchFamily="34" charset="0"/>
              </a:rPr>
              <a:t>◊</a:t>
            </a:r>
            <a:r>
              <a:rPr lang="en-US">
                <a:cs typeface="Arial" pitchFamily="34" charset="0"/>
              </a:rPr>
              <a:t> </a:t>
            </a:r>
            <a:r>
              <a:rPr lang="bg-BG">
                <a:cs typeface="Arial" pitchFamily="34" charset="0"/>
              </a:rPr>
              <a:t>засягане на очедвигателни нерви-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   форма на </a:t>
            </a:r>
            <a:r>
              <a:rPr lang="en-US">
                <a:cs typeface="Arial" pitchFamily="34" charset="0"/>
              </a:rPr>
              <a:t>Worms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pitchFamily="34" charset="0"/>
              </a:rPr>
              <a:t> 	</a:t>
            </a:r>
            <a:r>
              <a:rPr lang="bg-BG">
                <a:cs typeface="Arial" pitchFamily="34" charset="0"/>
              </a:rPr>
              <a:t>◊</a:t>
            </a:r>
            <a:r>
              <a:rPr lang="en-US">
                <a:cs typeface="Arial" pitchFamily="34" charset="0"/>
              </a:rPr>
              <a:t> </a:t>
            </a:r>
            <a:r>
              <a:rPr lang="bg-BG">
                <a:cs typeface="Arial" pitchFamily="34" charset="0"/>
              </a:rPr>
              <a:t>комбиниране на тези парези- форма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   на </a:t>
            </a:r>
            <a:r>
              <a:rPr lang="en-US">
                <a:cs typeface="Arial" pitchFamily="34" charset="0"/>
              </a:rPr>
              <a:t>Bruner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cs typeface="Arial" pitchFamily="34" charset="0"/>
              </a:rPr>
              <a:t>  </a:t>
            </a:r>
            <a:r>
              <a:rPr lang="bg-BG">
                <a:cs typeface="Arial" pitchFamily="34" charset="0"/>
              </a:rPr>
              <a:t>Обясняват се с повишаване на ацетилхолин в синапсите и инхибиране на холинестеразата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Особени клинични форми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локален тетанус- в наранения крайник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постабортен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пуерперален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постоперативен</a:t>
            </a:r>
          </a:p>
          <a:p>
            <a:pPr>
              <a:buFont typeface="Wingdings" pitchFamily="2" charset="2"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➢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постинжекционен</a:t>
            </a:r>
          </a:p>
          <a:p>
            <a:pPr>
              <a:buFont typeface="Wingdings" pitchFamily="2" charset="2"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Последните 4 форми протичат много</a:t>
            </a:r>
          </a:p>
          <a:p>
            <a:pPr>
              <a:buFont typeface="Wingdings" pitchFamily="2" charset="2"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тежко, но без съществени отлики в</a:t>
            </a:r>
          </a:p>
          <a:p>
            <a:pPr>
              <a:buFont typeface="Wingdings" pitchFamily="2" charset="2"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клиничната картина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Особени клинични форми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♂ Неонатален тетанус: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--много къс инкубационен период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--изразен опистотонус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--симптом на хоботчето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--отказ от сучене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--много бърза лоша еволюция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Усложнения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Мускулни разкъсвания</a:t>
            </a:r>
          </a:p>
          <a:p>
            <a:r>
              <a:rPr lang="bg-BG"/>
              <a:t>Костни фрактури</a:t>
            </a:r>
          </a:p>
          <a:p>
            <a:r>
              <a:rPr lang="bg-BG"/>
              <a:t>Хипокалиемия</a:t>
            </a:r>
          </a:p>
          <a:p>
            <a:r>
              <a:rPr lang="bg-BG"/>
              <a:t>Вторични бактериални инфекции-брон-</a:t>
            </a:r>
          </a:p>
          <a:p>
            <a:pPr>
              <a:buFont typeface="Wingdings" pitchFamily="2" charset="2"/>
              <a:buNone/>
            </a:pPr>
            <a:r>
              <a:rPr lang="bg-BG"/>
              <a:t>   хопневмонии с </a:t>
            </a:r>
            <a:r>
              <a:rPr lang="en-US"/>
              <a:t>G</a:t>
            </a:r>
            <a:r>
              <a:rPr lang="bg-BG"/>
              <a:t>/-/ етиология ,непод-</a:t>
            </a:r>
          </a:p>
          <a:p>
            <a:pPr>
              <a:buFont typeface="Wingdings" pitchFamily="2" charset="2"/>
              <a:buNone/>
            </a:pPr>
            <a:r>
              <a:rPr lang="bg-BG"/>
              <a:t>   даващи се на лечение и с много лоша </a:t>
            </a:r>
          </a:p>
          <a:p>
            <a:pPr>
              <a:buFont typeface="Wingdings" pitchFamily="2" charset="2"/>
              <a:buNone/>
            </a:pPr>
            <a:r>
              <a:rPr lang="bg-BG"/>
              <a:t>   еволюция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Усложнения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Тромбофлебити</a:t>
            </a:r>
          </a:p>
          <a:p>
            <a:r>
              <a:rPr lang="bg-BG"/>
              <a:t>Бъбречна недостатъчност</a:t>
            </a:r>
          </a:p>
          <a:p>
            <a:endParaRPr lang="bg-BG"/>
          </a:p>
          <a:p>
            <a:r>
              <a:rPr lang="bg-BG"/>
              <a:t>В миналото-кахексия, сепсис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Диагноза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Клинико-епидемиологични данни</a:t>
            </a:r>
          </a:p>
          <a:p>
            <a:r>
              <a:rPr lang="bg-BG"/>
              <a:t>Хемограма</a:t>
            </a:r>
          </a:p>
          <a:p>
            <a:r>
              <a:rPr lang="bg-BG"/>
              <a:t>КАС</a:t>
            </a:r>
          </a:p>
          <a:p>
            <a:r>
              <a:rPr lang="bg-BG"/>
              <a:t>Йонограма</a:t>
            </a:r>
          </a:p>
          <a:p>
            <a:r>
              <a:rPr lang="bg-BG"/>
              <a:t>Кръвна захар</a:t>
            </a:r>
          </a:p>
          <a:p>
            <a:r>
              <a:rPr lang="bg-BG"/>
              <a:t>Азотни показатели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Диференциална диагноза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Менингити и енцефалити</a:t>
            </a:r>
          </a:p>
          <a:p>
            <a:r>
              <a:rPr lang="bg-BG"/>
              <a:t>Бяс</a:t>
            </a:r>
          </a:p>
          <a:p>
            <a:r>
              <a:rPr lang="bg-BG"/>
              <a:t>Хистерия</a:t>
            </a:r>
          </a:p>
          <a:p>
            <a:r>
              <a:rPr lang="bg-BG"/>
              <a:t>Епилепсия</a:t>
            </a:r>
          </a:p>
          <a:p>
            <a:r>
              <a:rPr lang="bg-BG"/>
              <a:t>Отравяне със стрихнин</a:t>
            </a:r>
          </a:p>
          <a:p>
            <a:r>
              <a:rPr lang="bg-BG"/>
              <a:t>Перитонзиларен абсцес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Лечение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Незабавна хоспитализация</a:t>
            </a:r>
          </a:p>
          <a:p>
            <a:r>
              <a:rPr lang="bg-BG"/>
              <a:t>Място на хоспитализация</a:t>
            </a:r>
          </a:p>
          <a:p>
            <a:r>
              <a:rPr lang="bg-BG"/>
              <a:t>Тиха и тъмна стая</a:t>
            </a:r>
          </a:p>
          <a:p>
            <a:r>
              <a:rPr lang="bg-BG"/>
              <a:t>Щателна хирургична обработка</a:t>
            </a:r>
          </a:p>
          <a:p>
            <a:r>
              <a:rPr lang="bg-BG"/>
              <a:t>Промивка с кислородна вода</a:t>
            </a:r>
          </a:p>
          <a:p>
            <a:r>
              <a:rPr lang="bg-BG"/>
              <a:t>Осигуряване на хранене</a:t>
            </a:r>
          </a:p>
          <a:p>
            <a:r>
              <a:rPr lang="bg-BG"/>
              <a:t>Поддържане на тазовите резервоари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Лечение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Антитетаничен серум-100-200000 АЕ/24ч</a:t>
            </a:r>
          </a:p>
          <a:p>
            <a:pPr>
              <a:buFont typeface="Wingdings" pitchFamily="2" charset="2"/>
              <a:buNone/>
            </a:pPr>
            <a:r>
              <a:rPr lang="bg-BG"/>
              <a:t>Хиперимунен </a:t>
            </a:r>
            <a:r>
              <a:rPr lang="el-GR">
                <a:cs typeface="Arial" pitchFamily="34" charset="0"/>
              </a:rPr>
              <a:t>γ</a:t>
            </a:r>
            <a:r>
              <a:rPr lang="bg-BG">
                <a:cs typeface="Arial" pitchFamily="34" charset="0"/>
              </a:rPr>
              <a:t> глобулин-6-10000 Е/24ч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Антитоксичното лечение продължава 3 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последователни дни, серумът се при-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лага и.м. след изпитване на чувстви-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телността и при нужда след десенсиби-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pitchFamily="34" charset="0"/>
              </a:rPr>
              <a:t>   лизация по метода на Безредка.</a:t>
            </a:r>
            <a:endParaRPr lang="el-GR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Епидемиология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антропоноза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източник – болен и здрав носител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носителство-до 15% в обкръжението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на болния и до 2-4% в здрави популации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път на пренасяне - въздушно-капков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чрез носоглътъчни секрети и рядко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чрез контактно-битов /предмети/ и али-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ментарен /мляко/ механизъм.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Лечение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Антибиотици:</a:t>
            </a:r>
          </a:p>
          <a:p>
            <a:pPr>
              <a:buFont typeface="Wingdings" pitchFamily="2" charset="2"/>
              <a:buNone/>
            </a:pPr>
            <a:r>
              <a:rPr lang="bg-BG"/>
              <a:t>  Пеницилин-до 12 млн Е/24ч</a:t>
            </a:r>
          </a:p>
          <a:p>
            <a:pPr>
              <a:buFont typeface="Wingdings" pitchFamily="2" charset="2"/>
              <a:buNone/>
            </a:pPr>
            <a:r>
              <a:rPr lang="bg-BG"/>
              <a:t>  Цефалоспорини </a:t>
            </a:r>
            <a:r>
              <a:rPr lang="en-US"/>
              <a:t>II </a:t>
            </a:r>
            <a:r>
              <a:rPr lang="bg-BG"/>
              <a:t>и</a:t>
            </a:r>
            <a:r>
              <a:rPr lang="en-US"/>
              <a:t> III</a:t>
            </a:r>
            <a:r>
              <a:rPr lang="bg-BG"/>
              <a:t> генерация</a:t>
            </a:r>
          </a:p>
          <a:p>
            <a:pPr>
              <a:buFont typeface="Wingdings" pitchFamily="2" charset="2"/>
              <a:buNone/>
            </a:pPr>
            <a:endParaRPr lang="bg-BG"/>
          </a:p>
          <a:p>
            <a:pPr>
              <a:buFont typeface="Wingdings" pitchFamily="2" charset="2"/>
              <a:buNone/>
            </a:pPr>
            <a:r>
              <a:rPr lang="bg-BG"/>
              <a:t> Серумът и антибиотиците са компоненти</a:t>
            </a:r>
          </a:p>
          <a:p>
            <a:pPr>
              <a:buFont typeface="Wingdings" pitchFamily="2" charset="2"/>
              <a:buNone/>
            </a:pPr>
            <a:r>
              <a:rPr lang="bg-BG"/>
              <a:t> на етиологичното лечение и целят блоки</a:t>
            </a:r>
          </a:p>
          <a:p>
            <a:pPr>
              <a:buFont typeface="Wingdings" pitchFamily="2" charset="2"/>
              <a:buNone/>
            </a:pPr>
            <a:r>
              <a:rPr lang="bg-BG"/>
              <a:t> ране на тетаничните бацили и отделени-</a:t>
            </a:r>
          </a:p>
          <a:p>
            <a:pPr>
              <a:buFont typeface="Wingdings" pitchFamily="2" charset="2"/>
              <a:buNone/>
            </a:pPr>
            <a:r>
              <a:rPr lang="bg-BG"/>
              <a:t> те от тях токсини.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Лечение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sz="2400"/>
              <a:t>Патогенетично лечение: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-антиконвулсивни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-поддържане на водно-солевата обмяна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-при дихателна недостатъчност-асисти-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 рано дишане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-при кардиоваскуларни нарушения-съот-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 ветна кардиотонична терапия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-симултанно бързо приложение на тета-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 ничен токсоид по метода на </a:t>
            </a:r>
            <a:r>
              <a:rPr lang="en-US" sz="2400"/>
              <a:t>Mollaret</a:t>
            </a:r>
            <a:r>
              <a:rPr lang="bg-BG" sz="2400"/>
              <a:t>-на 1,3 7,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 20-ти ден по 0,5мл подкожно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Прогноза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Много сериозна</a:t>
            </a:r>
          </a:p>
          <a:p>
            <a:r>
              <a:rPr lang="bg-BG"/>
              <a:t>Леталитет – 30-80%</a:t>
            </a:r>
          </a:p>
          <a:p>
            <a:r>
              <a:rPr lang="bg-BG"/>
              <a:t>Показатели с прогностично значение:</a:t>
            </a:r>
          </a:p>
          <a:p>
            <a:pPr>
              <a:buFont typeface="Wingdings" pitchFamily="2" charset="2"/>
              <a:buNone/>
            </a:pPr>
            <a:r>
              <a:rPr lang="bg-BG"/>
              <a:t>   -инкубационния период-колкото е по-</a:t>
            </a:r>
          </a:p>
          <a:p>
            <a:pPr>
              <a:buFont typeface="Wingdings" pitchFamily="2" charset="2"/>
              <a:buNone/>
            </a:pPr>
            <a:r>
              <a:rPr lang="bg-BG"/>
              <a:t>къс, толкова леталитетът е по-висок;</a:t>
            </a:r>
          </a:p>
          <a:p>
            <a:pPr>
              <a:buFont typeface="Wingdings" pitchFamily="2" charset="2"/>
              <a:buNone/>
            </a:pPr>
            <a:r>
              <a:rPr lang="bg-BG"/>
              <a:t>   -локализация на входната врата-най-</a:t>
            </a:r>
          </a:p>
          <a:p>
            <a:pPr>
              <a:buFont typeface="Wingdings" pitchFamily="2" charset="2"/>
              <a:buNone/>
            </a:pPr>
            <a:r>
              <a:rPr lang="bg-BG"/>
              <a:t>лоша е прогнозата при локализация бли-</a:t>
            </a:r>
          </a:p>
          <a:p>
            <a:pPr>
              <a:buFont typeface="Wingdings" pitchFamily="2" charset="2"/>
              <a:buNone/>
            </a:pPr>
            <a:r>
              <a:rPr lang="bg-BG"/>
              <a:t>зо до ЦНС;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Прогноза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  -”</a:t>
            </a:r>
            <a:r>
              <a:rPr lang="en-US"/>
              <a:t>time onset</a:t>
            </a:r>
            <a:r>
              <a:rPr lang="bg-BG"/>
              <a:t>”-времето от началото на за-</a:t>
            </a:r>
          </a:p>
          <a:p>
            <a:pPr>
              <a:buFont typeface="Wingdings" pitchFamily="2" charset="2"/>
              <a:buNone/>
            </a:pPr>
            <a:r>
              <a:rPr lang="bg-BG"/>
              <a:t>боляването до появата на първия гърч-</a:t>
            </a:r>
          </a:p>
          <a:p>
            <a:pPr>
              <a:buFont typeface="Wingdings" pitchFamily="2" charset="2"/>
              <a:buNone/>
            </a:pPr>
            <a:r>
              <a:rPr lang="bg-BG"/>
              <a:t>при 24 часов такъв интервал леталитетът</a:t>
            </a:r>
          </a:p>
          <a:p>
            <a:pPr>
              <a:buFont typeface="Wingdings" pitchFamily="2" charset="2"/>
              <a:buNone/>
            </a:pPr>
            <a:r>
              <a:rPr lang="bg-BG"/>
              <a:t>е 100%;</a:t>
            </a:r>
          </a:p>
          <a:p>
            <a:pPr>
              <a:buFont typeface="Wingdings" pitchFamily="2" charset="2"/>
              <a:buNone/>
            </a:pPr>
            <a:r>
              <a:rPr lang="bg-BG"/>
              <a:t>  -възрастта- при малки деца леталитетът</a:t>
            </a:r>
          </a:p>
          <a:p>
            <a:pPr>
              <a:buFont typeface="Wingdings" pitchFamily="2" charset="2"/>
              <a:buNone/>
            </a:pPr>
            <a:r>
              <a:rPr lang="bg-BG"/>
              <a:t>е нисък</a:t>
            </a:r>
          </a:p>
          <a:p>
            <a:pPr>
              <a:buFont typeface="Wingdings" pitchFamily="2" charset="2"/>
              <a:buNone/>
            </a:pPr>
            <a:r>
              <a:rPr lang="bg-BG"/>
              <a:t>  -имунен статус- при редовно имунизира-</a:t>
            </a:r>
          </a:p>
          <a:p>
            <a:pPr>
              <a:buFont typeface="Wingdings" pitchFamily="2" charset="2"/>
              <a:buNone/>
            </a:pPr>
            <a:r>
              <a:rPr lang="bg-BG"/>
              <a:t>ни няма леталитет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Имунитет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Хуморален, но поради бързото фиксира-</a:t>
            </a:r>
          </a:p>
          <a:p>
            <a:pPr>
              <a:buFont typeface="Wingdings" pitchFamily="2" charset="2"/>
              <a:buNone/>
            </a:pPr>
            <a:r>
              <a:rPr lang="bg-BG"/>
              <a:t>не на тетаноспазмина в НС той не е дос-</a:t>
            </a:r>
          </a:p>
          <a:p>
            <a:pPr>
              <a:buFont typeface="Wingdings" pitchFamily="2" charset="2"/>
              <a:buNone/>
            </a:pPr>
            <a:r>
              <a:rPr lang="bg-BG"/>
              <a:t>татъчно напрегнат, поради което са въз-</a:t>
            </a:r>
          </a:p>
          <a:p>
            <a:pPr>
              <a:buFont typeface="Wingdings" pitchFamily="2" charset="2"/>
              <a:buNone/>
            </a:pPr>
            <a:r>
              <a:rPr lang="bg-BG"/>
              <a:t>можни повторни заболявания.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Профилактика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Задължителна ваксинация с ДТК</a:t>
            </a:r>
          </a:p>
          <a:p>
            <a:r>
              <a:rPr lang="bg-BG"/>
              <a:t>Редовна реимунизация</a:t>
            </a:r>
          </a:p>
          <a:p>
            <a:r>
              <a:rPr lang="bg-BG"/>
              <a:t>Профилактика при съмнителни нараня</a:t>
            </a:r>
          </a:p>
          <a:p>
            <a:pPr>
              <a:buFont typeface="Wingdings" pitchFamily="2" charset="2"/>
              <a:buNone/>
            </a:pPr>
            <a:r>
              <a:rPr lang="bg-BG"/>
              <a:t>   вания с тетаничен токсоид при деца,а</a:t>
            </a:r>
          </a:p>
          <a:p>
            <a:pPr>
              <a:buFont typeface="Wingdings" pitchFamily="2" charset="2"/>
              <a:buNone/>
            </a:pPr>
            <a:r>
              <a:rPr lang="bg-BG"/>
              <a:t>   при възрастни и със серум</a:t>
            </a:r>
          </a:p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Профилактика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При раждане извън болница:</a:t>
            </a:r>
          </a:p>
          <a:p>
            <a:pPr>
              <a:buFont typeface="Wingdings" pitchFamily="2" charset="2"/>
              <a:buNone/>
            </a:pPr>
            <a:r>
              <a:rPr lang="bg-BG"/>
              <a:t>   -около пъпната връв 1500Е серум</a:t>
            </a:r>
          </a:p>
          <a:p>
            <a:pPr>
              <a:buFont typeface="Wingdings" pitchFamily="2" charset="2"/>
              <a:buNone/>
            </a:pPr>
            <a:r>
              <a:rPr lang="bg-BG"/>
              <a:t>   -още 1500Е и.м. На новороденото</a:t>
            </a:r>
          </a:p>
          <a:p>
            <a:pPr>
              <a:buFont typeface="Wingdings" pitchFamily="2" charset="2"/>
              <a:buNone/>
            </a:pPr>
            <a:r>
              <a:rPr lang="bg-BG"/>
              <a:t>   -на майката 3000Е серум и 0,5мл ток-</a:t>
            </a:r>
          </a:p>
          <a:p>
            <a:pPr>
              <a:buFont typeface="Wingdings" pitchFamily="2" charset="2"/>
              <a:buNone/>
            </a:pPr>
            <a:r>
              <a:rPr lang="bg-BG"/>
              <a:t>    соид подкожно.</a:t>
            </a:r>
          </a:p>
          <a:p>
            <a:pPr>
              <a:buFont typeface="Wingdings" pitchFamily="2" charset="2"/>
              <a:buNone/>
            </a:pPr>
            <a:r>
              <a:rPr lang="bg-BG"/>
              <a:t>Противотетаничният серум и токсоидът</a:t>
            </a:r>
          </a:p>
          <a:p>
            <a:pPr>
              <a:buFont typeface="Wingdings" pitchFamily="2" charset="2"/>
              <a:buNone/>
            </a:pPr>
            <a:r>
              <a:rPr lang="bg-BG"/>
              <a:t>се правят с различни спринцовки и на</a:t>
            </a:r>
          </a:p>
          <a:p>
            <a:pPr>
              <a:buFont typeface="Wingdings" pitchFamily="2" charset="2"/>
              <a:buNone/>
            </a:pPr>
            <a:r>
              <a:rPr lang="bg-BG"/>
              <a:t>различни места.</a:t>
            </a:r>
          </a:p>
          <a:p>
            <a:pPr>
              <a:buFont typeface="Wingdings" pitchFamily="2" charset="2"/>
              <a:buNone/>
            </a:pPr>
            <a:endParaRPr lang="bg-BG"/>
          </a:p>
          <a:p>
            <a:pPr>
              <a:buFont typeface="Wingdings" pitchFamily="2" charset="2"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Епидемиология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възприемчивост – всеобща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контагиозен индекс - 15-20%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боледуват предимно деца 1-4 години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♦ есенно-зимна сезонност</a:t>
            </a:r>
          </a:p>
          <a:p>
            <a:pPr eaLnBrk="1" hangingPunct="1">
              <a:buFont typeface="Wingdings" pitchFamily="2" charset="2"/>
              <a:buNone/>
            </a:pPr>
            <a:endParaRPr lang="bg-BG" smtClean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mtClean="0"/>
              <a:t>Епидемиология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</a:t>
            </a:r>
            <a:r>
              <a:rPr lang="bg-BG" smtClean="0">
                <a:cs typeface="Arial" charset="0"/>
              </a:rPr>
              <a:t>◘ </a:t>
            </a:r>
            <a:r>
              <a:rPr lang="bg-BG" smtClean="0"/>
              <a:t>Доимунизационна ера – спорадични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 случаи и средно-големи епидемии с цикличност 2-4г с наблюдение на всички форми  на локализация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 </a:t>
            </a:r>
            <a:r>
              <a:rPr lang="bg-BG" smtClean="0">
                <a:cs typeface="Arial" charset="0"/>
              </a:rPr>
              <a:t>◘ Имунизационна ера – спорадични случаи, ниска заболяемост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◘ В България последното спорадично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cs typeface="Arial" charset="0"/>
              </a:rPr>
              <a:t>    огнище е в Сливенски район 1992/93г</a:t>
            </a:r>
            <a:endParaRPr lang="bg-BG" smtClean="0"/>
          </a:p>
          <a:p>
            <a:pPr eaLnBrk="1" hangingPunct="1">
              <a:buFont typeface="Wingdings" pitchFamily="2" charset="2"/>
              <a:buNone/>
            </a:pPr>
            <a:endParaRPr lang="bg-BG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bg-BG" smtClean="0"/>
          </a:p>
        </p:txBody>
      </p:sp>
      <p:sp>
        <p:nvSpPr>
          <p:cNvPr id="1024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 първи път от 30 години в </a:t>
            </a:r>
            <a:r>
              <a:rPr lang="ru-RU" b="1" smtClean="0"/>
              <a:t>Европа </a:t>
            </a:r>
            <a:r>
              <a:rPr lang="ru-RU" smtClean="0"/>
              <a:t>е регистриран случай на заболял от дифтерия. </a:t>
            </a:r>
            <a:r>
              <a:rPr lang="en-US" smtClean="0"/>
              <a:t>6</a:t>
            </a:r>
            <a:r>
              <a:rPr lang="ru-RU" smtClean="0"/>
              <a:t>-годишно момче в </a:t>
            </a:r>
            <a:r>
              <a:rPr lang="ru-RU" b="1" smtClean="0"/>
              <a:t>Испания </a:t>
            </a:r>
            <a:r>
              <a:rPr lang="ru-RU" smtClean="0"/>
              <a:t>е било диагностицирано със заболяването тази седмица. Поради липса на необходимото лекарство</a:t>
            </a:r>
            <a:r>
              <a:rPr lang="en-US" smtClean="0"/>
              <a:t> </a:t>
            </a:r>
            <a:r>
              <a:rPr lang="ru-RU" smtClean="0"/>
              <a:t>е изпратено искане до всички европейски държави да доставят налични количества. Детето е било спасено с препарат с изтекъл срок, който бил предложен от Франция</a:t>
            </a:r>
            <a:r>
              <a:rPr lang="en-US" smtClean="0"/>
              <a:t>(</a:t>
            </a:r>
            <a:r>
              <a:rPr lang="bg-BG" smtClean="0"/>
              <a:t>4 юни 2015</a:t>
            </a:r>
            <a:r>
              <a:rPr lang="en-US" smtClean="0"/>
              <a:t>)</a:t>
            </a:r>
            <a:endParaRPr lang="bg-BG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9185</TotalTime>
  <Words>2272</Words>
  <Application>Microsoft Office PowerPoint</Application>
  <PresentationFormat>On-screen Show (4:3)</PresentationFormat>
  <Paragraphs>449</Paragraphs>
  <Slides>66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 Unicode MS</vt:lpstr>
      <vt:lpstr>Arial</vt:lpstr>
      <vt:lpstr>Arial Black</vt:lpstr>
      <vt:lpstr>Calibri</vt:lpstr>
      <vt:lpstr>Calibri Light</vt:lpstr>
      <vt:lpstr>Garamond</vt:lpstr>
      <vt:lpstr>Times New Roman</vt:lpstr>
      <vt:lpstr>Wingdings</vt:lpstr>
      <vt:lpstr>2_Edge</vt:lpstr>
      <vt:lpstr>Retrospect</vt:lpstr>
      <vt:lpstr>PowerPoint Presentation</vt:lpstr>
      <vt:lpstr>Д И Ф Т Е Р И Я</vt:lpstr>
      <vt:lpstr>ОПРЕДЕЛЕНИЕ</vt:lpstr>
      <vt:lpstr>Етиология</vt:lpstr>
      <vt:lpstr>Етиология</vt:lpstr>
      <vt:lpstr>Епидемиология</vt:lpstr>
      <vt:lpstr>Епидемиология</vt:lpstr>
      <vt:lpstr>Епидемиология</vt:lpstr>
      <vt:lpstr>PowerPoint Presentation</vt:lpstr>
      <vt:lpstr>PowerPoint Presentation</vt:lpstr>
      <vt:lpstr>Патогенеза</vt:lpstr>
      <vt:lpstr>Патогенеза</vt:lpstr>
      <vt:lpstr>Патогенеза</vt:lpstr>
      <vt:lpstr>Патогенеза</vt:lpstr>
      <vt:lpstr>Имуногенеза</vt:lpstr>
      <vt:lpstr>Клинична картина</vt:lpstr>
      <vt:lpstr>Клинична картина Дифтерия на гърлото</vt:lpstr>
      <vt:lpstr>Клинична картина Дифтерия на гърлото</vt:lpstr>
      <vt:lpstr>Клинична картина Дифтерия на гърлото</vt:lpstr>
      <vt:lpstr>PowerPoint Presentation</vt:lpstr>
      <vt:lpstr>Клинична картина Дифтерия на гърлото</vt:lpstr>
      <vt:lpstr>Клинична картина Дифтерия на ларинкса/дифтериен круп/</vt:lpstr>
      <vt:lpstr>Клинична картина Дифтерия на ларинкса/дифтериен круп/</vt:lpstr>
      <vt:lpstr>Клинична картина Дифтерия на ларинкса/дифтериен круп/</vt:lpstr>
      <vt:lpstr>Клинична картина Дифтерия на носа</vt:lpstr>
      <vt:lpstr>Клинична картина Дифтерия на очите</vt:lpstr>
      <vt:lpstr>Клинична картина Дифтерия на половите органи</vt:lpstr>
      <vt:lpstr>Клинична картина Дифтерия на кожата</vt:lpstr>
      <vt:lpstr>PowerPoint Presentation</vt:lpstr>
      <vt:lpstr>PowerPoint Presentation</vt:lpstr>
      <vt:lpstr>Клинична картина</vt:lpstr>
      <vt:lpstr>Клинична картина Усложнения</vt:lpstr>
      <vt:lpstr>Диагноза</vt:lpstr>
      <vt:lpstr>Диференциална диагноза</vt:lpstr>
      <vt:lpstr>Лечение</vt:lpstr>
      <vt:lpstr>Лечение</vt:lpstr>
      <vt:lpstr>Профилактика</vt:lpstr>
      <vt:lpstr>Т Е Т А Н У С</vt:lpstr>
      <vt:lpstr>ОПРЕДЕЛЕНИЕ</vt:lpstr>
      <vt:lpstr>Етиология</vt:lpstr>
      <vt:lpstr>Етиология</vt:lpstr>
      <vt:lpstr>Етиология</vt:lpstr>
      <vt:lpstr>Епидемиология</vt:lpstr>
      <vt:lpstr>Епидемиология</vt:lpstr>
      <vt:lpstr>Епидемиология</vt:lpstr>
      <vt:lpstr>Патогенеза</vt:lpstr>
      <vt:lpstr>Патогенеза</vt:lpstr>
      <vt:lpstr>Клинична картина</vt:lpstr>
      <vt:lpstr>Клинична картина</vt:lpstr>
      <vt:lpstr>Клинични форми</vt:lpstr>
      <vt:lpstr>Особени клинични форми</vt:lpstr>
      <vt:lpstr>Особени клинични форми</vt:lpstr>
      <vt:lpstr>Особени клинични форми</vt:lpstr>
      <vt:lpstr>Усложнения</vt:lpstr>
      <vt:lpstr>Усложнения</vt:lpstr>
      <vt:lpstr>Диагноза</vt:lpstr>
      <vt:lpstr>Диференциална диагноза</vt:lpstr>
      <vt:lpstr>Лечение</vt:lpstr>
      <vt:lpstr>Лечение</vt:lpstr>
      <vt:lpstr>Лечение</vt:lpstr>
      <vt:lpstr>Лечение</vt:lpstr>
      <vt:lpstr>Прогноза</vt:lpstr>
      <vt:lpstr>Прогноза</vt:lpstr>
      <vt:lpstr>Имунитет</vt:lpstr>
      <vt:lpstr>Профилактика</vt:lpstr>
      <vt:lpstr>Профилактика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475</cp:revision>
  <dcterms:created xsi:type="dcterms:W3CDTF">2003-03-08T12:58:53Z</dcterms:created>
  <dcterms:modified xsi:type="dcterms:W3CDTF">2020-03-29T15:09:21Z</dcterms:modified>
</cp:coreProperties>
</file>